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5" r:id="rId3"/>
  </p:sldMasterIdLst>
  <p:notesMasterIdLst>
    <p:notesMasterId r:id="rId53"/>
  </p:notesMasterIdLst>
  <p:sldIdLst>
    <p:sldId id="256" r:id="rId4"/>
    <p:sldId id="263" r:id="rId5"/>
    <p:sldId id="275" r:id="rId6"/>
    <p:sldId id="2147470953" r:id="rId7"/>
    <p:sldId id="13622" r:id="rId8"/>
    <p:sldId id="265" r:id="rId9"/>
    <p:sldId id="2147470943" r:id="rId10"/>
    <p:sldId id="2147471600" r:id="rId11"/>
    <p:sldId id="2147375348" r:id="rId12"/>
    <p:sldId id="2147470310" r:id="rId13"/>
    <p:sldId id="2147471599" r:id="rId14"/>
    <p:sldId id="2147470891" r:id="rId15"/>
    <p:sldId id="2142533846" r:id="rId16"/>
    <p:sldId id="2147470918" r:id="rId17"/>
    <p:sldId id="2147470919" r:id="rId18"/>
    <p:sldId id="269" r:id="rId19"/>
    <p:sldId id="268" r:id="rId20"/>
    <p:sldId id="2147470945" r:id="rId21"/>
    <p:sldId id="2147470946" r:id="rId22"/>
    <p:sldId id="2147470947" r:id="rId23"/>
    <p:sldId id="270" r:id="rId24"/>
    <p:sldId id="2147470950" r:id="rId25"/>
    <p:sldId id="2147470865" r:id="rId26"/>
    <p:sldId id="2147471601" r:id="rId27"/>
    <p:sldId id="2147470911" r:id="rId28"/>
    <p:sldId id="2147470951" r:id="rId29"/>
    <p:sldId id="2147470952" r:id="rId30"/>
    <p:sldId id="2147471607" r:id="rId31"/>
    <p:sldId id="2147470881" r:id="rId32"/>
    <p:sldId id="2142533842" r:id="rId33"/>
    <p:sldId id="2142533837" r:id="rId34"/>
    <p:sldId id="2147471614" r:id="rId35"/>
    <p:sldId id="2147471602" r:id="rId36"/>
    <p:sldId id="2147471603" r:id="rId37"/>
    <p:sldId id="2147471604" r:id="rId38"/>
    <p:sldId id="2147471605" r:id="rId39"/>
    <p:sldId id="2147470895" r:id="rId40"/>
    <p:sldId id="1003" r:id="rId41"/>
    <p:sldId id="1004" r:id="rId42"/>
    <p:sldId id="1012" r:id="rId43"/>
    <p:sldId id="1013" r:id="rId44"/>
    <p:sldId id="2147470912" r:id="rId45"/>
    <p:sldId id="2147471608" r:id="rId46"/>
    <p:sldId id="2147471611" r:id="rId47"/>
    <p:sldId id="2147471612" r:id="rId48"/>
    <p:sldId id="2147471613" r:id="rId49"/>
    <p:sldId id="2147471615" r:id="rId50"/>
    <p:sldId id="6124" r:id="rId51"/>
    <p:sldId id="31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A9217B-6800-3248-925B-96DC9CA8BF4D}" v="16" dt="2023-01-16T22:00:17.2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6"/>
    <p:restoredTop sz="96395"/>
  </p:normalViewPr>
  <p:slideViewPr>
    <p:cSldViewPr snapToGrid="0">
      <p:cViewPr varScale="1">
        <p:scale>
          <a:sx n="98" d="100"/>
          <a:sy n="98" d="100"/>
        </p:scale>
        <p:origin x="200" y="6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519800833719"/>
          <c:y val="0.121642568069235"/>
          <c:w val="0.815068434460405"/>
          <c:h val="0.65035420005743305"/>
        </c:manualLayout>
      </c:layout>
      <c:lineChart>
        <c:grouping val="standard"/>
        <c:varyColors val="0"/>
        <c:ser>
          <c:idx val="0"/>
          <c:order val="0"/>
          <c:tx>
            <c:strRef>
              <c:f>Sheet1!$B$1</c:f>
              <c:strCache>
                <c:ptCount val="1"/>
                <c:pt idx="0">
                  <c:v>Series 1</c:v>
                </c:pt>
              </c:strCache>
            </c:strRef>
          </c:tx>
          <c:spPr>
            <a:ln w="28575" cap="rnd">
              <a:solidFill>
                <a:schemeClr val="accent1">
                  <a:alpha val="0"/>
                </a:schemeClr>
              </a:solidFill>
              <a:round/>
            </a:ln>
            <a:effectLst/>
          </c:spPr>
          <c:marker>
            <c:symbol val="none"/>
          </c:marker>
          <c:cat>
            <c:numRef>
              <c:f>Sheet1!$A$2:$A$10</c:f>
              <c:numCache>
                <c:formatCode>General</c:formatCode>
                <c:ptCount val="9"/>
                <c:pt idx="0">
                  <c:v>0</c:v>
                </c:pt>
                <c:pt idx="1">
                  <c:v>6</c:v>
                </c:pt>
                <c:pt idx="2">
                  <c:v>12</c:v>
                </c:pt>
                <c:pt idx="3">
                  <c:v>18</c:v>
                </c:pt>
                <c:pt idx="4">
                  <c:v>24</c:v>
                </c:pt>
                <c:pt idx="5">
                  <c:v>30</c:v>
                </c:pt>
                <c:pt idx="6">
                  <c:v>36</c:v>
                </c:pt>
                <c:pt idx="7">
                  <c:v>42</c:v>
                </c:pt>
                <c:pt idx="8">
                  <c:v>48</c:v>
                </c:pt>
              </c:numCache>
            </c:numRef>
          </c:cat>
          <c:val>
            <c:numRef>
              <c:f>Sheet1!$B$2:$B$10</c:f>
              <c:numCache>
                <c:formatCode>General</c:formatCode>
                <c:ptCount val="9"/>
                <c:pt idx="0">
                  <c:v>4.3</c:v>
                </c:pt>
                <c:pt idx="1">
                  <c:v>2.5</c:v>
                </c:pt>
                <c:pt idx="2">
                  <c:v>3.5</c:v>
                </c:pt>
                <c:pt idx="3">
                  <c:v>4.5</c:v>
                </c:pt>
              </c:numCache>
            </c:numRef>
          </c:val>
          <c:smooth val="0"/>
          <c:extLst>
            <c:ext xmlns:c16="http://schemas.microsoft.com/office/drawing/2014/chart" uri="{C3380CC4-5D6E-409C-BE32-E72D297353CC}">
              <c16:uniqueId val="{00000000-F555-4F8D-9FB5-ABDC497A9511}"/>
            </c:ext>
          </c:extLst>
        </c:ser>
        <c:dLbls>
          <c:showLegendKey val="0"/>
          <c:showVal val="0"/>
          <c:showCatName val="0"/>
          <c:showSerName val="0"/>
          <c:showPercent val="0"/>
          <c:showBubbleSize val="0"/>
        </c:dLbls>
        <c:smooth val="0"/>
        <c:axId val="788182224"/>
        <c:axId val="788186656"/>
      </c:lineChart>
      <c:catAx>
        <c:axId val="788182224"/>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vert="horz"/>
          <a:lstStyle/>
          <a:p>
            <a:pPr>
              <a:defRPr/>
            </a:pPr>
            <a:endParaRPr lang="en-US"/>
          </a:p>
        </c:txPr>
        <c:crossAx val="788186656"/>
        <c:crosses val="autoZero"/>
        <c:auto val="1"/>
        <c:lblAlgn val="ctr"/>
        <c:lblOffset val="0"/>
        <c:noMultiLvlLbl val="0"/>
      </c:catAx>
      <c:valAx>
        <c:axId val="788186656"/>
        <c:scaling>
          <c:orientation val="minMax"/>
          <c:max val="20"/>
        </c:scaling>
        <c:delete val="0"/>
        <c:axPos val="l"/>
        <c:numFmt formatCode="General" sourceLinked="1"/>
        <c:majorTickMark val="out"/>
        <c:minorTickMark val="none"/>
        <c:tickLblPos val="nextTo"/>
        <c:spPr>
          <a:noFill/>
          <a:ln w="12700">
            <a:solidFill>
              <a:schemeClr val="tx1"/>
            </a:solidFill>
          </a:ln>
          <a:effectLst/>
        </c:spPr>
        <c:txPr>
          <a:bodyPr rot="-60000000" vert="horz"/>
          <a:lstStyle/>
          <a:p>
            <a:pPr>
              <a:defRPr/>
            </a:pPr>
            <a:endParaRPr lang="en-US"/>
          </a:p>
        </c:txPr>
        <c:crossAx val="788182224"/>
        <c:crosses val="autoZero"/>
        <c:crossBetween val="midCat"/>
        <c:majorUnit val="5"/>
      </c:valAx>
      <c:spPr>
        <a:noFill/>
        <a:ln>
          <a:noFill/>
        </a:ln>
        <a:effectLst/>
      </c:spPr>
    </c:plotArea>
    <c:plotVisOnly val="1"/>
    <c:dispBlanksAs val="gap"/>
    <c:showDLblsOverMax val="0"/>
  </c:chart>
  <c:spPr>
    <a:noFill/>
    <a:ln>
      <a:noFill/>
    </a:ln>
    <a:effectLst/>
  </c:spPr>
  <c:txPr>
    <a:bodyPr/>
    <a:lstStyle/>
    <a:p>
      <a:pPr>
        <a:defRPr sz="1600">
          <a:latin typeface="Arial" charset="0"/>
          <a:ea typeface="Arial" charset="0"/>
          <a:cs typeface="Arial"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9099216668823"/>
          <c:y val="4.5751535148015776E-2"/>
          <c:w val="0.85158970095601416"/>
          <c:h val="0.76704201101928371"/>
        </c:manualLayout>
      </c:layout>
      <c:scatterChart>
        <c:scatterStyle val="lineMarker"/>
        <c:varyColors val="0"/>
        <c:ser>
          <c:idx val="0"/>
          <c:order val="0"/>
          <c:tx>
            <c:strRef>
              <c:f>Sheet1!$B$1</c:f>
              <c:strCache>
                <c:ptCount val="1"/>
                <c:pt idx="0">
                  <c:v>Placebo</c:v>
                </c:pt>
              </c:strCache>
            </c:strRef>
          </c:tx>
          <c:spPr>
            <a:ln w="19050" cap="rnd">
              <a:solidFill>
                <a:srgbClr val="EE255C"/>
              </a:solidFill>
              <a:round/>
            </a:ln>
            <a:effectLst/>
          </c:spPr>
          <c:marker>
            <c:symbol val="triangle"/>
            <c:size val="4"/>
            <c:spPr>
              <a:solidFill>
                <a:srgbClr val="EE255C"/>
              </a:solidFill>
              <a:ln w="9525">
                <a:solidFill>
                  <a:srgbClr val="EE255C"/>
                </a:solidFill>
              </a:ln>
              <a:effectLst/>
            </c:spPr>
          </c:marker>
          <c:errBars>
            <c:errDir val="y"/>
            <c:errBarType val="both"/>
            <c:errValType val="cust"/>
            <c:noEndCap val="0"/>
            <c:plus>
              <c:numRef>
                <c:f>Sheet1!$F$2:$F$9</c:f>
                <c:numCache>
                  <c:formatCode>General</c:formatCode>
                  <c:ptCount val="8"/>
                  <c:pt idx="0">
                    <c:v>0</c:v>
                  </c:pt>
                  <c:pt idx="1">
                    <c:v>0.19</c:v>
                  </c:pt>
                  <c:pt idx="2">
                    <c:v>0.21</c:v>
                  </c:pt>
                  <c:pt idx="3">
                    <c:v>0.24</c:v>
                  </c:pt>
                  <c:pt idx="4">
                    <c:v>0.27</c:v>
                  </c:pt>
                  <c:pt idx="5">
                    <c:v>0.33</c:v>
                  </c:pt>
                  <c:pt idx="6">
                    <c:v>0.39</c:v>
                  </c:pt>
                  <c:pt idx="7">
                    <c:v>0.62</c:v>
                  </c:pt>
                </c:numCache>
              </c:numRef>
            </c:plus>
            <c:minus>
              <c:numRef>
                <c:f>Sheet1!$G$2:$G$9</c:f>
                <c:numCache>
                  <c:formatCode>General</c:formatCode>
                  <c:ptCount val="8"/>
                  <c:pt idx="0">
                    <c:v>0</c:v>
                  </c:pt>
                  <c:pt idx="1">
                    <c:v>0.19</c:v>
                  </c:pt>
                  <c:pt idx="2">
                    <c:v>0.21</c:v>
                  </c:pt>
                  <c:pt idx="3">
                    <c:v>0.24</c:v>
                  </c:pt>
                  <c:pt idx="4">
                    <c:v>0.27</c:v>
                  </c:pt>
                  <c:pt idx="5">
                    <c:v>0.33</c:v>
                  </c:pt>
                  <c:pt idx="6">
                    <c:v>0.4</c:v>
                  </c:pt>
                  <c:pt idx="7">
                    <c:v>0.63</c:v>
                  </c:pt>
                </c:numCache>
              </c:numRef>
            </c:minus>
            <c:spPr>
              <a:ln>
                <a:solidFill>
                  <a:schemeClr val="accent3"/>
                </a:solidFill>
              </a:ln>
            </c:spPr>
          </c:errBars>
          <c:xVal>
            <c:numRef>
              <c:f>Sheet1!$A$2:$A$9</c:f>
              <c:numCache>
                <c:formatCode>0</c:formatCode>
                <c:ptCount val="8"/>
                <c:pt idx="0">
                  <c:v>0</c:v>
                </c:pt>
                <c:pt idx="1">
                  <c:v>2</c:v>
                </c:pt>
                <c:pt idx="2">
                  <c:v>6</c:v>
                </c:pt>
                <c:pt idx="3">
                  <c:v>12</c:v>
                </c:pt>
                <c:pt idx="4">
                  <c:v>18</c:v>
                </c:pt>
                <c:pt idx="5">
                  <c:v>24</c:v>
                </c:pt>
                <c:pt idx="6">
                  <c:v>30</c:v>
                </c:pt>
                <c:pt idx="7">
                  <c:v>36</c:v>
                </c:pt>
              </c:numCache>
            </c:numRef>
          </c:xVal>
          <c:yVal>
            <c:numRef>
              <c:f>Sheet1!$B$2:$B$9</c:f>
              <c:numCache>
                <c:formatCode>0.00</c:formatCode>
                <c:ptCount val="8"/>
                <c:pt idx="0">
                  <c:v>37.159999999999997</c:v>
                </c:pt>
                <c:pt idx="1">
                  <c:v>36.72</c:v>
                </c:pt>
                <c:pt idx="2">
                  <c:v>35.58</c:v>
                </c:pt>
                <c:pt idx="3">
                  <c:v>34.549999999999997</c:v>
                </c:pt>
                <c:pt idx="4">
                  <c:v>33.01</c:v>
                </c:pt>
                <c:pt idx="5">
                  <c:v>32</c:v>
                </c:pt>
                <c:pt idx="6">
                  <c:v>30.98</c:v>
                </c:pt>
                <c:pt idx="7">
                  <c:v>29.93</c:v>
                </c:pt>
              </c:numCache>
            </c:numRef>
          </c:yVal>
          <c:smooth val="0"/>
          <c:extLst>
            <c:ext xmlns:c16="http://schemas.microsoft.com/office/drawing/2014/chart" uri="{C3380CC4-5D6E-409C-BE32-E72D297353CC}">
              <c16:uniqueId val="{00000000-AE90-478D-BDAE-C129E493FD34}"/>
            </c:ext>
          </c:extLst>
        </c:ser>
        <c:ser>
          <c:idx val="1"/>
          <c:order val="1"/>
          <c:tx>
            <c:strRef>
              <c:f>Sheet1!$C$1</c:f>
              <c:strCache>
                <c:ptCount val="1"/>
                <c:pt idx="0">
                  <c:v>Empagliflozin</c:v>
                </c:pt>
              </c:strCache>
            </c:strRef>
          </c:tx>
          <c:spPr>
            <a:ln w="19050" cap="rnd">
              <a:solidFill>
                <a:srgbClr val="002D72"/>
              </a:solidFill>
              <a:round/>
            </a:ln>
            <a:effectLst/>
          </c:spPr>
          <c:marker>
            <c:symbol val="circle"/>
            <c:size val="4"/>
            <c:spPr>
              <a:solidFill>
                <a:srgbClr val="002D72"/>
              </a:solidFill>
              <a:ln w="9525">
                <a:solidFill>
                  <a:srgbClr val="002D72"/>
                </a:solidFill>
              </a:ln>
              <a:effectLst/>
            </c:spPr>
          </c:marker>
          <c:errBars>
            <c:errDir val="y"/>
            <c:errBarType val="both"/>
            <c:errValType val="cust"/>
            <c:noEndCap val="0"/>
            <c:plus>
              <c:numRef>
                <c:f>Sheet1!$H$2:$H$9</c:f>
                <c:numCache>
                  <c:formatCode>General</c:formatCode>
                  <c:ptCount val="8"/>
                  <c:pt idx="0">
                    <c:v>0</c:v>
                  </c:pt>
                  <c:pt idx="1">
                    <c:v>0.19</c:v>
                  </c:pt>
                  <c:pt idx="2">
                    <c:v>0.2</c:v>
                  </c:pt>
                  <c:pt idx="3">
                    <c:v>0.24</c:v>
                  </c:pt>
                  <c:pt idx="4">
                    <c:v>0.27</c:v>
                  </c:pt>
                  <c:pt idx="5">
                    <c:v>0.33</c:v>
                  </c:pt>
                  <c:pt idx="6">
                    <c:v>0.39</c:v>
                  </c:pt>
                  <c:pt idx="7">
                    <c:v>0.63</c:v>
                  </c:pt>
                </c:numCache>
              </c:numRef>
            </c:plus>
            <c:minus>
              <c:numRef>
                <c:f>Sheet1!$I$2:$I$9</c:f>
                <c:numCache>
                  <c:formatCode>General</c:formatCode>
                  <c:ptCount val="8"/>
                  <c:pt idx="0">
                    <c:v>0</c:v>
                  </c:pt>
                  <c:pt idx="1">
                    <c:v>0.18</c:v>
                  </c:pt>
                  <c:pt idx="2">
                    <c:v>0.21</c:v>
                  </c:pt>
                  <c:pt idx="3">
                    <c:v>0.24</c:v>
                  </c:pt>
                  <c:pt idx="4">
                    <c:v>0.26</c:v>
                  </c:pt>
                  <c:pt idx="5">
                    <c:v>0.33</c:v>
                  </c:pt>
                  <c:pt idx="6">
                    <c:v>0.39</c:v>
                  </c:pt>
                  <c:pt idx="7">
                    <c:v>0.62</c:v>
                  </c:pt>
                </c:numCache>
              </c:numRef>
            </c:minus>
            <c:spPr>
              <a:ln>
                <a:solidFill>
                  <a:srgbClr val="002D72"/>
                </a:solidFill>
              </a:ln>
            </c:spPr>
          </c:errBars>
          <c:xVal>
            <c:numRef>
              <c:f>Sheet1!$A$2:$A$9</c:f>
              <c:numCache>
                <c:formatCode>0</c:formatCode>
                <c:ptCount val="8"/>
                <c:pt idx="0">
                  <c:v>0</c:v>
                </c:pt>
                <c:pt idx="1">
                  <c:v>2</c:v>
                </c:pt>
                <c:pt idx="2">
                  <c:v>6</c:v>
                </c:pt>
                <c:pt idx="3">
                  <c:v>12</c:v>
                </c:pt>
                <c:pt idx="4">
                  <c:v>18</c:v>
                </c:pt>
                <c:pt idx="5">
                  <c:v>24</c:v>
                </c:pt>
                <c:pt idx="6">
                  <c:v>30</c:v>
                </c:pt>
                <c:pt idx="7">
                  <c:v>36</c:v>
                </c:pt>
              </c:numCache>
            </c:numRef>
          </c:xVal>
          <c:yVal>
            <c:numRef>
              <c:f>Sheet1!$C$2:$C$9</c:f>
              <c:numCache>
                <c:formatCode>0.00</c:formatCode>
                <c:ptCount val="8"/>
                <c:pt idx="0">
                  <c:v>37.22</c:v>
                </c:pt>
                <c:pt idx="1">
                  <c:v>34.6</c:v>
                </c:pt>
                <c:pt idx="2">
                  <c:v>34.409999999999997</c:v>
                </c:pt>
                <c:pt idx="3">
                  <c:v>33.96</c:v>
                </c:pt>
                <c:pt idx="4">
                  <c:v>33.04</c:v>
                </c:pt>
                <c:pt idx="5">
                  <c:v>32.49</c:v>
                </c:pt>
                <c:pt idx="6">
                  <c:v>31.76</c:v>
                </c:pt>
                <c:pt idx="7">
                  <c:v>31.11</c:v>
                </c:pt>
              </c:numCache>
            </c:numRef>
          </c:yVal>
          <c:smooth val="0"/>
          <c:extLst>
            <c:ext xmlns:c16="http://schemas.microsoft.com/office/drawing/2014/chart" uri="{C3380CC4-5D6E-409C-BE32-E72D297353CC}">
              <c16:uniqueId val="{00000001-AE90-478D-BDAE-C129E493FD34}"/>
            </c:ext>
          </c:extLst>
        </c:ser>
        <c:dLbls>
          <c:showLegendKey val="0"/>
          <c:showVal val="0"/>
          <c:showCatName val="0"/>
          <c:showSerName val="0"/>
          <c:showPercent val="0"/>
          <c:showBubbleSize val="0"/>
        </c:dLbls>
        <c:axId val="162665264"/>
        <c:axId val="162381320"/>
      </c:scatterChart>
      <c:valAx>
        <c:axId val="162665264"/>
        <c:scaling>
          <c:orientation val="minMax"/>
          <c:max val="36"/>
          <c:min val="0"/>
        </c:scaling>
        <c:delete val="0"/>
        <c:axPos val="b"/>
        <c:title>
          <c:tx>
            <c:rich>
              <a:bodyPr/>
              <a:lstStyle/>
              <a:p>
                <a:pPr>
                  <a:defRPr b="0"/>
                </a:pPr>
                <a:r>
                  <a:rPr lang="en-GB" b="0" baseline="0"/>
                  <a:t>Month</a:t>
                </a:r>
                <a:endParaRPr lang="en-GB" b="0"/>
              </a:p>
            </c:rich>
          </c:tx>
          <c:overlay val="0"/>
        </c:title>
        <c:numFmt formatCode="0" sourceLinked="1"/>
        <c:majorTickMark val="out"/>
        <c:minorTickMark val="none"/>
        <c:tickLblPos val="nextTo"/>
        <c:spPr>
          <a:ln w="12700">
            <a:solidFill>
              <a:srgbClr val="515151"/>
            </a:solidFill>
          </a:ln>
        </c:spPr>
        <c:crossAx val="162381320"/>
        <c:crossesAt val="-10"/>
        <c:crossBetween val="midCat"/>
        <c:majorUnit val="6"/>
      </c:valAx>
      <c:valAx>
        <c:axId val="162381320"/>
        <c:scaling>
          <c:orientation val="minMax"/>
          <c:min val="25"/>
        </c:scaling>
        <c:delete val="0"/>
        <c:axPos val="l"/>
        <c:title>
          <c:tx>
            <c:rich>
              <a:bodyPr rot="-5400000" spcFirstLastPara="1" vertOverflow="ellipsis" vert="horz" wrap="square" anchor="ctr" anchorCtr="1"/>
              <a:lstStyle/>
              <a:p>
                <a:pPr>
                  <a:defRPr lang="en-GB" sz="1400" b="0" kern="1200" spc="0" baseline="0" dirty="0">
                    <a:ln/>
                    <a:solidFill>
                      <a:srgbClr val="515151"/>
                    </a:solidFill>
                    <a:latin typeface="Century Gothic"/>
                    <a:ea typeface="+mn-ea"/>
                    <a:cs typeface="+mn-cs"/>
                    <a:rtl val="0"/>
                  </a:defRPr>
                </a:pPr>
                <a:r>
                  <a:rPr lang="en-GB" sz="1400" b="0" kern="1200" spc="0" baseline="0">
                    <a:ln/>
                    <a:solidFill>
                      <a:srgbClr val="515151"/>
                    </a:solidFill>
                    <a:latin typeface="Century Gothic"/>
                    <a:ea typeface="+mn-ea"/>
                    <a:cs typeface="+mn-cs"/>
                    <a:rtl val="0"/>
                  </a:rPr>
                  <a:t>eGFR* (ml/min/1.73 m</a:t>
                </a:r>
                <a:r>
                  <a:rPr lang="en-GB" sz="1400" b="0" kern="1200" spc="0" baseline="30000">
                    <a:ln/>
                    <a:solidFill>
                      <a:srgbClr val="515151"/>
                    </a:solidFill>
                    <a:latin typeface="Century Gothic"/>
                    <a:ea typeface="+mn-ea"/>
                    <a:cs typeface="+mn-cs"/>
                    <a:rtl val="0"/>
                  </a:rPr>
                  <a:t>2</a:t>
                </a:r>
                <a:r>
                  <a:rPr lang="en-GB" sz="1400" b="0" kern="1200" spc="0" baseline="0">
                    <a:ln/>
                    <a:solidFill>
                      <a:srgbClr val="515151"/>
                    </a:solidFill>
                    <a:latin typeface="Century Gothic"/>
                    <a:ea typeface="+mn-ea"/>
                    <a:cs typeface="+mn-cs"/>
                    <a:rtl val="0"/>
                  </a:rPr>
                  <a:t>)</a:t>
                </a:r>
              </a:p>
            </c:rich>
          </c:tx>
          <c:layout>
            <c:manualLayout>
              <c:xMode val="edge"/>
              <c:yMode val="edge"/>
              <c:x val="1.4946550194987751E-3"/>
              <c:y val="0.22017033976124883"/>
            </c:manualLayout>
          </c:layout>
          <c:overlay val="0"/>
          <c:spPr>
            <a:noFill/>
            <a:ln>
              <a:noFill/>
            </a:ln>
            <a:effectLst/>
          </c:spPr>
        </c:title>
        <c:numFmt formatCode="#,##0" sourceLinked="0"/>
        <c:majorTickMark val="out"/>
        <c:minorTickMark val="none"/>
        <c:tickLblPos val="nextTo"/>
        <c:spPr>
          <a:noFill/>
          <a:ln w="12700">
            <a:solidFill>
              <a:srgbClr val="515151"/>
            </a:solidFill>
          </a:ln>
          <a:effectLst/>
        </c:spPr>
        <c:txPr>
          <a:bodyPr rot="-60000000" spcFirstLastPara="1" vertOverflow="ellipsis" vert="horz" wrap="square" anchor="ctr" anchorCtr="1"/>
          <a:lstStyle/>
          <a:p>
            <a:pPr>
              <a:defRPr sz="1400" b="0" i="0" u="none" strike="noStrike" kern="1200" baseline="0">
                <a:solidFill>
                  <a:srgbClr val="515151"/>
                </a:solidFill>
                <a:latin typeface="+mn-lt"/>
                <a:ea typeface="+mn-ea"/>
                <a:cs typeface="Arial" panose="020B0604020202020204" pitchFamily="34" charset="0"/>
              </a:defRPr>
            </a:pPr>
            <a:endParaRPr lang="en-US"/>
          </a:p>
        </c:txPr>
        <c:crossAx val="162665264"/>
        <c:crossesAt val="0"/>
        <c:crossBetween val="midCat"/>
        <c:majorUnit val="5"/>
      </c:valAx>
      <c:spPr>
        <a:noFill/>
        <a:ln w="25400">
          <a:noFill/>
        </a:ln>
        <a:effectLst/>
      </c:spPr>
    </c:plotArea>
    <c:legend>
      <c:legendPos val="t"/>
      <c:layout>
        <c:manualLayout>
          <c:xMode val="edge"/>
          <c:yMode val="edge"/>
          <c:x val="0.27780105412016365"/>
          <c:y val="4.6356519742883386E-2"/>
          <c:w val="0.40852605360233041"/>
          <c:h val="6.2515351480157633E-2"/>
        </c:manualLayout>
      </c:layout>
      <c:overlay val="0"/>
      <c:txPr>
        <a:bodyPr/>
        <a:lstStyle/>
        <a:p>
          <a:pPr>
            <a:defRPr>
              <a:solidFill>
                <a:srgbClr val="515151"/>
              </a:solidFill>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9099216668823"/>
          <c:y val="4.5751535148015776E-2"/>
          <c:w val="0.85158970095601416"/>
          <c:h val="0.76704201101928371"/>
        </c:manualLayout>
      </c:layout>
      <c:scatterChart>
        <c:scatterStyle val="lineMarker"/>
        <c:varyColors val="0"/>
        <c:ser>
          <c:idx val="0"/>
          <c:order val="0"/>
          <c:tx>
            <c:strRef>
              <c:f>Sheet1!$B$1</c:f>
              <c:strCache>
                <c:ptCount val="1"/>
                <c:pt idx="0">
                  <c:v>Placebo</c:v>
                </c:pt>
              </c:strCache>
            </c:strRef>
          </c:tx>
          <c:spPr>
            <a:ln w="19050" cap="rnd">
              <a:solidFill>
                <a:srgbClr val="EE255C"/>
              </a:solidFill>
              <a:round/>
            </a:ln>
            <a:effectLst/>
          </c:spPr>
          <c:marker>
            <c:symbol val="triangle"/>
            <c:size val="4"/>
            <c:spPr>
              <a:solidFill>
                <a:srgbClr val="EE255C"/>
              </a:solidFill>
              <a:ln w="9525">
                <a:solidFill>
                  <a:srgbClr val="EE255C"/>
                </a:solidFill>
              </a:ln>
              <a:effectLst/>
            </c:spPr>
          </c:marker>
          <c:errBars>
            <c:errDir val="y"/>
            <c:errBarType val="both"/>
            <c:errValType val="cust"/>
            <c:noEndCap val="0"/>
            <c:plus>
              <c:numRef>
                <c:f>Sheet1!$F$2:$F$9</c:f>
                <c:numCache>
                  <c:formatCode>General</c:formatCode>
                  <c:ptCount val="8"/>
                  <c:pt idx="0">
                    <c:v>0</c:v>
                  </c:pt>
                  <c:pt idx="1">
                    <c:v>0.19</c:v>
                  </c:pt>
                  <c:pt idx="2">
                    <c:v>0.21</c:v>
                  </c:pt>
                  <c:pt idx="3">
                    <c:v>0.24</c:v>
                  </c:pt>
                  <c:pt idx="4">
                    <c:v>0.27</c:v>
                  </c:pt>
                  <c:pt idx="5">
                    <c:v>0.33</c:v>
                  </c:pt>
                  <c:pt idx="6">
                    <c:v>0.39</c:v>
                  </c:pt>
                  <c:pt idx="7">
                    <c:v>0.62</c:v>
                  </c:pt>
                </c:numCache>
              </c:numRef>
            </c:plus>
            <c:minus>
              <c:numRef>
                <c:f>Sheet1!$G$2:$G$9</c:f>
                <c:numCache>
                  <c:formatCode>General</c:formatCode>
                  <c:ptCount val="8"/>
                  <c:pt idx="0">
                    <c:v>0</c:v>
                  </c:pt>
                  <c:pt idx="1">
                    <c:v>0.19</c:v>
                  </c:pt>
                  <c:pt idx="2">
                    <c:v>0.21</c:v>
                  </c:pt>
                  <c:pt idx="3">
                    <c:v>0.24</c:v>
                  </c:pt>
                  <c:pt idx="4">
                    <c:v>0.27</c:v>
                  </c:pt>
                  <c:pt idx="5">
                    <c:v>0.33</c:v>
                  </c:pt>
                  <c:pt idx="6">
                    <c:v>0.4</c:v>
                  </c:pt>
                  <c:pt idx="7">
                    <c:v>0.63</c:v>
                  </c:pt>
                </c:numCache>
              </c:numRef>
            </c:minus>
            <c:spPr>
              <a:ln>
                <a:solidFill>
                  <a:schemeClr val="accent3"/>
                </a:solidFill>
              </a:ln>
            </c:spPr>
          </c:errBars>
          <c:xVal>
            <c:numRef>
              <c:f>Sheet1!$A$2:$A$9</c:f>
              <c:numCache>
                <c:formatCode>0</c:formatCode>
                <c:ptCount val="8"/>
                <c:pt idx="0">
                  <c:v>0</c:v>
                </c:pt>
                <c:pt idx="1">
                  <c:v>2</c:v>
                </c:pt>
                <c:pt idx="2">
                  <c:v>6</c:v>
                </c:pt>
                <c:pt idx="3">
                  <c:v>12</c:v>
                </c:pt>
                <c:pt idx="4">
                  <c:v>18</c:v>
                </c:pt>
                <c:pt idx="5">
                  <c:v>24</c:v>
                </c:pt>
                <c:pt idx="6">
                  <c:v>30</c:v>
                </c:pt>
                <c:pt idx="7">
                  <c:v>36</c:v>
                </c:pt>
              </c:numCache>
            </c:numRef>
          </c:xVal>
          <c:yVal>
            <c:numRef>
              <c:f>Sheet1!$B$2:$B$9</c:f>
              <c:numCache>
                <c:formatCode>0.00</c:formatCode>
                <c:ptCount val="8"/>
                <c:pt idx="0">
                  <c:v>37.159999999999997</c:v>
                </c:pt>
                <c:pt idx="1">
                  <c:v>36.72</c:v>
                </c:pt>
                <c:pt idx="2">
                  <c:v>35.58</c:v>
                </c:pt>
                <c:pt idx="3">
                  <c:v>34.549999999999997</c:v>
                </c:pt>
                <c:pt idx="4">
                  <c:v>33.01</c:v>
                </c:pt>
                <c:pt idx="5">
                  <c:v>32</c:v>
                </c:pt>
                <c:pt idx="6">
                  <c:v>30.98</c:v>
                </c:pt>
                <c:pt idx="7">
                  <c:v>29.93</c:v>
                </c:pt>
              </c:numCache>
            </c:numRef>
          </c:yVal>
          <c:smooth val="0"/>
          <c:extLst>
            <c:ext xmlns:c16="http://schemas.microsoft.com/office/drawing/2014/chart" uri="{C3380CC4-5D6E-409C-BE32-E72D297353CC}">
              <c16:uniqueId val="{00000000-AE90-478D-BDAE-C129E493FD34}"/>
            </c:ext>
          </c:extLst>
        </c:ser>
        <c:ser>
          <c:idx val="1"/>
          <c:order val="1"/>
          <c:tx>
            <c:strRef>
              <c:f>Sheet1!$C$1</c:f>
              <c:strCache>
                <c:ptCount val="1"/>
                <c:pt idx="0">
                  <c:v>Empagliflozin</c:v>
                </c:pt>
              </c:strCache>
            </c:strRef>
          </c:tx>
          <c:spPr>
            <a:ln w="19050" cap="rnd">
              <a:solidFill>
                <a:srgbClr val="002D72"/>
              </a:solidFill>
              <a:round/>
            </a:ln>
            <a:effectLst/>
          </c:spPr>
          <c:marker>
            <c:symbol val="circle"/>
            <c:size val="4"/>
            <c:spPr>
              <a:solidFill>
                <a:srgbClr val="002D72"/>
              </a:solidFill>
              <a:ln w="9525">
                <a:solidFill>
                  <a:srgbClr val="002D72"/>
                </a:solidFill>
              </a:ln>
              <a:effectLst/>
            </c:spPr>
          </c:marker>
          <c:errBars>
            <c:errDir val="y"/>
            <c:errBarType val="both"/>
            <c:errValType val="cust"/>
            <c:noEndCap val="0"/>
            <c:plus>
              <c:numRef>
                <c:f>Sheet1!$H$2:$H$9</c:f>
                <c:numCache>
                  <c:formatCode>General</c:formatCode>
                  <c:ptCount val="8"/>
                  <c:pt idx="0">
                    <c:v>0</c:v>
                  </c:pt>
                  <c:pt idx="1">
                    <c:v>0.19</c:v>
                  </c:pt>
                  <c:pt idx="2">
                    <c:v>0.2</c:v>
                  </c:pt>
                  <c:pt idx="3">
                    <c:v>0.24</c:v>
                  </c:pt>
                  <c:pt idx="4">
                    <c:v>0.27</c:v>
                  </c:pt>
                  <c:pt idx="5">
                    <c:v>0.33</c:v>
                  </c:pt>
                  <c:pt idx="6">
                    <c:v>0.39</c:v>
                  </c:pt>
                  <c:pt idx="7">
                    <c:v>0.63</c:v>
                  </c:pt>
                </c:numCache>
              </c:numRef>
            </c:plus>
            <c:minus>
              <c:numRef>
                <c:f>Sheet1!$I$2:$I$9</c:f>
                <c:numCache>
                  <c:formatCode>General</c:formatCode>
                  <c:ptCount val="8"/>
                  <c:pt idx="0">
                    <c:v>0</c:v>
                  </c:pt>
                  <c:pt idx="1">
                    <c:v>0.18</c:v>
                  </c:pt>
                  <c:pt idx="2">
                    <c:v>0.21</c:v>
                  </c:pt>
                  <c:pt idx="3">
                    <c:v>0.24</c:v>
                  </c:pt>
                  <c:pt idx="4">
                    <c:v>0.26</c:v>
                  </c:pt>
                  <c:pt idx="5">
                    <c:v>0.33</c:v>
                  </c:pt>
                  <c:pt idx="6">
                    <c:v>0.39</c:v>
                  </c:pt>
                  <c:pt idx="7">
                    <c:v>0.62</c:v>
                  </c:pt>
                </c:numCache>
              </c:numRef>
            </c:minus>
            <c:spPr>
              <a:ln>
                <a:solidFill>
                  <a:srgbClr val="002D72"/>
                </a:solidFill>
              </a:ln>
            </c:spPr>
          </c:errBars>
          <c:xVal>
            <c:numRef>
              <c:f>Sheet1!$A$2:$A$9</c:f>
              <c:numCache>
                <c:formatCode>0</c:formatCode>
                <c:ptCount val="8"/>
                <c:pt idx="0">
                  <c:v>0</c:v>
                </c:pt>
                <c:pt idx="1">
                  <c:v>2</c:v>
                </c:pt>
                <c:pt idx="2">
                  <c:v>6</c:v>
                </c:pt>
                <c:pt idx="3">
                  <c:v>12</c:v>
                </c:pt>
                <c:pt idx="4">
                  <c:v>18</c:v>
                </c:pt>
                <c:pt idx="5">
                  <c:v>24</c:v>
                </c:pt>
                <c:pt idx="6">
                  <c:v>30</c:v>
                </c:pt>
                <c:pt idx="7">
                  <c:v>36</c:v>
                </c:pt>
              </c:numCache>
            </c:numRef>
          </c:xVal>
          <c:yVal>
            <c:numRef>
              <c:f>Sheet1!$C$2:$C$9</c:f>
              <c:numCache>
                <c:formatCode>0.00</c:formatCode>
                <c:ptCount val="8"/>
                <c:pt idx="0">
                  <c:v>37.22</c:v>
                </c:pt>
                <c:pt idx="1">
                  <c:v>34.6</c:v>
                </c:pt>
                <c:pt idx="2">
                  <c:v>34.409999999999997</c:v>
                </c:pt>
                <c:pt idx="3">
                  <c:v>33.96</c:v>
                </c:pt>
                <c:pt idx="4">
                  <c:v>33.04</c:v>
                </c:pt>
                <c:pt idx="5">
                  <c:v>32.49</c:v>
                </c:pt>
                <c:pt idx="6">
                  <c:v>31.76</c:v>
                </c:pt>
                <c:pt idx="7">
                  <c:v>31.11</c:v>
                </c:pt>
              </c:numCache>
            </c:numRef>
          </c:yVal>
          <c:smooth val="0"/>
          <c:extLst>
            <c:ext xmlns:c16="http://schemas.microsoft.com/office/drawing/2014/chart" uri="{C3380CC4-5D6E-409C-BE32-E72D297353CC}">
              <c16:uniqueId val="{00000001-AE90-478D-BDAE-C129E493FD34}"/>
            </c:ext>
          </c:extLst>
        </c:ser>
        <c:dLbls>
          <c:showLegendKey val="0"/>
          <c:showVal val="0"/>
          <c:showCatName val="0"/>
          <c:showSerName val="0"/>
          <c:showPercent val="0"/>
          <c:showBubbleSize val="0"/>
        </c:dLbls>
        <c:axId val="162665264"/>
        <c:axId val="162381320"/>
      </c:scatterChart>
      <c:valAx>
        <c:axId val="162665264"/>
        <c:scaling>
          <c:orientation val="minMax"/>
          <c:max val="36"/>
          <c:min val="0"/>
        </c:scaling>
        <c:delete val="0"/>
        <c:axPos val="b"/>
        <c:title>
          <c:tx>
            <c:rich>
              <a:bodyPr/>
              <a:lstStyle/>
              <a:p>
                <a:pPr>
                  <a:defRPr b="0"/>
                </a:pPr>
                <a:r>
                  <a:rPr lang="en-GB" b="0" baseline="0"/>
                  <a:t>Month</a:t>
                </a:r>
                <a:endParaRPr lang="en-GB" b="0"/>
              </a:p>
            </c:rich>
          </c:tx>
          <c:overlay val="0"/>
        </c:title>
        <c:numFmt formatCode="0" sourceLinked="1"/>
        <c:majorTickMark val="out"/>
        <c:minorTickMark val="none"/>
        <c:tickLblPos val="nextTo"/>
        <c:spPr>
          <a:ln w="12700">
            <a:solidFill>
              <a:srgbClr val="515151"/>
            </a:solidFill>
          </a:ln>
        </c:spPr>
        <c:crossAx val="162381320"/>
        <c:crossesAt val="-10"/>
        <c:crossBetween val="midCat"/>
        <c:majorUnit val="6"/>
      </c:valAx>
      <c:valAx>
        <c:axId val="162381320"/>
        <c:scaling>
          <c:orientation val="minMax"/>
          <c:min val="25"/>
        </c:scaling>
        <c:delete val="0"/>
        <c:axPos val="l"/>
        <c:title>
          <c:tx>
            <c:rich>
              <a:bodyPr rot="-5400000" spcFirstLastPara="1" vertOverflow="ellipsis" vert="horz" wrap="square" anchor="ctr" anchorCtr="1"/>
              <a:lstStyle/>
              <a:p>
                <a:pPr>
                  <a:defRPr lang="en-GB" sz="1400" b="0" kern="1200" spc="0" baseline="0" dirty="0">
                    <a:ln/>
                    <a:solidFill>
                      <a:srgbClr val="515151"/>
                    </a:solidFill>
                    <a:latin typeface="Century Gothic"/>
                    <a:ea typeface="+mn-ea"/>
                    <a:cs typeface="+mn-cs"/>
                    <a:rtl val="0"/>
                  </a:defRPr>
                </a:pPr>
                <a:r>
                  <a:rPr lang="en-GB" sz="1400" b="0" kern="1200" spc="0" baseline="0">
                    <a:ln/>
                    <a:solidFill>
                      <a:srgbClr val="515151"/>
                    </a:solidFill>
                    <a:latin typeface="Century Gothic"/>
                    <a:ea typeface="+mn-ea"/>
                    <a:cs typeface="+mn-cs"/>
                    <a:rtl val="0"/>
                  </a:rPr>
                  <a:t>eGFR* (ml/min/1.73 m</a:t>
                </a:r>
                <a:r>
                  <a:rPr lang="en-GB" sz="1400" b="0" kern="1200" spc="0" baseline="30000">
                    <a:ln/>
                    <a:solidFill>
                      <a:srgbClr val="515151"/>
                    </a:solidFill>
                    <a:latin typeface="Century Gothic"/>
                    <a:ea typeface="+mn-ea"/>
                    <a:cs typeface="+mn-cs"/>
                    <a:rtl val="0"/>
                  </a:rPr>
                  <a:t>2</a:t>
                </a:r>
                <a:r>
                  <a:rPr lang="en-GB" sz="1400" b="0" kern="1200" spc="0" baseline="0">
                    <a:ln/>
                    <a:solidFill>
                      <a:srgbClr val="515151"/>
                    </a:solidFill>
                    <a:latin typeface="Century Gothic"/>
                    <a:ea typeface="+mn-ea"/>
                    <a:cs typeface="+mn-cs"/>
                    <a:rtl val="0"/>
                  </a:rPr>
                  <a:t>)</a:t>
                </a:r>
              </a:p>
            </c:rich>
          </c:tx>
          <c:layout>
            <c:manualLayout>
              <c:xMode val="edge"/>
              <c:yMode val="edge"/>
              <c:x val="1.4946550194987751E-3"/>
              <c:y val="0.22017033976124883"/>
            </c:manualLayout>
          </c:layout>
          <c:overlay val="0"/>
          <c:spPr>
            <a:noFill/>
            <a:ln>
              <a:noFill/>
            </a:ln>
            <a:effectLst/>
          </c:spPr>
        </c:title>
        <c:numFmt formatCode="#,##0" sourceLinked="0"/>
        <c:majorTickMark val="out"/>
        <c:minorTickMark val="none"/>
        <c:tickLblPos val="nextTo"/>
        <c:spPr>
          <a:noFill/>
          <a:ln w="12700">
            <a:solidFill>
              <a:srgbClr val="515151"/>
            </a:solidFill>
          </a:ln>
          <a:effectLst/>
        </c:spPr>
        <c:txPr>
          <a:bodyPr rot="-60000000" spcFirstLastPara="1" vertOverflow="ellipsis" vert="horz" wrap="square" anchor="ctr" anchorCtr="1"/>
          <a:lstStyle/>
          <a:p>
            <a:pPr>
              <a:defRPr sz="1400" b="0" i="0" u="none" strike="noStrike" kern="1200" baseline="0">
                <a:solidFill>
                  <a:srgbClr val="515151"/>
                </a:solidFill>
                <a:latin typeface="+mn-lt"/>
                <a:ea typeface="+mn-ea"/>
                <a:cs typeface="Arial" panose="020B0604020202020204" pitchFamily="34" charset="0"/>
              </a:defRPr>
            </a:pPr>
            <a:endParaRPr lang="en-US"/>
          </a:p>
        </c:txPr>
        <c:crossAx val="162665264"/>
        <c:crossesAt val="0"/>
        <c:crossBetween val="midCat"/>
        <c:majorUnit val="5"/>
      </c:valAx>
      <c:spPr>
        <a:noFill/>
        <a:ln w="25400">
          <a:noFill/>
        </a:ln>
        <a:effectLst/>
      </c:spPr>
    </c:plotArea>
    <c:legend>
      <c:legendPos val="t"/>
      <c:layout>
        <c:manualLayout>
          <c:xMode val="edge"/>
          <c:yMode val="edge"/>
          <c:x val="0.27780105412016365"/>
          <c:y val="4.6356519742883386E-2"/>
          <c:w val="0.40852605360233041"/>
          <c:h val="6.2515351480157633E-2"/>
        </c:manualLayout>
      </c:layout>
      <c:overlay val="0"/>
      <c:txPr>
        <a:bodyPr/>
        <a:lstStyle/>
        <a:p>
          <a:pPr>
            <a:defRPr>
              <a:solidFill>
                <a:srgbClr val="515151"/>
              </a:solidFill>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BFE8B-8D37-0A4F-9BB7-48431B42B041}" type="datetimeFigureOut">
              <a:rPr lang="en-US" smtClean="0"/>
              <a:t>1/16/23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FEDEA-95FD-314F-AE4D-6B046D35BA7F}" type="slidenum">
              <a:rPr lang="en-US" smtClean="0"/>
              <a:t>‹#›</a:t>
            </a:fld>
            <a:endParaRPr lang="en-US"/>
          </a:p>
        </p:txBody>
      </p:sp>
    </p:spTree>
    <p:extLst>
      <p:ext uri="{BB962C8B-B14F-4D97-AF65-F5344CB8AC3E}">
        <p14:creationId xmlns:p14="http://schemas.microsoft.com/office/powerpoint/2010/main" val="1196244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543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noRot="1" noChangeAspect="1"/>
          </p:cNvSpPr>
          <p:nvPr>
            <p:ph type="sldImg"/>
          </p:nvPr>
        </p:nvSpPr>
        <p:spPr>
          <a:xfrm>
            <a:off x="533400" y="763588"/>
            <a:ext cx="6705600" cy="3771900"/>
          </a:xfrm>
          <a:prstGeom prst="rect">
            <a:avLst/>
          </a:prstGeom>
        </p:spPr>
      </p:sp>
      <p:sp>
        <p:nvSpPr>
          <p:cNvPr id="72"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Practical approach to the use of sodium-glucose co-transporter 2 inhibitors (SGLT2i) for treatment of cardiovascular disease. A1c, glycosylated hemoglobin; ASCVD, atherosclerotic cardiovascular disease; CLI, critical limb ischemia; DKA, diabetic ketoacidosis; DM, diabetes mellitus; eGFR, estimated glomerular filtration rate; GMI, genital mycotic infection; od qam, once daily every morning; SADMANS, sulfonylureas, angiotensin-converting enzyme inhibitors, diuretics and direct renin inhibitors, metformin, angiotensin receptor blockers, nonsteroidal anti-inflammatory drugs, sodium-glucose co-transporter 2 inhibitors; T2D, type 2 diabetes.</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3152466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noRot="1" noChangeAspect="1"/>
          </p:cNvSpPr>
          <p:nvPr>
            <p:ph type="sldImg"/>
          </p:nvPr>
        </p:nvSpPr>
        <p:spPr>
          <a:xfrm>
            <a:off x="533400" y="763588"/>
            <a:ext cx="6705600" cy="3771900"/>
          </a:xfrm>
          <a:prstGeom prst="rect">
            <a:avLst/>
          </a:prstGeom>
        </p:spPr>
      </p:sp>
      <p:sp>
        <p:nvSpPr>
          <p:cNvPr id="72"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Practical approach to the use of sodium-glucose co-transporter 2 inhibitors (SGLT2i) for treatment of cardiovascular disease. A1c, glycosylated hemoglobin; ASCVD, atherosclerotic cardiovascular disease; CLI, critical limb ischemia; DKA, diabetic ketoacidosis; DM, diabetes mellitus; eGFR, estimated glomerular filtration rate; GMI, genital mycotic infection; od qam, once daily every morning; SADMANS, sulfonylureas, angiotensin-converting enzyme inhibitors, diuretics and direct renin inhibitors, metformin, angiotensin receptor blockers, nonsteroidal anti-inflammatory drugs, sodium-glucose co-transporter 2 inhibitors; T2D, type 2 diabetes.</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1501815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noRot="1" noChangeAspect="1"/>
          </p:cNvSpPr>
          <p:nvPr>
            <p:ph type="sldImg"/>
          </p:nvPr>
        </p:nvSpPr>
        <p:spPr>
          <a:xfrm>
            <a:off x="533400" y="763588"/>
            <a:ext cx="6705600" cy="3771900"/>
          </a:xfrm>
          <a:prstGeom prst="rect">
            <a:avLst/>
          </a:prstGeom>
        </p:spPr>
      </p:sp>
      <p:sp>
        <p:nvSpPr>
          <p:cNvPr id="72"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Practical approach to the use of sodium-glucose co-transporter 2 inhibitors (SGLT2i) for treatment of cardiovascular disease. A1c, glycosylated hemoglobin; ASCVD, atherosclerotic cardiovascular disease; CLI, critical limb ischemia; DKA, diabetic ketoacidosis; DM, diabetes mellitus; eGFR, estimated glomerular filtration rate; GMI, genital mycotic infection; od qam, once daily every morning; SADMANS, sulfonylureas, angiotensin-converting enzyme inhibitors, diuretics and direct renin inhibitors, metformin, angiotensin receptor blockers, nonsteroidal anti-inflammatory drugs, sodium-glucose co-transporter 2 inhibitors; T2D, type 2 diabetes.</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1871014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noRot="1" noChangeAspect="1"/>
          </p:cNvSpPr>
          <p:nvPr>
            <p:ph type="sldImg"/>
          </p:nvPr>
        </p:nvSpPr>
        <p:spPr>
          <a:xfrm>
            <a:off x="533400" y="763588"/>
            <a:ext cx="6705600" cy="3771900"/>
          </a:xfrm>
          <a:prstGeom prst="rect">
            <a:avLst/>
          </a:prstGeom>
        </p:spPr>
      </p:sp>
      <p:sp>
        <p:nvSpPr>
          <p:cNvPr id="72"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Practical approach to the use of sodium-glucose co-transporter 2 inhibitors (SGLT2i) for treatment of cardiovascular disease. A1c, glycosylated hemoglobin; ASCVD, atherosclerotic cardiovascular disease; CLI, critical limb ischemia; DKA, diabetic ketoacidosis; DM, diabetes mellitus; eGFR, estimated glomerular filtration rate; GMI, genital mycotic infection; od qam, once daily every morning; SADMANS, sulfonylureas, angiotensin-converting enzyme inhibitors, diuretics and direct renin inhibitors, metformin, angiotensin receptor blockers, nonsteroidal anti-inflammatory drugs, sodium-glucose co-transporter 2 inhibitors; T2D, type 2 diabetes.</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1731590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noRot="1" noChangeAspect="1"/>
          </p:cNvSpPr>
          <p:nvPr>
            <p:ph type="sldImg"/>
          </p:nvPr>
        </p:nvSpPr>
        <p:spPr>
          <a:xfrm>
            <a:off x="533400" y="763588"/>
            <a:ext cx="6705600" cy="3771900"/>
          </a:xfrm>
          <a:prstGeom prst="rect">
            <a:avLst/>
          </a:prstGeom>
        </p:spPr>
      </p:sp>
      <p:sp>
        <p:nvSpPr>
          <p:cNvPr id="72"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Practical approach to the use of sodium-glucose co-transporter 2 inhibitors (SGLT2i) for treatment of cardiovascular disease. A1c, glycosylated hemoglobin; ASCVD, atherosclerotic cardiovascular disease; CLI, critical limb ischemia; DKA, diabetic ketoacidosis; DM, diabetes mellitus; eGFR, estimated glomerular filtration rate; GMI, genital mycotic infection; od qam, once daily every morning; SADMANS, sulfonylureas, angiotensin-converting enzyme inhibitors, diuretics and direct renin inhibitors, metformin, angiotensin receptor blockers, nonsteroidal anti-inflammatory drugs, sodium-glucose co-transporter 2 inhibitors; T2D, type 2 diabetes.</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4032573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laceHolder 1"/>
          <p:cNvSpPr>
            <a:spLocks noGrp="1" noRot="1" noChangeAspect="1"/>
          </p:cNvSpPr>
          <p:nvPr>
            <p:ph type="sldImg"/>
          </p:nvPr>
        </p:nvSpPr>
        <p:spPr>
          <a:xfrm>
            <a:off x="533400" y="763588"/>
            <a:ext cx="6705600" cy="3771900"/>
          </a:xfrm>
          <a:prstGeom prst="rect">
            <a:avLst/>
          </a:prstGeom>
        </p:spPr>
      </p:sp>
      <p:sp>
        <p:nvSpPr>
          <p:cNvPr id="70"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Management of antihyperglycemic medications when adding SGLT2i (eGFR ≥ 45 mL/min/1.73 m</a:t>
            </a:r>
            <a:r>
              <a:rPr lang="en-US" sz="900" b="0" strike="noStrike" spc="-1" baseline="33000">
                <a:latin typeface="Arial"/>
              </a:rPr>
              <a:t>2</a:t>
            </a:r>
            <a:r>
              <a:rPr lang="en-US" sz="900" b="0" strike="noStrike" spc="-1">
                <a:latin typeface="Arial"/>
              </a:rPr>
              <a:t>) or glucagon-like peptide-1 receptor antagonists (GLP-1RA). A1c, glycosylated hemoglobin; eGFR, estimated glomerular filtration rate; SGLT2i, sodium-glucose co-transporter 2 inhibitors.∗ SGLT2i have markedly reduced glycemic-lowering efficacy when eGFR &lt; 45 mL/min/1.72 m</a:t>
            </a:r>
            <a:r>
              <a:rPr lang="en-US" sz="900" b="0" strike="noStrike" spc="-1" baseline="33000">
                <a:latin typeface="Arial"/>
              </a:rPr>
              <a:t>2</a:t>
            </a:r>
            <a:r>
              <a:rPr lang="en-US" sz="900" b="0" strike="noStrike" spc="-1">
                <a:latin typeface="Arial"/>
              </a:rPr>
              <a:t>, so there is less concern about hypoglycemia with insulin or insulin secretagogues (meglitinides or sulfonylureas).</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38" marR="0" lvl="0" indent="-173038" algn="l" defTabSz="914400" rtl="0" eaLnBrk="1" fontAlgn="auto" latinLnBrk="0" hangingPunct="1">
              <a:lnSpc>
                <a:spcPct val="100000"/>
              </a:lnSpc>
              <a:spcBef>
                <a:spcPts val="0"/>
              </a:spcBef>
              <a:spcAft>
                <a:spcPts val="0"/>
              </a:spcAft>
              <a:buClrTx/>
              <a:buSzTx/>
              <a:buFont typeface="Arial"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066D4-ACD8-3042-98C9-AE95884882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097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991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51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696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2A55CF5D-EFED-4911-972C-905BD70294F8}"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06873"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4752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034D37-F44A-A84F-901B-E16CB4EFC7E6}"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870796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it comes to reviewing, adjusting or advancing therapy, the guidelines offer [CLICK] specific instructions for patients with established cardiovascular or renal disease, or with cardiovascular risk factors. </a:t>
            </a:r>
          </a:p>
          <a:p>
            <a:endParaRPr lang="en-CA" dirty="0"/>
          </a:p>
          <a:p>
            <a:r>
              <a:rPr lang="en-CA" dirty="0"/>
              <a:t>[CLICK] We’re going to focus on the CV risk factor column, [CLICK] because that’s the one that applies to our patient, Susan.</a:t>
            </a:r>
          </a:p>
        </p:txBody>
      </p:sp>
      <p:sp>
        <p:nvSpPr>
          <p:cNvPr id="4" name="Slide Number Placeholder 3"/>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217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lgn="r"/>
            <a:fld id="{FA7CEC46-DB7A-4C40-A421-F3D7C4BF6EFA}" type="slidenum">
              <a:rPr lang="en-US" sz="1400" b="0" strike="noStrike" spc="-1" smtClean="0">
                <a:solidFill>
                  <a:srgbClr val="303D22"/>
                </a:solidFill>
                <a:latin typeface="Arial"/>
              </a:rPr>
              <a:t>7</a:t>
            </a:fld>
            <a:endParaRPr lang="en-US" sz="1400" b="0" strike="noStrike" spc="-1">
              <a:solidFill>
                <a:srgbClr val="303D22"/>
              </a:solidFill>
              <a:latin typeface="Arial"/>
            </a:endParaRPr>
          </a:p>
        </p:txBody>
      </p:sp>
    </p:spTree>
    <p:extLst>
      <p:ext uri="{BB962C8B-B14F-4D97-AF65-F5344CB8AC3E}">
        <p14:creationId xmlns:p14="http://schemas.microsoft.com/office/powerpoint/2010/main" val="675358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laceHolder 1"/>
          <p:cNvSpPr>
            <a:spLocks noGrp="1" noRot="1" noChangeAspect="1"/>
          </p:cNvSpPr>
          <p:nvPr>
            <p:ph type="sldImg"/>
          </p:nvPr>
        </p:nvSpPr>
        <p:spPr>
          <a:xfrm>
            <a:off x="533400" y="763588"/>
            <a:ext cx="6705600" cy="3771900"/>
          </a:xfrm>
          <a:prstGeom prst="rect">
            <a:avLst/>
          </a:prstGeom>
        </p:spPr>
      </p:sp>
      <p:sp>
        <p:nvSpPr>
          <p:cNvPr id="68"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Integration of glucagon-like peptide-1 receptor antagonists (GLP-1RA) and sodium-glucose co-transporter 2 inhibitors (SGLT2i) into cardiovascular practice. ASCVD, atherosclerotic cardiovascular disease; CKD, chronic kidney disease; HF, heart failure; MRF, multiple risk factors; T2D, type 2 diabetes. ∗ In patients with high stroke risk, or history of transient ischemic attack/stroke, consider initial integration of GLP-1RA into management plan followed by integration of SGLT2i on the basis of changes in heart failure or kidney status or for further glycosylated hemoglobin (A1c)-lowering.</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70947" rtl="0" eaLnBrk="1" fontAlgn="auto" latinLnBrk="0" hangingPunct="1">
              <a:lnSpc>
                <a:spcPct val="100000"/>
              </a:lnSpc>
              <a:spcBef>
                <a:spcPts val="0"/>
              </a:spcBef>
              <a:spcAft>
                <a:spcPts val="0"/>
              </a:spcAft>
              <a:buClrTx/>
              <a:buSzTx/>
              <a:buFontTx/>
              <a:buNone/>
              <a:tabLst/>
              <a:defRPr/>
            </a:pPr>
            <a:fld id="{240BD463-D209-4FAB-A722-B2AFE81AC984}" type="slidenum">
              <a:rPr kumimoji="0" lang="de-DE" sz="1200" b="0" i="0" u="none" strike="noStrike" kern="1200" cap="none" spc="0" normalizeH="0" baseline="0" noProof="0">
                <a:ln>
                  <a:noFill/>
                </a:ln>
                <a:solidFill>
                  <a:prstClr val="black"/>
                </a:solidFill>
                <a:effectLst/>
                <a:uLnTx/>
                <a:uFillTx/>
                <a:latin typeface="Century Gothic" charset="0"/>
                <a:ea typeface="+mn-ea"/>
                <a:cs typeface="Arial" panose="020B0604020202020204" pitchFamily="34" charset="0"/>
              </a:rPr>
              <a:pPr marL="0" marR="0" lvl="0" indent="0" algn="r" defTabSz="970947"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entury Gothic" charset="0"/>
              <a:ea typeface="+mn-ea"/>
              <a:cs typeface="Arial" panose="020B0604020202020204" pitchFamily="34" charset="0"/>
            </a:endParaRPr>
          </a:p>
        </p:txBody>
      </p:sp>
      <p:sp>
        <p:nvSpPr>
          <p:cNvPr id="9" name="Slide Image Placeholder 8">
            <a:extLst>
              <a:ext uri="{FF2B5EF4-FFF2-40B4-BE49-F238E27FC236}">
                <a16:creationId xmlns:a16="http://schemas.microsoft.com/office/drawing/2014/main" id="{7AE5426B-DBA2-4C61-B497-6D528F6AB3BD}"/>
              </a:ext>
            </a:extLst>
          </p:cNvPr>
          <p:cNvSpPr>
            <a:spLocks noGrp="1" noRot="1" noChangeAspect="1"/>
          </p:cNvSpPr>
          <p:nvPr>
            <p:ph type="sldImg"/>
          </p:nvPr>
        </p:nvSpPr>
        <p:spPr>
          <a:xfrm>
            <a:off x="384175" y="465138"/>
            <a:ext cx="6384925" cy="3590925"/>
          </a:xfrm>
        </p:spPr>
      </p:sp>
      <p:sp>
        <p:nvSpPr>
          <p:cNvPr id="10" name="Notes Placeholder 9">
            <a:extLst>
              <a:ext uri="{FF2B5EF4-FFF2-40B4-BE49-F238E27FC236}">
                <a16:creationId xmlns:a16="http://schemas.microsoft.com/office/drawing/2014/main" id="{88C73011-A108-4922-98B2-F945DE573EA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10492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29D9AF-78F2-49D7-B2A1-3012A14F2A53}" type="slidenum">
              <a:rPr lang="en-US" smtClean="0"/>
              <a:t>10</a:t>
            </a:fld>
            <a:endParaRPr lang="en-US"/>
          </a:p>
        </p:txBody>
      </p:sp>
    </p:spTree>
    <p:extLst>
      <p:ext uri="{BB962C8B-B14F-4D97-AF65-F5344CB8AC3E}">
        <p14:creationId xmlns:p14="http://schemas.microsoft.com/office/powerpoint/2010/main" val="365568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38" marR="0" lvl="0" indent="-173038" algn="l" defTabSz="914400" rtl="0" eaLnBrk="1" fontAlgn="auto" latinLnBrk="0" hangingPunct="1">
              <a:lnSpc>
                <a:spcPct val="100000"/>
              </a:lnSpc>
              <a:spcBef>
                <a:spcPts val="0"/>
              </a:spcBef>
              <a:spcAft>
                <a:spcPts val="0"/>
              </a:spcAft>
              <a:buClrTx/>
              <a:buSzTx/>
              <a:buFont typeface="Arial" charset="0"/>
              <a:buChar char="•"/>
              <a:tabLst/>
              <a:defRPr/>
            </a:pPr>
            <a:endParaRPr lang="en-US" dirty="0"/>
          </a:p>
        </p:txBody>
      </p:sp>
      <p:sp>
        <p:nvSpPr>
          <p:cNvPr id="4" name="Slide Number Placeholder 3"/>
          <p:cNvSpPr>
            <a:spLocks noGrp="1"/>
          </p:cNvSpPr>
          <p:nvPr>
            <p:ph type="sldNum" sz="quarter" idx="5"/>
          </p:nvPr>
        </p:nvSpPr>
        <p:spPr/>
        <p:txBody>
          <a:bodyPr/>
          <a:lstStyle/>
          <a:p>
            <a:fld id="{B35066D4-ACD8-3042-98C9-AE9588488226}" type="slidenum">
              <a:rPr lang="en-US" smtClean="0"/>
              <a:t>11</a:t>
            </a:fld>
            <a:endParaRPr lang="en-US"/>
          </a:p>
        </p:txBody>
      </p:sp>
    </p:spTree>
    <p:extLst>
      <p:ext uri="{BB962C8B-B14F-4D97-AF65-F5344CB8AC3E}">
        <p14:creationId xmlns:p14="http://schemas.microsoft.com/office/powerpoint/2010/main" val="2983363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noRot="1" noChangeAspect="1"/>
          </p:cNvSpPr>
          <p:nvPr>
            <p:ph type="sldImg"/>
          </p:nvPr>
        </p:nvSpPr>
        <p:spPr>
          <a:xfrm>
            <a:off x="533400" y="763588"/>
            <a:ext cx="6705600" cy="3771900"/>
          </a:xfrm>
          <a:prstGeom prst="rect">
            <a:avLst/>
          </a:prstGeom>
        </p:spPr>
      </p:sp>
      <p:sp>
        <p:nvSpPr>
          <p:cNvPr id="72"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Practical approach to the use of sodium-glucose co-transporter 2 inhibitors (SGLT2i) for treatment of cardiovascular disease. A1c, glycosylated hemoglobin; ASCVD, atherosclerotic cardiovascular disease; CLI, critical limb ischemia; DKA, diabetic ketoacidosis; DM, diabetes mellitus; eGFR, estimated glomerular filtration rate; GMI, genital mycotic infection; od qam, once daily every morning; SADMANS, sulfonylureas, angiotensin-converting enzyme inhibitors, diuretics and direct renin inhibitors, metformin, angiotensin receptor blockers, nonsteroidal anti-inflammatory drugs, sodium-glucose co-transporter 2 inhibitors; T2D, type 2 diabetes.</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606417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EA1CA-8598-C807-C3ED-816DAC946B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052E3D-1209-B56E-3E07-3DE0F4CEA1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1F509D-7236-AA6B-000B-10A60D217120}"/>
              </a:ext>
            </a:extLst>
          </p:cNvPr>
          <p:cNvSpPr>
            <a:spLocks noGrp="1"/>
          </p:cNvSpPr>
          <p:nvPr>
            <p:ph type="dt" sz="half" idx="10"/>
          </p:nvPr>
        </p:nvSpPr>
        <p:spPr/>
        <p:txBody>
          <a:bodyPr/>
          <a:lstStyle/>
          <a:p>
            <a:fld id="{CBD49CD3-81EC-C149-8C86-AC062EA02224}" type="datetimeFigureOut">
              <a:rPr lang="en-US" smtClean="0"/>
              <a:t>1/16/23</a:t>
            </a:fld>
            <a:endParaRPr lang="en-US"/>
          </a:p>
        </p:txBody>
      </p:sp>
      <p:sp>
        <p:nvSpPr>
          <p:cNvPr id="5" name="Footer Placeholder 4">
            <a:extLst>
              <a:ext uri="{FF2B5EF4-FFF2-40B4-BE49-F238E27FC236}">
                <a16:creationId xmlns:a16="http://schemas.microsoft.com/office/drawing/2014/main" id="{75FFFF15-B1F7-B4DA-9D68-6C1AAD68A3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B3BAC-F83F-E222-E5D3-8F9D5C47CF59}"/>
              </a:ext>
            </a:extLst>
          </p:cNvPr>
          <p:cNvSpPr>
            <a:spLocks noGrp="1"/>
          </p:cNvSpPr>
          <p:nvPr>
            <p:ph type="sldNum" sz="quarter" idx="12"/>
          </p:nvPr>
        </p:nvSpPr>
        <p:spPr/>
        <p:txBody>
          <a:bodyPr/>
          <a:lstStyle/>
          <a:p>
            <a:fld id="{E8F3E193-4D6E-F645-AFDB-3882E67E1BCA}" type="slidenum">
              <a:rPr lang="en-US" smtClean="0"/>
              <a:t>‹#›</a:t>
            </a:fld>
            <a:endParaRPr lang="en-US"/>
          </a:p>
        </p:txBody>
      </p:sp>
    </p:spTree>
    <p:extLst>
      <p:ext uri="{BB962C8B-B14F-4D97-AF65-F5344CB8AC3E}">
        <p14:creationId xmlns:p14="http://schemas.microsoft.com/office/powerpoint/2010/main" val="191209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C106D-6E23-4C2E-EDD4-E4DBA56DFB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6C198A-A51E-C9F8-028B-76D3302E5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B683AA-78F4-77E2-1E17-07EC736821F2}"/>
              </a:ext>
            </a:extLst>
          </p:cNvPr>
          <p:cNvSpPr>
            <a:spLocks noGrp="1"/>
          </p:cNvSpPr>
          <p:nvPr>
            <p:ph type="dt" sz="half" idx="10"/>
          </p:nvPr>
        </p:nvSpPr>
        <p:spPr/>
        <p:txBody>
          <a:bodyPr/>
          <a:lstStyle/>
          <a:p>
            <a:fld id="{CBD49CD3-81EC-C149-8C86-AC062EA02224}" type="datetimeFigureOut">
              <a:rPr lang="en-US" smtClean="0"/>
              <a:t>1/16/23</a:t>
            </a:fld>
            <a:endParaRPr lang="en-US"/>
          </a:p>
        </p:txBody>
      </p:sp>
      <p:sp>
        <p:nvSpPr>
          <p:cNvPr id="5" name="Footer Placeholder 4">
            <a:extLst>
              <a:ext uri="{FF2B5EF4-FFF2-40B4-BE49-F238E27FC236}">
                <a16:creationId xmlns:a16="http://schemas.microsoft.com/office/drawing/2014/main" id="{FB243850-24B3-7A4B-6A62-819C1D20F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D6C7C-B8BD-983B-5B50-BE40B0766BB7}"/>
              </a:ext>
            </a:extLst>
          </p:cNvPr>
          <p:cNvSpPr>
            <a:spLocks noGrp="1"/>
          </p:cNvSpPr>
          <p:nvPr>
            <p:ph type="sldNum" sz="quarter" idx="12"/>
          </p:nvPr>
        </p:nvSpPr>
        <p:spPr/>
        <p:txBody>
          <a:bodyPr/>
          <a:lstStyle/>
          <a:p>
            <a:fld id="{E8F3E193-4D6E-F645-AFDB-3882E67E1BCA}" type="slidenum">
              <a:rPr lang="en-US" smtClean="0"/>
              <a:t>‹#›</a:t>
            </a:fld>
            <a:endParaRPr lang="en-US"/>
          </a:p>
        </p:txBody>
      </p:sp>
    </p:spTree>
    <p:extLst>
      <p:ext uri="{BB962C8B-B14F-4D97-AF65-F5344CB8AC3E}">
        <p14:creationId xmlns:p14="http://schemas.microsoft.com/office/powerpoint/2010/main" val="2026990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C75EF0-E885-64BB-5E26-F93DD47E98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1418B-F659-37AD-CD4E-7B2968DC7A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7D99B-5193-661C-EEB6-586A1FA35193}"/>
              </a:ext>
            </a:extLst>
          </p:cNvPr>
          <p:cNvSpPr>
            <a:spLocks noGrp="1"/>
          </p:cNvSpPr>
          <p:nvPr>
            <p:ph type="dt" sz="half" idx="10"/>
          </p:nvPr>
        </p:nvSpPr>
        <p:spPr/>
        <p:txBody>
          <a:bodyPr/>
          <a:lstStyle/>
          <a:p>
            <a:fld id="{CBD49CD3-81EC-C149-8C86-AC062EA02224}" type="datetimeFigureOut">
              <a:rPr lang="en-US" smtClean="0"/>
              <a:t>1/16/23</a:t>
            </a:fld>
            <a:endParaRPr lang="en-US"/>
          </a:p>
        </p:txBody>
      </p:sp>
      <p:sp>
        <p:nvSpPr>
          <p:cNvPr id="5" name="Footer Placeholder 4">
            <a:extLst>
              <a:ext uri="{FF2B5EF4-FFF2-40B4-BE49-F238E27FC236}">
                <a16:creationId xmlns:a16="http://schemas.microsoft.com/office/drawing/2014/main" id="{644BEEB3-10BD-5B23-EC14-0469A2D3A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5D9AB-06DD-89C0-8744-5974DF3093B6}"/>
              </a:ext>
            </a:extLst>
          </p:cNvPr>
          <p:cNvSpPr>
            <a:spLocks noGrp="1"/>
          </p:cNvSpPr>
          <p:nvPr>
            <p:ph type="sldNum" sz="quarter" idx="12"/>
          </p:nvPr>
        </p:nvSpPr>
        <p:spPr/>
        <p:txBody>
          <a:bodyPr/>
          <a:lstStyle/>
          <a:p>
            <a:fld id="{E8F3E193-4D6E-F645-AFDB-3882E67E1BCA}" type="slidenum">
              <a:rPr lang="en-US" smtClean="0"/>
              <a:t>‹#›</a:t>
            </a:fld>
            <a:endParaRPr lang="en-US"/>
          </a:p>
        </p:txBody>
      </p:sp>
    </p:spTree>
    <p:extLst>
      <p:ext uri="{BB962C8B-B14F-4D97-AF65-F5344CB8AC3E}">
        <p14:creationId xmlns:p14="http://schemas.microsoft.com/office/powerpoint/2010/main" val="2722868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5A10F15-59BC-404E-9A47-873BA698BCC2}"/>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9" name="Slide Number Placeholder 7">
            <a:extLst>
              <a:ext uri="{FF2B5EF4-FFF2-40B4-BE49-F238E27FC236}">
                <a16:creationId xmlns:a16="http://schemas.microsoft.com/office/drawing/2014/main" id="{D9D3A509-BFF5-418F-9BCD-6C48CBD60C7B}"/>
              </a:ext>
            </a:extLst>
          </p:cNvPr>
          <p:cNvSpPr>
            <a:spLocks noGrp="1"/>
          </p:cNvSpPr>
          <p:nvPr>
            <p:ph type="sldNum" sz="quarter" idx="14"/>
          </p:nvPr>
        </p:nvSpPr>
        <p:spPr>
          <a:xfrm>
            <a:off x="11352180" y="6275263"/>
            <a:ext cx="597086" cy="365125"/>
          </a:xfrm>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2243162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730877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74894-6501-0B49-9641-E329D1BC39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A426FC-05DD-744E-B766-2B6461CAAD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E6CC00-28B5-4440-809C-67C5FD3C7A49}"/>
              </a:ext>
            </a:extLst>
          </p:cNvPr>
          <p:cNvSpPr>
            <a:spLocks noGrp="1"/>
          </p:cNvSpPr>
          <p:nvPr>
            <p:ph type="dt" sz="half" idx="10"/>
          </p:nvPr>
        </p:nvSpPr>
        <p:spPr/>
        <p:txBody>
          <a:bodyPr/>
          <a:lstStyle/>
          <a:p>
            <a:fld id="{C703E87E-5FAE-9541-912C-9DA65C2317FA}" type="datetimeFigureOut">
              <a:rPr lang="en-US" smtClean="0"/>
              <a:t>1/16/23</a:t>
            </a:fld>
            <a:endParaRPr lang="en-US"/>
          </a:p>
        </p:txBody>
      </p:sp>
      <p:sp>
        <p:nvSpPr>
          <p:cNvPr id="5" name="Footer Placeholder 4">
            <a:extLst>
              <a:ext uri="{FF2B5EF4-FFF2-40B4-BE49-F238E27FC236}">
                <a16:creationId xmlns:a16="http://schemas.microsoft.com/office/drawing/2014/main" id="{2428E11B-A5DD-B848-BDE5-2E6E26FE7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3FBD8-00CC-4047-9E73-6D8F658984DC}"/>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3072698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3B848-44C4-B248-B3E7-88663B612B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349F1-130B-664A-BD21-4D7DC7DC800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25C19-A8CE-0345-8D96-CB34FA779F47}"/>
              </a:ext>
            </a:extLst>
          </p:cNvPr>
          <p:cNvSpPr>
            <a:spLocks noGrp="1"/>
          </p:cNvSpPr>
          <p:nvPr>
            <p:ph type="dt" sz="half" idx="10"/>
          </p:nvPr>
        </p:nvSpPr>
        <p:spPr/>
        <p:txBody>
          <a:bodyPr/>
          <a:lstStyle/>
          <a:p>
            <a:fld id="{C703E87E-5FAE-9541-912C-9DA65C2317FA}" type="datetimeFigureOut">
              <a:rPr lang="en-US" smtClean="0"/>
              <a:t>1/16/23</a:t>
            </a:fld>
            <a:endParaRPr lang="en-US"/>
          </a:p>
        </p:txBody>
      </p:sp>
      <p:sp>
        <p:nvSpPr>
          <p:cNvPr id="5" name="Footer Placeholder 4">
            <a:extLst>
              <a:ext uri="{FF2B5EF4-FFF2-40B4-BE49-F238E27FC236}">
                <a16:creationId xmlns:a16="http://schemas.microsoft.com/office/drawing/2014/main" id="{3FBA69F8-3D28-A54C-A967-95CAE6DF6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33D15-E5B6-934F-B31A-151667ED05E7}"/>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3653471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1DE84-E8AF-5A42-8593-53D8FD3C9E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615871-7326-F349-A3F8-9E184289B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7E1985-3905-744F-B024-94FBEADE43F6}"/>
              </a:ext>
            </a:extLst>
          </p:cNvPr>
          <p:cNvSpPr>
            <a:spLocks noGrp="1"/>
          </p:cNvSpPr>
          <p:nvPr>
            <p:ph type="dt" sz="half" idx="10"/>
          </p:nvPr>
        </p:nvSpPr>
        <p:spPr/>
        <p:txBody>
          <a:bodyPr/>
          <a:lstStyle/>
          <a:p>
            <a:fld id="{C703E87E-5FAE-9541-912C-9DA65C2317FA}" type="datetimeFigureOut">
              <a:rPr lang="en-US" smtClean="0"/>
              <a:t>1/16/23</a:t>
            </a:fld>
            <a:endParaRPr lang="en-US"/>
          </a:p>
        </p:txBody>
      </p:sp>
      <p:sp>
        <p:nvSpPr>
          <p:cNvPr id="5" name="Footer Placeholder 4">
            <a:extLst>
              <a:ext uri="{FF2B5EF4-FFF2-40B4-BE49-F238E27FC236}">
                <a16:creationId xmlns:a16="http://schemas.microsoft.com/office/drawing/2014/main" id="{C8BAF088-7718-944F-9BAE-6109124C04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A7186-899B-834B-B2CC-ABE113E6D56E}"/>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4197752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8A53-38A1-EC4D-A238-61BA7DE89C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528D8-D9DE-7A43-B80E-E6ABD87BCA7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94B339-516D-3343-A01E-830AC25052F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49D1C0-07BF-D649-84E9-00DB380BF683}"/>
              </a:ext>
            </a:extLst>
          </p:cNvPr>
          <p:cNvSpPr>
            <a:spLocks noGrp="1"/>
          </p:cNvSpPr>
          <p:nvPr>
            <p:ph type="dt" sz="half" idx="10"/>
          </p:nvPr>
        </p:nvSpPr>
        <p:spPr/>
        <p:txBody>
          <a:bodyPr/>
          <a:lstStyle/>
          <a:p>
            <a:fld id="{C703E87E-5FAE-9541-912C-9DA65C2317FA}" type="datetimeFigureOut">
              <a:rPr lang="en-US" smtClean="0"/>
              <a:t>1/16/23</a:t>
            </a:fld>
            <a:endParaRPr lang="en-US"/>
          </a:p>
        </p:txBody>
      </p:sp>
      <p:sp>
        <p:nvSpPr>
          <p:cNvPr id="6" name="Footer Placeholder 5">
            <a:extLst>
              <a:ext uri="{FF2B5EF4-FFF2-40B4-BE49-F238E27FC236}">
                <a16:creationId xmlns:a16="http://schemas.microsoft.com/office/drawing/2014/main" id="{BE8B784A-166E-1C41-8059-C6704C4BB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1FEFA7-A1A1-E247-A6CC-4E71B3EE6917}"/>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2619879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EB61-B3F2-FA4B-886E-6B450F43F1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BD6B30-049D-2448-A38B-EE7C206303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0BF598-4000-DF4B-96E1-9D1C116C7C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30F80B-863A-A141-B679-28C27C338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C01C7A-9FAE-1543-B7ED-172E14AFB9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CBD7D8-3188-5C43-BFC1-56720FCB4A18}"/>
              </a:ext>
            </a:extLst>
          </p:cNvPr>
          <p:cNvSpPr>
            <a:spLocks noGrp="1"/>
          </p:cNvSpPr>
          <p:nvPr>
            <p:ph type="dt" sz="half" idx="10"/>
          </p:nvPr>
        </p:nvSpPr>
        <p:spPr/>
        <p:txBody>
          <a:bodyPr/>
          <a:lstStyle/>
          <a:p>
            <a:fld id="{C703E87E-5FAE-9541-912C-9DA65C2317FA}" type="datetimeFigureOut">
              <a:rPr lang="en-US" smtClean="0"/>
              <a:t>1/16/23</a:t>
            </a:fld>
            <a:endParaRPr lang="en-US"/>
          </a:p>
        </p:txBody>
      </p:sp>
      <p:sp>
        <p:nvSpPr>
          <p:cNvPr id="8" name="Footer Placeholder 7">
            <a:extLst>
              <a:ext uri="{FF2B5EF4-FFF2-40B4-BE49-F238E27FC236}">
                <a16:creationId xmlns:a16="http://schemas.microsoft.com/office/drawing/2014/main" id="{197661F2-E2CD-9F4F-8129-916E32D182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59937-3062-FC4A-9BAA-9C3DEA8F46AC}"/>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2067374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9BC3-D396-9145-8BAE-FAAEF46963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A83144-9096-6B46-B0F3-6142DD5497F0}"/>
              </a:ext>
            </a:extLst>
          </p:cNvPr>
          <p:cNvSpPr>
            <a:spLocks noGrp="1"/>
          </p:cNvSpPr>
          <p:nvPr>
            <p:ph type="dt" sz="half" idx="10"/>
          </p:nvPr>
        </p:nvSpPr>
        <p:spPr/>
        <p:txBody>
          <a:bodyPr/>
          <a:lstStyle/>
          <a:p>
            <a:fld id="{C703E87E-5FAE-9541-912C-9DA65C2317FA}" type="datetimeFigureOut">
              <a:rPr lang="en-US" smtClean="0"/>
              <a:t>1/16/23</a:t>
            </a:fld>
            <a:endParaRPr lang="en-US"/>
          </a:p>
        </p:txBody>
      </p:sp>
      <p:sp>
        <p:nvSpPr>
          <p:cNvPr id="4" name="Footer Placeholder 3">
            <a:extLst>
              <a:ext uri="{FF2B5EF4-FFF2-40B4-BE49-F238E27FC236}">
                <a16:creationId xmlns:a16="http://schemas.microsoft.com/office/drawing/2014/main" id="{63D97969-6F89-8D44-B4DA-28B70B63E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171B4B-5558-3D4F-8219-D6E802680F8F}"/>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414326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EAA1-E8A4-88D8-E72B-F2A6C3BBF6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9AE8D7-CD5B-830F-342A-5555E2565D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2C1D9-683A-B985-E841-3E82EBC4A08A}"/>
              </a:ext>
            </a:extLst>
          </p:cNvPr>
          <p:cNvSpPr>
            <a:spLocks noGrp="1"/>
          </p:cNvSpPr>
          <p:nvPr>
            <p:ph type="dt" sz="half" idx="10"/>
          </p:nvPr>
        </p:nvSpPr>
        <p:spPr/>
        <p:txBody>
          <a:bodyPr/>
          <a:lstStyle/>
          <a:p>
            <a:fld id="{CBD49CD3-81EC-C149-8C86-AC062EA02224}" type="datetimeFigureOut">
              <a:rPr lang="en-US" smtClean="0"/>
              <a:t>1/16/23</a:t>
            </a:fld>
            <a:endParaRPr lang="en-US"/>
          </a:p>
        </p:txBody>
      </p:sp>
      <p:sp>
        <p:nvSpPr>
          <p:cNvPr id="5" name="Footer Placeholder 4">
            <a:extLst>
              <a:ext uri="{FF2B5EF4-FFF2-40B4-BE49-F238E27FC236}">
                <a16:creationId xmlns:a16="http://schemas.microsoft.com/office/drawing/2014/main" id="{8C274C75-07B0-ADE8-3441-250B04C695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1617A-343C-7893-1F94-C98828EB3385}"/>
              </a:ext>
            </a:extLst>
          </p:cNvPr>
          <p:cNvSpPr>
            <a:spLocks noGrp="1"/>
          </p:cNvSpPr>
          <p:nvPr>
            <p:ph type="sldNum" sz="quarter" idx="12"/>
          </p:nvPr>
        </p:nvSpPr>
        <p:spPr/>
        <p:txBody>
          <a:bodyPr/>
          <a:lstStyle/>
          <a:p>
            <a:fld id="{E8F3E193-4D6E-F645-AFDB-3882E67E1BCA}" type="slidenum">
              <a:rPr lang="en-US" smtClean="0"/>
              <a:t>‹#›</a:t>
            </a:fld>
            <a:endParaRPr lang="en-US"/>
          </a:p>
        </p:txBody>
      </p:sp>
    </p:spTree>
    <p:extLst>
      <p:ext uri="{BB962C8B-B14F-4D97-AF65-F5344CB8AC3E}">
        <p14:creationId xmlns:p14="http://schemas.microsoft.com/office/powerpoint/2010/main" val="897138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9549B7-0051-F947-A95E-C704109FA24E}"/>
              </a:ext>
            </a:extLst>
          </p:cNvPr>
          <p:cNvSpPr>
            <a:spLocks noGrp="1"/>
          </p:cNvSpPr>
          <p:nvPr>
            <p:ph type="dt" sz="half" idx="10"/>
          </p:nvPr>
        </p:nvSpPr>
        <p:spPr/>
        <p:txBody>
          <a:bodyPr/>
          <a:lstStyle/>
          <a:p>
            <a:fld id="{C703E87E-5FAE-9541-912C-9DA65C2317FA}" type="datetimeFigureOut">
              <a:rPr lang="en-US" smtClean="0"/>
              <a:t>1/16/23</a:t>
            </a:fld>
            <a:endParaRPr lang="en-US"/>
          </a:p>
        </p:txBody>
      </p:sp>
      <p:sp>
        <p:nvSpPr>
          <p:cNvPr id="3" name="Footer Placeholder 2">
            <a:extLst>
              <a:ext uri="{FF2B5EF4-FFF2-40B4-BE49-F238E27FC236}">
                <a16:creationId xmlns:a16="http://schemas.microsoft.com/office/drawing/2014/main" id="{CD4AC4C2-DD14-744A-8666-5524314043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43587B-905C-4548-9BF2-CF7884BC3C78}"/>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4080297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24E8-D2E6-DB4B-A05B-64774F3A0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FAC954-00EC-914D-AAD9-D0F19EE946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045BDF-2EBB-384D-9612-C31999D8AA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F278DD-8939-A042-BF6F-9736D8963FED}"/>
              </a:ext>
            </a:extLst>
          </p:cNvPr>
          <p:cNvSpPr>
            <a:spLocks noGrp="1"/>
          </p:cNvSpPr>
          <p:nvPr>
            <p:ph type="dt" sz="half" idx="10"/>
          </p:nvPr>
        </p:nvSpPr>
        <p:spPr/>
        <p:txBody>
          <a:bodyPr/>
          <a:lstStyle/>
          <a:p>
            <a:fld id="{C703E87E-5FAE-9541-912C-9DA65C2317FA}" type="datetimeFigureOut">
              <a:rPr lang="en-US" smtClean="0"/>
              <a:t>1/16/23</a:t>
            </a:fld>
            <a:endParaRPr lang="en-US"/>
          </a:p>
        </p:txBody>
      </p:sp>
      <p:sp>
        <p:nvSpPr>
          <p:cNvPr id="6" name="Footer Placeholder 5">
            <a:extLst>
              <a:ext uri="{FF2B5EF4-FFF2-40B4-BE49-F238E27FC236}">
                <a16:creationId xmlns:a16="http://schemas.microsoft.com/office/drawing/2014/main" id="{05FE2A42-364D-A34B-BFAE-34A4C1FBB2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96C255-5389-874F-9313-C39B479A279A}"/>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1481304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1B21-49CE-A64F-8DAF-A1BFBA2E0A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C0D585-C3D0-1C47-8621-721D8B7B82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000DBE-BCB6-C740-AA89-8B3071872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6BB850-1B85-0E4D-A7AD-5FFB632D9AE6}"/>
              </a:ext>
            </a:extLst>
          </p:cNvPr>
          <p:cNvSpPr>
            <a:spLocks noGrp="1"/>
          </p:cNvSpPr>
          <p:nvPr>
            <p:ph type="dt" sz="half" idx="10"/>
          </p:nvPr>
        </p:nvSpPr>
        <p:spPr/>
        <p:txBody>
          <a:bodyPr/>
          <a:lstStyle/>
          <a:p>
            <a:fld id="{C703E87E-5FAE-9541-912C-9DA65C2317FA}" type="datetimeFigureOut">
              <a:rPr lang="en-US" smtClean="0"/>
              <a:t>1/16/23</a:t>
            </a:fld>
            <a:endParaRPr lang="en-US"/>
          </a:p>
        </p:txBody>
      </p:sp>
      <p:sp>
        <p:nvSpPr>
          <p:cNvPr id="6" name="Footer Placeholder 5">
            <a:extLst>
              <a:ext uri="{FF2B5EF4-FFF2-40B4-BE49-F238E27FC236}">
                <a16:creationId xmlns:a16="http://schemas.microsoft.com/office/drawing/2014/main" id="{39BD255C-D952-2A48-B62B-43E1F6E49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2151C-4500-7A43-AD24-9EF7A67DD576}"/>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689878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BED0-8ECF-BB4F-8B38-4596C32BD2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0C5EE2-045B-104D-B605-CDAA32EA39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53579-04B4-CC44-9552-BB45A55A5392}"/>
              </a:ext>
            </a:extLst>
          </p:cNvPr>
          <p:cNvSpPr>
            <a:spLocks noGrp="1"/>
          </p:cNvSpPr>
          <p:nvPr>
            <p:ph type="dt" sz="half" idx="10"/>
          </p:nvPr>
        </p:nvSpPr>
        <p:spPr/>
        <p:txBody>
          <a:bodyPr/>
          <a:lstStyle/>
          <a:p>
            <a:fld id="{C703E87E-5FAE-9541-912C-9DA65C2317FA}" type="datetimeFigureOut">
              <a:rPr lang="en-US" smtClean="0"/>
              <a:t>1/16/23</a:t>
            </a:fld>
            <a:endParaRPr lang="en-US"/>
          </a:p>
        </p:txBody>
      </p:sp>
      <p:sp>
        <p:nvSpPr>
          <p:cNvPr id="5" name="Footer Placeholder 4">
            <a:extLst>
              <a:ext uri="{FF2B5EF4-FFF2-40B4-BE49-F238E27FC236}">
                <a16:creationId xmlns:a16="http://schemas.microsoft.com/office/drawing/2014/main" id="{9A1E2E09-138A-854E-B8A7-B6A6A7480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04F3B-EA70-2B40-A9A4-99D5D7AC5D1B}"/>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4107511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9B0DE4-E79B-0F44-88AD-345CAF4E64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FA7BBF-4CEF-7343-8D6A-586A5A58E9C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18F24-2656-9F40-9BBF-3ED9F0772CAF}"/>
              </a:ext>
            </a:extLst>
          </p:cNvPr>
          <p:cNvSpPr>
            <a:spLocks noGrp="1"/>
          </p:cNvSpPr>
          <p:nvPr>
            <p:ph type="dt" sz="half" idx="10"/>
          </p:nvPr>
        </p:nvSpPr>
        <p:spPr/>
        <p:txBody>
          <a:bodyPr/>
          <a:lstStyle/>
          <a:p>
            <a:fld id="{C703E87E-5FAE-9541-912C-9DA65C2317FA}" type="datetimeFigureOut">
              <a:rPr lang="en-US" smtClean="0"/>
              <a:t>1/16/23</a:t>
            </a:fld>
            <a:endParaRPr lang="en-US"/>
          </a:p>
        </p:txBody>
      </p:sp>
      <p:sp>
        <p:nvSpPr>
          <p:cNvPr id="5" name="Footer Placeholder 4">
            <a:extLst>
              <a:ext uri="{FF2B5EF4-FFF2-40B4-BE49-F238E27FC236}">
                <a16:creationId xmlns:a16="http://schemas.microsoft.com/office/drawing/2014/main" id="{1EE454AE-E330-0040-9BC3-C31E73D47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50C7D9-2983-644E-A12E-272E351104B6}"/>
              </a:ext>
            </a:extLst>
          </p:cNvPr>
          <p:cNvSpPr>
            <a:spLocks noGrp="1"/>
          </p:cNvSpPr>
          <p:nvPr>
            <p:ph type="sldNum" sz="quarter" idx="12"/>
          </p:nvPr>
        </p:nvSpPr>
        <p:spPr/>
        <p:txBody>
          <a:bodyPr/>
          <a:lstStyle/>
          <a:p>
            <a:fld id="{A7E9BB59-2063-6A4A-9805-01237F6FB099}" type="slidenum">
              <a:rPr lang="en-US" smtClean="0"/>
              <a:t>‹#›</a:t>
            </a:fld>
            <a:endParaRPr lang="en-US"/>
          </a:p>
        </p:txBody>
      </p:sp>
    </p:spTree>
    <p:extLst>
      <p:ext uri="{BB962C8B-B14F-4D97-AF65-F5344CB8AC3E}">
        <p14:creationId xmlns:p14="http://schemas.microsoft.com/office/powerpoint/2010/main" val="1094515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5A10F15-59BC-404E-9A47-873BA698BCC2}"/>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9" name="Slide Number Placeholder 7">
            <a:extLst>
              <a:ext uri="{FF2B5EF4-FFF2-40B4-BE49-F238E27FC236}">
                <a16:creationId xmlns:a16="http://schemas.microsoft.com/office/drawing/2014/main" id="{D9D3A509-BFF5-418F-9BCD-6C48CBD60C7B}"/>
              </a:ext>
            </a:extLst>
          </p:cNvPr>
          <p:cNvSpPr>
            <a:spLocks noGrp="1"/>
          </p:cNvSpPr>
          <p:nvPr>
            <p:ph type="sldNum" sz="quarter" idx="14"/>
          </p:nvPr>
        </p:nvSpPr>
        <p:spPr>
          <a:xfrm>
            <a:off x="11352180" y="6275263"/>
            <a:ext cx="597086" cy="365125"/>
          </a:xfrm>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1615732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5"/>
          <p:cNvSpPr>
            <a:spLocks noGrp="1"/>
          </p:cNvSpPr>
          <p:nvPr>
            <p:ph type="sldNum" sz="quarter" idx="10"/>
          </p:nvPr>
        </p:nvSpPr>
        <p:spPr/>
        <p:txBody>
          <a:bodyPr/>
          <a:lstStyle>
            <a:lvl1pPr defTabSz="914446" eaLnBrk="0" hangingPunct="0">
              <a:defRPr>
                <a:latin typeface="Verdana" charset="0"/>
              </a:defRPr>
            </a:lvl1pPr>
          </a:lstStyle>
          <a:p>
            <a:fld id="{0FEB33B9-6A8C-D545-90B5-FFE3B073B1EB}" type="slidenum">
              <a:rPr lang="en-GB"/>
              <a:pPr/>
              <a:t>‹#›</a:t>
            </a:fld>
            <a:endParaRPr lang="en-GB"/>
          </a:p>
        </p:txBody>
      </p:sp>
      <p:sp>
        <p:nvSpPr>
          <p:cNvPr id="5" name="Footer Placeholder 3"/>
          <p:cNvSpPr>
            <a:spLocks noGrp="1"/>
          </p:cNvSpPr>
          <p:nvPr>
            <p:ph type="ftr" sz="quarter" idx="11"/>
          </p:nvPr>
        </p:nvSpPr>
        <p:spPr/>
        <p:txBody>
          <a:bodyPr/>
          <a:lstStyle>
            <a:lvl1pPr defTabSz="914446" eaLnBrk="0" hangingPunct="0">
              <a:defRPr>
                <a:latin typeface="Verdana" charset="0"/>
              </a:defRPr>
            </a:lvl1pPr>
          </a:lstStyle>
          <a:p>
            <a:endParaRPr lang="en-GB"/>
          </a:p>
        </p:txBody>
      </p:sp>
    </p:spTree>
    <p:extLst>
      <p:ext uri="{BB962C8B-B14F-4D97-AF65-F5344CB8AC3E}">
        <p14:creationId xmlns:p14="http://schemas.microsoft.com/office/powerpoint/2010/main" val="463080742"/>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CA78A-470B-8845-B276-CBD3D521F2D1}"/>
              </a:ext>
            </a:extLst>
          </p:cNvPr>
          <p:cNvSpPr>
            <a:spLocks noGrp="1"/>
          </p:cNvSpPr>
          <p:nvPr>
            <p:ph type="ctrTitle"/>
          </p:nvPr>
        </p:nvSpPr>
        <p:spPr>
          <a:xfrm>
            <a:off x="1304544" y="1600199"/>
            <a:ext cx="9144000" cy="1909763"/>
          </a:xfrm>
          <a:prstGeom prst="rect">
            <a:avLst/>
          </a:prstGeom>
        </p:spPr>
        <p:txBody>
          <a:bodyPr anchor="b">
            <a:noAutofit/>
          </a:bodyPr>
          <a:lstStyle>
            <a:lvl1pPr algn="l">
              <a:defRPr sz="5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C4DBAB40-075F-8340-BBFA-CBE169E472DC}"/>
              </a:ext>
            </a:extLst>
          </p:cNvPr>
          <p:cNvSpPr>
            <a:spLocks noGrp="1"/>
          </p:cNvSpPr>
          <p:nvPr>
            <p:ph type="subTitle" idx="1"/>
          </p:nvPr>
        </p:nvSpPr>
        <p:spPr>
          <a:xfrm>
            <a:off x="1304544" y="3602038"/>
            <a:ext cx="9144000" cy="1201911"/>
          </a:xfrm>
        </p:spPr>
        <p:txBody>
          <a:bodyPr>
            <a:noAutofit/>
          </a:bodyPr>
          <a:lstStyle>
            <a:lvl1pPr marL="0" indent="0" algn="l">
              <a:buNone/>
              <a:defRPr sz="3200" b="1">
                <a:solidFill>
                  <a:srgbClr val="9127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6FE9EACC-ACF7-4FC7-93F2-9ED087C636BF}"/>
              </a:ext>
            </a:extLst>
          </p:cNvPr>
          <p:cNvSpPr/>
          <p:nvPr userDrawn="1"/>
        </p:nvSpPr>
        <p:spPr>
          <a:xfrm>
            <a:off x="1323704" y="983411"/>
            <a:ext cx="1341858" cy="524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5">
            <a:extLst>
              <a:ext uri="{FF2B5EF4-FFF2-40B4-BE49-F238E27FC236}">
                <a16:creationId xmlns:a16="http://schemas.microsoft.com/office/drawing/2014/main" id="{DCB8784D-C391-4117-9826-A994EA0F2F54}"/>
              </a:ext>
            </a:extLst>
          </p:cNvPr>
          <p:cNvSpPr>
            <a:spLocks noGrp="1"/>
          </p:cNvSpPr>
          <p:nvPr>
            <p:ph type="body" sz="quarter" idx="10"/>
          </p:nvPr>
        </p:nvSpPr>
        <p:spPr>
          <a:xfrm>
            <a:off x="1304544" y="4808587"/>
            <a:ext cx="9163431" cy="1022350"/>
          </a:xfrm>
        </p:spPr>
        <p:txBody>
          <a:bodyPr>
            <a:noAutofit/>
          </a:bodyPr>
          <a:lstStyle>
            <a:lvl1pPr marL="0" indent="0">
              <a:buNone/>
              <a:defRPr sz="2400"/>
            </a:lvl1pPr>
          </a:lstStyle>
          <a:p>
            <a:pPr lvl="0"/>
            <a:r>
              <a:rPr lang="en-US"/>
              <a:t>Click to edit Master text styles</a:t>
            </a:r>
          </a:p>
        </p:txBody>
      </p:sp>
      <p:pic>
        <p:nvPicPr>
          <p:cNvPr id="12" name="Picture 11">
            <a:extLst>
              <a:ext uri="{FF2B5EF4-FFF2-40B4-BE49-F238E27FC236}">
                <a16:creationId xmlns:a16="http://schemas.microsoft.com/office/drawing/2014/main" id="{75FD4890-D132-4469-B1F7-903DED567B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250" t="28500"/>
          <a:stretch/>
        </p:blipFill>
        <p:spPr>
          <a:xfrm>
            <a:off x="8590788" y="2690050"/>
            <a:ext cx="3601212" cy="4167950"/>
          </a:xfrm>
          <a:prstGeom prst="rect">
            <a:avLst/>
          </a:prstGeom>
        </p:spPr>
      </p:pic>
      <p:pic>
        <p:nvPicPr>
          <p:cNvPr id="14" name="Picture 13">
            <a:extLst>
              <a:ext uri="{FF2B5EF4-FFF2-40B4-BE49-F238E27FC236}">
                <a16:creationId xmlns:a16="http://schemas.microsoft.com/office/drawing/2014/main" id="{D3A5C0F1-DA38-4CD7-A93E-A86C196A7B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97887" y="6269880"/>
            <a:ext cx="591997" cy="322507"/>
          </a:xfrm>
          <a:prstGeom prst="rect">
            <a:avLst/>
          </a:prstGeom>
        </p:spPr>
      </p:pic>
      <p:pic>
        <p:nvPicPr>
          <p:cNvPr id="15" name="Picture 14">
            <a:extLst>
              <a:ext uri="{FF2B5EF4-FFF2-40B4-BE49-F238E27FC236}">
                <a16:creationId xmlns:a16="http://schemas.microsoft.com/office/drawing/2014/main" id="{29D9EF56-5EB1-4C75-B47D-75FAF9C618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8047" y="6275424"/>
            <a:ext cx="1035657" cy="313731"/>
          </a:xfrm>
          <a:prstGeom prst="rect">
            <a:avLst/>
          </a:prstGeom>
        </p:spPr>
      </p:pic>
      <p:cxnSp>
        <p:nvCxnSpPr>
          <p:cNvPr id="16" name="Straight Connector 15">
            <a:extLst>
              <a:ext uri="{FF2B5EF4-FFF2-40B4-BE49-F238E27FC236}">
                <a16:creationId xmlns:a16="http://schemas.microsoft.com/office/drawing/2014/main" id="{DB4EBE51-5455-4109-94D3-6664683F7ED8}"/>
              </a:ext>
            </a:extLst>
          </p:cNvPr>
          <p:cNvCxnSpPr>
            <a:cxnSpLocks/>
          </p:cNvCxnSpPr>
          <p:nvPr userDrawn="1"/>
        </p:nvCxnSpPr>
        <p:spPr>
          <a:xfrm>
            <a:off x="0" y="6152321"/>
            <a:ext cx="12192000" cy="0"/>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909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Section Head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CA78A-470B-8845-B276-CBD3D521F2D1}"/>
              </a:ext>
            </a:extLst>
          </p:cNvPr>
          <p:cNvSpPr>
            <a:spLocks noGrp="1"/>
          </p:cNvSpPr>
          <p:nvPr>
            <p:ph type="ctrTitle"/>
          </p:nvPr>
        </p:nvSpPr>
        <p:spPr>
          <a:xfrm>
            <a:off x="1304544" y="1600199"/>
            <a:ext cx="9144000" cy="1909763"/>
          </a:xfrm>
          <a:prstGeom prst="rect">
            <a:avLst/>
          </a:prstGeom>
        </p:spPr>
        <p:txBody>
          <a:bodyPr anchor="b">
            <a:noAutofit/>
          </a:bodyPr>
          <a:lstStyle>
            <a:lvl1pPr algn="l">
              <a:defRPr sz="48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C4DBAB40-075F-8340-BBFA-CBE169E472DC}"/>
              </a:ext>
            </a:extLst>
          </p:cNvPr>
          <p:cNvSpPr>
            <a:spLocks noGrp="1"/>
          </p:cNvSpPr>
          <p:nvPr>
            <p:ph type="subTitle" idx="1"/>
          </p:nvPr>
        </p:nvSpPr>
        <p:spPr>
          <a:xfrm>
            <a:off x="1304544" y="3602038"/>
            <a:ext cx="9144000" cy="1655762"/>
          </a:xfrm>
        </p:spPr>
        <p:txBody>
          <a:bodyPr>
            <a:noAutofit/>
          </a:bodyPr>
          <a:lstStyle>
            <a:lvl1pPr marL="0" indent="0" algn="l">
              <a:buNone/>
              <a:defRPr sz="2800" b="1">
                <a:solidFill>
                  <a:srgbClr val="9127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404ABB2E-9AC1-432E-B37E-301BD69E0FCE}"/>
              </a:ext>
            </a:extLst>
          </p:cNvPr>
          <p:cNvSpPr/>
          <p:nvPr userDrawn="1"/>
        </p:nvSpPr>
        <p:spPr>
          <a:xfrm>
            <a:off x="1323704" y="983411"/>
            <a:ext cx="1341858" cy="524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5">
            <a:extLst>
              <a:ext uri="{FF2B5EF4-FFF2-40B4-BE49-F238E27FC236}">
                <a16:creationId xmlns:a16="http://schemas.microsoft.com/office/drawing/2014/main" id="{235FD54C-0781-43CC-8F14-226C6455176B}"/>
              </a:ext>
            </a:extLst>
          </p:cNvPr>
          <p:cNvSpPr>
            <a:spLocks noGrp="1"/>
          </p:cNvSpPr>
          <p:nvPr>
            <p:ph type="sldNum" sz="quarter" idx="4"/>
          </p:nvPr>
        </p:nvSpPr>
        <p:spPr>
          <a:xfrm>
            <a:off x="559127" y="6356397"/>
            <a:ext cx="415657" cy="275772"/>
          </a:xfrm>
          <a:prstGeom prst="rect">
            <a:avLst/>
          </a:prstGeom>
        </p:spPr>
        <p:txBody>
          <a:bodyPr rIns="0" anchor="b" anchorCtr="0"/>
          <a:lstStyle>
            <a:lvl1pPr algn="l">
              <a:defRPr sz="1100">
                <a:solidFill>
                  <a:schemeClr val="tx1"/>
                </a:solidFill>
              </a:defRPr>
            </a:lvl1pPr>
          </a:lstStyle>
          <a:p>
            <a:fld id="{B687C26E-76E8-F74A-ABD7-29242BE2C250}" type="slidenum">
              <a:rPr lang="en-US" smtClean="0"/>
              <a:pPr/>
              <a:t>‹#›</a:t>
            </a:fld>
            <a:endParaRPr lang="en-US"/>
          </a:p>
        </p:txBody>
      </p:sp>
      <p:pic>
        <p:nvPicPr>
          <p:cNvPr id="12" name="Picture 11">
            <a:extLst>
              <a:ext uri="{FF2B5EF4-FFF2-40B4-BE49-F238E27FC236}">
                <a16:creationId xmlns:a16="http://schemas.microsoft.com/office/drawing/2014/main" id="{C09B6AED-8C7A-4DE9-BB86-BD7150C2F5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250" t="28500"/>
          <a:stretch/>
        </p:blipFill>
        <p:spPr>
          <a:xfrm>
            <a:off x="8590788" y="2690050"/>
            <a:ext cx="3601212" cy="4167950"/>
          </a:xfrm>
          <a:prstGeom prst="rect">
            <a:avLst/>
          </a:prstGeom>
        </p:spPr>
      </p:pic>
      <p:sp>
        <p:nvSpPr>
          <p:cNvPr id="9" name="TextBox 8">
            <a:extLst>
              <a:ext uri="{FF2B5EF4-FFF2-40B4-BE49-F238E27FC236}">
                <a16:creationId xmlns:a16="http://schemas.microsoft.com/office/drawing/2014/main" id="{45D75A45-1E4A-4922-9304-84DE736BDADF}"/>
              </a:ext>
            </a:extLst>
          </p:cNvPr>
          <p:cNvSpPr txBox="1"/>
          <p:nvPr userDrawn="1"/>
        </p:nvSpPr>
        <p:spPr>
          <a:xfrm>
            <a:off x="2548866" y="6632169"/>
            <a:ext cx="7764946" cy="200055"/>
          </a:xfrm>
          <a:prstGeom prst="rect">
            <a:avLst/>
          </a:prstGeom>
          <a:noFill/>
        </p:spPr>
        <p:txBody>
          <a:bodyPr wrap="square">
            <a:spAutoFit/>
          </a:bodyPr>
          <a:lstStyle/>
          <a:p>
            <a:r>
              <a:rPr lang="en-US" sz="700" dirty="0"/>
              <a:t>Boehringer Ingelheim (Canada) Ltd. cannot recommend the use of products outside the Canadian approved Product Monograph</a:t>
            </a:r>
          </a:p>
        </p:txBody>
      </p:sp>
    </p:spTree>
    <p:extLst>
      <p:ext uri="{BB962C8B-B14F-4D97-AF65-F5344CB8AC3E}">
        <p14:creationId xmlns:p14="http://schemas.microsoft.com/office/powerpoint/2010/main" val="1942659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1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8" y="1961606"/>
            <a:ext cx="10671048" cy="3953098"/>
          </a:xfrm>
        </p:spPr>
        <p:txBody>
          <a:bodyPr/>
          <a:lstStyle>
            <a:lvl1pPr marL="237061" indent="-237061">
              <a:defRPr>
                <a:solidFill>
                  <a:schemeClr val="tx2"/>
                </a:solidFill>
              </a:defRPr>
            </a:lvl1pPr>
            <a:lvl2pPr marL="601118" indent="-364058">
              <a:defRPr sz="2400">
                <a:solidFill>
                  <a:schemeClr val="tx2"/>
                </a:solidFill>
              </a:defRPr>
            </a:lvl2pPr>
            <a:lvl3pPr marL="838179" indent="-237061">
              <a:defRPr>
                <a:solidFill>
                  <a:schemeClr val="tx2"/>
                </a:solidFill>
              </a:defRPr>
            </a:lvl3pPr>
            <a:lvl4pPr marL="1193770" indent="-355591">
              <a:defRPr>
                <a:solidFill>
                  <a:schemeClr val="tx2"/>
                </a:solidFill>
              </a:defRPr>
            </a:lvl4pPr>
            <a:lvl5pPr marL="1439297" indent="-245527">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609600" y="163200"/>
            <a:ext cx="10671048" cy="1024128"/>
          </a:xfrm>
        </p:spPr>
        <p:txBody>
          <a:bodyPr anchor="b"/>
          <a:lstStyle>
            <a:lvl1pPr>
              <a:defRPr>
                <a:solidFill>
                  <a:schemeClr val="accent1"/>
                </a:solidFill>
              </a:defRPr>
            </a:lvl1pPr>
          </a:lstStyle>
          <a:p>
            <a:r>
              <a:rPr lang="en-US"/>
              <a:t>Click to edit Master title style</a:t>
            </a:r>
            <a:endParaRPr lang="en-GB"/>
          </a:p>
        </p:txBody>
      </p:sp>
      <p:sp>
        <p:nvSpPr>
          <p:cNvPr id="12" name="Text Placeholder 3">
            <a:extLst>
              <a:ext uri="{FF2B5EF4-FFF2-40B4-BE49-F238E27FC236}">
                <a16:creationId xmlns:a16="http://schemas.microsoft.com/office/drawing/2014/main" id="{4E954D74-3C07-4BE4-AB01-4BDA8823C4B1}"/>
              </a:ext>
            </a:extLst>
          </p:cNvPr>
          <p:cNvSpPr>
            <a:spLocks noGrp="1"/>
          </p:cNvSpPr>
          <p:nvPr>
            <p:ph type="body" sz="quarter" idx="13" hasCustomPrompt="1"/>
          </p:nvPr>
        </p:nvSpPr>
        <p:spPr>
          <a:xfrm>
            <a:off x="609600" y="1334060"/>
            <a:ext cx="10671048" cy="611473"/>
          </a:xfrm>
        </p:spPr>
        <p:txBody>
          <a:bodyPr/>
          <a:lstStyle>
            <a:lvl1pPr marL="0" indent="0">
              <a:buNone/>
              <a:defRPr b="1">
                <a:solidFill>
                  <a:srgbClr val="91278F"/>
                </a:solidFill>
              </a:defRPr>
            </a:lvl1pPr>
          </a:lstStyle>
          <a:p>
            <a:pPr lvl="0"/>
            <a:r>
              <a:rPr lang="en-US"/>
              <a:t>Click to edit subtitle</a:t>
            </a:r>
            <a:endParaRPr lang="en-GB"/>
          </a:p>
        </p:txBody>
      </p:sp>
      <p:sp>
        <p:nvSpPr>
          <p:cNvPr id="6" name="Footer Placeholder 1">
            <a:extLst>
              <a:ext uri="{FF2B5EF4-FFF2-40B4-BE49-F238E27FC236}">
                <a16:creationId xmlns:a16="http://schemas.microsoft.com/office/drawing/2014/main" id="{4B15E15C-4A02-4352-88D0-3B5297A6B3D7}"/>
              </a:ext>
            </a:extLst>
          </p:cNvPr>
          <p:cNvSpPr>
            <a:spLocks noGrp="1"/>
          </p:cNvSpPr>
          <p:nvPr>
            <p:ph type="ftr" sz="quarter" idx="3"/>
          </p:nvPr>
        </p:nvSpPr>
        <p:spPr>
          <a:xfrm>
            <a:off x="559127" y="5955934"/>
            <a:ext cx="10721526" cy="365125"/>
          </a:xfrm>
          <a:prstGeom prst="rect">
            <a:avLst/>
          </a:prstGeom>
        </p:spPr>
        <p:txBody>
          <a:bodyPr vert="horz" lIns="91440" tIns="45720" rIns="91440" bIns="45720" rtlCol="0" anchor="b" anchorCtr="0"/>
          <a:lstStyle>
            <a:lvl1pPr algn="l">
              <a:defRPr sz="900">
                <a:solidFill>
                  <a:schemeClr val="tx2"/>
                </a:solidFill>
              </a:defRPr>
            </a:lvl1pPr>
          </a:lstStyle>
          <a:p>
            <a:endParaRPr lang="en-GB"/>
          </a:p>
        </p:txBody>
      </p:sp>
      <p:sp>
        <p:nvSpPr>
          <p:cNvPr id="9" name="Slide Number Placeholder 5">
            <a:extLst>
              <a:ext uri="{FF2B5EF4-FFF2-40B4-BE49-F238E27FC236}">
                <a16:creationId xmlns:a16="http://schemas.microsoft.com/office/drawing/2014/main" id="{09E88590-BD06-402A-814E-A1B0C3C7C373}"/>
              </a:ext>
            </a:extLst>
          </p:cNvPr>
          <p:cNvSpPr>
            <a:spLocks noGrp="1"/>
          </p:cNvSpPr>
          <p:nvPr>
            <p:ph type="sldNum" sz="quarter" idx="4"/>
          </p:nvPr>
        </p:nvSpPr>
        <p:spPr>
          <a:xfrm>
            <a:off x="559127" y="6356397"/>
            <a:ext cx="415657" cy="275772"/>
          </a:xfrm>
          <a:prstGeom prst="rect">
            <a:avLst/>
          </a:prstGeom>
        </p:spPr>
        <p:txBody>
          <a:bodyPr rIns="0" anchor="b" anchorCtr="0"/>
          <a:lstStyle>
            <a:lvl1pPr algn="l">
              <a:defRPr sz="1100">
                <a:solidFill>
                  <a:schemeClr val="tx1"/>
                </a:solidFill>
              </a:defRPr>
            </a:lvl1pPr>
          </a:lstStyle>
          <a:p>
            <a:fld id="{B687C26E-76E8-F74A-ABD7-29242BE2C250}" type="slidenum">
              <a:rPr lang="en-US" smtClean="0"/>
              <a:pPr/>
              <a:t>‹#›</a:t>
            </a:fld>
            <a:endParaRPr lang="en-US"/>
          </a:p>
        </p:txBody>
      </p:sp>
    </p:spTree>
    <p:extLst>
      <p:ext uri="{BB962C8B-B14F-4D97-AF65-F5344CB8AC3E}">
        <p14:creationId xmlns:p14="http://schemas.microsoft.com/office/powerpoint/2010/main" val="3766723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582C-31E6-A6DB-0761-62205EB8CD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CA89C2-6C05-48CD-F555-CF505A3F07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511CD9-D947-7474-9306-3BF0379723E2}"/>
              </a:ext>
            </a:extLst>
          </p:cNvPr>
          <p:cNvSpPr>
            <a:spLocks noGrp="1"/>
          </p:cNvSpPr>
          <p:nvPr>
            <p:ph type="dt" sz="half" idx="10"/>
          </p:nvPr>
        </p:nvSpPr>
        <p:spPr/>
        <p:txBody>
          <a:bodyPr/>
          <a:lstStyle/>
          <a:p>
            <a:fld id="{CBD49CD3-81EC-C149-8C86-AC062EA02224}" type="datetimeFigureOut">
              <a:rPr lang="en-US" smtClean="0"/>
              <a:t>1/16/23</a:t>
            </a:fld>
            <a:endParaRPr lang="en-US"/>
          </a:p>
        </p:txBody>
      </p:sp>
      <p:sp>
        <p:nvSpPr>
          <p:cNvPr id="5" name="Footer Placeholder 4">
            <a:extLst>
              <a:ext uri="{FF2B5EF4-FFF2-40B4-BE49-F238E27FC236}">
                <a16:creationId xmlns:a16="http://schemas.microsoft.com/office/drawing/2014/main" id="{A7B3E099-EFDE-B9E7-77A7-42CA704367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BA10C-7357-B020-4F6D-77EDD51BAB1A}"/>
              </a:ext>
            </a:extLst>
          </p:cNvPr>
          <p:cNvSpPr>
            <a:spLocks noGrp="1"/>
          </p:cNvSpPr>
          <p:nvPr>
            <p:ph type="sldNum" sz="quarter" idx="12"/>
          </p:nvPr>
        </p:nvSpPr>
        <p:spPr/>
        <p:txBody>
          <a:bodyPr/>
          <a:lstStyle/>
          <a:p>
            <a:fld id="{E8F3E193-4D6E-F645-AFDB-3882E67E1BCA}" type="slidenum">
              <a:rPr lang="en-US" smtClean="0"/>
              <a:t>‹#›</a:t>
            </a:fld>
            <a:endParaRPr lang="en-US"/>
          </a:p>
        </p:txBody>
      </p:sp>
    </p:spTree>
    <p:extLst>
      <p:ext uri="{BB962C8B-B14F-4D97-AF65-F5344CB8AC3E}">
        <p14:creationId xmlns:p14="http://schemas.microsoft.com/office/powerpoint/2010/main" val="2929588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7CD7F-033B-D241-B61B-15A9AC703F7D}"/>
              </a:ext>
            </a:extLst>
          </p:cNvPr>
          <p:cNvSpPr>
            <a:spLocks noGrp="1"/>
          </p:cNvSpPr>
          <p:nvPr>
            <p:ph type="title"/>
          </p:nvPr>
        </p:nvSpPr>
        <p:spPr>
          <a:xfrm>
            <a:off x="612646" y="166252"/>
            <a:ext cx="10671048" cy="1024128"/>
          </a:xfrm>
          <a:prstGeom prst="rect">
            <a:avLst/>
          </a:prstGeom>
        </p:spPr>
        <p:txBody>
          <a:bodyPr anchor="b">
            <a:normAutofit/>
          </a:bodyPr>
          <a:lstStyle>
            <a:lvl1pPr>
              <a:defRPr sz="36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F50CA9-06F6-D64B-83F0-53FFB22B55DF}"/>
              </a:ext>
            </a:extLst>
          </p:cNvPr>
          <p:cNvSpPr>
            <a:spLocks noGrp="1"/>
          </p:cNvSpPr>
          <p:nvPr>
            <p:ph idx="1"/>
          </p:nvPr>
        </p:nvSpPr>
        <p:spPr>
          <a:xfrm>
            <a:off x="612648" y="1371600"/>
            <a:ext cx="10668005" cy="4584334"/>
          </a:xfrm>
        </p:spPr>
        <p:txBody>
          <a:bodyPr/>
          <a:lstStyle>
            <a:lvl1pPr>
              <a:buClr>
                <a:schemeClr val="accent2"/>
              </a:buClr>
              <a:defRPr/>
            </a:lvl1pPr>
            <a:lvl2pPr marL="601200" indent="-363600">
              <a:buClr>
                <a:schemeClr val="accent2"/>
              </a:buClr>
              <a:buFont typeface="Calibri" panose="020F0502020204030204" pitchFamily="34" charset="0"/>
              <a:buChar char="‒"/>
              <a:defRPr/>
            </a:lvl2pPr>
            <a:lvl3pPr>
              <a:buClr>
                <a:schemeClr val="accent2"/>
              </a:buClr>
              <a:defRPr/>
            </a:lvl3pPr>
            <a:lvl4pPr marL="1195200" indent="-356400">
              <a:buClr>
                <a:schemeClr val="accent2"/>
              </a:buClr>
              <a:buFont typeface="Calibri" panose="020F0502020204030204" pitchFamily="34" charset="0"/>
              <a:buChar cha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
            <a:extLst>
              <a:ext uri="{FF2B5EF4-FFF2-40B4-BE49-F238E27FC236}">
                <a16:creationId xmlns:a16="http://schemas.microsoft.com/office/drawing/2014/main" id="{A9D9D13A-61A0-473E-AC92-D674805E4760}"/>
              </a:ext>
            </a:extLst>
          </p:cNvPr>
          <p:cNvSpPr>
            <a:spLocks noGrp="1"/>
          </p:cNvSpPr>
          <p:nvPr>
            <p:ph type="ftr" sz="quarter" idx="3"/>
          </p:nvPr>
        </p:nvSpPr>
        <p:spPr>
          <a:xfrm>
            <a:off x="559127" y="5955934"/>
            <a:ext cx="10721526" cy="365125"/>
          </a:xfrm>
          <a:prstGeom prst="rect">
            <a:avLst/>
          </a:prstGeom>
        </p:spPr>
        <p:txBody>
          <a:bodyPr vert="horz" lIns="91440" tIns="45720" rIns="91440" bIns="45720" rtlCol="0" anchor="b" anchorCtr="0"/>
          <a:lstStyle>
            <a:lvl1pPr algn="l">
              <a:defRPr sz="900">
                <a:solidFill>
                  <a:schemeClr val="tx2"/>
                </a:solidFill>
              </a:defRPr>
            </a:lvl1pPr>
          </a:lstStyle>
          <a:p>
            <a:endParaRPr lang="en-GB"/>
          </a:p>
        </p:txBody>
      </p:sp>
      <p:sp>
        <p:nvSpPr>
          <p:cNvPr id="7" name="Slide Number Placeholder 5">
            <a:extLst>
              <a:ext uri="{FF2B5EF4-FFF2-40B4-BE49-F238E27FC236}">
                <a16:creationId xmlns:a16="http://schemas.microsoft.com/office/drawing/2014/main" id="{3AA0BABF-2430-4951-ACCE-C28BCF9C2A9B}"/>
              </a:ext>
            </a:extLst>
          </p:cNvPr>
          <p:cNvSpPr>
            <a:spLocks noGrp="1"/>
          </p:cNvSpPr>
          <p:nvPr>
            <p:ph type="sldNum" sz="quarter" idx="4"/>
          </p:nvPr>
        </p:nvSpPr>
        <p:spPr>
          <a:xfrm>
            <a:off x="559127" y="6356397"/>
            <a:ext cx="415657" cy="275772"/>
          </a:xfrm>
          <a:prstGeom prst="rect">
            <a:avLst/>
          </a:prstGeom>
        </p:spPr>
        <p:txBody>
          <a:bodyPr rIns="0" anchor="b" anchorCtr="0"/>
          <a:lstStyle>
            <a:lvl1pPr algn="l">
              <a:defRPr sz="1100">
                <a:solidFill>
                  <a:schemeClr val="tx1"/>
                </a:solidFill>
              </a:defRPr>
            </a:lvl1pPr>
          </a:lstStyle>
          <a:p>
            <a:fld id="{B687C26E-76E8-F74A-ABD7-29242BE2C250}" type="slidenum">
              <a:rPr lang="en-US" smtClean="0"/>
              <a:pPr/>
              <a:t>‹#›</a:t>
            </a:fld>
            <a:endParaRPr lang="en-US"/>
          </a:p>
        </p:txBody>
      </p:sp>
    </p:spTree>
    <p:extLst>
      <p:ext uri="{BB962C8B-B14F-4D97-AF65-F5344CB8AC3E}">
        <p14:creationId xmlns:p14="http://schemas.microsoft.com/office/powerpoint/2010/main" val="4285997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612648" y="172268"/>
            <a:ext cx="10671048" cy="1019693"/>
          </a:xfrm>
          <a:prstGeom prst="rect">
            <a:avLst/>
          </a:prstGeom>
        </p:spPr>
        <p:txBody>
          <a:bodyPr anchor="b"/>
          <a:lstStyle/>
          <a:p>
            <a:r>
              <a:rPr lang="en-US"/>
              <a:t>Click to edit Master title style</a:t>
            </a:r>
          </a:p>
        </p:txBody>
      </p:sp>
      <p:sp>
        <p:nvSpPr>
          <p:cNvPr id="9" name="Text Placeholder 3">
            <a:extLst>
              <a:ext uri="{FF2B5EF4-FFF2-40B4-BE49-F238E27FC236}">
                <a16:creationId xmlns:a16="http://schemas.microsoft.com/office/drawing/2014/main" id="{4E954D74-3C07-4BE4-AB01-4BDA8823C4B1}"/>
              </a:ext>
            </a:extLst>
          </p:cNvPr>
          <p:cNvSpPr>
            <a:spLocks noGrp="1"/>
          </p:cNvSpPr>
          <p:nvPr>
            <p:ph type="body" sz="quarter" idx="13" hasCustomPrompt="1"/>
          </p:nvPr>
        </p:nvSpPr>
        <p:spPr>
          <a:xfrm>
            <a:off x="609600" y="1334060"/>
            <a:ext cx="10671048" cy="611473"/>
          </a:xfrm>
        </p:spPr>
        <p:txBody>
          <a:bodyPr/>
          <a:lstStyle>
            <a:lvl1pPr marL="0" indent="0">
              <a:buNone/>
              <a:defRPr b="1">
                <a:solidFill>
                  <a:srgbClr val="91278F"/>
                </a:solidFill>
              </a:defRPr>
            </a:lvl1pPr>
          </a:lstStyle>
          <a:p>
            <a:pPr lvl="0"/>
            <a:r>
              <a:rPr lang="en-US"/>
              <a:t>Click to edit subtitle</a:t>
            </a:r>
            <a:endParaRPr lang="en-GB"/>
          </a:p>
        </p:txBody>
      </p:sp>
      <p:sp>
        <p:nvSpPr>
          <p:cNvPr id="5" name="Footer Placeholder 1">
            <a:extLst>
              <a:ext uri="{FF2B5EF4-FFF2-40B4-BE49-F238E27FC236}">
                <a16:creationId xmlns:a16="http://schemas.microsoft.com/office/drawing/2014/main" id="{FA63B8F0-7442-49E7-ACD7-3206E333B2EF}"/>
              </a:ext>
            </a:extLst>
          </p:cNvPr>
          <p:cNvSpPr>
            <a:spLocks noGrp="1"/>
          </p:cNvSpPr>
          <p:nvPr>
            <p:ph type="ftr" sz="quarter" idx="3"/>
          </p:nvPr>
        </p:nvSpPr>
        <p:spPr>
          <a:xfrm>
            <a:off x="559127" y="5955934"/>
            <a:ext cx="10721526" cy="365125"/>
          </a:xfrm>
          <a:prstGeom prst="rect">
            <a:avLst/>
          </a:prstGeom>
        </p:spPr>
        <p:txBody>
          <a:bodyPr vert="horz" lIns="91440" tIns="45720" rIns="91440" bIns="45720" rtlCol="0" anchor="b" anchorCtr="0"/>
          <a:lstStyle>
            <a:lvl1pPr algn="l">
              <a:defRPr sz="900">
                <a:solidFill>
                  <a:schemeClr val="tx2"/>
                </a:solidFill>
              </a:defRPr>
            </a:lvl1pPr>
          </a:lstStyle>
          <a:p>
            <a:endParaRPr lang="en-GB"/>
          </a:p>
        </p:txBody>
      </p:sp>
      <p:sp>
        <p:nvSpPr>
          <p:cNvPr id="7" name="Slide Number Placeholder 5">
            <a:extLst>
              <a:ext uri="{FF2B5EF4-FFF2-40B4-BE49-F238E27FC236}">
                <a16:creationId xmlns:a16="http://schemas.microsoft.com/office/drawing/2014/main" id="{CD004AD1-1E40-4EA3-8728-D80541F95A78}"/>
              </a:ext>
            </a:extLst>
          </p:cNvPr>
          <p:cNvSpPr>
            <a:spLocks noGrp="1"/>
          </p:cNvSpPr>
          <p:nvPr>
            <p:ph type="sldNum" sz="quarter" idx="4"/>
          </p:nvPr>
        </p:nvSpPr>
        <p:spPr>
          <a:xfrm>
            <a:off x="559127" y="6356397"/>
            <a:ext cx="415657" cy="275772"/>
          </a:xfrm>
          <a:prstGeom prst="rect">
            <a:avLst/>
          </a:prstGeom>
        </p:spPr>
        <p:txBody>
          <a:bodyPr rIns="0" anchor="b" anchorCtr="0"/>
          <a:lstStyle>
            <a:lvl1pPr algn="l">
              <a:defRPr sz="1100">
                <a:solidFill>
                  <a:schemeClr val="tx1"/>
                </a:solidFill>
              </a:defRPr>
            </a:lvl1pPr>
          </a:lstStyle>
          <a:p>
            <a:fld id="{B687C26E-76E8-F74A-ABD7-29242BE2C250}" type="slidenum">
              <a:rPr lang="en-US" smtClean="0"/>
              <a:pPr/>
              <a:t>‹#›</a:t>
            </a:fld>
            <a:endParaRPr lang="en-US"/>
          </a:p>
        </p:txBody>
      </p:sp>
    </p:spTree>
    <p:extLst>
      <p:ext uri="{BB962C8B-B14F-4D97-AF65-F5344CB8AC3E}">
        <p14:creationId xmlns:p14="http://schemas.microsoft.com/office/powerpoint/2010/main" val="1862727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49C91-ACFE-114C-8BD6-64D3D1F7D817}"/>
              </a:ext>
            </a:extLst>
          </p:cNvPr>
          <p:cNvSpPr>
            <a:spLocks noGrp="1"/>
          </p:cNvSpPr>
          <p:nvPr>
            <p:ph type="title"/>
          </p:nvPr>
        </p:nvSpPr>
        <p:spPr>
          <a:xfrm>
            <a:off x="612648" y="170608"/>
            <a:ext cx="10671048" cy="1019693"/>
          </a:xfrm>
          <a:prstGeom prst="rect">
            <a:avLst/>
          </a:prstGeom>
        </p:spPr>
        <p:txBody>
          <a:bodyPr anchor="b"/>
          <a:lstStyle/>
          <a:p>
            <a:r>
              <a:rPr lang="en-US"/>
              <a:t>Click to edit Master title style</a:t>
            </a:r>
          </a:p>
        </p:txBody>
      </p:sp>
      <p:sp>
        <p:nvSpPr>
          <p:cNvPr id="6" name="Footer Placeholder 1">
            <a:extLst>
              <a:ext uri="{FF2B5EF4-FFF2-40B4-BE49-F238E27FC236}">
                <a16:creationId xmlns:a16="http://schemas.microsoft.com/office/drawing/2014/main" id="{86CCE5C1-F59D-4CB2-9068-B9547F1DC4E1}"/>
              </a:ext>
            </a:extLst>
          </p:cNvPr>
          <p:cNvSpPr>
            <a:spLocks noGrp="1"/>
          </p:cNvSpPr>
          <p:nvPr>
            <p:ph type="ftr" sz="quarter" idx="3"/>
          </p:nvPr>
        </p:nvSpPr>
        <p:spPr>
          <a:xfrm>
            <a:off x="559127" y="5955934"/>
            <a:ext cx="10721526" cy="365125"/>
          </a:xfrm>
          <a:prstGeom prst="rect">
            <a:avLst/>
          </a:prstGeom>
        </p:spPr>
        <p:txBody>
          <a:bodyPr vert="horz" lIns="91440" tIns="45720" rIns="91440" bIns="45720" rtlCol="0" anchor="b" anchorCtr="0"/>
          <a:lstStyle>
            <a:lvl1pPr algn="l">
              <a:defRPr sz="900">
                <a:solidFill>
                  <a:schemeClr val="tx2"/>
                </a:solidFill>
              </a:defRPr>
            </a:lvl1pPr>
          </a:lstStyle>
          <a:p>
            <a:endParaRPr lang="en-GB"/>
          </a:p>
        </p:txBody>
      </p:sp>
      <p:sp>
        <p:nvSpPr>
          <p:cNvPr id="7" name="Slide Number Placeholder 5">
            <a:extLst>
              <a:ext uri="{FF2B5EF4-FFF2-40B4-BE49-F238E27FC236}">
                <a16:creationId xmlns:a16="http://schemas.microsoft.com/office/drawing/2014/main" id="{297346C9-18C7-4811-A257-C83685F4B038}"/>
              </a:ext>
            </a:extLst>
          </p:cNvPr>
          <p:cNvSpPr>
            <a:spLocks noGrp="1"/>
          </p:cNvSpPr>
          <p:nvPr>
            <p:ph type="sldNum" sz="quarter" idx="4"/>
          </p:nvPr>
        </p:nvSpPr>
        <p:spPr>
          <a:xfrm>
            <a:off x="559127" y="6356397"/>
            <a:ext cx="415657" cy="275772"/>
          </a:xfrm>
          <a:prstGeom prst="rect">
            <a:avLst/>
          </a:prstGeom>
        </p:spPr>
        <p:txBody>
          <a:bodyPr rIns="0" anchor="b" anchorCtr="0"/>
          <a:lstStyle>
            <a:lvl1pPr algn="l">
              <a:defRPr sz="1100">
                <a:solidFill>
                  <a:schemeClr val="tx1"/>
                </a:solidFill>
              </a:defRPr>
            </a:lvl1pPr>
          </a:lstStyle>
          <a:p>
            <a:fld id="{B687C26E-76E8-F74A-ABD7-29242BE2C250}" type="slidenum">
              <a:rPr lang="en-US" smtClean="0"/>
              <a:pPr/>
              <a:t>‹#›</a:t>
            </a:fld>
            <a:endParaRPr lang="en-US"/>
          </a:p>
        </p:txBody>
      </p:sp>
    </p:spTree>
    <p:extLst>
      <p:ext uri="{BB962C8B-B14F-4D97-AF65-F5344CB8AC3E}">
        <p14:creationId xmlns:p14="http://schemas.microsoft.com/office/powerpoint/2010/main" val="2445473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AD4A6C9-F7CF-4952-A21C-F4277E866849}"/>
              </a:ext>
            </a:extLst>
          </p:cNvPr>
          <p:cNvSpPr>
            <a:spLocks noGrp="1"/>
          </p:cNvSpPr>
          <p:nvPr>
            <p:ph sz="quarter" idx="13"/>
          </p:nvPr>
        </p:nvSpPr>
        <p:spPr>
          <a:xfrm>
            <a:off x="6174989" y="1377629"/>
            <a:ext cx="5108707" cy="4438972"/>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12">
            <a:extLst>
              <a:ext uri="{FF2B5EF4-FFF2-40B4-BE49-F238E27FC236}">
                <a16:creationId xmlns:a16="http://schemas.microsoft.com/office/drawing/2014/main" id="{61FB7B71-EE75-4B69-B7BB-1D4DDC6897FA}"/>
              </a:ext>
            </a:extLst>
          </p:cNvPr>
          <p:cNvSpPr>
            <a:spLocks noGrp="1"/>
          </p:cNvSpPr>
          <p:nvPr>
            <p:ph sz="quarter" idx="14"/>
          </p:nvPr>
        </p:nvSpPr>
        <p:spPr>
          <a:xfrm>
            <a:off x="612648" y="1377629"/>
            <a:ext cx="5108707" cy="4438972"/>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6"/>
          <p:cNvSpPr>
            <a:spLocks noGrp="1"/>
          </p:cNvSpPr>
          <p:nvPr>
            <p:ph type="title"/>
          </p:nvPr>
        </p:nvSpPr>
        <p:spPr>
          <a:xfrm>
            <a:off x="612648" y="164592"/>
            <a:ext cx="10671048" cy="1024128"/>
          </a:xfrm>
          <a:prstGeom prst="rect">
            <a:avLst/>
          </a:prstGeom>
        </p:spPr>
        <p:txBody>
          <a:bodyPr anchor="b"/>
          <a:lstStyle>
            <a:lvl1pPr>
              <a:defRPr>
                <a:solidFill>
                  <a:schemeClr val="accent1"/>
                </a:solidFill>
              </a:defRPr>
            </a:lvl1pPr>
          </a:lstStyle>
          <a:p>
            <a:r>
              <a:rPr lang="en-US"/>
              <a:t>Click to edit Master title style</a:t>
            </a:r>
            <a:endParaRPr lang="en-GB"/>
          </a:p>
        </p:txBody>
      </p:sp>
      <p:sp>
        <p:nvSpPr>
          <p:cNvPr id="6" name="Footer Placeholder 1">
            <a:extLst>
              <a:ext uri="{FF2B5EF4-FFF2-40B4-BE49-F238E27FC236}">
                <a16:creationId xmlns:a16="http://schemas.microsoft.com/office/drawing/2014/main" id="{B83DC446-A822-403A-89CE-D64991D81EE0}"/>
              </a:ext>
            </a:extLst>
          </p:cNvPr>
          <p:cNvSpPr>
            <a:spLocks noGrp="1"/>
          </p:cNvSpPr>
          <p:nvPr>
            <p:ph type="ftr" sz="quarter" idx="3"/>
          </p:nvPr>
        </p:nvSpPr>
        <p:spPr>
          <a:xfrm>
            <a:off x="559127" y="5955934"/>
            <a:ext cx="10721526" cy="365125"/>
          </a:xfrm>
          <a:prstGeom prst="rect">
            <a:avLst/>
          </a:prstGeom>
        </p:spPr>
        <p:txBody>
          <a:bodyPr vert="horz" lIns="91440" tIns="45720" rIns="91440" bIns="45720" rtlCol="0" anchor="b" anchorCtr="0"/>
          <a:lstStyle>
            <a:lvl1pPr algn="l">
              <a:defRPr sz="900">
                <a:solidFill>
                  <a:schemeClr val="tx2"/>
                </a:solidFill>
              </a:defRPr>
            </a:lvl1pPr>
          </a:lstStyle>
          <a:p>
            <a:endParaRPr lang="en-GB"/>
          </a:p>
        </p:txBody>
      </p:sp>
      <p:sp>
        <p:nvSpPr>
          <p:cNvPr id="7" name="Slide Number Placeholder 5">
            <a:extLst>
              <a:ext uri="{FF2B5EF4-FFF2-40B4-BE49-F238E27FC236}">
                <a16:creationId xmlns:a16="http://schemas.microsoft.com/office/drawing/2014/main" id="{4F23A24B-2638-4B54-8D9F-0BF9857B35B2}"/>
              </a:ext>
            </a:extLst>
          </p:cNvPr>
          <p:cNvSpPr>
            <a:spLocks noGrp="1"/>
          </p:cNvSpPr>
          <p:nvPr>
            <p:ph type="sldNum" sz="quarter" idx="4"/>
          </p:nvPr>
        </p:nvSpPr>
        <p:spPr>
          <a:xfrm>
            <a:off x="559127" y="6356397"/>
            <a:ext cx="415657" cy="275772"/>
          </a:xfrm>
          <a:prstGeom prst="rect">
            <a:avLst/>
          </a:prstGeom>
        </p:spPr>
        <p:txBody>
          <a:bodyPr rIns="0" anchor="b" anchorCtr="0"/>
          <a:lstStyle>
            <a:lvl1pPr algn="l">
              <a:defRPr sz="1100">
                <a:solidFill>
                  <a:schemeClr val="tx1"/>
                </a:solidFill>
              </a:defRPr>
            </a:lvl1pPr>
          </a:lstStyle>
          <a:p>
            <a:fld id="{B687C26E-76E8-F74A-ABD7-29242BE2C250}" type="slidenum">
              <a:rPr lang="en-US" smtClean="0"/>
              <a:pPr/>
              <a:t>‹#›</a:t>
            </a:fld>
            <a:endParaRPr lang="en-US"/>
          </a:p>
        </p:txBody>
      </p:sp>
    </p:spTree>
    <p:extLst>
      <p:ext uri="{BB962C8B-B14F-4D97-AF65-F5344CB8AC3E}">
        <p14:creationId xmlns:p14="http://schemas.microsoft.com/office/powerpoint/2010/main" val="737946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E8616513-6C02-46AC-BAC3-4160547A1CEE}"/>
              </a:ext>
            </a:extLst>
          </p:cNvPr>
          <p:cNvSpPr>
            <a:spLocks noGrp="1"/>
          </p:cNvSpPr>
          <p:nvPr>
            <p:ph type="body" sz="quarter" idx="13" hasCustomPrompt="1"/>
          </p:nvPr>
        </p:nvSpPr>
        <p:spPr>
          <a:xfrm>
            <a:off x="612649" y="1334060"/>
            <a:ext cx="5107248" cy="611473"/>
          </a:xfrm>
        </p:spPr>
        <p:txBody>
          <a:bodyPr/>
          <a:lstStyle>
            <a:lvl1pPr marL="0" indent="0">
              <a:buNone/>
              <a:defRPr b="1">
                <a:solidFill>
                  <a:srgbClr val="91278F"/>
                </a:solidFill>
              </a:defRPr>
            </a:lvl1pPr>
          </a:lstStyle>
          <a:p>
            <a:pPr lvl="0"/>
            <a:r>
              <a:rPr lang="en-US"/>
              <a:t>Click to edit subtitle</a:t>
            </a:r>
            <a:endParaRPr lang="en-GB"/>
          </a:p>
        </p:txBody>
      </p:sp>
      <p:sp>
        <p:nvSpPr>
          <p:cNvPr id="9" name="Title 8"/>
          <p:cNvSpPr>
            <a:spLocks noGrp="1"/>
          </p:cNvSpPr>
          <p:nvPr>
            <p:ph type="title"/>
          </p:nvPr>
        </p:nvSpPr>
        <p:spPr>
          <a:xfrm>
            <a:off x="609599" y="163200"/>
            <a:ext cx="10671048" cy="1024128"/>
          </a:xfrm>
          <a:prstGeom prst="rect">
            <a:avLst/>
          </a:prstGeom>
        </p:spPr>
        <p:txBody>
          <a:bodyPr anchor="b"/>
          <a:lstStyle>
            <a:lvl1pPr>
              <a:defRPr>
                <a:solidFill>
                  <a:schemeClr val="accent1"/>
                </a:solidFill>
              </a:defRPr>
            </a:lvl1pPr>
          </a:lstStyle>
          <a:p>
            <a:r>
              <a:rPr lang="en-US"/>
              <a:t>Click to edit Master title style</a:t>
            </a:r>
            <a:endParaRPr lang="en-GB"/>
          </a:p>
        </p:txBody>
      </p:sp>
      <p:sp>
        <p:nvSpPr>
          <p:cNvPr id="14" name="Text Placeholder 3">
            <a:extLst>
              <a:ext uri="{FF2B5EF4-FFF2-40B4-BE49-F238E27FC236}">
                <a16:creationId xmlns:a16="http://schemas.microsoft.com/office/drawing/2014/main" id="{0572D1CA-4F1E-4F49-B3B0-50CD7425119F}"/>
              </a:ext>
            </a:extLst>
          </p:cNvPr>
          <p:cNvSpPr>
            <a:spLocks noGrp="1"/>
          </p:cNvSpPr>
          <p:nvPr>
            <p:ph type="body" sz="quarter" idx="14" hasCustomPrompt="1"/>
          </p:nvPr>
        </p:nvSpPr>
        <p:spPr>
          <a:xfrm>
            <a:off x="6170741" y="1334060"/>
            <a:ext cx="5111496" cy="611473"/>
          </a:xfrm>
        </p:spPr>
        <p:txBody>
          <a:bodyPr/>
          <a:lstStyle>
            <a:lvl1pPr marL="0" indent="0">
              <a:buNone/>
              <a:defRPr b="1">
                <a:solidFill>
                  <a:srgbClr val="91278F"/>
                </a:solidFill>
              </a:defRPr>
            </a:lvl1pPr>
          </a:lstStyle>
          <a:p>
            <a:pPr lvl="0"/>
            <a:r>
              <a:rPr lang="en-US"/>
              <a:t>Click to edit subtitle</a:t>
            </a:r>
            <a:endParaRPr lang="en-GB"/>
          </a:p>
        </p:txBody>
      </p:sp>
      <p:sp>
        <p:nvSpPr>
          <p:cNvPr id="12" name="Content Placeholder 12">
            <a:extLst>
              <a:ext uri="{FF2B5EF4-FFF2-40B4-BE49-F238E27FC236}">
                <a16:creationId xmlns:a16="http://schemas.microsoft.com/office/drawing/2014/main" id="{AD640246-5EFC-41F2-B4C9-9291006652FF}"/>
              </a:ext>
            </a:extLst>
          </p:cNvPr>
          <p:cNvSpPr>
            <a:spLocks noGrp="1"/>
          </p:cNvSpPr>
          <p:nvPr>
            <p:ph sz="quarter" idx="17"/>
          </p:nvPr>
        </p:nvSpPr>
        <p:spPr>
          <a:xfrm>
            <a:off x="608400" y="1958233"/>
            <a:ext cx="5111496" cy="3871068"/>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12">
            <a:extLst>
              <a:ext uri="{FF2B5EF4-FFF2-40B4-BE49-F238E27FC236}">
                <a16:creationId xmlns:a16="http://schemas.microsoft.com/office/drawing/2014/main" id="{7EF73570-F19A-404D-864A-1CB504092A6A}"/>
              </a:ext>
            </a:extLst>
          </p:cNvPr>
          <p:cNvSpPr>
            <a:spLocks noGrp="1"/>
          </p:cNvSpPr>
          <p:nvPr>
            <p:ph sz="quarter" idx="18"/>
          </p:nvPr>
        </p:nvSpPr>
        <p:spPr>
          <a:xfrm>
            <a:off x="6183441" y="1958232"/>
            <a:ext cx="5111496" cy="38710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1">
            <a:extLst>
              <a:ext uri="{FF2B5EF4-FFF2-40B4-BE49-F238E27FC236}">
                <a16:creationId xmlns:a16="http://schemas.microsoft.com/office/drawing/2014/main" id="{095FCD02-1E95-4657-816E-B229AB82E4BC}"/>
              </a:ext>
            </a:extLst>
          </p:cNvPr>
          <p:cNvSpPr>
            <a:spLocks noGrp="1"/>
          </p:cNvSpPr>
          <p:nvPr>
            <p:ph type="ftr" sz="quarter" idx="3"/>
          </p:nvPr>
        </p:nvSpPr>
        <p:spPr>
          <a:xfrm>
            <a:off x="559127" y="5955934"/>
            <a:ext cx="10721526" cy="365125"/>
          </a:xfrm>
          <a:prstGeom prst="rect">
            <a:avLst/>
          </a:prstGeom>
        </p:spPr>
        <p:txBody>
          <a:bodyPr vert="horz" lIns="91440" tIns="45720" rIns="91440" bIns="45720" rtlCol="0" anchor="b" anchorCtr="0"/>
          <a:lstStyle>
            <a:lvl1pPr algn="l">
              <a:defRPr sz="900">
                <a:solidFill>
                  <a:schemeClr val="tx2"/>
                </a:solidFill>
              </a:defRPr>
            </a:lvl1pPr>
          </a:lstStyle>
          <a:p>
            <a:endParaRPr lang="en-GB"/>
          </a:p>
        </p:txBody>
      </p:sp>
      <p:sp>
        <p:nvSpPr>
          <p:cNvPr id="10" name="Slide Number Placeholder 5">
            <a:extLst>
              <a:ext uri="{FF2B5EF4-FFF2-40B4-BE49-F238E27FC236}">
                <a16:creationId xmlns:a16="http://schemas.microsoft.com/office/drawing/2014/main" id="{F47815E3-863C-4A92-B29B-D99CDAB578AD}"/>
              </a:ext>
            </a:extLst>
          </p:cNvPr>
          <p:cNvSpPr>
            <a:spLocks noGrp="1"/>
          </p:cNvSpPr>
          <p:nvPr>
            <p:ph type="sldNum" sz="quarter" idx="4"/>
          </p:nvPr>
        </p:nvSpPr>
        <p:spPr>
          <a:xfrm>
            <a:off x="559127" y="6356397"/>
            <a:ext cx="415657" cy="275772"/>
          </a:xfrm>
          <a:prstGeom prst="rect">
            <a:avLst/>
          </a:prstGeom>
        </p:spPr>
        <p:txBody>
          <a:bodyPr rIns="0" anchor="b" anchorCtr="0"/>
          <a:lstStyle>
            <a:lvl1pPr algn="l">
              <a:defRPr sz="1100">
                <a:solidFill>
                  <a:schemeClr val="tx1"/>
                </a:solidFill>
              </a:defRPr>
            </a:lvl1pPr>
          </a:lstStyle>
          <a:p>
            <a:fld id="{B687C26E-76E8-F74A-ABD7-29242BE2C250}" type="slidenum">
              <a:rPr lang="en-US" smtClean="0"/>
              <a:pPr/>
              <a:t>‹#›</a:t>
            </a:fld>
            <a:endParaRPr lang="en-US"/>
          </a:p>
        </p:txBody>
      </p:sp>
    </p:spTree>
    <p:extLst>
      <p:ext uri="{BB962C8B-B14F-4D97-AF65-F5344CB8AC3E}">
        <p14:creationId xmlns:p14="http://schemas.microsoft.com/office/powerpoint/2010/main" val="2521702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5"/>
          <p:cNvSpPr>
            <a:spLocks noGrp="1"/>
          </p:cNvSpPr>
          <p:nvPr>
            <p:ph type="tbl" sz="quarter" idx="11"/>
          </p:nvPr>
        </p:nvSpPr>
        <p:spPr>
          <a:xfrm>
            <a:off x="609600" y="1371600"/>
            <a:ext cx="10671048" cy="4204800"/>
          </a:xfrm>
        </p:spPr>
        <p:txBody>
          <a:bodyPr/>
          <a:lstStyle>
            <a:lvl1pPr marL="0" indent="0">
              <a:buNone/>
              <a:defRPr/>
            </a:lvl1pPr>
          </a:lstStyle>
          <a:p>
            <a:r>
              <a:rPr lang="en-US"/>
              <a:t>Click icon to add table</a:t>
            </a:r>
            <a:endParaRPr lang="en-GB"/>
          </a:p>
        </p:txBody>
      </p:sp>
      <p:sp>
        <p:nvSpPr>
          <p:cNvPr id="15" name="Title 8"/>
          <p:cNvSpPr>
            <a:spLocks noGrp="1"/>
          </p:cNvSpPr>
          <p:nvPr>
            <p:ph type="title"/>
          </p:nvPr>
        </p:nvSpPr>
        <p:spPr>
          <a:xfrm>
            <a:off x="609599" y="163200"/>
            <a:ext cx="10671048" cy="1024128"/>
          </a:xfrm>
          <a:prstGeom prst="rect">
            <a:avLst/>
          </a:prstGeom>
        </p:spPr>
        <p:txBody>
          <a:bodyPr anchor="b"/>
          <a:lstStyle>
            <a:lvl1pPr>
              <a:defRPr>
                <a:solidFill>
                  <a:schemeClr val="accent1"/>
                </a:solidFill>
              </a:defRPr>
            </a:lvl1pPr>
          </a:lstStyle>
          <a:p>
            <a:r>
              <a:rPr lang="en-US"/>
              <a:t>Click to edit Master title style</a:t>
            </a:r>
            <a:endParaRPr lang="en-GB"/>
          </a:p>
        </p:txBody>
      </p:sp>
      <p:sp>
        <p:nvSpPr>
          <p:cNvPr id="5" name="Footer Placeholder 1">
            <a:extLst>
              <a:ext uri="{FF2B5EF4-FFF2-40B4-BE49-F238E27FC236}">
                <a16:creationId xmlns:a16="http://schemas.microsoft.com/office/drawing/2014/main" id="{75422E2F-F973-4CF4-ACF3-14DE74A038F7}"/>
              </a:ext>
            </a:extLst>
          </p:cNvPr>
          <p:cNvSpPr>
            <a:spLocks noGrp="1"/>
          </p:cNvSpPr>
          <p:nvPr>
            <p:ph type="ftr" sz="quarter" idx="3"/>
          </p:nvPr>
        </p:nvSpPr>
        <p:spPr>
          <a:xfrm>
            <a:off x="559127" y="5955934"/>
            <a:ext cx="10721526" cy="365125"/>
          </a:xfrm>
          <a:prstGeom prst="rect">
            <a:avLst/>
          </a:prstGeom>
        </p:spPr>
        <p:txBody>
          <a:bodyPr vert="horz" lIns="91440" tIns="45720" rIns="91440" bIns="45720" rtlCol="0" anchor="b" anchorCtr="0"/>
          <a:lstStyle>
            <a:lvl1pPr algn="l">
              <a:defRPr sz="900">
                <a:solidFill>
                  <a:schemeClr val="tx2"/>
                </a:solidFill>
              </a:defRPr>
            </a:lvl1pPr>
          </a:lstStyle>
          <a:p>
            <a:endParaRPr lang="en-GB"/>
          </a:p>
        </p:txBody>
      </p:sp>
      <p:sp>
        <p:nvSpPr>
          <p:cNvPr id="7" name="Slide Number Placeholder 5">
            <a:extLst>
              <a:ext uri="{FF2B5EF4-FFF2-40B4-BE49-F238E27FC236}">
                <a16:creationId xmlns:a16="http://schemas.microsoft.com/office/drawing/2014/main" id="{578CFD61-B563-47B7-B95B-84B732185A63}"/>
              </a:ext>
            </a:extLst>
          </p:cNvPr>
          <p:cNvSpPr>
            <a:spLocks noGrp="1"/>
          </p:cNvSpPr>
          <p:nvPr>
            <p:ph type="sldNum" sz="quarter" idx="4"/>
          </p:nvPr>
        </p:nvSpPr>
        <p:spPr>
          <a:xfrm>
            <a:off x="559127" y="6356397"/>
            <a:ext cx="415657" cy="275772"/>
          </a:xfrm>
          <a:prstGeom prst="rect">
            <a:avLst/>
          </a:prstGeom>
        </p:spPr>
        <p:txBody>
          <a:bodyPr rIns="0" anchor="b" anchorCtr="0"/>
          <a:lstStyle>
            <a:lvl1pPr algn="l">
              <a:defRPr sz="1100">
                <a:solidFill>
                  <a:schemeClr val="tx1"/>
                </a:solidFill>
              </a:defRPr>
            </a:lvl1pPr>
          </a:lstStyle>
          <a:p>
            <a:fld id="{B687C26E-76E8-F74A-ABD7-29242BE2C250}" type="slidenum">
              <a:rPr lang="en-US" smtClean="0"/>
              <a:pPr/>
              <a:t>‹#›</a:t>
            </a:fld>
            <a:endParaRPr lang="en-US"/>
          </a:p>
        </p:txBody>
      </p:sp>
    </p:spTree>
    <p:extLst>
      <p:ext uri="{BB962C8B-B14F-4D97-AF65-F5344CB8AC3E}">
        <p14:creationId xmlns:p14="http://schemas.microsoft.com/office/powerpoint/2010/main" val="27682687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to be avoide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03FA6444-B07E-47FF-92CF-3A6D74A1E748}"/>
              </a:ext>
            </a:extLst>
          </p:cNvPr>
          <p:cNvSpPr>
            <a:spLocks noGrp="1"/>
          </p:cNvSpPr>
          <p:nvPr>
            <p:ph type="ftr" sz="quarter" idx="3"/>
          </p:nvPr>
        </p:nvSpPr>
        <p:spPr>
          <a:xfrm>
            <a:off x="559127" y="5955934"/>
            <a:ext cx="10721526" cy="365125"/>
          </a:xfrm>
          <a:prstGeom prst="rect">
            <a:avLst/>
          </a:prstGeom>
        </p:spPr>
        <p:txBody>
          <a:bodyPr vert="horz" lIns="91440" tIns="45720" rIns="91440" bIns="45720" rtlCol="0" anchor="b" anchorCtr="0"/>
          <a:lstStyle>
            <a:lvl1pPr algn="l">
              <a:defRPr sz="900">
                <a:solidFill>
                  <a:schemeClr val="tx2"/>
                </a:solidFill>
              </a:defRPr>
            </a:lvl1pPr>
          </a:lstStyle>
          <a:p>
            <a:endParaRPr lang="en-GB"/>
          </a:p>
        </p:txBody>
      </p:sp>
      <p:sp>
        <p:nvSpPr>
          <p:cNvPr id="5" name="Slide Number Placeholder 5">
            <a:extLst>
              <a:ext uri="{FF2B5EF4-FFF2-40B4-BE49-F238E27FC236}">
                <a16:creationId xmlns:a16="http://schemas.microsoft.com/office/drawing/2014/main" id="{C0756466-E970-43A9-9523-B5F815E77239}"/>
              </a:ext>
            </a:extLst>
          </p:cNvPr>
          <p:cNvSpPr>
            <a:spLocks noGrp="1"/>
          </p:cNvSpPr>
          <p:nvPr>
            <p:ph type="sldNum" sz="quarter" idx="4"/>
          </p:nvPr>
        </p:nvSpPr>
        <p:spPr>
          <a:xfrm>
            <a:off x="559127" y="6356397"/>
            <a:ext cx="415657" cy="275772"/>
          </a:xfrm>
          <a:prstGeom prst="rect">
            <a:avLst/>
          </a:prstGeom>
        </p:spPr>
        <p:txBody>
          <a:bodyPr rIns="0" anchor="b" anchorCtr="0"/>
          <a:lstStyle>
            <a:lvl1pPr algn="l">
              <a:defRPr sz="1100">
                <a:solidFill>
                  <a:schemeClr val="tx1"/>
                </a:solidFill>
              </a:defRPr>
            </a:lvl1pPr>
          </a:lstStyle>
          <a:p>
            <a:fld id="{B687C26E-76E8-F74A-ABD7-29242BE2C250}" type="slidenum">
              <a:rPr lang="en-US" smtClean="0"/>
              <a:pPr/>
              <a:t>‹#›</a:t>
            </a:fld>
            <a:endParaRPr lang="en-US"/>
          </a:p>
        </p:txBody>
      </p:sp>
    </p:spTree>
    <p:extLst>
      <p:ext uri="{BB962C8B-B14F-4D97-AF65-F5344CB8AC3E}">
        <p14:creationId xmlns:p14="http://schemas.microsoft.com/office/powerpoint/2010/main" val="183917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CB60A-A9E6-C37A-14F6-355C4CE204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93BC67-70AB-0F4B-3D6D-72E9F534B3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6CDC99-1FC0-DC84-4DFD-E4EB1F9DE8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63A5A5-CDBE-CCDA-D73B-C36C7E8FE281}"/>
              </a:ext>
            </a:extLst>
          </p:cNvPr>
          <p:cNvSpPr>
            <a:spLocks noGrp="1"/>
          </p:cNvSpPr>
          <p:nvPr>
            <p:ph type="dt" sz="half" idx="10"/>
          </p:nvPr>
        </p:nvSpPr>
        <p:spPr/>
        <p:txBody>
          <a:bodyPr/>
          <a:lstStyle/>
          <a:p>
            <a:fld id="{CBD49CD3-81EC-C149-8C86-AC062EA02224}" type="datetimeFigureOut">
              <a:rPr lang="en-US" smtClean="0"/>
              <a:t>1/16/23</a:t>
            </a:fld>
            <a:endParaRPr lang="en-US"/>
          </a:p>
        </p:txBody>
      </p:sp>
      <p:sp>
        <p:nvSpPr>
          <p:cNvPr id="6" name="Footer Placeholder 5">
            <a:extLst>
              <a:ext uri="{FF2B5EF4-FFF2-40B4-BE49-F238E27FC236}">
                <a16:creationId xmlns:a16="http://schemas.microsoft.com/office/drawing/2014/main" id="{5B61AD93-D660-9222-C644-90E5FA0AA1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084386-C3F5-266A-8BAB-E68ED033F141}"/>
              </a:ext>
            </a:extLst>
          </p:cNvPr>
          <p:cNvSpPr>
            <a:spLocks noGrp="1"/>
          </p:cNvSpPr>
          <p:nvPr>
            <p:ph type="sldNum" sz="quarter" idx="12"/>
          </p:nvPr>
        </p:nvSpPr>
        <p:spPr/>
        <p:txBody>
          <a:bodyPr/>
          <a:lstStyle/>
          <a:p>
            <a:fld id="{E8F3E193-4D6E-F645-AFDB-3882E67E1BCA}" type="slidenum">
              <a:rPr lang="en-US" smtClean="0"/>
              <a:t>‹#›</a:t>
            </a:fld>
            <a:endParaRPr lang="en-US"/>
          </a:p>
        </p:txBody>
      </p:sp>
    </p:spTree>
    <p:extLst>
      <p:ext uri="{BB962C8B-B14F-4D97-AF65-F5344CB8AC3E}">
        <p14:creationId xmlns:p14="http://schemas.microsoft.com/office/powerpoint/2010/main" val="4037413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33617-E361-E507-0EC0-A7F4901A46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6A8F6E-BDB0-3F4B-FFFF-CFF050ECFA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42DA96-58BA-7438-8C70-32958C3D6D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B63615-E22F-CC27-2C17-DB668A4237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D96BF1-C2C9-E39C-0D98-2AA2BCEB55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6E3AFA-B529-3CE2-16FC-0B715EA6CEBF}"/>
              </a:ext>
            </a:extLst>
          </p:cNvPr>
          <p:cNvSpPr>
            <a:spLocks noGrp="1"/>
          </p:cNvSpPr>
          <p:nvPr>
            <p:ph type="dt" sz="half" idx="10"/>
          </p:nvPr>
        </p:nvSpPr>
        <p:spPr/>
        <p:txBody>
          <a:bodyPr/>
          <a:lstStyle/>
          <a:p>
            <a:fld id="{CBD49CD3-81EC-C149-8C86-AC062EA02224}" type="datetimeFigureOut">
              <a:rPr lang="en-US" smtClean="0"/>
              <a:t>1/16/23</a:t>
            </a:fld>
            <a:endParaRPr lang="en-US"/>
          </a:p>
        </p:txBody>
      </p:sp>
      <p:sp>
        <p:nvSpPr>
          <p:cNvPr id="8" name="Footer Placeholder 7">
            <a:extLst>
              <a:ext uri="{FF2B5EF4-FFF2-40B4-BE49-F238E27FC236}">
                <a16:creationId xmlns:a16="http://schemas.microsoft.com/office/drawing/2014/main" id="{D861E7D3-B3E0-AD1C-85D2-565CCFE8EA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7E2F96-19D1-9EBB-2E10-1BFAC4D7DF1D}"/>
              </a:ext>
            </a:extLst>
          </p:cNvPr>
          <p:cNvSpPr>
            <a:spLocks noGrp="1"/>
          </p:cNvSpPr>
          <p:nvPr>
            <p:ph type="sldNum" sz="quarter" idx="12"/>
          </p:nvPr>
        </p:nvSpPr>
        <p:spPr/>
        <p:txBody>
          <a:bodyPr/>
          <a:lstStyle/>
          <a:p>
            <a:fld id="{E8F3E193-4D6E-F645-AFDB-3882E67E1BCA}" type="slidenum">
              <a:rPr lang="en-US" smtClean="0"/>
              <a:t>‹#›</a:t>
            </a:fld>
            <a:endParaRPr lang="en-US"/>
          </a:p>
        </p:txBody>
      </p:sp>
    </p:spTree>
    <p:extLst>
      <p:ext uri="{BB962C8B-B14F-4D97-AF65-F5344CB8AC3E}">
        <p14:creationId xmlns:p14="http://schemas.microsoft.com/office/powerpoint/2010/main" val="3570552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6AA6-5189-41CB-7779-F640894FB6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79AF19-9841-256E-5E71-29997AB36C3E}"/>
              </a:ext>
            </a:extLst>
          </p:cNvPr>
          <p:cNvSpPr>
            <a:spLocks noGrp="1"/>
          </p:cNvSpPr>
          <p:nvPr>
            <p:ph type="dt" sz="half" idx="10"/>
          </p:nvPr>
        </p:nvSpPr>
        <p:spPr/>
        <p:txBody>
          <a:bodyPr/>
          <a:lstStyle/>
          <a:p>
            <a:fld id="{CBD49CD3-81EC-C149-8C86-AC062EA02224}" type="datetimeFigureOut">
              <a:rPr lang="en-US" smtClean="0"/>
              <a:t>1/16/23</a:t>
            </a:fld>
            <a:endParaRPr lang="en-US"/>
          </a:p>
        </p:txBody>
      </p:sp>
      <p:sp>
        <p:nvSpPr>
          <p:cNvPr id="4" name="Footer Placeholder 3">
            <a:extLst>
              <a:ext uri="{FF2B5EF4-FFF2-40B4-BE49-F238E27FC236}">
                <a16:creationId xmlns:a16="http://schemas.microsoft.com/office/drawing/2014/main" id="{C008CFB0-148B-D181-6B56-5D4631C266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71D757-E45F-B98E-D1B3-6BA343F93530}"/>
              </a:ext>
            </a:extLst>
          </p:cNvPr>
          <p:cNvSpPr>
            <a:spLocks noGrp="1"/>
          </p:cNvSpPr>
          <p:nvPr>
            <p:ph type="sldNum" sz="quarter" idx="12"/>
          </p:nvPr>
        </p:nvSpPr>
        <p:spPr/>
        <p:txBody>
          <a:bodyPr/>
          <a:lstStyle/>
          <a:p>
            <a:fld id="{E8F3E193-4D6E-F645-AFDB-3882E67E1BCA}" type="slidenum">
              <a:rPr lang="en-US" smtClean="0"/>
              <a:t>‹#›</a:t>
            </a:fld>
            <a:endParaRPr lang="en-US"/>
          </a:p>
        </p:txBody>
      </p:sp>
    </p:spTree>
    <p:extLst>
      <p:ext uri="{BB962C8B-B14F-4D97-AF65-F5344CB8AC3E}">
        <p14:creationId xmlns:p14="http://schemas.microsoft.com/office/powerpoint/2010/main" val="1989248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C0F990-CCD5-8C3C-EE24-1218CA4749E5}"/>
              </a:ext>
            </a:extLst>
          </p:cNvPr>
          <p:cNvSpPr>
            <a:spLocks noGrp="1"/>
          </p:cNvSpPr>
          <p:nvPr>
            <p:ph type="dt" sz="half" idx="10"/>
          </p:nvPr>
        </p:nvSpPr>
        <p:spPr/>
        <p:txBody>
          <a:bodyPr/>
          <a:lstStyle/>
          <a:p>
            <a:fld id="{CBD49CD3-81EC-C149-8C86-AC062EA02224}" type="datetimeFigureOut">
              <a:rPr lang="en-US" smtClean="0"/>
              <a:t>1/16/23</a:t>
            </a:fld>
            <a:endParaRPr lang="en-US"/>
          </a:p>
        </p:txBody>
      </p:sp>
      <p:sp>
        <p:nvSpPr>
          <p:cNvPr id="3" name="Footer Placeholder 2">
            <a:extLst>
              <a:ext uri="{FF2B5EF4-FFF2-40B4-BE49-F238E27FC236}">
                <a16:creationId xmlns:a16="http://schemas.microsoft.com/office/drawing/2014/main" id="{8CE4C149-17B0-E98A-E60C-9D3407FA8F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1636F-F4AF-FEF4-4155-26F49FD0114A}"/>
              </a:ext>
            </a:extLst>
          </p:cNvPr>
          <p:cNvSpPr>
            <a:spLocks noGrp="1"/>
          </p:cNvSpPr>
          <p:nvPr>
            <p:ph type="sldNum" sz="quarter" idx="12"/>
          </p:nvPr>
        </p:nvSpPr>
        <p:spPr/>
        <p:txBody>
          <a:bodyPr/>
          <a:lstStyle/>
          <a:p>
            <a:fld id="{E8F3E193-4D6E-F645-AFDB-3882E67E1BCA}" type="slidenum">
              <a:rPr lang="en-US" smtClean="0"/>
              <a:t>‹#›</a:t>
            </a:fld>
            <a:endParaRPr lang="en-US"/>
          </a:p>
        </p:txBody>
      </p:sp>
    </p:spTree>
    <p:extLst>
      <p:ext uri="{BB962C8B-B14F-4D97-AF65-F5344CB8AC3E}">
        <p14:creationId xmlns:p14="http://schemas.microsoft.com/office/powerpoint/2010/main" val="486395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9C98C-F0A6-61B6-CBCF-14840A26ED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7A1F00-3791-C687-A8BC-CAF9AC3A87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BBAE20-CA69-242A-B8C6-BD9226E7D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F3F7FB-4D09-E308-5AAE-336093368368}"/>
              </a:ext>
            </a:extLst>
          </p:cNvPr>
          <p:cNvSpPr>
            <a:spLocks noGrp="1"/>
          </p:cNvSpPr>
          <p:nvPr>
            <p:ph type="dt" sz="half" idx="10"/>
          </p:nvPr>
        </p:nvSpPr>
        <p:spPr/>
        <p:txBody>
          <a:bodyPr/>
          <a:lstStyle/>
          <a:p>
            <a:fld id="{CBD49CD3-81EC-C149-8C86-AC062EA02224}" type="datetimeFigureOut">
              <a:rPr lang="en-US" smtClean="0"/>
              <a:t>1/16/23</a:t>
            </a:fld>
            <a:endParaRPr lang="en-US"/>
          </a:p>
        </p:txBody>
      </p:sp>
      <p:sp>
        <p:nvSpPr>
          <p:cNvPr id="6" name="Footer Placeholder 5">
            <a:extLst>
              <a:ext uri="{FF2B5EF4-FFF2-40B4-BE49-F238E27FC236}">
                <a16:creationId xmlns:a16="http://schemas.microsoft.com/office/drawing/2014/main" id="{A6B10872-AA8A-B107-88D3-AF9B157DC9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414774-C319-FC0A-B3E6-4BD0D5DA4170}"/>
              </a:ext>
            </a:extLst>
          </p:cNvPr>
          <p:cNvSpPr>
            <a:spLocks noGrp="1"/>
          </p:cNvSpPr>
          <p:nvPr>
            <p:ph type="sldNum" sz="quarter" idx="12"/>
          </p:nvPr>
        </p:nvSpPr>
        <p:spPr/>
        <p:txBody>
          <a:bodyPr/>
          <a:lstStyle/>
          <a:p>
            <a:fld id="{E8F3E193-4D6E-F645-AFDB-3882E67E1BCA}" type="slidenum">
              <a:rPr lang="en-US" smtClean="0"/>
              <a:t>‹#›</a:t>
            </a:fld>
            <a:endParaRPr lang="en-US"/>
          </a:p>
        </p:txBody>
      </p:sp>
    </p:spTree>
    <p:extLst>
      <p:ext uri="{BB962C8B-B14F-4D97-AF65-F5344CB8AC3E}">
        <p14:creationId xmlns:p14="http://schemas.microsoft.com/office/powerpoint/2010/main" val="314783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CD89-5A82-49AC-C243-9ED5E08D58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52DE04-6A55-1F63-A504-6CEAA62F1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096064-4268-C828-5B2A-F685E8594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626AD-8DCB-E91A-CCE2-5DAD9956AFF5}"/>
              </a:ext>
            </a:extLst>
          </p:cNvPr>
          <p:cNvSpPr>
            <a:spLocks noGrp="1"/>
          </p:cNvSpPr>
          <p:nvPr>
            <p:ph type="dt" sz="half" idx="10"/>
          </p:nvPr>
        </p:nvSpPr>
        <p:spPr/>
        <p:txBody>
          <a:bodyPr/>
          <a:lstStyle/>
          <a:p>
            <a:fld id="{CBD49CD3-81EC-C149-8C86-AC062EA02224}" type="datetimeFigureOut">
              <a:rPr lang="en-US" smtClean="0"/>
              <a:t>1/16/23</a:t>
            </a:fld>
            <a:endParaRPr lang="en-US"/>
          </a:p>
        </p:txBody>
      </p:sp>
      <p:sp>
        <p:nvSpPr>
          <p:cNvPr id="6" name="Footer Placeholder 5">
            <a:extLst>
              <a:ext uri="{FF2B5EF4-FFF2-40B4-BE49-F238E27FC236}">
                <a16:creationId xmlns:a16="http://schemas.microsoft.com/office/drawing/2014/main" id="{789D0A38-4ECD-80AB-B217-49C5CB08A2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ABB958-3797-9654-431A-4D5BB128AD87}"/>
              </a:ext>
            </a:extLst>
          </p:cNvPr>
          <p:cNvSpPr>
            <a:spLocks noGrp="1"/>
          </p:cNvSpPr>
          <p:nvPr>
            <p:ph type="sldNum" sz="quarter" idx="12"/>
          </p:nvPr>
        </p:nvSpPr>
        <p:spPr/>
        <p:txBody>
          <a:bodyPr/>
          <a:lstStyle/>
          <a:p>
            <a:fld id="{E8F3E193-4D6E-F645-AFDB-3882E67E1BCA}" type="slidenum">
              <a:rPr lang="en-US" smtClean="0"/>
              <a:t>‹#›</a:t>
            </a:fld>
            <a:endParaRPr lang="en-US"/>
          </a:p>
        </p:txBody>
      </p:sp>
    </p:spTree>
    <p:extLst>
      <p:ext uri="{BB962C8B-B14F-4D97-AF65-F5344CB8AC3E}">
        <p14:creationId xmlns:p14="http://schemas.microsoft.com/office/powerpoint/2010/main" val="3027695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1.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CF1D7-3A91-5750-B244-8492BB0B44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0DAF0B-9890-219F-0F55-FD6264C750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50F3B-7B2D-F67A-3923-3E604D891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D49CD3-81EC-C149-8C86-AC062EA02224}" type="datetimeFigureOut">
              <a:rPr lang="en-US" smtClean="0"/>
              <a:t>1/16/23</a:t>
            </a:fld>
            <a:endParaRPr lang="en-US"/>
          </a:p>
        </p:txBody>
      </p:sp>
      <p:sp>
        <p:nvSpPr>
          <p:cNvPr id="5" name="Footer Placeholder 4">
            <a:extLst>
              <a:ext uri="{FF2B5EF4-FFF2-40B4-BE49-F238E27FC236}">
                <a16:creationId xmlns:a16="http://schemas.microsoft.com/office/drawing/2014/main" id="{2B4BFAE9-BB59-5B79-8DAC-B492ADDFF8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6954C7-E995-EF15-9954-FA234480C8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3E193-4D6E-F645-AFDB-3882E67E1BCA}" type="slidenum">
              <a:rPr lang="en-US" smtClean="0"/>
              <a:t>‹#›</a:t>
            </a:fld>
            <a:endParaRPr lang="en-US"/>
          </a:p>
        </p:txBody>
      </p:sp>
    </p:spTree>
    <p:extLst>
      <p:ext uri="{BB962C8B-B14F-4D97-AF65-F5344CB8AC3E}">
        <p14:creationId xmlns:p14="http://schemas.microsoft.com/office/powerpoint/2010/main" val="4229538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DFE010-84D6-CB4A-942F-738019542F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C41BB3-FA76-104E-95E9-59DD708C75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353E53-7DF1-3140-8FED-8B8EAE70C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3E87E-5FAE-9541-912C-9DA65C2317FA}" type="datetimeFigureOut">
              <a:rPr lang="en-US" smtClean="0"/>
              <a:t>1/16/23</a:t>
            </a:fld>
            <a:endParaRPr lang="en-US"/>
          </a:p>
        </p:txBody>
      </p:sp>
      <p:sp>
        <p:nvSpPr>
          <p:cNvPr id="5" name="Footer Placeholder 4">
            <a:extLst>
              <a:ext uri="{FF2B5EF4-FFF2-40B4-BE49-F238E27FC236}">
                <a16:creationId xmlns:a16="http://schemas.microsoft.com/office/drawing/2014/main" id="{C1202BCE-0A9B-E74B-9F86-414A604F16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EB210B-86FF-244B-B660-301E8170A9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9BB59-2063-6A4A-9805-01237F6FB099}" type="slidenum">
              <a:rPr lang="en-US" smtClean="0"/>
              <a:t>‹#›</a:t>
            </a:fld>
            <a:endParaRPr lang="en-US"/>
          </a:p>
        </p:txBody>
      </p:sp>
    </p:spTree>
    <p:extLst>
      <p:ext uri="{BB962C8B-B14F-4D97-AF65-F5344CB8AC3E}">
        <p14:creationId xmlns:p14="http://schemas.microsoft.com/office/powerpoint/2010/main" val="32317446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86" r:id="rId12"/>
    <p:sldLayoutId id="214748368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9D42C0-8672-7240-B3E9-38923A193925}"/>
              </a:ext>
            </a:extLst>
          </p:cNvPr>
          <p:cNvSpPr>
            <a:spLocks noGrp="1"/>
          </p:cNvSpPr>
          <p:nvPr>
            <p:ph type="body" idx="1"/>
          </p:nvPr>
        </p:nvSpPr>
        <p:spPr>
          <a:xfrm>
            <a:off x="612648" y="1382968"/>
            <a:ext cx="10668005" cy="444238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C81231B8-417D-224B-A601-BE0A0C04ECFB}"/>
              </a:ext>
            </a:extLst>
          </p:cNvPr>
          <p:cNvSpPr>
            <a:spLocks noGrp="1"/>
          </p:cNvSpPr>
          <p:nvPr>
            <p:ph type="sldNum" sz="quarter" idx="4"/>
          </p:nvPr>
        </p:nvSpPr>
        <p:spPr>
          <a:xfrm>
            <a:off x="559127" y="6356397"/>
            <a:ext cx="415657" cy="275772"/>
          </a:xfrm>
          <a:prstGeom prst="rect">
            <a:avLst/>
          </a:prstGeom>
        </p:spPr>
        <p:txBody>
          <a:bodyPr rIns="0" anchor="b" anchorCtr="0"/>
          <a:lstStyle>
            <a:lvl1pPr algn="l">
              <a:defRPr sz="1100">
                <a:solidFill>
                  <a:schemeClr val="tx1"/>
                </a:solidFill>
              </a:defRPr>
            </a:lvl1pPr>
          </a:lstStyle>
          <a:p>
            <a:fld id="{B687C26E-76E8-F74A-ABD7-29242BE2C250}" type="slidenum">
              <a:rPr lang="en-US" smtClean="0"/>
              <a:pPr/>
              <a:t>‹#›</a:t>
            </a:fld>
            <a:endParaRPr lang="en-US"/>
          </a:p>
        </p:txBody>
      </p:sp>
      <p:sp>
        <p:nvSpPr>
          <p:cNvPr id="16" name="Title Placeholder 1">
            <a:extLst>
              <a:ext uri="{FF2B5EF4-FFF2-40B4-BE49-F238E27FC236}">
                <a16:creationId xmlns:a16="http://schemas.microsoft.com/office/drawing/2014/main" id="{4CA8B776-8AD0-CE49-AE1B-EF3D608FF8A0}"/>
              </a:ext>
            </a:extLst>
          </p:cNvPr>
          <p:cNvSpPr>
            <a:spLocks noGrp="1"/>
          </p:cNvSpPr>
          <p:nvPr>
            <p:ph type="title"/>
          </p:nvPr>
        </p:nvSpPr>
        <p:spPr>
          <a:xfrm>
            <a:off x="612648" y="166252"/>
            <a:ext cx="10668005" cy="1019693"/>
          </a:xfrm>
          <a:prstGeom prst="rect">
            <a:avLst/>
          </a:prstGeom>
        </p:spPr>
        <p:txBody>
          <a:bodyPr vert="horz" lIns="91440" tIns="45720" rIns="91440" bIns="45720" rtlCol="0" anchor="b" anchorCtr="0">
            <a:noAutofit/>
          </a:bodyPr>
          <a:lstStyle/>
          <a:p>
            <a:r>
              <a:rPr lang="en-US"/>
              <a:t>Click to edit Master title style</a:t>
            </a:r>
          </a:p>
        </p:txBody>
      </p:sp>
      <p:sp>
        <p:nvSpPr>
          <p:cNvPr id="2" name="Footer Placeholder 1">
            <a:extLst>
              <a:ext uri="{FF2B5EF4-FFF2-40B4-BE49-F238E27FC236}">
                <a16:creationId xmlns:a16="http://schemas.microsoft.com/office/drawing/2014/main" id="{D1C45AD3-073A-468C-A520-2853ABA8A4F9}"/>
              </a:ext>
            </a:extLst>
          </p:cNvPr>
          <p:cNvSpPr>
            <a:spLocks noGrp="1"/>
          </p:cNvSpPr>
          <p:nvPr>
            <p:ph type="ftr" sz="quarter" idx="3"/>
          </p:nvPr>
        </p:nvSpPr>
        <p:spPr>
          <a:xfrm>
            <a:off x="559127" y="5955934"/>
            <a:ext cx="10721526" cy="365125"/>
          </a:xfrm>
          <a:prstGeom prst="rect">
            <a:avLst/>
          </a:prstGeom>
        </p:spPr>
        <p:txBody>
          <a:bodyPr vert="horz" lIns="91440" tIns="45720" rIns="91440" bIns="45720" rtlCol="0" anchor="b" anchorCtr="0"/>
          <a:lstStyle>
            <a:lvl1pPr algn="l">
              <a:defRPr sz="900">
                <a:solidFill>
                  <a:schemeClr val="tx2"/>
                </a:solidFill>
              </a:defRPr>
            </a:lvl1pPr>
          </a:lstStyle>
          <a:p>
            <a:endParaRPr lang="en-GB"/>
          </a:p>
        </p:txBody>
      </p:sp>
      <p:pic>
        <p:nvPicPr>
          <p:cNvPr id="10" name="Picture 9">
            <a:extLst>
              <a:ext uri="{FF2B5EF4-FFF2-40B4-BE49-F238E27FC236}">
                <a16:creationId xmlns:a16="http://schemas.microsoft.com/office/drawing/2014/main" id="{42694B16-7A92-47A8-9C2B-E0C114130859}"/>
              </a:ext>
            </a:extLst>
          </p:cNvPr>
          <p:cNvPicPr>
            <a:picLocks noChangeAspect="1"/>
          </p:cNvPicPr>
          <p:nvPr userDrawn="1"/>
        </p:nvPicPr>
        <p:blipFill>
          <a:blip r:embed="rId12"/>
          <a:stretch>
            <a:fillRect/>
          </a:stretch>
        </p:blipFill>
        <p:spPr>
          <a:xfrm>
            <a:off x="7246834" y="4076343"/>
            <a:ext cx="4945166" cy="2781656"/>
          </a:xfrm>
          <a:prstGeom prst="rect">
            <a:avLst/>
          </a:prstGeom>
        </p:spPr>
      </p:pic>
      <p:sp>
        <p:nvSpPr>
          <p:cNvPr id="7" name="TextBox 6">
            <a:extLst>
              <a:ext uri="{FF2B5EF4-FFF2-40B4-BE49-F238E27FC236}">
                <a16:creationId xmlns:a16="http://schemas.microsoft.com/office/drawing/2014/main" id="{7BDB0F59-8BDA-400A-855F-C28C1606D2FC}"/>
              </a:ext>
            </a:extLst>
          </p:cNvPr>
          <p:cNvSpPr txBox="1"/>
          <p:nvPr userDrawn="1"/>
        </p:nvSpPr>
        <p:spPr>
          <a:xfrm>
            <a:off x="2889112" y="6632169"/>
            <a:ext cx="7764946" cy="200055"/>
          </a:xfrm>
          <a:prstGeom prst="rect">
            <a:avLst/>
          </a:prstGeom>
          <a:noFill/>
        </p:spPr>
        <p:txBody>
          <a:bodyPr wrap="square">
            <a:spAutoFit/>
          </a:bodyPr>
          <a:lstStyle/>
          <a:p>
            <a:r>
              <a:rPr lang="en-US" sz="700" dirty="0"/>
              <a:t>Boehringer Ingelheim (Canada) Ltd. cannot recommend the use of products outside the Canadian approved Product Monograph</a:t>
            </a:r>
          </a:p>
        </p:txBody>
      </p:sp>
    </p:spTree>
    <p:extLst>
      <p:ext uri="{BB962C8B-B14F-4D97-AF65-F5344CB8AC3E}">
        <p14:creationId xmlns:p14="http://schemas.microsoft.com/office/powerpoint/2010/main" val="128655980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hf hdr="0" dt="0"/>
  <p:txStyles>
    <p:titleStyle>
      <a:lvl1pPr algn="l" defTabSz="914400" rtl="0" eaLnBrk="1" latinLnBrk="0" hangingPunct="1">
        <a:lnSpc>
          <a:spcPct val="90000"/>
        </a:lnSpc>
        <a:spcBef>
          <a:spcPct val="0"/>
        </a:spcBef>
        <a:buNone/>
        <a:defRPr sz="3600" b="1" kern="1200">
          <a:solidFill>
            <a:srgbClr val="498BCA"/>
          </a:solidFill>
          <a:latin typeface="Century Gothic" panose="020B0502020202020204" pitchFamily="34" charset="0"/>
          <a:ea typeface="+mj-ea"/>
          <a:cs typeface="+mj-cs"/>
        </a:defRPr>
      </a:lvl1pPr>
    </p:titleStyle>
    <p:bodyStyle>
      <a:lvl1pPr marL="237600" indent="-237600" algn="l" defTabSz="914400" rtl="0" eaLnBrk="1" latinLnBrk="0" hangingPunct="1">
        <a:lnSpc>
          <a:spcPct val="100000"/>
        </a:lnSpc>
        <a:spcBef>
          <a:spcPts val="1000"/>
        </a:spcBef>
        <a:buClr>
          <a:schemeClr val="accent2"/>
        </a:buClr>
        <a:buFont typeface="Arial" panose="020B0604020202020204" pitchFamily="34" charset="0"/>
        <a:buChar char="•"/>
        <a:defRPr sz="2800" kern="1200">
          <a:solidFill>
            <a:srgbClr val="515151"/>
          </a:solidFill>
          <a:latin typeface="Century Gothic" panose="020B0502020202020204" pitchFamily="34" charset="0"/>
          <a:ea typeface="+mn-ea"/>
          <a:cs typeface="+mn-cs"/>
        </a:defRPr>
      </a:lvl1pPr>
      <a:lvl2pPr marL="601200" indent="-363600" algn="l" defTabSz="914400" rtl="0" eaLnBrk="1" latinLnBrk="0" hangingPunct="1">
        <a:lnSpc>
          <a:spcPct val="100000"/>
        </a:lnSpc>
        <a:spcBef>
          <a:spcPts val="500"/>
        </a:spcBef>
        <a:buClr>
          <a:schemeClr val="accent2"/>
        </a:buClr>
        <a:buFont typeface="Calibri" panose="020F0502020204030204" pitchFamily="34" charset="0"/>
        <a:buChar char="‒"/>
        <a:defRPr sz="2400" kern="1200">
          <a:solidFill>
            <a:srgbClr val="515151"/>
          </a:solidFill>
          <a:latin typeface="Century Gothic" panose="020B0502020202020204" pitchFamily="34" charset="0"/>
          <a:ea typeface="+mn-ea"/>
          <a:cs typeface="+mn-cs"/>
        </a:defRPr>
      </a:lvl2pPr>
      <a:lvl3pPr marL="838800" indent="-237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rgbClr val="515151"/>
          </a:solidFill>
          <a:latin typeface="Century Gothic" panose="020B0502020202020204" pitchFamily="34" charset="0"/>
          <a:ea typeface="+mn-ea"/>
          <a:cs typeface="+mn-cs"/>
        </a:defRPr>
      </a:lvl3pPr>
      <a:lvl4pPr marL="1195200" indent="-356400" algn="l" defTabSz="914400" rtl="0" eaLnBrk="1" latinLnBrk="0" hangingPunct="1">
        <a:lnSpc>
          <a:spcPct val="100000"/>
        </a:lnSpc>
        <a:spcBef>
          <a:spcPts val="500"/>
        </a:spcBef>
        <a:buClr>
          <a:schemeClr val="accent2"/>
        </a:buClr>
        <a:buFont typeface="Calibri" panose="020F0502020204030204" pitchFamily="34" charset="0"/>
        <a:buChar char="‒"/>
        <a:defRPr sz="1800" kern="1200">
          <a:solidFill>
            <a:srgbClr val="515151"/>
          </a:solidFill>
          <a:latin typeface="Century Gothic" panose="020B0502020202020204" pitchFamily="34" charset="0"/>
          <a:ea typeface="+mn-ea"/>
          <a:cs typeface="+mn-cs"/>
        </a:defRPr>
      </a:lvl4pPr>
      <a:lvl5pPr marL="1440000" indent="-2448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51515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hyperlink" Target="https://mail.google.com/mail/u/0?ui=2&amp;ik=252a93d773&amp;attid=0.1&amp;permmsgid=msg-f:1744969866574534087&amp;th=183760d930ef95c7&amp;view=att&amp;disp=saf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3.em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www.elsevier.com/termsandconditions"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19568B-EBAE-48E1-43FA-823DDC650C07}"/>
              </a:ext>
            </a:extLst>
          </p:cNvPr>
          <p:cNvSpPr>
            <a:spLocks noGrp="1"/>
          </p:cNvSpPr>
          <p:nvPr>
            <p:ph type="title"/>
          </p:nvPr>
        </p:nvSpPr>
        <p:spPr/>
        <p:txBody>
          <a:bodyPr/>
          <a:lstStyle/>
          <a:p>
            <a:pPr algn="ctr"/>
            <a:r>
              <a:rPr lang="en-US" dirty="0"/>
              <a:t>Local Issues – Nova Scotia</a:t>
            </a:r>
          </a:p>
        </p:txBody>
      </p:sp>
      <p:sp>
        <p:nvSpPr>
          <p:cNvPr id="5" name="Content Placeholder 4">
            <a:extLst>
              <a:ext uri="{FF2B5EF4-FFF2-40B4-BE49-F238E27FC236}">
                <a16:creationId xmlns:a16="http://schemas.microsoft.com/office/drawing/2014/main" id="{501CFBE9-0C7A-5A6C-582F-8E80F9CC5303}"/>
              </a:ext>
            </a:extLst>
          </p:cNvPr>
          <p:cNvSpPr>
            <a:spLocks noGrp="1"/>
          </p:cNvSpPr>
          <p:nvPr>
            <p:ph idx="1"/>
          </p:nvPr>
        </p:nvSpPr>
        <p:spPr/>
        <p:txBody>
          <a:bodyPr/>
          <a:lstStyle/>
          <a:p>
            <a:pPr marL="0" indent="0">
              <a:buNone/>
            </a:pPr>
            <a:endParaRPr lang="en-US" dirty="0"/>
          </a:p>
          <a:p>
            <a:r>
              <a:rPr lang="en-US" dirty="0"/>
              <a:t>Identification of patients</a:t>
            </a:r>
          </a:p>
          <a:p>
            <a:r>
              <a:rPr lang="en-US" dirty="0"/>
              <a:t>Management of common side effects</a:t>
            </a:r>
          </a:p>
          <a:p>
            <a:r>
              <a:rPr lang="en-US" dirty="0"/>
              <a:t>Cost and coverage</a:t>
            </a:r>
          </a:p>
          <a:p>
            <a:r>
              <a:rPr lang="en-US" dirty="0"/>
              <a:t>SGLT 2 </a:t>
            </a:r>
            <a:r>
              <a:rPr lang="en-US" dirty="0" err="1"/>
              <a:t>inh</a:t>
            </a:r>
            <a:r>
              <a:rPr lang="en-US" dirty="0"/>
              <a:t>. in renal failure</a:t>
            </a:r>
          </a:p>
          <a:p>
            <a:r>
              <a:rPr lang="en-US" dirty="0"/>
              <a:t>Variable dose diuretics</a:t>
            </a:r>
          </a:p>
          <a:p>
            <a:endParaRPr lang="en-US" dirty="0"/>
          </a:p>
        </p:txBody>
      </p:sp>
    </p:spTree>
    <p:extLst>
      <p:ext uri="{BB962C8B-B14F-4D97-AF65-F5344CB8AC3E}">
        <p14:creationId xmlns:p14="http://schemas.microsoft.com/office/powerpoint/2010/main" val="2261462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907A-D949-33E4-3DE2-BFB1BE4E7F85}"/>
              </a:ext>
            </a:extLst>
          </p:cNvPr>
          <p:cNvSpPr>
            <a:spLocks noGrp="1"/>
          </p:cNvSpPr>
          <p:nvPr>
            <p:ph type="title"/>
          </p:nvPr>
        </p:nvSpPr>
        <p:spPr/>
        <p:txBody>
          <a:bodyPr>
            <a:normAutofit fontScale="90000"/>
          </a:bodyPr>
          <a:lstStyle/>
          <a:p>
            <a:r>
              <a:rPr lang="en-GB" dirty="0"/>
              <a:t>EMPA-KIDNEY: </a:t>
            </a:r>
            <a:r>
              <a:rPr lang="en-GB" sz="3600" dirty="0"/>
              <a:t>Pri</a:t>
            </a:r>
            <a:r>
              <a:rPr lang="en-GB" dirty="0"/>
              <a:t>mary composite outcome</a:t>
            </a:r>
            <a:r>
              <a:rPr lang="en-GB" baseline="30000" dirty="0"/>
              <a:t>1,2</a:t>
            </a:r>
            <a:br>
              <a:rPr lang="en-GB" dirty="0"/>
            </a:br>
            <a:r>
              <a:rPr lang="en-GB" dirty="0">
                <a:solidFill>
                  <a:schemeClr val="accent2"/>
                </a:solidFill>
              </a:rPr>
              <a:t>K</a:t>
            </a:r>
            <a:r>
              <a:rPr lang="en-GB" sz="3600" dirty="0">
                <a:solidFill>
                  <a:schemeClr val="accent2"/>
                </a:solidFill>
              </a:rPr>
              <a:t>idney disease progression or CV death </a:t>
            </a:r>
            <a:endParaRPr lang="en-GB" dirty="0">
              <a:solidFill>
                <a:schemeClr val="accent2"/>
              </a:solidFill>
            </a:endParaRPr>
          </a:p>
        </p:txBody>
      </p:sp>
      <p:sp>
        <p:nvSpPr>
          <p:cNvPr id="4" name="Slide Number Placeholder 3">
            <a:extLst>
              <a:ext uri="{FF2B5EF4-FFF2-40B4-BE49-F238E27FC236}">
                <a16:creationId xmlns:a16="http://schemas.microsoft.com/office/drawing/2014/main" id="{7C968C5B-A54D-9458-F340-5882EF5F33BA}"/>
              </a:ext>
            </a:extLst>
          </p:cNvPr>
          <p:cNvSpPr>
            <a:spLocks noGrp="1"/>
          </p:cNvSpPr>
          <p:nvPr>
            <p:ph type="sldNum" sz="quarter" idx="4"/>
          </p:nvPr>
        </p:nvSpPr>
        <p:spPr/>
        <p:txBody>
          <a:bodyPr/>
          <a:lstStyle/>
          <a:p>
            <a:fld id="{B5227165-4DB2-F046-894A-A95CF54B22E1}" type="slidenum">
              <a:rPr lang="en-US" smtClean="0"/>
              <a:pPr/>
              <a:t>10</a:t>
            </a:fld>
            <a:endParaRPr lang="en-US"/>
          </a:p>
        </p:txBody>
      </p:sp>
      <p:grpSp>
        <p:nvGrpSpPr>
          <p:cNvPr id="5" name="Group 4">
            <a:extLst>
              <a:ext uri="{FF2B5EF4-FFF2-40B4-BE49-F238E27FC236}">
                <a16:creationId xmlns:a16="http://schemas.microsoft.com/office/drawing/2014/main" id="{8FF86E23-5D1D-1F44-7877-165E8FC6172B}"/>
              </a:ext>
            </a:extLst>
          </p:cNvPr>
          <p:cNvGrpSpPr/>
          <p:nvPr/>
        </p:nvGrpSpPr>
        <p:grpSpPr>
          <a:xfrm>
            <a:off x="2368481" y="4774206"/>
            <a:ext cx="6972578" cy="342551"/>
            <a:chOff x="1427471" y="4707300"/>
            <a:chExt cx="6972578" cy="342551"/>
          </a:xfrm>
        </p:grpSpPr>
        <p:sp>
          <p:nvSpPr>
            <p:cNvPr id="6" name="TextBox 5">
              <a:extLst>
                <a:ext uri="{FF2B5EF4-FFF2-40B4-BE49-F238E27FC236}">
                  <a16:creationId xmlns:a16="http://schemas.microsoft.com/office/drawing/2014/main" id="{9E0E4920-090C-5C69-2B62-AAB131F79356}"/>
                </a:ext>
              </a:extLst>
            </p:cNvPr>
            <p:cNvSpPr txBox="1"/>
            <p:nvPr/>
          </p:nvSpPr>
          <p:spPr>
            <a:xfrm>
              <a:off x="1427471" y="4707300"/>
              <a:ext cx="291705" cy="316069"/>
            </a:xfrm>
            <a:prstGeom prst="rect">
              <a:avLst/>
            </a:prstGeom>
            <a:noFill/>
          </p:spPr>
          <p:txBody>
            <a:bodyPr wrap="none" rtlCol="0">
              <a:spAutoFit/>
            </a:bodyPr>
            <a:lstStyle/>
            <a:p>
              <a:pPr algn="ctr"/>
              <a:r>
                <a:rPr lang="en-US" sz="1400" spc="0" baseline="0">
                  <a:ln/>
                  <a:solidFill>
                    <a:srgbClr val="515151"/>
                  </a:solidFill>
                  <a:latin typeface="Century Gothic"/>
                  <a:sym typeface="Century Gothic"/>
                  <a:rtl val="0"/>
                </a:rPr>
                <a:t>0</a:t>
              </a:r>
            </a:p>
          </p:txBody>
        </p:sp>
        <p:sp>
          <p:nvSpPr>
            <p:cNvPr id="7" name="TextBox 6">
              <a:extLst>
                <a:ext uri="{FF2B5EF4-FFF2-40B4-BE49-F238E27FC236}">
                  <a16:creationId xmlns:a16="http://schemas.microsoft.com/office/drawing/2014/main" id="{663591BC-BB25-B3A2-6AE6-E3AB8197376E}"/>
                </a:ext>
              </a:extLst>
            </p:cNvPr>
            <p:cNvSpPr txBox="1"/>
            <p:nvPr/>
          </p:nvSpPr>
          <p:spPr>
            <a:xfrm>
              <a:off x="2679074" y="4735200"/>
              <a:ext cx="433132" cy="307777"/>
            </a:xfrm>
            <a:prstGeom prst="rect">
              <a:avLst/>
            </a:prstGeom>
            <a:noFill/>
          </p:spPr>
          <p:txBody>
            <a:bodyPr wrap="none" rtlCol="0">
              <a:spAutoFit/>
            </a:bodyPr>
            <a:lstStyle/>
            <a:p>
              <a:pPr algn="ctr"/>
              <a:r>
                <a:rPr lang="en-US" sz="1400" spc="0" baseline="0">
                  <a:ln/>
                  <a:solidFill>
                    <a:srgbClr val="515151"/>
                  </a:solidFill>
                  <a:latin typeface="Century Gothic"/>
                  <a:sym typeface="Century Gothic"/>
                  <a:rtl val="0"/>
                </a:rPr>
                <a:t>0.5</a:t>
              </a:r>
            </a:p>
          </p:txBody>
        </p:sp>
        <p:sp>
          <p:nvSpPr>
            <p:cNvPr id="8" name="TextBox 7">
              <a:extLst>
                <a:ext uri="{FF2B5EF4-FFF2-40B4-BE49-F238E27FC236}">
                  <a16:creationId xmlns:a16="http://schemas.microsoft.com/office/drawing/2014/main" id="{C7A4169A-05DA-E779-1B1F-3F791A485761}"/>
                </a:ext>
              </a:extLst>
            </p:cNvPr>
            <p:cNvSpPr txBox="1"/>
            <p:nvPr/>
          </p:nvSpPr>
          <p:spPr>
            <a:xfrm>
              <a:off x="4079211" y="4742074"/>
              <a:ext cx="284052" cy="307777"/>
            </a:xfrm>
            <a:prstGeom prst="rect">
              <a:avLst/>
            </a:prstGeom>
            <a:noFill/>
          </p:spPr>
          <p:txBody>
            <a:bodyPr wrap="none" rtlCol="0">
              <a:spAutoFit/>
            </a:bodyPr>
            <a:lstStyle/>
            <a:p>
              <a:pPr algn="ctr"/>
              <a:r>
                <a:rPr lang="en-US" sz="1400" spc="0" baseline="0">
                  <a:ln/>
                  <a:solidFill>
                    <a:srgbClr val="515151"/>
                  </a:solidFill>
                  <a:latin typeface="Century Gothic"/>
                  <a:sym typeface="Century Gothic"/>
                  <a:rtl val="0"/>
                </a:rPr>
                <a:t>1</a:t>
              </a:r>
            </a:p>
          </p:txBody>
        </p:sp>
        <p:sp>
          <p:nvSpPr>
            <p:cNvPr id="9" name="TextBox 8">
              <a:extLst>
                <a:ext uri="{FF2B5EF4-FFF2-40B4-BE49-F238E27FC236}">
                  <a16:creationId xmlns:a16="http://schemas.microsoft.com/office/drawing/2014/main" id="{199703DE-5348-015C-5A4C-04C657F3724B}"/>
                </a:ext>
              </a:extLst>
            </p:cNvPr>
            <p:cNvSpPr txBox="1"/>
            <p:nvPr/>
          </p:nvSpPr>
          <p:spPr>
            <a:xfrm>
              <a:off x="5318934" y="4731948"/>
              <a:ext cx="433132" cy="307777"/>
            </a:xfrm>
            <a:prstGeom prst="rect">
              <a:avLst/>
            </a:prstGeom>
            <a:noFill/>
          </p:spPr>
          <p:txBody>
            <a:bodyPr wrap="none" rtlCol="0">
              <a:spAutoFit/>
            </a:bodyPr>
            <a:lstStyle/>
            <a:p>
              <a:pPr algn="ctr"/>
              <a:r>
                <a:rPr lang="en-US" sz="1400" spc="0" baseline="0">
                  <a:ln/>
                  <a:solidFill>
                    <a:srgbClr val="515151"/>
                  </a:solidFill>
                  <a:latin typeface="Century Gothic"/>
                  <a:sym typeface="Century Gothic"/>
                  <a:rtl val="0"/>
                </a:rPr>
                <a:t>1.5</a:t>
              </a:r>
            </a:p>
          </p:txBody>
        </p:sp>
        <p:sp>
          <p:nvSpPr>
            <p:cNvPr id="10" name="TextBox 9">
              <a:extLst>
                <a:ext uri="{FF2B5EF4-FFF2-40B4-BE49-F238E27FC236}">
                  <a16:creationId xmlns:a16="http://schemas.microsoft.com/office/drawing/2014/main" id="{FDD9375D-6054-2901-731D-C7DDD631ABC7}"/>
                </a:ext>
              </a:extLst>
            </p:cNvPr>
            <p:cNvSpPr txBox="1"/>
            <p:nvPr/>
          </p:nvSpPr>
          <p:spPr>
            <a:xfrm>
              <a:off x="6717301" y="4726968"/>
              <a:ext cx="284052" cy="307777"/>
            </a:xfrm>
            <a:prstGeom prst="rect">
              <a:avLst/>
            </a:prstGeom>
            <a:noFill/>
          </p:spPr>
          <p:txBody>
            <a:bodyPr wrap="none" rtlCol="0">
              <a:spAutoFit/>
            </a:bodyPr>
            <a:lstStyle/>
            <a:p>
              <a:pPr algn="ctr"/>
              <a:r>
                <a:rPr lang="en-US" sz="1400" spc="0" baseline="0">
                  <a:ln/>
                  <a:solidFill>
                    <a:srgbClr val="515151"/>
                  </a:solidFill>
                  <a:latin typeface="Century Gothic"/>
                  <a:sym typeface="Century Gothic"/>
                  <a:rtl val="0"/>
                </a:rPr>
                <a:t>2</a:t>
              </a:r>
            </a:p>
          </p:txBody>
        </p:sp>
        <p:sp>
          <p:nvSpPr>
            <p:cNvPr id="11" name="TextBox 10">
              <a:extLst>
                <a:ext uri="{FF2B5EF4-FFF2-40B4-BE49-F238E27FC236}">
                  <a16:creationId xmlns:a16="http://schemas.microsoft.com/office/drawing/2014/main" id="{D32FE452-B7E8-A14D-DFEA-B1F3F96CB79D}"/>
                </a:ext>
              </a:extLst>
            </p:cNvPr>
            <p:cNvSpPr txBox="1"/>
            <p:nvPr/>
          </p:nvSpPr>
          <p:spPr>
            <a:xfrm>
              <a:off x="7966917" y="4726968"/>
              <a:ext cx="433132" cy="307777"/>
            </a:xfrm>
            <a:prstGeom prst="rect">
              <a:avLst/>
            </a:prstGeom>
            <a:noFill/>
          </p:spPr>
          <p:txBody>
            <a:bodyPr wrap="none" rtlCol="0">
              <a:spAutoFit/>
            </a:bodyPr>
            <a:lstStyle/>
            <a:p>
              <a:pPr algn="ctr"/>
              <a:r>
                <a:rPr lang="en-US" sz="1400" spc="0" baseline="0">
                  <a:ln/>
                  <a:solidFill>
                    <a:srgbClr val="515151"/>
                  </a:solidFill>
                  <a:latin typeface="Century Gothic"/>
                  <a:sym typeface="Century Gothic"/>
                  <a:rtl val="0"/>
                </a:rPr>
                <a:t>2.5</a:t>
              </a:r>
            </a:p>
          </p:txBody>
        </p:sp>
      </p:grpSp>
      <p:sp>
        <p:nvSpPr>
          <p:cNvPr id="109" name="Freeform: Shape 433">
            <a:extLst>
              <a:ext uri="{FF2B5EF4-FFF2-40B4-BE49-F238E27FC236}">
                <a16:creationId xmlns:a16="http://schemas.microsoft.com/office/drawing/2014/main" id="{612B20AE-BF6B-5568-FFAE-3FA5D372FD66}"/>
              </a:ext>
            </a:extLst>
          </p:cNvPr>
          <p:cNvSpPr/>
          <p:nvPr/>
        </p:nvSpPr>
        <p:spPr>
          <a:xfrm>
            <a:off x="2913170" y="1626228"/>
            <a:ext cx="437584" cy="45720"/>
          </a:xfrm>
          <a:custGeom>
            <a:avLst/>
            <a:gdLst>
              <a:gd name="connsiteX0" fmla="*/ 231839 w 231838"/>
              <a:gd name="connsiteY0" fmla="*/ 0 h 9525"/>
              <a:gd name="connsiteX1" fmla="*/ 0 w 231838"/>
              <a:gd name="connsiteY1" fmla="*/ 0 h 9525"/>
            </a:gdLst>
            <a:ahLst/>
            <a:cxnLst>
              <a:cxn ang="0">
                <a:pos x="connsiteX0" y="connsiteY0"/>
              </a:cxn>
              <a:cxn ang="0">
                <a:pos x="connsiteX1" y="connsiteY1"/>
              </a:cxn>
            </a:cxnLst>
            <a:rect l="l" t="t" r="r" b="b"/>
            <a:pathLst>
              <a:path w="231838" h="9525">
                <a:moveTo>
                  <a:pt x="231839" y="0"/>
                </a:moveTo>
                <a:lnTo>
                  <a:pt x="0" y="0"/>
                </a:lnTo>
              </a:path>
            </a:pathLst>
          </a:custGeom>
          <a:ln w="19050" cap="flat">
            <a:solidFill>
              <a:schemeClr val="accent4"/>
            </a:solidFill>
            <a:prstDash val="solid"/>
            <a:miter/>
          </a:ln>
        </p:spPr>
        <p:txBody>
          <a:bodyPr rtlCol="0" anchor="ctr"/>
          <a:lstStyle/>
          <a:p>
            <a:endParaRPr lang="en-US" sz="1400">
              <a:solidFill>
                <a:srgbClr val="515151"/>
              </a:solidFill>
            </a:endParaRPr>
          </a:p>
        </p:txBody>
      </p:sp>
      <p:sp>
        <p:nvSpPr>
          <p:cNvPr id="111" name="TextBox 110">
            <a:extLst>
              <a:ext uri="{FF2B5EF4-FFF2-40B4-BE49-F238E27FC236}">
                <a16:creationId xmlns:a16="http://schemas.microsoft.com/office/drawing/2014/main" id="{422B1CE6-5DAB-4238-7DBE-3F14016EFA13}"/>
              </a:ext>
            </a:extLst>
          </p:cNvPr>
          <p:cNvSpPr txBox="1"/>
          <p:nvPr/>
        </p:nvSpPr>
        <p:spPr>
          <a:xfrm>
            <a:off x="2062977" y="2029932"/>
            <a:ext cx="383439" cy="307777"/>
          </a:xfrm>
          <a:prstGeom prst="rect">
            <a:avLst/>
          </a:prstGeom>
          <a:noFill/>
        </p:spPr>
        <p:txBody>
          <a:bodyPr wrap="none" rtlCol="0">
            <a:spAutoFit/>
          </a:bodyPr>
          <a:lstStyle/>
          <a:p>
            <a:pPr algn="r"/>
            <a:r>
              <a:rPr lang="en-US" sz="1400" spc="0" baseline="0">
                <a:ln/>
                <a:solidFill>
                  <a:srgbClr val="515151"/>
                </a:solidFill>
                <a:latin typeface="Century Gothic"/>
                <a:sym typeface="Century Gothic"/>
                <a:rtl val="0"/>
              </a:rPr>
              <a:t>30</a:t>
            </a:r>
          </a:p>
        </p:txBody>
      </p:sp>
      <p:sp>
        <p:nvSpPr>
          <p:cNvPr id="112" name="TextBox 111">
            <a:extLst>
              <a:ext uri="{FF2B5EF4-FFF2-40B4-BE49-F238E27FC236}">
                <a16:creationId xmlns:a16="http://schemas.microsoft.com/office/drawing/2014/main" id="{21CC938B-8255-5E95-A764-6F202472FCD3}"/>
              </a:ext>
            </a:extLst>
          </p:cNvPr>
          <p:cNvSpPr txBox="1"/>
          <p:nvPr/>
        </p:nvSpPr>
        <p:spPr>
          <a:xfrm>
            <a:off x="2050546" y="3711238"/>
            <a:ext cx="393768" cy="316069"/>
          </a:xfrm>
          <a:prstGeom prst="rect">
            <a:avLst/>
          </a:prstGeom>
          <a:noFill/>
        </p:spPr>
        <p:txBody>
          <a:bodyPr wrap="none" rtlCol="0">
            <a:spAutoFit/>
          </a:bodyPr>
          <a:lstStyle/>
          <a:p>
            <a:pPr algn="r"/>
            <a:r>
              <a:rPr lang="en-US" sz="1400" spc="0" baseline="0">
                <a:ln/>
                <a:solidFill>
                  <a:srgbClr val="515151"/>
                </a:solidFill>
                <a:latin typeface="Century Gothic"/>
                <a:sym typeface="Century Gothic"/>
                <a:rtl val="0"/>
              </a:rPr>
              <a:t>10</a:t>
            </a:r>
          </a:p>
        </p:txBody>
      </p:sp>
      <p:sp>
        <p:nvSpPr>
          <p:cNvPr id="113" name="TextBox 112">
            <a:extLst>
              <a:ext uri="{FF2B5EF4-FFF2-40B4-BE49-F238E27FC236}">
                <a16:creationId xmlns:a16="http://schemas.microsoft.com/office/drawing/2014/main" id="{3C428B4A-6D95-D8BB-AA09-C6BA423508B6}"/>
              </a:ext>
            </a:extLst>
          </p:cNvPr>
          <p:cNvSpPr txBox="1"/>
          <p:nvPr/>
        </p:nvSpPr>
        <p:spPr>
          <a:xfrm>
            <a:off x="2152609" y="4545693"/>
            <a:ext cx="291705" cy="316069"/>
          </a:xfrm>
          <a:prstGeom prst="rect">
            <a:avLst/>
          </a:prstGeom>
          <a:noFill/>
        </p:spPr>
        <p:txBody>
          <a:bodyPr wrap="none" rtlCol="0">
            <a:spAutoFit/>
          </a:bodyPr>
          <a:lstStyle/>
          <a:p>
            <a:pPr algn="r"/>
            <a:r>
              <a:rPr lang="en-US" sz="1400" spc="0" baseline="0">
                <a:ln/>
                <a:solidFill>
                  <a:srgbClr val="515151"/>
                </a:solidFill>
                <a:latin typeface="Century Gothic"/>
                <a:sym typeface="Century Gothic"/>
                <a:rtl val="0"/>
              </a:rPr>
              <a:t>0</a:t>
            </a:r>
          </a:p>
        </p:txBody>
      </p:sp>
      <p:sp>
        <p:nvSpPr>
          <p:cNvPr id="114" name="TextBox 113">
            <a:extLst>
              <a:ext uri="{FF2B5EF4-FFF2-40B4-BE49-F238E27FC236}">
                <a16:creationId xmlns:a16="http://schemas.microsoft.com/office/drawing/2014/main" id="{14F24105-8C12-1A0B-45DF-3E5901990158}"/>
              </a:ext>
            </a:extLst>
          </p:cNvPr>
          <p:cNvSpPr txBox="1"/>
          <p:nvPr/>
        </p:nvSpPr>
        <p:spPr>
          <a:xfrm>
            <a:off x="5092116" y="5050325"/>
            <a:ext cx="1757212" cy="307777"/>
          </a:xfrm>
          <a:prstGeom prst="rect">
            <a:avLst/>
          </a:prstGeom>
          <a:noFill/>
        </p:spPr>
        <p:txBody>
          <a:bodyPr wrap="none" rtlCol="0">
            <a:spAutoFit/>
          </a:bodyPr>
          <a:lstStyle/>
          <a:p>
            <a:pPr algn="l"/>
            <a:r>
              <a:rPr lang="en-US" sz="1400" spc="0" baseline="0">
                <a:ln/>
                <a:solidFill>
                  <a:srgbClr val="515151"/>
                </a:solidFill>
                <a:latin typeface="Century Gothic"/>
                <a:sym typeface="Century Gothic"/>
                <a:rtl val="0"/>
              </a:rPr>
              <a:t>Years of Follow-up</a:t>
            </a:r>
          </a:p>
        </p:txBody>
      </p:sp>
      <p:sp>
        <p:nvSpPr>
          <p:cNvPr id="115" name="TextBox 114">
            <a:extLst>
              <a:ext uri="{FF2B5EF4-FFF2-40B4-BE49-F238E27FC236}">
                <a16:creationId xmlns:a16="http://schemas.microsoft.com/office/drawing/2014/main" id="{D58CF2AB-0C2A-0800-B963-B414041B4B31}"/>
              </a:ext>
            </a:extLst>
          </p:cNvPr>
          <p:cNvSpPr txBox="1"/>
          <p:nvPr/>
        </p:nvSpPr>
        <p:spPr>
          <a:xfrm>
            <a:off x="3274546" y="1465487"/>
            <a:ext cx="1951175" cy="307777"/>
          </a:xfrm>
          <a:prstGeom prst="rect">
            <a:avLst/>
          </a:prstGeom>
          <a:noFill/>
        </p:spPr>
        <p:txBody>
          <a:bodyPr wrap="none" rtlCol="0">
            <a:spAutoFit/>
          </a:bodyPr>
          <a:lstStyle/>
          <a:p>
            <a:pPr algn="l"/>
            <a:r>
              <a:rPr lang="en-US" sz="1400" spc="0" baseline="0">
                <a:ln/>
                <a:solidFill>
                  <a:srgbClr val="515151"/>
                </a:solidFill>
                <a:latin typeface="Century Gothic"/>
                <a:sym typeface="Century Gothic"/>
                <a:rtl val="0"/>
              </a:rPr>
              <a:t> Empagliflozin 10 mg</a:t>
            </a:r>
          </a:p>
        </p:txBody>
      </p:sp>
      <p:sp>
        <p:nvSpPr>
          <p:cNvPr id="116" name="Freeform: Shape 254">
            <a:extLst>
              <a:ext uri="{FF2B5EF4-FFF2-40B4-BE49-F238E27FC236}">
                <a16:creationId xmlns:a16="http://schemas.microsoft.com/office/drawing/2014/main" id="{70A3B5B4-8D05-6764-30A8-918B05AD5564}"/>
              </a:ext>
            </a:extLst>
          </p:cNvPr>
          <p:cNvSpPr/>
          <p:nvPr/>
        </p:nvSpPr>
        <p:spPr>
          <a:xfrm>
            <a:off x="2913170" y="1392757"/>
            <a:ext cx="452388" cy="14045"/>
          </a:xfrm>
          <a:custGeom>
            <a:avLst/>
            <a:gdLst>
              <a:gd name="connsiteX0" fmla="*/ 306800 w 306800"/>
              <a:gd name="connsiteY0" fmla="*/ 0 h 9525"/>
              <a:gd name="connsiteX1" fmla="*/ 0 w 306800"/>
              <a:gd name="connsiteY1" fmla="*/ 0 h 9525"/>
            </a:gdLst>
            <a:ahLst/>
            <a:cxnLst>
              <a:cxn ang="0">
                <a:pos x="connsiteX0" y="connsiteY0"/>
              </a:cxn>
              <a:cxn ang="0">
                <a:pos x="connsiteX1" y="connsiteY1"/>
              </a:cxn>
            </a:cxnLst>
            <a:rect l="l" t="t" r="r" b="b"/>
            <a:pathLst>
              <a:path w="306800" h="9525">
                <a:moveTo>
                  <a:pt x="306800" y="0"/>
                </a:moveTo>
                <a:lnTo>
                  <a:pt x="0" y="0"/>
                </a:lnTo>
              </a:path>
            </a:pathLst>
          </a:custGeom>
          <a:ln w="19050" cap="flat">
            <a:solidFill>
              <a:schemeClr val="accent3"/>
            </a:solidFill>
            <a:prstDash val="solid"/>
            <a:miter/>
          </a:ln>
        </p:spPr>
        <p:txBody>
          <a:bodyPr rtlCol="0" anchor="ctr"/>
          <a:lstStyle/>
          <a:p>
            <a:endParaRPr lang="en-US" sz="1400">
              <a:solidFill>
                <a:srgbClr val="515151"/>
              </a:solidFill>
            </a:endParaRPr>
          </a:p>
        </p:txBody>
      </p:sp>
      <p:sp>
        <p:nvSpPr>
          <p:cNvPr id="117" name="TextBox 116">
            <a:extLst>
              <a:ext uri="{FF2B5EF4-FFF2-40B4-BE49-F238E27FC236}">
                <a16:creationId xmlns:a16="http://schemas.microsoft.com/office/drawing/2014/main" id="{61963584-A2FE-E530-9D1A-349F773E779E}"/>
              </a:ext>
            </a:extLst>
          </p:cNvPr>
          <p:cNvSpPr txBox="1"/>
          <p:nvPr/>
        </p:nvSpPr>
        <p:spPr>
          <a:xfrm rot="16200000">
            <a:off x="552429" y="2646365"/>
            <a:ext cx="2456122" cy="307777"/>
          </a:xfrm>
          <a:prstGeom prst="rect">
            <a:avLst/>
          </a:prstGeom>
          <a:noFill/>
        </p:spPr>
        <p:txBody>
          <a:bodyPr wrap="none" rtlCol="0">
            <a:spAutoFit/>
          </a:bodyPr>
          <a:lstStyle/>
          <a:p>
            <a:pPr algn="ctr"/>
            <a:r>
              <a:rPr lang="en-US" sz="1400" spc="0" baseline="0">
                <a:ln/>
                <a:solidFill>
                  <a:srgbClr val="515151"/>
                </a:solidFill>
                <a:latin typeface="Century Gothic"/>
                <a:sym typeface="Century Gothic"/>
                <a:rtl val="0"/>
              </a:rPr>
              <a:t>Participants with Event (%)</a:t>
            </a:r>
          </a:p>
        </p:txBody>
      </p:sp>
      <p:sp>
        <p:nvSpPr>
          <p:cNvPr id="119" name="TextBox 118">
            <a:extLst>
              <a:ext uri="{FF2B5EF4-FFF2-40B4-BE49-F238E27FC236}">
                <a16:creationId xmlns:a16="http://schemas.microsoft.com/office/drawing/2014/main" id="{D85D0CB7-C41B-D77C-4C0F-588F76C12FE7}"/>
              </a:ext>
            </a:extLst>
          </p:cNvPr>
          <p:cNvSpPr txBox="1"/>
          <p:nvPr/>
        </p:nvSpPr>
        <p:spPr>
          <a:xfrm>
            <a:off x="612646" y="4989625"/>
            <a:ext cx="1624684" cy="307777"/>
          </a:xfrm>
          <a:prstGeom prst="rect">
            <a:avLst/>
          </a:prstGeom>
          <a:noFill/>
        </p:spPr>
        <p:txBody>
          <a:bodyPr wrap="square" rtlCol="0">
            <a:spAutoFit/>
          </a:bodyPr>
          <a:lstStyle/>
          <a:p>
            <a:r>
              <a:rPr lang="en-GB" sz="1400"/>
              <a:t>Patients at risk, n</a:t>
            </a:r>
          </a:p>
        </p:txBody>
      </p:sp>
      <p:sp>
        <p:nvSpPr>
          <p:cNvPr id="121" name="Line 5">
            <a:extLst>
              <a:ext uri="{FF2B5EF4-FFF2-40B4-BE49-F238E27FC236}">
                <a16:creationId xmlns:a16="http://schemas.microsoft.com/office/drawing/2014/main" id="{2B977DB7-23C2-8528-7077-255E3F1CD1B3}"/>
              </a:ext>
            </a:extLst>
          </p:cNvPr>
          <p:cNvSpPr>
            <a:spLocks noChangeShapeType="1"/>
          </p:cNvSpPr>
          <p:nvPr/>
        </p:nvSpPr>
        <p:spPr bwMode="auto">
          <a:xfrm>
            <a:off x="2511054" y="4697958"/>
            <a:ext cx="6618107" cy="0"/>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2" name="Line 6">
            <a:extLst>
              <a:ext uri="{FF2B5EF4-FFF2-40B4-BE49-F238E27FC236}">
                <a16:creationId xmlns:a16="http://schemas.microsoft.com/office/drawing/2014/main" id="{0466F778-6225-A230-47F6-50411532FEEA}"/>
              </a:ext>
            </a:extLst>
          </p:cNvPr>
          <p:cNvSpPr>
            <a:spLocks noChangeShapeType="1"/>
          </p:cNvSpPr>
          <p:nvPr/>
        </p:nvSpPr>
        <p:spPr bwMode="auto">
          <a:xfrm flipV="1">
            <a:off x="2511054" y="1348162"/>
            <a:ext cx="0" cy="3349796"/>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4" name="Line 8">
            <a:extLst>
              <a:ext uri="{FF2B5EF4-FFF2-40B4-BE49-F238E27FC236}">
                <a16:creationId xmlns:a16="http://schemas.microsoft.com/office/drawing/2014/main" id="{4AC3AAD7-9384-9C9A-DDEE-47EEFFAF558A}"/>
              </a:ext>
            </a:extLst>
          </p:cNvPr>
          <p:cNvSpPr>
            <a:spLocks noChangeShapeType="1"/>
          </p:cNvSpPr>
          <p:nvPr/>
        </p:nvSpPr>
        <p:spPr bwMode="auto">
          <a:xfrm>
            <a:off x="2511054" y="4697958"/>
            <a:ext cx="0" cy="104148"/>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Line 9">
            <a:extLst>
              <a:ext uri="{FF2B5EF4-FFF2-40B4-BE49-F238E27FC236}">
                <a16:creationId xmlns:a16="http://schemas.microsoft.com/office/drawing/2014/main" id="{35456C37-EBA3-3A2C-5160-CC0445C57D75}"/>
              </a:ext>
            </a:extLst>
          </p:cNvPr>
          <p:cNvSpPr>
            <a:spLocks noChangeShapeType="1"/>
          </p:cNvSpPr>
          <p:nvPr/>
        </p:nvSpPr>
        <p:spPr bwMode="auto">
          <a:xfrm>
            <a:off x="3836650" y="4697958"/>
            <a:ext cx="0" cy="104148"/>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Line 11">
            <a:extLst>
              <a:ext uri="{FF2B5EF4-FFF2-40B4-BE49-F238E27FC236}">
                <a16:creationId xmlns:a16="http://schemas.microsoft.com/office/drawing/2014/main" id="{296EADA8-7403-BFDA-1652-7D88E4044253}"/>
              </a:ext>
            </a:extLst>
          </p:cNvPr>
          <p:cNvSpPr>
            <a:spLocks noChangeShapeType="1"/>
          </p:cNvSpPr>
          <p:nvPr/>
        </p:nvSpPr>
        <p:spPr bwMode="auto">
          <a:xfrm>
            <a:off x="5162247" y="4697958"/>
            <a:ext cx="0" cy="104148"/>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Line 13">
            <a:extLst>
              <a:ext uri="{FF2B5EF4-FFF2-40B4-BE49-F238E27FC236}">
                <a16:creationId xmlns:a16="http://schemas.microsoft.com/office/drawing/2014/main" id="{5F94DC15-AB4D-0CBC-D63A-7BE92C40EC0D}"/>
              </a:ext>
            </a:extLst>
          </p:cNvPr>
          <p:cNvSpPr>
            <a:spLocks noChangeShapeType="1"/>
          </p:cNvSpPr>
          <p:nvPr/>
        </p:nvSpPr>
        <p:spPr bwMode="auto">
          <a:xfrm>
            <a:off x="6487843" y="4697958"/>
            <a:ext cx="0" cy="104148"/>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Line 15">
            <a:extLst>
              <a:ext uri="{FF2B5EF4-FFF2-40B4-BE49-F238E27FC236}">
                <a16:creationId xmlns:a16="http://schemas.microsoft.com/office/drawing/2014/main" id="{701CD7F1-06B9-64C9-504C-B23EA762EF83}"/>
              </a:ext>
            </a:extLst>
          </p:cNvPr>
          <p:cNvSpPr>
            <a:spLocks noChangeShapeType="1"/>
          </p:cNvSpPr>
          <p:nvPr/>
        </p:nvSpPr>
        <p:spPr bwMode="auto">
          <a:xfrm>
            <a:off x="7803565" y="4697958"/>
            <a:ext cx="0" cy="104148"/>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 name="Line 17">
            <a:extLst>
              <a:ext uri="{FF2B5EF4-FFF2-40B4-BE49-F238E27FC236}">
                <a16:creationId xmlns:a16="http://schemas.microsoft.com/office/drawing/2014/main" id="{B40F97AF-08AC-C063-5EB0-C673CC94798E}"/>
              </a:ext>
            </a:extLst>
          </p:cNvPr>
          <p:cNvSpPr>
            <a:spLocks noChangeShapeType="1"/>
          </p:cNvSpPr>
          <p:nvPr/>
        </p:nvSpPr>
        <p:spPr bwMode="auto">
          <a:xfrm>
            <a:off x="9129161" y="4697958"/>
            <a:ext cx="0" cy="104148"/>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 name="Line 19">
            <a:extLst>
              <a:ext uri="{FF2B5EF4-FFF2-40B4-BE49-F238E27FC236}">
                <a16:creationId xmlns:a16="http://schemas.microsoft.com/office/drawing/2014/main" id="{128CFE7B-2EF3-6FD0-7B77-4565035DE327}"/>
              </a:ext>
            </a:extLst>
          </p:cNvPr>
          <p:cNvSpPr>
            <a:spLocks noChangeShapeType="1"/>
          </p:cNvSpPr>
          <p:nvPr/>
        </p:nvSpPr>
        <p:spPr bwMode="auto">
          <a:xfrm flipH="1">
            <a:off x="2435764" y="4697958"/>
            <a:ext cx="75290" cy="0"/>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 name="Line 20">
            <a:extLst>
              <a:ext uri="{FF2B5EF4-FFF2-40B4-BE49-F238E27FC236}">
                <a16:creationId xmlns:a16="http://schemas.microsoft.com/office/drawing/2014/main" id="{412D9FD3-6563-72D3-A824-38E80515D404}"/>
              </a:ext>
            </a:extLst>
          </p:cNvPr>
          <p:cNvSpPr>
            <a:spLocks noChangeShapeType="1"/>
          </p:cNvSpPr>
          <p:nvPr/>
        </p:nvSpPr>
        <p:spPr bwMode="auto">
          <a:xfrm flipH="1">
            <a:off x="2435764" y="3859656"/>
            <a:ext cx="75290" cy="0"/>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 name="Line 21">
            <a:extLst>
              <a:ext uri="{FF2B5EF4-FFF2-40B4-BE49-F238E27FC236}">
                <a16:creationId xmlns:a16="http://schemas.microsoft.com/office/drawing/2014/main" id="{1F884F59-F444-BB0D-9AF1-0969734E4EEC}"/>
              </a:ext>
            </a:extLst>
          </p:cNvPr>
          <p:cNvSpPr>
            <a:spLocks noChangeShapeType="1"/>
          </p:cNvSpPr>
          <p:nvPr/>
        </p:nvSpPr>
        <p:spPr bwMode="auto">
          <a:xfrm flipH="1">
            <a:off x="2435764" y="3023060"/>
            <a:ext cx="75290" cy="0"/>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 name="Line 22">
            <a:extLst>
              <a:ext uri="{FF2B5EF4-FFF2-40B4-BE49-F238E27FC236}">
                <a16:creationId xmlns:a16="http://schemas.microsoft.com/office/drawing/2014/main" id="{38768845-C3BC-2985-2894-39441CA33AD3}"/>
              </a:ext>
            </a:extLst>
          </p:cNvPr>
          <p:cNvSpPr>
            <a:spLocks noChangeShapeType="1"/>
          </p:cNvSpPr>
          <p:nvPr/>
        </p:nvSpPr>
        <p:spPr bwMode="auto">
          <a:xfrm flipH="1">
            <a:off x="2435764" y="2184757"/>
            <a:ext cx="75290" cy="0"/>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 name="Line 23">
            <a:extLst>
              <a:ext uri="{FF2B5EF4-FFF2-40B4-BE49-F238E27FC236}">
                <a16:creationId xmlns:a16="http://schemas.microsoft.com/office/drawing/2014/main" id="{E35423F2-58BE-7D55-4590-FF0738C01A57}"/>
              </a:ext>
            </a:extLst>
          </p:cNvPr>
          <p:cNvSpPr>
            <a:spLocks noChangeShapeType="1"/>
          </p:cNvSpPr>
          <p:nvPr/>
        </p:nvSpPr>
        <p:spPr bwMode="auto">
          <a:xfrm flipH="1">
            <a:off x="2435764" y="1348162"/>
            <a:ext cx="75290" cy="0"/>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3" name="Freeform 37">
            <a:extLst>
              <a:ext uri="{FF2B5EF4-FFF2-40B4-BE49-F238E27FC236}">
                <a16:creationId xmlns:a16="http://schemas.microsoft.com/office/drawing/2014/main" id="{EAADF009-F02E-7455-029A-A75C072F0980}"/>
              </a:ext>
            </a:extLst>
          </p:cNvPr>
          <p:cNvSpPr>
            <a:spLocks/>
          </p:cNvSpPr>
          <p:nvPr/>
        </p:nvSpPr>
        <p:spPr bwMode="auto">
          <a:xfrm>
            <a:off x="2511054" y="3533554"/>
            <a:ext cx="5037019" cy="1164404"/>
          </a:xfrm>
          <a:custGeom>
            <a:avLst/>
            <a:gdLst>
              <a:gd name="T0" fmla="*/ 299 w 4081"/>
              <a:gd name="T1" fmla="*/ 674 h 682"/>
              <a:gd name="T2" fmla="*/ 391 w 4081"/>
              <a:gd name="T3" fmla="*/ 667 h 682"/>
              <a:gd name="T4" fmla="*/ 507 w 4081"/>
              <a:gd name="T5" fmla="*/ 659 h 682"/>
              <a:gd name="T6" fmla="*/ 652 w 4081"/>
              <a:gd name="T7" fmla="*/ 651 h 682"/>
              <a:gd name="T8" fmla="*/ 760 w 4081"/>
              <a:gd name="T9" fmla="*/ 651 h 682"/>
              <a:gd name="T10" fmla="*/ 875 w 4081"/>
              <a:gd name="T11" fmla="*/ 644 h 682"/>
              <a:gd name="T12" fmla="*/ 951 w 4081"/>
              <a:gd name="T13" fmla="*/ 636 h 682"/>
              <a:gd name="T14" fmla="*/ 1028 w 4081"/>
              <a:gd name="T15" fmla="*/ 621 h 682"/>
              <a:gd name="T16" fmla="*/ 1105 w 4081"/>
              <a:gd name="T17" fmla="*/ 605 h 682"/>
              <a:gd name="T18" fmla="*/ 1166 w 4081"/>
              <a:gd name="T19" fmla="*/ 598 h 682"/>
              <a:gd name="T20" fmla="*/ 1258 w 4081"/>
              <a:gd name="T21" fmla="*/ 590 h 682"/>
              <a:gd name="T22" fmla="*/ 1412 w 4081"/>
              <a:gd name="T23" fmla="*/ 590 h 682"/>
              <a:gd name="T24" fmla="*/ 1519 w 4081"/>
              <a:gd name="T25" fmla="*/ 582 h 682"/>
              <a:gd name="T26" fmla="*/ 1596 w 4081"/>
              <a:gd name="T27" fmla="*/ 575 h 682"/>
              <a:gd name="T28" fmla="*/ 1688 w 4081"/>
              <a:gd name="T29" fmla="*/ 567 h 682"/>
              <a:gd name="T30" fmla="*/ 1826 w 4081"/>
              <a:gd name="T31" fmla="*/ 559 h 682"/>
              <a:gd name="T32" fmla="*/ 1903 w 4081"/>
              <a:gd name="T33" fmla="*/ 559 h 682"/>
              <a:gd name="T34" fmla="*/ 1964 w 4081"/>
              <a:gd name="T35" fmla="*/ 544 h 682"/>
              <a:gd name="T36" fmla="*/ 2010 w 4081"/>
              <a:gd name="T37" fmla="*/ 521 h 682"/>
              <a:gd name="T38" fmla="*/ 2064 w 4081"/>
              <a:gd name="T39" fmla="*/ 506 h 682"/>
              <a:gd name="T40" fmla="*/ 2110 w 4081"/>
              <a:gd name="T41" fmla="*/ 483 h 682"/>
              <a:gd name="T42" fmla="*/ 2163 w 4081"/>
              <a:gd name="T43" fmla="*/ 460 h 682"/>
              <a:gd name="T44" fmla="*/ 2209 w 4081"/>
              <a:gd name="T45" fmla="*/ 444 h 682"/>
              <a:gd name="T46" fmla="*/ 2255 w 4081"/>
              <a:gd name="T47" fmla="*/ 437 h 682"/>
              <a:gd name="T48" fmla="*/ 2301 w 4081"/>
              <a:gd name="T49" fmla="*/ 429 h 682"/>
              <a:gd name="T50" fmla="*/ 2347 w 4081"/>
              <a:gd name="T51" fmla="*/ 429 h 682"/>
              <a:gd name="T52" fmla="*/ 2409 w 4081"/>
              <a:gd name="T53" fmla="*/ 421 h 682"/>
              <a:gd name="T54" fmla="*/ 2455 w 4081"/>
              <a:gd name="T55" fmla="*/ 414 h 682"/>
              <a:gd name="T56" fmla="*/ 2501 w 4081"/>
              <a:gd name="T57" fmla="*/ 398 h 682"/>
              <a:gd name="T58" fmla="*/ 2547 w 4081"/>
              <a:gd name="T59" fmla="*/ 398 h 682"/>
              <a:gd name="T60" fmla="*/ 2593 w 4081"/>
              <a:gd name="T61" fmla="*/ 398 h 682"/>
              <a:gd name="T62" fmla="*/ 2639 w 4081"/>
              <a:gd name="T63" fmla="*/ 391 h 682"/>
              <a:gd name="T64" fmla="*/ 2693 w 4081"/>
              <a:gd name="T65" fmla="*/ 383 h 682"/>
              <a:gd name="T66" fmla="*/ 2739 w 4081"/>
              <a:gd name="T67" fmla="*/ 375 h 682"/>
              <a:gd name="T68" fmla="*/ 2785 w 4081"/>
              <a:gd name="T69" fmla="*/ 368 h 682"/>
              <a:gd name="T70" fmla="*/ 2831 w 4081"/>
              <a:gd name="T71" fmla="*/ 368 h 682"/>
              <a:gd name="T72" fmla="*/ 2877 w 4081"/>
              <a:gd name="T73" fmla="*/ 360 h 682"/>
              <a:gd name="T74" fmla="*/ 2923 w 4081"/>
              <a:gd name="T75" fmla="*/ 360 h 682"/>
              <a:gd name="T76" fmla="*/ 2969 w 4081"/>
              <a:gd name="T77" fmla="*/ 337 h 682"/>
              <a:gd name="T78" fmla="*/ 3023 w 4081"/>
              <a:gd name="T79" fmla="*/ 329 h 682"/>
              <a:gd name="T80" fmla="*/ 3069 w 4081"/>
              <a:gd name="T81" fmla="*/ 306 h 682"/>
              <a:gd name="T82" fmla="*/ 3115 w 4081"/>
              <a:gd name="T83" fmla="*/ 283 h 682"/>
              <a:gd name="T84" fmla="*/ 3161 w 4081"/>
              <a:gd name="T85" fmla="*/ 260 h 682"/>
              <a:gd name="T86" fmla="*/ 3207 w 4081"/>
              <a:gd name="T87" fmla="*/ 237 h 682"/>
              <a:gd name="T88" fmla="*/ 3253 w 4081"/>
              <a:gd name="T89" fmla="*/ 222 h 682"/>
              <a:gd name="T90" fmla="*/ 3299 w 4081"/>
              <a:gd name="T91" fmla="*/ 184 h 682"/>
              <a:gd name="T92" fmla="*/ 3345 w 4081"/>
              <a:gd name="T93" fmla="*/ 153 h 682"/>
              <a:gd name="T94" fmla="*/ 3398 w 4081"/>
              <a:gd name="T95" fmla="*/ 138 h 682"/>
              <a:gd name="T96" fmla="*/ 3444 w 4081"/>
              <a:gd name="T97" fmla="*/ 122 h 682"/>
              <a:gd name="T98" fmla="*/ 3490 w 4081"/>
              <a:gd name="T99" fmla="*/ 115 h 682"/>
              <a:gd name="T100" fmla="*/ 3536 w 4081"/>
              <a:gd name="T101" fmla="*/ 99 h 682"/>
              <a:gd name="T102" fmla="*/ 3582 w 4081"/>
              <a:gd name="T103" fmla="*/ 84 h 682"/>
              <a:gd name="T104" fmla="*/ 3629 w 4081"/>
              <a:gd name="T105" fmla="*/ 84 h 682"/>
              <a:gd name="T106" fmla="*/ 3675 w 4081"/>
              <a:gd name="T107" fmla="*/ 76 h 682"/>
              <a:gd name="T108" fmla="*/ 3728 w 4081"/>
              <a:gd name="T109" fmla="*/ 69 h 682"/>
              <a:gd name="T110" fmla="*/ 3774 w 4081"/>
              <a:gd name="T111" fmla="*/ 61 h 682"/>
              <a:gd name="T112" fmla="*/ 3820 w 4081"/>
              <a:gd name="T113" fmla="*/ 46 h 682"/>
              <a:gd name="T114" fmla="*/ 3866 w 4081"/>
              <a:gd name="T115" fmla="*/ 38 h 682"/>
              <a:gd name="T116" fmla="*/ 3912 w 4081"/>
              <a:gd name="T117" fmla="*/ 30 h 682"/>
              <a:gd name="T118" fmla="*/ 3958 w 4081"/>
              <a:gd name="T119" fmla="*/ 15 h 682"/>
              <a:gd name="T120" fmla="*/ 4004 w 4081"/>
              <a:gd name="T121" fmla="*/ 15 h 682"/>
              <a:gd name="T122" fmla="*/ 4058 w 4081"/>
              <a:gd name="T123" fmla="*/ 7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81" h="682">
                <a:moveTo>
                  <a:pt x="0" y="682"/>
                </a:moveTo>
                <a:lnTo>
                  <a:pt x="108" y="682"/>
                </a:lnTo>
                <a:lnTo>
                  <a:pt x="108" y="674"/>
                </a:lnTo>
                <a:lnTo>
                  <a:pt x="177" y="674"/>
                </a:lnTo>
                <a:lnTo>
                  <a:pt x="177" y="674"/>
                </a:lnTo>
                <a:lnTo>
                  <a:pt x="223" y="674"/>
                </a:lnTo>
                <a:lnTo>
                  <a:pt x="223" y="674"/>
                </a:lnTo>
                <a:lnTo>
                  <a:pt x="230" y="674"/>
                </a:lnTo>
                <a:lnTo>
                  <a:pt x="230" y="674"/>
                </a:lnTo>
                <a:lnTo>
                  <a:pt x="246" y="674"/>
                </a:lnTo>
                <a:lnTo>
                  <a:pt x="246" y="674"/>
                </a:lnTo>
                <a:lnTo>
                  <a:pt x="253" y="674"/>
                </a:lnTo>
                <a:lnTo>
                  <a:pt x="253" y="674"/>
                </a:lnTo>
                <a:lnTo>
                  <a:pt x="269" y="674"/>
                </a:lnTo>
                <a:lnTo>
                  <a:pt x="269" y="674"/>
                </a:lnTo>
                <a:lnTo>
                  <a:pt x="299" y="674"/>
                </a:lnTo>
                <a:lnTo>
                  <a:pt x="299" y="674"/>
                </a:lnTo>
                <a:lnTo>
                  <a:pt x="322" y="674"/>
                </a:lnTo>
                <a:lnTo>
                  <a:pt x="322" y="674"/>
                </a:lnTo>
                <a:lnTo>
                  <a:pt x="330" y="674"/>
                </a:lnTo>
                <a:lnTo>
                  <a:pt x="330" y="674"/>
                </a:lnTo>
                <a:lnTo>
                  <a:pt x="353" y="674"/>
                </a:lnTo>
                <a:lnTo>
                  <a:pt x="353" y="674"/>
                </a:lnTo>
                <a:lnTo>
                  <a:pt x="368" y="674"/>
                </a:lnTo>
                <a:lnTo>
                  <a:pt x="368" y="667"/>
                </a:lnTo>
                <a:lnTo>
                  <a:pt x="376" y="667"/>
                </a:lnTo>
                <a:lnTo>
                  <a:pt x="376" y="667"/>
                </a:lnTo>
                <a:lnTo>
                  <a:pt x="376" y="667"/>
                </a:lnTo>
                <a:lnTo>
                  <a:pt x="376" y="667"/>
                </a:lnTo>
                <a:lnTo>
                  <a:pt x="384" y="667"/>
                </a:lnTo>
                <a:lnTo>
                  <a:pt x="384" y="667"/>
                </a:lnTo>
                <a:lnTo>
                  <a:pt x="391" y="667"/>
                </a:lnTo>
                <a:lnTo>
                  <a:pt x="391" y="659"/>
                </a:lnTo>
                <a:lnTo>
                  <a:pt x="399" y="659"/>
                </a:lnTo>
                <a:lnTo>
                  <a:pt x="399" y="659"/>
                </a:lnTo>
                <a:lnTo>
                  <a:pt x="399" y="659"/>
                </a:lnTo>
                <a:lnTo>
                  <a:pt x="399" y="659"/>
                </a:lnTo>
                <a:lnTo>
                  <a:pt x="430" y="659"/>
                </a:lnTo>
                <a:lnTo>
                  <a:pt x="430" y="659"/>
                </a:lnTo>
                <a:lnTo>
                  <a:pt x="437" y="659"/>
                </a:lnTo>
                <a:lnTo>
                  <a:pt x="437" y="659"/>
                </a:lnTo>
                <a:lnTo>
                  <a:pt x="445" y="659"/>
                </a:lnTo>
                <a:lnTo>
                  <a:pt x="445" y="659"/>
                </a:lnTo>
                <a:lnTo>
                  <a:pt x="483" y="659"/>
                </a:lnTo>
                <a:lnTo>
                  <a:pt x="483" y="659"/>
                </a:lnTo>
                <a:lnTo>
                  <a:pt x="507" y="659"/>
                </a:lnTo>
                <a:lnTo>
                  <a:pt x="507" y="659"/>
                </a:lnTo>
                <a:lnTo>
                  <a:pt x="507" y="659"/>
                </a:lnTo>
                <a:lnTo>
                  <a:pt x="507" y="659"/>
                </a:lnTo>
                <a:lnTo>
                  <a:pt x="576" y="659"/>
                </a:lnTo>
                <a:lnTo>
                  <a:pt x="576" y="651"/>
                </a:lnTo>
                <a:lnTo>
                  <a:pt x="583" y="651"/>
                </a:lnTo>
                <a:lnTo>
                  <a:pt x="583" y="651"/>
                </a:lnTo>
                <a:lnTo>
                  <a:pt x="599" y="651"/>
                </a:lnTo>
                <a:lnTo>
                  <a:pt x="599" y="651"/>
                </a:lnTo>
                <a:lnTo>
                  <a:pt x="622" y="651"/>
                </a:lnTo>
                <a:lnTo>
                  <a:pt x="622" y="651"/>
                </a:lnTo>
                <a:lnTo>
                  <a:pt x="629" y="651"/>
                </a:lnTo>
                <a:lnTo>
                  <a:pt x="629" y="651"/>
                </a:lnTo>
                <a:lnTo>
                  <a:pt x="645" y="651"/>
                </a:lnTo>
                <a:lnTo>
                  <a:pt x="645" y="651"/>
                </a:lnTo>
                <a:lnTo>
                  <a:pt x="652" y="651"/>
                </a:lnTo>
                <a:lnTo>
                  <a:pt x="652" y="651"/>
                </a:lnTo>
                <a:lnTo>
                  <a:pt x="652" y="651"/>
                </a:lnTo>
                <a:lnTo>
                  <a:pt x="652" y="651"/>
                </a:lnTo>
                <a:lnTo>
                  <a:pt x="675" y="651"/>
                </a:lnTo>
                <a:lnTo>
                  <a:pt x="675" y="651"/>
                </a:lnTo>
                <a:lnTo>
                  <a:pt x="706" y="651"/>
                </a:lnTo>
                <a:lnTo>
                  <a:pt x="706" y="651"/>
                </a:lnTo>
                <a:lnTo>
                  <a:pt x="714" y="651"/>
                </a:lnTo>
                <a:lnTo>
                  <a:pt x="714" y="651"/>
                </a:lnTo>
                <a:lnTo>
                  <a:pt x="721" y="651"/>
                </a:lnTo>
                <a:lnTo>
                  <a:pt x="721" y="651"/>
                </a:lnTo>
                <a:lnTo>
                  <a:pt x="744" y="651"/>
                </a:lnTo>
                <a:lnTo>
                  <a:pt x="744" y="651"/>
                </a:lnTo>
                <a:lnTo>
                  <a:pt x="752" y="651"/>
                </a:lnTo>
                <a:lnTo>
                  <a:pt x="752" y="651"/>
                </a:lnTo>
                <a:lnTo>
                  <a:pt x="752" y="651"/>
                </a:lnTo>
                <a:lnTo>
                  <a:pt x="752" y="651"/>
                </a:lnTo>
                <a:lnTo>
                  <a:pt x="760" y="651"/>
                </a:lnTo>
                <a:lnTo>
                  <a:pt x="760" y="644"/>
                </a:lnTo>
                <a:lnTo>
                  <a:pt x="775" y="644"/>
                </a:lnTo>
                <a:lnTo>
                  <a:pt x="775" y="644"/>
                </a:lnTo>
                <a:lnTo>
                  <a:pt x="783" y="644"/>
                </a:lnTo>
                <a:lnTo>
                  <a:pt x="783" y="644"/>
                </a:lnTo>
                <a:lnTo>
                  <a:pt x="783" y="644"/>
                </a:lnTo>
                <a:lnTo>
                  <a:pt x="783" y="644"/>
                </a:lnTo>
                <a:lnTo>
                  <a:pt x="813" y="644"/>
                </a:lnTo>
                <a:lnTo>
                  <a:pt x="813" y="644"/>
                </a:lnTo>
                <a:lnTo>
                  <a:pt x="829" y="644"/>
                </a:lnTo>
                <a:lnTo>
                  <a:pt x="829" y="644"/>
                </a:lnTo>
                <a:lnTo>
                  <a:pt x="852" y="644"/>
                </a:lnTo>
                <a:lnTo>
                  <a:pt x="852" y="644"/>
                </a:lnTo>
                <a:lnTo>
                  <a:pt x="859" y="644"/>
                </a:lnTo>
                <a:lnTo>
                  <a:pt x="859" y="644"/>
                </a:lnTo>
                <a:lnTo>
                  <a:pt x="875" y="644"/>
                </a:lnTo>
                <a:lnTo>
                  <a:pt x="875" y="644"/>
                </a:lnTo>
                <a:lnTo>
                  <a:pt x="882" y="644"/>
                </a:lnTo>
                <a:lnTo>
                  <a:pt x="882" y="644"/>
                </a:lnTo>
                <a:lnTo>
                  <a:pt x="890" y="644"/>
                </a:lnTo>
                <a:lnTo>
                  <a:pt x="890" y="644"/>
                </a:lnTo>
                <a:lnTo>
                  <a:pt x="905" y="644"/>
                </a:lnTo>
                <a:lnTo>
                  <a:pt x="905" y="636"/>
                </a:lnTo>
                <a:lnTo>
                  <a:pt x="905" y="636"/>
                </a:lnTo>
                <a:lnTo>
                  <a:pt x="905" y="636"/>
                </a:lnTo>
                <a:lnTo>
                  <a:pt x="913" y="636"/>
                </a:lnTo>
                <a:lnTo>
                  <a:pt x="913" y="636"/>
                </a:lnTo>
                <a:lnTo>
                  <a:pt x="921" y="636"/>
                </a:lnTo>
                <a:lnTo>
                  <a:pt x="921" y="636"/>
                </a:lnTo>
                <a:lnTo>
                  <a:pt x="928" y="636"/>
                </a:lnTo>
                <a:lnTo>
                  <a:pt x="928" y="636"/>
                </a:lnTo>
                <a:lnTo>
                  <a:pt x="951" y="636"/>
                </a:lnTo>
                <a:lnTo>
                  <a:pt x="951" y="636"/>
                </a:lnTo>
                <a:lnTo>
                  <a:pt x="959" y="636"/>
                </a:lnTo>
                <a:lnTo>
                  <a:pt x="959" y="636"/>
                </a:lnTo>
                <a:lnTo>
                  <a:pt x="974" y="636"/>
                </a:lnTo>
                <a:lnTo>
                  <a:pt x="974" y="628"/>
                </a:lnTo>
                <a:lnTo>
                  <a:pt x="982" y="628"/>
                </a:lnTo>
                <a:lnTo>
                  <a:pt x="982" y="628"/>
                </a:lnTo>
                <a:lnTo>
                  <a:pt x="982" y="628"/>
                </a:lnTo>
                <a:lnTo>
                  <a:pt x="982" y="628"/>
                </a:lnTo>
                <a:lnTo>
                  <a:pt x="990" y="628"/>
                </a:lnTo>
                <a:lnTo>
                  <a:pt x="990" y="628"/>
                </a:lnTo>
                <a:lnTo>
                  <a:pt x="1005" y="628"/>
                </a:lnTo>
                <a:lnTo>
                  <a:pt x="1005" y="621"/>
                </a:lnTo>
                <a:lnTo>
                  <a:pt x="1020" y="621"/>
                </a:lnTo>
                <a:lnTo>
                  <a:pt x="1020" y="621"/>
                </a:lnTo>
                <a:lnTo>
                  <a:pt x="1028" y="621"/>
                </a:lnTo>
                <a:lnTo>
                  <a:pt x="1028" y="621"/>
                </a:lnTo>
                <a:lnTo>
                  <a:pt x="1028" y="621"/>
                </a:lnTo>
                <a:lnTo>
                  <a:pt x="1028" y="621"/>
                </a:lnTo>
                <a:lnTo>
                  <a:pt x="1036" y="621"/>
                </a:lnTo>
                <a:lnTo>
                  <a:pt x="1036" y="621"/>
                </a:lnTo>
                <a:lnTo>
                  <a:pt x="1043" y="621"/>
                </a:lnTo>
                <a:lnTo>
                  <a:pt x="1043" y="613"/>
                </a:lnTo>
                <a:lnTo>
                  <a:pt x="1059" y="613"/>
                </a:lnTo>
                <a:lnTo>
                  <a:pt x="1059" y="613"/>
                </a:lnTo>
                <a:lnTo>
                  <a:pt x="1066" y="613"/>
                </a:lnTo>
                <a:lnTo>
                  <a:pt x="1066" y="613"/>
                </a:lnTo>
                <a:lnTo>
                  <a:pt x="1074" y="613"/>
                </a:lnTo>
                <a:lnTo>
                  <a:pt x="1074" y="605"/>
                </a:lnTo>
                <a:lnTo>
                  <a:pt x="1082" y="605"/>
                </a:lnTo>
                <a:lnTo>
                  <a:pt x="1082" y="605"/>
                </a:lnTo>
                <a:lnTo>
                  <a:pt x="1105" y="605"/>
                </a:lnTo>
                <a:lnTo>
                  <a:pt x="1105" y="605"/>
                </a:lnTo>
                <a:lnTo>
                  <a:pt x="1105" y="605"/>
                </a:lnTo>
                <a:lnTo>
                  <a:pt x="1105" y="605"/>
                </a:lnTo>
                <a:lnTo>
                  <a:pt x="1128" y="605"/>
                </a:lnTo>
                <a:lnTo>
                  <a:pt x="1128" y="605"/>
                </a:lnTo>
                <a:lnTo>
                  <a:pt x="1136" y="605"/>
                </a:lnTo>
                <a:lnTo>
                  <a:pt x="1136" y="605"/>
                </a:lnTo>
                <a:lnTo>
                  <a:pt x="1143" y="605"/>
                </a:lnTo>
                <a:lnTo>
                  <a:pt x="1143" y="605"/>
                </a:lnTo>
                <a:lnTo>
                  <a:pt x="1151" y="605"/>
                </a:lnTo>
                <a:lnTo>
                  <a:pt x="1151" y="598"/>
                </a:lnTo>
                <a:lnTo>
                  <a:pt x="1159" y="598"/>
                </a:lnTo>
                <a:lnTo>
                  <a:pt x="1159" y="598"/>
                </a:lnTo>
                <a:lnTo>
                  <a:pt x="1159" y="598"/>
                </a:lnTo>
                <a:lnTo>
                  <a:pt x="1159" y="598"/>
                </a:lnTo>
                <a:lnTo>
                  <a:pt x="1166" y="598"/>
                </a:lnTo>
                <a:lnTo>
                  <a:pt x="1166" y="598"/>
                </a:lnTo>
                <a:lnTo>
                  <a:pt x="1182" y="598"/>
                </a:lnTo>
                <a:lnTo>
                  <a:pt x="1182" y="598"/>
                </a:lnTo>
                <a:lnTo>
                  <a:pt x="1197" y="598"/>
                </a:lnTo>
                <a:lnTo>
                  <a:pt x="1197" y="590"/>
                </a:lnTo>
                <a:lnTo>
                  <a:pt x="1205" y="590"/>
                </a:lnTo>
                <a:lnTo>
                  <a:pt x="1205" y="590"/>
                </a:lnTo>
                <a:lnTo>
                  <a:pt x="1205" y="590"/>
                </a:lnTo>
                <a:lnTo>
                  <a:pt x="1205" y="590"/>
                </a:lnTo>
                <a:lnTo>
                  <a:pt x="1220" y="590"/>
                </a:lnTo>
                <a:lnTo>
                  <a:pt x="1220" y="590"/>
                </a:lnTo>
                <a:lnTo>
                  <a:pt x="1228" y="590"/>
                </a:lnTo>
                <a:lnTo>
                  <a:pt x="1228" y="590"/>
                </a:lnTo>
                <a:lnTo>
                  <a:pt x="1235" y="590"/>
                </a:lnTo>
                <a:lnTo>
                  <a:pt x="1235" y="590"/>
                </a:lnTo>
                <a:lnTo>
                  <a:pt x="1258" y="590"/>
                </a:lnTo>
                <a:lnTo>
                  <a:pt x="1258" y="590"/>
                </a:lnTo>
                <a:lnTo>
                  <a:pt x="1289" y="590"/>
                </a:lnTo>
                <a:lnTo>
                  <a:pt x="1289" y="590"/>
                </a:lnTo>
                <a:lnTo>
                  <a:pt x="1304" y="590"/>
                </a:lnTo>
                <a:lnTo>
                  <a:pt x="1304" y="590"/>
                </a:lnTo>
                <a:lnTo>
                  <a:pt x="1335" y="590"/>
                </a:lnTo>
                <a:lnTo>
                  <a:pt x="1335" y="590"/>
                </a:lnTo>
                <a:lnTo>
                  <a:pt x="1350" y="590"/>
                </a:lnTo>
                <a:lnTo>
                  <a:pt x="1350" y="590"/>
                </a:lnTo>
                <a:lnTo>
                  <a:pt x="1358" y="590"/>
                </a:lnTo>
                <a:lnTo>
                  <a:pt x="1358" y="590"/>
                </a:lnTo>
                <a:lnTo>
                  <a:pt x="1358" y="590"/>
                </a:lnTo>
                <a:lnTo>
                  <a:pt x="1358" y="590"/>
                </a:lnTo>
                <a:lnTo>
                  <a:pt x="1404" y="590"/>
                </a:lnTo>
                <a:lnTo>
                  <a:pt x="1404" y="590"/>
                </a:lnTo>
                <a:lnTo>
                  <a:pt x="1412" y="590"/>
                </a:lnTo>
                <a:lnTo>
                  <a:pt x="1412" y="590"/>
                </a:lnTo>
                <a:lnTo>
                  <a:pt x="1419" y="590"/>
                </a:lnTo>
                <a:lnTo>
                  <a:pt x="1419" y="590"/>
                </a:lnTo>
                <a:lnTo>
                  <a:pt x="1442" y="590"/>
                </a:lnTo>
                <a:lnTo>
                  <a:pt x="1442" y="590"/>
                </a:lnTo>
                <a:lnTo>
                  <a:pt x="1458" y="590"/>
                </a:lnTo>
                <a:lnTo>
                  <a:pt x="1458" y="582"/>
                </a:lnTo>
                <a:lnTo>
                  <a:pt x="1458" y="582"/>
                </a:lnTo>
                <a:lnTo>
                  <a:pt x="1458" y="582"/>
                </a:lnTo>
                <a:lnTo>
                  <a:pt x="1496" y="582"/>
                </a:lnTo>
                <a:lnTo>
                  <a:pt x="1496" y="582"/>
                </a:lnTo>
                <a:lnTo>
                  <a:pt x="1511" y="582"/>
                </a:lnTo>
                <a:lnTo>
                  <a:pt x="1511" y="582"/>
                </a:lnTo>
                <a:lnTo>
                  <a:pt x="1511" y="582"/>
                </a:lnTo>
                <a:lnTo>
                  <a:pt x="1511" y="582"/>
                </a:lnTo>
                <a:lnTo>
                  <a:pt x="1519" y="582"/>
                </a:lnTo>
                <a:lnTo>
                  <a:pt x="1519" y="582"/>
                </a:lnTo>
                <a:lnTo>
                  <a:pt x="1534" y="582"/>
                </a:lnTo>
                <a:lnTo>
                  <a:pt x="1534" y="582"/>
                </a:lnTo>
                <a:lnTo>
                  <a:pt x="1542" y="582"/>
                </a:lnTo>
                <a:lnTo>
                  <a:pt x="1542" y="582"/>
                </a:lnTo>
                <a:lnTo>
                  <a:pt x="1550" y="582"/>
                </a:lnTo>
                <a:lnTo>
                  <a:pt x="1550" y="582"/>
                </a:lnTo>
                <a:lnTo>
                  <a:pt x="1557" y="582"/>
                </a:lnTo>
                <a:lnTo>
                  <a:pt x="1557" y="575"/>
                </a:lnTo>
                <a:lnTo>
                  <a:pt x="1557" y="575"/>
                </a:lnTo>
                <a:lnTo>
                  <a:pt x="1557" y="575"/>
                </a:lnTo>
                <a:lnTo>
                  <a:pt x="1573" y="575"/>
                </a:lnTo>
                <a:lnTo>
                  <a:pt x="1573" y="575"/>
                </a:lnTo>
                <a:lnTo>
                  <a:pt x="1588" y="575"/>
                </a:lnTo>
                <a:lnTo>
                  <a:pt x="1588" y="575"/>
                </a:lnTo>
                <a:lnTo>
                  <a:pt x="1596" y="575"/>
                </a:lnTo>
                <a:lnTo>
                  <a:pt x="1596" y="567"/>
                </a:lnTo>
                <a:lnTo>
                  <a:pt x="1603" y="567"/>
                </a:lnTo>
                <a:lnTo>
                  <a:pt x="1603" y="567"/>
                </a:lnTo>
                <a:lnTo>
                  <a:pt x="1611" y="567"/>
                </a:lnTo>
                <a:lnTo>
                  <a:pt x="1611" y="567"/>
                </a:lnTo>
                <a:lnTo>
                  <a:pt x="1611" y="567"/>
                </a:lnTo>
                <a:lnTo>
                  <a:pt x="1611" y="567"/>
                </a:lnTo>
                <a:lnTo>
                  <a:pt x="1619" y="567"/>
                </a:lnTo>
                <a:lnTo>
                  <a:pt x="1619" y="567"/>
                </a:lnTo>
                <a:lnTo>
                  <a:pt x="1657" y="567"/>
                </a:lnTo>
                <a:lnTo>
                  <a:pt x="1657" y="567"/>
                </a:lnTo>
                <a:lnTo>
                  <a:pt x="1665" y="567"/>
                </a:lnTo>
                <a:lnTo>
                  <a:pt x="1665" y="567"/>
                </a:lnTo>
                <a:lnTo>
                  <a:pt x="1688" y="567"/>
                </a:lnTo>
                <a:lnTo>
                  <a:pt x="1688" y="567"/>
                </a:lnTo>
                <a:lnTo>
                  <a:pt x="1688" y="567"/>
                </a:lnTo>
                <a:lnTo>
                  <a:pt x="1688" y="567"/>
                </a:lnTo>
                <a:lnTo>
                  <a:pt x="1711" y="567"/>
                </a:lnTo>
                <a:lnTo>
                  <a:pt x="1711" y="567"/>
                </a:lnTo>
                <a:lnTo>
                  <a:pt x="1711" y="567"/>
                </a:lnTo>
                <a:lnTo>
                  <a:pt x="1711" y="567"/>
                </a:lnTo>
                <a:lnTo>
                  <a:pt x="1742" y="567"/>
                </a:lnTo>
                <a:lnTo>
                  <a:pt x="1742" y="559"/>
                </a:lnTo>
                <a:lnTo>
                  <a:pt x="1765" y="559"/>
                </a:lnTo>
                <a:lnTo>
                  <a:pt x="1765" y="559"/>
                </a:lnTo>
                <a:lnTo>
                  <a:pt x="1788" y="559"/>
                </a:lnTo>
                <a:lnTo>
                  <a:pt x="1788" y="559"/>
                </a:lnTo>
                <a:lnTo>
                  <a:pt x="1811" y="559"/>
                </a:lnTo>
                <a:lnTo>
                  <a:pt x="1811" y="559"/>
                </a:lnTo>
                <a:lnTo>
                  <a:pt x="1818" y="559"/>
                </a:lnTo>
                <a:lnTo>
                  <a:pt x="1818" y="559"/>
                </a:lnTo>
                <a:lnTo>
                  <a:pt x="1826" y="559"/>
                </a:lnTo>
                <a:lnTo>
                  <a:pt x="1826" y="559"/>
                </a:lnTo>
                <a:lnTo>
                  <a:pt x="1834" y="559"/>
                </a:lnTo>
                <a:lnTo>
                  <a:pt x="1834" y="559"/>
                </a:lnTo>
                <a:lnTo>
                  <a:pt x="1864" y="559"/>
                </a:lnTo>
                <a:lnTo>
                  <a:pt x="1864" y="559"/>
                </a:lnTo>
                <a:lnTo>
                  <a:pt x="1864" y="559"/>
                </a:lnTo>
                <a:lnTo>
                  <a:pt x="1864" y="559"/>
                </a:lnTo>
                <a:lnTo>
                  <a:pt x="1872" y="559"/>
                </a:lnTo>
                <a:lnTo>
                  <a:pt x="1872" y="559"/>
                </a:lnTo>
                <a:lnTo>
                  <a:pt x="1887" y="559"/>
                </a:lnTo>
                <a:lnTo>
                  <a:pt x="1887" y="559"/>
                </a:lnTo>
                <a:lnTo>
                  <a:pt x="1887" y="559"/>
                </a:lnTo>
                <a:lnTo>
                  <a:pt x="1887" y="559"/>
                </a:lnTo>
                <a:lnTo>
                  <a:pt x="1895" y="559"/>
                </a:lnTo>
                <a:lnTo>
                  <a:pt x="1895" y="559"/>
                </a:lnTo>
                <a:lnTo>
                  <a:pt x="1903" y="559"/>
                </a:lnTo>
                <a:lnTo>
                  <a:pt x="1903" y="552"/>
                </a:lnTo>
                <a:lnTo>
                  <a:pt x="1910" y="552"/>
                </a:lnTo>
                <a:lnTo>
                  <a:pt x="1910" y="552"/>
                </a:lnTo>
                <a:lnTo>
                  <a:pt x="1910" y="552"/>
                </a:lnTo>
                <a:lnTo>
                  <a:pt x="1910" y="552"/>
                </a:lnTo>
                <a:lnTo>
                  <a:pt x="1941" y="552"/>
                </a:lnTo>
                <a:lnTo>
                  <a:pt x="1941" y="552"/>
                </a:lnTo>
                <a:lnTo>
                  <a:pt x="1941" y="552"/>
                </a:lnTo>
                <a:lnTo>
                  <a:pt x="1941" y="544"/>
                </a:lnTo>
                <a:lnTo>
                  <a:pt x="1949" y="544"/>
                </a:lnTo>
                <a:lnTo>
                  <a:pt x="1949" y="544"/>
                </a:lnTo>
                <a:lnTo>
                  <a:pt x="1956" y="544"/>
                </a:lnTo>
                <a:lnTo>
                  <a:pt x="1956" y="544"/>
                </a:lnTo>
                <a:lnTo>
                  <a:pt x="1964" y="544"/>
                </a:lnTo>
                <a:lnTo>
                  <a:pt x="1964" y="544"/>
                </a:lnTo>
                <a:lnTo>
                  <a:pt x="1964" y="544"/>
                </a:lnTo>
                <a:lnTo>
                  <a:pt x="1964" y="544"/>
                </a:lnTo>
                <a:lnTo>
                  <a:pt x="1972" y="544"/>
                </a:lnTo>
                <a:lnTo>
                  <a:pt x="1972" y="544"/>
                </a:lnTo>
                <a:lnTo>
                  <a:pt x="1979" y="544"/>
                </a:lnTo>
                <a:lnTo>
                  <a:pt x="1979" y="529"/>
                </a:lnTo>
                <a:lnTo>
                  <a:pt x="1987" y="529"/>
                </a:lnTo>
                <a:lnTo>
                  <a:pt x="1987" y="529"/>
                </a:lnTo>
                <a:lnTo>
                  <a:pt x="1987" y="529"/>
                </a:lnTo>
                <a:lnTo>
                  <a:pt x="1987" y="521"/>
                </a:lnTo>
                <a:lnTo>
                  <a:pt x="1995" y="521"/>
                </a:lnTo>
                <a:lnTo>
                  <a:pt x="1995" y="521"/>
                </a:lnTo>
                <a:lnTo>
                  <a:pt x="2002" y="521"/>
                </a:lnTo>
                <a:lnTo>
                  <a:pt x="2002" y="521"/>
                </a:lnTo>
                <a:lnTo>
                  <a:pt x="2010" y="521"/>
                </a:lnTo>
                <a:lnTo>
                  <a:pt x="2010" y="521"/>
                </a:lnTo>
                <a:lnTo>
                  <a:pt x="2010" y="521"/>
                </a:lnTo>
                <a:lnTo>
                  <a:pt x="2010" y="521"/>
                </a:lnTo>
                <a:lnTo>
                  <a:pt x="2018" y="521"/>
                </a:lnTo>
                <a:lnTo>
                  <a:pt x="2018" y="513"/>
                </a:lnTo>
                <a:lnTo>
                  <a:pt x="2025" y="513"/>
                </a:lnTo>
                <a:lnTo>
                  <a:pt x="2025" y="513"/>
                </a:lnTo>
                <a:lnTo>
                  <a:pt x="2033" y="513"/>
                </a:lnTo>
                <a:lnTo>
                  <a:pt x="2033" y="513"/>
                </a:lnTo>
                <a:lnTo>
                  <a:pt x="2041" y="513"/>
                </a:lnTo>
                <a:lnTo>
                  <a:pt x="2041" y="513"/>
                </a:lnTo>
                <a:lnTo>
                  <a:pt x="2041" y="513"/>
                </a:lnTo>
                <a:lnTo>
                  <a:pt x="2041" y="513"/>
                </a:lnTo>
                <a:lnTo>
                  <a:pt x="2048" y="513"/>
                </a:lnTo>
                <a:lnTo>
                  <a:pt x="2048" y="506"/>
                </a:lnTo>
                <a:lnTo>
                  <a:pt x="2056" y="506"/>
                </a:lnTo>
                <a:lnTo>
                  <a:pt x="2056" y="506"/>
                </a:lnTo>
                <a:lnTo>
                  <a:pt x="2064" y="506"/>
                </a:lnTo>
                <a:lnTo>
                  <a:pt x="2064" y="506"/>
                </a:lnTo>
                <a:lnTo>
                  <a:pt x="2064" y="506"/>
                </a:lnTo>
                <a:lnTo>
                  <a:pt x="2064" y="498"/>
                </a:lnTo>
                <a:lnTo>
                  <a:pt x="2071" y="498"/>
                </a:lnTo>
                <a:lnTo>
                  <a:pt x="2071" y="498"/>
                </a:lnTo>
                <a:lnTo>
                  <a:pt x="2079" y="498"/>
                </a:lnTo>
                <a:lnTo>
                  <a:pt x="2079" y="498"/>
                </a:lnTo>
                <a:lnTo>
                  <a:pt x="2087" y="498"/>
                </a:lnTo>
                <a:lnTo>
                  <a:pt x="2087" y="498"/>
                </a:lnTo>
                <a:lnTo>
                  <a:pt x="2087" y="498"/>
                </a:lnTo>
                <a:lnTo>
                  <a:pt x="2087" y="498"/>
                </a:lnTo>
                <a:lnTo>
                  <a:pt x="2094" y="498"/>
                </a:lnTo>
                <a:lnTo>
                  <a:pt x="2094" y="490"/>
                </a:lnTo>
                <a:lnTo>
                  <a:pt x="2102" y="490"/>
                </a:lnTo>
                <a:lnTo>
                  <a:pt x="2102" y="483"/>
                </a:lnTo>
                <a:lnTo>
                  <a:pt x="2110" y="483"/>
                </a:lnTo>
                <a:lnTo>
                  <a:pt x="2110" y="483"/>
                </a:lnTo>
                <a:lnTo>
                  <a:pt x="2117" y="483"/>
                </a:lnTo>
                <a:lnTo>
                  <a:pt x="2117" y="483"/>
                </a:lnTo>
                <a:lnTo>
                  <a:pt x="2117" y="483"/>
                </a:lnTo>
                <a:lnTo>
                  <a:pt x="2117" y="475"/>
                </a:lnTo>
                <a:lnTo>
                  <a:pt x="2125" y="475"/>
                </a:lnTo>
                <a:lnTo>
                  <a:pt x="2125" y="475"/>
                </a:lnTo>
                <a:lnTo>
                  <a:pt x="2140" y="475"/>
                </a:lnTo>
                <a:lnTo>
                  <a:pt x="2140" y="475"/>
                </a:lnTo>
                <a:lnTo>
                  <a:pt x="2140" y="475"/>
                </a:lnTo>
                <a:lnTo>
                  <a:pt x="2140" y="460"/>
                </a:lnTo>
                <a:lnTo>
                  <a:pt x="2148" y="460"/>
                </a:lnTo>
                <a:lnTo>
                  <a:pt x="2148" y="460"/>
                </a:lnTo>
                <a:lnTo>
                  <a:pt x="2156" y="460"/>
                </a:lnTo>
                <a:lnTo>
                  <a:pt x="2156" y="460"/>
                </a:lnTo>
                <a:lnTo>
                  <a:pt x="2163" y="460"/>
                </a:lnTo>
                <a:lnTo>
                  <a:pt x="2163" y="460"/>
                </a:lnTo>
                <a:lnTo>
                  <a:pt x="2163" y="460"/>
                </a:lnTo>
                <a:lnTo>
                  <a:pt x="2163" y="460"/>
                </a:lnTo>
                <a:lnTo>
                  <a:pt x="2171" y="460"/>
                </a:lnTo>
                <a:lnTo>
                  <a:pt x="2171" y="460"/>
                </a:lnTo>
                <a:lnTo>
                  <a:pt x="2179" y="460"/>
                </a:lnTo>
                <a:lnTo>
                  <a:pt x="2179" y="452"/>
                </a:lnTo>
                <a:lnTo>
                  <a:pt x="2186" y="452"/>
                </a:lnTo>
                <a:lnTo>
                  <a:pt x="2186" y="452"/>
                </a:lnTo>
                <a:lnTo>
                  <a:pt x="2186" y="452"/>
                </a:lnTo>
                <a:lnTo>
                  <a:pt x="2186" y="444"/>
                </a:lnTo>
                <a:lnTo>
                  <a:pt x="2194" y="444"/>
                </a:lnTo>
                <a:lnTo>
                  <a:pt x="2194" y="444"/>
                </a:lnTo>
                <a:lnTo>
                  <a:pt x="2202" y="444"/>
                </a:lnTo>
                <a:lnTo>
                  <a:pt x="2202" y="444"/>
                </a:lnTo>
                <a:lnTo>
                  <a:pt x="2209" y="444"/>
                </a:lnTo>
                <a:lnTo>
                  <a:pt x="2209" y="444"/>
                </a:lnTo>
                <a:lnTo>
                  <a:pt x="2217" y="444"/>
                </a:lnTo>
                <a:lnTo>
                  <a:pt x="2217" y="444"/>
                </a:lnTo>
                <a:lnTo>
                  <a:pt x="2217" y="444"/>
                </a:lnTo>
                <a:lnTo>
                  <a:pt x="2217" y="437"/>
                </a:lnTo>
                <a:lnTo>
                  <a:pt x="2225" y="437"/>
                </a:lnTo>
                <a:lnTo>
                  <a:pt x="2225" y="437"/>
                </a:lnTo>
                <a:lnTo>
                  <a:pt x="2232" y="437"/>
                </a:lnTo>
                <a:lnTo>
                  <a:pt x="2232" y="437"/>
                </a:lnTo>
                <a:lnTo>
                  <a:pt x="2240" y="437"/>
                </a:lnTo>
                <a:lnTo>
                  <a:pt x="2240" y="437"/>
                </a:lnTo>
                <a:lnTo>
                  <a:pt x="2240" y="437"/>
                </a:lnTo>
                <a:lnTo>
                  <a:pt x="2240" y="437"/>
                </a:lnTo>
                <a:lnTo>
                  <a:pt x="2248" y="437"/>
                </a:lnTo>
                <a:lnTo>
                  <a:pt x="2248" y="437"/>
                </a:lnTo>
                <a:lnTo>
                  <a:pt x="2255" y="437"/>
                </a:lnTo>
                <a:lnTo>
                  <a:pt x="2255" y="437"/>
                </a:lnTo>
                <a:lnTo>
                  <a:pt x="2263" y="437"/>
                </a:lnTo>
                <a:lnTo>
                  <a:pt x="2263" y="437"/>
                </a:lnTo>
                <a:lnTo>
                  <a:pt x="2263" y="437"/>
                </a:lnTo>
                <a:lnTo>
                  <a:pt x="2263" y="429"/>
                </a:lnTo>
                <a:lnTo>
                  <a:pt x="2271" y="429"/>
                </a:lnTo>
                <a:lnTo>
                  <a:pt x="2271" y="429"/>
                </a:lnTo>
                <a:lnTo>
                  <a:pt x="2278" y="429"/>
                </a:lnTo>
                <a:lnTo>
                  <a:pt x="2278" y="429"/>
                </a:lnTo>
                <a:lnTo>
                  <a:pt x="2286" y="429"/>
                </a:lnTo>
                <a:lnTo>
                  <a:pt x="2286" y="429"/>
                </a:lnTo>
                <a:lnTo>
                  <a:pt x="2294" y="429"/>
                </a:lnTo>
                <a:lnTo>
                  <a:pt x="2294" y="429"/>
                </a:lnTo>
                <a:lnTo>
                  <a:pt x="2294" y="429"/>
                </a:lnTo>
                <a:lnTo>
                  <a:pt x="2294" y="429"/>
                </a:lnTo>
                <a:lnTo>
                  <a:pt x="2301" y="429"/>
                </a:lnTo>
                <a:lnTo>
                  <a:pt x="2301" y="429"/>
                </a:lnTo>
                <a:lnTo>
                  <a:pt x="2309" y="429"/>
                </a:lnTo>
                <a:lnTo>
                  <a:pt x="2309" y="429"/>
                </a:lnTo>
                <a:lnTo>
                  <a:pt x="2317" y="429"/>
                </a:lnTo>
                <a:lnTo>
                  <a:pt x="2317" y="429"/>
                </a:lnTo>
                <a:lnTo>
                  <a:pt x="2317" y="429"/>
                </a:lnTo>
                <a:lnTo>
                  <a:pt x="2317" y="429"/>
                </a:lnTo>
                <a:lnTo>
                  <a:pt x="2324" y="429"/>
                </a:lnTo>
                <a:lnTo>
                  <a:pt x="2324" y="429"/>
                </a:lnTo>
                <a:lnTo>
                  <a:pt x="2332" y="429"/>
                </a:lnTo>
                <a:lnTo>
                  <a:pt x="2332" y="429"/>
                </a:lnTo>
                <a:lnTo>
                  <a:pt x="2340" y="429"/>
                </a:lnTo>
                <a:lnTo>
                  <a:pt x="2340" y="429"/>
                </a:lnTo>
                <a:lnTo>
                  <a:pt x="2340" y="429"/>
                </a:lnTo>
                <a:lnTo>
                  <a:pt x="2340" y="429"/>
                </a:lnTo>
                <a:lnTo>
                  <a:pt x="2347" y="429"/>
                </a:lnTo>
                <a:lnTo>
                  <a:pt x="2347" y="421"/>
                </a:lnTo>
                <a:lnTo>
                  <a:pt x="2355" y="421"/>
                </a:lnTo>
                <a:lnTo>
                  <a:pt x="2355" y="421"/>
                </a:lnTo>
                <a:lnTo>
                  <a:pt x="2363" y="421"/>
                </a:lnTo>
                <a:lnTo>
                  <a:pt x="2363" y="421"/>
                </a:lnTo>
                <a:lnTo>
                  <a:pt x="2378" y="421"/>
                </a:lnTo>
                <a:lnTo>
                  <a:pt x="2378" y="421"/>
                </a:lnTo>
                <a:lnTo>
                  <a:pt x="2386" y="421"/>
                </a:lnTo>
                <a:lnTo>
                  <a:pt x="2386" y="421"/>
                </a:lnTo>
                <a:lnTo>
                  <a:pt x="2394" y="421"/>
                </a:lnTo>
                <a:lnTo>
                  <a:pt x="2394" y="421"/>
                </a:lnTo>
                <a:lnTo>
                  <a:pt x="2394" y="421"/>
                </a:lnTo>
                <a:lnTo>
                  <a:pt x="2394" y="421"/>
                </a:lnTo>
                <a:lnTo>
                  <a:pt x="2401" y="421"/>
                </a:lnTo>
                <a:lnTo>
                  <a:pt x="2401" y="421"/>
                </a:lnTo>
                <a:lnTo>
                  <a:pt x="2409" y="421"/>
                </a:lnTo>
                <a:lnTo>
                  <a:pt x="2409" y="421"/>
                </a:lnTo>
                <a:lnTo>
                  <a:pt x="2417" y="421"/>
                </a:lnTo>
                <a:lnTo>
                  <a:pt x="2417" y="421"/>
                </a:lnTo>
                <a:lnTo>
                  <a:pt x="2417" y="421"/>
                </a:lnTo>
                <a:lnTo>
                  <a:pt x="2417" y="421"/>
                </a:lnTo>
                <a:lnTo>
                  <a:pt x="2424" y="421"/>
                </a:lnTo>
                <a:lnTo>
                  <a:pt x="2424" y="414"/>
                </a:lnTo>
                <a:lnTo>
                  <a:pt x="2432" y="414"/>
                </a:lnTo>
                <a:lnTo>
                  <a:pt x="2432" y="414"/>
                </a:lnTo>
                <a:lnTo>
                  <a:pt x="2440" y="414"/>
                </a:lnTo>
                <a:lnTo>
                  <a:pt x="2440" y="414"/>
                </a:lnTo>
                <a:lnTo>
                  <a:pt x="2440" y="414"/>
                </a:lnTo>
                <a:lnTo>
                  <a:pt x="2440" y="414"/>
                </a:lnTo>
                <a:lnTo>
                  <a:pt x="2447" y="414"/>
                </a:lnTo>
                <a:lnTo>
                  <a:pt x="2447" y="414"/>
                </a:lnTo>
                <a:lnTo>
                  <a:pt x="2455" y="414"/>
                </a:lnTo>
                <a:lnTo>
                  <a:pt x="2455" y="414"/>
                </a:lnTo>
                <a:lnTo>
                  <a:pt x="2463" y="414"/>
                </a:lnTo>
                <a:lnTo>
                  <a:pt x="2463" y="414"/>
                </a:lnTo>
                <a:lnTo>
                  <a:pt x="2470" y="414"/>
                </a:lnTo>
                <a:lnTo>
                  <a:pt x="2470" y="406"/>
                </a:lnTo>
                <a:lnTo>
                  <a:pt x="2470" y="406"/>
                </a:lnTo>
                <a:lnTo>
                  <a:pt x="2470" y="406"/>
                </a:lnTo>
                <a:lnTo>
                  <a:pt x="2478" y="406"/>
                </a:lnTo>
                <a:lnTo>
                  <a:pt x="2478" y="398"/>
                </a:lnTo>
                <a:lnTo>
                  <a:pt x="2486" y="398"/>
                </a:lnTo>
                <a:lnTo>
                  <a:pt x="2486" y="398"/>
                </a:lnTo>
                <a:lnTo>
                  <a:pt x="2493" y="398"/>
                </a:lnTo>
                <a:lnTo>
                  <a:pt x="2493" y="398"/>
                </a:lnTo>
                <a:lnTo>
                  <a:pt x="2493" y="398"/>
                </a:lnTo>
                <a:lnTo>
                  <a:pt x="2493" y="398"/>
                </a:lnTo>
                <a:lnTo>
                  <a:pt x="2501" y="398"/>
                </a:lnTo>
                <a:lnTo>
                  <a:pt x="2501" y="398"/>
                </a:lnTo>
                <a:lnTo>
                  <a:pt x="2509" y="398"/>
                </a:lnTo>
                <a:lnTo>
                  <a:pt x="2509" y="398"/>
                </a:lnTo>
                <a:lnTo>
                  <a:pt x="2516" y="398"/>
                </a:lnTo>
                <a:lnTo>
                  <a:pt x="2516" y="398"/>
                </a:lnTo>
                <a:lnTo>
                  <a:pt x="2516" y="398"/>
                </a:lnTo>
                <a:lnTo>
                  <a:pt x="2516" y="398"/>
                </a:lnTo>
                <a:lnTo>
                  <a:pt x="2524" y="398"/>
                </a:lnTo>
                <a:lnTo>
                  <a:pt x="2524" y="398"/>
                </a:lnTo>
                <a:lnTo>
                  <a:pt x="2532" y="398"/>
                </a:lnTo>
                <a:lnTo>
                  <a:pt x="2532" y="398"/>
                </a:lnTo>
                <a:lnTo>
                  <a:pt x="2539" y="398"/>
                </a:lnTo>
                <a:lnTo>
                  <a:pt x="2539" y="398"/>
                </a:lnTo>
                <a:lnTo>
                  <a:pt x="2539" y="398"/>
                </a:lnTo>
                <a:lnTo>
                  <a:pt x="2539" y="398"/>
                </a:lnTo>
                <a:lnTo>
                  <a:pt x="2547" y="398"/>
                </a:lnTo>
                <a:lnTo>
                  <a:pt x="2547" y="398"/>
                </a:lnTo>
                <a:lnTo>
                  <a:pt x="2555" y="398"/>
                </a:lnTo>
                <a:lnTo>
                  <a:pt x="2555" y="398"/>
                </a:lnTo>
                <a:lnTo>
                  <a:pt x="2562" y="398"/>
                </a:lnTo>
                <a:lnTo>
                  <a:pt x="2562" y="398"/>
                </a:lnTo>
                <a:lnTo>
                  <a:pt x="2570" y="398"/>
                </a:lnTo>
                <a:lnTo>
                  <a:pt x="2570" y="398"/>
                </a:lnTo>
                <a:lnTo>
                  <a:pt x="2570" y="398"/>
                </a:lnTo>
                <a:lnTo>
                  <a:pt x="2570" y="398"/>
                </a:lnTo>
                <a:lnTo>
                  <a:pt x="2578" y="398"/>
                </a:lnTo>
                <a:lnTo>
                  <a:pt x="2578" y="398"/>
                </a:lnTo>
                <a:lnTo>
                  <a:pt x="2585" y="398"/>
                </a:lnTo>
                <a:lnTo>
                  <a:pt x="2585" y="398"/>
                </a:lnTo>
                <a:lnTo>
                  <a:pt x="2593" y="398"/>
                </a:lnTo>
                <a:lnTo>
                  <a:pt x="2593" y="398"/>
                </a:lnTo>
                <a:lnTo>
                  <a:pt x="2593" y="398"/>
                </a:lnTo>
                <a:lnTo>
                  <a:pt x="2593" y="398"/>
                </a:lnTo>
                <a:lnTo>
                  <a:pt x="2601" y="398"/>
                </a:lnTo>
                <a:lnTo>
                  <a:pt x="2601" y="398"/>
                </a:lnTo>
                <a:lnTo>
                  <a:pt x="2608" y="398"/>
                </a:lnTo>
                <a:lnTo>
                  <a:pt x="2608" y="398"/>
                </a:lnTo>
                <a:lnTo>
                  <a:pt x="2616" y="398"/>
                </a:lnTo>
                <a:lnTo>
                  <a:pt x="2616" y="398"/>
                </a:lnTo>
                <a:lnTo>
                  <a:pt x="2616" y="398"/>
                </a:lnTo>
                <a:lnTo>
                  <a:pt x="2616" y="391"/>
                </a:lnTo>
                <a:lnTo>
                  <a:pt x="2624" y="391"/>
                </a:lnTo>
                <a:lnTo>
                  <a:pt x="2624" y="391"/>
                </a:lnTo>
                <a:lnTo>
                  <a:pt x="2631" y="391"/>
                </a:lnTo>
                <a:lnTo>
                  <a:pt x="2631" y="391"/>
                </a:lnTo>
                <a:lnTo>
                  <a:pt x="2639" y="391"/>
                </a:lnTo>
                <a:lnTo>
                  <a:pt x="2639" y="391"/>
                </a:lnTo>
                <a:lnTo>
                  <a:pt x="2639" y="391"/>
                </a:lnTo>
                <a:lnTo>
                  <a:pt x="2639" y="391"/>
                </a:lnTo>
                <a:lnTo>
                  <a:pt x="2647" y="391"/>
                </a:lnTo>
                <a:lnTo>
                  <a:pt x="2647" y="391"/>
                </a:lnTo>
                <a:lnTo>
                  <a:pt x="2654" y="391"/>
                </a:lnTo>
                <a:lnTo>
                  <a:pt x="2654" y="391"/>
                </a:lnTo>
                <a:lnTo>
                  <a:pt x="2662" y="391"/>
                </a:lnTo>
                <a:lnTo>
                  <a:pt x="2662" y="391"/>
                </a:lnTo>
                <a:lnTo>
                  <a:pt x="2670" y="391"/>
                </a:lnTo>
                <a:lnTo>
                  <a:pt x="2670" y="391"/>
                </a:lnTo>
                <a:lnTo>
                  <a:pt x="2670" y="391"/>
                </a:lnTo>
                <a:lnTo>
                  <a:pt x="2670" y="391"/>
                </a:lnTo>
                <a:lnTo>
                  <a:pt x="2677" y="391"/>
                </a:lnTo>
                <a:lnTo>
                  <a:pt x="2677" y="383"/>
                </a:lnTo>
                <a:lnTo>
                  <a:pt x="2685" y="383"/>
                </a:lnTo>
                <a:lnTo>
                  <a:pt x="2685" y="383"/>
                </a:lnTo>
                <a:lnTo>
                  <a:pt x="2693" y="383"/>
                </a:lnTo>
                <a:lnTo>
                  <a:pt x="2693" y="375"/>
                </a:lnTo>
                <a:lnTo>
                  <a:pt x="2693" y="375"/>
                </a:lnTo>
                <a:lnTo>
                  <a:pt x="2693" y="375"/>
                </a:lnTo>
                <a:lnTo>
                  <a:pt x="2700" y="375"/>
                </a:lnTo>
                <a:lnTo>
                  <a:pt x="2700" y="375"/>
                </a:lnTo>
                <a:lnTo>
                  <a:pt x="2708" y="375"/>
                </a:lnTo>
                <a:lnTo>
                  <a:pt x="2708" y="375"/>
                </a:lnTo>
                <a:lnTo>
                  <a:pt x="2716" y="375"/>
                </a:lnTo>
                <a:lnTo>
                  <a:pt x="2716" y="375"/>
                </a:lnTo>
                <a:lnTo>
                  <a:pt x="2716" y="375"/>
                </a:lnTo>
                <a:lnTo>
                  <a:pt x="2716" y="375"/>
                </a:lnTo>
                <a:lnTo>
                  <a:pt x="2723" y="375"/>
                </a:lnTo>
                <a:lnTo>
                  <a:pt x="2723" y="375"/>
                </a:lnTo>
                <a:lnTo>
                  <a:pt x="2731" y="375"/>
                </a:lnTo>
                <a:lnTo>
                  <a:pt x="2731" y="375"/>
                </a:lnTo>
                <a:lnTo>
                  <a:pt x="2739" y="375"/>
                </a:lnTo>
                <a:lnTo>
                  <a:pt x="2739" y="375"/>
                </a:lnTo>
                <a:lnTo>
                  <a:pt x="2746" y="375"/>
                </a:lnTo>
                <a:lnTo>
                  <a:pt x="2746" y="375"/>
                </a:lnTo>
                <a:lnTo>
                  <a:pt x="2746" y="375"/>
                </a:lnTo>
                <a:lnTo>
                  <a:pt x="2746" y="368"/>
                </a:lnTo>
                <a:lnTo>
                  <a:pt x="2754" y="368"/>
                </a:lnTo>
                <a:lnTo>
                  <a:pt x="2754" y="368"/>
                </a:lnTo>
                <a:lnTo>
                  <a:pt x="2762" y="368"/>
                </a:lnTo>
                <a:lnTo>
                  <a:pt x="2762" y="368"/>
                </a:lnTo>
                <a:lnTo>
                  <a:pt x="2769" y="368"/>
                </a:lnTo>
                <a:lnTo>
                  <a:pt x="2769" y="368"/>
                </a:lnTo>
                <a:lnTo>
                  <a:pt x="2769" y="368"/>
                </a:lnTo>
                <a:lnTo>
                  <a:pt x="2769" y="368"/>
                </a:lnTo>
                <a:lnTo>
                  <a:pt x="2777" y="368"/>
                </a:lnTo>
                <a:lnTo>
                  <a:pt x="2777" y="368"/>
                </a:lnTo>
                <a:lnTo>
                  <a:pt x="2785" y="368"/>
                </a:lnTo>
                <a:lnTo>
                  <a:pt x="2785" y="368"/>
                </a:lnTo>
                <a:lnTo>
                  <a:pt x="2792" y="368"/>
                </a:lnTo>
                <a:lnTo>
                  <a:pt x="2792" y="368"/>
                </a:lnTo>
                <a:lnTo>
                  <a:pt x="2792" y="368"/>
                </a:lnTo>
                <a:lnTo>
                  <a:pt x="2792" y="368"/>
                </a:lnTo>
                <a:lnTo>
                  <a:pt x="2800" y="368"/>
                </a:lnTo>
                <a:lnTo>
                  <a:pt x="2800" y="368"/>
                </a:lnTo>
                <a:lnTo>
                  <a:pt x="2808" y="368"/>
                </a:lnTo>
                <a:lnTo>
                  <a:pt x="2808" y="368"/>
                </a:lnTo>
                <a:lnTo>
                  <a:pt x="2815" y="368"/>
                </a:lnTo>
                <a:lnTo>
                  <a:pt x="2815" y="368"/>
                </a:lnTo>
                <a:lnTo>
                  <a:pt x="2815" y="368"/>
                </a:lnTo>
                <a:lnTo>
                  <a:pt x="2815" y="368"/>
                </a:lnTo>
                <a:lnTo>
                  <a:pt x="2823" y="368"/>
                </a:lnTo>
                <a:lnTo>
                  <a:pt x="2823" y="368"/>
                </a:lnTo>
                <a:lnTo>
                  <a:pt x="2831" y="368"/>
                </a:lnTo>
                <a:lnTo>
                  <a:pt x="2831" y="368"/>
                </a:lnTo>
                <a:lnTo>
                  <a:pt x="2838" y="368"/>
                </a:lnTo>
                <a:lnTo>
                  <a:pt x="2838" y="368"/>
                </a:lnTo>
                <a:lnTo>
                  <a:pt x="2846" y="368"/>
                </a:lnTo>
                <a:lnTo>
                  <a:pt x="2846" y="360"/>
                </a:lnTo>
                <a:lnTo>
                  <a:pt x="2846" y="360"/>
                </a:lnTo>
                <a:lnTo>
                  <a:pt x="2846" y="360"/>
                </a:lnTo>
                <a:lnTo>
                  <a:pt x="2854" y="360"/>
                </a:lnTo>
                <a:lnTo>
                  <a:pt x="2854" y="360"/>
                </a:lnTo>
                <a:lnTo>
                  <a:pt x="2861" y="360"/>
                </a:lnTo>
                <a:lnTo>
                  <a:pt x="2861" y="360"/>
                </a:lnTo>
                <a:lnTo>
                  <a:pt x="2869" y="360"/>
                </a:lnTo>
                <a:lnTo>
                  <a:pt x="2869" y="360"/>
                </a:lnTo>
                <a:lnTo>
                  <a:pt x="2869" y="360"/>
                </a:lnTo>
                <a:lnTo>
                  <a:pt x="2869" y="360"/>
                </a:lnTo>
                <a:lnTo>
                  <a:pt x="2877" y="360"/>
                </a:lnTo>
                <a:lnTo>
                  <a:pt x="2877" y="360"/>
                </a:lnTo>
                <a:lnTo>
                  <a:pt x="2884" y="360"/>
                </a:lnTo>
                <a:lnTo>
                  <a:pt x="2884" y="360"/>
                </a:lnTo>
                <a:lnTo>
                  <a:pt x="2892" y="360"/>
                </a:lnTo>
                <a:lnTo>
                  <a:pt x="2892" y="360"/>
                </a:lnTo>
                <a:lnTo>
                  <a:pt x="2892" y="360"/>
                </a:lnTo>
                <a:lnTo>
                  <a:pt x="2892" y="360"/>
                </a:lnTo>
                <a:lnTo>
                  <a:pt x="2900" y="360"/>
                </a:lnTo>
                <a:lnTo>
                  <a:pt x="2900" y="360"/>
                </a:lnTo>
                <a:lnTo>
                  <a:pt x="2907" y="360"/>
                </a:lnTo>
                <a:lnTo>
                  <a:pt x="2907" y="360"/>
                </a:lnTo>
                <a:lnTo>
                  <a:pt x="2915" y="360"/>
                </a:lnTo>
                <a:lnTo>
                  <a:pt x="2915" y="360"/>
                </a:lnTo>
                <a:lnTo>
                  <a:pt x="2923" y="360"/>
                </a:lnTo>
                <a:lnTo>
                  <a:pt x="2923" y="360"/>
                </a:lnTo>
                <a:lnTo>
                  <a:pt x="2923" y="360"/>
                </a:lnTo>
                <a:lnTo>
                  <a:pt x="2923" y="352"/>
                </a:lnTo>
                <a:lnTo>
                  <a:pt x="2930" y="352"/>
                </a:lnTo>
                <a:lnTo>
                  <a:pt x="2930" y="352"/>
                </a:lnTo>
                <a:lnTo>
                  <a:pt x="2938" y="352"/>
                </a:lnTo>
                <a:lnTo>
                  <a:pt x="2938" y="352"/>
                </a:lnTo>
                <a:lnTo>
                  <a:pt x="2946" y="352"/>
                </a:lnTo>
                <a:lnTo>
                  <a:pt x="2946" y="352"/>
                </a:lnTo>
                <a:lnTo>
                  <a:pt x="2946" y="352"/>
                </a:lnTo>
                <a:lnTo>
                  <a:pt x="2946" y="352"/>
                </a:lnTo>
                <a:lnTo>
                  <a:pt x="2953" y="352"/>
                </a:lnTo>
                <a:lnTo>
                  <a:pt x="2953" y="352"/>
                </a:lnTo>
                <a:lnTo>
                  <a:pt x="2961" y="352"/>
                </a:lnTo>
                <a:lnTo>
                  <a:pt x="2961" y="345"/>
                </a:lnTo>
                <a:lnTo>
                  <a:pt x="2969" y="345"/>
                </a:lnTo>
                <a:lnTo>
                  <a:pt x="2969" y="337"/>
                </a:lnTo>
                <a:lnTo>
                  <a:pt x="2969" y="337"/>
                </a:lnTo>
                <a:lnTo>
                  <a:pt x="2969" y="337"/>
                </a:lnTo>
                <a:lnTo>
                  <a:pt x="2976" y="337"/>
                </a:lnTo>
                <a:lnTo>
                  <a:pt x="2976" y="337"/>
                </a:lnTo>
                <a:lnTo>
                  <a:pt x="2984" y="337"/>
                </a:lnTo>
                <a:lnTo>
                  <a:pt x="2984" y="337"/>
                </a:lnTo>
                <a:lnTo>
                  <a:pt x="2992" y="337"/>
                </a:lnTo>
                <a:lnTo>
                  <a:pt x="2992" y="337"/>
                </a:lnTo>
                <a:lnTo>
                  <a:pt x="2992" y="337"/>
                </a:lnTo>
                <a:lnTo>
                  <a:pt x="2992" y="329"/>
                </a:lnTo>
                <a:lnTo>
                  <a:pt x="3000" y="329"/>
                </a:lnTo>
                <a:lnTo>
                  <a:pt x="3000" y="329"/>
                </a:lnTo>
                <a:lnTo>
                  <a:pt x="3007" y="329"/>
                </a:lnTo>
                <a:lnTo>
                  <a:pt x="3007" y="329"/>
                </a:lnTo>
                <a:lnTo>
                  <a:pt x="3015" y="329"/>
                </a:lnTo>
                <a:lnTo>
                  <a:pt x="3015" y="329"/>
                </a:lnTo>
                <a:lnTo>
                  <a:pt x="3023" y="329"/>
                </a:lnTo>
                <a:lnTo>
                  <a:pt x="3023" y="329"/>
                </a:lnTo>
                <a:lnTo>
                  <a:pt x="3023" y="329"/>
                </a:lnTo>
                <a:lnTo>
                  <a:pt x="3023" y="322"/>
                </a:lnTo>
                <a:lnTo>
                  <a:pt x="3030" y="322"/>
                </a:lnTo>
                <a:lnTo>
                  <a:pt x="3030" y="322"/>
                </a:lnTo>
                <a:lnTo>
                  <a:pt x="3038" y="322"/>
                </a:lnTo>
                <a:lnTo>
                  <a:pt x="3038" y="322"/>
                </a:lnTo>
                <a:lnTo>
                  <a:pt x="3046" y="322"/>
                </a:lnTo>
                <a:lnTo>
                  <a:pt x="3046" y="314"/>
                </a:lnTo>
                <a:lnTo>
                  <a:pt x="3046" y="314"/>
                </a:lnTo>
                <a:lnTo>
                  <a:pt x="3046" y="306"/>
                </a:lnTo>
                <a:lnTo>
                  <a:pt x="3053" y="306"/>
                </a:lnTo>
                <a:lnTo>
                  <a:pt x="3053" y="306"/>
                </a:lnTo>
                <a:lnTo>
                  <a:pt x="3061" y="306"/>
                </a:lnTo>
                <a:lnTo>
                  <a:pt x="3061" y="306"/>
                </a:lnTo>
                <a:lnTo>
                  <a:pt x="3069" y="306"/>
                </a:lnTo>
                <a:lnTo>
                  <a:pt x="3069" y="306"/>
                </a:lnTo>
                <a:lnTo>
                  <a:pt x="3069" y="306"/>
                </a:lnTo>
                <a:lnTo>
                  <a:pt x="3069" y="306"/>
                </a:lnTo>
                <a:lnTo>
                  <a:pt x="3076" y="306"/>
                </a:lnTo>
                <a:lnTo>
                  <a:pt x="3076" y="299"/>
                </a:lnTo>
                <a:lnTo>
                  <a:pt x="3084" y="299"/>
                </a:lnTo>
                <a:lnTo>
                  <a:pt x="3084" y="299"/>
                </a:lnTo>
                <a:lnTo>
                  <a:pt x="3092" y="299"/>
                </a:lnTo>
                <a:lnTo>
                  <a:pt x="3092" y="291"/>
                </a:lnTo>
                <a:lnTo>
                  <a:pt x="3099" y="291"/>
                </a:lnTo>
                <a:lnTo>
                  <a:pt x="3099" y="291"/>
                </a:lnTo>
                <a:lnTo>
                  <a:pt x="3099" y="291"/>
                </a:lnTo>
                <a:lnTo>
                  <a:pt x="3099" y="283"/>
                </a:lnTo>
                <a:lnTo>
                  <a:pt x="3107" y="283"/>
                </a:lnTo>
                <a:lnTo>
                  <a:pt x="3107" y="283"/>
                </a:lnTo>
                <a:lnTo>
                  <a:pt x="3115" y="283"/>
                </a:lnTo>
                <a:lnTo>
                  <a:pt x="3115" y="283"/>
                </a:lnTo>
                <a:lnTo>
                  <a:pt x="3122" y="283"/>
                </a:lnTo>
                <a:lnTo>
                  <a:pt x="3122" y="283"/>
                </a:lnTo>
                <a:lnTo>
                  <a:pt x="3122" y="283"/>
                </a:lnTo>
                <a:lnTo>
                  <a:pt x="3122" y="283"/>
                </a:lnTo>
                <a:lnTo>
                  <a:pt x="3130" y="283"/>
                </a:lnTo>
                <a:lnTo>
                  <a:pt x="3130" y="276"/>
                </a:lnTo>
                <a:lnTo>
                  <a:pt x="3138" y="276"/>
                </a:lnTo>
                <a:lnTo>
                  <a:pt x="3138" y="276"/>
                </a:lnTo>
                <a:lnTo>
                  <a:pt x="3145" y="276"/>
                </a:lnTo>
                <a:lnTo>
                  <a:pt x="3145" y="268"/>
                </a:lnTo>
                <a:lnTo>
                  <a:pt x="3145" y="268"/>
                </a:lnTo>
                <a:lnTo>
                  <a:pt x="3145" y="268"/>
                </a:lnTo>
                <a:lnTo>
                  <a:pt x="3153" y="268"/>
                </a:lnTo>
                <a:lnTo>
                  <a:pt x="3153" y="260"/>
                </a:lnTo>
                <a:lnTo>
                  <a:pt x="3161" y="260"/>
                </a:lnTo>
                <a:lnTo>
                  <a:pt x="3161" y="260"/>
                </a:lnTo>
                <a:lnTo>
                  <a:pt x="3168" y="260"/>
                </a:lnTo>
                <a:lnTo>
                  <a:pt x="3168" y="260"/>
                </a:lnTo>
                <a:lnTo>
                  <a:pt x="3168" y="260"/>
                </a:lnTo>
                <a:lnTo>
                  <a:pt x="3168" y="260"/>
                </a:lnTo>
                <a:lnTo>
                  <a:pt x="3176" y="260"/>
                </a:lnTo>
                <a:lnTo>
                  <a:pt x="3176" y="253"/>
                </a:lnTo>
                <a:lnTo>
                  <a:pt x="3184" y="253"/>
                </a:lnTo>
                <a:lnTo>
                  <a:pt x="3184" y="253"/>
                </a:lnTo>
                <a:lnTo>
                  <a:pt x="3191" y="253"/>
                </a:lnTo>
                <a:lnTo>
                  <a:pt x="3191" y="245"/>
                </a:lnTo>
                <a:lnTo>
                  <a:pt x="3199" y="245"/>
                </a:lnTo>
                <a:lnTo>
                  <a:pt x="3199" y="245"/>
                </a:lnTo>
                <a:lnTo>
                  <a:pt x="3199" y="245"/>
                </a:lnTo>
                <a:lnTo>
                  <a:pt x="3199" y="237"/>
                </a:lnTo>
                <a:lnTo>
                  <a:pt x="3207" y="237"/>
                </a:lnTo>
                <a:lnTo>
                  <a:pt x="3207" y="237"/>
                </a:lnTo>
                <a:lnTo>
                  <a:pt x="3214" y="237"/>
                </a:lnTo>
                <a:lnTo>
                  <a:pt x="3214" y="237"/>
                </a:lnTo>
                <a:lnTo>
                  <a:pt x="3222" y="237"/>
                </a:lnTo>
                <a:lnTo>
                  <a:pt x="3222" y="230"/>
                </a:lnTo>
                <a:lnTo>
                  <a:pt x="3222" y="230"/>
                </a:lnTo>
                <a:lnTo>
                  <a:pt x="3222" y="230"/>
                </a:lnTo>
                <a:lnTo>
                  <a:pt x="3230" y="230"/>
                </a:lnTo>
                <a:lnTo>
                  <a:pt x="3230" y="230"/>
                </a:lnTo>
                <a:lnTo>
                  <a:pt x="3237" y="230"/>
                </a:lnTo>
                <a:lnTo>
                  <a:pt x="3237" y="230"/>
                </a:lnTo>
                <a:lnTo>
                  <a:pt x="3245" y="230"/>
                </a:lnTo>
                <a:lnTo>
                  <a:pt x="3245" y="222"/>
                </a:lnTo>
                <a:lnTo>
                  <a:pt x="3245" y="222"/>
                </a:lnTo>
                <a:lnTo>
                  <a:pt x="3245" y="222"/>
                </a:lnTo>
                <a:lnTo>
                  <a:pt x="3253" y="222"/>
                </a:lnTo>
                <a:lnTo>
                  <a:pt x="3253" y="207"/>
                </a:lnTo>
                <a:lnTo>
                  <a:pt x="3260" y="207"/>
                </a:lnTo>
                <a:lnTo>
                  <a:pt x="3260" y="207"/>
                </a:lnTo>
                <a:lnTo>
                  <a:pt x="3268" y="207"/>
                </a:lnTo>
                <a:lnTo>
                  <a:pt x="3268" y="199"/>
                </a:lnTo>
                <a:lnTo>
                  <a:pt x="3276" y="199"/>
                </a:lnTo>
                <a:lnTo>
                  <a:pt x="3276" y="199"/>
                </a:lnTo>
                <a:lnTo>
                  <a:pt x="3276" y="199"/>
                </a:lnTo>
                <a:lnTo>
                  <a:pt x="3276" y="199"/>
                </a:lnTo>
                <a:lnTo>
                  <a:pt x="3283" y="199"/>
                </a:lnTo>
                <a:lnTo>
                  <a:pt x="3283" y="199"/>
                </a:lnTo>
                <a:lnTo>
                  <a:pt x="3291" y="199"/>
                </a:lnTo>
                <a:lnTo>
                  <a:pt x="3291" y="191"/>
                </a:lnTo>
                <a:lnTo>
                  <a:pt x="3299" y="191"/>
                </a:lnTo>
                <a:lnTo>
                  <a:pt x="3299" y="184"/>
                </a:lnTo>
                <a:lnTo>
                  <a:pt x="3299" y="184"/>
                </a:lnTo>
                <a:lnTo>
                  <a:pt x="3299" y="176"/>
                </a:lnTo>
                <a:lnTo>
                  <a:pt x="3306" y="176"/>
                </a:lnTo>
                <a:lnTo>
                  <a:pt x="3306" y="176"/>
                </a:lnTo>
                <a:lnTo>
                  <a:pt x="3314" y="176"/>
                </a:lnTo>
                <a:lnTo>
                  <a:pt x="3314" y="176"/>
                </a:lnTo>
                <a:lnTo>
                  <a:pt x="3322" y="176"/>
                </a:lnTo>
                <a:lnTo>
                  <a:pt x="3322" y="176"/>
                </a:lnTo>
                <a:lnTo>
                  <a:pt x="3322" y="176"/>
                </a:lnTo>
                <a:lnTo>
                  <a:pt x="3322" y="168"/>
                </a:lnTo>
                <a:lnTo>
                  <a:pt x="3329" y="168"/>
                </a:lnTo>
                <a:lnTo>
                  <a:pt x="3329" y="168"/>
                </a:lnTo>
                <a:lnTo>
                  <a:pt x="3337" y="168"/>
                </a:lnTo>
                <a:lnTo>
                  <a:pt x="3337" y="161"/>
                </a:lnTo>
                <a:lnTo>
                  <a:pt x="3345" y="161"/>
                </a:lnTo>
                <a:lnTo>
                  <a:pt x="3345" y="153"/>
                </a:lnTo>
                <a:lnTo>
                  <a:pt x="3345" y="153"/>
                </a:lnTo>
                <a:lnTo>
                  <a:pt x="3345" y="153"/>
                </a:lnTo>
                <a:lnTo>
                  <a:pt x="3352" y="153"/>
                </a:lnTo>
                <a:lnTo>
                  <a:pt x="3352" y="153"/>
                </a:lnTo>
                <a:lnTo>
                  <a:pt x="3360" y="153"/>
                </a:lnTo>
                <a:lnTo>
                  <a:pt x="3360" y="153"/>
                </a:lnTo>
                <a:lnTo>
                  <a:pt x="3368" y="153"/>
                </a:lnTo>
                <a:lnTo>
                  <a:pt x="3368" y="153"/>
                </a:lnTo>
                <a:lnTo>
                  <a:pt x="3375" y="153"/>
                </a:lnTo>
                <a:lnTo>
                  <a:pt x="3375" y="153"/>
                </a:lnTo>
                <a:lnTo>
                  <a:pt x="3375" y="153"/>
                </a:lnTo>
                <a:lnTo>
                  <a:pt x="3375" y="138"/>
                </a:lnTo>
                <a:lnTo>
                  <a:pt x="3383" y="138"/>
                </a:lnTo>
                <a:lnTo>
                  <a:pt x="3383" y="138"/>
                </a:lnTo>
                <a:lnTo>
                  <a:pt x="3391" y="138"/>
                </a:lnTo>
                <a:lnTo>
                  <a:pt x="3391" y="138"/>
                </a:lnTo>
                <a:lnTo>
                  <a:pt x="3398" y="138"/>
                </a:lnTo>
                <a:lnTo>
                  <a:pt x="3398" y="138"/>
                </a:lnTo>
                <a:lnTo>
                  <a:pt x="3398" y="138"/>
                </a:lnTo>
                <a:lnTo>
                  <a:pt x="3398" y="138"/>
                </a:lnTo>
                <a:lnTo>
                  <a:pt x="3406" y="138"/>
                </a:lnTo>
                <a:lnTo>
                  <a:pt x="3406" y="130"/>
                </a:lnTo>
                <a:lnTo>
                  <a:pt x="3414" y="130"/>
                </a:lnTo>
                <a:lnTo>
                  <a:pt x="3414" y="130"/>
                </a:lnTo>
                <a:lnTo>
                  <a:pt x="3421" y="130"/>
                </a:lnTo>
                <a:lnTo>
                  <a:pt x="3421" y="122"/>
                </a:lnTo>
                <a:lnTo>
                  <a:pt x="3421" y="122"/>
                </a:lnTo>
                <a:lnTo>
                  <a:pt x="3421" y="122"/>
                </a:lnTo>
                <a:lnTo>
                  <a:pt x="3429" y="122"/>
                </a:lnTo>
                <a:lnTo>
                  <a:pt x="3429" y="122"/>
                </a:lnTo>
                <a:lnTo>
                  <a:pt x="3437" y="122"/>
                </a:lnTo>
                <a:lnTo>
                  <a:pt x="3437" y="122"/>
                </a:lnTo>
                <a:lnTo>
                  <a:pt x="3444" y="122"/>
                </a:lnTo>
                <a:lnTo>
                  <a:pt x="3444" y="122"/>
                </a:lnTo>
                <a:lnTo>
                  <a:pt x="3444" y="122"/>
                </a:lnTo>
                <a:lnTo>
                  <a:pt x="3444" y="115"/>
                </a:lnTo>
                <a:lnTo>
                  <a:pt x="3452" y="115"/>
                </a:lnTo>
                <a:lnTo>
                  <a:pt x="3452" y="115"/>
                </a:lnTo>
                <a:lnTo>
                  <a:pt x="3460" y="115"/>
                </a:lnTo>
                <a:lnTo>
                  <a:pt x="3460" y="115"/>
                </a:lnTo>
                <a:lnTo>
                  <a:pt x="3467" y="115"/>
                </a:lnTo>
                <a:lnTo>
                  <a:pt x="3467" y="115"/>
                </a:lnTo>
                <a:lnTo>
                  <a:pt x="3475" y="115"/>
                </a:lnTo>
                <a:lnTo>
                  <a:pt x="3475" y="115"/>
                </a:lnTo>
                <a:lnTo>
                  <a:pt x="3475" y="115"/>
                </a:lnTo>
                <a:lnTo>
                  <a:pt x="3475" y="115"/>
                </a:lnTo>
                <a:lnTo>
                  <a:pt x="3483" y="115"/>
                </a:lnTo>
                <a:lnTo>
                  <a:pt x="3483" y="115"/>
                </a:lnTo>
                <a:lnTo>
                  <a:pt x="3490" y="115"/>
                </a:lnTo>
                <a:lnTo>
                  <a:pt x="3490" y="107"/>
                </a:lnTo>
                <a:lnTo>
                  <a:pt x="3498" y="107"/>
                </a:lnTo>
                <a:lnTo>
                  <a:pt x="3498" y="107"/>
                </a:lnTo>
                <a:lnTo>
                  <a:pt x="3498" y="107"/>
                </a:lnTo>
                <a:lnTo>
                  <a:pt x="3498" y="107"/>
                </a:lnTo>
                <a:lnTo>
                  <a:pt x="3506" y="107"/>
                </a:lnTo>
                <a:lnTo>
                  <a:pt x="3506" y="107"/>
                </a:lnTo>
                <a:lnTo>
                  <a:pt x="3513" y="107"/>
                </a:lnTo>
                <a:lnTo>
                  <a:pt x="3513" y="107"/>
                </a:lnTo>
                <a:lnTo>
                  <a:pt x="3521" y="107"/>
                </a:lnTo>
                <a:lnTo>
                  <a:pt x="3521" y="99"/>
                </a:lnTo>
                <a:lnTo>
                  <a:pt x="3521" y="99"/>
                </a:lnTo>
                <a:lnTo>
                  <a:pt x="3521" y="99"/>
                </a:lnTo>
                <a:lnTo>
                  <a:pt x="3529" y="99"/>
                </a:lnTo>
                <a:lnTo>
                  <a:pt x="3529" y="99"/>
                </a:lnTo>
                <a:lnTo>
                  <a:pt x="3536" y="99"/>
                </a:lnTo>
                <a:lnTo>
                  <a:pt x="3536" y="92"/>
                </a:lnTo>
                <a:lnTo>
                  <a:pt x="3544" y="92"/>
                </a:lnTo>
                <a:lnTo>
                  <a:pt x="3544" y="92"/>
                </a:lnTo>
                <a:lnTo>
                  <a:pt x="3552" y="92"/>
                </a:lnTo>
                <a:lnTo>
                  <a:pt x="3552" y="92"/>
                </a:lnTo>
                <a:lnTo>
                  <a:pt x="3552" y="92"/>
                </a:lnTo>
                <a:lnTo>
                  <a:pt x="3552" y="92"/>
                </a:lnTo>
                <a:lnTo>
                  <a:pt x="3559" y="92"/>
                </a:lnTo>
                <a:lnTo>
                  <a:pt x="3559" y="84"/>
                </a:lnTo>
                <a:lnTo>
                  <a:pt x="3567" y="84"/>
                </a:lnTo>
                <a:lnTo>
                  <a:pt x="3567" y="84"/>
                </a:lnTo>
                <a:lnTo>
                  <a:pt x="3575" y="84"/>
                </a:lnTo>
                <a:lnTo>
                  <a:pt x="3575" y="84"/>
                </a:lnTo>
                <a:lnTo>
                  <a:pt x="3575" y="84"/>
                </a:lnTo>
                <a:lnTo>
                  <a:pt x="3575" y="84"/>
                </a:lnTo>
                <a:lnTo>
                  <a:pt x="3582" y="84"/>
                </a:lnTo>
                <a:lnTo>
                  <a:pt x="3582" y="84"/>
                </a:lnTo>
                <a:lnTo>
                  <a:pt x="3590" y="84"/>
                </a:lnTo>
                <a:lnTo>
                  <a:pt x="3590" y="84"/>
                </a:lnTo>
                <a:lnTo>
                  <a:pt x="3598" y="84"/>
                </a:lnTo>
                <a:lnTo>
                  <a:pt x="3598" y="84"/>
                </a:lnTo>
                <a:lnTo>
                  <a:pt x="3598" y="84"/>
                </a:lnTo>
                <a:lnTo>
                  <a:pt x="3598" y="84"/>
                </a:lnTo>
                <a:lnTo>
                  <a:pt x="3606" y="84"/>
                </a:lnTo>
                <a:lnTo>
                  <a:pt x="3606" y="84"/>
                </a:lnTo>
                <a:lnTo>
                  <a:pt x="3613" y="84"/>
                </a:lnTo>
                <a:lnTo>
                  <a:pt x="3613" y="84"/>
                </a:lnTo>
                <a:lnTo>
                  <a:pt x="3621" y="84"/>
                </a:lnTo>
                <a:lnTo>
                  <a:pt x="3621" y="84"/>
                </a:lnTo>
                <a:lnTo>
                  <a:pt x="3621" y="84"/>
                </a:lnTo>
                <a:lnTo>
                  <a:pt x="3621" y="84"/>
                </a:lnTo>
                <a:lnTo>
                  <a:pt x="3629" y="84"/>
                </a:lnTo>
                <a:lnTo>
                  <a:pt x="3629" y="84"/>
                </a:lnTo>
                <a:lnTo>
                  <a:pt x="3636" y="84"/>
                </a:lnTo>
                <a:lnTo>
                  <a:pt x="3636" y="76"/>
                </a:lnTo>
                <a:lnTo>
                  <a:pt x="3644" y="76"/>
                </a:lnTo>
                <a:lnTo>
                  <a:pt x="3644" y="76"/>
                </a:lnTo>
                <a:lnTo>
                  <a:pt x="3652" y="76"/>
                </a:lnTo>
                <a:lnTo>
                  <a:pt x="3652" y="76"/>
                </a:lnTo>
                <a:lnTo>
                  <a:pt x="3652" y="76"/>
                </a:lnTo>
                <a:lnTo>
                  <a:pt x="3652" y="76"/>
                </a:lnTo>
                <a:lnTo>
                  <a:pt x="3659" y="76"/>
                </a:lnTo>
                <a:lnTo>
                  <a:pt x="3659" y="76"/>
                </a:lnTo>
                <a:lnTo>
                  <a:pt x="3667" y="76"/>
                </a:lnTo>
                <a:lnTo>
                  <a:pt x="3667" y="76"/>
                </a:lnTo>
                <a:lnTo>
                  <a:pt x="3675" y="76"/>
                </a:lnTo>
                <a:lnTo>
                  <a:pt x="3675" y="76"/>
                </a:lnTo>
                <a:lnTo>
                  <a:pt x="3675" y="76"/>
                </a:lnTo>
                <a:lnTo>
                  <a:pt x="3675" y="76"/>
                </a:lnTo>
                <a:lnTo>
                  <a:pt x="3682" y="76"/>
                </a:lnTo>
                <a:lnTo>
                  <a:pt x="3682" y="76"/>
                </a:lnTo>
                <a:lnTo>
                  <a:pt x="3690" y="76"/>
                </a:lnTo>
                <a:lnTo>
                  <a:pt x="3690" y="76"/>
                </a:lnTo>
                <a:lnTo>
                  <a:pt x="3698" y="76"/>
                </a:lnTo>
                <a:lnTo>
                  <a:pt x="3698" y="76"/>
                </a:lnTo>
                <a:lnTo>
                  <a:pt x="3698" y="76"/>
                </a:lnTo>
                <a:lnTo>
                  <a:pt x="3698" y="69"/>
                </a:lnTo>
                <a:lnTo>
                  <a:pt x="3705" y="69"/>
                </a:lnTo>
                <a:lnTo>
                  <a:pt x="3705" y="69"/>
                </a:lnTo>
                <a:lnTo>
                  <a:pt x="3713" y="69"/>
                </a:lnTo>
                <a:lnTo>
                  <a:pt x="3713" y="69"/>
                </a:lnTo>
                <a:lnTo>
                  <a:pt x="3721" y="69"/>
                </a:lnTo>
                <a:lnTo>
                  <a:pt x="3721" y="69"/>
                </a:lnTo>
                <a:lnTo>
                  <a:pt x="3728" y="69"/>
                </a:lnTo>
                <a:lnTo>
                  <a:pt x="3728" y="69"/>
                </a:lnTo>
                <a:lnTo>
                  <a:pt x="3728" y="69"/>
                </a:lnTo>
                <a:lnTo>
                  <a:pt x="3728" y="61"/>
                </a:lnTo>
                <a:lnTo>
                  <a:pt x="3736" y="61"/>
                </a:lnTo>
                <a:lnTo>
                  <a:pt x="3736" y="61"/>
                </a:lnTo>
                <a:lnTo>
                  <a:pt x="3744" y="61"/>
                </a:lnTo>
                <a:lnTo>
                  <a:pt x="3744" y="61"/>
                </a:lnTo>
                <a:lnTo>
                  <a:pt x="3751" y="61"/>
                </a:lnTo>
                <a:lnTo>
                  <a:pt x="3751" y="61"/>
                </a:lnTo>
                <a:lnTo>
                  <a:pt x="3751" y="61"/>
                </a:lnTo>
                <a:lnTo>
                  <a:pt x="3751" y="61"/>
                </a:lnTo>
                <a:lnTo>
                  <a:pt x="3759" y="61"/>
                </a:lnTo>
                <a:lnTo>
                  <a:pt x="3759" y="61"/>
                </a:lnTo>
                <a:lnTo>
                  <a:pt x="3767" y="61"/>
                </a:lnTo>
                <a:lnTo>
                  <a:pt x="3767" y="61"/>
                </a:lnTo>
                <a:lnTo>
                  <a:pt x="3774" y="61"/>
                </a:lnTo>
                <a:lnTo>
                  <a:pt x="3774" y="61"/>
                </a:lnTo>
                <a:lnTo>
                  <a:pt x="3774" y="61"/>
                </a:lnTo>
                <a:lnTo>
                  <a:pt x="3774" y="61"/>
                </a:lnTo>
                <a:lnTo>
                  <a:pt x="3782" y="61"/>
                </a:lnTo>
                <a:lnTo>
                  <a:pt x="3782" y="53"/>
                </a:lnTo>
                <a:lnTo>
                  <a:pt x="3790" y="53"/>
                </a:lnTo>
                <a:lnTo>
                  <a:pt x="3790" y="53"/>
                </a:lnTo>
                <a:lnTo>
                  <a:pt x="3797" y="53"/>
                </a:lnTo>
                <a:lnTo>
                  <a:pt x="3797" y="46"/>
                </a:lnTo>
                <a:lnTo>
                  <a:pt x="3797" y="46"/>
                </a:lnTo>
                <a:lnTo>
                  <a:pt x="3797" y="46"/>
                </a:lnTo>
                <a:lnTo>
                  <a:pt x="3805" y="46"/>
                </a:lnTo>
                <a:lnTo>
                  <a:pt x="3805" y="46"/>
                </a:lnTo>
                <a:lnTo>
                  <a:pt x="3813" y="46"/>
                </a:lnTo>
                <a:lnTo>
                  <a:pt x="3813" y="46"/>
                </a:lnTo>
                <a:lnTo>
                  <a:pt x="3820" y="46"/>
                </a:lnTo>
                <a:lnTo>
                  <a:pt x="3820" y="38"/>
                </a:lnTo>
                <a:lnTo>
                  <a:pt x="3828" y="38"/>
                </a:lnTo>
                <a:lnTo>
                  <a:pt x="3828" y="38"/>
                </a:lnTo>
                <a:lnTo>
                  <a:pt x="3828" y="38"/>
                </a:lnTo>
                <a:lnTo>
                  <a:pt x="3828" y="38"/>
                </a:lnTo>
                <a:lnTo>
                  <a:pt x="3836" y="38"/>
                </a:lnTo>
                <a:lnTo>
                  <a:pt x="3836" y="38"/>
                </a:lnTo>
                <a:lnTo>
                  <a:pt x="3843" y="38"/>
                </a:lnTo>
                <a:lnTo>
                  <a:pt x="3843" y="38"/>
                </a:lnTo>
                <a:lnTo>
                  <a:pt x="3851" y="38"/>
                </a:lnTo>
                <a:lnTo>
                  <a:pt x="3851" y="38"/>
                </a:lnTo>
                <a:lnTo>
                  <a:pt x="3851" y="38"/>
                </a:lnTo>
                <a:lnTo>
                  <a:pt x="3851" y="38"/>
                </a:lnTo>
                <a:lnTo>
                  <a:pt x="3859" y="38"/>
                </a:lnTo>
                <a:lnTo>
                  <a:pt x="3859" y="38"/>
                </a:lnTo>
                <a:lnTo>
                  <a:pt x="3866" y="38"/>
                </a:lnTo>
                <a:lnTo>
                  <a:pt x="3866" y="38"/>
                </a:lnTo>
                <a:lnTo>
                  <a:pt x="3874" y="38"/>
                </a:lnTo>
                <a:lnTo>
                  <a:pt x="3874" y="38"/>
                </a:lnTo>
                <a:lnTo>
                  <a:pt x="3874" y="38"/>
                </a:lnTo>
                <a:lnTo>
                  <a:pt x="3874" y="38"/>
                </a:lnTo>
                <a:lnTo>
                  <a:pt x="3882" y="38"/>
                </a:lnTo>
                <a:lnTo>
                  <a:pt x="3882" y="38"/>
                </a:lnTo>
                <a:lnTo>
                  <a:pt x="3889" y="38"/>
                </a:lnTo>
                <a:lnTo>
                  <a:pt x="3889" y="30"/>
                </a:lnTo>
                <a:lnTo>
                  <a:pt x="3897" y="30"/>
                </a:lnTo>
                <a:lnTo>
                  <a:pt x="3897" y="30"/>
                </a:lnTo>
                <a:lnTo>
                  <a:pt x="3905" y="30"/>
                </a:lnTo>
                <a:lnTo>
                  <a:pt x="3905" y="30"/>
                </a:lnTo>
                <a:lnTo>
                  <a:pt x="3905" y="30"/>
                </a:lnTo>
                <a:lnTo>
                  <a:pt x="3905" y="30"/>
                </a:lnTo>
                <a:lnTo>
                  <a:pt x="3912" y="30"/>
                </a:lnTo>
                <a:lnTo>
                  <a:pt x="3912" y="23"/>
                </a:lnTo>
                <a:lnTo>
                  <a:pt x="3920" y="23"/>
                </a:lnTo>
                <a:lnTo>
                  <a:pt x="3920" y="23"/>
                </a:lnTo>
                <a:lnTo>
                  <a:pt x="3928" y="23"/>
                </a:lnTo>
                <a:lnTo>
                  <a:pt x="3928" y="23"/>
                </a:lnTo>
                <a:lnTo>
                  <a:pt x="3928" y="23"/>
                </a:lnTo>
                <a:lnTo>
                  <a:pt x="3928" y="15"/>
                </a:lnTo>
                <a:lnTo>
                  <a:pt x="3935" y="15"/>
                </a:lnTo>
                <a:lnTo>
                  <a:pt x="3935" y="15"/>
                </a:lnTo>
                <a:lnTo>
                  <a:pt x="3943" y="15"/>
                </a:lnTo>
                <a:lnTo>
                  <a:pt x="3943" y="15"/>
                </a:lnTo>
                <a:lnTo>
                  <a:pt x="3951" y="15"/>
                </a:lnTo>
                <a:lnTo>
                  <a:pt x="3951" y="15"/>
                </a:lnTo>
                <a:lnTo>
                  <a:pt x="3951" y="15"/>
                </a:lnTo>
                <a:lnTo>
                  <a:pt x="3951" y="15"/>
                </a:lnTo>
                <a:lnTo>
                  <a:pt x="3958" y="15"/>
                </a:lnTo>
                <a:lnTo>
                  <a:pt x="3958" y="15"/>
                </a:lnTo>
                <a:lnTo>
                  <a:pt x="3966" y="15"/>
                </a:lnTo>
                <a:lnTo>
                  <a:pt x="3966" y="15"/>
                </a:lnTo>
                <a:lnTo>
                  <a:pt x="3974" y="15"/>
                </a:lnTo>
                <a:lnTo>
                  <a:pt x="3974" y="15"/>
                </a:lnTo>
                <a:lnTo>
                  <a:pt x="3974" y="15"/>
                </a:lnTo>
                <a:lnTo>
                  <a:pt x="3974" y="15"/>
                </a:lnTo>
                <a:lnTo>
                  <a:pt x="3981" y="15"/>
                </a:lnTo>
                <a:lnTo>
                  <a:pt x="3981" y="15"/>
                </a:lnTo>
                <a:lnTo>
                  <a:pt x="3989" y="15"/>
                </a:lnTo>
                <a:lnTo>
                  <a:pt x="3989" y="15"/>
                </a:lnTo>
                <a:lnTo>
                  <a:pt x="3997" y="15"/>
                </a:lnTo>
                <a:lnTo>
                  <a:pt x="3997" y="15"/>
                </a:lnTo>
                <a:lnTo>
                  <a:pt x="4004" y="15"/>
                </a:lnTo>
                <a:lnTo>
                  <a:pt x="4004" y="15"/>
                </a:lnTo>
                <a:lnTo>
                  <a:pt x="4004" y="15"/>
                </a:lnTo>
                <a:lnTo>
                  <a:pt x="4004" y="15"/>
                </a:lnTo>
                <a:lnTo>
                  <a:pt x="4012" y="15"/>
                </a:lnTo>
                <a:lnTo>
                  <a:pt x="4012" y="15"/>
                </a:lnTo>
                <a:lnTo>
                  <a:pt x="4020" y="15"/>
                </a:lnTo>
                <a:lnTo>
                  <a:pt x="4020" y="15"/>
                </a:lnTo>
                <a:lnTo>
                  <a:pt x="4027" y="15"/>
                </a:lnTo>
                <a:lnTo>
                  <a:pt x="4027" y="7"/>
                </a:lnTo>
                <a:lnTo>
                  <a:pt x="4035" y="7"/>
                </a:lnTo>
                <a:lnTo>
                  <a:pt x="4035" y="7"/>
                </a:lnTo>
                <a:lnTo>
                  <a:pt x="4043" y="7"/>
                </a:lnTo>
                <a:lnTo>
                  <a:pt x="4043" y="7"/>
                </a:lnTo>
                <a:lnTo>
                  <a:pt x="4050" y="7"/>
                </a:lnTo>
                <a:lnTo>
                  <a:pt x="4050" y="7"/>
                </a:lnTo>
                <a:lnTo>
                  <a:pt x="4050" y="7"/>
                </a:lnTo>
                <a:lnTo>
                  <a:pt x="4050" y="7"/>
                </a:lnTo>
                <a:lnTo>
                  <a:pt x="4058" y="7"/>
                </a:lnTo>
                <a:lnTo>
                  <a:pt x="4058" y="7"/>
                </a:lnTo>
                <a:lnTo>
                  <a:pt x="4066" y="7"/>
                </a:lnTo>
                <a:lnTo>
                  <a:pt x="4066" y="7"/>
                </a:lnTo>
                <a:lnTo>
                  <a:pt x="4073" y="7"/>
                </a:lnTo>
                <a:lnTo>
                  <a:pt x="4073" y="7"/>
                </a:lnTo>
                <a:lnTo>
                  <a:pt x="4081" y="7"/>
                </a:lnTo>
                <a:lnTo>
                  <a:pt x="4081" y="0"/>
                </a:lnTo>
                <a:lnTo>
                  <a:pt x="4081" y="0"/>
                </a:lnTo>
                <a:lnTo>
                  <a:pt x="4081" y="0"/>
                </a:lnTo>
              </a:path>
            </a:pathLst>
          </a:custGeom>
          <a:noFill/>
          <a:ln w="19050" cap="sq">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4" name="Freeform 38">
            <a:extLst>
              <a:ext uri="{FF2B5EF4-FFF2-40B4-BE49-F238E27FC236}">
                <a16:creationId xmlns:a16="http://schemas.microsoft.com/office/drawing/2014/main" id="{F9F908F4-2109-03CC-A6F7-75F7B6322D52}"/>
              </a:ext>
            </a:extLst>
          </p:cNvPr>
          <p:cNvSpPr>
            <a:spLocks/>
          </p:cNvSpPr>
          <p:nvPr/>
        </p:nvSpPr>
        <p:spPr bwMode="auto">
          <a:xfrm>
            <a:off x="7548072" y="2683300"/>
            <a:ext cx="1581089" cy="850254"/>
          </a:xfrm>
          <a:custGeom>
            <a:avLst/>
            <a:gdLst>
              <a:gd name="T0" fmla="*/ 23 w 1281"/>
              <a:gd name="T1" fmla="*/ 490 h 498"/>
              <a:gd name="T2" fmla="*/ 46 w 1281"/>
              <a:gd name="T3" fmla="*/ 482 h 498"/>
              <a:gd name="T4" fmla="*/ 61 w 1281"/>
              <a:gd name="T5" fmla="*/ 482 h 498"/>
              <a:gd name="T6" fmla="*/ 84 w 1281"/>
              <a:gd name="T7" fmla="*/ 475 h 498"/>
              <a:gd name="T8" fmla="*/ 100 w 1281"/>
              <a:gd name="T9" fmla="*/ 467 h 498"/>
              <a:gd name="T10" fmla="*/ 123 w 1281"/>
              <a:gd name="T11" fmla="*/ 459 h 498"/>
              <a:gd name="T12" fmla="*/ 146 w 1281"/>
              <a:gd name="T13" fmla="*/ 452 h 498"/>
              <a:gd name="T14" fmla="*/ 169 w 1281"/>
              <a:gd name="T15" fmla="*/ 444 h 498"/>
              <a:gd name="T16" fmla="*/ 184 w 1281"/>
              <a:gd name="T17" fmla="*/ 429 h 498"/>
              <a:gd name="T18" fmla="*/ 207 w 1281"/>
              <a:gd name="T19" fmla="*/ 414 h 498"/>
              <a:gd name="T20" fmla="*/ 223 w 1281"/>
              <a:gd name="T21" fmla="*/ 406 h 498"/>
              <a:gd name="T22" fmla="*/ 246 w 1281"/>
              <a:gd name="T23" fmla="*/ 391 h 498"/>
              <a:gd name="T24" fmla="*/ 269 w 1281"/>
              <a:gd name="T25" fmla="*/ 383 h 498"/>
              <a:gd name="T26" fmla="*/ 292 w 1281"/>
              <a:gd name="T27" fmla="*/ 375 h 498"/>
              <a:gd name="T28" fmla="*/ 307 w 1281"/>
              <a:gd name="T29" fmla="*/ 375 h 498"/>
              <a:gd name="T30" fmla="*/ 330 w 1281"/>
              <a:gd name="T31" fmla="*/ 368 h 498"/>
              <a:gd name="T32" fmla="*/ 345 w 1281"/>
              <a:gd name="T33" fmla="*/ 360 h 498"/>
              <a:gd name="T34" fmla="*/ 376 w 1281"/>
              <a:gd name="T35" fmla="*/ 360 h 498"/>
              <a:gd name="T36" fmla="*/ 391 w 1281"/>
              <a:gd name="T37" fmla="*/ 360 h 498"/>
              <a:gd name="T38" fmla="*/ 414 w 1281"/>
              <a:gd name="T39" fmla="*/ 337 h 498"/>
              <a:gd name="T40" fmla="*/ 430 w 1281"/>
              <a:gd name="T41" fmla="*/ 337 h 498"/>
              <a:gd name="T42" fmla="*/ 453 w 1281"/>
              <a:gd name="T43" fmla="*/ 329 h 498"/>
              <a:gd name="T44" fmla="*/ 476 w 1281"/>
              <a:gd name="T45" fmla="*/ 329 h 498"/>
              <a:gd name="T46" fmla="*/ 499 w 1281"/>
              <a:gd name="T47" fmla="*/ 322 h 498"/>
              <a:gd name="T48" fmla="*/ 514 w 1281"/>
              <a:gd name="T49" fmla="*/ 322 h 498"/>
              <a:gd name="T50" fmla="*/ 537 w 1281"/>
              <a:gd name="T51" fmla="*/ 322 h 498"/>
              <a:gd name="T52" fmla="*/ 552 w 1281"/>
              <a:gd name="T53" fmla="*/ 314 h 498"/>
              <a:gd name="T54" fmla="*/ 575 w 1281"/>
              <a:gd name="T55" fmla="*/ 314 h 498"/>
              <a:gd name="T56" fmla="*/ 598 w 1281"/>
              <a:gd name="T57" fmla="*/ 299 h 498"/>
              <a:gd name="T58" fmla="*/ 621 w 1281"/>
              <a:gd name="T59" fmla="*/ 299 h 498"/>
              <a:gd name="T60" fmla="*/ 637 w 1281"/>
              <a:gd name="T61" fmla="*/ 299 h 498"/>
              <a:gd name="T62" fmla="*/ 660 w 1281"/>
              <a:gd name="T63" fmla="*/ 291 h 498"/>
              <a:gd name="T64" fmla="*/ 683 w 1281"/>
              <a:gd name="T65" fmla="*/ 291 h 498"/>
              <a:gd name="T66" fmla="*/ 706 w 1281"/>
              <a:gd name="T67" fmla="*/ 283 h 498"/>
              <a:gd name="T68" fmla="*/ 729 w 1281"/>
              <a:gd name="T69" fmla="*/ 283 h 498"/>
              <a:gd name="T70" fmla="*/ 752 w 1281"/>
              <a:gd name="T71" fmla="*/ 283 h 498"/>
              <a:gd name="T72" fmla="*/ 767 w 1281"/>
              <a:gd name="T73" fmla="*/ 276 h 498"/>
              <a:gd name="T74" fmla="*/ 790 w 1281"/>
              <a:gd name="T75" fmla="*/ 268 h 498"/>
              <a:gd name="T76" fmla="*/ 806 w 1281"/>
              <a:gd name="T77" fmla="*/ 260 h 498"/>
              <a:gd name="T78" fmla="*/ 829 w 1281"/>
              <a:gd name="T79" fmla="*/ 260 h 498"/>
              <a:gd name="T80" fmla="*/ 852 w 1281"/>
              <a:gd name="T81" fmla="*/ 253 h 498"/>
              <a:gd name="T82" fmla="*/ 875 w 1281"/>
              <a:gd name="T83" fmla="*/ 253 h 498"/>
              <a:gd name="T84" fmla="*/ 890 w 1281"/>
              <a:gd name="T85" fmla="*/ 245 h 498"/>
              <a:gd name="T86" fmla="*/ 913 w 1281"/>
              <a:gd name="T87" fmla="*/ 230 h 498"/>
              <a:gd name="T88" fmla="*/ 928 w 1281"/>
              <a:gd name="T89" fmla="*/ 230 h 498"/>
              <a:gd name="T90" fmla="*/ 951 w 1281"/>
              <a:gd name="T91" fmla="*/ 222 h 498"/>
              <a:gd name="T92" fmla="*/ 974 w 1281"/>
              <a:gd name="T93" fmla="*/ 222 h 498"/>
              <a:gd name="T94" fmla="*/ 997 w 1281"/>
              <a:gd name="T95" fmla="*/ 207 h 498"/>
              <a:gd name="T96" fmla="*/ 1013 w 1281"/>
              <a:gd name="T97" fmla="*/ 191 h 498"/>
              <a:gd name="T98" fmla="*/ 1036 w 1281"/>
              <a:gd name="T99" fmla="*/ 184 h 498"/>
              <a:gd name="T100" fmla="*/ 1051 w 1281"/>
              <a:gd name="T101" fmla="*/ 176 h 498"/>
              <a:gd name="T102" fmla="*/ 1082 w 1281"/>
              <a:gd name="T103" fmla="*/ 168 h 498"/>
              <a:gd name="T104" fmla="*/ 1097 w 1281"/>
              <a:gd name="T105" fmla="*/ 161 h 498"/>
              <a:gd name="T106" fmla="*/ 1120 w 1281"/>
              <a:gd name="T107" fmla="*/ 153 h 498"/>
              <a:gd name="T108" fmla="*/ 1135 w 1281"/>
              <a:gd name="T109" fmla="*/ 122 h 498"/>
              <a:gd name="T110" fmla="*/ 1158 w 1281"/>
              <a:gd name="T111" fmla="*/ 92 h 498"/>
              <a:gd name="T112" fmla="*/ 1181 w 1281"/>
              <a:gd name="T113" fmla="*/ 84 h 498"/>
              <a:gd name="T114" fmla="*/ 1204 w 1281"/>
              <a:gd name="T115" fmla="*/ 76 h 498"/>
              <a:gd name="T116" fmla="*/ 1220 w 1281"/>
              <a:gd name="T117" fmla="*/ 53 h 498"/>
              <a:gd name="T118" fmla="*/ 1243 w 1281"/>
              <a:gd name="T119" fmla="*/ 30 h 498"/>
              <a:gd name="T120" fmla="*/ 1258 w 1281"/>
              <a:gd name="T121" fmla="*/ 23 h 498"/>
              <a:gd name="T122" fmla="*/ 1281 w 1281"/>
              <a:gd name="T123" fmla="*/ 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1" h="498">
                <a:moveTo>
                  <a:pt x="0" y="498"/>
                </a:moveTo>
                <a:lnTo>
                  <a:pt x="8" y="498"/>
                </a:lnTo>
                <a:lnTo>
                  <a:pt x="8" y="498"/>
                </a:lnTo>
                <a:lnTo>
                  <a:pt x="15" y="498"/>
                </a:lnTo>
                <a:lnTo>
                  <a:pt x="15" y="498"/>
                </a:lnTo>
                <a:lnTo>
                  <a:pt x="23" y="498"/>
                </a:lnTo>
                <a:lnTo>
                  <a:pt x="23" y="490"/>
                </a:lnTo>
                <a:lnTo>
                  <a:pt x="23" y="490"/>
                </a:lnTo>
                <a:lnTo>
                  <a:pt x="23" y="490"/>
                </a:lnTo>
                <a:lnTo>
                  <a:pt x="31" y="490"/>
                </a:lnTo>
                <a:lnTo>
                  <a:pt x="31" y="490"/>
                </a:lnTo>
                <a:lnTo>
                  <a:pt x="38" y="490"/>
                </a:lnTo>
                <a:lnTo>
                  <a:pt x="38" y="482"/>
                </a:lnTo>
                <a:lnTo>
                  <a:pt x="46" y="482"/>
                </a:lnTo>
                <a:lnTo>
                  <a:pt x="46" y="482"/>
                </a:lnTo>
                <a:lnTo>
                  <a:pt x="46" y="482"/>
                </a:lnTo>
                <a:lnTo>
                  <a:pt x="46" y="482"/>
                </a:lnTo>
                <a:lnTo>
                  <a:pt x="54" y="482"/>
                </a:lnTo>
                <a:lnTo>
                  <a:pt x="54" y="482"/>
                </a:lnTo>
                <a:lnTo>
                  <a:pt x="61" y="482"/>
                </a:lnTo>
                <a:lnTo>
                  <a:pt x="61" y="482"/>
                </a:lnTo>
                <a:lnTo>
                  <a:pt x="69" y="482"/>
                </a:lnTo>
                <a:lnTo>
                  <a:pt x="69" y="482"/>
                </a:lnTo>
                <a:lnTo>
                  <a:pt x="69" y="482"/>
                </a:lnTo>
                <a:lnTo>
                  <a:pt x="69" y="475"/>
                </a:lnTo>
                <a:lnTo>
                  <a:pt x="77" y="475"/>
                </a:lnTo>
                <a:lnTo>
                  <a:pt x="77" y="475"/>
                </a:lnTo>
                <a:lnTo>
                  <a:pt x="84" y="475"/>
                </a:lnTo>
                <a:lnTo>
                  <a:pt x="84" y="475"/>
                </a:lnTo>
                <a:lnTo>
                  <a:pt x="92" y="475"/>
                </a:lnTo>
                <a:lnTo>
                  <a:pt x="92" y="467"/>
                </a:lnTo>
                <a:lnTo>
                  <a:pt x="100" y="467"/>
                </a:lnTo>
                <a:lnTo>
                  <a:pt x="100" y="467"/>
                </a:lnTo>
                <a:lnTo>
                  <a:pt x="100" y="467"/>
                </a:lnTo>
                <a:lnTo>
                  <a:pt x="100" y="467"/>
                </a:lnTo>
                <a:lnTo>
                  <a:pt x="107" y="467"/>
                </a:lnTo>
                <a:lnTo>
                  <a:pt x="107" y="459"/>
                </a:lnTo>
                <a:lnTo>
                  <a:pt x="115" y="459"/>
                </a:lnTo>
                <a:lnTo>
                  <a:pt x="115" y="459"/>
                </a:lnTo>
                <a:lnTo>
                  <a:pt x="123" y="459"/>
                </a:lnTo>
                <a:lnTo>
                  <a:pt x="123" y="459"/>
                </a:lnTo>
                <a:lnTo>
                  <a:pt x="123" y="459"/>
                </a:lnTo>
                <a:lnTo>
                  <a:pt x="123" y="452"/>
                </a:lnTo>
                <a:lnTo>
                  <a:pt x="130" y="452"/>
                </a:lnTo>
                <a:lnTo>
                  <a:pt x="130" y="452"/>
                </a:lnTo>
                <a:lnTo>
                  <a:pt x="138" y="452"/>
                </a:lnTo>
                <a:lnTo>
                  <a:pt x="138" y="452"/>
                </a:lnTo>
                <a:lnTo>
                  <a:pt x="146" y="452"/>
                </a:lnTo>
                <a:lnTo>
                  <a:pt x="146" y="452"/>
                </a:lnTo>
                <a:lnTo>
                  <a:pt x="146" y="452"/>
                </a:lnTo>
                <a:lnTo>
                  <a:pt x="146" y="452"/>
                </a:lnTo>
                <a:lnTo>
                  <a:pt x="154" y="452"/>
                </a:lnTo>
                <a:lnTo>
                  <a:pt x="154" y="444"/>
                </a:lnTo>
                <a:lnTo>
                  <a:pt x="161" y="444"/>
                </a:lnTo>
                <a:lnTo>
                  <a:pt x="161" y="444"/>
                </a:lnTo>
                <a:lnTo>
                  <a:pt x="169" y="444"/>
                </a:lnTo>
                <a:lnTo>
                  <a:pt x="169" y="444"/>
                </a:lnTo>
                <a:lnTo>
                  <a:pt x="169" y="444"/>
                </a:lnTo>
                <a:lnTo>
                  <a:pt x="169" y="436"/>
                </a:lnTo>
                <a:lnTo>
                  <a:pt x="177" y="436"/>
                </a:lnTo>
                <a:lnTo>
                  <a:pt x="177" y="436"/>
                </a:lnTo>
                <a:lnTo>
                  <a:pt x="184" y="436"/>
                </a:lnTo>
                <a:lnTo>
                  <a:pt x="184" y="429"/>
                </a:lnTo>
                <a:lnTo>
                  <a:pt x="192" y="429"/>
                </a:lnTo>
                <a:lnTo>
                  <a:pt x="192" y="429"/>
                </a:lnTo>
                <a:lnTo>
                  <a:pt x="200" y="429"/>
                </a:lnTo>
                <a:lnTo>
                  <a:pt x="200" y="429"/>
                </a:lnTo>
                <a:lnTo>
                  <a:pt x="200" y="429"/>
                </a:lnTo>
                <a:lnTo>
                  <a:pt x="200" y="414"/>
                </a:lnTo>
                <a:lnTo>
                  <a:pt x="207" y="414"/>
                </a:lnTo>
                <a:lnTo>
                  <a:pt x="207" y="414"/>
                </a:lnTo>
                <a:lnTo>
                  <a:pt x="215" y="414"/>
                </a:lnTo>
                <a:lnTo>
                  <a:pt x="215" y="406"/>
                </a:lnTo>
                <a:lnTo>
                  <a:pt x="223" y="406"/>
                </a:lnTo>
                <a:lnTo>
                  <a:pt x="223" y="406"/>
                </a:lnTo>
                <a:lnTo>
                  <a:pt x="223" y="406"/>
                </a:lnTo>
                <a:lnTo>
                  <a:pt x="223" y="406"/>
                </a:lnTo>
                <a:lnTo>
                  <a:pt x="230" y="406"/>
                </a:lnTo>
                <a:lnTo>
                  <a:pt x="230" y="406"/>
                </a:lnTo>
                <a:lnTo>
                  <a:pt x="238" y="406"/>
                </a:lnTo>
                <a:lnTo>
                  <a:pt x="238" y="406"/>
                </a:lnTo>
                <a:lnTo>
                  <a:pt x="246" y="406"/>
                </a:lnTo>
                <a:lnTo>
                  <a:pt x="246" y="391"/>
                </a:lnTo>
                <a:lnTo>
                  <a:pt x="246" y="391"/>
                </a:lnTo>
                <a:lnTo>
                  <a:pt x="246" y="391"/>
                </a:lnTo>
                <a:lnTo>
                  <a:pt x="253" y="391"/>
                </a:lnTo>
                <a:lnTo>
                  <a:pt x="253" y="391"/>
                </a:lnTo>
                <a:lnTo>
                  <a:pt x="261" y="391"/>
                </a:lnTo>
                <a:lnTo>
                  <a:pt x="261" y="383"/>
                </a:lnTo>
                <a:lnTo>
                  <a:pt x="269" y="383"/>
                </a:lnTo>
                <a:lnTo>
                  <a:pt x="269" y="383"/>
                </a:lnTo>
                <a:lnTo>
                  <a:pt x="276" y="383"/>
                </a:lnTo>
                <a:lnTo>
                  <a:pt x="276" y="383"/>
                </a:lnTo>
                <a:lnTo>
                  <a:pt x="276" y="383"/>
                </a:lnTo>
                <a:lnTo>
                  <a:pt x="276" y="375"/>
                </a:lnTo>
                <a:lnTo>
                  <a:pt x="284" y="375"/>
                </a:lnTo>
                <a:lnTo>
                  <a:pt x="284" y="375"/>
                </a:lnTo>
                <a:lnTo>
                  <a:pt x="292" y="375"/>
                </a:lnTo>
                <a:lnTo>
                  <a:pt x="292" y="375"/>
                </a:lnTo>
                <a:lnTo>
                  <a:pt x="299" y="375"/>
                </a:lnTo>
                <a:lnTo>
                  <a:pt x="299" y="375"/>
                </a:lnTo>
                <a:lnTo>
                  <a:pt x="299" y="375"/>
                </a:lnTo>
                <a:lnTo>
                  <a:pt x="299" y="375"/>
                </a:lnTo>
                <a:lnTo>
                  <a:pt x="307" y="375"/>
                </a:lnTo>
                <a:lnTo>
                  <a:pt x="307" y="375"/>
                </a:lnTo>
                <a:lnTo>
                  <a:pt x="315" y="375"/>
                </a:lnTo>
                <a:lnTo>
                  <a:pt x="315" y="375"/>
                </a:lnTo>
                <a:lnTo>
                  <a:pt x="322" y="375"/>
                </a:lnTo>
                <a:lnTo>
                  <a:pt x="322" y="375"/>
                </a:lnTo>
                <a:lnTo>
                  <a:pt x="322" y="375"/>
                </a:lnTo>
                <a:lnTo>
                  <a:pt x="322" y="368"/>
                </a:lnTo>
                <a:lnTo>
                  <a:pt x="330" y="368"/>
                </a:lnTo>
                <a:lnTo>
                  <a:pt x="330" y="360"/>
                </a:lnTo>
                <a:lnTo>
                  <a:pt x="338" y="360"/>
                </a:lnTo>
                <a:lnTo>
                  <a:pt x="338" y="360"/>
                </a:lnTo>
                <a:lnTo>
                  <a:pt x="345" y="360"/>
                </a:lnTo>
                <a:lnTo>
                  <a:pt x="345" y="360"/>
                </a:lnTo>
                <a:lnTo>
                  <a:pt x="345" y="360"/>
                </a:lnTo>
                <a:lnTo>
                  <a:pt x="345" y="360"/>
                </a:lnTo>
                <a:lnTo>
                  <a:pt x="353" y="360"/>
                </a:lnTo>
                <a:lnTo>
                  <a:pt x="353" y="360"/>
                </a:lnTo>
                <a:lnTo>
                  <a:pt x="361" y="360"/>
                </a:lnTo>
                <a:lnTo>
                  <a:pt x="361" y="360"/>
                </a:lnTo>
                <a:lnTo>
                  <a:pt x="368" y="360"/>
                </a:lnTo>
                <a:lnTo>
                  <a:pt x="368" y="360"/>
                </a:lnTo>
                <a:lnTo>
                  <a:pt x="376" y="360"/>
                </a:lnTo>
                <a:lnTo>
                  <a:pt x="376" y="360"/>
                </a:lnTo>
                <a:lnTo>
                  <a:pt x="376" y="360"/>
                </a:lnTo>
                <a:lnTo>
                  <a:pt x="376" y="360"/>
                </a:lnTo>
                <a:lnTo>
                  <a:pt x="384" y="360"/>
                </a:lnTo>
                <a:lnTo>
                  <a:pt x="384" y="360"/>
                </a:lnTo>
                <a:lnTo>
                  <a:pt x="391" y="360"/>
                </a:lnTo>
                <a:lnTo>
                  <a:pt x="391" y="360"/>
                </a:lnTo>
                <a:lnTo>
                  <a:pt x="399" y="360"/>
                </a:lnTo>
                <a:lnTo>
                  <a:pt x="399" y="352"/>
                </a:lnTo>
                <a:lnTo>
                  <a:pt x="399" y="352"/>
                </a:lnTo>
                <a:lnTo>
                  <a:pt x="399" y="352"/>
                </a:lnTo>
                <a:lnTo>
                  <a:pt x="407" y="352"/>
                </a:lnTo>
                <a:lnTo>
                  <a:pt x="407" y="337"/>
                </a:lnTo>
                <a:lnTo>
                  <a:pt x="414" y="337"/>
                </a:lnTo>
                <a:lnTo>
                  <a:pt x="414" y="337"/>
                </a:lnTo>
                <a:lnTo>
                  <a:pt x="422" y="337"/>
                </a:lnTo>
                <a:lnTo>
                  <a:pt x="422" y="337"/>
                </a:lnTo>
                <a:lnTo>
                  <a:pt x="422" y="337"/>
                </a:lnTo>
                <a:lnTo>
                  <a:pt x="422" y="337"/>
                </a:lnTo>
                <a:lnTo>
                  <a:pt x="430" y="337"/>
                </a:lnTo>
                <a:lnTo>
                  <a:pt x="430" y="337"/>
                </a:lnTo>
                <a:lnTo>
                  <a:pt x="437" y="337"/>
                </a:lnTo>
                <a:lnTo>
                  <a:pt x="437" y="337"/>
                </a:lnTo>
                <a:lnTo>
                  <a:pt x="445" y="337"/>
                </a:lnTo>
                <a:lnTo>
                  <a:pt x="445" y="329"/>
                </a:lnTo>
                <a:lnTo>
                  <a:pt x="453" y="329"/>
                </a:lnTo>
                <a:lnTo>
                  <a:pt x="453" y="329"/>
                </a:lnTo>
                <a:lnTo>
                  <a:pt x="453" y="329"/>
                </a:lnTo>
                <a:lnTo>
                  <a:pt x="453" y="329"/>
                </a:lnTo>
                <a:lnTo>
                  <a:pt x="460" y="329"/>
                </a:lnTo>
                <a:lnTo>
                  <a:pt x="460" y="329"/>
                </a:lnTo>
                <a:lnTo>
                  <a:pt x="468" y="329"/>
                </a:lnTo>
                <a:lnTo>
                  <a:pt x="468" y="329"/>
                </a:lnTo>
                <a:lnTo>
                  <a:pt x="476" y="329"/>
                </a:lnTo>
                <a:lnTo>
                  <a:pt x="476" y="329"/>
                </a:lnTo>
                <a:lnTo>
                  <a:pt x="476" y="329"/>
                </a:lnTo>
                <a:lnTo>
                  <a:pt x="476" y="329"/>
                </a:lnTo>
                <a:lnTo>
                  <a:pt x="483" y="329"/>
                </a:lnTo>
                <a:lnTo>
                  <a:pt x="483" y="322"/>
                </a:lnTo>
                <a:lnTo>
                  <a:pt x="491" y="322"/>
                </a:lnTo>
                <a:lnTo>
                  <a:pt x="491" y="322"/>
                </a:lnTo>
                <a:lnTo>
                  <a:pt x="499" y="322"/>
                </a:lnTo>
                <a:lnTo>
                  <a:pt x="499" y="322"/>
                </a:lnTo>
                <a:lnTo>
                  <a:pt x="499" y="322"/>
                </a:lnTo>
                <a:lnTo>
                  <a:pt x="499" y="322"/>
                </a:lnTo>
                <a:lnTo>
                  <a:pt x="506" y="322"/>
                </a:lnTo>
                <a:lnTo>
                  <a:pt x="506" y="322"/>
                </a:lnTo>
                <a:lnTo>
                  <a:pt x="514" y="322"/>
                </a:lnTo>
                <a:lnTo>
                  <a:pt x="514" y="322"/>
                </a:lnTo>
                <a:lnTo>
                  <a:pt x="522" y="322"/>
                </a:lnTo>
                <a:lnTo>
                  <a:pt x="522" y="322"/>
                </a:lnTo>
                <a:lnTo>
                  <a:pt x="522" y="322"/>
                </a:lnTo>
                <a:lnTo>
                  <a:pt x="522" y="322"/>
                </a:lnTo>
                <a:lnTo>
                  <a:pt x="529" y="322"/>
                </a:lnTo>
                <a:lnTo>
                  <a:pt x="529" y="322"/>
                </a:lnTo>
                <a:lnTo>
                  <a:pt x="537" y="322"/>
                </a:lnTo>
                <a:lnTo>
                  <a:pt x="537" y="322"/>
                </a:lnTo>
                <a:lnTo>
                  <a:pt x="545" y="322"/>
                </a:lnTo>
                <a:lnTo>
                  <a:pt x="545" y="314"/>
                </a:lnTo>
                <a:lnTo>
                  <a:pt x="552" y="314"/>
                </a:lnTo>
                <a:lnTo>
                  <a:pt x="552" y="314"/>
                </a:lnTo>
                <a:lnTo>
                  <a:pt x="552" y="314"/>
                </a:lnTo>
                <a:lnTo>
                  <a:pt x="552" y="314"/>
                </a:lnTo>
                <a:lnTo>
                  <a:pt x="560" y="314"/>
                </a:lnTo>
                <a:lnTo>
                  <a:pt x="560" y="314"/>
                </a:lnTo>
                <a:lnTo>
                  <a:pt x="568" y="314"/>
                </a:lnTo>
                <a:lnTo>
                  <a:pt x="568" y="314"/>
                </a:lnTo>
                <a:lnTo>
                  <a:pt x="575" y="314"/>
                </a:lnTo>
                <a:lnTo>
                  <a:pt x="575" y="314"/>
                </a:lnTo>
                <a:lnTo>
                  <a:pt x="575" y="314"/>
                </a:lnTo>
                <a:lnTo>
                  <a:pt x="575" y="306"/>
                </a:lnTo>
                <a:lnTo>
                  <a:pt x="583" y="306"/>
                </a:lnTo>
                <a:lnTo>
                  <a:pt x="583" y="306"/>
                </a:lnTo>
                <a:lnTo>
                  <a:pt x="591" y="306"/>
                </a:lnTo>
                <a:lnTo>
                  <a:pt x="591" y="299"/>
                </a:lnTo>
                <a:lnTo>
                  <a:pt x="598" y="299"/>
                </a:lnTo>
                <a:lnTo>
                  <a:pt x="598" y="299"/>
                </a:lnTo>
                <a:lnTo>
                  <a:pt x="598" y="299"/>
                </a:lnTo>
                <a:lnTo>
                  <a:pt x="598" y="299"/>
                </a:lnTo>
                <a:lnTo>
                  <a:pt x="606" y="299"/>
                </a:lnTo>
                <a:lnTo>
                  <a:pt x="606" y="299"/>
                </a:lnTo>
                <a:lnTo>
                  <a:pt x="614" y="299"/>
                </a:lnTo>
                <a:lnTo>
                  <a:pt x="614" y="299"/>
                </a:lnTo>
                <a:lnTo>
                  <a:pt x="621" y="299"/>
                </a:lnTo>
                <a:lnTo>
                  <a:pt x="621" y="299"/>
                </a:lnTo>
                <a:lnTo>
                  <a:pt x="629" y="299"/>
                </a:lnTo>
                <a:lnTo>
                  <a:pt x="629" y="299"/>
                </a:lnTo>
                <a:lnTo>
                  <a:pt x="629" y="299"/>
                </a:lnTo>
                <a:lnTo>
                  <a:pt x="629" y="299"/>
                </a:lnTo>
                <a:lnTo>
                  <a:pt x="637" y="299"/>
                </a:lnTo>
                <a:lnTo>
                  <a:pt x="637" y="299"/>
                </a:lnTo>
                <a:lnTo>
                  <a:pt x="644" y="299"/>
                </a:lnTo>
                <a:lnTo>
                  <a:pt x="644" y="299"/>
                </a:lnTo>
                <a:lnTo>
                  <a:pt x="652" y="299"/>
                </a:lnTo>
                <a:lnTo>
                  <a:pt x="652" y="299"/>
                </a:lnTo>
                <a:lnTo>
                  <a:pt x="652" y="299"/>
                </a:lnTo>
                <a:lnTo>
                  <a:pt x="652" y="291"/>
                </a:lnTo>
                <a:lnTo>
                  <a:pt x="660" y="291"/>
                </a:lnTo>
                <a:lnTo>
                  <a:pt x="660" y="291"/>
                </a:lnTo>
                <a:lnTo>
                  <a:pt x="667" y="291"/>
                </a:lnTo>
                <a:lnTo>
                  <a:pt x="667" y="291"/>
                </a:lnTo>
                <a:lnTo>
                  <a:pt x="675" y="291"/>
                </a:lnTo>
                <a:lnTo>
                  <a:pt x="675" y="291"/>
                </a:lnTo>
                <a:lnTo>
                  <a:pt x="683" y="291"/>
                </a:lnTo>
                <a:lnTo>
                  <a:pt x="683" y="291"/>
                </a:lnTo>
                <a:lnTo>
                  <a:pt x="690" y="291"/>
                </a:lnTo>
                <a:lnTo>
                  <a:pt x="690" y="291"/>
                </a:lnTo>
                <a:lnTo>
                  <a:pt x="698" y="291"/>
                </a:lnTo>
                <a:lnTo>
                  <a:pt x="698" y="291"/>
                </a:lnTo>
                <a:lnTo>
                  <a:pt x="698" y="291"/>
                </a:lnTo>
                <a:lnTo>
                  <a:pt x="698" y="283"/>
                </a:lnTo>
                <a:lnTo>
                  <a:pt x="706" y="283"/>
                </a:lnTo>
                <a:lnTo>
                  <a:pt x="706" y="283"/>
                </a:lnTo>
                <a:lnTo>
                  <a:pt x="713" y="283"/>
                </a:lnTo>
                <a:lnTo>
                  <a:pt x="713" y="283"/>
                </a:lnTo>
                <a:lnTo>
                  <a:pt x="721" y="283"/>
                </a:lnTo>
                <a:lnTo>
                  <a:pt x="721" y="283"/>
                </a:lnTo>
                <a:lnTo>
                  <a:pt x="729" y="283"/>
                </a:lnTo>
                <a:lnTo>
                  <a:pt x="729" y="283"/>
                </a:lnTo>
                <a:lnTo>
                  <a:pt x="729" y="283"/>
                </a:lnTo>
                <a:lnTo>
                  <a:pt x="729" y="283"/>
                </a:lnTo>
                <a:lnTo>
                  <a:pt x="736" y="283"/>
                </a:lnTo>
                <a:lnTo>
                  <a:pt x="736" y="283"/>
                </a:lnTo>
                <a:lnTo>
                  <a:pt x="744" y="283"/>
                </a:lnTo>
                <a:lnTo>
                  <a:pt x="744" y="283"/>
                </a:lnTo>
                <a:lnTo>
                  <a:pt x="752" y="283"/>
                </a:lnTo>
                <a:lnTo>
                  <a:pt x="752" y="283"/>
                </a:lnTo>
                <a:lnTo>
                  <a:pt x="752" y="283"/>
                </a:lnTo>
                <a:lnTo>
                  <a:pt x="752" y="283"/>
                </a:lnTo>
                <a:lnTo>
                  <a:pt x="759" y="283"/>
                </a:lnTo>
                <a:lnTo>
                  <a:pt x="759" y="283"/>
                </a:lnTo>
                <a:lnTo>
                  <a:pt x="767" y="283"/>
                </a:lnTo>
                <a:lnTo>
                  <a:pt x="767" y="276"/>
                </a:lnTo>
                <a:lnTo>
                  <a:pt x="775" y="276"/>
                </a:lnTo>
                <a:lnTo>
                  <a:pt x="775" y="276"/>
                </a:lnTo>
                <a:lnTo>
                  <a:pt x="775" y="276"/>
                </a:lnTo>
                <a:lnTo>
                  <a:pt x="775" y="268"/>
                </a:lnTo>
                <a:lnTo>
                  <a:pt x="783" y="268"/>
                </a:lnTo>
                <a:lnTo>
                  <a:pt x="783" y="268"/>
                </a:lnTo>
                <a:lnTo>
                  <a:pt x="790" y="268"/>
                </a:lnTo>
                <a:lnTo>
                  <a:pt x="790" y="268"/>
                </a:lnTo>
                <a:lnTo>
                  <a:pt x="798" y="268"/>
                </a:lnTo>
                <a:lnTo>
                  <a:pt x="798" y="268"/>
                </a:lnTo>
                <a:lnTo>
                  <a:pt x="806" y="268"/>
                </a:lnTo>
                <a:lnTo>
                  <a:pt x="806" y="260"/>
                </a:lnTo>
                <a:lnTo>
                  <a:pt x="806" y="260"/>
                </a:lnTo>
                <a:lnTo>
                  <a:pt x="806" y="260"/>
                </a:lnTo>
                <a:lnTo>
                  <a:pt x="813" y="260"/>
                </a:lnTo>
                <a:lnTo>
                  <a:pt x="813" y="260"/>
                </a:lnTo>
                <a:lnTo>
                  <a:pt x="821" y="260"/>
                </a:lnTo>
                <a:lnTo>
                  <a:pt x="821" y="260"/>
                </a:lnTo>
                <a:lnTo>
                  <a:pt x="829" y="260"/>
                </a:lnTo>
                <a:lnTo>
                  <a:pt x="829" y="260"/>
                </a:lnTo>
                <a:lnTo>
                  <a:pt x="829" y="260"/>
                </a:lnTo>
                <a:lnTo>
                  <a:pt x="829" y="260"/>
                </a:lnTo>
                <a:lnTo>
                  <a:pt x="836" y="260"/>
                </a:lnTo>
                <a:lnTo>
                  <a:pt x="836" y="260"/>
                </a:lnTo>
                <a:lnTo>
                  <a:pt x="844" y="260"/>
                </a:lnTo>
                <a:lnTo>
                  <a:pt x="844" y="253"/>
                </a:lnTo>
                <a:lnTo>
                  <a:pt x="852" y="253"/>
                </a:lnTo>
                <a:lnTo>
                  <a:pt x="852" y="253"/>
                </a:lnTo>
                <a:lnTo>
                  <a:pt x="852" y="253"/>
                </a:lnTo>
                <a:lnTo>
                  <a:pt x="852" y="253"/>
                </a:lnTo>
                <a:lnTo>
                  <a:pt x="859" y="253"/>
                </a:lnTo>
                <a:lnTo>
                  <a:pt x="859" y="253"/>
                </a:lnTo>
                <a:lnTo>
                  <a:pt x="867" y="253"/>
                </a:lnTo>
                <a:lnTo>
                  <a:pt x="867" y="253"/>
                </a:lnTo>
                <a:lnTo>
                  <a:pt x="875" y="253"/>
                </a:lnTo>
                <a:lnTo>
                  <a:pt x="875" y="253"/>
                </a:lnTo>
                <a:lnTo>
                  <a:pt x="875" y="253"/>
                </a:lnTo>
                <a:lnTo>
                  <a:pt x="875" y="253"/>
                </a:lnTo>
                <a:lnTo>
                  <a:pt x="882" y="253"/>
                </a:lnTo>
                <a:lnTo>
                  <a:pt x="882" y="253"/>
                </a:lnTo>
                <a:lnTo>
                  <a:pt x="890" y="253"/>
                </a:lnTo>
                <a:lnTo>
                  <a:pt x="890" y="245"/>
                </a:lnTo>
                <a:lnTo>
                  <a:pt x="898" y="245"/>
                </a:lnTo>
                <a:lnTo>
                  <a:pt x="898" y="245"/>
                </a:lnTo>
                <a:lnTo>
                  <a:pt x="905" y="245"/>
                </a:lnTo>
                <a:lnTo>
                  <a:pt x="905" y="230"/>
                </a:lnTo>
                <a:lnTo>
                  <a:pt x="905" y="230"/>
                </a:lnTo>
                <a:lnTo>
                  <a:pt x="905" y="230"/>
                </a:lnTo>
                <a:lnTo>
                  <a:pt x="913" y="230"/>
                </a:lnTo>
                <a:lnTo>
                  <a:pt x="913" y="230"/>
                </a:lnTo>
                <a:lnTo>
                  <a:pt x="921" y="230"/>
                </a:lnTo>
                <a:lnTo>
                  <a:pt x="921" y="230"/>
                </a:lnTo>
                <a:lnTo>
                  <a:pt x="928" y="230"/>
                </a:lnTo>
                <a:lnTo>
                  <a:pt x="928" y="230"/>
                </a:lnTo>
                <a:lnTo>
                  <a:pt x="928" y="230"/>
                </a:lnTo>
                <a:lnTo>
                  <a:pt x="928" y="230"/>
                </a:lnTo>
                <a:lnTo>
                  <a:pt x="936" y="230"/>
                </a:lnTo>
                <a:lnTo>
                  <a:pt x="936" y="230"/>
                </a:lnTo>
                <a:lnTo>
                  <a:pt x="944" y="230"/>
                </a:lnTo>
                <a:lnTo>
                  <a:pt x="944" y="222"/>
                </a:lnTo>
                <a:lnTo>
                  <a:pt x="951" y="222"/>
                </a:lnTo>
                <a:lnTo>
                  <a:pt x="951" y="222"/>
                </a:lnTo>
                <a:lnTo>
                  <a:pt x="951" y="222"/>
                </a:lnTo>
                <a:lnTo>
                  <a:pt x="951" y="222"/>
                </a:lnTo>
                <a:lnTo>
                  <a:pt x="959" y="222"/>
                </a:lnTo>
                <a:lnTo>
                  <a:pt x="959" y="222"/>
                </a:lnTo>
                <a:lnTo>
                  <a:pt x="967" y="222"/>
                </a:lnTo>
                <a:lnTo>
                  <a:pt x="967" y="222"/>
                </a:lnTo>
                <a:lnTo>
                  <a:pt x="974" y="222"/>
                </a:lnTo>
                <a:lnTo>
                  <a:pt x="974" y="222"/>
                </a:lnTo>
                <a:lnTo>
                  <a:pt x="974" y="222"/>
                </a:lnTo>
                <a:lnTo>
                  <a:pt x="974" y="222"/>
                </a:lnTo>
                <a:lnTo>
                  <a:pt x="982" y="222"/>
                </a:lnTo>
                <a:lnTo>
                  <a:pt x="982" y="207"/>
                </a:lnTo>
                <a:lnTo>
                  <a:pt x="990" y="207"/>
                </a:lnTo>
                <a:lnTo>
                  <a:pt x="990" y="207"/>
                </a:lnTo>
                <a:lnTo>
                  <a:pt x="997" y="207"/>
                </a:lnTo>
                <a:lnTo>
                  <a:pt x="997" y="199"/>
                </a:lnTo>
                <a:lnTo>
                  <a:pt x="1005" y="199"/>
                </a:lnTo>
                <a:lnTo>
                  <a:pt x="1005" y="199"/>
                </a:lnTo>
                <a:lnTo>
                  <a:pt x="1005" y="199"/>
                </a:lnTo>
                <a:lnTo>
                  <a:pt x="1005" y="199"/>
                </a:lnTo>
                <a:lnTo>
                  <a:pt x="1013" y="199"/>
                </a:lnTo>
                <a:lnTo>
                  <a:pt x="1013" y="191"/>
                </a:lnTo>
                <a:lnTo>
                  <a:pt x="1020" y="191"/>
                </a:lnTo>
                <a:lnTo>
                  <a:pt x="1020" y="191"/>
                </a:lnTo>
                <a:lnTo>
                  <a:pt x="1028" y="191"/>
                </a:lnTo>
                <a:lnTo>
                  <a:pt x="1028" y="191"/>
                </a:lnTo>
                <a:lnTo>
                  <a:pt x="1028" y="191"/>
                </a:lnTo>
                <a:lnTo>
                  <a:pt x="1028" y="184"/>
                </a:lnTo>
                <a:lnTo>
                  <a:pt x="1036" y="184"/>
                </a:lnTo>
                <a:lnTo>
                  <a:pt x="1036" y="184"/>
                </a:lnTo>
                <a:lnTo>
                  <a:pt x="1043" y="184"/>
                </a:lnTo>
                <a:lnTo>
                  <a:pt x="1043" y="184"/>
                </a:lnTo>
                <a:lnTo>
                  <a:pt x="1051" y="184"/>
                </a:lnTo>
                <a:lnTo>
                  <a:pt x="1051" y="184"/>
                </a:lnTo>
                <a:lnTo>
                  <a:pt x="1051" y="184"/>
                </a:lnTo>
                <a:lnTo>
                  <a:pt x="1051" y="176"/>
                </a:lnTo>
                <a:lnTo>
                  <a:pt x="1059" y="176"/>
                </a:lnTo>
                <a:lnTo>
                  <a:pt x="1059" y="176"/>
                </a:lnTo>
                <a:lnTo>
                  <a:pt x="1066" y="176"/>
                </a:lnTo>
                <a:lnTo>
                  <a:pt x="1066" y="176"/>
                </a:lnTo>
                <a:lnTo>
                  <a:pt x="1074" y="176"/>
                </a:lnTo>
                <a:lnTo>
                  <a:pt x="1074" y="168"/>
                </a:lnTo>
                <a:lnTo>
                  <a:pt x="1082" y="168"/>
                </a:lnTo>
                <a:lnTo>
                  <a:pt x="1082" y="168"/>
                </a:lnTo>
                <a:lnTo>
                  <a:pt x="1082" y="168"/>
                </a:lnTo>
                <a:lnTo>
                  <a:pt x="1082" y="168"/>
                </a:lnTo>
                <a:lnTo>
                  <a:pt x="1089" y="168"/>
                </a:lnTo>
                <a:lnTo>
                  <a:pt x="1089" y="161"/>
                </a:lnTo>
                <a:lnTo>
                  <a:pt x="1097" y="161"/>
                </a:lnTo>
                <a:lnTo>
                  <a:pt x="1097" y="161"/>
                </a:lnTo>
                <a:lnTo>
                  <a:pt x="1105" y="161"/>
                </a:lnTo>
                <a:lnTo>
                  <a:pt x="1105" y="153"/>
                </a:lnTo>
                <a:lnTo>
                  <a:pt x="1105" y="153"/>
                </a:lnTo>
                <a:lnTo>
                  <a:pt x="1105" y="153"/>
                </a:lnTo>
                <a:lnTo>
                  <a:pt x="1112" y="153"/>
                </a:lnTo>
                <a:lnTo>
                  <a:pt x="1112" y="153"/>
                </a:lnTo>
                <a:lnTo>
                  <a:pt x="1120" y="153"/>
                </a:lnTo>
                <a:lnTo>
                  <a:pt x="1120" y="138"/>
                </a:lnTo>
                <a:lnTo>
                  <a:pt x="1128" y="138"/>
                </a:lnTo>
                <a:lnTo>
                  <a:pt x="1128" y="138"/>
                </a:lnTo>
                <a:lnTo>
                  <a:pt x="1128" y="138"/>
                </a:lnTo>
                <a:lnTo>
                  <a:pt x="1128" y="138"/>
                </a:lnTo>
                <a:lnTo>
                  <a:pt x="1135" y="138"/>
                </a:lnTo>
                <a:lnTo>
                  <a:pt x="1135" y="122"/>
                </a:lnTo>
                <a:lnTo>
                  <a:pt x="1143" y="122"/>
                </a:lnTo>
                <a:lnTo>
                  <a:pt x="1143" y="115"/>
                </a:lnTo>
                <a:lnTo>
                  <a:pt x="1151" y="115"/>
                </a:lnTo>
                <a:lnTo>
                  <a:pt x="1151" y="92"/>
                </a:lnTo>
                <a:lnTo>
                  <a:pt x="1151" y="92"/>
                </a:lnTo>
                <a:lnTo>
                  <a:pt x="1151" y="92"/>
                </a:lnTo>
                <a:lnTo>
                  <a:pt x="1158" y="92"/>
                </a:lnTo>
                <a:lnTo>
                  <a:pt x="1158" y="92"/>
                </a:lnTo>
                <a:lnTo>
                  <a:pt x="1166" y="92"/>
                </a:lnTo>
                <a:lnTo>
                  <a:pt x="1166" y="92"/>
                </a:lnTo>
                <a:lnTo>
                  <a:pt x="1174" y="92"/>
                </a:lnTo>
                <a:lnTo>
                  <a:pt x="1174" y="84"/>
                </a:lnTo>
                <a:lnTo>
                  <a:pt x="1181" y="84"/>
                </a:lnTo>
                <a:lnTo>
                  <a:pt x="1181" y="84"/>
                </a:lnTo>
                <a:lnTo>
                  <a:pt x="1181" y="84"/>
                </a:lnTo>
                <a:lnTo>
                  <a:pt x="1181" y="84"/>
                </a:lnTo>
                <a:lnTo>
                  <a:pt x="1189" y="84"/>
                </a:lnTo>
                <a:lnTo>
                  <a:pt x="1189" y="76"/>
                </a:lnTo>
                <a:lnTo>
                  <a:pt x="1197" y="76"/>
                </a:lnTo>
                <a:lnTo>
                  <a:pt x="1197" y="76"/>
                </a:lnTo>
                <a:lnTo>
                  <a:pt x="1204" y="76"/>
                </a:lnTo>
                <a:lnTo>
                  <a:pt x="1204" y="76"/>
                </a:lnTo>
                <a:lnTo>
                  <a:pt x="1204" y="76"/>
                </a:lnTo>
                <a:lnTo>
                  <a:pt x="1204" y="69"/>
                </a:lnTo>
                <a:lnTo>
                  <a:pt x="1212" y="69"/>
                </a:lnTo>
                <a:lnTo>
                  <a:pt x="1212" y="53"/>
                </a:lnTo>
                <a:lnTo>
                  <a:pt x="1220" y="53"/>
                </a:lnTo>
                <a:lnTo>
                  <a:pt x="1220" y="53"/>
                </a:lnTo>
                <a:lnTo>
                  <a:pt x="1227" y="53"/>
                </a:lnTo>
                <a:lnTo>
                  <a:pt x="1227" y="53"/>
                </a:lnTo>
                <a:lnTo>
                  <a:pt x="1227" y="53"/>
                </a:lnTo>
                <a:lnTo>
                  <a:pt x="1227" y="38"/>
                </a:lnTo>
                <a:lnTo>
                  <a:pt x="1235" y="38"/>
                </a:lnTo>
                <a:lnTo>
                  <a:pt x="1235" y="30"/>
                </a:lnTo>
                <a:lnTo>
                  <a:pt x="1243" y="30"/>
                </a:lnTo>
                <a:lnTo>
                  <a:pt x="1243" y="30"/>
                </a:lnTo>
                <a:lnTo>
                  <a:pt x="1250" y="30"/>
                </a:lnTo>
                <a:lnTo>
                  <a:pt x="1250" y="23"/>
                </a:lnTo>
                <a:lnTo>
                  <a:pt x="1258" y="23"/>
                </a:lnTo>
                <a:lnTo>
                  <a:pt x="1258" y="23"/>
                </a:lnTo>
                <a:lnTo>
                  <a:pt x="1258" y="23"/>
                </a:lnTo>
                <a:lnTo>
                  <a:pt x="1258" y="23"/>
                </a:lnTo>
                <a:lnTo>
                  <a:pt x="1266" y="23"/>
                </a:lnTo>
                <a:lnTo>
                  <a:pt x="1266" y="15"/>
                </a:lnTo>
                <a:lnTo>
                  <a:pt x="1273" y="15"/>
                </a:lnTo>
                <a:lnTo>
                  <a:pt x="1273" y="7"/>
                </a:lnTo>
                <a:lnTo>
                  <a:pt x="1281" y="7"/>
                </a:lnTo>
                <a:lnTo>
                  <a:pt x="1281" y="7"/>
                </a:lnTo>
                <a:lnTo>
                  <a:pt x="1281" y="7"/>
                </a:lnTo>
                <a:lnTo>
                  <a:pt x="1281" y="0"/>
                </a:lnTo>
              </a:path>
            </a:pathLst>
          </a:custGeom>
          <a:noFill/>
          <a:ln w="19050" cap="sq">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Rectangle 154">
            <a:extLst>
              <a:ext uri="{FF2B5EF4-FFF2-40B4-BE49-F238E27FC236}">
                <a16:creationId xmlns:a16="http://schemas.microsoft.com/office/drawing/2014/main" id="{891F260D-E7EE-493B-E2EB-080613185647}"/>
              </a:ext>
            </a:extLst>
          </p:cNvPr>
          <p:cNvSpPr>
            <a:spLocks noChangeArrowheads="1"/>
          </p:cNvSpPr>
          <p:nvPr/>
        </p:nvSpPr>
        <p:spPr bwMode="auto">
          <a:xfrm>
            <a:off x="7738149" y="2551835"/>
            <a:ext cx="208590" cy="5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1" i="0" u="none" strike="noStrike" cap="none" normalizeH="0" baseline="0">
                <a:ln>
                  <a:noFill/>
                </a:ln>
                <a:solidFill>
                  <a:srgbClr val="000000"/>
                </a:solidFill>
                <a:effectLst/>
                <a:latin typeface="Mulish"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6" name="Freeform 40">
            <a:extLst>
              <a:ext uri="{FF2B5EF4-FFF2-40B4-BE49-F238E27FC236}">
                <a16:creationId xmlns:a16="http://schemas.microsoft.com/office/drawing/2014/main" id="{C131B03B-5C82-9813-A1E3-0558ABC65B95}"/>
              </a:ext>
            </a:extLst>
          </p:cNvPr>
          <p:cNvSpPr>
            <a:spLocks/>
          </p:cNvSpPr>
          <p:nvPr/>
        </p:nvSpPr>
        <p:spPr bwMode="auto">
          <a:xfrm>
            <a:off x="2511054" y="3859656"/>
            <a:ext cx="5037019" cy="838303"/>
          </a:xfrm>
          <a:custGeom>
            <a:avLst/>
            <a:gdLst>
              <a:gd name="T0" fmla="*/ 299 w 4081"/>
              <a:gd name="T1" fmla="*/ 483 h 491"/>
              <a:gd name="T2" fmla="*/ 391 w 4081"/>
              <a:gd name="T3" fmla="*/ 476 h 491"/>
              <a:gd name="T4" fmla="*/ 507 w 4081"/>
              <a:gd name="T5" fmla="*/ 468 h 491"/>
              <a:gd name="T6" fmla="*/ 652 w 4081"/>
              <a:gd name="T7" fmla="*/ 460 h 491"/>
              <a:gd name="T8" fmla="*/ 760 w 4081"/>
              <a:gd name="T9" fmla="*/ 460 h 491"/>
              <a:gd name="T10" fmla="*/ 875 w 4081"/>
              <a:gd name="T11" fmla="*/ 453 h 491"/>
              <a:gd name="T12" fmla="*/ 951 w 4081"/>
              <a:gd name="T13" fmla="*/ 453 h 491"/>
              <a:gd name="T14" fmla="*/ 1028 w 4081"/>
              <a:gd name="T15" fmla="*/ 437 h 491"/>
              <a:gd name="T16" fmla="*/ 1105 w 4081"/>
              <a:gd name="T17" fmla="*/ 422 h 491"/>
              <a:gd name="T18" fmla="*/ 1166 w 4081"/>
              <a:gd name="T19" fmla="*/ 414 h 491"/>
              <a:gd name="T20" fmla="*/ 1258 w 4081"/>
              <a:gd name="T21" fmla="*/ 407 h 491"/>
              <a:gd name="T22" fmla="*/ 1412 w 4081"/>
              <a:gd name="T23" fmla="*/ 399 h 491"/>
              <a:gd name="T24" fmla="*/ 1519 w 4081"/>
              <a:gd name="T25" fmla="*/ 391 h 491"/>
              <a:gd name="T26" fmla="*/ 1596 w 4081"/>
              <a:gd name="T27" fmla="*/ 391 h 491"/>
              <a:gd name="T28" fmla="*/ 1688 w 4081"/>
              <a:gd name="T29" fmla="*/ 391 h 491"/>
              <a:gd name="T30" fmla="*/ 1826 w 4081"/>
              <a:gd name="T31" fmla="*/ 384 h 491"/>
              <a:gd name="T32" fmla="*/ 1903 w 4081"/>
              <a:gd name="T33" fmla="*/ 376 h 491"/>
              <a:gd name="T34" fmla="*/ 1964 w 4081"/>
              <a:gd name="T35" fmla="*/ 368 h 491"/>
              <a:gd name="T36" fmla="*/ 2010 w 4081"/>
              <a:gd name="T37" fmla="*/ 361 h 491"/>
              <a:gd name="T38" fmla="*/ 2064 w 4081"/>
              <a:gd name="T39" fmla="*/ 353 h 491"/>
              <a:gd name="T40" fmla="*/ 2110 w 4081"/>
              <a:gd name="T41" fmla="*/ 345 h 491"/>
              <a:gd name="T42" fmla="*/ 2163 w 4081"/>
              <a:gd name="T43" fmla="*/ 330 h 491"/>
              <a:gd name="T44" fmla="*/ 2209 w 4081"/>
              <a:gd name="T45" fmla="*/ 315 h 491"/>
              <a:gd name="T46" fmla="*/ 2255 w 4081"/>
              <a:gd name="T47" fmla="*/ 307 h 491"/>
              <a:gd name="T48" fmla="*/ 2301 w 4081"/>
              <a:gd name="T49" fmla="*/ 307 h 491"/>
              <a:gd name="T50" fmla="*/ 2347 w 4081"/>
              <a:gd name="T51" fmla="*/ 299 h 491"/>
              <a:gd name="T52" fmla="*/ 2409 w 4081"/>
              <a:gd name="T53" fmla="*/ 299 h 491"/>
              <a:gd name="T54" fmla="*/ 2455 w 4081"/>
              <a:gd name="T55" fmla="*/ 299 h 491"/>
              <a:gd name="T56" fmla="*/ 2501 w 4081"/>
              <a:gd name="T57" fmla="*/ 292 h 491"/>
              <a:gd name="T58" fmla="*/ 2547 w 4081"/>
              <a:gd name="T59" fmla="*/ 292 h 491"/>
              <a:gd name="T60" fmla="*/ 2593 w 4081"/>
              <a:gd name="T61" fmla="*/ 284 h 491"/>
              <a:gd name="T62" fmla="*/ 2639 w 4081"/>
              <a:gd name="T63" fmla="*/ 276 h 491"/>
              <a:gd name="T64" fmla="*/ 2693 w 4081"/>
              <a:gd name="T65" fmla="*/ 276 h 491"/>
              <a:gd name="T66" fmla="*/ 2739 w 4081"/>
              <a:gd name="T67" fmla="*/ 269 h 491"/>
              <a:gd name="T68" fmla="*/ 2785 w 4081"/>
              <a:gd name="T69" fmla="*/ 261 h 491"/>
              <a:gd name="T70" fmla="*/ 2831 w 4081"/>
              <a:gd name="T71" fmla="*/ 253 h 491"/>
              <a:gd name="T72" fmla="*/ 2877 w 4081"/>
              <a:gd name="T73" fmla="*/ 253 h 491"/>
              <a:gd name="T74" fmla="*/ 2923 w 4081"/>
              <a:gd name="T75" fmla="*/ 246 h 491"/>
              <a:gd name="T76" fmla="*/ 2969 w 4081"/>
              <a:gd name="T77" fmla="*/ 238 h 491"/>
              <a:gd name="T78" fmla="*/ 3023 w 4081"/>
              <a:gd name="T79" fmla="*/ 230 h 491"/>
              <a:gd name="T80" fmla="*/ 3069 w 4081"/>
              <a:gd name="T81" fmla="*/ 215 h 491"/>
              <a:gd name="T82" fmla="*/ 3115 w 4081"/>
              <a:gd name="T83" fmla="*/ 207 h 491"/>
              <a:gd name="T84" fmla="*/ 3161 w 4081"/>
              <a:gd name="T85" fmla="*/ 192 h 491"/>
              <a:gd name="T86" fmla="*/ 3207 w 4081"/>
              <a:gd name="T87" fmla="*/ 169 h 491"/>
              <a:gd name="T88" fmla="*/ 3253 w 4081"/>
              <a:gd name="T89" fmla="*/ 138 h 491"/>
              <a:gd name="T90" fmla="*/ 3299 w 4081"/>
              <a:gd name="T91" fmla="*/ 115 h 491"/>
              <a:gd name="T92" fmla="*/ 3345 w 4081"/>
              <a:gd name="T93" fmla="*/ 108 h 491"/>
              <a:gd name="T94" fmla="*/ 3398 w 4081"/>
              <a:gd name="T95" fmla="*/ 85 h 491"/>
              <a:gd name="T96" fmla="*/ 3444 w 4081"/>
              <a:gd name="T97" fmla="*/ 77 h 491"/>
              <a:gd name="T98" fmla="*/ 3490 w 4081"/>
              <a:gd name="T99" fmla="*/ 69 h 491"/>
              <a:gd name="T100" fmla="*/ 3536 w 4081"/>
              <a:gd name="T101" fmla="*/ 54 h 491"/>
              <a:gd name="T102" fmla="*/ 3582 w 4081"/>
              <a:gd name="T103" fmla="*/ 54 h 491"/>
              <a:gd name="T104" fmla="*/ 3629 w 4081"/>
              <a:gd name="T105" fmla="*/ 46 h 491"/>
              <a:gd name="T106" fmla="*/ 3675 w 4081"/>
              <a:gd name="T107" fmla="*/ 46 h 491"/>
              <a:gd name="T108" fmla="*/ 3728 w 4081"/>
              <a:gd name="T109" fmla="*/ 39 h 491"/>
              <a:gd name="T110" fmla="*/ 3774 w 4081"/>
              <a:gd name="T111" fmla="*/ 39 h 491"/>
              <a:gd name="T112" fmla="*/ 3820 w 4081"/>
              <a:gd name="T113" fmla="*/ 31 h 491"/>
              <a:gd name="T114" fmla="*/ 3866 w 4081"/>
              <a:gd name="T115" fmla="*/ 31 h 491"/>
              <a:gd name="T116" fmla="*/ 3912 w 4081"/>
              <a:gd name="T117" fmla="*/ 23 h 491"/>
              <a:gd name="T118" fmla="*/ 3958 w 4081"/>
              <a:gd name="T119" fmla="*/ 16 h 491"/>
              <a:gd name="T120" fmla="*/ 4004 w 4081"/>
              <a:gd name="T121" fmla="*/ 16 h 491"/>
              <a:gd name="T122" fmla="*/ 4058 w 4081"/>
              <a:gd name="T123" fmla="*/ 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81" h="491">
                <a:moveTo>
                  <a:pt x="0" y="491"/>
                </a:moveTo>
                <a:lnTo>
                  <a:pt x="108" y="491"/>
                </a:lnTo>
                <a:lnTo>
                  <a:pt x="108" y="491"/>
                </a:lnTo>
                <a:lnTo>
                  <a:pt x="177" y="491"/>
                </a:lnTo>
                <a:lnTo>
                  <a:pt x="177" y="483"/>
                </a:lnTo>
                <a:lnTo>
                  <a:pt x="223" y="483"/>
                </a:lnTo>
                <a:lnTo>
                  <a:pt x="223" y="483"/>
                </a:lnTo>
                <a:lnTo>
                  <a:pt x="230" y="483"/>
                </a:lnTo>
                <a:lnTo>
                  <a:pt x="230" y="483"/>
                </a:lnTo>
                <a:lnTo>
                  <a:pt x="246" y="483"/>
                </a:lnTo>
                <a:lnTo>
                  <a:pt x="246" y="483"/>
                </a:lnTo>
                <a:lnTo>
                  <a:pt x="253" y="483"/>
                </a:lnTo>
                <a:lnTo>
                  <a:pt x="253" y="483"/>
                </a:lnTo>
                <a:lnTo>
                  <a:pt x="269" y="483"/>
                </a:lnTo>
                <a:lnTo>
                  <a:pt x="269" y="483"/>
                </a:lnTo>
                <a:lnTo>
                  <a:pt x="299" y="483"/>
                </a:lnTo>
                <a:lnTo>
                  <a:pt x="299" y="483"/>
                </a:lnTo>
                <a:lnTo>
                  <a:pt x="322" y="483"/>
                </a:lnTo>
                <a:lnTo>
                  <a:pt x="322" y="483"/>
                </a:lnTo>
                <a:lnTo>
                  <a:pt x="330" y="483"/>
                </a:lnTo>
                <a:lnTo>
                  <a:pt x="330" y="483"/>
                </a:lnTo>
                <a:lnTo>
                  <a:pt x="353" y="483"/>
                </a:lnTo>
                <a:lnTo>
                  <a:pt x="353" y="476"/>
                </a:lnTo>
                <a:lnTo>
                  <a:pt x="368" y="476"/>
                </a:lnTo>
                <a:lnTo>
                  <a:pt x="368" y="476"/>
                </a:lnTo>
                <a:lnTo>
                  <a:pt x="376" y="476"/>
                </a:lnTo>
                <a:lnTo>
                  <a:pt x="376" y="476"/>
                </a:lnTo>
                <a:lnTo>
                  <a:pt x="376" y="476"/>
                </a:lnTo>
                <a:lnTo>
                  <a:pt x="376" y="476"/>
                </a:lnTo>
                <a:lnTo>
                  <a:pt x="384" y="476"/>
                </a:lnTo>
                <a:lnTo>
                  <a:pt x="384" y="476"/>
                </a:lnTo>
                <a:lnTo>
                  <a:pt x="391" y="476"/>
                </a:lnTo>
                <a:lnTo>
                  <a:pt x="391" y="476"/>
                </a:lnTo>
                <a:lnTo>
                  <a:pt x="399" y="476"/>
                </a:lnTo>
                <a:lnTo>
                  <a:pt x="399" y="476"/>
                </a:lnTo>
                <a:lnTo>
                  <a:pt x="399" y="476"/>
                </a:lnTo>
                <a:lnTo>
                  <a:pt x="399" y="476"/>
                </a:lnTo>
                <a:lnTo>
                  <a:pt x="430" y="476"/>
                </a:lnTo>
                <a:lnTo>
                  <a:pt x="430" y="476"/>
                </a:lnTo>
                <a:lnTo>
                  <a:pt x="437" y="476"/>
                </a:lnTo>
                <a:lnTo>
                  <a:pt x="437" y="468"/>
                </a:lnTo>
                <a:lnTo>
                  <a:pt x="445" y="468"/>
                </a:lnTo>
                <a:lnTo>
                  <a:pt x="445" y="468"/>
                </a:lnTo>
                <a:lnTo>
                  <a:pt x="483" y="468"/>
                </a:lnTo>
                <a:lnTo>
                  <a:pt x="483" y="468"/>
                </a:lnTo>
                <a:lnTo>
                  <a:pt x="507" y="468"/>
                </a:lnTo>
                <a:lnTo>
                  <a:pt x="507" y="468"/>
                </a:lnTo>
                <a:lnTo>
                  <a:pt x="507" y="468"/>
                </a:lnTo>
                <a:lnTo>
                  <a:pt x="507" y="468"/>
                </a:lnTo>
                <a:lnTo>
                  <a:pt x="576" y="468"/>
                </a:lnTo>
                <a:lnTo>
                  <a:pt x="576" y="468"/>
                </a:lnTo>
                <a:lnTo>
                  <a:pt x="583" y="468"/>
                </a:lnTo>
                <a:lnTo>
                  <a:pt x="583" y="468"/>
                </a:lnTo>
                <a:lnTo>
                  <a:pt x="599" y="468"/>
                </a:lnTo>
                <a:lnTo>
                  <a:pt x="599" y="468"/>
                </a:lnTo>
                <a:lnTo>
                  <a:pt x="622" y="468"/>
                </a:lnTo>
                <a:lnTo>
                  <a:pt x="622" y="468"/>
                </a:lnTo>
                <a:lnTo>
                  <a:pt x="629" y="468"/>
                </a:lnTo>
                <a:lnTo>
                  <a:pt x="629" y="468"/>
                </a:lnTo>
                <a:lnTo>
                  <a:pt x="645" y="468"/>
                </a:lnTo>
                <a:lnTo>
                  <a:pt x="645" y="460"/>
                </a:lnTo>
                <a:lnTo>
                  <a:pt x="652" y="460"/>
                </a:lnTo>
                <a:lnTo>
                  <a:pt x="652" y="460"/>
                </a:lnTo>
                <a:lnTo>
                  <a:pt x="652" y="460"/>
                </a:lnTo>
                <a:lnTo>
                  <a:pt x="652" y="460"/>
                </a:lnTo>
                <a:lnTo>
                  <a:pt x="675" y="460"/>
                </a:lnTo>
                <a:lnTo>
                  <a:pt x="675" y="460"/>
                </a:lnTo>
                <a:lnTo>
                  <a:pt x="706" y="460"/>
                </a:lnTo>
                <a:lnTo>
                  <a:pt x="706" y="460"/>
                </a:lnTo>
                <a:lnTo>
                  <a:pt x="714" y="460"/>
                </a:lnTo>
                <a:lnTo>
                  <a:pt x="714" y="460"/>
                </a:lnTo>
                <a:lnTo>
                  <a:pt x="721" y="460"/>
                </a:lnTo>
                <a:lnTo>
                  <a:pt x="721" y="460"/>
                </a:lnTo>
                <a:lnTo>
                  <a:pt x="744" y="460"/>
                </a:lnTo>
                <a:lnTo>
                  <a:pt x="744" y="460"/>
                </a:lnTo>
                <a:lnTo>
                  <a:pt x="752" y="460"/>
                </a:lnTo>
                <a:lnTo>
                  <a:pt x="752" y="460"/>
                </a:lnTo>
                <a:lnTo>
                  <a:pt x="752" y="460"/>
                </a:lnTo>
                <a:lnTo>
                  <a:pt x="752" y="460"/>
                </a:lnTo>
                <a:lnTo>
                  <a:pt x="760" y="460"/>
                </a:lnTo>
                <a:lnTo>
                  <a:pt x="760" y="460"/>
                </a:lnTo>
                <a:lnTo>
                  <a:pt x="775" y="460"/>
                </a:lnTo>
                <a:lnTo>
                  <a:pt x="775" y="460"/>
                </a:lnTo>
                <a:lnTo>
                  <a:pt x="783" y="460"/>
                </a:lnTo>
                <a:lnTo>
                  <a:pt x="783" y="460"/>
                </a:lnTo>
                <a:lnTo>
                  <a:pt x="783" y="460"/>
                </a:lnTo>
                <a:lnTo>
                  <a:pt x="783" y="460"/>
                </a:lnTo>
                <a:lnTo>
                  <a:pt x="813" y="460"/>
                </a:lnTo>
                <a:lnTo>
                  <a:pt x="813" y="460"/>
                </a:lnTo>
                <a:lnTo>
                  <a:pt x="829" y="460"/>
                </a:lnTo>
                <a:lnTo>
                  <a:pt x="829" y="460"/>
                </a:lnTo>
                <a:lnTo>
                  <a:pt x="852" y="460"/>
                </a:lnTo>
                <a:lnTo>
                  <a:pt x="852" y="460"/>
                </a:lnTo>
                <a:lnTo>
                  <a:pt x="859" y="460"/>
                </a:lnTo>
                <a:lnTo>
                  <a:pt x="859" y="453"/>
                </a:lnTo>
                <a:lnTo>
                  <a:pt x="875" y="453"/>
                </a:lnTo>
                <a:lnTo>
                  <a:pt x="875" y="453"/>
                </a:lnTo>
                <a:lnTo>
                  <a:pt x="882" y="453"/>
                </a:lnTo>
                <a:lnTo>
                  <a:pt x="882" y="453"/>
                </a:lnTo>
                <a:lnTo>
                  <a:pt x="890" y="453"/>
                </a:lnTo>
                <a:lnTo>
                  <a:pt x="890" y="453"/>
                </a:lnTo>
                <a:lnTo>
                  <a:pt x="905" y="453"/>
                </a:lnTo>
                <a:lnTo>
                  <a:pt x="905" y="453"/>
                </a:lnTo>
                <a:lnTo>
                  <a:pt x="905" y="453"/>
                </a:lnTo>
                <a:lnTo>
                  <a:pt x="905" y="453"/>
                </a:lnTo>
                <a:lnTo>
                  <a:pt x="913" y="453"/>
                </a:lnTo>
                <a:lnTo>
                  <a:pt x="913" y="453"/>
                </a:lnTo>
                <a:lnTo>
                  <a:pt x="921" y="453"/>
                </a:lnTo>
                <a:lnTo>
                  <a:pt x="921" y="453"/>
                </a:lnTo>
                <a:lnTo>
                  <a:pt x="928" y="453"/>
                </a:lnTo>
                <a:lnTo>
                  <a:pt x="928" y="453"/>
                </a:lnTo>
                <a:lnTo>
                  <a:pt x="951" y="453"/>
                </a:lnTo>
                <a:lnTo>
                  <a:pt x="951" y="445"/>
                </a:lnTo>
                <a:lnTo>
                  <a:pt x="959" y="445"/>
                </a:lnTo>
                <a:lnTo>
                  <a:pt x="959" y="445"/>
                </a:lnTo>
                <a:lnTo>
                  <a:pt x="974" y="445"/>
                </a:lnTo>
                <a:lnTo>
                  <a:pt x="974" y="445"/>
                </a:lnTo>
                <a:lnTo>
                  <a:pt x="982" y="445"/>
                </a:lnTo>
                <a:lnTo>
                  <a:pt x="982" y="445"/>
                </a:lnTo>
                <a:lnTo>
                  <a:pt x="982" y="445"/>
                </a:lnTo>
                <a:lnTo>
                  <a:pt x="982" y="445"/>
                </a:lnTo>
                <a:lnTo>
                  <a:pt x="990" y="445"/>
                </a:lnTo>
                <a:lnTo>
                  <a:pt x="990" y="437"/>
                </a:lnTo>
                <a:lnTo>
                  <a:pt x="1005" y="437"/>
                </a:lnTo>
                <a:lnTo>
                  <a:pt x="1005" y="437"/>
                </a:lnTo>
                <a:lnTo>
                  <a:pt x="1020" y="437"/>
                </a:lnTo>
                <a:lnTo>
                  <a:pt x="1020" y="437"/>
                </a:lnTo>
                <a:lnTo>
                  <a:pt x="1028" y="437"/>
                </a:lnTo>
                <a:lnTo>
                  <a:pt x="1028" y="437"/>
                </a:lnTo>
                <a:lnTo>
                  <a:pt x="1028" y="437"/>
                </a:lnTo>
                <a:lnTo>
                  <a:pt x="1028" y="437"/>
                </a:lnTo>
                <a:lnTo>
                  <a:pt x="1036" y="437"/>
                </a:lnTo>
                <a:lnTo>
                  <a:pt x="1036" y="430"/>
                </a:lnTo>
                <a:lnTo>
                  <a:pt x="1043" y="430"/>
                </a:lnTo>
                <a:lnTo>
                  <a:pt x="1043" y="430"/>
                </a:lnTo>
                <a:lnTo>
                  <a:pt x="1059" y="430"/>
                </a:lnTo>
                <a:lnTo>
                  <a:pt x="1059" y="430"/>
                </a:lnTo>
                <a:lnTo>
                  <a:pt x="1066" y="430"/>
                </a:lnTo>
                <a:lnTo>
                  <a:pt x="1066" y="430"/>
                </a:lnTo>
                <a:lnTo>
                  <a:pt x="1074" y="430"/>
                </a:lnTo>
                <a:lnTo>
                  <a:pt x="1074" y="422"/>
                </a:lnTo>
                <a:lnTo>
                  <a:pt x="1082" y="422"/>
                </a:lnTo>
                <a:lnTo>
                  <a:pt x="1082" y="422"/>
                </a:lnTo>
                <a:lnTo>
                  <a:pt x="1105" y="422"/>
                </a:lnTo>
                <a:lnTo>
                  <a:pt x="1105" y="422"/>
                </a:lnTo>
                <a:lnTo>
                  <a:pt x="1105" y="422"/>
                </a:lnTo>
                <a:lnTo>
                  <a:pt x="1105" y="422"/>
                </a:lnTo>
                <a:lnTo>
                  <a:pt x="1128" y="422"/>
                </a:lnTo>
                <a:lnTo>
                  <a:pt x="1128" y="422"/>
                </a:lnTo>
                <a:lnTo>
                  <a:pt x="1136" y="422"/>
                </a:lnTo>
                <a:lnTo>
                  <a:pt x="1136" y="422"/>
                </a:lnTo>
                <a:lnTo>
                  <a:pt x="1143" y="422"/>
                </a:lnTo>
                <a:lnTo>
                  <a:pt x="1143" y="422"/>
                </a:lnTo>
                <a:lnTo>
                  <a:pt x="1151" y="422"/>
                </a:lnTo>
                <a:lnTo>
                  <a:pt x="1151" y="422"/>
                </a:lnTo>
                <a:lnTo>
                  <a:pt x="1159" y="422"/>
                </a:lnTo>
                <a:lnTo>
                  <a:pt x="1159" y="414"/>
                </a:lnTo>
                <a:lnTo>
                  <a:pt x="1159" y="414"/>
                </a:lnTo>
                <a:lnTo>
                  <a:pt x="1159" y="414"/>
                </a:lnTo>
                <a:lnTo>
                  <a:pt x="1166" y="414"/>
                </a:lnTo>
                <a:lnTo>
                  <a:pt x="1166" y="414"/>
                </a:lnTo>
                <a:lnTo>
                  <a:pt x="1182" y="414"/>
                </a:lnTo>
                <a:lnTo>
                  <a:pt x="1182" y="414"/>
                </a:lnTo>
                <a:lnTo>
                  <a:pt x="1197" y="414"/>
                </a:lnTo>
                <a:lnTo>
                  <a:pt x="1197" y="414"/>
                </a:lnTo>
                <a:lnTo>
                  <a:pt x="1205" y="414"/>
                </a:lnTo>
                <a:lnTo>
                  <a:pt x="1205" y="407"/>
                </a:lnTo>
                <a:lnTo>
                  <a:pt x="1205" y="407"/>
                </a:lnTo>
                <a:lnTo>
                  <a:pt x="1205" y="407"/>
                </a:lnTo>
                <a:lnTo>
                  <a:pt x="1220" y="407"/>
                </a:lnTo>
                <a:lnTo>
                  <a:pt x="1220" y="407"/>
                </a:lnTo>
                <a:lnTo>
                  <a:pt x="1228" y="407"/>
                </a:lnTo>
                <a:lnTo>
                  <a:pt x="1228" y="407"/>
                </a:lnTo>
                <a:lnTo>
                  <a:pt x="1235" y="407"/>
                </a:lnTo>
                <a:lnTo>
                  <a:pt x="1235" y="407"/>
                </a:lnTo>
                <a:lnTo>
                  <a:pt x="1258" y="407"/>
                </a:lnTo>
                <a:lnTo>
                  <a:pt x="1258" y="399"/>
                </a:lnTo>
                <a:lnTo>
                  <a:pt x="1289" y="399"/>
                </a:lnTo>
                <a:lnTo>
                  <a:pt x="1289" y="399"/>
                </a:lnTo>
                <a:lnTo>
                  <a:pt x="1304" y="399"/>
                </a:lnTo>
                <a:lnTo>
                  <a:pt x="1304" y="399"/>
                </a:lnTo>
                <a:lnTo>
                  <a:pt x="1335" y="399"/>
                </a:lnTo>
                <a:lnTo>
                  <a:pt x="1335" y="399"/>
                </a:lnTo>
                <a:lnTo>
                  <a:pt x="1350" y="399"/>
                </a:lnTo>
                <a:lnTo>
                  <a:pt x="1350" y="399"/>
                </a:lnTo>
                <a:lnTo>
                  <a:pt x="1358" y="399"/>
                </a:lnTo>
                <a:lnTo>
                  <a:pt x="1358" y="399"/>
                </a:lnTo>
                <a:lnTo>
                  <a:pt x="1358" y="399"/>
                </a:lnTo>
                <a:lnTo>
                  <a:pt x="1358" y="399"/>
                </a:lnTo>
                <a:lnTo>
                  <a:pt x="1404" y="399"/>
                </a:lnTo>
                <a:lnTo>
                  <a:pt x="1404" y="399"/>
                </a:lnTo>
                <a:lnTo>
                  <a:pt x="1412" y="399"/>
                </a:lnTo>
                <a:lnTo>
                  <a:pt x="1412" y="399"/>
                </a:lnTo>
                <a:lnTo>
                  <a:pt x="1419" y="399"/>
                </a:lnTo>
                <a:lnTo>
                  <a:pt x="1419" y="399"/>
                </a:lnTo>
                <a:lnTo>
                  <a:pt x="1442" y="399"/>
                </a:lnTo>
                <a:lnTo>
                  <a:pt x="1442" y="399"/>
                </a:lnTo>
                <a:lnTo>
                  <a:pt x="1458" y="399"/>
                </a:lnTo>
                <a:lnTo>
                  <a:pt x="1458" y="399"/>
                </a:lnTo>
                <a:lnTo>
                  <a:pt x="1458" y="399"/>
                </a:lnTo>
                <a:lnTo>
                  <a:pt x="1458" y="399"/>
                </a:lnTo>
                <a:lnTo>
                  <a:pt x="1496" y="399"/>
                </a:lnTo>
                <a:lnTo>
                  <a:pt x="1496" y="391"/>
                </a:lnTo>
                <a:lnTo>
                  <a:pt x="1511" y="391"/>
                </a:lnTo>
                <a:lnTo>
                  <a:pt x="1511" y="391"/>
                </a:lnTo>
                <a:lnTo>
                  <a:pt x="1511" y="391"/>
                </a:lnTo>
                <a:lnTo>
                  <a:pt x="1511" y="391"/>
                </a:lnTo>
                <a:lnTo>
                  <a:pt x="1519" y="391"/>
                </a:lnTo>
                <a:lnTo>
                  <a:pt x="1519" y="391"/>
                </a:lnTo>
                <a:lnTo>
                  <a:pt x="1534" y="391"/>
                </a:lnTo>
                <a:lnTo>
                  <a:pt x="1534" y="391"/>
                </a:lnTo>
                <a:lnTo>
                  <a:pt x="1542" y="391"/>
                </a:lnTo>
                <a:lnTo>
                  <a:pt x="1542" y="391"/>
                </a:lnTo>
                <a:lnTo>
                  <a:pt x="1550" y="391"/>
                </a:lnTo>
                <a:lnTo>
                  <a:pt x="1550" y="391"/>
                </a:lnTo>
                <a:lnTo>
                  <a:pt x="1557" y="391"/>
                </a:lnTo>
                <a:lnTo>
                  <a:pt x="1557" y="391"/>
                </a:lnTo>
                <a:lnTo>
                  <a:pt x="1557" y="391"/>
                </a:lnTo>
                <a:lnTo>
                  <a:pt x="1557" y="391"/>
                </a:lnTo>
                <a:lnTo>
                  <a:pt x="1573" y="391"/>
                </a:lnTo>
                <a:lnTo>
                  <a:pt x="1573" y="391"/>
                </a:lnTo>
                <a:lnTo>
                  <a:pt x="1588" y="391"/>
                </a:lnTo>
                <a:lnTo>
                  <a:pt x="1588" y="391"/>
                </a:lnTo>
                <a:lnTo>
                  <a:pt x="1596" y="391"/>
                </a:lnTo>
                <a:lnTo>
                  <a:pt x="1596" y="391"/>
                </a:lnTo>
                <a:lnTo>
                  <a:pt x="1603" y="391"/>
                </a:lnTo>
                <a:lnTo>
                  <a:pt x="1603" y="391"/>
                </a:lnTo>
                <a:lnTo>
                  <a:pt x="1611" y="391"/>
                </a:lnTo>
                <a:lnTo>
                  <a:pt x="1611" y="391"/>
                </a:lnTo>
                <a:lnTo>
                  <a:pt x="1611" y="391"/>
                </a:lnTo>
                <a:lnTo>
                  <a:pt x="1611" y="391"/>
                </a:lnTo>
                <a:lnTo>
                  <a:pt x="1619" y="391"/>
                </a:lnTo>
                <a:lnTo>
                  <a:pt x="1619" y="391"/>
                </a:lnTo>
                <a:lnTo>
                  <a:pt x="1657" y="391"/>
                </a:lnTo>
                <a:lnTo>
                  <a:pt x="1657" y="391"/>
                </a:lnTo>
                <a:lnTo>
                  <a:pt x="1665" y="391"/>
                </a:lnTo>
                <a:lnTo>
                  <a:pt x="1665" y="391"/>
                </a:lnTo>
                <a:lnTo>
                  <a:pt x="1688" y="391"/>
                </a:lnTo>
                <a:lnTo>
                  <a:pt x="1688" y="391"/>
                </a:lnTo>
                <a:lnTo>
                  <a:pt x="1688" y="391"/>
                </a:lnTo>
                <a:lnTo>
                  <a:pt x="1688" y="391"/>
                </a:lnTo>
                <a:lnTo>
                  <a:pt x="1711" y="391"/>
                </a:lnTo>
                <a:lnTo>
                  <a:pt x="1711" y="384"/>
                </a:lnTo>
                <a:lnTo>
                  <a:pt x="1711" y="384"/>
                </a:lnTo>
                <a:lnTo>
                  <a:pt x="1711" y="384"/>
                </a:lnTo>
                <a:lnTo>
                  <a:pt x="1742" y="384"/>
                </a:lnTo>
                <a:lnTo>
                  <a:pt x="1742" y="384"/>
                </a:lnTo>
                <a:lnTo>
                  <a:pt x="1765" y="384"/>
                </a:lnTo>
                <a:lnTo>
                  <a:pt x="1765" y="384"/>
                </a:lnTo>
                <a:lnTo>
                  <a:pt x="1788" y="384"/>
                </a:lnTo>
                <a:lnTo>
                  <a:pt x="1788" y="384"/>
                </a:lnTo>
                <a:lnTo>
                  <a:pt x="1811" y="384"/>
                </a:lnTo>
                <a:lnTo>
                  <a:pt x="1811" y="384"/>
                </a:lnTo>
                <a:lnTo>
                  <a:pt x="1818" y="384"/>
                </a:lnTo>
                <a:lnTo>
                  <a:pt x="1818" y="384"/>
                </a:lnTo>
                <a:lnTo>
                  <a:pt x="1826" y="384"/>
                </a:lnTo>
                <a:lnTo>
                  <a:pt x="1826" y="384"/>
                </a:lnTo>
                <a:lnTo>
                  <a:pt x="1834" y="384"/>
                </a:lnTo>
                <a:lnTo>
                  <a:pt x="1834" y="384"/>
                </a:lnTo>
                <a:lnTo>
                  <a:pt x="1864" y="384"/>
                </a:lnTo>
                <a:lnTo>
                  <a:pt x="1864" y="384"/>
                </a:lnTo>
                <a:lnTo>
                  <a:pt x="1864" y="384"/>
                </a:lnTo>
                <a:lnTo>
                  <a:pt x="1864" y="384"/>
                </a:lnTo>
                <a:lnTo>
                  <a:pt x="1872" y="384"/>
                </a:lnTo>
                <a:lnTo>
                  <a:pt x="1872" y="384"/>
                </a:lnTo>
                <a:lnTo>
                  <a:pt x="1887" y="384"/>
                </a:lnTo>
                <a:lnTo>
                  <a:pt x="1887" y="384"/>
                </a:lnTo>
                <a:lnTo>
                  <a:pt x="1887" y="384"/>
                </a:lnTo>
                <a:lnTo>
                  <a:pt x="1887" y="376"/>
                </a:lnTo>
                <a:lnTo>
                  <a:pt x="1895" y="376"/>
                </a:lnTo>
                <a:lnTo>
                  <a:pt x="1895" y="376"/>
                </a:lnTo>
                <a:lnTo>
                  <a:pt x="1903" y="376"/>
                </a:lnTo>
                <a:lnTo>
                  <a:pt x="1903" y="376"/>
                </a:lnTo>
                <a:lnTo>
                  <a:pt x="1910" y="376"/>
                </a:lnTo>
                <a:lnTo>
                  <a:pt x="1910" y="376"/>
                </a:lnTo>
                <a:lnTo>
                  <a:pt x="1910" y="376"/>
                </a:lnTo>
                <a:lnTo>
                  <a:pt x="1910" y="376"/>
                </a:lnTo>
                <a:lnTo>
                  <a:pt x="1941" y="376"/>
                </a:lnTo>
                <a:lnTo>
                  <a:pt x="1941" y="368"/>
                </a:lnTo>
                <a:lnTo>
                  <a:pt x="1941" y="368"/>
                </a:lnTo>
                <a:lnTo>
                  <a:pt x="1941" y="368"/>
                </a:lnTo>
                <a:lnTo>
                  <a:pt x="1949" y="368"/>
                </a:lnTo>
                <a:lnTo>
                  <a:pt x="1949" y="368"/>
                </a:lnTo>
                <a:lnTo>
                  <a:pt x="1956" y="368"/>
                </a:lnTo>
                <a:lnTo>
                  <a:pt x="1956" y="368"/>
                </a:lnTo>
                <a:lnTo>
                  <a:pt x="1964" y="368"/>
                </a:lnTo>
                <a:lnTo>
                  <a:pt x="1964" y="368"/>
                </a:lnTo>
                <a:lnTo>
                  <a:pt x="1964" y="368"/>
                </a:lnTo>
                <a:lnTo>
                  <a:pt x="1964" y="368"/>
                </a:lnTo>
                <a:lnTo>
                  <a:pt x="1972" y="368"/>
                </a:lnTo>
                <a:lnTo>
                  <a:pt x="1972" y="361"/>
                </a:lnTo>
                <a:lnTo>
                  <a:pt x="1979" y="361"/>
                </a:lnTo>
                <a:lnTo>
                  <a:pt x="1979" y="361"/>
                </a:lnTo>
                <a:lnTo>
                  <a:pt x="1987" y="361"/>
                </a:lnTo>
                <a:lnTo>
                  <a:pt x="1987" y="361"/>
                </a:lnTo>
                <a:lnTo>
                  <a:pt x="1987" y="361"/>
                </a:lnTo>
                <a:lnTo>
                  <a:pt x="1987" y="361"/>
                </a:lnTo>
                <a:lnTo>
                  <a:pt x="1995" y="361"/>
                </a:lnTo>
                <a:lnTo>
                  <a:pt x="1995" y="361"/>
                </a:lnTo>
                <a:lnTo>
                  <a:pt x="2002" y="361"/>
                </a:lnTo>
                <a:lnTo>
                  <a:pt x="2002" y="361"/>
                </a:lnTo>
                <a:lnTo>
                  <a:pt x="2010" y="361"/>
                </a:lnTo>
                <a:lnTo>
                  <a:pt x="2010" y="361"/>
                </a:lnTo>
                <a:lnTo>
                  <a:pt x="2010" y="361"/>
                </a:lnTo>
                <a:lnTo>
                  <a:pt x="2010" y="361"/>
                </a:lnTo>
                <a:lnTo>
                  <a:pt x="2018" y="361"/>
                </a:lnTo>
                <a:lnTo>
                  <a:pt x="2018" y="361"/>
                </a:lnTo>
                <a:lnTo>
                  <a:pt x="2025" y="361"/>
                </a:lnTo>
                <a:lnTo>
                  <a:pt x="2025" y="361"/>
                </a:lnTo>
                <a:lnTo>
                  <a:pt x="2033" y="361"/>
                </a:lnTo>
                <a:lnTo>
                  <a:pt x="2033" y="361"/>
                </a:lnTo>
                <a:lnTo>
                  <a:pt x="2041" y="361"/>
                </a:lnTo>
                <a:lnTo>
                  <a:pt x="2041" y="361"/>
                </a:lnTo>
                <a:lnTo>
                  <a:pt x="2041" y="361"/>
                </a:lnTo>
                <a:lnTo>
                  <a:pt x="2041" y="361"/>
                </a:lnTo>
                <a:lnTo>
                  <a:pt x="2048" y="361"/>
                </a:lnTo>
                <a:lnTo>
                  <a:pt x="2048" y="353"/>
                </a:lnTo>
                <a:lnTo>
                  <a:pt x="2056" y="353"/>
                </a:lnTo>
                <a:lnTo>
                  <a:pt x="2056" y="353"/>
                </a:lnTo>
                <a:lnTo>
                  <a:pt x="2064" y="353"/>
                </a:lnTo>
                <a:lnTo>
                  <a:pt x="2064" y="353"/>
                </a:lnTo>
                <a:lnTo>
                  <a:pt x="2064" y="353"/>
                </a:lnTo>
                <a:lnTo>
                  <a:pt x="2064" y="353"/>
                </a:lnTo>
                <a:lnTo>
                  <a:pt x="2071" y="353"/>
                </a:lnTo>
                <a:lnTo>
                  <a:pt x="2071" y="353"/>
                </a:lnTo>
                <a:lnTo>
                  <a:pt x="2079" y="353"/>
                </a:lnTo>
                <a:lnTo>
                  <a:pt x="2079" y="353"/>
                </a:lnTo>
                <a:lnTo>
                  <a:pt x="2087" y="353"/>
                </a:lnTo>
                <a:lnTo>
                  <a:pt x="2087" y="353"/>
                </a:lnTo>
                <a:lnTo>
                  <a:pt x="2087" y="353"/>
                </a:lnTo>
                <a:lnTo>
                  <a:pt x="2087" y="345"/>
                </a:lnTo>
                <a:lnTo>
                  <a:pt x="2094" y="345"/>
                </a:lnTo>
                <a:lnTo>
                  <a:pt x="2094" y="345"/>
                </a:lnTo>
                <a:lnTo>
                  <a:pt x="2102" y="345"/>
                </a:lnTo>
                <a:lnTo>
                  <a:pt x="2102" y="345"/>
                </a:lnTo>
                <a:lnTo>
                  <a:pt x="2110" y="345"/>
                </a:lnTo>
                <a:lnTo>
                  <a:pt x="2110" y="338"/>
                </a:lnTo>
                <a:lnTo>
                  <a:pt x="2117" y="338"/>
                </a:lnTo>
                <a:lnTo>
                  <a:pt x="2117" y="338"/>
                </a:lnTo>
                <a:lnTo>
                  <a:pt x="2117" y="338"/>
                </a:lnTo>
                <a:lnTo>
                  <a:pt x="2117" y="338"/>
                </a:lnTo>
                <a:lnTo>
                  <a:pt x="2125" y="338"/>
                </a:lnTo>
                <a:lnTo>
                  <a:pt x="2125" y="338"/>
                </a:lnTo>
                <a:lnTo>
                  <a:pt x="2140" y="338"/>
                </a:lnTo>
                <a:lnTo>
                  <a:pt x="2140" y="338"/>
                </a:lnTo>
                <a:lnTo>
                  <a:pt x="2140" y="338"/>
                </a:lnTo>
                <a:lnTo>
                  <a:pt x="2140" y="330"/>
                </a:lnTo>
                <a:lnTo>
                  <a:pt x="2148" y="330"/>
                </a:lnTo>
                <a:lnTo>
                  <a:pt x="2148" y="330"/>
                </a:lnTo>
                <a:lnTo>
                  <a:pt x="2156" y="330"/>
                </a:lnTo>
                <a:lnTo>
                  <a:pt x="2156" y="330"/>
                </a:lnTo>
                <a:lnTo>
                  <a:pt x="2163" y="330"/>
                </a:lnTo>
                <a:lnTo>
                  <a:pt x="2163" y="322"/>
                </a:lnTo>
                <a:lnTo>
                  <a:pt x="2163" y="322"/>
                </a:lnTo>
                <a:lnTo>
                  <a:pt x="2163" y="322"/>
                </a:lnTo>
                <a:lnTo>
                  <a:pt x="2171" y="322"/>
                </a:lnTo>
                <a:lnTo>
                  <a:pt x="2171" y="322"/>
                </a:lnTo>
                <a:lnTo>
                  <a:pt x="2179" y="322"/>
                </a:lnTo>
                <a:lnTo>
                  <a:pt x="2179" y="322"/>
                </a:lnTo>
                <a:lnTo>
                  <a:pt x="2186" y="322"/>
                </a:lnTo>
                <a:lnTo>
                  <a:pt x="2186" y="322"/>
                </a:lnTo>
                <a:lnTo>
                  <a:pt x="2186" y="322"/>
                </a:lnTo>
                <a:lnTo>
                  <a:pt x="2186" y="315"/>
                </a:lnTo>
                <a:lnTo>
                  <a:pt x="2194" y="315"/>
                </a:lnTo>
                <a:lnTo>
                  <a:pt x="2194" y="315"/>
                </a:lnTo>
                <a:lnTo>
                  <a:pt x="2202" y="315"/>
                </a:lnTo>
                <a:lnTo>
                  <a:pt x="2202" y="315"/>
                </a:lnTo>
                <a:lnTo>
                  <a:pt x="2209" y="315"/>
                </a:lnTo>
                <a:lnTo>
                  <a:pt x="2209" y="315"/>
                </a:lnTo>
                <a:lnTo>
                  <a:pt x="2217" y="315"/>
                </a:lnTo>
                <a:lnTo>
                  <a:pt x="2217" y="315"/>
                </a:lnTo>
                <a:lnTo>
                  <a:pt x="2217" y="315"/>
                </a:lnTo>
                <a:lnTo>
                  <a:pt x="2217" y="315"/>
                </a:lnTo>
                <a:lnTo>
                  <a:pt x="2225" y="315"/>
                </a:lnTo>
                <a:lnTo>
                  <a:pt x="2225" y="315"/>
                </a:lnTo>
                <a:lnTo>
                  <a:pt x="2232" y="315"/>
                </a:lnTo>
                <a:lnTo>
                  <a:pt x="2232" y="315"/>
                </a:lnTo>
                <a:lnTo>
                  <a:pt x="2240" y="315"/>
                </a:lnTo>
                <a:lnTo>
                  <a:pt x="2240" y="315"/>
                </a:lnTo>
                <a:lnTo>
                  <a:pt x="2240" y="315"/>
                </a:lnTo>
                <a:lnTo>
                  <a:pt x="2240" y="315"/>
                </a:lnTo>
                <a:lnTo>
                  <a:pt x="2248" y="315"/>
                </a:lnTo>
                <a:lnTo>
                  <a:pt x="2248" y="307"/>
                </a:lnTo>
                <a:lnTo>
                  <a:pt x="2255" y="307"/>
                </a:lnTo>
                <a:lnTo>
                  <a:pt x="2255" y="307"/>
                </a:lnTo>
                <a:lnTo>
                  <a:pt x="2263" y="307"/>
                </a:lnTo>
                <a:lnTo>
                  <a:pt x="2263" y="307"/>
                </a:lnTo>
                <a:lnTo>
                  <a:pt x="2263" y="307"/>
                </a:lnTo>
                <a:lnTo>
                  <a:pt x="2263" y="307"/>
                </a:lnTo>
                <a:lnTo>
                  <a:pt x="2271" y="307"/>
                </a:lnTo>
                <a:lnTo>
                  <a:pt x="2271" y="307"/>
                </a:lnTo>
                <a:lnTo>
                  <a:pt x="2278" y="307"/>
                </a:lnTo>
                <a:lnTo>
                  <a:pt x="2278" y="307"/>
                </a:lnTo>
                <a:lnTo>
                  <a:pt x="2286" y="307"/>
                </a:lnTo>
                <a:lnTo>
                  <a:pt x="2286" y="307"/>
                </a:lnTo>
                <a:lnTo>
                  <a:pt x="2294" y="307"/>
                </a:lnTo>
                <a:lnTo>
                  <a:pt x="2294" y="307"/>
                </a:lnTo>
                <a:lnTo>
                  <a:pt x="2294" y="307"/>
                </a:lnTo>
                <a:lnTo>
                  <a:pt x="2294" y="307"/>
                </a:lnTo>
                <a:lnTo>
                  <a:pt x="2301" y="307"/>
                </a:lnTo>
                <a:lnTo>
                  <a:pt x="2301" y="299"/>
                </a:lnTo>
                <a:lnTo>
                  <a:pt x="2309" y="299"/>
                </a:lnTo>
                <a:lnTo>
                  <a:pt x="2309" y="299"/>
                </a:lnTo>
                <a:lnTo>
                  <a:pt x="2317" y="299"/>
                </a:lnTo>
                <a:lnTo>
                  <a:pt x="2317" y="299"/>
                </a:lnTo>
                <a:lnTo>
                  <a:pt x="2317" y="299"/>
                </a:lnTo>
                <a:lnTo>
                  <a:pt x="2317" y="299"/>
                </a:lnTo>
                <a:lnTo>
                  <a:pt x="2324" y="299"/>
                </a:lnTo>
                <a:lnTo>
                  <a:pt x="2324" y="299"/>
                </a:lnTo>
                <a:lnTo>
                  <a:pt x="2332" y="299"/>
                </a:lnTo>
                <a:lnTo>
                  <a:pt x="2332" y="299"/>
                </a:lnTo>
                <a:lnTo>
                  <a:pt x="2340" y="299"/>
                </a:lnTo>
                <a:lnTo>
                  <a:pt x="2340" y="299"/>
                </a:lnTo>
                <a:lnTo>
                  <a:pt x="2340" y="299"/>
                </a:lnTo>
                <a:lnTo>
                  <a:pt x="2340" y="299"/>
                </a:lnTo>
                <a:lnTo>
                  <a:pt x="2347" y="299"/>
                </a:lnTo>
                <a:lnTo>
                  <a:pt x="2347" y="299"/>
                </a:lnTo>
                <a:lnTo>
                  <a:pt x="2355" y="299"/>
                </a:lnTo>
                <a:lnTo>
                  <a:pt x="2355" y="299"/>
                </a:lnTo>
                <a:lnTo>
                  <a:pt x="2363" y="299"/>
                </a:lnTo>
                <a:lnTo>
                  <a:pt x="2363" y="299"/>
                </a:lnTo>
                <a:lnTo>
                  <a:pt x="2378" y="299"/>
                </a:lnTo>
                <a:lnTo>
                  <a:pt x="2378" y="299"/>
                </a:lnTo>
                <a:lnTo>
                  <a:pt x="2386" y="299"/>
                </a:lnTo>
                <a:lnTo>
                  <a:pt x="2386" y="299"/>
                </a:lnTo>
                <a:lnTo>
                  <a:pt x="2394" y="299"/>
                </a:lnTo>
                <a:lnTo>
                  <a:pt x="2394" y="299"/>
                </a:lnTo>
                <a:lnTo>
                  <a:pt x="2394" y="299"/>
                </a:lnTo>
                <a:lnTo>
                  <a:pt x="2394" y="299"/>
                </a:lnTo>
                <a:lnTo>
                  <a:pt x="2401" y="299"/>
                </a:lnTo>
                <a:lnTo>
                  <a:pt x="2401" y="299"/>
                </a:lnTo>
                <a:lnTo>
                  <a:pt x="2409" y="299"/>
                </a:lnTo>
                <a:lnTo>
                  <a:pt x="2409" y="299"/>
                </a:lnTo>
                <a:lnTo>
                  <a:pt x="2417" y="299"/>
                </a:lnTo>
                <a:lnTo>
                  <a:pt x="2417" y="299"/>
                </a:lnTo>
                <a:lnTo>
                  <a:pt x="2417" y="299"/>
                </a:lnTo>
                <a:lnTo>
                  <a:pt x="2417" y="299"/>
                </a:lnTo>
                <a:lnTo>
                  <a:pt x="2424" y="299"/>
                </a:lnTo>
                <a:lnTo>
                  <a:pt x="2424" y="299"/>
                </a:lnTo>
                <a:lnTo>
                  <a:pt x="2432" y="299"/>
                </a:lnTo>
                <a:lnTo>
                  <a:pt x="2432" y="299"/>
                </a:lnTo>
                <a:lnTo>
                  <a:pt x="2440" y="299"/>
                </a:lnTo>
                <a:lnTo>
                  <a:pt x="2440" y="299"/>
                </a:lnTo>
                <a:lnTo>
                  <a:pt x="2440" y="299"/>
                </a:lnTo>
                <a:lnTo>
                  <a:pt x="2440" y="299"/>
                </a:lnTo>
                <a:lnTo>
                  <a:pt x="2447" y="299"/>
                </a:lnTo>
                <a:lnTo>
                  <a:pt x="2447" y="299"/>
                </a:lnTo>
                <a:lnTo>
                  <a:pt x="2455" y="299"/>
                </a:lnTo>
                <a:lnTo>
                  <a:pt x="2455" y="299"/>
                </a:lnTo>
                <a:lnTo>
                  <a:pt x="2463" y="299"/>
                </a:lnTo>
                <a:lnTo>
                  <a:pt x="2463" y="292"/>
                </a:lnTo>
                <a:lnTo>
                  <a:pt x="2470" y="292"/>
                </a:lnTo>
                <a:lnTo>
                  <a:pt x="2470" y="292"/>
                </a:lnTo>
                <a:lnTo>
                  <a:pt x="2470" y="292"/>
                </a:lnTo>
                <a:lnTo>
                  <a:pt x="2470" y="292"/>
                </a:lnTo>
                <a:lnTo>
                  <a:pt x="2478" y="292"/>
                </a:lnTo>
                <a:lnTo>
                  <a:pt x="2478" y="292"/>
                </a:lnTo>
                <a:lnTo>
                  <a:pt x="2486" y="292"/>
                </a:lnTo>
                <a:lnTo>
                  <a:pt x="2486" y="292"/>
                </a:lnTo>
                <a:lnTo>
                  <a:pt x="2493" y="292"/>
                </a:lnTo>
                <a:lnTo>
                  <a:pt x="2493" y="292"/>
                </a:lnTo>
                <a:lnTo>
                  <a:pt x="2493" y="292"/>
                </a:lnTo>
                <a:lnTo>
                  <a:pt x="2493" y="292"/>
                </a:lnTo>
                <a:lnTo>
                  <a:pt x="2501" y="292"/>
                </a:lnTo>
                <a:lnTo>
                  <a:pt x="2501" y="292"/>
                </a:lnTo>
                <a:lnTo>
                  <a:pt x="2509" y="292"/>
                </a:lnTo>
                <a:lnTo>
                  <a:pt x="2509" y="292"/>
                </a:lnTo>
                <a:lnTo>
                  <a:pt x="2516" y="292"/>
                </a:lnTo>
                <a:lnTo>
                  <a:pt x="2516" y="292"/>
                </a:lnTo>
                <a:lnTo>
                  <a:pt x="2516" y="292"/>
                </a:lnTo>
                <a:lnTo>
                  <a:pt x="2516" y="292"/>
                </a:lnTo>
                <a:lnTo>
                  <a:pt x="2524" y="292"/>
                </a:lnTo>
                <a:lnTo>
                  <a:pt x="2524" y="292"/>
                </a:lnTo>
                <a:lnTo>
                  <a:pt x="2532" y="292"/>
                </a:lnTo>
                <a:lnTo>
                  <a:pt x="2532" y="292"/>
                </a:lnTo>
                <a:lnTo>
                  <a:pt x="2539" y="292"/>
                </a:lnTo>
                <a:lnTo>
                  <a:pt x="2539" y="292"/>
                </a:lnTo>
                <a:lnTo>
                  <a:pt x="2539" y="292"/>
                </a:lnTo>
                <a:lnTo>
                  <a:pt x="2539" y="292"/>
                </a:lnTo>
                <a:lnTo>
                  <a:pt x="2547" y="292"/>
                </a:lnTo>
                <a:lnTo>
                  <a:pt x="2547" y="292"/>
                </a:lnTo>
                <a:lnTo>
                  <a:pt x="2555" y="292"/>
                </a:lnTo>
                <a:lnTo>
                  <a:pt x="2555" y="284"/>
                </a:lnTo>
                <a:lnTo>
                  <a:pt x="2562" y="284"/>
                </a:lnTo>
                <a:lnTo>
                  <a:pt x="2562" y="284"/>
                </a:lnTo>
                <a:lnTo>
                  <a:pt x="2570" y="284"/>
                </a:lnTo>
                <a:lnTo>
                  <a:pt x="2570" y="284"/>
                </a:lnTo>
                <a:lnTo>
                  <a:pt x="2570" y="284"/>
                </a:lnTo>
                <a:lnTo>
                  <a:pt x="2570" y="284"/>
                </a:lnTo>
                <a:lnTo>
                  <a:pt x="2578" y="284"/>
                </a:lnTo>
                <a:lnTo>
                  <a:pt x="2578" y="284"/>
                </a:lnTo>
                <a:lnTo>
                  <a:pt x="2585" y="284"/>
                </a:lnTo>
                <a:lnTo>
                  <a:pt x="2585" y="284"/>
                </a:lnTo>
                <a:lnTo>
                  <a:pt x="2593" y="284"/>
                </a:lnTo>
                <a:lnTo>
                  <a:pt x="2593" y="284"/>
                </a:lnTo>
                <a:lnTo>
                  <a:pt x="2593" y="284"/>
                </a:lnTo>
                <a:lnTo>
                  <a:pt x="2593" y="276"/>
                </a:lnTo>
                <a:lnTo>
                  <a:pt x="2601" y="276"/>
                </a:lnTo>
                <a:lnTo>
                  <a:pt x="2601" y="276"/>
                </a:lnTo>
                <a:lnTo>
                  <a:pt x="2608" y="276"/>
                </a:lnTo>
                <a:lnTo>
                  <a:pt x="2608" y="276"/>
                </a:lnTo>
                <a:lnTo>
                  <a:pt x="2616" y="276"/>
                </a:lnTo>
                <a:lnTo>
                  <a:pt x="2616" y="276"/>
                </a:lnTo>
                <a:lnTo>
                  <a:pt x="2616" y="276"/>
                </a:lnTo>
                <a:lnTo>
                  <a:pt x="2616" y="276"/>
                </a:lnTo>
                <a:lnTo>
                  <a:pt x="2624" y="276"/>
                </a:lnTo>
                <a:lnTo>
                  <a:pt x="2624" y="276"/>
                </a:lnTo>
                <a:lnTo>
                  <a:pt x="2631" y="276"/>
                </a:lnTo>
                <a:lnTo>
                  <a:pt x="2631" y="276"/>
                </a:lnTo>
                <a:lnTo>
                  <a:pt x="2639" y="276"/>
                </a:lnTo>
                <a:lnTo>
                  <a:pt x="2639" y="276"/>
                </a:lnTo>
                <a:lnTo>
                  <a:pt x="2639" y="276"/>
                </a:lnTo>
                <a:lnTo>
                  <a:pt x="2639" y="276"/>
                </a:lnTo>
                <a:lnTo>
                  <a:pt x="2647" y="276"/>
                </a:lnTo>
                <a:lnTo>
                  <a:pt x="2647" y="276"/>
                </a:lnTo>
                <a:lnTo>
                  <a:pt x="2654" y="276"/>
                </a:lnTo>
                <a:lnTo>
                  <a:pt x="2654" y="276"/>
                </a:lnTo>
                <a:lnTo>
                  <a:pt x="2662" y="276"/>
                </a:lnTo>
                <a:lnTo>
                  <a:pt x="2662" y="276"/>
                </a:lnTo>
                <a:lnTo>
                  <a:pt x="2670" y="276"/>
                </a:lnTo>
                <a:lnTo>
                  <a:pt x="2670" y="276"/>
                </a:lnTo>
                <a:lnTo>
                  <a:pt x="2670" y="276"/>
                </a:lnTo>
                <a:lnTo>
                  <a:pt x="2670" y="276"/>
                </a:lnTo>
                <a:lnTo>
                  <a:pt x="2677" y="276"/>
                </a:lnTo>
                <a:lnTo>
                  <a:pt x="2677" y="276"/>
                </a:lnTo>
                <a:lnTo>
                  <a:pt x="2685" y="276"/>
                </a:lnTo>
                <a:lnTo>
                  <a:pt x="2685" y="276"/>
                </a:lnTo>
                <a:lnTo>
                  <a:pt x="2693" y="276"/>
                </a:lnTo>
                <a:lnTo>
                  <a:pt x="2693" y="276"/>
                </a:lnTo>
                <a:lnTo>
                  <a:pt x="2693" y="276"/>
                </a:lnTo>
                <a:lnTo>
                  <a:pt x="2693" y="276"/>
                </a:lnTo>
                <a:lnTo>
                  <a:pt x="2700" y="276"/>
                </a:lnTo>
                <a:lnTo>
                  <a:pt x="2700" y="269"/>
                </a:lnTo>
                <a:lnTo>
                  <a:pt x="2708" y="269"/>
                </a:lnTo>
                <a:lnTo>
                  <a:pt x="2708" y="269"/>
                </a:lnTo>
                <a:lnTo>
                  <a:pt x="2716" y="269"/>
                </a:lnTo>
                <a:lnTo>
                  <a:pt x="2716" y="269"/>
                </a:lnTo>
                <a:lnTo>
                  <a:pt x="2716" y="269"/>
                </a:lnTo>
                <a:lnTo>
                  <a:pt x="2716" y="269"/>
                </a:lnTo>
                <a:lnTo>
                  <a:pt x="2723" y="269"/>
                </a:lnTo>
                <a:lnTo>
                  <a:pt x="2723" y="269"/>
                </a:lnTo>
                <a:lnTo>
                  <a:pt x="2731" y="269"/>
                </a:lnTo>
                <a:lnTo>
                  <a:pt x="2731" y="269"/>
                </a:lnTo>
                <a:lnTo>
                  <a:pt x="2739" y="269"/>
                </a:lnTo>
                <a:lnTo>
                  <a:pt x="2739" y="269"/>
                </a:lnTo>
                <a:lnTo>
                  <a:pt x="2746" y="269"/>
                </a:lnTo>
                <a:lnTo>
                  <a:pt x="2746" y="269"/>
                </a:lnTo>
                <a:lnTo>
                  <a:pt x="2746" y="269"/>
                </a:lnTo>
                <a:lnTo>
                  <a:pt x="2746" y="269"/>
                </a:lnTo>
                <a:lnTo>
                  <a:pt x="2754" y="269"/>
                </a:lnTo>
                <a:lnTo>
                  <a:pt x="2754" y="269"/>
                </a:lnTo>
                <a:lnTo>
                  <a:pt x="2762" y="269"/>
                </a:lnTo>
                <a:lnTo>
                  <a:pt x="2762" y="269"/>
                </a:lnTo>
                <a:lnTo>
                  <a:pt x="2769" y="269"/>
                </a:lnTo>
                <a:lnTo>
                  <a:pt x="2769" y="269"/>
                </a:lnTo>
                <a:lnTo>
                  <a:pt x="2769" y="269"/>
                </a:lnTo>
                <a:lnTo>
                  <a:pt x="2769" y="261"/>
                </a:lnTo>
                <a:lnTo>
                  <a:pt x="2777" y="261"/>
                </a:lnTo>
                <a:lnTo>
                  <a:pt x="2777" y="261"/>
                </a:lnTo>
                <a:lnTo>
                  <a:pt x="2785" y="261"/>
                </a:lnTo>
                <a:lnTo>
                  <a:pt x="2785" y="261"/>
                </a:lnTo>
                <a:lnTo>
                  <a:pt x="2792" y="261"/>
                </a:lnTo>
                <a:lnTo>
                  <a:pt x="2792" y="261"/>
                </a:lnTo>
                <a:lnTo>
                  <a:pt x="2792" y="261"/>
                </a:lnTo>
                <a:lnTo>
                  <a:pt x="2792" y="261"/>
                </a:lnTo>
                <a:lnTo>
                  <a:pt x="2800" y="261"/>
                </a:lnTo>
                <a:lnTo>
                  <a:pt x="2800" y="261"/>
                </a:lnTo>
                <a:lnTo>
                  <a:pt x="2808" y="261"/>
                </a:lnTo>
                <a:lnTo>
                  <a:pt x="2808" y="261"/>
                </a:lnTo>
                <a:lnTo>
                  <a:pt x="2815" y="261"/>
                </a:lnTo>
                <a:lnTo>
                  <a:pt x="2815" y="253"/>
                </a:lnTo>
                <a:lnTo>
                  <a:pt x="2815" y="253"/>
                </a:lnTo>
                <a:lnTo>
                  <a:pt x="2815" y="253"/>
                </a:lnTo>
                <a:lnTo>
                  <a:pt x="2823" y="253"/>
                </a:lnTo>
                <a:lnTo>
                  <a:pt x="2823" y="253"/>
                </a:lnTo>
                <a:lnTo>
                  <a:pt x="2831" y="253"/>
                </a:lnTo>
                <a:lnTo>
                  <a:pt x="2831" y="253"/>
                </a:lnTo>
                <a:lnTo>
                  <a:pt x="2838" y="253"/>
                </a:lnTo>
                <a:lnTo>
                  <a:pt x="2838" y="253"/>
                </a:lnTo>
                <a:lnTo>
                  <a:pt x="2846" y="253"/>
                </a:lnTo>
                <a:lnTo>
                  <a:pt x="2846" y="253"/>
                </a:lnTo>
                <a:lnTo>
                  <a:pt x="2846" y="253"/>
                </a:lnTo>
                <a:lnTo>
                  <a:pt x="2846" y="253"/>
                </a:lnTo>
                <a:lnTo>
                  <a:pt x="2854" y="253"/>
                </a:lnTo>
                <a:lnTo>
                  <a:pt x="2854" y="253"/>
                </a:lnTo>
                <a:lnTo>
                  <a:pt x="2861" y="253"/>
                </a:lnTo>
                <a:lnTo>
                  <a:pt x="2861" y="253"/>
                </a:lnTo>
                <a:lnTo>
                  <a:pt x="2869" y="253"/>
                </a:lnTo>
                <a:lnTo>
                  <a:pt x="2869" y="253"/>
                </a:lnTo>
                <a:lnTo>
                  <a:pt x="2869" y="253"/>
                </a:lnTo>
                <a:lnTo>
                  <a:pt x="2869" y="253"/>
                </a:lnTo>
                <a:lnTo>
                  <a:pt x="2877" y="253"/>
                </a:lnTo>
                <a:lnTo>
                  <a:pt x="2877" y="253"/>
                </a:lnTo>
                <a:lnTo>
                  <a:pt x="2884" y="253"/>
                </a:lnTo>
                <a:lnTo>
                  <a:pt x="2884" y="253"/>
                </a:lnTo>
                <a:lnTo>
                  <a:pt x="2892" y="253"/>
                </a:lnTo>
                <a:lnTo>
                  <a:pt x="2892" y="253"/>
                </a:lnTo>
                <a:lnTo>
                  <a:pt x="2892" y="253"/>
                </a:lnTo>
                <a:lnTo>
                  <a:pt x="2892" y="253"/>
                </a:lnTo>
                <a:lnTo>
                  <a:pt x="2900" y="253"/>
                </a:lnTo>
                <a:lnTo>
                  <a:pt x="2900" y="253"/>
                </a:lnTo>
                <a:lnTo>
                  <a:pt x="2907" y="253"/>
                </a:lnTo>
                <a:lnTo>
                  <a:pt x="2907" y="253"/>
                </a:lnTo>
                <a:lnTo>
                  <a:pt x="2915" y="253"/>
                </a:lnTo>
                <a:lnTo>
                  <a:pt x="2915" y="253"/>
                </a:lnTo>
                <a:lnTo>
                  <a:pt x="2923" y="253"/>
                </a:lnTo>
                <a:lnTo>
                  <a:pt x="2923" y="246"/>
                </a:lnTo>
                <a:lnTo>
                  <a:pt x="2923" y="246"/>
                </a:lnTo>
                <a:lnTo>
                  <a:pt x="2923" y="246"/>
                </a:lnTo>
                <a:lnTo>
                  <a:pt x="2930" y="246"/>
                </a:lnTo>
                <a:lnTo>
                  <a:pt x="2930" y="246"/>
                </a:lnTo>
                <a:lnTo>
                  <a:pt x="2938" y="246"/>
                </a:lnTo>
                <a:lnTo>
                  <a:pt x="2938" y="246"/>
                </a:lnTo>
                <a:lnTo>
                  <a:pt x="2946" y="246"/>
                </a:lnTo>
                <a:lnTo>
                  <a:pt x="2946" y="238"/>
                </a:lnTo>
                <a:lnTo>
                  <a:pt x="2946" y="238"/>
                </a:lnTo>
                <a:lnTo>
                  <a:pt x="2946" y="238"/>
                </a:lnTo>
                <a:lnTo>
                  <a:pt x="2953" y="238"/>
                </a:lnTo>
                <a:lnTo>
                  <a:pt x="2953" y="238"/>
                </a:lnTo>
                <a:lnTo>
                  <a:pt x="2961" y="238"/>
                </a:lnTo>
                <a:lnTo>
                  <a:pt x="2961" y="238"/>
                </a:lnTo>
                <a:lnTo>
                  <a:pt x="2969" y="238"/>
                </a:lnTo>
                <a:lnTo>
                  <a:pt x="2969" y="238"/>
                </a:lnTo>
                <a:lnTo>
                  <a:pt x="2969" y="238"/>
                </a:lnTo>
                <a:lnTo>
                  <a:pt x="2969" y="238"/>
                </a:lnTo>
                <a:lnTo>
                  <a:pt x="2976" y="238"/>
                </a:lnTo>
                <a:lnTo>
                  <a:pt x="2976" y="238"/>
                </a:lnTo>
                <a:lnTo>
                  <a:pt x="2984" y="238"/>
                </a:lnTo>
                <a:lnTo>
                  <a:pt x="2984" y="238"/>
                </a:lnTo>
                <a:lnTo>
                  <a:pt x="2992" y="238"/>
                </a:lnTo>
                <a:lnTo>
                  <a:pt x="2992" y="238"/>
                </a:lnTo>
                <a:lnTo>
                  <a:pt x="2992" y="238"/>
                </a:lnTo>
                <a:lnTo>
                  <a:pt x="2992" y="230"/>
                </a:lnTo>
                <a:lnTo>
                  <a:pt x="3000" y="230"/>
                </a:lnTo>
                <a:lnTo>
                  <a:pt x="3000" y="230"/>
                </a:lnTo>
                <a:lnTo>
                  <a:pt x="3007" y="230"/>
                </a:lnTo>
                <a:lnTo>
                  <a:pt x="3007" y="230"/>
                </a:lnTo>
                <a:lnTo>
                  <a:pt x="3015" y="230"/>
                </a:lnTo>
                <a:lnTo>
                  <a:pt x="3015" y="230"/>
                </a:lnTo>
                <a:lnTo>
                  <a:pt x="3023" y="230"/>
                </a:lnTo>
                <a:lnTo>
                  <a:pt x="3023" y="230"/>
                </a:lnTo>
                <a:lnTo>
                  <a:pt x="3023" y="230"/>
                </a:lnTo>
                <a:lnTo>
                  <a:pt x="3023" y="230"/>
                </a:lnTo>
                <a:lnTo>
                  <a:pt x="3030" y="230"/>
                </a:lnTo>
                <a:lnTo>
                  <a:pt x="3030" y="223"/>
                </a:lnTo>
                <a:lnTo>
                  <a:pt x="3038" y="223"/>
                </a:lnTo>
                <a:lnTo>
                  <a:pt x="3038" y="223"/>
                </a:lnTo>
                <a:lnTo>
                  <a:pt x="3046" y="223"/>
                </a:lnTo>
                <a:lnTo>
                  <a:pt x="3046" y="223"/>
                </a:lnTo>
                <a:lnTo>
                  <a:pt x="3046" y="223"/>
                </a:lnTo>
                <a:lnTo>
                  <a:pt x="3046" y="215"/>
                </a:lnTo>
                <a:lnTo>
                  <a:pt x="3053" y="215"/>
                </a:lnTo>
                <a:lnTo>
                  <a:pt x="3053" y="215"/>
                </a:lnTo>
                <a:lnTo>
                  <a:pt x="3061" y="215"/>
                </a:lnTo>
                <a:lnTo>
                  <a:pt x="3061" y="215"/>
                </a:lnTo>
                <a:lnTo>
                  <a:pt x="3069" y="215"/>
                </a:lnTo>
                <a:lnTo>
                  <a:pt x="3069" y="215"/>
                </a:lnTo>
                <a:lnTo>
                  <a:pt x="3069" y="215"/>
                </a:lnTo>
                <a:lnTo>
                  <a:pt x="3069" y="215"/>
                </a:lnTo>
                <a:lnTo>
                  <a:pt x="3076" y="215"/>
                </a:lnTo>
                <a:lnTo>
                  <a:pt x="3076" y="207"/>
                </a:lnTo>
                <a:lnTo>
                  <a:pt x="3084" y="207"/>
                </a:lnTo>
                <a:lnTo>
                  <a:pt x="3084" y="207"/>
                </a:lnTo>
                <a:lnTo>
                  <a:pt x="3092" y="207"/>
                </a:lnTo>
                <a:lnTo>
                  <a:pt x="3092" y="207"/>
                </a:lnTo>
                <a:lnTo>
                  <a:pt x="3099" y="207"/>
                </a:lnTo>
                <a:lnTo>
                  <a:pt x="3099" y="207"/>
                </a:lnTo>
                <a:lnTo>
                  <a:pt x="3099" y="207"/>
                </a:lnTo>
                <a:lnTo>
                  <a:pt x="3099" y="207"/>
                </a:lnTo>
                <a:lnTo>
                  <a:pt x="3107" y="207"/>
                </a:lnTo>
                <a:lnTo>
                  <a:pt x="3107" y="207"/>
                </a:lnTo>
                <a:lnTo>
                  <a:pt x="3115" y="207"/>
                </a:lnTo>
                <a:lnTo>
                  <a:pt x="3115" y="207"/>
                </a:lnTo>
                <a:lnTo>
                  <a:pt x="3122" y="207"/>
                </a:lnTo>
                <a:lnTo>
                  <a:pt x="3122" y="207"/>
                </a:lnTo>
                <a:lnTo>
                  <a:pt x="3122" y="207"/>
                </a:lnTo>
                <a:lnTo>
                  <a:pt x="3122" y="207"/>
                </a:lnTo>
                <a:lnTo>
                  <a:pt x="3130" y="207"/>
                </a:lnTo>
                <a:lnTo>
                  <a:pt x="3130" y="200"/>
                </a:lnTo>
                <a:lnTo>
                  <a:pt x="3138" y="200"/>
                </a:lnTo>
                <a:lnTo>
                  <a:pt x="3138" y="200"/>
                </a:lnTo>
                <a:lnTo>
                  <a:pt x="3145" y="200"/>
                </a:lnTo>
                <a:lnTo>
                  <a:pt x="3145" y="200"/>
                </a:lnTo>
                <a:lnTo>
                  <a:pt x="3145" y="200"/>
                </a:lnTo>
                <a:lnTo>
                  <a:pt x="3145" y="200"/>
                </a:lnTo>
                <a:lnTo>
                  <a:pt x="3153" y="200"/>
                </a:lnTo>
                <a:lnTo>
                  <a:pt x="3153" y="192"/>
                </a:lnTo>
                <a:lnTo>
                  <a:pt x="3161" y="192"/>
                </a:lnTo>
                <a:lnTo>
                  <a:pt x="3161" y="192"/>
                </a:lnTo>
                <a:lnTo>
                  <a:pt x="3168" y="192"/>
                </a:lnTo>
                <a:lnTo>
                  <a:pt x="3168" y="184"/>
                </a:lnTo>
                <a:lnTo>
                  <a:pt x="3168" y="184"/>
                </a:lnTo>
                <a:lnTo>
                  <a:pt x="3168" y="177"/>
                </a:lnTo>
                <a:lnTo>
                  <a:pt x="3176" y="177"/>
                </a:lnTo>
                <a:lnTo>
                  <a:pt x="3176" y="177"/>
                </a:lnTo>
                <a:lnTo>
                  <a:pt x="3184" y="177"/>
                </a:lnTo>
                <a:lnTo>
                  <a:pt x="3184" y="169"/>
                </a:lnTo>
                <a:lnTo>
                  <a:pt x="3191" y="169"/>
                </a:lnTo>
                <a:lnTo>
                  <a:pt x="3191" y="169"/>
                </a:lnTo>
                <a:lnTo>
                  <a:pt x="3199" y="169"/>
                </a:lnTo>
                <a:lnTo>
                  <a:pt x="3199" y="169"/>
                </a:lnTo>
                <a:lnTo>
                  <a:pt x="3199" y="169"/>
                </a:lnTo>
                <a:lnTo>
                  <a:pt x="3199" y="169"/>
                </a:lnTo>
                <a:lnTo>
                  <a:pt x="3207" y="169"/>
                </a:lnTo>
                <a:lnTo>
                  <a:pt x="3207" y="161"/>
                </a:lnTo>
                <a:lnTo>
                  <a:pt x="3214" y="161"/>
                </a:lnTo>
                <a:lnTo>
                  <a:pt x="3214" y="154"/>
                </a:lnTo>
                <a:lnTo>
                  <a:pt x="3222" y="154"/>
                </a:lnTo>
                <a:lnTo>
                  <a:pt x="3222" y="154"/>
                </a:lnTo>
                <a:lnTo>
                  <a:pt x="3222" y="154"/>
                </a:lnTo>
                <a:lnTo>
                  <a:pt x="3222" y="146"/>
                </a:lnTo>
                <a:lnTo>
                  <a:pt x="3230" y="146"/>
                </a:lnTo>
                <a:lnTo>
                  <a:pt x="3230" y="146"/>
                </a:lnTo>
                <a:lnTo>
                  <a:pt x="3237" y="146"/>
                </a:lnTo>
                <a:lnTo>
                  <a:pt x="3237" y="146"/>
                </a:lnTo>
                <a:lnTo>
                  <a:pt x="3245" y="146"/>
                </a:lnTo>
                <a:lnTo>
                  <a:pt x="3245" y="138"/>
                </a:lnTo>
                <a:lnTo>
                  <a:pt x="3245" y="138"/>
                </a:lnTo>
                <a:lnTo>
                  <a:pt x="3245" y="138"/>
                </a:lnTo>
                <a:lnTo>
                  <a:pt x="3253" y="138"/>
                </a:lnTo>
                <a:lnTo>
                  <a:pt x="3253" y="131"/>
                </a:lnTo>
                <a:lnTo>
                  <a:pt x="3260" y="131"/>
                </a:lnTo>
                <a:lnTo>
                  <a:pt x="3260" y="131"/>
                </a:lnTo>
                <a:lnTo>
                  <a:pt x="3268" y="131"/>
                </a:lnTo>
                <a:lnTo>
                  <a:pt x="3268" y="131"/>
                </a:lnTo>
                <a:lnTo>
                  <a:pt x="3276" y="131"/>
                </a:lnTo>
                <a:lnTo>
                  <a:pt x="3276" y="131"/>
                </a:lnTo>
                <a:lnTo>
                  <a:pt x="3276" y="131"/>
                </a:lnTo>
                <a:lnTo>
                  <a:pt x="3276" y="131"/>
                </a:lnTo>
                <a:lnTo>
                  <a:pt x="3283" y="131"/>
                </a:lnTo>
                <a:lnTo>
                  <a:pt x="3283" y="123"/>
                </a:lnTo>
                <a:lnTo>
                  <a:pt x="3291" y="123"/>
                </a:lnTo>
                <a:lnTo>
                  <a:pt x="3291" y="123"/>
                </a:lnTo>
                <a:lnTo>
                  <a:pt x="3299" y="123"/>
                </a:lnTo>
                <a:lnTo>
                  <a:pt x="3299" y="115"/>
                </a:lnTo>
                <a:lnTo>
                  <a:pt x="3299" y="115"/>
                </a:lnTo>
                <a:lnTo>
                  <a:pt x="3299" y="115"/>
                </a:lnTo>
                <a:lnTo>
                  <a:pt x="3306" y="115"/>
                </a:lnTo>
                <a:lnTo>
                  <a:pt x="3306" y="115"/>
                </a:lnTo>
                <a:lnTo>
                  <a:pt x="3314" y="115"/>
                </a:lnTo>
                <a:lnTo>
                  <a:pt x="3314" y="115"/>
                </a:lnTo>
                <a:lnTo>
                  <a:pt x="3322" y="115"/>
                </a:lnTo>
                <a:lnTo>
                  <a:pt x="3322" y="115"/>
                </a:lnTo>
                <a:lnTo>
                  <a:pt x="3322" y="115"/>
                </a:lnTo>
                <a:lnTo>
                  <a:pt x="3322" y="115"/>
                </a:lnTo>
                <a:lnTo>
                  <a:pt x="3329" y="115"/>
                </a:lnTo>
                <a:lnTo>
                  <a:pt x="3329" y="108"/>
                </a:lnTo>
                <a:lnTo>
                  <a:pt x="3337" y="108"/>
                </a:lnTo>
                <a:lnTo>
                  <a:pt x="3337" y="108"/>
                </a:lnTo>
                <a:lnTo>
                  <a:pt x="3345" y="108"/>
                </a:lnTo>
                <a:lnTo>
                  <a:pt x="3345" y="108"/>
                </a:lnTo>
                <a:lnTo>
                  <a:pt x="3345" y="108"/>
                </a:lnTo>
                <a:lnTo>
                  <a:pt x="3345" y="100"/>
                </a:lnTo>
                <a:lnTo>
                  <a:pt x="3352" y="100"/>
                </a:lnTo>
                <a:lnTo>
                  <a:pt x="3352" y="100"/>
                </a:lnTo>
                <a:lnTo>
                  <a:pt x="3360" y="100"/>
                </a:lnTo>
                <a:lnTo>
                  <a:pt x="3360" y="100"/>
                </a:lnTo>
                <a:lnTo>
                  <a:pt x="3368" y="100"/>
                </a:lnTo>
                <a:lnTo>
                  <a:pt x="3368" y="92"/>
                </a:lnTo>
                <a:lnTo>
                  <a:pt x="3375" y="92"/>
                </a:lnTo>
                <a:lnTo>
                  <a:pt x="3375" y="92"/>
                </a:lnTo>
                <a:lnTo>
                  <a:pt x="3375" y="92"/>
                </a:lnTo>
                <a:lnTo>
                  <a:pt x="3375" y="92"/>
                </a:lnTo>
                <a:lnTo>
                  <a:pt x="3383" y="92"/>
                </a:lnTo>
                <a:lnTo>
                  <a:pt x="3383" y="92"/>
                </a:lnTo>
                <a:lnTo>
                  <a:pt x="3391" y="92"/>
                </a:lnTo>
                <a:lnTo>
                  <a:pt x="3391" y="85"/>
                </a:lnTo>
                <a:lnTo>
                  <a:pt x="3398" y="85"/>
                </a:lnTo>
                <a:lnTo>
                  <a:pt x="3398" y="85"/>
                </a:lnTo>
                <a:lnTo>
                  <a:pt x="3398" y="85"/>
                </a:lnTo>
                <a:lnTo>
                  <a:pt x="3398" y="77"/>
                </a:lnTo>
                <a:lnTo>
                  <a:pt x="3406" y="77"/>
                </a:lnTo>
                <a:lnTo>
                  <a:pt x="3406" y="77"/>
                </a:lnTo>
                <a:lnTo>
                  <a:pt x="3414" y="77"/>
                </a:lnTo>
                <a:lnTo>
                  <a:pt x="3414" y="77"/>
                </a:lnTo>
                <a:lnTo>
                  <a:pt x="3421" y="77"/>
                </a:lnTo>
                <a:lnTo>
                  <a:pt x="3421" y="77"/>
                </a:lnTo>
                <a:lnTo>
                  <a:pt x="3421" y="77"/>
                </a:lnTo>
                <a:lnTo>
                  <a:pt x="3421" y="77"/>
                </a:lnTo>
                <a:lnTo>
                  <a:pt x="3429" y="77"/>
                </a:lnTo>
                <a:lnTo>
                  <a:pt x="3429" y="77"/>
                </a:lnTo>
                <a:lnTo>
                  <a:pt x="3437" y="77"/>
                </a:lnTo>
                <a:lnTo>
                  <a:pt x="3437" y="77"/>
                </a:lnTo>
                <a:lnTo>
                  <a:pt x="3444" y="77"/>
                </a:lnTo>
                <a:lnTo>
                  <a:pt x="3444" y="69"/>
                </a:lnTo>
                <a:lnTo>
                  <a:pt x="3444" y="69"/>
                </a:lnTo>
                <a:lnTo>
                  <a:pt x="3444" y="69"/>
                </a:lnTo>
                <a:lnTo>
                  <a:pt x="3452" y="69"/>
                </a:lnTo>
                <a:lnTo>
                  <a:pt x="3452" y="69"/>
                </a:lnTo>
                <a:lnTo>
                  <a:pt x="3460" y="69"/>
                </a:lnTo>
                <a:lnTo>
                  <a:pt x="3460" y="69"/>
                </a:lnTo>
                <a:lnTo>
                  <a:pt x="3467" y="69"/>
                </a:lnTo>
                <a:lnTo>
                  <a:pt x="3467" y="69"/>
                </a:lnTo>
                <a:lnTo>
                  <a:pt x="3475" y="69"/>
                </a:lnTo>
                <a:lnTo>
                  <a:pt x="3475" y="69"/>
                </a:lnTo>
                <a:lnTo>
                  <a:pt x="3475" y="69"/>
                </a:lnTo>
                <a:lnTo>
                  <a:pt x="3475" y="69"/>
                </a:lnTo>
                <a:lnTo>
                  <a:pt x="3483" y="69"/>
                </a:lnTo>
                <a:lnTo>
                  <a:pt x="3483" y="69"/>
                </a:lnTo>
                <a:lnTo>
                  <a:pt x="3490" y="69"/>
                </a:lnTo>
                <a:lnTo>
                  <a:pt x="3490" y="69"/>
                </a:lnTo>
                <a:lnTo>
                  <a:pt x="3498" y="69"/>
                </a:lnTo>
                <a:lnTo>
                  <a:pt x="3498" y="69"/>
                </a:lnTo>
                <a:lnTo>
                  <a:pt x="3498" y="69"/>
                </a:lnTo>
                <a:lnTo>
                  <a:pt x="3498" y="62"/>
                </a:lnTo>
                <a:lnTo>
                  <a:pt x="3506" y="62"/>
                </a:lnTo>
                <a:lnTo>
                  <a:pt x="3506" y="62"/>
                </a:lnTo>
                <a:lnTo>
                  <a:pt x="3513" y="62"/>
                </a:lnTo>
                <a:lnTo>
                  <a:pt x="3513" y="62"/>
                </a:lnTo>
                <a:lnTo>
                  <a:pt x="3521" y="62"/>
                </a:lnTo>
                <a:lnTo>
                  <a:pt x="3521" y="62"/>
                </a:lnTo>
                <a:lnTo>
                  <a:pt x="3521" y="62"/>
                </a:lnTo>
                <a:lnTo>
                  <a:pt x="3521" y="62"/>
                </a:lnTo>
                <a:lnTo>
                  <a:pt x="3529" y="62"/>
                </a:lnTo>
                <a:lnTo>
                  <a:pt x="3529" y="54"/>
                </a:lnTo>
                <a:lnTo>
                  <a:pt x="3536" y="54"/>
                </a:lnTo>
                <a:lnTo>
                  <a:pt x="3536" y="54"/>
                </a:lnTo>
                <a:lnTo>
                  <a:pt x="3544" y="54"/>
                </a:lnTo>
                <a:lnTo>
                  <a:pt x="3544" y="54"/>
                </a:lnTo>
                <a:lnTo>
                  <a:pt x="3552" y="54"/>
                </a:lnTo>
                <a:lnTo>
                  <a:pt x="3552" y="54"/>
                </a:lnTo>
                <a:lnTo>
                  <a:pt x="3552" y="54"/>
                </a:lnTo>
                <a:lnTo>
                  <a:pt x="3552" y="54"/>
                </a:lnTo>
                <a:lnTo>
                  <a:pt x="3559" y="54"/>
                </a:lnTo>
                <a:lnTo>
                  <a:pt x="3559" y="54"/>
                </a:lnTo>
                <a:lnTo>
                  <a:pt x="3567" y="54"/>
                </a:lnTo>
                <a:lnTo>
                  <a:pt x="3567" y="54"/>
                </a:lnTo>
                <a:lnTo>
                  <a:pt x="3575" y="54"/>
                </a:lnTo>
                <a:lnTo>
                  <a:pt x="3575" y="54"/>
                </a:lnTo>
                <a:lnTo>
                  <a:pt x="3575" y="54"/>
                </a:lnTo>
                <a:lnTo>
                  <a:pt x="3575" y="54"/>
                </a:lnTo>
                <a:lnTo>
                  <a:pt x="3582" y="54"/>
                </a:lnTo>
                <a:lnTo>
                  <a:pt x="3582" y="54"/>
                </a:lnTo>
                <a:lnTo>
                  <a:pt x="3590" y="54"/>
                </a:lnTo>
                <a:lnTo>
                  <a:pt x="3590" y="54"/>
                </a:lnTo>
                <a:lnTo>
                  <a:pt x="3598" y="54"/>
                </a:lnTo>
                <a:lnTo>
                  <a:pt x="3598" y="54"/>
                </a:lnTo>
                <a:lnTo>
                  <a:pt x="3598" y="54"/>
                </a:lnTo>
                <a:lnTo>
                  <a:pt x="3598" y="54"/>
                </a:lnTo>
                <a:lnTo>
                  <a:pt x="3606" y="54"/>
                </a:lnTo>
                <a:lnTo>
                  <a:pt x="3606" y="54"/>
                </a:lnTo>
                <a:lnTo>
                  <a:pt x="3613" y="54"/>
                </a:lnTo>
                <a:lnTo>
                  <a:pt x="3613" y="54"/>
                </a:lnTo>
                <a:lnTo>
                  <a:pt x="3621" y="54"/>
                </a:lnTo>
                <a:lnTo>
                  <a:pt x="3621" y="46"/>
                </a:lnTo>
                <a:lnTo>
                  <a:pt x="3621" y="46"/>
                </a:lnTo>
                <a:lnTo>
                  <a:pt x="3621" y="46"/>
                </a:lnTo>
                <a:lnTo>
                  <a:pt x="3629" y="46"/>
                </a:lnTo>
                <a:lnTo>
                  <a:pt x="3629" y="46"/>
                </a:lnTo>
                <a:lnTo>
                  <a:pt x="3636" y="46"/>
                </a:lnTo>
                <a:lnTo>
                  <a:pt x="3636" y="46"/>
                </a:lnTo>
                <a:lnTo>
                  <a:pt x="3644" y="46"/>
                </a:lnTo>
                <a:lnTo>
                  <a:pt x="3644" y="46"/>
                </a:lnTo>
                <a:lnTo>
                  <a:pt x="3652" y="46"/>
                </a:lnTo>
                <a:lnTo>
                  <a:pt x="3652" y="46"/>
                </a:lnTo>
                <a:lnTo>
                  <a:pt x="3652" y="46"/>
                </a:lnTo>
                <a:lnTo>
                  <a:pt x="3652" y="46"/>
                </a:lnTo>
                <a:lnTo>
                  <a:pt x="3659" y="46"/>
                </a:lnTo>
                <a:lnTo>
                  <a:pt x="3659" y="46"/>
                </a:lnTo>
                <a:lnTo>
                  <a:pt x="3667" y="46"/>
                </a:lnTo>
                <a:lnTo>
                  <a:pt x="3667" y="46"/>
                </a:lnTo>
                <a:lnTo>
                  <a:pt x="3675" y="46"/>
                </a:lnTo>
                <a:lnTo>
                  <a:pt x="3675" y="46"/>
                </a:lnTo>
                <a:lnTo>
                  <a:pt x="3675" y="46"/>
                </a:lnTo>
                <a:lnTo>
                  <a:pt x="3675" y="46"/>
                </a:lnTo>
                <a:lnTo>
                  <a:pt x="3682" y="46"/>
                </a:lnTo>
                <a:lnTo>
                  <a:pt x="3682" y="46"/>
                </a:lnTo>
                <a:lnTo>
                  <a:pt x="3690" y="46"/>
                </a:lnTo>
                <a:lnTo>
                  <a:pt x="3690" y="46"/>
                </a:lnTo>
                <a:lnTo>
                  <a:pt x="3698" y="46"/>
                </a:lnTo>
                <a:lnTo>
                  <a:pt x="3698" y="46"/>
                </a:lnTo>
                <a:lnTo>
                  <a:pt x="3698" y="46"/>
                </a:lnTo>
                <a:lnTo>
                  <a:pt x="3698" y="46"/>
                </a:lnTo>
                <a:lnTo>
                  <a:pt x="3705" y="46"/>
                </a:lnTo>
                <a:lnTo>
                  <a:pt x="3705" y="46"/>
                </a:lnTo>
                <a:lnTo>
                  <a:pt x="3713" y="46"/>
                </a:lnTo>
                <a:lnTo>
                  <a:pt x="3713" y="39"/>
                </a:lnTo>
                <a:lnTo>
                  <a:pt x="3721" y="39"/>
                </a:lnTo>
                <a:lnTo>
                  <a:pt x="3721" y="39"/>
                </a:lnTo>
                <a:lnTo>
                  <a:pt x="3728" y="39"/>
                </a:lnTo>
                <a:lnTo>
                  <a:pt x="3728" y="39"/>
                </a:lnTo>
                <a:lnTo>
                  <a:pt x="3728" y="39"/>
                </a:lnTo>
                <a:lnTo>
                  <a:pt x="3728" y="39"/>
                </a:lnTo>
                <a:lnTo>
                  <a:pt x="3736" y="39"/>
                </a:lnTo>
                <a:lnTo>
                  <a:pt x="3736" y="39"/>
                </a:lnTo>
                <a:lnTo>
                  <a:pt x="3744" y="39"/>
                </a:lnTo>
                <a:lnTo>
                  <a:pt x="3744" y="39"/>
                </a:lnTo>
                <a:lnTo>
                  <a:pt x="3751" y="39"/>
                </a:lnTo>
                <a:lnTo>
                  <a:pt x="3751" y="39"/>
                </a:lnTo>
                <a:lnTo>
                  <a:pt x="3751" y="39"/>
                </a:lnTo>
                <a:lnTo>
                  <a:pt x="3751" y="39"/>
                </a:lnTo>
                <a:lnTo>
                  <a:pt x="3759" y="39"/>
                </a:lnTo>
                <a:lnTo>
                  <a:pt x="3759" y="39"/>
                </a:lnTo>
                <a:lnTo>
                  <a:pt x="3767" y="39"/>
                </a:lnTo>
                <a:lnTo>
                  <a:pt x="3767" y="39"/>
                </a:lnTo>
                <a:lnTo>
                  <a:pt x="3774" y="39"/>
                </a:lnTo>
                <a:lnTo>
                  <a:pt x="3774" y="39"/>
                </a:lnTo>
                <a:lnTo>
                  <a:pt x="3774" y="39"/>
                </a:lnTo>
                <a:lnTo>
                  <a:pt x="3774" y="39"/>
                </a:lnTo>
                <a:lnTo>
                  <a:pt x="3782" y="39"/>
                </a:lnTo>
                <a:lnTo>
                  <a:pt x="3782" y="39"/>
                </a:lnTo>
                <a:lnTo>
                  <a:pt x="3790" y="39"/>
                </a:lnTo>
                <a:lnTo>
                  <a:pt x="3790" y="31"/>
                </a:lnTo>
                <a:lnTo>
                  <a:pt x="3797" y="31"/>
                </a:lnTo>
                <a:lnTo>
                  <a:pt x="3797" y="31"/>
                </a:lnTo>
                <a:lnTo>
                  <a:pt x="3797" y="31"/>
                </a:lnTo>
                <a:lnTo>
                  <a:pt x="3797" y="31"/>
                </a:lnTo>
                <a:lnTo>
                  <a:pt x="3805" y="31"/>
                </a:lnTo>
                <a:lnTo>
                  <a:pt x="3805" y="31"/>
                </a:lnTo>
                <a:lnTo>
                  <a:pt x="3813" y="31"/>
                </a:lnTo>
                <a:lnTo>
                  <a:pt x="3813" y="31"/>
                </a:lnTo>
                <a:lnTo>
                  <a:pt x="3820" y="31"/>
                </a:lnTo>
                <a:lnTo>
                  <a:pt x="3820" y="31"/>
                </a:lnTo>
                <a:lnTo>
                  <a:pt x="3828" y="31"/>
                </a:lnTo>
                <a:lnTo>
                  <a:pt x="3828" y="31"/>
                </a:lnTo>
                <a:lnTo>
                  <a:pt x="3828" y="31"/>
                </a:lnTo>
                <a:lnTo>
                  <a:pt x="3828" y="31"/>
                </a:lnTo>
                <a:lnTo>
                  <a:pt x="3836" y="31"/>
                </a:lnTo>
                <a:lnTo>
                  <a:pt x="3836" y="31"/>
                </a:lnTo>
                <a:lnTo>
                  <a:pt x="3843" y="31"/>
                </a:lnTo>
                <a:lnTo>
                  <a:pt x="3843" y="31"/>
                </a:lnTo>
                <a:lnTo>
                  <a:pt x="3851" y="31"/>
                </a:lnTo>
                <a:lnTo>
                  <a:pt x="3851" y="31"/>
                </a:lnTo>
                <a:lnTo>
                  <a:pt x="3851" y="31"/>
                </a:lnTo>
                <a:lnTo>
                  <a:pt x="3851" y="31"/>
                </a:lnTo>
                <a:lnTo>
                  <a:pt x="3859" y="31"/>
                </a:lnTo>
                <a:lnTo>
                  <a:pt x="3859" y="31"/>
                </a:lnTo>
                <a:lnTo>
                  <a:pt x="3866" y="31"/>
                </a:lnTo>
                <a:lnTo>
                  <a:pt x="3866" y="23"/>
                </a:lnTo>
                <a:lnTo>
                  <a:pt x="3874" y="23"/>
                </a:lnTo>
                <a:lnTo>
                  <a:pt x="3874" y="23"/>
                </a:lnTo>
                <a:lnTo>
                  <a:pt x="3874" y="23"/>
                </a:lnTo>
                <a:lnTo>
                  <a:pt x="3874" y="23"/>
                </a:lnTo>
                <a:lnTo>
                  <a:pt x="3882" y="23"/>
                </a:lnTo>
                <a:lnTo>
                  <a:pt x="3882" y="23"/>
                </a:lnTo>
                <a:lnTo>
                  <a:pt x="3889" y="23"/>
                </a:lnTo>
                <a:lnTo>
                  <a:pt x="3889" y="23"/>
                </a:lnTo>
                <a:lnTo>
                  <a:pt x="3897" y="23"/>
                </a:lnTo>
                <a:lnTo>
                  <a:pt x="3897" y="23"/>
                </a:lnTo>
                <a:lnTo>
                  <a:pt x="3905" y="23"/>
                </a:lnTo>
                <a:lnTo>
                  <a:pt x="3905" y="23"/>
                </a:lnTo>
                <a:lnTo>
                  <a:pt x="3905" y="23"/>
                </a:lnTo>
                <a:lnTo>
                  <a:pt x="3905" y="23"/>
                </a:lnTo>
                <a:lnTo>
                  <a:pt x="3912" y="23"/>
                </a:lnTo>
                <a:lnTo>
                  <a:pt x="3912" y="16"/>
                </a:lnTo>
                <a:lnTo>
                  <a:pt x="3920" y="16"/>
                </a:lnTo>
                <a:lnTo>
                  <a:pt x="3920" y="16"/>
                </a:lnTo>
                <a:lnTo>
                  <a:pt x="3928" y="16"/>
                </a:lnTo>
                <a:lnTo>
                  <a:pt x="3928" y="16"/>
                </a:lnTo>
                <a:lnTo>
                  <a:pt x="3928" y="16"/>
                </a:lnTo>
                <a:lnTo>
                  <a:pt x="3928" y="16"/>
                </a:lnTo>
                <a:lnTo>
                  <a:pt x="3935" y="16"/>
                </a:lnTo>
                <a:lnTo>
                  <a:pt x="3935" y="16"/>
                </a:lnTo>
                <a:lnTo>
                  <a:pt x="3943" y="16"/>
                </a:lnTo>
                <a:lnTo>
                  <a:pt x="3943" y="16"/>
                </a:lnTo>
                <a:lnTo>
                  <a:pt x="3951" y="16"/>
                </a:lnTo>
                <a:lnTo>
                  <a:pt x="3951" y="16"/>
                </a:lnTo>
                <a:lnTo>
                  <a:pt x="3951" y="16"/>
                </a:lnTo>
                <a:lnTo>
                  <a:pt x="3951" y="16"/>
                </a:lnTo>
                <a:lnTo>
                  <a:pt x="3958" y="16"/>
                </a:lnTo>
                <a:lnTo>
                  <a:pt x="3958" y="16"/>
                </a:lnTo>
                <a:lnTo>
                  <a:pt x="3966" y="16"/>
                </a:lnTo>
                <a:lnTo>
                  <a:pt x="3966" y="16"/>
                </a:lnTo>
                <a:lnTo>
                  <a:pt x="3974" y="16"/>
                </a:lnTo>
                <a:lnTo>
                  <a:pt x="3974" y="16"/>
                </a:lnTo>
                <a:lnTo>
                  <a:pt x="3974" y="16"/>
                </a:lnTo>
                <a:lnTo>
                  <a:pt x="3974" y="16"/>
                </a:lnTo>
                <a:lnTo>
                  <a:pt x="3981" y="16"/>
                </a:lnTo>
                <a:lnTo>
                  <a:pt x="3981" y="16"/>
                </a:lnTo>
                <a:lnTo>
                  <a:pt x="3989" y="16"/>
                </a:lnTo>
                <a:lnTo>
                  <a:pt x="3989" y="16"/>
                </a:lnTo>
                <a:lnTo>
                  <a:pt x="3997" y="16"/>
                </a:lnTo>
                <a:lnTo>
                  <a:pt x="3997" y="16"/>
                </a:lnTo>
                <a:lnTo>
                  <a:pt x="4004" y="16"/>
                </a:lnTo>
                <a:lnTo>
                  <a:pt x="4004" y="16"/>
                </a:lnTo>
                <a:lnTo>
                  <a:pt x="4004" y="16"/>
                </a:lnTo>
                <a:lnTo>
                  <a:pt x="4004" y="16"/>
                </a:lnTo>
                <a:lnTo>
                  <a:pt x="4012" y="16"/>
                </a:lnTo>
                <a:lnTo>
                  <a:pt x="4012" y="16"/>
                </a:lnTo>
                <a:lnTo>
                  <a:pt x="4020" y="16"/>
                </a:lnTo>
                <a:lnTo>
                  <a:pt x="4020" y="16"/>
                </a:lnTo>
                <a:lnTo>
                  <a:pt x="4027" y="16"/>
                </a:lnTo>
                <a:lnTo>
                  <a:pt x="4027" y="16"/>
                </a:lnTo>
                <a:lnTo>
                  <a:pt x="4035" y="16"/>
                </a:lnTo>
                <a:lnTo>
                  <a:pt x="4035" y="8"/>
                </a:lnTo>
                <a:lnTo>
                  <a:pt x="4043" y="8"/>
                </a:lnTo>
                <a:lnTo>
                  <a:pt x="4043" y="8"/>
                </a:lnTo>
                <a:lnTo>
                  <a:pt x="4050" y="8"/>
                </a:lnTo>
                <a:lnTo>
                  <a:pt x="4050" y="8"/>
                </a:lnTo>
                <a:lnTo>
                  <a:pt x="4050" y="8"/>
                </a:lnTo>
                <a:lnTo>
                  <a:pt x="4050" y="8"/>
                </a:lnTo>
                <a:lnTo>
                  <a:pt x="4058" y="8"/>
                </a:lnTo>
                <a:lnTo>
                  <a:pt x="4058" y="8"/>
                </a:lnTo>
                <a:lnTo>
                  <a:pt x="4066" y="8"/>
                </a:lnTo>
                <a:lnTo>
                  <a:pt x="4066" y="8"/>
                </a:lnTo>
                <a:lnTo>
                  <a:pt x="4073" y="8"/>
                </a:lnTo>
                <a:lnTo>
                  <a:pt x="4073" y="8"/>
                </a:lnTo>
                <a:lnTo>
                  <a:pt x="4081" y="8"/>
                </a:lnTo>
                <a:lnTo>
                  <a:pt x="4081" y="0"/>
                </a:lnTo>
                <a:lnTo>
                  <a:pt x="4081" y="0"/>
                </a:lnTo>
                <a:lnTo>
                  <a:pt x="4081" y="0"/>
                </a:lnTo>
              </a:path>
            </a:pathLst>
          </a:custGeom>
          <a:noFill/>
          <a:ln w="19050" cap="sq">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7" name="Freeform 41">
            <a:extLst>
              <a:ext uri="{FF2B5EF4-FFF2-40B4-BE49-F238E27FC236}">
                <a16:creationId xmlns:a16="http://schemas.microsoft.com/office/drawing/2014/main" id="{C4E5D150-C988-EC4E-C989-06B5A76A8557}"/>
              </a:ext>
            </a:extLst>
          </p:cNvPr>
          <p:cNvSpPr>
            <a:spLocks/>
          </p:cNvSpPr>
          <p:nvPr/>
        </p:nvSpPr>
        <p:spPr bwMode="auto">
          <a:xfrm>
            <a:off x="7548072" y="3180136"/>
            <a:ext cx="1581089" cy="679520"/>
          </a:xfrm>
          <a:custGeom>
            <a:avLst/>
            <a:gdLst>
              <a:gd name="T0" fmla="*/ 23 w 1281"/>
              <a:gd name="T1" fmla="*/ 398 h 398"/>
              <a:gd name="T2" fmla="*/ 46 w 1281"/>
              <a:gd name="T3" fmla="*/ 383 h 398"/>
              <a:gd name="T4" fmla="*/ 61 w 1281"/>
              <a:gd name="T5" fmla="*/ 383 h 398"/>
              <a:gd name="T6" fmla="*/ 84 w 1281"/>
              <a:gd name="T7" fmla="*/ 375 h 398"/>
              <a:gd name="T8" fmla="*/ 100 w 1281"/>
              <a:gd name="T9" fmla="*/ 368 h 398"/>
              <a:gd name="T10" fmla="*/ 123 w 1281"/>
              <a:gd name="T11" fmla="*/ 360 h 398"/>
              <a:gd name="T12" fmla="*/ 146 w 1281"/>
              <a:gd name="T13" fmla="*/ 360 h 398"/>
              <a:gd name="T14" fmla="*/ 169 w 1281"/>
              <a:gd name="T15" fmla="*/ 352 h 398"/>
              <a:gd name="T16" fmla="*/ 184 w 1281"/>
              <a:gd name="T17" fmla="*/ 352 h 398"/>
              <a:gd name="T18" fmla="*/ 207 w 1281"/>
              <a:gd name="T19" fmla="*/ 337 h 398"/>
              <a:gd name="T20" fmla="*/ 223 w 1281"/>
              <a:gd name="T21" fmla="*/ 322 h 398"/>
              <a:gd name="T22" fmla="*/ 246 w 1281"/>
              <a:gd name="T23" fmla="*/ 314 h 398"/>
              <a:gd name="T24" fmla="*/ 269 w 1281"/>
              <a:gd name="T25" fmla="*/ 306 h 398"/>
              <a:gd name="T26" fmla="*/ 292 w 1281"/>
              <a:gd name="T27" fmla="*/ 299 h 398"/>
              <a:gd name="T28" fmla="*/ 307 w 1281"/>
              <a:gd name="T29" fmla="*/ 291 h 398"/>
              <a:gd name="T30" fmla="*/ 330 w 1281"/>
              <a:gd name="T31" fmla="*/ 291 h 398"/>
              <a:gd name="T32" fmla="*/ 345 w 1281"/>
              <a:gd name="T33" fmla="*/ 283 h 398"/>
              <a:gd name="T34" fmla="*/ 376 w 1281"/>
              <a:gd name="T35" fmla="*/ 276 h 398"/>
              <a:gd name="T36" fmla="*/ 391 w 1281"/>
              <a:gd name="T37" fmla="*/ 268 h 398"/>
              <a:gd name="T38" fmla="*/ 414 w 1281"/>
              <a:gd name="T39" fmla="*/ 268 h 398"/>
              <a:gd name="T40" fmla="*/ 430 w 1281"/>
              <a:gd name="T41" fmla="*/ 260 h 398"/>
              <a:gd name="T42" fmla="*/ 453 w 1281"/>
              <a:gd name="T43" fmla="*/ 260 h 398"/>
              <a:gd name="T44" fmla="*/ 476 w 1281"/>
              <a:gd name="T45" fmla="*/ 260 h 398"/>
              <a:gd name="T46" fmla="*/ 499 w 1281"/>
              <a:gd name="T47" fmla="*/ 260 h 398"/>
              <a:gd name="T48" fmla="*/ 514 w 1281"/>
              <a:gd name="T49" fmla="*/ 253 h 398"/>
              <a:gd name="T50" fmla="*/ 537 w 1281"/>
              <a:gd name="T51" fmla="*/ 245 h 398"/>
              <a:gd name="T52" fmla="*/ 552 w 1281"/>
              <a:gd name="T53" fmla="*/ 237 h 398"/>
              <a:gd name="T54" fmla="*/ 575 w 1281"/>
              <a:gd name="T55" fmla="*/ 237 h 398"/>
              <a:gd name="T56" fmla="*/ 598 w 1281"/>
              <a:gd name="T57" fmla="*/ 237 h 398"/>
              <a:gd name="T58" fmla="*/ 621 w 1281"/>
              <a:gd name="T59" fmla="*/ 230 h 398"/>
              <a:gd name="T60" fmla="*/ 637 w 1281"/>
              <a:gd name="T61" fmla="*/ 222 h 398"/>
              <a:gd name="T62" fmla="*/ 660 w 1281"/>
              <a:gd name="T63" fmla="*/ 214 h 398"/>
              <a:gd name="T64" fmla="*/ 683 w 1281"/>
              <a:gd name="T65" fmla="*/ 207 h 398"/>
              <a:gd name="T66" fmla="*/ 706 w 1281"/>
              <a:gd name="T67" fmla="*/ 199 h 398"/>
              <a:gd name="T68" fmla="*/ 729 w 1281"/>
              <a:gd name="T69" fmla="*/ 199 h 398"/>
              <a:gd name="T70" fmla="*/ 752 w 1281"/>
              <a:gd name="T71" fmla="*/ 199 h 398"/>
              <a:gd name="T72" fmla="*/ 767 w 1281"/>
              <a:gd name="T73" fmla="*/ 191 h 398"/>
              <a:gd name="T74" fmla="*/ 790 w 1281"/>
              <a:gd name="T75" fmla="*/ 191 h 398"/>
              <a:gd name="T76" fmla="*/ 806 w 1281"/>
              <a:gd name="T77" fmla="*/ 191 h 398"/>
              <a:gd name="T78" fmla="*/ 829 w 1281"/>
              <a:gd name="T79" fmla="*/ 191 h 398"/>
              <a:gd name="T80" fmla="*/ 852 w 1281"/>
              <a:gd name="T81" fmla="*/ 184 h 398"/>
              <a:gd name="T82" fmla="*/ 875 w 1281"/>
              <a:gd name="T83" fmla="*/ 176 h 398"/>
              <a:gd name="T84" fmla="*/ 890 w 1281"/>
              <a:gd name="T85" fmla="*/ 161 h 398"/>
              <a:gd name="T86" fmla="*/ 913 w 1281"/>
              <a:gd name="T87" fmla="*/ 153 h 398"/>
              <a:gd name="T88" fmla="*/ 928 w 1281"/>
              <a:gd name="T89" fmla="*/ 145 h 398"/>
              <a:gd name="T90" fmla="*/ 951 w 1281"/>
              <a:gd name="T91" fmla="*/ 145 h 398"/>
              <a:gd name="T92" fmla="*/ 974 w 1281"/>
              <a:gd name="T93" fmla="*/ 130 h 398"/>
              <a:gd name="T94" fmla="*/ 997 w 1281"/>
              <a:gd name="T95" fmla="*/ 130 h 398"/>
              <a:gd name="T96" fmla="*/ 1013 w 1281"/>
              <a:gd name="T97" fmla="*/ 123 h 398"/>
              <a:gd name="T98" fmla="*/ 1036 w 1281"/>
              <a:gd name="T99" fmla="*/ 123 h 398"/>
              <a:gd name="T100" fmla="*/ 1051 w 1281"/>
              <a:gd name="T101" fmla="*/ 115 h 398"/>
              <a:gd name="T102" fmla="*/ 1082 w 1281"/>
              <a:gd name="T103" fmla="*/ 100 h 398"/>
              <a:gd name="T104" fmla="*/ 1097 w 1281"/>
              <a:gd name="T105" fmla="*/ 92 h 398"/>
              <a:gd name="T106" fmla="*/ 1120 w 1281"/>
              <a:gd name="T107" fmla="*/ 92 h 398"/>
              <a:gd name="T108" fmla="*/ 1135 w 1281"/>
              <a:gd name="T109" fmla="*/ 92 h 398"/>
              <a:gd name="T110" fmla="*/ 1158 w 1281"/>
              <a:gd name="T111" fmla="*/ 84 h 398"/>
              <a:gd name="T112" fmla="*/ 1181 w 1281"/>
              <a:gd name="T113" fmla="*/ 84 h 398"/>
              <a:gd name="T114" fmla="*/ 1204 w 1281"/>
              <a:gd name="T115" fmla="*/ 77 h 398"/>
              <a:gd name="T116" fmla="*/ 1220 w 1281"/>
              <a:gd name="T117" fmla="*/ 61 h 398"/>
              <a:gd name="T118" fmla="*/ 1243 w 1281"/>
              <a:gd name="T119" fmla="*/ 54 h 398"/>
              <a:gd name="T120" fmla="*/ 1258 w 1281"/>
              <a:gd name="T121" fmla="*/ 31 h 398"/>
              <a:gd name="T122" fmla="*/ 1281 w 1281"/>
              <a:gd name="T123"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1" h="398">
                <a:moveTo>
                  <a:pt x="0" y="398"/>
                </a:moveTo>
                <a:lnTo>
                  <a:pt x="8" y="398"/>
                </a:lnTo>
                <a:lnTo>
                  <a:pt x="8" y="398"/>
                </a:lnTo>
                <a:lnTo>
                  <a:pt x="15" y="398"/>
                </a:lnTo>
                <a:lnTo>
                  <a:pt x="15" y="398"/>
                </a:lnTo>
                <a:lnTo>
                  <a:pt x="23" y="398"/>
                </a:lnTo>
                <a:lnTo>
                  <a:pt x="23" y="398"/>
                </a:lnTo>
                <a:lnTo>
                  <a:pt x="23" y="398"/>
                </a:lnTo>
                <a:lnTo>
                  <a:pt x="23" y="391"/>
                </a:lnTo>
                <a:lnTo>
                  <a:pt x="31" y="391"/>
                </a:lnTo>
                <a:lnTo>
                  <a:pt x="31" y="391"/>
                </a:lnTo>
                <a:lnTo>
                  <a:pt x="38" y="391"/>
                </a:lnTo>
                <a:lnTo>
                  <a:pt x="38" y="383"/>
                </a:lnTo>
                <a:lnTo>
                  <a:pt x="46" y="383"/>
                </a:lnTo>
                <a:lnTo>
                  <a:pt x="46" y="383"/>
                </a:lnTo>
                <a:lnTo>
                  <a:pt x="46" y="383"/>
                </a:lnTo>
                <a:lnTo>
                  <a:pt x="46" y="383"/>
                </a:lnTo>
                <a:lnTo>
                  <a:pt x="54" y="383"/>
                </a:lnTo>
                <a:lnTo>
                  <a:pt x="54" y="383"/>
                </a:lnTo>
                <a:lnTo>
                  <a:pt x="61" y="383"/>
                </a:lnTo>
                <a:lnTo>
                  <a:pt x="61" y="383"/>
                </a:lnTo>
                <a:lnTo>
                  <a:pt x="69" y="383"/>
                </a:lnTo>
                <a:lnTo>
                  <a:pt x="69" y="383"/>
                </a:lnTo>
                <a:lnTo>
                  <a:pt x="69" y="383"/>
                </a:lnTo>
                <a:lnTo>
                  <a:pt x="69" y="375"/>
                </a:lnTo>
                <a:lnTo>
                  <a:pt x="77" y="375"/>
                </a:lnTo>
                <a:lnTo>
                  <a:pt x="77" y="375"/>
                </a:lnTo>
                <a:lnTo>
                  <a:pt x="84" y="375"/>
                </a:lnTo>
                <a:lnTo>
                  <a:pt x="84" y="375"/>
                </a:lnTo>
                <a:lnTo>
                  <a:pt x="92" y="375"/>
                </a:lnTo>
                <a:lnTo>
                  <a:pt x="92" y="368"/>
                </a:lnTo>
                <a:lnTo>
                  <a:pt x="100" y="368"/>
                </a:lnTo>
                <a:lnTo>
                  <a:pt x="100" y="368"/>
                </a:lnTo>
                <a:lnTo>
                  <a:pt x="100" y="368"/>
                </a:lnTo>
                <a:lnTo>
                  <a:pt x="100" y="368"/>
                </a:lnTo>
                <a:lnTo>
                  <a:pt x="107" y="368"/>
                </a:lnTo>
                <a:lnTo>
                  <a:pt x="107" y="360"/>
                </a:lnTo>
                <a:lnTo>
                  <a:pt x="115" y="360"/>
                </a:lnTo>
                <a:lnTo>
                  <a:pt x="115" y="360"/>
                </a:lnTo>
                <a:lnTo>
                  <a:pt x="123" y="360"/>
                </a:lnTo>
                <a:lnTo>
                  <a:pt x="123" y="360"/>
                </a:lnTo>
                <a:lnTo>
                  <a:pt x="123" y="360"/>
                </a:lnTo>
                <a:lnTo>
                  <a:pt x="123" y="360"/>
                </a:lnTo>
                <a:lnTo>
                  <a:pt x="130" y="360"/>
                </a:lnTo>
                <a:lnTo>
                  <a:pt x="130" y="360"/>
                </a:lnTo>
                <a:lnTo>
                  <a:pt x="138" y="360"/>
                </a:lnTo>
                <a:lnTo>
                  <a:pt x="138" y="360"/>
                </a:lnTo>
                <a:lnTo>
                  <a:pt x="146" y="360"/>
                </a:lnTo>
                <a:lnTo>
                  <a:pt x="146" y="360"/>
                </a:lnTo>
                <a:lnTo>
                  <a:pt x="146" y="360"/>
                </a:lnTo>
                <a:lnTo>
                  <a:pt x="146" y="360"/>
                </a:lnTo>
                <a:lnTo>
                  <a:pt x="154" y="360"/>
                </a:lnTo>
                <a:lnTo>
                  <a:pt x="154" y="352"/>
                </a:lnTo>
                <a:lnTo>
                  <a:pt x="161" y="352"/>
                </a:lnTo>
                <a:lnTo>
                  <a:pt x="161" y="352"/>
                </a:lnTo>
                <a:lnTo>
                  <a:pt x="169" y="352"/>
                </a:lnTo>
                <a:lnTo>
                  <a:pt x="169" y="352"/>
                </a:lnTo>
                <a:lnTo>
                  <a:pt x="169" y="352"/>
                </a:lnTo>
                <a:lnTo>
                  <a:pt x="169" y="352"/>
                </a:lnTo>
                <a:lnTo>
                  <a:pt x="177" y="352"/>
                </a:lnTo>
                <a:lnTo>
                  <a:pt x="177" y="352"/>
                </a:lnTo>
                <a:lnTo>
                  <a:pt x="184" y="352"/>
                </a:lnTo>
                <a:lnTo>
                  <a:pt x="184" y="352"/>
                </a:lnTo>
                <a:lnTo>
                  <a:pt x="192" y="352"/>
                </a:lnTo>
                <a:lnTo>
                  <a:pt x="192" y="345"/>
                </a:lnTo>
                <a:lnTo>
                  <a:pt x="200" y="345"/>
                </a:lnTo>
                <a:lnTo>
                  <a:pt x="200" y="345"/>
                </a:lnTo>
                <a:lnTo>
                  <a:pt x="200" y="345"/>
                </a:lnTo>
                <a:lnTo>
                  <a:pt x="200" y="337"/>
                </a:lnTo>
                <a:lnTo>
                  <a:pt x="207" y="337"/>
                </a:lnTo>
                <a:lnTo>
                  <a:pt x="207" y="337"/>
                </a:lnTo>
                <a:lnTo>
                  <a:pt x="215" y="337"/>
                </a:lnTo>
                <a:lnTo>
                  <a:pt x="215" y="329"/>
                </a:lnTo>
                <a:lnTo>
                  <a:pt x="223" y="329"/>
                </a:lnTo>
                <a:lnTo>
                  <a:pt x="223" y="329"/>
                </a:lnTo>
                <a:lnTo>
                  <a:pt x="223" y="329"/>
                </a:lnTo>
                <a:lnTo>
                  <a:pt x="223" y="322"/>
                </a:lnTo>
                <a:lnTo>
                  <a:pt x="230" y="322"/>
                </a:lnTo>
                <a:lnTo>
                  <a:pt x="230" y="322"/>
                </a:lnTo>
                <a:lnTo>
                  <a:pt x="238" y="322"/>
                </a:lnTo>
                <a:lnTo>
                  <a:pt x="238" y="322"/>
                </a:lnTo>
                <a:lnTo>
                  <a:pt x="246" y="322"/>
                </a:lnTo>
                <a:lnTo>
                  <a:pt x="246" y="314"/>
                </a:lnTo>
                <a:lnTo>
                  <a:pt x="246" y="314"/>
                </a:lnTo>
                <a:lnTo>
                  <a:pt x="246" y="314"/>
                </a:lnTo>
                <a:lnTo>
                  <a:pt x="253" y="314"/>
                </a:lnTo>
                <a:lnTo>
                  <a:pt x="253" y="314"/>
                </a:lnTo>
                <a:lnTo>
                  <a:pt x="261" y="314"/>
                </a:lnTo>
                <a:lnTo>
                  <a:pt x="261" y="306"/>
                </a:lnTo>
                <a:lnTo>
                  <a:pt x="269" y="306"/>
                </a:lnTo>
                <a:lnTo>
                  <a:pt x="269" y="306"/>
                </a:lnTo>
                <a:lnTo>
                  <a:pt x="276" y="306"/>
                </a:lnTo>
                <a:lnTo>
                  <a:pt x="276" y="299"/>
                </a:lnTo>
                <a:lnTo>
                  <a:pt x="276" y="299"/>
                </a:lnTo>
                <a:lnTo>
                  <a:pt x="276" y="299"/>
                </a:lnTo>
                <a:lnTo>
                  <a:pt x="284" y="299"/>
                </a:lnTo>
                <a:lnTo>
                  <a:pt x="284" y="299"/>
                </a:lnTo>
                <a:lnTo>
                  <a:pt x="292" y="299"/>
                </a:lnTo>
                <a:lnTo>
                  <a:pt x="292" y="291"/>
                </a:lnTo>
                <a:lnTo>
                  <a:pt x="299" y="291"/>
                </a:lnTo>
                <a:lnTo>
                  <a:pt x="299" y="291"/>
                </a:lnTo>
                <a:lnTo>
                  <a:pt x="299" y="291"/>
                </a:lnTo>
                <a:lnTo>
                  <a:pt x="299" y="291"/>
                </a:lnTo>
                <a:lnTo>
                  <a:pt x="307" y="291"/>
                </a:lnTo>
                <a:lnTo>
                  <a:pt x="307" y="291"/>
                </a:lnTo>
                <a:lnTo>
                  <a:pt x="315" y="291"/>
                </a:lnTo>
                <a:lnTo>
                  <a:pt x="315" y="291"/>
                </a:lnTo>
                <a:lnTo>
                  <a:pt x="322" y="291"/>
                </a:lnTo>
                <a:lnTo>
                  <a:pt x="322" y="291"/>
                </a:lnTo>
                <a:lnTo>
                  <a:pt x="322" y="291"/>
                </a:lnTo>
                <a:lnTo>
                  <a:pt x="322" y="291"/>
                </a:lnTo>
                <a:lnTo>
                  <a:pt x="330" y="291"/>
                </a:lnTo>
                <a:lnTo>
                  <a:pt x="330" y="291"/>
                </a:lnTo>
                <a:lnTo>
                  <a:pt x="338" y="291"/>
                </a:lnTo>
                <a:lnTo>
                  <a:pt x="338" y="291"/>
                </a:lnTo>
                <a:lnTo>
                  <a:pt x="345" y="291"/>
                </a:lnTo>
                <a:lnTo>
                  <a:pt x="345" y="291"/>
                </a:lnTo>
                <a:lnTo>
                  <a:pt x="345" y="291"/>
                </a:lnTo>
                <a:lnTo>
                  <a:pt x="345" y="283"/>
                </a:lnTo>
                <a:lnTo>
                  <a:pt x="353" y="283"/>
                </a:lnTo>
                <a:lnTo>
                  <a:pt x="353" y="283"/>
                </a:lnTo>
                <a:lnTo>
                  <a:pt x="361" y="283"/>
                </a:lnTo>
                <a:lnTo>
                  <a:pt x="361" y="283"/>
                </a:lnTo>
                <a:lnTo>
                  <a:pt x="368" y="283"/>
                </a:lnTo>
                <a:lnTo>
                  <a:pt x="368" y="276"/>
                </a:lnTo>
                <a:lnTo>
                  <a:pt x="376" y="276"/>
                </a:lnTo>
                <a:lnTo>
                  <a:pt x="376" y="276"/>
                </a:lnTo>
                <a:lnTo>
                  <a:pt x="376" y="276"/>
                </a:lnTo>
                <a:lnTo>
                  <a:pt x="376" y="276"/>
                </a:lnTo>
                <a:lnTo>
                  <a:pt x="384" y="276"/>
                </a:lnTo>
                <a:lnTo>
                  <a:pt x="384" y="268"/>
                </a:lnTo>
                <a:lnTo>
                  <a:pt x="391" y="268"/>
                </a:lnTo>
                <a:lnTo>
                  <a:pt x="391" y="268"/>
                </a:lnTo>
                <a:lnTo>
                  <a:pt x="399" y="268"/>
                </a:lnTo>
                <a:lnTo>
                  <a:pt x="399" y="268"/>
                </a:lnTo>
                <a:lnTo>
                  <a:pt x="399" y="268"/>
                </a:lnTo>
                <a:lnTo>
                  <a:pt x="399" y="268"/>
                </a:lnTo>
                <a:lnTo>
                  <a:pt x="407" y="268"/>
                </a:lnTo>
                <a:lnTo>
                  <a:pt x="407" y="268"/>
                </a:lnTo>
                <a:lnTo>
                  <a:pt x="414" y="268"/>
                </a:lnTo>
                <a:lnTo>
                  <a:pt x="414" y="268"/>
                </a:lnTo>
                <a:lnTo>
                  <a:pt x="422" y="268"/>
                </a:lnTo>
                <a:lnTo>
                  <a:pt x="422" y="268"/>
                </a:lnTo>
                <a:lnTo>
                  <a:pt x="422" y="268"/>
                </a:lnTo>
                <a:lnTo>
                  <a:pt x="422" y="260"/>
                </a:lnTo>
                <a:lnTo>
                  <a:pt x="430" y="260"/>
                </a:lnTo>
                <a:lnTo>
                  <a:pt x="430" y="260"/>
                </a:lnTo>
                <a:lnTo>
                  <a:pt x="437" y="260"/>
                </a:lnTo>
                <a:lnTo>
                  <a:pt x="437" y="260"/>
                </a:lnTo>
                <a:lnTo>
                  <a:pt x="445" y="260"/>
                </a:lnTo>
                <a:lnTo>
                  <a:pt x="445" y="260"/>
                </a:lnTo>
                <a:lnTo>
                  <a:pt x="453" y="260"/>
                </a:lnTo>
                <a:lnTo>
                  <a:pt x="453" y="260"/>
                </a:lnTo>
                <a:lnTo>
                  <a:pt x="453" y="260"/>
                </a:lnTo>
                <a:lnTo>
                  <a:pt x="453" y="260"/>
                </a:lnTo>
                <a:lnTo>
                  <a:pt x="460" y="260"/>
                </a:lnTo>
                <a:lnTo>
                  <a:pt x="460" y="260"/>
                </a:lnTo>
                <a:lnTo>
                  <a:pt x="468" y="260"/>
                </a:lnTo>
                <a:lnTo>
                  <a:pt x="468" y="260"/>
                </a:lnTo>
                <a:lnTo>
                  <a:pt x="476" y="260"/>
                </a:lnTo>
                <a:lnTo>
                  <a:pt x="476" y="260"/>
                </a:lnTo>
                <a:lnTo>
                  <a:pt x="476" y="260"/>
                </a:lnTo>
                <a:lnTo>
                  <a:pt x="476" y="260"/>
                </a:lnTo>
                <a:lnTo>
                  <a:pt x="483" y="260"/>
                </a:lnTo>
                <a:lnTo>
                  <a:pt x="483" y="260"/>
                </a:lnTo>
                <a:lnTo>
                  <a:pt x="491" y="260"/>
                </a:lnTo>
                <a:lnTo>
                  <a:pt x="491" y="260"/>
                </a:lnTo>
                <a:lnTo>
                  <a:pt x="499" y="260"/>
                </a:lnTo>
                <a:lnTo>
                  <a:pt x="499" y="253"/>
                </a:lnTo>
                <a:lnTo>
                  <a:pt x="499" y="253"/>
                </a:lnTo>
                <a:lnTo>
                  <a:pt x="499" y="253"/>
                </a:lnTo>
                <a:lnTo>
                  <a:pt x="506" y="253"/>
                </a:lnTo>
                <a:lnTo>
                  <a:pt x="506" y="253"/>
                </a:lnTo>
                <a:lnTo>
                  <a:pt x="514" y="253"/>
                </a:lnTo>
                <a:lnTo>
                  <a:pt x="514" y="253"/>
                </a:lnTo>
                <a:lnTo>
                  <a:pt x="522" y="253"/>
                </a:lnTo>
                <a:lnTo>
                  <a:pt x="522" y="253"/>
                </a:lnTo>
                <a:lnTo>
                  <a:pt x="522" y="253"/>
                </a:lnTo>
                <a:lnTo>
                  <a:pt x="522" y="253"/>
                </a:lnTo>
                <a:lnTo>
                  <a:pt x="529" y="253"/>
                </a:lnTo>
                <a:lnTo>
                  <a:pt x="529" y="245"/>
                </a:lnTo>
                <a:lnTo>
                  <a:pt x="537" y="245"/>
                </a:lnTo>
                <a:lnTo>
                  <a:pt x="537" y="245"/>
                </a:lnTo>
                <a:lnTo>
                  <a:pt x="545" y="245"/>
                </a:lnTo>
                <a:lnTo>
                  <a:pt x="545" y="245"/>
                </a:lnTo>
                <a:lnTo>
                  <a:pt x="552" y="245"/>
                </a:lnTo>
                <a:lnTo>
                  <a:pt x="552" y="245"/>
                </a:lnTo>
                <a:lnTo>
                  <a:pt x="552" y="245"/>
                </a:lnTo>
                <a:lnTo>
                  <a:pt x="552" y="237"/>
                </a:lnTo>
                <a:lnTo>
                  <a:pt x="560" y="237"/>
                </a:lnTo>
                <a:lnTo>
                  <a:pt x="560" y="237"/>
                </a:lnTo>
                <a:lnTo>
                  <a:pt x="568" y="237"/>
                </a:lnTo>
                <a:lnTo>
                  <a:pt x="568" y="237"/>
                </a:lnTo>
                <a:lnTo>
                  <a:pt x="575" y="237"/>
                </a:lnTo>
                <a:lnTo>
                  <a:pt x="575" y="237"/>
                </a:lnTo>
                <a:lnTo>
                  <a:pt x="575" y="237"/>
                </a:lnTo>
                <a:lnTo>
                  <a:pt x="575" y="237"/>
                </a:lnTo>
                <a:lnTo>
                  <a:pt x="583" y="237"/>
                </a:lnTo>
                <a:lnTo>
                  <a:pt x="583" y="237"/>
                </a:lnTo>
                <a:lnTo>
                  <a:pt x="591" y="237"/>
                </a:lnTo>
                <a:lnTo>
                  <a:pt x="591" y="237"/>
                </a:lnTo>
                <a:lnTo>
                  <a:pt x="598" y="237"/>
                </a:lnTo>
                <a:lnTo>
                  <a:pt x="598" y="237"/>
                </a:lnTo>
                <a:lnTo>
                  <a:pt x="598" y="237"/>
                </a:lnTo>
                <a:lnTo>
                  <a:pt x="598" y="237"/>
                </a:lnTo>
                <a:lnTo>
                  <a:pt x="606" y="237"/>
                </a:lnTo>
                <a:lnTo>
                  <a:pt x="606" y="237"/>
                </a:lnTo>
                <a:lnTo>
                  <a:pt x="614" y="237"/>
                </a:lnTo>
                <a:lnTo>
                  <a:pt x="614" y="230"/>
                </a:lnTo>
                <a:lnTo>
                  <a:pt x="621" y="230"/>
                </a:lnTo>
                <a:lnTo>
                  <a:pt x="621" y="222"/>
                </a:lnTo>
                <a:lnTo>
                  <a:pt x="629" y="222"/>
                </a:lnTo>
                <a:lnTo>
                  <a:pt x="629" y="222"/>
                </a:lnTo>
                <a:lnTo>
                  <a:pt x="629" y="222"/>
                </a:lnTo>
                <a:lnTo>
                  <a:pt x="629" y="222"/>
                </a:lnTo>
                <a:lnTo>
                  <a:pt x="637" y="222"/>
                </a:lnTo>
                <a:lnTo>
                  <a:pt x="637" y="222"/>
                </a:lnTo>
                <a:lnTo>
                  <a:pt x="644" y="222"/>
                </a:lnTo>
                <a:lnTo>
                  <a:pt x="644" y="222"/>
                </a:lnTo>
                <a:lnTo>
                  <a:pt x="652" y="222"/>
                </a:lnTo>
                <a:lnTo>
                  <a:pt x="652" y="222"/>
                </a:lnTo>
                <a:lnTo>
                  <a:pt x="652" y="222"/>
                </a:lnTo>
                <a:lnTo>
                  <a:pt x="652" y="214"/>
                </a:lnTo>
                <a:lnTo>
                  <a:pt x="660" y="214"/>
                </a:lnTo>
                <a:lnTo>
                  <a:pt x="660" y="214"/>
                </a:lnTo>
                <a:lnTo>
                  <a:pt x="667" y="214"/>
                </a:lnTo>
                <a:lnTo>
                  <a:pt x="667" y="207"/>
                </a:lnTo>
                <a:lnTo>
                  <a:pt x="675" y="207"/>
                </a:lnTo>
                <a:lnTo>
                  <a:pt x="675" y="207"/>
                </a:lnTo>
                <a:lnTo>
                  <a:pt x="683" y="207"/>
                </a:lnTo>
                <a:lnTo>
                  <a:pt x="683" y="207"/>
                </a:lnTo>
                <a:lnTo>
                  <a:pt x="690" y="207"/>
                </a:lnTo>
                <a:lnTo>
                  <a:pt x="690" y="207"/>
                </a:lnTo>
                <a:lnTo>
                  <a:pt x="698" y="207"/>
                </a:lnTo>
                <a:lnTo>
                  <a:pt x="698" y="199"/>
                </a:lnTo>
                <a:lnTo>
                  <a:pt x="698" y="199"/>
                </a:lnTo>
                <a:lnTo>
                  <a:pt x="698" y="199"/>
                </a:lnTo>
                <a:lnTo>
                  <a:pt x="706" y="199"/>
                </a:lnTo>
                <a:lnTo>
                  <a:pt x="706" y="199"/>
                </a:lnTo>
                <a:lnTo>
                  <a:pt x="713" y="199"/>
                </a:lnTo>
                <a:lnTo>
                  <a:pt x="713" y="199"/>
                </a:lnTo>
                <a:lnTo>
                  <a:pt x="721" y="199"/>
                </a:lnTo>
                <a:lnTo>
                  <a:pt x="721" y="199"/>
                </a:lnTo>
                <a:lnTo>
                  <a:pt x="729" y="199"/>
                </a:lnTo>
                <a:lnTo>
                  <a:pt x="729" y="199"/>
                </a:lnTo>
                <a:lnTo>
                  <a:pt x="729" y="199"/>
                </a:lnTo>
                <a:lnTo>
                  <a:pt x="729" y="199"/>
                </a:lnTo>
                <a:lnTo>
                  <a:pt x="736" y="199"/>
                </a:lnTo>
                <a:lnTo>
                  <a:pt x="736" y="199"/>
                </a:lnTo>
                <a:lnTo>
                  <a:pt x="744" y="199"/>
                </a:lnTo>
                <a:lnTo>
                  <a:pt x="744" y="199"/>
                </a:lnTo>
                <a:lnTo>
                  <a:pt x="752" y="199"/>
                </a:lnTo>
                <a:lnTo>
                  <a:pt x="752" y="199"/>
                </a:lnTo>
                <a:lnTo>
                  <a:pt x="752" y="199"/>
                </a:lnTo>
                <a:lnTo>
                  <a:pt x="752" y="199"/>
                </a:lnTo>
                <a:lnTo>
                  <a:pt x="759" y="199"/>
                </a:lnTo>
                <a:lnTo>
                  <a:pt x="759" y="191"/>
                </a:lnTo>
                <a:lnTo>
                  <a:pt x="767" y="191"/>
                </a:lnTo>
                <a:lnTo>
                  <a:pt x="767" y="191"/>
                </a:lnTo>
                <a:lnTo>
                  <a:pt x="775" y="191"/>
                </a:lnTo>
                <a:lnTo>
                  <a:pt x="775" y="191"/>
                </a:lnTo>
                <a:lnTo>
                  <a:pt x="775" y="191"/>
                </a:lnTo>
                <a:lnTo>
                  <a:pt x="775" y="191"/>
                </a:lnTo>
                <a:lnTo>
                  <a:pt x="783" y="191"/>
                </a:lnTo>
                <a:lnTo>
                  <a:pt x="783" y="191"/>
                </a:lnTo>
                <a:lnTo>
                  <a:pt x="790" y="191"/>
                </a:lnTo>
                <a:lnTo>
                  <a:pt x="790" y="191"/>
                </a:lnTo>
                <a:lnTo>
                  <a:pt x="798" y="191"/>
                </a:lnTo>
                <a:lnTo>
                  <a:pt x="798" y="191"/>
                </a:lnTo>
                <a:lnTo>
                  <a:pt x="806" y="191"/>
                </a:lnTo>
                <a:lnTo>
                  <a:pt x="806" y="191"/>
                </a:lnTo>
                <a:lnTo>
                  <a:pt x="806" y="191"/>
                </a:lnTo>
                <a:lnTo>
                  <a:pt x="806" y="191"/>
                </a:lnTo>
                <a:lnTo>
                  <a:pt x="813" y="191"/>
                </a:lnTo>
                <a:lnTo>
                  <a:pt x="813" y="191"/>
                </a:lnTo>
                <a:lnTo>
                  <a:pt x="821" y="191"/>
                </a:lnTo>
                <a:lnTo>
                  <a:pt x="821" y="191"/>
                </a:lnTo>
                <a:lnTo>
                  <a:pt x="829" y="191"/>
                </a:lnTo>
                <a:lnTo>
                  <a:pt x="829" y="191"/>
                </a:lnTo>
                <a:lnTo>
                  <a:pt x="829" y="191"/>
                </a:lnTo>
                <a:lnTo>
                  <a:pt x="829" y="184"/>
                </a:lnTo>
                <a:lnTo>
                  <a:pt x="836" y="184"/>
                </a:lnTo>
                <a:lnTo>
                  <a:pt x="836" y="184"/>
                </a:lnTo>
                <a:lnTo>
                  <a:pt x="844" y="184"/>
                </a:lnTo>
                <a:lnTo>
                  <a:pt x="844" y="184"/>
                </a:lnTo>
                <a:lnTo>
                  <a:pt x="852" y="184"/>
                </a:lnTo>
                <a:lnTo>
                  <a:pt x="852" y="184"/>
                </a:lnTo>
                <a:lnTo>
                  <a:pt x="852" y="184"/>
                </a:lnTo>
                <a:lnTo>
                  <a:pt x="852" y="176"/>
                </a:lnTo>
                <a:lnTo>
                  <a:pt x="859" y="176"/>
                </a:lnTo>
                <a:lnTo>
                  <a:pt x="859" y="176"/>
                </a:lnTo>
                <a:lnTo>
                  <a:pt x="867" y="176"/>
                </a:lnTo>
                <a:lnTo>
                  <a:pt x="867" y="176"/>
                </a:lnTo>
                <a:lnTo>
                  <a:pt x="875" y="176"/>
                </a:lnTo>
                <a:lnTo>
                  <a:pt x="875" y="168"/>
                </a:lnTo>
                <a:lnTo>
                  <a:pt x="875" y="168"/>
                </a:lnTo>
                <a:lnTo>
                  <a:pt x="875" y="168"/>
                </a:lnTo>
                <a:lnTo>
                  <a:pt x="882" y="168"/>
                </a:lnTo>
                <a:lnTo>
                  <a:pt x="882" y="161"/>
                </a:lnTo>
                <a:lnTo>
                  <a:pt x="890" y="161"/>
                </a:lnTo>
                <a:lnTo>
                  <a:pt x="890" y="161"/>
                </a:lnTo>
                <a:lnTo>
                  <a:pt x="898" y="161"/>
                </a:lnTo>
                <a:lnTo>
                  <a:pt x="898" y="161"/>
                </a:lnTo>
                <a:lnTo>
                  <a:pt x="905" y="161"/>
                </a:lnTo>
                <a:lnTo>
                  <a:pt x="905" y="153"/>
                </a:lnTo>
                <a:lnTo>
                  <a:pt x="905" y="153"/>
                </a:lnTo>
                <a:lnTo>
                  <a:pt x="905" y="153"/>
                </a:lnTo>
                <a:lnTo>
                  <a:pt x="913" y="153"/>
                </a:lnTo>
                <a:lnTo>
                  <a:pt x="913" y="153"/>
                </a:lnTo>
                <a:lnTo>
                  <a:pt x="921" y="153"/>
                </a:lnTo>
                <a:lnTo>
                  <a:pt x="921" y="153"/>
                </a:lnTo>
                <a:lnTo>
                  <a:pt x="928" y="153"/>
                </a:lnTo>
                <a:lnTo>
                  <a:pt x="928" y="153"/>
                </a:lnTo>
                <a:lnTo>
                  <a:pt x="928" y="153"/>
                </a:lnTo>
                <a:lnTo>
                  <a:pt x="928" y="145"/>
                </a:lnTo>
                <a:lnTo>
                  <a:pt x="936" y="145"/>
                </a:lnTo>
                <a:lnTo>
                  <a:pt x="936" y="145"/>
                </a:lnTo>
                <a:lnTo>
                  <a:pt x="944" y="145"/>
                </a:lnTo>
                <a:lnTo>
                  <a:pt x="944" y="145"/>
                </a:lnTo>
                <a:lnTo>
                  <a:pt x="951" y="145"/>
                </a:lnTo>
                <a:lnTo>
                  <a:pt x="951" y="145"/>
                </a:lnTo>
                <a:lnTo>
                  <a:pt x="951" y="145"/>
                </a:lnTo>
                <a:lnTo>
                  <a:pt x="951" y="145"/>
                </a:lnTo>
                <a:lnTo>
                  <a:pt x="959" y="145"/>
                </a:lnTo>
                <a:lnTo>
                  <a:pt x="959" y="145"/>
                </a:lnTo>
                <a:lnTo>
                  <a:pt x="967" y="145"/>
                </a:lnTo>
                <a:lnTo>
                  <a:pt x="967" y="130"/>
                </a:lnTo>
                <a:lnTo>
                  <a:pt x="974" y="130"/>
                </a:lnTo>
                <a:lnTo>
                  <a:pt x="974" y="130"/>
                </a:lnTo>
                <a:lnTo>
                  <a:pt x="974" y="130"/>
                </a:lnTo>
                <a:lnTo>
                  <a:pt x="974" y="130"/>
                </a:lnTo>
                <a:lnTo>
                  <a:pt x="982" y="130"/>
                </a:lnTo>
                <a:lnTo>
                  <a:pt x="982" y="130"/>
                </a:lnTo>
                <a:lnTo>
                  <a:pt x="990" y="130"/>
                </a:lnTo>
                <a:lnTo>
                  <a:pt x="990" y="130"/>
                </a:lnTo>
                <a:lnTo>
                  <a:pt x="997" y="130"/>
                </a:lnTo>
                <a:lnTo>
                  <a:pt x="997" y="123"/>
                </a:lnTo>
                <a:lnTo>
                  <a:pt x="1005" y="123"/>
                </a:lnTo>
                <a:lnTo>
                  <a:pt x="1005" y="123"/>
                </a:lnTo>
                <a:lnTo>
                  <a:pt x="1005" y="123"/>
                </a:lnTo>
                <a:lnTo>
                  <a:pt x="1005" y="123"/>
                </a:lnTo>
                <a:lnTo>
                  <a:pt x="1013" y="123"/>
                </a:lnTo>
                <a:lnTo>
                  <a:pt x="1013" y="123"/>
                </a:lnTo>
                <a:lnTo>
                  <a:pt x="1020" y="123"/>
                </a:lnTo>
                <a:lnTo>
                  <a:pt x="1020" y="123"/>
                </a:lnTo>
                <a:lnTo>
                  <a:pt x="1028" y="123"/>
                </a:lnTo>
                <a:lnTo>
                  <a:pt x="1028" y="123"/>
                </a:lnTo>
                <a:lnTo>
                  <a:pt x="1028" y="123"/>
                </a:lnTo>
                <a:lnTo>
                  <a:pt x="1028" y="123"/>
                </a:lnTo>
                <a:lnTo>
                  <a:pt x="1036" y="123"/>
                </a:lnTo>
                <a:lnTo>
                  <a:pt x="1036" y="123"/>
                </a:lnTo>
                <a:lnTo>
                  <a:pt x="1043" y="123"/>
                </a:lnTo>
                <a:lnTo>
                  <a:pt x="1043" y="123"/>
                </a:lnTo>
                <a:lnTo>
                  <a:pt x="1051" y="123"/>
                </a:lnTo>
                <a:lnTo>
                  <a:pt x="1051" y="123"/>
                </a:lnTo>
                <a:lnTo>
                  <a:pt x="1051" y="123"/>
                </a:lnTo>
                <a:lnTo>
                  <a:pt x="1051" y="115"/>
                </a:lnTo>
                <a:lnTo>
                  <a:pt x="1059" y="115"/>
                </a:lnTo>
                <a:lnTo>
                  <a:pt x="1059" y="115"/>
                </a:lnTo>
                <a:lnTo>
                  <a:pt x="1066" y="115"/>
                </a:lnTo>
                <a:lnTo>
                  <a:pt x="1066" y="100"/>
                </a:lnTo>
                <a:lnTo>
                  <a:pt x="1074" y="100"/>
                </a:lnTo>
                <a:lnTo>
                  <a:pt x="1074" y="100"/>
                </a:lnTo>
                <a:lnTo>
                  <a:pt x="1082" y="100"/>
                </a:lnTo>
                <a:lnTo>
                  <a:pt x="1082" y="100"/>
                </a:lnTo>
                <a:lnTo>
                  <a:pt x="1082" y="100"/>
                </a:lnTo>
                <a:lnTo>
                  <a:pt x="1082" y="100"/>
                </a:lnTo>
                <a:lnTo>
                  <a:pt x="1089" y="100"/>
                </a:lnTo>
                <a:lnTo>
                  <a:pt x="1089" y="92"/>
                </a:lnTo>
                <a:lnTo>
                  <a:pt x="1097" y="92"/>
                </a:lnTo>
                <a:lnTo>
                  <a:pt x="1097" y="92"/>
                </a:lnTo>
                <a:lnTo>
                  <a:pt x="1105" y="92"/>
                </a:lnTo>
                <a:lnTo>
                  <a:pt x="1105" y="92"/>
                </a:lnTo>
                <a:lnTo>
                  <a:pt x="1105" y="92"/>
                </a:lnTo>
                <a:lnTo>
                  <a:pt x="1105" y="92"/>
                </a:lnTo>
                <a:lnTo>
                  <a:pt x="1112" y="92"/>
                </a:lnTo>
                <a:lnTo>
                  <a:pt x="1112" y="92"/>
                </a:lnTo>
                <a:lnTo>
                  <a:pt x="1120" y="92"/>
                </a:lnTo>
                <a:lnTo>
                  <a:pt x="1120" y="92"/>
                </a:lnTo>
                <a:lnTo>
                  <a:pt x="1128" y="92"/>
                </a:lnTo>
                <a:lnTo>
                  <a:pt x="1128" y="92"/>
                </a:lnTo>
                <a:lnTo>
                  <a:pt x="1128" y="92"/>
                </a:lnTo>
                <a:lnTo>
                  <a:pt x="1128" y="92"/>
                </a:lnTo>
                <a:lnTo>
                  <a:pt x="1135" y="92"/>
                </a:lnTo>
                <a:lnTo>
                  <a:pt x="1135" y="92"/>
                </a:lnTo>
                <a:lnTo>
                  <a:pt x="1143" y="92"/>
                </a:lnTo>
                <a:lnTo>
                  <a:pt x="1143" y="92"/>
                </a:lnTo>
                <a:lnTo>
                  <a:pt x="1151" y="92"/>
                </a:lnTo>
                <a:lnTo>
                  <a:pt x="1151" y="84"/>
                </a:lnTo>
                <a:lnTo>
                  <a:pt x="1151" y="84"/>
                </a:lnTo>
                <a:lnTo>
                  <a:pt x="1151" y="84"/>
                </a:lnTo>
                <a:lnTo>
                  <a:pt x="1158" y="84"/>
                </a:lnTo>
                <a:lnTo>
                  <a:pt x="1158" y="84"/>
                </a:lnTo>
                <a:lnTo>
                  <a:pt x="1166" y="84"/>
                </a:lnTo>
                <a:lnTo>
                  <a:pt x="1166" y="84"/>
                </a:lnTo>
                <a:lnTo>
                  <a:pt x="1174" y="84"/>
                </a:lnTo>
                <a:lnTo>
                  <a:pt x="1174" y="84"/>
                </a:lnTo>
                <a:lnTo>
                  <a:pt x="1181" y="84"/>
                </a:lnTo>
                <a:lnTo>
                  <a:pt x="1181" y="84"/>
                </a:lnTo>
                <a:lnTo>
                  <a:pt x="1181" y="84"/>
                </a:lnTo>
                <a:lnTo>
                  <a:pt x="1181" y="77"/>
                </a:lnTo>
                <a:lnTo>
                  <a:pt x="1189" y="77"/>
                </a:lnTo>
                <a:lnTo>
                  <a:pt x="1189" y="77"/>
                </a:lnTo>
                <a:lnTo>
                  <a:pt x="1197" y="77"/>
                </a:lnTo>
                <a:lnTo>
                  <a:pt x="1197" y="77"/>
                </a:lnTo>
                <a:lnTo>
                  <a:pt x="1204" y="77"/>
                </a:lnTo>
                <a:lnTo>
                  <a:pt x="1204" y="77"/>
                </a:lnTo>
                <a:lnTo>
                  <a:pt x="1204" y="77"/>
                </a:lnTo>
                <a:lnTo>
                  <a:pt x="1204" y="77"/>
                </a:lnTo>
                <a:lnTo>
                  <a:pt x="1212" y="77"/>
                </a:lnTo>
                <a:lnTo>
                  <a:pt x="1212" y="69"/>
                </a:lnTo>
                <a:lnTo>
                  <a:pt x="1220" y="69"/>
                </a:lnTo>
                <a:lnTo>
                  <a:pt x="1220" y="61"/>
                </a:lnTo>
                <a:lnTo>
                  <a:pt x="1227" y="61"/>
                </a:lnTo>
                <a:lnTo>
                  <a:pt x="1227" y="54"/>
                </a:lnTo>
                <a:lnTo>
                  <a:pt x="1227" y="54"/>
                </a:lnTo>
                <a:lnTo>
                  <a:pt x="1227" y="54"/>
                </a:lnTo>
                <a:lnTo>
                  <a:pt x="1235" y="54"/>
                </a:lnTo>
                <a:lnTo>
                  <a:pt x="1235" y="54"/>
                </a:lnTo>
                <a:lnTo>
                  <a:pt x="1243" y="54"/>
                </a:lnTo>
                <a:lnTo>
                  <a:pt x="1243" y="38"/>
                </a:lnTo>
                <a:lnTo>
                  <a:pt x="1250" y="38"/>
                </a:lnTo>
                <a:lnTo>
                  <a:pt x="1250" y="38"/>
                </a:lnTo>
                <a:lnTo>
                  <a:pt x="1258" y="38"/>
                </a:lnTo>
                <a:lnTo>
                  <a:pt x="1258" y="31"/>
                </a:lnTo>
                <a:lnTo>
                  <a:pt x="1258" y="31"/>
                </a:lnTo>
                <a:lnTo>
                  <a:pt x="1258" y="31"/>
                </a:lnTo>
                <a:lnTo>
                  <a:pt x="1266" y="31"/>
                </a:lnTo>
                <a:lnTo>
                  <a:pt x="1266" y="31"/>
                </a:lnTo>
                <a:lnTo>
                  <a:pt x="1273" y="31"/>
                </a:lnTo>
                <a:lnTo>
                  <a:pt x="1273" y="0"/>
                </a:lnTo>
                <a:lnTo>
                  <a:pt x="1281" y="0"/>
                </a:lnTo>
                <a:lnTo>
                  <a:pt x="1281" y="0"/>
                </a:lnTo>
                <a:lnTo>
                  <a:pt x="1281" y="0"/>
                </a:lnTo>
                <a:lnTo>
                  <a:pt x="1281" y="0"/>
                </a:lnTo>
              </a:path>
            </a:pathLst>
          </a:custGeom>
          <a:noFill/>
          <a:ln w="19050" cap="sq">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8" name="Rectangle 157">
            <a:extLst>
              <a:ext uri="{FF2B5EF4-FFF2-40B4-BE49-F238E27FC236}">
                <a16:creationId xmlns:a16="http://schemas.microsoft.com/office/drawing/2014/main" id="{2EBF5971-280D-9361-C733-E61680F74007}"/>
              </a:ext>
            </a:extLst>
          </p:cNvPr>
          <p:cNvSpPr>
            <a:spLocks noChangeArrowheads="1"/>
          </p:cNvSpPr>
          <p:nvPr/>
        </p:nvSpPr>
        <p:spPr bwMode="auto">
          <a:xfrm>
            <a:off x="7803565" y="4148195"/>
            <a:ext cx="208590" cy="5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500" b="1" i="0" u="none" strike="noStrike" cap="none" normalizeH="0" baseline="0">
                <a:ln>
                  <a:noFill/>
                </a:ln>
                <a:solidFill>
                  <a:srgbClr val="DF536B"/>
                </a:solidFill>
                <a:effectLst/>
                <a:latin typeface="Mulish" pitchFamily="2"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0" name="TextBox 179">
            <a:extLst>
              <a:ext uri="{FF2B5EF4-FFF2-40B4-BE49-F238E27FC236}">
                <a16:creationId xmlns:a16="http://schemas.microsoft.com/office/drawing/2014/main" id="{9107176A-FF24-805A-1F01-FDAE341C84D8}"/>
              </a:ext>
            </a:extLst>
          </p:cNvPr>
          <p:cNvSpPr txBox="1"/>
          <p:nvPr/>
        </p:nvSpPr>
        <p:spPr>
          <a:xfrm>
            <a:off x="3274546" y="1229532"/>
            <a:ext cx="970137" cy="307777"/>
          </a:xfrm>
          <a:prstGeom prst="rect">
            <a:avLst/>
          </a:prstGeom>
          <a:noFill/>
        </p:spPr>
        <p:txBody>
          <a:bodyPr wrap="none" rtlCol="0">
            <a:spAutoFit/>
          </a:bodyPr>
          <a:lstStyle/>
          <a:p>
            <a:pPr algn="l"/>
            <a:r>
              <a:rPr lang="en-US" sz="1400" spc="0" baseline="0">
                <a:ln/>
                <a:solidFill>
                  <a:srgbClr val="515151"/>
                </a:solidFill>
                <a:latin typeface="Century Gothic"/>
                <a:sym typeface="Century Gothic"/>
                <a:rtl val="0"/>
              </a:rPr>
              <a:t> Placebo</a:t>
            </a:r>
          </a:p>
        </p:txBody>
      </p:sp>
      <p:sp>
        <p:nvSpPr>
          <p:cNvPr id="183" name="TextBox 182">
            <a:extLst>
              <a:ext uri="{FF2B5EF4-FFF2-40B4-BE49-F238E27FC236}">
                <a16:creationId xmlns:a16="http://schemas.microsoft.com/office/drawing/2014/main" id="{F283AFD4-C339-45FA-AF43-DF4EE7732A27}"/>
              </a:ext>
            </a:extLst>
          </p:cNvPr>
          <p:cNvSpPr txBox="1"/>
          <p:nvPr/>
        </p:nvSpPr>
        <p:spPr>
          <a:xfrm>
            <a:off x="2042098" y="1197554"/>
            <a:ext cx="383439" cy="307777"/>
          </a:xfrm>
          <a:prstGeom prst="rect">
            <a:avLst/>
          </a:prstGeom>
          <a:noFill/>
        </p:spPr>
        <p:txBody>
          <a:bodyPr wrap="none" rtlCol="0">
            <a:spAutoFit/>
          </a:bodyPr>
          <a:lstStyle/>
          <a:p>
            <a:pPr algn="r"/>
            <a:r>
              <a:rPr lang="en-US" sz="1400" spc="0" baseline="0">
                <a:ln/>
                <a:solidFill>
                  <a:srgbClr val="515151"/>
                </a:solidFill>
                <a:latin typeface="Century Gothic"/>
                <a:sym typeface="Century Gothic"/>
                <a:rtl val="0"/>
              </a:rPr>
              <a:t>40</a:t>
            </a:r>
          </a:p>
        </p:txBody>
      </p:sp>
      <p:sp>
        <p:nvSpPr>
          <p:cNvPr id="184" name="TextBox 183">
            <a:extLst>
              <a:ext uri="{FF2B5EF4-FFF2-40B4-BE49-F238E27FC236}">
                <a16:creationId xmlns:a16="http://schemas.microsoft.com/office/drawing/2014/main" id="{00F62D34-18F4-1B8D-35F6-6D19DFF278EB}"/>
              </a:ext>
            </a:extLst>
          </p:cNvPr>
          <p:cNvSpPr txBox="1"/>
          <p:nvPr/>
        </p:nvSpPr>
        <p:spPr>
          <a:xfrm>
            <a:off x="2060875" y="2876145"/>
            <a:ext cx="383439" cy="307777"/>
          </a:xfrm>
          <a:prstGeom prst="rect">
            <a:avLst/>
          </a:prstGeom>
          <a:noFill/>
        </p:spPr>
        <p:txBody>
          <a:bodyPr wrap="none" rtlCol="0">
            <a:spAutoFit/>
          </a:bodyPr>
          <a:lstStyle/>
          <a:p>
            <a:pPr algn="r"/>
            <a:r>
              <a:rPr lang="en-US" sz="1400" spc="0" baseline="0">
                <a:ln/>
                <a:solidFill>
                  <a:srgbClr val="515151"/>
                </a:solidFill>
                <a:latin typeface="Century Gothic"/>
                <a:sym typeface="Century Gothic"/>
                <a:rtl val="0"/>
              </a:rPr>
              <a:t>20</a:t>
            </a:r>
          </a:p>
        </p:txBody>
      </p:sp>
      <p:graphicFrame>
        <p:nvGraphicFramePr>
          <p:cNvPr id="185" name="Table 184">
            <a:extLst>
              <a:ext uri="{FF2B5EF4-FFF2-40B4-BE49-F238E27FC236}">
                <a16:creationId xmlns:a16="http://schemas.microsoft.com/office/drawing/2014/main" id="{B21755FE-5C63-939B-AA85-18D629D32673}"/>
              </a:ext>
            </a:extLst>
          </p:cNvPr>
          <p:cNvGraphicFramePr>
            <a:graphicFrameLocks noGrp="1"/>
          </p:cNvGraphicFramePr>
          <p:nvPr/>
        </p:nvGraphicFramePr>
        <p:xfrm>
          <a:off x="623204" y="5302221"/>
          <a:ext cx="9275587" cy="576000"/>
        </p:xfrm>
        <a:graphic>
          <a:graphicData uri="http://schemas.openxmlformats.org/drawingml/2006/table">
            <a:tbl>
              <a:tblPr bandRow="1">
                <a:tableStyleId>{5940675A-B579-460E-94D1-54222C63F5DA}</a:tableStyleId>
              </a:tblPr>
              <a:tblGrid>
                <a:gridCol w="1638644">
                  <a:extLst>
                    <a:ext uri="{9D8B030D-6E8A-4147-A177-3AD203B41FA5}">
                      <a16:colId xmlns:a16="http://schemas.microsoft.com/office/drawing/2014/main" val="20000"/>
                    </a:ext>
                  </a:extLst>
                </a:gridCol>
                <a:gridCol w="731297">
                  <a:extLst>
                    <a:ext uri="{9D8B030D-6E8A-4147-A177-3AD203B41FA5}">
                      <a16:colId xmlns:a16="http://schemas.microsoft.com/office/drawing/2014/main" val="20001"/>
                    </a:ext>
                  </a:extLst>
                </a:gridCol>
                <a:gridCol w="405505">
                  <a:extLst>
                    <a:ext uri="{9D8B030D-6E8A-4147-A177-3AD203B41FA5}">
                      <a16:colId xmlns:a16="http://schemas.microsoft.com/office/drawing/2014/main" val="20002"/>
                    </a:ext>
                  </a:extLst>
                </a:gridCol>
                <a:gridCol w="866273">
                  <a:extLst>
                    <a:ext uri="{9D8B030D-6E8A-4147-A177-3AD203B41FA5}">
                      <a16:colId xmlns:a16="http://schemas.microsoft.com/office/drawing/2014/main" val="20003"/>
                    </a:ext>
                  </a:extLst>
                </a:gridCol>
                <a:gridCol w="490889">
                  <a:extLst>
                    <a:ext uri="{9D8B030D-6E8A-4147-A177-3AD203B41FA5}">
                      <a16:colId xmlns:a16="http://schemas.microsoft.com/office/drawing/2014/main" val="20004"/>
                    </a:ext>
                  </a:extLst>
                </a:gridCol>
                <a:gridCol w="871490">
                  <a:extLst>
                    <a:ext uri="{9D8B030D-6E8A-4147-A177-3AD203B41FA5}">
                      <a16:colId xmlns:a16="http://schemas.microsoft.com/office/drawing/2014/main" val="20005"/>
                    </a:ext>
                  </a:extLst>
                </a:gridCol>
                <a:gridCol w="331668">
                  <a:extLst>
                    <a:ext uri="{9D8B030D-6E8A-4147-A177-3AD203B41FA5}">
                      <a16:colId xmlns:a16="http://schemas.microsoft.com/office/drawing/2014/main" val="20006"/>
                    </a:ext>
                  </a:extLst>
                </a:gridCol>
                <a:gridCol w="1087654">
                  <a:extLst>
                    <a:ext uri="{9D8B030D-6E8A-4147-A177-3AD203B41FA5}">
                      <a16:colId xmlns:a16="http://schemas.microsoft.com/office/drawing/2014/main" val="20007"/>
                    </a:ext>
                  </a:extLst>
                </a:gridCol>
                <a:gridCol w="230357">
                  <a:extLst>
                    <a:ext uri="{9D8B030D-6E8A-4147-A177-3AD203B41FA5}">
                      <a16:colId xmlns:a16="http://schemas.microsoft.com/office/drawing/2014/main" val="20008"/>
                    </a:ext>
                  </a:extLst>
                </a:gridCol>
                <a:gridCol w="1097930">
                  <a:extLst>
                    <a:ext uri="{9D8B030D-6E8A-4147-A177-3AD203B41FA5}">
                      <a16:colId xmlns:a16="http://schemas.microsoft.com/office/drawing/2014/main" val="20009"/>
                    </a:ext>
                  </a:extLst>
                </a:gridCol>
                <a:gridCol w="327259">
                  <a:extLst>
                    <a:ext uri="{9D8B030D-6E8A-4147-A177-3AD203B41FA5}">
                      <a16:colId xmlns:a16="http://schemas.microsoft.com/office/drawing/2014/main" val="20010"/>
                    </a:ext>
                  </a:extLst>
                </a:gridCol>
                <a:gridCol w="895149">
                  <a:extLst>
                    <a:ext uri="{9D8B030D-6E8A-4147-A177-3AD203B41FA5}">
                      <a16:colId xmlns:a16="http://schemas.microsoft.com/office/drawing/2014/main" val="20011"/>
                    </a:ext>
                  </a:extLst>
                </a:gridCol>
                <a:gridCol w="301472">
                  <a:extLst>
                    <a:ext uri="{9D8B030D-6E8A-4147-A177-3AD203B41FA5}">
                      <a16:colId xmlns:a16="http://schemas.microsoft.com/office/drawing/2014/main" val="20012"/>
                    </a:ext>
                  </a:extLst>
                </a:gridCol>
              </a:tblGrid>
              <a:tr h="288000">
                <a:tc>
                  <a:txBody>
                    <a:bodyPr/>
                    <a:lstStyle/>
                    <a:p>
                      <a:pPr algn="r"/>
                      <a:r>
                        <a:rPr lang="en-GB" sz="1400" spc="-20" baseline="0">
                          <a:latin typeface="+mn-lt"/>
                        </a:rPr>
                        <a:t>Placebo </a:t>
                      </a:r>
                    </a:p>
                  </a:txBody>
                  <a:tcPr marR="1536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dirty="0">
                          <a:latin typeface="+mn-lt"/>
                        </a:rPr>
                        <a:t>3305</a:t>
                      </a:r>
                    </a:p>
                  </a:txBody>
                  <a:tcPr marL="0" marR="10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3250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3129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2243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1496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592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pPr algn="r"/>
                      <a:r>
                        <a:rPr lang="en-GB" sz="1400" spc="-20" baseline="0">
                          <a:latin typeface="+mn-lt"/>
                        </a:rPr>
                        <a:t>Empagliflozin</a:t>
                      </a:r>
                    </a:p>
                  </a:txBody>
                  <a:tcPr marR="1536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3304</a:t>
                      </a:r>
                    </a:p>
                  </a:txBody>
                  <a:tcPr marL="0" marR="10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3252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3163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2275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1538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624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dirty="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Footer Placeholder 3">
            <a:extLst>
              <a:ext uri="{FF2B5EF4-FFF2-40B4-BE49-F238E27FC236}">
                <a16:creationId xmlns:a16="http://schemas.microsoft.com/office/drawing/2014/main" id="{1A87D95A-0C6E-4C72-6355-45DBF05FC05C}"/>
              </a:ext>
            </a:extLst>
          </p:cNvPr>
          <p:cNvSpPr txBox="1">
            <a:spLocks/>
          </p:cNvSpPr>
          <p:nvPr/>
        </p:nvSpPr>
        <p:spPr>
          <a:xfrm>
            <a:off x="868413" y="6104836"/>
            <a:ext cx="10917187" cy="578970"/>
          </a:xfrm>
          <a:prstGeom prst="rect">
            <a:avLst/>
          </a:prstGeom>
          <a:solidFill>
            <a:schemeClr val="bg1"/>
          </a:solidFill>
        </p:spPr>
        <p:txBody>
          <a:bodyPr vert="horz" lIns="91440" tIns="45720" rIns="91440" bIns="45720" rtlCol="0" anchor="b"/>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*NNT: 28 (95% CI 19, 53) </a:t>
            </a:r>
            <a:r>
              <a:rPr lang="en-GB" sz="800" dirty="0"/>
              <a:t>per 2 years at risk</a:t>
            </a:r>
            <a:br>
              <a:rPr lang="en-US" sz="800" dirty="0"/>
            </a:br>
            <a:r>
              <a:rPr lang="en-US" sz="800" dirty="0"/>
              <a:t>ARR</a:t>
            </a:r>
            <a:r>
              <a:rPr lang="en-GB" sz="800" dirty="0"/>
              <a:t> for the primary composite outcome of kidney disease progression or CV death is 3.6% per patient year at risk</a:t>
            </a:r>
            <a:endParaRPr lang="en-US" sz="800" dirty="0"/>
          </a:p>
          <a:p>
            <a:r>
              <a:rPr lang="en-US" sz="800" dirty="0"/>
              <a:t>Kidney disease progression defined as end-stage kidney disease, a sustained decline in eGFR to &lt;10 ml/min/1.73 m</a:t>
            </a:r>
            <a:r>
              <a:rPr lang="en-US" sz="800" baseline="30000" dirty="0"/>
              <a:t>2</a:t>
            </a:r>
            <a:r>
              <a:rPr lang="en-US" sz="800" dirty="0"/>
              <a:t>, renal death, or a sustained decline of ≥40% in eGFR from randomization</a:t>
            </a:r>
          </a:p>
          <a:p>
            <a:r>
              <a:rPr lang="en-US" sz="800" dirty="0"/>
              <a:t>ARR, absolute risk reduction; </a:t>
            </a:r>
            <a:r>
              <a:rPr lang="en-GB" sz="800" dirty="0">
                <a:solidFill>
                  <a:srgbClr val="5A5A5A"/>
                </a:solidFill>
              </a:rPr>
              <a:t>CI, confidence interval;</a:t>
            </a:r>
            <a:r>
              <a:rPr lang="en-US" sz="800" dirty="0"/>
              <a:t> CV, cardiovascular, eGFR, estimated glomerular filtration rate; HR, hazard ratio; NNT, number needed to treat; PY, patient-years; RRR, relative risk reduction; UACR, urine albumin-to-creatinine ratio</a:t>
            </a:r>
            <a:endParaRPr lang="en-GB" sz="800" dirty="0"/>
          </a:p>
          <a:p>
            <a:r>
              <a:rPr lang="en-US" sz="800" dirty="0">
                <a:solidFill>
                  <a:srgbClr val="5A5A5A"/>
                </a:solidFill>
              </a:rPr>
              <a:t>1. The EMPA-KIDNEY Collaborative Group. </a:t>
            </a:r>
            <a:r>
              <a:rPr lang="en-US" sz="800" i="1" dirty="0">
                <a:solidFill>
                  <a:srgbClr val="5A5A5A"/>
                </a:solidFill>
              </a:rPr>
              <a:t>N </a:t>
            </a:r>
            <a:r>
              <a:rPr lang="en-US" sz="800" i="1" dirty="0" err="1">
                <a:solidFill>
                  <a:srgbClr val="5A5A5A"/>
                </a:solidFill>
              </a:rPr>
              <a:t>Engl</a:t>
            </a:r>
            <a:r>
              <a:rPr lang="en-US" sz="800" i="1" dirty="0">
                <a:solidFill>
                  <a:srgbClr val="5A5A5A"/>
                </a:solidFill>
              </a:rPr>
              <a:t> J Med. </a:t>
            </a:r>
            <a:r>
              <a:rPr lang="en-US" sz="800" dirty="0">
                <a:solidFill>
                  <a:srgbClr val="5A5A5A"/>
                </a:solidFill>
              </a:rPr>
              <a:t>2022 [published online ahead of print]; </a:t>
            </a:r>
            <a:r>
              <a:rPr lang="en-US" sz="800" dirty="0" err="1">
                <a:solidFill>
                  <a:srgbClr val="5A5A5A"/>
                </a:solidFill>
              </a:rPr>
              <a:t>doi</a:t>
            </a:r>
            <a:r>
              <a:rPr lang="en-US" sz="800" dirty="0">
                <a:solidFill>
                  <a:srgbClr val="5A5A5A"/>
                </a:solidFill>
              </a:rPr>
              <a:t>: 10.1056/NEJMoa2204233.; 2. Data on file </a:t>
            </a:r>
            <a:endParaRPr lang="en-GB" sz="800" dirty="0"/>
          </a:p>
        </p:txBody>
      </p:sp>
      <p:sp>
        <p:nvSpPr>
          <p:cNvPr id="45" name="TextBox 1">
            <a:extLst>
              <a:ext uri="{FF2B5EF4-FFF2-40B4-BE49-F238E27FC236}">
                <a16:creationId xmlns:a16="http://schemas.microsoft.com/office/drawing/2014/main" id="{EBF3E773-BC60-4E2A-A2C8-072A74309111}"/>
              </a:ext>
            </a:extLst>
          </p:cNvPr>
          <p:cNvSpPr txBox="1"/>
          <p:nvPr/>
        </p:nvSpPr>
        <p:spPr>
          <a:xfrm>
            <a:off x="9207222" y="1257563"/>
            <a:ext cx="2578378" cy="1131380"/>
          </a:xfrm>
          <a:prstGeom prst="roundRect">
            <a:avLst/>
          </a:prstGeom>
          <a:solidFill>
            <a:schemeClr val="accent1">
              <a:lumMod val="60000"/>
              <a:lumOff val="40000"/>
            </a:schemeClr>
          </a:solidFill>
          <a:ln>
            <a:no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15151"/>
                </a:solidFill>
                <a:effectLst/>
                <a:uLnTx/>
                <a:uFillTx/>
                <a:latin typeface="Century Gothic" panose="020F0302020204030204"/>
                <a:ea typeface="+mn-ea"/>
                <a:cs typeface="Arial" panose="020B0604020202020204" pitchFamily="34" charset="0"/>
              </a:rPr>
              <a:t>HR 0.72</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15151"/>
                </a:solidFill>
                <a:effectLst/>
                <a:uLnTx/>
                <a:uFillTx/>
                <a:latin typeface="Century Gothic" panose="020F0302020204030204"/>
                <a:ea typeface="+mn-ea"/>
                <a:cs typeface="Arial" panose="020B0604020202020204" pitchFamily="34" charset="0"/>
              </a:rPr>
              <a:t>(95% CI 0.64, 0.82)</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515151"/>
                </a:solidFill>
                <a:effectLst/>
                <a:uLnTx/>
                <a:uFillTx/>
                <a:latin typeface="Century Gothic" panose="020F0302020204030204"/>
                <a:ea typeface="+mn-ea"/>
                <a:cs typeface="Arial" panose="020B0604020202020204" pitchFamily="34" charset="0"/>
              </a:rPr>
              <a:t>P&lt;0.001</a:t>
            </a:r>
          </a:p>
        </p:txBody>
      </p:sp>
      <p:sp>
        <p:nvSpPr>
          <p:cNvPr id="46" name="Freeform: Shape 45">
            <a:extLst>
              <a:ext uri="{FF2B5EF4-FFF2-40B4-BE49-F238E27FC236}">
                <a16:creationId xmlns:a16="http://schemas.microsoft.com/office/drawing/2014/main" id="{20662B68-F227-46B9-B374-7206AC5DCE49}"/>
              </a:ext>
            </a:extLst>
          </p:cNvPr>
          <p:cNvSpPr/>
          <p:nvPr/>
        </p:nvSpPr>
        <p:spPr>
          <a:xfrm>
            <a:off x="10082993" y="2683300"/>
            <a:ext cx="1148626" cy="1200439"/>
          </a:xfrm>
          <a:custGeom>
            <a:avLst/>
            <a:gdLst>
              <a:gd name="connsiteX0" fmla="*/ 268725 w 1133049"/>
              <a:gd name="connsiteY0" fmla="*/ 0 h 830528"/>
              <a:gd name="connsiteX1" fmla="*/ 864325 w 1133049"/>
              <a:gd name="connsiteY1" fmla="*/ 0 h 830528"/>
              <a:gd name="connsiteX2" fmla="*/ 945708 w 1133049"/>
              <a:gd name="connsiteY2" fmla="*/ 81383 h 830528"/>
              <a:gd name="connsiteX3" fmla="*/ 945708 w 1133049"/>
              <a:gd name="connsiteY3" fmla="*/ 406906 h 830528"/>
              <a:gd name="connsiteX4" fmla="*/ 945378 w 1133049"/>
              <a:gd name="connsiteY4" fmla="*/ 408541 h 830528"/>
              <a:gd name="connsiteX5" fmla="*/ 1133049 w 1133049"/>
              <a:gd name="connsiteY5" fmla="*/ 408541 h 830528"/>
              <a:gd name="connsiteX6" fmla="*/ 566524 w 1133049"/>
              <a:gd name="connsiteY6" fmla="*/ 830528 h 830528"/>
              <a:gd name="connsiteX7" fmla="*/ 0 w 1133049"/>
              <a:gd name="connsiteY7" fmla="*/ 408541 h 830528"/>
              <a:gd name="connsiteX8" fmla="*/ 187672 w 1133049"/>
              <a:gd name="connsiteY8" fmla="*/ 408541 h 830528"/>
              <a:gd name="connsiteX9" fmla="*/ 187342 w 1133049"/>
              <a:gd name="connsiteY9" fmla="*/ 406906 h 830528"/>
              <a:gd name="connsiteX10" fmla="*/ 187342 w 1133049"/>
              <a:gd name="connsiteY10" fmla="*/ 81383 h 830528"/>
              <a:gd name="connsiteX11" fmla="*/ 268725 w 1133049"/>
              <a:gd name="connsiteY11" fmla="*/ 0 h 83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3049" h="830528">
                <a:moveTo>
                  <a:pt x="268725" y="0"/>
                </a:moveTo>
                <a:lnTo>
                  <a:pt x="864325" y="0"/>
                </a:lnTo>
                <a:cubicBezTo>
                  <a:pt x="909272" y="0"/>
                  <a:pt x="945708" y="36436"/>
                  <a:pt x="945708" y="81383"/>
                </a:cubicBezTo>
                <a:lnTo>
                  <a:pt x="945708" y="406906"/>
                </a:lnTo>
                <a:lnTo>
                  <a:pt x="945378" y="408541"/>
                </a:lnTo>
                <a:lnTo>
                  <a:pt x="1133049" y="408541"/>
                </a:lnTo>
                <a:lnTo>
                  <a:pt x="566524" y="830528"/>
                </a:lnTo>
                <a:lnTo>
                  <a:pt x="0" y="408541"/>
                </a:lnTo>
                <a:lnTo>
                  <a:pt x="187672" y="408541"/>
                </a:lnTo>
                <a:lnTo>
                  <a:pt x="187342" y="406906"/>
                </a:lnTo>
                <a:lnTo>
                  <a:pt x="187342" y="81383"/>
                </a:lnTo>
                <a:cubicBezTo>
                  <a:pt x="187342" y="36436"/>
                  <a:pt x="223778" y="0"/>
                  <a:pt x="268725"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515151"/>
                </a:solidFill>
                <a:latin typeface="Century Gothic" panose="020F0302020204030204"/>
                <a:cs typeface="Arial" panose="020B0604020202020204" pitchFamily="34" charset="0"/>
              </a:rPr>
              <a:t>RRR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rgbClr val="515151"/>
                </a:solidFill>
                <a:latin typeface="Century Gothic" panose="020F0302020204030204"/>
                <a:cs typeface="Arial" panose="020B0604020202020204" pitchFamily="34" charset="0"/>
              </a:rPr>
              <a:t>28%</a:t>
            </a:r>
          </a:p>
        </p:txBody>
      </p:sp>
      <p:sp>
        <p:nvSpPr>
          <p:cNvPr id="47" name="TextBox 46">
            <a:extLst>
              <a:ext uri="{FF2B5EF4-FFF2-40B4-BE49-F238E27FC236}">
                <a16:creationId xmlns:a16="http://schemas.microsoft.com/office/drawing/2014/main" id="{928C67BB-B89C-4725-AF35-4EE80D4E4726}"/>
              </a:ext>
            </a:extLst>
          </p:cNvPr>
          <p:cNvSpPr txBox="1"/>
          <p:nvPr/>
        </p:nvSpPr>
        <p:spPr>
          <a:xfrm>
            <a:off x="5045975" y="2998344"/>
            <a:ext cx="1901849" cy="646331"/>
          </a:xfrm>
          <a:prstGeom prst="rect">
            <a:avLst/>
          </a:prstGeom>
          <a:noFill/>
        </p:spPr>
        <p:txBody>
          <a:bodyPr wrap="square" rtlCol="0">
            <a:spAutoFit/>
          </a:bodyPr>
          <a:lstStyle/>
          <a:p>
            <a:r>
              <a:rPr lang="nb-NO" sz="1200">
                <a:solidFill>
                  <a:srgbClr val="E4515F"/>
                </a:solidFill>
              </a:rPr>
              <a:t>Placebo N(%):</a:t>
            </a:r>
          </a:p>
          <a:p>
            <a:r>
              <a:rPr lang="nb-NO" sz="1200">
                <a:solidFill>
                  <a:srgbClr val="E4515F"/>
                </a:solidFill>
              </a:rPr>
              <a:t>558 (16.9%)</a:t>
            </a:r>
          </a:p>
          <a:p>
            <a:r>
              <a:rPr lang="nb-NO" sz="1200">
                <a:solidFill>
                  <a:srgbClr val="E4515F"/>
                </a:solidFill>
              </a:rPr>
              <a:t>Events/100 PY: 8.96</a:t>
            </a:r>
          </a:p>
        </p:txBody>
      </p:sp>
      <p:sp>
        <p:nvSpPr>
          <p:cNvPr id="48" name="TextBox 47">
            <a:extLst>
              <a:ext uri="{FF2B5EF4-FFF2-40B4-BE49-F238E27FC236}">
                <a16:creationId xmlns:a16="http://schemas.microsoft.com/office/drawing/2014/main" id="{B466B970-8667-4303-AB34-17954AC06C00}"/>
              </a:ext>
            </a:extLst>
          </p:cNvPr>
          <p:cNvSpPr txBox="1"/>
          <p:nvPr/>
        </p:nvSpPr>
        <p:spPr>
          <a:xfrm>
            <a:off x="7637033" y="3952921"/>
            <a:ext cx="1962527" cy="861774"/>
          </a:xfrm>
          <a:prstGeom prst="rect">
            <a:avLst/>
          </a:prstGeom>
          <a:noFill/>
        </p:spPr>
        <p:txBody>
          <a:bodyPr wrap="square" rtlCol="0">
            <a:spAutoFit/>
          </a:bodyPr>
          <a:lstStyle/>
          <a:p>
            <a:r>
              <a:rPr lang="nb-NO" sz="1200">
                <a:solidFill>
                  <a:schemeClr val="accent4"/>
                </a:solidFill>
              </a:rPr>
              <a:t>Empagliflozin N(%): </a:t>
            </a:r>
          </a:p>
          <a:p>
            <a:r>
              <a:rPr lang="nb-NO" sz="1200">
                <a:solidFill>
                  <a:schemeClr val="accent4"/>
                </a:solidFill>
              </a:rPr>
              <a:t>432 (13.1%)</a:t>
            </a:r>
          </a:p>
          <a:p>
            <a:r>
              <a:rPr lang="nb-NO" sz="1200">
                <a:solidFill>
                  <a:schemeClr val="accent4"/>
                </a:solidFill>
              </a:rPr>
              <a:t>Events/100 PY: 6.85</a:t>
            </a:r>
          </a:p>
          <a:p>
            <a:endParaRPr lang="nb-NO" sz="1400">
              <a:solidFill>
                <a:schemeClr val="accent5"/>
              </a:solidFill>
            </a:endParaRPr>
          </a:p>
        </p:txBody>
      </p:sp>
      <p:sp>
        <p:nvSpPr>
          <p:cNvPr id="49" name="Rectangle: Rounded Corners 48">
            <a:extLst>
              <a:ext uri="{FF2B5EF4-FFF2-40B4-BE49-F238E27FC236}">
                <a16:creationId xmlns:a16="http://schemas.microsoft.com/office/drawing/2014/main" id="{7E2186A6-1AF7-4C77-B7EF-F728EB93A444}"/>
              </a:ext>
            </a:extLst>
          </p:cNvPr>
          <p:cNvSpPr/>
          <p:nvPr/>
        </p:nvSpPr>
        <p:spPr>
          <a:xfrm>
            <a:off x="9981718" y="4062612"/>
            <a:ext cx="1534061" cy="739494"/>
          </a:xfrm>
          <a:prstGeom prst="round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2400" b="1" dirty="0">
                <a:solidFill>
                  <a:srgbClr val="515151"/>
                </a:solidFill>
                <a:latin typeface="Century Gothic" panose="020F0302020204030204"/>
                <a:cs typeface="Arial" panose="020B0604020202020204" pitchFamily="34" charset="0"/>
              </a:rPr>
              <a:t>NNT=28*</a:t>
            </a:r>
          </a:p>
        </p:txBody>
      </p:sp>
    </p:spTree>
    <p:extLst>
      <p:ext uri="{BB962C8B-B14F-4D97-AF65-F5344CB8AC3E}">
        <p14:creationId xmlns:p14="http://schemas.microsoft.com/office/powerpoint/2010/main" val="227416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00BCCF44-4231-93CD-946D-7F67221EAF80}"/>
              </a:ext>
            </a:extLst>
          </p:cNvPr>
          <p:cNvGraphicFramePr>
            <a:graphicFrameLocks noGrp="1"/>
          </p:cNvGraphicFramePr>
          <p:nvPr/>
        </p:nvGraphicFramePr>
        <p:xfrm>
          <a:off x="1456939" y="5170484"/>
          <a:ext cx="8948109" cy="666885"/>
        </p:xfrm>
        <a:graphic>
          <a:graphicData uri="http://schemas.openxmlformats.org/drawingml/2006/table">
            <a:tbl>
              <a:tblPr firstRow="1" bandRow="1">
                <a:tableStyleId>{69012ECD-51FC-41F1-AA8D-1B2483CD663E}</a:tableStyleId>
              </a:tblPr>
              <a:tblGrid>
                <a:gridCol w="1213273">
                  <a:extLst>
                    <a:ext uri="{9D8B030D-6E8A-4147-A177-3AD203B41FA5}">
                      <a16:colId xmlns:a16="http://schemas.microsoft.com/office/drawing/2014/main" val="20000"/>
                    </a:ext>
                  </a:extLst>
                </a:gridCol>
                <a:gridCol w="464217">
                  <a:extLst>
                    <a:ext uri="{9D8B030D-6E8A-4147-A177-3AD203B41FA5}">
                      <a16:colId xmlns:a16="http://schemas.microsoft.com/office/drawing/2014/main" val="20001"/>
                    </a:ext>
                  </a:extLst>
                </a:gridCol>
                <a:gridCol w="25400">
                  <a:extLst>
                    <a:ext uri="{9D8B030D-6E8A-4147-A177-3AD203B41FA5}">
                      <a16:colId xmlns:a16="http://schemas.microsoft.com/office/drawing/2014/main" val="20002"/>
                    </a:ext>
                  </a:extLst>
                </a:gridCol>
                <a:gridCol w="499444">
                  <a:extLst>
                    <a:ext uri="{9D8B030D-6E8A-4147-A177-3AD203B41FA5}">
                      <a16:colId xmlns:a16="http://schemas.microsoft.com/office/drawing/2014/main" val="3318923303"/>
                    </a:ext>
                  </a:extLst>
                </a:gridCol>
                <a:gridCol w="252000">
                  <a:extLst>
                    <a:ext uri="{9D8B030D-6E8A-4147-A177-3AD203B41FA5}">
                      <a16:colId xmlns:a16="http://schemas.microsoft.com/office/drawing/2014/main" val="20003"/>
                    </a:ext>
                  </a:extLst>
                </a:gridCol>
                <a:gridCol w="611912">
                  <a:extLst>
                    <a:ext uri="{9D8B030D-6E8A-4147-A177-3AD203B41FA5}">
                      <a16:colId xmlns:a16="http://schemas.microsoft.com/office/drawing/2014/main" val="20004"/>
                    </a:ext>
                  </a:extLst>
                </a:gridCol>
                <a:gridCol w="612000">
                  <a:extLst>
                    <a:ext uri="{9D8B030D-6E8A-4147-A177-3AD203B41FA5}">
                      <a16:colId xmlns:a16="http://schemas.microsoft.com/office/drawing/2014/main" val="20005"/>
                    </a:ext>
                  </a:extLst>
                </a:gridCol>
                <a:gridCol w="601363">
                  <a:extLst>
                    <a:ext uri="{9D8B030D-6E8A-4147-A177-3AD203B41FA5}">
                      <a16:colId xmlns:a16="http://schemas.microsoft.com/office/drawing/2014/main" val="20006"/>
                    </a:ext>
                  </a:extLst>
                </a:gridCol>
                <a:gridCol w="576000">
                  <a:extLst>
                    <a:ext uri="{9D8B030D-6E8A-4147-A177-3AD203B41FA5}">
                      <a16:colId xmlns:a16="http://schemas.microsoft.com/office/drawing/2014/main" val="20007"/>
                    </a:ext>
                  </a:extLst>
                </a:gridCol>
                <a:gridCol w="654118">
                  <a:extLst>
                    <a:ext uri="{9D8B030D-6E8A-4147-A177-3AD203B41FA5}">
                      <a16:colId xmlns:a16="http://schemas.microsoft.com/office/drawing/2014/main" val="20008"/>
                    </a:ext>
                  </a:extLst>
                </a:gridCol>
                <a:gridCol w="288000">
                  <a:extLst>
                    <a:ext uri="{9D8B030D-6E8A-4147-A177-3AD203B41FA5}">
                      <a16:colId xmlns:a16="http://schemas.microsoft.com/office/drawing/2014/main" val="20009"/>
                    </a:ext>
                  </a:extLst>
                </a:gridCol>
                <a:gridCol w="1139422">
                  <a:extLst>
                    <a:ext uri="{9D8B030D-6E8A-4147-A177-3AD203B41FA5}">
                      <a16:colId xmlns:a16="http://schemas.microsoft.com/office/drawing/2014/main" val="20010"/>
                    </a:ext>
                  </a:extLst>
                </a:gridCol>
                <a:gridCol w="252000">
                  <a:extLst>
                    <a:ext uri="{9D8B030D-6E8A-4147-A177-3AD203B41FA5}">
                      <a16:colId xmlns:a16="http://schemas.microsoft.com/office/drawing/2014/main" val="20011"/>
                    </a:ext>
                  </a:extLst>
                </a:gridCol>
                <a:gridCol w="749070">
                  <a:extLst>
                    <a:ext uri="{9D8B030D-6E8A-4147-A177-3AD203B41FA5}">
                      <a16:colId xmlns:a16="http://schemas.microsoft.com/office/drawing/2014/main" val="20012"/>
                    </a:ext>
                  </a:extLst>
                </a:gridCol>
                <a:gridCol w="684000">
                  <a:extLst>
                    <a:ext uri="{9D8B030D-6E8A-4147-A177-3AD203B41FA5}">
                      <a16:colId xmlns:a16="http://schemas.microsoft.com/office/drawing/2014/main" val="3026230740"/>
                    </a:ext>
                  </a:extLst>
                </a:gridCol>
                <a:gridCol w="325890">
                  <a:extLst>
                    <a:ext uri="{9D8B030D-6E8A-4147-A177-3AD203B41FA5}">
                      <a16:colId xmlns:a16="http://schemas.microsoft.com/office/drawing/2014/main" val="20013"/>
                    </a:ext>
                  </a:extLst>
                </a:gridCol>
              </a:tblGrid>
              <a:tr h="222295">
                <a:tc>
                  <a:txBody>
                    <a:bodyPr/>
                    <a:lstStyle/>
                    <a:p>
                      <a:pPr marL="0" algn="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Patients, 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7679102"/>
                  </a:ext>
                </a:extLst>
              </a:tr>
              <a:tr h="222295">
                <a:tc>
                  <a:txBody>
                    <a:bodyPr/>
                    <a:lstStyle/>
                    <a:p>
                      <a:pPr marL="0" algn="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Placebo</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3184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2911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2861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2821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2621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1723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1204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293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22295">
                <a:tc>
                  <a:txBody>
                    <a:bodyPr/>
                    <a:lstStyle/>
                    <a:p>
                      <a:pPr marL="0" algn="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Empagliflozin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3190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2875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2809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2820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2605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1752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1239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298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2" name="Title 1">
            <a:extLst>
              <a:ext uri="{FF2B5EF4-FFF2-40B4-BE49-F238E27FC236}">
                <a16:creationId xmlns:a16="http://schemas.microsoft.com/office/drawing/2014/main" id="{95FC3FB0-2921-1441-BF2F-D6DE3BF0715F}"/>
              </a:ext>
            </a:extLst>
          </p:cNvPr>
          <p:cNvSpPr>
            <a:spLocks noGrp="1"/>
          </p:cNvSpPr>
          <p:nvPr>
            <p:ph type="title"/>
          </p:nvPr>
        </p:nvSpPr>
        <p:spPr/>
        <p:txBody>
          <a:bodyPr>
            <a:noAutofit/>
          </a:bodyPr>
          <a:lstStyle/>
          <a:p>
            <a:r>
              <a:rPr lang="en-GB" sz="3200" dirty="0"/>
              <a:t>EMPA-KIDNEY: </a:t>
            </a:r>
            <a:r>
              <a:rPr lang="en-GB" sz="3200" dirty="0">
                <a:latin typeface="Century Gothic"/>
              </a:rPr>
              <a:t>Prespecified tertiary outcome</a:t>
            </a:r>
            <a:br>
              <a:rPr lang="en-GB" sz="3200" dirty="0">
                <a:latin typeface="Century Gothic"/>
              </a:rPr>
            </a:br>
            <a:r>
              <a:rPr lang="en-GB" sz="3200" dirty="0">
                <a:solidFill>
                  <a:schemeClr val="accent2"/>
                </a:solidFill>
                <a:latin typeface="Century Gothic"/>
              </a:rPr>
              <a:t>Annual rate of change in eGFR</a:t>
            </a:r>
          </a:p>
        </p:txBody>
      </p:sp>
      <p:sp>
        <p:nvSpPr>
          <p:cNvPr id="6" name="Footer Placeholder 5">
            <a:extLst>
              <a:ext uri="{FF2B5EF4-FFF2-40B4-BE49-F238E27FC236}">
                <a16:creationId xmlns:a16="http://schemas.microsoft.com/office/drawing/2014/main" id="{1AF96BBC-7566-A972-91A4-491809A1C5BA}"/>
              </a:ext>
            </a:extLst>
          </p:cNvPr>
          <p:cNvSpPr>
            <a:spLocks noGrp="1"/>
          </p:cNvSpPr>
          <p:nvPr>
            <p:ph type="ftr" sz="quarter" idx="3"/>
          </p:nvPr>
        </p:nvSpPr>
        <p:spPr>
          <a:xfrm>
            <a:off x="974784" y="5863494"/>
            <a:ext cx="10796670" cy="807380"/>
          </a:xfrm>
          <a:solidFill>
            <a:schemeClr val="bg1"/>
          </a:solidFill>
        </p:spPr>
        <p:txBody>
          <a:bodyPr/>
          <a:lstStyle/>
          <a:p>
            <a:r>
              <a:rPr lang="en-GB" sz="800" dirty="0"/>
              <a:t>Prespecified tertiary outcome included the mean annual rates of change in eGFR in ml/min/1.73 m</a:t>
            </a:r>
            <a:r>
              <a:rPr lang="en-GB" sz="800" baseline="30000" dirty="0"/>
              <a:t>2</a:t>
            </a:r>
            <a:r>
              <a:rPr lang="en-GB" sz="800" dirty="0"/>
              <a:t> per year from baseline to the final follow-up visit (“chronic slopes”) by treatment allocation were estimated using shared parameter models. For the plot, linear mixed model repeated measures analyses were used to estimate mean eGFR by treatment allocation at each scheduled follow-up visit (prespecified exploratory assessment). *MMRM results over time (adjusted mean, 95% CI); model includes age, sex, diabetes status, UACR, region, treatment by visit interaction, baseline value by visit interaction; </a:t>
            </a:r>
            <a:r>
              <a:rPr lang="en-GB" sz="800" baseline="30000" dirty="0"/>
              <a:t>†</a:t>
            </a:r>
            <a:r>
              <a:rPr lang="en-GB" sz="800" dirty="0"/>
              <a:t>Mean annual rates of change in eGFR from 2 months to the final follow−up visit (“chronic slopes”) by treatment allocation were estimated using shared parameter models.</a:t>
            </a:r>
          </a:p>
          <a:p>
            <a:r>
              <a:rPr lang="en-GB" sz="800" dirty="0">
                <a:solidFill>
                  <a:srgbClr val="5A5A5A"/>
                </a:solidFill>
              </a:rPr>
              <a:t>CI, confidence interval; </a:t>
            </a:r>
            <a:r>
              <a:rPr lang="en-GB" sz="800" dirty="0"/>
              <a:t>CKD-EPI, Chronic Kidney Disease Epidemiology Collaboration; eGFR, estimated glomerular filtration rate; MMRM, mixed model for repeated measures; UACR, urine albumin-to-creatinine ratio.</a:t>
            </a:r>
          </a:p>
          <a:p>
            <a:r>
              <a:rPr lang="en-US" sz="800" dirty="0">
                <a:solidFill>
                  <a:srgbClr val="5A5A5A"/>
                </a:solidFill>
              </a:rPr>
              <a:t>1. The EMPA-KIDNEY Collaborative Group. </a:t>
            </a:r>
            <a:r>
              <a:rPr lang="en-US" sz="800" i="1" dirty="0">
                <a:solidFill>
                  <a:srgbClr val="5A5A5A"/>
                </a:solidFill>
              </a:rPr>
              <a:t>N </a:t>
            </a:r>
            <a:r>
              <a:rPr lang="en-US" sz="800" i="1" dirty="0" err="1">
                <a:solidFill>
                  <a:srgbClr val="5A5A5A"/>
                </a:solidFill>
              </a:rPr>
              <a:t>Engl</a:t>
            </a:r>
            <a:r>
              <a:rPr lang="en-US" sz="800" i="1" dirty="0">
                <a:solidFill>
                  <a:srgbClr val="5A5A5A"/>
                </a:solidFill>
              </a:rPr>
              <a:t> J Med. </a:t>
            </a:r>
            <a:r>
              <a:rPr lang="en-US" sz="800" dirty="0">
                <a:solidFill>
                  <a:srgbClr val="5A5A5A"/>
                </a:solidFill>
              </a:rPr>
              <a:t>2022 [published online ahead of print]; </a:t>
            </a:r>
            <a:r>
              <a:rPr lang="en-US" sz="800" dirty="0" err="1">
                <a:solidFill>
                  <a:srgbClr val="5A5A5A"/>
                </a:solidFill>
              </a:rPr>
              <a:t>doi</a:t>
            </a:r>
            <a:r>
              <a:rPr lang="en-US" sz="800" dirty="0">
                <a:solidFill>
                  <a:srgbClr val="5A5A5A"/>
                </a:solidFill>
              </a:rPr>
              <a:t>: 10.1056/NEJMoa2204233.; 2. Data on file. </a:t>
            </a:r>
            <a:endParaRPr lang="en-GB" sz="800" dirty="0"/>
          </a:p>
        </p:txBody>
      </p:sp>
      <p:sp>
        <p:nvSpPr>
          <p:cNvPr id="5" name="Slide Number Placeholder 3">
            <a:extLst>
              <a:ext uri="{FF2B5EF4-FFF2-40B4-BE49-F238E27FC236}">
                <a16:creationId xmlns:a16="http://schemas.microsoft.com/office/drawing/2014/main" id="{028FA97B-0F3E-FA4C-902F-0BC32D85A395}"/>
              </a:ext>
            </a:extLst>
          </p:cNvPr>
          <p:cNvSpPr>
            <a:spLocks noGrp="1"/>
          </p:cNvSpPr>
          <p:nvPr>
            <p:ph type="sldNum" sz="quarter" idx="4"/>
          </p:nvPr>
        </p:nvSpPr>
        <p:spPr/>
        <p:txBody>
          <a:bodyPr/>
          <a:lstStyle/>
          <a:p>
            <a:fld id="{B687C26E-76E8-F74A-ABD7-29242BE2C250}" type="slidenum">
              <a:rPr lang="en-US" dirty="0" smtClean="0"/>
              <a:pPr/>
              <a:t>11</a:t>
            </a:fld>
            <a:endParaRPr lang="en-US"/>
          </a:p>
        </p:txBody>
      </p:sp>
      <p:graphicFrame>
        <p:nvGraphicFramePr>
          <p:cNvPr id="23" name="Chart 22">
            <a:extLst>
              <a:ext uri="{FF2B5EF4-FFF2-40B4-BE49-F238E27FC236}">
                <a16:creationId xmlns:a16="http://schemas.microsoft.com/office/drawing/2014/main" id="{AE5833E8-C901-4007-A268-D3882318AF7D}"/>
              </a:ext>
            </a:extLst>
          </p:cNvPr>
          <p:cNvGraphicFramePr/>
          <p:nvPr/>
        </p:nvGraphicFramePr>
        <p:xfrm>
          <a:off x="2042490" y="1153162"/>
          <a:ext cx="8496944" cy="435600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1FA826E3-57C0-A926-DB61-CD2B578F65A5}"/>
              </a:ext>
            </a:extLst>
          </p:cNvPr>
          <p:cNvCxnSpPr/>
          <p:nvPr/>
        </p:nvCxnSpPr>
        <p:spPr>
          <a:xfrm flipV="1">
            <a:off x="3394252" y="4698213"/>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C3DF5F3-A278-2014-1477-156361092764}"/>
              </a:ext>
            </a:extLst>
          </p:cNvPr>
          <p:cNvSpPr txBox="1"/>
          <p:nvPr/>
        </p:nvSpPr>
        <p:spPr>
          <a:xfrm>
            <a:off x="3255819" y="4765463"/>
            <a:ext cx="284052" cy="307777"/>
          </a:xfrm>
          <a:prstGeom prst="rect">
            <a:avLst/>
          </a:prstGeom>
          <a:noFill/>
        </p:spPr>
        <p:txBody>
          <a:bodyPr wrap="none" rtlCol="0">
            <a:spAutoFit/>
          </a:bodyPr>
          <a:lstStyle/>
          <a:p>
            <a:pPr algn="ctr"/>
            <a:r>
              <a:rPr lang="en-US" sz="1400" spc="0" baseline="0">
                <a:ln/>
                <a:solidFill>
                  <a:srgbClr val="515151"/>
                </a:solidFill>
                <a:latin typeface="Century Gothic"/>
                <a:sym typeface="Century Gothic"/>
                <a:rtl val="0"/>
              </a:rPr>
              <a:t>2</a:t>
            </a:r>
          </a:p>
        </p:txBody>
      </p:sp>
      <p:sp>
        <p:nvSpPr>
          <p:cNvPr id="13" name="TextBox 12">
            <a:extLst>
              <a:ext uri="{FF2B5EF4-FFF2-40B4-BE49-F238E27FC236}">
                <a16:creationId xmlns:a16="http://schemas.microsoft.com/office/drawing/2014/main" id="{0962224C-DE13-9DFC-7377-FC9CDD1A4A9D}"/>
              </a:ext>
            </a:extLst>
          </p:cNvPr>
          <p:cNvSpPr txBox="1"/>
          <p:nvPr/>
        </p:nvSpPr>
        <p:spPr>
          <a:xfrm>
            <a:off x="2575860" y="4761754"/>
            <a:ext cx="708527" cy="307777"/>
          </a:xfrm>
          <a:prstGeom prst="rect">
            <a:avLst/>
          </a:prstGeom>
          <a:solidFill>
            <a:schemeClr val="bg1"/>
          </a:solidFill>
        </p:spPr>
        <p:txBody>
          <a:bodyPr wrap="none" lIns="0" rIns="0" rtlCol="0">
            <a:spAutoFit/>
          </a:bodyPr>
          <a:lstStyle/>
          <a:p>
            <a:r>
              <a:rPr lang="en-GB" sz="1400"/>
              <a:t>Baseline</a:t>
            </a:r>
          </a:p>
        </p:txBody>
      </p:sp>
      <p:graphicFrame>
        <p:nvGraphicFramePr>
          <p:cNvPr id="3" name="Table 2">
            <a:extLst>
              <a:ext uri="{FF2B5EF4-FFF2-40B4-BE49-F238E27FC236}">
                <a16:creationId xmlns:a16="http://schemas.microsoft.com/office/drawing/2014/main" id="{5E7AA20E-D084-8AE7-7361-FCF4C7928097}"/>
              </a:ext>
            </a:extLst>
          </p:cNvPr>
          <p:cNvGraphicFramePr>
            <a:graphicFrameLocks noGrp="1"/>
          </p:cNvGraphicFramePr>
          <p:nvPr/>
        </p:nvGraphicFramePr>
        <p:xfrm>
          <a:off x="3423584" y="3246725"/>
          <a:ext cx="6556326" cy="1259840"/>
        </p:xfrm>
        <a:graphic>
          <a:graphicData uri="http://schemas.openxmlformats.org/drawingml/2006/table">
            <a:tbl>
              <a:tblPr firstRow="1" bandRow="1">
                <a:tableStyleId>{2D5ABB26-0587-4C30-8999-92F81FD0307C}</a:tableStyleId>
              </a:tblPr>
              <a:tblGrid>
                <a:gridCol w="2088000">
                  <a:extLst>
                    <a:ext uri="{9D8B030D-6E8A-4147-A177-3AD203B41FA5}">
                      <a16:colId xmlns:a16="http://schemas.microsoft.com/office/drawing/2014/main" val="4158795723"/>
                    </a:ext>
                  </a:extLst>
                </a:gridCol>
                <a:gridCol w="1307805">
                  <a:extLst>
                    <a:ext uri="{9D8B030D-6E8A-4147-A177-3AD203B41FA5}">
                      <a16:colId xmlns:a16="http://schemas.microsoft.com/office/drawing/2014/main" val="4000202579"/>
                    </a:ext>
                  </a:extLst>
                </a:gridCol>
                <a:gridCol w="1316184">
                  <a:extLst>
                    <a:ext uri="{9D8B030D-6E8A-4147-A177-3AD203B41FA5}">
                      <a16:colId xmlns:a16="http://schemas.microsoft.com/office/drawing/2014/main" val="3524283512"/>
                    </a:ext>
                  </a:extLst>
                </a:gridCol>
                <a:gridCol w="1844337">
                  <a:extLst>
                    <a:ext uri="{9D8B030D-6E8A-4147-A177-3AD203B41FA5}">
                      <a16:colId xmlns:a16="http://schemas.microsoft.com/office/drawing/2014/main" val="497995121"/>
                    </a:ext>
                  </a:extLst>
                </a:gridCol>
              </a:tblGrid>
              <a:tr h="370840">
                <a:tc gridSpan="4">
                  <a:txBody>
                    <a:bodyPr/>
                    <a:lstStyle/>
                    <a:p>
                      <a:pPr algn="ctr"/>
                      <a:r>
                        <a:rPr lang="en-GB" sz="1400" b="1"/>
                        <a:t>Chronic eGFR slope</a:t>
                      </a:r>
                      <a:r>
                        <a:rPr lang="en-GB" sz="1400" b="1" baseline="30000"/>
                        <a:t>†</a:t>
                      </a:r>
                      <a:r>
                        <a:rPr lang="en-GB" sz="1400" b="1"/>
                        <a:t> </a:t>
                      </a:r>
                    </a:p>
                    <a:p>
                      <a:pPr algn="ctr"/>
                      <a:r>
                        <a:rPr lang="en-GB" sz="1400" b="1"/>
                        <a:t>(ml/min/1.73 m</a:t>
                      </a:r>
                      <a:r>
                        <a:rPr lang="en-GB" sz="1400" b="1" baseline="30000"/>
                        <a:t>2</a:t>
                      </a:r>
                      <a:r>
                        <a:rPr lang="en-GB" sz="1400" b="1" baseline="0"/>
                        <a:t>/year)</a:t>
                      </a:r>
                      <a:endParaRPr lang="en-GB" sz="1400" b="1"/>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04376702"/>
                  </a:ext>
                </a:extLst>
              </a:tr>
              <a:tr h="370840">
                <a:tc>
                  <a:txBody>
                    <a:bodyPr/>
                    <a:lstStyle/>
                    <a:p>
                      <a:pPr algn="ctr"/>
                      <a:endParaRPr lang="en-GB" sz="1200"/>
                    </a:p>
                  </a:txBody>
                  <a:tcPr/>
                </a:tc>
                <a:tc>
                  <a:txBody>
                    <a:bodyPr/>
                    <a:lstStyle/>
                    <a:p>
                      <a:pPr algn="ctr"/>
                      <a:r>
                        <a:rPr lang="en-GB" sz="1200"/>
                        <a:t>Empagliflozin</a:t>
                      </a:r>
                    </a:p>
                  </a:txBody>
                  <a:tcPr/>
                </a:tc>
                <a:tc>
                  <a:txBody>
                    <a:bodyPr/>
                    <a:lstStyle/>
                    <a:p>
                      <a:pPr algn="ctr"/>
                      <a:r>
                        <a:rPr lang="en-GB" sz="1200"/>
                        <a:t>Placebo</a:t>
                      </a:r>
                    </a:p>
                  </a:txBody>
                  <a:tcPr/>
                </a:tc>
                <a:tc>
                  <a:txBody>
                    <a:bodyPr/>
                    <a:lstStyle/>
                    <a:p>
                      <a:pPr algn="ctr"/>
                      <a:r>
                        <a:rPr lang="en-GB" sz="1200" b="1"/>
                        <a:t>Difference (95% CI)</a:t>
                      </a:r>
                    </a:p>
                  </a:txBody>
                  <a:tcPr/>
                </a:tc>
                <a:extLst>
                  <a:ext uri="{0D108BD9-81ED-4DB2-BD59-A6C34878D82A}">
                    <a16:rowId xmlns:a16="http://schemas.microsoft.com/office/drawing/2014/main" val="3166964997"/>
                  </a:ext>
                </a:extLst>
              </a:tr>
              <a:tr h="370840">
                <a:tc>
                  <a:txBody>
                    <a:bodyPr/>
                    <a:lstStyle/>
                    <a:p>
                      <a:pPr algn="ctr"/>
                      <a:r>
                        <a:rPr lang="en-GB" sz="1200"/>
                        <a:t>Chronic slope, mean (SE)</a:t>
                      </a:r>
                    </a:p>
                  </a:txBody>
                  <a:tcPr/>
                </a:tc>
                <a:tc>
                  <a:txBody>
                    <a:bodyPr/>
                    <a:lstStyle/>
                    <a:p>
                      <a:pPr algn="ctr"/>
                      <a:r>
                        <a:rPr lang="en-GB" sz="1200"/>
                        <a:t>-1.37 (0.08)</a:t>
                      </a:r>
                    </a:p>
                  </a:txBody>
                  <a:tcPr/>
                </a:tc>
                <a:tc>
                  <a:txBody>
                    <a:bodyPr/>
                    <a:lstStyle/>
                    <a:p>
                      <a:pPr algn="ctr"/>
                      <a:r>
                        <a:rPr lang="en-GB" sz="1200"/>
                        <a:t>-2.75 (0.08)</a:t>
                      </a:r>
                    </a:p>
                  </a:txBody>
                  <a:tcPr/>
                </a:tc>
                <a:tc>
                  <a:txBody>
                    <a:bodyPr/>
                    <a:lstStyle/>
                    <a:p>
                      <a:pPr algn="ctr"/>
                      <a:r>
                        <a:rPr lang="en-GB" sz="1200" b="1"/>
                        <a:t>1.37 (1.16, 1.59)</a:t>
                      </a:r>
                    </a:p>
                  </a:txBody>
                  <a:tcPr/>
                </a:tc>
                <a:extLst>
                  <a:ext uri="{0D108BD9-81ED-4DB2-BD59-A6C34878D82A}">
                    <a16:rowId xmlns:a16="http://schemas.microsoft.com/office/drawing/2014/main" val="2215256614"/>
                  </a:ext>
                </a:extLst>
              </a:tr>
            </a:tbl>
          </a:graphicData>
        </a:graphic>
      </p:graphicFrame>
      <p:cxnSp>
        <p:nvCxnSpPr>
          <p:cNvPr id="8" name="Straight Connector 7">
            <a:extLst>
              <a:ext uri="{FF2B5EF4-FFF2-40B4-BE49-F238E27FC236}">
                <a16:creationId xmlns:a16="http://schemas.microsoft.com/office/drawing/2014/main" id="{511E420D-283D-E251-70DC-9A1DADBC4786}"/>
              </a:ext>
            </a:extLst>
          </p:cNvPr>
          <p:cNvCxnSpPr/>
          <p:nvPr/>
        </p:nvCxnSpPr>
        <p:spPr>
          <a:xfrm flipH="1">
            <a:off x="2898412" y="4119613"/>
            <a:ext cx="200922" cy="134753"/>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18A2956-F4C4-F545-E452-E5C5B4829DC6}"/>
              </a:ext>
            </a:extLst>
          </p:cNvPr>
          <p:cNvCxnSpPr/>
          <p:nvPr/>
        </p:nvCxnSpPr>
        <p:spPr>
          <a:xfrm flipH="1">
            <a:off x="2896807" y="4262388"/>
            <a:ext cx="200922" cy="134753"/>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37F6A51-F294-0E73-CBD2-7A3ED16F0573}"/>
              </a:ext>
            </a:extLst>
          </p:cNvPr>
          <p:cNvSpPr/>
          <p:nvPr/>
        </p:nvSpPr>
        <p:spPr>
          <a:xfrm>
            <a:off x="2575860" y="4562375"/>
            <a:ext cx="284052" cy="253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39926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514E1-1C84-E4AA-563C-6AFDB6DD782E}"/>
              </a:ext>
            </a:extLst>
          </p:cNvPr>
          <p:cNvSpPr>
            <a:spLocks noGrp="1"/>
          </p:cNvSpPr>
          <p:nvPr>
            <p:ph type="title"/>
          </p:nvPr>
        </p:nvSpPr>
        <p:spPr/>
        <p:txBody>
          <a:bodyPr/>
          <a:lstStyle/>
          <a:p>
            <a:pPr algn="ctr"/>
            <a:r>
              <a:rPr lang="en-US" dirty="0"/>
              <a:t>Lesson # 1</a:t>
            </a:r>
          </a:p>
        </p:txBody>
      </p:sp>
      <p:sp>
        <p:nvSpPr>
          <p:cNvPr id="3" name="Content Placeholder 2">
            <a:extLst>
              <a:ext uri="{FF2B5EF4-FFF2-40B4-BE49-F238E27FC236}">
                <a16:creationId xmlns:a16="http://schemas.microsoft.com/office/drawing/2014/main" id="{30A5C493-332C-F94A-16AE-8557A3191521}"/>
              </a:ext>
            </a:extLst>
          </p:cNvPr>
          <p:cNvSpPr>
            <a:spLocks noGrp="1"/>
          </p:cNvSpPr>
          <p:nvPr>
            <p:ph idx="1"/>
          </p:nvPr>
        </p:nvSpPr>
        <p:spPr/>
        <p:txBody>
          <a:bodyPr>
            <a:normAutofit fontScale="92500" lnSpcReduction="20000"/>
          </a:bodyPr>
          <a:lstStyle/>
          <a:p>
            <a:pPr marL="0" indent="0" algn="ctr">
              <a:buNone/>
            </a:pPr>
            <a:endParaRPr lang="en-US" dirty="0"/>
          </a:p>
          <a:p>
            <a:pPr marL="0" indent="0" algn="ctr">
              <a:buNone/>
            </a:pPr>
            <a:r>
              <a:rPr lang="en-US" sz="4000" dirty="0"/>
              <a:t>SGLT2 Inhibitors clearly indicated for</a:t>
            </a:r>
          </a:p>
          <a:p>
            <a:pPr marL="0" indent="0" algn="ctr">
              <a:buNone/>
            </a:pPr>
            <a:endParaRPr lang="en-US" sz="4000" dirty="0"/>
          </a:p>
          <a:p>
            <a:pPr marL="0" indent="0" algn="ctr">
              <a:buNone/>
            </a:pPr>
            <a:r>
              <a:rPr lang="en-US" sz="4000" dirty="0"/>
              <a:t>- CHF – Reduced and Preserved</a:t>
            </a:r>
          </a:p>
          <a:p>
            <a:pPr marL="0" indent="0" algn="ctr">
              <a:buNone/>
            </a:pPr>
            <a:endParaRPr lang="en-US" sz="4000" dirty="0"/>
          </a:p>
          <a:p>
            <a:pPr marL="0" indent="0" algn="ctr">
              <a:buNone/>
            </a:pPr>
            <a:r>
              <a:rPr lang="en-US" sz="4000" dirty="0"/>
              <a:t>- CKD with Significant Proteinuria</a:t>
            </a:r>
          </a:p>
          <a:p>
            <a:pPr marL="0" indent="0">
              <a:buNone/>
            </a:pPr>
            <a:endParaRPr lang="en-US" dirty="0"/>
          </a:p>
          <a:p>
            <a:pPr marL="0" indent="0" algn="ctr">
              <a:buNone/>
            </a:pPr>
            <a:r>
              <a:rPr lang="en-US" sz="5200" dirty="0"/>
              <a:t>In Diabetics and Non-Diabetics</a:t>
            </a:r>
          </a:p>
        </p:txBody>
      </p:sp>
    </p:spTree>
    <p:extLst>
      <p:ext uri="{BB962C8B-B14F-4D97-AF65-F5344CB8AC3E}">
        <p14:creationId xmlns:p14="http://schemas.microsoft.com/office/powerpoint/2010/main" val="1748112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DF92BA-3C70-4194-B2B6-2D8AA53024F7}"/>
              </a:ext>
            </a:extLst>
          </p:cNvPr>
          <p:cNvSpPr/>
          <p:nvPr/>
        </p:nvSpPr>
        <p:spPr>
          <a:xfrm>
            <a:off x="0" y="0"/>
            <a:ext cx="2184400" cy="173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2">
            <a:extLst>
              <a:ext uri="{FF2B5EF4-FFF2-40B4-BE49-F238E27FC236}">
                <a16:creationId xmlns:a16="http://schemas.microsoft.com/office/drawing/2014/main" id="{95C65A78-FA41-4246-940D-E844CB7F8C45}"/>
              </a:ext>
            </a:extLst>
          </p:cNvPr>
          <p:cNvSpPr>
            <a:spLocks noGrp="1"/>
          </p:cNvSpPr>
          <p:nvPr>
            <p:ph type="sldNum" sz="quarter" idx="12"/>
          </p:nvPr>
        </p:nvSpPr>
        <p:spPr>
          <a:xfrm>
            <a:off x="8737600" y="6356578"/>
            <a:ext cx="2844800" cy="365125"/>
          </a:xfrm>
          <a:prstGeom prst="rect">
            <a:avLst/>
          </a:prstGeom>
        </p:spPr>
        <p:txBody>
          <a:bodyPr vert="horz" lIns="91430" tIns="45720" rIns="9143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92" rtl="0" eaLnBrk="1" fontAlgn="auto" latinLnBrk="0" hangingPunct="1">
              <a:lnSpc>
                <a:spcPct val="100000"/>
              </a:lnSpc>
              <a:spcBef>
                <a:spcPts val="0"/>
              </a:spcBef>
              <a:spcAft>
                <a:spcPts val="0"/>
              </a:spcAft>
              <a:buClrTx/>
              <a:buSzTx/>
              <a:buFontTx/>
              <a:buNone/>
              <a:tabLst/>
              <a:defRPr/>
            </a:pPr>
            <a:fld id="{2CA814A5-5B67-49A0-A5BA-40050328EF92}" type="slidenum">
              <a:rPr lang="en-CA" smtClean="0">
                <a:solidFill>
                  <a:prstClr val="black">
                    <a:tint val="75000"/>
                  </a:prstClr>
                </a:solidFill>
                <a:latin typeface="Calibri" panose="020F0502020204030204"/>
              </a:rPr>
              <a:pPr marL="0" marR="0" lvl="0" indent="0" algn="r" defTabSz="914492"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srgbClr val="0C2B72"/>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5AC560F8-D9B6-4869-BFBF-FEA01B3A12F9}"/>
              </a:ext>
            </a:extLst>
          </p:cNvPr>
          <p:cNvSpPr>
            <a:spLocks noGrp="1"/>
          </p:cNvSpPr>
          <p:nvPr>
            <p:ph type="body" sz="quarter" idx="13"/>
          </p:nvPr>
        </p:nvSpPr>
        <p:spPr/>
        <p:txBody>
          <a:bodyPr/>
          <a:lstStyle/>
          <a:p>
            <a:endParaRPr lang="en-CA"/>
          </a:p>
        </p:txBody>
      </p:sp>
      <p:sp>
        <p:nvSpPr>
          <p:cNvPr id="2" name="Title 1">
            <a:extLst>
              <a:ext uri="{FF2B5EF4-FFF2-40B4-BE49-F238E27FC236}">
                <a16:creationId xmlns:a16="http://schemas.microsoft.com/office/drawing/2014/main" id="{82E9B4A8-E8FD-C247-8946-DAB13E585C6D}"/>
              </a:ext>
            </a:extLst>
          </p:cNvPr>
          <p:cNvSpPr>
            <a:spLocks noGrp="1"/>
          </p:cNvSpPr>
          <p:nvPr>
            <p:ph type="title" idx="4294967295"/>
          </p:nvPr>
        </p:nvSpPr>
        <p:spPr>
          <a:xfrm>
            <a:off x="0" y="4565650"/>
            <a:ext cx="10515600" cy="1327150"/>
          </a:xfrm>
        </p:spPr>
        <p:txBody>
          <a:bodyPr>
            <a:normAutofit/>
          </a:bodyPr>
          <a:lstStyle/>
          <a:p>
            <a:pPr algn="ctr"/>
            <a:r>
              <a:rPr lang="en-US" sz="3600" dirty="0"/>
              <a:t>-lowering medication that also reduces</a:t>
            </a:r>
            <a:endParaRPr lang="en-US" sz="3600" u="sng" dirty="0"/>
          </a:p>
        </p:txBody>
      </p:sp>
      <p:sp>
        <p:nvSpPr>
          <p:cNvPr id="5" name="TextBox 4">
            <a:extLst>
              <a:ext uri="{FF2B5EF4-FFF2-40B4-BE49-F238E27FC236}">
                <a16:creationId xmlns:a16="http://schemas.microsoft.com/office/drawing/2014/main" id="{C486FFDD-E607-0445-8A7A-8B118416E8A1}"/>
              </a:ext>
            </a:extLst>
          </p:cNvPr>
          <p:cNvSpPr txBox="1"/>
          <p:nvPr/>
        </p:nvSpPr>
        <p:spPr>
          <a:xfrm>
            <a:off x="239486" y="4788113"/>
            <a:ext cx="1555446" cy="769441"/>
          </a:xfrm>
          <a:prstGeom prst="rect">
            <a:avLst/>
          </a:prstGeom>
          <a:noFill/>
        </p:spPr>
        <p:txBody>
          <a:bodyPr wrap="square" rtlCol="0">
            <a:spAutoFit/>
          </a:bodyPr>
          <a:lstStyle/>
          <a:p>
            <a:pPr marL="0" marR="0" lvl="0" indent="0" algn="r" defTabSz="91449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F3F3F"/>
                </a:solidFill>
                <a:effectLst/>
                <a:uLnTx/>
                <a:uFillTx/>
                <a:latin typeface="Arial" panose="020B0604020202020204"/>
                <a:ea typeface="+mn-ea"/>
                <a:cs typeface="+mn-cs"/>
              </a:rPr>
              <a:t>A1c</a:t>
            </a:r>
          </a:p>
        </p:txBody>
      </p:sp>
      <p:sp>
        <p:nvSpPr>
          <p:cNvPr id="6" name="TextBox 5">
            <a:extLst>
              <a:ext uri="{FF2B5EF4-FFF2-40B4-BE49-F238E27FC236}">
                <a16:creationId xmlns:a16="http://schemas.microsoft.com/office/drawing/2014/main" id="{2595BAB7-745F-FD4B-B922-AE73E5129AAA}"/>
              </a:ext>
            </a:extLst>
          </p:cNvPr>
          <p:cNvSpPr txBox="1"/>
          <p:nvPr/>
        </p:nvSpPr>
        <p:spPr>
          <a:xfrm>
            <a:off x="10295463" y="4788112"/>
            <a:ext cx="1337737" cy="769441"/>
          </a:xfrm>
          <a:prstGeom prst="rect">
            <a:avLst/>
          </a:prstGeom>
          <a:noFill/>
        </p:spPr>
        <p:txBody>
          <a:bodyPr wrap="square" rtlCol="0">
            <a:spAutoFit/>
          </a:bodyPr>
          <a:lstStyle/>
          <a:p>
            <a:pPr marL="0" marR="0" lvl="0" indent="0" algn="r" defTabSz="91449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a:ea typeface="+mn-ea"/>
                <a:cs typeface="+mn-cs"/>
              </a:rPr>
              <a:t>risk</a:t>
            </a:r>
          </a:p>
        </p:txBody>
      </p:sp>
      <p:sp>
        <p:nvSpPr>
          <p:cNvPr id="8" name="TextBox 7">
            <a:extLst>
              <a:ext uri="{FF2B5EF4-FFF2-40B4-BE49-F238E27FC236}">
                <a16:creationId xmlns:a16="http://schemas.microsoft.com/office/drawing/2014/main" id="{34196F36-B87B-1742-AB6A-FF402929A9AB}"/>
              </a:ext>
            </a:extLst>
          </p:cNvPr>
          <p:cNvSpPr txBox="1"/>
          <p:nvPr/>
        </p:nvSpPr>
        <p:spPr>
          <a:xfrm>
            <a:off x="1017209" y="1903141"/>
            <a:ext cx="10201835" cy="1938992"/>
          </a:xfrm>
          <a:prstGeom prst="rect">
            <a:avLst/>
          </a:prstGeom>
          <a:noFill/>
        </p:spPr>
        <p:txBody>
          <a:bodyPr wrap="square" rtlCol="0">
            <a:sp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F3F3F"/>
                </a:solidFill>
                <a:effectLst/>
                <a:uLnTx/>
                <a:uFillTx/>
                <a:latin typeface="Arial" panose="020B0604020202020204"/>
                <a:ea typeface="+mn-ea"/>
                <a:cs typeface="+mn-cs"/>
              </a:rPr>
              <a:t>Our paradigm shift for SGLT-2is and GLP-1 RAs with proven benefits in CVD patients with diabetes:</a:t>
            </a:r>
          </a:p>
        </p:txBody>
      </p:sp>
    </p:spTree>
    <p:extLst>
      <p:ext uri="{BB962C8B-B14F-4D97-AF65-F5344CB8AC3E}">
        <p14:creationId xmlns:p14="http://schemas.microsoft.com/office/powerpoint/2010/main" val="255725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38889E-7 -1.23457E-6 L 0.21346 0.14306 C 0.25747 0.17577 0.32448 0.19337 0.39471 0.19337 C 0.47439 0.19337 0.53872 0.17577 0.58299 0.14306 L 0.79757 -1.23457E-6 " pathEditMode="relative" rAng="0" ptsTypes="AAAAA">
                                      <p:cBhvr>
                                        <p:cTn id="6" dur="2000" fill="hold"/>
                                        <p:tgtEl>
                                          <p:spTgt spid="5"/>
                                        </p:tgtEl>
                                        <p:attrNameLst>
                                          <p:attrName>ppt_x</p:attrName>
                                          <p:attrName>ppt_y</p:attrName>
                                        </p:attrNameLst>
                                      </p:cBhvr>
                                      <p:rCtr x="39878" y="9660"/>
                                    </p:animMotion>
                                  </p:childTnLst>
                                </p:cTn>
                              </p:par>
                              <p:par>
                                <p:cTn id="7" presetID="37" presetClass="path" presetSubtype="0" accel="50000" decel="50000" fill="hold" grpId="0" nodeType="withEffect">
                                  <p:stCondLst>
                                    <p:cond delay="0"/>
                                  </p:stCondLst>
                                  <p:childTnLst>
                                    <p:animMotion origin="layout" path="M -0.00017 -0.00031 L -0.21154 -0.14383 C -0.25512 -0.17577 -0.32179 -0.19367 -0.39132 -0.19336 C -0.46918 -0.19336 -0.53238 -0.17484 -0.57578 -0.14367 L -0.78819 -0.00015 " pathEditMode="relative" rAng="10800000" ptsTypes="AAAAA">
                                      <p:cBhvr>
                                        <p:cTn id="8" dur="2000" fill="hold"/>
                                        <p:tgtEl>
                                          <p:spTgt spid="6"/>
                                        </p:tgtEl>
                                        <p:attrNameLst>
                                          <p:attrName>ppt_x</p:attrName>
                                          <p:attrName>ppt_y</p:attrName>
                                        </p:attrNameLst>
                                      </p:cBhvr>
                                      <p:rCtr x="-39401" y="-96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E83DD-931F-4740-A551-2FA884D78E1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121E8A8-B130-8F4A-A2AB-F2865A1AD85B}"/>
              </a:ext>
            </a:extLst>
          </p:cNvPr>
          <p:cNvSpPr>
            <a:spLocks noGrp="1"/>
          </p:cNvSpPr>
          <p:nvPr>
            <p:ph idx="1"/>
          </p:nvPr>
        </p:nvSpPr>
        <p:spPr/>
        <p:txBody>
          <a:bodyPr>
            <a:normAutofit/>
          </a:bodyPr>
          <a:lstStyle/>
          <a:p>
            <a:pPr marL="0" indent="0">
              <a:buNone/>
            </a:pPr>
            <a:r>
              <a:rPr lang="en-US" sz="5400" dirty="0"/>
              <a:t>“This is a diabetic medication that helps protect the kidneys/heart”</a:t>
            </a:r>
          </a:p>
        </p:txBody>
      </p:sp>
    </p:spTree>
    <p:extLst>
      <p:ext uri="{BB962C8B-B14F-4D97-AF65-F5344CB8AC3E}">
        <p14:creationId xmlns:p14="http://schemas.microsoft.com/office/powerpoint/2010/main" val="503997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E83DD-931F-4740-A551-2FA884D78E1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121E8A8-B130-8F4A-A2AB-F2865A1AD85B}"/>
              </a:ext>
            </a:extLst>
          </p:cNvPr>
          <p:cNvSpPr>
            <a:spLocks noGrp="1"/>
          </p:cNvSpPr>
          <p:nvPr>
            <p:ph idx="1"/>
          </p:nvPr>
        </p:nvSpPr>
        <p:spPr/>
        <p:txBody>
          <a:bodyPr>
            <a:normAutofit/>
          </a:bodyPr>
          <a:lstStyle/>
          <a:p>
            <a:pPr marL="0" indent="0">
              <a:buNone/>
            </a:pPr>
            <a:r>
              <a:rPr lang="en-US" sz="5400" dirty="0"/>
              <a:t>“This is a diabetic medication that helps protect the kidneys/heart”</a:t>
            </a:r>
          </a:p>
          <a:p>
            <a:pPr marL="0" indent="0">
              <a:buNone/>
            </a:pPr>
            <a:endParaRPr lang="en-US" sz="5400" dirty="0"/>
          </a:p>
          <a:p>
            <a:pPr marL="0" indent="0">
              <a:buNone/>
            </a:pPr>
            <a:r>
              <a:rPr lang="en-US" sz="5400" dirty="0"/>
              <a:t>“This is a kidney/heart protection medication that helps the diabetes”</a:t>
            </a:r>
          </a:p>
        </p:txBody>
      </p:sp>
      <p:sp>
        <p:nvSpPr>
          <p:cNvPr id="4" name="&quot;No&quot; Symbol 3">
            <a:extLst>
              <a:ext uri="{FF2B5EF4-FFF2-40B4-BE49-F238E27FC236}">
                <a16:creationId xmlns:a16="http://schemas.microsoft.com/office/drawing/2014/main" id="{DDDFC916-20D8-6B4D-8B06-4E1F707FBA50}"/>
              </a:ext>
            </a:extLst>
          </p:cNvPr>
          <p:cNvSpPr/>
          <p:nvPr/>
        </p:nvSpPr>
        <p:spPr>
          <a:xfrm>
            <a:off x="2743200" y="1517514"/>
            <a:ext cx="6108970" cy="2198451"/>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12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3 </a:t>
            </a:r>
          </a:p>
        </p:txBody>
      </p:sp>
      <p:pic>
        <p:nvPicPr>
          <p:cNvPr id="58" name="Main graphic"/>
          <p:cNvPicPr/>
          <p:nvPr/>
        </p:nvPicPr>
        <p:blipFill>
          <a:blip r:embed="rId3"/>
          <a:stretch/>
        </p:blipFill>
        <p:spPr>
          <a:xfrm>
            <a:off x="1727200" y="398980"/>
            <a:ext cx="9144000" cy="6855120"/>
          </a:xfrm>
          <a:prstGeom prst="rect">
            <a:avLst/>
          </a:prstGeom>
          <a:ln>
            <a:noFill/>
          </a:ln>
        </p:spPr>
      </p:pic>
      <p:pic>
        <p:nvPicPr>
          <p:cNvPr id="61" name="Logo"/>
          <p:cNvPicPr/>
          <p:nvPr/>
        </p:nvPicPr>
        <p:blipFill>
          <a:blip r:embed="rId4"/>
          <a:stretch/>
        </p:blipFill>
        <p:spPr>
          <a:xfrm>
            <a:off x="1603560" y="6064200"/>
            <a:ext cx="707760" cy="793800"/>
          </a:xfrm>
          <a:prstGeom prst="rect">
            <a:avLst/>
          </a:prstGeom>
          <a:ln>
            <a:noFill/>
          </a:ln>
        </p:spPr>
      </p:pic>
      <p:sp>
        <p:nvSpPr>
          <p:cNvPr id="3" name="TextBox 2">
            <a:extLst>
              <a:ext uri="{FF2B5EF4-FFF2-40B4-BE49-F238E27FC236}">
                <a16:creationId xmlns:a16="http://schemas.microsoft.com/office/drawing/2014/main" id="{52BDAAC7-DADB-4C01-8446-6297012B8D1E}"/>
              </a:ext>
            </a:extLst>
          </p:cNvPr>
          <p:cNvSpPr txBox="1"/>
          <p:nvPr/>
        </p:nvSpPr>
        <p:spPr>
          <a:xfrm>
            <a:off x="4394200" y="79200"/>
            <a:ext cx="3187700" cy="1077218"/>
          </a:xfrm>
          <a:prstGeom prst="rect">
            <a:avLst/>
          </a:prstGeom>
          <a:noFill/>
        </p:spPr>
        <p:txBody>
          <a:bodyPr wrap="square" rtlCol="0">
            <a:spAutoFit/>
          </a:bodyPr>
          <a:lstStyle/>
          <a:p>
            <a:pPr algn="ctr"/>
            <a:r>
              <a:rPr lang="en-US" sz="3200" dirty="0"/>
              <a:t>SGLT-2 Inhibitors</a:t>
            </a:r>
          </a:p>
        </p:txBody>
      </p:sp>
    </p:spTree>
    <p:extLst>
      <p:ext uri="{BB962C8B-B14F-4D97-AF65-F5344CB8AC3E}">
        <p14:creationId xmlns:p14="http://schemas.microsoft.com/office/powerpoint/2010/main" val="435812657"/>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3 </a:t>
            </a:r>
          </a:p>
        </p:txBody>
      </p:sp>
      <p:pic>
        <p:nvPicPr>
          <p:cNvPr id="58" name="Main graphic"/>
          <p:cNvPicPr/>
          <p:nvPr/>
        </p:nvPicPr>
        <p:blipFill rotWithShape="1">
          <a:blip r:embed="rId3"/>
          <a:srcRect t="-5599" r="83750" b="-1"/>
          <a:stretch/>
        </p:blipFill>
        <p:spPr>
          <a:xfrm>
            <a:off x="1524000" y="-381000"/>
            <a:ext cx="1485900" cy="7239000"/>
          </a:xfrm>
          <a:prstGeom prst="rect">
            <a:avLst/>
          </a:prstGeom>
          <a:ln>
            <a:noFill/>
          </a:ln>
        </p:spPr>
      </p:pic>
      <p:pic>
        <p:nvPicPr>
          <p:cNvPr id="61" name="Logo"/>
          <p:cNvPicPr/>
          <p:nvPr/>
        </p:nvPicPr>
        <p:blipFill>
          <a:blip r:embed="rId4"/>
          <a:stretch/>
        </p:blipFill>
        <p:spPr>
          <a:xfrm>
            <a:off x="1603560" y="6064200"/>
            <a:ext cx="707760" cy="793800"/>
          </a:xfrm>
          <a:prstGeom prst="rect">
            <a:avLst/>
          </a:prstGeom>
          <a:ln>
            <a:noFill/>
          </a:ln>
        </p:spPr>
      </p:pic>
    </p:spTree>
    <p:extLst>
      <p:ext uri="{BB962C8B-B14F-4D97-AF65-F5344CB8AC3E}">
        <p14:creationId xmlns:p14="http://schemas.microsoft.com/office/powerpoint/2010/main" val="1131615257"/>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3 </a:t>
            </a:r>
          </a:p>
        </p:txBody>
      </p:sp>
      <p:pic>
        <p:nvPicPr>
          <p:cNvPr id="58" name="Main graphic"/>
          <p:cNvPicPr/>
          <p:nvPr/>
        </p:nvPicPr>
        <p:blipFill rotWithShape="1">
          <a:blip r:embed="rId3"/>
          <a:srcRect t="-1432" r="67917" b="-1389"/>
          <a:stretch/>
        </p:blipFill>
        <p:spPr>
          <a:xfrm>
            <a:off x="1524000" y="-95250"/>
            <a:ext cx="2933700" cy="7048500"/>
          </a:xfrm>
          <a:prstGeom prst="rect">
            <a:avLst/>
          </a:prstGeom>
          <a:ln>
            <a:noFill/>
          </a:ln>
        </p:spPr>
      </p:pic>
      <p:pic>
        <p:nvPicPr>
          <p:cNvPr id="61" name="Logo"/>
          <p:cNvPicPr/>
          <p:nvPr/>
        </p:nvPicPr>
        <p:blipFill>
          <a:blip r:embed="rId4"/>
          <a:stretch/>
        </p:blipFill>
        <p:spPr>
          <a:xfrm>
            <a:off x="1603560" y="6064200"/>
            <a:ext cx="707760" cy="793800"/>
          </a:xfrm>
          <a:prstGeom prst="rect">
            <a:avLst/>
          </a:prstGeom>
          <a:ln>
            <a:noFill/>
          </a:ln>
        </p:spPr>
      </p:pic>
    </p:spTree>
    <p:extLst>
      <p:ext uri="{BB962C8B-B14F-4D97-AF65-F5344CB8AC3E}">
        <p14:creationId xmlns:p14="http://schemas.microsoft.com/office/powerpoint/2010/main" val="190389715"/>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3 </a:t>
            </a:r>
          </a:p>
        </p:txBody>
      </p:sp>
      <p:pic>
        <p:nvPicPr>
          <p:cNvPr id="58" name="Main graphic"/>
          <p:cNvPicPr/>
          <p:nvPr/>
        </p:nvPicPr>
        <p:blipFill rotWithShape="1">
          <a:blip r:embed="rId3"/>
          <a:srcRect t="-42" r="52222"/>
          <a:stretch/>
        </p:blipFill>
        <p:spPr>
          <a:xfrm>
            <a:off x="1524000" y="0"/>
            <a:ext cx="4368800" cy="6858000"/>
          </a:xfrm>
          <a:prstGeom prst="rect">
            <a:avLst/>
          </a:prstGeom>
          <a:ln>
            <a:noFill/>
          </a:ln>
        </p:spPr>
      </p:pic>
      <p:pic>
        <p:nvPicPr>
          <p:cNvPr id="61" name="Logo"/>
          <p:cNvPicPr/>
          <p:nvPr/>
        </p:nvPicPr>
        <p:blipFill>
          <a:blip r:embed="rId4"/>
          <a:stretch/>
        </p:blipFill>
        <p:spPr>
          <a:xfrm>
            <a:off x="1603560" y="6064200"/>
            <a:ext cx="707760" cy="793800"/>
          </a:xfrm>
          <a:prstGeom prst="rect">
            <a:avLst/>
          </a:prstGeom>
          <a:ln>
            <a:noFill/>
          </a:ln>
        </p:spPr>
      </p:pic>
    </p:spTree>
    <p:extLst>
      <p:ext uri="{BB962C8B-B14F-4D97-AF65-F5344CB8AC3E}">
        <p14:creationId xmlns:p14="http://schemas.microsoft.com/office/powerpoint/2010/main" val="467080359"/>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D4F91C-9477-F85F-AA0D-6BC5278F30B4}"/>
              </a:ext>
            </a:extLst>
          </p:cNvPr>
          <p:cNvSpPr>
            <a:spLocks noChangeArrowheads="1"/>
          </p:cNvSpPr>
          <p:nvPr/>
        </p:nvSpPr>
        <p:spPr bwMode="auto">
          <a:xfrm>
            <a:off x="2743200" y="3426509"/>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hlinkClick r:id="rId3"/>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AutoShape 2">
            <a:hlinkClick r:id="rId3"/>
            <a:extLst>
              <a:ext uri="{FF2B5EF4-FFF2-40B4-BE49-F238E27FC236}">
                <a16:creationId xmlns:a16="http://schemas.microsoft.com/office/drawing/2014/main" id="{C34AF3E6-AC2A-7FF9-210B-CB8F50DA4C3B}"/>
              </a:ext>
            </a:extLst>
          </p:cNvPr>
          <p:cNvSpPr>
            <a:spLocks noChangeAspect="1" noChangeArrowheads="1"/>
          </p:cNvSpPr>
          <p:nvPr/>
        </p:nvSpPr>
        <p:spPr bwMode="auto">
          <a:xfrm>
            <a:off x="2870200" y="3140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icture containing person&#10;&#10;Description automatically generated">
            <a:extLst>
              <a:ext uri="{FF2B5EF4-FFF2-40B4-BE49-F238E27FC236}">
                <a16:creationId xmlns:a16="http://schemas.microsoft.com/office/drawing/2014/main" id="{4C0DBF7E-C6DF-3E38-6A45-0EBA67178B6F}"/>
              </a:ext>
            </a:extLst>
          </p:cNvPr>
          <p:cNvPicPr>
            <a:picLocks noChangeAspect="1"/>
          </p:cNvPicPr>
          <p:nvPr/>
        </p:nvPicPr>
        <p:blipFill>
          <a:blip r:embed="rId4"/>
          <a:stretch>
            <a:fillRect/>
          </a:stretch>
        </p:blipFill>
        <p:spPr>
          <a:xfrm>
            <a:off x="1347537" y="1192964"/>
            <a:ext cx="9007642" cy="4503822"/>
          </a:xfrm>
          <a:prstGeom prst="rect">
            <a:avLst/>
          </a:prstGeom>
        </p:spPr>
      </p:pic>
    </p:spTree>
    <p:extLst>
      <p:ext uri="{BB962C8B-B14F-4D97-AF65-F5344CB8AC3E}">
        <p14:creationId xmlns:p14="http://schemas.microsoft.com/office/powerpoint/2010/main" val="2947493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3 </a:t>
            </a:r>
          </a:p>
        </p:txBody>
      </p:sp>
      <p:pic>
        <p:nvPicPr>
          <p:cNvPr id="58" name="Main graphic"/>
          <p:cNvPicPr/>
          <p:nvPr/>
        </p:nvPicPr>
        <p:blipFill rotWithShape="1">
          <a:blip r:embed="rId3"/>
          <a:srcRect t="1114" r="36213" b="-1560"/>
          <a:stretch/>
        </p:blipFill>
        <p:spPr>
          <a:xfrm>
            <a:off x="1524000" y="79200"/>
            <a:ext cx="5832660" cy="6885702"/>
          </a:xfrm>
          <a:prstGeom prst="rect">
            <a:avLst/>
          </a:prstGeom>
          <a:ln>
            <a:noFill/>
          </a:ln>
        </p:spPr>
      </p:pic>
      <p:pic>
        <p:nvPicPr>
          <p:cNvPr id="61" name="Logo"/>
          <p:cNvPicPr/>
          <p:nvPr/>
        </p:nvPicPr>
        <p:blipFill>
          <a:blip r:embed="rId4"/>
          <a:stretch/>
        </p:blipFill>
        <p:spPr>
          <a:xfrm>
            <a:off x="1603560" y="6064200"/>
            <a:ext cx="707760" cy="793800"/>
          </a:xfrm>
          <a:prstGeom prst="rect">
            <a:avLst/>
          </a:prstGeom>
          <a:ln>
            <a:noFill/>
          </a:ln>
        </p:spPr>
      </p:pic>
      <p:sp useBgFill="1">
        <p:nvSpPr>
          <p:cNvPr id="2" name="TextBox 1">
            <a:extLst>
              <a:ext uri="{FF2B5EF4-FFF2-40B4-BE49-F238E27FC236}">
                <a16:creationId xmlns:a16="http://schemas.microsoft.com/office/drawing/2014/main" id="{B3ED785D-A1EE-34D3-7BBC-CAD470315178}"/>
              </a:ext>
            </a:extLst>
          </p:cNvPr>
          <p:cNvSpPr txBox="1"/>
          <p:nvPr/>
        </p:nvSpPr>
        <p:spPr>
          <a:xfrm>
            <a:off x="5867400" y="4876800"/>
            <a:ext cx="1524000" cy="369332"/>
          </a:xfrm>
          <a:prstGeom prst="rect">
            <a:avLst/>
          </a:prstGeom>
        </p:spPr>
        <p:txBody>
          <a:bodyPr wrap="square" rtlCol="0">
            <a:spAutoFit/>
          </a:bodyPr>
          <a:lstStyle/>
          <a:p>
            <a:endParaRPr lang="en-US" dirty="0"/>
          </a:p>
        </p:txBody>
      </p:sp>
    </p:spTree>
    <p:extLst>
      <p:ext uri="{BB962C8B-B14F-4D97-AF65-F5344CB8AC3E}">
        <p14:creationId xmlns:p14="http://schemas.microsoft.com/office/powerpoint/2010/main" val="351334967"/>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3 </a:t>
            </a:r>
          </a:p>
        </p:txBody>
      </p:sp>
      <p:pic>
        <p:nvPicPr>
          <p:cNvPr id="58" name="Main graphic"/>
          <p:cNvPicPr/>
          <p:nvPr/>
        </p:nvPicPr>
        <p:blipFill>
          <a:blip r:embed="rId3"/>
          <a:stretch/>
        </p:blipFill>
        <p:spPr>
          <a:xfrm>
            <a:off x="1524000" y="2880"/>
            <a:ext cx="9144000" cy="6855120"/>
          </a:xfrm>
          <a:prstGeom prst="rect">
            <a:avLst/>
          </a:prstGeom>
          <a:ln>
            <a:noFill/>
          </a:ln>
        </p:spPr>
      </p:pic>
      <p:pic>
        <p:nvPicPr>
          <p:cNvPr id="61" name="Logo"/>
          <p:cNvPicPr/>
          <p:nvPr/>
        </p:nvPicPr>
        <p:blipFill>
          <a:blip r:embed="rId4"/>
          <a:stretch/>
        </p:blipFill>
        <p:spPr>
          <a:xfrm>
            <a:off x="1603560" y="6064200"/>
            <a:ext cx="707760" cy="793800"/>
          </a:xfrm>
          <a:prstGeom prst="rect">
            <a:avLst/>
          </a:prstGeom>
          <a:ln>
            <a:noFill/>
          </a:ln>
        </p:spPr>
      </p:pic>
    </p:spTree>
    <p:extLst>
      <p:ext uri="{BB962C8B-B14F-4D97-AF65-F5344CB8AC3E}">
        <p14:creationId xmlns:p14="http://schemas.microsoft.com/office/powerpoint/2010/main" val="566523960"/>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2 </a:t>
            </a:r>
          </a:p>
        </p:txBody>
      </p:sp>
      <p:pic>
        <p:nvPicPr>
          <p:cNvPr id="53" name="Main graphic"/>
          <p:cNvPicPr/>
          <p:nvPr/>
        </p:nvPicPr>
        <p:blipFill>
          <a:blip r:embed="rId3"/>
          <a:stretch/>
        </p:blipFill>
        <p:spPr>
          <a:xfrm>
            <a:off x="1524000" y="0"/>
            <a:ext cx="9144000" cy="6855120"/>
          </a:xfrm>
          <a:prstGeom prst="rect">
            <a:avLst/>
          </a:prstGeom>
          <a:ln>
            <a:noFill/>
          </a:ln>
        </p:spPr>
      </p:pic>
      <p:pic>
        <p:nvPicPr>
          <p:cNvPr id="56" name="Logo"/>
          <p:cNvPicPr/>
          <p:nvPr/>
        </p:nvPicPr>
        <p:blipFill>
          <a:blip r:embed="rId4"/>
          <a:stretch/>
        </p:blipFill>
        <p:spPr>
          <a:xfrm>
            <a:off x="1603560" y="6064200"/>
            <a:ext cx="707760" cy="7938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4C1-B340-5FCB-42A3-0A5AF1AC071E}"/>
              </a:ext>
            </a:extLst>
          </p:cNvPr>
          <p:cNvSpPr>
            <a:spLocks noGrp="1"/>
          </p:cNvSpPr>
          <p:nvPr>
            <p:ph type="title"/>
          </p:nvPr>
        </p:nvSpPr>
        <p:spPr/>
        <p:txBody>
          <a:bodyPr/>
          <a:lstStyle/>
          <a:p>
            <a:pPr algn="ctr"/>
            <a:r>
              <a:rPr lang="en-US" dirty="0"/>
              <a:t>Medications in CKD</a:t>
            </a:r>
          </a:p>
        </p:txBody>
      </p:sp>
      <p:sp>
        <p:nvSpPr>
          <p:cNvPr id="5" name="Content Placeholder 4">
            <a:extLst>
              <a:ext uri="{FF2B5EF4-FFF2-40B4-BE49-F238E27FC236}">
                <a16:creationId xmlns:a16="http://schemas.microsoft.com/office/drawing/2014/main" id="{B589B863-F38E-EBC9-9855-655AA72F4599}"/>
              </a:ext>
            </a:extLst>
          </p:cNvPr>
          <p:cNvSpPr>
            <a:spLocks noGrp="1"/>
          </p:cNvSpPr>
          <p:nvPr>
            <p:ph idx="1"/>
          </p:nvPr>
        </p:nvSpPr>
        <p:spPr>
          <a:xfrm>
            <a:off x="838200" y="1325366"/>
            <a:ext cx="10515600" cy="5396109"/>
          </a:xfrm>
        </p:spPr>
        <p:txBody>
          <a:bodyPr>
            <a:normAutofit fontScale="62500" lnSpcReduction="20000"/>
          </a:bodyPr>
          <a:lstStyle/>
          <a:p>
            <a:pPr marL="0" indent="0">
              <a:buNone/>
            </a:pPr>
            <a:r>
              <a:rPr lang="en-US" sz="4500" dirty="0"/>
              <a:t>SGLT-2 Inhibitors</a:t>
            </a:r>
          </a:p>
          <a:p>
            <a:pPr marL="0" indent="0">
              <a:buNone/>
            </a:pPr>
            <a:r>
              <a:rPr lang="en-US" sz="4500" dirty="0"/>
              <a:t>	For CKD with ACR &gt; 22</a:t>
            </a:r>
            <a:endParaRPr lang="en-US" sz="4000" dirty="0"/>
          </a:p>
          <a:p>
            <a:pPr lvl="2"/>
            <a:r>
              <a:rPr lang="en-US" sz="3600" dirty="0"/>
              <a:t>Dapagliflozin 10 mg od –  eGFR &gt; 25</a:t>
            </a:r>
          </a:p>
          <a:p>
            <a:pPr marL="1371600" lvl="3" indent="0">
              <a:buNone/>
            </a:pPr>
            <a:r>
              <a:rPr lang="en-US" sz="2800" dirty="0"/>
              <a:t>	DAPA CKD and Product Monograph</a:t>
            </a:r>
          </a:p>
          <a:p>
            <a:pPr lvl="2"/>
            <a:r>
              <a:rPr lang="en-US" sz="3500" dirty="0" err="1"/>
              <a:t>Canaglfozin</a:t>
            </a:r>
            <a:r>
              <a:rPr lang="en-US" sz="3500" dirty="0"/>
              <a:t> &gt; 30 </a:t>
            </a:r>
          </a:p>
          <a:p>
            <a:pPr marL="914400" lvl="2" indent="0">
              <a:buNone/>
            </a:pPr>
            <a:r>
              <a:rPr lang="en-US" sz="3500" dirty="0"/>
              <a:t>	</a:t>
            </a:r>
            <a:r>
              <a:rPr lang="en-US" sz="3000" dirty="0"/>
              <a:t>Credence and Product </a:t>
            </a:r>
            <a:r>
              <a:rPr lang="en-US" sz="3000" dirty="0" err="1"/>
              <a:t>Mongr</a:t>
            </a:r>
            <a:r>
              <a:rPr lang="en-US" sz="3500" dirty="0" err="1"/>
              <a:t>aph</a:t>
            </a:r>
            <a:endParaRPr lang="en-US" sz="3500" dirty="0"/>
          </a:p>
          <a:p>
            <a:pPr lvl="2"/>
            <a:r>
              <a:rPr lang="en-US" sz="4000" dirty="0"/>
              <a:t>Empagliflozin 10 mg od – eGFR &gt; 20 </a:t>
            </a:r>
          </a:p>
          <a:p>
            <a:pPr marL="1371600" lvl="3" indent="0">
              <a:buNone/>
            </a:pPr>
            <a:r>
              <a:rPr lang="en-US" sz="2800" dirty="0"/>
              <a:t>	-  </a:t>
            </a:r>
            <a:r>
              <a:rPr lang="en-US" sz="2800" dirty="0" err="1"/>
              <a:t>Empa</a:t>
            </a:r>
            <a:r>
              <a:rPr lang="en-US" sz="2800" dirty="0"/>
              <a:t> Kidney</a:t>
            </a:r>
          </a:p>
          <a:p>
            <a:pPr marL="1371600" lvl="3" indent="0">
              <a:buNone/>
            </a:pPr>
            <a:endParaRPr lang="en-US" sz="2800" dirty="0"/>
          </a:p>
          <a:p>
            <a:pPr marL="914400" lvl="2" indent="0">
              <a:buNone/>
            </a:pPr>
            <a:r>
              <a:rPr lang="en-US" sz="5200" dirty="0"/>
              <a:t>For CHF – Reduced or Preserved</a:t>
            </a:r>
          </a:p>
          <a:p>
            <a:pPr lvl="2"/>
            <a:r>
              <a:rPr lang="en-US" sz="4000" dirty="0"/>
              <a:t>Empagliflozin 10 mg od – eGFR &gt; 20 </a:t>
            </a:r>
          </a:p>
          <a:p>
            <a:pPr marL="1371600" lvl="3" indent="0">
              <a:buNone/>
            </a:pPr>
            <a:r>
              <a:rPr lang="en-US" sz="2800" dirty="0"/>
              <a:t>	- Emperor Reduced and Preserved – Not Product Monograph</a:t>
            </a:r>
          </a:p>
          <a:p>
            <a:pPr lvl="2"/>
            <a:r>
              <a:rPr lang="en-US" sz="4200" dirty="0"/>
              <a:t>Dapagliflozin 10 mg od – eGFR &gt; 25 </a:t>
            </a:r>
          </a:p>
          <a:p>
            <a:pPr marL="1371600" lvl="3" indent="0">
              <a:buNone/>
            </a:pPr>
            <a:r>
              <a:rPr lang="en-US" sz="2800" dirty="0"/>
              <a:t>	 - DAPA HF, Deliver</a:t>
            </a:r>
            <a:r>
              <a:rPr lang="en-US" sz="3700" dirty="0"/>
              <a:t>	</a:t>
            </a:r>
          </a:p>
          <a:p>
            <a:pPr marL="0" indent="0">
              <a:buNone/>
            </a:pPr>
            <a:r>
              <a:rPr lang="en-US" sz="3700" dirty="0"/>
              <a:t>GLP-1 Agonist 	</a:t>
            </a:r>
          </a:p>
          <a:p>
            <a:pPr lvl="2"/>
            <a:r>
              <a:rPr lang="en-US" sz="3400" dirty="0"/>
              <a:t>eGFR &lt; 15 or up to dialysis</a:t>
            </a:r>
          </a:p>
          <a:p>
            <a:pPr marL="914400" lvl="2" indent="0">
              <a:buNone/>
            </a:pPr>
            <a:r>
              <a:rPr lang="en-US" sz="2600" dirty="0"/>
              <a:t>	Sustain 6/Rewind Trial and Product Monograph with caution</a:t>
            </a:r>
            <a:r>
              <a:rPr lang="en-US" dirty="0"/>
              <a:t>	</a:t>
            </a:r>
          </a:p>
        </p:txBody>
      </p:sp>
      <p:sp>
        <p:nvSpPr>
          <p:cNvPr id="3" name="Slide Number Placeholder 2">
            <a:extLst>
              <a:ext uri="{FF2B5EF4-FFF2-40B4-BE49-F238E27FC236}">
                <a16:creationId xmlns:a16="http://schemas.microsoft.com/office/drawing/2014/main" id="{258CA657-F54D-2AC6-2A26-B5E08DADA6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7432E5-F8E0-41AE-9A6B-AD730338B00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261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82BDD57C-550E-012B-0CD9-0E59535FA43E}"/>
              </a:ext>
            </a:extLst>
          </p:cNvPr>
          <p:cNvPicPr>
            <a:picLocks noChangeAspect="1"/>
          </p:cNvPicPr>
          <p:nvPr/>
        </p:nvPicPr>
        <p:blipFill>
          <a:blip r:embed="rId2"/>
          <a:stretch>
            <a:fillRect/>
          </a:stretch>
        </p:blipFill>
        <p:spPr>
          <a:xfrm>
            <a:off x="2832100" y="488950"/>
            <a:ext cx="6527800" cy="5880100"/>
          </a:xfrm>
          <a:prstGeom prst="rect">
            <a:avLst/>
          </a:prstGeom>
        </p:spPr>
      </p:pic>
    </p:spTree>
    <p:extLst>
      <p:ext uri="{BB962C8B-B14F-4D97-AF65-F5344CB8AC3E}">
        <p14:creationId xmlns:p14="http://schemas.microsoft.com/office/powerpoint/2010/main" val="1323406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D6C1-01B2-918A-417E-D6706FD690D3}"/>
              </a:ext>
            </a:extLst>
          </p:cNvPr>
          <p:cNvSpPr>
            <a:spLocks noGrp="1"/>
          </p:cNvSpPr>
          <p:nvPr>
            <p:ph type="title"/>
          </p:nvPr>
        </p:nvSpPr>
        <p:spPr/>
        <p:txBody>
          <a:bodyPr/>
          <a:lstStyle/>
          <a:p>
            <a:pPr algn="ctr"/>
            <a:r>
              <a:rPr lang="en-US" dirty="0"/>
              <a:t>Lesson 2</a:t>
            </a:r>
          </a:p>
        </p:txBody>
      </p:sp>
      <p:sp>
        <p:nvSpPr>
          <p:cNvPr id="3" name="Content Placeholder 2">
            <a:extLst>
              <a:ext uri="{FF2B5EF4-FFF2-40B4-BE49-F238E27FC236}">
                <a16:creationId xmlns:a16="http://schemas.microsoft.com/office/drawing/2014/main" id="{E70C23EB-EFAC-8CA5-8079-34502BE0CB56}"/>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4400" dirty="0"/>
              <a:t>Management of common side effects required for long-term success</a:t>
            </a:r>
          </a:p>
        </p:txBody>
      </p:sp>
    </p:spTree>
    <p:extLst>
      <p:ext uri="{BB962C8B-B14F-4D97-AF65-F5344CB8AC3E}">
        <p14:creationId xmlns:p14="http://schemas.microsoft.com/office/powerpoint/2010/main" val="2359335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1B6C7-5475-05C1-F171-BB7CD14F2722}"/>
              </a:ext>
            </a:extLst>
          </p:cNvPr>
          <p:cNvSpPr>
            <a:spLocks noGrp="1"/>
          </p:cNvSpPr>
          <p:nvPr>
            <p:ph type="title"/>
          </p:nvPr>
        </p:nvSpPr>
        <p:spPr/>
        <p:txBody>
          <a:bodyPr/>
          <a:lstStyle/>
          <a:p>
            <a:pPr algn="ctr"/>
            <a:r>
              <a:rPr lang="en-US" dirty="0"/>
              <a:t>PAD/Ischemia</a:t>
            </a:r>
          </a:p>
        </p:txBody>
      </p:sp>
      <p:sp>
        <p:nvSpPr>
          <p:cNvPr id="6" name="Content Placeholder 5">
            <a:extLst>
              <a:ext uri="{FF2B5EF4-FFF2-40B4-BE49-F238E27FC236}">
                <a16:creationId xmlns:a16="http://schemas.microsoft.com/office/drawing/2014/main" id="{38301993-AC4C-4133-0DF5-A66D985CDFF7}"/>
              </a:ext>
            </a:extLst>
          </p:cNvPr>
          <p:cNvSpPr>
            <a:spLocks noGrp="1"/>
          </p:cNvSpPr>
          <p:nvPr>
            <p:ph idx="1"/>
          </p:nvPr>
        </p:nvSpPr>
        <p:spPr/>
        <p:txBody>
          <a:bodyPr/>
          <a:lstStyle/>
          <a:p>
            <a:endParaRPr lang="en-US"/>
          </a:p>
        </p:txBody>
      </p:sp>
      <p:sp>
        <p:nvSpPr>
          <p:cNvPr id="2" name="Footer Placeholder 1">
            <a:extLst>
              <a:ext uri="{FF2B5EF4-FFF2-40B4-BE49-F238E27FC236}">
                <a16:creationId xmlns:a16="http://schemas.microsoft.com/office/drawing/2014/main" id="{9F1C599A-3496-02A2-DBB5-830E794FF8DF}"/>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336ED5F-6A47-385E-C609-688BF72C478A}"/>
              </a:ext>
            </a:extLst>
          </p:cNvPr>
          <p:cNvSpPr>
            <a:spLocks noGrp="1"/>
          </p:cNvSpPr>
          <p:nvPr>
            <p:ph type="sldNum" sz="quarter" idx="12"/>
          </p:nvPr>
        </p:nvSpPr>
        <p:spPr/>
        <p:txBody>
          <a:bodyPr/>
          <a:lstStyle/>
          <a:p>
            <a:fld id="{AB69A15A-5FA0-5D42-AC3A-36A47B6B25E0}" type="slidenum">
              <a:rPr lang="en-US" smtClean="0"/>
              <a:t>26</a:t>
            </a:fld>
            <a:endParaRPr lang="en-US"/>
          </a:p>
        </p:txBody>
      </p:sp>
      <p:pic>
        <p:nvPicPr>
          <p:cNvPr id="5" name="Picture 4" descr="Text&#10;&#10;Description automatically generated">
            <a:extLst>
              <a:ext uri="{FF2B5EF4-FFF2-40B4-BE49-F238E27FC236}">
                <a16:creationId xmlns:a16="http://schemas.microsoft.com/office/drawing/2014/main" id="{C4B0CFEA-A8D0-B01F-37D3-89BAB5D367FE}"/>
              </a:ext>
            </a:extLst>
          </p:cNvPr>
          <p:cNvPicPr>
            <a:picLocks noChangeAspect="1"/>
          </p:cNvPicPr>
          <p:nvPr/>
        </p:nvPicPr>
        <p:blipFill>
          <a:blip r:embed="rId2"/>
          <a:stretch>
            <a:fillRect/>
          </a:stretch>
        </p:blipFill>
        <p:spPr>
          <a:xfrm>
            <a:off x="805202" y="2192055"/>
            <a:ext cx="10769118" cy="2517731"/>
          </a:xfrm>
          <a:prstGeom prst="rect">
            <a:avLst/>
          </a:prstGeom>
        </p:spPr>
      </p:pic>
    </p:spTree>
    <p:extLst>
      <p:ext uri="{BB962C8B-B14F-4D97-AF65-F5344CB8AC3E}">
        <p14:creationId xmlns:p14="http://schemas.microsoft.com/office/powerpoint/2010/main" val="2413229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20FF06-D101-4186-1E9C-C652096C30E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7289975C-4CE8-B59F-2BB8-341DE43FEF76}"/>
              </a:ext>
            </a:extLst>
          </p:cNvPr>
          <p:cNvSpPr>
            <a:spLocks noGrp="1"/>
          </p:cNvSpPr>
          <p:nvPr>
            <p:ph type="sldNum" sz="quarter" idx="12"/>
          </p:nvPr>
        </p:nvSpPr>
        <p:spPr/>
        <p:txBody>
          <a:bodyPr/>
          <a:lstStyle/>
          <a:p>
            <a:fld id="{AB69A15A-5FA0-5D42-AC3A-36A47B6B25E0}" type="slidenum">
              <a:rPr lang="en-US" smtClean="0"/>
              <a:t>27</a:t>
            </a:fld>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34A1951E-C69A-01D4-9054-FE6C3EA8C215}"/>
              </a:ext>
            </a:extLst>
          </p:cNvPr>
          <p:cNvPicPr>
            <a:picLocks noChangeAspect="1"/>
          </p:cNvPicPr>
          <p:nvPr/>
        </p:nvPicPr>
        <p:blipFill>
          <a:blip r:embed="rId2"/>
          <a:stretch>
            <a:fillRect/>
          </a:stretch>
        </p:blipFill>
        <p:spPr>
          <a:xfrm>
            <a:off x="984527" y="751561"/>
            <a:ext cx="9637544" cy="5048237"/>
          </a:xfrm>
          <a:prstGeom prst="rect">
            <a:avLst/>
          </a:prstGeom>
        </p:spPr>
      </p:pic>
    </p:spTree>
    <p:extLst>
      <p:ext uri="{BB962C8B-B14F-4D97-AF65-F5344CB8AC3E}">
        <p14:creationId xmlns:p14="http://schemas.microsoft.com/office/powerpoint/2010/main" val="395057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00BCCF44-4231-93CD-946D-7F67221EAF80}"/>
              </a:ext>
            </a:extLst>
          </p:cNvPr>
          <p:cNvGraphicFramePr>
            <a:graphicFrameLocks noGrp="1"/>
          </p:cNvGraphicFramePr>
          <p:nvPr/>
        </p:nvGraphicFramePr>
        <p:xfrm>
          <a:off x="1456939" y="5170484"/>
          <a:ext cx="8948109" cy="666885"/>
        </p:xfrm>
        <a:graphic>
          <a:graphicData uri="http://schemas.openxmlformats.org/drawingml/2006/table">
            <a:tbl>
              <a:tblPr firstRow="1" bandRow="1">
                <a:tableStyleId>{69012ECD-51FC-41F1-AA8D-1B2483CD663E}</a:tableStyleId>
              </a:tblPr>
              <a:tblGrid>
                <a:gridCol w="1213273">
                  <a:extLst>
                    <a:ext uri="{9D8B030D-6E8A-4147-A177-3AD203B41FA5}">
                      <a16:colId xmlns:a16="http://schemas.microsoft.com/office/drawing/2014/main" val="20000"/>
                    </a:ext>
                  </a:extLst>
                </a:gridCol>
                <a:gridCol w="464217">
                  <a:extLst>
                    <a:ext uri="{9D8B030D-6E8A-4147-A177-3AD203B41FA5}">
                      <a16:colId xmlns:a16="http://schemas.microsoft.com/office/drawing/2014/main" val="20001"/>
                    </a:ext>
                  </a:extLst>
                </a:gridCol>
                <a:gridCol w="25400">
                  <a:extLst>
                    <a:ext uri="{9D8B030D-6E8A-4147-A177-3AD203B41FA5}">
                      <a16:colId xmlns:a16="http://schemas.microsoft.com/office/drawing/2014/main" val="20002"/>
                    </a:ext>
                  </a:extLst>
                </a:gridCol>
                <a:gridCol w="499444">
                  <a:extLst>
                    <a:ext uri="{9D8B030D-6E8A-4147-A177-3AD203B41FA5}">
                      <a16:colId xmlns:a16="http://schemas.microsoft.com/office/drawing/2014/main" val="3318923303"/>
                    </a:ext>
                  </a:extLst>
                </a:gridCol>
                <a:gridCol w="252000">
                  <a:extLst>
                    <a:ext uri="{9D8B030D-6E8A-4147-A177-3AD203B41FA5}">
                      <a16:colId xmlns:a16="http://schemas.microsoft.com/office/drawing/2014/main" val="20003"/>
                    </a:ext>
                  </a:extLst>
                </a:gridCol>
                <a:gridCol w="611912">
                  <a:extLst>
                    <a:ext uri="{9D8B030D-6E8A-4147-A177-3AD203B41FA5}">
                      <a16:colId xmlns:a16="http://schemas.microsoft.com/office/drawing/2014/main" val="20004"/>
                    </a:ext>
                  </a:extLst>
                </a:gridCol>
                <a:gridCol w="612000">
                  <a:extLst>
                    <a:ext uri="{9D8B030D-6E8A-4147-A177-3AD203B41FA5}">
                      <a16:colId xmlns:a16="http://schemas.microsoft.com/office/drawing/2014/main" val="20005"/>
                    </a:ext>
                  </a:extLst>
                </a:gridCol>
                <a:gridCol w="601363">
                  <a:extLst>
                    <a:ext uri="{9D8B030D-6E8A-4147-A177-3AD203B41FA5}">
                      <a16:colId xmlns:a16="http://schemas.microsoft.com/office/drawing/2014/main" val="20006"/>
                    </a:ext>
                  </a:extLst>
                </a:gridCol>
                <a:gridCol w="576000">
                  <a:extLst>
                    <a:ext uri="{9D8B030D-6E8A-4147-A177-3AD203B41FA5}">
                      <a16:colId xmlns:a16="http://schemas.microsoft.com/office/drawing/2014/main" val="20007"/>
                    </a:ext>
                  </a:extLst>
                </a:gridCol>
                <a:gridCol w="654118">
                  <a:extLst>
                    <a:ext uri="{9D8B030D-6E8A-4147-A177-3AD203B41FA5}">
                      <a16:colId xmlns:a16="http://schemas.microsoft.com/office/drawing/2014/main" val="20008"/>
                    </a:ext>
                  </a:extLst>
                </a:gridCol>
                <a:gridCol w="288000">
                  <a:extLst>
                    <a:ext uri="{9D8B030D-6E8A-4147-A177-3AD203B41FA5}">
                      <a16:colId xmlns:a16="http://schemas.microsoft.com/office/drawing/2014/main" val="20009"/>
                    </a:ext>
                  </a:extLst>
                </a:gridCol>
                <a:gridCol w="1139422">
                  <a:extLst>
                    <a:ext uri="{9D8B030D-6E8A-4147-A177-3AD203B41FA5}">
                      <a16:colId xmlns:a16="http://schemas.microsoft.com/office/drawing/2014/main" val="20010"/>
                    </a:ext>
                  </a:extLst>
                </a:gridCol>
                <a:gridCol w="252000">
                  <a:extLst>
                    <a:ext uri="{9D8B030D-6E8A-4147-A177-3AD203B41FA5}">
                      <a16:colId xmlns:a16="http://schemas.microsoft.com/office/drawing/2014/main" val="20011"/>
                    </a:ext>
                  </a:extLst>
                </a:gridCol>
                <a:gridCol w="749070">
                  <a:extLst>
                    <a:ext uri="{9D8B030D-6E8A-4147-A177-3AD203B41FA5}">
                      <a16:colId xmlns:a16="http://schemas.microsoft.com/office/drawing/2014/main" val="20012"/>
                    </a:ext>
                  </a:extLst>
                </a:gridCol>
                <a:gridCol w="684000">
                  <a:extLst>
                    <a:ext uri="{9D8B030D-6E8A-4147-A177-3AD203B41FA5}">
                      <a16:colId xmlns:a16="http://schemas.microsoft.com/office/drawing/2014/main" val="3026230740"/>
                    </a:ext>
                  </a:extLst>
                </a:gridCol>
                <a:gridCol w="325890">
                  <a:extLst>
                    <a:ext uri="{9D8B030D-6E8A-4147-A177-3AD203B41FA5}">
                      <a16:colId xmlns:a16="http://schemas.microsoft.com/office/drawing/2014/main" val="20013"/>
                    </a:ext>
                  </a:extLst>
                </a:gridCol>
              </a:tblGrid>
              <a:tr h="222295">
                <a:tc>
                  <a:txBody>
                    <a:bodyPr/>
                    <a:lstStyle/>
                    <a:p>
                      <a:pPr marL="0" algn="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Patients, 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7679102"/>
                  </a:ext>
                </a:extLst>
              </a:tr>
              <a:tr h="222295">
                <a:tc>
                  <a:txBody>
                    <a:bodyPr/>
                    <a:lstStyle/>
                    <a:p>
                      <a:pPr marL="0" algn="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Placebo</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3184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2911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2861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2821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2621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1723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1204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293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22295">
                <a:tc>
                  <a:txBody>
                    <a:bodyPr/>
                    <a:lstStyle/>
                    <a:p>
                      <a:pPr marL="0" algn="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Empagliflozin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3190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2875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2809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2820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2605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1752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1239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endParaRPr lang="en-GB" sz="1200" b="0" kern="1200">
                        <a:solidFill>
                          <a:srgbClr val="5A5A5A"/>
                        </a:solidFill>
                        <a:latin typeface="+mn-lt"/>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buClr>
                          <a:srgbClr val="003366"/>
                        </a:buClr>
                      </a:pPr>
                      <a:r>
                        <a:rPr lang="en-GB" sz="1200" b="0" kern="1200">
                          <a:solidFill>
                            <a:srgbClr val="5A5A5A"/>
                          </a:solidFill>
                          <a:latin typeface="+mn-lt"/>
                          <a:ea typeface="+mn-ea"/>
                          <a:cs typeface="Arial" panose="020B0604020202020204" pitchFamily="34" charset="0"/>
                        </a:rPr>
                        <a:t>298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2" name="Title 1">
            <a:extLst>
              <a:ext uri="{FF2B5EF4-FFF2-40B4-BE49-F238E27FC236}">
                <a16:creationId xmlns:a16="http://schemas.microsoft.com/office/drawing/2014/main" id="{95FC3FB0-2921-1441-BF2F-D6DE3BF0715F}"/>
              </a:ext>
            </a:extLst>
          </p:cNvPr>
          <p:cNvSpPr>
            <a:spLocks noGrp="1"/>
          </p:cNvSpPr>
          <p:nvPr>
            <p:ph type="title"/>
          </p:nvPr>
        </p:nvSpPr>
        <p:spPr/>
        <p:txBody>
          <a:bodyPr>
            <a:noAutofit/>
          </a:bodyPr>
          <a:lstStyle/>
          <a:p>
            <a:r>
              <a:rPr lang="en-GB" sz="3200" dirty="0"/>
              <a:t>EMPA-KIDNEY: </a:t>
            </a:r>
            <a:r>
              <a:rPr lang="en-GB" sz="3200" dirty="0">
                <a:latin typeface="Century Gothic"/>
              </a:rPr>
              <a:t>Prespecified tertiary outcome</a:t>
            </a:r>
            <a:br>
              <a:rPr lang="en-GB" sz="3200" dirty="0">
                <a:latin typeface="Century Gothic"/>
              </a:rPr>
            </a:br>
            <a:r>
              <a:rPr lang="en-GB" sz="3200" dirty="0">
                <a:solidFill>
                  <a:schemeClr val="accent2"/>
                </a:solidFill>
                <a:latin typeface="Century Gothic"/>
              </a:rPr>
              <a:t>Annual rate of change in eGFR</a:t>
            </a:r>
          </a:p>
        </p:txBody>
      </p:sp>
      <p:sp>
        <p:nvSpPr>
          <p:cNvPr id="6" name="Footer Placeholder 5">
            <a:extLst>
              <a:ext uri="{FF2B5EF4-FFF2-40B4-BE49-F238E27FC236}">
                <a16:creationId xmlns:a16="http://schemas.microsoft.com/office/drawing/2014/main" id="{1AF96BBC-7566-A972-91A4-491809A1C5BA}"/>
              </a:ext>
            </a:extLst>
          </p:cNvPr>
          <p:cNvSpPr>
            <a:spLocks noGrp="1"/>
          </p:cNvSpPr>
          <p:nvPr>
            <p:ph type="ftr" sz="quarter" idx="3"/>
          </p:nvPr>
        </p:nvSpPr>
        <p:spPr>
          <a:xfrm>
            <a:off x="974784" y="5863494"/>
            <a:ext cx="10796670" cy="807380"/>
          </a:xfr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515151"/>
                </a:solidFill>
                <a:effectLst/>
                <a:uLnTx/>
                <a:uFillTx/>
                <a:latin typeface="Century Gothic" panose="020F0302020204030204"/>
                <a:ea typeface="+mn-ea"/>
                <a:cs typeface="+mn-cs"/>
              </a:rPr>
              <a:t>Prespecified tertiary outcome included the mean annual rates of change in eGFR in ml/min/1.73 m</a:t>
            </a:r>
            <a:r>
              <a:rPr kumimoji="0" lang="en-GB" sz="800" b="0" i="0" u="none" strike="noStrike" kern="1200" cap="none" spc="0" normalizeH="0" baseline="30000" noProof="0" dirty="0">
                <a:ln>
                  <a:noFill/>
                </a:ln>
                <a:solidFill>
                  <a:srgbClr val="515151"/>
                </a:solidFill>
                <a:effectLst/>
                <a:uLnTx/>
                <a:uFillTx/>
                <a:latin typeface="Century Gothic" panose="020F0302020204030204"/>
                <a:ea typeface="+mn-ea"/>
                <a:cs typeface="+mn-cs"/>
              </a:rPr>
              <a:t>2</a:t>
            </a:r>
            <a:r>
              <a:rPr kumimoji="0" lang="en-GB" sz="800" b="0" i="0" u="none" strike="noStrike" kern="1200" cap="none" spc="0" normalizeH="0" baseline="0" noProof="0" dirty="0">
                <a:ln>
                  <a:noFill/>
                </a:ln>
                <a:solidFill>
                  <a:srgbClr val="515151"/>
                </a:solidFill>
                <a:effectLst/>
                <a:uLnTx/>
                <a:uFillTx/>
                <a:latin typeface="Century Gothic" panose="020F0302020204030204"/>
                <a:ea typeface="+mn-ea"/>
                <a:cs typeface="+mn-cs"/>
              </a:rPr>
              <a:t> per year from baseline to the final follow-up visit (“chronic slopes”) by treatment allocation were estimated using shared parameter models. For the plot, linear mixed model repeated measures analyses were used to estimate mean eGFR by treatment allocation at each scheduled follow-up visit (prespecified exploratory assessment). *MMRM results over time (adjusted mean, 95% CI); model includes age, sex, diabetes status, UACR, region, treatment by visit interaction, baseline value by visit interaction; </a:t>
            </a:r>
            <a:r>
              <a:rPr kumimoji="0" lang="en-GB" sz="800" b="0" i="0" u="none" strike="noStrike" kern="1200" cap="none" spc="0" normalizeH="0" baseline="30000" noProof="0" dirty="0">
                <a:ln>
                  <a:noFill/>
                </a:ln>
                <a:solidFill>
                  <a:srgbClr val="515151"/>
                </a:solidFill>
                <a:effectLst/>
                <a:uLnTx/>
                <a:uFillTx/>
                <a:latin typeface="Century Gothic" panose="020F0302020204030204"/>
                <a:ea typeface="+mn-ea"/>
                <a:cs typeface="+mn-cs"/>
              </a:rPr>
              <a:t>†</a:t>
            </a:r>
            <a:r>
              <a:rPr kumimoji="0" lang="en-GB" sz="800" b="0" i="0" u="none" strike="noStrike" kern="1200" cap="none" spc="0" normalizeH="0" baseline="0" noProof="0" dirty="0">
                <a:ln>
                  <a:noFill/>
                </a:ln>
                <a:solidFill>
                  <a:srgbClr val="515151"/>
                </a:solidFill>
                <a:effectLst/>
                <a:uLnTx/>
                <a:uFillTx/>
                <a:latin typeface="Century Gothic" panose="020F0302020204030204"/>
                <a:ea typeface="+mn-ea"/>
                <a:cs typeface="+mn-cs"/>
              </a:rPr>
              <a:t>Mean annual rates of change in eGFR from 2 months to the final follow−up visit (“chronic slopes”) by treatment allocation were estimated using shared parameter models.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5A5A5A"/>
                </a:solidFill>
                <a:effectLst/>
                <a:uLnTx/>
                <a:uFillTx/>
                <a:latin typeface="Century Gothic" panose="020F0302020204030204"/>
                <a:ea typeface="+mn-ea"/>
                <a:cs typeface="+mn-cs"/>
              </a:rPr>
              <a:t>CI, confidence interval; </a:t>
            </a:r>
            <a:r>
              <a:rPr kumimoji="0" lang="en-GB" sz="800" b="0" i="0" u="none" strike="noStrike" kern="1200" cap="none" spc="0" normalizeH="0" baseline="0" noProof="0" dirty="0">
                <a:ln>
                  <a:noFill/>
                </a:ln>
                <a:solidFill>
                  <a:srgbClr val="515151"/>
                </a:solidFill>
                <a:effectLst/>
                <a:uLnTx/>
                <a:uFillTx/>
                <a:latin typeface="Century Gothic" panose="020F0302020204030204"/>
                <a:ea typeface="+mn-ea"/>
                <a:cs typeface="+mn-cs"/>
              </a:rPr>
              <a:t>CKD-EPI, Chronic Kidney Disease Epidemiology Collaboration; eGFR, estimated glomerular filtration rate; MMRM, mixed model for repeated measures; UACR, urine albumin-to-creatinine ratio.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A5A5A"/>
                </a:solidFill>
                <a:effectLst/>
                <a:uLnTx/>
                <a:uFillTx/>
                <a:latin typeface="Century Gothic" panose="020F0302020204030204"/>
                <a:ea typeface="+mn-ea"/>
                <a:cs typeface="+mn-cs"/>
              </a:rPr>
              <a:t>1. The EMPA-KIDNEY Collaborative Group. </a:t>
            </a:r>
            <a:r>
              <a:rPr kumimoji="0" lang="en-US" sz="800" b="0" i="1" u="none" strike="noStrike" kern="1200" cap="none" spc="0" normalizeH="0" baseline="0" noProof="0" dirty="0">
                <a:ln>
                  <a:noFill/>
                </a:ln>
                <a:solidFill>
                  <a:srgbClr val="5A5A5A"/>
                </a:solidFill>
                <a:effectLst/>
                <a:uLnTx/>
                <a:uFillTx/>
                <a:latin typeface="Century Gothic" panose="020F0302020204030204"/>
                <a:ea typeface="+mn-ea"/>
                <a:cs typeface="+mn-cs"/>
              </a:rPr>
              <a:t>N </a:t>
            </a:r>
            <a:r>
              <a:rPr kumimoji="0" lang="en-US" sz="800" b="0" i="1" u="none" strike="noStrike" kern="1200" cap="none" spc="0" normalizeH="0" baseline="0" noProof="0" dirty="0" err="1">
                <a:ln>
                  <a:noFill/>
                </a:ln>
                <a:solidFill>
                  <a:srgbClr val="5A5A5A"/>
                </a:solidFill>
                <a:effectLst/>
                <a:uLnTx/>
                <a:uFillTx/>
                <a:latin typeface="Century Gothic" panose="020F0302020204030204"/>
                <a:ea typeface="+mn-ea"/>
                <a:cs typeface="+mn-cs"/>
              </a:rPr>
              <a:t>Engl</a:t>
            </a:r>
            <a:r>
              <a:rPr kumimoji="0" lang="en-US" sz="800" b="0" i="1" u="none" strike="noStrike" kern="1200" cap="none" spc="0" normalizeH="0" baseline="0" noProof="0" dirty="0">
                <a:ln>
                  <a:noFill/>
                </a:ln>
                <a:solidFill>
                  <a:srgbClr val="5A5A5A"/>
                </a:solidFill>
                <a:effectLst/>
                <a:uLnTx/>
                <a:uFillTx/>
                <a:latin typeface="Century Gothic" panose="020F0302020204030204"/>
                <a:ea typeface="+mn-ea"/>
                <a:cs typeface="+mn-cs"/>
              </a:rPr>
              <a:t> J Med. </a:t>
            </a:r>
            <a:r>
              <a:rPr kumimoji="0" lang="en-US" sz="800" b="0" i="0" u="none" strike="noStrike" kern="1200" cap="none" spc="0" normalizeH="0" baseline="0" noProof="0" dirty="0">
                <a:ln>
                  <a:noFill/>
                </a:ln>
                <a:solidFill>
                  <a:srgbClr val="5A5A5A"/>
                </a:solidFill>
                <a:effectLst/>
                <a:uLnTx/>
                <a:uFillTx/>
                <a:latin typeface="Century Gothic" panose="020F0302020204030204"/>
                <a:ea typeface="+mn-ea"/>
                <a:cs typeface="+mn-cs"/>
              </a:rPr>
              <a:t>2022 [published online ahead of print]; </a:t>
            </a:r>
            <a:r>
              <a:rPr kumimoji="0" lang="en-US" sz="800" b="0" i="0" u="none" strike="noStrike" kern="1200" cap="none" spc="0" normalizeH="0" baseline="0" noProof="0" dirty="0" err="1">
                <a:ln>
                  <a:noFill/>
                </a:ln>
                <a:solidFill>
                  <a:srgbClr val="5A5A5A"/>
                </a:solidFill>
                <a:effectLst/>
                <a:uLnTx/>
                <a:uFillTx/>
                <a:latin typeface="Century Gothic" panose="020F0302020204030204"/>
                <a:ea typeface="+mn-ea"/>
                <a:cs typeface="+mn-cs"/>
              </a:rPr>
              <a:t>doi</a:t>
            </a:r>
            <a:r>
              <a:rPr kumimoji="0" lang="en-US" sz="800" b="0" i="0" u="none" strike="noStrike" kern="1200" cap="none" spc="0" normalizeH="0" baseline="0" noProof="0" dirty="0">
                <a:ln>
                  <a:noFill/>
                </a:ln>
                <a:solidFill>
                  <a:srgbClr val="5A5A5A"/>
                </a:solidFill>
                <a:effectLst/>
                <a:uLnTx/>
                <a:uFillTx/>
                <a:latin typeface="Century Gothic" panose="020F0302020204030204"/>
                <a:ea typeface="+mn-ea"/>
                <a:cs typeface="+mn-cs"/>
              </a:rPr>
              <a:t>: 10.1056/NEJMoa2204233.; 2. Data on file. </a:t>
            </a:r>
            <a:endParaRPr kumimoji="0" lang="en-GB" sz="800" b="0" i="0" u="none" strike="noStrike" kern="1200" cap="none" spc="0" normalizeH="0" baseline="0" noProof="0" dirty="0">
              <a:ln>
                <a:noFill/>
              </a:ln>
              <a:solidFill>
                <a:srgbClr val="515151"/>
              </a:solidFill>
              <a:effectLst/>
              <a:uLnTx/>
              <a:uFillTx/>
              <a:latin typeface="Century Gothic" panose="020F0302020204030204"/>
              <a:ea typeface="+mn-ea"/>
              <a:cs typeface="+mn-cs"/>
            </a:endParaRPr>
          </a:p>
        </p:txBody>
      </p:sp>
      <p:sp>
        <p:nvSpPr>
          <p:cNvPr id="5" name="Slide Number Placeholder 3">
            <a:extLst>
              <a:ext uri="{FF2B5EF4-FFF2-40B4-BE49-F238E27FC236}">
                <a16:creationId xmlns:a16="http://schemas.microsoft.com/office/drawing/2014/main" id="{028FA97B-0F3E-FA4C-902F-0BC32D85A39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87C26E-76E8-F74A-ABD7-29242BE2C250}" type="slidenum">
              <a:rPr kumimoji="0" lang="en-US" sz="1100" b="0" i="0" u="none" strike="noStrike" kern="1200" cap="none" spc="0" normalizeH="0" baseline="0" noProof="0" dirty="0" smtClean="0">
                <a:ln>
                  <a:noFill/>
                </a:ln>
                <a:solidFill>
                  <a:srgbClr val="515151"/>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graphicFrame>
        <p:nvGraphicFramePr>
          <p:cNvPr id="23" name="Chart 22">
            <a:extLst>
              <a:ext uri="{FF2B5EF4-FFF2-40B4-BE49-F238E27FC236}">
                <a16:creationId xmlns:a16="http://schemas.microsoft.com/office/drawing/2014/main" id="{AE5833E8-C901-4007-A268-D3882318AF7D}"/>
              </a:ext>
            </a:extLst>
          </p:cNvPr>
          <p:cNvGraphicFramePr/>
          <p:nvPr/>
        </p:nvGraphicFramePr>
        <p:xfrm>
          <a:off x="2042490" y="1153162"/>
          <a:ext cx="8496944" cy="435600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1FA826E3-57C0-A926-DB61-CD2B578F65A5}"/>
              </a:ext>
            </a:extLst>
          </p:cNvPr>
          <p:cNvCxnSpPr/>
          <p:nvPr/>
        </p:nvCxnSpPr>
        <p:spPr>
          <a:xfrm flipV="1">
            <a:off x="3394252" y="4698213"/>
            <a:ext cx="0" cy="5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C3DF5F3-A278-2014-1477-156361092764}"/>
              </a:ext>
            </a:extLst>
          </p:cNvPr>
          <p:cNvSpPr txBox="1"/>
          <p:nvPr/>
        </p:nvSpPr>
        <p:spPr>
          <a:xfrm>
            <a:off x="3255819" y="4765463"/>
            <a:ext cx="28405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515151"/>
                </a:solidFill>
                <a:effectLst/>
                <a:uLnTx/>
                <a:uFillTx/>
                <a:latin typeface="Century Gothic"/>
                <a:ea typeface="+mn-ea"/>
                <a:cs typeface="+mn-cs"/>
                <a:sym typeface="Century Gothic"/>
                <a:rtl val="0"/>
              </a:rPr>
              <a:t>2</a:t>
            </a:r>
          </a:p>
        </p:txBody>
      </p:sp>
      <p:sp>
        <p:nvSpPr>
          <p:cNvPr id="13" name="TextBox 12">
            <a:extLst>
              <a:ext uri="{FF2B5EF4-FFF2-40B4-BE49-F238E27FC236}">
                <a16:creationId xmlns:a16="http://schemas.microsoft.com/office/drawing/2014/main" id="{0962224C-DE13-9DFC-7377-FC9CDD1A4A9D}"/>
              </a:ext>
            </a:extLst>
          </p:cNvPr>
          <p:cNvSpPr txBox="1"/>
          <p:nvPr/>
        </p:nvSpPr>
        <p:spPr>
          <a:xfrm>
            <a:off x="2575860" y="4761754"/>
            <a:ext cx="708527" cy="307777"/>
          </a:xfrm>
          <a:prstGeom prst="rect">
            <a:avLst/>
          </a:prstGeom>
          <a:solidFill>
            <a:schemeClr val="bg1"/>
          </a:solid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15151"/>
                </a:solidFill>
                <a:effectLst/>
                <a:uLnTx/>
                <a:uFillTx/>
                <a:latin typeface="Century Gothic" panose="020F0302020204030204"/>
                <a:ea typeface="+mn-ea"/>
                <a:cs typeface="+mn-cs"/>
              </a:rPr>
              <a:t>Baseline</a:t>
            </a:r>
          </a:p>
        </p:txBody>
      </p:sp>
      <p:graphicFrame>
        <p:nvGraphicFramePr>
          <p:cNvPr id="3" name="Table 2">
            <a:extLst>
              <a:ext uri="{FF2B5EF4-FFF2-40B4-BE49-F238E27FC236}">
                <a16:creationId xmlns:a16="http://schemas.microsoft.com/office/drawing/2014/main" id="{5E7AA20E-D084-8AE7-7361-FCF4C7928097}"/>
              </a:ext>
            </a:extLst>
          </p:cNvPr>
          <p:cNvGraphicFramePr>
            <a:graphicFrameLocks noGrp="1"/>
          </p:cNvGraphicFramePr>
          <p:nvPr/>
        </p:nvGraphicFramePr>
        <p:xfrm>
          <a:off x="3423584" y="3246725"/>
          <a:ext cx="6556326" cy="1259840"/>
        </p:xfrm>
        <a:graphic>
          <a:graphicData uri="http://schemas.openxmlformats.org/drawingml/2006/table">
            <a:tbl>
              <a:tblPr firstRow="1" bandRow="1">
                <a:tableStyleId>{2D5ABB26-0587-4C30-8999-92F81FD0307C}</a:tableStyleId>
              </a:tblPr>
              <a:tblGrid>
                <a:gridCol w="2088000">
                  <a:extLst>
                    <a:ext uri="{9D8B030D-6E8A-4147-A177-3AD203B41FA5}">
                      <a16:colId xmlns:a16="http://schemas.microsoft.com/office/drawing/2014/main" val="4158795723"/>
                    </a:ext>
                  </a:extLst>
                </a:gridCol>
                <a:gridCol w="1307805">
                  <a:extLst>
                    <a:ext uri="{9D8B030D-6E8A-4147-A177-3AD203B41FA5}">
                      <a16:colId xmlns:a16="http://schemas.microsoft.com/office/drawing/2014/main" val="4000202579"/>
                    </a:ext>
                  </a:extLst>
                </a:gridCol>
                <a:gridCol w="1316184">
                  <a:extLst>
                    <a:ext uri="{9D8B030D-6E8A-4147-A177-3AD203B41FA5}">
                      <a16:colId xmlns:a16="http://schemas.microsoft.com/office/drawing/2014/main" val="3524283512"/>
                    </a:ext>
                  </a:extLst>
                </a:gridCol>
                <a:gridCol w="1844337">
                  <a:extLst>
                    <a:ext uri="{9D8B030D-6E8A-4147-A177-3AD203B41FA5}">
                      <a16:colId xmlns:a16="http://schemas.microsoft.com/office/drawing/2014/main" val="497995121"/>
                    </a:ext>
                  </a:extLst>
                </a:gridCol>
              </a:tblGrid>
              <a:tr h="370840">
                <a:tc gridSpan="4">
                  <a:txBody>
                    <a:bodyPr/>
                    <a:lstStyle/>
                    <a:p>
                      <a:pPr algn="ctr"/>
                      <a:r>
                        <a:rPr lang="en-GB" sz="1400" b="1"/>
                        <a:t>Chronic eGFR slope</a:t>
                      </a:r>
                      <a:r>
                        <a:rPr lang="en-GB" sz="1400" b="1" baseline="30000"/>
                        <a:t>†</a:t>
                      </a:r>
                      <a:r>
                        <a:rPr lang="en-GB" sz="1400" b="1"/>
                        <a:t> </a:t>
                      </a:r>
                    </a:p>
                    <a:p>
                      <a:pPr algn="ctr"/>
                      <a:r>
                        <a:rPr lang="en-GB" sz="1400" b="1"/>
                        <a:t>(ml/min/1.73 m</a:t>
                      </a:r>
                      <a:r>
                        <a:rPr lang="en-GB" sz="1400" b="1" baseline="30000"/>
                        <a:t>2</a:t>
                      </a:r>
                      <a:r>
                        <a:rPr lang="en-GB" sz="1400" b="1" baseline="0"/>
                        <a:t>/year)</a:t>
                      </a:r>
                      <a:endParaRPr lang="en-GB" sz="1400" b="1"/>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04376702"/>
                  </a:ext>
                </a:extLst>
              </a:tr>
              <a:tr h="370840">
                <a:tc>
                  <a:txBody>
                    <a:bodyPr/>
                    <a:lstStyle/>
                    <a:p>
                      <a:pPr algn="ctr"/>
                      <a:endParaRPr lang="en-GB" sz="1200"/>
                    </a:p>
                  </a:txBody>
                  <a:tcPr/>
                </a:tc>
                <a:tc>
                  <a:txBody>
                    <a:bodyPr/>
                    <a:lstStyle/>
                    <a:p>
                      <a:pPr algn="ctr"/>
                      <a:r>
                        <a:rPr lang="en-GB" sz="1200"/>
                        <a:t>Empagliflozin</a:t>
                      </a:r>
                    </a:p>
                  </a:txBody>
                  <a:tcPr/>
                </a:tc>
                <a:tc>
                  <a:txBody>
                    <a:bodyPr/>
                    <a:lstStyle/>
                    <a:p>
                      <a:pPr algn="ctr"/>
                      <a:r>
                        <a:rPr lang="en-GB" sz="1200"/>
                        <a:t>Placebo</a:t>
                      </a:r>
                    </a:p>
                  </a:txBody>
                  <a:tcPr/>
                </a:tc>
                <a:tc>
                  <a:txBody>
                    <a:bodyPr/>
                    <a:lstStyle/>
                    <a:p>
                      <a:pPr algn="ctr"/>
                      <a:r>
                        <a:rPr lang="en-GB" sz="1200" b="1"/>
                        <a:t>Difference (95% CI)</a:t>
                      </a:r>
                    </a:p>
                  </a:txBody>
                  <a:tcPr/>
                </a:tc>
                <a:extLst>
                  <a:ext uri="{0D108BD9-81ED-4DB2-BD59-A6C34878D82A}">
                    <a16:rowId xmlns:a16="http://schemas.microsoft.com/office/drawing/2014/main" val="3166964997"/>
                  </a:ext>
                </a:extLst>
              </a:tr>
              <a:tr h="370840">
                <a:tc>
                  <a:txBody>
                    <a:bodyPr/>
                    <a:lstStyle/>
                    <a:p>
                      <a:pPr algn="ctr"/>
                      <a:r>
                        <a:rPr lang="en-GB" sz="1200"/>
                        <a:t>Chronic slope, mean (SE)</a:t>
                      </a:r>
                    </a:p>
                  </a:txBody>
                  <a:tcPr/>
                </a:tc>
                <a:tc>
                  <a:txBody>
                    <a:bodyPr/>
                    <a:lstStyle/>
                    <a:p>
                      <a:pPr algn="ctr"/>
                      <a:r>
                        <a:rPr lang="en-GB" sz="1200"/>
                        <a:t>-1.37 (0.08)</a:t>
                      </a:r>
                    </a:p>
                  </a:txBody>
                  <a:tcPr/>
                </a:tc>
                <a:tc>
                  <a:txBody>
                    <a:bodyPr/>
                    <a:lstStyle/>
                    <a:p>
                      <a:pPr algn="ctr"/>
                      <a:r>
                        <a:rPr lang="en-GB" sz="1200"/>
                        <a:t>-2.75 (0.08)</a:t>
                      </a:r>
                    </a:p>
                  </a:txBody>
                  <a:tcPr/>
                </a:tc>
                <a:tc>
                  <a:txBody>
                    <a:bodyPr/>
                    <a:lstStyle/>
                    <a:p>
                      <a:pPr algn="ctr"/>
                      <a:r>
                        <a:rPr lang="en-GB" sz="1200" b="1"/>
                        <a:t>1.37 (1.16, 1.59)</a:t>
                      </a:r>
                    </a:p>
                  </a:txBody>
                  <a:tcPr/>
                </a:tc>
                <a:extLst>
                  <a:ext uri="{0D108BD9-81ED-4DB2-BD59-A6C34878D82A}">
                    <a16:rowId xmlns:a16="http://schemas.microsoft.com/office/drawing/2014/main" val="2215256614"/>
                  </a:ext>
                </a:extLst>
              </a:tr>
            </a:tbl>
          </a:graphicData>
        </a:graphic>
      </p:graphicFrame>
      <p:cxnSp>
        <p:nvCxnSpPr>
          <p:cNvPr id="8" name="Straight Connector 7">
            <a:extLst>
              <a:ext uri="{FF2B5EF4-FFF2-40B4-BE49-F238E27FC236}">
                <a16:creationId xmlns:a16="http://schemas.microsoft.com/office/drawing/2014/main" id="{511E420D-283D-E251-70DC-9A1DADBC4786}"/>
              </a:ext>
            </a:extLst>
          </p:cNvPr>
          <p:cNvCxnSpPr/>
          <p:nvPr/>
        </p:nvCxnSpPr>
        <p:spPr>
          <a:xfrm flipH="1">
            <a:off x="2898412" y="4119613"/>
            <a:ext cx="200922" cy="134753"/>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18A2956-F4C4-F545-E452-E5C5B4829DC6}"/>
              </a:ext>
            </a:extLst>
          </p:cNvPr>
          <p:cNvCxnSpPr/>
          <p:nvPr/>
        </p:nvCxnSpPr>
        <p:spPr>
          <a:xfrm flipH="1">
            <a:off x="2896807" y="4262388"/>
            <a:ext cx="200922" cy="134753"/>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37F6A51-F294-0E73-CBD2-7A3ED16F0573}"/>
              </a:ext>
            </a:extLst>
          </p:cNvPr>
          <p:cNvSpPr/>
          <p:nvPr/>
        </p:nvSpPr>
        <p:spPr>
          <a:xfrm>
            <a:off x="2575860" y="4562375"/>
            <a:ext cx="284052" cy="253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92806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90A3-1E85-E342-902B-20DCCA746788}"/>
              </a:ext>
            </a:extLst>
          </p:cNvPr>
          <p:cNvSpPr>
            <a:spLocks noGrp="1"/>
          </p:cNvSpPr>
          <p:nvPr>
            <p:ph type="title"/>
          </p:nvPr>
        </p:nvSpPr>
        <p:spPr>
          <a:xfrm>
            <a:off x="503434" y="365125"/>
            <a:ext cx="10850366" cy="1325563"/>
          </a:xfrm>
        </p:spPr>
        <p:txBody>
          <a:bodyPr/>
          <a:lstStyle/>
          <a:p>
            <a:r>
              <a:rPr lang="en-US" sz="4400" dirty="0">
                <a:solidFill>
                  <a:srgbClr val="002060"/>
                </a:solidFill>
              </a:rPr>
              <a:t>Practical tips: Genital mycotic infections (GMIs</a:t>
            </a:r>
            <a:r>
              <a:rPr lang="en-US" sz="4400" dirty="0"/>
              <a:t>)</a:t>
            </a:r>
            <a:endParaRPr lang="en-US" dirty="0"/>
          </a:p>
        </p:txBody>
      </p:sp>
      <p:sp>
        <p:nvSpPr>
          <p:cNvPr id="3" name="Content Placeholder 2">
            <a:extLst>
              <a:ext uri="{FF2B5EF4-FFF2-40B4-BE49-F238E27FC236}">
                <a16:creationId xmlns:a16="http://schemas.microsoft.com/office/drawing/2014/main" id="{E31EA1E7-16D7-2A4A-A39D-16013B3C9385}"/>
              </a:ext>
            </a:extLst>
          </p:cNvPr>
          <p:cNvSpPr>
            <a:spLocks noGrp="1"/>
          </p:cNvSpPr>
          <p:nvPr>
            <p:ph idx="1"/>
          </p:nvPr>
        </p:nvSpPr>
        <p:spPr/>
        <p:txBody>
          <a:bodyPr>
            <a:normAutofit fontScale="92500" lnSpcReduction="10000"/>
          </a:bodyPr>
          <a:lstStyle/>
          <a:p>
            <a:r>
              <a:rPr lang="en-US" dirty="0"/>
              <a:t>Uncomplicated </a:t>
            </a:r>
          </a:p>
          <a:p>
            <a:pPr lvl="1"/>
            <a:r>
              <a:rPr lang="en-US" dirty="0"/>
              <a:t>(Healthy, non-pregnant, &lt;3 </a:t>
            </a:r>
            <a:r>
              <a:rPr lang="en-US" dirty="0" err="1"/>
              <a:t>inf</a:t>
            </a:r>
            <a:r>
              <a:rPr lang="en-US" dirty="0"/>
              <a:t>/year, mild/mod symptoms)</a:t>
            </a:r>
          </a:p>
          <a:p>
            <a:pPr lvl="1"/>
            <a:r>
              <a:rPr lang="en-US" dirty="0"/>
              <a:t>Fluconazole 150 </a:t>
            </a:r>
            <a:r>
              <a:rPr lang="en-US" dirty="0" err="1"/>
              <a:t>po</a:t>
            </a:r>
            <a:r>
              <a:rPr lang="en-US" dirty="0"/>
              <a:t>  single dose</a:t>
            </a:r>
          </a:p>
          <a:p>
            <a:pPr lvl="1"/>
            <a:endParaRPr lang="en-US" dirty="0"/>
          </a:p>
          <a:p>
            <a:r>
              <a:rPr lang="en-US" dirty="0"/>
              <a:t>Complicated</a:t>
            </a:r>
          </a:p>
          <a:p>
            <a:pPr lvl="1"/>
            <a:r>
              <a:rPr lang="en-US" dirty="0"/>
              <a:t>Severe signs, &gt; 3/ year, poorly controlled DM, immunocompromised</a:t>
            </a:r>
          </a:p>
          <a:p>
            <a:pPr lvl="1"/>
            <a:r>
              <a:rPr lang="en-US" dirty="0"/>
              <a:t>Fluconazole 150 mg </a:t>
            </a:r>
            <a:r>
              <a:rPr lang="en-US" dirty="0" err="1"/>
              <a:t>po</a:t>
            </a:r>
            <a:r>
              <a:rPr lang="en-US" dirty="0"/>
              <a:t> q 3 days , 2-3 doses</a:t>
            </a:r>
          </a:p>
          <a:p>
            <a:pPr lvl="2"/>
            <a:r>
              <a:rPr lang="en-US" dirty="0"/>
              <a:t> +/1 clotrimazole/betamethasone x 48 </a:t>
            </a:r>
            <a:r>
              <a:rPr lang="en-US" dirty="0" err="1"/>
              <a:t>hrs</a:t>
            </a:r>
            <a:endParaRPr lang="en-US" dirty="0"/>
          </a:p>
          <a:p>
            <a:pPr lvl="2"/>
            <a:r>
              <a:rPr lang="en-US" dirty="0"/>
              <a:t>Or Topicals – 7-14 days</a:t>
            </a:r>
          </a:p>
          <a:p>
            <a:pPr lvl="2"/>
            <a:endParaRPr lang="en-US" dirty="0"/>
          </a:p>
          <a:p>
            <a:r>
              <a:rPr lang="en-US" dirty="0"/>
              <a:t>Recurrent – &gt;3 year</a:t>
            </a:r>
          </a:p>
          <a:p>
            <a:pPr lvl="1"/>
            <a:r>
              <a:rPr lang="en-US" dirty="0"/>
              <a:t> Fluconazole 150 mg </a:t>
            </a:r>
            <a:r>
              <a:rPr lang="en-US" dirty="0" err="1"/>
              <a:t>po</a:t>
            </a:r>
            <a:r>
              <a:rPr lang="en-US" dirty="0"/>
              <a:t> q 72 </a:t>
            </a:r>
            <a:r>
              <a:rPr lang="en-US" dirty="0" err="1"/>
              <a:t>hrs</a:t>
            </a:r>
            <a:r>
              <a:rPr lang="en-US" dirty="0"/>
              <a:t> x 3,  then once weekly x 6 months</a:t>
            </a:r>
          </a:p>
          <a:p>
            <a:pPr lvl="2"/>
            <a:endParaRPr lang="en-US" dirty="0"/>
          </a:p>
          <a:p>
            <a:endParaRPr lang="en-US" dirty="0"/>
          </a:p>
        </p:txBody>
      </p:sp>
    </p:spTree>
    <p:extLst>
      <p:ext uri="{BB962C8B-B14F-4D97-AF65-F5344CB8AC3E}">
        <p14:creationId xmlns:p14="http://schemas.microsoft.com/office/powerpoint/2010/main" val="1610988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shot 2015-09-20 21.57.04.png"/>
          <p:cNvPicPr>
            <a:picLocks noGrp="1" noChangeAspect="1"/>
          </p:cNvPicPr>
          <p:nvPr>
            <p:ph idx="1"/>
          </p:nvPr>
        </p:nvPicPr>
        <p:blipFill>
          <a:blip r:embed="rId2">
            <a:extLst>
              <a:ext uri="{28A0092B-C50C-407E-A947-70E740481C1C}">
                <a14:useLocalDpi xmlns:a14="http://schemas.microsoft.com/office/drawing/2010/main" val="0"/>
              </a:ext>
            </a:extLst>
          </a:blip>
          <a:srcRect t="-83971" b="-83971"/>
          <a:stretch>
            <a:fillRect/>
          </a:stretch>
        </p:blipFill>
        <p:spPr/>
      </p:pic>
      <p:pic>
        <p:nvPicPr>
          <p:cNvPr id="4" name="Picture 3" descr="Screenshot 2015-09-20 21.57.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201" y="818866"/>
            <a:ext cx="6489700" cy="1282700"/>
          </a:xfrm>
          <a:prstGeom prst="rect">
            <a:avLst/>
          </a:prstGeom>
        </p:spPr>
      </p:pic>
    </p:spTree>
    <p:extLst>
      <p:ext uri="{BB962C8B-B14F-4D97-AF65-F5344CB8AC3E}">
        <p14:creationId xmlns:p14="http://schemas.microsoft.com/office/powerpoint/2010/main" val="236517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because you can do something doesn’t mean you should</a:t>
            </a:r>
            <a:r>
              <a:rPr lang="is-IS" dirty="0"/>
              <a: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32314" y="1981200"/>
            <a:ext cx="4723834" cy="4717536"/>
          </a:xfrm>
        </p:spPr>
      </p:pic>
    </p:spTree>
    <p:extLst>
      <p:ext uri="{BB962C8B-B14F-4D97-AF65-F5344CB8AC3E}">
        <p14:creationId xmlns:p14="http://schemas.microsoft.com/office/powerpoint/2010/main" val="2412253229"/>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D6AB5-B439-8242-AC20-9C77038889E4}"/>
              </a:ext>
            </a:extLst>
          </p:cNvPr>
          <p:cNvSpPr>
            <a:spLocks noGrp="1"/>
          </p:cNvSpPr>
          <p:nvPr>
            <p:ph type="title"/>
          </p:nvPr>
        </p:nvSpPr>
        <p:spPr/>
        <p:txBody>
          <a:bodyPr/>
          <a:lstStyle/>
          <a:p>
            <a:r>
              <a:rPr lang="en-US" dirty="0"/>
              <a:t>Don’t use SGLT-2 </a:t>
            </a:r>
            <a:r>
              <a:rPr lang="en-US" dirty="0" err="1"/>
              <a:t>Inh</a:t>
            </a:r>
            <a:r>
              <a:rPr lang="en-US" dirty="0"/>
              <a:t> with</a:t>
            </a:r>
          </a:p>
        </p:txBody>
      </p:sp>
      <p:sp>
        <p:nvSpPr>
          <p:cNvPr id="3" name="Content Placeholder 2">
            <a:extLst>
              <a:ext uri="{FF2B5EF4-FFF2-40B4-BE49-F238E27FC236}">
                <a16:creationId xmlns:a16="http://schemas.microsoft.com/office/drawing/2014/main" id="{CB76DD10-C500-A443-A3F9-E48EAC03E528}"/>
              </a:ext>
            </a:extLst>
          </p:cNvPr>
          <p:cNvSpPr>
            <a:spLocks noGrp="1"/>
          </p:cNvSpPr>
          <p:nvPr>
            <p:ph idx="1"/>
          </p:nvPr>
        </p:nvSpPr>
        <p:spPr/>
        <p:txBody>
          <a:bodyPr>
            <a:normAutofit/>
          </a:bodyPr>
          <a:lstStyle/>
          <a:p>
            <a:r>
              <a:rPr lang="en-US" sz="3200" dirty="0"/>
              <a:t>Type 1 diabetes</a:t>
            </a:r>
          </a:p>
          <a:p>
            <a:r>
              <a:rPr lang="en-US" sz="3200" dirty="0" err="1"/>
              <a:t>Hx</a:t>
            </a:r>
            <a:r>
              <a:rPr lang="en-US" sz="3200" dirty="0"/>
              <a:t> DKA/Pancreatic Insufficiency/Pancreatic resection</a:t>
            </a:r>
          </a:p>
          <a:p>
            <a:r>
              <a:rPr lang="en-US" sz="3200" dirty="0"/>
              <a:t>eGFR &lt; 20/25%</a:t>
            </a:r>
          </a:p>
          <a:p>
            <a:r>
              <a:rPr lang="en-US" sz="3200" dirty="0"/>
              <a:t>Frail elderly – unless you are treating CHF/CKD</a:t>
            </a:r>
          </a:p>
          <a:p>
            <a:pPr lvl="1"/>
            <a:r>
              <a:rPr lang="en-US" sz="2800" dirty="0"/>
              <a:t> replaces some diuretics</a:t>
            </a:r>
          </a:p>
        </p:txBody>
      </p:sp>
    </p:spTree>
    <p:extLst>
      <p:ext uri="{BB962C8B-B14F-4D97-AF65-F5344CB8AC3E}">
        <p14:creationId xmlns:p14="http://schemas.microsoft.com/office/powerpoint/2010/main" val="2041873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EB0A7-FE5E-A68C-C784-17E76DB75280}"/>
              </a:ext>
            </a:extLst>
          </p:cNvPr>
          <p:cNvSpPr>
            <a:spLocks noGrp="1"/>
          </p:cNvSpPr>
          <p:nvPr>
            <p:ph type="title"/>
          </p:nvPr>
        </p:nvSpPr>
        <p:spPr/>
        <p:txBody>
          <a:bodyPr/>
          <a:lstStyle/>
          <a:p>
            <a:pPr algn="ctr"/>
            <a:r>
              <a:rPr lang="en-US" dirty="0"/>
              <a:t>SGLT 2 </a:t>
            </a:r>
            <a:r>
              <a:rPr lang="en-US" dirty="0" err="1"/>
              <a:t>Inh</a:t>
            </a:r>
            <a:r>
              <a:rPr lang="en-US" dirty="0"/>
              <a:t> – Costs</a:t>
            </a:r>
          </a:p>
        </p:txBody>
      </p:sp>
      <p:sp>
        <p:nvSpPr>
          <p:cNvPr id="3" name="Content Placeholder 2">
            <a:extLst>
              <a:ext uri="{FF2B5EF4-FFF2-40B4-BE49-F238E27FC236}">
                <a16:creationId xmlns:a16="http://schemas.microsoft.com/office/drawing/2014/main" id="{30E80A0A-E2FD-022C-4DE1-68C219E8CA1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75943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F10A1-A37D-439C-2E82-AB3D8AE35D19}"/>
              </a:ext>
            </a:extLst>
          </p:cNvPr>
          <p:cNvSpPr>
            <a:spLocks noGrp="1"/>
          </p:cNvSpPr>
          <p:nvPr>
            <p:ph type="title"/>
          </p:nvPr>
        </p:nvSpPr>
        <p:spPr/>
        <p:txBody>
          <a:bodyPr/>
          <a:lstStyle/>
          <a:p>
            <a:r>
              <a:rPr lang="en-US" dirty="0"/>
              <a:t>Nova Scotia Formulary – SGLT 2 </a:t>
            </a:r>
            <a:r>
              <a:rPr lang="en-US" dirty="0" err="1"/>
              <a:t>Inh</a:t>
            </a:r>
            <a:endParaRPr lang="en-US" dirty="0"/>
          </a:p>
        </p:txBody>
      </p:sp>
      <p:pic>
        <p:nvPicPr>
          <p:cNvPr id="4" name="Content Placeholder 3">
            <a:extLst>
              <a:ext uri="{FF2B5EF4-FFF2-40B4-BE49-F238E27FC236}">
                <a16:creationId xmlns:a16="http://schemas.microsoft.com/office/drawing/2014/main" id="{7100F748-9E97-07E5-071C-025DD2911A91}"/>
              </a:ext>
            </a:extLst>
          </p:cNvPr>
          <p:cNvPicPr>
            <a:picLocks noGrp="1" noChangeAspect="1"/>
          </p:cNvPicPr>
          <p:nvPr>
            <p:ph idx="1"/>
          </p:nvPr>
        </p:nvPicPr>
        <p:blipFill>
          <a:blip r:embed="rId2"/>
          <a:stretch>
            <a:fillRect/>
          </a:stretch>
        </p:blipFill>
        <p:spPr>
          <a:xfrm>
            <a:off x="581891" y="-1"/>
            <a:ext cx="10363200" cy="6767997"/>
          </a:xfrm>
          <a:prstGeom prst="rect">
            <a:avLst/>
          </a:prstGeom>
        </p:spPr>
      </p:pic>
    </p:spTree>
    <p:extLst>
      <p:ext uri="{BB962C8B-B14F-4D97-AF65-F5344CB8AC3E}">
        <p14:creationId xmlns:p14="http://schemas.microsoft.com/office/powerpoint/2010/main" val="1503419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F10A1-A37D-439C-2E82-AB3D8AE35D19}"/>
              </a:ext>
            </a:extLst>
          </p:cNvPr>
          <p:cNvSpPr>
            <a:spLocks noGrp="1"/>
          </p:cNvSpPr>
          <p:nvPr>
            <p:ph type="title"/>
          </p:nvPr>
        </p:nvSpPr>
        <p:spPr/>
        <p:txBody>
          <a:bodyPr/>
          <a:lstStyle/>
          <a:p>
            <a:r>
              <a:rPr lang="en-US" dirty="0"/>
              <a:t>Nova Scotia Formulary</a:t>
            </a:r>
          </a:p>
        </p:txBody>
      </p:sp>
      <p:pic>
        <p:nvPicPr>
          <p:cNvPr id="4" name="Content Placeholder 3">
            <a:extLst>
              <a:ext uri="{FF2B5EF4-FFF2-40B4-BE49-F238E27FC236}">
                <a16:creationId xmlns:a16="http://schemas.microsoft.com/office/drawing/2014/main" id="{E14E4F87-E710-7CE0-3ED7-AF8FB2944939}"/>
              </a:ext>
            </a:extLst>
          </p:cNvPr>
          <p:cNvPicPr>
            <a:picLocks noGrp="1" noChangeAspect="1"/>
          </p:cNvPicPr>
          <p:nvPr>
            <p:ph idx="1"/>
          </p:nvPr>
        </p:nvPicPr>
        <p:blipFill>
          <a:blip r:embed="rId2"/>
          <a:stretch>
            <a:fillRect/>
          </a:stretch>
        </p:blipFill>
        <p:spPr>
          <a:xfrm>
            <a:off x="1066065" y="493013"/>
            <a:ext cx="9795898" cy="5871973"/>
          </a:xfrm>
          <a:prstGeom prst="rect">
            <a:avLst/>
          </a:prstGeom>
        </p:spPr>
      </p:pic>
    </p:spTree>
    <p:extLst>
      <p:ext uri="{BB962C8B-B14F-4D97-AF65-F5344CB8AC3E}">
        <p14:creationId xmlns:p14="http://schemas.microsoft.com/office/powerpoint/2010/main" val="3660203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F10A1-A37D-439C-2E82-AB3D8AE35D19}"/>
              </a:ext>
            </a:extLst>
          </p:cNvPr>
          <p:cNvSpPr>
            <a:spLocks noGrp="1"/>
          </p:cNvSpPr>
          <p:nvPr>
            <p:ph type="title"/>
          </p:nvPr>
        </p:nvSpPr>
        <p:spPr/>
        <p:txBody>
          <a:bodyPr/>
          <a:lstStyle/>
          <a:p>
            <a:r>
              <a:rPr lang="en-US" dirty="0"/>
              <a:t>Nova Scotia Formulary</a:t>
            </a:r>
          </a:p>
        </p:txBody>
      </p:sp>
      <p:sp>
        <p:nvSpPr>
          <p:cNvPr id="3" name="Content Placeholder 2">
            <a:extLst>
              <a:ext uri="{FF2B5EF4-FFF2-40B4-BE49-F238E27FC236}">
                <a16:creationId xmlns:a16="http://schemas.microsoft.com/office/drawing/2014/main" id="{D259EC6A-DAF1-F1FD-9333-21BAEB65AD64}"/>
              </a:ext>
            </a:extLst>
          </p:cNvPr>
          <p:cNvSpPr>
            <a:spLocks noGrp="1"/>
          </p:cNvSpPr>
          <p:nvPr>
            <p:ph idx="1"/>
          </p:nvPr>
        </p:nvSpPr>
        <p:spPr/>
        <p:txBody>
          <a:bodyPr/>
          <a:lstStyle/>
          <a:p>
            <a:r>
              <a:rPr lang="en-US" dirty="0"/>
              <a:t>Diabetes Indications – with vascular dx +/- &gt; Target A1C</a:t>
            </a:r>
          </a:p>
          <a:p>
            <a:pPr lvl="1"/>
            <a:r>
              <a:rPr lang="en-US" dirty="0"/>
              <a:t>Empagliflozin/Dapagliflozin</a:t>
            </a:r>
          </a:p>
          <a:p>
            <a:pPr lvl="2"/>
            <a:r>
              <a:rPr lang="en-US" dirty="0"/>
              <a:t>Many people have intolerance to Metformin or can’t get below A1C &lt; 6.5</a:t>
            </a:r>
          </a:p>
          <a:p>
            <a:pPr lvl="2"/>
            <a:r>
              <a:rPr lang="en-US" dirty="0"/>
              <a:t>Intolerance is relative</a:t>
            </a:r>
          </a:p>
          <a:p>
            <a:pPr lvl="2"/>
            <a:r>
              <a:rPr lang="en-US" dirty="0"/>
              <a:t>Use 10 mg dose only</a:t>
            </a:r>
          </a:p>
          <a:p>
            <a:pPr lvl="2"/>
            <a:r>
              <a:rPr lang="en-US" dirty="0"/>
              <a:t>Use for renal disease down to eGFR 20</a:t>
            </a:r>
          </a:p>
          <a:p>
            <a:pPr lvl="2"/>
            <a:r>
              <a:rPr lang="en-US" dirty="0"/>
              <a:t>Insulin never an option when u have CV/Renal Benefit (review prev. patients)</a:t>
            </a:r>
          </a:p>
          <a:p>
            <a:r>
              <a:rPr lang="en-US" dirty="0"/>
              <a:t>HF and RF indications</a:t>
            </a:r>
          </a:p>
          <a:p>
            <a:pPr lvl="1"/>
            <a:r>
              <a:rPr lang="en-US" dirty="0"/>
              <a:t>Start before EF measured if clearly CHF (</a:t>
            </a:r>
            <a:r>
              <a:rPr lang="en-US" dirty="0" err="1"/>
              <a:t>eg</a:t>
            </a:r>
            <a:r>
              <a:rPr lang="en-US" dirty="0"/>
              <a:t> </a:t>
            </a:r>
            <a:r>
              <a:rPr lang="en-US" dirty="0" err="1"/>
              <a:t>Pulm</a:t>
            </a:r>
            <a:r>
              <a:rPr lang="en-US" dirty="0"/>
              <a:t> edema, NT </a:t>
            </a:r>
            <a:r>
              <a:rPr lang="en-US" dirty="0" err="1"/>
              <a:t>ProBNP</a:t>
            </a:r>
            <a:r>
              <a:rPr lang="en-US" dirty="0"/>
              <a:t>)(+/- DM)</a:t>
            </a:r>
          </a:p>
          <a:p>
            <a:pPr lvl="1"/>
            <a:r>
              <a:rPr lang="en-US" dirty="0"/>
              <a:t>Indicated for significant proteinuria (+/- DM).</a:t>
            </a:r>
          </a:p>
          <a:p>
            <a:pPr lvl="1"/>
            <a:r>
              <a:rPr lang="en-US" dirty="0" err="1"/>
              <a:t>Dapa</a:t>
            </a:r>
            <a:r>
              <a:rPr lang="en-US" dirty="0"/>
              <a:t> for HF </a:t>
            </a:r>
            <a:r>
              <a:rPr lang="en-US" dirty="0" err="1"/>
              <a:t>rEF</a:t>
            </a:r>
            <a:endParaRPr lang="en-US" dirty="0"/>
          </a:p>
          <a:p>
            <a:pPr lvl="1"/>
            <a:endParaRPr lang="en-US" dirty="0"/>
          </a:p>
        </p:txBody>
      </p:sp>
    </p:spTree>
    <p:extLst>
      <p:ext uri="{BB962C8B-B14F-4D97-AF65-F5344CB8AC3E}">
        <p14:creationId xmlns:p14="http://schemas.microsoft.com/office/powerpoint/2010/main" val="1489270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F10A1-A37D-439C-2E82-AB3D8AE35D19}"/>
              </a:ext>
            </a:extLst>
          </p:cNvPr>
          <p:cNvSpPr>
            <a:spLocks noGrp="1"/>
          </p:cNvSpPr>
          <p:nvPr>
            <p:ph type="title"/>
          </p:nvPr>
        </p:nvSpPr>
        <p:spPr/>
        <p:txBody>
          <a:bodyPr/>
          <a:lstStyle/>
          <a:p>
            <a:r>
              <a:rPr lang="en-US" dirty="0"/>
              <a:t>Nova Scotia Formulary</a:t>
            </a:r>
          </a:p>
        </p:txBody>
      </p:sp>
      <p:sp>
        <p:nvSpPr>
          <p:cNvPr id="3" name="Content Placeholder 2">
            <a:extLst>
              <a:ext uri="{FF2B5EF4-FFF2-40B4-BE49-F238E27FC236}">
                <a16:creationId xmlns:a16="http://schemas.microsoft.com/office/drawing/2014/main" id="{D259EC6A-DAF1-F1FD-9333-21BAEB65AD64}"/>
              </a:ext>
            </a:extLst>
          </p:cNvPr>
          <p:cNvSpPr>
            <a:spLocks noGrp="1"/>
          </p:cNvSpPr>
          <p:nvPr>
            <p:ph idx="1"/>
          </p:nvPr>
        </p:nvSpPr>
        <p:spPr/>
        <p:txBody>
          <a:bodyPr/>
          <a:lstStyle/>
          <a:p>
            <a:r>
              <a:rPr lang="en-US" dirty="0"/>
              <a:t>Entresto Eplerenone require Cardiologist/HF Specialist</a:t>
            </a:r>
          </a:p>
        </p:txBody>
      </p:sp>
    </p:spTree>
    <p:extLst>
      <p:ext uri="{BB962C8B-B14F-4D97-AF65-F5344CB8AC3E}">
        <p14:creationId xmlns:p14="http://schemas.microsoft.com/office/powerpoint/2010/main" val="2236465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35EC9-18DE-7D8E-DA09-31A0F89430B2}"/>
              </a:ext>
            </a:extLst>
          </p:cNvPr>
          <p:cNvSpPr>
            <a:spLocks noGrp="1"/>
          </p:cNvSpPr>
          <p:nvPr>
            <p:ph type="title"/>
          </p:nvPr>
        </p:nvSpPr>
        <p:spPr/>
        <p:txBody>
          <a:bodyPr/>
          <a:lstStyle/>
          <a:p>
            <a:pPr algn="ctr"/>
            <a:r>
              <a:rPr lang="en-US" dirty="0"/>
              <a:t>Reducing Costs</a:t>
            </a:r>
          </a:p>
        </p:txBody>
      </p:sp>
      <p:sp>
        <p:nvSpPr>
          <p:cNvPr id="3" name="Content Placeholder 2">
            <a:extLst>
              <a:ext uri="{FF2B5EF4-FFF2-40B4-BE49-F238E27FC236}">
                <a16:creationId xmlns:a16="http://schemas.microsoft.com/office/drawing/2014/main" id="{F8D7B7DD-4232-38F2-E09F-528638D44E81}"/>
              </a:ext>
            </a:extLst>
          </p:cNvPr>
          <p:cNvSpPr>
            <a:spLocks noGrp="1"/>
          </p:cNvSpPr>
          <p:nvPr>
            <p:ph idx="1"/>
          </p:nvPr>
        </p:nvSpPr>
        <p:spPr/>
        <p:txBody>
          <a:bodyPr>
            <a:normAutofit/>
          </a:bodyPr>
          <a:lstStyle/>
          <a:p>
            <a:r>
              <a:rPr lang="en-US" dirty="0"/>
              <a:t>Pharma Programs</a:t>
            </a:r>
          </a:p>
          <a:p>
            <a:r>
              <a:rPr lang="en-US" dirty="0"/>
              <a:t>Office Samples</a:t>
            </a:r>
          </a:p>
          <a:p>
            <a:r>
              <a:rPr lang="en-US" dirty="0"/>
              <a:t>Jardiance – ½ of 25 mg tablet</a:t>
            </a:r>
          </a:p>
          <a:p>
            <a:pPr lvl="1"/>
            <a:r>
              <a:rPr lang="en-US" dirty="0" err="1"/>
              <a:t>Synjardy</a:t>
            </a:r>
            <a:r>
              <a:rPr lang="en-US" dirty="0"/>
              <a:t> 12.5/500 mg od</a:t>
            </a:r>
          </a:p>
          <a:p>
            <a:r>
              <a:rPr lang="en-US" dirty="0"/>
              <a:t>Crestor ½ tab 40 mg</a:t>
            </a:r>
          </a:p>
          <a:p>
            <a:r>
              <a:rPr lang="en-US" dirty="0"/>
              <a:t>Ozempic – Cost 1 mg pen = 0.5 mg pen</a:t>
            </a:r>
          </a:p>
          <a:p>
            <a:pPr lvl="1"/>
            <a:r>
              <a:rPr lang="en-US" dirty="0"/>
              <a:t>36 clicks = 0.5 mg ow = cost of DPP-IV </a:t>
            </a:r>
            <a:r>
              <a:rPr lang="en-US" dirty="0" err="1"/>
              <a:t>Inh</a:t>
            </a:r>
            <a:endParaRPr lang="en-US" dirty="0"/>
          </a:p>
          <a:p>
            <a:r>
              <a:rPr lang="en-US" dirty="0"/>
              <a:t>Different Pharmacy</a:t>
            </a:r>
          </a:p>
          <a:p>
            <a:pPr lvl="1"/>
            <a:endParaRPr lang="en-US" dirty="0"/>
          </a:p>
          <a:p>
            <a:pPr lvl="2"/>
            <a:endParaRPr lang="en-US" dirty="0"/>
          </a:p>
          <a:p>
            <a:pPr lvl="1"/>
            <a:endParaRPr lang="en-US" dirty="0"/>
          </a:p>
          <a:p>
            <a:pPr lvl="1"/>
            <a:endParaRPr lang="en-US" dirty="0"/>
          </a:p>
          <a:p>
            <a:pPr lvl="2"/>
            <a:endParaRPr lang="en-US" dirty="0"/>
          </a:p>
          <a:p>
            <a:endParaRPr lang="en-US" dirty="0"/>
          </a:p>
          <a:p>
            <a:pPr lvl="1"/>
            <a:endParaRPr lang="en-US" dirty="0"/>
          </a:p>
          <a:p>
            <a:pPr lvl="2"/>
            <a:endParaRPr lang="en-US" dirty="0"/>
          </a:p>
          <a:p>
            <a:pPr lvl="1"/>
            <a:endParaRPr lang="en-US" dirty="0"/>
          </a:p>
          <a:p>
            <a:pPr lvl="2"/>
            <a:endParaRPr lang="en-US" dirty="0"/>
          </a:p>
        </p:txBody>
      </p:sp>
    </p:spTree>
    <p:extLst>
      <p:ext uri="{BB962C8B-B14F-4D97-AF65-F5344CB8AC3E}">
        <p14:creationId xmlns:p14="http://schemas.microsoft.com/office/powerpoint/2010/main" val="2139587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Choice – $1.48/day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6155" y="1981200"/>
            <a:ext cx="3403120" cy="4114800"/>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40138"/>
          <a:stretch/>
        </p:blipFill>
        <p:spPr>
          <a:xfrm>
            <a:off x="7302931" y="3156381"/>
            <a:ext cx="1505273" cy="1206500"/>
          </a:xfrm>
          <a:prstGeom prst="rect">
            <a:avLst/>
          </a:prstGeom>
        </p:spPr>
      </p:pic>
    </p:spTree>
    <p:extLst>
      <p:ext uri="{BB962C8B-B14F-4D97-AF65-F5344CB8AC3E}">
        <p14:creationId xmlns:p14="http://schemas.microsoft.com/office/powerpoint/2010/main" val="228405765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64FC-1C17-AC4B-9DC5-F35DBE77045D}"/>
              </a:ext>
            </a:extLst>
          </p:cNvPr>
          <p:cNvSpPr>
            <a:spLocks noGrp="1"/>
          </p:cNvSpPr>
          <p:nvPr>
            <p:ph type="title"/>
          </p:nvPr>
        </p:nvSpPr>
        <p:spPr>
          <a:xfrm>
            <a:off x="813148" y="195522"/>
            <a:ext cx="10515600" cy="1325563"/>
          </a:xfrm>
        </p:spPr>
        <p:txBody>
          <a:bodyPr>
            <a:normAutofit/>
          </a:bodyPr>
          <a:lstStyle/>
          <a:p>
            <a:r>
              <a:rPr lang="en-US" sz="3600" dirty="0"/>
              <a:t>Which treatment is the most cost-effective for GMI?</a:t>
            </a:r>
          </a:p>
        </p:txBody>
      </p:sp>
      <p:pic>
        <p:nvPicPr>
          <p:cNvPr id="4" name="Content Placeholder 3">
            <a:extLst>
              <a:ext uri="{FF2B5EF4-FFF2-40B4-BE49-F238E27FC236}">
                <a16:creationId xmlns:a16="http://schemas.microsoft.com/office/drawing/2014/main" id="{67F5348B-F012-5546-A21D-1C8F00B424D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4338"/>
          <a:stretch/>
        </p:blipFill>
        <p:spPr>
          <a:xfrm rot="5400000">
            <a:off x="2033030" y="1587621"/>
            <a:ext cx="1272042" cy="2241615"/>
          </a:xfrm>
        </p:spPr>
      </p:pic>
      <p:pic>
        <p:nvPicPr>
          <p:cNvPr id="5" name="Picture 4">
            <a:extLst>
              <a:ext uri="{FF2B5EF4-FFF2-40B4-BE49-F238E27FC236}">
                <a16:creationId xmlns:a16="http://schemas.microsoft.com/office/drawing/2014/main" id="{6C8A1CEF-CB6F-864E-B840-BC88FE919599}"/>
              </a:ext>
            </a:extLst>
          </p:cNvPr>
          <p:cNvPicPr>
            <a:picLocks noChangeAspect="1"/>
          </p:cNvPicPr>
          <p:nvPr/>
        </p:nvPicPr>
        <p:blipFill rotWithShape="1">
          <a:blip r:embed="rId3">
            <a:extLst>
              <a:ext uri="{28A0092B-C50C-407E-A947-70E740481C1C}">
                <a14:useLocalDpi xmlns:a14="http://schemas.microsoft.com/office/drawing/2010/main" val="0"/>
              </a:ext>
            </a:extLst>
          </a:blip>
          <a:srcRect l="34250"/>
          <a:stretch/>
        </p:blipFill>
        <p:spPr>
          <a:xfrm rot="5400000">
            <a:off x="9050785" y="1803677"/>
            <a:ext cx="1345887" cy="1535242"/>
          </a:xfrm>
          <a:prstGeom prst="rect">
            <a:avLst/>
          </a:prstGeom>
        </p:spPr>
      </p:pic>
      <p:pic>
        <p:nvPicPr>
          <p:cNvPr id="6" name="Content Placeholder 3">
            <a:extLst>
              <a:ext uri="{FF2B5EF4-FFF2-40B4-BE49-F238E27FC236}">
                <a16:creationId xmlns:a16="http://schemas.microsoft.com/office/drawing/2014/main" id="{3FE94428-37AC-7C45-BDCB-6E142AE56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018" y="4582896"/>
            <a:ext cx="2040841" cy="1530631"/>
          </a:xfrm>
          <a:prstGeom prst="rect">
            <a:avLst/>
          </a:prstGeom>
        </p:spPr>
      </p:pic>
      <p:pic>
        <p:nvPicPr>
          <p:cNvPr id="7" name="Content Placeholder 3">
            <a:extLst>
              <a:ext uri="{FF2B5EF4-FFF2-40B4-BE49-F238E27FC236}">
                <a16:creationId xmlns:a16="http://schemas.microsoft.com/office/drawing/2014/main" id="{4ABC00FE-C8FD-DB42-B610-639848304D5C}"/>
              </a:ext>
            </a:extLst>
          </p:cNvPr>
          <p:cNvPicPr>
            <a:picLocks noChangeAspect="1"/>
          </p:cNvPicPr>
          <p:nvPr/>
        </p:nvPicPr>
        <p:blipFill rotWithShape="1">
          <a:blip r:embed="rId5">
            <a:extLst>
              <a:ext uri="{28A0092B-C50C-407E-A947-70E740481C1C}">
                <a14:useLocalDpi xmlns:a14="http://schemas.microsoft.com/office/drawing/2010/main" val="0"/>
              </a:ext>
            </a:extLst>
          </a:blip>
          <a:srcRect r="19195"/>
          <a:stretch/>
        </p:blipFill>
        <p:spPr>
          <a:xfrm rot="5400000">
            <a:off x="5340290" y="4504959"/>
            <a:ext cx="1446773" cy="1342834"/>
          </a:xfrm>
          <a:prstGeom prst="rect">
            <a:avLst/>
          </a:prstGeom>
        </p:spPr>
      </p:pic>
      <p:pic>
        <p:nvPicPr>
          <p:cNvPr id="8" name="Content Placeholder 3">
            <a:extLst>
              <a:ext uri="{FF2B5EF4-FFF2-40B4-BE49-F238E27FC236}">
                <a16:creationId xmlns:a16="http://schemas.microsoft.com/office/drawing/2014/main" id="{3CEF3544-BC29-094B-AF6F-F82BA8A43368}"/>
              </a:ext>
            </a:extLst>
          </p:cNvPr>
          <p:cNvPicPr>
            <a:picLocks noChangeAspect="1"/>
          </p:cNvPicPr>
          <p:nvPr/>
        </p:nvPicPr>
        <p:blipFill rotWithShape="1">
          <a:blip r:embed="rId6">
            <a:extLst>
              <a:ext uri="{28A0092B-C50C-407E-A947-70E740481C1C}">
                <a14:useLocalDpi xmlns:a14="http://schemas.microsoft.com/office/drawing/2010/main" val="0"/>
              </a:ext>
            </a:extLst>
          </a:blip>
          <a:srcRect r="24859"/>
          <a:stretch/>
        </p:blipFill>
        <p:spPr>
          <a:xfrm rot="5400000">
            <a:off x="5196857" y="1706005"/>
            <a:ext cx="1539679" cy="1536793"/>
          </a:xfrm>
          <a:prstGeom prst="rect">
            <a:avLst/>
          </a:prstGeom>
        </p:spPr>
      </p:pic>
      <p:pic>
        <p:nvPicPr>
          <p:cNvPr id="1028" name="Picture 4" descr="IMG_0154.jpg">
            <a:extLst>
              <a:ext uri="{FF2B5EF4-FFF2-40B4-BE49-F238E27FC236}">
                <a16:creationId xmlns:a16="http://schemas.microsoft.com/office/drawing/2014/main" id="{59346275-8A69-A641-A82C-4EF7D187A9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678666" y="4561872"/>
            <a:ext cx="2219540" cy="166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558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69D77-3A7E-80A0-83CD-ACA5E9B3992E}"/>
              </a:ext>
            </a:extLst>
          </p:cNvPr>
          <p:cNvSpPr>
            <a:spLocks noGrp="1"/>
          </p:cNvSpPr>
          <p:nvPr>
            <p:ph type="title"/>
          </p:nvPr>
        </p:nvSpPr>
        <p:spPr/>
        <p:txBody>
          <a:bodyPr/>
          <a:lstStyle/>
          <a:p>
            <a:endParaRPr lang="en-US"/>
          </a:p>
        </p:txBody>
      </p:sp>
      <p:pic>
        <p:nvPicPr>
          <p:cNvPr id="5" name="Content Placeholder 4" descr="A statue of a person&#10;&#10;Description automatically generated with medium confidence">
            <a:extLst>
              <a:ext uri="{FF2B5EF4-FFF2-40B4-BE49-F238E27FC236}">
                <a16:creationId xmlns:a16="http://schemas.microsoft.com/office/drawing/2014/main" id="{46F4C521-DEF4-CF2D-BA98-251666DCA3DD}"/>
              </a:ext>
            </a:extLst>
          </p:cNvPr>
          <p:cNvPicPr>
            <a:picLocks noGrp="1" noChangeAspect="1"/>
          </p:cNvPicPr>
          <p:nvPr>
            <p:ph idx="1"/>
          </p:nvPr>
        </p:nvPicPr>
        <p:blipFill>
          <a:blip r:embed="rId2"/>
          <a:stretch>
            <a:fillRect/>
          </a:stretch>
        </p:blipFill>
        <p:spPr>
          <a:xfrm>
            <a:off x="2806186" y="1600200"/>
            <a:ext cx="6579628" cy="4525963"/>
          </a:xfrm>
        </p:spPr>
      </p:pic>
    </p:spTree>
    <p:extLst>
      <p:ext uri="{BB962C8B-B14F-4D97-AF65-F5344CB8AC3E}">
        <p14:creationId xmlns:p14="http://schemas.microsoft.com/office/powerpoint/2010/main" val="3039174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64FC-1C17-AC4B-9DC5-F35DBE77045D}"/>
              </a:ext>
            </a:extLst>
          </p:cNvPr>
          <p:cNvSpPr>
            <a:spLocks noGrp="1"/>
          </p:cNvSpPr>
          <p:nvPr>
            <p:ph type="title"/>
          </p:nvPr>
        </p:nvSpPr>
        <p:spPr>
          <a:xfrm>
            <a:off x="813148" y="195522"/>
            <a:ext cx="10515600" cy="1325563"/>
          </a:xfrm>
        </p:spPr>
        <p:txBody>
          <a:bodyPr>
            <a:normAutofit/>
          </a:bodyPr>
          <a:lstStyle/>
          <a:p>
            <a:r>
              <a:rPr lang="en-US" sz="3600" dirty="0"/>
              <a:t>Which treatment is the most cost-effective for GMI?</a:t>
            </a:r>
          </a:p>
        </p:txBody>
      </p:sp>
      <p:pic>
        <p:nvPicPr>
          <p:cNvPr id="4" name="Content Placeholder 3">
            <a:extLst>
              <a:ext uri="{FF2B5EF4-FFF2-40B4-BE49-F238E27FC236}">
                <a16:creationId xmlns:a16="http://schemas.microsoft.com/office/drawing/2014/main" id="{67F5348B-F012-5546-A21D-1C8F00B424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828446" y="1792205"/>
            <a:ext cx="1681211" cy="2241615"/>
          </a:xfrm>
        </p:spPr>
      </p:pic>
      <p:pic>
        <p:nvPicPr>
          <p:cNvPr id="5" name="Picture 4">
            <a:extLst>
              <a:ext uri="{FF2B5EF4-FFF2-40B4-BE49-F238E27FC236}">
                <a16:creationId xmlns:a16="http://schemas.microsoft.com/office/drawing/2014/main" id="{6C8A1CEF-CB6F-864E-B840-BC88FE919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700236" y="2135136"/>
            <a:ext cx="2046989" cy="1535242"/>
          </a:xfrm>
          <a:prstGeom prst="rect">
            <a:avLst/>
          </a:prstGeom>
        </p:spPr>
      </p:pic>
      <p:pic>
        <p:nvPicPr>
          <p:cNvPr id="6" name="Content Placeholder 3">
            <a:extLst>
              <a:ext uri="{FF2B5EF4-FFF2-40B4-BE49-F238E27FC236}">
                <a16:creationId xmlns:a16="http://schemas.microsoft.com/office/drawing/2014/main" id="{3FE94428-37AC-7C45-BDCB-6E142AE56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018" y="4582896"/>
            <a:ext cx="2040841" cy="1530631"/>
          </a:xfrm>
          <a:prstGeom prst="rect">
            <a:avLst/>
          </a:prstGeom>
        </p:spPr>
      </p:pic>
      <p:pic>
        <p:nvPicPr>
          <p:cNvPr id="7" name="Content Placeholder 3">
            <a:extLst>
              <a:ext uri="{FF2B5EF4-FFF2-40B4-BE49-F238E27FC236}">
                <a16:creationId xmlns:a16="http://schemas.microsoft.com/office/drawing/2014/main" id="{4ABC00FE-C8FD-DB42-B610-639848304D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68454" y="4676794"/>
            <a:ext cx="1790445" cy="1342834"/>
          </a:xfrm>
          <a:prstGeom prst="rect">
            <a:avLst/>
          </a:prstGeom>
        </p:spPr>
      </p:pic>
      <p:pic>
        <p:nvPicPr>
          <p:cNvPr id="8" name="Content Placeholder 3">
            <a:extLst>
              <a:ext uri="{FF2B5EF4-FFF2-40B4-BE49-F238E27FC236}">
                <a16:creationId xmlns:a16="http://schemas.microsoft.com/office/drawing/2014/main" id="{3CEF3544-BC29-094B-AF6F-F82BA8A433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942169" y="1960694"/>
            <a:ext cx="2049057" cy="1536793"/>
          </a:xfrm>
          <a:prstGeom prst="rect">
            <a:avLst/>
          </a:prstGeom>
        </p:spPr>
      </p:pic>
      <p:pic>
        <p:nvPicPr>
          <p:cNvPr id="1028" name="Picture 4" descr="IMG_0154.jpg">
            <a:extLst>
              <a:ext uri="{FF2B5EF4-FFF2-40B4-BE49-F238E27FC236}">
                <a16:creationId xmlns:a16="http://schemas.microsoft.com/office/drawing/2014/main" id="{59346275-8A69-A641-A82C-4EF7D187A9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678666" y="4561872"/>
            <a:ext cx="2219540" cy="166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357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Fluconazole</a:t>
            </a:r>
          </a:p>
        </p:txBody>
      </p:sp>
      <p:sp>
        <p:nvSpPr>
          <p:cNvPr id="3" name="Content Placeholder 2"/>
          <p:cNvSpPr>
            <a:spLocks noGrp="1"/>
          </p:cNvSpPr>
          <p:nvPr>
            <p:ph idx="1"/>
          </p:nvPr>
        </p:nvSpPr>
        <p:spPr>
          <a:xfrm>
            <a:off x="838200" y="1825624"/>
            <a:ext cx="10515600" cy="4895215"/>
          </a:xfrm>
        </p:spPr>
        <p:txBody>
          <a:bodyPr>
            <a:normAutofit/>
          </a:bodyPr>
          <a:lstStyle/>
          <a:p>
            <a:r>
              <a:rPr lang="en-US" sz="3200" dirty="0"/>
              <a:t>Prescription -$3.94 per 150 mg tabs</a:t>
            </a:r>
          </a:p>
          <a:p>
            <a:pPr lvl="1"/>
            <a:r>
              <a:rPr lang="en-US" dirty="0"/>
              <a:t>+ dispensing fee </a:t>
            </a:r>
            <a:r>
              <a:rPr lang="en-US" dirty="0" err="1"/>
              <a:t>eg</a:t>
            </a:r>
            <a:r>
              <a:rPr lang="en-US" dirty="0"/>
              <a:t>. $12.99</a:t>
            </a:r>
          </a:p>
          <a:p>
            <a:pPr lvl="1"/>
            <a:r>
              <a:rPr lang="en-US" dirty="0"/>
              <a:t>Annual Cost – 1/ month - $60.27</a:t>
            </a:r>
            <a:endParaRPr lang="en-US" sz="3200" dirty="0"/>
          </a:p>
          <a:p>
            <a:endParaRPr lang="en-US" sz="3200" dirty="0"/>
          </a:p>
          <a:p>
            <a:r>
              <a:rPr lang="en-US" sz="3200" dirty="0"/>
              <a:t>Pharmacists can prescribe for minor ailments</a:t>
            </a:r>
          </a:p>
        </p:txBody>
      </p:sp>
    </p:spTree>
    <p:extLst>
      <p:ext uri="{BB962C8B-B14F-4D97-AF65-F5344CB8AC3E}">
        <p14:creationId xmlns:p14="http://schemas.microsoft.com/office/powerpoint/2010/main" val="1143581402"/>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FE5-4AFE-A849-4BCB-A2B104FAD16E}"/>
              </a:ext>
            </a:extLst>
          </p:cNvPr>
          <p:cNvSpPr>
            <a:spLocks noGrp="1"/>
          </p:cNvSpPr>
          <p:nvPr>
            <p:ph type="title"/>
          </p:nvPr>
        </p:nvSpPr>
        <p:spPr/>
        <p:txBody>
          <a:bodyPr/>
          <a:lstStyle/>
          <a:p>
            <a:pPr algn="ctr"/>
            <a:r>
              <a:rPr lang="en-US" dirty="0"/>
              <a:t>Lesson 3</a:t>
            </a:r>
          </a:p>
        </p:txBody>
      </p:sp>
      <p:sp>
        <p:nvSpPr>
          <p:cNvPr id="3" name="Content Placeholder 2">
            <a:extLst>
              <a:ext uri="{FF2B5EF4-FFF2-40B4-BE49-F238E27FC236}">
                <a16:creationId xmlns:a16="http://schemas.microsoft.com/office/drawing/2014/main" id="{2ADA0E60-F89C-BB27-0F6D-5E763CC6A95F}"/>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4000" dirty="0"/>
              <a:t>Strategies to reduce patient costs will increase utilization of cardio-protective agents</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2971540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DF92BA-3C70-4194-B2B6-2D8AA53024F7}"/>
              </a:ext>
            </a:extLst>
          </p:cNvPr>
          <p:cNvSpPr/>
          <p:nvPr/>
        </p:nvSpPr>
        <p:spPr>
          <a:xfrm>
            <a:off x="0" y="0"/>
            <a:ext cx="2184400" cy="173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92"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2">
            <a:extLst>
              <a:ext uri="{FF2B5EF4-FFF2-40B4-BE49-F238E27FC236}">
                <a16:creationId xmlns:a16="http://schemas.microsoft.com/office/drawing/2014/main" id="{95C65A78-FA41-4246-940D-E844CB7F8C45}"/>
              </a:ext>
            </a:extLst>
          </p:cNvPr>
          <p:cNvSpPr>
            <a:spLocks noGrp="1"/>
          </p:cNvSpPr>
          <p:nvPr>
            <p:ph type="sldNum" sz="quarter" idx="12"/>
          </p:nvPr>
        </p:nvSpPr>
        <p:spPr>
          <a:xfrm>
            <a:off x="8737600" y="6356578"/>
            <a:ext cx="2844800" cy="365125"/>
          </a:xfrm>
          <a:prstGeom prst="rect">
            <a:avLst/>
          </a:prstGeom>
        </p:spPr>
        <p:txBody>
          <a:bodyPr vert="horz" lIns="91430" tIns="45720" rIns="9143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92" rtl="0" eaLnBrk="1" fontAlgn="auto" latinLnBrk="0" hangingPunct="1">
              <a:lnSpc>
                <a:spcPct val="100000"/>
              </a:lnSpc>
              <a:spcBef>
                <a:spcPts val="0"/>
              </a:spcBef>
              <a:spcAft>
                <a:spcPts val="0"/>
              </a:spcAft>
              <a:buClrTx/>
              <a:buSzTx/>
              <a:buFontTx/>
              <a:buNone/>
              <a:tabLst/>
              <a:defRPr/>
            </a:pPr>
            <a:fld id="{2CA814A5-5B67-49A0-A5BA-40050328EF92}" type="slidenum">
              <a:rPr lang="en-CA" smtClean="0">
                <a:solidFill>
                  <a:prstClr val="black">
                    <a:tint val="75000"/>
                  </a:prstClr>
                </a:solidFill>
                <a:latin typeface="Calibri" panose="020F0502020204030204"/>
              </a:rPr>
              <a:pPr marL="0" marR="0" lvl="0" indent="0" algn="r" defTabSz="914492"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a:ln>
                <a:noFill/>
              </a:ln>
              <a:solidFill>
                <a:srgbClr val="0C2B72"/>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5AC560F8-D9B6-4869-BFBF-FEA01B3A12F9}"/>
              </a:ext>
            </a:extLst>
          </p:cNvPr>
          <p:cNvSpPr>
            <a:spLocks noGrp="1"/>
          </p:cNvSpPr>
          <p:nvPr>
            <p:ph type="body" sz="quarter" idx="13"/>
          </p:nvPr>
        </p:nvSpPr>
        <p:spPr/>
        <p:txBody>
          <a:bodyPr/>
          <a:lstStyle/>
          <a:p>
            <a:endParaRPr lang="en-CA"/>
          </a:p>
        </p:txBody>
      </p:sp>
      <p:sp>
        <p:nvSpPr>
          <p:cNvPr id="2" name="Title 1">
            <a:extLst>
              <a:ext uri="{FF2B5EF4-FFF2-40B4-BE49-F238E27FC236}">
                <a16:creationId xmlns:a16="http://schemas.microsoft.com/office/drawing/2014/main" id="{82E9B4A8-E8FD-C247-8946-DAB13E585C6D}"/>
              </a:ext>
            </a:extLst>
          </p:cNvPr>
          <p:cNvSpPr>
            <a:spLocks noGrp="1"/>
          </p:cNvSpPr>
          <p:nvPr>
            <p:ph type="title" idx="4294967295"/>
          </p:nvPr>
        </p:nvSpPr>
        <p:spPr>
          <a:xfrm>
            <a:off x="0" y="4565650"/>
            <a:ext cx="10515600" cy="1327150"/>
          </a:xfrm>
        </p:spPr>
        <p:txBody>
          <a:bodyPr>
            <a:normAutofit/>
          </a:bodyPr>
          <a:lstStyle/>
          <a:p>
            <a:pPr algn="ctr"/>
            <a:r>
              <a:rPr lang="en-US" sz="3600" dirty="0"/>
              <a:t>-lowering medication that also reduces</a:t>
            </a:r>
            <a:endParaRPr lang="en-US" sz="3600" u="sng" dirty="0"/>
          </a:p>
        </p:txBody>
      </p:sp>
      <p:sp>
        <p:nvSpPr>
          <p:cNvPr id="5" name="TextBox 4">
            <a:extLst>
              <a:ext uri="{FF2B5EF4-FFF2-40B4-BE49-F238E27FC236}">
                <a16:creationId xmlns:a16="http://schemas.microsoft.com/office/drawing/2014/main" id="{C486FFDD-E607-0445-8A7A-8B118416E8A1}"/>
              </a:ext>
            </a:extLst>
          </p:cNvPr>
          <p:cNvSpPr txBox="1"/>
          <p:nvPr/>
        </p:nvSpPr>
        <p:spPr>
          <a:xfrm>
            <a:off x="239486" y="4788113"/>
            <a:ext cx="1555446" cy="769441"/>
          </a:xfrm>
          <a:prstGeom prst="rect">
            <a:avLst/>
          </a:prstGeom>
          <a:noFill/>
        </p:spPr>
        <p:txBody>
          <a:bodyPr wrap="square" rtlCol="0">
            <a:spAutoFit/>
          </a:bodyPr>
          <a:lstStyle/>
          <a:p>
            <a:pPr marL="0" marR="0" lvl="0" indent="0" algn="r" defTabSz="91449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F3F3F"/>
                </a:solidFill>
                <a:effectLst/>
                <a:uLnTx/>
                <a:uFillTx/>
                <a:latin typeface="Arial" panose="020B0604020202020204"/>
                <a:ea typeface="+mn-ea"/>
                <a:cs typeface="+mn-cs"/>
              </a:rPr>
              <a:t>A1c</a:t>
            </a:r>
          </a:p>
        </p:txBody>
      </p:sp>
      <p:sp>
        <p:nvSpPr>
          <p:cNvPr id="6" name="TextBox 5">
            <a:extLst>
              <a:ext uri="{FF2B5EF4-FFF2-40B4-BE49-F238E27FC236}">
                <a16:creationId xmlns:a16="http://schemas.microsoft.com/office/drawing/2014/main" id="{2595BAB7-745F-FD4B-B922-AE73E5129AAA}"/>
              </a:ext>
            </a:extLst>
          </p:cNvPr>
          <p:cNvSpPr txBox="1"/>
          <p:nvPr/>
        </p:nvSpPr>
        <p:spPr>
          <a:xfrm>
            <a:off x="10295463" y="4788112"/>
            <a:ext cx="1337737" cy="769441"/>
          </a:xfrm>
          <a:prstGeom prst="rect">
            <a:avLst/>
          </a:prstGeom>
          <a:noFill/>
        </p:spPr>
        <p:txBody>
          <a:bodyPr wrap="square" rtlCol="0">
            <a:spAutoFit/>
          </a:bodyPr>
          <a:lstStyle/>
          <a:p>
            <a:pPr marL="0" marR="0" lvl="0" indent="0" algn="r" defTabSz="91449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a:ea typeface="+mn-ea"/>
                <a:cs typeface="+mn-cs"/>
              </a:rPr>
              <a:t>risk</a:t>
            </a:r>
          </a:p>
        </p:txBody>
      </p:sp>
      <p:sp>
        <p:nvSpPr>
          <p:cNvPr id="8" name="TextBox 7">
            <a:extLst>
              <a:ext uri="{FF2B5EF4-FFF2-40B4-BE49-F238E27FC236}">
                <a16:creationId xmlns:a16="http://schemas.microsoft.com/office/drawing/2014/main" id="{34196F36-B87B-1742-AB6A-FF402929A9AB}"/>
              </a:ext>
            </a:extLst>
          </p:cNvPr>
          <p:cNvSpPr txBox="1"/>
          <p:nvPr/>
        </p:nvSpPr>
        <p:spPr>
          <a:xfrm>
            <a:off x="1017209" y="1903141"/>
            <a:ext cx="10201835" cy="1938992"/>
          </a:xfrm>
          <a:prstGeom prst="rect">
            <a:avLst/>
          </a:prstGeom>
          <a:noFill/>
        </p:spPr>
        <p:txBody>
          <a:bodyPr wrap="square" rtlCol="0">
            <a:sp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F3F3F"/>
                </a:solidFill>
                <a:effectLst/>
                <a:uLnTx/>
                <a:uFillTx/>
                <a:latin typeface="Arial" panose="020B0604020202020204"/>
                <a:ea typeface="+mn-ea"/>
                <a:cs typeface="+mn-cs"/>
              </a:rPr>
              <a:t>Our paradigm shift for SGLT-2is and GLP-1 RAs with proven benefits in CVD patients with diabetes:</a:t>
            </a:r>
          </a:p>
        </p:txBody>
      </p:sp>
      <p:sp>
        <p:nvSpPr>
          <p:cNvPr id="11" name="TextBox 10">
            <a:extLst>
              <a:ext uri="{FF2B5EF4-FFF2-40B4-BE49-F238E27FC236}">
                <a16:creationId xmlns:a16="http://schemas.microsoft.com/office/drawing/2014/main" id="{D72AFE70-5D9B-0D2B-959E-FC12BF2AEC16}"/>
              </a:ext>
            </a:extLst>
          </p:cNvPr>
          <p:cNvSpPr txBox="1"/>
          <p:nvPr/>
        </p:nvSpPr>
        <p:spPr>
          <a:xfrm>
            <a:off x="1344153" y="410183"/>
            <a:ext cx="8507002" cy="769441"/>
          </a:xfrm>
          <a:prstGeom prst="rect">
            <a:avLst/>
          </a:prstGeom>
          <a:noFill/>
        </p:spPr>
        <p:txBody>
          <a:bodyPr wrap="square" rtlCol="0">
            <a:spAutoFit/>
          </a:bodyPr>
          <a:lstStyle/>
          <a:p>
            <a:pPr algn="ctr"/>
            <a:r>
              <a:rPr lang="en-US" sz="4400" dirty="0"/>
              <a:t>Messaging to Patients</a:t>
            </a:r>
          </a:p>
        </p:txBody>
      </p:sp>
    </p:spTree>
    <p:extLst>
      <p:ext uri="{BB962C8B-B14F-4D97-AF65-F5344CB8AC3E}">
        <p14:creationId xmlns:p14="http://schemas.microsoft.com/office/powerpoint/2010/main" val="212323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38889E-7 -1.23457E-6 L 0.21346 0.14306 C 0.25747 0.17577 0.32448 0.19337 0.39471 0.19337 C 0.47439 0.19337 0.53872 0.17577 0.58299 0.14306 L 0.79757 -1.23457E-6 " pathEditMode="relative" rAng="0" ptsTypes="AAAAA">
                                      <p:cBhvr>
                                        <p:cTn id="6" dur="2000" fill="hold"/>
                                        <p:tgtEl>
                                          <p:spTgt spid="5"/>
                                        </p:tgtEl>
                                        <p:attrNameLst>
                                          <p:attrName>ppt_x</p:attrName>
                                          <p:attrName>ppt_y</p:attrName>
                                        </p:attrNameLst>
                                      </p:cBhvr>
                                      <p:rCtr x="39878" y="9660"/>
                                    </p:animMotion>
                                  </p:childTnLst>
                                </p:cTn>
                              </p:par>
                              <p:par>
                                <p:cTn id="7" presetID="37" presetClass="path" presetSubtype="0" accel="50000" decel="50000" fill="hold" grpId="0" nodeType="withEffect">
                                  <p:stCondLst>
                                    <p:cond delay="0"/>
                                  </p:stCondLst>
                                  <p:childTnLst>
                                    <p:animMotion origin="layout" path="M -0.00017 -0.00031 L -0.21154 -0.14383 C -0.25512 -0.17577 -0.32179 -0.19367 -0.39132 -0.19336 C -0.46918 -0.19336 -0.53238 -0.17484 -0.57578 -0.14367 L -0.78819 -0.00015 " pathEditMode="relative" rAng="10800000" ptsTypes="AAAAA">
                                      <p:cBhvr>
                                        <p:cTn id="8" dur="2000" fill="hold"/>
                                        <p:tgtEl>
                                          <p:spTgt spid="6"/>
                                        </p:tgtEl>
                                        <p:attrNameLst>
                                          <p:attrName>ppt_x</p:attrName>
                                          <p:attrName>ppt_y</p:attrName>
                                        </p:attrNameLst>
                                      </p:cBhvr>
                                      <p:rCtr x="-39401" y="-96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E83DD-931F-4740-A551-2FA884D78E17}"/>
              </a:ext>
            </a:extLst>
          </p:cNvPr>
          <p:cNvSpPr>
            <a:spLocks noGrp="1"/>
          </p:cNvSpPr>
          <p:nvPr>
            <p:ph type="title"/>
          </p:nvPr>
        </p:nvSpPr>
        <p:spPr/>
        <p:txBody>
          <a:bodyPr/>
          <a:lstStyle/>
          <a:p>
            <a:r>
              <a:rPr lang="en-US" dirty="0"/>
              <a:t>The Motivational Speech</a:t>
            </a:r>
          </a:p>
        </p:txBody>
      </p:sp>
      <p:sp>
        <p:nvSpPr>
          <p:cNvPr id="3" name="Content Placeholder 2">
            <a:extLst>
              <a:ext uri="{FF2B5EF4-FFF2-40B4-BE49-F238E27FC236}">
                <a16:creationId xmlns:a16="http://schemas.microsoft.com/office/drawing/2014/main" id="{9121E8A8-B130-8F4A-A2AB-F2865A1AD85B}"/>
              </a:ext>
            </a:extLst>
          </p:cNvPr>
          <p:cNvSpPr>
            <a:spLocks noGrp="1"/>
          </p:cNvSpPr>
          <p:nvPr>
            <p:ph idx="1"/>
          </p:nvPr>
        </p:nvSpPr>
        <p:spPr/>
        <p:txBody>
          <a:bodyPr>
            <a:normAutofit/>
          </a:bodyPr>
          <a:lstStyle/>
          <a:p>
            <a:pPr marL="0" indent="0">
              <a:buNone/>
            </a:pPr>
            <a:r>
              <a:rPr lang="en-US" sz="5400" dirty="0"/>
              <a:t>“This is a diabetic medication that helps protect the kidneys/heart”</a:t>
            </a:r>
          </a:p>
        </p:txBody>
      </p:sp>
    </p:spTree>
    <p:extLst>
      <p:ext uri="{BB962C8B-B14F-4D97-AF65-F5344CB8AC3E}">
        <p14:creationId xmlns:p14="http://schemas.microsoft.com/office/powerpoint/2010/main" val="3553763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E83DD-931F-4740-A551-2FA884D78E17}"/>
              </a:ext>
            </a:extLst>
          </p:cNvPr>
          <p:cNvSpPr>
            <a:spLocks noGrp="1"/>
          </p:cNvSpPr>
          <p:nvPr>
            <p:ph type="title"/>
          </p:nvPr>
        </p:nvSpPr>
        <p:spPr/>
        <p:txBody>
          <a:bodyPr/>
          <a:lstStyle/>
          <a:p>
            <a:r>
              <a:rPr lang="en-US" dirty="0"/>
              <a:t>The Motivational Speech</a:t>
            </a:r>
          </a:p>
        </p:txBody>
      </p:sp>
      <p:sp>
        <p:nvSpPr>
          <p:cNvPr id="3" name="Content Placeholder 2">
            <a:extLst>
              <a:ext uri="{FF2B5EF4-FFF2-40B4-BE49-F238E27FC236}">
                <a16:creationId xmlns:a16="http://schemas.microsoft.com/office/drawing/2014/main" id="{9121E8A8-B130-8F4A-A2AB-F2865A1AD85B}"/>
              </a:ext>
            </a:extLst>
          </p:cNvPr>
          <p:cNvSpPr>
            <a:spLocks noGrp="1"/>
          </p:cNvSpPr>
          <p:nvPr>
            <p:ph idx="1"/>
          </p:nvPr>
        </p:nvSpPr>
        <p:spPr/>
        <p:txBody>
          <a:bodyPr>
            <a:normAutofit/>
          </a:bodyPr>
          <a:lstStyle/>
          <a:p>
            <a:pPr marL="0" indent="0">
              <a:buNone/>
            </a:pPr>
            <a:r>
              <a:rPr lang="en-US" sz="5400" dirty="0"/>
              <a:t>“This is a diabetic medication that helps protect the kidneys/heart”</a:t>
            </a:r>
          </a:p>
          <a:p>
            <a:pPr marL="0" indent="0">
              <a:buNone/>
            </a:pPr>
            <a:endParaRPr lang="en-US" sz="5400" dirty="0"/>
          </a:p>
          <a:p>
            <a:pPr marL="0" indent="0">
              <a:buNone/>
            </a:pPr>
            <a:r>
              <a:rPr lang="en-US" sz="5400" dirty="0"/>
              <a:t>“This is a kidney/heart protection medication that helps the diabetes”</a:t>
            </a:r>
          </a:p>
        </p:txBody>
      </p:sp>
      <p:sp>
        <p:nvSpPr>
          <p:cNvPr id="4" name="&quot;No&quot; Symbol 3">
            <a:extLst>
              <a:ext uri="{FF2B5EF4-FFF2-40B4-BE49-F238E27FC236}">
                <a16:creationId xmlns:a16="http://schemas.microsoft.com/office/drawing/2014/main" id="{DDDFC916-20D8-6B4D-8B06-4E1F707FBA50}"/>
              </a:ext>
            </a:extLst>
          </p:cNvPr>
          <p:cNvSpPr/>
          <p:nvPr/>
        </p:nvSpPr>
        <p:spPr>
          <a:xfrm>
            <a:off x="2743200" y="1517514"/>
            <a:ext cx="6108970" cy="2198451"/>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40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20AA-5543-6E46-B1EE-044CE72D865C}"/>
              </a:ext>
            </a:extLst>
          </p:cNvPr>
          <p:cNvSpPr>
            <a:spLocks noGrp="1"/>
          </p:cNvSpPr>
          <p:nvPr>
            <p:ph type="title"/>
          </p:nvPr>
        </p:nvSpPr>
        <p:spPr/>
        <p:txBody>
          <a:bodyPr/>
          <a:lstStyle/>
          <a:p>
            <a:pPr algn="ctr"/>
            <a:r>
              <a:rPr lang="en-US" dirty="0"/>
              <a:t>The Motivational Speech</a:t>
            </a:r>
            <a:br>
              <a:rPr lang="en-US" dirty="0"/>
            </a:br>
            <a:endParaRPr lang="en-US" dirty="0"/>
          </a:p>
        </p:txBody>
      </p:sp>
      <p:sp>
        <p:nvSpPr>
          <p:cNvPr id="3" name="Content Placeholder 2">
            <a:extLst>
              <a:ext uri="{FF2B5EF4-FFF2-40B4-BE49-F238E27FC236}">
                <a16:creationId xmlns:a16="http://schemas.microsoft.com/office/drawing/2014/main" id="{19027FE3-EB98-6B47-8D96-2C216C90EF6B}"/>
              </a:ext>
            </a:extLst>
          </p:cNvPr>
          <p:cNvSpPr>
            <a:spLocks noGrp="1"/>
          </p:cNvSpPr>
          <p:nvPr>
            <p:ph idx="1"/>
          </p:nvPr>
        </p:nvSpPr>
        <p:spPr>
          <a:xfrm>
            <a:off x="838200" y="1108954"/>
            <a:ext cx="10515600" cy="5564220"/>
          </a:xfrm>
        </p:spPr>
        <p:txBody>
          <a:bodyPr>
            <a:normAutofit/>
          </a:bodyPr>
          <a:lstStyle/>
          <a:p>
            <a:pPr marL="0" indent="0">
              <a:buNone/>
            </a:pPr>
            <a:endParaRPr lang="en-US" dirty="0"/>
          </a:p>
          <a:p>
            <a:r>
              <a:rPr lang="en-US" dirty="0"/>
              <a:t>Indication is for CV/Renal Protection </a:t>
            </a:r>
          </a:p>
          <a:p>
            <a:pPr marL="457200" lvl="1" indent="0">
              <a:buNone/>
            </a:pPr>
            <a:r>
              <a:rPr lang="en-US" dirty="0"/>
              <a:t>– 30% mortality reduction</a:t>
            </a:r>
          </a:p>
          <a:p>
            <a:pPr lvl="1">
              <a:buFontTx/>
              <a:buChar char="-"/>
            </a:pPr>
            <a:r>
              <a:rPr lang="en-US" dirty="0"/>
              <a:t>35% reduction CHF</a:t>
            </a:r>
          </a:p>
          <a:p>
            <a:pPr lvl="1">
              <a:buFontTx/>
              <a:buChar char="-"/>
            </a:pPr>
            <a:r>
              <a:rPr lang="en-US" dirty="0"/>
              <a:t>30-50% reduction  Kidney Failure</a:t>
            </a:r>
          </a:p>
          <a:p>
            <a:pPr lvl="1"/>
            <a:endParaRPr lang="en-US" dirty="0"/>
          </a:p>
          <a:p>
            <a:r>
              <a:rPr lang="en-US" dirty="0"/>
              <a:t>Benefits</a:t>
            </a:r>
          </a:p>
          <a:p>
            <a:pPr lvl="1"/>
            <a:r>
              <a:rPr lang="en-US" dirty="0"/>
              <a:t>Glucose/</a:t>
            </a:r>
            <a:r>
              <a:rPr lang="en-US" dirty="0" err="1"/>
              <a:t>Wt</a:t>
            </a:r>
            <a:r>
              <a:rPr lang="en-US" dirty="0"/>
              <a:t>/BP</a:t>
            </a:r>
          </a:p>
          <a:p>
            <a:pPr lvl="1"/>
            <a:endParaRPr lang="en-US" dirty="0"/>
          </a:p>
          <a:p>
            <a:r>
              <a:rPr lang="en-US" dirty="0"/>
              <a:t>Downside	</a:t>
            </a:r>
          </a:p>
          <a:p>
            <a:pPr lvl="1"/>
            <a:r>
              <a:rPr lang="en-US" dirty="0"/>
              <a:t>GMI</a:t>
            </a:r>
          </a:p>
          <a:p>
            <a:pPr lvl="1"/>
            <a:r>
              <a:rPr lang="en-US" dirty="0"/>
              <a:t>polyuria</a:t>
            </a:r>
          </a:p>
          <a:p>
            <a:endParaRPr lang="en-US" dirty="0"/>
          </a:p>
        </p:txBody>
      </p:sp>
    </p:spTree>
    <p:extLst>
      <p:ext uri="{BB962C8B-B14F-4D97-AF65-F5344CB8AC3E}">
        <p14:creationId xmlns:p14="http://schemas.microsoft.com/office/powerpoint/2010/main" val="3114877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514E1-1C84-E4AA-563C-6AFDB6DD782E}"/>
              </a:ext>
            </a:extLst>
          </p:cNvPr>
          <p:cNvSpPr>
            <a:spLocks noGrp="1"/>
          </p:cNvSpPr>
          <p:nvPr>
            <p:ph type="title"/>
          </p:nvPr>
        </p:nvSpPr>
        <p:spPr/>
        <p:txBody>
          <a:bodyPr/>
          <a:lstStyle/>
          <a:p>
            <a:pPr algn="ctr"/>
            <a:r>
              <a:rPr lang="en-US" dirty="0"/>
              <a:t>Summary</a:t>
            </a:r>
          </a:p>
        </p:txBody>
      </p:sp>
      <p:sp>
        <p:nvSpPr>
          <p:cNvPr id="3" name="Content Placeholder 2">
            <a:extLst>
              <a:ext uri="{FF2B5EF4-FFF2-40B4-BE49-F238E27FC236}">
                <a16:creationId xmlns:a16="http://schemas.microsoft.com/office/drawing/2014/main" id="{30A5C493-332C-F94A-16AE-8557A3191521}"/>
              </a:ext>
            </a:extLst>
          </p:cNvPr>
          <p:cNvSpPr>
            <a:spLocks noGrp="1"/>
          </p:cNvSpPr>
          <p:nvPr>
            <p:ph idx="1"/>
          </p:nvPr>
        </p:nvSpPr>
        <p:spPr/>
        <p:txBody>
          <a:bodyPr>
            <a:normAutofit fontScale="92500" lnSpcReduction="20000"/>
          </a:bodyPr>
          <a:lstStyle/>
          <a:p>
            <a:pPr marL="0" indent="0" algn="ctr">
              <a:buNone/>
            </a:pPr>
            <a:endParaRPr lang="en-US" dirty="0"/>
          </a:p>
          <a:p>
            <a:pPr marL="0" indent="0" algn="ctr">
              <a:buNone/>
            </a:pPr>
            <a:r>
              <a:rPr lang="en-US" sz="4000" dirty="0"/>
              <a:t>SGLT2 Inhibitors clearly indicated for</a:t>
            </a:r>
          </a:p>
          <a:p>
            <a:pPr marL="0" indent="0" algn="ctr">
              <a:buNone/>
            </a:pPr>
            <a:endParaRPr lang="en-US" sz="4000" dirty="0"/>
          </a:p>
          <a:p>
            <a:pPr marL="0" indent="0" algn="ctr">
              <a:buNone/>
            </a:pPr>
            <a:r>
              <a:rPr lang="en-US" sz="4000" dirty="0"/>
              <a:t>- CHF – Reduced and Preserved</a:t>
            </a:r>
          </a:p>
          <a:p>
            <a:pPr marL="0" indent="0" algn="ctr">
              <a:buNone/>
            </a:pPr>
            <a:endParaRPr lang="en-US" sz="4000" dirty="0"/>
          </a:p>
          <a:p>
            <a:pPr marL="0" indent="0" algn="ctr">
              <a:buNone/>
            </a:pPr>
            <a:r>
              <a:rPr lang="en-US" sz="4000" dirty="0"/>
              <a:t>- CKD with Significant Proteinuria</a:t>
            </a:r>
          </a:p>
          <a:p>
            <a:pPr marL="0" indent="0">
              <a:buNone/>
            </a:pPr>
            <a:endParaRPr lang="en-US" dirty="0"/>
          </a:p>
          <a:p>
            <a:pPr marL="0" indent="0" algn="ctr">
              <a:buNone/>
            </a:pPr>
            <a:r>
              <a:rPr lang="en-US" sz="5200" dirty="0"/>
              <a:t>In Diabetics and Non-Diabetics</a:t>
            </a:r>
          </a:p>
        </p:txBody>
      </p:sp>
    </p:spTree>
    <p:extLst>
      <p:ext uri="{BB962C8B-B14F-4D97-AF65-F5344CB8AC3E}">
        <p14:creationId xmlns:p14="http://schemas.microsoft.com/office/powerpoint/2010/main" val="1811403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AF81A1-87C1-5B49-AC1A-55126E2D962F}"/>
              </a:ext>
            </a:extLst>
          </p:cNvPr>
          <p:cNvSpPr>
            <a:spLocks noGrp="1"/>
          </p:cNvSpPr>
          <p:nvPr>
            <p:ph type="title"/>
          </p:nvPr>
        </p:nvSpPr>
        <p:spPr/>
        <p:txBody>
          <a:bodyPr/>
          <a:lstStyle/>
          <a:p>
            <a:r>
              <a:rPr lang="en-US" dirty="0"/>
              <a:t>Insert Applause Here</a:t>
            </a:r>
          </a:p>
        </p:txBody>
      </p:sp>
      <p:pic>
        <p:nvPicPr>
          <p:cNvPr id="9" name="Picture 8">
            <a:extLst>
              <a:ext uri="{FF2B5EF4-FFF2-40B4-BE49-F238E27FC236}">
                <a16:creationId xmlns:a16="http://schemas.microsoft.com/office/drawing/2014/main" id="{EA9938CB-E033-D445-AA84-7E3B447D02E6}"/>
              </a:ext>
            </a:extLst>
          </p:cNvPr>
          <p:cNvPicPr>
            <a:picLocks noChangeAspect="1"/>
          </p:cNvPicPr>
          <p:nvPr/>
        </p:nvPicPr>
        <p:blipFill>
          <a:blip r:embed="rId2"/>
          <a:stretch>
            <a:fillRect/>
          </a:stretch>
        </p:blipFill>
        <p:spPr>
          <a:xfrm>
            <a:off x="1944546" y="1556618"/>
            <a:ext cx="8067555" cy="4692354"/>
          </a:xfrm>
          <a:prstGeom prst="rect">
            <a:avLst/>
          </a:prstGeom>
        </p:spPr>
      </p:pic>
    </p:spTree>
    <p:extLst>
      <p:ext uri="{BB962C8B-B14F-4D97-AF65-F5344CB8AC3E}">
        <p14:creationId xmlns:p14="http://schemas.microsoft.com/office/powerpoint/2010/main" val="37524687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t>? Questions?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93222" y="1825626"/>
            <a:ext cx="7205557" cy="4351338"/>
          </a:xfrm>
        </p:spPr>
      </p:pic>
    </p:spTree>
    <p:extLst>
      <p:ext uri="{BB962C8B-B14F-4D97-AF65-F5344CB8AC3E}">
        <p14:creationId xmlns:p14="http://schemas.microsoft.com/office/powerpoint/2010/main" val="1041187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5"/>
          <p:cNvSpPr txBox="1">
            <a:spLocks/>
          </p:cNvSpPr>
          <p:nvPr/>
        </p:nvSpPr>
        <p:spPr>
          <a:xfrm>
            <a:off x="820137" y="1899821"/>
            <a:ext cx="10780736" cy="4323070"/>
          </a:xfrm>
          <a:prstGeom prst="rect">
            <a:avLst/>
          </a:prstGeom>
          <a:solidFill>
            <a:schemeClr val="bg1"/>
          </a:solidFill>
          <a:ln>
            <a:solidFill>
              <a:srgbClr val="7030A0"/>
            </a:solidFill>
          </a:ln>
          <a:effectLst>
            <a:outerShdw blurRad="50800" dist="38100" dir="2700000" algn="tl" rotWithShape="0">
              <a:prstClr val="black">
                <a:alpha val="25000"/>
              </a:prstClr>
            </a:outerShdw>
          </a:effectLst>
        </p:spPr>
        <p:txBody>
          <a:bodyPr vert="horz" lIns="60526" tIns="30263" rIns="60526" bIns="30263" rtlCol="0">
            <a:normAutofit/>
          </a:bodyPr>
          <a:lstStyle>
            <a:lvl1pPr marL="403184" indent="-403184" algn="l" defTabSz="1360886" rtl="0" eaLnBrk="1" latinLnBrk="0" hangingPunct="1">
              <a:lnSpc>
                <a:spcPct val="100000"/>
              </a:lnSpc>
              <a:spcBef>
                <a:spcPts val="1200"/>
              </a:spcBef>
              <a:spcAft>
                <a:spcPts val="600"/>
              </a:spcAft>
              <a:buClr>
                <a:schemeClr val="tx2"/>
              </a:buClr>
              <a:buSzPct val="100000"/>
              <a:buFont typeface="Wingdings" panose="05000000000000000000" pitchFamily="2" charset="2"/>
              <a:buChar char="§"/>
              <a:defRPr sz="3600" kern="1200">
                <a:solidFill>
                  <a:schemeClr val="tx1"/>
                </a:solidFill>
                <a:latin typeface="+mn-lt"/>
                <a:ea typeface="+mn-ea"/>
                <a:cs typeface="+mn-cs"/>
              </a:defRPr>
            </a:lvl1pPr>
            <a:lvl2pPr marL="792220" indent="-230004" algn="l" defTabSz="1360886" rtl="0" eaLnBrk="1" latinLnBrk="0" hangingPunct="1">
              <a:lnSpc>
                <a:spcPct val="100000"/>
              </a:lnSpc>
              <a:spcBef>
                <a:spcPts val="600"/>
              </a:spcBef>
              <a:spcAft>
                <a:spcPts val="600"/>
              </a:spcAft>
              <a:buFont typeface="Arial" panose="020B0604020202020204" pitchFamily="34" charset="0"/>
              <a:buChar char="•"/>
              <a:defRPr sz="2900" kern="1200">
                <a:solidFill>
                  <a:schemeClr val="tx1"/>
                </a:solidFill>
                <a:latin typeface="+mn-lt"/>
                <a:ea typeface="+mn-ea"/>
                <a:cs typeface="+mn-cs"/>
              </a:defRPr>
            </a:lvl2pPr>
            <a:lvl3pPr marL="1195508" indent="-173181" algn="l" defTabSz="1360886" rtl="0" eaLnBrk="1" latinLnBrk="0" hangingPunct="1">
              <a:lnSpc>
                <a:spcPct val="100000"/>
              </a:lnSpc>
              <a:spcBef>
                <a:spcPts val="750"/>
              </a:spcBef>
              <a:buFont typeface="Arial" panose="020B0604020202020204" pitchFamily="34" charset="0"/>
              <a:buChar char="•"/>
              <a:defRPr sz="2300" kern="1200">
                <a:solidFill>
                  <a:schemeClr val="tx1"/>
                </a:solidFill>
                <a:latin typeface="+mn-lt"/>
                <a:ea typeface="+mn-ea"/>
                <a:cs typeface="+mn-cs"/>
              </a:defRPr>
            </a:lvl3pPr>
            <a:lvl4pPr marL="1641248" indent="-171668" algn="l" defTabSz="1360886" rtl="0" eaLnBrk="1" latinLnBrk="0" hangingPunct="1">
              <a:lnSpc>
                <a:spcPct val="100000"/>
              </a:lnSpc>
              <a:spcBef>
                <a:spcPts val="750"/>
              </a:spcBef>
              <a:buFont typeface="Arial" panose="020B0604020202020204" pitchFamily="34" charset="0"/>
              <a:buChar char="•"/>
              <a:defRPr sz="2000" kern="1200">
                <a:solidFill>
                  <a:schemeClr val="tx1"/>
                </a:solidFill>
                <a:latin typeface="+mn-lt"/>
                <a:ea typeface="+mn-ea"/>
                <a:cs typeface="+mn-cs"/>
              </a:defRPr>
            </a:lvl4pPr>
            <a:lvl5pPr marL="2044484" indent="-171668" algn="l" defTabSz="1360886" rtl="0" eaLnBrk="1" latinLnBrk="0" hangingPunct="1">
              <a:lnSpc>
                <a:spcPct val="100000"/>
              </a:lnSpc>
              <a:spcBef>
                <a:spcPts val="750"/>
              </a:spcBef>
              <a:buFont typeface="Arial" panose="020B0604020202020204" pitchFamily="34" charset="0"/>
              <a:buChar char="•"/>
              <a:defRPr sz="2000" kern="1200">
                <a:solidFill>
                  <a:schemeClr val="tx1"/>
                </a:solidFill>
                <a:latin typeface="+mn-lt"/>
                <a:ea typeface="+mn-ea"/>
                <a:cs typeface="+mn-cs"/>
              </a:defRPr>
            </a:lvl5pPr>
            <a:lvl6pPr marL="3742325"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22749"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03190"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783618" indent="-340276" algn="l" defTabSz="136088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60886" rtl="0" eaLnBrk="1" fontAlgn="auto" latinLnBrk="0" hangingPunct="1">
              <a:lnSpc>
                <a:spcPct val="100000"/>
              </a:lnSpc>
              <a:spcBef>
                <a:spcPts val="1200"/>
              </a:spcBef>
              <a:spcAft>
                <a:spcPts val="600"/>
              </a:spcAft>
              <a:buClr>
                <a:srgbClr val="44546A"/>
              </a:buClr>
              <a:buSzPct val="100000"/>
              <a:buFont typeface="Wingdings" panose="05000000000000000000" pitchFamily="2" charset="2"/>
              <a:buNone/>
              <a:tabLst/>
              <a:defRPr/>
            </a:pPr>
            <a:endParaRPr kumimoji="0" lang="en-CA" sz="2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p:txBody>
      </p:sp>
      <p:grpSp>
        <p:nvGrpSpPr>
          <p:cNvPr id="28" name="Group 27" hidden="1"/>
          <p:cNvGrpSpPr/>
          <p:nvPr/>
        </p:nvGrpSpPr>
        <p:grpSpPr>
          <a:xfrm>
            <a:off x="-142051" y="1007269"/>
            <a:ext cx="11248112" cy="5978351"/>
            <a:chOff x="-213076" y="1510900"/>
            <a:chExt cx="16872166" cy="8967527"/>
          </a:xfrm>
        </p:grpSpPr>
        <p:grpSp>
          <p:nvGrpSpPr>
            <p:cNvPr id="29" name="Group 28"/>
            <p:cNvGrpSpPr/>
            <p:nvPr/>
          </p:nvGrpSpPr>
          <p:grpSpPr>
            <a:xfrm>
              <a:off x="-213076" y="2784143"/>
              <a:ext cx="16872166" cy="7694284"/>
              <a:chOff x="-213076" y="2784143"/>
              <a:chExt cx="16872166" cy="7694284"/>
            </a:xfrm>
          </p:grpSpPr>
          <p:sp>
            <p:nvSpPr>
              <p:cNvPr id="31" name="Rectangle 30"/>
              <p:cNvSpPr/>
              <p:nvPr/>
            </p:nvSpPr>
            <p:spPr>
              <a:xfrm>
                <a:off x="-213076" y="8314888"/>
                <a:ext cx="1119674" cy="216353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p:cNvSpPr/>
              <p:nvPr/>
            </p:nvSpPr>
            <p:spPr>
              <a:xfrm>
                <a:off x="1659966" y="2784143"/>
                <a:ext cx="1119674" cy="489778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Rectangle 32"/>
              <p:cNvSpPr/>
              <p:nvPr/>
            </p:nvSpPr>
            <p:spPr>
              <a:xfrm>
                <a:off x="15539416" y="2964938"/>
                <a:ext cx="1119674" cy="471699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0" name="Rectangle 29"/>
            <p:cNvSpPr/>
            <p:nvPr/>
          </p:nvSpPr>
          <p:spPr>
            <a:xfrm>
              <a:off x="2915581" y="1510900"/>
              <a:ext cx="6139213" cy="184666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p:txBody>
          <a:bodyPr>
            <a:noAutofit/>
          </a:bodyPr>
          <a:lstStyle/>
          <a:p>
            <a:r>
              <a:rPr lang="en-US" dirty="0"/>
              <a:t>EMPA-REG OUTCOME</a:t>
            </a:r>
            <a:br>
              <a:rPr lang="en-US" sz="2800" dirty="0"/>
            </a:br>
            <a:r>
              <a:rPr lang="en-US" sz="2800" dirty="0"/>
              <a:t>Primary Outcome: CV Death, Non-fatal MI or Non-fatal Stroke</a:t>
            </a:r>
          </a:p>
        </p:txBody>
      </p:sp>
      <p:sp>
        <p:nvSpPr>
          <p:cNvPr id="21" name="TextBox 20"/>
          <p:cNvSpPr txBox="1"/>
          <p:nvPr/>
        </p:nvSpPr>
        <p:spPr>
          <a:xfrm>
            <a:off x="814388" y="1326524"/>
            <a:ext cx="10422177" cy="553626"/>
          </a:xfrm>
          <a:prstGeom prst="rect">
            <a:avLst/>
          </a:prstGeom>
          <a:noFill/>
        </p:spPr>
        <p:txBody>
          <a:bodyPr wrap="squar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672D7A"/>
                </a:solidFill>
                <a:effectLst/>
                <a:uLnTx/>
                <a:uFillTx/>
                <a:latin typeface="Arial" charset="0"/>
                <a:ea typeface="Arial" charset="0"/>
                <a:cs typeface="Arial" charset="0"/>
              </a:rPr>
              <a:t>EMPA-REG OUTCOME included adult patients (</a:t>
            </a:r>
            <a:r>
              <a:rPr kumimoji="0" lang="en-CA" sz="1600" b="1" i="0" u="sng" strike="noStrike" kern="1200" cap="none" spc="0" normalizeH="0" baseline="0" noProof="0" dirty="0">
                <a:ln>
                  <a:noFill/>
                </a:ln>
                <a:solidFill>
                  <a:srgbClr val="672D7A"/>
                </a:solidFill>
                <a:effectLst/>
                <a:uLnTx/>
                <a:uFillTx/>
                <a:latin typeface="Arial" charset="0"/>
                <a:ea typeface="Arial" charset="0"/>
                <a:cs typeface="Arial" charset="0"/>
              </a:rPr>
              <a:t>&gt;</a:t>
            </a:r>
            <a:r>
              <a:rPr kumimoji="0" lang="en-CA" sz="1600" b="1" i="0" u="none" strike="noStrike" kern="1200" cap="none" spc="0" normalizeH="0" baseline="0" noProof="0" dirty="0">
                <a:ln>
                  <a:noFill/>
                </a:ln>
                <a:solidFill>
                  <a:srgbClr val="672D7A"/>
                </a:solidFill>
                <a:effectLst/>
                <a:uLnTx/>
                <a:uFillTx/>
                <a:latin typeface="Arial" charset="0"/>
                <a:ea typeface="Arial" charset="0"/>
                <a:cs typeface="Arial" charset="0"/>
              </a:rPr>
              <a:t>18 years) with type 2 diabetes and established CVD who were receiving standard of care therapy for diabetes  </a:t>
            </a:r>
          </a:p>
        </p:txBody>
      </p:sp>
      <p:graphicFrame>
        <p:nvGraphicFramePr>
          <p:cNvPr id="48" name="Chart 47"/>
          <p:cNvGraphicFramePr/>
          <p:nvPr/>
        </p:nvGraphicFramePr>
        <p:xfrm>
          <a:off x="1542800" y="1537179"/>
          <a:ext cx="8636000" cy="4543773"/>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49"/>
          <p:cNvSpPr txBox="1"/>
          <p:nvPr/>
        </p:nvSpPr>
        <p:spPr>
          <a:xfrm rot="16200000">
            <a:off x="685911" y="3364506"/>
            <a:ext cx="2481990" cy="338183"/>
          </a:xfrm>
          <a:prstGeom prst="rect">
            <a:avLst/>
          </a:prstGeom>
          <a:noFill/>
        </p:spPr>
        <p:txBody>
          <a:bodyPr wrap="non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Arial" charset="0"/>
                <a:cs typeface="Arial" charset="0"/>
              </a:rPr>
              <a:t>Patients with event (%)</a:t>
            </a:r>
            <a:endParaRPr kumimoji="0" lang="en-CA" sz="18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1" name="TextBox 50"/>
          <p:cNvSpPr txBox="1"/>
          <p:nvPr/>
        </p:nvSpPr>
        <p:spPr>
          <a:xfrm>
            <a:off x="2671021" y="5340500"/>
            <a:ext cx="7045966" cy="307405"/>
          </a:xfrm>
          <a:prstGeom prst="rect">
            <a:avLst/>
          </a:prstGeom>
          <a:noFill/>
        </p:spPr>
        <p:txBody>
          <a:bodyPr wrap="square" lIns="60593" tIns="30296" rIns="60593" bIns="30296"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Arial" charset="0"/>
                <a:cs typeface="Arial" charset="0"/>
              </a:rPr>
              <a:t>Months</a:t>
            </a:r>
            <a:endParaRPr kumimoji="0" lang="en-CA" sz="16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54" name="TextBox 53"/>
          <p:cNvSpPr txBox="1"/>
          <p:nvPr/>
        </p:nvSpPr>
        <p:spPr>
          <a:xfrm>
            <a:off x="9717038" y="2436915"/>
            <a:ext cx="1050509" cy="368960"/>
          </a:xfrm>
          <a:prstGeom prst="rect">
            <a:avLst/>
          </a:prstGeom>
          <a:noFill/>
        </p:spPr>
        <p:txBody>
          <a:bodyPr wrap="non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rPr>
              <a:t>Placebo</a:t>
            </a:r>
            <a:endParaRPr kumimoji="0" lang="en-CA" sz="2000"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sp>
        <p:nvSpPr>
          <p:cNvPr id="55" name="TextBox 54"/>
          <p:cNvSpPr txBox="1"/>
          <p:nvPr/>
        </p:nvSpPr>
        <p:spPr>
          <a:xfrm>
            <a:off x="9717038" y="2902017"/>
            <a:ext cx="1650032" cy="368960"/>
          </a:xfrm>
          <a:prstGeom prst="rect">
            <a:avLst/>
          </a:prstGeom>
          <a:noFill/>
        </p:spPr>
        <p:txBody>
          <a:bodyPr wrap="none" lIns="60593" tIns="30296" rIns="60593" bIns="30296"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charset="0"/>
                <a:ea typeface="Arial" charset="0"/>
                <a:cs typeface="Arial" charset="0"/>
              </a:rPr>
              <a:t>Empagliflozin</a:t>
            </a:r>
            <a:endParaRPr kumimoji="0" lang="en-CA" sz="2000" b="0" i="0" u="none" strike="noStrike" kern="1200" cap="none" spc="0" normalizeH="0" baseline="0" noProof="0" dirty="0">
              <a:ln>
                <a:noFill/>
              </a:ln>
              <a:solidFill>
                <a:srgbClr val="C00000"/>
              </a:solidFill>
              <a:effectLst/>
              <a:uLnTx/>
              <a:uFillTx/>
              <a:latin typeface="Arial" charset="0"/>
              <a:ea typeface="Arial" charset="0"/>
              <a:cs typeface="Arial" charset="0"/>
            </a:endParaRPr>
          </a:p>
        </p:txBody>
      </p:sp>
      <p:grpSp>
        <p:nvGrpSpPr>
          <p:cNvPr id="56" name="Group 55"/>
          <p:cNvGrpSpPr/>
          <p:nvPr/>
        </p:nvGrpSpPr>
        <p:grpSpPr>
          <a:xfrm>
            <a:off x="888941" y="5488655"/>
            <a:ext cx="9033118" cy="716762"/>
            <a:chOff x="876180" y="5538565"/>
            <a:chExt cx="9033118" cy="716761"/>
          </a:xfrm>
        </p:grpSpPr>
        <p:sp>
          <p:nvSpPr>
            <p:cNvPr id="57" name="TextBox 56"/>
            <p:cNvSpPr txBox="1"/>
            <p:nvPr/>
          </p:nvSpPr>
          <p:spPr>
            <a:xfrm>
              <a:off x="876180" y="5538565"/>
              <a:ext cx="1374095" cy="707693"/>
            </a:xfrm>
            <a:prstGeom prst="rect">
              <a:avLst/>
            </a:prstGeom>
            <a:noFill/>
          </p:spPr>
          <p:txBody>
            <a:bodyPr wrap="none" rtlCol="0">
              <a:spAutoFit/>
            </a:bodyPr>
            <a:lstStyle/>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672D7A"/>
                  </a:solidFill>
                  <a:effectLst/>
                  <a:uLnTx/>
                  <a:uFillTx/>
                  <a:latin typeface="Arial" charset="0"/>
                  <a:ea typeface="Arial" charset="0"/>
                  <a:cs typeface="Arial" charset="0"/>
                </a:rPr>
                <a:t>No. of patients</a:t>
              </a:r>
            </a:p>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Empagliflozin</a:t>
              </a:r>
            </a:p>
            <a:p>
              <a:pPr marL="0" marR="0" lvl="0" indent="0" algn="l"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Placebo</a:t>
              </a:r>
              <a:endParaRPr kumimoji="0" lang="en-CA" sz="1333" b="0" i="0" u="none" strike="noStrike" kern="1200" cap="none" spc="0" normalizeH="0" baseline="0" noProof="0" dirty="0">
                <a:ln>
                  <a:noFill/>
                </a:ln>
                <a:solidFill>
                  <a:srgbClr val="672D7A"/>
                </a:solidFill>
                <a:effectLst/>
                <a:uLnTx/>
                <a:uFillTx/>
                <a:latin typeface="Arial" charset="0"/>
                <a:ea typeface="Arial" charset="0"/>
                <a:cs typeface="Arial" charset="0"/>
              </a:endParaRPr>
            </a:p>
          </p:txBody>
        </p:sp>
        <p:sp>
          <p:nvSpPr>
            <p:cNvPr id="58" name="TextBox 57"/>
            <p:cNvSpPr txBox="1"/>
            <p:nvPr/>
          </p:nvSpPr>
          <p:spPr>
            <a:xfrm>
              <a:off x="2344748"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4687</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2333</a:t>
              </a:r>
              <a:endParaRPr kumimoji="0" lang="en-CA" sz="1333" b="0" i="0" u="none" strike="noStrike" kern="1200" cap="none" spc="0" normalizeH="0" baseline="0" noProof="0" dirty="0">
                <a:ln>
                  <a:noFill/>
                </a:ln>
                <a:solidFill>
                  <a:srgbClr val="672D7A"/>
                </a:solidFill>
                <a:effectLst/>
                <a:uLnTx/>
                <a:uFillTx/>
                <a:latin typeface="Arial" charset="0"/>
                <a:ea typeface="Arial" charset="0"/>
                <a:cs typeface="Arial" charset="0"/>
              </a:endParaRPr>
            </a:p>
          </p:txBody>
        </p:sp>
        <p:sp>
          <p:nvSpPr>
            <p:cNvPr id="59" name="TextBox 58"/>
            <p:cNvSpPr txBox="1"/>
            <p:nvPr/>
          </p:nvSpPr>
          <p:spPr>
            <a:xfrm>
              <a:off x="3230940"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4580</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2256</a:t>
              </a:r>
              <a:endParaRPr kumimoji="0" lang="en-CA" sz="1333" b="0" i="0" u="none" strike="noStrike" kern="1200" cap="none" spc="0" normalizeH="0" baseline="0" noProof="0" dirty="0">
                <a:ln>
                  <a:noFill/>
                </a:ln>
                <a:solidFill>
                  <a:srgbClr val="672D7A"/>
                </a:solidFill>
                <a:effectLst/>
                <a:uLnTx/>
                <a:uFillTx/>
                <a:latin typeface="Arial" charset="0"/>
                <a:ea typeface="Arial" charset="0"/>
                <a:cs typeface="Arial" charset="0"/>
              </a:endParaRPr>
            </a:p>
          </p:txBody>
        </p:sp>
        <p:sp>
          <p:nvSpPr>
            <p:cNvPr id="60" name="TextBox 59"/>
            <p:cNvSpPr txBox="1"/>
            <p:nvPr/>
          </p:nvSpPr>
          <p:spPr>
            <a:xfrm>
              <a:off x="4126288"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4455</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2194</a:t>
              </a:r>
              <a:endParaRPr kumimoji="0" lang="en-CA" sz="1333" b="0" i="0" u="none" strike="noStrike" kern="1200" cap="none" spc="0" normalizeH="0" baseline="0" noProof="0" dirty="0">
                <a:ln>
                  <a:noFill/>
                </a:ln>
                <a:solidFill>
                  <a:srgbClr val="672D7A"/>
                </a:solidFill>
                <a:effectLst/>
                <a:uLnTx/>
                <a:uFillTx/>
                <a:latin typeface="Arial" charset="0"/>
                <a:ea typeface="Arial" charset="0"/>
                <a:cs typeface="Arial" charset="0"/>
              </a:endParaRPr>
            </a:p>
          </p:txBody>
        </p:sp>
        <p:sp>
          <p:nvSpPr>
            <p:cNvPr id="61" name="TextBox 60"/>
            <p:cNvSpPr txBox="1"/>
            <p:nvPr/>
          </p:nvSpPr>
          <p:spPr>
            <a:xfrm>
              <a:off x="4983540"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4328</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2112</a:t>
              </a:r>
              <a:endParaRPr kumimoji="0" lang="en-CA" sz="1333" b="0" i="0" u="none" strike="noStrike" kern="1200" cap="none" spc="0" normalizeH="0" baseline="0" noProof="0" dirty="0">
                <a:ln>
                  <a:noFill/>
                </a:ln>
                <a:solidFill>
                  <a:srgbClr val="672D7A"/>
                </a:solidFill>
                <a:effectLst/>
                <a:uLnTx/>
                <a:uFillTx/>
                <a:latin typeface="Arial" charset="0"/>
                <a:ea typeface="Arial" charset="0"/>
                <a:cs typeface="Arial" charset="0"/>
              </a:endParaRPr>
            </a:p>
          </p:txBody>
        </p:sp>
        <p:sp>
          <p:nvSpPr>
            <p:cNvPr id="62" name="TextBox 61"/>
            <p:cNvSpPr txBox="1"/>
            <p:nvPr/>
          </p:nvSpPr>
          <p:spPr>
            <a:xfrm>
              <a:off x="5888412"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3851</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1875</a:t>
              </a:r>
              <a:endParaRPr kumimoji="0" lang="en-CA" sz="1333" b="0" i="0" u="none" strike="noStrike" kern="1200" cap="none" spc="0" normalizeH="0" baseline="0" noProof="0" dirty="0">
                <a:ln>
                  <a:noFill/>
                </a:ln>
                <a:solidFill>
                  <a:srgbClr val="672D7A"/>
                </a:solidFill>
                <a:effectLst/>
                <a:uLnTx/>
                <a:uFillTx/>
                <a:latin typeface="Arial" charset="0"/>
                <a:ea typeface="Arial" charset="0"/>
                <a:cs typeface="Arial" charset="0"/>
              </a:endParaRPr>
            </a:p>
          </p:txBody>
        </p:sp>
        <p:sp>
          <p:nvSpPr>
            <p:cNvPr id="63" name="TextBox 62"/>
            <p:cNvSpPr txBox="1"/>
            <p:nvPr/>
          </p:nvSpPr>
          <p:spPr>
            <a:xfrm>
              <a:off x="6774239"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2821</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1380</a:t>
              </a:r>
              <a:endParaRPr kumimoji="0" lang="en-CA" sz="1333" b="0" i="0" u="none" strike="noStrike" kern="1200" cap="none" spc="0" normalizeH="0" baseline="0" noProof="0" dirty="0">
                <a:ln>
                  <a:noFill/>
                </a:ln>
                <a:solidFill>
                  <a:srgbClr val="672D7A"/>
                </a:solidFill>
                <a:effectLst/>
                <a:uLnTx/>
                <a:uFillTx/>
                <a:latin typeface="Arial" charset="0"/>
                <a:ea typeface="Arial" charset="0"/>
                <a:cs typeface="Arial" charset="0"/>
              </a:endParaRPr>
            </a:p>
          </p:txBody>
        </p:sp>
        <p:sp>
          <p:nvSpPr>
            <p:cNvPr id="64" name="TextBox 63"/>
            <p:cNvSpPr txBox="1"/>
            <p:nvPr/>
          </p:nvSpPr>
          <p:spPr>
            <a:xfrm>
              <a:off x="7660063"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2359</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1161</a:t>
              </a:r>
              <a:endParaRPr kumimoji="0" lang="en-CA" sz="1333" b="0" i="0" u="none" strike="noStrike" kern="1200" cap="none" spc="0" normalizeH="0" baseline="0" noProof="0" dirty="0">
                <a:ln>
                  <a:noFill/>
                </a:ln>
                <a:solidFill>
                  <a:srgbClr val="672D7A"/>
                </a:solidFill>
                <a:effectLst/>
                <a:uLnTx/>
                <a:uFillTx/>
                <a:latin typeface="Arial" charset="0"/>
                <a:ea typeface="Arial" charset="0"/>
                <a:cs typeface="Arial" charset="0"/>
              </a:endParaRPr>
            </a:p>
          </p:txBody>
        </p:sp>
        <p:sp>
          <p:nvSpPr>
            <p:cNvPr id="65" name="TextBox 64"/>
            <p:cNvSpPr txBox="1"/>
            <p:nvPr/>
          </p:nvSpPr>
          <p:spPr>
            <a:xfrm>
              <a:off x="8488739" y="5752754"/>
              <a:ext cx="562976"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1534</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741</a:t>
              </a:r>
              <a:endParaRPr kumimoji="0" lang="en-CA" sz="1333" b="0" i="0" u="none" strike="noStrike" kern="1200" cap="none" spc="0" normalizeH="0" baseline="0" noProof="0" dirty="0">
                <a:ln>
                  <a:noFill/>
                </a:ln>
                <a:solidFill>
                  <a:srgbClr val="672D7A"/>
                </a:solidFill>
                <a:effectLst/>
                <a:uLnTx/>
                <a:uFillTx/>
                <a:latin typeface="Arial" charset="0"/>
                <a:ea typeface="Arial" charset="0"/>
                <a:cs typeface="Arial" charset="0"/>
              </a:endParaRPr>
            </a:p>
          </p:txBody>
        </p:sp>
        <p:sp>
          <p:nvSpPr>
            <p:cNvPr id="66" name="TextBox 65"/>
            <p:cNvSpPr txBox="1"/>
            <p:nvPr/>
          </p:nvSpPr>
          <p:spPr>
            <a:xfrm>
              <a:off x="9440900" y="5752754"/>
              <a:ext cx="468398" cy="502572"/>
            </a:xfrm>
            <a:prstGeom prst="rect">
              <a:avLst/>
            </a:prstGeom>
            <a:noFill/>
          </p:spPr>
          <p:txBody>
            <a:bodyPr wrap="none" rtlCol="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370</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672D7A"/>
                  </a:solidFill>
                  <a:effectLst/>
                  <a:uLnTx/>
                  <a:uFillTx/>
                  <a:latin typeface="Arial" charset="0"/>
                  <a:ea typeface="Arial" charset="0"/>
                  <a:cs typeface="Arial" charset="0"/>
                </a:rPr>
                <a:t>166</a:t>
              </a:r>
              <a:endParaRPr kumimoji="0" lang="en-CA" sz="1333" b="0" i="0" u="none" strike="noStrike" kern="1200" cap="none" spc="0" normalizeH="0" baseline="0" noProof="0" dirty="0">
                <a:ln>
                  <a:noFill/>
                </a:ln>
                <a:solidFill>
                  <a:srgbClr val="672D7A"/>
                </a:solidFill>
                <a:effectLst/>
                <a:uLnTx/>
                <a:uFillTx/>
                <a:latin typeface="Arial" charset="0"/>
                <a:ea typeface="Arial" charset="0"/>
                <a:cs typeface="Arial" charset="0"/>
              </a:endParaRPr>
            </a:p>
          </p:txBody>
        </p:sp>
      </p:grpSp>
      <p:sp>
        <p:nvSpPr>
          <p:cNvPr id="49" name="Rectangle 48"/>
          <p:cNvSpPr/>
          <p:nvPr/>
        </p:nvSpPr>
        <p:spPr>
          <a:xfrm>
            <a:off x="3277413" y="2054805"/>
            <a:ext cx="3491708" cy="1589551"/>
          </a:xfrm>
          <a:prstGeom prst="rect">
            <a:avLst/>
          </a:prstGeom>
        </p:spPr>
        <p:txBody>
          <a:bodyPr wrap="square" lIns="60593" tIns="30296" rIns="60593" bIns="30296">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srgbClr val="C00000"/>
                </a:solidFill>
                <a:effectLst/>
                <a:uLnTx/>
                <a:uFillTx/>
                <a:latin typeface="Arial" charset="0"/>
                <a:ea typeface="Arial" charset="0"/>
                <a:cs typeface="Arial" charset="0"/>
              </a:rPr>
              <a:t>Empagliflozin (pooled)</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srgbClr val="672D7A"/>
                </a:solidFill>
                <a:effectLst/>
                <a:uLnTx/>
                <a:uFillTx/>
                <a:latin typeface="Arial" charset="0"/>
                <a:ea typeface="Arial" charset="0"/>
                <a:cs typeface="Arial" charset="0"/>
              </a:rPr>
              <a:t>HR 0.86</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672D7A"/>
                </a:solidFill>
                <a:effectLst/>
                <a:uLnTx/>
                <a:uFillTx/>
                <a:latin typeface="Arial" charset="0"/>
                <a:ea typeface="Arial" charset="0"/>
                <a:cs typeface="Arial" charset="0"/>
              </a:rPr>
              <a:t>(95.02% CI 0.74, 0.99)</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0" i="1" u="none" strike="noStrike" kern="1200" cap="none" spc="0" normalizeH="0" baseline="0" noProof="0" dirty="0">
                <a:ln>
                  <a:noFill/>
                </a:ln>
                <a:solidFill>
                  <a:srgbClr val="672D7A"/>
                </a:solidFill>
                <a:effectLst/>
                <a:uLnTx/>
                <a:uFillTx/>
                <a:latin typeface="Arial" charset="0"/>
                <a:ea typeface="Arial" charset="0"/>
                <a:cs typeface="Arial" charset="0"/>
              </a:rPr>
              <a:t>p</a:t>
            </a:r>
            <a:r>
              <a:rPr kumimoji="0" lang="en-GB" sz="1533" b="0" i="0" u="none" strike="noStrike" kern="1200" cap="none" spc="0" normalizeH="0" baseline="0" noProof="0" dirty="0">
                <a:ln>
                  <a:noFill/>
                </a:ln>
                <a:solidFill>
                  <a:srgbClr val="672D7A"/>
                </a:solidFill>
                <a:effectLst/>
                <a:uLnTx/>
                <a:uFillTx/>
                <a:latin typeface="Arial" charset="0"/>
                <a:ea typeface="Arial" charset="0"/>
                <a:cs typeface="Arial" charset="0"/>
              </a:rPr>
              <a:t>=0.04* for superiority</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CA" sz="1533" b="0" i="1" u="none" strike="noStrike" kern="1200" cap="none" spc="0" normalizeH="0" baseline="0" noProof="0" dirty="0">
                <a:ln>
                  <a:noFill/>
                </a:ln>
                <a:solidFill>
                  <a:srgbClr val="672D7A"/>
                </a:solidFill>
                <a:effectLst/>
                <a:uLnTx/>
                <a:uFillTx/>
                <a:latin typeface="Arial" charset="0"/>
                <a:ea typeface="Arial" charset="0"/>
                <a:cs typeface="Arial" charset="0"/>
              </a:rPr>
              <a:t>p</a:t>
            </a:r>
            <a:r>
              <a:rPr kumimoji="0" lang="en-CA" sz="1533" b="0" i="0" u="none" strike="noStrike" kern="1200" cap="none" spc="0" normalizeH="0" baseline="0" noProof="0" dirty="0">
                <a:ln>
                  <a:noFill/>
                </a:ln>
                <a:solidFill>
                  <a:srgbClr val="672D7A"/>
                </a:solidFill>
                <a:effectLst/>
                <a:uLnTx/>
                <a:uFillTx/>
                <a:latin typeface="Arial" charset="0"/>
                <a:ea typeface="Arial" charset="0"/>
                <a:cs typeface="Arial" charset="0"/>
              </a:rPr>
              <a:t>&lt;0.001 for noninferiority</a:t>
            </a:r>
            <a:r>
              <a:rPr kumimoji="0" lang="en-CA" sz="2000" b="0" i="0" u="none" strike="noStrike" kern="1200" cap="none" spc="0" normalizeH="0" baseline="0" noProof="0" dirty="0">
                <a:ln>
                  <a:noFill/>
                </a:ln>
                <a:solidFill>
                  <a:srgbClr val="672D7A"/>
                </a:solidFill>
                <a:effectLst/>
                <a:uLnTx/>
                <a:uFillTx/>
                <a:latin typeface="Arial" charset="0"/>
                <a:ea typeface="Arial" charset="0"/>
                <a:cs typeface="Arial" charset="0"/>
              </a:rPr>
              <a:t> </a:t>
            </a:r>
            <a:endParaRPr kumimoji="0" lang="en-GB" sz="2000" b="0" i="0" u="none" strike="noStrike" kern="1200" cap="none" spc="0" normalizeH="0" baseline="0" noProof="0" dirty="0">
              <a:ln>
                <a:noFill/>
              </a:ln>
              <a:solidFill>
                <a:srgbClr val="672D7A"/>
              </a:solidFill>
              <a:effectLst/>
              <a:uLnTx/>
              <a:uFillTx/>
              <a:latin typeface="Arial" charset="0"/>
              <a:ea typeface="Arial" charset="0"/>
              <a:cs typeface="Arial" charset="0"/>
            </a:endParaRPr>
          </a:p>
        </p:txBody>
      </p:sp>
      <p:grpSp>
        <p:nvGrpSpPr>
          <p:cNvPr id="3" name="Group 2"/>
          <p:cNvGrpSpPr/>
          <p:nvPr/>
        </p:nvGrpSpPr>
        <p:grpSpPr>
          <a:xfrm>
            <a:off x="6334913" y="3584054"/>
            <a:ext cx="5621888" cy="1489843"/>
            <a:chOff x="9474169" y="5471925"/>
            <a:chExt cx="8432831" cy="2234761"/>
          </a:xfrm>
        </p:grpSpPr>
        <p:sp>
          <p:nvSpPr>
            <p:cNvPr id="67" name="Rectangle 66"/>
            <p:cNvSpPr/>
            <p:nvPr/>
          </p:nvSpPr>
          <p:spPr>
            <a:xfrm>
              <a:off x="9481495" y="6460480"/>
              <a:ext cx="8425505" cy="1246206"/>
            </a:xfrm>
            <a:prstGeom prst="rect">
              <a:avLst/>
            </a:prstGeom>
          </p:spPr>
          <p:txBody>
            <a:bodyPr wrap="square" lIns="121920" tIns="60960" rIns="121920" bIns="6096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dirty="0">
                  <a:ln>
                    <a:noFill/>
                  </a:ln>
                  <a:solidFill>
                    <a:srgbClr val="672D7A"/>
                  </a:solidFill>
                  <a:effectLst/>
                  <a:uLnTx/>
                  <a:uFillTx/>
                  <a:latin typeface="Arial" charset="0"/>
                  <a:ea typeface="Arial" charset="0"/>
                  <a:cs typeface="Arial" charset="0"/>
                </a:rPr>
                <a:t>Empagliflozin 25 mg</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dirty="0">
                  <a:ln>
                    <a:noFill/>
                  </a:ln>
                  <a:solidFill>
                    <a:srgbClr val="672D7A"/>
                  </a:solidFill>
                  <a:effectLst/>
                  <a:uLnTx/>
                  <a:uFillTx/>
                  <a:latin typeface="Arial" charset="0"/>
                  <a:ea typeface="Arial" charset="0"/>
                  <a:cs typeface="Arial" charset="0"/>
                </a:rPr>
                <a:t>HR 0.86 </a:t>
              </a:r>
              <a:r>
                <a:rPr kumimoji="0" lang="en-GB" sz="1533" b="0" i="0" u="none" strike="noStrike" kern="1200" cap="none" spc="0" normalizeH="0" baseline="0" noProof="0" dirty="0">
                  <a:ln>
                    <a:noFill/>
                  </a:ln>
                  <a:solidFill>
                    <a:srgbClr val="672D7A"/>
                  </a:solidFill>
                  <a:effectLst/>
                  <a:uLnTx/>
                  <a:uFillTx/>
                  <a:latin typeface="Arial" charset="0"/>
                  <a:ea typeface="Arial" charset="0"/>
                  <a:cs typeface="Arial" charset="0"/>
                </a:rPr>
                <a:t>(95% CI 0.73, 1.02), </a:t>
              </a:r>
              <a:r>
                <a:rPr kumimoji="0" lang="en-GB" sz="1533" b="0" i="1" u="none" strike="noStrike" kern="1200" cap="none" spc="0" normalizeH="0" baseline="0" noProof="0" dirty="0">
                  <a:ln>
                    <a:noFill/>
                  </a:ln>
                  <a:solidFill>
                    <a:srgbClr val="672D7A"/>
                  </a:solidFill>
                  <a:effectLst/>
                  <a:uLnTx/>
                  <a:uFillTx/>
                  <a:latin typeface="Arial" charset="0"/>
                  <a:ea typeface="Arial" charset="0"/>
                  <a:cs typeface="Arial" charset="0"/>
                </a:rPr>
                <a:t>p</a:t>
              </a:r>
              <a:r>
                <a:rPr kumimoji="0" lang="en-GB" sz="1533" b="0" i="0" u="none" strike="noStrike" kern="1200" cap="none" spc="0" normalizeH="0" baseline="0" noProof="0" dirty="0">
                  <a:ln>
                    <a:noFill/>
                  </a:ln>
                  <a:solidFill>
                    <a:srgbClr val="672D7A"/>
                  </a:solidFill>
                  <a:effectLst/>
                  <a:uLnTx/>
                  <a:uFillTx/>
                  <a:latin typeface="Arial" charset="0"/>
                  <a:ea typeface="Arial" charset="0"/>
                  <a:cs typeface="Arial" charset="0"/>
                </a:rPr>
                <a:t>=0.09</a:t>
              </a:r>
            </a:p>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GB" sz="1533" b="0" i="0" u="none" strike="noStrike" kern="1200" cap="none" spc="0" normalizeH="0" baseline="0" noProof="0" dirty="0">
                <a:ln>
                  <a:noFill/>
                </a:ln>
                <a:solidFill>
                  <a:srgbClr val="672D7A"/>
                </a:solidFill>
                <a:effectLst/>
                <a:uLnTx/>
                <a:uFillTx/>
                <a:latin typeface="Arial" charset="0"/>
                <a:ea typeface="Arial" charset="0"/>
                <a:cs typeface="Arial" charset="0"/>
              </a:endParaRPr>
            </a:p>
          </p:txBody>
        </p:sp>
        <p:sp>
          <p:nvSpPr>
            <p:cNvPr id="68" name="Rectangle 67"/>
            <p:cNvSpPr/>
            <p:nvPr/>
          </p:nvSpPr>
          <p:spPr>
            <a:xfrm>
              <a:off x="9474169" y="5471925"/>
              <a:ext cx="8425505" cy="1246206"/>
            </a:xfrm>
            <a:prstGeom prst="rect">
              <a:avLst/>
            </a:prstGeom>
          </p:spPr>
          <p:txBody>
            <a:bodyPr wrap="square" lIns="121920" tIns="60960" rIns="121920" bIns="60960">
              <a:spAutoFit/>
            </a:bodyPr>
            <a:lstStyle/>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dirty="0">
                  <a:ln>
                    <a:noFill/>
                  </a:ln>
                  <a:solidFill>
                    <a:srgbClr val="672D7A"/>
                  </a:solidFill>
                  <a:effectLst/>
                  <a:uLnTx/>
                  <a:uFillTx/>
                  <a:latin typeface="Arial" charset="0"/>
                  <a:ea typeface="Arial" charset="0"/>
                  <a:cs typeface="Arial" charset="0"/>
                </a:rPr>
                <a:t>Empagliflozin 10 mg</a:t>
              </a:r>
            </a:p>
            <a:p>
              <a:pPr marL="0" marR="0" lvl="0" indent="0" algn="ctr" defTabSz="908351" rtl="0" eaLnBrk="1" fontAlgn="auto" latinLnBrk="0" hangingPunct="1">
                <a:lnSpc>
                  <a:spcPct val="100000"/>
                </a:lnSpc>
                <a:spcBef>
                  <a:spcPts val="0"/>
                </a:spcBef>
                <a:spcAft>
                  <a:spcPts val="0"/>
                </a:spcAft>
                <a:buClrTx/>
                <a:buSzTx/>
                <a:buFontTx/>
                <a:buNone/>
                <a:tabLst/>
                <a:defRPr/>
              </a:pPr>
              <a:r>
                <a:rPr kumimoji="0" lang="en-GB" sz="1533" b="1" i="0" u="none" strike="noStrike" kern="1200" cap="none" spc="0" normalizeH="0" baseline="0" noProof="0" dirty="0">
                  <a:ln>
                    <a:noFill/>
                  </a:ln>
                  <a:solidFill>
                    <a:srgbClr val="672D7A"/>
                  </a:solidFill>
                  <a:effectLst/>
                  <a:uLnTx/>
                  <a:uFillTx/>
                  <a:latin typeface="Arial" charset="0"/>
                  <a:ea typeface="Arial" charset="0"/>
                  <a:cs typeface="Arial" charset="0"/>
                </a:rPr>
                <a:t>HR 0.85 </a:t>
              </a:r>
              <a:r>
                <a:rPr kumimoji="0" lang="en-GB" sz="1533" b="0" i="0" u="none" strike="noStrike" kern="1200" cap="none" spc="0" normalizeH="0" baseline="0" noProof="0" dirty="0">
                  <a:ln>
                    <a:noFill/>
                  </a:ln>
                  <a:solidFill>
                    <a:srgbClr val="672D7A"/>
                  </a:solidFill>
                  <a:effectLst/>
                  <a:uLnTx/>
                  <a:uFillTx/>
                  <a:latin typeface="Arial" charset="0"/>
                  <a:ea typeface="Arial" charset="0"/>
                  <a:cs typeface="Arial" charset="0"/>
                </a:rPr>
                <a:t>(95% CI 0.72, 1.01), </a:t>
              </a:r>
              <a:r>
                <a:rPr kumimoji="0" lang="en-GB" sz="1533" b="0" i="1" u="none" strike="noStrike" kern="1200" cap="none" spc="0" normalizeH="0" baseline="0" noProof="0" dirty="0">
                  <a:ln>
                    <a:noFill/>
                  </a:ln>
                  <a:solidFill>
                    <a:srgbClr val="672D7A"/>
                  </a:solidFill>
                  <a:effectLst/>
                  <a:uLnTx/>
                  <a:uFillTx/>
                  <a:latin typeface="Arial" charset="0"/>
                  <a:ea typeface="Arial" charset="0"/>
                  <a:cs typeface="Arial" charset="0"/>
                </a:rPr>
                <a:t>p</a:t>
              </a:r>
              <a:r>
                <a:rPr kumimoji="0" lang="en-GB" sz="1533" b="0" i="0" u="none" strike="noStrike" kern="1200" cap="none" spc="0" normalizeH="0" baseline="0" noProof="0" dirty="0">
                  <a:ln>
                    <a:noFill/>
                  </a:ln>
                  <a:solidFill>
                    <a:srgbClr val="672D7A"/>
                  </a:solidFill>
                  <a:effectLst/>
                  <a:uLnTx/>
                  <a:uFillTx/>
                  <a:latin typeface="Arial" charset="0"/>
                  <a:ea typeface="Arial" charset="0"/>
                  <a:cs typeface="Arial" charset="0"/>
                </a:rPr>
                <a:t>=0.07</a:t>
              </a:r>
            </a:p>
            <a:p>
              <a:pPr marL="0" marR="0" lvl="0" indent="0" algn="ctr" defTabSz="908351" rtl="0" eaLnBrk="1" fontAlgn="auto" latinLnBrk="0" hangingPunct="1">
                <a:lnSpc>
                  <a:spcPct val="100000"/>
                </a:lnSpc>
                <a:spcBef>
                  <a:spcPts val="0"/>
                </a:spcBef>
                <a:spcAft>
                  <a:spcPts val="0"/>
                </a:spcAft>
                <a:buClrTx/>
                <a:buSzTx/>
                <a:buFontTx/>
                <a:buNone/>
                <a:tabLst/>
                <a:defRPr/>
              </a:pPr>
              <a:endParaRPr kumimoji="0" lang="en-GB" sz="1533" b="0" i="0" u="none" strike="noStrike" kern="1200" cap="none" spc="0" normalizeH="0" baseline="0" noProof="0" dirty="0">
                <a:ln>
                  <a:noFill/>
                </a:ln>
                <a:solidFill>
                  <a:srgbClr val="672D7A"/>
                </a:solidFill>
                <a:effectLst/>
                <a:uLnTx/>
                <a:uFillTx/>
                <a:latin typeface="Arial" charset="0"/>
                <a:ea typeface="Arial" charset="0"/>
                <a:cs typeface="Arial" charset="0"/>
              </a:endParaRPr>
            </a:p>
          </p:txBody>
        </p:sp>
      </p:grpSp>
      <p:sp>
        <p:nvSpPr>
          <p:cNvPr id="6" name="Slide Number Placeholder 5"/>
          <p:cNvSpPr>
            <a:spLocks noGrp="1"/>
          </p:cNvSpPr>
          <p:nvPr>
            <p:ph type="sldNum" sz="quarter" idx="12"/>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2195B9F3-5000-F544-B37B-1257912A0F49}" type="slidenum">
              <a:rPr kumimoji="0" lang="en-US" sz="1000" b="0" i="0" u="none" strike="noStrike" kern="1200" cap="none" spc="0" normalizeH="0" baseline="0" noProof="0" smtClean="0">
                <a:ln>
                  <a:noFill/>
                </a:ln>
                <a:solidFill>
                  <a:srgbClr val="672D7A"/>
                </a:solidFill>
                <a:effectLst/>
                <a:uLnTx/>
                <a:uFillTx/>
                <a:latin typeface="Arial" charset="0"/>
                <a:cs typeface="Arial" charset="0"/>
              </a:rPr>
              <a:pPr marL="0" marR="0" lvl="0" indent="0" algn="r" defTabSz="906873"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672D7A"/>
              </a:solidFill>
              <a:effectLst/>
              <a:uLnTx/>
              <a:uFillTx/>
              <a:latin typeface="Arial" charset="0"/>
              <a:cs typeface="Arial" charset="0"/>
            </a:endParaRPr>
          </a:p>
        </p:txBody>
      </p:sp>
      <p:sp>
        <p:nvSpPr>
          <p:cNvPr id="37" name="Footer Placeholder 9"/>
          <p:cNvSpPr txBox="1">
            <a:spLocks/>
          </p:cNvSpPr>
          <p:nvPr/>
        </p:nvSpPr>
        <p:spPr>
          <a:xfrm>
            <a:off x="814388" y="6113741"/>
            <a:ext cx="10422177" cy="707886"/>
          </a:xfrm>
          <a:prstGeom prst="rect">
            <a:avLst/>
          </a:prstGeom>
        </p:spPr>
        <p:txBody>
          <a:bodyPr wrap="square" lIns="36000" tIns="36000" rIns="36000" bIns="36000" anchor="b">
            <a:noAutofit/>
          </a:bodyPr>
          <a:lstStyle>
            <a:defPPr>
              <a:defRPr lang="en-US"/>
            </a:defPPr>
            <a:lvl1pPr marL="0" algn="l" defTabSz="906873" rtl="0" eaLnBrk="1" latinLnBrk="0" hangingPunct="1">
              <a:defRPr sz="1800" kern="1200">
                <a:solidFill>
                  <a:schemeClr val="tx1"/>
                </a:solidFill>
                <a:latin typeface="+mn-lt"/>
                <a:ea typeface="+mn-ea"/>
                <a:cs typeface="+mn-cs"/>
              </a:defRPr>
            </a:lvl1pPr>
            <a:lvl2pPr marL="453429" algn="l" defTabSz="906873" rtl="0" eaLnBrk="1" latinLnBrk="0" hangingPunct="1">
              <a:defRPr sz="1800" kern="1200">
                <a:solidFill>
                  <a:schemeClr val="tx1"/>
                </a:solidFill>
                <a:latin typeface="+mn-lt"/>
                <a:ea typeface="+mn-ea"/>
                <a:cs typeface="+mn-cs"/>
              </a:defRPr>
            </a:lvl2pPr>
            <a:lvl3pPr marL="906873" algn="l" defTabSz="906873" rtl="0" eaLnBrk="1" latinLnBrk="0" hangingPunct="1">
              <a:defRPr sz="1800" kern="1200">
                <a:solidFill>
                  <a:schemeClr val="tx1"/>
                </a:solidFill>
                <a:latin typeface="+mn-lt"/>
                <a:ea typeface="+mn-ea"/>
                <a:cs typeface="+mn-cs"/>
              </a:defRPr>
            </a:lvl3pPr>
            <a:lvl4pPr marL="1360314" algn="l" defTabSz="906873" rtl="0" eaLnBrk="1" latinLnBrk="0" hangingPunct="1">
              <a:defRPr sz="1800" kern="1200">
                <a:solidFill>
                  <a:schemeClr val="tx1"/>
                </a:solidFill>
                <a:latin typeface="+mn-lt"/>
                <a:ea typeface="+mn-ea"/>
                <a:cs typeface="+mn-cs"/>
              </a:defRPr>
            </a:lvl4pPr>
            <a:lvl5pPr marL="1813727" algn="l" defTabSz="906873" rtl="0" eaLnBrk="1" latinLnBrk="0" hangingPunct="1">
              <a:defRPr sz="1800" kern="1200">
                <a:solidFill>
                  <a:schemeClr val="tx1"/>
                </a:solidFill>
                <a:latin typeface="+mn-lt"/>
                <a:ea typeface="+mn-ea"/>
                <a:cs typeface="+mn-cs"/>
              </a:defRPr>
            </a:lvl5pPr>
            <a:lvl6pPr marL="2267128" algn="l" defTabSz="906873" rtl="0" eaLnBrk="1" latinLnBrk="0" hangingPunct="1">
              <a:defRPr sz="1800" kern="1200">
                <a:solidFill>
                  <a:schemeClr val="tx1"/>
                </a:solidFill>
                <a:latin typeface="+mn-lt"/>
                <a:ea typeface="+mn-ea"/>
                <a:cs typeface="+mn-cs"/>
              </a:defRPr>
            </a:lvl6pPr>
            <a:lvl7pPr marL="2720505" algn="l" defTabSz="906873" rtl="0" eaLnBrk="1" latinLnBrk="0" hangingPunct="1">
              <a:defRPr sz="1800" kern="1200">
                <a:solidFill>
                  <a:schemeClr val="tx1"/>
                </a:solidFill>
                <a:latin typeface="+mn-lt"/>
                <a:ea typeface="+mn-ea"/>
                <a:cs typeface="+mn-cs"/>
              </a:defRPr>
            </a:lvl7pPr>
            <a:lvl8pPr marL="3174000" algn="l" defTabSz="906873" rtl="0" eaLnBrk="1" latinLnBrk="0" hangingPunct="1">
              <a:defRPr sz="1800" kern="1200">
                <a:solidFill>
                  <a:schemeClr val="tx1"/>
                </a:solidFill>
                <a:latin typeface="+mn-lt"/>
                <a:ea typeface="+mn-ea"/>
                <a:cs typeface="+mn-cs"/>
              </a:defRPr>
            </a:lvl8pPr>
            <a:lvl9pPr marL="3627389" algn="l" defTabSz="906873" rtl="0" eaLnBrk="1" latinLnBrk="0" hangingPunct="1">
              <a:defRPr sz="1800" kern="1200">
                <a:solidFill>
                  <a:schemeClr val="tx1"/>
                </a:solidFill>
                <a:latin typeface="+mn-lt"/>
                <a:ea typeface="+mn-ea"/>
                <a:cs typeface="+mn-cs"/>
              </a:defRPr>
            </a:lvl9pPr>
          </a:lstStyle>
          <a:p>
            <a:pPr marL="0" marR="0" lvl="0" indent="0" algn="l" defTabSz="90687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672D7A"/>
                </a:solidFill>
                <a:effectLst/>
                <a:uLnTx/>
                <a:uFillTx/>
                <a:latin typeface="Arial" charset="0"/>
                <a:ea typeface="Arial" charset="0"/>
                <a:cs typeface="Arial" charset="0"/>
              </a:rPr>
              <a:t>Cumulative incidence function. MACE: major adverse cardiovascular event; HR: hazard ratio; MI: myocardial infarction; </a:t>
            </a:r>
            <a:r>
              <a:rPr kumimoji="0" lang="en-US" sz="1000" b="0" i="0" u="none" strike="noStrike" kern="1200" cap="none" spc="0" normalizeH="0" baseline="0" noProof="0" dirty="0">
                <a:ln>
                  <a:noFill/>
                </a:ln>
                <a:solidFill>
                  <a:srgbClr val="672D7A"/>
                </a:solidFill>
                <a:effectLst/>
                <a:uLnTx/>
                <a:uFillTx/>
                <a:latin typeface="Arial" charset="0"/>
                <a:ea typeface="Arial" charset="0"/>
                <a:cs typeface="Arial" charset="0"/>
              </a:rPr>
              <a:t>SGLT2: </a:t>
            </a:r>
            <a:r>
              <a:rPr kumimoji="0" lang="en-CA" sz="1000" b="0" i="0" u="none" strike="noStrike" kern="1200" cap="none" spc="0" normalizeH="0" baseline="0" noProof="0" dirty="0">
                <a:ln>
                  <a:noFill/>
                </a:ln>
                <a:solidFill>
                  <a:srgbClr val="672D7A"/>
                </a:solidFill>
                <a:effectLst/>
                <a:uLnTx/>
                <a:uFillTx/>
                <a:latin typeface="Arial" charset="0"/>
                <a:ea typeface="Arial" charset="0"/>
                <a:cs typeface="Arial" charset="0"/>
              </a:rPr>
              <a:t>sodium glucose cotransporter 2</a:t>
            </a:r>
            <a:br>
              <a:rPr kumimoji="0" lang="en-GB" sz="1000" b="0" i="0" u="none" strike="noStrike" kern="1200" cap="none" spc="0" normalizeH="0" baseline="0" noProof="0" dirty="0">
                <a:ln>
                  <a:noFill/>
                </a:ln>
                <a:solidFill>
                  <a:srgbClr val="672D7A"/>
                </a:solidFill>
                <a:effectLst/>
                <a:uLnTx/>
                <a:uFillTx/>
                <a:latin typeface="Arial" charset="0"/>
                <a:ea typeface="Arial" charset="0"/>
                <a:cs typeface="Arial" charset="0"/>
              </a:rPr>
            </a:br>
            <a:r>
              <a:rPr kumimoji="0" lang="en-GB" sz="1000" b="0" i="0" u="none" strike="noStrike" kern="1200" cap="none" spc="0" normalizeH="0" baseline="0" noProof="0" dirty="0">
                <a:ln>
                  <a:noFill/>
                </a:ln>
                <a:solidFill>
                  <a:srgbClr val="672D7A"/>
                </a:solidFill>
                <a:effectLst/>
                <a:uLnTx/>
                <a:uFillTx/>
                <a:latin typeface="Arial" charset="0"/>
                <a:ea typeface="Arial" charset="0"/>
                <a:cs typeface="Arial" charset="0"/>
              </a:rPr>
              <a:t>*T</a:t>
            </a:r>
            <a:r>
              <a:rPr kumimoji="0" lang="en-US" sz="1000" b="0" i="0" u="none" strike="noStrike" kern="1200" cap="none" spc="0" normalizeH="0" baseline="0" noProof="0" dirty="0">
                <a:ln>
                  <a:noFill/>
                </a:ln>
                <a:solidFill>
                  <a:srgbClr val="672D7A"/>
                </a:solidFill>
                <a:effectLst/>
                <a:uLnTx/>
                <a:uFillTx/>
                <a:latin typeface="Arial" charset="0"/>
                <a:ea typeface="Arial" charset="0"/>
                <a:cs typeface="Arial" charset="0"/>
              </a:rPr>
              <a:t>wo-sided tests for superiority were conducted (statistical significance was indicated if p≤0.0498)</a:t>
            </a:r>
          </a:p>
          <a:p>
            <a:pPr marL="0" marR="0" lvl="0" indent="0" algn="l" defTabSz="90687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672D7A"/>
                </a:solidFill>
                <a:effectLst/>
                <a:uLnTx/>
                <a:uFillTx/>
                <a:latin typeface="Arial" charset="0"/>
                <a:ea typeface="Arial" charset="0"/>
                <a:cs typeface="Arial" charset="0"/>
              </a:rPr>
              <a:t>Note: Empagliflozin is an SGLT2 inhibitor.</a:t>
            </a:r>
            <a:r>
              <a:rPr kumimoji="0" lang="en-CA" sz="1000" b="0" i="0" u="none" strike="noStrike" kern="1200" cap="none" spc="0" normalizeH="0" baseline="0" noProof="0" dirty="0">
                <a:ln>
                  <a:noFill/>
                </a:ln>
                <a:solidFill>
                  <a:srgbClr val="672D7A"/>
                </a:solidFill>
                <a:effectLst/>
                <a:uLnTx/>
                <a:uFillTx/>
                <a:latin typeface="Arial" charset="0"/>
                <a:ea typeface="Arial" charset="0"/>
                <a:cs typeface="Arial" charset="0"/>
              </a:rPr>
              <a:t>  </a:t>
            </a:r>
            <a:r>
              <a:rPr kumimoji="0" lang="en-US" sz="1000" b="0" i="0" u="none" strike="noStrike" kern="1200" cap="none" spc="0" normalizeH="0" baseline="0" noProof="0" dirty="0">
                <a:ln>
                  <a:noFill/>
                </a:ln>
                <a:solidFill>
                  <a:srgbClr val="672D7A"/>
                </a:solidFill>
                <a:effectLst/>
                <a:uLnTx/>
                <a:uFillTx/>
                <a:latin typeface="Arial" charset="0"/>
                <a:ea typeface="Arial" charset="0"/>
                <a:cs typeface="Arial" charset="0"/>
              </a:rPr>
              <a:t>Data from: Zinman B, et al. </a:t>
            </a:r>
            <a:r>
              <a:rPr kumimoji="0" lang="en-US" sz="1000" b="0" i="1" u="none" strike="noStrike" kern="1200" cap="none" spc="0" normalizeH="0" baseline="0" noProof="0" dirty="0">
                <a:ln>
                  <a:noFill/>
                </a:ln>
                <a:solidFill>
                  <a:srgbClr val="672D7A"/>
                </a:solidFill>
                <a:effectLst/>
                <a:uLnTx/>
                <a:uFillTx/>
                <a:latin typeface="Arial" charset="0"/>
                <a:ea typeface="Arial" charset="0"/>
                <a:cs typeface="Arial" charset="0"/>
              </a:rPr>
              <a:t>N Engl J Med. </a:t>
            </a:r>
            <a:r>
              <a:rPr kumimoji="0" lang="en-CA" sz="1000" b="0" i="0" u="none" strike="noStrike" kern="1200" cap="none" spc="0" normalizeH="0" baseline="0" noProof="0" dirty="0">
                <a:ln>
                  <a:noFill/>
                </a:ln>
                <a:solidFill>
                  <a:srgbClr val="672D7A"/>
                </a:solidFill>
                <a:effectLst/>
                <a:uLnTx/>
                <a:uFillTx/>
                <a:latin typeface="Arial" charset="0"/>
                <a:ea typeface="Arial" charset="0"/>
                <a:cs typeface="Arial" charset="0"/>
              </a:rPr>
              <a:t>2015; 373:2117-2128.</a:t>
            </a:r>
          </a:p>
        </p:txBody>
      </p:sp>
      <p:pic>
        <p:nvPicPr>
          <p:cNvPr id="17" name="Picture 16"/>
          <p:cNvPicPr>
            <a:picLocks noChangeAspect="1"/>
          </p:cNvPicPr>
          <p:nvPr/>
        </p:nvPicPr>
        <p:blipFill>
          <a:blip r:embed="rId4"/>
          <a:stretch>
            <a:fillRect/>
          </a:stretch>
        </p:blipFill>
        <p:spPr>
          <a:xfrm>
            <a:off x="3024610" y="2670717"/>
            <a:ext cx="6680200" cy="2197100"/>
          </a:xfrm>
          <a:prstGeom prst="rect">
            <a:avLst/>
          </a:prstGeom>
        </p:spPr>
      </p:pic>
      <p:pic>
        <p:nvPicPr>
          <p:cNvPr id="18" name="Picture 17"/>
          <p:cNvPicPr>
            <a:picLocks noChangeAspect="1"/>
          </p:cNvPicPr>
          <p:nvPr/>
        </p:nvPicPr>
        <p:blipFill>
          <a:blip r:embed="rId5"/>
          <a:stretch>
            <a:fillRect/>
          </a:stretch>
        </p:blipFill>
        <p:spPr>
          <a:xfrm>
            <a:off x="2707633" y="3114321"/>
            <a:ext cx="6985000" cy="1854200"/>
          </a:xfrm>
          <a:prstGeom prst="rect">
            <a:avLst/>
          </a:prstGeom>
        </p:spPr>
      </p:pic>
    </p:spTree>
    <p:extLst>
      <p:ext uri="{BB962C8B-B14F-4D97-AF65-F5344CB8AC3E}">
        <p14:creationId xmlns:p14="http://schemas.microsoft.com/office/powerpoint/2010/main" val="1040240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7AC60B7-971D-B246-BB32-20571239416F}"/>
              </a:ext>
            </a:extLst>
          </p:cNvPr>
          <p:cNvPicPr>
            <a:picLocks noChangeAspect="1"/>
          </p:cNvPicPr>
          <p:nvPr/>
        </p:nvPicPr>
        <p:blipFill>
          <a:blip r:embed="rId3"/>
          <a:stretch>
            <a:fillRect/>
          </a:stretch>
        </p:blipFill>
        <p:spPr>
          <a:xfrm>
            <a:off x="1331527" y="726026"/>
            <a:ext cx="8848654" cy="5520955"/>
          </a:xfrm>
          <a:prstGeom prst="rect">
            <a:avLst/>
          </a:prstGeom>
        </p:spPr>
      </p:pic>
      <p:sp>
        <p:nvSpPr>
          <p:cNvPr id="2" name="Rectangle 1">
            <a:extLst>
              <a:ext uri="{FF2B5EF4-FFF2-40B4-BE49-F238E27FC236}">
                <a16:creationId xmlns:a16="http://schemas.microsoft.com/office/drawing/2014/main" id="{F082EE66-5F72-9344-A7BE-DF60BE5B1A59}"/>
              </a:ext>
            </a:extLst>
          </p:cNvPr>
          <p:cNvSpPr/>
          <p:nvPr/>
        </p:nvSpPr>
        <p:spPr>
          <a:xfrm>
            <a:off x="1222479" y="118137"/>
            <a:ext cx="10838891" cy="461665"/>
          </a:xfrm>
          <a:prstGeom prst="rect">
            <a:avLst/>
          </a:prstGeom>
        </p:spPr>
        <p:txBody>
          <a:bodyPr wrap="square">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3F3F3F"/>
                </a:solidFill>
                <a:effectLst/>
                <a:uLnTx/>
                <a:uFillTx/>
                <a:latin typeface="Helvetica" pitchFamily="2" charset="0"/>
                <a:ea typeface="+mn-ea"/>
                <a:cs typeface="+mn-cs"/>
              </a:rPr>
              <a:t>Reviewing, adjusting or advancing therapy in type 2 diabetes:</a:t>
            </a:r>
          </a:p>
        </p:txBody>
      </p:sp>
      <p:pic>
        <p:nvPicPr>
          <p:cNvPr id="9" name="Picture 8" descr="A picture containing logo&#10;&#10;Description automatically generated">
            <a:extLst>
              <a:ext uri="{FF2B5EF4-FFF2-40B4-BE49-F238E27FC236}">
                <a16:creationId xmlns:a16="http://schemas.microsoft.com/office/drawing/2014/main" id="{EDED4B4B-CB65-FE47-972A-0DD42D964346}"/>
              </a:ext>
            </a:extLst>
          </p:cNvPr>
          <p:cNvPicPr>
            <a:picLocks noChangeAspect="1"/>
          </p:cNvPicPr>
          <p:nvPr/>
        </p:nvPicPr>
        <p:blipFill>
          <a:blip r:embed="rId4"/>
          <a:stretch>
            <a:fillRect/>
          </a:stretch>
        </p:blipFill>
        <p:spPr>
          <a:xfrm>
            <a:off x="176636" y="121368"/>
            <a:ext cx="1049867" cy="474133"/>
          </a:xfrm>
          <a:prstGeom prst="rect">
            <a:avLst/>
          </a:prstGeom>
        </p:spPr>
      </p:pic>
      <p:sp>
        <p:nvSpPr>
          <p:cNvPr id="3" name="Espace réservé du texte 2">
            <a:extLst>
              <a:ext uri="{FF2B5EF4-FFF2-40B4-BE49-F238E27FC236}">
                <a16:creationId xmlns:a16="http://schemas.microsoft.com/office/drawing/2014/main" id="{F6DD1859-CB7E-9C49-A810-FD82F1458DDE}"/>
              </a:ext>
            </a:extLst>
          </p:cNvPr>
          <p:cNvSpPr>
            <a:spLocks noGrp="1"/>
          </p:cNvSpPr>
          <p:nvPr>
            <p:ph type="body" sz="quarter" idx="13"/>
          </p:nvPr>
        </p:nvSpPr>
        <p:spPr>
          <a:xfrm>
            <a:off x="517680" y="6343843"/>
            <a:ext cx="10756677" cy="365125"/>
          </a:xfrm>
        </p:spPr>
        <p:txBody>
          <a:bodyPr/>
          <a:lstStyle/>
          <a:p>
            <a:r>
              <a:rPr lang="en-US" dirty="0"/>
              <a:t>Diabetes Canada Clinical Practice Guidelines Expert Committee. Pharmacologic glycemic management of type 2 diabetes in adults: 2020 update. </a:t>
            </a:r>
            <a:r>
              <a:rPr lang="en-US" i="1" dirty="0"/>
              <a:t>Can J </a:t>
            </a:r>
            <a:r>
              <a:rPr lang="en-US" i="1" dirty="0" err="1"/>
              <a:t>Diabet</a:t>
            </a:r>
            <a:r>
              <a:rPr lang="en-US" i="1" dirty="0"/>
              <a:t> </a:t>
            </a:r>
            <a:r>
              <a:rPr lang="en-US" dirty="0"/>
              <a:t>2020;44:575-591. </a:t>
            </a:r>
            <a:endParaRPr lang="en-CA" dirty="0"/>
          </a:p>
        </p:txBody>
      </p:sp>
      <p:sp>
        <p:nvSpPr>
          <p:cNvPr id="11" name="Slide Number Placeholder 7">
            <a:extLst>
              <a:ext uri="{FF2B5EF4-FFF2-40B4-BE49-F238E27FC236}">
                <a16:creationId xmlns:a16="http://schemas.microsoft.com/office/drawing/2014/main" id="{99BACE0A-A205-7B4B-A6C5-F12856EDC8FB}"/>
              </a:ext>
            </a:extLst>
          </p:cNvPr>
          <p:cNvSpPr>
            <a:spLocks noGrp="1"/>
          </p:cNvSpPr>
          <p:nvPr>
            <p:ph type="sldNum" sz="quarter" idx="14"/>
          </p:nvPr>
        </p:nvSpPr>
        <p:spPr>
          <a:xfrm>
            <a:off x="11352180" y="6275263"/>
            <a:ext cx="597086" cy="365125"/>
          </a:xfrm>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E70068"/>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6</a:t>
            </a:fld>
            <a:endParaRPr kumimoji="0" lang="en-CA" sz="1050" b="0" i="0" u="none" strike="noStrike" kern="1200" cap="none" spc="0" normalizeH="0" baseline="0" noProof="0" dirty="0">
              <a:ln>
                <a:noFill/>
              </a:ln>
              <a:solidFill>
                <a:srgbClr val="E70068"/>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33C910CB-1AF5-964E-8FC8-0BB742BD4CFB}"/>
              </a:ext>
            </a:extLst>
          </p:cNvPr>
          <p:cNvSpPr/>
          <p:nvPr/>
        </p:nvSpPr>
        <p:spPr>
          <a:xfrm>
            <a:off x="1222479" y="2505046"/>
            <a:ext cx="4428822" cy="3827512"/>
          </a:xfrm>
          <a:prstGeom prst="rect">
            <a:avLst/>
          </a:prstGeom>
          <a:noFill/>
          <a:ln w="539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0" name="Groupe 19">
            <a:extLst>
              <a:ext uri="{FF2B5EF4-FFF2-40B4-BE49-F238E27FC236}">
                <a16:creationId xmlns:a16="http://schemas.microsoft.com/office/drawing/2014/main" id="{0EBF7F6B-6A37-3840-AD36-54241D49CAFA}"/>
              </a:ext>
            </a:extLst>
          </p:cNvPr>
          <p:cNvGrpSpPr/>
          <p:nvPr/>
        </p:nvGrpSpPr>
        <p:grpSpPr>
          <a:xfrm>
            <a:off x="1331527" y="2573770"/>
            <a:ext cx="4239564" cy="3671765"/>
            <a:chOff x="6363555" y="-2214216"/>
            <a:chExt cx="4239564" cy="3671765"/>
          </a:xfrm>
        </p:grpSpPr>
        <p:sp>
          <p:nvSpPr>
            <p:cNvPr id="17" name="Rectangle 16">
              <a:extLst>
                <a:ext uri="{FF2B5EF4-FFF2-40B4-BE49-F238E27FC236}">
                  <a16:creationId xmlns:a16="http://schemas.microsoft.com/office/drawing/2014/main" id="{33F68B60-936A-8D4A-BCDD-2A3412DA1FAB}"/>
                </a:ext>
              </a:extLst>
            </p:cNvPr>
            <p:cNvSpPr/>
            <p:nvPr/>
          </p:nvSpPr>
          <p:spPr>
            <a:xfrm>
              <a:off x="6363555" y="-1190370"/>
              <a:ext cx="4233478" cy="2647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 name="Image 14">
              <a:extLst>
                <a:ext uri="{FF2B5EF4-FFF2-40B4-BE49-F238E27FC236}">
                  <a16:creationId xmlns:a16="http://schemas.microsoft.com/office/drawing/2014/main" id="{3B32EE5F-0DAF-D14F-BCDC-72C0E95A89AE}"/>
                </a:ext>
              </a:extLst>
            </p:cNvPr>
            <p:cNvPicPr>
              <a:picLocks noChangeAspect="1"/>
            </p:cNvPicPr>
            <p:nvPr/>
          </p:nvPicPr>
          <p:blipFill>
            <a:blip r:embed="rId5"/>
            <a:stretch>
              <a:fillRect/>
            </a:stretch>
          </p:blipFill>
          <p:spPr>
            <a:xfrm>
              <a:off x="6363555" y="-2214216"/>
              <a:ext cx="4239564" cy="3671765"/>
            </a:xfrm>
            <a:prstGeom prst="rect">
              <a:avLst/>
            </a:prstGeom>
          </p:spPr>
        </p:pic>
      </p:grpSp>
    </p:spTree>
    <p:extLst>
      <p:ext uri="{BB962C8B-B14F-4D97-AF65-F5344CB8AC3E}">
        <p14:creationId xmlns:p14="http://schemas.microsoft.com/office/powerpoint/2010/main" val="685818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0095 -0.01828 L 0.21289 -0.1199 " pathEditMode="relative" rAng="0" ptsTypes="AA">
                                      <p:cBhvr>
                                        <p:cTn id="16" dur="2000" fill="hold"/>
                                        <p:tgtEl>
                                          <p:spTgt spid="20"/>
                                        </p:tgtEl>
                                        <p:attrNameLst>
                                          <p:attrName>ppt_x</p:attrName>
                                          <p:attrName>ppt_y</p:attrName>
                                        </p:attrNameLst>
                                      </p:cBhvr>
                                      <p:rCtr x="11120" y="-5093"/>
                                    </p:animMotion>
                                  </p:childTnLst>
                                </p:cTn>
                              </p:par>
                              <p:par>
                                <p:cTn id="17" presetID="6" presetClass="emph" presetSubtype="0" fill="hold" nodeType="withEffect">
                                  <p:stCondLst>
                                    <p:cond delay="0"/>
                                  </p:stCondLst>
                                  <p:childTnLst>
                                    <p:animScale>
                                      <p:cBhvr>
                                        <p:cTn id="18" dur="2000" fill="hold"/>
                                        <p:tgtEl>
                                          <p:spTgt spid="20"/>
                                        </p:tgtEl>
                                      </p:cBhvr>
                                      <p:by x="150000" y="150000"/>
                                    </p:animScale>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1884000" y="1260000"/>
            <a:ext cx="8640000" cy="2716920"/>
          </a:xfrm>
          <a:prstGeom prst="rect">
            <a:avLst/>
          </a:prstGeom>
          <a:noFill/>
          <a:ln>
            <a:noFill/>
          </a:ln>
        </p:spPr>
        <p:txBody>
          <a:bodyPr lIns="90000" tIns="45000" rIns="90000" bIns="45000"/>
          <a:lstStyle/>
          <a:p>
            <a:pPr algn="ctr">
              <a:spcAft>
                <a:spcPts val="3186"/>
              </a:spcAft>
            </a:pPr>
            <a:r>
              <a:rPr lang="en-US" sz="1700" i="1" spc="-1">
                <a:solidFill>
                  <a:srgbClr val="FFFFFF"/>
                </a:solidFill>
                <a:latin typeface="Arial"/>
              </a:rPr>
              <a:t>2022 Canadian Cardiovascular Society Guideline for Use of GLP-1 Receptor Agonists and SGLT2 Inhibitors for Cardiorenal Risk Reduction in Adults</a:t>
            </a:r>
            <a:r>
              <a:rPr lang="en-US" sz="1700" spc="-1">
                <a:solidFill>
                  <a:srgbClr val="FFFFFF"/>
                </a:solidFill>
                <a:latin typeface="Arial"/>
              </a:rPr>
              <a:t> </a:t>
            </a:r>
          </a:p>
          <a:p>
            <a:pPr algn="ctr">
              <a:spcAft>
                <a:spcPts val="2750"/>
              </a:spcAft>
            </a:pPr>
            <a:r>
              <a:rPr lang="en-US" sz="1100" i="1" spc="-1">
                <a:solidFill>
                  <a:srgbClr val="FFFFFF"/>
                </a:solidFill>
                <a:latin typeface="Arial"/>
              </a:rPr>
              <a:t>G.B. John Mancini, MD (Co-chair), Eileen O’Meara, MD (Co-chair), Shelley Zieroth, MD, Mathieu Bernier, MD, Alice Y.Y. Cheng, MD, David Z.I. Cherney, MD, PhD, Kim A. Connelly, MD, Justin Ezekowitz, MBBCh, MSc, Ronald M. Goldenberg, MD, Lawrence A. Leiter, MD, Gihad Nesrallah, MD, MSc, Breay W. Paty, MD, Marie-Eve Piché, MD, PhD, Peter Senior, MBBS, PhD, Abhinav Sharma, MD, Subodh Verma, MD, PhD, Vincent Woo, MD, Pol Darras, MD, Jonathan Y. Gabor, MD, Jean Grégoire, MD, Eva Lonn, MD, James A. Stone, MD, PhD, Jean-François Yale, MD, Colin Yeung, MD, MPH, Deborah Zimmerman, MD, MSc</a:t>
            </a:r>
            <a:r>
              <a:rPr lang="en-US" sz="1100" spc="-1">
                <a:solidFill>
                  <a:srgbClr val="FFFFFF"/>
                </a:solidFill>
                <a:latin typeface="Arial"/>
              </a:rPr>
              <a:t> </a:t>
            </a:r>
          </a:p>
          <a:p>
            <a:pPr algn="ctr"/>
            <a:r>
              <a:rPr lang="en-US" sz="1200" i="1" spc="-1">
                <a:solidFill>
                  <a:srgbClr val="FFFFFF"/>
                </a:solidFill>
                <a:latin typeface="Arial"/>
              </a:rPr>
              <a:t>Canadian Journal of Cardiology</a:t>
            </a:r>
            <a:r>
              <a:rPr lang="en-US" sz="1200" spc="-1">
                <a:solidFill>
                  <a:srgbClr val="FFFFFF"/>
                </a:solidFill>
                <a:latin typeface="Arial"/>
              </a:rPr>
              <a:t> </a:t>
            </a:r>
          </a:p>
          <a:p>
            <a:pPr algn="ctr"/>
            <a:r>
              <a:rPr lang="en-US" sz="1200" spc="-1">
                <a:solidFill>
                  <a:srgbClr val="FFFFFF"/>
                </a:solidFill>
                <a:latin typeface="Arial"/>
              </a:rPr>
              <a:t>Volume 38 Issue 8 Pages 1153-1167 (August 2022) </a:t>
            </a:r>
          </a:p>
          <a:p>
            <a:pPr algn="ctr"/>
            <a:r>
              <a:rPr lang="en-US" sz="1000" spc="-1">
                <a:solidFill>
                  <a:srgbClr val="FFFFFF"/>
                </a:solidFill>
                <a:latin typeface="Arial"/>
              </a:rPr>
              <a:t>DOI: 10.1016/j.cjca.2022.04.029</a:t>
            </a:r>
          </a:p>
        </p:txBody>
      </p:sp>
      <p:sp>
        <p:nvSpPr>
          <p:cNvPr id="45" name="TextShape 2"/>
          <p:cNvSpPr txBox="1"/>
          <p:nvPr/>
        </p:nvSpPr>
        <p:spPr>
          <a:xfrm>
            <a:off x="2476560" y="6624000"/>
            <a:ext cx="5556240" cy="231120"/>
          </a:xfrm>
          <a:prstGeom prst="rect">
            <a:avLst/>
          </a:prstGeom>
          <a:noFill/>
          <a:ln>
            <a:noFill/>
          </a:ln>
        </p:spPr>
        <p:txBody>
          <a:bodyPr lIns="90000" tIns="46800" rIns="90000" bIns="46800" anchor="ctr"/>
          <a:lstStyle/>
          <a:p>
            <a:r>
              <a:rPr lang="en-US" sz="900" spc="-1">
                <a:solidFill>
                  <a:srgbClr val="FFFFFF"/>
                </a:solidFill>
                <a:latin typeface="Arial"/>
              </a:rPr>
              <a:t>Copyright © 2022 Elsevier Inc.</a:t>
            </a:r>
            <a:r>
              <a:rPr lang="en-US" sz="900" spc="-1">
                <a:solidFill>
                  <a:srgbClr val="FFFFFF"/>
                </a:solidFill>
                <a:latin typeface="Arial"/>
                <a:hlinkClick r:id="rId3"/>
              </a:rPr>
              <a:t> Terms and Conditions</a:t>
            </a:r>
            <a:endParaRPr lang="en-US" sz="900" spc="-1">
              <a:solidFill>
                <a:srgbClr val="FFFFFF"/>
              </a:solidFill>
              <a:latin typeface="Arial"/>
            </a:endParaRPr>
          </a:p>
        </p:txBody>
      </p:sp>
      <p:pic>
        <p:nvPicPr>
          <p:cNvPr id="46" name="Logo"/>
          <p:cNvPicPr/>
          <p:nvPr/>
        </p:nvPicPr>
        <p:blipFill>
          <a:blip r:embed="rId4"/>
          <a:stretch/>
        </p:blipFill>
        <p:spPr>
          <a:xfrm>
            <a:off x="1603560" y="6064200"/>
            <a:ext cx="707760" cy="793800"/>
          </a:xfrm>
          <a:prstGeom prst="rect">
            <a:avLst/>
          </a:prstGeom>
          <a:ln>
            <a:noFill/>
          </a:ln>
        </p:spPr>
      </p:pic>
      <p:pic>
        <p:nvPicPr>
          <p:cNvPr id="5" name="Picture 4" descr="Graphical user interface, text&#10;&#10;Description automatically generated">
            <a:extLst>
              <a:ext uri="{FF2B5EF4-FFF2-40B4-BE49-F238E27FC236}">
                <a16:creationId xmlns:a16="http://schemas.microsoft.com/office/drawing/2014/main" id="{59C4F6BC-CE74-B36D-2A6F-AEFDFF5BB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5392" y="596900"/>
            <a:ext cx="8898608" cy="3934507"/>
          </a:xfrm>
          <a:prstGeom prst="rect">
            <a:avLst/>
          </a:prstGeom>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defTabSz="914446"/>
            <a:r>
              <a:rPr lang="en-US" sz="1400" spc="-1">
                <a:solidFill>
                  <a:srgbClr val="FFFFFF"/>
                </a:solidFill>
                <a:latin typeface="Arial"/>
              </a:rPr>
              <a:t>Figure 1 </a:t>
            </a:r>
          </a:p>
        </p:txBody>
      </p:sp>
      <p:pic>
        <p:nvPicPr>
          <p:cNvPr id="48" name="Main graphic"/>
          <p:cNvPicPr/>
          <p:nvPr/>
        </p:nvPicPr>
        <p:blipFill>
          <a:blip r:embed="rId3"/>
          <a:stretch/>
        </p:blipFill>
        <p:spPr>
          <a:xfrm>
            <a:off x="1643005" y="79200"/>
            <a:ext cx="9144000" cy="6855120"/>
          </a:xfrm>
          <a:prstGeom prst="rect">
            <a:avLst/>
          </a:prstGeom>
          <a:ln>
            <a:noFill/>
          </a:ln>
        </p:spPr>
      </p:pic>
      <p:pic>
        <p:nvPicPr>
          <p:cNvPr id="51" name="Logo"/>
          <p:cNvPicPr/>
          <p:nvPr/>
        </p:nvPicPr>
        <p:blipFill>
          <a:blip r:embed="rId4"/>
          <a:stretch/>
        </p:blipFill>
        <p:spPr>
          <a:xfrm>
            <a:off x="1603560" y="6064200"/>
            <a:ext cx="707760" cy="7938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ontent Placeholder 4">
            <a:extLst>
              <a:ext uri="{FF2B5EF4-FFF2-40B4-BE49-F238E27FC236}">
                <a16:creationId xmlns:a16="http://schemas.microsoft.com/office/drawing/2014/main" id="{3B95EF51-EFAB-4F8F-A4E2-3D0E82AA4589}"/>
              </a:ext>
            </a:extLst>
          </p:cNvPr>
          <p:cNvGraphicFramePr>
            <a:graphicFrameLocks/>
          </p:cNvGraphicFramePr>
          <p:nvPr/>
        </p:nvGraphicFramePr>
        <p:xfrm>
          <a:off x="498910" y="1652357"/>
          <a:ext cx="8665224" cy="3856729"/>
        </p:xfrm>
        <a:graphic>
          <a:graphicData uri="http://schemas.openxmlformats.org/drawingml/2006/table">
            <a:tbl>
              <a:tblPr firstRow="1" bandRow="1"/>
              <a:tblGrid>
                <a:gridCol w="649224">
                  <a:extLst>
                    <a:ext uri="{9D8B030D-6E8A-4147-A177-3AD203B41FA5}">
                      <a16:colId xmlns:a16="http://schemas.microsoft.com/office/drawing/2014/main" val="20000"/>
                    </a:ext>
                  </a:extLst>
                </a:gridCol>
                <a:gridCol w="1056000">
                  <a:extLst>
                    <a:ext uri="{9D8B030D-6E8A-4147-A177-3AD203B41FA5}">
                      <a16:colId xmlns:a16="http://schemas.microsoft.com/office/drawing/2014/main" val="20001"/>
                    </a:ext>
                  </a:extLst>
                </a:gridCol>
                <a:gridCol w="1056000">
                  <a:extLst>
                    <a:ext uri="{9D8B030D-6E8A-4147-A177-3AD203B41FA5}">
                      <a16:colId xmlns:a16="http://schemas.microsoft.com/office/drawing/2014/main" val="20003"/>
                    </a:ext>
                  </a:extLst>
                </a:gridCol>
                <a:gridCol w="1968000">
                  <a:extLst>
                    <a:ext uri="{9D8B030D-6E8A-4147-A177-3AD203B41FA5}">
                      <a16:colId xmlns:a16="http://schemas.microsoft.com/office/drawing/2014/main" val="20004"/>
                    </a:ext>
                  </a:extLst>
                </a:gridCol>
                <a:gridCol w="1968000">
                  <a:extLst>
                    <a:ext uri="{9D8B030D-6E8A-4147-A177-3AD203B41FA5}">
                      <a16:colId xmlns:a16="http://schemas.microsoft.com/office/drawing/2014/main" val="20005"/>
                    </a:ext>
                  </a:extLst>
                </a:gridCol>
                <a:gridCol w="1968000">
                  <a:extLst>
                    <a:ext uri="{9D8B030D-6E8A-4147-A177-3AD203B41FA5}">
                      <a16:colId xmlns:a16="http://schemas.microsoft.com/office/drawing/2014/main" val="20006"/>
                    </a:ext>
                  </a:extLst>
                </a:gridCol>
              </a:tblGrid>
              <a:tr h="36354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GB" sz="1600">
                        <a:solidFill>
                          <a:srgbClr val="003366"/>
                        </a:solidFill>
                        <a:latin typeface="+mn-lt"/>
                      </a:endParaRPr>
                    </a:p>
                  </a:txBody>
                  <a:tcPr marL="58081" marR="58081" marT="39740" marB="397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GB" sz="1600">
                        <a:solidFill>
                          <a:srgbClr val="003366"/>
                        </a:solidFill>
                        <a:latin typeface="+mn-lt"/>
                      </a:endParaRPr>
                    </a:p>
                  </a:txBody>
                  <a:tcPr marL="58081" marR="58081" marT="39740" marB="397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GB" sz="1600">
                        <a:solidFill>
                          <a:srgbClr val="003366"/>
                        </a:solidFill>
                        <a:latin typeface="+mn-lt"/>
                      </a:endParaRPr>
                    </a:p>
                  </a:txBody>
                  <a:tcPr marL="58081" marR="58081" marT="39740" marB="397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400">
                          <a:solidFill>
                            <a:schemeClr val="bg1"/>
                          </a:solidFill>
                          <a:latin typeface="+mn-lt"/>
                        </a:rPr>
                        <a:t>Albuminuria</a:t>
                      </a:r>
                      <a:r>
                        <a:rPr lang="en-GB" sz="1400" baseline="0">
                          <a:solidFill>
                            <a:schemeClr val="bg1"/>
                          </a:solidFill>
                          <a:latin typeface="+mn-lt"/>
                        </a:rPr>
                        <a:t> stage, description and range (mg/g)</a:t>
                      </a:r>
                      <a:endParaRPr lang="en-GB" sz="1400">
                        <a:solidFill>
                          <a:schemeClr val="bg1"/>
                        </a:solidFill>
                        <a:latin typeface="+mn-lt"/>
                      </a:endParaRPr>
                    </a:p>
                  </a:txBody>
                  <a:tcPr marL="134112" marR="134112" marT="55419" marB="55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3139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a:latin typeface="+mn-lt"/>
                      </a:endParaRPr>
                    </a:p>
                  </a:txBody>
                  <a:tcPr marL="58081" marR="58081" marT="39740" marB="397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a:latin typeface="+mn-lt"/>
                      </a:endParaRPr>
                    </a:p>
                  </a:txBody>
                  <a:tcPr marL="58081" marR="58081" marT="39740" marB="397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a:latin typeface="+mn-lt"/>
                      </a:endParaRPr>
                    </a:p>
                  </a:txBody>
                  <a:tcPr marL="58081" marR="58081" marT="39740" marB="397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400" b="1">
                          <a:latin typeface="+mn-lt"/>
                        </a:rPr>
                        <a:t>A1</a:t>
                      </a:r>
                    </a:p>
                  </a:txBody>
                  <a:tcPr marL="58081" marR="58081" marT="39740" marB="39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400" b="1">
                          <a:latin typeface="+mn-lt"/>
                        </a:rPr>
                        <a:t>A2</a:t>
                      </a:r>
                    </a:p>
                  </a:txBody>
                  <a:tcPr marL="58081" marR="58081" marT="39740" marB="39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400" b="1">
                          <a:latin typeface="+mn-lt"/>
                        </a:rPr>
                        <a:t>A3</a:t>
                      </a:r>
                    </a:p>
                  </a:txBody>
                  <a:tcPr marL="58081" marR="58081" marT="39740" marB="39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397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a:latin typeface="+mn-lt"/>
                      </a:endParaRPr>
                    </a:p>
                  </a:txBody>
                  <a:tcPr marL="58081" marR="58081" marT="39740" marB="397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a:latin typeface="+mn-lt"/>
                      </a:endParaRPr>
                    </a:p>
                  </a:txBody>
                  <a:tcPr marL="58081" marR="58081" marT="39740" marB="397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a:latin typeface="+mn-lt"/>
                      </a:endParaRPr>
                    </a:p>
                  </a:txBody>
                  <a:tcPr marL="58081" marR="58081" marT="39740" marB="397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400" u="none" kern="1200" dirty="0">
                          <a:solidFill>
                            <a:schemeClr val="tx1"/>
                          </a:solidFill>
                          <a:effectLst/>
                          <a:latin typeface="+mn-lt"/>
                          <a:ea typeface="Times New Roman"/>
                          <a:cs typeface="Times New Roman"/>
                        </a:rPr>
                        <a:t>Normal-to-mildly increased</a:t>
                      </a:r>
                      <a:endParaRPr lang="en-US" sz="1400" u="none" kern="1200" dirty="0">
                        <a:solidFill>
                          <a:schemeClr val="tx1"/>
                        </a:solidFill>
                        <a:effectLst/>
                        <a:latin typeface="+mn-lt"/>
                        <a:ea typeface="Calibri"/>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0000"/>
                        </a:lnSpc>
                        <a:spcBef>
                          <a:spcPts val="0"/>
                        </a:spcBef>
                        <a:spcAft>
                          <a:spcPts val="0"/>
                        </a:spcAft>
                      </a:pPr>
                      <a:r>
                        <a:rPr lang="en-US" sz="1400" u="none">
                          <a:solidFill>
                            <a:schemeClr val="tx1"/>
                          </a:solidFill>
                          <a:effectLst/>
                          <a:latin typeface="+mn-lt"/>
                          <a:ea typeface="Times New Roman"/>
                          <a:cs typeface="Times New Roman"/>
                        </a:rPr>
                        <a:t>Moderately increased</a:t>
                      </a:r>
                      <a:endParaRPr lang="en-US" sz="1400" u="none">
                        <a:solidFill>
                          <a:schemeClr val="tx1"/>
                        </a:solidFill>
                        <a:effectLst/>
                        <a:latin typeface="+mn-lt"/>
                        <a:ea typeface="Calibri"/>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400" u="none">
                          <a:solidFill>
                            <a:schemeClr val="tx1"/>
                          </a:solidFill>
                          <a:effectLst/>
                          <a:latin typeface="+mn-lt"/>
                          <a:ea typeface="Times New Roman"/>
                          <a:cs typeface="Times New Roman"/>
                        </a:rPr>
                        <a:t>Severely increased</a:t>
                      </a:r>
                      <a:endParaRPr lang="en-US" sz="1400" u="none">
                        <a:solidFill>
                          <a:schemeClr val="tx1"/>
                        </a:solidFill>
                        <a:effectLst/>
                        <a:latin typeface="+mn-lt"/>
                        <a:ea typeface="Calibri"/>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139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a:latin typeface="+mn-lt"/>
                      </a:endParaRPr>
                    </a:p>
                  </a:txBody>
                  <a:tcPr marL="58081" marR="58081" marT="39740" marB="397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a:latin typeface="+mn-lt"/>
                      </a:endParaRPr>
                    </a:p>
                  </a:txBody>
                  <a:tcPr marL="58081" marR="58081" marT="39740" marB="397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a:latin typeface="+mn-lt"/>
                      </a:endParaRPr>
                    </a:p>
                  </a:txBody>
                  <a:tcPr marL="58081" marR="58081" marT="39740" marB="397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95000"/>
                        </a:lnSpc>
                      </a:pPr>
                      <a:r>
                        <a:rPr lang="en-US" sz="1400" kern="1200" dirty="0">
                          <a:solidFill>
                            <a:schemeClr val="tx1"/>
                          </a:solidFill>
                          <a:effectLst/>
                          <a:latin typeface="+mn-lt"/>
                          <a:ea typeface="+mn-ea"/>
                          <a:cs typeface="Times New Roman"/>
                        </a:rPr>
                        <a:t>&lt;3 mg/mmol</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400" dirty="0">
                          <a:effectLst/>
                          <a:latin typeface="+mn-lt"/>
                          <a:ea typeface="Times New Roman"/>
                          <a:cs typeface="Times New Roman"/>
                        </a:rPr>
                        <a:t>3-30 mg/mmol</a:t>
                      </a:r>
                      <a:endParaRPr lang="en-US" sz="1400" dirty="0">
                        <a:effectLst/>
                        <a:latin typeface="+mn-lt"/>
                        <a:ea typeface="Calibri"/>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400" dirty="0">
                          <a:effectLst/>
                          <a:latin typeface="+mn-lt"/>
                          <a:ea typeface="Times New Roman"/>
                          <a:cs typeface="Times New Roman"/>
                        </a:rPr>
                        <a:t>&gt;30 mg/mmol</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3595">
                <a:tc rowSpan="6">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a:solidFill>
                            <a:schemeClr val="bg1"/>
                          </a:solidFill>
                          <a:latin typeface="+mn-lt"/>
                          <a:ea typeface="+mn-ea"/>
                          <a:cs typeface="+mn-cs"/>
                        </a:rPr>
                        <a:t>eGFR category range (m</a:t>
                      </a:r>
                      <a:r>
                        <a:rPr lang="en-GB" sz="1400" b="1" baseline="0">
                          <a:solidFill>
                            <a:schemeClr val="bg1"/>
                          </a:solidFill>
                        </a:rPr>
                        <a:t>l</a:t>
                      </a:r>
                      <a:r>
                        <a:rPr lang="en-GB" sz="1400" b="1" kern="1200">
                          <a:solidFill>
                            <a:schemeClr val="bg1"/>
                          </a:solidFill>
                          <a:latin typeface="+mn-lt"/>
                          <a:ea typeface="+mn-ea"/>
                          <a:cs typeface="+mn-cs"/>
                        </a:rPr>
                        <a:t>/min/1.73 m</a:t>
                      </a:r>
                      <a:r>
                        <a:rPr lang="en-GB" sz="1400" b="1" kern="1200" baseline="30000">
                          <a:solidFill>
                            <a:schemeClr val="bg1"/>
                          </a:solidFill>
                          <a:latin typeface="+mn-lt"/>
                          <a:ea typeface="+mn-ea"/>
                          <a:cs typeface="+mn-cs"/>
                        </a:rPr>
                        <a:t>2</a:t>
                      </a:r>
                      <a:r>
                        <a:rPr lang="en-GB" sz="1400" b="1" kern="1200">
                          <a:solidFill>
                            <a:schemeClr val="bg1"/>
                          </a:solidFill>
                          <a:latin typeface="+mn-lt"/>
                          <a:ea typeface="+mn-ea"/>
                          <a:cs typeface="+mn-cs"/>
                        </a:rPr>
                        <a:t>)</a:t>
                      </a:r>
                    </a:p>
                  </a:txBody>
                  <a:tcPr marL="134112" marR="134112" marT="55419" marB="55419"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400" b="1">
                          <a:effectLst/>
                          <a:latin typeface="+mn-lt"/>
                          <a:ea typeface="Times New Roman"/>
                          <a:cs typeface="Times New Roman"/>
                        </a:rPr>
                        <a:t>G1</a:t>
                      </a:r>
                      <a:endParaRPr lang="en-US" sz="1400">
                        <a:effectLst/>
                        <a:latin typeface="+mn-lt"/>
                        <a:ea typeface="Calibri"/>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400">
                          <a:effectLst/>
                          <a:latin typeface="+mn-lt"/>
                          <a:ea typeface="Times New Roman"/>
                          <a:cs typeface="Times New Roman"/>
                        </a:rPr>
                        <a:t>≥90</a:t>
                      </a:r>
                      <a:endParaRPr lang="en-US" sz="1400">
                        <a:effectLst/>
                        <a:latin typeface="+mn-lt"/>
                        <a:ea typeface="Calibri"/>
                        <a:cs typeface="Times New Roman"/>
                      </a:endParaRPr>
                    </a:p>
                  </a:txBody>
                  <a:tcPr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b="1">
                        <a:solidFill>
                          <a:schemeClr val="tx1">
                            <a:lumMod val="50000"/>
                          </a:schemeClr>
                        </a:solidFill>
                        <a:latin typeface="+mn-lt"/>
                      </a:endParaRPr>
                    </a:p>
                  </a:txBody>
                  <a:tcPr marL="58081" marR="58081" marT="39740" marB="3974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dirty="0">
                        <a:solidFill>
                          <a:schemeClr val="tx1">
                            <a:lumMod val="50000"/>
                          </a:schemeClr>
                        </a:solidFill>
                        <a:effectLst/>
                        <a:latin typeface="+mn-lt"/>
                        <a:ea typeface="Calibri"/>
                        <a:cs typeface="Times New Roman"/>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a:solidFill>
                          <a:schemeClr val="tx1">
                            <a:lumMod val="50000"/>
                          </a:schemeClr>
                        </a:solidFill>
                        <a:effectLst/>
                        <a:latin typeface="+mn-lt"/>
                        <a:ea typeface="Calibri"/>
                        <a:cs typeface="Times New Roman"/>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4"/>
                  </a:ext>
                </a:extLst>
              </a:tr>
              <a:tr h="393595">
                <a:tc vMerge="1">
                  <a:txBody>
                    <a:bodyPr/>
                    <a:lstStyle/>
                    <a:p>
                      <a:pPr algn="ctr"/>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400" b="1">
                          <a:effectLst/>
                          <a:latin typeface="+mn-lt"/>
                          <a:ea typeface="Times New Roman"/>
                          <a:cs typeface="Times New Roman"/>
                        </a:rPr>
                        <a:t>G2</a:t>
                      </a:r>
                      <a:endParaRPr lang="en-US" sz="1400">
                        <a:effectLst/>
                        <a:latin typeface="+mn-lt"/>
                        <a:ea typeface="Calibri"/>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400">
                          <a:effectLst/>
                          <a:latin typeface="+mn-lt"/>
                          <a:ea typeface="Times New Roman"/>
                          <a:cs typeface="Times New Roman"/>
                        </a:rPr>
                        <a:t>60–89</a:t>
                      </a:r>
                      <a:endParaRPr lang="en-US" sz="1400">
                        <a:effectLst/>
                        <a:latin typeface="+mn-lt"/>
                        <a:ea typeface="Calibri"/>
                        <a:cs typeface="Times New Roman"/>
                      </a:endParaRPr>
                    </a:p>
                  </a:txBody>
                  <a:tcPr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b="1">
                        <a:solidFill>
                          <a:schemeClr val="tx1">
                            <a:lumMod val="50000"/>
                          </a:schemeClr>
                        </a:solidFill>
                        <a:latin typeface="+mn-lt"/>
                      </a:endParaRPr>
                    </a:p>
                  </a:txBody>
                  <a:tcPr marL="58081" marR="58081" marT="39740" marB="3974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a:solidFill>
                          <a:schemeClr val="tx1">
                            <a:lumMod val="50000"/>
                          </a:schemeClr>
                        </a:solidFill>
                        <a:effectLst/>
                        <a:latin typeface="+mn-lt"/>
                        <a:ea typeface="Calibri"/>
                        <a:cs typeface="Times New Roman"/>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a:solidFill>
                          <a:schemeClr val="tx1">
                            <a:lumMod val="50000"/>
                          </a:schemeClr>
                        </a:solidFill>
                        <a:effectLst/>
                        <a:latin typeface="+mn-lt"/>
                        <a:ea typeface="Calibri"/>
                        <a:cs typeface="Times New Roman"/>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5"/>
                  </a:ext>
                </a:extLst>
              </a:tr>
              <a:tr h="393595">
                <a:tc vMerge="1">
                  <a:txBody>
                    <a:bodyPr/>
                    <a:lstStyle/>
                    <a:p>
                      <a:pPr algn="ctr"/>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400" b="1">
                          <a:effectLst/>
                          <a:latin typeface="+mn-lt"/>
                          <a:ea typeface="Times New Roman"/>
                          <a:cs typeface="Times New Roman"/>
                        </a:rPr>
                        <a:t>G3a</a:t>
                      </a:r>
                      <a:endParaRPr lang="en-US" sz="1400">
                        <a:effectLst/>
                        <a:latin typeface="+mn-lt"/>
                        <a:ea typeface="Calibri"/>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400">
                          <a:effectLst/>
                          <a:latin typeface="+mn-lt"/>
                          <a:ea typeface="Times New Roman"/>
                          <a:cs typeface="Times New Roman"/>
                        </a:rPr>
                        <a:t>45–59</a:t>
                      </a:r>
                      <a:endParaRPr lang="en-US" sz="1400">
                        <a:effectLst/>
                        <a:latin typeface="+mn-lt"/>
                        <a:ea typeface="Calibri"/>
                        <a:cs typeface="Times New Roman"/>
                      </a:endParaRPr>
                    </a:p>
                  </a:txBody>
                  <a:tcPr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a:solidFill>
                          <a:schemeClr val="tx1">
                            <a:lumMod val="50000"/>
                          </a:schemeClr>
                        </a:solidFill>
                        <a:effectLst/>
                        <a:latin typeface="+mn-lt"/>
                        <a:ea typeface="Calibri"/>
                        <a:cs typeface="Times New Roman"/>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a:solidFill>
                          <a:schemeClr val="tx1">
                            <a:lumMod val="50000"/>
                          </a:schemeClr>
                        </a:solidFill>
                        <a:effectLst/>
                        <a:latin typeface="+mn-lt"/>
                        <a:ea typeface="Calibri"/>
                        <a:cs typeface="Times New Roman"/>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a:solidFill>
                          <a:schemeClr val="tx1">
                            <a:lumMod val="50000"/>
                          </a:schemeClr>
                        </a:solidFill>
                        <a:effectLst/>
                        <a:latin typeface="+mn-lt"/>
                        <a:ea typeface="Calibri"/>
                        <a:cs typeface="Times New Roman"/>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6"/>
                  </a:ext>
                </a:extLst>
              </a:tr>
              <a:tr h="393595">
                <a:tc vMerge="1">
                  <a:txBody>
                    <a:bodyPr/>
                    <a:lstStyle/>
                    <a:p>
                      <a:pPr algn="ctr"/>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400" b="1">
                          <a:effectLst/>
                          <a:latin typeface="+mn-lt"/>
                          <a:ea typeface="Times New Roman"/>
                          <a:cs typeface="Times New Roman"/>
                        </a:rPr>
                        <a:t>G3b</a:t>
                      </a:r>
                      <a:endParaRPr lang="en-US" sz="1400">
                        <a:effectLst/>
                        <a:latin typeface="+mn-lt"/>
                        <a:ea typeface="Calibri"/>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400">
                          <a:effectLst/>
                          <a:latin typeface="+mn-lt"/>
                          <a:ea typeface="Times New Roman"/>
                          <a:cs typeface="Times New Roman"/>
                        </a:rPr>
                        <a:t>30–44</a:t>
                      </a:r>
                      <a:endParaRPr lang="en-US" sz="1400">
                        <a:effectLst/>
                        <a:latin typeface="+mn-lt"/>
                        <a:ea typeface="Calibri"/>
                        <a:cs typeface="Times New Roman"/>
                      </a:endParaRPr>
                    </a:p>
                  </a:txBody>
                  <a:tcPr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a:solidFill>
                          <a:schemeClr val="tx1">
                            <a:lumMod val="50000"/>
                          </a:schemeClr>
                        </a:solidFill>
                        <a:effectLst/>
                        <a:latin typeface="+mn-lt"/>
                        <a:ea typeface="Calibri"/>
                        <a:cs typeface="Times New Roman"/>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a:solidFill>
                          <a:schemeClr val="tx1">
                            <a:lumMod val="50000"/>
                          </a:schemeClr>
                        </a:solidFill>
                        <a:effectLst/>
                        <a:latin typeface="+mn-lt"/>
                        <a:ea typeface="Calibri"/>
                        <a:cs typeface="Times New Roman"/>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a:solidFill>
                          <a:schemeClr val="tx1">
                            <a:lumMod val="50000"/>
                          </a:schemeClr>
                        </a:solidFill>
                        <a:effectLst/>
                        <a:latin typeface="+mn-lt"/>
                        <a:ea typeface="Calibri"/>
                        <a:cs typeface="Times New Roman"/>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7"/>
                  </a:ext>
                </a:extLst>
              </a:tr>
              <a:tr h="393595">
                <a:tc vMerge="1">
                  <a:txBody>
                    <a:bodyPr/>
                    <a:lstStyle/>
                    <a:p>
                      <a:pPr algn="ctr"/>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400" b="1">
                          <a:effectLst/>
                          <a:latin typeface="+mn-lt"/>
                          <a:ea typeface="Times New Roman"/>
                          <a:cs typeface="Times New Roman"/>
                        </a:rPr>
                        <a:t>G4</a:t>
                      </a:r>
                      <a:endParaRPr lang="en-US" sz="1400">
                        <a:effectLst/>
                        <a:latin typeface="+mn-lt"/>
                        <a:ea typeface="Calibri"/>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400">
                          <a:effectLst/>
                          <a:latin typeface="+mn-lt"/>
                          <a:ea typeface="Times New Roman"/>
                          <a:cs typeface="Times New Roman"/>
                        </a:rPr>
                        <a:t>15–29</a:t>
                      </a:r>
                      <a:endParaRPr lang="en-US" sz="1400">
                        <a:effectLst/>
                        <a:latin typeface="+mn-lt"/>
                        <a:ea typeface="Calibri"/>
                        <a:cs typeface="Times New Roman"/>
                      </a:endParaRPr>
                    </a:p>
                  </a:txBody>
                  <a:tcPr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a:solidFill>
                          <a:schemeClr val="tx1">
                            <a:lumMod val="50000"/>
                          </a:schemeClr>
                        </a:solidFill>
                        <a:effectLst/>
                        <a:latin typeface="+mn-lt"/>
                        <a:ea typeface="Calibri"/>
                        <a:cs typeface="Times New Roman"/>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a:solidFill>
                          <a:schemeClr val="tx1">
                            <a:lumMod val="50000"/>
                          </a:schemeClr>
                        </a:solidFill>
                        <a:effectLst/>
                        <a:latin typeface="+mn-lt"/>
                        <a:ea typeface="Calibri"/>
                        <a:cs typeface="Times New Roman"/>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a:solidFill>
                          <a:schemeClr val="tx1">
                            <a:lumMod val="50000"/>
                          </a:schemeClr>
                        </a:solidFill>
                        <a:effectLst/>
                        <a:latin typeface="+mn-lt"/>
                        <a:ea typeface="Calibri"/>
                        <a:cs typeface="Times New Roman"/>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8"/>
                  </a:ext>
                </a:extLst>
              </a:tr>
              <a:tr h="393595">
                <a:tc vMerge="1">
                  <a:txBody>
                    <a:bodyPr/>
                    <a:lstStyle/>
                    <a:p>
                      <a:pPr algn="ctr"/>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400" b="1">
                          <a:effectLst/>
                          <a:latin typeface="+mn-lt"/>
                          <a:ea typeface="Times New Roman"/>
                          <a:cs typeface="Times New Roman"/>
                        </a:rPr>
                        <a:t>G5</a:t>
                      </a:r>
                      <a:endParaRPr lang="en-US" sz="1400">
                        <a:effectLst/>
                        <a:latin typeface="+mn-lt"/>
                        <a:ea typeface="Calibri"/>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400">
                          <a:effectLst/>
                          <a:latin typeface="+mn-lt"/>
                          <a:ea typeface="Times New Roman"/>
                          <a:cs typeface="Times New Roman"/>
                        </a:rPr>
                        <a:t>&lt;15</a:t>
                      </a:r>
                      <a:endParaRPr lang="en-US" sz="1400">
                        <a:effectLst/>
                        <a:latin typeface="+mn-lt"/>
                        <a:ea typeface="Calibri"/>
                        <a:cs typeface="Times New Roman"/>
                      </a:endParaRPr>
                    </a:p>
                  </a:txBody>
                  <a:tcPr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b="1">
                        <a:solidFill>
                          <a:schemeClr val="tx1">
                            <a:lumMod val="50000"/>
                          </a:schemeClr>
                        </a:solidFill>
                        <a:latin typeface="+mn-lt"/>
                      </a:endParaRPr>
                    </a:p>
                  </a:txBody>
                  <a:tcPr marL="58081" marR="58081" marT="39740" marB="3974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1600" b="1">
                        <a:solidFill>
                          <a:schemeClr val="tx1">
                            <a:lumMod val="50000"/>
                          </a:schemeClr>
                        </a:solidFill>
                        <a:latin typeface="+mn-lt"/>
                      </a:endParaRPr>
                    </a:p>
                  </a:txBody>
                  <a:tcPr marL="58081" marR="58081" marT="39740" marB="3974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1600" b="1" dirty="0">
                        <a:solidFill>
                          <a:schemeClr val="tx1">
                            <a:lumMod val="50000"/>
                          </a:schemeClr>
                        </a:solidFill>
                        <a:latin typeface="+mn-lt"/>
                      </a:endParaRPr>
                    </a:p>
                  </a:txBody>
                  <a:tcPr marL="58081" marR="58081" marT="39740" marB="3974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9"/>
                  </a:ext>
                </a:extLst>
              </a:tr>
            </a:tbl>
          </a:graphicData>
        </a:graphic>
      </p:graphicFrame>
      <p:sp>
        <p:nvSpPr>
          <p:cNvPr id="5" name="Title 4"/>
          <p:cNvSpPr>
            <a:spLocks noGrp="1"/>
          </p:cNvSpPr>
          <p:nvPr>
            <p:ph type="title"/>
          </p:nvPr>
        </p:nvSpPr>
        <p:spPr/>
        <p:txBody>
          <a:bodyPr>
            <a:normAutofit/>
          </a:bodyPr>
          <a:lstStyle/>
          <a:p>
            <a:r>
              <a:rPr lang="en-GB" sz="3200"/>
              <a:t>EMPA-KIDNEY enrolled a broad CKD population</a:t>
            </a:r>
            <a:r>
              <a:rPr lang="en-GB" sz="3200" baseline="30000"/>
              <a:t>1</a:t>
            </a:r>
            <a:endParaRPr lang="en-GB" sz="3200"/>
          </a:p>
        </p:txBody>
      </p:sp>
      <p:sp>
        <p:nvSpPr>
          <p:cNvPr id="3" name="Slide Number Placeholder 2">
            <a:extLst>
              <a:ext uri="{FF2B5EF4-FFF2-40B4-BE49-F238E27FC236}">
                <a16:creationId xmlns:a16="http://schemas.microsoft.com/office/drawing/2014/main" id="{7697FD32-7063-4C28-A10F-E44D89F68D54}"/>
              </a:ext>
            </a:extLst>
          </p:cNvPr>
          <p:cNvSpPr>
            <a:spLocks noGrp="1"/>
          </p:cNvSpPr>
          <p:nvPr>
            <p:ph type="sldNum" sz="quarter" idx="4"/>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B687C26E-76E8-F74A-ABD7-29242BE2C250}" type="slidenum">
              <a:rPr kumimoji="0" lang="en-GB" sz="1100" b="0" i="0" u="none" strike="noStrike" kern="1200" cap="none" spc="0" normalizeH="0" baseline="0" noProof="0" smtClean="0">
                <a:ln>
                  <a:noFill/>
                </a:ln>
                <a:solidFill>
                  <a:srgbClr val="515151"/>
                </a:solidFill>
                <a:effectLst/>
                <a:uLnTx/>
                <a:uFillTx/>
                <a:latin typeface="Century Gothic" panose="020F03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9</a:t>
            </a:fld>
            <a:endParaRPr kumimoji="0" lang="en-GB" sz="11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64" name="Text Placeholder 3">
            <a:extLst>
              <a:ext uri="{FF2B5EF4-FFF2-40B4-BE49-F238E27FC236}">
                <a16:creationId xmlns:a16="http://schemas.microsoft.com/office/drawing/2014/main" id="{437986AC-E9D6-45DF-9A79-78BF8573FB45}"/>
              </a:ext>
            </a:extLst>
          </p:cNvPr>
          <p:cNvSpPr txBox="1">
            <a:spLocks/>
          </p:cNvSpPr>
          <p:nvPr/>
        </p:nvSpPr>
        <p:spPr>
          <a:xfrm>
            <a:off x="879051" y="5589240"/>
            <a:ext cx="3060699" cy="240003"/>
          </a:xfrm>
          <a:prstGeom prst="rect">
            <a:avLst/>
          </a:prstGeom>
          <a:noFill/>
        </p:spPr>
        <p:txBody>
          <a:bodyPr vert="horz" lIns="0" tIns="0" rIns="0" bIns="0" rtlCol="0" anchor="t" anchorCtr="0">
            <a:noAutofit/>
          </a:bodyPr>
          <a:lstStyle>
            <a:lvl1pPr marL="0" indent="0" algn="l" defTabSz="457200" rtl="0" eaLnBrk="1" latinLnBrk="0" hangingPunct="1">
              <a:spcBef>
                <a:spcPct val="20000"/>
              </a:spcBef>
              <a:buFont typeface="Arial"/>
              <a:buNone/>
              <a:defRPr sz="1000" kern="1200" baseline="0">
                <a:solidFill>
                  <a:srgbClr val="5A5A5A"/>
                </a:solidFill>
                <a:latin typeface="Arial"/>
                <a:ea typeface="+mn-ea"/>
                <a:cs typeface="+mn-cs"/>
              </a:defRPr>
            </a:lvl1pPr>
            <a:lvl2pPr marL="454025" indent="-222250" algn="l" defTabSz="457200" rtl="0" eaLnBrk="1" latinLnBrk="0" hangingPunct="1">
              <a:spcBef>
                <a:spcPct val="20000"/>
              </a:spcBef>
              <a:buFont typeface="Arial"/>
              <a:buChar char="–"/>
              <a:defRPr sz="2200" kern="1200">
                <a:solidFill>
                  <a:srgbClr val="5A5A5A"/>
                </a:solidFill>
                <a:latin typeface="Arial"/>
                <a:ea typeface="+mn-ea"/>
                <a:cs typeface="+mn-cs"/>
              </a:defRPr>
            </a:lvl2pPr>
            <a:lvl3pPr marL="685800" indent="-231775" algn="l" defTabSz="457200" rtl="0" eaLnBrk="1" latinLnBrk="0" hangingPunct="1">
              <a:spcBef>
                <a:spcPct val="20000"/>
              </a:spcBef>
              <a:buFont typeface="Arial"/>
              <a:buChar char="•"/>
              <a:defRPr sz="1800" kern="1200">
                <a:solidFill>
                  <a:srgbClr val="5A5A5A"/>
                </a:solidFill>
                <a:latin typeface="Arial"/>
                <a:ea typeface="+mn-ea"/>
                <a:cs typeface="+mn-cs"/>
              </a:defRPr>
            </a:lvl3pPr>
            <a:lvl4pPr marL="858838" indent="-173038" algn="l" defTabSz="457200" rtl="0" eaLnBrk="1" latinLnBrk="0" hangingPunct="1">
              <a:spcBef>
                <a:spcPct val="20000"/>
              </a:spcBef>
              <a:buFont typeface="Arial"/>
              <a:buChar char="–"/>
              <a:defRPr sz="1600" kern="1200">
                <a:solidFill>
                  <a:srgbClr val="5A5A5A"/>
                </a:solidFill>
                <a:latin typeface="Arial"/>
                <a:ea typeface="+mn-ea"/>
                <a:cs typeface="+mn-cs"/>
              </a:defRPr>
            </a:lvl4pPr>
            <a:lvl5pPr marL="1030288" indent="-112713" algn="l" defTabSz="457200" rtl="0" eaLnBrk="1" latinLnBrk="0" hangingPunct="1">
              <a:spcBef>
                <a:spcPct val="20000"/>
              </a:spcBef>
              <a:buFont typeface="Arial"/>
              <a:buChar char="»"/>
              <a:defRPr sz="1400" kern="1200">
                <a:solidFill>
                  <a:srgbClr val="5A5A5A"/>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GB" sz="1400" b="0" i="0" u="none" strike="noStrike" kern="1200" cap="none" spc="0" normalizeH="0" baseline="0" noProof="0">
                <a:ln>
                  <a:noFill/>
                </a:ln>
                <a:solidFill>
                  <a:srgbClr val="5A5A5A"/>
                </a:solidFill>
                <a:effectLst/>
                <a:uLnTx/>
                <a:uFillTx/>
                <a:latin typeface="Century Gothic" panose="020F0302020204030204"/>
                <a:ea typeface="+mn-ea"/>
                <a:cs typeface="+mn-cs"/>
              </a:rPr>
              <a:t>Low risk*</a:t>
            </a:r>
          </a:p>
        </p:txBody>
      </p:sp>
      <p:sp>
        <p:nvSpPr>
          <p:cNvPr id="65" name="Rectangle 64">
            <a:extLst>
              <a:ext uri="{FF2B5EF4-FFF2-40B4-BE49-F238E27FC236}">
                <a16:creationId xmlns:a16="http://schemas.microsoft.com/office/drawing/2014/main" id="{24E3BAA1-CE58-45D5-9052-F0E85EE68906}"/>
              </a:ext>
            </a:extLst>
          </p:cNvPr>
          <p:cNvSpPr/>
          <p:nvPr/>
        </p:nvSpPr>
        <p:spPr>
          <a:xfrm>
            <a:off x="584327" y="5589240"/>
            <a:ext cx="240000" cy="240003"/>
          </a:xfrm>
          <a:prstGeom prst="rect">
            <a:avLst/>
          </a:prstGeom>
          <a:solidFill>
            <a:srgbClr val="92D050"/>
          </a:solidFill>
          <a:ln w="6350" cap="flat" cmpd="sng" algn="ctr">
            <a:no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2667" b="0" i="0" u="none" strike="noStrike" kern="0" cap="none" spc="0" normalizeH="0" baseline="0" noProof="0">
              <a:ln>
                <a:noFill/>
              </a:ln>
              <a:solidFill>
                <a:srgbClr val="5A5A5A"/>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12FF134E-3964-464C-AF5E-EF993E16CF8B}"/>
              </a:ext>
            </a:extLst>
          </p:cNvPr>
          <p:cNvSpPr/>
          <p:nvPr/>
        </p:nvSpPr>
        <p:spPr>
          <a:xfrm>
            <a:off x="2413127" y="5589240"/>
            <a:ext cx="240000" cy="240003"/>
          </a:xfrm>
          <a:prstGeom prst="rect">
            <a:avLst/>
          </a:prstGeom>
          <a:solidFill>
            <a:srgbClr val="FFFF00"/>
          </a:solidFill>
          <a:ln w="6350" cap="flat" cmpd="sng" algn="ctr">
            <a:no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2667" b="0" i="0" u="none" strike="noStrike" kern="0" cap="none" spc="0" normalizeH="0" baseline="0" noProof="0">
              <a:ln>
                <a:noFill/>
              </a:ln>
              <a:solidFill>
                <a:srgbClr val="5A5A5A"/>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98281C73-D6EC-4DA8-91AA-D47595847446}"/>
              </a:ext>
            </a:extLst>
          </p:cNvPr>
          <p:cNvSpPr/>
          <p:nvPr/>
        </p:nvSpPr>
        <p:spPr>
          <a:xfrm>
            <a:off x="5831667" y="5589240"/>
            <a:ext cx="240000" cy="240003"/>
          </a:xfrm>
          <a:prstGeom prst="rect">
            <a:avLst/>
          </a:prstGeom>
          <a:solidFill>
            <a:srgbClr val="FFC000"/>
          </a:solidFill>
          <a:ln w="6350" cap="flat" cmpd="sng" algn="ctr">
            <a:no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2667" b="0" i="0" u="none" strike="noStrike" kern="0" cap="none" spc="0" normalizeH="0" baseline="0" noProof="0">
              <a:ln>
                <a:noFill/>
              </a:ln>
              <a:solidFill>
                <a:srgbClr val="5A5A5A"/>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7D49831E-CF19-4591-9639-E1D338DB25C5}"/>
              </a:ext>
            </a:extLst>
          </p:cNvPr>
          <p:cNvSpPr/>
          <p:nvPr/>
        </p:nvSpPr>
        <p:spPr>
          <a:xfrm>
            <a:off x="7660466" y="5589240"/>
            <a:ext cx="240000" cy="240003"/>
          </a:xfrm>
          <a:prstGeom prst="rect">
            <a:avLst/>
          </a:prstGeom>
          <a:solidFill>
            <a:srgbClr val="FF0000"/>
          </a:solidFill>
          <a:ln w="6350" cap="flat" cmpd="sng" algn="ctr">
            <a:noFill/>
            <a:prstDash val="solid"/>
            <a:miter lim="800000"/>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2667" b="0" i="0" u="none" strike="noStrike" kern="0" cap="none" spc="0" normalizeH="0" baseline="0" noProof="0">
              <a:ln>
                <a:noFill/>
              </a:ln>
              <a:solidFill>
                <a:srgbClr val="5A5A5A"/>
              </a:solidFill>
              <a:effectLst/>
              <a:uLnTx/>
              <a:uFillTx/>
              <a:latin typeface="Century Gothic" panose="020F0302020204030204"/>
              <a:ea typeface="+mn-ea"/>
              <a:cs typeface="+mn-cs"/>
            </a:endParaRPr>
          </a:p>
        </p:txBody>
      </p:sp>
      <p:sp>
        <p:nvSpPr>
          <p:cNvPr id="69" name="Text Placeholder 3">
            <a:extLst>
              <a:ext uri="{FF2B5EF4-FFF2-40B4-BE49-F238E27FC236}">
                <a16:creationId xmlns:a16="http://schemas.microsoft.com/office/drawing/2014/main" id="{8CEB8403-3246-40A5-9A1B-A1A1CBFD46FA}"/>
              </a:ext>
            </a:extLst>
          </p:cNvPr>
          <p:cNvSpPr txBox="1">
            <a:spLocks/>
          </p:cNvSpPr>
          <p:nvPr/>
        </p:nvSpPr>
        <p:spPr>
          <a:xfrm>
            <a:off x="2716318" y="5592289"/>
            <a:ext cx="2979885" cy="233911"/>
          </a:xfrm>
          <a:prstGeom prst="rect">
            <a:avLst/>
          </a:prstGeom>
          <a:noFill/>
        </p:spPr>
        <p:txBody>
          <a:bodyPr vert="horz" lIns="0" tIns="0" rIns="0" bIns="0" rtlCol="0" anchor="t" anchorCtr="0">
            <a:noAutofit/>
          </a:bodyPr>
          <a:lstStyle>
            <a:lvl1pPr marL="0" indent="0" algn="l" defTabSz="457200" rtl="0" eaLnBrk="1" latinLnBrk="0" hangingPunct="1">
              <a:spcBef>
                <a:spcPct val="20000"/>
              </a:spcBef>
              <a:buFont typeface="Arial"/>
              <a:buNone/>
              <a:defRPr sz="1000" kern="1200" baseline="0">
                <a:solidFill>
                  <a:srgbClr val="5A5A5A"/>
                </a:solidFill>
                <a:latin typeface="Arial"/>
                <a:ea typeface="+mn-ea"/>
                <a:cs typeface="+mn-cs"/>
              </a:defRPr>
            </a:lvl1pPr>
            <a:lvl2pPr marL="454025" indent="-222250" algn="l" defTabSz="457200" rtl="0" eaLnBrk="1" latinLnBrk="0" hangingPunct="1">
              <a:spcBef>
                <a:spcPct val="20000"/>
              </a:spcBef>
              <a:buFont typeface="Arial"/>
              <a:buChar char="–"/>
              <a:defRPr sz="2200" kern="1200">
                <a:solidFill>
                  <a:srgbClr val="5A5A5A"/>
                </a:solidFill>
                <a:latin typeface="Arial"/>
                <a:ea typeface="+mn-ea"/>
                <a:cs typeface="+mn-cs"/>
              </a:defRPr>
            </a:lvl2pPr>
            <a:lvl3pPr marL="685800" indent="-231775" algn="l" defTabSz="457200" rtl="0" eaLnBrk="1" latinLnBrk="0" hangingPunct="1">
              <a:spcBef>
                <a:spcPct val="20000"/>
              </a:spcBef>
              <a:buFont typeface="Arial"/>
              <a:buChar char="•"/>
              <a:defRPr sz="1800" kern="1200">
                <a:solidFill>
                  <a:srgbClr val="5A5A5A"/>
                </a:solidFill>
                <a:latin typeface="Arial"/>
                <a:ea typeface="+mn-ea"/>
                <a:cs typeface="+mn-cs"/>
              </a:defRPr>
            </a:lvl3pPr>
            <a:lvl4pPr marL="858838" indent="-173038" algn="l" defTabSz="457200" rtl="0" eaLnBrk="1" latinLnBrk="0" hangingPunct="1">
              <a:spcBef>
                <a:spcPct val="20000"/>
              </a:spcBef>
              <a:buFont typeface="Arial"/>
              <a:buChar char="–"/>
              <a:defRPr sz="1600" kern="1200">
                <a:solidFill>
                  <a:srgbClr val="5A5A5A"/>
                </a:solidFill>
                <a:latin typeface="Arial"/>
                <a:ea typeface="+mn-ea"/>
                <a:cs typeface="+mn-cs"/>
              </a:defRPr>
            </a:lvl4pPr>
            <a:lvl5pPr marL="1030288" indent="-112713" algn="l" defTabSz="457200" rtl="0" eaLnBrk="1" latinLnBrk="0" hangingPunct="1">
              <a:spcBef>
                <a:spcPct val="20000"/>
              </a:spcBef>
              <a:buFont typeface="Arial"/>
              <a:buChar char="»"/>
              <a:defRPr sz="1400" kern="1200">
                <a:solidFill>
                  <a:srgbClr val="5A5A5A"/>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GB" sz="1400" b="0" i="0" u="none" strike="noStrike" kern="1200" cap="none" spc="0" normalizeH="0" baseline="0" noProof="0">
                <a:ln>
                  <a:noFill/>
                </a:ln>
                <a:solidFill>
                  <a:srgbClr val="5A5A5A"/>
                </a:solidFill>
                <a:effectLst/>
                <a:uLnTx/>
                <a:uFillTx/>
                <a:latin typeface="Century Gothic" panose="020F0302020204030204"/>
                <a:ea typeface="+mn-ea"/>
                <a:cs typeface="+mn-cs"/>
              </a:rPr>
              <a:t>Moderately increased risk</a:t>
            </a:r>
          </a:p>
        </p:txBody>
      </p:sp>
      <p:sp>
        <p:nvSpPr>
          <p:cNvPr id="70" name="Text Placeholder 3">
            <a:extLst>
              <a:ext uri="{FF2B5EF4-FFF2-40B4-BE49-F238E27FC236}">
                <a16:creationId xmlns:a16="http://schemas.microsoft.com/office/drawing/2014/main" id="{6313EDC6-18C1-4CE3-A00B-4EBB169403D3}"/>
              </a:ext>
            </a:extLst>
          </p:cNvPr>
          <p:cNvSpPr txBox="1">
            <a:spLocks/>
          </p:cNvSpPr>
          <p:nvPr/>
        </p:nvSpPr>
        <p:spPr>
          <a:xfrm>
            <a:off x="6134859" y="5589242"/>
            <a:ext cx="1525608" cy="236957"/>
          </a:xfrm>
          <a:prstGeom prst="rect">
            <a:avLst/>
          </a:prstGeom>
          <a:noFill/>
        </p:spPr>
        <p:txBody>
          <a:bodyPr vert="horz" lIns="0" tIns="0" rIns="0" bIns="0" rtlCol="0" anchor="t" anchorCtr="0">
            <a:noAutofit/>
          </a:bodyPr>
          <a:lstStyle>
            <a:lvl1pPr marL="0" indent="0" algn="l" defTabSz="457200" rtl="0" eaLnBrk="1" latinLnBrk="0" hangingPunct="1">
              <a:spcBef>
                <a:spcPct val="20000"/>
              </a:spcBef>
              <a:buFont typeface="Arial"/>
              <a:buNone/>
              <a:defRPr sz="1000" kern="1200" baseline="0">
                <a:solidFill>
                  <a:srgbClr val="5A5A5A"/>
                </a:solidFill>
                <a:latin typeface="Arial"/>
                <a:ea typeface="+mn-ea"/>
                <a:cs typeface="+mn-cs"/>
              </a:defRPr>
            </a:lvl1pPr>
            <a:lvl2pPr marL="454025" indent="-222250" algn="l" defTabSz="457200" rtl="0" eaLnBrk="1" latinLnBrk="0" hangingPunct="1">
              <a:spcBef>
                <a:spcPct val="20000"/>
              </a:spcBef>
              <a:buFont typeface="Arial"/>
              <a:buChar char="–"/>
              <a:defRPr sz="2200" kern="1200">
                <a:solidFill>
                  <a:srgbClr val="5A5A5A"/>
                </a:solidFill>
                <a:latin typeface="Arial"/>
                <a:ea typeface="+mn-ea"/>
                <a:cs typeface="+mn-cs"/>
              </a:defRPr>
            </a:lvl2pPr>
            <a:lvl3pPr marL="685800" indent="-231775" algn="l" defTabSz="457200" rtl="0" eaLnBrk="1" latinLnBrk="0" hangingPunct="1">
              <a:spcBef>
                <a:spcPct val="20000"/>
              </a:spcBef>
              <a:buFont typeface="Arial"/>
              <a:buChar char="•"/>
              <a:defRPr sz="1800" kern="1200">
                <a:solidFill>
                  <a:srgbClr val="5A5A5A"/>
                </a:solidFill>
                <a:latin typeface="Arial"/>
                <a:ea typeface="+mn-ea"/>
                <a:cs typeface="+mn-cs"/>
              </a:defRPr>
            </a:lvl3pPr>
            <a:lvl4pPr marL="858838" indent="-173038" algn="l" defTabSz="457200" rtl="0" eaLnBrk="1" latinLnBrk="0" hangingPunct="1">
              <a:spcBef>
                <a:spcPct val="20000"/>
              </a:spcBef>
              <a:buFont typeface="Arial"/>
              <a:buChar char="–"/>
              <a:defRPr sz="1600" kern="1200">
                <a:solidFill>
                  <a:srgbClr val="5A5A5A"/>
                </a:solidFill>
                <a:latin typeface="Arial"/>
                <a:ea typeface="+mn-ea"/>
                <a:cs typeface="+mn-cs"/>
              </a:defRPr>
            </a:lvl4pPr>
            <a:lvl5pPr marL="1030288" indent="-112713" algn="l" defTabSz="457200" rtl="0" eaLnBrk="1" latinLnBrk="0" hangingPunct="1">
              <a:spcBef>
                <a:spcPct val="20000"/>
              </a:spcBef>
              <a:buFont typeface="Arial"/>
              <a:buChar char="»"/>
              <a:defRPr sz="1400" kern="1200">
                <a:solidFill>
                  <a:srgbClr val="5A5A5A"/>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GB" sz="1400" b="0" i="0" u="none" strike="noStrike" kern="1200" cap="none" spc="0" normalizeH="0" baseline="0" noProof="0">
                <a:ln>
                  <a:noFill/>
                </a:ln>
                <a:solidFill>
                  <a:srgbClr val="5A5A5A"/>
                </a:solidFill>
                <a:effectLst/>
                <a:uLnTx/>
                <a:uFillTx/>
                <a:latin typeface="Century Gothic" panose="020F0302020204030204"/>
                <a:ea typeface="+mn-ea"/>
                <a:cs typeface="+mn-cs"/>
              </a:rPr>
              <a:t>High risk</a:t>
            </a:r>
          </a:p>
        </p:txBody>
      </p:sp>
      <p:sp>
        <p:nvSpPr>
          <p:cNvPr id="71" name="Text Placeholder 3">
            <a:extLst>
              <a:ext uri="{FF2B5EF4-FFF2-40B4-BE49-F238E27FC236}">
                <a16:creationId xmlns:a16="http://schemas.microsoft.com/office/drawing/2014/main" id="{8B6F3395-AE97-4146-BC39-457B29A7E0C7}"/>
              </a:ext>
            </a:extLst>
          </p:cNvPr>
          <p:cNvSpPr txBox="1">
            <a:spLocks/>
          </p:cNvSpPr>
          <p:nvPr/>
        </p:nvSpPr>
        <p:spPr>
          <a:xfrm>
            <a:off x="7962878" y="5593530"/>
            <a:ext cx="2264543" cy="276477"/>
          </a:xfrm>
          <a:prstGeom prst="rect">
            <a:avLst/>
          </a:prstGeom>
          <a:noFill/>
        </p:spPr>
        <p:txBody>
          <a:bodyPr vert="horz" lIns="0" tIns="0" rIns="0" bIns="0" rtlCol="0" anchor="t" anchorCtr="0">
            <a:noAutofit/>
          </a:bodyPr>
          <a:lstStyle>
            <a:lvl1pPr marL="0" indent="0" algn="l" defTabSz="457200" rtl="0" eaLnBrk="1" latinLnBrk="0" hangingPunct="1">
              <a:spcBef>
                <a:spcPct val="20000"/>
              </a:spcBef>
              <a:buFont typeface="Arial"/>
              <a:buNone/>
              <a:defRPr sz="1000" kern="1200" baseline="0">
                <a:solidFill>
                  <a:srgbClr val="5A5A5A"/>
                </a:solidFill>
                <a:latin typeface="Arial"/>
                <a:ea typeface="+mn-ea"/>
                <a:cs typeface="+mn-cs"/>
              </a:defRPr>
            </a:lvl1pPr>
            <a:lvl2pPr marL="454025" indent="-222250" algn="l" defTabSz="457200" rtl="0" eaLnBrk="1" latinLnBrk="0" hangingPunct="1">
              <a:spcBef>
                <a:spcPct val="20000"/>
              </a:spcBef>
              <a:buFont typeface="Arial"/>
              <a:buChar char="–"/>
              <a:defRPr sz="2200" kern="1200">
                <a:solidFill>
                  <a:srgbClr val="5A5A5A"/>
                </a:solidFill>
                <a:latin typeface="Arial"/>
                <a:ea typeface="+mn-ea"/>
                <a:cs typeface="+mn-cs"/>
              </a:defRPr>
            </a:lvl2pPr>
            <a:lvl3pPr marL="685800" indent="-231775" algn="l" defTabSz="457200" rtl="0" eaLnBrk="1" latinLnBrk="0" hangingPunct="1">
              <a:spcBef>
                <a:spcPct val="20000"/>
              </a:spcBef>
              <a:buFont typeface="Arial"/>
              <a:buChar char="•"/>
              <a:defRPr sz="1800" kern="1200">
                <a:solidFill>
                  <a:srgbClr val="5A5A5A"/>
                </a:solidFill>
                <a:latin typeface="Arial"/>
                <a:ea typeface="+mn-ea"/>
                <a:cs typeface="+mn-cs"/>
              </a:defRPr>
            </a:lvl3pPr>
            <a:lvl4pPr marL="858838" indent="-173038" algn="l" defTabSz="457200" rtl="0" eaLnBrk="1" latinLnBrk="0" hangingPunct="1">
              <a:spcBef>
                <a:spcPct val="20000"/>
              </a:spcBef>
              <a:buFont typeface="Arial"/>
              <a:buChar char="–"/>
              <a:defRPr sz="1600" kern="1200">
                <a:solidFill>
                  <a:srgbClr val="5A5A5A"/>
                </a:solidFill>
                <a:latin typeface="Arial"/>
                <a:ea typeface="+mn-ea"/>
                <a:cs typeface="+mn-cs"/>
              </a:defRPr>
            </a:lvl4pPr>
            <a:lvl5pPr marL="1030288" indent="-112713" algn="l" defTabSz="457200" rtl="0" eaLnBrk="1" latinLnBrk="0" hangingPunct="1">
              <a:spcBef>
                <a:spcPct val="20000"/>
              </a:spcBef>
              <a:buFont typeface="Arial"/>
              <a:buChar char="»"/>
              <a:defRPr sz="1400" kern="1200">
                <a:solidFill>
                  <a:srgbClr val="5A5A5A"/>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GB" sz="1400" b="0" i="0" u="none" strike="noStrike" kern="1200" cap="none" spc="0" normalizeH="0" baseline="0" noProof="0">
                <a:ln>
                  <a:noFill/>
                </a:ln>
                <a:solidFill>
                  <a:srgbClr val="5A5A5A"/>
                </a:solidFill>
                <a:effectLst/>
                <a:uLnTx/>
                <a:uFillTx/>
                <a:latin typeface="Century Gothic" panose="020F0302020204030204"/>
                <a:ea typeface="+mn-ea"/>
                <a:cs typeface="+mn-cs"/>
              </a:rPr>
              <a:t>Very high risk</a:t>
            </a:r>
          </a:p>
        </p:txBody>
      </p:sp>
      <p:sp>
        <p:nvSpPr>
          <p:cNvPr id="12" name="TextBox 11">
            <a:extLst>
              <a:ext uri="{FF2B5EF4-FFF2-40B4-BE49-F238E27FC236}">
                <a16:creationId xmlns:a16="http://schemas.microsoft.com/office/drawing/2014/main" id="{1442532D-BBF7-46B9-846F-8CD58F467DF8}"/>
              </a:ext>
            </a:extLst>
          </p:cNvPr>
          <p:cNvSpPr txBox="1"/>
          <p:nvPr/>
        </p:nvSpPr>
        <p:spPr>
          <a:xfrm>
            <a:off x="572404" y="5856251"/>
            <a:ext cx="11492343" cy="497102"/>
          </a:xfrm>
          <a:prstGeom prst="rect">
            <a:avLst/>
          </a:prstGeom>
          <a:noFill/>
        </p:spPr>
        <p:txBody>
          <a:bodyPr wrap="square" rtlCol="0" anchor="b">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515151"/>
                </a:solidFill>
                <a:effectLst/>
                <a:uLnTx/>
                <a:uFillTx/>
                <a:latin typeface="Century Gothic" panose="020F0302020204030204"/>
                <a:ea typeface="+mn-ea"/>
                <a:cs typeface="+mn-cs"/>
              </a:rPr>
              <a:t>*If no other markers of kidney disease, no CKD. eGFR, estimated glomerular filtration rate; T2D, type 2 diabetes; UACR, urine albumin-to-creatinine ratio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515151"/>
                </a:solidFill>
                <a:effectLst/>
                <a:uLnTx/>
                <a:uFillTx/>
                <a:latin typeface="Century Gothic" panose="020F0302020204030204"/>
                <a:ea typeface="+mn-ea"/>
                <a:cs typeface="+mn-cs"/>
              </a:rPr>
              <a:t>1. </a:t>
            </a:r>
            <a:r>
              <a:rPr kumimoji="0" lang="en-US" sz="800" b="0" i="0" u="none" strike="noStrike" kern="1200" cap="none" spc="0" normalizeH="0" baseline="0" noProof="0" dirty="0">
                <a:ln>
                  <a:noFill/>
                </a:ln>
                <a:solidFill>
                  <a:srgbClr val="5A5A5A"/>
                </a:solidFill>
                <a:effectLst/>
                <a:uLnTx/>
                <a:uFillTx/>
                <a:latin typeface="Century Gothic" panose="020F0302020204030204"/>
                <a:ea typeface="+mn-ea"/>
                <a:cs typeface="+mn-cs"/>
              </a:rPr>
              <a:t>The EMPA-KIDNEY Collaborative Group. </a:t>
            </a:r>
            <a:r>
              <a:rPr kumimoji="0" lang="en-US" sz="800" b="0" i="1" u="none" strike="noStrike" kern="1200" cap="none" spc="0" normalizeH="0" baseline="0" noProof="0" dirty="0">
                <a:ln>
                  <a:noFill/>
                </a:ln>
                <a:solidFill>
                  <a:srgbClr val="5A5A5A"/>
                </a:solidFill>
                <a:effectLst/>
                <a:uLnTx/>
                <a:uFillTx/>
                <a:latin typeface="Century Gothic" panose="020F0302020204030204"/>
                <a:ea typeface="+mn-ea"/>
                <a:cs typeface="+mn-cs"/>
              </a:rPr>
              <a:t>N </a:t>
            </a:r>
            <a:r>
              <a:rPr kumimoji="0" lang="en-US" sz="800" b="0" i="1" u="none" strike="noStrike" kern="1200" cap="none" spc="0" normalizeH="0" baseline="0" noProof="0" dirty="0" err="1">
                <a:ln>
                  <a:noFill/>
                </a:ln>
                <a:solidFill>
                  <a:srgbClr val="5A5A5A"/>
                </a:solidFill>
                <a:effectLst/>
                <a:uLnTx/>
                <a:uFillTx/>
                <a:latin typeface="Century Gothic" panose="020F0302020204030204"/>
                <a:ea typeface="+mn-ea"/>
                <a:cs typeface="+mn-cs"/>
              </a:rPr>
              <a:t>Engl</a:t>
            </a:r>
            <a:r>
              <a:rPr kumimoji="0" lang="en-US" sz="800" b="0" i="1" u="none" strike="noStrike" kern="1200" cap="none" spc="0" normalizeH="0" baseline="0" noProof="0" dirty="0">
                <a:ln>
                  <a:noFill/>
                </a:ln>
                <a:solidFill>
                  <a:srgbClr val="5A5A5A"/>
                </a:solidFill>
                <a:effectLst/>
                <a:uLnTx/>
                <a:uFillTx/>
                <a:latin typeface="Century Gothic" panose="020F0302020204030204"/>
                <a:ea typeface="+mn-ea"/>
                <a:cs typeface="+mn-cs"/>
              </a:rPr>
              <a:t> J Med. </a:t>
            </a:r>
            <a:r>
              <a:rPr kumimoji="0" lang="en-US" sz="800" b="0" i="0" u="none" strike="noStrike" kern="1200" cap="none" spc="0" normalizeH="0" baseline="0" noProof="0" dirty="0">
                <a:ln>
                  <a:noFill/>
                </a:ln>
                <a:solidFill>
                  <a:srgbClr val="5A5A5A"/>
                </a:solidFill>
                <a:effectLst/>
                <a:uLnTx/>
                <a:uFillTx/>
                <a:latin typeface="Century Gothic" panose="020F0302020204030204"/>
                <a:ea typeface="+mn-ea"/>
                <a:cs typeface="+mn-cs"/>
              </a:rPr>
              <a:t>2022; [published online ahead of print]; </a:t>
            </a:r>
            <a:r>
              <a:rPr kumimoji="0" lang="en-US" sz="800" b="0" i="0" u="none" strike="noStrike" kern="1200" cap="none" spc="0" normalizeH="0" baseline="0" noProof="0" dirty="0" err="1">
                <a:ln>
                  <a:noFill/>
                </a:ln>
                <a:solidFill>
                  <a:srgbClr val="5A5A5A"/>
                </a:solidFill>
                <a:effectLst/>
                <a:uLnTx/>
                <a:uFillTx/>
                <a:latin typeface="Century Gothic" panose="020F0302020204030204"/>
                <a:ea typeface="+mn-ea"/>
                <a:cs typeface="+mn-cs"/>
              </a:rPr>
              <a:t>doi</a:t>
            </a:r>
            <a:r>
              <a:rPr kumimoji="0" lang="en-US" sz="800" b="0" i="0" u="none" strike="noStrike" kern="1200" cap="none" spc="0" normalizeH="0" baseline="0" noProof="0" dirty="0">
                <a:ln>
                  <a:noFill/>
                </a:ln>
                <a:solidFill>
                  <a:srgbClr val="5A5A5A"/>
                </a:solidFill>
                <a:effectLst/>
                <a:uLnTx/>
                <a:uFillTx/>
                <a:latin typeface="Century Gothic" panose="020F0302020204030204"/>
                <a:ea typeface="+mn-ea"/>
                <a:cs typeface="+mn-cs"/>
              </a:rPr>
              <a:t>: 10.1056/NEJMoa2204233.</a:t>
            </a:r>
            <a:r>
              <a:rPr kumimoji="0" lang="en-GB" sz="800" b="0" i="0" u="none" strike="noStrike" kern="1200" cap="none" spc="0" normalizeH="0" baseline="0" noProof="0" dirty="0">
                <a:ln>
                  <a:noFill/>
                </a:ln>
                <a:solidFill>
                  <a:srgbClr val="515151"/>
                </a:solidFill>
                <a:effectLst/>
                <a:uLnTx/>
                <a:uFillTx/>
                <a:latin typeface="Century Gothic" panose="020F0302020204030204"/>
                <a:ea typeface="+mn-ea"/>
                <a:cs typeface="+mn-cs"/>
              </a:rPr>
              <a:t>; 2. Kidney Disease: Improving Global Outcomes (KDIGO) CKD Work Group. </a:t>
            </a:r>
            <a:r>
              <a:rPr kumimoji="0" lang="en-GB" sz="800" b="0" i="1" u="none" strike="noStrike" kern="1200" cap="none" spc="0" normalizeH="0" baseline="0" noProof="0" dirty="0">
                <a:ln>
                  <a:noFill/>
                </a:ln>
                <a:solidFill>
                  <a:srgbClr val="515151"/>
                </a:solidFill>
                <a:effectLst/>
                <a:uLnTx/>
                <a:uFillTx/>
                <a:latin typeface="Century Gothic" panose="020F0302020204030204"/>
                <a:ea typeface="+mn-ea"/>
                <a:cs typeface="+mn-cs"/>
              </a:rPr>
              <a:t>Kidney Int </a:t>
            </a:r>
            <a:r>
              <a:rPr kumimoji="0" lang="en-GB" sz="800" b="0" i="1" u="none" strike="noStrike" kern="1200" cap="none" spc="0" normalizeH="0" baseline="0" noProof="0" dirty="0" err="1">
                <a:ln>
                  <a:noFill/>
                </a:ln>
                <a:solidFill>
                  <a:srgbClr val="515151"/>
                </a:solidFill>
                <a:effectLst/>
                <a:uLnTx/>
                <a:uFillTx/>
                <a:latin typeface="Century Gothic" panose="020F0302020204030204"/>
                <a:ea typeface="+mn-ea"/>
                <a:cs typeface="+mn-cs"/>
              </a:rPr>
              <a:t>Suppl</a:t>
            </a:r>
            <a:r>
              <a:rPr kumimoji="0" lang="en-GB" sz="800" b="0" i="0" u="none" strike="noStrike" kern="1200" cap="none" spc="0" normalizeH="0" baseline="0" noProof="0" dirty="0">
                <a:ln>
                  <a:noFill/>
                </a:ln>
                <a:solidFill>
                  <a:srgbClr val="515151"/>
                </a:solidFill>
                <a:effectLst/>
                <a:uLnTx/>
                <a:uFillTx/>
                <a:latin typeface="Century Gothic" panose="020F0302020204030204"/>
                <a:ea typeface="+mn-ea"/>
                <a:cs typeface="+mn-cs"/>
              </a:rPr>
              <a:t> 2013;3:1. </a:t>
            </a:r>
          </a:p>
        </p:txBody>
      </p:sp>
      <p:sp>
        <p:nvSpPr>
          <p:cNvPr id="2" name="Rectangle 1">
            <a:extLst>
              <a:ext uri="{FF2B5EF4-FFF2-40B4-BE49-F238E27FC236}">
                <a16:creationId xmlns:a16="http://schemas.microsoft.com/office/drawing/2014/main" id="{B0E73FE8-F2FC-3F4F-A44A-539682230015}"/>
              </a:ext>
            </a:extLst>
          </p:cNvPr>
          <p:cNvSpPr/>
          <p:nvPr/>
        </p:nvSpPr>
        <p:spPr>
          <a:xfrm>
            <a:off x="672661" y="1230784"/>
            <a:ext cx="10584621" cy="437275"/>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1000"/>
              </a:spcBef>
              <a:spcAft>
                <a:spcPts val="0"/>
              </a:spcAft>
              <a:buClr>
                <a:srgbClr val="8F3089"/>
              </a:buClr>
              <a:buSzTx/>
              <a:buFontTx/>
              <a:buNone/>
              <a:tabLst/>
              <a:defRPr/>
            </a:pPr>
            <a:r>
              <a:rPr kumimoji="0" lang="en-GB" sz="2000" b="1" i="0" u="none" strike="noStrike" kern="1200" cap="none" spc="0" normalizeH="0" baseline="0" noProof="0">
                <a:ln>
                  <a:noFill/>
                </a:ln>
                <a:solidFill>
                  <a:srgbClr val="91278F"/>
                </a:solidFill>
                <a:effectLst/>
                <a:uLnTx/>
                <a:uFillTx/>
                <a:latin typeface="Century Gothic" panose="020B0502020202020204" pitchFamily="34" charset="0"/>
                <a:ea typeface="+mn-ea"/>
                <a:cs typeface="+mn-cs"/>
              </a:rPr>
              <a:t>Prognosis of CKD by eGFR and albuminuria categories</a:t>
            </a:r>
            <a:r>
              <a:rPr kumimoji="0" lang="en-GB" sz="2000" b="1" i="0" u="none" strike="noStrike" kern="1200" cap="none" spc="0" normalizeH="0" baseline="30000" noProof="0">
                <a:ln>
                  <a:noFill/>
                </a:ln>
                <a:solidFill>
                  <a:srgbClr val="91278F"/>
                </a:solidFill>
                <a:effectLst/>
                <a:uLnTx/>
                <a:uFillTx/>
                <a:latin typeface="Century Gothic" panose="020B0502020202020204" pitchFamily="34" charset="0"/>
                <a:ea typeface="+mn-ea"/>
                <a:cs typeface="+mn-cs"/>
              </a:rPr>
              <a:t>2</a:t>
            </a:r>
          </a:p>
        </p:txBody>
      </p:sp>
      <p:sp>
        <p:nvSpPr>
          <p:cNvPr id="18" name="Rectangle 17">
            <a:extLst>
              <a:ext uri="{FF2B5EF4-FFF2-40B4-BE49-F238E27FC236}">
                <a16:creationId xmlns:a16="http://schemas.microsoft.com/office/drawing/2014/main" id="{5E3BCB45-4C4A-6946-A28C-21E109AB1CCC}"/>
              </a:ext>
            </a:extLst>
          </p:cNvPr>
          <p:cNvSpPr/>
          <p:nvPr/>
        </p:nvSpPr>
        <p:spPr bwMode="auto">
          <a:xfrm>
            <a:off x="9522319" y="1738334"/>
            <a:ext cx="2431556" cy="1726771"/>
          </a:xfrm>
          <a:prstGeom prst="rect">
            <a:avLst/>
          </a:prstGeom>
          <a:solidFill>
            <a:schemeClr val="bg1"/>
          </a:solidFill>
          <a:ln w="28575" algn="ctr">
            <a:solidFill>
              <a:schemeClr val="accent2"/>
            </a:solidFill>
            <a:miter lim="800000"/>
            <a:headEnd/>
            <a:tailEnd/>
          </a:ln>
          <a:effectLst/>
        </p:spPr>
        <p:txBody>
          <a:bodyPr rot="0" spcFirstLastPara="0" vertOverflow="overflow" horzOverflow="overflow" vert="horz" wrap="square" lIns="0" tIns="46632" rIns="0" bIns="4663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0414B"/>
              </a:buClr>
              <a:buSzTx/>
              <a:buFontTx/>
              <a:buNone/>
              <a:tabLst/>
              <a:defRPr/>
            </a:pPr>
            <a:r>
              <a:rPr kumimoji="0" lang="en-GB" sz="1400" b="1" i="0" u="none" strike="noStrike" kern="1200" cap="none" spc="0" normalizeH="0" baseline="0" noProof="0" dirty="0">
                <a:ln>
                  <a:noFill/>
                </a:ln>
                <a:solidFill>
                  <a:srgbClr val="5A5A5A"/>
                </a:solidFill>
                <a:effectLst/>
                <a:uLnTx/>
                <a:uFillTx/>
                <a:latin typeface="Century Gothic" panose="020F0302020204030204"/>
                <a:ea typeface="+mn-ea"/>
                <a:cs typeface="+mn-cs"/>
              </a:rPr>
              <a:t>EMPA-KIDNEY population</a:t>
            </a:r>
            <a:r>
              <a:rPr kumimoji="0" lang="en-GB" sz="1400" b="1" i="0" u="none" strike="noStrike" kern="1200" cap="none" spc="0" normalizeH="0" baseline="30000" noProof="0" dirty="0">
                <a:ln>
                  <a:noFill/>
                </a:ln>
                <a:solidFill>
                  <a:srgbClr val="5A5A5A"/>
                </a:solidFill>
                <a:effectLst/>
                <a:uLnTx/>
                <a:uFillTx/>
                <a:latin typeface="Century Gothic" panose="020F0302020204030204"/>
                <a:ea typeface="+mn-ea"/>
                <a:cs typeface="+mn-cs"/>
              </a:rPr>
              <a:t>1</a:t>
            </a:r>
            <a:br>
              <a:rPr kumimoji="0" lang="en-GB" sz="1400" b="1" i="0" u="none" strike="noStrike" kern="1200" cap="none" spc="0" normalizeH="0" baseline="30000" noProof="0" dirty="0">
                <a:ln>
                  <a:noFill/>
                </a:ln>
                <a:solidFill>
                  <a:srgbClr val="5A5A5A"/>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A5A5A"/>
                </a:solidFill>
                <a:effectLst/>
                <a:uLnTx/>
                <a:uFillTx/>
                <a:latin typeface="Century Gothic" panose="020F0302020204030204"/>
                <a:ea typeface="+mn-ea"/>
                <a:cs typeface="+mn-cs"/>
              </a:rPr>
              <a:t>eGFR ≥45 to </a:t>
            </a:r>
          </a:p>
          <a:p>
            <a:pPr marL="0" marR="0" lvl="0" indent="0" algn="ctr" defTabSz="914400" rtl="0" eaLnBrk="1" fontAlgn="auto" latinLnBrk="0" hangingPunct="1">
              <a:lnSpc>
                <a:spcPct val="100000"/>
              </a:lnSpc>
              <a:spcBef>
                <a:spcPts val="0"/>
              </a:spcBef>
              <a:spcAft>
                <a:spcPts val="0"/>
              </a:spcAft>
              <a:buClr>
                <a:srgbClr val="F0414B"/>
              </a:buClr>
              <a:buSzTx/>
              <a:buFontTx/>
              <a:buNone/>
              <a:tabLst/>
              <a:defRPr/>
            </a:pPr>
            <a:r>
              <a:rPr kumimoji="0" lang="en-GB" sz="1200" b="0" i="0" u="none" strike="noStrike" kern="1200" cap="none" spc="0" normalizeH="0" baseline="0" noProof="0" dirty="0">
                <a:ln>
                  <a:noFill/>
                </a:ln>
                <a:solidFill>
                  <a:srgbClr val="5A5A5A"/>
                </a:solidFill>
                <a:effectLst/>
                <a:uLnTx/>
                <a:uFillTx/>
                <a:latin typeface="Century Gothic" panose="020F0302020204030204"/>
                <a:ea typeface="+mn-ea"/>
                <a:cs typeface="+mn-cs"/>
              </a:rPr>
              <a:t>&lt;90 ml/min/1.73 m</a:t>
            </a:r>
            <a:r>
              <a:rPr kumimoji="0" lang="en-GB" sz="1200" b="0" i="0" u="none" strike="noStrike" kern="1200" cap="none" spc="0" normalizeH="0" baseline="30000" noProof="0" dirty="0">
                <a:ln>
                  <a:noFill/>
                </a:ln>
                <a:solidFill>
                  <a:srgbClr val="5A5A5A"/>
                </a:solidFill>
                <a:effectLst/>
                <a:uLnTx/>
                <a:uFillTx/>
                <a:latin typeface="Century Gothic" panose="020F0302020204030204"/>
                <a:ea typeface="+mn-ea"/>
                <a:cs typeface="+mn-cs"/>
              </a:rPr>
              <a:t>2</a:t>
            </a:r>
            <a:r>
              <a:rPr kumimoji="0" lang="en-GB" sz="1200" b="0" i="0" u="none" strike="noStrike" kern="1200" cap="none" spc="0" normalizeH="0" baseline="0" noProof="0" dirty="0">
                <a:ln>
                  <a:noFill/>
                </a:ln>
                <a:solidFill>
                  <a:srgbClr val="5A5A5A"/>
                </a:solidFill>
                <a:effectLst/>
                <a:uLnTx/>
                <a:uFillTx/>
                <a:latin typeface="Century Gothic" panose="020F0302020204030204"/>
                <a:ea typeface="+mn-ea"/>
                <a:cs typeface="+mn-cs"/>
              </a:rPr>
              <a:t> </a:t>
            </a:r>
            <a:r>
              <a:rPr kumimoji="0" lang="en-GB" sz="1200" b="1" i="0" u="none" strike="noStrike" kern="1200" cap="none" spc="0" normalizeH="0" baseline="0" noProof="0" dirty="0">
                <a:ln>
                  <a:noFill/>
                </a:ln>
                <a:solidFill>
                  <a:srgbClr val="5A5A5A"/>
                </a:solidFill>
                <a:effectLst/>
                <a:uLnTx/>
                <a:uFillTx/>
                <a:latin typeface="Century Gothic" panose="020F0302020204030204"/>
                <a:ea typeface="+mn-ea"/>
                <a:cs typeface="+mn-cs"/>
              </a:rPr>
              <a:t>and</a:t>
            </a:r>
            <a:r>
              <a:rPr kumimoji="0" lang="en-GB" sz="1200" b="0" i="0" u="none" strike="noStrike" kern="1200" cap="none" spc="0" normalizeH="0" baseline="0" noProof="0" dirty="0">
                <a:ln>
                  <a:noFill/>
                </a:ln>
                <a:solidFill>
                  <a:srgbClr val="5A5A5A"/>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
                <a:srgbClr val="F0414B"/>
              </a:buClr>
              <a:buSzTx/>
              <a:buFontTx/>
              <a:buNone/>
              <a:tabLst/>
              <a:defRPr/>
            </a:pPr>
            <a:r>
              <a:rPr kumimoji="0" lang="en-GB" sz="1200" b="0" i="0" u="none" strike="noStrike" kern="1200" cap="none" spc="0" normalizeH="0" baseline="0" noProof="0" dirty="0">
                <a:ln>
                  <a:noFill/>
                </a:ln>
                <a:solidFill>
                  <a:srgbClr val="5A5A5A"/>
                </a:solidFill>
                <a:effectLst/>
                <a:uLnTx/>
                <a:uFillTx/>
                <a:latin typeface="Century Gothic" panose="020F0302020204030204"/>
                <a:ea typeface="+mn-ea"/>
                <a:cs typeface="+mn-cs"/>
              </a:rPr>
              <a:t>UACR ≥22.6 mg/mmol</a:t>
            </a:r>
          </a:p>
          <a:p>
            <a:pPr marL="0" marR="0" lvl="0" indent="0" algn="ctr" defTabSz="914400" rtl="0" eaLnBrk="1" fontAlgn="auto" latinLnBrk="0" hangingPunct="1">
              <a:lnSpc>
                <a:spcPct val="100000"/>
              </a:lnSpc>
              <a:spcBef>
                <a:spcPts val="0"/>
              </a:spcBef>
              <a:spcAft>
                <a:spcPts val="0"/>
              </a:spcAft>
              <a:buClr>
                <a:srgbClr val="F0414B"/>
              </a:buClr>
              <a:buSzTx/>
              <a:buFontTx/>
              <a:buNone/>
              <a:tabLst/>
              <a:defRPr/>
            </a:pPr>
            <a:r>
              <a:rPr kumimoji="0" lang="en-GB" sz="1200" b="1" i="1" u="none" strike="noStrike" kern="1200" cap="none" spc="0" normalizeH="0" baseline="0" noProof="0" dirty="0">
                <a:ln>
                  <a:noFill/>
                </a:ln>
                <a:solidFill>
                  <a:srgbClr val="5A5A5A"/>
                </a:solidFill>
                <a:effectLst/>
                <a:uLnTx/>
                <a:uFillTx/>
                <a:latin typeface="Century Gothic" panose="020F0302020204030204"/>
                <a:ea typeface="+mn-ea"/>
                <a:cs typeface="+mn-cs"/>
              </a:rPr>
              <a:t>or</a:t>
            </a:r>
            <a:endParaRPr kumimoji="0" lang="en-GB" sz="1200" b="0" i="0" u="none" strike="noStrike" kern="1200" cap="none" spc="0" normalizeH="0" baseline="0" noProof="0" dirty="0">
              <a:ln>
                <a:noFill/>
              </a:ln>
              <a:solidFill>
                <a:srgbClr val="5A5A5A"/>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F0414B"/>
              </a:buClr>
              <a:buSzTx/>
              <a:buFontTx/>
              <a:buNone/>
              <a:tabLst/>
              <a:defRPr/>
            </a:pPr>
            <a:r>
              <a:rPr kumimoji="0" lang="en-GB" sz="1200" b="0" i="0" u="none" strike="noStrike" kern="1200" cap="none" spc="0" normalizeH="0" baseline="0" noProof="0" dirty="0">
                <a:ln>
                  <a:noFill/>
                </a:ln>
                <a:solidFill>
                  <a:srgbClr val="5A5A5A"/>
                </a:solidFill>
                <a:effectLst/>
                <a:uLnTx/>
                <a:uFillTx/>
                <a:latin typeface="Century Gothic" panose="020F0302020204030204"/>
                <a:ea typeface="+mn-ea"/>
                <a:cs typeface="+mn-cs"/>
              </a:rPr>
              <a:t>eGFR ≥20 to &lt;45 ml/min/1.73 m</a:t>
            </a:r>
            <a:r>
              <a:rPr kumimoji="0" lang="en-GB" sz="1200" b="0" i="0" u="none" strike="noStrike" kern="1200" cap="none" spc="0" normalizeH="0" baseline="30000" noProof="0" dirty="0">
                <a:ln>
                  <a:noFill/>
                </a:ln>
                <a:solidFill>
                  <a:srgbClr val="5A5A5A"/>
                </a:solidFill>
                <a:effectLst/>
                <a:uLnTx/>
                <a:uFillTx/>
                <a:latin typeface="Century Gothic" panose="020F0302020204030204"/>
                <a:ea typeface="+mn-ea"/>
                <a:cs typeface="+mn-cs"/>
              </a:rPr>
              <a:t>2</a:t>
            </a:r>
          </a:p>
        </p:txBody>
      </p:sp>
      <p:sp>
        <p:nvSpPr>
          <p:cNvPr id="21" name="Freeform: Shape 26">
            <a:extLst>
              <a:ext uri="{FF2B5EF4-FFF2-40B4-BE49-F238E27FC236}">
                <a16:creationId xmlns:a16="http://schemas.microsoft.com/office/drawing/2014/main" id="{05DCD9FA-1AFD-FA45-A7CD-74378E7EAFAA}"/>
              </a:ext>
            </a:extLst>
          </p:cNvPr>
          <p:cNvSpPr/>
          <p:nvPr/>
        </p:nvSpPr>
        <p:spPr>
          <a:xfrm>
            <a:off x="9164134" y="3316784"/>
            <a:ext cx="360867" cy="276477"/>
          </a:xfrm>
          <a:custGeom>
            <a:avLst/>
            <a:gdLst>
              <a:gd name="connsiteX0" fmla="*/ 485775 w 485775"/>
              <a:gd name="connsiteY0" fmla="*/ 0 h 447675"/>
              <a:gd name="connsiteX1" fmla="*/ 0 w 485775"/>
              <a:gd name="connsiteY1" fmla="*/ 0 h 447675"/>
              <a:gd name="connsiteX2" fmla="*/ 0 w 485775"/>
              <a:gd name="connsiteY2" fmla="*/ 447675 h 447675"/>
            </a:gdLst>
            <a:ahLst/>
            <a:cxnLst>
              <a:cxn ang="0">
                <a:pos x="connsiteX0" y="connsiteY0"/>
              </a:cxn>
              <a:cxn ang="0">
                <a:pos x="connsiteX1" y="connsiteY1"/>
              </a:cxn>
              <a:cxn ang="0">
                <a:pos x="connsiteX2" y="connsiteY2"/>
              </a:cxn>
            </a:cxnLst>
            <a:rect l="l" t="t" r="r" b="b"/>
            <a:pathLst>
              <a:path w="485775" h="447675">
                <a:moveTo>
                  <a:pt x="485775" y="0"/>
                </a:moveTo>
                <a:lnTo>
                  <a:pt x="0" y="0"/>
                </a:lnTo>
                <a:lnTo>
                  <a:pt x="0" y="447675"/>
                </a:lnTo>
              </a:path>
            </a:pathLst>
          </a:custGeom>
          <a:ln w="28575">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4" name="L-shape 3">
            <a:extLst>
              <a:ext uri="{FF2B5EF4-FFF2-40B4-BE49-F238E27FC236}">
                <a16:creationId xmlns:a16="http://schemas.microsoft.com/office/drawing/2014/main" id="{79BA2AA4-EFDF-574B-9D77-58BC5E21CF70}"/>
              </a:ext>
            </a:extLst>
          </p:cNvPr>
          <p:cNvSpPr/>
          <p:nvPr/>
        </p:nvSpPr>
        <p:spPr>
          <a:xfrm flipH="1">
            <a:off x="3250274" y="3528986"/>
            <a:ext cx="5913860" cy="1496389"/>
          </a:xfrm>
          <a:prstGeom prst="corner">
            <a:avLst>
              <a:gd name="adj1" fmla="val 46405"/>
              <a:gd name="adj2" fmla="val 174623"/>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02174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20407 Alliance medical portfolio 0e">
  <a:themeElements>
    <a:clrScheme name="Custom 18">
      <a:dk1>
        <a:srgbClr val="515151"/>
      </a:dk1>
      <a:lt1>
        <a:srgbClr val="FFFFFF"/>
      </a:lt1>
      <a:dk2>
        <a:srgbClr val="515151"/>
      </a:dk2>
      <a:lt2>
        <a:srgbClr val="FFFFFF"/>
      </a:lt2>
      <a:accent1>
        <a:srgbClr val="498BC9"/>
      </a:accent1>
      <a:accent2>
        <a:srgbClr val="8F3089"/>
      </a:accent2>
      <a:accent3>
        <a:srgbClr val="EE245C"/>
      </a:accent3>
      <a:accent4>
        <a:srgbClr val="002C71"/>
      </a:accent4>
      <a:accent5>
        <a:srgbClr val="515151"/>
      </a:accent5>
      <a:accent6>
        <a:srgbClr val="FF9933"/>
      </a:accent6>
      <a:hlink>
        <a:srgbClr val="498BC9"/>
      </a:hlink>
      <a:folHlink>
        <a:srgbClr val="90268E"/>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20407 EMPA Template - NO LOGO 0e" id="{9947972E-977C-4548-99B5-32AEFC162763}" vid="{1C5AED82-A0E0-4F36-89A5-12CB5A032CF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TotalTime>
  <Words>3152</Words>
  <Application>Microsoft Macintosh PowerPoint</Application>
  <PresentationFormat>Widescreen</PresentationFormat>
  <Paragraphs>405</Paragraphs>
  <Slides>49</Slides>
  <Notes>20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49</vt:i4>
      </vt:variant>
    </vt:vector>
  </HeadingPairs>
  <TitlesOfParts>
    <vt:vector size="60" baseType="lpstr">
      <vt:lpstr>Arial</vt:lpstr>
      <vt:lpstr>Calibri</vt:lpstr>
      <vt:lpstr>Calibri Light</vt:lpstr>
      <vt:lpstr>Century Gothic</vt:lpstr>
      <vt:lpstr>Helvetica</vt:lpstr>
      <vt:lpstr>Mulish</vt:lpstr>
      <vt:lpstr>Verdana</vt:lpstr>
      <vt:lpstr>Wingdings</vt:lpstr>
      <vt:lpstr>Office Theme</vt:lpstr>
      <vt:lpstr>1_Office Theme</vt:lpstr>
      <vt:lpstr>220407 Alliance medical portfolio 0e</vt:lpstr>
      <vt:lpstr>Local Issues – Nova Scotia</vt:lpstr>
      <vt:lpstr>PowerPoint Presentation</vt:lpstr>
      <vt:lpstr>PowerPoint Presentation</vt:lpstr>
      <vt:lpstr>PowerPoint Presentation</vt:lpstr>
      <vt:lpstr>EMPA-REG OUTCOME Primary Outcome: CV Death, Non-fatal MI or Non-fatal Stroke</vt:lpstr>
      <vt:lpstr>PowerPoint Presentation</vt:lpstr>
      <vt:lpstr>PowerPoint Presentation</vt:lpstr>
      <vt:lpstr>PowerPoint Presentation</vt:lpstr>
      <vt:lpstr>EMPA-KIDNEY enrolled a broad CKD population1</vt:lpstr>
      <vt:lpstr>EMPA-KIDNEY: Primary composite outcome1,2 Kidney disease progression or CV death </vt:lpstr>
      <vt:lpstr>EMPA-KIDNEY: Prespecified tertiary outcome Annual rate of change in eGFR</vt:lpstr>
      <vt:lpstr>Lesson # 1</vt:lpstr>
      <vt:lpstr>-lowering medication that also reduces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Medications in CKD</vt:lpstr>
      <vt:lpstr>PowerPoint Presentation</vt:lpstr>
      <vt:lpstr>Lesson 2</vt:lpstr>
      <vt:lpstr>PAD/Ischemia</vt:lpstr>
      <vt:lpstr>PowerPoint Presentation</vt:lpstr>
      <vt:lpstr>EMPA-KIDNEY: Prespecified tertiary outcome Annual rate of change in eGFR</vt:lpstr>
      <vt:lpstr>Practical tips: Genital mycotic infections (GMIs)</vt:lpstr>
      <vt:lpstr>Just because you can do something doesn’t mean you should….</vt:lpstr>
      <vt:lpstr>Don’t use SGLT-2 Inh with</vt:lpstr>
      <vt:lpstr>SGLT 2 Inh – Costs</vt:lpstr>
      <vt:lpstr>Nova Scotia Formulary – SGLT 2 Inh</vt:lpstr>
      <vt:lpstr>Nova Scotia Formulary</vt:lpstr>
      <vt:lpstr>Nova Scotia Formulary</vt:lpstr>
      <vt:lpstr>Nova Scotia Formulary</vt:lpstr>
      <vt:lpstr>Reducing Costs</vt:lpstr>
      <vt:lpstr>Your Choice – $1.48/day</vt:lpstr>
      <vt:lpstr>Which treatment is the most cost-effective for GMI?</vt:lpstr>
      <vt:lpstr>Which treatment is the most cost-effective for GMI?</vt:lpstr>
      <vt:lpstr>Fluconazole</vt:lpstr>
      <vt:lpstr>Lesson 3</vt:lpstr>
      <vt:lpstr>-lowering medication that also reduces</vt:lpstr>
      <vt:lpstr>The Motivational Speech</vt:lpstr>
      <vt:lpstr>The Motivational Speech</vt:lpstr>
      <vt:lpstr>The Motivational Speech </vt:lpstr>
      <vt:lpstr>Summary</vt:lpstr>
      <vt:lpstr>Insert Applause Here</vt:lpstr>
      <vt:lpst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Issues – Nova Scotia</dc:title>
  <dc:creator>John MacFadyen</dc:creator>
  <cp:lastModifiedBy>John MacFadyen</cp:lastModifiedBy>
  <cp:revision>2</cp:revision>
  <dcterms:created xsi:type="dcterms:W3CDTF">2023-01-16T15:12:42Z</dcterms:created>
  <dcterms:modified xsi:type="dcterms:W3CDTF">2023-01-16T22:07:03Z</dcterms:modified>
</cp:coreProperties>
</file>