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26" d="100"/>
          <a:sy n="26" d="100"/>
        </p:scale>
        <p:origin x="2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767D-BD22-C394-5199-BBB6B27CD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1D3237-02BE-BA80-A5A1-34A8F31EB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6E8D3-6297-7933-4789-A723A4A3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87D12-1D47-F389-EC6A-9B5F929B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E2F12-B044-D9BB-58B6-F79952E8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874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B1B6E-1A72-CE0D-3AC4-1E3B199F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0C638-98E0-D898-67CC-17FBC9C59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7DDFE-F83B-3DBC-1E6E-CE398E6F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CA558-E8D7-BE33-3E5B-F4D7540E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0744-94A9-E5D0-C46B-14E953F8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742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18F82-A6AE-D8D9-DFA5-90D760CB7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61CDA-13DA-F402-8DD9-F465E00F9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5C226-B4F7-32C1-20D9-1AE1B7EF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66065-E647-CDD0-699C-63989BF0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F9087-82AA-0200-B769-3797B09A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38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DA6B-A35F-8C6B-EF88-865E8C7D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F9200-D977-9CAF-7C8C-6D127E5B4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D7F0C-F4AA-A449-E426-8121A337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57445-4794-D59F-AB93-9EDCEC19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D68B7-57AE-B092-DCE1-3760AECCB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8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52C4F-E0E5-4C2D-25E4-204FCB01B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36783-2270-71C6-E427-0D2BCCF5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7ECA7-CC17-8449-6AAF-414BC5BC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06ED0-144D-37FE-65BA-D1FF62CB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9E788-FA9A-816E-03A5-87114C89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052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693E1-4BAF-A567-83D3-625409AC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1E524-5269-B0EF-60A1-67D47F382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A4BA9-8A2E-C6D1-9460-91D17864F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F5B-FFE4-6D41-0D90-51BE9CAC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52293-16EB-0C93-5975-AC5E2FF80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F2005-835D-F434-4848-9329CE93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19D8F-2903-8158-7EF1-AFBE67F64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F6E31-59C7-968F-6702-5882D471B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C03C1-7297-C2BB-7A9E-67404411E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AF267-03F5-C798-F399-046794395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F9A2C7-BBF0-1138-2ACA-37C72B6CD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DB46B2-F1F5-4BE5-59F3-68D908516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2CD66-6312-EC68-40E6-E4F4C3DA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CC4868-5424-FFDE-47F4-7D0A1BD8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903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A5C39-1E7A-63BC-CF6C-9BA96A51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EA6293-8F66-C510-A6FC-807D27A2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15BF96-C923-E9EA-E464-F988A7F62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456C5-C78D-3A34-8683-F821E831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539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379402-4872-AF2C-4AD7-02FFE309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6B5F35-1F54-015D-C4CE-BC56A610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994B4-1C03-382F-677C-A75B0E61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114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FCE69-013D-188D-F42B-99171603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0DB65-6EA8-A1E5-9F00-739446735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4E1CE-1FD9-7770-11F0-9AC05B7AC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F8F67-B4AE-7612-1EBB-D0190ADC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BD773-E44F-979B-E906-DF690BDD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DB363-1DAD-78E1-41BE-2759EE998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121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F318-64C8-AB89-A578-4155EE65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23EE6-D017-BAB7-5581-7DB7BCC3D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0785B-E768-DEA6-4CB1-F8CC3F69B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41873-305B-9522-EE8E-9C572D538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F88BF-AFAE-6539-571D-E7CA67EFD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750DE-5B74-6CF5-F053-9B6CA888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048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AF89B2-9BE4-EE26-74A4-E8F9C975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2A2B9-31F6-1411-B8CC-07A895A0E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82F4A-E65E-6CD7-94A5-D28AC5954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25592-0EE5-428B-905D-017FF8CA2AAB}" type="datetimeFigureOut">
              <a:rPr lang="en-CA" smtClean="0"/>
              <a:t>2022-09-26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FC7DD-B19E-B398-AFD0-9E66DCF9A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A724A-F21A-DDEE-BC7F-0C4B326AE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9051-A45E-4B80-806C-DF10048AC3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608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357CA-1F94-AB8A-8921-D7A6960A5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13FC0-4750-E84A-C2D1-433FA082E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657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777D0-9288-A7CD-1974-F0F7A6AA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167A1-4668-2B98-8EBC-49426D884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77 </a:t>
            </a:r>
            <a:r>
              <a:rPr lang="en-CA" dirty="0" err="1"/>
              <a:t>yo</a:t>
            </a:r>
            <a:r>
              <a:rPr lang="en-CA" dirty="0"/>
              <a:t> female</a:t>
            </a:r>
          </a:p>
          <a:p>
            <a:r>
              <a:rPr lang="en-CA" dirty="0"/>
              <a:t>DM 2000, insulin x 13 years</a:t>
            </a:r>
          </a:p>
          <a:p>
            <a:r>
              <a:rPr lang="en-CA" dirty="0"/>
              <a:t>HT</a:t>
            </a:r>
          </a:p>
          <a:p>
            <a:r>
              <a:rPr lang="en-CA" dirty="0"/>
              <a:t>Current Meds:</a:t>
            </a:r>
          </a:p>
          <a:p>
            <a:r>
              <a:rPr lang="en-CA" dirty="0"/>
              <a:t>Crestor 20 mg 1 time daily</a:t>
            </a:r>
          </a:p>
          <a:p>
            <a:r>
              <a:rPr lang="en-CA" dirty="0"/>
              <a:t>metformin 500 mg 2 tabs 2 times daily</a:t>
            </a:r>
          </a:p>
          <a:p>
            <a:r>
              <a:rPr lang="en-CA" dirty="0" err="1"/>
              <a:t>Atacand</a:t>
            </a:r>
            <a:r>
              <a:rPr lang="en-CA" dirty="0"/>
              <a:t> 8 mg 1 time daily (active?)</a:t>
            </a:r>
          </a:p>
          <a:p>
            <a:r>
              <a:rPr lang="en-CA" dirty="0" err="1"/>
              <a:t>NovoMix</a:t>
            </a:r>
            <a:r>
              <a:rPr lang="en-CA" dirty="0"/>
              <a:t> 30 </a:t>
            </a:r>
            <a:r>
              <a:rPr lang="en-CA" dirty="0" err="1"/>
              <a:t>Penfill</a:t>
            </a:r>
            <a:r>
              <a:rPr lang="en-CA" dirty="0"/>
              <a:t> U-100 </a:t>
            </a:r>
            <a:r>
              <a:rPr lang="en-CA" dirty="0" err="1"/>
              <a:t>Insul</a:t>
            </a:r>
            <a:r>
              <a:rPr lang="en-CA" dirty="0"/>
              <a:t> 38 x 28 x </a:t>
            </a:r>
          </a:p>
          <a:p>
            <a:r>
              <a:rPr lang="en-CA" dirty="0"/>
              <a:t>Elavil 50 mg 1 time daily</a:t>
            </a:r>
          </a:p>
          <a:p>
            <a:r>
              <a:rPr lang="en-CA" dirty="0"/>
              <a:t>hydrochlorothiazide 25 mg 1 time daily</a:t>
            </a:r>
          </a:p>
          <a:p>
            <a:r>
              <a:rPr lang="en-CA" dirty="0"/>
              <a:t>Euro-Fer 300 mg 1 capsule 2 times daily</a:t>
            </a:r>
          </a:p>
          <a:p>
            <a:r>
              <a:rPr lang="en-CA" dirty="0"/>
              <a:t>omeprazole </a:t>
            </a:r>
          </a:p>
        </p:txBody>
      </p:sp>
    </p:spTree>
    <p:extLst>
      <p:ext uri="{BB962C8B-B14F-4D97-AF65-F5344CB8AC3E}">
        <p14:creationId xmlns:p14="http://schemas.microsoft.com/office/powerpoint/2010/main" val="211111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F6458-7846-0359-41E4-EC2EC9151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DP Fe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F1DA-C8D7-F6E3-9581-F15EFAAF4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Recurrent hypos in evening, </a:t>
            </a:r>
            <a:r>
              <a:rPr lang="en-CA" dirty="0" err="1"/>
              <a:t>AcxBVr</a:t>
            </a:r>
            <a:r>
              <a:rPr lang="en-CA" dirty="0"/>
              <a:t> 12, </a:t>
            </a:r>
            <a:r>
              <a:rPr lang="en-CA" dirty="0" err="1"/>
              <a:t>hs</a:t>
            </a:r>
            <a:r>
              <a:rPr lang="en-CA" dirty="0"/>
              <a:t> 4-6</a:t>
            </a:r>
          </a:p>
          <a:p>
            <a:r>
              <a:rPr lang="en-CA" dirty="0"/>
              <a:t>O/E </a:t>
            </a:r>
            <a:r>
              <a:rPr lang="en-CA" dirty="0" err="1"/>
              <a:t>wt</a:t>
            </a:r>
            <a:r>
              <a:rPr lang="en-CA" dirty="0"/>
              <a:t> 245 BP-118/65</a:t>
            </a:r>
          </a:p>
          <a:p>
            <a:r>
              <a:rPr lang="en-CA" dirty="0" err="1"/>
              <a:t>Inj</a:t>
            </a:r>
            <a:r>
              <a:rPr lang="en-CA" dirty="0"/>
              <a:t> sites reused</a:t>
            </a:r>
          </a:p>
          <a:p>
            <a:endParaRPr lang="en-CA" dirty="0"/>
          </a:p>
          <a:p>
            <a:r>
              <a:rPr lang="en-CA" dirty="0"/>
              <a:t>A1C 8.2</a:t>
            </a:r>
          </a:p>
          <a:p>
            <a:r>
              <a:rPr lang="en-CA" dirty="0"/>
              <a:t>Cr 85, LDL 1.7</a:t>
            </a:r>
          </a:p>
          <a:p>
            <a:r>
              <a:rPr lang="en-CA" dirty="0"/>
              <a:t>ACR 67</a:t>
            </a:r>
          </a:p>
        </p:txBody>
      </p:sp>
    </p:spTree>
    <p:extLst>
      <p:ext uri="{BB962C8B-B14F-4D97-AF65-F5344CB8AC3E}">
        <p14:creationId xmlns:p14="http://schemas.microsoft.com/office/powerpoint/2010/main" val="184119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936C6-F2A8-97B4-282C-0B4E9ADE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90E4-5ADD-0A41-47FE-1B850B835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Tresiba 40 – d/c Mix 30 insulin</a:t>
            </a:r>
          </a:p>
          <a:p>
            <a:r>
              <a:rPr lang="en-CA" dirty="0"/>
              <a:t>Wean down if </a:t>
            </a:r>
            <a:r>
              <a:rPr lang="en-CA" dirty="0" err="1"/>
              <a:t>acBr</a:t>
            </a:r>
            <a:r>
              <a:rPr lang="en-CA" dirty="0"/>
              <a:t> </a:t>
            </a:r>
            <a:r>
              <a:rPr lang="en-CA" dirty="0" err="1"/>
              <a:t>glu</a:t>
            </a:r>
            <a:r>
              <a:rPr lang="en-CA" dirty="0"/>
              <a:t> &lt; 8</a:t>
            </a:r>
          </a:p>
          <a:p>
            <a:r>
              <a:rPr lang="en-CA" dirty="0"/>
              <a:t>Ozempic 0.25-0.5 </a:t>
            </a:r>
          </a:p>
          <a:p>
            <a:endParaRPr lang="en-CA" dirty="0"/>
          </a:p>
          <a:p>
            <a:r>
              <a:rPr lang="en-CA" dirty="0"/>
              <a:t>6 months later 210/95 kg</a:t>
            </a:r>
          </a:p>
          <a:p>
            <a:r>
              <a:rPr lang="en-CA" dirty="0" err="1"/>
              <a:t>Wt</a:t>
            </a:r>
            <a:r>
              <a:rPr lang="en-CA" dirty="0"/>
              <a:t> loss</a:t>
            </a:r>
          </a:p>
          <a:p>
            <a:pPr lvl="1"/>
            <a:r>
              <a:rPr lang="en-CA" dirty="0"/>
              <a:t>A1C 7.8, off insulin</a:t>
            </a:r>
          </a:p>
          <a:p>
            <a:pPr lvl="1"/>
            <a:r>
              <a:rPr lang="en-CA" dirty="0"/>
              <a:t>ACR 65 – started empagliflozin 10, fluconazole prn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Sept  2022- A1C 6.3, </a:t>
            </a:r>
            <a:r>
              <a:rPr lang="en-CA" dirty="0" err="1"/>
              <a:t>wt</a:t>
            </a:r>
            <a:r>
              <a:rPr lang="en-CA" dirty="0"/>
              <a:t> ,  89 kg</a:t>
            </a:r>
          </a:p>
          <a:p>
            <a:pPr lvl="1"/>
            <a:r>
              <a:rPr lang="en-CA" dirty="0"/>
              <a:t>ACR – 13.8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278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F4F1-906A-7A67-4A23-8F9BFF74B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Content Placeholder 4" descr="Graphical user interface, chart&#10;&#10;Description automatically generated">
            <a:extLst>
              <a:ext uri="{FF2B5EF4-FFF2-40B4-BE49-F238E27FC236}">
                <a16:creationId xmlns:a16="http://schemas.microsoft.com/office/drawing/2014/main" id="{0490EB13-CBB8-CD70-ABFF-B876977529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75" y="1864519"/>
            <a:ext cx="5530850" cy="4273550"/>
          </a:xfrm>
        </p:spPr>
      </p:pic>
    </p:spTree>
    <p:extLst>
      <p:ext uri="{BB962C8B-B14F-4D97-AF65-F5344CB8AC3E}">
        <p14:creationId xmlns:p14="http://schemas.microsoft.com/office/powerpoint/2010/main" val="265341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DP</vt:lpstr>
      <vt:lpstr>DP Fe 2021</vt:lpstr>
      <vt:lpstr>PJ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MacFadyen</dc:creator>
  <cp:lastModifiedBy>John MacFadyen</cp:lastModifiedBy>
  <cp:revision>1</cp:revision>
  <dcterms:created xsi:type="dcterms:W3CDTF">2022-09-26T22:29:08Z</dcterms:created>
  <dcterms:modified xsi:type="dcterms:W3CDTF">2022-09-26T22:42:01Z</dcterms:modified>
</cp:coreProperties>
</file>