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147470964" r:id="rId2"/>
    <p:sldId id="474" r:id="rId3"/>
    <p:sldId id="2147470962" r:id="rId4"/>
    <p:sldId id="2147470963" r:id="rId5"/>
    <p:sldId id="2147470965" r:id="rId6"/>
    <p:sldId id="2147470967" r:id="rId7"/>
    <p:sldId id="2147470968" r:id="rId8"/>
    <p:sldId id="2147470969" r:id="rId9"/>
    <p:sldId id="2147470970" r:id="rId10"/>
    <p:sldId id="2147470971" r:id="rId11"/>
    <p:sldId id="2147470972" r:id="rId12"/>
    <p:sldId id="2147470973" r:id="rId13"/>
    <p:sldId id="2147470974" r:id="rId14"/>
    <p:sldId id="257" r:id="rId15"/>
    <p:sldId id="258" r:id="rId16"/>
    <p:sldId id="259" r:id="rId17"/>
    <p:sldId id="275" r:id="rId18"/>
    <p:sldId id="276" r:id="rId19"/>
    <p:sldId id="260" r:id="rId20"/>
    <p:sldId id="261" r:id="rId21"/>
    <p:sldId id="262" r:id="rId22"/>
    <p:sldId id="264" r:id="rId23"/>
    <p:sldId id="273" r:id="rId24"/>
    <p:sldId id="265" r:id="rId25"/>
    <p:sldId id="266" r:id="rId26"/>
    <p:sldId id="263" r:id="rId27"/>
    <p:sldId id="268" r:id="rId28"/>
    <p:sldId id="267" r:id="rId29"/>
    <p:sldId id="2147470975" r:id="rId30"/>
    <p:sldId id="2147470976" r:id="rId31"/>
    <p:sldId id="281" r:id="rId32"/>
    <p:sldId id="2147470977" r:id="rId33"/>
    <p:sldId id="2147474761" r:id="rId34"/>
    <p:sldId id="2147470978" r:id="rId35"/>
    <p:sldId id="2147470979" r:id="rId36"/>
    <p:sldId id="2147474759" r:id="rId37"/>
    <p:sldId id="2147470980" r:id="rId38"/>
    <p:sldId id="2147474723" r:id="rId39"/>
    <p:sldId id="2147474724" r:id="rId40"/>
    <p:sldId id="2147474719" r:id="rId41"/>
    <p:sldId id="2147474720" r:id="rId42"/>
    <p:sldId id="398" r:id="rId43"/>
    <p:sldId id="401" r:id="rId44"/>
    <p:sldId id="2147474725" r:id="rId45"/>
    <p:sldId id="284" r:id="rId46"/>
    <p:sldId id="285" r:id="rId47"/>
    <p:sldId id="2147474726" r:id="rId48"/>
    <p:sldId id="2147474727" r:id="rId49"/>
    <p:sldId id="2147474728" r:id="rId50"/>
    <p:sldId id="2147474732" r:id="rId51"/>
    <p:sldId id="2147474729" r:id="rId52"/>
    <p:sldId id="2147474730" r:id="rId53"/>
    <p:sldId id="2147474731" r:id="rId54"/>
    <p:sldId id="283" r:id="rId55"/>
    <p:sldId id="282" r:id="rId56"/>
    <p:sldId id="272" r:id="rId57"/>
    <p:sldId id="2147474733" r:id="rId58"/>
    <p:sldId id="2147474734" r:id="rId59"/>
    <p:sldId id="2147474735" r:id="rId60"/>
    <p:sldId id="270" r:id="rId61"/>
    <p:sldId id="2147474737" r:id="rId62"/>
    <p:sldId id="2147474736" r:id="rId63"/>
    <p:sldId id="271" r:id="rId64"/>
    <p:sldId id="269" r:id="rId65"/>
    <p:sldId id="2147474738" r:id="rId66"/>
    <p:sldId id="2147474740" r:id="rId67"/>
    <p:sldId id="2147474741" r:id="rId68"/>
    <p:sldId id="2147474739" r:id="rId69"/>
    <p:sldId id="2147474760" r:id="rId70"/>
    <p:sldId id="2147474743" r:id="rId71"/>
    <p:sldId id="2147474744" r:id="rId72"/>
    <p:sldId id="2147474745" r:id="rId73"/>
    <p:sldId id="2147474747" r:id="rId74"/>
    <p:sldId id="2147474748" r:id="rId75"/>
    <p:sldId id="2147474749" r:id="rId76"/>
    <p:sldId id="278" r:id="rId77"/>
    <p:sldId id="2147474750" r:id="rId78"/>
    <p:sldId id="2147474751" r:id="rId79"/>
    <p:sldId id="279" r:id="rId80"/>
    <p:sldId id="2147474752"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FC1BCC-7538-439A-A3BB-C69FE48E7C20}" v="2" dt="2023-11-29T20:41:21.6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660"/>
  </p:normalViewPr>
  <p:slideViewPr>
    <p:cSldViewPr snapToGrid="0">
      <p:cViewPr varScale="1">
        <p:scale>
          <a:sx n="64" d="100"/>
          <a:sy n="64" d="100"/>
        </p:scale>
        <p:origin x="624" y="5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591752-A3DA-2249-86D7-905BB8DB881A}" type="doc">
      <dgm:prSet loTypeId="urn:microsoft.com/office/officeart/2005/8/layout/venn1" loCatId="relationship" qsTypeId="urn:microsoft.com/office/officeart/2005/8/quickstyle/simple4" qsCatId="simple" csTypeId="urn:microsoft.com/office/officeart/2005/8/colors/accent1_2" csCatId="accent1" phldr="1"/>
      <dgm:spPr/>
    </dgm:pt>
    <dgm:pt modelId="{67C32841-1C32-C844-A4EA-C618C587FDE5}">
      <dgm:prSet phldrT="[Text]"/>
      <dgm:spPr/>
      <dgm:t>
        <a:bodyPr/>
        <a:lstStyle/>
        <a:p>
          <a:r>
            <a:rPr lang="en-US"/>
            <a:t>Cardio</a:t>
          </a:r>
        </a:p>
      </dgm:t>
    </dgm:pt>
    <dgm:pt modelId="{62CF582D-D2CC-1B4C-8E58-D681EA62C2A4}" type="parTrans" cxnId="{7647105F-7E02-914C-B666-B8BE861F402C}">
      <dgm:prSet/>
      <dgm:spPr/>
      <dgm:t>
        <a:bodyPr/>
        <a:lstStyle/>
        <a:p>
          <a:endParaRPr lang="en-US"/>
        </a:p>
      </dgm:t>
    </dgm:pt>
    <dgm:pt modelId="{410CC21B-8993-CD4E-8501-EF66795A3FD1}" type="sibTrans" cxnId="{7647105F-7E02-914C-B666-B8BE861F402C}">
      <dgm:prSet/>
      <dgm:spPr/>
      <dgm:t>
        <a:bodyPr/>
        <a:lstStyle/>
        <a:p>
          <a:endParaRPr lang="en-US"/>
        </a:p>
      </dgm:t>
    </dgm:pt>
    <dgm:pt modelId="{CE61A3F8-B3C1-C94E-BE21-BD6B355482A4}">
      <dgm:prSet phldrT="[Text]"/>
      <dgm:spPr/>
      <dgm:t>
        <a:bodyPr/>
        <a:lstStyle/>
        <a:p>
          <a:r>
            <a:rPr lang="en-US" err="1"/>
            <a:t>Nephro</a:t>
          </a:r>
          <a:endParaRPr lang="en-US"/>
        </a:p>
      </dgm:t>
    </dgm:pt>
    <dgm:pt modelId="{D38875E7-83BC-B14C-8638-E6771634CB73}" type="parTrans" cxnId="{B9356D30-ADD9-CC48-BD49-0FB0DCCDA966}">
      <dgm:prSet/>
      <dgm:spPr/>
      <dgm:t>
        <a:bodyPr/>
        <a:lstStyle/>
        <a:p>
          <a:endParaRPr lang="en-US"/>
        </a:p>
      </dgm:t>
    </dgm:pt>
    <dgm:pt modelId="{3C511559-B1C3-2440-AEFA-BDC8DA0592AA}" type="sibTrans" cxnId="{B9356D30-ADD9-CC48-BD49-0FB0DCCDA966}">
      <dgm:prSet/>
      <dgm:spPr/>
      <dgm:t>
        <a:bodyPr/>
        <a:lstStyle/>
        <a:p>
          <a:endParaRPr lang="en-US"/>
        </a:p>
      </dgm:t>
    </dgm:pt>
    <dgm:pt modelId="{EEBF13F8-9029-0C45-A276-8EF52D6015A3}">
      <dgm:prSet phldrT="[Text]"/>
      <dgm:spPr/>
      <dgm:t>
        <a:bodyPr/>
        <a:lstStyle/>
        <a:p>
          <a:r>
            <a:rPr lang="en-US"/>
            <a:t>Endo</a:t>
          </a:r>
        </a:p>
      </dgm:t>
    </dgm:pt>
    <dgm:pt modelId="{3CE64D60-8C02-4940-B6CC-639348E43CE9}" type="parTrans" cxnId="{7B4CA598-52F4-0246-B9A5-D84CEF2AD8D2}">
      <dgm:prSet/>
      <dgm:spPr/>
      <dgm:t>
        <a:bodyPr/>
        <a:lstStyle/>
        <a:p>
          <a:endParaRPr lang="en-US"/>
        </a:p>
      </dgm:t>
    </dgm:pt>
    <dgm:pt modelId="{090EF69A-7A84-6C44-8FA8-2A63D7A86525}" type="sibTrans" cxnId="{7B4CA598-52F4-0246-B9A5-D84CEF2AD8D2}">
      <dgm:prSet/>
      <dgm:spPr/>
      <dgm:t>
        <a:bodyPr/>
        <a:lstStyle/>
        <a:p>
          <a:endParaRPr lang="en-US"/>
        </a:p>
      </dgm:t>
    </dgm:pt>
    <dgm:pt modelId="{B3BEDCC1-AF7A-6846-A204-3590D482723B}" type="pres">
      <dgm:prSet presAssocID="{F6591752-A3DA-2249-86D7-905BB8DB881A}" presName="compositeShape" presStyleCnt="0">
        <dgm:presLayoutVars>
          <dgm:chMax val="7"/>
          <dgm:dir/>
          <dgm:resizeHandles val="exact"/>
        </dgm:presLayoutVars>
      </dgm:prSet>
      <dgm:spPr/>
    </dgm:pt>
    <dgm:pt modelId="{B03AAAA1-5670-9D40-99E5-38E826666248}" type="pres">
      <dgm:prSet presAssocID="{67C32841-1C32-C844-A4EA-C618C587FDE5}" presName="circ1" presStyleLbl="vennNode1" presStyleIdx="0" presStyleCnt="3" custLinFactNeighborX="1035" custLinFactNeighborY="-122"/>
      <dgm:spPr/>
    </dgm:pt>
    <dgm:pt modelId="{4DFF018B-1668-514C-BDA3-019EBEB5F30D}" type="pres">
      <dgm:prSet presAssocID="{67C32841-1C32-C844-A4EA-C618C587FDE5}" presName="circ1Tx" presStyleLbl="revTx" presStyleIdx="0" presStyleCnt="0">
        <dgm:presLayoutVars>
          <dgm:chMax val="0"/>
          <dgm:chPref val="0"/>
          <dgm:bulletEnabled val="1"/>
        </dgm:presLayoutVars>
      </dgm:prSet>
      <dgm:spPr/>
    </dgm:pt>
    <dgm:pt modelId="{B9AA7C1A-7800-8F4C-A5AC-8DF4DD255438}" type="pres">
      <dgm:prSet presAssocID="{CE61A3F8-B3C1-C94E-BE21-BD6B355482A4}" presName="circ2" presStyleLbl="vennNode1" presStyleIdx="1" presStyleCnt="3" custLinFactNeighborX="6972" custLinFactNeighborY="-6469"/>
      <dgm:spPr/>
    </dgm:pt>
    <dgm:pt modelId="{74BB5D55-3540-3249-A537-F05CB217985F}" type="pres">
      <dgm:prSet presAssocID="{CE61A3F8-B3C1-C94E-BE21-BD6B355482A4}" presName="circ2Tx" presStyleLbl="revTx" presStyleIdx="0" presStyleCnt="0">
        <dgm:presLayoutVars>
          <dgm:chMax val="0"/>
          <dgm:chPref val="0"/>
          <dgm:bulletEnabled val="1"/>
        </dgm:presLayoutVars>
      </dgm:prSet>
      <dgm:spPr/>
    </dgm:pt>
    <dgm:pt modelId="{31F43902-83F0-7746-B679-63FD1DABC8AE}" type="pres">
      <dgm:prSet presAssocID="{EEBF13F8-9029-0C45-A276-8EF52D6015A3}" presName="circ3" presStyleLbl="vennNode1" presStyleIdx="2" presStyleCnt="3" custLinFactNeighborX="5100" custLinFactNeighborY="-6469"/>
      <dgm:spPr/>
    </dgm:pt>
    <dgm:pt modelId="{F4FF9D80-BFBD-EE4B-A150-A5430A7D91B8}" type="pres">
      <dgm:prSet presAssocID="{EEBF13F8-9029-0C45-A276-8EF52D6015A3}" presName="circ3Tx" presStyleLbl="revTx" presStyleIdx="0" presStyleCnt="0">
        <dgm:presLayoutVars>
          <dgm:chMax val="0"/>
          <dgm:chPref val="0"/>
          <dgm:bulletEnabled val="1"/>
        </dgm:presLayoutVars>
      </dgm:prSet>
      <dgm:spPr/>
    </dgm:pt>
  </dgm:ptLst>
  <dgm:cxnLst>
    <dgm:cxn modelId="{B9356D30-ADD9-CC48-BD49-0FB0DCCDA966}" srcId="{F6591752-A3DA-2249-86D7-905BB8DB881A}" destId="{CE61A3F8-B3C1-C94E-BE21-BD6B355482A4}" srcOrd="1" destOrd="0" parTransId="{D38875E7-83BC-B14C-8638-E6771634CB73}" sibTransId="{3C511559-B1C3-2440-AEFA-BDC8DA0592AA}"/>
    <dgm:cxn modelId="{44FDD937-AE29-2D48-9CD8-800AA7FA12BD}" type="presOf" srcId="{CE61A3F8-B3C1-C94E-BE21-BD6B355482A4}" destId="{B9AA7C1A-7800-8F4C-A5AC-8DF4DD255438}" srcOrd="0" destOrd="0" presId="urn:microsoft.com/office/officeart/2005/8/layout/venn1"/>
    <dgm:cxn modelId="{7647105F-7E02-914C-B666-B8BE861F402C}" srcId="{F6591752-A3DA-2249-86D7-905BB8DB881A}" destId="{67C32841-1C32-C844-A4EA-C618C587FDE5}" srcOrd="0" destOrd="0" parTransId="{62CF582D-D2CC-1B4C-8E58-D681EA62C2A4}" sibTransId="{410CC21B-8993-CD4E-8501-EF66795A3FD1}"/>
    <dgm:cxn modelId="{C1640769-B3CD-D44F-A0D8-54C2524ABA10}" type="presOf" srcId="{F6591752-A3DA-2249-86D7-905BB8DB881A}" destId="{B3BEDCC1-AF7A-6846-A204-3590D482723B}" srcOrd="0" destOrd="0" presId="urn:microsoft.com/office/officeart/2005/8/layout/venn1"/>
    <dgm:cxn modelId="{E7CB6D6A-7B55-B14F-8383-312DF538F61E}" type="presOf" srcId="{67C32841-1C32-C844-A4EA-C618C587FDE5}" destId="{B03AAAA1-5670-9D40-99E5-38E826666248}" srcOrd="0" destOrd="0" presId="urn:microsoft.com/office/officeart/2005/8/layout/venn1"/>
    <dgm:cxn modelId="{FA70DD7E-8C3A-E344-AC15-8C9A9D99925A}" type="presOf" srcId="{67C32841-1C32-C844-A4EA-C618C587FDE5}" destId="{4DFF018B-1668-514C-BDA3-019EBEB5F30D}" srcOrd="1" destOrd="0" presId="urn:microsoft.com/office/officeart/2005/8/layout/venn1"/>
    <dgm:cxn modelId="{E1B9B18B-9BC5-1145-8FFD-2A0949D56C83}" type="presOf" srcId="{EEBF13F8-9029-0C45-A276-8EF52D6015A3}" destId="{F4FF9D80-BFBD-EE4B-A150-A5430A7D91B8}" srcOrd="1" destOrd="0" presId="urn:microsoft.com/office/officeart/2005/8/layout/venn1"/>
    <dgm:cxn modelId="{7B4CA598-52F4-0246-B9A5-D84CEF2AD8D2}" srcId="{F6591752-A3DA-2249-86D7-905BB8DB881A}" destId="{EEBF13F8-9029-0C45-A276-8EF52D6015A3}" srcOrd="2" destOrd="0" parTransId="{3CE64D60-8C02-4940-B6CC-639348E43CE9}" sibTransId="{090EF69A-7A84-6C44-8FA8-2A63D7A86525}"/>
    <dgm:cxn modelId="{AF1A8FBF-45E0-D047-961C-170F8A77D46D}" type="presOf" srcId="{CE61A3F8-B3C1-C94E-BE21-BD6B355482A4}" destId="{74BB5D55-3540-3249-A537-F05CB217985F}" srcOrd="1" destOrd="0" presId="urn:microsoft.com/office/officeart/2005/8/layout/venn1"/>
    <dgm:cxn modelId="{B8ACEBF0-89D6-0643-B148-EDADF9808E43}" type="presOf" srcId="{EEBF13F8-9029-0C45-A276-8EF52D6015A3}" destId="{31F43902-83F0-7746-B679-63FD1DABC8AE}" srcOrd="0" destOrd="0" presId="urn:microsoft.com/office/officeart/2005/8/layout/venn1"/>
    <dgm:cxn modelId="{3D4DE25A-D924-B144-ABCA-7D362DF6245C}" type="presParOf" srcId="{B3BEDCC1-AF7A-6846-A204-3590D482723B}" destId="{B03AAAA1-5670-9D40-99E5-38E826666248}" srcOrd="0" destOrd="0" presId="urn:microsoft.com/office/officeart/2005/8/layout/venn1"/>
    <dgm:cxn modelId="{9908A659-9E06-844D-A177-FECDC80493D7}" type="presParOf" srcId="{B3BEDCC1-AF7A-6846-A204-3590D482723B}" destId="{4DFF018B-1668-514C-BDA3-019EBEB5F30D}" srcOrd="1" destOrd="0" presId="urn:microsoft.com/office/officeart/2005/8/layout/venn1"/>
    <dgm:cxn modelId="{4B096D54-899C-7241-BD79-801EBC2B5E7C}" type="presParOf" srcId="{B3BEDCC1-AF7A-6846-A204-3590D482723B}" destId="{B9AA7C1A-7800-8F4C-A5AC-8DF4DD255438}" srcOrd="2" destOrd="0" presId="urn:microsoft.com/office/officeart/2005/8/layout/venn1"/>
    <dgm:cxn modelId="{D1FC75C6-CD3E-A745-8534-83E3E743D4DC}" type="presParOf" srcId="{B3BEDCC1-AF7A-6846-A204-3590D482723B}" destId="{74BB5D55-3540-3249-A537-F05CB217985F}" srcOrd="3" destOrd="0" presId="urn:microsoft.com/office/officeart/2005/8/layout/venn1"/>
    <dgm:cxn modelId="{A41AEC6D-FAEB-714E-8B0D-84FCE62A2A35}" type="presParOf" srcId="{B3BEDCC1-AF7A-6846-A204-3590D482723B}" destId="{31F43902-83F0-7746-B679-63FD1DABC8AE}" srcOrd="4" destOrd="0" presId="urn:microsoft.com/office/officeart/2005/8/layout/venn1"/>
    <dgm:cxn modelId="{ABE8FF73-AD49-7040-9A71-1883A6175112}" type="presParOf" srcId="{B3BEDCC1-AF7A-6846-A204-3590D482723B}" destId="{F4FF9D80-BFBD-EE4B-A150-A5430A7D91B8}"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AAAA1-5670-9D40-99E5-38E826666248}">
      <dsp:nvSpPr>
        <dsp:cNvPr id="0" name=""/>
        <dsp:cNvSpPr/>
      </dsp:nvSpPr>
      <dsp:spPr>
        <a:xfrm>
          <a:off x="1964599" y="42685"/>
          <a:ext cx="2176368" cy="2176368"/>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r>
            <a:rPr lang="en-US" sz="3300" kern="1200"/>
            <a:t>Cardio</a:t>
          </a:r>
        </a:p>
      </dsp:txBody>
      <dsp:txXfrm>
        <a:off x="2254781" y="423550"/>
        <a:ext cx="1596003" cy="979365"/>
      </dsp:txXfrm>
    </dsp:sp>
    <dsp:sp modelId="{B9AA7C1A-7800-8F4C-A5AC-8DF4DD255438}">
      <dsp:nvSpPr>
        <dsp:cNvPr id="0" name=""/>
        <dsp:cNvSpPr/>
      </dsp:nvSpPr>
      <dsp:spPr>
        <a:xfrm>
          <a:off x="2879116" y="1264782"/>
          <a:ext cx="2176368" cy="2176368"/>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r>
            <a:rPr lang="en-US" sz="3300" kern="1200" err="1"/>
            <a:t>Nephro</a:t>
          </a:r>
          <a:endParaRPr lang="en-US" sz="3300" kern="1200"/>
        </a:p>
      </dsp:txBody>
      <dsp:txXfrm>
        <a:off x="3544722" y="1827010"/>
        <a:ext cx="1305821" cy="1197002"/>
      </dsp:txXfrm>
    </dsp:sp>
    <dsp:sp modelId="{31F43902-83F0-7746-B679-63FD1DABC8AE}">
      <dsp:nvSpPr>
        <dsp:cNvPr id="0" name=""/>
        <dsp:cNvSpPr/>
      </dsp:nvSpPr>
      <dsp:spPr>
        <a:xfrm>
          <a:off x="1267762" y="1264782"/>
          <a:ext cx="2176368" cy="2176368"/>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r>
            <a:rPr lang="en-US" sz="3300" kern="1200"/>
            <a:t>Endo</a:t>
          </a:r>
        </a:p>
      </dsp:txBody>
      <dsp:txXfrm>
        <a:off x="1472703" y="1827010"/>
        <a:ext cx="1305821" cy="119700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BE5CD8-041E-4F11-ADF2-9A51EB88F27F}" type="datetimeFigureOut">
              <a:rPr lang="en-CA" smtClean="0"/>
              <a:t>2023-11-29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9DCF5-05C7-45A3-9DA5-30C2F32F9092}" type="slidenum">
              <a:rPr lang="en-CA" smtClean="0"/>
              <a:t>‹#›</a:t>
            </a:fld>
            <a:endParaRPr lang="en-CA"/>
          </a:p>
        </p:txBody>
      </p:sp>
    </p:spTree>
    <p:extLst>
      <p:ext uri="{BB962C8B-B14F-4D97-AF65-F5344CB8AC3E}">
        <p14:creationId xmlns:p14="http://schemas.microsoft.com/office/powerpoint/2010/main" val="3855342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This</a:t>
            </a:r>
            <a:r>
              <a:rPr lang="en-CA" baseline="0"/>
              <a:t> slide must be visually presented to the audience AND verbalized by the speaker.</a:t>
            </a:r>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EF095-98A1-4BD3-B7D3-3DE745826CE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7462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034D37-F44A-A84F-901B-E16CB4EFC7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692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034D37-F44A-A84F-901B-E16CB4EFC7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3318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PlaceHolder 1"/>
          <p:cNvSpPr>
            <a:spLocks noGrp="1" noRot="1" noChangeAspect="1"/>
          </p:cNvSpPr>
          <p:nvPr>
            <p:ph type="sldImg"/>
          </p:nvPr>
        </p:nvSpPr>
        <p:spPr>
          <a:xfrm>
            <a:off x="423863" y="704850"/>
            <a:ext cx="6186487" cy="3481388"/>
          </a:xfrm>
          <a:prstGeom prst="rect">
            <a:avLst/>
          </a:prstGeom>
        </p:spPr>
      </p:sp>
      <p:sp>
        <p:nvSpPr>
          <p:cNvPr id="49" name="PlaceHolder 2"/>
          <p:cNvSpPr>
            <a:spLocks noGrp="1"/>
          </p:cNvSpPr>
          <p:nvPr>
            <p:ph type="body"/>
          </p:nvPr>
        </p:nvSpPr>
        <p:spPr>
          <a:xfrm>
            <a:off x="703440" y="4410000"/>
            <a:ext cx="5627160" cy="4177800"/>
          </a:xfrm>
          <a:prstGeom prst="rect">
            <a:avLst/>
          </a:prstGeom>
        </p:spPr>
        <p:txBody>
          <a:bodyPr lIns="0" tIns="0" rIns="0" bIns="0"/>
          <a:lstStyle/>
          <a:p>
            <a:pPr>
              <a:lnSpc>
                <a:spcPct val="100000"/>
              </a:lnSpc>
            </a:pPr>
            <a:r>
              <a:rPr lang="en-US" sz="1000" b="0" strike="noStrike" spc="-1">
                <a:latin typeface="Arial Unicode MS"/>
                <a:ea typeface="Arial Unicode MS"/>
              </a:rPr>
              <a:t>Figure 1. Key End Points. Panel A shows mean glycated hemoglobin levels from baseline to week 78 among participants who received either once-weekly insulin icodec or once-daily insulin glargine U100. Estimated mean values at weeks 52 and 78 were derived on the basis of multiple imputation. To convert values for glycated hemoglobin to millimoles per mole, multiply by 10.93 and then subtract 23.50. Error bars indicate standard errors. Panel B shows the percentage of time spent at various glucose levels in weeks 48 to 52 and in weeks 74 to 78 as measured by continuous glucose monitoring. The target glycemic range was 70 to 180 mg per deciliter (3.9 to 10.0 mmol per liter). To convert values for glucose to millimoles per liter, multiply by 0.05551. Panel C shows the estimated percentage of participants who reached a glycated hemoglobin level below 7% and the percentage who reached a glycated hemoglobin level below 7% without clinically significant or severe hypoglycemia in the preceding 12 weeks. Clinically significant hypoglycemia (level 2) is defined as a blood glucose level of less than 54 mg per deciliter (&lt;3.0 mmol per liter), confirmed with a blood glucose meter. Severe hypoglycemia (level 3) is defined as hypoglycemia with severe cognitive impairment requiring external assistance for recovery.</a:t>
            </a:r>
            <a:endParaRPr lang="en-US" sz="10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PlaceHolder 1"/>
          <p:cNvSpPr>
            <a:spLocks noGrp="1" noRot="1" noChangeAspect="1"/>
          </p:cNvSpPr>
          <p:nvPr>
            <p:ph type="sldImg"/>
          </p:nvPr>
        </p:nvSpPr>
        <p:spPr>
          <a:xfrm>
            <a:off x="533400" y="763588"/>
            <a:ext cx="6705600" cy="3771900"/>
          </a:xfrm>
          <a:prstGeom prst="rect">
            <a:avLst/>
          </a:prstGeom>
        </p:spPr>
      </p:sp>
      <p:sp>
        <p:nvSpPr>
          <p:cNvPr id="60" name="PlaceHolder 2"/>
          <p:cNvSpPr>
            <a:spLocks noGrp="1"/>
          </p:cNvSpPr>
          <p:nvPr>
            <p:ph type="body"/>
          </p:nvPr>
        </p:nvSpPr>
        <p:spPr>
          <a:xfrm>
            <a:off x="777960" y="4776840"/>
            <a:ext cx="6216480" cy="4525200"/>
          </a:xfrm>
          <a:prstGeom prst="rect">
            <a:avLst/>
          </a:prstGeom>
        </p:spPr>
        <p:txBody>
          <a:bodyPr lIns="0" tIns="0" rIns="0" bIns="0"/>
          <a:lstStyle/>
          <a:p>
            <a:r>
              <a:rPr lang="en-US" sz="900" b="0" strike="noStrike" spc="-1">
                <a:latin typeface="Arial"/>
              </a:rPr>
              <a:t>Glycaemic outcomes</a:t>
            </a:r>
          </a:p>
          <a:p>
            <a:endParaRPr lang="en-US" sz="900" b="0" strike="noStrike" spc="-1">
              <a:latin typeface="Arial"/>
            </a:endParaRPr>
          </a:p>
          <a:p>
            <a:r>
              <a:rPr lang="en-US" sz="900" b="0" strike="noStrike" spc="-1">
                <a:latin typeface="Arial"/>
              </a:rPr>
              <a:t>(A) Mean HbA1c glycated haemoglobin concentrations over time among participants who received once-weekly icodec and once-daily degludec; graph shows mean (SE: error bars). (B) Mean FPG concentrations over time among participants who received once-weekly icodec and once-daily degludec; graph shows mean (SE: error bars). FPG was measured on the day of insulin titration. (C) Continuous glucose monitoring metrics assessed as observed means during weeks 22–26. The percentage of time is defined as 100 times the number of recorded measurements in a given range, divided by the total number of recorded measurements. Calculated approximate time with glucose concentrations above 10·0 mmol/L (&gt;180 mg/dL): 8 h and 53 min per day for icodec compared with 8 h and 42 min per day for degludec. Calculated approximate time with glucose concentrations of 3·9–10·0 mmol/L (70–180 mg/dL) 14 h and 11 min per day for icodec compared with 14 h and 36 min per day for degludec. Calculated approximate time with glucose concentrations below 3·0 mmol/L (54 mg/dL) 15 min per day for icodec compared with 10 min per day for degludec. (D) Continuous glucose monitoring metrics assessed as observed means during weeks 48–52. The percentage of time is defined as 100 times the number of recorded measurements in a given range, divided by the total number of recorded measurements. Calculated approximate time with glucose concentrations above 10·0 mmol/L (&gt;180 mg/dL) 9 h and 26 min per day for icodec compared with 8 h and 56 min per day for degludec. Calculated approximate time with glucose concentrations of 3·9–10·0 mmol/L (70–180 mg/dL) 13 h and 45 m per day for icodec compared with 14 h and 18 min per day for degludec. Calculated approximate time with glucose concentrations below 3·0 mmol/L (54 mg/dL) 12 min per day for icodec compared with 12 min per day for degludec. Degludec=insulin degludec. FPG=fasting plasma glucose.</a:t>
            </a:r>
          </a:p>
          <a:p>
            <a:endParaRPr lang="en-US" sz="900" b="0" strike="noStrike" spc="-1">
              <a:latin typeface="Arial"/>
            </a:endParaRPr>
          </a:p>
          <a:p>
            <a:endParaRPr lang="en-US" sz="900" b="0" strike="noStrike" spc="-1">
              <a:latin typeface="Arial"/>
            </a:endParaRPr>
          </a:p>
          <a:p>
            <a:endParaRPr lang="en-US" sz="9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3C95C-399F-4E92-BB4E-F7D780EEAE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45E02C3-29DF-6365-6E56-E5DC42A858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DC130E20-AF2E-736D-BEF7-02EFB6C0E880}"/>
              </a:ext>
            </a:extLst>
          </p:cNvPr>
          <p:cNvSpPr>
            <a:spLocks noGrp="1"/>
          </p:cNvSpPr>
          <p:nvPr>
            <p:ph type="dt" sz="half" idx="10"/>
          </p:nvPr>
        </p:nvSpPr>
        <p:spPr/>
        <p:txBody>
          <a:bodyPr/>
          <a:lstStyle/>
          <a:p>
            <a:fld id="{7FA8D567-745B-4C62-A15B-888FCB88DA2E}" type="datetimeFigureOut">
              <a:rPr lang="en-CA" smtClean="0"/>
              <a:t>2023-11-29</a:t>
            </a:fld>
            <a:endParaRPr lang="en-CA"/>
          </a:p>
        </p:txBody>
      </p:sp>
      <p:sp>
        <p:nvSpPr>
          <p:cNvPr id="5" name="Footer Placeholder 4">
            <a:extLst>
              <a:ext uri="{FF2B5EF4-FFF2-40B4-BE49-F238E27FC236}">
                <a16:creationId xmlns:a16="http://schemas.microsoft.com/office/drawing/2014/main" id="{C7A10221-077F-2FA8-4262-32D2214857A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7C9915F-40B9-3A88-6A49-12212FD249AD}"/>
              </a:ext>
            </a:extLst>
          </p:cNvPr>
          <p:cNvSpPr>
            <a:spLocks noGrp="1"/>
          </p:cNvSpPr>
          <p:nvPr>
            <p:ph type="sldNum" sz="quarter" idx="12"/>
          </p:nvPr>
        </p:nvSpPr>
        <p:spPr/>
        <p:txBody>
          <a:bodyPr/>
          <a:lstStyle/>
          <a:p>
            <a:fld id="{12EAD929-2B8B-4E40-A83B-3B09D3DF5D00}" type="slidenum">
              <a:rPr lang="en-CA" smtClean="0"/>
              <a:t>‹#›</a:t>
            </a:fld>
            <a:endParaRPr lang="en-CA"/>
          </a:p>
        </p:txBody>
      </p:sp>
    </p:spTree>
    <p:extLst>
      <p:ext uri="{BB962C8B-B14F-4D97-AF65-F5344CB8AC3E}">
        <p14:creationId xmlns:p14="http://schemas.microsoft.com/office/powerpoint/2010/main" val="438538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B1FE2-1098-4035-A6EE-5B33121E1A2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288D217-9189-4C3F-038D-ADCD1E917A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50DED92-B9EA-CA61-4E67-F919309E2B58}"/>
              </a:ext>
            </a:extLst>
          </p:cNvPr>
          <p:cNvSpPr>
            <a:spLocks noGrp="1"/>
          </p:cNvSpPr>
          <p:nvPr>
            <p:ph type="dt" sz="half" idx="10"/>
          </p:nvPr>
        </p:nvSpPr>
        <p:spPr/>
        <p:txBody>
          <a:bodyPr/>
          <a:lstStyle/>
          <a:p>
            <a:fld id="{7FA8D567-745B-4C62-A15B-888FCB88DA2E}" type="datetimeFigureOut">
              <a:rPr lang="en-CA" smtClean="0"/>
              <a:t>2023-11-29</a:t>
            </a:fld>
            <a:endParaRPr lang="en-CA"/>
          </a:p>
        </p:txBody>
      </p:sp>
      <p:sp>
        <p:nvSpPr>
          <p:cNvPr id="5" name="Footer Placeholder 4">
            <a:extLst>
              <a:ext uri="{FF2B5EF4-FFF2-40B4-BE49-F238E27FC236}">
                <a16:creationId xmlns:a16="http://schemas.microsoft.com/office/drawing/2014/main" id="{B65DBF41-D9E1-2856-FA76-7D3B78F2221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0C8EC89-F930-AF1B-4F8D-7D87BFAF1014}"/>
              </a:ext>
            </a:extLst>
          </p:cNvPr>
          <p:cNvSpPr>
            <a:spLocks noGrp="1"/>
          </p:cNvSpPr>
          <p:nvPr>
            <p:ph type="sldNum" sz="quarter" idx="12"/>
          </p:nvPr>
        </p:nvSpPr>
        <p:spPr/>
        <p:txBody>
          <a:bodyPr/>
          <a:lstStyle/>
          <a:p>
            <a:fld id="{12EAD929-2B8B-4E40-A83B-3B09D3DF5D00}" type="slidenum">
              <a:rPr lang="en-CA" smtClean="0"/>
              <a:t>‹#›</a:t>
            </a:fld>
            <a:endParaRPr lang="en-CA"/>
          </a:p>
        </p:txBody>
      </p:sp>
    </p:spTree>
    <p:extLst>
      <p:ext uri="{BB962C8B-B14F-4D97-AF65-F5344CB8AC3E}">
        <p14:creationId xmlns:p14="http://schemas.microsoft.com/office/powerpoint/2010/main" val="1487133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A87EB7-027E-F09F-BFF7-61C8AE4209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10B6E63-AFD7-6366-23F4-DA104FC737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33A5387-B324-82E4-542A-2E78C65B4E62}"/>
              </a:ext>
            </a:extLst>
          </p:cNvPr>
          <p:cNvSpPr>
            <a:spLocks noGrp="1"/>
          </p:cNvSpPr>
          <p:nvPr>
            <p:ph type="dt" sz="half" idx="10"/>
          </p:nvPr>
        </p:nvSpPr>
        <p:spPr/>
        <p:txBody>
          <a:bodyPr/>
          <a:lstStyle/>
          <a:p>
            <a:fld id="{7FA8D567-745B-4C62-A15B-888FCB88DA2E}" type="datetimeFigureOut">
              <a:rPr lang="en-CA" smtClean="0"/>
              <a:t>2023-11-29</a:t>
            </a:fld>
            <a:endParaRPr lang="en-CA"/>
          </a:p>
        </p:txBody>
      </p:sp>
      <p:sp>
        <p:nvSpPr>
          <p:cNvPr id="5" name="Footer Placeholder 4">
            <a:extLst>
              <a:ext uri="{FF2B5EF4-FFF2-40B4-BE49-F238E27FC236}">
                <a16:creationId xmlns:a16="http://schemas.microsoft.com/office/drawing/2014/main" id="{1BED2A13-5D8E-52A1-C9F5-DCA1FE45C30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FEBA53E-D510-1E83-2EBF-B2A2ACDD2D83}"/>
              </a:ext>
            </a:extLst>
          </p:cNvPr>
          <p:cNvSpPr>
            <a:spLocks noGrp="1"/>
          </p:cNvSpPr>
          <p:nvPr>
            <p:ph type="sldNum" sz="quarter" idx="12"/>
          </p:nvPr>
        </p:nvSpPr>
        <p:spPr/>
        <p:txBody>
          <a:bodyPr/>
          <a:lstStyle/>
          <a:p>
            <a:fld id="{12EAD929-2B8B-4E40-A83B-3B09D3DF5D00}" type="slidenum">
              <a:rPr lang="en-CA" smtClean="0"/>
              <a:t>‹#›</a:t>
            </a:fld>
            <a:endParaRPr lang="en-CA"/>
          </a:p>
        </p:txBody>
      </p:sp>
    </p:spTree>
    <p:extLst>
      <p:ext uri="{BB962C8B-B14F-4D97-AF65-F5344CB8AC3E}">
        <p14:creationId xmlns:p14="http://schemas.microsoft.com/office/powerpoint/2010/main" val="1910096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latin typeface="Arial"/>
            </a:endParaRPr>
          </a:p>
        </p:txBody>
      </p:sp>
      <p:sp>
        <p:nvSpPr>
          <p:cNvPr id="3" name="PlaceHolder 2"/>
          <p:cNvSpPr>
            <a:spLocks noGrp="1"/>
          </p:cNvSpPr>
          <p:nvPr>
            <p:ph type="subTitle"/>
          </p:nvPr>
        </p:nvSpPr>
        <p:spPr>
          <a:xfrm>
            <a:off x="609600" y="1604520"/>
            <a:ext cx="10972320" cy="397728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3295278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730A6-7063-5BF7-A7CF-C8487851EBB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E275FAF-B16C-D5AA-EABB-EFB33F524C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A960C1A-4292-36E1-382C-5CD379C95DC6}"/>
              </a:ext>
            </a:extLst>
          </p:cNvPr>
          <p:cNvSpPr>
            <a:spLocks noGrp="1"/>
          </p:cNvSpPr>
          <p:nvPr>
            <p:ph type="dt" sz="half" idx="10"/>
          </p:nvPr>
        </p:nvSpPr>
        <p:spPr/>
        <p:txBody>
          <a:bodyPr/>
          <a:lstStyle/>
          <a:p>
            <a:fld id="{7FA8D567-745B-4C62-A15B-888FCB88DA2E}" type="datetimeFigureOut">
              <a:rPr lang="en-CA" smtClean="0"/>
              <a:t>2023-11-29</a:t>
            </a:fld>
            <a:endParaRPr lang="en-CA"/>
          </a:p>
        </p:txBody>
      </p:sp>
      <p:sp>
        <p:nvSpPr>
          <p:cNvPr id="5" name="Footer Placeholder 4">
            <a:extLst>
              <a:ext uri="{FF2B5EF4-FFF2-40B4-BE49-F238E27FC236}">
                <a16:creationId xmlns:a16="http://schemas.microsoft.com/office/drawing/2014/main" id="{F1B15BEB-10BE-1E88-80C5-59CA6003578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91F05B2-2A24-59BC-B5B2-F6826FD3AF6E}"/>
              </a:ext>
            </a:extLst>
          </p:cNvPr>
          <p:cNvSpPr>
            <a:spLocks noGrp="1"/>
          </p:cNvSpPr>
          <p:nvPr>
            <p:ph type="sldNum" sz="quarter" idx="12"/>
          </p:nvPr>
        </p:nvSpPr>
        <p:spPr/>
        <p:txBody>
          <a:bodyPr/>
          <a:lstStyle/>
          <a:p>
            <a:fld id="{12EAD929-2B8B-4E40-A83B-3B09D3DF5D00}" type="slidenum">
              <a:rPr lang="en-CA" smtClean="0"/>
              <a:t>‹#›</a:t>
            </a:fld>
            <a:endParaRPr lang="en-CA"/>
          </a:p>
        </p:txBody>
      </p:sp>
    </p:spTree>
    <p:extLst>
      <p:ext uri="{BB962C8B-B14F-4D97-AF65-F5344CB8AC3E}">
        <p14:creationId xmlns:p14="http://schemas.microsoft.com/office/powerpoint/2010/main" val="1985384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A18B6-5299-3F4E-8379-A917484DED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B7D8477-1190-C6D8-7701-F70FB7E0C2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1BD7E-A4F9-5268-ABF3-7D2B4D5523B5}"/>
              </a:ext>
            </a:extLst>
          </p:cNvPr>
          <p:cNvSpPr>
            <a:spLocks noGrp="1"/>
          </p:cNvSpPr>
          <p:nvPr>
            <p:ph type="dt" sz="half" idx="10"/>
          </p:nvPr>
        </p:nvSpPr>
        <p:spPr/>
        <p:txBody>
          <a:bodyPr/>
          <a:lstStyle/>
          <a:p>
            <a:fld id="{7FA8D567-745B-4C62-A15B-888FCB88DA2E}" type="datetimeFigureOut">
              <a:rPr lang="en-CA" smtClean="0"/>
              <a:t>2023-11-29</a:t>
            </a:fld>
            <a:endParaRPr lang="en-CA"/>
          </a:p>
        </p:txBody>
      </p:sp>
      <p:sp>
        <p:nvSpPr>
          <p:cNvPr id="5" name="Footer Placeholder 4">
            <a:extLst>
              <a:ext uri="{FF2B5EF4-FFF2-40B4-BE49-F238E27FC236}">
                <a16:creationId xmlns:a16="http://schemas.microsoft.com/office/drawing/2014/main" id="{5DD26665-DDBA-F2D7-33B4-4BE62F94D95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377D2E7-C823-3D22-DEAF-C3558653A48B}"/>
              </a:ext>
            </a:extLst>
          </p:cNvPr>
          <p:cNvSpPr>
            <a:spLocks noGrp="1"/>
          </p:cNvSpPr>
          <p:nvPr>
            <p:ph type="sldNum" sz="quarter" idx="12"/>
          </p:nvPr>
        </p:nvSpPr>
        <p:spPr/>
        <p:txBody>
          <a:bodyPr/>
          <a:lstStyle/>
          <a:p>
            <a:fld id="{12EAD929-2B8B-4E40-A83B-3B09D3DF5D00}" type="slidenum">
              <a:rPr lang="en-CA" smtClean="0"/>
              <a:t>‹#›</a:t>
            </a:fld>
            <a:endParaRPr lang="en-CA"/>
          </a:p>
        </p:txBody>
      </p:sp>
    </p:spTree>
    <p:extLst>
      <p:ext uri="{BB962C8B-B14F-4D97-AF65-F5344CB8AC3E}">
        <p14:creationId xmlns:p14="http://schemas.microsoft.com/office/powerpoint/2010/main" val="3684604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8CC2D-4D90-30D0-BCD8-E73A7E8EB38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1DAF4B1-7283-1E55-C956-EA0297D4BA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C4E9CD7F-0BF7-CA2B-9E94-7084ECD4EA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91C0F9EC-8DE7-0392-DE95-80B26460D78B}"/>
              </a:ext>
            </a:extLst>
          </p:cNvPr>
          <p:cNvSpPr>
            <a:spLocks noGrp="1"/>
          </p:cNvSpPr>
          <p:nvPr>
            <p:ph type="dt" sz="half" idx="10"/>
          </p:nvPr>
        </p:nvSpPr>
        <p:spPr/>
        <p:txBody>
          <a:bodyPr/>
          <a:lstStyle/>
          <a:p>
            <a:fld id="{7FA8D567-745B-4C62-A15B-888FCB88DA2E}" type="datetimeFigureOut">
              <a:rPr lang="en-CA" smtClean="0"/>
              <a:t>2023-11-29</a:t>
            </a:fld>
            <a:endParaRPr lang="en-CA"/>
          </a:p>
        </p:txBody>
      </p:sp>
      <p:sp>
        <p:nvSpPr>
          <p:cNvPr id="6" name="Footer Placeholder 5">
            <a:extLst>
              <a:ext uri="{FF2B5EF4-FFF2-40B4-BE49-F238E27FC236}">
                <a16:creationId xmlns:a16="http://schemas.microsoft.com/office/drawing/2014/main" id="{506B5215-2ABE-8929-F456-A3457407858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95C8810-29CC-B107-0138-D162D09E1B06}"/>
              </a:ext>
            </a:extLst>
          </p:cNvPr>
          <p:cNvSpPr>
            <a:spLocks noGrp="1"/>
          </p:cNvSpPr>
          <p:nvPr>
            <p:ph type="sldNum" sz="quarter" idx="12"/>
          </p:nvPr>
        </p:nvSpPr>
        <p:spPr/>
        <p:txBody>
          <a:bodyPr/>
          <a:lstStyle/>
          <a:p>
            <a:fld id="{12EAD929-2B8B-4E40-A83B-3B09D3DF5D00}" type="slidenum">
              <a:rPr lang="en-CA" smtClean="0"/>
              <a:t>‹#›</a:t>
            </a:fld>
            <a:endParaRPr lang="en-CA"/>
          </a:p>
        </p:txBody>
      </p:sp>
    </p:spTree>
    <p:extLst>
      <p:ext uri="{BB962C8B-B14F-4D97-AF65-F5344CB8AC3E}">
        <p14:creationId xmlns:p14="http://schemas.microsoft.com/office/powerpoint/2010/main" val="3825379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F8DFF-406D-93EB-D742-47FE1913051E}"/>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31BB929-2A9E-8A78-05B0-41A7BA2768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3D89A8-CBFE-DCEB-38F2-DEC87F2B7F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0F20261-F9DE-FFB6-3592-337F434D05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6768DD-9565-ED3E-F7D1-2937B0769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6BE79E1D-4EC0-68E1-0C0C-AF570083533E}"/>
              </a:ext>
            </a:extLst>
          </p:cNvPr>
          <p:cNvSpPr>
            <a:spLocks noGrp="1"/>
          </p:cNvSpPr>
          <p:nvPr>
            <p:ph type="dt" sz="half" idx="10"/>
          </p:nvPr>
        </p:nvSpPr>
        <p:spPr/>
        <p:txBody>
          <a:bodyPr/>
          <a:lstStyle/>
          <a:p>
            <a:fld id="{7FA8D567-745B-4C62-A15B-888FCB88DA2E}" type="datetimeFigureOut">
              <a:rPr lang="en-CA" smtClean="0"/>
              <a:t>2023-11-29</a:t>
            </a:fld>
            <a:endParaRPr lang="en-CA"/>
          </a:p>
        </p:txBody>
      </p:sp>
      <p:sp>
        <p:nvSpPr>
          <p:cNvPr id="8" name="Footer Placeholder 7">
            <a:extLst>
              <a:ext uri="{FF2B5EF4-FFF2-40B4-BE49-F238E27FC236}">
                <a16:creationId xmlns:a16="http://schemas.microsoft.com/office/drawing/2014/main" id="{7EC7440B-0090-476F-8758-91ED526533D9}"/>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393C1477-F4AC-BC37-B201-B4ED9AB30BE3}"/>
              </a:ext>
            </a:extLst>
          </p:cNvPr>
          <p:cNvSpPr>
            <a:spLocks noGrp="1"/>
          </p:cNvSpPr>
          <p:nvPr>
            <p:ph type="sldNum" sz="quarter" idx="12"/>
          </p:nvPr>
        </p:nvSpPr>
        <p:spPr/>
        <p:txBody>
          <a:bodyPr/>
          <a:lstStyle/>
          <a:p>
            <a:fld id="{12EAD929-2B8B-4E40-A83B-3B09D3DF5D00}" type="slidenum">
              <a:rPr lang="en-CA" smtClean="0"/>
              <a:t>‹#›</a:t>
            </a:fld>
            <a:endParaRPr lang="en-CA"/>
          </a:p>
        </p:txBody>
      </p:sp>
    </p:spTree>
    <p:extLst>
      <p:ext uri="{BB962C8B-B14F-4D97-AF65-F5344CB8AC3E}">
        <p14:creationId xmlns:p14="http://schemas.microsoft.com/office/powerpoint/2010/main" val="2020943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06B32-527A-83AE-2767-377AEA3C41A1}"/>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FDAE6AD-FD92-CDC6-B91A-00387D5F970E}"/>
              </a:ext>
            </a:extLst>
          </p:cNvPr>
          <p:cNvSpPr>
            <a:spLocks noGrp="1"/>
          </p:cNvSpPr>
          <p:nvPr>
            <p:ph type="dt" sz="half" idx="10"/>
          </p:nvPr>
        </p:nvSpPr>
        <p:spPr/>
        <p:txBody>
          <a:bodyPr/>
          <a:lstStyle/>
          <a:p>
            <a:fld id="{7FA8D567-745B-4C62-A15B-888FCB88DA2E}" type="datetimeFigureOut">
              <a:rPr lang="en-CA" smtClean="0"/>
              <a:t>2023-11-29</a:t>
            </a:fld>
            <a:endParaRPr lang="en-CA"/>
          </a:p>
        </p:txBody>
      </p:sp>
      <p:sp>
        <p:nvSpPr>
          <p:cNvPr id="4" name="Footer Placeholder 3">
            <a:extLst>
              <a:ext uri="{FF2B5EF4-FFF2-40B4-BE49-F238E27FC236}">
                <a16:creationId xmlns:a16="http://schemas.microsoft.com/office/drawing/2014/main" id="{DEE049A4-1B53-88CA-2CFA-DE014976016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9DEAD18-FF6F-78BD-A775-BD52C3680091}"/>
              </a:ext>
            </a:extLst>
          </p:cNvPr>
          <p:cNvSpPr>
            <a:spLocks noGrp="1"/>
          </p:cNvSpPr>
          <p:nvPr>
            <p:ph type="sldNum" sz="quarter" idx="12"/>
          </p:nvPr>
        </p:nvSpPr>
        <p:spPr/>
        <p:txBody>
          <a:bodyPr/>
          <a:lstStyle/>
          <a:p>
            <a:fld id="{12EAD929-2B8B-4E40-A83B-3B09D3DF5D00}" type="slidenum">
              <a:rPr lang="en-CA" smtClean="0"/>
              <a:t>‹#›</a:t>
            </a:fld>
            <a:endParaRPr lang="en-CA"/>
          </a:p>
        </p:txBody>
      </p:sp>
    </p:spTree>
    <p:extLst>
      <p:ext uri="{BB962C8B-B14F-4D97-AF65-F5344CB8AC3E}">
        <p14:creationId xmlns:p14="http://schemas.microsoft.com/office/powerpoint/2010/main" val="2784222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714285-44A1-49AC-EAB5-4F6F33D78724}"/>
              </a:ext>
            </a:extLst>
          </p:cNvPr>
          <p:cNvSpPr>
            <a:spLocks noGrp="1"/>
          </p:cNvSpPr>
          <p:nvPr>
            <p:ph type="dt" sz="half" idx="10"/>
          </p:nvPr>
        </p:nvSpPr>
        <p:spPr/>
        <p:txBody>
          <a:bodyPr/>
          <a:lstStyle/>
          <a:p>
            <a:fld id="{7FA8D567-745B-4C62-A15B-888FCB88DA2E}" type="datetimeFigureOut">
              <a:rPr lang="en-CA" smtClean="0"/>
              <a:t>2023-11-29</a:t>
            </a:fld>
            <a:endParaRPr lang="en-CA"/>
          </a:p>
        </p:txBody>
      </p:sp>
      <p:sp>
        <p:nvSpPr>
          <p:cNvPr id="3" name="Footer Placeholder 2">
            <a:extLst>
              <a:ext uri="{FF2B5EF4-FFF2-40B4-BE49-F238E27FC236}">
                <a16:creationId xmlns:a16="http://schemas.microsoft.com/office/drawing/2014/main" id="{89FA8EEF-CE0B-08DE-EC4B-6AD1E7ABC915}"/>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C1801288-10C9-DF07-590D-78D3EFBFEAB1}"/>
              </a:ext>
            </a:extLst>
          </p:cNvPr>
          <p:cNvSpPr>
            <a:spLocks noGrp="1"/>
          </p:cNvSpPr>
          <p:nvPr>
            <p:ph type="sldNum" sz="quarter" idx="12"/>
          </p:nvPr>
        </p:nvSpPr>
        <p:spPr/>
        <p:txBody>
          <a:bodyPr/>
          <a:lstStyle/>
          <a:p>
            <a:fld id="{12EAD929-2B8B-4E40-A83B-3B09D3DF5D00}" type="slidenum">
              <a:rPr lang="en-CA" smtClean="0"/>
              <a:t>‹#›</a:t>
            </a:fld>
            <a:endParaRPr lang="en-CA"/>
          </a:p>
        </p:txBody>
      </p:sp>
    </p:spTree>
    <p:extLst>
      <p:ext uri="{BB962C8B-B14F-4D97-AF65-F5344CB8AC3E}">
        <p14:creationId xmlns:p14="http://schemas.microsoft.com/office/powerpoint/2010/main" val="1022990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2CFE2-AB4C-4A62-85A8-5631573725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C873868-6C97-6F85-D008-82772BC64C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CBC4343D-71D9-C289-AF29-DC23BC36A2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52D666-C493-E61A-7A1B-489F6A094B6D}"/>
              </a:ext>
            </a:extLst>
          </p:cNvPr>
          <p:cNvSpPr>
            <a:spLocks noGrp="1"/>
          </p:cNvSpPr>
          <p:nvPr>
            <p:ph type="dt" sz="half" idx="10"/>
          </p:nvPr>
        </p:nvSpPr>
        <p:spPr/>
        <p:txBody>
          <a:bodyPr/>
          <a:lstStyle/>
          <a:p>
            <a:fld id="{7FA8D567-745B-4C62-A15B-888FCB88DA2E}" type="datetimeFigureOut">
              <a:rPr lang="en-CA" smtClean="0"/>
              <a:t>2023-11-29</a:t>
            </a:fld>
            <a:endParaRPr lang="en-CA"/>
          </a:p>
        </p:txBody>
      </p:sp>
      <p:sp>
        <p:nvSpPr>
          <p:cNvPr id="6" name="Footer Placeholder 5">
            <a:extLst>
              <a:ext uri="{FF2B5EF4-FFF2-40B4-BE49-F238E27FC236}">
                <a16:creationId xmlns:a16="http://schemas.microsoft.com/office/drawing/2014/main" id="{E842110D-086B-9FD2-E7F3-A76758824DA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069837F-742D-0015-DDB0-72849C9A8D8B}"/>
              </a:ext>
            </a:extLst>
          </p:cNvPr>
          <p:cNvSpPr>
            <a:spLocks noGrp="1"/>
          </p:cNvSpPr>
          <p:nvPr>
            <p:ph type="sldNum" sz="quarter" idx="12"/>
          </p:nvPr>
        </p:nvSpPr>
        <p:spPr/>
        <p:txBody>
          <a:bodyPr/>
          <a:lstStyle/>
          <a:p>
            <a:fld id="{12EAD929-2B8B-4E40-A83B-3B09D3DF5D00}" type="slidenum">
              <a:rPr lang="en-CA" smtClean="0"/>
              <a:t>‹#›</a:t>
            </a:fld>
            <a:endParaRPr lang="en-CA"/>
          </a:p>
        </p:txBody>
      </p:sp>
    </p:spTree>
    <p:extLst>
      <p:ext uri="{BB962C8B-B14F-4D97-AF65-F5344CB8AC3E}">
        <p14:creationId xmlns:p14="http://schemas.microsoft.com/office/powerpoint/2010/main" val="3633782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ADCD3-CB93-1EA8-A1E1-FB90195905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7A961846-6D32-BFC0-7AD6-8B5E6C4908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E2742449-0D18-8871-282A-7AFE73922B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A36973-CA8F-60D4-16AE-A2607F1E7F26}"/>
              </a:ext>
            </a:extLst>
          </p:cNvPr>
          <p:cNvSpPr>
            <a:spLocks noGrp="1"/>
          </p:cNvSpPr>
          <p:nvPr>
            <p:ph type="dt" sz="half" idx="10"/>
          </p:nvPr>
        </p:nvSpPr>
        <p:spPr/>
        <p:txBody>
          <a:bodyPr/>
          <a:lstStyle/>
          <a:p>
            <a:fld id="{7FA8D567-745B-4C62-A15B-888FCB88DA2E}" type="datetimeFigureOut">
              <a:rPr lang="en-CA" smtClean="0"/>
              <a:t>2023-11-29</a:t>
            </a:fld>
            <a:endParaRPr lang="en-CA"/>
          </a:p>
        </p:txBody>
      </p:sp>
      <p:sp>
        <p:nvSpPr>
          <p:cNvPr id="6" name="Footer Placeholder 5">
            <a:extLst>
              <a:ext uri="{FF2B5EF4-FFF2-40B4-BE49-F238E27FC236}">
                <a16:creationId xmlns:a16="http://schemas.microsoft.com/office/drawing/2014/main" id="{C00CB62B-ACDD-1AAB-A018-B66D0F68489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9038299-7ECF-2834-8181-EB698453B42D}"/>
              </a:ext>
            </a:extLst>
          </p:cNvPr>
          <p:cNvSpPr>
            <a:spLocks noGrp="1"/>
          </p:cNvSpPr>
          <p:nvPr>
            <p:ph type="sldNum" sz="quarter" idx="12"/>
          </p:nvPr>
        </p:nvSpPr>
        <p:spPr/>
        <p:txBody>
          <a:bodyPr/>
          <a:lstStyle/>
          <a:p>
            <a:fld id="{12EAD929-2B8B-4E40-A83B-3B09D3DF5D00}" type="slidenum">
              <a:rPr lang="en-CA" smtClean="0"/>
              <a:t>‹#›</a:t>
            </a:fld>
            <a:endParaRPr lang="en-CA"/>
          </a:p>
        </p:txBody>
      </p:sp>
    </p:spTree>
    <p:extLst>
      <p:ext uri="{BB962C8B-B14F-4D97-AF65-F5344CB8AC3E}">
        <p14:creationId xmlns:p14="http://schemas.microsoft.com/office/powerpoint/2010/main" val="1756028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58B800-4C4E-BCC0-0AC1-6331978D58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8B94107-8846-92F9-D69C-21F9CFCEAC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FC9E380-6412-9CB9-E103-270ED7E1F3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A8D567-745B-4C62-A15B-888FCB88DA2E}" type="datetimeFigureOut">
              <a:rPr lang="en-CA" smtClean="0"/>
              <a:t>2023-11-29</a:t>
            </a:fld>
            <a:endParaRPr lang="en-CA"/>
          </a:p>
        </p:txBody>
      </p:sp>
      <p:sp>
        <p:nvSpPr>
          <p:cNvPr id="5" name="Footer Placeholder 4">
            <a:extLst>
              <a:ext uri="{FF2B5EF4-FFF2-40B4-BE49-F238E27FC236}">
                <a16:creationId xmlns:a16="http://schemas.microsoft.com/office/drawing/2014/main" id="{EF542960-E99B-55C2-B3EC-6BA620EFFE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C1A8EF66-B1C6-EF47-1367-E24C7F9CCB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EAD929-2B8B-4E40-A83B-3B09D3DF5D00}" type="slidenum">
              <a:rPr lang="en-CA" smtClean="0"/>
              <a:t>‹#›</a:t>
            </a:fld>
            <a:endParaRPr lang="en-CA"/>
          </a:p>
        </p:txBody>
      </p:sp>
    </p:spTree>
    <p:extLst>
      <p:ext uri="{BB962C8B-B14F-4D97-AF65-F5344CB8AC3E}">
        <p14:creationId xmlns:p14="http://schemas.microsoft.com/office/powerpoint/2010/main" val="3733781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5.jpeg"/></Relationships>
</file>

<file path=ppt/slides/_rels/slide5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www.elsevier.com/termsandconditions" TargetMode="Externa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hyperlink" Target="http://www.elsevier.com/termsandconditions"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8DFC3-F3FB-3B9B-5072-7C51FB61C33E}"/>
              </a:ext>
            </a:extLst>
          </p:cNvPr>
          <p:cNvSpPr>
            <a:spLocks noGrp="1"/>
          </p:cNvSpPr>
          <p:nvPr>
            <p:ph type="ctrTitle"/>
          </p:nvPr>
        </p:nvSpPr>
        <p:spPr/>
        <p:txBody>
          <a:bodyPr/>
          <a:lstStyle/>
          <a:p>
            <a:endParaRPr lang="en-CA"/>
          </a:p>
        </p:txBody>
      </p:sp>
      <p:sp>
        <p:nvSpPr>
          <p:cNvPr id="3" name="Subtitle 2">
            <a:extLst>
              <a:ext uri="{FF2B5EF4-FFF2-40B4-BE49-F238E27FC236}">
                <a16:creationId xmlns:a16="http://schemas.microsoft.com/office/drawing/2014/main" id="{FD9B55E1-112C-9F58-57F2-27B47ED796F1}"/>
              </a:ext>
            </a:extLst>
          </p:cNvPr>
          <p:cNvSpPr>
            <a:spLocks noGrp="1"/>
          </p:cNvSpPr>
          <p:nvPr>
            <p:ph type="subTitle" idx="1"/>
          </p:nvPr>
        </p:nvSpPr>
        <p:spPr/>
        <p:txBody>
          <a:bodyPr/>
          <a:lstStyle/>
          <a:p>
            <a:endParaRPr lang="en-CA" dirty="0"/>
          </a:p>
        </p:txBody>
      </p:sp>
      <p:pic>
        <p:nvPicPr>
          <p:cNvPr id="5" name="Picture 4">
            <a:extLst>
              <a:ext uri="{FF2B5EF4-FFF2-40B4-BE49-F238E27FC236}">
                <a16:creationId xmlns:a16="http://schemas.microsoft.com/office/drawing/2014/main" id="{29853390-0CC6-C993-13FD-441A39634EA7}"/>
              </a:ext>
            </a:extLst>
          </p:cNvPr>
          <p:cNvPicPr>
            <a:picLocks noChangeAspect="1"/>
          </p:cNvPicPr>
          <p:nvPr/>
        </p:nvPicPr>
        <p:blipFill>
          <a:blip r:embed="rId2"/>
          <a:stretch>
            <a:fillRect/>
          </a:stretch>
        </p:blipFill>
        <p:spPr>
          <a:xfrm>
            <a:off x="727627" y="1291880"/>
            <a:ext cx="10470908" cy="2625588"/>
          </a:xfrm>
          <a:prstGeom prst="rect">
            <a:avLst/>
          </a:prstGeom>
        </p:spPr>
      </p:pic>
    </p:spTree>
    <p:extLst>
      <p:ext uri="{BB962C8B-B14F-4D97-AF65-F5344CB8AC3E}">
        <p14:creationId xmlns:p14="http://schemas.microsoft.com/office/powerpoint/2010/main" val="4085394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C30F1-C61F-7AF6-08F0-2DF12E237766}"/>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F35EC804-A8D3-9785-ECD7-09777FDAA4E5}"/>
              </a:ext>
            </a:extLst>
          </p:cNvPr>
          <p:cNvSpPr>
            <a:spLocks noGrp="1"/>
          </p:cNvSpPr>
          <p:nvPr>
            <p:ph idx="1"/>
          </p:nvPr>
        </p:nvSpPr>
        <p:spPr/>
        <p:txBody>
          <a:bodyPr/>
          <a:lstStyle/>
          <a:p>
            <a:endParaRPr lang="en-CA"/>
          </a:p>
        </p:txBody>
      </p:sp>
      <p:pic>
        <p:nvPicPr>
          <p:cNvPr id="5" name="Picture 4">
            <a:extLst>
              <a:ext uri="{FF2B5EF4-FFF2-40B4-BE49-F238E27FC236}">
                <a16:creationId xmlns:a16="http://schemas.microsoft.com/office/drawing/2014/main" id="{DCABD555-9D14-E1EA-7A90-6C66448814BA}"/>
              </a:ext>
            </a:extLst>
          </p:cNvPr>
          <p:cNvPicPr>
            <a:picLocks noChangeAspect="1"/>
          </p:cNvPicPr>
          <p:nvPr/>
        </p:nvPicPr>
        <p:blipFill>
          <a:blip r:embed="rId2"/>
          <a:stretch>
            <a:fillRect/>
          </a:stretch>
        </p:blipFill>
        <p:spPr>
          <a:xfrm>
            <a:off x="250943" y="278295"/>
            <a:ext cx="11690114" cy="6301409"/>
          </a:xfrm>
          <a:prstGeom prst="rect">
            <a:avLst/>
          </a:prstGeom>
        </p:spPr>
      </p:pic>
    </p:spTree>
    <p:extLst>
      <p:ext uri="{BB962C8B-B14F-4D97-AF65-F5344CB8AC3E}">
        <p14:creationId xmlns:p14="http://schemas.microsoft.com/office/powerpoint/2010/main" val="686181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5C7DD-D13B-8204-6327-1C1B2446EFEF}"/>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081BD953-0DD1-29B8-E07E-C6BF2F2D2508}"/>
              </a:ext>
            </a:extLst>
          </p:cNvPr>
          <p:cNvSpPr>
            <a:spLocks noGrp="1"/>
          </p:cNvSpPr>
          <p:nvPr>
            <p:ph idx="1"/>
          </p:nvPr>
        </p:nvSpPr>
        <p:spPr/>
        <p:txBody>
          <a:bodyPr/>
          <a:lstStyle/>
          <a:p>
            <a:endParaRPr lang="en-CA"/>
          </a:p>
        </p:txBody>
      </p:sp>
      <p:pic>
        <p:nvPicPr>
          <p:cNvPr id="5" name="Picture 4">
            <a:extLst>
              <a:ext uri="{FF2B5EF4-FFF2-40B4-BE49-F238E27FC236}">
                <a16:creationId xmlns:a16="http://schemas.microsoft.com/office/drawing/2014/main" id="{66753DD9-4C3C-9DD5-AE40-3E2DFF75BA2E}"/>
              </a:ext>
            </a:extLst>
          </p:cNvPr>
          <p:cNvPicPr>
            <a:picLocks noChangeAspect="1"/>
          </p:cNvPicPr>
          <p:nvPr/>
        </p:nvPicPr>
        <p:blipFill>
          <a:blip r:embed="rId2"/>
          <a:stretch>
            <a:fillRect/>
          </a:stretch>
        </p:blipFill>
        <p:spPr>
          <a:xfrm>
            <a:off x="182009" y="95457"/>
            <a:ext cx="11601466" cy="6613456"/>
          </a:xfrm>
          <a:prstGeom prst="rect">
            <a:avLst/>
          </a:prstGeom>
        </p:spPr>
      </p:pic>
    </p:spTree>
    <p:extLst>
      <p:ext uri="{BB962C8B-B14F-4D97-AF65-F5344CB8AC3E}">
        <p14:creationId xmlns:p14="http://schemas.microsoft.com/office/powerpoint/2010/main" val="3148518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7164A-6E5F-A2A8-B673-261534387BE3}"/>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04E9C558-F982-5196-8C5B-367E9FB2CF38}"/>
              </a:ext>
            </a:extLst>
          </p:cNvPr>
          <p:cNvSpPr>
            <a:spLocks noGrp="1"/>
          </p:cNvSpPr>
          <p:nvPr>
            <p:ph idx="1"/>
          </p:nvPr>
        </p:nvSpPr>
        <p:spPr/>
        <p:txBody>
          <a:bodyPr/>
          <a:lstStyle/>
          <a:p>
            <a:endParaRPr lang="en-CA"/>
          </a:p>
        </p:txBody>
      </p:sp>
      <p:pic>
        <p:nvPicPr>
          <p:cNvPr id="5" name="Picture 4">
            <a:extLst>
              <a:ext uri="{FF2B5EF4-FFF2-40B4-BE49-F238E27FC236}">
                <a16:creationId xmlns:a16="http://schemas.microsoft.com/office/drawing/2014/main" id="{AD3662EE-C5EF-CA26-A3EB-A3C5E89E1EDE}"/>
              </a:ext>
            </a:extLst>
          </p:cNvPr>
          <p:cNvPicPr>
            <a:picLocks noChangeAspect="1"/>
          </p:cNvPicPr>
          <p:nvPr/>
        </p:nvPicPr>
        <p:blipFill>
          <a:blip r:embed="rId2"/>
          <a:stretch>
            <a:fillRect/>
          </a:stretch>
        </p:blipFill>
        <p:spPr>
          <a:xfrm>
            <a:off x="173831" y="59381"/>
            <a:ext cx="11844337" cy="6739238"/>
          </a:xfrm>
          <a:prstGeom prst="rect">
            <a:avLst/>
          </a:prstGeom>
        </p:spPr>
      </p:pic>
    </p:spTree>
    <p:extLst>
      <p:ext uri="{BB962C8B-B14F-4D97-AF65-F5344CB8AC3E}">
        <p14:creationId xmlns:p14="http://schemas.microsoft.com/office/powerpoint/2010/main" val="4255718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B65E2-4442-F127-0560-BED146744464}"/>
              </a:ext>
            </a:extLst>
          </p:cNvPr>
          <p:cNvSpPr>
            <a:spLocks noGrp="1"/>
          </p:cNvSpPr>
          <p:nvPr>
            <p:ph type="ctrTitle"/>
          </p:nvPr>
        </p:nvSpPr>
        <p:spPr/>
        <p:txBody>
          <a:bodyPr/>
          <a:lstStyle/>
          <a:p>
            <a:endParaRPr lang="en-CA"/>
          </a:p>
        </p:txBody>
      </p:sp>
      <p:sp>
        <p:nvSpPr>
          <p:cNvPr id="3" name="Subtitle 2">
            <a:extLst>
              <a:ext uri="{FF2B5EF4-FFF2-40B4-BE49-F238E27FC236}">
                <a16:creationId xmlns:a16="http://schemas.microsoft.com/office/drawing/2014/main" id="{357E8207-3A37-DFFD-030C-0168119E41C9}"/>
              </a:ext>
            </a:extLst>
          </p:cNvPr>
          <p:cNvSpPr>
            <a:spLocks noGrp="1"/>
          </p:cNvSpPr>
          <p:nvPr>
            <p:ph type="subTitle" idx="1"/>
          </p:nvPr>
        </p:nvSpPr>
        <p:spPr/>
        <p:txBody>
          <a:bodyPr/>
          <a:lstStyle/>
          <a:p>
            <a:endParaRPr lang="en-CA"/>
          </a:p>
        </p:txBody>
      </p:sp>
      <p:pic>
        <p:nvPicPr>
          <p:cNvPr id="5" name="Picture 4" descr="A close-up of a document&#10;&#10;Description automatically generated">
            <a:extLst>
              <a:ext uri="{FF2B5EF4-FFF2-40B4-BE49-F238E27FC236}">
                <a16:creationId xmlns:a16="http://schemas.microsoft.com/office/drawing/2014/main" id="{7CD7A7AA-BDFE-C1D5-B90C-1F936F8A50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 y="31750"/>
            <a:ext cx="11981026" cy="6826250"/>
          </a:xfrm>
          <a:prstGeom prst="rect">
            <a:avLst/>
          </a:prstGeom>
        </p:spPr>
      </p:pic>
    </p:spTree>
    <p:extLst>
      <p:ext uri="{BB962C8B-B14F-4D97-AF65-F5344CB8AC3E}">
        <p14:creationId xmlns:p14="http://schemas.microsoft.com/office/powerpoint/2010/main" val="92126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E96F6-F5C6-37EE-8532-B297021BD8B4}"/>
              </a:ext>
            </a:extLst>
          </p:cNvPr>
          <p:cNvSpPr>
            <a:spLocks noGrp="1"/>
          </p:cNvSpPr>
          <p:nvPr>
            <p:ph type="title"/>
          </p:nvPr>
        </p:nvSpPr>
        <p:spPr/>
        <p:txBody>
          <a:bodyPr/>
          <a:lstStyle/>
          <a:p>
            <a:endParaRPr lang="en-CA"/>
          </a:p>
        </p:txBody>
      </p:sp>
      <p:pic>
        <p:nvPicPr>
          <p:cNvPr id="5" name="Content Placeholder 4" descr="A close-up of a medical information&#10;&#10;Description automatically generated">
            <a:extLst>
              <a:ext uri="{FF2B5EF4-FFF2-40B4-BE49-F238E27FC236}">
                <a16:creationId xmlns:a16="http://schemas.microsoft.com/office/drawing/2014/main" id="{5FE989FF-7C73-675D-8AF5-45D7777C5F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887" y="0"/>
            <a:ext cx="12226834" cy="6858000"/>
          </a:xfrm>
        </p:spPr>
      </p:pic>
    </p:spTree>
    <p:extLst>
      <p:ext uri="{BB962C8B-B14F-4D97-AF65-F5344CB8AC3E}">
        <p14:creationId xmlns:p14="http://schemas.microsoft.com/office/powerpoint/2010/main" val="2186881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7E522-444C-E43E-26AC-3A5738BA2B6F}"/>
              </a:ext>
            </a:extLst>
          </p:cNvPr>
          <p:cNvSpPr>
            <a:spLocks noGrp="1"/>
          </p:cNvSpPr>
          <p:nvPr>
            <p:ph type="title"/>
          </p:nvPr>
        </p:nvSpPr>
        <p:spPr/>
        <p:txBody>
          <a:bodyPr/>
          <a:lstStyle/>
          <a:p>
            <a:endParaRPr lang="en-CA"/>
          </a:p>
        </p:txBody>
      </p:sp>
      <p:pic>
        <p:nvPicPr>
          <p:cNvPr id="5" name="Content Placeholder 4" descr="A diagram of a patient's trial&#10;&#10;Description automatically generated">
            <a:extLst>
              <a:ext uri="{FF2B5EF4-FFF2-40B4-BE49-F238E27FC236}">
                <a16:creationId xmlns:a16="http://schemas.microsoft.com/office/drawing/2014/main" id="{F7C3D480-C0DE-0641-DA73-C564CB1DE2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44450"/>
            <a:ext cx="11966713" cy="6828970"/>
          </a:xfrm>
        </p:spPr>
      </p:pic>
    </p:spTree>
    <p:extLst>
      <p:ext uri="{BB962C8B-B14F-4D97-AF65-F5344CB8AC3E}">
        <p14:creationId xmlns:p14="http://schemas.microsoft.com/office/powerpoint/2010/main" val="206288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EAC7B-6A88-96E7-E7CD-CEFD595032BA}"/>
              </a:ext>
            </a:extLst>
          </p:cNvPr>
          <p:cNvSpPr>
            <a:spLocks noGrp="1"/>
          </p:cNvSpPr>
          <p:nvPr>
            <p:ph type="title"/>
          </p:nvPr>
        </p:nvSpPr>
        <p:spPr/>
        <p:txBody>
          <a:bodyPr/>
          <a:lstStyle/>
          <a:p>
            <a:endParaRPr lang="en-CA"/>
          </a:p>
        </p:txBody>
      </p:sp>
      <p:pic>
        <p:nvPicPr>
          <p:cNvPr id="5" name="Content Placeholder 4" descr="A graph of blood sugar level&#10;&#10;Description automatically generated with medium confidence">
            <a:extLst>
              <a:ext uri="{FF2B5EF4-FFF2-40B4-BE49-F238E27FC236}">
                <a16:creationId xmlns:a16="http://schemas.microsoft.com/office/drawing/2014/main" id="{93480122-D2B8-C821-183C-49A05C1B91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349"/>
            <a:ext cx="12006470" cy="6877245"/>
          </a:xfrm>
        </p:spPr>
      </p:pic>
    </p:spTree>
    <p:extLst>
      <p:ext uri="{BB962C8B-B14F-4D97-AF65-F5344CB8AC3E}">
        <p14:creationId xmlns:p14="http://schemas.microsoft.com/office/powerpoint/2010/main" val="3780931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5EFC4-5376-0CD6-4038-80104CD1EE7F}"/>
              </a:ext>
            </a:extLst>
          </p:cNvPr>
          <p:cNvSpPr>
            <a:spLocks noGrp="1"/>
          </p:cNvSpPr>
          <p:nvPr>
            <p:ph type="title"/>
          </p:nvPr>
        </p:nvSpPr>
        <p:spPr/>
        <p:txBody>
          <a:bodyPr/>
          <a:lstStyle/>
          <a:p>
            <a:endParaRPr lang="en-CA"/>
          </a:p>
        </p:txBody>
      </p:sp>
      <p:pic>
        <p:nvPicPr>
          <p:cNvPr id="5" name="Content Placeholder 4" descr="A graph showing the amount of blood in a patient&#10;&#10;Description automatically generated">
            <a:extLst>
              <a:ext uri="{FF2B5EF4-FFF2-40B4-BE49-F238E27FC236}">
                <a16:creationId xmlns:a16="http://schemas.microsoft.com/office/drawing/2014/main" id="{88190708-CF9C-9E23-57EF-98FE127DB3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220" y="0"/>
            <a:ext cx="11784247" cy="6689035"/>
          </a:xfrm>
        </p:spPr>
      </p:pic>
    </p:spTree>
    <p:extLst>
      <p:ext uri="{BB962C8B-B14F-4D97-AF65-F5344CB8AC3E}">
        <p14:creationId xmlns:p14="http://schemas.microsoft.com/office/powerpoint/2010/main" val="2182842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65812-2EDC-5EDC-5AA7-D0A5948AE284}"/>
              </a:ext>
            </a:extLst>
          </p:cNvPr>
          <p:cNvSpPr>
            <a:spLocks noGrp="1"/>
          </p:cNvSpPr>
          <p:nvPr>
            <p:ph type="title"/>
          </p:nvPr>
        </p:nvSpPr>
        <p:spPr/>
        <p:txBody>
          <a:bodyPr/>
          <a:lstStyle/>
          <a:p>
            <a:endParaRPr lang="en-CA"/>
          </a:p>
        </p:txBody>
      </p:sp>
      <p:pic>
        <p:nvPicPr>
          <p:cNvPr id="5" name="Content Placeholder 4" descr="A close-up of a chart&#10;&#10;Description automatically generated">
            <a:extLst>
              <a:ext uri="{FF2B5EF4-FFF2-40B4-BE49-F238E27FC236}">
                <a16:creationId xmlns:a16="http://schemas.microsoft.com/office/drawing/2014/main" id="{98F901BA-18C4-3D2C-202A-B2A89C1E1E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0800"/>
            <a:ext cx="11817626" cy="6666996"/>
          </a:xfrm>
        </p:spPr>
      </p:pic>
    </p:spTree>
    <p:extLst>
      <p:ext uri="{BB962C8B-B14F-4D97-AF65-F5344CB8AC3E}">
        <p14:creationId xmlns:p14="http://schemas.microsoft.com/office/powerpoint/2010/main" val="4182895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E9782-1ADB-AA46-2C17-92EF4A4C70D5}"/>
              </a:ext>
            </a:extLst>
          </p:cNvPr>
          <p:cNvSpPr>
            <a:spLocks noGrp="1"/>
          </p:cNvSpPr>
          <p:nvPr>
            <p:ph type="title"/>
          </p:nvPr>
        </p:nvSpPr>
        <p:spPr/>
        <p:txBody>
          <a:bodyPr/>
          <a:lstStyle/>
          <a:p>
            <a:endParaRPr lang="en-CA"/>
          </a:p>
        </p:txBody>
      </p:sp>
      <p:pic>
        <p:nvPicPr>
          <p:cNvPr id="5" name="Content Placeholder 4" descr="A graph of a patient's body&#10;&#10;Description automatically generated">
            <a:extLst>
              <a:ext uri="{FF2B5EF4-FFF2-40B4-BE49-F238E27FC236}">
                <a16:creationId xmlns:a16="http://schemas.microsoft.com/office/drawing/2014/main" id="{54C4914D-98A8-547A-3267-8A380DA358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8100"/>
            <a:ext cx="11992296" cy="6819900"/>
          </a:xfrm>
        </p:spPr>
      </p:pic>
    </p:spTree>
    <p:extLst>
      <p:ext uri="{BB962C8B-B14F-4D97-AF65-F5344CB8AC3E}">
        <p14:creationId xmlns:p14="http://schemas.microsoft.com/office/powerpoint/2010/main" val="2779627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t>Faculty/Presenter Disclosure</a:t>
            </a:r>
          </a:p>
        </p:txBody>
      </p:sp>
      <p:sp>
        <p:nvSpPr>
          <p:cNvPr id="3" name="Content Placeholder 2"/>
          <p:cNvSpPr>
            <a:spLocks noGrp="1"/>
          </p:cNvSpPr>
          <p:nvPr>
            <p:ph idx="1"/>
          </p:nvPr>
        </p:nvSpPr>
        <p:spPr/>
        <p:txBody>
          <a:bodyPr>
            <a:normAutofit/>
          </a:bodyPr>
          <a:lstStyle/>
          <a:p>
            <a:r>
              <a:rPr lang="en-CA" sz="2400" b="1" dirty="0"/>
              <a:t>Faculty: </a:t>
            </a:r>
            <a:r>
              <a:rPr lang="en-CA" sz="2400" dirty="0"/>
              <a:t>John MacFadyen, MD, FRCPC, MHPE</a:t>
            </a:r>
          </a:p>
          <a:p>
            <a:endParaRPr lang="en-CA" sz="2400" b="1" dirty="0"/>
          </a:p>
          <a:p>
            <a:r>
              <a:rPr lang="en-CA" sz="2400" b="1" dirty="0"/>
              <a:t>Relationships with commercial interests:</a:t>
            </a:r>
          </a:p>
          <a:p>
            <a:pPr lvl="1"/>
            <a:r>
              <a:rPr lang="en-CA" sz="2000" b="1" dirty="0"/>
              <a:t>Grants/Research Support: </a:t>
            </a:r>
            <a:r>
              <a:rPr lang="en-CA" sz="2000" dirty="0"/>
              <a:t>Novo Nordisk</a:t>
            </a:r>
          </a:p>
          <a:p>
            <a:pPr lvl="1"/>
            <a:r>
              <a:rPr lang="en-CA" sz="2000" b="1" dirty="0"/>
              <a:t>Speakers Bureau/Honoraria: </a:t>
            </a:r>
            <a:r>
              <a:rPr lang="fr-CA" sz="2000" dirty="0" err="1"/>
              <a:t>Boehringher</a:t>
            </a:r>
            <a:r>
              <a:rPr lang="fr-CA" sz="2000" dirty="0"/>
              <a:t> </a:t>
            </a:r>
            <a:r>
              <a:rPr lang="fr-CA" sz="2000" dirty="0" err="1"/>
              <a:t>Ingelheim</a:t>
            </a:r>
            <a:r>
              <a:rPr lang="fr-CA" sz="2000" dirty="0"/>
              <a:t>, Astra Zeneca, Sanofi, Pfizer, Lilly, Merck, Jansen, Novo-</a:t>
            </a:r>
            <a:r>
              <a:rPr lang="fr-CA" sz="2000" dirty="0" err="1"/>
              <a:t>Nordisk</a:t>
            </a:r>
            <a:r>
              <a:rPr lang="fr-CA" sz="1800" dirty="0"/>
              <a:t>, Abbott, </a:t>
            </a:r>
            <a:r>
              <a:rPr lang="fr-CA" sz="1800" dirty="0" err="1"/>
              <a:t>Dexcom</a:t>
            </a:r>
            <a:r>
              <a:rPr lang="fr-CA" sz="1800" dirty="0"/>
              <a:t>, Bayer.</a:t>
            </a:r>
            <a:endParaRPr lang="en-CA" sz="1800" dirty="0"/>
          </a:p>
          <a:p>
            <a:pPr lvl="1"/>
            <a:r>
              <a:rPr lang="en-CA" sz="2000" b="1" dirty="0"/>
              <a:t>Consulting Fees: </a:t>
            </a:r>
            <a:r>
              <a:rPr lang="en-CA" sz="2000" dirty="0"/>
              <a:t>Jansen, Astra Zeneca, </a:t>
            </a:r>
            <a:r>
              <a:rPr lang="en-CA" sz="2000" dirty="0" err="1"/>
              <a:t>Liily</a:t>
            </a:r>
            <a:r>
              <a:rPr lang="en-CA" sz="2000" dirty="0"/>
              <a:t>, Novo-</a:t>
            </a:r>
            <a:r>
              <a:rPr lang="en-CA" sz="2000" dirty="0" err="1"/>
              <a:t>nordisk</a:t>
            </a:r>
            <a:endParaRPr lang="en-CA" dirty="0"/>
          </a:p>
          <a:p>
            <a:pPr marL="0" indent="0">
              <a:buNone/>
            </a:pPr>
            <a:endParaRPr lang="en-CA" sz="2400" dirty="0"/>
          </a:p>
        </p:txBody>
      </p:sp>
      <p:sp>
        <p:nvSpPr>
          <p:cNvPr id="4" name="TextBox 3"/>
          <p:cNvSpPr txBox="1"/>
          <p:nvPr/>
        </p:nvSpPr>
        <p:spPr>
          <a:xfrm>
            <a:off x="1703512" y="18999"/>
            <a:ext cx="43924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srgbClr val="ED7D31"/>
                </a:solidFill>
                <a:effectLst/>
                <a:uLnTx/>
                <a:uFillTx/>
                <a:latin typeface="Calibri" panose="020F0502020204030204"/>
                <a:ea typeface="+mn-ea"/>
                <a:cs typeface="+mn-cs"/>
              </a:rPr>
              <a:t>CFPC </a:t>
            </a:r>
            <a:r>
              <a:rPr kumimoji="0" lang="en-CA" sz="1800" b="0" i="0" u="none" strike="noStrike" kern="1200" cap="none" spc="0" normalizeH="0" baseline="0" noProof="0" err="1">
                <a:ln>
                  <a:noFill/>
                </a:ln>
                <a:solidFill>
                  <a:srgbClr val="ED7D31"/>
                </a:solidFill>
                <a:effectLst/>
                <a:uLnTx/>
                <a:uFillTx/>
                <a:latin typeface="Calibri" panose="020F0502020204030204"/>
                <a:ea typeface="+mn-ea"/>
                <a:cs typeface="+mn-cs"/>
              </a:rPr>
              <a:t>CoI</a:t>
            </a:r>
            <a:r>
              <a:rPr kumimoji="0" lang="en-CA" sz="1800" b="0" i="0" u="none" strike="noStrike" kern="1200" cap="none" spc="0" normalizeH="0" baseline="0" noProof="0">
                <a:ln>
                  <a:noFill/>
                </a:ln>
                <a:solidFill>
                  <a:srgbClr val="ED7D31"/>
                </a:solidFill>
                <a:effectLst/>
                <a:uLnTx/>
                <a:uFillTx/>
                <a:latin typeface="Calibri" panose="020F0502020204030204"/>
                <a:ea typeface="+mn-ea"/>
                <a:cs typeface="+mn-cs"/>
              </a:rPr>
              <a:t> Templates: Slide 1</a:t>
            </a:r>
          </a:p>
        </p:txBody>
      </p:sp>
    </p:spTree>
    <p:extLst>
      <p:ext uri="{BB962C8B-B14F-4D97-AF65-F5344CB8AC3E}">
        <p14:creationId xmlns:p14="http://schemas.microsoft.com/office/powerpoint/2010/main" val="3783502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86E80-F8B2-274E-904F-5448B1B87792}"/>
              </a:ext>
            </a:extLst>
          </p:cNvPr>
          <p:cNvSpPr>
            <a:spLocks noGrp="1"/>
          </p:cNvSpPr>
          <p:nvPr>
            <p:ph type="title"/>
          </p:nvPr>
        </p:nvSpPr>
        <p:spPr/>
        <p:txBody>
          <a:bodyPr/>
          <a:lstStyle/>
          <a:p>
            <a:endParaRPr lang="en-CA"/>
          </a:p>
        </p:txBody>
      </p:sp>
      <p:pic>
        <p:nvPicPr>
          <p:cNvPr id="5" name="Content Placeholder 4" descr="A graph of a patient's growth&#10;&#10;Description automatically generated with medium confidence">
            <a:extLst>
              <a:ext uri="{FF2B5EF4-FFF2-40B4-BE49-F238E27FC236}">
                <a16:creationId xmlns:a16="http://schemas.microsoft.com/office/drawing/2014/main" id="{D2060233-85E5-BCE2-8999-914AFE8232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999" y="25400"/>
            <a:ext cx="11982545" cy="6832600"/>
          </a:xfrm>
        </p:spPr>
      </p:pic>
    </p:spTree>
    <p:extLst>
      <p:ext uri="{BB962C8B-B14F-4D97-AF65-F5344CB8AC3E}">
        <p14:creationId xmlns:p14="http://schemas.microsoft.com/office/powerpoint/2010/main" val="1540940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DE10A-1D05-A075-268E-85A6054A85E8}"/>
              </a:ext>
            </a:extLst>
          </p:cNvPr>
          <p:cNvSpPr>
            <a:spLocks noGrp="1"/>
          </p:cNvSpPr>
          <p:nvPr>
            <p:ph type="title"/>
          </p:nvPr>
        </p:nvSpPr>
        <p:spPr/>
        <p:txBody>
          <a:bodyPr/>
          <a:lstStyle/>
          <a:p>
            <a:endParaRPr lang="en-CA"/>
          </a:p>
        </p:txBody>
      </p:sp>
      <p:pic>
        <p:nvPicPr>
          <p:cNvPr id="5" name="Content Placeholder 4" descr="A graph of a normal blood sugar level&#10;&#10;Description automatically generated with medium confidence">
            <a:extLst>
              <a:ext uri="{FF2B5EF4-FFF2-40B4-BE49-F238E27FC236}">
                <a16:creationId xmlns:a16="http://schemas.microsoft.com/office/drawing/2014/main" id="{00E0E9F8-07D4-3199-56BE-87C9642A99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350" y="31749"/>
            <a:ext cx="12058650" cy="6870477"/>
          </a:xfrm>
        </p:spPr>
      </p:pic>
    </p:spTree>
    <p:extLst>
      <p:ext uri="{BB962C8B-B14F-4D97-AF65-F5344CB8AC3E}">
        <p14:creationId xmlns:p14="http://schemas.microsoft.com/office/powerpoint/2010/main" val="3692490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7EE7-74DC-9A32-8C00-EA1E5980C21A}"/>
              </a:ext>
            </a:extLst>
          </p:cNvPr>
          <p:cNvSpPr>
            <a:spLocks noGrp="1"/>
          </p:cNvSpPr>
          <p:nvPr>
            <p:ph type="title"/>
          </p:nvPr>
        </p:nvSpPr>
        <p:spPr/>
        <p:txBody>
          <a:bodyPr/>
          <a:lstStyle/>
          <a:p>
            <a:endParaRPr lang="en-CA"/>
          </a:p>
        </p:txBody>
      </p:sp>
      <p:pic>
        <p:nvPicPr>
          <p:cNvPr id="5" name="Content Placeholder 4" descr="A close-up of a graph&#10;&#10;Description automatically generated">
            <a:extLst>
              <a:ext uri="{FF2B5EF4-FFF2-40B4-BE49-F238E27FC236}">
                <a16:creationId xmlns:a16="http://schemas.microsoft.com/office/drawing/2014/main" id="{E01BE8FB-5DDD-2363-4FE2-8651E92D7A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8100"/>
            <a:ext cx="11887200" cy="6767340"/>
          </a:xfrm>
        </p:spPr>
      </p:pic>
    </p:spTree>
    <p:extLst>
      <p:ext uri="{BB962C8B-B14F-4D97-AF65-F5344CB8AC3E}">
        <p14:creationId xmlns:p14="http://schemas.microsoft.com/office/powerpoint/2010/main" val="1715987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C40FA-2EEE-373C-7EA4-FAA806385C81}"/>
              </a:ext>
            </a:extLst>
          </p:cNvPr>
          <p:cNvSpPr>
            <a:spLocks noGrp="1"/>
          </p:cNvSpPr>
          <p:nvPr>
            <p:ph type="title"/>
          </p:nvPr>
        </p:nvSpPr>
        <p:spPr/>
        <p:txBody>
          <a:bodyPr/>
          <a:lstStyle/>
          <a:p>
            <a:endParaRPr lang="en-CA"/>
          </a:p>
        </p:txBody>
      </p:sp>
      <p:pic>
        <p:nvPicPr>
          <p:cNvPr id="5" name="Content Placeholder 4" descr="A diagram of progress bar&#10;&#10;Description automatically generated">
            <a:extLst>
              <a:ext uri="{FF2B5EF4-FFF2-40B4-BE49-F238E27FC236}">
                <a16:creationId xmlns:a16="http://schemas.microsoft.com/office/drawing/2014/main" id="{03EC4C16-81CA-099E-FB0B-32867DA007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350" y="50799"/>
            <a:ext cx="11863180" cy="6721205"/>
          </a:xfrm>
        </p:spPr>
      </p:pic>
    </p:spTree>
    <p:extLst>
      <p:ext uri="{BB962C8B-B14F-4D97-AF65-F5344CB8AC3E}">
        <p14:creationId xmlns:p14="http://schemas.microsoft.com/office/powerpoint/2010/main" val="4132737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9D8BD-B005-0E91-468E-6F048BE1F1A7}"/>
              </a:ext>
            </a:extLst>
          </p:cNvPr>
          <p:cNvSpPr>
            <a:spLocks noGrp="1"/>
          </p:cNvSpPr>
          <p:nvPr>
            <p:ph type="title"/>
          </p:nvPr>
        </p:nvSpPr>
        <p:spPr/>
        <p:txBody>
          <a:bodyPr/>
          <a:lstStyle/>
          <a:p>
            <a:endParaRPr lang="en-CA"/>
          </a:p>
        </p:txBody>
      </p:sp>
      <p:pic>
        <p:nvPicPr>
          <p:cNvPr id="5" name="Content Placeholder 4" descr="A chart showing a number of steps&#10;&#10;Description automatically generated with medium confidence">
            <a:extLst>
              <a:ext uri="{FF2B5EF4-FFF2-40B4-BE49-F238E27FC236}">
                <a16:creationId xmlns:a16="http://schemas.microsoft.com/office/drawing/2014/main" id="{55B4469A-A469-9F5F-59C3-C6986E5C62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349" y="57150"/>
            <a:ext cx="11833363" cy="6691710"/>
          </a:xfrm>
        </p:spPr>
      </p:pic>
    </p:spTree>
    <p:extLst>
      <p:ext uri="{BB962C8B-B14F-4D97-AF65-F5344CB8AC3E}">
        <p14:creationId xmlns:p14="http://schemas.microsoft.com/office/powerpoint/2010/main" val="1173117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A9A34-184C-9F03-07A4-08D3D649E48A}"/>
              </a:ext>
            </a:extLst>
          </p:cNvPr>
          <p:cNvSpPr>
            <a:spLocks noGrp="1"/>
          </p:cNvSpPr>
          <p:nvPr>
            <p:ph type="title"/>
          </p:nvPr>
        </p:nvSpPr>
        <p:spPr/>
        <p:txBody>
          <a:bodyPr/>
          <a:lstStyle/>
          <a:p>
            <a:endParaRPr lang="en-CA"/>
          </a:p>
        </p:txBody>
      </p:sp>
      <p:pic>
        <p:nvPicPr>
          <p:cNvPr id="5" name="Content Placeholder 4" descr="A diagram of a medical procedure&#10;&#10;Description automatically generated">
            <a:extLst>
              <a:ext uri="{FF2B5EF4-FFF2-40B4-BE49-F238E27FC236}">
                <a16:creationId xmlns:a16="http://schemas.microsoft.com/office/drawing/2014/main" id="{C9D738A1-455A-52DE-8E3B-34CB7A4843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9108" y="76779"/>
            <a:ext cx="7901056" cy="6781221"/>
          </a:xfrm>
        </p:spPr>
      </p:pic>
    </p:spTree>
    <p:extLst>
      <p:ext uri="{BB962C8B-B14F-4D97-AF65-F5344CB8AC3E}">
        <p14:creationId xmlns:p14="http://schemas.microsoft.com/office/powerpoint/2010/main" val="1730502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F44C4-6D7D-7A37-8FC2-4E155B248D17}"/>
              </a:ext>
            </a:extLst>
          </p:cNvPr>
          <p:cNvSpPr>
            <a:spLocks noGrp="1"/>
          </p:cNvSpPr>
          <p:nvPr>
            <p:ph type="title"/>
          </p:nvPr>
        </p:nvSpPr>
        <p:spPr/>
        <p:txBody>
          <a:bodyPr/>
          <a:lstStyle/>
          <a:p>
            <a:endParaRPr lang="en-CA"/>
          </a:p>
        </p:txBody>
      </p:sp>
      <p:pic>
        <p:nvPicPr>
          <p:cNvPr id="5" name="Content Placeholder 4" descr="A graph of a patient's blood test&#10;&#10;Description automatically generated with medium confidence">
            <a:extLst>
              <a:ext uri="{FF2B5EF4-FFF2-40B4-BE49-F238E27FC236}">
                <a16:creationId xmlns:a16="http://schemas.microsoft.com/office/drawing/2014/main" id="{3CAA2624-4E2A-A53F-E525-31466CC492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700" y="50799"/>
            <a:ext cx="11727622" cy="6651487"/>
          </a:xfrm>
        </p:spPr>
      </p:pic>
    </p:spTree>
    <p:extLst>
      <p:ext uri="{BB962C8B-B14F-4D97-AF65-F5344CB8AC3E}">
        <p14:creationId xmlns:p14="http://schemas.microsoft.com/office/powerpoint/2010/main" val="492302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B9CBD-4127-DBAE-EAA8-222592CACE68}"/>
              </a:ext>
            </a:extLst>
          </p:cNvPr>
          <p:cNvSpPr>
            <a:spLocks noGrp="1"/>
          </p:cNvSpPr>
          <p:nvPr>
            <p:ph type="title"/>
          </p:nvPr>
        </p:nvSpPr>
        <p:spPr/>
        <p:txBody>
          <a:bodyPr/>
          <a:lstStyle/>
          <a:p>
            <a:endParaRPr lang="en-CA"/>
          </a:p>
        </p:txBody>
      </p:sp>
      <p:pic>
        <p:nvPicPr>
          <p:cNvPr id="5" name="Content Placeholder 4" descr="A screenshot of a medical information&#10;&#10;Description automatically generated">
            <a:extLst>
              <a:ext uri="{FF2B5EF4-FFF2-40B4-BE49-F238E27FC236}">
                <a16:creationId xmlns:a16="http://schemas.microsoft.com/office/drawing/2014/main" id="{FB82BAA9-F928-EC96-876E-1E1BC4A46E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7112" y="0"/>
            <a:ext cx="7044635" cy="6800782"/>
          </a:xfrm>
        </p:spPr>
      </p:pic>
    </p:spTree>
    <p:extLst>
      <p:ext uri="{BB962C8B-B14F-4D97-AF65-F5344CB8AC3E}">
        <p14:creationId xmlns:p14="http://schemas.microsoft.com/office/powerpoint/2010/main" val="1606874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61AF5-92DC-6409-A023-6F232B64FA24}"/>
              </a:ext>
            </a:extLst>
          </p:cNvPr>
          <p:cNvSpPr>
            <a:spLocks noGrp="1"/>
          </p:cNvSpPr>
          <p:nvPr>
            <p:ph type="title"/>
          </p:nvPr>
        </p:nvSpPr>
        <p:spPr/>
        <p:txBody>
          <a:bodyPr/>
          <a:lstStyle/>
          <a:p>
            <a:endParaRPr lang="en-CA"/>
          </a:p>
        </p:txBody>
      </p:sp>
      <p:pic>
        <p:nvPicPr>
          <p:cNvPr id="5" name="Content Placeholder 4" descr="A screenshot of a medical application&#10;&#10;Description automatically generated">
            <a:extLst>
              <a:ext uri="{FF2B5EF4-FFF2-40B4-BE49-F238E27FC236}">
                <a16:creationId xmlns:a16="http://schemas.microsoft.com/office/drawing/2014/main" id="{DB0DC9A5-DED7-1D57-E845-03C40EDCF1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6616" y="-1"/>
            <a:ext cx="7532757" cy="6984665"/>
          </a:xfrm>
        </p:spPr>
      </p:pic>
    </p:spTree>
    <p:extLst>
      <p:ext uri="{BB962C8B-B14F-4D97-AF65-F5344CB8AC3E}">
        <p14:creationId xmlns:p14="http://schemas.microsoft.com/office/powerpoint/2010/main" val="4160655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B314-0635-1355-2187-F5168ADF7590}"/>
              </a:ext>
            </a:extLst>
          </p:cNvPr>
          <p:cNvSpPr>
            <a:spLocks noGrp="1"/>
          </p:cNvSpPr>
          <p:nvPr>
            <p:ph type="ctrTitle"/>
          </p:nvPr>
        </p:nvSpPr>
        <p:spPr/>
        <p:txBody>
          <a:bodyPr/>
          <a:lstStyle/>
          <a:p>
            <a:endParaRPr lang="en-CA"/>
          </a:p>
        </p:txBody>
      </p:sp>
      <p:sp>
        <p:nvSpPr>
          <p:cNvPr id="3" name="Subtitle 2">
            <a:extLst>
              <a:ext uri="{FF2B5EF4-FFF2-40B4-BE49-F238E27FC236}">
                <a16:creationId xmlns:a16="http://schemas.microsoft.com/office/drawing/2014/main" id="{F7F190B0-45F6-5447-04ED-71024DB4E274}"/>
              </a:ext>
            </a:extLst>
          </p:cNvPr>
          <p:cNvSpPr>
            <a:spLocks noGrp="1"/>
          </p:cNvSpPr>
          <p:nvPr>
            <p:ph type="subTitle" idx="1"/>
          </p:nvPr>
        </p:nvSpPr>
        <p:spPr/>
        <p:txBody>
          <a:bodyPr/>
          <a:lstStyle/>
          <a:p>
            <a:endParaRPr lang="en-CA"/>
          </a:p>
        </p:txBody>
      </p:sp>
      <p:pic>
        <p:nvPicPr>
          <p:cNvPr id="5" name="Picture 4" descr="A close-up of a website&#10;&#10;Description automatically generated">
            <a:extLst>
              <a:ext uri="{FF2B5EF4-FFF2-40B4-BE49-F238E27FC236}">
                <a16:creationId xmlns:a16="http://schemas.microsoft.com/office/drawing/2014/main" id="{E1C6BB13-F802-158E-2CA5-7437666935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6825" y="2489200"/>
            <a:ext cx="4578350" cy="1879600"/>
          </a:xfrm>
          <a:prstGeom prst="rect">
            <a:avLst/>
          </a:prstGeom>
        </p:spPr>
      </p:pic>
      <p:pic>
        <p:nvPicPr>
          <p:cNvPr id="7" name="Picture 6">
            <a:extLst>
              <a:ext uri="{FF2B5EF4-FFF2-40B4-BE49-F238E27FC236}">
                <a16:creationId xmlns:a16="http://schemas.microsoft.com/office/drawing/2014/main" id="{489D2CF3-D79F-437E-4E12-C7960D3A4AC6}"/>
              </a:ext>
            </a:extLst>
          </p:cNvPr>
          <p:cNvPicPr>
            <a:picLocks noChangeAspect="1"/>
          </p:cNvPicPr>
          <p:nvPr/>
        </p:nvPicPr>
        <p:blipFill>
          <a:blip r:embed="rId3"/>
          <a:stretch>
            <a:fillRect/>
          </a:stretch>
        </p:blipFill>
        <p:spPr>
          <a:xfrm>
            <a:off x="2662237" y="2019300"/>
            <a:ext cx="6867525" cy="2819400"/>
          </a:xfrm>
          <a:prstGeom prst="rect">
            <a:avLst/>
          </a:prstGeom>
        </p:spPr>
      </p:pic>
      <p:pic>
        <p:nvPicPr>
          <p:cNvPr id="9" name="Picture 8">
            <a:extLst>
              <a:ext uri="{FF2B5EF4-FFF2-40B4-BE49-F238E27FC236}">
                <a16:creationId xmlns:a16="http://schemas.microsoft.com/office/drawing/2014/main" id="{F888D55B-2B56-6683-EB77-F6368BCBC99C}"/>
              </a:ext>
            </a:extLst>
          </p:cNvPr>
          <p:cNvPicPr>
            <a:picLocks noChangeAspect="1"/>
          </p:cNvPicPr>
          <p:nvPr/>
        </p:nvPicPr>
        <p:blipFill>
          <a:blip r:embed="rId3"/>
          <a:stretch>
            <a:fillRect/>
          </a:stretch>
        </p:blipFill>
        <p:spPr>
          <a:xfrm>
            <a:off x="575020" y="873884"/>
            <a:ext cx="11356266" cy="4662212"/>
          </a:xfrm>
          <a:prstGeom prst="rect">
            <a:avLst/>
          </a:prstGeom>
        </p:spPr>
      </p:pic>
    </p:spTree>
    <p:extLst>
      <p:ext uri="{BB962C8B-B14F-4D97-AF65-F5344CB8AC3E}">
        <p14:creationId xmlns:p14="http://schemas.microsoft.com/office/powerpoint/2010/main" val="2326044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E3B3C-6733-8608-0435-CF8626D2AEC4}"/>
              </a:ext>
            </a:extLst>
          </p:cNvPr>
          <p:cNvSpPr>
            <a:spLocks noGrp="1"/>
          </p:cNvSpPr>
          <p:nvPr>
            <p:ph type="title"/>
          </p:nvPr>
        </p:nvSpPr>
        <p:spPr/>
        <p:txBody>
          <a:bodyPr/>
          <a:lstStyle/>
          <a:p>
            <a:r>
              <a:rPr lang="en-CA" b="1" dirty="0">
                <a:effectLst/>
                <a:latin typeface="Calibri" panose="020F0502020204030204" pitchFamily="34" charset="0"/>
                <a:ea typeface="Times New Roman" panose="02020603050405020304" pitchFamily="18" charset="0"/>
                <a:cs typeface="Calibri" panose="020F0502020204030204" pitchFamily="34" charset="0"/>
              </a:rPr>
              <a:t>Objectives: Vascular Scientific Exchange</a:t>
            </a:r>
            <a:br>
              <a:rPr lang="en-CA" dirty="0">
                <a:effectLst/>
                <a:latin typeface="Calibri" panose="020F0502020204030204" pitchFamily="34" charset="0"/>
                <a:ea typeface="Times New Roman" panose="02020603050405020304" pitchFamily="18" charset="0"/>
                <a:cs typeface="Times New Roman" panose="02020603050405020304" pitchFamily="18" charset="0"/>
              </a:rPr>
            </a:br>
            <a:endParaRPr lang="en-CA" dirty="0"/>
          </a:p>
        </p:txBody>
      </p:sp>
      <p:sp>
        <p:nvSpPr>
          <p:cNvPr id="3" name="Content Placeholder 2">
            <a:extLst>
              <a:ext uri="{FF2B5EF4-FFF2-40B4-BE49-F238E27FC236}">
                <a16:creationId xmlns:a16="http://schemas.microsoft.com/office/drawing/2014/main" id="{063C70A5-1C5E-DD94-C702-72F5D94EF405}"/>
              </a:ext>
            </a:extLst>
          </p:cNvPr>
          <p:cNvSpPr>
            <a:spLocks noGrp="1"/>
          </p:cNvSpPr>
          <p:nvPr>
            <p:ph idx="1"/>
          </p:nvPr>
        </p:nvSpPr>
        <p:spPr/>
        <p:txBody>
          <a:bodyPr/>
          <a:lstStyle/>
          <a:p>
            <a:pPr marL="342900" lvl="0" indent="-342900">
              <a:buFont typeface="+mj-lt"/>
              <a:buAutoNum type="arabicPeriod"/>
              <a:tabLst>
                <a:tab pos="457200" algn="l"/>
              </a:tabLst>
            </a:pPr>
            <a:r>
              <a:rPr lang="en-CA" dirty="0">
                <a:effectLst/>
                <a:latin typeface="Calibri" panose="020F0502020204030204" pitchFamily="34" charset="0"/>
                <a:ea typeface="Times New Roman" panose="02020603050405020304" pitchFamily="18" charset="0"/>
              </a:rPr>
              <a:t>Review the major disclosures that took place at the VASCULAR 2023 multidisciplinary conference, and discuss the implications to clinical practice </a:t>
            </a:r>
          </a:p>
          <a:p>
            <a:pPr marL="342900" lvl="0" indent="-342900">
              <a:buFont typeface="+mj-lt"/>
              <a:buAutoNum type="arabicPeriod"/>
              <a:tabLst>
                <a:tab pos="457200" algn="l"/>
              </a:tabLst>
            </a:pPr>
            <a:endParaRPr lang="en-CA" dirty="0">
              <a:effectLst/>
              <a:latin typeface="Calibri" panose="020F0502020204030204" pitchFamily="34" charset="0"/>
              <a:ea typeface="Times New Roman" panose="02020603050405020304" pitchFamily="18" charset="0"/>
            </a:endParaRPr>
          </a:p>
          <a:p>
            <a:pPr marL="342900" lvl="0" indent="-342900">
              <a:buFont typeface="+mj-lt"/>
              <a:buAutoNum type="arabicPeriod"/>
              <a:tabLst>
                <a:tab pos="457200" algn="l"/>
              </a:tabLst>
            </a:pPr>
            <a:r>
              <a:rPr lang="en-CA" dirty="0">
                <a:effectLst/>
                <a:latin typeface="Calibri" panose="020F0502020204030204" pitchFamily="34" charset="0"/>
                <a:ea typeface="Times New Roman" panose="02020603050405020304" pitchFamily="18" charset="0"/>
              </a:rPr>
              <a:t>Facilitate collaborative discussion on new guideline-directed therapies in the landscape of cardiorenal metabolic diseases, and how therapies such as SGLT2is and incretins helps close clinical care gaps. </a:t>
            </a:r>
          </a:p>
          <a:p>
            <a:pPr indent="0">
              <a:buNone/>
            </a:pPr>
            <a:r>
              <a:rPr lang="en-CA" sz="1800" dirty="0">
                <a:effectLst/>
                <a:latin typeface="Calibri" panose="020F0502020204030204" pitchFamily="34" charset="0"/>
                <a:ea typeface="Times New Roman" panose="02020603050405020304" pitchFamily="18" charset="0"/>
              </a:rPr>
              <a:t> </a:t>
            </a:r>
          </a:p>
          <a:p>
            <a:endParaRPr lang="en-CA" dirty="0"/>
          </a:p>
        </p:txBody>
      </p:sp>
    </p:spTree>
    <p:extLst>
      <p:ext uri="{BB962C8B-B14F-4D97-AF65-F5344CB8AC3E}">
        <p14:creationId xmlns:p14="http://schemas.microsoft.com/office/powerpoint/2010/main" val="3073913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DD762-F670-9827-17EE-4F88AE123BF9}"/>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D79F3697-B753-274C-37C2-96357D70BFBF}"/>
              </a:ext>
            </a:extLst>
          </p:cNvPr>
          <p:cNvSpPr>
            <a:spLocks noGrp="1"/>
          </p:cNvSpPr>
          <p:nvPr>
            <p:ph idx="1"/>
          </p:nvPr>
        </p:nvSpPr>
        <p:spPr/>
        <p:txBody>
          <a:bodyPr/>
          <a:lstStyle/>
          <a:p>
            <a:endParaRPr lang="en-CA"/>
          </a:p>
        </p:txBody>
      </p:sp>
      <p:pic>
        <p:nvPicPr>
          <p:cNvPr id="5" name="Picture 4">
            <a:extLst>
              <a:ext uri="{FF2B5EF4-FFF2-40B4-BE49-F238E27FC236}">
                <a16:creationId xmlns:a16="http://schemas.microsoft.com/office/drawing/2014/main" id="{84DF876E-2AA9-1F1A-09A3-8B94F16CDD16}"/>
              </a:ext>
            </a:extLst>
          </p:cNvPr>
          <p:cNvPicPr>
            <a:picLocks noChangeAspect="1"/>
          </p:cNvPicPr>
          <p:nvPr/>
        </p:nvPicPr>
        <p:blipFill>
          <a:blip r:embed="rId2"/>
          <a:stretch>
            <a:fillRect/>
          </a:stretch>
        </p:blipFill>
        <p:spPr>
          <a:xfrm>
            <a:off x="156956" y="104982"/>
            <a:ext cx="11750122" cy="6680209"/>
          </a:xfrm>
          <a:prstGeom prst="rect">
            <a:avLst/>
          </a:prstGeom>
        </p:spPr>
      </p:pic>
    </p:spTree>
    <p:extLst>
      <p:ext uri="{BB962C8B-B14F-4D97-AF65-F5344CB8AC3E}">
        <p14:creationId xmlns:p14="http://schemas.microsoft.com/office/powerpoint/2010/main" val="1313727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71CC8-FD96-2EF5-2CBA-9B86DAA0E36E}"/>
              </a:ext>
            </a:extLst>
          </p:cNvPr>
          <p:cNvSpPr>
            <a:spLocks noGrp="1"/>
          </p:cNvSpPr>
          <p:nvPr>
            <p:ph type="title"/>
          </p:nvPr>
        </p:nvSpPr>
        <p:spPr/>
        <p:txBody>
          <a:bodyPr/>
          <a:lstStyle/>
          <a:p>
            <a:endParaRPr lang="en-CA"/>
          </a:p>
        </p:txBody>
      </p:sp>
      <p:pic>
        <p:nvPicPr>
          <p:cNvPr id="5" name="Content Placeholder 4">
            <a:extLst>
              <a:ext uri="{FF2B5EF4-FFF2-40B4-BE49-F238E27FC236}">
                <a16:creationId xmlns:a16="http://schemas.microsoft.com/office/drawing/2014/main" id="{4744803E-AA3C-0858-681D-79DE65D6914C}"/>
              </a:ext>
            </a:extLst>
          </p:cNvPr>
          <p:cNvPicPr>
            <a:picLocks noGrp="1" noChangeAspect="1"/>
          </p:cNvPicPr>
          <p:nvPr>
            <p:ph idx="1"/>
          </p:nvPr>
        </p:nvPicPr>
        <p:blipFill>
          <a:blip r:embed="rId2"/>
          <a:stretch>
            <a:fillRect/>
          </a:stretch>
        </p:blipFill>
        <p:spPr>
          <a:xfrm>
            <a:off x="335976" y="484803"/>
            <a:ext cx="11017824" cy="6008072"/>
          </a:xfrm>
        </p:spPr>
      </p:pic>
    </p:spTree>
    <p:extLst>
      <p:ext uri="{BB962C8B-B14F-4D97-AF65-F5344CB8AC3E}">
        <p14:creationId xmlns:p14="http://schemas.microsoft.com/office/powerpoint/2010/main" val="2552273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Main graphic"/>
          <p:cNvPicPr/>
          <p:nvPr/>
        </p:nvPicPr>
        <p:blipFill>
          <a:blip r:embed="rId2"/>
          <a:stretch/>
        </p:blipFill>
        <p:spPr>
          <a:xfrm>
            <a:off x="1978320" y="685800"/>
            <a:ext cx="7931322" cy="5486400"/>
          </a:xfrm>
          <a:prstGeom prst="rect">
            <a:avLst/>
          </a:prstGeom>
          <a:ln>
            <a:noFill/>
          </a:ln>
        </p:spPr>
      </p:pic>
      <p:pic>
        <p:nvPicPr>
          <p:cNvPr id="37" name="logo"/>
          <p:cNvPicPr/>
          <p:nvPr/>
        </p:nvPicPr>
        <p:blipFill>
          <a:blip r:embed="rId3"/>
          <a:stretch/>
        </p:blipFill>
        <p:spPr>
          <a:xfrm>
            <a:off x="1798320" y="6035040"/>
            <a:ext cx="360000" cy="475200"/>
          </a:xfrm>
          <a:prstGeom prst="rect">
            <a:avLst/>
          </a:prstGeom>
          <a:ln>
            <a:noFill/>
          </a:ln>
        </p:spPr>
      </p:pic>
      <p:sp>
        <p:nvSpPr>
          <p:cNvPr id="38" name="TextShape 1"/>
          <p:cNvSpPr txBox="1"/>
          <p:nvPr/>
        </p:nvSpPr>
        <p:spPr>
          <a:xfrm>
            <a:off x="2411040" y="5577840"/>
            <a:ext cx="4410720" cy="1188720"/>
          </a:xfrm>
          <a:prstGeom prst="rect">
            <a:avLst/>
          </a:prstGeom>
          <a:noFill/>
          <a:ln>
            <a:noFill/>
          </a:ln>
        </p:spPr>
        <p:txBody>
          <a:bodyPr lIns="36000" tIns="46800" rIns="36000" bIns="46800" anchor="b" anchorCtr="1"/>
          <a:lstStyle/>
          <a:p>
            <a:r>
              <a:rPr lang="en-US" sz="1100" spc="-1">
                <a:solidFill>
                  <a:srgbClr val="000000"/>
                </a:solidFill>
                <a:latin typeface="Arial"/>
              </a:rPr>
              <a:t>Chiadi E. Ndumele. Circulation. Cardiovascular-Kidney-Metabolic Health: A Presidential Advisory From the American Heart Association, Volume: 148, Issue: 20, Pages: 1606-1635, DOI: (10.1161/CIR.0000000000001184) </a:t>
            </a:r>
          </a:p>
        </p:txBody>
      </p:sp>
      <p:sp>
        <p:nvSpPr>
          <p:cNvPr id="39" name="TextShape 2"/>
          <p:cNvSpPr txBox="1"/>
          <p:nvPr/>
        </p:nvSpPr>
        <p:spPr>
          <a:xfrm>
            <a:off x="6818160" y="5394960"/>
            <a:ext cx="3846240" cy="1371600"/>
          </a:xfrm>
          <a:prstGeom prst="rect">
            <a:avLst/>
          </a:prstGeom>
          <a:noFill/>
          <a:ln>
            <a:noFill/>
          </a:ln>
        </p:spPr>
        <p:txBody>
          <a:bodyPr lIns="36000" tIns="46800" rIns="36000" bIns="46800" anchor="b" anchorCtr="1"/>
          <a:lstStyle/>
          <a:p>
            <a:r>
              <a:rPr lang="en-US" sz="1000" spc="-1">
                <a:solidFill>
                  <a:srgbClr val="000000"/>
                </a:solidFill>
                <a:latin typeface="Arial"/>
              </a:rPr>
              <a:t>© 2023 American Heart Association, Inc.</a:t>
            </a:r>
          </a:p>
        </p:txBody>
      </p:sp>
      <p:pic>
        <p:nvPicPr>
          <p:cNvPr id="3" name="Picture 2">
            <a:extLst>
              <a:ext uri="{FF2B5EF4-FFF2-40B4-BE49-F238E27FC236}">
                <a16:creationId xmlns:a16="http://schemas.microsoft.com/office/drawing/2014/main" id="{83BE84D5-E718-A3B3-CF55-D15C4C08809C}"/>
              </a:ext>
            </a:extLst>
          </p:cNvPr>
          <p:cNvPicPr>
            <a:picLocks noChangeAspect="1"/>
          </p:cNvPicPr>
          <p:nvPr/>
        </p:nvPicPr>
        <p:blipFill>
          <a:blip r:embed="rId4"/>
          <a:stretch>
            <a:fillRect/>
          </a:stretch>
        </p:blipFill>
        <p:spPr>
          <a:xfrm>
            <a:off x="2158320" y="566323"/>
            <a:ext cx="2981325" cy="67627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A9D8A-2A25-B5CE-CC13-663CD1762535}"/>
              </a:ext>
            </a:extLst>
          </p:cNvPr>
          <p:cNvSpPr>
            <a:spLocks noGrp="1"/>
          </p:cNvSpPr>
          <p:nvPr>
            <p:ph type="title"/>
          </p:nvPr>
        </p:nvSpPr>
        <p:spPr/>
        <p:txBody>
          <a:bodyPr/>
          <a:lstStyle/>
          <a:p>
            <a:endParaRPr lang="en-CA"/>
          </a:p>
        </p:txBody>
      </p:sp>
      <p:sp>
        <p:nvSpPr>
          <p:cNvPr id="3" name="Subtitle 2">
            <a:extLst>
              <a:ext uri="{FF2B5EF4-FFF2-40B4-BE49-F238E27FC236}">
                <a16:creationId xmlns:a16="http://schemas.microsoft.com/office/drawing/2014/main" id="{B872E1BD-948A-5EBC-36F3-57DF3DE2D319}"/>
              </a:ext>
            </a:extLst>
          </p:cNvPr>
          <p:cNvSpPr>
            <a:spLocks noGrp="1"/>
          </p:cNvSpPr>
          <p:nvPr>
            <p:ph type="subTitle"/>
          </p:nvPr>
        </p:nvSpPr>
        <p:spPr/>
        <p:txBody>
          <a:bodyPr/>
          <a:lstStyle/>
          <a:p>
            <a:endParaRPr lang="en-CA" dirty="0"/>
          </a:p>
        </p:txBody>
      </p:sp>
      <p:pic>
        <p:nvPicPr>
          <p:cNvPr id="5" name="Picture 4">
            <a:extLst>
              <a:ext uri="{FF2B5EF4-FFF2-40B4-BE49-F238E27FC236}">
                <a16:creationId xmlns:a16="http://schemas.microsoft.com/office/drawing/2014/main" id="{6282A450-D25C-5B43-A55F-8656A054F106}"/>
              </a:ext>
            </a:extLst>
          </p:cNvPr>
          <p:cNvPicPr>
            <a:picLocks noChangeAspect="1"/>
          </p:cNvPicPr>
          <p:nvPr/>
        </p:nvPicPr>
        <p:blipFill>
          <a:blip r:embed="rId2"/>
          <a:stretch>
            <a:fillRect/>
          </a:stretch>
        </p:blipFill>
        <p:spPr>
          <a:xfrm>
            <a:off x="900525" y="1276200"/>
            <a:ext cx="9998724" cy="3771279"/>
          </a:xfrm>
          <a:prstGeom prst="rect">
            <a:avLst/>
          </a:prstGeom>
        </p:spPr>
      </p:pic>
    </p:spTree>
    <p:extLst>
      <p:ext uri="{BB962C8B-B14F-4D97-AF65-F5344CB8AC3E}">
        <p14:creationId xmlns:p14="http://schemas.microsoft.com/office/powerpoint/2010/main" val="114708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Main graphic"/>
          <p:cNvPicPr/>
          <p:nvPr/>
        </p:nvPicPr>
        <p:blipFill>
          <a:blip r:embed="rId2"/>
          <a:stretch/>
        </p:blipFill>
        <p:spPr>
          <a:xfrm>
            <a:off x="908839" y="347760"/>
            <a:ext cx="10004326" cy="5317544"/>
          </a:xfrm>
          <a:prstGeom prst="rect">
            <a:avLst/>
          </a:prstGeom>
          <a:ln>
            <a:noFill/>
          </a:ln>
        </p:spPr>
      </p:pic>
      <p:pic>
        <p:nvPicPr>
          <p:cNvPr id="37" name="logo"/>
          <p:cNvPicPr/>
          <p:nvPr/>
        </p:nvPicPr>
        <p:blipFill>
          <a:blip r:embed="rId3"/>
          <a:stretch/>
        </p:blipFill>
        <p:spPr>
          <a:xfrm>
            <a:off x="1798320" y="6035040"/>
            <a:ext cx="360000" cy="475200"/>
          </a:xfrm>
          <a:prstGeom prst="rect">
            <a:avLst/>
          </a:prstGeom>
          <a:ln>
            <a:noFill/>
          </a:ln>
        </p:spPr>
      </p:pic>
      <p:sp>
        <p:nvSpPr>
          <p:cNvPr id="38" name="TextShape 1"/>
          <p:cNvSpPr txBox="1"/>
          <p:nvPr/>
        </p:nvSpPr>
        <p:spPr>
          <a:xfrm>
            <a:off x="2411040" y="5577840"/>
            <a:ext cx="4410720" cy="1188720"/>
          </a:xfrm>
          <a:prstGeom prst="rect">
            <a:avLst/>
          </a:prstGeom>
          <a:noFill/>
          <a:ln>
            <a:noFill/>
          </a:ln>
        </p:spPr>
        <p:txBody>
          <a:bodyPr lIns="36000" tIns="46800" rIns="36000" bIns="46800" anchor="b" anchorCtr="1"/>
          <a:lstStyle/>
          <a:p>
            <a:r>
              <a:rPr lang="en-US" sz="1100" spc="-1">
                <a:solidFill>
                  <a:srgbClr val="000000"/>
                </a:solidFill>
                <a:latin typeface="Arial"/>
              </a:rPr>
              <a:t>Chiadi E. Ndumele. Circulation. Cardiovascular-Kidney-Metabolic Health: A Presidential Advisory From the American Heart Association, Volume: 148, Issue: 20, Pages: 1606-1635, DOI: (10.1161/CIR.0000000000001184) </a:t>
            </a:r>
          </a:p>
        </p:txBody>
      </p:sp>
      <p:sp>
        <p:nvSpPr>
          <p:cNvPr id="39" name="TextShape 2"/>
          <p:cNvSpPr txBox="1"/>
          <p:nvPr/>
        </p:nvSpPr>
        <p:spPr>
          <a:xfrm>
            <a:off x="6818160" y="5394960"/>
            <a:ext cx="3846240" cy="1371600"/>
          </a:xfrm>
          <a:prstGeom prst="rect">
            <a:avLst/>
          </a:prstGeom>
          <a:noFill/>
          <a:ln>
            <a:noFill/>
          </a:ln>
        </p:spPr>
        <p:txBody>
          <a:bodyPr lIns="36000" tIns="46800" rIns="36000" bIns="46800" anchor="b" anchorCtr="1"/>
          <a:lstStyle/>
          <a:p>
            <a:r>
              <a:rPr lang="en-US" sz="1000" spc="-1">
                <a:solidFill>
                  <a:srgbClr val="000000"/>
                </a:solidFill>
                <a:latin typeface="Arial"/>
              </a:rPr>
              <a:t>© 2023 American Heart Association, Inc.</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Main graphic"/>
          <p:cNvPicPr/>
          <p:nvPr/>
        </p:nvPicPr>
        <p:blipFill>
          <a:blip r:embed="rId2"/>
          <a:stretch/>
        </p:blipFill>
        <p:spPr>
          <a:xfrm>
            <a:off x="2158320" y="91439"/>
            <a:ext cx="8009410" cy="5583803"/>
          </a:xfrm>
          <a:prstGeom prst="rect">
            <a:avLst/>
          </a:prstGeom>
          <a:ln>
            <a:noFill/>
          </a:ln>
        </p:spPr>
      </p:pic>
      <p:pic>
        <p:nvPicPr>
          <p:cNvPr id="37" name="logo"/>
          <p:cNvPicPr/>
          <p:nvPr/>
        </p:nvPicPr>
        <p:blipFill>
          <a:blip r:embed="rId3"/>
          <a:stretch/>
        </p:blipFill>
        <p:spPr>
          <a:xfrm>
            <a:off x="1798320" y="6035040"/>
            <a:ext cx="360000" cy="475200"/>
          </a:xfrm>
          <a:prstGeom prst="rect">
            <a:avLst/>
          </a:prstGeom>
          <a:ln>
            <a:noFill/>
          </a:ln>
        </p:spPr>
      </p:pic>
      <p:sp>
        <p:nvSpPr>
          <p:cNvPr id="38" name="TextShape 1"/>
          <p:cNvSpPr txBox="1"/>
          <p:nvPr/>
        </p:nvSpPr>
        <p:spPr>
          <a:xfrm>
            <a:off x="2411040" y="5577840"/>
            <a:ext cx="4410720" cy="1188720"/>
          </a:xfrm>
          <a:prstGeom prst="rect">
            <a:avLst/>
          </a:prstGeom>
          <a:noFill/>
          <a:ln>
            <a:noFill/>
          </a:ln>
        </p:spPr>
        <p:txBody>
          <a:bodyPr lIns="36000" tIns="46800" rIns="36000" bIns="46800" anchor="b" anchorCtr="1"/>
          <a:lstStyle/>
          <a:p>
            <a:r>
              <a:rPr lang="en-US" sz="1100" spc="-1">
                <a:solidFill>
                  <a:srgbClr val="000000"/>
                </a:solidFill>
                <a:latin typeface="Arial"/>
              </a:rPr>
              <a:t>Chiadi E. Ndumele. Circulation. Cardiovascular-Kidney-Metabolic Health: A Presidential Advisory From the American Heart Association, Volume: 148, Issue: 20, Pages: 1606-1635, DOI: (10.1161/CIR.0000000000001184) </a:t>
            </a:r>
          </a:p>
        </p:txBody>
      </p:sp>
      <p:sp>
        <p:nvSpPr>
          <p:cNvPr id="39" name="TextShape 2"/>
          <p:cNvSpPr txBox="1"/>
          <p:nvPr/>
        </p:nvSpPr>
        <p:spPr>
          <a:xfrm>
            <a:off x="6818160" y="5394960"/>
            <a:ext cx="3846240" cy="1371600"/>
          </a:xfrm>
          <a:prstGeom prst="rect">
            <a:avLst/>
          </a:prstGeom>
          <a:noFill/>
          <a:ln>
            <a:noFill/>
          </a:ln>
        </p:spPr>
        <p:txBody>
          <a:bodyPr lIns="36000" tIns="46800" rIns="36000" bIns="46800" anchor="b" anchorCtr="1"/>
          <a:lstStyle/>
          <a:p>
            <a:r>
              <a:rPr lang="en-US" sz="1000" spc="-1">
                <a:solidFill>
                  <a:srgbClr val="000000"/>
                </a:solidFill>
                <a:latin typeface="Arial"/>
              </a:rPr>
              <a:t>© 2023 American Heart Association, Inc.</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2169F-3D62-14AE-5452-099C3AE02DDC}"/>
              </a:ext>
            </a:extLst>
          </p:cNvPr>
          <p:cNvSpPr>
            <a:spLocks noGrp="1"/>
          </p:cNvSpPr>
          <p:nvPr>
            <p:ph type="title"/>
          </p:nvPr>
        </p:nvSpPr>
        <p:spPr/>
        <p:txBody>
          <a:bodyPr/>
          <a:lstStyle/>
          <a:p>
            <a:pPr algn="ctr"/>
            <a:r>
              <a:rPr lang="en-CA" dirty="0"/>
              <a:t>CKM Syndrome and Metformin</a:t>
            </a:r>
          </a:p>
        </p:txBody>
      </p:sp>
      <p:sp>
        <p:nvSpPr>
          <p:cNvPr id="3" name="Subtitle 2">
            <a:extLst>
              <a:ext uri="{FF2B5EF4-FFF2-40B4-BE49-F238E27FC236}">
                <a16:creationId xmlns:a16="http://schemas.microsoft.com/office/drawing/2014/main" id="{20A3F773-1FD4-24A6-9AF3-9B4BDAE95799}"/>
              </a:ext>
            </a:extLst>
          </p:cNvPr>
          <p:cNvSpPr>
            <a:spLocks noGrp="1"/>
          </p:cNvSpPr>
          <p:nvPr>
            <p:ph type="subTitle"/>
          </p:nvPr>
        </p:nvSpPr>
        <p:spPr/>
        <p:txBody>
          <a:bodyPr/>
          <a:lstStyle/>
          <a:p>
            <a:endParaRPr lang="en-CA" dirty="0"/>
          </a:p>
        </p:txBody>
      </p:sp>
      <p:pic>
        <p:nvPicPr>
          <p:cNvPr id="5" name="Picture 4">
            <a:extLst>
              <a:ext uri="{FF2B5EF4-FFF2-40B4-BE49-F238E27FC236}">
                <a16:creationId xmlns:a16="http://schemas.microsoft.com/office/drawing/2014/main" id="{304C8E82-D4B9-517D-039E-C506480AD343}"/>
              </a:ext>
            </a:extLst>
          </p:cNvPr>
          <p:cNvPicPr>
            <a:picLocks noChangeAspect="1"/>
          </p:cNvPicPr>
          <p:nvPr/>
        </p:nvPicPr>
        <p:blipFill>
          <a:blip r:embed="rId2"/>
          <a:stretch>
            <a:fillRect/>
          </a:stretch>
        </p:blipFill>
        <p:spPr>
          <a:xfrm>
            <a:off x="1247360" y="2356920"/>
            <a:ext cx="9888361" cy="2144160"/>
          </a:xfrm>
          <a:prstGeom prst="rect">
            <a:avLst/>
          </a:prstGeom>
        </p:spPr>
      </p:pic>
    </p:spTree>
    <p:extLst>
      <p:ext uri="{BB962C8B-B14F-4D97-AF65-F5344CB8AC3E}">
        <p14:creationId xmlns:p14="http://schemas.microsoft.com/office/powerpoint/2010/main" val="20553880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Main graphic"/>
          <p:cNvPicPr/>
          <p:nvPr/>
        </p:nvPicPr>
        <p:blipFill>
          <a:blip r:embed="rId2"/>
          <a:stretch/>
        </p:blipFill>
        <p:spPr>
          <a:xfrm>
            <a:off x="2158320" y="188843"/>
            <a:ext cx="7335741" cy="5685183"/>
          </a:xfrm>
          <a:prstGeom prst="rect">
            <a:avLst/>
          </a:prstGeom>
          <a:ln>
            <a:noFill/>
          </a:ln>
        </p:spPr>
      </p:pic>
      <p:pic>
        <p:nvPicPr>
          <p:cNvPr id="37" name="logo"/>
          <p:cNvPicPr/>
          <p:nvPr/>
        </p:nvPicPr>
        <p:blipFill>
          <a:blip r:embed="rId3"/>
          <a:stretch/>
        </p:blipFill>
        <p:spPr>
          <a:xfrm>
            <a:off x="1798320" y="6035040"/>
            <a:ext cx="360000" cy="475200"/>
          </a:xfrm>
          <a:prstGeom prst="rect">
            <a:avLst/>
          </a:prstGeom>
          <a:ln>
            <a:noFill/>
          </a:ln>
        </p:spPr>
      </p:pic>
      <p:sp>
        <p:nvSpPr>
          <p:cNvPr id="38" name="TextShape 1"/>
          <p:cNvSpPr txBox="1"/>
          <p:nvPr/>
        </p:nvSpPr>
        <p:spPr>
          <a:xfrm>
            <a:off x="2411040" y="5577840"/>
            <a:ext cx="4410720" cy="1188720"/>
          </a:xfrm>
          <a:prstGeom prst="rect">
            <a:avLst/>
          </a:prstGeom>
          <a:noFill/>
          <a:ln>
            <a:noFill/>
          </a:ln>
        </p:spPr>
        <p:txBody>
          <a:bodyPr lIns="36000" tIns="46800" rIns="36000" bIns="46800" anchor="b" anchorCtr="1"/>
          <a:lstStyle/>
          <a:p>
            <a:r>
              <a:rPr lang="en-US" sz="1100" spc="-1">
                <a:solidFill>
                  <a:srgbClr val="000000"/>
                </a:solidFill>
                <a:latin typeface="Arial"/>
              </a:rPr>
              <a:t>Chiadi E. Ndumele. Circulation. Cardiovascular-Kidney-Metabolic Health: A Presidential Advisory From the American Heart Association, Volume: 148, Issue: 20, Pages: 1606-1635, DOI: (10.1161/CIR.0000000000001184) </a:t>
            </a:r>
          </a:p>
        </p:txBody>
      </p:sp>
      <p:sp>
        <p:nvSpPr>
          <p:cNvPr id="39" name="TextShape 2"/>
          <p:cNvSpPr txBox="1"/>
          <p:nvPr/>
        </p:nvSpPr>
        <p:spPr>
          <a:xfrm>
            <a:off x="6818160" y="5394960"/>
            <a:ext cx="3846240" cy="1371600"/>
          </a:xfrm>
          <a:prstGeom prst="rect">
            <a:avLst/>
          </a:prstGeom>
          <a:noFill/>
          <a:ln>
            <a:noFill/>
          </a:ln>
        </p:spPr>
        <p:txBody>
          <a:bodyPr lIns="36000" tIns="46800" rIns="36000" bIns="46800" anchor="b" anchorCtr="1"/>
          <a:lstStyle/>
          <a:p>
            <a:r>
              <a:rPr lang="en-US" sz="1000" spc="-1">
                <a:solidFill>
                  <a:srgbClr val="000000"/>
                </a:solidFill>
                <a:latin typeface="Arial"/>
              </a:rPr>
              <a:t>© 2023 American Heart Association, Inc.</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DA901-4DE7-26D3-0F93-C8CE52559825}"/>
              </a:ext>
            </a:extLst>
          </p:cNvPr>
          <p:cNvSpPr>
            <a:spLocks noGrp="1"/>
          </p:cNvSpPr>
          <p:nvPr>
            <p:ph type="title"/>
          </p:nvPr>
        </p:nvSpPr>
        <p:spPr/>
        <p:txBody>
          <a:bodyPr/>
          <a:lstStyle/>
          <a:p>
            <a:pPr algn="ctr"/>
            <a:r>
              <a:rPr lang="en-CA" dirty="0"/>
              <a:t>PREVENT AHA Risk Calculator</a:t>
            </a:r>
          </a:p>
        </p:txBody>
      </p:sp>
      <p:sp>
        <p:nvSpPr>
          <p:cNvPr id="3" name="Content Placeholder 2">
            <a:extLst>
              <a:ext uri="{FF2B5EF4-FFF2-40B4-BE49-F238E27FC236}">
                <a16:creationId xmlns:a16="http://schemas.microsoft.com/office/drawing/2014/main" id="{E74599B3-7099-1928-38C2-6447F8724232}"/>
              </a:ext>
            </a:extLst>
          </p:cNvPr>
          <p:cNvSpPr>
            <a:spLocks noGrp="1"/>
          </p:cNvSpPr>
          <p:nvPr>
            <p:ph idx="1"/>
          </p:nvPr>
        </p:nvSpPr>
        <p:spPr/>
        <p:txBody>
          <a:bodyPr>
            <a:normAutofit fontScale="77500" lnSpcReduction="20000"/>
          </a:bodyPr>
          <a:lstStyle/>
          <a:p>
            <a:pPr marL="0" indent="0">
              <a:buNone/>
            </a:pPr>
            <a:r>
              <a:rPr lang="en-CA" sz="3600" dirty="0"/>
              <a:t>Outcomes</a:t>
            </a:r>
          </a:p>
          <a:p>
            <a:pPr marL="2286000" lvl="5" indent="0">
              <a:buNone/>
            </a:pPr>
            <a:r>
              <a:rPr lang="en-CA" sz="3600" dirty="0"/>
              <a:t>CAD/CVA </a:t>
            </a:r>
          </a:p>
          <a:p>
            <a:pPr marL="2743200" lvl="6" indent="0">
              <a:buNone/>
            </a:pPr>
            <a:r>
              <a:rPr lang="en-CA" sz="3600" dirty="0"/>
              <a:t>+</a:t>
            </a:r>
          </a:p>
          <a:p>
            <a:pPr marL="2286000" lvl="5" indent="0">
              <a:buNone/>
            </a:pPr>
            <a:r>
              <a:rPr lang="en-CA" sz="3600" dirty="0"/>
              <a:t>	CHF</a:t>
            </a:r>
          </a:p>
          <a:p>
            <a:pPr marL="0" indent="0">
              <a:buNone/>
            </a:pPr>
            <a:r>
              <a:rPr lang="en-CA" sz="3600" dirty="0"/>
              <a:t>Risk Factors</a:t>
            </a:r>
          </a:p>
          <a:p>
            <a:pPr marL="0" indent="0">
              <a:buNone/>
            </a:pPr>
            <a:endParaRPr lang="en-CA" sz="3600" dirty="0"/>
          </a:p>
          <a:p>
            <a:pPr marL="457200" lvl="1" indent="0">
              <a:buNone/>
            </a:pPr>
            <a:r>
              <a:rPr lang="en-CA" dirty="0"/>
              <a:t>	</a:t>
            </a:r>
            <a:r>
              <a:rPr lang="en-CA" sz="3500" dirty="0"/>
              <a:t>Traditional – Smoking/HT/Chol/Meds/DM </a:t>
            </a:r>
          </a:p>
          <a:p>
            <a:pPr marL="457200" lvl="1" indent="0">
              <a:buNone/>
            </a:pPr>
            <a:r>
              <a:rPr lang="en-CA" sz="3500" b="1" dirty="0"/>
              <a:t>					+</a:t>
            </a:r>
          </a:p>
          <a:p>
            <a:pPr marL="457200" lvl="1" indent="0">
              <a:buNone/>
            </a:pPr>
            <a:r>
              <a:rPr lang="en-CA" sz="3500" dirty="0"/>
              <a:t>		 eGFR, A1C, ACR, SDI (Social Depravation index) 		+ </a:t>
            </a:r>
          </a:p>
          <a:p>
            <a:pPr marL="457200" lvl="1" indent="0">
              <a:buNone/>
            </a:pPr>
            <a:r>
              <a:rPr lang="en-CA" sz="3500" dirty="0"/>
              <a:t>	</a:t>
            </a:r>
          </a:p>
        </p:txBody>
      </p:sp>
    </p:spTree>
    <p:extLst>
      <p:ext uri="{BB962C8B-B14F-4D97-AF65-F5344CB8AC3E}">
        <p14:creationId xmlns:p14="http://schemas.microsoft.com/office/powerpoint/2010/main" val="422859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9B396-434C-DA1F-4583-D51D628BE031}"/>
              </a:ext>
            </a:extLst>
          </p:cNvPr>
          <p:cNvSpPr>
            <a:spLocks noGrp="1"/>
          </p:cNvSpPr>
          <p:nvPr>
            <p:ph type="title"/>
          </p:nvPr>
        </p:nvSpPr>
        <p:spPr/>
        <p:txBody>
          <a:bodyPr/>
          <a:lstStyle/>
          <a:p>
            <a:pPr algn="ctr"/>
            <a:r>
              <a:rPr lang="en-CA" dirty="0"/>
              <a:t>KDIGO – Diabetic Nephropathy</a:t>
            </a:r>
          </a:p>
        </p:txBody>
      </p:sp>
      <p:pic>
        <p:nvPicPr>
          <p:cNvPr id="5" name="Content Placeholder 4" descr="A screenshot of a medical application&#10;&#10;Description automatically generated">
            <a:extLst>
              <a:ext uri="{FF2B5EF4-FFF2-40B4-BE49-F238E27FC236}">
                <a16:creationId xmlns:a16="http://schemas.microsoft.com/office/drawing/2014/main" id="{6619E162-1E41-EDE7-0FC6-AAC7DC7CF4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844" y="1487789"/>
            <a:ext cx="11819829" cy="3302872"/>
          </a:xfrm>
        </p:spPr>
      </p:pic>
    </p:spTree>
    <p:extLst>
      <p:ext uri="{BB962C8B-B14F-4D97-AF65-F5344CB8AC3E}">
        <p14:creationId xmlns:p14="http://schemas.microsoft.com/office/powerpoint/2010/main" val="2370749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8A3D1-0953-686A-5088-4731F22F83F3}"/>
              </a:ext>
            </a:extLst>
          </p:cNvPr>
          <p:cNvSpPr>
            <a:spLocks noGrp="1"/>
          </p:cNvSpPr>
          <p:nvPr>
            <p:ph type="title"/>
          </p:nvPr>
        </p:nvSpPr>
        <p:spPr/>
        <p:txBody>
          <a:bodyPr/>
          <a:lstStyle/>
          <a:p>
            <a:pPr algn="ctr"/>
            <a:r>
              <a:rPr lang="en-CA" dirty="0"/>
              <a:t>What I learned on my Montreal Vacation</a:t>
            </a:r>
          </a:p>
        </p:txBody>
      </p:sp>
      <p:sp>
        <p:nvSpPr>
          <p:cNvPr id="3" name="Content Placeholder 2">
            <a:extLst>
              <a:ext uri="{FF2B5EF4-FFF2-40B4-BE49-F238E27FC236}">
                <a16:creationId xmlns:a16="http://schemas.microsoft.com/office/drawing/2014/main" id="{381880D1-A5FB-B135-029D-4C8E41EAE89C}"/>
              </a:ext>
            </a:extLst>
          </p:cNvPr>
          <p:cNvSpPr>
            <a:spLocks noGrp="1"/>
          </p:cNvSpPr>
          <p:nvPr>
            <p:ph idx="1"/>
          </p:nvPr>
        </p:nvSpPr>
        <p:spPr/>
        <p:txBody>
          <a:bodyPr/>
          <a:lstStyle/>
          <a:p>
            <a:pPr marL="0" indent="0">
              <a:buNone/>
            </a:pPr>
            <a:r>
              <a:rPr lang="en-CA" dirty="0"/>
              <a:t>Review Diabetes Canada Guidelines</a:t>
            </a:r>
          </a:p>
          <a:p>
            <a:pPr marL="0" indent="0">
              <a:buNone/>
            </a:pPr>
            <a:r>
              <a:rPr lang="en-CA" dirty="0"/>
              <a:t>Review Recent relevant clinical trials</a:t>
            </a:r>
          </a:p>
          <a:p>
            <a:pPr marL="0" indent="0">
              <a:buNone/>
            </a:pPr>
            <a:r>
              <a:rPr lang="en-CA" dirty="0"/>
              <a:t>	- STEP HF</a:t>
            </a:r>
          </a:p>
          <a:p>
            <a:pPr marL="0" indent="0">
              <a:buNone/>
            </a:pPr>
            <a:r>
              <a:rPr lang="en-CA" dirty="0"/>
              <a:t>	- CAP-COD Trial</a:t>
            </a:r>
          </a:p>
          <a:p>
            <a:pPr marL="0" indent="0">
              <a:buNone/>
            </a:pPr>
            <a:r>
              <a:rPr lang="en-CA" dirty="0"/>
              <a:t>Cardiovascular Kidney Metabolic Syndrome - AHA</a:t>
            </a:r>
          </a:p>
          <a:p>
            <a:pPr marL="0" indent="0">
              <a:buNone/>
            </a:pPr>
            <a:r>
              <a:rPr lang="en-CA" dirty="0"/>
              <a:t>New Technology</a:t>
            </a:r>
          </a:p>
          <a:p>
            <a:pPr marL="0" indent="0">
              <a:buNone/>
            </a:pPr>
            <a:r>
              <a:rPr lang="en-CA" dirty="0"/>
              <a:t>	-</a:t>
            </a:r>
            <a:r>
              <a:rPr lang="en-CA" dirty="0" err="1"/>
              <a:t>Icodec</a:t>
            </a:r>
            <a:endParaRPr lang="en-CA" dirty="0"/>
          </a:p>
          <a:p>
            <a:pPr marL="0" indent="0">
              <a:buNone/>
            </a:pPr>
            <a:r>
              <a:rPr lang="en-CA" dirty="0"/>
              <a:t>CCS Fitness to Drive Guidelines</a:t>
            </a:r>
          </a:p>
          <a:p>
            <a:pPr marL="0" indent="0">
              <a:buNone/>
            </a:pPr>
            <a:endParaRPr lang="en-CA" dirty="0"/>
          </a:p>
          <a:p>
            <a:pPr marL="0" indent="0">
              <a:buNone/>
            </a:pPr>
            <a:endParaRPr lang="en-CA" dirty="0"/>
          </a:p>
          <a:p>
            <a:pPr marL="0" indent="0">
              <a:buNone/>
            </a:pPr>
            <a:endParaRPr lang="en-CA" dirty="0"/>
          </a:p>
        </p:txBody>
      </p:sp>
    </p:spTree>
    <p:extLst>
      <p:ext uri="{BB962C8B-B14F-4D97-AF65-F5344CB8AC3E}">
        <p14:creationId xmlns:p14="http://schemas.microsoft.com/office/powerpoint/2010/main" val="33269580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66D9-D891-CD75-9099-4E9984CCFBB8}"/>
              </a:ext>
            </a:extLst>
          </p:cNvPr>
          <p:cNvSpPr>
            <a:spLocks noGrp="1"/>
          </p:cNvSpPr>
          <p:nvPr>
            <p:ph type="title"/>
          </p:nvPr>
        </p:nvSpPr>
        <p:spPr/>
        <p:txBody>
          <a:bodyPr/>
          <a:lstStyle/>
          <a:p>
            <a:pPr algn="ctr"/>
            <a:r>
              <a:rPr lang="en-CA" dirty="0"/>
              <a:t>1998</a:t>
            </a:r>
          </a:p>
        </p:txBody>
      </p:sp>
      <p:sp>
        <p:nvSpPr>
          <p:cNvPr id="3" name="Content Placeholder 2">
            <a:extLst>
              <a:ext uri="{FF2B5EF4-FFF2-40B4-BE49-F238E27FC236}">
                <a16:creationId xmlns:a16="http://schemas.microsoft.com/office/drawing/2014/main" id="{215C45A3-3DAD-C9A1-8F7A-80459F059B30}"/>
              </a:ext>
            </a:extLst>
          </p:cNvPr>
          <p:cNvSpPr>
            <a:spLocks noGrp="1"/>
          </p:cNvSpPr>
          <p:nvPr>
            <p:ph idx="1"/>
          </p:nvPr>
        </p:nvSpPr>
        <p:spPr>
          <a:xfrm>
            <a:off x="510363" y="1825625"/>
            <a:ext cx="11036595" cy="4351338"/>
          </a:xfrm>
        </p:spPr>
        <p:txBody>
          <a:bodyPr>
            <a:normAutofit/>
          </a:bodyPr>
          <a:lstStyle/>
          <a:p>
            <a:pPr marL="0" indent="0" algn="ctr">
              <a:buNone/>
            </a:pPr>
            <a:endParaRPr lang="en-CA" sz="4800" dirty="0"/>
          </a:p>
          <a:p>
            <a:pPr marL="0" indent="0" algn="ctr">
              <a:buNone/>
            </a:pPr>
            <a:r>
              <a:rPr lang="en-CA" sz="4800" dirty="0"/>
              <a:t>It doesn’t matter how you improve the A1C</a:t>
            </a:r>
          </a:p>
          <a:p>
            <a:pPr marL="0" indent="0" algn="ctr">
              <a:buNone/>
            </a:pPr>
            <a:endParaRPr lang="en-CA" sz="4800" dirty="0"/>
          </a:p>
          <a:p>
            <a:pPr marL="0" indent="0" algn="ctr">
              <a:buNone/>
            </a:pPr>
            <a:r>
              <a:rPr lang="en-CA" sz="4800" dirty="0"/>
              <a:t>It matters that you improve the A1C</a:t>
            </a:r>
          </a:p>
        </p:txBody>
      </p:sp>
    </p:spTree>
    <p:extLst>
      <p:ext uri="{BB962C8B-B14F-4D97-AF65-F5344CB8AC3E}">
        <p14:creationId xmlns:p14="http://schemas.microsoft.com/office/powerpoint/2010/main" val="20698396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18431-4337-E057-E803-874931670143}"/>
              </a:ext>
            </a:extLst>
          </p:cNvPr>
          <p:cNvSpPr>
            <a:spLocks noGrp="1"/>
          </p:cNvSpPr>
          <p:nvPr>
            <p:ph type="title"/>
          </p:nvPr>
        </p:nvSpPr>
        <p:spPr/>
        <p:txBody>
          <a:bodyPr/>
          <a:lstStyle/>
          <a:p>
            <a:pPr algn="ctr"/>
            <a:r>
              <a:rPr lang="en-CA" dirty="0"/>
              <a:t>2023</a:t>
            </a:r>
          </a:p>
        </p:txBody>
      </p:sp>
      <p:sp>
        <p:nvSpPr>
          <p:cNvPr id="3" name="Content Placeholder 2">
            <a:extLst>
              <a:ext uri="{FF2B5EF4-FFF2-40B4-BE49-F238E27FC236}">
                <a16:creationId xmlns:a16="http://schemas.microsoft.com/office/drawing/2014/main" id="{FC497C4C-4FE4-F373-98AF-BC9AE1A93F67}"/>
              </a:ext>
            </a:extLst>
          </p:cNvPr>
          <p:cNvSpPr>
            <a:spLocks noGrp="1"/>
          </p:cNvSpPr>
          <p:nvPr>
            <p:ph idx="1"/>
          </p:nvPr>
        </p:nvSpPr>
        <p:spPr>
          <a:xfrm>
            <a:off x="627321" y="1825625"/>
            <a:ext cx="10951535" cy="4351338"/>
          </a:xfrm>
        </p:spPr>
        <p:txBody>
          <a:bodyPr>
            <a:normAutofit/>
          </a:bodyPr>
          <a:lstStyle/>
          <a:p>
            <a:pPr marL="0" indent="0" algn="ctr">
              <a:buNone/>
            </a:pPr>
            <a:endParaRPr lang="en-CA" sz="4400" dirty="0"/>
          </a:p>
          <a:p>
            <a:pPr marL="0" indent="0" algn="ctr">
              <a:buNone/>
            </a:pPr>
            <a:r>
              <a:rPr lang="en-CA" sz="4800" dirty="0"/>
              <a:t>It doesn’t matter that you improve the A1C</a:t>
            </a:r>
          </a:p>
          <a:p>
            <a:pPr marL="0" indent="0" algn="ctr">
              <a:buNone/>
            </a:pPr>
            <a:r>
              <a:rPr lang="en-CA" sz="4800" dirty="0"/>
              <a:t>,</a:t>
            </a:r>
          </a:p>
          <a:p>
            <a:pPr marL="0" indent="0" algn="ctr">
              <a:buNone/>
            </a:pPr>
            <a:r>
              <a:rPr lang="en-CA" sz="4800" dirty="0"/>
              <a:t>It matters how you reduce the A1C</a:t>
            </a:r>
          </a:p>
        </p:txBody>
      </p:sp>
    </p:spTree>
    <p:extLst>
      <p:ext uri="{BB962C8B-B14F-4D97-AF65-F5344CB8AC3E}">
        <p14:creationId xmlns:p14="http://schemas.microsoft.com/office/powerpoint/2010/main" val="41656669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a:t>Whose Job Is It Anyways?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2400" y="2001748"/>
            <a:ext cx="5087203" cy="3798215"/>
          </a:xfrm>
          <a:prstGeom prst="rect">
            <a:avLst/>
          </a:prstGeom>
        </p:spPr>
      </p:pic>
    </p:spTree>
    <p:extLst>
      <p:ext uri="{BB962C8B-B14F-4D97-AF65-F5344CB8AC3E}">
        <p14:creationId xmlns:p14="http://schemas.microsoft.com/office/powerpoint/2010/main" val="20479461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21653" y="238087"/>
            <a:ext cx="7886700" cy="1275117"/>
          </a:xfrm>
        </p:spPr>
        <p:txBody>
          <a:bodyPr>
            <a:normAutofit fontScale="90000"/>
          </a:bodyPr>
          <a:lstStyle/>
          <a:p>
            <a:pPr algn="ctr"/>
            <a:r>
              <a:rPr lang="en-US" sz="3600" b="1" dirty="0"/>
              <a:t>Whose Job Is It Anyways?</a:t>
            </a:r>
            <a:br>
              <a:rPr lang="en-US" sz="3600" b="1" dirty="0"/>
            </a:br>
            <a:r>
              <a:rPr lang="en-US" sz="3200" dirty="0"/>
              <a:t> Initiating Cardiac and Renal </a:t>
            </a:r>
            <a:r>
              <a:rPr lang="en-US" sz="3200"/>
              <a:t>Protective Strategies</a:t>
            </a:r>
            <a:endParaRPr lang="en-US" sz="3200" dirty="0"/>
          </a:p>
        </p:txBody>
      </p:sp>
      <p:graphicFrame>
        <p:nvGraphicFramePr>
          <p:cNvPr id="7" name="Diagram 6"/>
          <p:cNvGraphicFramePr/>
          <p:nvPr/>
        </p:nvGraphicFramePr>
        <p:xfrm>
          <a:off x="2804160" y="1958261"/>
          <a:ext cx="6060516" cy="3627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Donut 7"/>
          <p:cNvSpPr/>
          <p:nvPr/>
        </p:nvSpPr>
        <p:spPr>
          <a:xfrm>
            <a:off x="3780174" y="1786257"/>
            <a:ext cx="4321848" cy="4244340"/>
          </a:xfrm>
          <a:prstGeom prst="donut">
            <a:avLst>
              <a:gd name="adj" fmla="val 203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w="12700">
                <a:solidFill>
                  <a:prstClr val="black"/>
                </a:solidFill>
              </a:ln>
              <a:solidFill>
                <a:prstClr val="black"/>
              </a:solidFill>
              <a:effectLst/>
              <a:uLnTx/>
              <a:uFillTx/>
              <a:latin typeface="Calibri" panose="020F0502020204030204"/>
              <a:ea typeface="+mn-ea"/>
              <a:cs typeface="+mn-cs"/>
            </a:endParaRPr>
          </a:p>
        </p:txBody>
      </p:sp>
      <p:sp>
        <p:nvSpPr>
          <p:cNvPr id="9" name="TextBox 8"/>
          <p:cNvSpPr txBox="1"/>
          <p:nvPr/>
        </p:nvSpPr>
        <p:spPr>
          <a:xfrm>
            <a:off x="8446559" y="2472690"/>
            <a:ext cx="2139257" cy="110799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a:ln>
                  <a:noFill/>
                </a:ln>
                <a:solidFill>
                  <a:prstClr val="black"/>
                </a:solidFill>
                <a:effectLst/>
                <a:uLnTx/>
                <a:uFillTx/>
                <a:latin typeface="Calibri" panose="020F0502020204030204"/>
                <a:ea typeface="+mn-ea"/>
                <a:cs typeface="+mn-cs"/>
              </a:rPr>
              <a:t>Primary Care</a:t>
            </a:r>
          </a:p>
        </p:txBody>
      </p:sp>
      <p:sp>
        <p:nvSpPr>
          <p:cNvPr id="10" name="Bent Arrow 9"/>
          <p:cNvSpPr/>
          <p:nvPr/>
        </p:nvSpPr>
        <p:spPr>
          <a:xfrm rot="10800000">
            <a:off x="8144143" y="3580686"/>
            <a:ext cx="1054068" cy="651510"/>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ight Arrow 1"/>
          <p:cNvSpPr/>
          <p:nvPr/>
        </p:nvSpPr>
        <p:spPr>
          <a:xfrm>
            <a:off x="3017520" y="3682938"/>
            <a:ext cx="2809830" cy="37869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640271" y="3408527"/>
            <a:ext cx="1860381"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General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 Internist</a:t>
            </a:r>
          </a:p>
        </p:txBody>
      </p:sp>
    </p:spTree>
    <p:extLst>
      <p:ext uri="{BB962C8B-B14F-4D97-AF65-F5344CB8AC3E}">
        <p14:creationId xmlns:p14="http://schemas.microsoft.com/office/powerpoint/2010/main" val="18661553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DA00D-1185-D293-4A30-B30DF74C7B3B}"/>
              </a:ext>
            </a:extLst>
          </p:cNvPr>
          <p:cNvSpPr>
            <a:spLocks noGrp="1"/>
          </p:cNvSpPr>
          <p:nvPr>
            <p:ph type="ctrTitle"/>
          </p:nvPr>
        </p:nvSpPr>
        <p:spPr/>
        <p:txBody>
          <a:bodyPr/>
          <a:lstStyle/>
          <a:p>
            <a:endParaRPr lang="en-CA"/>
          </a:p>
        </p:txBody>
      </p:sp>
      <p:sp>
        <p:nvSpPr>
          <p:cNvPr id="3" name="Subtitle 2">
            <a:extLst>
              <a:ext uri="{FF2B5EF4-FFF2-40B4-BE49-F238E27FC236}">
                <a16:creationId xmlns:a16="http://schemas.microsoft.com/office/drawing/2014/main" id="{4EAF75D5-71BB-4A7E-41C8-A97A2C2BC2E4}"/>
              </a:ext>
            </a:extLst>
          </p:cNvPr>
          <p:cNvSpPr>
            <a:spLocks noGrp="1"/>
          </p:cNvSpPr>
          <p:nvPr>
            <p:ph type="subTitle" idx="1"/>
          </p:nvPr>
        </p:nvSpPr>
        <p:spPr/>
        <p:txBody>
          <a:bodyPr/>
          <a:lstStyle/>
          <a:p>
            <a:endParaRPr lang="en-CA"/>
          </a:p>
        </p:txBody>
      </p:sp>
      <p:pic>
        <p:nvPicPr>
          <p:cNvPr id="5" name="Picture 4" descr="A comparison of a few signs&#10;&#10;Description automatically generated with medium confidence">
            <a:extLst>
              <a:ext uri="{FF2B5EF4-FFF2-40B4-BE49-F238E27FC236}">
                <a16:creationId xmlns:a16="http://schemas.microsoft.com/office/drawing/2014/main" id="{703E86CA-1E4B-4702-59C3-CCF4B83185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 y="44449"/>
            <a:ext cx="11775978" cy="6684341"/>
          </a:xfrm>
          <a:prstGeom prst="rect">
            <a:avLst/>
          </a:prstGeom>
        </p:spPr>
      </p:pic>
    </p:spTree>
    <p:extLst>
      <p:ext uri="{BB962C8B-B14F-4D97-AF65-F5344CB8AC3E}">
        <p14:creationId xmlns:p14="http://schemas.microsoft.com/office/powerpoint/2010/main" val="41934643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96FCA-97F2-A165-1BA2-B57DCA4DDF87}"/>
              </a:ext>
            </a:extLst>
          </p:cNvPr>
          <p:cNvSpPr>
            <a:spLocks noGrp="1"/>
          </p:cNvSpPr>
          <p:nvPr>
            <p:ph type="title"/>
          </p:nvPr>
        </p:nvSpPr>
        <p:spPr/>
        <p:txBody>
          <a:bodyPr/>
          <a:lstStyle/>
          <a:p>
            <a:endParaRPr lang="en-CA"/>
          </a:p>
        </p:txBody>
      </p:sp>
      <p:pic>
        <p:nvPicPr>
          <p:cNvPr id="5" name="Content Placeholder 4" descr="A graph of different colored lines&#10;&#10;Description automatically generated with medium confidence">
            <a:extLst>
              <a:ext uri="{FF2B5EF4-FFF2-40B4-BE49-F238E27FC236}">
                <a16:creationId xmlns:a16="http://schemas.microsoft.com/office/drawing/2014/main" id="{790AB59F-245C-F672-7FDC-5044C6C736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8209" y="712960"/>
            <a:ext cx="10515600" cy="5564176"/>
          </a:xfrm>
        </p:spPr>
      </p:pic>
    </p:spTree>
    <p:extLst>
      <p:ext uri="{BB962C8B-B14F-4D97-AF65-F5344CB8AC3E}">
        <p14:creationId xmlns:p14="http://schemas.microsoft.com/office/powerpoint/2010/main" val="29485824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96FCA-97F2-A165-1BA2-B57DCA4DDF87}"/>
              </a:ext>
            </a:extLst>
          </p:cNvPr>
          <p:cNvSpPr>
            <a:spLocks noGrp="1"/>
          </p:cNvSpPr>
          <p:nvPr>
            <p:ph type="title"/>
          </p:nvPr>
        </p:nvSpPr>
        <p:spPr/>
        <p:txBody>
          <a:bodyPr/>
          <a:lstStyle/>
          <a:p>
            <a:endParaRPr lang="en-CA"/>
          </a:p>
        </p:txBody>
      </p:sp>
      <p:pic>
        <p:nvPicPr>
          <p:cNvPr id="5" name="Content Placeholder 4" descr="A graph of a number of blue bars&#10;&#10;Description automatically generated with medium confidence">
            <a:extLst>
              <a:ext uri="{FF2B5EF4-FFF2-40B4-BE49-F238E27FC236}">
                <a16:creationId xmlns:a16="http://schemas.microsoft.com/office/drawing/2014/main" id="{C858F802-41D9-F96E-5186-74E4BAEE26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5447" y="764865"/>
            <a:ext cx="10123929" cy="5397396"/>
          </a:xfrm>
        </p:spPr>
      </p:pic>
    </p:spTree>
    <p:extLst>
      <p:ext uri="{BB962C8B-B14F-4D97-AF65-F5344CB8AC3E}">
        <p14:creationId xmlns:p14="http://schemas.microsoft.com/office/powerpoint/2010/main" val="26198691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EF205-01EB-B9AC-5865-F8010685A7FE}"/>
              </a:ext>
            </a:extLst>
          </p:cNvPr>
          <p:cNvSpPr>
            <a:spLocks noGrp="1"/>
          </p:cNvSpPr>
          <p:nvPr>
            <p:ph type="title"/>
          </p:nvPr>
        </p:nvSpPr>
        <p:spPr/>
        <p:txBody>
          <a:bodyPr/>
          <a:lstStyle/>
          <a:p>
            <a:endParaRPr lang="en-CA"/>
          </a:p>
        </p:txBody>
      </p:sp>
      <p:pic>
        <p:nvPicPr>
          <p:cNvPr id="5" name="Content Placeholder 4" descr="A diagram of a patient's process&#10;&#10;Description automatically generated">
            <a:extLst>
              <a:ext uri="{FF2B5EF4-FFF2-40B4-BE49-F238E27FC236}">
                <a16:creationId xmlns:a16="http://schemas.microsoft.com/office/drawing/2014/main" id="{0DAB6D72-0D74-5840-C91E-204E996129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159" y="132762"/>
            <a:ext cx="11700979" cy="6664957"/>
          </a:xfrm>
        </p:spPr>
      </p:pic>
    </p:spTree>
    <p:extLst>
      <p:ext uri="{BB962C8B-B14F-4D97-AF65-F5344CB8AC3E}">
        <p14:creationId xmlns:p14="http://schemas.microsoft.com/office/powerpoint/2010/main" val="32399631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1C445-A31B-1941-61EB-7EA88DAF99C6}"/>
              </a:ext>
            </a:extLst>
          </p:cNvPr>
          <p:cNvSpPr>
            <a:spLocks noGrp="1"/>
          </p:cNvSpPr>
          <p:nvPr>
            <p:ph type="title"/>
          </p:nvPr>
        </p:nvSpPr>
        <p:spPr/>
        <p:txBody>
          <a:bodyPr/>
          <a:lstStyle/>
          <a:p>
            <a:endParaRPr lang="en-CA"/>
          </a:p>
        </p:txBody>
      </p:sp>
      <p:pic>
        <p:nvPicPr>
          <p:cNvPr id="5" name="Content Placeholder 4" descr="A screenshot of a computer screen&#10;&#10;Description automatically generated">
            <a:extLst>
              <a:ext uri="{FF2B5EF4-FFF2-40B4-BE49-F238E27FC236}">
                <a16:creationId xmlns:a16="http://schemas.microsoft.com/office/drawing/2014/main" id="{0FFA06FB-2549-781C-AF29-336A8056B6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249" y="38100"/>
            <a:ext cx="11990733" cy="6775716"/>
          </a:xfrm>
        </p:spPr>
      </p:pic>
    </p:spTree>
    <p:extLst>
      <p:ext uri="{BB962C8B-B14F-4D97-AF65-F5344CB8AC3E}">
        <p14:creationId xmlns:p14="http://schemas.microsoft.com/office/powerpoint/2010/main" val="27312274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7371A-3931-1D68-7913-4B42442F2B99}"/>
              </a:ext>
            </a:extLst>
          </p:cNvPr>
          <p:cNvSpPr>
            <a:spLocks noGrp="1"/>
          </p:cNvSpPr>
          <p:nvPr>
            <p:ph type="title"/>
          </p:nvPr>
        </p:nvSpPr>
        <p:spPr/>
        <p:txBody>
          <a:bodyPr/>
          <a:lstStyle/>
          <a:p>
            <a:endParaRPr lang="en-CA"/>
          </a:p>
        </p:txBody>
      </p:sp>
      <p:pic>
        <p:nvPicPr>
          <p:cNvPr id="5" name="Content Placeholder 4" descr="A screen shot of a chart&#10;&#10;Description automatically generated">
            <a:extLst>
              <a:ext uri="{FF2B5EF4-FFF2-40B4-BE49-F238E27FC236}">
                <a16:creationId xmlns:a16="http://schemas.microsoft.com/office/drawing/2014/main" id="{7FAB050D-5942-32C9-297F-E2670AFEE5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900" y="25400"/>
            <a:ext cx="12026900" cy="6814396"/>
          </a:xfrm>
        </p:spPr>
      </p:pic>
    </p:spTree>
    <p:extLst>
      <p:ext uri="{BB962C8B-B14F-4D97-AF65-F5344CB8AC3E}">
        <p14:creationId xmlns:p14="http://schemas.microsoft.com/office/powerpoint/2010/main" val="203375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9F6C8-CB35-20AB-5824-DB2ADC710AA4}"/>
              </a:ext>
            </a:extLst>
          </p:cNvPr>
          <p:cNvSpPr>
            <a:spLocks noGrp="1"/>
          </p:cNvSpPr>
          <p:nvPr>
            <p:ph type="title"/>
          </p:nvPr>
        </p:nvSpPr>
        <p:spPr>
          <a:xfrm>
            <a:off x="838200" y="2402647"/>
            <a:ext cx="10515600" cy="1325563"/>
          </a:xfrm>
        </p:spPr>
        <p:txBody>
          <a:bodyPr/>
          <a:lstStyle/>
          <a:p>
            <a:r>
              <a:rPr lang="en-CA" dirty="0"/>
              <a:t>Diabetes Guidelines Update – Vascular 2023</a:t>
            </a:r>
          </a:p>
        </p:txBody>
      </p:sp>
      <p:sp>
        <p:nvSpPr>
          <p:cNvPr id="3" name="Content Placeholder 2">
            <a:extLst>
              <a:ext uri="{FF2B5EF4-FFF2-40B4-BE49-F238E27FC236}">
                <a16:creationId xmlns:a16="http://schemas.microsoft.com/office/drawing/2014/main" id="{F7DD57A2-D47D-E590-9C82-7D1CD159549F}"/>
              </a:ext>
            </a:extLst>
          </p:cNvPr>
          <p:cNvSpPr>
            <a:spLocks noGrp="1"/>
          </p:cNvSpPr>
          <p:nvPr>
            <p:ph idx="1"/>
          </p:nvPr>
        </p:nvSpPr>
        <p:spPr/>
        <p:txBody>
          <a:bodyPr/>
          <a:lstStyle/>
          <a:p>
            <a:endParaRPr lang="en-CA"/>
          </a:p>
        </p:txBody>
      </p:sp>
    </p:spTree>
    <p:extLst>
      <p:ext uri="{BB962C8B-B14F-4D97-AF65-F5344CB8AC3E}">
        <p14:creationId xmlns:p14="http://schemas.microsoft.com/office/powerpoint/2010/main" val="2270582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p:nvPr/>
        </p:nvPicPr>
        <p:blipFill>
          <a:blip r:embed="rId3"/>
          <a:stretch/>
        </p:blipFill>
        <p:spPr>
          <a:xfrm>
            <a:off x="8106706" y="6448235"/>
            <a:ext cx="2255294" cy="349094"/>
          </a:xfrm>
          <a:prstGeom prst="rect">
            <a:avLst/>
          </a:prstGeom>
          <a:ln>
            <a:noFill/>
          </a:ln>
        </p:spPr>
      </p:pic>
      <p:sp>
        <p:nvSpPr>
          <p:cNvPr id="45" name="TextShape 1"/>
          <p:cNvSpPr txBox="1"/>
          <p:nvPr/>
        </p:nvSpPr>
        <p:spPr>
          <a:xfrm>
            <a:off x="1817294" y="6352941"/>
            <a:ext cx="6194118" cy="473294"/>
          </a:xfrm>
          <a:prstGeom prst="rect">
            <a:avLst/>
          </a:prstGeom>
          <a:noFill/>
          <a:ln>
            <a:noFill/>
          </a:ln>
        </p:spPr>
        <p:txBody>
          <a:bodyPr lIns="0" tIns="0" rIns="0" bIns="0" anchor="ctr"/>
          <a:lstStyle/>
          <a:p>
            <a:pPr>
              <a:lnSpc>
                <a:spcPct val="97000"/>
              </a:lnSpc>
            </a:pPr>
            <a:r>
              <a:rPr lang="en-US" sz="1059" b="1" spc="-1">
                <a:solidFill>
                  <a:srgbClr val="FFFFFF"/>
                </a:solidFill>
                <a:latin typeface="Arial"/>
                <a:ea typeface="Arial Unicode MS"/>
              </a:rPr>
              <a:t>J Rosenstock et al. N Engl J Med 2023;389:297-308.</a:t>
            </a:r>
            <a:endParaRPr lang="en-US" sz="1059" spc="-1">
              <a:latin typeface="Arial"/>
            </a:endParaRPr>
          </a:p>
        </p:txBody>
      </p:sp>
      <p:pic>
        <p:nvPicPr>
          <p:cNvPr id="46" name="Picture 45"/>
          <p:cNvPicPr/>
          <p:nvPr/>
        </p:nvPicPr>
        <p:blipFill>
          <a:blip r:embed="rId4"/>
          <a:stretch/>
        </p:blipFill>
        <p:spPr>
          <a:xfrm>
            <a:off x="1520308" y="370123"/>
            <a:ext cx="9151384" cy="6279155"/>
          </a:xfrm>
          <a:prstGeom prst="rect">
            <a:avLst/>
          </a:prstGeom>
          <a:ln>
            <a:noFill/>
          </a:ln>
        </p:spPr>
      </p:pic>
      <p:sp>
        <p:nvSpPr>
          <p:cNvPr id="47" name="CustomShape 2"/>
          <p:cNvSpPr/>
          <p:nvPr/>
        </p:nvSpPr>
        <p:spPr>
          <a:xfrm>
            <a:off x="2061883" y="292235"/>
            <a:ext cx="8068235" cy="645459"/>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lstStyle/>
          <a:p>
            <a:r>
              <a:rPr lang="en-US" sz="2118" b="1" spc="-1">
                <a:solidFill>
                  <a:srgbClr val="FFFFFF"/>
                </a:solidFill>
                <a:latin typeface="Arial"/>
                <a:ea typeface="Arial Unicode MS"/>
              </a:rPr>
              <a:t>Key End Points.</a:t>
            </a:r>
            <a:endParaRPr lang="en-US" sz="2118" spc="-1">
              <a:solidFill>
                <a:srgbClr val="FFFFFF"/>
              </a:solidFill>
              <a:latin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6617D-1617-2B0F-6D76-274B9A8F9A34}"/>
              </a:ext>
            </a:extLst>
          </p:cNvPr>
          <p:cNvSpPr>
            <a:spLocks noGrp="1"/>
          </p:cNvSpPr>
          <p:nvPr>
            <p:ph type="title"/>
          </p:nvPr>
        </p:nvSpPr>
        <p:spPr/>
        <p:txBody>
          <a:bodyPr/>
          <a:lstStyle/>
          <a:p>
            <a:endParaRPr lang="en-CA"/>
          </a:p>
        </p:txBody>
      </p:sp>
      <p:pic>
        <p:nvPicPr>
          <p:cNvPr id="5" name="Content Placeholder 4" descr="A screenshot of a medical presentation&#10;&#10;Description automatically generated">
            <a:extLst>
              <a:ext uri="{FF2B5EF4-FFF2-40B4-BE49-F238E27FC236}">
                <a16:creationId xmlns:a16="http://schemas.microsoft.com/office/drawing/2014/main" id="{B6B242C4-E260-DCC6-DE1E-67B03A384B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599" y="12700"/>
            <a:ext cx="11934687" cy="6801760"/>
          </a:xfrm>
        </p:spPr>
      </p:pic>
    </p:spTree>
    <p:extLst>
      <p:ext uri="{BB962C8B-B14F-4D97-AF65-F5344CB8AC3E}">
        <p14:creationId xmlns:p14="http://schemas.microsoft.com/office/powerpoint/2010/main" val="7926148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2C863-9D02-35FC-D42C-4A597D5A4DCA}"/>
              </a:ext>
            </a:extLst>
          </p:cNvPr>
          <p:cNvSpPr>
            <a:spLocks noGrp="1"/>
          </p:cNvSpPr>
          <p:nvPr>
            <p:ph type="title"/>
          </p:nvPr>
        </p:nvSpPr>
        <p:spPr/>
        <p:txBody>
          <a:bodyPr/>
          <a:lstStyle/>
          <a:p>
            <a:endParaRPr lang="en-CA"/>
          </a:p>
        </p:txBody>
      </p:sp>
      <p:pic>
        <p:nvPicPr>
          <p:cNvPr id="5" name="Content Placeholder 4" descr="A diagram of insulin in a phase 3&#10;&#10;Description automatically generated with medium confidence">
            <a:extLst>
              <a:ext uri="{FF2B5EF4-FFF2-40B4-BE49-F238E27FC236}">
                <a16:creationId xmlns:a16="http://schemas.microsoft.com/office/drawing/2014/main" id="{2A4700BB-4D2F-2799-755B-EEF8B65CAC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710" y="25058"/>
            <a:ext cx="11888580" cy="6807883"/>
          </a:xfrm>
        </p:spPr>
      </p:pic>
    </p:spTree>
    <p:extLst>
      <p:ext uri="{BB962C8B-B14F-4D97-AF65-F5344CB8AC3E}">
        <p14:creationId xmlns:p14="http://schemas.microsoft.com/office/powerpoint/2010/main" val="16928455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19D3D-51E6-D8C2-FE49-441D7802BE1B}"/>
              </a:ext>
            </a:extLst>
          </p:cNvPr>
          <p:cNvSpPr>
            <a:spLocks noGrp="1"/>
          </p:cNvSpPr>
          <p:nvPr>
            <p:ph type="title"/>
          </p:nvPr>
        </p:nvSpPr>
        <p:spPr/>
        <p:txBody>
          <a:bodyPr/>
          <a:lstStyle/>
          <a:p>
            <a:endParaRPr lang="en-CA"/>
          </a:p>
        </p:txBody>
      </p:sp>
      <p:pic>
        <p:nvPicPr>
          <p:cNvPr id="5" name="Content Placeholder 4" descr="A chart of a number of patients&#10;&#10;Description automatically generated with medium confidence">
            <a:extLst>
              <a:ext uri="{FF2B5EF4-FFF2-40B4-BE49-F238E27FC236}">
                <a16:creationId xmlns:a16="http://schemas.microsoft.com/office/drawing/2014/main" id="{58514BB6-9206-FFA9-50DD-8DDCEA500A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 y="38100"/>
            <a:ext cx="11882230" cy="6735786"/>
          </a:xfrm>
        </p:spPr>
      </p:pic>
    </p:spTree>
    <p:extLst>
      <p:ext uri="{BB962C8B-B14F-4D97-AF65-F5344CB8AC3E}">
        <p14:creationId xmlns:p14="http://schemas.microsoft.com/office/powerpoint/2010/main" val="36483684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1884000" y="1260000"/>
            <a:ext cx="8640000" cy="2473920"/>
          </a:xfrm>
          <a:prstGeom prst="rect">
            <a:avLst/>
          </a:prstGeom>
          <a:noFill/>
          <a:ln>
            <a:noFill/>
          </a:ln>
        </p:spPr>
        <p:txBody>
          <a:bodyPr lIns="90000" tIns="45000" rIns="90000" bIns="45000"/>
          <a:lstStyle/>
          <a:p>
            <a:pPr algn="ctr">
              <a:spcAft>
                <a:spcPts val="3186"/>
              </a:spcAft>
            </a:pPr>
            <a:r>
              <a:rPr lang="en-US" sz="1700" i="1" spc="-1" dirty="0">
                <a:latin typeface="Arial"/>
              </a:rPr>
              <a:t>Once-weekly insulin </a:t>
            </a:r>
            <a:r>
              <a:rPr lang="en-US" sz="1700" i="1" spc="-1" dirty="0" err="1">
                <a:latin typeface="Arial"/>
              </a:rPr>
              <a:t>icodec</a:t>
            </a:r>
            <a:r>
              <a:rPr lang="en-US" sz="1700" i="1" spc="-1" dirty="0">
                <a:latin typeface="Arial"/>
              </a:rPr>
              <a:t> versus once-daily insulin </a:t>
            </a:r>
            <a:r>
              <a:rPr lang="en-US" sz="1700" i="1" spc="-1" dirty="0" err="1">
                <a:latin typeface="Arial"/>
              </a:rPr>
              <a:t>degludec</a:t>
            </a:r>
            <a:r>
              <a:rPr lang="en-US" sz="1700" i="1" spc="-1" dirty="0">
                <a:latin typeface="Arial"/>
              </a:rPr>
              <a:t> as part of a basal-bolus regimen in individuals with type 1 diabetes (ONWARDS 6): a phase 3a, </a:t>
            </a:r>
            <a:r>
              <a:rPr lang="en-US" sz="1700" i="1" spc="-1" dirty="0" err="1">
                <a:latin typeface="Arial"/>
              </a:rPr>
              <a:t>randomised</a:t>
            </a:r>
            <a:r>
              <a:rPr lang="en-US" sz="1700" i="1" spc="-1" dirty="0">
                <a:latin typeface="Arial"/>
              </a:rPr>
              <a:t>, open-label, treat-to-target trial</a:t>
            </a:r>
            <a:r>
              <a:rPr lang="en-US" sz="1700" spc="-1" dirty="0">
                <a:latin typeface="Arial"/>
              </a:rPr>
              <a:t> </a:t>
            </a:r>
          </a:p>
          <a:p>
            <a:pPr algn="ctr">
              <a:spcAft>
                <a:spcPts val="2750"/>
              </a:spcAft>
            </a:pPr>
            <a:r>
              <a:rPr lang="en-US" sz="1100" i="1" spc="-1" dirty="0">
                <a:latin typeface="Arial"/>
              </a:rPr>
              <a:t>Prof David Russell-Jones, MD, Prof Tetsuya </a:t>
            </a:r>
            <a:r>
              <a:rPr lang="en-US" sz="1100" i="1" spc="-1" dirty="0" err="1">
                <a:latin typeface="Arial"/>
              </a:rPr>
              <a:t>Babazono</a:t>
            </a:r>
            <a:r>
              <a:rPr lang="en-US" sz="1100" i="1" spc="-1" dirty="0">
                <a:latin typeface="Arial"/>
              </a:rPr>
              <a:t>, MD, Roman </a:t>
            </a:r>
            <a:r>
              <a:rPr lang="en-US" sz="1100" i="1" spc="-1" dirty="0" err="1">
                <a:latin typeface="Arial"/>
              </a:rPr>
              <a:t>Cailleteau</a:t>
            </a:r>
            <a:r>
              <a:rPr lang="en-US" sz="1100" i="1" spc="-1" dirty="0">
                <a:latin typeface="Arial"/>
              </a:rPr>
              <a:t>, MD, Susanne Engberg, MD, Prof Concetta </a:t>
            </a:r>
            <a:r>
              <a:rPr lang="en-US" sz="1100" i="1" spc="-1" dirty="0" err="1">
                <a:latin typeface="Arial"/>
              </a:rPr>
              <a:t>Irace</a:t>
            </a:r>
            <a:r>
              <a:rPr lang="en-US" sz="1100" i="1" spc="-1" dirty="0">
                <a:latin typeface="Arial"/>
              </a:rPr>
              <a:t>, MD, </a:t>
            </a:r>
            <a:r>
              <a:rPr lang="en-US" sz="1100" i="1" spc="-1" dirty="0" err="1">
                <a:latin typeface="Arial"/>
              </a:rPr>
              <a:t>Maiken</a:t>
            </a:r>
            <a:r>
              <a:rPr lang="en-US" sz="1100" i="1" spc="-1" dirty="0">
                <a:latin typeface="Arial"/>
              </a:rPr>
              <a:t> Ina </a:t>
            </a:r>
            <a:r>
              <a:rPr lang="en-US" sz="1100" i="1" spc="-1" dirty="0" err="1">
                <a:latin typeface="Arial"/>
              </a:rPr>
              <a:t>Siegismund</a:t>
            </a:r>
            <a:r>
              <a:rPr lang="en-US" sz="1100" i="1" spc="-1" dirty="0">
                <a:latin typeface="Arial"/>
              </a:rPr>
              <a:t> </a:t>
            </a:r>
            <a:r>
              <a:rPr lang="en-US" sz="1100" i="1" spc="-1" dirty="0" err="1">
                <a:latin typeface="Arial"/>
              </a:rPr>
              <a:t>Kjaersgaard</a:t>
            </a:r>
            <a:r>
              <a:rPr lang="en-US" sz="1100" i="1" spc="-1" dirty="0">
                <a:latin typeface="Arial"/>
              </a:rPr>
              <a:t>, PhD, Prof Chantal Mathieu, MD, Julio Rosenstock, MD, Vincent Woo, MD, David C </a:t>
            </a:r>
            <a:r>
              <a:rPr lang="en-US" sz="1100" i="1" spc="-1" dirty="0" err="1">
                <a:latin typeface="Arial"/>
              </a:rPr>
              <a:t>Klonoff</a:t>
            </a:r>
            <a:r>
              <a:rPr lang="en-US" sz="1100" i="1" spc="-1" dirty="0">
                <a:latin typeface="Arial"/>
              </a:rPr>
              <a:t>, MD</a:t>
            </a:r>
            <a:r>
              <a:rPr lang="en-US" sz="1100" spc="-1" dirty="0">
                <a:latin typeface="Arial"/>
              </a:rPr>
              <a:t> </a:t>
            </a:r>
          </a:p>
          <a:p>
            <a:pPr algn="ctr"/>
            <a:r>
              <a:rPr lang="en-US" sz="1200" i="1" spc="-1" dirty="0">
                <a:latin typeface="Arial"/>
              </a:rPr>
              <a:t>The Lancet</a:t>
            </a:r>
            <a:r>
              <a:rPr lang="en-US" sz="1200" spc="-1" dirty="0">
                <a:latin typeface="Arial"/>
              </a:rPr>
              <a:t> </a:t>
            </a:r>
          </a:p>
          <a:p>
            <a:pPr algn="ctr"/>
            <a:r>
              <a:rPr lang="en-US" sz="1200" spc="-1" dirty="0">
                <a:latin typeface="Arial"/>
              </a:rPr>
              <a:t>Volume 402 Issue 10413 Pages 1636-1647 (November 2023) </a:t>
            </a:r>
          </a:p>
          <a:p>
            <a:pPr algn="ctr"/>
            <a:r>
              <a:rPr lang="en-US" sz="1000" spc="-1" dirty="0">
                <a:latin typeface="Arial"/>
              </a:rPr>
              <a:t>DOI: 10.1016/S0140-6736(23)02179-7</a:t>
            </a:r>
          </a:p>
        </p:txBody>
      </p:sp>
      <p:sp>
        <p:nvSpPr>
          <p:cNvPr id="45" name="TextShape 2"/>
          <p:cNvSpPr txBox="1"/>
          <p:nvPr/>
        </p:nvSpPr>
        <p:spPr>
          <a:xfrm>
            <a:off x="2476560" y="6555600"/>
            <a:ext cx="5556240" cy="368280"/>
          </a:xfrm>
          <a:prstGeom prst="rect">
            <a:avLst/>
          </a:prstGeom>
          <a:noFill/>
          <a:ln>
            <a:noFill/>
          </a:ln>
        </p:spPr>
        <p:txBody>
          <a:bodyPr lIns="90000" tIns="46800" rIns="90000" bIns="46800" anchor="ctr"/>
          <a:lstStyle/>
          <a:p>
            <a:r>
              <a:rPr lang="en-US" sz="900" spc="-1">
                <a:solidFill>
                  <a:srgbClr val="FFFFFF"/>
                </a:solidFill>
                <a:latin typeface="Arial"/>
              </a:rPr>
              <a:t>Copyright © 2023 The Author(s). Published by Elsevier Ltd. This is an Open Access article under the CC BY 4.0 license</a:t>
            </a:r>
            <a:r>
              <a:rPr lang="en-US" sz="900" spc="-1">
                <a:solidFill>
                  <a:srgbClr val="FFFFFF"/>
                </a:solidFill>
                <a:latin typeface="Arial"/>
                <a:hlinkClick r:id="rId2"/>
              </a:rPr>
              <a:t> Terms and Conditions</a:t>
            </a:r>
            <a:endParaRPr lang="en-US" sz="900" spc="-1">
              <a:solidFill>
                <a:srgbClr val="FFFFFF"/>
              </a:solidFill>
              <a:latin typeface="Arial"/>
            </a:endParaRPr>
          </a:p>
        </p:txBody>
      </p:sp>
      <p:pic>
        <p:nvPicPr>
          <p:cNvPr id="46" name="Logo"/>
          <p:cNvPicPr/>
          <p:nvPr/>
        </p:nvPicPr>
        <p:blipFill>
          <a:blip r:embed="rId3"/>
          <a:stretch/>
        </p:blipFill>
        <p:spPr>
          <a:xfrm>
            <a:off x="1603560" y="6064200"/>
            <a:ext cx="707760" cy="793800"/>
          </a:xfrm>
          <a:prstGeom prst="rect">
            <a:avLst/>
          </a:prstGeom>
          <a:ln>
            <a:noFill/>
          </a:ln>
        </p:spPr>
      </p:pic>
    </p:spTree>
  </p:cSld>
  <p:clrMapOvr>
    <a:masterClrMapping/>
  </p:clrMapOvr>
  <p:transition>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CustomShape 1"/>
          <p:cNvSpPr/>
          <p:nvPr/>
        </p:nvSpPr>
        <p:spPr>
          <a:xfrm>
            <a:off x="5653560" y="79200"/>
            <a:ext cx="884880" cy="3070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r>
              <a:rPr lang="en-US" sz="1400" spc="-1">
                <a:solidFill>
                  <a:srgbClr val="FFFFFF"/>
                </a:solidFill>
                <a:latin typeface="Arial"/>
              </a:rPr>
              <a:t>Figure 2 </a:t>
            </a:r>
          </a:p>
        </p:txBody>
      </p:sp>
      <p:pic>
        <p:nvPicPr>
          <p:cNvPr id="53" name="Main graphic"/>
          <p:cNvPicPr/>
          <p:nvPr/>
        </p:nvPicPr>
        <p:blipFill>
          <a:blip r:embed="rId3"/>
          <a:stretch/>
        </p:blipFill>
        <p:spPr>
          <a:xfrm>
            <a:off x="1625580" y="232740"/>
            <a:ext cx="8940840" cy="6028740"/>
          </a:xfrm>
          <a:prstGeom prst="rect">
            <a:avLst/>
          </a:prstGeom>
          <a:ln>
            <a:noFill/>
          </a:ln>
        </p:spPr>
      </p:pic>
      <p:sp>
        <p:nvSpPr>
          <p:cNvPr id="54" name="TextShape 2"/>
          <p:cNvSpPr txBox="1"/>
          <p:nvPr/>
        </p:nvSpPr>
        <p:spPr>
          <a:xfrm>
            <a:off x="2476560" y="6477120"/>
            <a:ext cx="8254800" cy="231120"/>
          </a:xfrm>
          <a:prstGeom prst="rect">
            <a:avLst/>
          </a:prstGeom>
          <a:noFill/>
          <a:ln>
            <a:noFill/>
          </a:ln>
        </p:spPr>
        <p:txBody>
          <a:bodyPr lIns="90000" tIns="45000" rIns="90000" bIns="45000"/>
          <a:lstStyle/>
          <a:p>
            <a:r>
              <a:rPr lang="en-US" sz="900" i="1" spc="-1">
                <a:solidFill>
                  <a:srgbClr val="FFFFFF"/>
                </a:solidFill>
                <a:latin typeface="Arial"/>
              </a:rPr>
              <a:t>The Lancet</a:t>
            </a:r>
            <a:r>
              <a:rPr lang="en-US" sz="900" spc="-1">
                <a:solidFill>
                  <a:srgbClr val="FFFFFF"/>
                </a:solidFill>
                <a:latin typeface="Arial"/>
              </a:rPr>
              <a:t> 2023 4021636-1647DOI: (10.1016/S0140-6736(23)02179-7) </a:t>
            </a:r>
          </a:p>
        </p:txBody>
      </p:sp>
      <p:sp>
        <p:nvSpPr>
          <p:cNvPr id="55" name="TextShape 3"/>
          <p:cNvSpPr txBox="1"/>
          <p:nvPr/>
        </p:nvSpPr>
        <p:spPr>
          <a:xfrm>
            <a:off x="2476560" y="6555600"/>
            <a:ext cx="5556240" cy="368280"/>
          </a:xfrm>
          <a:prstGeom prst="rect">
            <a:avLst/>
          </a:prstGeom>
          <a:noFill/>
          <a:ln>
            <a:noFill/>
          </a:ln>
        </p:spPr>
        <p:txBody>
          <a:bodyPr lIns="90000" tIns="46800" rIns="90000" bIns="46800" anchor="ctr"/>
          <a:lstStyle/>
          <a:p>
            <a:r>
              <a:rPr lang="en-US" sz="900" spc="-1">
                <a:solidFill>
                  <a:srgbClr val="FFFFFF"/>
                </a:solidFill>
                <a:latin typeface="Arial"/>
              </a:rPr>
              <a:t>Copyright © 2023 The Author(s). Published by Elsevier Ltd. This is an Open Access article under the CC BY 4.0 license</a:t>
            </a:r>
            <a:r>
              <a:rPr lang="en-US" sz="900" spc="-1">
                <a:solidFill>
                  <a:srgbClr val="FFFFFF"/>
                </a:solidFill>
                <a:latin typeface="Arial"/>
                <a:hlinkClick r:id="rId4"/>
              </a:rPr>
              <a:t> Terms and Conditions</a:t>
            </a:r>
            <a:endParaRPr lang="en-US" sz="900" spc="-1">
              <a:solidFill>
                <a:srgbClr val="FFFFFF"/>
              </a:solidFill>
              <a:latin typeface="Arial"/>
            </a:endParaRPr>
          </a:p>
        </p:txBody>
      </p:sp>
      <p:pic>
        <p:nvPicPr>
          <p:cNvPr id="56" name="Logo"/>
          <p:cNvPicPr/>
          <p:nvPr/>
        </p:nvPicPr>
        <p:blipFill>
          <a:blip r:embed="rId5"/>
          <a:stretch/>
        </p:blipFill>
        <p:spPr>
          <a:xfrm>
            <a:off x="1603560" y="6064200"/>
            <a:ext cx="707760" cy="793800"/>
          </a:xfrm>
          <a:prstGeom prst="rect">
            <a:avLst/>
          </a:prstGeom>
          <a:ln>
            <a:noFill/>
          </a:ln>
        </p:spPr>
      </p:pic>
    </p:spTree>
  </p:cSld>
  <p:clrMapOvr>
    <a:masterClrMapping/>
  </p:clrMapOvr>
  <p:transition>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83A98-EB95-EE78-A71E-ED37C411A71E}"/>
              </a:ext>
            </a:extLst>
          </p:cNvPr>
          <p:cNvSpPr>
            <a:spLocks noGrp="1"/>
          </p:cNvSpPr>
          <p:nvPr>
            <p:ph type="title"/>
          </p:nvPr>
        </p:nvSpPr>
        <p:spPr/>
        <p:txBody>
          <a:bodyPr/>
          <a:lstStyle/>
          <a:p>
            <a:endParaRPr lang="en-CA"/>
          </a:p>
        </p:txBody>
      </p:sp>
      <p:pic>
        <p:nvPicPr>
          <p:cNvPr id="5" name="Content Placeholder 4" descr="A close-up of a medical report&#10;&#10;Description automatically generated">
            <a:extLst>
              <a:ext uri="{FF2B5EF4-FFF2-40B4-BE49-F238E27FC236}">
                <a16:creationId xmlns:a16="http://schemas.microsoft.com/office/drawing/2014/main" id="{0CB1A146-D419-E92F-1BFF-93DB91AAC9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294" y="-1"/>
            <a:ext cx="12013764" cy="6492876"/>
          </a:xfrm>
        </p:spPr>
      </p:pic>
    </p:spTree>
    <p:extLst>
      <p:ext uri="{BB962C8B-B14F-4D97-AF65-F5344CB8AC3E}">
        <p14:creationId xmlns:p14="http://schemas.microsoft.com/office/powerpoint/2010/main" val="29632299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6A108-1AEC-019B-07E7-DA8CBB0B1E6C}"/>
              </a:ext>
            </a:extLst>
          </p:cNvPr>
          <p:cNvSpPr>
            <a:spLocks noGrp="1"/>
          </p:cNvSpPr>
          <p:nvPr>
            <p:ph type="ctrTitle"/>
          </p:nvPr>
        </p:nvSpPr>
        <p:spPr/>
        <p:txBody>
          <a:bodyPr/>
          <a:lstStyle/>
          <a:p>
            <a:endParaRPr lang="en-CA"/>
          </a:p>
        </p:txBody>
      </p:sp>
      <p:sp>
        <p:nvSpPr>
          <p:cNvPr id="3" name="Subtitle 2">
            <a:extLst>
              <a:ext uri="{FF2B5EF4-FFF2-40B4-BE49-F238E27FC236}">
                <a16:creationId xmlns:a16="http://schemas.microsoft.com/office/drawing/2014/main" id="{2E5EF329-8243-B391-9751-FDD2D1DB9AE0}"/>
              </a:ext>
            </a:extLst>
          </p:cNvPr>
          <p:cNvSpPr>
            <a:spLocks noGrp="1"/>
          </p:cNvSpPr>
          <p:nvPr>
            <p:ph type="subTitle" idx="1"/>
          </p:nvPr>
        </p:nvSpPr>
        <p:spPr/>
        <p:txBody>
          <a:bodyPr/>
          <a:lstStyle/>
          <a:p>
            <a:endParaRPr lang="en-CA"/>
          </a:p>
        </p:txBody>
      </p:sp>
      <p:pic>
        <p:nvPicPr>
          <p:cNvPr id="5" name="Picture 4" descr="A close-up of a document&#10;&#10;Description automatically generated">
            <a:extLst>
              <a:ext uri="{FF2B5EF4-FFF2-40B4-BE49-F238E27FC236}">
                <a16:creationId xmlns:a16="http://schemas.microsoft.com/office/drawing/2014/main" id="{A1B3E3A0-FECF-0F8A-A3A9-72A605BDB8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749"/>
            <a:ext cx="12334240" cy="6982877"/>
          </a:xfrm>
          <a:prstGeom prst="rect">
            <a:avLst/>
          </a:prstGeom>
        </p:spPr>
      </p:pic>
    </p:spTree>
    <p:extLst>
      <p:ext uri="{BB962C8B-B14F-4D97-AF65-F5344CB8AC3E}">
        <p14:creationId xmlns:p14="http://schemas.microsoft.com/office/powerpoint/2010/main" val="31628827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BECE7-3C89-5B3E-5F59-32C978461CFB}"/>
              </a:ext>
            </a:extLst>
          </p:cNvPr>
          <p:cNvSpPr>
            <a:spLocks noGrp="1"/>
          </p:cNvSpPr>
          <p:nvPr>
            <p:ph type="title"/>
          </p:nvPr>
        </p:nvSpPr>
        <p:spPr/>
        <p:txBody>
          <a:bodyPr/>
          <a:lstStyle/>
          <a:p>
            <a:endParaRPr lang="en-CA"/>
          </a:p>
        </p:txBody>
      </p:sp>
      <p:pic>
        <p:nvPicPr>
          <p:cNvPr id="5" name="Content Placeholder 4" descr="A white rectangular object with red text&#10;&#10;Description automatically generated">
            <a:extLst>
              <a:ext uri="{FF2B5EF4-FFF2-40B4-BE49-F238E27FC236}">
                <a16:creationId xmlns:a16="http://schemas.microsoft.com/office/drawing/2014/main" id="{8433001C-C1C5-5766-2F0C-0AC705E165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762"/>
            <a:ext cx="11958320" cy="6755179"/>
          </a:xfrm>
        </p:spPr>
      </p:pic>
    </p:spTree>
    <p:extLst>
      <p:ext uri="{BB962C8B-B14F-4D97-AF65-F5344CB8AC3E}">
        <p14:creationId xmlns:p14="http://schemas.microsoft.com/office/powerpoint/2010/main" val="30688792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CBB5B-1632-BFC7-DF01-D350A1AFA555}"/>
              </a:ext>
            </a:extLst>
          </p:cNvPr>
          <p:cNvSpPr>
            <a:spLocks noGrp="1"/>
          </p:cNvSpPr>
          <p:nvPr>
            <p:ph type="title"/>
          </p:nvPr>
        </p:nvSpPr>
        <p:spPr/>
        <p:txBody>
          <a:bodyPr/>
          <a:lstStyle/>
          <a:p>
            <a:endParaRPr lang="en-CA"/>
          </a:p>
        </p:txBody>
      </p:sp>
      <p:pic>
        <p:nvPicPr>
          <p:cNvPr id="5" name="Content Placeholder 4" descr="A close-up of a test&#10;&#10;Description automatically generated">
            <a:extLst>
              <a:ext uri="{FF2B5EF4-FFF2-40B4-BE49-F238E27FC236}">
                <a16:creationId xmlns:a16="http://schemas.microsoft.com/office/drawing/2014/main" id="{D41E36AA-0E64-88F1-BDE0-DBF25FC847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700"/>
            <a:ext cx="12049760" cy="6867342"/>
          </a:xfrm>
        </p:spPr>
      </p:pic>
    </p:spTree>
    <p:extLst>
      <p:ext uri="{BB962C8B-B14F-4D97-AF65-F5344CB8AC3E}">
        <p14:creationId xmlns:p14="http://schemas.microsoft.com/office/powerpoint/2010/main" val="3288138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9F6C8-CB35-20AB-5824-DB2ADC710AA4}"/>
              </a:ext>
            </a:extLst>
          </p:cNvPr>
          <p:cNvSpPr>
            <a:spLocks noGrp="1"/>
          </p:cNvSpPr>
          <p:nvPr>
            <p:ph type="title"/>
          </p:nvPr>
        </p:nvSpPr>
        <p:spPr>
          <a:xfrm>
            <a:off x="728870" y="285612"/>
            <a:ext cx="10515600" cy="1325563"/>
          </a:xfrm>
        </p:spPr>
        <p:txBody>
          <a:bodyPr/>
          <a:lstStyle/>
          <a:p>
            <a:r>
              <a:rPr lang="en-CA" dirty="0"/>
              <a:t>Diabetes Guidelines Update – Vascular 2023</a:t>
            </a:r>
          </a:p>
        </p:txBody>
      </p:sp>
      <p:sp>
        <p:nvSpPr>
          <p:cNvPr id="3" name="Content Placeholder 2">
            <a:extLst>
              <a:ext uri="{FF2B5EF4-FFF2-40B4-BE49-F238E27FC236}">
                <a16:creationId xmlns:a16="http://schemas.microsoft.com/office/drawing/2014/main" id="{F7DD57A2-D47D-E590-9C82-7D1CD159549F}"/>
              </a:ext>
            </a:extLst>
          </p:cNvPr>
          <p:cNvSpPr>
            <a:spLocks noGrp="1"/>
          </p:cNvSpPr>
          <p:nvPr>
            <p:ph idx="1"/>
          </p:nvPr>
        </p:nvSpPr>
        <p:spPr>
          <a:xfrm>
            <a:off x="728870" y="1746112"/>
            <a:ext cx="10515600" cy="4351338"/>
          </a:xfrm>
        </p:spPr>
        <p:txBody>
          <a:bodyPr>
            <a:normAutofit/>
          </a:bodyPr>
          <a:lstStyle/>
          <a:p>
            <a:pPr algn="l">
              <a:buFont typeface="Arial" panose="020B0604020202020204" pitchFamily="34" charset="0"/>
              <a:buChar char="•"/>
            </a:pPr>
            <a:r>
              <a:rPr lang="en-CA" b="0" i="0" dirty="0">
                <a:solidFill>
                  <a:srgbClr val="444444"/>
                </a:solidFill>
                <a:effectLst/>
                <a:latin typeface="Helvetica Neue"/>
              </a:rPr>
              <a:t>Organization of Care</a:t>
            </a:r>
          </a:p>
          <a:p>
            <a:pPr algn="l">
              <a:buFont typeface="Arial" panose="020B0604020202020204" pitchFamily="34" charset="0"/>
              <a:buChar char="•"/>
            </a:pPr>
            <a:r>
              <a:rPr lang="en-CA" b="0" i="0" dirty="0">
                <a:solidFill>
                  <a:srgbClr val="444444"/>
                </a:solidFill>
                <a:effectLst/>
                <a:latin typeface="Helvetica Neue"/>
              </a:rPr>
              <a:t>Type 1 diabetes across the lifespan</a:t>
            </a:r>
          </a:p>
          <a:p>
            <a:pPr algn="l">
              <a:buFont typeface="Arial" panose="020B0604020202020204" pitchFamily="34" charset="0"/>
              <a:buChar char="•"/>
            </a:pPr>
            <a:r>
              <a:rPr lang="en-CA" dirty="0">
                <a:solidFill>
                  <a:srgbClr val="444444"/>
                </a:solidFill>
                <a:latin typeface="Helvetica Neue"/>
              </a:rPr>
              <a:t>Hypoglycemia Guidelines</a:t>
            </a:r>
          </a:p>
          <a:p>
            <a:pPr algn="l">
              <a:buFont typeface="Arial" panose="020B0604020202020204" pitchFamily="34" charset="0"/>
              <a:buChar char="•"/>
            </a:pPr>
            <a:r>
              <a:rPr lang="en-CA" b="0" i="0" dirty="0">
                <a:solidFill>
                  <a:srgbClr val="444444"/>
                </a:solidFill>
                <a:effectLst/>
                <a:latin typeface="Helvetica Neue"/>
              </a:rPr>
              <a:t>NAFLD/MASLD in Diabetes</a:t>
            </a:r>
          </a:p>
          <a:p>
            <a:pPr algn="l">
              <a:buFont typeface="Arial" panose="020B0604020202020204" pitchFamily="34" charset="0"/>
              <a:buChar char="•"/>
            </a:pPr>
            <a:r>
              <a:rPr lang="en-CA" dirty="0">
                <a:solidFill>
                  <a:srgbClr val="444444"/>
                </a:solidFill>
                <a:latin typeface="Helvetica Neue"/>
              </a:rPr>
              <a:t>CKD and Diabetes</a:t>
            </a:r>
          </a:p>
          <a:p>
            <a:r>
              <a:rPr lang="en-CA" i="0" dirty="0">
                <a:effectLst/>
                <a:latin typeface="Helvetica Neue"/>
              </a:rPr>
              <a:t>Pharmacologic Glycemic Management of Type 2 Diabetes Chapter and Users</a:t>
            </a:r>
            <a:endParaRPr lang="en-CA" b="0" i="0" dirty="0">
              <a:solidFill>
                <a:srgbClr val="444444"/>
              </a:solidFill>
              <a:effectLst/>
              <a:latin typeface="Helvetica Neue"/>
            </a:endParaRPr>
          </a:p>
          <a:p>
            <a:endParaRPr lang="en-CA" dirty="0"/>
          </a:p>
        </p:txBody>
      </p:sp>
    </p:spTree>
    <p:extLst>
      <p:ext uri="{BB962C8B-B14F-4D97-AF65-F5344CB8AC3E}">
        <p14:creationId xmlns:p14="http://schemas.microsoft.com/office/powerpoint/2010/main" val="1153278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8D7EB-E3CE-942A-4423-900F6204D12D}"/>
              </a:ext>
            </a:extLst>
          </p:cNvPr>
          <p:cNvSpPr>
            <a:spLocks noGrp="1"/>
          </p:cNvSpPr>
          <p:nvPr>
            <p:ph type="title"/>
          </p:nvPr>
        </p:nvSpPr>
        <p:spPr/>
        <p:txBody>
          <a:bodyPr/>
          <a:lstStyle/>
          <a:p>
            <a:endParaRPr lang="en-CA"/>
          </a:p>
        </p:txBody>
      </p:sp>
      <p:pic>
        <p:nvPicPr>
          <p:cNvPr id="5" name="Content Placeholder 4" descr="A screenshot of a computer&#10;&#10;Description automatically generated">
            <a:extLst>
              <a:ext uri="{FF2B5EF4-FFF2-40B4-BE49-F238E27FC236}">
                <a16:creationId xmlns:a16="http://schemas.microsoft.com/office/drawing/2014/main" id="{D0EB82A1-F38E-B92D-A425-CAD3A51A57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5400"/>
            <a:ext cx="12192000" cy="6944646"/>
          </a:xfrm>
        </p:spPr>
      </p:pic>
    </p:spTree>
    <p:extLst>
      <p:ext uri="{BB962C8B-B14F-4D97-AF65-F5344CB8AC3E}">
        <p14:creationId xmlns:p14="http://schemas.microsoft.com/office/powerpoint/2010/main" val="28744343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49129-D033-795C-A089-BA303D75F717}"/>
              </a:ext>
            </a:extLst>
          </p:cNvPr>
          <p:cNvSpPr>
            <a:spLocks noGrp="1"/>
          </p:cNvSpPr>
          <p:nvPr>
            <p:ph type="title"/>
          </p:nvPr>
        </p:nvSpPr>
        <p:spPr/>
        <p:txBody>
          <a:bodyPr/>
          <a:lstStyle/>
          <a:p>
            <a:endParaRPr lang="en-CA"/>
          </a:p>
        </p:txBody>
      </p:sp>
      <p:pic>
        <p:nvPicPr>
          <p:cNvPr id="5" name="Content Placeholder 4" descr="A screenshot of a computer&#10;&#10;Description automatically generated">
            <a:extLst>
              <a:ext uri="{FF2B5EF4-FFF2-40B4-BE49-F238E27FC236}">
                <a16:creationId xmlns:a16="http://schemas.microsoft.com/office/drawing/2014/main" id="{E19EDB1C-EF08-5E48-82FD-C45C0E1DB8E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1750"/>
            <a:ext cx="12192000" cy="6887772"/>
          </a:xfrm>
        </p:spPr>
      </p:pic>
    </p:spTree>
    <p:extLst>
      <p:ext uri="{BB962C8B-B14F-4D97-AF65-F5344CB8AC3E}">
        <p14:creationId xmlns:p14="http://schemas.microsoft.com/office/powerpoint/2010/main" val="30263265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2950A-E413-4E19-012B-FA82151841E2}"/>
              </a:ext>
            </a:extLst>
          </p:cNvPr>
          <p:cNvSpPr>
            <a:spLocks noGrp="1"/>
          </p:cNvSpPr>
          <p:nvPr>
            <p:ph type="title"/>
          </p:nvPr>
        </p:nvSpPr>
        <p:spPr/>
        <p:txBody>
          <a:bodyPr/>
          <a:lstStyle/>
          <a:p>
            <a:endParaRPr lang="en-CA"/>
          </a:p>
        </p:txBody>
      </p:sp>
      <p:pic>
        <p:nvPicPr>
          <p:cNvPr id="5" name="Content Placeholder 4" descr="A screenshot of a computer screen&#10;&#10;Description automatically generated">
            <a:extLst>
              <a:ext uri="{FF2B5EF4-FFF2-40B4-BE49-F238E27FC236}">
                <a16:creationId xmlns:a16="http://schemas.microsoft.com/office/drawing/2014/main" id="{67700743-F0C5-815E-BC35-D611E6CAAA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5400"/>
            <a:ext cx="11968480" cy="6795662"/>
          </a:xfrm>
        </p:spPr>
      </p:pic>
    </p:spTree>
    <p:extLst>
      <p:ext uri="{BB962C8B-B14F-4D97-AF65-F5344CB8AC3E}">
        <p14:creationId xmlns:p14="http://schemas.microsoft.com/office/powerpoint/2010/main" val="20548070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1D94E-5A3D-8021-835C-C15FAEB82FCC}"/>
              </a:ext>
            </a:extLst>
          </p:cNvPr>
          <p:cNvSpPr>
            <a:spLocks noGrp="1"/>
          </p:cNvSpPr>
          <p:nvPr>
            <p:ph type="title"/>
          </p:nvPr>
        </p:nvSpPr>
        <p:spPr/>
        <p:txBody>
          <a:bodyPr/>
          <a:lstStyle/>
          <a:p>
            <a:endParaRPr lang="en-CA"/>
          </a:p>
        </p:txBody>
      </p:sp>
      <p:pic>
        <p:nvPicPr>
          <p:cNvPr id="5" name="Content Placeholder 4" descr="A screenshot of a computer&#10;&#10;Description automatically generated">
            <a:extLst>
              <a:ext uri="{FF2B5EF4-FFF2-40B4-BE49-F238E27FC236}">
                <a16:creationId xmlns:a16="http://schemas.microsoft.com/office/drawing/2014/main" id="{EFEEC84E-C4E1-6F77-F2D4-D4181B2AA3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10720" cy="6865313"/>
          </a:xfrm>
        </p:spPr>
      </p:pic>
    </p:spTree>
    <p:extLst>
      <p:ext uri="{BB962C8B-B14F-4D97-AF65-F5344CB8AC3E}">
        <p14:creationId xmlns:p14="http://schemas.microsoft.com/office/powerpoint/2010/main" val="30872007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CF070-4A97-2814-76E5-21D300376740}"/>
              </a:ext>
            </a:extLst>
          </p:cNvPr>
          <p:cNvSpPr>
            <a:spLocks noGrp="1"/>
          </p:cNvSpPr>
          <p:nvPr>
            <p:ph type="ctrTitle"/>
          </p:nvPr>
        </p:nvSpPr>
        <p:spPr/>
        <p:txBody>
          <a:bodyPr/>
          <a:lstStyle/>
          <a:p>
            <a:endParaRPr lang="en-CA"/>
          </a:p>
        </p:txBody>
      </p:sp>
      <p:sp>
        <p:nvSpPr>
          <p:cNvPr id="3" name="Subtitle 2">
            <a:extLst>
              <a:ext uri="{FF2B5EF4-FFF2-40B4-BE49-F238E27FC236}">
                <a16:creationId xmlns:a16="http://schemas.microsoft.com/office/drawing/2014/main" id="{C53E609F-9135-C524-21D4-6A9B0EA1DC4A}"/>
              </a:ext>
            </a:extLst>
          </p:cNvPr>
          <p:cNvSpPr>
            <a:spLocks noGrp="1"/>
          </p:cNvSpPr>
          <p:nvPr>
            <p:ph type="subTitle" idx="1"/>
          </p:nvPr>
        </p:nvSpPr>
        <p:spPr/>
        <p:txBody>
          <a:bodyPr/>
          <a:lstStyle/>
          <a:p>
            <a:endParaRPr lang="en-CA"/>
          </a:p>
        </p:txBody>
      </p:sp>
      <p:pic>
        <p:nvPicPr>
          <p:cNvPr id="5" name="Picture 4" descr="A close-up of a document&#10;&#10;Description automatically generated">
            <a:extLst>
              <a:ext uri="{FF2B5EF4-FFF2-40B4-BE49-F238E27FC236}">
                <a16:creationId xmlns:a16="http://schemas.microsoft.com/office/drawing/2014/main" id="{B8BA8862-2F4E-BB0F-E452-E529989440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68" y="0"/>
            <a:ext cx="12151331" cy="6881030"/>
          </a:xfrm>
          <a:prstGeom prst="rect">
            <a:avLst/>
          </a:prstGeom>
        </p:spPr>
      </p:pic>
    </p:spTree>
    <p:extLst>
      <p:ext uri="{BB962C8B-B14F-4D97-AF65-F5344CB8AC3E}">
        <p14:creationId xmlns:p14="http://schemas.microsoft.com/office/powerpoint/2010/main" val="18756395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AD47-74BD-A08F-8D6B-A2E0DF3FF5EF}"/>
              </a:ext>
            </a:extLst>
          </p:cNvPr>
          <p:cNvSpPr>
            <a:spLocks noGrp="1"/>
          </p:cNvSpPr>
          <p:nvPr>
            <p:ph type="title"/>
          </p:nvPr>
        </p:nvSpPr>
        <p:spPr/>
        <p:txBody>
          <a:bodyPr/>
          <a:lstStyle/>
          <a:p>
            <a:endParaRPr lang="en-CA"/>
          </a:p>
        </p:txBody>
      </p:sp>
      <p:pic>
        <p:nvPicPr>
          <p:cNvPr id="5" name="Content Placeholder 4" descr="A close-up of a prescription&#10;&#10;Description automatically generated">
            <a:extLst>
              <a:ext uri="{FF2B5EF4-FFF2-40B4-BE49-F238E27FC236}">
                <a16:creationId xmlns:a16="http://schemas.microsoft.com/office/drawing/2014/main" id="{0F7E1303-A7FA-7888-7A62-E962D4DA21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88"/>
            <a:ext cx="11826240" cy="6748807"/>
          </a:xfrm>
        </p:spPr>
      </p:pic>
    </p:spTree>
    <p:extLst>
      <p:ext uri="{BB962C8B-B14F-4D97-AF65-F5344CB8AC3E}">
        <p14:creationId xmlns:p14="http://schemas.microsoft.com/office/powerpoint/2010/main" val="38384924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A5282-08DF-B54D-48E8-B9B38F15A126}"/>
              </a:ext>
            </a:extLst>
          </p:cNvPr>
          <p:cNvSpPr>
            <a:spLocks noGrp="1"/>
          </p:cNvSpPr>
          <p:nvPr>
            <p:ph type="title"/>
          </p:nvPr>
        </p:nvSpPr>
        <p:spPr/>
        <p:txBody>
          <a:bodyPr/>
          <a:lstStyle/>
          <a:p>
            <a:endParaRPr lang="en-CA"/>
          </a:p>
        </p:txBody>
      </p:sp>
      <p:pic>
        <p:nvPicPr>
          <p:cNvPr id="5" name="Content Placeholder 4" descr="A table with text and numbers&#10;&#10;Description automatically generated">
            <a:extLst>
              <a:ext uri="{FF2B5EF4-FFF2-40B4-BE49-F238E27FC236}">
                <a16:creationId xmlns:a16="http://schemas.microsoft.com/office/drawing/2014/main" id="{9BBA16ED-5E62-35B7-F717-EAE683EB10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050"/>
            <a:ext cx="11978640" cy="6821346"/>
          </a:xfrm>
        </p:spPr>
      </p:pic>
    </p:spTree>
    <p:extLst>
      <p:ext uri="{BB962C8B-B14F-4D97-AF65-F5344CB8AC3E}">
        <p14:creationId xmlns:p14="http://schemas.microsoft.com/office/powerpoint/2010/main" val="5845008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F2F4C-EB6A-B542-5FDD-232BEA6FF019}"/>
              </a:ext>
            </a:extLst>
          </p:cNvPr>
          <p:cNvSpPr>
            <a:spLocks noGrp="1"/>
          </p:cNvSpPr>
          <p:nvPr>
            <p:ph type="title"/>
          </p:nvPr>
        </p:nvSpPr>
        <p:spPr/>
        <p:txBody>
          <a:bodyPr/>
          <a:lstStyle/>
          <a:p>
            <a:endParaRPr lang="en-CA"/>
          </a:p>
        </p:txBody>
      </p:sp>
      <p:pic>
        <p:nvPicPr>
          <p:cNvPr id="5" name="Content Placeholder 4" descr="A close-up of a medical form&#10;&#10;Description automatically generated">
            <a:extLst>
              <a:ext uri="{FF2B5EF4-FFF2-40B4-BE49-F238E27FC236}">
                <a16:creationId xmlns:a16="http://schemas.microsoft.com/office/drawing/2014/main" id="{BA215CCA-A77A-84FD-2243-2B98E97277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049"/>
            <a:ext cx="11968480" cy="6830047"/>
          </a:xfrm>
        </p:spPr>
      </p:pic>
    </p:spTree>
    <p:extLst>
      <p:ext uri="{BB962C8B-B14F-4D97-AF65-F5344CB8AC3E}">
        <p14:creationId xmlns:p14="http://schemas.microsoft.com/office/powerpoint/2010/main" val="20720943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46E55-A173-0381-F3E3-0FCFB61816EB}"/>
              </a:ext>
            </a:extLst>
          </p:cNvPr>
          <p:cNvSpPr>
            <a:spLocks noGrp="1"/>
          </p:cNvSpPr>
          <p:nvPr>
            <p:ph type="title"/>
          </p:nvPr>
        </p:nvSpPr>
        <p:spPr/>
        <p:txBody>
          <a:bodyPr/>
          <a:lstStyle/>
          <a:p>
            <a:endParaRPr lang="en-CA"/>
          </a:p>
        </p:txBody>
      </p:sp>
      <p:pic>
        <p:nvPicPr>
          <p:cNvPr id="5" name="Content Placeholder 4" descr="A graph and diagram of a post-operation&#10;&#10;Description automatically generated with medium confidence">
            <a:extLst>
              <a:ext uri="{FF2B5EF4-FFF2-40B4-BE49-F238E27FC236}">
                <a16:creationId xmlns:a16="http://schemas.microsoft.com/office/drawing/2014/main" id="{0C78A222-521A-A6C4-220C-D47144B9B3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024" y="31749"/>
            <a:ext cx="11793855" cy="6733951"/>
          </a:xfrm>
        </p:spPr>
      </p:pic>
    </p:spTree>
    <p:extLst>
      <p:ext uri="{BB962C8B-B14F-4D97-AF65-F5344CB8AC3E}">
        <p14:creationId xmlns:p14="http://schemas.microsoft.com/office/powerpoint/2010/main" val="17955348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A5282-08DF-B54D-48E8-B9B38F15A126}"/>
              </a:ext>
            </a:extLst>
          </p:cNvPr>
          <p:cNvSpPr>
            <a:spLocks noGrp="1"/>
          </p:cNvSpPr>
          <p:nvPr>
            <p:ph type="title"/>
          </p:nvPr>
        </p:nvSpPr>
        <p:spPr/>
        <p:txBody>
          <a:bodyPr/>
          <a:lstStyle/>
          <a:p>
            <a:endParaRPr lang="en-CA"/>
          </a:p>
        </p:txBody>
      </p:sp>
      <p:pic>
        <p:nvPicPr>
          <p:cNvPr id="5" name="Content Placeholder 4" descr="A table with text and numbers&#10;&#10;Description automatically generated">
            <a:extLst>
              <a:ext uri="{FF2B5EF4-FFF2-40B4-BE49-F238E27FC236}">
                <a16:creationId xmlns:a16="http://schemas.microsoft.com/office/drawing/2014/main" id="{9BBA16ED-5E62-35B7-F717-EAE683EB10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050"/>
            <a:ext cx="11978640" cy="6821346"/>
          </a:xfrm>
        </p:spPr>
      </p:pic>
    </p:spTree>
    <p:extLst>
      <p:ext uri="{BB962C8B-B14F-4D97-AF65-F5344CB8AC3E}">
        <p14:creationId xmlns:p14="http://schemas.microsoft.com/office/powerpoint/2010/main" val="1524410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884DF-ADA0-4379-7E38-888E4298F3D3}"/>
              </a:ext>
            </a:extLst>
          </p:cNvPr>
          <p:cNvSpPr>
            <a:spLocks noGrp="1"/>
          </p:cNvSpPr>
          <p:nvPr>
            <p:ph type="title"/>
          </p:nvPr>
        </p:nvSpPr>
        <p:spPr/>
        <p:txBody>
          <a:bodyPr/>
          <a:lstStyle/>
          <a:p>
            <a:endParaRPr lang="en-CA"/>
          </a:p>
        </p:txBody>
      </p:sp>
      <p:pic>
        <p:nvPicPr>
          <p:cNvPr id="5" name="Content Placeholder 4">
            <a:extLst>
              <a:ext uri="{FF2B5EF4-FFF2-40B4-BE49-F238E27FC236}">
                <a16:creationId xmlns:a16="http://schemas.microsoft.com/office/drawing/2014/main" id="{0047DD7E-DE8B-E740-8C78-438B97270007}"/>
              </a:ext>
            </a:extLst>
          </p:cNvPr>
          <p:cNvPicPr>
            <a:picLocks noGrp="1" noChangeAspect="1"/>
          </p:cNvPicPr>
          <p:nvPr>
            <p:ph idx="1"/>
          </p:nvPr>
        </p:nvPicPr>
        <p:blipFill>
          <a:blip r:embed="rId2"/>
          <a:stretch>
            <a:fillRect/>
          </a:stretch>
        </p:blipFill>
        <p:spPr>
          <a:xfrm>
            <a:off x="491427" y="365125"/>
            <a:ext cx="11562545" cy="6205192"/>
          </a:xfrm>
        </p:spPr>
      </p:pic>
    </p:spTree>
    <p:extLst>
      <p:ext uri="{BB962C8B-B14F-4D97-AF65-F5344CB8AC3E}">
        <p14:creationId xmlns:p14="http://schemas.microsoft.com/office/powerpoint/2010/main" val="23736099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93A9B-8BF7-886F-5928-5756201DF0E9}"/>
              </a:ext>
            </a:extLst>
          </p:cNvPr>
          <p:cNvSpPr>
            <a:spLocks noGrp="1"/>
          </p:cNvSpPr>
          <p:nvPr>
            <p:ph type="title"/>
          </p:nvPr>
        </p:nvSpPr>
        <p:spPr/>
        <p:txBody>
          <a:bodyPr/>
          <a:lstStyle/>
          <a:p>
            <a:endParaRPr lang="en-CA"/>
          </a:p>
        </p:txBody>
      </p:sp>
      <p:pic>
        <p:nvPicPr>
          <p:cNvPr id="5" name="Content Placeholder 4" descr="A close-up of a graph&#10;&#10;Description automatically generated">
            <a:extLst>
              <a:ext uri="{FF2B5EF4-FFF2-40B4-BE49-F238E27FC236}">
                <a16:creationId xmlns:a16="http://schemas.microsoft.com/office/drawing/2014/main" id="{BBBFF61A-2337-154D-408E-855456C92C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937"/>
            <a:ext cx="11562080" cy="6552662"/>
          </a:xfrm>
        </p:spPr>
      </p:pic>
    </p:spTree>
    <p:extLst>
      <p:ext uri="{BB962C8B-B14F-4D97-AF65-F5344CB8AC3E}">
        <p14:creationId xmlns:p14="http://schemas.microsoft.com/office/powerpoint/2010/main" val="2515731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734A6-51A1-EE5B-18FA-6EA3E4D11F28}"/>
              </a:ext>
            </a:extLst>
          </p:cNvPr>
          <p:cNvSpPr>
            <a:spLocks noGrp="1"/>
          </p:cNvSpPr>
          <p:nvPr>
            <p:ph type="title"/>
          </p:nvPr>
        </p:nvSpPr>
        <p:spPr/>
        <p:txBody>
          <a:bodyPr/>
          <a:lstStyle/>
          <a:p>
            <a:endParaRPr lang="en-CA"/>
          </a:p>
        </p:txBody>
      </p:sp>
      <p:pic>
        <p:nvPicPr>
          <p:cNvPr id="5" name="Content Placeholder 4" descr="A screenshot of a medical information&#10;&#10;Description automatically generated">
            <a:extLst>
              <a:ext uri="{FF2B5EF4-FFF2-40B4-BE49-F238E27FC236}">
                <a16:creationId xmlns:a16="http://schemas.microsoft.com/office/drawing/2014/main" id="{4C79EEE5-9571-7679-FF18-03CF697723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762"/>
            <a:ext cx="12039600" cy="6824996"/>
          </a:xfrm>
        </p:spPr>
      </p:pic>
    </p:spTree>
    <p:extLst>
      <p:ext uri="{BB962C8B-B14F-4D97-AF65-F5344CB8AC3E}">
        <p14:creationId xmlns:p14="http://schemas.microsoft.com/office/powerpoint/2010/main" val="39898113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1996-31B1-0C71-9949-730068642BE9}"/>
              </a:ext>
            </a:extLst>
          </p:cNvPr>
          <p:cNvSpPr>
            <a:spLocks noGrp="1"/>
          </p:cNvSpPr>
          <p:nvPr>
            <p:ph type="title"/>
          </p:nvPr>
        </p:nvSpPr>
        <p:spPr/>
        <p:txBody>
          <a:bodyPr/>
          <a:lstStyle/>
          <a:p>
            <a:endParaRPr lang="en-CA"/>
          </a:p>
        </p:txBody>
      </p:sp>
      <p:pic>
        <p:nvPicPr>
          <p:cNvPr id="5" name="Content Placeholder 4" descr="A screenshot of a computer screen&#10;&#10;Description automatically generated">
            <a:extLst>
              <a:ext uri="{FF2B5EF4-FFF2-40B4-BE49-F238E27FC236}">
                <a16:creationId xmlns:a16="http://schemas.microsoft.com/office/drawing/2014/main" id="{8CC8747F-87C8-E800-CB99-142A4A7F8C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1353800" cy="6947642"/>
          </a:xfrm>
        </p:spPr>
      </p:pic>
    </p:spTree>
    <p:extLst>
      <p:ext uri="{BB962C8B-B14F-4D97-AF65-F5344CB8AC3E}">
        <p14:creationId xmlns:p14="http://schemas.microsoft.com/office/powerpoint/2010/main" val="18842927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05C07-BE13-BE54-D5DD-31A9A2241858}"/>
              </a:ext>
            </a:extLst>
          </p:cNvPr>
          <p:cNvSpPr>
            <a:spLocks noGrp="1"/>
          </p:cNvSpPr>
          <p:nvPr>
            <p:ph type="ctrTitle"/>
          </p:nvPr>
        </p:nvSpPr>
        <p:spPr/>
        <p:txBody>
          <a:bodyPr/>
          <a:lstStyle/>
          <a:p>
            <a:endParaRPr lang="en-CA"/>
          </a:p>
        </p:txBody>
      </p:sp>
      <p:sp>
        <p:nvSpPr>
          <p:cNvPr id="3" name="Subtitle 2">
            <a:extLst>
              <a:ext uri="{FF2B5EF4-FFF2-40B4-BE49-F238E27FC236}">
                <a16:creationId xmlns:a16="http://schemas.microsoft.com/office/drawing/2014/main" id="{1683DEFD-9209-A398-AAD5-368ACCCFAB4D}"/>
              </a:ext>
            </a:extLst>
          </p:cNvPr>
          <p:cNvSpPr>
            <a:spLocks noGrp="1"/>
          </p:cNvSpPr>
          <p:nvPr>
            <p:ph type="subTitle" idx="1"/>
          </p:nvPr>
        </p:nvSpPr>
        <p:spPr/>
        <p:txBody>
          <a:bodyPr/>
          <a:lstStyle/>
          <a:p>
            <a:endParaRPr lang="en-CA"/>
          </a:p>
        </p:txBody>
      </p:sp>
      <p:pic>
        <p:nvPicPr>
          <p:cNvPr id="5" name="Picture 4" descr="A close-up of a medical certificate&#10;&#10;Description automatically generated">
            <a:extLst>
              <a:ext uri="{FF2B5EF4-FFF2-40B4-BE49-F238E27FC236}">
                <a16:creationId xmlns:a16="http://schemas.microsoft.com/office/drawing/2014/main" id="{7F8C7474-FA74-155A-843C-4D812600F6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29" y="104222"/>
            <a:ext cx="11708158" cy="6692953"/>
          </a:xfrm>
          <a:prstGeom prst="rect">
            <a:avLst/>
          </a:prstGeom>
        </p:spPr>
      </p:pic>
    </p:spTree>
    <p:extLst>
      <p:ext uri="{BB962C8B-B14F-4D97-AF65-F5344CB8AC3E}">
        <p14:creationId xmlns:p14="http://schemas.microsoft.com/office/powerpoint/2010/main" val="20127231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76265-B4B1-2D3A-9BF4-15CEF7019A10}"/>
              </a:ext>
            </a:extLst>
          </p:cNvPr>
          <p:cNvSpPr>
            <a:spLocks noGrp="1"/>
          </p:cNvSpPr>
          <p:nvPr>
            <p:ph type="title"/>
          </p:nvPr>
        </p:nvSpPr>
        <p:spPr/>
        <p:txBody>
          <a:bodyPr/>
          <a:lstStyle/>
          <a:p>
            <a:endParaRPr lang="en-CA"/>
          </a:p>
        </p:txBody>
      </p:sp>
      <p:pic>
        <p:nvPicPr>
          <p:cNvPr id="5" name="Content Placeholder 4" descr="A close-up of a medical report&#10;&#10;Description automatically generated">
            <a:extLst>
              <a:ext uri="{FF2B5EF4-FFF2-40B4-BE49-F238E27FC236}">
                <a16:creationId xmlns:a16="http://schemas.microsoft.com/office/drawing/2014/main" id="{CC66DE62-886F-BDFF-36E0-5E45D52B22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878" y="-1"/>
            <a:ext cx="11960225" cy="6784239"/>
          </a:xfrm>
        </p:spPr>
      </p:pic>
    </p:spTree>
    <p:extLst>
      <p:ext uri="{BB962C8B-B14F-4D97-AF65-F5344CB8AC3E}">
        <p14:creationId xmlns:p14="http://schemas.microsoft.com/office/powerpoint/2010/main" val="41997744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9C8BE-2857-8075-89CE-AFDB2A08FB44}"/>
              </a:ext>
            </a:extLst>
          </p:cNvPr>
          <p:cNvSpPr>
            <a:spLocks noGrp="1"/>
          </p:cNvSpPr>
          <p:nvPr>
            <p:ph type="title"/>
          </p:nvPr>
        </p:nvSpPr>
        <p:spPr/>
        <p:txBody>
          <a:bodyPr/>
          <a:lstStyle/>
          <a:p>
            <a:endParaRPr lang="en-CA"/>
          </a:p>
        </p:txBody>
      </p:sp>
      <p:pic>
        <p:nvPicPr>
          <p:cNvPr id="5" name="Content Placeholder 4" descr="A close-up of a prescription&#10;&#10;Description automatically generated">
            <a:extLst>
              <a:ext uri="{FF2B5EF4-FFF2-40B4-BE49-F238E27FC236}">
                <a16:creationId xmlns:a16="http://schemas.microsoft.com/office/drawing/2014/main" id="{0A3782B7-876B-252A-0B89-21C9633A41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1956774" cy="6845622"/>
          </a:xfrm>
        </p:spPr>
      </p:pic>
    </p:spTree>
    <p:extLst>
      <p:ext uri="{BB962C8B-B14F-4D97-AF65-F5344CB8AC3E}">
        <p14:creationId xmlns:p14="http://schemas.microsoft.com/office/powerpoint/2010/main" val="13944064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E6962-8671-6AC6-7D89-627C32DD074A}"/>
              </a:ext>
            </a:extLst>
          </p:cNvPr>
          <p:cNvSpPr>
            <a:spLocks noGrp="1"/>
          </p:cNvSpPr>
          <p:nvPr>
            <p:ph type="title"/>
          </p:nvPr>
        </p:nvSpPr>
        <p:spPr/>
        <p:txBody>
          <a:bodyPr/>
          <a:lstStyle/>
          <a:p>
            <a:pPr algn="ctr"/>
            <a:r>
              <a:rPr lang="en-CA" dirty="0" err="1"/>
              <a:t>Radomization</a:t>
            </a:r>
            <a:endParaRPr lang="en-CA" dirty="0"/>
          </a:p>
        </p:txBody>
      </p:sp>
      <p:pic>
        <p:nvPicPr>
          <p:cNvPr id="5" name="Content Placeholder 4">
            <a:extLst>
              <a:ext uri="{FF2B5EF4-FFF2-40B4-BE49-F238E27FC236}">
                <a16:creationId xmlns:a16="http://schemas.microsoft.com/office/drawing/2014/main" id="{F17122F2-4EEB-382E-3C58-5CA5E5DB82D0}"/>
              </a:ext>
            </a:extLst>
          </p:cNvPr>
          <p:cNvPicPr>
            <a:picLocks noGrp="1" noChangeAspect="1"/>
          </p:cNvPicPr>
          <p:nvPr>
            <p:ph idx="1"/>
          </p:nvPr>
        </p:nvPicPr>
        <p:blipFill>
          <a:blip r:embed="rId2"/>
          <a:stretch>
            <a:fillRect/>
          </a:stretch>
        </p:blipFill>
        <p:spPr>
          <a:xfrm>
            <a:off x="865638" y="1242204"/>
            <a:ext cx="9520566" cy="5022234"/>
          </a:xfrm>
        </p:spPr>
      </p:pic>
    </p:spTree>
    <p:extLst>
      <p:ext uri="{BB962C8B-B14F-4D97-AF65-F5344CB8AC3E}">
        <p14:creationId xmlns:p14="http://schemas.microsoft.com/office/powerpoint/2010/main" val="6525520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0EF41-9C0C-DFFE-783B-87B69C852B6A}"/>
              </a:ext>
            </a:extLst>
          </p:cNvPr>
          <p:cNvSpPr>
            <a:spLocks noGrp="1"/>
          </p:cNvSpPr>
          <p:nvPr>
            <p:ph type="title"/>
          </p:nvPr>
        </p:nvSpPr>
        <p:spPr/>
        <p:txBody>
          <a:bodyPr/>
          <a:lstStyle/>
          <a:p>
            <a:endParaRPr lang="en-CA"/>
          </a:p>
        </p:txBody>
      </p:sp>
      <p:pic>
        <p:nvPicPr>
          <p:cNvPr id="5" name="Content Placeholder 4" descr="A table with numbers and text&#10;&#10;Description automatically generated">
            <a:extLst>
              <a:ext uri="{FF2B5EF4-FFF2-40B4-BE49-F238E27FC236}">
                <a16:creationId xmlns:a16="http://schemas.microsoft.com/office/drawing/2014/main" id="{ED810ACF-D72D-43F7-A43F-D425B7632F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643" y="79754"/>
            <a:ext cx="11784495" cy="6692429"/>
          </a:xfrm>
        </p:spPr>
      </p:pic>
    </p:spTree>
    <p:extLst>
      <p:ext uri="{BB962C8B-B14F-4D97-AF65-F5344CB8AC3E}">
        <p14:creationId xmlns:p14="http://schemas.microsoft.com/office/powerpoint/2010/main" val="1351139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96FC1-EE31-4AD0-A1AE-FDC705884B4E}"/>
              </a:ext>
            </a:extLst>
          </p:cNvPr>
          <p:cNvSpPr>
            <a:spLocks noGrp="1"/>
          </p:cNvSpPr>
          <p:nvPr>
            <p:ph type="title"/>
          </p:nvPr>
        </p:nvSpPr>
        <p:spPr/>
        <p:txBody>
          <a:bodyPr/>
          <a:lstStyle/>
          <a:p>
            <a:endParaRPr lang="en-CA"/>
          </a:p>
        </p:txBody>
      </p:sp>
      <p:pic>
        <p:nvPicPr>
          <p:cNvPr id="5" name="Content Placeholder 4" descr="A table with numbers and text&#10;&#10;Description automatically generated">
            <a:extLst>
              <a:ext uri="{FF2B5EF4-FFF2-40B4-BE49-F238E27FC236}">
                <a16:creationId xmlns:a16="http://schemas.microsoft.com/office/drawing/2014/main" id="{069968EF-D62D-FD7E-B95B-8BE9A9FD60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455" y="175556"/>
            <a:ext cx="11767379" cy="6605615"/>
          </a:xfrm>
        </p:spPr>
      </p:pic>
    </p:spTree>
    <p:extLst>
      <p:ext uri="{BB962C8B-B14F-4D97-AF65-F5344CB8AC3E}">
        <p14:creationId xmlns:p14="http://schemas.microsoft.com/office/powerpoint/2010/main" val="24243436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656EF-6C14-1DE0-387E-863B559B51F6}"/>
              </a:ext>
            </a:extLst>
          </p:cNvPr>
          <p:cNvSpPr>
            <a:spLocks noGrp="1"/>
          </p:cNvSpPr>
          <p:nvPr>
            <p:ph type="title"/>
          </p:nvPr>
        </p:nvSpPr>
        <p:spPr/>
        <p:txBody>
          <a:bodyPr/>
          <a:lstStyle/>
          <a:p>
            <a:pPr algn="ctr"/>
            <a:r>
              <a:rPr lang="en-CA" dirty="0"/>
              <a:t>Mortality</a:t>
            </a:r>
          </a:p>
        </p:txBody>
      </p:sp>
      <p:pic>
        <p:nvPicPr>
          <p:cNvPr id="5" name="Content Placeholder 4">
            <a:extLst>
              <a:ext uri="{FF2B5EF4-FFF2-40B4-BE49-F238E27FC236}">
                <a16:creationId xmlns:a16="http://schemas.microsoft.com/office/drawing/2014/main" id="{024E3BB3-DF33-9BA2-AB59-CC5EFC82D6FD}"/>
              </a:ext>
            </a:extLst>
          </p:cNvPr>
          <p:cNvPicPr>
            <a:picLocks noGrp="1" noChangeAspect="1"/>
          </p:cNvPicPr>
          <p:nvPr>
            <p:ph idx="1"/>
          </p:nvPr>
        </p:nvPicPr>
        <p:blipFill>
          <a:blip r:embed="rId2"/>
          <a:stretch>
            <a:fillRect/>
          </a:stretch>
        </p:blipFill>
        <p:spPr>
          <a:xfrm>
            <a:off x="2794958" y="1285336"/>
            <a:ext cx="6922318" cy="5191739"/>
          </a:xfrm>
        </p:spPr>
      </p:pic>
    </p:spTree>
    <p:extLst>
      <p:ext uri="{BB962C8B-B14F-4D97-AF65-F5344CB8AC3E}">
        <p14:creationId xmlns:p14="http://schemas.microsoft.com/office/powerpoint/2010/main" val="1497142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6CDA1-0044-9CCF-B846-B6F60D9C842F}"/>
              </a:ext>
            </a:extLst>
          </p:cNvPr>
          <p:cNvSpPr>
            <a:spLocks noGrp="1"/>
          </p:cNvSpPr>
          <p:nvPr>
            <p:ph type="title"/>
          </p:nvPr>
        </p:nvSpPr>
        <p:spPr/>
        <p:txBody>
          <a:bodyPr/>
          <a:lstStyle/>
          <a:p>
            <a:r>
              <a:rPr lang="en-CA" dirty="0"/>
              <a:t>Ch</a:t>
            </a:r>
          </a:p>
        </p:txBody>
      </p:sp>
      <p:pic>
        <p:nvPicPr>
          <p:cNvPr id="5" name="Content Placeholder 4">
            <a:extLst>
              <a:ext uri="{FF2B5EF4-FFF2-40B4-BE49-F238E27FC236}">
                <a16:creationId xmlns:a16="http://schemas.microsoft.com/office/drawing/2014/main" id="{641E2778-D86F-3477-4D59-FD31D6F2D184}"/>
              </a:ext>
            </a:extLst>
          </p:cNvPr>
          <p:cNvPicPr>
            <a:picLocks noGrp="1" noChangeAspect="1"/>
          </p:cNvPicPr>
          <p:nvPr>
            <p:ph idx="1"/>
          </p:nvPr>
        </p:nvPicPr>
        <p:blipFill>
          <a:blip r:embed="rId2"/>
          <a:stretch>
            <a:fillRect/>
          </a:stretch>
        </p:blipFill>
        <p:spPr>
          <a:xfrm>
            <a:off x="104358" y="49696"/>
            <a:ext cx="11820697" cy="6689034"/>
          </a:xfrm>
        </p:spPr>
      </p:pic>
    </p:spTree>
    <p:extLst>
      <p:ext uri="{BB962C8B-B14F-4D97-AF65-F5344CB8AC3E}">
        <p14:creationId xmlns:p14="http://schemas.microsoft.com/office/powerpoint/2010/main" val="35713008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B0683-A858-09B8-1A9A-0272CF3DF2C0}"/>
              </a:ext>
            </a:extLst>
          </p:cNvPr>
          <p:cNvSpPr>
            <a:spLocks noGrp="1"/>
          </p:cNvSpPr>
          <p:nvPr>
            <p:ph type="title"/>
          </p:nvPr>
        </p:nvSpPr>
        <p:spPr/>
        <p:txBody>
          <a:bodyPr/>
          <a:lstStyle/>
          <a:p>
            <a:endParaRPr lang="en-CA"/>
          </a:p>
        </p:txBody>
      </p:sp>
      <p:pic>
        <p:nvPicPr>
          <p:cNvPr id="5" name="Content Placeholder 4" descr="A screenshot of a message&#10;&#10;Description automatically generated">
            <a:extLst>
              <a:ext uri="{FF2B5EF4-FFF2-40B4-BE49-F238E27FC236}">
                <a16:creationId xmlns:a16="http://schemas.microsoft.com/office/drawing/2014/main" id="{4FAC029D-EBE0-7C60-F103-1517EE4A6F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882" y="129450"/>
            <a:ext cx="11886647" cy="6709028"/>
          </a:xfrm>
        </p:spPr>
      </p:pic>
      <p:sp>
        <p:nvSpPr>
          <p:cNvPr id="6" name="Rectangle 5">
            <a:extLst>
              <a:ext uri="{FF2B5EF4-FFF2-40B4-BE49-F238E27FC236}">
                <a16:creationId xmlns:a16="http://schemas.microsoft.com/office/drawing/2014/main" id="{6AF98421-93E0-C679-4088-A521267320F9}"/>
              </a:ext>
            </a:extLst>
          </p:cNvPr>
          <p:cNvSpPr/>
          <p:nvPr/>
        </p:nvSpPr>
        <p:spPr>
          <a:xfrm>
            <a:off x="6778487" y="4810539"/>
            <a:ext cx="3389243" cy="51683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7" name="Rectangle 6">
            <a:extLst>
              <a:ext uri="{FF2B5EF4-FFF2-40B4-BE49-F238E27FC236}">
                <a16:creationId xmlns:a16="http://schemas.microsoft.com/office/drawing/2014/main" id="{CB12D9F4-7234-3AC7-4CFA-57EB595F8729}"/>
              </a:ext>
            </a:extLst>
          </p:cNvPr>
          <p:cNvSpPr/>
          <p:nvPr/>
        </p:nvSpPr>
        <p:spPr>
          <a:xfrm>
            <a:off x="1202635" y="3041374"/>
            <a:ext cx="5983356" cy="3876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3828372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15461-0D8D-3B6E-36DF-682CA5EACC5A}"/>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EF0CB873-F936-3960-A756-CFB1A1010F05}"/>
              </a:ext>
            </a:extLst>
          </p:cNvPr>
          <p:cNvSpPr>
            <a:spLocks noGrp="1"/>
          </p:cNvSpPr>
          <p:nvPr>
            <p:ph idx="1"/>
          </p:nvPr>
        </p:nvSpPr>
        <p:spPr/>
        <p:txBody>
          <a:bodyPr/>
          <a:lstStyle/>
          <a:p>
            <a:endParaRPr lang="en-CA"/>
          </a:p>
        </p:txBody>
      </p:sp>
      <p:pic>
        <p:nvPicPr>
          <p:cNvPr id="5" name="Picture 4">
            <a:extLst>
              <a:ext uri="{FF2B5EF4-FFF2-40B4-BE49-F238E27FC236}">
                <a16:creationId xmlns:a16="http://schemas.microsoft.com/office/drawing/2014/main" id="{E7D8084D-7A87-06BB-7A6E-03D2AF9DF34A}"/>
              </a:ext>
            </a:extLst>
          </p:cNvPr>
          <p:cNvPicPr>
            <a:picLocks noChangeAspect="1"/>
          </p:cNvPicPr>
          <p:nvPr/>
        </p:nvPicPr>
        <p:blipFill>
          <a:blip r:embed="rId2"/>
          <a:stretch>
            <a:fillRect/>
          </a:stretch>
        </p:blipFill>
        <p:spPr>
          <a:xfrm>
            <a:off x="122375" y="92557"/>
            <a:ext cx="11903973" cy="6607660"/>
          </a:xfrm>
          <a:prstGeom prst="rect">
            <a:avLst/>
          </a:prstGeom>
        </p:spPr>
      </p:pic>
    </p:spTree>
    <p:extLst>
      <p:ext uri="{BB962C8B-B14F-4D97-AF65-F5344CB8AC3E}">
        <p14:creationId xmlns:p14="http://schemas.microsoft.com/office/powerpoint/2010/main" val="876077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1345</Words>
  <Application>Microsoft Office PowerPoint</Application>
  <PresentationFormat>Widescreen</PresentationFormat>
  <Paragraphs>93</Paragraphs>
  <Slides>80</Slides>
  <Notes>5</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80</vt:i4>
      </vt:variant>
    </vt:vector>
  </HeadingPairs>
  <TitlesOfParts>
    <vt:vector size="86" baseType="lpstr">
      <vt:lpstr>Arial</vt:lpstr>
      <vt:lpstr>Arial Unicode MS</vt:lpstr>
      <vt:lpstr>Calibri</vt:lpstr>
      <vt:lpstr>Calibri Light</vt:lpstr>
      <vt:lpstr>Helvetica Neue</vt:lpstr>
      <vt:lpstr>Office Theme</vt:lpstr>
      <vt:lpstr>PowerPoint Presentation</vt:lpstr>
      <vt:lpstr>Faculty/Presenter Disclosure</vt:lpstr>
      <vt:lpstr>Objectives: Vascular Scientific Exchange </vt:lpstr>
      <vt:lpstr>What I learned on my Montreal Vacation</vt:lpstr>
      <vt:lpstr>Diabetes Guidelines Update – Vascular 2023</vt:lpstr>
      <vt:lpstr>Diabetes Guidelines Update – Vascular 2023</vt:lpstr>
      <vt:lpstr>PowerPoint Presentation</vt:lpstr>
      <vt:lpst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CKM Syndrome and Metformin</vt:lpstr>
      <vt:lpstr>PowerPoint Presentation</vt:lpstr>
      <vt:lpstr>PREVENT AHA Risk Calculator</vt:lpstr>
      <vt:lpstr>KDIGO – Diabetic Nephropathy</vt:lpstr>
      <vt:lpstr>1998</vt:lpstr>
      <vt:lpstr>2023</vt:lpstr>
      <vt:lpstr>Whose Job Is It Anyways?</vt:lpstr>
      <vt:lpstr>Whose Job Is It Anyways?  Initiating Cardiac and Renal Protective Strategies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Radomization</vt:lpstr>
      <vt:lpstr>PowerPoint Presentation</vt:lpstr>
      <vt:lpstr>PowerPoint Presentation</vt:lpstr>
      <vt:lpstr>Mortality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Reviewer</dc:creator>
  <cp:lastModifiedBy>Reviewer</cp:lastModifiedBy>
  <cp:revision>2</cp:revision>
  <dcterms:created xsi:type="dcterms:W3CDTF">2023-11-29T01:49:19Z</dcterms:created>
  <dcterms:modified xsi:type="dcterms:W3CDTF">2023-11-30T01:40:27Z</dcterms:modified>
</cp:coreProperties>
</file>