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79" r:id="rId2"/>
    <p:sldId id="280" r:id="rId3"/>
    <p:sldId id="281" r:id="rId4"/>
    <p:sldId id="325" r:id="rId5"/>
    <p:sldId id="316" r:id="rId6"/>
    <p:sldId id="320" r:id="rId7"/>
    <p:sldId id="330" r:id="rId8"/>
    <p:sldId id="331" r:id="rId9"/>
    <p:sldId id="321" r:id="rId10"/>
    <p:sldId id="322" r:id="rId11"/>
    <p:sldId id="323" r:id="rId12"/>
    <p:sldId id="324" r:id="rId13"/>
    <p:sldId id="327" r:id="rId14"/>
    <p:sldId id="319" r:id="rId15"/>
    <p:sldId id="333" r:id="rId16"/>
    <p:sldId id="332" r:id="rId17"/>
    <p:sldId id="314" r:id="rId18"/>
    <p:sldId id="317" r:id="rId19"/>
    <p:sldId id="336" r:id="rId20"/>
    <p:sldId id="335" r:id="rId21"/>
    <p:sldId id="334" r:id="rId22"/>
    <p:sldId id="318" r:id="rId23"/>
    <p:sldId id="338" r:id="rId24"/>
    <p:sldId id="337" r:id="rId25"/>
    <p:sldId id="328" r:id="rId26"/>
    <p:sldId id="312" r:id="rId27"/>
    <p:sldId id="315" r:id="rId28"/>
    <p:sldId id="326" r:id="rId29"/>
    <p:sldId id="313" r:id="rId30"/>
    <p:sldId id="339" r:id="rId31"/>
    <p:sldId id="340" r:id="rId32"/>
    <p:sldId id="341" r:id="rId33"/>
    <p:sldId id="342" r:id="rId34"/>
    <p:sldId id="343" r:id="rId35"/>
    <p:sldId id="28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Meadley" initials="A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E0E0"/>
    <a:srgbClr val="B82D2F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974" y="28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046F4-CEA5-4EAA-87BE-4473242ADBB7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7303A-F1EB-4624-A660-CE83E8B98A5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225" y="1828800"/>
            <a:ext cx="4098175" cy="317738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225" y="5181600"/>
            <a:ext cx="4098175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EKG lin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8688" y="-1"/>
            <a:ext cx="7000137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6/19/2025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58399" y="457201"/>
            <a:ext cx="2057401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9067800" cy="5943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6/19/2025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6/19/2025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bg>
      <p:bgPr>
        <a:gradFill flip="none" rotWithShape="1">
          <a:gsLst>
            <a:gs pos="0">
              <a:schemeClr val="accent1"/>
            </a:gs>
            <a:gs pos="100000">
              <a:schemeClr val="accent1">
                <a:lumMod val="7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Rectangle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828800"/>
            <a:ext cx="7772400" cy="317738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5181600"/>
            <a:ext cx="7772400" cy="685800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6/19/2025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6/19/2025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6/19/2025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6/19/2025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 descr="Rectangle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270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5943600" cy="5943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2699" y="5029200"/>
            <a:ext cx="3932237" cy="1371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descr="Rectangle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 descr="Rectangle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24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" y="0"/>
            <a:ext cx="7008810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5240" y="5029200"/>
            <a:ext cx="3932237" cy="137464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9D9D9"/>
            </a:gs>
            <a:gs pos="100000">
              <a:schemeClr val="bg1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 bar" descr="Red bar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7800" y="6465885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en-US" smtClean="0"/>
              <a:t>6/19/2025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481760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anose="020B0604020202020204" pitchFamily="34" charset="0"/>
        <a:buChar char="▪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anose="020B0604020202020204" pitchFamily="34" charset="0"/>
        <a:buChar char="▪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anose="020B0604020202020204" pitchFamily="34" charset="0"/>
        <a:buChar char="▪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anose="020B0604020202020204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anose="020B0604020202020204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anose="020B0604020202020204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496031"/>
            <a:ext cx="5887452" cy="932969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Cardiac Update 2025:</a:t>
            </a:r>
            <a:br>
              <a:rPr lang="en-US" sz="4000" dirty="0"/>
            </a:br>
            <a:br>
              <a:rPr lang="en-US" sz="4000" dirty="0"/>
            </a:br>
            <a:r>
              <a:rPr lang="en-US" sz="3600" dirty="0"/>
              <a:t>What’s New In Heart Failure</a:t>
            </a:r>
            <a:r>
              <a:rPr lang="en-US" sz="4000" dirty="0"/>
              <a:t>?	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224" y="4940968"/>
            <a:ext cx="4098175" cy="685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Alex </a:t>
            </a:r>
            <a:r>
              <a:rPr lang="en-US" dirty="0" err="1"/>
              <a:t>meadley</a:t>
            </a:r>
            <a:r>
              <a:rPr lang="en-US" dirty="0"/>
              <a:t> </a:t>
            </a:r>
            <a:r>
              <a:rPr lang="en-US" dirty="0" err="1"/>
              <a:t>mbbs</a:t>
            </a:r>
            <a:r>
              <a:rPr lang="en-US" dirty="0"/>
              <a:t>, FRCPC</a:t>
            </a:r>
          </a:p>
          <a:p>
            <a:r>
              <a:rPr lang="en-US" dirty="0"/>
              <a:t>Internal medicine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Diagnosing CHF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Clinical symptoms include: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Shortness of breath</a:t>
            </a:r>
          </a:p>
          <a:p>
            <a:pPr lvl="1"/>
            <a:r>
              <a:rPr lang="en-US" dirty="0"/>
              <a:t>PND/Orthopnea  </a:t>
            </a:r>
          </a:p>
          <a:p>
            <a:pPr lvl="2"/>
            <a:r>
              <a:rPr lang="en-US" dirty="0"/>
              <a:t>Neither are sensitive but both present gives 94% specificity</a:t>
            </a:r>
          </a:p>
          <a:p>
            <a:pPr lvl="1"/>
            <a:r>
              <a:rPr lang="en-US" dirty="0"/>
              <a:t>Fatigue</a:t>
            </a:r>
          </a:p>
          <a:p>
            <a:pPr lvl="1"/>
            <a:r>
              <a:rPr lang="en-US" dirty="0"/>
              <a:t>Edema </a:t>
            </a:r>
          </a:p>
          <a:p>
            <a:pPr lvl="1"/>
            <a:r>
              <a:rPr lang="en-US" dirty="0"/>
              <a:t>Persistent cough</a:t>
            </a:r>
          </a:p>
          <a:p>
            <a:pPr lvl="1"/>
            <a:r>
              <a:rPr lang="en-US" dirty="0"/>
              <a:t>Wheezing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Diagnosing CHF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Physical exam findings include:</a:t>
            </a:r>
          </a:p>
          <a:p>
            <a:endParaRPr lang="en-US" dirty="0"/>
          </a:p>
          <a:p>
            <a:pPr lvl="1"/>
            <a:r>
              <a:rPr lang="en-US" dirty="0"/>
              <a:t> Jugular vein distention </a:t>
            </a:r>
          </a:p>
          <a:p>
            <a:pPr lvl="1"/>
            <a:r>
              <a:rPr lang="en-US" dirty="0"/>
              <a:t>Abdominojugular reflux </a:t>
            </a:r>
          </a:p>
          <a:p>
            <a:pPr lvl="1"/>
            <a:r>
              <a:rPr lang="en-US" dirty="0"/>
              <a:t>Pulmonary rales </a:t>
            </a:r>
          </a:p>
          <a:p>
            <a:pPr lvl="1"/>
            <a:r>
              <a:rPr lang="en-US" dirty="0"/>
              <a:t>Gallop </a:t>
            </a:r>
          </a:p>
          <a:p>
            <a:pPr lvl="1"/>
            <a:r>
              <a:rPr lang="en-US" dirty="0"/>
              <a:t>Edema</a:t>
            </a:r>
          </a:p>
          <a:p>
            <a:pPr lvl="1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Diagnosing CHF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Investigations include:</a:t>
            </a:r>
          </a:p>
          <a:p>
            <a:pPr lvl="1"/>
            <a:r>
              <a:rPr lang="en-US" dirty="0"/>
              <a:t>CXR</a:t>
            </a:r>
          </a:p>
          <a:p>
            <a:pPr lvl="2"/>
            <a:r>
              <a:rPr lang="en-US" dirty="0"/>
              <a:t>Cardiomegaly</a:t>
            </a:r>
          </a:p>
          <a:p>
            <a:pPr lvl="2"/>
            <a:r>
              <a:rPr lang="en-US" dirty="0"/>
              <a:t>Kerley B lines</a:t>
            </a:r>
          </a:p>
          <a:p>
            <a:pPr lvl="2"/>
            <a:r>
              <a:rPr lang="en-US" dirty="0" err="1"/>
              <a:t>Peribronchial</a:t>
            </a:r>
            <a:r>
              <a:rPr lang="en-US" dirty="0"/>
              <a:t> cuffing</a:t>
            </a:r>
          </a:p>
          <a:p>
            <a:pPr lvl="2"/>
            <a:r>
              <a:rPr lang="en-US" dirty="0"/>
              <a:t>Effusions</a:t>
            </a:r>
          </a:p>
          <a:p>
            <a:pPr lvl="2"/>
            <a:r>
              <a:rPr lang="en-US" dirty="0"/>
              <a:t>Vascular redistribution</a:t>
            </a:r>
          </a:p>
          <a:p>
            <a:pPr lvl="2"/>
            <a:r>
              <a:rPr lang="en-US" dirty="0"/>
              <a:t>Pulmonary infiltrates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BNP or NTproBNP</a:t>
            </a:r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  <a:p>
            <a:pPr lvl="1"/>
            <a:r>
              <a:rPr lang="en-US" dirty="0"/>
              <a:t>2D echocardiography</a:t>
            </a:r>
          </a:p>
          <a:p>
            <a:pPr lvl="2"/>
            <a:r>
              <a:rPr lang="en-US" dirty="0"/>
              <a:t>Helpful for etiology and guiding management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Additional investigations may rule out alternate etiologies for symptoms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PATIENT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65M new CHF</a:t>
            </a:r>
          </a:p>
          <a:p>
            <a:r>
              <a:rPr lang="en-US" dirty="0"/>
              <a:t>orthopnea, edema resolve with diuresis</a:t>
            </a:r>
          </a:p>
          <a:p>
            <a:r>
              <a:rPr lang="en-US" dirty="0"/>
              <a:t>NYHA II</a:t>
            </a:r>
          </a:p>
          <a:p>
            <a:r>
              <a:rPr lang="en-US" dirty="0"/>
              <a:t>PMHX</a:t>
            </a:r>
          </a:p>
          <a:p>
            <a:pPr lvl="1"/>
            <a:r>
              <a:rPr lang="en-US" dirty="0" err="1"/>
              <a:t>Afib</a:t>
            </a:r>
            <a:r>
              <a:rPr lang="en-US" dirty="0"/>
              <a:t>/Flutter</a:t>
            </a:r>
          </a:p>
          <a:p>
            <a:pPr lvl="1"/>
            <a:r>
              <a:rPr lang="en-US" dirty="0"/>
              <a:t>OSA (compliant with CPAP)</a:t>
            </a:r>
          </a:p>
          <a:p>
            <a:pPr lvl="1"/>
            <a:r>
              <a:rPr lang="en-US" dirty="0"/>
              <a:t>Obesity (BMI 35)</a:t>
            </a:r>
          </a:p>
          <a:p>
            <a:pPr lvl="1"/>
            <a:endParaRPr lang="en-US" dirty="0"/>
          </a:p>
          <a:p>
            <a:r>
              <a:rPr lang="en-US" dirty="0"/>
              <a:t>Meds:</a:t>
            </a:r>
          </a:p>
          <a:p>
            <a:pPr lvl="1"/>
            <a:r>
              <a:rPr lang="en-US" dirty="0"/>
              <a:t>Bisoprolol</a:t>
            </a:r>
          </a:p>
          <a:p>
            <a:pPr lvl="1"/>
            <a:r>
              <a:rPr lang="en-US" dirty="0"/>
              <a:t>Tamsulosin</a:t>
            </a:r>
          </a:p>
          <a:p>
            <a:pPr lvl="1"/>
            <a:r>
              <a:rPr lang="en-US" dirty="0"/>
              <a:t>Apixaban</a:t>
            </a:r>
          </a:p>
          <a:p>
            <a:pPr lvl="1"/>
            <a:r>
              <a:rPr lang="en-US" dirty="0"/>
              <a:t>Amiodarone 200mg daily</a:t>
            </a:r>
          </a:p>
          <a:p>
            <a:pPr lvl="1"/>
            <a:r>
              <a:rPr lang="en-US" dirty="0"/>
              <a:t>Jardiance 10mg daily</a:t>
            </a:r>
          </a:p>
          <a:p>
            <a:pPr lvl="1"/>
            <a:r>
              <a:rPr lang="en-US" dirty="0"/>
              <a:t>Lasix 40mg daily PRN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Exam: BP 105/70, HR 65 reg</a:t>
            </a:r>
          </a:p>
          <a:p>
            <a:pPr lvl="1"/>
            <a:r>
              <a:rPr lang="en-US" dirty="0"/>
              <a:t>JVD not seen</a:t>
            </a:r>
          </a:p>
          <a:p>
            <a:pPr lvl="1"/>
            <a:r>
              <a:rPr lang="en-US" dirty="0"/>
              <a:t>CTAB</a:t>
            </a:r>
          </a:p>
          <a:p>
            <a:pPr lvl="1"/>
            <a:endParaRPr lang="en-US" dirty="0"/>
          </a:p>
          <a:p>
            <a:r>
              <a:rPr lang="en-US" dirty="0"/>
              <a:t>Investigations:</a:t>
            </a:r>
          </a:p>
          <a:p>
            <a:pPr lvl="1"/>
            <a:r>
              <a:rPr lang="en-US" dirty="0" err="1"/>
              <a:t>Creat</a:t>
            </a:r>
            <a:r>
              <a:rPr lang="en-US" dirty="0"/>
              <a:t> 70, K 4.8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2D echo  </a:t>
            </a:r>
          </a:p>
          <a:p>
            <a:pPr lvl="2"/>
            <a:r>
              <a:rPr lang="en-US" dirty="0"/>
              <a:t>LVEF 55 %</a:t>
            </a:r>
          </a:p>
          <a:p>
            <a:pPr lvl="2"/>
            <a:r>
              <a:rPr lang="en-US" dirty="0"/>
              <a:t>No valvular disease</a:t>
            </a:r>
          </a:p>
          <a:p>
            <a:pPr lvl="2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Questions:</a:t>
            </a:r>
          </a:p>
          <a:p>
            <a:pPr lvl="1"/>
            <a:r>
              <a:rPr lang="en-US" dirty="0"/>
              <a:t>How do you categorize his CHF?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Management?</a:t>
            </a:r>
          </a:p>
          <a:p>
            <a:pPr lvl="1"/>
            <a:endParaRPr lang="en-US" dirty="0"/>
          </a:p>
          <a:p>
            <a:pPr marL="228600" lvl="1" indent="0">
              <a:buNone/>
            </a:pP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CHF Jargon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HFrEF</a:t>
            </a:r>
            <a:endParaRPr lang="en-US" dirty="0"/>
          </a:p>
          <a:p>
            <a:pPr lvl="1"/>
            <a:r>
              <a:rPr lang="en-US" dirty="0"/>
              <a:t>Reduced ejection fraction defined as LVEF &lt;40%</a:t>
            </a:r>
          </a:p>
          <a:p>
            <a:pPr lvl="2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CHF Jargon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HFrEF</a:t>
            </a:r>
            <a:endParaRPr lang="en-US" dirty="0"/>
          </a:p>
          <a:p>
            <a:pPr lvl="1"/>
            <a:r>
              <a:rPr lang="en-US" dirty="0"/>
              <a:t>Reduced ejection fraction defined as LVEF &lt;40%</a:t>
            </a:r>
          </a:p>
          <a:p>
            <a:r>
              <a:rPr lang="en-US" dirty="0" err="1"/>
              <a:t>HFnrEF</a:t>
            </a:r>
            <a:endParaRPr lang="en-US" dirty="0"/>
          </a:p>
          <a:p>
            <a:pPr lvl="1"/>
            <a:r>
              <a:rPr lang="en-US" dirty="0"/>
              <a:t>Non-reduced ejection fraction defined as any CHF &gt;40%</a:t>
            </a:r>
          </a:p>
          <a:p>
            <a:pPr lvl="1"/>
            <a:r>
              <a:rPr lang="en-US" dirty="0" err="1"/>
              <a:t>HFpEF</a:t>
            </a:r>
            <a:r>
              <a:rPr lang="en-US" dirty="0"/>
              <a:t> was previously used for &gt;55%</a:t>
            </a:r>
          </a:p>
          <a:p>
            <a:pPr lvl="1"/>
            <a:r>
              <a:rPr lang="en-US" dirty="0" err="1"/>
              <a:t>HFmrEF</a:t>
            </a:r>
            <a:r>
              <a:rPr lang="en-US" dirty="0"/>
              <a:t> previously used to describe 40-55%</a:t>
            </a:r>
          </a:p>
          <a:p>
            <a:pPr lvl="2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CHF Jargon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HFrEF</a:t>
            </a:r>
            <a:endParaRPr lang="en-US" dirty="0"/>
          </a:p>
          <a:p>
            <a:pPr lvl="1"/>
            <a:r>
              <a:rPr lang="en-US" dirty="0"/>
              <a:t>Reduced ejection fraction defined as LVEF &lt;40%</a:t>
            </a:r>
          </a:p>
          <a:p>
            <a:r>
              <a:rPr lang="en-US" dirty="0" err="1"/>
              <a:t>HFnrEF</a:t>
            </a:r>
            <a:endParaRPr lang="en-US" dirty="0"/>
          </a:p>
          <a:p>
            <a:pPr lvl="1"/>
            <a:r>
              <a:rPr lang="en-US" dirty="0"/>
              <a:t>Non-reduced ejection fraction defined as any CHF &gt;40%</a:t>
            </a:r>
          </a:p>
          <a:p>
            <a:pPr lvl="1"/>
            <a:r>
              <a:rPr lang="en-US" dirty="0" err="1"/>
              <a:t>HFpEF</a:t>
            </a:r>
            <a:r>
              <a:rPr lang="en-US" dirty="0"/>
              <a:t> was previously used for &gt;55%</a:t>
            </a:r>
          </a:p>
          <a:p>
            <a:pPr lvl="1"/>
            <a:r>
              <a:rPr lang="en-US" dirty="0" err="1"/>
              <a:t>HFmrEF</a:t>
            </a:r>
            <a:r>
              <a:rPr lang="en-US" dirty="0"/>
              <a:t> previously used to describe 40-55%</a:t>
            </a:r>
          </a:p>
          <a:p>
            <a:r>
              <a:rPr lang="en-US" dirty="0" err="1"/>
              <a:t>HFimpEF</a:t>
            </a:r>
            <a:endParaRPr lang="en-US" dirty="0"/>
          </a:p>
          <a:p>
            <a:pPr lvl="1"/>
            <a:r>
              <a:rPr lang="en-US" dirty="0" err="1"/>
              <a:t>HFrEF</a:t>
            </a:r>
            <a:r>
              <a:rPr lang="en-US" dirty="0"/>
              <a:t> improved to &gt;40%, with at least 10% increase from baseline LVEF</a:t>
            </a:r>
          </a:p>
          <a:p>
            <a:pPr lvl="2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HFnrEF</a:t>
            </a:r>
            <a:r>
              <a:rPr lang="en-US" dirty="0"/>
              <a:t> Management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9211" t="11042" r="18432" b="13541"/>
          <a:stretch>
            <a:fillRect/>
          </a:stretch>
        </p:blipFill>
        <p:spPr>
          <a:xfrm>
            <a:off x="3048000" y="1838325"/>
            <a:ext cx="6096000" cy="4766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HFnrEF</a:t>
            </a:r>
            <a:r>
              <a:rPr lang="en-US" dirty="0"/>
              <a:t> Management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 comorbidities</a:t>
            </a:r>
          </a:p>
          <a:p>
            <a:pPr lvl="1"/>
            <a:r>
              <a:rPr lang="en-US" dirty="0"/>
              <a:t>AF, HTN, CKD, VHD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467" y="2253283"/>
            <a:ext cx="4057533" cy="3168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HFnrEF</a:t>
            </a:r>
            <a:r>
              <a:rPr lang="en-US" dirty="0"/>
              <a:t> Management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 comorbidities</a:t>
            </a:r>
          </a:p>
          <a:p>
            <a:pPr lvl="1"/>
            <a:r>
              <a:rPr lang="en-US" dirty="0"/>
              <a:t>AF, HTN, CKD, VHD</a:t>
            </a:r>
          </a:p>
          <a:p>
            <a:r>
              <a:rPr lang="en-US" dirty="0"/>
              <a:t>Loop diuretics to maintain euvolemia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467" y="2253283"/>
            <a:ext cx="4057533" cy="3168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7246"/>
            <a:ext cx="10058400" cy="1325563"/>
          </a:xfrm>
        </p:spPr>
        <p:txBody>
          <a:bodyPr/>
          <a:lstStyle/>
          <a:p>
            <a:pPr algn="ctr"/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 receive no honorarium for today’s discussion</a:t>
            </a:r>
          </a:p>
          <a:p>
            <a:endParaRPr lang="en-US" dirty="0"/>
          </a:p>
          <a:p>
            <a:r>
              <a:rPr lang="en-US" dirty="0"/>
              <a:t>In the past 2 years I have received honoraria and/or support from </a:t>
            </a:r>
          </a:p>
          <a:p>
            <a:pPr lvl="1"/>
            <a:r>
              <a:rPr lang="en-US" dirty="0"/>
              <a:t>Boehringer Ingelheim</a:t>
            </a:r>
          </a:p>
          <a:p>
            <a:pPr lvl="1"/>
            <a:r>
              <a:rPr lang="en-US" dirty="0"/>
              <a:t>Canadian Heart Research Institute</a:t>
            </a:r>
          </a:p>
          <a:p>
            <a:pPr lvl="1"/>
            <a:r>
              <a:rPr lang="en-US" dirty="0"/>
              <a:t>Lilly</a:t>
            </a:r>
          </a:p>
          <a:p>
            <a:pPr lvl="1"/>
            <a:r>
              <a:rPr lang="en-US" dirty="0"/>
              <a:t>Novo Nordisk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HFnrEF</a:t>
            </a:r>
            <a:r>
              <a:rPr lang="en-US" dirty="0"/>
              <a:t> Management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 comorbidities</a:t>
            </a:r>
          </a:p>
          <a:p>
            <a:pPr lvl="1"/>
            <a:r>
              <a:rPr lang="en-US" dirty="0"/>
              <a:t>AF, HTN, CKD, VHD</a:t>
            </a:r>
          </a:p>
          <a:p>
            <a:r>
              <a:rPr lang="en-US" dirty="0"/>
              <a:t>Loop diuretics to maintain euvolemia</a:t>
            </a:r>
          </a:p>
          <a:p>
            <a:r>
              <a:rPr lang="en-US" dirty="0"/>
              <a:t>Non-pharmacologic interventions</a:t>
            </a:r>
          </a:p>
          <a:p>
            <a:pPr lvl="1"/>
            <a:r>
              <a:rPr lang="en-US" dirty="0"/>
              <a:t>Self management</a:t>
            </a:r>
          </a:p>
          <a:p>
            <a:pPr lvl="1"/>
            <a:r>
              <a:rPr lang="en-US" dirty="0"/>
              <a:t>Exercise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467" y="2253283"/>
            <a:ext cx="4057533" cy="3168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HFnrEF</a:t>
            </a:r>
            <a:r>
              <a:rPr lang="en-US" dirty="0"/>
              <a:t> Management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Treat comorbidities</a:t>
            </a:r>
          </a:p>
          <a:p>
            <a:pPr lvl="1"/>
            <a:r>
              <a:rPr lang="en-US" dirty="0"/>
              <a:t>AF, HTN, CKD, VHD</a:t>
            </a:r>
          </a:p>
          <a:p>
            <a:r>
              <a:rPr lang="en-US" dirty="0"/>
              <a:t>Loop diuretics to maintain euvolemia</a:t>
            </a:r>
          </a:p>
          <a:p>
            <a:r>
              <a:rPr lang="en-US" dirty="0"/>
              <a:t>Non-pharmacologic interventions</a:t>
            </a:r>
          </a:p>
          <a:p>
            <a:pPr lvl="1"/>
            <a:r>
              <a:rPr lang="en-US" dirty="0"/>
              <a:t>Self management</a:t>
            </a:r>
          </a:p>
          <a:p>
            <a:pPr lvl="1"/>
            <a:r>
              <a:rPr lang="en-US" dirty="0"/>
              <a:t>Exercise</a:t>
            </a:r>
          </a:p>
          <a:p>
            <a:r>
              <a:rPr lang="en-US" dirty="0"/>
              <a:t>Advanced care planning</a:t>
            </a:r>
          </a:p>
          <a:p>
            <a:pPr lvl="1"/>
            <a:r>
              <a:rPr lang="en-US" dirty="0"/>
              <a:t>Document goals of care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467" y="2253283"/>
            <a:ext cx="4057533" cy="3168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HFnrEF</a:t>
            </a:r>
            <a:r>
              <a:rPr lang="en-US" dirty="0"/>
              <a:t> Management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HFnrEF</a:t>
            </a:r>
            <a:r>
              <a:rPr lang="en-US" dirty="0"/>
              <a:t>: LVEF &gt;40% </a:t>
            </a:r>
            <a:r>
              <a:rPr lang="en-US" u="sng" dirty="0"/>
              <a:t>and symptoms</a:t>
            </a:r>
          </a:p>
          <a:p>
            <a:pPr lvl="1"/>
            <a:r>
              <a:rPr lang="en-US" dirty="0"/>
              <a:t>SGLT2i</a:t>
            </a:r>
          </a:p>
          <a:p>
            <a:pPr lvl="1"/>
            <a:r>
              <a:rPr lang="en-US" dirty="0"/>
              <a:t>MRA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467" y="2253283"/>
            <a:ext cx="4057533" cy="3168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HFnrEF</a:t>
            </a:r>
            <a:r>
              <a:rPr lang="en-US" dirty="0"/>
              <a:t> Management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HFnrEF</a:t>
            </a:r>
            <a:r>
              <a:rPr lang="en-US" dirty="0"/>
              <a:t>: LVEF &gt;40% </a:t>
            </a:r>
            <a:r>
              <a:rPr lang="en-US" u="sng" dirty="0"/>
              <a:t>and symptoms</a:t>
            </a:r>
          </a:p>
          <a:p>
            <a:pPr lvl="1"/>
            <a:r>
              <a:rPr lang="en-US" dirty="0"/>
              <a:t>SGLT2i</a:t>
            </a:r>
          </a:p>
          <a:p>
            <a:pPr lvl="1"/>
            <a:r>
              <a:rPr lang="en-US" dirty="0"/>
              <a:t>MRA</a:t>
            </a:r>
          </a:p>
          <a:p>
            <a:r>
              <a:rPr lang="en-US" dirty="0"/>
              <a:t>LVEF &gt;45% and BMI &gt;30</a:t>
            </a:r>
          </a:p>
          <a:p>
            <a:pPr lvl="1"/>
            <a:r>
              <a:rPr lang="en-US" dirty="0"/>
              <a:t>Evidenced based GLP1a </a:t>
            </a:r>
          </a:p>
          <a:p>
            <a:pPr lvl="2"/>
            <a:r>
              <a:rPr lang="en-US" dirty="0"/>
              <a:t>Weak recommendation, moderate evidence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467" y="2253283"/>
            <a:ext cx="4057533" cy="3168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HFnrEF</a:t>
            </a:r>
            <a:r>
              <a:rPr lang="en-US" dirty="0"/>
              <a:t> Management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HFnrEF</a:t>
            </a:r>
            <a:r>
              <a:rPr lang="en-US" dirty="0"/>
              <a:t>: LVEF &gt;40% </a:t>
            </a:r>
            <a:r>
              <a:rPr lang="en-US" u="sng" dirty="0"/>
              <a:t>and symptoms</a:t>
            </a:r>
          </a:p>
          <a:p>
            <a:pPr lvl="1"/>
            <a:r>
              <a:rPr lang="en-US" dirty="0"/>
              <a:t>SGLT2i</a:t>
            </a:r>
          </a:p>
          <a:p>
            <a:pPr lvl="1"/>
            <a:r>
              <a:rPr lang="en-US" dirty="0"/>
              <a:t>MRA</a:t>
            </a:r>
          </a:p>
          <a:p>
            <a:r>
              <a:rPr lang="en-US" dirty="0"/>
              <a:t>LVEF &gt;45% and BMI &gt;30</a:t>
            </a:r>
          </a:p>
          <a:p>
            <a:pPr lvl="1"/>
            <a:r>
              <a:rPr lang="en-US" dirty="0"/>
              <a:t>Evidenced based GLP1a </a:t>
            </a:r>
          </a:p>
          <a:p>
            <a:pPr lvl="2"/>
            <a:r>
              <a:rPr lang="en-US" dirty="0"/>
              <a:t>Weak recommendation, moderate evidence</a:t>
            </a:r>
          </a:p>
          <a:p>
            <a:r>
              <a:rPr lang="en-US" dirty="0"/>
              <a:t>LVEF &gt;40% with sufficient BP</a:t>
            </a:r>
          </a:p>
          <a:p>
            <a:pPr lvl="1"/>
            <a:r>
              <a:rPr lang="en-US" dirty="0"/>
              <a:t>ARNI (candesartan if not tolerable)</a:t>
            </a:r>
          </a:p>
          <a:p>
            <a:pPr lvl="2"/>
            <a:r>
              <a:rPr lang="en-US" dirty="0"/>
              <a:t>Weak recommendation, moderate evidence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467" y="2253283"/>
            <a:ext cx="4057533" cy="31689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PATIENT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7500" lnSpcReduction="20000"/>
          </a:bodyPr>
          <a:lstStyle/>
          <a:p>
            <a:r>
              <a:rPr lang="en-US" dirty="0"/>
              <a:t>65M </a:t>
            </a:r>
            <a:r>
              <a:rPr lang="en-US" dirty="0" err="1"/>
              <a:t>HFnrEF</a:t>
            </a:r>
            <a:endParaRPr lang="en-US" dirty="0"/>
          </a:p>
          <a:p>
            <a:r>
              <a:rPr lang="en-US" dirty="0"/>
              <a:t>PMHX</a:t>
            </a:r>
          </a:p>
          <a:p>
            <a:pPr lvl="1"/>
            <a:r>
              <a:rPr lang="en-US" dirty="0" err="1"/>
              <a:t>Afib</a:t>
            </a:r>
            <a:r>
              <a:rPr lang="en-US" dirty="0"/>
              <a:t>/Flutter</a:t>
            </a:r>
          </a:p>
          <a:p>
            <a:pPr lvl="1"/>
            <a:r>
              <a:rPr lang="en-US" dirty="0"/>
              <a:t>OSA (compliant with CPAP)</a:t>
            </a:r>
          </a:p>
          <a:p>
            <a:pPr lvl="1"/>
            <a:r>
              <a:rPr lang="en-US" dirty="0"/>
              <a:t>Obesity (BMI 35)</a:t>
            </a:r>
          </a:p>
          <a:p>
            <a:pPr lvl="1"/>
            <a:endParaRPr lang="en-US" dirty="0"/>
          </a:p>
          <a:p>
            <a:r>
              <a:rPr lang="en-US" dirty="0"/>
              <a:t>Meds:</a:t>
            </a:r>
          </a:p>
          <a:p>
            <a:pPr lvl="1"/>
            <a:r>
              <a:rPr lang="en-US" dirty="0"/>
              <a:t>Bisoprolol 2.5mg</a:t>
            </a:r>
          </a:p>
          <a:p>
            <a:pPr lvl="1"/>
            <a:r>
              <a:rPr lang="en-US" dirty="0"/>
              <a:t>Jardiance 10mg daily</a:t>
            </a:r>
          </a:p>
          <a:p>
            <a:pPr lvl="1"/>
            <a:r>
              <a:rPr lang="en-US" dirty="0"/>
              <a:t>Lasix 40mg daily PRN</a:t>
            </a:r>
          </a:p>
          <a:p>
            <a:pPr lvl="1"/>
            <a:r>
              <a:rPr lang="en-US" dirty="0"/>
              <a:t>Tamsulosin</a:t>
            </a:r>
          </a:p>
          <a:p>
            <a:pPr lvl="1"/>
            <a:r>
              <a:rPr lang="en-US" dirty="0"/>
              <a:t>Apixaban</a:t>
            </a:r>
          </a:p>
          <a:p>
            <a:pPr lvl="1"/>
            <a:r>
              <a:rPr lang="en-US" dirty="0"/>
              <a:t>Amiodarone 200mg daily</a:t>
            </a:r>
          </a:p>
          <a:p>
            <a:pPr lvl="1"/>
            <a:r>
              <a:rPr lang="en-US" dirty="0"/>
              <a:t>K too high to tolerate MRA despite dietary modification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7500" lnSpcReduction="10000"/>
          </a:bodyPr>
          <a:lstStyle/>
          <a:p>
            <a:r>
              <a:rPr lang="en-US" dirty="0"/>
              <a:t>NYHA I</a:t>
            </a:r>
          </a:p>
          <a:p>
            <a:endParaRPr lang="en-US" dirty="0"/>
          </a:p>
          <a:p>
            <a:r>
              <a:rPr lang="en-US" dirty="0"/>
              <a:t>Exam: BP 105/70, HR 65 reg</a:t>
            </a:r>
          </a:p>
          <a:p>
            <a:pPr lvl="1"/>
            <a:r>
              <a:rPr lang="en-US" dirty="0"/>
              <a:t>JVD not seen</a:t>
            </a:r>
          </a:p>
          <a:p>
            <a:pPr lvl="1"/>
            <a:r>
              <a:rPr lang="en-US" dirty="0"/>
              <a:t>CTAB</a:t>
            </a:r>
          </a:p>
          <a:p>
            <a:pPr lvl="1"/>
            <a:r>
              <a:rPr lang="en-US" dirty="0"/>
              <a:t>No edema</a:t>
            </a:r>
          </a:p>
          <a:p>
            <a:pPr lvl="1"/>
            <a:endParaRPr lang="en-US" dirty="0"/>
          </a:p>
          <a:p>
            <a:r>
              <a:rPr lang="en-US" dirty="0"/>
              <a:t>Investigations:</a:t>
            </a:r>
          </a:p>
          <a:p>
            <a:pPr lvl="1"/>
            <a:r>
              <a:rPr lang="en-US" dirty="0" err="1"/>
              <a:t>Creat</a:t>
            </a:r>
            <a:r>
              <a:rPr lang="en-US" dirty="0"/>
              <a:t> 80, K 4.9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2D echo </a:t>
            </a:r>
          </a:p>
          <a:p>
            <a:pPr lvl="2"/>
            <a:r>
              <a:rPr lang="en-US" dirty="0"/>
              <a:t>LVEF 55 %</a:t>
            </a:r>
          </a:p>
          <a:p>
            <a:pPr lvl="2"/>
            <a:r>
              <a:rPr lang="en-US" dirty="0"/>
              <a:t>No valvular disease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HFrEF</a:t>
            </a:r>
            <a:r>
              <a:rPr lang="en-US" dirty="0"/>
              <a:t> Background: CCS Guidelines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b="24167"/>
          <a:stretch>
            <a:fillRect/>
          </a:stretch>
        </p:blipFill>
        <p:spPr>
          <a:xfrm>
            <a:off x="2628644" y="1558130"/>
            <a:ext cx="6934711" cy="5200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63355" y="6050894"/>
            <a:ext cx="28529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272727"/>
                </a:solidFill>
                <a:effectLst/>
                <a:latin typeface="Montserrat" panose="00000500000000000000" pitchFamily="2" charset="0"/>
              </a:rPr>
              <a:t>Michael McDonald, Sean Virani, Michael Chan, et al. </a:t>
            </a:r>
            <a:r>
              <a:rPr lang="en-US" sz="800" b="0" i="1" dirty="0">
                <a:solidFill>
                  <a:srgbClr val="272727"/>
                </a:solidFill>
                <a:effectLst/>
                <a:latin typeface="Montserrat" panose="00000500000000000000" pitchFamily="2" charset="0"/>
              </a:rPr>
              <a:t>CCS/CHFS Heart Failure Guidelines Update: Defining a New Pharmacologic Standard of Care for Heart Failure With Reduced Ejection Fraction.</a:t>
            </a:r>
            <a:r>
              <a:rPr lang="en-US" sz="800" b="0" i="0" dirty="0">
                <a:solidFill>
                  <a:srgbClr val="272727"/>
                </a:solidFill>
                <a:effectLst/>
                <a:latin typeface="Montserrat" panose="00000500000000000000" pitchFamily="2" charset="0"/>
              </a:rPr>
              <a:t> Can J </a:t>
            </a:r>
            <a:r>
              <a:rPr lang="en-US" sz="800" b="0" i="0" dirty="0" err="1">
                <a:solidFill>
                  <a:srgbClr val="272727"/>
                </a:solidFill>
                <a:effectLst/>
                <a:latin typeface="Montserrat" panose="00000500000000000000" pitchFamily="2" charset="0"/>
              </a:rPr>
              <a:t>Cardiol</a:t>
            </a:r>
            <a:r>
              <a:rPr lang="en-US" sz="800" b="0" i="0" dirty="0">
                <a:solidFill>
                  <a:srgbClr val="272727"/>
                </a:solidFill>
                <a:effectLst/>
                <a:latin typeface="Montserrat" panose="00000500000000000000" pitchFamily="2" charset="0"/>
              </a:rPr>
              <a:t>. 2021 Apr;37(4):531-546</a:t>
            </a:r>
            <a:endParaRPr lang="en-US" sz="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REVIVAL HF</a:t>
            </a:r>
          </a:p>
        </p:txBody>
      </p:sp>
      <p:pic>
        <p:nvPicPr>
          <p:cNvPr id="7" name="Content Placeholder 6" descr="A screenshot of a computer&#10;&#10;AI-generated content may be incorrect.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598" t="47688" r="18580" b="23049"/>
          <a:stretch>
            <a:fillRect/>
          </a:stretch>
        </p:blipFill>
        <p:spPr bwMode="auto">
          <a:xfrm>
            <a:off x="2288072" y="2591540"/>
            <a:ext cx="7615855" cy="3046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REVIVAL HF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6230" y="1828800"/>
            <a:ext cx="6099540" cy="4572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REVIVAL HF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Mean LVEF 21%</a:t>
            </a:r>
          </a:p>
          <a:p>
            <a:r>
              <a:rPr lang="en-US" dirty="0"/>
              <a:t>NYHA III/</a:t>
            </a:r>
            <a:r>
              <a:rPr lang="en-US" dirty="0" err="1"/>
              <a:t>IIIb</a:t>
            </a:r>
            <a:endParaRPr lang="en-US" dirty="0"/>
          </a:p>
          <a:p>
            <a:endParaRPr lang="en-US" dirty="0"/>
          </a:p>
          <a:p>
            <a:r>
              <a:rPr lang="en-US" dirty="0"/>
              <a:t>Able  to maintain robust GDMT for the 2 year study</a:t>
            </a:r>
          </a:p>
          <a:p>
            <a:r>
              <a:rPr lang="en-US" dirty="0"/>
              <a:t>HF hospitalizations were infrequent</a:t>
            </a:r>
          </a:p>
          <a:p>
            <a:pPr lvl="1"/>
            <a:r>
              <a:rPr lang="en-US" dirty="0"/>
              <a:t>9% at 1 year</a:t>
            </a:r>
          </a:p>
          <a:p>
            <a:pPr lvl="1"/>
            <a:r>
              <a:rPr lang="en-US" dirty="0"/>
              <a:t>19% at 2 years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GDMT is effective even in those with advanced or severe/stage-D HF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7246"/>
            <a:ext cx="100584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What’s new in heart failure?</a:t>
            </a:r>
            <a:br>
              <a:rPr lang="en-US" dirty="0"/>
            </a:br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8308" y="1549865"/>
            <a:ext cx="7175383" cy="3758269"/>
          </a:xfrm>
        </p:spPr>
        <p:txBody>
          <a:bodyPr>
            <a:normAutofit/>
          </a:bodyPr>
          <a:lstStyle/>
          <a:p>
            <a:pPr marL="228600" lvl="1" indent="0">
              <a:buNone/>
            </a:pPr>
            <a:r>
              <a:rPr lang="en-US" dirty="0"/>
              <a:t> </a:t>
            </a:r>
          </a:p>
          <a:p>
            <a:pPr marL="228600" lvl="1" indent="0">
              <a:buNone/>
            </a:pPr>
            <a:endParaRPr lang="en-US" dirty="0"/>
          </a:p>
          <a:p>
            <a:pPr marL="228600" lvl="1" indent="0">
              <a:buNone/>
            </a:pPr>
            <a:endParaRPr lang="en-US" dirty="0"/>
          </a:p>
          <a:p>
            <a:pPr lvl="1"/>
            <a:r>
              <a:rPr lang="en-US" sz="2400" dirty="0"/>
              <a:t>CHF overview</a:t>
            </a:r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Management guidelines</a:t>
            </a:r>
          </a:p>
          <a:p>
            <a:pPr lvl="2"/>
            <a:r>
              <a:rPr lang="en-US" sz="2400" dirty="0"/>
              <a:t>Non-reduced ejection fraction</a:t>
            </a:r>
            <a:endParaRPr lang="en-US" sz="2200" dirty="0"/>
          </a:p>
          <a:p>
            <a:pPr lvl="1"/>
            <a:endParaRPr lang="en-US" sz="2600" dirty="0"/>
          </a:p>
          <a:p>
            <a:pPr lvl="1"/>
            <a:r>
              <a:rPr lang="en-US" sz="2600" dirty="0" err="1"/>
              <a:t>HFrEF</a:t>
            </a:r>
            <a:r>
              <a:rPr lang="en-US" sz="2600" dirty="0"/>
              <a:t> outcomes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GB"/>
              <a:t>CHF is a complex syndrome</a:t>
            </a:r>
          </a:p>
          <a:p>
            <a:r>
              <a:rPr lang="en-US" altLang="en-GB"/>
              <a:t>Clinical diagnosis</a:t>
            </a:r>
          </a:p>
          <a:p>
            <a:endParaRPr lang="en-US" alt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GB"/>
              <a:t>CHF is a complex syndrome</a:t>
            </a:r>
          </a:p>
          <a:p>
            <a:r>
              <a:rPr lang="en-US" altLang="en-GB"/>
              <a:t>Clinical diagnosis</a:t>
            </a:r>
          </a:p>
          <a:p>
            <a:r>
              <a:rPr lang="en-US" altLang="en-GB"/>
              <a:t>Often unclear categorization upon presentation (i.e. unknown LVEF)</a:t>
            </a:r>
          </a:p>
          <a:p>
            <a:endParaRPr lang="en-US" alt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GB"/>
              <a:t>CHF is a complex syndrome</a:t>
            </a:r>
          </a:p>
          <a:p>
            <a:r>
              <a:rPr lang="en-US" altLang="en-GB"/>
              <a:t>Clinical diagnosis</a:t>
            </a:r>
          </a:p>
          <a:p>
            <a:r>
              <a:rPr lang="en-US" altLang="en-GB"/>
              <a:t>Often unclear categorization upon presentation (i.e. unknown LVEF)</a:t>
            </a:r>
          </a:p>
          <a:p>
            <a:r>
              <a:rPr lang="en-US" altLang="en-GB"/>
              <a:t>Substantial overlap of initial management regardless of LVEF </a:t>
            </a:r>
          </a:p>
          <a:p>
            <a:pPr lvl="1"/>
            <a:r>
              <a:rPr lang="en-US" altLang="en-GB"/>
              <a:t>non-pharmacological management</a:t>
            </a:r>
          </a:p>
          <a:p>
            <a:pPr lvl="1"/>
            <a:r>
              <a:rPr lang="en-US" altLang="en-GB"/>
              <a:t>Loop diuretics</a:t>
            </a:r>
          </a:p>
          <a:p>
            <a:pPr lvl="1"/>
            <a:r>
              <a:rPr lang="en-US" altLang="en-GB"/>
              <a:t>SGLT2i</a:t>
            </a:r>
          </a:p>
          <a:p>
            <a:pPr lvl="1"/>
            <a:r>
              <a:rPr lang="en-US" altLang="en-GB"/>
              <a:t>MRA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alt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GB"/>
              <a:t>CHF is a complex syndrome</a:t>
            </a:r>
          </a:p>
          <a:p>
            <a:r>
              <a:rPr lang="en-US" altLang="en-GB"/>
              <a:t>Clinical diagnosis</a:t>
            </a:r>
          </a:p>
          <a:p>
            <a:r>
              <a:rPr lang="en-US" altLang="en-GB"/>
              <a:t>Often unclear categorization upon presentation (i.e. unknown LVEF)</a:t>
            </a:r>
          </a:p>
          <a:p>
            <a:r>
              <a:rPr lang="en-US" altLang="en-GB"/>
              <a:t>Substantial overlap of initial management regardless of LVEF </a:t>
            </a:r>
          </a:p>
          <a:p>
            <a:pPr lvl="1"/>
            <a:r>
              <a:rPr lang="en-US" altLang="en-GB"/>
              <a:t>non-pharmacological management</a:t>
            </a:r>
          </a:p>
          <a:p>
            <a:pPr lvl="1"/>
            <a:r>
              <a:rPr lang="en-US" altLang="en-GB"/>
              <a:t>Loop diuretics</a:t>
            </a:r>
          </a:p>
          <a:p>
            <a:pPr lvl="1"/>
            <a:r>
              <a:rPr lang="en-US" altLang="en-GB"/>
              <a:t>SGLT2i</a:t>
            </a:r>
          </a:p>
          <a:p>
            <a:pPr lvl="1"/>
            <a:r>
              <a:rPr lang="en-US" altLang="en-GB"/>
              <a:t>MRA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GB"/>
              <a:t>CHF management is complex	</a:t>
            </a:r>
          </a:p>
          <a:p>
            <a:pPr lvl="1"/>
            <a:r>
              <a:rPr lang="en-US" altLang="en-GB"/>
              <a:t>Orillia Heart Function is a multidisciplinary clinic aimed at addressing this</a:t>
            </a:r>
          </a:p>
          <a:p>
            <a:pPr lvl="0"/>
            <a:endParaRPr lang="en-US" alt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GB"/>
              <a:t>Summary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altLang="en-GB"/>
              <a:t>CHF is a complex syndrome</a:t>
            </a:r>
          </a:p>
          <a:p>
            <a:r>
              <a:rPr lang="en-US" altLang="en-GB"/>
              <a:t>Clinical diagnosis</a:t>
            </a:r>
          </a:p>
          <a:p>
            <a:r>
              <a:rPr lang="en-US" altLang="en-GB"/>
              <a:t>Often unclear categorization upon presentation (i.e. unknown LVEF)</a:t>
            </a:r>
          </a:p>
          <a:p>
            <a:r>
              <a:rPr lang="en-US" altLang="en-GB"/>
              <a:t>Substantial overlap of initial management regardless of LVEF </a:t>
            </a:r>
          </a:p>
          <a:p>
            <a:pPr lvl="1"/>
            <a:r>
              <a:rPr lang="en-US" altLang="en-GB"/>
              <a:t>non-pharmacological management</a:t>
            </a:r>
          </a:p>
          <a:p>
            <a:pPr lvl="1"/>
            <a:r>
              <a:rPr lang="en-US" altLang="en-GB"/>
              <a:t>Loop diuretics</a:t>
            </a:r>
          </a:p>
          <a:p>
            <a:pPr lvl="1"/>
            <a:r>
              <a:rPr lang="en-US" altLang="en-GB"/>
              <a:t>SGLT2i</a:t>
            </a:r>
          </a:p>
          <a:p>
            <a:pPr lvl="1"/>
            <a:r>
              <a:rPr lang="en-US" altLang="en-GB"/>
              <a:t>MRA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GB"/>
              <a:t>CHF management is complex	</a:t>
            </a:r>
          </a:p>
          <a:p>
            <a:pPr lvl="1"/>
            <a:r>
              <a:rPr lang="en-US" altLang="en-GB"/>
              <a:t>Orillia Heart Function is a multidisciplinary clinic aimed at addressing this</a:t>
            </a:r>
          </a:p>
          <a:p>
            <a:pPr lvl="0"/>
            <a:r>
              <a:rPr lang="en-US" altLang="en-GB"/>
              <a:t>Management matters!</a:t>
            </a:r>
          </a:p>
          <a:p>
            <a:pPr lvl="1"/>
            <a:r>
              <a:rPr lang="en-US" altLang="en-GB"/>
              <a:t>Outcomes improve with pharm/non-pharm management even in the sickest individuals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645" y="3063240"/>
            <a:ext cx="2124075" cy="2152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Heart Failure Important?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750,000 Canadians live with heart failure </a:t>
            </a:r>
          </a:p>
          <a:p>
            <a:r>
              <a:rPr lang="en-US" dirty="0"/>
              <a:t>One of the leading causes of hospitalization for those &gt;65 years</a:t>
            </a:r>
          </a:p>
          <a:p>
            <a:r>
              <a:rPr lang="en-US" dirty="0"/>
              <a:t>Estimated annual healthcare cost of $2.8 billion by 2030</a:t>
            </a:r>
          </a:p>
          <a:p>
            <a:r>
              <a:rPr lang="en-US" dirty="0"/>
              <a:t>50% mortality at 5 years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PATIENT CASE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65M presents with dyspnea on exertion, orthopnea, edema</a:t>
            </a:r>
          </a:p>
          <a:p>
            <a:r>
              <a:rPr lang="en-US" dirty="0"/>
              <a:t>PMHX</a:t>
            </a:r>
          </a:p>
          <a:p>
            <a:pPr lvl="1"/>
            <a:r>
              <a:rPr lang="en-US" dirty="0" err="1"/>
              <a:t>Afib</a:t>
            </a:r>
            <a:r>
              <a:rPr lang="en-US" dirty="0"/>
              <a:t>/Flutter</a:t>
            </a:r>
          </a:p>
          <a:p>
            <a:pPr lvl="1"/>
            <a:r>
              <a:rPr lang="en-US" dirty="0"/>
              <a:t>OSA (compliant with CPAP)</a:t>
            </a:r>
          </a:p>
          <a:p>
            <a:pPr lvl="1"/>
            <a:r>
              <a:rPr lang="en-US" dirty="0"/>
              <a:t>Obesity (BMI 35)</a:t>
            </a:r>
          </a:p>
          <a:p>
            <a:pPr lvl="1"/>
            <a:endParaRPr lang="en-US" dirty="0"/>
          </a:p>
          <a:p>
            <a:r>
              <a:rPr lang="en-US" dirty="0"/>
              <a:t>Meds:</a:t>
            </a:r>
          </a:p>
          <a:p>
            <a:pPr lvl="1"/>
            <a:r>
              <a:rPr lang="en-US" dirty="0"/>
              <a:t>Bisoprolol 5mg daily</a:t>
            </a:r>
          </a:p>
          <a:p>
            <a:pPr lvl="1"/>
            <a:r>
              <a:rPr lang="en-US" dirty="0"/>
              <a:t>Tamsulosin</a:t>
            </a:r>
          </a:p>
          <a:p>
            <a:pPr lvl="1"/>
            <a:r>
              <a:rPr lang="en-US" dirty="0"/>
              <a:t>Apixaban</a:t>
            </a:r>
          </a:p>
          <a:p>
            <a:pPr lvl="1"/>
            <a:r>
              <a:rPr lang="en-US" dirty="0"/>
              <a:t>Amiodarone 200mg daily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Exam: BP 130/75, HR 55 reg</a:t>
            </a:r>
          </a:p>
          <a:p>
            <a:pPr lvl="1"/>
            <a:r>
              <a:rPr lang="en-US" dirty="0"/>
              <a:t>JVD distended</a:t>
            </a:r>
          </a:p>
          <a:p>
            <a:pPr lvl="1"/>
            <a:r>
              <a:rPr lang="en-US" dirty="0"/>
              <a:t>Bilateral rales</a:t>
            </a:r>
          </a:p>
          <a:p>
            <a:pPr lvl="1"/>
            <a:endParaRPr lang="en-US" dirty="0"/>
          </a:p>
          <a:p>
            <a:r>
              <a:rPr lang="en-US" dirty="0"/>
              <a:t>Investigations:</a:t>
            </a:r>
          </a:p>
          <a:p>
            <a:pPr lvl="1"/>
            <a:r>
              <a:rPr lang="en-US" dirty="0"/>
              <a:t>CXR shows small bilateral effusions, cardiomegaly</a:t>
            </a:r>
          </a:p>
          <a:p>
            <a:pPr marL="228600" lvl="1" indent="0">
              <a:buNone/>
            </a:pPr>
            <a:endParaRPr lang="en-US" dirty="0"/>
          </a:p>
          <a:p>
            <a:pPr marL="228600" lvl="1" indent="0">
              <a:buNone/>
            </a:pPr>
            <a:endParaRPr lang="en-US" dirty="0"/>
          </a:p>
          <a:p>
            <a:pPr marL="228600" lvl="1" indent="0">
              <a:buNone/>
            </a:pPr>
            <a:endParaRPr lang="en-US" dirty="0"/>
          </a:p>
          <a:p>
            <a:pPr marL="228600" lvl="1" indent="0">
              <a:buNone/>
            </a:pPr>
            <a:r>
              <a:rPr lang="en-US" dirty="0"/>
              <a:t>Diagnosis? </a:t>
            </a:r>
          </a:p>
          <a:p>
            <a:pPr marL="228600" lvl="1" indent="0">
              <a:buNone/>
            </a:pPr>
            <a:endParaRPr lang="en-US" dirty="0"/>
          </a:p>
          <a:p>
            <a:pPr marL="228600" lvl="1" indent="0">
              <a:buNone/>
            </a:pPr>
            <a:r>
              <a:rPr lang="en-US" dirty="0"/>
              <a:t>Management?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Defining CHF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complex clinical syndrome characterized by the heart's inability to pump blood effectively due to structural or functional impairments.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Defining CHF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complex clinical syndrome characterized by the heart's inability to pump blood effectively due to structural or functional impairments. </a:t>
            </a:r>
          </a:p>
          <a:p>
            <a:r>
              <a:rPr lang="en-US" dirty="0"/>
              <a:t>The most common cause of HF is ischemic heart disease</a:t>
            </a:r>
          </a:p>
          <a:p>
            <a:pPr lvl="1"/>
            <a:r>
              <a:rPr lang="en-US" dirty="0"/>
              <a:t>Hypertension</a:t>
            </a:r>
          </a:p>
          <a:p>
            <a:pPr lvl="1"/>
            <a:r>
              <a:rPr lang="en-US" dirty="0"/>
              <a:t>valvular disease</a:t>
            </a:r>
          </a:p>
          <a:p>
            <a:pPr lvl="1"/>
            <a:r>
              <a:rPr lang="en-US" dirty="0"/>
              <a:t>myocarditis</a:t>
            </a:r>
          </a:p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 Defining CHF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complex clinical syndrome characterized by the heart's inability to pump blood effectively due to structural or functional impairments. </a:t>
            </a:r>
          </a:p>
          <a:p>
            <a:r>
              <a:rPr lang="en-US" dirty="0"/>
              <a:t>The most common cause of HF is ischemic heart disease</a:t>
            </a:r>
          </a:p>
          <a:p>
            <a:pPr lvl="1"/>
            <a:r>
              <a:rPr lang="en-US" dirty="0"/>
              <a:t>Hypertension</a:t>
            </a:r>
          </a:p>
          <a:p>
            <a:pPr lvl="1"/>
            <a:r>
              <a:rPr lang="en-US" dirty="0"/>
              <a:t>valvular disease</a:t>
            </a:r>
          </a:p>
          <a:p>
            <a:pPr lvl="1"/>
            <a:r>
              <a:rPr lang="en-US" dirty="0"/>
              <a:t>myocarditis</a:t>
            </a:r>
          </a:p>
          <a:p>
            <a:r>
              <a:rPr lang="en-US" dirty="0"/>
              <a:t>HF is classified based on left ventricular ejection fraction (LVEF) and clinical staging.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Diagnosing CHF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Diagnosis is clinical</a:t>
            </a:r>
          </a:p>
          <a:p>
            <a:r>
              <a:rPr lang="en-US" dirty="0"/>
              <a:t>Relies upon clinical symptoms, physical examination findings, and can be further guided by investigations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edical Design 16x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1095</Words>
  <Application>Microsoft Office PowerPoint</Application>
  <PresentationFormat>Widescreen</PresentationFormat>
  <Paragraphs>286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Arial</vt:lpstr>
      <vt:lpstr>Calibri</vt:lpstr>
      <vt:lpstr>Franklin Gothic Medium</vt:lpstr>
      <vt:lpstr>Montserrat</vt:lpstr>
      <vt:lpstr>Medical Design 16x9</vt:lpstr>
      <vt:lpstr>Cardiac Update 2025:  What’s New In Heart Failure? </vt:lpstr>
      <vt:lpstr>DISCLOSURES</vt:lpstr>
      <vt:lpstr>What’s new in heart failure? Objectives</vt:lpstr>
      <vt:lpstr>Is Heart Failure Important?</vt:lpstr>
      <vt:lpstr>PATIENT CASE</vt:lpstr>
      <vt:lpstr> Defining CHF</vt:lpstr>
      <vt:lpstr> Defining CHF</vt:lpstr>
      <vt:lpstr> Defining CHF</vt:lpstr>
      <vt:lpstr>Diagnosing CHF</vt:lpstr>
      <vt:lpstr>Diagnosing CHF</vt:lpstr>
      <vt:lpstr>Diagnosing CHF</vt:lpstr>
      <vt:lpstr>Diagnosing CHF</vt:lpstr>
      <vt:lpstr>PATIENT CASE</vt:lpstr>
      <vt:lpstr>CHF Jargon</vt:lpstr>
      <vt:lpstr>CHF Jargon</vt:lpstr>
      <vt:lpstr>CHF Jargon</vt:lpstr>
      <vt:lpstr>HFnrEF Management</vt:lpstr>
      <vt:lpstr>HFnrEF Management</vt:lpstr>
      <vt:lpstr>HFnrEF Management</vt:lpstr>
      <vt:lpstr>HFnrEF Management</vt:lpstr>
      <vt:lpstr>HFnrEF Management</vt:lpstr>
      <vt:lpstr>HFnrEF Management</vt:lpstr>
      <vt:lpstr>HFnrEF Management</vt:lpstr>
      <vt:lpstr>HFnrEF Management</vt:lpstr>
      <vt:lpstr>PATIENT CASE</vt:lpstr>
      <vt:lpstr>HFrEF Background: CCS Guidelines</vt:lpstr>
      <vt:lpstr>REVIVAL HF</vt:lpstr>
      <vt:lpstr>REVIVAL HF</vt:lpstr>
      <vt:lpstr>REVIVAL HF</vt:lpstr>
      <vt:lpstr>Summary</vt:lpstr>
      <vt:lpstr>Summary</vt:lpstr>
      <vt:lpstr>Summary</vt:lpstr>
      <vt:lpstr>Summary</vt:lpstr>
      <vt:lpstr>Summary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Janet McMordie</dc:creator>
  <cp:lastModifiedBy>Reviewer</cp:lastModifiedBy>
  <cp:revision>43</cp:revision>
  <dcterms:created xsi:type="dcterms:W3CDTF">2018-02-22T01:29:00Z</dcterms:created>
  <dcterms:modified xsi:type="dcterms:W3CDTF">2025-06-19T23:02:58Z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FC6787373AE04F61B433BE08A6520B1A_13</vt:lpwstr>
  </property>
  <property fmtid="{D5CDD505-2E9C-101B-9397-08002B2CF9AE}" pid="3" name="KSOProductBuildVer">
    <vt:lpwstr>2057-12.2.0.21183</vt:lpwstr>
  </property>
</Properties>
</file>