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notesMasterIdLst>
    <p:notesMasterId r:id="rId37"/>
  </p:notesMasterIdLst>
  <p:sldIdLst>
    <p:sldId id="2147480457" r:id="rId3"/>
    <p:sldId id="2147480458" r:id="rId4"/>
    <p:sldId id="2147480449" r:id="rId5"/>
    <p:sldId id="2147470880" r:id="rId6"/>
    <p:sldId id="2147480450" r:id="rId7"/>
    <p:sldId id="2147474011" r:id="rId8"/>
    <p:sldId id="258" r:id="rId9"/>
    <p:sldId id="259" r:id="rId10"/>
    <p:sldId id="260" r:id="rId11"/>
    <p:sldId id="256" r:id="rId12"/>
    <p:sldId id="2147480451" r:id="rId13"/>
    <p:sldId id="2147480452" r:id="rId14"/>
    <p:sldId id="2147480455" r:id="rId15"/>
    <p:sldId id="2147480453" r:id="rId16"/>
    <p:sldId id="2147480454" r:id="rId17"/>
    <p:sldId id="2142533837" r:id="rId18"/>
    <p:sldId id="335" r:id="rId19"/>
    <p:sldId id="2147470713" r:id="rId20"/>
    <p:sldId id="2147470862" r:id="rId21"/>
    <p:sldId id="2147470895" r:id="rId22"/>
    <p:sldId id="2147470894" r:id="rId23"/>
    <p:sldId id="2147480456" r:id="rId24"/>
    <p:sldId id="398" r:id="rId25"/>
    <p:sldId id="399" r:id="rId26"/>
    <p:sldId id="400" r:id="rId27"/>
    <p:sldId id="401" r:id="rId28"/>
    <p:sldId id="2147470922" r:id="rId29"/>
    <p:sldId id="2147480446" r:id="rId30"/>
    <p:sldId id="2147470978" r:id="rId31"/>
    <p:sldId id="257" r:id="rId32"/>
    <p:sldId id="2147470981" r:id="rId33"/>
    <p:sldId id="2147480535" r:id="rId34"/>
    <p:sldId id="2147474889" r:id="rId35"/>
    <p:sldId id="214748364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acFadyen" userId="6199100c7c05f63e" providerId="LiveId" clId="{801C7E8A-7554-41AF-BA1B-614C812B2B82}"/>
    <pc:docChg chg="delSld">
      <pc:chgData name="John MacFadyen" userId="6199100c7c05f63e" providerId="LiveId" clId="{801C7E8A-7554-41AF-BA1B-614C812B2B82}" dt="2025-06-19T22:00:28.427" v="13" actId="47"/>
      <pc:docMkLst>
        <pc:docMk/>
      </pc:docMkLst>
      <pc:sldChg chg="del">
        <pc:chgData name="John MacFadyen" userId="6199100c7c05f63e" providerId="LiveId" clId="{801C7E8A-7554-41AF-BA1B-614C812B2B82}" dt="2025-06-19T21:59:41.994" v="0" actId="47"/>
        <pc:sldMkLst>
          <pc:docMk/>
          <pc:sldMk cId="1281481655" sldId="261"/>
        </pc:sldMkLst>
      </pc:sldChg>
      <pc:sldChg chg="del">
        <pc:chgData name="John MacFadyen" userId="6199100c7c05f63e" providerId="LiveId" clId="{801C7E8A-7554-41AF-BA1B-614C812B2B82}" dt="2025-06-19T21:59:43.669" v="1" actId="47"/>
        <pc:sldMkLst>
          <pc:docMk/>
          <pc:sldMk cId="2380599529" sldId="262"/>
        </pc:sldMkLst>
      </pc:sldChg>
      <pc:sldChg chg="del">
        <pc:chgData name="John MacFadyen" userId="6199100c7c05f63e" providerId="LiveId" clId="{801C7E8A-7554-41AF-BA1B-614C812B2B82}" dt="2025-06-19T21:59:44.484" v="2" actId="47"/>
        <pc:sldMkLst>
          <pc:docMk/>
          <pc:sldMk cId="2454418557" sldId="263"/>
        </pc:sldMkLst>
      </pc:sldChg>
      <pc:sldChg chg="del">
        <pc:chgData name="John MacFadyen" userId="6199100c7c05f63e" providerId="LiveId" clId="{801C7E8A-7554-41AF-BA1B-614C812B2B82}" dt="2025-06-19T21:59:48.581" v="6" actId="47"/>
        <pc:sldMkLst>
          <pc:docMk/>
          <pc:sldMk cId="2222463446" sldId="264"/>
        </pc:sldMkLst>
      </pc:sldChg>
      <pc:sldChg chg="del">
        <pc:chgData name="John MacFadyen" userId="6199100c7c05f63e" providerId="LiveId" clId="{801C7E8A-7554-41AF-BA1B-614C812B2B82}" dt="2025-06-19T21:59:47.143" v="5" actId="47"/>
        <pc:sldMkLst>
          <pc:docMk/>
          <pc:sldMk cId="584782650" sldId="265"/>
        </pc:sldMkLst>
      </pc:sldChg>
      <pc:sldChg chg="del">
        <pc:chgData name="John MacFadyen" userId="6199100c7c05f63e" providerId="LiveId" clId="{801C7E8A-7554-41AF-BA1B-614C812B2B82}" dt="2025-06-19T21:59:45.464" v="3" actId="47"/>
        <pc:sldMkLst>
          <pc:docMk/>
          <pc:sldMk cId="1038869017" sldId="266"/>
        </pc:sldMkLst>
      </pc:sldChg>
      <pc:sldChg chg="del">
        <pc:chgData name="John MacFadyen" userId="6199100c7c05f63e" providerId="LiveId" clId="{801C7E8A-7554-41AF-BA1B-614C812B2B82}" dt="2025-06-19T21:59:46.366" v="4" actId="47"/>
        <pc:sldMkLst>
          <pc:docMk/>
          <pc:sldMk cId="3285103276" sldId="267"/>
        </pc:sldMkLst>
      </pc:sldChg>
      <pc:sldChg chg="del">
        <pc:chgData name="John MacFadyen" userId="6199100c7c05f63e" providerId="LiveId" clId="{801C7E8A-7554-41AF-BA1B-614C812B2B82}" dt="2025-06-19T22:00:07.870" v="10" actId="47"/>
        <pc:sldMkLst>
          <pc:docMk/>
          <pc:sldMk cId="2284057657" sldId="1003"/>
        </pc:sldMkLst>
      </pc:sldChg>
      <pc:sldChg chg="del">
        <pc:chgData name="John MacFadyen" userId="6199100c7c05f63e" providerId="LiveId" clId="{801C7E8A-7554-41AF-BA1B-614C812B2B82}" dt="2025-06-19T22:00:24.090" v="11" actId="47"/>
        <pc:sldMkLst>
          <pc:docMk/>
          <pc:sldMk cId="656322480" sldId="1695"/>
        </pc:sldMkLst>
      </pc:sldChg>
      <pc:sldChg chg="del">
        <pc:chgData name="John MacFadyen" userId="6199100c7c05f63e" providerId="LiveId" clId="{801C7E8A-7554-41AF-BA1B-614C812B2B82}" dt="2025-06-19T22:00:01.029" v="8" actId="47"/>
        <pc:sldMkLst>
          <pc:docMk/>
          <pc:sldMk cId="2412253229" sldId="2142533842"/>
        </pc:sldMkLst>
      </pc:sldChg>
      <pc:sldChg chg="del">
        <pc:chgData name="John MacFadyen" userId="6199100c7c05f63e" providerId="LiveId" clId="{801C7E8A-7554-41AF-BA1B-614C812B2B82}" dt="2025-06-19T22:00:03.551" v="9" actId="47"/>
        <pc:sldMkLst>
          <pc:docMk/>
          <pc:sldMk cId="41922400" sldId="2147470899"/>
        </pc:sldMkLst>
      </pc:sldChg>
      <pc:sldChg chg="del">
        <pc:chgData name="John MacFadyen" userId="6199100c7c05f63e" providerId="LiveId" clId="{801C7E8A-7554-41AF-BA1B-614C812B2B82}" dt="2025-06-19T21:59:52.304" v="7" actId="47"/>
        <pc:sldMkLst>
          <pc:docMk/>
          <pc:sldMk cId="367568998" sldId="2147474014"/>
        </pc:sldMkLst>
      </pc:sldChg>
      <pc:sldChg chg="del">
        <pc:chgData name="John MacFadyen" userId="6199100c7c05f63e" providerId="LiveId" clId="{801C7E8A-7554-41AF-BA1B-614C812B2B82}" dt="2025-06-19T22:00:28.427" v="13" actId="47"/>
        <pc:sldMkLst>
          <pc:docMk/>
          <pc:sldMk cId="516356459" sldId="2147474894"/>
        </pc:sldMkLst>
      </pc:sldChg>
      <pc:sldChg chg="del">
        <pc:chgData name="John MacFadyen" userId="6199100c7c05f63e" providerId="LiveId" clId="{801C7E8A-7554-41AF-BA1B-614C812B2B82}" dt="2025-06-19T22:00:25.084" v="12" actId="47"/>
        <pc:sldMkLst>
          <pc:docMk/>
          <pc:sldMk cId="221655244" sldId="2147483646"/>
        </pc:sldMkLst>
      </pc:sldChg>
      <pc:sldMasterChg chg="delSldLayout">
        <pc:chgData name="John MacFadyen" userId="6199100c7c05f63e" providerId="LiveId" clId="{801C7E8A-7554-41AF-BA1B-614C812B2B82}" dt="2025-06-19T22:00:28.427" v="13" actId="47"/>
        <pc:sldMasterMkLst>
          <pc:docMk/>
          <pc:sldMasterMk cId="2410955609" sldId="2147483648"/>
        </pc:sldMasterMkLst>
        <pc:sldLayoutChg chg="del">
          <pc:chgData name="John MacFadyen" userId="6199100c7c05f63e" providerId="LiveId" clId="{801C7E8A-7554-41AF-BA1B-614C812B2B82}" dt="2025-06-19T22:00:28.427" v="13" actId="47"/>
          <pc:sldLayoutMkLst>
            <pc:docMk/>
            <pc:sldMasterMk cId="2410955609" sldId="2147483648"/>
            <pc:sldLayoutMk cId="3565794646" sldId="2147483662"/>
          </pc:sldLayoutMkLst>
        </pc:sldLayoutChg>
        <pc:sldLayoutChg chg="del">
          <pc:chgData name="John MacFadyen" userId="6199100c7c05f63e" providerId="LiveId" clId="{801C7E8A-7554-41AF-BA1B-614C812B2B82}" dt="2025-06-19T21:59:52.304" v="7" actId="47"/>
          <pc:sldLayoutMkLst>
            <pc:docMk/>
            <pc:sldMasterMk cId="2410955609" sldId="2147483648"/>
            <pc:sldLayoutMk cId="2924331313" sldId="214748372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91752-A3DA-2249-86D7-905BB8DB881A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67C32841-1C32-C844-A4EA-C618C587FDE5}">
      <dgm:prSet phldrT="[Text]"/>
      <dgm:spPr/>
      <dgm:t>
        <a:bodyPr/>
        <a:lstStyle/>
        <a:p>
          <a:r>
            <a:rPr lang="en-US"/>
            <a:t>Cardio</a:t>
          </a:r>
        </a:p>
      </dgm:t>
    </dgm:pt>
    <dgm:pt modelId="{62CF582D-D2CC-1B4C-8E58-D681EA62C2A4}" type="parTrans" cxnId="{7647105F-7E02-914C-B666-B8BE861F402C}">
      <dgm:prSet/>
      <dgm:spPr/>
      <dgm:t>
        <a:bodyPr/>
        <a:lstStyle/>
        <a:p>
          <a:endParaRPr lang="en-US"/>
        </a:p>
      </dgm:t>
    </dgm:pt>
    <dgm:pt modelId="{410CC21B-8993-CD4E-8501-EF66795A3FD1}" type="sibTrans" cxnId="{7647105F-7E02-914C-B666-B8BE861F402C}">
      <dgm:prSet/>
      <dgm:spPr/>
      <dgm:t>
        <a:bodyPr/>
        <a:lstStyle/>
        <a:p>
          <a:endParaRPr lang="en-US"/>
        </a:p>
      </dgm:t>
    </dgm:pt>
    <dgm:pt modelId="{CE61A3F8-B3C1-C94E-BE21-BD6B355482A4}">
      <dgm:prSet phldrT="[Text]"/>
      <dgm:spPr/>
      <dgm:t>
        <a:bodyPr/>
        <a:lstStyle/>
        <a:p>
          <a:r>
            <a:rPr lang="en-US" err="1"/>
            <a:t>Nephro</a:t>
          </a:r>
          <a:endParaRPr lang="en-US"/>
        </a:p>
      </dgm:t>
    </dgm:pt>
    <dgm:pt modelId="{D38875E7-83BC-B14C-8638-E6771634CB73}" type="parTrans" cxnId="{B9356D30-ADD9-CC48-BD49-0FB0DCCDA966}">
      <dgm:prSet/>
      <dgm:spPr/>
      <dgm:t>
        <a:bodyPr/>
        <a:lstStyle/>
        <a:p>
          <a:endParaRPr lang="en-US"/>
        </a:p>
      </dgm:t>
    </dgm:pt>
    <dgm:pt modelId="{3C511559-B1C3-2440-AEFA-BDC8DA0592AA}" type="sibTrans" cxnId="{B9356D30-ADD9-CC48-BD49-0FB0DCCDA966}">
      <dgm:prSet/>
      <dgm:spPr/>
      <dgm:t>
        <a:bodyPr/>
        <a:lstStyle/>
        <a:p>
          <a:endParaRPr lang="en-US"/>
        </a:p>
      </dgm:t>
    </dgm:pt>
    <dgm:pt modelId="{EEBF13F8-9029-0C45-A276-8EF52D6015A3}">
      <dgm:prSet phldrT="[Text]"/>
      <dgm:spPr/>
      <dgm:t>
        <a:bodyPr/>
        <a:lstStyle/>
        <a:p>
          <a:r>
            <a:rPr lang="en-US"/>
            <a:t>Endo</a:t>
          </a:r>
        </a:p>
      </dgm:t>
    </dgm:pt>
    <dgm:pt modelId="{3CE64D60-8C02-4940-B6CC-639348E43CE9}" type="parTrans" cxnId="{7B4CA598-52F4-0246-B9A5-D84CEF2AD8D2}">
      <dgm:prSet/>
      <dgm:spPr/>
      <dgm:t>
        <a:bodyPr/>
        <a:lstStyle/>
        <a:p>
          <a:endParaRPr lang="en-US"/>
        </a:p>
      </dgm:t>
    </dgm:pt>
    <dgm:pt modelId="{090EF69A-7A84-6C44-8FA8-2A63D7A86525}" type="sibTrans" cxnId="{7B4CA598-52F4-0246-B9A5-D84CEF2AD8D2}">
      <dgm:prSet/>
      <dgm:spPr/>
      <dgm:t>
        <a:bodyPr/>
        <a:lstStyle/>
        <a:p>
          <a:endParaRPr lang="en-US"/>
        </a:p>
      </dgm:t>
    </dgm:pt>
    <dgm:pt modelId="{B3BEDCC1-AF7A-6846-A204-3590D482723B}" type="pres">
      <dgm:prSet presAssocID="{F6591752-A3DA-2249-86D7-905BB8DB881A}" presName="compositeShape" presStyleCnt="0">
        <dgm:presLayoutVars>
          <dgm:chMax val="7"/>
          <dgm:dir/>
          <dgm:resizeHandles val="exact"/>
        </dgm:presLayoutVars>
      </dgm:prSet>
      <dgm:spPr/>
    </dgm:pt>
    <dgm:pt modelId="{B03AAAA1-5670-9D40-99E5-38E826666248}" type="pres">
      <dgm:prSet presAssocID="{67C32841-1C32-C844-A4EA-C618C587FDE5}" presName="circ1" presStyleLbl="vennNode1" presStyleIdx="0" presStyleCnt="3" custLinFactNeighborX="1035" custLinFactNeighborY="-122"/>
      <dgm:spPr/>
    </dgm:pt>
    <dgm:pt modelId="{4DFF018B-1668-514C-BDA3-019EBEB5F30D}" type="pres">
      <dgm:prSet presAssocID="{67C32841-1C32-C844-A4EA-C618C587FD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AA7C1A-7800-8F4C-A5AC-8DF4DD255438}" type="pres">
      <dgm:prSet presAssocID="{CE61A3F8-B3C1-C94E-BE21-BD6B355482A4}" presName="circ2" presStyleLbl="vennNode1" presStyleIdx="1" presStyleCnt="3" custLinFactNeighborX="6972" custLinFactNeighborY="-6469"/>
      <dgm:spPr/>
    </dgm:pt>
    <dgm:pt modelId="{74BB5D55-3540-3249-A537-F05CB217985F}" type="pres">
      <dgm:prSet presAssocID="{CE61A3F8-B3C1-C94E-BE21-BD6B355482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F43902-83F0-7746-B679-63FD1DABC8AE}" type="pres">
      <dgm:prSet presAssocID="{EEBF13F8-9029-0C45-A276-8EF52D6015A3}" presName="circ3" presStyleLbl="vennNode1" presStyleIdx="2" presStyleCnt="3" custLinFactNeighborX="5100" custLinFactNeighborY="-6469"/>
      <dgm:spPr/>
    </dgm:pt>
    <dgm:pt modelId="{F4FF9D80-BFBD-EE4B-A150-A5430A7D91B8}" type="pres">
      <dgm:prSet presAssocID="{EEBF13F8-9029-0C45-A276-8EF52D6015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356D30-ADD9-CC48-BD49-0FB0DCCDA966}" srcId="{F6591752-A3DA-2249-86D7-905BB8DB881A}" destId="{CE61A3F8-B3C1-C94E-BE21-BD6B355482A4}" srcOrd="1" destOrd="0" parTransId="{D38875E7-83BC-B14C-8638-E6771634CB73}" sibTransId="{3C511559-B1C3-2440-AEFA-BDC8DA0592AA}"/>
    <dgm:cxn modelId="{FA5D5E31-710C-8240-AFFC-0749AF8033F6}" type="presOf" srcId="{CE61A3F8-B3C1-C94E-BE21-BD6B355482A4}" destId="{B9AA7C1A-7800-8F4C-A5AC-8DF4DD255438}" srcOrd="0" destOrd="0" presId="urn:microsoft.com/office/officeart/2005/8/layout/venn1"/>
    <dgm:cxn modelId="{7647105F-7E02-914C-B666-B8BE861F402C}" srcId="{F6591752-A3DA-2249-86D7-905BB8DB881A}" destId="{67C32841-1C32-C844-A4EA-C618C587FDE5}" srcOrd="0" destOrd="0" parTransId="{62CF582D-D2CC-1B4C-8E58-D681EA62C2A4}" sibTransId="{410CC21B-8993-CD4E-8501-EF66795A3FD1}"/>
    <dgm:cxn modelId="{86C1EA47-93C0-AD44-A67C-221B19AC1AE9}" type="presOf" srcId="{F6591752-A3DA-2249-86D7-905BB8DB881A}" destId="{B3BEDCC1-AF7A-6846-A204-3590D482723B}" srcOrd="0" destOrd="0" presId="urn:microsoft.com/office/officeart/2005/8/layout/venn1"/>
    <dgm:cxn modelId="{90D93A6C-2305-0D4E-B693-4D94C94D8D5D}" type="presOf" srcId="{67C32841-1C32-C844-A4EA-C618C587FDE5}" destId="{B03AAAA1-5670-9D40-99E5-38E826666248}" srcOrd="0" destOrd="0" presId="urn:microsoft.com/office/officeart/2005/8/layout/venn1"/>
    <dgm:cxn modelId="{6F17DC6F-CC3C-E241-924E-6DE328E623FD}" type="presOf" srcId="{67C32841-1C32-C844-A4EA-C618C587FDE5}" destId="{4DFF018B-1668-514C-BDA3-019EBEB5F30D}" srcOrd="1" destOrd="0" presId="urn:microsoft.com/office/officeart/2005/8/layout/venn1"/>
    <dgm:cxn modelId="{7B4CA598-52F4-0246-B9A5-D84CEF2AD8D2}" srcId="{F6591752-A3DA-2249-86D7-905BB8DB881A}" destId="{EEBF13F8-9029-0C45-A276-8EF52D6015A3}" srcOrd="2" destOrd="0" parTransId="{3CE64D60-8C02-4940-B6CC-639348E43CE9}" sibTransId="{090EF69A-7A84-6C44-8FA8-2A63D7A86525}"/>
    <dgm:cxn modelId="{633AEFD1-3A74-3748-AF56-3862B9AC5AD5}" type="presOf" srcId="{EEBF13F8-9029-0C45-A276-8EF52D6015A3}" destId="{F4FF9D80-BFBD-EE4B-A150-A5430A7D91B8}" srcOrd="1" destOrd="0" presId="urn:microsoft.com/office/officeart/2005/8/layout/venn1"/>
    <dgm:cxn modelId="{EC77D7DC-3A4E-7A4C-A148-F5C0D5420BC6}" type="presOf" srcId="{CE61A3F8-B3C1-C94E-BE21-BD6B355482A4}" destId="{74BB5D55-3540-3249-A537-F05CB217985F}" srcOrd="1" destOrd="0" presId="urn:microsoft.com/office/officeart/2005/8/layout/venn1"/>
    <dgm:cxn modelId="{95746FF3-CB7B-A24E-BCCA-DD5214442124}" type="presOf" srcId="{EEBF13F8-9029-0C45-A276-8EF52D6015A3}" destId="{31F43902-83F0-7746-B679-63FD1DABC8AE}" srcOrd="0" destOrd="0" presId="urn:microsoft.com/office/officeart/2005/8/layout/venn1"/>
    <dgm:cxn modelId="{95D21DA4-C603-494F-B7EA-CF0B76A04DAF}" type="presParOf" srcId="{B3BEDCC1-AF7A-6846-A204-3590D482723B}" destId="{B03AAAA1-5670-9D40-99E5-38E826666248}" srcOrd="0" destOrd="0" presId="urn:microsoft.com/office/officeart/2005/8/layout/venn1"/>
    <dgm:cxn modelId="{21655481-8C34-E84F-A6E7-D10EA6CABE3E}" type="presParOf" srcId="{B3BEDCC1-AF7A-6846-A204-3590D482723B}" destId="{4DFF018B-1668-514C-BDA3-019EBEB5F30D}" srcOrd="1" destOrd="0" presId="urn:microsoft.com/office/officeart/2005/8/layout/venn1"/>
    <dgm:cxn modelId="{AF40D4D7-9317-8C4C-A5C1-227BFBC705F5}" type="presParOf" srcId="{B3BEDCC1-AF7A-6846-A204-3590D482723B}" destId="{B9AA7C1A-7800-8F4C-A5AC-8DF4DD255438}" srcOrd="2" destOrd="0" presId="urn:microsoft.com/office/officeart/2005/8/layout/venn1"/>
    <dgm:cxn modelId="{AEAFED07-364F-7B48-99C0-58E88DB9A75D}" type="presParOf" srcId="{B3BEDCC1-AF7A-6846-A204-3590D482723B}" destId="{74BB5D55-3540-3249-A537-F05CB217985F}" srcOrd="3" destOrd="0" presId="urn:microsoft.com/office/officeart/2005/8/layout/venn1"/>
    <dgm:cxn modelId="{418FB875-0736-4E4D-A5B4-50E456005567}" type="presParOf" srcId="{B3BEDCC1-AF7A-6846-A204-3590D482723B}" destId="{31F43902-83F0-7746-B679-63FD1DABC8AE}" srcOrd="4" destOrd="0" presId="urn:microsoft.com/office/officeart/2005/8/layout/venn1"/>
    <dgm:cxn modelId="{38D11C3F-FDF9-F441-8450-9C8E2929037A}" type="presParOf" srcId="{B3BEDCC1-AF7A-6846-A204-3590D482723B}" destId="{F4FF9D80-BFBD-EE4B-A150-A5430A7D91B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91752-A3DA-2249-86D7-905BB8DB881A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67C32841-1C32-C844-A4EA-C618C587FDE5}">
      <dgm:prSet phldrT="[Text]"/>
      <dgm:spPr/>
      <dgm:t>
        <a:bodyPr/>
        <a:lstStyle/>
        <a:p>
          <a:r>
            <a:rPr lang="en-US"/>
            <a:t>Cardio</a:t>
          </a:r>
        </a:p>
      </dgm:t>
    </dgm:pt>
    <dgm:pt modelId="{62CF582D-D2CC-1B4C-8E58-D681EA62C2A4}" type="parTrans" cxnId="{7647105F-7E02-914C-B666-B8BE861F402C}">
      <dgm:prSet/>
      <dgm:spPr/>
      <dgm:t>
        <a:bodyPr/>
        <a:lstStyle/>
        <a:p>
          <a:endParaRPr lang="en-US"/>
        </a:p>
      </dgm:t>
    </dgm:pt>
    <dgm:pt modelId="{410CC21B-8993-CD4E-8501-EF66795A3FD1}" type="sibTrans" cxnId="{7647105F-7E02-914C-B666-B8BE861F402C}">
      <dgm:prSet/>
      <dgm:spPr/>
      <dgm:t>
        <a:bodyPr/>
        <a:lstStyle/>
        <a:p>
          <a:endParaRPr lang="en-US"/>
        </a:p>
      </dgm:t>
    </dgm:pt>
    <dgm:pt modelId="{CE61A3F8-B3C1-C94E-BE21-BD6B355482A4}">
      <dgm:prSet phldrT="[Text]"/>
      <dgm:spPr/>
      <dgm:t>
        <a:bodyPr/>
        <a:lstStyle/>
        <a:p>
          <a:r>
            <a:rPr lang="en-US" err="1"/>
            <a:t>Nephro</a:t>
          </a:r>
          <a:endParaRPr lang="en-US"/>
        </a:p>
      </dgm:t>
    </dgm:pt>
    <dgm:pt modelId="{D38875E7-83BC-B14C-8638-E6771634CB73}" type="parTrans" cxnId="{B9356D30-ADD9-CC48-BD49-0FB0DCCDA966}">
      <dgm:prSet/>
      <dgm:spPr/>
      <dgm:t>
        <a:bodyPr/>
        <a:lstStyle/>
        <a:p>
          <a:endParaRPr lang="en-US"/>
        </a:p>
      </dgm:t>
    </dgm:pt>
    <dgm:pt modelId="{3C511559-B1C3-2440-AEFA-BDC8DA0592AA}" type="sibTrans" cxnId="{B9356D30-ADD9-CC48-BD49-0FB0DCCDA966}">
      <dgm:prSet/>
      <dgm:spPr/>
      <dgm:t>
        <a:bodyPr/>
        <a:lstStyle/>
        <a:p>
          <a:endParaRPr lang="en-US"/>
        </a:p>
      </dgm:t>
    </dgm:pt>
    <dgm:pt modelId="{EEBF13F8-9029-0C45-A276-8EF52D6015A3}">
      <dgm:prSet phldrT="[Text]"/>
      <dgm:spPr/>
      <dgm:t>
        <a:bodyPr/>
        <a:lstStyle/>
        <a:p>
          <a:r>
            <a:rPr lang="en-US"/>
            <a:t>Endo</a:t>
          </a:r>
        </a:p>
      </dgm:t>
    </dgm:pt>
    <dgm:pt modelId="{3CE64D60-8C02-4940-B6CC-639348E43CE9}" type="parTrans" cxnId="{7B4CA598-52F4-0246-B9A5-D84CEF2AD8D2}">
      <dgm:prSet/>
      <dgm:spPr/>
      <dgm:t>
        <a:bodyPr/>
        <a:lstStyle/>
        <a:p>
          <a:endParaRPr lang="en-US"/>
        </a:p>
      </dgm:t>
    </dgm:pt>
    <dgm:pt modelId="{090EF69A-7A84-6C44-8FA8-2A63D7A86525}" type="sibTrans" cxnId="{7B4CA598-52F4-0246-B9A5-D84CEF2AD8D2}">
      <dgm:prSet/>
      <dgm:spPr/>
      <dgm:t>
        <a:bodyPr/>
        <a:lstStyle/>
        <a:p>
          <a:endParaRPr lang="en-US"/>
        </a:p>
      </dgm:t>
    </dgm:pt>
    <dgm:pt modelId="{B3BEDCC1-AF7A-6846-A204-3590D482723B}" type="pres">
      <dgm:prSet presAssocID="{F6591752-A3DA-2249-86D7-905BB8DB881A}" presName="compositeShape" presStyleCnt="0">
        <dgm:presLayoutVars>
          <dgm:chMax val="7"/>
          <dgm:dir/>
          <dgm:resizeHandles val="exact"/>
        </dgm:presLayoutVars>
      </dgm:prSet>
      <dgm:spPr/>
    </dgm:pt>
    <dgm:pt modelId="{B03AAAA1-5670-9D40-99E5-38E826666248}" type="pres">
      <dgm:prSet presAssocID="{67C32841-1C32-C844-A4EA-C618C587FDE5}" presName="circ1" presStyleLbl="vennNode1" presStyleIdx="0" presStyleCnt="3" custLinFactNeighborX="1035" custLinFactNeighborY="-122"/>
      <dgm:spPr/>
    </dgm:pt>
    <dgm:pt modelId="{4DFF018B-1668-514C-BDA3-019EBEB5F30D}" type="pres">
      <dgm:prSet presAssocID="{67C32841-1C32-C844-A4EA-C618C587FD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AA7C1A-7800-8F4C-A5AC-8DF4DD255438}" type="pres">
      <dgm:prSet presAssocID="{CE61A3F8-B3C1-C94E-BE21-BD6B355482A4}" presName="circ2" presStyleLbl="vennNode1" presStyleIdx="1" presStyleCnt="3" custLinFactNeighborX="6972" custLinFactNeighborY="-6469"/>
      <dgm:spPr/>
    </dgm:pt>
    <dgm:pt modelId="{74BB5D55-3540-3249-A537-F05CB217985F}" type="pres">
      <dgm:prSet presAssocID="{CE61A3F8-B3C1-C94E-BE21-BD6B355482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F43902-83F0-7746-B679-63FD1DABC8AE}" type="pres">
      <dgm:prSet presAssocID="{EEBF13F8-9029-0C45-A276-8EF52D6015A3}" presName="circ3" presStyleLbl="vennNode1" presStyleIdx="2" presStyleCnt="3" custLinFactNeighborX="5100" custLinFactNeighborY="-6469"/>
      <dgm:spPr/>
    </dgm:pt>
    <dgm:pt modelId="{F4FF9D80-BFBD-EE4B-A150-A5430A7D91B8}" type="pres">
      <dgm:prSet presAssocID="{EEBF13F8-9029-0C45-A276-8EF52D6015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356D30-ADD9-CC48-BD49-0FB0DCCDA966}" srcId="{F6591752-A3DA-2249-86D7-905BB8DB881A}" destId="{CE61A3F8-B3C1-C94E-BE21-BD6B355482A4}" srcOrd="1" destOrd="0" parTransId="{D38875E7-83BC-B14C-8638-E6771634CB73}" sibTransId="{3C511559-B1C3-2440-AEFA-BDC8DA0592AA}"/>
    <dgm:cxn modelId="{7647105F-7E02-914C-B666-B8BE861F402C}" srcId="{F6591752-A3DA-2249-86D7-905BB8DB881A}" destId="{67C32841-1C32-C844-A4EA-C618C587FDE5}" srcOrd="0" destOrd="0" parTransId="{62CF582D-D2CC-1B4C-8E58-D681EA62C2A4}" sibTransId="{410CC21B-8993-CD4E-8501-EF66795A3FD1}"/>
    <dgm:cxn modelId="{F51C1257-AC98-E34C-A1E9-1701C473D87E}" type="presOf" srcId="{CE61A3F8-B3C1-C94E-BE21-BD6B355482A4}" destId="{74BB5D55-3540-3249-A537-F05CB217985F}" srcOrd="1" destOrd="0" presId="urn:microsoft.com/office/officeart/2005/8/layout/venn1"/>
    <dgm:cxn modelId="{27105785-45F6-1742-B5D7-EC4872FC4A2E}" type="presOf" srcId="{EEBF13F8-9029-0C45-A276-8EF52D6015A3}" destId="{31F43902-83F0-7746-B679-63FD1DABC8AE}" srcOrd="0" destOrd="0" presId="urn:microsoft.com/office/officeart/2005/8/layout/venn1"/>
    <dgm:cxn modelId="{23802A90-89C5-0B42-B205-1ED7FAC992C5}" type="presOf" srcId="{67C32841-1C32-C844-A4EA-C618C587FDE5}" destId="{4DFF018B-1668-514C-BDA3-019EBEB5F30D}" srcOrd="1" destOrd="0" presId="urn:microsoft.com/office/officeart/2005/8/layout/venn1"/>
    <dgm:cxn modelId="{F2E98990-FD00-AD48-B1FC-30BEA0EC6F6E}" type="presOf" srcId="{F6591752-A3DA-2249-86D7-905BB8DB881A}" destId="{B3BEDCC1-AF7A-6846-A204-3590D482723B}" srcOrd="0" destOrd="0" presId="urn:microsoft.com/office/officeart/2005/8/layout/venn1"/>
    <dgm:cxn modelId="{7B4CA598-52F4-0246-B9A5-D84CEF2AD8D2}" srcId="{F6591752-A3DA-2249-86D7-905BB8DB881A}" destId="{EEBF13F8-9029-0C45-A276-8EF52D6015A3}" srcOrd="2" destOrd="0" parTransId="{3CE64D60-8C02-4940-B6CC-639348E43CE9}" sibTransId="{090EF69A-7A84-6C44-8FA8-2A63D7A86525}"/>
    <dgm:cxn modelId="{B15462A9-313F-F243-BA7A-2272DD14CDB8}" type="presOf" srcId="{EEBF13F8-9029-0C45-A276-8EF52D6015A3}" destId="{F4FF9D80-BFBD-EE4B-A150-A5430A7D91B8}" srcOrd="1" destOrd="0" presId="urn:microsoft.com/office/officeart/2005/8/layout/venn1"/>
    <dgm:cxn modelId="{6938CEC2-53A4-714C-95D2-1D7324CA6A2A}" type="presOf" srcId="{67C32841-1C32-C844-A4EA-C618C587FDE5}" destId="{B03AAAA1-5670-9D40-99E5-38E826666248}" srcOrd="0" destOrd="0" presId="urn:microsoft.com/office/officeart/2005/8/layout/venn1"/>
    <dgm:cxn modelId="{D40793F0-28ED-F440-812A-2A24DE772F4B}" type="presOf" srcId="{CE61A3F8-B3C1-C94E-BE21-BD6B355482A4}" destId="{B9AA7C1A-7800-8F4C-A5AC-8DF4DD255438}" srcOrd="0" destOrd="0" presId="urn:microsoft.com/office/officeart/2005/8/layout/venn1"/>
    <dgm:cxn modelId="{2497ABC5-89E5-2644-B68A-A90E4E902887}" type="presParOf" srcId="{B3BEDCC1-AF7A-6846-A204-3590D482723B}" destId="{B03AAAA1-5670-9D40-99E5-38E826666248}" srcOrd="0" destOrd="0" presId="urn:microsoft.com/office/officeart/2005/8/layout/venn1"/>
    <dgm:cxn modelId="{0842F652-7DE5-CA4B-9319-935FFF3EFE15}" type="presParOf" srcId="{B3BEDCC1-AF7A-6846-A204-3590D482723B}" destId="{4DFF018B-1668-514C-BDA3-019EBEB5F30D}" srcOrd="1" destOrd="0" presId="urn:microsoft.com/office/officeart/2005/8/layout/venn1"/>
    <dgm:cxn modelId="{21E94E74-820A-9A43-ABDF-AF2CD0C24095}" type="presParOf" srcId="{B3BEDCC1-AF7A-6846-A204-3590D482723B}" destId="{B9AA7C1A-7800-8F4C-A5AC-8DF4DD255438}" srcOrd="2" destOrd="0" presId="urn:microsoft.com/office/officeart/2005/8/layout/venn1"/>
    <dgm:cxn modelId="{F9B495C3-9844-0649-B031-69D43E187FFF}" type="presParOf" srcId="{B3BEDCC1-AF7A-6846-A204-3590D482723B}" destId="{74BB5D55-3540-3249-A537-F05CB217985F}" srcOrd="3" destOrd="0" presId="urn:microsoft.com/office/officeart/2005/8/layout/venn1"/>
    <dgm:cxn modelId="{D398EF02-B182-E848-8D90-1CD800AFE3E6}" type="presParOf" srcId="{B3BEDCC1-AF7A-6846-A204-3590D482723B}" destId="{31F43902-83F0-7746-B679-63FD1DABC8AE}" srcOrd="4" destOrd="0" presId="urn:microsoft.com/office/officeart/2005/8/layout/venn1"/>
    <dgm:cxn modelId="{2579AC50-73A1-F14C-B103-C9407802E8B3}" type="presParOf" srcId="{B3BEDCC1-AF7A-6846-A204-3590D482723B}" destId="{F4FF9D80-BFBD-EE4B-A150-A5430A7D91B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91752-A3DA-2249-86D7-905BB8DB881A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67C32841-1C32-C844-A4EA-C618C587FDE5}">
      <dgm:prSet phldrT="[Text]"/>
      <dgm:spPr/>
      <dgm:t>
        <a:bodyPr/>
        <a:lstStyle/>
        <a:p>
          <a:r>
            <a:rPr lang="en-US"/>
            <a:t>Cardio</a:t>
          </a:r>
        </a:p>
      </dgm:t>
    </dgm:pt>
    <dgm:pt modelId="{62CF582D-D2CC-1B4C-8E58-D681EA62C2A4}" type="parTrans" cxnId="{7647105F-7E02-914C-B666-B8BE861F402C}">
      <dgm:prSet/>
      <dgm:spPr/>
      <dgm:t>
        <a:bodyPr/>
        <a:lstStyle/>
        <a:p>
          <a:endParaRPr lang="en-US"/>
        </a:p>
      </dgm:t>
    </dgm:pt>
    <dgm:pt modelId="{410CC21B-8993-CD4E-8501-EF66795A3FD1}" type="sibTrans" cxnId="{7647105F-7E02-914C-B666-B8BE861F402C}">
      <dgm:prSet/>
      <dgm:spPr/>
      <dgm:t>
        <a:bodyPr/>
        <a:lstStyle/>
        <a:p>
          <a:endParaRPr lang="en-US"/>
        </a:p>
      </dgm:t>
    </dgm:pt>
    <dgm:pt modelId="{CE61A3F8-B3C1-C94E-BE21-BD6B355482A4}">
      <dgm:prSet phldrT="[Text]"/>
      <dgm:spPr/>
      <dgm:t>
        <a:bodyPr/>
        <a:lstStyle/>
        <a:p>
          <a:r>
            <a:rPr lang="en-US" err="1"/>
            <a:t>Nephro</a:t>
          </a:r>
          <a:endParaRPr lang="en-US"/>
        </a:p>
      </dgm:t>
    </dgm:pt>
    <dgm:pt modelId="{D38875E7-83BC-B14C-8638-E6771634CB73}" type="parTrans" cxnId="{B9356D30-ADD9-CC48-BD49-0FB0DCCDA966}">
      <dgm:prSet/>
      <dgm:spPr/>
      <dgm:t>
        <a:bodyPr/>
        <a:lstStyle/>
        <a:p>
          <a:endParaRPr lang="en-US"/>
        </a:p>
      </dgm:t>
    </dgm:pt>
    <dgm:pt modelId="{3C511559-B1C3-2440-AEFA-BDC8DA0592AA}" type="sibTrans" cxnId="{B9356D30-ADD9-CC48-BD49-0FB0DCCDA966}">
      <dgm:prSet/>
      <dgm:spPr/>
      <dgm:t>
        <a:bodyPr/>
        <a:lstStyle/>
        <a:p>
          <a:endParaRPr lang="en-US"/>
        </a:p>
      </dgm:t>
    </dgm:pt>
    <dgm:pt modelId="{EEBF13F8-9029-0C45-A276-8EF52D6015A3}">
      <dgm:prSet phldrT="[Text]"/>
      <dgm:spPr/>
      <dgm:t>
        <a:bodyPr/>
        <a:lstStyle/>
        <a:p>
          <a:r>
            <a:rPr lang="en-US"/>
            <a:t>Endo</a:t>
          </a:r>
        </a:p>
      </dgm:t>
    </dgm:pt>
    <dgm:pt modelId="{3CE64D60-8C02-4940-B6CC-639348E43CE9}" type="parTrans" cxnId="{7B4CA598-52F4-0246-B9A5-D84CEF2AD8D2}">
      <dgm:prSet/>
      <dgm:spPr/>
      <dgm:t>
        <a:bodyPr/>
        <a:lstStyle/>
        <a:p>
          <a:endParaRPr lang="en-US"/>
        </a:p>
      </dgm:t>
    </dgm:pt>
    <dgm:pt modelId="{090EF69A-7A84-6C44-8FA8-2A63D7A86525}" type="sibTrans" cxnId="{7B4CA598-52F4-0246-B9A5-D84CEF2AD8D2}">
      <dgm:prSet/>
      <dgm:spPr/>
      <dgm:t>
        <a:bodyPr/>
        <a:lstStyle/>
        <a:p>
          <a:endParaRPr lang="en-US"/>
        </a:p>
      </dgm:t>
    </dgm:pt>
    <dgm:pt modelId="{B3BEDCC1-AF7A-6846-A204-3590D482723B}" type="pres">
      <dgm:prSet presAssocID="{F6591752-A3DA-2249-86D7-905BB8DB881A}" presName="compositeShape" presStyleCnt="0">
        <dgm:presLayoutVars>
          <dgm:chMax val="7"/>
          <dgm:dir/>
          <dgm:resizeHandles val="exact"/>
        </dgm:presLayoutVars>
      </dgm:prSet>
      <dgm:spPr/>
    </dgm:pt>
    <dgm:pt modelId="{B03AAAA1-5670-9D40-99E5-38E826666248}" type="pres">
      <dgm:prSet presAssocID="{67C32841-1C32-C844-A4EA-C618C587FDE5}" presName="circ1" presStyleLbl="vennNode1" presStyleIdx="0" presStyleCnt="3" custLinFactNeighborX="1035" custLinFactNeighborY="-122"/>
      <dgm:spPr/>
    </dgm:pt>
    <dgm:pt modelId="{4DFF018B-1668-514C-BDA3-019EBEB5F30D}" type="pres">
      <dgm:prSet presAssocID="{67C32841-1C32-C844-A4EA-C618C587FD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AA7C1A-7800-8F4C-A5AC-8DF4DD255438}" type="pres">
      <dgm:prSet presAssocID="{CE61A3F8-B3C1-C94E-BE21-BD6B355482A4}" presName="circ2" presStyleLbl="vennNode1" presStyleIdx="1" presStyleCnt="3" custLinFactNeighborX="6972" custLinFactNeighborY="-6469"/>
      <dgm:spPr/>
    </dgm:pt>
    <dgm:pt modelId="{74BB5D55-3540-3249-A537-F05CB217985F}" type="pres">
      <dgm:prSet presAssocID="{CE61A3F8-B3C1-C94E-BE21-BD6B355482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F43902-83F0-7746-B679-63FD1DABC8AE}" type="pres">
      <dgm:prSet presAssocID="{EEBF13F8-9029-0C45-A276-8EF52D6015A3}" presName="circ3" presStyleLbl="vennNode1" presStyleIdx="2" presStyleCnt="3" custLinFactNeighborX="5100" custLinFactNeighborY="-6469"/>
      <dgm:spPr/>
    </dgm:pt>
    <dgm:pt modelId="{F4FF9D80-BFBD-EE4B-A150-A5430A7D91B8}" type="pres">
      <dgm:prSet presAssocID="{EEBF13F8-9029-0C45-A276-8EF52D6015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356D30-ADD9-CC48-BD49-0FB0DCCDA966}" srcId="{F6591752-A3DA-2249-86D7-905BB8DB881A}" destId="{CE61A3F8-B3C1-C94E-BE21-BD6B355482A4}" srcOrd="1" destOrd="0" parTransId="{D38875E7-83BC-B14C-8638-E6771634CB73}" sibTransId="{3C511559-B1C3-2440-AEFA-BDC8DA0592AA}"/>
    <dgm:cxn modelId="{44FDD937-AE29-2D48-9CD8-800AA7FA12BD}" type="presOf" srcId="{CE61A3F8-B3C1-C94E-BE21-BD6B355482A4}" destId="{B9AA7C1A-7800-8F4C-A5AC-8DF4DD255438}" srcOrd="0" destOrd="0" presId="urn:microsoft.com/office/officeart/2005/8/layout/venn1"/>
    <dgm:cxn modelId="{7647105F-7E02-914C-B666-B8BE861F402C}" srcId="{F6591752-A3DA-2249-86D7-905BB8DB881A}" destId="{67C32841-1C32-C844-A4EA-C618C587FDE5}" srcOrd="0" destOrd="0" parTransId="{62CF582D-D2CC-1B4C-8E58-D681EA62C2A4}" sibTransId="{410CC21B-8993-CD4E-8501-EF66795A3FD1}"/>
    <dgm:cxn modelId="{C1640769-B3CD-D44F-A0D8-54C2524ABA10}" type="presOf" srcId="{F6591752-A3DA-2249-86D7-905BB8DB881A}" destId="{B3BEDCC1-AF7A-6846-A204-3590D482723B}" srcOrd="0" destOrd="0" presId="urn:microsoft.com/office/officeart/2005/8/layout/venn1"/>
    <dgm:cxn modelId="{E7CB6D6A-7B55-B14F-8383-312DF538F61E}" type="presOf" srcId="{67C32841-1C32-C844-A4EA-C618C587FDE5}" destId="{B03AAAA1-5670-9D40-99E5-38E826666248}" srcOrd="0" destOrd="0" presId="urn:microsoft.com/office/officeart/2005/8/layout/venn1"/>
    <dgm:cxn modelId="{FA70DD7E-8C3A-E344-AC15-8C9A9D99925A}" type="presOf" srcId="{67C32841-1C32-C844-A4EA-C618C587FDE5}" destId="{4DFF018B-1668-514C-BDA3-019EBEB5F30D}" srcOrd="1" destOrd="0" presId="urn:microsoft.com/office/officeart/2005/8/layout/venn1"/>
    <dgm:cxn modelId="{E1B9B18B-9BC5-1145-8FFD-2A0949D56C83}" type="presOf" srcId="{EEBF13F8-9029-0C45-A276-8EF52D6015A3}" destId="{F4FF9D80-BFBD-EE4B-A150-A5430A7D91B8}" srcOrd="1" destOrd="0" presId="urn:microsoft.com/office/officeart/2005/8/layout/venn1"/>
    <dgm:cxn modelId="{7B4CA598-52F4-0246-B9A5-D84CEF2AD8D2}" srcId="{F6591752-A3DA-2249-86D7-905BB8DB881A}" destId="{EEBF13F8-9029-0C45-A276-8EF52D6015A3}" srcOrd="2" destOrd="0" parTransId="{3CE64D60-8C02-4940-B6CC-639348E43CE9}" sibTransId="{090EF69A-7A84-6C44-8FA8-2A63D7A86525}"/>
    <dgm:cxn modelId="{AF1A8FBF-45E0-D047-961C-170F8A77D46D}" type="presOf" srcId="{CE61A3F8-B3C1-C94E-BE21-BD6B355482A4}" destId="{74BB5D55-3540-3249-A537-F05CB217985F}" srcOrd="1" destOrd="0" presId="urn:microsoft.com/office/officeart/2005/8/layout/venn1"/>
    <dgm:cxn modelId="{B8ACEBF0-89D6-0643-B148-EDADF9808E43}" type="presOf" srcId="{EEBF13F8-9029-0C45-A276-8EF52D6015A3}" destId="{31F43902-83F0-7746-B679-63FD1DABC8AE}" srcOrd="0" destOrd="0" presId="urn:microsoft.com/office/officeart/2005/8/layout/venn1"/>
    <dgm:cxn modelId="{3D4DE25A-D924-B144-ABCA-7D362DF6245C}" type="presParOf" srcId="{B3BEDCC1-AF7A-6846-A204-3590D482723B}" destId="{B03AAAA1-5670-9D40-99E5-38E826666248}" srcOrd="0" destOrd="0" presId="urn:microsoft.com/office/officeart/2005/8/layout/venn1"/>
    <dgm:cxn modelId="{9908A659-9E06-844D-A177-FECDC80493D7}" type="presParOf" srcId="{B3BEDCC1-AF7A-6846-A204-3590D482723B}" destId="{4DFF018B-1668-514C-BDA3-019EBEB5F30D}" srcOrd="1" destOrd="0" presId="urn:microsoft.com/office/officeart/2005/8/layout/venn1"/>
    <dgm:cxn modelId="{4B096D54-899C-7241-BD79-801EBC2B5E7C}" type="presParOf" srcId="{B3BEDCC1-AF7A-6846-A204-3590D482723B}" destId="{B9AA7C1A-7800-8F4C-A5AC-8DF4DD255438}" srcOrd="2" destOrd="0" presId="urn:microsoft.com/office/officeart/2005/8/layout/venn1"/>
    <dgm:cxn modelId="{D1FC75C6-CD3E-A745-8534-83E3E743D4DC}" type="presParOf" srcId="{B3BEDCC1-AF7A-6846-A204-3590D482723B}" destId="{74BB5D55-3540-3249-A537-F05CB217985F}" srcOrd="3" destOrd="0" presId="urn:microsoft.com/office/officeart/2005/8/layout/venn1"/>
    <dgm:cxn modelId="{A41AEC6D-FAEB-714E-8B0D-84FCE62A2A35}" type="presParOf" srcId="{B3BEDCC1-AF7A-6846-A204-3590D482723B}" destId="{31F43902-83F0-7746-B679-63FD1DABC8AE}" srcOrd="4" destOrd="0" presId="urn:microsoft.com/office/officeart/2005/8/layout/venn1"/>
    <dgm:cxn modelId="{ABE8FF73-AD49-7040-9A71-1883A6175112}" type="presParOf" srcId="{B3BEDCC1-AF7A-6846-A204-3590D482723B}" destId="{F4FF9D80-BFBD-EE4B-A150-A5430A7D91B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AAAA1-5670-9D40-99E5-38E826666248}">
      <dsp:nvSpPr>
        <dsp:cNvPr id="0" name=""/>
        <dsp:cNvSpPr/>
      </dsp:nvSpPr>
      <dsp:spPr>
        <a:xfrm>
          <a:off x="1964599" y="42685"/>
          <a:ext cx="2176368" cy="21763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Cardio</a:t>
          </a:r>
        </a:p>
      </dsp:txBody>
      <dsp:txXfrm>
        <a:off x="2254781" y="423550"/>
        <a:ext cx="1596003" cy="979365"/>
      </dsp:txXfrm>
    </dsp:sp>
    <dsp:sp modelId="{B9AA7C1A-7800-8F4C-A5AC-8DF4DD255438}">
      <dsp:nvSpPr>
        <dsp:cNvPr id="0" name=""/>
        <dsp:cNvSpPr/>
      </dsp:nvSpPr>
      <dsp:spPr>
        <a:xfrm>
          <a:off x="2879116" y="1264782"/>
          <a:ext cx="2176368" cy="21763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err="1"/>
            <a:t>Nephro</a:t>
          </a:r>
          <a:endParaRPr lang="en-US" sz="3100" kern="1200"/>
        </a:p>
      </dsp:txBody>
      <dsp:txXfrm>
        <a:off x="3544722" y="1827010"/>
        <a:ext cx="1305821" cy="1197002"/>
      </dsp:txXfrm>
    </dsp:sp>
    <dsp:sp modelId="{31F43902-83F0-7746-B679-63FD1DABC8AE}">
      <dsp:nvSpPr>
        <dsp:cNvPr id="0" name=""/>
        <dsp:cNvSpPr/>
      </dsp:nvSpPr>
      <dsp:spPr>
        <a:xfrm>
          <a:off x="1267762" y="1264782"/>
          <a:ext cx="2176368" cy="21763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Endo</a:t>
          </a:r>
        </a:p>
      </dsp:txBody>
      <dsp:txXfrm>
        <a:off x="1472703" y="1827010"/>
        <a:ext cx="1305821" cy="1197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AAAA1-5670-9D40-99E5-38E826666248}">
      <dsp:nvSpPr>
        <dsp:cNvPr id="0" name=""/>
        <dsp:cNvSpPr/>
      </dsp:nvSpPr>
      <dsp:spPr>
        <a:xfrm>
          <a:off x="1964599" y="42685"/>
          <a:ext cx="2176368" cy="21763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Cardio</a:t>
          </a:r>
        </a:p>
      </dsp:txBody>
      <dsp:txXfrm>
        <a:off x="2254781" y="423550"/>
        <a:ext cx="1596003" cy="979365"/>
      </dsp:txXfrm>
    </dsp:sp>
    <dsp:sp modelId="{B9AA7C1A-7800-8F4C-A5AC-8DF4DD255438}">
      <dsp:nvSpPr>
        <dsp:cNvPr id="0" name=""/>
        <dsp:cNvSpPr/>
      </dsp:nvSpPr>
      <dsp:spPr>
        <a:xfrm>
          <a:off x="2879116" y="1264782"/>
          <a:ext cx="2176368" cy="21763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err="1"/>
            <a:t>Nephro</a:t>
          </a:r>
          <a:endParaRPr lang="en-US" sz="3100" kern="1200"/>
        </a:p>
      </dsp:txBody>
      <dsp:txXfrm>
        <a:off x="3544722" y="1827010"/>
        <a:ext cx="1305821" cy="1197002"/>
      </dsp:txXfrm>
    </dsp:sp>
    <dsp:sp modelId="{31F43902-83F0-7746-B679-63FD1DABC8AE}">
      <dsp:nvSpPr>
        <dsp:cNvPr id="0" name=""/>
        <dsp:cNvSpPr/>
      </dsp:nvSpPr>
      <dsp:spPr>
        <a:xfrm>
          <a:off x="1267762" y="1264782"/>
          <a:ext cx="2176368" cy="21763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Endo</a:t>
          </a:r>
        </a:p>
      </dsp:txBody>
      <dsp:txXfrm>
        <a:off x="1472703" y="1827010"/>
        <a:ext cx="1305821" cy="1197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AAAA1-5670-9D40-99E5-38E826666248}">
      <dsp:nvSpPr>
        <dsp:cNvPr id="0" name=""/>
        <dsp:cNvSpPr/>
      </dsp:nvSpPr>
      <dsp:spPr>
        <a:xfrm>
          <a:off x="1964599" y="42685"/>
          <a:ext cx="2176368" cy="21763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Cardio</a:t>
          </a:r>
        </a:p>
      </dsp:txBody>
      <dsp:txXfrm>
        <a:off x="2254781" y="423550"/>
        <a:ext cx="1596003" cy="979365"/>
      </dsp:txXfrm>
    </dsp:sp>
    <dsp:sp modelId="{B9AA7C1A-7800-8F4C-A5AC-8DF4DD255438}">
      <dsp:nvSpPr>
        <dsp:cNvPr id="0" name=""/>
        <dsp:cNvSpPr/>
      </dsp:nvSpPr>
      <dsp:spPr>
        <a:xfrm>
          <a:off x="2879116" y="1264782"/>
          <a:ext cx="2176368" cy="21763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err="1"/>
            <a:t>Nephro</a:t>
          </a:r>
          <a:endParaRPr lang="en-US" sz="3100" kern="1200"/>
        </a:p>
      </dsp:txBody>
      <dsp:txXfrm>
        <a:off x="3544722" y="1827010"/>
        <a:ext cx="1305821" cy="1197002"/>
      </dsp:txXfrm>
    </dsp:sp>
    <dsp:sp modelId="{31F43902-83F0-7746-B679-63FD1DABC8AE}">
      <dsp:nvSpPr>
        <dsp:cNvPr id="0" name=""/>
        <dsp:cNvSpPr/>
      </dsp:nvSpPr>
      <dsp:spPr>
        <a:xfrm>
          <a:off x="1267762" y="1264782"/>
          <a:ext cx="2176368" cy="217636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Endo</a:t>
          </a:r>
        </a:p>
      </dsp:txBody>
      <dsp:txXfrm>
        <a:off x="1472703" y="1827010"/>
        <a:ext cx="1305821" cy="1197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5FE42-B1D8-4FE2-991C-F303C2E2DAF1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015E-34A4-4F3C-BB57-7A3E2353E5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375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cross-trial analysis compared quadruple therapy (</a:t>
            </a:r>
            <a:r>
              <a:rPr lang="en-CA" dirty="0" err="1"/>
              <a:t>RAASi</a:t>
            </a:r>
            <a:r>
              <a:rPr lang="en-CA" dirty="0"/>
              <a:t> with risk factor control plus additional SGLT2i, GLP1RA, and ns-MRA </a:t>
            </a:r>
            <a:r>
              <a:rPr lang="en-CA" dirty="0" err="1"/>
              <a:t>finerenone</a:t>
            </a:r>
            <a:r>
              <a:rPr lang="en-CA" dirty="0"/>
              <a:t>) vs. conventional care (</a:t>
            </a:r>
            <a:r>
              <a:rPr lang="en-CA" dirty="0" err="1"/>
              <a:t>RAASi</a:t>
            </a:r>
            <a:r>
              <a:rPr lang="en-CA" dirty="0"/>
              <a:t> and risk factor control only) in patients with diabetes with CKD (</a:t>
            </a:r>
            <a:r>
              <a:rPr lang="en-CA" dirty="0" err="1"/>
              <a:t>uACR</a:t>
            </a:r>
            <a:r>
              <a:rPr lang="en-CA" dirty="0"/>
              <a:t>&gt;30mg/g).</a:t>
            </a:r>
          </a:p>
          <a:p>
            <a:endParaRPr lang="en-CA" dirty="0"/>
          </a:p>
          <a:p>
            <a:r>
              <a:rPr lang="en-CA" dirty="0"/>
              <a:t>Data for conventional care was the placebo arm of the CANVAS and CREDENCE trials. </a:t>
            </a:r>
          </a:p>
          <a:p>
            <a:r>
              <a:rPr lang="en-CA" dirty="0"/>
              <a:t>Data for SGLT2i treatment was the treatment arm of the CANVAS and CREDENCE trials.</a:t>
            </a:r>
          </a:p>
          <a:p>
            <a:r>
              <a:rPr lang="en-CA" dirty="0"/>
              <a:t>Data for GLP1-RA treatment was a trial-level meta-analysis of 8 randomized, double-blind, placebo-controlled cardiovascular outcome trials (ELIXA, LEADER, SUSTAIN-6, EXSCEL, Harmony Outcomes, REWIND, PIONEER 6, and AMPLITUDE-O).</a:t>
            </a:r>
          </a:p>
          <a:p>
            <a:r>
              <a:rPr lang="en-CA" dirty="0"/>
              <a:t>Data for ns-MRA treatment was the treatment arm of the FIDELIO and FIGARO trials.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C2BFD-7DF5-43F3-B370-424F643A013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31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5CA90-A301-D98A-2EC4-3F46F005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951B0-DFB3-61C5-5DD4-03AD123BD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2F8C29-FD42-F73C-51ED-A62F6F0BF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3AD47-4ADB-1A38-CFBE-4892EC2E8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34D37-F44A-A84F-901B-E16CB4EFC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0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DF6A4-2AA5-4951-84FD-1DDDE26865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2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DF6A4-2AA5-4951-84FD-1DDDE26865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4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34D37-F44A-A84F-901B-E16CB4EFC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9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34D37-F44A-A84F-901B-E16CB4EFC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85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34D37-F44A-A84F-901B-E16CB4EFC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2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34D37-F44A-A84F-901B-E16CB4EFC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31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992EB-8182-3B68-B76D-498BBF7D7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CB7AA-824D-0D2B-3604-F9682EC29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FEFB4-803E-9706-C6D7-F50BE7E3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3C9F1-23F7-3438-7517-5ADDF607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42904-67A7-6D4D-3604-86168CF9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53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0961-6C17-9010-C5C3-E16F28EC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A24A9-6CEC-C30A-D767-DA2D9A6EF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CAA47-1EF7-E1BC-69DD-06C9DC54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83A68-A39B-AF0A-F8AD-47D7B15C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7EA5B-857A-80FF-52B6-648C0A63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853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8285B-24E2-C8DD-D2DB-44501DA37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8937B-0EA0-6F07-F45E-55103D83E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5D86-35B3-8F21-4DFB-4B8B896A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0EC49-1492-1E75-E074-1FFD238B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9A846-CA2D-2827-14D7-066C049D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1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3A72FE-7E88-4A3A-8557-617D3A29B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3" t="502" r="1009" b="1404"/>
          <a:stretch/>
        </p:blipFill>
        <p:spPr>
          <a:xfrm>
            <a:off x="14977" y="6876"/>
            <a:ext cx="12163273" cy="68861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722A21-B015-4C50-BCF4-FC1237DE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01353"/>
            <a:ext cx="10332720" cy="863174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rgbClr val="387F8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10019C-5A58-4A0D-B550-6898A0270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185863"/>
            <a:ext cx="10332720" cy="4991100"/>
          </a:xfrm>
        </p:spPr>
        <p:txBody>
          <a:bodyPr>
            <a:normAutofit/>
          </a:bodyPr>
          <a:lstStyle>
            <a:lvl1pPr>
              <a:buClr>
                <a:srgbClr val="6CCACF"/>
              </a:buClr>
              <a:defRPr sz="2000">
                <a:solidFill>
                  <a:srgbClr val="444545"/>
                </a:solidFill>
              </a:defRPr>
            </a:lvl1pPr>
            <a:lvl2pPr marL="685800" indent="-228600">
              <a:buClr>
                <a:srgbClr val="D85588"/>
              </a:buClr>
              <a:buFont typeface="Wingdings" panose="05000000000000000000" pitchFamily="2" charset="2"/>
              <a:buChar char="§"/>
              <a:defRPr sz="1800">
                <a:solidFill>
                  <a:srgbClr val="444545"/>
                </a:solidFill>
              </a:defRPr>
            </a:lvl2pPr>
            <a:lvl3pPr marL="1143000" indent="-228600">
              <a:buClr>
                <a:srgbClr val="945593"/>
              </a:buClr>
              <a:buSzPct val="80000"/>
              <a:buFont typeface="Verdana" panose="020B0604030504040204" pitchFamily="34" charset="0"/>
              <a:buChar char="◊"/>
              <a:defRPr sz="1600">
                <a:solidFill>
                  <a:srgbClr val="444545"/>
                </a:solidFill>
              </a:defRPr>
            </a:lvl3pPr>
            <a:lvl4pPr marL="1600200" indent="-228600">
              <a:buClr>
                <a:srgbClr val="F79C79"/>
              </a:buClr>
              <a:buFont typeface="Arial" panose="020B0604020202020204" pitchFamily="34" charset="0"/>
              <a:buChar char="•"/>
              <a:defRPr sz="1400">
                <a:solidFill>
                  <a:srgbClr val="444545"/>
                </a:solidFill>
              </a:defRPr>
            </a:lvl4pPr>
            <a:lvl5pPr>
              <a:defRPr>
                <a:solidFill>
                  <a:srgbClr val="44454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bullet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1A432-39F9-4A77-A116-A390BB6CB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8574" y="6356350"/>
            <a:ext cx="10351698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74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6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2486" y="610992"/>
            <a:ext cx="5161377" cy="312028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2486" y="3791943"/>
            <a:ext cx="5161377" cy="256441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69" indent="0" algn="ctr">
              <a:buNone/>
              <a:defRPr sz="2000"/>
            </a:lvl2pPr>
            <a:lvl3pPr marL="914538" indent="0" algn="ctr">
              <a:buNone/>
              <a:defRPr sz="1800"/>
            </a:lvl3pPr>
            <a:lvl4pPr marL="1371807" indent="0" algn="ctr">
              <a:buNone/>
              <a:defRPr sz="1600"/>
            </a:lvl4pPr>
            <a:lvl5pPr marL="1829075" indent="0" algn="ctr">
              <a:buNone/>
              <a:defRPr sz="1600"/>
            </a:lvl5pPr>
            <a:lvl6pPr marL="2286342" indent="0" algn="ctr">
              <a:buNone/>
              <a:defRPr sz="1600"/>
            </a:lvl6pPr>
            <a:lvl7pPr marL="2743613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9" indent="0" algn="ctr">
              <a:buNone/>
              <a:defRPr sz="1600"/>
            </a:lvl9pPr>
          </a:lstStyle>
          <a:p>
            <a:r>
              <a:rPr lang="en-CA" noProof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6F64966-A55B-767F-B3EB-07F6680A22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935" y="6356351"/>
            <a:ext cx="5161378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98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block m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82486" y="610991"/>
            <a:ext cx="5161377" cy="5667355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C9091A3-D4A7-478C-D394-C06A92141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935" y="6356351"/>
            <a:ext cx="5317066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1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pPr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4006507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335EFCF-13C7-6CA6-F71D-EDB2CBED6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2486" y="610992"/>
            <a:ext cx="5161377" cy="312028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588E16F-3B0E-CE95-4B6B-9B9362F8E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2486" y="3791943"/>
            <a:ext cx="5161377" cy="25644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69" indent="0" algn="ctr">
              <a:buNone/>
              <a:defRPr sz="2000"/>
            </a:lvl2pPr>
            <a:lvl3pPr marL="914538" indent="0" algn="ctr">
              <a:buNone/>
              <a:defRPr sz="1800"/>
            </a:lvl3pPr>
            <a:lvl4pPr marL="1371807" indent="0" algn="ctr">
              <a:buNone/>
              <a:defRPr sz="1600"/>
            </a:lvl4pPr>
            <a:lvl5pPr marL="1829075" indent="0" algn="ctr">
              <a:buNone/>
              <a:defRPr sz="1600"/>
            </a:lvl5pPr>
            <a:lvl6pPr marL="2286342" indent="0" algn="ctr">
              <a:buNone/>
              <a:defRPr sz="1600"/>
            </a:lvl6pPr>
            <a:lvl7pPr marL="2743613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9" indent="0" algn="ctr">
              <a:buNone/>
              <a:defRPr sz="1600"/>
            </a:lvl9pPr>
          </a:lstStyle>
          <a:p>
            <a:r>
              <a:rPr lang="en-C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923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4A08C0-8DE2-A69F-3B6B-3B3CC5C79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2486" y="610992"/>
            <a:ext cx="5161377" cy="5685800"/>
          </a:xfr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37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4A08C0-8DE2-A69F-3B6B-3B3CC5C79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2486" y="610992"/>
            <a:ext cx="5161377" cy="5685800"/>
          </a:xfr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0D01853-8CA3-610A-4FB0-29D1068E1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40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9D60-BE72-C573-FEAB-89D350C6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E87B-A510-2687-F9FD-CD76128AD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FE86-663C-2BB3-D5C0-18D77976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CE6B1-953C-BA1D-7544-3080CEA9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4D5FE-A6AC-71A8-7D4A-1A5281AC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278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1B9687-FCAF-79C5-0423-3D59478C0256}"/>
              </a:ext>
            </a:extLst>
          </p:cNvPr>
          <p:cNvSpPr/>
          <p:nvPr userDrawn="1"/>
        </p:nvSpPr>
        <p:spPr>
          <a:xfrm>
            <a:off x="498764" y="0"/>
            <a:ext cx="11693236" cy="68698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77800" y="325139"/>
            <a:ext cx="4938375" cy="5162245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67" indent="0">
              <a:buNone/>
              <a:defRPr sz="2400" b="1">
                <a:solidFill>
                  <a:schemeClr val="bg1"/>
                </a:solidFill>
              </a:defRPr>
            </a:lvl2pPr>
            <a:lvl3pPr marL="914536" indent="0">
              <a:buNone/>
              <a:defRPr sz="1800" b="1">
                <a:solidFill>
                  <a:schemeClr val="bg1"/>
                </a:solidFill>
              </a:defRPr>
            </a:lvl3pPr>
            <a:lvl4pPr marL="1371805" indent="0">
              <a:buNone/>
              <a:defRPr sz="1600" b="1">
                <a:solidFill>
                  <a:schemeClr val="bg1"/>
                </a:solidFill>
              </a:defRPr>
            </a:lvl4pPr>
            <a:lvl5pPr marL="1829074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A814A5-5B67-49A0-A5BA-40050328EF92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67DF4F8-14D0-49F4-99FC-186201F699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/>
              <a:t>Edit Master text styles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FDD18A1-5DAA-6EED-6661-7C921DAD58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986" y="323273"/>
            <a:ext cx="5225047" cy="5200066"/>
          </a:xfrm>
        </p:spPr>
        <p:txBody>
          <a:bodyPr anchor="ctr"/>
          <a:lstStyle>
            <a:lvl1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400">
                <a:solidFill>
                  <a:schemeClr val="bg1"/>
                </a:solidFill>
              </a:defRPr>
            </a:lvl1pPr>
            <a:lvl2pPr marL="800167" indent="-342900">
              <a:buFont typeface="+mj-lt"/>
              <a:buAutoNum type="alphaLcParenR"/>
              <a:defRPr sz="2000">
                <a:solidFill>
                  <a:schemeClr val="bg1"/>
                </a:solidFill>
              </a:defRPr>
            </a:lvl2pPr>
            <a:lvl3pPr marL="1257436" indent="-342900"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3pPr>
            <a:lvl4pPr>
              <a:buFont typeface="+mj-lt"/>
              <a:buAutoNum type="alphaLcParenR"/>
              <a:defRPr sz="1400">
                <a:solidFill>
                  <a:schemeClr val="bg1"/>
                </a:solidFill>
              </a:defRPr>
            </a:lvl4pPr>
            <a:lvl5pPr>
              <a:buFont typeface="+mj-lt"/>
              <a:buAutoNum type="alphaLcParenR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17C70055-5AA1-E42F-EEA8-5FC5E68CD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7800" y="5643419"/>
            <a:ext cx="10679233" cy="634878"/>
          </a:xfrm>
          <a:noFill/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0AC5445-AB28-223E-968A-2EB2673DD4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96178" y="6715126"/>
            <a:ext cx="595822" cy="0"/>
          </a:xfrm>
          <a:prstGeom prst="line">
            <a:avLst/>
          </a:prstGeom>
          <a:ln w="190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A6594C4-80BF-7C3A-0441-39B67604BCFA}"/>
              </a:ext>
            </a:extLst>
          </p:cNvPr>
          <p:cNvSpPr/>
          <p:nvPr userDrawn="1"/>
        </p:nvSpPr>
        <p:spPr>
          <a:xfrm>
            <a:off x="10607893" y="74066"/>
            <a:ext cx="1491815" cy="149181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41D867-2E2F-D25E-C124-DF7457A3CF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511" y="136524"/>
            <a:ext cx="1357741" cy="135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63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t>‹#›</a:t>
            </a:fld>
            <a:endParaRPr lang="en-CA" noProof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44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t>‹#›</a:t>
            </a:fld>
            <a:endParaRPr lang="en-CA" noProof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C3C9B3-60E5-E932-EFCB-C94B767B2801}"/>
              </a:ext>
            </a:extLst>
          </p:cNvPr>
          <p:cNvSpPr/>
          <p:nvPr userDrawn="1"/>
        </p:nvSpPr>
        <p:spPr>
          <a:xfrm>
            <a:off x="503434" y="0"/>
            <a:ext cx="11688566" cy="148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/>
          </a:p>
        </p:txBody>
      </p:sp>
    </p:spTree>
    <p:extLst>
      <p:ext uri="{BB962C8B-B14F-4D97-AF65-F5344CB8AC3E}">
        <p14:creationId xmlns:p14="http://schemas.microsoft.com/office/powerpoint/2010/main" val="307745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0"/>
              <a:t>Code couleurs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042E29-DEEE-41AA-8D01-3B687B86715A}"/>
              </a:ext>
            </a:extLst>
          </p:cNvPr>
          <p:cNvSpPr/>
          <p:nvPr userDrawn="1"/>
        </p:nvSpPr>
        <p:spPr>
          <a:xfrm>
            <a:off x="3086706" y="1530222"/>
            <a:ext cx="1242699" cy="124269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noProof="0"/>
              <a:t>0</a:t>
            </a:r>
          </a:p>
          <a:p>
            <a:pPr algn="ctr"/>
            <a:r>
              <a:rPr lang="en-CA" sz="1200" noProof="0"/>
              <a:t>0</a:t>
            </a:r>
          </a:p>
          <a:p>
            <a:pPr algn="ctr"/>
            <a:r>
              <a:rPr lang="en-CA" sz="1200" noProof="0"/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1B9E3-1C15-493B-9EE4-DA9798875215}"/>
              </a:ext>
            </a:extLst>
          </p:cNvPr>
          <p:cNvSpPr/>
          <p:nvPr userDrawn="1"/>
        </p:nvSpPr>
        <p:spPr>
          <a:xfrm>
            <a:off x="3086705" y="2973356"/>
            <a:ext cx="1242699" cy="12426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noProof="0">
                <a:solidFill>
                  <a:schemeClr val="tx1"/>
                </a:solidFill>
              </a:rPr>
              <a:t>231</a:t>
            </a:r>
          </a:p>
          <a:p>
            <a:pPr algn="ctr"/>
            <a:r>
              <a:rPr lang="en-CA" sz="1200" noProof="0">
                <a:solidFill>
                  <a:schemeClr val="tx1"/>
                </a:solidFill>
              </a:rPr>
              <a:t>230</a:t>
            </a:r>
          </a:p>
          <a:p>
            <a:pPr algn="ctr"/>
            <a:r>
              <a:rPr lang="en-CA" sz="1200" noProof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4D30C-EC8B-4A81-AB09-B36E13998430}"/>
              </a:ext>
            </a:extLst>
          </p:cNvPr>
          <p:cNvSpPr/>
          <p:nvPr userDrawn="1"/>
        </p:nvSpPr>
        <p:spPr>
          <a:xfrm>
            <a:off x="3086705" y="4416490"/>
            <a:ext cx="1242699" cy="12426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noProof="0"/>
              <a:t>68</a:t>
            </a:r>
          </a:p>
          <a:p>
            <a:pPr algn="ctr"/>
            <a:r>
              <a:rPr lang="en-CA" sz="1200" noProof="0"/>
              <a:t>84</a:t>
            </a:r>
          </a:p>
          <a:p>
            <a:pPr algn="ctr"/>
            <a:r>
              <a:rPr lang="en-CA" sz="1200" noProof="0"/>
              <a:t>106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96BBD6-44D1-47DF-BCF5-0618D2F8E8F6}"/>
              </a:ext>
            </a:extLst>
          </p:cNvPr>
          <p:cNvSpPr/>
          <p:nvPr userDrawn="1"/>
        </p:nvSpPr>
        <p:spPr>
          <a:xfrm>
            <a:off x="5761481" y="1517090"/>
            <a:ext cx="1242699" cy="12426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noProof="0" dirty="0"/>
              <a:t>0</a:t>
            </a:r>
          </a:p>
          <a:p>
            <a:pPr algn="ctr"/>
            <a:r>
              <a:rPr lang="en-CA" sz="1200" noProof="0" dirty="0"/>
              <a:t>129</a:t>
            </a:r>
          </a:p>
          <a:p>
            <a:pPr algn="ctr"/>
            <a:r>
              <a:rPr lang="en-CA" sz="1200" noProof="0" dirty="0"/>
              <a:t>172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89E99B-C200-4FD1-AE2B-6D05C41E0643}"/>
              </a:ext>
            </a:extLst>
          </p:cNvPr>
          <p:cNvSpPr/>
          <p:nvPr userDrawn="1"/>
        </p:nvSpPr>
        <p:spPr>
          <a:xfrm>
            <a:off x="5761481" y="2947783"/>
            <a:ext cx="1242699" cy="1242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noProof="0" dirty="0"/>
              <a:t>165</a:t>
            </a:r>
          </a:p>
          <a:p>
            <a:pPr algn="ctr"/>
            <a:r>
              <a:rPr lang="en-CA" sz="1200" noProof="0" dirty="0"/>
              <a:t>165</a:t>
            </a:r>
          </a:p>
          <a:p>
            <a:pPr algn="ctr"/>
            <a:r>
              <a:rPr lang="en-CA" sz="1200" noProof="0" dirty="0"/>
              <a:t>165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948586-60BA-44A9-A940-C5929F2C134D}"/>
              </a:ext>
            </a:extLst>
          </p:cNvPr>
          <p:cNvSpPr/>
          <p:nvPr userDrawn="1"/>
        </p:nvSpPr>
        <p:spPr>
          <a:xfrm>
            <a:off x="5761480" y="4416490"/>
            <a:ext cx="1242699" cy="1242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noProof="0" dirty="0"/>
              <a:t>5</a:t>
            </a:r>
          </a:p>
          <a:p>
            <a:pPr algn="ctr"/>
            <a:r>
              <a:rPr lang="en-CA" sz="1200" noProof="0" dirty="0"/>
              <a:t>56</a:t>
            </a:r>
          </a:p>
          <a:p>
            <a:pPr algn="ctr"/>
            <a:r>
              <a:rPr lang="en-CA" sz="1200" noProof="0" dirty="0"/>
              <a:t>107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88CE9-B561-4D5F-9D2F-078A998EF63A}"/>
              </a:ext>
            </a:extLst>
          </p:cNvPr>
          <p:cNvSpPr/>
          <p:nvPr userDrawn="1"/>
        </p:nvSpPr>
        <p:spPr>
          <a:xfrm>
            <a:off x="8469432" y="1517090"/>
            <a:ext cx="1242699" cy="1242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noProof="0" dirty="0"/>
              <a:t>237</a:t>
            </a:r>
            <a:br>
              <a:rPr lang="en-CA" sz="1200" noProof="0" dirty="0"/>
            </a:br>
            <a:r>
              <a:rPr lang="en-CA" sz="1200" noProof="0" dirty="0"/>
              <a:t>125</a:t>
            </a:r>
            <a:br>
              <a:rPr lang="en-CA" sz="1200" noProof="0" dirty="0"/>
            </a:br>
            <a:r>
              <a:rPr lang="en-CA" sz="1200" noProof="0" dirty="0"/>
              <a:t>49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868917-5AC5-4E65-AA8B-948B5BE8F477}"/>
              </a:ext>
            </a:extLst>
          </p:cNvPr>
          <p:cNvSpPr/>
          <p:nvPr userDrawn="1"/>
        </p:nvSpPr>
        <p:spPr>
          <a:xfrm>
            <a:off x="8469431" y="2947782"/>
            <a:ext cx="1242699" cy="12426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noProof="0" dirty="0"/>
              <a:t>112</a:t>
            </a:r>
            <a:br>
              <a:rPr lang="en-CA" sz="1200" noProof="0" dirty="0"/>
            </a:br>
            <a:r>
              <a:rPr lang="en-CA" sz="1200" noProof="0" dirty="0"/>
              <a:t>173</a:t>
            </a:r>
            <a:br>
              <a:rPr lang="en-CA" sz="1200" noProof="0" dirty="0"/>
            </a:br>
            <a:r>
              <a:rPr lang="en-CA" sz="1200" noProof="0" dirty="0"/>
              <a:t>71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7F7FB-6F71-4735-B103-277CAEAA59D8}"/>
              </a:ext>
            </a:extLst>
          </p:cNvPr>
          <p:cNvSpPr/>
          <p:nvPr userDrawn="1"/>
        </p:nvSpPr>
        <p:spPr>
          <a:xfrm>
            <a:off x="8469431" y="4416490"/>
            <a:ext cx="1242699" cy="12426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noProof="0" dirty="0"/>
              <a:t>0</a:t>
            </a:r>
            <a:br>
              <a:rPr lang="en-CA" sz="1200" noProof="0" dirty="0"/>
            </a:br>
            <a:r>
              <a:rPr lang="en-CA" sz="1200" noProof="0" dirty="0"/>
              <a:t>129</a:t>
            </a:r>
            <a:br>
              <a:rPr lang="en-CA" sz="1200" noProof="0" dirty="0"/>
            </a:br>
            <a:r>
              <a:rPr lang="en-CA" sz="1200" noProof="0" dirty="0"/>
              <a:t>172</a:t>
            </a:r>
          </a:p>
        </p:txBody>
      </p:sp>
    </p:spTree>
    <p:extLst>
      <p:ext uri="{BB962C8B-B14F-4D97-AF65-F5344CB8AC3E}">
        <p14:creationId xmlns:p14="http://schemas.microsoft.com/office/powerpoint/2010/main" val="2442171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8933" y="6356350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457246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577E3-025B-464E-8DE9-71969C6531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266740"/>
          </a:xfrm>
          <a:solidFill>
            <a:srgbClr val="12060A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7512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13EE-046F-A843-BB77-ED5A08EB6D71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1196-5893-7A40-BE21-6DCF106B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79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DC890-1073-41D0-99E6-A110B3AC08D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6526550"/>
            <a:ext cx="10515600" cy="194925"/>
          </a:xfrm>
        </p:spPr>
        <p:txBody>
          <a:bodyPr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067"/>
            </a:lvl1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240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02130" y="6356351"/>
            <a:ext cx="10842368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  <a:endParaRPr lang="en-US" noProof="0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DF4F562-19E2-BE8C-09DE-24CA98C82D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63300" y="-342901"/>
            <a:ext cx="1028700" cy="258087"/>
          </a:xfrm>
        </p:spPr>
        <p:txBody>
          <a:bodyPr wrap="square" lIns="91440" tIns="0" rIns="9144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12485-3F71-F1EC-CC30-732631241795}"/>
              </a:ext>
            </a:extLst>
          </p:cNvPr>
          <p:cNvSpPr txBox="1"/>
          <p:nvPr userDrawn="1"/>
        </p:nvSpPr>
        <p:spPr>
          <a:xfrm>
            <a:off x="9490824" y="-342904"/>
            <a:ext cx="1697901" cy="258087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/>
          <a:p>
            <a:r>
              <a:rPr lang="en-US" sz="1400" dirty="0"/>
              <a:t>Slide duplicated at: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663E14-3C1A-F25B-F766-D45136257B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A814A5-5B67-49A0-A5BA-40050328EF92}" type="slidenum">
              <a:rPr lang="en-US" noProof="0" smtClean="0"/>
              <a:pPr/>
              <a:t>‹#›</a:t>
            </a:fld>
            <a:endParaRPr lang="en-US" sz="1050" noProof="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352DE2A-21F5-CE54-A1AD-870577BAB9AF}"/>
              </a:ext>
            </a:extLst>
          </p:cNvPr>
          <p:cNvSpPr/>
          <p:nvPr userDrawn="1"/>
        </p:nvSpPr>
        <p:spPr>
          <a:xfrm>
            <a:off x="182035" y="228100"/>
            <a:ext cx="780462" cy="7804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1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8D00-534F-FCB2-DBED-B9398B4A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F1DD0-A763-3646-ADBA-25FC656A7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275AE-C50B-6D32-26AF-C38186DE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D8DA-0FF8-0F9B-1D9D-8B4C5DF8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3D12-2DAF-9460-8AEE-B8432423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84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60F3-2CCB-01CB-BE87-D4FA6B59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E4808-0BC8-AD47-5FFE-195CC2003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FD010-F9E0-4315-736D-5F8A221FA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EC8BA-1354-4DE3-469A-929DFF60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778F4-11EC-8F92-F96B-183850D4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34050-056C-3C7D-900F-B14DFDD4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93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9FAC-59DE-08BA-125C-24F53EAE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C4C32-AD4D-E3A8-6FD4-F8DCB7CBA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49DAC-3CA4-0FF4-08D3-13D5F621D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5DBD6-A9E7-AF2B-CFCA-65C86DC5A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5268D-BCCC-D902-2D11-B504D5131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24FC0-30B9-FAA6-639D-6CD5DE20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ADD1B-C6B5-0617-CC71-E755C05D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5F9D2-4C9C-2427-0B33-7A95C733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5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6B2D-9FD1-6798-B2CA-C5A83639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844D3-DD33-ECFC-9704-F4D8A9AF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07D35-A9BD-8028-0B9C-3434F688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54FA7-9004-BC10-570A-31B0045E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32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EEE0D-AB5D-4DDC-243F-9CA56380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C90C5-50F3-D17B-FC04-41FF5366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C61D-9489-55BB-9C1A-9BF3B0A5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6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0AA4-76A6-CD6E-83DF-DECCCF74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AFEA3-F70D-1156-6082-AABE798C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0CF85-D49A-898F-7341-7FF5F9827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6B328-4B4C-FE6B-C6AD-981D8DBA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EF6F8-F0C4-AF6E-3014-22EC7FDC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DEE78-7756-1319-99D2-6299AC57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37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ED48-6A7C-050D-BDAF-2E4D55E2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EC40D-380B-88C8-FA71-8978D7AFD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B7CDB-B339-D5AC-2D5E-11427E036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A7BC5-FC90-61D9-4AAA-0868959C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8913E-1A92-B77A-5641-C260893C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DBF6C-FF65-5317-400D-F11F65F8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1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F3816-9F5E-C900-054B-2878AE0D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DAE5-8219-0E70-CB99-7C227423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437D7-96FF-B0E8-4227-9DC7BF8CE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7D896-AD1F-4634-9429-FEEA50D9053E}" type="datetimeFigureOut">
              <a:rPr lang="en-CA" smtClean="0"/>
              <a:t>2025-06-18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A9CBC-9FDE-01D3-3C31-52CF587DB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06E4C-FAB1-19A7-93A9-F99389C49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D8BD79-3F37-42AA-8462-A4EA1D9DA3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95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8936" y="132900"/>
            <a:ext cx="10679233" cy="970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36" y="1320802"/>
            <a:ext cx="10679233" cy="485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0517" y="6278347"/>
            <a:ext cx="442033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ctr"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A814A5-5B67-49A0-A5BA-40050328EF9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89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hdr="0" dt="0"/>
  <p:txStyles>
    <p:titleStyle>
      <a:lvl1pPr algn="l" defTabSz="914538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35" indent="-228635" algn="l" defTabSz="914538" rtl="0" eaLnBrk="1" latinLnBrk="0" hangingPunct="1">
        <a:lnSpc>
          <a:spcPct val="100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902" indent="-228635" algn="l" defTabSz="91453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171" indent="-228635" algn="l" defTabSz="914538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440" indent="-228635" algn="l" defTabSz="914538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709" indent="-228635" algn="l" defTabSz="914538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978" indent="-228635" algn="l" defTabSz="9145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7" indent="-228635" algn="l" defTabSz="9145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5" indent="-228635" algn="l" defTabSz="9145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2" indent="-228635" algn="l" defTabSz="9145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9" algn="l" defTabSz="9145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8" algn="l" defTabSz="9145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7" algn="l" defTabSz="9145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5" algn="l" defTabSz="9145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2" algn="l" defTabSz="9145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3" algn="l" defTabSz="9145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9" algn="l" defTabSz="9145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6663-8B0B-391C-404B-C7604D26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Orillia Cardiac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51BC1-FED7-24D3-F924-0967E2D03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EF76A-A716-92F3-9C9B-01FA2EA4D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843" y="1607455"/>
            <a:ext cx="5292538" cy="48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8ABB6-E07A-8346-AE8A-8152B71A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Optimizing GDMT with Hyperkalemia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BE4D78-4189-A8B9-C575-436217940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904"/>
          </a:xfrm>
        </p:spPr>
        <p:txBody>
          <a:bodyPr>
            <a:normAutofit/>
          </a:bodyPr>
          <a:lstStyle/>
          <a:p>
            <a:r>
              <a:rPr lang="en-CA" sz="3200" dirty="0"/>
              <a:t>? </a:t>
            </a:r>
            <a:r>
              <a:rPr lang="en-CA" sz="3200" dirty="0" err="1"/>
              <a:t>Hemolysed</a:t>
            </a:r>
            <a:endParaRPr lang="en-CA" sz="3200" dirty="0"/>
          </a:p>
          <a:p>
            <a:r>
              <a:rPr lang="en-CA" sz="3200" dirty="0"/>
              <a:t>Discontinue K+ replacements</a:t>
            </a:r>
          </a:p>
          <a:p>
            <a:r>
              <a:rPr lang="en-CA" sz="3200" dirty="0"/>
              <a:t>Dietary Education</a:t>
            </a:r>
          </a:p>
          <a:p>
            <a:r>
              <a:rPr lang="en-CA" sz="3200" dirty="0"/>
              <a:t>Use HCT/Chlorthalidone 50 mg od or furosemide</a:t>
            </a:r>
          </a:p>
          <a:p>
            <a:r>
              <a:rPr lang="en-CA" sz="3200" dirty="0"/>
              <a:t>Use SGLT-2 Inh</a:t>
            </a:r>
          </a:p>
          <a:p>
            <a:r>
              <a:rPr lang="en-CA" sz="3200" dirty="0"/>
              <a:t>Switch MRA -&gt; decrease MRA -&gt; decrease ARB</a:t>
            </a:r>
          </a:p>
          <a:p>
            <a:r>
              <a:rPr lang="en-CA" sz="3200" dirty="0"/>
              <a:t>Hold MRA if K+ &gt; 5.5  -&gt; rechallenge</a:t>
            </a:r>
          </a:p>
          <a:p>
            <a:r>
              <a:rPr lang="en-CA" sz="3200" dirty="0"/>
              <a:t>Initiate K+ Binders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6981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8414D-1C3C-A9C2-6895-A4DD05A48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C157-DFC2-31C0-9C9D-9026B2B0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Motivational Speech - Polyuria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400C-30E1-4A15-9DDF-32E2C8090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Indication is for CV/Renal Protection </a:t>
            </a:r>
          </a:p>
          <a:p>
            <a:pPr marL="457200" lvl="1" indent="0">
              <a:buNone/>
            </a:pPr>
            <a:r>
              <a:rPr lang="en-US"/>
              <a:t>– 30% mortality reduction</a:t>
            </a:r>
          </a:p>
          <a:p>
            <a:pPr lvl="1">
              <a:buFontTx/>
              <a:buChar char="-"/>
            </a:pPr>
            <a:r>
              <a:rPr lang="en-US"/>
              <a:t>35% reduction CHF</a:t>
            </a:r>
          </a:p>
          <a:p>
            <a:pPr lvl="1">
              <a:buFontTx/>
              <a:buChar char="-"/>
            </a:pPr>
            <a:r>
              <a:rPr lang="en-US"/>
              <a:t>50% reduction  Kidney Failure</a:t>
            </a:r>
          </a:p>
          <a:p>
            <a:pPr lvl="1"/>
            <a:endParaRPr lang="en-US"/>
          </a:p>
          <a:p>
            <a:r>
              <a:rPr lang="en-US"/>
              <a:t>Benefits</a:t>
            </a:r>
          </a:p>
          <a:p>
            <a:pPr lvl="1"/>
            <a:r>
              <a:rPr lang="en-US"/>
              <a:t>Glucose/</a:t>
            </a:r>
            <a:r>
              <a:rPr lang="en-US" err="1"/>
              <a:t>Wt</a:t>
            </a:r>
            <a:r>
              <a:rPr lang="en-US"/>
              <a:t>/BP</a:t>
            </a:r>
          </a:p>
          <a:p>
            <a:pPr lvl="1"/>
            <a:endParaRPr lang="en-US"/>
          </a:p>
          <a:p>
            <a:r>
              <a:rPr lang="en-US"/>
              <a:t>Downside	</a:t>
            </a:r>
          </a:p>
          <a:p>
            <a:pPr lvl="1"/>
            <a:r>
              <a:rPr lang="en-US"/>
              <a:t>GMI</a:t>
            </a:r>
          </a:p>
          <a:p>
            <a:pPr lvl="1"/>
            <a:r>
              <a:rPr lang="en-US"/>
              <a:t>polyuria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8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BEA56-A706-D205-5B3F-40CA3197F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1462-0DE7-466D-5FA7-C4116825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Motivational Speech - Polyuria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04A53-DFEA-83EA-255E-E0AE79155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Indication is for CV/Renal Protection </a:t>
            </a:r>
          </a:p>
          <a:p>
            <a:pPr marL="457200" lvl="1" indent="0">
              <a:buNone/>
            </a:pPr>
            <a:r>
              <a:rPr lang="en-US"/>
              <a:t>– 30% mortality reduction</a:t>
            </a:r>
          </a:p>
          <a:p>
            <a:pPr lvl="1">
              <a:buFontTx/>
              <a:buChar char="-"/>
            </a:pPr>
            <a:r>
              <a:rPr lang="en-US"/>
              <a:t>35% reduction CHF</a:t>
            </a:r>
          </a:p>
          <a:p>
            <a:pPr lvl="1">
              <a:buFontTx/>
              <a:buChar char="-"/>
            </a:pPr>
            <a:r>
              <a:rPr lang="en-US"/>
              <a:t>50% reduction  Kidney Failure</a:t>
            </a:r>
          </a:p>
          <a:p>
            <a:pPr lvl="1"/>
            <a:endParaRPr lang="en-US"/>
          </a:p>
          <a:p>
            <a:r>
              <a:rPr lang="en-US"/>
              <a:t>Benefits</a:t>
            </a:r>
          </a:p>
          <a:p>
            <a:pPr lvl="1"/>
            <a:r>
              <a:rPr lang="en-US"/>
              <a:t>Glucose/</a:t>
            </a:r>
            <a:r>
              <a:rPr lang="en-US" err="1"/>
              <a:t>Wt</a:t>
            </a:r>
            <a:r>
              <a:rPr lang="en-US"/>
              <a:t>/BP</a:t>
            </a:r>
          </a:p>
          <a:p>
            <a:pPr lvl="1"/>
            <a:endParaRPr lang="en-US"/>
          </a:p>
          <a:p>
            <a:r>
              <a:rPr lang="en-US"/>
              <a:t>Downside	</a:t>
            </a:r>
          </a:p>
          <a:p>
            <a:pPr lvl="1"/>
            <a:r>
              <a:rPr lang="en-US"/>
              <a:t>GMI</a:t>
            </a:r>
          </a:p>
          <a:p>
            <a:pPr lvl="1"/>
            <a:r>
              <a:rPr lang="en-US"/>
              <a:t>polyuria</a:t>
            </a:r>
          </a:p>
          <a:p>
            <a:endParaRPr lang="en-US"/>
          </a:p>
          <a:p>
            <a:pPr marL="0" indent="0" algn="ctr">
              <a:buNone/>
            </a:pPr>
            <a:r>
              <a:rPr lang="en-US" sz="6400"/>
              <a:t>“ Peeing with a Purpose”</a:t>
            </a:r>
          </a:p>
          <a:p>
            <a:pPr marL="0" indent="0" algn="ctr">
              <a:buNone/>
            </a:pPr>
            <a:r>
              <a:rPr lang="en-US" sz="6400"/>
              <a:t>“Pee with benefits”</a:t>
            </a:r>
          </a:p>
        </p:txBody>
      </p:sp>
    </p:spTree>
    <p:extLst>
      <p:ext uri="{BB962C8B-B14F-4D97-AF65-F5344CB8AC3E}">
        <p14:creationId xmlns:p14="http://schemas.microsoft.com/office/powerpoint/2010/main" val="283245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165E-D103-FAFD-6DB6-F28274E4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Postural Symptoms/Pre-Renal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4479-FB8B-E83E-17FC-F9409CABF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Avoid </a:t>
            </a:r>
            <a:r>
              <a:rPr lang="en-CA" dirty="0" err="1"/>
              <a:t>overdiuresis</a:t>
            </a:r>
            <a:endParaRPr lang="en-CA" dirty="0"/>
          </a:p>
          <a:p>
            <a:pPr lvl="1"/>
            <a:r>
              <a:rPr lang="en-CA" dirty="0"/>
              <a:t>Lasix to 40 + 40 </a:t>
            </a:r>
          </a:p>
          <a:p>
            <a:r>
              <a:rPr lang="en-CA" dirty="0"/>
              <a:t>Delete anti-hypertensives without CV benefit</a:t>
            </a:r>
          </a:p>
          <a:p>
            <a:pPr lvl="1"/>
            <a:r>
              <a:rPr lang="en-CA" dirty="0"/>
              <a:t>Amlodipine/ BB</a:t>
            </a:r>
          </a:p>
          <a:p>
            <a:r>
              <a:rPr lang="en-CA" dirty="0"/>
              <a:t>Reduce RAAS/ Inh</a:t>
            </a:r>
          </a:p>
          <a:p>
            <a:pPr lvl="1"/>
            <a:r>
              <a:rPr lang="en-CA" dirty="0"/>
              <a:t>. with predominantly RV Failure</a:t>
            </a:r>
          </a:p>
          <a:p>
            <a:r>
              <a:rPr lang="en-CA" dirty="0"/>
              <a:t>Low dose SGLT -2 Inh – max Empagliflozin 10 mg od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471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CEF2F-7268-DE48-D5FD-2F777C5D6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5869-E830-56DB-EF15-1B3BC57B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34" y="365125"/>
            <a:ext cx="1085036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Practical tips: Genital mycotic infections (GMIs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65FC-5DD2-C2E4-52A9-C334A9ED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Uncomplicated </a:t>
            </a:r>
          </a:p>
          <a:p>
            <a:pPr lvl="1"/>
            <a:r>
              <a:rPr lang="en-US" dirty="0"/>
              <a:t>(Healthy, non-pregnant, &lt;3 inf/year, mild/mod symptoms)</a:t>
            </a:r>
          </a:p>
          <a:p>
            <a:pPr lvl="1"/>
            <a:r>
              <a:rPr lang="en-US" dirty="0"/>
              <a:t>Fluconazole 150 po  single dose</a:t>
            </a:r>
          </a:p>
          <a:p>
            <a:pPr lvl="1"/>
            <a:endParaRPr lang="en-US" dirty="0"/>
          </a:p>
          <a:p>
            <a:r>
              <a:rPr lang="en-US" dirty="0"/>
              <a:t>Complicated</a:t>
            </a:r>
          </a:p>
          <a:p>
            <a:pPr lvl="1"/>
            <a:r>
              <a:rPr lang="en-US" dirty="0"/>
              <a:t>Severe signs, &gt; 3/ year, poorly controlled DM, immunocompromised</a:t>
            </a:r>
          </a:p>
          <a:p>
            <a:pPr lvl="1"/>
            <a:r>
              <a:rPr lang="en-US" dirty="0"/>
              <a:t>Fluconazole 150 mg po q 3 days , 2-3 doses</a:t>
            </a:r>
          </a:p>
          <a:p>
            <a:pPr lvl="2"/>
            <a:r>
              <a:rPr lang="en-US" dirty="0"/>
              <a:t> +/1 clotrimazole/betamethasone x 48 </a:t>
            </a:r>
            <a:r>
              <a:rPr lang="en-US" dirty="0" err="1"/>
              <a:t>hrs</a:t>
            </a:r>
            <a:endParaRPr lang="en-US" dirty="0"/>
          </a:p>
          <a:p>
            <a:pPr lvl="2"/>
            <a:r>
              <a:rPr lang="en-US" dirty="0"/>
              <a:t>Or Topicals – 7-14 days</a:t>
            </a:r>
          </a:p>
          <a:p>
            <a:pPr lvl="2"/>
            <a:endParaRPr lang="en-US" dirty="0"/>
          </a:p>
          <a:p>
            <a:r>
              <a:rPr lang="en-US" dirty="0"/>
              <a:t>Recurrent – &gt;3 year</a:t>
            </a:r>
          </a:p>
          <a:p>
            <a:pPr lvl="1"/>
            <a:r>
              <a:rPr lang="en-US" dirty="0"/>
              <a:t> Fluconazole 150 mg po q 72 </a:t>
            </a:r>
            <a:r>
              <a:rPr lang="en-US" dirty="0" err="1"/>
              <a:t>hrs</a:t>
            </a:r>
            <a:r>
              <a:rPr lang="en-US" dirty="0"/>
              <a:t> x 3,  then once weekly x 6 months</a:t>
            </a:r>
          </a:p>
          <a:p>
            <a:pPr lvl="1"/>
            <a:endParaRPr lang="en-US" dirty="0"/>
          </a:p>
          <a:p>
            <a:r>
              <a:rPr lang="en-US" dirty="0"/>
              <a:t>Balanitis – ask if </a:t>
            </a:r>
            <a:r>
              <a:rPr lang="en-US" dirty="0" err="1"/>
              <a:t>circumsized</a:t>
            </a:r>
            <a:endParaRPr lang="en-US" dirty="0"/>
          </a:p>
          <a:p>
            <a:pPr lvl="1"/>
            <a:r>
              <a:rPr lang="en-US" dirty="0"/>
              <a:t>Advise of potential SE</a:t>
            </a:r>
          </a:p>
          <a:p>
            <a:pPr lvl="1"/>
            <a:r>
              <a:rPr lang="en-US" dirty="0"/>
              <a:t>Topical cream/po fluconazole considered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3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0552F-8C08-909C-9D7F-EA4DAB2D5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AFAE-76C4-3A7F-E2BF-2497D24B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Fluconazole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E1EE5-44AE-5A38-1928-C3D759799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215"/>
          </a:xfrm>
        </p:spPr>
        <p:txBody>
          <a:bodyPr>
            <a:normAutofit/>
          </a:bodyPr>
          <a:lstStyle/>
          <a:p>
            <a:r>
              <a:rPr lang="en-US" sz="3200" dirty="0"/>
              <a:t>Prescription -$3.94 per 150 mg tabs</a:t>
            </a:r>
          </a:p>
          <a:p>
            <a:pPr lvl="1"/>
            <a:r>
              <a:rPr lang="en-US" dirty="0"/>
              <a:t>+ dispensing fee </a:t>
            </a:r>
            <a:r>
              <a:rPr lang="en-US" dirty="0" err="1"/>
              <a:t>eg.</a:t>
            </a:r>
            <a:r>
              <a:rPr lang="en-US" dirty="0"/>
              <a:t> $12.99</a:t>
            </a:r>
          </a:p>
          <a:p>
            <a:pPr lvl="1"/>
            <a:r>
              <a:rPr lang="en-US" dirty="0"/>
              <a:t>Annual Cost – 1/ month - $60.27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Ontario  -LU Code 235</a:t>
            </a:r>
          </a:p>
          <a:p>
            <a:r>
              <a:rPr lang="en-US" sz="3200" dirty="0"/>
              <a:t>150 mg tab q 25 days prn for vaginal Candidiasis</a:t>
            </a:r>
          </a:p>
          <a:p>
            <a:pPr lvl="1"/>
            <a:r>
              <a:rPr lang="en-US" dirty="0"/>
              <a:t>Annual Cost – 1/month = $48		</a:t>
            </a:r>
          </a:p>
          <a:p>
            <a:pPr lvl="1"/>
            <a:r>
              <a:rPr lang="en-US" dirty="0"/>
              <a:t>Annual Cost - $4.00 + dispensing fee</a:t>
            </a:r>
          </a:p>
          <a:p>
            <a:r>
              <a:rPr lang="en-US" dirty="0"/>
              <a:t>50 mg x 3 covered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101862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6AB5-B439-8242-AC20-9C770388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use SGLT-2 </a:t>
            </a:r>
            <a:r>
              <a:rPr lang="en-US" err="1"/>
              <a:t>Inh</a:t>
            </a:r>
            <a:r>
              <a:rPr lang="en-US"/>
              <a:t>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DD10-C500-A443-A3F9-E48EAC03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Type 1 diabetes</a:t>
            </a:r>
          </a:p>
          <a:p>
            <a:r>
              <a:rPr lang="en-US" sz="3200" err="1"/>
              <a:t>Hx</a:t>
            </a:r>
            <a:r>
              <a:rPr lang="en-US" sz="3200"/>
              <a:t> DKA/Pancreatic Insufficiency/Pancreatic resection</a:t>
            </a:r>
          </a:p>
          <a:p>
            <a:pPr lvl="1"/>
            <a:r>
              <a:rPr lang="en-US" sz="2800"/>
              <a:t>Unless you have a c-peptide</a:t>
            </a:r>
          </a:p>
          <a:p>
            <a:r>
              <a:rPr lang="en-US" sz="3200"/>
              <a:t>eGFR &lt; 20</a:t>
            </a:r>
          </a:p>
          <a:p>
            <a:r>
              <a:rPr lang="en-US" sz="3200"/>
              <a:t>Frail elderly – unless you are treating CHF/CKD</a:t>
            </a:r>
          </a:p>
          <a:p>
            <a:pPr lvl="1"/>
            <a:r>
              <a:rPr lang="en-US" sz="2800"/>
              <a:t> replaces some diuretics</a:t>
            </a:r>
          </a:p>
        </p:txBody>
      </p:sp>
    </p:spTree>
    <p:extLst>
      <p:ext uri="{BB962C8B-B14F-4D97-AF65-F5344CB8AC3E}">
        <p14:creationId xmlns:p14="http://schemas.microsoft.com/office/powerpoint/2010/main" val="204187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GLP-1 RA side effects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3025" y="1612899"/>
            <a:ext cx="8633219" cy="3149601"/>
          </a:xfrm>
        </p:spPr>
        <p:txBody>
          <a:bodyPr anchor="ctr">
            <a:noAutofit/>
          </a:bodyPr>
          <a:lstStyle/>
          <a:p>
            <a:r>
              <a:rPr lang="en-US" sz="1800" dirty="0"/>
              <a:t>Most common side effects are </a:t>
            </a:r>
            <a:r>
              <a:rPr lang="en-US" sz="1800" b="1" dirty="0">
                <a:solidFill>
                  <a:srgbClr val="63484E"/>
                </a:solidFill>
              </a:rPr>
              <a:t>nausea, vomiting,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b="1" dirty="0">
                <a:solidFill>
                  <a:srgbClr val="A63060"/>
                </a:solidFill>
              </a:rPr>
              <a:t> </a:t>
            </a:r>
            <a:r>
              <a:rPr lang="en-US" sz="1800" b="1" dirty="0">
                <a:solidFill>
                  <a:srgbClr val="63484E"/>
                </a:solidFill>
              </a:rPr>
              <a:t>diarrhea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</a:p>
          <a:p>
            <a:r>
              <a:rPr lang="en-US" sz="1800" b="1" dirty="0">
                <a:solidFill>
                  <a:srgbClr val="63484E"/>
                </a:solidFill>
              </a:rPr>
              <a:t>Low hypoglycemia risk </a:t>
            </a:r>
            <a:r>
              <a:rPr lang="en-US" sz="1800" dirty="0"/>
              <a:t>compared to sulfonylureas and insulin</a:t>
            </a:r>
            <a:r>
              <a:rPr lang="en-US" sz="1800" baseline="30000" dirty="0"/>
              <a:t>1</a:t>
            </a:r>
          </a:p>
          <a:p>
            <a:r>
              <a:rPr lang="en-US" sz="1800" dirty="0"/>
              <a:t>GLP-1 RAs are associated with:</a:t>
            </a:r>
          </a:p>
          <a:p>
            <a:pPr lvl="1"/>
            <a:r>
              <a:rPr lang="en-US" sz="1600" dirty="0"/>
              <a:t>Rare cases of acute gallstone disease</a:t>
            </a:r>
            <a:r>
              <a:rPr lang="en-US" sz="1600" baseline="30000" dirty="0"/>
              <a:t>1</a:t>
            </a:r>
          </a:p>
          <a:p>
            <a:pPr lvl="1"/>
            <a:r>
              <a:rPr lang="en-US" sz="1600" dirty="0"/>
              <a:t>Acute pancreatitis</a:t>
            </a:r>
            <a:r>
              <a:rPr lang="en-US" sz="1600" baseline="30000" dirty="0"/>
              <a:t>1</a:t>
            </a:r>
          </a:p>
          <a:p>
            <a:r>
              <a:rPr lang="en-US" sz="1800" dirty="0"/>
              <a:t>GLP-1 RAs are contraindicated in patients with:</a:t>
            </a:r>
          </a:p>
          <a:p>
            <a:pPr lvl="1"/>
            <a:r>
              <a:rPr lang="en-US" sz="1600" dirty="0"/>
              <a:t>Personal/family history of medullary thyroid cancer (MTC) </a:t>
            </a:r>
          </a:p>
          <a:p>
            <a:pPr lvl="1"/>
            <a:r>
              <a:rPr lang="en-US" sz="1600" dirty="0"/>
              <a:t>Multiple endocrine neoplasia syndrome type 2 (MEN2)</a:t>
            </a:r>
            <a:r>
              <a:rPr lang="en-US" sz="1600" baseline="30000" dirty="0"/>
              <a:t>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2B179-2921-42ED-BD10-1BE546211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8574" y="6356350"/>
            <a:ext cx="935530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Diabetes Canada Clinical Practice Guidelines Expert Committee. Can J Diabetes. 2018;42 </a:t>
            </a:r>
            <a:r>
              <a:rPr kumimoji="0" lang="en-CA" sz="700" b="0" i="0" u="none" strike="noStrike" kern="1200" cap="none" spc="0" normalizeH="0" baseline="0" noProof="0" err="1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1:S88-103; 2. Meier JJ, Nat Rev Endocrinol. 2012;12:728-42; 3. </a:t>
            </a:r>
            <a:r>
              <a:rPr kumimoji="0" lang="en-CA" sz="700" b="0" i="0" u="none" strike="noStrike" kern="1200" cap="none" spc="0" normalizeH="0" baseline="0" noProof="0" err="1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Tella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SH, Rendell MS. </a:t>
            </a:r>
            <a:r>
              <a:rPr kumimoji="0" lang="en-CA" sz="700" b="0" i="0" u="none" strike="noStrike" kern="1200" cap="none" spc="0" normalizeH="0" baseline="0" noProof="0" err="1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Adv Endocrinol </a:t>
            </a:r>
            <a:r>
              <a:rPr kumimoji="0" lang="en-CA" sz="700" b="0" i="0" u="none" strike="noStrike" kern="1200" cap="none" spc="0" normalizeH="0" baseline="0" noProof="0" err="1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Metab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2015;6(3):109-34.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444545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ounded Rectangle 47">
            <a:extLst>
              <a:ext uri="{FF2B5EF4-FFF2-40B4-BE49-F238E27FC236}">
                <a16:creationId xmlns:a16="http://schemas.microsoft.com/office/drawing/2014/main" id="{BC70D8D5-F455-4D5C-B446-EB412EF52BB5}"/>
              </a:ext>
            </a:extLst>
          </p:cNvPr>
          <p:cNvSpPr/>
          <p:nvPr/>
        </p:nvSpPr>
        <p:spPr>
          <a:xfrm>
            <a:off x="923025" y="4796765"/>
            <a:ext cx="8363215" cy="1257528"/>
          </a:xfrm>
          <a:prstGeom prst="roundRect">
            <a:avLst/>
          </a:prstGeom>
          <a:solidFill>
            <a:srgbClr val="387F83"/>
          </a:solidFill>
          <a:ln w="57150">
            <a:solidFill>
              <a:srgbClr val="634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Why does weight loss occur?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GLP-1 RAs slow gastric emptying and cause a sense of satiety, leading to reduced food intake and weight loss. Weight loss is independent of GI side effects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2,3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25255F-A1AE-4737-A99C-6E97877D0940}"/>
              </a:ext>
            </a:extLst>
          </p:cNvPr>
          <p:cNvGrpSpPr/>
          <p:nvPr/>
        </p:nvGrpSpPr>
        <p:grpSpPr>
          <a:xfrm>
            <a:off x="1410780" y="3881560"/>
            <a:ext cx="8111190" cy="1602662"/>
            <a:chOff x="1410780" y="3881560"/>
            <a:chExt cx="8111190" cy="1602662"/>
          </a:xfrm>
        </p:grpSpPr>
        <p:sp>
          <p:nvSpPr>
            <p:cNvPr id="30" name="Rounded Rectangle 47">
              <a:extLst>
                <a:ext uri="{FF2B5EF4-FFF2-40B4-BE49-F238E27FC236}">
                  <a16:creationId xmlns:a16="http://schemas.microsoft.com/office/drawing/2014/main" id="{B3FEA945-EA23-4776-A9CC-1ACA99BDED8F}"/>
                </a:ext>
              </a:extLst>
            </p:cNvPr>
            <p:cNvSpPr/>
            <p:nvPr/>
          </p:nvSpPr>
          <p:spPr>
            <a:xfrm>
              <a:off x="5319543" y="4621357"/>
              <a:ext cx="4202427" cy="86286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348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454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GLP-1 RAs promote the development of pancreatic cancer and MTC in rodents, but an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4454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increased risk has not been seen in humans</a:t>
              </a:r>
              <a:r>
                <a:rPr kumimoji="0" lang="en-US" sz="1200" b="0" i="0" u="none" strike="noStrike" kern="1200" cap="none" spc="0" normalizeH="0" baseline="30000" noProof="0">
                  <a:ln>
                    <a:noFill/>
                  </a:ln>
                  <a:solidFill>
                    <a:srgbClr val="44454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EFB7AF7-0183-498B-8C07-13D48C7220B4}"/>
                </a:ext>
              </a:extLst>
            </p:cNvPr>
            <p:cNvSpPr/>
            <p:nvPr/>
          </p:nvSpPr>
          <p:spPr>
            <a:xfrm>
              <a:off x="1410780" y="3881560"/>
              <a:ext cx="6337557" cy="600725"/>
            </a:xfrm>
            <a:prstGeom prst="roundRect">
              <a:avLst/>
            </a:prstGeom>
            <a:noFill/>
            <a:ln w="57150">
              <a:solidFill>
                <a:srgbClr val="63484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4361FC51-8548-48ED-A93A-806264887C25}"/>
                </a:ext>
              </a:extLst>
            </p:cNvPr>
            <p:cNvCxnSpPr>
              <a:cxnSpLocks/>
              <a:stCxn id="31" idx="2"/>
              <a:endCxn id="30" idx="1"/>
            </p:cNvCxnSpPr>
            <p:nvPr/>
          </p:nvCxnSpPr>
          <p:spPr>
            <a:xfrm rot="16200000" flipH="1">
              <a:off x="4664299" y="4397545"/>
              <a:ext cx="570505" cy="739984"/>
            </a:xfrm>
            <a:prstGeom prst="bentConnector2">
              <a:avLst/>
            </a:prstGeom>
            <a:ln w="57150">
              <a:solidFill>
                <a:srgbClr val="6348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298E3D-83F8-42F4-8F27-065D8FB280E5}"/>
              </a:ext>
            </a:extLst>
          </p:cNvPr>
          <p:cNvGrpSpPr/>
          <p:nvPr/>
        </p:nvGrpSpPr>
        <p:grpSpPr>
          <a:xfrm>
            <a:off x="1365809" y="3239398"/>
            <a:ext cx="7383945" cy="942524"/>
            <a:chOff x="1365809" y="3239398"/>
            <a:chExt cx="7383945" cy="94252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C42B3FB-8605-4C5B-A0E7-4D0ABA4E6169}"/>
                </a:ext>
              </a:extLst>
            </p:cNvPr>
            <p:cNvSpPr/>
            <p:nvPr/>
          </p:nvSpPr>
          <p:spPr>
            <a:xfrm>
              <a:off x="1365809" y="3239398"/>
              <a:ext cx="2446819" cy="289865"/>
            </a:xfrm>
            <a:prstGeom prst="roundRect">
              <a:avLst/>
            </a:prstGeom>
            <a:noFill/>
            <a:ln w="57150">
              <a:solidFill>
                <a:srgbClr val="63484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382E1410-A2D7-4E51-9915-4F9AEA8FAB2B}"/>
                </a:ext>
              </a:extLst>
            </p:cNvPr>
            <p:cNvCxnSpPr>
              <a:cxnSpLocks/>
              <a:stCxn id="17" idx="3"/>
              <a:endCxn id="15" idx="1"/>
            </p:cNvCxnSpPr>
            <p:nvPr/>
          </p:nvCxnSpPr>
          <p:spPr>
            <a:xfrm>
              <a:off x="3812628" y="3384331"/>
              <a:ext cx="734699" cy="366159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6348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47">
              <a:extLst>
                <a:ext uri="{FF2B5EF4-FFF2-40B4-BE49-F238E27FC236}">
                  <a16:creationId xmlns:a16="http://schemas.microsoft.com/office/drawing/2014/main" id="{5039C8DF-16B8-4276-986D-686F7A3BC02D}"/>
                </a:ext>
              </a:extLst>
            </p:cNvPr>
            <p:cNvSpPr/>
            <p:nvPr/>
          </p:nvSpPr>
          <p:spPr>
            <a:xfrm>
              <a:off x="4547327" y="3319057"/>
              <a:ext cx="4202427" cy="86286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6348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454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Recent Canadian observational study of </a:t>
              </a:r>
              <a:b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454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454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&gt;1.5 million people found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4454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increased risk of pancreatitis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454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with incretin-based therapies vs. other agents</a:t>
              </a:r>
              <a:r>
                <a:rPr kumimoji="0" lang="en-US" sz="1200" b="0" i="0" u="none" strike="noStrike" kern="1200" cap="none" spc="0" normalizeH="0" baseline="30000" noProof="0">
                  <a:ln>
                    <a:noFill/>
                  </a:ln>
                  <a:solidFill>
                    <a:srgbClr val="44454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4ECA07D-108F-4C24-9A8B-69F253630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386" y="280849"/>
            <a:ext cx="5317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87BDB30-1527-428B-B953-435F9676B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976" y="1012029"/>
            <a:ext cx="2080282" cy="26836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CF8B2B-448C-468E-8B3F-36259E9EF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168" y="4603425"/>
            <a:ext cx="1797537" cy="23170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strategies to help patients manage </a:t>
            </a:r>
            <a:br>
              <a:rPr lang="en-US"/>
            </a:br>
            <a:r>
              <a:rPr lang="en-US"/>
              <a:t>GLP-1 RA-related GI side effects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5198EB6-5A1F-46ED-905E-A59A05DA69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8574" y="6356350"/>
            <a:ext cx="1035169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Romera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I, et al. Diabetes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2018;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Shaefer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CF, Jr., et al. Postgrad Med. 2015;127(8):818-826</a:t>
            </a:r>
            <a:r>
              <a:rPr kumimoji="0" lang="en-CA" sz="700" b="0" i="0" u="none" strike="noStrike" kern="1200" cap="none" spc="0" normalizeH="0" baseline="0" noProof="0">
                <a:ln>
                  <a:noFill/>
                </a:ln>
                <a:solidFill>
                  <a:srgbClr val="444545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remaining content based on clinician experience.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444545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4549ACED-4C90-441E-A340-9F2DA3CA9F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60378" y="1185863"/>
            <a:ext cx="7393421" cy="4991100"/>
          </a:xfrm>
        </p:spPr>
        <p:txBody>
          <a:bodyPr anchor="ctr">
            <a:normAutofit/>
          </a:bodyPr>
          <a:lstStyle/>
          <a:p>
            <a:pPr fontAlgn="ctr">
              <a:lnSpc>
                <a:spcPct val="200000"/>
              </a:lnSpc>
            </a:pPr>
            <a:r>
              <a:rPr lang="en-US" sz="2800"/>
              <a:t>Eat </a:t>
            </a:r>
            <a:r>
              <a:rPr lang="en-US" sz="2800" b="1">
                <a:solidFill>
                  <a:srgbClr val="B32A63"/>
                </a:solidFill>
              </a:rPr>
              <a:t>smaller</a:t>
            </a:r>
            <a:r>
              <a:rPr lang="en-US" sz="2800"/>
              <a:t> </a:t>
            </a:r>
            <a:r>
              <a:rPr lang="en-US" sz="2800" b="1">
                <a:solidFill>
                  <a:srgbClr val="B32A63"/>
                </a:solidFill>
              </a:rPr>
              <a:t>meals</a:t>
            </a:r>
            <a:endParaRPr lang="en-US" sz="2800"/>
          </a:p>
          <a:p>
            <a:pPr fontAlgn="ctr">
              <a:lnSpc>
                <a:spcPct val="200000"/>
              </a:lnSpc>
            </a:pPr>
            <a:r>
              <a:rPr lang="en-US" sz="2800" b="1">
                <a:solidFill>
                  <a:srgbClr val="B32A63"/>
                </a:solidFill>
              </a:rPr>
              <a:t>Avoid</a:t>
            </a:r>
            <a:r>
              <a:rPr lang="en-US" sz="2800"/>
              <a:t> fatty and spicy foods</a:t>
            </a:r>
          </a:p>
          <a:p>
            <a:pPr marL="0" indent="0" fontAlgn="ctr">
              <a:lnSpc>
                <a:spcPct val="200000"/>
              </a:lnSpc>
              <a:buNone/>
            </a:pPr>
            <a:endParaRPr lang="en-US" sz="1000"/>
          </a:p>
          <a:p>
            <a:pPr fontAlgn="ctr">
              <a:lnSpc>
                <a:spcPct val="100000"/>
              </a:lnSpc>
            </a:pPr>
            <a:r>
              <a:rPr lang="en-US" sz="2800"/>
              <a:t>Take on an </a:t>
            </a:r>
            <a:r>
              <a:rPr lang="en-US" sz="2800" b="1">
                <a:solidFill>
                  <a:srgbClr val="B32A63"/>
                </a:solidFill>
              </a:rPr>
              <a:t>empty stomach</a:t>
            </a:r>
            <a:r>
              <a:rPr lang="en-US" sz="2800">
                <a:solidFill>
                  <a:schemeClr val="tx1"/>
                </a:solidFill>
              </a:rPr>
              <a:t> or </a:t>
            </a:r>
            <a:r>
              <a:rPr lang="en-US" sz="2800" b="1">
                <a:solidFill>
                  <a:srgbClr val="B32A63"/>
                </a:solidFill>
              </a:rPr>
              <a:t>before bed time</a:t>
            </a:r>
          </a:p>
          <a:p>
            <a:pPr marL="0" indent="0" fontAlgn="ctr">
              <a:lnSpc>
                <a:spcPct val="100000"/>
              </a:lnSpc>
              <a:buNone/>
            </a:pPr>
            <a:endParaRPr lang="en-US" sz="2800"/>
          </a:p>
          <a:p>
            <a:pPr fontAlgn="ctr">
              <a:lnSpc>
                <a:spcPct val="100000"/>
              </a:lnSpc>
            </a:pPr>
            <a:r>
              <a:rPr lang="en-US" sz="2800"/>
              <a:t>Stay </a:t>
            </a:r>
            <a:r>
              <a:rPr lang="en-US" sz="2800" b="1">
                <a:solidFill>
                  <a:srgbClr val="A63060"/>
                </a:solidFill>
              </a:rPr>
              <a:t>hydrated</a:t>
            </a:r>
            <a:endParaRPr lang="en-CA" sz="2800" b="1">
              <a:solidFill>
                <a:srgbClr val="A63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734455-F498-4543-8244-AAF3149B5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953" y="1938403"/>
            <a:ext cx="1933969" cy="24944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1FBF55-E900-4855-8B10-F46963368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6678" y="3306688"/>
            <a:ext cx="1686208" cy="2173199"/>
          </a:xfrm>
          <a:prstGeom prst="rect">
            <a:avLst/>
          </a:prstGeom>
        </p:spPr>
      </p:pic>
      <p:sp>
        <p:nvSpPr>
          <p:cNvPr id="2" name="Rectangle: Rounded Corners 1" hidden="1"/>
          <p:cNvSpPr/>
          <p:nvPr/>
        </p:nvSpPr>
        <p:spPr>
          <a:xfrm>
            <a:off x="1706837" y="2691757"/>
            <a:ext cx="9147211" cy="182341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What tips or recommendations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4454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managing side effects have your patients found useful?</a:t>
            </a:r>
          </a:p>
        </p:txBody>
      </p:sp>
      <p:sp>
        <p:nvSpPr>
          <p:cNvPr id="4" name="Oval 3" hidden="1"/>
          <p:cNvSpPr/>
          <p:nvPr/>
        </p:nvSpPr>
        <p:spPr>
          <a:xfrm>
            <a:off x="10036987" y="2259503"/>
            <a:ext cx="944088" cy="91520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18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E310-BD5D-F49D-36BC-08BA8C28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Ozempic Micro-Dosing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F4B13-36F4-588F-AF07-D20DFCC4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14" y="1536258"/>
            <a:ext cx="10515600" cy="435133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“clicks” between the marked doses on the Ozempic pen.  There are 18 “clicks” between 0 and 0.25mg and 18 “clicks” between 0.25mg and 0.5mg.  On the 1mg pen there are 74 “clicks” between 0 and 1mg.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____ clicks once a week and if tolerating well, continue to increase by ____ clicks every _____ weeks, until at the recommended dose of ______mg once weekly.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are on a dose of 0.25 mg weekly, please discontinue your ___________ (</a:t>
            </a:r>
            <a:r>
              <a:rPr kumimoji="0" lang="en-CA" altLang="en-US" sz="2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Onglyza</a:t>
            </a:r>
            <a:r>
              <a:rPr kumimoji="0" lang="en-CA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CA" altLang="en-US" sz="2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Trajenta</a:t>
            </a:r>
            <a:r>
              <a:rPr kumimoji="0" lang="en-CA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CA" altLang="en-US" sz="2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Januvia</a:t>
            </a:r>
            <a:r>
              <a:rPr kumimoji="0" lang="en-CA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/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0DF2561D-A762-2C08-A078-5234CE02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1" r="2193" b="29823"/>
          <a:stretch>
            <a:fillRect/>
          </a:stretch>
        </p:blipFill>
        <p:spPr bwMode="auto">
          <a:xfrm>
            <a:off x="370390" y="5996771"/>
            <a:ext cx="22733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76D7E1-3C71-00F0-829B-405176CBF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32" y="29616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6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98E6-0216-4A80-385D-7B355F29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Orillia Cardiac Services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B862-E401-C65D-6B31-4E2549C84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OSMH – Acute Cardiac Evaluation Service</a:t>
            </a:r>
          </a:p>
          <a:p>
            <a:pPr marL="0" indent="0">
              <a:buNone/>
            </a:pPr>
            <a:r>
              <a:rPr lang="en-CA" dirty="0"/>
              <a:t>		-Urgent CP/CHF/Arrythmia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/>
              <a:t>Holters</a:t>
            </a:r>
            <a:r>
              <a:rPr lang="en-CA" dirty="0"/>
              <a:t>/EST/</a:t>
            </a:r>
            <a:r>
              <a:rPr lang="en-CA" dirty="0" err="1"/>
              <a:t>Cardiolites</a:t>
            </a:r>
            <a:r>
              <a:rPr lang="en-CA" dirty="0"/>
              <a:t>		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CFHT – Heart Function Program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SDCRC – Chronic Disease Management</a:t>
            </a:r>
          </a:p>
          <a:p>
            <a:pPr marL="0" indent="0">
              <a:buNone/>
            </a:pPr>
            <a:r>
              <a:rPr lang="en-CA" dirty="0"/>
              <a:t>	OTN/Virtual Hallway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/>
              <a:t>Holters</a:t>
            </a:r>
            <a:r>
              <a:rPr lang="en-CA" dirty="0"/>
              <a:t> – in Office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6284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5EC9-18DE-7D8E-DA09-31A0F894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Reducing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7B7DD-4232-38F2-E09F-528638D4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Pharma Programs/Compassionate discounts</a:t>
            </a:r>
          </a:p>
          <a:p>
            <a:r>
              <a:rPr lang="en-US" dirty="0"/>
              <a:t>Trillium Application</a:t>
            </a:r>
          </a:p>
          <a:p>
            <a:r>
              <a:rPr lang="en-US" dirty="0"/>
              <a:t>Office Samples</a:t>
            </a:r>
          </a:p>
          <a:p>
            <a:r>
              <a:rPr lang="en-US" dirty="0"/>
              <a:t>Different Pharmacy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8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20AA-5543-6E46-B1EE-044CE72D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Motivational Speech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27FE3-EB98-6B47-8D96-2C216C90E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954"/>
            <a:ext cx="10515600" cy="55642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Indication is for CV/Renal Protection </a:t>
            </a:r>
          </a:p>
          <a:p>
            <a:pPr marL="457200" lvl="1" indent="0">
              <a:buNone/>
            </a:pPr>
            <a:r>
              <a:rPr lang="en-US"/>
              <a:t>– 30% mortality reduction</a:t>
            </a:r>
          </a:p>
          <a:p>
            <a:pPr lvl="1">
              <a:buFontTx/>
              <a:buChar char="-"/>
            </a:pPr>
            <a:r>
              <a:rPr lang="en-US"/>
              <a:t>35% reduction CHF</a:t>
            </a:r>
          </a:p>
          <a:p>
            <a:pPr lvl="1">
              <a:buFontTx/>
              <a:buChar char="-"/>
            </a:pPr>
            <a:r>
              <a:rPr lang="en-US"/>
              <a:t>30-50% reduction  Kidney Failure</a:t>
            </a:r>
          </a:p>
          <a:p>
            <a:pPr lvl="1"/>
            <a:endParaRPr lang="en-US"/>
          </a:p>
          <a:p>
            <a:r>
              <a:rPr lang="en-US"/>
              <a:t>Benefits</a:t>
            </a:r>
          </a:p>
          <a:p>
            <a:pPr lvl="1"/>
            <a:r>
              <a:rPr lang="en-US"/>
              <a:t>Glucose/</a:t>
            </a:r>
            <a:r>
              <a:rPr lang="en-US" err="1"/>
              <a:t>Wt</a:t>
            </a:r>
            <a:r>
              <a:rPr lang="en-US"/>
              <a:t>/BP</a:t>
            </a:r>
          </a:p>
          <a:p>
            <a:pPr lvl="1"/>
            <a:endParaRPr lang="en-US"/>
          </a:p>
          <a:p>
            <a:r>
              <a:rPr lang="en-US"/>
              <a:t>Downside	</a:t>
            </a:r>
          </a:p>
          <a:p>
            <a:pPr lvl="1"/>
            <a:r>
              <a:rPr lang="en-US"/>
              <a:t>GMI</a:t>
            </a:r>
          </a:p>
          <a:p>
            <a:pPr lvl="1"/>
            <a:r>
              <a:rPr lang="en-US"/>
              <a:t>polyuria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9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0D8E-A727-5291-E883-CFC0BE26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Reducing Costs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846A0-AB62-7864-319D-CCFDC019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Ozempic</a:t>
            </a:r>
          </a:p>
          <a:p>
            <a:pPr lvl="1"/>
            <a:r>
              <a:rPr lang="en-CA" dirty="0"/>
              <a:t>Use 1mg pen – click ½ way or 38 clicks = 0.5 mg ow</a:t>
            </a:r>
          </a:p>
          <a:p>
            <a:pPr lvl="2"/>
            <a:r>
              <a:rPr lang="en-CA" dirty="0"/>
              <a:t>$120/month</a:t>
            </a:r>
          </a:p>
          <a:p>
            <a:r>
              <a:rPr lang="en-CA" dirty="0"/>
              <a:t>SGLT 2Inh	</a:t>
            </a:r>
          </a:p>
          <a:p>
            <a:pPr lvl="1"/>
            <a:r>
              <a:rPr lang="en-CA" dirty="0"/>
              <a:t>Jardiance  - $83.10/month (1/2  of 25 mg pill $41.75/month)</a:t>
            </a:r>
          </a:p>
          <a:p>
            <a:pPr lvl="1"/>
            <a:r>
              <a:rPr lang="en-CA" dirty="0"/>
              <a:t>Dapagliflozin - $20.40/Month</a:t>
            </a:r>
          </a:p>
          <a:p>
            <a:r>
              <a:rPr lang="en-CA" dirty="0" err="1"/>
              <a:t>Finerenone</a:t>
            </a:r>
            <a:endParaRPr lang="en-CA" dirty="0"/>
          </a:p>
          <a:p>
            <a:pPr lvl="1"/>
            <a:r>
              <a:rPr lang="en-CA" dirty="0"/>
              <a:t>$97.80/month</a:t>
            </a:r>
          </a:p>
          <a:p>
            <a:pPr lvl="2"/>
            <a:r>
              <a:rPr lang="en-CA" dirty="0"/>
              <a:t>½ 20 mg pill = $48.90</a:t>
            </a:r>
          </a:p>
          <a:p>
            <a:pPr lvl="2"/>
            <a:endParaRPr lang="en-CA" dirty="0"/>
          </a:p>
          <a:p>
            <a:r>
              <a:rPr lang="en-CA" dirty="0"/>
              <a:t>Annual Cost = $2,391 including dispensing fees</a:t>
            </a:r>
          </a:p>
        </p:txBody>
      </p:sp>
    </p:spTree>
    <p:extLst>
      <p:ext uri="{BB962C8B-B14F-4D97-AF65-F5344CB8AC3E}">
        <p14:creationId xmlns:p14="http://schemas.microsoft.com/office/powerpoint/2010/main" val="172035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Whose Job Is It Anyways?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00" y="2001748"/>
            <a:ext cx="5087203" cy="37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46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1653" y="238087"/>
            <a:ext cx="7886700" cy="12751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Whose Job Is It Anyways?</a:t>
            </a:r>
            <a:br>
              <a:rPr lang="en-US" sz="3600" b="1"/>
            </a:br>
            <a:r>
              <a:rPr lang="en-US" sz="3200"/>
              <a:t> Initiating Cardiac and Renal Protective Strategies for Diabetics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804160" y="1958261"/>
          <a:ext cx="6060516" cy="362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nut 7"/>
          <p:cNvSpPr/>
          <p:nvPr/>
        </p:nvSpPr>
        <p:spPr>
          <a:xfrm>
            <a:off x="3780174" y="1786257"/>
            <a:ext cx="4321848" cy="4244340"/>
          </a:xfrm>
          <a:prstGeom prst="donut">
            <a:avLst>
              <a:gd name="adj" fmla="val 20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 w="127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735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1653" y="238087"/>
            <a:ext cx="7886700" cy="12751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Whose Job Is It Anyways?</a:t>
            </a:r>
            <a:br>
              <a:rPr lang="en-US" sz="3600" b="1"/>
            </a:br>
            <a:r>
              <a:rPr lang="en-US" sz="3200"/>
              <a:t> Initiating Cardiac and Renal Protective Strategies for Diabetics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804160" y="1958261"/>
          <a:ext cx="6060516" cy="362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nut 7"/>
          <p:cNvSpPr/>
          <p:nvPr/>
        </p:nvSpPr>
        <p:spPr>
          <a:xfrm>
            <a:off x="3780174" y="1786257"/>
            <a:ext cx="4321848" cy="4244340"/>
          </a:xfrm>
          <a:prstGeom prst="donut">
            <a:avLst>
              <a:gd name="adj" fmla="val 20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 w="127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6559" y="2472690"/>
            <a:ext cx="2139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Care</a:t>
            </a:r>
          </a:p>
        </p:txBody>
      </p:sp>
      <p:sp>
        <p:nvSpPr>
          <p:cNvPr id="10" name="Bent Arrow 9"/>
          <p:cNvSpPr/>
          <p:nvPr/>
        </p:nvSpPr>
        <p:spPr>
          <a:xfrm rot="10800000">
            <a:off x="8144143" y="3580686"/>
            <a:ext cx="1054068" cy="65151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6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1653" y="238087"/>
            <a:ext cx="7886700" cy="12751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/>
              <a:t>Whose Job Is It Anyways?</a:t>
            </a:r>
            <a:br>
              <a:rPr lang="en-US" sz="3600" b="1"/>
            </a:br>
            <a:r>
              <a:rPr lang="en-US" sz="3200"/>
              <a:t> Initiating Cardiac and Renal Protective Strategies for Diabetics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804160" y="1958261"/>
          <a:ext cx="6060516" cy="362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nut 7"/>
          <p:cNvSpPr/>
          <p:nvPr/>
        </p:nvSpPr>
        <p:spPr>
          <a:xfrm>
            <a:off x="3780174" y="1786257"/>
            <a:ext cx="4321848" cy="4244340"/>
          </a:xfrm>
          <a:prstGeom prst="donut">
            <a:avLst>
              <a:gd name="adj" fmla="val 20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 w="127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6559" y="2472690"/>
            <a:ext cx="2139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Care</a:t>
            </a:r>
          </a:p>
        </p:txBody>
      </p:sp>
      <p:sp>
        <p:nvSpPr>
          <p:cNvPr id="10" name="Bent Arrow 9"/>
          <p:cNvSpPr/>
          <p:nvPr/>
        </p:nvSpPr>
        <p:spPr>
          <a:xfrm rot="10800000">
            <a:off x="8144143" y="3580686"/>
            <a:ext cx="1054068" cy="65151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017520" y="3682938"/>
            <a:ext cx="2809830" cy="3786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271" y="3408527"/>
            <a:ext cx="1860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Internist</a:t>
            </a:r>
          </a:p>
        </p:txBody>
      </p:sp>
    </p:spTree>
    <p:extLst>
      <p:ext uri="{BB962C8B-B14F-4D97-AF65-F5344CB8AC3E}">
        <p14:creationId xmlns:p14="http://schemas.microsoft.com/office/powerpoint/2010/main" val="1866155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C56C-E994-BAD9-9125-BC7C8DDF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93872-76BA-71C8-F5E0-77BDF79BF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/>
              <a:t>If you don’t feel comfortable with initiating these medications for individual patients,</a:t>
            </a:r>
          </a:p>
          <a:p>
            <a:pPr marL="0" indent="0" algn="ctr">
              <a:buNone/>
            </a:pPr>
            <a:endParaRPr lang="en-US" sz="4400"/>
          </a:p>
          <a:p>
            <a:pPr marL="0" indent="0" algn="ctr">
              <a:buNone/>
            </a:pPr>
            <a:r>
              <a:rPr lang="en-US" sz="6000"/>
              <a:t> Refer the patient on to someone who will.</a:t>
            </a:r>
          </a:p>
        </p:txBody>
      </p:sp>
    </p:spTree>
    <p:extLst>
      <p:ext uri="{BB962C8B-B14F-4D97-AF65-F5344CB8AC3E}">
        <p14:creationId xmlns:p14="http://schemas.microsoft.com/office/powerpoint/2010/main" val="3454268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5CE69-B70C-E922-A853-B5DCB14C2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0E7D-13C4-4644-19CD-FC7943FA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8F86B-5EC7-A2F0-D013-B9D4A6AED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If you don’t feel comfortable with initiating these medications for individual patients,</a:t>
            </a:r>
          </a:p>
          <a:p>
            <a:pPr marL="0" indent="0" algn="ctr">
              <a:buNone/>
            </a:pPr>
            <a:endParaRPr lang="en-US" sz="4400" strike="sngStrike" dirty="0"/>
          </a:p>
          <a:p>
            <a:pPr marL="0" indent="0" algn="ctr">
              <a:buNone/>
            </a:pPr>
            <a:r>
              <a:rPr lang="en-US" sz="6000" strike="sngStrike" dirty="0"/>
              <a:t> Refer the patient on</a:t>
            </a:r>
          </a:p>
          <a:p>
            <a:pPr marL="0" indent="0" algn="ctr">
              <a:buNone/>
            </a:pPr>
            <a:r>
              <a:rPr lang="en-US" sz="6000" dirty="0"/>
              <a:t>Ask someone who will.</a:t>
            </a:r>
          </a:p>
        </p:txBody>
      </p:sp>
    </p:spTree>
    <p:extLst>
      <p:ext uri="{BB962C8B-B14F-4D97-AF65-F5344CB8AC3E}">
        <p14:creationId xmlns:p14="http://schemas.microsoft.com/office/powerpoint/2010/main" val="1086724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AF81A1-87C1-5B49-AC1A-55126E2D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596366"/>
            <a:ext cx="10829544" cy="1141806"/>
          </a:xfrm>
        </p:spPr>
        <p:txBody>
          <a:bodyPr/>
          <a:lstStyle/>
          <a:p>
            <a:pPr algn="ctr"/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7BD63-43D9-5A32-AA3B-A46EDDEB384F}"/>
              </a:ext>
            </a:extLst>
          </p:cNvPr>
          <p:cNvSpPr txBox="1"/>
          <p:nvPr/>
        </p:nvSpPr>
        <p:spPr>
          <a:xfrm>
            <a:off x="1097280" y="3032879"/>
            <a:ext cx="106619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Insert Applause Here</a:t>
            </a:r>
          </a:p>
        </p:txBody>
      </p:sp>
    </p:spTree>
    <p:extLst>
      <p:ext uri="{BB962C8B-B14F-4D97-AF65-F5344CB8AC3E}">
        <p14:creationId xmlns:p14="http://schemas.microsoft.com/office/powerpoint/2010/main" val="118490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8E6366-34F0-4606-7905-EDF832A2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Tying it all together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53BD01-7E6A-CAA1-F058-833443B7C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7BB8C-A49C-3E4D-5C3E-3901F5080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825625"/>
            <a:ext cx="68103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0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BB03-AEFE-D25A-4B94-72A73711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Evaluations</a:t>
            </a:r>
          </a:p>
        </p:txBody>
      </p:sp>
      <p:pic>
        <p:nvPicPr>
          <p:cNvPr id="5" name="Content Placeholder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002E985E-6EC6-F41F-198E-93B2E50DD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82094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700190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19797-8237-2BCE-6CB2-8437CAD8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 descr="A picture containing text, human face, baby, toddler&#10;&#10;Description automatically generated">
            <a:extLst>
              <a:ext uri="{FF2B5EF4-FFF2-40B4-BE49-F238E27FC236}">
                <a16:creationId xmlns:a16="http://schemas.microsoft.com/office/drawing/2014/main" id="{3393964D-078A-A1A2-6C01-7FE05ECC7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0"/>
            <a:ext cx="5715000" cy="67516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A511C-E7FB-6321-6877-3EC4A85D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FFD7-7120-504A-93E9-9782FD2542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56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1851-9A0E-7882-3ADF-6A3D1B96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 to Our Sponsors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8850B347-F807-FDF8-DD07-0751F5D6D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44" t="31767" r="4842" b="32701"/>
          <a:stretch/>
        </p:blipFill>
        <p:spPr>
          <a:xfrm>
            <a:off x="4970033" y="3113087"/>
            <a:ext cx="6684980" cy="152325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FD424-D4C1-368A-2E2A-80F25554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98" y="2629041"/>
            <a:ext cx="3151512" cy="23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71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10649-819D-D742-50A9-97FCDFC80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0161-0FEC-C25A-DC96-6958A0FC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300" b="1" dirty="0"/>
              <a:t>sdcrc.ca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34D8-5702-1919-7A36-729946CC7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114" y="172065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OTN</a:t>
            </a:r>
          </a:p>
          <a:p>
            <a:pPr marL="0" indent="0" algn="ctr">
              <a:buNone/>
            </a:pPr>
            <a:r>
              <a:rPr lang="en-US" sz="5400" dirty="0"/>
              <a:t>virtualhallway.ca</a:t>
            </a:r>
          </a:p>
          <a:p>
            <a:pPr marL="0" indent="0" algn="ctr">
              <a:buNone/>
            </a:pPr>
            <a:r>
              <a:rPr lang="en-US" sz="5400" dirty="0"/>
              <a:t>jcmacfad@gmail.com</a:t>
            </a:r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FA2BE105-1990-3D1F-B860-38704F176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1" r="2193" b="29823"/>
          <a:stretch>
            <a:fillRect/>
          </a:stretch>
        </p:blipFill>
        <p:spPr bwMode="auto">
          <a:xfrm>
            <a:off x="2770840" y="4655631"/>
            <a:ext cx="7308148" cy="18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A8D8F99-CAF1-D99B-A731-4AD63938A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32" y="29616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448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DA20-7213-B812-5C7D-F5A3E87B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Save the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A693B-C6C7-0466-2AC3-865D3D80A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Diabetes Update 2025 – Nomad Studios</a:t>
            </a:r>
          </a:p>
          <a:p>
            <a:r>
              <a:rPr lang="en-CA" dirty="0"/>
              <a:t>October 22, 2025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485425B3-E85A-BD3D-EADE-373D7697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4" t="31767" r="4842" b="32701"/>
          <a:stretch/>
        </p:blipFill>
        <p:spPr>
          <a:xfrm>
            <a:off x="2936838" y="4788643"/>
            <a:ext cx="6684980" cy="15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4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B7FB-7108-8F30-80AE-2BEE3F36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B6E0-1A0D-9DB3-080A-2C940BAD98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63 </a:t>
            </a:r>
            <a:r>
              <a:rPr lang="en-US" dirty="0" err="1"/>
              <a:t>yo</a:t>
            </a:r>
            <a:r>
              <a:rPr lang="en-US" dirty="0"/>
              <a:t> female</a:t>
            </a:r>
          </a:p>
          <a:p>
            <a:pPr lvl="1"/>
            <a:r>
              <a:rPr lang="en-US" dirty="0"/>
              <a:t>CVA 2016</a:t>
            </a:r>
          </a:p>
          <a:p>
            <a:pPr lvl="1"/>
            <a:r>
              <a:rPr lang="en-US" dirty="0"/>
              <a:t>CAD with MI 2020 – PCI LAD</a:t>
            </a:r>
          </a:p>
          <a:p>
            <a:pPr lvl="1"/>
            <a:r>
              <a:rPr lang="en-US" dirty="0"/>
              <a:t>CHF with EF 54%, Hosp x2</a:t>
            </a:r>
          </a:p>
          <a:p>
            <a:pPr lvl="1"/>
            <a:r>
              <a:rPr lang="en-US" dirty="0"/>
              <a:t>DM </a:t>
            </a:r>
          </a:p>
          <a:p>
            <a:r>
              <a:rPr lang="en-US" dirty="0"/>
              <a:t>Meds – </a:t>
            </a:r>
          </a:p>
          <a:p>
            <a:pPr lvl="1"/>
            <a:r>
              <a:rPr lang="en-US" dirty="0"/>
              <a:t>Bisoprolol 5 mg od</a:t>
            </a:r>
          </a:p>
          <a:p>
            <a:pPr lvl="1"/>
            <a:r>
              <a:rPr lang="en-US" dirty="0" err="1"/>
              <a:t>Candasartan</a:t>
            </a:r>
            <a:r>
              <a:rPr lang="en-US" dirty="0"/>
              <a:t> 16 mg od</a:t>
            </a:r>
          </a:p>
          <a:p>
            <a:pPr lvl="1"/>
            <a:r>
              <a:rPr lang="en-US" dirty="0"/>
              <a:t>Lasix 80 mg od</a:t>
            </a:r>
          </a:p>
          <a:p>
            <a:pPr lvl="1"/>
            <a:r>
              <a:rPr lang="en-US" dirty="0"/>
              <a:t>Rosuvastatin 40 mg po od</a:t>
            </a:r>
          </a:p>
          <a:p>
            <a:pPr lvl="1"/>
            <a:r>
              <a:rPr lang="en-US" dirty="0"/>
              <a:t>ECASA</a:t>
            </a:r>
          </a:p>
          <a:p>
            <a:pPr lvl="1"/>
            <a:r>
              <a:rPr lang="en-US" dirty="0" err="1"/>
              <a:t>lnagliptin</a:t>
            </a:r>
            <a:r>
              <a:rPr lang="en-US" dirty="0"/>
              <a:t> Metformin 500 bid/</a:t>
            </a:r>
            <a:r>
              <a:rPr lang="en-US" dirty="0" err="1"/>
              <a:t>Gliclizide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3500" dirty="0"/>
              <a:t>? Recommendations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77867-0487-B544-6872-2D2FA36AD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Prev intolerance to </a:t>
            </a:r>
            <a:r>
              <a:rPr lang="en-US" dirty="0" err="1"/>
              <a:t>Semmaglutide</a:t>
            </a:r>
            <a:r>
              <a:rPr lang="en-US" dirty="0"/>
              <a:t> (0.25 mg x 2 weeks – ER - N&amp; V)</a:t>
            </a:r>
          </a:p>
          <a:p>
            <a:r>
              <a:rPr lang="en-US" dirty="0"/>
              <a:t>Stopped spironolactone k+ 6.0</a:t>
            </a:r>
          </a:p>
          <a:p>
            <a:r>
              <a:rPr lang="en-US" dirty="0"/>
              <a:t>Stopped Dapagliflozin 10 mg due to recurrent GM1 and polyuria</a:t>
            </a:r>
          </a:p>
          <a:p>
            <a:r>
              <a:rPr lang="en-US" dirty="0"/>
              <a:t>Postural dizziness</a:t>
            </a:r>
          </a:p>
          <a:p>
            <a:r>
              <a:rPr lang="en-US" dirty="0"/>
              <a:t>O/E</a:t>
            </a:r>
          </a:p>
          <a:p>
            <a:pPr lvl="1"/>
            <a:r>
              <a:rPr lang="en-US" dirty="0"/>
              <a:t>BMI 35</a:t>
            </a:r>
          </a:p>
          <a:p>
            <a:pPr lvl="1"/>
            <a:r>
              <a:rPr lang="en-US" dirty="0"/>
              <a:t>BP 98/54</a:t>
            </a:r>
          </a:p>
          <a:p>
            <a:r>
              <a:rPr lang="en-US" dirty="0"/>
              <a:t>Labs 	</a:t>
            </a:r>
          </a:p>
          <a:p>
            <a:pPr lvl="1"/>
            <a:r>
              <a:rPr lang="en-US" dirty="0"/>
              <a:t>eGFR 30,  K+ 5.2</a:t>
            </a:r>
          </a:p>
          <a:p>
            <a:pPr lvl="1"/>
            <a:r>
              <a:rPr lang="en-US" dirty="0" err="1"/>
              <a:t>uACR</a:t>
            </a:r>
            <a:r>
              <a:rPr lang="en-US" dirty="0"/>
              <a:t> 25</a:t>
            </a:r>
          </a:p>
          <a:p>
            <a:pPr lvl="1"/>
            <a:r>
              <a:rPr lang="en-US" dirty="0"/>
              <a:t>A1C 9.0</a:t>
            </a:r>
          </a:p>
          <a:p>
            <a:r>
              <a:rPr lang="en-US" dirty="0"/>
              <a:t>Drug Plan $2,500 per year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951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B11234-0497-3E88-B8D1-6638241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What medications would you like to put her 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58C07-2481-5280-13D0-27188899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Finerenone</a:t>
            </a:r>
            <a:endParaRPr lang="en-CA" dirty="0"/>
          </a:p>
          <a:p>
            <a:pPr lvl="1"/>
            <a:r>
              <a:rPr lang="en-CA" dirty="0" err="1"/>
              <a:t>HFpEF</a:t>
            </a:r>
            <a:r>
              <a:rPr lang="en-CA" dirty="0"/>
              <a:t>/Diabetic Nephropathy</a:t>
            </a:r>
          </a:p>
          <a:p>
            <a:pPr lvl="1"/>
            <a:r>
              <a:rPr lang="en-CA" dirty="0"/>
              <a:t>But she has K+ 5.2, cost</a:t>
            </a:r>
          </a:p>
          <a:p>
            <a:r>
              <a:rPr lang="en-CA" dirty="0"/>
              <a:t>SGLT 2 Inh</a:t>
            </a:r>
          </a:p>
          <a:p>
            <a:pPr lvl="1"/>
            <a:r>
              <a:rPr lang="en-CA" dirty="0" err="1"/>
              <a:t>HFpEF</a:t>
            </a:r>
            <a:r>
              <a:rPr lang="en-CA" dirty="0"/>
              <a:t>/</a:t>
            </a:r>
            <a:r>
              <a:rPr lang="en-CA" dirty="0" err="1"/>
              <a:t>HFrEF</a:t>
            </a:r>
            <a:r>
              <a:rPr lang="en-CA" dirty="0"/>
              <a:t>/CV Protection post MI/Nephropathy/A1C/</a:t>
            </a:r>
            <a:r>
              <a:rPr lang="en-CA" dirty="0" err="1"/>
              <a:t>Wt</a:t>
            </a:r>
            <a:endParaRPr lang="en-CA" dirty="0"/>
          </a:p>
          <a:p>
            <a:pPr lvl="1"/>
            <a:r>
              <a:rPr lang="en-CA" dirty="0"/>
              <a:t>But she can’t tolerate with GMI/Postural dizziness/cost</a:t>
            </a:r>
          </a:p>
          <a:p>
            <a:r>
              <a:rPr lang="en-CA" dirty="0"/>
              <a:t>GLP-1</a:t>
            </a:r>
          </a:p>
          <a:p>
            <a:pPr lvl="1"/>
            <a:r>
              <a:rPr lang="en-CA" dirty="0" err="1"/>
              <a:t>HFpEF</a:t>
            </a:r>
            <a:r>
              <a:rPr lang="en-CA" dirty="0"/>
              <a:t>/Diabetic Nephropathy/CV protection post MI/A1C</a:t>
            </a:r>
          </a:p>
          <a:p>
            <a:pPr lvl="1"/>
            <a:r>
              <a:rPr lang="en-CA" dirty="0"/>
              <a:t>But </a:t>
            </a:r>
            <a:r>
              <a:rPr lang="en-CA" dirty="0" err="1"/>
              <a:t>prev</a:t>
            </a:r>
            <a:r>
              <a:rPr lang="en-CA" dirty="0"/>
              <a:t> intolerance/costs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73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EA0A-BF44-0518-7AF3-76F41F55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additional benefit does each cardioprotective therapy give a patient with T2D and CKD?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0B83-3E25-D65F-D754-AB7CB235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6" y="1235918"/>
            <a:ext cx="11149828" cy="970189"/>
          </a:xfrm>
        </p:spPr>
        <p:txBody>
          <a:bodyPr/>
          <a:lstStyle/>
          <a:p>
            <a:pPr marL="0" indent="0">
              <a:buNone/>
            </a:pPr>
            <a:r>
              <a:rPr lang="en-CA" sz="2000" b="1" dirty="0"/>
              <a:t>Estimated lifetime CV, kidney and mortality benefits of combination treatment with SGLT2i, GLP-1 RA, and ns-MRA inhibitors vs. conventional care* in patients with T2D + albuminuria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49E33-7696-0ADF-5CBA-C8C938930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936" y="6411229"/>
            <a:ext cx="10574867" cy="365125"/>
          </a:xfrm>
        </p:spPr>
        <p:txBody>
          <a:bodyPr/>
          <a:lstStyle/>
          <a:p>
            <a:r>
              <a:rPr lang="en-CA" dirty="0"/>
              <a:t>* Conventional care was renin-angiotensin aldosterone inhibitor therapy plus risk factor control. </a:t>
            </a:r>
          </a:p>
          <a:p>
            <a:r>
              <a:rPr lang="en-CA" dirty="0"/>
              <a:t>CKD, chronic kidney disease; CV, cardiovascular; eGFR, estimated glomerular filtration rate; GLP-1 RA, glucagon-like peptide-1 receptor agonist; MACE, major adverse cardiovascular events; ns-MRA, non-steroidal mineralocorticoid receptor antagonist; SGLT2i, sodium-glucose cotransporter-2 inhibitor; </a:t>
            </a:r>
            <a:r>
              <a:rPr lang="en-US" dirty="0"/>
              <a:t>T2D, type 2 diabetes; </a:t>
            </a:r>
            <a:r>
              <a:rPr lang="en-CA" dirty="0"/>
              <a:t>UACR, urinary albumin to creatinine ratio.</a:t>
            </a:r>
            <a:endParaRPr lang="en-US" dirty="0"/>
          </a:p>
          <a:p>
            <a:r>
              <a:rPr lang="en-CA" sz="900" dirty="0"/>
              <a:t>Adapted from </a:t>
            </a:r>
            <a:r>
              <a:rPr lang="en-CA" sz="900" dirty="0" err="1"/>
              <a:t>Neuen</a:t>
            </a:r>
            <a:r>
              <a:rPr lang="en-CA" sz="900" dirty="0"/>
              <a:t>, B et al, Circulation. 2024;149(6):450-462.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74D28-81A4-1BE0-1C98-D1BB512A13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008BB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050" b="0" i="0" u="none" strike="noStrike" kern="1200" cap="none" spc="0" normalizeH="0" baseline="0" noProof="0">
              <a:ln>
                <a:noFill/>
              </a:ln>
              <a:solidFill>
                <a:srgbClr val="008BBC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1C300B-6492-D5FA-B3B3-A22FABBBEF24}"/>
              </a:ext>
            </a:extLst>
          </p:cNvPr>
          <p:cNvSpPr/>
          <p:nvPr/>
        </p:nvSpPr>
        <p:spPr>
          <a:xfrm>
            <a:off x="890642" y="3228038"/>
            <a:ext cx="5004000" cy="144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FD5A24-F4E7-F329-19D5-D9C7663CD913}"/>
              </a:ext>
            </a:extLst>
          </p:cNvPr>
          <p:cNvSpPr/>
          <p:nvPr/>
        </p:nvSpPr>
        <p:spPr>
          <a:xfrm>
            <a:off x="900057" y="4295586"/>
            <a:ext cx="5004000" cy="144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42E06-1218-36A7-5E75-444EE44CEF53}"/>
              </a:ext>
            </a:extLst>
          </p:cNvPr>
          <p:cNvSpPr/>
          <p:nvPr/>
        </p:nvSpPr>
        <p:spPr>
          <a:xfrm>
            <a:off x="891416" y="5372848"/>
            <a:ext cx="5004000" cy="1440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3A572-AEBD-3D5C-7CC5-EBD6E852EFE3}"/>
              </a:ext>
            </a:extLst>
          </p:cNvPr>
          <p:cNvSpPr/>
          <p:nvPr/>
        </p:nvSpPr>
        <p:spPr>
          <a:xfrm>
            <a:off x="6509516" y="3568700"/>
            <a:ext cx="5004000" cy="1872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Groupe 244">
            <a:extLst>
              <a:ext uri="{FF2B5EF4-FFF2-40B4-BE49-F238E27FC236}">
                <a16:creationId xmlns:a16="http://schemas.microsoft.com/office/drawing/2014/main" id="{92C3A98E-105C-E3F1-2D15-5E7F8A46D3B5}"/>
              </a:ext>
            </a:extLst>
          </p:cNvPr>
          <p:cNvGrpSpPr/>
          <p:nvPr/>
        </p:nvGrpSpPr>
        <p:grpSpPr>
          <a:xfrm>
            <a:off x="829997" y="2108104"/>
            <a:ext cx="5162576" cy="4027936"/>
            <a:chOff x="829997" y="2108104"/>
            <a:chExt cx="5162576" cy="4027936"/>
          </a:xfrm>
        </p:grpSpPr>
        <p:sp>
          <p:nvSpPr>
            <p:cNvPr id="19" name="ZoneTexte 48">
              <a:extLst>
                <a:ext uri="{FF2B5EF4-FFF2-40B4-BE49-F238E27FC236}">
                  <a16:creationId xmlns:a16="http://schemas.microsoft.com/office/drawing/2014/main" id="{9CE59500-9801-76E9-8278-CE69205061BD}"/>
                </a:ext>
              </a:extLst>
            </p:cNvPr>
            <p:cNvSpPr txBox="1"/>
            <p:nvPr/>
          </p:nvSpPr>
          <p:spPr>
            <a:xfrm>
              <a:off x="3045322" y="5928291"/>
              <a:ext cx="145745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Favors</a:t>
              </a:r>
              <a:r>
                <a:rPr kumimoji="0" lang="fr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combination </a:t>
              </a:r>
              <a:r>
                <a:rPr kumimoji="0" lang="fr-CA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therapy</a:t>
              </a:r>
              <a:endPara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ZoneTexte 49">
              <a:extLst>
                <a:ext uri="{FF2B5EF4-FFF2-40B4-BE49-F238E27FC236}">
                  <a16:creationId xmlns:a16="http://schemas.microsoft.com/office/drawing/2014/main" id="{FE158E10-FFFA-2EFE-A771-387D00D894EE}"/>
                </a:ext>
              </a:extLst>
            </p:cNvPr>
            <p:cNvSpPr txBox="1"/>
            <p:nvPr/>
          </p:nvSpPr>
          <p:spPr>
            <a:xfrm>
              <a:off x="4655347" y="5928291"/>
              <a:ext cx="1337226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Favors</a:t>
              </a:r>
              <a:r>
                <a:rPr kumimoji="0" lang="fr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CA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conventional</a:t>
              </a:r>
              <a:r>
                <a:rPr kumimoji="0" lang="fr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care</a:t>
              </a:r>
            </a:p>
          </p:txBody>
        </p:sp>
        <p:grpSp>
          <p:nvGrpSpPr>
            <p:cNvPr id="21" name="Groupe 243">
              <a:extLst>
                <a:ext uri="{FF2B5EF4-FFF2-40B4-BE49-F238E27FC236}">
                  <a16:creationId xmlns:a16="http://schemas.microsoft.com/office/drawing/2014/main" id="{81944ED7-3D4A-B993-C013-65D7B61C6D97}"/>
                </a:ext>
              </a:extLst>
            </p:cNvPr>
            <p:cNvGrpSpPr/>
            <p:nvPr/>
          </p:nvGrpSpPr>
          <p:grpSpPr>
            <a:xfrm>
              <a:off x="829997" y="2108104"/>
              <a:ext cx="5120277" cy="3827135"/>
              <a:chOff x="829997" y="2108104"/>
              <a:chExt cx="5120277" cy="3827135"/>
            </a:xfrm>
          </p:grpSpPr>
          <p:sp>
            <p:nvSpPr>
              <p:cNvPr id="22" name="ZoneTexte 12">
                <a:extLst>
                  <a:ext uri="{FF2B5EF4-FFF2-40B4-BE49-F238E27FC236}">
                    <a16:creationId xmlns:a16="http://schemas.microsoft.com/office/drawing/2014/main" id="{BDAFD3CD-437E-DCFC-6D2F-84DC810D15A7}"/>
                  </a:ext>
                </a:extLst>
              </p:cNvPr>
              <p:cNvSpPr txBox="1"/>
              <p:nvPr/>
            </p:nvSpPr>
            <p:spPr>
              <a:xfrm>
                <a:off x="830448" y="2109260"/>
                <a:ext cx="60305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Outcome</a:t>
                </a:r>
                <a:endParaRPr kumimoji="0" lang="fr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ZoneTexte 14">
                <a:extLst>
                  <a:ext uri="{FF2B5EF4-FFF2-40B4-BE49-F238E27FC236}">
                    <a16:creationId xmlns:a16="http://schemas.microsoft.com/office/drawing/2014/main" id="{F32FDEF4-6738-6343-A6AA-C565FE40D1BD}"/>
                  </a:ext>
                </a:extLst>
              </p:cNvPr>
              <p:cNvSpPr txBox="1"/>
              <p:nvPr/>
            </p:nvSpPr>
            <p:spPr>
              <a:xfrm>
                <a:off x="5012817" y="2108104"/>
                <a:ext cx="76655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HR (95% CI)</a:t>
                </a:r>
              </a:p>
            </p:txBody>
          </p:sp>
          <p:sp>
            <p:nvSpPr>
              <p:cNvPr id="24" name="ZoneTexte 19">
                <a:extLst>
                  <a:ext uri="{FF2B5EF4-FFF2-40B4-BE49-F238E27FC236}">
                    <a16:creationId xmlns:a16="http://schemas.microsoft.com/office/drawing/2014/main" id="{D9B92BD1-5B5B-F3DA-9730-4C26AD853FF4}"/>
                  </a:ext>
                </a:extLst>
              </p:cNvPr>
              <p:cNvSpPr txBox="1"/>
              <p:nvPr/>
            </p:nvSpPr>
            <p:spPr>
              <a:xfrm>
                <a:off x="835764" y="2366577"/>
                <a:ext cx="48603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MACE</a:t>
                </a:r>
                <a:endParaRPr kumimoji="0" lang="fr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ZoneTexte 20">
                <a:extLst>
                  <a:ext uri="{FF2B5EF4-FFF2-40B4-BE49-F238E27FC236}">
                    <a16:creationId xmlns:a16="http://schemas.microsoft.com/office/drawing/2014/main" id="{BA836F70-D6E3-EF74-B097-68A870874928}"/>
                  </a:ext>
                </a:extLst>
              </p:cNvPr>
              <p:cNvSpPr txBox="1"/>
              <p:nvPr/>
            </p:nvSpPr>
            <p:spPr>
              <a:xfrm>
                <a:off x="830448" y="2485396"/>
                <a:ext cx="534121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</a:t>
                </a:r>
              </a:p>
            </p:txBody>
          </p:sp>
          <p:sp>
            <p:nvSpPr>
              <p:cNvPr id="26" name="ZoneTexte 21">
                <a:extLst>
                  <a:ext uri="{FF2B5EF4-FFF2-40B4-BE49-F238E27FC236}">
                    <a16:creationId xmlns:a16="http://schemas.microsoft.com/office/drawing/2014/main" id="{A411DDD0-E6D8-5031-E923-1180333D7707}"/>
                  </a:ext>
                </a:extLst>
              </p:cNvPr>
              <p:cNvSpPr txBox="1"/>
              <p:nvPr/>
            </p:nvSpPr>
            <p:spPr>
              <a:xfrm>
                <a:off x="830448" y="2608409"/>
                <a:ext cx="654346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GLP-1 RA</a:t>
                </a:r>
              </a:p>
            </p:txBody>
          </p:sp>
          <p:sp>
            <p:nvSpPr>
              <p:cNvPr id="27" name="ZoneTexte 22">
                <a:extLst>
                  <a:ext uri="{FF2B5EF4-FFF2-40B4-BE49-F238E27FC236}">
                    <a16:creationId xmlns:a16="http://schemas.microsoft.com/office/drawing/2014/main" id="{89AD1A12-2B0F-333B-F2D1-FDFDDC137EFE}"/>
                  </a:ext>
                </a:extLst>
              </p:cNvPr>
              <p:cNvSpPr txBox="1"/>
              <p:nvPr/>
            </p:nvSpPr>
            <p:spPr>
              <a:xfrm>
                <a:off x="830538" y="2726374"/>
                <a:ext cx="55496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ns-MRA</a:t>
                </a:r>
              </a:p>
            </p:txBody>
          </p:sp>
          <p:sp>
            <p:nvSpPr>
              <p:cNvPr id="28" name="ZoneTexte 23">
                <a:extLst>
                  <a:ext uri="{FF2B5EF4-FFF2-40B4-BE49-F238E27FC236}">
                    <a16:creationId xmlns:a16="http://schemas.microsoft.com/office/drawing/2014/main" id="{2D5E5317-6C4A-8C9E-869B-D6F7790B42D6}"/>
                  </a:ext>
                </a:extLst>
              </p:cNvPr>
              <p:cNvSpPr txBox="1"/>
              <p:nvPr/>
            </p:nvSpPr>
            <p:spPr>
              <a:xfrm>
                <a:off x="834638" y="2847959"/>
                <a:ext cx="1141659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GLP-1 RA + ns-MRA</a:t>
                </a:r>
              </a:p>
            </p:txBody>
          </p:sp>
          <p:sp>
            <p:nvSpPr>
              <p:cNvPr id="29" name="ZoneTexte 24">
                <a:extLst>
                  <a:ext uri="{FF2B5EF4-FFF2-40B4-BE49-F238E27FC236}">
                    <a16:creationId xmlns:a16="http://schemas.microsoft.com/office/drawing/2014/main" id="{74285AC9-238B-E846-4CA7-103CF4E59585}"/>
                  </a:ext>
                </a:extLst>
              </p:cNvPr>
              <p:cNvSpPr txBox="1"/>
              <p:nvPr/>
            </p:nvSpPr>
            <p:spPr>
              <a:xfrm>
                <a:off x="834638" y="2965444"/>
                <a:ext cx="112082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 + GLP-1 RA</a:t>
                </a:r>
              </a:p>
            </p:txBody>
          </p:sp>
          <p:sp>
            <p:nvSpPr>
              <p:cNvPr id="30" name="ZoneTexte 25">
                <a:extLst>
                  <a:ext uri="{FF2B5EF4-FFF2-40B4-BE49-F238E27FC236}">
                    <a16:creationId xmlns:a16="http://schemas.microsoft.com/office/drawing/2014/main" id="{42AE027D-F8D2-CA74-A9DD-4453BA9055D2}"/>
                  </a:ext>
                </a:extLst>
              </p:cNvPr>
              <p:cNvSpPr txBox="1"/>
              <p:nvPr/>
            </p:nvSpPr>
            <p:spPr>
              <a:xfrm>
                <a:off x="834097" y="3084545"/>
                <a:ext cx="102143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 + ns-MRA</a:t>
                </a:r>
              </a:p>
            </p:txBody>
          </p:sp>
          <p:sp>
            <p:nvSpPr>
              <p:cNvPr id="31" name="ZoneTexte 26">
                <a:extLst>
                  <a:ext uri="{FF2B5EF4-FFF2-40B4-BE49-F238E27FC236}">
                    <a16:creationId xmlns:a16="http://schemas.microsoft.com/office/drawing/2014/main" id="{89A71A86-AA64-4F0D-BDBC-7F1E30CBD7D4}"/>
                  </a:ext>
                </a:extLst>
              </p:cNvPr>
              <p:cNvSpPr txBox="1"/>
              <p:nvPr/>
            </p:nvSpPr>
            <p:spPr>
              <a:xfrm>
                <a:off x="830538" y="3202030"/>
                <a:ext cx="160813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 + GLP-1 RA + ns-MRA</a:t>
                </a:r>
              </a:p>
            </p:txBody>
          </p:sp>
          <p:sp>
            <p:nvSpPr>
              <p:cNvPr id="32" name="ZoneTexte 27">
                <a:extLst>
                  <a:ext uri="{FF2B5EF4-FFF2-40B4-BE49-F238E27FC236}">
                    <a16:creationId xmlns:a16="http://schemas.microsoft.com/office/drawing/2014/main" id="{DC8A1642-46CB-922F-0828-44090222D775}"/>
                  </a:ext>
                </a:extLst>
              </p:cNvPr>
              <p:cNvSpPr txBox="1"/>
              <p:nvPr/>
            </p:nvSpPr>
            <p:spPr>
              <a:xfrm>
                <a:off x="830448" y="3433610"/>
                <a:ext cx="1699504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Hospitalization</a:t>
                </a:r>
                <a:r>
                  <a:rPr kumimoji="0" lang="fr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for </a:t>
                </a:r>
                <a:r>
                  <a:rPr kumimoji="0" lang="fr-CA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heart</a:t>
                </a:r>
                <a:r>
                  <a:rPr kumimoji="0" lang="fr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fr-CA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failure</a:t>
                </a:r>
                <a:endParaRPr kumimoji="0" lang="fr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ZoneTexte 28">
                <a:extLst>
                  <a:ext uri="{FF2B5EF4-FFF2-40B4-BE49-F238E27FC236}">
                    <a16:creationId xmlns:a16="http://schemas.microsoft.com/office/drawing/2014/main" id="{1EBF1E23-8DE7-6324-1E0D-BE77B086235B}"/>
                  </a:ext>
                </a:extLst>
              </p:cNvPr>
              <p:cNvSpPr txBox="1"/>
              <p:nvPr/>
            </p:nvSpPr>
            <p:spPr>
              <a:xfrm>
                <a:off x="830448" y="3559714"/>
                <a:ext cx="534121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</a:t>
                </a:r>
              </a:p>
            </p:txBody>
          </p:sp>
          <p:sp>
            <p:nvSpPr>
              <p:cNvPr id="34" name="ZoneTexte 29">
                <a:extLst>
                  <a:ext uri="{FF2B5EF4-FFF2-40B4-BE49-F238E27FC236}">
                    <a16:creationId xmlns:a16="http://schemas.microsoft.com/office/drawing/2014/main" id="{91D463D0-A1C0-A31E-E75B-A36AC39AE21C}"/>
                  </a:ext>
                </a:extLst>
              </p:cNvPr>
              <p:cNvSpPr txBox="1"/>
              <p:nvPr/>
            </p:nvSpPr>
            <p:spPr>
              <a:xfrm>
                <a:off x="834548" y="3674527"/>
                <a:ext cx="654346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GLP-1 RA</a:t>
                </a:r>
              </a:p>
            </p:txBody>
          </p:sp>
          <p:sp>
            <p:nvSpPr>
              <p:cNvPr id="35" name="ZoneTexte 30">
                <a:extLst>
                  <a:ext uri="{FF2B5EF4-FFF2-40B4-BE49-F238E27FC236}">
                    <a16:creationId xmlns:a16="http://schemas.microsoft.com/office/drawing/2014/main" id="{D1D9CF99-4169-198B-E072-D8A7F2E44592}"/>
                  </a:ext>
                </a:extLst>
              </p:cNvPr>
              <p:cNvSpPr txBox="1"/>
              <p:nvPr/>
            </p:nvSpPr>
            <p:spPr>
              <a:xfrm>
                <a:off x="829997" y="3792492"/>
                <a:ext cx="55496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ns-MRA</a:t>
                </a:r>
              </a:p>
            </p:txBody>
          </p:sp>
          <p:sp>
            <p:nvSpPr>
              <p:cNvPr id="36" name="ZoneTexte 31">
                <a:extLst>
                  <a:ext uri="{FF2B5EF4-FFF2-40B4-BE49-F238E27FC236}">
                    <a16:creationId xmlns:a16="http://schemas.microsoft.com/office/drawing/2014/main" id="{4253EAF2-F639-D5E7-0E3A-2751A35791E4}"/>
                  </a:ext>
                </a:extLst>
              </p:cNvPr>
              <p:cNvSpPr txBox="1"/>
              <p:nvPr/>
            </p:nvSpPr>
            <p:spPr>
              <a:xfrm>
                <a:off x="830538" y="3914077"/>
                <a:ext cx="1141659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GLP-1 RA + ns-MRA</a:t>
                </a:r>
              </a:p>
            </p:txBody>
          </p:sp>
          <p:sp>
            <p:nvSpPr>
              <p:cNvPr id="37" name="ZoneTexte 32">
                <a:extLst>
                  <a:ext uri="{FF2B5EF4-FFF2-40B4-BE49-F238E27FC236}">
                    <a16:creationId xmlns:a16="http://schemas.microsoft.com/office/drawing/2014/main" id="{2A06B7B9-F521-3DB3-ECD5-F9DB2FB7F531}"/>
                  </a:ext>
                </a:extLst>
              </p:cNvPr>
              <p:cNvSpPr txBox="1"/>
              <p:nvPr/>
            </p:nvSpPr>
            <p:spPr>
              <a:xfrm>
                <a:off x="830538" y="4031562"/>
                <a:ext cx="112082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 + GLP-1 RA</a:t>
                </a:r>
              </a:p>
            </p:txBody>
          </p:sp>
          <p:sp>
            <p:nvSpPr>
              <p:cNvPr id="38" name="ZoneTexte 33">
                <a:extLst>
                  <a:ext uri="{FF2B5EF4-FFF2-40B4-BE49-F238E27FC236}">
                    <a16:creationId xmlns:a16="http://schemas.microsoft.com/office/drawing/2014/main" id="{71BB8B0F-C272-AE68-AE76-9D64DE7511D1}"/>
                  </a:ext>
                </a:extLst>
              </p:cNvPr>
              <p:cNvSpPr txBox="1"/>
              <p:nvPr/>
            </p:nvSpPr>
            <p:spPr>
              <a:xfrm>
                <a:off x="834097" y="4150663"/>
                <a:ext cx="102143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 + ns-MRA</a:t>
                </a:r>
              </a:p>
            </p:txBody>
          </p:sp>
          <p:sp>
            <p:nvSpPr>
              <p:cNvPr id="39" name="ZoneTexte 34">
                <a:extLst>
                  <a:ext uri="{FF2B5EF4-FFF2-40B4-BE49-F238E27FC236}">
                    <a16:creationId xmlns:a16="http://schemas.microsoft.com/office/drawing/2014/main" id="{8CAA3A93-36DB-8AC3-B08D-C34959F3B576}"/>
                  </a:ext>
                </a:extLst>
              </p:cNvPr>
              <p:cNvSpPr txBox="1"/>
              <p:nvPr/>
            </p:nvSpPr>
            <p:spPr>
              <a:xfrm>
                <a:off x="830538" y="4272248"/>
                <a:ext cx="160813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 + GLP-1 RA + ns-MRA</a:t>
                </a:r>
              </a:p>
            </p:txBody>
          </p:sp>
          <p:sp>
            <p:nvSpPr>
              <p:cNvPr id="40" name="ZoneTexte 35">
                <a:extLst>
                  <a:ext uri="{FF2B5EF4-FFF2-40B4-BE49-F238E27FC236}">
                    <a16:creationId xmlns:a16="http://schemas.microsoft.com/office/drawing/2014/main" id="{EF317C32-7928-C48E-4537-E03EB9A9BC20}"/>
                  </a:ext>
                </a:extLst>
              </p:cNvPr>
              <p:cNvSpPr txBox="1"/>
              <p:nvPr/>
            </p:nvSpPr>
            <p:spPr>
              <a:xfrm>
                <a:off x="830448" y="4507773"/>
                <a:ext cx="123303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Cardiovascular</a:t>
                </a:r>
                <a:r>
                  <a:rPr kumimoji="0" lang="fr-CA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fr-CA" sz="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death</a:t>
                </a:r>
                <a:endParaRPr kumimoji="0" lang="fr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ZoneTexte 36">
                <a:extLst>
                  <a:ext uri="{FF2B5EF4-FFF2-40B4-BE49-F238E27FC236}">
                    <a16:creationId xmlns:a16="http://schemas.microsoft.com/office/drawing/2014/main" id="{ED26C7C6-3CE3-569A-0629-CE5EDAB54B21}"/>
                  </a:ext>
                </a:extLst>
              </p:cNvPr>
              <p:cNvSpPr txBox="1"/>
              <p:nvPr/>
            </p:nvSpPr>
            <p:spPr>
              <a:xfrm>
                <a:off x="834548" y="4629931"/>
                <a:ext cx="534121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</a:t>
                </a:r>
              </a:p>
            </p:txBody>
          </p:sp>
          <p:sp>
            <p:nvSpPr>
              <p:cNvPr id="42" name="ZoneTexte 37">
                <a:extLst>
                  <a:ext uri="{FF2B5EF4-FFF2-40B4-BE49-F238E27FC236}">
                    <a16:creationId xmlns:a16="http://schemas.microsoft.com/office/drawing/2014/main" id="{0ADE652A-7695-950E-2DB9-A9CB751C6A04}"/>
                  </a:ext>
                </a:extLst>
              </p:cNvPr>
              <p:cNvSpPr txBox="1"/>
              <p:nvPr/>
            </p:nvSpPr>
            <p:spPr>
              <a:xfrm>
                <a:off x="834548" y="4752944"/>
                <a:ext cx="654346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GLP-1 RA</a:t>
                </a:r>
              </a:p>
            </p:txBody>
          </p:sp>
          <p:sp>
            <p:nvSpPr>
              <p:cNvPr id="43" name="ZoneTexte 38">
                <a:extLst>
                  <a:ext uri="{FF2B5EF4-FFF2-40B4-BE49-F238E27FC236}">
                    <a16:creationId xmlns:a16="http://schemas.microsoft.com/office/drawing/2014/main" id="{A369540D-5EFB-09A6-B280-0DB87B9723E2}"/>
                  </a:ext>
                </a:extLst>
              </p:cNvPr>
              <p:cNvSpPr txBox="1"/>
              <p:nvPr/>
            </p:nvSpPr>
            <p:spPr>
              <a:xfrm>
                <a:off x="834097" y="4870909"/>
                <a:ext cx="55496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ns-MRA</a:t>
                </a:r>
              </a:p>
            </p:txBody>
          </p:sp>
          <p:sp>
            <p:nvSpPr>
              <p:cNvPr id="44" name="ZoneTexte 39">
                <a:extLst>
                  <a:ext uri="{FF2B5EF4-FFF2-40B4-BE49-F238E27FC236}">
                    <a16:creationId xmlns:a16="http://schemas.microsoft.com/office/drawing/2014/main" id="{9851549E-E82B-28C7-CC84-D2151BA13B1E}"/>
                  </a:ext>
                </a:extLst>
              </p:cNvPr>
              <p:cNvSpPr txBox="1"/>
              <p:nvPr/>
            </p:nvSpPr>
            <p:spPr>
              <a:xfrm>
                <a:off x="830538" y="4988394"/>
                <a:ext cx="1141659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GLP-1 RA + ns-MRA</a:t>
                </a:r>
              </a:p>
            </p:txBody>
          </p:sp>
          <p:sp>
            <p:nvSpPr>
              <p:cNvPr id="45" name="ZoneTexte 40">
                <a:extLst>
                  <a:ext uri="{FF2B5EF4-FFF2-40B4-BE49-F238E27FC236}">
                    <a16:creationId xmlns:a16="http://schemas.microsoft.com/office/drawing/2014/main" id="{2C8BD6B4-A49A-2789-84C9-43BD9F7F8313}"/>
                  </a:ext>
                </a:extLst>
              </p:cNvPr>
              <p:cNvSpPr txBox="1"/>
              <p:nvPr/>
            </p:nvSpPr>
            <p:spPr>
              <a:xfrm>
                <a:off x="830538" y="5105879"/>
                <a:ext cx="112082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 + GLP-1 RA</a:t>
                </a:r>
              </a:p>
            </p:txBody>
          </p:sp>
          <p:sp>
            <p:nvSpPr>
              <p:cNvPr id="46" name="ZoneTexte 41">
                <a:extLst>
                  <a:ext uri="{FF2B5EF4-FFF2-40B4-BE49-F238E27FC236}">
                    <a16:creationId xmlns:a16="http://schemas.microsoft.com/office/drawing/2014/main" id="{AD236A02-6FEC-151E-BB32-2CECA7CD8483}"/>
                  </a:ext>
                </a:extLst>
              </p:cNvPr>
              <p:cNvSpPr txBox="1"/>
              <p:nvPr/>
            </p:nvSpPr>
            <p:spPr>
              <a:xfrm>
                <a:off x="834097" y="5224980"/>
                <a:ext cx="102143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 + ns-MRA</a:t>
                </a:r>
              </a:p>
            </p:txBody>
          </p:sp>
          <p:sp>
            <p:nvSpPr>
              <p:cNvPr id="47" name="ZoneTexte 42">
                <a:extLst>
                  <a:ext uri="{FF2B5EF4-FFF2-40B4-BE49-F238E27FC236}">
                    <a16:creationId xmlns:a16="http://schemas.microsoft.com/office/drawing/2014/main" id="{7B7FB6C2-325D-C3BF-662D-40A703ACEA0C}"/>
                  </a:ext>
                </a:extLst>
              </p:cNvPr>
              <p:cNvSpPr txBox="1"/>
              <p:nvPr/>
            </p:nvSpPr>
            <p:spPr>
              <a:xfrm>
                <a:off x="830538" y="5346565"/>
                <a:ext cx="1608133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SGLT2i + GLP-1 RA + ns-MRA</a:t>
                </a:r>
              </a:p>
            </p:txBody>
          </p:sp>
          <p:sp>
            <p:nvSpPr>
              <p:cNvPr id="48" name="ZoneTexte 43">
                <a:extLst>
                  <a:ext uri="{FF2B5EF4-FFF2-40B4-BE49-F238E27FC236}">
                    <a16:creationId xmlns:a16="http://schemas.microsoft.com/office/drawing/2014/main" id="{A3012C1F-BEF7-4019-9B88-A0DF03DC1513}"/>
                  </a:ext>
                </a:extLst>
              </p:cNvPr>
              <p:cNvSpPr txBox="1"/>
              <p:nvPr/>
            </p:nvSpPr>
            <p:spPr>
              <a:xfrm>
                <a:off x="2418473" y="5727490"/>
                <a:ext cx="386644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0.25</a:t>
                </a:r>
              </a:p>
            </p:txBody>
          </p:sp>
          <p:sp>
            <p:nvSpPr>
              <p:cNvPr id="49" name="ZoneTexte 44">
                <a:extLst>
                  <a:ext uri="{FF2B5EF4-FFF2-40B4-BE49-F238E27FC236}">
                    <a16:creationId xmlns:a16="http://schemas.microsoft.com/office/drawing/2014/main" id="{734B7222-77B4-88FF-5CC8-0A8B44EA135A}"/>
                  </a:ext>
                </a:extLst>
              </p:cNvPr>
              <p:cNvSpPr txBox="1"/>
              <p:nvPr/>
            </p:nvSpPr>
            <p:spPr>
              <a:xfrm>
                <a:off x="3451937" y="5727490"/>
                <a:ext cx="328936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0.5</a:t>
                </a:r>
              </a:p>
            </p:txBody>
          </p:sp>
          <p:sp>
            <p:nvSpPr>
              <p:cNvPr id="50" name="ZoneTexte 45">
                <a:extLst>
                  <a:ext uri="{FF2B5EF4-FFF2-40B4-BE49-F238E27FC236}">
                    <a16:creationId xmlns:a16="http://schemas.microsoft.com/office/drawing/2014/main" id="{37E98481-2DF3-FA0F-D635-711BEBDE0609}"/>
                  </a:ext>
                </a:extLst>
              </p:cNvPr>
              <p:cNvSpPr txBox="1"/>
              <p:nvPr/>
            </p:nvSpPr>
            <p:spPr>
              <a:xfrm>
                <a:off x="4006306" y="5727490"/>
                <a:ext cx="386644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0.75</a:t>
                </a:r>
              </a:p>
            </p:txBody>
          </p:sp>
          <p:sp>
            <p:nvSpPr>
              <p:cNvPr id="51" name="ZoneTexte 46">
                <a:extLst>
                  <a:ext uri="{FF2B5EF4-FFF2-40B4-BE49-F238E27FC236}">
                    <a16:creationId xmlns:a16="http://schemas.microsoft.com/office/drawing/2014/main" id="{6E3FBD1A-1F5A-FD46-31CB-94050DA22C80}"/>
                  </a:ext>
                </a:extLst>
              </p:cNvPr>
              <p:cNvSpPr txBox="1"/>
              <p:nvPr/>
            </p:nvSpPr>
            <p:spPr>
              <a:xfrm>
                <a:off x="4485976" y="5727490"/>
                <a:ext cx="248786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2" name="ZoneTexte 47">
                <a:extLst>
                  <a:ext uri="{FF2B5EF4-FFF2-40B4-BE49-F238E27FC236}">
                    <a16:creationId xmlns:a16="http://schemas.microsoft.com/office/drawing/2014/main" id="{AAB5295D-0FDE-B585-5555-C3359C03A8B5}"/>
                  </a:ext>
                </a:extLst>
              </p:cNvPr>
              <p:cNvSpPr txBox="1"/>
              <p:nvPr/>
            </p:nvSpPr>
            <p:spPr>
              <a:xfrm>
                <a:off x="4745983" y="5727490"/>
                <a:ext cx="386644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1.25</a:t>
                </a:r>
              </a:p>
            </p:txBody>
          </p:sp>
          <p:sp>
            <p:nvSpPr>
              <p:cNvPr id="53" name="ZoneTexte 50">
                <a:extLst>
                  <a:ext uri="{FF2B5EF4-FFF2-40B4-BE49-F238E27FC236}">
                    <a16:creationId xmlns:a16="http://schemas.microsoft.com/office/drawing/2014/main" id="{BD27ACAA-98E4-E375-22AC-8E40EEA95767}"/>
                  </a:ext>
                </a:extLst>
              </p:cNvPr>
              <p:cNvSpPr txBox="1"/>
              <p:nvPr/>
            </p:nvSpPr>
            <p:spPr>
              <a:xfrm>
                <a:off x="5005785" y="2485396"/>
                <a:ext cx="944489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0.83 (0.75, 0.93)</a:t>
                </a:r>
              </a:p>
            </p:txBody>
          </p:sp>
          <p:sp>
            <p:nvSpPr>
              <p:cNvPr id="54" name="ZoneTexte 51">
                <a:extLst>
                  <a:ext uri="{FF2B5EF4-FFF2-40B4-BE49-F238E27FC236}">
                    <a16:creationId xmlns:a16="http://schemas.microsoft.com/office/drawing/2014/main" id="{B929EFDC-DE84-F071-8E42-331B65511F4A}"/>
                  </a:ext>
                </a:extLst>
              </p:cNvPr>
              <p:cNvSpPr txBox="1"/>
              <p:nvPr/>
            </p:nvSpPr>
            <p:spPr>
              <a:xfrm>
                <a:off x="5005784" y="2602999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0.86 (0.80, 0.93)</a:t>
                </a:r>
              </a:p>
            </p:txBody>
          </p:sp>
          <p:sp>
            <p:nvSpPr>
              <p:cNvPr id="55" name="ZoneTexte 52">
                <a:extLst>
                  <a:ext uri="{FF2B5EF4-FFF2-40B4-BE49-F238E27FC236}">
                    <a16:creationId xmlns:a16="http://schemas.microsoft.com/office/drawing/2014/main" id="{8471DB82-2E7C-54F1-C030-A6C6159482C0}"/>
                  </a:ext>
                </a:extLst>
              </p:cNvPr>
              <p:cNvSpPr txBox="1"/>
              <p:nvPr/>
            </p:nvSpPr>
            <p:spPr>
              <a:xfrm>
                <a:off x="5005784" y="2720602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0.90 (0.81, 1.00)</a:t>
                </a:r>
              </a:p>
            </p:txBody>
          </p:sp>
          <p:sp>
            <p:nvSpPr>
              <p:cNvPr id="56" name="ZoneTexte 53">
                <a:extLst>
                  <a:ext uri="{FF2B5EF4-FFF2-40B4-BE49-F238E27FC236}">
                    <a16:creationId xmlns:a16="http://schemas.microsoft.com/office/drawing/2014/main" id="{634FA9FE-740A-5D05-E070-AF8D9CEE8304}"/>
                  </a:ext>
                </a:extLst>
              </p:cNvPr>
              <p:cNvSpPr txBox="1"/>
              <p:nvPr/>
            </p:nvSpPr>
            <p:spPr>
              <a:xfrm>
                <a:off x="5005784" y="2847958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0.77 (0.68, 0.88)</a:t>
                </a:r>
              </a:p>
            </p:txBody>
          </p:sp>
          <p:sp>
            <p:nvSpPr>
              <p:cNvPr id="57" name="ZoneTexte 54">
                <a:extLst>
                  <a:ext uri="{FF2B5EF4-FFF2-40B4-BE49-F238E27FC236}">
                    <a16:creationId xmlns:a16="http://schemas.microsoft.com/office/drawing/2014/main" id="{42BAFC4C-3508-9D00-0C27-2DEE69DA40CE}"/>
                  </a:ext>
                </a:extLst>
              </p:cNvPr>
              <p:cNvSpPr txBox="1"/>
              <p:nvPr/>
            </p:nvSpPr>
            <p:spPr>
              <a:xfrm>
                <a:off x="5005784" y="2963267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0.72 (0.63, 0.82)</a:t>
                </a:r>
              </a:p>
            </p:txBody>
          </p:sp>
          <p:sp>
            <p:nvSpPr>
              <p:cNvPr id="58" name="ZoneTexte 55">
                <a:extLst>
                  <a:ext uri="{FF2B5EF4-FFF2-40B4-BE49-F238E27FC236}">
                    <a16:creationId xmlns:a16="http://schemas.microsoft.com/office/drawing/2014/main" id="{68CBF02D-7599-7D6E-851E-E7F8E1ABE1C6}"/>
                  </a:ext>
                </a:extLst>
              </p:cNvPr>
              <p:cNvSpPr txBox="1"/>
              <p:nvPr/>
            </p:nvSpPr>
            <p:spPr>
              <a:xfrm>
                <a:off x="5005784" y="3076588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0.75 (0.65, 0.87)</a:t>
                </a:r>
              </a:p>
            </p:txBody>
          </p:sp>
          <p:sp>
            <p:nvSpPr>
              <p:cNvPr id="59" name="ZoneTexte 56">
                <a:extLst>
                  <a:ext uri="{FF2B5EF4-FFF2-40B4-BE49-F238E27FC236}">
                    <a16:creationId xmlns:a16="http://schemas.microsoft.com/office/drawing/2014/main" id="{0951BAD5-1C00-F65D-3545-5D2932606EB7}"/>
                  </a:ext>
                </a:extLst>
              </p:cNvPr>
              <p:cNvSpPr txBox="1"/>
              <p:nvPr/>
            </p:nvSpPr>
            <p:spPr>
              <a:xfrm>
                <a:off x="5005784" y="3205304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0.65 (0.55, 0.76)</a:t>
                </a:r>
              </a:p>
            </p:txBody>
          </p:sp>
          <p:sp>
            <p:nvSpPr>
              <p:cNvPr id="60" name="ZoneTexte 57">
                <a:extLst>
                  <a:ext uri="{FF2B5EF4-FFF2-40B4-BE49-F238E27FC236}">
                    <a16:creationId xmlns:a16="http://schemas.microsoft.com/office/drawing/2014/main" id="{3181BC5E-CDDA-0D4D-E1A6-B0DE11CDB87B}"/>
                  </a:ext>
                </a:extLst>
              </p:cNvPr>
              <p:cNvSpPr txBox="1"/>
              <p:nvPr/>
            </p:nvSpPr>
            <p:spPr>
              <a:xfrm>
                <a:off x="5005784" y="3561089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0.64 (0.53, 0.77)</a:t>
                </a:r>
              </a:p>
            </p:txBody>
          </p:sp>
          <p:sp>
            <p:nvSpPr>
              <p:cNvPr id="61" name="ZoneTexte 58">
                <a:extLst>
                  <a:ext uri="{FF2B5EF4-FFF2-40B4-BE49-F238E27FC236}">
                    <a16:creationId xmlns:a16="http://schemas.microsoft.com/office/drawing/2014/main" id="{6E7E36E8-6D27-A8F0-EB55-567830C868DB}"/>
                  </a:ext>
                </a:extLst>
              </p:cNvPr>
              <p:cNvSpPr txBox="1"/>
              <p:nvPr/>
            </p:nvSpPr>
            <p:spPr>
              <a:xfrm>
                <a:off x="5005784" y="3671645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0.89 (0.82, 0.98)</a:t>
                </a:r>
              </a:p>
            </p:txBody>
          </p:sp>
          <p:sp>
            <p:nvSpPr>
              <p:cNvPr id="62" name="ZoneTexte 59">
                <a:extLst>
                  <a:ext uri="{FF2B5EF4-FFF2-40B4-BE49-F238E27FC236}">
                    <a16:creationId xmlns:a16="http://schemas.microsoft.com/office/drawing/2014/main" id="{C0FDE4B2-C3E1-FDF1-61AC-9CFC74B71CB3}"/>
                  </a:ext>
                </a:extLst>
              </p:cNvPr>
              <p:cNvSpPr txBox="1"/>
              <p:nvPr/>
            </p:nvSpPr>
            <p:spPr>
              <a:xfrm>
                <a:off x="5005784" y="3786291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0.78 (0.66, 0.92)</a:t>
                </a:r>
              </a:p>
            </p:txBody>
          </p:sp>
          <p:sp>
            <p:nvSpPr>
              <p:cNvPr id="63" name="ZoneTexte 60">
                <a:extLst>
                  <a:ext uri="{FF2B5EF4-FFF2-40B4-BE49-F238E27FC236}">
                    <a16:creationId xmlns:a16="http://schemas.microsoft.com/office/drawing/2014/main" id="{F8D1BCD7-65C7-EE42-1B5D-6EFB961977B4}"/>
                  </a:ext>
                </a:extLst>
              </p:cNvPr>
              <p:cNvSpPr txBox="1"/>
              <p:nvPr/>
            </p:nvSpPr>
            <p:spPr>
              <a:xfrm>
                <a:off x="5005784" y="3909976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0.69 (0.57, 0.84)</a:t>
                </a:r>
              </a:p>
            </p:txBody>
          </p:sp>
          <p:sp>
            <p:nvSpPr>
              <p:cNvPr id="64" name="ZoneTexte 61">
                <a:extLst>
                  <a:ext uri="{FF2B5EF4-FFF2-40B4-BE49-F238E27FC236}">
                    <a16:creationId xmlns:a16="http://schemas.microsoft.com/office/drawing/2014/main" id="{DD3EDFB2-D2D0-739D-FD39-F96252B41B87}"/>
                  </a:ext>
                </a:extLst>
              </p:cNvPr>
              <p:cNvSpPr txBox="1"/>
              <p:nvPr/>
            </p:nvSpPr>
            <p:spPr>
              <a:xfrm>
                <a:off x="5005784" y="4034168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0.57 (0.47, 0.70)</a:t>
                </a:r>
              </a:p>
            </p:txBody>
          </p:sp>
          <p:sp>
            <p:nvSpPr>
              <p:cNvPr id="65" name="ZoneTexte 62">
                <a:extLst>
                  <a:ext uri="{FF2B5EF4-FFF2-40B4-BE49-F238E27FC236}">
                    <a16:creationId xmlns:a16="http://schemas.microsoft.com/office/drawing/2014/main" id="{A3EB4266-D2EB-E2AB-8931-5EC7E8E518DE}"/>
                  </a:ext>
                </a:extLst>
              </p:cNvPr>
              <p:cNvSpPr txBox="1"/>
              <p:nvPr/>
            </p:nvSpPr>
            <p:spPr>
              <a:xfrm>
                <a:off x="5005784" y="4149516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0.50 (0.39, 0.64)</a:t>
                </a:r>
              </a:p>
            </p:txBody>
          </p:sp>
          <p:sp>
            <p:nvSpPr>
              <p:cNvPr id="66" name="ZoneTexte 63">
                <a:extLst>
                  <a:ext uri="{FF2B5EF4-FFF2-40B4-BE49-F238E27FC236}">
                    <a16:creationId xmlns:a16="http://schemas.microsoft.com/office/drawing/2014/main" id="{1B49EE66-74E3-8C43-5B72-F581D1E0EADD}"/>
                  </a:ext>
                </a:extLst>
              </p:cNvPr>
              <p:cNvSpPr txBox="1"/>
              <p:nvPr/>
            </p:nvSpPr>
            <p:spPr>
              <a:xfrm>
                <a:off x="5005784" y="4272248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0.45 (0.34, 0.58)</a:t>
                </a:r>
              </a:p>
            </p:txBody>
          </p:sp>
          <p:sp>
            <p:nvSpPr>
              <p:cNvPr id="67" name="ZoneTexte 64">
                <a:extLst>
                  <a:ext uri="{FF2B5EF4-FFF2-40B4-BE49-F238E27FC236}">
                    <a16:creationId xmlns:a16="http://schemas.microsoft.com/office/drawing/2014/main" id="{7C2C51A1-9B9A-97B7-7229-24BAC324315D}"/>
                  </a:ext>
                </a:extLst>
              </p:cNvPr>
              <p:cNvSpPr txBox="1"/>
              <p:nvPr/>
            </p:nvSpPr>
            <p:spPr>
              <a:xfrm>
                <a:off x="5005784" y="4628756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0.84 (0.72, 0.97)</a:t>
                </a:r>
              </a:p>
            </p:txBody>
          </p:sp>
          <p:sp>
            <p:nvSpPr>
              <p:cNvPr id="68" name="ZoneTexte 65">
                <a:extLst>
                  <a:ext uri="{FF2B5EF4-FFF2-40B4-BE49-F238E27FC236}">
                    <a16:creationId xmlns:a16="http://schemas.microsoft.com/office/drawing/2014/main" id="{9385B5F4-9171-9803-D7F4-05B53C7E90CA}"/>
                  </a:ext>
                </a:extLst>
              </p:cNvPr>
              <p:cNvSpPr txBox="1"/>
              <p:nvPr/>
            </p:nvSpPr>
            <p:spPr>
              <a:xfrm>
                <a:off x="5005784" y="4748280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0.87 (0.80, 0.94)</a:t>
                </a:r>
              </a:p>
            </p:txBody>
          </p:sp>
          <p:sp>
            <p:nvSpPr>
              <p:cNvPr id="69" name="ZoneTexte 66">
                <a:extLst>
                  <a:ext uri="{FF2B5EF4-FFF2-40B4-BE49-F238E27FC236}">
                    <a16:creationId xmlns:a16="http://schemas.microsoft.com/office/drawing/2014/main" id="{F97D3342-A5C5-8CCC-EC74-46DD63086118}"/>
                  </a:ext>
                </a:extLst>
              </p:cNvPr>
              <p:cNvSpPr txBox="1"/>
              <p:nvPr/>
            </p:nvSpPr>
            <p:spPr>
              <a:xfrm>
                <a:off x="5005784" y="4867804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0.88 (0.76, 1.02)</a:t>
                </a:r>
              </a:p>
            </p:txBody>
          </p:sp>
          <p:sp>
            <p:nvSpPr>
              <p:cNvPr id="70" name="ZoneTexte 67">
                <a:extLst>
                  <a:ext uri="{FF2B5EF4-FFF2-40B4-BE49-F238E27FC236}">
                    <a16:creationId xmlns:a16="http://schemas.microsoft.com/office/drawing/2014/main" id="{5405030E-6AE6-3EA8-ABB1-493C6C66E34A}"/>
                  </a:ext>
                </a:extLst>
              </p:cNvPr>
              <p:cNvSpPr txBox="1"/>
              <p:nvPr/>
            </p:nvSpPr>
            <p:spPr>
              <a:xfrm>
                <a:off x="5005784" y="4981865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0.77 (0.65, 0.91)</a:t>
                </a:r>
              </a:p>
            </p:txBody>
          </p:sp>
          <p:sp>
            <p:nvSpPr>
              <p:cNvPr id="71" name="ZoneTexte 68">
                <a:extLst>
                  <a:ext uri="{FF2B5EF4-FFF2-40B4-BE49-F238E27FC236}">
                    <a16:creationId xmlns:a16="http://schemas.microsoft.com/office/drawing/2014/main" id="{A44D2820-3F51-4769-7489-96B4FD64F760}"/>
                  </a:ext>
                </a:extLst>
              </p:cNvPr>
              <p:cNvSpPr txBox="1"/>
              <p:nvPr/>
            </p:nvSpPr>
            <p:spPr>
              <a:xfrm>
                <a:off x="5005784" y="5109016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0.73 (0.61, 0.86)</a:t>
                </a:r>
              </a:p>
            </p:txBody>
          </p:sp>
          <p:sp>
            <p:nvSpPr>
              <p:cNvPr id="72" name="ZoneTexte 69">
                <a:extLst>
                  <a:ext uri="{FF2B5EF4-FFF2-40B4-BE49-F238E27FC236}">
                    <a16:creationId xmlns:a16="http://schemas.microsoft.com/office/drawing/2014/main" id="{0768F0E0-9C68-A3E5-49E9-73270411BB50}"/>
                  </a:ext>
                </a:extLst>
              </p:cNvPr>
              <p:cNvSpPr txBox="1"/>
              <p:nvPr/>
            </p:nvSpPr>
            <p:spPr>
              <a:xfrm>
                <a:off x="5005784" y="5222180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0.74 (0.60, 0.91)</a:t>
                </a:r>
              </a:p>
            </p:txBody>
          </p:sp>
          <p:sp>
            <p:nvSpPr>
              <p:cNvPr id="73" name="ZoneTexte 70">
                <a:extLst>
                  <a:ext uri="{FF2B5EF4-FFF2-40B4-BE49-F238E27FC236}">
                    <a16:creationId xmlns:a16="http://schemas.microsoft.com/office/drawing/2014/main" id="{70B31E78-F0E6-7D0B-19AE-17D90D1069FC}"/>
                  </a:ext>
                </a:extLst>
              </p:cNvPr>
              <p:cNvSpPr txBox="1"/>
              <p:nvPr/>
            </p:nvSpPr>
            <p:spPr>
              <a:xfrm>
                <a:off x="5005784" y="5343439"/>
                <a:ext cx="944490" cy="2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218" rtl="0" eaLnBrk="1" fontAlgn="auto" latinLnBrk="0" hangingPunct="1">
                  <a:lnSpc>
                    <a:spcPts val="94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CA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0.64 (0.51, 0.80)</a:t>
                </a:r>
              </a:p>
            </p:txBody>
          </p:sp>
          <p:cxnSp>
            <p:nvCxnSpPr>
              <p:cNvPr id="74" name="Connecteur droit 72">
                <a:extLst>
                  <a:ext uri="{FF2B5EF4-FFF2-40B4-BE49-F238E27FC236}">
                    <a16:creationId xmlns:a16="http://schemas.microsoft.com/office/drawing/2014/main" id="{48654D47-479A-4A37-2290-B9B6CE2903D3}"/>
                  </a:ext>
                </a:extLst>
              </p:cNvPr>
              <p:cNvCxnSpPr/>
              <p:nvPr/>
            </p:nvCxnSpPr>
            <p:spPr>
              <a:xfrm>
                <a:off x="901009" y="2355664"/>
                <a:ext cx="501479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11">
                <a:extLst>
                  <a:ext uri="{FF2B5EF4-FFF2-40B4-BE49-F238E27FC236}">
                    <a16:creationId xmlns:a16="http://schemas.microsoft.com/office/drawing/2014/main" id="{AB75DFDC-FCA0-8C15-8DBF-B2FA01D9D1BA}"/>
                  </a:ext>
                </a:extLst>
              </p:cNvPr>
              <p:cNvSpPr/>
              <p:nvPr/>
            </p:nvSpPr>
            <p:spPr>
              <a:xfrm>
                <a:off x="2613025" y="5668426"/>
                <a:ext cx="2326966" cy="64366"/>
              </a:xfrm>
              <a:custGeom>
                <a:avLst/>
                <a:gdLst>
                  <a:gd name="connsiteX0" fmla="*/ 0 w 3113583"/>
                  <a:gd name="connsiteY0" fmla="*/ 0 h 484306"/>
                  <a:gd name="connsiteX1" fmla="*/ 3113583 w 3113583"/>
                  <a:gd name="connsiteY1" fmla="*/ 0 h 484306"/>
                  <a:gd name="connsiteX2" fmla="*/ 3113583 w 3113583"/>
                  <a:gd name="connsiteY2" fmla="*/ 484306 h 484306"/>
                  <a:gd name="connsiteX3" fmla="*/ 0 w 3113583"/>
                  <a:gd name="connsiteY3" fmla="*/ 484306 h 484306"/>
                  <a:gd name="connsiteX4" fmla="*/ 0 w 3113583"/>
                  <a:gd name="connsiteY4" fmla="*/ 0 h 484306"/>
                  <a:gd name="connsiteX0" fmla="*/ 0 w 3113583"/>
                  <a:gd name="connsiteY0" fmla="*/ 0 h 484306"/>
                  <a:gd name="connsiteX1" fmla="*/ 3113583 w 3113583"/>
                  <a:gd name="connsiteY1" fmla="*/ 0 h 484306"/>
                  <a:gd name="connsiteX2" fmla="*/ 3113583 w 3113583"/>
                  <a:gd name="connsiteY2" fmla="*/ 484306 h 484306"/>
                  <a:gd name="connsiteX3" fmla="*/ 1627683 w 3113583"/>
                  <a:gd name="connsiteY3" fmla="*/ 471606 h 484306"/>
                  <a:gd name="connsiteX4" fmla="*/ 0 w 3113583"/>
                  <a:gd name="connsiteY4" fmla="*/ 484306 h 484306"/>
                  <a:gd name="connsiteX5" fmla="*/ 0 w 3113583"/>
                  <a:gd name="connsiteY5" fmla="*/ 0 h 484306"/>
                  <a:gd name="connsiteX0" fmla="*/ 1627683 w 3113583"/>
                  <a:gd name="connsiteY0" fmla="*/ 471606 h 563046"/>
                  <a:gd name="connsiteX1" fmla="*/ 0 w 3113583"/>
                  <a:gd name="connsiteY1" fmla="*/ 484306 h 563046"/>
                  <a:gd name="connsiteX2" fmla="*/ 0 w 3113583"/>
                  <a:gd name="connsiteY2" fmla="*/ 0 h 563046"/>
                  <a:gd name="connsiteX3" fmla="*/ 3113583 w 3113583"/>
                  <a:gd name="connsiteY3" fmla="*/ 0 h 563046"/>
                  <a:gd name="connsiteX4" fmla="*/ 3113583 w 3113583"/>
                  <a:gd name="connsiteY4" fmla="*/ 484306 h 563046"/>
                  <a:gd name="connsiteX5" fmla="*/ 1719123 w 3113583"/>
                  <a:gd name="connsiteY5" fmla="*/ 563046 h 563046"/>
                  <a:gd name="connsiteX0" fmla="*/ 1627683 w 3113583"/>
                  <a:gd name="connsiteY0" fmla="*/ 471606 h 484306"/>
                  <a:gd name="connsiteX1" fmla="*/ 0 w 3113583"/>
                  <a:gd name="connsiteY1" fmla="*/ 484306 h 484306"/>
                  <a:gd name="connsiteX2" fmla="*/ 0 w 3113583"/>
                  <a:gd name="connsiteY2" fmla="*/ 0 h 484306"/>
                  <a:gd name="connsiteX3" fmla="*/ 3113583 w 3113583"/>
                  <a:gd name="connsiteY3" fmla="*/ 0 h 484306"/>
                  <a:gd name="connsiteX4" fmla="*/ 3113583 w 3113583"/>
                  <a:gd name="connsiteY4" fmla="*/ 484306 h 484306"/>
                  <a:gd name="connsiteX0" fmla="*/ 0 w 3113583"/>
                  <a:gd name="connsiteY0" fmla="*/ 484306 h 484306"/>
                  <a:gd name="connsiteX1" fmla="*/ 0 w 3113583"/>
                  <a:gd name="connsiteY1" fmla="*/ 0 h 484306"/>
                  <a:gd name="connsiteX2" fmla="*/ 3113583 w 3113583"/>
                  <a:gd name="connsiteY2" fmla="*/ 0 h 484306"/>
                  <a:gd name="connsiteX3" fmla="*/ 3113583 w 3113583"/>
                  <a:gd name="connsiteY3" fmla="*/ 484306 h 48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3583" h="484306">
                    <a:moveTo>
                      <a:pt x="0" y="484306"/>
                    </a:moveTo>
                    <a:lnTo>
                      <a:pt x="0" y="0"/>
                    </a:lnTo>
                    <a:lnTo>
                      <a:pt x="3113583" y="0"/>
                    </a:lnTo>
                    <a:lnTo>
                      <a:pt x="3113583" y="48430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76" name="Connecteur droit 78">
                <a:extLst>
                  <a:ext uri="{FF2B5EF4-FFF2-40B4-BE49-F238E27FC236}">
                    <a16:creationId xmlns:a16="http://schemas.microsoft.com/office/drawing/2014/main" id="{DC1D7AC8-F610-F1F5-7F24-1CBD96CA4BF3}"/>
                  </a:ext>
                </a:extLst>
              </p:cNvPr>
              <p:cNvCxnSpPr/>
              <p:nvPr/>
            </p:nvCxnSpPr>
            <p:spPr>
              <a:xfrm flipV="1">
                <a:off x="3613150" y="5668426"/>
                <a:ext cx="0" cy="643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9">
                <a:extLst>
                  <a:ext uri="{FF2B5EF4-FFF2-40B4-BE49-F238E27FC236}">
                    <a16:creationId xmlns:a16="http://schemas.microsoft.com/office/drawing/2014/main" id="{CB206453-BCCE-4DA4-0DF0-A5A51D03CD38}"/>
                  </a:ext>
                </a:extLst>
              </p:cNvPr>
              <p:cNvCxnSpPr/>
              <p:nvPr/>
            </p:nvCxnSpPr>
            <p:spPr>
              <a:xfrm flipV="1">
                <a:off x="4200525" y="5668426"/>
                <a:ext cx="0" cy="643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80">
                <a:extLst>
                  <a:ext uri="{FF2B5EF4-FFF2-40B4-BE49-F238E27FC236}">
                    <a16:creationId xmlns:a16="http://schemas.microsoft.com/office/drawing/2014/main" id="{C5DDBF09-D834-5E6B-8015-FD05C50C93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16450" y="2355664"/>
                <a:ext cx="0" cy="33771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84">
                <a:extLst>
                  <a:ext uri="{FF2B5EF4-FFF2-40B4-BE49-F238E27FC236}">
                    <a16:creationId xmlns:a16="http://schemas.microsoft.com/office/drawing/2014/main" id="{018C74DE-8D58-03FF-C723-8670908A987B}"/>
                  </a:ext>
                </a:extLst>
              </p:cNvPr>
              <p:cNvCxnSpPr/>
              <p:nvPr/>
            </p:nvCxnSpPr>
            <p:spPr>
              <a:xfrm>
                <a:off x="4200525" y="2563403"/>
                <a:ext cx="30224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F8850D9-39BE-7851-6207-4FCFAE2879D1}"/>
                  </a:ext>
                </a:extLst>
              </p:cNvPr>
              <p:cNvSpPr/>
              <p:nvPr/>
            </p:nvSpPr>
            <p:spPr>
              <a:xfrm>
                <a:off x="4311651" y="2524125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1" name="Connecteur droit 86">
                <a:extLst>
                  <a:ext uri="{FF2B5EF4-FFF2-40B4-BE49-F238E27FC236}">
                    <a16:creationId xmlns:a16="http://schemas.microsoft.com/office/drawing/2014/main" id="{59C4349F-E399-F897-58DC-7119D59E42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2600" y="2684053"/>
                <a:ext cx="21334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346E656-374A-494A-E679-19D1222ACC2E}"/>
                  </a:ext>
                </a:extLst>
              </p:cNvPr>
              <p:cNvSpPr/>
              <p:nvPr/>
            </p:nvSpPr>
            <p:spPr>
              <a:xfrm>
                <a:off x="4351011" y="2643099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3" name="Connecteur droit 89">
                <a:extLst>
                  <a:ext uri="{FF2B5EF4-FFF2-40B4-BE49-F238E27FC236}">
                    <a16:creationId xmlns:a16="http://schemas.microsoft.com/office/drawing/2014/main" id="{4BCAB77C-F2C2-C0E7-453E-D08C03FFE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1651" y="2804398"/>
                <a:ext cx="2987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57A4B09-F262-2588-926C-A1F4CD330BA4}"/>
                  </a:ext>
                </a:extLst>
              </p:cNvPr>
              <p:cNvSpPr/>
              <p:nvPr/>
            </p:nvSpPr>
            <p:spPr>
              <a:xfrm>
                <a:off x="4420542" y="2763748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5" name="Connecteur droit 92">
                <a:extLst>
                  <a:ext uri="{FF2B5EF4-FFF2-40B4-BE49-F238E27FC236}">
                    <a16:creationId xmlns:a16="http://schemas.microsoft.com/office/drawing/2014/main" id="{7A6C4239-0AE0-2E2F-AE8E-80D676D48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5468" y="2922001"/>
                <a:ext cx="38170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B7AA567-48A9-BD42-1960-AF246F058915}"/>
                  </a:ext>
                </a:extLst>
              </p:cNvPr>
              <p:cNvSpPr/>
              <p:nvPr/>
            </p:nvSpPr>
            <p:spPr>
              <a:xfrm>
                <a:off x="4197541" y="2880395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CFA752-80A9-7382-59B0-35C41C16BC53}"/>
                  </a:ext>
                </a:extLst>
              </p:cNvPr>
              <p:cNvSpPr/>
              <p:nvPr/>
            </p:nvSpPr>
            <p:spPr>
              <a:xfrm>
                <a:off x="4090405" y="3001754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88" name="Connecteur droit 96">
                <a:extLst>
                  <a:ext uri="{FF2B5EF4-FFF2-40B4-BE49-F238E27FC236}">
                    <a16:creationId xmlns:a16="http://schemas.microsoft.com/office/drawing/2014/main" id="{9420CD0E-FD79-ECA6-7496-1118A52E1C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8983" y="3042651"/>
                <a:ext cx="367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98">
                <a:extLst>
                  <a:ext uri="{FF2B5EF4-FFF2-40B4-BE49-F238E27FC236}">
                    <a16:creationId xmlns:a16="http://schemas.microsoft.com/office/drawing/2014/main" id="{9652CA28-0F75-B823-8EE0-2E58ECF5F1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6986" y="3162492"/>
                <a:ext cx="42626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58A235D-64A0-EE21-1DCA-3990B14ED089}"/>
                  </a:ext>
                </a:extLst>
              </p:cNvPr>
              <p:cNvSpPr/>
              <p:nvPr/>
            </p:nvSpPr>
            <p:spPr>
              <a:xfrm>
                <a:off x="4158328" y="3121593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1" name="Connecteur droit 103">
                <a:extLst>
                  <a:ext uri="{FF2B5EF4-FFF2-40B4-BE49-F238E27FC236}">
                    <a16:creationId xmlns:a16="http://schemas.microsoft.com/office/drawing/2014/main" id="{3B749137-59F5-42B6-2DF5-298FBFFE3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7128" y="3283142"/>
                <a:ext cx="47879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B25EAA8-9BCF-1EA5-CE5B-A2C2F688E411}"/>
                  </a:ext>
                </a:extLst>
              </p:cNvPr>
              <p:cNvSpPr/>
              <p:nvPr/>
            </p:nvSpPr>
            <p:spPr>
              <a:xfrm>
                <a:off x="3940922" y="3241308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3" name="Connecteur droit 106">
                <a:extLst>
                  <a:ext uri="{FF2B5EF4-FFF2-40B4-BE49-F238E27FC236}">
                    <a16:creationId xmlns:a16="http://schemas.microsoft.com/office/drawing/2014/main" id="{8E6A1AC0-0D0B-E9A2-6B8E-4A5AABEE0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3645" y="3641359"/>
                <a:ext cx="52697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3CC3FD0-4CD0-7AF1-34AF-3F8210708395}"/>
                  </a:ext>
                </a:extLst>
              </p:cNvPr>
              <p:cNvSpPr/>
              <p:nvPr/>
            </p:nvSpPr>
            <p:spPr>
              <a:xfrm>
                <a:off x="3925845" y="3595946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5" name="Connecteur droit 109">
                <a:extLst>
                  <a:ext uri="{FF2B5EF4-FFF2-40B4-BE49-F238E27FC236}">
                    <a16:creationId xmlns:a16="http://schemas.microsoft.com/office/drawing/2014/main" id="{8C6C856D-886B-B278-1EE8-162494E1B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7525" y="3759598"/>
                <a:ext cx="25396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0EA73AB-DDD2-428F-86F5-93E076E848E6}"/>
                  </a:ext>
                </a:extLst>
              </p:cNvPr>
              <p:cNvSpPr/>
              <p:nvPr/>
            </p:nvSpPr>
            <p:spPr>
              <a:xfrm>
                <a:off x="4404035" y="3718573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7" name="Connecteur droit 113">
                <a:extLst>
                  <a:ext uri="{FF2B5EF4-FFF2-40B4-BE49-F238E27FC236}">
                    <a16:creationId xmlns:a16="http://schemas.microsoft.com/office/drawing/2014/main" id="{373ADEAA-15AB-041F-EB5B-1DA7B8B60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0214" y="3879394"/>
                <a:ext cx="47241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AA91C8-F74E-FBE1-45C3-C7DAA484CE83}"/>
                  </a:ext>
                </a:extLst>
              </p:cNvPr>
              <p:cNvSpPr/>
              <p:nvPr/>
            </p:nvSpPr>
            <p:spPr>
              <a:xfrm>
                <a:off x="4213380" y="3835900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99" name="Connecteur droit 116">
                <a:extLst>
                  <a:ext uri="{FF2B5EF4-FFF2-40B4-BE49-F238E27FC236}">
                    <a16:creationId xmlns:a16="http://schemas.microsoft.com/office/drawing/2014/main" id="{49EB7F1B-B2D3-9E40-A936-DA7E70A5E0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7642" y="3997325"/>
                <a:ext cx="560683" cy="1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47CB09B-77F1-EB35-1DFA-69D14CF7D342}"/>
                  </a:ext>
                </a:extLst>
              </p:cNvPr>
              <p:cNvSpPr/>
              <p:nvPr/>
            </p:nvSpPr>
            <p:spPr>
              <a:xfrm>
                <a:off x="4046150" y="3956411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1" name="Connecteur droit 119">
                <a:extLst>
                  <a:ext uri="{FF2B5EF4-FFF2-40B4-BE49-F238E27FC236}">
                    <a16:creationId xmlns:a16="http://schemas.microsoft.com/office/drawing/2014/main" id="{696DA28D-0512-2C8B-587D-7D89D6F57B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2673" y="4115575"/>
                <a:ext cx="5862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604AC32-EB6E-31D3-36FB-556A0B6C4148}"/>
                  </a:ext>
                </a:extLst>
              </p:cNvPr>
              <p:cNvSpPr/>
              <p:nvPr/>
            </p:nvSpPr>
            <p:spPr>
              <a:xfrm>
                <a:off x="3764164" y="4075708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3" name="Connecteur droit 122">
                <a:extLst>
                  <a:ext uri="{FF2B5EF4-FFF2-40B4-BE49-F238E27FC236}">
                    <a16:creationId xmlns:a16="http://schemas.microsoft.com/office/drawing/2014/main" id="{5F4F9378-2453-1639-9879-A7FA47FA1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54470" y="4239311"/>
                <a:ext cx="71445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FDEDE89-5DD2-15C5-B686-30CEE996B033}"/>
                  </a:ext>
                </a:extLst>
              </p:cNvPr>
              <p:cNvSpPr/>
              <p:nvPr/>
            </p:nvSpPr>
            <p:spPr>
              <a:xfrm>
                <a:off x="3572572" y="4197717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5" name="Connecteur droit 125">
                <a:extLst>
                  <a:ext uri="{FF2B5EF4-FFF2-40B4-BE49-F238E27FC236}">
                    <a16:creationId xmlns:a16="http://schemas.microsoft.com/office/drawing/2014/main" id="{4F3CF434-05D6-509E-FBDE-A19C5551C4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8279" y="4357265"/>
                <a:ext cx="7493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4ACC33C-5AA6-CA3A-DE48-C33C7511825D}"/>
                  </a:ext>
                </a:extLst>
              </p:cNvPr>
              <p:cNvSpPr/>
              <p:nvPr/>
            </p:nvSpPr>
            <p:spPr>
              <a:xfrm>
                <a:off x="3400605" y="4314260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7" name="Connecteur droit 128">
                <a:extLst>
                  <a:ext uri="{FF2B5EF4-FFF2-40B4-BE49-F238E27FC236}">
                    <a16:creationId xmlns:a16="http://schemas.microsoft.com/office/drawing/2014/main" id="{EA303A7A-2AFD-C55B-DEF1-E53EB2ADF8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7025" y="4715522"/>
                <a:ext cx="4413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E9E29049-4AAC-F3D1-A7EC-049BED0487C0}"/>
                  </a:ext>
                </a:extLst>
              </p:cNvPr>
              <p:cNvSpPr/>
              <p:nvPr/>
            </p:nvSpPr>
            <p:spPr>
              <a:xfrm>
                <a:off x="4315313" y="4674652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09" name="Connecteur droit 131">
                <a:extLst>
                  <a:ext uri="{FF2B5EF4-FFF2-40B4-BE49-F238E27FC236}">
                    <a16:creationId xmlns:a16="http://schemas.microsoft.com/office/drawing/2014/main" id="{16A7A357-BEF1-C612-CE73-9EB827648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7107" y="4835525"/>
                <a:ext cx="24044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99624B1-7479-8D1A-CF67-E745BF84B224}"/>
                  </a:ext>
                </a:extLst>
              </p:cNvPr>
              <p:cNvSpPr/>
              <p:nvPr/>
            </p:nvSpPr>
            <p:spPr>
              <a:xfrm>
                <a:off x="4368799" y="4795081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11" name="Connecteur droit 136">
                <a:extLst>
                  <a:ext uri="{FF2B5EF4-FFF2-40B4-BE49-F238E27FC236}">
                    <a16:creationId xmlns:a16="http://schemas.microsoft.com/office/drawing/2014/main" id="{8B340A85-AEBD-3FFC-9586-3BEAE2EE4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0567" y="4953000"/>
                <a:ext cx="4244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04DF0DEA-2370-95D2-4E40-B2AFBEB826A8}"/>
                  </a:ext>
                </a:extLst>
              </p:cNvPr>
              <p:cNvSpPr/>
              <p:nvPr/>
            </p:nvSpPr>
            <p:spPr>
              <a:xfrm>
                <a:off x="4384985" y="4912845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13" name="Connecteur droit 139">
                <a:extLst>
                  <a:ext uri="{FF2B5EF4-FFF2-40B4-BE49-F238E27FC236}">
                    <a16:creationId xmlns:a16="http://schemas.microsoft.com/office/drawing/2014/main" id="{39C6DEC7-8AE2-C296-995D-DC7D4570F3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2137" y="5069203"/>
                <a:ext cx="4921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A471F74-0F90-8CB4-64FC-69B81F721152}"/>
                  </a:ext>
                </a:extLst>
              </p:cNvPr>
              <p:cNvSpPr/>
              <p:nvPr/>
            </p:nvSpPr>
            <p:spPr>
              <a:xfrm>
                <a:off x="4188290" y="5032046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15" name="Connecteur droit 142">
                <a:extLst>
                  <a:ext uri="{FF2B5EF4-FFF2-40B4-BE49-F238E27FC236}">
                    <a16:creationId xmlns:a16="http://schemas.microsoft.com/office/drawing/2014/main" id="{511D35E0-2A4D-79F5-1BE7-7A770229A8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9290" y="5189853"/>
                <a:ext cx="4921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05ECF31-88EB-9EA2-9EB6-31B8935A81D6}"/>
                  </a:ext>
                </a:extLst>
              </p:cNvPr>
              <p:cNvSpPr/>
              <p:nvPr/>
            </p:nvSpPr>
            <p:spPr>
              <a:xfrm>
                <a:off x="4111451" y="5152115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17" name="Connecteur droit 145">
                <a:extLst>
                  <a:ext uri="{FF2B5EF4-FFF2-40B4-BE49-F238E27FC236}">
                    <a16:creationId xmlns:a16="http://schemas.microsoft.com/office/drawing/2014/main" id="{C84FB723-7A73-D9D9-BBB0-8A134F16A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5358" y="5310503"/>
                <a:ext cx="6113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C5EF6BC0-D793-EF72-4A04-9595F5CBAC2C}"/>
                  </a:ext>
                </a:extLst>
              </p:cNvPr>
              <p:cNvSpPr/>
              <p:nvPr/>
            </p:nvSpPr>
            <p:spPr>
              <a:xfrm>
                <a:off x="4130396" y="5269428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119" name="Connecteur droit 148">
                <a:extLst>
                  <a:ext uri="{FF2B5EF4-FFF2-40B4-BE49-F238E27FC236}">
                    <a16:creationId xmlns:a16="http://schemas.microsoft.com/office/drawing/2014/main" id="{28ED0735-D041-7030-3AA0-D5D8FE5C9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7030" y="5431153"/>
                <a:ext cx="65509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73EDFD-785F-B36D-7CE8-BE8BE6649800}"/>
                  </a:ext>
                </a:extLst>
              </p:cNvPr>
              <p:cNvSpPr/>
              <p:nvPr/>
            </p:nvSpPr>
            <p:spPr>
              <a:xfrm>
                <a:off x="3928687" y="5390878"/>
                <a:ext cx="86162" cy="820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e 245">
            <a:extLst>
              <a:ext uri="{FF2B5EF4-FFF2-40B4-BE49-F238E27FC236}">
                <a16:creationId xmlns:a16="http://schemas.microsoft.com/office/drawing/2014/main" id="{B5764D57-9D2A-8024-EC07-3360B18D4DA6}"/>
              </a:ext>
            </a:extLst>
          </p:cNvPr>
          <p:cNvGrpSpPr/>
          <p:nvPr/>
        </p:nvGrpSpPr>
        <p:grpSpPr>
          <a:xfrm>
            <a:off x="6438636" y="2040008"/>
            <a:ext cx="5271074" cy="3942763"/>
            <a:chOff x="6438636" y="2040008"/>
            <a:chExt cx="5271074" cy="3942763"/>
          </a:xfrm>
        </p:grpSpPr>
        <p:sp>
          <p:nvSpPr>
            <p:cNvPr id="122" name="ZoneTexte 17">
              <a:extLst>
                <a:ext uri="{FF2B5EF4-FFF2-40B4-BE49-F238E27FC236}">
                  <a16:creationId xmlns:a16="http://schemas.microsoft.com/office/drawing/2014/main" id="{FD61E372-5546-5026-A2BA-9B0239966AD6}"/>
                </a:ext>
              </a:extLst>
            </p:cNvPr>
            <p:cNvSpPr txBox="1"/>
            <p:nvPr/>
          </p:nvSpPr>
          <p:spPr>
            <a:xfrm>
              <a:off x="6438636" y="2041164"/>
              <a:ext cx="7024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Outcome</a:t>
              </a:r>
              <a:endParaRPr kumimoji="0" lang="fr-CA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ZoneTexte 18">
              <a:extLst>
                <a:ext uri="{FF2B5EF4-FFF2-40B4-BE49-F238E27FC236}">
                  <a16:creationId xmlns:a16="http://schemas.microsoft.com/office/drawing/2014/main" id="{B024551B-3E47-47DF-6831-0D40892E5CA7}"/>
                </a:ext>
              </a:extLst>
            </p:cNvPr>
            <p:cNvSpPr txBox="1"/>
            <p:nvPr/>
          </p:nvSpPr>
          <p:spPr>
            <a:xfrm>
              <a:off x="10479377" y="2040008"/>
              <a:ext cx="873957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HR (95% CI)</a:t>
              </a:r>
            </a:p>
          </p:txBody>
        </p:sp>
        <p:cxnSp>
          <p:nvCxnSpPr>
            <p:cNvPr id="124" name="Connecteur droit 73">
              <a:extLst>
                <a:ext uri="{FF2B5EF4-FFF2-40B4-BE49-F238E27FC236}">
                  <a16:creationId xmlns:a16="http://schemas.microsoft.com/office/drawing/2014/main" id="{D111DD5E-6746-410A-44BC-94BE2EED5B9A}"/>
                </a:ext>
              </a:extLst>
            </p:cNvPr>
            <p:cNvCxnSpPr/>
            <p:nvPr/>
          </p:nvCxnSpPr>
          <p:spPr>
            <a:xfrm>
              <a:off x="6499085" y="2355664"/>
              <a:ext cx="50147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ZoneTexte 151">
              <a:extLst>
                <a:ext uri="{FF2B5EF4-FFF2-40B4-BE49-F238E27FC236}">
                  <a16:creationId xmlns:a16="http://schemas.microsoft.com/office/drawing/2014/main" id="{AD5AC561-4289-6704-1FD0-D7D2935724DA}"/>
                </a:ext>
              </a:extLst>
            </p:cNvPr>
            <p:cNvSpPr txBox="1"/>
            <p:nvPr/>
          </p:nvSpPr>
          <p:spPr>
            <a:xfrm>
              <a:off x="6450356" y="2410518"/>
              <a:ext cx="118333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CKD progression</a:t>
              </a:r>
              <a:endParaRPr kumimoji="0" lang="fr-CA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ZoneTexte 152">
              <a:extLst>
                <a:ext uri="{FF2B5EF4-FFF2-40B4-BE49-F238E27FC236}">
                  <a16:creationId xmlns:a16="http://schemas.microsoft.com/office/drawing/2014/main" id="{207E0A60-4DC4-83A3-DFA0-97C90F29E89A}"/>
                </a:ext>
              </a:extLst>
            </p:cNvPr>
            <p:cNvSpPr txBox="1"/>
            <p:nvPr/>
          </p:nvSpPr>
          <p:spPr>
            <a:xfrm>
              <a:off x="6445040" y="2574080"/>
              <a:ext cx="59663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SGLT2i</a:t>
              </a:r>
            </a:p>
          </p:txBody>
        </p:sp>
        <p:sp>
          <p:nvSpPr>
            <p:cNvPr id="127" name="ZoneTexte 153">
              <a:extLst>
                <a:ext uri="{FF2B5EF4-FFF2-40B4-BE49-F238E27FC236}">
                  <a16:creationId xmlns:a16="http://schemas.microsoft.com/office/drawing/2014/main" id="{AE4C02B3-6AC1-9EDC-136D-57DA1F4C75DD}"/>
                </a:ext>
              </a:extLst>
            </p:cNvPr>
            <p:cNvSpPr txBox="1"/>
            <p:nvPr/>
          </p:nvSpPr>
          <p:spPr>
            <a:xfrm>
              <a:off x="6445040" y="2741400"/>
              <a:ext cx="73930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GLP-1 RA</a:t>
              </a:r>
            </a:p>
          </p:txBody>
        </p:sp>
        <p:sp>
          <p:nvSpPr>
            <p:cNvPr id="128" name="ZoneTexte 154">
              <a:extLst>
                <a:ext uri="{FF2B5EF4-FFF2-40B4-BE49-F238E27FC236}">
                  <a16:creationId xmlns:a16="http://schemas.microsoft.com/office/drawing/2014/main" id="{77B70A62-46CD-E897-31DF-767D8E8809A8}"/>
                </a:ext>
              </a:extLst>
            </p:cNvPr>
            <p:cNvSpPr txBox="1"/>
            <p:nvPr/>
          </p:nvSpPr>
          <p:spPr>
            <a:xfrm>
              <a:off x="6444960" y="2907072"/>
              <a:ext cx="62388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ns-MRA</a:t>
              </a:r>
            </a:p>
          </p:txBody>
        </p:sp>
        <p:sp>
          <p:nvSpPr>
            <p:cNvPr id="129" name="ZoneTexte 155">
              <a:extLst>
                <a:ext uri="{FF2B5EF4-FFF2-40B4-BE49-F238E27FC236}">
                  <a16:creationId xmlns:a16="http://schemas.microsoft.com/office/drawing/2014/main" id="{2A2F0729-7701-0D03-21ED-F08FC526D2E4}"/>
                </a:ext>
              </a:extLst>
            </p:cNvPr>
            <p:cNvSpPr txBox="1"/>
            <p:nvPr/>
          </p:nvSpPr>
          <p:spPr>
            <a:xfrm>
              <a:off x="6444673" y="3076736"/>
              <a:ext cx="1316386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GLP-1 RA + ns-MRA</a:t>
              </a:r>
            </a:p>
          </p:txBody>
        </p:sp>
        <p:sp>
          <p:nvSpPr>
            <p:cNvPr id="130" name="ZoneTexte 156">
              <a:extLst>
                <a:ext uri="{FF2B5EF4-FFF2-40B4-BE49-F238E27FC236}">
                  <a16:creationId xmlns:a16="http://schemas.microsoft.com/office/drawing/2014/main" id="{5A012776-5467-58E5-348C-0891EC209204}"/>
                </a:ext>
              </a:extLst>
            </p:cNvPr>
            <p:cNvSpPr txBox="1"/>
            <p:nvPr/>
          </p:nvSpPr>
          <p:spPr>
            <a:xfrm>
              <a:off x="6445040" y="3245382"/>
              <a:ext cx="128913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SGLT2i + GLP-1 RA</a:t>
              </a:r>
            </a:p>
          </p:txBody>
        </p:sp>
        <p:sp>
          <p:nvSpPr>
            <p:cNvPr id="131" name="ZoneTexte 157">
              <a:extLst>
                <a:ext uri="{FF2B5EF4-FFF2-40B4-BE49-F238E27FC236}">
                  <a16:creationId xmlns:a16="http://schemas.microsoft.com/office/drawing/2014/main" id="{2E550332-27D4-348C-0F02-D3C7C52D3907}"/>
                </a:ext>
              </a:extLst>
            </p:cNvPr>
            <p:cNvSpPr txBox="1"/>
            <p:nvPr/>
          </p:nvSpPr>
          <p:spPr>
            <a:xfrm>
              <a:off x="6445040" y="3409217"/>
              <a:ext cx="117371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SGLT2i + ns-MRA</a:t>
              </a:r>
            </a:p>
          </p:txBody>
        </p:sp>
        <p:sp>
          <p:nvSpPr>
            <p:cNvPr id="132" name="ZoneTexte 158">
              <a:extLst>
                <a:ext uri="{FF2B5EF4-FFF2-40B4-BE49-F238E27FC236}">
                  <a16:creationId xmlns:a16="http://schemas.microsoft.com/office/drawing/2014/main" id="{15848F96-6E7F-A45E-2C5E-D560F5ED95AC}"/>
                </a:ext>
              </a:extLst>
            </p:cNvPr>
            <p:cNvSpPr txBox="1"/>
            <p:nvPr/>
          </p:nvSpPr>
          <p:spPr>
            <a:xfrm>
              <a:off x="6445040" y="3574120"/>
              <a:ext cx="186621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SGLT2i + GLP-1 RA + ns-MRA</a:t>
              </a:r>
            </a:p>
          </p:txBody>
        </p:sp>
        <p:sp>
          <p:nvSpPr>
            <p:cNvPr id="133" name="ZoneTexte 159">
              <a:extLst>
                <a:ext uri="{FF2B5EF4-FFF2-40B4-BE49-F238E27FC236}">
                  <a16:creationId xmlns:a16="http://schemas.microsoft.com/office/drawing/2014/main" id="{2252AC30-D387-63B8-BD18-AE5FC6DEEFE9}"/>
                </a:ext>
              </a:extLst>
            </p:cNvPr>
            <p:cNvSpPr txBox="1"/>
            <p:nvPr/>
          </p:nvSpPr>
          <p:spPr>
            <a:xfrm>
              <a:off x="6445040" y="3914077"/>
              <a:ext cx="126989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All-cause </a:t>
              </a:r>
              <a:r>
                <a:rPr kumimoji="0" lang="fr-CA" sz="9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mortality</a:t>
              </a:r>
              <a:endParaRPr kumimoji="0" lang="fr-CA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ZoneTexte 160">
              <a:extLst>
                <a:ext uri="{FF2B5EF4-FFF2-40B4-BE49-F238E27FC236}">
                  <a16:creationId xmlns:a16="http://schemas.microsoft.com/office/drawing/2014/main" id="{EDBF498A-D3DA-1E75-869B-98F12592FA44}"/>
                </a:ext>
              </a:extLst>
            </p:cNvPr>
            <p:cNvSpPr txBox="1"/>
            <p:nvPr/>
          </p:nvSpPr>
          <p:spPr>
            <a:xfrm>
              <a:off x="6445040" y="4078586"/>
              <a:ext cx="59663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SGLT2i</a:t>
              </a:r>
            </a:p>
          </p:txBody>
        </p:sp>
        <p:sp>
          <p:nvSpPr>
            <p:cNvPr id="135" name="ZoneTexte 161">
              <a:extLst>
                <a:ext uri="{FF2B5EF4-FFF2-40B4-BE49-F238E27FC236}">
                  <a16:creationId xmlns:a16="http://schemas.microsoft.com/office/drawing/2014/main" id="{BBE56904-8F7D-0CAA-8E27-53489CC43D7F}"/>
                </a:ext>
              </a:extLst>
            </p:cNvPr>
            <p:cNvSpPr txBox="1"/>
            <p:nvPr/>
          </p:nvSpPr>
          <p:spPr>
            <a:xfrm>
              <a:off x="6445040" y="4245906"/>
              <a:ext cx="73930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GLP-1 RA</a:t>
              </a:r>
            </a:p>
          </p:txBody>
        </p:sp>
        <p:sp>
          <p:nvSpPr>
            <p:cNvPr id="136" name="ZoneTexte 162">
              <a:extLst>
                <a:ext uri="{FF2B5EF4-FFF2-40B4-BE49-F238E27FC236}">
                  <a16:creationId xmlns:a16="http://schemas.microsoft.com/office/drawing/2014/main" id="{32D9D84C-5D62-24FD-DF44-36DE8B228849}"/>
                </a:ext>
              </a:extLst>
            </p:cNvPr>
            <p:cNvSpPr txBox="1"/>
            <p:nvPr/>
          </p:nvSpPr>
          <p:spPr>
            <a:xfrm>
              <a:off x="6444960" y="4411578"/>
              <a:ext cx="62388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ns-MRA</a:t>
              </a:r>
            </a:p>
          </p:txBody>
        </p:sp>
        <p:sp>
          <p:nvSpPr>
            <p:cNvPr id="137" name="ZoneTexte 163">
              <a:extLst>
                <a:ext uri="{FF2B5EF4-FFF2-40B4-BE49-F238E27FC236}">
                  <a16:creationId xmlns:a16="http://schemas.microsoft.com/office/drawing/2014/main" id="{6E800237-8FEB-BBB2-017C-528AC5EB535A}"/>
                </a:ext>
              </a:extLst>
            </p:cNvPr>
            <p:cNvSpPr txBox="1"/>
            <p:nvPr/>
          </p:nvSpPr>
          <p:spPr>
            <a:xfrm>
              <a:off x="6444673" y="4581242"/>
              <a:ext cx="1316386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GLP-1 RA + ns-MRA</a:t>
              </a:r>
            </a:p>
          </p:txBody>
        </p:sp>
        <p:sp>
          <p:nvSpPr>
            <p:cNvPr id="138" name="ZoneTexte 164">
              <a:extLst>
                <a:ext uri="{FF2B5EF4-FFF2-40B4-BE49-F238E27FC236}">
                  <a16:creationId xmlns:a16="http://schemas.microsoft.com/office/drawing/2014/main" id="{8A406DB2-9DB6-4B43-9547-F3A68C22EDE8}"/>
                </a:ext>
              </a:extLst>
            </p:cNvPr>
            <p:cNvSpPr txBox="1"/>
            <p:nvPr/>
          </p:nvSpPr>
          <p:spPr>
            <a:xfrm>
              <a:off x="6445040" y="4749888"/>
              <a:ext cx="128913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SGLT2i + GLP-1 RA</a:t>
              </a:r>
            </a:p>
          </p:txBody>
        </p:sp>
        <p:sp>
          <p:nvSpPr>
            <p:cNvPr id="139" name="ZoneTexte 165">
              <a:extLst>
                <a:ext uri="{FF2B5EF4-FFF2-40B4-BE49-F238E27FC236}">
                  <a16:creationId xmlns:a16="http://schemas.microsoft.com/office/drawing/2014/main" id="{5AB1F780-8AD1-6B19-4C87-CAF7A270BB9E}"/>
                </a:ext>
              </a:extLst>
            </p:cNvPr>
            <p:cNvSpPr txBox="1"/>
            <p:nvPr/>
          </p:nvSpPr>
          <p:spPr>
            <a:xfrm>
              <a:off x="6445040" y="4913723"/>
              <a:ext cx="117371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SGLT2i + ns-MRA</a:t>
              </a:r>
            </a:p>
          </p:txBody>
        </p:sp>
        <p:sp>
          <p:nvSpPr>
            <p:cNvPr id="140" name="ZoneTexte 166">
              <a:extLst>
                <a:ext uri="{FF2B5EF4-FFF2-40B4-BE49-F238E27FC236}">
                  <a16:creationId xmlns:a16="http://schemas.microsoft.com/office/drawing/2014/main" id="{218D2645-EECE-C7F5-9032-ABF8EEDE00D1}"/>
                </a:ext>
              </a:extLst>
            </p:cNvPr>
            <p:cNvSpPr txBox="1"/>
            <p:nvPr/>
          </p:nvSpPr>
          <p:spPr>
            <a:xfrm>
              <a:off x="6445040" y="5078626"/>
              <a:ext cx="186621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SGLT2i + GLP-1 RA + ns-MRA</a:t>
              </a:r>
            </a:p>
          </p:txBody>
        </p:sp>
        <p:sp>
          <p:nvSpPr>
            <p:cNvPr id="141" name="ZoneTexte 167">
              <a:extLst>
                <a:ext uri="{FF2B5EF4-FFF2-40B4-BE49-F238E27FC236}">
                  <a16:creationId xmlns:a16="http://schemas.microsoft.com/office/drawing/2014/main" id="{6D787CFA-D6AF-0EA8-BD47-411F4C96EF1D}"/>
                </a:ext>
              </a:extLst>
            </p:cNvPr>
            <p:cNvSpPr txBox="1"/>
            <p:nvPr/>
          </p:nvSpPr>
          <p:spPr>
            <a:xfrm>
              <a:off x="8173526" y="5563917"/>
              <a:ext cx="42030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0.25</a:t>
              </a:r>
            </a:p>
          </p:txBody>
        </p:sp>
        <p:sp>
          <p:nvSpPr>
            <p:cNvPr id="142" name="ZoneTexte 168">
              <a:extLst>
                <a:ext uri="{FF2B5EF4-FFF2-40B4-BE49-F238E27FC236}">
                  <a16:creationId xmlns:a16="http://schemas.microsoft.com/office/drawing/2014/main" id="{1F2B8CC9-8319-9364-D049-45FAFDD9B1B7}"/>
                </a:ext>
              </a:extLst>
            </p:cNvPr>
            <p:cNvSpPr txBox="1"/>
            <p:nvPr/>
          </p:nvSpPr>
          <p:spPr>
            <a:xfrm>
              <a:off x="9083871" y="5563917"/>
              <a:ext cx="35298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0.5</a:t>
              </a:r>
            </a:p>
          </p:txBody>
        </p:sp>
        <p:sp>
          <p:nvSpPr>
            <p:cNvPr id="143" name="ZoneTexte 169">
              <a:extLst>
                <a:ext uri="{FF2B5EF4-FFF2-40B4-BE49-F238E27FC236}">
                  <a16:creationId xmlns:a16="http://schemas.microsoft.com/office/drawing/2014/main" id="{752500E8-EA22-7E38-24DF-1AFEC833E5B6}"/>
                </a:ext>
              </a:extLst>
            </p:cNvPr>
            <p:cNvSpPr txBox="1"/>
            <p:nvPr/>
          </p:nvSpPr>
          <p:spPr>
            <a:xfrm>
              <a:off x="9560399" y="5563917"/>
              <a:ext cx="42030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0.75</a:t>
              </a:r>
            </a:p>
          </p:txBody>
        </p:sp>
        <p:sp>
          <p:nvSpPr>
            <p:cNvPr id="144" name="ZoneTexte 170">
              <a:extLst>
                <a:ext uri="{FF2B5EF4-FFF2-40B4-BE49-F238E27FC236}">
                  <a16:creationId xmlns:a16="http://schemas.microsoft.com/office/drawing/2014/main" id="{E0478F0E-1D83-9C47-7726-3576A5C7FC36}"/>
                </a:ext>
              </a:extLst>
            </p:cNvPr>
            <p:cNvSpPr txBox="1"/>
            <p:nvPr/>
          </p:nvSpPr>
          <p:spPr>
            <a:xfrm>
              <a:off x="10011313" y="5565668"/>
              <a:ext cx="25199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5" name="ZoneTexte 171">
              <a:extLst>
                <a:ext uri="{FF2B5EF4-FFF2-40B4-BE49-F238E27FC236}">
                  <a16:creationId xmlns:a16="http://schemas.microsoft.com/office/drawing/2014/main" id="{C51DD0E4-3A7C-0707-E699-6021D488CB7C}"/>
                </a:ext>
              </a:extLst>
            </p:cNvPr>
            <p:cNvSpPr txBox="1"/>
            <p:nvPr/>
          </p:nvSpPr>
          <p:spPr>
            <a:xfrm>
              <a:off x="10209081" y="5561581"/>
              <a:ext cx="42030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1.25</a:t>
              </a:r>
            </a:p>
          </p:txBody>
        </p:sp>
        <p:sp>
          <p:nvSpPr>
            <p:cNvPr id="146" name="ZoneTexte 172">
              <a:extLst>
                <a:ext uri="{FF2B5EF4-FFF2-40B4-BE49-F238E27FC236}">
                  <a16:creationId xmlns:a16="http://schemas.microsoft.com/office/drawing/2014/main" id="{23081795-A6D4-58DE-7DBE-9721BFD48AF2}"/>
                </a:ext>
              </a:extLst>
            </p:cNvPr>
            <p:cNvSpPr txBox="1"/>
            <p:nvPr/>
          </p:nvSpPr>
          <p:spPr>
            <a:xfrm>
              <a:off x="8455782" y="5775022"/>
              <a:ext cx="168026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Favors</a:t>
              </a: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combination </a:t>
              </a:r>
              <a:r>
                <a:rPr kumimoji="0" lang="fr-CA" sz="9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therapy</a:t>
              </a:r>
              <a:endParaRPr kumimoji="0" lang="fr-CA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ZoneTexte 173">
              <a:extLst>
                <a:ext uri="{FF2B5EF4-FFF2-40B4-BE49-F238E27FC236}">
                  <a16:creationId xmlns:a16="http://schemas.microsoft.com/office/drawing/2014/main" id="{9BDACDDD-9314-96A8-D890-744F6D4F6FED}"/>
                </a:ext>
              </a:extLst>
            </p:cNvPr>
            <p:cNvSpPr txBox="1"/>
            <p:nvPr/>
          </p:nvSpPr>
          <p:spPr>
            <a:xfrm>
              <a:off x="10170506" y="5770253"/>
              <a:ext cx="153920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Favors</a:t>
              </a: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CA" sz="9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conventional</a:t>
              </a: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care</a:t>
              </a:r>
            </a:p>
          </p:txBody>
        </p:sp>
        <p:cxnSp>
          <p:nvCxnSpPr>
            <p:cNvPr id="148" name="Connecteur droit 174">
              <a:extLst>
                <a:ext uri="{FF2B5EF4-FFF2-40B4-BE49-F238E27FC236}">
                  <a16:creationId xmlns:a16="http://schemas.microsoft.com/office/drawing/2014/main" id="{E964078A-D4CD-8F54-C73D-E0ED29ABC9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2189" y="2355664"/>
              <a:ext cx="0" cy="31955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1">
              <a:extLst>
                <a:ext uri="{FF2B5EF4-FFF2-40B4-BE49-F238E27FC236}">
                  <a16:creationId xmlns:a16="http://schemas.microsoft.com/office/drawing/2014/main" id="{590F4192-AB16-177B-B599-4DA226D12DD3}"/>
                </a:ext>
              </a:extLst>
            </p:cNvPr>
            <p:cNvSpPr/>
            <p:nvPr/>
          </p:nvSpPr>
          <p:spPr>
            <a:xfrm>
              <a:off x="8374286" y="5483211"/>
              <a:ext cx="2044834" cy="60339"/>
            </a:xfrm>
            <a:custGeom>
              <a:avLst/>
              <a:gdLst>
                <a:gd name="connsiteX0" fmla="*/ 0 w 3113583"/>
                <a:gd name="connsiteY0" fmla="*/ 0 h 484306"/>
                <a:gd name="connsiteX1" fmla="*/ 3113583 w 3113583"/>
                <a:gd name="connsiteY1" fmla="*/ 0 h 484306"/>
                <a:gd name="connsiteX2" fmla="*/ 3113583 w 3113583"/>
                <a:gd name="connsiteY2" fmla="*/ 484306 h 484306"/>
                <a:gd name="connsiteX3" fmla="*/ 0 w 3113583"/>
                <a:gd name="connsiteY3" fmla="*/ 484306 h 484306"/>
                <a:gd name="connsiteX4" fmla="*/ 0 w 3113583"/>
                <a:gd name="connsiteY4" fmla="*/ 0 h 484306"/>
                <a:gd name="connsiteX0" fmla="*/ 0 w 3113583"/>
                <a:gd name="connsiteY0" fmla="*/ 0 h 484306"/>
                <a:gd name="connsiteX1" fmla="*/ 3113583 w 3113583"/>
                <a:gd name="connsiteY1" fmla="*/ 0 h 484306"/>
                <a:gd name="connsiteX2" fmla="*/ 3113583 w 3113583"/>
                <a:gd name="connsiteY2" fmla="*/ 484306 h 484306"/>
                <a:gd name="connsiteX3" fmla="*/ 1627683 w 3113583"/>
                <a:gd name="connsiteY3" fmla="*/ 471606 h 484306"/>
                <a:gd name="connsiteX4" fmla="*/ 0 w 3113583"/>
                <a:gd name="connsiteY4" fmla="*/ 484306 h 484306"/>
                <a:gd name="connsiteX5" fmla="*/ 0 w 3113583"/>
                <a:gd name="connsiteY5" fmla="*/ 0 h 484306"/>
                <a:gd name="connsiteX0" fmla="*/ 1627683 w 3113583"/>
                <a:gd name="connsiteY0" fmla="*/ 471606 h 563046"/>
                <a:gd name="connsiteX1" fmla="*/ 0 w 3113583"/>
                <a:gd name="connsiteY1" fmla="*/ 484306 h 563046"/>
                <a:gd name="connsiteX2" fmla="*/ 0 w 3113583"/>
                <a:gd name="connsiteY2" fmla="*/ 0 h 563046"/>
                <a:gd name="connsiteX3" fmla="*/ 3113583 w 3113583"/>
                <a:gd name="connsiteY3" fmla="*/ 0 h 563046"/>
                <a:gd name="connsiteX4" fmla="*/ 3113583 w 3113583"/>
                <a:gd name="connsiteY4" fmla="*/ 484306 h 563046"/>
                <a:gd name="connsiteX5" fmla="*/ 1719123 w 3113583"/>
                <a:gd name="connsiteY5" fmla="*/ 563046 h 563046"/>
                <a:gd name="connsiteX0" fmla="*/ 1627683 w 3113583"/>
                <a:gd name="connsiteY0" fmla="*/ 471606 h 484306"/>
                <a:gd name="connsiteX1" fmla="*/ 0 w 3113583"/>
                <a:gd name="connsiteY1" fmla="*/ 484306 h 484306"/>
                <a:gd name="connsiteX2" fmla="*/ 0 w 3113583"/>
                <a:gd name="connsiteY2" fmla="*/ 0 h 484306"/>
                <a:gd name="connsiteX3" fmla="*/ 3113583 w 3113583"/>
                <a:gd name="connsiteY3" fmla="*/ 0 h 484306"/>
                <a:gd name="connsiteX4" fmla="*/ 3113583 w 3113583"/>
                <a:gd name="connsiteY4" fmla="*/ 484306 h 484306"/>
                <a:gd name="connsiteX0" fmla="*/ 0 w 3113583"/>
                <a:gd name="connsiteY0" fmla="*/ 484306 h 484306"/>
                <a:gd name="connsiteX1" fmla="*/ 0 w 3113583"/>
                <a:gd name="connsiteY1" fmla="*/ 0 h 484306"/>
                <a:gd name="connsiteX2" fmla="*/ 3113583 w 3113583"/>
                <a:gd name="connsiteY2" fmla="*/ 0 h 484306"/>
                <a:gd name="connsiteX3" fmla="*/ 3113583 w 3113583"/>
                <a:gd name="connsiteY3" fmla="*/ 484306 h 48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583" h="484306">
                  <a:moveTo>
                    <a:pt x="0" y="484306"/>
                  </a:moveTo>
                  <a:lnTo>
                    <a:pt x="0" y="0"/>
                  </a:lnTo>
                  <a:lnTo>
                    <a:pt x="3113583" y="0"/>
                  </a:lnTo>
                  <a:lnTo>
                    <a:pt x="3113583" y="4843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50" name="Connecteur droit 177">
              <a:extLst>
                <a:ext uri="{FF2B5EF4-FFF2-40B4-BE49-F238E27FC236}">
                  <a16:creationId xmlns:a16="http://schemas.microsoft.com/office/drawing/2014/main" id="{6CE9748E-FBB2-B31B-1665-5260B4F07561}"/>
                </a:ext>
              </a:extLst>
            </p:cNvPr>
            <p:cNvCxnSpPr/>
            <p:nvPr/>
          </p:nvCxnSpPr>
          <p:spPr>
            <a:xfrm flipV="1">
              <a:off x="9257070" y="5479184"/>
              <a:ext cx="0" cy="64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78">
              <a:extLst>
                <a:ext uri="{FF2B5EF4-FFF2-40B4-BE49-F238E27FC236}">
                  <a16:creationId xmlns:a16="http://schemas.microsoft.com/office/drawing/2014/main" id="{51C42C3A-B260-4ED7-A6D7-4DB83B949293}"/>
                </a:ext>
              </a:extLst>
            </p:cNvPr>
            <p:cNvCxnSpPr/>
            <p:nvPr/>
          </p:nvCxnSpPr>
          <p:spPr>
            <a:xfrm flipV="1">
              <a:off x="9771420" y="5479184"/>
              <a:ext cx="0" cy="64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ZoneTexte 179">
              <a:extLst>
                <a:ext uri="{FF2B5EF4-FFF2-40B4-BE49-F238E27FC236}">
                  <a16:creationId xmlns:a16="http://schemas.microsoft.com/office/drawing/2014/main" id="{5979AED6-9268-DAC7-66EC-414745991423}"/>
                </a:ext>
              </a:extLst>
            </p:cNvPr>
            <p:cNvSpPr txBox="1"/>
            <p:nvPr/>
          </p:nvSpPr>
          <p:spPr>
            <a:xfrm>
              <a:off x="10482156" y="2572140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0.63 (0.53, 0,77)</a:t>
              </a:r>
            </a:p>
          </p:txBody>
        </p:sp>
        <p:sp>
          <p:nvSpPr>
            <p:cNvPr id="153" name="ZoneTexte 180">
              <a:extLst>
                <a:ext uri="{FF2B5EF4-FFF2-40B4-BE49-F238E27FC236}">
                  <a16:creationId xmlns:a16="http://schemas.microsoft.com/office/drawing/2014/main" id="{A27F037E-8A54-F64B-17E5-DEB040E5FC22}"/>
                </a:ext>
              </a:extLst>
            </p:cNvPr>
            <p:cNvSpPr txBox="1"/>
            <p:nvPr/>
          </p:nvSpPr>
          <p:spPr>
            <a:xfrm>
              <a:off x="10482156" y="2741399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0.86 (0.72, 1.02)</a:t>
              </a:r>
            </a:p>
          </p:txBody>
        </p:sp>
        <p:sp>
          <p:nvSpPr>
            <p:cNvPr id="154" name="ZoneTexte 181">
              <a:extLst>
                <a:ext uri="{FF2B5EF4-FFF2-40B4-BE49-F238E27FC236}">
                  <a16:creationId xmlns:a16="http://schemas.microsoft.com/office/drawing/2014/main" id="{3965767E-77A3-BA47-9EA1-012B9D7725B4}"/>
                </a:ext>
              </a:extLst>
            </p:cNvPr>
            <p:cNvSpPr txBox="1"/>
            <p:nvPr/>
          </p:nvSpPr>
          <p:spPr>
            <a:xfrm>
              <a:off x="10482156" y="2906565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0.77 (0.67, 0.88)</a:t>
              </a:r>
            </a:p>
          </p:txBody>
        </p:sp>
        <p:sp>
          <p:nvSpPr>
            <p:cNvPr id="155" name="ZoneTexte 182">
              <a:extLst>
                <a:ext uri="{FF2B5EF4-FFF2-40B4-BE49-F238E27FC236}">
                  <a16:creationId xmlns:a16="http://schemas.microsoft.com/office/drawing/2014/main" id="{0DA19577-31EB-0028-8CB4-D42D5D219927}"/>
                </a:ext>
              </a:extLst>
            </p:cNvPr>
            <p:cNvSpPr txBox="1"/>
            <p:nvPr/>
          </p:nvSpPr>
          <p:spPr>
            <a:xfrm>
              <a:off x="10482156" y="3074583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0.66 (0.53, 0.83)</a:t>
              </a:r>
            </a:p>
          </p:txBody>
        </p:sp>
        <p:sp>
          <p:nvSpPr>
            <p:cNvPr id="156" name="ZoneTexte 183">
              <a:extLst>
                <a:ext uri="{FF2B5EF4-FFF2-40B4-BE49-F238E27FC236}">
                  <a16:creationId xmlns:a16="http://schemas.microsoft.com/office/drawing/2014/main" id="{071BFC95-C21F-37D2-D3A7-2EE4DF454794}"/>
                </a:ext>
              </a:extLst>
            </p:cNvPr>
            <p:cNvSpPr txBox="1"/>
            <p:nvPr/>
          </p:nvSpPr>
          <p:spPr>
            <a:xfrm>
              <a:off x="10482156" y="3240483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0.54 (0.42, 0.70)</a:t>
              </a:r>
            </a:p>
          </p:txBody>
        </p:sp>
        <p:sp>
          <p:nvSpPr>
            <p:cNvPr id="157" name="ZoneTexte 184">
              <a:extLst>
                <a:ext uri="{FF2B5EF4-FFF2-40B4-BE49-F238E27FC236}">
                  <a16:creationId xmlns:a16="http://schemas.microsoft.com/office/drawing/2014/main" id="{B79ABAB2-A972-9D03-EBBE-BDEAE1A1B373}"/>
                </a:ext>
              </a:extLst>
            </p:cNvPr>
            <p:cNvSpPr txBox="1"/>
            <p:nvPr/>
          </p:nvSpPr>
          <p:spPr>
            <a:xfrm>
              <a:off x="10482156" y="3402520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0.49 (0.38, 0.61)</a:t>
              </a:r>
            </a:p>
          </p:txBody>
        </p:sp>
        <p:sp>
          <p:nvSpPr>
            <p:cNvPr id="158" name="ZoneTexte 185">
              <a:extLst>
                <a:ext uri="{FF2B5EF4-FFF2-40B4-BE49-F238E27FC236}">
                  <a16:creationId xmlns:a16="http://schemas.microsoft.com/office/drawing/2014/main" id="{B4AE529B-B8D3-C474-5D89-3D68EAD92021}"/>
                </a:ext>
              </a:extLst>
            </p:cNvPr>
            <p:cNvSpPr txBox="1"/>
            <p:nvPr/>
          </p:nvSpPr>
          <p:spPr>
            <a:xfrm>
              <a:off x="10482156" y="3574119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0.42 (0.31, 0.56)</a:t>
              </a:r>
            </a:p>
          </p:txBody>
        </p:sp>
        <p:sp>
          <p:nvSpPr>
            <p:cNvPr id="159" name="ZoneTexte 186">
              <a:extLst>
                <a:ext uri="{FF2B5EF4-FFF2-40B4-BE49-F238E27FC236}">
                  <a16:creationId xmlns:a16="http://schemas.microsoft.com/office/drawing/2014/main" id="{4864797D-9E8B-91B8-A2ED-DDC4FB9480E3}"/>
                </a:ext>
              </a:extLst>
            </p:cNvPr>
            <p:cNvSpPr txBox="1"/>
            <p:nvPr/>
          </p:nvSpPr>
          <p:spPr>
            <a:xfrm>
              <a:off x="10482156" y="4075282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0.85 (0.75, 0.96)</a:t>
              </a:r>
            </a:p>
          </p:txBody>
        </p:sp>
        <p:sp>
          <p:nvSpPr>
            <p:cNvPr id="160" name="ZoneTexte 187">
              <a:extLst>
                <a:ext uri="{FF2B5EF4-FFF2-40B4-BE49-F238E27FC236}">
                  <a16:creationId xmlns:a16="http://schemas.microsoft.com/office/drawing/2014/main" id="{AE0DA0B6-ADE6-6A2E-C5FE-A2FCEB15FCB4}"/>
                </a:ext>
              </a:extLst>
            </p:cNvPr>
            <p:cNvSpPr txBox="1"/>
            <p:nvPr/>
          </p:nvSpPr>
          <p:spPr>
            <a:xfrm>
              <a:off x="10482156" y="4239136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0.88 (0.82, 0.94)</a:t>
              </a:r>
            </a:p>
          </p:txBody>
        </p:sp>
        <p:sp>
          <p:nvSpPr>
            <p:cNvPr id="161" name="ZoneTexte 188">
              <a:extLst>
                <a:ext uri="{FF2B5EF4-FFF2-40B4-BE49-F238E27FC236}">
                  <a16:creationId xmlns:a16="http://schemas.microsoft.com/office/drawing/2014/main" id="{3FEB2E9E-CF96-DD50-3C41-9FE9A78C13DD}"/>
                </a:ext>
              </a:extLst>
            </p:cNvPr>
            <p:cNvSpPr txBox="1"/>
            <p:nvPr/>
          </p:nvSpPr>
          <p:spPr>
            <a:xfrm>
              <a:off x="10482156" y="4408482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0.89 (0.79, 1.00)</a:t>
              </a:r>
            </a:p>
          </p:txBody>
        </p:sp>
        <p:sp>
          <p:nvSpPr>
            <p:cNvPr id="162" name="ZoneTexte 189">
              <a:extLst>
                <a:ext uri="{FF2B5EF4-FFF2-40B4-BE49-F238E27FC236}">
                  <a16:creationId xmlns:a16="http://schemas.microsoft.com/office/drawing/2014/main" id="{9AD24B4A-AA30-15CE-97F0-C2AF272D8A24}"/>
                </a:ext>
              </a:extLst>
            </p:cNvPr>
            <p:cNvSpPr txBox="1"/>
            <p:nvPr/>
          </p:nvSpPr>
          <p:spPr>
            <a:xfrm>
              <a:off x="10482156" y="4580195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0.78 (0.68, 0.90)</a:t>
              </a:r>
            </a:p>
          </p:txBody>
        </p:sp>
        <p:sp>
          <p:nvSpPr>
            <p:cNvPr id="163" name="ZoneTexte 190">
              <a:extLst>
                <a:ext uri="{FF2B5EF4-FFF2-40B4-BE49-F238E27FC236}">
                  <a16:creationId xmlns:a16="http://schemas.microsoft.com/office/drawing/2014/main" id="{DB4A3288-E120-124D-BBB8-84A3ABAB327B}"/>
                </a:ext>
              </a:extLst>
            </p:cNvPr>
            <p:cNvSpPr txBox="1"/>
            <p:nvPr/>
          </p:nvSpPr>
          <p:spPr>
            <a:xfrm>
              <a:off x="10482156" y="4739364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0.75 (0.65, 0.86)</a:t>
              </a:r>
            </a:p>
          </p:txBody>
        </p:sp>
        <p:sp>
          <p:nvSpPr>
            <p:cNvPr id="164" name="ZoneTexte 191">
              <a:extLst>
                <a:ext uri="{FF2B5EF4-FFF2-40B4-BE49-F238E27FC236}">
                  <a16:creationId xmlns:a16="http://schemas.microsoft.com/office/drawing/2014/main" id="{BEA76BEA-2243-FDC3-7318-706A52475C58}"/>
                </a:ext>
              </a:extLst>
            </p:cNvPr>
            <p:cNvSpPr txBox="1"/>
            <p:nvPr/>
          </p:nvSpPr>
          <p:spPr>
            <a:xfrm>
              <a:off x="10482156" y="4910757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0.76 (0.64, 0.90)</a:t>
              </a:r>
            </a:p>
          </p:txBody>
        </p:sp>
        <p:sp>
          <p:nvSpPr>
            <p:cNvPr id="165" name="ZoneTexte 192">
              <a:extLst>
                <a:ext uri="{FF2B5EF4-FFF2-40B4-BE49-F238E27FC236}">
                  <a16:creationId xmlns:a16="http://schemas.microsoft.com/office/drawing/2014/main" id="{26C7467A-0D90-AE88-F481-CEFF2D5CEB71}"/>
                </a:ext>
              </a:extLst>
            </p:cNvPr>
            <p:cNvSpPr txBox="1"/>
            <p:nvPr/>
          </p:nvSpPr>
          <p:spPr>
            <a:xfrm>
              <a:off x="10482156" y="5079943"/>
              <a:ext cx="107273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ts val="9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9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0.67 (0.55, 0.80)</a:t>
              </a:r>
            </a:p>
          </p:txBody>
        </p:sp>
        <p:cxnSp>
          <p:nvCxnSpPr>
            <p:cNvPr id="166" name="Connecteur droit 193">
              <a:extLst>
                <a:ext uri="{FF2B5EF4-FFF2-40B4-BE49-F238E27FC236}">
                  <a16:creationId xmlns:a16="http://schemas.microsoft.com/office/drawing/2014/main" id="{5C2BD4AC-063D-93FE-F109-78B105A6183B}"/>
                </a:ext>
              </a:extLst>
            </p:cNvPr>
            <p:cNvCxnSpPr>
              <a:cxnSpLocks/>
            </p:cNvCxnSpPr>
            <p:nvPr/>
          </p:nvCxnSpPr>
          <p:spPr>
            <a:xfrm>
              <a:off x="9324437" y="2646630"/>
              <a:ext cx="4819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8385F3B3-F388-0F1E-5FD1-A0618E4E04BD}"/>
                </a:ext>
              </a:extLst>
            </p:cNvPr>
            <p:cNvSpPr/>
            <p:nvPr/>
          </p:nvSpPr>
          <p:spPr>
            <a:xfrm>
              <a:off x="9502305" y="2607352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68" name="Connecteur droit 196">
              <a:extLst>
                <a:ext uri="{FF2B5EF4-FFF2-40B4-BE49-F238E27FC236}">
                  <a16:creationId xmlns:a16="http://schemas.microsoft.com/office/drawing/2014/main" id="{92238F6E-B22D-702A-0F58-E66FFC7219A4}"/>
                </a:ext>
              </a:extLst>
            </p:cNvPr>
            <p:cNvCxnSpPr>
              <a:cxnSpLocks/>
            </p:cNvCxnSpPr>
            <p:nvPr/>
          </p:nvCxnSpPr>
          <p:spPr>
            <a:xfrm>
              <a:off x="9716384" y="2815778"/>
              <a:ext cx="4423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A79F08C-CCA3-60BA-5086-5C38990BA4E4}"/>
                </a:ext>
              </a:extLst>
            </p:cNvPr>
            <p:cNvSpPr/>
            <p:nvPr/>
          </p:nvSpPr>
          <p:spPr>
            <a:xfrm>
              <a:off x="9895749" y="2772565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70" name="Connecteur droit 200">
              <a:extLst>
                <a:ext uri="{FF2B5EF4-FFF2-40B4-BE49-F238E27FC236}">
                  <a16:creationId xmlns:a16="http://schemas.microsoft.com/office/drawing/2014/main" id="{4FED31DB-3684-40C1-5A31-13D80A3CB0F0}"/>
                </a:ext>
              </a:extLst>
            </p:cNvPr>
            <p:cNvCxnSpPr>
              <a:cxnSpLocks/>
            </p:cNvCxnSpPr>
            <p:nvPr/>
          </p:nvCxnSpPr>
          <p:spPr>
            <a:xfrm>
              <a:off x="9629252" y="2980878"/>
              <a:ext cx="3517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206">
              <a:extLst>
                <a:ext uri="{FF2B5EF4-FFF2-40B4-BE49-F238E27FC236}">
                  <a16:creationId xmlns:a16="http://schemas.microsoft.com/office/drawing/2014/main" id="{0B05FFC7-69A9-8994-B25B-33AC4B1AF96F}"/>
                </a:ext>
              </a:extLst>
            </p:cNvPr>
            <p:cNvCxnSpPr>
              <a:cxnSpLocks/>
            </p:cNvCxnSpPr>
            <p:nvPr/>
          </p:nvCxnSpPr>
          <p:spPr>
            <a:xfrm>
              <a:off x="9326446" y="3145978"/>
              <a:ext cx="5687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208">
              <a:extLst>
                <a:ext uri="{FF2B5EF4-FFF2-40B4-BE49-F238E27FC236}">
                  <a16:creationId xmlns:a16="http://schemas.microsoft.com/office/drawing/2014/main" id="{CC9A7B0F-B6F6-69DF-E6D0-8D4E7A6EB68C}"/>
                </a:ext>
              </a:extLst>
            </p:cNvPr>
            <p:cNvCxnSpPr>
              <a:cxnSpLocks/>
            </p:cNvCxnSpPr>
            <p:nvPr/>
          </p:nvCxnSpPr>
          <p:spPr>
            <a:xfrm>
              <a:off x="9033687" y="3311078"/>
              <a:ext cx="6456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210">
              <a:extLst>
                <a:ext uri="{FF2B5EF4-FFF2-40B4-BE49-F238E27FC236}">
                  <a16:creationId xmlns:a16="http://schemas.microsoft.com/office/drawing/2014/main" id="{A1EFD653-EB85-DBC7-767F-13A480F42772}"/>
                </a:ext>
              </a:extLst>
            </p:cNvPr>
            <p:cNvCxnSpPr>
              <a:cxnSpLocks/>
            </p:cNvCxnSpPr>
            <p:nvPr/>
          </p:nvCxnSpPr>
          <p:spPr>
            <a:xfrm>
              <a:off x="8922562" y="3482528"/>
              <a:ext cx="5916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212">
              <a:extLst>
                <a:ext uri="{FF2B5EF4-FFF2-40B4-BE49-F238E27FC236}">
                  <a16:creationId xmlns:a16="http://schemas.microsoft.com/office/drawing/2014/main" id="{D196F311-F5C6-2C2B-C3B5-01F9DEA654B4}"/>
                </a:ext>
              </a:extLst>
            </p:cNvPr>
            <p:cNvCxnSpPr>
              <a:cxnSpLocks/>
            </p:cNvCxnSpPr>
            <p:nvPr/>
          </p:nvCxnSpPr>
          <p:spPr>
            <a:xfrm>
              <a:off x="8665387" y="3647628"/>
              <a:ext cx="7409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214">
              <a:extLst>
                <a:ext uri="{FF2B5EF4-FFF2-40B4-BE49-F238E27FC236}">
                  <a16:creationId xmlns:a16="http://schemas.microsoft.com/office/drawing/2014/main" id="{BB33CDEE-A620-FD3E-F010-3B07A145AD3D}"/>
                </a:ext>
              </a:extLst>
            </p:cNvPr>
            <p:cNvCxnSpPr>
              <a:cxnSpLocks/>
            </p:cNvCxnSpPr>
            <p:nvPr/>
          </p:nvCxnSpPr>
          <p:spPr>
            <a:xfrm>
              <a:off x="9771260" y="4146341"/>
              <a:ext cx="3113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216">
              <a:extLst>
                <a:ext uri="{FF2B5EF4-FFF2-40B4-BE49-F238E27FC236}">
                  <a16:creationId xmlns:a16="http://schemas.microsoft.com/office/drawing/2014/main" id="{CE6E3E93-21C8-0EF1-60A9-01E024D9EF04}"/>
                </a:ext>
              </a:extLst>
            </p:cNvPr>
            <p:cNvCxnSpPr>
              <a:cxnSpLocks/>
            </p:cNvCxnSpPr>
            <p:nvPr/>
          </p:nvCxnSpPr>
          <p:spPr>
            <a:xfrm>
              <a:off x="9879370" y="4314616"/>
              <a:ext cx="1715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220">
              <a:extLst>
                <a:ext uri="{FF2B5EF4-FFF2-40B4-BE49-F238E27FC236}">
                  <a16:creationId xmlns:a16="http://schemas.microsoft.com/office/drawing/2014/main" id="{E35E0950-F192-48D0-1E0D-CF1DE234F0D2}"/>
                </a:ext>
              </a:extLst>
            </p:cNvPr>
            <p:cNvCxnSpPr>
              <a:cxnSpLocks/>
            </p:cNvCxnSpPr>
            <p:nvPr/>
          </p:nvCxnSpPr>
          <p:spPr>
            <a:xfrm>
              <a:off x="9839152" y="4479788"/>
              <a:ext cx="2910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222">
              <a:extLst>
                <a:ext uri="{FF2B5EF4-FFF2-40B4-BE49-F238E27FC236}">
                  <a16:creationId xmlns:a16="http://schemas.microsoft.com/office/drawing/2014/main" id="{A454F73B-3117-6669-D4F4-53251AAC5102}"/>
                </a:ext>
              </a:extLst>
            </p:cNvPr>
            <p:cNvCxnSpPr>
              <a:cxnSpLocks/>
            </p:cNvCxnSpPr>
            <p:nvPr/>
          </p:nvCxnSpPr>
          <p:spPr>
            <a:xfrm>
              <a:off x="9650064" y="4645940"/>
              <a:ext cx="3467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224">
              <a:extLst>
                <a:ext uri="{FF2B5EF4-FFF2-40B4-BE49-F238E27FC236}">
                  <a16:creationId xmlns:a16="http://schemas.microsoft.com/office/drawing/2014/main" id="{436B06D1-2833-62CA-448F-762AFCBEDE6F}"/>
                </a:ext>
              </a:extLst>
            </p:cNvPr>
            <p:cNvCxnSpPr>
              <a:cxnSpLocks/>
            </p:cNvCxnSpPr>
            <p:nvPr/>
          </p:nvCxnSpPr>
          <p:spPr>
            <a:xfrm>
              <a:off x="9587621" y="4815046"/>
              <a:ext cx="3615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226">
              <a:extLst>
                <a:ext uri="{FF2B5EF4-FFF2-40B4-BE49-F238E27FC236}">
                  <a16:creationId xmlns:a16="http://schemas.microsoft.com/office/drawing/2014/main" id="{CB723CA6-9FEE-4CC3-F1E0-35A47C3E053C}"/>
                </a:ext>
              </a:extLst>
            </p:cNvPr>
            <p:cNvCxnSpPr>
              <a:cxnSpLocks/>
            </p:cNvCxnSpPr>
            <p:nvPr/>
          </p:nvCxnSpPr>
          <p:spPr>
            <a:xfrm>
              <a:off x="9563574" y="4979784"/>
              <a:ext cx="4300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228">
              <a:extLst>
                <a:ext uri="{FF2B5EF4-FFF2-40B4-BE49-F238E27FC236}">
                  <a16:creationId xmlns:a16="http://schemas.microsoft.com/office/drawing/2014/main" id="{7C3CC532-C460-2F8F-229B-B93F53D291CD}"/>
                </a:ext>
              </a:extLst>
            </p:cNvPr>
            <p:cNvCxnSpPr>
              <a:cxnSpLocks/>
            </p:cNvCxnSpPr>
            <p:nvPr/>
          </p:nvCxnSpPr>
          <p:spPr>
            <a:xfrm>
              <a:off x="9378923" y="5145765"/>
              <a:ext cx="47504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B2A51CF-8492-433E-CD17-3FE7F591D828}"/>
                </a:ext>
              </a:extLst>
            </p:cNvPr>
            <p:cNvSpPr/>
            <p:nvPr/>
          </p:nvSpPr>
          <p:spPr>
            <a:xfrm>
              <a:off x="9762030" y="2944075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EE8C339-99D3-F705-28C0-E2C71EDFFE9A}"/>
                </a:ext>
              </a:extLst>
            </p:cNvPr>
            <p:cNvSpPr/>
            <p:nvPr/>
          </p:nvSpPr>
          <p:spPr>
            <a:xfrm>
              <a:off x="9568566" y="3103122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21F9FDB-B6EE-33A4-D054-BA8E413F75DE}"/>
                </a:ext>
              </a:extLst>
            </p:cNvPr>
            <p:cNvSpPr/>
            <p:nvPr/>
          </p:nvSpPr>
          <p:spPr>
            <a:xfrm>
              <a:off x="9309912" y="3270702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74EC13A-3B40-0686-98B4-528223998CCB}"/>
                </a:ext>
              </a:extLst>
            </p:cNvPr>
            <p:cNvSpPr/>
            <p:nvPr/>
          </p:nvSpPr>
          <p:spPr>
            <a:xfrm>
              <a:off x="9175502" y="3442628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6DA9EC7-9618-10B0-FC33-CD4F89E12294}"/>
                </a:ext>
              </a:extLst>
            </p:cNvPr>
            <p:cNvSpPr/>
            <p:nvPr/>
          </p:nvSpPr>
          <p:spPr>
            <a:xfrm>
              <a:off x="8978161" y="3607499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0978ED4-624D-35E3-4D45-9AC6E6349BCE}"/>
                </a:ext>
              </a:extLst>
            </p:cNvPr>
            <p:cNvSpPr/>
            <p:nvPr/>
          </p:nvSpPr>
          <p:spPr>
            <a:xfrm>
              <a:off x="9889745" y="4109501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273728B-E2B3-F82F-8716-1E0A624CAE60}"/>
                </a:ext>
              </a:extLst>
            </p:cNvPr>
            <p:cNvSpPr/>
            <p:nvPr/>
          </p:nvSpPr>
          <p:spPr>
            <a:xfrm>
              <a:off x="9929993" y="4275203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5BDB731-8C0B-A9FB-E8CC-1DD71E62D817}"/>
                </a:ext>
              </a:extLst>
            </p:cNvPr>
            <p:cNvSpPr/>
            <p:nvPr/>
          </p:nvSpPr>
          <p:spPr>
            <a:xfrm>
              <a:off x="9947414" y="4437994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4D19A85-35B5-D503-0F22-F4FA71115C77}"/>
                </a:ext>
              </a:extLst>
            </p:cNvPr>
            <p:cNvSpPr/>
            <p:nvPr/>
          </p:nvSpPr>
          <p:spPr>
            <a:xfrm>
              <a:off x="9780628" y="4606265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0CDF39E-75E6-2E85-5332-F1B33583939A}"/>
                </a:ext>
              </a:extLst>
            </p:cNvPr>
            <p:cNvSpPr/>
            <p:nvPr/>
          </p:nvSpPr>
          <p:spPr>
            <a:xfrm>
              <a:off x="9721300" y="4772244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E097E460-79E7-62BE-02E4-FA8D5E59E363}"/>
                </a:ext>
              </a:extLst>
            </p:cNvPr>
            <p:cNvSpPr/>
            <p:nvPr/>
          </p:nvSpPr>
          <p:spPr>
            <a:xfrm>
              <a:off x="9740318" y="4940535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02C55B6-9C30-4AE6-BE6A-543FD4CD3879}"/>
                </a:ext>
              </a:extLst>
            </p:cNvPr>
            <p:cNvSpPr/>
            <p:nvPr/>
          </p:nvSpPr>
          <p:spPr>
            <a:xfrm>
              <a:off x="9570803" y="5102459"/>
              <a:ext cx="86162" cy="820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8EA4217-4BA5-832C-3139-F91F005A1846}"/>
              </a:ext>
            </a:extLst>
          </p:cNvPr>
          <p:cNvSpPr/>
          <p:nvPr/>
        </p:nvSpPr>
        <p:spPr>
          <a:xfrm>
            <a:off x="6505472" y="5063566"/>
            <a:ext cx="5004000" cy="1872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7C83-B54B-E0BB-F689-3361CC50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MACE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1B96-D11B-52A7-B313-B8B10EEC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D6344-BFB9-0D1E-58FB-A8E558168A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045AD-1B69-718C-84D4-088FD01750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pPr/>
              <a:t>7</a:t>
            </a:fld>
            <a:endParaRPr lang="en-CA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4AEEC-78F3-3F7C-8E10-1120237DD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0" y="1320802"/>
            <a:ext cx="10892719" cy="27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0632-C167-9ED4-6E53-5C460DDE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Progression Renal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267FC-CC3C-21CA-2B11-4FA56044F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8E1A2-E659-F996-B814-0B2CCB766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BAE2D-DF2E-A420-A36C-EB7D9BB151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pPr/>
              <a:t>8</a:t>
            </a:fld>
            <a:endParaRPr lang="en-CA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F991C-E6E5-81FE-B2FE-F21EF499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7" y="1721896"/>
            <a:ext cx="10173759" cy="35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9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15E84-D685-B0C0-8FCD-A4F50D99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 Cause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BD6FE-78DC-88B6-6578-734FCEEB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A1EB2-0739-D449-558D-677AFF3F5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01411-AFD9-E2D0-E889-0560B8B2EF1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pPr/>
              <a:t>9</a:t>
            </a:fld>
            <a:endParaRPr lang="en-CA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5C5E3-A9C3-06BB-C982-5E70668B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66" y="1473237"/>
            <a:ext cx="10595795" cy="37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9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2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BC"/>
      </a:accent1>
      <a:accent2>
        <a:srgbClr val="A5A5A5"/>
      </a:accent2>
      <a:accent3>
        <a:srgbClr val="05386B"/>
      </a:accent3>
      <a:accent4>
        <a:srgbClr val="14CBDE"/>
      </a:accent4>
      <a:accent5>
        <a:srgbClr val="70AD47"/>
      </a:accent5>
      <a:accent6>
        <a:srgbClr val="0081AC"/>
      </a:accent6>
      <a:hlink>
        <a:srgbClr val="0081AC"/>
      </a:hlink>
      <a:folHlink>
        <a:srgbClr val="0081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92D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1898</Words>
  <Application>Microsoft Office PowerPoint</Application>
  <PresentationFormat>Widescreen</PresentationFormat>
  <Paragraphs>352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Verdana</vt:lpstr>
      <vt:lpstr>Wingdings</vt:lpstr>
      <vt:lpstr>Office Theme</vt:lpstr>
      <vt:lpstr>1_Office Theme</vt:lpstr>
      <vt:lpstr>Orillia Cardiac Services</vt:lpstr>
      <vt:lpstr>Orillia Cardiac Services </vt:lpstr>
      <vt:lpstr>Tying it all together</vt:lpstr>
      <vt:lpstr>CM</vt:lpstr>
      <vt:lpstr>What medications would you like to put her on?</vt:lpstr>
      <vt:lpstr>How much additional benefit does each cardioprotective therapy give a patient with T2D and CKD?</vt:lpstr>
      <vt:lpstr>MACE</vt:lpstr>
      <vt:lpstr>Progression Renal Disease</vt:lpstr>
      <vt:lpstr>All Cause Mortality</vt:lpstr>
      <vt:lpstr>Optimizing GDMT with Hyperkalemia</vt:lpstr>
      <vt:lpstr>The Motivational Speech - Polyuria </vt:lpstr>
      <vt:lpstr>The Motivational Speech - Polyuria </vt:lpstr>
      <vt:lpstr>Postural Symptoms/Pre-Renal Failure</vt:lpstr>
      <vt:lpstr>Practical tips: Genital mycotic infections (GMIs)</vt:lpstr>
      <vt:lpstr>Fluconazole</vt:lpstr>
      <vt:lpstr>Don’t use SGLT-2 Inh with</vt:lpstr>
      <vt:lpstr>GLP-1 RA side effects</vt:lpstr>
      <vt:lpstr>Simple strategies to help patients manage  GLP-1 RA-related GI side effects</vt:lpstr>
      <vt:lpstr>Ozempic Micro-Dosing</vt:lpstr>
      <vt:lpstr>Reducing Costs</vt:lpstr>
      <vt:lpstr>The Motivational Speech </vt:lpstr>
      <vt:lpstr>Reducing Costs </vt:lpstr>
      <vt:lpstr>Whose Job Is It Anyways?</vt:lpstr>
      <vt:lpstr>Whose Job Is It Anyways?  Initiating Cardiac and Renal Protective Strategies for Diabetics</vt:lpstr>
      <vt:lpstr>Whose Job Is It Anyways?  Initiating Cardiac and Renal Protective Strategies for Diabetics</vt:lpstr>
      <vt:lpstr>Whose Job Is It Anyways?  Initiating Cardiac and Renal Protective Strategies for Diabetics</vt:lpstr>
      <vt:lpstr>PowerPoint Presentation</vt:lpstr>
      <vt:lpstr>PowerPoint Presentation</vt:lpstr>
      <vt:lpstr>PowerPoint Presentation</vt:lpstr>
      <vt:lpstr>Evaluations</vt:lpstr>
      <vt:lpstr>PowerPoint Presentation</vt:lpstr>
      <vt:lpstr>Thank You to Our Sponsors</vt:lpstr>
      <vt:lpstr>sdcrc.ca </vt:lpstr>
      <vt:lpstr>Save the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Reviewer</cp:lastModifiedBy>
  <cp:revision>3</cp:revision>
  <dcterms:created xsi:type="dcterms:W3CDTF">2025-06-10T18:44:26Z</dcterms:created>
  <dcterms:modified xsi:type="dcterms:W3CDTF">2025-06-19T22:00:31Z</dcterms:modified>
</cp:coreProperties>
</file>