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  <p:sldMasterId id="2147483703" r:id="rId4"/>
    <p:sldMasterId id="2147483778" r:id="rId5"/>
  </p:sldMasterIdLst>
  <p:notesMasterIdLst>
    <p:notesMasterId r:id="rId100"/>
  </p:notesMasterIdLst>
  <p:sldIdLst>
    <p:sldId id="256" r:id="rId6"/>
    <p:sldId id="2147480454" r:id="rId7"/>
    <p:sldId id="330" r:id="rId8"/>
    <p:sldId id="312" r:id="rId9"/>
    <p:sldId id="313" r:id="rId10"/>
    <p:sldId id="317" r:id="rId11"/>
    <p:sldId id="318" r:id="rId12"/>
    <p:sldId id="282" r:id="rId13"/>
    <p:sldId id="286" r:id="rId14"/>
    <p:sldId id="284" r:id="rId15"/>
    <p:sldId id="2147474817" r:id="rId16"/>
    <p:sldId id="285" r:id="rId17"/>
    <p:sldId id="283" r:id="rId18"/>
    <p:sldId id="287" r:id="rId19"/>
    <p:sldId id="288" r:id="rId20"/>
    <p:sldId id="289" r:id="rId21"/>
    <p:sldId id="3853" r:id="rId22"/>
    <p:sldId id="2147474819" r:id="rId23"/>
    <p:sldId id="838840607" r:id="rId24"/>
    <p:sldId id="323" r:id="rId25"/>
    <p:sldId id="267" r:id="rId26"/>
    <p:sldId id="277" r:id="rId27"/>
    <p:sldId id="326" r:id="rId28"/>
    <p:sldId id="327" r:id="rId29"/>
    <p:sldId id="328" r:id="rId30"/>
    <p:sldId id="271" r:id="rId31"/>
    <p:sldId id="278" r:id="rId32"/>
    <p:sldId id="325" r:id="rId33"/>
    <p:sldId id="332" r:id="rId34"/>
    <p:sldId id="272" r:id="rId35"/>
    <p:sldId id="280" r:id="rId36"/>
    <p:sldId id="279" r:id="rId37"/>
    <p:sldId id="273" r:id="rId38"/>
    <p:sldId id="281" r:id="rId39"/>
    <p:sldId id="275" r:id="rId40"/>
    <p:sldId id="2147470972" r:id="rId41"/>
    <p:sldId id="2147470973" r:id="rId42"/>
    <p:sldId id="2147470980" r:id="rId43"/>
    <p:sldId id="2147470981" r:id="rId44"/>
    <p:sldId id="2147470974" r:id="rId45"/>
    <p:sldId id="2147470975" r:id="rId46"/>
    <p:sldId id="2147470976" r:id="rId47"/>
    <p:sldId id="2147470983" r:id="rId48"/>
    <p:sldId id="2147470984" r:id="rId49"/>
    <p:sldId id="291" r:id="rId50"/>
    <p:sldId id="2147470985" r:id="rId51"/>
    <p:sldId id="2147483643" r:id="rId52"/>
    <p:sldId id="2147483637" r:id="rId53"/>
    <p:sldId id="258" r:id="rId54"/>
    <p:sldId id="269" r:id="rId55"/>
    <p:sldId id="304" r:id="rId56"/>
    <p:sldId id="274" r:id="rId57"/>
    <p:sldId id="2147483646" r:id="rId58"/>
    <p:sldId id="290" r:id="rId59"/>
    <p:sldId id="2147483647" r:id="rId60"/>
    <p:sldId id="292" r:id="rId61"/>
    <p:sldId id="294" r:id="rId62"/>
    <p:sldId id="295" r:id="rId63"/>
    <p:sldId id="314" r:id="rId64"/>
    <p:sldId id="296" r:id="rId65"/>
    <p:sldId id="297" r:id="rId66"/>
    <p:sldId id="298" r:id="rId67"/>
    <p:sldId id="300" r:id="rId68"/>
    <p:sldId id="270" r:id="rId69"/>
    <p:sldId id="315" r:id="rId70"/>
    <p:sldId id="299" r:id="rId71"/>
    <p:sldId id="301" r:id="rId72"/>
    <p:sldId id="302" r:id="rId73"/>
    <p:sldId id="310" r:id="rId74"/>
    <p:sldId id="276" r:id="rId75"/>
    <p:sldId id="311" r:id="rId76"/>
    <p:sldId id="303" r:id="rId77"/>
    <p:sldId id="308" r:id="rId78"/>
    <p:sldId id="309" r:id="rId79"/>
    <p:sldId id="333" r:id="rId80"/>
    <p:sldId id="260" r:id="rId81"/>
    <p:sldId id="2147483638" r:id="rId82"/>
    <p:sldId id="261" r:id="rId83"/>
    <p:sldId id="262" r:id="rId84"/>
    <p:sldId id="264" r:id="rId85"/>
    <p:sldId id="2147483645" r:id="rId86"/>
    <p:sldId id="2147483639" r:id="rId87"/>
    <p:sldId id="2147483640" r:id="rId88"/>
    <p:sldId id="259" r:id="rId89"/>
    <p:sldId id="263" r:id="rId90"/>
    <p:sldId id="2147480433" r:id="rId91"/>
    <p:sldId id="293" r:id="rId92"/>
    <p:sldId id="316" r:id="rId93"/>
    <p:sldId id="319" r:id="rId94"/>
    <p:sldId id="2147473453" r:id="rId95"/>
    <p:sldId id="320" r:id="rId96"/>
    <p:sldId id="268" r:id="rId97"/>
    <p:sldId id="322" r:id="rId98"/>
    <p:sldId id="1695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8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105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MacFadyen" userId="6199100c7c05f63e" providerId="LiveId" clId="{6C3CC65D-4D1E-4353-8701-FE0C385B9D9E}"/>
    <pc:docChg chg="delSld delMainMaster">
      <pc:chgData name="John MacFadyen" userId="6199100c7c05f63e" providerId="LiveId" clId="{6C3CC65D-4D1E-4353-8701-FE0C385B9D9E}" dt="2024-12-04T03:39:42.864" v="6" actId="47"/>
      <pc:docMkLst>
        <pc:docMk/>
      </pc:docMkLst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2898070260" sldId="257"/>
        </pc:sldMkLst>
      </pc:sldChg>
      <pc:sldChg chg="del">
        <pc:chgData name="John MacFadyen" userId="6199100c7c05f63e" providerId="LiveId" clId="{6C3CC65D-4D1E-4353-8701-FE0C385B9D9E}" dt="2024-12-04T03:39:42.864" v="6" actId="47"/>
        <pc:sldMkLst>
          <pc:docMk/>
          <pc:sldMk cId="2987630896" sldId="265"/>
        </pc:sldMkLst>
      </pc:sldChg>
      <pc:sldChg chg="del">
        <pc:chgData name="John MacFadyen" userId="6199100c7c05f63e" providerId="LiveId" clId="{6C3CC65D-4D1E-4353-8701-FE0C385B9D9E}" dt="2024-12-04T03:39:37.124" v="5" actId="47"/>
        <pc:sldMkLst>
          <pc:docMk/>
          <pc:sldMk cId="452503084" sldId="266"/>
        </pc:sldMkLst>
      </pc:sldChg>
      <pc:sldChg chg="del">
        <pc:chgData name="John MacFadyen" userId="6199100c7c05f63e" providerId="LiveId" clId="{6C3CC65D-4D1E-4353-8701-FE0C385B9D9E}" dt="2024-12-04T03:39:09.431" v="3" actId="47"/>
        <pc:sldMkLst>
          <pc:docMk/>
          <pc:sldMk cId="239016384" sldId="305"/>
        </pc:sldMkLst>
      </pc:sldChg>
      <pc:sldChg chg="del">
        <pc:chgData name="John MacFadyen" userId="6199100c7c05f63e" providerId="LiveId" clId="{6C3CC65D-4D1E-4353-8701-FE0C385B9D9E}" dt="2024-12-04T03:39:09.431" v="3" actId="47"/>
        <pc:sldMkLst>
          <pc:docMk/>
          <pc:sldMk cId="519680502" sldId="306"/>
        </pc:sldMkLst>
      </pc:sldChg>
      <pc:sldChg chg="del">
        <pc:chgData name="John MacFadyen" userId="6199100c7c05f63e" providerId="LiveId" clId="{6C3CC65D-4D1E-4353-8701-FE0C385B9D9E}" dt="2024-12-04T03:39:09.431" v="3" actId="47"/>
        <pc:sldMkLst>
          <pc:docMk/>
          <pc:sldMk cId="4074750045" sldId="307"/>
        </pc:sldMkLst>
      </pc:sldChg>
      <pc:sldChg chg="del">
        <pc:chgData name="John MacFadyen" userId="6199100c7c05f63e" providerId="LiveId" clId="{6C3CC65D-4D1E-4353-8701-FE0C385B9D9E}" dt="2024-12-04T03:39:21.793" v="4" actId="47"/>
        <pc:sldMkLst>
          <pc:docMk/>
          <pc:sldMk cId="1072406666" sldId="321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4234020698" sldId="324"/>
        </pc:sldMkLst>
      </pc:sldChg>
      <pc:sldChg chg="del">
        <pc:chgData name="John MacFadyen" userId="6199100c7c05f63e" providerId="LiveId" clId="{6C3CC65D-4D1E-4353-8701-FE0C385B9D9E}" dt="2024-12-04T03:38:31.535" v="0" actId="47"/>
        <pc:sldMkLst>
          <pc:docMk/>
          <pc:sldMk cId="3692769408" sldId="329"/>
        </pc:sldMkLst>
      </pc:sldChg>
      <pc:sldChg chg="del">
        <pc:chgData name="John MacFadyen" userId="6199100c7c05f63e" providerId="LiveId" clId="{6C3CC65D-4D1E-4353-8701-FE0C385B9D9E}" dt="2024-12-04T03:38:31.535" v="0" actId="47"/>
        <pc:sldMkLst>
          <pc:docMk/>
          <pc:sldMk cId="2659407319" sldId="331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3202975618" sldId="463"/>
        </pc:sldMkLst>
      </pc:sldChg>
      <pc:sldChg chg="del">
        <pc:chgData name="John MacFadyen" userId="6199100c7c05f63e" providerId="LiveId" clId="{6C3CC65D-4D1E-4353-8701-FE0C385B9D9E}" dt="2024-12-04T03:39:42.864" v="6" actId="47"/>
        <pc:sldMkLst>
          <pc:docMk/>
          <pc:sldMk cId="846247842" sldId="606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3615600082" sldId="3862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3230509490" sldId="3873"/>
        </pc:sldMkLst>
      </pc:sldChg>
      <pc:sldChg chg="del">
        <pc:chgData name="John MacFadyen" userId="6199100c7c05f63e" providerId="LiveId" clId="{6C3CC65D-4D1E-4353-8701-FE0C385B9D9E}" dt="2024-12-04T03:39:37.124" v="5" actId="47"/>
        <pc:sldMkLst>
          <pc:docMk/>
          <pc:sldMk cId="3259192647" sldId="838840595"/>
        </pc:sldMkLst>
      </pc:sldChg>
      <pc:sldChg chg="del">
        <pc:chgData name="John MacFadyen" userId="6199100c7c05f63e" providerId="LiveId" clId="{6C3CC65D-4D1E-4353-8701-FE0C385B9D9E}" dt="2024-12-04T03:39:37.124" v="5" actId="47"/>
        <pc:sldMkLst>
          <pc:docMk/>
          <pc:sldMk cId="0" sldId="2147470860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2393077723" sldId="2147474811"/>
        </pc:sldMkLst>
      </pc:sldChg>
      <pc:sldChg chg="del">
        <pc:chgData name="John MacFadyen" userId="6199100c7c05f63e" providerId="LiveId" clId="{6C3CC65D-4D1E-4353-8701-FE0C385B9D9E}" dt="2024-12-04T03:39:37.124" v="5" actId="47"/>
        <pc:sldMkLst>
          <pc:docMk/>
          <pc:sldMk cId="516356459" sldId="2147474894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2374169555" sldId="2147483623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1209579005" sldId="2147483625"/>
        </pc:sldMkLst>
      </pc:sldChg>
      <pc:sldChg chg="del">
        <pc:chgData name="John MacFadyen" userId="6199100c7c05f63e" providerId="LiveId" clId="{6C3CC65D-4D1E-4353-8701-FE0C385B9D9E}" dt="2024-12-04T03:38:57.021" v="2" actId="47"/>
        <pc:sldMkLst>
          <pc:docMk/>
          <pc:sldMk cId="4267130833" sldId="2147483626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609072544" sldId="2147483627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42738132" sldId="2147483630"/>
        </pc:sldMkLst>
      </pc:sldChg>
      <pc:sldChg chg="del">
        <pc:chgData name="John MacFadyen" userId="6199100c7c05f63e" providerId="LiveId" clId="{6C3CC65D-4D1E-4353-8701-FE0C385B9D9E}" dt="2024-12-04T03:38:47.727" v="1" actId="47"/>
        <pc:sldMkLst>
          <pc:docMk/>
          <pc:sldMk cId="168314070" sldId="2147483634"/>
        </pc:sldMkLst>
      </pc:sldChg>
      <pc:sldChg chg="del">
        <pc:chgData name="John MacFadyen" userId="6199100c7c05f63e" providerId="LiveId" clId="{6C3CC65D-4D1E-4353-8701-FE0C385B9D9E}" dt="2024-12-04T03:39:09.431" v="3" actId="47"/>
        <pc:sldMkLst>
          <pc:docMk/>
          <pc:sldMk cId="3608165754" sldId="2147483642"/>
        </pc:sldMkLst>
      </pc:sldChg>
      <pc:sldMasterChg chg="delSldLayout">
        <pc:chgData name="John MacFadyen" userId="6199100c7c05f63e" providerId="LiveId" clId="{6C3CC65D-4D1E-4353-8701-FE0C385B9D9E}" dt="2024-12-04T03:39:37.124" v="5" actId="47"/>
        <pc:sldMasterMkLst>
          <pc:docMk/>
          <pc:sldMasterMk cId="2633850270" sldId="2147483703"/>
        </pc:sldMasterMkLst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633850270" sldId="2147483703"/>
            <pc:sldLayoutMk cId="3421677923" sldId="2147483777"/>
          </pc:sldLayoutMkLst>
        </pc:sldLayoutChg>
      </pc:sldMasterChg>
      <pc:sldMasterChg chg="del delSldLayout">
        <pc:chgData name="John MacFadyen" userId="6199100c7c05f63e" providerId="LiveId" clId="{6C3CC65D-4D1E-4353-8701-FE0C385B9D9E}" dt="2024-12-04T03:39:37.124" v="5" actId="47"/>
        <pc:sldMasterMkLst>
          <pc:docMk/>
          <pc:sldMasterMk cId="2348706287" sldId="2147483790"/>
        </pc:sldMasterMkLst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2473206246" sldId="2147483791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2532549131" sldId="2147483792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376442361" sldId="2147483793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1700424966" sldId="2147483794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2396213415" sldId="2147483795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1182972699" sldId="2147483796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2898139130" sldId="2147483797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216060920" sldId="2147483798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4196278846" sldId="2147483799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535021233" sldId="2147483800"/>
          </pc:sldLayoutMkLst>
        </pc:sldLayoutChg>
        <pc:sldLayoutChg chg="del">
          <pc:chgData name="John MacFadyen" userId="6199100c7c05f63e" providerId="LiveId" clId="{6C3CC65D-4D1E-4353-8701-FE0C385B9D9E}" dt="2024-12-04T03:39:37.124" v="5" actId="47"/>
          <pc:sldLayoutMkLst>
            <pc:docMk/>
            <pc:sldMasterMk cId="2348706287" sldId="2147483790"/>
            <pc:sldLayoutMk cId="4286001195" sldId="21474838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76388-8942-45AA-ADD1-AD13D5C5E549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5C3A7-0DB9-4A01-8BF2-7E21055173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03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b="1" dirty="0"/>
              <a:t>TIR Advantages</a:t>
            </a:r>
          </a:p>
          <a:p>
            <a:r>
              <a:rPr lang="en-CA" sz="2400" b="0" dirty="0"/>
              <a:t>TIR is easy to interpret for patients </a:t>
            </a:r>
          </a:p>
          <a:p>
            <a:pPr lvl="1"/>
            <a:r>
              <a:rPr lang="en-CA" sz="2000" dirty="0"/>
              <a:t>More ‘green’ less red and yellow</a:t>
            </a:r>
          </a:p>
          <a:p>
            <a:r>
              <a:rPr lang="en-CA" sz="2400" dirty="0"/>
              <a:t>Captures information continuously </a:t>
            </a:r>
          </a:p>
          <a:p>
            <a:pPr lvl="1"/>
            <a:r>
              <a:rPr lang="en-CA" sz="2000" dirty="0"/>
              <a:t>Captures lows – time below range </a:t>
            </a:r>
          </a:p>
          <a:p>
            <a:pPr lvl="1"/>
            <a:r>
              <a:rPr lang="en-CA" sz="2000" dirty="0"/>
              <a:t>Provides feedback of more recent information (last 2 weeks vs. 3 months)</a:t>
            </a:r>
          </a:p>
          <a:p>
            <a:pPr lvl="1"/>
            <a:r>
              <a:rPr lang="en-CA" sz="2000" dirty="0"/>
              <a:t>Glucose Management Indicator (GMI) provides time specific evaluation of patient's actual level of glycemic control (like an estimated A1C)</a:t>
            </a:r>
          </a:p>
          <a:p>
            <a:r>
              <a:rPr lang="en-CA" sz="2400" dirty="0"/>
              <a:t>Captures glycemic variability </a:t>
            </a:r>
          </a:p>
          <a:p>
            <a:pPr lvl="1"/>
            <a:r>
              <a:rPr lang="en-CA" sz="2000" dirty="0"/>
              <a:t>Patient can have a ‘perfect’ A1C but this could be due to many glycemic excursions </a:t>
            </a:r>
          </a:p>
          <a:p>
            <a:r>
              <a:rPr lang="en-CA" sz="2400" dirty="0"/>
              <a:t>TIR and A1C are complementary </a:t>
            </a:r>
          </a:p>
          <a:p>
            <a:pPr lvl="1"/>
            <a:r>
              <a:rPr lang="en-CA" sz="2000" dirty="0"/>
              <a:t>Both tools can be useful to engaging patients in improving glycemic control</a:t>
            </a:r>
          </a:p>
          <a:p>
            <a:pPr lvl="1"/>
            <a:r>
              <a:rPr lang="en-CA" sz="2000" dirty="0"/>
              <a:t>Both signify if a change to the diabetes plan should be done </a:t>
            </a:r>
          </a:p>
          <a:p>
            <a:pPr lvl="1"/>
            <a:endParaRPr lang="en-CA" sz="2000" b="1" dirty="0"/>
          </a:p>
          <a:p>
            <a:r>
              <a:rPr lang="en-US" b="1" dirty="0"/>
              <a:t>AGP Advantages</a:t>
            </a:r>
          </a:p>
          <a:p>
            <a:r>
              <a:rPr lang="en-US" dirty="0"/>
              <a:t>Easy visualization of a tremendous amount of data</a:t>
            </a:r>
          </a:p>
          <a:p>
            <a:pPr lvl="1"/>
            <a:r>
              <a:rPr lang="en-US" dirty="0"/>
              <a:t>Allows for interpretation by the HCP and the patient</a:t>
            </a:r>
          </a:p>
          <a:p>
            <a:r>
              <a:rPr lang="en-US" dirty="0"/>
              <a:t>Can show areas of glycemic excursions and rapid change</a:t>
            </a:r>
          </a:p>
          <a:p>
            <a:r>
              <a:rPr lang="en-US" dirty="0"/>
              <a:t>Can be used to educate patient </a:t>
            </a:r>
          </a:p>
          <a:p>
            <a:r>
              <a:rPr lang="en-US" dirty="0"/>
              <a:t>Empowers patients to see the impact of changes in nutrition, exercise and taking pharmacotherapy </a:t>
            </a:r>
          </a:p>
          <a:p>
            <a:r>
              <a:rPr lang="en-US" dirty="0"/>
              <a:t>Especially important for patients using insulin </a:t>
            </a:r>
          </a:p>
          <a:p>
            <a:pPr lvl="1"/>
            <a:r>
              <a:rPr lang="en-US" dirty="0"/>
              <a:t>Empowers patient to adjust insulin, identify lows/highs, improves safety </a:t>
            </a:r>
          </a:p>
          <a:p>
            <a:pPr lvl="1"/>
            <a:endParaRPr lang="en-US" dirty="0"/>
          </a:p>
          <a:p>
            <a:pPr lvl="1"/>
            <a:endParaRPr lang="en-CA" sz="20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31F6D-1686-46EB-B84B-CE8A82392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3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40146-6969-4D34-9FC7-AA89B157BF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5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981E-CB4B-4867-B733-F6FB429F10D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753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F4210-84C5-B460-7506-4EEE7095A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81735-B949-5E16-EE2F-8350C9775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631FD-508C-3BEF-7658-E18202E8F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B41DF-B7C7-26AC-93A3-1FB9DF03A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981E-CB4B-4867-B733-F6FB429F10D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0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31F6D-1686-46EB-B84B-CE8A82392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3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7F68E-5DD5-44F7-A2E3-4B0F5DBE16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3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B4F-FC3F-DD1A-0D0F-DF98D0D8A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27F1C-C42F-D8FB-8A74-1D023DFA8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DC9CF-B17E-8A4A-FB60-500E907F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4A50-4FEF-4BD2-3464-0979F49E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69588-C5CD-50D9-B415-BB639D390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42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6AAB8-7E18-1E84-8ABF-3A01B130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36F33-C155-234E-7699-FA72FA904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4F025-60D0-D275-2A78-ACB54971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4A6C7-C004-92A5-F02E-D3270554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CF9-1303-1332-4D41-BFC6747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990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77485-26B8-8549-9B86-0B33AA5F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EC55B-811D-D94A-85A1-DF7DCFD5A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21A05-E9B6-444F-A38C-A45A82149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5AFD5-1C3C-4F47-B3D6-ECED03000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9DD42-19B8-EA4B-AC49-2CD9744F2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5E657-E884-0444-9F83-C5BDF24F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82037-ABE1-194C-9108-EB14C8C5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76AB0-E6BF-DB48-9292-260B87E8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72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E390-5419-D54A-ABE9-B59EBA42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F887B-380B-464F-81DD-24FB8F6D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E1056-D442-1747-B100-848AAA88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1BE85-A10D-594F-B64E-09247B7A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76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7DD9B-B417-064D-BE81-FDBC357F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02D4F-536E-0B49-B3AF-B0B34599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4276B-EDC4-584C-8A3E-85EF68DA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07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9F17-6EE1-1746-9799-2598FACD2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062B8-5495-1248-AE25-69C0DE93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F77F5-E94B-D447-A72D-2CD102C5B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52553-9D8E-0544-9FA6-B8A1FD98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5CFD7-7EB4-6940-981B-5DEA4F82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9ED9C-D293-9E4C-8F33-C1A56FB0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786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6155-9C6D-A645-823A-6D52C109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F5D9FE-CC77-E24C-B3CF-46F945316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6595E-CCEE-B748-9054-72DA654B8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CD24-F315-E044-A88D-9BEB6E003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6F3A9-D0E0-014D-A947-50E8CDC7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9E967-5A99-DA4E-B20B-5BDF62FA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12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FE08-5FE8-6C49-AC18-6C066E80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8250B-9F25-D648-A0A9-204F19524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A1105-5802-FD4B-B7A2-7C62E9A7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BFC61-70A3-2147-9533-486095EB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EBD94-9F49-494D-8712-111DB7C1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562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E0259-53D9-B646-980D-3444E9F53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EAE6E-49D4-924B-BA36-3A457A2EF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95F22-E194-7248-A338-E1FD903E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B11A-8193-D142-AFA1-A68B1DC0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A398E-302F-6C4B-BAFA-47E21F4E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39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78934" y="6356351"/>
            <a:ext cx="9876367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1pPr>
            <a:lvl2pPr marL="457269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4417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: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0191751" y="6500814"/>
            <a:ext cx="1219200" cy="2000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71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0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10D2D36D-C2C4-4D0D-B0F1-A274C175CDE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 marL="0" indent="0">
              <a:buNone/>
              <a:defRPr>
                <a:solidFill>
                  <a:srgbClr val="82786F"/>
                </a:solidFill>
              </a:defRPr>
            </a:lvl1pPr>
          </a:lstStyle>
          <a:p>
            <a:r>
              <a:rPr lang="en-GB"/>
              <a:t>Marso </a:t>
            </a:r>
            <a:r>
              <a:rPr lang="en-GB" i="1"/>
              <a:t>et al. NEJM</a:t>
            </a:r>
            <a:r>
              <a:rPr lang="en-GB"/>
              <a:t> [in press]</a:t>
            </a:r>
            <a:endParaRPr lang="en-GB" i="1"/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4267" y="6440086"/>
            <a:ext cx="11345333" cy="1816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82786F"/>
                </a:solidFill>
              </a:defRPr>
            </a:lvl1pPr>
            <a:lvl2pPr marL="353474" indent="0">
              <a:buNone/>
              <a:defRPr sz="1200"/>
            </a:lvl2pPr>
            <a:lvl3pPr marL="715415" indent="0">
              <a:buNone/>
              <a:defRPr sz="1200"/>
            </a:lvl3pPr>
            <a:lvl4pPr marL="1077357" indent="0">
              <a:buNone/>
              <a:defRPr sz="1200"/>
            </a:lvl4pPr>
            <a:lvl5pPr marL="1430831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4592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A0BC4-17F9-D548-3429-0066D22ED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2ACD4-B92D-E626-891E-F009D4A2E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8DDEF-3828-9D35-66B8-1DA1B144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10187-32B5-82BA-BDEB-85D1E520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86FDB-75B0-922A-4D0B-BE14A852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8013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6788-130D-D14F-8751-A7AA74D4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38E60-235A-2F48-932B-F3F87A825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DC73-2871-754C-B6C1-E9645120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B6459-445A-344A-8CB7-9FBE17A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0753-1357-7048-AA98-5E67D53A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84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5552-8DC4-4249-A3E9-FFF5F3ED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C30A9-D21C-0845-AA1A-CE85A9CBC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575F-694C-8146-8FA0-853F6D34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A74FF-8305-6F48-9E55-1B343766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75DC3-09EC-B149-9F5D-2A42DF21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68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EC22-9FFB-2E45-90D0-1B251837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012E0-ED9C-1D40-B4AC-09B71B151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4C1C-5226-9B47-B831-AF4C08ED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3463-C473-2D48-AD20-3800C26D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E6E52-0E7B-BE46-B9AD-3F66CFAD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28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E207-D4B0-3C44-97A5-386596C1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FEF77-3163-6B47-AE57-1E109768D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FC620-2D4A-2F4D-8049-26A96EEAF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D5C2B-5F82-764B-B5C2-68658970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47CA3-81D6-9548-98C4-897669A3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43642-44B6-0045-A65F-8C90B193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5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CB2C-9224-4D43-90A5-83ED29AA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3A8BB-1C4C-754C-A002-837EDC5BF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E091A-2ADD-6B4E-BAFB-32F77756C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C8116-7673-EB45-82DA-3C171C061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6492E-3A78-834D-A0B6-B21E13A8F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DFD67-11C0-984E-A84C-D3BBEEC5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F7B8B-3D9D-1B44-B278-26F6867D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10F1B-BBDB-AF45-BD82-7ABAA365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70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AE70-5A06-7249-BBC8-72FC9EAE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EDEE2-0F41-5741-A473-0FCC5C8D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AF308-22C6-244F-9945-147257D9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83BE9-47C5-3F44-8F73-F3097F1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08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15F33-9AB4-FF45-8C59-8C8186D8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903DD1-845A-BE48-9C2B-DCEA0E19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1467-2EB5-C04E-999B-E7A6927A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632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86E2-8432-2347-A989-942077C0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18C29-C18D-CD4E-81E9-A0F4E7DD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B802D-36EF-C941-97D0-BFE75E4A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9A62F-2447-E341-9EA4-BD248EC6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02F9B-D934-AF45-ADEB-8C2593B2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0382-3C93-7A48-85AD-5D9C2F6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30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EB1-B3AF-E54B-A80B-1D225413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0AE45-A123-B247-9CA9-4908D250A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AD531-B80C-FF48-8C8F-EAA7C9FA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C1933-465C-424F-9C74-42782180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BC48-F20D-E949-80B8-97E47A0A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63776-9447-334E-9A16-6B2DDFA1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4DFC-44B4-3740-B18A-4715A0D8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61A5D-D60D-2347-9C08-12897105E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821EB-A7B7-7943-8C9F-EF3406C2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7391-F31B-B541-9BF4-CACFA93D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8C43-F241-0446-B07A-E1C9AE6B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2"/>
            <a:ext cx="10850880" cy="476251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850880" cy="4754880"/>
          </a:xfrm>
        </p:spPr>
        <p:txBody>
          <a:bodyPr/>
          <a:lstStyle>
            <a:lvl2pPr>
              <a:defRPr sz="2107"/>
            </a:lvl2pPr>
            <a:lvl3pPr marL="459927" indent="-234145">
              <a:tabLst/>
              <a:defRPr sz="1844"/>
            </a:lvl3pPr>
            <a:lvl4pPr>
              <a:defRPr sz="1580"/>
            </a:lvl4pPr>
            <a:lvl5pPr>
              <a:defRPr sz="15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C2325-0055-3349-8A76-5CDB53BA4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C4EDCE-1A8D-B54D-B875-E740A476E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00ADD5-E5AA-9A44-9902-1AB9B2091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36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7912C-4D6A-3E44-A454-874DBF8D9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2300E-8BCA-BA4C-BF18-8ACF7AB1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43762-D31E-2242-A302-01E2847E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4281-F053-A740-9D3E-E55C96D3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CE520-73A7-AF4E-AFA5-F7E8E3C5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723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78934" y="6356351"/>
            <a:ext cx="9876367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1pPr>
            <a:lvl2pPr marL="457269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5018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878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MH_Icon_CO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28" y="4081"/>
            <a:ext cx="2346961" cy="1760221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851" y="5886508"/>
            <a:ext cx="741549" cy="971492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600" baseline="0">
                <a:solidFill>
                  <a:schemeClr val="bg1"/>
                </a:solidFill>
                <a:latin typeface="FreightBig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F3C39-8B79-4C4E-BFA5-9F0F71A4C63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ightBig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BigBold"/>
              <a:ea typeface="+mn-ea"/>
              <a:cs typeface="+mn-cs"/>
            </a:endParaRPr>
          </a:p>
        </p:txBody>
      </p:sp>
      <p:pic>
        <p:nvPicPr>
          <p:cNvPr id="10" name="Picture 9" descr="SMH_LogoH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9" y="5839026"/>
            <a:ext cx="3377281" cy="10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3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: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21" y="563568"/>
            <a:ext cx="11135783" cy="492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20" y="1508125"/>
            <a:ext cx="11091333" cy="40227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22621" y="80967"/>
            <a:ext cx="467783" cy="2000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7FC84-9B1F-A046-AD61-576EBEDE33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0191751" y="6500818"/>
            <a:ext cx="1219200" cy="2000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itchFamily="-105" charset="-128"/>
                <a:cs typeface="+mn-cs"/>
              </a:rPr>
              <a:t>07.23.2012</a:t>
            </a:r>
          </a:p>
        </p:txBody>
      </p:sp>
    </p:spTree>
    <p:extLst>
      <p:ext uri="{BB962C8B-B14F-4D97-AF65-F5344CB8AC3E}">
        <p14:creationId xmlns:p14="http://schemas.microsoft.com/office/powerpoint/2010/main" val="2743664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1" y="188642"/>
            <a:ext cx="11519339" cy="10081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31" y="1340770"/>
            <a:ext cx="11519339" cy="4392487"/>
          </a:xfrm>
          <a:prstGeom prst="rect">
            <a:avLst/>
          </a:prstGeom>
        </p:spPr>
        <p:txBody>
          <a:bodyPr/>
          <a:lstStyle>
            <a:lvl1pPr marL="364058" indent="-364058">
              <a:defRPr/>
            </a:lvl1pPr>
            <a:lvl2pPr marL="713300" indent="-349242">
              <a:defRPr/>
            </a:lvl2pPr>
            <a:lvl3pPr marL="1077357" indent="-364058">
              <a:defRPr/>
            </a:lvl3pPr>
            <a:lvl4pPr marL="1441415" indent="-364058">
              <a:defRPr/>
            </a:lvl4pPr>
            <a:lvl5pPr marL="1788539" indent="-34712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4832" y="6576731"/>
            <a:ext cx="1247168" cy="21264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7133C-5F9C-4F7F-9637-3E296898A7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A5A5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5A5A5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5362" y="6330096"/>
            <a:ext cx="9122833" cy="2974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sz="1333"/>
            </a:lvl1pPr>
            <a:lvl2pPr marL="609585" indent="0">
              <a:buNone/>
              <a:defRPr sz="1467"/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3352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8120" y="6356351"/>
            <a:ext cx="10574867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  <a:endParaRPr lang="en-US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CA814A5-5B67-49A0-A5BA-40050328EF9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5150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1598-CB20-2E77-939E-ED2D3697B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FCA23-0C97-373E-F9D7-EDFF71094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0334A-1C65-BBCA-E47D-B21ED0EE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7F4C7-A85A-F09E-6509-F904EA16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06FD-CC50-D7E6-EAC9-9CE69ED8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5734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F55F-295A-1982-AE8A-D3F50B06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B2F8A-5F51-6EF0-A9A8-50073FB10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93200-0977-A445-57CD-75482CB7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6CDE9-D9EF-8489-2110-85E10430E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E1DE-36F5-83A9-1116-ED09D63A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11375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62DA-2503-F74A-FD1F-1DF2476E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EE7A1-DDAC-85AE-35CF-712662A6D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DFA17-46E6-DC22-11E8-823523CC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FCD69-0A20-9675-7F24-A36E12D1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30AB0-6A8F-81F8-2820-D6518AFC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4053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DE61-582F-1D54-5219-D40F225F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CA8FF-0CD2-D3CE-3160-B5F62AB02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E15F0-5C2E-3109-421A-29EBC72E3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6B844-236C-8E3E-150B-1B011799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7D2FA-0167-9B7D-2A8D-2D463A3B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ACA18-63ED-2FBA-3D35-57AABCC95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825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1" y="3106739"/>
            <a:ext cx="10850881" cy="1645920"/>
          </a:xfrm>
        </p:spPr>
        <p:txBody>
          <a:bodyPr/>
          <a:lstStyle>
            <a:lvl1pPr algn="l">
              <a:lnSpc>
                <a:spcPct val="90000"/>
              </a:lnSpc>
              <a:defRPr sz="5795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1085088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370" b="1" cap="all" spc="149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844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pic>
        <p:nvPicPr>
          <p:cNvPr id="7" name="Picture 6" descr="A_symbol_wordm_below_w_rgb-01.png">
            <a:extLst>
              <a:ext uri="{FF2B5EF4-FFF2-40B4-BE49-F238E27FC236}">
                <a16:creationId xmlns:a16="http://schemas.microsoft.com/office/drawing/2014/main" id="{9E010671-E31C-9E4C-8544-E8E1B0349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2"/>
            <a:ext cx="1584960" cy="17360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0AADAA-9820-8543-97DA-5B711143BBF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1126530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13204745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762E-A5CF-B1E2-6D4E-81AF1273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7C755-7662-E3D2-1D4E-732D1BBC5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3F8F9-5C25-76DD-144F-E311A9238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ACFCD-5EFE-E1BB-F2A3-20295BE40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1F558-2673-FEF4-FECB-74D95EBB0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4E87F-C8B9-A8F0-B7EC-AC800FD9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70F93D-6214-D6ED-D945-5CC2A567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A607B-4D76-295B-6210-341DC04E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1807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A130-D2EC-0824-4B4F-89D47BE5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550DC-0372-4300-73E3-6E47F259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8D014-930A-7994-409B-7882E519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FD66-C642-5969-B36E-6BBA150E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41617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0E9EE9-F601-6991-264E-17C95F96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01F5F-F5D0-79D4-48E0-4D800FA3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23B14-29C3-E1A7-3638-0EA45C06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6189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1342-473D-730F-1F06-B06A260D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069D-566D-8855-1E45-C431DE1D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976EF-1957-F8BB-92FE-5896A8C7C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D2198-BC2F-3E06-7CA6-ABE5B672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E212D-F7CB-41D6-CA8A-4630C381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768-B970-CFF8-BD05-4B0C0F5A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5370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5AA4-1089-A26B-6B0B-1C034E36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4084F-3BCF-6D99-33D6-97F07B954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DB5CC-FDCF-C612-2D41-E8302F6FA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E6298-94C0-5667-85B1-A6BEC58E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70B20-67CA-48B5-19BD-8A302B37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6299F-197C-FDFD-FDB6-AEBDDC48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900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46FD-F001-DFCC-CA5D-969329AF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5CB6F-F779-B5EA-D85F-BFEB14988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A11F-892F-62AC-6453-B445125E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77FB-5AC3-4D0E-9492-37F77A83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713A-E7E5-B21C-AD55-4E5B0CDB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3856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31349-4243-E1C6-4DB1-3F1DEC46F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888D8-64C8-66CB-C715-304EF6684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E4D84-0C8E-E427-586E-A4F9A37F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9D68-02D5-2771-6DBC-A54C80C1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20CEA-B8A4-7641-5059-A43E2BE0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0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10850880" cy="1645920"/>
          </a:xfrm>
        </p:spPr>
        <p:txBody>
          <a:bodyPr/>
          <a:lstStyle>
            <a:lvl1pPr algn="l">
              <a:lnSpc>
                <a:spcPct val="90000"/>
              </a:lnSpc>
              <a:defRPr sz="5795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1085088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370" b="1" cap="all" spc="149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383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pic>
        <p:nvPicPr>
          <p:cNvPr id="7" name="Picture 6" descr="A_symbol_wordm_below_w_rgb-01.png">
            <a:extLst>
              <a:ext uri="{FF2B5EF4-FFF2-40B4-BE49-F238E27FC236}">
                <a16:creationId xmlns:a16="http://schemas.microsoft.com/office/drawing/2014/main" id="{C94890F9-47AE-8E43-8455-4D2644A592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3"/>
            <a:ext cx="1587403" cy="17351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0FDAF4-86F7-894E-A0A1-D9E352A132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1126530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3491010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2"/>
            <a:ext cx="10850880" cy="476251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850880" cy="4754880"/>
          </a:xfrm>
        </p:spPr>
        <p:txBody>
          <a:bodyPr/>
          <a:lstStyle>
            <a:lvl2pPr>
              <a:defRPr sz="2107"/>
            </a:lvl2pPr>
            <a:lvl3pPr marL="459927" indent="-234145">
              <a:tabLst/>
              <a:defRPr sz="1844"/>
            </a:lvl3pPr>
            <a:lvl4pPr>
              <a:defRPr sz="1580"/>
            </a:lvl4pPr>
            <a:lvl5pPr>
              <a:defRPr sz="15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C2325-0055-3349-8A76-5CDB53BA4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C4EDCE-1A8D-B54D-B875-E740A476E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00ADD5-E5AA-9A44-9902-1AB9B2091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6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2" y="800101"/>
            <a:ext cx="10850881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1" y="1463040"/>
            <a:ext cx="10850880" cy="4754880"/>
          </a:xfrm>
        </p:spPr>
        <p:txBody>
          <a:bodyPr/>
          <a:lstStyle>
            <a:lvl1pPr>
              <a:spcBef>
                <a:spcPts val="1778"/>
              </a:spcBef>
              <a:defRPr sz="2107" b="0">
                <a:solidFill>
                  <a:schemeClr val="tx1"/>
                </a:solidFill>
                <a:latin typeface="+mn-lt"/>
              </a:defRPr>
            </a:lvl1pPr>
            <a:lvl2pPr>
              <a:defRPr sz="1844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29231-A780-1241-9C6B-62282C490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1BDC7E-03BA-D64E-AB41-2B012173A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9A8C86-F86B-2949-BBCE-CE3999958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5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4973489" indent="0" algn="l">
              <a:tabLst/>
              <a:defRPr sz="237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5096256" cy="480060"/>
          </a:xfrm>
        </p:spPr>
        <p:txBody>
          <a:bodyPr/>
          <a:lstStyle>
            <a:lvl1pPr>
              <a:defRPr cap="none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882589"/>
            <a:ext cx="5096256" cy="4335332"/>
          </a:xfrm>
        </p:spPr>
        <p:txBody>
          <a:bodyPr/>
          <a:lstStyle>
            <a:lvl1pPr>
              <a:spcBef>
                <a:spcPts val="1778"/>
              </a:spcBef>
              <a:defRPr sz="2107" b="0">
                <a:solidFill>
                  <a:schemeClr val="tx1"/>
                </a:solidFill>
                <a:latin typeface="+mn-lt"/>
              </a:defRPr>
            </a:lvl1pPr>
            <a:lvl2pPr>
              <a:defRPr sz="1844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1" y="451289"/>
            <a:ext cx="5096256" cy="333489"/>
          </a:xfrm>
        </p:spPr>
        <p:txBody>
          <a:bodyPr wrap="square"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1BC2DC6-75ED-AE45-9118-24A70C928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F3B1A54-5785-E44D-9F38-35804800F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E6BF9B-083A-E743-88F4-F7011A9A0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7C2CD-0B97-8340-A71A-866A57B5D1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3546861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915674" indent="0" algn="l">
              <a:tabLst/>
              <a:defRPr sz="237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5184" y="800101"/>
            <a:ext cx="5096256" cy="480060"/>
          </a:xfrm>
        </p:spPr>
        <p:txBody>
          <a:bodyPr/>
          <a:lstStyle>
            <a:lvl1pPr>
              <a:defRPr cap="none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184" y="1882589"/>
            <a:ext cx="5096256" cy="4335332"/>
          </a:xfrm>
        </p:spPr>
        <p:txBody>
          <a:bodyPr/>
          <a:lstStyle>
            <a:lvl1pPr>
              <a:spcBef>
                <a:spcPts val="1778"/>
              </a:spcBef>
              <a:defRPr sz="2107" b="0">
                <a:solidFill>
                  <a:schemeClr val="tx1"/>
                </a:solidFill>
                <a:latin typeface="+mn-lt"/>
              </a:defRPr>
            </a:lvl1pPr>
            <a:lvl2pPr>
              <a:defRPr sz="1844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5185" y="451289"/>
            <a:ext cx="5096256" cy="333489"/>
          </a:xfrm>
        </p:spPr>
        <p:txBody>
          <a:bodyPr wrap="square"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08D1024-DEC5-9749-8B51-0D846A393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00FBDD-7FAD-A84E-BA96-DF236A0A1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B8CB74-9F1E-9046-99A0-E934F601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06369B-D71B-6B4C-84E1-9161F7FCBE9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2607485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10850879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096256" cy="4754880"/>
          </a:xfrm>
        </p:spPr>
        <p:txBody>
          <a:bodyPr/>
          <a:lstStyle>
            <a:lvl1pPr>
              <a:spcBef>
                <a:spcPts val="593"/>
              </a:spcBef>
              <a:defRPr sz="2370" b="1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593"/>
              </a:spcBef>
              <a:defRPr sz="2107"/>
            </a:lvl2pPr>
            <a:lvl3pPr marL="459927" indent="-234145">
              <a:spcBef>
                <a:spcPts val="593"/>
              </a:spcBef>
              <a:tabLst/>
              <a:defRPr sz="1844"/>
            </a:lvl3pPr>
            <a:lvl4pPr>
              <a:spcBef>
                <a:spcPts val="593"/>
              </a:spcBef>
              <a:defRPr sz="1580"/>
            </a:lvl4pPr>
            <a:lvl5pPr>
              <a:spcBef>
                <a:spcPts val="593"/>
              </a:spcBef>
              <a:defRPr sz="1580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5188" y="1463040"/>
            <a:ext cx="5096256" cy="4754880"/>
          </a:xfrm>
        </p:spPr>
        <p:txBody>
          <a:bodyPr/>
          <a:lstStyle>
            <a:lvl1pPr>
              <a:spcBef>
                <a:spcPts val="593"/>
              </a:spcBef>
              <a:defRPr lang="en-US" sz="2370" b="1" kern="1200" cap="all" baseline="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593"/>
              </a:spcBef>
              <a:defRPr sz="2107"/>
            </a:lvl2pPr>
            <a:lvl3pPr marL="459927" indent="-234145">
              <a:spcBef>
                <a:spcPts val="593"/>
              </a:spcBef>
              <a:tabLst/>
              <a:defRPr sz="1844"/>
            </a:lvl3pPr>
            <a:lvl4pPr>
              <a:spcBef>
                <a:spcPts val="593"/>
              </a:spcBef>
              <a:defRPr sz="1580"/>
            </a:lvl4pPr>
            <a:lvl5pPr>
              <a:spcBef>
                <a:spcPts val="593"/>
              </a:spcBef>
              <a:defRPr sz="1580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marL="0" lvl="0" indent="0" algn="l" defTabSz="903130" rtl="0" eaLnBrk="1" latinLnBrk="0" hangingPunct="1">
              <a:lnSpc>
                <a:spcPct val="100000"/>
              </a:lnSpc>
              <a:spcBef>
                <a:spcPts val="593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80F3F2-FE81-4CB7-9C3D-901D28455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CC78DA-EA79-7447-A5C7-FC301A3EB3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65D6B9-F3D8-FC48-A392-61A71C0EE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BEC6C1-68E8-2244-AF7F-3E30A51C9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B661-C594-7A15-A369-36DD2627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A498-3131-0346-D838-DC3FB75A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4E97C-8743-DA64-F5AF-9CBC2ED6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5B18F-B93B-14F8-23E4-F0DEB58F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8680-BF92-C8C5-97C4-21D71DCA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111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10850880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2743200"/>
            <a:ext cx="5096256" cy="3474720"/>
          </a:xfrm>
        </p:spPr>
        <p:txBody>
          <a:bodyPr/>
          <a:lstStyle>
            <a:lvl1pPr>
              <a:spcBef>
                <a:spcPts val="593"/>
              </a:spcBef>
              <a:defRPr sz="2107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593"/>
              </a:spcBef>
              <a:defRPr sz="1844">
                <a:solidFill>
                  <a:schemeClr val="tx1"/>
                </a:solidFill>
              </a:defRPr>
            </a:lvl2pPr>
            <a:lvl3pPr marL="459927" indent="-234145">
              <a:spcBef>
                <a:spcPts val="593"/>
              </a:spcBef>
              <a:tabLst/>
              <a:defRPr sz="1580">
                <a:solidFill>
                  <a:schemeClr val="tx1"/>
                </a:solidFill>
              </a:defRPr>
            </a:lvl3pPr>
            <a:lvl4pPr>
              <a:spcBef>
                <a:spcPts val="593"/>
              </a:spcBef>
              <a:defRPr sz="1449">
                <a:solidFill>
                  <a:schemeClr val="tx1"/>
                </a:solidFill>
              </a:defRPr>
            </a:lvl4pPr>
            <a:lvl5pPr>
              <a:spcBef>
                <a:spcPts val="593"/>
              </a:spcBef>
              <a:defRPr sz="1449">
                <a:solidFill>
                  <a:schemeClr val="tx1"/>
                </a:solidFill>
              </a:defRPr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5188" y="2743200"/>
            <a:ext cx="5096256" cy="3474720"/>
          </a:xfrm>
        </p:spPr>
        <p:txBody>
          <a:bodyPr/>
          <a:lstStyle>
            <a:lvl1pPr>
              <a:spcBef>
                <a:spcPts val="593"/>
              </a:spcBef>
              <a:defRPr lang="en-US" sz="2107" b="1" kern="1200" cap="all" baseline="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593"/>
              </a:spcBef>
              <a:defRPr sz="1844">
                <a:solidFill>
                  <a:schemeClr val="tx1"/>
                </a:solidFill>
              </a:defRPr>
            </a:lvl2pPr>
            <a:lvl3pPr>
              <a:spcBef>
                <a:spcPts val="593"/>
              </a:spcBef>
              <a:defRPr sz="1580">
                <a:solidFill>
                  <a:schemeClr val="tx1"/>
                </a:solidFill>
              </a:defRPr>
            </a:lvl3pPr>
            <a:lvl4pPr>
              <a:spcBef>
                <a:spcPts val="593"/>
              </a:spcBef>
              <a:defRPr sz="1449">
                <a:solidFill>
                  <a:schemeClr val="tx1"/>
                </a:solidFill>
              </a:defRPr>
            </a:lvl4pPr>
            <a:lvl5pPr>
              <a:spcBef>
                <a:spcPts val="593"/>
              </a:spcBef>
              <a:defRPr sz="1449">
                <a:solidFill>
                  <a:schemeClr val="tx1"/>
                </a:solidFill>
              </a:defRPr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marL="0" lvl="0" indent="0" algn="l" defTabSz="903130" rtl="0" eaLnBrk="1" latinLnBrk="0" hangingPunct="1">
              <a:lnSpc>
                <a:spcPct val="100000"/>
              </a:lnSpc>
              <a:spcBef>
                <a:spcPts val="593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850880" cy="1097280"/>
          </a:xfrm>
        </p:spPr>
        <p:txBody>
          <a:bodyPr/>
          <a:lstStyle>
            <a:lvl1pPr>
              <a:defRPr sz="237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103B983-7A78-4387-9FF8-F8E9F50DC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E40B80-B152-C949-B834-E86BE07FD8C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3DE5D1-3FAB-E244-B3E2-B0EA1E5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3F53F3-3ACE-8349-93D1-D1C33F65E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5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25185" y="0"/>
            <a:ext cx="5766815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37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5096256" cy="48006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096256" cy="4617720"/>
          </a:xfrm>
        </p:spPr>
        <p:txBody>
          <a:bodyPr rIns="182880"/>
          <a:lstStyle>
            <a:lvl1pPr>
              <a:spcBef>
                <a:spcPts val="2963"/>
              </a:spcBef>
              <a:defRPr sz="2107" cap="all" baseline="0">
                <a:solidFill>
                  <a:schemeClr val="accent5"/>
                </a:solidFill>
              </a:defRPr>
            </a:lvl1pPr>
            <a:lvl2pPr>
              <a:defRPr sz="1844"/>
            </a:lvl2pPr>
            <a:lvl3pPr>
              <a:defRPr sz="1449"/>
            </a:lvl3pPr>
            <a:lvl4pPr>
              <a:defRPr sz="1317"/>
            </a:lvl4pPr>
            <a:lvl5pPr>
              <a:defRPr sz="1317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EB8D071-B3BE-4FE7-850D-1AD18B8DA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1" y="428429"/>
            <a:ext cx="5096256" cy="333489"/>
          </a:xfrm>
        </p:spPr>
        <p:txBody>
          <a:bodyPr wrap="square"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DA5E68-3BE1-8B44-8297-080BCC2DF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30A482-3F96-2A4A-B3E9-535C60E22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A8F72A-83DD-A343-881B-6CD2B7476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0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5753292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37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1280" y="800101"/>
            <a:ext cx="5096256" cy="48006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31280" y="1463040"/>
            <a:ext cx="5096256" cy="4617720"/>
          </a:xfrm>
        </p:spPr>
        <p:txBody>
          <a:bodyPr rIns="182880"/>
          <a:lstStyle>
            <a:lvl1pPr>
              <a:spcBef>
                <a:spcPts val="2963"/>
              </a:spcBef>
              <a:defRPr sz="2107" cap="all" baseline="0">
                <a:solidFill>
                  <a:schemeClr val="accent5"/>
                </a:solidFill>
              </a:defRPr>
            </a:lvl1pPr>
            <a:lvl2pPr>
              <a:defRPr sz="1844"/>
            </a:lvl2pPr>
            <a:lvl3pPr>
              <a:defRPr sz="1449"/>
            </a:lvl3pPr>
            <a:lvl4pPr>
              <a:defRPr sz="1317"/>
            </a:lvl4pPr>
            <a:lvl5pPr>
              <a:defRPr sz="1317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A4907C1-05C0-432F-88DA-D1192ED2D3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281" y="451289"/>
            <a:ext cx="5096256" cy="333489"/>
          </a:xfrm>
        </p:spPr>
        <p:txBody>
          <a:bodyPr wrap="square"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2A32ED0-6419-BC4E-8845-C32D7EF7C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956494-DBE5-D740-AD88-DE0B58647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2AB549-A93B-4A40-BA7B-6BCC3F8FB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4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2" y="800101"/>
            <a:ext cx="10850879" cy="48006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3436E-4A84-BD44-B60C-556D5483A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C82BF-5DB9-FE41-BBC5-5FA73BAD0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C9E5-4A7C-F34B-ACD5-A31089B62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84F369-A1AF-FC42-B284-98CABB97F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C74D4D5-B69F-A74D-A114-7EC67E04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DB1A66-C3F4-DA40-93E0-ADBAFF7B4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10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10850880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529815"/>
            <a:ext cx="10850880" cy="636072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107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580"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85088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208644"/>
            <a:ext cx="10850880" cy="212366"/>
          </a:xfr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198"/>
              </a:spcBef>
              <a:defRPr sz="1185" b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DDAC4C-B8DE-4934-AA43-2F1BF0898F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36993"/>
            <a:ext cx="6989233" cy="333489"/>
          </a:xfrm>
        </p:spPr>
        <p:txBody>
          <a:bodyPr>
            <a:spAutoFit/>
          </a:bodyPr>
          <a:lstStyle>
            <a:lvl1pPr>
              <a:defRPr sz="1844" b="0" cap="all" spc="198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88C464-6515-9149-998A-CADE59D9E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E757BCB-13C3-CC44-9962-0B4B47337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7F744CB-1CDA-004B-AAE3-2C1BEA394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07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85088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5795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850879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2370" b="1" cap="all" spc="19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1566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90313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3pPr>
            <a:lvl4pPr marL="1354696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4pPr>
            <a:lvl5pPr marL="1806260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5pPr>
            <a:lvl6pPr marL="2257826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6pPr>
            <a:lvl7pPr marL="2709390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7pPr>
            <a:lvl8pPr marL="3160956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8pPr>
            <a:lvl9pPr marL="3612522" indent="0">
              <a:buNone/>
              <a:defRPr sz="13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D9E3F0-B968-6E46-A402-2CE1BC98D2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3" y="6234646"/>
            <a:ext cx="3457093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41B5735-16A3-3848-8995-7047B29F0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44EB7A-BC7D-FA4B-A2EA-4E4ACE20C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0FC1DA3-4693-A844-B479-C0F287699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1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3687" b="0">
                <a:solidFill>
                  <a:schemeClr val="bg1"/>
                </a:solidFill>
                <a:latin typeface="+mn-lt"/>
              </a:defRPr>
            </a:lvl1pPr>
            <a:lvl2pPr marL="1354696" indent="-225782" algn="l">
              <a:spcBef>
                <a:spcPts val="1778"/>
              </a:spcBef>
              <a:buFont typeface="Arial" panose="020B0604020202020204" pitchFamily="34" charset="0"/>
              <a:buChar char="–"/>
              <a:defRPr sz="2107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A30ED-FFDE-224E-96FC-B2FCD040803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A3B1CE-6468-1242-B45B-D4F27D8FE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E6C9E4-9543-024E-A9A6-376ECE86B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6ADFE9-A771-294C-A48D-38C19E083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>
            <a:extLst>
              <a:ext uri="{FF2B5EF4-FFF2-40B4-BE49-F238E27FC236}">
                <a16:creationId xmlns:a16="http://schemas.microsoft.com/office/drawing/2014/main" id="{1B77479C-2257-C645-A513-C3B568F38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6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33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2D3D06-29DB-6C40-AF16-48BD0327BF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91" y="1253124"/>
            <a:ext cx="5043620" cy="43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0C31-2AEA-FBA9-C968-B8418834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E1FA-0DF5-656B-D606-BB9C851CE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BD84F-346A-263B-40B3-082EFD3B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24529-98DE-73ED-5BC7-864832E1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D197A-9428-B642-1323-13D8EFD5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747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0231"/>
            <a:ext cx="10850880" cy="1645920"/>
          </a:xfrm>
        </p:spPr>
        <p:txBody>
          <a:bodyPr/>
          <a:lstStyle>
            <a:lvl1pPr algn="l">
              <a:lnSpc>
                <a:spcPct val="90000"/>
              </a:lnSpc>
              <a:defRPr sz="5795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10850879" cy="64008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370" b="1" cap="all" spc="198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60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69031"/>
            <a:ext cx="6461760" cy="640080"/>
          </a:xfrm>
          <a:prstGeom prst="rect">
            <a:avLst/>
          </a:prstGeom>
        </p:spPr>
        <p:txBody>
          <a:bodyPr/>
          <a:lstStyle>
            <a:lvl1pPr>
              <a:defRPr sz="1844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037" y="4969173"/>
            <a:ext cx="1584960" cy="173607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B7AF3-6EAA-4E53-822C-0EC8E7CEFD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17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958894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63" y="355602"/>
            <a:ext cx="6989233" cy="348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44" b="0" cap="all" spc="198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0558" y="1463039"/>
            <a:ext cx="10861041" cy="4754879"/>
          </a:xfrm>
        </p:spPr>
        <p:txBody>
          <a:bodyPr/>
          <a:lstStyle>
            <a:lvl1pPr>
              <a:spcBef>
                <a:spcPts val="1580"/>
              </a:spcBef>
              <a:defRPr/>
            </a:lvl1pPr>
            <a:lvl2pPr>
              <a:spcBef>
                <a:spcPts val="158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AE4F8-4A35-4815-BCAE-2DEF5BFEC47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IN" sz="1317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A9712-7611-460F-BBA1-965DC35A5A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77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10850880" cy="164592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5795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10850879" cy="64008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370" b="1" cap="all" spc="198" baseline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602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4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8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0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6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  <a:prstGeom prst="rect">
            <a:avLst/>
          </a:prstGeom>
        </p:spPr>
        <p:txBody>
          <a:bodyPr/>
          <a:lstStyle>
            <a:lvl1pPr>
              <a:defRPr sz="1844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2"/>
            <a:ext cx="1584960" cy="17360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C079E7-0338-4425-842D-F75F238C7B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4879" y="272249"/>
            <a:ext cx="4123267" cy="429684"/>
          </a:xfrm>
          <a:prstGeom prst="rect">
            <a:avLst/>
          </a:prstGeom>
        </p:spPr>
        <p:txBody>
          <a:bodyPr anchor="ctr"/>
          <a:lstStyle>
            <a:lvl1pPr algn="r">
              <a:defRPr sz="1844" b="1" cap="all" spc="198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64ACA33-B81E-4C40-A537-20D6B9A143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0" t="90667"/>
          <a:stretch/>
        </p:blipFill>
        <p:spPr>
          <a:xfrm>
            <a:off x="10485120" y="6217920"/>
            <a:ext cx="17068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2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85088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850880" cy="4466484"/>
          </a:xfrm>
        </p:spPr>
        <p:txBody>
          <a:bodyPr/>
          <a:lstStyle>
            <a:lvl2pPr>
              <a:defRPr sz="2107"/>
            </a:lvl2pPr>
            <a:lvl3pPr>
              <a:defRPr sz="1844"/>
            </a:lvl3pPr>
            <a:lvl4pPr>
              <a:defRPr sz="1580"/>
            </a:lvl4pPr>
            <a:lvl5pPr>
              <a:defRPr sz="15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5B717-5BEB-7C43-A325-4D335BE3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35BA0-9105-4944-8E76-9ECA9C29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2C5A9-94F0-3C41-B6FC-9428074A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5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4043-F1A4-93DB-36F5-48418638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34ED1B-67DC-9BC9-505E-AB02A1B8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71931-A40E-F122-B999-6EA0C197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708BB-EC08-7B27-C849-68E2E2AF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62F5-40D8-4D1B-99D2-EDB34B0BFF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231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87680"/>
            <a:ext cx="10850883" cy="792480"/>
          </a:xfr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850881" cy="4754880"/>
          </a:xfrm>
        </p:spPr>
        <p:txBody>
          <a:bodyPr/>
          <a:lstStyle>
            <a:lvl1pPr>
              <a:spcBef>
                <a:spcPts val="2400"/>
              </a:spcBef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1867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FEEC425-2FCE-244B-B1B8-F84041D9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46635F2-AD79-6145-9189-2B3169AF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861598-D2E2-A341-8549-A6B67801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86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4EFF-464C-89F2-2B57-E8C3FFB6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EA23-331B-E1FE-3045-04AD9E93D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53DBF-B252-428B-589A-CA2966419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A59A2-A4CF-553A-B897-D947FE56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4B2DF-07A9-4147-1BE3-21538EAE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7DA07-8AC9-9699-1313-BEEA53C9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62F5-40D8-4D1B-99D2-EDB34B0BFF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818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10850881" cy="1645920"/>
          </a:xfrm>
        </p:spPr>
        <p:txBody>
          <a:bodyPr/>
          <a:lstStyle>
            <a:lvl1pPr algn="l">
              <a:lnSpc>
                <a:spcPct val="90000"/>
              </a:lnSpc>
              <a:defRPr sz="5867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1085088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400" b="1" cap="all" spc="15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8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pic>
        <p:nvPicPr>
          <p:cNvPr id="7" name="Picture 6" descr="A_symbol_wordm_below_w_rgb-01.png">
            <a:extLst>
              <a:ext uri="{FF2B5EF4-FFF2-40B4-BE49-F238E27FC236}">
                <a16:creationId xmlns:a16="http://schemas.microsoft.com/office/drawing/2014/main" id="{9E010671-E31C-9E4C-8544-E8E1B0349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0"/>
            <a:ext cx="1584960" cy="17360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0AADAA-9820-8543-97DA-5B711143BBF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1126530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3783698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ernat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10850880" cy="1645920"/>
          </a:xfrm>
        </p:spPr>
        <p:txBody>
          <a:bodyPr/>
          <a:lstStyle>
            <a:lvl1pPr algn="l">
              <a:lnSpc>
                <a:spcPct val="90000"/>
              </a:lnSpc>
              <a:defRPr sz="5867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1085088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2400" b="1" cap="all" spc="15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date</a:t>
            </a:r>
          </a:p>
        </p:txBody>
      </p:sp>
      <p:pic>
        <p:nvPicPr>
          <p:cNvPr id="7" name="Picture 6" descr="A_symbol_wordm_below_w_rgb-01.png">
            <a:extLst>
              <a:ext uri="{FF2B5EF4-FFF2-40B4-BE49-F238E27FC236}">
                <a16:creationId xmlns:a16="http://schemas.microsoft.com/office/drawing/2014/main" id="{C94890F9-47AE-8E43-8455-4D2644A592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1"/>
            <a:ext cx="1587403" cy="17351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0FDAF4-86F7-894E-A0A1-D9E352A1325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1126530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40708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0"/>
            <a:ext cx="10850880" cy="476251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850880" cy="4754880"/>
          </a:xfrm>
        </p:spPr>
        <p:txBody>
          <a:bodyPr/>
          <a:lstStyle>
            <a:lvl2pPr marL="295275" indent="-295275">
              <a:buClr>
                <a:schemeClr val="accent5"/>
              </a:buClr>
              <a:tabLst/>
              <a:defRPr sz="2400"/>
            </a:lvl2pPr>
            <a:lvl3pPr marL="520700" indent="-225425"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2000"/>
            </a:lvl3pPr>
            <a:lvl4pPr marL="747713" indent="-227013">
              <a:buClr>
                <a:schemeClr val="accent5"/>
              </a:buClr>
              <a:tabLst/>
              <a:defRPr sz="1800"/>
            </a:lvl4pPr>
            <a:lvl5pPr>
              <a:defRPr sz="1600"/>
            </a:lvl5pPr>
          </a:lstStyle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00ADD5-E5AA-9A44-9902-1AB9B2091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0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4AF6-89F7-1982-84C4-9A291396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BE4B6-1AC7-80BF-2C69-CDA2622CA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6A85-874A-8F54-5419-9488C4265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E8955-B02B-D9AC-C2E3-FD686A3C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3B18C-1100-63CA-38CD-30DC0E6C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3DA60-AA1D-3239-A616-90150E4A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801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1" y="800101"/>
            <a:ext cx="10850881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1" y="1463040"/>
            <a:ext cx="10850880" cy="4754880"/>
          </a:xfrm>
        </p:spPr>
        <p:txBody>
          <a:bodyPr/>
          <a:lstStyle>
            <a:lvl1pPr>
              <a:spcBef>
                <a:spcPts val="1800"/>
              </a:spcBef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1867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9A8C86-F86B-2949-BBCE-CE3999958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36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5035425" indent="0" algn="l">
              <a:tabLst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5096256" cy="480060"/>
          </a:xfrm>
        </p:spPr>
        <p:txBody>
          <a:bodyPr/>
          <a:lstStyle>
            <a:lvl1pPr>
              <a:defRPr cap="none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882589"/>
            <a:ext cx="5096256" cy="4335332"/>
          </a:xfrm>
        </p:spPr>
        <p:txBody>
          <a:bodyPr/>
          <a:lstStyle>
            <a:lvl1pPr>
              <a:spcBef>
                <a:spcPts val="1800"/>
              </a:spcBef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1867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1" y="451287"/>
            <a:ext cx="5096256" cy="333489"/>
          </a:xfrm>
        </p:spPr>
        <p:txBody>
          <a:bodyPr wrap="square"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1BC2DC6-75ED-AE45-9118-24A70C928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F3B1A54-5785-E44D-9F38-35804800F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E6BF9B-083A-E743-88F4-F7011A9A0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7C2CD-0B97-8340-A71A-866A57B5D1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2411597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927077" indent="0" algn="l">
              <a:tabLst/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5183" y="800101"/>
            <a:ext cx="5096256" cy="480060"/>
          </a:xfrm>
        </p:spPr>
        <p:txBody>
          <a:bodyPr/>
          <a:lstStyle>
            <a:lvl1pPr>
              <a:defRPr cap="none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183" y="1882589"/>
            <a:ext cx="5096256" cy="4335332"/>
          </a:xfrm>
        </p:spPr>
        <p:txBody>
          <a:bodyPr/>
          <a:lstStyle>
            <a:lvl1pPr>
              <a:spcBef>
                <a:spcPts val="1800"/>
              </a:spcBef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1867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0BB469F-5963-41EE-862C-3D8AFB9BB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5184" y="451287"/>
            <a:ext cx="5096256" cy="333489"/>
          </a:xfrm>
        </p:spPr>
        <p:txBody>
          <a:bodyPr wrap="square"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08D1024-DEC5-9749-8B51-0D846A393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00FBDD-7FAD-A84E-BA96-DF236A0A1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B8CB74-9F1E-9046-99A0-E934F601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06369B-D71B-6B4C-84E1-9161F7FCBE9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1522402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59" y="800101"/>
            <a:ext cx="10850879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096256" cy="4754880"/>
          </a:xfrm>
        </p:spPr>
        <p:txBody>
          <a:bodyPr/>
          <a:lstStyle>
            <a:lvl1pPr>
              <a:spcBef>
                <a:spcPts val="600"/>
              </a:spcBef>
              <a:defRPr sz="2400" b="1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2133"/>
            </a:lvl2pPr>
            <a:lvl3pPr marL="465655" indent="-237061">
              <a:spcBef>
                <a:spcPts val="600"/>
              </a:spcBef>
              <a:tabLst/>
              <a:defRPr sz="1867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5187" y="1463040"/>
            <a:ext cx="5096256" cy="4754880"/>
          </a:xfrm>
        </p:spPr>
        <p:txBody>
          <a:bodyPr/>
          <a:lstStyle>
            <a:lvl1pPr>
              <a:spcBef>
                <a:spcPts val="600"/>
              </a:spcBef>
              <a:defRPr lang="en-US" sz="2400" b="1" kern="1200" cap="all" baseline="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2133"/>
            </a:lvl2pPr>
            <a:lvl3pPr marL="465655" indent="-237061">
              <a:spcBef>
                <a:spcPts val="600"/>
              </a:spcBef>
              <a:tabLst/>
              <a:defRPr sz="1867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80F3F2-FE81-4CB7-9C3D-901D284554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CC78DA-EA79-7447-A5C7-FC301A3EB3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65D6B9-F3D8-FC48-A392-61A71C0EE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BEC6C1-68E8-2244-AF7F-3E30A51C9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2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10850880" cy="48006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2743200"/>
            <a:ext cx="5096256" cy="3474720"/>
          </a:xfrm>
        </p:spPr>
        <p:txBody>
          <a:bodyPr/>
          <a:lstStyle>
            <a:lvl1pPr>
              <a:spcBef>
                <a:spcPts val="600"/>
              </a:spcBef>
              <a:defRPr sz="2133" cap="all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67">
                <a:solidFill>
                  <a:schemeClr val="tx1"/>
                </a:solidFill>
              </a:defRPr>
            </a:lvl2pPr>
            <a:lvl3pPr marL="465655" indent="-237061">
              <a:spcBef>
                <a:spcPts val="600"/>
              </a:spcBef>
              <a:tabLst/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67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67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5187" y="2743200"/>
            <a:ext cx="5096256" cy="3474720"/>
          </a:xfrm>
        </p:spPr>
        <p:txBody>
          <a:bodyPr/>
          <a:lstStyle>
            <a:lvl1pPr>
              <a:spcBef>
                <a:spcPts val="600"/>
              </a:spcBef>
              <a:defRPr lang="en-US" sz="2133" b="1" kern="1200" cap="all" baseline="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67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67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67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850880" cy="1097280"/>
          </a:xfrm>
        </p:spPr>
        <p:txBody>
          <a:bodyPr/>
          <a:lstStyle>
            <a:lvl1pPr>
              <a:defRPr sz="24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103B983-7A78-4387-9FF8-F8E9F50DC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E40B80-B152-C949-B834-E86BE07FD8C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3DE5D1-3FAB-E244-B3E2-B0EA1E5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3F53F3-3ACE-8349-93D1-D1C33F65E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46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25185" y="0"/>
            <a:ext cx="5766815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800101"/>
            <a:ext cx="5096256" cy="48006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096256" cy="4617720"/>
          </a:xfrm>
        </p:spPr>
        <p:txBody>
          <a:bodyPr rIns="182880"/>
          <a:lstStyle>
            <a:lvl1pPr>
              <a:spcBef>
                <a:spcPts val="3000"/>
              </a:spcBef>
              <a:defRPr sz="2133" cap="all" baseline="0">
                <a:solidFill>
                  <a:schemeClr val="accent5"/>
                </a:solidFill>
              </a:defRPr>
            </a:lvl1pPr>
            <a:lvl2pPr>
              <a:defRPr sz="1867"/>
            </a:lvl2pPr>
            <a:lvl3pPr>
              <a:defRPr sz="1467"/>
            </a:lvl3pPr>
            <a:lvl4pPr>
              <a:defRPr sz="1333"/>
            </a:lvl4pPr>
            <a:lvl5pPr>
              <a:defRPr sz="133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EB8D071-B3BE-4FE7-850D-1AD18B8DA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1" y="428427"/>
            <a:ext cx="5096256" cy="333489"/>
          </a:xfrm>
        </p:spPr>
        <p:txBody>
          <a:bodyPr wrap="square"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DA5E68-3BE1-8B44-8297-080BCC2DF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30A482-3F96-2A4A-B3E9-535C60E22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A8F72A-83DD-A343-881B-6CD2B7476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57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5753292" cy="6858000"/>
          </a:xfr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or chart 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1280" y="800101"/>
            <a:ext cx="5096256" cy="48006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31280" y="1463040"/>
            <a:ext cx="5096256" cy="4617720"/>
          </a:xfrm>
        </p:spPr>
        <p:txBody>
          <a:bodyPr rIns="182880"/>
          <a:lstStyle>
            <a:lvl1pPr>
              <a:spcBef>
                <a:spcPts val="3000"/>
              </a:spcBef>
              <a:defRPr sz="2133" cap="all" baseline="0">
                <a:solidFill>
                  <a:schemeClr val="accent5"/>
                </a:solidFill>
              </a:defRPr>
            </a:lvl1pPr>
            <a:lvl2pPr>
              <a:defRPr sz="1867"/>
            </a:lvl2pPr>
            <a:lvl3pPr>
              <a:defRPr sz="1467"/>
            </a:lvl3pPr>
            <a:lvl4pPr>
              <a:defRPr sz="1333"/>
            </a:lvl4pPr>
            <a:lvl5pPr>
              <a:defRPr sz="133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A4907C1-05C0-432F-88DA-D1192ED2D3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281" y="451287"/>
            <a:ext cx="5096256" cy="333489"/>
          </a:xfrm>
        </p:spPr>
        <p:txBody>
          <a:bodyPr wrap="square">
            <a:spAutoFit/>
          </a:bodyPr>
          <a:lstStyle>
            <a:lvl1pPr>
              <a:defRPr sz="1867" b="0" cap="all" spc="20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2A32ED0-6419-BC4E-8845-C32D7EF7C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956494-DBE5-D740-AD88-DE0B58647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2AB549-A93B-4A40-BA7B-6BCC3F8FB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21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85088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5867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59" y="2331720"/>
            <a:ext cx="10850879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D9E3F0-B968-6E46-A402-2CE1BC98D2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4"/>
            <a:ext cx="3457093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41B5735-16A3-3848-8995-7047B29F0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44EB7A-BC7D-FA4B-A2EA-4E4ACE20C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0FC1DA3-4693-A844-B479-C0F287699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80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3733" b="0">
                <a:solidFill>
                  <a:schemeClr val="bg1"/>
                </a:solidFill>
                <a:latin typeface="+mn-lt"/>
              </a:defRPr>
            </a:lvl1pPr>
            <a:lvl2pPr marL="1371566" indent="-228594" algn="l">
              <a:spcBef>
                <a:spcPts val="1800"/>
              </a:spcBef>
              <a:buFont typeface="Arial" panose="020B0604020202020204" pitchFamily="34" charset="0"/>
              <a:buChar char="–"/>
              <a:defRPr sz="2133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A30ED-FFDE-224E-96FC-B2FCD040803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A3B1CE-6468-1242-B45B-D4F27D8FE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1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E6C9E4-9543-024E-A9A6-376ECE86B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1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6ADFE9-A771-294C-A48D-38C19E083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8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>
            <a:extLst>
              <a:ext uri="{FF2B5EF4-FFF2-40B4-BE49-F238E27FC236}">
                <a16:creationId xmlns:a16="http://schemas.microsoft.com/office/drawing/2014/main" id="{1B77479C-2257-C645-A513-C3B568F381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5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2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3026-04E1-0525-0411-1268F655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60A21-F7A0-F449-3F26-4BFB00040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BFB72-DDC5-5463-F756-867E72B32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9B20F-A1C2-7A3C-6A39-470E05CF4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FA49B-D13A-FB07-D2E7-FD5C76C62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5B2EE2-6C49-1F54-5C1D-2247AAB8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BE3C7-B150-D78B-6055-DCC38B3A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540B68-B0DA-8AE5-AF39-B1A55E94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97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2D3D06-29DB-6C40-AF16-48BD0327BF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90" y="1253124"/>
            <a:ext cx="5043620" cy="43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2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B741-C744-B5DC-D35E-5D7C0E2B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FBBAF-E6E4-A81A-7697-60EAF4D61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BBDAF-9614-E858-E273-94BBC73B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43A72-69F3-FA03-59B0-982AECAD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90CCC-6B2C-DA36-4645-029CE770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62F5-40D8-4D1B-99D2-EDB34B0BFF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403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4EFF-464C-89F2-2B57-E8C3FFB6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EA23-331B-E1FE-3045-04AD9E93D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53DBF-B252-428B-589A-CA2966419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A59A2-A4CF-553A-B897-D947FE56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4B2DF-07A9-4147-1BE3-21538EAE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7DA07-8AC9-9699-1313-BEEA53C9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62F5-40D8-4D1B-99D2-EDB34B0BFF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933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4894-6501-0B49-9641-E329D1BC3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426FC-05DD-744E-B766-2B6461CA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6CC00-28B5-4440-809C-67C5FD3C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8E11B-A5DD-B848-BDE5-2E6E26FE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3FBD8-00CC-4047-9E73-6D8F6589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33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B848-44C4-B248-B3E7-88663B61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349F1-130B-664A-BD21-4D7DC7DC8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25C19-A8CE-0345-8D96-CB34FA779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A69F8-3D28-A54C-A967-95CAE6DF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33D15-E5B6-934F-B31A-151667ED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56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DE84-E8AF-5A42-8593-53D8FD3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15871-7326-F349-A3F8-9E184289B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E1985-3905-744F-B024-94FBEADE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AF088-7718-944F-9BAE-6109124C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A7186-899B-834B-B2CC-ABE113E6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1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8A53-38A1-EC4D-A238-61BA7DE8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528D8-D9DE-7A43-B80E-E6ABD87BC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4B339-516D-3343-A01E-830AC2505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9D1C0-07BF-D649-84E9-00DB380B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B784A-166E-1C41-8059-C6704C4B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EFA7-A1A1-E247-A6CC-4E71B3EE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08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CEB61-B3F2-FA4B-886E-6B450F43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6B30-049D-2448-A38B-EE7C20630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BF598-4000-DF4B-96E1-9D1C116C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0F80B-863A-A141-B679-28C27C338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01C7A-9FAE-1543-B7ED-172E14AFB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BD7D8-3188-5C43-BFC1-56720FCB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661F2-E2CD-9F4F-8129-916E32D1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59937-3062-FC4A-9BAA-9C3DEA8F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20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9BC3-D396-9145-8BAE-FAAEF469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83144-9096-6B46-B0F3-6142DD54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97969-6F89-8D44-B4DA-28B70B6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71B4B-5558-3D4F-8219-D6E80268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76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549B7-0051-F947-A95E-C704109F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AC4C2-DD14-744A-8666-55243140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587B-905C-4548-9BF2-CF7884BC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3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BDEB-3679-F72D-5F55-91F8C908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768B9-34F3-EDD7-4B1A-86D7D3E5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AEBA4-99AF-C7FB-8CC3-DCC0E37F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DDE67-BE61-5BE6-D008-0D08A53B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216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24E8-D2E6-DB4B-A05B-64774F3A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C954-00EC-914D-AAD9-D0F19EE94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45BDF-2EBB-384D-9612-C31999D8A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278DD-8939-A042-BF6F-9736D896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E2A42-364D-A34B-BFAE-34A4C1FB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6C255-5389-874F-9313-C39B479A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309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1B21-49CE-A64F-8DAF-A1BFBA2E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0D585-C3D0-1C47-8621-721D8B7B8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00DBE-BCB6-C740-AA89-8B3071872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BB850-1B85-0E4D-A7AD-5FFB632D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D255C-D952-2A48-B62B-43E1F6E4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2151C-4500-7A43-AD24-9EF7A67D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7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BED0-8ECF-BB4F-8B38-4596C32B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C5EE2-045B-104D-B605-CDAA32EA3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3579-04B4-CC44-9552-BB45A55A5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E2E09-138A-854E-B8A7-B6A6A748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04F3B-EA70-2B40-A9A4-99D5D7AC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8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9B0DE4-E79B-0F44-88AD-345CAF4E6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A7BBF-4CEF-7343-8D6A-586A5A58E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18F24-2656-9F40-9BBF-3ED9F077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454AE-E330-0040-9BC3-C31E73D4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0C7D9-2983-644E-A12E-272E3511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383119" y="1030819"/>
            <a:ext cx="11474448" cy="44153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0"/>
              </a:spcAft>
              <a:buClr>
                <a:srgbClr val="81BD55"/>
              </a:buClr>
              <a:defRPr sz="1600">
                <a:solidFill>
                  <a:srgbClr val="596169"/>
                </a:solidFill>
              </a:defRPr>
            </a:lvl1pPr>
            <a:lvl2pPr>
              <a:spcBef>
                <a:spcPts val="600"/>
              </a:spcBef>
              <a:spcAft>
                <a:spcPts val="0"/>
              </a:spcAft>
              <a:buClr>
                <a:srgbClr val="81BD55"/>
              </a:buClr>
              <a:defRPr sz="1400">
                <a:solidFill>
                  <a:srgbClr val="596169"/>
                </a:solidFill>
              </a:defRPr>
            </a:lvl2pPr>
            <a:lvl3pPr>
              <a:spcBef>
                <a:spcPts val="600"/>
              </a:spcBef>
              <a:spcAft>
                <a:spcPts val="0"/>
              </a:spcAft>
              <a:buClr>
                <a:srgbClr val="81BD55"/>
              </a:buClr>
              <a:defRPr sz="1200">
                <a:solidFill>
                  <a:srgbClr val="596169"/>
                </a:solidFill>
              </a:defRPr>
            </a:lvl3pPr>
            <a:lvl4pPr>
              <a:spcBef>
                <a:spcPts val="600"/>
              </a:spcBef>
              <a:spcAft>
                <a:spcPts val="0"/>
              </a:spcAft>
              <a:buClr>
                <a:srgbClr val="81BD55"/>
              </a:buClr>
              <a:defRPr sz="1200">
                <a:solidFill>
                  <a:srgbClr val="596169"/>
                </a:solidFill>
              </a:defRPr>
            </a:lvl4pPr>
            <a:lvl5pPr>
              <a:spcBef>
                <a:spcPts val="600"/>
              </a:spcBef>
              <a:spcAft>
                <a:spcPts val="0"/>
              </a:spcAft>
              <a:buClr>
                <a:srgbClr val="81BD55"/>
              </a:buClr>
              <a:defRPr sz="1200">
                <a:solidFill>
                  <a:srgbClr val="5961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5781" y="5557613"/>
            <a:ext cx="5606424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18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319791" y="5548447"/>
            <a:ext cx="5647773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References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033683" y="6346195"/>
            <a:ext cx="2823887" cy="360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3A60AA-2399-48DC-9473-E7280D604B21}" type="slidenum">
              <a:rPr lang="en-GB" sz="1000" smtClean="0">
                <a:solidFill>
                  <a:srgbClr val="FFFFFF"/>
                </a:solidFill>
              </a:rPr>
              <a:pPr/>
              <a:t>‹#›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032" y="272725"/>
            <a:ext cx="11523537" cy="4363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3121" y="824580"/>
            <a:ext cx="11474449" cy="0"/>
          </a:xfrm>
          <a:prstGeom prst="line">
            <a:avLst/>
          </a:prstGeom>
          <a:ln>
            <a:solidFill>
              <a:srgbClr val="13478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4625DC9-FFC3-4363-A0B4-5FD07C6A1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04" r="9963" b="31306"/>
          <a:stretch/>
        </p:blipFill>
        <p:spPr>
          <a:xfrm>
            <a:off x="-144000" y="6159689"/>
            <a:ext cx="12336000" cy="6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6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814A5-5B67-49A0-A5BA-40050328EF92}" type="slidenum">
              <a:rPr lang="en-CA" noProof="0" smtClean="0"/>
              <a:t>‹#›</a:t>
            </a:fld>
            <a:endParaRPr lang="en-CA" noProof="0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C5D67F1-08CA-91BB-E432-C94913F0C7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386" y="6356351"/>
            <a:ext cx="10634415" cy="365125"/>
          </a:xfr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457269" indent="0">
              <a:buNone/>
              <a:defRPr/>
            </a:lvl2pPr>
          </a:lstStyle>
          <a:p>
            <a:pPr lvl="0"/>
            <a:r>
              <a:rPr lang="en-CA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9768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6788-130D-D14F-8751-A7AA74D4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38E60-235A-2F48-932B-F3F87A825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DC73-2871-754C-B6C1-E9645120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B6459-445A-344A-8CB7-9FBE17A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0753-1357-7048-AA98-5E67D53A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73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5552-8DC4-4249-A3E9-FFF5F3ED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C30A9-D21C-0845-AA1A-CE85A9CBC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575F-694C-8146-8FA0-853F6D34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A74FF-8305-6F48-9E55-1B343766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75DC3-09EC-B149-9F5D-2A42DF21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80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EC22-9FFB-2E45-90D0-1B251837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012E0-ED9C-1D40-B4AC-09B71B151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4C1C-5226-9B47-B831-AF4C08ED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3463-C473-2D48-AD20-3800C26D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E6E52-0E7B-BE46-B9AD-3F66CFAD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56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E207-D4B0-3C44-97A5-386596C1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FEF77-3163-6B47-AE57-1E109768D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FC620-2D4A-2F4D-8049-26A96EEAF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D5C2B-5F82-764B-B5C2-68658970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47CA3-81D6-9548-98C4-897669A3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43642-44B6-0045-A65F-8C90B193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EF377-8CEE-C14C-781B-D64C9669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6604E-122C-4E20-151A-2B392AA1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6F967-53C7-89AD-B15B-DA328A1D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51933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CB2C-9224-4D43-90A5-83ED29AA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3A8BB-1C4C-754C-A002-837EDC5BF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E091A-2ADD-6B4E-BAFB-32F77756C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C8116-7673-EB45-82DA-3C171C061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6492E-3A78-834D-A0B6-B21E13A8F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DFD67-11C0-984E-A84C-D3BBEEC5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F7B8B-3D9D-1B44-B278-26F6867D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10F1B-BBDB-AF45-BD82-7ABAA365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3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AE70-5A06-7249-BBC8-72FC9EAE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EDEE2-0F41-5741-A473-0FCC5C8D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AF308-22C6-244F-9945-147257D93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83BE9-47C5-3F44-8F73-F3097F17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31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15F33-9AB4-FF45-8C59-8C8186D8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903DD1-845A-BE48-9C2B-DCEA0E19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1467-2EB5-C04E-999B-E7A6927A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93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86E2-8432-2347-A989-942077C0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18C29-C18D-CD4E-81E9-A0F4E7DD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B802D-36EF-C941-97D0-BFE75E4AE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9A62F-2447-E341-9EA4-BD248EC6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02F9B-D934-AF45-ADEB-8C2593B2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0382-3C93-7A48-85AD-5D9C2F6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EB1-B3AF-E54B-A80B-1D225413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0AE45-A123-B247-9CA9-4908D250A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AD531-B80C-FF48-8C8F-EAA7C9FA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C1933-465C-424F-9C74-42782180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BC48-F20D-E949-80B8-97E47A0A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63776-9447-334E-9A16-6B2DDFA1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4DFC-44B4-3740-B18A-4715A0D8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61A5D-D60D-2347-9C08-12897105E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821EB-A7B7-7943-8C9F-EF3406C2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7391-F31B-B541-9BF4-CACFA93D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28C43-F241-0446-B07A-E1C9AE6B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7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7912C-4D6A-3E44-A454-874DBF8D9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2300E-8BCA-BA4C-BF18-8ACF7AB1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43762-D31E-2242-A302-01E2847E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439F-6BC3-344E-91F2-CDCF307BA8D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4281-F053-A740-9D3E-E55C96D3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CE520-73A7-AF4E-AFA5-F7E8E3C5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E6A2B-FC53-B148-AE72-C5FE8B6AF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3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87812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MH_Icon_COL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28" y="4081"/>
            <a:ext cx="2346961" cy="1760221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851" y="5886508"/>
            <a:ext cx="741549" cy="971492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600" baseline="0">
                <a:solidFill>
                  <a:schemeClr val="bg1"/>
                </a:solidFill>
                <a:latin typeface="FreightBig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F3C39-8B79-4C4E-BFA5-9F0F71A4C63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ightBig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BigBold"/>
              <a:ea typeface="+mn-ea"/>
              <a:cs typeface="+mn-cs"/>
            </a:endParaRPr>
          </a:p>
        </p:txBody>
      </p:sp>
      <p:pic>
        <p:nvPicPr>
          <p:cNvPr id="10" name="Picture 9" descr="SMH_LogoH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9" y="5839026"/>
            <a:ext cx="3377281" cy="10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1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: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21" y="563568"/>
            <a:ext cx="11135783" cy="492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20" y="1508125"/>
            <a:ext cx="11091333" cy="40227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22621" y="80967"/>
            <a:ext cx="467783" cy="2000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7FC84-9B1F-A046-AD61-576EBEDE33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F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0191751" y="6500818"/>
            <a:ext cx="1219200" cy="2000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itchFamily="-105" charset="-128"/>
                <a:cs typeface="+mn-cs"/>
              </a:rPr>
              <a:t>07.23.2012</a:t>
            </a:r>
          </a:p>
        </p:txBody>
      </p:sp>
    </p:spTree>
    <p:extLst>
      <p:ext uri="{BB962C8B-B14F-4D97-AF65-F5344CB8AC3E}">
        <p14:creationId xmlns:p14="http://schemas.microsoft.com/office/powerpoint/2010/main" val="3465794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1" y="188642"/>
            <a:ext cx="11519339" cy="10081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31" y="1340770"/>
            <a:ext cx="11519339" cy="4392487"/>
          </a:xfrm>
          <a:prstGeom prst="rect">
            <a:avLst/>
          </a:prstGeom>
        </p:spPr>
        <p:txBody>
          <a:bodyPr/>
          <a:lstStyle>
            <a:lvl1pPr marL="364058" indent="-364058">
              <a:defRPr/>
            </a:lvl1pPr>
            <a:lvl2pPr marL="713300" indent="-349242">
              <a:defRPr/>
            </a:lvl2pPr>
            <a:lvl3pPr marL="1077357" indent="-364058">
              <a:defRPr/>
            </a:lvl3pPr>
            <a:lvl4pPr marL="1441415" indent="-364058">
              <a:defRPr/>
            </a:lvl4pPr>
            <a:lvl5pPr marL="1788539" indent="-34712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4832" y="6576731"/>
            <a:ext cx="1247168" cy="21264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7133C-5F9C-4F7F-9637-3E296898A7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A5A5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5A5A5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5362" y="6330096"/>
            <a:ext cx="9122833" cy="297454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sz="1333"/>
            </a:lvl1pPr>
            <a:lvl2pPr marL="609585" indent="0">
              <a:buNone/>
              <a:defRPr sz="1467"/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06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686F-33EA-91DE-D642-17E2AE56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706C-5C96-8465-AE2A-9E09AD46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63B48-AD72-DA8C-8F83-09206FEF8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C2BAE-8B88-17EA-A08D-3DB93354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EC6CA-689A-D99F-1491-746B087C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4BC65-35C4-4D90-F131-780F02B3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393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C5EF-2672-7440-8608-BBFC84C7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35062-6C29-6945-BCF9-8479993F6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FACA-A652-304C-8082-41DE499AA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38299-00ED-A648-A438-B3269746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37E27-8FC7-F041-8AED-240049F4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7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1762-3E42-1A4A-BFB1-4BC1297D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0088-0D73-FC4D-8662-A2EACA3EC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D2D8-7EEA-EF41-AC8F-4CA1740C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EFAEF-3C30-534C-85C6-066C2641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8EE5-0744-C14A-8266-EC2EEFA3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90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848B-2D9A-1D48-A4F8-4D3DAB0A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65CC4-F468-BF4A-8BE6-41571089D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9B36B-A906-9641-92D8-958B7690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D55C6-24AC-EC4F-8BAE-64F6C078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02B42-08A8-1D4A-8BB0-2F4CD274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3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8292-7F49-014F-9C84-C8863E4C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A1C48-52D6-F344-8721-3815BDDCC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70F11-6DC5-D044-8B68-A5A209CD1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9CAD0-2ED4-174C-838B-6C546FD11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49F0-2D30-F740-ABA5-EB3D540C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D20FF-DFDD-FB40-9225-7BC8CE20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32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726D-BF87-C642-B808-F0558D81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917A7-7173-DA41-BF11-DEC7BC6B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F04C2-6BE2-2148-A5DD-32BC51E6E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5148E-D007-A64D-A36A-BC0D6D66B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AD71D8-2995-1A49-9038-7C6978A7E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BB603-1CF6-5342-AE60-08B662D1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C649E-0BAA-EC40-AA6D-CC8BC6EE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DDDE3F-744A-954F-BF6B-89479CBE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1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7C29-2A8E-EA40-AD6C-7FD4A61D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2892F-3F1A-EA46-A3E2-4C557DDF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3FBD7-A244-1F43-99DF-F0D39970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C8C7-8839-9E44-94C2-4FC270E9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36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5602B-92EE-DE46-A635-772C5EC3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3FE9F-D9A3-4F4B-BFAC-2D7E3381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B520B-AA84-2F4B-8553-967E29EC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311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4693-2DD3-994A-87D2-98512027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3A34-AE20-4744-A83B-89BFA852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9AEF4-E1C2-1C4F-B393-DCC0B727A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BF4C-7663-9047-9C07-78205C74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FE3BA-58A0-4047-9C91-1E633AE4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9542C-6C8F-9141-8790-C97A5196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22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1B33-B0D1-0542-B877-D89C8B18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C22F8D-325A-9546-B708-2D7E8B6FB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F4137-2116-F941-8CDA-58F9A7C70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EBBE1-5C3E-6441-8FA3-551242F4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8FFC-2561-E04C-99D6-FB78F5FE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EC5D4-9F3B-1C4F-B456-E21E148C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22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FB2-105C-6C4B-AC8A-B7074B2B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3CE46-279E-EA49-AB1E-165F081AE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0B1A8-0979-204C-ACB8-59B8379D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30663-8F0E-DB4A-B5C1-3D319964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B59E-2AE2-054C-96EC-D1ABEAA2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3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9CC25-3A71-5517-3B37-CD784190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AE491-AA42-5FE3-C9F8-D11409B7D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58EA-04FB-D303-8A85-151BC8081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F0A97-CB12-7D64-0084-33944EF4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0145D-63D8-27C0-238D-010EA525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FA503-0E62-1502-8ABE-5ECED832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6692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65914-FB2B-BB4C-ADDC-22F7C9EA5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5FEF0-2829-144A-93FE-D6AF01C7C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1A97E-8C81-B44C-B672-46DF9104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EB5B-3A05-2249-A0C2-3637D2A6C2E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F993F-8B90-5A48-9159-DFB1C223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F4836-4FBB-5C4B-8042-1B9EE977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8DE9-CED1-744B-8E70-C72D76EA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864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: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22" y="563569"/>
            <a:ext cx="11135783" cy="492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21" y="1508125"/>
            <a:ext cx="11091333" cy="4022725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22622" y="42481"/>
            <a:ext cx="467783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fld id="{B1E7FC84-9B1F-A046-AD61-576EBEDE336D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>
              <a:solidFill>
                <a:srgbClr val="002F6C"/>
              </a:solidFill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0191751" y="6500819"/>
            <a:ext cx="1219200" cy="2000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ea typeface="ＭＳ Ｐゴシック" pitchFamily="-105" charset="-128"/>
              </a:rPr>
              <a:t>07.23.2012</a:t>
            </a:r>
          </a:p>
        </p:txBody>
      </p:sp>
    </p:spTree>
    <p:extLst>
      <p:ext uri="{BB962C8B-B14F-4D97-AF65-F5344CB8AC3E}">
        <p14:creationId xmlns:p14="http://schemas.microsoft.com/office/powerpoint/2010/main" val="934156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2" y="188643"/>
            <a:ext cx="11519339" cy="10081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32" y="1340771"/>
            <a:ext cx="11519339" cy="4392487"/>
          </a:xfrm>
          <a:prstGeom prst="rect">
            <a:avLst/>
          </a:prstGeom>
        </p:spPr>
        <p:txBody>
          <a:bodyPr/>
          <a:lstStyle>
            <a:lvl1pPr marL="364076" indent="-364076">
              <a:defRPr/>
            </a:lvl1pPr>
            <a:lvl2pPr marL="713336" indent="-349259">
              <a:defRPr/>
            </a:lvl2pPr>
            <a:lvl3pPr marL="1077411" indent="-364076">
              <a:defRPr/>
            </a:lvl3pPr>
            <a:lvl4pPr marL="1441487" indent="-364076">
              <a:defRPr/>
            </a:lvl4pPr>
            <a:lvl5pPr marL="1788629" indent="-34714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4832" y="6576732"/>
            <a:ext cx="1247168" cy="212643"/>
          </a:xfrm>
          <a:prstGeom prst="rect">
            <a:avLst/>
          </a:prstGeom>
        </p:spPr>
        <p:txBody>
          <a:bodyPr/>
          <a:lstStyle/>
          <a:p>
            <a:fld id="{4AD7133C-5F9C-4F7F-9637-3E296898A784}" type="slidenum">
              <a:rPr lang="en-GB" smtClean="0">
                <a:solidFill>
                  <a:srgbClr val="5A5A5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5A5A5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5363" y="6350615"/>
            <a:ext cx="9122833" cy="27693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sz="1333"/>
            </a:lvl1pPr>
            <a:lvl2pPr marL="609616" indent="0">
              <a:buNone/>
              <a:defRPr sz="1467"/>
            </a:lvl2pPr>
            <a:lvl3pPr marL="1219231" indent="0">
              <a:buNone/>
              <a:defRPr sz="1400"/>
            </a:lvl3pPr>
            <a:lvl4pPr marL="1828845" indent="0">
              <a:buNone/>
              <a:defRPr sz="1333"/>
            </a:lvl4pPr>
            <a:lvl5pPr marL="243846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14608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D6FF99-F132-6C45-8BCD-8B1E44375E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1187021"/>
            <a:ext cx="8352367" cy="2038781"/>
          </a:xfrm>
          <a:prstGeom prst="rect">
            <a:avLst/>
          </a:prstGeom>
          <a:ln>
            <a:noFill/>
          </a:ln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4268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+mn-cs"/>
              </a:defRPr>
            </a:lvl1pPr>
          </a:lstStyle>
          <a:p>
            <a:pPr marL="0" marR="0" lvl="0" indent="0" defTabSz="1219201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/>
              <a:t>Title 32 </a:t>
            </a:r>
            <a:r>
              <a:rPr lang="en-US" err="1"/>
              <a:t>pt</a:t>
            </a:r>
            <a:r>
              <a:rPr lang="en-US"/>
              <a:t> Arial bold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3298958"/>
            <a:ext cx="8352367" cy="12142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267"/>
              </a:spcBef>
              <a:buNone/>
              <a:defRPr sz="2667" i="0" baseline="0">
                <a:solidFill>
                  <a:schemeClr val="accent1"/>
                </a:solidFill>
                <a:latin typeface="+mn-lt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20 </a:t>
            </a:r>
            <a:r>
              <a:rPr lang="en-US" err="1"/>
              <a:t>pt</a:t>
            </a:r>
            <a:r>
              <a:rPr lang="en-US"/>
              <a:t> Arial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1CA1-099D-4F48-9799-B6C7628FD1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5" y="5253205"/>
            <a:ext cx="3168352" cy="110203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139155" y="6597354"/>
            <a:ext cx="802455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Boehringer</a:t>
            </a:r>
            <a:r>
              <a:rPr lang="en-US" sz="933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33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Ingelheim</a:t>
            </a:r>
            <a:r>
              <a:rPr lang="en-US" sz="933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(Canada) Ltd. cannot recommend the use of products outside the Canadian approved Product Monograph</a:t>
            </a:r>
            <a:endParaRPr lang="en-US" sz="933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4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622">
          <p15:clr>
            <a:srgbClr val="FBAE40"/>
          </p15:clr>
        </p15:guide>
        <p15:guide id="4" pos="204">
          <p15:clr>
            <a:srgbClr val="FBAE40"/>
          </p15:clr>
        </p15:guide>
        <p15:guide id="5" pos="5556">
          <p15:clr>
            <a:srgbClr val="FBAE40"/>
          </p15:clr>
        </p15:guide>
        <p15:guide id="6" pos="4241">
          <p15:clr>
            <a:srgbClr val="FBAE40"/>
          </p15:clr>
        </p15:guide>
        <p15:guide id="7" orient="horz" pos="214">
          <p15:clr>
            <a:srgbClr val="FBAE40"/>
          </p15:clr>
        </p15:guide>
        <p15:guide id="8" orient="horz" pos="3026">
          <p15:clr>
            <a:srgbClr val="FBAE40"/>
          </p15:clr>
        </p15:guide>
        <p15:guide id="10" pos="295">
          <p15:clr>
            <a:srgbClr val="FBAE40"/>
          </p15:clr>
        </p15:guide>
        <p15:guide id="11" pos="38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ub-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1321964"/>
            <a:ext cx="8352367" cy="1903839"/>
          </a:xfrm>
          <a:prstGeom prst="rect">
            <a:avLst/>
          </a:prstGeom>
          <a:ln>
            <a:noFill/>
          </a:ln>
        </p:spPr>
        <p:txBody>
          <a:bodyPr vert="horz" wrap="square" lIns="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734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cs typeface="+mn-cs"/>
              </a:defRPr>
            </a:lvl1pPr>
          </a:lstStyle>
          <a:p>
            <a:pPr marL="0" marR="0" lvl="0" indent="0" defTabSz="1219201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/>
              <a:t>Title 28 </a:t>
            </a:r>
            <a:r>
              <a:rPr lang="en-US" err="1"/>
              <a:t>pt</a:t>
            </a:r>
            <a:r>
              <a:rPr lang="en-US"/>
              <a:t> Arial bold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3298956"/>
            <a:ext cx="8352367" cy="107897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spcBef>
                <a:spcPts val="267"/>
              </a:spcBef>
              <a:buNone/>
              <a:defRPr sz="2667" i="0" baseline="0">
                <a:solidFill>
                  <a:schemeClr val="accent1"/>
                </a:solidFill>
                <a:latin typeface="+mn-lt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20 </a:t>
            </a:r>
            <a:r>
              <a:rPr lang="en-US" err="1"/>
              <a:t>pt</a:t>
            </a:r>
            <a:r>
              <a:rPr lang="en-US"/>
              <a:t> Arial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B9014-7DC8-C442-9609-C704D7C05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29" y="5541235"/>
            <a:ext cx="2306787" cy="80236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139155" y="6597354"/>
            <a:ext cx="802455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3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Boehringer</a:t>
            </a:r>
            <a:r>
              <a:rPr lang="en-US" sz="933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33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Ingelheim</a:t>
            </a:r>
            <a:r>
              <a:rPr lang="en-US" sz="933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(Canada) Ltd. cannot recommend the use of products outside the Canadian approved Product Monograph</a:t>
            </a:r>
            <a:endParaRPr lang="en-US" sz="933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4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622">
          <p15:clr>
            <a:srgbClr val="FBAE40"/>
          </p15:clr>
        </p15:guide>
        <p15:guide id="4" pos="204">
          <p15:clr>
            <a:srgbClr val="FBAE40"/>
          </p15:clr>
        </p15:guide>
        <p15:guide id="5" pos="5556">
          <p15:clr>
            <a:srgbClr val="FBAE40"/>
          </p15:clr>
        </p15:guide>
        <p15:guide id="6" pos="4241">
          <p15:clr>
            <a:srgbClr val="FBAE40"/>
          </p15:clr>
        </p15:guide>
        <p15:guide id="7" orient="horz" pos="214">
          <p15:clr>
            <a:srgbClr val="FBAE40"/>
          </p15:clr>
        </p15:guide>
        <p15:guide id="8" orient="horz" pos="3026">
          <p15:clr>
            <a:srgbClr val="FBAE40"/>
          </p15:clr>
        </p15:guide>
        <p15:guide id="10" pos="295">
          <p15:clr>
            <a:srgbClr val="FBAE40"/>
          </p15:clr>
        </p15:guide>
        <p15:guide id="11" pos="385">
          <p15:clr>
            <a:srgbClr val="FBAE40"/>
          </p15:clr>
        </p15:guide>
        <p15:guide id="12" orient="horz" pos="239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24 </a:t>
            </a:r>
            <a:r>
              <a:rPr lang="en-US" err="1"/>
              <a:t>pt</a:t>
            </a:r>
            <a:r>
              <a:rPr lang="en-US"/>
              <a:t> Arial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AD7133C-5F9C-4F7F-9637-3E296898A7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336000" y="1339200"/>
            <a:ext cx="11520000" cy="43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 bullet 18 </a:t>
            </a:r>
            <a:r>
              <a:rPr lang="en-US" err="1"/>
              <a:t>pt</a:t>
            </a:r>
            <a:r>
              <a:rPr lang="en-US"/>
              <a:t> Arial</a:t>
            </a:r>
          </a:p>
          <a:p>
            <a:pPr lvl="1"/>
            <a:r>
              <a:rPr lang="en-US"/>
              <a:t>Second level bullet 18 </a:t>
            </a:r>
            <a:r>
              <a:rPr lang="en-US" err="1"/>
              <a:t>pt</a:t>
            </a:r>
            <a:r>
              <a:rPr lang="en-US"/>
              <a:t> Arial</a:t>
            </a:r>
          </a:p>
          <a:p>
            <a:pPr lvl="2"/>
            <a:r>
              <a:rPr lang="en-US"/>
              <a:t>Third level bullet 16 </a:t>
            </a:r>
            <a:r>
              <a:rPr lang="en-US" err="1"/>
              <a:t>pt</a:t>
            </a:r>
            <a:r>
              <a:rPr lang="en-US"/>
              <a:t> Arial</a:t>
            </a:r>
          </a:p>
          <a:p>
            <a:pPr lvl="3"/>
            <a:r>
              <a:rPr lang="en-US"/>
              <a:t>Fourth level bullet 16 </a:t>
            </a:r>
            <a:r>
              <a:rPr lang="en-US" err="1"/>
              <a:t>pt</a:t>
            </a:r>
            <a:r>
              <a:rPr lang="en-US"/>
              <a:t> Arial</a:t>
            </a:r>
          </a:p>
          <a:p>
            <a:pPr lvl="4"/>
            <a:r>
              <a:rPr lang="en-US"/>
              <a:t>Fifth level bullet 14 </a:t>
            </a:r>
            <a:r>
              <a:rPr lang="en-US" err="1"/>
              <a:t>pt</a:t>
            </a:r>
            <a:r>
              <a:rPr lang="en-US"/>
              <a:t> Arial</a:t>
            </a:r>
          </a:p>
        </p:txBody>
      </p:sp>
    </p:spTree>
    <p:extLst>
      <p:ext uri="{BB962C8B-B14F-4D97-AF65-F5344CB8AC3E}">
        <p14:creationId xmlns:p14="http://schemas.microsoft.com/office/powerpoint/2010/main" val="35056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4BD6-9BCF-264C-A7FF-C795F57A9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183C6-3A84-7740-9C06-51957D38F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DD56-EBE0-334C-BBBC-6701A41E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9D68-12B4-CF42-8938-2B19B6C6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605FD-2A3F-BA43-820A-9FB71796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51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C3DA-98D5-AB44-847A-D4A3803A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4F339-DD78-054B-9269-252B983B7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5C6D9-2173-BD43-BCFF-172F28529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B3A91-7141-BF48-A454-6620599D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D02BB-3665-404A-8F62-F0D07B7E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C694A-1463-2D47-9481-F1235238B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1170"/>
            <a:ext cx="2109613" cy="84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61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0835-4255-224D-BE89-954C5827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7012C-8225-D74E-85AE-9A41FD0B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03780-DF7D-0D43-88ED-D9C4C8F4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F1388-ADCD-5E4E-9DB3-8AA5D1C2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4DBC9-CCE8-2448-99E1-5249F9E0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950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6589-24E5-F147-90FB-ECD415C1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3BD54-E703-5B45-9790-6297AC618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7508C-341A-9242-9D59-3F8A10A7C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FC4BF-7FF2-5746-A2F9-C819B9C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93ED1-6F7A-FD46-91F1-88FAB94CFB3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04835-BA9B-3F4B-B846-CB63816D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14611-F5CA-7C47-BDF3-E607CD5F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A136-03B1-4D49-A904-640612F0B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0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Relationship Id="rId63" Type="http://schemas.openxmlformats.org/officeDocument/2006/relationships/slideLayout" Target="../slideLayouts/slideLayout115.xml"/><Relationship Id="rId68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59.xml"/><Relationship Id="rId7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66" Type="http://schemas.openxmlformats.org/officeDocument/2006/relationships/slideLayout" Target="../slideLayouts/slideLayout118.xml"/><Relationship Id="rId74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61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65" Type="http://schemas.openxmlformats.org/officeDocument/2006/relationships/slideLayout" Target="../slideLayouts/slideLayout117.xml"/><Relationship Id="rId7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08.xml"/><Relationship Id="rId64" Type="http://schemas.openxmlformats.org/officeDocument/2006/relationships/slideLayout" Target="../slideLayouts/slideLayout116.xml"/><Relationship Id="rId69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7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14.xml"/><Relationship Id="rId7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EC4A6-6A1C-49D9-7534-643BE159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AAB4E-2089-407A-724C-7D4FD550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3C68-D5DB-F97C-FFBE-92BCA6B45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47B92-0E78-4923-8372-51044C49AD48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6C40A-AA52-4569-7E05-7E4EC6DC3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6EA29-664A-AAD5-7A2D-49AF62A87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6D3B64-85E7-4047-9A6F-F0D1CB530D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59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697654"/>
            <a:ext cx="10850880" cy="48870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463040"/>
            <a:ext cx="1085088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2" y="6234646"/>
            <a:ext cx="3427715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78388" algn="ctr"/>
                <a:tab pos="10837564" algn="r"/>
              </a:tabLst>
            </a:pPr>
            <a:r>
              <a:rPr lang="en-US"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9A28A46-8258-1D41-8EC4-3063AC73C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98897" y="6356353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17834E-123A-EC43-89A7-F5B74154A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9295" y="6356353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31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B81920-AB00-914B-A6DA-B96A6F284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17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4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hf hdr="0" ftr="0" dt="0"/>
  <p:txStyles>
    <p:titleStyle>
      <a:lvl1pPr algn="l" defTabSz="903130" rtl="0" eaLnBrk="1" latinLnBrk="0" hangingPunct="1">
        <a:lnSpc>
          <a:spcPct val="90000"/>
        </a:lnSpc>
        <a:spcBef>
          <a:spcPct val="0"/>
        </a:spcBef>
        <a:buNone/>
        <a:defRPr sz="3424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03130" rtl="0" eaLnBrk="1" latinLnBrk="0" hangingPunct="1">
        <a:lnSpc>
          <a:spcPct val="100000"/>
        </a:lnSpc>
        <a:spcBef>
          <a:spcPts val="593"/>
        </a:spcBef>
        <a:buFont typeface="Arial" panose="020B0604020202020204" pitchFamily="34" charset="0"/>
        <a:buNone/>
        <a:defRPr sz="237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7769" indent="-167769" algn="l" defTabSz="903130" rtl="0" eaLnBrk="1" latinLnBrk="0" hangingPunct="1">
        <a:lnSpc>
          <a:spcPct val="100000"/>
        </a:lnSpc>
        <a:spcBef>
          <a:spcPts val="593"/>
        </a:spcBef>
        <a:buFont typeface="Arial" panose="020B0604020202020204" pitchFamily="34" charset="0"/>
        <a:buChar char="•"/>
        <a:defRPr sz="2107" kern="1200">
          <a:solidFill>
            <a:schemeClr val="tx1"/>
          </a:solidFill>
          <a:latin typeface="+mn-lt"/>
          <a:ea typeface="+mn-ea"/>
          <a:cs typeface="+mn-cs"/>
        </a:defRPr>
      </a:lvl2pPr>
      <a:lvl3pPr marL="459927" indent="-234145" algn="l" defTabSz="903130" rtl="0" eaLnBrk="1" latinLnBrk="0" hangingPunct="1">
        <a:lnSpc>
          <a:spcPct val="100000"/>
        </a:lnSpc>
        <a:spcBef>
          <a:spcPts val="593"/>
        </a:spcBef>
        <a:buFont typeface="Arial" panose="020B0604020202020204" pitchFamily="34" charset="0"/>
        <a:buChar char="–"/>
        <a:tabLst/>
        <a:defRPr sz="1844" kern="1200">
          <a:solidFill>
            <a:schemeClr val="tx1"/>
          </a:solidFill>
          <a:latin typeface="+mn-lt"/>
          <a:ea typeface="+mn-ea"/>
          <a:cs typeface="+mn-cs"/>
        </a:defRPr>
      </a:lvl3pPr>
      <a:lvl4pPr marL="619334" indent="-167769" algn="l" defTabSz="903130" rtl="0" eaLnBrk="1" latinLnBrk="0" hangingPunct="1">
        <a:lnSpc>
          <a:spcPct val="100000"/>
        </a:lnSpc>
        <a:spcBef>
          <a:spcPts val="593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846685" indent="-169337" algn="l" defTabSz="903130" rtl="0" eaLnBrk="1" latinLnBrk="0" hangingPunct="1">
        <a:lnSpc>
          <a:spcPct val="100000"/>
        </a:lnSpc>
        <a:spcBef>
          <a:spcPts val="593"/>
        </a:spcBef>
        <a:buFont typeface="Arial" panose="020B0604020202020204" pitchFamily="34" charset="0"/>
        <a:buChar char="»"/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483608" indent="-225782" algn="l" defTabSz="90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5174" indent="-225782" algn="l" defTabSz="90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6738" indent="-225782" algn="l" defTabSz="90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8304" indent="-225782" algn="l" defTabSz="9031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66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30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696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260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26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390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0956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522" algn="l" defTabSz="903130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orient="horz" pos="504">
          <p15:clr>
            <a:srgbClr val="F26B43"/>
          </p15:clr>
        </p15:guide>
        <p15:guide id="5" pos="30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697652"/>
            <a:ext cx="10850880" cy="48870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463040"/>
            <a:ext cx="10850880" cy="475488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B81920-AB00-914B-A6DA-B96A6F284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053" y="643801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3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045246-20A2-7F77-1006-C0D8DD84077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70561" y="6234644"/>
            <a:ext cx="10568457" cy="486833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598044" algn="ctr"/>
                <a:tab pos="10972526" algn="r"/>
              </a:tabLst>
            </a:pPr>
            <a:r>
              <a:rPr lang="en-US"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 	</a:t>
            </a:r>
          </a:p>
        </p:txBody>
      </p:sp>
    </p:spTree>
    <p:extLst>
      <p:ext uri="{BB962C8B-B14F-4D97-AF65-F5344CB8AC3E}">
        <p14:creationId xmlns:p14="http://schemas.microsoft.com/office/powerpoint/2010/main" val="34060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8" indent="-1698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65655" indent="-237061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627047" indent="-16985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29" indent="-171446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orient="horz" pos="504">
          <p15:clr>
            <a:srgbClr val="F26B43"/>
          </p15:clr>
        </p15:guide>
        <p15:guide id="5" pos="30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FE010-84D6-CB4A-942F-738019542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41BB3-FA76-104E-95E9-59DD708C7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53E53-7DF1-3140-8FED-8B8EAE70C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E87E-5FAE-9541-912C-9DA65C2317F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2BCE-0A9B-E74B-9F86-414A604F1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210B-86FF-244B-B660-301E8170A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9BB59-2063-6A4A-9805-01237F6F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5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  <p:sldLayoutId id="2147483758" r:id="rId55"/>
    <p:sldLayoutId id="2147483759" r:id="rId56"/>
    <p:sldLayoutId id="2147483760" r:id="rId57"/>
    <p:sldLayoutId id="2147483761" r:id="rId58"/>
    <p:sldLayoutId id="2147483762" r:id="rId59"/>
    <p:sldLayoutId id="2147483763" r:id="rId60"/>
    <p:sldLayoutId id="2147483764" r:id="rId61"/>
    <p:sldLayoutId id="2147483765" r:id="rId62"/>
    <p:sldLayoutId id="2147483766" r:id="rId63"/>
    <p:sldLayoutId id="2147483767" r:id="rId64"/>
    <p:sldLayoutId id="2147483768" r:id="rId65"/>
    <p:sldLayoutId id="2147483769" r:id="rId66"/>
    <p:sldLayoutId id="2147483770" r:id="rId67"/>
    <p:sldLayoutId id="2147483771" r:id="rId68"/>
    <p:sldLayoutId id="2147483772" r:id="rId69"/>
    <p:sldLayoutId id="2147483773" r:id="rId70"/>
    <p:sldLayoutId id="2147483774" r:id="rId71"/>
    <p:sldLayoutId id="2147483775" r:id="rId72"/>
    <p:sldLayoutId id="2147483776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B95981-89F5-419C-D852-ABE858A4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7E2E-2ADE-5D6E-4683-0651917B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A116B-1AF7-E989-B4D8-6BD7F8243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1AB32-76B6-4489-97A1-7B9E13193DCB}" type="datetimeFigureOut">
              <a:rPr lang="en-CA" smtClean="0"/>
              <a:t>2024-12-02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0CFE3-D476-000D-BC8A-83BA612D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8AD88-5111-526B-CCF3-BB65D08EC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60E9-E503-47F1-9CF8-6BEF9F580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29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37/dci19-002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doi.org/10.1016/j.jcjd.2017.10.03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7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4326-0428-4750-C0D8-BC3001802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/>
            <a:r>
              <a:rPr lang="en-CA" sz="6000" dirty="0">
                <a:effectLst/>
                <a:latin typeface="Calibri" panose="020F0502020204030204" pitchFamily="34" charset="0"/>
              </a:rPr>
              <a:t>Case Studies in Continuous Glucose Monitors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657F4-DEFC-7C18-26C5-EF923E68C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3315" y="2316163"/>
            <a:ext cx="9144000" cy="1655762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442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079DA26-21F0-7777-D8B0-BB9D97D77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49" y="-335942"/>
            <a:ext cx="4560575" cy="74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5561-20D0-BC9F-A9E7-1CE3B871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/>
              <a:t>Time in Range (TIR) Targets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1736C5-0330-1B45-EB64-80031D404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5282914"/>
            <a:ext cx="10850880" cy="689360"/>
          </a:xfrm>
          <a:solidFill>
            <a:schemeClr val="accent4"/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CA" sz="2400" b="0">
                <a:solidFill>
                  <a:schemeClr val="tx2"/>
                </a:solidFill>
                <a:latin typeface="Georgia" panose="02040502050405020303" pitchFamily="18" charset="0"/>
              </a:rPr>
              <a:t>Every 10% </a:t>
            </a:r>
            <a:r>
              <a:rPr lang="en-CA" sz="2400" b="0">
                <a:solidFill>
                  <a:schemeClr val="tx2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 in TIR (2.4 hours/day) corresponds to a 0.5-0.8%  in A1C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25623-EA39-A952-BD3B-91FC511BA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3" y="451289"/>
            <a:ext cx="6989233" cy="329962"/>
          </a:xfrm>
        </p:spPr>
        <p:txBody>
          <a:bodyPr/>
          <a:lstStyle/>
          <a:p>
            <a:r>
              <a:rPr lang="en-US"/>
              <a:t>What the data tells us</a:t>
            </a:r>
          </a:p>
        </p:txBody>
      </p:sp>
      <p:grpSp>
        <p:nvGrpSpPr>
          <p:cNvPr id="31" name="Groupe 14">
            <a:extLst>
              <a:ext uri="{FF2B5EF4-FFF2-40B4-BE49-F238E27FC236}">
                <a16:creationId xmlns:a16="http://schemas.microsoft.com/office/drawing/2014/main" id="{83203B23-991C-5204-7FC9-E49BE337D50B}"/>
              </a:ext>
            </a:extLst>
          </p:cNvPr>
          <p:cNvGrpSpPr/>
          <p:nvPr/>
        </p:nvGrpSpPr>
        <p:grpSpPr>
          <a:xfrm>
            <a:off x="6471291" y="2276896"/>
            <a:ext cx="720000" cy="2859413"/>
            <a:chOff x="7574400" y="2531929"/>
            <a:chExt cx="720000" cy="326743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162EA28-A3EF-6F52-23F9-D7E662D0A2A6}"/>
                </a:ext>
              </a:extLst>
            </p:cNvPr>
            <p:cNvSpPr/>
            <p:nvPr/>
          </p:nvSpPr>
          <p:spPr>
            <a:xfrm>
              <a:off x="7574400" y="2531929"/>
              <a:ext cx="720000" cy="3465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AA195B8-F4EF-73B3-4312-A1632865D93D}"/>
                </a:ext>
              </a:extLst>
            </p:cNvPr>
            <p:cNvSpPr/>
            <p:nvPr/>
          </p:nvSpPr>
          <p:spPr>
            <a:xfrm>
              <a:off x="7574400" y="2854307"/>
              <a:ext cx="720000" cy="13077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F92FD8-2D5B-74D3-3D36-3D72D7096A1A}"/>
                </a:ext>
              </a:extLst>
            </p:cNvPr>
            <p:cNvSpPr/>
            <p:nvPr/>
          </p:nvSpPr>
          <p:spPr>
            <a:xfrm>
              <a:off x="7574400" y="4138830"/>
              <a:ext cx="720000" cy="161840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A3ABC0C-D3F3-BAD5-0564-989D320F7040}"/>
                </a:ext>
              </a:extLst>
            </p:cNvPr>
            <p:cNvSpPr/>
            <p:nvPr/>
          </p:nvSpPr>
          <p:spPr>
            <a:xfrm>
              <a:off x="7574400" y="5731952"/>
              <a:ext cx="720000" cy="67412"/>
            </a:xfrm>
            <a:prstGeom prst="rect">
              <a:avLst/>
            </a:prstGeom>
            <a:solidFill>
              <a:srgbClr val="FF15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ZoneTexte 27">
            <a:extLst>
              <a:ext uri="{FF2B5EF4-FFF2-40B4-BE49-F238E27FC236}">
                <a16:creationId xmlns:a16="http://schemas.microsoft.com/office/drawing/2014/main" id="{504C6597-561C-BFAF-8E32-E61CA6193E66}"/>
              </a:ext>
            </a:extLst>
          </p:cNvPr>
          <p:cNvSpPr txBox="1"/>
          <p:nvPr/>
        </p:nvSpPr>
        <p:spPr>
          <a:xfrm>
            <a:off x="6590964" y="3050550"/>
            <a:ext cx="47288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&lt;50%*</a:t>
            </a:r>
          </a:p>
        </p:txBody>
      </p:sp>
      <p:sp>
        <p:nvSpPr>
          <p:cNvPr id="35" name="ZoneTexte 29">
            <a:extLst>
              <a:ext uri="{FF2B5EF4-FFF2-40B4-BE49-F238E27FC236}">
                <a16:creationId xmlns:a16="http://schemas.microsoft.com/office/drawing/2014/main" id="{7B6D6F45-A74D-1F1E-93A4-CB6644D20E58}"/>
              </a:ext>
            </a:extLst>
          </p:cNvPr>
          <p:cNvSpPr txBox="1"/>
          <p:nvPr/>
        </p:nvSpPr>
        <p:spPr>
          <a:xfrm>
            <a:off x="7255597" y="2316306"/>
            <a:ext cx="384721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&lt;10%</a:t>
            </a:r>
          </a:p>
        </p:txBody>
      </p:sp>
      <p:sp>
        <p:nvSpPr>
          <p:cNvPr id="37" name="ZoneTexte 31">
            <a:extLst>
              <a:ext uri="{FF2B5EF4-FFF2-40B4-BE49-F238E27FC236}">
                <a16:creationId xmlns:a16="http://schemas.microsoft.com/office/drawing/2014/main" id="{049BBBAA-D8C4-CF7D-620C-70BCF81914B4}"/>
              </a:ext>
            </a:extLst>
          </p:cNvPr>
          <p:cNvSpPr txBox="1"/>
          <p:nvPr/>
        </p:nvSpPr>
        <p:spPr>
          <a:xfrm>
            <a:off x="7255061" y="5036713"/>
            <a:ext cx="29014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&lt;1%</a:t>
            </a:r>
          </a:p>
        </p:txBody>
      </p:sp>
      <p:grpSp>
        <p:nvGrpSpPr>
          <p:cNvPr id="13" name="Groupe 5">
            <a:extLst>
              <a:ext uri="{FF2B5EF4-FFF2-40B4-BE49-F238E27FC236}">
                <a16:creationId xmlns:a16="http://schemas.microsoft.com/office/drawing/2014/main" id="{9027C937-00F6-C4EB-3659-4913A15AA96C}"/>
              </a:ext>
            </a:extLst>
          </p:cNvPr>
          <p:cNvGrpSpPr/>
          <p:nvPr/>
        </p:nvGrpSpPr>
        <p:grpSpPr>
          <a:xfrm>
            <a:off x="4919375" y="2276896"/>
            <a:ext cx="721059" cy="2859413"/>
            <a:chOff x="7574400" y="2531930"/>
            <a:chExt cx="721059" cy="33101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825C6A-C9A2-E08E-C44C-64D884EC2415}"/>
                </a:ext>
              </a:extLst>
            </p:cNvPr>
            <p:cNvSpPr/>
            <p:nvPr/>
          </p:nvSpPr>
          <p:spPr>
            <a:xfrm>
              <a:off x="7574400" y="2531930"/>
              <a:ext cx="720000" cy="189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D925C2-9DD4-1B4B-BF4F-AFB4930683DC}"/>
                </a:ext>
              </a:extLst>
            </p:cNvPr>
            <p:cNvSpPr/>
            <p:nvPr/>
          </p:nvSpPr>
          <p:spPr>
            <a:xfrm>
              <a:off x="7574400" y="2690813"/>
              <a:ext cx="720000" cy="68920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78EF3F-082C-2FEE-A2C5-2CC7942E97E9}"/>
                </a:ext>
              </a:extLst>
            </p:cNvPr>
            <p:cNvSpPr/>
            <p:nvPr/>
          </p:nvSpPr>
          <p:spPr>
            <a:xfrm>
              <a:off x="7574400" y="3352799"/>
              <a:ext cx="720000" cy="23404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644AE7-174E-EBB8-F07A-24EF7C17BB1C}"/>
                </a:ext>
              </a:extLst>
            </p:cNvPr>
            <p:cNvSpPr/>
            <p:nvPr/>
          </p:nvSpPr>
          <p:spPr>
            <a:xfrm>
              <a:off x="7574400" y="5660279"/>
              <a:ext cx="720000" cy="139085"/>
            </a:xfrm>
            <a:prstGeom prst="rect">
              <a:avLst/>
            </a:prstGeom>
            <a:solidFill>
              <a:srgbClr val="FF15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0D593E-A343-2422-23D1-8DB9CEC6D371}"/>
                </a:ext>
              </a:extLst>
            </p:cNvPr>
            <p:cNvSpPr/>
            <p:nvPr/>
          </p:nvSpPr>
          <p:spPr>
            <a:xfrm>
              <a:off x="7575459" y="5779179"/>
              <a:ext cx="720000" cy="62875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ZoneTexte 6">
            <a:extLst>
              <a:ext uri="{FF2B5EF4-FFF2-40B4-BE49-F238E27FC236}">
                <a16:creationId xmlns:a16="http://schemas.microsoft.com/office/drawing/2014/main" id="{90B15368-06CA-4BDD-E2EF-2E93FA45460E}"/>
              </a:ext>
            </a:extLst>
          </p:cNvPr>
          <p:cNvSpPr txBox="1"/>
          <p:nvPr/>
        </p:nvSpPr>
        <p:spPr>
          <a:xfrm>
            <a:off x="4396379" y="1624104"/>
            <a:ext cx="173869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TYPE 1 &amp; TYPE 2 DIABETES</a:t>
            </a:r>
          </a:p>
        </p:txBody>
      </p:sp>
      <p:sp>
        <p:nvSpPr>
          <p:cNvPr id="15" name="ZoneTexte 21">
            <a:extLst>
              <a:ext uri="{FF2B5EF4-FFF2-40B4-BE49-F238E27FC236}">
                <a16:creationId xmlns:a16="http://schemas.microsoft.com/office/drawing/2014/main" id="{3F5C8E35-7765-992D-3607-DF43FD0E8F0B}"/>
              </a:ext>
            </a:extLst>
          </p:cNvPr>
          <p:cNvSpPr txBox="1"/>
          <p:nvPr/>
        </p:nvSpPr>
        <p:spPr>
          <a:xfrm>
            <a:off x="5685254" y="2102207"/>
            <a:ext cx="526773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TARGET</a:t>
            </a:r>
          </a:p>
        </p:txBody>
      </p:sp>
      <p:sp>
        <p:nvSpPr>
          <p:cNvPr id="16" name="ZoneTexte 23">
            <a:extLst>
              <a:ext uri="{FF2B5EF4-FFF2-40B4-BE49-F238E27FC236}">
                <a16:creationId xmlns:a16="http://schemas.microsoft.com/office/drawing/2014/main" id="{4E37F975-5145-E093-C159-F506FB8FF610}"/>
              </a:ext>
            </a:extLst>
          </p:cNvPr>
          <p:cNvSpPr txBox="1"/>
          <p:nvPr/>
        </p:nvSpPr>
        <p:spPr>
          <a:xfrm>
            <a:off x="5685254" y="2264120"/>
            <a:ext cx="30617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&lt;5%</a:t>
            </a:r>
          </a:p>
        </p:txBody>
      </p:sp>
      <p:sp>
        <p:nvSpPr>
          <p:cNvPr id="17" name="ZoneTexte 24">
            <a:extLst>
              <a:ext uri="{FF2B5EF4-FFF2-40B4-BE49-F238E27FC236}">
                <a16:creationId xmlns:a16="http://schemas.microsoft.com/office/drawing/2014/main" id="{DE55F03E-E040-7BF2-0B40-18A41C3E8D07}"/>
              </a:ext>
            </a:extLst>
          </p:cNvPr>
          <p:cNvSpPr txBox="1"/>
          <p:nvPr/>
        </p:nvSpPr>
        <p:spPr>
          <a:xfrm>
            <a:off x="5054331" y="2638438"/>
            <a:ext cx="464871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&lt;25%*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FC07E730-26C3-C546-B1B3-547501DC4C15}"/>
              </a:ext>
            </a:extLst>
          </p:cNvPr>
          <p:cNvSpPr txBox="1"/>
          <p:nvPr/>
        </p:nvSpPr>
        <p:spPr>
          <a:xfrm>
            <a:off x="4977209" y="3772626"/>
            <a:ext cx="583493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&gt;70%</a:t>
            </a:r>
          </a:p>
        </p:txBody>
      </p:sp>
      <p:sp>
        <p:nvSpPr>
          <p:cNvPr id="19" name="ZoneTexte 26">
            <a:extLst>
              <a:ext uri="{FF2B5EF4-FFF2-40B4-BE49-F238E27FC236}">
                <a16:creationId xmlns:a16="http://schemas.microsoft.com/office/drawing/2014/main" id="{22B35EDE-0BA0-04E8-C964-E198829B54BA}"/>
              </a:ext>
            </a:extLst>
          </p:cNvPr>
          <p:cNvSpPr txBox="1"/>
          <p:nvPr/>
        </p:nvSpPr>
        <p:spPr>
          <a:xfrm>
            <a:off x="5685254" y="5056048"/>
            <a:ext cx="290144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&lt;1%</a:t>
            </a:r>
          </a:p>
        </p:txBody>
      </p:sp>
      <p:sp>
        <p:nvSpPr>
          <p:cNvPr id="20" name="ZoneTexte 28">
            <a:extLst>
              <a:ext uri="{FF2B5EF4-FFF2-40B4-BE49-F238E27FC236}">
                <a16:creationId xmlns:a16="http://schemas.microsoft.com/office/drawing/2014/main" id="{3A4C3D95-25D7-3741-BF14-58AA56A82D2F}"/>
              </a:ext>
            </a:extLst>
          </p:cNvPr>
          <p:cNvSpPr txBox="1"/>
          <p:nvPr/>
        </p:nvSpPr>
        <p:spPr>
          <a:xfrm>
            <a:off x="5685254" y="4899435"/>
            <a:ext cx="455253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&lt;4%**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55F97683-A386-42AC-AEB4-95B70A8FDE2B}"/>
              </a:ext>
            </a:extLst>
          </p:cNvPr>
          <p:cNvSpPr txBox="1"/>
          <p:nvPr/>
        </p:nvSpPr>
        <p:spPr>
          <a:xfrm>
            <a:off x="5787140" y="1434818"/>
            <a:ext cx="2103823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TYPE 1 &amp; TYPE 2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DIABETES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OLDER/HIGH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A4AD6-C8E6-A252-7CE1-6B612085DC26}"/>
              </a:ext>
            </a:extLst>
          </p:cNvPr>
          <p:cNvSpPr txBox="1"/>
          <p:nvPr/>
        </p:nvSpPr>
        <p:spPr>
          <a:xfrm>
            <a:off x="665881" y="1624104"/>
            <a:ext cx="3815240" cy="2239028"/>
          </a:xfrm>
          <a:prstGeom prst="rect">
            <a:avLst/>
          </a:prstGeom>
          <a:solidFill>
            <a:schemeClr val="bg1"/>
          </a:solidFill>
          <a:ln w="25400">
            <a:solidFill>
              <a:srgbClr val="3AB050"/>
            </a:solidFill>
          </a:ln>
        </p:spPr>
        <p:txBody>
          <a:bodyPr wrap="square" lIns="182880" tIns="182880" rIns="182880" bIns="18288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3A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CONSENSUS RECOMMENDATIONS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To reach an A1C target of 7.0% </a:t>
            </a:r>
            <a:b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TIR target (3.9-10.0 mmol/L) </a:t>
            </a:r>
            <a:b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is </a:t>
            </a: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&gt;70%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 older/high risk of hypoglycemia (A1C target of 8.0%) – the TIR target is </a:t>
            </a: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&gt;50%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221B98-4B48-5933-1697-FD84D7FCBCC1}"/>
              </a:ext>
            </a:extLst>
          </p:cNvPr>
          <p:cNvSpPr txBox="1"/>
          <p:nvPr/>
        </p:nvSpPr>
        <p:spPr>
          <a:xfrm>
            <a:off x="7890964" y="1624104"/>
            <a:ext cx="3639742" cy="3139959"/>
          </a:xfrm>
          <a:prstGeom prst="rect">
            <a:avLst/>
          </a:prstGeom>
          <a:noFill/>
          <a:ln w="25400">
            <a:solidFill>
              <a:srgbClr val="F51417"/>
            </a:solidFill>
          </a:ln>
        </p:spPr>
        <p:txBody>
          <a:bodyPr wrap="square" lIns="182880" tIns="182880" rIns="182880" bIns="18288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F514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AVOIDING TIME BELOW RANGE (TBR)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 most adults: 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Try to limit glucose &lt;3.9 mmol/L to </a:t>
            </a:r>
            <a:b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&lt;4% of the time (1 hour/day)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Within that 4%, limit 1%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   &lt;3.0 mmol/L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For older and high risk patients: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Try to limit glucose &lt;3.9 mmol/L to </a:t>
            </a:r>
            <a:b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&lt;1% of the time (15 minutes/day) 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Due to the higher risk of complications from hypoglycemia </a:t>
            </a:r>
          </a:p>
        </p:txBody>
      </p:sp>
      <p:sp>
        <p:nvSpPr>
          <p:cNvPr id="5" name="ZoneTexte 25">
            <a:extLst>
              <a:ext uri="{FF2B5EF4-FFF2-40B4-BE49-F238E27FC236}">
                <a16:creationId xmlns:a16="http://schemas.microsoft.com/office/drawing/2014/main" id="{1E44CDC0-4289-A18B-9151-0A0B299C2896}"/>
              </a:ext>
            </a:extLst>
          </p:cNvPr>
          <p:cNvSpPr txBox="1"/>
          <p:nvPr/>
        </p:nvSpPr>
        <p:spPr>
          <a:xfrm>
            <a:off x="6521288" y="4197269"/>
            <a:ext cx="593112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&gt;50%</a:t>
            </a:r>
          </a:p>
        </p:txBody>
      </p:sp>
      <p:sp>
        <p:nvSpPr>
          <p:cNvPr id="8" name="ZoneTexte 21">
            <a:extLst>
              <a:ext uri="{FF2B5EF4-FFF2-40B4-BE49-F238E27FC236}">
                <a16:creationId xmlns:a16="http://schemas.microsoft.com/office/drawing/2014/main" id="{F99A307B-7D94-6B56-5385-D0441B3DBDEE}"/>
              </a:ext>
            </a:extLst>
          </p:cNvPr>
          <p:cNvSpPr txBox="1"/>
          <p:nvPr/>
        </p:nvSpPr>
        <p:spPr>
          <a:xfrm>
            <a:off x="7254796" y="2102207"/>
            <a:ext cx="526773" cy="15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TARGET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F9BE5C-A4E6-DC7B-0F83-61082FD53B91}"/>
              </a:ext>
            </a:extLst>
          </p:cNvPr>
          <p:cNvSpPr/>
          <p:nvPr/>
        </p:nvSpPr>
        <p:spPr>
          <a:xfrm>
            <a:off x="665881" y="6039444"/>
            <a:ext cx="108602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Battelino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CA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Tadej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et al. “Clinical Targets for Sensor Based Glucose Monitoring Data Interpretation: Recommendations From the International Consensus on Time in Range.” Diabetes Care 42, no. 8 (August 2019): 1593–1603. 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https://doi.org/10.2337/dci19-0028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Imran, S. Ali, Gina Agarwal, Harpreet S. Bajaj, and Stuart Ross. “Targets for Glycemic Control.” Canadian Journal of Diabetes 42 (April 2018): S42–46. 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https://doi.org/10.1016/j.jcjd.2017.10.030</a:t>
            </a:r>
            <a:r>
              <a:rPr kumimoji="0" lang="en-C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5FA10-B525-A4E4-A3E9-342992B81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85E78-1F86-4A3D-9EE1-B0103B1CEF15}" type="slidenum">
              <a:rPr kumimoji="0" lang="en-US" sz="1317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1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1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9DD2AA82-B746-77E3-2367-F50D9CDF5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9" y="-101271"/>
            <a:ext cx="4329876" cy="70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screen shot of a phone&#10;&#10;Description automatically generated">
            <a:extLst>
              <a:ext uri="{FF2B5EF4-FFF2-40B4-BE49-F238E27FC236}">
                <a16:creationId xmlns:a16="http://schemas.microsoft.com/office/drawing/2014/main" id="{C02CAAC6-996A-9F70-5231-67953C92F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74" y="-238846"/>
            <a:ext cx="4498611" cy="73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3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3A0CCFD-3E8D-4CEA-8BE6-5DB5A607F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41" y="0"/>
            <a:ext cx="4215726" cy="687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3267A3-25B2-F7BA-1A8D-FAAC23FF9A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81" y="0"/>
            <a:ext cx="4356227" cy="71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0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5B67-5564-0703-9B89-D0025AF2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/>
              <a:t>Advantages of Using TIR and AGP Data with Patients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656B-C26A-5999-59FA-92019DCF9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/>
          <a:lstStyle/>
          <a:p>
            <a:r>
              <a:rPr lang="en-US"/>
              <a:t>What the data tells us</a:t>
            </a:r>
          </a:p>
        </p:txBody>
      </p:sp>
      <p:pic>
        <p:nvPicPr>
          <p:cNvPr id="40" name="Image 13">
            <a:extLst>
              <a:ext uri="{FF2B5EF4-FFF2-40B4-BE49-F238E27FC236}">
                <a16:creationId xmlns:a16="http://schemas.microsoft.com/office/drawing/2014/main" id="{08A3E8C6-48D8-1E90-395D-7FCFD830B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8" t="13003" r="1182" b="60824"/>
          <a:stretch/>
        </p:blipFill>
        <p:spPr>
          <a:xfrm>
            <a:off x="1892684" y="1773984"/>
            <a:ext cx="3119438" cy="2083782"/>
          </a:xfrm>
          <a:prstGeom prst="rect">
            <a:avLst/>
          </a:prstGeom>
        </p:spPr>
      </p:pic>
      <p:pic>
        <p:nvPicPr>
          <p:cNvPr id="41" name="Google Shape;588;gf9fdaa2555_1_973">
            <a:extLst>
              <a:ext uri="{FF2B5EF4-FFF2-40B4-BE49-F238E27FC236}">
                <a16:creationId xmlns:a16="http://schemas.microsoft.com/office/drawing/2014/main" id="{D9632D39-5AAC-B3FF-6788-4A09174786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488" t="20103" r="10610"/>
          <a:stretch/>
        </p:blipFill>
        <p:spPr>
          <a:xfrm>
            <a:off x="6328445" y="1904463"/>
            <a:ext cx="4430501" cy="185004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D244964-DDD3-FA8B-1263-7714C41CEBC3}"/>
              </a:ext>
            </a:extLst>
          </p:cNvPr>
          <p:cNvSpPr txBox="1"/>
          <p:nvPr/>
        </p:nvSpPr>
        <p:spPr>
          <a:xfrm>
            <a:off x="6608334" y="1396078"/>
            <a:ext cx="3508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AMBULATORY GLUCOSE PROFILE (AGP)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E97DA61-12AA-A7DB-F92F-C1B5B61A9F72}"/>
              </a:ext>
            </a:extLst>
          </p:cNvPr>
          <p:cNvSpPr txBox="1">
            <a:spLocks/>
          </p:cNvSpPr>
          <p:nvPr/>
        </p:nvSpPr>
        <p:spPr>
          <a:xfrm>
            <a:off x="1894268" y="4073197"/>
            <a:ext cx="3638500" cy="2203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ADVANTAGES OF USING TIR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Easy to interpret for patients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Captures information continuously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Captures glycemic variability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CA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TIR and A1C are complementary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42918-EC66-8268-63DF-C9ADA717B1BB}"/>
              </a:ext>
            </a:extLst>
          </p:cNvPr>
          <p:cNvSpPr txBox="1"/>
          <p:nvPr/>
        </p:nvSpPr>
        <p:spPr>
          <a:xfrm>
            <a:off x="1894268" y="1396078"/>
            <a:ext cx="3119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IN RANGES (TIR)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03EB7-A7BB-F327-66E6-D83C809E6D79}"/>
              </a:ext>
            </a:extLst>
          </p:cNvPr>
          <p:cNvSpPr txBox="1"/>
          <p:nvPr/>
        </p:nvSpPr>
        <p:spPr>
          <a:xfrm>
            <a:off x="6475929" y="3884606"/>
            <a:ext cx="5045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ADVANTAGES OF USING AGP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Easy visualization of a tremendous amount of data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Shows areas of glycemic excursions and rapid change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Can be used to educate patient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Empowers patients to see the impact of changes in nutrition, exercise and taking pharmacotherapy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CDE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Especially important for patients using insulin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E7583E-9200-28CE-19D0-95B561DC159D}"/>
              </a:ext>
            </a:extLst>
          </p:cNvPr>
          <p:cNvCxnSpPr>
            <a:cxnSpLocks/>
          </p:cNvCxnSpPr>
          <p:nvPr/>
        </p:nvCxnSpPr>
        <p:spPr>
          <a:xfrm>
            <a:off x="6096000" y="1535681"/>
            <a:ext cx="0" cy="46978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CFEEFE-6FE0-CAF8-8E97-73309F0E8CF3}"/>
              </a:ext>
            </a:extLst>
          </p:cNvPr>
          <p:cNvSpPr txBox="1"/>
          <p:nvPr/>
        </p:nvSpPr>
        <p:spPr>
          <a:xfrm>
            <a:off x="670560" y="6127318"/>
            <a:ext cx="10850880" cy="5878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Dunn TC, Hayter GA,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Doniger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KJ, Wolpert HA. Development of the likelihood of low glucose (LLG) algorithm for evaluating risk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hypoglycaemia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 new approach for using continuous glucose data to guide therapeutic decision making.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 Diabetes Sci Technol,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(2014); 8(4):720-730: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https://doi.org/10.1177/1932296814532200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BA6EC-DD6A-C9D0-F96D-7FC235109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85E78-1F86-4A3D-9EE1-B0103B1CEF1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3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E6759-4AC1-E32C-9D0A-141C5944E9E3}"/>
              </a:ext>
            </a:extLst>
          </p:cNvPr>
          <p:cNvPicPr/>
          <p:nvPr/>
        </p:nvPicPr>
        <p:blipFill rotWithShape="1">
          <a:blip r:embed="rId3" cstate="hq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2965" y="2149704"/>
            <a:ext cx="6504851" cy="291480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4BAD7-064B-E4BF-97E8-896D2D74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Interpreting Daily Patterns Can Be Done in a Few Steps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6D5327-1996-6BEF-0816-637C292CBE50}"/>
              </a:ext>
            </a:extLst>
          </p:cNvPr>
          <p:cNvGrpSpPr/>
          <p:nvPr/>
        </p:nvGrpSpPr>
        <p:grpSpPr>
          <a:xfrm>
            <a:off x="2028027" y="1851080"/>
            <a:ext cx="3448425" cy="1604143"/>
            <a:chOff x="2028027" y="2179703"/>
            <a:chExt cx="3448425" cy="16041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BCC950-A29E-2FA0-4B60-985971F839F4}"/>
                </a:ext>
              </a:extLst>
            </p:cNvPr>
            <p:cNvSpPr txBox="1"/>
            <p:nvPr/>
          </p:nvSpPr>
          <p:spPr>
            <a:xfrm>
              <a:off x="2028027" y="2179703"/>
              <a:ext cx="2852548" cy="127417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2"/>
              </a:solidFill>
            </a:ln>
          </p:spPr>
          <p:txBody>
            <a:bodyPr wrap="square" lIns="137160" tIns="91440" rIns="137160">
              <a:noAutofit/>
            </a:bodyPr>
            <a:lstStyle/>
            <a:p>
              <a:pPr marL="236538" marR="0" lvl="0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3"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470A6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What is the shape of the median curve? </a:t>
              </a:r>
            </a:p>
            <a:p>
              <a:pPr marL="406400" marR="0" lvl="1" indent="-152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470A68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Steep slope shows periods of rapid glucose change 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1C2C0942-4ECB-007C-1C76-83E673A614D6}"/>
                </a:ext>
              </a:extLst>
            </p:cNvPr>
            <p:cNvSpPr/>
            <p:nvPr/>
          </p:nvSpPr>
          <p:spPr>
            <a:xfrm rot="943953">
              <a:off x="4670848" y="3199900"/>
              <a:ext cx="805604" cy="583946"/>
            </a:xfrm>
            <a:prstGeom prst="rightArrow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D19B03-F2C0-7E44-F4CA-1470F0B1F083}"/>
                </a:ext>
              </a:extLst>
            </p:cNvPr>
            <p:cNvSpPr txBox="1"/>
            <p:nvPr/>
          </p:nvSpPr>
          <p:spPr>
            <a:xfrm>
              <a:off x="4909983" y="3314369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CEA059-9AE7-F452-3C1A-7B9300F7D972}"/>
              </a:ext>
            </a:extLst>
          </p:cNvPr>
          <p:cNvGrpSpPr/>
          <p:nvPr/>
        </p:nvGrpSpPr>
        <p:grpSpPr>
          <a:xfrm>
            <a:off x="719384" y="3937957"/>
            <a:ext cx="3277464" cy="1584350"/>
            <a:chOff x="719384" y="4266580"/>
            <a:chExt cx="3277464" cy="15843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D1ADBD-8C31-4A81-D043-FD66847E2CAB}"/>
                </a:ext>
              </a:extLst>
            </p:cNvPr>
            <p:cNvSpPr txBox="1"/>
            <p:nvPr/>
          </p:nvSpPr>
          <p:spPr>
            <a:xfrm>
              <a:off x="719384" y="4678297"/>
              <a:ext cx="2965033" cy="117263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lIns="137160" tIns="91440" rIns="137160" bIns="0">
              <a:noAutofit/>
            </a:bodyPr>
            <a:lstStyle/>
            <a:p>
              <a:pPr marL="236538" marR="0" lvl="0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Are there patterns of hypoglycemia?</a:t>
              </a:r>
            </a:p>
            <a:p>
              <a:pPr marL="406400" marR="0" lvl="1" indent="-1873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Do any curves cross the hypoglycemia line?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F472A53B-D5F5-185F-D48F-B837FCB14CF9}"/>
                </a:ext>
              </a:extLst>
            </p:cNvPr>
            <p:cNvSpPr/>
            <p:nvPr/>
          </p:nvSpPr>
          <p:spPr>
            <a:xfrm rot="18824340">
              <a:off x="3369138" y="4339587"/>
              <a:ext cx="700718" cy="554703"/>
            </a:xfrm>
            <a:prstGeom prst="rightArrow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5A6634-4810-6391-5CFE-D81907E9C203}"/>
                </a:ext>
              </a:extLst>
            </p:cNvPr>
            <p:cNvSpPr txBox="1"/>
            <p:nvPr/>
          </p:nvSpPr>
          <p:spPr>
            <a:xfrm>
              <a:off x="3538383" y="4483960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270480-6220-5CFC-5587-9A74E0F023EE}"/>
              </a:ext>
            </a:extLst>
          </p:cNvPr>
          <p:cNvGrpSpPr/>
          <p:nvPr/>
        </p:nvGrpSpPr>
        <p:grpSpPr>
          <a:xfrm>
            <a:off x="5673046" y="1923092"/>
            <a:ext cx="5041937" cy="1915748"/>
            <a:chOff x="5673046" y="2251715"/>
            <a:chExt cx="5041937" cy="1915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EC6D88-B428-A074-55F8-02C52532A5AF}"/>
                </a:ext>
              </a:extLst>
            </p:cNvPr>
            <p:cNvSpPr txBox="1"/>
            <p:nvPr/>
          </p:nvSpPr>
          <p:spPr>
            <a:xfrm>
              <a:off x="6055659" y="2251715"/>
              <a:ext cx="4659324" cy="1172633"/>
            </a:xfrm>
            <a:prstGeom prst="rect">
              <a:avLst/>
            </a:prstGeom>
            <a:solidFill>
              <a:schemeClr val="bg1">
                <a:alpha val="80279"/>
              </a:schemeClr>
            </a:solidFill>
            <a:ln w="25400">
              <a:solidFill>
                <a:schemeClr val="accent3"/>
              </a:solidFill>
            </a:ln>
          </p:spPr>
          <p:txBody>
            <a:bodyPr wrap="square" lIns="137160" tIns="91440" rIns="13716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4"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64CCC9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What is the width of the interquartile range? (25th/75th) </a:t>
              </a:r>
            </a:p>
            <a:p>
              <a:pPr marL="466725" marR="0" lvl="1" indent="-1206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64CCC9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Assesses glucose variability</a:t>
              </a:r>
            </a:p>
            <a:p>
              <a:pPr marL="693738" marR="0" lvl="2" indent="-1190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solidFill>
                    <a:srgbClr val="64CCC9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Larger range indicates increased variability </a:t>
              </a:r>
            </a:p>
          </p:txBody>
        </p:sp>
        <p:sp>
          <p:nvSpPr>
            <p:cNvPr id="8" name="Arrow: Up-Down 7">
              <a:extLst>
                <a:ext uri="{FF2B5EF4-FFF2-40B4-BE49-F238E27FC236}">
                  <a16:creationId xmlns:a16="http://schemas.microsoft.com/office/drawing/2014/main" id="{25EC2454-6749-225C-BAB2-66519481C854}"/>
                </a:ext>
              </a:extLst>
            </p:cNvPr>
            <p:cNvSpPr/>
            <p:nvPr/>
          </p:nvSpPr>
          <p:spPr>
            <a:xfrm>
              <a:off x="5673046" y="2994830"/>
              <a:ext cx="576027" cy="1172633"/>
            </a:xfrm>
            <a:prstGeom prst="upDownArrow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2A515D-B29D-D2C6-DDA6-6C17713BE82C}"/>
                </a:ext>
              </a:extLst>
            </p:cNvPr>
            <p:cNvSpPr txBox="1"/>
            <p:nvPr/>
          </p:nvSpPr>
          <p:spPr>
            <a:xfrm>
              <a:off x="5814702" y="3454936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211345-7C61-0C09-80F6-246EA43BB32A}"/>
              </a:ext>
            </a:extLst>
          </p:cNvPr>
          <p:cNvGrpSpPr/>
          <p:nvPr/>
        </p:nvGrpSpPr>
        <p:grpSpPr>
          <a:xfrm>
            <a:off x="6410349" y="3335073"/>
            <a:ext cx="3456209" cy="1383169"/>
            <a:chOff x="6410349" y="3663696"/>
            <a:chExt cx="3456209" cy="13831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D21BAC-2280-118E-4C75-BAC704A94D72}"/>
                </a:ext>
              </a:extLst>
            </p:cNvPr>
            <p:cNvSpPr txBox="1"/>
            <p:nvPr/>
          </p:nvSpPr>
          <p:spPr>
            <a:xfrm>
              <a:off x="6755883" y="4214730"/>
              <a:ext cx="3110675" cy="83213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5400">
              <a:solidFill>
                <a:srgbClr val="5B9BD6"/>
              </a:solidFill>
            </a:ln>
          </p:spPr>
          <p:txBody>
            <a:bodyPr wrap="square" lIns="137160" tIns="91440" rIns="137160" bIns="0">
              <a:noAutofit/>
            </a:bodyPr>
            <a:lstStyle/>
            <a:p>
              <a:pPr marL="236538" marR="0" lvl="0" indent="-23653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2"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5B9BD6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Are the readings within the target range?</a:t>
              </a:r>
            </a:p>
          </p:txBody>
        </p:sp>
        <p:sp>
          <p:nvSpPr>
            <p:cNvPr id="6" name="Arrow: Up-Down 5">
              <a:extLst>
                <a:ext uri="{FF2B5EF4-FFF2-40B4-BE49-F238E27FC236}">
                  <a16:creationId xmlns:a16="http://schemas.microsoft.com/office/drawing/2014/main" id="{4CF383D9-CF09-E7C0-E777-FD149D7C76CA}"/>
                </a:ext>
              </a:extLst>
            </p:cNvPr>
            <p:cNvSpPr/>
            <p:nvPr/>
          </p:nvSpPr>
          <p:spPr>
            <a:xfrm>
              <a:off x="6410349" y="3663696"/>
              <a:ext cx="525909" cy="715434"/>
            </a:xfrm>
            <a:prstGeom prst="upDownArrow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3C60FE-0C94-1CBB-D70E-498C5EDD0223}"/>
                </a:ext>
              </a:extLst>
            </p:cNvPr>
            <p:cNvSpPr txBox="1"/>
            <p:nvPr/>
          </p:nvSpPr>
          <p:spPr>
            <a:xfrm>
              <a:off x="6526954" y="3867643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BD983E-73CA-A55E-ED94-18711B1C7A7F}"/>
              </a:ext>
            </a:extLst>
          </p:cNvPr>
          <p:cNvSpPr txBox="1"/>
          <p:nvPr/>
        </p:nvSpPr>
        <p:spPr>
          <a:xfrm>
            <a:off x="670560" y="6127318"/>
            <a:ext cx="10850880" cy="5878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Dunn TC, Hayter GA,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Doniger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KJ, Wolpert HA. Development of the likelihood of low glucose (LLG) algorithm for evaluating risk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hypoglycaemia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 new approach for using continuous glucose data to guide therapeutic decision making.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 Diabetes Sci Technol,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(2014); 8(4):720-730: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https://doi.org/10.1177/1932296814532200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13BE43C-DC18-59E3-B914-946E47CE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862F5-40D8-4D1B-99D2-EDB34B0BFFA4}" type="slidenum">
              <a:rPr kumimoji="0" lang="en-CA" sz="1333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3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43757-CEF6-4F2D-93AD-43E3BE76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Understanding Your Patients Glycemic Control Beyond A1C</a:t>
            </a:r>
            <a:endParaRPr lang="en-CA" sz="31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3202C-CF02-090E-ED4D-DC8A9AED9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/>
          <a:lstStyle/>
          <a:p>
            <a:r>
              <a:rPr lang="en-US"/>
              <a:t>What the data tells us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A263D5BF-5265-411D-8F6D-241CE4053D0B}"/>
              </a:ext>
            </a:extLst>
          </p:cNvPr>
          <p:cNvSpPr txBox="1">
            <a:spLocks/>
          </p:cNvSpPr>
          <p:nvPr/>
        </p:nvSpPr>
        <p:spPr>
          <a:xfrm>
            <a:off x="669926" y="1451106"/>
            <a:ext cx="10988590" cy="47625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26478" indent="-22647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387" indent="-228594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6063" indent="-22647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28594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patients with the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same A1C (7.6-7.7%)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 have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very different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glucose variability</a:t>
            </a:r>
            <a:endParaRPr kumimoji="0" lang="en-US" sz="20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 descr="A close up of a map&#10;&#10;Description automatically generated">
            <a:extLst>
              <a:ext uri="{FF2B5EF4-FFF2-40B4-BE49-F238E27FC236}">
                <a16:creationId xmlns:a16="http://schemas.microsoft.com/office/drawing/2014/main" id="{792B4408-F1F8-4B16-A585-7C1DE2467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>
          <a:xfrm>
            <a:off x="1459643" y="2062247"/>
            <a:ext cx="4306252" cy="1811593"/>
          </a:xfrm>
          <a:prstGeom prst="rect">
            <a:avLst/>
          </a:prstGeom>
        </p:spPr>
      </p:pic>
      <p:pic>
        <p:nvPicPr>
          <p:cNvPr id="31" name="Picture 30" descr="A close up of a map&#10;&#10;Description automatically generated">
            <a:extLst>
              <a:ext uri="{FF2B5EF4-FFF2-40B4-BE49-F238E27FC236}">
                <a16:creationId xmlns:a16="http://schemas.microsoft.com/office/drawing/2014/main" id="{7A309535-1E1A-43EF-B603-9D498FB3C4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/>
          <a:stretch/>
        </p:blipFill>
        <p:spPr>
          <a:xfrm>
            <a:off x="7071856" y="2035353"/>
            <a:ext cx="4411848" cy="1892415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4D5B36-9FBB-4E22-B36C-25882C440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2"/>
          <a:stretch/>
        </p:blipFill>
        <p:spPr>
          <a:xfrm>
            <a:off x="1508616" y="4125245"/>
            <a:ext cx="4229085" cy="1735105"/>
          </a:xfrm>
          <a:prstGeom prst="rect">
            <a:avLst/>
          </a:prstGeom>
        </p:spPr>
      </p:pic>
      <p:pic>
        <p:nvPicPr>
          <p:cNvPr id="33" name="Picture 32" descr="A close up of a map&#10;&#10;Description automatically generated">
            <a:extLst>
              <a:ext uri="{FF2B5EF4-FFF2-40B4-BE49-F238E27FC236}">
                <a16:creationId xmlns:a16="http://schemas.microsoft.com/office/drawing/2014/main" id="{D906EF97-7D46-430F-8FF3-332F019A34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/>
          <a:stretch/>
        </p:blipFill>
        <p:spPr>
          <a:xfrm>
            <a:off x="7001775" y="4098351"/>
            <a:ext cx="4411848" cy="18177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7D6B3DD-DDE4-445F-9EBE-4129B675D162}"/>
              </a:ext>
            </a:extLst>
          </p:cNvPr>
          <p:cNvSpPr/>
          <p:nvPr/>
        </p:nvSpPr>
        <p:spPr>
          <a:xfrm>
            <a:off x="682693" y="2099223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6B7E68-F445-4DB3-AB95-498B994F2D05}"/>
              </a:ext>
            </a:extLst>
          </p:cNvPr>
          <p:cNvSpPr/>
          <p:nvPr/>
        </p:nvSpPr>
        <p:spPr>
          <a:xfrm>
            <a:off x="682693" y="4142449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7EE394-D4D0-44B6-83A4-8C91A155102B}"/>
              </a:ext>
            </a:extLst>
          </p:cNvPr>
          <p:cNvSpPr/>
          <p:nvPr/>
        </p:nvSpPr>
        <p:spPr>
          <a:xfrm>
            <a:off x="6232565" y="2099223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244D908-2D58-4B64-9555-D2395DEEAB6B}"/>
              </a:ext>
            </a:extLst>
          </p:cNvPr>
          <p:cNvSpPr/>
          <p:nvPr/>
        </p:nvSpPr>
        <p:spPr>
          <a:xfrm>
            <a:off x="6228532" y="4142449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64CF14-A7C3-4B8B-9F29-F3A04158D7F3}"/>
              </a:ext>
            </a:extLst>
          </p:cNvPr>
          <p:cNvSpPr txBox="1"/>
          <p:nvPr/>
        </p:nvSpPr>
        <p:spPr>
          <a:xfrm>
            <a:off x="669926" y="6125266"/>
            <a:ext cx="10988586" cy="27696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Dunn TC, Hayter GA,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Doniger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KJ, Wolpert HA. Development of the likelihood of low glucose (LLG) algorithm for evaluating risk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hypoglycaemia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 new approach for using continuous glucose data to guide therapeutic decision making.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 Diabetes Sci Technol,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(2014); 8(4):720-730: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https://doi.org/10.1177/1932296814532200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4B2DFC-49D5-6B73-B48A-68423FC7229F}"/>
              </a:ext>
            </a:extLst>
          </p:cNvPr>
          <p:cNvCxnSpPr/>
          <p:nvPr/>
        </p:nvCxnSpPr>
        <p:spPr>
          <a:xfrm>
            <a:off x="6059741" y="2062247"/>
            <a:ext cx="0" cy="396203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E7B782-8AA1-E507-4C61-34D93B130BF3}"/>
              </a:ext>
            </a:extLst>
          </p:cNvPr>
          <p:cNvCxnSpPr>
            <a:cxnSpLocks/>
          </p:cNvCxnSpPr>
          <p:nvPr/>
        </p:nvCxnSpPr>
        <p:spPr>
          <a:xfrm>
            <a:off x="649853" y="3981416"/>
            <a:ext cx="1089229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C3A49-14D6-A080-DEC3-0E69988F4482}"/>
              </a:ext>
            </a:extLst>
          </p:cNvPr>
          <p:cNvSpPr/>
          <p:nvPr/>
        </p:nvSpPr>
        <p:spPr>
          <a:xfrm>
            <a:off x="7768404" y="2320550"/>
            <a:ext cx="1268019" cy="36994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A1C=7.7%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079D6D-B840-A4F3-EAE6-027FFE612996}"/>
              </a:ext>
            </a:extLst>
          </p:cNvPr>
          <p:cNvSpPr/>
          <p:nvPr/>
        </p:nvSpPr>
        <p:spPr>
          <a:xfrm>
            <a:off x="2147534" y="2320550"/>
            <a:ext cx="1268019" cy="36994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A1C=7.7%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1FAEF4-7953-F314-D0A1-C2B65D272239}"/>
              </a:ext>
            </a:extLst>
          </p:cNvPr>
          <p:cNvSpPr/>
          <p:nvPr/>
        </p:nvSpPr>
        <p:spPr>
          <a:xfrm>
            <a:off x="2147534" y="4324161"/>
            <a:ext cx="1268019" cy="36994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A1C=7.6%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8E44E7-236E-D04C-D1C7-054EDADB219D}"/>
              </a:ext>
            </a:extLst>
          </p:cNvPr>
          <p:cNvSpPr/>
          <p:nvPr/>
        </p:nvSpPr>
        <p:spPr>
          <a:xfrm>
            <a:off x="7781851" y="4351056"/>
            <a:ext cx="1268019" cy="36994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A1C=7.7%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C8012-AB72-3902-C856-91987BB7C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85E78-1F86-4A3D-9EE1-B0103B1CEF1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2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7253-14CC-5CAE-24E0-B4515ED4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Libre Simulator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D5067-B5D6-45C8-3CAD-105954FB4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699" y="1825625"/>
            <a:ext cx="4324601" cy="4351338"/>
          </a:xfrm>
        </p:spPr>
      </p:pic>
    </p:spTree>
    <p:extLst>
      <p:ext uri="{BB962C8B-B14F-4D97-AF65-F5344CB8AC3E}">
        <p14:creationId xmlns:p14="http://schemas.microsoft.com/office/powerpoint/2010/main" val="3820231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F24B0-B174-573E-C3AC-3234EB2E8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21B17-75EC-6233-6F17-C6BB24E9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Understanding Your Patients Glycemic Control Beyond A1C</a:t>
            </a:r>
            <a:endParaRPr lang="en-CA" sz="31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20013-6320-470D-2BA7-722E687CB5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2" y="451287"/>
            <a:ext cx="6989233" cy="333489"/>
          </a:xfrm>
        </p:spPr>
        <p:txBody>
          <a:bodyPr/>
          <a:lstStyle/>
          <a:p>
            <a:r>
              <a:rPr lang="en-US"/>
              <a:t>What the data tells us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1C9FAF32-098F-78AF-3B42-C042E1DF696D}"/>
              </a:ext>
            </a:extLst>
          </p:cNvPr>
          <p:cNvSpPr txBox="1">
            <a:spLocks/>
          </p:cNvSpPr>
          <p:nvPr/>
        </p:nvSpPr>
        <p:spPr>
          <a:xfrm>
            <a:off x="669926" y="1451106"/>
            <a:ext cx="10988590" cy="47625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26478" indent="-22647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387" indent="-228594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6063" indent="-226478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28594" algn="l" defTabSz="121917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patients with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same A1C (7.6-7.7%)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can have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very different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glucose variability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 descr="A close up of a map&#10;&#10;Description automatically generated">
            <a:extLst>
              <a:ext uri="{FF2B5EF4-FFF2-40B4-BE49-F238E27FC236}">
                <a16:creationId xmlns:a16="http://schemas.microsoft.com/office/drawing/2014/main" id="{50F7B29A-7AFF-7488-B77F-7E7E474E3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>
          <a:xfrm>
            <a:off x="201903" y="2962770"/>
            <a:ext cx="6123162" cy="2575947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487258-7EE0-41EA-6658-336C77FEB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2"/>
          <a:stretch/>
        </p:blipFill>
        <p:spPr>
          <a:xfrm>
            <a:off x="5830249" y="2928625"/>
            <a:ext cx="6361751" cy="261009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DF81D00-C6B3-96B5-CB32-8FEF5A51B938}"/>
              </a:ext>
            </a:extLst>
          </p:cNvPr>
          <p:cNvSpPr/>
          <p:nvPr/>
        </p:nvSpPr>
        <p:spPr>
          <a:xfrm>
            <a:off x="2787392" y="2375405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B9A395-3D2E-42E8-F490-5FCD80651FA2}"/>
              </a:ext>
            </a:extLst>
          </p:cNvPr>
          <p:cNvSpPr/>
          <p:nvPr/>
        </p:nvSpPr>
        <p:spPr>
          <a:xfrm>
            <a:off x="7879840" y="2244597"/>
            <a:ext cx="95218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1D3858E-7D43-7B4A-4A84-F802AC876DCC}"/>
              </a:ext>
            </a:extLst>
          </p:cNvPr>
          <p:cNvSpPr/>
          <p:nvPr/>
        </p:nvSpPr>
        <p:spPr>
          <a:xfrm>
            <a:off x="6232565" y="2099223"/>
            <a:ext cx="5290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8DC4B7-C04C-9666-840C-257D7506C6C0}"/>
              </a:ext>
            </a:extLst>
          </p:cNvPr>
          <p:cNvSpPr txBox="1"/>
          <p:nvPr/>
        </p:nvSpPr>
        <p:spPr>
          <a:xfrm>
            <a:off x="669926" y="6125266"/>
            <a:ext cx="10988586" cy="27696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Dunn TC, Hayter GA,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Doniger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KJ, Wolpert HA. Development of the likelihood of low glucose (LLG) algorithm for evaluating risk of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hypoglycaemia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 new approach for using continuous glucose data to guide therapeutic decision making.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 Diabetes Sci Technol,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(2014); 8(4):720-730: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https://doi.org/10.1177/1932296814532200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CA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4C92FD-248F-DBA5-651A-E186F6DB64FC}"/>
              </a:ext>
            </a:extLst>
          </p:cNvPr>
          <p:cNvCxnSpPr/>
          <p:nvPr/>
        </p:nvCxnSpPr>
        <p:spPr>
          <a:xfrm>
            <a:off x="6059741" y="2062247"/>
            <a:ext cx="0" cy="396203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7A5809-656C-BB7C-F572-626F19341A19}"/>
              </a:ext>
            </a:extLst>
          </p:cNvPr>
          <p:cNvCxnSpPr>
            <a:cxnSpLocks/>
          </p:cNvCxnSpPr>
          <p:nvPr/>
        </p:nvCxnSpPr>
        <p:spPr>
          <a:xfrm>
            <a:off x="649853" y="3981416"/>
            <a:ext cx="1089229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D62B8D-0F0D-ED02-030F-533801027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885E78-1F86-4A3D-9EE1-B0103B1CEF15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3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2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3A8AA-5E8F-0A54-EFC0-9F1BF949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9CAC-3D40-8FA9-79B8-D87C483E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Glucose Variability – Self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580E5C-116C-62A2-1AB9-D3E4C3910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are they –</a:t>
            </a:r>
          </a:p>
          <a:p>
            <a:r>
              <a:rPr lang="en-US" dirty="0">
                <a:solidFill>
                  <a:schemeClr val="tx1"/>
                </a:solidFill>
              </a:rPr>
              <a:t>		Doing? – glucose testing</a:t>
            </a:r>
          </a:p>
          <a:p>
            <a:r>
              <a:rPr lang="en-US" dirty="0">
                <a:solidFill>
                  <a:schemeClr val="tx1"/>
                </a:solidFill>
              </a:rPr>
              <a:t>			- activity - FITT</a:t>
            </a:r>
          </a:p>
          <a:p>
            <a:r>
              <a:rPr lang="en-US" dirty="0">
                <a:solidFill>
                  <a:schemeClr val="tx1"/>
                </a:solidFill>
              </a:rPr>
              <a:t>			- injection sites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Taking? – adherence to meds/insulin</a:t>
            </a:r>
          </a:p>
          <a:p>
            <a:r>
              <a:rPr lang="en-US" dirty="0">
                <a:solidFill>
                  <a:schemeClr val="tx1"/>
                </a:solidFill>
              </a:rPr>
              <a:t>			- varying dose of insulin</a:t>
            </a:r>
          </a:p>
          <a:p>
            <a:r>
              <a:rPr lang="en-US" dirty="0">
                <a:solidFill>
                  <a:schemeClr val="tx1"/>
                </a:solidFill>
              </a:rPr>
              <a:t>			- treatment of highs/lows</a:t>
            </a:r>
          </a:p>
          <a:p>
            <a:r>
              <a:rPr lang="en-US" dirty="0">
                <a:solidFill>
                  <a:schemeClr val="tx1"/>
                </a:solidFill>
              </a:rPr>
              <a:t>			- prospective vs retrospective diabetes management</a:t>
            </a:r>
          </a:p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r>
              <a:rPr lang="en-US" dirty="0">
                <a:solidFill>
                  <a:schemeClr val="tx1"/>
                </a:solidFill>
              </a:rPr>
              <a:t>		Eating? – CHO counting/ varying size of meals</a:t>
            </a:r>
          </a:p>
          <a:p>
            <a:r>
              <a:rPr lang="en-US" dirty="0">
                <a:solidFill>
                  <a:schemeClr val="tx1"/>
                </a:solidFill>
              </a:rPr>
              <a:t>			- snacking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Diabetes Burnout/Distress?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512A1-E262-2660-AB80-08DFD0F4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1" b="0" i="0" u="none" strike="noStrike" kern="1200" cap="none" spc="0" normalizeH="0" baseline="0" noProof="0" dirty="0">
              <a:ln>
                <a:noFill/>
              </a:ln>
              <a:solidFill>
                <a:srgbClr val="51586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C3EE1-13EA-7B25-21D8-1FF0D1EE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52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A60A-C602-A68C-A954-AD8DF630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Benefits of CGM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6E01-D262-9241-CAEC-4A32293CB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5534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300" dirty="0"/>
              <a:t>Diagnosis</a:t>
            </a:r>
          </a:p>
          <a:p>
            <a:pPr marL="0" indent="0">
              <a:buNone/>
            </a:pPr>
            <a:r>
              <a:rPr lang="en-CA" sz="2300" dirty="0"/>
              <a:t>	Hypo/Hyperglycemia</a:t>
            </a:r>
          </a:p>
          <a:p>
            <a:pPr marL="0" indent="0">
              <a:buNone/>
            </a:pPr>
            <a:r>
              <a:rPr lang="en-CA" sz="2300" dirty="0"/>
              <a:t>	Patient Information</a:t>
            </a:r>
          </a:p>
          <a:p>
            <a:pPr marL="0" indent="0">
              <a:buNone/>
            </a:pPr>
            <a:r>
              <a:rPr lang="en-CA" sz="2300" dirty="0"/>
              <a:t>	Identify glucose Patterns</a:t>
            </a:r>
          </a:p>
          <a:p>
            <a:pPr marL="0" indent="0">
              <a:buNone/>
            </a:pPr>
            <a:r>
              <a:rPr lang="en-CA" sz="2300" dirty="0"/>
              <a:t>Direct Management Decisions</a:t>
            </a:r>
          </a:p>
          <a:p>
            <a:pPr marL="0" indent="0">
              <a:buNone/>
            </a:pPr>
            <a:r>
              <a:rPr lang="en-CA" sz="2300" dirty="0"/>
              <a:t>	Selection of oral agents/GLP1 agonists</a:t>
            </a:r>
          </a:p>
          <a:p>
            <a:pPr marL="0" indent="0">
              <a:buNone/>
            </a:pPr>
            <a:r>
              <a:rPr lang="en-CA" sz="2300" dirty="0"/>
              <a:t>	Initiation and titration of basal insulin</a:t>
            </a:r>
          </a:p>
          <a:p>
            <a:pPr marL="0" indent="0">
              <a:buNone/>
            </a:pPr>
            <a:r>
              <a:rPr lang="en-CA" sz="2300" dirty="0"/>
              <a:t>	Initiation of mealtime/bolus Insulin</a:t>
            </a:r>
          </a:p>
          <a:p>
            <a:pPr marL="0" indent="0">
              <a:buNone/>
            </a:pPr>
            <a:r>
              <a:rPr lang="en-CA" sz="2300" dirty="0"/>
              <a:t>Assessing Response to Changes in Therapy</a:t>
            </a:r>
          </a:p>
          <a:p>
            <a:pPr marL="0" indent="0">
              <a:buNone/>
            </a:pPr>
            <a:r>
              <a:rPr lang="en-CA" sz="2300" dirty="0"/>
              <a:t>Patient Education</a:t>
            </a:r>
          </a:p>
          <a:p>
            <a:pPr marL="0" indent="0">
              <a:buNone/>
            </a:pPr>
            <a:r>
              <a:rPr lang="en-CA" sz="2300" dirty="0"/>
              <a:t>	Identifying Need for Change/Intensification</a:t>
            </a:r>
          </a:p>
          <a:p>
            <a:pPr marL="0" indent="0">
              <a:buNone/>
            </a:pPr>
            <a:r>
              <a:rPr lang="en-CA" sz="2300" dirty="0"/>
              <a:t>	Reinforcing Behaviour Change/Self-Management</a:t>
            </a:r>
          </a:p>
          <a:p>
            <a:pPr marL="0" indent="0">
              <a:buNone/>
            </a:pPr>
            <a:r>
              <a:rPr lang="en-CA" sz="2300" dirty="0"/>
              <a:t>Alarms – Hypo and Hyper-Glycemia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3B891-4926-7DC7-8A4B-7E5787C4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94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604C-A4E7-6DF7-D867-98E447DA4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FEDB-6EC8-A481-9AB7-C6BE42AF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DW – Nov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8BF63-B43D-D312-D19C-35A5146510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/>
              <a:t>47 </a:t>
            </a:r>
            <a:r>
              <a:rPr lang="en-CA" dirty="0" err="1"/>
              <a:t>yo</a:t>
            </a:r>
            <a:r>
              <a:rPr lang="en-CA" dirty="0"/>
              <a:t> male</a:t>
            </a:r>
          </a:p>
          <a:p>
            <a:pPr marL="0" indent="0">
              <a:buNone/>
            </a:pPr>
            <a:r>
              <a:rPr lang="en-CA" dirty="0"/>
              <a:t>Type 2 DM 2022</a:t>
            </a:r>
          </a:p>
          <a:p>
            <a:pPr lvl="1"/>
            <a:r>
              <a:rPr lang="en-CA" dirty="0"/>
              <a:t>HT/</a:t>
            </a:r>
            <a:r>
              <a:rPr lang="en-CA" dirty="0" err="1"/>
              <a:t>Incr</a:t>
            </a:r>
            <a:r>
              <a:rPr lang="en-CA" dirty="0"/>
              <a:t> Chol</a:t>
            </a:r>
          </a:p>
          <a:p>
            <a:pPr lvl="1"/>
            <a:r>
              <a:rPr lang="en-CA" dirty="0"/>
              <a:t>Solitary Kidney</a:t>
            </a:r>
          </a:p>
          <a:p>
            <a:pPr lvl="1"/>
            <a:r>
              <a:rPr lang="en-CA" dirty="0"/>
              <a:t>No drug plan</a:t>
            </a:r>
          </a:p>
          <a:p>
            <a:r>
              <a:rPr lang="en-CA" dirty="0" err="1"/>
              <a:t>acBr</a:t>
            </a:r>
            <a:r>
              <a:rPr lang="en-CA" dirty="0"/>
              <a:t> </a:t>
            </a:r>
            <a:r>
              <a:rPr lang="en-CA" dirty="0" err="1"/>
              <a:t>glu</a:t>
            </a:r>
            <a:r>
              <a:rPr lang="en-CA" dirty="0"/>
              <a:t> – 7-8</a:t>
            </a:r>
          </a:p>
          <a:p>
            <a:endParaRPr lang="en-CA" dirty="0"/>
          </a:p>
          <a:p>
            <a:r>
              <a:rPr lang="en-CA" dirty="0"/>
              <a:t>A1C – 8.4</a:t>
            </a:r>
          </a:p>
          <a:p>
            <a:r>
              <a:rPr lang="en-CA" dirty="0"/>
              <a:t>Cr 126</a:t>
            </a:r>
          </a:p>
          <a:p>
            <a:r>
              <a:rPr lang="en-CA" dirty="0"/>
              <a:t>ACR – 7.2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C9FB59-A308-3371-AAC0-D78ED20E29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/>
              <a:t>metformin 500 mg 1 tablet 2 times daily</a:t>
            </a:r>
          </a:p>
          <a:p>
            <a:r>
              <a:rPr lang="en-CA" dirty="0"/>
              <a:t>Jardiance 12.5 mg 1 time daily</a:t>
            </a:r>
          </a:p>
          <a:p>
            <a:r>
              <a:rPr lang="en-CA" dirty="0"/>
              <a:t>Januvia 100 mg for 3 months of 30 days</a:t>
            </a:r>
          </a:p>
          <a:p>
            <a:r>
              <a:rPr lang="en-CA" dirty="0" err="1"/>
              <a:t>Gliclizide</a:t>
            </a:r>
            <a:r>
              <a:rPr lang="en-CA" dirty="0"/>
              <a:t> 120 mg od</a:t>
            </a:r>
          </a:p>
          <a:p>
            <a:r>
              <a:rPr lang="en-CA" dirty="0"/>
              <a:t>Unable to afford Ozempic</a:t>
            </a:r>
          </a:p>
          <a:p>
            <a:pPr lvl="1"/>
            <a:r>
              <a:rPr lang="en-CA" dirty="0"/>
              <a:t>Prev minimal benefit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?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608153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F4FAB-2B44-553A-45DC-07E1BDB1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7723-1838-0663-12AA-5BDF91E2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B59B7A-7330-6480-9BBE-8422D66F2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684" r="1" b="60162"/>
          <a:stretch/>
        </p:blipFill>
        <p:spPr>
          <a:xfrm>
            <a:off x="933650" y="1027906"/>
            <a:ext cx="9672837" cy="4459855"/>
          </a:xfrm>
        </p:spPr>
      </p:pic>
    </p:spTree>
    <p:extLst>
      <p:ext uri="{BB962C8B-B14F-4D97-AF65-F5344CB8AC3E}">
        <p14:creationId xmlns:p14="http://schemas.microsoft.com/office/powerpoint/2010/main" val="159825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A2037-5985-4F4C-19D3-1CC9E2E3B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EE8DD-585C-20BB-22FB-A4E546BD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C2A2BA-A663-78BD-2015-A186E2033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51" t="39984"/>
          <a:stretch/>
        </p:blipFill>
        <p:spPr>
          <a:xfrm>
            <a:off x="1645919" y="654517"/>
            <a:ext cx="8315323" cy="5967663"/>
          </a:xfrm>
        </p:spPr>
      </p:pic>
    </p:spTree>
    <p:extLst>
      <p:ext uri="{BB962C8B-B14F-4D97-AF65-F5344CB8AC3E}">
        <p14:creationId xmlns:p14="http://schemas.microsoft.com/office/powerpoint/2010/main" val="273847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AAB4-8EEE-1147-9665-8616B434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 – 82 </a:t>
            </a:r>
            <a:r>
              <a:rPr lang="en-CA" dirty="0" err="1"/>
              <a:t>yo</a:t>
            </a:r>
            <a:r>
              <a:rPr lang="en-CA" dirty="0"/>
              <a:t> female – Type 2 DM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62941-E3C8-AECF-49EE-ABC0ECAC72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3870" y="1825625"/>
            <a:ext cx="3470259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C08F8-8D83-2767-32E7-1D001A0939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30/70 insulin</a:t>
            </a:r>
          </a:p>
          <a:p>
            <a:pPr lvl="1"/>
            <a:r>
              <a:rPr lang="en-CA" dirty="0"/>
              <a:t>12 u </a:t>
            </a:r>
            <a:r>
              <a:rPr lang="en-CA" dirty="0" err="1"/>
              <a:t>acBr</a:t>
            </a:r>
            <a:endParaRPr lang="en-CA" dirty="0"/>
          </a:p>
          <a:p>
            <a:pPr lvl="1"/>
            <a:r>
              <a:rPr lang="en-CA" dirty="0"/>
              <a:t>8 u </a:t>
            </a:r>
            <a:r>
              <a:rPr lang="en-CA" dirty="0" err="1"/>
              <a:t>acSu</a:t>
            </a:r>
            <a:endParaRPr lang="en-CA" dirty="0"/>
          </a:p>
          <a:p>
            <a:r>
              <a:rPr lang="en-CA" dirty="0" err="1"/>
              <a:t>Trajenta</a:t>
            </a:r>
            <a:endParaRPr lang="en-CA" dirty="0"/>
          </a:p>
          <a:p>
            <a:r>
              <a:rPr lang="en-CA" dirty="0"/>
              <a:t>Recurrent nocturnal Hypo’s</a:t>
            </a:r>
          </a:p>
          <a:p>
            <a:pPr marL="0" indent="0">
              <a:buNone/>
            </a:pPr>
            <a:r>
              <a:rPr lang="en-CA" dirty="0"/>
              <a:t>A1C 8.2</a:t>
            </a:r>
          </a:p>
          <a:p>
            <a:pPr marL="0" indent="0">
              <a:buNone/>
            </a:pPr>
            <a:r>
              <a:rPr lang="en-CA" dirty="0"/>
              <a:t>eGFR 17, ACR 3.1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6503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5E607-FCDA-0F9C-0D2E-1E314EF1E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7EAD-BFE8-61DD-0791-26375E00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 – 82 </a:t>
            </a:r>
            <a:r>
              <a:rPr lang="en-CA" dirty="0" err="1"/>
              <a:t>yo</a:t>
            </a:r>
            <a:r>
              <a:rPr lang="en-CA" dirty="0"/>
              <a:t> female – Type 2 DM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07CF0-6295-6818-DEFA-E0EBED3A07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3870" y="1825625"/>
            <a:ext cx="3470259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93898-AAD3-0425-1FEC-3E4A8CA062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30/70 insulin</a:t>
            </a:r>
          </a:p>
          <a:p>
            <a:pPr lvl="1"/>
            <a:r>
              <a:rPr lang="en-CA" dirty="0"/>
              <a:t>12 u </a:t>
            </a:r>
            <a:r>
              <a:rPr lang="en-CA" dirty="0" err="1"/>
              <a:t>acBr</a:t>
            </a:r>
            <a:endParaRPr lang="en-CA" dirty="0"/>
          </a:p>
          <a:p>
            <a:pPr lvl="1"/>
            <a:r>
              <a:rPr lang="en-CA" dirty="0"/>
              <a:t>8 u </a:t>
            </a:r>
            <a:r>
              <a:rPr lang="en-CA" dirty="0" err="1"/>
              <a:t>acSu</a:t>
            </a:r>
            <a:endParaRPr lang="en-CA" dirty="0"/>
          </a:p>
          <a:p>
            <a:r>
              <a:rPr lang="en-CA" dirty="0" err="1"/>
              <a:t>Trajenta</a:t>
            </a:r>
            <a:endParaRPr lang="en-CA" dirty="0"/>
          </a:p>
          <a:p>
            <a:r>
              <a:rPr lang="en-CA" dirty="0"/>
              <a:t>Recurrent nocturnal Hypo’s</a:t>
            </a:r>
          </a:p>
          <a:p>
            <a:pPr marL="0" indent="0">
              <a:buNone/>
            </a:pPr>
            <a:r>
              <a:rPr lang="en-CA" dirty="0"/>
              <a:t>A1C 8.2</a:t>
            </a:r>
          </a:p>
          <a:p>
            <a:pPr marL="0" indent="0">
              <a:buNone/>
            </a:pPr>
            <a:r>
              <a:rPr lang="en-CA" dirty="0"/>
              <a:t>eGFR 17, ACR 3.1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? </a:t>
            </a:r>
            <a:r>
              <a:rPr lang="en-CA" sz="3600" dirty="0"/>
              <a:t>Recommendations?</a:t>
            </a:r>
          </a:p>
          <a:p>
            <a:pPr marL="457200" lvl="1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2584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5648D-3D8B-D65A-380E-D7523085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C5D5C-50FA-83FE-0D2C-E467972D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1763B-58E6-A34C-7C6B-BC2D1673C5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85272" y="19379"/>
            <a:ext cx="5438450" cy="681924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E9A6B-AE12-65B3-82D2-81C9F476E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0187" y="1253331"/>
            <a:ext cx="5181600" cy="4351338"/>
          </a:xfrm>
        </p:spPr>
        <p:txBody>
          <a:bodyPr/>
          <a:lstStyle/>
          <a:p>
            <a:pPr marL="457200" lvl="1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9284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B57C0-37C5-3207-5E71-B253C5BB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3C43-973C-FEAA-D289-C45772B36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 – 82 </a:t>
            </a:r>
            <a:r>
              <a:rPr lang="en-CA" dirty="0" err="1"/>
              <a:t>yo</a:t>
            </a:r>
            <a:r>
              <a:rPr lang="en-CA" dirty="0"/>
              <a:t> female – Type 2 DM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B3491-6774-0AB8-0453-AD140B59EB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3870" y="1825625"/>
            <a:ext cx="3470259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59B31-1C19-50B2-9BFE-CA8F99AE29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30/70 insulin</a:t>
            </a:r>
          </a:p>
          <a:p>
            <a:pPr lvl="1"/>
            <a:r>
              <a:rPr lang="en-CA" dirty="0"/>
              <a:t>12 u </a:t>
            </a:r>
            <a:r>
              <a:rPr lang="en-CA" dirty="0" err="1"/>
              <a:t>acBr</a:t>
            </a:r>
            <a:endParaRPr lang="en-CA" dirty="0"/>
          </a:p>
          <a:p>
            <a:pPr lvl="1"/>
            <a:r>
              <a:rPr lang="en-CA" dirty="0"/>
              <a:t>8 u </a:t>
            </a:r>
            <a:r>
              <a:rPr lang="en-CA" dirty="0" err="1"/>
              <a:t>acSu</a:t>
            </a:r>
            <a:endParaRPr lang="en-CA" dirty="0"/>
          </a:p>
          <a:p>
            <a:r>
              <a:rPr lang="en-CA" dirty="0" err="1"/>
              <a:t>Trajenta</a:t>
            </a:r>
            <a:endParaRPr lang="en-CA" dirty="0"/>
          </a:p>
          <a:p>
            <a:r>
              <a:rPr lang="en-CA" dirty="0"/>
              <a:t>Recurrent nocturnal Hypo’s</a:t>
            </a:r>
          </a:p>
          <a:p>
            <a:pPr marL="0" indent="0">
              <a:buNone/>
            </a:pPr>
            <a:r>
              <a:rPr lang="en-CA" dirty="0"/>
              <a:t>A1C 8.2</a:t>
            </a:r>
          </a:p>
          <a:p>
            <a:pPr marL="0" indent="0">
              <a:buNone/>
            </a:pPr>
            <a:r>
              <a:rPr lang="en-CA" dirty="0"/>
              <a:t>eGFR 17, ACR 3.1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? </a:t>
            </a:r>
            <a:r>
              <a:rPr lang="en-CA" sz="3600" dirty="0"/>
              <a:t>Recommendations?</a:t>
            </a:r>
          </a:p>
          <a:p>
            <a:pPr marL="457200" lvl="1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718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80408-3C31-B265-20C6-D53BC777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FF81-902E-E3C3-CE73-0DC13586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Libre 2 Coverage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14B12-4C58-DD01-22E2-06A2E48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1C178-9139-4BD9-BB8A-BAD7E824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erson smoking a cigarette&#10;&#10;Description automatically generated with medium confidence">
            <a:extLst>
              <a:ext uri="{FF2B5EF4-FFF2-40B4-BE49-F238E27FC236}">
                <a16:creationId xmlns:a16="http://schemas.microsoft.com/office/drawing/2014/main" id="{604BA5A9-5A3C-40B0-977A-5775CDD5E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64794"/>
            <a:ext cx="8756374" cy="49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15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EAF7-523E-B224-4C04-87C50232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 – MDI – Tresiba 8, </a:t>
            </a:r>
            <a:r>
              <a:rPr lang="en-CA" dirty="0" err="1"/>
              <a:t>Admelog</a:t>
            </a:r>
            <a:r>
              <a:rPr lang="en-CA" dirty="0"/>
              <a:t> 4 </a:t>
            </a:r>
            <a:r>
              <a:rPr lang="en-CA" dirty="0" err="1"/>
              <a:t>tid</a:t>
            </a:r>
            <a:r>
              <a:rPr lang="en-CA" dirty="0"/>
              <a:t>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287AB4-FC9F-9C61-8F58-69DC0FF80C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8927" y="1825625"/>
            <a:ext cx="3588145" cy="4351338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31E6545-CF31-1A07-6CAA-6EF76AA99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70" y="1825625"/>
            <a:ext cx="3470259" cy="435133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8BEF21-F499-AD2B-6A29-215117FB9D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1487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2AC71F-FA53-1685-8254-B5DB24F8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5F011-6556-B691-0489-2CBEDBBE2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63 </a:t>
            </a:r>
            <a:r>
              <a:rPr lang="en-CA" dirty="0" err="1"/>
              <a:t>yo</a:t>
            </a:r>
            <a:r>
              <a:rPr lang="en-CA" dirty="0"/>
              <a:t> female, Type 2 DM</a:t>
            </a:r>
          </a:p>
          <a:p>
            <a:r>
              <a:rPr lang="en-CA" dirty="0"/>
              <a:t>Tests od – states </a:t>
            </a:r>
            <a:r>
              <a:rPr lang="en-CA" dirty="0" err="1"/>
              <a:t>glu</a:t>
            </a:r>
            <a:r>
              <a:rPr lang="en-CA" dirty="0"/>
              <a:t> typically 6-9 </a:t>
            </a:r>
            <a:r>
              <a:rPr lang="en-CA" dirty="0" err="1"/>
              <a:t>acBr</a:t>
            </a:r>
            <a:r>
              <a:rPr lang="en-CA" dirty="0"/>
              <a:t>, </a:t>
            </a:r>
            <a:r>
              <a:rPr lang="en-CA" dirty="0" err="1"/>
              <a:t>ocass</a:t>
            </a:r>
            <a:r>
              <a:rPr lang="en-CA" dirty="0"/>
              <a:t> 8-10 other times </a:t>
            </a:r>
          </a:p>
          <a:p>
            <a:r>
              <a:rPr lang="en-CA" dirty="0"/>
              <a:t>No hypoglycemia</a:t>
            </a:r>
          </a:p>
          <a:p>
            <a:pPr lvl="1"/>
            <a:r>
              <a:rPr lang="en-CA" dirty="0"/>
              <a:t>Metformin 500 bid</a:t>
            </a:r>
          </a:p>
          <a:p>
            <a:pPr lvl="1"/>
            <a:r>
              <a:rPr lang="en-CA" dirty="0"/>
              <a:t>Ozempic 1 mg </a:t>
            </a:r>
            <a:r>
              <a:rPr lang="en-CA" dirty="0" err="1"/>
              <a:t>sc</a:t>
            </a:r>
            <a:r>
              <a:rPr lang="en-CA" dirty="0"/>
              <a:t> ow</a:t>
            </a:r>
          </a:p>
          <a:p>
            <a:pPr lvl="1"/>
            <a:r>
              <a:rPr lang="en-CA" dirty="0" err="1"/>
              <a:t>Forxiga</a:t>
            </a:r>
            <a:r>
              <a:rPr lang="en-CA" dirty="0"/>
              <a:t> 10</a:t>
            </a:r>
          </a:p>
          <a:p>
            <a:pPr lvl="1"/>
            <a:endParaRPr lang="en-CA" dirty="0"/>
          </a:p>
          <a:p>
            <a:r>
              <a:rPr lang="en-CA" dirty="0"/>
              <a:t>A1C 9.5</a:t>
            </a:r>
          </a:p>
        </p:txBody>
      </p:sp>
    </p:spTree>
    <p:extLst>
      <p:ext uri="{BB962C8B-B14F-4D97-AF65-F5344CB8AC3E}">
        <p14:creationId xmlns:p14="http://schemas.microsoft.com/office/powerpoint/2010/main" val="3219109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06D5B-E379-8A26-38CF-980BCA5C8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B04F6A-5C40-8FE6-28BF-F6D49C3C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BBFF54-0918-B37E-C391-B8F5D70B1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63 </a:t>
            </a:r>
            <a:r>
              <a:rPr lang="en-CA" dirty="0" err="1"/>
              <a:t>yo</a:t>
            </a:r>
            <a:r>
              <a:rPr lang="en-CA" dirty="0"/>
              <a:t> female, Type 2 DM</a:t>
            </a:r>
          </a:p>
          <a:p>
            <a:r>
              <a:rPr lang="en-CA" dirty="0"/>
              <a:t>Tests od – states </a:t>
            </a:r>
            <a:r>
              <a:rPr lang="en-CA" dirty="0" err="1"/>
              <a:t>glu</a:t>
            </a:r>
            <a:r>
              <a:rPr lang="en-CA" dirty="0"/>
              <a:t> typically 6-9 </a:t>
            </a:r>
            <a:r>
              <a:rPr lang="en-CA" dirty="0" err="1"/>
              <a:t>acBr</a:t>
            </a:r>
            <a:r>
              <a:rPr lang="en-CA" dirty="0"/>
              <a:t>, </a:t>
            </a:r>
            <a:r>
              <a:rPr lang="en-CA" dirty="0" err="1"/>
              <a:t>ocass</a:t>
            </a:r>
            <a:r>
              <a:rPr lang="en-CA" dirty="0"/>
              <a:t> 8-10 other times </a:t>
            </a:r>
          </a:p>
          <a:p>
            <a:r>
              <a:rPr lang="en-CA" dirty="0"/>
              <a:t>No hypoglycemia</a:t>
            </a:r>
          </a:p>
          <a:p>
            <a:pPr lvl="1"/>
            <a:r>
              <a:rPr lang="en-CA" dirty="0"/>
              <a:t>Metformin 500 bid</a:t>
            </a:r>
          </a:p>
          <a:p>
            <a:pPr lvl="1"/>
            <a:r>
              <a:rPr lang="en-CA" dirty="0"/>
              <a:t>Ozempic 1 mg </a:t>
            </a:r>
            <a:r>
              <a:rPr lang="en-CA" dirty="0" err="1"/>
              <a:t>sc</a:t>
            </a:r>
            <a:r>
              <a:rPr lang="en-CA" dirty="0"/>
              <a:t> ow</a:t>
            </a:r>
          </a:p>
          <a:p>
            <a:pPr lvl="1"/>
            <a:r>
              <a:rPr lang="en-CA" dirty="0" err="1"/>
              <a:t>Forxiga</a:t>
            </a:r>
            <a:r>
              <a:rPr lang="en-CA" dirty="0"/>
              <a:t> 10</a:t>
            </a:r>
          </a:p>
          <a:p>
            <a:pPr lvl="1"/>
            <a:endParaRPr lang="en-CA" dirty="0"/>
          </a:p>
          <a:p>
            <a:r>
              <a:rPr lang="en-CA" dirty="0"/>
              <a:t>A1C 9.5</a:t>
            </a:r>
          </a:p>
          <a:p>
            <a:pPr algn="ctr"/>
            <a:r>
              <a:rPr lang="en-CA" sz="3600" dirty="0"/>
              <a:t>?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758768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A5D7-6FFD-9F7C-B185-0DAD4E3B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11A16-D156-5BFE-5D5D-04E45FECE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722" y="1559295"/>
            <a:ext cx="4267969" cy="5100090"/>
          </a:xfrm>
        </p:spPr>
      </p:pic>
    </p:spTree>
    <p:extLst>
      <p:ext uri="{BB962C8B-B14F-4D97-AF65-F5344CB8AC3E}">
        <p14:creationId xmlns:p14="http://schemas.microsoft.com/office/powerpoint/2010/main" val="1371353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97C83-045F-2BE4-2918-BF97C2D95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4B35-64CD-6AF4-80BC-3C42D7AB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 -discrepant a1c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A69D56-1A62-D51C-7BDD-BA0318068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722" y="1559295"/>
            <a:ext cx="4267969" cy="5100090"/>
          </a:xfrm>
        </p:spPr>
      </p:pic>
    </p:spTree>
    <p:extLst>
      <p:ext uri="{BB962C8B-B14F-4D97-AF65-F5344CB8AC3E}">
        <p14:creationId xmlns:p14="http://schemas.microsoft.com/office/powerpoint/2010/main" val="3699233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CCD8-7571-C795-C120-14BEC29C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JB - Discrepant A1C 6.9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FCF67-5EDB-1883-5A91-62D31638A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1993" y="1825625"/>
            <a:ext cx="3628013" cy="4351338"/>
          </a:xfrm>
        </p:spPr>
      </p:pic>
    </p:spTree>
    <p:extLst>
      <p:ext uri="{BB962C8B-B14F-4D97-AF65-F5344CB8AC3E}">
        <p14:creationId xmlns:p14="http://schemas.microsoft.com/office/powerpoint/2010/main" val="2234542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69D3-8E5D-406F-B080-51A019AE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5CAF-AFCF-549B-4C5E-78FF4EB09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67 </a:t>
            </a:r>
            <a:r>
              <a:rPr lang="en-CA" dirty="0" err="1"/>
              <a:t>yo</a:t>
            </a:r>
            <a:r>
              <a:rPr lang="en-CA" dirty="0"/>
              <a:t> male Type 2 DM x 25 years, insulin x 20 years</a:t>
            </a:r>
          </a:p>
          <a:p>
            <a:r>
              <a:rPr lang="en-CA" dirty="0"/>
              <a:t>Referral – Poor glycemic control with recurrent hypoglycemia</a:t>
            </a:r>
          </a:p>
          <a:p>
            <a:r>
              <a:rPr lang="en-CA" dirty="0"/>
              <a:t>Pt reports recurrent </a:t>
            </a:r>
            <a:r>
              <a:rPr lang="en-CA" dirty="0" err="1"/>
              <a:t>acBr</a:t>
            </a:r>
            <a:r>
              <a:rPr lang="en-CA" dirty="0"/>
              <a:t> hypoglycemia</a:t>
            </a:r>
          </a:p>
          <a:p>
            <a:r>
              <a:rPr lang="en-CA" dirty="0"/>
              <a:t>Meds – Lantus 20 u </a:t>
            </a:r>
            <a:r>
              <a:rPr lang="en-CA" dirty="0" err="1"/>
              <a:t>hs</a:t>
            </a:r>
            <a:endParaRPr lang="en-CA" dirty="0"/>
          </a:p>
          <a:p>
            <a:pPr lvl="1"/>
            <a:r>
              <a:rPr lang="en-CA" dirty="0" err="1"/>
              <a:t>Admelog</a:t>
            </a:r>
            <a:r>
              <a:rPr lang="en-CA" dirty="0"/>
              <a:t> 2-4 u </a:t>
            </a:r>
            <a:r>
              <a:rPr lang="en-CA" dirty="0" err="1"/>
              <a:t>tid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Crestor/</a:t>
            </a:r>
            <a:r>
              <a:rPr lang="en-CA" dirty="0" err="1"/>
              <a:t>Ezetrol</a:t>
            </a:r>
            <a:r>
              <a:rPr lang="en-CA" dirty="0"/>
              <a:t>/Ramipril</a:t>
            </a:r>
          </a:p>
          <a:p>
            <a:r>
              <a:rPr lang="en-CA" dirty="0"/>
              <a:t>Intolerant to Ozempic</a:t>
            </a:r>
          </a:p>
          <a:p>
            <a:r>
              <a:rPr lang="en-CA" dirty="0"/>
              <a:t>Not interested in libre</a:t>
            </a:r>
          </a:p>
          <a:p>
            <a:r>
              <a:rPr lang="en-CA" dirty="0"/>
              <a:t>No CVD/CKD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5581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57BB-DDE8-7D47-E01A-E79CA2A0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8A9CFE2-CCA2-F08E-6EF2-53BB39C2CC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330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476084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9681461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346432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1198896"/>
                    </a:ext>
                  </a:extLst>
                </a:gridCol>
              </a:tblGrid>
              <a:tr h="661942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31831"/>
                  </a:ext>
                </a:extLst>
              </a:tr>
              <a:tr h="661942">
                <a:tc>
                  <a:txBody>
                    <a:bodyPr/>
                    <a:lstStyle/>
                    <a:p>
                      <a:r>
                        <a:rPr lang="en-CA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188534"/>
                  </a:ext>
                </a:extLst>
              </a:tr>
              <a:tr h="661942">
                <a:tc>
                  <a:txBody>
                    <a:bodyPr/>
                    <a:lstStyle/>
                    <a:p>
                      <a:r>
                        <a:rPr lang="en-CA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838726"/>
                  </a:ext>
                </a:extLst>
              </a:tr>
              <a:tr h="661942">
                <a:tc>
                  <a:txBody>
                    <a:bodyPr/>
                    <a:lstStyle/>
                    <a:p>
                      <a:r>
                        <a:rPr lang="en-CA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107113"/>
                  </a:ext>
                </a:extLst>
              </a:tr>
              <a:tr h="661942">
                <a:tc>
                  <a:txBody>
                    <a:bodyPr/>
                    <a:lstStyle/>
                    <a:p>
                      <a:r>
                        <a:rPr lang="en-CA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894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716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69D3-8E5D-406F-B080-51A019AE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5CAF-AFCF-549B-4C5E-78FF4EB09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67 </a:t>
            </a:r>
            <a:r>
              <a:rPr lang="en-CA" dirty="0" err="1"/>
              <a:t>yo</a:t>
            </a:r>
            <a:r>
              <a:rPr lang="en-CA" dirty="0"/>
              <a:t> male Type 2 DM x 25 years, insulin x 20 years</a:t>
            </a:r>
          </a:p>
          <a:p>
            <a:r>
              <a:rPr lang="en-CA" dirty="0"/>
              <a:t>Referral – Poor glycemic control with recurrent </a:t>
            </a:r>
            <a:r>
              <a:rPr lang="en-CA" dirty="0" err="1"/>
              <a:t>hypoglycemis</a:t>
            </a:r>
            <a:endParaRPr lang="en-CA" dirty="0"/>
          </a:p>
          <a:p>
            <a:r>
              <a:rPr lang="en-CA" dirty="0"/>
              <a:t>Pt reports recurrent </a:t>
            </a:r>
            <a:r>
              <a:rPr lang="en-CA" dirty="0" err="1"/>
              <a:t>acBr</a:t>
            </a:r>
            <a:r>
              <a:rPr lang="en-CA" dirty="0"/>
              <a:t> hypoglycemia</a:t>
            </a:r>
          </a:p>
          <a:p>
            <a:r>
              <a:rPr lang="en-CA" dirty="0"/>
              <a:t>Meds – Lantus 20 u </a:t>
            </a:r>
            <a:r>
              <a:rPr lang="en-CA" dirty="0" err="1"/>
              <a:t>hs</a:t>
            </a:r>
            <a:endParaRPr lang="en-CA" dirty="0"/>
          </a:p>
          <a:p>
            <a:pPr lvl="1"/>
            <a:r>
              <a:rPr lang="en-CA" dirty="0" err="1"/>
              <a:t>Admelog</a:t>
            </a:r>
            <a:r>
              <a:rPr lang="en-CA" dirty="0"/>
              <a:t> 2-4 u </a:t>
            </a:r>
            <a:r>
              <a:rPr lang="en-CA" dirty="0" err="1"/>
              <a:t>tid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Crestor/</a:t>
            </a:r>
            <a:r>
              <a:rPr lang="en-CA" dirty="0" err="1"/>
              <a:t>Ezetrol</a:t>
            </a:r>
            <a:r>
              <a:rPr lang="en-CA" dirty="0"/>
              <a:t>/Ramipril</a:t>
            </a:r>
          </a:p>
          <a:p>
            <a:r>
              <a:rPr lang="en-CA" dirty="0"/>
              <a:t>Intolerant to Ozempic</a:t>
            </a:r>
          </a:p>
          <a:p>
            <a:r>
              <a:rPr lang="en-CA" dirty="0"/>
              <a:t>Not interested in libre</a:t>
            </a:r>
          </a:p>
          <a:p>
            <a:r>
              <a:rPr lang="en-CA" dirty="0"/>
              <a:t>No CVD/CKD</a:t>
            </a:r>
          </a:p>
          <a:p>
            <a:r>
              <a:rPr lang="en-CA" dirty="0"/>
              <a:t>A1C 8.8</a:t>
            </a:r>
          </a:p>
          <a:p>
            <a:pPr marL="0" indent="0" algn="ctr">
              <a:buNone/>
            </a:pPr>
            <a:r>
              <a:rPr lang="en-CA" sz="3900" dirty="0"/>
              <a:t>Recommendations?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4354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69D3-8E5D-406F-B080-51A019AE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25CAF-AFCF-549B-4C5E-78FF4EB0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67 </a:t>
            </a:r>
            <a:r>
              <a:rPr lang="en-CA" dirty="0" err="1"/>
              <a:t>yo</a:t>
            </a:r>
            <a:r>
              <a:rPr lang="en-CA" dirty="0"/>
              <a:t> male Type 2 DM x 25 years, insulin x 20 years</a:t>
            </a:r>
          </a:p>
          <a:p>
            <a:r>
              <a:rPr lang="en-CA" dirty="0"/>
              <a:t>Referral – Poor glycemic control with recurrent hypoglycemia</a:t>
            </a:r>
          </a:p>
          <a:p>
            <a:r>
              <a:rPr lang="en-CA" dirty="0"/>
              <a:t>Pt reports recurrent </a:t>
            </a:r>
            <a:r>
              <a:rPr lang="en-CA" dirty="0" err="1"/>
              <a:t>acBr</a:t>
            </a:r>
            <a:r>
              <a:rPr lang="en-CA" dirty="0"/>
              <a:t> hypoglycemia</a:t>
            </a:r>
          </a:p>
          <a:p>
            <a:r>
              <a:rPr lang="en-CA" dirty="0"/>
              <a:t>Meds – Lantus 20 u </a:t>
            </a:r>
            <a:r>
              <a:rPr lang="en-CA" dirty="0" err="1"/>
              <a:t>hs</a:t>
            </a:r>
            <a:endParaRPr lang="en-CA" dirty="0"/>
          </a:p>
          <a:p>
            <a:pPr lvl="1"/>
            <a:r>
              <a:rPr lang="en-CA" dirty="0" err="1"/>
              <a:t>Admelog</a:t>
            </a:r>
            <a:r>
              <a:rPr lang="en-CA" dirty="0"/>
              <a:t> 2-4 u </a:t>
            </a:r>
            <a:r>
              <a:rPr lang="en-CA" dirty="0" err="1"/>
              <a:t>tid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Crestor/</a:t>
            </a:r>
            <a:r>
              <a:rPr lang="en-CA" dirty="0" err="1"/>
              <a:t>Ezetrol</a:t>
            </a:r>
            <a:r>
              <a:rPr lang="en-CA" dirty="0"/>
              <a:t>/Ramipril</a:t>
            </a:r>
          </a:p>
          <a:p>
            <a:r>
              <a:rPr lang="en-CA" dirty="0"/>
              <a:t>Intolerant to Ozempic</a:t>
            </a:r>
          </a:p>
          <a:p>
            <a:r>
              <a:rPr lang="en-CA" dirty="0"/>
              <a:t>Not interested in libre</a:t>
            </a:r>
          </a:p>
          <a:p>
            <a:r>
              <a:rPr lang="en-CA" dirty="0"/>
              <a:t>No CVD/CKD</a:t>
            </a:r>
          </a:p>
          <a:p>
            <a:r>
              <a:rPr lang="en-CA" dirty="0"/>
              <a:t>A1C 8.8</a:t>
            </a:r>
          </a:p>
          <a:p>
            <a:pPr marL="0" indent="0" algn="ctr">
              <a:buNone/>
            </a:pPr>
            <a:r>
              <a:rPr lang="en-CA" dirty="0"/>
              <a:t>Recommendations?</a:t>
            </a:r>
          </a:p>
          <a:p>
            <a:pPr marL="0" indent="0" algn="ctr">
              <a:buNone/>
            </a:pPr>
            <a:r>
              <a:rPr lang="en-CA" sz="3000" b="1" dirty="0"/>
              <a:t>Diagnostic Libre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420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2F9E-75EC-D612-F569-AC91B78C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Content Placeholder 12" descr="A screenshot of a phone&#10;&#10;Description automatically generated">
            <a:extLst>
              <a:ext uri="{FF2B5EF4-FFF2-40B4-BE49-F238E27FC236}">
                <a16:creationId xmlns:a16="http://schemas.microsoft.com/office/drawing/2014/main" id="{BFC60F0D-3BE5-6B4E-3EF7-C611080CA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28" y="203859"/>
            <a:ext cx="2970406" cy="6458048"/>
          </a:xfrm>
        </p:spPr>
      </p:pic>
    </p:spTree>
    <p:extLst>
      <p:ext uri="{BB962C8B-B14F-4D97-AF65-F5344CB8AC3E}">
        <p14:creationId xmlns:p14="http://schemas.microsoft.com/office/powerpoint/2010/main" val="1988443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358C-935C-6220-5894-7296F45B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3110B026-E8AE-5909-8556-B8CE9872F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42194"/>
            <a:ext cx="10681554" cy="4332446"/>
          </a:xfrm>
        </p:spPr>
      </p:pic>
    </p:spTree>
    <p:extLst>
      <p:ext uri="{BB962C8B-B14F-4D97-AF65-F5344CB8AC3E}">
        <p14:creationId xmlns:p14="http://schemas.microsoft.com/office/powerpoint/2010/main" val="2973090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E574-93E9-926A-3AD1-6550AF44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6" descr="A graph with blue lines&#10;&#10;Description automatically generated">
            <a:extLst>
              <a:ext uri="{FF2B5EF4-FFF2-40B4-BE49-F238E27FC236}">
                <a16:creationId xmlns:a16="http://schemas.microsoft.com/office/drawing/2014/main" id="{D70ECFD4-D732-E111-2185-784A0870A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121" y="1244758"/>
            <a:ext cx="10272967" cy="4211161"/>
          </a:xfrm>
        </p:spPr>
      </p:pic>
    </p:spTree>
    <p:extLst>
      <p:ext uri="{BB962C8B-B14F-4D97-AF65-F5344CB8AC3E}">
        <p14:creationId xmlns:p14="http://schemas.microsoft.com/office/powerpoint/2010/main" val="2872504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EDF0-4EE3-9E1E-FA3E-75057B211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6" descr="A screenshot of a calendar&#10;&#10;Description automatically generated">
            <a:extLst>
              <a:ext uri="{FF2B5EF4-FFF2-40B4-BE49-F238E27FC236}">
                <a16:creationId xmlns:a16="http://schemas.microsoft.com/office/drawing/2014/main" id="{9384180A-7BA7-E810-D74B-8D4208183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190" y="1805702"/>
            <a:ext cx="9775563" cy="3246596"/>
          </a:xfrm>
        </p:spPr>
      </p:pic>
    </p:spTree>
    <p:extLst>
      <p:ext uri="{BB962C8B-B14F-4D97-AF65-F5344CB8AC3E}">
        <p14:creationId xmlns:p14="http://schemas.microsoft.com/office/powerpoint/2010/main" val="3082337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CA9D45-2B1C-7B2B-DFCC-EA4166459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decide how much insulin to take?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9D44AC2-B601-7972-3F03-3A0715407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7BC2-3C4F-58C0-9DC3-CA351CF7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2F496-E66F-446F-253A-75378F6B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48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CA9D45-2B1C-7B2B-DFCC-EA4166459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decide how much insulin to take?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9D44AC2-B601-7972-3F03-3A0715407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901" y="4171381"/>
            <a:ext cx="9144000" cy="1655762"/>
          </a:xfrm>
        </p:spPr>
        <p:txBody>
          <a:bodyPr/>
          <a:lstStyle/>
          <a:p>
            <a:r>
              <a:rPr lang="en-CA" sz="3200" dirty="0"/>
              <a:t>Takes </a:t>
            </a:r>
            <a:r>
              <a:rPr lang="en-CA" sz="3200" dirty="0" err="1"/>
              <a:t>Admelog</a:t>
            </a:r>
            <a:r>
              <a:rPr lang="en-CA" sz="3200" dirty="0"/>
              <a:t> only if glucoses &gt; 10</a:t>
            </a:r>
          </a:p>
          <a:p>
            <a:r>
              <a:rPr lang="en-CA" sz="3200" dirty="0"/>
              <a:t>2-3X weekly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7BC2-3C4F-58C0-9DC3-CA351CF7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2F496-E66F-446F-253A-75378F6B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078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AF9D2-1C64-5A19-33E0-4D85FA92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38050-1D35-DEC9-6461-2C87D8F8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55C07-9B4D-1B0E-673C-0F932CFA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67 </a:t>
            </a:r>
            <a:r>
              <a:rPr lang="en-CA" dirty="0" err="1"/>
              <a:t>yo</a:t>
            </a:r>
            <a:r>
              <a:rPr lang="en-CA" dirty="0"/>
              <a:t> male Type 2 DM x 25 years, insulin x 20 years</a:t>
            </a:r>
          </a:p>
          <a:p>
            <a:r>
              <a:rPr lang="en-CA" dirty="0"/>
              <a:t>Referral – Poor glycemic control with recurrent hypoglycemia</a:t>
            </a:r>
          </a:p>
          <a:p>
            <a:r>
              <a:rPr lang="en-CA" dirty="0"/>
              <a:t>Pt reports recurrent </a:t>
            </a:r>
            <a:r>
              <a:rPr lang="en-CA" dirty="0" err="1"/>
              <a:t>acBr</a:t>
            </a:r>
            <a:r>
              <a:rPr lang="en-CA" dirty="0"/>
              <a:t> hypoglycemia</a:t>
            </a:r>
          </a:p>
          <a:p>
            <a:r>
              <a:rPr lang="en-CA" dirty="0"/>
              <a:t>Meds – Lantus 20 u </a:t>
            </a:r>
            <a:r>
              <a:rPr lang="en-CA" dirty="0" err="1"/>
              <a:t>hs</a:t>
            </a:r>
            <a:endParaRPr lang="en-CA" dirty="0"/>
          </a:p>
          <a:p>
            <a:pPr lvl="1"/>
            <a:r>
              <a:rPr lang="en-CA" dirty="0" err="1"/>
              <a:t>Admelog</a:t>
            </a:r>
            <a:r>
              <a:rPr lang="en-CA" dirty="0"/>
              <a:t> 2-4 u </a:t>
            </a:r>
            <a:r>
              <a:rPr lang="en-CA" dirty="0" err="1"/>
              <a:t>tid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Crestor/</a:t>
            </a:r>
            <a:r>
              <a:rPr lang="en-CA" dirty="0" err="1"/>
              <a:t>Ezetrol</a:t>
            </a:r>
            <a:r>
              <a:rPr lang="en-CA" dirty="0"/>
              <a:t>/Ramipril</a:t>
            </a:r>
          </a:p>
          <a:p>
            <a:r>
              <a:rPr lang="en-CA" dirty="0"/>
              <a:t>Intolerant to Ozempic</a:t>
            </a:r>
          </a:p>
          <a:p>
            <a:r>
              <a:rPr lang="en-CA" dirty="0"/>
              <a:t>Not interested in libre</a:t>
            </a:r>
          </a:p>
          <a:p>
            <a:r>
              <a:rPr lang="en-CA" dirty="0"/>
              <a:t>No CVD/CKD</a:t>
            </a:r>
          </a:p>
          <a:p>
            <a:r>
              <a:rPr lang="en-CA" dirty="0"/>
              <a:t>A1C 8.8</a:t>
            </a:r>
          </a:p>
          <a:p>
            <a:pPr marL="0" indent="0" algn="ctr">
              <a:buNone/>
            </a:pPr>
            <a:r>
              <a:rPr lang="en-CA" sz="3900" dirty="0"/>
              <a:t>Recommendations?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7347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B0E2-A884-01A4-02B6-20301EFB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C6C4C-616E-F8E6-C61E-510FA4F5C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Ensure no correction at </a:t>
            </a:r>
            <a:r>
              <a:rPr lang="en-CA" dirty="0" err="1"/>
              <a:t>hs</a:t>
            </a:r>
            <a:endParaRPr lang="en-CA" dirty="0"/>
          </a:p>
          <a:p>
            <a:r>
              <a:rPr lang="en-CA" dirty="0"/>
              <a:t>Tresiba </a:t>
            </a:r>
          </a:p>
          <a:p>
            <a:r>
              <a:rPr lang="en-CA" dirty="0"/>
              <a:t>Reduce basal to 16 units</a:t>
            </a:r>
          </a:p>
          <a:p>
            <a:r>
              <a:rPr lang="en-CA" dirty="0"/>
              <a:t>Improve site rotation</a:t>
            </a:r>
          </a:p>
          <a:p>
            <a:r>
              <a:rPr lang="en-CA" dirty="0"/>
              <a:t>Re-introduce oral agents</a:t>
            </a:r>
          </a:p>
          <a:p>
            <a:r>
              <a:rPr lang="en-CA" dirty="0"/>
              <a:t> If on insulin, then routine pre meal</a:t>
            </a:r>
          </a:p>
        </p:txBody>
      </p:sp>
    </p:spTree>
    <p:extLst>
      <p:ext uri="{BB962C8B-B14F-4D97-AF65-F5344CB8AC3E}">
        <p14:creationId xmlns:p14="http://schemas.microsoft.com/office/powerpoint/2010/main" val="1858173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67B07-192B-306C-BAB7-290250A3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JW – 75 </a:t>
            </a:r>
            <a:r>
              <a:rPr lang="en-CA" dirty="0" err="1"/>
              <a:t>yo</a:t>
            </a:r>
            <a:r>
              <a:rPr lang="en-CA" dirty="0"/>
              <a:t> male – wants TIR 95%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0CEAB-9F52-A365-38BB-38AA497397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2752" y="1825625"/>
            <a:ext cx="3472496" cy="43513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2D74-294F-50DB-16D7-9B6C99A118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Tresiba 40 u</a:t>
            </a:r>
          </a:p>
          <a:p>
            <a:r>
              <a:rPr lang="en-CA" dirty="0" err="1"/>
              <a:t>Admelog</a:t>
            </a:r>
            <a:r>
              <a:rPr lang="en-CA" dirty="0"/>
              <a:t> 5-10 units</a:t>
            </a:r>
          </a:p>
          <a:p>
            <a:endParaRPr lang="en-CA" dirty="0"/>
          </a:p>
          <a:p>
            <a:r>
              <a:rPr lang="en-CA" dirty="0"/>
              <a:t>Low – I took too much insulin</a:t>
            </a:r>
          </a:p>
        </p:txBody>
      </p:sp>
    </p:spTree>
    <p:extLst>
      <p:ext uri="{BB962C8B-B14F-4D97-AF65-F5344CB8AC3E}">
        <p14:creationId xmlns:p14="http://schemas.microsoft.com/office/powerpoint/2010/main" val="749779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7EE0-F4D0-E7DD-E388-45EA4756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1898E14-AA3B-A76E-EB3B-9852F63D1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325" t="39449"/>
          <a:stretch/>
        </p:blipFill>
        <p:spPr>
          <a:xfrm>
            <a:off x="2206251" y="806597"/>
            <a:ext cx="7073058" cy="5244806"/>
          </a:xfrm>
        </p:spPr>
      </p:pic>
    </p:spTree>
    <p:extLst>
      <p:ext uri="{BB962C8B-B14F-4D97-AF65-F5344CB8AC3E}">
        <p14:creationId xmlns:p14="http://schemas.microsoft.com/office/powerpoint/2010/main" val="3224459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AB610-749E-4F88-08C6-852C0AE7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52955C-8AB0-D5BD-FCD4-E2EC99A4B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decide how much insulin to take?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1D93E45-3681-CD12-8A60-404325501D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D2334-57C2-C81A-7D53-C9DB4900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CC627-9AB8-1D60-CF2C-7458F6CE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3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4C6E-0039-506B-1557-989500E5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5080815F-300F-2ECD-096D-A2762911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93" y="0"/>
            <a:ext cx="3401727" cy="7395796"/>
          </a:xfrm>
        </p:spPr>
      </p:pic>
    </p:spTree>
    <p:extLst>
      <p:ext uri="{BB962C8B-B14F-4D97-AF65-F5344CB8AC3E}">
        <p14:creationId xmlns:p14="http://schemas.microsoft.com/office/powerpoint/2010/main" val="2546126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A4147-B168-7768-2582-9EFE8D73F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EE6A43-0CBB-DE91-796D-B68F6632C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decide how much insulin to take?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C5E8A83-3256-307D-4E3F-1B8E5879D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CA" sz="3600" dirty="0"/>
              <a:t>Takes 5-10 units 2 hrs post meal and </a:t>
            </a:r>
            <a:r>
              <a:rPr lang="en-CA" sz="3600" dirty="0" err="1"/>
              <a:t>hs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E41A3-E973-489E-468C-672FB213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6E9F9-964C-A1BE-22DB-ABB44E16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63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9C2E-EE92-EB21-33B8-E1406C13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7D8EC5-5FCC-E4F9-CB26-D41F1758F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071" y="218766"/>
            <a:ext cx="5366710" cy="6505105"/>
          </a:xfrm>
        </p:spPr>
      </p:pic>
    </p:spTree>
    <p:extLst>
      <p:ext uri="{BB962C8B-B14F-4D97-AF65-F5344CB8AC3E}">
        <p14:creationId xmlns:p14="http://schemas.microsoft.com/office/powerpoint/2010/main" val="3183466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E89B3-9D4B-650E-99CD-44441875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891D0D8-F7E9-E110-36AF-3590BA82B7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325" t="39449"/>
          <a:stretch/>
        </p:blipFill>
        <p:spPr>
          <a:xfrm>
            <a:off x="838200" y="2080174"/>
            <a:ext cx="5181600" cy="3842239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74190E8-1F82-E7A3-89E7-43AA40AD73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000" t="39546" r="-1"/>
          <a:stretch/>
        </p:blipFill>
        <p:spPr>
          <a:xfrm>
            <a:off x="6413157" y="2080174"/>
            <a:ext cx="4865202" cy="3529794"/>
          </a:xfrm>
        </p:spPr>
      </p:pic>
    </p:spTree>
    <p:extLst>
      <p:ext uri="{BB962C8B-B14F-4D97-AF65-F5344CB8AC3E}">
        <p14:creationId xmlns:p14="http://schemas.microsoft.com/office/powerpoint/2010/main" val="3999843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7AC-16A7-6E7F-11F3-2223D0D2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Nov 25 – George Aiken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911DD-B442-476A-CCD3-76DC4EC37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030" y="1825625"/>
            <a:ext cx="3429940" cy="4351338"/>
          </a:xfrm>
        </p:spPr>
      </p:pic>
    </p:spTree>
    <p:extLst>
      <p:ext uri="{BB962C8B-B14F-4D97-AF65-F5344CB8AC3E}">
        <p14:creationId xmlns:p14="http://schemas.microsoft.com/office/powerpoint/2010/main" val="4038891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D00B-1428-2D1C-F5F5-9857C6792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 75 </a:t>
            </a:r>
            <a:r>
              <a:rPr lang="en-CA" dirty="0" err="1"/>
              <a:t>yo</a:t>
            </a:r>
            <a:r>
              <a:rPr lang="en-CA" dirty="0"/>
              <a:t> male, Type 2 DM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46E2F-CF74-B2F3-3862-F1292805F9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826" y="1825625"/>
            <a:ext cx="3622347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0AC65-6942-3E06-49C8-6CE32EBFFA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/>
              <a:t>Jardiance 10 mg 1 time daily</a:t>
            </a:r>
          </a:p>
          <a:p>
            <a:r>
              <a:rPr lang="en-CA" dirty="0"/>
              <a:t>Ozempic 0.50 mg 1 time weekly </a:t>
            </a:r>
          </a:p>
          <a:p>
            <a:r>
              <a:rPr lang="en-CA" dirty="0"/>
              <a:t>Metformin 500 mg bid</a:t>
            </a:r>
          </a:p>
        </p:txBody>
      </p:sp>
    </p:spTree>
    <p:extLst>
      <p:ext uri="{BB962C8B-B14F-4D97-AF65-F5344CB8AC3E}">
        <p14:creationId xmlns:p14="http://schemas.microsoft.com/office/powerpoint/2010/main" val="694493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85CC-4D52-EE9A-91EB-A61E252E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 – Nov 11 – </a:t>
            </a:r>
            <a:r>
              <a:rPr lang="en-CA" dirty="0" err="1"/>
              <a:t>Diamicron</a:t>
            </a:r>
            <a:r>
              <a:rPr lang="en-CA" dirty="0"/>
              <a:t> 120 mg 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64716-D7AC-D206-E704-0FB676AAE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973" y="1825625"/>
            <a:ext cx="3658054" cy="4351338"/>
          </a:xfrm>
        </p:spPr>
      </p:pic>
    </p:spTree>
    <p:extLst>
      <p:ext uri="{BB962C8B-B14F-4D97-AF65-F5344CB8AC3E}">
        <p14:creationId xmlns:p14="http://schemas.microsoft.com/office/powerpoint/2010/main" val="2460024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B7B949-477C-4C4B-1F65-F040C463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B88920-5202-EAF3-2228-982020FF31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DM x 3 years</a:t>
            </a:r>
          </a:p>
          <a:p>
            <a:r>
              <a:rPr lang="en-CA" dirty="0"/>
              <a:t>Prev a1C 7.2 -&gt; 8.6</a:t>
            </a:r>
          </a:p>
          <a:p>
            <a:r>
              <a:rPr lang="en-CA" dirty="0" err="1"/>
              <a:t>Rybelsus</a:t>
            </a:r>
            <a:r>
              <a:rPr lang="en-CA" dirty="0"/>
              <a:t> 10 mg once daily</a:t>
            </a:r>
          </a:p>
          <a:p>
            <a:pPr lvl="1"/>
            <a:r>
              <a:rPr lang="en-CA" dirty="0"/>
              <a:t>(7 + 3 mg)</a:t>
            </a:r>
          </a:p>
          <a:p>
            <a:r>
              <a:rPr lang="en-CA" dirty="0"/>
              <a:t>Jardiance 10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743B83-A2C7-32DE-80A1-AA0376FD4C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8CEB7-45CB-35EC-8A02-C7963F7B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961" y="0"/>
            <a:ext cx="5616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9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4599A-0F3A-ACE2-78A7-2975C753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DB – Ozempic 1 mg , Metformin 500 mg bid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3C30B8-0256-AC50-105D-6DD6C49FD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949" y="1421587"/>
            <a:ext cx="4109432" cy="5228463"/>
          </a:xfrm>
        </p:spPr>
      </p:pic>
    </p:spTree>
    <p:extLst>
      <p:ext uri="{BB962C8B-B14F-4D97-AF65-F5344CB8AC3E}">
        <p14:creationId xmlns:p14="http://schemas.microsoft.com/office/powerpoint/2010/main" val="1992656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283A-48A4-F89D-C4AD-1EAD8B45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CW 65 </a:t>
            </a:r>
            <a:r>
              <a:rPr lang="en-CA" dirty="0" err="1"/>
              <a:t>yo</a:t>
            </a:r>
            <a:r>
              <a:rPr lang="en-CA" dirty="0"/>
              <a:t> male– Prev EtOH Pancreatitis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0AD8D3-2EF1-3629-73FD-653F55DCA7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5914" y="1825625"/>
            <a:ext cx="3446172" cy="435133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FCA304-CC4F-68C6-C1DE-5B64413FF2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/>
              <a:t>Jardiance 10 mg 1 time daily</a:t>
            </a:r>
          </a:p>
          <a:p>
            <a:r>
              <a:rPr lang="en-CA" dirty="0"/>
              <a:t>metformin 500 mg 2 times daily </a:t>
            </a:r>
          </a:p>
          <a:p>
            <a:r>
              <a:rPr lang="en-CA" dirty="0"/>
              <a:t>Tresiba FlexTouch 200 unit/mL (3 mL) 10 units 1 time daily</a:t>
            </a:r>
          </a:p>
        </p:txBody>
      </p:sp>
    </p:spTree>
    <p:extLst>
      <p:ext uri="{BB962C8B-B14F-4D97-AF65-F5344CB8AC3E}">
        <p14:creationId xmlns:p14="http://schemas.microsoft.com/office/powerpoint/2010/main" val="2460017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E38A42-8686-DFA0-0575-22F0520F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9EE77-14CB-E955-9528-05D8B75DF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B819AA-BD75-82AF-1BF0-C93DB816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390" t="45508"/>
          <a:stretch/>
        </p:blipFill>
        <p:spPr>
          <a:xfrm>
            <a:off x="2296633" y="1027906"/>
            <a:ext cx="7208874" cy="48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3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2421-311E-3AD9-9BCF-6195C287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9724D15D-7D7E-5A8C-68E1-89DDC8DFC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428" y="100342"/>
            <a:ext cx="3091176" cy="6720618"/>
          </a:xfrm>
        </p:spPr>
      </p:pic>
    </p:spTree>
    <p:extLst>
      <p:ext uri="{BB962C8B-B14F-4D97-AF65-F5344CB8AC3E}">
        <p14:creationId xmlns:p14="http://schemas.microsoft.com/office/powerpoint/2010/main" val="15590815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505B-9755-92EC-E863-F5BB64EB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CW One Month later – </a:t>
            </a:r>
            <a:r>
              <a:rPr lang="en-CA" dirty="0" err="1"/>
              <a:t>Diamicron</a:t>
            </a:r>
            <a:r>
              <a:rPr lang="en-CA" dirty="0"/>
              <a:t> MR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A3A29A-6DB8-679A-DEFF-67E6995CD3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3716" y="1825625"/>
            <a:ext cx="3534053" cy="4351338"/>
          </a:xfr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9FCE55B-ADDA-2A12-847C-C83811F4B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64400" y="1825625"/>
            <a:ext cx="3446172" cy="4351338"/>
          </a:xfrm>
        </p:spPr>
      </p:pic>
    </p:spTree>
    <p:extLst>
      <p:ext uri="{BB962C8B-B14F-4D97-AF65-F5344CB8AC3E}">
        <p14:creationId xmlns:p14="http://schemas.microsoft.com/office/powerpoint/2010/main" val="1299159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4624-46ED-B027-2872-9743C97A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CW -6 months later PMR –Pred 10 mg 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2CA94C-70A2-AD3F-6C17-60EF7E512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272" y="1825625"/>
            <a:ext cx="3569456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DA22B-61B3-5925-9EBC-060736B347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/>
              <a:t>metformin 500 mg 2 times </a:t>
            </a:r>
          </a:p>
          <a:p>
            <a:r>
              <a:rPr lang="en-CA" dirty="0" err="1"/>
              <a:t>Diamicron</a:t>
            </a:r>
            <a:r>
              <a:rPr lang="en-CA" dirty="0"/>
              <a:t> MR 60 mg 2 tablets 1 </a:t>
            </a:r>
            <a:r>
              <a:rPr lang="en-CA"/>
              <a:t>time daily</a:t>
            </a:r>
          </a:p>
          <a:p>
            <a:r>
              <a:rPr lang="en-CA"/>
              <a:t>Prednisone </a:t>
            </a:r>
            <a:r>
              <a:rPr lang="en-CA" dirty="0"/>
              <a:t>10 mg</a:t>
            </a:r>
          </a:p>
        </p:txBody>
      </p:sp>
    </p:spTree>
    <p:extLst>
      <p:ext uri="{BB962C8B-B14F-4D97-AF65-F5344CB8AC3E}">
        <p14:creationId xmlns:p14="http://schemas.microsoft.com/office/powerpoint/2010/main" val="2397664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35FC-8690-4BA4-F808-2F5E63E1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CW - Ozempic ? Fatty Liver Dx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42C60-AB4B-A0AE-C8A0-3482F89E6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8830" y="1825625"/>
            <a:ext cx="3594339" cy="4351338"/>
          </a:xfrm>
        </p:spPr>
      </p:pic>
    </p:spTree>
    <p:extLst>
      <p:ext uri="{BB962C8B-B14F-4D97-AF65-F5344CB8AC3E}">
        <p14:creationId xmlns:p14="http://schemas.microsoft.com/office/powerpoint/2010/main" val="34321018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EDC5-4931-5A3E-3866-DB75072D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MR – 54 </a:t>
            </a:r>
            <a:r>
              <a:rPr lang="en-CA" sz="4000" dirty="0" err="1"/>
              <a:t>yo</a:t>
            </a:r>
            <a:r>
              <a:rPr lang="en-CA" sz="4000" dirty="0"/>
              <a:t> female post gastroplasty hypoglycemia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BE45-2D35-7E20-C349-2C8E21C08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F9036-8C19-BE65-8506-5A4E6476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95" y="1477926"/>
            <a:ext cx="4362599" cy="5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6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8EB5E2D-E66E-8201-EF71-9B81D301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28C2B-E19D-A6DA-B996-FDE8CF2C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 Gastrectomy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68DFE-A134-5FBF-5F1A-D820A00D0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725" y="2062956"/>
            <a:ext cx="5924550" cy="3876675"/>
          </a:xfrm>
        </p:spPr>
      </p:pic>
    </p:spTree>
    <p:extLst>
      <p:ext uri="{BB962C8B-B14F-4D97-AF65-F5344CB8AC3E}">
        <p14:creationId xmlns:p14="http://schemas.microsoft.com/office/powerpoint/2010/main" val="1312364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7B88-1375-447C-4663-03D9504D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F1EC35-D89E-D4CD-929A-751B7C155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268" t="40645" r="-1"/>
          <a:stretch/>
        </p:blipFill>
        <p:spPr>
          <a:xfrm>
            <a:off x="1818168" y="733646"/>
            <a:ext cx="7846827" cy="56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22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C9C40-E4F0-A3C4-1F05-5D393CC3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BD51-699C-6C35-F4E1-F9F8CA7FD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1B0FC-3A4B-593A-45B7-BDB0AB51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11" y="2130276"/>
            <a:ext cx="6461323" cy="23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1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31C7-F634-9D5A-003E-818EE373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 Acarbose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1CC80F-5144-3FCE-732B-42C8CFF99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9718" y="1825625"/>
            <a:ext cx="349856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A00BB6-9890-AFAD-C2A4-58DD7A78E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3042748"/>
            <a:ext cx="5181600" cy="1917092"/>
          </a:xfrm>
        </p:spPr>
      </p:pic>
    </p:spTree>
    <p:extLst>
      <p:ext uri="{BB962C8B-B14F-4D97-AF65-F5344CB8AC3E}">
        <p14:creationId xmlns:p14="http://schemas.microsoft.com/office/powerpoint/2010/main" val="1608061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A4B8-56A5-3731-174F-8097A36F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 – 54 </a:t>
            </a:r>
            <a:r>
              <a:rPr lang="en-CA" dirty="0" err="1"/>
              <a:t>yo</a:t>
            </a:r>
            <a:r>
              <a:rPr lang="en-CA" dirty="0"/>
              <a:t> male Type 2 - MDI Insulin x 10 yrs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953548-5480-D105-5F45-B88BE5D208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3724" y="1825625"/>
            <a:ext cx="3510552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3816C-4261-3EA1-6FC8-D44A3AC150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Trurapi</a:t>
            </a:r>
            <a:r>
              <a:rPr lang="en-CA" dirty="0"/>
              <a:t> </a:t>
            </a:r>
            <a:r>
              <a:rPr lang="en-CA" dirty="0" err="1"/>
              <a:t>SoloSTAR</a:t>
            </a:r>
            <a:r>
              <a:rPr lang="en-CA" dirty="0"/>
              <a:t> 100 unit/mL (3 mL) 16 units 2 times daily</a:t>
            </a:r>
          </a:p>
          <a:p>
            <a:r>
              <a:rPr lang="en-CA" dirty="0"/>
              <a:t> Tresiba FlexTouch 100 unit/mL (3 mL) 8 units 1 time daily </a:t>
            </a:r>
          </a:p>
          <a:p>
            <a:r>
              <a:rPr lang="en-CA" dirty="0"/>
              <a:t>Metformin 1 g bid</a:t>
            </a:r>
          </a:p>
          <a:p>
            <a:r>
              <a:rPr lang="en-CA" dirty="0"/>
              <a:t>Jardiance 10 mg od</a:t>
            </a:r>
          </a:p>
          <a:p>
            <a:r>
              <a:rPr lang="en-CA" dirty="0" err="1"/>
              <a:t>Trajenta</a:t>
            </a:r>
            <a:r>
              <a:rPr lang="en-CA" dirty="0"/>
              <a:t> 5 mg bid</a:t>
            </a:r>
          </a:p>
          <a:p>
            <a:r>
              <a:rPr lang="en-CA" dirty="0"/>
              <a:t>Ozempic intolerant</a:t>
            </a:r>
          </a:p>
        </p:txBody>
      </p:sp>
    </p:spTree>
    <p:extLst>
      <p:ext uri="{BB962C8B-B14F-4D97-AF65-F5344CB8AC3E}">
        <p14:creationId xmlns:p14="http://schemas.microsoft.com/office/powerpoint/2010/main" val="30927257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3C7097-3615-8CC2-35D9-3576D852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C7BA359-59E0-992E-55B9-45C9A27B7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229" y="196305"/>
            <a:ext cx="5279571" cy="6544042"/>
          </a:xfrm>
        </p:spPr>
      </p:pic>
    </p:spTree>
    <p:extLst>
      <p:ext uri="{BB962C8B-B14F-4D97-AF65-F5344CB8AC3E}">
        <p14:creationId xmlns:p14="http://schemas.microsoft.com/office/powerpoint/2010/main" val="3940375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52E6-00A3-BC2B-BCEB-A49B68FE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ED2D6E-E9AC-02AF-A145-3A28343AD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1" y="365124"/>
            <a:ext cx="2892769" cy="6289255"/>
          </a:xfrm>
        </p:spPr>
      </p:pic>
    </p:spTree>
    <p:extLst>
      <p:ext uri="{BB962C8B-B14F-4D97-AF65-F5344CB8AC3E}">
        <p14:creationId xmlns:p14="http://schemas.microsoft.com/office/powerpoint/2010/main" val="38434196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0C598-CA93-E481-FFED-A2D7D7B8F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94EB-3A78-8568-9888-919FEF35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Glucose Variability – Self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1C7DC-06A5-4C5B-4EA3-E534D90B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What are they –</a:t>
            </a:r>
          </a:p>
          <a:p>
            <a:r>
              <a:rPr lang="en-US" dirty="0">
                <a:solidFill>
                  <a:schemeClr val="tx1"/>
                </a:solidFill>
              </a:rPr>
              <a:t>		Doing? – glucose testing</a:t>
            </a:r>
          </a:p>
          <a:p>
            <a:r>
              <a:rPr lang="en-US" dirty="0">
                <a:solidFill>
                  <a:schemeClr val="tx1"/>
                </a:solidFill>
              </a:rPr>
              <a:t>			- activity - FITT</a:t>
            </a:r>
          </a:p>
          <a:p>
            <a:r>
              <a:rPr lang="en-US" dirty="0">
                <a:solidFill>
                  <a:schemeClr val="tx1"/>
                </a:solidFill>
              </a:rPr>
              <a:t>			- injection sites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Taking? – adherence to meds/insulin</a:t>
            </a:r>
          </a:p>
          <a:p>
            <a:r>
              <a:rPr lang="en-US" dirty="0">
                <a:solidFill>
                  <a:schemeClr val="tx1"/>
                </a:solidFill>
              </a:rPr>
              <a:t>			- varying dose of insulin</a:t>
            </a:r>
          </a:p>
          <a:p>
            <a:r>
              <a:rPr lang="en-US" dirty="0">
                <a:solidFill>
                  <a:schemeClr val="tx1"/>
                </a:solidFill>
              </a:rPr>
              <a:t>			- treatment of highs/lows</a:t>
            </a:r>
          </a:p>
          <a:p>
            <a:r>
              <a:rPr lang="en-US" dirty="0">
                <a:solidFill>
                  <a:schemeClr val="tx1"/>
                </a:solidFill>
              </a:rPr>
              <a:t>			- prospective vs retrospective diabetes management</a:t>
            </a:r>
          </a:p>
          <a:p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r>
              <a:rPr lang="en-US" dirty="0">
                <a:solidFill>
                  <a:schemeClr val="tx1"/>
                </a:solidFill>
              </a:rPr>
              <a:t>		Eating? – CHO counting/ varying size of meals</a:t>
            </a:r>
          </a:p>
          <a:p>
            <a:r>
              <a:rPr lang="en-US" dirty="0">
                <a:solidFill>
                  <a:schemeClr val="tx1"/>
                </a:solidFill>
              </a:rPr>
              <a:t>			- snacking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	Diabetes Burnout/Distress?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1AB69-F15E-C066-7073-0B2C1A64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1" b="0" i="0" u="none" strike="noStrike" kern="1200" cap="none" spc="0" normalizeH="0" baseline="0" noProof="0" dirty="0">
              <a:ln>
                <a:noFill/>
              </a:ln>
              <a:solidFill>
                <a:srgbClr val="51586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A5AE1-E1F2-654E-A5B1-E4245425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70B36-B1CC-4D4A-80B9-E27A448F84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071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3721C-4D34-D2FD-6D74-0F18DCC8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6FDA-52C1-0452-6DE2-ADD1AA85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erson's belly with a large belly&#10;&#10;Description automatically generated">
            <a:extLst>
              <a:ext uri="{FF2B5EF4-FFF2-40B4-BE49-F238E27FC236}">
                <a16:creationId xmlns:a16="http://schemas.microsoft.com/office/drawing/2014/main" id="{46EB9596-F89C-26D4-93F2-5B69C0411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296194"/>
            <a:ext cx="7183120" cy="5387340"/>
          </a:xfrm>
        </p:spPr>
      </p:pic>
    </p:spTree>
    <p:extLst>
      <p:ext uri="{BB962C8B-B14F-4D97-AF65-F5344CB8AC3E}">
        <p14:creationId xmlns:p14="http://schemas.microsoft.com/office/powerpoint/2010/main" val="2735973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8E48-3021-155F-88B2-D09F4DD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 - next 2 weeks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F106C-0F67-A55F-8B82-69F6625D89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2200" y="1540449"/>
            <a:ext cx="4169229" cy="494687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EDDB8-A928-8373-FDF4-2694EA92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8029"/>
            <a:ext cx="4452257" cy="3988934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E4BC0E9-8022-C6E2-1391-0DC54ADAA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9" y="1540449"/>
            <a:ext cx="4054339" cy="50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69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CCF582-F3C9-CE39-13B6-AB5D3E32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CW – 41 Type 2 since 2008,no complications</a:t>
            </a:r>
            <a:br>
              <a:rPr lang="en-CA" dirty="0"/>
            </a:br>
            <a:r>
              <a:rPr lang="en-CA" dirty="0" err="1"/>
              <a:t>Wt</a:t>
            </a:r>
            <a:r>
              <a:rPr lang="en-CA" dirty="0"/>
              <a:t> 100, a1c 8.7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DA3E90-87C1-DCFB-25D5-F1B544A41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4641" y="1629138"/>
            <a:ext cx="4275301" cy="515452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CECD9-7004-A427-8869-2BD5D79936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Glumetza</a:t>
            </a:r>
            <a:r>
              <a:rPr lang="en-CA" dirty="0"/>
              <a:t> 1000 mg 2 tabs od</a:t>
            </a:r>
          </a:p>
          <a:p>
            <a:r>
              <a:rPr lang="en-CA" dirty="0"/>
              <a:t>Invokana 300 mg 1 time daily</a:t>
            </a:r>
          </a:p>
          <a:p>
            <a:r>
              <a:rPr lang="en-CA" dirty="0" err="1"/>
              <a:t>Diamicron</a:t>
            </a:r>
            <a:r>
              <a:rPr lang="en-CA" dirty="0"/>
              <a:t> MR 30 mg 4 tablets 1 time daily</a:t>
            </a:r>
          </a:p>
          <a:p>
            <a:r>
              <a:rPr lang="en-CA" dirty="0"/>
              <a:t>Ozempic  1mg 1 time weekly</a:t>
            </a:r>
          </a:p>
          <a:p>
            <a:r>
              <a:rPr lang="en-CA" dirty="0"/>
              <a:t>Lantus 44 u </a:t>
            </a:r>
            <a:r>
              <a:rPr lang="en-CA" dirty="0" err="1"/>
              <a:t>hs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56315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805EE5-C280-675E-4F8A-B849472C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CW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A065A5F-49CD-B825-965F-0D49AF1F8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408" t="39092"/>
          <a:stretch/>
        </p:blipFill>
        <p:spPr>
          <a:xfrm>
            <a:off x="2340429" y="1164771"/>
            <a:ext cx="6955971" cy="5037082"/>
          </a:xfrm>
        </p:spPr>
      </p:pic>
    </p:spTree>
    <p:extLst>
      <p:ext uri="{BB962C8B-B14F-4D97-AF65-F5344CB8AC3E}">
        <p14:creationId xmlns:p14="http://schemas.microsoft.com/office/powerpoint/2010/main" val="4149914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CA51F-8AC3-75B4-A0B7-3853850B3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0E3B-EDE8-F425-69AE-3247A695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Benefits of CGM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FE8A-D8E6-84E1-AF33-4465C251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5534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300" dirty="0"/>
              <a:t>Diagnosis</a:t>
            </a:r>
          </a:p>
          <a:p>
            <a:pPr marL="0" indent="0">
              <a:buNone/>
            </a:pPr>
            <a:r>
              <a:rPr lang="en-CA" sz="2300" dirty="0"/>
              <a:t>	Hypo/Hyperglycemia</a:t>
            </a:r>
          </a:p>
          <a:p>
            <a:pPr marL="0" indent="0">
              <a:buNone/>
            </a:pPr>
            <a:r>
              <a:rPr lang="en-CA" sz="2300" dirty="0"/>
              <a:t>	Patient Information</a:t>
            </a:r>
          </a:p>
          <a:p>
            <a:pPr marL="0" indent="0">
              <a:buNone/>
            </a:pPr>
            <a:r>
              <a:rPr lang="en-CA" sz="2300" dirty="0"/>
              <a:t>	Identify glucose Patterns</a:t>
            </a:r>
          </a:p>
          <a:p>
            <a:pPr marL="0" indent="0">
              <a:buNone/>
            </a:pPr>
            <a:r>
              <a:rPr lang="en-CA" sz="2300" dirty="0"/>
              <a:t>Direct Management Decisions</a:t>
            </a:r>
          </a:p>
          <a:p>
            <a:pPr marL="0" indent="0">
              <a:buNone/>
            </a:pPr>
            <a:r>
              <a:rPr lang="en-CA" sz="2300" dirty="0"/>
              <a:t>	Selection of oral agents/GLP1 agonists</a:t>
            </a:r>
          </a:p>
          <a:p>
            <a:pPr marL="0" indent="0">
              <a:buNone/>
            </a:pPr>
            <a:r>
              <a:rPr lang="en-CA" sz="2300" dirty="0"/>
              <a:t>	Initiation and titration of basal insulin</a:t>
            </a:r>
          </a:p>
          <a:p>
            <a:pPr marL="0" indent="0">
              <a:buNone/>
            </a:pPr>
            <a:r>
              <a:rPr lang="en-CA" sz="2300" dirty="0"/>
              <a:t>	Initiation of mealtime/bolus Insulin</a:t>
            </a:r>
          </a:p>
          <a:p>
            <a:pPr marL="0" indent="0">
              <a:buNone/>
            </a:pPr>
            <a:r>
              <a:rPr lang="en-CA" sz="2300" dirty="0"/>
              <a:t>Assessing Response to Changes in Therapy</a:t>
            </a:r>
          </a:p>
          <a:p>
            <a:pPr marL="0" indent="0">
              <a:buNone/>
            </a:pPr>
            <a:r>
              <a:rPr lang="en-CA" sz="2300" dirty="0"/>
              <a:t>Patient Education</a:t>
            </a:r>
          </a:p>
          <a:p>
            <a:pPr marL="0" indent="0">
              <a:buNone/>
            </a:pPr>
            <a:r>
              <a:rPr lang="en-CA" sz="2300" dirty="0"/>
              <a:t>	Identifying Need for Change/Intensification</a:t>
            </a:r>
          </a:p>
          <a:p>
            <a:pPr marL="0" indent="0">
              <a:buNone/>
            </a:pPr>
            <a:r>
              <a:rPr lang="en-CA" sz="2300" dirty="0"/>
              <a:t>	Reinforcing Behaviour Change/Self-Management</a:t>
            </a:r>
          </a:p>
          <a:p>
            <a:pPr marL="0" indent="0">
              <a:buNone/>
            </a:pPr>
            <a:r>
              <a:rPr lang="en-CA" sz="2300" dirty="0"/>
              <a:t>Alarms – Hypo and Hyper-Glycemia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4F384-0EA0-0CBA-A4FC-A166F626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06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A663-D637-9167-76B7-7F03E9582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Tying it all together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705BC7-DA89-7640-80CA-F5124B3BF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12885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223FC6-5A13-1153-17B6-30E318185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E4B1-53A9-E8BB-7B1C-2915AAD2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71- Nov 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F02D0-5B06-943F-6C60-E6C67C772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/>
              <a:t>Type 2 DM - 2014</a:t>
            </a:r>
          </a:p>
          <a:p>
            <a:r>
              <a:rPr lang="en-CA" dirty="0"/>
              <a:t>MI/PVD/MI 2002</a:t>
            </a:r>
          </a:p>
          <a:p>
            <a:r>
              <a:rPr lang="en-CA" dirty="0"/>
              <a:t>CRF, C DIFF AKI Jan 2024</a:t>
            </a:r>
          </a:p>
          <a:p>
            <a:r>
              <a:rPr lang="en-CA" dirty="0"/>
              <a:t>HT, no ETOH</a:t>
            </a:r>
          </a:p>
          <a:p>
            <a:r>
              <a:rPr lang="en-CA" dirty="0"/>
              <a:t>Rx lows – </a:t>
            </a:r>
            <a:r>
              <a:rPr lang="en-CA" dirty="0" err="1"/>
              <a:t>infreq</a:t>
            </a:r>
            <a:r>
              <a:rPr lang="en-CA" dirty="0"/>
              <a:t> – “Smattering of things”</a:t>
            </a:r>
          </a:p>
          <a:p>
            <a:r>
              <a:rPr lang="en-CA" dirty="0"/>
              <a:t> Pop, Apple turnover, soup</a:t>
            </a:r>
          </a:p>
          <a:p>
            <a:r>
              <a:rPr lang="en-CA" dirty="0"/>
              <a:t>Meds 	</a:t>
            </a:r>
          </a:p>
          <a:p>
            <a:pPr lvl="1"/>
            <a:r>
              <a:rPr lang="en-CA" dirty="0" err="1"/>
              <a:t>Ezetrol</a:t>
            </a:r>
            <a:r>
              <a:rPr lang="en-CA" dirty="0"/>
              <a:t> 10</a:t>
            </a:r>
          </a:p>
          <a:p>
            <a:pPr lvl="1"/>
            <a:r>
              <a:rPr lang="en-CA" dirty="0"/>
              <a:t>Ozempic 0.5 ow</a:t>
            </a:r>
          </a:p>
          <a:p>
            <a:pPr lvl="1"/>
            <a:r>
              <a:rPr lang="en-CA" dirty="0"/>
              <a:t>Jardiance 10</a:t>
            </a:r>
          </a:p>
          <a:p>
            <a:pPr lvl="1"/>
            <a:r>
              <a:rPr lang="en-CA" dirty="0"/>
              <a:t>Lasix 40 mg bid</a:t>
            </a:r>
          </a:p>
          <a:p>
            <a:r>
              <a:rPr lang="en-CA" dirty="0"/>
              <a:t>Tres 5, </a:t>
            </a:r>
            <a:r>
              <a:rPr lang="en-CA" dirty="0" err="1"/>
              <a:t>tru</a:t>
            </a:r>
            <a:r>
              <a:rPr lang="en-CA" dirty="0"/>
              <a:t> 3-4 u bid</a:t>
            </a:r>
          </a:p>
          <a:p>
            <a:pPr lvl="1"/>
            <a:r>
              <a:rPr lang="en-CA" dirty="0"/>
              <a:t>Corrects at </a:t>
            </a:r>
            <a:r>
              <a:rPr lang="en-CA" dirty="0" err="1"/>
              <a:t>hs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2E05F-368B-FB0E-E1D8-1A957009CF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err="1"/>
              <a:t>Wt</a:t>
            </a:r>
            <a:r>
              <a:rPr lang="en-CA" dirty="0"/>
              <a:t> 100.3, BP 107/74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A1C – 7.8</a:t>
            </a:r>
          </a:p>
          <a:p>
            <a:r>
              <a:rPr lang="en-CA" dirty="0"/>
              <a:t>ACR 17.8, 112 MAU</a:t>
            </a:r>
          </a:p>
          <a:p>
            <a:r>
              <a:rPr lang="en-CA" dirty="0"/>
              <a:t>eGFR 29, </a:t>
            </a:r>
          </a:p>
          <a:p>
            <a:r>
              <a:rPr lang="en-CA" dirty="0"/>
              <a:t>K+ 4.4 </a:t>
            </a:r>
          </a:p>
          <a:p>
            <a:r>
              <a:rPr lang="en-CA" dirty="0"/>
              <a:t>Plat 130</a:t>
            </a:r>
          </a:p>
          <a:p>
            <a:r>
              <a:rPr lang="en-CA" dirty="0"/>
              <a:t>AST- 65</a:t>
            </a:r>
          </a:p>
          <a:p>
            <a:r>
              <a:rPr lang="en-CA" dirty="0"/>
              <a:t>ALT - 48</a:t>
            </a:r>
          </a:p>
          <a:p>
            <a:r>
              <a:rPr lang="en-CA" dirty="0"/>
              <a:t>LDL – 2.5</a:t>
            </a:r>
          </a:p>
        </p:txBody>
      </p:sp>
    </p:spTree>
    <p:extLst>
      <p:ext uri="{BB962C8B-B14F-4D97-AF65-F5344CB8AC3E}">
        <p14:creationId xmlns:p14="http://schemas.microsoft.com/office/powerpoint/2010/main" val="20619188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732AF2-32F7-3DB3-F328-CD7731D4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9558-4184-064E-293C-62570F14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- Glycemia</a:t>
            </a: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B98A0E-C383-9860-3C22-092962D45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66" y="1518082"/>
            <a:ext cx="4474289" cy="5339918"/>
          </a:xfrm>
        </p:spPr>
      </p:pic>
    </p:spTree>
    <p:extLst>
      <p:ext uri="{BB962C8B-B14F-4D97-AF65-F5344CB8AC3E}">
        <p14:creationId xmlns:p14="http://schemas.microsoft.com/office/powerpoint/2010/main" val="19794252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2E5BAB-C2E7-A042-9353-7472585A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8DC5-7C44-82F7-8850-7873B68E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DF2999A2-8B71-B7AB-C9B2-D4A9613A1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12315" r="6895" b="4853"/>
          <a:stretch/>
        </p:blipFill>
        <p:spPr>
          <a:xfrm>
            <a:off x="2157274" y="2290439"/>
            <a:ext cx="7874493" cy="3604334"/>
          </a:xfrm>
        </p:spPr>
      </p:pic>
    </p:spTree>
    <p:extLst>
      <p:ext uri="{BB962C8B-B14F-4D97-AF65-F5344CB8AC3E}">
        <p14:creationId xmlns:p14="http://schemas.microsoft.com/office/powerpoint/2010/main" val="51483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941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F32B88-E4F3-F9E8-BB10-D28ADAC9B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5B97-10E7-AFA4-9AD1-47ECBFA7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Diabetic Nephropathy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319D-4AF6-D7BA-983B-95F9AB96FE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/>
              <a:t>Type 2 DM - 2014</a:t>
            </a:r>
          </a:p>
          <a:p>
            <a:r>
              <a:rPr lang="en-CA" dirty="0"/>
              <a:t>MI/PVD/MI 2002</a:t>
            </a:r>
          </a:p>
          <a:p>
            <a:r>
              <a:rPr lang="en-CA" dirty="0"/>
              <a:t>CRF, C DIFF AKI Jan 2024</a:t>
            </a:r>
          </a:p>
          <a:p>
            <a:r>
              <a:rPr lang="en-CA" dirty="0"/>
              <a:t>HT, no ETOH</a:t>
            </a:r>
          </a:p>
          <a:p>
            <a:r>
              <a:rPr lang="en-CA" dirty="0"/>
              <a:t>Rx lows – </a:t>
            </a:r>
            <a:r>
              <a:rPr lang="en-CA" dirty="0" err="1"/>
              <a:t>infreq</a:t>
            </a:r>
            <a:r>
              <a:rPr lang="en-CA" dirty="0"/>
              <a:t> – “Smattering of things”</a:t>
            </a:r>
          </a:p>
          <a:p>
            <a:r>
              <a:rPr lang="en-CA" dirty="0"/>
              <a:t> Pop, Apple turnover, soup</a:t>
            </a:r>
          </a:p>
          <a:p>
            <a:r>
              <a:rPr lang="en-CA" dirty="0"/>
              <a:t>Meds 	</a:t>
            </a:r>
          </a:p>
          <a:p>
            <a:pPr lvl="1"/>
            <a:r>
              <a:rPr lang="en-CA" dirty="0" err="1"/>
              <a:t>Ezetrol</a:t>
            </a:r>
            <a:r>
              <a:rPr lang="en-CA" dirty="0"/>
              <a:t> 10</a:t>
            </a:r>
          </a:p>
          <a:p>
            <a:pPr lvl="1"/>
            <a:r>
              <a:rPr lang="en-CA" dirty="0"/>
              <a:t>Ozempic 0.5 ow</a:t>
            </a:r>
          </a:p>
          <a:p>
            <a:pPr lvl="1"/>
            <a:r>
              <a:rPr lang="en-CA" dirty="0"/>
              <a:t>Jardiance 10</a:t>
            </a:r>
          </a:p>
          <a:p>
            <a:pPr lvl="1"/>
            <a:r>
              <a:rPr lang="en-CA" dirty="0"/>
              <a:t>Lasix 40 mg bid</a:t>
            </a:r>
          </a:p>
          <a:p>
            <a:r>
              <a:rPr lang="en-CA" dirty="0"/>
              <a:t>Tres 5, </a:t>
            </a:r>
            <a:r>
              <a:rPr lang="en-CA" dirty="0" err="1"/>
              <a:t>tru</a:t>
            </a:r>
            <a:r>
              <a:rPr lang="en-CA" dirty="0"/>
              <a:t> 3-4 u bid</a:t>
            </a:r>
          </a:p>
          <a:p>
            <a:pPr lvl="1"/>
            <a:r>
              <a:rPr lang="en-CA" dirty="0"/>
              <a:t>Corrects at </a:t>
            </a:r>
            <a:r>
              <a:rPr lang="en-CA" dirty="0" err="1"/>
              <a:t>hs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27EB2-9FD8-02D8-2316-EBCE834B43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err="1"/>
              <a:t>Wt</a:t>
            </a:r>
            <a:r>
              <a:rPr lang="en-CA" dirty="0"/>
              <a:t> 100.3, BP 107/74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A1C – 7.8</a:t>
            </a:r>
          </a:p>
          <a:p>
            <a:r>
              <a:rPr lang="en-CA" dirty="0"/>
              <a:t>ACR 17.8, 112 MAU</a:t>
            </a:r>
          </a:p>
          <a:p>
            <a:r>
              <a:rPr lang="en-CA" dirty="0"/>
              <a:t>eGFR 31, </a:t>
            </a:r>
          </a:p>
          <a:p>
            <a:r>
              <a:rPr lang="en-CA" dirty="0"/>
              <a:t>K+ 4.4 </a:t>
            </a:r>
          </a:p>
          <a:p>
            <a:r>
              <a:rPr lang="en-CA" dirty="0"/>
              <a:t>Plat 130</a:t>
            </a:r>
          </a:p>
          <a:p>
            <a:r>
              <a:rPr lang="en-CA" dirty="0"/>
              <a:t>AST- 65</a:t>
            </a:r>
          </a:p>
          <a:p>
            <a:r>
              <a:rPr lang="en-CA" dirty="0"/>
              <a:t>ALT - 48</a:t>
            </a:r>
          </a:p>
          <a:p>
            <a:r>
              <a:rPr lang="en-CA" dirty="0"/>
              <a:t>LDL – 2.5</a:t>
            </a:r>
          </a:p>
        </p:txBody>
      </p:sp>
    </p:spTree>
    <p:extLst>
      <p:ext uri="{BB962C8B-B14F-4D97-AF65-F5344CB8AC3E}">
        <p14:creationId xmlns:p14="http://schemas.microsoft.com/office/powerpoint/2010/main" val="25494566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904425-B582-55D1-DEFC-310166DF2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391E-57DA-7D4B-FB2A-1AC1D191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– CKD – Diabetic Nephropathy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E17E1F-F224-04F3-4615-09066F7A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Renal – KFRE 5 year 16%</a:t>
            </a:r>
          </a:p>
          <a:p>
            <a:r>
              <a:rPr lang="en-CA" dirty="0"/>
              <a:t>? Why not ACE-I –</a:t>
            </a:r>
          </a:p>
          <a:p>
            <a:pPr lvl="1"/>
            <a:r>
              <a:rPr lang="en-CA" dirty="0"/>
              <a:t> stopped in hospital 2023 – AKI from dehydration</a:t>
            </a:r>
          </a:p>
          <a:p>
            <a:r>
              <a:rPr lang="en-CA" dirty="0"/>
              <a:t>Lasix 40+ 40</a:t>
            </a:r>
          </a:p>
          <a:p>
            <a:r>
              <a:rPr lang="en-CA" dirty="0" err="1"/>
              <a:t>Finerenone</a:t>
            </a:r>
            <a:r>
              <a:rPr lang="en-CA" dirty="0"/>
              <a:t> 10 mg od – K+ 2 weeks</a:t>
            </a:r>
          </a:p>
          <a:p>
            <a:r>
              <a:rPr lang="en-CA" dirty="0"/>
              <a:t>Ozempic 1.0 mg ow</a:t>
            </a:r>
          </a:p>
          <a:p>
            <a:r>
              <a:rPr lang="en-CA" dirty="0"/>
              <a:t>Retrial statin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681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6F638E4-FB28-1BDC-C9F3-2457FC0F8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2C7359-E178-8C0D-6B22-B2CE9677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86920C-E385-9B47-41FB-BDC3D342E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901" y="1825625"/>
            <a:ext cx="7354198" cy="4351338"/>
          </a:xfrm>
        </p:spPr>
      </p:pic>
    </p:spTree>
    <p:extLst>
      <p:ext uri="{BB962C8B-B14F-4D97-AF65-F5344CB8AC3E}">
        <p14:creationId xmlns:p14="http://schemas.microsoft.com/office/powerpoint/2010/main" val="27915595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06ADC2-15E6-1EC5-AAC9-69C36FD9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353E-F34D-CD47-E236-50A953B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B883B6-4FA0-9E9F-DD6F-58277B55B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208" y="1825625"/>
            <a:ext cx="5587583" cy="4351338"/>
          </a:xfrm>
        </p:spPr>
      </p:pic>
    </p:spTree>
    <p:extLst>
      <p:ext uri="{BB962C8B-B14F-4D97-AF65-F5344CB8AC3E}">
        <p14:creationId xmlns:p14="http://schemas.microsoft.com/office/powerpoint/2010/main" val="22770220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5A8BD7F-B193-C25A-2F31-1ABA4C579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CDE4-0323-6FB5-1F1B-516509D2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- MAFLD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F28B7-D7BC-CF87-8B77-9D5C2F092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MAFLD</a:t>
            </a:r>
          </a:p>
          <a:p>
            <a:pPr lvl="1"/>
            <a:r>
              <a:rPr lang="en-CA" dirty="0"/>
              <a:t>Age 71</a:t>
            </a:r>
          </a:p>
          <a:p>
            <a:pPr lvl="1"/>
            <a:r>
              <a:rPr lang="en-CA" dirty="0"/>
              <a:t>Plat 130</a:t>
            </a:r>
          </a:p>
          <a:p>
            <a:pPr lvl="1"/>
            <a:r>
              <a:rPr lang="en-CA" dirty="0"/>
              <a:t>AST- 65</a:t>
            </a:r>
          </a:p>
          <a:p>
            <a:pPr lvl="1"/>
            <a:r>
              <a:rPr lang="en-CA" dirty="0"/>
              <a:t>ALT - 48</a:t>
            </a:r>
          </a:p>
          <a:p>
            <a:pPr lvl="1"/>
            <a:r>
              <a:rPr lang="en-CA" dirty="0"/>
              <a:t>LDL – 2.5</a:t>
            </a:r>
          </a:p>
          <a:p>
            <a:endParaRPr lang="en-CA" dirty="0"/>
          </a:p>
          <a:p>
            <a:pPr marL="0" indent="0" algn="ctr">
              <a:buNone/>
            </a:pPr>
            <a:r>
              <a:rPr lang="en-CA" sz="4400" dirty="0"/>
              <a:t>Recommendations?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7239036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347CCFA-B124-13A3-C938-11B218B2F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BDED8-92C8-DEBF-0979-37144256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LW - MAFLD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675FD-67BD-FC2C-AF2A-B1BE3590F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MAFLD</a:t>
            </a:r>
          </a:p>
          <a:p>
            <a:pPr lvl="1"/>
            <a:r>
              <a:rPr lang="en-CA" dirty="0"/>
              <a:t>Age 71</a:t>
            </a:r>
          </a:p>
          <a:p>
            <a:pPr lvl="1"/>
            <a:r>
              <a:rPr lang="en-CA" dirty="0"/>
              <a:t>Plat 130</a:t>
            </a:r>
          </a:p>
          <a:p>
            <a:pPr lvl="1"/>
            <a:r>
              <a:rPr lang="en-CA" dirty="0"/>
              <a:t>AST- 65</a:t>
            </a:r>
          </a:p>
          <a:p>
            <a:pPr lvl="1"/>
            <a:r>
              <a:rPr lang="en-CA" dirty="0"/>
              <a:t>ALT - 48</a:t>
            </a:r>
          </a:p>
          <a:p>
            <a:pPr lvl="1"/>
            <a:r>
              <a:rPr lang="en-CA" dirty="0"/>
              <a:t>LDL – 2.5</a:t>
            </a:r>
          </a:p>
          <a:p>
            <a:endParaRPr lang="en-CA" dirty="0"/>
          </a:p>
          <a:p>
            <a:pPr marL="0" indent="0" algn="ctr">
              <a:buNone/>
            </a:pPr>
            <a:r>
              <a:rPr lang="en-CA" sz="4400" dirty="0"/>
              <a:t>Fib 4 </a:t>
            </a:r>
            <a:r>
              <a:rPr lang="en-CA" sz="3600" dirty="0"/>
              <a:t>= 5.12</a:t>
            </a:r>
          </a:p>
          <a:p>
            <a:pPr marL="0" indent="0" algn="ctr">
              <a:buNone/>
            </a:pPr>
            <a:r>
              <a:rPr lang="en-CA" sz="3600" dirty="0"/>
              <a:t>? Now what?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8207881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A96AE-D728-DBA3-BE7E-15549DC0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SL – 55 </a:t>
            </a:r>
            <a:r>
              <a:rPr lang="en-CA" dirty="0" err="1"/>
              <a:t>yo</a:t>
            </a:r>
            <a:r>
              <a:rPr lang="en-CA" dirty="0"/>
              <a:t> female, BMI 31, No CRF’s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8CC6C-95D2-CFDC-8F7C-FAE93FA2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are my risk factors for cardiovascular disease?</a:t>
            </a:r>
          </a:p>
          <a:p>
            <a:r>
              <a:rPr lang="en-CA" dirty="0"/>
              <a:t>I heard that a 5% loss of weight can help lower the risk of diabetes and improve my heart health</a:t>
            </a:r>
          </a:p>
          <a:p>
            <a:r>
              <a:rPr lang="en-CA" dirty="0"/>
              <a:t>What’s this about </a:t>
            </a:r>
            <a:r>
              <a:rPr lang="en-CA" dirty="0" err="1"/>
              <a:t>Weegovy</a:t>
            </a:r>
            <a:r>
              <a:rPr lang="en-CA" dirty="0"/>
              <a:t>?  My girlfriend in Florida is on it.</a:t>
            </a:r>
          </a:p>
        </p:txBody>
      </p:sp>
    </p:spTree>
    <p:extLst>
      <p:ext uri="{BB962C8B-B14F-4D97-AF65-F5344CB8AC3E}">
        <p14:creationId xmlns:p14="http://schemas.microsoft.com/office/powerpoint/2010/main" val="31736518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4BCAA-1886-43D8-59BF-0E0F79A4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CA93A1-4EF9-F8F5-EF2C-8AFB6189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Time for a heart-to-heart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942F6A-FC69-70E9-65EB-FCB45ECA7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F1FDF-DFD8-E98A-DACA-38EC7961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13" y="1908200"/>
            <a:ext cx="8528575" cy="46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65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6606-5CD1-8415-5D92-87A980A07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AB712-6FBB-23C3-0AD2-991CDC312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CD7A89-751F-8F8C-1635-FD52CC86B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631" y="2148256"/>
            <a:ext cx="7807060" cy="3836022"/>
          </a:xfrm>
        </p:spPr>
      </p:pic>
    </p:spTree>
    <p:extLst>
      <p:ext uri="{BB962C8B-B14F-4D97-AF65-F5344CB8AC3E}">
        <p14:creationId xmlns:p14="http://schemas.microsoft.com/office/powerpoint/2010/main" val="22976758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E05AB-7A43-CB41-6B07-635F4A03B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A809-E7DF-BC34-51FD-61D1B936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03F1FC-E3C0-FFDD-AF1E-519D9968B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185" y="409003"/>
            <a:ext cx="8615631" cy="6039994"/>
          </a:xfrm>
        </p:spPr>
      </p:pic>
    </p:spTree>
    <p:extLst>
      <p:ext uri="{BB962C8B-B14F-4D97-AF65-F5344CB8AC3E}">
        <p14:creationId xmlns:p14="http://schemas.microsoft.com/office/powerpoint/2010/main" val="143517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700A3-F197-3C40-8034-A72910E17C19}"/>
              </a:ext>
            </a:extLst>
          </p:cNvPr>
          <p:cNvGrpSpPr/>
          <p:nvPr/>
        </p:nvGrpSpPr>
        <p:grpSpPr>
          <a:xfrm>
            <a:off x="885762" y="4104258"/>
            <a:ext cx="9466279" cy="1525056"/>
            <a:chOff x="841694" y="4104258"/>
            <a:chExt cx="9466279" cy="1525056"/>
          </a:xfrm>
          <a:solidFill>
            <a:schemeClr val="bg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86AF64-44A7-034B-9854-D1200AAC8692}"/>
                </a:ext>
              </a:extLst>
            </p:cNvPr>
            <p:cNvSpPr/>
            <p:nvPr/>
          </p:nvSpPr>
          <p:spPr>
            <a:xfrm>
              <a:off x="84169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28299-BAEF-EC41-8179-D72CB2F17238}"/>
                </a:ext>
              </a:extLst>
            </p:cNvPr>
            <p:cNvSpPr/>
            <p:nvPr/>
          </p:nvSpPr>
          <p:spPr>
            <a:xfrm>
              <a:off x="240565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D2ED41-890F-FB43-B7B1-B171E7817A43}"/>
                </a:ext>
              </a:extLst>
            </p:cNvPr>
            <p:cNvSpPr/>
            <p:nvPr/>
          </p:nvSpPr>
          <p:spPr>
            <a:xfrm>
              <a:off x="3969606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D78A48-29F2-C840-890C-634FE78773A1}"/>
                </a:ext>
              </a:extLst>
            </p:cNvPr>
            <p:cNvSpPr/>
            <p:nvPr/>
          </p:nvSpPr>
          <p:spPr>
            <a:xfrm>
              <a:off x="5533562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2A54B8-0183-534A-AAB2-16A50578BFC3}"/>
                </a:ext>
              </a:extLst>
            </p:cNvPr>
            <p:cNvSpPr/>
            <p:nvPr/>
          </p:nvSpPr>
          <p:spPr>
            <a:xfrm>
              <a:off x="7097518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10695E-30FE-1946-ABDD-13178C5A325E}"/>
                </a:ext>
              </a:extLst>
            </p:cNvPr>
            <p:cNvSpPr/>
            <p:nvPr/>
          </p:nvSpPr>
          <p:spPr>
            <a:xfrm>
              <a:off x="8661474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47BC1-4DF5-9747-94D3-3F6B4B7CE0A4}"/>
                </a:ext>
              </a:extLst>
            </p:cNvPr>
            <p:cNvSpPr/>
            <p:nvPr/>
          </p:nvSpPr>
          <p:spPr>
            <a:xfrm>
              <a:off x="10225430" y="4104258"/>
              <a:ext cx="82543" cy="1525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4DD06-761E-914F-BB47-4F11C5BB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The Power of Technology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EC51D-CADD-104A-824B-CC7BF803324A}"/>
              </a:ext>
            </a:extLst>
          </p:cNvPr>
          <p:cNvSpPr txBox="1"/>
          <p:nvPr/>
        </p:nvSpPr>
        <p:spPr>
          <a:xfrm>
            <a:off x="740664" y="5804575"/>
            <a:ext cx="10876571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illustration purposes only. Not actual patient data.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flash glucose monitoring system is indicated for measuring interstitial fluid glucose levels in people aged 4 years and older with diabetes mellitus. Always read and follow the label/insert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app is only compatible with certain mobile devices and operating systems. Please check the website for more information about device compatibility before using the app. Use of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FreeStyle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Libre 2 requires registration with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LibreView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E8881E-4D54-9844-B30A-A3409D4BF75E}"/>
              </a:ext>
            </a:extLst>
          </p:cNvPr>
          <p:cNvSpPr/>
          <p:nvPr/>
        </p:nvSpPr>
        <p:spPr>
          <a:xfrm>
            <a:off x="103485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Glucose in Range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6FBD44-A1F7-624C-B351-666F4E01A421}"/>
              </a:ext>
            </a:extLst>
          </p:cNvPr>
          <p:cNvSpPr/>
          <p:nvPr/>
        </p:nvSpPr>
        <p:spPr>
          <a:xfrm>
            <a:off x="2598708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Time in Range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502839-58D9-E943-9ACB-A7413E4DD7BD}"/>
              </a:ext>
            </a:extLst>
          </p:cNvPr>
          <p:cNvSpPr/>
          <p:nvPr/>
        </p:nvSpPr>
        <p:spPr>
          <a:xfrm>
            <a:off x="4162566" y="5213616"/>
            <a:ext cx="1260677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Low Glucose Events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26A6F-71AE-944F-80A3-5A589B17FFE0}"/>
              </a:ext>
            </a:extLst>
          </p:cNvPr>
          <p:cNvSpPr/>
          <p:nvPr/>
        </p:nvSpPr>
        <p:spPr>
          <a:xfrm>
            <a:off x="5726424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Average Glucose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D14D9-C183-374C-9FDC-3E2F55E44DB0}"/>
              </a:ext>
            </a:extLst>
          </p:cNvPr>
          <p:cNvSpPr/>
          <p:nvPr/>
        </p:nvSpPr>
        <p:spPr>
          <a:xfrm>
            <a:off x="7290282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Daily Patterns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8CD0-4E9B-B540-8E91-356326423D8B}"/>
              </a:ext>
            </a:extLst>
          </p:cNvPr>
          <p:cNvSpPr/>
          <p:nvPr/>
        </p:nvSpPr>
        <p:spPr>
          <a:xfrm>
            <a:off x="8854140" y="5213616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Estimated A1C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E87C55-91C0-B046-BF9A-CFA9EF6A5D2E}"/>
              </a:ext>
            </a:extLst>
          </p:cNvPr>
          <p:cNvSpPr/>
          <p:nvPr/>
        </p:nvSpPr>
        <p:spPr>
          <a:xfrm>
            <a:off x="10417998" y="5234083"/>
            <a:ext cx="984341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Sensor Usage</a:t>
            </a:r>
          </a:p>
        </p:txBody>
      </p:sp>
      <p:pic>
        <p:nvPicPr>
          <p:cNvPr id="4" name="Picture 3" descr="A screen shot of a phone&#10;&#10;Description automatically generated">
            <a:extLst>
              <a:ext uri="{FF2B5EF4-FFF2-40B4-BE49-F238E27FC236}">
                <a16:creationId xmlns:a16="http://schemas.microsoft.com/office/drawing/2014/main" id="{37D1C5CE-59EC-2B82-8D85-06A371216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" y="1492025"/>
            <a:ext cx="2159937" cy="3522116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91832EA6-973E-56C8-6530-4CBBCC5D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484584"/>
            <a:ext cx="2159130" cy="3520800"/>
          </a:xfrm>
          <a:prstGeom prst="rect">
            <a:avLst/>
          </a:prstGeom>
        </p:spPr>
      </p:pic>
      <p:pic>
        <p:nvPicPr>
          <p:cNvPr id="8" name="Picture 7" descr="A cell phone with a graph on it&#10;&#10;Description automatically generated">
            <a:extLst>
              <a:ext uri="{FF2B5EF4-FFF2-40B4-BE49-F238E27FC236}">
                <a16:creationId xmlns:a16="http://schemas.microsoft.com/office/drawing/2014/main" id="{4D2E2FC2-C382-8BCE-7568-A8CBB3DC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01" y="1496773"/>
            <a:ext cx="2159130" cy="3520800"/>
          </a:xfrm>
          <a:prstGeom prst="rect">
            <a:avLst/>
          </a:prstGeom>
        </p:spPr>
      </p:pic>
      <p:pic>
        <p:nvPicPr>
          <p:cNvPr id="11" name="Picture 10" descr="A screen shot of a cell phone&#10;&#10;Description automatically generated">
            <a:extLst>
              <a:ext uri="{FF2B5EF4-FFF2-40B4-BE49-F238E27FC236}">
                <a16:creationId xmlns:a16="http://schemas.microsoft.com/office/drawing/2014/main" id="{CC5CEF89-F95C-463D-726A-BBC3D3127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64" y="1493341"/>
            <a:ext cx="2159130" cy="3520800"/>
          </a:xfrm>
          <a:prstGeom prst="rect">
            <a:avLst/>
          </a:prstGeom>
        </p:spPr>
      </p:pic>
      <p:pic>
        <p:nvPicPr>
          <p:cNvPr id="13" name="Picture 12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E0E1DB4-1EB5-CD83-73D0-9EC5592BE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7" y="1507112"/>
            <a:ext cx="2159130" cy="3520800"/>
          </a:xfrm>
          <a:prstGeom prst="rect">
            <a:avLst/>
          </a:prstGeom>
        </p:spPr>
      </p:pic>
      <p:pic>
        <p:nvPicPr>
          <p:cNvPr id="16" name="Picture 1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B17E8C74-6FF6-B034-C8CB-C716715A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2" y="1520883"/>
            <a:ext cx="2159130" cy="3520800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4FEB2-C56D-5F43-1399-EE807CB12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3" y="1534654"/>
            <a:ext cx="2159130" cy="352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13E1D-7644-F1E8-6F80-BAF598CB6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1DE14DB3-3C84-2A13-3B36-A13C6BA8D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42" y="-98850"/>
            <a:ext cx="4326906" cy="70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06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72B0-211A-8726-66D3-C80A9A75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Select Trial</a:t>
            </a:r>
          </a:p>
        </p:txBody>
      </p:sp>
      <p:pic>
        <p:nvPicPr>
          <p:cNvPr id="5" name="Content Placeholder 4" descr="A graph of a number of patients with a number of patients with a number of patients with a number of patients with a number of patients with a number of patients with a number of patients with a&#10;&#10;Description automatically generated">
            <a:extLst>
              <a:ext uri="{FF2B5EF4-FFF2-40B4-BE49-F238E27FC236}">
                <a16:creationId xmlns:a16="http://schemas.microsoft.com/office/drawing/2014/main" id="{F31D62BB-3F4B-927F-7627-3353B02B4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37" y="1571728"/>
            <a:ext cx="6751154" cy="5256373"/>
          </a:xfrm>
        </p:spPr>
      </p:pic>
    </p:spTree>
    <p:extLst>
      <p:ext uri="{BB962C8B-B14F-4D97-AF65-F5344CB8AC3E}">
        <p14:creationId xmlns:p14="http://schemas.microsoft.com/office/powerpoint/2010/main" val="16019157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99CE-35ED-4186-FE33-40E55845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92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Cost of 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A281B-6DDF-5CE2-F883-55349895B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400"/>
            <a:ext cx="10661374" cy="53085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sz="3800" b="1" dirty="0"/>
              <a:t>Select Trial- </a:t>
            </a:r>
            <a:r>
              <a:rPr lang="en-CA" sz="3800" dirty="0"/>
              <a:t>Obesity + CVD -  NNT x 40 months = 66.7 MACE  </a:t>
            </a:r>
            <a:r>
              <a:rPr lang="en-CA" sz="2600" dirty="0"/>
              <a:t>(111.1 All cause mortality)</a:t>
            </a:r>
          </a:p>
          <a:p>
            <a:pPr marL="0" indent="0">
              <a:buNone/>
            </a:pPr>
            <a:r>
              <a:rPr lang="en-CA" dirty="0"/>
              <a:t>\</a:t>
            </a:r>
          </a:p>
          <a:p>
            <a:pPr marL="0" indent="0">
              <a:buNone/>
            </a:pPr>
            <a:r>
              <a:rPr lang="en-CA" dirty="0"/>
              <a:t>	Cost per event saved ( C$420/month) </a:t>
            </a:r>
            <a:r>
              <a:rPr lang="en-CA" sz="2900" b="1" dirty="0"/>
              <a:t>= C$1,120,000</a:t>
            </a:r>
          </a:p>
          <a:p>
            <a:pPr marL="0" indent="0">
              <a:buNone/>
            </a:pPr>
            <a:r>
              <a:rPr lang="en-CA" dirty="0"/>
              <a:t>	US = C$1,790/month  = </a:t>
            </a:r>
            <a:r>
              <a:rPr lang="en-CA" b="1" dirty="0"/>
              <a:t>C$4,772,000 </a:t>
            </a:r>
            <a:r>
              <a:rPr lang="en-CA" dirty="0"/>
              <a:t>per event saved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sz="3800" b="1" dirty="0"/>
              <a:t>Sustain 6 </a:t>
            </a:r>
            <a:r>
              <a:rPr lang="en-CA" sz="3800" dirty="0"/>
              <a:t>- DM + CVD–- NNT x 25 months = 43.5 MACE</a:t>
            </a:r>
          </a:p>
          <a:p>
            <a:pPr marL="0" indent="0">
              <a:buNone/>
            </a:pPr>
            <a:endParaRPr lang="en-CA" sz="3800" dirty="0"/>
          </a:p>
          <a:p>
            <a:pPr marL="0" indent="0">
              <a:buNone/>
            </a:pPr>
            <a:r>
              <a:rPr lang="en-CA" sz="2800" dirty="0"/>
              <a:t>	Cost per event saved (C$210/month) = </a:t>
            </a:r>
            <a:r>
              <a:rPr lang="en-CA" sz="2900" b="1" dirty="0"/>
              <a:t>C$230,202</a:t>
            </a:r>
            <a:endParaRPr lang="en-CA" sz="2800" b="1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3800" b="1" dirty="0" err="1"/>
              <a:t>EmpaReg</a:t>
            </a:r>
            <a:r>
              <a:rPr lang="en-CA" sz="3800" dirty="0"/>
              <a:t> - DM with CAD  </a:t>
            </a:r>
            <a:r>
              <a:rPr lang="en-CA" sz="3800" dirty="0" err="1"/>
              <a:t>NNTx</a:t>
            </a:r>
            <a:r>
              <a:rPr lang="en-CA" sz="3800" dirty="0"/>
              <a:t> 37 months = 62.5 MACE </a:t>
            </a:r>
            <a:r>
              <a:rPr lang="en-CA" sz="2900" dirty="0"/>
              <a:t>  (38 All cause Mortality)</a:t>
            </a:r>
          </a:p>
          <a:p>
            <a:pPr marL="0" indent="0">
              <a:buNone/>
            </a:pPr>
            <a:endParaRPr lang="en-CA" sz="3800" dirty="0"/>
          </a:p>
          <a:p>
            <a:pPr marL="0" indent="0">
              <a:buNone/>
            </a:pPr>
            <a:r>
              <a:rPr lang="en-CA" sz="3800" dirty="0"/>
              <a:t> 	</a:t>
            </a:r>
            <a:r>
              <a:rPr lang="en-CA" dirty="0"/>
              <a:t>Cost per event saved = $82/month= </a:t>
            </a:r>
            <a:r>
              <a:rPr lang="en-CA" b="1" dirty="0"/>
              <a:t>$195,183.75</a:t>
            </a:r>
            <a:r>
              <a:rPr lang="en-CA" dirty="0"/>
              <a:t>	 </a:t>
            </a:r>
            <a:r>
              <a:rPr lang="en-CA" b="1" dirty="0"/>
              <a:t>or  $48,265 (generic </a:t>
            </a:r>
            <a:r>
              <a:rPr lang="en-CA" b="1" dirty="0" err="1"/>
              <a:t>Dapa</a:t>
            </a:r>
            <a:r>
              <a:rPr lang="en-CA" b="1" dirty="0"/>
              <a:t>) </a:t>
            </a:r>
          </a:p>
          <a:p>
            <a:pPr marL="0" indent="0">
              <a:buNone/>
            </a:pPr>
            <a:r>
              <a:rPr lang="en-CA" dirty="0"/>
              <a:t>	+ CHF and CRF benefits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1710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6652D-9925-1496-77C2-0840138D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076C-0F40-1A73-F7DA-22EC32A0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Evaluations</a:t>
            </a:r>
          </a:p>
        </p:txBody>
      </p:sp>
      <p:pic>
        <p:nvPicPr>
          <p:cNvPr id="7" name="Content Placeholder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7C2FEAAD-51E6-EF00-CD2A-FBA05413F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82094"/>
            <a:ext cx="2438400" cy="2438400"/>
          </a:xfrm>
        </p:spPr>
      </p:pic>
    </p:spTree>
    <p:extLst>
      <p:ext uri="{BB962C8B-B14F-4D97-AF65-F5344CB8AC3E}">
        <p14:creationId xmlns:p14="http://schemas.microsoft.com/office/powerpoint/2010/main" val="34004303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1EF5-3831-FC02-F1B7-386FDACE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Thank You to Our Sponsors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CDBA651F-E984-134A-7525-0364B7662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8" y="4858184"/>
            <a:ext cx="7452403" cy="121198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598E26-96ED-680F-7713-17866DBF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37" y="2057400"/>
            <a:ext cx="4638675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CD788-5434-2EE6-DA74-40F2D7224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143" y="2057400"/>
            <a:ext cx="35909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202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6577E-9FB5-D349-FBB4-6154F4B04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215E-9150-1154-9AB4-5C36F10F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109" y="5734811"/>
            <a:ext cx="10515600" cy="1325563"/>
          </a:xfrm>
        </p:spPr>
        <p:txBody>
          <a:bodyPr/>
          <a:lstStyle/>
          <a:p>
            <a:pPr algn="ctr"/>
            <a:endParaRPr lang="en-US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8A446-0514-1FD1-4AC9-1DE31DD0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278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Goal</a:t>
            </a:r>
            <a:r>
              <a:rPr lang="en-US" dirty="0"/>
              <a:t> – to reduce cardiovascular and renal complications for patients with Diabetes in Simcoe County</a:t>
            </a:r>
          </a:p>
          <a:p>
            <a:r>
              <a:rPr lang="en-US" dirty="0"/>
              <a:t>Focused intervention over 12 months</a:t>
            </a:r>
          </a:p>
          <a:p>
            <a:pPr lvl="2"/>
            <a:r>
              <a:rPr lang="en-US" dirty="0"/>
              <a:t>Initiation of diabetic medications proven to reduce cardio-renal complications</a:t>
            </a:r>
          </a:p>
          <a:p>
            <a:pPr lvl="2"/>
            <a:r>
              <a:rPr lang="en-US" dirty="0"/>
              <a:t>Pt. on insulin/ meds/ co-morbid diseases/initial side effects that limit ability to be initiated on meds</a:t>
            </a:r>
          </a:p>
          <a:p>
            <a:pPr lvl="2"/>
            <a:r>
              <a:rPr lang="en-US" dirty="0"/>
              <a:t>Pts. Post hospitalization for ACS/CHF seeing Cards/Hospitalists</a:t>
            </a:r>
          </a:p>
          <a:p>
            <a:pPr lvl="2"/>
            <a:endParaRPr lang="en-US" dirty="0"/>
          </a:p>
          <a:p>
            <a:pPr marL="0" indent="0" algn="ctr">
              <a:buNone/>
            </a:pPr>
            <a:r>
              <a:rPr lang="en-US" sz="6000" b="1" dirty="0"/>
              <a:t>www.sdcrc.ca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70497-093E-AFCD-8210-F5338449C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6046160"/>
            <a:ext cx="2161031" cy="67344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11DD084-1E3F-6462-AA9D-6804D1838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44" t="31767" r="4842" b="32701"/>
          <a:stretch/>
        </p:blipFill>
        <p:spPr>
          <a:xfrm>
            <a:off x="2633471" y="353217"/>
            <a:ext cx="6461761" cy="1472408"/>
          </a:xfrm>
        </p:spPr>
      </p:pic>
    </p:spTree>
    <p:extLst>
      <p:ext uri="{BB962C8B-B14F-4D97-AF65-F5344CB8AC3E}">
        <p14:creationId xmlns:p14="http://schemas.microsoft.com/office/powerpoint/2010/main" val="1046884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10379</TotalTime>
  <Words>3636</Words>
  <Application>Microsoft Office PowerPoint</Application>
  <PresentationFormat>Widescreen</PresentationFormat>
  <Paragraphs>592</Paragraphs>
  <Slides>94</Slides>
  <Notes>13</Notes>
  <HiddenSlides>16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94</vt:i4>
      </vt:variant>
    </vt:vector>
  </HeadingPairs>
  <TitlesOfParts>
    <vt:vector size="108" baseType="lpstr">
      <vt:lpstr>MS PGothic</vt:lpstr>
      <vt:lpstr>Aptos</vt:lpstr>
      <vt:lpstr>Aptos Display</vt:lpstr>
      <vt:lpstr>Arial</vt:lpstr>
      <vt:lpstr>Calibri</vt:lpstr>
      <vt:lpstr>Calibri Light</vt:lpstr>
      <vt:lpstr>FreightBigBold</vt:lpstr>
      <vt:lpstr>Georgia</vt:lpstr>
      <vt:lpstr>Wingdings</vt:lpstr>
      <vt:lpstr>Office Theme</vt:lpstr>
      <vt:lpstr>4_PPT Basic_White_v5_prophet_edit</vt:lpstr>
      <vt:lpstr>1_PPT Basic_White_v5_prophet_edit</vt:lpstr>
      <vt:lpstr>1_Office Theme</vt:lpstr>
      <vt:lpstr>2_Office Theme</vt:lpstr>
      <vt:lpstr>Case Studies in Continuous Glucose Monitors</vt:lpstr>
      <vt:lpstr>Libre Simulator</vt:lpstr>
      <vt:lpstr>Libre 2 Coverage</vt:lpstr>
      <vt:lpstr>PowerPoint Presentation</vt:lpstr>
      <vt:lpstr>PowerPoint Presentation</vt:lpstr>
      <vt:lpstr>PowerPoint Presentation</vt:lpstr>
      <vt:lpstr>PowerPoint Presentation</vt:lpstr>
      <vt:lpstr>The Power of Technology</vt:lpstr>
      <vt:lpstr>The Power of Technology</vt:lpstr>
      <vt:lpstr>The Power of Technology</vt:lpstr>
      <vt:lpstr>Time in Range (TIR) Targets</vt:lpstr>
      <vt:lpstr>The Power of Technology</vt:lpstr>
      <vt:lpstr>The Power of Technology</vt:lpstr>
      <vt:lpstr>The Power of Technology</vt:lpstr>
      <vt:lpstr>The Power of Technology</vt:lpstr>
      <vt:lpstr>The Power of Technology</vt:lpstr>
      <vt:lpstr>Advantages of Using TIR and AGP Data with Patients </vt:lpstr>
      <vt:lpstr>Interpreting Daily Patterns Can Be Done in a Few Steps</vt:lpstr>
      <vt:lpstr>Understanding Your Patients Glycemic Control Beyond A1C</vt:lpstr>
      <vt:lpstr>Understanding Your Patients Glycemic Control Beyond A1C</vt:lpstr>
      <vt:lpstr>Glucose Variability – Self management</vt:lpstr>
      <vt:lpstr>Benefits of CGM</vt:lpstr>
      <vt:lpstr>DW – Nov 2024</vt:lpstr>
      <vt:lpstr>PowerPoint Presentation</vt:lpstr>
      <vt:lpstr>PowerPoint Presentation</vt:lpstr>
      <vt:lpstr>AB – 82 yo female – Type 2 DM</vt:lpstr>
      <vt:lpstr>AB – 82 yo female – Type 2 DM</vt:lpstr>
      <vt:lpstr>PowerPoint Presentation</vt:lpstr>
      <vt:lpstr>AB – 82 yo female – Type 2 DM</vt:lpstr>
      <vt:lpstr>AB – MDI – Tresiba 8, Admelog 4 tid </vt:lpstr>
      <vt:lpstr>CA </vt:lpstr>
      <vt:lpstr>CA </vt:lpstr>
      <vt:lpstr>CA</vt:lpstr>
      <vt:lpstr>CA -discrepant a1c</vt:lpstr>
      <vt:lpstr>JB - Discrepant A1C 6.9</vt:lpstr>
      <vt:lpstr>LG</vt:lpstr>
      <vt:lpstr>PowerPoint Presentation</vt:lpstr>
      <vt:lpstr>LG</vt:lpstr>
      <vt:lpstr>LG</vt:lpstr>
      <vt:lpstr>PowerPoint Presentation</vt:lpstr>
      <vt:lpstr>PowerPoint Presentation</vt:lpstr>
      <vt:lpstr>PowerPoint Presentation</vt:lpstr>
      <vt:lpstr>How do you decide how much insulin to take?</vt:lpstr>
      <vt:lpstr>How do you decide how much insulin to take?</vt:lpstr>
      <vt:lpstr>LG</vt:lpstr>
      <vt:lpstr>Recommendations</vt:lpstr>
      <vt:lpstr>JW – 75 yo male – wants TIR 95%</vt:lpstr>
      <vt:lpstr>PowerPoint Presentation</vt:lpstr>
      <vt:lpstr>How do you decide how much insulin to take?</vt:lpstr>
      <vt:lpstr>How do you decide how much insulin to take?</vt:lpstr>
      <vt:lpstr>PowerPoint Presentation</vt:lpstr>
      <vt:lpstr>PowerPoint Presentation</vt:lpstr>
      <vt:lpstr>Nov 25 – George Aiken</vt:lpstr>
      <vt:lpstr>GA 75 yo male, Type 2 DM</vt:lpstr>
      <vt:lpstr>GA – Nov 11 – Diamicron 120 mg od</vt:lpstr>
      <vt:lpstr>DB</vt:lpstr>
      <vt:lpstr>DB – Ozempic 1 mg , Metformin 500 mg bid</vt:lpstr>
      <vt:lpstr>CW 65 yo male– Prev EtOH Pancreatitis</vt:lpstr>
      <vt:lpstr>PowerPoint Presentation</vt:lpstr>
      <vt:lpstr>CW One Month later – Diamicron MR</vt:lpstr>
      <vt:lpstr>CW -6 months later PMR –Pred 10 mg od</vt:lpstr>
      <vt:lpstr>CW - Ozempic ? Fatty Liver Dx</vt:lpstr>
      <vt:lpstr>MR – 54 yo female post gastroplasty hypoglycemia</vt:lpstr>
      <vt:lpstr>Post Gastrectomy</vt:lpstr>
      <vt:lpstr>PowerPoint Presentation</vt:lpstr>
      <vt:lpstr>PowerPoint Presentation</vt:lpstr>
      <vt:lpstr>Post Acarbose</vt:lpstr>
      <vt:lpstr>AS – 54 yo male Type 2 - MDI Insulin x 10 yrs</vt:lpstr>
      <vt:lpstr>PowerPoint Presentation</vt:lpstr>
      <vt:lpstr>Glucose Variability – Self management</vt:lpstr>
      <vt:lpstr>PowerPoint Presentation</vt:lpstr>
      <vt:lpstr>AS - next 2 weeks</vt:lpstr>
      <vt:lpstr>CW – 41 Type 2 since 2008,no complications Wt 100, a1c 8.7</vt:lpstr>
      <vt:lpstr>CW</vt:lpstr>
      <vt:lpstr>Benefits of CGM</vt:lpstr>
      <vt:lpstr>Tying it all together</vt:lpstr>
      <vt:lpstr>LW 71- Nov 26</vt:lpstr>
      <vt:lpstr>LW - Glycemia</vt:lpstr>
      <vt:lpstr>PowerPoint Presentation</vt:lpstr>
      <vt:lpstr>LW Diabetic Nephropathy</vt:lpstr>
      <vt:lpstr>LW – CKD – Diabetic Nephropathy</vt:lpstr>
      <vt:lpstr>Cr</vt:lpstr>
      <vt:lpstr>ACR</vt:lpstr>
      <vt:lpstr>LW - MAFLD</vt:lpstr>
      <vt:lpstr>LW - MAFLD</vt:lpstr>
      <vt:lpstr>SL – 55 yo female, BMI 31, No CRF’s</vt:lpstr>
      <vt:lpstr>Time for a heart-to-heart</vt:lpstr>
      <vt:lpstr>PowerPoint Presentation</vt:lpstr>
      <vt:lpstr>PowerPoint Presentation</vt:lpstr>
      <vt:lpstr>Select Trial</vt:lpstr>
      <vt:lpstr>Cost of Interventions</vt:lpstr>
      <vt:lpstr>Evaluations</vt:lpstr>
      <vt:lpstr>Thank You to Our Sponsors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Reviewer</dc:creator>
  <cp:lastModifiedBy>Reviewer</cp:lastModifiedBy>
  <cp:revision>2</cp:revision>
  <dcterms:created xsi:type="dcterms:W3CDTF">2024-11-21T03:04:28Z</dcterms:created>
  <dcterms:modified xsi:type="dcterms:W3CDTF">2024-12-04T03:39:46Z</dcterms:modified>
</cp:coreProperties>
</file>