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4" r:id="rId3"/>
    <p:sldMasterId id="2147483686" r:id="rId4"/>
  </p:sldMasterIdLst>
  <p:notesMasterIdLst>
    <p:notesMasterId r:id="rId83"/>
  </p:notesMasterIdLst>
  <p:sldIdLst>
    <p:sldId id="356" r:id="rId5"/>
    <p:sldId id="2147480535" r:id="rId6"/>
    <p:sldId id="1696" r:id="rId7"/>
    <p:sldId id="357" r:id="rId8"/>
    <p:sldId id="1695" r:id="rId9"/>
    <p:sldId id="368" r:id="rId10"/>
    <p:sldId id="369" r:id="rId11"/>
    <p:sldId id="1697" r:id="rId12"/>
    <p:sldId id="2142534075" r:id="rId13"/>
    <p:sldId id="2147480537" r:id="rId14"/>
    <p:sldId id="474" r:id="rId15"/>
    <p:sldId id="2147480420" r:id="rId16"/>
    <p:sldId id="296" r:id="rId17"/>
    <p:sldId id="2147480522" r:id="rId18"/>
    <p:sldId id="2147480520" r:id="rId19"/>
    <p:sldId id="279" r:id="rId20"/>
    <p:sldId id="280" r:id="rId21"/>
    <p:sldId id="2147480538" r:id="rId22"/>
    <p:sldId id="266" r:id="rId23"/>
    <p:sldId id="276" r:id="rId24"/>
    <p:sldId id="278" r:id="rId25"/>
    <p:sldId id="275" r:id="rId26"/>
    <p:sldId id="268" r:id="rId27"/>
    <p:sldId id="2147480485" r:id="rId28"/>
    <p:sldId id="2147480486" r:id="rId29"/>
    <p:sldId id="2147480539" r:id="rId30"/>
    <p:sldId id="269" r:id="rId31"/>
    <p:sldId id="2147480487" r:id="rId32"/>
    <p:sldId id="281" r:id="rId33"/>
    <p:sldId id="282" r:id="rId34"/>
    <p:sldId id="2147480529" r:id="rId35"/>
    <p:sldId id="2147480488" r:id="rId36"/>
    <p:sldId id="2147480489" r:id="rId37"/>
    <p:sldId id="2147480502" r:id="rId38"/>
    <p:sldId id="271" r:id="rId39"/>
    <p:sldId id="272" r:id="rId40"/>
    <p:sldId id="2147480491" r:id="rId41"/>
    <p:sldId id="2147480492" r:id="rId42"/>
    <p:sldId id="2147480497" r:id="rId43"/>
    <p:sldId id="2147480493" r:id="rId44"/>
    <p:sldId id="2147480494" r:id="rId45"/>
    <p:sldId id="2147480495" r:id="rId46"/>
    <p:sldId id="2147480496" r:id="rId47"/>
    <p:sldId id="2147480501" r:id="rId48"/>
    <p:sldId id="267" r:id="rId49"/>
    <p:sldId id="283" r:id="rId50"/>
    <p:sldId id="284" r:id="rId51"/>
    <p:sldId id="285" r:id="rId52"/>
    <p:sldId id="2147480503" r:id="rId53"/>
    <p:sldId id="2147480432" r:id="rId54"/>
    <p:sldId id="2147480433" r:id="rId55"/>
    <p:sldId id="273" r:id="rId56"/>
    <p:sldId id="274" r:id="rId57"/>
    <p:sldId id="2147480482" r:id="rId58"/>
    <p:sldId id="298" r:id="rId59"/>
    <p:sldId id="324" r:id="rId60"/>
    <p:sldId id="321" r:id="rId61"/>
    <p:sldId id="307" r:id="rId62"/>
    <p:sldId id="2147480484" r:id="rId63"/>
    <p:sldId id="329" r:id="rId64"/>
    <p:sldId id="2147473453" r:id="rId65"/>
    <p:sldId id="2147480483" r:id="rId66"/>
    <p:sldId id="2147480531" r:id="rId67"/>
    <p:sldId id="2147480532" r:id="rId68"/>
    <p:sldId id="2147480504" r:id="rId69"/>
    <p:sldId id="2147480505" r:id="rId70"/>
    <p:sldId id="2147480508" r:id="rId71"/>
    <p:sldId id="2147480507" r:id="rId72"/>
    <p:sldId id="2147480509" r:id="rId73"/>
    <p:sldId id="2147480512" r:id="rId74"/>
    <p:sldId id="2147480510" r:id="rId75"/>
    <p:sldId id="2147480516" r:id="rId76"/>
    <p:sldId id="2147480519" r:id="rId77"/>
    <p:sldId id="2147480517" r:id="rId78"/>
    <p:sldId id="2147480518" r:id="rId79"/>
    <p:sldId id="295" r:id="rId80"/>
    <p:sldId id="297" r:id="rId81"/>
    <p:sldId id="258" r:id="rId8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1" d="100"/>
          <a:sy n="71" d="100"/>
        </p:scale>
        <p:origin x="1138" y="28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notesMaster" Target="notesMasters/notesMaster1.xml"/><Relationship Id="rId88"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MacFadyen" userId="6199100c7c05f63e" providerId="LiveId" clId="{04AE8C9A-9033-4684-A042-3C880EF03175}"/>
    <pc:docChg chg="delSld">
      <pc:chgData name="John MacFadyen" userId="6199100c7c05f63e" providerId="LiveId" clId="{04AE8C9A-9033-4684-A042-3C880EF03175}" dt="2025-06-19T22:03:30.141" v="24" actId="47"/>
      <pc:docMkLst>
        <pc:docMk/>
      </pc:docMkLst>
      <pc:sldChg chg="del">
        <pc:chgData name="John MacFadyen" userId="6199100c7c05f63e" providerId="LiveId" clId="{04AE8C9A-9033-4684-A042-3C880EF03175}" dt="2025-06-19T22:03:25.549" v="19" actId="47"/>
        <pc:sldMkLst>
          <pc:docMk/>
          <pc:sldMk cId="665179098" sldId="260"/>
        </pc:sldMkLst>
      </pc:sldChg>
      <pc:sldChg chg="del">
        <pc:chgData name="John MacFadyen" userId="6199100c7c05f63e" providerId="LiveId" clId="{04AE8C9A-9033-4684-A042-3C880EF03175}" dt="2025-06-19T22:03:26.540" v="20" actId="47"/>
        <pc:sldMkLst>
          <pc:docMk/>
          <pc:sldMk cId="531564285" sldId="261"/>
        </pc:sldMkLst>
      </pc:sldChg>
      <pc:sldChg chg="del">
        <pc:chgData name="John MacFadyen" userId="6199100c7c05f63e" providerId="LiveId" clId="{04AE8C9A-9033-4684-A042-3C880EF03175}" dt="2025-06-19T22:03:28.666" v="22" actId="47"/>
        <pc:sldMkLst>
          <pc:docMk/>
          <pc:sldMk cId="3778350153" sldId="262"/>
        </pc:sldMkLst>
      </pc:sldChg>
      <pc:sldChg chg="del">
        <pc:chgData name="John MacFadyen" userId="6199100c7c05f63e" providerId="LiveId" clId="{04AE8C9A-9033-4684-A042-3C880EF03175}" dt="2025-06-19T22:03:29.361" v="23" actId="47"/>
        <pc:sldMkLst>
          <pc:docMk/>
          <pc:sldMk cId="1335474963" sldId="263"/>
        </pc:sldMkLst>
      </pc:sldChg>
      <pc:sldChg chg="del">
        <pc:chgData name="John MacFadyen" userId="6199100c7c05f63e" providerId="LiveId" clId="{04AE8C9A-9033-4684-A042-3C880EF03175}" dt="2025-06-19T22:03:30.141" v="24" actId="47"/>
        <pc:sldMkLst>
          <pc:docMk/>
          <pc:sldMk cId="1955031791" sldId="264"/>
        </pc:sldMkLst>
      </pc:sldChg>
      <pc:sldChg chg="del">
        <pc:chgData name="John MacFadyen" userId="6199100c7c05f63e" providerId="LiveId" clId="{04AE8C9A-9033-4684-A042-3C880EF03175}" dt="2025-06-19T22:03:11.714" v="12" actId="47"/>
        <pc:sldMkLst>
          <pc:docMk/>
          <pc:sldMk cId="0" sldId="270"/>
        </pc:sldMkLst>
      </pc:sldChg>
      <pc:sldChg chg="del">
        <pc:chgData name="John MacFadyen" userId="6199100c7c05f63e" providerId="LiveId" clId="{04AE8C9A-9033-4684-A042-3C880EF03175}" dt="2025-06-19T22:02:59.613" v="8" actId="47"/>
        <pc:sldMkLst>
          <pc:docMk/>
          <pc:sldMk cId="3824802097" sldId="277"/>
        </pc:sldMkLst>
      </pc:sldChg>
      <pc:sldChg chg="del">
        <pc:chgData name="John MacFadyen" userId="6199100c7c05f63e" providerId="LiveId" clId="{04AE8C9A-9033-4684-A042-3C880EF03175}" dt="2025-06-19T22:03:19.948" v="16" actId="47"/>
        <pc:sldMkLst>
          <pc:docMk/>
          <pc:sldMk cId="4155671129" sldId="287"/>
        </pc:sldMkLst>
      </pc:sldChg>
      <pc:sldChg chg="del">
        <pc:chgData name="John MacFadyen" userId="6199100c7c05f63e" providerId="LiveId" clId="{04AE8C9A-9033-4684-A042-3C880EF03175}" dt="2025-06-19T22:02:49.308" v="6" actId="47"/>
        <pc:sldMkLst>
          <pc:docMk/>
          <pc:sldMk cId="2515006501" sldId="301"/>
        </pc:sldMkLst>
      </pc:sldChg>
      <pc:sldChg chg="del">
        <pc:chgData name="John MacFadyen" userId="6199100c7c05f63e" providerId="LiveId" clId="{04AE8C9A-9033-4684-A042-3C880EF03175}" dt="2025-06-19T22:02:52.598" v="7" actId="47"/>
        <pc:sldMkLst>
          <pc:docMk/>
          <pc:sldMk cId="289298403" sldId="305"/>
        </pc:sldMkLst>
      </pc:sldChg>
      <pc:sldChg chg="del">
        <pc:chgData name="John MacFadyen" userId="6199100c7c05f63e" providerId="LiveId" clId="{04AE8C9A-9033-4684-A042-3C880EF03175}" dt="2025-06-19T22:03:23.074" v="17" actId="47"/>
        <pc:sldMkLst>
          <pc:docMk/>
          <pc:sldMk cId="2679021860" sldId="330"/>
        </pc:sldMkLst>
      </pc:sldChg>
      <pc:sldChg chg="del">
        <pc:chgData name="John MacFadyen" userId="6199100c7c05f63e" providerId="LiveId" clId="{04AE8C9A-9033-4684-A042-3C880EF03175}" dt="2025-06-19T22:02:05.651" v="0" actId="47"/>
        <pc:sldMkLst>
          <pc:docMk/>
          <pc:sldMk cId="4003323345" sldId="2142534076"/>
        </pc:sldMkLst>
      </pc:sldChg>
      <pc:sldChg chg="del">
        <pc:chgData name="John MacFadyen" userId="6199100c7c05f63e" providerId="LiveId" clId="{04AE8C9A-9033-4684-A042-3C880EF03175}" dt="2025-06-19T22:02:17.359" v="1" actId="47"/>
        <pc:sldMkLst>
          <pc:docMk/>
          <pc:sldMk cId="2712867541" sldId="2147480422"/>
        </pc:sldMkLst>
      </pc:sldChg>
      <pc:sldChg chg="del">
        <pc:chgData name="John MacFadyen" userId="6199100c7c05f63e" providerId="LiveId" clId="{04AE8C9A-9033-4684-A042-3C880EF03175}" dt="2025-06-19T22:02:18.083" v="2" actId="47"/>
        <pc:sldMkLst>
          <pc:docMk/>
          <pc:sldMk cId="1520885289" sldId="2147480423"/>
        </pc:sldMkLst>
      </pc:sldChg>
      <pc:sldChg chg="del">
        <pc:chgData name="John MacFadyen" userId="6199100c7c05f63e" providerId="LiveId" clId="{04AE8C9A-9033-4684-A042-3C880EF03175}" dt="2025-06-19T22:03:02.179" v="9" actId="47"/>
        <pc:sldMkLst>
          <pc:docMk/>
          <pc:sldMk cId="1086605804" sldId="2147480506"/>
        </pc:sldMkLst>
      </pc:sldChg>
      <pc:sldChg chg="del">
        <pc:chgData name="John MacFadyen" userId="6199100c7c05f63e" providerId="LiveId" clId="{04AE8C9A-9033-4684-A042-3C880EF03175}" dt="2025-06-19T22:03:10.029" v="10" actId="47"/>
        <pc:sldMkLst>
          <pc:docMk/>
          <pc:sldMk cId="0" sldId="2147480511"/>
        </pc:sldMkLst>
      </pc:sldChg>
      <pc:sldChg chg="del">
        <pc:chgData name="John MacFadyen" userId="6199100c7c05f63e" providerId="LiveId" clId="{04AE8C9A-9033-4684-A042-3C880EF03175}" dt="2025-06-19T22:03:10.963" v="11" actId="47"/>
        <pc:sldMkLst>
          <pc:docMk/>
          <pc:sldMk cId="0" sldId="2147480513"/>
        </pc:sldMkLst>
      </pc:sldChg>
      <pc:sldChg chg="del">
        <pc:chgData name="John MacFadyen" userId="6199100c7c05f63e" providerId="LiveId" clId="{04AE8C9A-9033-4684-A042-3C880EF03175}" dt="2025-06-19T22:03:12.670" v="13" actId="47"/>
        <pc:sldMkLst>
          <pc:docMk/>
          <pc:sldMk cId="0" sldId="2147480514"/>
        </pc:sldMkLst>
      </pc:sldChg>
      <pc:sldChg chg="del">
        <pc:chgData name="John MacFadyen" userId="6199100c7c05f63e" providerId="LiveId" clId="{04AE8C9A-9033-4684-A042-3C880EF03175}" dt="2025-06-19T22:03:13.597" v="14" actId="47"/>
        <pc:sldMkLst>
          <pc:docMk/>
          <pc:sldMk cId="0" sldId="2147480515"/>
        </pc:sldMkLst>
      </pc:sldChg>
      <pc:sldChg chg="del">
        <pc:chgData name="John MacFadyen" userId="6199100c7c05f63e" providerId="LiveId" clId="{04AE8C9A-9033-4684-A042-3C880EF03175}" dt="2025-06-19T22:02:30.316" v="5" actId="47"/>
        <pc:sldMkLst>
          <pc:docMk/>
          <pc:sldMk cId="1633011372" sldId="2147480527"/>
        </pc:sldMkLst>
      </pc:sldChg>
      <pc:sldChg chg="del">
        <pc:chgData name="John MacFadyen" userId="6199100c7c05f63e" providerId="LiveId" clId="{04AE8C9A-9033-4684-A042-3C880EF03175}" dt="2025-06-19T22:02:29.487" v="4" actId="47"/>
        <pc:sldMkLst>
          <pc:docMk/>
          <pc:sldMk cId="3003012195" sldId="2147480528"/>
        </pc:sldMkLst>
      </pc:sldChg>
      <pc:sldChg chg="del">
        <pc:chgData name="John MacFadyen" userId="6199100c7c05f63e" providerId="LiveId" clId="{04AE8C9A-9033-4684-A042-3C880EF03175}" dt="2025-06-19T22:02:19.455" v="3" actId="47"/>
        <pc:sldMkLst>
          <pc:docMk/>
          <pc:sldMk cId="3529352641" sldId="2147480533"/>
        </pc:sldMkLst>
      </pc:sldChg>
      <pc:sldChg chg="del">
        <pc:chgData name="John MacFadyen" userId="6199100c7c05f63e" providerId="LiveId" clId="{04AE8C9A-9033-4684-A042-3C880EF03175}" dt="2025-06-19T22:03:27.329" v="21" actId="47"/>
        <pc:sldMkLst>
          <pc:docMk/>
          <pc:sldMk cId="630736484" sldId="2147480540"/>
        </pc:sldMkLst>
      </pc:sldChg>
      <pc:sldChg chg="del">
        <pc:chgData name="John MacFadyen" userId="6199100c7c05f63e" providerId="LiveId" clId="{04AE8C9A-9033-4684-A042-3C880EF03175}" dt="2025-06-19T22:03:24.527" v="18" actId="47"/>
        <pc:sldMkLst>
          <pc:docMk/>
          <pc:sldMk cId="3067821952" sldId="2147480541"/>
        </pc:sldMkLst>
      </pc:sldChg>
      <pc:sldChg chg="del">
        <pc:chgData name="John MacFadyen" userId="6199100c7c05f63e" providerId="LiveId" clId="{04AE8C9A-9033-4684-A042-3C880EF03175}" dt="2025-06-19T22:03:19.112" v="15" actId="47"/>
        <pc:sldMkLst>
          <pc:docMk/>
          <pc:sldMk cId="3416885393" sldId="2147480542"/>
        </pc:sldMkLst>
      </pc:sldChg>
      <pc:sldMasterChg chg="delSldLayout">
        <pc:chgData name="John MacFadyen" userId="6199100c7c05f63e" providerId="LiveId" clId="{04AE8C9A-9033-4684-A042-3C880EF03175}" dt="2025-06-19T22:03:23.074" v="17" actId="47"/>
        <pc:sldMasterMkLst>
          <pc:docMk/>
          <pc:sldMasterMk cId="3358859776" sldId="2147483648"/>
        </pc:sldMasterMkLst>
        <pc:sldLayoutChg chg="del">
          <pc:chgData name="John MacFadyen" userId="6199100c7c05f63e" providerId="LiveId" clId="{04AE8C9A-9033-4684-A042-3C880EF03175}" dt="2025-06-19T22:03:23.074" v="17" actId="47"/>
          <pc:sldLayoutMkLst>
            <pc:docMk/>
            <pc:sldMasterMk cId="3358859776" sldId="2147483648"/>
            <pc:sldLayoutMk cId="3204762913" sldId="2147483661"/>
          </pc:sldLayoutMkLst>
        </pc:sldLayoutChg>
        <pc:sldLayoutChg chg="del">
          <pc:chgData name="John MacFadyen" userId="6199100c7c05f63e" providerId="LiveId" clId="{04AE8C9A-9033-4684-A042-3C880EF03175}" dt="2025-06-19T22:02:19.455" v="3" actId="47"/>
          <pc:sldLayoutMkLst>
            <pc:docMk/>
            <pc:sldMasterMk cId="3358859776" sldId="2147483648"/>
            <pc:sldLayoutMk cId="3365231663" sldId="2147483699"/>
          </pc:sldLayoutMkLst>
        </pc:sldLayoutChg>
        <pc:sldLayoutChg chg="del">
          <pc:chgData name="John MacFadyen" userId="6199100c7c05f63e" providerId="LiveId" clId="{04AE8C9A-9033-4684-A042-3C880EF03175}" dt="2025-06-19T22:02:18.083" v="2" actId="47"/>
          <pc:sldLayoutMkLst>
            <pc:docMk/>
            <pc:sldMasterMk cId="3358859776" sldId="2147483648"/>
            <pc:sldLayoutMk cId="2445943113" sldId="214748370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B38F53-9BFD-4230-A3E7-04494FA148F6}" type="datetimeFigureOut">
              <a:rPr lang="en-CA" smtClean="0"/>
              <a:t>2025-06-19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88E991-F5BF-4E8B-BDE2-41EA79E0FCB8}" type="slidenum">
              <a:rPr lang="en-CA" smtClean="0"/>
              <a:t>‹#›</a:t>
            </a:fld>
            <a:endParaRPr lang="en-CA"/>
          </a:p>
        </p:txBody>
      </p:sp>
    </p:spTree>
    <p:extLst>
      <p:ext uri="{BB962C8B-B14F-4D97-AF65-F5344CB8AC3E}">
        <p14:creationId xmlns:p14="http://schemas.microsoft.com/office/powerpoint/2010/main" val="999223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432175" eaLnBrk="0" hangingPunct="0">
              <a:defRPr sz="2400">
                <a:solidFill>
                  <a:schemeClr val="tx1"/>
                </a:solidFill>
                <a:latin typeface="Arial" charset="0"/>
                <a:ea typeface="ＭＳ Ｐゴシック" charset="0"/>
                <a:cs typeface="ＭＳ Ｐゴシック" charset="0"/>
              </a:defRPr>
            </a:lvl1pPr>
            <a:lvl2pPr marL="730171" indent="-280835" defTabSz="432175" eaLnBrk="0" hangingPunct="0">
              <a:defRPr sz="2400">
                <a:solidFill>
                  <a:schemeClr val="tx1"/>
                </a:solidFill>
                <a:latin typeface="Arial" charset="0"/>
                <a:ea typeface="ＭＳ Ｐゴシック" charset="0"/>
              </a:defRPr>
            </a:lvl2pPr>
            <a:lvl3pPr marL="1123340" indent="-224668" defTabSz="432175" eaLnBrk="0" hangingPunct="0">
              <a:defRPr sz="2400">
                <a:solidFill>
                  <a:schemeClr val="tx1"/>
                </a:solidFill>
                <a:latin typeface="Arial" charset="0"/>
                <a:ea typeface="ＭＳ Ｐゴシック" charset="0"/>
              </a:defRPr>
            </a:lvl3pPr>
            <a:lvl4pPr marL="1572677" indent="-224668" defTabSz="432175" eaLnBrk="0" hangingPunct="0">
              <a:defRPr sz="2400">
                <a:solidFill>
                  <a:schemeClr val="tx1"/>
                </a:solidFill>
                <a:latin typeface="Arial" charset="0"/>
                <a:ea typeface="ＭＳ Ｐゴシック" charset="0"/>
              </a:defRPr>
            </a:lvl4pPr>
            <a:lvl5pPr marL="2022013" indent="-224668" defTabSz="432175" eaLnBrk="0" hangingPunct="0">
              <a:defRPr sz="2400">
                <a:solidFill>
                  <a:schemeClr val="tx1"/>
                </a:solidFill>
                <a:latin typeface="Arial" charset="0"/>
                <a:ea typeface="ＭＳ Ｐゴシック" charset="0"/>
              </a:defRPr>
            </a:lvl5pPr>
            <a:lvl6pPr marL="2471349" indent="-224668" defTabSz="432175" eaLnBrk="0" fontAlgn="base" hangingPunct="0">
              <a:spcBef>
                <a:spcPct val="0"/>
              </a:spcBef>
              <a:spcAft>
                <a:spcPct val="0"/>
              </a:spcAft>
              <a:defRPr sz="2400">
                <a:solidFill>
                  <a:schemeClr val="tx1"/>
                </a:solidFill>
                <a:latin typeface="Arial" charset="0"/>
                <a:ea typeface="ＭＳ Ｐゴシック" charset="0"/>
              </a:defRPr>
            </a:lvl6pPr>
            <a:lvl7pPr marL="2920685" indent="-224668" defTabSz="432175" eaLnBrk="0" fontAlgn="base" hangingPunct="0">
              <a:spcBef>
                <a:spcPct val="0"/>
              </a:spcBef>
              <a:spcAft>
                <a:spcPct val="0"/>
              </a:spcAft>
              <a:defRPr sz="2400">
                <a:solidFill>
                  <a:schemeClr val="tx1"/>
                </a:solidFill>
                <a:latin typeface="Arial" charset="0"/>
                <a:ea typeface="ＭＳ Ｐゴシック" charset="0"/>
              </a:defRPr>
            </a:lvl7pPr>
            <a:lvl8pPr marL="3370021" indent="-224668" defTabSz="432175" eaLnBrk="0" fontAlgn="base" hangingPunct="0">
              <a:spcBef>
                <a:spcPct val="0"/>
              </a:spcBef>
              <a:spcAft>
                <a:spcPct val="0"/>
              </a:spcAft>
              <a:defRPr sz="2400">
                <a:solidFill>
                  <a:schemeClr val="tx1"/>
                </a:solidFill>
                <a:latin typeface="Arial" charset="0"/>
                <a:ea typeface="ＭＳ Ｐゴシック" charset="0"/>
              </a:defRPr>
            </a:lvl8pPr>
            <a:lvl9pPr marL="3819357" indent="-224668" defTabSz="432175"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32175" rtl="0" eaLnBrk="1" fontAlgn="auto" latinLnBrk="0" hangingPunct="1">
              <a:lnSpc>
                <a:spcPct val="100000"/>
              </a:lnSpc>
              <a:spcBef>
                <a:spcPts val="0"/>
              </a:spcBef>
              <a:spcAft>
                <a:spcPts val="0"/>
              </a:spcAft>
              <a:buClrTx/>
              <a:buSzTx/>
              <a:buFontTx/>
              <a:buNone/>
              <a:tabLst/>
              <a:defRPr/>
            </a:pPr>
            <a:fld id="{B55C3B0F-A501-5E4E-973D-2DB6DAF00711}" type="slidenum">
              <a:rPr kumimoji="0" lang="en-US" sz="13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32175"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167938" name="Rectangle 2"/>
          <p:cNvSpPr>
            <a:spLocks noGrp="1" noRot="1" noChangeAspect="1" noChangeArrowheads="1" noTextEdit="1"/>
          </p:cNvSpPr>
          <p:nvPr>
            <p:ph type="sldImg"/>
          </p:nvPr>
        </p:nvSpPr>
        <p:spPr bwMode="auto">
          <a:xfrm>
            <a:off x="393700" y="692150"/>
            <a:ext cx="6070600" cy="3414713"/>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7939" name="Rectangle 3"/>
          <p:cNvSpPr>
            <a:spLocks noGrp="1" noChangeArrowheads="1"/>
          </p:cNvSpPr>
          <p:nvPr>
            <p:ph type="body" idx="1"/>
          </p:nvPr>
        </p:nvSpPr>
        <p:spPr>
          <a:xfrm>
            <a:off x="914815" y="4343713"/>
            <a:ext cx="5028370" cy="4113862"/>
          </a:xfrm>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868499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p:cNvSpPr>
            <a:spLocks noGrp="1" noRot="1" noChangeAspect="1" noChangeArrowheads="1" noTextEdit="1"/>
          </p:cNvSpPr>
          <p:nvPr>
            <p:ph type="sldImg"/>
          </p:nvPr>
        </p:nvSpPr>
        <p:spPr bwMode="auto">
          <a:xfrm>
            <a:off x="820738" y="1006475"/>
            <a:ext cx="6129337" cy="3448050"/>
          </a:xfrm>
          <a:prstGeom prst="rect">
            <a:avLst/>
          </a:prstGeom>
          <a:solidFill>
            <a:srgbClr val="FFFFFF"/>
          </a:solidFill>
          <a:ln>
            <a:solidFill>
              <a:srgbClr val="000000"/>
            </a:solidFill>
            <a:miter lim="800000"/>
            <a:headEnd/>
            <a:tailEnd/>
          </a:ln>
        </p:spPr>
      </p:sp>
      <p:sp>
        <p:nvSpPr>
          <p:cNvPr id="13314" name="Text Box 2"/>
          <p:cNvSpPr txBox="1">
            <a:spLocks noGrp="1" noChangeArrowheads="1"/>
          </p:cNvSpPr>
          <p:nvPr>
            <p:ph type="body" idx="1"/>
          </p:nvPr>
        </p:nvSpPr>
        <p:spPr bwMode="auto">
          <a:xfrm>
            <a:off x="1185863" y="4787900"/>
            <a:ext cx="5407025" cy="3827463"/>
          </a:xfrm>
          <a:prstGeom prst="rect">
            <a:avLst/>
          </a:prstGeom>
          <a:noFill/>
          <a:ln>
            <a:miter lim="800000"/>
            <a:headEnd/>
            <a:tailEnd/>
          </a:ln>
        </p:spPr>
        <p:txBody>
          <a:bodyPr lIns="0" tIns="0" rIns="0" bIns="0">
            <a:spAutoFit/>
          </a:bodyPr>
          <a:lstStyle/>
          <a:p>
            <a:pPr marL="215900" indent="-2159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a:latin typeface="Arial" charset="0"/>
                <a:ea typeface="Gothic" charset="0"/>
                <a:cs typeface="Gothic" charset="0"/>
              </a:rPr>
              <a:t>Figure 1 Cumulative Incidence of the Composite Primary-Outcome Events. Shown are the incidence of cardiovascular death or nonfatal myocardial infarction (the primary outcome) (Panel A) and its components: cardiovascular death (Panel B) and nonfatal myocardial infarction (Panel C). Cumulative incidence was estimated with the Kaplan–Meier method. Hazard ratios were estimated with Cox proportional-hazards models with adjustment for frailty status at randomization. P values were calculated with the use of a log-rank test with stratification for frailty status at randomization.</a:t>
            </a:r>
            <a:endParaRPr lang="en-GB" dirty="0">
              <a:latin typeface="Arial" charset="0"/>
              <a:ea typeface="Gothic" charset="0"/>
              <a:cs typeface="Gothic"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A7E3715-C05E-6FFE-7D7F-C4E79930710F}"/>
            </a:ext>
          </a:extLst>
        </p:cNvPr>
        <p:cNvGrpSpPr/>
        <p:nvPr/>
      </p:nvGrpSpPr>
      <p:grpSpPr>
        <a:xfrm>
          <a:off x="0" y="0"/>
          <a:ext cx="0" cy="0"/>
          <a:chOff x="0" y="0"/>
          <a:chExt cx="0" cy="0"/>
        </a:xfrm>
      </p:grpSpPr>
      <p:sp>
        <p:nvSpPr>
          <p:cNvPr id="13313" name="Rectangle 1">
            <a:extLst>
              <a:ext uri="{FF2B5EF4-FFF2-40B4-BE49-F238E27FC236}">
                <a16:creationId xmlns:a16="http://schemas.microsoft.com/office/drawing/2014/main" id="{9AC4EC89-9506-AB5D-0FEF-08FD79033904}"/>
              </a:ext>
            </a:extLst>
          </p:cNvPr>
          <p:cNvSpPr>
            <a:spLocks noGrp="1" noRot="1" noChangeAspect="1" noChangeArrowheads="1" noTextEdit="1"/>
          </p:cNvSpPr>
          <p:nvPr>
            <p:ph type="sldImg"/>
          </p:nvPr>
        </p:nvSpPr>
        <p:spPr bwMode="auto">
          <a:xfrm>
            <a:off x="820738" y="1006475"/>
            <a:ext cx="6129337" cy="3448050"/>
          </a:xfrm>
          <a:prstGeom prst="rect">
            <a:avLst/>
          </a:prstGeom>
          <a:solidFill>
            <a:srgbClr val="FFFFFF"/>
          </a:solidFill>
          <a:ln>
            <a:solidFill>
              <a:srgbClr val="000000"/>
            </a:solidFill>
            <a:miter lim="800000"/>
            <a:headEnd/>
            <a:tailEnd/>
          </a:ln>
        </p:spPr>
      </p:sp>
      <p:sp>
        <p:nvSpPr>
          <p:cNvPr id="13314" name="Text Box 2">
            <a:extLst>
              <a:ext uri="{FF2B5EF4-FFF2-40B4-BE49-F238E27FC236}">
                <a16:creationId xmlns:a16="http://schemas.microsoft.com/office/drawing/2014/main" id="{6A819CBE-C50A-B5A2-60A8-542961671C1D}"/>
              </a:ext>
            </a:extLst>
          </p:cNvPr>
          <p:cNvSpPr txBox="1">
            <a:spLocks noGrp="1" noChangeArrowheads="1"/>
          </p:cNvSpPr>
          <p:nvPr>
            <p:ph type="body" idx="1"/>
          </p:nvPr>
        </p:nvSpPr>
        <p:spPr bwMode="auto">
          <a:xfrm>
            <a:off x="1185863" y="4787900"/>
            <a:ext cx="5407025" cy="3827463"/>
          </a:xfrm>
          <a:prstGeom prst="rect">
            <a:avLst/>
          </a:prstGeom>
          <a:noFill/>
          <a:ln>
            <a:miter lim="800000"/>
            <a:headEnd/>
            <a:tailEnd/>
          </a:ln>
        </p:spPr>
        <p:txBody>
          <a:bodyPr lIns="0" tIns="0" rIns="0" bIns="0">
            <a:spAutoFit/>
          </a:bodyPr>
          <a:lstStyle/>
          <a:p>
            <a:pPr marL="215900" indent="-2159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a:latin typeface="Arial" charset="0"/>
                <a:ea typeface="Gothic" charset="0"/>
                <a:cs typeface="Gothic" charset="0"/>
              </a:rPr>
              <a:t>Figure 1 Cumulative Incidence of the Composite Primary-Outcome Events. Shown are the incidence of cardiovascular death or nonfatal myocardial infarction (the primary outcome) (Panel A) and its components: cardiovascular death (Panel B) and nonfatal myocardial infarction (Panel C). Cumulative incidence was estimated with the Kaplan–Meier method. Hazard ratios were estimated with Cox proportional-hazards models with adjustment for frailty status at randomization. P values were calculated with the use of a log-rank test with stratification for frailty status at randomization.</a:t>
            </a:r>
            <a:endParaRPr lang="en-GB" dirty="0">
              <a:latin typeface="Arial" charset="0"/>
              <a:ea typeface="Gothic" charset="0"/>
              <a:cs typeface="Gothic" charset="0"/>
            </a:endParaRPr>
          </a:p>
        </p:txBody>
      </p:sp>
    </p:spTree>
    <p:extLst>
      <p:ext uri="{BB962C8B-B14F-4D97-AF65-F5344CB8AC3E}">
        <p14:creationId xmlns:p14="http://schemas.microsoft.com/office/powerpoint/2010/main" val="4224129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BDCE91A6-7896-2A29-CB30-7C013B800EE6}"/>
            </a:ext>
          </a:extLst>
        </p:cNvPr>
        <p:cNvGrpSpPr/>
        <p:nvPr/>
      </p:nvGrpSpPr>
      <p:grpSpPr>
        <a:xfrm>
          <a:off x="0" y="0"/>
          <a:ext cx="0" cy="0"/>
          <a:chOff x="0" y="0"/>
          <a:chExt cx="0" cy="0"/>
        </a:xfrm>
      </p:grpSpPr>
      <p:sp>
        <p:nvSpPr>
          <p:cNvPr id="13313" name="Rectangle 1">
            <a:extLst>
              <a:ext uri="{FF2B5EF4-FFF2-40B4-BE49-F238E27FC236}">
                <a16:creationId xmlns:a16="http://schemas.microsoft.com/office/drawing/2014/main" id="{47C2FC60-40F1-83D1-49CC-B3C14A5E46F1}"/>
              </a:ext>
            </a:extLst>
          </p:cNvPr>
          <p:cNvSpPr>
            <a:spLocks noGrp="1" noRot="1" noChangeAspect="1" noChangeArrowheads="1" noTextEdit="1"/>
          </p:cNvSpPr>
          <p:nvPr>
            <p:ph type="sldImg"/>
          </p:nvPr>
        </p:nvSpPr>
        <p:spPr bwMode="auto">
          <a:xfrm>
            <a:off x="820738" y="1006475"/>
            <a:ext cx="6129337" cy="3448050"/>
          </a:xfrm>
          <a:prstGeom prst="rect">
            <a:avLst/>
          </a:prstGeom>
          <a:solidFill>
            <a:srgbClr val="FFFFFF"/>
          </a:solidFill>
          <a:ln>
            <a:solidFill>
              <a:srgbClr val="000000"/>
            </a:solidFill>
            <a:miter lim="800000"/>
            <a:headEnd/>
            <a:tailEnd/>
          </a:ln>
        </p:spPr>
      </p:sp>
      <p:sp>
        <p:nvSpPr>
          <p:cNvPr id="13314" name="Text Box 2">
            <a:extLst>
              <a:ext uri="{FF2B5EF4-FFF2-40B4-BE49-F238E27FC236}">
                <a16:creationId xmlns:a16="http://schemas.microsoft.com/office/drawing/2014/main" id="{EA8FA9F4-6422-4EE2-3F88-2522940D9914}"/>
              </a:ext>
            </a:extLst>
          </p:cNvPr>
          <p:cNvSpPr txBox="1">
            <a:spLocks noGrp="1" noChangeArrowheads="1"/>
          </p:cNvSpPr>
          <p:nvPr>
            <p:ph type="body" idx="1"/>
          </p:nvPr>
        </p:nvSpPr>
        <p:spPr bwMode="auto">
          <a:xfrm>
            <a:off x="1185863" y="4787900"/>
            <a:ext cx="5407025" cy="3827463"/>
          </a:xfrm>
          <a:prstGeom prst="rect">
            <a:avLst/>
          </a:prstGeom>
          <a:noFill/>
          <a:ln>
            <a:miter lim="800000"/>
            <a:headEnd/>
            <a:tailEnd/>
          </a:ln>
        </p:spPr>
        <p:txBody>
          <a:bodyPr lIns="0" tIns="0" rIns="0" bIns="0">
            <a:spAutoFit/>
          </a:bodyPr>
          <a:lstStyle/>
          <a:p>
            <a:pPr marL="215900" indent="-2159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a:latin typeface="Arial" charset="0"/>
                <a:ea typeface="Gothic" charset="0"/>
                <a:cs typeface="Gothic" charset="0"/>
              </a:rPr>
              <a:t>Figure 1 Cumulative Incidence of the Composite Primary-Outcome Events. Shown are the incidence of cardiovascular death or nonfatal myocardial infarction (the primary outcome) (Panel A) and its components: cardiovascular death (Panel B) and nonfatal myocardial infarction (Panel C). Cumulative incidence was estimated with the Kaplan–Meier method. Hazard ratios were estimated with Cox proportional-hazards models with adjustment for frailty status at randomization. P values were calculated with the use of a log-rank test with stratification for frailty status at randomization.</a:t>
            </a:r>
            <a:endParaRPr lang="en-GB" dirty="0">
              <a:latin typeface="Arial" charset="0"/>
              <a:ea typeface="Gothic" charset="0"/>
              <a:cs typeface="Gothic" charset="0"/>
            </a:endParaRPr>
          </a:p>
        </p:txBody>
      </p:sp>
    </p:spTree>
    <p:extLst>
      <p:ext uri="{BB962C8B-B14F-4D97-AF65-F5344CB8AC3E}">
        <p14:creationId xmlns:p14="http://schemas.microsoft.com/office/powerpoint/2010/main" val="24796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p:cNvSpPr>
            <a:spLocks noGrp="1" noRot="1" noChangeAspect="1" noChangeArrowheads="1" noTextEdit="1"/>
          </p:cNvSpPr>
          <p:nvPr>
            <p:ph type="sldImg"/>
          </p:nvPr>
        </p:nvSpPr>
        <p:spPr bwMode="auto">
          <a:xfrm>
            <a:off x="1587500" y="1006475"/>
            <a:ext cx="4595813" cy="3448050"/>
          </a:xfrm>
          <a:prstGeom prst="rect">
            <a:avLst/>
          </a:prstGeom>
          <a:solidFill>
            <a:srgbClr val="FFFFFF"/>
          </a:solidFill>
          <a:ln>
            <a:solidFill>
              <a:srgbClr val="000000"/>
            </a:solidFill>
            <a:miter lim="800000"/>
            <a:headEnd/>
            <a:tailEnd/>
          </a:ln>
        </p:spPr>
      </p:sp>
      <p:sp>
        <p:nvSpPr>
          <p:cNvPr id="13314" name="Text Box 2"/>
          <p:cNvSpPr txBox="1">
            <a:spLocks noGrp="1" noChangeArrowheads="1"/>
          </p:cNvSpPr>
          <p:nvPr>
            <p:ph type="body" idx="1"/>
          </p:nvPr>
        </p:nvSpPr>
        <p:spPr bwMode="auto">
          <a:xfrm>
            <a:off x="1185863" y="4787900"/>
            <a:ext cx="5407025" cy="3827463"/>
          </a:xfrm>
          <a:prstGeom prst="rect">
            <a:avLst/>
          </a:prstGeom>
          <a:noFill/>
          <a:ln>
            <a:miter lim="800000"/>
            <a:headEnd/>
            <a:tailEnd/>
          </a:ln>
        </p:spPr>
        <p:txBody>
          <a:bodyPr lIns="0" tIns="0" rIns="0" bIns="0">
            <a:spAutoFit/>
          </a:bodyPr>
          <a:lstStyle/>
          <a:p>
            <a:pPr marL="215900" indent="-2159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a:latin typeface="Arial" charset="0"/>
                <a:ea typeface="Gothic" charset="0"/>
                <a:cs typeface="Gothic" charset="0"/>
              </a:rPr>
              <a:t>Figure 2 Subgroup Analyses of the Primary Outcome. Shown are the results of subgroup analyses for the primary outcome, a composite of death from cardiovascular causes (cardiovascular death) or nonfatal myocardial infarction assessed in a time-to-event analysis. The size of the squares is proportional to the number of patients in each subgroup. The widths of the confidence intervals have not been adjusted for multiplicity and should not be used to reject or not reject treatment effects. Scores on the modified Rockwood Clinical Frailty Scale range from 1 (very fit) to 7 (severely frail), with a score of 5 or higher indicating frailty. Scores on the Montreal Cognitive Assessment (MoCA) range from 0 to 30, with a score of 26 or higher indicating normal cognitive function. Scores on the Charlson Comorbidity Index (range 0 to 37, with higher scores indicating a greater burden of coexisting conditions) were adjusted for age. Global Registry of Acute Coronary Events (GRACE) risk scores range from 1 to 372, with higher scores indicating greater risk. CI denotes confidence interval.</a:t>
            </a:r>
            <a:endParaRPr lang="en-GB" dirty="0">
              <a:latin typeface="Arial" charset="0"/>
              <a:ea typeface="Gothic" charset="0"/>
              <a:cs typeface="Gothic"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p:cNvSpPr>
            <a:spLocks noGrp="1" noRot="1" noChangeAspect="1" noChangeArrowheads="1" noTextEdit="1"/>
          </p:cNvSpPr>
          <p:nvPr>
            <p:ph type="sldImg"/>
          </p:nvPr>
        </p:nvSpPr>
        <p:spPr bwMode="auto">
          <a:xfrm>
            <a:off x="820738" y="1006475"/>
            <a:ext cx="6129337" cy="3448050"/>
          </a:xfrm>
          <a:prstGeom prst="rect">
            <a:avLst/>
          </a:prstGeom>
          <a:solidFill>
            <a:srgbClr val="FFFFFF"/>
          </a:solidFill>
          <a:ln>
            <a:solidFill>
              <a:srgbClr val="000000"/>
            </a:solidFill>
            <a:miter lim="800000"/>
            <a:headEnd/>
            <a:tailEnd/>
          </a:ln>
        </p:spPr>
      </p:sp>
      <p:sp>
        <p:nvSpPr>
          <p:cNvPr id="13314" name="Text Box 2"/>
          <p:cNvSpPr txBox="1">
            <a:spLocks noGrp="1" noChangeArrowheads="1"/>
          </p:cNvSpPr>
          <p:nvPr>
            <p:ph type="body" idx="1"/>
          </p:nvPr>
        </p:nvSpPr>
        <p:spPr bwMode="auto">
          <a:xfrm>
            <a:off x="1185863" y="4787900"/>
            <a:ext cx="5407025" cy="3827463"/>
          </a:xfrm>
          <a:prstGeom prst="rect">
            <a:avLst/>
          </a:prstGeom>
          <a:noFill/>
          <a:ln>
            <a:miter lim="800000"/>
            <a:headEnd/>
            <a:tailEnd/>
          </a:ln>
        </p:spPr>
        <p:txBody>
          <a:bodyPr lIns="0" tIns="0" rIns="0" bIns="0">
            <a:spAutoFit/>
          </a:bodyPr>
          <a:lstStyle/>
          <a:p>
            <a:pPr marL="215900" indent="-2159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dirty="0">
                <a:latin typeface="Arial" charset="0"/>
                <a:ea typeface="Gothic" charset="0"/>
                <a:cs typeface="Gothic" charset="0"/>
              </a:rPr>
              <a:t>Figure 2 Subgroup Analyses of the Primary Outcome. Shown are the results of subgroup analyses for the primary outcome, a composite of death from cardiovascular causes (cardiovascular death) or nonfatal myocardial infarction assessed in a time-to-event analysis. The size of the squares is proportional to the number of patients in each subgroup. The widths of the confidence intervals have not been adjusted for multiplicity and should not be used to reject or not reject treatment effects. Scores on the modified Rockwood Clinical Frailty Scale range from 1 (very fit) to 7 (severely frail), with a score of 5 or higher indicating frailty. Scores on the Montreal Cognitive Assessment (MoCA) range from 0 to 30, with a score of 26 or higher indicating normal cognitive function. Scores on the Charlson Comorbidity Index (range 0 to 37, with higher scores indicating a greater burden of coexisting conditions) were adjusted for age. Global Registry of Acute Coronary Events (GRACE) risk scores range from 1 to 372, with higher scores indicating greater risk. CI denotes confidence interval.</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3" name="Rectangle 1"/>
          <p:cNvSpPr>
            <a:spLocks noGrp="1" noRot="1" noChangeAspect="1" noChangeArrowheads="1" noTextEdit="1"/>
          </p:cNvSpPr>
          <p:nvPr>
            <p:ph type="sldImg"/>
          </p:nvPr>
        </p:nvSpPr>
        <p:spPr bwMode="auto">
          <a:xfrm>
            <a:off x="820738" y="1006475"/>
            <a:ext cx="6129337" cy="3448050"/>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1185863" y="4787900"/>
            <a:ext cx="5407025" cy="3827463"/>
          </a:xfrm>
          <a:prstGeom prst="rect">
            <a:avLst/>
          </a:prstGeom>
          <a:noFill/>
          <a:ln>
            <a:miter lim="800000"/>
            <a:headEnd/>
            <a:tailEnd/>
          </a:ln>
        </p:spPr>
        <p:txBody>
          <a:bodyPr wrap="none" anchor="ct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5" name="Rectangle 1"/>
          <p:cNvSpPr>
            <a:spLocks noGrp="1" noRot="1" noChangeAspect="1" noChangeArrowheads="1" noTextEdit="1"/>
          </p:cNvSpPr>
          <p:nvPr>
            <p:ph type="sldImg"/>
          </p:nvPr>
        </p:nvSpPr>
        <p:spPr bwMode="auto">
          <a:xfrm>
            <a:off x="1587500" y="1006475"/>
            <a:ext cx="4595813" cy="3448050"/>
          </a:xfrm>
          <a:prstGeom prst="rect">
            <a:avLst/>
          </a:prstGeom>
          <a:solidFill>
            <a:srgbClr val="FFFFFF"/>
          </a:solidFill>
          <a:ln>
            <a:solidFill>
              <a:srgbClr val="000000"/>
            </a:solidFill>
            <a:miter lim="800000"/>
            <a:headEnd/>
            <a:tailEnd/>
          </a:ln>
        </p:spPr>
      </p:sp>
      <p:sp>
        <p:nvSpPr>
          <p:cNvPr id="11266" name="Rectangle 2"/>
          <p:cNvSpPr txBox="1">
            <a:spLocks noGrp="1" noChangeArrowheads="1"/>
          </p:cNvSpPr>
          <p:nvPr>
            <p:ph type="body" idx="1"/>
          </p:nvPr>
        </p:nvSpPr>
        <p:spPr bwMode="auto">
          <a:xfrm>
            <a:off x="1185863" y="4787900"/>
            <a:ext cx="5407025" cy="3827463"/>
          </a:xfrm>
          <a:prstGeom prst="rect">
            <a:avLst/>
          </a:prstGeom>
          <a:noFill/>
          <a:ln>
            <a:miter lim="800000"/>
            <a:headEnd/>
            <a:tailEnd/>
          </a:ln>
        </p:spPr>
        <p:txBody>
          <a:bodyPr wrap="none" anchor="ct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p:cNvSpPr>
            <a:spLocks noGrp="1" noRot="1" noChangeAspect="1" noChangeArrowheads="1" noTextEdit="1"/>
          </p:cNvSpPr>
          <p:nvPr>
            <p:ph type="sldImg"/>
          </p:nvPr>
        </p:nvSpPr>
        <p:spPr bwMode="auto">
          <a:xfrm>
            <a:off x="820738" y="1006475"/>
            <a:ext cx="6129337" cy="3448050"/>
          </a:xfrm>
          <a:prstGeom prst="rect">
            <a:avLst/>
          </a:prstGeom>
          <a:solidFill>
            <a:srgbClr val="FFFFFF"/>
          </a:solidFill>
          <a:ln>
            <a:solidFill>
              <a:srgbClr val="000000"/>
            </a:solidFill>
            <a:miter lim="800000"/>
            <a:headEnd/>
            <a:tailEnd/>
          </a:ln>
        </p:spPr>
      </p:sp>
      <p:sp>
        <p:nvSpPr>
          <p:cNvPr id="13314" name="Text Box 2"/>
          <p:cNvSpPr txBox="1">
            <a:spLocks noGrp="1" noChangeArrowheads="1"/>
          </p:cNvSpPr>
          <p:nvPr>
            <p:ph type="body" idx="1"/>
          </p:nvPr>
        </p:nvSpPr>
        <p:spPr bwMode="auto">
          <a:xfrm>
            <a:off x="1185863" y="4787900"/>
            <a:ext cx="5407025" cy="3827463"/>
          </a:xfrm>
          <a:prstGeom prst="rect">
            <a:avLst/>
          </a:prstGeom>
          <a:noFill/>
          <a:ln>
            <a:miter lim="800000"/>
            <a:headEnd/>
            <a:tailEnd/>
          </a:ln>
        </p:spPr>
        <p:txBody>
          <a:bodyPr lIns="0" tIns="0" rIns="0" bIns="0">
            <a:spAutoFit/>
          </a:bodyPr>
          <a:lstStyle/>
          <a:p>
            <a:pPr marL="215900" indent="-2159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a:latin typeface="Arial" charset="0"/>
                <a:ea typeface="Gothic" charset="0"/>
                <a:cs typeface="Gothic" charset="0"/>
              </a:rPr>
              <a:t>Figure 1 Death from Any Cause and New Myocardial Infarction. The primary end point was a composite of death from any cause or new myocardial infarction. Secondary end points included the individual components of the primary end point. In all panels, the inset shows the same data on an enlarged y axis. CI denotes confidence interval.</a:t>
            </a:r>
            <a:endParaRPr lang="en-GB" dirty="0">
              <a:latin typeface="Arial" charset="0"/>
              <a:ea typeface="Gothic" charset="0"/>
              <a:cs typeface="Gothic"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9" name="Rectangle 1"/>
          <p:cNvSpPr>
            <a:spLocks noGrp="1" noRot="1" noChangeAspect="1" noChangeArrowheads="1" noTextEdit="1"/>
          </p:cNvSpPr>
          <p:nvPr>
            <p:ph type="sldImg"/>
          </p:nvPr>
        </p:nvSpPr>
        <p:spPr bwMode="auto">
          <a:xfrm>
            <a:off x="820738" y="1006475"/>
            <a:ext cx="6129337" cy="3448050"/>
          </a:xfrm>
          <a:prstGeom prst="rect">
            <a:avLst/>
          </a:prstGeom>
          <a:solidFill>
            <a:srgbClr val="FFFFFF"/>
          </a:solidFill>
          <a:ln>
            <a:solidFill>
              <a:srgbClr val="000000"/>
            </a:solidFill>
            <a:miter lim="800000"/>
            <a:headEnd/>
            <a:tailEnd/>
          </a:ln>
        </p:spPr>
      </p:sp>
      <p:sp>
        <p:nvSpPr>
          <p:cNvPr id="12290" name="Rectangle 2"/>
          <p:cNvSpPr txBox="1">
            <a:spLocks noGrp="1" noChangeArrowheads="1"/>
          </p:cNvSpPr>
          <p:nvPr>
            <p:ph type="body" idx="1"/>
          </p:nvPr>
        </p:nvSpPr>
        <p:spPr bwMode="auto">
          <a:xfrm>
            <a:off x="1185863" y="4787900"/>
            <a:ext cx="5407025" cy="3827463"/>
          </a:xfrm>
          <a:prstGeom prst="rect">
            <a:avLst/>
          </a:prstGeom>
          <a:noFill/>
          <a:ln>
            <a:miter lim="800000"/>
            <a:headEnd/>
            <a:tailEnd/>
          </a:ln>
        </p:spPr>
        <p:txBody>
          <a:bodyPr wrap="none" anchor="ct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3" name="Rectangle 1"/>
          <p:cNvSpPr>
            <a:spLocks noGrp="1" noRot="1" noChangeAspect="1" noChangeArrowheads="1" noTextEdit="1"/>
          </p:cNvSpPr>
          <p:nvPr>
            <p:ph type="sldImg"/>
          </p:nvPr>
        </p:nvSpPr>
        <p:spPr bwMode="auto">
          <a:xfrm>
            <a:off x="820738" y="1006475"/>
            <a:ext cx="6129337" cy="3448050"/>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1185863" y="4787900"/>
            <a:ext cx="5407025" cy="3827463"/>
          </a:xfrm>
          <a:prstGeom prst="rect">
            <a:avLst/>
          </a:prstGeom>
          <a:noFill/>
          <a:ln>
            <a:miter lim="800000"/>
            <a:headEnd/>
            <a:tailEnd/>
          </a:ln>
        </p:spPr>
        <p:txBody>
          <a:bodyPr wrap="none" anchor="ct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7B174DB-3F9D-4DBE-9054-E114C8B51911}" type="slidenum">
              <a:rPr lang="en-CA" smtClean="0"/>
              <a:pPr/>
              <a:t>6</a:t>
            </a:fld>
            <a:endParaRPr lang="en-CA" dirty="0"/>
          </a:p>
        </p:txBody>
      </p:sp>
    </p:spTree>
    <p:extLst>
      <p:ext uri="{BB962C8B-B14F-4D97-AF65-F5344CB8AC3E}">
        <p14:creationId xmlns:p14="http://schemas.microsoft.com/office/powerpoint/2010/main" val="9824354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5" name="Rectangle 1"/>
          <p:cNvSpPr>
            <a:spLocks noGrp="1" noRot="1" noChangeAspect="1" noChangeArrowheads="1" noTextEdit="1"/>
          </p:cNvSpPr>
          <p:nvPr>
            <p:ph type="sldImg"/>
          </p:nvPr>
        </p:nvSpPr>
        <p:spPr bwMode="auto">
          <a:xfrm>
            <a:off x="820738" y="1006475"/>
            <a:ext cx="6129337" cy="3448050"/>
          </a:xfrm>
          <a:prstGeom prst="rect">
            <a:avLst/>
          </a:prstGeom>
          <a:solidFill>
            <a:srgbClr val="FFFFFF"/>
          </a:solidFill>
          <a:ln>
            <a:solidFill>
              <a:srgbClr val="000000"/>
            </a:solidFill>
            <a:miter lim="800000"/>
            <a:headEnd/>
            <a:tailEnd/>
          </a:ln>
        </p:spPr>
      </p:sp>
      <p:sp>
        <p:nvSpPr>
          <p:cNvPr id="11266" name="Rectangle 2"/>
          <p:cNvSpPr txBox="1">
            <a:spLocks noGrp="1" noChangeArrowheads="1"/>
          </p:cNvSpPr>
          <p:nvPr>
            <p:ph type="body" idx="1"/>
          </p:nvPr>
        </p:nvSpPr>
        <p:spPr bwMode="auto">
          <a:xfrm>
            <a:off x="1185863" y="4787900"/>
            <a:ext cx="5407025" cy="3827463"/>
          </a:xfrm>
          <a:prstGeom prst="rect">
            <a:avLst/>
          </a:prstGeom>
          <a:noFill/>
          <a:ln>
            <a:miter lim="800000"/>
            <a:headEnd/>
            <a:tailEnd/>
          </a:ln>
        </p:spPr>
        <p:txBody>
          <a:bodyPr wrap="none" anchor="ct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p:cNvSpPr>
            <a:spLocks noGrp="1" noRot="1" noChangeAspect="1" noChangeArrowheads="1" noTextEdit="1"/>
          </p:cNvSpPr>
          <p:nvPr>
            <p:ph type="sldImg"/>
          </p:nvPr>
        </p:nvSpPr>
        <p:spPr bwMode="auto">
          <a:xfrm>
            <a:off x="820738" y="1006475"/>
            <a:ext cx="6129337" cy="3448050"/>
          </a:xfrm>
          <a:prstGeom prst="rect">
            <a:avLst/>
          </a:prstGeom>
          <a:solidFill>
            <a:srgbClr val="FFFFFF"/>
          </a:solidFill>
          <a:ln>
            <a:solidFill>
              <a:srgbClr val="000000"/>
            </a:solidFill>
            <a:miter lim="800000"/>
            <a:headEnd/>
            <a:tailEnd/>
          </a:ln>
        </p:spPr>
      </p:sp>
      <p:sp>
        <p:nvSpPr>
          <p:cNvPr id="13314" name="Text Box 2"/>
          <p:cNvSpPr txBox="1">
            <a:spLocks noGrp="1" noChangeArrowheads="1"/>
          </p:cNvSpPr>
          <p:nvPr>
            <p:ph type="body" idx="1"/>
          </p:nvPr>
        </p:nvSpPr>
        <p:spPr bwMode="auto">
          <a:xfrm>
            <a:off x="1185863" y="4787900"/>
            <a:ext cx="5407025" cy="3827463"/>
          </a:xfrm>
          <a:prstGeom prst="rect">
            <a:avLst/>
          </a:prstGeom>
          <a:noFill/>
          <a:ln>
            <a:miter lim="800000"/>
            <a:headEnd/>
            <a:tailEnd/>
          </a:ln>
        </p:spPr>
        <p:txBody>
          <a:bodyPr lIns="0" tIns="0" rIns="0" bIns="0">
            <a:spAutoFit/>
          </a:bodyPr>
          <a:lstStyle/>
          <a:p>
            <a:pPr marL="215900" indent="-2159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a:latin typeface="Arial" charset="0"/>
                <a:ea typeface="Gothic" charset="0"/>
                <a:cs typeface="Gothic" charset="0"/>
              </a:rPr>
              <a:t>   Download a PDF of the Research Summary.</a:t>
            </a:r>
            <a:endParaRPr lang="en-GB" dirty="0">
              <a:latin typeface="Arial" charset="0"/>
              <a:ea typeface="Gothic" charset="0"/>
              <a:cs typeface="Gothic"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p:cNvSpPr>
            <a:spLocks noGrp="1" noRot="1" noChangeAspect="1" noChangeArrowheads="1" noTextEdit="1"/>
          </p:cNvSpPr>
          <p:nvPr>
            <p:ph type="sldImg"/>
          </p:nvPr>
        </p:nvSpPr>
        <p:spPr bwMode="auto">
          <a:xfrm>
            <a:off x="820738" y="1006475"/>
            <a:ext cx="6129337" cy="3448050"/>
          </a:xfrm>
          <a:prstGeom prst="rect">
            <a:avLst/>
          </a:prstGeom>
          <a:solidFill>
            <a:srgbClr val="FFFFFF"/>
          </a:solidFill>
          <a:ln>
            <a:solidFill>
              <a:srgbClr val="000000"/>
            </a:solidFill>
            <a:miter lim="800000"/>
            <a:headEnd/>
            <a:tailEnd/>
          </a:ln>
        </p:spPr>
      </p:sp>
      <p:sp>
        <p:nvSpPr>
          <p:cNvPr id="13314" name="Text Box 2"/>
          <p:cNvSpPr txBox="1">
            <a:spLocks noGrp="1" noChangeArrowheads="1"/>
          </p:cNvSpPr>
          <p:nvPr>
            <p:ph type="body" idx="1"/>
          </p:nvPr>
        </p:nvSpPr>
        <p:spPr bwMode="auto">
          <a:xfrm>
            <a:off x="1185863" y="4787900"/>
            <a:ext cx="5407025" cy="3827463"/>
          </a:xfrm>
          <a:prstGeom prst="rect">
            <a:avLst/>
          </a:prstGeom>
          <a:noFill/>
          <a:ln>
            <a:miter lim="800000"/>
            <a:headEnd/>
            <a:tailEnd/>
          </a:ln>
        </p:spPr>
        <p:txBody>
          <a:bodyPr lIns="0" tIns="0" rIns="0" bIns="0">
            <a:spAutoFit/>
          </a:bodyPr>
          <a:lstStyle/>
          <a:p>
            <a:pPr marL="215900" indent="-2159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a:latin typeface="Arial" charset="0"/>
                <a:ea typeface="Gothic" charset="0"/>
                <a:cs typeface="Gothic" charset="0"/>
              </a:rPr>
              <a:t>Figure 2 Time-to-Event Analysis of Primary and Confirmatory Secondary Efficacy End Points. Shown are Kaplan–Meier estimates of the cumulative incidence of the primary cardiovascular composite end point (Panel A); the composite end point of death, nonfatal myocardial infarction, or nonfatal stroke (Panel B); the composite end point of death, nonfatal myocardial infarction, nonfatal stroke, or hospitalization for heart failure (Panel C); and death from any cause (Panel D). The definitions of all end points are provided in the Supplementary Appendix. Results for the secondary end points are reported as point estimates and 95% confidence intervals, which are shown for each curve. The widths of these confidence intervals have not been adjusted for multiplicity and therefore should not be used to infer definitive treatment effects for these secondary end points. In each panel, the inset shows the same data on an enlarged y axis.</a:t>
            </a:r>
            <a:endParaRPr lang="en-GB" dirty="0">
              <a:latin typeface="Arial" charset="0"/>
              <a:ea typeface="Gothic" charset="0"/>
              <a:cs typeface="Gothic"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845D9D8C-8598-6BC6-4869-36276513432C}"/>
            </a:ext>
          </a:extLst>
        </p:cNvPr>
        <p:cNvGrpSpPr/>
        <p:nvPr/>
      </p:nvGrpSpPr>
      <p:grpSpPr>
        <a:xfrm>
          <a:off x="0" y="0"/>
          <a:ext cx="0" cy="0"/>
          <a:chOff x="0" y="0"/>
          <a:chExt cx="0" cy="0"/>
        </a:xfrm>
      </p:grpSpPr>
      <p:sp>
        <p:nvSpPr>
          <p:cNvPr id="13313" name="Rectangle 1">
            <a:extLst>
              <a:ext uri="{FF2B5EF4-FFF2-40B4-BE49-F238E27FC236}">
                <a16:creationId xmlns:a16="http://schemas.microsoft.com/office/drawing/2014/main" id="{17EB0CF0-1AD8-7FB8-CC0A-270F8CA089D6}"/>
              </a:ext>
            </a:extLst>
          </p:cNvPr>
          <p:cNvSpPr>
            <a:spLocks noGrp="1" noRot="1" noChangeAspect="1" noChangeArrowheads="1" noTextEdit="1"/>
          </p:cNvSpPr>
          <p:nvPr>
            <p:ph type="sldImg"/>
          </p:nvPr>
        </p:nvSpPr>
        <p:spPr bwMode="auto">
          <a:xfrm>
            <a:off x="820738" y="1006475"/>
            <a:ext cx="6129337" cy="3448050"/>
          </a:xfrm>
          <a:prstGeom prst="rect">
            <a:avLst/>
          </a:prstGeom>
          <a:solidFill>
            <a:srgbClr val="FFFFFF"/>
          </a:solidFill>
          <a:ln>
            <a:solidFill>
              <a:srgbClr val="000000"/>
            </a:solidFill>
            <a:miter lim="800000"/>
            <a:headEnd/>
            <a:tailEnd/>
          </a:ln>
        </p:spPr>
      </p:sp>
      <p:sp>
        <p:nvSpPr>
          <p:cNvPr id="13314" name="Text Box 2">
            <a:extLst>
              <a:ext uri="{FF2B5EF4-FFF2-40B4-BE49-F238E27FC236}">
                <a16:creationId xmlns:a16="http://schemas.microsoft.com/office/drawing/2014/main" id="{B2A837CC-B77C-2D1D-EAB1-47B56693FE2E}"/>
              </a:ext>
            </a:extLst>
          </p:cNvPr>
          <p:cNvSpPr txBox="1">
            <a:spLocks noGrp="1" noChangeArrowheads="1"/>
          </p:cNvSpPr>
          <p:nvPr>
            <p:ph type="body" idx="1"/>
          </p:nvPr>
        </p:nvSpPr>
        <p:spPr bwMode="auto">
          <a:xfrm>
            <a:off x="1185863" y="4787900"/>
            <a:ext cx="5407025" cy="3827463"/>
          </a:xfrm>
          <a:prstGeom prst="rect">
            <a:avLst/>
          </a:prstGeom>
          <a:noFill/>
          <a:ln>
            <a:miter lim="800000"/>
            <a:headEnd/>
            <a:tailEnd/>
          </a:ln>
        </p:spPr>
        <p:txBody>
          <a:bodyPr lIns="0" tIns="0" rIns="0" bIns="0">
            <a:spAutoFit/>
          </a:bodyPr>
          <a:lstStyle/>
          <a:p>
            <a:pPr marL="215900" indent="-2159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a:latin typeface="Arial" charset="0"/>
                <a:ea typeface="Gothic" charset="0"/>
                <a:cs typeface="Gothic" charset="0"/>
              </a:rPr>
              <a:t>Figure 2 Time-to-Event Analysis of Primary and Confirmatory Secondary Efficacy End Points. Shown are Kaplan–Meier estimates of the cumulative incidence of the primary cardiovascular composite end point (Panel A); the composite end point of death, nonfatal myocardial infarction, or nonfatal stroke (Panel B); the composite end point of death, nonfatal myocardial infarction, nonfatal stroke, or hospitalization for heart failure (Panel C); and death from any cause (Panel D). The definitions of all end points are provided in the Supplementary Appendix. Results for the secondary end points are reported as point estimates and 95% confidence intervals, which are shown for each curve. The widths of these confidence intervals have not been adjusted for multiplicity and therefore should not be used to infer definitive treatment effects for these secondary end points. In each panel, the inset shows the same data on an enlarged y axis.</a:t>
            </a:r>
            <a:endParaRPr lang="en-GB" dirty="0">
              <a:latin typeface="Arial" charset="0"/>
              <a:ea typeface="Gothic" charset="0"/>
              <a:cs typeface="Gothic" charset="0"/>
            </a:endParaRPr>
          </a:p>
        </p:txBody>
      </p:sp>
    </p:spTree>
    <p:extLst>
      <p:ext uri="{BB962C8B-B14F-4D97-AF65-F5344CB8AC3E}">
        <p14:creationId xmlns:p14="http://schemas.microsoft.com/office/powerpoint/2010/main" val="23871226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3" name="Rectangle 1"/>
          <p:cNvSpPr>
            <a:spLocks noGrp="1" noRot="1" noChangeAspect="1" noChangeArrowheads="1" noTextEdit="1"/>
          </p:cNvSpPr>
          <p:nvPr>
            <p:ph type="sldImg"/>
          </p:nvPr>
        </p:nvSpPr>
        <p:spPr bwMode="auto">
          <a:xfrm>
            <a:off x="820738" y="1006475"/>
            <a:ext cx="6129337" cy="3448050"/>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1185863" y="4787900"/>
            <a:ext cx="5407025" cy="3827463"/>
          </a:xfrm>
          <a:prstGeom prst="rect">
            <a:avLst/>
          </a:prstGeom>
          <a:noFill/>
          <a:ln>
            <a:miter lim="800000"/>
            <a:headEnd/>
            <a:tailEnd/>
          </a:ln>
        </p:spPr>
        <p:txBody>
          <a:bodyPr wrap="none" anchor="ct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5" name="Rectangle 1"/>
          <p:cNvSpPr>
            <a:spLocks noGrp="1" noRot="1" noChangeAspect="1" noChangeArrowheads="1" noTextEdit="1"/>
          </p:cNvSpPr>
          <p:nvPr>
            <p:ph type="sldImg"/>
          </p:nvPr>
        </p:nvSpPr>
        <p:spPr bwMode="auto">
          <a:xfrm>
            <a:off x="1587500" y="1006475"/>
            <a:ext cx="4595813" cy="3448050"/>
          </a:xfrm>
          <a:prstGeom prst="rect">
            <a:avLst/>
          </a:prstGeom>
          <a:solidFill>
            <a:srgbClr val="FFFFFF"/>
          </a:solidFill>
          <a:ln>
            <a:solidFill>
              <a:srgbClr val="000000"/>
            </a:solidFill>
            <a:miter lim="800000"/>
            <a:headEnd/>
            <a:tailEnd/>
          </a:ln>
        </p:spPr>
      </p:sp>
      <p:sp>
        <p:nvSpPr>
          <p:cNvPr id="11266" name="Rectangle 2"/>
          <p:cNvSpPr txBox="1">
            <a:spLocks noGrp="1" noChangeArrowheads="1"/>
          </p:cNvSpPr>
          <p:nvPr>
            <p:ph type="body" idx="1"/>
          </p:nvPr>
        </p:nvSpPr>
        <p:spPr bwMode="auto">
          <a:xfrm>
            <a:off x="1185863" y="4787900"/>
            <a:ext cx="5407025" cy="3827463"/>
          </a:xfrm>
          <a:prstGeom prst="rect">
            <a:avLst/>
          </a:prstGeom>
          <a:noFill/>
          <a:ln>
            <a:miter lim="800000"/>
            <a:headEnd/>
            <a:tailEnd/>
          </a:ln>
        </p:spPr>
        <p:txBody>
          <a:bodyPr wrap="none" anchor="ct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9" name="Rectangle 1"/>
          <p:cNvSpPr>
            <a:spLocks noGrp="1" noRot="1" noChangeAspect="1" noChangeArrowheads="1" noTextEdit="1"/>
          </p:cNvSpPr>
          <p:nvPr>
            <p:ph type="sldImg"/>
          </p:nvPr>
        </p:nvSpPr>
        <p:spPr bwMode="auto">
          <a:xfrm>
            <a:off x="1587500" y="1006475"/>
            <a:ext cx="4595813" cy="3448050"/>
          </a:xfrm>
          <a:prstGeom prst="rect">
            <a:avLst/>
          </a:prstGeom>
          <a:solidFill>
            <a:srgbClr val="FFFFFF"/>
          </a:solidFill>
          <a:ln>
            <a:solidFill>
              <a:srgbClr val="000000"/>
            </a:solidFill>
            <a:miter lim="800000"/>
            <a:headEnd/>
            <a:tailEnd/>
          </a:ln>
        </p:spPr>
      </p:sp>
      <p:sp>
        <p:nvSpPr>
          <p:cNvPr id="12290" name="Rectangle 2"/>
          <p:cNvSpPr txBox="1">
            <a:spLocks noGrp="1" noChangeArrowheads="1"/>
          </p:cNvSpPr>
          <p:nvPr>
            <p:ph type="body" idx="1"/>
          </p:nvPr>
        </p:nvSpPr>
        <p:spPr bwMode="auto">
          <a:xfrm>
            <a:off x="1185863" y="4787900"/>
            <a:ext cx="5407025" cy="3827463"/>
          </a:xfrm>
          <a:prstGeom prst="rect">
            <a:avLst/>
          </a:prstGeom>
          <a:noFill/>
          <a:ln>
            <a:miter lim="800000"/>
            <a:headEnd/>
            <a:tailEnd/>
          </a:ln>
        </p:spPr>
        <p:txBody>
          <a:bodyPr wrap="none" anchor="ct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p:cNvSpPr>
            <a:spLocks noGrp="1" noRot="1" noChangeAspect="1" noChangeArrowheads="1" noTextEdit="1"/>
          </p:cNvSpPr>
          <p:nvPr>
            <p:ph type="sldImg"/>
          </p:nvPr>
        </p:nvSpPr>
        <p:spPr bwMode="auto">
          <a:xfrm>
            <a:off x="820738" y="1006475"/>
            <a:ext cx="6129337" cy="3448050"/>
          </a:xfrm>
          <a:prstGeom prst="rect">
            <a:avLst/>
          </a:prstGeom>
          <a:solidFill>
            <a:srgbClr val="FFFFFF"/>
          </a:solidFill>
          <a:ln>
            <a:solidFill>
              <a:srgbClr val="000000"/>
            </a:solidFill>
            <a:miter lim="800000"/>
            <a:headEnd/>
            <a:tailEnd/>
          </a:ln>
        </p:spPr>
      </p:sp>
      <p:sp>
        <p:nvSpPr>
          <p:cNvPr id="13314" name="Text Box 2"/>
          <p:cNvSpPr txBox="1">
            <a:spLocks noGrp="1" noChangeArrowheads="1"/>
          </p:cNvSpPr>
          <p:nvPr>
            <p:ph type="body" idx="1"/>
          </p:nvPr>
        </p:nvSpPr>
        <p:spPr bwMode="auto">
          <a:xfrm>
            <a:off x="1185863" y="4787900"/>
            <a:ext cx="5407025" cy="3827463"/>
          </a:xfrm>
          <a:prstGeom prst="rect">
            <a:avLst/>
          </a:prstGeom>
          <a:noFill/>
          <a:ln>
            <a:miter lim="800000"/>
            <a:headEnd/>
            <a:tailEnd/>
          </a:ln>
        </p:spPr>
        <p:txBody>
          <a:bodyPr lIns="0" tIns="0" rIns="0" bIns="0">
            <a:spAutoFit/>
          </a:bodyPr>
          <a:lstStyle/>
          <a:p>
            <a:pPr marL="215900" indent="-2159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a:latin typeface="Arial" charset="0"/>
                <a:ea typeface="Gothic" charset="0"/>
                <a:cs typeface="Gothic" charset="0"/>
              </a:rPr>
              <a:t>Figure 1 Composite of Death from Cardiovascular Causes or a Worsening Heart-Failure Event. Shown is the cumulative incidence of death from cardiovascular causes or a worsening heart-failure event (the composite primary end point), assessed in a time-to-first-event analysis, among 364 patients who received tirzepatide and 367 patients who received placebo. The inset shows the same data on an expanded y axis.</a:t>
            </a:r>
            <a:endParaRPr lang="en-GB" dirty="0">
              <a:latin typeface="Arial" charset="0"/>
              <a:ea typeface="Gothic" charset="0"/>
              <a:cs typeface="Gothic"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3" name="Rectangle 1"/>
          <p:cNvSpPr>
            <a:spLocks noGrp="1" noRot="1" noChangeAspect="1" noChangeArrowheads="1" noTextEdit="1"/>
          </p:cNvSpPr>
          <p:nvPr>
            <p:ph type="sldImg"/>
          </p:nvPr>
        </p:nvSpPr>
        <p:spPr bwMode="auto">
          <a:xfrm>
            <a:off x="820738" y="1006475"/>
            <a:ext cx="6129337" cy="3448050"/>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1185863" y="4787900"/>
            <a:ext cx="5407025" cy="3827463"/>
          </a:xfrm>
          <a:prstGeom prst="rect">
            <a:avLst/>
          </a:prstGeom>
          <a:noFill/>
          <a:ln>
            <a:miter lim="800000"/>
            <a:headEnd/>
            <a:tailEnd/>
          </a:ln>
        </p:spPr>
        <p:txBody>
          <a:bodyPr wrap="none" anchor="ct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5" name="Rectangle 1"/>
          <p:cNvSpPr>
            <a:spLocks noGrp="1" noRot="1" noChangeAspect="1" noChangeArrowheads="1" noTextEdit="1"/>
          </p:cNvSpPr>
          <p:nvPr>
            <p:ph type="sldImg"/>
          </p:nvPr>
        </p:nvSpPr>
        <p:spPr bwMode="auto">
          <a:xfrm>
            <a:off x="1587500" y="1006475"/>
            <a:ext cx="4595813" cy="3448050"/>
          </a:xfrm>
          <a:prstGeom prst="rect">
            <a:avLst/>
          </a:prstGeom>
          <a:solidFill>
            <a:srgbClr val="FFFFFF"/>
          </a:solidFill>
          <a:ln>
            <a:solidFill>
              <a:srgbClr val="000000"/>
            </a:solidFill>
            <a:miter lim="800000"/>
            <a:headEnd/>
            <a:tailEnd/>
          </a:ln>
        </p:spPr>
      </p:sp>
      <p:sp>
        <p:nvSpPr>
          <p:cNvPr id="11266" name="Rectangle 2"/>
          <p:cNvSpPr txBox="1">
            <a:spLocks noGrp="1" noChangeArrowheads="1"/>
          </p:cNvSpPr>
          <p:nvPr>
            <p:ph type="body" idx="1"/>
          </p:nvPr>
        </p:nvSpPr>
        <p:spPr bwMode="auto">
          <a:xfrm>
            <a:off x="1185863" y="4787900"/>
            <a:ext cx="5407025" cy="3827463"/>
          </a:xfrm>
          <a:prstGeom prst="rect">
            <a:avLst/>
          </a:prstGeom>
          <a:noFill/>
          <a:ln>
            <a:miter lim="800000"/>
            <a:headEnd/>
            <a:tailEnd/>
          </a:ln>
        </p:spPr>
        <p:txBody>
          <a:bodyPr wrap="none" anchor="ct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7B174DB-3F9D-4DBE-9054-E114C8B51911}" type="slidenum">
              <a:rPr lang="en-CA" smtClean="0"/>
              <a:pPr/>
              <a:t>7</a:t>
            </a:fld>
            <a:endParaRPr lang="en-CA" dirty="0"/>
          </a:p>
        </p:txBody>
      </p:sp>
    </p:spTree>
    <p:extLst>
      <p:ext uri="{BB962C8B-B14F-4D97-AF65-F5344CB8AC3E}">
        <p14:creationId xmlns:p14="http://schemas.microsoft.com/office/powerpoint/2010/main" val="3558832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2DFEF-DA27-810E-D83C-3BE85E47E829}"/>
            </a:ext>
          </a:extLst>
        </p:cNvPr>
        <p:cNvGrpSpPr/>
        <p:nvPr/>
      </p:nvGrpSpPr>
      <p:grpSpPr>
        <a:xfrm>
          <a:off x="0" y="0"/>
          <a:ext cx="0" cy="0"/>
          <a:chOff x="0" y="0"/>
          <a:chExt cx="0" cy="0"/>
        </a:xfrm>
      </p:grpSpPr>
      <p:sp>
        <p:nvSpPr>
          <p:cNvPr id="167937" name="Rectangle 7">
            <a:extLst>
              <a:ext uri="{FF2B5EF4-FFF2-40B4-BE49-F238E27FC236}">
                <a16:creationId xmlns:a16="http://schemas.microsoft.com/office/drawing/2014/main" id="{AA800EA0-34A8-6D8E-C9FB-5375874BD4CE}"/>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432175" eaLnBrk="0" hangingPunct="0">
              <a:defRPr sz="2400">
                <a:solidFill>
                  <a:schemeClr val="tx1"/>
                </a:solidFill>
                <a:latin typeface="Arial" charset="0"/>
                <a:ea typeface="ＭＳ Ｐゴシック" charset="0"/>
                <a:cs typeface="ＭＳ Ｐゴシック" charset="0"/>
              </a:defRPr>
            </a:lvl1pPr>
            <a:lvl2pPr marL="730171" indent="-280835" defTabSz="432175" eaLnBrk="0" hangingPunct="0">
              <a:defRPr sz="2400">
                <a:solidFill>
                  <a:schemeClr val="tx1"/>
                </a:solidFill>
                <a:latin typeface="Arial" charset="0"/>
                <a:ea typeface="ＭＳ Ｐゴシック" charset="0"/>
              </a:defRPr>
            </a:lvl2pPr>
            <a:lvl3pPr marL="1123340" indent="-224668" defTabSz="432175" eaLnBrk="0" hangingPunct="0">
              <a:defRPr sz="2400">
                <a:solidFill>
                  <a:schemeClr val="tx1"/>
                </a:solidFill>
                <a:latin typeface="Arial" charset="0"/>
                <a:ea typeface="ＭＳ Ｐゴシック" charset="0"/>
              </a:defRPr>
            </a:lvl3pPr>
            <a:lvl4pPr marL="1572677" indent="-224668" defTabSz="432175" eaLnBrk="0" hangingPunct="0">
              <a:defRPr sz="2400">
                <a:solidFill>
                  <a:schemeClr val="tx1"/>
                </a:solidFill>
                <a:latin typeface="Arial" charset="0"/>
                <a:ea typeface="ＭＳ Ｐゴシック" charset="0"/>
              </a:defRPr>
            </a:lvl4pPr>
            <a:lvl5pPr marL="2022013" indent="-224668" defTabSz="432175" eaLnBrk="0" hangingPunct="0">
              <a:defRPr sz="2400">
                <a:solidFill>
                  <a:schemeClr val="tx1"/>
                </a:solidFill>
                <a:latin typeface="Arial" charset="0"/>
                <a:ea typeface="ＭＳ Ｐゴシック" charset="0"/>
              </a:defRPr>
            </a:lvl5pPr>
            <a:lvl6pPr marL="2471349" indent="-224668" defTabSz="432175" eaLnBrk="0" fontAlgn="base" hangingPunct="0">
              <a:spcBef>
                <a:spcPct val="0"/>
              </a:spcBef>
              <a:spcAft>
                <a:spcPct val="0"/>
              </a:spcAft>
              <a:defRPr sz="2400">
                <a:solidFill>
                  <a:schemeClr val="tx1"/>
                </a:solidFill>
                <a:latin typeface="Arial" charset="0"/>
                <a:ea typeface="ＭＳ Ｐゴシック" charset="0"/>
              </a:defRPr>
            </a:lvl6pPr>
            <a:lvl7pPr marL="2920685" indent="-224668" defTabSz="432175" eaLnBrk="0" fontAlgn="base" hangingPunct="0">
              <a:spcBef>
                <a:spcPct val="0"/>
              </a:spcBef>
              <a:spcAft>
                <a:spcPct val="0"/>
              </a:spcAft>
              <a:defRPr sz="2400">
                <a:solidFill>
                  <a:schemeClr val="tx1"/>
                </a:solidFill>
                <a:latin typeface="Arial" charset="0"/>
                <a:ea typeface="ＭＳ Ｐゴシック" charset="0"/>
              </a:defRPr>
            </a:lvl7pPr>
            <a:lvl8pPr marL="3370021" indent="-224668" defTabSz="432175" eaLnBrk="0" fontAlgn="base" hangingPunct="0">
              <a:spcBef>
                <a:spcPct val="0"/>
              </a:spcBef>
              <a:spcAft>
                <a:spcPct val="0"/>
              </a:spcAft>
              <a:defRPr sz="2400">
                <a:solidFill>
                  <a:schemeClr val="tx1"/>
                </a:solidFill>
                <a:latin typeface="Arial" charset="0"/>
                <a:ea typeface="ＭＳ Ｐゴシック" charset="0"/>
              </a:defRPr>
            </a:lvl8pPr>
            <a:lvl9pPr marL="3819357" indent="-224668" defTabSz="432175"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32175" rtl="0" eaLnBrk="1" fontAlgn="auto" latinLnBrk="0" hangingPunct="1">
              <a:lnSpc>
                <a:spcPct val="100000"/>
              </a:lnSpc>
              <a:spcBef>
                <a:spcPts val="0"/>
              </a:spcBef>
              <a:spcAft>
                <a:spcPts val="0"/>
              </a:spcAft>
              <a:buClrTx/>
              <a:buSzTx/>
              <a:buFontTx/>
              <a:buNone/>
              <a:tabLst/>
              <a:defRPr/>
            </a:pPr>
            <a:fld id="{B55C3B0F-A501-5E4E-973D-2DB6DAF00711}" type="slidenum">
              <a:rPr kumimoji="0" lang="en-US" sz="13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32175"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167938" name="Rectangle 2">
            <a:extLst>
              <a:ext uri="{FF2B5EF4-FFF2-40B4-BE49-F238E27FC236}">
                <a16:creationId xmlns:a16="http://schemas.microsoft.com/office/drawing/2014/main" id="{A0593DBE-6DB4-88CF-59E9-0C7C6D12EB27}"/>
              </a:ext>
            </a:extLst>
          </p:cNvPr>
          <p:cNvSpPr>
            <a:spLocks noGrp="1" noRot="1" noChangeAspect="1" noChangeArrowheads="1" noTextEdit="1"/>
          </p:cNvSpPr>
          <p:nvPr>
            <p:ph type="sldImg"/>
          </p:nvPr>
        </p:nvSpPr>
        <p:spPr bwMode="auto">
          <a:xfrm>
            <a:off x="393700" y="692150"/>
            <a:ext cx="6070600" cy="3414713"/>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7939" name="Rectangle 3">
            <a:extLst>
              <a:ext uri="{FF2B5EF4-FFF2-40B4-BE49-F238E27FC236}">
                <a16:creationId xmlns:a16="http://schemas.microsoft.com/office/drawing/2014/main" id="{D963503E-AECA-2E90-4AE3-0AEC75131AF4}"/>
              </a:ext>
            </a:extLst>
          </p:cNvPr>
          <p:cNvSpPr>
            <a:spLocks noGrp="1" noChangeArrowheads="1"/>
          </p:cNvSpPr>
          <p:nvPr>
            <p:ph type="body" idx="1"/>
          </p:nvPr>
        </p:nvSpPr>
        <p:spPr>
          <a:xfrm>
            <a:off x="914815" y="4343713"/>
            <a:ext cx="5028370" cy="4113862"/>
          </a:xfrm>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89586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This</a:t>
            </a:r>
            <a:r>
              <a:rPr lang="en-CA" baseline="0"/>
              <a:t> slide must be visually presented to the audience AND verbalized by the speaker.</a:t>
            </a:r>
            <a:endParaRPr lang="en-C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EEF095-98A1-4BD3-B7D3-3DE745826CE1}"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7462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06873" rtl="0" eaLnBrk="1" fontAlgn="auto" latinLnBrk="0" hangingPunct="1">
              <a:lnSpc>
                <a:spcPct val="100000"/>
              </a:lnSpc>
              <a:spcBef>
                <a:spcPts val="0"/>
              </a:spcBef>
              <a:spcAft>
                <a:spcPts val="0"/>
              </a:spcAft>
              <a:buClrTx/>
              <a:buSzTx/>
              <a:buFontTx/>
              <a:buNone/>
              <a:tabLst/>
              <a:defRPr/>
            </a:pPr>
            <a:fld id="{E3034D37-F44A-A84F-901B-E16CB4EFC7E6}"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charset="0"/>
                <a:cs typeface="Arial" charset="0"/>
              </a:rPr>
              <a:pPr marL="0" marR="0" lvl="0" indent="0" algn="r" defTabSz="906873"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charset="0"/>
              <a:cs typeface="Arial" charset="0"/>
            </a:endParaRPr>
          </a:p>
        </p:txBody>
      </p:sp>
    </p:spTree>
    <p:extLst>
      <p:ext uri="{BB962C8B-B14F-4D97-AF65-F5344CB8AC3E}">
        <p14:creationId xmlns:p14="http://schemas.microsoft.com/office/powerpoint/2010/main" val="2046337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BC007940-C7C0-5E0A-E9B5-7A923CAB87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a:extLst>
              <a:ext uri="{FF2B5EF4-FFF2-40B4-BE49-F238E27FC236}">
                <a16:creationId xmlns:a16="http://schemas.microsoft.com/office/drawing/2014/main" id="{5B1E3ADA-BBCF-3EFB-8A0E-2DDF3EFCD4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9155" name="Slide Number Placeholder 3">
            <a:extLst>
              <a:ext uri="{FF2B5EF4-FFF2-40B4-BE49-F238E27FC236}">
                <a16:creationId xmlns:a16="http://schemas.microsoft.com/office/drawing/2014/main" id="{FC8F1E01-D636-25AE-4E2C-6C1BD8A351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9A96C92B-6B20-4B46-A472-D32BD19898D2}" type="slidenum">
              <a:rPr lang="en-US" altLang="en-US"/>
              <a:pPr/>
              <a:t>13</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5" name="Rectangle 1"/>
          <p:cNvSpPr>
            <a:spLocks noGrp="1" noRot="1" noChangeAspect="1" noChangeArrowheads="1" noTextEdit="1"/>
          </p:cNvSpPr>
          <p:nvPr>
            <p:ph type="sldImg"/>
          </p:nvPr>
        </p:nvSpPr>
        <p:spPr bwMode="auto">
          <a:xfrm>
            <a:off x="1587500" y="1006475"/>
            <a:ext cx="4595813" cy="3448050"/>
          </a:xfrm>
          <a:prstGeom prst="rect">
            <a:avLst/>
          </a:prstGeom>
          <a:solidFill>
            <a:srgbClr val="FFFFFF"/>
          </a:solidFill>
          <a:ln>
            <a:solidFill>
              <a:srgbClr val="000000"/>
            </a:solidFill>
            <a:miter lim="800000"/>
            <a:headEnd/>
            <a:tailEnd/>
          </a:ln>
        </p:spPr>
      </p:sp>
      <p:sp>
        <p:nvSpPr>
          <p:cNvPr id="11266" name="Rectangle 2"/>
          <p:cNvSpPr txBox="1">
            <a:spLocks noGrp="1" noChangeArrowheads="1"/>
          </p:cNvSpPr>
          <p:nvPr>
            <p:ph type="body" idx="1"/>
          </p:nvPr>
        </p:nvSpPr>
        <p:spPr bwMode="auto">
          <a:xfrm>
            <a:off x="1185863" y="4787900"/>
            <a:ext cx="5407025" cy="3827463"/>
          </a:xfrm>
          <a:prstGeom prst="rect">
            <a:avLst/>
          </a:prstGeom>
          <a:noFill/>
          <a:ln>
            <a:miter lim="800000"/>
            <a:headEnd/>
            <a:tailEnd/>
          </a:ln>
        </p:spPr>
        <p:txBody>
          <a:bodyPr wrap="none" anchor="ct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9" name="Rectangle 1"/>
          <p:cNvSpPr>
            <a:spLocks noGrp="1" noRot="1" noChangeAspect="1" noChangeArrowheads="1" noTextEdit="1"/>
          </p:cNvSpPr>
          <p:nvPr>
            <p:ph type="sldImg"/>
          </p:nvPr>
        </p:nvSpPr>
        <p:spPr bwMode="auto">
          <a:xfrm>
            <a:off x="820738" y="1006475"/>
            <a:ext cx="6129337" cy="3448050"/>
          </a:xfrm>
          <a:prstGeom prst="rect">
            <a:avLst/>
          </a:prstGeom>
          <a:solidFill>
            <a:srgbClr val="FFFFFF"/>
          </a:solidFill>
          <a:ln>
            <a:solidFill>
              <a:srgbClr val="000000"/>
            </a:solidFill>
            <a:miter lim="800000"/>
            <a:headEnd/>
            <a:tailEnd/>
          </a:ln>
        </p:spPr>
      </p:sp>
      <p:sp>
        <p:nvSpPr>
          <p:cNvPr id="12290" name="Rectangle 2"/>
          <p:cNvSpPr txBox="1">
            <a:spLocks noGrp="1" noChangeArrowheads="1"/>
          </p:cNvSpPr>
          <p:nvPr>
            <p:ph type="body" idx="1"/>
          </p:nvPr>
        </p:nvSpPr>
        <p:spPr bwMode="auto">
          <a:xfrm>
            <a:off x="1185863" y="4787900"/>
            <a:ext cx="5407025" cy="3827463"/>
          </a:xfrm>
          <a:prstGeom prst="rect">
            <a:avLst/>
          </a:prstGeom>
          <a:noFill/>
          <a:ln>
            <a:miter lim="800000"/>
            <a:headEnd/>
            <a:tailEnd/>
          </a:ln>
        </p:spPr>
        <p:txBody>
          <a:bodyPr wrap="none" anchor="ct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B14B3-DF05-CB26-C904-A689A3D144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E7835061-00AD-5190-3C79-59EA0D77F4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5BCE62BB-ECD8-CCEB-3531-E59BB6C87D60}"/>
              </a:ext>
            </a:extLst>
          </p:cNvPr>
          <p:cNvSpPr>
            <a:spLocks noGrp="1"/>
          </p:cNvSpPr>
          <p:nvPr>
            <p:ph type="dt" sz="half" idx="10"/>
          </p:nvPr>
        </p:nvSpPr>
        <p:spPr/>
        <p:txBody>
          <a:bodyPr/>
          <a:lstStyle/>
          <a:p>
            <a:fld id="{B12EF875-2779-4198-AEAF-4FCA4B65DB71}" type="datetimeFigureOut">
              <a:rPr lang="en-CA" smtClean="0"/>
              <a:t>2025-06-19</a:t>
            </a:fld>
            <a:endParaRPr lang="en-CA"/>
          </a:p>
        </p:txBody>
      </p:sp>
      <p:sp>
        <p:nvSpPr>
          <p:cNvPr id="5" name="Footer Placeholder 4">
            <a:extLst>
              <a:ext uri="{FF2B5EF4-FFF2-40B4-BE49-F238E27FC236}">
                <a16:creationId xmlns:a16="http://schemas.microsoft.com/office/drawing/2014/main" id="{CA179739-BD7F-B144-A695-A54F6023E61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40E5126-6A10-0D38-941E-D26049DF0C26}"/>
              </a:ext>
            </a:extLst>
          </p:cNvPr>
          <p:cNvSpPr>
            <a:spLocks noGrp="1"/>
          </p:cNvSpPr>
          <p:nvPr>
            <p:ph type="sldNum" sz="quarter" idx="12"/>
          </p:nvPr>
        </p:nvSpPr>
        <p:spPr/>
        <p:txBody>
          <a:bodyPr/>
          <a:lstStyle/>
          <a:p>
            <a:fld id="{DA260BA6-3E37-4ED2-A498-545F9BA51115}" type="slidenum">
              <a:rPr lang="en-CA" smtClean="0"/>
              <a:t>‹#›</a:t>
            </a:fld>
            <a:endParaRPr lang="en-CA"/>
          </a:p>
        </p:txBody>
      </p:sp>
    </p:spTree>
    <p:extLst>
      <p:ext uri="{BB962C8B-B14F-4D97-AF65-F5344CB8AC3E}">
        <p14:creationId xmlns:p14="http://schemas.microsoft.com/office/powerpoint/2010/main" val="2671660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6B1F2-6B13-2687-CC41-46C3F3033C59}"/>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EF9D613-3EB3-AF83-CBCF-DE6566BAFB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ACCD1B6-0C69-5F43-4104-D4C47C6BD9F8}"/>
              </a:ext>
            </a:extLst>
          </p:cNvPr>
          <p:cNvSpPr>
            <a:spLocks noGrp="1"/>
          </p:cNvSpPr>
          <p:nvPr>
            <p:ph type="dt" sz="half" idx="10"/>
          </p:nvPr>
        </p:nvSpPr>
        <p:spPr/>
        <p:txBody>
          <a:bodyPr/>
          <a:lstStyle/>
          <a:p>
            <a:fld id="{B12EF875-2779-4198-AEAF-4FCA4B65DB71}" type="datetimeFigureOut">
              <a:rPr lang="en-CA" smtClean="0"/>
              <a:t>2025-06-19</a:t>
            </a:fld>
            <a:endParaRPr lang="en-CA"/>
          </a:p>
        </p:txBody>
      </p:sp>
      <p:sp>
        <p:nvSpPr>
          <p:cNvPr id="5" name="Footer Placeholder 4">
            <a:extLst>
              <a:ext uri="{FF2B5EF4-FFF2-40B4-BE49-F238E27FC236}">
                <a16:creationId xmlns:a16="http://schemas.microsoft.com/office/drawing/2014/main" id="{9A510BFF-3571-CE57-2FCC-80183D91ED4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168E9A4-39EF-DAD4-2DAD-8608B2CC437A}"/>
              </a:ext>
            </a:extLst>
          </p:cNvPr>
          <p:cNvSpPr>
            <a:spLocks noGrp="1"/>
          </p:cNvSpPr>
          <p:nvPr>
            <p:ph type="sldNum" sz="quarter" idx="12"/>
          </p:nvPr>
        </p:nvSpPr>
        <p:spPr/>
        <p:txBody>
          <a:bodyPr/>
          <a:lstStyle/>
          <a:p>
            <a:fld id="{DA260BA6-3E37-4ED2-A498-545F9BA51115}" type="slidenum">
              <a:rPr lang="en-CA" smtClean="0"/>
              <a:t>‹#›</a:t>
            </a:fld>
            <a:endParaRPr lang="en-CA"/>
          </a:p>
        </p:txBody>
      </p:sp>
    </p:spTree>
    <p:extLst>
      <p:ext uri="{BB962C8B-B14F-4D97-AF65-F5344CB8AC3E}">
        <p14:creationId xmlns:p14="http://schemas.microsoft.com/office/powerpoint/2010/main" val="88093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744251-8AF8-82D4-D2D4-2ECA92D4298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6A38BD3-DA85-8320-5A05-02E3BBB473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CEBA2DF-3AC5-E98C-664A-4EAB2C9AA3BC}"/>
              </a:ext>
            </a:extLst>
          </p:cNvPr>
          <p:cNvSpPr>
            <a:spLocks noGrp="1"/>
          </p:cNvSpPr>
          <p:nvPr>
            <p:ph type="dt" sz="half" idx="10"/>
          </p:nvPr>
        </p:nvSpPr>
        <p:spPr/>
        <p:txBody>
          <a:bodyPr/>
          <a:lstStyle/>
          <a:p>
            <a:fld id="{B12EF875-2779-4198-AEAF-4FCA4B65DB71}" type="datetimeFigureOut">
              <a:rPr lang="en-CA" smtClean="0"/>
              <a:t>2025-06-19</a:t>
            </a:fld>
            <a:endParaRPr lang="en-CA"/>
          </a:p>
        </p:txBody>
      </p:sp>
      <p:sp>
        <p:nvSpPr>
          <p:cNvPr id="5" name="Footer Placeholder 4">
            <a:extLst>
              <a:ext uri="{FF2B5EF4-FFF2-40B4-BE49-F238E27FC236}">
                <a16:creationId xmlns:a16="http://schemas.microsoft.com/office/drawing/2014/main" id="{4194AC6B-D7A7-B4AF-C5AA-EB50AD91D38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46576C4-69D1-5A84-984C-EDDAF69610AF}"/>
              </a:ext>
            </a:extLst>
          </p:cNvPr>
          <p:cNvSpPr>
            <a:spLocks noGrp="1"/>
          </p:cNvSpPr>
          <p:nvPr>
            <p:ph type="sldNum" sz="quarter" idx="12"/>
          </p:nvPr>
        </p:nvSpPr>
        <p:spPr/>
        <p:txBody>
          <a:bodyPr/>
          <a:lstStyle/>
          <a:p>
            <a:fld id="{DA260BA6-3E37-4ED2-A498-545F9BA51115}" type="slidenum">
              <a:rPr lang="en-CA" smtClean="0"/>
              <a:t>‹#›</a:t>
            </a:fld>
            <a:endParaRPr lang="en-CA"/>
          </a:p>
        </p:txBody>
      </p:sp>
    </p:spTree>
    <p:extLst>
      <p:ext uri="{BB962C8B-B14F-4D97-AF65-F5344CB8AC3E}">
        <p14:creationId xmlns:p14="http://schemas.microsoft.com/office/powerpoint/2010/main" val="4132682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Text Placeholder 6"/>
          <p:cNvSpPr>
            <a:spLocks noGrp="1"/>
          </p:cNvSpPr>
          <p:nvPr>
            <p:ph type="body" sz="quarter" idx="13" hasCustomPrompt="1"/>
          </p:nvPr>
        </p:nvSpPr>
        <p:spPr>
          <a:xfrm>
            <a:off x="778934" y="6356351"/>
            <a:ext cx="10574867"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
        <p:nvSpPr>
          <p:cNvPr id="8" name="Slide Number Placeholder 7"/>
          <p:cNvSpPr>
            <a:spLocks noGrp="1"/>
          </p:cNvSpPr>
          <p:nvPr>
            <p:ph type="sldNum" sz="quarter" idx="14"/>
          </p:nvPr>
        </p:nvSpPr>
        <p:spPr/>
        <p:txBody>
          <a:bodyPr/>
          <a:lstStyle/>
          <a:p>
            <a:fld id="{2CA814A5-5B67-49A0-A5BA-40050328EF92}" type="slidenum">
              <a:rPr lang="en-CA" smtClean="0"/>
              <a:pPr/>
              <a:t>‹#›</a:t>
            </a:fld>
            <a:endParaRPr lang="en-CA"/>
          </a:p>
        </p:txBody>
      </p:sp>
    </p:spTree>
    <p:extLst>
      <p:ext uri="{BB962C8B-B14F-4D97-AF65-F5344CB8AC3E}">
        <p14:creationId xmlns:p14="http://schemas.microsoft.com/office/powerpoint/2010/main" val="1881932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838200" y="6526550"/>
            <a:ext cx="10515600" cy="194925"/>
          </a:xfrm>
        </p:spPr>
        <p:txBody>
          <a:bodyPr bIns="0" anchor="b">
            <a:spAutoFit/>
          </a:bodyPr>
          <a:lstStyle>
            <a:lvl1pPr marL="0" indent="0">
              <a:spcBef>
                <a:spcPts val="0"/>
              </a:spcBef>
              <a:buNone/>
              <a:defRPr sz="1067"/>
            </a:lvl1pPr>
            <a:lvl5pPr>
              <a:defRPr/>
            </a:lvl5pPr>
          </a:lstStyle>
          <a:p>
            <a:pPr lvl="0"/>
            <a:r>
              <a:rPr lang="en-US" dirty="0"/>
              <a:t>Click to edit Master text styles</a:t>
            </a:r>
          </a:p>
        </p:txBody>
      </p:sp>
      <p:sp>
        <p:nvSpPr>
          <p:cNvPr id="7" name="Slide Number Placeholder 5"/>
          <p:cNvSpPr>
            <a:spLocks noGrp="1"/>
          </p:cNvSpPr>
          <p:nvPr>
            <p:ph type="sldNum" sz="quarter" idx="4"/>
          </p:nvPr>
        </p:nvSpPr>
        <p:spPr>
          <a:xfrm>
            <a:off x="11294808" y="6277695"/>
            <a:ext cx="838200" cy="365125"/>
          </a:xfrm>
          <a:prstGeom prst="rect">
            <a:avLst/>
          </a:prstGeom>
        </p:spPr>
        <p:txBody>
          <a:bodyPr vert="horz" lIns="91440" tIns="45720" rIns="91440" bIns="45720" rtlCol="0" anchor="ctr"/>
          <a:lstStyle>
            <a:lvl1pPr algn="ctr">
              <a:defRPr sz="1200">
                <a:solidFill>
                  <a:schemeClr val="tx1"/>
                </a:solidFill>
              </a:defRPr>
            </a:lvl1pPr>
          </a:lstStyle>
          <a:p>
            <a:fld id="{A89DC890-1073-41D0-99E6-A110B3AC08D6}" type="slidenum">
              <a:rPr lang="en-CA" smtClean="0"/>
              <a:pPr/>
              <a:t>‹#›</a:t>
            </a:fld>
            <a:endParaRPr lang="en-CA" dirty="0"/>
          </a:p>
        </p:txBody>
      </p:sp>
    </p:spTree>
    <p:extLst>
      <p:ext uri="{BB962C8B-B14F-4D97-AF65-F5344CB8AC3E}">
        <p14:creationId xmlns:p14="http://schemas.microsoft.com/office/powerpoint/2010/main" val="298032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3921" y="2129984"/>
            <a:ext cx="10364160" cy="1470394"/>
          </a:xfrm>
        </p:spPr>
        <p:txBody>
          <a:bodyPr/>
          <a:lstStyle/>
          <a:p>
            <a:r>
              <a:rPr lang="en-US"/>
              <a:t>Click to edit Master title style</a:t>
            </a:r>
          </a:p>
        </p:txBody>
      </p:sp>
      <p:sp>
        <p:nvSpPr>
          <p:cNvPr id="3" name="Subtitle 2"/>
          <p:cNvSpPr>
            <a:spLocks noGrp="1"/>
          </p:cNvSpPr>
          <p:nvPr>
            <p:ph type="subTitle" idx="1"/>
          </p:nvPr>
        </p:nvSpPr>
        <p:spPr>
          <a:xfrm>
            <a:off x="1829761" y="3885528"/>
            <a:ext cx="8534399" cy="1752664"/>
          </a:xfrm>
        </p:spPr>
        <p:txBody>
          <a:bodyPr/>
          <a:lstStyle>
            <a:lvl1pPr marL="0" indent="0" algn="ctr">
              <a:buNone/>
              <a:defRPr/>
            </a:lvl1pPr>
            <a:lvl2pPr marL="414772" indent="0" algn="ctr">
              <a:buNone/>
              <a:defRPr/>
            </a:lvl2pPr>
            <a:lvl3pPr marL="829544" indent="0" algn="ctr">
              <a:buNone/>
              <a:defRPr/>
            </a:lvl3pPr>
            <a:lvl4pPr marL="1244316" indent="0" algn="ctr">
              <a:buNone/>
              <a:defRPr/>
            </a:lvl4pPr>
            <a:lvl5pPr marL="1659087" indent="0" algn="ctr">
              <a:buNone/>
              <a:defRPr/>
            </a:lvl5pPr>
            <a:lvl6pPr marL="2073859" indent="0" algn="ctr">
              <a:buNone/>
              <a:defRPr/>
            </a:lvl6pPr>
            <a:lvl7pPr marL="2488631" indent="0" algn="ctr">
              <a:buNone/>
              <a:defRPr/>
            </a:lvl7pPr>
            <a:lvl8pPr marL="2903403" indent="0" algn="ctr">
              <a:buNone/>
              <a:defRPr/>
            </a:lvl8pPr>
            <a:lvl9pPr marL="3318175" indent="0" algn="ctr">
              <a:buNone/>
              <a:defRPr/>
            </a:lvl9pPr>
          </a:lstStyle>
          <a:p>
            <a:r>
              <a:rPr lang="en-US"/>
              <a:t>Click to edit Master subtitle style</a:t>
            </a:r>
          </a:p>
        </p:txBody>
      </p:sp>
    </p:spTree>
    <p:extLst>
      <p:ext uri="{BB962C8B-B14F-4D97-AF65-F5344CB8AC3E}">
        <p14:creationId xmlns:p14="http://schemas.microsoft.com/office/powerpoint/2010/main" val="1156135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4952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840" y="4406863"/>
            <a:ext cx="10362241" cy="1362383"/>
          </a:xfrm>
        </p:spPr>
        <p:txBody>
          <a:bodyPr anchor="t"/>
          <a:lstStyle>
            <a:lvl1pPr algn="l">
              <a:defRPr sz="3629" b="1" cap="all"/>
            </a:lvl1pPr>
          </a:lstStyle>
          <a:p>
            <a:r>
              <a:rPr lang="en-US"/>
              <a:t>Click to edit Master title style</a:t>
            </a:r>
          </a:p>
        </p:txBody>
      </p:sp>
      <p:sp>
        <p:nvSpPr>
          <p:cNvPr id="3" name="Text Placeholder 2"/>
          <p:cNvSpPr>
            <a:spLocks noGrp="1"/>
          </p:cNvSpPr>
          <p:nvPr>
            <p:ph type="body" idx="1"/>
          </p:nvPr>
        </p:nvSpPr>
        <p:spPr>
          <a:xfrm>
            <a:off x="963840" y="2906225"/>
            <a:ext cx="10362241" cy="1500638"/>
          </a:xfrm>
        </p:spPr>
        <p:txBody>
          <a:bodyPr anchor="b"/>
          <a:lstStyle>
            <a:lvl1pPr marL="0" indent="0">
              <a:buNone/>
              <a:defRPr sz="1814"/>
            </a:lvl1pPr>
            <a:lvl2pPr marL="414772" indent="0">
              <a:buNone/>
              <a:defRPr sz="1633"/>
            </a:lvl2pPr>
            <a:lvl3pPr marL="829544" indent="0">
              <a:buNone/>
              <a:defRPr sz="1452"/>
            </a:lvl3pPr>
            <a:lvl4pPr marL="1244316" indent="0">
              <a:buNone/>
              <a:defRPr sz="1270"/>
            </a:lvl4pPr>
            <a:lvl5pPr marL="1659087" indent="0">
              <a:buNone/>
              <a:defRPr sz="1270"/>
            </a:lvl5pPr>
            <a:lvl6pPr marL="2073859" indent="0">
              <a:buNone/>
              <a:defRPr sz="1270"/>
            </a:lvl6pPr>
            <a:lvl7pPr marL="2488631" indent="0">
              <a:buNone/>
              <a:defRPr sz="1270"/>
            </a:lvl7pPr>
            <a:lvl8pPr marL="2903403" indent="0">
              <a:buNone/>
              <a:defRPr sz="1270"/>
            </a:lvl8pPr>
            <a:lvl9pPr marL="3318175" indent="0">
              <a:buNone/>
              <a:defRPr sz="1270"/>
            </a:lvl9pPr>
          </a:lstStyle>
          <a:p>
            <a:pPr lvl="0"/>
            <a:r>
              <a:rPr lang="en-US"/>
              <a:t>Click to edit Master text styles</a:t>
            </a:r>
          </a:p>
        </p:txBody>
      </p:sp>
    </p:spTree>
    <p:extLst>
      <p:ext uri="{BB962C8B-B14F-4D97-AF65-F5344CB8AC3E}">
        <p14:creationId xmlns:p14="http://schemas.microsoft.com/office/powerpoint/2010/main" val="1728887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94721" y="1906761"/>
            <a:ext cx="5111040" cy="4319014"/>
          </a:xfrm>
        </p:spPr>
        <p:txBody>
          <a:bodyPr/>
          <a:lstStyle>
            <a:lvl1pPr>
              <a:defRPr sz="2540"/>
            </a:lvl1pPr>
            <a:lvl2pPr>
              <a:defRPr sz="2177"/>
            </a:lvl2pPr>
            <a:lvl3pPr>
              <a:defRPr sz="1814"/>
            </a:lvl3pPr>
            <a:lvl4pPr>
              <a:defRPr sz="1633"/>
            </a:lvl4pPr>
            <a:lvl5pPr>
              <a:defRPr sz="1633"/>
            </a:lvl5pPr>
            <a:lvl6pPr>
              <a:defRPr sz="1633"/>
            </a:lvl6pPr>
            <a:lvl7pPr>
              <a:defRPr sz="1633"/>
            </a:lvl7pPr>
            <a:lvl8pPr>
              <a:defRPr sz="1633"/>
            </a:lvl8pPr>
            <a:lvl9pPr>
              <a:defRPr sz="16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0080" y="1906761"/>
            <a:ext cx="5112961" cy="4319014"/>
          </a:xfrm>
        </p:spPr>
        <p:txBody>
          <a:bodyPr/>
          <a:lstStyle>
            <a:lvl1pPr>
              <a:defRPr sz="2540"/>
            </a:lvl1pPr>
            <a:lvl2pPr>
              <a:defRPr sz="2177"/>
            </a:lvl2pPr>
            <a:lvl3pPr>
              <a:defRPr sz="1814"/>
            </a:lvl3pPr>
            <a:lvl4pPr>
              <a:defRPr sz="1633"/>
            </a:lvl4pPr>
            <a:lvl5pPr>
              <a:defRPr sz="1633"/>
            </a:lvl5pPr>
            <a:lvl6pPr>
              <a:defRPr sz="1633"/>
            </a:lvl6pPr>
            <a:lvl7pPr>
              <a:defRPr sz="1633"/>
            </a:lvl7pPr>
            <a:lvl8pPr>
              <a:defRPr sz="1633"/>
            </a:lvl8pPr>
            <a:lvl9pPr>
              <a:defRPr sz="16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13686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0560" y="275070"/>
            <a:ext cx="10972801" cy="1142039"/>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10560" y="1535201"/>
            <a:ext cx="5385601" cy="639427"/>
          </a:xfrm>
        </p:spPr>
        <p:txBody>
          <a:bodyPr anchor="b"/>
          <a:lstStyle>
            <a:lvl1pPr marL="0" indent="0">
              <a:buNone/>
              <a:defRPr sz="2177" b="1"/>
            </a:lvl1pPr>
            <a:lvl2pPr marL="414772" indent="0">
              <a:buNone/>
              <a:defRPr sz="1814" b="1"/>
            </a:lvl2pPr>
            <a:lvl3pPr marL="829544" indent="0">
              <a:buNone/>
              <a:defRPr sz="1633" b="1"/>
            </a:lvl3pPr>
            <a:lvl4pPr marL="1244316" indent="0">
              <a:buNone/>
              <a:defRPr sz="1452" b="1"/>
            </a:lvl4pPr>
            <a:lvl5pPr marL="1659087" indent="0">
              <a:buNone/>
              <a:defRPr sz="1452" b="1"/>
            </a:lvl5pPr>
            <a:lvl6pPr marL="2073859" indent="0">
              <a:buNone/>
              <a:defRPr sz="1452" b="1"/>
            </a:lvl6pPr>
            <a:lvl7pPr marL="2488631" indent="0">
              <a:buNone/>
              <a:defRPr sz="1452" b="1"/>
            </a:lvl7pPr>
            <a:lvl8pPr marL="2903403" indent="0">
              <a:buNone/>
              <a:defRPr sz="1452" b="1"/>
            </a:lvl8pPr>
            <a:lvl9pPr marL="3318175" indent="0">
              <a:buNone/>
              <a:defRPr sz="1452" b="1"/>
            </a:lvl9pPr>
          </a:lstStyle>
          <a:p>
            <a:pPr lvl="0"/>
            <a:r>
              <a:rPr lang="en-US"/>
              <a:t>Click to edit Master text styles</a:t>
            </a:r>
          </a:p>
        </p:txBody>
      </p:sp>
      <p:sp>
        <p:nvSpPr>
          <p:cNvPr id="4" name="Content Placeholder 3"/>
          <p:cNvSpPr>
            <a:spLocks noGrp="1"/>
          </p:cNvSpPr>
          <p:nvPr>
            <p:ph sz="half" idx="2"/>
          </p:nvPr>
        </p:nvSpPr>
        <p:spPr>
          <a:xfrm>
            <a:off x="610560" y="2174628"/>
            <a:ext cx="5385601" cy="3951775"/>
          </a:xfrm>
        </p:spPr>
        <p:txBody>
          <a:bodyPr/>
          <a:lstStyle>
            <a:lvl1pPr>
              <a:defRPr sz="2177"/>
            </a:lvl1pPr>
            <a:lvl2pPr>
              <a:defRPr sz="1814"/>
            </a:lvl2pPr>
            <a:lvl3pPr>
              <a:defRPr sz="1633"/>
            </a:lvl3pPr>
            <a:lvl4pPr>
              <a:defRPr sz="1452"/>
            </a:lvl4pPr>
            <a:lvl5pPr>
              <a:defRPr sz="1452"/>
            </a:lvl5pPr>
            <a:lvl6pPr>
              <a:defRPr sz="1452"/>
            </a:lvl6pPr>
            <a:lvl7pPr>
              <a:defRPr sz="1452"/>
            </a:lvl7pPr>
            <a:lvl8pPr>
              <a:defRPr sz="1452"/>
            </a:lvl8pPr>
            <a:lvl9pPr>
              <a:defRPr sz="145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920" y="1535201"/>
            <a:ext cx="5389441" cy="639427"/>
          </a:xfrm>
        </p:spPr>
        <p:txBody>
          <a:bodyPr anchor="b"/>
          <a:lstStyle>
            <a:lvl1pPr marL="0" indent="0">
              <a:buNone/>
              <a:defRPr sz="2177" b="1"/>
            </a:lvl1pPr>
            <a:lvl2pPr marL="414772" indent="0">
              <a:buNone/>
              <a:defRPr sz="1814" b="1"/>
            </a:lvl2pPr>
            <a:lvl3pPr marL="829544" indent="0">
              <a:buNone/>
              <a:defRPr sz="1633" b="1"/>
            </a:lvl3pPr>
            <a:lvl4pPr marL="1244316" indent="0">
              <a:buNone/>
              <a:defRPr sz="1452" b="1"/>
            </a:lvl4pPr>
            <a:lvl5pPr marL="1659087" indent="0">
              <a:buNone/>
              <a:defRPr sz="1452" b="1"/>
            </a:lvl5pPr>
            <a:lvl6pPr marL="2073859" indent="0">
              <a:buNone/>
              <a:defRPr sz="1452" b="1"/>
            </a:lvl6pPr>
            <a:lvl7pPr marL="2488631" indent="0">
              <a:buNone/>
              <a:defRPr sz="1452" b="1"/>
            </a:lvl7pPr>
            <a:lvl8pPr marL="2903403" indent="0">
              <a:buNone/>
              <a:defRPr sz="1452" b="1"/>
            </a:lvl8pPr>
            <a:lvl9pPr marL="3318175" indent="0">
              <a:buNone/>
              <a:defRPr sz="1452" b="1"/>
            </a:lvl9pPr>
          </a:lstStyle>
          <a:p>
            <a:pPr lvl="0"/>
            <a:r>
              <a:rPr lang="en-US"/>
              <a:t>Click to edit Master text styles</a:t>
            </a:r>
          </a:p>
        </p:txBody>
      </p:sp>
      <p:sp>
        <p:nvSpPr>
          <p:cNvPr id="6" name="Content Placeholder 5"/>
          <p:cNvSpPr>
            <a:spLocks noGrp="1"/>
          </p:cNvSpPr>
          <p:nvPr>
            <p:ph sz="quarter" idx="4"/>
          </p:nvPr>
        </p:nvSpPr>
        <p:spPr>
          <a:xfrm>
            <a:off x="6193920" y="2174628"/>
            <a:ext cx="5389441" cy="3951775"/>
          </a:xfrm>
        </p:spPr>
        <p:txBody>
          <a:bodyPr/>
          <a:lstStyle>
            <a:lvl1pPr>
              <a:defRPr sz="2177"/>
            </a:lvl1pPr>
            <a:lvl2pPr>
              <a:defRPr sz="1814"/>
            </a:lvl2pPr>
            <a:lvl3pPr>
              <a:defRPr sz="1633"/>
            </a:lvl3pPr>
            <a:lvl4pPr>
              <a:defRPr sz="1452"/>
            </a:lvl4pPr>
            <a:lvl5pPr>
              <a:defRPr sz="1452"/>
            </a:lvl5pPr>
            <a:lvl6pPr>
              <a:defRPr sz="1452"/>
            </a:lvl6pPr>
            <a:lvl7pPr>
              <a:defRPr sz="1452"/>
            </a:lvl7pPr>
            <a:lvl8pPr>
              <a:defRPr sz="1452"/>
            </a:lvl8pPr>
            <a:lvl9pPr>
              <a:defRPr sz="145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22454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62709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0BC66-4C9A-8791-851B-F8C5D13FC41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A705499-D2D1-A721-0DC0-581B74A7AE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A716D9E-DA0F-6290-469A-B079D602D298}"/>
              </a:ext>
            </a:extLst>
          </p:cNvPr>
          <p:cNvSpPr>
            <a:spLocks noGrp="1"/>
          </p:cNvSpPr>
          <p:nvPr>
            <p:ph type="dt" sz="half" idx="10"/>
          </p:nvPr>
        </p:nvSpPr>
        <p:spPr/>
        <p:txBody>
          <a:bodyPr/>
          <a:lstStyle/>
          <a:p>
            <a:fld id="{B12EF875-2779-4198-AEAF-4FCA4B65DB71}" type="datetimeFigureOut">
              <a:rPr lang="en-CA" smtClean="0"/>
              <a:t>2025-06-19</a:t>
            </a:fld>
            <a:endParaRPr lang="en-CA"/>
          </a:p>
        </p:txBody>
      </p:sp>
      <p:sp>
        <p:nvSpPr>
          <p:cNvPr id="5" name="Footer Placeholder 4">
            <a:extLst>
              <a:ext uri="{FF2B5EF4-FFF2-40B4-BE49-F238E27FC236}">
                <a16:creationId xmlns:a16="http://schemas.microsoft.com/office/drawing/2014/main" id="{4754357C-659F-6042-2ADF-D684EB3BDA0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2DD7BA2-F1F5-A0C4-6911-E1903F6023CC}"/>
              </a:ext>
            </a:extLst>
          </p:cNvPr>
          <p:cNvSpPr>
            <a:spLocks noGrp="1"/>
          </p:cNvSpPr>
          <p:nvPr>
            <p:ph type="sldNum" sz="quarter" idx="12"/>
          </p:nvPr>
        </p:nvSpPr>
        <p:spPr/>
        <p:txBody>
          <a:bodyPr/>
          <a:lstStyle/>
          <a:p>
            <a:fld id="{DA260BA6-3E37-4ED2-A498-545F9BA51115}" type="slidenum">
              <a:rPr lang="en-CA" smtClean="0"/>
              <a:t>‹#›</a:t>
            </a:fld>
            <a:endParaRPr lang="en-CA"/>
          </a:p>
        </p:txBody>
      </p:sp>
    </p:spTree>
    <p:extLst>
      <p:ext uri="{BB962C8B-B14F-4D97-AF65-F5344CB8AC3E}">
        <p14:creationId xmlns:p14="http://schemas.microsoft.com/office/powerpoint/2010/main" val="11118176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91933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0560" y="273629"/>
            <a:ext cx="4010881" cy="1160762"/>
          </a:xfrm>
        </p:spPr>
        <p:txBody>
          <a:bodyPr anchor="b"/>
          <a:lstStyle>
            <a:lvl1pPr algn="l">
              <a:defRPr sz="1814" b="1"/>
            </a:lvl1pPr>
          </a:lstStyle>
          <a:p>
            <a:r>
              <a:rPr lang="en-US"/>
              <a:t>Click to edit Master title style</a:t>
            </a:r>
          </a:p>
        </p:txBody>
      </p:sp>
      <p:sp>
        <p:nvSpPr>
          <p:cNvPr id="3" name="Content Placeholder 2"/>
          <p:cNvSpPr>
            <a:spLocks noGrp="1"/>
          </p:cNvSpPr>
          <p:nvPr>
            <p:ph idx="1"/>
          </p:nvPr>
        </p:nvSpPr>
        <p:spPr>
          <a:xfrm>
            <a:off x="4767361" y="273629"/>
            <a:ext cx="6816000" cy="5852774"/>
          </a:xfrm>
        </p:spPr>
        <p:txBody>
          <a:bodyPr/>
          <a:lstStyle>
            <a:lvl1pPr>
              <a:defRPr sz="2903"/>
            </a:lvl1pPr>
            <a:lvl2pPr>
              <a:defRPr sz="2540"/>
            </a:lvl2pPr>
            <a:lvl3pPr>
              <a:defRPr sz="2177"/>
            </a:lvl3pPr>
            <a:lvl4pPr>
              <a:defRPr sz="1814"/>
            </a:lvl4pPr>
            <a:lvl5pPr>
              <a:defRPr sz="1814"/>
            </a:lvl5pPr>
            <a:lvl6pPr>
              <a:defRPr sz="1814"/>
            </a:lvl6pPr>
            <a:lvl7pPr>
              <a:defRPr sz="1814"/>
            </a:lvl7pPr>
            <a:lvl8pPr>
              <a:defRPr sz="1814"/>
            </a:lvl8pPr>
            <a:lvl9pPr>
              <a:defRPr sz="18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0560" y="1434391"/>
            <a:ext cx="4010881" cy="4692013"/>
          </a:xfrm>
        </p:spPr>
        <p:txBody>
          <a:bodyPr/>
          <a:lstStyle>
            <a:lvl1pPr marL="0" indent="0">
              <a:buNone/>
              <a:defRPr sz="1270"/>
            </a:lvl1pPr>
            <a:lvl2pPr marL="414772" indent="0">
              <a:buNone/>
              <a:defRPr sz="1089"/>
            </a:lvl2pPr>
            <a:lvl3pPr marL="829544" indent="0">
              <a:buNone/>
              <a:defRPr sz="907"/>
            </a:lvl3pPr>
            <a:lvl4pPr marL="1244316" indent="0">
              <a:buNone/>
              <a:defRPr sz="816"/>
            </a:lvl4pPr>
            <a:lvl5pPr marL="1659087" indent="0">
              <a:buNone/>
              <a:defRPr sz="816"/>
            </a:lvl5pPr>
            <a:lvl6pPr marL="2073859" indent="0">
              <a:buNone/>
              <a:defRPr sz="816"/>
            </a:lvl6pPr>
            <a:lvl7pPr marL="2488631" indent="0">
              <a:buNone/>
              <a:defRPr sz="816"/>
            </a:lvl7pPr>
            <a:lvl8pPr marL="2903403" indent="0">
              <a:buNone/>
              <a:defRPr sz="816"/>
            </a:lvl8pPr>
            <a:lvl9pPr marL="3318175" indent="0">
              <a:buNone/>
              <a:defRPr sz="816"/>
            </a:lvl9pPr>
          </a:lstStyle>
          <a:p>
            <a:pPr lvl="0"/>
            <a:r>
              <a:rPr lang="en-US"/>
              <a:t>Click to edit Master text styles</a:t>
            </a:r>
          </a:p>
        </p:txBody>
      </p:sp>
    </p:spTree>
    <p:extLst>
      <p:ext uri="{BB962C8B-B14F-4D97-AF65-F5344CB8AC3E}">
        <p14:creationId xmlns:p14="http://schemas.microsoft.com/office/powerpoint/2010/main" val="18747292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401" y="4800025"/>
            <a:ext cx="7315200" cy="567420"/>
          </a:xfrm>
        </p:spPr>
        <p:txBody>
          <a:bodyPr anchor="b"/>
          <a:lstStyle>
            <a:lvl1pPr algn="l">
              <a:defRPr sz="1814" b="1"/>
            </a:lvl1pPr>
          </a:lstStyle>
          <a:p>
            <a:r>
              <a:rPr lang="en-US"/>
              <a:t>Click to edit Master title style</a:t>
            </a:r>
          </a:p>
        </p:txBody>
      </p:sp>
      <p:sp>
        <p:nvSpPr>
          <p:cNvPr id="3" name="Picture Placeholder 2"/>
          <p:cNvSpPr>
            <a:spLocks noGrp="1"/>
          </p:cNvSpPr>
          <p:nvPr>
            <p:ph type="pic" idx="1"/>
          </p:nvPr>
        </p:nvSpPr>
        <p:spPr>
          <a:xfrm>
            <a:off x="2390401" y="612065"/>
            <a:ext cx="7315200" cy="4115952"/>
          </a:xfrm>
        </p:spPr>
        <p:txBody>
          <a:bodyPr/>
          <a:lstStyle>
            <a:lvl1pPr marL="0" indent="0">
              <a:buNone/>
              <a:defRPr sz="2903"/>
            </a:lvl1pPr>
            <a:lvl2pPr marL="414772" indent="0">
              <a:buNone/>
              <a:defRPr sz="2540"/>
            </a:lvl2pPr>
            <a:lvl3pPr marL="829544" indent="0">
              <a:buNone/>
              <a:defRPr sz="2177"/>
            </a:lvl3pPr>
            <a:lvl4pPr marL="1244316" indent="0">
              <a:buNone/>
              <a:defRPr sz="1814"/>
            </a:lvl4pPr>
            <a:lvl5pPr marL="1659087" indent="0">
              <a:buNone/>
              <a:defRPr sz="1814"/>
            </a:lvl5pPr>
            <a:lvl6pPr marL="2073859" indent="0">
              <a:buNone/>
              <a:defRPr sz="1814"/>
            </a:lvl6pPr>
            <a:lvl7pPr marL="2488631" indent="0">
              <a:buNone/>
              <a:defRPr sz="1814"/>
            </a:lvl7pPr>
            <a:lvl8pPr marL="2903403" indent="0">
              <a:buNone/>
              <a:defRPr sz="1814"/>
            </a:lvl8pPr>
            <a:lvl9pPr marL="3318175" indent="0">
              <a:buNone/>
              <a:defRPr sz="1814"/>
            </a:lvl9pPr>
          </a:lstStyle>
          <a:p>
            <a:endParaRPr lang="en-US"/>
          </a:p>
        </p:txBody>
      </p:sp>
      <p:sp>
        <p:nvSpPr>
          <p:cNvPr id="4" name="Text Placeholder 3"/>
          <p:cNvSpPr>
            <a:spLocks noGrp="1"/>
          </p:cNvSpPr>
          <p:nvPr>
            <p:ph type="body" sz="half" idx="2"/>
          </p:nvPr>
        </p:nvSpPr>
        <p:spPr>
          <a:xfrm>
            <a:off x="2390401" y="5367444"/>
            <a:ext cx="7315200" cy="805044"/>
          </a:xfrm>
        </p:spPr>
        <p:txBody>
          <a:bodyPr/>
          <a:lstStyle>
            <a:lvl1pPr marL="0" indent="0">
              <a:buNone/>
              <a:defRPr sz="1270"/>
            </a:lvl1pPr>
            <a:lvl2pPr marL="414772" indent="0">
              <a:buNone/>
              <a:defRPr sz="1089"/>
            </a:lvl2pPr>
            <a:lvl3pPr marL="829544" indent="0">
              <a:buNone/>
              <a:defRPr sz="907"/>
            </a:lvl3pPr>
            <a:lvl4pPr marL="1244316" indent="0">
              <a:buNone/>
              <a:defRPr sz="816"/>
            </a:lvl4pPr>
            <a:lvl5pPr marL="1659087" indent="0">
              <a:buNone/>
              <a:defRPr sz="816"/>
            </a:lvl5pPr>
            <a:lvl6pPr marL="2073859" indent="0">
              <a:buNone/>
              <a:defRPr sz="816"/>
            </a:lvl6pPr>
            <a:lvl7pPr marL="2488631" indent="0">
              <a:buNone/>
              <a:defRPr sz="816"/>
            </a:lvl7pPr>
            <a:lvl8pPr marL="2903403" indent="0">
              <a:buNone/>
              <a:defRPr sz="816"/>
            </a:lvl8pPr>
            <a:lvl9pPr marL="3318175" indent="0">
              <a:buNone/>
              <a:defRPr sz="816"/>
            </a:lvl9pPr>
          </a:lstStyle>
          <a:p>
            <a:pPr lvl="0"/>
            <a:r>
              <a:rPr lang="en-US"/>
              <a:t>Click to edit Master text styles</a:t>
            </a:r>
          </a:p>
        </p:txBody>
      </p:sp>
    </p:spTree>
    <p:extLst>
      <p:ext uri="{BB962C8B-B14F-4D97-AF65-F5344CB8AC3E}">
        <p14:creationId xmlns:p14="http://schemas.microsoft.com/office/powerpoint/2010/main" val="11866239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22552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1440" y="568860"/>
            <a:ext cx="2601601" cy="565691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94721" y="568860"/>
            <a:ext cx="7622400" cy="56569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70422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FF114-CBB1-6D98-2BB5-095B592C0228}"/>
              </a:ext>
            </a:extLst>
          </p:cNvPr>
          <p:cNvSpPr>
            <a:spLocks noGrp="1"/>
          </p:cNvSpPr>
          <p:nvPr>
            <p:ph type="ctrTitle"/>
          </p:nvPr>
        </p:nvSpPr>
        <p:spPr>
          <a:xfrm>
            <a:off x="1524001" y="1122363"/>
            <a:ext cx="9144000" cy="2387600"/>
          </a:xfrm>
        </p:spPr>
        <p:txBody>
          <a:bodyPr anchor="b"/>
          <a:lstStyle>
            <a:lvl1pPr algn="ctr">
              <a:defRPr sz="4501"/>
            </a:lvl1pPr>
          </a:lstStyle>
          <a:p>
            <a:r>
              <a:rPr lang="en-US"/>
              <a:t>Click to edit Master title style</a:t>
            </a:r>
            <a:endParaRPr lang="en-CA"/>
          </a:p>
        </p:txBody>
      </p:sp>
      <p:sp>
        <p:nvSpPr>
          <p:cNvPr id="3" name="Subtitle 2">
            <a:extLst>
              <a:ext uri="{FF2B5EF4-FFF2-40B4-BE49-F238E27FC236}">
                <a16:creationId xmlns:a16="http://schemas.microsoft.com/office/drawing/2014/main" id="{9F14403A-541F-06B3-764F-A59900A61F0E}"/>
              </a:ext>
            </a:extLst>
          </p:cNvPr>
          <p:cNvSpPr>
            <a:spLocks noGrp="1"/>
          </p:cNvSpPr>
          <p:nvPr>
            <p:ph type="subTitle" idx="1"/>
          </p:nvPr>
        </p:nvSpPr>
        <p:spPr>
          <a:xfrm>
            <a:off x="1524001" y="3602039"/>
            <a:ext cx="9144000" cy="1655762"/>
          </a:xfrm>
        </p:spPr>
        <p:txBody>
          <a:bodyPr/>
          <a:lstStyle>
            <a:lvl1pPr marL="0" indent="0" algn="ctr">
              <a:buNone/>
              <a:defRPr sz="1800"/>
            </a:lvl1pPr>
            <a:lvl2pPr marL="342933" indent="0" algn="ctr">
              <a:buNone/>
              <a:defRPr sz="1501"/>
            </a:lvl2pPr>
            <a:lvl3pPr marL="685867" indent="0" algn="ctr">
              <a:buNone/>
              <a:defRPr sz="1350"/>
            </a:lvl3pPr>
            <a:lvl4pPr marL="1028800" indent="0" algn="ctr">
              <a:buNone/>
              <a:defRPr sz="1200"/>
            </a:lvl4pPr>
            <a:lvl5pPr marL="1371734" indent="0" algn="ctr">
              <a:buNone/>
              <a:defRPr sz="1200"/>
            </a:lvl5pPr>
            <a:lvl6pPr marL="1714667" indent="0" algn="ctr">
              <a:buNone/>
              <a:defRPr sz="1200"/>
            </a:lvl6pPr>
            <a:lvl7pPr marL="2057600" indent="0" algn="ctr">
              <a:buNone/>
              <a:defRPr sz="1200"/>
            </a:lvl7pPr>
            <a:lvl8pPr marL="2400534" indent="0" algn="ctr">
              <a:buNone/>
              <a:defRPr sz="1200"/>
            </a:lvl8pPr>
            <a:lvl9pPr marL="2743467" indent="0" algn="ctr">
              <a:buNone/>
              <a:defRPr sz="12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94C61A14-865E-1E5C-4CD4-D1AAD8AD2890}"/>
              </a:ext>
            </a:extLst>
          </p:cNvPr>
          <p:cNvSpPr>
            <a:spLocks noGrp="1"/>
          </p:cNvSpPr>
          <p:nvPr>
            <p:ph type="dt" sz="half" idx="10"/>
          </p:nvPr>
        </p:nvSpPr>
        <p:spPr/>
        <p:txBody>
          <a:bodyPr/>
          <a:lstStyle/>
          <a:p>
            <a:fld id="{6C79EE7A-5FD7-4907-B776-4922496AE476}" type="datetimeFigureOut">
              <a:rPr lang="en-CA" smtClean="0"/>
              <a:t>2025-06-19</a:t>
            </a:fld>
            <a:endParaRPr lang="en-CA"/>
          </a:p>
        </p:txBody>
      </p:sp>
      <p:sp>
        <p:nvSpPr>
          <p:cNvPr id="5" name="Footer Placeholder 4">
            <a:extLst>
              <a:ext uri="{FF2B5EF4-FFF2-40B4-BE49-F238E27FC236}">
                <a16:creationId xmlns:a16="http://schemas.microsoft.com/office/drawing/2014/main" id="{48693967-A344-87E7-4B97-02C3A32F6D7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4296E0C-559C-8ECB-F0F4-823A24C129D7}"/>
              </a:ext>
            </a:extLst>
          </p:cNvPr>
          <p:cNvSpPr>
            <a:spLocks noGrp="1"/>
          </p:cNvSpPr>
          <p:nvPr>
            <p:ph type="sldNum" sz="quarter" idx="12"/>
          </p:nvPr>
        </p:nvSpPr>
        <p:spPr/>
        <p:txBody>
          <a:bodyPr/>
          <a:lstStyle/>
          <a:p>
            <a:fld id="{8F5DC241-9417-4498-B899-63F32E4D1807}" type="slidenum">
              <a:rPr lang="en-CA" smtClean="0"/>
              <a:t>‹#›</a:t>
            </a:fld>
            <a:endParaRPr lang="en-CA"/>
          </a:p>
        </p:txBody>
      </p:sp>
    </p:spTree>
    <p:extLst>
      <p:ext uri="{BB962C8B-B14F-4D97-AF65-F5344CB8AC3E}">
        <p14:creationId xmlns:p14="http://schemas.microsoft.com/office/powerpoint/2010/main" val="29835799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21E38-82CE-DEEF-F4C8-9A2B29C4E4E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071A44B-CE9E-BD70-FDCC-759901EDFF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21DDA97-0E84-79A6-4109-03E150155226}"/>
              </a:ext>
            </a:extLst>
          </p:cNvPr>
          <p:cNvSpPr>
            <a:spLocks noGrp="1"/>
          </p:cNvSpPr>
          <p:nvPr>
            <p:ph type="dt" sz="half" idx="10"/>
          </p:nvPr>
        </p:nvSpPr>
        <p:spPr/>
        <p:txBody>
          <a:bodyPr/>
          <a:lstStyle/>
          <a:p>
            <a:fld id="{6C79EE7A-5FD7-4907-B776-4922496AE476}" type="datetimeFigureOut">
              <a:rPr lang="en-CA" smtClean="0"/>
              <a:t>2025-06-19</a:t>
            </a:fld>
            <a:endParaRPr lang="en-CA"/>
          </a:p>
        </p:txBody>
      </p:sp>
      <p:sp>
        <p:nvSpPr>
          <p:cNvPr id="5" name="Footer Placeholder 4">
            <a:extLst>
              <a:ext uri="{FF2B5EF4-FFF2-40B4-BE49-F238E27FC236}">
                <a16:creationId xmlns:a16="http://schemas.microsoft.com/office/drawing/2014/main" id="{F45D9AC0-9F5C-D03E-C415-E662B99653C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9098215-C716-65C0-4265-1A5F5D2803BC}"/>
              </a:ext>
            </a:extLst>
          </p:cNvPr>
          <p:cNvSpPr>
            <a:spLocks noGrp="1"/>
          </p:cNvSpPr>
          <p:nvPr>
            <p:ph type="sldNum" sz="quarter" idx="12"/>
          </p:nvPr>
        </p:nvSpPr>
        <p:spPr/>
        <p:txBody>
          <a:bodyPr/>
          <a:lstStyle/>
          <a:p>
            <a:fld id="{8F5DC241-9417-4498-B899-63F32E4D1807}" type="slidenum">
              <a:rPr lang="en-CA" smtClean="0"/>
              <a:t>‹#›</a:t>
            </a:fld>
            <a:endParaRPr lang="en-CA"/>
          </a:p>
        </p:txBody>
      </p:sp>
    </p:spTree>
    <p:extLst>
      <p:ext uri="{BB962C8B-B14F-4D97-AF65-F5344CB8AC3E}">
        <p14:creationId xmlns:p14="http://schemas.microsoft.com/office/powerpoint/2010/main" val="19300886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42D23-F25F-99C1-1AC7-8A4FADAFB716}"/>
              </a:ext>
            </a:extLst>
          </p:cNvPr>
          <p:cNvSpPr>
            <a:spLocks noGrp="1"/>
          </p:cNvSpPr>
          <p:nvPr>
            <p:ph type="title"/>
          </p:nvPr>
        </p:nvSpPr>
        <p:spPr>
          <a:xfrm>
            <a:off x="831851" y="1709738"/>
            <a:ext cx="10515600" cy="2852737"/>
          </a:xfrm>
        </p:spPr>
        <p:txBody>
          <a:bodyPr anchor="b"/>
          <a:lstStyle>
            <a:lvl1pPr>
              <a:defRPr sz="4501"/>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820314EE-913C-D723-9227-7C3B78061160}"/>
              </a:ext>
            </a:extLst>
          </p:cNvPr>
          <p:cNvSpPr>
            <a:spLocks noGrp="1"/>
          </p:cNvSpPr>
          <p:nvPr>
            <p:ph type="body" idx="1"/>
          </p:nvPr>
        </p:nvSpPr>
        <p:spPr>
          <a:xfrm>
            <a:off x="831851" y="4589464"/>
            <a:ext cx="10515600" cy="1500187"/>
          </a:xfrm>
        </p:spPr>
        <p:txBody>
          <a:bodyPr/>
          <a:lstStyle>
            <a:lvl1pPr marL="0" indent="0">
              <a:buNone/>
              <a:defRPr sz="1800">
                <a:solidFill>
                  <a:schemeClr val="tx1">
                    <a:tint val="82000"/>
                  </a:schemeClr>
                </a:solidFill>
              </a:defRPr>
            </a:lvl1pPr>
            <a:lvl2pPr marL="342933" indent="0">
              <a:buNone/>
              <a:defRPr sz="1501">
                <a:solidFill>
                  <a:schemeClr val="tx1">
                    <a:tint val="82000"/>
                  </a:schemeClr>
                </a:solidFill>
              </a:defRPr>
            </a:lvl2pPr>
            <a:lvl3pPr marL="685867" indent="0">
              <a:buNone/>
              <a:defRPr sz="1350">
                <a:solidFill>
                  <a:schemeClr val="tx1">
                    <a:tint val="82000"/>
                  </a:schemeClr>
                </a:solidFill>
              </a:defRPr>
            </a:lvl3pPr>
            <a:lvl4pPr marL="1028800" indent="0">
              <a:buNone/>
              <a:defRPr sz="1200">
                <a:solidFill>
                  <a:schemeClr val="tx1">
                    <a:tint val="82000"/>
                  </a:schemeClr>
                </a:solidFill>
              </a:defRPr>
            </a:lvl4pPr>
            <a:lvl5pPr marL="1371734" indent="0">
              <a:buNone/>
              <a:defRPr sz="1200">
                <a:solidFill>
                  <a:schemeClr val="tx1">
                    <a:tint val="82000"/>
                  </a:schemeClr>
                </a:solidFill>
              </a:defRPr>
            </a:lvl5pPr>
            <a:lvl6pPr marL="1714667" indent="0">
              <a:buNone/>
              <a:defRPr sz="1200">
                <a:solidFill>
                  <a:schemeClr val="tx1">
                    <a:tint val="82000"/>
                  </a:schemeClr>
                </a:solidFill>
              </a:defRPr>
            </a:lvl6pPr>
            <a:lvl7pPr marL="2057600" indent="0">
              <a:buNone/>
              <a:defRPr sz="1200">
                <a:solidFill>
                  <a:schemeClr val="tx1">
                    <a:tint val="82000"/>
                  </a:schemeClr>
                </a:solidFill>
              </a:defRPr>
            </a:lvl7pPr>
            <a:lvl8pPr marL="2400534" indent="0">
              <a:buNone/>
              <a:defRPr sz="1200">
                <a:solidFill>
                  <a:schemeClr val="tx1">
                    <a:tint val="82000"/>
                  </a:schemeClr>
                </a:solidFill>
              </a:defRPr>
            </a:lvl8pPr>
            <a:lvl9pPr marL="2743467"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0A1D09-35BB-E596-483B-330E1BB8B340}"/>
              </a:ext>
            </a:extLst>
          </p:cNvPr>
          <p:cNvSpPr>
            <a:spLocks noGrp="1"/>
          </p:cNvSpPr>
          <p:nvPr>
            <p:ph type="dt" sz="half" idx="10"/>
          </p:nvPr>
        </p:nvSpPr>
        <p:spPr/>
        <p:txBody>
          <a:bodyPr/>
          <a:lstStyle/>
          <a:p>
            <a:fld id="{6C79EE7A-5FD7-4907-B776-4922496AE476}" type="datetimeFigureOut">
              <a:rPr lang="en-CA" smtClean="0"/>
              <a:t>2025-06-19</a:t>
            </a:fld>
            <a:endParaRPr lang="en-CA"/>
          </a:p>
        </p:txBody>
      </p:sp>
      <p:sp>
        <p:nvSpPr>
          <p:cNvPr id="5" name="Footer Placeholder 4">
            <a:extLst>
              <a:ext uri="{FF2B5EF4-FFF2-40B4-BE49-F238E27FC236}">
                <a16:creationId xmlns:a16="http://schemas.microsoft.com/office/drawing/2014/main" id="{0E9DC39B-ABE3-910A-3990-73FFD620447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A4FE40F-0D84-1B8C-5AC8-65E9393E19BC}"/>
              </a:ext>
            </a:extLst>
          </p:cNvPr>
          <p:cNvSpPr>
            <a:spLocks noGrp="1"/>
          </p:cNvSpPr>
          <p:nvPr>
            <p:ph type="sldNum" sz="quarter" idx="12"/>
          </p:nvPr>
        </p:nvSpPr>
        <p:spPr/>
        <p:txBody>
          <a:bodyPr/>
          <a:lstStyle/>
          <a:p>
            <a:fld id="{8F5DC241-9417-4498-B899-63F32E4D1807}" type="slidenum">
              <a:rPr lang="en-CA" smtClean="0"/>
              <a:t>‹#›</a:t>
            </a:fld>
            <a:endParaRPr lang="en-CA"/>
          </a:p>
        </p:txBody>
      </p:sp>
    </p:spTree>
    <p:extLst>
      <p:ext uri="{BB962C8B-B14F-4D97-AF65-F5344CB8AC3E}">
        <p14:creationId xmlns:p14="http://schemas.microsoft.com/office/powerpoint/2010/main" val="15591817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795CF-7880-D1E7-8544-D4BC38A05BE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92052A3-0B42-2FC9-AA1C-6820DF16EA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65D9C970-5C18-CCDC-78EA-A6E3125D67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D34DE4FC-7E1C-B1C3-6EFE-93BDA8922476}"/>
              </a:ext>
            </a:extLst>
          </p:cNvPr>
          <p:cNvSpPr>
            <a:spLocks noGrp="1"/>
          </p:cNvSpPr>
          <p:nvPr>
            <p:ph type="dt" sz="half" idx="10"/>
          </p:nvPr>
        </p:nvSpPr>
        <p:spPr/>
        <p:txBody>
          <a:bodyPr/>
          <a:lstStyle/>
          <a:p>
            <a:fld id="{6C79EE7A-5FD7-4907-B776-4922496AE476}" type="datetimeFigureOut">
              <a:rPr lang="en-CA" smtClean="0"/>
              <a:t>2025-06-19</a:t>
            </a:fld>
            <a:endParaRPr lang="en-CA"/>
          </a:p>
        </p:txBody>
      </p:sp>
      <p:sp>
        <p:nvSpPr>
          <p:cNvPr id="6" name="Footer Placeholder 5">
            <a:extLst>
              <a:ext uri="{FF2B5EF4-FFF2-40B4-BE49-F238E27FC236}">
                <a16:creationId xmlns:a16="http://schemas.microsoft.com/office/drawing/2014/main" id="{74676CDB-BC22-6D8B-961D-E4F7E9E2EBA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B16C7D1-3487-972B-4BE3-B34F524A58CF}"/>
              </a:ext>
            </a:extLst>
          </p:cNvPr>
          <p:cNvSpPr>
            <a:spLocks noGrp="1"/>
          </p:cNvSpPr>
          <p:nvPr>
            <p:ph type="sldNum" sz="quarter" idx="12"/>
          </p:nvPr>
        </p:nvSpPr>
        <p:spPr/>
        <p:txBody>
          <a:bodyPr/>
          <a:lstStyle/>
          <a:p>
            <a:fld id="{8F5DC241-9417-4498-B899-63F32E4D1807}" type="slidenum">
              <a:rPr lang="en-CA" smtClean="0"/>
              <a:t>‹#›</a:t>
            </a:fld>
            <a:endParaRPr lang="en-CA"/>
          </a:p>
        </p:txBody>
      </p:sp>
    </p:spTree>
    <p:extLst>
      <p:ext uri="{BB962C8B-B14F-4D97-AF65-F5344CB8AC3E}">
        <p14:creationId xmlns:p14="http://schemas.microsoft.com/office/powerpoint/2010/main" val="647457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BEC11-94A1-A1AA-115E-432EF4ECEA24}"/>
              </a:ext>
            </a:extLst>
          </p:cNvPr>
          <p:cNvSpPr>
            <a:spLocks noGrp="1"/>
          </p:cNvSpPr>
          <p:nvPr>
            <p:ph type="title"/>
          </p:nvPr>
        </p:nvSpPr>
        <p:spPr>
          <a:xfrm>
            <a:off x="839789"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0D454CA-41EB-9E96-6C07-57B981789378}"/>
              </a:ext>
            </a:extLst>
          </p:cNvPr>
          <p:cNvSpPr>
            <a:spLocks noGrp="1"/>
          </p:cNvSpPr>
          <p:nvPr>
            <p:ph type="body" idx="1"/>
          </p:nvPr>
        </p:nvSpPr>
        <p:spPr>
          <a:xfrm>
            <a:off x="839789" y="1681163"/>
            <a:ext cx="5157786" cy="823912"/>
          </a:xfrm>
        </p:spPr>
        <p:txBody>
          <a:bodyPr anchor="b"/>
          <a:lstStyle>
            <a:lvl1pPr marL="0" indent="0">
              <a:buNone/>
              <a:defRPr sz="1800" b="1"/>
            </a:lvl1pPr>
            <a:lvl2pPr marL="342933" indent="0">
              <a:buNone/>
              <a:defRPr sz="1501" b="1"/>
            </a:lvl2pPr>
            <a:lvl3pPr marL="685867" indent="0">
              <a:buNone/>
              <a:defRPr sz="1350" b="1"/>
            </a:lvl3pPr>
            <a:lvl4pPr marL="1028800" indent="0">
              <a:buNone/>
              <a:defRPr sz="1200" b="1"/>
            </a:lvl4pPr>
            <a:lvl5pPr marL="1371734" indent="0">
              <a:buNone/>
              <a:defRPr sz="1200" b="1"/>
            </a:lvl5pPr>
            <a:lvl6pPr marL="1714667" indent="0">
              <a:buNone/>
              <a:defRPr sz="1200" b="1"/>
            </a:lvl6pPr>
            <a:lvl7pPr marL="2057600" indent="0">
              <a:buNone/>
              <a:defRPr sz="1200" b="1"/>
            </a:lvl7pPr>
            <a:lvl8pPr marL="2400534" indent="0">
              <a:buNone/>
              <a:defRPr sz="1200" b="1"/>
            </a:lvl8pPr>
            <a:lvl9pPr marL="2743467"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54CEFF2-3233-201C-200A-80652A129A8A}"/>
              </a:ext>
            </a:extLst>
          </p:cNvPr>
          <p:cNvSpPr>
            <a:spLocks noGrp="1"/>
          </p:cNvSpPr>
          <p:nvPr>
            <p:ph sz="half" idx="2"/>
          </p:nvPr>
        </p:nvSpPr>
        <p:spPr>
          <a:xfrm>
            <a:off x="839789" y="2505075"/>
            <a:ext cx="515778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5F60ADD0-5E45-1F6C-4398-CCADEC1CD255}"/>
              </a:ext>
            </a:extLst>
          </p:cNvPr>
          <p:cNvSpPr>
            <a:spLocks noGrp="1"/>
          </p:cNvSpPr>
          <p:nvPr>
            <p:ph type="body" sz="quarter" idx="3"/>
          </p:nvPr>
        </p:nvSpPr>
        <p:spPr>
          <a:xfrm>
            <a:off x="6172200" y="1681163"/>
            <a:ext cx="5183188" cy="823912"/>
          </a:xfrm>
        </p:spPr>
        <p:txBody>
          <a:bodyPr anchor="b"/>
          <a:lstStyle>
            <a:lvl1pPr marL="0" indent="0">
              <a:buNone/>
              <a:defRPr sz="1800" b="1"/>
            </a:lvl1pPr>
            <a:lvl2pPr marL="342933" indent="0">
              <a:buNone/>
              <a:defRPr sz="1501" b="1"/>
            </a:lvl2pPr>
            <a:lvl3pPr marL="685867" indent="0">
              <a:buNone/>
              <a:defRPr sz="1350" b="1"/>
            </a:lvl3pPr>
            <a:lvl4pPr marL="1028800" indent="0">
              <a:buNone/>
              <a:defRPr sz="1200" b="1"/>
            </a:lvl4pPr>
            <a:lvl5pPr marL="1371734" indent="0">
              <a:buNone/>
              <a:defRPr sz="1200" b="1"/>
            </a:lvl5pPr>
            <a:lvl6pPr marL="1714667" indent="0">
              <a:buNone/>
              <a:defRPr sz="1200" b="1"/>
            </a:lvl6pPr>
            <a:lvl7pPr marL="2057600" indent="0">
              <a:buNone/>
              <a:defRPr sz="1200" b="1"/>
            </a:lvl7pPr>
            <a:lvl8pPr marL="2400534" indent="0">
              <a:buNone/>
              <a:defRPr sz="1200" b="1"/>
            </a:lvl8pPr>
            <a:lvl9pPr marL="2743467"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57A509C-B8F9-6211-1EFC-8F0A4F1B78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C74BE741-16A9-203E-C3AA-53A23DF3DD52}"/>
              </a:ext>
            </a:extLst>
          </p:cNvPr>
          <p:cNvSpPr>
            <a:spLocks noGrp="1"/>
          </p:cNvSpPr>
          <p:nvPr>
            <p:ph type="dt" sz="half" idx="10"/>
          </p:nvPr>
        </p:nvSpPr>
        <p:spPr/>
        <p:txBody>
          <a:bodyPr/>
          <a:lstStyle/>
          <a:p>
            <a:fld id="{6C79EE7A-5FD7-4907-B776-4922496AE476}" type="datetimeFigureOut">
              <a:rPr lang="en-CA" smtClean="0"/>
              <a:t>2025-06-19</a:t>
            </a:fld>
            <a:endParaRPr lang="en-CA"/>
          </a:p>
        </p:txBody>
      </p:sp>
      <p:sp>
        <p:nvSpPr>
          <p:cNvPr id="8" name="Footer Placeholder 7">
            <a:extLst>
              <a:ext uri="{FF2B5EF4-FFF2-40B4-BE49-F238E27FC236}">
                <a16:creationId xmlns:a16="http://schemas.microsoft.com/office/drawing/2014/main" id="{3F34FFC0-C974-55DE-3C2F-527F481821D1}"/>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2A57A95D-8733-BDD5-21AA-0EF3A55A7970}"/>
              </a:ext>
            </a:extLst>
          </p:cNvPr>
          <p:cNvSpPr>
            <a:spLocks noGrp="1"/>
          </p:cNvSpPr>
          <p:nvPr>
            <p:ph type="sldNum" sz="quarter" idx="12"/>
          </p:nvPr>
        </p:nvSpPr>
        <p:spPr/>
        <p:txBody>
          <a:bodyPr/>
          <a:lstStyle/>
          <a:p>
            <a:fld id="{8F5DC241-9417-4498-B899-63F32E4D1807}" type="slidenum">
              <a:rPr lang="en-CA" smtClean="0"/>
              <a:t>‹#›</a:t>
            </a:fld>
            <a:endParaRPr lang="en-CA"/>
          </a:p>
        </p:txBody>
      </p:sp>
    </p:spTree>
    <p:extLst>
      <p:ext uri="{BB962C8B-B14F-4D97-AF65-F5344CB8AC3E}">
        <p14:creationId xmlns:p14="http://schemas.microsoft.com/office/powerpoint/2010/main" val="668292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BADA2-4166-EA59-7B0E-A52C2893B5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2B5A0FFC-F02E-3D62-F99F-572E57205E7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E2D39D-6387-DECC-B227-D654DE57407A}"/>
              </a:ext>
            </a:extLst>
          </p:cNvPr>
          <p:cNvSpPr>
            <a:spLocks noGrp="1"/>
          </p:cNvSpPr>
          <p:nvPr>
            <p:ph type="dt" sz="half" idx="10"/>
          </p:nvPr>
        </p:nvSpPr>
        <p:spPr/>
        <p:txBody>
          <a:bodyPr/>
          <a:lstStyle/>
          <a:p>
            <a:fld id="{B12EF875-2779-4198-AEAF-4FCA4B65DB71}" type="datetimeFigureOut">
              <a:rPr lang="en-CA" smtClean="0"/>
              <a:t>2025-06-19</a:t>
            </a:fld>
            <a:endParaRPr lang="en-CA"/>
          </a:p>
        </p:txBody>
      </p:sp>
      <p:sp>
        <p:nvSpPr>
          <p:cNvPr id="5" name="Footer Placeholder 4">
            <a:extLst>
              <a:ext uri="{FF2B5EF4-FFF2-40B4-BE49-F238E27FC236}">
                <a16:creationId xmlns:a16="http://schemas.microsoft.com/office/drawing/2014/main" id="{E1813683-8264-1F8A-8D60-400FC93FF20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B4154E4-925F-2615-B001-2BC4FA0AF2EB}"/>
              </a:ext>
            </a:extLst>
          </p:cNvPr>
          <p:cNvSpPr>
            <a:spLocks noGrp="1"/>
          </p:cNvSpPr>
          <p:nvPr>
            <p:ph type="sldNum" sz="quarter" idx="12"/>
          </p:nvPr>
        </p:nvSpPr>
        <p:spPr/>
        <p:txBody>
          <a:bodyPr/>
          <a:lstStyle/>
          <a:p>
            <a:fld id="{DA260BA6-3E37-4ED2-A498-545F9BA51115}" type="slidenum">
              <a:rPr lang="en-CA" smtClean="0"/>
              <a:t>‹#›</a:t>
            </a:fld>
            <a:endParaRPr lang="en-CA"/>
          </a:p>
        </p:txBody>
      </p:sp>
    </p:spTree>
    <p:extLst>
      <p:ext uri="{BB962C8B-B14F-4D97-AF65-F5344CB8AC3E}">
        <p14:creationId xmlns:p14="http://schemas.microsoft.com/office/powerpoint/2010/main" val="3543344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8476E-9F7C-7C07-E09C-00DCDDAC11AF}"/>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D3FBA247-74AB-1C7B-388F-877A75BC1DE4}"/>
              </a:ext>
            </a:extLst>
          </p:cNvPr>
          <p:cNvSpPr>
            <a:spLocks noGrp="1"/>
          </p:cNvSpPr>
          <p:nvPr>
            <p:ph type="dt" sz="half" idx="10"/>
          </p:nvPr>
        </p:nvSpPr>
        <p:spPr/>
        <p:txBody>
          <a:bodyPr/>
          <a:lstStyle/>
          <a:p>
            <a:fld id="{6C79EE7A-5FD7-4907-B776-4922496AE476}" type="datetimeFigureOut">
              <a:rPr lang="en-CA" smtClean="0"/>
              <a:t>2025-06-19</a:t>
            </a:fld>
            <a:endParaRPr lang="en-CA"/>
          </a:p>
        </p:txBody>
      </p:sp>
      <p:sp>
        <p:nvSpPr>
          <p:cNvPr id="4" name="Footer Placeholder 3">
            <a:extLst>
              <a:ext uri="{FF2B5EF4-FFF2-40B4-BE49-F238E27FC236}">
                <a16:creationId xmlns:a16="http://schemas.microsoft.com/office/drawing/2014/main" id="{5B08F9DA-3690-7ECD-C211-6118F6DD526B}"/>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3CB5DC0F-9850-A7D7-CD48-6575FF4B06D0}"/>
              </a:ext>
            </a:extLst>
          </p:cNvPr>
          <p:cNvSpPr>
            <a:spLocks noGrp="1"/>
          </p:cNvSpPr>
          <p:nvPr>
            <p:ph type="sldNum" sz="quarter" idx="12"/>
          </p:nvPr>
        </p:nvSpPr>
        <p:spPr/>
        <p:txBody>
          <a:bodyPr/>
          <a:lstStyle/>
          <a:p>
            <a:fld id="{8F5DC241-9417-4498-B899-63F32E4D1807}" type="slidenum">
              <a:rPr lang="en-CA" smtClean="0"/>
              <a:t>‹#›</a:t>
            </a:fld>
            <a:endParaRPr lang="en-CA"/>
          </a:p>
        </p:txBody>
      </p:sp>
    </p:spTree>
    <p:extLst>
      <p:ext uri="{BB962C8B-B14F-4D97-AF65-F5344CB8AC3E}">
        <p14:creationId xmlns:p14="http://schemas.microsoft.com/office/powerpoint/2010/main" val="29017339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176AAE-D075-60F0-AEC2-5AC23DA465CF}"/>
              </a:ext>
            </a:extLst>
          </p:cNvPr>
          <p:cNvSpPr>
            <a:spLocks noGrp="1"/>
          </p:cNvSpPr>
          <p:nvPr>
            <p:ph type="dt" sz="half" idx="10"/>
          </p:nvPr>
        </p:nvSpPr>
        <p:spPr/>
        <p:txBody>
          <a:bodyPr/>
          <a:lstStyle/>
          <a:p>
            <a:fld id="{6C79EE7A-5FD7-4907-B776-4922496AE476}" type="datetimeFigureOut">
              <a:rPr lang="en-CA" smtClean="0"/>
              <a:t>2025-06-19</a:t>
            </a:fld>
            <a:endParaRPr lang="en-CA"/>
          </a:p>
        </p:txBody>
      </p:sp>
      <p:sp>
        <p:nvSpPr>
          <p:cNvPr id="3" name="Footer Placeholder 2">
            <a:extLst>
              <a:ext uri="{FF2B5EF4-FFF2-40B4-BE49-F238E27FC236}">
                <a16:creationId xmlns:a16="http://schemas.microsoft.com/office/drawing/2014/main" id="{00F99B82-CB64-D471-44E4-064337BD42AD}"/>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F0E98A2A-2D13-5EAB-F06F-2BCCF35A074A}"/>
              </a:ext>
            </a:extLst>
          </p:cNvPr>
          <p:cNvSpPr>
            <a:spLocks noGrp="1"/>
          </p:cNvSpPr>
          <p:nvPr>
            <p:ph type="sldNum" sz="quarter" idx="12"/>
          </p:nvPr>
        </p:nvSpPr>
        <p:spPr/>
        <p:txBody>
          <a:bodyPr/>
          <a:lstStyle/>
          <a:p>
            <a:fld id="{8F5DC241-9417-4498-B899-63F32E4D1807}" type="slidenum">
              <a:rPr lang="en-CA" smtClean="0"/>
              <a:t>‹#›</a:t>
            </a:fld>
            <a:endParaRPr lang="en-CA"/>
          </a:p>
        </p:txBody>
      </p:sp>
    </p:spTree>
    <p:extLst>
      <p:ext uri="{BB962C8B-B14F-4D97-AF65-F5344CB8AC3E}">
        <p14:creationId xmlns:p14="http://schemas.microsoft.com/office/powerpoint/2010/main" val="32450071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D60A7-A23E-CB86-2E0A-47CE6FE66CCC}"/>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B1658FA6-5185-9631-0684-2995B3B35939}"/>
              </a:ext>
            </a:extLst>
          </p:cNvPr>
          <p:cNvSpPr>
            <a:spLocks noGrp="1"/>
          </p:cNvSpPr>
          <p:nvPr>
            <p:ph idx="1"/>
          </p:nvPr>
        </p:nvSpPr>
        <p:spPr>
          <a:xfrm>
            <a:off x="5183188" y="987426"/>
            <a:ext cx="6172200" cy="4873625"/>
          </a:xfrm>
        </p:spPr>
        <p:txBody>
          <a:bodyPr/>
          <a:lstStyle>
            <a:lvl1pPr>
              <a:defRPr sz="2400"/>
            </a:lvl1pPr>
            <a:lvl2pPr>
              <a:defRPr sz="2100"/>
            </a:lvl2pPr>
            <a:lvl3pPr>
              <a:defRPr sz="1800"/>
            </a:lvl3pPr>
            <a:lvl4pPr>
              <a:defRPr sz="1501"/>
            </a:lvl4pPr>
            <a:lvl5pPr>
              <a:defRPr sz="1501"/>
            </a:lvl5pPr>
            <a:lvl6pPr>
              <a:defRPr sz="1501"/>
            </a:lvl6pPr>
            <a:lvl7pPr>
              <a:defRPr sz="1501"/>
            </a:lvl7pPr>
            <a:lvl8pPr>
              <a:defRPr sz="1501"/>
            </a:lvl8pPr>
            <a:lvl9pPr>
              <a:defRPr sz="15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E192A8E2-CAAF-2331-995F-6433D242B334}"/>
              </a:ext>
            </a:extLst>
          </p:cNvPr>
          <p:cNvSpPr>
            <a:spLocks noGrp="1"/>
          </p:cNvSpPr>
          <p:nvPr>
            <p:ph type="body" sz="half" idx="2"/>
          </p:nvPr>
        </p:nvSpPr>
        <p:spPr>
          <a:xfrm>
            <a:off x="839788" y="2057400"/>
            <a:ext cx="3932237" cy="3811588"/>
          </a:xfrm>
        </p:spPr>
        <p:txBody>
          <a:bodyPr/>
          <a:lstStyle>
            <a:lvl1pPr marL="0" indent="0">
              <a:buNone/>
              <a:defRPr sz="1200"/>
            </a:lvl1pPr>
            <a:lvl2pPr marL="342933" indent="0">
              <a:buNone/>
              <a:defRPr sz="1051"/>
            </a:lvl2pPr>
            <a:lvl3pPr marL="685867" indent="0">
              <a:buNone/>
              <a:defRPr sz="900"/>
            </a:lvl3pPr>
            <a:lvl4pPr marL="1028800" indent="0">
              <a:buNone/>
              <a:defRPr sz="750"/>
            </a:lvl4pPr>
            <a:lvl5pPr marL="1371734" indent="0">
              <a:buNone/>
              <a:defRPr sz="750"/>
            </a:lvl5pPr>
            <a:lvl6pPr marL="1714667" indent="0">
              <a:buNone/>
              <a:defRPr sz="750"/>
            </a:lvl6pPr>
            <a:lvl7pPr marL="2057600" indent="0">
              <a:buNone/>
              <a:defRPr sz="750"/>
            </a:lvl7pPr>
            <a:lvl8pPr marL="2400534" indent="0">
              <a:buNone/>
              <a:defRPr sz="750"/>
            </a:lvl8pPr>
            <a:lvl9pPr marL="2743467"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2171327-E054-BBBF-87DA-606EB362F188}"/>
              </a:ext>
            </a:extLst>
          </p:cNvPr>
          <p:cNvSpPr>
            <a:spLocks noGrp="1"/>
          </p:cNvSpPr>
          <p:nvPr>
            <p:ph type="dt" sz="half" idx="10"/>
          </p:nvPr>
        </p:nvSpPr>
        <p:spPr/>
        <p:txBody>
          <a:bodyPr/>
          <a:lstStyle/>
          <a:p>
            <a:fld id="{6C79EE7A-5FD7-4907-B776-4922496AE476}" type="datetimeFigureOut">
              <a:rPr lang="en-CA" smtClean="0"/>
              <a:t>2025-06-19</a:t>
            </a:fld>
            <a:endParaRPr lang="en-CA"/>
          </a:p>
        </p:txBody>
      </p:sp>
      <p:sp>
        <p:nvSpPr>
          <p:cNvPr id="6" name="Footer Placeholder 5">
            <a:extLst>
              <a:ext uri="{FF2B5EF4-FFF2-40B4-BE49-F238E27FC236}">
                <a16:creationId xmlns:a16="http://schemas.microsoft.com/office/drawing/2014/main" id="{369A1800-FB63-987B-2254-9D07B9BA9F7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9736A8B-8671-7A19-00B4-6FC0AFDE4BF7}"/>
              </a:ext>
            </a:extLst>
          </p:cNvPr>
          <p:cNvSpPr>
            <a:spLocks noGrp="1"/>
          </p:cNvSpPr>
          <p:nvPr>
            <p:ph type="sldNum" sz="quarter" idx="12"/>
          </p:nvPr>
        </p:nvSpPr>
        <p:spPr/>
        <p:txBody>
          <a:bodyPr/>
          <a:lstStyle/>
          <a:p>
            <a:fld id="{8F5DC241-9417-4498-B899-63F32E4D1807}" type="slidenum">
              <a:rPr lang="en-CA" smtClean="0"/>
              <a:t>‹#›</a:t>
            </a:fld>
            <a:endParaRPr lang="en-CA"/>
          </a:p>
        </p:txBody>
      </p:sp>
    </p:spTree>
    <p:extLst>
      <p:ext uri="{BB962C8B-B14F-4D97-AF65-F5344CB8AC3E}">
        <p14:creationId xmlns:p14="http://schemas.microsoft.com/office/powerpoint/2010/main" val="14133702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F3DF6-BCD9-EC35-E392-4DFA6F852221}"/>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7226B3D1-2C6A-4D2A-527F-091A20E2CC3A}"/>
              </a:ext>
            </a:extLst>
          </p:cNvPr>
          <p:cNvSpPr>
            <a:spLocks noGrp="1"/>
          </p:cNvSpPr>
          <p:nvPr>
            <p:ph type="pic" idx="1"/>
          </p:nvPr>
        </p:nvSpPr>
        <p:spPr>
          <a:xfrm>
            <a:off x="5183188" y="987426"/>
            <a:ext cx="6172200" cy="4873625"/>
          </a:xfrm>
        </p:spPr>
        <p:txBody>
          <a:bodyPr/>
          <a:lstStyle>
            <a:lvl1pPr marL="0" indent="0">
              <a:buNone/>
              <a:defRPr sz="2400"/>
            </a:lvl1pPr>
            <a:lvl2pPr marL="342933" indent="0">
              <a:buNone/>
              <a:defRPr sz="2100"/>
            </a:lvl2pPr>
            <a:lvl3pPr marL="685867" indent="0">
              <a:buNone/>
              <a:defRPr sz="1800"/>
            </a:lvl3pPr>
            <a:lvl4pPr marL="1028800" indent="0">
              <a:buNone/>
              <a:defRPr sz="1501"/>
            </a:lvl4pPr>
            <a:lvl5pPr marL="1371734" indent="0">
              <a:buNone/>
              <a:defRPr sz="1501"/>
            </a:lvl5pPr>
            <a:lvl6pPr marL="1714667" indent="0">
              <a:buNone/>
              <a:defRPr sz="1501"/>
            </a:lvl6pPr>
            <a:lvl7pPr marL="2057600" indent="0">
              <a:buNone/>
              <a:defRPr sz="1501"/>
            </a:lvl7pPr>
            <a:lvl8pPr marL="2400534" indent="0">
              <a:buNone/>
              <a:defRPr sz="1501"/>
            </a:lvl8pPr>
            <a:lvl9pPr marL="2743467" indent="0">
              <a:buNone/>
              <a:defRPr sz="1501"/>
            </a:lvl9pPr>
          </a:lstStyle>
          <a:p>
            <a:endParaRPr lang="en-CA"/>
          </a:p>
        </p:txBody>
      </p:sp>
      <p:sp>
        <p:nvSpPr>
          <p:cNvPr id="4" name="Text Placeholder 3">
            <a:extLst>
              <a:ext uri="{FF2B5EF4-FFF2-40B4-BE49-F238E27FC236}">
                <a16:creationId xmlns:a16="http://schemas.microsoft.com/office/drawing/2014/main" id="{52AE81D8-B2E0-7E15-549C-F92DDF98C130}"/>
              </a:ext>
            </a:extLst>
          </p:cNvPr>
          <p:cNvSpPr>
            <a:spLocks noGrp="1"/>
          </p:cNvSpPr>
          <p:nvPr>
            <p:ph type="body" sz="half" idx="2"/>
          </p:nvPr>
        </p:nvSpPr>
        <p:spPr>
          <a:xfrm>
            <a:off x="839788" y="2057400"/>
            <a:ext cx="3932237" cy="3811588"/>
          </a:xfrm>
        </p:spPr>
        <p:txBody>
          <a:bodyPr/>
          <a:lstStyle>
            <a:lvl1pPr marL="0" indent="0">
              <a:buNone/>
              <a:defRPr sz="1200"/>
            </a:lvl1pPr>
            <a:lvl2pPr marL="342933" indent="0">
              <a:buNone/>
              <a:defRPr sz="1051"/>
            </a:lvl2pPr>
            <a:lvl3pPr marL="685867" indent="0">
              <a:buNone/>
              <a:defRPr sz="900"/>
            </a:lvl3pPr>
            <a:lvl4pPr marL="1028800" indent="0">
              <a:buNone/>
              <a:defRPr sz="750"/>
            </a:lvl4pPr>
            <a:lvl5pPr marL="1371734" indent="0">
              <a:buNone/>
              <a:defRPr sz="750"/>
            </a:lvl5pPr>
            <a:lvl6pPr marL="1714667" indent="0">
              <a:buNone/>
              <a:defRPr sz="750"/>
            </a:lvl6pPr>
            <a:lvl7pPr marL="2057600" indent="0">
              <a:buNone/>
              <a:defRPr sz="750"/>
            </a:lvl7pPr>
            <a:lvl8pPr marL="2400534" indent="0">
              <a:buNone/>
              <a:defRPr sz="750"/>
            </a:lvl8pPr>
            <a:lvl9pPr marL="2743467"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F7513EC-77B9-44D0-149C-025689EEF6B8}"/>
              </a:ext>
            </a:extLst>
          </p:cNvPr>
          <p:cNvSpPr>
            <a:spLocks noGrp="1"/>
          </p:cNvSpPr>
          <p:nvPr>
            <p:ph type="dt" sz="half" idx="10"/>
          </p:nvPr>
        </p:nvSpPr>
        <p:spPr/>
        <p:txBody>
          <a:bodyPr/>
          <a:lstStyle/>
          <a:p>
            <a:fld id="{6C79EE7A-5FD7-4907-B776-4922496AE476}" type="datetimeFigureOut">
              <a:rPr lang="en-CA" smtClean="0"/>
              <a:t>2025-06-19</a:t>
            </a:fld>
            <a:endParaRPr lang="en-CA"/>
          </a:p>
        </p:txBody>
      </p:sp>
      <p:sp>
        <p:nvSpPr>
          <p:cNvPr id="6" name="Footer Placeholder 5">
            <a:extLst>
              <a:ext uri="{FF2B5EF4-FFF2-40B4-BE49-F238E27FC236}">
                <a16:creationId xmlns:a16="http://schemas.microsoft.com/office/drawing/2014/main" id="{AAA2F683-D883-714D-51FF-0BE06247A1D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EA67536-9FE1-55EE-010F-3827436D6E3C}"/>
              </a:ext>
            </a:extLst>
          </p:cNvPr>
          <p:cNvSpPr>
            <a:spLocks noGrp="1"/>
          </p:cNvSpPr>
          <p:nvPr>
            <p:ph type="sldNum" sz="quarter" idx="12"/>
          </p:nvPr>
        </p:nvSpPr>
        <p:spPr/>
        <p:txBody>
          <a:bodyPr/>
          <a:lstStyle/>
          <a:p>
            <a:fld id="{8F5DC241-9417-4498-B899-63F32E4D1807}" type="slidenum">
              <a:rPr lang="en-CA" smtClean="0"/>
              <a:t>‹#›</a:t>
            </a:fld>
            <a:endParaRPr lang="en-CA"/>
          </a:p>
        </p:txBody>
      </p:sp>
    </p:spTree>
    <p:extLst>
      <p:ext uri="{BB962C8B-B14F-4D97-AF65-F5344CB8AC3E}">
        <p14:creationId xmlns:p14="http://schemas.microsoft.com/office/powerpoint/2010/main" val="31195404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14AD7-7CC2-C4A8-B6E6-2E3D33E73B4B}"/>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7141E30-AF51-1AFC-8B6F-57CF3B544B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296367D-6053-0627-2085-20EA19F7FB15}"/>
              </a:ext>
            </a:extLst>
          </p:cNvPr>
          <p:cNvSpPr>
            <a:spLocks noGrp="1"/>
          </p:cNvSpPr>
          <p:nvPr>
            <p:ph type="dt" sz="half" idx="10"/>
          </p:nvPr>
        </p:nvSpPr>
        <p:spPr/>
        <p:txBody>
          <a:bodyPr/>
          <a:lstStyle/>
          <a:p>
            <a:fld id="{6C79EE7A-5FD7-4907-B776-4922496AE476}" type="datetimeFigureOut">
              <a:rPr lang="en-CA" smtClean="0"/>
              <a:t>2025-06-19</a:t>
            </a:fld>
            <a:endParaRPr lang="en-CA"/>
          </a:p>
        </p:txBody>
      </p:sp>
      <p:sp>
        <p:nvSpPr>
          <p:cNvPr id="5" name="Footer Placeholder 4">
            <a:extLst>
              <a:ext uri="{FF2B5EF4-FFF2-40B4-BE49-F238E27FC236}">
                <a16:creationId xmlns:a16="http://schemas.microsoft.com/office/drawing/2014/main" id="{ED72D93D-E33E-A33D-7AB5-6BBD7A9B1A7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8528497-7E27-BA38-198F-2AE51E7B9B3B}"/>
              </a:ext>
            </a:extLst>
          </p:cNvPr>
          <p:cNvSpPr>
            <a:spLocks noGrp="1"/>
          </p:cNvSpPr>
          <p:nvPr>
            <p:ph type="sldNum" sz="quarter" idx="12"/>
          </p:nvPr>
        </p:nvSpPr>
        <p:spPr/>
        <p:txBody>
          <a:bodyPr/>
          <a:lstStyle/>
          <a:p>
            <a:fld id="{8F5DC241-9417-4498-B899-63F32E4D1807}" type="slidenum">
              <a:rPr lang="en-CA" smtClean="0"/>
              <a:t>‹#›</a:t>
            </a:fld>
            <a:endParaRPr lang="en-CA"/>
          </a:p>
        </p:txBody>
      </p:sp>
    </p:spTree>
    <p:extLst>
      <p:ext uri="{BB962C8B-B14F-4D97-AF65-F5344CB8AC3E}">
        <p14:creationId xmlns:p14="http://schemas.microsoft.com/office/powerpoint/2010/main" val="38292058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3DC9DC-64D5-3CFB-E2A5-6956FA71807D}"/>
              </a:ext>
            </a:extLst>
          </p:cNvPr>
          <p:cNvSpPr>
            <a:spLocks noGrp="1"/>
          </p:cNvSpPr>
          <p:nvPr>
            <p:ph type="title" orient="vert"/>
          </p:nvPr>
        </p:nvSpPr>
        <p:spPr>
          <a:xfrm>
            <a:off x="8724900" y="365126"/>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6B1EF85-B45A-AA5A-5986-2BEF8F729E30}"/>
              </a:ext>
            </a:extLst>
          </p:cNvPr>
          <p:cNvSpPr>
            <a:spLocks noGrp="1"/>
          </p:cNvSpPr>
          <p:nvPr>
            <p:ph type="body" orient="vert" idx="1"/>
          </p:nvPr>
        </p:nvSpPr>
        <p:spPr>
          <a:xfrm>
            <a:off x="838200" y="365126"/>
            <a:ext cx="773429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1901C5F-2251-311B-0165-E5F580355084}"/>
              </a:ext>
            </a:extLst>
          </p:cNvPr>
          <p:cNvSpPr>
            <a:spLocks noGrp="1"/>
          </p:cNvSpPr>
          <p:nvPr>
            <p:ph type="dt" sz="half" idx="10"/>
          </p:nvPr>
        </p:nvSpPr>
        <p:spPr/>
        <p:txBody>
          <a:bodyPr/>
          <a:lstStyle/>
          <a:p>
            <a:fld id="{6C79EE7A-5FD7-4907-B776-4922496AE476}" type="datetimeFigureOut">
              <a:rPr lang="en-CA" smtClean="0"/>
              <a:t>2025-06-19</a:t>
            </a:fld>
            <a:endParaRPr lang="en-CA"/>
          </a:p>
        </p:txBody>
      </p:sp>
      <p:sp>
        <p:nvSpPr>
          <p:cNvPr id="5" name="Footer Placeholder 4">
            <a:extLst>
              <a:ext uri="{FF2B5EF4-FFF2-40B4-BE49-F238E27FC236}">
                <a16:creationId xmlns:a16="http://schemas.microsoft.com/office/drawing/2014/main" id="{96E28864-F6B2-69E4-FD55-304F1132C70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DE7311B-78EE-56E0-7297-7859D446C30B}"/>
              </a:ext>
            </a:extLst>
          </p:cNvPr>
          <p:cNvSpPr>
            <a:spLocks noGrp="1"/>
          </p:cNvSpPr>
          <p:nvPr>
            <p:ph type="sldNum" sz="quarter" idx="12"/>
          </p:nvPr>
        </p:nvSpPr>
        <p:spPr/>
        <p:txBody>
          <a:bodyPr/>
          <a:lstStyle/>
          <a:p>
            <a:fld id="{8F5DC241-9417-4498-B899-63F32E4D1807}" type="slidenum">
              <a:rPr lang="en-CA" smtClean="0"/>
              <a:t>‹#›</a:t>
            </a:fld>
            <a:endParaRPr lang="en-CA"/>
          </a:p>
        </p:txBody>
      </p:sp>
    </p:spTree>
    <p:extLst>
      <p:ext uri="{BB962C8B-B14F-4D97-AF65-F5344CB8AC3E}">
        <p14:creationId xmlns:p14="http://schemas.microsoft.com/office/powerpoint/2010/main" val="37786097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EFF01-4BA7-03AA-15E6-72613C59F3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4D3DDB1F-1ED4-C520-5078-9963D74A25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5" name="Footer Placeholder 4">
            <a:extLst>
              <a:ext uri="{FF2B5EF4-FFF2-40B4-BE49-F238E27FC236}">
                <a16:creationId xmlns:a16="http://schemas.microsoft.com/office/drawing/2014/main" id="{E8345DF0-BEC5-19C5-BCE6-D5CA6E7443E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9B7AD24-4524-A209-35E9-E2C7D49736F0}"/>
              </a:ext>
            </a:extLst>
          </p:cNvPr>
          <p:cNvSpPr>
            <a:spLocks noGrp="1"/>
          </p:cNvSpPr>
          <p:nvPr>
            <p:ph type="sldNum" sz="quarter" idx="12"/>
          </p:nvPr>
        </p:nvSpPr>
        <p:spPr/>
        <p:txBody>
          <a:bodyPr/>
          <a:lstStyle/>
          <a:p>
            <a:fld id="{3A6BC8A3-EC0F-4610-BCA6-9450CA6D58D1}" type="slidenum">
              <a:rPr lang="en-CA" smtClean="0"/>
              <a:t>‹#›</a:t>
            </a:fld>
            <a:endParaRPr lang="en-CA"/>
          </a:p>
        </p:txBody>
      </p:sp>
      <p:pic>
        <p:nvPicPr>
          <p:cNvPr id="7" name="Picture 6" descr="A picture containing text&#10;&#10;Description automatically generated">
            <a:extLst>
              <a:ext uri="{FF2B5EF4-FFF2-40B4-BE49-F238E27FC236}">
                <a16:creationId xmlns:a16="http://schemas.microsoft.com/office/drawing/2014/main" id="{BA05FE37-6A94-6637-8E7A-078AFE849A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323255"/>
            <a:ext cx="2070538" cy="510988"/>
          </a:xfrm>
          <a:prstGeom prst="rect">
            <a:avLst/>
          </a:prstGeom>
        </p:spPr>
      </p:pic>
    </p:spTree>
    <p:extLst>
      <p:ext uri="{BB962C8B-B14F-4D97-AF65-F5344CB8AC3E}">
        <p14:creationId xmlns:p14="http://schemas.microsoft.com/office/powerpoint/2010/main" val="34571007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29F73-5607-06F1-B7F2-296D0091D1B7}"/>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D177AE9-61F3-70DE-7D20-0D460C68C8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7E0E580-089A-6D38-BA3C-3B15F7900A11}"/>
              </a:ext>
            </a:extLst>
          </p:cNvPr>
          <p:cNvSpPr>
            <a:spLocks noGrp="1"/>
          </p:cNvSpPr>
          <p:nvPr>
            <p:ph type="dt" sz="half" idx="10"/>
          </p:nvPr>
        </p:nvSpPr>
        <p:spPr/>
        <p:txBody>
          <a:bodyPr/>
          <a:lstStyle/>
          <a:p>
            <a:endParaRPr lang="en-CA" dirty="0"/>
          </a:p>
        </p:txBody>
      </p:sp>
      <p:sp>
        <p:nvSpPr>
          <p:cNvPr id="5" name="Footer Placeholder 4">
            <a:extLst>
              <a:ext uri="{FF2B5EF4-FFF2-40B4-BE49-F238E27FC236}">
                <a16:creationId xmlns:a16="http://schemas.microsoft.com/office/drawing/2014/main" id="{5C69B353-F220-CBDC-3BD1-D13A89D3AEE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3C9A573-9054-4DC1-8772-1A71E9016877}"/>
              </a:ext>
            </a:extLst>
          </p:cNvPr>
          <p:cNvSpPr>
            <a:spLocks noGrp="1"/>
          </p:cNvSpPr>
          <p:nvPr>
            <p:ph type="sldNum" sz="quarter" idx="12"/>
          </p:nvPr>
        </p:nvSpPr>
        <p:spPr/>
        <p:txBody>
          <a:bodyPr/>
          <a:lstStyle/>
          <a:p>
            <a:fld id="{3A6BC8A3-EC0F-4610-BCA6-9450CA6D58D1}" type="slidenum">
              <a:rPr lang="en-CA" smtClean="0"/>
              <a:t>‹#›</a:t>
            </a:fld>
            <a:endParaRPr lang="en-CA"/>
          </a:p>
        </p:txBody>
      </p:sp>
      <p:pic>
        <p:nvPicPr>
          <p:cNvPr id="7" name="Picture 6" descr="A picture containing text&#10;&#10;Description automatically generated">
            <a:extLst>
              <a:ext uri="{FF2B5EF4-FFF2-40B4-BE49-F238E27FC236}">
                <a16:creationId xmlns:a16="http://schemas.microsoft.com/office/drawing/2014/main" id="{2ED48B7B-6A3B-841E-065C-2B3D865EDB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28316"/>
            <a:ext cx="1975945" cy="487644"/>
          </a:xfrm>
          <a:prstGeom prst="rect">
            <a:avLst/>
          </a:prstGeom>
        </p:spPr>
      </p:pic>
    </p:spTree>
    <p:extLst>
      <p:ext uri="{BB962C8B-B14F-4D97-AF65-F5344CB8AC3E}">
        <p14:creationId xmlns:p14="http://schemas.microsoft.com/office/powerpoint/2010/main" val="4607121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10EEA-BB68-4457-F2A7-CBE71E9029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4A7C4577-4052-8941-8F58-94187F5BE3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6ABB4C-91A6-DF69-DC21-65310A450C70}"/>
              </a:ext>
            </a:extLst>
          </p:cNvPr>
          <p:cNvSpPr>
            <a:spLocks noGrp="1"/>
          </p:cNvSpPr>
          <p:nvPr>
            <p:ph type="dt" sz="half" idx="10"/>
          </p:nvPr>
        </p:nvSpPr>
        <p:spPr/>
        <p:txBody>
          <a:bodyPr/>
          <a:lstStyle/>
          <a:p>
            <a:fld id="{2A673A36-EF2A-4A62-BD2C-621D83A65397}" type="datetimeFigureOut">
              <a:rPr lang="en-CA" smtClean="0"/>
              <a:t>2025-06-19</a:t>
            </a:fld>
            <a:endParaRPr lang="en-CA"/>
          </a:p>
        </p:txBody>
      </p:sp>
      <p:sp>
        <p:nvSpPr>
          <p:cNvPr id="5" name="Footer Placeholder 4">
            <a:extLst>
              <a:ext uri="{FF2B5EF4-FFF2-40B4-BE49-F238E27FC236}">
                <a16:creationId xmlns:a16="http://schemas.microsoft.com/office/drawing/2014/main" id="{5A2429FE-19F0-E39E-D11F-A05178B7ED5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C0AB7EE-87E6-5907-B3FE-0BE1967A4E11}"/>
              </a:ext>
            </a:extLst>
          </p:cNvPr>
          <p:cNvSpPr>
            <a:spLocks noGrp="1"/>
          </p:cNvSpPr>
          <p:nvPr>
            <p:ph type="sldNum" sz="quarter" idx="12"/>
          </p:nvPr>
        </p:nvSpPr>
        <p:spPr/>
        <p:txBody>
          <a:bodyPr/>
          <a:lstStyle/>
          <a:p>
            <a:fld id="{3A6BC8A3-EC0F-4610-BCA6-9450CA6D58D1}" type="slidenum">
              <a:rPr lang="en-CA" smtClean="0"/>
              <a:t>‹#›</a:t>
            </a:fld>
            <a:endParaRPr lang="en-CA"/>
          </a:p>
        </p:txBody>
      </p:sp>
    </p:spTree>
    <p:extLst>
      <p:ext uri="{BB962C8B-B14F-4D97-AF65-F5344CB8AC3E}">
        <p14:creationId xmlns:p14="http://schemas.microsoft.com/office/powerpoint/2010/main" val="37032813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E473E-0276-2D73-A28F-F57EF531CA5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52499A3-52B2-B901-B9F7-58C7DE929E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74061938-6D1B-90E1-6402-31AEA26114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B471578E-55CD-75D5-8074-3D278EE88A9F}"/>
              </a:ext>
            </a:extLst>
          </p:cNvPr>
          <p:cNvSpPr>
            <a:spLocks noGrp="1"/>
          </p:cNvSpPr>
          <p:nvPr>
            <p:ph type="dt" sz="half" idx="10"/>
          </p:nvPr>
        </p:nvSpPr>
        <p:spPr/>
        <p:txBody>
          <a:bodyPr/>
          <a:lstStyle/>
          <a:p>
            <a:fld id="{2A673A36-EF2A-4A62-BD2C-621D83A65397}" type="datetimeFigureOut">
              <a:rPr lang="en-CA" smtClean="0"/>
              <a:t>2025-06-19</a:t>
            </a:fld>
            <a:endParaRPr lang="en-CA"/>
          </a:p>
        </p:txBody>
      </p:sp>
      <p:sp>
        <p:nvSpPr>
          <p:cNvPr id="6" name="Footer Placeholder 5">
            <a:extLst>
              <a:ext uri="{FF2B5EF4-FFF2-40B4-BE49-F238E27FC236}">
                <a16:creationId xmlns:a16="http://schemas.microsoft.com/office/drawing/2014/main" id="{5CFACE64-F16B-177F-BB57-ECF519EEA6A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32A3EDB-418A-54BF-123D-BFB02E52707B}"/>
              </a:ext>
            </a:extLst>
          </p:cNvPr>
          <p:cNvSpPr>
            <a:spLocks noGrp="1"/>
          </p:cNvSpPr>
          <p:nvPr>
            <p:ph type="sldNum" sz="quarter" idx="12"/>
          </p:nvPr>
        </p:nvSpPr>
        <p:spPr/>
        <p:txBody>
          <a:bodyPr/>
          <a:lstStyle/>
          <a:p>
            <a:fld id="{3A6BC8A3-EC0F-4610-BCA6-9450CA6D58D1}" type="slidenum">
              <a:rPr lang="en-CA" smtClean="0"/>
              <a:t>‹#›</a:t>
            </a:fld>
            <a:endParaRPr lang="en-CA"/>
          </a:p>
        </p:txBody>
      </p:sp>
    </p:spTree>
    <p:extLst>
      <p:ext uri="{BB962C8B-B14F-4D97-AF65-F5344CB8AC3E}">
        <p14:creationId xmlns:p14="http://schemas.microsoft.com/office/powerpoint/2010/main" val="474239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34CED-8091-7274-4C1B-B36104B922E7}"/>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1D332FBA-DD53-C41B-B149-77FE897F83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AFFC5845-AEA2-C1DB-7CED-D7C53D4E7C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98023D69-5A4D-A595-2D75-CBCDDAE7F1BE}"/>
              </a:ext>
            </a:extLst>
          </p:cNvPr>
          <p:cNvSpPr>
            <a:spLocks noGrp="1"/>
          </p:cNvSpPr>
          <p:nvPr>
            <p:ph type="dt" sz="half" idx="10"/>
          </p:nvPr>
        </p:nvSpPr>
        <p:spPr/>
        <p:txBody>
          <a:bodyPr/>
          <a:lstStyle/>
          <a:p>
            <a:fld id="{B12EF875-2779-4198-AEAF-4FCA4B65DB71}" type="datetimeFigureOut">
              <a:rPr lang="en-CA" smtClean="0"/>
              <a:t>2025-06-19</a:t>
            </a:fld>
            <a:endParaRPr lang="en-CA"/>
          </a:p>
        </p:txBody>
      </p:sp>
      <p:sp>
        <p:nvSpPr>
          <p:cNvPr id="6" name="Footer Placeholder 5">
            <a:extLst>
              <a:ext uri="{FF2B5EF4-FFF2-40B4-BE49-F238E27FC236}">
                <a16:creationId xmlns:a16="http://schemas.microsoft.com/office/drawing/2014/main" id="{A0517DA1-9F62-95F9-7FE4-9EB7694A7AB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5F4FCB7-6966-6AF8-8B93-EC3E58AC41A0}"/>
              </a:ext>
            </a:extLst>
          </p:cNvPr>
          <p:cNvSpPr>
            <a:spLocks noGrp="1"/>
          </p:cNvSpPr>
          <p:nvPr>
            <p:ph type="sldNum" sz="quarter" idx="12"/>
          </p:nvPr>
        </p:nvSpPr>
        <p:spPr/>
        <p:txBody>
          <a:bodyPr/>
          <a:lstStyle/>
          <a:p>
            <a:fld id="{DA260BA6-3E37-4ED2-A498-545F9BA51115}" type="slidenum">
              <a:rPr lang="en-CA" smtClean="0"/>
              <a:t>‹#›</a:t>
            </a:fld>
            <a:endParaRPr lang="en-CA"/>
          </a:p>
        </p:txBody>
      </p:sp>
    </p:spTree>
    <p:extLst>
      <p:ext uri="{BB962C8B-B14F-4D97-AF65-F5344CB8AC3E}">
        <p14:creationId xmlns:p14="http://schemas.microsoft.com/office/powerpoint/2010/main" val="35373027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F8ADF-DB94-480C-CF0E-501579E9E786}"/>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2617C5F-21F4-B275-4858-6EFDE148BB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D5A095-3F51-FA1D-634C-8794DFFFB5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B357C31A-7599-60D6-C8D0-FBEA21FFC5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44D465-0F1B-2C20-0359-178792DB8C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3D2BA480-93BC-FF5A-D246-CE6758900D13}"/>
              </a:ext>
            </a:extLst>
          </p:cNvPr>
          <p:cNvSpPr>
            <a:spLocks noGrp="1"/>
          </p:cNvSpPr>
          <p:nvPr>
            <p:ph type="dt" sz="half" idx="10"/>
          </p:nvPr>
        </p:nvSpPr>
        <p:spPr/>
        <p:txBody>
          <a:bodyPr/>
          <a:lstStyle/>
          <a:p>
            <a:fld id="{2A673A36-EF2A-4A62-BD2C-621D83A65397}" type="datetimeFigureOut">
              <a:rPr lang="en-CA" smtClean="0"/>
              <a:t>2025-06-19</a:t>
            </a:fld>
            <a:endParaRPr lang="en-CA"/>
          </a:p>
        </p:txBody>
      </p:sp>
      <p:sp>
        <p:nvSpPr>
          <p:cNvPr id="8" name="Footer Placeholder 7">
            <a:extLst>
              <a:ext uri="{FF2B5EF4-FFF2-40B4-BE49-F238E27FC236}">
                <a16:creationId xmlns:a16="http://schemas.microsoft.com/office/drawing/2014/main" id="{7A70DA73-3F3E-E9B0-E2E4-A01936FC1BB6}"/>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A11D7BB0-6128-34F0-5B79-5075C01A24EB}"/>
              </a:ext>
            </a:extLst>
          </p:cNvPr>
          <p:cNvSpPr>
            <a:spLocks noGrp="1"/>
          </p:cNvSpPr>
          <p:nvPr>
            <p:ph type="sldNum" sz="quarter" idx="12"/>
          </p:nvPr>
        </p:nvSpPr>
        <p:spPr/>
        <p:txBody>
          <a:bodyPr/>
          <a:lstStyle/>
          <a:p>
            <a:fld id="{3A6BC8A3-EC0F-4610-BCA6-9450CA6D58D1}" type="slidenum">
              <a:rPr lang="en-CA" smtClean="0"/>
              <a:t>‹#›</a:t>
            </a:fld>
            <a:endParaRPr lang="en-CA"/>
          </a:p>
        </p:txBody>
      </p:sp>
    </p:spTree>
    <p:extLst>
      <p:ext uri="{BB962C8B-B14F-4D97-AF65-F5344CB8AC3E}">
        <p14:creationId xmlns:p14="http://schemas.microsoft.com/office/powerpoint/2010/main" val="5172124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42085-6651-1B94-A59E-D928298C2404}"/>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90D843A-04B6-B1F6-C96F-58B3D2126697}"/>
              </a:ext>
            </a:extLst>
          </p:cNvPr>
          <p:cNvSpPr>
            <a:spLocks noGrp="1"/>
          </p:cNvSpPr>
          <p:nvPr>
            <p:ph type="dt" sz="half" idx="10"/>
          </p:nvPr>
        </p:nvSpPr>
        <p:spPr/>
        <p:txBody>
          <a:bodyPr/>
          <a:lstStyle/>
          <a:p>
            <a:fld id="{2A673A36-EF2A-4A62-BD2C-621D83A65397}" type="datetimeFigureOut">
              <a:rPr lang="en-CA" smtClean="0"/>
              <a:t>2025-06-19</a:t>
            </a:fld>
            <a:endParaRPr lang="en-CA"/>
          </a:p>
        </p:txBody>
      </p:sp>
      <p:sp>
        <p:nvSpPr>
          <p:cNvPr id="4" name="Footer Placeholder 3">
            <a:extLst>
              <a:ext uri="{FF2B5EF4-FFF2-40B4-BE49-F238E27FC236}">
                <a16:creationId xmlns:a16="http://schemas.microsoft.com/office/drawing/2014/main" id="{5419C6E9-F6B8-A47E-9CE9-AD4399E04480}"/>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1C8FA8B8-3B55-F90B-197D-59ADF08648D8}"/>
              </a:ext>
            </a:extLst>
          </p:cNvPr>
          <p:cNvSpPr>
            <a:spLocks noGrp="1"/>
          </p:cNvSpPr>
          <p:nvPr>
            <p:ph type="sldNum" sz="quarter" idx="12"/>
          </p:nvPr>
        </p:nvSpPr>
        <p:spPr/>
        <p:txBody>
          <a:bodyPr/>
          <a:lstStyle/>
          <a:p>
            <a:fld id="{3A6BC8A3-EC0F-4610-BCA6-9450CA6D58D1}" type="slidenum">
              <a:rPr lang="en-CA" smtClean="0"/>
              <a:t>‹#›</a:t>
            </a:fld>
            <a:endParaRPr lang="en-CA"/>
          </a:p>
        </p:txBody>
      </p:sp>
    </p:spTree>
    <p:extLst>
      <p:ext uri="{BB962C8B-B14F-4D97-AF65-F5344CB8AC3E}">
        <p14:creationId xmlns:p14="http://schemas.microsoft.com/office/powerpoint/2010/main" val="32433317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4784B2-F42A-C172-82EE-01763223B792}"/>
              </a:ext>
            </a:extLst>
          </p:cNvPr>
          <p:cNvSpPr>
            <a:spLocks noGrp="1"/>
          </p:cNvSpPr>
          <p:nvPr>
            <p:ph type="dt" sz="half" idx="10"/>
          </p:nvPr>
        </p:nvSpPr>
        <p:spPr/>
        <p:txBody>
          <a:bodyPr/>
          <a:lstStyle/>
          <a:p>
            <a:fld id="{2A673A36-EF2A-4A62-BD2C-621D83A65397}" type="datetimeFigureOut">
              <a:rPr lang="en-CA" smtClean="0"/>
              <a:t>2025-06-19</a:t>
            </a:fld>
            <a:endParaRPr lang="en-CA"/>
          </a:p>
        </p:txBody>
      </p:sp>
      <p:sp>
        <p:nvSpPr>
          <p:cNvPr id="3" name="Footer Placeholder 2">
            <a:extLst>
              <a:ext uri="{FF2B5EF4-FFF2-40B4-BE49-F238E27FC236}">
                <a16:creationId xmlns:a16="http://schemas.microsoft.com/office/drawing/2014/main" id="{2E7E7800-F585-EF80-2F20-1A0F04F01DDA}"/>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F182D4BC-37EB-EBFC-9DB0-4C78C1FD23E1}"/>
              </a:ext>
            </a:extLst>
          </p:cNvPr>
          <p:cNvSpPr>
            <a:spLocks noGrp="1"/>
          </p:cNvSpPr>
          <p:nvPr>
            <p:ph type="sldNum" sz="quarter" idx="12"/>
          </p:nvPr>
        </p:nvSpPr>
        <p:spPr/>
        <p:txBody>
          <a:bodyPr/>
          <a:lstStyle/>
          <a:p>
            <a:fld id="{3A6BC8A3-EC0F-4610-BCA6-9450CA6D58D1}" type="slidenum">
              <a:rPr lang="en-CA" smtClean="0"/>
              <a:t>‹#›</a:t>
            </a:fld>
            <a:endParaRPr lang="en-CA"/>
          </a:p>
        </p:txBody>
      </p:sp>
    </p:spTree>
    <p:extLst>
      <p:ext uri="{BB962C8B-B14F-4D97-AF65-F5344CB8AC3E}">
        <p14:creationId xmlns:p14="http://schemas.microsoft.com/office/powerpoint/2010/main" val="1420269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7B7C1-7D14-C910-BC4B-6B10F1F981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02573B85-D6B2-1F6D-3E1A-8493BA508F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76052715-D3E3-1727-49A0-02446BF67D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6FA219-0B2D-9E4F-D69C-53DD97987E72}"/>
              </a:ext>
            </a:extLst>
          </p:cNvPr>
          <p:cNvSpPr>
            <a:spLocks noGrp="1"/>
          </p:cNvSpPr>
          <p:nvPr>
            <p:ph type="dt" sz="half" idx="10"/>
          </p:nvPr>
        </p:nvSpPr>
        <p:spPr/>
        <p:txBody>
          <a:bodyPr/>
          <a:lstStyle/>
          <a:p>
            <a:fld id="{2A673A36-EF2A-4A62-BD2C-621D83A65397}" type="datetimeFigureOut">
              <a:rPr lang="en-CA" smtClean="0"/>
              <a:t>2025-06-19</a:t>
            </a:fld>
            <a:endParaRPr lang="en-CA"/>
          </a:p>
        </p:txBody>
      </p:sp>
      <p:sp>
        <p:nvSpPr>
          <p:cNvPr id="6" name="Footer Placeholder 5">
            <a:extLst>
              <a:ext uri="{FF2B5EF4-FFF2-40B4-BE49-F238E27FC236}">
                <a16:creationId xmlns:a16="http://schemas.microsoft.com/office/drawing/2014/main" id="{42297494-5E7A-1444-4707-493C47A7327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DA933FA-1369-C678-CE76-4D616A74FC4E}"/>
              </a:ext>
            </a:extLst>
          </p:cNvPr>
          <p:cNvSpPr>
            <a:spLocks noGrp="1"/>
          </p:cNvSpPr>
          <p:nvPr>
            <p:ph type="sldNum" sz="quarter" idx="12"/>
          </p:nvPr>
        </p:nvSpPr>
        <p:spPr/>
        <p:txBody>
          <a:bodyPr/>
          <a:lstStyle/>
          <a:p>
            <a:fld id="{3A6BC8A3-EC0F-4610-BCA6-9450CA6D58D1}" type="slidenum">
              <a:rPr lang="en-CA" smtClean="0"/>
              <a:t>‹#›</a:t>
            </a:fld>
            <a:endParaRPr lang="en-CA"/>
          </a:p>
        </p:txBody>
      </p:sp>
    </p:spTree>
    <p:extLst>
      <p:ext uri="{BB962C8B-B14F-4D97-AF65-F5344CB8AC3E}">
        <p14:creationId xmlns:p14="http://schemas.microsoft.com/office/powerpoint/2010/main" val="15585818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218CB-F541-EF02-EB62-DE6C81EBA5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0736DCDF-AFDF-D38F-24A4-FA1A00B707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4D60657A-C46E-FFF2-BA02-02F02F99A2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FAC302-5004-C6FB-4393-80A1FB8B3458}"/>
              </a:ext>
            </a:extLst>
          </p:cNvPr>
          <p:cNvSpPr>
            <a:spLocks noGrp="1"/>
          </p:cNvSpPr>
          <p:nvPr>
            <p:ph type="dt" sz="half" idx="10"/>
          </p:nvPr>
        </p:nvSpPr>
        <p:spPr/>
        <p:txBody>
          <a:bodyPr/>
          <a:lstStyle/>
          <a:p>
            <a:fld id="{2A673A36-EF2A-4A62-BD2C-621D83A65397}" type="datetimeFigureOut">
              <a:rPr lang="en-CA" smtClean="0"/>
              <a:t>2025-06-19</a:t>
            </a:fld>
            <a:endParaRPr lang="en-CA"/>
          </a:p>
        </p:txBody>
      </p:sp>
      <p:sp>
        <p:nvSpPr>
          <p:cNvPr id="6" name="Footer Placeholder 5">
            <a:extLst>
              <a:ext uri="{FF2B5EF4-FFF2-40B4-BE49-F238E27FC236}">
                <a16:creationId xmlns:a16="http://schemas.microsoft.com/office/drawing/2014/main" id="{396DFAFF-D83F-6E34-140B-162932F3F83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A7458A9-BC1D-E47D-306D-87F555864C3C}"/>
              </a:ext>
            </a:extLst>
          </p:cNvPr>
          <p:cNvSpPr>
            <a:spLocks noGrp="1"/>
          </p:cNvSpPr>
          <p:nvPr>
            <p:ph type="sldNum" sz="quarter" idx="12"/>
          </p:nvPr>
        </p:nvSpPr>
        <p:spPr/>
        <p:txBody>
          <a:bodyPr/>
          <a:lstStyle/>
          <a:p>
            <a:fld id="{3A6BC8A3-EC0F-4610-BCA6-9450CA6D58D1}" type="slidenum">
              <a:rPr lang="en-CA" smtClean="0"/>
              <a:t>‹#›</a:t>
            </a:fld>
            <a:endParaRPr lang="en-CA"/>
          </a:p>
        </p:txBody>
      </p:sp>
    </p:spTree>
    <p:extLst>
      <p:ext uri="{BB962C8B-B14F-4D97-AF65-F5344CB8AC3E}">
        <p14:creationId xmlns:p14="http://schemas.microsoft.com/office/powerpoint/2010/main" val="39451781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3A880-9976-5731-C4A7-B5917EE7A50C}"/>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89E7A02-B165-1D33-D395-C320D1CAB7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DAEC357-213B-EB73-C197-DB5E2ACE57B1}"/>
              </a:ext>
            </a:extLst>
          </p:cNvPr>
          <p:cNvSpPr>
            <a:spLocks noGrp="1"/>
          </p:cNvSpPr>
          <p:nvPr>
            <p:ph type="dt" sz="half" idx="10"/>
          </p:nvPr>
        </p:nvSpPr>
        <p:spPr/>
        <p:txBody>
          <a:bodyPr/>
          <a:lstStyle/>
          <a:p>
            <a:fld id="{2A673A36-EF2A-4A62-BD2C-621D83A65397}" type="datetimeFigureOut">
              <a:rPr lang="en-CA" smtClean="0"/>
              <a:t>2025-06-19</a:t>
            </a:fld>
            <a:endParaRPr lang="en-CA"/>
          </a:p>
        </p:txBody>
      </p:sp>
      <p:sp>
        <p:nvSpPr>
          <p:cNvPr id="5" name="Footer Placeholder 4">
            <a:extLst>
              <a:ext uri="{FF2B5EF4-FFF2-40B4-BE49-F238E27FC236}">
                <a16:creationId xmlns:a16="http://schemas.microsoft.com/office/drawing/2014/main" id="{B152D379-66DD-C200-E8EE-5702AA62195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71ED14C-E3AF-EEEB-1D04-99DAA7AC771E}"/>
              </a:ext>
            </a:extLst>
          </p:cNvPr>
          <p:cNvSpPr>
            <a:spLocks noGrp="1"/>
          </p:cNvSpPr>
          <p:nvPr>
            <p:ph type="sldNum" sz="quarter" idx="12"/>
          </p:nvPr>
        </p:nvSpPr>
        <p:spPr/>
        <p:txBody>
          <a:bodyPr/>
          <a:lstStyle/>
          <a:p>
            <a:fld id="{3A6BC8A3-EC0F-4610-BCA6-9450CA6D58D1}" type="slidenum">
              <a:rPr lang="en-CA" smtClean="0"/>
              <a:t>‹#›</a:t>
            </a:fld>
            <a:endParaRPr lang="en-CA"/>
          </a:p>
        </p:txBody>
      </p:sp>
    </p:spTree>
    <p:extLst>
      <p:ext uri="{BB962C8B-B14F-4D97-AF65-F5344CB8AC3E}">
        <p14:creationId xmlns:p14="http://schemas.microsoft.com/office/powerpoint/2010/main" val="27940192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4A7C37-6AA9-B680-BFB7-AF6897B452A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4454116-2AD8-C76F-FCF0-CAC8E03402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E793BC7-E237-92DB-49D1-917E1092744E}"/>
              </a:ext>
            </a:extLst>
          </p:cNvPr>
          <p:cNvSpPr>
            <a:spLocks noGrp="1"/>
          </p:cNvSpPr>
          <p:nvPr>
            <p:ph type="dt" sz="half" idx="10"/>
          </p:nvPr>
        </p:nvSpPr>
        <p:spPr/>
        <p:txBody>
          <a:bodyPr/>
          <a:lstStyle/>
          <a:p>
            <a:fld id="{2A673A36-EF2A-4A62-BD2C-621D83A65397}" type="datetimeFigureOut">
              <a:rPr lang="en-CA" smtClean="0"/>
              <a:t>2025-06-19</a:t>
            </a:fld>
            <a:endParaRPr lang="en-CA"/>
          </a:p>
        </p:txBody>
      </p:sp>
      <p:sp>
        <p:nvSpPr>
          <p:cNvPr id="5" name="Footer Placeholder 4">
            <a:extLst>
              <a:ext uri="{FF2B5EF4-FFF2-40B4-BE49-F238E27FC236}">
                <a16:creationId xmlns:a16="http://schemas.microsoft.com/office/drawing/2014/main" id="{5AC42EC6-F197-442C-3609-5C2738CA7A7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3C3B11F-BFCB-76D7-FC37-0A0C0FFC21D5}"/>
              </a:ext>
            </a:extLst>
          </p:cNvPr>
          <p:cNvSpPr>
            <a:spLocks noGrp="1"/>
          </p:cNvSpPr>
          <p:nvPr>
            <p:ph type="sldNum" sz="quarter" idx="12"/>
          </p:nvPr>
        </p:nvSpPr>
        <p:spPr/>
        <p:txBody>
          <a:bodyPr/>
          <a:lstStyle/>
          <a:p>
            <a:fld id="{3A6BC8A3-EC0F-4610-BCA6-9450CA6D58D1}" type="slidenum">
              <a:rPr lang="en-CA" smtClean="0"/>
              <a:t>‹#›</a:t>
            </a:fld>
            <a:endParaRPr lang="en-CA"/>
          </a:p>
        </p:txBody>
      </p:sp>
    </p:spTree>
    <p:extLst>
      <p:ext uri="{BB962C8B-B14F-4D97-AF65-F5344CB8AC3E}">
        <p14:creationId xmlns:p14="http://schemas.microsoft.com/office/powerpoint/2010/main" val="25889389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latin typeface="Arial"/>
            </a:endParaRPr>
          </a:p>
        </p:txBody>
      </p:sp>
      <p:sp>
        <p:nvSpPr>
          <p:cNvPr id="3" name="PlaceHolder 2"/>
          <p:cNvSpPr>
            <a:spLocks noGrp="1"/>
          </p:cNvSpPr>
          <p:nvPr>
            <p:ph type="subTitle"/>
          </p:nvPr>
        </p:nvSpPr>
        <p:spPr>
          <a:xfrm>
            <a:off x="609600" y="1604520"/>
            <a:ext cx="10972320" cy="3977280"/>
          </a:xfrm>
          <a:prstGeom prst="rect">
            <a:avLst/>
          </a:prstGeom>
        </p:spPr>
        <p:txBody>
          <a:bodyPr lIns="0" tIns="0" rIns="0" bIns="0" anchor="ctr"/>
          <a:lstStyle/>
          <a:p>
            <a:pPr algn="ctr"/>
            <a:endParaRPr lang="en-US" sz="3200" b="0" strike="noStrike" spc="-1">
              <a:latin typeface="Arial"/>
            </a:endParaRPr>
          </a:p>
        </p:txBody>
      </p:sp>
    </p:spTree>
    <p:extLst>
      <p:ext uri="{BB962C8B-B14F-4D97-AF65-F5344CB8AC3E}">
        <p14:creationId xmlns:p14="http://schemas.microsoft.com/office/powerpoint/2010/main" val="2570547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F6E38-DBB7-0D04-9A7C-6348529D413F}"/>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356E4479-8788-ECBD-7FB2-0DF66ADF5D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97A1C7-ECA4-5EFF-4205-AD5E3C0E09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1B6CA0C9-A38C-C0D0-A6F7-4C00516593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0E63CC-A405-3EA1-8821-AA4ADF3674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F608D6F7-B7C0-8666-3309-EBC51206B11D}"/>
              </a:ext>
            </a:extLst>
          </p:cNvPr>
          <p:cNvSpPr>
            <a:spLocks noGrp="1"/>
          </p:cNvSpPr>
          <p:nvPr>
            <p:ph type="dt" sz="half" idx="10"/>
          </p:nvPr>
        </p:nvSpPr>
        <p:spPr/>
        <p:txBody>
          <a:bodyPr/>
          <a:lstStyle/>
          <a:p>
            <a:fld id="{B12EF875-2779-4198-AEAF-4FCA4B65DB71}" type="datetimeFigureOut">
              <a:rPr lang="en-CA" smtClean="0"/>
              <a:t>2025-06-19</a:t>
            </a:fld>
            <a:endParaRPr lang="en-CA"/>
          </a:p>
        </p:txBody>
      </p:sp>
      <p:sp>
        <p:nvSpPr>
          <p:cNvPr id="8" name="Footer Placeholder 7">
            <a:extLst>
              <a:ext uri="{FF2B5EF4-FFF2-40B4-BE49-F238E27FC236}">
                <a16:creationId xmlns:a16="http://schemas.microsoft.com/office/drawing/2014/main" id="{2288E34C-D62A-AF31-3C1F-34CCC15AD47C}"/>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FEAC579E-9200-A663-9B3C-9A3A0C3D9DB9}"/>
              </a:ext>
            </a:extLst>
          </p:cNvPr>
          <p:cNvSpPr>
            <a:spLocks noGrp="1"/>
          </p:cNvSpPr>
          <p:nvPr>
            <p:ph type="sldNum" sz="quarter" idx="12"/>
          </p:nvPr>
        </p:nvSpPr>
        <p:spPr/>
        <p:txBody>
          <a:bodyPr/>
          <a:lstStyle/>
          <a:p>
            <a:fld id="{DA260BA6-3E37-4ED2-A498-545F9BA51115}" type="slidenum">
              <a:rPr lang="en-CA" smtClean="0"/>
              <a:t>‹#›</a:t>
            </a:fld>
            <a:endParaRPr lang="en-CA"/>
          </a:p>
        </p:txBody>
      </p:sp>
    </p:spTree>
    <p:extLst>
      <p:ext uri="{BB962C8B-B14F-4D97-AF65-F5344CB8AC3E}">
        <p14:creationId xmlns:p14="http://schemas.microsoft.com/office/powerpoint/2010/main" val="4120015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86FE8-6515-A2B1-2D45-C9845EB4B593}"/>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146128FF-C43E-D57B-2F50-CE36FE52B040}"/>
              </a:ext>
            </a:extLst>
          </p:cNvPr>
          <p:cNvSpPr>
            <a:spLocks noGrp="1"/>
          </p:cNvSpPr>
          <p:nvPr>
            <p:ph type="dt" sz="half" idx="10"/>
          </p:nvPr>
        </p:nvSpPr>
        <p:spPr/>
        <p:txBody>
          <a:bodyPr/>
          <a:lstStyle/>
          <a:p>
            <a:fld id="{B12EF875-2779-4198-AEAF-4FCA4B65DB71}" type="datetimeFigureOut">
              <a:rPr lang="en-CA" smtClean="0"/>
              <a:t>2025-06-19</a:t>
            </a:fld>
            <a:endParaRPr lang="en-CA"/>
          </a:p>
        </p:txBody>
      </p:sp>
      <p:sp>
        <p:nvSpPr>
          <p:cNvPr id="4" name="Footer Placeholder 3">
            <a:extLst>
              <a:ext uri="{FF2B5EF4-FFF2-40B4-BE49-F238E27FC236}">
                <a16:creationId xmlns:a16="http://schemas.microsoft.com/office/drawing/2014/main" id="{28149A3C-A218-4A18-0716-14E83BD6F142}"/>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716B9DAB-9601-F55D-0216-BFD7A64D0204}"/>
              </a:ext>
            </a:extLst>
          </p:cNvPr>
          <p:cNvSpPr>
            <a:spLocks noGrp="1"/>
          </p:cNvSpPr>
          <p:nvPr>
            <p:ph type="sldNum" sz="quarter" idx="12"/>
          </p:nvPr>
        </p:nvSpPr>
        <p:spPr/>
        <p:txBody>
          <a:bodyPr/>
          <a:lstStyle/>
          <a:p>
            <a:fld id="{DA260BA6-3E37-4ED2-A498-545F9BA51115}" type="slidenum">
              <a:rPr lang="en-CA" smtClean="0"/>
              <a:t>‹#›</a:t>
            </a:fld>
            <a:endParaRPr lang="en-CA"/>
          </a:p>
        </p:txBody>
      </p:sp>
    </p:spTree>
    <p:extLst>
      <p:ext uri="{BB962C8B-B14F-4D97-AF65-F5344CB8AC3E}">
        <p14:creationId xmlns:p14="http://schemas.microsoft.com/office/powerpoint/2010/main" val="2522305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1EE98B-7844-5BDF-0DC3-222BF4F35425}"/>
              </a:ext>
            </a:extLst>
          </p:cNvPr>
          <p:cNvSpPr>
            <a:spLocks noGrp="1"/>
          </p:cNvSpPr>
          <p:nvPr>
            <p:ph type="dt" sz="half" idx="10"/>
          </p:nvPr>
        </p:nvSpPr>
        <p:spPr/>
        <p:txBody>
          <a:bodyPr/>
          <a:lstStyle/>
          <a:p>
            <a:fld id="{B12EF875-2779-4198-AEAF-4FCA4B65DB71}" type="datetimeFigureOut">
              <a:rPr lang="en-CA" smtClean="0"/>
              <a:t>2025-06-19</a:t>
            </a:fld>
            <a:endParaRPr lang="en-CA"/>
          </a:p>
        </p:txBody>
      </p:sp>
      <p:sp>
        <p:nvSpPr>
          <p:cNvPr id="3" name="Footer Placeholder 2">
            <a:extLst>
              <a:ext uri="{FF2B5EF4-FFF2-40B4-BE49-F238E27FC236}">
                <a16:creationId xmlns:a16="http://schemas.microsoft.com/office/drawing/2014/main" id="{0D914875-A67C-3E6B-7812-29C5FA09FA1B}"/>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9BC2D610-DF27-88D6-601E-F92F271B1A4A}"/>
              </a:ext>
            </a:extLst>
          </p:cNvPr>
          <p:cNvSpPr>
            <a:spLocks noGrp="1"/>
          </p:cNvSpPr>
          <p:nvPr>
            <p:ph type="sldNum" sz="quarter" idx="12"/>
          </p:nvPr>
        </p:nvSpPr>
        <p:spPr/>
        <p:txBody>
          <a:bodyPr/>
          <a:lstStyle/>
          <a:p>
            <a:fld id="{DA260BA6-3E37-4ED2-A498-545F9BA51115}" type="slidenum">
              <a:rPr lang="en-CA" smtClean="0"/>
              <a:t>‹#›</a:t>
            </a:fld>
            <a:endParaRPr lang="en-CA"/>
          </a:p>
        </p:txBody>
      </p:sp>
    </p:spTree>
    <p:extLst>
      <p:ext uri="{BB962C8B-B14F-4D97-AF65-F5344CB8AC3E}">
        <p14:creationId xmlns:p14="http://schemas.microsoft.com/office/powerpoint/2010/main" val="2847604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90002-946D-0BAD-5F20-784ECF21E9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C2EBAD12-4815-F9EA-DF72-CB58B5763D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37462B8C-EDFE-3591-9829-E59CACF74D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675AB4-2A18-68BB-76B9-3D9616384C77}"/>
              </a:ext>
            </a:extLst>
          </p:cNvPr>
          <p:cNvSpPr>
            <a:spLocks noGrp="1"/>
          </p:cNvSpPr>
          <p:nvPr>
            <p:ph type="dt" sz="half" idx="10"/>
          </p:nvPr>
        </p:nvSpPr>
        <p:spPr/>
        <p:txBody>
          <a:bodyPr/>
          <a:lstStyle/>
          <a:p>
            <a:fld id="{B12EF875-2779-4198-AEAF-4FCA4B65DB71}" type="datetimeFigureOut">
              <a:rPr lang="en-CA" smtClean="0"/>
              <a:t>2025-06-19</a:t>
            </a:fld>
            <a:endParaRPr lang="en-CA"/>
          </a:p>
        </p:txBody>
      </p:sp>
      <p:sp>
        <p:nvSpPr>
          <p:cNvPr id="6" name="Footer Placeholder 5">
            <a:extLst>
              <a:ext uri="{FF2B5EF4-FFF2-40B4-BE49-F238E27FC236}">
                <a16:creationId xmlns:a16="http://schemas.microsoft.com/office/drawing/2014/main" id="{E0781148-BE73-EE52-F689-5E36E959112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A3D9BFC-DF09-3E94-9ECF-BF5647A9A5FC}"/>
              </a:ext>
            </a:extLst>
          </p:cNvPr>
          <p:cNvSpPr>
            <a:spLocks noGrp="1"/>
          </p:cNvSpPr>
          <p:nvPr>
            <p:ph type="sldNum" sz="quarter" idx="12"/>
          </p:nvPr>
        </p:nvSpPr>
        <p:spPr/>
        <p:txBody>
          <a:bodyPr/>
          <a:lstStyle/>
          <a:p>
            <a:fld id="{DA260BA6-3E37-4ED2-A498-545F9BA51115}" type="slidenum">
              <a:rPr lang="en-CA" smtClean="0"/>
              <a:t>‹#›</a:t>
            </a:fld>
            <a:endParaRPr lang="en-CA"/>
          </a:p>
        </p:txBody>
      </p:sp>
    </p:spTree>
    <p:extLst>
      <p:ext uri="{BB962C8B-B14F-4D97-AF65-F5344CB8AC3E}">
        <p14:creationId xmlns:p14="http://schemas.microsoft.com/office/powerpoint/2010/main" val="955579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CDAD9-73D2-ABF4-F946-C2CE806B61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06BC7C13-88EE-5EAC-7A65-C9C8A1C0B8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76E4D43B-49BF-660F-F2BA-288055A00A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31CC84-4DE0-0B24-0FE6-C6992113D31D}"/>
              </a:ext>
            </a:extLst>
          </p:cNvPr>
          <p:cNvSpPr>
            <a:spLocks noGrp="1"/>
          </p:cNvSpPr>
          <p:nvPr>
            <p:ph type="dt" sz="half" idx="10"/>
          </p:nvPr>
        </p:nvSpPr>
        <p:spPr/>
        <p:txBody>
          <a:bodyPr/>
          <a:lstStyle/>
          <a:p>
            <a:fld id="{B12EF875-2779-4198-AEAF-4FCA4B65DB71}" type="datetimeFigureOut">
              <a:rPr lang="en-CA" smtClean="0"/>
              <a:t>2025-06-19</a:t>
            </a:fld>
            <a:endParaRPr lang="en-CA"/>
          </a:p>
        </p:txBody>
      </p:sp>
      <p:sp>
        <p:nvSpPr>
          <p:cNvPr id="6" name="Footer Placeholder 5">
            <a:extLst>
              <a:ext uri="{FF2B5EF4-FFF2-40B4-BE49-F238E27FC236}">
                <a16:creationId xmlns:a16="http://schemas.microsoft.com/office/drawing/2014/main" id="{7EB2CF88-398A-CFA2-3C70-9E97B2D0654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F5D4C46-DB02-3FAC-C8DC-116E94206C58}"/>
              </a:ext>
            </a:extLst>
          </p:cNvPr>
          <p:cNvSpPr>
            <a:spLocks noGrp="1"/>
          </p:cNvSpPr>
          <p:nvPr>
            <p:ph type="sldNum" sz="quarter" idx="12"/>
          </p:nvPr>
        </p:nvSpPr>
        <p:spPr/>
        <p:txBody>
          <a:bodyPr/>
          <a:lstStyle/>
          <a:p>
            <a:fld id="{DA260BA6-3E37-4ED2-A498-545F9BA51115}" type="slidenum">
              <a:rPr lang="en-CA" smtClean="0"/>
              <a:t>‹#›</a:t>
            </a:fld>
            <a:endParaRPr lang="en-CA"/>
          </a:p>
        </p:txBody>
      </p:sp>
    </p:spTree>
    <p:extLst>
      <p:ext uri="{BB962C8B-B14F-4D97-AF65-F5344CB8AC3E}">
        <p14:creationId xmlns:p14="http://schemas.microsoft.com/office/powerpoint/2010/main" val="2100241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7DFD15-CEF1-E32E-7CFE-5A463B65BD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B5AA004-84E4-06C5-6B94-44000533A6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BB0B998-E9B2-4855-DD8E-6311DDA085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12EF875-2779-4198-AEAF-4FCA4B65DB71}" type="datetimeFigureOut">
              <a:rPr lang="en-CA" smtClean="0"/>
              <a:t>2025-06-19</a:t>
            </a:fld>
            <a:endParaRPr lang="en-CA"/>
          </a:p>
        </p:txBody>
      </p:sp>
      <p:sp>
        <p:nvSpPr>
          <p:cNvPr id="5" name="Footer Placeholder 4">
            <a:extLst>
              <a:ext uri="{FF2B5EF4-FFF2-40B4-BE49-F238E27FC236}">
                <a16:creationId xmlns:a16="http://schemas.microsoft.com/office/drawing/2014/main" id="{82DF8F74-F961-B6CD-9505-B7E46392EF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806E9431-D93B-0657-7617-BA6B834AA9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A260BA6-3E37-4ED2-A498-545F9BA51115}" type="slidenum">
              <a:rPr lang="en-CA" smtClean="0"/>
              <a:t>‹#›</a:t>
            </a:fld>
            <a:endParaRPr lang="en-CA"/>
          </a:p>
        </p:txBody>
      </p:sp>
    </p:spTree>
    <p:extLst>
      <p:ext uri="{BB962C8B-B14F-4D97-AF65-F5344CB8AC3E}">
        <p14:creationId xmlns:p14="http://schemas.microsoft.com/office/powerpoint/2010/main" val="3358859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03" r:id="rId12"/>
    <p:sldLayoutId id="214748370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894720" y="568861"/>
            <a:ext cx="10408321" cy="114348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894720" y="1906761"/>
            <a:ext cx="10408321" cy="431901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Tree>
    <p:extLst>
      <p:ext uri="{BB962C8B-B14F-4D97-AF65-F5344CB8AC3E}">
        <p14:creationId xmlns:p14="http://schemas.microsoft.com/office/powerpoint/2010/main" val="19820082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414772" rtl="0" fontAlgn="base" hangingPunct="0">
        <a:lnSpc>
          <a:spcPct val="97000"/>
        </a:lnSpc>
        <a:spcBef>
          <a:spcPct val="0"/>
        </a:spcBef>
        <a:spcAft>
          <a:spcPct val="0"/>
        </a:spcAft>
        <a:buClr>
          <a:srgbClr val="FFFFFF"/>
        </a:buClr>
        <a:buSzPct val="45000"/>
        <a:buFont typeface="StarSymbol" charset="0"/>
        <a:defRPr sz="2540" b="1">
          <a:solidFill>
            <a:srgbClr val="FFFFFF"/>
          </a:solidFill>
          <a:latin typeface="+mj-lt"/>
          <a:ea typeface="+mj-ea"/>
          <a:cs typeface="+mj-cs"/>
        </a:defRPr>
      </a:lvl1pPr>
      <a:lvl2pPr marL="391729" indent="-195864" algn="l" defTabSz="414772" rtl="0" fontAlgn="base" hangingPunct="0">
        <a:spcBef>
          <a:spcPct val="0"/>
        </a:spcBef>
        <a:spcAft>
          <a:spcPct val="0"/>
        </a:spcAft>
        <a:buClr>
          <a:srgbClr val="FFFFFF"/>
        </a:buClr>
        <a:buSzPct val="45000"/>
        <a:buFont typeface="StarSymbol" charset="0"/>
        <a:defRPr sz="3992">
          <a:solidFill>
            <a:srgbClr val="000000"/>
          </a:solidFill>
          <a:latin typeface="Times New Roman" pitchFamily="16" charset="0"/>
          <a:ea typeface="Gothic" charset="0"/>
          <a:cs typeface="Gothic" charset="0"/>
        </a:defRPr>
      </a:lvl2pPr>
      <a:lvl3pPr marL="587593" indent="-195864" algn="l" defTabSz="414772" rtl="0" fontAlgn="base" hangingPunct="0">
        <a:spcBef>
          <a:spcPct val="0"/>
        </a:spcBef>
        <a:spcAft>
          <a:spcPct val="0"/>
        </a:spcAft>
        <a:buClr>
          <a:srgbClr val="FFFFFF"/>
        </a:buClr>
        <a:buSzPct val="45000"/>
        <a:buFont typeface="StarSymbol" charset="0"/>
        <a:defRPr sz="3992">
          <a:solidFill>
            <a:srgbClr val="000000"/>
          </a:solidFill>
          <a:latin typeface="Times New Roman" pitchFamily="16" charset="0"/>
          <a:ea typeface="Gothic" charset="0"/>
          <a:cs typeface="Gothic" charset="0"/>
        </a:defRPr>
      </a:lvl3pPr>
      <a:lvl4pPr marL="783458" indent="-195864" algn="l" defTabSz="414772" rtl="0" fontAlgn="base" hangingPunct="0">
        <a:spcBef>
          <a:spcPct val="0"/>
        </a:spcBef>
        <a:spcAft>
          <a:spcPct val="0"/>
        </a:spcAft>
        <a:buClr>
          <a:srgbClr val="FFFFFF"/>
        </a:buClr>
        <a:buSzPct val="45000"/>
        <a:buFont typeface="StarSymbol" charset="0"/>
        <a:defRPr sz="3992">
          <a:solidFill>
            <a:srgbClr val="000000"/>
          </a:solidFill>
          <a:latin typeface="Times New Roman" pitchFamily="16" charset="0"/>
          <a:ea typeface="Gothic" charset="0"/>
          <a:cs typeface="Gothic" charset="0"/>
        </a:defRPr>
      </a:lvl4pPr>
      <a:lvl5pPr marL="979322" indent="-195864" algn="l" defTabSz="414772" rtl="0" fontAlgn="base" hangingPunct="0">
        <a:spcBef>
          <a:spcPct val="0"/>
        </a:spcBef>
        <a:spcAft>
          <a:spcPct val="0"/>
        </a:spcAft>
        <a:buClr>
          <a:srgbClr val="FFFFFF"/>
        </a:buClr>
        <a:buSzPct val="45000"/>
        <a:buFont typeface="StarSymbol" charset="0"/>
        <a:defRPr sz="3992">
          <a:solidFill>
            <a:srgbClr val="000000"/>
          </a:solidFill>
          <a:latin typeface="Times New Roman" pitchFamily="16" charset="0"/>
          <a:ea typeface="Gothic" charset="0"/>
          <a:cs typeface="Gothic" charset="0"/>
        </a:defRPr>
      </a:lvl5pPr>
      <a:lvl6pPr marL="1394094" indent="-195864" algn="l" defTabSz="414772" rtl="0" fontAlgn="base" hangingPunct="0">
        <a:spcBef>
          <a:spcPct val="0"/>
        </a:spcBef>
        <a:spcAft>
          <a:spcPct val="0"/>
        </a:spcAft>
        <a:buClr>
          <a:srgbClr val="FFFFFF"/>
        </a:buClr>
        <a:buSzPct val="45000"/>
        <a:buFont typeface="StarSymbol" charset="0"/>
        <a:defRPr sz="3992">
          <a:solidFill>
            <a:srgbClr val="000000"/>
          </a:solidFill>
          <a:latin typeface="Times New Roman" pitchFamily="16" charset="0"/>
          <a:ea typeface="Gothic" charset="0"/>
          <a:cs typeface="Gothic" charset="0"/>
        </a:defRPr>
      </a:lvl6pPr>
      <a:lvl7pPr marL="1808866" indent="-195864" algn="l" defTabSz="414772" rtl="0" fontAlgn="base" hangingPunct="0">
        <a:spcBef>
          <a:spcPct val="0"/>
        </a:spcBef>
        <a:spcAft>
          <a:spcPct val="0"/>
        </a:spcAft>
        <a:buClr>
          <a:srgbClr val="FFFFFF"/>
        </a:buClr>
        <a:buSzPct val="45000"/>
        <a:buFont typeface="StarSymbol" charset="0"/>
        <a:defRPr sz="3992">
          <a:solidFill>
            <a:srgbClr val="000000"/>
          </a:solidFill>
          <a:latin typeface="Times New Roman" pitchFamily="16" charset="0"/>
          <a:ea typeface="Gothic" charset="0"/>
          <a:cs typeface="Gothic" charset="0"/>
        </a:defRPr>
      </a:lvl7pPr>
      <a:lvl8pPr marL="2223638" indent="-195864" algn="l" defTabSz="414772" rtl="0" fontAlgn="base" hangingPunct="0">
        <a:spcBef>
          <a:spcPct val="0"/>
        </a:spcBef>
        <a:spcAft>
          <a:spcPct val="0"/>
        </a:spcAft>
        <a:buClr>
          <a:srgbClr val="FFFFFF"/>
        </a:buClr>
        <a:buSzPct val="45000"/>
        <a:buFont typeface="StarSymbol" charset="0"/>
        <a:defRPr sz="3992">
          <a:solidFill>
            <a:srgbClr val="000000"/>
          </a:solidFill>
          <a:latin typeface="Times New Roman" pitchFamily="16" charset="0"/>
          <a:ea typeface="Gothic" charset="0"/>
          <a:cs typeface="Gothic" charset="0"/>
        </a:defRPr>
      </a:lvl8pPr>
      <a:lvl9pPr marL="2638410" indent="-195864" algn="l" defTabSz="414772" rtl="0" fontAlgn="base" hangingPunct="0">
        <a:spcBef>
          <a:spcPct val="0"/>
        </a:spcBef>
        <a:spcAft>
          <a:spcPct val="0"/>
        </a:spcAft>
        <a:buClr>
          <a:srgbClr val="FFFFFF"/>
        </a:buClr>
        <a:buSzPct val="45000"/>
        <a:buFont typeface="StarSymbol" charset="0"/>
        <a:defRPr sz="3992">
          <a:solidFill>
            <a:srgbClr val="000000"/>
          </a:solidFill>
          <a:latin typeface="Times New Roman" pitchFamily="16" charset="0"/>
          <a:ea typeface="Gothic" charset="0"/>
          <a:cs typeface="Gothic" charset="0"/>
        </a:defRPr>
      </a:lvl9pPr>
    </p:titleStyle>
    <p:bodyStyle>
      <a:lvl1pPr marL="391729" indent="-293797" algn="l" defTabSz="414772" rtl="0" fontAlgn="base" hangingPunct="0">
        <a:lnSpc>
          <a:spcPct val="97000"/>
        </a:lnSpc>
        <a:spcBef>
          <a:spcPct val="0"/>
        </a:spcBef>
        <a:spcAft>
          <a:spcPts val="806"/>
        </a:spcAft>
        <a:buClr>
          <a:srgbClr val="FFFFFF"/>
        </a:buClr>
        <a:buSzPct val="100000"/>
        <a:buFont typeface="Arial" charset="0"/>
        <a:buChar char="•"/>
        <a:defRPr sz="1814">
          <a:solidFill>
            <a:srgbClr val="FFFFFF"/>
          </a:solidFill>
          <a:latin typeface="+mn-lt"/>
          <a:ea typeface="+mn-ea"/>
          <a:cs typeface="+mn-cs"/>
        </a:defRPr>
      </a:lvl1pPr>
      <a:lvl2pPr marL="783458" indent="-260673" algn="l" defTabSz="414772" rtl="0" fontAlgn="base" hangingPunct="0">
        <a:lnSpc>
          <a:spcPct val="97000"/>
        </a:lnSpc>
        <a:spcBef>
          <a:spcPct val="0"/>
        </a:spcBef>
        <a:spcAft>
          <a:spcPts val="1032"/>
        </a:spcAft>
        <a:buClr>
          <a:srgbClr val="FFFFFF"/>
        </a:buClr>
        <a:buSzPct val="75000"/>
        <a:buFont typeface="StarSymbol" charset="0"/>
        <a:buChar char="–"/>
        <a:defRPr sz="2359">
          <a:solidFill>
            <a:srgbClr val="FFFFFF"/>
          </a:solidFill>
          <a:latin typeface="+mn-lt"/>
          <a:ea typeface="+mn-ea"/>
          <a:cs typeface="+mn-cs"/>
        </a:defRPr>
      </a:lvl2pPr>
      <a:lvl3pPr marL="1175187" indent="-195864" algn="l" defTabSz="414772" rtl="0" fontAlgn="base" hangingPunct="0">
        <a:lnSpc>
          <a:spcPct val="97000"/>
        </a:lnSpc>
        <a:spcBef>
          <a:spcPct val="0"/>
        </a:spcBef>
        <a:spcAft>
          <a:spcPts val="771"/>
        </a:spcAft>
        <a:buClr>
          <a:srgbClr val="FFFFFF"/>
        </a:buClr>
        <a:buSzPct val="45000"/>
        <a:buFont typeface="StarSymbol" charset="0"/>
        <a:buChar char="●"/>
        <a:defRPr sz="2177">
          <a:solidFill>
            <a:srgbClr val="FFFFFF"/>
          </a:solidFill>
          <a:latin typeface="+mn-lt"/>
          <a:ea typeface="+mn-ea"/>
          <a:cs typeface="+mn-cs"/>
        </a:defRPr>
      </a:lvl3pPr>
      <a:lvl4pPr marL="1566916" indent="-195864" algn="l" defTabSz="414772" rtl="0" fontAlgn="base" hangingPunct="0">
        <a:lnSpc>
          <a:spcPct val="97000"/>
        </a:lnSpc>
        <a:spcBef>
          <a:spcPct val="0"/>
        </a:spcBef>
        <a:spcAft>
          <a:spcPts val="522"/>
        </a:spcAft>
        <a:buClr>
          <a:srgbClr val="FFFFFF"/>
        </a:buClr>
        <a:buSzPct val="75000"/>
        <a:buFont typeface="StarSymbol" charset="0"/>
        <a:buChar char="–"/>
        <a:defRPr sz="1814">
          <a:solidFill>
            <a:srgbClr val="FFFFFF"/>
          </a:solidFill>
          <a:latin typeface="+mn-lt"/>
          <a:ea typeface="+mn-ea"/>
          <a:cs typeface="+mn-cs"/>
        </a:defRPr>
      </a:lvl4pPr>
      <a:lvl5pPr marL="1958645" indent="-195864" algn="l" defTabSz="414772" rtl="0" fontAlgn="base" hangingPunct="0">
        <a:lnSpc>
          <a:spcPct val="97000"/>
        </a:lnSpc>
        <a:spcBef>
          <a:spcPct val="0"/>
        </a:spcBef>
        <a:spcAft>
          <a:spcPts val="261"/>
        </a:spcAft>
        <a:buClr>
          <a:srgbClr val="FFFFFF"/>
        </a:buClr>
        <a:buSzPct val="45000"/>
        <a:buFont typeface="StarSymbol" charset="0"/>
        <a:buChar char="●"/>
        <a:defRPr sz="1814">
          <a:solidFill>
            <a:srgbClr val="FFFFFF"/>
          </a:solidFill>
          <a:latin typeface="+mn-lt"/>
          <a:ea typeface="+mn-ea"/>
          <a:cs typeface="+mn-cs"/>
        </a:defRPr>
      </a:lvl5pPr>
      <a:lvl6pPr marL="2373417" indent="-195864" algn="l" defTabSz="414772" rtl="0" fontAlgn="base" hangingPunct="0">
        <a:lnSpc>
          <a:spcPct val="97000"/>
        </a:lnSpc>
        <a:spcBef>
          <a:spcPct val="0"/>
        </a:spcBef>
        <a:spcAft>
          <a:spcPts val="261"/>
        </a:spcAft>
        <a:buClr>
          <a:srgbClr val="FFFFFF"/>
        </a:buClr>
        <a:buSzPct val="45000"/>
        <a:buFont typeface="StarSymbol" charset="0"/>
        <a:buChar char="●"/>
        <a:defRPr sz="1814">
          <a:solidFill>
            <a:srgbClr val="FFFFFF"/>
          </a:solidFill>
          <a:latin typeface="+mn-lt"/>
          <a:ea typeface="+mn-ea"/>
          <a:cs typeface="+mn-cs"/>
        </a:defRPr>
      </a:lvl6pPr>
      <a:lvl7pPr marL="2788188" indent="-195864" algn="l" defTabSz="414772" rtl="0" fontAlgn="base" hangingPunct="0">
        <a:lnSpc>
          <a:spcPct val="97000"/>
        </a:lnSpc>
        <a:spcBef>
          <a:spcPct val="0"/>
        </a:spcBef>
        <a:spcAft>
          <a:spcPts val="261"/>
        </a:spcAft>
        <a:buClr>
          <a:srgbClr val="FFFFFF"/>
        </a:buClr>
        <a:buSzPct val="45000"/>
        <a:buFont typeface="StarSymbol" charset="0"/>
        <a:buChar char="●"/>
        <a:defRPr sz="1814">
          <a:solidFill>
            <a:srgbClr val="FFFFFF"/>
          </a:solidFill>
          <a:latin typeface="+mn-lt"/>
          <a:ea typeface="+mn-ea"/>
          <a:cs typeface="+mn-cs"/>
        </a:defRPr>
      </a:lvl7pPr>
      <a:lvl8pPr marL="3202960" indent="-195864" algn="l" defTabSz="414772" rtl="0" fontAlgn="base" hangingPunct="0">
        <a:lnSpc>
          <a:spcPct val="97000"/>
        </a:lnSpc>
        <a:spcBef>
          <a:spcPct val="0"/>
        </a:spcBef>
        <a:spcAft>
          <a:spcPts val="261"/>
        </a:spcAft>
        <a:buClr>
          <a:srgbClr val="FFFFFF"/>
        </a:buClr>
        <a:buSzPct val="45000"/>
        <a:buFont typeface="StarSymbol" charset="0"/>
        <a:buChar char="●"/>
        <a:defRPr sz="1814">
          <a:solidFill>
            <a:srgbClr val="FFFFFF"/>
          </a:solidFill>
          <a:latin typeface="+mn-lt"/>
          <a:ea typeface="+mn-ea"/>
          <a:cs typeface="+mn-cs"/>
        </a:defRPr>
      </a:lvl8pPr>
      <a:lvl9pPr marL="3617732" indent="-195864" algn="l" defTabSz="414772" rtl="0" fontAlgn="base" hangingPunct="0">
        <a:lnSpc>
          <a:spcPct val="97000"/>
        </a:lnSpc>
        <a:spcBef>
          <a:spcPct val="0"/>
        </a:spcBef>
        <a:spcAft>
          <a:spcPts val="261"/>
        </a:spcAft>
        <a:buClr>
          <a:srgbClr val="FFFFFF"/>
        </a:buClr>
        <a:buSzPct val="45000"/>
        <a:buFont typeface="StarSymbol" charset="0"/>
        <a:buChar char="●"/>
        <a:defRPr sz="1814">
          <a:solidFill>
            <a:srgbClr val="FFFFFF"/>
          </a:solidFill>
          <a:latin typeface="+mn-lt"/>
          <a:ea typeface="+mn-ea"/>
          <a:cs typeface="+mn-cs"/>
        </a:defRPr>
      </a:lvl9pPr>
    </p:bodyStyle>
    <p:otherStyle>
      <a:defPPr>
        <a:defRPr lang="en-US"/>
      </a:defPPr>
      <a:lvl1pPr marL="0" algn="l" defTabSz="829544" rtl="0" eaLnBrk="1" latinLnBrk="0" hangingPunct="1">
        <a:defRPr sz="1633" kern="1200">
          <a:solidFill>
            <a:schemeClr val="tx1"/>
          </a:solidFill>
          <a:latin typeface="+mn-lt"/>
          <a:ea typeface="+mn-ea"/>
          <a:cs typeface="+mn-cs"/>
        </a:defRPr>
      </a:lvl1pPr>
      <a:lvl2pPr marL="414772" algn="l" defTabSz="829544" rtl="0" eaLnBrk="1" latinLnBrk="0" hangingPunct="1">
        <a:defRPr sz="1633" kern="1200">
          <a:solidFill>
            <a:schemeClr val="tx1"/>
          </a:solidFill>
          <a:latin typeface="+mn-lt"/>
          <a:ea typeface="+mn-ea"/>
          <a:cs typeface="+mn-cs"/>
        </a:defRPr>
      </a:lvl2pPr>
      <a:lvl3pPr marL="829544" algn="l" defTabSz="829544" rtl="0" eaLnBrk="1" latinLnBrk="0" hangingPunct="1">
        <a:defRPr sz="1633" kern="1200">
          <a:solidFill>
            <a:schemeClr val="tx1"/>
          </a:solidFill>
          <a:latin typeface="+mn-lt"/>
          <a:ea typeface="+mn-ea"/>
          <a:cs typeface="+mn-cs"/>
        </a:defRPr>
      </a:lvl3pPr>
      <a:lvl4pPr marL="1244316" algn="l" defTabSz="829544" rtl="0" eaLnBrk="1" latinLnBrk="0" hangingPunct="1">
        <a:defRPr sz="1633" kern="1200">
          <a:solidFill>
            <a:schemeClr val="tx1"/>
          </a:solidFill>
          <a:latin typeface="+mn-lt"/>
          <a:ea typeface="+mn-ea"/>
          <a:cs typeface="+mn-cs"/>
        </a:defRPr>
      </a:lvl4pPr>
      <a:lvl5pPr marL="1659087" algn="l" defTabSz="829544" rtl="0" eaLnBrk="1" latinLnBrk="0" hangingPunct="1">
        <a:defRPr sz="1633" kern="1200">
          <a:solidFill>
            <a:schemeClr val="tx1"/>
          </a:solidFill>
          <a:latin typeface="+mn-lt"/>
          <a:ea typeface="+mn-ea"/>
          <a:cs typeface="+mn-cs"/>
        </a:defRPr>
      </a:lvl5pPr>
      <a:lvl6pPr marL="2073859" algn="l" defTabSz="829544" rtl="0" eaLnBrk="1" latinLnBrk="0" hangingPunct="1">
        <a:defRPr sz="1633" kern="1200">
          <a:solidFill>
            <a:schemeClr val="tx1"/>
          </a:solidFill>
          <a:latin typeface="+mn-lt"/>
          <a:ea typeface="+mn-ea"/>
          <a:cs typeface="+mn-cs"/>
        </a:defRPr>
      </a:lvl6pPr>
      <a:lvl7pPr marL="2488631" algn="l" defTabSz="829544" rtl="0" eaLnBrk="1" latinLnBrk="0" hangingPunct="1">
        <a:defRPr sz="1633" kern="1200">
          <a:solidFill>
            <a:schemeClr val="tx1"/>
          </a:solidFill>
          <a:latin typeface="+mn-lt"/>
          <a:ea typeface="+mn-ea"/>
          <a:cs typeface="+mn-cs"/>
        </a:defRPr>
      </a:lvl7pPr>
      <a:lvl8pPr marL="2903403" algn="l" defTabSz="829544" rtl="0" eaLnBrk="1" latinLnBrk="0" hangingPunct="1">
        <a:defRPr sz="1633" kern="1200">
          <a:solidFill>
            <a:schemeClr val="tx1"/>
          </a:solidFill>
          <a:latin typeface="+mn-lt"/>
          <a:ea typeface="+mn-ea"/>
          <a:cs typeface="+mn-cs"/>
        </a:defRPr>
      </a:lvl8pPr>
      <a:lvl9pPr marL="3318175" algn="l" defTabSz="829544" rtl="0" eaLnBrk="1" latinLnBrk="0" hangingPunct="1">
        <a:defRPr sz="163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C439D2-12A4-D804-459C-8233FB2A2503}"/>
              </a:ext>
            </a:extLst>
          </p:cNvPr>
          <p:cNvSpPr>
            <a:spLocks noGrp="1"/>
          </p:cNvSpPr>
          <p:nvPr>
            <p:ph type="title"/>
          </p:nvPr>
        </p:nvSpPr>
        <p:spPr>
          <a:xfrm>
            <a:off x="838201"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35CA7C4E-AB02-657F-E15D-D6645FFD223D}"/>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E2B3B4D-4E50-A66B-6793-E145E3EA7F4F}"/>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6C79EE7A-5FD7-4907-B776-4922496AE476}" type="datetimeFigureOut">
              <a:rPr lang="en-CA" smtClean="0"/>
              <a:t>2025-06-19</a:t>
            </a:fld>
            <a:endParaRPr lang="en-CA"/>
          </a:p>
        </p:txBody>
      </p:sp>
      <p:sp>
        <p:nvSpPr>
          <p:cNvPr id="5" name="Footer Placeholder 4">
            <a:extLst>
              <a:ext uri="{FF2B5EF4-FFF2-40B4-BE49-F238E27FC236}">
                <a16:creationId xmlns:a16="http://schemas.microsoft.com/office/drawing/2014/main" id="{2B416E0F-2B4A-439D-CF89-5BB216BDD6BF}"/>
              </a:ext>
            </a:extLst>
          </p:cNvPr>
          <p:cNvSpPr>
            <a:spLocks noGrp="1"/>
          </p:cNvSpPr>
          <p:nvPr>
            <p:ph type="ftr" sz="quarter" idx="3"/>
          </p:nvPr>
        </p:nvSpPr>
        <p:spPr>
          <a:xfrm>
            <a:off x="4038601" y="6356351"/>
            <a:ext cx="41148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83902422-5171-DB5A-87AF-4294D6B0F027}"/>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8F5DC241-9417-4498-B899-63F32E4D1807}" type="slidenum">
              <a:rPr lang="en-CA" smtClean="0"/>
              <a:t>‹#›</a:t>
            </a:fld>
            <a:endParaRPr lang="en-CA"/>
          </a:p>
        </p:txBody>
      </p:sp>
    </p:spTree>
    <p:extLst>
      <p:ext uri="{BB962C8B-B14F-4D97-AF65-F5344CB8AC3E}">
        <p14:creationId xmlns:p14="http://schemas.microsoft.com/office/powerpoint/2010/main" val="207772048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685867"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66" indent="-171466" algn="l" defTabSz="685867"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400" indent="-171466" algn="l" defTabSz="68586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333" indent="-171466" algn="l" defTabSz="685867" rtl="0" eaLnBrk="1" latinLnBrk="0" hangingPunct="1">
        <a:lnSpc>
          <a:spcPct val="90000"/>
        </a:lnSpc>
        <a:spcBef>
          <a:spcPts val="375"/>
        </a:spcBef>
        <a:buFont typeface="Arial" panose="020B0604020202020204" pitchFamily="34" charset="0"/>
        <a:buChar char="•"/>
        <a:defRPr sz="1501" kern="1200">
          <a:solidFill>
            <a:schemeClr val="tx1"/>
          </a:solidFill>
          <a:latin typeface="+mn-lt"/>
          <a:ea typeface="+mn-ea"/>
          <a:cs typeface="+mn-cs"/>
        </a:defRPr>
      </a:lvl3pPr>
      <a:lvl4pPr marL="1200266" indent="-171466" algn="l" defTabSz="68586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200" indent="-171466" algn="l" defTabSz="68586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133" indent="-171466" algn="l" defTabSz="68586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067" indent="-171466" algn="l" defTabSz="68586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000" indent="-171466" algn="l" defTabSz="68586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933" indent="-171466" algn="l" defTabSz="68586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67" rtl="0" eaLnBrk="1" latinLnBrk="0" hangingPunct="1">
        <a:defRPr sz="1350" kern="1200">
          <a:solidFill>
            <a:schemeClr val="tx1"/>
          </a:solidFill>
          <a:latin typeface="+mn-lt"/>
          <a:ea typeface="+mn-ea"/>
          <a:cs typeface="+mn-cs"/>
        </a:defRPr>
      </a:lvl1pPr>
      <a:lvl2pPr marL="342933" algn="l" defTabSz="685867" rtl="0" eaLnBrk="1" latinLnBrk="0" hangingPunct="1">
        <a:defRPr sz="1350" kern="1200">
          <a:solidFill>
            <a:schemeClr val="tx1"/>
          </a:solidFill>
          <a:latin typeface="+mn-lt"/>
          <a:ea typeface="+mn-ea"/>
          <a:cs typeface="+mn-cs"/>
        </a:defRPr>
      </a:lvl2pPr>
      <a:lvl3pPr marL="685867" algn="l" defTabSz="685867" rtl="0" eaLnBrk="1" latinLnBrk="0" hangingPunct="1">
        <a:defRPr sz="1350" kern="1200">
          <a:solidFill>
            <a:schemeClr val="tx1"/>
          </a:solidFill>
          <a:latin typeface="+mn-lt"/>
          <a:ea typeface="+mn-ea"/>
          <a:cs typeface="+mn-cs"/>
        </a:defRPr>
      </a:lvl3pPr>
      <a:lvl4pPr marL="1028800" algn="l" defTabSz="685867" rtl="0" eaLnBrk="1" latinLnBrk="0" hangingPunct="1">
        <a:defRPr sz="1350" kern="1200">
          <a:solidFill>
            <a:schemeClr val="tx1"/>
          </a:solidFill>
          <a:latin typeface="+mn-lt"/>
          <a:ea typeface="+mn-ea"/>
          <a:cs typeface="+mn-cs"/>
        </a:defRPr>
      </a:lvl4pPr>
      <a:lvl5pPr marL="1371734" algn="l" defTabSz="685867" rtl="0" eaLnBrk="1" latinLnBrk="0" hangingPunct="1">
        <a:defRPr sz="1350" kern="1200">
          <a:solidFill>
            <a:schemeClr val="tx1"/>
          </a:solidFill>
          <a:latin typeface="+mn-lt"/>
          <a:ea typeface="+mn-ea"/>
          <a:cs typeface="+mn-cs"/>
        </a:defRPr>
      </a:lvl5pPr>
      <a:lvl6pPr marL="1714667" algn="l" defTabSz="685867" rtl="0" eaLnBrk="1" latinLnBrk="0" hangingPunct="1">
        <a:defRPr sz="1350" kern="1200">
          <a:solidFill>
            <a:schemeClr val="tx1"/>
          </a:solidFill>
          <a:latin typeface="+mn-lt"/>
          <a:ea typeface="+mn-ea"/>
          <a:cs typeface="+mn-cs"/>
        </a:defRPr>
      </a:lvl6pPr>
      <a:lvl7pPr marL="2057600" algn="l" defTabSz="685867" rtl="0" eaLnBrk="1" latinLnBrk="0" hangingPunct="1">
        <a:defRPr sz="1350" kern="1200">
          <a:solidFill>
            <a:schemeClr val="tx1"/>
          </a:solidFill>
          <a:latin typeface="+mn-lt"/>
          <a:ea typeface="+mn-ea"/>
          <a:cs typeface="+mn-cs"/>
        </a:defRPr>
      </a:lvl7pPr>
      <a:lvl8pPr marL="2400534" algn="l" defTabSz="685867" rtl="0" eaLnBrk="1" latinLnBrk="0" hangingPunct="1">
        <a:defRPr sz="1350" kern="1200">
          <a:solidFill>
            <a:schemeClr val="tx1"/>
          </a:solidFill>
          <a:latin typeface="+mn-lt"/>
          <a:ea typeface="+mn-ea"/>
          <a:cs typeface="+mn-cs"/>
        </a:defRPr>
      </a:lvl8pPr>
      <a:lvl9pPr marL="2743467" algn="l" defTabSz="685867"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F69C73-E504-BA2F-1E95-FFCC4CE6A6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122E0D8-0148-AE7E-B049-849C646ACC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21E9A4F-4872-67CD-397F-043A28D67F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dirty="0"/>
          </a:p>
        </p:txBody>
      </p:sp>
      <p:sp>
        <p:nvSpPr>
          <p:cNvPr id="5" name="Footer Placeholder 4">
            <a:extLst>
              <a:ext uri="{FF2B5EF4-FFF2-40B4-BE49-F238E27FC236}">
                <a16:creationId xmlns:a16="http://schemas.microsoft.com/office/drawing/2014/main" id="{824DC16B-498F-7C41-8568-2775164CB8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6E6AE225-8585-94FC-7C24-26EA1F5203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6BC8A3-EC0F-4610-BCA6-9450CA6D58D1}" type="slidenum">
              <a:rPr lang="en-CA" smtClean="0"/>
              <a:t>‹#›</a:t>
            </a:fld>
            <a:endParaRPr lang="en-CA"/>
          </a:p>
        </p:txBody>
      </p:sp>
      <p:pic>
        <p:nvPicPr>
          <p:cNvPr id="7" name="Picture 6" descr="A picture containing text&#10;&#10;Description automatically generated">
            <a:extLst>
              <a:ext uri="{FF2B5EF4-FFF2-40B4-BE49-F238E27FC236}">
                <a16:creationId xmlns:a16="http://schemas.microsoft.com/office/drawing/2014/main" id="{99F22139-7F29-247B-3300-E4C564FD5C5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5989" y="6319182"/>
            <a:ext cx="2012956" cy="496778"/>
          </a:xfrm>
          <a:prstGeom prst="rect">
            <a:avLst/>
          </a:prstGeom>
        </p:spPr>
      </p:pic>
    </p:spTree>
    <p:extLst>
      <p:ext uri="{BB962C8B-B14F-4D97-AF65-F5344CB8AC3E}">
        <p14:creationId xmlns:p14="http://schemas.microsoft.com/office/powerpoint/2010/main" val="10466876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tiff"/></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tiff"/></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4.tiff"/></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0.xml"/><Relationship Id="rId4" Type="http://schemas.openxmlformats.org/officeDocument/2006/relationships/image" Target="../media/image15.tiff"/></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5.tiff"/></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0.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3.tiff"/></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4.tiff"/></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4.tiff"/></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hyperlink" Target="https://www.ctvnews.ca/" TargetMode="Externa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hyperlink" Target="https://www.ctvnews.ca/" TargetMode="Externa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0.xml"/><Relationship Id="rId4" Type="http://schemas.openxmlformats.org/officeDocument/2006/relationships/image" Target="../media/image36.tiff"/></Relationships>
</file>

<file path=ppt/slides/_rels/slide7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31.xml"/></Relationships>
</file>

<file path=ppt/slides/_rels/slide7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4267200" y="5103813"/>
            <a:ext cx="6400800" cy="1752600"/>
          </a:xfrm>
          <a:prstGeom prst="rect">
            <a:avLst/>
          </a:prstGeom>
          <a:noFill/>
          <a:ln w="9525">
            <a:noFill/>
            <a:miter lim="800000"/>
            <a:headEnd/>
            <a:tailEnd/>
          </a:ln>
        </p:spPr>
        <p:txBody>
          <a:bodyPr lIns="92075" tIns="46038" rIns="92075" bIns="46038"/>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GB" sz="3200" b="0" i="0" u="none" strike="noStrike" kern="1200" cap="none" spc="0" normalizeH="0" baseline="0" noProof="0">
                <a:ln>
                  <a:noFill/>
                </a:ln>
                <a:solidFill>
                  <a:srgbClr val="000000"/>
                </a:solidFill>
                <a:effectLst/>
                <a:uLnTx/>
                <a:uFillTx/>
                <a:latin typeface="Times New Roman" pitchFamily="18" charset="0"/>
                <a:ea typeface="+mn-ea"/>
                <a:cs typeface="+mn-cs"/>
              </a:rPr>
              <a:t>J.C. MacFadyen</a:t>
            </a: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GB" sz="3200" b="0" i="0" u="none" strike="noStrike" kern="1200" cap="none" spc="0" normalizeH="0" baseline="0" noProof="0">
                <a:ln>
                  <a:noFill/>
                </a:ln>
                <a:solidFill>
                  <a:srgbClr val="000000"/>
                </a:solidFill>
                <a:effectLst/>
                <a:uLnTx/>
                <a:uFillTx/>
                <a:latin typeface="Times New Roman" pitchFamily="18" charset="0"/>
                <a:ea typeface="+mn-ea"/>
                <a:cs typeface="+mn-cs"/>
              </a:rPr>
              <a:t>MD, FRCPC, MHPE</a:t>
            </a:r>
          </a:p>
        </p:txBody>
      </p:sp>
      <p:pic>
        <p:nvPicPr>
          <p:cNvPr id="166914"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274"/>
            <a:ext cx="12192000" cy="6856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4" name="Rectangle 4"/>
          <p:cNvSpPr>
            <a:spLocks noChangeArrowheads="1"/>
          </p:cNvSpPr>
          <p:nvPr/>
        </p:nvSpPr>
        <p:spPr bwMode="auto">
          <a:xfrm>
            <a:off x="2133600" y="1219200"/>
            <a:ext cx="7772400" cy="1143000"/>
          </a:xfrm>
          <a:prstGeom prst="rect">
            <a:avLst/>
          </a:prstGeom>
          <a:noFill/>
          <a:ln w="9525">
            <a:noFill/>
            <a:miter lim="800000"/>
            <a:headEnd/>
            <a:tailEnd/>
          </a:ln>
          <a:effectLst/>
        </p:spPr>
        <p:txBody>
          <a:bodyPr lIns="92075" tIns="46038" rIns="92075" bIns="46038" anchor="ctr"/>
          <a:lstStyle/>
          <a:p>
            <a:pPr marL="0" marR="0" lvl="0" indent="0" algn="ctr" defTabSz="914400" rtl="0" eaLnBrk="1" fontAlgn="auto" latinLnBrk="0" hangingPunct="1">
              <a:lnSpc>
                <a:spcPct val="70000"/>
              </a:lnSpc>
              <a:spcBef>
                <a:spcPts val="0"/>
              </a:spcBef>
              <a:spcAft>
                <a:spcPts val="0"/>
              </a:spcAft>
              <a:buClrTx/>
              <a:buSzTx/>
              <a:buFontTx/>
              <a:buNone/>
              <a:tabLst/>
              <a:defRPr/>
            </a:pPr>
            <a:endParaRPr kumimoji="0" lang="en-GB" sz="6600" b="1" i="0" u="none" strike="noStrike" kern="1200" cap="none" spc="0" normalizeH="0" baseline="0" noProof="0">
              <a:ln>
                <a:noFill/>
              </a:ln>
              <a:solidFill>
                <a:srgbClr val="000000"/>
              </a:solidFill>
              <a:effectLst>
                <a:outerShdw blurRad="38100" dist="38100" dir="2700000" algn="tl">
                  <a:srgbClr val="FFFFFF"/>
                </a:outerShdw>
              </a:effectLst>
              <a:uLnTx/>
              <a:uFillTx/>
              <a:latin typeface="Times New Roman" pitchFamily="18" charset="0"/>
              <a:ea typeface="+mn-ea"/>
              <a:cs typeface="+mn-cs"/>
            </a:endParaRPr>
          </a:p>
        </p:txBody>
      </p:sp>
      <p:sp>
        <p:nvSpPr>
          <p:cNvPr id="3" name="Title 2"/>
          <p:cNvSpPr>
            <a:spLocks noGrp="1"/>
          </p:cNvSpPr>
          <p:nvPr>
            <p:ph type="ctrTitle"/>
          </p:nvPr>
        </p:nvSpPr>
        <p:spPr>
          <a:xfrm>
            <a:off x="477794" y="2927293"/>
            <a:ext cx="11084011" cy="1470025"/>
          </a:xfrm>
        </p:spPr>
        <p:txBody>
          <a:bodyPr>
            <a:noAutofit/>
          </a:bodyPr>
          <a:lstStyle/>
          <a:p>
            <a:r>
              <a:rPr lang="en-CA" sz="7200" b="1" dirty="0">
                <a:solidFill>
                  <a:schemeClr val="bg1"/>
                </a:solidFill>
              </a:rPr>
              <a:t>Cardiac Update 2025</a:t>
            </a:r>
            <a:endParaRPr lang="en-US" sz="6600" b="1" dirty="0">
              <a:solidFill>
                <a:srgbClr val="FFFF00"/>
              </a:solidFill>
            </a:endParaRPr>
          </a:p>
        </p:txBody>
      </p:sp>
      <p:sp>
        <p:nvSpPr>
          <p:cNvPr id="4" name="Subtitle 3"/>
          <p:cNvSpPr>
            <a:spLocks noGrp="1"/>
          </p:cNvSpPr>
          <p:nvPr>
            <p:ph type="subTitle" idx="1"/>
          </p:nvPr>
        </p:nvSpPr>
        <p:spPr>
          <a:xfrm>
            <a:off x="2895600" y="5546172"/>
            <a:ext cx="6400800" cy="1752600"/>
          </a:xfrm>
        </p:spPr>
        <p:txBody>
          <a:bodyPr/>
          <a:lstStyle/>
          <a:p>
            <a:endParaRPr lang="en-US">
              <a:solidFill>
                <a:srgbClr val="FFFF00"/>
              </a:solidFill>
            </a:endParaRPr>
          </a:p>
        </p:txBody>
      </p:sp>
      <p:sp>
        <p:nvSpPr>
          <p:cNvPr id="5" name="Footer Placeholder 4">
            <a:extLst>
              <a:ext uri="{FF2B5EF4-FFF2-40B4-BE49-F238E27FC236}">
                <a16:creationId xmlns:a16="http://schemas.microsoft.com/office/drawing/2014/main" id="{12CD5E7C-62D1-00E9-8469-A7111C84D7EE}"/>
              </a:ext>
            </a:extLst>
          </p:cNvPr>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186381252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F8A08-3491-241F-3EE4-C8B7F126643D}"/>
            </a:ext>
          </a:extLst>
        </p:cNvPr>
        <p:cNvGrpSpPr/>
        <p:nvPr/>
      </p:nvGrpSpPr>
      <p:grpSpPr>
        <a:xfrm>
          <a:off x="0" y="0"/>
          <a:ext cx="0" cy="0"/>
          <a:chOff x="0" y="0"/>
          <a:chExt cx="0" cy="0"/>
        </a:xfrm>
      </p:grpSpPr>
      <p:sp>
        <p:nvSpPr>
          <p:cNvPr id="5122" name="Rectangle 2">
            <a:extLst>
              <a:ext uri="{FF2B5EF4-FFF2-40B4-BE49-F238E27FC236}">
                <a16:creationId xmlns:a16="http://schemas.microsoft.com/office/drawing/2014/main" id="{FD1D0599-CAA2-4419-B5C6-6AEFCCB59F64}"/>
              </a:ext>
            </a:extLst>
          </p:cNvPr>
          <p:cNvSpPr>
            <a:spLocks noChangeArrowheads="1"/>
          </p:cNvSpPr>
          <p:nvPr/>
        </p:nvSpPr>
        <p:spPr bwMode="auto">
          <a:xfrm>
            <a:off x="4267200" y="5103813"/>
            <a:ext cx="6400800" cy="1752600"/>
          </a:xfrm>
          <a:prstGeom prst="rect">
            <a:avLst/>
          </a:prstGeom>
          <a:noFill/>
          <a:ln w="9525">
            <a:noFill/>
            <a:miter lim="800000"/>
            <a:headEnd/>
            <a:tailEnd/>
          </a:ln>
        </p:spPr>
        <p:txBody>
          <a:bodyPr lIns="92075" tIns="46038" rIns="92075" bIns="46038"/>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GB" sz="3200" b="0" i="0" u="none" strike="noStrike" kern="1200" cap="none" spc="0" normalizeH="0" baseline="0" noProof="0">
                <a:ln>
                  <a:noFill/>
                </a:ln>
                <a:solidFill>
                  <a:srgbClr val="000000"/>
                </a:solidFill>
                <a:effectLst/>
                <a:uLnTx/>
                <a:uFillTx/>
                <a:latin typeface="Times New Roman" pitchFamily="18" charset="0"/>
                <a:ea typeface="+mn-ea"/>
                <a:cs typeface="+mn-cs"/>
              </a:rPr>
              <a:t>J.C. MacFadyen</a:t>
            </a: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GB" sz="3200" b="0" i="0" u="none" strike="noStrike" kern="1200" cap="none" spc="0" normalizeH="0" baseline="0" noProof="0">
                <a:ln>
                  <a:noFill/>
                </a:ln>
                <a:solidFill>
                  <a:srgbClr val="000000"/>
                </a:solidFill>
                <a:effectLst/>
                <a:uLnTx/>
                <a:uFillTx/>
                <a:latin typeface="Times New Roman" pitchFamily="18" charset="0"/>
                <a:ea typeface="+mn-ea"/>
                <a:cs typeface="+mn-cs"/>
              </a:rPr>
              <a:t>MD, FRCPC, MHPE</a:t>
            </a:r>
          </a:p>
        </p:txBody>
      </p:sp>
      <p:pic>
        <p:nvPicPr>
          <p:cNvPr id="166914" name="Picture 3">
            <a:extLst>
              <a:ext uri="{FF2B5EF4-FFF2-40B4-BE49-F238E27FC236}">
                <a16:creationId xmlns:a16="http://schemas.microsoft.com/office/drawing/2014/main" id="{349FB430-29A0-493A-926D-D1FBD13BCF7A}"/>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6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4" name="Rectangle 4">
            <a:extLst>
              <a:ext uri="{FF2B5EF4-FFF2-40B4-BE49-F238E27FC236}">
                <a16:creationId xmlns:a16="http://schemas.microsoft.com/office/drawing/2014/main" id="{5D283D9B-D499-C8DF-5686-A415FE9C5F1D}"/>
              </a:ext>
            </a:extLst>
          </p:cNvPr>
          <p:cNvSpPr>
            <a:spLocks noChangeArrowheads="1"/>
          </p:cNvSpPr>
          <p:nvPr/>
        </p:nvSpPr>
        <p:spPr bwMode="auto">
          <a:xfrm>
            <a:off x="2133600" y="1219200"/>
            <a:ext cx="7772400" cy="1143000"/>
          </a:xfrm>
          <a:prstGeom prst="rect">
            <a:avLst/>
          </a:prstGeom>
          <a:noFill/>
          <a:ln w="9525">
            <a:noFill/>
            <a:miter lim="800000"/>
            <a:headEnd/>
            <a:tailEnd/>
          </a:ln>
          <a:effectLst/>
        </p:spPr>
        <p:txBody>
          <a:bodyPr lIns="92075" tIns="46038" rIns="92075" bIns="46038" anchor="ctr"/>
          <a:lstStyle/>
          <a:p>
            <a:pPr marL="0" marR="0" lvl="0" indent="0" algn="ctr" defTabSz="914400" rtl="0" eaLnBrk="1" fontAlgn="auto" latinLnBrk="0" hangingPunct="1">
              <a:lnSpc>
                <a:spcPct val="70000"/>
              </a:lnSpc>
              <a:spcBef>
                <a:spcPts val="0"/>
              </a:spcBef>
              <a:spcAft>
                <a:spcPts val="0"/>
              </a:spcAft>
              <a:buClrTx/>
              <a:buSzTx/>
              <a:buFontTx/>
              <a:buNone/>
              <a:tabLst/>
              <a:defRPr/>
            </a:pPr>
            <a:endParaRPr kumimoji="0" lang="en-GB" sz="6600" b="1" i="0" u="none" strike="noStrike" kern="1200" cap="none" spc="0" normalizeH="0" baseline="0" noProof="0">
              <a:ln>
                <a:noFill/>
              </a:ln>
              <a:solidFill>
                <a:srgbClr val="000000"/>
              </a:solidFill>
              <a:effectLst>
                <a:outerShdw blurRad="38100" dist="38100" dir="2700000" algn="tl">
                  <a:srgbClr val="FFFFFF"/>
                </a:outerShdw>
              </a:effectLst>
              <a:uLnTx/>
              <a:uFillTx/>
              <a:latin typeface="Times New Roman" pitchFamily="18" charset="0"/>
              <a:ea typeface="+mn-ea"/>
              <a:cs typeface="+mn-cs"/>
            </a:endParaRPr>
          </a:p>
        </p:txBody>
      </p:sp>
      <p:sp>
        <p:nvSpPr>
          <p:cNvPr id="3" name="Title 2">
            <a:extLst>
              <a:ext uri="{FF2B5EF4-FFF2-40B4-BE49-F238E27FC236}">
                <a16:creationId xmlns:a16="http://schemas.microsoft.com/office/drawing/2014/main" id="{EE48BEC2-25BE-D6C2-086E-3D5C4FC70052}"/>
              </a:ext>
            </a:extLst>
          </p:cNvPr>
          <p:cNvSpPr>
            <a:spLocks noGrp="1"/>
          </p:cNvSpPr>
          <p:nvPr>
            <p:ph type="ctrTitle"/>
          </p:nvPr>
        </p:nvSpPr>
        <p:spPr>
          <a:xfrm>
            <a:off x="477794" y="2927293"/>
            <a:ext cx="11084011" cy="1470025"/>
          </a:xfrm>
        </p:spPr>
        <p:txBody>
          <a:bodyPr>
            <a:noAutofit/>
          </a:bodyPr>
          <a:lstStyle/>
          <a:p>
            <a:r>
              <a:rPr lang="en-CA" sz="7200" b="1" dirty="0">
                <a:solidFill>
                  <a:schemeClr val="bg1"/>
                </a:solidFill>
              </a:rPr>
              <a:t>Cardiac Clinical Trials Update 2025</a:t>
            </a:r>
            <a:endParaRPr lang="en-US" sz="6600" b="1" dirty="0">
              <a:solidFill>
                <a:srgbClr val="FFFF00"/>
              </a:solidFill>
            </a:endParaRPr>
          </a:p>
        </p:txBody>
      </p:sp>
      <p:sp>
        <p:nvSpPr>
          <p:cNvPr id="4" name="Subtitle 3">
            <a:extLst>
              <a:ext uri="{FF2B5EF4-FFF2-40B4-BE49-F238E27FC236}">
                <a16:creationId xmlns:a16="http://schemas.microsoft.com/office/drawing/2014/main" id="{32CB85CC-1578-CF99-DBF2-F0BDBCDDAA98}"/>
              </a:ext>
            </a:extLst>
          </p:cNvPr>
          <p:cNvSpPr>
            <a:spLocks noGrp="1"/>
          </p:cNvSpPr>
          <p:nvPr>
            <p:ph type="subTitle" idx="1"/>
          </p:nvPr>
        </p:nvSpPr>
        <p:spPr>
          <a:xfrm>
            <a:off x="2895600" y="5546172"/>
            <a:ext cx="6400800" cy="1752600"/>
          </a:xfrm>
        </p:spPr>
        <p:txBody>
          <a:bodyPr/>
          <a:lstStyle/>
          <a:p>
            <a:endParaRPr lang="en-US">
              <a:solidFill>
                <a:srgbClr val="FFFF00"/>
              </a:solidFill>
            </a:endParaRPr>
          </a:p>
        </p:txBody>
      </p:sp>
      <p:sp>
        <p:nvSpPr>
          <p:cNvPr id="5" name="Footer Placeholder 4">
            <a:extLst>
              <a:ext uri="{FF2B5EF4-FFF2-40B4-BE49-F238E27FC236}">
                <a16:creationId xmlns:a16="http://schemas.microsoft.com/office/drawing/2014/main" id="{E494A4AE-1239-759F-81BF-8C187BDA54B5}"/>
              </a:ext>
            </a:extLst>
          </p:cNvPr>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363307453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a:t>Faculty/Presenter Disclosure</a:t>
            </a:r>
          </a:p>
        </p:txBody>
      </p:sp>
      <p:sp>
        <p:nvSpPr>
          <p:cNvPr id="3" name="Content Placeholder 2"/>
          <p:cNvSpPr>
            <a:spLocks noGrp="1"/>
          </p:cNvSpPr>
          <p:nvPr>
            <p:ph idx="1"/>
          </p:nvPr>
        </p:nvSpPr>
        <p:spPr/>
        <p:txBody>
          <a:bodyPr>
            <a:normAutofit/>
          </a:bodyPr>
          <a:lstStyle/>
          <a:p>
            <a:r>
              <a:rPr lang="en-CA" sz="2400" b="1"/>
              <a:t>Faculty: </a:t>
            </a:r>
            <a:r>
              <a:rPr lang="en-CA" sz="2400"/>
              <a:t>John MacFadyen, MD, FRCPC, MHPE</a:t>
            </a:r>
          </a:p>
          <a:p>
            <a:endParaRPr lang="en-CA" sz="2400" b="1"/>
          </a:p>
          <a:p>
            <a:r>
              <a:rPr lang="en-CA" sz="2400" b="1"/>
              <a:t>Relationships with commercial interests:</a:t>
            </a:r>
          </a:p>
          <a:p>
            <a:pPr lvl="1"/>
            <a:r>
              <a:rPr lang="en-CA" sz="2000" b="1"/>
              <a:t>Grants/Research Support: </a:t>
            </a:r>
            <a:r>
              <a:rPr lang="en-CA" sz="2000"/>
              <a:t>Novo Nordisk</a:t>
            </a:r>
          </a:p>
          <a:p>
            <a:pPr lvl="1"/>
            <a:r>
              <a:rPr lang="en-CA" sz="2000" b="1"/>
              <a:t>Speakers Bureau/Honoraria: </a:t>
            </a:r>
            <a:r>
              <a:rPr lang="fr-CA" sz="2000" err="1"/>
              <a:t>Boehringher</a:t>
            </a:r>
            <a:r>
              <a:rPr lang="fr-CA" sz="2000"/>
              <a:t> </a:t>
            </a:r>
            <a:r>
              <a:rPr lang="fr-CA" sz="2000" err="1"/>
              <a:t>Ingelheim</a:t>
            </a:r>
            <a:r>
              <a:rPr lang="fr-CA" sz="2000"/>
              <a:t>, Astra Zeneca, Sanofi, Pfizer, Lilly, Merck, Jansen, Novo-</a:t>
            </a:r>
            <a:r>
              <a:rPr lang="fr-CA" sz="2000" err="1"/>
              <a:t>Nordisk</a:t>
            </a:r>
            <a:r>
              <a:rPr lang="fr-CA" sz="1800"/>
              <a:t>, Abbott, </a:t>
            </a:r>
            <a:r>
              <a:rPr lang="fr-CA" sz="1800" err="1"/>
              <a:t>Dexcom</a:t>
            </a:r>
            <a:endParaRPr lang="en-CA" sz="1800"/>
          </a:p>
          <a:p>
            <a:pPr lvl="1"/>
            <a:r>
              <a:rPr lang="en-CA" sz="2000" b="1"/>
              <a:t>Consulting Fees: </a:t>
            </a:r>
            <a:r>
              <a:rPr lang="en-CA" sz="2000"/>
              <a:t>Jansen, Astra Zeneca, </a:t>
            </a:r>
            <a:r>
              <a:rPr lang="en-CA" sz="2000" err="1"/>
              <a:t>Liily</a:t>
            </a:r>
            <a:r>
              <a:rPr lang="en-CA" sz="2000"/>
              <a:t>, Novo-</a:t>
            </a:r>
            <a:r>
              <a:rPr lang="en-CA" sz="2000" err="1"/>
              <a:t>nordisk</a:t>
            </a:r>
            <a:endParaRPr lang="en-CA"/>
          </a:p>
          <a:p>
            <a:pPr marL="0" indent="0">
              <a:buNone/>
            </a:pPr>
            <a:endParaRPr lang="en-CA" sz="2400"/>
          </a:p>
        </p:txBody>
      </p:sp>
      <p:sp>
        <p:nvSpPr>
          <p:cNvPr id="4" name="TextBox 3"/>
          <p:cNvSpPr txBox="1"/>
          <p:nvPr/>
        </p:nvSpPr>
        <p:spPr>
          <a:xfrm>
            <a:off x="1703512" y="18999"/>
            <a:ext cx="43924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a:ln>
                  <a:noFill/>
                </a:ln>
                <a:solidFill>
                  <a:srgbClr val="ED7D31"/>
                </a:solidFill>
                <a:effectLst/>
                <a:uLnTx/>
                <a:uFillTx/>
                <a:latin typeface="Calibri" panose="020F0502020204030204"/>
                <a:ea typeface="+mn-ea"/>
                <a:cs typeface="+mn-cs"/>
              </a:rPr>
              <a:t>CFPC </a:t>
            </a:r>
            <a:r>
              <a:rPr kumimoji="0" lang="en-CA" sz="1800" b="0" i="0" u="none" strike="noStrike" kern="1200" cap="none" spc="0" normalizeH="0" baseline="0" noProof="0" err="1">
                <a:ln>
                  <a:noFill/>
                </a:ln>
                <a:solidFill>
                  <a:srgbClr val="ED7D31"/>
                </a:solidFill>
                <a:effectLst/>
                <a:uLnTx/>
                <a:uFillTx/>
                <a:latin typeface="Calibri" panose="020F0502020204030204"/>
                <a:ea typeface="+mn-ea"/>
                <a:cs typeface="+mn-cs"/>
              </a:rPr>
              <a:t>CoI</a:t>
            </a:r>
            <a:r>
              <a:rPr kumimoji="0" lang="en-CA" sz="1800" b="0" i="0" u="none" strike="noStrike" kern="1200" cap="none" spc="0" normalizeH="0" baseline="0" noProof="0">
                <a:ln>
                  <a:noFill/>
                </a:ln>
                <a:solidFill>
                  <a:srgbClr val="ED7D31"/>
                </a:solidFill>
                <a:effectLst/>
                <a:uLnTx/>
                <a:uFillTx/>
                <a:latin typeface="Calibri" panose="020F0502020204030204"/>
                <a:ea typeface="+mn-ea"/>
                <a:cs typeface="+mn-cs"/>
              </a:rPr>
              <a:t> Templates: Slide 1</a:t>
            </a:r>
          </a:p>
        </p:txBody>
      </p:sp>
    </p:spTree>
    <p:extLst>
      <p:ext uri="{BB962C8B-B14F-4D97-AF65-F5344CB8AC3E}">
        <p14:creationId xmlns:p14="http://schemas.microsoft.com/office/powerpoint/2010/main" val="3783502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a:t>Bias vs Credibility</a:t>
            </a:r>
          </a:p>
        </p:txBody>
      </p:sp>
      <p:sp>
        <p:nvSpPr>
          <p:cNvPr id="3" name="Content Placeholder 2"/>
          <p:cNvSpPr>
            <a:spLocks noGrp="1"/>
          </p:cNvSpPr>
          <p:nvPr>
            <p:ph idx="1"/>
          </p:nvPr>
        </p:nvSpPr>
        <p:spPr/>
        <p:txBody>
          <a:bodyPr>
            <a:normAutofit/>
          </a:bodyPr>
          <a:lstStyle/>
          <a:p>
            <a:r>
              <a:rPr lang="en-US" sz="2400" dirty="0"/>
              <a:t>Clinical Practice x 25 years</a:t>
            </a:r>
          </a:p>
          <a:p>
            <a:r>
              <a:rPr lang="en-US" sz="2400" dirty="0"/>
              <a:t>Medical Director OSMH DEC 1999 – present</a:t>
            </a:r>
          </a:p>
          <a:p>
            <a:pPr lvl="1"/>
            <a:r>
              <a:rPr lang="en-US" sz="2100" dirty="0"/>
              <a:t>Actively follow &gt;3,500 pts with Diabetes</a:t>
            </a:r>
          </a:p>
          <a:p>
            <a:r>
              <a:rPr lang="en-US" sz="2400" dirty="0"/>
              <a:t>CDA Guidelines Committee – 2013</a:t>
            </a:r>
          </a:p>
          <a:p>
            <a:r>
              <a:rPr lang="en-US" sz="2400" dirty="0"/>
              <a:t>Medical Director Heart Function Program – CFHT</a:t>
            </a:r>
          </a:p>
          <a:p>
            <a:endParaRPr lang="en-US" sz="2400" dirty="0"/>
          </a:p>
          <a:p>
            <a:pPr marL="0" indent="0" algn="ctr">
              <a:buNone/>
            </a:pPr>
            <a:r>
              <a:rPr lang="en-US" sz="3200" dirty="0"/>
              <a:t>GLP-1 Agonists– 1600 patients</a:t>
            </a:r>
          </a:p>
          <a:p>
            <a:pPr marL="0" indent="0" algn="ctr">
              <a:buNone/>
            </a:pPr>
            <a:r>
              <a:rPr lang="en-US" sz="3200" dirty="0"/>
              <a:t>SGLT-2 </a:t>
            </a:r>
            <a:r>
              <a:rPr lang="en-US" sz="3200" dirty="0" err="1"/>
              <a:t>Inh</a:t>
            </a:r>
            <a:r>
              <a:rPr lang="en-US" sz="3200" dirty="0"/>
              <a:t>. - 2,445 patients</a:t>
            </a:r>
          </a:p>
        </p:txBody>
      </p:sp>
    </p:spTree>
    <p:extLst>
      <p:ext uri="{BB962C8B-B14F-4D97-AF65-F5344CB8AC3E}">
        <p14:creationId xmlns:p14="http://schemas.microsoft.com/office/powerpoint/2010/main" val="4288671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Title 1">
            <a:extLst>
              <a:ext uri="{FF2B5EF4-FFF2-40B4-BE49-F238E27FC236}">
                <a16:creationId xmlns:a16="http://schemas.microsoft.com/office/drawing/2014/main" id="{97F629D6-FB88-8A3D-4A6F-098E98AA42FA}"/>
              </a:ext>
            </a:extLst>
          </p:cNvPr>
          <p:cNvSpPr>
            <a:spLocks noGrp="1"/>
          </p:cNvSpPr>
          <p:nvPr>
            <p:ph type="title"/>
          </p:nvPr>
        </p:nvSpPr>
        <p:spPr/>
        <p:txBody>
          <a:bodyPr/>
          <a:lstStyle/>
          <a:p>
            <a:pPr eaLnBrk="1" hangingPunct="1">
              <a:defRPr/>
            </a:pPr>
            <a:r>
              <a:rPr lang="en-US">
                <a:latin typeface="Calibri" charset="0"/>
              </a:rPr>
              <a:t>Questions?</a:t>
            </a:r>
          </a:p>
        </p:txBody>
      </p:sp>
      <p:pic>
        <p:nvPicPr>
          <p:cNvPr id="48130" name="Content Placeholder 3" descr="Ostern1.jpg">
            <a:extLst>
              <a:ext uri="{FF2B5EF4-FFF2-40B4-BE49-F238E27FC236}">
                <a16:creationId xmlns:a16="http://schemas.microsoft.com/office/drawing/2014/main" id="{DED068C7-28D7-53FE-23E2-150790AFB9A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005139" y="1981200"/>
            <a:ext cx="6181725" cy="4114800"/>
          </a:xfrm>
        </p:spPr>
      </p:pic>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05F0B6-DA5B-D64B-429E-48C75DA05209}"/>
              </a:ext>
            </a:extLst>
          </p:cNvPr>
          <p:cNvSpPr>
            <a:spLocks noGrp="1"/>
          </p:cNvSpPr>
          <p:nvPr>
            <p:ph type="title"/>
          </p:nvPr>
        </p:nvSpPr>
        <p:spPr/>
        <p:txBody>
          <a:bodyPr/>
          <a:lstStyle/>
          <a:p>
            <a:pPr algn="ctr"/>
            <a:r>
              <a:rPr lang="en-CA" dirty="0"/>
              <a:t>Clinical trials 2023</a:t>
            </a:r>
          </a:p>
        </p:txBody>
      </p:sp>
      <p:sp>
        <p:nvSpPr>
          <p:cNvPr id="6" name="Content Placeholder 5">
            <a:extLst>
              <a:ext uri="{FF2B5EF4-FFF2-40B4-BE49-F238E27FC236}">
                <a16:creationId xmlns:a16="http://schemas.microsoft.com/office/drawing/2014/main" id="{A69EE04A-D69A-DB74-3306-07BC38971969}"/>
              </a:ext>
            </a:extLst>
          </p:cNvPr>
          <p:cNvSpPr>
            <a:spLocks noGrp="1"/>
          </p:cNvSpPr>
          <p:nvPr>
            <p:ph idx="1"/>
          </p:nvPr>
        </p:nvSpPr>
        <p:spPr/>
        <p:txBody>
          <a:bodyPr/>
          <a:lstStyle/>
          <a:p>
            <a:r>
              <a:rPr lang="en-CA" dirty="0"/>
              <a:t>Summarize findings from 5 papers from 2022 that are highly relevant to general internists and primary care</a:t>
            </a:r>
          </a:p>
          <a:p>
            <a:pPr lvl="1"/>
            <a:r>
              <a:rPr lang="en-CA" sz="3200" dirty="0"/>
              <a:t>SPORT Trial – supplements for LDL Cholesterol</a:t>
            </a:r>
          </a:p>
          <a:p>
            <a:pPr lvl="1"/>
            <a:r>
              <a:rPr lang="en-CA" sz="3200" dirty="0"/>
              <a:t>DAPA HF  - Frailty sub-analysis</a:t>
            </a:r>
          </a:p>
          <a:p>
            <a:pPr lvl="1"/>
            <a:r>
              <a:rPr lang="en-CA" sz="3200" dirty="0"/>
              <a:t>INVICTUS – Rivaroxaban for Rheumatic A Fib</a:t>
            </a:r>
          </a:p>
          <a:p>
            <a:pPr lvl="1"/>
            <a:r>
              <a:rPr lang="en-CA" sz="3200" dirty="0"/>
              <a:t>FIGARO – </a:t>
            </a:r>
            <a:r>
              <a:rPr lang="en-CA" sz="3200" dirty="0" err="1"/>
              <a:t>Finerenone</a:t>
            </a:r>
            <a:r>
              <a:rPr lang="en-CA" sz="3200" dirty="0"/>
              <a:t> for CV Outcomes</a:t>
            </a:r>
          </a:p>
          <a:p>
            <a:pPr lvl="1"/>
            <a:r>
              <a:rPr lang="en-CA" sz="3200" dirty="0"/>
              <a:t>Hydrochlorothiazide vs Chlorthalidone</a:t>
            </a:r>
          </a:p>
          <a:p>
            <a:pPr lvl="1"/>
            <a:endParaRPr lang="en-CA" dirty="0"/>
          </a:p>
          <a:p>
            <a:pPr lvl="1"/>
            <a:endParaRPr lang="en-CA" dirty="0"/>
          </a:p>
          <a:p>
            <a:pPr lvl="1"/>
            <a:endParaRPr lang="en-CA" dirty="0"/>
          </a:p>
        </p:txBody>
      </p:sp>
    </p:spTree>
    <p:extLst>
      <p:ext uri="{BB962C8B-B14F-4D97-AF65-F5344CB8AC3E}">
        <p14:creationId xmlns:p14="http://schemas.microsoft.com/office/powerpoint/2010/main" val="2861595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0D4EA-BA26-6473-8F99-F37762D03E6E}"/>
              </a:ext>
            </a:extLst>
          </p:cNvPr>
          <p:cNvSpPr>
            <a:spLocks noGrp="1"/>
          </p:cNvSpPr>
          <p:nvPr>
            <p:ph type="title"/>
          </p:nvPr>
        </p:nvSpPr>
        <p:spPr/>
        <p:txBody>
          <a:bodyPr/>
          <a:lstStyle/>
          <a:p>
            <a:r>
              <a:rPr lang="en-CA" dirty="0"/>
              <a:t>Cardiac Clinical Trial Update 2025</a:t>
            </a:r>
          </a:p>
        </p:txBody>
      </p:sp>
      <p:sp>
        <p:nvSpPr>
          <p:cNvPr id="3" name="Content Placeholder 2">
            <a:extLst>
              <a:ext uri="{FF2B5EF4-FFF2-40B4-BE49-F238E27FC236}">
                <a16:creationId xmlns:a16="http://schemas.microsoft.com/office/drawing/2014/main" id="{B3FE5BB6-AC33-420F-C916-F8D1C9B15EB2}"/>
              </a:ext>
            </a:extLst>
          </p:cNvPr>
          <p:cNvSpPr>
            <a:spLocks noGrp="1"/>
          </p:cNvSpPr>
          <p:nvPr>
            <p:ph idx="1"/>
          </p:nvPr>
        </p:nvSpPr>
        <p:spPr/>
        <p:txBody>
          <a:bodyPr>
            <a:normAutofit lnSpcReduction="10000"/>
          </a:bodyPr>
          <a:lstStyle/>
          <a:p>
            <a:r>
              <a:rPr lang="en-CA" dirty="0"/>
              <a:t> Senior-RITA</a:t>
            </a:r>
          </a:p>
          <a:p>
            <a:pPr lvl="1"/>
            <a:r>
              <a:rPr lang="en-CA" dirty="0"/>
              <a:t>Aggressive Intervention Non-STEMI age&gt; 75</a:t>
            </a:r>
          </a:p>
          <a:p>
            <a:pPr lvl="1"/>
            <a:endParaRPr lang="en-CA" dirty="0"/>
          </a:p>
          <a:p>
            <a:r>
              <a:rPr lang="en-CA" dirty="0"/>
              <a:t> REDUCE – AMI/ ABYSS Trials</a:t>
            </a:r>
          </a:p>
          <a:p>
            <a:pPr lvl="1"/>
            <a:r>
              <a:rPr lang="en-CA" dirty="0"/>
              <a:t>Routine BB Post-MI</a:t>
            </a:r>
          </a:p>
          <a:p>
            <a:pPr lvl="1"/>
            <a:endParaRPr lang="en-CA" dirty="0"/>
          </a:p>
          <a:p>
            <a:r>
              <a:rPr lang="en-CA" dirty="0"/>
              <a:t>SUMMIT/STEP </a:t>
            </a:r>
            <a:r>
              <a:rPr lang="en-CA" dirty="0" err="1"/>
              <a:t>HFpEF</a:t>
            </a:r>
            <a:r>
              <a:rPr lang="en-CA" dirty="0"/>
              <a:t>	</a:t>
            </a:r>
          </a:p>
          <a:p>
            <a:pPr lvl="1"/>
            <a:r>
              <a:rPr lang="en-CA" dirty="0"/>
              <a:t>GLP-I agonists in </a:t>
            </a:r>
            <a:r>
              <a:rPr lang="en-CA" dirty="0" err="1"/>
              <a:t>HFpEF</a:t>
            </a:r>
            <a:endParaRPr lang="en-CA" dirty="0"/>
          </a:p>
          <a:p>
            <a:pPr lvl="1"/>
            <a:endParaRPr lang="en-CA" dirty="0"/>
          </a:p>
          <a:p>
            <a:r>
              <a:rPr lang="en-CA" dirty="0"/>
              <a:t>SELECT Trial</a:t>
            </a:r>
          </a:p>
          <a:p>
            <a:pPr lvl="1"/>
            <a:r>
              <a:rPr lang="en-CA" dirty="0"/>
              <a:t>GLP-1 in Obesity and CV Disease</a:t>
            </a:r>
          </a:p>
          <a:p>
            <a:pPr lvl="1"/>
            <a:endParaRPr lang="en-CA" dirty="0"/>
          </a:p>
          <a:p>
            <a:pPr lvl="2"/>
            <a:endParaRPr lang="en-CA" dirty="0"/>
          </a:p>
        </p:txBody>
      </p:sp>
    </p:spTree>
    <p:extLst>
      <p:ext uri="{BB962C8B-B14F-4D97-AF65-F5344CB8AC3E}">
        <p14:creationId xmlns:p14="http://schemas.microsoft.com/office/powerpoint/2010/main" val="4276575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5C0050-F8C1-79D3-392E-D0BAE560ACD3}"/>
              </a:ext>
            </a:extLst>
          </p:cNvPr>
          <p:cNvSpPr>
            <a:spLocks noGrp="1"/>
          </p:cNvSpPr>
          <p:nvPr>
            <p:ph type="title"/>
          </p:nvPr>
        </p:nvSpPr>
        <p:spPr/>
        <p:txBody>
          <a:bodyPr/>
          <a:lstStyle/>
          <a:p>
            <a:r>
              <a:rPr lang="en-CA" dirty="0"/>
              <a:t>Patient # 1 - CJ</a:t>
            </a:r>
          </a:p>
        </p:txBody>
      </p:sp>
      <p:sp>
        <p:nvSpPr>
          <p:cNvPr id="5" name="Content Placeholder 4">
            <a:extLst>
              <a:ext uri="{FF2B5EF4-FFF2-40B4-BE49-F238E27FC236}">
                <a16:creationId xmlns:a16="http://schemas.microsoft.com/office/drawing/2014/main" id="{2752C41F-8F02-921C-A65B-B76B9BB8F8F7}"/>
              </a:ext>
            </a:extLst>
          </p:cNvPr>
          <p:cNvSpPr>
            <a:spLocks noGrp="1"/>
          </p:cNvSpPr>
          <p:nvPr>
            <p:ph idx="1"/>
          </p:nvPr>
        </p:nvSpPr>
        <p:spPr/>
        <p:txBody>
          <a:bodyPr>
            <a:normAutofit fontScale="92500" lnSpcReduction="20000"/>
          </a:bodyPr>
          <a:lstStyle/>
          <a:p>
            <a:r>
              <a:rPr lang="en-CA" dirty="0"/>
              <a:t>75 </a:t>
            </a:r>
            <a:r>
              <a:rPr lang="en-CA" dirty="0" err="1"/>
              <a:t>yo</a:t>
            </a:r>
            <a:r>
              <a:rPr lang="en-CA" dirty="0"/>
              <a:t> female - </a:t>
            </a:r>
            <a:r>
              <a:rPr lang="en-CA" dirty="0" err="1"/>
              <a:t>prev</a:t>
            </a:r>
            <a:r>
              <a:rPr lang="en-CA" dirty="0"/>
              <a:t> healthy – no CRFs</a:t>
            </a:r>
          </a:p>
          <a:p>
            <a:r>
              <a:rPr lang="en-CA" dirty="0"/>
              <a:t>MOCA 23</a:t>
            </a:r>
          </a:p>
          <a:p>
            <a:r>
              <a:rPr lang="en-CA" dirty="0"/>
              <a:t>In Champlain Manor – walker and unable to do banking</a:t>
            </a:r>
          </a:p>
          <a:p>
            <a:endParaRPr lang="en-CA" dirty="0"/>
          </a:p>
          <a:p>
            <a:r>
              <a:rPr lang="en-CA" dirty="0"/>
              <a:t>2 hours CP at rest</a:t>
            </a:r>
          </a:p>
          <a:p>
            <a:r>
              <a:rPr lang="en-CA" dirty="0"/>
              <a:t>ECG – Lateral T wave inversion - resolved</a:t>
            </a:r>
          </a:p>
          <a:p>
            <a:r>
              <a:rPr lang="en-CA" dirty="0"/>
              <a:t>Trop 2.0 – </a:t>
            </a:r>
          </a:p>
          <a:p>
            <a:r>
              <a:rPr lang="en-CA" sz="2540" b="1" dirty="0"/>
              <a:t>Diagnosis - NON-STEMI</a:t>
            </a:r>
          </a:p>
          <a:p>
            <a:endParaRPr lang="en-CA" dirty="0"/>
          </a:p>
          <a:p>
            <a:pPr marL="0" indent="0" algn="ctr">
              <a:buNone/>
            </a:pPr>
            <a:r>
              <a:rPr lang="en-CA" dirty="0"/>
              <a:t>? </a:t>
            </a:r>
            <a:r>
              <a:rPr lang="en-CA" sz="2903" dirty="0"/>
              <a:t>Recommendations </a:t>
            </a:r>
          </a:p>
          <a:p>
            <a:endParaRPr lang="en-CA" dirty="0"/>
          </a:p>
        </p:txBody>
      </p:sp>
    </p:spTree>
    <p:extLst>
      <p:ext uri="{BB962C8B-B14F-4D97-AF65-F5344CB8AC3E}">
        <p14:creationId xmlns:p14="http://schemas.microsoft.com/office/powerpoint/2010/main" val="3089184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75F60-0F7B-C6B8-938F-512F465BD113}"/>
              </a:ext>
            </a:extLst>
          </p:cNvPr>
          <p:cNvSpPr>
            <a:spLocks noGrp="1"/>
          </p:cNvSpPr>
          <p:nvPr>
            <p:ph type="title"/>
          </p:nvPr>
        </p:nvSpPr>
        <p:spPr/>
        <p:txBody>
          <a:bodyPr/>
          <a:lstStyle/>
          <a:p>
            <a:r>
              <a:rPr lang="en-CA" dirty="0"/>
              <a:t>Patient # 2 - JT</a:t>
            </a:r>
          </a:p>
        </p:txBody>
      </p:sp>
      <p:sp>
        <p:nvSpPr>
          <p:cNvPr id="3" name="Content Placeholder 2">
            <a:extLst>
              <a:ext uri="{FF2B5EF4-FFF2-40B4-BE49-F238E27FC236}">
                <a16:creationId xmlns:a16="http://schemas.microsoft.com/office/drawing/2014/main" id="{AF3E6910-F779-AD0B-5BCE-2D945203E033}"/>
              </a:ext>
            </a:extLst>
          </p:cNvPr>
          <p:cNvSpPr>
            <a:spLocks noGrp="1"/>
          </p:cNvSpPr>
          <p:nvPr>
            <p:ph idx="1"/>
          </p:nvPr>
        </p:nvSpPr>
        <p:spPr/>
        <p:txBody>
          <a:bodyPr>
            <a:normAutofit fontScale="92500" lnSpcReduction="20000"/>
          </a:bodyPr>
          <a:lstStyle/>
          <a:p>
            <a:r>
              <a:rPr lang="en-CA" dirty="0"/>
              <a:t>82 </a:t>
            </a:r>
            <a:r>
              <a:rPr lang="en-CA" dirty="0" err="1"/>
              <a:t>yo</a:t>
            </a:r>
            <a:r>
              <a:rPr lang="en-CA" dirty="0"/>
              <a:t> female, </a:t>
            </a:r>
          </a:p>
          <a:p>
            <a:r>
              <a:rPr lang="en-CA" dirty="0" err="1"/>
              <a:t>Hx</a:t>
            </a:r>
            <a:r>
              <a:rPr lang="en-CA" dirty="0"/>
              <a:t> HT - ACE-I, </a:t>
            </a:r>
          </a:p>
          <a:p>
            <a:r>
              <a:rPr lang="en-CA" dirty="0" err="1"/>
              <a:t>Occas</a:t>
            </a:r>
            <a:r>
              <a:rPr lang="en-CA" dirty="0"/>
              <a:t> walks outside, able to do ADLs</a:t>
            </a:r>
          </a:p>
          <a:p>
            <a:endParaRPr lang="en-CA" dirty="0"/>
          </a:p>
          <a:p>
            <a:r>
              <a:rPr lang="en-CA" dirty="0"/>
              <a:t>2 hours CP at rest</a:t>
            </a:r>
          </a:p>
          <a:p>
            <a:r>
              <a:rPr lang="en-CA" dirty="0"/>
              <a:t>ECG – Lateral T wave inversion - resolved</a:t>
            </a:r>
          </a:p>
          <a:p>
            <a:r>
              <a:rPr lang="en-CA" dirty="0"/>
              <a:t>Trop 2.0 – </a:t>
            </a:r>
          </a:p>
          <a:p>
            <a:r>
              <a:rPr lang="en-CA" sz="2540" b="1" dirty="0"/>
              <a:t>Diagnosis - NON-STEMI</a:t>
            </a:r>
          </a:p>
          <a:p>
            <a:endParaRPr lang="en-CA" sz="2903" dirty="0"/>
          </a:p>
          <a:p>
            <a:pPr marL="0" indent="0" algn="ctr">
              <a:buNone/>
            </a:pPr>
            <a:r>
              <a:rPr lang="en-CA" sz="2903" dirty="0"/>
              <a:t>? Recommendations </a:t>
            </a:r>
          </a:p>
          <a:p>
            <a:endParaRPr lang="en-CA" dirty="0"/>
          </a:p>
        </p:txBody>
      </p:sp>
    </p:spTree>
    <p:extLst>
      <p:ext uri="{BB962C8B-B14F-4D97-AF65-F5344CB8AC3E}">
        <p14:creationId xmlns:p14="http://schemas.microsoft.com/office/powerpoint/2010/main" val="3338112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2194631" y="573181"/>
            <a:ext cx="7805619" cy="1144921"/>
          </a:xfrm>
          <a:prstGeom prst="rect">
            <a:avLst/>
          </a:prstGeom>
          <a:noFill/>
          <a:ln w="9525">
            <a:noFill/>
            <a:miter lim="800000"/>
            <a:headEnd/>
            <a:tailEnd/>
          </a:ln>
        </p:spPr>
        <p:txBody>
          <a:bodyPr lIns="0" tIns="0" rIns="0" bIns="0"/>
          <a:lstStyle/>
          <a:p>
            <a:pPr algn="ctr" defTabSz="829544" fontAlgn="base" hangingPunct="0">
              <a:lnSpc>
                <a:spcPct val="97000"/>
              </a:lnSpc>
              <a:spcBef>
                <a:spcPct val="0"/>
              </a:spcBef>
              <a:spcAft>
                <a:spcPct val="0"/>
              </a:spcAft>
              <a:buClr>
                <a:srgbClr val="FFFFFF"/>
              </a:buClr>
              <a:buSzPct val="45000"/>
              <a:tabLst>
                <a:tab pos="656722" algn="l"/>
                <a:tab pos="1313444" algn="l"/>
                <a:tab pos="1970166" algn="l"/>
                <a:tab pos="2626888" algn="l"/>
                <a:tab pos="3283610" algn="l"/>
                <a:tab pos="3940332" algn="l"/>
                <a:tab pos="4597055" algn="l"/>
                <a:tab pos="5253777" algn="l"/>
                <a:tab pos="5910499" algn="l"/>
                <a:tab pos="6567221" algn="l"/>
                <a:tab pos="7223943" algn="l"/>
              </a:tabLst>
            </a:pPr>
            <a:r>
              <a:rPr lang="en-GB" sz="1633" b="1" dirty="0">
                <a:solidFill>
                  <a:srgbClr val="FF0000"/>
                </a:solidFill>
                <a:latin typeface="Arial" charset="0"/>
              </a:rPr>
              <a:t>Original Article</a:t>
            </a:r>
            <a:r>
              <a:rPr lang="en-GB" sz="2540" b="1" dirty="0">
                <a:solidFill>
                  <a:srgbClr val="FFFFFF"/>
                </a:solidFill>
                <a:latin typeface="Arial" charset="0"/>
              </a:rPr>
              <a:t> </a:t>
            </a:r>
            <a:br>
              <a:rPr lang="en-GB" sz="2540" b="1" dirty="0">
                <a:solidFill>
                  <a:srgbClr val="FFFFFF"/>
                </a:solidFill>
                <a:latin typeface="Arial" charset="0"/>
              </a:rPr>
            </a:br>
            <a:r>
              <a:rPr lang="en-GB" sz="2540" b="1" dirty="0">
                <a:solidFill>
                  <a:srgbClr val="FFFFFF"/>
                </a:solidFill>
                <a:latin typeface="Arial" charset="0"/>
              </a:rPr>
              <a:t>Invasive Treatment Strategy for Older Patients with Myocardial Infarction</a:t>
            </a:r>
          </a:p>
        </p:txBody>
      </p:sp>
      <p:sp>
        <p:nvSpPr>
          <p:cNvPr id="3074" name="Text Box 2"/>
          <p:cNvSpPr txBox="1">
            <a:spLocks noChangeArrowheads="1"/>
          </p:cNvSpPr>
          <p:nvPr/>
        </p:nvSpPr>
        <p:spPr bwMode="auto">
          <a:xfrm>
            <a:off x="2194631" y="2049336"/>
            <a:ext cx="7805619" cy="2740607"/>
          </a:xfrm>
          <a:prstGeom prst="rect">
            <a:avLst/>
          </a:prstGeom>
          <a:noFill/>
          <a:ln w="9525">
            <a:noFill/>
            <a:miter lim="800000"/>
            <a:headEnd/>
            <a:tailEnd/>
          </a:ln>
        </p:spPr>
        <p:txBody>
          <a:bodyPr lIns="0" tIns="0" rIns="0" bIns="0"/>
          <a:lstStyle/>
          <a:p>
            <a:pPr algn="ctr" defTabSz="829544" fontAlgn="base" hangingPunct="0">
              <a:lnSpc>
                <a:spcPct val="97000"/>
              </a:lnSpc>
              <a:spcBef>
                <a:spcPct val="0"/>
              </a:spcBef>
              <a:spcAft>
                <a:spcPct val="0"/>
              </a:spcAft>
              <a:buClr>
                <a:srgbClr val="FFFFFF"/>
              </a:buClr>
              <a:buSzPct val="45000"/>
              <a:tabLst>
                <a:tab pos="656722" algn="l"/>
                <a:tab pos="1313444" algn="l"/>
                <a:tab pos="1970166" algn="l"/>
                <a:tab pos="2626888" algn="l"/>
                <a:tab pos="3283610" algn="l"/>
                <a:tab pos="3940332" algn="l"/>
                <a:tab pos="4597055" algn="l"/>
                <a:tab pos="5253777" algn="l"/>
                <a:tab pos="5910499" algn="l"/>
                <a:tab pos="6567221" algn="l"/>
                <a:tab pos="7223943" algn="l"/>
              </a:tabLst>
            </a:pPr>
            <a:r>
              <a:rPr lang="en-GB" sz="1633" dirty="0" err="1">
                <a:solidFill>
                  <a:srgbClr val="FFFFFF"/>
                </a:solidFill>
                <a:latin typeface="Arial" charset="0"/>
              </a:rPr>
              <a:t>Vijay Kunadian, M.D., Helen Mossop, M.Math., Carol Shields, B.T.E.C., Michelle Bardgett, M.Sc., Philippa Watts, M.A., M. Dawn Teare, Ph.D., Jonathan Pritchard, B.Sc., Jennifer Adams-Hall, M.Sc., Craig Runnett, M.D., David P. Ripley, Ph.D., Justin Carter, M.D., Julie Quigley, R.N., Justin Cooke, Ph.D., David Austin, M.D., Jerry Murphy, D.M., Damian Kelly, M.D., James McGowan, M.D., Murugapathy Veerasamy, M.D., Dirk Felmeden, M.D., Hussain Contractor, M.D., Sanjay Mutgi, M.B., B.S., John Irving, M.D., Steven Lindsay, M.D., Gavin Galasko, M.D., Kelvin Lee, Ph.D., Ayyaz Sultan, M.B., B.S., Amardeep G. Dastidar, Ph.D., Shazia Hussain, Ph.D., Iftikhar Ul Haq, M.D., Mark de Belder, M.D., Martin Denvir, M.B., Ch.B., Marcus Flather, M.B., B.S., Robert F. Storey, M.D., David E Newby, Ph.D., Stuart J. Pocock, Ph.D., Keith A.A. Fox, M.B., Ch.B., for the British Heart Foundation SENIOR-RITA Trial Team and Investigators </a:t>
            </a:r>
            <a:endParaRPr lang="en-GB" sz="1633" dirty="0">
              <a:solidFill>
                <a:srgbClr val="FFFFFF"/>
              </a:solidFill>
              <a:latin typeface="Arial" charset="0"/>
            </a:endParaRPr>
          </a:p>
        </p:txBody>
      </p:sp>
      <p:sp>
        <p:nvSpPr>
          <p:cNvPr id="3075" name="Text Box 3"/>
          <p:cNvSpPr txBox="1">
            <a:spLocks noChangeArrowheads="1"/>
          </p:cNvSpPr>
          <p:nvPr/>
        </p:nvSpPr>
        <p:spPr bwMode="auto">
          <a:xfrm>
            <a:off x="2193191" y="5118298"/>
            <a:ext cx="7805619" cy="731162"/>
          </a:xfrm>
          <a:prstGeom prst="rect">
            <a:avLst/>
          </a:prstGeom>
          <a:noFill/>
          <a:ln w="9525">
            <a:noFill/>
            <a:miter lim="800000"/>
            <a:headEnd/>
            <a:tailEnd/>
          </a:ln>
        </p:spPr>
        <p:txBody>
          <a:bodyPr lIns="0" tIns="0" rIns="0" bIns="0">
            <a:spAutoFit/>
          </a:bodyPr>
          <a:lstStyle/>
          <a:p>
            <a:pPr algn="ctr" defTabSz="829544" fontAlgn="base" hangingPunct="0">
              <a:lnSpc>
                <a:spcPct val="97000"/>
              </a:lnSpc>
              <a:spcBef>
                <a:spcPct val="0"/>
              </a:spcBef>
              <a:spcAft>
                <a:spcPct val="0"/>
              </a:spcAft>
              <a:buClr>
                <a:srgbClr val="FFFFFF"/>
              </a:buClr>
              <a:buSzPct val="45000"/>
              <a:tabLst>
                <a:tab pos="656722" algn="l"/>
                <a:tab pos="1313444" algn="l"/>
                <a:tab pos="1970166" algn="l"/>
                <a:tab pos="2626888" algn="l"/>
                <a:tab pos="3283610" algn="l"/>
                <a:tab pos="3940332" algn="l"/>
                <a:tab pos="4597055" algn="l"/>
                <a:tab pos="5253777" algn="l"/>
                <a:tab pos="5910499" algn="l"/>
                <a:tab pos="6567221" algn="l"/>
                <a:tab pos="7223943" algn="l"/>
              </a:tabLst>
            </a:pPr>
            <a:r>
              <a:rPr lang="en-GB" sz="1633" dirty="0">
                <a:solidFill>
                  <a:srgbClr val="FFFFFF"/>
                </a:solidFill>
                <a:latin typeface="Arial" charset="0"/>
              </a:rPr>
              <a:t>N Engl J Med</a:t>
            </a:r>
          </a:p>
          <a:p>
            <a:pPr algn="ctr" defTabSz="829544" fontAlgn="base" hangingPunct="0">
              <a:lnSpc>
                <a:spcPct val="97000"/>
              </a:lnSpc>
              <a:spcBef>
                <a:spcPct val="0"/>
              </a:spcBef>
              <a:spcAft>
                <a:spcPct val="0"/>
              </a:spcAft>
              <a:buClr>
                <a:srgbClr val="FFFFFF"/>
              </a:buClr>
              <a:buSzPct val="45000"/>
              <a:tabLst>
                <a:tab pos="656722" algn="l"/>
                <a:tab pos="1313444" algn="l"/>
                <a:tab pos="1970166" algn="l"/>
                <a:tab pos="2626888" algn="l"/>
                <a:tab pos="3283610" algn="l"/>
                <a:tab pos="3940332" algn="l"/>
                <a:tab pos="4597055" algn="l"/>
                <a:tab pos="5253777" algn="l"/>
                <a:tab pos="5910499" algn="l"/>
                <a:tab pos="6567221" algn="l"/>
                <a:tab pos="7223943" algn="l"/>
              </a:tabLst>
            </a:pPr>
            <a:r>
              <a:rPr lang="en-GB" sz="1633" dirty="0">
                <a:solidFill>
                  <a:srgbClr val="FFFFFF"/>
                </a:solidFill>
                <a:latin typeface="Arial" charset="0"/>
              </a:rPr>
              <a:t>Volume 391(18):1673-1684</a:t>
            </a:r>
          </a:p>
          <a:p>
            <a:pPr algn="ctr" defTabSz="829544" fontAlgn="base" hangingPunct="0">
              <a:lnSpc>
                <a:spcPct val="97000"/>
              </a:lnSpc>
              <a:spcBef>
                <a:spcPct val="0"/>
              </a:spcBef>
              <a:spcAft>
                <a:spcPct val="0"/>
              </a:spcAft>
              <a:buClr>
                <a:srgbClr val="FFFFFF"/>
              </a:buClr>
              <a:buSzPct val="45000"/>
              <a:tabLst>
                <a:tab pos="656722" algn="l"/>
                <a:tab pos="1313444" algn="l"/>
                <a:tab pos="1970166" algn="l"/>
                <a:tab pos="2626888" algn="l"/>
                <a:tab pos="3283610" algn="l"/>
                <a:tab pos="3940332" algn="l"/>
                <a:tab pos="4597055" algn="l"/>
                <a:tab pos="5253777" algn="l"/>
                <a:tab pos="5910499" algn="l"/>
                <a:tab pos="6567221" algn="l"/>
                <a:tab pos="7223943" algn="l"/>
              </a:tabLst>
            </a:pPr>
            <a:r>
              <a:rPr lang="en-GB" sz="1633" dirty="0">
                <a:solidFill>
                  <a:srgbClr val="FFFFFF"/>
                </a:solidFill>
                <a:latin typeface="Arial" charset="0"/>
              </a:rPr>
              <a:t>November 7, 2024</a:t>
            </a:r>
          </a:p>
        </p:txBody>
      </p:sp>
      <p:pic>
        <p:nvPicPr>
          <p:cNvPr id="3076" name="Picture 4"/>
          <p:cNvPicPr>
            <a:picLocks noChangeAspect="1" noChangeArrowheads="1"/>
          </p:cNvPicPr>
          <p:nvPr/>
        </p:nvPicPr>
        <p:blipFill>
          <a:blip r:embed="rId3" cstate="print"/>
          <a:srcRect/>
          <a:stretch>
            <a:fillRect/>
          </a:stretch>
        </p:blipFill>
        <p:spPr bwMode="auto">
          <a:xfrm>
            <a:off x="7835704" y="6270419"/>
            <a:ext cx="2566349" cy="432045"/>
          </a:xfrm>
          <a:prstGeom prst="rect">
            <a:avLst/>
          </a:prstGeom>
          <a:noFill/>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2194631" y="714845"/>
            <a:ext cx="7805619" cy="379143"/>
          </a:xfrm>
          <a:prstGeom prst="rect">
            <a:avLst/>
          </a:prstGeom>
          <a:noFill/>
          <a:ln w="9525">
            <a:noFill/>
            <a:miter lim="800000"/>
            <a:headEnd/>
            <a:tailEnd/>
          </a:ln>
        </p:spPr>
        <p:txBody>
          <a:bodyPr lIns="0" tIns="0" rIns="0" bIns="0" anchor="ctr">
            <a:spAutoFit/>
          </a:bodyPr>
          <a:lstStyle/>
          <a:p>
            <a:pPr algn="ctr">
              <a:lnSpc>
                <a:spcPct val="97000"/>
              </a:lnSpc>
              <a:buClr>
                <a:srgbClr val="FFFFFF"/>
              </a:buClr>
              <a:buSzPct val="45000"/>
              <a:tabLst>
                <a:tab pos="656722" algn="l"/>
                <a:tab pos="1313444" algn="l"/>
                <a:tab pos="1970166" algn="l"/>
                <a:tab pos="2626888" algn="l"/>
                <a:tab pos="3283610" algn="l"/>
                <a:tab pos="3940332" algn="l"/>
                <a:tab pos="4597055" algn="l"/>
                <a:tab pos="5253777" algn="l"/>
                <a:tab pos="5910499" algn="l"/>
                <a:tab pos="6567221" algn="l"/>
                <a:tab pos="7223943" algn="l"/>
              </a:tabLst>
            </a:pPr>
            <a:r>
              <a:rPr lang="en-GB" sz="2540" b="1">
                <a:solidFill>
                  <a:srgbClr val="FFFFFF"/>
                </a:solidFill>
                <a:latin typeface="Arial" charset="0"/>
              </a:rPr>
              <a:t>Study Overview</a:t>
            </a:r>
            <a:endParaRPr lang="en-GB" sz="2540" b="1" dirty="0">
              <a:solidFill>
                <a:srgbClr val="FFFFFF"/>
              </a:solidFill>
              <a:latin typeface="Arial" charset="0"/>
            </a:endParaRPr>
          </a:p>
        </p:txBody>
      </p:sp>
      <p:sp>
        <p:nvSpPr>
          <p:cNvPr id="4098" name="Rectangle 2"/>
          <p:cNvSpPr>
            <a:spLocks noGrp="1" noChangeArrowheads="1"/>
          </p:cNvSpPr>
          <p:nvPr>
            <p:ph idx="1"/>
          </p:nvPr>
        </p:nvSpPr>
        <p:spPr>
          <a:xfrm>
            <a:off x="2294001" y="5759164"/>
            <a:ext cx="7808500" cy="1098836"/>
          </a:xfrm>
          <a:ln/>
        </p:spPr>
        <p:txBody>
          <a:bodyPr anchor="t">
            <a:normAutofit fontScale="85000" lnSpcReduction="20000"/>
          </a:bodyPr>
          <a:lstStyle/>
          <a:p>
            <a:pPr marL="391729" indent="-293797">
              <a:lnSpc>
                <a:spcPct val="92000"/>
              </a:lnSpc>
              <a:spcAft>
                <a:spcPts val="806"/>
              </a:spcAft>
              <a:buSzPct val="100000"/>
              <a:buFont typeface="Arial" charset="0"/>
              <a:buChar char="•"/>
              <a:tabLst>
                <a:tab pos="656722" algn="l"/>
                <a:tab pos="1313444" algn="l"/>
                <a:tab pos="1970166" algn="l"/>
                <a:tab pos="2626888" algn="l"/>
                <a:tab pos="3283610" algn="l"/>
                <a:tab pos="3940332" algn="l"/>
                <a:tab pos="4597055" algn="l"/>
                <a:tab pos="5253777" algn="l"/>
                <a:tab pos="5910499" algn="l"/>
                <a:tab pos="6567221" algn="l"/>
                <a:tab pos="7223943" algn="l"/>
              </a:tabLst>
            </a:pPr>
            <a:r>
              <a:rPr lang="en-GB" sz="1814" dirty="0">
                <a:latin typeface="Arial" charset="0"/>
              </a:rPr>
              <a:t>Frail </a:t>
            </a:r>
            <a:r>
              <a:rPr lang="en-GB" sz="1814" u="sng" dirty="0">
                <a:latin typeface="Arial" charset="0"/>
              </a:rPr>
              <a:t>&gt; 5 Rockwood</a:t>
            </a:r>
          </a:p>
          <a:p>
            <a:pPr marL="391729" indent="-293797">
              <a:lnSpc>
                <a:spcPct val="92000"/>
              </a:lnSpc>
              <a:spcAft>
                <a:spcPts val="806"/>
              </a:spcAft>
              <a:buSzPct val="100000"/>
              <a:buFont typeface="Arial" charset="0"/>
              <a:buChar char="•"/>
              <a:tabLst>
                <a:tab pos="656722" algn="l"/>
                <a:tab pos="1313444" algn="l"/>
                <a:tab pos="1970166" algn="l"/>
                <a:tab pos="2626888" algn="l"/>
                <a:tab pos="3283610" algn="l"/>
                <a:tab pos="3940332" algn="l"/>
                <a:tab pos="4597055" algn="l"/>
                <a:tab pos="5253777" algn="l"/>
                <a:tab pos="5910499" algn="l"/>
                <a:tab pos="6567221" algn="l"/>
                <a:tab pos="7223943" algn="l"/>
              </a:tabLst>
            </a:pPr>
            <a:r>
              <a:rPr lang="en-GB" sz="1814" dirty="0">
                <a:latin typeface="Arial" charset="0"/>
              </a:rPr>
              <a:t>Cognitively impaired  MOCA </a:t>
            </a:r>
            <a:r>
              <a:rPr lang="en-GB" sz="1814" u="sng" dirty="0">
                <a:latin typeface="Arial" charset="0"/>
              </a:rPr>
              <a:t>&lt;  25</a:t>
            </a:r>
          </a:p>
          <a:p>
            <a:pPr marL="391729" indent="-293797">
              <a:lnSpc>
                <a:spcPct val="92000"/>
              </a:lnSpc>
              <a:spcAft>
                <a:spcPts val="806"/>
              </a:spcAft>
              <a:buSzPct val="100000"/>
              <a:buFont typeface="Arial" charset="0"/>
              <a:buChar char="•"/>
              <a:tabLst>
                <a:tab pos="656722" algn="l"/>
                <a:tab pos="1313444" algn="l"/>
                <a:tab pos="1970166" algn="l"/>
                <a:tab pos="2626888" algn="l"/>
                <a:tab pos="3283610" algn="l"/>
                <a:tab pos="3940332" algn="l"/>
                <a:tab pos="4597055" algn="l"/>
                <a:tab pos="5253777" algn="l"/>
                <a:tab pos="5910499" algn="l"/>
                <a:tab pos="6567221" algn="l"/>
                <a:tab pos="7223943" algn="l"/>
              </a:tabLst>
            </a:pPr>
            <a:r>
              <a:rPr lang="en-GB" sz="1814" u="sng" dirty="0">
                <a:latin typeface="Arial" charset="0"/>
              </a:rPr>
              <a:t>Co-existing conditions – </a:t>
            </a:r>
            <a:r>
              <a:rPr lang="en-GB" sz="1814" u="sng" dirty="0" err="1">
                <a:latin typeface="Arial" charset="0"/>
              </a:rPr>
              <a:t>Charelstone</a:t>
            </a:r>
            <a:r>
              <a:rPr lang="en-GB" sz="1814" u="sng" dirty="0">
                <a:latin typeface="Arial" charset="0"/>
              </a:rPr>
              <a:t> CI - </a:t>
            </a:r>
          </a:p>
        </p:txBody>
      </p:sp>
      <p:pic>
        <p:nvPicPr>
          <p:cNvPr id="4099" name="Picture 3"/>
          <p:cNvPicPr>
            <a:picLocks noChangeAspect="1" noChangeArrowheads="1"/>
          </p:cNvPicPr>
          <p:nvPr/>
        </p:nvPicPr>
        <p:blipFill>
          <a:blip r:embed="rId3" cstate="print"/>
          <a:srcRect/>
          <a:stretch>
            <a:fillRect/>
          </a:stretch>
        </p:blipFill>
        <p:spPr bwMode="auto">
          <a:xfrm>
            <a:off x="7835704" y="6270419"/>
            <a:ext cx="2566349" cy="432045"/>
          </a:xfrm>
          <a:prstGeom prst="rect">
            <a:avLst/>
          </a:prstGeom>
          <a:noFill/>
        </p:spPr>
      </p:pic>
      <p:pic>
        <p:nvPicPr>
          <p:cNvPr id="3" name="Picture 2">
            <a:extLst>
              <a:ext uri="{FF2B5EF4-FFF2-40B4-BE49-F238E27FC236}">
                <a16:creationId xmlns:a16="http://schemas.microsoft.com/office/drawing/2014/main" id="{8376800B-6000-2EB9-1DF9-7B5461FEF9DA}"/>
              </a:ext>
            </a:extLst>
          </p:cNvPr>
          <p:cNvPicPr>
            <a:picLocks noChangeAspect="1"/>
          </p:cNvPicPr>
          <p:nvPr/>
        </p:nvPicPr>
        <p:blipFill>
          <a:blip r:embed="rId4"/>
          <a:stretch>
            <a:fillRect/>
          </a:stretch>
        </p:blipFill>
        <p:spPr>
          <a:xfrm>
            <a:off x="1494871" y="-21079"/>
            <a:ext cx="9173610" cy="5554663"/>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11851-9A0E-7882-3ADF-6A3D1B96517F}"/>
              </a:ext>
            </a:extLst>
          </p:cNvPr>
          <p:cNvSpPr>
            <a:spLocks noGrp="1"/>
          </p:cNvSpPr>
          <p:nvPr>
            <p:ph type="title"/>
          </p:nvPr>
        </p:nvSpPr>
        <p:spPr/>
        <p:txBody>
          <a:bodyPr/>
          <a:lstStyle/>
          <a:p>
            <a:r>
              <a:rPr lang="en-CA" dirty="0"/>
              <a:t>Thank You to Our Sponsors</a:t>
            </a:r>
          </a:p>
        </p:txBody>
      </p:sp>
      <p:pic>
        <p:nvPicPr>
          <p:cNvPr id="4" name="Content Placeholder 10">
            <a:extLst>
              <a:ext uri="{FF2B5EF4-FFF2-40B4-BE49-F238E27FC236}">
                <a16:creationId xmlns:a16="http://schemas.microsoft.com/office/drawing/2014/main" id="{8850B347-F807-FDF8-DD07-0751F5D6D958}"/>
              </a:ext>
            </a:extLst>
          </p:cNvPr>
          <p:cNvPicPr>
            <a:picLocks noGrp="1" noChangeAspect="1"/>
          </p:cNvPicPr>
          <p:nvPr>
            <p:ph idx="1"/>
          </p:nvPr>
        </p:nvPicPr>
        <p:blipFill rotWithShape="1">
          <a:blip r:embed="rId2"/>
          <a:srcRect l="7444" t="31767" r="4842" b="32701"/>
          <a:stretch/>
        </p:blipFill>
        <p:spPr>
          <a:xfrm>
            <a:off x="4970033" y="3113087"/>
            <a:ext cx="6684980" cy="1523257"/>
          </a:xfrm>
        </p:spPr>
      </p:pic>
      <p:pic>
        <p:nvPicPr>
          <p:cNvPr id="6" name="Picture 5">
            <a:extLst>
              <a:ext uri="{FF2B5EF4-FFF2-40B4-BE49-F238E27FC236}">
                <a16:creationId xmlns:a16="http://schemas.microsoft.com/office/drawing/2014/main" id="{EF0FD424-D4C1-368A-2E2A-80F255549F85}"/>
              </a:ext>
            </a:extLst>
          </p:cNvPr>
          <p:cNvPicPr>
            <a:picLocks noChangeAspect="1"/>
          </p:cNvPicPr>
          <p:nvPr/>
        </p:nvPicPr>
        <p:blipFill>
          <a:blip r:embed="rId3"/>
          <a:stretch>
            <a:fillRect/>
          </a:stretch>
        </p:blipFill>
        <p:spPr>
          <a:xfrm>
            <a:off x="647898" y="2629041"/>
            <a:ext cx="3151512" cy="2394697"/>
          </a:xfrm>
          <a:prstGeom prst="rect">
            <a:avLst/>
          </a:prstGeom>
        </p:spPr>
      </p:pic>
    </p:spTree>
    <p:extLst>
      <p:ext uri="{BB962C8B-B14F-4D97-AF65-F5344CB8AC3E}">
        <p14:creationId xmlns:p14="http://schemas.microsoft.com/office/powerpoint/2010/main" val="3831271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5E9F0-83B5-79BB-64AC-DDF50C22BA64}"/>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B5B0F7B2-25CF-1B4B-8DC8-3DB445807D71}"/>
              </a:ext>
            </a:extLst>
          </p:cNvPr>
          <p:cNvSpPr>
            <a:spLocks noGrp="1"/>
          </p:cNvSpPr>
          <p:nvPr>
            <p:ph idx="1"/>
          </p:nvPr>
        </p:nvSpPr>
        <p:spPr/>
        <p:txBody>
          <a:bodyPr/>
          <a:lstStyle/>
          <a:p>
            <a:endParaRPr lang="en-CA"/>
          </a:p>
        </p:txBody>
      </p:sp>
      <p:pic>
        <p:nvPicPr>
          <p:cNvPr id="5" name="Picture 4">
            <a:extLst>
              <a:ext uri="{FF2B5EF4-FFF2-40B4-BE49-F238E27FC236}">
                <a16:creationId xmlns:a16="http://schemas.microsoft.com/office/drawing/2014/main" id="{F2CFA541-B69B-894F-BDE6-3AA631580061}"/>
              </a:ext>
            </a:extLst>
          </p:cNvPr>
          <p:cNvPicPr>
            <a:picLocks noChangeAspect="1"/>
          </p:cNvPicPr>
          <p:nvPr/>
        </p:nvPicPr>
        <p:blipFill>
          <a:blip r:embed="rId2"/>
          <a:stretch>
            <a:fillRect/>
          </a:stretch>
        </p:blipFill>
        <p:spPr>
          <a:xfrm>
            <a:off x="1887878" y="478131"/>
            <a:ext cx="8416244" cy="5901740"/>
          </a:xfrm>
          <a:prstGeom prst="rect">
            <a:avLst/>
          </a:prstGeom>
        </p:spPr>
      </p:pic>
    </p:spTree>
    <p:extLst>
      <p:ext uri="{BB962C8B-B14F-4D97-AF65-F5344CB8AC3E}">
        <p14:creationId xmlns:p14="http://schemas.microsoft.com/office/powerpoint/2010/main" val="2935372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44401-ACB0-3A09-72C6-9002B5A5132E}"/>
              </a:ext>
            </a:extLst>
          </p:cNvPr>
          <p:cNvSpPr>
            <a:spLocks noGrp="1"/>
          </p:cNvSpPr>
          <p:nvPr>
            <p:ph type="title"/>
          </p:nvPr>
        </p:nvSpPr>
        <p:spPr/>
        <p:txBody>
          <a:bodyPr/>
          <a:lstStyle/>
          <a:p>
            <a:r>
              <a:rPr lang="en-CA" dirty="0"/>
              <a:t>Senior-Rita - Patient Characteristics</a:t>
            </a:r>
          </a:p>
        </p:txBody>
      </p:sp>
      <p:sp>
        <p:nvSpPr>
          <p:cNvPr id="3" name="Content Placeholder 2">
            <a:extLst>
              <a:ext uri="{FF2B5EF4-FFF2-40B4-BE49-F238E27FC236}">
                <a16:creationId xmlns:a16="http://schemas.microsoft.com/office/drawing/2014/main" id="{C9C170D9-15EA-BDCC-A318-BEE24B19B9C0}"/>
              </a:ext>
            </a:extLst>
          </p:cNvPr>
          <p:cNvSpPr>
            <a:spLocks noGrp="1"/>
          </p:cNvSpPr>
          <p:nvPr>
            <p:ph idx="1"/>
          </p:nvPr>
        </p:nvSpPr>
        <p:spPr/>
        <p:txBody>
          <a:bodyPr>
            <a:normAutofit fontScale="85000" lnSpcReduction="20000"/>
          </a:bodyPr>
          <a:lstStyle/>
          <a:p>
            <a:r>
              <a:rPr lang="en-CA" dirty="0"/>
              <a:t>Mean age 82 </a:t>
            </a:r>
          </a:p>
          <a:p>
            <a:r>
              <a:rPr lang="en-CA" dirty="0"/>
              <a:t>MOCA 63% &lt; 26   </a:t>
            </a:r>
          </a:p>
          <a:p>
            <a:r>
              <a:rPr lang="en-CA" dirty="0"/>
              <a:t>Rockwood  </a:t>
            </a:r>
            <a:r>
              <a:rPr lang="en-CA" u="sng" dirty="0"/>
              <a:t>&gt; </a:t>
            </a:r>
            <a:r>
              <a:rPr lang="en-CA" dirty="0"/>
              <a:t>5 – 32 %    13% Very Fit</a:t>
            </a:r>
          </a:p>
          <a:p>
            <a:r>
              <a:rPr lang="en-CA" dirty="0"/>
              <a:t>Charlson  Score - mean 5  (</a:t>
            </a:r>
            <a:r>
              <a:rPr lang="en-CA" dirty="0" err="1"/>
              <a:t>eg</a:t>
            </a:r>
            <a:r>
              <a:rPr lang="en-CA" dirty="0"/>
              <a:t> - &gt; 80  = 4 points}</a:t>
            </a:r>
          </a:p>
          <a:p>
            <a:endParaRPr lang="en-CA" dirty="0"/>
          </a:p>
          <a:p>
            <a:r>
              <a:rPr lang="en-CA" dirty="0"/>
              <a:t>Intervention – Invasive Group</a:t>
            </a:r>
          </a:p>
          <a:p>
            <a:pPr lvl="1"/>
            <a:r>
              <a:rPr lang="en-CA" dirty="0"/>
              <a:t> 49.9 % revascularized</a:t>
            </a:r>
          </a:p>
          <a:p>
            <a:pPr lvl="1"/>
            <a:r>
              <a:rPr lang="en-CA" dirty="0"/>
              <a:t>3.3% CABG</a:t>
            </a:r>
          </a:p>
          <a:p>
            <a:pPr lvl="1"/>
            <a:r>
              <a:rPr lang="en-CA" dirty="0"/>
              <a:t>&lt; 1% </a:t>
            </a:r>
            <a:r>
              <a:rPr lang="en-CA" dirty="0" err="1"/>
              <a:t>cath</a:t>
            </a:r>
            <a:r>
              <a:rPr lang="en-CA" dirty="0"/>
              <a:t> complications</a:t>
            </a:r>
          </a:p>
          <a:p>
            <a:endParaRPr lang="en-CA" dirty="0"/>
          </a:p>
          <a:p>
            <a:r>
              <a:rPr lang="en-CA" dirty="0"/>
              <a:t>Excluded STEMI and Unstable Angina</a:t>
            </a:r>
          </a:p>
          <a:p>
            <a:r>
              <a:rPr lang="en-CA" dirty="0"/>
              <a:t>F/U 4.1 years</a:t>
            </a:r>
          </a:p>
          <a:p>
            <a:endParaRPr lang="en-CA" dirty="0"/>
          </a:p>
          <a:p>
            <a:endParaRPr lang="en-CA" dirty="0"/>
          </a:p>
        </p:txBody>
      </p:sp>
    </p:spTree>
    <p:extLst>
      <p:ext uri="{BB962C8B-B14F-4D97-AF65-F5344CB8AC3E}">
        <p14:creationId xmlns:p14="http://schemas.microsoft.com/office/powerpoint/2010/main" val="2547767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E0554-75AF-6497-8F25-434988634296}"/>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EB4B301E-555C-C234-B2F5-2ACF5081BA30}"/>
              </a:ext>
            </a:extLst>
          </p:cNvPr>
          <p:cNvSpPr>
            <a:spLocks noGrp="1"/>
          </p:cNvSpPr>
          <p:nvPr>
            <p:ph idx="1"/>
          </p:nvPr>
        </p:nvSpPr>
        <p:spPr/>
        <p:txBody>
          <a:bodyPr/>
          <a:lstStyle/>
          <a:p>
            <a:endParaRPr lang="en-CA"/>
          </a:p>
        </p:txBody>
      </p:sp>
      <p:pic>
        <p:nvPicPr>
          <p:cNvPr id="5" name="Picture 4">
            <a:extLst>
              <a:ext uri="{FF2B5EF4-FFF2-40B4-BE49-F238E27FC236}">
                <a16:creationId xmlns:a16="http://schemas.microsoft.com/office/drawing/2014/main" id="{D65D3F95-326C-9D85-5CC1-A4656CC81094}"/>
              </a:ext>
            </a:extLst>
          </p:cNvPr>
          <p:cNvPicPr>
            <a:picLocks noChangeAspect="1"/>
          </p:cNvPicPr>
          <p:nvPr/>
        </p:nvPicPr>
        <p:blipFill>
          <a:blip r:embed="rId2"/>
          <a:stretch>
            <a:fillRect/>
          </a:stretch>
        </p:blipFill>
        <p:spPr>
          <a:xfrm>
            <a:off x="1879238" y="236186"/>
            <a:ext cx="8433525" cy="6385630"/>
          </a:xfrm>
          <a:prstGeom prst="rect">
            <a:avLst/>
          </a:prstGeom>
        </p:spPr>
      </p:pic>
    </p:spTree>
    <p:extLst>
      <p:ext uri="{BB962C8B-B14F-4D97-AF65-F5344CB8AC3E}">
        <p14:creationId xmlns:p14="http://schemas.microsoft.com/office/powerpoint/2010/main" val="9705142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1848995" y="381641"/>
            <a:ext cx="8495452" cy="216726"/>
          </a:xfrm>
          <a:prstGeom prst="rect">
            <a:avLst/>
          </a:prstGeom>
          <a:noFill/>
          <a:ln w="9525">
            <a:noFill/>
            <a:miter lim="800000"/>
            <a:headEnd/>
            <a:tailEnd/>
          </a:ln>
        </p:spPr>
        <p:txBody>
          <a:bodyPr lIns="0" tIns="0" rIns="0" bIns="0">
            <a:spAutoFit/>
          </a:bodyPr>
          <a:lstStyle/>
          <a:p>
            <a:pPr algn="ctr">
              <a:lnSpc>
                <a:spcPct val="97000"/>
              </a:lnSpc>
              <a:buClr>
                <a:srgbClr val="FFFFFF"/>
              </a:buClr>
              <a:buSzPct val="45000"/>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sz="1452" b="1" dirty="0" err="1">
                <a:solidFill>
                  <a:srgbClr val="FFFFFF"/>
                </a:solidFill>
                <a:latin typeface="Arial" charset="0"/>
              </a:rPr>
              <a:t>Cumulative Incidence of the Composite Primary-Outcome Events.</a:t>
            </a:r>
            <a:endParaRPr lang="en-GB" sz="1452" b="1" dirty="0">
              <a:solidFill>
                <a:srgbClr val="FFFFFF"/>
              </a:solidFill>
              <a:latin typeface="Arial" charset="0"/>
            </a:endParaRPr>
          </a:p>
        </p:txBody>
      </p:sp>
      <p:pic>
        <p:nvPicPr>
          <p:cNvPr id="5122" name="Picture 2"/>
          <p:cNvPicPr>
            <a:picLocks noChangeAspect="1" noChangeArrowheads="1"/>
          </p:cNvPicPr>
          <p:nvPr/>
        </p:nvPicPr>
        <p:blipFill>
          <a:blip r:embed="rId3" cstate="print"/>
          <a:srcRect/>
          <a:stretch>
            <a:fillRect/>
          </a:stretch>
        </p:blipFill>
        <p:spPr bwMode="auto">
          <a:xfrm>
            <a:off x="7835704" y="6270419"/>
            <a:ext cx="2566349" cy="432045"/>
          </a:xfrm>
          <a:prstGeom prst="rect">
            <a:avLst/>
          </a:prstGeom>
          <a:noFill/>
        </p:spPr>
      </p:pic>
      <p:sp>
        <p:nvSpPr>
          <p:cNvPr id="5124" name="Text Box 4"/>
          <p:cNvSpPr txBox="1">
            <a:spLocks noChangeArrowheads="1"/>
          </p:cNvSpPr>
          <p:nvPr/>
        </p:nvSpPr>
        <p:spPr bwMode="auto">
          <a:xfrm>
            <a:off x="4948283" y="5972308"/>
            <a:ext cx="2275275" cy="325217"/>
          </a:xfrm>
          <a:prstGeom prst="rect">
            <a:avLst/>
          </a:prstGeom>
          <a:noFill/>
          <a:ln w="9525">
            <a:noFill/>
            <a:miter lim="800000"/>
            <a:headEnd/>
            <a:tailEnd/>
          </a:ln>
        </p:spPr>
        <p:txBody>
          <a:bodyPr lIns="0" tIns="0" rIns="0" bIns="0">
            <a:spAutoFit/>
          </a:bodyPr>
          <a:lstStyle/>
          <a:p>
            <a:pPr>
              <a:lnSpc>
                <a:spcPct val="97000"/>
              </a:lnSpc>
              <a:buClr>
                <a:srgbClr val="FFFFFF"/>
              </a:buClr>
              <a:buSzPct val="45000"/>
              <a:tabLst>
                <a:tab pos="656722" algn="l"/>
                <a:tab pos="1313444" algn="l"/>
                <a:tab pos="1970166" algn="l"/>
                <a:tab pos="2626888" algn="l"/>
                <a:tab pos="3283610" algn="l"/>
              </a:tabLst>
            </a:pPr>
            <a:r>
              <a:rPr lang="en-GB" sz="1089" b="1">
                <a:solidFill>
                  <a:srgbClr val="FFFFFF"/>
                </a:solidFill>
                <a:latin typeface="Arial" charset="0"/>
              </a:rPr>
              <a:t>Kunadian V et al. N Engl J Med2024;391:1673-1684</a:t>
            </a:r>
            <a:endParaRPr lang="en-GB" sz="1089" b="1" dirty="0">
              <a:solidFill>
                <a:srgbClr val="FFFFFF"/>
              </a:solidFill>
              <a:latin typeface="Arial" charset="0"/>
            </a:endParaRPr>
          </a:p>
        </p:txBody>
      </p:sp>
      <p:pic>
        <p:nvPicPr>
          <p:cNvPr id="6" name="Picture 5" descr="Image"/>
          <p:cNvPicPr>
            <a:picLocks noChangeAspect="1"/>
          </p:cNvPicPr>
          <p:nvPr/>
        </p:nvPicPr>
        <p:blipFill>
          <a:blip r:embed="rId4" cstate="print"/>
          <a:srcRect b="66878"/>
          <a:stretch>
            <a:fillRect/>
          </a:stretch>
        </p:blipFill>
        <p:spPr>
          <a:xfrm>
            <a:off x="2501383" y="598320"/>
            <a:ext cx="7327489" cy="5309036"/>
          </a:xfrm>
          <a:prstGeom prst="rect">
            <a:avLst/>
          </a:prstGeom>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C8F31-98D9-563C-DC70-DCC3886AD7E3}"/>
            </a:ext>
          </a:extLst>
        </p:cNvPr>
        <p:cNvGrpSpPr/>
        <p:nvPr/>
      </p:nvGrpSpPr>
      <p:grpSpPr>
        <a:xfrm>
          <a:off x="0" y="0"/>
          <a:ext cx="0" cy="0"/>
          <a:chOff x="0" y="0"/>
          <a:chExt cx="0" cy="0"/>
        </a:xfrm>
      </p:grpSpPr>
      <p:sp>
        <p:nvSpPr>
          <p:cNvPr id="5121" name="Text Box 1">
            <a:extLst>
              <a:ext uri="{FF2B5EF4-FFF2-40B4-BE49-F238E27FC236}">
                <a16:creationId xmlns:a16="http://schemas.microsoft.com/office/drawing/2014/main" id="{BB813829-8DFC-8755-6079-A99EF99B382C}"/>
              </a:ext>
            </a:extLst>
          </p:cNvPr>
          <p:cNvSpPr txBox="1">
            <a:spLocks noChangeArrowheads="1"/>
          </p:cNvSpPr>
          <p:nvPr/>
        </p:nvSpPr>
        <p:spPr bwMode="auto">
          <a:xfrm>
            <a:off x="1848995" y="381641"/>
            <a:ext cx="8495452" cy="216726"/>
          </a:xfrm>
          <a:prstGeom prst="rect">
            <a:avLst/>
          </a:prstGeom>
          <a:noFill/>
          <a:ln w="9525">
            <a:noFill/>
            <a:miter lim="800000"/>
            <a:headEnd/>
            <a:tailEnd/>
          </a:ln>
        </p:spPr>
        <p:txBody>
          <a:bodyPr lIns="0" tIns="0" rIns="0" bIns="0">
            <a:spAutoFit/>
          </a:bodyPr>
          <a:lstStyle/>
          <a:p>
            <a:pPr algn="ctr">
              <a:lnSpc>
                <a:spcPct val="97000"/>
              </a:lnSpc>
              <a:buClr>
                <a:srgbClr val="FFFFFF"/>
              </a:buClr>
              <a:buSzPct val="45000"/>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sz="1452" b="1" dirty="0" err="1">
                <a:solidFill>
                  <a:srgbClr val="FFFFFF"/>
                </a:solidFill>
                <a:latin typeface="Arial" charset="0"/>
              </a:rPr>
              <a:t>Cumulative Incidence of the Composite Primary-Outcome Events.</a:t>
            </a:r>
            <a:endParaRPr lang="en-GB" sz="1452" b="1" dirty="0">
              <a:solidFill>
                <a:srgbClr val="FFFFFF"/>
              </a:solidFill>
              <a:latin typeface="Arial" charset="0"/>
            </a:endParaRPr>
          </a:p>
        </p:txBody>
      </p:sp>
      <p:pic>
        <p:nvPicPr>
          <p:cNvPr id="5122" name="Picture 2">
            <a:extLst>
              <a:ext uri="{FF2B5EF4-FFF2-40B4-BE49-F238E27FC236}">
                <a16:creationId xmlns:a16="http://schemas.microsoft.com/office/drawing/2014/main" id="{BBDCC76A-E8D8-208B-73E5-A55AB663FD1F}"/>
              </a:ext>
            </a:extLst>
          </p:cNvPr>
          <p:cNvPicPr>
            <a:picLocks noChangeAspect="1" noChangeArrowheads="1"/>
          </p:cNvPicPr>
          <p:nvPr/>
        </p:nvPicPr>
        <p:blipFill>
          <a:blip r:embed="rId3" cstate="print"/>
          <a:srcRect/>
          <a:stretch>
            <a:fillRect/>
          </a:stretch>
        </p:blipFill>
        <p:spPr bwMode="auto">
          <a:xfrm>
            <a:off x="7835704" y="6270419"/>
            <a:ext cx="2566349" cy="432045"/>
          </a:xfrm>
          <a:prstGeom prst="rect">
            <a:avLst/>
          </a:prstGeom>
          <a:noFill/>
        </p:spPr>
      </p:pic>
      <p:sp>
        <p:nvSpPr>
          <p:cNvPr id="5124" name="Text Box 4">
            <a:extLst>
              <a:ext uri="{FF2B5EF4-FFF2-40B4-BE49-F238E27FC236}">
                <a16:creationId xmlns:a16="http://schemas.microsoft.com/office/drawing/2014/main" id="{2C3A8096-5891-900D-B8FA-B5D4944A5AF3}"/>
              </a:ext>
            </a:extLst>
          </p:cNvPr>
          <p:cNvSpPr txBox="1">
            <a:spLocks noChangeArrowheads="1"/>
          </p:cNvSpPr>
          <p:nvPr/>
        </p:nvSpPr>
        <p:spPr bwMode="auto">
          <a:xfrm>
            <a:off x="4948283" y="5972308"/>
            <a:ext cx="2275275" cy="325217"/>
          </a:xfrm>
          <a:prstGeom prst="rect">
            <a:avLst/>
          </a:prstGeom>
          <a:noFill/>
          <a:ln w="9525">
            <a:noFill/>
            <a:miter lim="800000"/>
            <a:headEnd/>
            <a:tailEnd/>
          </a:ln>
        </p:spPr>
        <p:txBody>
          <a:bodyPr lIns="0" tIns="0" rIns="0" bIns="0">
            <a:spAutoFit/>
          </a:bodyPr>
          <a:lstStyle/>
          <a:p>
            <a:pPr>
              <a:lnSpc>
                <a:spcPct val="97000"/>
              </a:lnSpc>
              <a:buClr>
                <a:srgbClr val="FFFFFF"/>
              </a:buClr>
              <a:buSzPct val="45000"/>
              <a:tabLst>
                <a:tab pos="656722" algn="l"/>
                <a:tab pos="1313444" algn="l"/>
                <a:tab pos="1970166" algn="l"/>
                <a:tab pos="2626888" algn="l"/>
                <a:tab pos="3283610" algn="l"/>
              </a:tabLst>
            </a:pPr>
            <a:r>
              <a:rPr lang="en-GB" sz="1089" b="1">
                <a:solidFill>
                  <a:srgbClr val="FFFFFF"/>
                </a:solidFill>
                <a:latin typeface="Arial" charset="0"/>
              </a:rPr>
              <a:t>Kunadian V et al. N Engl J Med2024;391:1673-1684</a:t>
            </a:r>
            <a:endParaRPr lang="en-GB" sz="1089" b="1" dirty="0">
              <a:solidFill>
                <a:srgbClr val="FFFFFF"/>
              </a:solidFill>
              <a:latin typeface="Arial" charset="0"/>
            </a:endParaRPr>
          </a:p>
        </p:txBody>
      </p:sp>
      <p:pic>
        <p:nvPicPr>
          <p:cNvPr id="6" name="Picture 5" descr="Image">
            <a:extLst>
              <a:ext uri="{FF2B5EF4-FFF2-40B4-BE49-F238E27FC236}">
                <a16:creationId xmlns:a16="http://schemas.microsoft.com/office/drawing/2014/main" id="{00F8B82F-D9BC-BCFB-5324-60E96BF2BA69}"/>
              </a:ext>
            </a:extLst>
          </p:cNvPr>
          <p:cNvPicPr>
            <a:picLocks noChangeAspect="1"/>
          </p:cNvPicPr>
          <p:nvPr/>
        </p:nvPicPr>
        <p:blipFill>
          <a:blip r:embed="rId4" cstate="print"/>
          <a:srcRect t="33123" b="33354"/>
          <a:stretch>
            <a:fillRect/>
          </a:stretch>
        </p:blipFill>
        <p:spPr>
          <a:xfrm>
            <a:off x="2777891" y="598320"/>
            <a:ext cx="7549786" cy="5536512"/>
          </a:xfrm>
          <a:prstGeom prst="rect">
            <a:avLst/>
          </a:prstGeom>
        </p:spPr>
      </p:pic>
    </p:spTree>
    <p:extLst>
      <p:ext uri="{BB962C8B-B14F-4D97-AF65-F5344CB8AC3E}">
        <p14:creationId xmlns:p14="http://schemas.microsoft.com/office/powerpoint/2010/main" val="3715414801"/>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2E4A0-B7E3-702A-230D-AF6D8410384E}"/>
            </a:ext>
          </a:extLst>
        </p:cNvPr>
        <p:cNvGrpSpPr/>
        <p:nvPr/>
      </p:nvGrpSpPr>
      <p:grpSpPr>
        <a:xfrm>
          <a:off x="0" y="0"/>
          <a:ext cx="0" cy="0"/>
          <a:chOff x="0" y="0"/>
          <a:chExt cx="0" cy="0"/>
        </a:xfrm>
      </p:grpSpPr>
      <p:sp>
        <p:nvSpPr>
          <p:cNvPr id="5121" name="Text Box 1">
            <a:extLst>
              <a:ext uri="{FF2B5EF4-FFF2-40B4-BE49-F238E27FC236}">
                <a16:creationId xmlns:a16="http://schemas.microsoft.com/office/drawing/2014/main" id="{0136237A-2539-0305-6609-4257C1E15EAF}"/>
              </a:ext>
            </a:extLst>
          </p:cNvPr>
          <p:cNvSpPr txBox="1">
            <a:spLocks noChangeArrowheads="1"/>
          </p:cNvSpPr>
          <p:nvPr/>
        </p:nvSpPr>
        <p:spPr bwMode="auto">
          <a:xfrm>
            <a:off x="1848995" y="381641"/>
            <a:ext cx="8495452" cy="216726"/>
          </a:xfrm>
          <a:prstGeom prst="rect">
            <a:avLst/>
          </a:prstGeom>
          <a:noFill/>
          <a:ln w="9525">
            <a:noFill/>
            <a:miter lim="800000"/>
            <a:headEnd/>
            <a:tailEnd/>
          </a:ln>
        </p:spPr>
        <p:txBody>
          <a:bodyPr lIns="0" tIns="0" rIns="0" bIns="0">
            <a:spAutoFit/>
          </a:bodyPr>
          <a:lstStyle/>
          <a:p>
            <a:pPr algn="ctr">
              <a:lnSpc>
                <a:spcPct val="97000"/>
              </a:lnSpc>
              <a:buClr>
                <a:srgbClr val="FFFFFF"/>
              </a:buClr>
              <a:buSzPct val="45000"/>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sz="1452" b="1" dirty="0" err="1">
                <a:solidFill>
                  <a:srgbClr val="FFFFFF"/>
                </a:solidFill>
                <a:latin typeface="Arial" charset="0"/>
              </a:rPr>
              <a:t>Cumulative Incidence of the Composite Primary-Outcome Events.</a:t>
            </a:r>
            <a:endParaRPr lang="en-GB" sz="1452" b="1" dirty="0">
              <a:solidFill>
                <a:srgbClr val="FFFFFF"/>
              </a:solidFill>
              <a:latin typeface="Arial" charset="0"/>
            </a:endParaRPr>
          </a:p>
        </p:txBody>
      </p:sp>
      <p:pic>
        <p:nvPicPr>
          <p:cNvPr id="5122" name="Picture 2">
            <a:extLst>
              <a:ext uri="{FF2B5EF4-FFF2-40B4-BE49-F238E27FC236}">
                <a16:creationId xmlns:a16="http://schemas.microsoft.com/office/drawing/2014/main" id="{0EF5BF96-1E7C-2753-E76D-B0A2AB1FD24E}"/>
              </a:ext>
            </a:extLst>
          </p:cNvPr>
          <p:cNvPicPr>
            <a:picLocks noChangeAspect="1" noChangeArrowheads="1"/>
          </p:cNvPicPr>
          <p:nvPr/>
        </p:nvPicPr>
        <p:blipFill>
          <a:blip r:embed="rId3" cstate="print"/>
          <a:srcRect/>
          <a:stretch>
            <a:fillRect/>
          </a:stretch>
        </p:blipFill>
        <p:spPr bwMode="auto">
          <a:xfrm>
            <a:off x="7835704" y="6270419"/>
            <a:ext cx="2566349" cy="432045"/>
          </a:xfrm>
          <a:prstGeom prst="rect">
            <a:avLst/>
          </a:prstGeom>
          <a:noFill/>
        </p:spPr>
      </p:pic>
      <p:sp>
        <p:nvSpPr>
          <p:cNvPr id="5124" name="Text Box 4">
            <a:extLst>
              <a:ext uri="{FF2B5EF4-FFF2-40B4-BE49-F238E27FC236}">
                <a16:creationId xmlns:a16="http://schemas.microsoft.com/office/drawing/2014/main" id="{8C0007BC-80E9-5C60-65E5-0473AA9FF8B9}"/>
              </a:ext>
            </a:extLst>
          </p:cNvPr>
          <p:cNvSpPr txBox="1">
            <a:spLocks noChangeArrowheads="1"/>
          </p:cNvSpPr>
          <p:nvPr/>
        </p:nvSpPr>
        <p:spPr bwMode="auto">
          <a:xfrm>
            <a:off x="4948283" y="5972308"/>
            <a:ext cx="2275275" cy="325217"/>
          </a:xfrm>
          <a:prstGeom prst="rect">
            <a:avLst/>
          </a:prstGeom>
          <a:noFill/>
          <a:ln w="9525">
            <a:noFill/>
            <a:miter lim="800000"/>
            <a:headEnd/>
            <a:tailEnd/>
          </a:ln>
        </p:spPr>
        <p:txBody>
          <a:bodyPr lIns="0" tIns="0" rIns="0" bIns="0">
            <a:spAutoFit/>
          </a:bodyPr>
          <a:lstStyle/>
          <a:p>
            <a:pPr>
              <a:lnSpc>
                <a:spcPct val="97000"/>
              </a:lnSpc>
              <a:buClr>
                <a:srgbClr val="FFFFFF"/>
              </a:buClr>
              <a:buSzPct val="45000"/>
              <a:tabLst>
                <a:tab pos="656722" algn="l"/>
                <a:tab pos="1313444" algn="l"/>
                <a:tab pos="1970166" algn="l"/>
                <a:tab pos="2626888" algn="l"/>
                <a:tab pos="3283610" algn="l"/>
              </a:tabLst>
            </a:pPr>
            <a:r>
              <a:rPr lang="en-GB" sz="1089" b="1">
                <a:solidFill>
                  <a:srgbClr val="FFFFFF"/>
                </a:solidFill>
                <a:latin typeface="Arial" charset="0"/>
              </a:rPr>
              <a:t>Kunadian V et al. N Engl J Med2024;391:1673-1684</a:t>
            </a:r>
            <a:endParaRPr lang="en-GB" sz="1089" b="1" dirty="0">
              <a:solidFill>
                <a:srgbClr val="FFFFFF"/>
              </a:solidFill>
              <a:latin typeface="Arial" charset="0"/>
            </a:endParaRPr>
          </a:p>
        </p:txBody>
      </p:sp>
      <p:pic>
        <p:nvPicPr>
          <p:cNvPr id="6" name="Picture 5" descr="Image">
            <a:extLst>
              <a:ext uri="{FF2B5EF4-FFF2-40B4-BE49-F238E27FC236}">
                <a16:creationId xmlns:a16="http://schemas.microsoft.com/office/drawing/2014/main" id="{4C091A01-EDC5-A80D-C046-A86368B13F81}"/>
              </a:ext>
            </a:extLst>
          </p:cNvPr>
          <p:cNvPicPr>
            <a:picLocks noChangeAspect="1"/>
          </p:cNvPicPr>
          <p:nvPr/>
        </p:nvPicPr>
        <p:blipFill>
          <a:blip r:embed="rId4" cstate="print"/>
          <a:srcRect t="66646"/>
          <a:stretch>
            <a:fillRect/>
          </a:stretch>
        </p:blipFill>
        <p:spPr>
          <a:xfrm>
            <a:off x="2432255" y="555050"/>
            <a:ext cx="7647420" cy="5579782"/>
          </a:xfrm>
          <a:prstGeom prst="rect">
            <a:avLst/>
          </a:prstGeom>
        </p:spPr>
      </p:pic>
    </p:spTree>
    <p:extLst>
      <p:ext uri="{BB962C8B-B14F-4D97-AF65-F5344CB8AC3E}">
        <p14:creationId xmlns:p14="http://schemas.microsoft.com/office/powerpoint/2010/main" val="1470289889"/>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1848995" y="381641"/>
            <a:ext cx="8495452" cy="216726"/>
          </a:xfrm>
          <a:prstGeom prst="rect">
            <a:avLst/>
          </a:prstGeom>
          <a:noFill/>
          <a:ln w="9525">
            <a:noFill/>
            <a:miter lim="800000"/>
            <a:headEnd/>
            <a:tailEnd/>
          </a:ln>
        </p:spPr>
        <p:txBody>
          <a:bodyPr lIns="0" tIns="0" rIns="0" bIns="0">
            <a:spAutoFit/>
          </a:bodyPr>
          <a:lstStyle/>
          <a:p>
            <a:pPr algn="ctr" defTabSz="829544" fontAlgn="base" hangingPunct="0">
              <a:lnSpc>
                <a:spcPct val="97000"/>
              </a:lnSpc>
              <a:spcBef>
                <a:spcPct val="0"/>
              </a:spcBef>
              <a:spcAft>
                <a:spcPct val="0"/>
              </a:spcAft>
              <a:buClr>
                <a:srgbClr val="FFFFFF"/>
              </a:buClr>
              <a:buSzPct val="45000"/>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sz="1452" b="1" dirty="0" err="1">
                <a:solidFill>
                  <a:srgbClr val="FFFFFF"/>
                </a:solidFill>
                <a:latin typeface="Arial" charset="0"/>
              </a:rPr>
              <a:t>Subgroup Analyses of the Primary Outcome.</a:t>
            </a:r>
            <a:endParaRPr lang="en-GB" sz="1452" b="1" dirty="0">
              <a:solidFill>
                <a:srgbClr val="FFFFFF"/>
              </a:solidFill>
              <a:latin typeface="Arial" charset="0"/>
            </a:endParaRPr>
          </a:p>
        </p:txBody>
      </p:sp>
      <p:pic>
        <p:nvPicPr>
          <p:cNvPr id="5122" name="Picture 2"/>
          <p:cNvPicPr>
            <a:picLocks noChangeAspect="1" noChangeArrowheads="1"/>
          </p:cNvPicPr>
          <p:nvPr/>
        </p:nvPicPr>
        <p:blipFill>
          <a:blip r:embed="rId3" cstate="print"/>
          <a:srcRect/>
          <a:stretch>
            <a:fillRect/>
          </a:stretch>
        </p:blipFill>
        <p:spPr bwMode="auto">
          <a:xfrm>
            <a:off x="7835704" y="6270419"/>
            <a:ext cx="2566349" cy="432045"/>
          </a:xfrm>
          <a:prstGeom prst="rect">
            <a:avLst/>
          </a:prstGeom>
          <a:noFill/>
        </p:spPr>
      </p:pic>
      <p:sp>
        <p:nvSpPr>
          <p:cNvPr id="5124" name="Text Box 4"/>
          <p:cNvSpPr txBox="1">
            <a:spLocks noChangeArrowheads="1"/>
          </p:cNvSpPr>
          <p:nvPr/>
        </p:nvSpPr>
        <p:spPr bwMode="auto">
          <a:xfrm>
            <a:off x="3647110" y="5972308"/>
            <a:ext cx="4877619" cy="162609"/>
          </a:xfrm>
          <a:prstGeom prst="rect">
            <a:avLst/>
          </a:prstGeom>
          <a:noFill/>
          <a:ln w="9525">
            <a:noFill/>
            <a:miter lim="800000"/>
            <a:headEnd/>
            <a:tailEnd/>
          </a:ln>
        </p:spPr>
        <p:txBody>
          <a:bodyPr lIns="0" tIns="0" rIns="0" bIns="0">
            <a:spAutoFit/>
          </a:bodyPr>
          <a:lstStyle/>
          <a:p>
            <a:pPr defTabSz="829544" fontAlgn="base" hangingPunct="0">
              <a:lnSpc>
                <a:spcPct val="97000"/>
              </a:lnSpc>
              <a:spcBef>
                <a:spcPct val="0"/>
              </a:spcBef>
              <a:spcAft>
                <a:spcPct val="0"/>
              </a:spcAft>
              <a:buClr>
                <a:srgbClr val="FFFFFF"/>
              </a:buClr>
              <a:buSzPct val="45000"/>
              <a:tabLst>
                <a:tab pos="656722" algn="l"/>
                <a:tab pos="1313444" algn="l"/>
                <a:tab pos="1970166" algn="l"/>
                <a:tab pos="2626888" algn="l"/>
                <a:tab pos="3283610" algn="l"/>
              </a:tabLst>
            </a:pPr>
            <a:r>
              <a:rPr lang="en-GB" sz="1089" b="1">
                <a:solidFill>
                  <a:srgbClr val="FFFFFF"/>
                </a:solidFill>
                <a:latin typeface="Arial" charset="0"/>
              </a:rPr>
              <a:t>Kunadian V et al. N Engl J Med2024;391:1673-1684</a:t>
            </a:r>
            <a:endParaRPr lang="en-GB" sz="1089" b="1" dirty="0">
              <a:solidFill>
                <a:srgbClr val="FFFFFF"/>
              </a:solidFill>
              <a:latin typeface="Arial" charset="0"/>
            </a:endParaRPr>
          </a:p>
        </p:txBody>
      </p:sp>
      <p:pic>
        <p:nvPicPr>
          <p:cNvPr id="6" name="Picture 5" descr="Image"/>
          <p:cNvPicPr>
            <a:picLocks noChangeAspect="1"/>
          </p:cNvPicPr>
          <p:nvPr/>
        </p:nvPicPr>
        <p:blipFill>
          <a:blip r:embed="rId4" cstate="print"/>
          <a:stretch>
            <a:fillRect/>
          </a:stretch>
        </p:blipFill>
        <p:spPr>
          <a:xfrm>
            <a:off x="3647110" y="933218"/>
            <a:ext cx="4877619" cy="4977163"/>
          </a:xfrm>
          <a:prstGeom prst="rect">
            <a:avLst/>
          </a:prstGeom>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1848995" y="381641"/>
            <a:ext cx="8495452" cy="216726"/>
          </a:xfrm>
          <a:prstGeom prst="rect">
            <a:avLst/>
          </a:prstGeom>
          <a:noFill/>
          <a:ln w="9525">
            <a:noFill/>
            <a:miter lim="800000"/>
            <a:headEnd/>
            <a:tailEnd/>
          </a:ln>
        </p:spPr>
        <p:txBody>
          <a:bodyPr lIns="0" tIns="0" rIns="0" bIns="0">
            <a:spAutoFit/>
          </a:bodyPr>
          <a:lstStyle/>
          <a:p>
            <a:pPr algn="ctr">
              <a:lnSpc>
                <a:spcPct val="97000"/>
              </a:lnSpc>
              <a:buClr>
                <a:srgbClr val="FFFFFF"/>
              </a:buClr>
              <a:buSzPct val="45000"/>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sz="1452" b="1" dirty="0">
                <a:latin typeface="Arial" charset="0"/>
              </a:rPr>
              <a:t>Subgroup Analyses of the Primary Outcome</a:t>
            </a:r>
            <a:r>
              <a:rPr lang="en-GB" sz="1452" b="1" dirty="0">
                <a:solidFill>
                  <a:srgbClr val="FFFFFF"/>
                </a:solidFill>
                <a:latin typeface="Arial" charset="0"/>
              </a:rPr>
              <a:t>.</a:t>
            </a:r>
          </a:p>
        </p:txBody>
      </p:sp>
      <p:pic>
        <p:nvPicPr>
          <p:cNvPr id="5122" name="Picture 2"/>
          <p:cNvPicPr>
            <a:picLocks noChangeAspect="1" noChangeArrowheads="1"/>
          </p:cNvPicPr>
          <p:nvPr/>
        </p:nvPicPr>
        <p:blipFill>
          <a:blip r:embed="rId3" cstate="print"/>
          <a:srcRect/>
          <a:stretch>
            <a:fillRect/>
          </a:stretch>
        </p:blipFill>
        <p:spPr bwMode="auto">
          <a:xfrm>
            <a:off x="7835704" y="6270419"/>
            <a:ext cx="2566349" cy="432045"/>
          </a:xfrm>
          <a:prstGeom prst="rect">
            <a:avLst/>
          </a:prstGeom>
          <a:noFill/>
        </p:spPr>
      </p:pic>
      <p:sp>
        <p:nvSpPr>
          <p:cNvPr id="5124" name="Text Box 4"/>
          <p:cNvSpPr txBox="1">
            <a:spLocks noChangeArrowheads="1"/>
          </p:cNvSpPr>
          <p:nvPr/>
        </p:nvSpPr>
        <p:spPr bwMode="auto">
          <a:xfrm>
            <a:off x="3647110" y="5972308"/>
            <a:ext cx="4877619" cy="162609"/>
          </a:xfrm>
          <a:prstGeom prst="rect">
            <a:avLst/>
          </a:prstGeom>
          <a:noFill/>
          <a:ln w="9525">
            <a:noFill/>
            <a:miter lim="800000"/>
            <a:headEnd/>
            <a:tailEnd/>
          </a:ln>
        </p:spPr>
        <p:txBody>
          <a:bodyPr lIns="0" tIns="0" rIns="0" bIns="0">
            <a:spAutoFit/>
          </a:bodyPr>
          <a:lstStyle/>
          <a:p>
            <a:pPr>
              <a:lnSpc>
                <a:spcPct val="97000"/>
              </a:lnSpc>
              <a:buClr>
                <a:srgbClr val="FFFFFF"/>
              </a:buClr>
              <a:buSzPct val="45000"/>
              <a:tabLst>
                <a:tab pos="656722" algn="l"/>
                <a:tab pos="1313444" algn="l"/>
                <a:tab pos="1970166" algn="l"/>
                <a:tab pos="2626888" algn="l"/>
                <a:tab pos="3283610" algn="l"/>
              </a:tabLst>
            </a:pPr>
            <a:r>
              <a:rPr lang="en-GB" sz="1089" b="1">
                <a:solidFill>
                  <a:srgbClr val="FFFFFF"/>
                </a:solidFill>
                <a:latin typeface="Arial" charset="0"/>
              </a:rPr>
              <a:t>Kunadian V et al. N Engl J Med2024;391:1673-1684</a:t>
            </a:r>
            <a:endParaRPr lang="en-GB" sz="1089" b="1" dirty="0">
              <a:solidFill>
                <a:srgbClr val="FFFFFF"/>
              </a:solidFill>
              <a:latin typeface="Arial" charset="0"/>
            </a:endParaRPr>
          </a:p>
        </p:txBody>
      </p:sp>
      <p:pic>
        <p:nvPicPr>
          <p:cNvPr id="6" name="Picture 5" descr="Image"/>
          <p:cNvPicPr>
            <a:picLocks noChangeAspect="1"/>
          </p:cNvPicPr>
          <p:nvPr/>
        </p:nvPicPr>
        <p:blipFill>
          <a:blip r:embed="rId4" cstate="print"/>
          <a:srcRect b="61719"/>
          <a:stretch>
            <a:fillRect/>
          </a:stretch>
        </p:blipFill>
        <p:spPr>
          <a:xfrm>
            <a:off x="1539886" y="1147801"/>
            <a:ext cx="9174583" cy="3669504"/>
          </a:xfrm>
          <a:prstGeom prst="rect">
            <a:avLst/>
          </a:prstGeom>
        </p:spPr>
      </p:pic>
      <p:sp>
        <p:nvSpPr>
          <p:cNvPr id="2" name="Title 1">
            <a:extLst>
              <a:ext uri="{FF2B5EF4-FFF2-40B4-BE49-F238E27FC236}">
                <a16:creationId xmlns:a16="http://schemas.microsoft.com/office/drawing/2014/main" id="{662D23A4-88F6-7769-B07C-664AEEADD2BE}"/>
              </a:ext>
            </a:extLst>
          </p:cNvPr>
          <p:cNvSpPr>
            <a:spLocks noGrp="1"/>
          </p:cNvSpPr>
          <p:nvPr>
            <p:ph type="title"/>
          </p:nvPr>
        </p:nvSpPr>
        <p:spPr/>
        <p:txBody>
          <a:bodyPr/>
          <a:lstStyle/>
          <a:p>
            <a:endParaRPr lang="en-CA"/>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2194631" y="714845"/>
            <a:ext cx="7805619" cy="379143"/>
          </a:xfrm>
          <a:prstGeom prst="rect">
            <a:avLst/>
          </a:prstGeom>
          <a:noFill/>
          <a:ln w="9525">
            <a:noFill/>
            <a:miter lim="800000"/>
            <a:headEnd/>
            <a:tailEnd/>
          </a:ln>
        </p:spPr>
        <p:txBody>
          <a:bodyPr lIns="0" tIns="0" rIns="0" bIns="0" anchor="ctr">
            <a:spAutoFit/>
          </a:bodyPr>
          <a:lstStyle/>
          <a:p>
            <a:pPr algn="ctr">
              <a:lnSpc>
                <a:spcPct val="97000"/>
              </a:lnSpc>
              <a:buClr>
                <a:srgbClr val="FFFFFF"/>
              </a:buClr>
              <a:buSzPct val="45000"/>
              <a:tabLst>
                <a:tab pos="656722" algn="l"/>
                <a:tab pos="1313444" algn="l"/>
                <a:tab pos="1970166" algn="l"/>
                <a:tab pos="2626888" algn="l"/>
                <a:tab pos="3283610" algn="l"/>
                <a:tab pos="3940332" algn="l"/>
                <a:tab pos="4597055" algn="l"/>
                <a:tab pos="5253777" algn="l"/>
                <a:tab pos="5910499" algn="l"/>
                <a:tab pos="6567221" algn="l"/>
                <a:tab pos="7223943" algn="l"/>
              </a:tabLst>
            </a:pPr>
            <a:r>
              <a:rPr lang="en-GB" sz="2540" b="1">
                <a:solidFill>
                  <a:srgbClr val="FFFFFF"/>
                </a:solidFill>
                <a:latin typeface="Arial" charset="0"/>
              </a:rPr>
              <a:t>Conclusions</a:t>
            </a:r>
            <a:endParaRPr lang="en-GB" sz="2540" b="1" dirty="0">
              <a:solidFill>
                <a:srgbClr val="FFFFFF"/>
              </a:solidFill>
              <a:latin typeface="Arial" charset="0"/>
            </a:endParaRPr>
          </a:p>
        </p:txBody>
      </p:sp>
      <p:sp>
        <p:nvSpPr>
          <p:cNvPr id="2" name="Title 1">
            <a:extLst>
              <a:ext uri="{FF2B5EF4-FFF2-40B4-BE49-F238E27FC236}">
                <a16:creationId xmlns:a16="http://schemas.microsoft.com/office/drawing/2014/main" id="{1B711457-06CC-550C-E02C-F623D5EB5E28}"/>
              </a:ext>
            </a:extLst>
          </p:cNvPr>
          <p:cNvSpPr>
            <a:spLocks noGrp="1"/>
          </p:cNvSpPr>
          <p:nvPr>
            <p:ph type="title"/>
          </p:nvPr>
        </p:nvSpPr>
        <p:spPr/>
        <p:txBody>
          <a:bodyPr/>
          <a:lstStyle/>
          <a:p>
            <a:pPr algn="ctr"/>
            <a:r>
              <a:rPr lang="en-CA" dirty="0"/>
              <a:t>SUMMARY</a:t>
            </a:r>
          </a:p>
        </p:txBody>
      </p:sp>
      <p:sp>
        <p:nvSpPr>
          <p:cNvPr id="10242" name="Rectangle 2"/>
          <p:cNvSpPr>
            <a:spLocks noGrp="1" noChangeArrowheads="1"/>
          </p:cNvSpPr>
          <p:nvPr>
            <p:ph idx="1"/>
          </p:nvPr>
        </p:nvSpPr>
        <p:spPr>
          <a:ln/>
        </p:spPr>
        <p:txBody>
          <a:bodyPr anchor="t">
            <a:normAutofit/>
          </a:bodyPr>
          <a:lstStyle/>
          <a:p>
            <a:pPr marL="391729" indent="-293797">
              <a:lnSpc>
                <a:spcPct val="92000"/>
              </a:lnSpc>
              <a:spcAft>
                <a:spcPts val="806"/>
              </a:spcAft>
              <a:buSzPct val="100000"/>
              <a:buFont typeface="Arial" charset="0"/>
              <a:buChar char="•"/>
              <a:tabLst>
                <a:tab pos="656722" algn="l"/>
                <a:tab pos="1313444" algn="l"/>
                <a:tab pos="1970166" algn="l"/>
                <a:tab pos="2626888" algn="l"/>
                <a:tab pos="3283610" algn="l"/>
                <a:tab pos="3940332" algn="l"/>
                <a:tab pos="4597055" algn="l"/>
                <a:tab pos="5253777" algn="l"/>
                <a:tab pos="5910499" algn="l"/>
                <a:tab pos="6567221" algn="l"/>
                <a:tab pos="7223943" algn="l"/>
              </a:tabLst>
            </a:pPr>
            <a:r>
              <a:rPr lang="en-GB" sz="2903" dirty="0">
                <a:latin typeface="Arial" charset="0"/>
              </a:rPr>
              <a:t>In older adults with NSTEMI, an invasive strategy did not result in a significantly lower risk of cardiovascular death or nonfatal myocardial infarction (the composite primary outcome) than a conservative strategy over a median follow-up of 4.1 years.</a:t>
            </a:r>
          </a:p>
        </p:txBody>
      </p:sp>
      <p:pic>
        <p:nvPicPr>
          <p:cNvPr id="10243" name="Picture 3"/>
          <p:cNvPicPr>
            <a:picLocks noChangeAspect="1" noChangeArrowheads="1"/>
          </p:cNvPicPr>
          <p:nvPr/>
        </p:nvPicPr>
        <p:blipFill>
          <a:blip r:embed="rId3" cstate="print"/>
          <a:srcRect/>
          <a:stretch>
            <a:fillRect/>
          </a:stretch>
        </p:blipFill>
        <p:spPr bwMode="auto">
          <a:xfrm>
            <a:off x="7835704" y="6270419"/>
            <a:ext cx="2566349" cy="432045"/>
          </a:xfrm>
          <a:prstGeom prst="rect">
            <a:avLst/>
          </a:prstGeom>
          <a:noFill/>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EA5F1-B03C-64CC-F808-58BBBF85C3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92E6371-A9DF-0546-E6CF-64E822E6D259}"/>
              </a:ext>
            </a:extLst>
          </p:cNvPr>
          <p:cNvSpPr>
            <a:spLocks noGrp="1"/>
          </p:cNvSpPr>
          <p:nvPr>
            <p:ph type="title"/>
          </p:nvPr>
        </p:nvSpPr>
        <p:spPr/>
        <p:txBody>
          <a:bodyPr/>
          <a:lstStyle/>
          <a:p>
            <a:r>
              <a:rPr lang="en-CA" dirty="0"/>
              <a:t>Patient # 1 - CJ</a:t>
            </a:r>
          </a:p>
        </p:txBody>
      </p:sp>
      <p:sp>
        <p:nvSpPr>
          <p:cNvPr id="5" name="Content Placeholder 4">
            <a:extLst>
              <a:ext uri="{FF2B5EF4-FFF2-40B4-BE49-F238E27FC236}">
                <a16:creationId xmlns:a16="http://schemas.microsoft.com/office/drawing/2014/main" id="{372785F1-6BFE-117C-2D36-814A0BEA217D}"/>
              </a:ext>
            </a:extLst>
          </p:cNvPr>
          <p:cNvSpPr>
            <a:spLocks noGrp="1"/>
          </p:cNvSpPr>
          <p:nvPr>
            <p:ph idx="1"/>
          </p:nvPr>
        </p:nvSpPr>
        <p:spPr/>
        <p:txBody>
          <a:bodyPr>
            <a:normAutofit fontScale="92500" lnSpcReduction="20000"/>
          </a:bodyPr>
          <a:lstStyle/>
          <a:p>
            <a:r>
              <a:rPr lang="en-CA" dirty="0"/>
              <a:t>75 </a:t>
            </a:r>
            <a:r>
              <a:rPr lang="en-CA" dirty="0" err="1"/>
              <a:t>yo</a:t>
            </a:r>
            <a:r>
              <a:rPr lang="en-CA" dirty="0"/>
              <a:t> female - </a:t>
            </a:r>
            <a:r>
              <a:rPr lang="en-CA" dirty="0" err="1"/>
              <a:t>prev</a:t>
            </a:r>
            <a:r>
              <a:rPr lang="en-CA" dirty="0"/>
              <a:t> healthy – no CRFs</a:t>
            </a:r>
          </a:p>
          <a:p>
            <a:r>
              <a:rPr lang="en-CA" dirty="0"/>
              <a:t>MOCA 21</a:t>
            </a:r>
          </a:p>
          <a:p>
            <a:r>
              <a:rPr lang="en-CA" dirty="0"/>
              <a:t>In Champlain Manor – walker and unable to do banking</a:t>
            </a:r>
          </a:p>
          <a:p>
            <a:endParaRPr lang="en-CA" dirty="0"/>
          </a:p>
          <a:p>
            <a:r>
              <a:rPr lang="en-CA" dirty="0"/>
              <a:t>2 hours CP at rest</a:t>
            </a:r>
          </a:p>
          <a:p>
            <a:r>
              <a:rPr lang="en-CA" dirty="0"/>
              <a:t>ECG – Lateral T wave inversion - resolved</a:t>
            </a:r>
          </a:p>
          <a:p>
            <a:r>
              <a:rPr lang="en-CA" dirty="0"/>
              <a:t>Trop 2.0 – </a:t>
            </a:r>
          </a:p>
          <a:p>
            <a:r>
              <a:rPr lang="en-CA" sz="2540" b="1" dirty="0"/>
              <a:t>Diagnosis - NON-STEMI</a:t>
            </a:r>
          </a:p>
          <a:p>
            <a:endParaRPr lang="en-CA" dirty="0"/>
          </a:p>
          <a:p>
            <a:pPr marL="0" indent="0" algn="ctr">
              <a:buNone/>
            </a:pPr>
            <a:r>
              <a:rPr lang="en-CA" dirty="0"/>
              <a:t>? </a:t>
            </a:r>
            <a:r>
              <a:rPr lang="en-CA" sz="2903" dirty="0"/>
              <a:t>Recommendations </a:t>
            </a:r>
          </a:p>
          <a:p>
            <a:endParaRPr lang="en-CA" dirty="0"/>
          </a:p>
        </p:txBody>
      </p:sp>
    </p:spTree>
    <p:extLst>
      <p:ext uri="{BB962C8B-B14F-4D97-AF65-F5344CB8AC3E}">
        <p14:creationId xmlns:p14="http://schemas.microsoft.com/office/powerpoint/2010/main" val="2354410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99EC9-291B-C2DF-8505-EEAEDD146355}"/>
              </a:ext>
            </a:extLst>
          </p:cNvPr>
          <p:cNvSpPr>
            <a:spLocks noGrp="1"/>
          </p:cNvSpPr>
          <p:nvPr>
            <p:ph type="title"/>
          </p:nvPr>
        </p:nvSpPr>
        <p:spPr/>
        <p:txBody>
          <a:bodyPr/>
          <a:lstStyle/>
          <a:p>
            <a:r>
              <a:rPr lang="en-CA" dirty="0"/>
              <a:t>Objectives</a:t>
            </a:r>
          </a:p>
        </p:txBody>
      </p:sp>
      <p:sp>
        <p:nvSpPr>
          <p:cNvPr id="3" name="Content Placeholder 2">
            <a:extLst>
              <a:ext uri="{FF2B5EF4-FFF2-40B4-BE49-F238E27FC236}">
                <a16:creationId xmlns:a16="http://schemas.microsoft.com/office/drawing/2014/main" id="{EB337D12-8239-3DC1-3D23-412288C2B87E}"/>
              </a:ext>
            </a:extLst>
          </p:cNvPr>
          <p:cNvSpPr>
            <a:spLocks noGrp="1"/>
          </p:cNvSpPr>
          <p:nvPr>
            <p:ph idx="1"/>
          </p:nvPr>
        </p:nvSpPr>
        <p:spPr/>
        <p:txBody>
          <a:bodyPr>
            <a:normAutofit/>
          </a:bodyPr>
          <a:lstStyle/>
          <a:p>
            <a:pPr marL="0" indent="0">
              <a:buNone/>
            </a:pPr>
            <a:r>
              <a:rPr lang="en-CA" sz="3200" dirty="0"/>
              <a:t>Review recent advances in cardiac care relevant to General Internal Medicine and Primary Care Providers</a:t>
            </a:r>
          </a:p>
          <a:p>
            <a:pPr marL="0" indent="0">
              <a:buNone/>
            </a:pPr>
            <a:endParaRPr lang="en-CA" dirty="0"/>
          </a:p>
          <a:p>
            <a:pPr lvl="1"/>
            <a:r>
              <a:rPr lang="en-CA" sz="3600" dirty="0"/>
              <a:t>Cardiology Trials 2024-25</a:t>
            </a:r>
            <a:endParaRPr lang="en-CA" dirty="0"/>
          </a:p>
          <a:p>
            <a:pPr lvl="1"/>
            <a:r>
              <a:rPr lang="en-CA" sz="3600" dirty="0" err="1"/>
              <a:t>HFpEF</a:t>
            </a:r>
            <a:endParaRPr lang="en-CA" sz="3600" dirty="0"/>
          </a:p>
          <a:p>
            <a:pPr lvl="1"/>
            <a:r>
              <a:rPr lang="en-CA" sz="3600" dirty="0"/>
              <a:t>CCS CHF Guidelines 2024</a:t>
            </a:r>
          </a:p>
          <a:p>
            <a:pPr lvl="1"/>
            <a:r>
              <a:rPr lang="en-CA" sz="3600" dirty="0"/>
              <a:t>Practical Tips to Implement New Therapies</a:t>
            </a:r>
          </a:p>
        </p:txBody>
      </p:sp>
      <p:sp>
        <p:nvSpPr>
          <p:cNvPr id="4" name="Footer Placeholder 3">
            <a:extLst>
              <a:ext uri="{FF2B5EF4-FFF2-40B4-BE49-F238E27FC236}">
                <a16:creationId xmlns:a16="http://schemas.microsoft.com/office/drawing/2014/main" id="{74407849-D45C-4617-3C86-37265761354B}"/>
              </a:ext>
            </a:extLst>
          </p:cNvPr>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31976049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2C6B6-2A1F-655C-5644-01EA384CD2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24DD25-F0FC-B123-F9D1-627C1F071C04}"/>
              </a:ext>
            </a:extLst>
          </p:cNvPr>
          <p:cNvSpPr>
            <a:spLocks noGrp="1"/>
          </p:cNvSpPr>
          <p:nvPr>
            <p:ph type="title"/>
          </p:nvPr>
        </p:nvSpPr>
        <p:spPr/>
        <p:txBody>
          <a:bodyPr/>
          <a:lstStyle/>
          <a:p>
            <a:r>
              <a:rPr lang="en-CA" dirty="0"/>
              <a:t>Patient # 2 - JT</a:t>
            </a:r>
          </a:p>
        </p:txBody>
      </p:sp>
      <p:sp>
        <p:nvSpPr>
          <p:cNvPr id="3" name="Content Placeholder 2">
            <a:extLst>
              <a:ext uri="{FF2B5EF4-FFF2-40B4-BE49-F238E27FC236}">
                <a16:creationId xmlns:a16="http://schemas.microsoft.com/office/drawing/2014/main" id="{66132A11-3452-2E06-5F26-27557085E299}"/>
              </a:ext>
            </a:extLst>
          </p:cNvPr>
          <p:cNvSpPr>
            <a:spLocks noGrp="1"/>
          </p:cNvSpPr>
          <p:nvPr>
            <p:ph idx="1"/>
          </p:nvPr>
        </p:nvSpPr>
        <p:spPr/>
        <p:txBody>
          <a:bodyPr>
            <a:normAutofit fontScale="92500" lnSpcReduction="20000"/>
          </a:bodyPr>
          <a:lstStyle/>
          <a:p>
            <a:r>
              <a:rPr lang="en-CA" dirty="0"/>
              <a:t>82 </a:t>
            </a:r>
            <a:r>
              <a:rPr lang="en-CA" dirty="0" err="1"/>
              <a:t>yo</a:t>
            </a:r>
            <a:r>
              <a:rPr lang="en-CA" dirty="0"/>
              <a:t> female, </a:t>
            </a:r>
          </a:p>
          <a:p>
            <a:r>
              <a:rPr lang="en-CA" dirty="0" err="1"/>
              <a:t>Hx</a:t>
            </a:r>
            <a:r>
              <a:rPr lang="en-CA" dirty="0"/>
              <a:t> HT - ACE-I, </a:t>
            </a:r>
          </a:p>
          <a:p>
            <a:r>
              <a:rPr lang="en-CA" dirty="0" err="1"/>
              <a:t>Occas</a:t>
            </a:r>
            <a:r>
              <a:rPr lang="en-CA" dirty="0"/>
              <a:t> walks outside, able to do ADLs</a:t>
            </a:r>
          </a:p>
          <a:p>
            <a:endParaRPr lang="en-CA" dirty="0"/>
          </a:p>
          <a:p>
            <a:r>
              <a:rPr lang="en-CA" dirty="0"/>
              <a:t>2 hours CP at rest</a:t>
            </a:r>
          </a:p>
          <a:p>
            <a:r>
              <a:rPr lang="en-CA" dirty="0"/>
              <a:t>ECG – Lateral T wave inversion - resolved</a:t>
            </a:r>
          </a:p>
          <a:p>
            <a:r>
              <a:rPr lang="en-CA" dirty="0"/>
              <a:t>Trop 2.0 – </a:t>
            </a:r>
          </a:p>
          <a:p>
            <a:r>
              <a:rPr lang="en-CA" sz="2540" b="1" dirty="0"/>
              <a:t>Diagnosis - NON-STEMI</a:t>
            </a:r>
          </a:p>
          <a:p>
            <a:endParaRPr lang="en-CA" sz="2903" dirty="0"/>
          </a:p>
          <a:p>
            <a:pPr marL="0" indent="0" algn="ctr">
              <a:buNone/>
            </a:pPr>
            <a:r>
              <a:rPr lang="en-CA" sz="2903" dirty="0"/>
              <a:t>? Recommendations </a:t>
            </a:r>
          </a:p>
          <a:p>
            <a:endParaRPr lang="en-CA" dirty="0"/>
          </a:p>
        </p:txBody>
      </p:sp>
    </p:spTree>
    <p:extLst>
      <p:ext uri="{BB962C8B-B14F-4D97-AF65-F5344CB8AC3E}">
        <p14:creationId xmlns:p14="http://schemas.microsoft.com/office/powerpoint/2010/main" val="30176471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5B745-A604-CCF3-C879-0D7AFE1D6FCF}"/>
              </a:ext>
            </a:extLst>
          </p:cNvPr>
          <p:cNvSpPr>
            <a:spLocks noGrp="1"/>
          </p:cNvSpPr>
          <p:nvPr>
            <p:ph type="title"/>
          </p:nvPr>
        </p:nvSpPr>
        <p:spPr/>
        <p:txBody>
          <a:bodyPr/>
          <a:lstStyle/>
          <a:p>
            <a:pPr algn="ctr"/>
            <a:r>
              <a:rPr lang="en-CA" dirty="0"/>
              <a:t>SENIOR RITA</a:t>
            </a:r>
          </a:p>
        </p:txBody>
      </p:sp>
      <p:sp>
        <p:nvSpPr>
          <p:cNvPr id="3" name="Content Placeholder 2">
            <a:extLst>
              <a:ext uri="{FF2B5EF4-FFF2-40B4-BE49-F238E27FC236}">
                <a16:creationId xmlns:a16="http://schemas.microsoft.com/office/drawing/2014/main" id="{1AB52C59-B2A2-A267-6104-8928A4083FF9}"/>
              </a:ext>
            </a:extLst>
          </p:cNvPr>
          <p:cNvSpPr>
            <a:spLocks noGrp="1"/>
          </p:cNvSpPr>
          <p:nvPr>
            <p:ph idx="1"/>
          </p:nvPr>
        </p:nvSpPr>
        <p:spPr/>
        <p:txBody>
          <a:bodyPr>
            <a:normAutofit/>
          </a:bodyPr>
          <a:lstStyle/>
          <a:p>
            <a:pPr marL="0" indent="0">
              <a:buNone/>
            </a:pPr>
            <a:endParaRPr lang="en-CA" sz="4000" dirty="0"/>
          </a:p>
          <a:p>
            <a:pPr marL="0" indent="0">
              <a:buNone/>
            </a:pPr>
            <a:r>
              <a:rPr lang="en-CA" sz="4000" dirty="0"/>
              <a:t>It frees clinicians from feeling obligated to send every elderly patient to the </a:t>
            </a:r>
            <a:r>
              <a:rPr lang="en-CA" sz="4000" dirty="0" err="1"/>
              <a:t>cath</a:t>
            </a:r>
            <a:r>
              <a:rPr lang="en-CA" sz="4000" dirty="0"/>
              <a:t> lab, favouring the art of medicine and </a:t>
            </a:r>
            <a:r>
              <a:rPr lang="en-CA" sz="4000" dirty="0" err="1"/>
              <a:t>priorotizing</a:t>
            </a:r>
            <a:r>
              <a:rPr lang="en-CA" sz="4000" dirty="0"/>
              <a:t> patient values and shared decision making.</a:t>
            </a:r>
          </a:p>
        </p:txBody>
      </p:sp>
    </p:spTree>
    <p:extLst>
      <p:ext uri="{BB962C8B-B14F-4D97-AF65-F5344CB8AC3E}">
        <p14:creationId xmlns:p14="http://schemas.microsoft.com/office/powerpoint/2010/main" val="39607501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7318B1-0373-897F-24CA-35487F958A9B}"/>
              </a:ext>
            </a:extLst>
          </p:cNvPr>
          <p:cNvSpPr>
            <a:spLocks noGrp="1"/>
          </p:cNvSpPr>
          <p:nvPr>
            <p:ph type="title"/>
          </p:nvPr>
        </p:nvSpPr>
        <p:spPr/>
        <p:txBody>
          <a:bodyPr/>
          <a:lstStyle/>
          <a:p>
            <a:r>
              <a:rPr lang="en-CA" dirty="0"/>
              <a:t>MD</a:t>
            </a:r>
          </a:p>
        </p:txBody>
      </p:sp>
      <p:sp>
        <p:nvSpPr>
          <p:cNvPr id="5" name="Content Placeholder 4">
            <a:extLst>
              <a:ext uri="{FF2B5EF4-FFF2-40B4-BE49-F238E27FC236}">
                <a16:creationId xmlns:a16="http://schemas.microsoft.com/office/drawing/2014/main" id="{DBAD6B3F-18AB-F6B2-264F-575B2292905C}"/>
              </a:ext>
            </a:extLst>
          </p:cNvPr>
          <p:cNvSpPr>
            <a:spLocks noGrp="1"/>
          </p:cNvSpPr>
          <p:nvPr>
            <p:ph idx="1"/>
          </p:nvPr>
        </p:nvSpPr>
        <p:spPr>
          <a:xfrm>
            <a:off x="2152237" y="1825626"/>
            <a:ext cx="7887528" cy="4921482"/>
          </a:xfrm>
        </p:spPr>
        <p:txBody>
          <a:bodyPr/>
          <a:lstStyle/>
          <a:p>
            <a:r>
              <a:rPr lang="en-CA" sz="2903" dirty="0"/>
              <a:t>66 </a:t>
            </a:r>
            <a:r>
              <a:rPr lang="en-CA" sz="2903" dirty="0" err="1"/>
              <a:t>yo</a:t>
            </a:r>
            <a:r>
              <a:rPr lang="en-CA" sz="2903" dirty="0"/>
              <a:t> male – </a:t>
            </a:r>
            <a:r>
              <a:rPr lang="en-CA" sz="2903" dirty="0" err="1"/>
              <a:t>prev</a:t>
            </a:r>
            <a:r>
              <a:rPr lang="en-CA" sz="2903" dirty="0"/>
              <a:t> smoker</a:t>
            </a:r>
          </a:p>
          <a:p>
            <a:r>
              <a:rPr lang="en-CA" sz="2903" dirty="0"/>
              <a:t>STEMI with Primary PCI RCA</a:t>
            </a:r>
          </a:p>
          <a:p>
            <a:r>
              <a:rPr lang="en-CA" sz="2903" dirty="0"/>
              <a:t>EF 65%</a:t>
            </a:r>
          </a:p>
          <a:p>
            <a:r>
              <a:rPr lang="en-CA" sz="2903" dirty="0"/>
              <a:t>Meds – Bisoprolol 5 mg od</a:t>
            </a:r>
          </a:p>
          <a:p>
            <a:pPr lvl="1"/>
            <a:r>
              <a:rPr lang="en-CA" sz="2540" dirty="0"/>
              <a:t>Rosuvastatin 40/ASA/</a:t>
            </a:r>
            <a:r>
              <a:rPr lang="en-CA" sz="2540" dirty="0" err="1"/>
              <a:t>Brilinta</a:t>
            </a:r>
            <a:r>
              <a:rPr lang="en-CA" sz="2540" dirty="0"/>
              <a:t>/</a:t>
            </a:r>
            <a:r>
              <a:rPr lang="en-CA" sz="2540" dirty="0" err="1"/>
              <a:t>Ramirpil</a:t>
            </a:r>
            <a:endParaRPr lang="en-CA" sz="2540" dirty="0"/>
          </a:p>
          <a:p>
            <a:pPr lvl="1"/>
            <a:endParaRPr lang="en-CA" sz="2540" dirty="0"/>
          </a:p>
          <a:p>
            <a:r>
              <a:rPr lang="en-CA" sz="2903" dirty="0"/>
              <a:t>3 months later</a:t>
            </a:r>
          </a:p>
          <a:p>
            <a:pPr lvl="1"/>
            <a:r>
              <a:rPr lang="en-CA" sz="2540" dirty="0"/>
              <a:t>c/o fatigue/? Depression</a:t>
            </a:r>
          </a:p>
          <a:p>
            <a:pPr lvl="1"/>
            <a:r>
              <a:rPr lang="en-CA" sz="2540" dirty="0"/>
              <a:t>No angina</a:t>
            </a:r>
          </a:p>
          <a:p>
            <a:pPr lvl="1"/>
            <a:r>
              <a:rPr lang="en-CA" sz="2540" dirty="0"/>
              <a:t>BP – 122/78, HR 64</a:t>
            </a:r>
          </a:p>
          <a:p>
            <a:pPr lvl="1"/>
            <a:endParaRPr lang="en-CA" sz="2177" dirty="0"/>
          </a:p>
        </p:txBody>
      </p:sp>
    </p:spTree>
    <p:extLst>
      <p:ext uri="{BB962C8B-B14F-4D97-AF65-F5344CB8AC3E}">
        <p14:creationId xmlns:p14="http://schemas.microsoft.com/office/powerpoint/2010/main" val="16332020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49DC77-10ED-CFC4-E6B0-2764A610D7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DCF439F-9EB4-12BD-1685-8F6A59C7810B}"/>
              </a:ext>
            </a:extLst>
          </p:cNvPr>
          <p:cNvSpPr>
            <a:spLocks noGrp="1"/>
          </p:cNvSpPr>
          <p:nvPr>
            <p:ph type="title"/>
          </p:nvPr>
        </p:nvSpPr>
        <p:spPr/>
        <p:txBody>
          <a:bodyPr/>
          <a:lstStyle/>
          <a:p>
            <a:r>
              <a:rPr lang="en-CA" dirty="0"/>
              <a:t>MD</a:t>
            </a:r>
          </a:p>
        </p:txBody>
      </p:sp>
      <p:sp>
        <p:nvSpPr>
          <p:cNvPr id="5" name="Content Placeholder 4">
            <a:extLst>
              <a:ext uri="{FF2B5EF4-FFF2-40B4-BE49-F238E27FC236}">
                <a16:creationId xmlns:a16="http://schemas.microsoft.com/office/drawing/2014/main" id="{0F5E0116-7FCF-51EC-BA0F-F24B744A7E25}"/>
              </a:ext>
            </a:extLst>
          </p:cNvPr>
          <p:cNvSpPr>
            <a:spLocks noGrp="1"/>
          </p:cNvSpPr>
          <p:nvPr>
            <p:ph idx="1"/>
          </p:nvPr>
        </p:nvSpPr>
        <p:spPr>
          <a:xfrm>
            <a:off x="1420716" y="1459866"/>
            <a:ext cx="9498296" cy="4921482"/>
          </a:xfrm>
        </p:spPr>
        <p:txBody>
          <a:bodyPr>
            <a:normAutofit fontScale="85000" lnSpcReduction="20000"/>
          </a:bodyPr>
          <a:lstStyle/>
          <a:p>
            <a:r>
              <a:rPr lang="en-CA" dirty="0"/>
              <a:t>66 </a:t>
            </a:r>
            <a:r>
              <a:rPr lang="en-CA" dirty="0" err="1"/>
              <a:t>yo</a:t>
            </a:r>
            <a:r>
              <a:rPr lang="en-CA" dirty="0"/>
              <a:t> male – </a:t>
            </a:r>
            <a:r>
              <a:rPr lang="en-CA" dirty="0" err="1"/>
              <a:t>prev</a:t>
            </a:r>
            <a:r>
              <a:rPr lang="en-CA" dirty="0"/>
              <a:t> smoker</a:t>
            </a:r>
          </a:p>
          <a:p>
            <a:r>
              <a:rPr lang="en-CA" dirty="0"/>
              <a:t>STEMI with Primary PCI RCA</a:t>
            </a:r>
          </a:p>
          <a:p>
            <a:r>
              <a:rPr lang="en-CA" dirty="0"/>
              <a:t>EF 65%</a:t>
            </a:r>
          </a:p>
          <a:p>
            <a:r>
              <a:rPr lang="en-CA" dirty="0"/>
              <a:t>Meds – Bisoprolol 5 mg od</a:t>
            </a:r>
          </a:p>
          <a:p>
            <a:pPr lvl="1"/>
            <a:r>
              <a:rPr lang="en-CA" dirty="0"/>
              <a:t>Rosuvastatin 40/ASA/</a:t>
            </a:r>
            <a:r>
              <a:rPr lang="en-CA" dirty="0" err="1"/>
              <a:t>Brilinta</a:t>
            </a:r>
            <a:r>
              <a:rPr lang="en-CA" dirty="0"/>
              <a:t>/</a:t>
            </a:r>
            <a:r>
              <a:rPr lang="en-CA" dirty="0" err="1"/>
              <a:t>Ramirpil</a:t>
            </a:r>
            <a:endParaRPr lang="en-CA" dirty="0"/>
          </a:p>
          <a:p>
            <a:pPr lvl="1"/>
            <a:endParaRPr lang="en-CA" dirty="0"/>
          </a:p>
          <a:p>
            <a:r>
              <a:rPr lang="en-CA" dirty="0"/>
              <a:t>3 months later</a:t>
            </a:r>
          </a:p>
          <a:p>
            <a:pPr lvl="1"/>
            <a:r>
              <a:rPr lang="en-CA" dirty="0"/>
              <a:t>c/o fatigue/? Depression</a:t>
            </a:r>
          </a:p>
          <a:p>
            <a:pPr lvl="1"/>
            <a:r>
              <a:rPr lang="en-CA" dirty="0"/>
              <a:t>No angina</a:t>
            </a:r>
          </a:p>
          <a:p>
            <a:pPr lvl="1"/>
            <a:r>
              <a:rPr lang="en-CA" dirty="0"/>
              <a:t>BP – 122/78, HR 64</a:t>
            </a:r>
          </a:p>
          <a:p>
            <a:pPr lvl="1"/>
            <a:endParaRPr lang="en-CA" sz="2177" dirty="0"/>
          </a:p>
          <a:p>
            <a:r>
              <a:rPr lang="en-CA" sz="3400" b="1" dirty="0"/>
              <a:t>? Can I reduce my pills/stop my bisoprolol?</a:t>
            </a:r>
          </a:p>
          <a:p>
            <a:pPr lvl="1"/>
            <a:endParaRPr lang="en-CA" sz="3000" b="1" dirty="0"/>
          </a:p>
          <a:p>
            <a:pPr lvl="1" algn="ctr"/>
            <a:r>
              <a:rPr lang="en-CA" sz="3000" b="1" dirty="0"/>
              <a:t>? Recommendations</a:t>
            </a:r>
          </a:p>
        </p:txBody>
      </p:sp>
    </p:spTree>
    <p:extLst>
      <p:ext uri="{BB962C8B-B14F-4D97-AF65-F5344CB8AC3E}">
        <p14:creationId xmlns:p14="http://schemas.microsoft.com/office/powerpoint/2010/main" val="34488104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2194631" y="573181"/>
            <a:ext cx="7805619" cy="1144921"/>
          </a:xfrm>
          <a:prstGeom prst="rect">
            <a:avLst/>
          </a:prstGeom>
          <a:noFill/>
          <a:ln w="9525">
            <a:noFill/>
            <a:miter lim="800000"/>
            <a:headEnd/>
            <a:tailEnd/>
          </a:ln>
        </p:spPr>
        <p:txBody>
          <a:bodyPr lIns="0" tIns="0" rIns="0" bIns="0"/>
          <a:lstStyle/>
          <a:p>
            <a:pPr algn="ctr" defTabSz="829544" fontAlgn="base" hangingPunct="0">
              <a:lnSpc>
                <a:spcPct val="97000"/>
              </a:lnSpc>
              <a:spcBef>
                <a:spcPct val="0"/>
              </a:spcBef>
              <a:spcAft>
                <a:spcPct val="0"/>
              </a:spcAft>
              <a:buClr>
                <a:srgbClr val="FFFFFF"/>
              </a:buClr>
              <a:buSzPct val="45000"/>
              <a:tabLst>
                <a:tab pos="656722" algn="l"/>
                <a:tab pos="1313444" algn="l"/>
                <a:tab pos="1970166" algn="l"/>
                <a:tab pos="2626888" algn="l"/>
                <a:tab pos="3283610" algn="l"/>
                <a:tab pos="3940332" algn="l"/>
                <a:tab pos="4597055" algn="l"/>
                <a:tab pos="5253777" algn="l"/>
                <a:tab pos="5910499" algn="l"/>
                <a:tab pos="6567221" algn="l"/>
                <a:tab pos="7223943" algn="l"/>
              </a:tabLst>
            </a:pPr>
            <a:r>
              <a:rPr lang="en-GB" sz="1633" b="1" dirty="0">
                <a:solidFill>
                  <a:srgbClr val="FF0000"/>
                </a:solidFill>
                <a:latin typeface="Arial" charset="0"/>
              </a:rPr>
              <a:t>Original Article</a:t>
            </a:r>
            <a:r>
              <a:rPr lang="en-GB" sz="2540" b="1" dirty="0">
                <a:solidFill>
                  <a:srgbClr val="FFFFFF"/>
                </a:solidFill>
                <a:latin typeface="Arial" charset="0"/>
              </a:rPr>
              <a:t> </a:t>
            </a:r>
            <a:br>
              <a:rPr lang="en-GB" sz="2540" b="1" dirty="0">
                <a:solidFill>
                  <a:srgbClr val="FFFFFF"/>
                </a:solidFill>
                <a:latin typeface="Arial" charset="0"/>
              </a:rPr>
            </a:br>
            <a:r>
              <a:rPr lang="en-GB" sz="2540" b="1" dirty="0">
                <a:solidFill>
                  <a:srgbClr val="FFFFFF"/>
                </a:solidFill>
                <a:latin typeface="Arial" charset="0"/>
              </a:rPr>
              <a:t>Beta-Blockers after Myocardial Infarction and Preserved Ejection Fraction</a:t>
            </a:r>
          </a:p>
        </p:txBody>
      </p:sp>
      <p:sp>
        <p:nvSpPr>
          <p:cNvPr id="3074" name="Text Box 2"/>
          <p:cNvSpPr txBox="1">
            <a:spLocks noChangeArrowheads="1"/>
          </p:cNvSpPr>
          <p:nvPr/>
        </p:nvSpPr>
        <p:spPr bwMode="auto">
          <a:xfrm>
            <a:off x="2194631" y="2049336"/>
            <a:ext cx="7805619" cy="2740607"/>
          </a:xfrm>
          <a:prstGeom prst="rect">
            <a:avLst/>
          </a:prstGeom>
          <a:noFill/>
          <a:ln w="9525">
            <a:noFill/>
            <a:miter lim="800000"/>
            <a:headEnd/>
            <a:tailEnd/>
          </a:ln>
        </p:spPr>
        <p:txBody>
          <a:bodyPr lIns="0" tIns="0" rIns="0" bIns="0"/>
          <a:lstStyle/>
          <a:p>
            <a:pPr algn="ctr" defTabSz="829544" fontAlgn="base" hangingPunct="0">
              <a:lnSpc>
                <a:spcPct val="97000"/>
              </a:lnSpc>
              <a:spcBef>
                <a:spcPct val="0"/>
              </a:spcBef>
              <a:spcAft>
                <a:spcPct val="0"/>
              </a:spcAft>
              <a:buClr>
                <a:srgbClr val="FFFFFF"/>
              </a:buClr>
              <a:buSzPct val="45000"/>
              <a:tabLst>
                <a:tab pos="656722" algn="l"/>
                <a:tab pos="1313444" algn="l"/>
                <a:tab pos="1970166" algn="l"/>
                <a:tab pos="2626888" algn="l"/>
                <a:tab pos="3283610" algn="l"/>
                <a:tab pos="3940332" algn="l"/>
                <a:tab pos="4597055" algn="l"/>
                <a:tab pos="5253777" algn="l"/>
                <a:tab pos="5910499" algn="l"/>
                <a:tab pos="6567221" algn="l"/>
                <a:tab pos="7223943" algn="l"/>
              </a:tabLst>
            </a:pPr>
            <a:r>
              <a:rPr lang="en-GB" sz="1633" dirty="0" err="1">
                <a:solidFill>
                  <a:srgbClr val="FFFFFF"/>
                </a:solidFill>
                <a:latin typeface="Arial" charset="0"/>
              </a:rPr>
              <a:t>Troels Yndigegn, M.D., Bertil Lindahl, Ph.D., Katarina Mars, M.D., Joakim Alfredsson, Ph.D., Jocelyne Benatar, Ph.D., Lisa Brandin, Ph.D., David Erlinge, Ph.D., Ola Hallen, M.D., Claes Held, Ph.D., Patrik Hjalmarsson, M.D., Pelle Johansson, M.D., Patric Karlström, Ph.D., Thomas Kellerth, M.D., Toomas Marandi, Ph.D., Annica Ravn-Fischer, Ph.D., Johan Sundström, Ph.D., Ollie Östlund, Ph.D., Robin Hofmann, Ph.D., Tomas Jernberg, Ph.D., for the REDUCE-AMI Investigators </a:t>
            </a:r>
            <a:endParaRPr lang="en-GB" sz="1633" dirty="0">
              <a:solidFill>
                <a:srgbClr val="FFFFFF"/>
              </a:solidFill>
              <a:latin typeface="Arial" charset="0"/>
            </a:endParaRPr>
          </a:p>
        </p:txBody>
      </p:sp>
      <p:sp>
        <p:nvSpPr>
          <p:cNvPr id="3075" name="Text Box 3"/>
          <p:cNvSpPr txBox="1">
            <a:spLocks noChangeArrowheads="1"/>
          </p:cNvSpPr>
          <p:nvPr/>
        </p:nvSpPr>
        <p:spPr bwMode="auto">
          <a:xfrm>
            <a:off x="2193191" y="5118298"/>
            <a:ext cx="7805619" cy="731162"/>
          </a:xfrm>
          <a:prstGeom prst="rect">
            <a:avLst/>
          </a:prstGeom>
          <a:noFill/>
          <a:ln w="9525">
            <a:noFill/>
            <a:miter lim="800000"/>
            <a:headEnd/>
            <a:tailEnd/>
          </a:ln>
        </p:spPr>
        <p:txBody>
          <a:bodyPr lIns="0" tIns="0" rIns="0" bIns="0">
            <a:spAutoFit/>
          </a:bodyPr>
          <a:lstStyle/>
          <a:p>
            <a:pPr algn="ctr" defTabSz="829544" fontAlgn="base" hangingPunct="0">
              <a:lnSpc>
                <a:spcPct val="97000"/>
              </a:lnSpc>
              <a:spcBef>
                <a:spcPct val="0"/>
              </a:spcBef>
              <a:spcAft>
                <a:spcPct val="0"/>
              </a:spcAft>
              <a:buClr>
                <a:srgbClr val="FFFFFF"/>
              </a:buClr>
              <a:buSzPct val="45000"/>
              <a:tabLst>
                <a:tab pos="656722" algn="l"/>
                <a:tab pos="1313444" algn="l"/>
                <a:tab pos="1970166" algn="l"/>
                <a:tab pos="2626888" algn="l"/>
                <a:tab pos="3283610" algn="l"/>
                <a:tab pos="3940332" algn="l"/>
                <a:tab pos="4597055" algn="l"/>
                <a:tab pos="5253777" algn="l"/>
                <a:tab pos="5910499" algn="l"/>
                <a:tab pos="6567221" algn="l"/>
                <a:tab pos="7223943" algn="l"/>
              </a:tabLst>
            </a:pPr>
            <a:r>
              <a:rPr lang="en-GB" sz="1633" dirty="0">
                <a:solidFill>
                  <a:srgbClr val="FFFFFF"/>
                </a:solidFill>
                <a:latin typeface="Arial" charset="0"/>
              </a:rPr>
              <a:t>N Engl J Med</a:t>
            </a:r>
          </a:p>
          <a:p>
            <a:pPr algn="ctr" defTabSz="829544" fontAlgn="base" hangingPunct="0">
              <a:lnSpc>
                <a:spcPct val="97000"/>
              </a:lnSpc>
              <a:spcBef>
                <a:spcPct val="0"/>
              </a:spcBef>
              <a:spcAft>
                <a:spcPct val="0"/>
              </a:spcAft>
              <a:buClr>
                <a:srgbClr val="FFFFFF"/>
              </a:buClr>
              <a:buSzPct val="45000"/>
              <a:tabLst>
                <a:tab pos="656722" algn="l"/>
                <a:tab pos="1313444" algn="l"/>
                <a:tab pos="1970166" algn="l"/>
                <a:tab pos="2626888" algn="l"/>
                <a:tab pos="3283610" algn="l"/>
                <a:tab pos="3940332" algn="l"/>
                <a:tab pos="4597055" algn="l"/>
                <a:tab pos="5253777" algn="l"/>
                <a:tab pos="5910499" algn="l"/>
                <a:tab pos="6567221" algn="l"/>
                <a:tab pos="7223943" algn="l"/>
              </a:tabLst>
            </a:pPr>
            <a:r>
              <a:rPr lang="en-GB" sz="1633" dirty="0">
                <a:solidFill>
                  <a:srgbClr val="FFFFFF"/>
                </a:solidFill>
                <a:latin typeface="Arial" charset="0"/>
              </a:rPr>
              <a:t>Volume 390(15):1372-1381</a:t>
            </a:r>
          </a:p>
          <a:p>
            <a:pPr algn="ctr" defTabSz="829544" fontAlgn="base" hangingPunct="0">
              <a:lnSpc>
                <a:spcPct val="97000"/>
              </a:lnSpc>
              <a:spcBef>
                <a:spcPct val="0"/>
              </a:spcBef>
              <a:spcAft>
                <a:spcPct val="0"/>
              </a:spcAft>
              <a:buClr>
                <a:srgbClr val="FFFFFF"/>
              </a:buClr>
              <a:buSzPct val="45000"/>
              <a:tabLst>
                <a:tab pos="656722" algn="l"/>
                <a:tab pos="1313444" algn="l"/>
                <a:tab pos="1970166" algn="l"/>
                <a:tab pos="2626888" algn="l"/>
                <a:tab pos="3283610" algn="l"/>
                <a:tab pos="3940332" algn="l"/>
                <a:tab pos="4597055" algn="l"/>
                <a:tab pos="5253777" algn="l"/>
                <a:tab pos="5910499" algn="l"/>
                <a:tab pos="6567221" algn="l"/>
                <a:tab pos="7223943" algn="l"/>
              </a:tabLst>
            </a:pPr>
            <a:r>
              <a:rPr lang="en-GB" sz="1633" dirty="0">
                <a:solidFill>
                  <a:srgbClr val="FFFFFF"/>
                </a:solidFill>
                <a:latin typeface="Arial" charset="0"/>
              </a:rPr>
              <a:t>April 18, 2024</a:t>
            </a:r>
          </a:p>
        </p:txBody>
      </p:sp>
      <p:pic>
        <p:nvPicPr>
          <p:cNvPr id="3076" name="Picture 4"/>
          <p:cNvPicPr>
            <a:picLocks noChangeAspect="1" noChangeArrowheads="1"/>
          </p:cNvPicPr>
          <p:nvPr/>
        </p:nvPicPr>
        <p:blipFill>
          <a:blip r:embed="rId3" cstate="print"/>
          <a:srcRect/>
          <a:stretch>
            <a:fillRect/>
          </a:stretch>
        </p:blipFill>
        <p:spPr bwMode="auto">
          <a:xfrm>
            <a:off x="7835704" y="6270419"/>
            <a:ext cx="2566349" cy="432045"/>
          </a:xfrm>
          <a:prstGeom prst="rect">
            <a:avLst/>
          </a:prstGeom>
          <a:noFill/>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268E4B-DD5E-47FE-AFD5-CB77B41EE8CF}"/>
              </a:ext>
            </a:extLst>
          </p:cNvPr>
          <p:cNvPicPr>
            <a:picLocks noChangeAspect="1"/>
          </p:cNvPicPr>
          <p:nvPr/>
        </p:nvPicPr>
        <p:blipFill>
          <a:blip r:embed="rId2"/>
          <a:stretch>
            <a:fillRect/>
          </a:stretch>
        </p:blipFill>
        <p:spPr>
          <a:xfrm>
            <a:off x="1883558" y="344196"/>
            <a:ext cx="8424885" cy="6169608"/>
          </a:xfrm>
          <a:prstGeom prst="rect">
            <a:avLst/>
          </a:prstGeom>
        </p:spPr>
      </p:pic>
    </p:spTree>
    <p:extLst>
      <p:ext uri="{BB962C8B-B14F-4D97-AF65-F5344CB8AC3E}">
        <p14:creationId xmlns:p14="http://schemas.microsoft.com/office/powerpoint/2010/main" val="6347520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272552-F07A-E363-2F74-F64FD34708CB}"/>
              </a:ext>
            </a:extLst>
          </p:cNvPr>
          <p:cNvPicPr>
            <a:picLocks noChangeAspect="1"/>
          </p:cNvPicPr>
          <p:nvPr/>
        </p:nvPicPr>
        <p:blipFill>
          <a:blip r:embed="rId2"/>
          <a:stretch>
            <a:fillRect/>
          </a:stretch>
        </p:blipFill>
        <p:spPr>
          <a:xfrm>
            <a:off x="1848995" y="564540"/>
            <a:ext cx="8494012" cy="5728921"/>
          </a:xfrm>
          <a:prstGeom prst="rect">
            <a:avLst/>
          </a:prstGeom>
        </p:spPr>
      </p:pic>
    </p:spTree>
    <p:extLst>
      <p:ext uri="{BB962C8B-B14F-4D97-AF65-F5344CB8AC3E}">
        <p14:creationId xmlns:p14="http://schemas.microsoft.com/office/powerpoint/2010/main" val="25928721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FCBC53-BB88-C394-AFD9-FE12759DB90E}"/>
              </a:ext>
            </a:extLst>
          </p:cNvPr>
          <p:cNvPicPr>
            <a:picLocks noChangeAspect="1"/>
          </p:cNvPicPr>
          <p:nvPr/>
        </p:nvPicPr>
        <p:blipFill>
          <a:blip r:embed="rId2"/>
          <a:stretch>
            <a:fillRect/>
          </a:stretch>
        </p:blipFill>
        <p:spPr>
          <a:xfrm>
            <a:off x="1874918" y="231865"/>
            <a:ext cx="8442166" cy="6394271"/>
          </a:xfrm>
          <a:prstGeom prst="rect">
            <a:avLst/>
          </a:prstGeom>
        </p:spPr>
      </p:pic>
    </p:spTree>
    <p:extLst>
      <p:ext uri="{BB962C8B-B14F-4D97-AF65-F5344CB8AC3E}">
        <p14:creationId xmlns:p14="http://schemas.microsoft.com/office/powerpoint/2010/main" val="6017384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F42B29-92C8-AB9D-8689-9E6981969786}"/>
              </a:ext>
            </a:extLst>
          </p:cNvPr>
          <p:cNvPicPr>
            <a:picLocks noChangeAspect="1"/>
          </p:cNvPicPr>
          <p:nvPr/>
        </p:nvPicPr>
        <p:blipFill>
          <a:blip r:embed="rId2"/>
          <a:stretch>
            <a:fillRect/>
          </a:stretch>
        </p:blipFill>
        <p:spPr>
          <a:xfrm>
            <a:off x="1883558" y="236186"/>
            <a:ext cx="8424885" cy="6385630"/>
          </a:xfrm>
          <a:prstGeom prst="rect">
            <a:avLst/>
          </a:prstGeom>
        </p:spPr>
      </p:pic>
    </p:spTree>
    <p:extLst>
      <p:ext uri="{BB962C8B-B14F-4D97-AF65-F5344CB8AC3E}">
        <p14:creationId xmlns:p14="http://schemas.microsoft.com/office/powerpoint/2010/main" val="21526688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1848995" y="381642"/>
            <a:ext cx="8495452" cy="243721"/>
          </a:xfrm>
          <a:prstGeom prst="rect">
            <a:avLst/>
          </a:prstGeom>
          <a:noFill/>
          <a:ln w="9525">
            <a:noFill/>
            <a:miter lim="800000"/>
            <a:headEnd/>
            <a:tailEnd/>
          </a:ln>
        </p:spPr>
        <p:txBody>
          <a:bodyPr lIns="0" tIns="0" rIns="0" bIns="0">
            <a:spAutoFit/>
          </a:bodyPr>
          <a:lstStyle/>
          <a:p>
            <a:pPr algn="ctr">
              <a:lnSpc>
                <a:spcPct val="97000"/>
              </a:lnSpc>
              <a:buClr>
                <a:srgbClr val="FFFFFF"/>
              </a:buClr>
              <a:buSzPct val="45000"/>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sz="1633" b="1" dirty="0" err="1">
                <a:latin typeface="Arial" charset="0"/>
              </a:rPr>
              <a:t>Death from Any Cause and New Myocardial Infarction</a:t>
            </a:r>
            <a:r>
              <a:rPr lang="en-GB" sz="1452" b="1" dirty="0" err="1">
                <a:solidFill>
                  <a:srgbClr val="FFFFFF"/>
                </a:solidFill>
                <a:latin typeface="Arial" charset="0"/>
              </a:rPr>
              <a:t>.</a:t>
            </a:r>
            <a:endParaRPr lang="en-GB" sz="1452" b="1" dirty="0">
              <a:solidFill>
                <a:srgbClr val="FFFFFF"/>
              </a:solidFill>
              <a:latin typeface="Arial" charset="0"/>
            </a:endParaRPr>
          </a:p>
        </p:txBody>
      </p:sp>
      <p:pic>
        <p:nvPicPr>
          <p:cNvPr id="5122" name="Picture 2"/>
          <p:cNvPicPr>
            <a:picLocks noChangeAspect="1" noChangeArrowheads="1"/>
          </p:cNvPicPr>
          <p:nvPr/>
        </p:nvPicPr>
        <p:blipFill>
          <a:blip r:embed="rId3" cstate="print"/>
          <a:srcRect/>
          <a:stretch>
            <a:fillRect/>
          </a:stretch>
        </p:blipFill>
        <p:spPr bwMode="auto">
          <a:xfrm>
            <a:off x="7835704" y="6270419"/>
            <a:ext cx="2566349" cy="432045"/>
          </a:xfrm>
          <a:prstGeom prst="rect">
            <a:avLst/>
          </a:prstGeom>
          <a:noFill/>
        </p:spPr>
      </p:pic>
      <p:sp>
        <p:nvSpPr>
          <p:cNvPr id="5124" name="Text Box 4"/>
          <p:cNvSpPr txBox="1">
            <a:spLocks noChangeArrowheads="1"/>
          </p:cNvSpPr>
          <p:nvPr/>
        </p:nvSpPr>
        <p:spPr bwMode="auto">
          <a:xfrm>
            <a:off x="4946860" y="5972308"/>
            <a:ext cx="2278119" cy="325217"/>
          </a:xfrm>
          <a:prstGeom prst="rect">
            <a:avLst/>
          </a:prstGeom>
          <a:noFill/>
          <a:ln w="9525">
            <a:noFill/>
            <a:miter lim="800000"/>
            <a:headEnd/>
            <a:tailEnd/>
          </a:ln>
        </p:spPr>
        <p:txBody>
          <a:bodyPr lIns="0" tIns="0" rIns="0" bIns="0">
            <a:spAutoFit/>
          </a:bodyPr>
          <a:lstStyle/>
          <a:p>
            <a:pPr>
              <a:lnSpc>
                <a:spcPct val="97000"/>
              </a:lnSpc>
              <a:buClr>
                <a:srgbClr val="FFFFFF"/>
              </a:buClr>
              <a:buSzPct val="45000"/>
              <a:tabLst>
                <a:tab pos="656722" algn="l"/>
                <a:tab pos="1313444" algn="l"/>
                <a:tab pos="1970166" algn="l"/>
                <a:tab pos="2626888" algn="l"/>
                <a:tab pos="3283610" algn="l"/>
              </a:tabLst>
            </a:pPr>
            <a:r>
              <a:rPr lang="en-GB" sz="1089" b="1">
                <a:solidFill>
                  <a:srgbClr val="FFFFFF"/>
                </a:solidFill>
                <a:latin typeface="Arial" charset="0"/>
              </a:rPr>
              <a:t>Yndigegn T et al. N Engl J Med2024;390:1372-1381</a:t>
            </a:r>
            <a:endParaRPr lang="en-GB" sz="1089" b="1" dirty="0">
              <a:solidFill>
                <a:srgbClr val="FFFFFF"/>
              </a:solidFill>
              <a:latin typeface="Arial" charset="0"/>
            </a:endParaRPr>
          </a:p>
        </p:txBody>
      </p:sp>
      <p:pic>
        <p:nvPicPr>
          <p:cNvPr id="6" name="Picture 5" descr="Image"/>
          <p:cNvPicPr>
            <a:picLocks noChangeAspect="1"/>
          </p:cNvPicPr>
          <p:nvPr/>
        </p:nvPicPr>
        <p:blipFill>
          <a:blip r:embed="rId4" cstate="print"/>
          <a:srcRect b="67123"/>
          <a:stretch>
            <a:fillRect/>
          </a:stretch>
        </p:blipFill>
        <p:spPr>
          <a:xfrm>
            <a:off x="2639637" y="772592"/>
            <a:ext cx="7396617" cy="5312817"/>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BE2C4-6C5A-D366-C56B-9BBA8FCA2F07}"/>
              </a:ext>
            </a:extLst>
          </p:cNvPr>
          <p:cNvSpPr>
            <a:spLocks noGrp="1"/>
          </p:cNvSpPr>
          <p:nvPr>
            <p:ph type="title"/>
          </p:nvPr>
        </p:nvSpPr>
        <p:spPr/>
        <p:txBody>
          <a:bodyPr/>
          <a:lstStyle/>
          <a:p>
            <a:pPr algn="ctr"/>
            <a:r>
              <a:rPr lang="en-CA" dirty="0"/>
              <a:t>Agenda</a:t>
            </a:r>
          </a:p>
        </p:txBody>
      </p:sp>
      <p:sp>
        <p:nvSpPr>
          <p:cNvPr id="3" name="Content Placeholder 2">
            <a:extLst>
              <a:ext uri="{FF2B5EF4-FFF2-40B4-BE49-F238E27FC236}">
                <a16:creationId xmlns:a16="http://schemas.microsoft.com/office/drawing/2014/main" id="{86641A6D-5397-AB07-2F5C-D6846CFA241B}"/>
              </a:ext>
            </a:extLst>
          </p:cNvPr>
          <p:cNvSpPr>
            <a:spLocks noGrp="1"/>
          </p:cNvSpPr>
          <p:nvPr>
            <p:ph idx="1"/>
          </p:nvPr>
        </p:nvSpPr>
        <p:spPr>
          <a:xfrm>
            <a:off x="838200" y="1825625"/>
            <a:ext cx="10641496" cy="4351338"/>
          </a:xfrm>
        </p:spPr>
        <p:txBody>
          <a:bodyPr>
            <a:normAutofit/>
          </a:bodyPr>
          <a:lstStyle/>
          <a:p>
            <a:pPr marL="0" indent="0">
              <a:buNone/>
            </a:pPr>
            <a:r>
              <a:rPr lang="en-CA" dirty="0">
                <a:effectLst/>
                <a:latin typeface="Calibri" panose="020F0502020204030204" pitchFamily="34" charset="0"/>
                <a:ea typeface="DengXian" panose="02010600030101010101" pitchFamily="2" charset="-122"/>
              </a:rPr>
              <a:t>6:45-7:</a:t>
            </a:r>
            <a:r>
              <a:rPr lang="en-CA" dirty="0">
                <a:latin typeface="Calibri" panose="020F0502020204030204" pitchFamily="34" charset="0"/>
                <a:ea typeface="DengXian" panose="02010600030101010101" pitchFamily="2" charset="-122"/>
              </a:rPr>
              <a:t>15</a:t>
            </a:r>
            <a:r>
              <a:rPr lang="en-CA" dirty="0">
                <a:effectLst/>
                <a:latin typeface="Calibri" panose="020F0502020204030204" pitchFamily="34" charset="0"/>
                <a:ea typeface="DengXian" panose="02010600030101010101" pitchFamily="2" charset="-122"/>
              </a:rPr>
              <a:t> – </a:t>
            </a:r>
            <a:r>
              <a:rPr lang="en-US" dirty="0">
                <a:solidFill>
                  <a:srgbClr val="212121"/>
                </a:solidFill>
                <a:latin typeface="Calibri" panose="020F0502020204030204" pitchFamily="34" charset="0"/>
                <a:ea typeface="DengXian" panose="02010600030101010101" pitchFamily="2" charset="-122"/>
              </a:rPr>
              <a:t>Clinical Trials in Cardiology – </a:t>
            </a:r>
            <a:r>
              <a:rPr lang="en-US" sz="2000" dirty="0">
                <a:solidFill>
                  <a:srgbClr val="212121"/>
                </a:solidFill>
                <a:latin typeface="Calibri" panose="020F0502020204030204" pitchFamily="34" charset="0"/>
                <a:ea typeface="DengXian" panose="02010600030101010101" pitchFamily="2" charset="-122"/>
              </a:rPr>
              <a:t>Dr J. MacFadyen, MD, FRCPC, MHPE</a:t>
            </a:r>
          </a:p>
          <a:p>
            <a:pPr marL="0" indent="0">
              <a:buNone/>
            </a:pPr>
            <a:r>
              <a:rPr lang="en-CA" dirty="0">
                <a:effectLst/>
                <a:latin typeface="Calibri" panose="020F0502020204030204" pitchFamily="34" charset="0"/>
                <a:ea typeface="DengXian" panose="02010600030101010101" pitchFamily="2" charset="-122"/>
              </a:rPr>
              <a:t>7:15 – </a:t>
            </a:r>
            <a:r>
              <a:rPr lang="en-CA" dirty="0">
                <a:latin typeface="Calibri" panose="020F0502020204030204" pitchFamily="34" charset="0"/>
                <a:ea typeface="DengXian" panose="02010600030101010101" pitchFamily="2" charset="-122"/>
              </a:rPr>
              <a:t>7:45</a:t>
            </a:r>
            <a:r>
              <a:rPr lang="en-CA" dirty="0">
                <a:effectLst/>
                <a:latin typeface="Calibri" panose="020F0502020204030204" pitchFamily="34" charset="0"/>
                <a:ea typeface="DengXian" panose="02010600030101010101" pitchFamily="2" charset="-122"/>
              </a:rPr>
              <a:t> – My patient may have HF preserved EF - </a:t>
            </a:r>
            <a:r>
              <a:rPr lang="en-US" sz="2000" dirty="0">
                <a:solidFill>
                  <a:srgbClr val="212121"/>
                </a:solidFill>
                <a:effectLst/>
                <a:latin typeface="Calibri" panose="020F0502020204030204" pitchFamily="34" charset="0"/>
                <a:ea typeface="DengXian" panose="02010600030101010101" pitchFamily="2" charset="-122"/>
              </a:rPr>
              <a:t>Dr. S. </a:t>
            </a:r>
            <a:r>
              <a:rPr lang="en-US" sz="2000" dirty="0" err="1">
                <a:solidFill>
                  <a:srgbClr val="212121"/>
                </a:solidFill>
                <a:effectLst/>
                <a:latin typeface="Calibri" panose="020F0502020204030204" pitchFamily="34" charset="0"/>
                <a:ea typeface="DengXian" panose="02010600030101010101" pitchFamily="2" charset="-122"/>
              </a:rPr>
              <a:t>Pizzale</a:t>
            </a:r>
            <a:r>
              <a:rPr lang="en-US" sz="2000" dirty="0">
                <a:solidFill>
                  <a:srgbClr val="212121"/>
                </a:solidFill>
                <a:effectLst/>
                <a:latin typeface="Calibri" panose="020F0502020204030204" pitchFamily="34" charset="0"/>
                <a:ea typeface="DengXian" panose="02010600030101010101" pitchFamily="2" charset="-122"/>
              </a:rPr>
              <a:t>, MD, FRCPC</a:t>
            </a:r>
            <a:endParaRPr lang="en-US" sz="2000" dirty="0">
              <a:solidFill>
                <a:srgbClr val="212121"/>
              </a:solidFill>
              <a:latin typeface="Calibri" panose="020F0502020204030204" pitchFamily="34" charset="0"/>
              <a:ea typeface="DengXian" panose="02010600030101010101" pitchFamily="2" charset="-122"/>
            </a:endParaRPr>
          </a:p>
          <a:p>
            <a:pPr marL="0" indent="0">
              <a:buNone/>
            </a:pPr>
            <a:endParaRPr lang="en-CA" dirty="0">
              <a:effectLst/>
              <a:latin typeface="Calibri" panose="020F0502020204030204" pitchFamily="34" charset="0"/>
              <a:ea typeface="DengXian" panose="02010600030101010101" pitchFamily="2" charset="-122"/>
            </a:endParaRPr>
          </a:p>
          <a:p>
            <a:pPr marL="0" indent="0" algn="ctr">
              <a:buNone/>
            </a:pPr>
            <a:r>
              <a:rPr lang="en-CA" dirty="0">
                <a:effectLst/>
                <a:latin typeface="Calibri" panose="020F0502020204030204" pitchFamily="34" charset="0"/>
                <a:ea typeface="DengXian" panose="02010600030101010101" pitchFamily="2" charset="-122"/>
                <a:cs typeface="Arial" panose="020B0604020202020204" pitchFamily="34" charset="0"/>
              </a:rPr>
              <a:t>	Break -8:00 – 8:15</a:t>
            </a:r>
          </a:p>
          <a:p>
            <a:pPr marL="0" indent="0" algn="ctr">
              <a:buNone/>
            </a:pPr>
            <a:endParaRPr lang="en-CA" dirty="0">
              <a:effectLst/>
              <a:latin typeface="Calibri" panose="020F0502020204030204" pitchFamily="34" charset="0"/>
              <a:ea typeface="DengXian" panose="02010600030101010101" pitchFamily="2" charset="-122"/>
              <a:cs typeface="Arial" panose="020B0604020202020204" pitchFamily="34" charset="0"/>
            </a:endParaRPr>
          </a:p>
          <a:p>
            <a:pPr marL="0" indent="0">
              <a:buNone/>
            </a:pPr>
            <a:r>
              <a:rPr lang="en-CA" dirty="0">
                <a:effectLst/>
                <a:latin typeface="Calibri" panose="020F0502020204030204" pitchFamily="34" charset="0"/>
                <a:ea typeface="DengXian" panose="02010600030101010101" pitchFamily="2" charset="-122"/>
                <a:cs typeface="Arial" panose="020B0604020202020204" pitchFamily="34" charset="0"/>
              </a:rPr>
              <a:t>8:00 – </a:t>
            </a:r>
            <a:r>
              <a:rPr lang="en-CA" dirty="0">
                <a:latin typeface="Calibri" panose="020F0502020204030204" pitchFamily="34" charset="0"/>
                <a:ea typeface="DengXian" panose="02010600030101010101" pitchFamily="2" charset="-122"/>
                <a:cs typeface="Arial" panose="020B0604020202020204" pitchFamily="34" charset="0"/>
              </a:rPr>
              <a:t>8:30</a:t>
            </a:r>
            <a:r>
              <a:rPr lang="en-CA" dirty="0">
                <a:effectLst/>
                <a:latin typeface="Calibri" panose="020F0502020204030204" pitchFamily="34" charset="0"/>
                <a:ea typeface="DengXian" panose="02010600030101010101" pitchFamily="2" charset="-122"/>
                <a:cs typeface="Arial" panose="020B0604020202020204" pitchFamily="34" charset="0"/>
              </a:rPr>
              <a:t> – CHF Management </a:t>
            </a:r>
            <a:r>
              <a:rPr lang="en-US" dirty="0">
                <a:solidFill>
                  <a:srgbClr val="212121"/>
                </a:solidFill>
                <a:effectLst/>
                <a:latin typeface="Calibri" panose="020F0502020204030204" pitchFamily="34" charset="0"/>
                <a:ea typeface="DengXian" panose="02010600030101010101" pitchFamily="2" charset="-122"/>
                <a:cs typeface="Arial" panose="020B0604020202020204" pitchFamily="34" charset="0"/>
              </a:rPr>
              <a:t>– </a:t>
            </a:r>
            <a:r>
              <a:rPr lang="en-US" sz="2000" dirty="0">
                <a:solidFill>
                  <a:srgbClr val="212121"/>
                </a:solidFill>
                <a:effectLst/>
                <a:latin typeface="Calibri" panose="020F0502020204030204" pitchFamily="34" charset="0"/>
                <a:ea typeface="DengXian" panose="02010600030101010101" pitchFamily="2" charset="-122"/>
                <a:cs typeface="Arial" panose="020B0604020202020204" pitchFamily="34" charset="0"/>
              </a:rPr>
              <a:t>Dr A. </a:t>
            </a:r>
            <a:r>
              <a:rPr lang="en-US" sz="2000" dirty="0" err="1">
                <a:solidFill>
                  <a:srgbClr val="212121"/>
                </a:solidFill>
                <a:effectLst/>
                <a:latin typeface="Calibri" panose="020F0502020204030204" pitchFamily="34" charset="0"/>
                <a:ea typeface="DengXian" panose="02010600030101010101" pitchFamily="2" charset="-122"/>
                <a:cs typeface="Arial" panose="020B0604020202020204" pitchFamily="34" charset="0"/>
              </a:rPr>
              <a:t>Meadley</a:t>
            </a:r>
            <a:r>
              <a:rPr lang="en-US" sz="2000" dirty="0">
                <a:solidFill>
                  <a:srgbClr val="212121"/>
                </a:solidFill>
                <a:effectLst/>
                <a:latin typeface="Calibri" panose="020F0502020204030204" pitchFamily="34" charset="0"/>
                <a:ea typeface="DengXian" panose="02010600030101010101" pitchFamily="2" charset="-122"/>
                <a:cs typeface="Arial" panose="020B0604020202020204" pitchFamily="34" charset="0"/>
              </a:rPr>
              <a:t>, MD, FRCPC</a:t>
            </a:r>
            <a:r>
              <a:rPr lang="en-CA" sz="2000" dirty="0">
                <a:solidFill>
                  <a:srgbClr val="212121"/>
                </a:solidFill>
                <a:latin typeface="Calibri" panose="020F0502020204030204" pitchFamily="34" charset="0"/>
                <a:ea typeface="DengXian" panose="02010600030101010101" pitchFamily="2" charset="-122"/>
                <a:cs typeface="Arial" panose="020B0604020202020204" pitchFamily="34" charset="0"/>
              </a:rPr>
              <a:t> </a:t>
            </a:r>
            <a:endParaRPr lang="en-CA" dirty="0">
              <a:solidFill>
                <a:srgbClr val="212121"/>
              </a:solidFill>
              <a:latin typeface="Calibri" panose="020F0502020204030204" pitchFamily="34" charset="0"/>
              <a:ea typeface="DengXian" panose="02010600030101010101" pitchFamily="2" charset="-122"/>
              <a:cs typeface="Arial" panose="020B0604020202020204" pitchFamily="34" charset="0"/>
            </a:endParaRPr>
          </a:p>
          <a:p>
            <a:pPr marL="0" indent="0">
              <a:buNone/>
            </a:pPr>
            <a:r>
              <a:rPr lang="en-CA" dirty="0">
                <a:effectLst/>
                <a:latin typeface="Calibri" panose="020F0502020204030204" pitchFamily="34" charset="0"/>
                <a:ea typeface="DengXian" panose="02010600030101010101" pitchFamily="2" charset="-122"/>
              </a:rPr>
              <a:t>8:30 – 9:00- </a:t>
            </a:r>
            <a:r>
              <a:rPr lang="en-US" dirty="0">
                <a:solidFill>
                  <a:srgbClr val="212121"/>
                </a:solidFill>
                <a:effectLst/>
                <a:latin typeface="Calibri" panose="020F0502020204030204" pitchFamily="34" charset="0"/>
                <a:ea typeface="DengXian" panose="02010600030101010101" pitchFamily="2" charset="-122"/>
              </a:rPr>
              <a:t>Tying it together– </a:t>
            </a:r>
            <a:r>
              <a:rPr lang="en-US" sz="2000" dirty="0">
                <a:solidFill>
                  <a:srgbClr val="212121"/>
                </a:solidFill>
                <a:effectLst/>
                <a:latin typeface="Calibri" panose="020F0502020204030204" pitchFamily="34" charset="0"/>
                <a:ea typeface="DengXian" panose="02010600030101010101" pitchFamily="2" charset="-122"/>
              </a:rPr>
              <a:t>Dr J. MacFadyen, MD, FRCPC</a:t>
            </a:r>
            <a:endParaRPr lang="en-CA" dirty="0">
              <a:effectLst/>
              <a:latin typeface="Calibri" panose="020F0502020204030204" pitchFamily="34" charset="0"/>
              <a:ea typeface="DengXian" panose="02010600030101010101" pitchFamily="2" charset="-122"/>
            </a:endParaRPr>
          </a:p>
          <a:p>
            <a:pPr indent="0">
              <a:buNone/>
            </a:pPr>
            <a:r>
              <a:rPr lang="en-US" dirty="0">
                <a:solidFill>
                  <a:srgbClr val="212121"/>
                </a:solidFill>
                <a:effectLst/>
                <a:latin typeface="Calibri" panose="020F0502020204030204" pitchFamily="34" charset="0"/>
                <a:ea typeface="DengXian" panose="02010600030101010101" pitchFamily="2" charset="-122"/>
              </a:rPr>
              <a:t> </a:t>
            </a:r>
            <a:endParaRPr lang="en-CA" dirty="0">
              <a:effectLst/>
              <a:latin typeface="Calibri" panose="020F0502020204030204" pitchFamily="34" charset="0"/>
              <a:ea typeface="DengXian" panose="02010600030101010101" pitchFamily="2" charset="-122"/>
            </a:endParaRPr>
          </a:p>
          <a:p>
            <a:endParaRPr lang="en-CA" dirty="0"/>
          </a:p>
        </p:txBody>
      </p:sp>
      <p:sp>
        <p:nvSpPr>
          <p:cNvPr id="4" name="Footer Placeholder 3">
            <a:extLst>
              <a:ext uri="{FF2B5EF4-FFF2-40B4-BE49-F238E27FC236}">
                <a16:creationId xmlns:a16="http://schemas.microsoft.com/office/drawing/2014/main" id="{39C149B1-E160-ECC6-B694-128869F2DA22}"/>
              </a:ext>
            </a:extLst>
          </p:cNvPr>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27850728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62C015-13D8-A9A5-E690-DA1CFB3B3661}"/>
              </a:ext>
            </a:extLst>
          </p:cNvPr>
          <p:cNvPicPr>
            <a:picLocks noChangeAspect="1"/>
          </p:cNvPicPr>
          <p:nvPr/>
        </p:nvPicPr>
        <p:blipFill>
          <a:blip r:embed="rId2"/>
          <a:stretch>
            <a:fillRect/>
          </a:stretch>
        </p:blipFill>
        <p:spPr>
          <a:xfrm>
            <a:off x="1879238" y="218904"/>
            <a:ext cx="8433525" cy="6420194"/>
          </a:xfrm>
          <a:prstGeom prst="rect">
            <a:avLst/>
          </a:prstGeom>
        </p:spPr>
      </p:pic>
    </p:spTree>
    <p:extLst>
      <p:ext uri="{BB962C8B-B14F-4D97-AF65-F5344CB8AC3E}">
        <p14:creationId xmlns:p14="http://schemas.microsoft.com/office/powerpoint/2010/main" val="14594835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3D0E19-41DF-48A8-9FEA-31967E40A39B}"/>
              </a:ext>
            </a:extLst>
          </p:cNvPr>
          <p:cNvPicPr>
            <a:picLocks noChangeAspect="1"/>
          </p:cNvPicPr>
          <p:nvPr/>
        </p:nvPicPr>
        <p:blipFill>
          <a:blip r:embed="rId2"/>
          <a:stretch>
            <a:fillRect/>
          </a:stretch>
        </p:blipFill>
        <p:spPr>
          <a:xfrm>
            <a:off x="1853315" y="266428"/>
            <a:ext cx="8485371" cy="6325144"/>
          </a:xfrm>
          <a:prstGeom prst="rect">
            <a:avLst/>
          </a:prstGeom>
        </p:spPr>
      </p:pic>
    </p:spTree>
    <p:extLst>
      <p:ext uri="{BB962C8B-B14F-4D97-AF65-F5344CB8AC3E}">
        <p14:creationId xmlns:p14="http://schemas.microsoft.com/office/powerpoint/2010/main" val="4459812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2194631" y="660663"/>
            <a:ext cx="7805619" cy="487506"/>
          </a:xfrm>
          <a:prstGeom prst="rect">
            <a:avLst/>
          </a:prstGeom>
          <a:noFill/>
          <a:ln w="9525">
            <a:noFill/>
            <a:miter lim="800000"/>
            <a:headEnd/>
            <a:tailEnd/>
          </a:ln>
        </p:spPr>
        <p:txBody>
          <a:bodyPr lIns="0" tIns="0" rIns="0" bIns="0" anchor="ctr">
            <a:spAutoFit/>
          </a:bodyPr>
          <a:lstStyle/>
          <a:p>
            <a:pPr algn="ctr">
              <a:lnSpc>
                <a:spcPct val="97000"/>
              </a:lnSpc>
              <a:buClr>
                <a:srgbClr val="FFFFFF"/>
              </a:buClr>
              <a:buSzPct val="45000"/>
              <a:tabLst>
                <a:tab pos="656722" algn="l"/>
                <a:tab pos="1313444" algn="l"/>
                <a:tab pos="1970166" algn="l"/>
                <a:tab pos="2626888" algn="l"/>
                <a:tab pos="3283610" algn="l"/>
                <a:tab pos="3940332" algn="l"/>
                <a:tab pos="4597055" algn="l"/>
                <a:tab pos="5253777" algn="l"/>
                <a:tab pos="5910499" algn="l"/>
                <a:tab pos="6567221" algn="l"/>
                <a:tab pos="7223943" algn="l"/>
              </a:tabLst>
            </a:pPr>
            <a:r>
              <a:rPr lang="en-GB" sz="3266" b="1" dirty="0">
                <a:latin typeface="Arial" charset="0"/>
              </a:rPr>
              <a:t>Study Overview</a:t>
            </a:r>
          </a:p>
        </p:txBody>
      </p:sp>
      <p:sp>
        <p:nvSpPr>
          <p:cNvPr id="4098" name="Rectangle 2"/>
          <p:cNvSpPr>
            <a:spLocks noGrp="1" noChangeArrowheads="1"/>
          </p:cNvSpPr>
          <p:nvPr>
            <p:ph idx="1"/>
          </p:nvPr>
        </p:nvSpPr>
        <p:spPr>
          <a:xfrm>
            <a:off x="2194631" y="1405589"/>
            <a:ext cx="7808500" cy="4755379"/>
          </a:xfrm>
          <a:ln/>
        </p:spPr>
        <p:txBody>
          <a:bodyPr anchor="t">
            <a:normAutofit/>
          </a:bodyPr>
          <a:lstStyle/>
          <a:p>
            <a:pPr marL="391729" indent="-293797">
              <a:lnSpc>
                <a:spcPct val="92000"/>
              </a:lnSpc>
              <a:spcAft>
                <a:spcPts val="806"/>
              </a:spcAft>
              <a:buSzPct val="100000"/>
              <a:buFont typeface="Arial" charset="0"/>
              <a:buChar char="•"/>
              <a:tabLst>
                <a:tab pos="656722" algn="l"/>
                <a:tab pos="1313444" algn="l"/>
                <a:tab pos="1970166" algn="l"/>
                <a:tab pos="2626888" algn="l"/>
                <a:tab pos="3283610" algn="l"/>
                <a:tab pos="3940332" algn="l"/>
                <a:tab pos="4597055" algn="l"/>
                <a:tab pos="5253777" algn="l"/>
                <a:tab pos="5910499" algn="l"/>
                <a:tab pos="6567221" algn="l"/>
                <a:tab pos="7223943" algn="l"/>
              </a:tabLst>
            </a:pPr>
            <a:r>
              <a:rPr lang="en-GB" sz="2903" dirty="0">
                <a:latin typeface="Arial" charset="0"/>
              </a:rPr>
              <a:t>Hospitalized patients with acute myocardial infarction and preserved EF were assigned to receive open-label long-term beta-blocker therapy or not.</a:t>
            </a:r>
          </a:p>
          <a:p>
            <a:pPr marL="391729" indent="-293797">
              <a:lnSpc>
                <a:spcPct val="92000"/>
              </a:lnSpc>
              <a:spcAft>
                <a:spcPts val="806"/>
              </a:spcAft>
              <a:buSzPct val="100000"/>
              <a:buFont typeface="Arial" charset="0"/>
              <a:buChar char="•"/>
              <a:tabLst>
                <a:tab pos="656722" algn="l"/>
                <a:tab pos="1313444" algn="l"/>
                <a:tab pos="1970166" algn="l"/>
                <a:tab pos="2626888" algn="l"/>
                <a:tab pos="3283610" algn="l"/>
                <a:tab pos="3940332" algn="l"/>
                <a:tab pos="4597055" algn="l"/>
                <a:tab pos="5253777" algn="l"/>
                <a:tab pos="5910499" algn="l"/>
                <a:tab pos="6567221" algn="l"/>
                <a:tab pos="7223943" algn="l"/>
              </a:tabLst>
            </a:pPr>
            <a:r>
              <a:rPr lang="en-GB" sz="2903" dirty="0">
                <a:latin typeface="Arial" charset="0"/>
              </a:rPr>
              <a:t>Beta-blockers did not lead to a lower risk of death or MI.</a:t>
            </a:r>
          </a:p>
        </p:txBody>
      </p:sp>
      <p:pic>
        <p:nvPicPr>
          <p:cNvPr id="4099" name="Picture 3"/>
          <p:cNvPicPr>
            <a:picLocks noChangeAspect="1" noChangeArrowheads="1"/>
          </p:cNvPicPr>
          <p:nvPr/>
        </p:nvPicPr>
        <p:blipFill>
          <a:blip r:embed="rId3" cstate="print"/>
          <a:srcRect/>
          <a:stretch>
            <a:fillRect/>
          </a:stretch>
        </p:blipFill>
        <p:spPr bwMode="auto">
          <a:xfrm>
            <a:off x="7835704" y="6270419"/>
            <a:ext cx="2566349" cy="432045"/>
          </a:xfrm>
          <a:prstGeom prst="rect">
            <a:avLst/>
          </a:prstGeom>
          <a:noFill/>
        </p:spPr>
      </p:pic>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2220161" y="480371"/>
            <a:ext cx="7805619" cy="433324"/>
          </a:xfrm>
          <a:prstGeom prst="rect">
            <a:avLst/>
          </a:prstGeom>
          <a:noFill/>
          <a:ln w="9525">
            <a:noFill/>
            <a:miter lim="800000"/>
            <a:headEnd/>
            <a:tailEnd/>
          </a:ln>
        </p:spPr>
        <p:txBody>
          <a:bodyPr lIns="0" tIns="0" rIns="0" bIns="0" anchor="ctr">
            <a:spAutoFit/>
          </a:bodyPr>
          <a:lstStyle/>
          <a:p>
            <a:pPr algn="ctr">
              <a:lnSpc>
                <a:spcPct val="97000"/>
              </a:lnSpc>
              <a:buClr>
                <a:srgbClr val="FFFFFF"/>
              </a:buClr>
              <a:buSzPct val="45000"/>
              <a:tabLst>
                <a:tab pos="656722" algn="l"/>
                <a:tab pos="1313444" algn="l"/>
                <a:tab pos="1970166" algn="l"/>
                <a:tab pos="2626888" algn="l"/>
                <a:tab pos="3283610" algn="l"/>
                <a:tab pos="3940332" algn="l"/>
                <a:tab pos="4597055" algn="l"/>
                <a:tab pos="5253777" algn="l"/>
                <a:tab pos="5910499" algn="l"/>
                <a:tab pos="6567221" algn="l"/>
                <a:tab pos="7223943" algn="l"/>
              </a:tabLst>
            </a:pPr>
            <a:r>
              <a:rPr lang="en-GB" sz="2903" b="1" dirty="0">
                <a:latin typeface="Arial" charset="0"/>
              </a:rPr>
              <a:t>Conclusions</a:t>
            </a:r>
          </a:p>
        </p:txBody>
      </p:sp>
      <p:sp>
        <p:nvSpPr>
          <p:cNvPr id="10242" name="Rectangle 2"/>
          <p:cNvSpPr>
            <a:spLocks noGrp="1" noChangeArrowheads="1"/>
          </p:cNvSpPr>
          <p:nvPr>
            <p:ph idx="1"/>
          </p:nvPr>
        </p:nvSpPr>
        <p:spPr>
          <a:xfrm>
            <a:off x="2194631" y="1405589"/>
            <a:ext cx="7808500" cy="4755379"/>
          </a:xfrm>
          <a:ln/>
        </p:spPr>
        <p:txBody>
          <a:bodyPr anchor="t">
            <a:normAutofit/>
          </a:bodyPr>
          <a:lstStyle/>
          <a:p>
            <a:pPr marL="391729" indent="-293797">
              <a:lnSpc>
                <a:spcPct val="92000"/>
              </a:lnSpc>
              <a:spcAft>
                <a:spcPts val="806"/>
              </a:spcAft>
              <a:buSzPct val="100000"/>
              <a:buFont typeface="Arial" charset="0"/>
              <a:buChar char="•"/>
              <a:tabLst>
                <a:tab pos="656722" algn="l"/>
                <a:tab pos="1313444" algn="l"/>
                <a:tab pos="1970166" algn="l"/>
                <a:tab pos="2626888" algn="l"/>
                <a:tab pos="3283610" algn="l"/>
                <a:tab pos="3940332" algn="l"/>
                <a:tab pos="4597055" algn="l"/>
                <a:tab pos="5253777" algn="l"/>
                <a:tab pos="5910499" algn="l"/>
                <a:tab pos="6567221" algn="l"/>
                <a:tab pos="7223943" algn="l"/>
              </a:tabLst>
            </a:pPr>
            <a:r>
              <a:rPr lang="en-GB" sz="2903" dirty="0">
                <a:latin typeface="Arial" charset="0"/>
              </a:rPr>
              <a:t>Among patients with acute myocardial infarction who underwent early coronary angiography and had a preserved left ventricular ejection fraction (≥50%), long-term beta-blocker treatment did not lead to a lower risk of the composite primary end point of death from any cause or new myocardial infarction than no beta-blocker use.</a:t>
            </a:r>
          </a:p>
        </p:txBody>
      </p:sp>
      <p:pic>
        <p:nvPicPr>
          <p:cNvPr id="10243" name="Picture 3"/>
          <p:cNvPicPr>
            <a:picLocks noChangeAspect="1" noChangeArrowheads="1"/>
          </p:cNvPicPr>
          <p:nvPr/>
        </p:nvPicPr>
        <p:blipFill>
          <a:blip r:embed="rId3" cstate="print"/>
          <a:srcRect/>
          <a:stretch>
            <a:fillRect/>
          </a:stretch>
        </p:blipFill>
        <p:spPr bwMode="auto">
          <a:xfrm>
            <a:off x="7835704" y="6270419"/>
            <a:ext cx="2566349" cy="432045"/>
          </a:xfrm>
          <a:prstGeom prst="rect">
            <a:avLst/>
          </a:prstGeom>
          <a:noFill/>
        </p:spPr>
      </p:pic>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2194631" y="573181"/>
            <a:ext cx="7805619" cy="1144921"/>
          </a:xfrm>
          <a:prstGeom prst="rect">
            <a:avLst/>
          </a:prstGeom>
          <a:noFill/>
          <a:ln w="9525">
            <a:noFill/>
            <a:miter lim="800000"/>
            <a:headEnd/>
            <a:tailEnd/>
          </a:ln>
        </p:spPr>
        <p:txBody>
          <a:bodyPr lIns="0" tIns="0" rIns="0" bIns="0"/>
          <a:lstStyle/>
          <a:p>
            <a:pPr algn="ctr" defTabSz="829544" fontAlgn="base" hangingPunct="0">
              <a:lnSpc>
                <a:spcPct val="97000"/>
              </a:lnSpc>
              <a:spcBef>
                <a:spcPct val="0"/>
              </a:spcBef>
              <a:spcAft>
                <a:spcPct val="0"/>
              </a:spcAft>
              <a:buClr>
                <a:srgbClr val="FFFFFF"/>
              </a:buClr>
              <a:buSzPct val="45000"/>
              <a:tabLst>
                <a:tab pos="656722" algn="l"/>
                <a:tab pos="1313444" algn="l"/>
                <a:tab pos="1970166" algn="l"/>
                <a:tab pos="2626888" algn="l"/>
                <a:tab pos="3283610" algn="l"/>
                <a:tab pos="3940332" algn="l"/>
                <a:tab pos="4597055" algn="l"/>
                <a:tab pos="5253777" algn="l"/>
                <a:tab pos="5910499" algn="l"/>
                <a:tab pos="6567221" algn="l"/>
                <a:tab pos="7223943" algn="l"/>
              </a:tabLst>
            </a:pPr>
            <a:r>
              <a:rPr lang="en-GB" sz="1633" b="1" dirty="0">
                <a:latin typeface="Arial" charset="0"/>
              </a:rPr>
              <a:t>Original Article</a:t>
            </a:r>
            <a:r>
              <a:rPr lang="en-GB" sz="2540" b="1" dirty="0">
                <a:latin typeface="Arial" charset="0"/>
              </a:rPr>
              <a:t> </a:t>
            </a:r>
            <a:br>
              <a:rPr lang="en-GB" sz="2540" b="1" dirty="0">
                <a:latin typeface="Arial" charset="0"/>
              </a:rPr>
            </a:br>
            <a:r>
              <a:rPr lang="en-GB" sz="2540" b="1" dirty="0">
                <a:solidFill>
                  <a:schemeClr val="bg1"/>
                </a:solidFill>
                <a:latin typeface="Arial" charset="0"/>
              </a:rPr>
              <a:t>Beta-Blocker Interruption or Continuation after Myocardial Infarction</a:t>
            </a:r>
          </a:p>
        </p:txBody>
      </p:sp>
      <p:sp>
        <p:nvSpPr>
          <p:cNvPr id="3074" name="Text Box 2"/>
          <p:cNvSpPr txBox="1">
            <a:spLocks noChangeArrowheads="1"/>
          </p:cNvSpPr>
          <p:nvPr/>
        </p:nvSpPr>
        <p:spPr bwMode="auto">
          <a:xfrm>
            <a:off x="2193190" y="1739702"/>
            <a:ext cx="7805619" cy="2740607"/>
          </a:xfrm>
          <a:prstGeom prst="rect">
            <a:avLst/>
          </a:prstGeom>
          <a:noFill/>
          <a:ln w="9525">
            <a:noFill/>
            <a:miter lim="800000"/>
            <a:headEnd/>
            <a:tailEnd/>
          </a:ln>
        </p:spPr>
        <p:txBody>
          <a:bodyPr lIns="0" tIns="0" rIns="0" bIns="0"/>
          <a:lstStyle/>
          <a:p>
            <a:pPr algn="ctr" defTabSz="829544" fontAlgn="base" hangingPunct="0">
              <a:lnSpc>
                <a:spcPct val="97000"/>
              </a:lnSpc>
              <a:spcBef>
                <a:spcPct val="0"/>
              </a:spcBef>
              <a:spcAft>
                <a:spcPct val="0"/>
              </a:spcAft>
              <a:buClr>
                <a:srgbClr val="FFFFFF"/>
              </a:buClr>
              <a:buSzPct val="45000"/>
              <a:tabLst>
                <a:tab pos="656722" algn="l"/>
                <a:tab pos="1313444" algn="l"/>
                <a:tab pos="1970166" algn="l"/>
                <a:tab pos="2626888" algn="l"/>
                <a:tab pos="3283610" algn="l"/>
                <a:tab pos="3940332" algn="l"/>
                <a:tab pos="4597055" algn="l"/>
                <a:tab pos="5253777" algn="l"/>
                <a:tab pos="5910499" algn="l"/>
                <a:tab pos="6567221" algn="l"/>
                <a:tab pos="7223943" algn="l"/>
              </a:tabLst>
            </a:pPr>
            <a:r>
              <a:rPr lang="en-GB" sz="1633" dirty="0" err="1">
                <a:solidFill>
                  <a:schemeClr val="bg1"/>
                </a:solidFill>
                <a:latin typeface="Arial" charset="0"/>
              </a:rPr>
              <a:t>Johanne Silvain, M.D., Ph.D., Guillaume Cayla, M.D., Ph.D., Emile Ferrari, M.D., Ph.D., Grégoire Range, M.D., Etienne Puymirat, M.D., Ph.D., Nicolas Delarche, M.D., Paul Guedeney, M.D., Ph.D., Thomas Cuisset, M.D., Ph.D., Fabrice Ivanes, M.D., Ph.D., Thibault Lhermusier, M.D., Ph.D., Thibault Petroni, M.D., Ph.D., Gilles Lemesle, M.D., Ph.D., François Bresoles, M.D., Jean-Noël Labeque, M.D., Thibaut Pommier, M.D., Jean-Guillaume Dillinger, M.D., Ph.D., Florence Leclercq, M.D., Ph.D., Franck Boccara, M.D., Ph.D., Pascal Lim, M.D., Ph.D., Timothée Besseyre des Horts, M.D., Thierry Fourme, M.D., François Jourda, M.D., Alain Furber, M.D., Ph.D., Benoit Lattuca, M.D., Ph.D., Nassim Redjimi, M.D., Ph.D., Christophe Thuaire, M.D., Pierre Deharo, M.D., Niki Procopi, M.D., Raphaelle Dumaine, M.D., Michel Slama, M.D., Ph.D., Laurent Payot, M.D., Mohamad El Kasty, M.D., Karim Aacha, M.D., Abdourahmane Diallo, Ph.D., Eric Vicaut, M.D., Ph.D., Gilles Montalescot, M.D., Ph.D., for the ABYSS Investigators of the ACTION Study Group </a:t>
            </a:r>
            <a:endParaRPr lang="en-GB" sz="1633" dirty="0">
              <a:solidFill>
                <a:schemeClr val="bg1"/>
              </a:solidFill>
              <a:latin typeface="Arial" charset="0"/>
            </a:endParaRPr>
          </a:p>
        </p:txBody>
      </p:sp>
      <p:sp>
        <p:nvSpPr>
          <p:cNvPr id="3075" name="Text Box 3"/>
          <p:cNvSpPr txBox="1">
            <a:spLocks noChangeArrowheads="1"/>
          </p:cNvSpPr>
          <p:nvPr/>
        </p:nvSpPr>
        <p:spPr bwMode="auto">
          <a:xfrm>
            <a:off x="2193191" y="5118298"/>
            <a:ext cx="7805619" cy="731162"/>
          </a:xfrm>
          <a:prstGeom prst="rect">
            <a:avLst/>
          </a:prstGeom>
          <a:noFill/>
          <a:ln w="9525">
            <a:noFill/>
            <a:miter lim="800000"/>
            <a:headEnd/>
            <a:tailEnd/>
          </a:ln>
        </p:spPr>
        <p:txBody>
          <a:bodyPr lIns="0" tIns="0" rIns="0" bIns="0">
            <a:spAutoFit/>
          </a:bodyPr>
          <a:lstStyle/>
          <a:p>
            <a:pPr algn="ctr" defTabSz="829544" fontAlgn="base" hangingPunct="0">
              <a:lnSpc>
                <a:spcPct val="97000"/>
              </a:lnSpc>
              <a:spcBef>
                <a:spcPct val="0"/>
              </a:spcBef>
              <a:spcAft>
                <a:spcPct val="0"/>
              </a:spcAft>
              <a:buClr>
                <a:srgbClr val="FFFFFF"/>
              </a:buClr>
              <a:buSzPct val="45000"/>
              <a:tabLst>
                <a:tab pos="656722" algn="l"/>
                <a:tab pos="1313444" algn="l"/>
                <a:tab pos="1970166" algn="l"/>
                <a:tab pos="2626888" algn="l"/>
                <a:tab pos="3283610" algn="l"/>
                <a:tab pos="3940332" algn="l"/>
                <a:tab pos="4597055" algn="l"/>
                <a:tab pos="5253777" algn="l"/>
                <a:tab pos="5910499" algn="l"/>
                <a:tab pos="6567221" algn="l"/>
                <a:tab pos="7223943" algn="l"/>
              </a:tabLst>
            </a:pPr>
            <a:r>
              <a:rPr lang="en-GB" sz="1633" dirty="0">
                <a:solidFill>
                  <a:srgbClr val="FFFFFF"/>
                </a:solidFill>
                <a:latin typeface="Arial" charset="0"/>
              </a:rPr>
              <a:t>N Engl J Med</a:t>
            </a:r>
          </a:p>
          <a:p>
            <a:pPr algn="ctr" defTabSz="829544" fontAlgn="base" hangingPunct="0">
              <a:lnSpc>
                <a:spcPct val="97000"/>
              </a:lnSpc>
              <a:spcBef>
                <a:spcPct val="0"/>
              </a:spcBef>
              <a:spcAft>
                <a:spcPct val="0"/>
              </a:spcAft>
              <a:buClr>
                <a:srgbClr val="FFFFFF"/>
              </a:buClr>
              <a:buSzPct val="45000"/>
              <a:tabLst>
                <a:tab pos="656722" algn="l"/>
                <a:tab pos="1313444" algn="l"/>
                <a:tab pos="1970166" algn="l"/>
                <a:tab pos="2626888" algn="l"/>
                <a:tab pos="3283610" algn="l"/>
                <a:tab pos="3940332" algn="l"/>
                <a:tab pos="4597055" algn="l"/>
                <a:tab pos="5253777" algn="l"/>
                <a:tab pos="5910499" algn="l"/>
                <a:tab pos="6567221" algn="l"/>
                <a:tab pos="7223943" algn="l"/>
              </a:tabLst>
            </a:pPr>
            <a:r>
              <a:rPr lang="en-GB" sz="1633" dirty="0">
                <a:solidFill>
                  <a:srgbClr val="FFFFFF"/>
                </a:solidFill>
                <a:latin typeface="Arial" charset="0"/>
              </a:rPr>
              <a:t>Volume 391(14):1277-1286</a:t>
            </a:r>
          </a:p>
          <a:p>
            <a:pPr algn="ctr" defTabSz="829544" fontAlgn="base" hangingPunct="0">
              <a:lnSpc>
                <a:spcPct val="97000"/>
              </a:lnSpc>
              <a:spcBef>
                <a:spcPct val="0"/>
              </a:spcBef>
              <a:spcAft>
                <a:spcPct val="0"/>
              </a:spcAft>
              <a:buClr>
                <a:srgbClr val="FFFFFF"/>
              </a:buClr>
              <a:buSzPct val="45000"/>
              <a:tabLst>
                <a:tab pos="656722" algn="l"/>
                <a:tab pos="1313444" algn="l"/>
                <a:tab pos="1970166" algn="l"/>
                <a:tab pos="2626888" algn="l"/>
                <a:tab pos="3283610" algn="l"/>
                <a:tab pos="3940332" algn="l"/>
                <a:tab pos="4597055" algn="l"/>
                <a:tab pos="5253777" algn="l"/>
                <a:tab pos="5910499" algn="l"/>
                <a:tab pos="6567221" algn="l"/>
                <a:tab pos="7223943" algn="l"/>
              </a:tabLst>
            </a:pPr>
            <a:r>
              <a:rPr lang="en-GB" sz="1633" dirty="0">
                <a:solidFill>
                  <a:srgbClr val="FFFFFF"/>
                </a:solidFill>
                <a:latin typeface="Arial" charset="0"/>
              </a:rPr>
              <a:t>October 10, 2024</a:t>
            </a:r>
          </a:p>
        </p:txBody>
      </p:sp>
      <p:pic>
        <p:nvPicPr>
          <p:cNvPr id="3076" name="Picture 4"/>
          <p:cNvPicPr>
            <a:picLocks noChangeAspect="1" noChangeArrowheads="1"/>
          </p:cNvPicPr>
          <p:nvPr/>
        </p:nvPicPr>
        <p:blipFill>
          <a:blip r:embed="rId3" cstate="print"/>
          <a:srcRect/>
          <a:stretch>
            <a:fillRect/>
          </a:stretch>
        </p:blipFill>
        <p:spPr bwMode="auto">
          <a:xfrm>
            <a:off x="7835704" y="6270419"/>
            <a:ext cx="2566349" cy="432045"/>
          </a:xfrm>
          <a:prstGeom prst="rect">
            <a:avLst/>
          </a:prstGeom>
          <a:noFill/>
        </p:spPr>
      </p:pic>
      <p:sp>
        <p:nvSpPr>
          <p:cNvPr id="2" name="Title 1">
            <a:extLst>
              <a:ext uri="{FF2B5EF4-FFF2-40B4-BE49-F238E27FC236}">
                <a16:creationId xmlns:a16="http://schemas.microsoft.com/office/drawing/2014/main" id="{36047093-2B83-4135-8EA5-C4DC3D5AB5A2}"/>
              </a:ext>
            </a:extLst>
          </p:cNvPr>
          <p:cNvSpPr>
            <a:spLocks noGrp="1"/>
          </p:cNvSpPr>
          <p:nvPr>
            <p:ph type="title"/>
          </p:nvPr>
        </p:nvSpPr>
        <p:spPr>
          <a:xfrm>
            <a:off x="754871" y="-110399"/>
            <a:ext cx="10408321" cy="1143480"/>
          </a:xfrm>
        </p:spPr>
        <p:txBody>
          <a:bodyPr/>
          <a:lstStyle/>
          <a:p>
            <a:endParaRPr lang="en-CA" dirty="0"/>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1848995" y="381641"/>
            <a:ext cx="8495452" cy="216726"/>
          </a:xfrm>
          <a:prstGeom prst="rect">
            <a:avLst/>
          </a:prstGeom>
          <a:noFill/>
          <a:ln w="9525">
            <a:noFill/>
            <a:miter lim="800000"/>
            <a:headEnd/>
            <a:tailEnd/>
          </a:ln>
        </p:spPr>
        <p:txBody>
          <a:bodyPr lIns="0" tIns="0" rIns="0" bIns="0">
            <a:spAutoFit/>
          </a:bodyPr>
          <a:lstStyle/>
          <a:p>
            <a:pPr algn="ctr">
              <a:lnSpc>
                <a:spcPct val="97000"/>
              </a:lnSpc>
              <a:buClr>
                <a:srgbClr val="FFFFFF"/>
              </a:buClr>
              <a:buSzPct val="45000"/>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GB" sz="1452" b="1" dirty="0">
              <a:solidFill>
                <a:srgbClr val="FFFFFF"/>
              </a:solidFill>
              <a:latin typeface="Arial" charset="0"/>
            </a:endParaRPr>
          </a:p>
        </p:txBody>
      </p:sp>
      <p:pic>
        <p:nvPicPr>
          <p:cNvPr id="5122" name="Picture 2"/>
          <p:cNvPicPr>
            <a:picLocks noChangeAspect="1" noChangeArrowheads="1"/>
          </p:cNvPicPr>
          <p:nvPr/>
        </p:nvPicPr>
        <p:blipFill>
          <a:blip r:embed="rId3" cstate="print"/>
          <a:srcRect/>
          <a:stretch>
            <a:fillRect/>
          </a:stretch>
        </p:blipFill>
        <p:spPr bwMode="auto">
          <a:xfrm>
            <a:off x="7835704" y="6270419"/>
            <a:ext cx="2566349" cy="432045"/>
          </a:xfrm>
          <a:prstGeom prst="rect">
            <a:avLst/>
          </a:prstGeom>
          <a:noFill/>
        </p:spPr>
      </p:pic>
      <p:sp>
        <p:nvSpPr>
          <p:cNvPr id="5124" name="Text Box 4"/>
          <p:cNvSpPr txBox="1">
            <a:spLocks noChangeArrowheads="1"/>
          </p:cNvSpPr>
          <p:nvPr/>
        </p:nvSpPr>
        <p:spPr bwMode="auto">
          <a:xfrm>
            <a:off x="4163312" y="5972308"/>
            <a:ext cx="3845214" cy="162609"/>
          </a:xfrm>
          <a:prstGeom prst="rect">
            <a:avLst/>
          </a:prstGeom>
          <a:noFill/>
          <a:ln w="9525">
            <a:noFill/>
            <a:miter lim="800000"/>
            <a:headEnd/>
            <a:tailEnd/>
          </a:ln>
        </p:spPr>
        <p:txBody>
          <a:bodyPr lIns="0" tIns="0" rIns="0" bIns="0">
            <a:spAutoFit/>
          </a:bodyPr>
          <a:lstStyle/>
          <a:p>
            <a:pPr>
              <a:lnSpc>
                <a:spcPct val="97000"/>
              </a:lnSpc>
              <a:buClr>
                <a:srgbClr val="FFFFFF"/>
              </a:buClr>
              <a:buSzPct val="45000"/>
              <a:tabLst>
                <a:tab pos="656722" algn="l"/>
                <a:tab pos="1313444" algn="l"/>
                <a:tab pos="1970166" algn="l"/>
                <a:tab pos="2626888" algn="l"/>
                <a:tab pos="3283610" algn="l"/>
              </a:tabLst>
            </a:pPr>
            <a:r>
              <a:rPr lang="en-GB" sz="1089" b="1">
                <a:solidFill>
                  <a:srgbClr val="FFFFFF"/>
                </a:solidFill>
                <a:latin typeface="Arial" charset="0"/>
              </a:rPr>
              <a:t>Yndigegn T et al. N Engl J Med2024;390:1372-1381</a:t>
            </a:r>
            <a:endParaRPr lang="en-GB" sz="1089" b="1" dirty="0">
              <a:solidFill>
                <a:srgbClr val="FFFFFF"/>
              </a:solidFill>
              <a:latin typeface="Arial" charset="0"/>
            </a:endParaRPr>
          </a:p>
        </p:txBody>
      </p:sp>
      <p:pic>
        <p:nvPicPr>
          <p:cNvPr id="6" name="Picture 5" descr="Image"/>
          <p:cNvPicPr>
            <a:picLocks noChangeAspect="1"/>
          </p:cNvPicPr>
          <p:nvPr/>
        </p:nvPicPr>
        <p:blipFill>
          <a:blip r:embed="rId4" cstate="print"/>
          <a:stretch>
            <a:fillRect/>
          </a:stretch>
        </p:blipFill>
        <p:spPr>
          <a:xfrm>
            <a:off x="4163312" y="933218"/>
            <a:ext cx="3845214" cy="4977163"/>
          </a:xfrm>
          <a:prstGeom prst="rect">
            <a:avLst/>
          </a:prstGeom>
        </p:spPr>
      </p:pic>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1848995" y="381641"/>
            <a:ext cx="8495452" cy="216726"/>
          </a:xfrm>
          <a:prstGeom prst="rect">
            <a:avLst/>
          </a:prstGeom>
          <a:noFill/>
          <a:ln w="9525">
            <a:noFill/>
            <a:miter lim="800000"/>
            <a:headEnd/>
            <a:tailEnd/>
          </a:ln>
        </p:spPr>
        <p:txBody>
          <a:bodyPr lIns="0" tIns="0" rIns="0" bIns="0">
            <a:spAutoFit/>
          </a:bodyPr>
          <a:lstStyle/>
          <a:p>
            <a:pPr algn="ctr">
              <a:lnSpc>
                <a:spcPct val="97000"/>
              </a:lnSpc>
              <a:buClr>
                <a:srgbClr val="FFFFFF"/>
              </a:buClr>
              <a:buSzPct val="45000"/>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sz="1452" b="1" dirty="0" err="1">
                <a:solidFill>
                  <a:srgbClr val="FFFFFF"/>
                </a:solidFill>
                <a:latin typeface="Arial" charset="0"/>
              </a:rPr>
              <a:t>Time-to-Event Analysis of Primary and Confirmatory Secondary Efficacy End Points.</a:t>
            </a:r>
            <a:endParaRPr lang="en-GB" sz="1452" b="1" dirty="0">
              <a:solidFill>
                <a:srgbClr val="FFFFFF"/>
              </a:solidFill>
              <a:latin typeface="Arial" charset="0"/>
            </a:endParaRPr>
          </a:p>
        </p:txBody>
      </p:sp>
      <p:pic>
        <p:nvPicPr>
          <p:cNvPr id="5122" name="Picture 2"/>
          <p:cNvPicPr>
            <a:picLocks noChangeAspect="1" noChangeArrowheads="1"/>
          </p:cNvPicPr>
          <p:nvPr/>
        </p:nvPicPr>
        <p:blipFill>
          <a:blip r:embed="rId3" cstate="print"/>
          <a:srcRect/>
          <a:stretch>
            <a:fillRect/>
          </a:stretch>
        </p:blipFill>
        <p:spPr bwMode="auto">
          <a:xfrm>
            <a:off x="7835704" y="6270419"/>
            <a:ext cx="2566349" cy="432045"/>
          </a:xfrm>
          <a:prstGeom prst="rect">
            <a:avLst/>
          </a:prstGeom>
          <a:noFill/>
        </p:spPr>
      </p:pic>
      <p:sp>
        <p:nvSpPr>
          <p:cNvPr id="5124" name="Text Box 4"/>
          <p:cNvSpPr txBox="1">
            <a:spLocks noChangeArrowheads="1"/>
          </p:cNvSpPr>
          <p:nvPr/>
        </p:nvSpPr>
        <p:spPr bwMode="auto">
          <a:xfrm>
            <a:off x="3173568" y="5972308"/>
            <a:ext cx="5824703" cy="162609"/>
          </a:xfrm>
          <a:prstGeom prst="rect">
            <a:avLst/>
          </a:prstGeom>
          <a:noFill/>
          <a:ln w="9525">
            <a:noFill/>
            <a:miter lim="800000"/>
            <a:headEnd/>
            <a:tailEnd/>
          </a:ln>
        </p:spPr>
        <p:txBody>
          <a:bodyPr lIns="0" tIns="0" rIns="0" bIns="0">
            <a:spAutoFit/>
          </a:bodyPr>
          <a:lstStyle/>
          <a:p>
            <a:pPr>
              <a:lnSpc>
                <a:spcPct val="97000"/>
              </a:lnSpc>
              <a:buClr>
                <a:srgbClr val="FFFFFF"/>
              </a:buClr>
              <a:buSzPct val="45000"/>
              <a:tabLst>
                <a:tab pos="656722" algn="l"/>
                <a:tab pos="1313444" algn="l"/>
                <a:tab pos="1970166" algn="l"/>
                <a:tab pos="2626888" algn="l"/>
                <a:tab pos="3283610" algn="l"/>
              </a:tabLst>
            </a:pPr>
            <a:r>
              <a:rPr lang="en-GB" sz="1089" b="1">
                <a:solidFill>
                  <a:srgbClr val="FFFFFF"/>
                </a:solidFill>
                <a:latin typeface="Arial" charset="0"/>
              </a:rPr>
              <a:t>Silvain J et al. N Engl J Med2024;391:1277-1286</a:t>
            </a:r>
            <a:endParaRPr lang="en-GB" sz="1089" b="1" dirty="0">
              <a:solidFill>
                <a:srgbClr val="FFFFFF"/>
              </a:solidFill>
              <a:latin typeface="Arial" charset="0"/>
            </a:endParaRPr>
          </a:p>
        </p:txBody>
      </p:sp>
      <p:pic>
        <p:nvPicPr>
          <p:cNvPr id="6" name="Picture 5" descr="Image"/>
          <p:cNvPicPr>
            <a:picLocks noChangeAspect="1"/>
          </p:cNvPicPr>
          <p:nvPr/>
        </p:nvPicPr>
        <p:blipFill>
          <a:blip r:embed="rId4" cstate="print"/>
          <a:stretch>
            <a:fillRect/>
          </a:stretch>
        </p:blipFill>
        <p:spPr>
          <a:xfrm>
            <a:off x="2837475" y="644616"/>
            <a:ext cx="6517050" cy="5568768"/>
          </a:xfrm>
          <a:prstGeom prst="rect">
            <a:avLst/>
          </a:prstGeom>
        </p:spPr>
      </p:pic>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BCAD8-D898-3212-7EFD-81CC56F13451}"/>
            </a:ext>
          </a:extLst>
        </p:cNvPr>
        <p:cNvGrpSpPr/>
        <p:nvPr/>
      </p:nvGrpSpPr>
      <p:grpSpPr>
        <a:xfrm>
          <a:off x="0" y="0"/>
          <a:ext cx="0" cy="0"/>
          <a:chOff x="0" y="0"/>
          <a:chExt cx="0" cy="0"/>
        </a:xfrm>
      </p:grpSpPr>
      <p:sp>
        <p:nvSpPr>
          <p:cNvPr id="5121" name="Text Box 1">
            <a:extLst>
              <a:ext uri="{FF2B5EF4-FFF2-40B4-BE49-F238E27FC236}">
                <a16:creationId xmlns:a16="http://schemas.microsoft.com/office/drawing/2014/main" id="{99A804E9-E42A-8E0F-17EB-C45167F98EDC}"/>
              </a:ext>
            </a:extLst>
          </p:cNvPr>
          <p:cNvSpPr txBox="1">
            <a:spLocks noChangeArrowheads="1"/>
          </p:cNvSpPr>
          <p:nvPr/>
        </p:nvSpPr>
        <p:spPr bwMode="auto">
          <a:xfrm>
            <a:off x="1848995" y="381641"/>
            <a:ext cx="8495452" cy="216726"/>
          </a:xfrm>
          <a:prstGeom prst="rect">
            <a:avLst/>
          </a:prstGeom>
          <a:noFill/>
          <a:ln w="9525">
            <a:noFill/>
            <a:miter lim="800000"/>
            <a:headEnd/>
            <a:tailEnd/>
          </a:ln>
        </p:spPr>
        <p:txBody>
          <a:bodyPr lIns="0" tIns="0" rIns="0" bIns="0">
            <a:spAutoFit/>
          </a:bodyPr>
          <a:lstStyle/>
          <a:p>
            <a:pPr algn="ctr">
              <a:lnSpc>
                <a:spcPct val="97000"/>
              </a:lnSpc>
              <a:buClr>
                <a:srgbClr val="FFFFFF"/>
              </a:buClr>
              <a:buSzPct val="45000"/>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sz="1452" b="1" dirty="0" err="1">
                <a:solidFill>
                  <a:srgbClr val="FFFFFF"/>
                </a:solidFill>
                <a:latin typeface="Arial" charset="0"/>
              </a:rPr>
              <a:t>Time-to-Event Analysis of Primary and Confirmatory Secondary Efficacy End Points.</a:t>
            </a:r>
            <a:endParaRPr lang="en-GB" sz="1452" b="1" dirty="0">
              <a:solidFill>
                <a:srgbClr val="FFFFFF"/>
              </a:solidFill>
              <a:latin typeface="Arial" charset="0"/>
            </a:endParaRPr>
          </a:p>
        </p:txBody>
      </p:sp>
      <p:pic>
        <p:nvPicPr>
          <p:cNvPr id="5122" name="Picture 2">
            <a:extLst>
              <a:ext uri="{FF2B5EF4-FFF2-40B4-BE49-F238E27FC236}">
                <a16:creationId xmlns:a16="http://schemas.microsoft.com/office/drawing/2014/main" id="{0B5F39AD-DC68-0201-DE68-EAD8BB95911B}"/>
              </a:ext>
            </a:extLst>
          </p:cNvPr>
          <p:cNvPicPr>
            <a:picLocks noChangeAspect="1" noChangeArrowheads="1"/>
          </p:cNvPicPr>
          <p:nvPr/>
        </p:nvPicPr>
        <p:blipFill>
          <a:blip r:embed="rId3" cstate="print"/>
          <a:srcRect/>
          <a:stretch>
            <a:fillRect/>
          </a:stretch>
        </p:blipFill>
        <p:spPr bwMode="auto">
          <a:xfrm>
            <a:off x="7835704" y="6270419"/>
            <a:ext cx="2566349" cy="432045"/>
          </a:xfrm>
          <a:prstGeom prst="rect">
            <a:avLst/>
          </a:prstGeom>
          <a:noFill/>
        </p:spPr>
      </p:pic>
      <p:sp>
        <p:nvSpPr>
          <p:cNvPr id="5124" name="Text Box 4">
            <a:extLst>
              <a:ext uri="{FF2B5EF4-FFF2-40B4-BE49-F238E27FC236}">
                <a16:creationId xmlns:a16="http://schemas.microsoft.com/office/drawing/2014/main" id="{DBF5AEA1-1C8F-4D46-3663-7D730ABA33E7}"/>
              </a:ext>
            </a:extLst>
          </p:cNvPr>
          <p:cNvSpPr txBox="1">
            <a:spLocks noChangeArrowheads="1"/>
          </p:cNvSpPr>
          <p:nvPr/>
        </p:nvSpPr>
        <p:spPr bwMode="auto">
          <a:xfrm>
            <a:off x="3173568" y="5972308"/>
            <a:ext cx="5824703" cy="162609"/>
          </a:xfrm>
          <a:prstGeom prst="rect">
            <a:avLst/>
          </a:prstGeom>
          <a:noFill/>
          <a:ln w="9525">
            <a:noFill/>
            <a:miter lim="800000"/>
            <a:headEnd/>
            <a:tailEnd/>
          </a:ln>
        </p:spPr>
        <p:txBody>
          <a:bodyPr lIns="0" tIns="0" rIns="0" bIns="0">
            <a:spAutoFit/>
          </a:bodyPr>
          <a:lstStyle/>
          <a:p>
            <a:pPr>
              <a:lnSpc>
                <a:spcPct val="97000"/>
              </a:lnSpc>
              <a:buClr>
                <a:srgbClr val="FFFFFF"/>
              </a:buClr>
              <a:buSzPct val="45000"/>
              <a:tabLst>
                <a:tab pos="656722" algn="l"/>
                <a:tab pos="1313444" algn="l"/>
                <a:tab pos="1970166" algn="l"/>
                <a:tab pos="2626888" algn="l"/>
                <a:tab pos="3283610" algn="l"/>
              </a:tabLst>
            </a:pPr>
            <a:r>
              <a:rPr lang="en-GB" sz="1089" b="1">
                <a:solidFill>
                  <a:srgbClr val="FFFFFF"/>
                </a:solidFill>
                <a:latin typeface="Arial" charset="0"/>
              </a:rPr>
              <a:t>Silvain J et al. N Engl J Med2024;391:1277-1286</a:t>
            </a:r>
            <a:endParaRPr lang="en-GB" sz="1089" b="1" dirty="0">
              <a:solidFill>
                <a:srgbClr val="FFFFFF"/>
              </a:solidFill>
              <a:latin typeface="Arial" charset="0"/>
            </a:endParaRPr>
          </a:p>
        </p:txBody>
      </p:sp>
      <p:pic>
        <p:nvPicPr>
          <p:cNvPr id="6" name="Picture 5" descr="Image">
            <a:extLst>
              <a:ext uri="{FF2B5EF4-FFF2-40B4-BE49-F238E27FC236}">
                <a16:creationId xmlns:a16="http://schemas.microsoft.com/office/drawing/2014/main" id="{B5752BFD-0B1D-0F0C-DB1F-2F2E1AF8CB48}"/>
              </a:ext>
            </a:extLst>
          </p:cNvPr>
          <p:cNvPicPr>
            <a:picLocks noChangeAspect="1"/>
          </p:cNvPicPr>
          <p:nvPr/>
        </p:nvPicPr>
        <p:blipFill>
          <a:blip r:embed="rId4" cstate="print"/>
          <a:srcRect r="49827" b="49855"/>
          <a:stretch>
            <a:fillRect/>
          </a:stretch>
        </p:blipFill>
        <p:spPr>
          <a:xfrm>
            <a:off x="2777892" y="598320"/>
            <a:ext cx="6636217" cy="5667386"/>
          </a:xfrm>
          <a:prstGeom prst="rect">
            <a:avLst/>
          </a:prstGeom>
        </p:spPr>
      </p:pic>
    </p:spTree>
    <p:extLst>
      <p:ext uri="{BB962C8B-B14F-4D97-AF65-F5344CB8AC3E}">
        <p14:creationId xmlns:p14="http://schemas.microsoft.com/office/powerpoint/2010/main" val="2809196447"/>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2194631" y="714845"/>
            <a:ext cx="7805619" cy="379143"/>
          </a:xfrm>
          <a:prstGeom prst="rect">
            <a:avLst/>
          </a:prstGeom>
          <a:noFill/>
          <a:ln w="9525">
            <a:noFill/>
            <a:miter lim="800000"/>
            <a:headEnd/>
            <a:tailEnd/>
          </a:ln>
        </p:spPr>
        <p:txBody>
          <a:bodyPr lIns="0" tIns="0" rIns="0" bIns="0" anchor="ctr">
            <a:spAutoFit/>
          </a:bodyPr>
          <a:lstStyle/>
          <a:p>
            <a:pPr algn="ctr">
              <a:lnSpc>
                <a:spcPct val="97000"/>
              </a:lnSpc>
              <a:buClr>
                <a:srgbClr val="FFFFFF"/>
              </a:buClr>
              <a:buSzPct val="45000"/>
              <a:tabLst>
                <a:tab pos="656722" algn="l"/>
                <a:tab pos="1313444" algn="l"/>
                <a:tab pos="1970166" algn="l"/>
                <a:tab pos="2626888" algn="l"/>
                <a:tab pos="3283610" algn="l"/>
                <a:tab pos="3940332" algn="l"/>
                <a:tab pos="4597055" algn="l"/>
                <a:tab pos="5253777" algn="l"/>
                <a:tab pos="5910499" algn="l"/>
                <a:tab pos="6567221" algn="l"/>
                <a:tab pos="7223943" algn="l"/>
              </a:tabLst>
            </a:pPr>
            <a:r>
              <a:rPr lang="en-GB" sz="2540" b="1" dirty="0">
                <a:latin typeface="Arial" charset="0"/>
              </a:rPr>
              <a:t>Conclusions</a:t>
            </a:r>
          </a:p>
        </p:txBody>
      </p:sp>
      <p:sp>
        <p:nvSpPr>
          <p:cNvPr id="10242" name="Rectangle 2"/>
          <p:cNvSpPr>
            <a:spLocks noGrp="1" noChangeArrowheads="1"/>
          </p:cNvSpPr>
          <p:nvPr>
            <p:ph type="body"/>
          </p:nvPr>
        </p:nvSpPr>
        <p:spPr>
          <a:xfrm>
            <a:off x="2194631" y="1405589"/>
            <a:ext cx="7808500" cy="4755379"/>
          </a:xfrm>
          <a:ln/>
        </p:spPr>
        <p:txBody>
          <a:bodyPr anchor="t"/>
          <a:lstStyle/>
          <a:p>
            <a:pPr marL="391729" indent="-293797">
              <a:lnSpc>
                <a:spcPct val="92000"/>
              </a:lnSpc>
              <a:spcAft>
                <a:spcPts val="806"/>
              </a:spcAft>
              <a:buSzPct val="100000"/>
              <a:buFont typeface="Arial" charset="0"/>
              <a:buChar char="•"/>
              <a:tabLst>
                <a:tab pos="656722" algn="l"/>
                <a:tab pos="1313444" algn="l"/>
                <a:tab pos="1970166" algn="l"/>
                <a:tab pos="2626888" algn="l"/>
                <a:tab pos="3283610" algn="l"/>
                <a:tab pos="3940332" algn="l"/>
                <a:tab pos="4597055" algn="l"/>
                <a:tab pos="5253777" algn="l"/>
                <a:tab pos="5910499" algn="l"/>
                <a:tab pos="6567221" algn="l"/>
                <a:tab pos="7223943" algn="l"/>
              </a:tabLst>
            </a:pPr>
            <a:r>
              <a:rPr lang="en-GB" sz="2903" dirty="0">
                <a:latin typeface="Arial" charset="0"/>
              </a:rPr>
              <a:t>In patients with a history of myocardial infarction, interruption of long-term beta-blocker treatment was not found to be noninferior to a strategy of beta-blocker continuation.</a:t>
            </a:r>
          </a:p>
        </p:txBody>
      </p:sp>
      <p:pic>
        <p:nvPicPr>
          <p:cNvPr id="10243" name="Picture 3"/>
          <p:cNvPicPr>
            <a:picLocks noChangeAspect="1" noChangeArrowheads="1"/>
          </p:cNvPicPr>
          <p:nvPr/>
        </p:nvPicPr>
        <p:blipFill>
          <a:blip r:embed="rId3" cstate="print"/>
          <a:srcRect/>
          <a:stretch>
            <a:fillRect/>
          </a:stretch>
        </p:blipFill>
        <p:spPr bwMode="auto">
          <a:xfrm>
            <a:off x="7835704" y="6270419"/>
            <a:ext cx="2566349" cy="432045"/>
          </a:xfrm>
          <a:prstGeom prst="rect">
            <a:avLst/>
          </a:prstGeom>
          <a:noFill/>
        </p:spPr>
      </p:pic>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7DFB7-80C8-D0E9-B35D-2173D22D028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CB78EEF-573D-7532-B795-D34BD3AA4959}"/>
              </a:ext>
            </a:extLst>
          </p:cNvPr>
          <p:cNvSpPr>
            <a:spLocks noGrp="1"/>
          </p:cNvSpPr>
          <p:nvPr>
            <p:ph type="title"/>
          </p:nvPr>
        </p:nvSpPr>
        <p:spPr/>
        <p:txBody>
          <a:bodyPr/>
          <a:lstStyle/>
          <a:p>
            <a:r>
              <a:rPr lang="en-CA" dirty="0"/>
              <a:t>MD</a:t>
            </a:r>
          </a:p>
        </p:txBody>
      </p:sp>
      <p:sp>
        <p:nvSpPr>
          <p:cNvPr id="5" name="Content Placeholder 4">
            <a:extLst>
              <a:ext uri="{FF2B5EF4-FFF2-40B4-BE49-F238E27FC236}">
                <a16:creationId xmlns:a16="http://schemas.microsoft.com/office/drawing/2014/main" id="{E010C184-F72F-80E4-6D99-FFD89BD6A3F4}"/>
              </a:ext>
            </a:extLst>
          </p:cNvPr>
          <p:cNvSpPr>
            <a:spLocks noGrp="1"/>
          </p:cNvSpPr>
          <p:nvPr>
            <p:ph idx="1"/>
          </p:nvPr>
        </p:nvSpPr>
        <p:spPr>
          <a:xfrm>
            <a:off x="2152237" y="1825626"/>
            <a:ext cx="7887528" cy="4921482"/>
          </a:xfrm>
        </p:spPr>
        <p:txBody>
          <a:bodyPr/>
          <a:lstStyle/>
          <a:p>
            <a:r>
              <a:rPr lang="en-CA" sz="2903" dirty="0"/>
              <a:t>66 </a:t>
            </a:r>
            <a:r>
              <a:rPr lang="en-CA" sz="2903" dirty="0" err="1"/>
              <a:t>yo</a:t>
            </a:r>
            <a:r>
              <a:rPr lang="en-CA" sz="2903" dirty="0"/>
              <a:t> male – </a:t>
            </a:r>
            <a:r>
              <a:rPr lang="en-CA" sz="2903" dirty="0" err="1"/>
              <a:t>prev</a:t>
            </a:r>
            <a:r>
              <a:rPr lang="en-CA" sz="2903" dirty="0"/>
              <a:t> smoker</a:t>
            </a:r>
          </a:p>
          <a:p>
            <a:r>
              <a:rPr lang="en-CA" sz="2903" dirty="0"/>
              <a:t>STEMI with Primary PCI RCA</a:t>
            </a:r>
          </a:p>
          <a:p>
            <a:r>
              <a:rPr lang="en-CA" sz="2903" dirty="0"/>
              <a:t>EF 65%</a:t>
            </a:r>
          </a:p>
          <a:p>
            <a:r>
              <a:rPr lang="en-CA" sz="2903" dirty="0"/>
              <a:t>Meds – Bisoprolol 5 mg od</a:t>
            </a:r>
          </a:p>
          <a:p>
            <a:pPr lvl="1"/>
            <a:r>
              <a:rPr lang="en-CA" sz="2540" dirty="0"/>
              <a:t>Rosuvastatin 40/ASA/</a:t>
            </a:r>
            <a:r>
              <a:rPr lang="en-CA" sz="2540" dirty="0" err="1"/>
              <a:t>Brilinta</a:t>
            </a:r>
            <a:r>
              <a:rPr lang="en-CA" sz="2540" dirty="0"/>
              <a:t>/</a:t>
            </a:r>
            <a:r>
              <a:rPr lang="en-CA" sz="2540" dirty="0" err="1"/>
              <a:t>Ramirpil</a:t>
            </a:r>
            <a:endParaRPr lang="en-CA" sz="2540" dirty="0"/>
          </a:p>
          <a:p>
            <a:pPr lvl="1"/>
            <a:endParaRPr lang="en-CA" sz="2540" dirty="0"/>
          </a:p>
          <a:p>
            <a:r>
              <a:rPr lang="en-CA" sz="2903" dirty="0"/>
              <a:t>3 months later</a:t>
            </a:r>
          </a:p>
          <a:p>
            <a:pPr lvl="1"/>
            <a:r>
              <a:rPr lang="en-CA" sz="2540" dirty="0"/>
              <a:t>c/o fatigue/? Depression</a:t>
            </a:r>
          </a:p>
          <a:p>
            <a:pPr lvl="1"/>
            <a:r>
              <a:rPr lang="en-CA" sz="2540" dirty="0"/>
              <a:t>No angina</a:t>
            </a:r>
          </a:p>
          <a:p>
            <a:pPr lvl="1"/>
            <a:r>
              <a:rPr lang="en-CA" sz="2540" dirty="0"/>
              <a:t>BP – 122/78, HR 64</a:t>
            </a:r>
          </a:p>
          <a:p>
            <a:pPr lvl="1"/>
            <a:endParaRPr lang="en-CA" sz="2177" dirty="0"/>
          </a:p>
        </p:txBody>
      </p:sp>
    </p:spTree>
    <p:extLst>
      <p:ext uri="{BB962C8B-B14F-4D97-AF65-F5344CB8AC3E}">
        <p14:creationId xmlns:p14="http://schemas.microsoft.com/office/powerpoint/2010/main" val="4028314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CA64C-CAF7-1344-864B-71A7D70F0092}"/>
              </a:ext>
            </a:extLst>
          </p:cNvPr>
          <p:cNvSpPr>
            <a:spLocks noGrp="1"/>
          </p:cNvSpPr>
          <p:nvPr>
            <p:ph type="title"/>
          </p:nvPr>
        </p:nvSpPr>
        <p:spPr>
          <a:xfrm>
            <a:off x="2085109" y="5734811"/>
            <a:ext cx="10515600" cy="1325563"/>
          </a:xfrm>
        </p:spPr>
        <p:txBody>
          <a:bodyPr/>
          <a:lstStyle/>
          <a:p>
            <a:pPr algn="ctr"/>
            <a:endParaRPr lang="en-US" b="1" dirty="0"/>
          </a:p>
        </p:txBody>
      </p:sp>
      <p:sp>
        <p:nvSpPr>
          <p:cNvPr id="4" name="Content Placeholder 3">
            <a:extLst>
              <a:ext uri="{FF2B5EF4-FFF2-40B4-BE49-F238E27FC236}">
                <a16:creationId xmlns:a16="http://schemas.microsoft.com/office/drawing/2014/main" id="{E4AC94CD-D5B4-7C43-8905-F37464470888}"/>
              </a:ext>
            </a:extLst>
          </p:cNvPr>
          <p:cNvSpPr>
            <a:spLocks noGrp="1"/>
          </p:cNvSpPr>
          <p:nvPr>
            <p:ph idx="1"/>
          </p:nvPr>
        </p:nvSpPr>
        <p:spPr>
          <a:xfrm>
            <a:off x="838200" y="1902784"/>
            <a:ext cx="10515600" cy="4351338"/>
          </a:xfrm>
        </p:spPr>
        <p:txBody>
          <a:bodyPr>
            <a:normAutofit fontScale="85000" lnSpcReduction="20000"/>
          </a:bodyPr>
          <a:lstStyle/>
          <a:p>
            <a:pPr marL="0" indent="0">
              <a:buNone/>
            </a:pPr>
            <a:r>
              <a:rPr lang="en-US" sz="3500" dirty="0"/>
              <a:t>Goal</a:t>
            </a:r>
            <a:r>
              <a:rPr lang="en-US" dirty="0"/>
              <a:t> – to reduce cardiovascular and renal complications for patients with Diabetes in Simcoe County</a:t>
            </a:r>
          </a:p>
          <a:p>
            <a:r>
              <a:rPr lang="en-US" dirty="0"/>
              <a:t>Focused intervention over 12 months</a:t>
            </a:r>
          </a:p>
          <a:p>
            <a:pPr lvl="2"/>
            <a:r>
              <a:rPr lang="en-US" dirty="0"/>
              <a:t>Initiation of diabetic medications proven to reduce cardio-renal complications</a:t>
            </a:r>
          </a:p>
          <a:p>
            <a:pPr lvl="2"/>
            <a:r>
              <a:rPr lang="en-US" dirty="0"/>
              <a:t>Pt. on insulin/ meds/ co-morbid diseases/initial side effects that limit ability to be initiated on meds</a:t>
            </a:r>
          </a:p>
          <a:p>
            <a:pPr lvl="2"/>
            <a:r>
              <a:rPr lang="en-US" dirty="0"/>
              <a:t>Pts. Post hospitalization for ACS/CHF seeing Cards/Hospitalists</a:t>
            </a:r>
          </a:p>
          <a:p>
            <a:pPr lvl="1"/>
            <a:r>
              <a:rPr lang="en-US" dirty="0"/>
              <a:t>f/u thru primary care</a:t>
            </a:r>
          </a:p>
          <a:p>
            <a:r>
              <a:rPr lang="en-US" dirty="0"/>
              <a:t>Referrals Triaged – goal first visit &lt; 1 month from referral</a:t>
            </a:r>
          </a:p>
          <a:p>
            <a:r>
              <a:rPr lang="en-US" dirty="0"/>
              <a:t>Initiation of diabetic medications proven to reduce cardio-renal complications</a:t>
            </a:r>
          </a:p>
          <a:p>
            <a:r>
              <a:rPr lang="en-US" dirty="0"/>
              <a:t>Referral – fax – 705 325 1185 (MacFadyen/Meadley)</a:t>
            </a:r>
          </a:p>
          <a:p>
            <a:endParaRPr lang="en-US" dirty="0"/>
          </a:p>
          <a:p>
            <a:pPr marL="0" indent="0" algn="ctr">
              <a:buNone/>
            </a:pPr>
            <a:r>
              <a:rPr lang="en-US" sz="3800" b="1" dirty="0" err="1"/>
              <a:t>www.sdcrc.ca</a:t>
            </a:r>
            <a:endParaRPr lang="en-US" sz="3800" b="1" dirty="0"/>
          </a:p>
          <a:p>
            <a:pPr lvl="1"/>
            <a:endParaRPr lang="en-US" dirty="0"/>
          </a:p>
        </p:txBody>
      </p:sp>
      <p:pic>
        <p:nvPicPr>
          <p:cNvPr id="11" name="Content Placeholder 10">
            <a:extLst>
              <a:ext uri="{FF2B5EF4-FFF2-40B4-BE49-F238E27FC236}">
                <a16:creationId xmlns:a16="http://schemas.microsoft.com/office/drawing/2014/main" id="{0DD20468-2ADD-924B-A9C8-78A96E81294D}"/>
              </a:ext>
            </a:extLst>
          </p:cNvPr>
          <p:cNvPicPr>
            <a:picLocks noGrp="1" noChangeAspect="1"/>
          </p:cNvPicPr>
          <p:nvPr>
            <p:ph idx="1"/>
          </p:nvPr>
        </p:nvPicPr>
        <p:blipFill rotWithShape="1">
          <a:blip r:embed="rId2"/>
          <a:srcRect l="7444" t="31767" r="4842" b="32701"/>
          <a:stretch/>
        </p:blipFill>
        <p:spPr>
          <a:xfrm>
            <a:off x="2633471" y="353217"/>
            <a:ext cx="6461761" cy="1472408"/>
          </a:xfrm>
        </p:spPr>
      </p:pic>
    </p:spTree>
    <p:extLst>
      <p:ext uri="{BB962C8B-B14F-4D97-AF65-F5344CB8AC3E}">
        <p14:creationId xmlns:p14="http://schemas.microsoft.com/office/powerpoint/2010/main" val="6563224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29ABD-AB47-0374-66CF-8C18B722C3C2}"/>
              </a:ext>
            </a:extLst>
          </p:cNvPr>
          <p:cNvSpPr>
            <a:spLocks noGrp="1"/>
          </p:cNvSpPr>
          <p:nvPr>
            <p:ph type="title"/>
          </p:nvPr>
        </p:nvSpPr>
        <p:spPr/>
        <p:txBody>
          <a:bodyPr/>
          <a:lstStyle/>
          <a:p>
            <a:r>
              <a:rPr lang="en-CA" dirty="0"/>
              <a:t>BF</a:t>
            </a:r>
          </a:p>
        </p:txBody>
      </p:sp>
      <p:sp>
        <p:nvSpPr>
          <p:cNvPr id="3" name="Content Placeholder 2">
            <a:extLst>
              <a:ext uri="{FF2B5EF4-FFF2-40B4-BE49-F238E27FC236}">
                <a16:creationId xmlns:a16="http://schemas.microsoft.com/office/drawing/2014/main" id="{33AB87A9-D9FD-40E2-0830-A355F2713D18}"/>
              </a:ext>
            </a:extLst>
          </p:cNvPr>
          <p:cNvSpPr>
            <a:spLocks noGrp="1"/>
          </p:cNvSpPr>
          <p:nvPr>
            <p:ph idx="1"/>
          </p:nvPr>
        </p:nvSpPr>
        <p:spPr/>
        <p:txBody>
          <a:bodyPr>
            <a:normAutofit/>
          </a:bodyPr>
          <a:lstStyle/>
          <a:p>
            <a:r>
              <a:rPr lang="en-CA" dirty="0"/>
              <a:t>60 </a:t>
            </a:r>
            <a:r>
              <a:rPr lang="en-CA" dirty="0" err="1"/>
              <a:t>yo</a:t>
            </a:r>
            <a:r>
              <a:rPr lang="en-CA" dirty="0"/>
              <a:t> female</a:t>
            </a:r>
          </a:p>
          <a:p>
            <a:r>
              <a:rPr lang="en-CA" dirty="0"/>
              <a:t>BMI 32</a:t>
            </a:r>
          </a:p>
          <a:p>
            <a:r>
              <a:rPr lang="en-CA" dirty="0"/>
              <a:t>No DM, no vascular Dx</a:t>
            </a:r>
          </a:p>
          <a:p>
            <a:r>
              <a:rPr lang="en-CA" dirty="0"/>
              <a:t>Non smoker</a:t>
            </a:r>
          </a:p>
          <a:p>
            <a:r>
              <a:rPr lang="en-CA" dirty="0"/>
              <a:t>PMHx</a:t>
            </a:r>
          </a:p>
          <a:p>
            <a:pPr lvl="1"/>
            <a:r>
              <a:rPr lang="en-CA" dirty="0"/>
              <a:t>HT</a:t>
            </a:r>
          </a:p>
          <a:p>
            <a:pPr lvl="1"/>
            <a:r>
              <a:rPr lang="en-CA" dirty="0" err="1"/>
              <a:t>Incr</a:t>
            </a:r>
            <a:r>
              <a:rPr lang="en-CA" dirty="0"/>
              <a:t> Chol</a:t>
            </a:r>
          </a:p>
          <a:p>
            <a:r>
              <a:rPr lang="en-CA" dirty="0"/>
              <a:t>Meds –</a:t>
            </a:r>
          </a:p>
          <a:p>
            <a:pPr lvl="1"/>
            <a:r>
              <a:rPr lang="en-CA" dirty="0" err="1"/>
              <a:t>Rosuvastin</a:t>
            </a:r>
            <a:r>
              <a:rPr lang="en-CA" dirty="0"/>
              <a:t>/Perindopril/HCT/Amlodipine</a:t>
            </a:r>
          </a:p>
        </p:txBody>
      </p:sp>
    </p:spTree>
    <p:extLst>
      <p:ext uri="{BB962C8B-B14F-4D97-AF65-F5344CB8AC3E}">
        <p14:creationId xmlns:p14="http://schemas.microsoft.com/office/powerpoint/2010/main" val="20640286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A96AE-D728-DBA3-BE7E-15549DC0DEBF}"/>
              </a:ext>
            </a:extLst>
          </p:cNvPr>
          <p:cNvSpPr>
            <a:spLocks noGrp="1"/>
          </p:cNvSpPr>
          <p:nvPr>
            <p:ph type="title"/>
          </p:nvPr>
        </p:nvSpPr>
        <p:spPr/>
        <p:txBody>
          <a:bodyPr/>
          <a:lstStyle/>
          <a:p>
            <a:r>
              <a:rPr lang="en-CA" dirty="0"/>
              <a:t>BF</a:t>
            </a:r>
          </a:p>
        </p:txBody>
      </p:sp>
      <p:sp>
        <p:nvSpPr>
          <p:cNvPr id="3" name="Content Placeholder 2">
            <a:extLst>
              <a:ext uri="{FF2B5EF4-FFF2-40B4-BE49-F238E27FC236}">
                <a16:creationId xmlns:a16="http://schemas.microsoft.com/office/drawing/2014/main" id="{2CC8CC6C-95D2-CFDC-8F7C-FAE93FA2B9C3}"/>
              </a:ext>
            </a:extLst>
          </p:cNvPr>
          <p:cNvSpPr>
            <a:spLocks noGrp="1"/>
          </p:cNvSpPr>
          <p:nvPr>
            <p:ph idx="1"/>
          </p:nvPr>
        </p:nvSpPr>
        <p:spPr/>
        <p:txBody>
          <a:bodyPr/>
          <a:lstStyle/>
          <a:p>
            <a:r>
              <a:rPr lang="en-CA" dirty="0"/>
              <a:t>What are my risk factors for cardiovascular disease?</a:t>
            </a:r>
          </a:p>
          <a:p>
            <a:r>
              <a:rPr lang="en-CA" dirty="0"/>
              <a:t>I heard that a 5% loss of weight can help lower the risk of diabetes and improve my heart health</a:t>
            </a:r>
          </a:p>
          <a:p>
            <a:r>
              <a:rPr lang="en-CA" dirty="0"/>
              <a:t>What’s this about </a:t>
            </a:r>
            <a:r>
              <a:rPr lang="en-CA" dirty="0" err="1"/>
              <a:t>Weegovy</a:t>
            </a:r>
            <a:r>
              <a:rPr lang="en-CA" dirty="0"/>
              <a:t>?  My girlfriend in Florida is on it.</a:t>
            </a:r>
          </a:p>
        </p:txBody>
      </p:sp>
    </p:spTree>
    <p:extLst>
      <p:ext uri="{BB962C8B-B14F-4D97-AF65-F5344CB8AC3E}">
        <p14:creationId xmlns:p14="http://schemas.microsoft.com/office/powerpoint/2010/main" val="31736518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4BCAA-1886-43D8-59BF-0E0F79A4BC95}"/>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CCA93A1-4EF9-F8F5-EF2C-8AFB618988D8}"/>
              </a:ext>
            </a:extLst>
          </p:cNvPr>
          <p:cNvSpPr>
            <a:spLocks noGrp="1"/>
          </p:cNvSpPr>
          <p:nvPr>
            <p:ph type="title"/>
          </p:nvPr>
        </p:nvSpPr>
        <p:spPr/>
        <p:txBody>
          <a:bodyPr/>
          <a:lstStyle/>
          <a:p>
            <a:r>
              <a:rPr lang="en-CA" dirty="0"/>
              <a:t>Time for a heart-to-heart</a:t>
            </a:r>
          </a:p>
        </p:txBody>
      </p:sp>
      <p:sp>
        <p:nvSpPr>
          <p:cNvPr id="7" name="Content Placeholder 6">
            <a:extLst>
              <a:ext uri="{FF2B5EF4-FFF2-40B4-BE49-F238E27FC236}">
                <a16:creationId xmlns:a16="http://schemas.microsoft.com/office/drawing/2014/main" id="{20942F6A-FC69-70E9-65EB-FCB45ECA77BA}"/>
              </a:ext>
            </a:extLst>
          </p:cNvPr>
          <p:cNvSpPr>
            <a:spLocks noGrp="1"/>
          </p:cNvSpPr>
          <p:nvPr>
            <p:ph idx="1"/>
          </p:nvPr>
        </p:nvSpPr>
        <p:spPr/>
        <p:txBody>
          <a:bodyPr/>
          <a:lstStyle/>
          <a:p>
            <a:endParaRPr lang="en-CA"/>
          </a:p>
        </p:txBody>
      </p:sp>
      <p:pic>
        <p:nvPicPr>
          <p:cNvPr id="5" name="Picture 4">
            <a:extLst>
              <a:ext uri="{FF2B5EF4-FFF2-40B4-BE49-F238E27FC236}">
                <a16:creationId xmlns:a16="http://schemas.microsoft.com/office/drawing/2014/main" id="{9A6F1FDF-DFD8-E98A-DACA-38EC79615DAD}"/>
              </a:ext>
            </a:extLst>
          </p:cNvPr>
          <p:cNvPicPr>
            <a:picLocks noChangeAspect="1"/>
          </p:cNvPicPr>
          <p:nvPr/>
        </p:nvPicPr>
        <p:blipFill>
          <a:blip r:embed="rId2"/>
          <a:stretch>
            <a:fillRect/>
          </a:stretch>
        </p:blipFill>
        <p:spPr>
          <a:xfrm>
            <a:off x="1831713" y="1908200"/>
            <a:ext cx="8528575" cy="4683372"/>
          </a:xfrm>
          <a:prstGeom prst="rect">
            <a:avLst/>
          </a:prstGeom>
        </p:spPr>
      </p:pic>
    </p:spTree>
    <p:extLst>
      <p:ext uri="{BB962C8B-B14F-4D97-AF65-F5344CB8AC3E}">
        <p14:creationId xmlns:p14="http://schemas.microsoft.com/office/powerpoint/2010/main" val="42467365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B6606-5CD1-8415-5D92-87A980A078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5AB712-6FBB-23C3-0AD2-991CDC31217F}"/>
              </a:ext>
            </a:extLst>
          </p:cNvPr>
          <p:cNvSpPr>
            <a:spLocks noGrp="1"/>
          </p:cNvSpPr>
          <p:nvPr>
            <p:ph type="title"/>
          </p:nvPr>
        </p:nvSpPr>
        <p:spPr/>
        <p:txBody>
          <a:bodyPr/>
          <a:lstStyle/>
          <a:p>
            <a:endParaRPr lang="en-CA"/>
          </a:p>
        </p:txBody>
      </p:sp>
      <p:pic>
        <p:nvPicPr>
          <p:cNvPr id="5" name="Content Placeholder 4">
            <a:extLst>
              <a:ext uri="{FF2B5EF4-FFF2-40B4-BE49-F238E27FC236}">
                <a16:creationId xmlns:a16="http://schemas.microsoft.com/office/drawing/2014/main" id="{93CD7A89-751F-8F8C-1635-FD52CC86B001}"/>
              </a:ext>
            </a:extLst>
          </p:cNvPr>
          <p:cNvPicPr>
            <a:picLocks noGrp="1" noChangeAspect="1"/>
          </p:cNvPicPr>
          <p:nvPr>
            <p:ph idx="1"/>
          </p:nvPr>
        </p:nvPicPr>
        <p:blipFill>
          <a:blip r:embed="rId2"/>
          <a:stretch>
            <a:fillRect/>
          </a:stretch>
        </p:blipFill>
        <p:spPr>
          <a:xfrm>
            <a:off x="2194631" y="2148256"/>
            <a:ext cx="7807060" cy="3836022"/>
          </a:xfrm>
        </p:spPr>
      </p:pic>
    </p:spTree>
    <p:extLst>
      <p:ext uri="{BB962C8B-B14F-4D97-AF65-F5344CB8AC3E}">
        <p14:creationId xmlns:p14="http://schemas.microsoft.com/office/powerpoint/2010/main" val="22976758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E05AB-7A43-CB41-6B07-635F4A03B1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B8A809-E7DF-BC34-51FD-61D1B93655C9}"/>
              </a:ext>
            </a:extLst>
          </p:cNvPr>
          <p:cNvSpPr>
            <a:spLocks noGrp="1"/>
          </p:cNvSpPr>
          <p:nvPr>
            <p:ph type="title"/>
          </p:nvPr>
        </p:nvSpPr>
        <p:spPr/>
        <p:txBody>
          <a:bodyPr/>
          <a:lstStyle/>
          <a:p>
            <a:endParaRPr lang="en-CA"/>
          </a:p>
        </p:txBody>
      </p:sp>
      <p:pic>
        <p:nvPicPr>
          <p:cNvPr id="5" name="Content Placeholder 4">
            <a:extLst>
              <a:ext uri="{FF2B5EF4-FFF2-40B4-BE49-F238E27FC236}">
                <a16:creationId xmlns:a16="http://schemas.microsoft.com/office/drawing/2014/main" id="{DF03F1FC-E3C0-FFDD-AF1E-519D9968B1FD}"/>
              </a:ext>
            </a:extLst>
          </p:cNvPr>
          <p:cNvPicPr>
            <a:picLocks noGrp="1" noChangeAspect="1"/>
          </p:cNvPicPr>
          <p:nvPr>
            <p:ph idx="1"/>
          </p:nvPr>
        </p:nvPicPr>
        <p:blipFill>
          <a:blip r:embed="rId2"/>
          <a:stretch>
            <a:fillRect/>
          </a:stretch>
        </p:blipFill>
        <p:spPr>
          <a:xfrm>
            <a:off x="1788185" y="409003"/>
            <a:ext cx="8615631" cy="6039994"/>
          </a:xfrm>
        </p:spPr>
      </p:pic>
    </p:spTree>
    <p:extLst>
      <p:ext uri="{BB962C8B-B14F-4D97-AF65-F5344CB8AC3E}">
        <p14:creationId xmlns:p14="http://schemas.microsoft.com/office/powerpoint/2010/main" val="14351722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A96AE-D728-DBA3-BE7E-15549DC0DEBF}"/>
              </a:ext>
            </a:extLst>
          </p:cNvPr>
          <p:cNvSpPr>
            <a:spLocks noGrp="1"/>
          </p:cNvSpPr>
          <p:nvPr>
            <p:ph type="title"/>
          </p:nvPr>
        </p:nvSpPr>
        <p:spPr/>
        <p:txBody>
          <a:bodyPr/>
          <a:lstStyle/>
          <a:p>
            <a:r>
              <a:rPr lang="en-CA" dirty="0"/>
              <a:t>SL – 55 </a:t>
            </a:r>
            <a:r>
              <a:rPr lang="en-CA" dirty="0" err="1"/>
              <a:t>yo</a:t>
            </a:r>
            <a:r>
              <a:rPr lang="en-CA" dirty="0"/>
              <a:t> female, BMI 31, No CRF’s</a:t>
            </a:r>
          </a:p>
        </p:txBody>
      </p:sp>
      <p:sp>
        <p:nvSpPr>
          <p:cNvPr id="3" name="Content Placeholder 2">
            <a:extLst>
              <a:ext uri="{FF2B5EF4-FFF2-40B4-BE49-F238E27FC236}">
                <a16:creationId xmlns:a16="http://schemas.microsoft.com/office/drawing/2014/main" id="{2CC8CC6C-95D2-CFDC-8F7C-FAE93FA2B9C3}"/>
              </a:ext>
            </a:extLst>
          </p:cNvPr>
          <p:cNvSpPr>
            <a:spLocks noGrp="1"/>
          </p:cNvSpPr>
          <p:nvPr>
            <p:ph idx="1"/>
          </p:nvPr>
        </p:nvSpPr>
        <p:spPr/>
        <p:txBody>
          <a:bodyPr/>
          <a:lstStyle/>
          <a:p>
            <a:r>
              <a:rPr lang="en-CA" dirty="0"/>
              <a:t>What are my risk factors for cardiovascular disease?</a:t>
            </a:r>
          </a:p>
          <a:p>
            <a:r>
              <a:rPr lang="en-CA" dirty="0"/>
              <a:t>I heard that a 5% loss of weight can help lower the risk of diabetes and improve my heart health</a:t>
            </a:r>
          </a:p>
          <a:p>
            <a:r>
              <a:rPr lang="en-CA" dirty="0"/>
              <a:t>What’s this about </a:t>
            </a:r>
            <a:r>
              <a:rPr lang="en-CA" dirty="0" err="1"/>
              <a:t>Weegovy</a:t>
            </a:r>
            <a:r>
              <a:rPr lang="en-CA" dirty="0"/>
              <a:t>?  My girlfriend in Florida is on it.</a:t>
            </a:r>
          </a:p>
        </p:txBody>
      </p:sp>
    </p:spTree>
    <p:extLst>
      <p:ext uri="{BB962C8B-B14F-4D97-AF65-F5344CB8AC3E}">
        <p14:creationId xmlns:p14="http://schemas.microsoft.com/office/powerpoint/2010/main" val="28959764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6E35A-B7C7-853A-D05E-496E8B718E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464E69-2FE8-C46F-B508-5CB7DF47872E}"/>
              </a:ext>
            </a:extLst>
          </p:cNvPr>
          <p:cNvSpPr>
            <a:spLocks noGrp="1"/>
          </p:cNvSpPr>
          <p:nvPr>
            <p:ph type="title"/>
          </p:nvPr>
        </p:nvSpPr>
        <p:spPr/>
        <p:txBody>
          <a:bodyPr/>
          <a:lstStyle/>
          <a:p>
            <a:endParaRPr lang="en-CA" dirty="0"/>
          </a:p>
        </p:txBody>
      </p:sp>
      <p:sp>
        <p:nvSpPr>
          <p:cNvPr id="3" name="Content Placeholder 2">
            <a:extLst>
              <a:ext uri="{FF2B5EF4-FFF2-40B4-BE49-F238E27FC236}">
                <a16:creationId xmlns:a16="http://schemas.microsoft.com/office/drawing/2014/main" id="{11181323-DABC-48A8-4C16-14FF45ABBDB0}"/>
              </a:ext>
            </a:extLst>
          </p:cNvPr>
          <p:cNvSpPr>
            <a:spLocks noGrp="1"/>
          </p:cNvSpPr>
          <p:nvPr>
            <p:ph idx="1"/>
          </p:nvPr>
        </p:nvSpPr>
        <p:spPr/>
        <p:txBody>
          <a:bodyPr/>
          <a:lstStyle/>
          <a:p>
            <a:endParaRPr lang="en-CA" b="0" i="0" dirty="0">
              <a:solidFill>
                <a:srgbClr val="000000"/>
              </a:solidFill>
              <a:effectLst/>
              <a:latin typeface="Radio Canada"/>
            </a:endParaRPr>
          </a:p>
          <a:p>
            <a:endParaRPr lang="en-CA" dirty="0"/>
          </a:p>
        </p:txBody>
      </p:sp>
      <p:pic>
        <p:nvPicPr>
          <p:cNvPr id="7" name="Picture 6">
            <a:extLst>
              <a:ext uri="{FF2B5EF4-FFF2-40B4-BE49-F238E27FC236}">
                <a16:creationId xmlns:a16="http://schemas.microsoft.com/office/drawing/2014/main" id="{515717DF-B20B-DF43-DA22-B0654E1792DF}"/>
              </a:ext>
            </a:extLst>
          </p:cNvPr>
          <p:cNvPicPr>
            <a:picLocks noChangeAspect="1"/>
          </p:cNvPicPr>
          <p:nvPr/>
        </p:nvPicPr>
        <p:blipFill>
          <a:blip r:embed="rId2"/>
          <a:stretch>
            <a:fillRect/>
          </a:stretch>
        </p:blipFill>
        <p:spPr>
          <a:xfrm>
            <a:off x="4314824" y="86350"/>
            <a:ext cx="2390775" cy="2114550"/>
          </a:xfrm>
          <a:prstGeom prst="rect">
            <a:avLst/>
          </a:prstGeom>
        </p:spPr>
      </p:pic>
      <p:sp>
        <p:nvSpPr>
          <p:cNvPr id="8" name="TextBox 7">
            <a:extLst>
              <a:ext uri="{FF2B5EF4-FFF2-40B4-BE49-F238E27FC236}">
                <a16:creationId xmlns:a16="http://schemas.microsoft.com/office/drawing/2014/main" id="{6760DB40-B7C1-FE42-2581-BCD3A24693BD}"/>
              </a:ext>
            </a:extLst>
          </p:cNvPr>
          <p:cNvSpPr txBox="1"/>
          <p:nvPr/>
        </p:nvSpPr>
        <p:spPr>
          <a:xfrm>
            <a:off x="3492229" y="2335837"/>
            <a:ext cx="4406629"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dirty="0" err="1">
                <a:ln>
                  <a:noFill/>
                </a:ln>
                <a:solidFill>
                  <a:srgbClr val="000000"/>
                </a:solidFill>
                <a:effectLst/>
                <a:uLnTx/>
                <a:uFillTx/>
                <a:latin typeface="Radio Canada"/>
                <a:ea typeface="+mn-ea"/>
                <a:cs typeface="+mn-cs"/>
              </a:rPr>
              <a:t>Wegovy</a:t>
            </a:r>
            <a:r>
              <a:rPr kumimoji="0" lang="en-CA" sz="2400" b="1" i="0" u="none" strike="noStrike" kern="1200" cap="none" spc="0" normalizeH="0" baseline="0" noProof="0" dirty="0">
                <a:ln>
                  <a:noFill/>
                </a:ln>
                <a:solidFill>
                  <a:srgbClr val="000000"/>
                </a:solidFill>
                <a:effectLst/>
                <a:uLnTx/>
                <a:uFillTx/>
                <a:latin typeface="Radio Canada"/>
                <a:ea typeface="+mn-ea"/>
                <a:cs typeface="+mn-cs"/>
              </a:rPr>
              <a:t> is a weight-loss drug. Health Canada says it can now be used to curb heart-attack risk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61942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32BDB-5181-873F-102B-56EA05EF7A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1BBB1D-3920-0768-C2E7-E1B1ECA3C6D7}"/>
              </a:ext>
            </a:extLst>
          </p:cNvPr>
          <p:cNvSpPr>
            <a:spLocks noGrp="1"/>
          </p:cNvSpPr>
          <p:nvPr>
            <p:ph type="title"/>
          </p:nvPr>
        </p:nvSpPr>
        <p:spPr/>
        <p:txBody>
          <a:bodyPr/>
          <a:lstStyle/>
          <a:p>
            <a:endParaRPr lang="en-CA" dirty="0"/>
          </a:p>
        </p:txBody>
      </p:sp>
      <p:sp>
        <p:nvSpPr>
          <p:cNvPr id="3" name="Content Placeholder 2">
            <a:extLst>
              <a:ext uri="{FF2B5EF4-FFF2-40B4-BE49-F238E27FC236}">
                <a16:creationId xmlns:a16="http://schemas.microsoft.com/office/drawing/2014/main" id="{AE9DBA84-5F5C-3403-7AE3-7D03618F903C}"/>
              </a:ext>
            </a:extLst>
          </p:cNvPr>
          <p:cNvSpPr>
            <a:spLocks noGrp="1"/>
          </p:cNvSpPr>
          <p:nvPr>
            <p:ph idx="1"/>
          </p:nvPr>
        </p:nvSpPr>
        <p:spPr/>
        <p:txBody>
          <a:bodyPr/>
          <a:lstStyle/>
          <a:p>
            <a:endParaRPr lang="en-CA" b="0" i="0" dirty="0">
              <a:solidFill>
                <a:srgbClr val="000000"/>
              </a:solidFill>
              <a:effectLst/>
              <a:latin typeface="Radio Canada"/>
            </a:endParaRPr>
          </a:p>
          <a:p>
            <a:endParaRPr lang="en-CA" dirty="0"/>
          </a:p>
        </p:txBody>
      </p:sp>
      <p:pic>
        <p:nvPicPr>
          <p:cNvPr id="7" name="Picture 6">
            <a:extLst>
              <a:ext uri="{FF2B5EF4-FFF2-40B4-BE49-F238E27FC236}">
                <a16:creationId xmlns:a16="http://schemas.microsoft.com/office/drawing/2014/main" id="{E62EEB6A-4B36-564B-B2BB-6BA9298F4DDF}"/>
              </a:ext>
            </a:extLst>
          </p:cNvPr>
          <p:cNvPicPr>
            <a:picLocks noChangeAspect="1"/>
          </p:cNvPicPr>
          <p:nvPr/>
        </p:nvPicPr>
        <p:blipFill>
          <a:blip r:embed="rId2"/>
          <a:stretch>
            <a:fillRect/>
          </a:stretch>
        </p:blipFill>
        <p:spPr>
          <a:xfrm>
            <a:off x="4314824" y="86350"/>
            <a:ext cx="2390775" cy="2114550"/>
          </a:xfrm>
          <a:prstGeom prst="rect">
            <a:avLst/>
          </a:prstGeom>
        </p:spPr>
      </p:pic>
      <p:sp>
        <p:nvSpPr>
          <p:cNvPr id="8" name="TextBox 7">
            <a:extLst>
              <a:ext uri="{FF2B5EF4-FFF2-40B4-BE49-F238E27FC236}">
                <a16:creationId xmlns:a16="http://schemas.microsoft.com/office/drawing/2014/main" id="{EDF6783C-041D-1E7D-C4D5-9C699FB9CAF1}"/>
              </a:ext>
            </a:extLst>
          </p:cNvPr>
          <p:cNvSpPr txBox="1"/>
          <p:nvPr/>
        </p:nvSpPr>
        <p:spPr>
          <a:xfrm>
            <a:off x="3492229" y="2335837"/>
            <a:ext cx="4406629"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dirty="0" err="1">
                <a:ln>
                  <a:noFill/>
                </a:ln>
                <a:solidFill>
                  <a:srgbClr val="000000"/>
                </a:solidFill>
                <a:effectLst/>
                <a:uLnTx/>
                <a:uFillTx/>
                <a:latin typeface="Radio Canada"/>
                <a:ea typeface="+mn-ea"/>
                <a:cs typeface="+mn-cs"/>
              </a:rPr>
              <a:t>Wegovy</a:t>
            </a:r>
            <a:r>
              <a:rPr kumimoji="0" lang="en-CA" sz="2400" b="1" i="0" u="none" strike="noStrike" kern="1200" cap="none" spc="0" normalizeH="0" baseline="0" noProof="0" dirty="0">
                <a:ln>
                  <a:noFill/>
                </a:ln>
                <a:solidFill>
                  <a:srgbClr val="000000"/>
                </a:solidFill>
                <a:effectLst/>
                <a:uLnTx/>
                <a:uFillTx/>
                <a:latin typeface="Radio Canada"/>
                <a:ea typeface="+mn-ea"/>
                <a:cs typeface="+mn-cs"/>
              </a:rPr>
              <a:t> is a weight-loss drug. Health Canada says it can now be used to curb heart-attack risk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F6F9C5EC-3993-E0F7-D1B1-10E5E8A474CF}"/>
              </a:ext>
            </a:extLst>
          </p:cNvPr>
          <p:cNvPicPr>
            <a:picLocks noChangeAspect="1"/>
          </p:cNvPicPr>
          <p:nvPr/>
        </p:nvPicPr>
        <p:blipFill>
          <a:blip r:embed="rId3"/>
          <a:stretch>
            <a:fillRect/>
          </a:stretch>
        </p:blipFill>
        <p:spPr>
          <a:xfrm>
            <a:off x="1000429" y="3428999"/>
            <a:ext cx="2686354" cy="1601801"/>
          </a:xfrm>
          <a:prstGeom prst="rect">
            <a:avLst/>
          </a:prstGeom>
        </p:spPr>
      </p:pic>
      <p:pic>
        <p:nvPicPr>
          <p:cNvPr id="6" name="Content Placeholder 6">
            <a:extLst>
              <a:ext uri="{FF2B5EF4-FFF2-40B4-BE49-F238E27FC236}">
                <a16:creationId xmlns:a16="http://schemas.microsoft.com/office/drawing/2014/main" id="{8BDB612C-7615-203A-2C7A-27271E1FDD87}"/>
              </a:ext>
            </a:extLst>
          </p:cNvPr>
          <p:cNvPicPr>
            <a:picLocks noChangeAspect="1"/>
          </p:cNvPicPr>
          <p:nvPr/>
        </p:nvPicPr>
        <p:blipFill>
          <a:blip r:embed="rId4"/>
          <a:stretch>
            <a:fillRect/>
          </a:stretch>
        </p:blipFill>
        <p:spPr>
          <a:xfrm>
            <a:off x="57150" y="5030800"/>
            <a:ext cx="5789173" cy="954385"/>
          </a:xfrm>
          <a:prstGeom prst="rect">
            <a:avLst/>
          </a:prstGeom>
        </p:spPr>
      </p:pic>
    </p:spTree>
    <p:extLst>
      <p:ext uri="{BB962C8B-B14F-4D97-AF65-F5344CB8AC3E}">
        <p14:creationId xmlns:p14="http://schemas.microsoft.com/office/powerpoint/2010/main" val="42018835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2CDFD-95EF-1396-3DE8-A95E1B5928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7F86C0-B0F1-8DBD-0B8A-8E82339FFC23}"/>
              </a:ext>
            </a:extLst>
          </p:cNvPr>
          <p:cNvSpPr>
            <a:spLocks noGrp="1"/>
          </p:cNvSpPr>
          <p:nvPr>
            <p:ph type="title"/>
          </p:nvPr>
        </p:nvSpPr>
        <p:spPr/>
        <p:txBody>
          <a:bodyPr/>
          <a:lstStyle/>
          <a:p>
            <a:endParaRPr lang="en-CA" dirty="0"/>
          </a:p>
        </p:txBody>
      </p:sp>
      <p:sp>
        <p:nvSpPr>
          <p:cNvPr id="3" name="Content Placeholder 2">
            <a:extLst>
              <a:ext uri="{FF2B5EF4-FFF2-40B4-BE49-F238E27FC236}">
                <a16:creationId xmlns:a16="http://schemas.microsoft.com/office/drawing/2014/main" id="{E7D0E059-F2D6-00FB-75B2-195A18672163}"/>
              </a:ext>
            </a:extLst>
          </p:cNvPr>
          <p:cNvSpPr>
            <a:spLocks noGrp="1"/>
          </p:cNvSpPr>
          <p:nvPr>
            <p:ph idx="1"/>
          </p:nvPr>
        </p:nvSpPr>
        <p:spPr/>
        <p:txBody>
          <a:bodyPr/>
          <a:lstStyle/>
          <a:p>
            <a:endParaRPr lang="en-CA" b="0" i="0" dirty="0">
              <a:solidFill>
                <a:srgbClr val="000000"/>
              </a:solidFill>
              <a:effectLst/>
              <a:latin typeface="Radio Canada"/>
            </a:endParaRPr>
          </a:p>
          <a:p>
            <a:endParaRPr lang="en-CA" dirty="0"/>
          </a:p>
        </p:txBody>
      </p:sp>
      <p:pic>
        <p:nvPicPr>
          <p:cNvPr id="7" name="Picture 6">
            <a:extLst>
              <a:ext uri="{FF2B5EF4-FFF2-40B4-BE49-F238E27FC236}">
                <a16:creationId xmlns:a16="http://schemas.microsoft.com/office/drawing/2014/main" id="{4D14F1F6-23B1-EDF5-E6DE-2D7A008B138D}"/>
              </a:ext>
            </a:extLst>
          </p:cNvPr>
          <p:cNvPicPr>
            <a:picLocks noChangeAspect="1"/>
          </p:cNvPicPr>
          <p:nvPr/>
        </p:nvPicPr>
        <p:blipFill>
          <a:blip r:embed="rId2"/>
          <a:stretch>
            <a:fillRect/>
          </a:stretch>
        </p:blipFill>
        <p:spPr>
          <a:xfrm>
            <a:off x="4314824" y="86350"/>
            <a:ext cx="2390775" cy="2114550"/>
          </a:xfrm>
          <a:prstGeom prst="rect">
            <a:avLst/>
          </a:prstGeom>
        </p:spPr>
      </p:pic>
      <p:sp>
        <p:nvSpPr>
          <p:cNvPr id="8" name="TextBox 7">
            <a:extLst>
              <a:ext uri="{FF2B5EF4-FFF2-40B4-BE49-F238E27FC236}">
                <a16:creationId xmlns:a16="http://schemas.microsoft.com/office/drawing/2014/main" id="{B4F09266-BB38-9E90-79CF-CE53F89E471D}"/>
              </a:ext>
            </a:extLst>
          </p:cNvPr>
          <p:cNvSpPr txBox="1"/>
          <p:nvPr/>
        </p:nvSpPr>
        <p:spPr>
          <a:xfrm>
            <a:off x="3540868" y="2314839"/>
            <a:ext cx="4406629"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dirty="0" err="1">
                <a:ln>
                  <a:noFill/>
                </a:ln>
                <a:solidFill>
                  <a:srgbClr val="000000"/>
                </a:solidFill>
                <a:effectLst/>
                <a:uLnTx/>
                <a:uFillTx/>
                <a:latin typeface="Radio Canada"/>
                <a:ea typeface="+mn-ea"/>
                <a:cs typeface="+mn-cs"/>
              </a:rPr>
              <a:t>Wegovy</a:t>
            </a:r>
            <a:r>
              <a:rPr kumimoji="0" lang="en-CA" sz="2400" b="1" i="0" u="none" strike="noStrike" kern="1200" cap="none" spc="0" normalizeH="0" baseline="0" noProof="0" dirty="0">
                <a:ln>
                  <a:noFill/>
                </a:ln>
                <a:solidFill>
                  <a:srgbClr val="000000"/>
                </a:solidFill>
                <a:effectLst/>
                <a:uLnTx/>
                <a:uFillTx/>
                <a:latin typeface="Radio Canada"/>
                <a:ea typeface="+mn-ea"/>
                <a:cs typeface="+mn-cs"/>
              </a:rPr>
              <a:t> is a weight-loss drug. Health Canada says it can now be used to curb heart-attack risk</a:t>
            </a:r>
            <a:r>
              <a:rPr kumimoji="0" lang="en-CA" sz="800" b="1" i="0" u="none" strike="noStrike" kern="1200" cap="none" spc="0" normalizeH="0" baseline="0" noProof="0" dirty="0">
                <a:ln>
                  <a:noFill/>
                </a:ln>
                <a:solidFill>
                  <a:srgbClr val="000000"/>
                </a:solidFill>
                <a:effectLst/>
                <a:uLnTx/>
                <a:uFillTx/>
                <a:latin typeface="Radio Canada"/>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910A2E20-FB2E-93DE-02B2-6EE2AF9FFB9B}"/>
              </a:ext>
            </a:extLst>
          </p:cNvPr>
          <p:cNvPicPr>
            <a:picLocks noChangeAspect="1"/>
          </p:cNvPicPr>
          <p:nvPr/>
        </p:nvPicPr>
        <p:blipFill>
          <a:blip r:embed="rId3"/>
          <a:stretch>
            <a:fillRect/>
          </a:stretch>
        </p:blipFill>
        <p:spPr>
          <a:xfrm>
            <a:off x="1000429" y="3428999"/>
            <a:ext cx="2686354" cy="1601801"/>
          </a:xfrm>
          <a:prstGeom prst="rect">
            <a:avLst/>
          </a:prstGeom>
        </p:spPr>
      </p:pic>
      <p:pic>
        <p:nvPicPr>
          <p:cNvPr id="6" name="Content Placeholder 6">
            <a:extLst>
              <a:ext uri="{FF2B5EF4-FFF2-40B4-BE49-F238E27FC236}">
                <a16:creationId xmlns:a16="http://schemas.microsoft.com/office/drawing/2014/main" id="{D4336296-271D-1551-B37E-8C10732563EB}"/>
              </a:ext>
            </a:extLst>
          </p:cNvPr>
          <p:cNvPicPr>
            <a:picLocks noChangeAspect="1"/>
          </p:cNvPicPr>
          <p:nvPr/>
        </p:nvPicPr>
        <p:blipFill>
          <a:blip r:embed="rId4"/>
          <a:stretch>
            <a:fillRect/>
          </a:stretch>
        </p:blipFill>
        <p:spPr>
          <a:xfrm>
            <a:off x="57150" y="5030800"/>
            <a:ext cx="5789173" cy="954385"/>
          </a:xfrm>
          <a:prstGeom prst="rect">
            <a:avLst/>
          </a:prstGeom>
        </p:spPr>
      </p:pic>
      <p:pic>
        <p:nvPicPr>
          <p:cNvPr id="4" name="Picture 4">
            <a:hlinkClick r:id="rId5" tooltip="CTVNews.ca"/>
            <a:extLst>
              <a:ext uri="{FF2B5EF4-FFF2-40B4-BE49-F238E27FC236}">
                <a16:creationId xmlns:a16="http://schemas.microsoft.com/office/drawing/2014/main" id="{7DAB21C4-1CFE-11D3-CA1E-0A8B644B17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0225" y="3897921"/>
            <a:ext cx="4083412" cy="65662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3692A3C-4A12-217E-7BB8-356CC4815C94}"/>
              </a:ext>
            </a:extLst>
          </p:cNvPr>
          <p:cNvSpPr txBox="1"/>
          <p:nvPr/>
        </p:nvSpPr>
        <p:spPr>
          <a:xfrm>
            <a:off x="6705599" y="5081038"/>
            <a:ext cx="509405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dirty="0">
                <a:ln>
                  <a:noFill/>
                </a:ln>
                <a:solidFill>
                  <a:srgbClr val="2C2C2C"/>
                </a:solidFill>
                <a:effectLst/>
                <a:uLnTx/>
                <a:uFillTx/>
                <a:latin typeface="CTV sans bold"/>
                <a:ea typeface="+mn-ea"/>
                <a:cs typeface="+mn-cs"/>
              </a:rPr>
              <a:t>Canada approves new obesity drug to reduce risk of non-fatal heart attack</a:t>
            </a:r>
            <a:r>
              <a:rPr kumimoji="0" lang="en-CA" sz="800" b="1" i="0" u="none" strike="noStrike" kern="1200" cap="none" spc="0" normalizeH="0" baseline="0" noProof="0" dirty="0">
                <a:ln>
                  <a:noFill/>
                </a:ln>
                <a:solidFill>
                  <a:srgbClr val="2C2C2C"/>
                </a:solidFill>
                <a:effectLst/>
                <a:uLnTx/>
                <a:uFillTx/>
                <a:latin typeface="CTV sans bold"/>
                <a:ea typeface="+mn-ea"/>
                <a:cs typeface="+mn-cs"/>
              </a:rPr>
              <a:t>*</a:t>
            </a:r>
          </a:p>
        </p:txBody>
      </p:sp>
    </p:spTree>
    <p:extLst>
      <p:ext uri="{BB962C8B-B14F-4D97-AF65-F5344CB8AC3E}">
        <p14:creationId xmlns:p14="http://schemas.microsoft.com/office/powerpoint/2010/main" val="1780234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74DD278-B864-DAD1-F100-91DC2A78FC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F5BB15-27BB-FA85-D517-7D36FA72C8AF}"/>
              </a:ext>
            </a:extLst>
          </p:cNvPr>
          <p:cNvSpPr>
            <a:spLocks noGrp="1"/>
          </p:cNvSpPr>
          <p:nvPr>
            <p:ph type="title"/>
          </p:nvPr>
        </p:nvSpPr>
        <p:spPr/>
        <p:txBody>
          <a:bodyPr/>
          <a:lstStyle/>
          <a:p>
            <a:endParaRPr lang="en-CA" dirty="0"/>
          </a:p>
        </p:txBody>
      </p:sp>
      <p:sp>
        <p:nvSpPr>
          <p:cNvPr id="3" name="Content Placeholder 2">
            <a:extLst>
              <a:ext uri="{FF2B5EF4-FFF2-40B4-BE49-F238E27FC236}">
                <a16:creationId xmlns:a16="http://schemas.microsoft.com/office/drawing/2014/main" id="{740B381B-8B35-13BD-9552-B8A11F710916}"/>
              </a:ext>
            </a:extLst>
          </p:cNvPr>
          <p:cNvSpPr>
            <a:spLocks noGrp="1"/>
          </p:cNvSpPr>
          <p:nvPr>
            <p:ph idx="1"/>
          </p:nvPr>
        </p:nvSpPr>
        <p:spPr/>
        <p:txBody>
          <a:bodyPr/>
          <a:lstStyle/>
          <a:p>
            <a:endParaRPr lang="en-CA" b="0" i="0" dirty="0">
              <a:solidFill>
                <a:srgbClr val="000000"/>
              </a:solidFill>
              <a:effectLst/>
              <a:latin typeface="Radio Canada"/>
            </a:endParaRPr>
          </a:p>
          <a:p>
            <a:endParaRPr lang="en-CA" dirty="0"/>
          </a:p>
        </p:txBody>
      </p:sp>
      <p:pic>
        <p:nvPicPr>
          <p:cNvPr id="7" name="Picture 6">
            <a:extLst>
              <a:ext uri="{FF2B5EF4-FFF2-40B4-BE49-F238E27FC236}">
                <a16:creationId xmlns:a16="http://schemas.microsoft.com/office/drawing/2014/main" id="{3BAE9A1B-18C9-5FCE-4C19-E6C6A040E14F}"/>
              </a:ext>
            </a:extLst>
          </p:cNvPr>
          <p:cNvPicPr>
            <a:picLocks noChangeAspect="1"/>
          </p:cNvPicPr>
          <p:nvPr/>
        </p:nvPicPr>
        <p:blipFill>
          <a:blip r:embed="rId2"/>
          <a:stretch>
            <a:fillRect/>
          </a:stretch>
        </p:blipFill>
        <p:spPr>
          <a:xfrm>
            <a:off x="4314824" y="86350"/>
            <a:ext cx="2390775" cy="2114550"/>
          </a:xfrm>
          <a:prstGeom prst="rect">
            <a:avLst/>
          </a:prstGeom>
        </p:spPr>
      </p:pic>
      <p:sp>
        <p:nvSpPr>
          <p:cNvPr id="8" name="TextBox 7">
            <a:extLst>
              <a:ext uri="{FF2B5EF4-FFF2-40B4-BE49-F238E27FC236}">
                <a16:creationId xmlns:a16="http://schemas.microsoft.com/office/drawing/2014/main" id="{8B4E7376-154B-F610-19DD-157DD0EF851F}"/>
              </a:ext>
            </a:extLst>
          </p:cNvPr>
          <p:cNvSpPr txBox="1"/>
          <p:nvPr/>
        </p:nvSpPr>
        <p:spPr>
          <a:xfrm>
            <a:off x="3540868" y="2314839"/>
            <a:ext cx="4406629"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dirty="0" err="1">
                <a:ln>
                  <a:noFill/>
                </a:ln>
                <a:solidFill>
                  <a:srgbClr val="000000"/>
                </a:solidFill>
                <a:effectLst/>
                <a:uLnTx/>
                <a:uFillTx/>
                <a:latin typeface="Radio Canada"/>
                <a:ea typeface="+mn-ea"/>
                <a:cs typeface="+mn-cs"/>
              </a:rPr>
              <a:t>Wegovy</a:t>
            </a:r>
            <a:r>
              <a:rPr kumimoji="0" lang="en-CA" sz="2400" b="1" i="0" u="none" strike="noStrike" kern="1200" cap="none" spc="0" normalizeH="0" baseline="0" noProof="0" dirty="0">
                <a:ln>
                  <a:noFill/>
                </a:ln>
                <a:solidFill>
                  <a:srgbClr val="000000"/>
                </a:solidFill>
                <a:effectLst/>
                <a:uLnTx/>
                <a:uFillTx/>
                <a:latin typeface="Radio Canada"/>
                <a:ea typeface="+mn-ea"/>
                <a:cs typeface="+mn-cs"/>
              </a:rPr>
              <a:t> is a weight-loss drug. Health Canada says it can now be used to curb heart-attack risk</a:t>
            </a:r>
            <a:r>
              <a:rPr kumimoji="0" lang="en-CA" sz="800" b="1" i="0" u="none" strike="noStrike" kern="1200" cap="none" spc="0" normalizeH="0" baseline="0" noProof="0" dirty="0">
                <a:ln>
                  <a:noFill/>
                </a:ln>
                <a:solidFill>
                  <a:srgbClr val="000000"/>
                </a:solidFill>
                <a:effectLst/>
                <a:uLnTx/>
                <a:uFillTx/>
                <a:latin typeface="Radio Canada"/>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116CB045-EBA5-E1E7-BFDE-8B3E175DF138}"/>
              </a:ext>
            </a:extLst>
          </p:cNvPr>
          <p:cNvPicPr>
            <a:picLocks noChangeAspect="1"/>
          </p:cNvPicPr>
          <p:nvPr/>
        </p:nvPicPr>
        <p:blipFill>
          <a:blip r:embed="rId3"/>
          <a:stretch>
            <a:fillRect/>
          </a:stretch>
        </p:blipFill>
        <p:spPr>
          <a:xfrm>
            <a:off x="1000429" y="3428999"/>
            <a:ext cx="2686354" cy="1601801"/>
          </a:xfrm>
          <a:prstGeom prst="rect">
            <a:avLst/>
          </a:prstGeom>
        </p:spPr>
      </p:pic>
      <p:pic>
        <p:nvPicPr>
          <p:cNvPr id="6" name="Content Placeholder 6">
            <a:extLst>
              <a:ext uri="{FF2B5EF4-FFF2-40B4-BE49-F238E27FC236}">
                <a16:creationId xmlns:a16="http://schemas.microsoft.com/office/drawing/2014/main" id="{C09409E9-3805-6A84-10BF-04B7D35170D6}"/>
              </a:ext>
            </a:extLst>
          </p:cNvPr>
          <p:cNvPicPr>
            <a:picLocks noChangeAspect="1"/>
          </p:cNvPicPr>
          <p:nvPr/>
        </p:nvPicPr>
        <p:blipFill>
          <a:blip r:embed="rId4"/>
          <a:stretch>
            <a:fillRect/>
          </a:stretch>
        </p:blipFill>
        <p:spPr>
          <a:xfrm>
            <a:off x="57150" y="5030800"/>
            <a:ext cx="5789173" cy="954385"/>
          </a:xfrm>
          <a:prstGeom prst="rect">
            <a:avLst/>
          </a:prstGeom>
        </p:spPr>
      </p:pic>
      <p:pic>
        <p:nvPicPr>
          <p:cNvPr id="4" name="Picture 4">
            <a:hlinkClick r:id="rId5" tooltip="CTVNews.ca"/>
            <a:extLst>
              <a:ext uri="{FF2B5EF4-FFF2-40B4-BE49-F238E27FC236}">
                <a16:creationId xmlns:a16="http://schemas.microsoft.com/office/drawing/2014/main" id="{38197B4C-4BF4-F336-A8BE-C2284142FC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0225" y="3897921"/>
            <a:ext cx="4083412" cy="65662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1CE23A6-A5C7-83F5-AE71-4455065B9598}"/>
              </a:ext>
            </a:extLst>
          </p:cNvPr>
          <p:cNvSpPr txBox="1"/>
          <p:nvPr/>
        </p:nvSpPr>
        <p:spPr>
          <a:xfrm>
            <a:off x="6705599" y="5081038"/>
            <a:ext cx="509405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dirty="0">
                <a:ln>
                  <a:noFill/>
                </a:ln>
                <a:solidFill>
                  <a:srgbClr val="2C2C2C"/>
                </a:solidFill>
                <a:effectLst/>
                <a:uLnTx/>
                <a:uFillTx/>
                <a:latin typeface="CTV sans bold"/>
                <a:ea typeface="+mn-ea"/>
                <a:cs typeface="+mn-cs"/>
              </a:rPr>
              <a:t>Canada approves new obesity drug to reduce risk of non-fatal heart attack</a:t>
            </a:r>
            <a:r>
              <a:rPr kumimoji="0" lang="en-CA" sz="800" b="1" i="0" u="none" strike="noStrike" kern="1200" cap="none" spc="0" normalizeH="0" baseline="0" noProof="0" dirty="0">
                <a:ln>
                  <a:noFill/>
                </a:ln>
                <a:solidFill>
                  <a:srgbClr val="2C2C2C"/>
                </a:solidFill>
                <a:effectLst/>
                <a:uLnTx/>
                <a:uFillTx/>
                <a:latin typeface="CTV sans bold"/>
                <a:ea typeface="+mn-ea"/>
                <a:cs typeface="+mn-cs"/>
              </a:rPr>
              <a:t>*</a:t>
            </a:r>
          </a:p>
        </p:txBody>
      </p:sp>
    </p:spTree>
    <p:extLst>
      <p:ext uri="{BB962C8B-B14F-4D97-AF65-F5344CB8AC3E}">
        <p14:creationId xmlns:p14="http://schemas.microsoft.com/office/powerpoint/2010/main" val="1376504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Disclosure of commercial support</a:t>
            </a:r>
            <a:endParaRPr lang="en-US" dirty="0"/>
          </a:p>
        </p:txBody>
      </p:sp>
      <p:sp>
        <p:nvSpPr>
          <p:cNvPr id="3" name="Content Placeholder 2"/>
          <p:cNvSpPr>
            <a:spLocks noGrp="1"/>
          </p:cNvSpPr>
          <p:nvPr>
            <p:ph idx="1"/>
          </p:nvPr>
        </p:nvSpPr>
        <p:spPr/>
        <p:txBody>
          <a:bodyPr/>
          <a:lstStyle/>
          <a:p>
            <a:pPr marL="0" indent="0">
              <a:buNone/>
            </a:pPr>
            <a:r>
              <a:rPr lang="en-CA" sz="1800" b="1" dirty="0">
                <a:solidFill>
                  <a:schemeClr val="accent1"/>
                </a:solidFill>
              </a:rPr>
              <a:t>This program has received:</a:t>
            </a:r>
          </a:p>
          <a:p>
            <a:r>
              <a:rPr lang="en-CA" sz="1800" dirty="0"/>
              <a:t>Financial support from Novo Nordisk for the meal and space rental</a:t>
            </a:r>
          </a:p>
          <a:p>
            <a:pPr marL="0" indent="0">
              <a:buNone/>
            </a:pPr>
            <a:r>
              <a:rPr lang="en-CA" sz="1800" b="1" dirty="0">
                <a:solidFill>
                  <a:schemeClr val="accent1"/>
                </a:solidFill>
              </a:rPr>
              <a:t>Potential for conflict of interest: </a:t>
            </a:r>
          </a:p>
          <a:p>
            <a:r>
              <a:rPr lang="en-CA" sz="1800" dirty="0"/>
              <a:t>SDCRC received  no  honoraria.</a:t>
            </a:r>
          </a:p>
          <a:p>
            <a:r>
              <a:rPr lang="en-US" sz="1800" dirty="0"/>
              <a:t>Novo Nordisk benefit </a:t>
            </a:r>
            <a:r>
              <a:rPr lang="en-US" sz="1800" dirty="0" err="1"/>
              <a:t>sfrom</a:t>
            </a:r>
            <a:r>
              <a:rPr lang="en-US" sz="1800" dirty="0"/>
              <a:t> the sale of products that may be discussed in this program.</a:t>
            </a:r>
          </a:p>
          <a:p>
            <a:pPr lvl="1"/>
            <a:r>
              <a:rPr lang="en-US" dirty="0"/>
              <a:t>Ozempic</a:t>
            </a:r>
          </a:p>
          <a:p>
            <a:pPr lvl="1"/>
            <a:r>
              <a:rPr lang="en-US" dirty="0" err="1"/>
              <a:t>Ryebelsus</a:t>
            </a:r>
            <a:endParaRPr lang="en-CA" dirty="0"/>
          </a:p>
        </p:txBody>
      </p:sp>
      <p:sp>
        <p:nvSpPr>
          <p:cNvPr id="6" name="Slide Number Placeholder 5">
            <a:extLst>
              <a:ext uri="{FF2B5EF4-FFF2-40B4-BE49-F238E27FC236}">
                <a16:creationId xmlns:a16="http://schemas.microsoft.com/office/drawing/2014/main" id="{F0D5EADD-EB3D-4473-A536-C34EBCD13B83}"/>
              </a:ext>
            </a:extLst>
          </p:cNvPr>
          <p:cNvSpPr>
            <a:spLocks noGrp="1"/>
          </p:cNvSpPr>
          <p:nvPr>
            <p:ph type="sldNum" sz="quarter" idx="14"/>
          </p:nvPr>
        </p:nvSpPr>
        <p:spPr/>
        <p:txBody>
          <a:bodyPr/>
          <a:lstStyle/>
          <a:p>
            <a:fld id="{2CA814A5-5B67-49A0-A5BA-40050328EF92}" type="slidenum">
              <a:rPr lang="en-CA" smtClean="0"/>
              <a:pPr/>
              <a:t>6</a:t>
            </a:fld>
            <a:endParaRPr lang="en-CA"/>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7A16D-E205-D791-3660-7F29773CE712}"/>
              </a:ext>
            </a:extLst>
          </p:cNvPr>
          <p:cNvSpPr>
            <a:spLocks noGrp="1"/>
          </p:cNvSpPr>
          <p:nvPr>
            <p:ph type="title"/>
          </p:nvPr>
        </p:nvSpPr>
        <p:spPr/>
        <p:txBody>
          <a:bodyPr/>
          <a:lstStyle/>
          <a:p>
            <a:pPr algn="ctr"/>
            <a:r>
              <a:rPr lang="en-CA" dirty="0" err="1"/>
              <a:t>Wegovy</a:t>
            </a:r>
            <a:r>
              <a:rPr lang="en-CA" dirty="0"/>
              <a:t> Product Monograph</a:t>
            </a:r>
          </a:p>
        </p:txBody>
      </p:sp>
      <p:sp>
        <p:nvSpPr>
          <p:cNvPr id="3" name="Content Placeholder 2">
            <a:extLst>
              <a:ext uri="{FF2B5EF4-FFF2-40B4-BE49-F238E27FC236}">
                <a16:creationId xmlns:a16="http://schemas.microsoft.com/office/drawing/2014/main" id="{B2E0ACBF-BFB5-30F3-9017-EC073AAE82B6}"/>
              </a:ext>
            </a:extLst>
          </p:cNvPr>
          <p:cNvSpPr>
            <a:spLocks noGrp="1"/>
          </p:cNvSpPr>
          <p:nvPr>
            <p:ph idx="1"/>
          </p:nvPr>
        </p:nvSpPr>
        <p:spPr>
          <a:xfrm>
            <a:off x="838200" y="1825624"/>
            <a:ext cx="10515600" cy="4915643"/>
          </a:xfrm>
        </p:spPr>
        <p:txBody>
          <a:bodyPr>
            <a:normAutofit fontScale="77500" lnSpcReduction="20000"/>
          </a:bodyPr>
          <a:lstStyle/>
          <a:p>
            <a:pPr marL="0" indent="0">
              <a:buNone/>
            </a:pPr>
            <a:r>
              <a:rPr lang="en-CA" dirty="0"/>
              <a:t>*</a:t>
            </a:r>
            <a:r>
              <a:rPr lang="en-CA" sz="9400" b="1" dirty="0"/>
              <a:t>To reduce the risk of non-fatal MI in adults with established cardiovascular disease in patients with BMI &gt; 27.</a:t>
            </a:r>
            <a:endParaRPr lang="en-CA" b="1" dirty="0"/>
          </a:p>
        </p:txBody>
      </p:sp>
    </p:spTree>
    <p:extLst>
      <p:ext uri="{BB962C8B-B14F-4D97-AF65-F5344CB8AC3E}">
        <p14:creationId xmlns:p14="http://schemas.microsoft.com/office/powerpoint/2010/main" val="25715317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A72B0-211A-8726-66D3-C80A9A75F975}"/>
              </a:ext>
            </a:extLst>
          </p:cNvPr>
          <p:cNvSpPr>
            <a:spLocks noGrp="1"/>
          </p:cNvSpPr>
          <p:nvPr>
            <p:ph type="title"/>
          </p:nvPr>
        </p:nvSpPr>
        <p:spPr/>
        <p:txBody>
          <a:bodyPr/>
          <a:lstStyle/>
          <a:p>
            <a:pPr algn="ctr"/>
            <a:r>
              <a:rPr lang="en-CA" dirty="0"/>
              <a:t>Select Trial</a:t>
            </a:r>
          </a:p>
        </p:txBody>
      </p:sp>
      <p:pic>
        <p:nvPicPr>
          <p:cNvPr id="5" name="Content Placeholder 4" descr="A graph of a number of patients with a number of patients with a number of patients with a number of patients with a number of patients with a number of patients with a number of patients with a&#10;&#10;Description automatically generated">
            <a:extLst>
              <a:ext uri="{FF2B5EF4-FFF2-40B4-BE49-F238E27FC236}">
                <a16:creationId xmlns:a16="http://schemas.microsoft.com/office/drawing/2014/main" id="{F31D62BB-3F4B-927F-7627-3353B02B4DB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92237" y="1571728"/>
            <a:ext cx="6751154" cy="5256373"/>
          </a:xfrm>
        </p:spPr>
      </p:pic>
      <p:sp>
        <p:nvSpPr>
          <p:cNvPr id="3" name="TextBox 2">
            <a:extLst>
              <a:ext uri="{FF2B5EF4-FFF2-40B4-BE49-F238E27FC236}">
                <a16:creationId xmlns:a16="http://schemas.microsoft.com/office/drawing/2014/main" id="{56951FCB-3798-D37E-970F-4E4A93772B6C}"/>
              </a:ext>
            </a:extLst>
          </p:cNvPr>
          <p:cNvSpPr txBox="1"/>
          <p:nvPr/>
        </p:nvSpPr>
        <p:spPr>
          <a:xfrm>
            <a:off x="9344025" y="4157663"/>
            <a:ext cx="2528888" cy="1107996"/>
          </a:xfrm>
          <a:prstGeom prst="rect">
            <a:avLst/>
          </a:prstGeom>
          <a:noFill/>
        </p:spPr>
        <p:txBody>
          <a:bodyPr wrap="square" rtlCol="0">
            <a:spAutoFit/>
          </a:bodyPr>
          <a:lstStyle/>
          <a:p>
            <a:r>
              <a:rPr lang="en-CA" sz="2400" dirty="0"/>
              <a:t>NNT x 40 months = 66.7 MACE</a:t>
            </a:r>
          </a:p>
          <a:p>
            <a:r>
              <a:rPr lang="en-CA" sz="1600" dirty="0"/>
              <a:t>  </a:t>
            </a:r>
            <a:r>
              <a:rPr lang="en-CA" dirty="0"/>
              <a:t>(222/year)</a:t>
            </a:r>
            <a:r>
              <a:rPr lang="en-CA" sz="1600" dirty="0"/>
              <a:t>	</a:t>
            </a:r>
            <a:endParaRPr lang="en-US" sz="2400" dirty="0"/>
          </a:p>
        </p:txBody>
      </p:sp>
    </p:spTree>
    <p:extLst>
      <p:ext uri="{BB962C8B-B14F-4D97-AF65-F5344CB8AC3E}">
        <p14:creationId xmlns:p14="http://schemas.microsoft.com/office/powerpoint/2010/main" val="16019157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099CE-35ED-4186-FE33-40E55845D11F}"/>
              </a:ext>
            </a:extLst>
          </p:cNvPr>
          <p:cNvSpPr>
            <a:spLocks noGrp="1"/>
          </p:cNvSpPr>
          <p:nvPr>
            <p:ph type="title"/>
          </p:nvPr>
        </p:nvSpPr>
        <p:spPr>
          <a:xfrm>
            <a:off x="838200" y="119592"/>
            <a:ext cx="10515600" cy="1325563"/>
          </a:xfrm>
        </p:spPr>
        <p:txBody>
          <a:bodyPr/>
          <a:lstStyle/>
          <a:p>
            <a:pPr algn="ctr"/>
            <a:r>
              <a:rPr lang="en-CA" dirty="0"/>
              <a:t>Cost of Interventions</a:t>
            </a:r>
          </a:p>
        </p:txBody>
      </p:sp>
      <p:sp>
        <p:nvSpPr>
          <p:cNvPr id="3" name="Content Placeholder 2">
            <a:extLst>
              <a:ext uri="{FF2B5EF4-FFF2-40B4-BE49-F238E27FC236}">
                <a16:creationId xmlns:a16="http://schemas.microsoft.com/office/drawing/2014/main" id="{306A281B-6DDF-5CE2-F883-55349895B95E}"/>
              </a:ext>
            </a:extLst>
          </p:cNvPr>
          <p:cNvSpPr>
            <a:spLocks noGrp="1"/>
          </p:cNvSpPr>
          <p:nvPr>
            <p:ph idx="1"/>
          </p:nvPr>
        </p:nvSpPr>
        <p:spPr>
          <a:xfrm>
            <a:off x="838200" y="1549400"/>
            <a:ext cx="10661374" cy="5308599"/>
          </a:xfrm>
        </p:spPr>
        <p:txBody>
          <a:bodyPr>
            <a:normAutofit fontScale="62500" lnSpcReduction="20000"/>
          </a:bodyPr>
          <a:lstStyle/>
          <a:p>
            <a:pPr marL="0" indent="0">
              <a:buNone/>
            </a:pPr>
            <a:r>
              <a:rPr lang="en-CA" sz="3800" b="1" dirty="0"/>
              <a:t>Select Trial- </a:t>
            </a:r>
            <a:r>
              <a:rPr lang="en-CA" sz="3800" dirty="0"/>
              <a:t>Obesity + CVD -  NNT x 40 months = 66.7 MACE</a:t>
            </a:r>
            <a:r>
              <a:rPr lang="en-CA" sz="2600" dirty="0"/>
              <a:t>  </a:t>
            </a:r>
            <a:r>
              <a:rPr lang="en-CA" sz="2900" dirty="0"/>
              <a:t>(222/year)</a:t>
            </a:r>
            <a:r>
              <a:rPr lang="en-CA" sz="2600" dirty="0"/>
              <a:t>		</a:t>
            </a:r>
            <a:endParaRPr lang="en-CA" dirty="0"/>
          </a:p>
          <a:p>
            <a:pPr marL="0" indent="0">
              <a:buNone/>
            </a:pPr>
            <a:r>
              <a:rPr lang="en-CA" dirty="0"/>
              <a:t>	Cost per event saved ( C$420/month) </a:t>
            </a:r>
            <a:r>
              <a:rPr lang="en-CA" sz="2900" b="1" dirty="0"/>
              <a:t>= C$1,120,000</a:t>
            </a:r>
          </a:p>
          <a:p>
            <a:pPr marL="0" indent="0">
              <a:buNone/>
            </a:pPr>
            <a:r>
              <a:rPr lang="en-CA" dirty="0"/>
              <a:t>	US = C$1,790/month  = </a:t>
            </a:r>
            <a:r>
              <a:rPr lang="en-CA" b="1" dirty="0"/>
              <a:t>C$4,772,000 </a:t>
            </a:r>
            <a:r>
              <a:rPr lang="en-CA" dirty="0"/>
              <a:t>per event saved</a:t>
            </a:r>
          </a:p>
          <a:p>
            <a:pPr marL="0" indent="0">
              <a:buNone/>
            </a:pPr>
            <a:endParaRPr lang="en-CA" dirty="0"/>
          </a:p>
          <a:p>
            <a:pPr marL="0" indent="0">
              <a:buNone/>
            </a:pPr>
            <a:endParaRPr lang="en-CA" b="1" dirty="0"/>
          </a:p>
          <a:p>
            <a:pPr marL="0" indent="0">
              <a:buNone/>
            </a:pPr>
            <a:r>
              <a:rPr lang="en-CA" sz="3800" b="1" dirty="0"/>
              <a:t>Sustain 6 </a:t>
            </a:r>
            <a:r>
              <a:rPr lang="en-CA" sz="3800" dirty="0"/>
              <a:t>- DM + CVD–- NNT x 25 months = 43.5 MACE </a:t>
            </a:r>
            <a:r>
              <a:rPr lang="en-CA" sz="3200" dirty="0"/>
              <a:t>(91/year)</a:t>
            </a:r>
          </a:p>
          <a:p>
            <a:pPr marL="0" indent="0">
              <a:buNone/>
            </a:pPr>
            <a:endParaRPr lang="en-CA" sz="3800" dirty="0"/>
          </a:p>
          <a:p>
            <a:pPr marL="0" indent="0">
              <a:buNone/>
            </a:pPr>
            <a:r>
              <a:rPr lang="en-CA" sz="2800" dirty="0"/>
              <a:t>	Cost per event saved (C$210/month) = </a:t>
            </a:r>
            <a:r>
              <a:rPr lang="en-CA" sz="2900" b="1" dirty="0"/>
              <a:t>C$230,202</a:t>
            </a:r>
            <a:endParaRPr lang="en-CA" sz="2800" b="1" dirty="0"/>
          </a:p>
          <a:p>
            <a:pPr marL="0" indent="0">
              <a:buNone/>
            </a:pPr>
            <a:endParaRPr lang="en-CA" dirty="0"/>
          </a:p>
          <a:p>
            <a:pPr marL="0" indent="0">
              <a:buNone/>
            </a:pPr>
            <a:endParaRPr lang="en-CA" dirty="0"/>
          </a:p>
          <a:p>
            <a:pPr marL="0" indent="0">
              <a:buNone/>
            </a:pPr>
            <a:r>
              <a:rPr lang="en-CA" sz="3800" b="1" dirty="0" err="1"/>
              <a:t>EmpaReg</a:t>
            </a:r>
            <a:r>
              <a:rPr lang="en-CA" sz="3800" dirty="0"/>
              <a:t> - DM with CAD  </a:t>
            </a:r>
            <a:r>
              <a:rPr lang="en-CA" sz="3800" dirty="0" err="1"/>
              <a:t>NNTx</a:t>
            </a:r>
            <a:r>
              <a:rPr lang="en-CA" sz="3800" dirty="0"/>
              <a:t> 37 months = 62.5 MACE </a:t>
            </a:r>
            <a:r>
              <a:rPr lang="en-CA" sz="2900" dirty="0"/>
              <a:t>(193/year)</a:t>
            </a:r>
            <a:endParaRPr lang="en-CA" sz="3800" dirty="0"/>
          </a:p>
          <a:p>
            <a:pPr marL="0" indent="0">
              <a:buNone/>
            </a:pPr>
            <a:r>
              <a:rPr lang="en-CA" sz="2900" dirty="0"/>
              <a:t>						=  </a:t>
            </a:r>
            <a:r>
              <a:rPr lang="en-CA" sz="3800" dirty="0"/>
              <a:t>38 All cause Mortality</a:t>
            </a:r>
          </a:p>
          <a:p>
            <a:pPr marL="0" indent="0">
              <a:buNone/>
            </a:pPr>
            <a:endParaRPr lang="en-CA" sz="3800" dirty="0"/>
          </a:p>
          <a:p>
            <a:pPr marL="0" indent="0">
              <a:buNone/>
            </a:pPr>
            <a:r>
              <a:rPr lang="en-CA" sz="3800" dirty="0"/>
              <a:t> 	</a:t>
            </a:r>
            <a:r>
              <a:rPr lang="en-CA" dirty="0"/>
              <a:t>Cost per event saved = $82/month= </a:t>
            </a:r>
            <a:r>
              <a:rPr lang="en-CA" b="1" dirty="0"/>
              <a:t>$195,183.75</a:t>
            </a:r>
            <a:r>
              <a:rPr lang="en-CA" dirty="0"/>
              <a:t>	 </a:t>
            </a:r>
            <a:r>
              <a:rPr lang="en-CA" b="1" dirty="0"/>
              <a:t>or  $48,265 (generic </a:t>
            </a:r>
            <a:r>
              <a:rPr lang="en-CA" b="1" dirty="0" err="1"/>
              <a:t>Dapa</a:t>
            </a:r>
            <a:r>
              <a:rPr lang="en-CA" b="1" dirty="0"/>
              <a:t>) </a:t>
            </a:r>
          </a:p>
          <a:p>
            <a:pPr marL="0" indent="0">
              <a:buNone/>
            </a:pPr>
            <a:r>
              <a:rPr lang="en-CA" dirty="0"/>
              <a:t>	+ CHF and CRF benefits</a:t>
            </a:r>
          </a:p>
          <a:p>
            <a:pPr marL="0" indent="0">
              <a:buNone/>
            </a:pPr>
            <a:endParaRPr lang="en-CA" dirty="0"/>
          </a:p>
        </p:txBody>
      </p:sp>
    </p:spTree>
    <p:extLst>
      <p:ext uri="{BB962C8B-B14F-4D97-AF65-F5344CB8AC3E}">
        <p14:creationId xmlns:p14="http://schemas.microsoft.com/office/powerpoint/2010/main" val="2421710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5B899-2FB2-759A-A89B-5A61A5BF12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3E43DA-F80F-B0BF-B248-A537ACE7D69D}"/>
              </a:ext>
            </a:extLst>
          </p:cNvPr>
          <p:cNvSpPr>
            <a:spLocks noGrp="1"/>
          </p:cNvSpPr>
          <p:nvPr>
            <p:ph type="title"/>
          </p:nvPr>
        </p:nvSpPr>
        <p:spPr/>
        <p:txBody>
          <a:bodyPr/>
          <a:lstStyle/>
          <a:p>
            <a:r>
              <a:rPr lang="en-CA" dirty="0"/>
              <a:t>BF</a:t>
            </a:r>
          </a:p>
        </p:txBody>
      </p:sp>
      <p:sp>
        <p:nvSpPr>
          <p:cNvPr id="3" name="Content Placeholder 2">
            <a:extLst>
              <a:ext uri="{FF2B5EF4-FFF2-40B4-BE49-F238E27FC236}">
                <a16:creationId xmlns:a16="http://schemas.microsoft.com/office/drawing/2014/main" id="{09A3FD85-55B2-00E3-1045-1306344C003C}"/>
              </a:ext>
            </a:extLst>
          </p:cNvPr>
          <p:cNvSpPr>
            <a:spLocks noGrp="1"/>
          </p:cNvSpPr>
          <p:nvPr>
            <p:ph idx="1"/>
          </p:nvPr>
        </p:nvSpPr>
        <p:spPr/>
        <p:txBody>
          <a:bodyPr>
            <a:normAutofit/>
          </a:bodyPr>
          <a:lstStyle/>
          <a:p>
            <a:r>
              <a:rPr lang="en-CA" dirty="0"/>
              <a:t>60 </a:t>
            </a:r>
            <a:r>
              <a:rPr lang="en-CA" dirty="0" err="1"/>
              <a:t>yo</a:t>
            </a:r>
            <a:r>
              <a:rPr lang="en-CA" dirty="0"/>
              <a:t> female</a:t>
            </a:r>
          </a:p>
          <a:p>
            <a:r>
              <a:rPr lang="en-CA" dirty="0"/>
              <a:t>BMI 32</a:t>
            </a:r>
          </a:p>
          <a:p>
            <a:r>
              <a:rPr lang="en-CA" dirty="0"/>
              <a:t>No DM, no vascular Dx</a:t>
            </a:r>
          </a:p>
          <a:p>
            <a:r>
              <a:rPr lang="en-CA" dirty="0"/>
              <a:t>Non smoker</a:t>
            </a:r>
          </a:p>
          <a:p>
            <a:r>
              <a:rPr lang="en-CA" dirty="0"/>
              <a:t>PMHx</a:t>
            </a:r>
          </a:p>
          <a:p>
            <a:pPr lvl="1"/>
            <a:r>
              <a:rPr lang="en-CA" dirty="0"/>
              <a:t>HT</a:t>
            </a:r>
          </a:p>
          <a:p>
            <a:pPr lvl="1"/>
            <a:r>
              <a:rPr lang="en-CA" dirty="0" err="1"/>
              <a:t>Incr</a:t>
            </a:r>
            <a:r>
              <a:rPr lang="en-CA" dirty="0"/>
              <a:t> Chol</a:t>
            </a:r>
          </a:p>
          <a:p>
            <a:r>
              <a:rPr lang="en-CA" dirty="0"/>
              <a:t>Meds –</a:t>
            </a:r>
          </a:p>
          <a:p>
            <a:pPr lvl="1"/>
            <a:r>
              <a:rPr lang="en-CA" dirty="0" err="1"/>
              <a:t>Rosuvastin</a:t>
            </a:r>
            <a:r>
              <a:rPr lang="en-CA" dirty="0"/>
              <a:t>/Perindopril/HCT/Amlodipine</a:t>
            </a:r>
          </a:p>
        </p:txBody>
      </p:sp>
    </p:spTree>
    <p:extLst>
      <p:ext uri="{BB962C8B-B14F-4D97-AF65-F5344CB8AC3E}">
        <p14:creationId xmlns:p14="http://schemas.microsoft.com/office/powerpoint/2010/main" val="14964868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9E018-BF31-5EB0-4EC8-0282CC39CAFF}"/>
              </a:ext>
            </a:extLst>
          </p:cNvPr>
          <p:cNvSpPr>
            <a:spLocks noGrp="1"/>
          </p:cNvSpPr>
          <p:nvPr>
            <p:ph type="title"/>
          </p:nvPr>
        </p:nvSpPr>
        <p:spPr/>
        <p:txBody>
          <a:bodyPr/>
          <a:lstStyle/>
          <a:p>
            <a:r>
              <a:rPr lang="en-CA" dirty="0"/>
              <a:t>RW</a:t>
            </a:r>
          </a:p>
        </p:txBody>
      </p:sp>
      <p:sp>
        <p:nvSpPr>
          <p:cNvPr id="3" name="Content Placeholder 2">
            <a:extLst>
              <a:ext uri="{FF2B5EF4-FFF2-40B4-BE49-F238E27FC236}">
                <a16:creationId xmlns:a16="http://schemas.microsoft.com/office/drawing/2014/main" id="{C6908E1E-E37A-DD7D-B296-9AFD50E9262B}"/>
              </a:ext>
            </a:extLst>
          </p:cNvPr>
          <p:cNvSpPr>
            <a:spLocks noGrp="1"/>
          </p:cNvSpPr>
          <p:nvPr>
            <p:ph sz="half" idx="1"/>
          </p:nvPr>
        </p:nvSpPr>
        <p:spPr/>
        <p:txBody>
          <a:bodyPr>
            <a:normAutofit/>
          </a:bodyPr>
          <a:lstStyle/>
          <a:p>
            <a:r>
              <a:rPr lang="en-CA" dirty="0"/>
              <a:t>73 </a:t>
            </a:r>
            <a:r>
              <a:rPr lang="en-CA" dirty="0" err="1"/>
              <a:t>yo</a:t>
            </a:r>
            <a:r>
              <a:rPr lang="en-CA" dirty="0"/>
              <a:t> male</a:t>
            </a:r>
          </a:p>
          <a:p>
            <a:r>
              <a:rPr lang="en-CA" dirty="0"/>
              <a:t>Hospitalization x 2 HF with Vol overload</a:t>
            </a:r>
          </a:p>
          <a:p>
            <a:r>
              <a:rPr lang="en-CA" dirty="0"/>
              <a:t>Echo – EF 55%</a:t>
            </a:r>
          </a:p>
          <a:p>
            <a:r>
              <a:rPr lang="en-CA" dirty="0"/>
              <a:t>Cath – neg</a:t>
            </a:r>
          </a:p>
          <a:p>
            <a:r>
              <a:rPr lang="en-CA" dirty="0" err="1"/>
              <a:t>Hx</a:t>
            </a:r>
            <a:r>
              <a:rPr lang="en-CA" dirty="0"/>
              <a:t> HT/</a:t>
            </a:r>
            <a:r>
              <a:rPr lang="en-CA" dirty="0" err="1"/>
              <a:t>Incr</a:t>
            </a:r>
            <a:r>
              <a:rPr lang="en-CA" dirty="0"/>
              <a:t> Chol</a:t>
            </a:r>
          </a:p>
          <a:p>
            <a:r>
              <a:rPr lang="en-CA" dirty="0"/>
              <a:t>SOBOE  walking 2 blocks</a:t>
            </a:r>
          </a:p>
        </p:txBody>
      </p:sp>
      <p:sp>
        <p:nvSpPr>
          <p:cNvPr id="4" name="Content Placeholder 3">
            <a:extLst>
              <a:ext uri="{FF2B5EF4-FFF2-40B4-BE49-F238E27FC236}">
                <a16:creationId xmlns:a16="http://schemas.microsoft.com/office/drawing/2014/main" id="{BE24504F-AF3B-0881-6E9D-D93B3EF96566}"/>
              </a:ext>
            </a:extLst>
          </p:cNvPr>
          <p:cNvSpPr>
            <a:spLocks noGrp="1"/>
          </p:cNvSpPr>
          <p:nvPr>
            <p:ph sz="half" idx="2"/>
          </p:nvPr>
        </p:nvSpPr>
        <p:spPr/>
        <p:txBody>
          <a:bodyPr>
            <a:normAutofit/>
          </a:bodyPr>
          <a:lstStyle/>
          <a:p>
            <a:r>
              <a:rPr lang="en-CA" dirty="0"/>
              <a:t>Meds – Empagliflozin 10 mg od</a:t>
            </a:r>
          </a:p>
          <a:p>
            <a:pPr lvl="1"/>
            <a:r>
              <a:rPr lang="en-CA" dirty="0" err="1"/>
              <a:t>Finerenone</a:t>
            </a:r>
            <a:r>
              <a:rPr lang="en-CA" dirty="0"/>
              <a:t> 20 mg od</a:t>
            </a:r>
          </a:p>
          <a:p>
            <a:pPr lvl="1"/>
            <a:r>
              <a:rPr lang="en-CA" dirty="0"/>
              <a:t>Rosuvastatin 40, Lasix 40 mg prn O/E  </a:t>
            </a:r>
          </a:p>
          <a:p>
            <a:pPr lvl="1"/>
            <a:r>
              <a:rPr lang="en-CA" dirty="0"/>
              <a:t>BP 124/70, HR 76 NSR,</a:t>
            </a:r>
          </a:p>
          <a:p>
            <a:r>
              <a:rPr lang="en-CA" dirty="0"/>
              <a:t> BMI 35</a:t>
            </a:r>
          </a:p>
          <a:p>
            <a:r>
              <a:rPr lang="en-CA" dirty="0"/>
              <a:t>Mild pedal edema</a:t>
            </a:r>
          </a:p>
          <a:p>
            <a:r>
              <a:rPr lang="en-CA" dirty="0"/>
              <a:t>eGFR 75, K+ 4.5</a:t>
            </a:r>
          </a:p>
          <a:p>
            <a:r>
              <a:rPr lang="en-CA" dirty="0"/>
              <a:t>NT Pro BNP 1320</a:t>
            </a:r>
          </a:p>
          <a:p>
            <a:endParaRPr lang="en-CA" dirty="0"/>
          </a:p>
        </p:txBody>
      </p:sp>
    </p:spTree>
    <p:extLst>
      <p:ext uri="{BB962C8B-B14F-4D97-AF65-F5344CB8AC3E}">
        <p14:creationId xmlns:p14="http://schemas.microsoft.com/office/powerpoint/2010/main" val="29121657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2194631" y="573181"/>
            <a:ext cx="7805619" cy="1144921"/>
          </a:xfrm>
          <a:prstGeom prst="rect">
            <a:avLst/>
          </a:prstGeom>
          <a:noFill/>
          <a:ln w="9525">
            <a:noFill/>
            <a:miter lim="800000"/>
            <a:headEnd/>
            <a:tailEnd/>
          </a:ln>
        </p:spPr>
        <p:txBody>
          <a:bodyPr lIns="0" tIns="0" rIns="0" bIns="0"/>
          <a:lstStyle/>
          <a:p>
            <a:pPr algn="ctr" defTabSz="829544" fontAlgn="base" hangingPunct="0">
              <a:lnSpc>
                <a:spcPct val="97000"/>
              </a:lnSpc>
              <a:spcBef>
                <a:spcPct val="0"/>
              </a:spcBef>
              <a:spcAft>
                <a:spcPct val="0"/>
              </a:spcAft>
              <a:buClr>
                <a:srgbClr val="FFFFFF"/>
              </a:buClr>
              <a:buSzPct val="45000"/>
              <a:tabLst>
                <a:tab pos="656722" algn="l"/>
                <a:tab pos="1313444" algn="l"/>
                <a:tab pos="1970166" algn="l"/>
                <a:tab pos="2626888" algn="l"/>
                <a:tab pos="3283610" algn="l"/>
                <a:tab pos="3940332" algn="l"/>
                <a:tab pos="4597055" algn="l"/>
                <a:tab pos="5253777" algn="l"/>
                <a:tab pos="5910499" algn="l"/>
                <a:tab pos="6567221" algn="l"/>
                <a:tab pos="7223943" algn="l"/>
              </a:tabLst>
            </a:pPr>
            <a:r>
              <a:rPr lang="en-GB" sz="1633" b="1" dirty="0">
                <a:solidFill>
                  <a:srgbClr val="FF0000"/>
                </a:solidFill>
                <a:latin typeface="Arial" charset="0"/>
              </a:rPr>
              <a:t>Original Article</a:t>
            </a:r>
            <a:r>
              <a:rPr lang="en-GB" sz="2540" b="1" dirty="0">
                <a:solidFill>
                  <a:srgbClr val="FFFFFF"/>
                </a:solidFill>
                <a:latin typeface="Arial" charset="0"/>
              </a:rPr>
              <a:t> </a:t>
            </a:r>
            <a:br>
              <a:rPr lang="en-GB" sz="2540" b="1" dirty="0">
                <a:solidFill>
                  <a:srgbClr val="FFFFFF"/>
                </a:solidFill>
                <a:latin typeface="Arial" charset="0"/>
              </a:rPr>
            </a:br>
            <a:r>
              <a:rPr lang="en-GB" sz="2540" b="1" dirty="0">
                <a:solidFill>
                  <a:srgbClr val="FFFFFF"/>
                </a:solidFill>
                <a:latin typeface="Arial" charset="0"/>
              </a:rPr>
              <a:t>Tirzepatide for Heart Failure with Preserved Ejection Fraction and Obesity</a:t>
            </a:r>
          </a:p>
        </p:txBody>
      </p:sp>
      <p:sp>
        <p:nvSpPr>
          <p:cNvPr id="3074" name="Text Box 2"/>
          <p:cNvSpPr txBox="1">
            <a:spLocks noChangeArrowheads="1"/>
          </p:cNvSpPr>
          <p:nvPr/>
        </p:nvSpPr>
        <p:spPr bwMode="auto">
          <a:xfrm>
            <a:off x="2194631" y="2049336"/>
            <a:ext cx="7805619" cy="2740607"/>
          </a:xfrm>
          <a:prstGeom prst="rect">
            <a:avLst/>
          </a:prstGeom>
          <a:noFill/>
          <a:ln w="9525">
            <a:noFill/>
            <a:miter lim="800000"/>
            <a:headEnd/>
            <a:tailEnd/>
          </a:ln>
        </p:spPr>
        <p:txBody>
          <a:bodyPr lIns="0" tIns="0" rIns="0" bIns="0"/>
          <a:lstStyle/>
          <a:p>
            <a:pPr algn="ctr" defTabSz="829544" fontAlgn="base" hangingPunct="0">
              <a:lnSpc>
                <a:spcPct val="97000"/>
              </a:lnSpc>
              <a:spcBef>
                <a:spcPct val="0"/>
              </a:spcBef>
              <a:spcAft>
                <a:spcPct val="0"/>
              </a:spcAft>
              <a:buClr>
                <a:srgbClr val="FFFFFF"/>
              </a:buClr>
              <a:buSzPct val="45000"/>
              <a:tabLst>
                <a:tab pos="656722" algn="l"/>
                <a:tab pos="1313444" algn="l"/>
                <a:tab pos="1970166" algn="l"/>
                <a:tab pos="2626888" algn="l"/>
                <a:tab pos="3283610" algn="l"/>
                <a:tab pos="3940332" algn="l"/>
                <a:tab pos="4597055" algn="l"/>
                <a:tab pos="5253777" algn="l"/>
                <a:tab pos="5910499" algn="l"/>
                <a:tab pos="6567221" algn="l"/>
                <a:tab pos="7223943" algn="l"/>
              </a:tabLst>
            </a:pPr>
            <a:r>
              <a:rPr lang="en-GB" sz="1633" dirty="0" err="1">
                <a:solidFill>
                  <a:srgbClr val="FFFFFF"/>
                </a:solidFill>
                <a:latin typeface="Arial" charset="0"/>
              </a:rPr>
              <a:t>Milton Packer, M.D., Michael R. Zile, M.D., Christopher M. Kramer, M.D., Seth J. Baum, M.D., Sheldon E. Litwin, M.D., Venu Menon, M.D., Junbo Ge, M.D., Govinda J. Weerakkody, Ph.D., Yang Ou, Ph.D., Mathijs C. Bunck, M.D., Karla C. Hurt, B.S.N., Masahiro Murakami, M.D., Barry A. Borlaug, M.D., for the SUMMIT Trial Study Group </a:t>
            </a:r>
            <a:endParaRPr lang="en-GB" sz="1633" dirty="0">
              <a:solidFill>
                <a:srgbClr val="FFFFFF"/>
              </a:solidFill>
              <a:latin typeface="Arial" charset="0"/>
            </a:endParaRPr>
          </a:p>
        </p:txBody>
      </p:sp>
      <p:sp>
        <p:nvSpPr>
          <p:cNvPr id="3075" name="Text Box 3"/>
          <p:cNvSpPr txBox="1">
            <a:spLocks noChangeArrowheads="1"/>
          </p:cNvSpPr>
          <p:nvPr/>
        </p:nvSpPr>
        <p:spPr bwMode="auto">
          <a:xfrm>
            <a:off x="2193191" y="5118298"/>
            <a:ext cx="7805619" cy="731162"/>
          </a:xfrm>
          <a:prstGeom prst="rect">
            <a:avLst/>
          </a:prstGeom>
          <a:noFill/>
          <a:ln w="9525">
            <a:noFill/>
            <a:miter lim="800000"/>
            <a:headEnd/>
            <a:tailEnd/>
          </a:ln>
        </p:spPr>
        <p:txBody>
          <a:bodyPr lIns="0" tIns="0" rIns="0" bIns="0">
            <a:spAutoFit/>
          </a:bodyPr>
          <a:lstStyle/>
          <a:p>
            <a:pPr algn="ctr" defTabSz="829544" fontAlgn="base" hangingPunct="0">
              <a:lnSpc>
                <a:spcPct val="97000"/>
              </a:lnSpc>
              <a:spcBef>
                <a:spcPct val="0"/>
              </a:spcBef>
              <a:spcAft>
                <a:spcPct val="0"/>
              </a:spcAft>
              <a:buClr>
                <a:srgbClr val="FFFFFF"/>
              </a:buClr>
              <a:buSzPct val="45000"/>
              <a:tabLst>
                <a:tab pos="656722" algn="l"/>
                <a:tab pos="1313444" algn="l"/>
                <a:tab pos="1970166" algn="l"/>
                <a:tab pos="2626888" algn="l"/>
                <a:tab pos="3283610" algn="l"/>
                <a:tab pos="3940332" algn="l"/>
                <a:tab pos="4597055" algn="l"/>
                <a:tab pos="5253777" algn="l"/>
                <a:tab pos="5910499" algn="l"/>
                <a:tab pos="6567221" algn="l"/>
                <a:tab pos="7223943" algn="l"/>
              </a:tabLst>
            </a:pPr>
            <a:r>
              <a:rPr lang="en-GB" sz="1633" dirty="0">
                <a:solidFill>
                  <a:srgbClr val="FFFFFF"/>
                </a:solidFill>
                <a:latin typeface="Arial" charset="0"/>
              </a:rPr>
              <a:t>N Engl J Med</a:t>
            </a:r>
          </a:p>
          <a:p>
            <a:pPr algn="ctr" defTabSz="829544" fontAlgn="base" hangingPunct="0">
              <a:lnSpc>
                <a:spcPct val="97000"/>
              </a:lnSpc>
              <a:spcBef>
                <a:spcPct val="0"/>
              </a:spcBef>
              <a:spcAft>
                <a:spcPct val="0"/>
              </a:spcAft>
              <a:buClr>
                <a:srgbClr val="FFFFFF"/>
              </a:buClr>
              <a:buSzPct val="45000"/>
              <a:tabLst>
                <a:tab pos="656722" algn="l"/>
                <a:tab pos="1313444" algn="l"/>
                <a:tab pos="1970166" algn="l"/>
                <a:tab pos="2626888" algn="l"/>
                <a:tab pos="3283610" algn="l"/>
                <a:tab pos="3940332" algn="l"/>
                <a:tab pos="4597055" algn="l"/>
                <a:tab pos="5253777" algn="l"/>
                <a:tab pos="5910499" algn="l"/>
                <a:tab pos="6567221" algn="l"/>
                <a:tab pos="7223943" algn="l"/>
              </a:tabLst>
            </a:pPr>
            <a:r>
              <a:rPr lang="en-GB" sz="1633" dirty="0">
                <a:solidFill>
                  <a:srgbClr val="FFFFFF"/>
                </a:solidFill>
                <a:latin typeface="Arial" charset="0"/>
              </a:rPr>
              <a:t>Volume 392(5):427-437</a:t>
            </a:r>
          </a:p>
          <a:p>
            <a:pPr algn="ctr" defTabSz="829544" fontAlgn="base" hangingPunct="0">
              <a:lnSpc>
                <a:spcPct val="97000"/>
              </a:lnSpc>
              <a:spcBef>
                <a:spcPct val="0"/>
              </a:spcBef>
              <a:spcAft>
                <a:spcPct val="0"/>
              </a:spcAft>
              <a:buClr>
                <a:srgbClr val="FFFFFF"/>
              </a:buClr>
              <a:buSzPct val="45000"/>
              <a:tabLst>
                <a:tab pos="656722" algn="l"/>
                <a:tab pos="1313444" algn="l"/>
                <a:tab pos="1970166" algn="l"/>
                <a:tab pos="2626888" algn="l"/>
                <a:tab pos="3283610" algn="l"/>
                <a:tab pos="3940332" algn="l"/>
                <a:tab pos="4597055" algn="l"/>
                <a:tab pos="5253777" algn="l"/>
                <a:tab pos="5910499" algn="l"/>
                <a:tab pos="6567221" algn="l"/>
                <a:tab pos="7223943" algn="l"/>
              </a:tabLst>
            </a:pPr>
            <a:r>
              <a:rPr lang="en-GB" sz="1633" dirty="0">
                <a:solidFill>
                  <a:srgbClr val="FFFFFF"/>
                </a:solidFill>
                <a:latin typeface="Arial" charset="0"/>
              </a:rPr>
              <a:t>January 30, 2025</a:t>
            </a:r>
          </a:p>
        </p:txBody>
      </p:sp>
      <p:pic>
        <p:nvPicPr>
          <p:cNvPr id="3076" name="Picture 4"/>
          <p:cNvPicPr>
            <a:picLocks noChangeAspect="1" noChangeArrowheads="1"/>
          </p:cNvPicPr>
          <p:nvPr/>
        </p:nvPicPr>
        <p:blipFill>
          <a:blip r:embed="rId3" cstate="print"/>
          <a:srcRect/>
          <a:stretch>
            <a:fillRect/>
          </a:stretch>
        </p:blipFill>
        <p:spPr bwMode="auto">
          <a:xfrm>
            <a:off x="7835704" y="6270419"/>
            <a:ext cx="2566349" cy="432045"/>
          </a:xfrm>
          <a:prstGeom prst="rect">
            <a:avLst/>
          </a:prstGeom>
          <a:noFill/>
        </p:spPr>
      </p:pic>
    </p:spTree>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2194631" y="714845"/>
            <a:ext cx="7805619" cy="379143"/>
          </a:xfrm>
          <a:prstGeom prst="rect">
            <a:avLst/>
          </a:prstGeom>
          <a:noFill/>
          <a:ln w="9525">
            <a:noFill/>
            <a:miter lim="800000"/>
            <a:headEnd/>
            <a:tailEnd/>
          </a:ln>
        </p:spPr>
        <p:txBody>
          <a:bodyPr lIns="0" tIns="0" rIns="0" bIns="0" anchor="ctr">
            <a:spAutoFit/>
          </a:bodyPr>
          <a:lstStyle/>
          <a:p>
            <a:pPr algn="ctr" defTabSz="829544" fontAlgn="base" hangingPunct="0">
              <a:lnSpc>
                <a:spcPct val="97000"/>
              </a:lnSpc>
              <a:spcBef>
                <a:spcPct val="0"/>
              </a:spcBef>
              <a:spcAft>
                <a:spcPct val="0"/>
              </a:spcAft>
              <a:buClr>
                <a:srgbClr val="FFFFFF"/>
              </a:buClr>
              <a:buSzPct val="45000"/>
              <a:tabLst>
                <a:tab pos="656722" algn="l"/>
                <a:tab pos="1313444" algn="l"/>
                <a:tab pos="1970166" algn="l"/>
                <a:tab pos="2626888" algn="l"/>
                <a:tab pos="3283610" algn="l"/>
                <a:tab pos="3940332" algn="l"/>
                <a:tab pos="4597055" algn="l"/>
                <a:tab pos="5253777" algn="l"/>
                <a:tab pos="5910499" algn="l"/>
                <a:tab pos="6567221" algn="l"/>
                <a:tab pos="7223943" algn="l"/>
              </a:tabLst>
            </a:pPr>
            <a:r>
              <a:rPr lang="en-GB" sz="2540" b="1">
                <a:solidFill>
                  <a:srgbClr val="FFFFFF"/>
                </a:solidFill>
                <a:latin typeface="Arial" charset="0"/>
              </a:rPr>
              <a:t>Study Overview</a:t>
            </a:r>
            <a:endParaRPr lang="en-GB" sz="2540" b="1" dirty="0">
              <a:solidFill>
                <a:srgbClr val="FFFFFF"/>
              </a:solidFill>
              <a:latin typeface="Arial" charset="0"/>
            </a:endParaRPr>
          </a:p>
        </p:txBody>
      </p:sp>
      <p:sp>
        <p:nvSpPr>
          <p:cNvPr id="4098" name="Rectangle 2"/>
          <p:cNvSpPr>
            <a:spLocks noGrp="1" noChangeArrowheads="1"/>
          </p:cNvSpPr>
          <p:nvPr>
            <p:ph type="body"/>
          </p:nvPr>
        </p:nvSpPr>
        <p:spPr>
          <a:xfrm>
            <a:off x="2194631" y="1405589"/>
            <a:ext cx="7808500" cy="4755379"/>
          </a:xfrm>
          <a:ln/>
        </p:spPr>
        <p:txBody>
          <a:bodyPr anchor="t"/>
          <a:lstStyle/>
          <a:p>
            <a:pPr marL="391729" indent="-293797" algn="l">
              <a:lnSpc>
                <a:spcPct val="92000"/>
              </a:lnSpc>
              <a:spcAft>
                <a:spcPts val="806"/>
              </a:spcAft>
              <a:buSzPct val="100000"/>
              <a:buFont typeface="Arial" charset="0"/>
              <a:buChar char="•"/>
              <a:tabLst>
                <a:tab pos="656722" algn="l"/>
                <a:tab pos="1313444" algn="l"/>
                <a:tab pos="1970166" algn="l"/>
                <a:tab pos="2626888" algn="l"/>
                <a:tab pos="3283610" algn="l"/>
                <a:tab pos="3940332" algn="l"/>
                <a:tab pos="4597055" algn="l"/>
                <a:tab pos="5253777" algn="l"/>
                <a:tab pos="5910499" algn="l"/>
                <a:tab pos="6567221" algn="l"/>
                <a:tab pos="7223943" algn="l"/>
              </a:tabLst>
            </a:pPr>
            <a:r>
              <a:rPr lang="en-GB" sz="1814" b="0" dirty="0">
                <a:latin typeface="Arial" charset="0"/>
              </a:rPr>
              <a:t>In patients with heart failure with preserved ejection fraction and obesity, treatment with tirzepatide led to a lower risk of death from cardiovascular causes or worsening heart-failure events than placebo.</a:t>
            </a:r>
          </a:p>
        </p:txBody>
      </p:sp>
      <p:pic>
        <p:nvPicPr>
          <p:cNvPr id="4099" name="Picture 3"/>
          <p:cNvPicPr>
            <a:picLocks noChangeAspect="1" noChangeArrowheads="1"/>
          </p:cNvPicPr>
          <p:nvPr/>
        </p:nvPicPr>
        <p:blipFill>
          <a:blip r:embed="rId3" cstate="print"/>
          <a:srcRect/>
          <a:stretch>
            <a:fillRect/>
          </a:stretch>
        </p:blipFill>
        <p:spPr bwMode="auto">
          <a:xfrm>
            <a:off x="7835704" y="6270419"/>
            <a:ext cx="2566349" cy="432045"/>
          </a:xfrm>
          <a:prstGeom prst="rect">
            <a:avLst/>
          </a:prstGeom>
          <a:noFill/>
        </p:spPr>
      </p:pic>
    </p:spTree>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4F052-3B84-1861-57E0-953772554C53}"/>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69F2C330-578B-A29E-5A07-3C81A39662E1}"/>
              </a:ext>
            </a:extLst>
          </p:cNvPr>
          <p:cNvSpPr>
            <a:spLocks noGrp="1"/>
          </p:cNvSpPr>
          <p:nvPr>
            <p:ph idx="1"/>
          </p:nvPr>
        </p:nvSpPr>
        <p:spPr/>
        <p:txBody>
          <a:bodyPr/>
          <a:lstStyle/>
          <a:p>
            <a:endParaRPr lang="en-CA"/>
          </a:p>
        </p:txBody>
      </p:sp>
      <p:pic>
        <p:nvPicPr>
          <p:cNvPr id="5" name="Picture 4">
            <a:extLst>
              <a:ext uri="{FF2B5EF4-FFF2-40B4-BE49-F238E27FC236}">
                <a16:creationId xmlns:a16="http://schemas.microsoft.com/office/drawing/2014/main" id="{FF8CA264-3D49-8F65-F82D-D162339A2257}"/>
              </a:ext>
            </a:extLst>
          </p:cNvPr>
          <p:cNvPicPr>
            <a:picLocks noChangeAspect="1"/>
          </p:cNvPicPr>
          <p:nvPr/>
        </p:nvPicPr>
        <p:blipFill>
          <a:blip r:embed="rId2"/>
          <a:stretch>
            <a:fillRect/>
          </a:stretch>
        </p:blipFill>
        <p:spPr>
          <a:xfrm>
            <a:off x="1883558" y="292351"/>
            <a:ext cx="8424885" cy="6273299"/>
          </a:xfrm>
          <a:prstGeom prst="rect">
            <a:avLst/>
          </a:prstGeom>
        </p:spPr>
      </p:pic>
    </p:spTree>
    <p:extLst>
      <p:ext uri="{BB962C8B-B14F-4D97-AF65-F5344CB8AC3E}">
        <p14:creationId xmlns:p14="http://schemas.microsoft.com/office/powerpoint/2010/main" val="29530616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1886A-F88E-A5C8-2120-13F27445584C}"/>
              </a:ext>
            </a:extLst>
          </p:cNvPr>
          <p:cNvSpPr>
            <a:spLocks noGrp="1"/>
          </p:cNvSpPr>
          <p:nvPr>
            <p:ph type="title"/>
          </p:nvPr>
        </p:nvSpPr>
        <p:spPr/>
        <p:txBody>
          <a:bodyPr/>
          <a:lstStyle/>
          <a:p>
            <a:endParaRPr lang="en-CA"/>
          </a:p>
        </p:txBody>
      </p:sp>
      <p:pic>
        <p:nvPicPr>
          <p:cNvPr id="5" name="Content Placeholder 4">
            <a:extLst>
              <a:ext uri="{FF2B5EF4-FFF2-40B4-BE49-F238E27FC236}">
                <a16:creationId xmlns:a16="http://schemas.microsoft.com/office/drawing/2014/main" id="{6412E3EF-3D27-2098-AEFB-536A017C713C}"/>
              </a:ext>
            </a:extLst>
          </p:cNvPr>
          <p:cNvPicPr>
            <a:picLocks noGrp="1" noChangeAspect="1"/>
          </p:cNvPicPr>
          <p:nvPr>
            <p:ph idx="1"/>
          </p:nvPr>
        </p:nvPicPr>
        <p:blipFill>
          <a:blip r:embed="rId2"/>
          <a:stretch>
            <a:fillRect/>
          </a:stretch>
        </p:blipFill>
        <p:spPr>
          <a:xfrm>
            <a:off x="2503543" y="2597313"/>
            <a:ext cx="7189235" cy="2937908"/>
          </a:xfrm>
        </p:spPr>
      </p:pic>
    </p:spTree>
    <p:extLst>
      <p:ext uri="{BB962C8B-B14F-4D97-AF65-F5344CB8AC3E}">
        <p14:creationId xmlns:p14="http://schemas.microsoft.com/office/powerpoint/2010/main" val="5509092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38AD4-A722-1C8C-A71E-DAB21B9F7F70}"/>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AC9C0670-E13C-5C30-CA0C-9744CD5C3304}"/>
              </a:ext>
            </a:extLst>
          </p:cNvPr>
          <p:cNvSpPr>
            <a:spLocks noGrp="1"/>
          </p:cNvSpPr>
          <p:nvPr>
            <p:ph idx="1"/>
          </p:nvPr>
        </p:nvSpPr>
        <p:spPr/>
        <p:txBody>
          <a:bodyPr/>
          <a:lstStyle/>
          <a:p>
            <a:endParaRPr lang="en-CA"/>
          </a:p>
        </p:txBody>
      </p:sp>
      <p:pic>
        <p:nvPicPr>
          <p:cNvPr id="5" name="Picture 4">
            <a:extLst>
              <a:ext uri="{FF2B5EF4-FFF2-40B4-BE49-F238E27FC236}">
                <a16:creationId xmlns:a16="http://schemas.microsoft.com/office/drawing/2014/main" id="{575227E4-AD8A-E321-3749-C65E3D38E5B1}"/>
              </a:ext>
            </a:extLst>
          </p:cNvPr>
          <p:cNvPicPr>
            <a:picLocks noChangeAspect="1"/>
          </p:cNvPicPr>
          <p:nvPr/>
        </p:nvPicPr>
        <p:blipFill>
          <a:blip r:embed="rId2"/>
          <a:stretch>
            <a:fillRect/>
          </a:stretch>
        </p:blipFill>
        <p:spPr>
          <a:xfrm>
            <a:off x="1861956" y="244826"/>
            <a:ext cx="8468089" cy="6368349"/>
          </a:xfrm>
          <a:prstGeom prst="rect">
            <a:avLst/>
          </a:prstGeom>
        </p:spPr>
      </p:pic>
    </p:spTree>
    <p:extLst>
      <p:ext uri="{BB962C8B-B14F-4D97-AF65-F5344CB8AC3E}">
        <p14:creationId xmlns:p14="http://schemas.microsoft.com/office/powerpoint/2010/main" val="1582723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Mitigation of Potential Bias</a:t>
            </a:r>
            <a:endParaRPr lang="en-US" dirty="0"/>
          </a:p>
        </p:txBody>
      </p:sp>
      <p:sp>
        <p:nvSpPr>
          <p:cNvPr id="3" name="Content Placeholder 2"/>
          <p:cNvSpPr>
            <a:spLocks noGrp="1"/>
          </p:cNvSpPr>
          <p:nvPr>
            <p:ph idx="1"/>
          </p:nvPr>
        </p:nvSpPr>
        <p:spPr/>
        <p:txBody>
          <a:bodyPr>
            <a:normAutofit/>
          </a:bodyPr>
          <a:lstStyle/>
          <a:p>
            <a:r>
              <a:rPr lang="en-US" sz="1800" dirty="0"/>
              <a:t>The steering committee was solely and fully responsible for developing the agenda and was involved at all stages of CME development to achieve scientific integrity, objectivity and balance.</a:t>
            </a:r>
          </a:p>
          <a:p>
            <a:r>
              <a:rPr lang="en-US" sz="1800" dirty="0"/>
              <a:t>Speakers have received instructions on the Conflict of Interest disclosure requirements and are required to complete all necessary documents. Should any conflict arise, it will be brought to the attention of the Steering Committee and the subsequent course of action will be dependent on the nature of the conflict. Every effort will be made to mitigate any perceived conflicts as well.</a:t>
            </a:r>
          </a:p>
          <a:p>
            <a:r>
              <a:rPr lang="en-US" sz="1800" dirty="0"/>
              <a:t>Speakers must inform the audience if unapproved or off-label uses of a product are discussed and if any discussions represent the personal opinions of the speakers. Unsolicited questions should be directed to the speakers.</a:t>
            </a:r>
          </a:p>
          <a:p>
            <a:pPr marL="0" indent="0">
              <a:buNone/>
            </a:pPr>
            <a:endParaRPr lang="en-CA" b="1" dirty="0"/>
          </a:p>
        </p:txBody>
      </p:sp>
      <p:sp>
        <p:nvSpPr>
          <p:cNvPr id="8" name="Text Placeholder 7">
            <a:extLst>
              <a:ext uri="{FF2B5EF4-FFF2-40B4-BE49-F238E27FC236}">
                <a16:creationId xmlns:a16="http://schemas.microsoft.com/office/drawing/2014/main" id="{3279931E-9833-4816-B511-546850D9A60D}"/>
              </a:ext>
            </a:extLst>
          </p:cNvPr>
          <p:cNvSpPr>
            <a:spLocks noGrp="1"/>
          </p:cNvSpPr>
          <p:nvPr>
            <p:ph type="body" sz="quarter" idx="13"/>
          </p:nvPr>
        </p:nvSpPr>
        <p:spPr/>
        <p:txBody>
          <a:bodyPr/>
          <a:lstStyle/>
          <a:p>
            <a:endParaRPr lang="en-CA" dirty="0"/>
          </a:p>
        </p:txBody>
      </p:sp>
      <p:sp>
        <p:nvSpPr>
          <p:cNvPr id="4" name="Slide Number Placeholder 3">
            <a:extLst>
              <a:ext uri="{FF2B5EF4-FFF2-40B4-BE49-F238E27FC236}">
                <a16:creationId xmlns:a16="http://schemas.microsoft.com/office/drawing/2014/main" id="{9388AD2B-48E8-49DF-AD48-A4DFE1FA140B}"/>
              </a:ext>
            </a:extLst>
          </p:cNvPr>
          <p:cNvSpPr>
            <a:spLocks noGrp="1"/>
          </p:cNvSpPr>
          <p:nvPr>
            <p:ph type="sldNum" sz="quarter" idx="4"/>
          </p:nvPr>
        </p:nvSpPr>
        <p:spPr/>
        <p:txBody>
          <a:bodyPr/>
          <a:lstStyle/>
          <a:p>
            <a:fld id="{A89DC890-1073-41D0-99E6-A110B3AC08D6}" type="slidenum">
              <a:rPr lang="en-CA" smtClean="0"/>
              <a:pPr/>
              <a:t>7</a:t>
            </a:fld>
            <a:endParaRPr lang="en-CA"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1848995" y="381641"/>
            <a:ext cx="8495452" cy="216726"/>
          </a:xfrm>
          <a:prstGeom prst="rect">
            <a:avLst/>
          </a:prstGeom>
          <a:noFill/>
          <a:ln w="9525">
            <a:noFill/>
            <a:miter lim="800000"/>
            <a:headEnd/>
            <a:tailEnd/>
          </a:ln>
        </p:spPr>
        <p:txBody>
          <a:bodyPr lIns="0" tIns="0" rIns="0" bIns="0">
            <a:spAutoFit/>
          </a:bodyPr>
          <a:lstStyle/>
          <a:p>
            <a:pPr algn="ctr" defTabSz="829544" fontAlgn="base" hangingPunct="0">
              <a:lnSpc>
                <a:spcPct val="97000"/>
              </a:lnSpc>
              <a:spcBef>
                <a:spcPct val="0"/>
              </a:spcBef>
              <a:spcAft>
                <a:spcPct val="0"/>
              </a:spcAft>
              <a:buClr>
                <a:srgbClr val="FFFFFF"/>
              </a:buClr>
              <a:buSzPct val="45000"/>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sz="1452" b="1" dirty="0" err="1">
                <a:solidFill>
                  <a:srgbClr val="FFFFFF"/>
                </a:solidFill>
                <a:latin typeface="Arial" charset="0"/>
              </a:rPr>
              <a:t>Composite of Death from Cardiovascular Causes or a Worsening Heart-Failure Event.</a:t>
            </a:r>
            <a:endParaRPr lang="en-GB" sz="1452" b="1" dirty="0">
              <a:solidFill>
                <a:srgbClr val="FFFFFF"/>
              </a:solidFill>
              <a:latin typeface="Arial" charset="0"/>
            </a:endParaRPr>
          </a:p>
        </p:txBody>
      </p:sp>
      <p:pic>
        <p:nvPicPr>
          <p:cNvPr id="5122" name="Picture 2"/>
          <p:cNvPicPr>
            <a:picLocks noChangeAspect="1" noChangeArrowheads="1"/>
          </p:cNvPicPr>
          <p:nvPr/>
        </p:nvPicPr>
        <p:blipFill>
          <a:blip r:embed="rId3" cstate="print"/>
          <a:srcRect/>
          <a:stretch>
            <a:fillRect/>
          </a:stretch>
        </p:blipFill>
        <p:spPr bwMode="auto">
          <a:xfrm>
            <a:off x="7835704" y="6270419"/>
            <a:ext cx="2566349" cy="432045"/>
          </a:xfrm>
          <a:prstGeom prst="rect">
            <a:avLst/>
          </a:prstGeom>
          <a:noFill/>
        </p:spPr>
      </p:pic>
      <p:sp>
        <p:nvSpPr>
          <p:cNvPr id="5124" name="Text Box 4"/>
          <p:cNvSpPr txBox="1">
            <a:spLocks noChangeArrowheads="1"/>
          </p:cNvSpPr>
          <p:nvPr/>
        </p:nvSpPr>
        <p:spPr bwMode="auto">
          <a:xfrm>
            <a:off x="2041975" y="5972308"/>
            <a:ext cx="8087889" cy="162609"/>
          </a:xfrm>
          <a:prstGeom prst="rect">
            <a:avLst/>
          </a:prstGeom>
          <a:noFill/>
          <a:ln w="9525">
            <a:noFill/>
            <a:miter lim="800000"/>
            <a:headEnd/>
            <a:tailEnd/>
          </a:ln>
        </p:spPr>
        <p:txBody>
          <a:bodyPr lIns="0" tIns="0" rIns="0" bIns="0">
            <a:spAutoFit/>
          </a:bodyPr>
          <a:lstStyle/>
          <a:p>
            <a:pPr defTabSz="829544" fontAlgn="base" hangingPunct="0">
              <a:lnSpc>
                <a:spcPct val="97000"/>
              </a:lnSpc>
              <a:spcBef>
                <a:spcPct val="0"/>
              </a:spcBef>
              <a:spcAft>
                <a:spcPct val="0"/>
              </a:spcAft>
              <a:buClr>
                <a:srgbClr val="FFFFFF"/>
              </a:buClr>
              <a:buSzPct val="45000"/>
              <a:tabLst>
                <a:tab pos="656722" algn="l"/>
                <a:tab pos="1313444" algn="l"/>
                <a:tab pos="1970166" algn="l"/>
                <a:tab pos="2626888" algn="l"/>
                <a:tab pos="3283610" algn="l"/>
              </a:tabLst>
            </a:pPr>
            <a:r>
              <a:rPr lang="en-GB" sz="1089" b="1">
                <a:solidFill>
                  <a:srgbClr val="FFFFFF"/>
                </a:solidFill>
                <a:latin typeface="Arial" charset="0"/>
              </a:rPr>
              <a:t>Packer M et al. N Engl J Med2025;392:427-437</a:t>
            </a:r>
            <a:endParaRPr lang="en-GB" sz="1089" b="1" dirty="0">
              <a:solidFill>
                <a:srgbClr val="FFFFFF"/>
              </a:solidFill>
              <a:latin typeface="Arial" charset="0"/>
            </a:endParaRPr>
          </a:p>
        </p:txBody>
      </p:sp>
      <p:pic>
        <p:nvPicPr>
          <p:cNvPr id="6" name="Picture 5" descr="Image"/>
          <p:cNvPicPr>
            <a:picLocks noChangeAspect="1"/>
          </p:cNvPicPr>
          <p:nvPr/>
        </p:nvPicPr>
        <p:blipFill>
          <a:blip r:embed="rId4" cstate="print"/>
          <a:stretch>
            <a:fillRect/>
          </a:stretch>
        </p:blipFill>
        <p:spPr>
          <a:xfrm>
            <a:off x="2041975" y="1559827"/>
            <a:ext cx="8087889" cy="3723945"/>
          </a:xfrm>
          <a:prstGeom prst="rect">
            <a:avLst/>
          </a:prstGeom>
        </p:spPr>
      </p:pic>
    </p:spTree>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69896-9E10-C627-2764-0C109BB88AEC}"/>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2B862A8B-B498-3A89-6069-AEA97BF5BC7F}"/>
              </a:ext>
            </a:extLst>
          </p:cNvPr>
          <p:cNvSpPr>
            <a:spLocks noGrp="1"/>
          </p:cNvSpPr>
          <p:nvPr>
            <p:ph idx="1"/>
          </p:nvPr>
        </p:nvSpPr>
        <p:spPr/>
        <p:txBody>
          <a:bodyPr/>
          <a:lstStyle/>
          <a:p>
            <a:endParaRPr lang="en-CA"/>
          </a:p>
        </p:txBody>
      </p:sp>
      <p:pic>
        <p:nvPicPr>
          <p:cNvPr id="5" name="Picture 4">
            <a:extLst>
              <a:ext uri="{FF2B5EF4-FFF2-40B4-BE49-F238E27FC236}">
                <a16:creationId xmlns:a16="http://schemas.microsoft.com/office/drawing/2014/main" id="{924F1662-81A4-9982-7423-410D434F9E17}"/>
              </a:ext>
            </a:extLst>
          </p:cNvPr>
          <p:cNvPicPr>
            <a:picLocks noChangeAspect="1"/>
          </p:cNvPicPr>
          <p:nvPr/>
        </p:nvPicPr>
        <p:blipFill>
          <a:blip r:embed="rId2"/>
          <a:stretch>
            <a:fillRect/>
          </a:stretch>
        </p:blipFill>
        <p:spPr>
          <a:xfrm>
            <a:off x="1909481" y="491092"/>
            <a:ext cx="8373039" cy="5875817"/>
          </a:xfrm>
          <a:prstGeom prst="rect">
            <a:avLst/>
          </a:prstGeom>
        </p:spPr>
      </p:pic>
    </p:spTree>
    <p:extLst>
      <p:ext uri="{BB962C8B-B14F-4D97-AF65-F5344CB8AC3E}">
        <p14:creationId xmlns:p14="http://schemas.microsoft.com/office/powerpoint/2010/main" val="35180466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2194631" y="714845"/>
            <a:ext cx="7805619" cy="379143"/>
          </a:xfrm>
          <a:prstGeom prst="rect">
            <a:avLst/>
          </a:prstGeom>
          <a:noFill/>
          <a:ln w="9525">
            <a:noFill/>
            <a:miter lim="800000"/>
            <a:headEnd/>
            <a:tailEnd/>
          </a:ln>
        </p:spPr>
        <p:txBody>
          <a:bodyPr lIns="0" tIns="0" rIns="0" bIns="0" anchor="ctr">
            <a:spAutoFit/>
          </a:bodyPr>
          <a:lstStyle/>
          <a:p>
            <a:pPr algn="ctr" defTabSz="829544" fontAlgn="base" hangingPunct="0">
              <a:lnSpc>
                <a:spcPct val="97000"/>
              </a:lnSpc>
              <a:spcBef>
                <a:spcPct val="0"/>
              </a:spcBef>
              <a:spcAft>
                <a:spcPct val="0"/>
              </a:spcAft>
              <a:buClr>
                <a:srgbClr val="FFFFFF"/>
              </a:buClr>
              <a:buSzPct val="45000"/>
              <a:tabLst>
                <a:tab pos="656722" algn="l"/>
                <a:tab pos="1313444" algn="l"/>
                <a:tab pos="1970166" algn="l"/>
                <a:tab pos="2626888" algn="l"/>
                <a:tab pos="3283610" algn="l"/>
                <a:tab pos="3940332" algn="l"/>
                <a:tab pos="4597055" algn="l"/>
                <a:tab pos="5253777" algn="l"/>
                <a:tab pos="5910499" algn="l"/>
                <a:tab pos="6567221" algn="l"/>
                <a:tab pos="7223943" algn="l"/>
              </a:tabLst>
            </a:pPr>
            <a:r>
              <a:rPr lang="en-GB" sz="2540" b="1">
                <a:solidFill>
                  <a:srgbClr val="FFFFFF"/>
                </a:solidFill>
                <a:latin typeface="Arial" charset="0"/>
              </a:rPr>
              <a:t>Conclusions</a:t>
            </a:r>
            <a:endParaRPr lang="en-GB" sz="2540" b="1" dirty="0">
              <a:solidFill>
                <a:srgbClr val="FFFFFF"/>
              </a:solidFill>
              <a:latin typeface="Arial" charset="0"/>
            </a:endParaRPr>
          </a:p>
        </p:txBody>
      </p:sp>
      <p:sp>
        <p:nvSpPr>
          <p:cNvPr id="10242" name="Rectangle 2"/>
          <p:cNvSpPr>
            <a:spLocks noGrp="1" noChangeArrowheads="1"/>
          </p:cNvSpPr>
          <p:nvPr>
            <p:ph type="body"/>
          </p:nvPr>
        </p:nvSpPr>
        <p:spPr>
          <a:xfrm>
            <a:off x="2194631" y="1405589"/>
            <a:ext cx="7808500" cy="4755379"/>
          </a:xfrm>
          <a:ln/>
        </p:spPr>
        <p:txBody>
          <a:bodyPr anchor="t"/>
          <a:lstStyle/>
          <a:p>
            <a:pPr marL="391729" indent="-293797" algn="l">
              <a:lnSpc>
                <a:spcPct val="92000"/>
              </a:lnSpc>
              <a:spcAft>
                <a:spcPts val="806"/>
              </a:spcAft>
              <a:buSzPct val="100000"/>
              <a:buFont typeface="Arial" charset="0"/>
              <a:buChar char="•"/>
              <a:tabLst>
                <a:tab pos="656722" algn="l"/>
                <a:tab pos="1313444" algn="l"/>
                <a:tab pos="1970166" algn="l"/>
                <a:tab pos="2626888" algn="l"/>
                <a:tab pos="3283610" algn="l"/>
                <a:tab pos="3940332" algn="l"/>
                <a:tab pos="4597055" algn="l"/>
                <a:tab pos="5253777" algn="l"/>
                <a:tab pos="5910499" algn="l"/>
                <a:tab pos="6567221" algn="l"/>
                <a:tab pos="7223943" algn="l"/>
              </a:tabLst>
            </a:pPr>
            <a:r>
              <a:rPr lang="en-GB" sz="2800" b="0" dirty="0">
                <a:latin typeface="Arial" charset="0"/>
              </a:rPr>
              <a:t>Treatment with tirzepatide led to a lower risk of a composite of death from cardiovascular causes or worsening heart failure than placebo and improved health status in patients with heart failure with preserved ejection fraction and obesity.</a:t>
            </a:r>
          </a:p>
        </p:txBody>
      </p:sp>
      <p:pic>
        <p:nvPicPr>
          <p:cNvPr id="10243" name="Picture 3"/>
          <p:cNvPicPr>
            <a:picLocks noChangeAspect="1" noChangeArrowheads="1"/>
          </p:cNvPicPr>
          <p:nvPr/>
        </p:nvPicPr>
        <p:blipFill>
          <a:blip r:embed="rId3" cstate="print"/>
          <a:srcRect/>
          <a:stretch>
            <a:fillRect/>
          </a:stretch>
        </p:blipFill>
        <p:spPr bwMode="auto">
          <a:xfrm>
            <a:off x="7835704" y="6270419"/>
            <a:ext cx="2566349" cy="432045"/>
          </a:xfrm>
          <a:prstGeom prst="rect">
            <a:avLst/>
          </a:prstGeom>
          <a:noFill/>
        </p:spPr>
      </p:pic>
    </p:spTree>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2194631" y="573181"/>
            <a:ext cx="7805619" cy="1144921"/>
          </a:xfrm>
          <a:prstGeom prst="rect">
            <a:avLst/>
          </a:prstGeom>
          <a:noFill/>
          <a:ln w="9525">
            <a:noFill/>
            <a:miter lim="800000"/>
            <a:headEnd/>
            <a:tailEnd/>
          </a:ln>
        </p:spPr>
        <p:txBody>
          <a:bodyPr lIns="0" tIns="0" rIns="0" bIns="0"/>
          <a:lstStyle/>
          <a:p>
            <a:pPr algn="ctr" defTabSz="829544">
              <a:lnSpc>
                <a:spcPct val="97000"/>
              </a:lnSpc>
              <a:buClr>
                <a:srgbClr val="FFFFFF"/>
              </a:buClr>
              <a:buSzPct val="45000"/>
              <a:tabLst>
                <a:tab pos="656722" algn="l"/>
                <a:tab pos="1313444" algn="l"/>
                <a:tab pos="1970166" algn="l"/>
                <a:tab pos="2626888" algn="l"/>
                <a:tab pos="3283610" algn="l"/>
                <a:tab pos="3940332" algn="l"/>
                <a:tab pos="4597055" algn="l"/>
                <a:tab pos="5253777" algn="l"/>
                <a:tab pos="5910499" algn="l"/>
                <a:tab pos="6567221" algn="l"/>
                <a:tab pos="7223943" algn="l"/>
              </a:tabLst>
            </a:pPr>
            <a:r>
              <a:rPr lang="en-GB" sz="1633" b="1" dirty="0">
                <a:solidFill>
                  <a:prstClr val="black"/>
                </a:solidFill>
                <a:latin typeface="Arial" charset="0"/>
              </a:rPr>
              <a:t>Original Article</a:t>
            </a:r>
            <a:r>
              <a:rPr lang="en-GB" sz="2540" b="1" dirty="0">
                <a:solidFill>
                  <a:prstClr val="black"/>
                </a:solidFill>
                <a:latin typeface="Arial" charset="0"/>
              </a:rPr>
              <a:t> </a:t>
            </a:r>
            <a:br>
              <a:rPr lang="en-GB" sz="2540" b="1" dirty="0">
                <a:solidFill>
                  <a:prstClr val="black"/>
                </a:solidFill>
                <a:latin typeface="Arial" charset="0"/>
              </a:rPr>
            </a:br>
            <a:r>
              <a:rPr lang="en-GB" sz="2540" b="1" dirty="0">
                <a:solidFill>
                  <a:prstClr val="black"/>
                </a:solidFill>
                <a:latin typeface="Arial" charset="0"/>
              </a:rPr>
              <a:t>Semaglutide in Patients with Heart Failure with Preserved Ejection Fraction and Obesity</a:t>
            </a:r>
          </a:p>
        </p:txBody>
      </p:sp>
      <p:sp>
        <p:nvSpPr>
          <p:cNvPr id="3074" name="Text Box 2"/>
          <p:cNvSpPr txBox="1">
            <a:spLocks noChangeArrowheads="1"/>
          </p:cNvSpPr>
          <p:nvPr/>
        </p:nvSpPr>
        <p:spPr bwMode="auto">
          <a:xfrm>
            <a:off x="2194631" y="2049336"/>
            <a:ext cx="7805619" cy="2740607"/>
          </a:xfrm>
          <a:prstGeom prst="rect">
            <a:avLst/>
          </a:prstGeom>
          <a:noFill/>
          <a:ln w="9525">
            <a:noFill/>
            <a:miter lim="800000"/>
            <a:headEnd/>
            <a:tailEnd/>
          </a:ln>
        </p:spPr>
        <p:txBody>
          <a:bodyPr lIns="0" tIns="0" rIns="0" bIns="0"/>
          <a:lstStyle/>
          <a:p>
            <a:pPr algn="ctr" defTabSz="829544">
              <a:lnSpc>
                <a:spcPct val="97000"/>
              </a:lnSpc>
              <a:buClr>
                <a:srgbClr val="FFFFFF"/>
              </a:buClr>
              <a:buSzPct val="45000"/>
              <a:tabLst>
                <a:tab pos="656722" algn="l"/>
                <a:tab pos="1313444" algn="l"/>
                <a:tab pos="1970166" algn="l"/>
                <a:tab pos="2626888" algn="l"/>
                <a:tab pos="3283610" algn="l"/>
                <a:tab pos="3940332" algn="l"/>
                <a:tab pos="4597055" algn="l"/>
                <a:tab pos="5253777" algn="l"/>
                <a:tab pos="5910499" algn="l"/>
                <a:tab pos="6567221" algn="l"/>
                <a:tab pos="7223943" algn="l"/>
              </a:tabLst>
            </a:pPr>
            <a:r>
              <a:rPr lang="en-GB" sz="1633" dirty="0" err="1">
                <a:solidFill>
                  <a:prstClr val="black"/>
                </a:solidFill>
                <a:latin typeface="Arial" charset="0"/>
              </a:rPr>
              <a:t>Mikhail N. Kosiborod, M.D., Steen Z. Abildstrøm, Ph.D., Barry A. Borlaug, M.D., Javed Butler, M.D., Søren Rasmussen, Ph.D., Melanie Davies, M.D., G. Kees Hovingh, M.D., Ph.D., Dalane W. Kitzman, M.D., Marie L. Lindegaard, M.D., D.M.Sc., Daniél V. Møller, M.D., Ph.D., Sanjiv J. Shah, M.D., Marianne B. Treppendahl, M.D., Ph.D., Subodh Verma, M.D., Ph.D., Walter Abhayaratna, M.D., Ph.D., Fozia Z. Ahmed, M.D., Vijay Chopra, M.D., Justin Ezekowitz, M.Sc., Michael Fu, M.D., Ph.D., Hiroshi Ito, M.D., Małgorzata Lelonek, M.D., Ph.D., Vojtech Melenovsky, M.D., Ph.D., Bela Merkely, Ph.D., D.Sc., Julio Núñez, M.D., Ph.D., Eduardo Perna, M.D., Morten Schou, M.D., Ph.D., Michele Senni, M.D., Kavita Sharma, M.D., Peter Van der Meer, M.D., Ph.D., Dirk von Lewinski, M.D., Dennis Wolf, M.D., Mark C Petrie, M.D., for the STEP-HFpEF Trial Committees and Investigators </a:t>
            </a:r>
            <a:endParaRPr lang="en-GB" sz="1633" dirty="0">
              <a:solidFill>
                <a:prstClr val="black"/>
              </a:solidFill>
              <a:latin typeface="Arial" charset="0"/>
            </a:endParaRPr>
          </a:p>
        </p:txBody>
      </p:sp>
      <p:sp>
        <p:nvSpPr>
          <p:cNvPr id="3075" name="Text Box 3"/>
          <p:cNvSpPr txBox="1">
            <a:spLocks noChangeArrowheads="1"/>
          </p:cNvSpPr>
          <p:nvPr/>
        </p:nvSpPr>
        <p:spPr bwMode="auto">
          <a:xfrm>
            <a:off x="2193191" y="5118298"/>
            <a:ext cx="7805619" cy="731162"/>
          </a:xfrm>
          <a:prstGeom prst="rect">
            <a:avLst/>
          </a:prstGeom>
          <a:noFill/>
          <a:ln w="9525">
            <a:noFill/>
            <a:miter lim="800000"/>
            <a:headEnd/>
            <a:tailEnd/>
          </a:ln>
        </p:spPr>
        <p:txBody>
          <a:bodyPr lIns="0" tIns="0" rIns="0" bIns="0">
            <a:spAutoFit/>
          </a:bodyPr>
          <a:lstStyle/>
          <a:p>
            <a:pPr algn="ctr" defTabSz="829544">
              <a:lnSpc>
                <a:spcPct val="97000"/>
              </a:lnSpc>
              <a:buClr>
                <a:srgbClr val="FFFFFF"/>
              </a:buClr>
              <a:buSzPct val="45000"/>
              <a:tabLst>
                <a:tab pos="656722" algn="l"/>
                <a:tab pos="1313444" algn="l"/>
                <a:tab pos="1970166" algn="l"/>
                <a:tab pos="2626888" algn="l"/>
                <a:tab pos="3283610" algn="l"/>
                <a:tab pos="3940332" algn="l"/>
                <a:tab pos="4597055" algn="l"/>
                <a:tab pos="5253777" algn="l"/>
                <a:tab pos="5910499" algn="l"/>
                <a:tab pos="6567221" algn="l"/>
                <a:tab pos="7223943" algn="l"/>
              </a:tabLst>
            </a:pPr>
            <a:r>
              <a:rPr lang="en-GB" sz="1633" dirty="0">
                <a:solidFill>
                  <a:srgbClr val="FFFFFF"/>
                </a:solidFill>
                <a:latin typeface="Arial" charset="0"/>
              </a:rPr>
              <a:t>N Engl J Med</a:t>
            </a:r>
          </a:p>
          <a:p>
            <a:pPr algn="ctr" defTabSz="829544">
              <a:lnSpc>
                <a:spcPct val="97000"/>
              </a:lnSpc>
              <a:buClr>
                <a:srgbClr val="FFFFFF"/>
              </a:buClr>
              <a:buSzPct val="45000"/>
              <a:tabLst>
                <a:tab pos="656722" algn="l"/>
                <a:tab pos="1313444" algn="l"/>
                <a:tab pos="1970166" algn="l"/>
                <a:tab pos="2626888" algn="l"/>
                <a:tab pos="3283610" algn="l"/>
                <a:tab pos="3940332" algn="l"/>
                <a:tab pos="4597055" algn="l"/>
                <a:tab pos="5253777" algn="l"/>
                <a:tab pos="5910499" algn="l"/>
                <a:tab pos="6567221" algn="l"/>
                <a:tab pos="7223943" algn="l"/>
              </a:tabLst>
            </a:pPr>
            <a:r>
              <a:rPr lang="en-GB" sz="1633" dirty="0">
                <a:solidFill>
                  <a:srgbClr val="FFFFFF"/>
                </a:solidFill>
                <a:latin typeface="Arial" charset="0"/>
              </a:rPr>
              <a:t>Volume 389(12):1069-1084</a:t>
            </a:r>
          </a:p>
          <a:p>
            <a:pPr algn="ctr" defTabSz="829544">
              <a:lnSpc>
                <a:spcPct val="97000"/>
              </a:lnSpc>
              <a:buClr>
                <a:srgbClr val="FFFFFF"/>
              </a:buClr>
              <a:buSzPct val="45000"/>
              <a:tabLst>
                <a:tab pos="656722" algn="l"/>
                <a:tab pos="1313444" algn="l"/>
                <a:tab pos="1970166" algn="l"/>
                <a:tab pos="2626888" algn="l"/>
                <a:tab pos="3283610" algn="l"/>
                <a:tab pos="3940332" algn="l"/>
                <a:tab pos="4597055" algn="l"/>
                <a:tab pos="5253777" algn="l"/>
                <a:tab pos="5910499" algn="l"/>
                <a:tab pos="6567221" algn="l"/>
                <a:tab pos="7223943" algn="l"/>
              </a:tabLst>
            </a:pPr>
            <a:r>
              <a:rPr lang="en-GB" sz="1633" dirty="0">
                <a:solidFill>
                  <a:srgbClr val="FFFFFF"/>
                </a:solidFill>
                <a:latin typeface="Arial" charset="0"/>
              </a:rPr>
              <a:t>September 21, 2023</a:t>
            </a:r>
          </a:p>
        </p:txBody>
      </p:sp>
      <p:pic>
        <p:nvPicPr>
          <p:cNvPr id="3076" name="Picture 4"/>
          <p:cNvPicPr>
            <a:picLocks noChangeAspect="1" noChangeArrowheads="1"/>
          </p:cNvPicPr>
          <p:nvPr/>
        </p:nvPicPr>
        <p:blipFill>
          <a:blip r:embed="rId3" cstate="print"/>
          <a:srcRect/>
          <a:stretch>
            <a:fillRect/>
          </a:stretch>
        </p:blipFill>
        <p:spPr bwMode="auto">
          <a:xfrm>
            <a:off x="7835704" y="6270419"/>
            <a:ext cx="2566349" cy="432045"/>
          </a:xfrm>
          <a:prstGeom prst="rect">
            <a:avLst/>
          </a:prstGeom>
          <a:noFill/>
        </p:spPr>
      </p:pic>
    </p:spTree>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DF1B1-BCD2-5366-68B9-2D2B41837239}"/>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837FC7EA-17C5-AE01-12B1-2F7F46F29D9E}"/>
              </a:ext>
            </a:extLst>
          </p:cNvPr>
          <p:cNvSpPr>
            <a:spLocks noGrp="1"/>
          </p:cNvSpPr>
          <p:nvPr>
            <p:ph idx="1"/>
          </p:nvPr>
        </p:nvSpPr>
        <p:spPr/>
        <p:txBody>
          <a:bodyPr/>
          <a:lstStyle/>
          <a:p>
            <a:endParaRPr lang="en-CA"/>
          </a:p>
        </p:txBody>
      </p:sp>
      <p:pic>
        <p:nvPicPr>
          <p:cNvPr id="5" name="Picture 4">
            <a:extLst>
              <a:ext uri="{FF2B5EF4-FFF2-40B4-BE49-F238E27FC236}">
                <a16:creationId xmlns:a16="http://schemas.microsoft.com/office/drawing/2014/main" id="{547EA36A-C579-F349-5754-0270B97F15A9}"/>
              </a:ext>
            </a:extLst>
          </p:cNvPr>
          <p:cNvPicPr>
            <a:picLocks noChangeAspect="1"/>
          </p:cNvPicPr>
          <p:nvPr/>
        </p:nvPicPr>
        <p:blipFill>
          <a:blip r:embed="rId2"/>
          <a:stretch>
            <a:fillRect/>
          </a:stretch>
        </p:blipFill>
        <p:spPr>
          <a:xfrm>
            <a:off x="1883558" y="279390"/>
            <a:ext cx="8424885" cy="6299221"/>
          </a:xfrm>
          <a:prstGeom prst="rect">
            <a:avLst/>
          </a:prstGeom>
        </p:spPr>
      </p:pic>
    </p:spTree>
    <p:extLst>
      <p:ext uri="{BB962C8B-B14F-4D97-AF65-F5344CB8AC3E}">
        <p14:creationId xmlns:p14="http://schemas.microsoft.com/office/powerpoint/2010/main" val="31444150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C5D21-82DF-A078-8805-C641FDB69DAD}"/>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9C8C4E59-4D45-A8DD-8ACA-7F6ED1D02326}"/>
              </a:ext>
            </a:extLst>
          </p:cNvPr>
          <p:cNvSpPr>
            <a:spLocks noGrp="1"/>
          </p:cNvSpPr>
          <p:nvPr>
            <p:ph idx="1"/>
          </p:nvPr>
        </p:nvSpPr>
        <p:spPr/>
        <p:txBody>
          <a:bodyPr/>
          <a:lstStyle/>
          <a:p>
            <a:endParaRPr lang="en-CA"/>
          </a:p>
        </p:txBody>
      </p:sp>
      <p:pic>
        <p:nvPicPr>
          <p:cNvPr id="5" name="Picture 4">
            <a:extLst>
              <a:ext uri="{FF2B5EF4-FFF2-40B4-BE49-F238E27FC236}">
                <a16:creationId xmlns:a16="http://schemas.microsoft.com/office/drawing/2014/main" id="{45BFF96A-8AF1-B0B5-588B-6DC1BE013BA8}"/>
              </a:ext>
            </a:extLst>
          </p:cNvPr>
          <p:cNvPicPr>
            <a:picLocks noChangeAspect="1"/>
          </p:cNvPicPr>
          <p:nvPr/>
        </p:nvPicPr>
        <p:blipFill>
          <a:blip r:embed="rId2"/>
          <a:stretch>
            <a:fillRect/>
          </a:stretch>
        </p:blipFill>
        <p:spPr>
          <a:xfrm>
            <a:off x="1887878" y="266428"/>
            <a:ext cx="8416244" cy="6325144"/>
          </a:xfrm>
          <a:prstGeom prst="rect">
            <a:avLst/>
          </a:prstGeom>
        </p:spPr>
      </p:pic>
    </p:spTree>
    <p:extLst>
      <p:ext uri="{BB962C8B-B14F-4D97-AF65-F5344CB8AC3E}">
        <p14:creationId xmlns:p14="http://schemas.microsoft.com/office/powerpoint/2010/main" val="383046578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6DD52-FE83-1EF8-F2A8-1A212ACFD8CF}"/>
              </a:ext>
            </a:extLst>
          </p:cNvPr>
          <p:cNvSpPr>
            <a:spLocks noGrp="1"/>
          </p:cNvSpPr>
          <p:nvPr>
            <p:ph type="title"/>
          </p:nvPr>
        </p:nvSpPr>
        <p:spPr>
          <a:xfrm>
            <a:off x="512956" y="365125"/>
            <a:ext cx="10840844" cy="1325563"/>
          </a:xfrm>
        </p:spPr>
        <p:txBody>
          <a:bodyPr/>
          <a:lstStyle/>
          <a:p>
            <a:r>
              <a:rPr lang="en-CA" dirty="0"/>
              <a:t>What Does The Future Hold for GLP-1 Agonists </a:t>
            </a:r>
          </a:p>
        </p:txBody>
      </p:sp>
      <p:pic>
        <p:nvPicPr>
          <p:cNvPr id="5" name="Content Placeholder 4">
            <a:extLst>
              <a:ext uri="{FF2B5EF4-FFF2-40B4-BE49-F238E27FC236}">
                <a16:creationId xmlns:a16="http://schemas.microsoft.com/office/drawing/2014/main" id="{910A7725-F0A7-CA1C-BEB3-5EDDF51B6934}"/>
              </a:ext>
            </a:extLst>
          </p:cNvPr>
          <p:cNvPicPr>
            <a:picLocks noGrp="1" noChangeAspect="1"/>
          </p:cNvPicPr>
          <p:nvPr>
            <p:ph idx="1"/>
          </p:nvPr>
        </p:nvPicPr>
        <p:blipFill>
          <a:blip r:embed="rId2"/>
          <a:stretch>
            <a:fillRect/>
          </a:stretch>
        </p:blipFill>
        <p:spPr>
          <a:xfrm>
            <a:off x="3657600" y="2139156"/>
            <a:ext cx="4876800" cy="3724275"/>
          </a:xfrm>
        </p:spPr>
      </p:pic>
    </p:spTree>
    <p:extLst>
      <p:ext uri="{BB962C8B-B14F-4D97-AF65-F5344CB8AC3E}">
        <p14:creationId xmlns:p14="http://schemas.microsoft.com/office/powerpoint/2010/main" val="22722445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72E66-09E1-84DD-9DA5-EF6BD05F80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16C337-BD8B-452C-E079-DF1DA466519C}"/>
              </a:ext>
            </a:extLst>
          </p:cNvPr>
          <p:cNvSpPr>
            <a:spLocks noGrp="1"/>
          </p:cNvSpPr>
          <p:nvPr>
            <p:ph type="title"/>
          </p:nvPr>
        </p:nvSpPr>
        <p:spPr>
          <a:xfrm>
            <a:off x="294290" y="365125"/>
            <a:ext cx="11059510" cy="1325563"/>
          </a:xfrm>
        </p:spPr>
        <p:txBody>
          <a:bodyPr/>
          <a:lstStyle/>
          <a:p>
            <a:r>
              <a:rPr lang="en-CA" dirty="0"/>
              <a:t>What Does The Future Hold for GLP-1 Agonists ?</a:t>
            </a:r>
          </a:p>
        </p:txBody>
      </p:sp>
      <p:sp>
        <p:nvSpPr>
          <p:cNvPr id="4" name="Content Placeholder 3">
            <a:extLst>
              <a:ext uri="{FF2B5EF4-FFF2-40B4-BE49-F238E27FC236}">
                <a16:creationId xmlns:a16="http://schemas.microsoft.com/office/drawing/2014/main" id="{906451D1-66D5-BC04-D86A-7E232649E844}"/>
              </a:ext>
            </a:extLst>
          </p:cNvPr>
          <p:cNvSpPr>
            <a:spLocks noGrp="1"/>
          </p:cNvSpPr>
          <p:nvPr>
            <p:ph idx="1"/>
          </p:nvPr>
        </p:nvSpPr>
        <p:spPr/>
        <p:txBody>
          <a:bodyPr>
            <a:normAutofit fontScale="77500" lnSpcReduction="20000"/>
          </a:bodyPr>
          <a:lstStyle/>
          <a:p>
            <a:r>
              <a:rPr lang="en-CA" dirty="0"/>
              <a:t>Diabetes</a:t>
            </a:r>
          </a:p>
          <a:p>
            <a:r>
              <a:rPr lang="en-CA" dirty="0"/>
              <a:t>Weight loss</a:t>
            </a:r>
          </a:p>
          <a:p>
            <a:r>
              <a:rPr lang="en-CA" dirty="0"/>
              <a:t>Diabetic Nephropathy</a:t>
            </a:r>
          </a:p>
          <a:p>
            <a:r>
              <a:rPr lang="en-CA" dirty="0" err="1"/>
              <a:t>HFpEF</a:t>
            </a:r>
            <a:endParaRPr lang="en-CA" dirty="0"/>
          </a:p>
          <a:p>
            <a:r>
              <a:rPr lang="en-CA" dirty="0"/>
              <a:t>OSA</a:t>
            </a:r>
          </a:p>
          <a:p>
            <a:r>
              <a:rPr lang="en-CA" dirty="0"/>
              <a:t>MALD/NASH</a:t>
            </a:r>
          </a:p>
          <a:p>
            <a:r>
              <a:rPr lang="en-CA" dirty="0"/>
              <a:t>Addiction Treatment – EtOH/Drugs/Smoking</a:t>
            </a:r>
          </a:p>
          <a:p>
            <a:r>
              <a:rPr lang="en-CA" dirty="0"/>
              <a:t>Gambling Addiction</a:t>
            </a:r>
          </a:p>
          <a:p>
            <a:r>
              <a:rPr lang="en-CA" dirty="0"/>
              <a:t>Asthma</a:t>
            </a:r>
          </a:p>
          <a:p>
            <a:r>
              <a:rPr lang="en-CA" dirty="0"/>
              <a:t>Dementia</a:t>
            </a:r>
          </a:p>
          <a:p>
            <a:r>
              <a:rPr lang="en-CA" dirty="0"/>
              <a:t>HIV Related Cognitive Decline</a:t>
            </a:r>
          </a:p>
          <a:p>
            <a:r>
              <a:rPr lang="en-CA" dirty="0"/>
              <a:t>OA</a:t>
            </a:r>
          </a:p>
          <a:p>
            <a:pPr marL="0" indent="0">
              <a:buNone/>
            </a:pPr>
            <a:endParaRPr lang="en-CA" dirty="0"/>
          </a:p>
        </p:txBody>
      </p:sp>
    </p:spTree>
    <p:extLst>
      <p:ext uri="{BB962C8B-B14F-4D97-AF65-F5344CB8AC3E}">
        <p14:creationId xmlns:p14="http://schemas.microsoft.com/office/powerpoint/2010/main" val="219644196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5E246-FCA8-BA92-36F0-25095B6D2BEC}"/>
              </a:ext>
            </a:extLst>
          </p:cNvPr>
          <p:cNvSpPr>
            <a:spLocks noGrp="1"/>
          </p:cNvSpPr>
          <p:nvPr>
            <p:ph type="title"/>
          </p:nvPr>
        </p:nvSpPr>
        <p:spPr/>
        <p:txBody>
          <a:bodyPr/>
          <a:lstStyle/>
          <a:p>
            <a:pPr algn="ctr"/>
            <a:r>
              <a:rPr lang="en-CA" dirty="0"/>
              <a:t>Clinical Trials Summary</a:t>
            </a:r>
          </a:p>
        </p:txBody>
      </p:sp>
      <p:sp>
        <p:nvSpPr>
          <p:cNvPr id="3" name="Content Placeholder 2">
            <a:extLst>
              <a:ext uri="{FF2B5EF4-FFF2-40B4-BE49-F238E27FC236}">
                <a16:creationId xmlns:a16="http://schemas.microsoft.com/office/drawing/2014/main" id="{D37DFC94-7382-124F-AE6E-DDEC2907E7FC}"/>
              </a:ext>
            </a:extLst>
          </p:cNvPr>
          <p:cNvSpPr>
            <a:spLocks noGrp="1"/>
          </p:cNvSpPr>
          <p:nvPr>
            <p:ph idx="1"/>
          </p:nvPr>
        </p:nvSpPr>
        <p:spPr/>
        <p:txBody>
          <a:bodyPr/>
          <a:lstStyle/>
          <a:p>
            <a:r>
              <a:rPr lang="en-CA" dirty="0"/>
              <a:t>Senior-RITA</a:t>
            </a:r>
          </a:p>
          <a:p>
            <a:pPr lvl="1"/>
            <a:r>
              <a:rPr lang="en-CA" dirty="0"/>
              <a:t>Maybe not everyone with Non-STEMI needs a </a:t>
            </a:r>
            <a:r>
              <a:rPr lang="en-CA" dirty="0" err="1"/>
              <a:t>cath</a:t>
            </a:r>
            <a:endParaRPr lang="en-CA" dirty="0"/>
          </a:p>
          <a:p>
            <a:r>
              <a:rPr lang="en-CA" dirty="0"/>
              <a:t>IMPACT MI	</a:t>
            </a:r>
          </a:p>
          <a:p>
            <a:pPr lvl="1"/>
            <a:r>
              <a:rPr lang="en-CA" dirty="0"/>
              <a:t>Maybe not everyone needs a BB post-MI</a:t>
            </a:r>
          </a:p>
          <a:p>
            <a:r>
              <a:rPr lang="en-CA" dirty="0"/>
              <a:t>SELECT Trial</a:t>
            </a:r>
          </a:p>
          <a:p>
            <a:pPr lvl="1"/>
            <a:r>
              <a:rPr lang="en-CA" dirty="0"/>
              <a:t>Maybe not everyone needs to be on a GLP1 agent</a:t>
            </a:r>
          </a:p>
          <a:p>
            <a:r>
              <a:rPr lang="en-CA" dirty="0"/>
              <a:t>SUMMIT</a:t>
            </a:r>
          </a:p>
          <a:p>
            <a:pPr lvl="1"/>
            <a:r>
              <a:rPr lang="en-CA" dirty="0"/>
              <a:t>GLP-1s look good for </a:t>
            </a:r>
            <a:r>
              <a:rPr lang="en-CA" dirty="0" err="1"/>
              <a:t>HFpEF</a:t>
            </a:r>
            <a:endParaRPr lang="en-CA" dirty="0"/>
          </a:p>
          <a:p>
            <a:pPr lvl="2"/>
            <a:r>
              <a:rPr lang="en-CA" dirty="0"/>
              <a:t>? HF Reduced EF</a:t>
            </a:r>
          </a:p>
        </p:txBody>
      </p:sp>
    </p:spTree>
    <p:extLst>
      <p:ext uri="{BB962C8B-B14F-4D97-AF65-F5344CB8AC3E}">
        <p14:creationId xmlns:p14="http://schemas.microsoft.com/office/powerpoint/2010/main" val="1815936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3D2F0-60C6-C968-A66E-1688525FE483}"/>
              </a:ext>
            </a:extLst>
          </p:cNvPr>
          <p:cNvSpPr>
            <a:spLocks noGrp="1"/>
          </p:cNvSpPr>
          <p:nvPr>
            <p:ph type="title"/>
          </p:nvPr>
        </p:nvSpPr>
        <p:spPr/>
        <p:txBody>
          <a:bodyPr/>
          <a:lstStyle/>
          <a:p>
            <a:pPr algn="ctr"/>
            <a:r>
              <a:rPr lang="en-CA" b="1" dirty="0"/>
              <a:t>Evaluations</a:t>
            </a:r>
          </a:p>
        </p:txBody>
      </p:sp>
      <p:sp>
        <p:nvSpPr>
          <p:cNvPr id="3" name="Content Placeholder 2">
            <a:extLst>
              <a:ext uri="{FF2B5EF4-FFF2-40B4-BE49-F238E27FC236}">
                <a16:creationId xmlns:a16="http://schemas.microsoft.com/office/drawing/2014/main" id="{DA81F1FF-F82A-4E69-567F-A0F5292F93FB}"/>
              </a:ext>
            </a:extLst>
          </p:cNvPr>
          <p:cNvSpPr>
            <a:spLocks noGrp="1"/>
          </p:cNvSpPr>
          <p:nvPr>
            <p:ph idx="1"/>
          </p:nvPr>
        </p:nvSpPr>
        <p:spPr/>
        <p:txBody>
          <a:bodyPr/>
          <a:lstStyle/>
          <a:p>
            <a:pPr marL="0" indent="0">
              <a:buNone/>
            </a:pPr>
            <a:r>
              <a:rPr lang="en-CA" sz="3200" dirty="0"/>
              <a:t>Link to evaluations at end of the evening </a:t>
            </a:r>
          </a:p>
          <a:p>
            <a:pPr marL="0" indent="0">
              <a:buNone/>
            </a:pPr>
            <a:r>
              <a:rPr lang="en-CA" sz="3200" dirty="0"/>
              <a:t>-  QR Code or link will be emailed to you</a:t>
            </a:r>
            <a:endParaRPr lang="en-CA" sz="4000" dirty="0"/>
          </a:p>
          <a:p>
            <a:r>
              <a:rPr lang="en-CA" dirty="0"/>
              <a:t>Required for CME credits</a:t>
            </a:r>
          </a:p>
          <a:p>
            <a:r>
              <a:rPr lang="en-CA" dirty="0"/>
              <a:t>Feedback for future CME events</a:t>
            </a:r>
          </a:p>
          <a:p>
            <a:endParaRPr lang="en-CA" dirty="0"/>
          </a:p>
          <a:p>
            <a:r>
              <a:rPr lang="en-CA" dirty="0"/>
              <a:t>Slides Available SDCRC.ca</a:t>
            </a:r>
          </a:p>
        </p:txBody>
      </p:sp>
      <p:sp>
        <p:nvSpPr>
          <p:cNvPr id="4" name="Footer Placeholder 3">
            <a:extLst>
              <a:ext uri="{FF2B5EF4-FFF2-40B4-BE49-F238E27FC236}">
                <a16:creationId xmlns:a16="http://schemas.microsoft.com/office/drawing/2014/main" id="{843719BD-FD32-8ECA-B8A1-C7ED62BAA9BC}"/>
              </a:ext>
            </a:extLst>
          </p:cNvPr>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3883108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14E5FD-5895-E757-9886-C757F223C5FD}"/>
              </a:ext>
            </a:extLst>
          </p:cNvPr>
          <p:cNvSpPr>
            <a:spLocks noGrp="1"/>
          </p:cNvSpPr>
          <p:nvPr>
            <p:ph type="title"/>
          </p:nvPr>
        </p:nvSpPr>
        <p:spPr/>
        <p:txBody>
          <a:bodyPr/>
          <a:lstStyle/>
          <a:p>
            <a:pPr algn="ctr"/>
            <a:r>
              <a:rPr lang="en-CA" dirty="0"/>
              <a:t>Housekeeping Items</a:t>
            </a:r>
          </a:p>
        </p:txBody>
      </p:sp>
      <p:pic>
        <p:nvPicPr>
          <p:cNvPr id="6" name="Content Placeholder 5" descr="A picture containing text, sign, clipart&#10;&#10;Description automatically generated">
            <a:extLst>
              <a:ext uri="{FF2B5EF4-FFF2-40B4-BE49-F238E27FC236}">
                <a16:creationId xmlns:a16="http://schemas.microsoft.com/office/drawing/2014/main" id="{65FFAB67-B30F-72FD-347C-8A0844B0F4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0825" y="1572263"/>
            <a:ext cx="1530350" cy="2298700"/>
          </a:xfrm>
        </p:spPr>
      </p:pic>
      <p:sp>
        <p:nvSpPr>
          <p:cNvPr id="2" name="Footer Placeholder 1">
            <a:extLst>
              <a:ext uri="{FF2B5EF4-FFF2-40B4-BE49-F238E27FC236}">
                <a16:creationId xmlns:a16="http://schemas.microsoft.com/office/drawing/2014/main" id="{A1C52784-DECF-DB82-C80F-6F8402488768}"/>
              </a:ext>
            </a:extLst>
          </p:cNvPr>
          <p:cNvSpPr>
            <a:spLocks noGrp="1"/>
          </p:cNvSpPr>
          <p:nvPr>
            <p:ph type="ftr" sz="quarter" idx="11"/>
          </p:nvPr>
        </p:nvSpPr>
        <p:spPr/>
        <p:txBody>
          <a:bodyPr/>
          <a:lstStyle/>
          <a:p>
            <a:endParaRPr lang="en-CA"/>
          </a:p>
        </p:txBody>
      </p:sp>
      <p:pic>
        <p:nvPicPr>
          <p:cNvPr id="8" name="Picture 7" descr="A picture containing text, mammal, clipart, domestic cat&#10;&#10;Description automatically generated">
            <a:extLst>
              <a:ext uri="{FF2B5EF4-FFF2-40B4-BE49-F238E27FC236}">
                <a16:creationId xmlns:a16="http://schemas.microsoft.com/office/drawing/2014/main" id="{13A2E520-A9B5-2C8D-804A-20A148B417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6234" y="4176075"/>
            <a:ext cx="3651250" cy="219710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4519B453-EB5C-DF00-3AF0-46D99DFB83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8904" y="2091716"/>
            <a:ext cx="2169077" cy="3298239"/>
          </a:xfrm>
          <a:prstGeom prst="rect">
            <a:avLst/>
          </a:prstGeom>
        </p:spPr>
      </p:pic>
      <p:pic>
        <p:nvPicPr>
          <p:cNvPr id="12" name="Picture 11" descr="Icon&#10;&#10;Description automatically generated">
            <a:extLst>
              <a:ext uri="{FF2B5EF4-FFF2-40B4-BE49-F238E27FC236}">
                <a16:creationId xmlns:a16="http://schemas.microsoft.com/office/drawing/2014/main" id="{82B63CF6-2AF6-BAF7-4604-2D3DC0A755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1964" y="2449488"/>
            <a:ext cx="2482850" cy="2381250"/>
          </a:xfrm>
          <a:prstGeom prst="rect">
            <a:avLst/>
          </a:prstGeom>
        </p:spPr>
      </p:pic>
    </p:spTree>
    <p:extLst>
      <p:ext uri="{BB962C8B-B14F-4D97-AF65-F5344CB8AC3E}">
        <p14:creationId xmlns:p14="http://schemas.microsoft.com/office/powerpoint/2010/main" val="22526857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Gothic"/>
        <a:cs typeface="Gothic"/>
      </a:majorFont>
      <a:minorFont>
        <a:latin typeface="Times New Roman"/>
        <a:ea typeface="Gothic"/>
        <a:cs typeface="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effectLst/>
            <a:latin typeface="Times New Roman" pitchFamily="16"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794</TotalTime>
  <Words>4608</Words>
  <Application>Microsoft Office PowerPoint</Application>
  <PresentationFormat>Widescreen</PresentationFormat>
  <Paragraphs>366</Paragraphs>
  <Slides>78</Slides>
  <Notes>29</Notes>
  <HiddenSlides>6</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78</vt:i4>
      </vt:variant>
    </vt:vector>
  </HeadingPairs>
  <TitlesOfParts>
    <vt:vector size="91" baseType="lpstr">
      <vt:lpstr>Aptos</vt:lpstr>
      <vt:lpstr>Aptos Display</vt:lpstr>
      <vt:lpstr>Arial</vt:lpstr>
      <vt:lpstr>Calibri</vt:lpstr>
      <vt:lpstr>Calibri Light</vt:lpstr>
      <vt:lpstr>CTV sans bold</vt:lpstr>
      <vt:lpstr>Radio Canada</vt:lpstr>
      <vt:lpstr>StarSymbol</vt:lpstr>
      <vt:lpstr>Times New Roman</vt:lpstr>
      <vt:lpstr>Office Theme</vt:lpstr>
      <vt:lpstr>1_Office Theme</vt:lpstr>
      <vt:lpstr>2_Office Theme</vt:lpstr>
      <vt:lpstr>3_Office Theme</vt:lpstr>
      <vt:lpstr>Cardiac Update 2025</vt:lpstr>
      <vt:lpstr>Thank You to Our Sponsors</vt:lpstr>
      <vt:lpstr>Objectives</vt:lpstr>
      <vt:lpstr>Agenda</vt:lpstr>
      <vt:lpstr>PowerPoint Presentation</vt:lpstr>
      <vt:lpstr>Disclosure of commercial support</vt:lpstr>
      <vt:lpstr>Mitigation of Potential Bias</vt:lpstr>
      <vt:lpstr>Evaluations</vt:lpstr>
      <vt:lpstr>Housekeeping Items</vt:lpstr>
      <vt:lpstr>Cardiac Clinical Trials Update 2025</vt:lpstr>
      <vt:lpstr>Faculty/Presenter Disclosure</vt:lpstr>
      <vt:lpstr>Bias vs Credibility</vt:lpstr>
      <vt:lpstr>Questions?</vt:lpstr>
      <vt:lpstr>Clinical trials 2023</vt:lpstr>
      <vt:lpstr>Cardiac Clinical Trial Update 2025</vt:lpstr>
      <vt:lpstr>Patient # 1 - CJ</vt:lpstr>
      <vt:lpstr>Patient # 2 - JT</vt:lpstr>
      <vt:lpstr>PowerPoint Presentation</vt:lpstr>
      <vt:lpstr>PowerPoint Presentation</vt:lpstr>
      <vt:lpstr>PowerPoint Presentation</vt:lpstr>
      <vt:lpstr>Senior-Rita - Patient Characteristics</vt:lpstr>
      <vt:lpstr>PowerPoint Presentation</vt:lpstr>
      <vt:lpstr>PowerPoint Presentation</vt:lpstr>
      <vt:lpstr>PowerPoint Presentation</vt:lpstr>
      <vt:lpstr>PowerPoint Presentation</vt:lpstr>
      <vt:lpstr>PowerPoint Presentation</vt:lpstr>
      <vt:lpstr>PowerPoint Presentation</vt:lpstr>
      <vt:lpstr>SUMMARY</vt:lpstr>
      <vt:lpstr>Patient # 1 - CJ</vt:lpstr>
      <vt:lpstr>Patient # 2 - JT</vt:lpstr>
      <vt:lpstr>SENIOR RITA</vt:lpstr>
      <vt:lpstr>MD</vt:lpstr>
      <vt:lpstr>MD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MD</vt:lpstr>
      <vt:lpstr>BF</vt:lpstr>
      <vt:lpstr>BF</vt:lpstr>
      <vt:lpstr>Time for a heart-to-heart</vt:lpstr>
      <vt:lpstr>PowerPoint Presentation</vt:lpstr>
      <vt:lpstr>PowerPoint Presentation</vt:lpstr>
      <vt:lpstr>SL – 55 yo female, BMI 31, No CRF’s</vt:lpstr>
      <vt:lpstr>PowerPoint Presentation</vt:lpstr>
      <vt:lpstr>PowerPoint Presentation</vt:lpstr>
      <vt:lpstr>PowerPoint Presentation</vt:lpstr>
      <vt:lpstr>PowerPoint Presentation</vt:lpstr>
      <vt:lpstr>Wegovy Product Monograph</vt:lpstr>
      <vt:lpstr>Select Trial</vt:lpstr>
      <vt:lpstr>Cost of Interventions</vt:lpstr>
      <vt:lpstr>BF</vt:lpstr>
      <vt:lpstr>RW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Does The Future Hold for GLP-1 Agonists </vt:lpstr>
      <vt:lpstr>What Does The Future Hold for GLP-1 Agonists ?</vt:lpstr>
      <vt:lpstr>Clinical Trials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Reviewer</dc:creator>
  <cp:lastModifiedBy>Reviewer</cp:lastModifiedBy>
  <cp:revision>2</cp:revision>
  <dcterms:created xsi:type="dcterms:W3CDTF">2025-06-09T19:43:09Z</dcterms:created>
  <dcterms:modified xsi:type="dcterms:W3CDTF">2025-06-19T22:03:39Z</dcterms:modified>
</cp:coreProperties>
</file>