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80" r:id="rId3"/>
    <p:sldId id="257" r:id="rId4"/>
    <p:sldId id="294" r:id="rId5"/>
    <p:sldId id="286" r:id="rId6"/>
    <p:sldId id="281" r:id="rId7"/>
    <p:sldId id="302" r:id="rId8"/>
    <p:sldId id="301" r:id="rId9"/>
    <p:sldId id="258" r:id="rId10"/>
    <p:sldId id="259" r:id="rId11"/>
    <p:sldId id="260" r:id="rId12"/>
    <p:sldId id="285" r:id="rId13"/>
    <p:sldId id="303" r:id="rId14"/>
    <p:sldId id="304" r:id="rId15"/>
    <p:sldId id="282" r:id="rId16"/>
    <p:sldId id="261" r:id="rId17"/>
    <p:sldId id="262" r:id="rId18"/>
    <p:sldId id="263" r:id="rId19"/>
    <p:sldId id="295" r:id="rId20"/>
    <p:sldId id="296" r:id="rId21"/>
    <p:sldId id="297" r:id="rId22"/>
    <p:sldId id="298" r:id="rId23"/>
    <p:sldId id="299" r:id="rId24"/>
    <p:sldId id="300" r:id="rId25"/>
    <p:sldId id="287" r:id="rId26"/>
    <p:sldId id="293" r:id="rId27"/>
    <p:sldId id="305" r:id="rId28"/>
    <p:sldId id="306" r:id="rId29"/>
    <p:sldId id="264" r:id="rId30"/>
    <p:sldId id="265" r:id="rId31"/>
    <p:sldId id="266" r:id="rId32"/>
    <p:sldId id="292" r:id="rId33"/>
    <p:sldId id="284" r:id="rId34"/>
    <p:sldId id="307" r:id="rId35"/>
    <p:sldId id="308" r:id="rId36"/>
    <p:sldId id="267" r:id="rId37"/>
    <p:sldId id="268" r:id="rId38"/>
    <p:sldId id="269" r:id="rId39"/>
    <p:sldId id="289" r:id="rId40"/>
    <p:sldId id="270" r:id="rId41"/>
    <p:sldId id="311" r:id="rId42"/>
    <p:sldId id="310" r:id="rId43"/>
    <p:sldId id="309" r:id="rId44"/>
    <p:sldId id="291" r:id="rId4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9559F7-C1BA-457A-89C2-B61E17776C7E}" v="3" dt="2026-06-03T02:43:21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3081" autoAdjust="0"/>
  </p:normalViewPr>
  <p:slideViewPr>
    <p:cSldViewPr snapToGrid="0">
      <p:cViewPr varScale="1">
        <p:scale>
          <a:sx n="113" d="100"/>
          <a:sy n="113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ABYSS is a French open-label non-inferiority trial asking a practical clinical question: Can we safely stop beta-blockers in stable post-MI patients who have been on them long-term?</a:t>
            </a:r>
          </a:p>
          <a:p>
            <a:r>
              <a:rPr lang="en-US" dirty="0"/>
              <a:t>Important distinction from REBOOT: ABYSS enrolled patients already on chronic BB therapy (median 2.9 years post-MI) and randomized to interruption vs. continuation. This is a “stop vs. continue” question, not a “start vs. don’t start” question.</a:t>
            </a:r>
          </a:p>
          <a:p>
            <a:r>
              <a:rPr lang="en-US" dirty="0"/>
              <a:t>Non-inferiority margin was set at 3 percentage points for risk difference — a clinically reasonable threshold. All patients had LVEF ≥40% and no CV events in the prior 6 months.</a:t>
            </a:r>
          </a:p>
          <a:p>
            <a:r>
              <a:rPr lang="en-US" dirty="0"/>
              <a:t>Limitation: Open-label design may introduce bias, particularly for “soft” endpoints like CV hospitalization. Conducted in France only, so generalizability may be limited.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ABYSS failed to demonstrate non-inferiority for beta-blocker interruption. The upper CI boundary of 5.5% exceeded the 3% margin — meaning we cannot confirm that stopping is safe.</a:t>
            </a:r>
          </a:p>
          <a:p>
            <a:r>
              <a:rPr lang="en-US" dirty="0"/>
              <a:t>The primary endpoint difference was driven largely by CV hospitalization (18.9% vs. 16.6%), particularly angina admissions. Hard endpoints (death, MI, stroke) were similar between groups.</a:t>
            </a:r>
          </a:p>
          <a:p>
            <a:r>
              <a:rPr lang="en-US" dirty="0"/>
              <a:t>The hemodynamic rebound was striking and sustained: SBP +3.7 mmHg, DBP +3.3 mmHg, and HR +10 bpm persisting over 3 years. This is likely the mechanism driving the excess CV events in the interruption group.</a:t>
            </a:r>
          </a:p>
          <a:p>
            <a:r>
              <a:rPr lang="en-US" dirty="0"/>
              <a:t>The hypertension subgroup finding (5% absolute increase in events) is particularly clinically relevant — these patients rely on beta-blockers for BP control, and stopping removes that benefit.</a:t>
            </a:r>
          </a:p>
          <a:p>
            <a:r>
              <a:rPr lang="en-US" dirty="0"/>
              <a:t>Bottom line: Do not stop beta-blockers in stable post-MI patients, especially those with hypertension. QoL did not improve with interruption either.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REBOOT-CNIC is the largest trial to date testing beta-blockers in post-MI patients without reduced EF. Unlike ABYSS (which tested stopping), REBOOT tested whether to start beta-blockers at all after acute MI.</a:t>
            </a:r>
          </a:p>
          <a:p>
            <a:r>
              <a:rPr lang="en-US" dirty="0"/>
              <a:t>Key design: Open-label, randomized, PROBE design (Prospective Randomized Open Blinded Endpoint). Patients randomized at discharge to beta-blocker vs. no beta-blocker. All underwent invasive management during index hospitalization.</a:t>
            </a:r>
          </a:p>
          <a:p>
            <a:r>
              <a:rPr lang="en-US" dirty="0"/>
              <a:t>The population is contemporary: all patients received modern reperfusion, antiplatelet therapy, and statins. Only 10% had a prior MI, and 12% were already on beta-blockers before the index event.</a:t>
            </a:r>
          </a:p>
          <a:p>
            <a:r>
              <a:rPr lang="en-US" dirty="0"/>
              <a:t>Led by Borja Ibañez from the CNIC in Madrid. Published simultaneously in NEJM and presented at ESC Congress 2025 as a Hot Line session.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result is clear: beta-blocker therapy provided no benefit in post-MI patients with LVEF &gt;40% managed with modern invasive strategies. Event rates were virtually identical between groups.</a:t>
            </a:r>
          </a:p>
          <a:p>
            <a:r>
              <a:rPr lang="en-US" dirty="0"/>
              <a:t>Individual components were also neutral: all-cause mortality (11.2 vs. 10.5/1,000 pt-yrs), reinfarction (10.2 vs. 10.1), and HF admission (2.7 vs. 3.0) — no signal of benefit anywhere.</a:t>
            </a:r>
          </a:p>
          <a:p>
            <a:r>
              <a:rPr lang="en-US" dirty="0"/>
              <a:t>Safety signal: Stroke admissions were numerically higher with beta-blockers (2.6 vs. 1.7/1,000 pt-yrs). Women also had more adverse events, particularly with beta-blocker therapy — hypothesis-generating.</a:t>
            </a:r>
          </a:p>
          <a:p>
            <a:r>
              <a:rPr lang="en-US" dirty="0"/>
              <a:t>The one positive signal: patients with mildly reduced LVEF (40–49%) showed a trend toward benefit with beta-blockers. This subgroup finding was confirmed by the subsequent individual patient data meta-analysis.</a:t>
            </a:r>
          </a:p>
          <a:p>
            <a:r>
              <a:rPr lang="en-US" dirty="0"/>
              <a:t>Ibañez concluded: “REBOOT will change clinical practice worldwide.” Over 80% of post-MI patients are currently discharged on beta-blockers — these data suggest that is no longer justified for those with preserved EF.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definitive meta-analysis by Kristensen et al., published in NEJM and presented at AHA 2025. It pools individual patient data from five contemporary randomized trials — the highest level of evidence.</a:t>
            </a:r>
          </a:p>
          <a:p>
            <a:r>
              <a:rPr lang="en-US" dirty="0"/>
              <a:t>Critically, this analysis focuses on patients with preserved LVEF (≥50%) — a distinct population from the mildly reduced LVEF (40–49%) group analyzed in the companion Lancet meta-analysis by Rosselló et al.</a:t>
            </a:r>
          </a:p>
          <a:p>
            <a:r>
              <a:rPr lang="en-US" dirty="0"/>
              <a:t>The five trials included: REBOOT (the largest contributor), REDUCE-AMI (the Swedish trial), BETAMI and DANBLOCK (Norwegian/Danish), and CAPITAL-RCT (Japanese). Together, 17,801 patients with preserved EF.</a:t>
            </a:r>
          </a:p>
          <a:p>
            <a:r>
              <a:rPr lang="en-US" dirty="0"/>
              <a:t>Strength of this analysis: individual patient-level data with independently adjudicated endpoints across all trials, one-stage fixed-effects approach, and a prespecified analysis 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result is unequivocal: beta-blockers provide no benefit for post-MI patients with preserved LVEF ≥50%. The HR of 0.97 with CI crossing 1.0 and P = 0.54 is definitively neutral.</a:t>
            </a:r>
          </a:p>
          <a:p>
            <a:r>
              <a:rPr lang="en-US" dirty="0"/>
              <a:t>All individual components were neutral: death (HR 1.04), MI (HR 0.89), HF (HR 0.87). The slight numerical trend favoring beta-blockers for MI and HF was not significant and counterbalanced by excess mortality.</a:t>
            </a:r>
          </a:p>
          <a:p>
            <a:r>
              <a:rPr lang="en-US" dirty="0"/>
              <a:t>The key clinical distinction: A separate Lancet meta-analysis of the mildly reduced LVEF (40–49%) subgroup showed a 25% relative risk reduction with beta-blockers. The benefit is real but LVEF-dependent.</a:t>
            </a:r>
          </a:p>
          <a:p>
            <a:r>
              <a:rPr lang="en-US" dirty="0"/>
              <a:t>Practice-changing implications: For patients with LVEF ≥50% post-MI, beta-blockers can be safely omitted. For LVEF 40–49%, beta-blockers remain indicated. For LVEF &lt;40%, existing evidence already supports beta-blockers.</a:t>
            </a:r>
          </a:p>
          <a:p>
            <a:r>
              <a:rPr lang="en-US" dirty="0"/>
              <a:t>Ibañez called this “the final nail in the coffin” for routine beta-blocker use post-MI with preserved EF. Guideline updates are expected to reflect these findings.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SURPASS-CVOT is the first head-to-head cardiovascular outcomes trial comparing tirzepatide (a dual GIP/GLP-1 RA) against an active GLP-1 RA comparator (dulaglutide) in patients with T2D and established ASCVD.</a:t>
            </a:r>
          </a:p>
          <a:p>
            <a:r>
              <a:rPr lang="en-US" dirty="0"/>
              <a:t>Comparator choice rationale: Dulaglutide was selected based on the REWIND trial, which demonstrated CV efficacy. A placebo arm was considered unethical given established GLP-1 RA benefits in this population.</a:t>
            </a:r>
          </a:p>
          <a:p>
            <a:r>
              <a:rPr lang="en-US" dirty="0"/>
              <a:t>The noninferiority design required the upper CI boundary of the HR to fall below 1.05 — a very strict margin. Superiority required the upper CI to fall below 1.00.</a:t>
            </a:r>
          </a:p>
          <a:p>
            <a:r>
              <a:rPr lang="en-US" dirty="0"/>
              <a:t>This is a high-risk population: mean HbA1c 8.4%, diabetes duration 14.7 years, BMI 32.6, with established atherosclerotic disease. Both arms received weekly subcutaneous injections.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Noninferiority was met (P = 0.003): tirzepatide is at least as good as dulaglutide for 3-point MACE. This alone is a major finding — it validates tirzepatide as a cardioprotective option in T2D with ASCVD.</a:t>
            </a:r>
          </a:p>
          <a:p>
            <a:r>
              <a:rPr lang="en-US" dirty="0"/>
              <a:t>Superiority was not met (P = 0.09): HR 0.92 (95.3% CI 0.83–1.01). A numerical 8% relative reduction in MACE, but the confidence interval just crosses 1.0.</a:t>
            </a:r>
          </a:p>
          <a:p>
            <a:r>
              <a:rPr lang="en-US" dirty="0"/>
              <a:t>The all-cause mortality signal (16% relative reduction vs. dulaglutide) is notable as a secondary endpoint. This is particularly impressive given that the comparator itself has proven CV benefit from REWIND.</a:t>
            </a:r>
          </a:p>
          <a:p>
            <a:r>
              <a:rPr lang="en-US" dirty="0"/>
              <a:t>Metabolic superiority was clear: greater reductions in HbA1c, body weight, blood pressure, and lipids, plus improved renal function compared to dulaglutide. More GI side effects with tirzepatide, as expected.</a:t>
            </a:r>
          </a:p>
          <a:p>
            <a:r>
              <a:rPr lang="en-US" dirty="0"/>
              <a:t>Clinical takeaway: Either agent is appropriate for CV risk reduction in T2D + ASCVD. Tirzepatide offers a superior metabolic profile, which may tip the balance for patients needing greater glucose and weight reduction.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5E9CC1-C706-0F49-92D6-E571CC5EEA8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63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VESALIUS-CV is a landmark trial — the first to demonstrate improved CV outcomes with a PCSK9 inhibitor (or any nonstatin therapy) in a primary prevention population without prior MI or stroke.</a:t>
            </a:r>
          </a:p>
          <a:p>
            <a:r>
              <a:rPr lang="en-US" dirty="0"/>
              <a:t>This fills a critical evidence gap. Prior PCSK9i trials (FOURIER, ODYSSEY) enrolled secondary prevention patients. VESALIUS-CV extends the evidence to high-risk primary prevention with atherosclerosis or diabetes.</a:t>
            </a:r>
          </a:p>
          <a:p>
            <a:r>
              <a:rPr lang="en-US" dirty="0"/>
              <a:t>Inclusion criteria required LDL-C ≥90 mg/dL despite optimized therapy, ensuring room for further lipid lowering. Notably, 43% were women and 58% had diabetes — a well-represented population.</a:t>
            </a:r>
          </a:p>
          <a:p>
            <a:r>
              <a:rPr lang="en-US" dirty="0"/>
              <a:t>Dual primary endpoints (3-point and 4-point MACE) provided a comprehensive assessment of both hard CV events and revascularization-driven events. Median follow-up was 4.6 years — longer than most prior lipid trials.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Both primary endpoints were met with high significance: 3-point MACE reduced by 25% (HR 0.75, P &lt; 0.001) and 4-point MACE by 19% (HR 0.81, P &lt; 0.001).</a:t>
            </a:r>
          </a:p>
          <a:p>
            <a:r>
              <a:rPr lang="en-US" dirty="0"/>
              <a:t>The MI reduction was particularly striking — 36% relative risk reduction with evolocumab. This is consistent with the known relationship between LDL lowering and coronary event reduction.</a:t>
            </a:r>
          </a:p>
          <a:p>
            <a:r>
              <a:rPr lang="en-US" dirty="0"/>
              <a:t>LDL-C was reduced to 45 mg/dL (from ~109 mg/dL on placebo) — a 55% reduction on top of existing lipid therapy. This magnitude of LDL lowering closely tracks the expected CV benefit from prior meta-analyses.</a:t>
            </a:r>
          </a:p>
          <a:p>
            <a:r>
              <a:rPr lang="en-US" dirty="0"/>
              <a:t>The all-cause mortality reduction (HR 0.80) is notable, though this was a secondary endpoint. The diabetes subgroup (one-third of cohort) showed consistent benefit.</a:t>
            </a:r>
          </a:p>
          <a:p>
            <a:r>
              <a:rPr lang="en-US" dirty="0"/>
              <a:t>Practice-changing: Supports extending PCSK9 inhibitor use to appropriately selected primary prevention patients with atherosclerosis or high-risk diabetes who remain above LDL target despite high-intensity statin + ezetimibe.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0832F-988F-AE1F-3B78-9BA594D94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45C943-611E-247D-F3A3-F2D9476887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248FAB-BAB0-22BB-E489-6E19498904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10C94-12F2-DD6D-C47D-ACB46BFF2A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03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C65B7-C07B-A6E8-EE23-EF977371A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B952B1-6255-13A6-B2C8-C0B53E9849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488527-4E72-154F-3D15-4E07C527F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B6BB3-0D6A-4A94-E2A7-AF308065C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248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510FB-C310-19FE-2C08-8EEE00831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04B741-2494-9275-EAF7-DDAFC26BD9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8FDFCB-88AC-E4DD-A1BC-BDBF028EB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80131-0896-D6F9-8215-22AEB73D26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35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0E58F-5239-55C9-B67A-D77ADF03D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B0412F-4AD3-18EA-FA51-945BE701A1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E67372-F0BC-4517-8926-7613F6454D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A74D0-F4C5-CCC1-7590-B05C869BF5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7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6E739-E010-BC32-804A-79C319496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17E196-1B5D-AF23-8487-3A3F976214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96B577-3842-81EC-5D78-2121E5AC1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2CDC5-452D-38A2-DE90-C439696DC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69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78EFD-D9D7-63F0-F5E6-3AF8724ED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80BA2-F2EB-F85D-A77B-3A010D091A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97D723-2B00-B250-4749-2A4FAB32C7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69C8E-B538-AE09-D407-4039EFCF46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61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CREST-2 is a landmark pair of parallel RCTs comparing revascularization plus intensive medical therapy vs. medical therapy alone in patients with asymptomatic carotid stenosis ≥70%.</a:t>
            </a:r>
          </a:p>
          <a:p>
            <a:r>
              <a:rPr lang="en-US" dirty="0"/>
              <a:t>Key design features: Two separate trials — one for CAS (stenting), one for CEA (endarterectomy). Both compared against the same intensive medical therapy arm. Observer-blinded with centralized adjudication.</a:t>
            </a:r>
          </a:p>
          <a:p>
            <a:r>
              <a:rPr lang="en-US" dirty="0"/>
              <a:t>Intensive medical management targeted SBP &lt;130 mmHg and LDL &lt;70 mg/dL — reflecting contemporary best practice. This is important because prior trials used less aggressive medical therapy.</a:t>
            </a:r>
          </a:p>
          <a:p>
            <a:r>
              <a:rPr lang="en-US" dirty="0"/>
              <a:t>The primary endpoint included periprocedural events (stroke or death within 44 days) plus longer-term ipsilateral ischemic stroke, capturing both procedural risk and ongoing benefit.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headline result: CAS + intensive medical therapy significantly reduced the primary composite vs. medical therapy alone (2.8% vs. 6.0%, P = 0.02), with an NNT of 31 at 4 years.</a:t>
            </a:r>
          </a:p>
          <a:p>
            <a:r>
              <a:rPr lang="en-US" dirty="0"/>
              <a:t>CEA did not reach statistical significance (3.7% vs. 5.3%, P = 0.24), though the trend was in the same direction. The lack of significance may partly reflect sample size limitations.</a:t>
            </a:r>
          </a:p>
          <a:p>
            <a:r>
              <a:rPr lang="en-US" dirty="0"/>
              <a:t>Periprocedural complication rates were reassuringly low for both procedures. After the 44-day periprocedural window, the annual ipsilateral stroke rate was dramatically lower with CAS (0.4% vs. 1.7%).</a:t>
            </a:r>
          </a:p>
          <a:p>
            <a:r>
              <a:rPr lang="en-US" dirty="0"/>
              <a:t>Clinical implication: For appropriately selected patients with high-grade asymptomatic carotid stenosis, CAS on top of intensive medical therapy offers a meaningful stroke reduction benefit.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5E9CC1-C706-0F49-92D6-E571CC5EEA8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14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5E9CC1-C706-0F49-92D6-E571CC5EEA8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2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/>
              <a:t>6/3/2026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231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Cardiac Update 2026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D4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Landmark Trials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3108960"/>
            <a:ext cx="22860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C9A84C"/>
                </a:solidFill>
              </a:rPr>
              <a:t>Alex Meadley MBBS, FRCPC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C9A84C"/>
                </a:solidFill>
              </a:rPr>
              <a:t>Clinical Professor/Lecturer, University of Toronto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 — Study Design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parallel RCTs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Observer-blinded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88036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88036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2,485 patients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Asymptomatic stenosis ≥70%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155 centers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countries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76656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0372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0372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years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3.6–4.0 yrs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Trial Arms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" y="310896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 Trial: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artery stenting + intensive medical therapy vs. intensive medical therapy alone</a:t>
            </a:r>
            <a:endParaRPr lang="en-US" sz="1300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CEA Trial: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endarterectomy + intensive medical therapy vs. intensive medical therapy alone</a:t>
            </a:r>
            <a:endParaRPr lang="en-US" sz="1300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stroke or death within 44 days, or ipsilateral ischemic stroke within 4 years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patients received intensive medical management targeting SBP &lt;130 mmHg, LDL &lt;70 mg/dL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 — Key Results</a:t>
            </a:r>
            <a:endParaRPr lang="en-US" sz="2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264788"/>
              </p:ext>
            </p:extLst>
          </p:nvPr>
        </p:nvGraphicFramePr>
        <p:xfrm>
          <a:off x="457200" y="1005840"/>
          <a:ext cx="8229600" cy="256032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Outcome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Intervention + IMT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IMT Alone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P-value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4-yr primary composite (CAS trial)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0.02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4-yr primary composite (CEA trial)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Periprocedural events, 0–44 days (CAS)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Annual ipsilateral stroke post-44d (CAS)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RR 4.07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Annual ipsilateral stroke post-44d (CEA)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NNT at 4 years (CAS)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794760"/>
            <a:ext cx="8229600" cy="1097280"/>
          </a:xfrm>
          <a:prstGeom prst="rect">
            <a:avLst/>
          </a:prstGeom>
          <a:solidFill>
            <a:srgbClr val="3330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3"/>
          <p:cNvSpPr/>
          <p:nvPr/>
        </p:nvSpPr>
        <p:spPr>
          <a:xfrm>
            <a:off x="640080" y="38862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 + intensive medical therapy significantly reduced stroke risk vs. medical therapy alone (NNT = 31 at 4 years). CEA did not reach statistical significance. Both procedures showed low periprocedural complication rates, with benefits of CAS consistent across subgroups including age, sex, and vascular risk profiles.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6EE3C-8181-D529-CD7F-E6063BB2C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92773F62-EB3D-32BE-D193-33E96DA47E52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EDECB292-D6D5-88BD-78FB-C80FEBF4484D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1 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B62C2CF0-05CC-B3CA-D063-F1D6691E1F46}"/>
              </a:ext>
            </a:extLst>
          </p:cNvPr>
          <p:cNvSpPr/>
          <p:nvPr/>
        </p:nvSpPr>
        <p:spPr>
          <a:xfrm>
            <a:off x="731520" y="960120"/>
            <a:ext cx="1461074" cy="274320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r>
              <a:rPr lang="en-US" dirty="0"/>
              <a:t>Mr. Sven Osis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20D766B0-581E-5544-D136-832AB3F577CB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B10DDDCF-2E82-66D7-D122-426E2F76B6BA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B409055D-F72A-BAA9-9F1A-1E30EFDD063E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72-year-old 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Hypertension, hyperlipidemia, former smoker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Presentation: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Asymptomatic; carotid bruit on exam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Imaging: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Duplex: 80% right ICA stenosis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Neurology: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No prior TIA or stroke symptoms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Medications: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Atorvastatin 80 mg, lisinopril 20 mg, ASA 81 mg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128/76 mmHg on current regimen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1.7 mmol/L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53288AC6-6F4D-EF5D-89B2-D27BC6FBDEB3}"/>
              </a:ext>
            </a:extLst>
          </p:cNvPr>
          <p:cNvSpPr/>
          <p:nvPr/>
        </p:nvSpPr>
        <p:spPr>
          <a:xfrm>
            <a:off x="4663440" y="1371600"/>
            <a:ext cx="3749039" cy="15544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B7E0F300-E1B9-DE69-B6C4-553B72B131B5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940B0E0B-AD5A-0F8A-AA47-96AEBB7BE1C9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Should this patient with high-grade asymptomatic carotid stenosis undergo revascularization, or is optimized medical therapy sufficient?</a:t>
            </a:r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779542F-3A68-3036-A497-D9D1F4353A49}"/>
              </a:ext>
            </a:extLst>
          </p:cNvPr>
          <p:cNvSpPr/>
          <p:nvPr/>
        </p:nvSpPr>
        <p:spPr>
          <a:xfrm>
            <a:off x="4663440" y="3063240"/>
            <a:ext cx="3749039" cy="16916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65B2416E-96CA-309C-3C0F-DAEC58DA3AC8}"/>
              </a:ext>
            </a:extLst>
          </p:cNvPr>
          <p:cNvSpPr txBox="1"/>
          <p:nvPr/>
        </p:nvSpPr>
        <p:spPr>
          <a:xfrm>
            <a:off x="4846320" y="31546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Evidence-Based Approach</a:t>
            </a:r>
          </a:p>
        </p:txBody>
      </p:sp>
      <p:sp>
        <p:nvSpPr>
          <p:cNvPr id="14" name="Text 14">
            <a:extLst>
              <a:ext uri="{FF2B5EF4-FFF2-40B4-BE49-F238E27FC236}">
                <a16:creationId xmlns:a16="http://schemas.microsoft.com/office/drawing/2014/main" id="{7F5BFF6C-982E-5643-6CC2-799EDBF88005}"/>
              </a:ext>
            </a:extLst>
          </p:cNvPr>
          <p:cNvSpPr txBox="1"/>
          <p:nvPr/>
        </p:nvSpPr>
        <p:spPr>
          <a:xfrm>
            <a:off x="4846320" y="3520440"/>
            <a:ext cx="338328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CREST-2 showed CAS + IMT reduced 4-yr stroke from 6.0% to 2.8% (P = 0.02, NNT = 31)</a:t>
            </a:r>
          </a:p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CEA did not reach significance vs. IMT alone (P = 0.24)</a:t>
            </a:r>
          </a:p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Patient is a candidate for CAS given ≥70% stenosis and acceptable surgical risk</a:t>
            </a:r>
          </a:p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Ensure intensive medical targets: SBP &lt;130, LDL &lt;1.8 mmol/L, antiplatelet therapy </a:t>
            </a: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C66C9B1A-8447-2541-B7FF-B7A132DE564A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CREST-2 (Brott et al., NEJM 2025). </a:t>
            </a:r>
          </a:p>
        </p:txBody>
      </p:sp>
    </p:spTree>
    <p:extLst>
      <p:ext uri="{BB962C8B-B14F-4D97-AF65-F5344CB8AC3E}">
        <p14:creationId xmlns:p14="http://schemas.microsoft.com/office/powerpoint/2010/main" val="3735104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10842A-242B-DFD6-E85F-7754ECF91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F28B399B-D246-0012-AEB3-BD2B0B0C025E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9A91D596-63B9-270A-F980-6F4736A513AD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2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37B19843-19DD-425F-DBDF-D081A8AC8E74}"/>
              </a:ext>
            </a:extLst>
          </p:cNvPr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401ADCAC-8B24-F715-2292-E5F2E8AEAC5E}"/>
              </a:ext>
            </a:extLst>
          </p:cNvPr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B. Blocked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A22BBC99-B5A1-5896-3FAC-1A398D7D6C79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0410D202-E4D6-C296-3545-061B16EC12BE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71AB8076-58A1-1B61-F573-65BA35A5F58D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61-year-old female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STEMI 3 years ago, PCI to LAD with DES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LVEF: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55% (preserved)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Current Rx: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Bisoprolol 5 mg, DAPT, statin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Symptoms: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Fatigue, bradycardia (HR 52 bpm)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118/72 mmHg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Comorbidities: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 (controlled)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Request: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Asks if she can stop her beta-blocker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0E4F8BB5-D8E6-B5F6-8F6C-D6F97A30C478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FFCA9D99-DF78-B879-E020-6972FE52FB1D}"/>
              </a:ext>
            </a:extLst>
          </p:cNvPr>
          <p:cNvSpPr txBox="1"/>
          <p:nvPr/>
        </p:nvSpPr>
        <p:spPr>
          <a:xfrm>
            <a:off x="731520" y="47548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ABYSS (Silvain et al., NEJM 2024).  </a:t>
            </a:r>
          </a:p>
        </p:txBody>
      </p:sp>
    </p:spTree>
    <p:extLst>
      <p:ext uri="{BB962C8B-B14F-4D97-AF65-F5344CB8AC3E}">
        <p14:creationId xmlns:p14="http://schemas.microsoft.com/office/powerpoint/2010/main" val="965570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833F50-CCF0-8077-BD19-886A448A0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7A4AF45A-922E-B179-0D75-E31F72031C76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B936EDD9-B16C-DBF6-7BAF-DEB42E4291C8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2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0BB9CBC3-4C5F-5A3B-65BC-44A01135483A}"/>
              </a:ext>
            </a:extLst>
          </p:cNvPr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E0B89C08-D74C-D700-704E-00C98E8C3FD5}"/>
              </a:ext>
            </a:extLst>
          </p:cNvPr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B. Blocked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804C60F3-293B-C0FA-3F18-79439E8F2C4E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971CE92C-B357-9A5B-79F6-936100DC1CA7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A2536FB8-8F22-F858-B800-502645E334D3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61-year-old female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STEMI 3 years ago, PCI to LAD with DES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LVEF: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55% (preserved)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Current Rx: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Bisoprolol 5 mg, DAPT, statin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Symptoms: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Fatigue, bradycardia (HR 52 bpm)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118/72 mmHg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Comorbidities: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 (controlled)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Request: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Asks if she can stop her beta-blocker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8D7D58A6-6E8B-DB3D-6462-40658B160A88}"/>
              </a:ext>
            </a:extLst>
          </p:cNvPr>
          <p:cNvSpPr/>
          <p:nvPr/>
        </p:nvSpPr>
        <p:spPr>
          <a:xfrm>
            <a:off x="4663440" y="1371599"/>
            <a:ext cx="3749039" cy="3126059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BB4B0B57-9F3D-5104-CBFD-B83494206CAD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395FA66D-035F-D739-193C-B6D2F35276AE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Three years post-MI with preserved EF and perceived side effects from bisoprolol — is it safe to discontinue the beta-blocker?</a:t>
            </a: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Yes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8B73BBAB-09BF-FCBA-25E6-6311C3D61A47}"/>
              </a:ext>
            </a:extLst>
          </p:cNvPr>
          <p:cNvSpPr txBox="1"/>
          <p:nvPr/>
        </p:nvSpPr>
        <p:spPr>
          <a:xfrm>
            <a:off x="731520" y="47548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ABYSS (Silvain et al., NEJM 2024).  </a:t>
            </a:r>
          </a:p>
        </p:txBody>
      </p:sp>
    </p:spTree>
    <p:extLst>
      <p:ext uri="{BB962C8B-B14F-4D97-AF65-F5344CB8AC3E}">
        <p14:creationId xmlns:p14="http://schemas.microsoft.com/office/powerpoint/2010/main" val="1929906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BYSS Case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/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2</a:t>
            </a:r>
          </a:p>
        </p:txBody>
      </p:sp>
      <p:sp>
        <p:nvSpPr>
          <p:cNvPr id="4" name="Shape 4"/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/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B. Blocked</a:t>
            </a:r>
          </a:p>
        </p:txBody>
      </p:sp>
      <p:sp>
        <p:nvSpPr>
          <p:cNvPr id="6" name="Shape 6"/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/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/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61-year-old female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STEMI 3 years ago, PCI to LAD with DES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LVEF: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55% (preserved)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Current Rx: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Bisoprolol 5 mg, DAPT, statin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Symptoms: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Fatigue, bradycardia (HR 52 bpm)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118/72 mmHg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Comorbidities: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 (controlled)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Request: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Asks if she can stop her beta-blocker</a:t>
            </a:r>
          </a:p>
        </p:txBody>
      </p:sp>
      <p:sp>
        <p:nvSpPr>
          <p:cNvPr id="9" name="Shape 9"/>
          <p:cNvSpPr/>
          <p:nvPr/>
        </p:nvSpPr>
        <p:spPr>
          <a:xfrm>
            <a:off x="4663440" y="1371599"/>
            <a:ext cx="3749039" cy="3126059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/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Three years post-MI with preserved EF and perceived side effects from bisoprolol — is it safe to discontinue the beta-blocker?</a:t>
            </a: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Yes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No. And remind her that her fatigue is because she is getting older.</a:t>
            </a:r>
          </a:p>
        </p:txBody>
      </p:sp>
      <p:sp>
        <p:nvSpPr>
          <p:cNvPr id="15" name="Text 15"/>
          <p:cNvSpPr txBox="1"/>
          <p:nvPr/>
        </p:nvSpPr>
        <p:spPr>
          <a:xfrm>
            <a:off x="731520" y="47548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ABYSS (Silvain et al., NEJM 2024). 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172714B-FD3A-2BCA-A4D7-F75FDB91B7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725" y="3611789"/>
            <a:ext cx="560881" cy="70110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of Beta-Blocker Interruption One Year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Uncomplicated MI on Safety and Symptomatic Events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Silvain J et al. N Engl J Med 2024;391:1277-1286. ESC Congress 2024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 — Study Design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Open-label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Non-inferiority RCT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88036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88036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3,698 patients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LVEF ≥40%, post-MI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 centers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76656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0372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0372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3.0 years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Criteria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" y="310896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Inclusion: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MI, long-term BB therapy, LVEF ≥40%, no CV events in prior 6 months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time since MI: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2.9 years (IQR 1.2–6.4)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age 64 yrs, 17% women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Noninferiority margin: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percentage points for risk difference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of death, nonfatal MI, nonfatal stroke, or CV hospitalization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 — Key Results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23.8%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8328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21.1%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338328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8328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1.16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21792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Ratio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1.01–1.33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3017520"/>
            <a:ext cx="8046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Failed noninferiority: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Upper CI boundary (5.5%) exceeded the 3% margin (P = 0.44 for noninferiority)</a:t>
            </a:r>
            <a:endParaRPr lang="en-US" sz="13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 hospitalization: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18.9% interruption vs. 16.6% continuation — driven by angina admissions</a:t>
            </a:r>
            <a:endParaRPr lang="en-US" sz="13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Hemodynamic effects: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SBP +3.7 mmHg, DBP +3.3 mmHg, HR +10 bpm (all P &lt; .001) — sustained over 3 years</a:t>
            </a:r>
            <a:endParaRPr lang="en-US" sz="13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of life: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improvement with interruption (EQ-5D similar in both groups)</a:t>
            </a:r>
            <a:endParaRPr lang="en-US" sz="13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Hypertension subgroup: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difference 5.02% (P = 0.014) — particularly harmful to stop in hypertensive patients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REBOOT-CNIC</a:t>
            </a:r>
            <a:endParaRPr lang="en-US" sz="480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with Beta-Blockers after Myocardial Infarction</a:t>
            </a:r>
            <a:endParaRPr lang="en-US" sz="1800"/>
          </a:p>
          <a:p>
            <a:pPr marL="0" indent="0">
              <a:buNone/>
            </a:pPr>
            <a:r>
              <a:rPr lang="en-US" sz="18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Reduced Ejection Fraction</a:t>
            </a:r>
            <a:endParaRPr lang="en-US" sz="180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Ibanez B et al. N Engl J Med 2025. Published Aug 30, 2025. ESC Congress 2025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" name="Title"/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Disclosures</a:t>
            </a:r>
          </a:p>
        </p:txBody>
      </p:sp>
      <p:sp>
        <p:nvSpPr>
          <p:cNvPr id="12" name="CardBg"/>
          <p:cNvSpPr/>
          <p:nvPr/>
        </p:nvSpPr>
        <p:spPr>
          <a:xfrm>
            <a:off x="731520" y="1051560"/>
            <a:ext cx="7680960" cy="356616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NoComp"/>
          <p:cNvSpPr txBox="1"/>
          <p:nvPr/>
        </p:nvSpPr>
        <p:spPr>
          <a:xfrm>
            <a:off x="914400" y="128016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500" dirty="0">
                <a:solidFill>
                  <a:srgbClr val="F5F0E8"/>
                </a:solidFill>
                <a:latin typeface="Calibri"/>
              </a:rPr>
              <a:t>No financial compensation was received for this presentation</a:t>
            </a:r>
          </a:p>
        </p:txBody>
      </p:sp>
      <p:sp>
        <p:nvSpPr>
          <p:cNvPr id="14" name="HonHeader"/>
          <p:cNvSpPr txBox="1"/>
          <p:nvPr/>
        </p:nvSpPr>
        <p:spPr>
          <a:xfrm>
            <a:off x="914400" y="182880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500" dirty="0">
                <a:solidFill>
                  <a:srgbClr val="F5F0E8"/>
                </a:solidFill>
                <a:latin typeface="Calibri"/>
              </a:rPr>
              <a:t>Honoraria and/or support have been provided by the following within the past 24 months</a:t>
            </a:r>
          </a:p>
        </p:txBody>
      </p:sp>
      <p:sp>
        <p:nvSpPr>
          <p:cNvPr id="15" name="Companies"/>
          <p:cNvSpPr txBox="1"/>
          <p:nvPr/>
        </p:nvSpPr>
        <p:spPr>
          <a:xfrm>
            <a:off x="1371600" y="2377440"/>
            <a:ext cx="6858000" cy="1828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1400" dirty="0">
                <a:solidFill>
                  <a:srgbClr val="C9A84C"/>
                </a:solidFill>
                <a:latin typeface="Calibri"/>
              </a:rPr>
              <a:t> Bayer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1400" dirty="0">
                <a:solidFill>
                  <a:srgbClr val="C9A84C"/>
                </a:solidFill>
                <a:latin typeface="Calibri"/>
              </a:rPr>
              <a:t> Boehringer Ingelheim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1400" dirty="0">
                <a:solidFill>
                  <a:srgbClr val="C9A84C"/>
                </a:solidFill>
                <a:latin typeface="Calibri"/>
              </a:rPr>
              <a:t> Lilly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1400" dirty="0">
                <a:solidFill>
                  <a:srgbClr val="C9A84C"/>
                </a:solidFill>
                <a:latin typeface="Calibri"/>
              </a:rPr>
              <a:t> Novo Nordisk</a:t>
            </a:r>
          </a:p>
        </p:txBody>
      </p:sp>
    </p:spTree>
    <p:extLst>
      <p:ext uri="{BB962C8B-B14F-4D97-AF65-F5344CB8AC3E}">
        <p14:creationId xmlns:p14="http://schemas.microsoft.com/office/powerpoint/2010/main" val="1772969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REBOOT-CNIC — Study Design</a:t>
            </a:r>
            <a:endParaRPr lang="en-US" sz="280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Open-label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Randomized, PROBE design</a:t>
            </a:r>
            <a:endParaRPr lang="en-US" sz="1300"/>
          </a:p>
        </p:txBody>
      </p:sp>
      <p:sp>
        <p:nvSpPr>
          <p:cNvPr id="7" name="Shape 5"/>
          <p:cNvSpPr/>
          <p:nvPr/>
        </p:nvSpPr>
        <p:spPr>
          <a:xfrm>
            <a:off x="274320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88036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100"/>
          </a:p>
        </p:txBody>
      </p:sp>
      <p:sp>
        <p:nvSpPr>
          <p:cNvPr id="9" name="Text 7"/>
          <p:cNvSpPr/>
          <p:nvPr/>
        </p:nvSpPr>
        <p:spPr>
          <a:xfrm>
            <a:off x="288036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8,505 patients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with LVEF &gt;40%</a:t>
            </a:r>
            <a:endParaRPr lang="en-US" sz="130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</a:t>
            </a:r>
            <a:endParaRPr lang="en-US" sz="110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109 centers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Spain and Italy</a:t>
            </a:r>
            <a:endParaRPr lang="en-US" sz="1300"/>
          </a:p>
        </p:txBody>
      </p:sp>
      <p:sp>
        <p:nvSpPr>
          <p:cNvPr id="13" name="Shape 11"/>
          <p:cNvSpPr/>
          <p:nvPr/>
        </p:nvSpPr>
        <p:spPr>
          <a:xfrm>
            <a:off x="676656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0372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/>
          </a:p>
        </p:txBody>
      </p:sp>
      <p:sp>
        <p:nvSpPr>
          <p:cNvPr id="15" name="Text 13"/>
          <p:cNvSpPr/>
          <p:nvPr/>
        </p:nvSpPr>
        <p:spPr>
          <a:xfrm>
            <a:off x="690372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3.7 years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</a:t>
            </a:r>
            <a:endParaRPr lang="en-US" sz="130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Details</a:t>
            </a:r>
            <a:endParaRPr lang="en-US" sz="1600"/>
          </a:p>
        </p:txBody>
      </p:sp>
      <p:sp>
        <p:nvSpPr>
          <p:cNvPr id="17" name="Text 15"/>
          <p:cNvSpPr/>
          <p:nvPr/>
        </p:nvSpPr>
        <p:spPr>
          <a:xfrm>
            <a:off x="731520" y="310896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Inclusion: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Acute MI (STEMI or NSTEMI), invasive management, predischarge LVEF &gt;40%, no HF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MI: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had prior MI; 12% on BB before index hospitalization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age 61 yrs, 19.3% women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Randomization: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 to BB therapy vs. no BB therapy at discharge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of all-cause death, reinfarction, or HF admission</a:t>
            </a:r>
            <a:endParaRPr lang="en-US" sz="13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REBOOT-CNIC — Key Results</a:t>
            </a:r>
            <a:endParaRPr lang="en-US" sz="280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22.5</a:t>
            </a:r>
            <a:endParaRPr lang="en-US" sz="360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</a:t>
            </a:r>
            <a:endParaRPr lang="en-US" sz="1300"/>
          </a:p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30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1,000 pt-yrs</a:t>
            </a:r>
            <a:endParaRPr lang="en-US" sz="100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8328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21.7</a:t>
            </a:r>
            <a:endParaRPr lang="en-US" sz="3600"/>
          </a:p>
        </p:txBody>
      </p:sp>
      <p:sp>
        <p:nvSpPr>
          <p:cNvPr id="10" name="Text 8"/>
          <p:cNvSpPr/>
          <p:nvPr/>
        </p:nvSpPr>
        <p:spPr>
          <a:xfrm>
            <a:off x="338328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Beta-Blocker</a:t>
            </a:r>
            <a:endParaRPr lang="en-US" sz="1300"/>
          </a:p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300"/>
          </a:p>
        </p:txBody>
      </p:sp>
      <p:sp>
        <p:nvSpPr>
          <p:cNvPr id="11" name="Text 9"/>
          <p:cNvSpPr/>
          <p:nvPr/>
        </p:nvSpPr>
        <p:spPr>
          <a:xfrm>
            <a:off x="338328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1,000 pt-yrs</a:t>
            </a:r>
            <a:endParaRPr lang="en-US" sz="1000"/>
          </a:p>
        </p:txBody>
      </p:sp>
      <p:sp>
        <p:nvSpPr>
          <p:cNvPr id="12" name="Shape 10"/>
          <p:cNvSpPr/>
          <p:nvPr/>
        </p:nvSpPr>
        <p:spPr>
          <a:xfrm>
            <a:off x="621792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NS</a:t>
            </a:r>
            <a:endParaRPr lang="en-US" sz="3600"/>
          </a:p>
        </p:txBody>
      </p:sp>
      <p:sp>
        <p:nvSpPr>
          <p:cNvPr id="14" name="Text 12"/>
          <p:cNvSpPr/>
          <p:nvPr/>
        </p:nvSpPr>
        <p:spPr>
          <a:xfrm>
            <a:off x="621792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Difference</a:t>
            </a:r>
            <a:endParaRPr lang="en-US" sz="1300"/>
          </a:p>
        </p:txBody>
      </p:sp>
      <p:sp>
        <p:nvSpPr>
          <p:cNvPr id="15" name="Text 13"/>
          <p:cNvSpPr/>
          <p:nvPr/>
        </p:nvSpPr>
        <p:spPr>
          <a:xfrm>
            <a:off x="621792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not significant</a:t>
            </a:r>
            <a:endParaRPr lang="en-US" sz="1000"/>
          </a:p>
        </p:txBody>
      </p:sp>
      <p:sp>
        <p:nvSpPr>
          <p:cNvPr id="16" name="Text 14"/>
          <p:cNvSpPr/>
          <p:nvPr/>
        </p:nvSpPr>
        <p:spPr>
          <a:xfrm>
            <a:off x="548640" y="3017520"/>
            <a:ext cx="8046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benefit overall: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 rates of primary composite in both groups over 3.7 years of follow-up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All-cause mortality: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11.2 vs. 10.5 per 1,000 pt-yrs (BB vs. no BB) — no significant difference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Reinfarction: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vs. 10.1 per 1,000 pt-yrs — nearly identical between groups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Stroke admission numerically higher with BB (2.6 vs. 1.7 per 1,000 pt-yrs)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Mildly reduced LVEF (40–49%):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of benefit with BB therapy — hypothesis-generating, not powered</a:t>
            </a:r>
            <a:endParaRPr lang="en-US" sz="13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Meta-Analysis</a:t>
            </a:r>
            <a:endParaRPr lang="en-US" sz="480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Beta-Blockers after Myocardial Infarction</a:t>
            </a:r>
            <a:endParaRPr lang="en-US" sz="1800"/>
          </a:p>
          <a:p>
            <a:pPr marL="0" indent="0">
              <a:buNone/>
            </a:pPr>
            <a:r>
              <a:rPr lang="en-US" sz="18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Normal Ejection Fraction</a:t>
            </a:r>
            <a:endParaRPr lang="en-US" sz="180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Kristensen AMD et al. N Engl J Med 2025. Published Nov 9, 2025. AHA 2025</a:t>
            </a:r>
            <a:endParaRPr lang="en-US" sz="11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Meta-Analysis — Study Design</a:t>
            </a:r>
            <a:endParaRPr lang="en-US" sz="280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patient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meta-analysis</a:t>
            </a:r>
            <a:endParaRPr lang="en-US" sz="1300"/>
          </a:p>
        </p:txBody>
      </p:sp>
      <p:sp>
        <p:nvSpPr>
          <p:cNvPr id="7" name="Shape 5"/>
          <p:cNvSpPr/>
          <p:nvPr/>
        </p:nvSpPr>
        <p:spPr>
          <a:xfrm>
            <a:off x="274320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88036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100"/>
          </a:p>
        </p:txBody>
      </p:sp>
      <p:sp>
        <p:nvSpPr>
          <p:cNvPr id="9" name="Text 7"/>
          <p:cNvSpPr/>
          <p:nvPr/>
        </p:nvSpPr>
        <p:spPr>
          <a:xfrm>
            <a:off x="288036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17,801 patients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LVEF ≥50%, post-MI</a:t>
            </a:r>
            <a:endParaRPr lang="en-US" sz="130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</a:t>
            </a:r>
            <a:endParaRPr lang="en-US" sz="110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RCTs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</a:t>
            </a:r>
            <a:endParaRPr lang="en-US" sz="1300"/>
          </a:p>
        </p:txBody>
      </p:sp>
      <p:sp>
        <p:nvSpPr>
          <p:cNvPr id="13" name="Shape 11"/>
          <p:cNvSpPr/>
          <p:nvPr/>
        </p:nvSpPr>
        <p:spPr>
          <a:xfrm>
            <a:off x="6766560" y="1051560"/>
            <a:ext cx="1828800" cy="14630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0372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/>
          </a:p>
        </p:txBody>
      </p:sp>
      <p:sp>
        <p:nvSpPr>
          <p:cNvPr id="15" name="Text 13"/>
          <p:cNvSpPr/>
          <p:nvPr/>
        </p:nvSpPr>
        <p:spPr>
          <a:xfrm>
            <a:off x="6903720" y="14630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3.6 years</a:t>
            </a:r>
            <a:endParaRPr lang="en-US" sz="1300"/>
          </a:p>
          <a:p>
            <a:pPr marL="0" indent="0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</a:t>
            </a:r>
            <a:endParaRPr lang="en-US" sz="130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Included Trials</a:t>
            </a:r>
            <a:endParaRPr lang="en-US" sz="1600"/>
          </a:p>
        </p:txBody>
      </p:sp>
      <p:sp>
        <p:nvSpPr>
          <p:cNvPr id="17" name="Text 15"/>
          <p:cNvSpPr/>
          <p:nvPr/>
        </p:nvSpPr>
        <p:spPr>
          <a:xfrm>
            <a:off x="731520" y="310896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Trials pooled: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REBOOT (n=7,459), REDUCE-AMI (n=4,967), BETAMI (n=2,441), DANBLOCK (n=2,277), CAPITAL-RCT (n=657)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Post-MI patients with preserved LVEF (≥50%), no HF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age 62 yrs, 21% women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One-stage, fixed-effects IPD approach; all endpoints independently adjudicated</a:t>
            </a:r>
            <a:endParaRPr lang="en-US" sz="130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endpoint: </a:t>
            </a:r>
            <a:r>
              <a:rPr lang="en-US" sz="13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of all-cause death, MI, or heart failure</a:t>
            </a:r>
            <a:endParaRPr lang="en-US" sz="13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Meta-Analysis — Key Results</a:t>
            </a:r>
            <a:endParaRPr lang="en-US" sz="280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360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</a:t>
            </a:r>
            <a:endParaRPr lang="en-US" sz="1300"/>
          </a:p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30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</a:t>
            </a:r>
            <a:endParaRPr lang="en-US" sz="100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8328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8.3%</a:t>
            </a:r>
            <a:endParaRPr lang="en-US" sz="3600"/>
          </a:p>
        </p:txBody>
      </p:sp>
      <p:sp>
        <p:nvSpPr>
          <p:cNvPr id="10" name="Text 8"/>
          <p:cNvSpPr/>
          <p:nvPr/>
        </p:nvSpPr>
        <p:spPr>
          <a:xfrm>
            <a:off x="338328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Beta-Blocker</a:t>
            </a:r>
            <a:endParaRPr lang="en-US" sz="1300"/>
          </a:p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300"/>
          </a:p>
        </p:txBody>
      </p:sp>
      <p:sp>
        <p:nvSpPr>
          <p:cNvPr id="11" name="Text 9"/>
          <p:cNvSpPr/>
          <p:nvPr/>
        </p:nvSpPr>
        <p:spPr>
          <a:xfrm>
            <a:off x="338328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</a:t>
            </a:r>
            <a:endParaRPr lang="en-US" sz="1000"/>
          </a:p>
        </p:txBody>
      </p:sp>
      <p:sp>
        <p:nvSpPr>
          <p:cNvPr id="12" name="Shape 10"/>
          <p:cNvSpPr/>
          <p:nvPr/>
        </p:nvSpPr>
        <p:spPr>
          <a:xfrm>
            <a:off x="621792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0.97</a:t>
            </a:r>
            <a:endParaRPr lang="en-US" sz="3600"/>
          </a:p>
        </p:txBody>
      </p:sp>
      <p:sp>
        <p:nvSpPr>
          <p:cNvPr id="14" name="Text 12"/>
          <p:cNvSpPr/>
          <p:nvPr/>
        </p:nvSpPr>
        <p:spPr>
          <a:xfrm>
            <a:off x="621792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Ratio</a:t>
            </a:r>
            <a:endParaRPr lang="en-US" sz="1300"/>
          </a:p>
        </p:txBody>
      </p:sp>
      <p:sp>
        <p:nvSpPr>
          <p:cNvPr id="15" name="Text 13"/>
          <p:cNvSpPr/>
          <p:nvPr/>
        </p:nvSpPr>
        <p:spPr>
          <a:xfrm>
            <a:off x="621792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0.87–1.07; P = 0.54</a:t>
            </a:r>
            <a:endParaRPr lang="en-US" sz="1000"/>
          </a:p>
        </p:txBody>
      </p:sp>
      <p:sp>
        <p:nvSpPr>
          <p:cNvPr id="16" name="Text 14"/>
          <p:cNvSpPr/>
          <p:nvPr/>
        </p:nvSpPr>
        <p:spPr>
          <a:xfrm>
            <a:off x="548640" y="3017520"/>
            <a:ext cx="8046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benefit with preserved LVEF: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 therapy did not reduce death, MI, or HF in patients with LVEF ≥50% (P = 0.54)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All-cause death: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3.8% vs. 3.6% (HR 1.04) — no benefit, slight numerical excess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4.1% vs. 4.5% (HR 0.89) — nonsignificant trend favoring BB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 failure: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0.8% vs. 1.0% (HR 0.87) — low event rates, no significant difference</a:t>
            </a:r>
            <a:endParaRPr lang="en-US" sz="1300"/>
          </a:p>
          <a:p>
            <a:pPr marL="0" indent="0">
              <a:lnSpc>
                <a:spcPct val="135000"/>
              </a:lnSpc>
              <a:buNone/>
            </a:pPr>
            <a:r>
              <a:rPr lang="en-US" sz="1300" b="1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distinction: </a:t>
            </a:r>
            <a:r>
              <a:rPr lang="en-US" sz="130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Mildly reduced LVEF (40–49%) meta-analysis showed 25% RRR with BB — benefit is LVEF-dependent</a:t>
            </a:r>
            <a:endParaRPr lang="en-US" sz="13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EE1711-B2F0-279A-0B06-A58BC3554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1763FF4D-9082-AE91-0306-882F1D07D15B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F142DBBE-8177-B561-9B9C-51EA99E473F9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2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E9B64C19-639C-1301-CDD4-4F47C96D5EE9}"/>
              </a:ext>
            </a:extLst>
          </p:cNvPr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5BB3D64F-1F44-5D3B-52B2-E4288C5C03C3}"/>
              </a:ext>
            </a:extLst>
          </p:cNvPr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B. Blocked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A24484AD-76CB-7730-BF41-E93334135895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AB2BBD3D-3F35-0D41-429A-41952B540902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40424767-B313-149E-1A7A-7D4CFE9C1CB8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61-year-old female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STEMI 3 years ago, PCI to LAD with DES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LVEF: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55% (preserved)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Current Rx: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Bisoprolol 5mg, DAPT, statin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Symptoms: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Fatigue, bradycardia (HR 52 bpm)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118/72 mmHg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Comorbidities: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 (controlled)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Request: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Asks if she can stop her beta-blocker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9E09B2A9-2E20-15C8-F967-EB4463A45624}"/>
              </a:ext>
            </a:extLst>
          </p:cNvPr>
          <p:cNvSpPr/>
          <p:nvPr/>
        </p:nvSpPr>
        <p:spPr>
          <a:xfrm>
            <a:off x="4663440" y="1371600"/>
            <a:ext cx="3749039" cy="1097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0EE6DEB9-3687-92F9-09CF-E33B4C8ECB2B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554401B9-5DED-33B5-D1AF-E0C668638A66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Three years post-MI with preserved EF and side effects from metoprolol — is it safe to discontinue the beta-blocker?</a:t>
            </a:r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0B6DBF7-F0C2-BE2E-F88F-6662D063730C}"/>
              </a:ext>
            </a:extLst>
          </p:cNvPr>
          <p:cNvSpPr/>
          <p:nvPr/>
        </p:nvSpPr>
        <p:spPr>
          <a:xfrm>
            <a:off x="4663440" y="2651760"/>
            <a:ext cx="3749039" cy="19202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116CC9B3-8534-1AB1-652D-2E1E5B6CF472}"/>
              </a:ext>
            </a:extLst>
          </p:cNvPr>
          <p:cNvSpPr txBox="1"/>
          <p:nvPr/>
        </p:nvSpPr>
        <p:spPr>
          <a:xfrm>
            <a:off x="4846320" y="26974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Evidence-Based Approach</a:t>
            </a:r>
          </a:p>
        </p:txBody>
      </p:sp>
      <p:sp>
        <p:nvSpPr>
          <p:cNvPr id="14" name="Text 14">
            <a:extLst>
              <a:ext uri="{FF2B5EF4-FFF2-40B4-BE49-F238E27FC236}">
                <a16:creationId xmlns:a16="http://schemas.microsoft.com/office/drawing/2014/main" id="{C30FB057-C831-6428-C14E-F5D63CD3C5B8}"/>
              </a:ext>
            </a:extLst>
          </p:cNvPr>
          <p:cNvSpPr txBox="1"/>
          <p:nvPr/>
        </p:nvSpPr>
        <p:spPr>
          <a:xfrm>
            <a:off x="4754879" y="2926080"/>
            <a:ext cx="3383280" cy="1371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000">
                <a:solidFill>
                  <a:srgbClr val="F5F0E8"/>
                </a:solidFill>
                <a:latin typeface="Calibri"/>
              </a:rPr>
              <a:t>• ABYSS: BB interruption failed noninferiority (HR 1.16, 95% CI 1.01–1.33)</a:t>
            </a:r>
          </a:p>
          <a:p>
            <a:pPr algn="l"/>
            <a:r>
              <a:rPr lang="en-US" sz="1000">
                <a:solidFill>
                  <a:srgbClr val="F5F0E8"/>
                </a:solidFill>
                <a:latin typeface="Calibri"/>
              </a:rPr>
              <a:t>• REBOOT-CNIC: No benefit of BB initiation post-MI with LVEF &gt;40% (n=8,505)</a:t>
            </a:r>
          </a:p>
          <a:p>
            <a:pPr algn="l"/>
            <a:r>
              <a:rPr lang="en-US" sz="1000">
                <a:solidFill>
                  <a:srgbClr val="F5F0E8"/>
                </a:solidFill>
                <a:latin typeface="Calibri"/>
              </a:rPr>
              <a:t>• Meta-analysis (n=17,801): No BB benefit with preserved LVEF ≥50% (HR 0.97)</a:t>
            </a:r>
          </a:p>
          <a:p>
            <a:pPr algn="l"/>
            <a:r>
              <a:rPr lang="en-US" sz="1000">
                <a:solidFill>
                  <a:srgbClr val="F5F0E8"/>
                </a:solidFill>
                <a:latin typeface="Calibri"/>
              </a:rPr>
              <a:t>• Mildly reduced LVEF (40–49%): 25% RRR with BB — benefit is LVEF-dependent</a:t>
            </a:r>
          </a:p>
          <a:p>
            <a:pPr algn="l"/>
            <a:r>
              <a:rPr lang="en-US" sz="1000">
                <a:solidFill>
                  <a:srgbClr val="F5F0E8"/>
                </a:solidFill>
                <a:latin typeface="Calibri"/>
              </a:rPr>
              <a:t>• Hypertensive patients at particular risk if BB stopped (5% absolute increase)</a:t>
            </a:r>
          </a:p>
          <a:p>
            <a:pPr algn="l"/>
            <a:r>
              <a:rPr lang="en-US" sz="1000">
                <a:solidFill>
                  <a:srgbClr val="F5F0E8"/>
                </a:solidFill>
                <a:latin typeface="Calibri"/>
              </a:rPr>
              <a:t>• Continue bisoprolol (LVEF 55% + HTN); consider dose reduction for tolerance</a:t>
            </a: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8F84FCCD-5FCB-86BC-CE46-D8C2DF7B93F1}"/>
              </a:ext>
            </a:extLst>
          </p:cNvPr>
          <p:cNvSpPr txBox="1"/>
          <p:nvPr/>
        </p:nvSpPr>
        <p:spPr>
          <a:xfrm>
            <a:off x="731520" y="47548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ABYSS (</a:t>
            </a:r>
            <a:r>
              <a:rPr lang="en-US" sz="900" i="1">
                <a:solidFill>
                  <a:srgbClr val="888888"/>
                </a:solidFill>
                <a:latin typeface="Calibri"/>
              </a:rPr>
              <a:t>NEJM 2024), REBOOT-CNIC (NEJM 2025), Kristensen </a:t>
            </a:r>
            <a:r>
              <a:rPr lang="en-US" sz="900" i="1" dirty="0">
                <a:solidFill>
                  <a:srgbClr val="888888"/>
                </a:solidFill>
                <a:latin typeface="Calibri"/>
              </a:rPr>
              <a:t>et al</a:t>
            </a:r>
            <a:r>
              <a:rPr lang="en-US" sz="900" i="1">
                <a:solidFill>
                  <a:srgbClr val="888888"/>
                </a:solidFill>
                <a:latin typeface="Calibri"/>
              </a:rPr>
              <a:t>. (</a:t>
            </a:r>
            <a:r>
              <a:rPr lang="en-US" sz="900" i="1" dirty="0">
                <a:solidFill>
                  <a:srgbClr val="888888"/>
                </a:solidFill>
                <a:latin typeface="Calibri"/>
              </a:rPr>
              <a:t>NEJM </a:t>
            </a:r>
            <a:r>
              <a:rPr lang="en-US" sz="900" i="1">
                <a:solidFill>
                  <a:srgbClr val="888888"/>
                </a:solidFill>
                <a:latin typeface="Calibri"/>
              </a:rPr>
              <a:t>2025</a:t>
            </a:r>
            <a:r>
              <a:rPr lang="en-US" sz="900" i="1" dirty="0">
                <a:solidFill>
                  <a:srgbClr val="888888"/>
                </a:solidFill>
                <a:latin typeface="Calibri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84246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DCED6F-4D50-C705-61A7-6477A9EE0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>
            <a:extLst>
              <a:ext uri="{FF2B5EF4-FFF2-40B4-BE49-F238E27FC236}">
                <a16:creationId xmlns:a16="http://schemas.microsoft.com/office/drawing/2014/main" id="{D66D9FDC-2D5A-DBBD-68BC-F02C4E171C21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D6A4372B-283F-989E-2764-81539734DC91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/>
          <a:p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3</a:t>
            </a:r>
          </a:p>
        </p:txBody>
      </p:sp>
      <p:sp>
        <p:nvSpPr>
          <p:cNvPr id="4" name="BadgeBg">
            <a:extLst>
              <a:ext uri="{FF2B5EF4-FFF2-40B4-BE49-F238E27FC236}">
                <a16:creationId xmlns:a16="http://schemas.microsoft.com/office/drawing/2014/main" id="{573A73DF-D04F-7476-84A8-002E91A29445}"/>
              </a:ext>
            </a:extLst>
          </p:cNvPr>
          <p:cNvSpPr/>
          <p:nvPr/>
        </p:nvSpPr>
        <p:spPr>
          <a:xfrm>
            <a:off x="731520" y="960120"/>
            <a:ext cx="1595368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/>
          <a:lstStyle/>
          <a:p>
            <a:pPr algn="ctr"/>
            <a:r>
              <a:rPr lang="en-US" sz="1400" b="1" dirty="0" err="1">
                <a:latin typeface="Calibri"/>
              </a:rPr>
              <a:t>Mr</a:t>
            </a:r>
            <a:r>
              <a:rPr lang="en-US" sz="1400" b="1" dirty="0">
                <a:latin typeface="Calibri"/>
              </a:rPr>
              <a:t> Noah Exercise</a:t>
            </a:r>
          </a:p>
        </p:txBody>
      </p:sp>
      <p:sp>
        <p:nvSpPr>
          <p:cNvPr id="5" name="LeftCard">
            <a:extLst>
              <a:ext uri="{FF2B5EF4-FFF2-40B4-BE49-F238E27FC236}">
                <a16:creationId xmlns:a16="http://schemas.microsoft.com/office/drawing/2014/main" id="{6CC7890C-1F4D-6E61-8E72-EB64A138ABCA}"/>
              </a:ext>
            </a:extLst>
          </p:cNvPr>
          <p:cNvSpPr/>
          <p:nvPr/>
        </p:nvSpPr>
        <p:spPr>
          <a:xfrm>
            <a:off x="731520" y="1371600"/>
            <a:ext cx="3749040" cy="338328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atHeader">
            <a:extLst>
              <a:ext uri="{FF2B5EF4-FFF2-40B4-BE49-F238E27FC236}">
                <a16:creationId xmlns:a16="http://schemas.microsoft.com/office/drawing/2014/main" id="{4321110D-1BAA-797F-8B83-614157E27DD9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7" name="PatDetails">
            <a:extLst>
              <a:ext uri="{FF2B5EF4-FFF2-40B4-BE49-F238E27FC236}">
                <a16:creationId xmlns:a16="http://schemas.microsoft.com/office/drawing/2014/main" id="{03258DDB-67BC-8E14-EB93-2EDFE2311828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58-year-old male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T2D x 12 years, prior NSTEMI, 3-vessel CAD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BMI: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34.2 kg/m²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HbA1c: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8.6% on metformin + empagliflozin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eGFR: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64 mL/min/1.73 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1.6 mmol/L on rosuvastatin 40 mg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138/86 mmHg on 3 agents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Clinical need: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Requires additional glucose-lowering therapy with proven CV benefit</a:t>
            </a:r>
          </a:p>
        </p:txBody>
      </p:sp>
      <p:sp>
        <p:nvSpPr>
          <p:cNvPr id="10" name="CQText">
            <a:extLst>
              <a:ext uri="{FF2B5EF4-FFF2-40B4-BE49-F238E27FC236}">
                <a16:creationId xmlns:a16="http://schemas.microsoft.com/office/drawing/2014/main" id="{22B587FC-0D13-15E4-C15A-65C8F4C86440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4" name="Source">
            <a:extLst>
              <a:ext uri="{FF2B5EF4-FFF2-40B4-BE49-F238E27FC236}">
                <a16:creationId xmlns:a16="http://schemas.microsoft.com/office/drawing/2014/main" id="{80604EE9-7533-D436-3352-2B04BDAAB35D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SURPASS-CVOT (Nicholls et al., NEJM 2025).</a:t>
            </a:r>
          </a:p>
        </p:txBody>
      </p:sp>
    </p:spTree>
    <p:extLst>
      <p:ext uri="{BB962C8B-B14F-4D97-AF65-F5344CB8AC3E}">
        <p14:creationId xmlns:p14="http://schemas.microsoft.com/office/powerpoint/2010/main" val="2136225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E8B92B-8D9D-E163-F93B-4796D528F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>
            <a:extLst>
              <a:ext uri="{FF2B5EF4-FFF2-40B4-BE49-F238E27FC236}">
                <a16:creationId xmlns:a16="http://schemas.microsoft.com/office/drawing/2014/main" id="{1233150C-F047-B63A-A596-ECC4EE1D06B7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F23D7D-8A6E-A926-705A-D478E11B9C6B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/>
          <a:p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3</a:t>
            </a:r>
          </a:p>
        </p:txBody>
      </p:sp>
      <p:sp>
        <p:nvSpPr>
          <p:cNvPr id="4" name="BadgeBg">
            <a:extLst>
              <a:ext uri="{FF2B5EF4-FFF2-40B4-BE49-F238E27FC236}">
                <a16:creationId xmlns:a16="http://schemas.microsoft.com/office/drawing/2014/main" id="{75A0A00E-D321-DF61-4B34-311E1BC45E9B}"/>
              </a:ext>
            </a:extLst>
          </p:cNvPr>
          <p:cNvSpPr/>
          <p:nvPr/>
        </p:nvSpPr>
        <p:spPr>
          <a:xfrm>
            <a:off x="731520" y="960120"/>
            <a:ext cx="1595368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/>
          <a:lstStyle/>
          <a:p>
            <a:pPr algn="ctr"/>
            <a:r>
              <a:rPr lang="en-US" sz="1400" b="1" dirty="0" err="1">
                <a:latin typeface="Calibri"/>
              </a:rPr>
              <a:t>Mr</a:t>
            </a:r>
            <a:r>
              <a:rPr lang="en-US" sz="1400" b="1" dirty="0">
                <a:latin typeface="Calibri"/>
              </a:rPr>
              <a:t> Noah Exercise</a:t>
            </a:r>
          </a:p>
        </p:txBody>
      </p:sp>
      <p:sp>
        <p:nvSpPr>
          <p:cNvPr id="5" name="LeftCard">
            <a:extLst>
              <a:ext uri="{FF2B5EF4-FFF2-40B4-BE49-F238E27FC236}">
                <a16:creationId xmlns:a16="http://schemas.microsoft.com/office/drawing/2014/main" id="{D6A17224-CAA9-9FCB-2AE8-28638D5DF6E3}"/>
              </a:ext>
            </a:extLst>
          </p:cNvPr>
          <p:cNvSpPr/>
          <p:nvPr/>
        </p:nvSpPr>
        <p:spPr>
          <a:xfrm>
            <a:off x="731520" y="1371600"/>
            <a:ext cx="3749040" cy="338328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atHeader">
            <a:extLst>
              <a:ext uri="{FF2B5EF4-FFF2-40B4-BE49-F238E27FC236}">
                <a16:creationId xmlns:a16="http://schemas.microsoft.com/office/drawing/2014/main" id="{DE193079-250B-BD85-9225-5A4E499A0128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7" name="PatDetails">
            <a:extLst>
              <a:ext uri="{FF2B5EF4-FFF2-40B4-BE49-F238E27FC236}">
                <a16:creationId xmlns:a16="http://schemas.microsoft.com/office/drawing/2014/main" id="{40555409-7509-8E04-60F4-501016FE39EF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58-year-old male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T2D x 12 years, prior NSTEMI, 3-vessel CAD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BMI: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34.2 kg/m²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HbA1c: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8.6% on metformin + empagliflozin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eGFR: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64 mL/min/1.73 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1.6 mmol/L on rosuvastatin 40 mg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138/86 mmHg on 3 agents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Clinical need: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Requires additional glucose-lowering therapy with proven CV benefit</a:t>
            </a:r>
          </a:p>
        </p:txBody>
      </p:sp>
      <p:sp>
        <p:nvSpPr>
          <p:cNvPr id="8" name="RightTopCard">
            <a:extLst>
              <a:ext uri="{FF2B5EF4-FFF2-40B4-BE49-F238E27FC236}">
                <a16:creationId xmlns:a16="http://schemas.microsoft.com/office/drawing/2014/main" id="{46CBA1CB-B1C8-C613-8D73-908114A10AF4}"/>
              </a:ext>
            </a:extLst>
          </p:cNvPr>
          <p:cNvSpPr/>
          <p:nvPr/>
        </p:nvSpPr>
        <p:spPr>
          <a:xfrm>
            <a:off x="4663440" y="1371599"/>
            <a:ext cx="3749040" cy="3007113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CQHeader">
            <a:extLst>
              <a:ext uri="{FF2B5EF4-FFF2-40B4-BE49-F238E27FC236}">
                <a16:creationId xmlns:a16="http://schemas.microsoft.com/office/drawing/2014/main" id="{EC78E40B-420B-F89B-79B5-645F59D82446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0" name="CQText">
            <a:extLst>
              <a:ext uri="{FF2B5EF4-FFF2-40B4-BE49-F238E27FC236}">
                <a16:creationId xmlns:a16="http://schemas.microsoft.com/office/drawing/2014/main" id="{0EF54D65-9FF0-8B12-3800-B217CF1730A5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i="1" dirty="0">
                <a:solidFill>
                  <a:srgbClr val="F5F0E8"/>
                </a:solidFill>
                <a:latin typeface="Calibri"/>
              </a:rPr>
              <a:t>For a patient with T2D and established ASCVD needing glucose intensification, should we choose tirzepatide or a GLP-1 RA like dulaglutide?</a:t>
            </a:r>
          </a:p>
          <a:p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Tirzepatide</a:t>
            </a: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Dulaglutide</a:t>
            </a: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4" name="Source">
            <a:extLst>
              <a:ext uri="{FF2B5EF4-FFF2-40B4-BE49-F238E27FC236}">
                <a16:creationId xmlns:a16="http://schemas.microsoft.com/office/drawing/2014/main" id="{A013DFEA-6176-DA41-DA5D-BE22C241DDC3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SURPASS-CVOT (Nicholls et al., NEJM 2025).</a:t>
            </a:r>
          </a:p>
        </p:txBody>
      </p:sp>
    </p:spTree>
    <p:extLst>
      <p:ext uri="{BB962C8B-B14F-4D97-AF65-F5344CB8AC3E}">
        <p14:creationId xmlns:p14="http://schemas.microsoft.com/office/powerpoint/2010/main" val="3155428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E63287-1879-C445-0A1D-6A6F3685E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>
            <a:extLst>
              <a:ext uri="{FF2B5EF4-FFF2-40B4-BE49-F238E27FC236}">
                <a16:creationId xmlns:a16="http://schemas.microsoft.com/office/drawing/2014/main" id="{EFC212BA-4AAA-0B2E-196E-22AF5C92E280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7E410FDD-17AB-4934-E90F-6FBBEE788629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/>
          <a:p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3</a:t>
            </a:r>
          </a:p>
        </p:txBody>
      </p:sp>
      <p:sp>
        <p:nvSpPr>
          <p:cNvPr id="4" name="BadgeBg">
            <a:extLst>
              <a:ext uri="{FF2B5EF4-FFF2-40B4-BE49-F238E27FC236}">
                <a16:creationId xmlns:a16="http://schemas.microsoft.com/office/drawing/2014/main" id="{07BCDC13-0304-C64F-F308-F8BCB842C9D8}"/>
              </a:ext>
            </a:extLst>
          </p:cNvPr>
          <p:cNvSpPr/>
          <p:nvPr/>
        </p:nvSpPr>
        <p:spPr>
          <a:xfrm>
            <a:off x="731520" y="960120"/>
            <a:ext cx="1595368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/>
          <a:lstStyle/>
          <a:p>
            <a:pPr algn="ctr"/>
            <a:r>
              <a:rPr lang="en-US" sz="1400" b="1" dirty="0" err="1">
                <a:latin typeface="Calibri"/>
              </a:rPr>
              <a:t>Mr</a:t>
            </a:r>
            <a:r>
              <a:rPr lang="en-US" sz="1400" b="1" dirty="0">
                <a:latin typeface="Calibri"/>
              </a:rPr>
              <a:t> Noah Exercise</a:t>
            </a:r>
          </a:p>
        </p:txBody>
      </p:sp>
      <p:sp>
        <p:nvSpPr>
          <p:cNvPr id="5" name="LeftCard">
            <a:extLst>
              <a:ext uri="{FF2B5EF4-FFF2-40B4-BE49-F238E27FC236}">
                <a16:creationId xmlns:a16="http://schemas.microsoft.com/office/drawing/2014/main" id="{DC0A0D5C-3958-4DF4-4518-3C95BD1C638F}"/>
              </a:ext>
            </a:extLst>
          </p:cNvPr>
          <p:cNvSpPr/>
          <p:nvPr/>
        </p:nvSpPr>
        <p:spPr>
          <a:xfrm>
            <a:off x="731520" y="1371600"/>
            <a:ext cx="3749040" cy="338328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atHeader">
            <a:extLst>
              <a:ext uri="{FF2B5EF4-FFF2-40B4-BE49-F238E27FC236}">
                <a16:creationId xmlns:a16="http://schemas.microsoft.com/office/drawing/2014/main" id="{545B8AF8-FBF6-80BA-E7D3-6D42A35332B2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7" name="PatDetails">
            <a:extLst>
              <a:ext uri="{FF2B5EF4-FFF2-40B4-BE49-F238E27FC236}">
                <a16:creationId xmlns:a16="http://schemas.microsoft.com/office/drawing/2014/main" id="{2DC2ECB8-7635-0B1A-A3A1-C9F14D825332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58-year-old male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T2D x 12 years, prior NSTEMI, 3-vessel CAD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BMI: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34.2 kg/m²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HbA1c: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8.6% on metformin + empagliflozin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eGFR: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64 mL/min/1.73 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1.6 mmol/L on rosuvastatin 40 mg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138/86 mmHg on 3 agents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Clinical need: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Requires additional glucose-lowering therapy with proven CV benefit</a:t>
            </a:r>
          </a:p>
        </p:txBody>
      </p:sp>
      <p:sp>
        <p:nvSpPr>
          <p:cNvPr id="8" name="RightTopCard">
            <a:extLst>
              <a:ext uri="{FF2B5EF4-FFF2-40B4-BE49-F238E27FC236}">
                <a16:creationId xmlns:a16="http://schemas.microsoft.com/office/drawing/2014/main" id="{5B19EEA1-4544-ECD4-8736-22A0135918A7}"/>
              </a:ext>
            </a:extLst>
          </p:cNvPr>
          <p:cNvSpPr/>
          <p:nvPr/>
        </p:nvSpPr>
        <p:spPr>
          <a:xfrm>
            <a:off x="4663440" y="1371599"/>
            <a:ext cx="3749040" cy="3007113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CQHeader">
            <a:extLst>
              <a:ext uri="{FF2B5EF4-FFF2-40B4-BE49-F238E27FC236}">
                <a16:creationId xmlns:a16="http://schemas.microsoft.com/office/drawing/2014/main" id="{32F2BD9A-6B94-66B1-3E83-0919775F7CA5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0" name="CQText">
            <a:extLst>
              <a:ext uri="{FF2B5EF4-FFF2-40B4-BE49-F238E27FC236}">
                <a16:creationId xmlns:a16="http://schemas.microsoft.com/office/drawing/2014/main" id="{7A775CB6-4332-8B15-86F4-C194CCFEB842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i="1" dirty="0">
                <a:solidFill>
                  <a:srgbClr val="F5F0E8"/>
                </a:solidFill>
                <a:latin typeface="Calibri"/>
              </a:rPr>
              <a:t>For a patient with T2D and established ASCVD needing glucose intensification, should we choose tirzepatide or a GLP-1 RA like dulaglutide?</a:t>
            </a:r>
          </a:p>
          <a:p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Tirzepatide</a:t>
            </a: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Dulaglutide</a:t>
            </a: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Insert semi-amusing comment by Dr. MacFadyen here…</a:t>
            </a: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4" name="Source">
            <a:extLst>
              <a:ext uri="{FF2B5EF4-FFF2-40B4-BE49-F238E27FC236}">
                <a16:creationId xmlns:a16="http://schemas.microsoft.com/office/drawing/2014/main" id="{958F95CB-9D7F-73E4-CC98-40FF16B2CDBC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SURPASS-CVOT (Nicholls et al., NEJM 2025).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435CC33-5E0E-700D-8266-0749F2DD5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1018" y="3538791"/>
            <a:ext cx="561360" cy="70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4836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SURPASS-CVOT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Cardiovascular Outcomes with Tirzepatide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Dulaglutide in Type 2 Diabetes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Nicholls SJ et al. N Engl J Med 2025;393:2409-2420. Published Dec 17, 2025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Objectives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463040" y="12801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recent cardiovascular trials 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463040" y="16002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8B8"/>
                </a:solidFill>
                <a:latin typeface="Calibri" pitchFamily="34" charset="0"/>
                <a:cs typeface="Calibri" pitchFamily="34" charset="-120"/>
              </a:rPr>
              <a:t>Note: not an exhaustive list but simply a few selected topics</a:t>
            </a:r>
          </a:p>
        </p:txBody>
      </p:sp>
      <p:sp>
        <p:nvSpPr>
          <p:cNvPr id="7" name="Text 5"/>
          <p:cNvSpPr/>
          <p:nvPr/>
        </p:nvSpPr>
        <p:spPr>
          <a:xfrm>
            <a:off x="731520" y="21945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463040" y="21945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new findings to clinical practice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63040" y="253746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463040" y="34290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40233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1463040" y="40233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432054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SURPASS-CVOT — Study Design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Active-comparator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Double-blind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Noninferiority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88036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88036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13,299 patients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T2D + ASCVD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Tirzepatide ≤15 mg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Dulaglutide 1.5 mg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SC injection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76656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0372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0372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 years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29260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Details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" y="329184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age 64 yrs, 29% women, BMI 32.6, HbA1c 8.4%, diabetes duration 14.7 yrs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Comparator rationale: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Dulaglutide chosen based on REWIND trial CV efficacy; placebo arm considered unethical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3-point MACE (CV death, MI, or stroke). Noninferiority margin: HR upper CI &lt;1.05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Superiority: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upper CI &lt;1.00 required for superiority claim</a:t>
            </a:r>
            <a:endParaRPr lang="en-US" sz="13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SURPASS-CVOT — Key Results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3-point MACE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801 events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8328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13.1%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338328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Dulaglutide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3-point MACE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8328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862 events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1005840"/>
            <a:ext cx="2560320" cy="182880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1097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0.92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21792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Ratio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0" y="2331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95.3% CI 0.83–1.01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3017520"/>
            <a:ext cx="8046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Noninferiority: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 (P = 0.003) — tirzepatide noninferior to dulaglutide for 3-point MACE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Superiority: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MET (P = 0.09) — numerical trend favoring tirzepatide but not statistically significant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All-cause mortality: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 relative reduction vs. dulaglutide — a notable secondary finding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Metabolic benefits: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reductions in HbA1c, body weight, BP, lipids, and improved renal function vs. dulaglutide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Safety: </a:t>
            </a: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GI adverse events with tirzepatide; overall AE incidence similar between groups</a:t>
            </a:r>
            <a:endParaRPr lang="en-US" sz="13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URPASS-CVOT Case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/>
          <a:lstStyle/>
          <a:p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3</a:t>
            </a:r>
          </a:p>
        </p:txBody>
      </p:sp>
      <p:sp>
        <p:nvSpPr>
          <p:cNvPr id="4" name="BadgeBg"/>
          <p:cNvSpPr/>
          <p:nvPr/>
        </p:nvSpPr>
        <p:spPr>
          <a:xfrm>
            <a:off x="731520" y="960120"/>
            <a:ext cx="1595368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 anchor="ctr"/>
          <a:lstStyle/>
          <a:p>
            <a:pPr algn="ctr"/>
            <a:r>
              <a:rPr lang="en-US" sz="1400" b="1" dirty="0" err="1">
                <a:latin typeface="Calibri"/>
              </a:rPr>
              <a:t>Mr</a:t>
            </a:r>
            <a:r>
              <a:rPr lang="en-US" sz="1400" b="1" dirty="0">
                <a:latin typeface="Calibri"/>
              </a:rPr>
              <a:t> Noah Exercise</a:t>
            </a:r>
          </a:p>
        </p:txBody>
      </p:sp>
      <p:sp>
        <p:nvSpPr>
          <p:cNvPr id="5" name="LeftCard"/>
          <p:cNvSpPr/>
          <p:nvPr/>
        </p:nvSpPr>
        <p:spPr>
          <a:xfrm>
            <a:off x="731520" y="1371600"/>
            <a:ext cx="3749040" cy="338328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atHeader"/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7" name="PatDetails"/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58-year-old male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T2D x 12 years, prior NSTEMI, 3-vessel CAD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BMI: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34.2 kg/m²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HbA1c: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8.6% on metformin + empagliflozin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eGFR: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64 mL/min/1.73 m²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1.6 mmol/L on rosuvastatin 40 mg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138/86 mmHg on 3 agents</a:t>
            </a:r>
          </a:p>
          <a:p>
            <a:r>
              <a:rPr lang="en-US" sz="1200" b="1" dirty="0">
                <a:solidFill>
                  <a:srgbClr val="C9A84C"/>
                </a:solidFill>
                <a:latin typeface="Calibri"/>
              </a:rPr>
              <a:t>Clinical need: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Requires additional glucose-lowering therapy with proven CV benefit</a:t>
            </a:r>
          </a:p>
        </p:txBody>
      </p:sp>
      <p:sp>
        <p:nvSpPr>
          <p:cNvPr id="8" name="RightTopCard"/>
          <p:cNvSpPr/>
          <p:nvPr/>
        </p:nvSpPr>
        <p:spPr>
          <a:xfrm>
            <a:off x="4663440" y="1371600"/>
            <a:ext cx="3749040" cy="128239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CQHeader"/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0" name="CQText"/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i="1" dirty="0">
                <a:solidFill>
                  <a:srgbClr val="F5F0E8"/>
                </a:solidFill>
                <a:latin typeface="Calibri"/>
              </a:rPr>
              <a:t>For a patient with T2D and established ASCVD needing glucose intensification, should we choose tirzepatide or a GLP-1 RA like dulaglutide?</a:t>
            </a:r>
          </a:p>
        </p:txBody>
      </p:sp>
      <p:sp>
        <p:nvSpPr>
          <p:cNvPr id="11" name="RightBotCard"/>
          <p:cNvSpPr/>
          <p:nvPr/>
        </p:nvSpPr>
        <p:spPr>
          <a:xfrm>
            <a:off x="4663440" y="2834640"/>
            <a:ext cx="3749040" cy="178531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EBAHeader"/>
          <p:cNvSpPr txBox="1"/>
          <p:nvPr/>
        </p:nvSpPr>
        <p:spPr>
          <a:xfrm>
            <a:off x="4846320" y="29260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600" b="1" dirty="0">
                <a:solidFill>
                  <a:srgbClr val="C9A84C"/>
                </a:solidFill>
                <a:latin typeface="Georgia"/>
              </a:rPr>
              <a:t>Evidence-Based Approach</a:t>
            </a:r>
          </a:p>
        </p:txBody>
      </p:sp>
      <p:sp>
        <p:nvSpPr>
          <p:cNvPr id="13" name="EBAText"/>
          <p:cNvSpPr txBox="1"/>
          <p:nvPr/>
        </p:nvSpPr>
        <p:spPr>
          <a:xfrm>
            <a:off x="4757110" y="3200400"/>
            <a:ext cx="338328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150" dirty="0">
                <a:solidFill>
                  <a:srgbClr val="F5F0E8"/>
                </a:solidFill>
                <a:latin typeface="Calibri"/>
              </a:rPr>
              <a:t>• SURPASS-CVOT: tirzepatide noninferior to dulaglutide for 3-pt MACE (HR 0.92)</a:t>
            </a:r>
          </a:p>
          <a:p>
            <a:r>
              <a:rPr lang="en-US" sz="1150" dirty="0">
                <a:solidFill>
                  <a:srgbClr val="F5F0E8"/>
                </a:solidFill>
                <a:latin typeface="Calibri"/>
              </a:rPr>
              <a:t>• Greater HbA1c reduction, weight loss, BP lowering, and renal benefit vs. dulaglutide</a:t>
            </a:r>
          </a:p>
          <a:p>
            <a:r>
              <a:rPr lang="en-US" sz="1150" dirty="0">
                <a:solidFill>
                  <a:srgbClr val="F5F0E8"/>
                </a:solidFill>
                <a:latin typeface="Calibri"/>
              </a:rPr>
              <a:t>• 16% relative reduction in all-cause mortality (secondary endpoint)</a:t>
            </a:r>
          </a:p>
          <a:p>
            <a:r>
              <a:rPr lang="en-US" sz="1150" dirty="0">
                <a:solidFill>
                  <a:srgbClr val="F5F0E8"/>
                </a:solidFill>
                <a:latin typeface="Calibri"/>
              </a:rPr>
              <a:t>• Either agent is appropriate; tirzepatide offers superior metabolic profile</a:t>
            </a:r>
          </a:p>
        </p:txBody>
      </p:sp>
      <p:sp>
        <p:nvSpPr>
          <p:cNvPr id="14" name="Source"/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SURPASS-CVOT (Nicholls et al., NEJM 2025).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VESALIUS-CV Case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/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4</a:t>
            </a:r>
          </a:p>
        </p:txBody>
      </p:sp>
      <p:sp>
        <p:nvSpPr>
          <p:cNvPr id="4" name="Shape 4"/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/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A. </a:t>
            </a:r>
            <a:r>
              <a:rPr lang="en-US" sz="1400" b="1" dirty="0" err="1">
                <a:latin typeface="Calibri"/>
              </a:rPr>
              <a:t>Keymussels</a:t>
            </a:r>
            <a:endParaRPr lang="en-US" sz="1400" b="1" dirty="0">
              <a:latin typeface="Calibri"/>
            </a:endParaRPr>
          </a:p>
        </p:txBody>
      </p:sp>
      <p:sp>
        <p:nvSpPr>
          <p:cNvPr id="6" name="Shape 6"/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/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/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68-year-old female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T2D, PAD (ABI 0.78), no prior MI or stroke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Imaging: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Coronary CTA: non-obstructive plaque in LAD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2.5 mmol/L on atorvastatin 40 mg + ezetimibe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Non-HDL-C: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3.31 mmol/L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Risk factors: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Family Hx of premature CAD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126/74 mmHg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Current Rx: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Statin, ezetimibe, metformin, empagliflozin</a:t>
            </a:r>
          </a:p>
        </p:txBody>
      </p:sp>
      <p:sp>
        <p:nvSpPr>
          <p:cNvPr id="15" name="Text 15"/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VESALIUS-CV (Bohula et al., NEJM 2026</a:t>
            </a:r>
            <a:r>
              <a:rPr lang="en-US" sz="900" i="1">
                <a:solidFill>
                  <a:srgbClr val="888888"/>
                </a:solidFill>
                <a:latin typeface="Calibri"/>
              </a:rPr>
              <a:t>). </a:t>
            </a:r>
            <a:endParaRPr lang="en-US" sz="900" i="1" dirty="0">
              <a:solidFill>
                <a:srgbClr val="888888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411311-990F-7C7C-6701-C110715A0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71760BAF-415C-B34A-A38E-FFCFD66DE926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F7E97658-65F4-5B24-5C8E-6E256ED4F3E8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4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783D1B40-EF9D-67B6-13AD-21A58C3D054D}"/>
              </a:ext>
            </a:extLst>
          </p:cNvPr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CE6528E9-81C2-9FCB-675D-9D30F15DF7BE}"/>
              </a:ext>
            </a:extLst>
          </p:cNvPr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A. </a:t>
            </a:r>
            <a:r>
              <a:rPr lang="en-US" sz="1400" b="1" dirty="0" err="1">
                <a:latin typeface="Calibri"/>
              </a:rPr>
              <a:t>Keymussels</a:t>
            </a:r>
            <a:endParaRPr lang="en-US" sz="1400" b="1" dirty="0">
              <a:latin typeface="Calibri"/>
            </a:endParaRP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98A83175-5C2F-9928-4563-0F972AA82C6F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52DD0203-FBD0-BBB5-6180-9A6422728B3E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6EF9D2C2-B95D-09BC-C288-A891B30EEA8B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</a:rPr>
              <a:t>Age/Sex: </a:t>
            </a:r>
            <a:r>
              <a:rPr lang="en-US" sz="1200" dirty="0">
                <a:solidFill>
                  <a:srgbClr val="F5F0E8"/>
                </a:solidFill>
              </a:rPr>
              <a:t>68-year-old female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History: </a:t>
            </a:r>
            <a:r>
              <a:rPr lang="en-US" sz="1200" dirty="0">
                <a:solidFill>
                  <a:srgbClr val="F5F0E8"/>
                </a:solidFill>
              </a:rPr>
              <a:t>T2D, PAD (ABI 0.78), no prior MI or stroke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Imaging: </a:t>
            </a:r>
            <a:r>
              <a:rPr lang="en-US" sz="1200" dirty="0">
                <a:solidFill>
                  <a:srgbClr val="F5F0E8"/>
                </a:solidFill>
              </a:rPr>
              <a:t>Coronary CTA: non-obstructive plaque in LAD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LDL-C: </a:t>
            </a:r>
            <a:r>
              <a:rPr lang="en-US" sz="1200" dirty="0">
                <a:solidFill>
                  <a:srgbClr val="F5F0E8"/>
                </a:solidFill>
              </a:rPr>
              <a:t>2.5 mmol/L on atorvastatin 40 mg + ezetimibe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Non-HDL-C: </a:t>
            </a:r>
            <a:r>
              <a:rPr lang="en-US" sz="1200" dirty="0">
                <a:solidFill>
                  <a:srgbClr val="F5F0E8"/>
                </a:solidFill>
              </a:rPr>
              <a:t>3.31 mmol/L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Risk factors: </a:t>
            </a:r>
            <a:r>
              <a:rPr lang="en-US" sz="1200" dirty="0">
                <a:solidFill>
                  <a:srgbClr val="F5F0E8"/>
                </a:solidFill>
              </a:rPr>
              <a:t>Family </a:t>
            </a:r>
            <a:r>
              <a:rPr lang="en-US" sz="1200" dirty="0" err="1">
                <a:solidFill>
                  <a:srgbClr val="F5F0E8"/>
                </a:solidFill>
              </a:rPr>
              <a:t>Hx</a:t>
            </a:r>
            <a:r>
              <a:rPr lang="en-US" sz="1200" dirty="0">
                <a:solidFill>
                  <a:srgbClr val="F5F0E8"/>
                </a:solidFill>
              </a:rPr>
              <a:t> of premature CAD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BP: </a:t>
            </a:r>
            <a:r>
              <a:rPr lang="en-US" sz="1200" dirty="0">
                <a:solidFill>
                  <a:srgbClr val="F5F0E8"/>
                </a:solidFill>
              </a:rPr>
              <a:t>126/74 mmHg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Current Rx: </a:t>
            </a:r>
            <a:r>
              <a:rPr lang="en-US" sz="1200" dirty="0">
                <a:solidFill>
                  <a:srgbClr val="F5F0E8"/>
                </a:solidFill>
              </a:rPr>
              <a:t>Statin, ezetimibe, metformin, empagliflozin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A763D277-AC24-5998-78C7-BEA5622A495D}"/>
              </a:ext>
            </a:extLst>
          </p:cNvPr>
          <p:cNvSpPr/>
          <p:nvPr/>
        </p:nvSpPr>
        <p:spPr>
          <a:xfrm>
            <a:off x="4663440" y="1371599"/>
            <a:ext cx="3749039" cy="3200401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6184B884-6740-F2F3-2AF4-AC25871EA25F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6959CDAF-F0B5-A773-AEB3-2CD07F544C53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High-risk patient without prior MI/stroke but with atherosclerosis and diabetes — should we add a PCSK9 inhibitor?</a:t>
            </a: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Yes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0558045F-E797-0C9B-D136-B9CE5327F4D5}"/>
              </a:ext>
            </a:extLst>
          </p:cNvPr>
          <p:cNvSpPr txBox="1"/>
          <p:nvPr/>
        </p:nvSpPr>
        <p:spPr>
          <a:xfrm>
            <a:off x="4846320" y="31546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endParaRPr lang="en-US" sz="1600" b="1" dirty="0">
              <a:solidFill>
                <a:srgbClr val="C9A84C"/>
              </a:solidFill>
              <a:latin typeface="Georgia"/>
            </a:endParaRP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1290D382-C5BC-0B37-FA98-0760E29DCCD7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VESALIUS-CV (Bohula et al., NEJM 2026</a:t>
            </a:r>
            <a:r>
              <a:rPr lang="en-US" sz="900" i="1">
                <a:solidFill>
                  <a:srgbClr val="888888"/>
                </a:solidFill>
                <a:latin typeface="Calibri"/>
              </a:rPr>
              <a:t>). </a:t>
            </a:r>
            <a:endParaRPr lang="en-US" sz="900" i="1" dirty="0">
              <a:solidFill>
                <a:srgbClr val="888888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18347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9E8B1A-9EB9-7FE9-A2D9-40AD276A4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6D34EA1F-5098-CE1B-3AF3-E91873A1C938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1F7CC815-D206-29D4-D301-78DDA8D096DB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4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461F2C87-2337-4E03-266C-66030DBDE16A}"/>
              </a:ext>
            </a:extLst>
          </p:cNvPr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DD9DAFE6-FBA8-B0BB-BEC0-2D21E662E298}"/>
              </a:ext>
            </a:extLst>
          </p:cNvPr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A. </a:t>
            </a:r>
            <a:r>
              <a:rPr lang="en-US" sz="1400" b="1" dirty="0" err="1">
                <a:latin typeface="Calibri"/>
              </a:rPr>
              <a:t>Keymussels</a:t>
            </a:r>
            <a:endParaRPr lang="en-US" sz="1400" b="1" dirty="0">
              <a:latin typeface="Calibri"/>
            </a:endParaRP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17BEC5C3-7D6F-EB91-94E5-C45DE234FDC5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CD8F98E6-9CDD-A446-1AEB-882C2462C031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D88AEE8B-16FA-DB8B-D0C1-22A8EC9263DF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</a:rPr>
              <a:t>Age/Sex: </a:t>
            </a:r>
            <a:r>
              <a:rPr lang="en-US" sz="1200" dirty="0">
                <a:solidFill>
                  <a:srgbClr val="F5F0E8"/>
                </a:solidFill>
              </a:rPr>
              <a:t>68-year-old female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History: </a:t>
            </a:r>
            <a:r>
              <a:rPr lang="en-US" sz="1200" dirty="0">
                <a:solidFill>
                  <a:srgbClr val="F5F0E8"/>
                </a:solidFill>
              </a:rPr>
              <a:t>T2D, PAD (ABI 0.78), no prior MI or stroke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Imaging: </a:t>
            </a:r>
            <a:r>
              <a:rPr lang="en-US" sz="1200" dirty="0">
                <a:solidFill>
                  <a:srgbClr val="F5F0E8"/>
                </a:solidFill>
              </a:rPr>
              <a:t>Coronary CTA: non-obstructive plaque in LAD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LDL-C: </a:t>
            </a:r>
            <a:r>
              <a:rPr lang="en-US" sz="1200" dirty="0">
                <a:solidFill>
                  <a:srgbClr val="F5F0E8"/>
                </a:solidFill>
              </a:rPr>
              <a:t>2.5 mmol/L on atorvastatin 40 mg + ezetimibe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Non-HDL-C: </a:t>
            </a:r>
            <a:r>
              <a:rPr lang="en-US" sz="1200" dirty="0">
                <a:solidFill>
                  <a:srgbClr val="F5F0E8"/>
                </a:solidFill>
              </a:rPr>
              <a:t>3.31 mmol/L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Risk factors: </a:t>
            </a:r>
            <a:r>
              <a:rPr lang="en-US" sz="1200" dirty="0">
                <a:solidFill>
                  <a:srgbClr val="F5F0E8"/>
                </a:solidFill>
              </a:rPr>
              <a:t>Family </a:t>
            </a:r>
            <a:r>
              <a:rPr lang="en-US" sz="1200" dirty="0" err="1">
                <a:solidFill>
                  <a:srgbClr val="F5F0E8"/>
                </a:solidFill>
              </a:rPr>
              <a:t>Hx</a:t>
            </a:r>
            <a:r>
              <a:rPr lang="en-US" sz="1200" dirty="0">
                <a:solidFill>
                  <a:srgbClr val="F5F0E8"/>
                </a:solidFill>
              </a:rPr>
              <a:t> of premature CAD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BP: </a:t>
            </a:r>
            <a:r>
              <a:rPr lang="en-US" sz="1200" dirty="0">
                <a:solidFill>
                  <a:srgbClr val="F5F0E8"/>
                </a:solidFill>
              </a:rPr>
              <a:t>126/74 mmHg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Current Rx: </a:t>
            </a:r>
            <a:r>
              <a:rPr lang="en-US" sz="1200" dirty="0">
                <a:solidFill>
                  <a:srgbClr val="F5F0E8"/>
                </a:solidFill>
              </a:rPr>
              <a:t>Statin, ezetimibe, metformin, empagliflozin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05693C16-226D-E35B-D4A9-418FF78CDBDE}"/>
              </a:ext>
            </a:extLst>
          </p:cNvPr>
          <p:cNvSpPr/>
          <p:nvPr/>
        </p:nvSpPr>
        <p:spPr>
          <a:xfrm>
            <a:off x="4663440" y="1371599"/>
            <a:ext cx="3749039" cy="3200401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D1F09279-77D2-FD4B-FAD1-C613F56A2BE4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2398C0CA-226F-046E-F442-86F6736A8BA5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High-risk patient without prior MI/stroke but with atherosclerosis and diabetes — should we add a PCSK9 inhibitor?</a:t>
            </a: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Yes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No…and stress the importance of Mediterranean diet seeing that people that don’t eat onions suffer a horrible, horrible fate.</a:t>
            </a:r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203A2E0F-996A-2FA3-21F0-00CF226DFD69}"/>
              </a:ext>
            </a:extLst>
          </p:cNvPr>
          <p:cNvSpPr txBox="1"/>
          <p:nvPr/>
        </p:nvSpPr>
        <p:spPr>
          <a:xfrm>
            <a:off x="4846320" y="320040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endParaRPr lang="en-US" sz="1600" b="1" dirty="0">
              <a:solidFill>
                <a:srgbClr val="C9A84C"/>
              </a:solidFill>
              <a:latin typeface="Georgia"/>
            </a:endParaRPr>
          </a:p>
        </p:txBody>
      </p:sp>
      <p:sp>
        <p:nvSpPr>
          <p:cNvPr id="14" name="Text 14">
            <a:extLst>
              <a:ext uri="{FF2B5EF4-FFF2-40B4-BE49-F238E27FC236}">
                <a16:creationId xmlns:a16="http://schemas.microsoft.com/office/drawing/2014/main" id="{ED92C9DD-A86C-2D01-8559-0648D74457BD}"/>
              </a:ext>
            </a:extLst>
          </p:cNvPr>
          <p:cNvSpPr txBox="1"/>
          <p:nvPr/>
        </p:nvSpPr>
        <p:spPr>
          <a:xfrm>
            <a:off x="4846320" y="3520440"/>
            <a:ext cx="338328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endParaRPr lang="en-US" sz="1150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F4518FE4-EC58-65AD-246B-83DAB9F1F39A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VESALIUS-CV (Bohula et al., NEJM 2026</a:t>
            </a:r>
            <a:r>
              <a:rPr lang="en-US" sz="900" i="1">
                <a:solidFill>
                  <a:srgbClr val="888888"/>
                </a:solidFill>
                <a:latin typeface="Calibri"/>
              </a:rPr>
              <a:t>). </a:t>
            </a:r>
            <a:endParaRPr lang="en-US" sz="900" i="1" dirty="0">
              <a:solidFill>
                <a:srgbClr val="888888"/>
              </a:solidFill>
              <a:latin typeface="Calibri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639F2E9-FAF0-63CB-1961-45287D396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959" y="3741389"/>
            <a:ext cx="560881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965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VESALIUS-CV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Evolocumab in Patients Without a Previous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Myocardial Infarction or Stroke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Bohula EA et al. N Engl J Med 2026;394:117-127. AHA 2025 Late-Breaking Science</a:t>
            </a:r>
            <a:endParaRPr lang="en-US" sz="11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VESALIUS-CV — Study Design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Double-blind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Placebo-controlled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88036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88036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12,257 patients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ASCVD or diabetes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prior MI/stroke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9204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Evolocumab 140 mg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 every 2 weeks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Placebo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766560" y="1051560"/>
            <a:ext cx="1828800" cy="16459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03720" y="114300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03720" y="14630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4.6 years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29260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Criteria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" y="329184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Inclusion: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Atherosclerosis or high-risk diabetes, LDL-C ≥90 mg/dL, no prior MI or stroke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age 66 yrs, 43% women, 93% White, 58% with diabetes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primary endpoints: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3-point MACE (CHD death, MI, ischemic stroke) and 4-point MACE (+ ischemia-driven revascularization)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Landmark: </a:t>
            </a:r>
            <a:r>
              <a:rPr lang="en-US" sz="13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PCSK9 inhibitor trial in primary prevention population on optimized lipid therapy</a:t>
            </a:r>
            <a:endParaRPr lang="en-US" sz="13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VESALIUS-CV — Key Results</a:t>
            </a:r>
            <a:endParaRPr lang="en-US" sz="28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99921"/>
              </p:ext>
            </p:extLst>
          </p:nvPr>
        </p:nvGraphicFramePr>
        <p:xfrm>
          <a:off x="274320" y="1005840"/>
          <a:ext cx="7955280" cy="219456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Evolocumab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Placebo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HR (95% CI)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P-value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5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3-point MACE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0.75 (0.65–0.86)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&lt;0.001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4-point MACE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0.81 (0.73–0.89)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&lt;0.001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All-cause mortality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0.80 (0.70–0.91)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 alone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0.64 (36% RRR)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2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LDL-C at 48 wks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1.16 mmol/L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 mmol/L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55% reduction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5F0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&lt;0.0001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35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274320" y="3383280"/>
            <a:ext cx="8595360" cy="1463040"/>
          </a:xfrm>
          <a:prstGeom prst="rect">
            <a:avLst/>
          </a:prstGeom>
          <a:solidFill>
            <a:srgbClr val="3330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34747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Practice-Changing: </a:t>
            </a:r>
            <a:r>
              <a:rPr lang="en-US" sz="12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demonstration of improved CV outcomes with a PCSK9 inhibitor — or any nonstatin — in patients without prior MI or stroke already on high-intensity lipid therapy. Evolocumab reduced first MACE by 25% and MI by 36%. Consistent across subgroups including high-risk diabetes (one-third of cohort). Results support extending PCSK9 inhibitor use to primary prevention in appropriately selected patients.</a:t>
            </a:r>
            <a:endParaRPr lang="en-US" sz="1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F46A24-64B9-7E48-F355-D07381292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A9AC42DD-6201-9C41-449D-E1DE23B73E0C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730DEBD6-E202-60C9-9DE4-CB3BA5922597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4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94440830-48C9-C7BF-97AC-8C562A820B48}"/>
              </a:ext>
            </a:extLst>
          </p:cNvPr>
          <p:cNvSpPr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3548DD21-3CEA-25CD-DADD-AE34B4096B7B}"/>
              </a:ext>
            </a:extLst>
          </p:cNvPr>
          <p:cNvSpPr txBox="1"/>
          <p:nvPr/>
        </p:nvSpPr>
        <p:spPr>
          <a:xfrm>
            <a:off x="731520" y="960120"/>
            <a:ext cx="137160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45720" rIns="0" bIns="0" anchor="t"/>
          <a:lstStyle/>
          <a:p>
            <a:pPr algn="ctr"/>
            <a:r>
              <a:rPr lang="en-US" sz="1400" b="1" dirty="0">
                <a:latin typeface="Calibri"/>
              </a:rPr>
              <a:t>Ms. A. </a:t>
            </a:r>
            <a:r>
              <a:rPr lang="en-US" sz="1400" b="1" dirty="0" err="1">
                <a:latin typeface="Calibri"/>
              </a:rPr>
              <a:t>Keymussels</a:t>
            </a:r>
            <a:endParaRPr lang="en-US" sz="1400" b="1" dirty="0">
              <a:latin typeface="Calibri"/>
            </a:endParaRP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9370C8AB-1119-6CDA-885E-75B50D85A664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D6959B37-9D9D-6A2D-5BDB-18E463C01BBA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76131BA2-BC9F-25A6-90D5-42D01595143F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en-US" sz="1200" b="1" dirty="0">
                <a:solidFill>
                  <a:srgbClr val="C9A84C"/>
                </a:solidFill>
              </a:rPr>
              <a:t>Age/Sex: </a:t>
            </a:r>
            <a:r>
              <a:rPr lang="en-US" sz="1200" dirty="0">
                <a:solidFill>
                  <a:srgbClr val="F5F0E8"/>
                </a:solidFill>
              </a:rPr>
              <a:t>68-year-old female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History: </a:t>
            </a:r>
            <a:r>
              <a:rPr lang="en-US" sz="1200" dirty="0">
                <a:solidFill>
                  <a:srgbClr val="F5F0E8"/>
                </a:solidFill>
              </a:rPr>
              <a:t>T2D, PAD (ABI 0.78), no prior MI or stroke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Imaging: </a:t>
            </a:r>
            <a:r>
              <a:rPr lang="en-US" sz="1200" dirty="0">
                <a:solidFill>
                  <a:srgbClr val="F5F0E8"/>
                </a:solidFill>
              </a:rPr>
              <a:t>Coronary CTA: non-obstructive plaque in LAD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LDL-C: </a:t>
            </a:r>
            <a:r>
              <a:rPr lang="en-US" sz="1200" dirty="0">
                <a:solidFill>
                  <a:srgbClr val="F5F0E8"/>
                </a:solidFill>
              </a:rPr>
              <a:t>2.5 mmol/L on atorvastatin 40 mg + ezetimibe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Non-HDL-C: </a:t>
            </a:r>
            <a:r>
              <a:rPr lang="en-US" sz="1200" dirty="0">
                <a:solidFill>
                  <a:srgbClr val="F5F0E8"/>
                </a:solidFill>
              </a:rPr>
              <a:t>3.31 mmol/L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Risk factors: </a:t>
            </a:r>
            <a:r>
              <a:rPr lang="en-US" sz="1200" dirty="0">
                <a:solidFill>
                  <a:srgbClr val="F5F0E8"/>
                </a:solidFill>
              </a:rPr>
              <a:t>Family </a:t>
            </a:r>
            <a:r>
              <a:rPr lang="en-US" sz="1200" dirty="0" err="1">
                <a:solidFill>
                  <a:srgbClr val="F5F0E8"/>
                </a:solidFill>
              </a:rPr>
              <a:t>Hx</a:t>
            </a:r>
            <a:r>
              <a:rPr lang="en-US" sz="1200" dirty="0">
                <a:solidFill>
                  <a:srgbClr val="F5F0E8"/>
                </a:solidFill>
              </a:rPr>
              <a:t> of premature CAD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BP: </a:t>
            </a:r>
            <a:r>
              <a:rPr lang="en-US" sz="1200" dirty="0">
                <a:solidFill>
                  <a:srgbClr val="F5F0E8"/>
                </a:solidFill>
              </a:rPr>
              <a:t>126/74 mmHg</a:t>
            </a:r>
          </a:p>
          <a:p>
            <a:r>
              <a:rPr lang="en-US" sz="1200" b="1" dirty="0">
                <a:solidFill>
                  <a:srgbClr val="C9A84C"/>
                </a:solidFill>
              </a:rPr>
              <a:t>Current Rx: </a:t>
            </a:r>
            <a:r>
              <a:rPr lang="en-US" sz="1200" dirty="0">
                <a:solidFill>
                  <a:srgbClr val="F5F0E8"/>
                </a:solidFill>
              </a:rPr>
              <a:t>Statin, ezetimibe, metformin, empagliflozin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5E6892F6-C197-7C3B-6E37-8D250DB3C84F}"/>
              </a:ext>
            </a:extLst>
          </p:cNvPr>
          <p:cNvSpPr/>
          <p:nvPr/>
        </p:nvSpPr>
        <p:spPr>
          <a:xfrm>
            <a:off x="4663440" y="1371600"/>
            <a:ext cx="3749039" cy="15544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EF889AFB-6708-13C4-0D06-A40D948C9152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C60425C0-FB1C-B958-18EC-9E86815580F6}"/>
              </a:ext>
            </a:extLst>
          </p:cNvPr>
          <p:cNvSpPr txBox="1"/>
          <p:nvPr/>
        </p:nvSpPr>
        <p:spPr>
          <a:xfrm>
            <a:off x="4846320" y="1828800"/>
            <a:ext cx="3383280" cy="10058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High-risk patient without prior MI/stroke but with atherosclerosis and diabetes — should we add a PCSK9 inhibitor?</a:t>
            </a:r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BE30EE8-59C6-DA7F-2934-93DAF5246341}"/>
              </a:ext>
            </a:extLst>
          </p:cNvPr>
          <p:cNvSpPr/>
          <p:nvPr/>
        </p:nvSpPr>
        <p:spPr>
          <a:xfrm>
            <a:off x="4663440" y="3063240"/>
            <a:ext cx="3749039" cy="169164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601ED875-8683-3834-5DCA-6CA649F3B469}"/>
              </a:ext>
            </a:extLst>
          </p:cNvPr>
          <p:cNvSpPr txBox="1"/>
          <p:nvPr/>
        </p:nvSpPr>
        <p:spPr>
          <a:xfrm>
            <a:off x="4846320" y="31546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Evidence-Based Approach</a:t>
            </a:r>
          </a:p>
        </p:txBody>
      </p:sp>
      <p:sp>
        <p:nvSpPr>
          <p:cNvPr id="14" name="Text 14">
            <a:extLst>
              <a:ext uri="{FF2B5EF4-FFF2-40B4-BE49-F238E27FC236}">
                <a16:creationId xmlns:a16="http://schemas.microsoft.com/office/drawing/2014/main" id="{4477BCCE-86EF-4295-03D0-027A3995BCA1}"/>
              </a:ext>
            </a:extLst>
          </p:cNvPr>
          <p:cNvSpPr txBox="1"/>
          <p:nvPr/>
        </p:nvSpPr>
        <p:spPr>
          <a:xfrm>
            <a:off x="4846320" y="3520440"/>
            <a:ext cx="338328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VESALIUS-CV: evolocumab reduced 3-pt MACE by 25% (HR 0.75, P &lt; .001)</a:t>
            </a:r>
          </a:p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MI reduced by 36%; all-cause mortality HR 0.80</a:t>
            </a:r>
          </a:p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LDL-C reduced to median 45 mg/dL (55% reduction from baseline)</a:t>
            </a:r>
          </a:p>
          <a:p>
            <a:pPr algn="l"/>
            <a:r>
              <a:rPr lang="en-US" sz="1150" dirty="0">
                <a:solidFill>
                  <a:srgbClr val="F5F0E8"/>
                </a:solidFill>
                <a:latin typeface="Calibri"/>
              </a:rPr>
              <a:t>• First nonstatin to show primary prevention benefit on optimized therapy</a:t>
            </a: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3C58F8EE-2C13-1579-A7DE-EAC4A6380732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VESALIUS-CV (Bohula et al., NEJM 2026).</a:t>
            </a:r>
          </a:p>
        </p:txBody>
      </p:sp>
    </p:spTree>
    <p:extLst>
      <p:ext uri="{BB962C8B-B14F-4D97-AF65-F5344CB8AC3E}">
        <p14:creationId xmlns:p14="http://schemas.microsoft.com/office/powerpoint/2010/main" val="4108569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4BAE0B-E093-3683-E28B-B9E629EF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3EAB95C-D396-492B-D0D2-BD51526274A3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A21170D-7503-6579-2BBA-23E7084A75E1}"/>
              </a:ext>
            </a:extLst>
          </p:cNvPr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Objectives</a:t>
            </a:r>
            <a:endParaRPr lang="en-US" sz="36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CF79882-3559-4F08-8A92-2F5C4AE071A4}"/>
              </a:ext>
            </a:extLst>
          </p:cNvPr>
          <p:cNvSpPr/>
          <p:nvPr/>
        </p:nvSpPr>
        <p:spPr>
          <a:xfrm>
            <a:off x="731520" y="12801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7CD0A57-0BEB-766D-606E-0E46757EAD2F}"/>
              </a:ext>
            </a:extLst>
          </p:cNvPr>
          <p:cNvSpPr/>
          <p:nvPr/>
        </p:nvSpPr>
        <p:spPr>
          <a:xfrm>
            <a:off x="1463040" y="12801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recent cardiovascular trials </a:t>
            </a:r>
            <a:endParaRPr lang="en-US" sz="1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32666894-34B2-74B0-6506-11AA0F0B380C}"/>
              </a:ext>
            </a:extLst>
          </p:cNvPr>
          <p:cNvSpPr/>
          <p:nvPr/>
        </p:nvSpPr>
        <p:spPr>
          <a:xfrm>
            <a:off x="1463040" y="16002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8B8"/>
                </a:solidFill>
                <a:latin typeface="Calibri" pitchFamily="34" charset="0"/>
                <a:cs typeface="Calibri" pitchFamily="34" charset="-120"/>
              </a:rPr>
              <a:t>4 trials selected for today’s agenda</a:t>
            </a: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502017E6-A8D3-116A-5E7E-A0457D0B5F02}"/>
              </a:ext>
            </a:extLst>
          </p:cNvPr>
          <p:cNvSpPr/>
          <p:nvPr/>
        </p:nvSpPr>
        <p:spPr>
          <a:xfrm>
            <a:off x="731520" y="21945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B363125-8570-0272-5970-74720D1A199B}"/>
              </a:ext>
            </a:extLst>
          </p:cNvPr>
          <p:cNvSpPr/>
          <p:nvPr/>
        </p:nvSpPr>
        <p:spPr>
          <a:xfrm>
            <a:off x="1463040" y="21945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new findings to clinical practice</a:t>
            </a:r>
            <a:endParaRPr lang="en-US" sz="18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FFFC48B-D41D-CB31-FA8B-600CB9D10F78}"/>
              </a:ext>
            </a:extLst>
          </p:cNvPr>
          <p:cNvSpPr/>
          <p:nvPr/>
        </p:nvSpPr>
        <p:spPr>
          <a:xfrm>
            <a:off x="1463040" y="253746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6EF93939-4F2F-C6C0-04CC-AD2E95C1024B}"/>
              </a:ext>
            </a:extLst>
          </p:cNvPr>
          <p:cNvSpPr/>
          <p:nvPr/>
        </p:nvSpPr>
        <p:spPr>
          <a:xfrm>
            <a:off x="731520" y="31089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3DB112E7-186E-6FBE-6FDB-91DD1B718F1F}"/>
              </a:ext>
            </a:extLst>
          </p:cNvPr>
          <p:cNvSpPr/>
          <p:nvPr/>
        </p:nvSpPr>
        <p:spPr>
          <a:xfrm>
            <a:off x="1463040" y="31089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have some fun!</a:t>
            </a:r>
            <a:endParaRPr lang="en-US" sz="18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D4EFB418-0DE3-5D5D-258B-BA754D069360}"/>
              </a:ext>
            </a:extLst>
          </p:cNvPr>
          <p:cNvSpPr/>
          <p:nvPr/>
        </p:nvSpPr>
        <p:spPr>
          <a:xfrm>
            <a:off x="1463040" y="34290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F5F592C8-B75E-0160-2F9C-1BB112087985}"/>
              </a:ext>
            </a:extLst>
          </p:cNvPr>
          <p:cNvSpPr/>
          <p:nvPr/>
        </p:nvSpPr>
        <p:spPr>
          <a:xfrm>
            <a:off x="731520" y="40233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endParaRPr lang="en-US" sz="28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F399FE97-00F7-D239-38F1-C4CC981E5F68}"/>
              </a:ext>
            </a:extLst>
          </p:cNvPr>
          <p:cNvSpPr/>
          <p:nvPr/>
        </p:nvSpPr>
        <p:spPr>
          <a:xfrm>
            <a:off x="1463040" y="40233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5B643A93-9EBB-370F-3B16-4FD3387DAD89}"/>
              </a:ext>
            </a:extLst>
          </p:cNvPr>
          <p:cNvSpPr/>
          <p:nvPr/>
        </p:nvSpPr>
        <p:spPr>
          <a:xfrm>
            <a:off x="1463040" y="432054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89E7232-770F-CB53-B3AF-E38F8EDB0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582" y="2571749"/>
            <a:ext cx="1880244" cy="2350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689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Clinical Case Synthesis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194560" y="1124712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stenting + intensive medical therapy reduces stroke risk in asymptomatic high-grade stenosis (NNT 31 at 4 yrs). CEA did not reach significance. Supports individualized revascularization decisions favoring CAS in eligible patients.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F1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26D4A5-1A4D-3A93-0581-FC794DC39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DDEF6CE-B3F2-D0B4-BDD4-15683158CE43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FBFC861-FAD2-999D-F7BF-469D9BA9F4A2}"/>
              </a:ext>
            </a:extLst>
          </p:cNvPr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Clinical Case Synthesis</a:t>
            </a:r>
            <a:endParaRPr lang="en-US" sz="3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F3B1BD74-5A02-B02D-2220-24F8D90053A1}"/>
              </a:ext>
            </a:extLst>
          </p:cNvPr>
          <p:cNvSpPr/>
          <p:nvPr/>
        </p:nvSpPr>
        <p:spPr>
          <a:xfrm>
            <a:off x="731520" y="1051560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0DC5E8B3-6A22-B4BF-9245-0E254C580E90}"/>
              </a:ext>
            </a:extLst>
          </p:cNvPr>
          <p:cNvSpPr/>
          <p:nvPr/>
        </p:nvSpPr>
        <p:spPr>
          <a:xfrm>
            <a:off x="868680" y="1143000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</a:t>
            </a:r>
            <a:endParaRPr lang="en-US" sz="16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7917743-E2CE-1C61-CDF2-D908AEFC2BC7}"/>
              </a:ext>
            </a:extLst>
          </p:cNvPr>
          <p:cNvSpPr/>
          <p:nvPr/>
        </p:nvSpPr>
        <p:spPr>
          <a:xfrm>
            <a:off x="2194560" y="1124712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stenting + intensive medical therapy reduces stroke risk in asymptomatic high-grade stenosis (NNT 31 at 4 yrs). CEA did not reach significance. Supports individualized revascularization decisions favoring CAS in eligible patients.</a:t>
            </a:r>
            <a:endParaRPr lang="en-US" sz="11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B4F0117D-2005-F7E7-D073-63AEF24FF9FF}"/>
              </a:ext>
            </a:extLst>
          </p:cNvPr>
          <p:cNvSpPr/>
          <p:nvPr/>
        </p:nvSpPr>
        <p:spPr>
          <a:xfrm>
            <a:off x="731520" y="2039112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97C95E36-9FBC-ACA6-A7D5-D53F18A6586E}"/>
              </a:ext>
            </a:extLst>
          </p:cNvPr>
          <p:cNvSpPr/>
          <p:nvPr/>
        </p:nvSpPr>
        <p:spPr>
          <a:xfrm>
            <a:off x="868680" y="2130552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</a:t>
            </a:r>
            <a:endParaRPr lang="en-US" sz="16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4B6F954A-1EAF-666F-2564-126591C45C2B}"/>
              </a:ext>
            </a:extLst>
          </p:cNvPr>
          <p:cNvSpPr/>
          <p:nvPr/>
        </p:nvSpPr>
        <p:spPr>
          <a:xfrm>
            <a:off x="2194560" y="2112264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 interruption post-MI failed noninferiority and did not improve quality of life. Stopping BB raised BP and HR persistently, with particular harm in hypertensive patients. Continue BB in stable, tolerating post-MI patients.</a:t>
            </a:r>
            <a:endParaRPr lang="en-US" sz="115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86BA62DC-C363-98A7-988E-792F3A3F2E79}"/>
              </a:ext>
            </a:extLst>
          </p:cNvPr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346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F1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B5C7ED-2716-B8A3-C742-ED13515E4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CFF385B-9B9A-D2C0-17D0-3786009236C0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93F8334-332B-ACE6-0947-F77B3F53A9B3}"/>
              </a:ext>
            </a:extLst>
          </p:cNvPr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Clinical Case Synthesis</a:t>
            </a:r>
            <a:endParaRPr lang="en-US" sz="3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9078D275-95A8-AE1C-4BED-DBCA16BCEFC1}"/>
              </a:ext>
            </a:extLst>
          </p:cNvPr>
          <p:cNvSpPr/>
          <p:nvPr/>
        </p:nvSpPr>
        <p:spPr>
          <a:xfrm>
            <a:off x="731520" y="1051560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CAC565D-10A6-BDF1-6D0E-34B094CFA8B1}"/>
              </a:ext>
            </a:extLst>
          </p:cNvPr>
          <p:cNvSpPr/>
          <p:nvPr/>
        </p:nvSpPr>
        <p:spPr>
          <a:xfrm>
            <a:off x="868680" y="1143000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</a:t>
            </a:r>
            <a:endParaRPr lang="en-US" sz="16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57A22903-16C7-8A16-DF79-7E0044D4592F}"/>
              </a:ext>
            </a:extLst>
          </p:cNvPr>
          <p:cNvSpPr/>
          <p:nvPr/>
        </p:nvSpPr>
        <p:spPr>
          <a:xfrm>
            <a:off x="2194560" y="1124712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stenting + intensive medical therapy reduces stroke risk in asymptomatic high-grade stenosis (NNT 31 at 4 yrs). CEA did not reach significance. Supports individualized revascularization decisions favoring CAS in eligible patients.</a:t>
            </a:r>
            <a:endParaRPr lang="en-US" sz="11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98D9BBD2-C8D4-80F0-6746-6709E47A650E}"/>
              </a:ext>
            </a:extLst>
          </p:cNvPr>
          <p:cNvSpPr/>
          <p:nvPr/>
        </p:nvSpPr>
        <p:spPr>
          <a:xfrm>
            <a:off x="731520" y="2039112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979F5C97-7946-9039-748D-AFA37EEF18F8}"/>
              </a:ext>
            </a:extLst>
          </p:cNvPr>
          <p:cNvSpPr/>
          <p:nvPr/>
        </p:nvSpPr>
        <p:spPr>
          <a:xfrm>
            <a:off x="868680" y="2130552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</a:t>
            </a:r>
            <a:endParaRPr lang="en-US" sz="16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33A7636B-3A86-55D6-B519-39AB420C247C}"/>
              </a:ext>
            </a:extLst>
          </p:cNvPr>
          <p:cNvSpPr/>
          <p:nvPr/>
        </p:nvSpPr>
        <p:spPr>
          <a:xfrm>
            <a:off x="2194560" y="2112264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 interruption post-MI failed noninferiority and did not improve quality of life. Stopping BB raised BP and HR persistently, with particular harm in hypertensive patients. Continue BB in stable, tolerating post-MI patients.</a:t>
            </a:r>
            <a:endParaRPr lang="en-US" sz="11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88989A1A-0334-9B50-3175-4205EB93E019}"/>
              </a:ext>
            </a:extLst>
          </p:cNvPr>
          <p:cNvSpPr/>
          <p:nvPr/>
        </p:nvSpPr>
        <p:spPr>
          <a:xfrm>
            <a:off x="731520" y="3026664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119600F-BD4E-4009-EFD9-C13136D1B7B9}"/>
              </a:ext>
            </a:extLst>
          </p:cNvPr>
          <p:cNvSpPr/>
          <p:nvPr/>
        </p:nvSpPr>
        <p:spPr>
          <a:xfrm>
            <a:off x="868680" y="3118104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SURPASS-CVOT</a:t>
            </a:r>
            <a:endParaRPr lang="en-US" sz="16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57A746EA-9475-FFB6-BEA4-A1B1C0822725}"/>
              </a:ext>
            </a:extLst>
          </p:cNvPr>
          <p:cNvSpPr/>
          <p:nvPr/>
        </p:nvSpPr>
        <p:spPr>
          <a:xfrm>
            <a:off x="2194560" y="3099816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Tirzepatide (dual GIP/GLP-1 agonist) is noninferior to dulaglutide for 3-point MACE in T2D + ASCVD, with superior metabolic and renal benefits. Validates CV safety and expands incretin therapy options.</a:t>
            </a:r>
            <a:endParaRPr lang="en-US" sz="115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41B4FB22-0C44-CFC9-612E-AA1D1B59F79B}"/>
              </a:ext>
            </a:extLst>
          </p:cNvPr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894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F1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550B94-04AA-2940-FAD5-7BB0236EC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EFE823A-B255-1F22-5954-843D0CEA2E03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22D86912-73B5-5D0C-4424-A2FB57BD9EC7}"/>
              </a:ext>
            </a:extLst>
          </p:cNvPr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Clinical Case Synthesis</a:t>
            </a:r>
            <a:endParaRPr lang="en-US" sz="3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64DB4883-500F-11C7-F3C6-4999D9A4DD3C}"/>
              </a:ext>
            </a:extLst>
          </p:cNvPr>
          <p:cNvSpPr/>
          <p:nvPr/>
        </p:nvSpPr>
        <p:spPr>
          <a:xfrm>
            <a:off x="731520" y="1051560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6C67373-7A09-2E66-4D6A-20D2270BE28D}"/>
              </a:ext>
            </a:extLst>
          </p:cNvPr>
          <p:cNvSpPr/>
          <p:nvPr/>
        </p:nvSpPr>
        <p:spPr>
          <a:xfrm>
            <a:off x="868680" y="1143000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</a:t>
            </a:r>
            <a:endParaRPr lang="en-US" sz="16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2AFAECC-518C-0696-AE91-5162A94B1B1B}"/>
              </a:ext>
            </a:extLst>
          </p:cNvPr>
          <p:cNvSpPr/>
          <p:nvPr/>
        </p:nvSpPr>
        <p:spPr>
          <a:xfrm>
            <a:off x="2194560" y="1124712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stenting + intensive medical therapy reduces stroke risk in asymptomatic high-grade stenosis (NNT 31 at 4 yrs). CEA did not reach significance. Supports individualized revascularization decisions favoring CAS in eligible patients.</a:t>
            </a:r>
            <a:endParaRPr lang="en-US" sz="11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F1431E89-3786-51B3-C415-801C00984BB6}"/>
              </a:ext>
            </a:extLst>
          </p:cNvPr>
          <p:cNvSpPr/>
          <p:nvPr/>
        </p:nvSpPr>
        <p:spPr>
          <a:xfrm>
            <a:off x="731520" y="2039112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597577CF-E624-EBE1-0805-E16DAD9F6E6E}"/>
              </a:ext>
            </a:extLst>
          </p:cNvPr>
          <p:cNvSpPr/>
          <p:nvPr/>
        </p:nvSpPr>
        <p:spPr>
          <a:xfrm>
            <a:off x="868680" y="2130552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</a:t>
            </a:r>
            <a:endParaRPr lang="en-US" sz="16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DCC78781-0F97-936A-EC05-94BB559C87EE}"/>
              </a:ext>
            </a:extLst>
          </p:cNvPr>
          <p:cNvSpPr/>
          <p:nvPr/>
        </p:nvSpPr>
        <p:spPr>
          <a:xfrm>
            <a:off x="2194560" y="2112264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 interruption post-MI failed noninferiority and did not improve quality of life. Stopping BB raised BP and HR persistently, with particular harm in hypertensive patients. Continue BB in stable, tolerating post-MI patients.</a:t>
            </a:r>
            <a:endParaRPr lang="en-US" sz="11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1F9A9051-82B5-17B9-95E4-150DB0232BD7}"/>
              </a:ext>
            </a:extLst>
          </p:cNvPr>
          <p:cNvSpPr/>
          <p:nvPr/>
        </p:nvSpPr>
        <p:spPr>
          <a:xfrm>
            <a:off x="731520" y="3026664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BB40B380-153C-4B1B-F906-B242D8D63E9F}"/>
              </a:ext>
            </a:extLst>
          </p:cNvPr>
          <p:cNvSpPr/>
          <p:nvPr/>
        </p:nvSpPr>
        <p:spPr>
          <a:xfrm>
            <a:off x="868680" y="3118104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SURPASS-CVOT</a:t>
            </a:r>
            <a:endParaRPr lang="en-US" sz="16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875C0A3C-85EE-031A-2F1F-3E8D6B1D5F2D}"/>
              </a:ext>
            </a:extLst>
          </p:cNvPr>
          <p:cNvSpPr/>
          <p:nvPr/>
        </p:nvSpPr>
        <p:spPr>
          <a:xfrm>
            <a:off x="2194560" y="3099816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Tirzepatide (dual GIP/GLP-1 agonist) is noninferior to dulaglutide for 3-point MACE in T2D + ASCVD, with superior metabolic and renal benefits. Validates CV safety and expands incretin therapy options.</a:t>
            </a:r>
            <a:endParaRPr lang="en-US" sz="115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2ED3FA34-3769-72CE-0E91-805A1E10228B}"/>
              </a:ext>
            </a:extLst>
          </p:cNvPr>
          <p:cNvSpPr/>
          <p:nvPr/>
        </p:nvSpPr>
        <p:spPr>
          <a:xfrm>
            <a:off x="731520" y="4014216"/>
            <a:ext cx="7680960" cy="8686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A035F2DC-B623-252F-566E-AC2344CB9E05}"/>
              </a:ext>
            </a:extLst>
          </p:cNvPr>
          <p:cNvSpPr/>
          <p:nvPr/>
        </p:nvSpPr>
        <p:spPr>
          <a:xfrm>
            <a:off x="868680" y="4105656"/>
            <a:ext cx="1280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VESALIUS-CV</a:t>
            </a:r>
            <a:endParaRPr lang="en-US" sz="16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65C3A5C2-51CC-65AD-D787-1DB530F29028}"/>
              </a:ext>
            </a:extLst>
          </p:cNvPr>
          <p:cNvSpPr/>
          <p:nvPr/>
        </p:nvSpPr>
        <p:spPr>
          <a:xfrm>
            <a:off x="2194560" y="4087368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Evolocumab reduces first CV events by 25% in patients without prior MI/stroke — the first nonstatin to show primary prevention benefit on optimized therapy. Supports expanding PCSK9i indications.</a:t>
            </a:r>
            <a:endParaRPr lang="en-US" sz="115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F69CFF1F-580A-F5D8-99C5-191E4748914B}"/>
              </a:ext>
            </a:extLst>
          </p:cNvPr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474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F1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7B8F1A-B517-DBC5-1EB5-649DAD34B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5058085-8CF0-7B0A-FF1B-DA6E4525425C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11327A7-DE56-0124-4F86-741C7488D667}"/>
              </a:ext>
            </a:extLst>
          </p:cNvPr>
          <p:cNvSpPr/>
          <p:nvPr/>
        </p:nvSpPr>
        <p:spPr>
          <a:xfrm>
            <a:off x="731519" y="784657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4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50660F7-A28B-3E43-AB3B-2407B0C1D062}"/>
              </a:ext>
            </a:extLst>
          </p:cNvPr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E2DC6F88-1AAD-2487-1131-8F6E8BCE0C70}"/>
              </a:ext>
            </a:extLst>
          </p:cNvPr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08DD683C-B448-113B-9456-EB141D5EE8B3}"/>
              </a:ext>
            </a:extLst>
          </p:cNvPr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F27A132-BB28-5C36-06B0-F9669619D9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3134" y="2011680"/>
            <a:ext cx="1877731" cy="2347163"/>
          </a:xfrm>
          <a:prstGeom prst="rect">
            <a:avLst/>
          </a:prstGeom>
        </p:spPr>
      </p:pic>
      <p:sp>
        <p:nvSpPr>
          <p:cNvPr id="11" name="Shape 3">
            <a:extLst>
              <a:ext uri="{FF2B5EF4-FFF2-40B4-BE49-F238E27FC236}">
                <a16:creationId xmlns:a16="http://schemas.microsoft.com/office/drawing/2014/main" id="{8C14EAFA-3411-D83F-9F7A-7EB33A08E3A6}"/>
              </a:ext>
            </a:extLst>
          </p:cNvPr>
          <p:cNvSpPr/>
          <p:nvPr/>
        </p:nvSpPr>
        <p:spPr>
          <a:xfrm>
            <a:off x="6504135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05F79C-9768-29DF-81D8-3503BE259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0AB375D-7C2A-28AD-648E-E5137AA9B1FB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062F1F2-A7FA-7F66-4C13-96863CD7B6BB}"/>
              </a:ext>
            </a:extLst>
          </p:cNvPr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Agenda</a:t>
            </a:r>
            <a:endParaRPr lang="en-US" sz="36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FAA70A3-5157-CB88-98D3-CE90D702DB0B}"/>
              </a:ext>
            </a:extLst>
          </p:cNvPr>
          <p:cNvSpPr/>
          <p:nvPr/>
        </p:nvSpPr>
        <p:spPr>
          <a:xfrm>
            <a:off x="731520" y="12801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088CD1B-508F-7380-21DF-132D0D28F799}"/>
              </a:ext>
            </a:extLst>
          </p:cNvPr>
          <p:cNvSpPr/>
          <p:nvPr/>
        </p:nvSpPr>
        <p:spPr>
          <a:xfrm>
            <a:off x="1463040" y="12801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</a:t>
            </a:r>
            <a:endParaRPr lang="en-US" sz="1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17186AEF-C2E8-E2C7-EE7D-41EBC202ED9E}"/>
              </a:ext>
            </a:extLst>
          </p:cNvPr>
          <p:cNvSpPr/>
          <p:nvPr/>
        </p:nvSpPr>
        <p:spPr>
          <a:xfrm>
            <a:off x="1463040" y="16002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Revascularization for asymptomatic carotid stenosis — stenting vs. endarterectomy vs. medical therapy</a:t>
            </a:r>
            <a:endParaRPr lang="en-US" sz="12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A31EB6F-4D19-B192-78B8-4C6B0630A0D2}"/>
              </a:ext>
            </a:extLst>
          </p:cNvPr>
          <p:cNvSpPr/>
          <p:nvPr/>
        </p:nvSpPr>
        <p:spPr>
          <a:xfrm>
            <a:off x="731520" y="21945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A4EDBFEA-3B75-F7B3-AEAE-443248233596}"/>
              </a:ext>
            </a:extLst>
          </p:cNvPr>
          <p:cNvSpPr/>
          <p:nvPr/>
        </p:nvSpPr>
        <p:spPr>
          <a:xfrm>
            <a:off x="1463040" y="21945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ABYSS</a:t>
            </a:r>
            <a:r>
              <a:rPr lang="en-US" sz="1800" b="1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/ REBOOT-CNIC</a:t>
            </a:r>
            <a:endParaRPr lang="en-US" sz="18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9D684434-CD46-02A0-B8D4-99DF8D9534F5}"/>
              </a:ext>
            </a:extLst>
          </p:cNvPr>
          <p:cNvSpPr/>
          <p:nvPr/>
        </p:nvSpPr>
        <p:spPr>
          <a:xfrm>
            <a:off x="1463040" y="25146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Beta-blocker </a:t>
            </a:r>
            <a:r>
              <a:rPr lang="en-US" sz="12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therapy after MI </a:t>
            </a:r>
            <a:r>
              <a:rPr lang="en-US" sz="12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patients with preserved LVEF</a:t>
            </a:r>
            <a:r>
              <a:rPr lang="en-US" sz="120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three landmark trials and meta-analysis</a:t>
            </a:r>
            <a:endParaRPr lang="en-US" sz="12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88259DD3-4266-50A0-83D3-3627BC797A4C}"/>
              </a:ext>
            </a:extLst>
          </p:cNvPr>
          <p:cNvSpPr/>
          <p:nvPr/>
        </p:nvSpPr>
        <p:spPr>
          <a:xfrm>
            <a:off x="731520" y="31089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B265310-6AB6-F037-1BEC-0A52CAD676CE}"/>
              </a:ext>
            </a:extLst>
          </p:cNvPr>
          <p:cNvSpPr/>
          <p:nvPr/>
        </p:nvSpPr>
        <p:spPr>
          <a:xfrm>
            <a:off x="1463040" y="31089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SURPASS-CVOT</a:t>
            </a:r>
            <a:endParaRPr lang="en-US" sz="18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90994CFF-5EA0-7853-E19B-57EE116C7E42}"/>
              </a:ext>
            </a:extLst>
          </p:cNvPr>
          <p:cNvSpPr/>
          <p:nvPr/>
        </p:nvSpPr>
        <p:spPr>
          <a:xfrm>
            <a:off x="1463040" y="34290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Tirzepatide vs. dulaglutide cardiovascular outcomes in T2D with ASCVD</a:t>
            </a:r>
            <a:endParaRPr lang="en-US" sz="12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E8175D2D-756C-6759-7210-C79DB6D1BAFA}"/>
              </a:ext>
            </a:extLst>
          </p:cNvPr>
          <p:cNvSpPr/>
          <p:nvPr/>
        </p:nvSpPr>
        <p:spPr>
          <a:xfrm>
            <a:off x="731520" y="4023360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C09BE704-8B0E-A379-11B8-7D546B9277D5}"/>
              </a:ext>
            </a:extLst>
          </p:cNvPr>
          <p:cNvSpPr/>
          <p:nvPr/>
        </p:nvSpPr>
        <p:spPr>
          <a:xfrm>
            <a:off x="1463040" y="4023360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VESALIUS-CV</a:t>
            </a:r>
            <a:endParaRPr lang="en-US" sz="18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DBE23305-EB04-B71E-B5D5-5CAADDEC8018}"/>
              </a:ext>
            </a:extLst>
          </p:cNvPr>
          <p:cNvSpPr/>
          <p:nvPr/>
        </p:nvSpPr>
        <p:spPr>
          <a:xfrm>
            <a:off x="1463040" y="43434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Evolocumab for primary prevention in patients without prior MI or stroke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2377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REST-2 Case">
    <p:bg>
      <p:bgPr>
        <a:solidFill>
          <a:srgbClr val="2D2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/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 1 </a:t>
            </a:r>
          </a:p>
        </p:txBody>
      </p:sp>
      <p:sp>
        <p:nvSpPr>
          <p:cNvPr id="4" name="Shape 4"/>
          <p:cNvSpPr/>
          <p:nvPr/>
        </p:nvSpPr>
        <p:spPr>
          <a:xfrm>
            <a:off x="731520" y="960120"/>
            <a:ext cx="1461074" cy="274320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r>
              <a:rPr lang="en-US" dirty="0"/>
              <a:t>Mr. Sven Osis</a:t>
            </a:r>
          </a:p>
        </p:txBody>
      </p:sp>
      <p:sp>
        <p:nvSpPr>
          <p:cNvPr id="6" name="Shape 6"/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/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/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72-year-old 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Hypertension, hyperlipidemia, former smoker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Presentation: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Asymptomatic; carotid bruit on exam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Imaging: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Duplex: 80% right ICA stenosis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Neurology: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No prior TIA or stroke symptoms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Medications: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Atorvastatin 80 mg, lisinopril 20 mg, ASA 81 mg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128/76 mmHg on current regimen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1.7 mmol/L</a:t>
            </a:r>
          </a:p>
        </p:txBody>
      </p:sp>
      <p:sp>
        <p:nvSpPr>
          <p:cNvPr id="15" name="Text 15"/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CREST-2 (Brott et al., NEJM 2025).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37E2F-41A1-24D1-3708-F411CFF92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CD533B55-9B85-0200-AEC2-63AEA97BC436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6C0F27E4-9C55-00E8-4D4B-13771F6BA20D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 1 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D9135A3D-1037-C5D2-6840-68953CCDC493}"/>
              </a:ext>
            </a:extLst>
          </p:cNvPr>
          <p:cNvSpPr/>
          <p:nvPr/>
        </p:nvSpPr>
        <p:spPr>
          <a:xfrm>
            <a:off x="731520" y="960120"/>
            <a:ext cx="1461074" cy="274320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r>
              <a:rPr lang="en-US" dirty="0"/>
              <a:t>Mr. Sven Osis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AF986F83-5EB4-9E27-1EB4-E928CD04A83C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E9CB659A-4768-B5EB-269A-FE571F3F964A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3AB315E7-5A85-2E35-B339-96C4FB5E2260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72-year-old 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Hypertension, hyperlipidemia, former smoker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Presentation: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Asymptomatic; carotid bruit on exam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Imaging: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Duplex: 80% right ICA stenosis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Neurology: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No prior TIA or stroke symptoms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Medications: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Atorvastatin 80 mg, lisinopril 20 mg, ASA 81 mg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128/76 mmHg on current regimen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1.7 mmol/L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605C0BE4-6CA7-7006-CC28-B61C2473BC97}"/>
              </a:ext>
            </a:extLst>
          </p:cNvPr>
          <p:cNvSpPr/>
          <p:nvPr/>
        </p:nvSpPr>
        <p:spPr>
          <a:xfrm>
            <a:off x="466344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C89A5A94-1CFF-CF4B-FD01-DEFC11B57F62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8168C004-51F8-19EB-F1C6-2A791271EEFE}"/>
              </a:ext>
            </a:extLst>
          </p:cNvPr>
          <p:cNvSpPr txBox="1"/>
          <p:nvPr/>
        </p:nvSpPr>
        <p:spPr>
          <a:xfrm>
            <a:off x="4846320" y="1828800"/>
            <a:ext cx="3383280" cy="15316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Should this patient with high-grade asymptomatic carotid stenosis undergo revascularization, or is optimized medical therapy sufficient?</a:t>
            </a: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Yes, revascularize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 startAt="2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</a:t>
            </a:r>
          </a:p>
          <a:p>
            <a:pPr marL="228600" indent="-228600" algn="l">
              <a:buAutoNum type="arabicPeriod" startAt="2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B0669431-2872-0959-0069-5D289771141A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CREST-2 (Brott et al., NEJM 2025). </a:t>
            </a:r>
          </a:p>
        </p:txBody>
      </p:sp>
    </p:spTree>
    <p:extLst>
      <p:ext uri="{BB962C8B-B14F-4D97-AF65-F5344CB8AC3E}">
        <p14:creationId xmlns:p14="http://schemas.microsoft.com/office/powerpoint/2010/main" val="140055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CEC49B-EB56-4A55-8921-0E1EF3F08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18F04CFC-83B8-FFD5-3410-76A9A25E0C47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F7AEE6F9-120F-DEAC-2051-8F56385437D1}"/>
              </a:ext>
            </a:extLst>
          </p:cNvPr>
          <p:cNvSpPr txBox="1"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2800" b="1" dirty="0">
                <a:solidFill>
                  <a:srgbClr val="F5F0E8"/>
                </a:solidFill>
                <a:latin typeface="Georgia"/>
              </a:rPr>
              <a:t>Patient Case  1 </a:t>
            </a:r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66A7DF18-FA6B-7927-EAAC-720C1E5EA100}"/>
              </a:ext>
            </a:extLst>
          </p:cNvPr>
          <p:cNvSpPr/>
          <p:nvPr/>
        </p:nvSpPr>
        <p:spPr>
          <a:xfrm>
            <a:off x="731520" y="960120"/>
            <a:ext cx="1461074" cy="274320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r>
              <a:rPr lang="en-US" dirty="0"/>
              <a:t>Mr. Sven Osis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0CC26377-C22E-C6BE-89B8-E9B93B44EE60}"/>
              </a:ext>
            </a:extLst>
          </p:cNvPr>
          <p:cNvSpPr/>
          <p:nvPr/>
        </p:nvSpPr>
        <p:spPr>
          <a:xfrm>
            <a:off x="73152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2B839C08-DED4-8433-9D1E-0F2D5122E60F}"/>
              </a:ext>
            </a:extLst>
          </p:cNvPr>
          <p:cNvSpPr txBox="1"/>
          <p:nvPr/>
        </p:nvSpPr>
        <p:spPr>
          <a:xfrm>
            <a:off x="91440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Patient Presentation</a:t>
            </a: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3A053B16-2080-7EF2-4798-8FA7AC163F1F}"/>
              </a:ext>
            </a:extLst>
          </p:cNvPr>
          <p:cNvSpPr txBox="1"/>
          <p:nvPr/>
        </p:nvSpPr>
        <p:spPr>
          <a:xfrm>
            <a:off x="914400" y="1828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Age/Sex: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72-year-old male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History: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Hypertension, hyperlipidemia, former smoker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Presentation: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Asymptomatic; carotid bruit on exam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Imaging: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Duplex: 80% right ICA stenosis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Neurology: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No prior TIA or stroke symptoms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Medications: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Atorvastatin 80 mg, lisinopril 20 mg, ASA 81 mg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BP: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128/76 mmHg on current regimen</a:t>
            </a:r>
          </a:p>
          <a:p>
            <a:pPr algn="l"/>
            <a:r>
              <a:rPr lang="en-US" sz="1200" b="1" dirty="0">
                <a:solidFill>
                  <a:srgbClr val="C9A84C"/>
                </a:solidFill>
                <a:latin typeface="Calibri"/>
              </a:rPr>
              <a:t>LDL-C: </a:t>
            </a:r>
            <a:r>
              <a:rPr lang="en-US" sz="1200" dirty="0">
                <a:solidFill>
                  <a:srgbClr val="F5F0E8"/>
                </a:solidFill>
                <a:latin typeface="Calibri"/>
              </a:rPr>
              <a:t>1.7 mmol/L</a:t>
            </a:r>
          </a:p>
        </p:txBody>
      </p:sp>
      <p:sp>
        <p:nvSpPr>
          <p:cNvPr id="9" name="Shape 9">
            <a:extLst>
              <a:ext uri="{FF2B5EF4-FFF2-40B4-BE49-F238E27FC236}">
                <a16:creationId xmlns:a16="http://schemas.microsoft.com/office/drawing/2014/main" id="{58D832E7-7D8D-EA2D-B649-A7BE37AAD40E}"/>
              </a:ext>
            </a:extLst>
          </p:cNvPr>
          <p:cNvSpPr/>
          <p:nvPr/>
        </p:nvSpPr>
        <p:spPr>
          <a:xfrm>
            <a:off x="4663440" y="1371600"/>
            <a:ext cx="3749039" cy="3383280"/>
          </a:xfrm>
          <a:prstGeom prst="rect">
            <a:avLst/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6699CBA7-9DF5-AD40-415F-0086AE17165B}"/>
              </a:ext>
            </a:extLst>
          </p:cNvPr>
          <p:cNvSpPr txBox="1"/>
          <p:nvPr/>
        </p:nvSpPr>
        <p:spPr>
          <a:xfrm>
            <a:off x="4846320" y="14630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600" b="1" dirty="0">
                <a:solidFill>
                  <a:srgbClr val="C9A84C"/>
                </a:solidFill>
                <a:latin typeface="Georgia"/>
              </a:rPr>
              <a:t>Clinical Question</a:t>
            </a: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9BBE702E-ADC8-8B3D-A772-3F3D95BFCA49}"/>
              </a:ext>
            </a:extLst>
          </p:cNvPr>
          <p:cNvSpPr txBox="1"/>
          <p:nvPr/>
        </p:nvSpPr>
        <p:spPr>
          <a:xfrm>
            <a:off x="4846320" y="1828800"/>
            <a:ext cx="3383280" cy="15316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1200" i="1" dirty="0">
                <a:solidFill>
                  <a:srgbClr val="F5F0E8"/>
                </a:solidFill>
                <a:latin typeface="Calibri"/>
              </a:rPr>
              <a:t>Should this patient with high-grade asymptomatic carotid stenosis undergo revascularization, or is optimized medical therapy sufficient?</a:t>
            </a:r>
          </a:p>
          <a:p>
            <a:pPr algn="l"/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Yes, revascularize</a:t>
            </a:r>
          </a:p>
          <a:p>
            <a:pPr marL="228600" indent="-228600" algn="l">
              <a:buAutoNum type="arabicPeriod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 startAt="2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</a:t>
            </a:r>
          </a:p>
          <a:p>
            <a:pPr marL="228600" indent="-228600" algn="l">
              <a:buAutoNum type="arabicPeriod" startAt="2"/>
            </a:pPr>
            <a:endParaRPr lang="en-US" sz="1200" i="1" dirty="0">
              <a:solidFill>
                <a:srgbClr val="F5F0E8"/>
              </a:solidFill>
              <a:latin typeface="Calibri"/>
            </a:endParaRPr>
          </a:p>
          <a:p>
            <a:pPr marL="228600" indent="-228600" algn="l">
              <a:buAutoNum type="arabicPeriod" startAt="2"/>
            </a:pPr>
            <a:r>
              <a:rPr lang="en-US" sz="1200" i="1" dirty="0">
                <a:solidFill>
                  <a:srgbClr val="F5F0E8"/>
                </a:solidFill>
                <a:latin typeface="Calibri"/>
              </a:rPr>
              <a:t>No… and we don’t need to optimize if a surgeon does an ultrasound every 6 months</a:t>
            </a: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F5B26D55-E460-9E59-62F3-FC6E89095AA9}"/>
              </a:ext>
            </a:extLst>
          </p:cNvPr>
          <p:cNvSpPr txBox="1"/>
          <p:nvPr/>
        </p:nvSpPr>
        <p:spPr>
          <a:xfrm>
            <a:off x="731520" y="480060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l"/>
            <a:r>
              <a:rPr lang="en-US" sz="900" i="1" dirty="0">
                <a:solidFill>
                  <a:srgbClr val="888888"/>
                </a:solidFill>
                <a:latin typeface="Calibri"/>
              </a:rPr>
              <a:t>Based on CREST-2 (Brott et al., NEJM 2025).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B64D54C-CE7A-71ED-2392-06F0DE5B0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7653" y="3558772"/>
            <a:ext cx="561360" cy="70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79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F1F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CREST-2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Management and Revascularization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Asymptomatic Carotid Stenosis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Brott TG et al. N Engl J Med. Published Nov 21, 2025. DOI: 10.1056/NEJMoa2508800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5983</Words>
  <Application>Microsoft Office PowerPoint</Application>
  <PresentationFormat>On-screen Show (16:9)</PresentationFormat>
  <Paragraphs>695</Paragraphs>
  <Slides>44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Meadley</dc:creator>
  <cp:lastModifiedBy>Alex Meadley</cp:lastModifiedBy>
  <cp:revision>2</cp:revision>
  <dcterms:created xsi:type="dcterms:W3CDTF">2026-05-30T16:42:11Z</dcterms:created>
  <dcterms:modified xsi:type="dcterms:W3CDTF">2026-06-03T23:11:27Z</dcterms:modified>
</cp:coreProperties>
</file>