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61" r:id="rId3"/>
    <p:sldId id="257" r:id="rId4"/>
    <p:sldId id="258" r:id="rId5"/>
    <p:sldId id="2147474709" r:id="rId6"/>
    <p:sldId id="2147474716" r:id="rId7"/>
    <p:sldId id="259" r:id="rId8"/>
    <p:sldId id="2147474720" r:id="rId9"/>
    <p:sldId id="2147474715" r:id="rId10"/>
    <p:sldId id="2147474718" r:id="rId11"/>
    <p:sldId id="2147474719" r:id="rId12"/>
    <p:sldId id="2147474721" r:id="rId13"/>
    <p:sldId id="2147474722" r:id="rId14"/>
    <p:sldId id="2147474736" r:id="rId15"/>
    <p:sldId id="2147474714" r:id="rId16"/>
    <p:sldId id="2147474737" r:id="rId17"/>
    <p:sldId id="2147474738" r:id="rId18"/>
    <p:sldId id="2147474708" r:id="rId19"/>
    <p:sldId id="2147474732" r:id="rId20"/>
    <p:sldId id="2147474733" r:id="rId21"/>
    <p:sldId id="2147474734" r:id="rId22"/>
    <p:sldId id="2147480202" r:id="rId23"/>
    <p:sldId id="2147474735" r:id="rId24"/>
    <p:sldId id="2147471721" r:id="rId25"/>
    <p:sldId id="2134804523" r:id="rId26"/>
    <p:sldId id="2134804581" r:id="rId27"/>
    <p:sldId id="2147480262" r:id="rId28"/>
    <p:sldId id="2147476618" r:id="rId29"/>
    <p:sldId id="2147480357" r:id="rId30"/>
    <p:sldId id="2147480358" r:id="rId31"/>
    <p:sldId id="2147480359" r:id="rId32"/>
    <p:sldId id="2147480360" r:id="rId33"/>
    <p:sldId id="2147480365" r:id="rId34"/>
    <p:sldId id="2147474746" r:id="rId35"/>
    <p:sldId id="2147474815" r:id="rId36"/>
    <p:sldId id="2147474816" r:id="rId37"/>
    <p:sldId id="2147480363" r:id="rId38"/>
    <p:sldId id="2147480364" r:id="rId39"/>
    <p:sldId id="2147480362" r:id="rId40"/>
    <p:sldId id="2147480366" r:id="rId41"/>
    <p:sldId id="214747470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3"/>
    <p:restoredTop sz="87551"/>
  </p:normalViewPr>
  <p:slideViewPr>
    <p:cSldViewPr snapToGrid="0">
      <p:cViewPr varScale="1">
        <p:scale>
          <a:sx n="56" d="100"/>
          <a:sy n="56" d="100"/>
        </p:scale>
        <p:origin x="12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acFadyen" userId="6199100c7c05f63e" providerId="LiveId" clId="{D6430B62-D501-4AB8-B2B7-DE43918F8C69}"/>
    <pc:docChg chg="undo custSel addSld delSld">
      <pc:chgData name="John MacFadyen" userId="6199100c7c05f63e" providerId="LiveId" clId="{D6430B62-D501-4AB8-B2B7-DE43918F8C69}" dt="2024-12-04T03:36:32.849" v="3" actId="47"/>
      <pc:docMkLst>
        <pc:docMk/>
      </pc:docMkLst>
      <pc:sldChg chg="add del">
        <pc:chgData name="John MacFadyen" userId="6199100c7c05f63e" providerId="LiveId" clId="{D6430B62-D501-4AB8-B2B7-DE43918F8C69}" dt="2024-12-04T03:36:29.454" v="2" actId="47"/>
        <pc:sldMkLst>
          <pc:docMk/>
          <pc:sldMk cId="2123972485" sldId="265"/>
        </pc:sldMkLst>
      </pc:sldChg>
      <pc:sldChg chg="del">
        <pc:chgData name="John MacFadyen" userId="6199100c7c05f63e" providerId="LiveId" clId="{D6430B62-D501-4AB8-B2B7-DE43918F8C69}" dt="2024-12-04T03:36:32.849" v="3" actId="47"/>
        <pc:sldMkLst>
          <pc:docMk/>
          <pc:sldMk cId="2425210583" sldId="21474803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03719502367133E-2"/>
          <c:y val="9.7647376242260553E-2"/>
          <c:w val="0.9847962804976329"/>
          <c:h val="0.80470524751547889"/>
        </c:manualLayout>
      </c:layout>
      <c:barChart>
        <c:barDir val="col"/>
        <c:grouping val="clustered"/>
        <c:varyColors val="0"/>
        <c:ser>
          <c:idx val="0"/>
          <c:order val="0"/>
          <c:tx>
            <c:strRef>
              <c:f>Sheet1!$B$1</c:f>
              <c:strCache>
                <c:ptCount val="1"/>
                <c:pt idx="0">
                  <c:v>Icodec</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ONWARDS 1</c:v>
                </c:pt>
                <c:pt idx="1">
                  <c:v>ONWARDS 3</c:v>
                </c:pt>
                <c:pt idx="3">
                  <c:v>ONWARDS 2</c:v>
                </c:pt>
                <c:pt idx="4">
                  <c:v>ONWARDS 4</c:v>
                </c:pt>
                <c:pt idx="5">
                  <c:v>ONWARDS 6</c:v>
                </c:pt>
              </c:strCache>
            </c:strRef>
          </c:cat>
          <c:val>
            <c:numRef>
              <c:f>Sheet1!$B$2:$B$7</c:f>
              <c:numCache>
                <c:formatCode>General</c:formatCode>
                <c:ptCount val="6"/>
                <c:pt idx="0">
                  <c:v>-1.55</c:v>
                </c:pt>
                <c:pt idx="1">
                  <c:v>-1.57</c:v>
                </c:pt>
                <c:pt idx="2">
                  <c:v>-1.68</c:v>
                </c:pt>
                <c:pt idx="3">
                  <c:v>-0.93</c:v>
                </c:pt>
                <c:pt idx="4">
                  <c:v>-1.1599999999999999</c:v>
                </c:pt>
                <c:pt idx="5">
                  <c:v>-0.47</c:v>
                </c:pt>
              </c:numCache>
            </c:numRef>
          </c:val>
          <c:extLst>
            <c:ext xmlns:c16="http://schemas.microsoft.com/office/drawing/2014/chart" uri="{C3380CC4-5D6E-409C-BE32-E72D297353CC}">
              <c16:uniqueId val="{00000000-0881-469C-9ADB-628921EBEB15}"/>
            </c:ext>
          </c:extLst>
        </c:ser>
        <c:ser>
          <c:idx val="1"/>
          <c:order val="1"/>
          <c:tx>
            <c:strRef>
              <c:f>Sheet1!$C$1</c:f>
              <c:strCache>
                <c:ptCount val="1"/>
                <c:pt idx="0">
                  <c:v>Comparator</c:v>
                </c:pt>
              </c:strCache>
            </c:strRef>
          </c:tx>
          <c:spPr>
            <a:solidFill>
              <a:schemeClr val="accent3"/>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0881-469C-9ADB-628921EBEB15}"/>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5-0881-469C-9ADB-628921EBEB15}"/>
              </c:ext>
            </c:extLst>
          </c:dPt>
          <c:dPt>
            <c:idx val="2"/>
            <c:invertIfNegative val="0"/>
            <c:bubble3D val="0"/>
            <c:spPr>
              <a:solidFill>
                <a:srgbClr val="A6A6A6"/>
              </a:solidFill>
              <a:ln>
                <a:noFill/>
              </a:ln>
              <a:effectLst/>
            </c:spPr>
            <c:extLst>
              <c:ext xmlns:c16="http://schemas.microsoft.com/office/drawing/2014/chart" uri="{C3380CC4-5D6E-409C-BE32-E72D297353CC}">
                <c16:uniqueId val="{00000006-0881-469C-9ADB-628921EBEB15}"/>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4-0881-469C-9ADB-628921EBEB15}"/>
              </c:ext>
            </c:extLst>
          </c:dPt>
          <c:dPt>
            <c:idx val="4"/>
            <c:invertIfNegative val="0"/>
            <c:bubble3D val="0"/>
            <c:spPr>
              <a:solidFill>
                <a:srgbClr val="A6A6A6"/>
              </a:solidFill>
              <a:ln>
                <a:noFill/>
              </a:ln>
              <a:effectLst/>
            </c:spPr>
            <c:extLst>
              <c:ext xmlns:c16="http://schemas.microsoft.com/office/drawing/2014/chart" uri="{C3380CC4-5D6E-409C-BE32-E72D297353CC}">
                <c16:uniqueId val="{00000007-0881-469C-9ADB-628921EBEB15}"/>
              </c:ext>
            </c:extLst>
          </c:dPt>
          <c:dPt>
            <c:idx val="5"/>
            <c:invertIfNegative val="0"/>
            <c:bubble3D val="0"/>
            <c:spPr>
              <a:solidFill>
                <a:srgbClr val="A6A6A6"/>
              </a:solidFill>
              <a:ln>
                <a:noFill/>
              </a:ln>
              <a:effectLst/>
            </c:spPr>
            <c:extLst>
              <c:ext xmlns:c16="http://schemas.microsoft.com/office/drawing/2014/chart" uri="{C3380CC4-5D6E-409C-BE32-E72D297353CC}">
                <c16:uniqueId val="{0000000A-BD1D-4778-A9D5-13C112A64F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ONWARDS 1</c:v>
                </c:pt>
                <c:pt idx="1">
                  <c:v>ONWARDS 3</c:v>
                </c:pt>
                <c:pt idx="3">
                  <c:v>ONWARDS 2</c:v>
                </c:pt>
                <c:pt idx="4">
                  <c:v>ONWARDS 4</c:v>
                </c:pt>
                <c:pt idx="5">
                  <c:v>ONWARDS 6</c:v>
                </c:pt>
              </c:strCache>
            </c:strRef>
          </c:cat>
          <c:val>
            <c:numRef>
              <c:f>Sheet1!$C$2:$C$7</c:f>
              <c:numCache>
                <c:formatCode>General</c:formatCode>
                <c:ptCount val="6"/>
                <c:pt idx="0">
                  <c:v>-1.35</c:v>
                </c:pt>
                <c:pt idx="1">
                  <c:v>-1.36</c:v>
                </c:pt>
                <c:pt idx="2">
                  <c:v>-1.31</c:v>
                </c:pt>
                <c:pt idx="3">
                  <c:v>-0.71</c:v>
                </c:pt>
                <c:pt idx="4">
                  <c:v>-1.18</c:v>
                </c:pt>
                <c:pt idx="5">
                  <c:v>-0.51</c:v>
                </c:pt>
              </c:numCache>
            </c:numRef>
          </c:val>
          <c:extLst>
            <c:ext xmlns:c16="http://schemas.microsoft.com/office/drawing/2014/chart" uri="{C3380CC4-5D6E-409C-BE32-E72D297353CC}">
              <c16:uniqueId val="{00000001-0881-469C-9ADB-628921EBEB15}"/>
            </c:ext>
          </c:extLst>
        </c:ser>
        <c:dLbls>
          <c:dLblPos val="outEnd"/>
          <c:showLegendKey val="0"/>
          <c:showVal val="1"/>
          <c:showCatName val="0"/>
          <c:showSerName val="0"/>
          <c:showPercent val="0"/>
          <c:showBubbleSize val="0"/>
        </c:dLbls>
        <c:gapWidth val="79"/>
        <c:overlap val="-9"/>
        <c:axId val="1861503247"/>
        <c:axId val="1861502831"/>
      </c:barChart>
      <c:catAx>
        <c:axId val="1861503247"/>
        <c:scaling>
          <c:orientation val="minMax"/>
        </c:scaling>
        <c:delete val="1"/>
        <c:axPos val="b"/>
        <c:numFmt formatCode="General" sourceLinked="1"/>
        <c:majorTickMark val="none"/>
        <c:minorTickMark val="none"/>
        <c:tickLblPos val="nextTo"/>
        <c:crossAx val="1861502831"/>
        <c:crosses val="autoZero"/>
        <c:auto val="1"/>
        <c:lblAlgn val="ctr"/>
        <c:lblOffset val="100"/>
        <c:noMultiLvlLbl val="0"/>
      </c:catAx>
      <c:valAx>
        <c:axId val="1861502831"/>
        <c:scaling>
          <c:orientation val="minMax"/>
        </c:scaling>
        <c:delete val="1"/>
        <c:axPos val="l"/>
        <c:numFmt formatCode="General" sourceLinked="1"/>
        <c:majorTickMark val="out"/>
        <c:minorTickMark val="none"/>
        <c:tickLblPos val="nextTo"/>
        <c:crossAx val="1861503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1787237912171E-2"/>
          <c:y val="0.34011954259898641"/>
          <c:w val="0.94211618593386859"/>
          <c:h val="0.59826612946512059"/>
        </c:manualLayout>
      </c:layout>
      <c:barChart>
        <c:barDir val="col"/>
        <c:grouping val="clustered"/>
        <c:varyColors val="0"/>
        <c:ser>
          <c:idx val="0"/>
          <c:order val="0"/>
          <c:tx>
            <c:strRef>
              <c:f>Sheet1!$B$1</c:f>
              <c:strCache>
                <c:ptCount val="1"/>
                <c:pt idx="0">
                  <c:v>ONWARDS 6</c:v>
                </c:pt>
              </c:strCache>
            </c:strRef>
          </c:tx>
          <c:spPr>
            <a:solidFill>
              <a:schemeClr val="tx2"/>
            </a:solidFill>
            <a:ln>
              <a:noFill/>
            </a:ln>
            <a:effectLst/>
          </c:spPr>
          <c:invertIfNegative val="0"/>
          <c:dLbls>
            <c:dLbl>
              <c:idx val="0"/>
              <c:tx>
                <c:rich>
                  <a:bodyPr/>
                  <a:lstStyle/>
                  <a:p>
                    <a:r>
                      <a:rPr lang="en-US"/>
                      <a:t>0.30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780-4634-8DAE-3EE3D8E10F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ONWARDS 1</c:v>
                </c:pt>
                <c:pt idx="1">
                  <c:v>ONWARDS 3</c:v>
                </c:pt>
                <c:pt idx="2">
                  <c:v>ONWARDS 5</c:v>
                </c:pt>
                <c:pt idx="3">
                  <c:v>ONWARDS 2</c:v>
                </c:pt>
                <c:pt idx="4">
                  <c:v>ONWARDS 4</c:v>
                </c:pt>
                <c:pt idx="5">
                  <c:v>ONWARDS 6</c:v>
                </c:pt>
              </c:strCache>
            </c:strRef>
          </c:cat>
          <c:val>
            <c:numRef>
              <c:f>Sheet1!$B$2:$B$7</c:f>
              <c:numCache>
                <c:formatCode>General</c:formatCode>
                <c:ptCount val="6"/>
                <c:pt idx="0">
                  <c:v>0.3</c:v>
                </c:pt>
                <c:pt idx="1">
                  <c:v>0.31</c:v>
                </c:pt>
                <c:pt idx="2">
                  <c:v>0.19</c:v>
                </c:pt>
                <c:pt idx="3">
                  <c:v>0.73</c:v>
                </c:pt>
                <c:pt idx="4">
                  <c:v>5.64</c:v>
                </c:pt>
                <c:pt idx="5">
                  <c:v>19.93</c:v>
                </c:pt>
              </c:numCache>
            </c:numRef>
          </c:val>
          <c:extLst>
            <c:ext xmlns:c16="http://schemas.microsoft.com/office/drawing/2014/chart" uri="{C3380CC4-5D6E-409C-BE32-E72D297353CC}">
              <c16:uniqueId val="{00000000-3275-4DCB-8E87-C792B738F583}"/>
            </c:ext>
          </c:extLst>
        </c:ser>
        <c:ser>
          <c:idx val="1"/>
          <c:order val="1"/>
          <c:tx>
            <c:strRef>
              <c:f>Sheet1!$C$1</c:f>
              <c:strCache>
                <c:ptCount val="1"/>
                <c:pt idx="0">
                  <c:v>Comparator</c:v>
                </c:pt>
              </c:strCache>
            </c:strRef>
          </c:tx>
          <c:spPr>
            <a:solidFill>
              <a:schemeClr val="bg1">
                <a:lumMod val="65000"/>
              </a:schemeClr>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3275-4DCB-8E87-C792B738F583}"/>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4-3275-4DCB-8E87-C792B738F583}"/>
              </c:ext>
            </c:extLst>
          </c:dPt>
          <c:dPt>
            <c:idx val="2"/>
            <c:invertIfNegative val="0"/>
            <c:bubble3D val="0"/>
            <c:spPr>
              <a:solidFill>
                <a:srgbClr val="A6A6A6"/>
              </a:solidFill>
              <a:ln>
                <a:noFill/>
              </a:ln>
              <a:effectLst/>
            </c:spPr>
            <c:extLst>
              <c:ext xmlns:c16="http://schemas.microsoft.com/office/drawing/2014/chart" uri="{C3380CC4-5D6E-409C-BE32-E72D297353CC}">
                <c16:uniqueId val="{00000006-3275-4DCB-8E87-C792B738F583}"/>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8-3275-4DCB-8E87-C792B738F583}"/>
              </c:ext>
            </c:extLst>
          </c:dPt>
          <c:dPt>
            <c:idx val="4"/>
            <c:invertIfNegative val="0"/>
            <c:bubble3D val="0"/>
            <c:spPr>
              <a:solidFill>
                <a:srgbClr val="A6A6A6"/>
              </a:solidFill>
              <a:ln>
                <a:noFill/>
              </a:ln>
              <a:effectLst/>
            </c:spPr>
            <c:extLst>
              <c:ext xmlns:c16="http://schemas.microsoft.com/office/drawing/2014/chart" uri="{C3380CC4-5D6E-409C-BE32-E72D297353CC}">
                <c16:uniqueId val="{0000000A-3275-4DCB-8E87-C792B738F58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ONWARDS 1</c:v>
                </c:pt>
                <c:pt idx="1">
                  <c:v>ONWARDS 3</c:v>
                </c:pt>
                <c:pt idx="2">
                  <c:v>ONWARDS 5</c:v>
                </c:pt>
                <c:pt idx="3">
                  <c:v>ONWARDS 2</c:v>
                </c:pt>
                <c:pt idx="4">
                  <c:v>ONWARDS 4</c:v>
                </c:pt>
                <c:pt idx="5">
                  <c:v>ONWARDS 6</c:v>
                </c:pt>
              </c:strCache>
            </c:strRef>
          </c:cat>
          <c:val>
            <c:numRef>
              <c:f>Sheet1!$C$2:$C$7</c:f>
              <c:numCache>
                <c:formatCode>General</c:formatCode>
                <c:ptCount val="6"/>
                <c:pt idx="0">
                  <c:v>0.16</c:v>
                </c:pt>
                <c:pt idx="1">
                  <c:v>0.15</c:v>
                </c:pt>
                <c:pt idx="2">
                  <c:v>0.14000000000000001</c:v>
                </c:pt>
                <c:pt idx="3">
                  <c:v>0.27</c:v>
                </c:pt>
                <c:pt idx="4">
                  <c:v>5.62</c:v>
                </c:pt>
                <c:pt idx="5">
                  <c:v>10.37</c:v>
                </c:pt>
              </c:numCache>
            </c:numRef>
          </c:val>
          <c:extLst>
            <c:ext xmlns:c16="http://schemas.microsoft.com/office/drawing/2014/chart" uri="{C3380CC4-5D6E-409C-BE32-E72D297353CC}">
              <c16:uniqueId val="{0000000B-3275-4DCB-8E87-C792B738F583}"/>
            </c:ext>
          </c:extLst>
        </c:ser>
        <c:dLbls>
          <c:dLblPos val="outEnd"/>
          <c:showLegendKey val="0"/>
          <c:showVal val="1"/>
          <c:showCatName val="0"/>
          <c:showSerName val="0"/>
          <c:showPercent val="0"/>
          <c:showBubbleSize val="0"/>
        </c:dLbls>
        <c:gapWidth val="79"/>
        <c:overlap val="-9"/>
        <c:axId val="1861503247"/>
        <c:axId val="1861502831"/>
      </c:barChart>
      <c:catAx>
        <c:axId val="1861503247"/>
        <c:scaling>
          <c:orientation val="minMax"/>
        </c:scaling>
        <c:delete val="1"/>
        <c:axPos val="b"/>
        <c:numFmt formatCode="General" sourceLinked="1"/>
        <c:majorTickMark val="none"/>
        <c:minorTickMark val="none"/>
        <c:tickLblPos val="nextTo"/>
        <c:crossAx val="1861502831"/>
        <c:crosses val="autoZero"/>
        <c:auto val="1"/>
        <c:lblAlgn val="ctr"/>
        <c:lblOffset val="100"/>
        <c:noMultiLvlLbl val="0"/>
      </c:catAx>
      <c:valAx>
        <c:axId val="1861502831"/>
        <c:scaling>
          <c:orientation val="minMax"/>
          <c:max val="20"/>
          <c:min val="0"/>
        </c:scaling>
        <c:delete val="1"/>
        <c:axPos val="l"/>
        <c:numFmt formatCode="General" sourceLinked="1"/>
        <c:majorTickMark val="out"/>
        <c:minorTickMark val="none"/>
        <c:tickLblPos val="nextTo"/>
        <c:crossAx val="1861503247"/>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03608923884516E-2"/>
          <c:y val="0.13407824803149607"/>
          <c:w val="0.89924639107611548"/>
          <c:h val="0.68942839566929137"/>
        </c:manualLayout>
      </c:layout>
      <c:barChart>
        <c:barDir val="col"/>
        <c:grouping val="clustered"/>
        <c:varyColors val="0"/>
        <c:ser>
          <c:idx val="0"/>
          <c:order val="0"/>
          <c:tx>
            <c:strRef>
              <c:f>Sheet1!$B$1</c:f>
              <c:strCache>
                <c:ptCount val="1"/>
                <c:pt idx="0">
                  <c:v>Series 1</c:v>
                </c:pt>
              </c:strCache>
            </c:strRef>
          </c:tx>
          <c:spPr>
            <a:solidFill>
              <a:srgbClr val="00196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13</c:v>
                </c:pt>
                <c:pt idx="1">
                  <c:v>16</c:v>
                </c:pt>
                <c:pt idx="2">
                  <c:v>16.3</c:v>
                </c:pt>
                <c:pt idx="3">
                  <c:v>15.4</c:v>
                </c:pt>
                <c:pt idx="4">
                  <c:v>14.2</c:v>
                </c:pt>
                <c:pt idx="5">
                  <c:v>13.1</c:v>
                </c:pt>
                <c:pt idx="6">
                  <c:v>12</c:v>
                </c:pt>
              </c:numCache>
            </c:numRef>
          </c:val>
          <c:extLst>
            <c:ext xmlns:c16="http://schemas.microsoft.com/office/drawing/2014/chart" uri="{C3380CC4-5D6E-409C-BE32-E72D297353CC}">
              <c16:uniqueId val="{00000000-7913-4702-8FCE-3895D9D3AA50}"/>
            </c:ext>
          </c:extLst>
        </c:ser>
        <c:dLbls>
          <c:showLegendKey val="0"/>
          <c:showVal val="0"/>
          <c:showCatName val="0"/>
          <c:showSerName val="0"/>
          <c:showPercent val="0"/>
          <c:showBubbleSize val="0"/>
        </c:dLbls>
        <c:gapWidth val="5"/>
        <c:overlap val="-27"/>
        <c:axId val="1235875984"/>
        <c:axId val="1235879592"/>
      </c:barChart>
      <c:catAx>
        <c:axId val="1235875984"/>
        <c:scaling>
          <c:orientation val="minMax"/>
        </c:scaling>
        <c:delete val="0"/>
        <c:axPos val="b"/>
        <c:numFmt formatCode="General" sourceLinked="1"/>
        <c:majorTickMark val="out"/>
        <c:minorTickMark val="none"/>
        <c:tickLblPos val="nextTo"/>
        <c:spPr>
          <a:noFill/>
          <a:ln w="9525" cap="flat" cmpd="sng" algn="ctr">
            <a:solidFill>
              <a:schemeClr val="dk1"/>
            </a:solidFill>
            <a:prstDash val="solid"/>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5879592"/>
        <c:crosses val="autoZero"/>
        <c:auto val="1"/>
        <c:lblAlgn val="ctr"/>
        <c:lblOffset val="100"/>
        <c:noMultiLvlLbl val="0"/>
      </c:catAx>
      <c:valAx>
        <c:axId val="1235879592"/>
        <c:scaling>
          <c:orientation val="minMax"/>
          <c:max val="20"/>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dk1"/>
            </a:solidFill>
            <a:prstDash val="soli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5875984"/>
        <c:crosses val="autoZero"/>
        <c:crossBetween val="between"/>
        <c:majorUnit val="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E080D-EA78-4D0D-8A17-1BB35AD837A4}"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4120B4E-077D-4898-8181-37D2CDDE6D51}">
      <dgm:prSet custT="1"/>
      <dgm:spPr/>
      <dgm:t>
        <a:bodyPr/>
        <a:lstStyle/>
        <a:p>
          <a:pPr>
            <a:lnSpc>
              <a:spcPct val="100000"/>
            </a:lnSpc>
            <a:defRPr b="1"/>
          </a:pPr>
          <a:r>
            <a:rPr lang="en-US" sz="2400" dirty="0"/>
            <a:t>WHO: 3,534 patients</a:t>
          </a:r>
        </a:p>
      </dgm:t>
    </dgm:pt>
    <dgm:pt modelId="{6BB25ABC-6A5B-48B6-9B6B-18892D851E57}" type="parTrans" cxnId="{9026FE67-6974-4B85-85FC-198BDEDD687D}">
      <dgm:prSet/>
      <dgm:spPr/>
      <dgm:t>
        <a:bodyPr/>
        <a:lstStyle/>
        <a:p>
          <a:endParaRPr lang="en-US"/>
        </a:p>
      </dgm:t>
    </dgm:pt>
    <dgm:pt modelId="{46BAA538-776B-458F-AE4F-25B1693EAFC9}" type="sibTrans" cxnId="{9026FE67-6974-4B85-85FC-198BDEDD687D}">
      <dgm:prSet/>
      <dgm:spPr/>
      <dgm:t>
        <a:bodyPr/>
        <a:lstStyle/>
        <a:p>
          <a:endParaRPr lang="en-US"/>
        </a:p>
      </dgm:t>
    </dgm:pt>
    <dgm:pt modelId="{C319CA43-82B8-4254-9633-76458CB4FDD7}">
      <dgm:prSet/>
      <dgm:spPr/>
      <dgm:t>
        <a:bodyPr/>
        <a:lstStyle/>
        <a:p>
          <a:pPr>
            <a:lnSpc>
              <a:spcPct val="100000"/>
            </a:lnSpc>
          </a:pPr>
          <a:r>
            <a:rPr lang="en-US" dirty="0"/>
            <a:t>eGFR 50-75 ml/min/1.73m</a:t>
          </a:r>
          <a:r>
            <a:rPr lang="en-US" baseline="30000" dirty="0"/>
            <a:t>2</a:t>
          </a:r>
          <a:r>
            <a:rPr lang="en-US" dirty="0"/>
            <a:t> + ACR 300-5000 mg/mmol OR</a:t>
          </a:r>
        </a:p>
      </dgm:t>
    </dgm:pt>
    <dgm:pt modelId="{C15BB5F0-92C0-4AF5-ACAA-2C54A59F29D7}" type="parTrans" cxnId="{9A7367A6-BB79-4EE5-BBF9-6E7C0C0057F8}">
      <dgm:prSet/>
      <dgm:spPr/>
      <dgm:t>
        <a:bodyPr/>
        <a:lstStyle/>
        <a:p>
          <a:endParaRPr lang="en-US"/>
        </a:p>
      </dgm:t>
    </dgm:pt>
    <dgm:pt modelId="{01163018-C08D-4D37-A95E-C47EA557FEB0}" type="sibTrans" cxnId="{9A7367A6-BB79-4EE5-BBF9-6E7C0C0057F8}">
      <dgm:prSet/>
      <dgm:spPr/>
      <dgm:t>
        <a:bodyPr/>
        <a:lstStyle/>
        <a:p>
          <a:endParaRPr lang="en-US"/>
        </a:p>
      </dgm:t>
    </dgm:pt>
    <dgm:pt modelId="{99670DC2-77FB-480F-B9C7-E4066F18A60B}">
      <dgm:prSet/>
      <dgm:spPr/>
      <dgm:t>
        <a:bodyPr/>
        <a:lstStyle/>
        <a:p>
          <a:pPr>
            <a:lnSpc>
              <a:spcPct val="100000"/>
            </a:lnSpc>
          </a:pPr>
          <a:r>
            <a:rPr lang="en-US" dirty="0"/>
            <a:t>eGFR 25-50 ml/min/1.73m</a:t>
          </a:r>
          <a:r>
            <a:rPr lang="en-US" baseline="30000" dirty="0"/>
            <a:t>2</a:t>
          </a:r>
          <a:r>
            <a:rPr lang="en-US" dirty="0"/>
            <a:t> + ACR 100-1000 mg/mmol</a:t>
          </a:r>
        </a:p>
      </dgm:t>
    </dgm:pt>
    <dgm:pt modelId="{396AC040-46A3-4F8B-B88A-3BF70591D6BD}" type="parTrans" cxnId="{74C97979-26A8-4F2C-88D4-A6C13FB59449}">
      <dgm:prSet/>
      <dgm:spPr/>
      <dgm:t>
        <a:bodyPr/>
        <a:lstStyle/>
        <a:p>
          <a:endParaRPr lang="en-US"/>
        </a:p>
      </dgm:t>
    </dgm:pt>
    <dgm:pt modelId="{ED7A5383-8F15-4454-8F37-E1193F057725}" type="sibTrans" cxnId="{74C97979-26A8-4F2C-88D4-A6C13FB59449}">
      <dgm:prSet/>
      <dgm:spPr/>
      <dgm:t>
        <a:bodyPr/>
        <a:lstStyle/>
        <a:p>
          <a:endParaRPr lang="en-US"/>
        </a:p>
      </dgm:t>
    </dgm:pt>
    <dgm:pt modelId="{A1DD80AF-08C5-47FD-B9D9-48A7E3900835}">
      <dgm:prSet custT="1"/>
      <dgm:spPr/>
      <dgm:t>
        <a:bodyPr/>
        <a:lstStyle/>
        <a:p>
          <a:pPr>
            <a:lnSpc>
              <a:spcPct val="100000"/>
            </a:lnSpc>
            <a:defRPr b="1"/>
          </a:pPr>
          <a:r>
            <a:rPr lang="en-US" sz="2400" dirty="0"/>
            <a:t>WHAT: </a:t>
          </a:r>
          <a:r>
            <a:rPr lang="en-US" sz="2400" dirty="0" err="1"/>
            <a:t>semaglutide</a:t>
          </a:r>
          <a:r>
            <a:rPr lang="en-US" sz="2400" dirty="0"/>
            <a:t> 1 mg versus placebo</a:t>
          </a:r>
        </a:p>
      </dgm:t>
    </dgm:pt>
    <dgm:pt modelId="{8BF8449F-624A-4339-A35F-7A81F01E3C05}" type="parTrans" cxnId="{12FB123D-A3E4-4956-94CF-93185BBA3E74}">
      <dgm:prSet/>
      <dgm:spPr/>
      <dgm:t>
        <a:bodyPr/>
        <a:lstStyle/>
        <a:p>
          <a:endParaRPr lang="en-US"/>
        </a:p>
      </dgm:t>
    </dgm:pt>
    <dgm:pt modelId="{7EEEAA4B-3673-4C0F-AD55-522BBBA76B23}" type="sibTrans" cxnId="{12FB123D-A3E4-4956-94CF-93185BBA3E74}">
      <dgm:prSet/>
      <dgm:spPr/>
      <dgm:t>
        <a:bodyPr/>
        <a:lstStyle/>
        <a:p>
          <a:endParaRPr lang="en-US"/>
        </a:p>
      </dgm:t>
    </dgm:pt>
    <dgm:pt modelId="{146C0F2F-004F-417E-B180-7BED71380B9D}" type="pres">
      <dgm:prSet presAssocID="{536E080D-EA78-4D0D-8A17-1BB35AD837A4}" presName="root" presStyleCnt="0">
        <dgm:presLayoutVars>
          <dgm:dir/>
          <dgm:resizeHandles val="exact"/>
        </dgm:presLayoutVars>
      </dgm:prSet>
      <dgm:spPr/>
    </dgm:pt>
    <dgm:pt modelId="{CC75DCC5-DA70-4A4F-8F8C-EE6E10AC6D2F}" type="pres">
      <dgm:prSet presAssocID="{E4120B4E-077D-4898-8181-37D2CDDE6D51}" presName="compNode" presStyleCnt="0"/>
      <dgm:spPr/>
    </dgm:pt>
    <dgm:pt modelId="{A825F259-E329-42F2-8A05-21FDBC14F1D6}" type="pres">
      <dgm:prSet presAssocID="{E4120B4E-077D-4898-8181-37D2CDDE6D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2C0A4D9E-7D04-432F-B706-919989022B6F}" type="pres">
      <dgm:prSet presAssocID="{E4120B4E-077D-4898-8181-37D2CDDE6D51}" presName="iconSpace" presStyleCnt="0"/>
      <dgm:spPr/>
    </dgm:pt>
    <dgm:pt modelId="{2A8566D3-B84B-4DB2-ACB2-FB882A65C4F4}" type="pres">
      <dgm:prSet presAssocID="{E4120B4E-077D-4898-8181-37D2CDDE6D51}" presName="parTx" presStyleLbl="revTx" presStyleIdx="0" presStyleCnt="4">
        <dgm:presLayoutVars>
          <dgm:chMax val="0"/>
          <dgm:chPref val="0"/>
        </dgm:presLayoutVars>
      </dgm:prSet>
      <dgm:spPr/>
    </dgm:pt>
    <dgm:pt modelId="{29259846-ED23-46D0-B66B-EBE0D2BE0715}" type="pres">
      <dgm:prSet presAssocID="{E4120B4E-077D-4898-8181-37D2CDDE6D51}" presName="txSpace" presStyleCnt="0"/>
      <dgm:spPr/>
    </dgm:pt>
    <dgm:pt modelId="{10CD91EB-CEDE-4E7E-991D-0D5AC96FFF64}" type="pres">
      <dgm:prSet presAssocID="{E4120B4E-077D-4898-8181-37D2CDDE6D51}" presName="desTx" presStyleLbl="revTx" presStyleIdx="1" presStyleCnt="4">
        <dgm:presLayoutVars/>
      </dgm:prSet>
      <dgm:spPr/>
    </dgm:pt>
    <dgm:pt modelId="{6297CA7E-ED9E-4B26-91BA-D0E614A912DC}" type="pres">
      <dgm:prSet presAssocID="{46BAA538-776B-458F-AE4F-25B1693EAFC9}" presName="sibTrans" presStyleCnt="0"/>
      <dgm:spPr/>
    </dgm:pt>
    <dgm:pt modelId="{D41B0B7F-31CF-48EF-8F02-0F4710DBBDB4}" type="pres">
      <dgm:prSet presAssocID="{A1DD80AF-08C5-47FD-B9D9-48A7E3900835}" presName="compNode" presStyleCnt="0"/>
      <dgm:spPr/>
    </dgm:pt>
    <dgm:pt modelId="{71068702-D5FC-479D-835E-50BBADD765F4}" type="pres">
      <dgm:prSet presAssocID="{A1DD80AF-08C5-47FD-B9D9-48A7E39008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C2325094-B122-4F23-BB1D-636C2AEAD5EC}" type="pres">
      <dgm:prSet presAssocID="{A1DD80AF-08C5-47FD-B9D9-48A7E3900835}" presName="iconSpace" presStyleCnt="0"/>
      <dgm:spPr/>
    </dgm:pt>
    <dgm:pt modelId="{2B0AE4F7-9914-4C75-9F31-5E42D7AE8C84}" type="pres">
      <dgm:prSet presAssocID="{A1DD80AF-08C5-47FD-B9D9-48A7E3900835}" presName="parTx" presStyleLbl="revTx" presStyleIdx="2" presStyleCnt="4">
        <dgm:presLayoutVars>
          <dgm:chMax val="0"/>
          <dgm:chPref val="0"/>
        </dgm:presLayoutVars>
      </dgm:prSet>
      <dgm:spPr/>
    </dgm:pt>
    <dgm:pt modelId="{33AB5F8B-F5D5-472B-BF08-B6C1909B105B}" type="pres">
      <dgm:prSet presAssocID="{A1DD80AF-08C5-47FD-B9D9-48A7E3900835}" presName="txSpace" presStyleCnt="0"/>
      <dgm:spPr/>
    </dgm:pt>
    <dgm:pt modelId="{445BAE7C-56AE-40E1-B614-3A2467EA4D67}" type="pres">
      <dgm:prSet presAssocID="{A1DD80AF-08C5-47FD-B9D9-48A7E3900835}" presName="desTx" presStyleLbl="revTx" presStyleIdx="3" presStyleCnt="4">
        <dgm:presLayoutVars/>
      </dgm:prSet>
      <dgm:spPr/>
    </dgm:pt>
  </dgm:ptLst>
  <dgm:cxnLst>
    <dgm:cxn modelId="{C8F5A50D-9F4E-44A4-9ED8-92D0C6B5E595}" type="presOf" srcId="{99670DC2-77FB-480F-B9C7-E4066F18A60B}" destId="{10CD91EB-CEDE-4E7E-991D-0D5AC96FFF64}" srcOrd="0" destOrd="1" presId="urn:microsoft.com/office/officeart/2018/5/layout/CenteredIconLabelDescriptionList"/>
    <dgm:cxn modelId="{2C76A411-FD7B-4A34-B01F-F8C6581CA828}" type="presOf" srcId="{E4120B4E-077D-4898-8181-37D2CDDE6D51}" destId="{2A8566D3-B84B-4DB2-ACB2-FB882A65C4F4}" srcOrd="0" destOrd="0" presId="urn:microsoft.com/office/officeart/2018/5/layout/CenteredIconLabelDescriptionList"/>
    <dgm:cxn modelId="{5E00532F-0CEE-4B0D-AEE0-A2254D9348EE}" type="presOf" srcId="{A1DD80AF-08C5-47FD-B9D9-48A7E3900835}" destId="{2B0AE4F7-9914-4C75-9F31-5E42D7AE8C84}" srcOrd="0" destOrd="0" presId="urn:microsoft.com/office/officeart/2018/5/layout/CenteredIconLabelDescriptionList"/>
    <dgm:cxn modelId="{12FB123D-A3E4-4956-94CF-93185BBA3E74}" srcId="{536E080D-EA78-4D0D-8A17-1BB35AD837A4}" destId="{A1DD80AF-08C5-47FD-B9D9-48A7E3900835}" srcOrd="1" destOrd="0" parTransId="{8BF8449F-624A-4339-A35F-7A81F01E3C05}" sibTransId="{7EEEAA4B-3673-4C0F-AD55-522BBBA76B23}"/>
    <dgm:cxn modelId="{D6537A5F-AA35-4291-916D-D1B66167EB03}" type="presOf" srcId="{C319CA43-82B8-4254-9633-76458CB4FDD7}" destId="{10CD91EB-CEDE-4E7E-991D-0D5AC96FFF64}" srcOrd="0" destOrd="0" presId="urn:microsoft.com/office/officeart/2018/5/layout/CenteredIconLabelDescriptionList"/>
    <dgm:cxn modelId="{9026FE67-6974-4B85-85FC-198BDEDD687D}" srcId="{536E080D-EA78-4D0D-8A17-1BB35AD837A4}" destId="{E4120B4E-077D-4898-8181-37D2CDDE6D51}" srcOrd="0" destOrd="0" parTransId="{6BB25ABC-6A5B-48B6-9B6B-18892D851E57}" sibTransId="{46BAA538-776B-458F-AE4F-25B1693EAFC9}"/>
    <dgm:cxn modelId="{74C97979-26A8-4F2C-88D4-A6C13FB59449}" srcId="{E4120B4E-077D-4898-8181-37D2CDDE6D51}" destId="{99670DC2-77FB-480F-B9C7-E4066F18A60B}" srcOrd="1" destOrd="0" parTransId="{396AC040-46A3-4F8B-B88A-3BF70591D6BD}" sibTransId="{ED7A5383-8F15-4454-8F37-E1193F057725}"/>
    <dgm:cxn modelId="{BDFF6489-28F1-434B-A3B5-41FF49065F9D}" type="presOf" srcId="{536E080D-EA78-4D0D-8A17-1BB35AD837A4}" destId="{146C0F2F-004F-417E-B180-7BED71380B9D}" srcOrd="0" destOrd="0" presId="urn:microsoft.com/office/officeart/2018/5/layout/CenteredIconLabelDescriptionList"/>
    <dgm:cxn modelId="{9A7367A6-BB79-4EE5-BBF9-6E7C0C0057F8}" srcId="{E4120B4E-077D-4898-8181-37D2CDDE6D51}" destId="{C319CA43-82B8-4254-9633-76458CB4FDD7}" srcOrd="0" destOrd="0" parTransId="{C15BB5F0-92C0-4AF5-ACAA-2C54A59F29D7}" sibTransId="{01163018-C08D-4D37-A95E-C47EA557FEB0}"/>
    <dgm:cxn modelId="{AEF4E1AE-2D7D-4E53-BD3D-035C3BE612C6}" type="presParOf" srcId="{146C0F2F-004F-417E-B180-7BED71380B9D}" destId="{CC75DCC5-DA70-4A4F-8F8C-EE6E10AC6D2F}" srcOrd="0" destOrd="0" presId="urn:microsoft.com/office/officeart/2018/5/layout/CenteredIconLabelDescriptionList"/>
    <dgm:cxn modelId="{205AB095-596B-46B1-929E-3F1E966475D8}" type="presParOf" srcId="{CC75DCC5-DA70-4A4F-8F8C-EE6E10AC6D2F}" destId="{A825F259-E329-42F2-8A05-21FDBC14F1D6}" srcOrd="0" destOrd="0" presId="urn:microsoft.com/office/officeart/2018/5/layout/CenteredIconLabelDescriptionList"/>
    <dgm:cxn modelId="{58428265-0F21-4403-B1D5-7AD442C00AE8}" type="presParOf" srcId="{CC75DCC5-DA70-4A4F-8F8C-EE6E10AC6D2F}" destId="{2C0A4D9E-7D04-432F-B706-919989022B6F}" srcOrd="1" destOrd="0" presId="urn:microsoft.com/office/officeart/2018/5/layout/CenteredIconLabelDescriptionList"/>
    <dgm:cxn modelId="{8769A60E-0F66-4CE1-9B8C-195277C9B1D0}" type="presParOf" srcId="{CC75DCC5-DA70-4A4F-8F8C-EE6E10AC6D2F}" destId="{2A8566D3-B84B-4DB2-ACB2-FB882A65C4F4}" srcOrd="2" destOrd="0" presId="urn:microsoft.com/office/officeart/2018/5/layout/CenteredIconLabelDescriptionList"/>
    <dgm:cxn modelId="{F5385066-1E6D-44A4-8E98-8908D19A1879}" type="presParOf" srcId="{CC75DCC5-DA70-4A4F-8F8C-EE6E10AC6D2F}" destId="{29259846-ED23-46D0-B66B-EBE0D2BE0715}" srcOrd="3" destOrd="0" presId="urn:microsoft.com/office/officeart/2018/5/layout/CenteredIconLabelDescriptionList"/>
    <dgm:cxn modelId="{836642D6-3A3A-4EFD-8964-BA13C64365A7}" type="presParOf" srcId="{CC75DCC5-DA70-4A4F-8F8C-EE6E10AC6D2F}" destId="{10CD91EB-CEDE-4E7E-991D-0D5AC96FFF64}" srcOrd="4" destOrd="0" presId="urn:microsoft.com/office/officeart/2018/5/layout/CenteredIconLabelDescriptionList"/>
    <dgm:cxn modelId="{E8B20245-EBD1-444E-8838-BCA7A6EA3DA8}" type="presParOf" srcId="{146C0F2F-004F-417E-B180-7BED71380B9D}" destId="{6297CA7E-ED9E-4B26-91BA-D0E614A912DC}" srcOrd="1" destOrd="0" presId="urn:microsoft.com/office/officeart/2018/5/layout/CenteredIconLabelDescriptionList"/>
    <dgm:cxn modelId="{0E0A5369-B9D8-4CB1-A000-F877BA07F633}" type="presParOf" srcId="{146C0F2F-004F-417E-B180-7BED71380B9D}" destId="{D41B0B7F-31CF-48EF-8F02-0F4710DBBDB4}" srcOrd="2" destOrd="0" presId="urn:microsoft.com/office/officeart/2018/5/layout/CenteredIconLabelDescriptionList"/>
    <dgm:cxn modelId="{4E457D3E-7BE7-482D-A1C4-F18F86D81D73}" type="presParOf" srcId="{D41B0B7F-31CF-48EF-8F02-0F4710DBBDB4}" destId="{71068702-D5FC-479D-835E-50BBADD765F4}" srcOrd="0" destOrd="0" presId="urn:microsoft.com/office/officeart/2018/5/layout/CenteredIconLabelDescriptionList"/>
    <dgm:cxn modelId="{E466EF8D-2E6F-4072-A946-830A43A7B346}" type="presParOf" srcId="{D41B0B7F-31CF-48EF-8F02-0F4710DBBDB4}" destId="{C2325094-B122-4F23-BB1D-636C2AEAD5EC}" srcOrd="1" destOrd="0" presId="urn:microsoft.com/office/officeart/2018/5/layout/CenteredIconLabelDescriptionList"/>
    <dgm:cxn modelId="{8FBFADFF-DBB7-474F-93BA-99F1976C26AD}" type="presParOf" srcId="{D41B0B7F-31CF-48EF-8F02-0F4710DBBDB4}" destId="{2B0AE4F7-9914-4C75-9F31-5E42D7AE8C84}" srcOrd="2" destOrd="0" presId="urn:microsoft.com/office/officeart/2018/5/layout/CenteredIconLabelDescriptionList"/>
    <dgm:cxn modelId="{F2165C69-A379-42A4-8276-30DC682DFC36}" type="presParOf" srcId="{D41B0B7F-31CF-48EF-8F02-0F4710DBBDB4}" destId="{33AB5F8B-F5D5-472B-BF08-B6C1909B105B}" srcOrd="3" destOrd="0" presId="urn:microsoft.com/office/officeart/2018/5/layout/CenteredIconLabelDescriptionList"/>
    <dgm:cxn modelId="{2C8FC2E2-D408-49DF-A57E-0B2CE5C7E14E}" type="presParOf" srcId="{D41B0B7F-31CF-48EF-8F02-0F4710DBBDB4}" destId="{445BAE7C-56AE-40E1-B614-3A2467EA4D6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70C8F-669E-48F1-8314-D4DF39A4ED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C96780-D606-4B47-BBF9-DE79A0E00865}">
      <dgm:prSet/>
      <dgm:spPr/>
      <dgm:t>
        <a:bodyPr/>
        <a:lstStyle/>
        <a:p>
          <a:pPr>
            <a:lnSpc>
              <a:spcPct val="100000"/>
            </a:lnSpc>
          </a:pPr>
          <a:r>
            <a:rPr lang="en-US"/>
            <a:t>14% reduction in risk of MACE on top of standard of care</a:t>
          </a:r>
        </a:p>
      </dgm:t>
    </dgm:pt>
    <dgm:pt modelId="{C8F7EFD7-31FE-44FA-9F5E-10366055A586}" type="parTrans" cxnId="{8DE4E408-9F20-48BD-B170-D922B4E70F91}">
      <dgm:prSet/>
      <dgm:spPr/>
      <dgm:t>
        <a:bodyPr/>
        <a:lstStyle/>
        <a:p>
          <a:endParaRPr lang="en-US"/>
        </a:p>
      </dgm:t>
    </dgm:pt>
    <dgm:pt modelId="{A21E3D7B-D69B-4A11-B5E3-F339286FB919}" type="sibTrans" cxnId="{8DE4E408-9F20-48BD-B170-D922B4E70F91}">
      <dgm:prSet/>
      <dgm:spPr/>
      <dgm:t>
        <a:bodyPr/>
        <a:lstStyle/>
        <a:p>
          <a:endParaRPr lang="en-US"/>
        </a:p>
      </dgm:t>
    </dgm:pt>
    <dgm:pt modelId="{DF627672-E6E8-48F3-A9EC-E3E8074FB3A1}">
      <dgm:prSet/>
      <dgm:spPr/>
      <dgm:t>
        <a:bodyPr/>
        <a:lstStyle/>
        <a:p>
          <a:pPr>
            <a:lnSpc>
              <a:spcPct val="100000"/>
            </a:lnSpc>
          </a:pPr>
          <a:r>
            <a:rPr lang="en-US"/>
            <a:t>All 3 components of MACE contributed</a:t>
          </a:r>
        </a:p>
      </dgm:t>
    </dgm:pt>
    <dgm:pt modelId="{DA1CCC59-89B8-4988-9BEE-FC6D58F09F5E}" type="parTrans" cxnId="{0A225667-8164-46FC-9871-8671FC3F8989}">
      <dgm:prSet/>
      <dgm:spPr/>
      <dgm:t>
        <a:bodyPr/>
        <a:lstStyle/>
        <a:p>
          <a:endParaRPr lang="en-US"/>
        </a:p>
      </dgm:t>
    </dgm:pt>
    <dgm:pt modelId="{59397ADC-38E0-4C52-8782-3C4C07DA8E0E}" type="sibTrans" cxnId="{0A225667-8164-46FC-9871-8671FC3F8989}">
      <dgm:prSet/>
      <dgm:spPr/>
      <dgm:t>
        <a:bodyPr/>
        <a:lstStyle/>
        <a:p>
          <a:endParaRPr lang="en-US"/>
        </a:p>
      </dgm:t>
    </dgm:pt>
    <dgm:pt modelId="{33F0FB6E-7604-4FE9-A18B-3FC4035D95CA}">
      <dgm:prSet/>
      <dgm:spPr/>
      <dgm:t>
        <a:bodyPr/>
        <a:lstStyle/>
        <a:p>
          <a:pPr>
            <a:lnSpc>
              <a:spcPct val="100000"/>
            </a:lnSpc>
          </a:pPr>
          <a:r>
            <a:rPr lang="en-US"/>
            <a:t>Safe and well-tolerated</a:t>
          </a:r>
        </a:p>
      </dgm:t>
    </dgm:pt>
    <dgm:pt modelId="{E949011C-BA02-4F22-B67B-94CEC9F5B5C0}" type="parTrans" cxnId="{B74D400F-B842-4AA5-B5F9-DD47B251CDFE}">
      <dgm:prSet/>
      <dgm:spPr/>
      <dgm:t>
        <a:bodyPr/>
        <a:lstStyle/>
        <a:p>
          <a:endParaRPr lang="en-US"/>
        </a:p>
      </dgm:t>
    </dgm:pt>
    <dgm:pt modelId="{A8243E27-B34C-4560-A869-1024ED183C77}" type="sibTrans" cxnId="{B74D400F-B842-4AA5-B5F9-DD47B251CDFE}">
      <dgm:prSet/>
      <dgm:spPr/>
      <dgm:t>
        <a:bodyPr/>
        <a:lstStyle/>
        <a:p>
          <a:endParaRPr lang="en-US"/>
        </a:p>
      </dgm:t>
    </dgm:pt>
    <dgm:pt modelId="{83AFE943-3DF9-4C91-BC9B-FB719220C8F2}" type="pres">
      <dgm:prSet presAssocID="{58370C8F-669E-48F1-8314-D4DF39A4ED88}" presName="root" presStyleCnt="0">
        <dgm:presLayoutVars>
          <dgm:dir/>
          <dgm:resizeHandles val="exact"/>
        </dgm:presLayoutVars>
      </dgm:prSet>
      <dgm:spPr/>
    </dgm:pt>
    <dgm:pt modelId="{B40A9462-D998-4EC9-BB3A-D7A6A349DA96}" type="pres">
      <dgm:prSet presAssocID="{3FC96780-D606-4B47-BBF9-DE79A0E00865}" presName="compNode" presStyleCnt="0"/>
      <dgm:spPr/>
    </dgm:pt>
    <dgm:pt modelId="{A27BF7FE-E488-40A9-B9D4-7953A9F60694}" type="pres">
      <dgm:prSet presAssocID="{3FC96780-D606-4B47-BBF9-DE79A0E00865}" presName="bgRect" presStyleLbl="bgShp" presStyleIdx="0" presStyleCnt="3"/>
      <dgm:spPr/>
    </dgm:pt>
    <dgm:pt modelId="{516A145A-1E11-4968-A408-DE9E2307534D}" type="pres">
      <dgm:prSet presAssocID="{3FC96780-D606-4B47-BBF9-DE79A0E0086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C059483A-8EF8-445D-A517-2613529B412A}" type="pres">
      <dgm:prSet presAssocID="{3FC96780-D606-4B47-BBF9-DE79A0E00865}" presName="spaceRect" presStyleCnt="0"/>
      <dgm:spPr/>
    </dgm:pt>
    <dgm:pt modelId="{552A42B2-83E5-4841-8CCA-876A222F0FE7}" type="pres">
      <dgm:prSet presAssocID="{3FC96780-D606-4B47-BBF9-DE79A0E00865}" presName="parTx" presStyleLbl="revTx" presStyleIdx="0" presStyleCnt="3">
        <dgm:presLayoutVars>
          <dgm:chMax val="0"/>
          <dgm:chPref val="0"/>
        </dgm:presLayoutVars>
      </dgm:prSet>
      <dgm:spPr/>
    </dgm:pt>
    <dgm:pt modelId="{DC8524A7-CEFC-4827-8AB2-F6ABA466976F}" type="pres">
      <dgm:prSet presAssocID="{A21E3D7B-D69B-4A11-B5E3-F339286FB919}" presName="sibTrans" presStyleCnt="0"/>
      <dgm:spPr/>
    </dgm:pt>
    <dgm:pt modelId="{CD6BE211-45C3-4263-BF76-72D6F2581116}" type="pres">
      <dgm:prSet presAssocID="{DF627672-E6E8-48F3-A9EC-E3E8074FB3A1}" presName="compNode" presStyleCnt="0"/>
      <dgm:spPr/>
    </dgm:pt>
    <dgm:pt modelId="{6F2BD712-DB6D-4698-AAA6-17093DF1BC23}" type="pres">
      <dgm:prSet presAssocID="{DF627672-E6E8-48F3-A9EC-E3E8074FB3A1}" presName="bgRect" presStyleLbl="bgShp" presStyleIdx="1" presStyleCnt="3"/>
      <dgm:spPr/>
    </dgm:pt>
    <dgm:pt modelId="{91169699-F504-4709-8AB7-AD4AC1818261}" type="pres">
      <dgm:prSet presAssocID="{DF627672-E6E8-48F3-A9EC-E3E8074FB3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C617828-F73A-43E4-AF2F-2F95B8654052}" type="pres">
      <dgm:prSet presAssocID="{DF627672-E6E8-48F3-A9EC-E3E8074FB3A1}" presName="spaceRect" presStyleCnt="0"/>
      <dgm:spPr/>
    </dgm:pt>
    <dgm:pt modelId="{016645EB-EA57-4EE2-A120-ED4C73991225}" type="pres">
      <dgm:prSet presAssocID="{DF627672-E6E8-48F3-A9EC-E3E8074FB3A1}" presName="parTx" presStyleLbl="revTx" presStyleIdx="1" presStyleCnt="3">
        <dgm:presLayoutVars>
          <dgm:chMax val="0"/>
          <dgm:chPref val="0"/>
        </dgm:presLayoutVars>
      </dgm:prSet>
      <dgm:spPr/>
    </dgm:pt>
    <dgm:pt modelId="{B2DE5203-8239-4A61-BC21-16E2C2A81237}" type="pres">
      <dgm:prSet presAssocID="{59397ADC-38E0-4C52-8782-3C4C07DA8E0E}" presName="sibTrans" presStyleCnt="0"/>
      <dgm:spPr/>
    </dgm:pt>
    <dgm:pt modelId="{74F56E23-545D-4C34-8E43-6A7CC956B74D}" type="pres">
      <dgm:prSet presAssocID="{33F0FB6E-7604-4FE9-A18B-3FC4035D95CA}" presName="compNode" presStyleCnt="0"/>
      <dgm:spPr/>
    </dgm:pt>
    <dgm:pt modelId="{8887034E-BED2-464D-B432-811815E7F863}" type="pres">
      <dgm:prSet presAssocID="{33F0FB6E-7604-4FE9-A18B-3FC4035D95CA}" presName="bgRect" presStyleLbl="bgShp" presStyleIdx="2" presStyleCnt="3"/>
      <dgm:spPr/>
    </dgm:pt>
    <dgm:pt modelId="{75A3F657-288A-460B-98DE-03993C489D01}" type="pres">
      <dgm:prSet presAssocID="{33F0FB6E-7604-4FE9-A18B-3FC4035D95CA}"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99C8C265-BA90-42E5-B706-00045AA34F6B}" type="pres">
      <dgm:prSet presAssocID="{33F0FB6E-7604-4FE9-A18B-3FC4035D95CA}" presName="spaceRect" presStyleCnt="0"/>
      <dgm:spPr/>
    </dgm:pt>
    <dgm:pt modelId="{F0EA166E-BEF8-4B9B-9BAC-F681AD5AF40D}" type="pres">
      <dgm:prSet presAssocID="{33F0FB6E-7604-4FE9-A18B-3FC4035D95CA}" presName="parTx" presStyleLbl="revTx" presStyleIdx="2" presStyleCnt="3">
        <dgm:presLayoutVars>
          <dgm:chMax val="0"/>
          <dgm:chPref val="0"/>
        </dgm:presLayoutVars>
      </dgm:prSet>
      <dgm:spPr/>
    </dgm:pt>
  </dgm:ptLst>
  <dgm:cxnLst>
    <dgm:cxn modelId="{8DE4E408-9F20-48BD-B170-D922B4E70F91}" srcId="{58370C8F-669E-48F1-8314-D4DF39A4ED88}" destId="{3FC96780-D606-4B47-BBF9-DE79A0E00865}" srcOrd="0" destOrd="0" parTransId="{C8F7EFD7-31FE-44FA-9F5E-10366055A586}" sibTransId="{A21E3D7B-D69B-4A11-B5E3-F339286FB919}"/>
    <dgm:cxn modelId="{B74D400F-B842-4AA5-B5F9-DD47B251CDFE}" srcId="{58370C8F-669E-48F1-8314-D4DF39A4ED88}" destId="{33F0FB6E-7604-4FE9-A18B-3FC4035D95CA}" srcOrd="2" destOrd="0" parTransId="{E949011C-BA02-4F22-B67B-94CEC9F5B5C0}" sibTransId="{A8243E27-B34C-4560-A869-1024ED183C77}"/>
    <dgm:cxn modelId="{D2777714-15B2-4E72-9CB7-330D37BA0316}" type="presOf" srcId="{DF627672-E6E8-48F3-A9EC-E3E8074FB3A1}" destId="{016645EB-EA57-4EE2-A120-ED4C73991225}" srcOrd="0" destOrd="0" presId="urn:microsoft.com/office/officeart/2018/2/layout/IconVerticalSolidList"/>
    <dgm:cxn modelId="{D4BBC119-12DE-48DB-8702-9D903132DFD8}" type="presOf" srcId="{33F0FB6E-7604-4FE9-A18B-3FC4035D95CA}" destId="{F0EA166E-BEF8-4B9B-9BAC-F681AD5AF40D}" srcOrd="0" destOrd="0" presId="urn:microsoft.com/office/officeart/2018/2/layout/IconVerticalSolidList"/>
    <dgm:cxn modelId="{0A225667-8164-46FC-9871-8671FC3F8989}" srcId="{58370C8F-669E-48F1-8314-D4DF39A4ED88}" destId="{DF627672-E6E8-48F3-A9EC-E3E8074FB3A1}" srcOrd="1" destOrd="0" parTransId="{DA1CCC59-89B8-4988-9BEE-FC6D58F09F5E}" sibTransId="{59397ADC-38E0-4C52-8782-3C4C07DA8E0E}"/>
    <dgm:cxn modelId="{982C3D7E-9969-4FE6-AF93-2C3C8DB24DF4}" type="presOf" srcId="{3FC96780-D606-4B47-BBF9-DE79A0E00865}" destId="{552A42B2-83E5-4841-8CCA-876A222F0FE7}" srcOrd="0" destOrd="0" presId="urn:microsoft.com/office/officeart/2018/2/layout/IconVerticalSolidList"/>
    <dgm:cxn modelId="{EE4CA7B0-2193-4953-BAAC-59939F38614F}" type="presOf" srcId="{58370C8F-669E-48F1-8314-D4DF39A4ED88}" destId="{83AFE943-3DF9-4C91-BC9B-FB719220C8F2}" srcOrd="0" destOrd="0" presId="urn:microsoft.com/office/officeart/2018/2/layout/IconVerticalSolidList"/>
    <dgm:cxn modelId="{BCF2D4DA-97E7-42BD-9806-9353A31D9F6D}" type="presParOf" srcId="{83AFE943-3DF9-4C91-BC9B-FB719220C8F2}" destId="{B40A9462-D998-4EC9-BB3A-D7A6A349DA96}" srcOrd="0" destOrd="0" presId="urn:microsoft.com/office/officeart/2018/2/layout/IconVerticalSolidList"/>
    <dgm:cxn modelId="{A49E2300-6D10-420F-A7F8-BE72C45C9F50}" type="presParOf" srcId="{B40A9462-D998-4EC9-BB3A-D7A6A349DA96}" destId="{A27BF7FE-E488-40A9-B9D4-7953A9F60694}" srcOrd="0" destOrd="0" presId="urn:microsoft.com/office/officeart/2018/2/layout/IconVerticalSolidList"/>
    <dgm:cxn modelId="{07312C6A-C035-4AD9-AB8D-6099DDD6613E}" type="presParOf" srcId="{B40A9462-D998-4EC9-BB3A-D7A6A349DA96}" destId="{516A145A-1E11-4968-A408-DE9E2307534D}" srcOrd="1" destOrd="0" presId="urn:microsoft.com/office/officeart/2018/2/layout/IconVerticalSolidList"/>
    <dgm:cxn modelId="{09C5DF5A-DDE6-45F8-AC66-5E076A650A4A}" type="presParOf" srcId="{B40A9462-D998-4EC9-BB3A-D7A6A349DA96}" destId="{C059483A-8EF8-445D-A517-2613529B412A}" srcOrd="2" destOrd="0" presId="urn:microsoft.com/office/officeart/2018/2/layout/IconVerticalSolidList"/>
    <dgm:cxn modelId="{E4EEE6F7-DB7D-474C-A987-409938AD585D}" type="presParOf" srcId="{B40A9462-D998-4EC9-BB3A-D7A6A349DA96}" destId="{552A42B2-83E5-4841-8CCA-876A222F0FE7}" srcOrd="3" destOrd="0" presId="urn:microsoft.com/office/officeart/2018/2/layout/IconVerticalSolidList"/>
    <dgm:cxn modelId="{662A9319-885A-4A54-96B1-A62F082D7026}" type="presParOf" srcId="{83AFE943-3DF9-4C91-BC9B-FB719220C8F2}" destId="{DC8524A7-CEFC-4827-8AB2-F6ABA466976F}" srcOrd="1" destOrd="0" presId="urn:microsoft.com/office/officeart/2018/2/layout/IconVerticalSolidList"/>
    <dgm:cxn modelId="{DA5AE084-5A1E-4D56-B9E8-AE0E7383B53F}" type="presParOf" srcId="{83AFE943-3DF9-4C91-BC9B-FB719220C8F2}" destId="{CD6BE211-45C3-4263-BF76-72D6F2581116}" srcOrd="2" destOrd="0" presId="urn:microsoft.com/office/officeart/2018/2/layout/IconVerticalSolidList"/>
    <dgm:cxn modelId="{CE10D946-DCD6-428C-B652-B2308B3C8C4F}" type="presParOf" srcId="{CD6BE211-45C3-4263-BF76-72D6F2581116}" destId="{6F2BD712-DB6D-4698-AAA6-17093DF1BC23}" srcOrd="0" destOrd="0" presId="urn:microsoft.com/office/officeart/2018/2/layout/IconVerticalSolidList"/>
    <dgm:cxn modelId="{1E3677A4-27D5-4E9E-8992-4A2C85549B58}" type="presParOf" srcId="{CD6BE211-45C3-4263-BF76-72D6F2581116}" destId="{91169699-F504-4709-8AB7-AD4AC1818261}" srcOrd="1" destOrd="0" presId="urn:microsoft.com/office/officeart/2018/2/layout/IconVerticalSolidList"/>
    <dgm:cxn modelId="{7968FF94-8FC1-4773-9457-089ABABF833B}" type="presParOf" srcId="{CD6BE211-45C3-4263-BF76-72D6F2581116}" destId="{7C617828-F73A-43E4-AF2F-2F95B8654052}" srcOrd="2" destOrd="0" presId="urn:microsoft.com/office/officeart/2018/2/layout/IconVerticalSolidList"/>
    <dgm:cxn modelId="{842464B8-3CD0-4922-A621-ACAC7F3A6A7D}" type="presParOf" srcId="{CD6BE211-45C3-4263-BF76-72D6F2581116}" destId="{016645EB-EA57-4EE2-A120-ED4C73991225}" srcOrd="3" destOrd="0" presId="urn:microsoft.com/office/officeart/2018/2/layout/IconVerticalSolidList"/>
    <dgm:cxn modelId="{EDB51A69-C077-41DC-A9DF-8B81259D344B}" type="presParOf" srcId="{83AFE943-3DF9-4C91-BC9B-FB719220C8F2}" destId="{B2DE5203-8239-4A61-BC21-16E2C2A81237}" srcOrd="3" destOrd="0" presId="urn:microsoft.com/office/officeart/2018/2/layout/IconVerticalSolidList"/>
    <dgm:cxn modelId="{24A6F267-9A2B-4485-A91F-26B658DBDB8B}" type="presParOf" srcId="{83AFE943-3DF9-4C91-BC9B-FB719220C8F2}" destId="{74F56E23-545D-4C34-8E43-6A7CC956B74D}" srcOrd="4" destOrd="0" presId="urn:microsoft.com/office/officeart/2018/2/layout/IconVerticalSolidList"/>
    <dgm:cxn modelId="{937CB3E6-7122-4660-9323-20CB6C0EABF1}" type="presParOf" srcId="{74F56E23-545D-4C34-8E43-6A7CC956B74D}" destId="{8887034E-BED2-464D-B432-811815E7F863}" srcOrd="0" destOrd="0" presId="urn:microsoft.com/office/officeart/2018/2/layout/IconVerticalSolidList"/>
    <dgm:cxn modelId="{4EC90BD3-5785-4486-AF0B-C3D6CFCF0ED4}" type="presParOf" srcId="{74F56E23-545D-4C34-8E43-6A7CC956B74D}" destId="{75A3F657-288A-460B-98DE-03993C489D01}" srcOrd="1" destOrd="0" presId="urn:microsoft.com/office/officeart/2018/2/layout/IconVerticalSolidList"/>
    <dgm:cxn modelId="{11B14A3D-E3D2-4F84-9D51-B8E765EA91A6}" type="presParOf" srcId="{74F56E23-545D-4C34-8E43-6A7CC956B74D}" destId="{99C8C265-BA90-42E5-B706-00045AA34F6B}" srcOrd="2" destOrd="0" presId="urn:microsoft.com/office/officeart/2018/2/layout/IconVerticalSolidList"/>
    <dgm:cxn modelId="{8FFA8774-5BB6-4281-BAF0-4103529D9066}" type="presParOf" srcId="{74F56E23-545D-4C34-8E43-6A7CC956B74D}" destId="{F0EA166E-BEF8-4B9B-9BAC-F681AD5AF4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5F259-E329-42F2-8A05-21FDBC14F1D6}">
      <dsp:nvSpPr>
        <dsp:cNvPr id="0" name=""/>
        <dsp:cNvSpPr/>
      </dsp:nvSpPr>
      <dsp:spPr>
        <a:xfrm>
          <a:off x="1290352" y="65269"/>
          <a:ext cx="1380712" cy="1380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566D3-B84B-4DB2-ACB2-FB882A65C4F4}">
      <dsp:nvSpPr>
        <dsp:cNvPr id="0" name=""/>
        <dsp:cNvSpPr/>
      </dsp:nvSpPr>
      <dsp:spPr>
        <a:xfrm>
          <a:off x="8261" y="1592205"/>
          <a:ext cx="3944893"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WHO: 3,534 patients</a:t>
          </a:r>
        </a:p>
      </dsp:txBody>
      <dsp:txXfrm>
        <a:off x="8261" y="1592205"/>
        <a:ext cx="3944893" cy="708750"/>
      </dsp:txXfrm>
    </dsp:sp>
    <dsp:sp modelId="{10CD91EB-CEDE-4E7E-991D-0D5AC96FFF64}">
      <dsp:nvSpPr>
        <dsp:cNvPr id="0" name=""/>
        <dsp:cNvSpPr/>
      </dsp:nvSpPr>
      <dsp:spPr>
        <a:xfrm>
          <a:off x="8261" y="2368965"/>
          <a:ext cx="3944893" cy="1096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eGFR 50-75 ml/min/1.73m</a:t>
          </a:r>
          <a:r>
            <a:rPr lang="en-US" sz="1700" kern="1200" baseline="30000" dirty="0"/>
            <a:t>2</a:t>
          </a:r>
          <a:r>
            <a:rPr lang="en-US" sz="1700" kern="1200" dirty="0"/>
            <a:t> + ACR 300-5000 mg/mmol OR</a:t>
          </a:r>
        </a:p>
        <a:p>
          <a:pPr marL="0" lvl="0" indent="0" algn="ctr" defTabSz="755650">
            <a:lnSpc>
              <a:spcPct val="100000"/>
            </a:lnSpc>
            <a:spcBef>
              <a:spcPct val="0"/>
            </a:spcBef>
            <a:spcAft>
              <a:spcPct val="35000"/>
            </a:spcAft>
            <a:buNone/>
          </a:pPr>
          <a:r>
            <a:rPr lang="en-US" sz="1700" kern="1200" dirty="0"/>
            <a:t>eGFR 25-50 ml/min/1.73m</a:t>
          </a:r>
          <a:r>
            <a:rPr lang="en-US" sz="1700" kern="1200" baseline="30000" dirty="0"/>
            <a:t>2</a:t>
          </a:r>
          <a:r>
            <a:rPr lang="en-US" sz="1700" kern="1200" dirty="0"/>
            <a:t> + ACR 100-1000 mg/mmol</a:t>
          </a:r>
        </a:p>
      </dsp:txBody>
      <dsp:txXfrm>
        <a:off x="8261" y="2368965"/>
        <a:ext cx="3944893" cy="1096827"/>
      </dsp:txXfrm>
    </dsp:sp>
    <dsp:sp modelId="{71068702-D5FC-479D-835E-50BBADD765F4}">
      <dsp:nvSpPr>
        <dsp:cNvPr id="0" name=""/>
        <dsp:cNvSpPr/>
      </dsp:nvSpPr>
      <dsp:spPr>
        <a:xfrm>
          <a:off x="5925602" y="65269"/>
          <a:ext cx="1380712" cy="1380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AE4F7-9914-4C75-9F31-5E42D7AE8C84}">
      <dsp:nvSpPr>
        <dsp:cNvPr id="0" name=""/>
        <dsp:cNvSpPr/>
      </dsp:nvSpPr>
      <dsp:spPr>
        <a:xfrm>
          <a:off x="4643512" y="1592205"/>
          <a:ext cx="3944893"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WHAT: </a:t>
          </a:r>
          <a:r>
            <a:rPr lang="en-US" sz="2400" kern="1200" dirty="0" err="1"/>
            <a:t>semaglutide</a:t>
          </a:r>
          <a:r>
            <a:rPr lang="en-US" sz="2400" kern="1200" dirty="0"/>
            <a:t> 1 mg versus placebo</a:t>
          </a:r>
        </a:p>
      </dsp:txBody>
      <dsp:txXfrm>
        <a:off x="4643512" y="1592205"/>
        <a:ext cx="3944893" cy="708750"/>
      </dsp:txXfrm>
    </dsp:sp>
    <dsp:sp modelId="{445BAE7C-56AE-40E1-B614-3A2467EA4D67}">
      <dsp:nvSpPr>
        <dsp:cNvPr id="0" name=""/>
        <dsp:cNvSpPr/>
      </dsp:nvSpPr>
      <dsp:spPr>
        <a:xfrm>
          <a:off x="4643512" y="2368965"/>
          <a:ext cx="3944893" cy="109682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BF7FE-E488-40A9-B9D4-7953A9F60694}">
      <dsp:nvSpPr>
        <dsp:cNvPr id="0" name=""/>
        <dsp:cNvSpPr/>
      </dsp:nvSpPr>
      <dsp:spPr>
        <a:xfrm>
          <a:off x="0" y="457"/>
          <a:ext cx="8596668" cy="1070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A145A-1E11-4968-A408-DE9E2307534D}">
      <dsp:nvSpPr>
        <dsp:cNvPr id="0" name=""/>
        <dsp:cNvSpPr/>
      </dsp:nvSpPr>
      <dsp:spPr>
        <a:xfrm>
          <a:off x="323969" y="241426"/>
          <a:ext cx="589035" cy="58903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A42B2-83E5-4841-8CCA-876A222F0FE7}">
      <dsp:nvSpPr>
        <dsp:cNvPr id="0" name=""/>
        <dsp:cNvSpPr/>
      </dsp:nvSpPr>
      <dsp:spPr>
        <a:xfrm>
          <a:off x="1236974" y="457"/>
          <a:ext cx="7359693" cy="107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5" tIns="113345" rIns="113345" bIns="113345" numCol="1" spcCol="1270" anchor="ctr" anchorCtr="0">
          <a:noAutofit/>
        </a:bodyPr>
        <a:lstStyle/>
        <a:p>
          <a:pPr marL="0" lvl="0" indent="0" algn="l" defTabSz="1111250">
            <a:lnSpc>
              <a:spcPct val="100000"/>
            </a:lnSpc>
            <a:spcBef>
              <a:spcPct val="0"/>
            </a:spcBef>
            <a:spcAft>
              <a:spcPct val="35000"/>
            </a:spcAft>
            <a:buNone/>
          </a:pPr>
          <a:r>
            <a:rPr lang="en-US" sz="2500" kern="1200"/>
            <a:t>14% reduction in risk of MACE on top of standard of care</a:t>
          </a:r>
        </a:p>
      </dsp:txBody>
      <dsp:txXfrm>
        <a:off x="1236974" y="457"/>
        <a:ext cx="7359693" cy="1070973"/>
      </dsp:txXfrm>
    </dsp:sp>
    <dsp:sp modelId="{6F2BD712-DB6D-4698-AAA6-17093DF1BC23}">
      <dsp:nvSpPr>
        <dsp:cNvPr id="0" name=""/>
        <dsp:cNvSpPr/>
      </dsp:nvSpPr>
      <dsp:spPr>
        <a:xfrm>
          <a:off x="0" y="1339174"/>
          <a:ext cx="8596668" cy="1070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69699-F504-4709-8AB7-AD4AC1818261}">
      <dsp:nvSpPr>
        <dsp:cNvPr id="0" name=""/>
        <dsp:cNvSpPr/>
      </dsp:nvSpPr>
      <dsp:spPr>
        <a:xfrm>
          <a:off x="323969" y="1580143"/>
          <a:ext cx="589035" cy="589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645EB-EA57-4EE2-A120-ED4C73991225}">
      <dsp:nvSpPr>
        <dsp:cNvPr id="0" name=""/>
        <dsp:cNvSpPr/>
      </dsp:nvSpPr>
      <dsp:spPr>
        <a:xfrm>
          <a:off x="1236974" y="1339174"/>
          <a:ext cx="7359693" cy="107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5" tIns="113345" rIns="113345" bIns="113345" numCol="1" spcCol="1270" anchor="ctr" anchorCtr="0">
          <a:noAutofit/>
        </a:bodyPr>
        <a:lstStyle/>
        <a:p>
          <a:pPr marL="0" lvl="0" indent="0" algn="l" defTabSz="1111250">
            <a:lnSpc>
              <a:spcPct val="100000"/>
            </a:lnSpc>
            <a:spcBef>
              <a:spcPct val="0"/>
            </a:spcBef>
            <a:spcAft>
              <a:spcPct val="35000"/>
            </a:spcAft>
            <a:buNone/>
          </a:pPr>
          <a:r>
            <a:rPr lang="en-US" sz="2500" kern="1200"/>
            <a:t>All 3 components of MACE contributed</a:t>
          </a:r>
        </a:p>
      </dsp:txBody>
      <dsp:txXfrm>
        <a:off x="1236974" y="1339174"/>
        <a:ext cx="7359693" cy="1070973"/>
      </dsp:txXfrm>
    </dsp:sp>
    <dsp:sp modelId="{8887034E-BED2-464D-B432-811815E7F863}">
      <dsp:nvSpPr>
        <dsp:cNvPr id="0" name=""/>
        <dsp:cNvSpPr/>
      </dsp:nvSpPr>
      <dsp:spPr>
        <a:xfrm>
          <a:off x="0" y="2677891"/>
          <a:ext cx="8596668" cy="1070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3F657-288A-460B-98DE-03993C489D01}">
      <dsp:nvSpPr>
        <dsp:cNvPr id="0" name=""/>
        <dsp:cNvSpPr/>
      </dsp:nvSpPr>
      <dsp:spPr>
        <a:xfrm>
          <a:off x="323969" y="2918860"/>
          <a:ext cx="589035" cy="58903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A166E-BEF8-4B9B-9BAC-F681AD5AF40D}">
      <dsp:nvSpPr>
        <dsp:cNvPr id="0" name=""/>
        <dsp:cNvSpPr/>
      </dsp:nvSpPr>
      <dsp:spPr>
        <a:xfrm>
          <a:off x="1236974" y="2677891"/>
          <a:ext cx="7359693" cy="107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45" tIns="113345" rIns="113345" bIns="113345" numCol="1" spcCol="1270" anchor="ctr" anchorCtr="0">
          <a:noAutofit/>
        </a:bodyPr>
        <a:lstStyle/>
        <a:p>
          <a:pPr marL="0" lvl="0" indent="0" algn="l" defTabSz="1111250">
            <a:lnSpc>
              <a:spcPct val="100000"/>
            </a:lnSpc>
            <a:spcBef>
              <a:spcPct val="0"/>
            </a:spcBef>
            <a:spcAft>
              <a:spcPct val="35000"/>
            </a:spcAft>
            <a:buNone/>
          </a:pPr>
          <a:r>
            <a:rPr lang="en-US" sz="2500" kern="1200"/>
            <a:t>Safe and well-tolerated</a:t>
          </a:r>
        </a:p>
      </dsp:txBody>
      <dsp:txXfrm>
        <a:off x="1236974" y="2677891"/>
        <a:ext cx="7359693" cy="107097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0.08204</cdr:x>
      <cdr:y>0.32786</cdr:y>
    </cdr:from>
    <cdr:to>
      <cdr:x>1</cdr:x>
      <cdr:y>0.32786</cdr:y>
    </cdr:to>
    <cdr:cxnSp macro="">
      <cdr:nvCxnSpPr>
        <cdr:cNvPr id="3" name="Straight Connector 2">
          <a:extLst xmlns:a="http://schemas.openxmlformats.org/drawingml/2006/main">
            <a:ext uri="{FF2B5EF4-FFF2-40B4-BE49-F238E27FC236}">
              <a16:creationId xmlns:a16="http://schemas.microsoft.com/office/drawing/2014/main" id="{1F3E3E4D-4D80-4789-901D-DE8D207B6B52}"/>
            </a:ext>
          </a:extLst>
        </cdr:cNvPr>
        <cdr:cNvCxnSpPr/>
      </cdr:nvCxnSpPr>
      <cdr:spPr>
        <a:xfrm xmlns:a="http://schemas.openxmlformats.org/drawingml/2006/main">
          <a:off x="428966" y="1098144"/>
          <a:ext cx="4799926" cy="0"/>
        </a:xfrm>
        <a:prstGeom xmlns:a="http://schemas.openxmlformats.org/drawingml/2006/main" prst="line">
          <a:avLst/>
        </a:prstGeom>
        <a:ln xmlns:a="http://schemas.openxmlformats.org/drawingml/2006/main" w="19050" cap="rnd">
          <a:solidFill>
            <a:schemeClr val="accent5"/>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72C32-E9DF-5A46-8705-BE1CB83CA2F7}"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B4176-8F5C-BF48-816F-56E87163C1FE}" type="slidenum">
              <a:rPr lang="en-US" smtClean="0"/>
              <a:t>‹#›</a:t>
            </a:fld>
            <a:endParaRPr lang="en-US"/>
          </a:p>
        </p:txBody>
      </p:sp>
    </p:spTree>
    <p:extLst>
      <p:ext uri="{BB962C8B-B14F-4D97-AF65-F5344CB8AC3E}">
        <p14:creationId xmlns:p14="http://schemas.microsoft.com/office/powerpoint/2010/main" val="266909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7</a:t>
            </a:fld>
            <a:endParaRPr lang="en-US"/>
          </a:p>
        </p:txBody>
      </p:sp>
    </p:spTree>
    <p:extLst>
      <p:ext uri="{BB962C8B-B14F-4D97-AF65-F5344CB8AC3E}">
        <p14:creationId xmlns:p14="http://schemas.microsoft.com/office/powerpoint/2010/main" val="115175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binding with albumin leads to increased half-life (preclinical studies)</a:t>
            </a:r>
          </a:p>
        </p:txBody>
      </p:sp>
      <p:sp>
        <p:nvSpPr>
          <p:cNvPr id="4" name="Slide Number Placeholder 3"/>
          <p:cNvSpPr>
            <a:spLocks noGrp="1"/>
          </p:cNvSpPr>
          <p:nvPr>
            <p:ph type="sldNum" sz="quarter" idx="5"/>
          </p:nvPr>
        </p:nvSpPr>
        <p:spPr/>
        <p:txBody>
          <a:bodyPr/>
          <a:lstStyle/>
          <a:p>
            <a:fld id="{E19B4176-8F5C-BF48-816F-56E87163C1FE}" type="slidenum">
              <a:rPr lang="en-US" smtClean="0"/>
              <a:t>19</a:t>
            </a:fld>
            <a:endParaRPr lang="en-US"/>
          </a:p>
        </p:txBody>
      </p:sp>
    </p:spTree>
    <p:extLst>
      <p:ext uri="{BB962C8B-B14F-4D97-AF65-F5344CB8AC3E}">
        <p14:creationId xmlns:p14="http://schemas.microsoft.com/office/powerpoint/2010/main" val="302270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ONWARDS 1, 3, 5: insulin naïve patients</a:t>
            </a:r>
          </a:p>
          <a:p>
            <a:r>
              <a:rPr lang="en-US" dirty="0"/>
              <a:t>1: </a:t>
            </a:r>
            <a:r>
              <a:rPr lang="en-US" dirty="0" err="1"/>
              <a:t>icodec</a:t>
            </a:r>
            <a:r>
              <a:rPr lang="en-US" dirty="0"/>
              <a:t> vs glargine U100</a:t>
            </a:r>
          </a:p>
          <a:p>
            <a:r>
              <a:rPr lang="en-US" dirty="0"/>
              <a:t>3: </a:t>
            </a:r>
            <a:r>
              <a:rPr lang="en-US" dirty="0" err="1"/>
              <a:t>icodec</a:t>
            </a:r>
            <a:r>
              <a:rPr lang="en-US" dirty="0"/>
              <a:t> vs Tresiba</a:t>
            </a:r>
          </a:p>
          <a:p>
            <a:r>
              <a:rPr lang="en-US" dirty="0"/>
              <a:t>5: </a:t>
            </a:r>
            <a:r>
              <a:rPr lang="en-US" dirty="0" err="1"/>
              <a:t>icodec</a:t>
            </a:r>
            <a:r>
              <a:rPr lang="en-US" dirty="0"/>
              <a:t> vs any daily basal insulin</a:t>
            </a:r>
          </a:p>
          <a:p>
            <a:endParaRPr lang="en-US" dirty="0"/>
          </a:p>
          <a:p>
            <a:r>
              <a:rPr lang="en-US" dirty="0"/>
              <a:t>ONWARDS 2, 4</a:t>
            </a:r>
          </a:p>
          <a:p>
            <a:r>
              <a:rPr lang="en-US" dirty="0"/>
              <a:t>2: switched from daily basal to </a:t>
            </a:r>
            <a:r>
              <a:rPr lang="en-US" dirty="0" err="1"/>
              <a:t>icodec</a:t>
            </a:r>
            <a:r>
              <a:rPr lang="en-US" dirty="0"/>
              <a:t> vs Tresiba</a:t>
            </a:r>
          </a:p>
          <a:p>
            <a:r>
              <a:rPr lang="en-US" dirty="0"/>
              <a:t>4: basal bolus – </a:t>
            </a:r>
            <a:r>
              <a:rPr lang="en-US" dirty="0" err="1"/>
              <a:t>icodec</a:t>
            </a:r>
            <a:r>
              <a:rPr lang="en-US" dirty="0"/>
              <a:t> vs glargine U100</a:t>
            </a:r>
          </a:p>
          <a:p>
            <a:endParaRPr lang="en-US" dirty="0"/>
          </a:p>
          <a:p>
            <a:r>
              <a:rPr lang="en-US" dirty="0"/>
              <a:t>ONWARDS 6</a:t>
            </a:r>
          </a:p>
          <a:p>
            <a:r>
              <a:rPr lang="en-US" dirty="0"/>
              <a:t>T1DM</a:t>
            </a:r>
            <a:endParaRPr lang="en-CA" dirty="0"/>
          </a:p>
        </p:txBody>
      </p:sp>
      <p:sp>
        <p:nvSpPr>
          <p:cNvPr id="4" name="Slide Number Placeholder 3"/>
          <p:cNvSpPr>
            <a:spLocks noGrp="1"/>
          </p:cNvSpPr>
          <p:nvPr>
            <p:ph type="sldNum" sz="quarter" idx="5"/>
          </p:nvPr>
        </p:nvSpPr>
        <p:spPr/>
        <p:txBody>
          <a:bodyPr/>
          <a:lstStyle/>
          <a:p>
            <a:fld id="{E19B4176-8F5C-BF48-816F-56E87163C1FE}" type="slidenum">
              <a:rPr lang="en-US" smtClean="0"/>
              <a:t>20</a:t>
            </a:fld>
            <a:endParaRPr lang="en-US"/>
          </a:p>
        </p:txBody>
      </p:sp>
    </p:spTree>
    <p:extLst>
      <p:ext uri="{BB962C8B-B14F-4D97-AF65-F5344CB8AC3E}">
        <p14:creationId xmlns:p14="http://schemas.microsoft.com/office/powerpoint/2010/main" val="323992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ONWARDS 1</a:t>
            </a:r>
          </a:p>
          <a:p>
            <a:r>
              <a:rPr lang="en-US" dirty="0"/>
              <a:t>Primary outcome: change in HbA1c level from baseline to week 52; secondary endpoint of time in range (3.9-10 mmol/L)</a:t>
            </a:r>
          </a:p>
          <a:p>
            <a:r>
              <a:rPr lang="en-US" dirty="0"/>
              <a:t>492 participants</a:t>
            </a:r>
          </a:p>
          <a:p>
            <a:endParaRPr lang="en-US" dirty="0"/>
          </a:p>
          <a:p>
            <a:r>
              <a:rPr lang="en-US" dirty="0"/>
              <a:t>Baseline mean HbA1c of 8.5% in </a:t>
            </a:r>
            <a:r>
              <a:rPr lang="en-US" dirty="0" err="1"/>
              <a:t>icodec</a:t>
            </a:r>
            <a:r>
              <a:rPr lang="en-US" dirty="0"/>
              <a:t> and 8.4 in glargine groups, respectively</a:t>
            </a:r>
          </a:p>
          <a:p>
            <a:r>
              <a:rPr lang="en-US" dirty="0"/>
              <a:t>Week 52: 6.93% and 7.12%, respectively (-1.55% with </a:t>
            </a:r>
            <a:r>
              <a:rPr lang="en-US" dirty="0" err="1"/>
              <a:t>icodec</a:t>
            </a:r>
            <a:r>
              <a:rPr lang="en-US" dirty="0"/>
              <a:t> and -1.35% change with glargine; -0.19% difference; confirmed non-inferiority P&lt;0.001 and superiority P=0.02)</a:t>
            </a:r>
          </a:p>
          <a:p>
            <a:r>
              <a:rPr lang="en-US" dirty="0"/>
              <a:t>Week 78: 6.92% and 7.03%, respectively – reduction in HbA1c sustained at end of extension (CI -0.22 to 0) - **CI touched zero</a:t>
            </a:r>
          </a:p>
          <a:p>
            <a:endParaRPr lang="en-US" dirty="0"/>
          </a:p>
          <a:p>
            <a:r>
              <a:rPr lang="en-US" dirty="0"/>
              <a:t>Significantly greater TIR between weeks 48-52 and weeks 74-78 in </a:t>
            </a:r>
            <a:r>
              <a:rPr lang="en-US" dirty="0" err="1"/>
              <a:t>icodec</a:t>
            </a:r>
            <a:r>
              <a:rPr lang="en-US" dirty="0"/>
              <a:t> group</a:t>
            </a:r>
          </a:p>
          <a:p>
            <a:endParaRPr lang="en-US" dirty="0"/>
          </a:p>
          <a:p>
            <a:r>
              <a:rPr lang="en-US" dirty="0"/>
              <a:t>Weekly insulin regimen facilitates initiation of basal insulin and improved glycemic control, potentially through treatment adherence by reducing injection burden</a:t>
            </a:r>
          </a:p>
          <a:p>
            <a:endParaRPr lang="en-US" dirty="0"/>
          </a:p>
          <a:p>
            <a:r>
              <a:rPr lang="en-US" dirty="0"/>
              <a:t>Strengths: long duration of treatment and follow up, large, multination and diverse patient population (low proportion of black and </a:t>
            </a:r>
            <a:r>
              <a:rPr lang="en-US" dirty="0" err="1"/>
              <a:t>latino</a:t>
            </a:r>
            <a:r>
              <a:rPr lang="en-US" dirty="0"/>
              <a:t>), continuation of background medications (not SU)</a:t>
            </a:r>
          </a:p>
          <a:p>
            <a:r>
              <a:rPr lang="en-US" dirty="0"/>
              <a:t>Limitations: not double-blinded as goal was to reduce injection burden on patients in </a:t>
            </a:r>
            <a:r>
              <a:rPr lang="en-US" dirty="0" err="1"/>
              <a:t>icodec</a:t>
            </a:r>
            <a:r>
              <a:rPr lang="en-US" dirty="0"/>
              <a:t> group, CGM not maintained throughout the trial, not compared to second generation basal </a:t>
            </a:r>
            <a:r>
              <a:rPr lang="en-US" dirty="0" err="1"/>
              <a:t>analoges</a:t>
            </a:r>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21</a:t>
            </a:fld>
            <a:endParaRPr lang="en-US"/>
          </a:p>
        </p:txBody>
      </p:sp>
    </p:spTree>
    <p:extLst>
      <p:ext uri="{BB962C8B-B14F-4D97-AF65-F5344CB8AC3E}">
        <p14:creationId xmlns:p14="http://schemas.microsoft.com/office/powerpoint/2010/main" val="373383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patient in </a:t>
            </a:r>
            <a:r>
              <a:rPr lang="en-US" dirty="0" err="1"/>
              <a:t>icodec</a:t>
            </a:r>
            <a:r>
              <a:rPr lang="en-US" dirty="0"/>
              <a:t> group achieved A1c &lt; 7% with or without hypoglycemia vs patients in glargine group</a:t>
            </a:r>
          </a:p>
          <a:p>
            <a:endParaRPr lang="en-US" dirty="0"/>
          </a:p>
          <a:p>
            <a:r>
              <a:rPr lang="en-US" dirty="0"/>
              <a:t>ONWARDS 3: </a:t>
            </a:r>
            <a:r>
              <a:rPr lang="en-US" dirty="0" err="1"/>
              <a:t>icodec</a:t>
            </a:r>
            <a:r>
              <a:rPr lang="en-US" dirty="0"/>
              <a:t> vs </a:t>
            </a:r>
            <a:r>
              <a:rPr lang="en-US" dirty="0" err="1"/>
              <a:t>degludec</a:t>
            </a:r>
            <a:r>
              <a:rPr lang="en-US" dirty="0"/>
              <a:t> in insulin naïve – stat significant diff in HbA1c lower (-1.57 vs 1.36, P &lt; 0.0001 for </a:t>
            </a:r>
            <a:r>
              <a:rPr lang="en-US" dirty="0" err="1"/>
              <a:t>noninf</a:t>
            </a:r>
            <a:r>
              <a:rPr lang="en-US" dirty="0"/>
              <a:t> and 0.0028 for super)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ONWARDS 5: </a:t>
            </a:r>
            <a:r>
              <a:rPr lang="en-US" dirty="0" err="1"/>
              <a:t>icodec</a:t>
            </a:r>
            <a:r>
              <a:rPr lang="en-US" dirty="0"/>
              <a:t> + dosing app vs </a:t>
            </a:r>
            <a:r>
              <a:rPr lang="en-US" dirty="0" err="1"/>
              <a:t>degludec</a:t>
            </a:r>
            <a:r>
              <a:rPr lang="en-US" dirty="0"/>
              <a:t> or glargine (U100 or U300) in insulin naïve – stat significant diff in HbA1c lower (-1.68 vs 1.31, P &lt; 0.0001 for </a:t>
            </a:r>
            <a:r>
              <a:rPr lang="en-US" dirty="0" err="1"/>
              <a:t>noninf</a:t>
            </a:r>
            <a:r>
              <a:rPr lang="en-US" dirty="0"/>
              <a:t> and 0.009 for super)</a:t>
            </a:r>
          </a:p>
          <a:p>
            <a:r>
              <a:rPr lang="en-US" dirty="0"/>
              <a:t>No stat </a:t>
            </a:r>
            <a:r>
              <a:rPr lang="en-US" dirty="0" err="1"/>
              <a:t>signif</a:t>
            </a:r>
            <a:r>
              <a:rPr lang="en-US" dirty="0"/>
              <a:t> diff in hypoglycemia in either trial</a:t>
            </a:r>
          </a:p>
        </p:txBody>
      </p:sp>
      <p:sp>
        <p:nvSpPr>
          <p:cNvPr id="4" name="Slide Number Placeholder 3"/>
          <p:cNvSpPr>
            <a:spLocks noGrp="1"/>
          </p:cNvSpPr>
          <p:nvPr>
            <p:ph type="sldNum" sz="quarter" idx="5"/>
          </p:nvPr>
        </p:nvSpPr>
        <p:spPr/>
        <p:txBody>
          <a:bodyPr/>
          <a:lstStyle/>
          <a:p>
            <a:fld id="{8CD878B6-558E-F64E-A6B4-537D802AB31D}" type="slidenum">
              <a:rPr lang="en-US" smtClean="0"/>
              <a:t>22</a:t>
            </a:fld>
            <a:endParaRPr lang="en-US"/>
          </a:p>
        </p:txBody>
      </p:sp>
    </p:spTree>
    <p:extLst>
      <p:ext uri="{BB962C8B-B14F-4D97-AF65-F5344CB8AC3E}">
        <p14:creationId xmlns:p14="http://schemas.microsoft.com/office/powerpoint/2010/main" val="1364315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Baseline HbA1c of 8.17% and 8.1% in </a:t>
            </a:r>
            <a:r>
              <a:rPr lang="en-US" sz="1200" dirty="0" err="1"/>
              <a:t>icodec</a:t>
            </a:r>
            <a:r>
              <a:rPr lang="en-US" sz="1200" dirty="0"/>
              <a:t> and </a:t>
            </a:r>
            <a:r>
              <a:rPr lang="en-US" sz="1200" dirty="0" err="1"/>
              <a:t>degludec</a:t>
            </a:r>
            <a:r>
              <a:rPr lang="en-US" sz="1200" dirty="0"/>
              <a:t>, respectively</a:t>
            </a:r>
          </a:p>
          <a:p>
            <a:r>
              <a:rPr lang="en-US" sz="2400" dirty="0"/>
              <a:t>526 patients randomized</a:t>
            </a:r>
          </a:p>
          <a:p>
            <a:r>
              <a:rPr lang="en-US" sz="2400" dirty="0"/>
              <a:t>T2DM with i</a:t>
            </a:r>
            <a:r>
              <a:rPr lang="en-US" sz="2000" dirty="0"/>
              <a:t>nadequate control on once-daily or twice-daily basal insulin +/- non-insulin antihyperglycemic agents</a:t>
            </a:r>
          </a:p>
          <a:p>
            <a:endParaRPr lang="en-US" sz="2000" dirty="0"/>
          </a:p>
          <a:p>
            <a:r>
              <a:rPr lang="en-US" sz="2000" dirty="0"/>
              <a:t>Estimated treatment difference of -0.22 % (95% CI, -0.37 to -0.08)</a:t>
            </a:r>
          </a:p>
          <a:p>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23</a:t>
            </a:fld>
            <a:endParaRPr lang="en-US"/>
          </a:p>
        </p:txBody>
      </p:sp>
    </p:spTree>
    <p:extLst>
      <p:ext uri="{BB962C8B-B14F-4D97-AF65-F5344CB8AC3E}">
        <p14:creationId xmlns:p14="http://schemas.microsoft.com/office/powerpoint/2010/main" val="382558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171450" indent="-171450">
              <a:buFontTx/>
              <a:buChar char="-"/>
            </a:pPr>
            <a:r>
              <a:rPr lang="en-US" dirty="0"/>
              <a:t>OW 1 = </a:t>
            </a:r>
            <a:r>
              <a:rPr lang="en-CA" dirty="0"/>
              <a:t>Rosenstock J et al. </a:t>
            </a:r>
            <a:r>
              <a:rPr lang="en-CA" i="1" dirty="0"/>
              <a:t>N Engl J Med</a:t>
            </a:r>
            <a:r>
              <a:rPr lang="en-CA" dirty="0"/>
              <a:t>. 2020;383:2107–2116</a:t>
            </a:r>
            <a:endParaRPr lang="en-US" dirty="0"/>
          </a:p>
          <a:p>
            <a:pPr marL="171450" indent="-171450">
              <a:buFontTx/>
              <a:buChar char="-"/>
            </a:pPr>
            <a:r>
              <a:rPr lang="en-US" dirty="0"/>
              <a:t>OW 3 = </a:t>
            </a:r>
            <a:r>
              <a:rPr lang="en-GB" dirty="0" err="1">
                <a:latin typeface="Apis For Office"/>
              </a:rPr>
              <a:t>Lingvay</a:t>
            </a:r>
            <a:r>
              <a:rPr lang="en-GB" dirty="0">
                <a:latin typeface="Apis For Office"/>
              </a:rPr>
              <a:t> I et al. </a:t>
            </a:r>
            <a:r>
              <a:rPr lang="en-GB" i="1" dirty="0">
                <a:latin typeface="Apis For Office"/>
              </a:rPr>
              <a:t>JAMA.</a:t>
            </a:r>
            <a:r>
              <a:rPr lang="en-GB" dirty="0">
                <a:latin typeface="Apis For Office"/>
              </a:rPr>
              <a:t> 2023:10.1001/jama.2023.11313; </a:t>
            </a:r>
            <a:r>
              <a:rPr lang="en-CA" dirty="0" err="1"/>
              <a:t>Lingvay</a:t>
            </a:r>
            <a:r>
              <a:rPr lang="en-CA" dirty="0"/>
              <a:t> I et al. 2023 ADA Scientific Sessions. 178-OR.</a:t>
            </a:r>
            <a:endParaRPr lang="en-US" dirty="0"/>
          </a:p>
          <a:p>
            <a:pPr marL="171450" indent="-171450">
              <a:buFontTx/>
              <a:buChar char="-"/>
            </a:pPr>
            <a:r>
              <a:rPr lang="en-US" dirty="0"/>
              <a:t>OW 5 = </a:t>
            </a:r>
            <a:r>
              <a:rPr lang="en-CA" dirty="0">
                <a:latin typeface="+mj-lt"/>
              </a:rPr>
              <a:t>Bajaj H. 2023 ADA Scientific Sessions. 803-P</a:t>
            </a:r>
            <a:endParaRPr lang="en-US" dirty="0"/>
          </a:p>
          <a:p>
            <a:pPr marL="171450" indent="-171450">
              <a:buFontTx/>
              <a:buChar char="-"/>
            </a:pPr>
            <a:r>
              <a:rPr lang="en-US" dirty="0"/>
              <a:t>OW 2 = </a:t>
            </a:r>
            <a:r>
              <a:rPr lang="fr-FR" dirty="0" err="1">
                <a:latin typeface="+mj-lt"/>
              </a:rPr>
              <a:t>Philis-Tsimikas</a:t>
            </a:r>
            <a:r>
              <a:rPr lang="fr-FR" dirty="0">
                <a:latin typeface="+mj-lt"/>
              </a:rPr>
              <a:t> A et al. </a:t>
            </a:r>
            <a:r>
              <a:rPr lang="fr-FR" i="1" dirty="0">
                <a:latin typeface="+mj-lt"/>
              </a:rPr>
              <a:t>Lancet </a:t>
            </a:r>
            <a:r>
              <a:rPr lang="fr-FR" i="1" dirty="0" err="1">
                <a:latin typeface="+mj-lt"/>
              </a:rPr>
              <a:t>Diabetes</a:t>
            </a:r>
            <a:r>
              <a:rPr lang="fr-FR" i="1" dirty="0">
                <a:latin typeface="+mj-lt"/>
              </a:rPr>
              <a:t> </a:t>
            </a:r>
            <a:r>
              <a:rPr lang="fr-FR" i="1" dirty="0" err="1">
                <a:latin typeface="+mj-lt"/>
              </a:rPr>
              <a:t>Endocrinol</a:t>
            </a:r>
            <a:r>
              <a:rPr lang="fr-FR" dirty="0">
                <a:latin typeface="+mj-lt"/>
              </a:rPr>
              <a:t>. 2023;11(6):414-425</a:t>
            </a:r>
            <a:endParaRPr lang="en-US" dirty="0"/>
          </a:p>
          <a:p>
            <a:pPr marL="171450" indent="-171450">
              <a:buFontTx/>
              <a:buChar char="-"/>
            </a:pPr>
            <a:r>
              <a:rPr lang="en-US" dirty="0"/>
              <a:t>OW 4 = </a:t>
            </a:r>
            <a:r>
              <a:rPr lang="fr-FR" i="0" dirty="0">
                <a:solidFill>
                  <a:schemeClr val="accent6"/>
                </a:solidFill>
                <a:latin typeface="+mj-lt"/>
                <a:ea typeface="Verdana" panose="020B0604030504040204" pitchFamily="34" charset="0"/>
              </a:rPr>
              <a:t>Mathieu C et al. </a:t>
            </a:r>
            <a:r>
              <a:rPr lang="fr-FR" i="1" dirty="0">
                <a:solidFill>
                  <a:schemeClr val="accent6"/>
                </a:solidFill>
                <a:latin typeface="+mj-lt"/>
                <a:ea typeface="Verdana" panose="020B0604030504040204" pitchFamily="34" charset="0"/>
              </a:rPr>
              <a:t>Lancet. </a:t>
            </a:r>
            <a:r>
              <a:rPr lang="fr-FR" dirty="0">
                <a:solidFill>
                  <a:schemeClr val="accent6"/>
                </a:solidFill>
                <a:latin typeface="+mj-lt"/>
                <a:ea typeface="Verdana" panose="020B0604030504040204" pitchFamily="34" charset="0"/>
              </a:rPr>
              <a:t>2023;401(10392):1929-40</a:t>
            </a:r>
            <a:endParaRPr lang="en-US" dirty="0"/>
          </a:p>
          <a:p>
            <a:pPr marL="171450" indent="-171450">
              <a:buFontTx/>
              <a:buChar char="-"/>
            </a:pPr>
            <a:r>
              <a:rPr lang="en-US" dirty="0"/>
              <a:t>OW 6 = </a:t>
            </a:r>
            <a:r>
              <a:rPr lang="en-CA" sz="200" dirty="0">
                <a:latin typeface="+mj-lt"/>
              </a:rPr>
              <a:t>Russell-Jones D et al. </a:t>
            </a:r>
            <a:r>
              <a:rPr lang="en-CA" sz="200" i="1" dirty="0">
                <a:latin typeface="+mj-lt"/>
              </a:rPr>
              <a:t>Lancet</a:t>
            </a:r>
            <a:r>
              <a:rPr lang="en-CA" sz="200" dirty="0">
                <a:latin typeface="+mj-lt"/>
              </a:rPr>
              <a:t>. 2023: DOI: 10.1016/S0140-6736(23)02179-7.</a:t>
            </a:r>
          </a:p>
          <a:p>
            <a:pPr marL="171450" indent="-171450">
              <a:buFontTx/>
              <a:buChar char="-"/>
            </a:pPr>
            <a:r>
              <a:rPr lang="en-CA" sz="200" dirty="0">
                <a:latin typeface="+mj-lt"/>
              </a:rPr>
              <a:t>Topline results = Bajaj HS et al</a:t>
            </a:r>
            <a:r>
              <a:rPr lang="en-CA" sz="200" i="1" dirty="0">
                <a:latin typeface="+mj-lt"/>
              </a:rPr>
              <a:t>. </a:t>
            </a:r>
            <a:r>
              <a:rPr lang="en-US" sz="200" i="1" dirty="0" err="1">
                <a:latin typeface="+mj-lt"/>
              </a:rPr>
              <a:t>touchREV</a:t>
            </a:r>
            <a:r>
              <a:rPr lang="en-US" sz="200" i="1" dirty="0">
                <a:latin typeface="+mj-lt"/>
              </a:rPr>
              <a:t> Endocrinol</a:t>
            </a:r>
            <a:r>
              <a:rPr lang="en-US" sz="200" dirty="0">
                <a:latin typeface="+mj-lt"/>
              </a:rPr>
              <a:t>. 2023;19(1):4-6.</a:t>
            </a:r>
            <a:endParaRPr lang="en-CA" sz="2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656DF-8081-427D-BE59-DCDAA662F15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23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B85E6-03F7-45B0-8B60-03D29F3B9CD0}"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2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9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9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3604811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and safety end points: </a:t>
            </a:r>
          </a:p>
          <a:p>
            <a:r>
              <a:rPr lang="en-US" dirty="0"/>
              <a:t>Change in HbA1c in subgroups using and not using GLP1ra</a:t>
            </a:r>
          </a:p>
          <a:p>
            <a:r>
              <a:rPr lang="en-US" dirty="0"/>
              <a:t>Percent TIR (3.9-10) in weeks 48-52</a:t>
            </a:r>
          </a:p>
          <a:p>
            <a:r>
              <a:rPr lang="en-US" dirty="0"/>
              <a:t>Hypoglycemic episodes</a:t>
            </a:r>
          </a:p>
        </p:txBody>
      </p:sp>
      <p:sp>
        <p:nvSpPr>
          <p:cNvPr id="4" name="Slide Number Placeholder 3"/>
          <p:cNvSpPr>
            <a:spLocks noGrp="1"/>
          </p:cNvSpPr>
          <p:nvPr>
            <p:ph type="sldNum" sz="quarter" idx="5"/>
          </p:nvPr>
        </p:nvSpPr>
        <p:spPr/>
        <p:txBody>
          <a:bodyPr/>
          <a:lstStyle/>
          <a:p>
            <a:fld id="{E19B4176-8F5C-BF48-816F-56E87163C1FE}" type="slidenum">
              <a:rPr lang="en-US" smtClean="0"/>
              <a:t>30</a:t>
            </a:fld>
            <a:endParaRPr lang="en-US"/>
          </a:p>
        </p:txBody>
      </p:sp>
    </p:spTree>
    <p:extLst>
      <p:ext uri="{BB962C8B-B14F-4D97-AF65-F5344CB8AC3E}">
        <p14:creationId xmlns:p14="http://schemas.microsoft.com/office/powerpoint/2010/main" val="77328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reports</a:t>
            </a:r>
          </a:p>
          <a:p>
            <a:endParaRPr lang="en-US" dirty="0"/>
          </a:p>
          <a:p>
            <a:r>
              <a:rPr lang="en-US" dirty="0"/>
              <a:t>Preoperative GLP1ra Use and Risk of Postoperative Respiratory Complications</a:t>
            </a:r>
          </a:p>
          <a:p>
            <a:r>
              <a:rPr lang="en-US" dirty="0"/>
              <a:t>Anjali A. Dixit et al. </a:t>
            </a:r>
            <a:r>
              <a:rPr lang="en-US" b="0" i="1" dirty="0">
                <a:solidFill>
                  <a:srgbClr val="333333"/>
                </a:solidFill>
                <a:effectLst/>
                <a:latin typeface="Guardian TextSans Web"/>
              </a:rPr>
              <a:t>JAMA. </a:t>
            </a:r>
            <a:r>
              <a:rPr lang="en-US" b="0" i="0" dirty="0">
                <a:solidFill>
                  <a:srgbClr val="333333"/>
                </a:solidFill>
                <a:effectLst/>
                <a:latin typeface="Guardian TextSans Web"/>
              </a:rPr>
              <a:t>2024;331(19):1672-1673. doi:10.1001/jama.2024.5003</a:t>
            </a:r>
          </a:p>
          <a:p>
            <a:r>
              <a:rPr lang="en-US" b="0" i="0" dirty="0">
                <a:solidFill>
                  <a:srgbClr val="333333"/>
                </a:solidFill>
                <a:effectLst/>
                <a:latin typeface="Guardian TextSans Web"/>
              </a:rPr>
              <a:t>Admin claims from a commercial database. All patients with T2DM and GLP1ra Rx fill who underwent one of 13 emergency surgical procedures on same day as ED visit (no time to hold GLP1ra)</a:t>
            </a:r>
          </a:p>
          <a:p>
            <a:r>
              <a:rPr lang="en-US" b="0" i="0" dirty="0">
                <a:solidFill>
                  <a:srgbClr val="333333"/>
                </a:solidFill>
                <a:effectLst/>
                <a:latin typeface="Guardian TextSans Web"/>
              </a:rPr>
              <a:t>Comparison group was people with T2DM and no GLP1ra since T2DM increases risk of resp </a:t>
            </a:r>
            <a:r>
              <a:rPr lang="en-US" b="0" i="0" dirty="0" err="1">
                <a:solidFill>
                  <a:srgbClr val="333333"/>
                </a:solidFill>
                <a:effectLst/>
                <a:latin typeface="Guardian TextSans Web"/>
              </a:rPr>
              <a:t>complic</a:t>
            </a:r>
            <a:endParaRPr lang="en-US" b="0" i="0" dirty="0">
              <a:solidFill>
                <a:srgbClr val="333333"/>
              </a:solidFill>
              <a:effectLst/>
              <a:latin typeface="Guardian TextSans Web"/>
            </a:endParaRPr>
          </a:p>
          <a:p>
            <a:r>
              <a:rPr lang="en-US" b="0" i="0" dirty="0">
                <a:solidFill>
                  <a:srgbClr val="333333"/>
                </a:solidFill>
                <a:effectLst/>
                <a:latin typeface="Guardian TextSans Web"/>
              </a:rPr>
              <a:t>Outcome: composite of aspiration pneumonitis, postop rep failure, admission to ICU on postop days 0-7</a:t>
            </a:r>
          </a:p>
          <a:p>
            <a:r>
              <a:rPr lang="en-US" b="0" i="0" dirty="0">
                <a:solidFill>
                  <a:srgbClr val="333333"/>
                </a:solidFill>
                <a:effectLst/>
                <a:latin typeface="Guardian TextSans Web"/>
              </a:rPr>
              <a:t>No significant difference in the incidence of postop resp </a:t>
            </a:r>
            <a:r>
              <a:rPr lang="en-US" b="0" i="0" dirty="0" err="1">
                <a:solidFill>
                  <a:srgbClr val="333333"/>
                </a:solidFill>
                <a:effectLst/>
                <a:latin typeface="Guardian TextSans Web"/>
              </a:rPr>
              <a:t>complic</a:t>
            </a:r>
            <a:r>
              <a:rPr lang="en-US" b="0" i="0" dirty="0">
                <a:solidFill>
                  <a:srgbClr val="333333"/>
                </a:solidFill>
                <a:effectLst/>
                <a:latin typeface="Guardian TextSans Web"/>
              </a:rPr>
              <a:t> between the 2 groups</a:t>
            </a:r>
          </a:p>
          <a:p>
            <a:r>
              <a:rPr lang="en-US" b="0" i="0" dirty="0">
                <a:solidFill>
                  <a:srgbClr val="333333"/>
                </a:solidFill>
                <a:effectLst/>
                <a:latin typeface="Guardian TextSans Web"/>
              </a:rPr>
              <a:t>Lots of gaps in the study but promising outcomes</a:t>
            </a:r>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35</a:t>
            </a:fld>
            <a:endParaRPr lang="en-US"/>
          </a:p>
        </p:txBody>
      </p:sp>
    </p:spTree>
    <p:extLst>
      <p:ext uri="{BB962C8B-B14F-4D97-AF65-F5344CB8AC3E}">
        <p14:creationId xmlns:p14="http://schemas.microsoft.com/office/powerpoint/2010/main" val="413191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8</a:t>
            </a:fld>
            <a:endParaRPr lang="en-US"/>
          </a:p>
        </p:txBody>
      </p:sp>
    </p:spTree>
    <p:extLst>
      <p:ext uri="{BB962C8B-B14F-4D97-AF65-F5344CB8AC3E}">
        <p14:creationId xmlns:p14="http://schemas.microsoft.com/office/powerpoint/2010/main" val="316980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Multisociety</a:t>
            </a:r>
            <a:r>
              <a:rPr lang="en-US" dirty="0"/>
              <a:t> clinical practice guidance for the safe use of GLP1ra in the perioperative period</a:t>
            </a:r>
          </a:p>
          <a:p>
            <a:endParaRPr lang="en-US" dirty="0"/>
          </a:p>
          <a:p>
            <a:r>
              <a:rPr lang="en-US" dirty="0"/>
              <a:t>GI symptoms are predictive of residual gastric contents: N/V, </a:t>
            </a:r>
            <a:r>
              <a:rPr lang="en-US" dirty="0" err="1"/>
              <a:t>abdo</a:t>
            </a:r>
            <a:r>
              <a:rPr lang="en-US" dirty="0"/>
              <a:t> pain, dyspepsia, constipation</a:t>
            </a:r>
          </a:p>
          <a:p>
            <a:endParaRPr lang="en-US" dirty="0"/>
          </a:p>
          <a:p>
            <a:r>
              <a:rPr lang="en-US" dirty="0"/>
              <a:t>For emergent cases, treat as “full stomach” and manage accordingly</a:t>
            </a:r>
          </a:p>
        </p:txBody>
      </p:sp>
      <p:sp>
        <p:nvSpPr>
          <p:cNvPr id="4" name="Slide Number Placeholder 3"/>
          <p:cNvSpPr>
            <a:spLocks noGrp="1"/>
          </p:cNvSpPr>
          <p:nvPr>
            <p:ph type="sldNum" sz="quarter" idx="5"/>
          </p:nvPr>
        </p:nvSpPr>
        <p:spPr/>
        <p:txBody>
          <a:bodyPr/>
          <a:lstStyle/>
          <a:p>
            <a:fld id="{E19B4176-8F5C-BF48-816F-56E87163C1FE}" type="slidenum">
              <a:rPr lang="en-US" smtClean="0"/>
              <a:t>36</a:t>
            </a:fld>
            <a:endParaRPr lang="en-US"/>
          </a:p>
        </p:txBody>
      </p:sp>
    </p:spTree>
    <p:extLst>
      <p:ext uri="{BB962C8B-B14F-4D97-AF65-F5344CB8AC3E}">
        <p14:creationId xmlns:p14="http://schemas.microsoft.com/office/powerpoint/2010/main" val="2866753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956B2-8674-C711-D221-211DE9B56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59178-920B-8899-65DD-87BB511C7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4115D-D8E3-4D1E-EAB5-CBE6C545FE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Multisociety</a:t>
            </a:r>
            <a:r>
              <a:rPr lang="en-US" dirty="0"/>
              <a:t> clinical practice guidance for the safe use of GLP1ra in the perioperative period</a:t>
            </a:r>
          </a:p>
          <a:p>
            <a:r>
              <a:rPr lang="en-US" dirty="0"/>
              <a:t>GI symptoms are predictive of residual gastric contents: N/V, </a:t>
            </a:r>
            <a:r>
              <a:rPr lang="en-US" dirty="0" err="1"/>
              <a:t>abdo</a:t>
            </a:r>
            <a:r>
              <a:rPr lang="en-US" dirty="0"/>
              <a:t> pain, dyspepsia, constipation</a:t>
            </a:r>
          </a:p>
          <a:p>
            <a:r>
              <a:rPr lang="en-US" dirty="0" err="1"/>
              <a:t>Witholding</a:t>
            </a:r>
            <a:r>
              <a:rPr lang="en-US" dirty="0"/>
              <a:t> perioperatively only for patients with overweight/obesity is discriminatory and constitutes bias</a:t>
            </a:r>
          </a:p>
          <a:p>
            <a:endParaRPr lang="en-US" dirty="0"/>
          </a:p>
          <a:p>
            <a:r>
              <a:rPr lang="en-US" dirty="0"/>
              <a:t>If holding, go with original suggestion for day of with daily formulations and a week prior for weekly formulations</a:t>
            </a:r>
          </a:p>
          <a:p>
            <a:endParaRPr lang="en-US" dirty="0"/>
          </a:p>
          <a:p>
            <a:r>
              <a:rPr lang="en-US" dirty="0"/>
              <a:t>May need to further adapt in patients with other conditions that can impact gastric emptying (e.g. Parkinson’s, known gastroparesis)</a:t>
            </a:r>
          </a:p>
          <a:p>
            <a:r>
              <a:rPr lang="en-US" dirty="0"/>
              <a:t>For emergent cases, treat as “full stomach” and manage accordingly</a:t>
            </a:r>
          </a:p>
        </p:txBody>
      </p:sp>
      <p:sp>
        <p:nvSpPr>
          <p:cNvPr id="4" name="Slide Number Placeholder 3">
            <a:extLst>
              <a:ext uri="{FF2B5EF4-FFF2-40B4-BE49-F238E27FC236}">
                <a16:creationId xmlns:a16="http://schemas.microsoft.com/office/drawing/2014/main" id="{241395A4-CD49-6731-5AEC-1CAC107252B9}"/>
              </a:ext>
            </a:extLst>
          </p:cNvPr>
          <p:cNvSpPr>
            <a:spLocks noGrp="1"/>
          </p:cNvSpPr>
          <p:nvPr>
            <p:ph type="sldNum" sz="quarter" idx="5"/>
          </p:nvPr>
        </p:nvSpPr>
        <p:spPr/>
        <p:txBody>
          <a:bodyPr/>
          <a:lstStyle/>
          <a:p>
            <a:fld id="{E19B4176-8F5C-BF48-816F-56E87163C1FE}" type="slidenum">
              <a:rPr lang="en-US" smtClean="0"/>
              <a:t>37</a:t>
            </a:fld>
            <a:endParaRPr lang="en-US"/>
          </a:p>
        </p:txBody>
      </p:sp>
    </p:spTree>
    <p:extLst>
      <p:ext uri="{BB962C8B-B14F-4D97-AF65-F5344CB8AC3E}">
        <p14:creationId xmlns:p14="http://schemas.microsoft.com/office/powerpoint/2010/main" val="1347681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FF3E-540D-E92D-A047-3BD5DBAEC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F81EE-0D2E-28B9-F803-D3A3BAF6A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BFA5D-931A-F826-DB7C-30BE9FF3CE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Multisociety</a:t>
            </a:r>
            <a:r>
              <a:rPr lang="en-US" dirty="0"/>
              <a:t> clinical practice guidance for the safe use of GLP1ra in the perioperative period</a:t>
            </a:r>
          </a:p>
          <a:p>
            <a:r>
              <a:rPr lang="en-US" dirty="0"/>
              <a:t>GI symptoms are predictive of residual gastric contents: N/V, </a:t>
            </a:r>
            <a:r>
              <a:rPr lang="en-US" dirty="0" err="1"/>
              <a:t>abdo</a:t>
            </a:r>
            <a:r>
              <a:rPr lang="en-US" dirty="0"/>
              <a:t> pain, dyspepsia, constipation</a:t>
            </a:r>
          </a:p>
          <a:p>
            <a:r>
              <a:rPr lang="en-US" dirty="0" err="1"/>
              <a:t>Witholding</a:t>
            </a:r>
            <a:r>
              <a:rPr lang="en-US" dirty="0"/>
              <a:t> perioperatively only for patients with overweight/obesity is discriminatory and constitutes bias</a:t>
            </a:r>
          </a:p>
          <a:p>
            <a:endParaRPr lang="en-US" dirty="0"/>
          </a:p>
          <a:p>
            <a:r>
              <a:rPr lang="en-US" dirty="0"/>
              <a:t>If holding, go with original suggestion for day of with daily formulations and a week prior for weekly formulations</a:t>
            </a:r>
          </a:p>
          <a:p>
            <a:endParaRPr lang="en-US" dirty="0"/>
          </a:p>
          <a:p>
            <a:endParaRPr lang="en-US" dirty="0"/>
          </a:p>
          <a:p>
            <a:r>
              <a:rPr lang="en-US" dirty="0"/>
              <a:t>For emergent cases, treat as “full stomach” and manage accordingly</a:t>
            </a:r>
          </a:p>
        </p:txBody>
      </p:sp>
      <p:sp>
        <p:nvSpPr>
          <p:cNvPr id="4" name="Slide Number Placeholder 3">
            <a:extLst>
              <a:ext uri="{FF2B5EF4-FFF2-40B4-BE49-F238E27FC236}">
                <a16:creationId xmlns:a16="http://schemas.microsoft.com/office/drawing/2014/main" id="{C882AFF7-61D8-DACA-A8BC-8FF5567F1FA1}"/>
              </a:ext>
            </a:extLst>
          </p:cNvPr>
          <p:cNvSpPr>
            <a:spLocks noGrp="1"/>
          </p:cNvSpPr>
          <p:nvPr>
            <p:ph type="sldNum" sz="quarter" idx="5"/>
          </p:nvPr>
        </p:nvSpPr>
        <p:spPr/>
        <p:txBody>
          <a:bodyPr/>
          <a:lstStyle/>
          <a:p>
            <a:fld id="{E19B4176-8F5C-BF48-816F-56E87163C1FE}" type="slidenum">
              <a:rPr lang="en-US" smtClean="0"/>
              <a:t>38</a:t>
            </a:fld>
            <a:endParaRPr lang="en-US"/>
          </a:p>
        </p:txBody>
      </p:sp>
    </p:spTree>
    <p:extLst>
      <p:ext uri="{BB962C8B-B14F-4D97-AF65-F5344CB8AC3E}">
        <p14:creationId xmlns:p14="http://schemas.microsoft.com/office/powerpoint/2010/main" val="2695788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cross-sectional study: 139 controls, 70 patients on GLP1ra</a:t>
            </a:r>
          </a:p>
          <a:p>
            <a:r>
              <a:rPr lang="en-US" dirty="0"/>
              <a:t>Had to have taken GLP1ra within 7 days</a:t>
            </a:r>
          </a:p>
          <a:p>
            <a:r>
              <a:rPr lang="en-US" dirty="0"/>
              <a:t>Could not be on prokinetics or have altered GI anatomy</a:t>
            </a:r>
          </a:p>
          <a:p>
            <a:endParaRPr lang="en-US" dirty="0"/>
          </a:p>
          <a:p>
            <a:r>
              <a:rPr lang="en-US" dirty="0"/>
              <a:t>Protective association of combined procedure is likely linked to 24-hour clear liquid diet + bowel prep protocols</a:t>
            </a:r>
          </a:p>
        </p:txBody>
      </p:sp>
      <p:sp>
        <p:nvSpPr>
          <p:cNvPr id="4" name="Slide Number Placeholder 3"/>
          <p:cNvSpPr>
            <a:spLocks noGrp="1"/>
          </p:cNvSpPr>
          <p:nvPr>
            <p:ph type="sldNum" sz="quarter" idx="5"/>
          </p:nvPr>
        </p:nvSpPr>
        <p:spPr/>
        <p:txBody>
          <a:bodyPr/>
          <a:lstStyle/>
          <a:p>
            <a:fld id="{E19B4176-8F5C-BF48-816F-56E87163C1FE}" type="slidenum">
              <a:rPr lang="en-US" smtClean="0"/>
              <a:t>39</a:t>
            </a:fld>
            <a:endParaRPr lang="en-US"/>
          </a:p>
        </p:txBody>
      </p:sp>
    </p:spTree>
    <p:extLst>
      <p:ext uri="{BB962C8B-B14F-4D97-AF65-F5344CB8AC3E}">
        <p14:creationId xmlns:p14="http://schemas.microsoft.com/office/powerpoint/2010/main" val="196129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Inadequate bowel prep = having to stop the procedure due to stool burden OR Boston Bowel Preparation Scale score &lt; 6 (total possible score of 9) or 0 (total possible score of 3) in any single bowel segment</a:t>
            </a:r>
          </a:p>
          <a:p>
            <a:endParaRPr lang="en-US" dirty="0"/>
          </a:p>
          <a:p>
            <a:r>
              <a:rPr lang="en-US" dirty="0"/>
              <a:t>Retrospective cohort study of patients having screening or surveillance colonoscopy</a:t>
            </a:r>
          </a:p>
          <a:p>
            <a:r>
              <a:rPr lang="en-US" dirty="0"/>
              <a:t>GLP1ra for T2DM or obesity versus controls (no GKP1ra for &gt; 3 months)</a:t>
            </a:r>
          </a:p>
          <a:p>
            <a:r>
              <a:rPr lang="en-US" dirty="0"/>
              <a:t>Groups were matched except for presence of diabetes (stat </a:t>
            </a:r>
            <a:r>
              <a:rPr lang="en-US" dirty="0" err="1"/>
              <a:t>signif</a:t>
            </a:r>
            <a:r>
              <a:rPr lang="en-US" dirty="0"/>
              <a:t> more in GLP1ra group)</a:t>
            </a:r>
          </a:p>
          <a:p>
            <a:r>
              <a:rPr lang="en-US" dirty="0"/>
              <a:t>265 cases, 181 controls</a:t>
            </a:r>
          </a:p>
          <a:p>
            <a:r>
              <a:rPr lang="en-US" dirty="0"/>
              <a:t>Mean BBPS was significantly higher in controls than cases</a:t>
            </a:r>
          </a:p>
          <a:p>
            <a:r>
              <a:rPr lang="en-US" dirty="0"/>
              <a:t>Significantly higher number of patients with BBPS &lt; 5 in the cases (15.5 vs 6.6%, P=0.01), and significantly higher number of patients requiring repeat scope in cases (18.9 vs 11.1%, P=0.041)</a:t>
            </a:r>
          </a:p>
          <a:p>
            <a:endParaRPr lang="en-US" dirty="0"/>
          </a:p>
          <a:p>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40</a:t>
            </a:fld>
            <a:endParaRPr lang="en-US"/>
          </a:p>
        </p:txBody>
      </p:sp>
    </p:spTree>
    <p:extLst>
      <p:ext uri="{BB962C8B-B14F-4D97-AF65-F5344CB8AC3E}">
        <p14:creationId xmlns:p14="http://schemas.microsoft.com/office/powerpoint/2010/main" val="86785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 with and without diabetes</a:t>
            </a:r>
          </a:p>
        </p:txBody>
      </p:sp>
      <p:sp>
        <p:nvSpPr>
          <p:cNvPr id="4" name="Slide Number Placeholder 3"/>
          <p:cNvSpPr>
            <a:spLocks noGrp="1"/>
          </p:cNvSpPr>
          <p:nvPr>
            <p:ph type="sldNum" sz="quarter" idx="5"/>
          </p:nvPr>
        </p:nvSpPr>
        <p:spPr/>
        <p:txBody>
          <a:bodyPr/>
          <a:lstStyle/>
          <a:p>
            <a:fld id="{E19B4176-8F5C-BF48-816F-56E87163C1FE}" type="slidenum">
              <a:rPr lang="en-US" smtClean="0"/>
              <a:t>41</a:t>
            </a:fld>
            <a:endParaRPr lang="en-US"/>
          </a:p>
        </p:txBody>
      </p:sp>
    </p:spTree>
    <p:extLst>
      <p:ext uri="{BB962C8B-B14F-4D97-AF65-F5344CB8AC3E}">
        <p14:creationId xmlns:p14="http://schemas.microsoft.com/office/powerpoint/2010/main" val="236291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Secondary endpoints:</a:t>
            </a:r>
          </a:p>
          <a:p>
            <a:pPr lvl="1"/>
            <a:r>
              <a:rPr lang="en-US" sz="2000" dirty="0"/>
              <a:t>Annual rate of change in eGFR</a:t>
            </a:r>
          </a:p>
          <a:p>
            <a:pPr lvl="1"/>
            <a:r>
              <a:rPr lang="en-US" sz="2000" dirty="0"/>
              <a:t>Major adverse CV events (non-fatal MI, non-fatal stroke, CVD)</a:t>
            </a:r>
          </a:p>
          <a:p>
            <a:pPr lvl="1"/>
            <a:r>
              <a:rPr lang="en-US" sz="2000" dirty="0"/>
              <a:t>All cause death</a:t>
            </a:r>
          </a:p>
          <a:p>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9</a:t>
            </a:fld>
            <a:endParaRPr lang="en-US"/>
          </a:p>
        </p:txBody>
      </p:sp>
    </p:spTree>
    <p:extLst>
      <p:ext uri="{BB962C8B-B14F-4D97-AF65-F5344CB8AC3E}">
        <p14:creationId xmlns:p14="http://schemas.microsoft.com/office/powerpoint/2010/main" val="223852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age 66.6 </a:t>
            </a:r>
            <a:r>
              <a:rPr lang="en-US" dirty="0" err="1"/>
              <a:t>yo</a:t>
            </a:r>
            <a:endParaRPr lang="en-US" dirty="0"/>
          </a:p>
          <a:p>
            <a:r>
              <a:rPr lang="en-US" dirty="0"/>
              <a:t>60:40 M:F</a:t>
            </a:r>
          </a:p>
          <a:p>
            <a:r>
              <a:rPr lang="en-US" dirty="0"/>
              <a:t>Mean eGFR 47 </a:t>
            </a:r>
          </a:p>
          <a:p>
            <a:r>
              <a:rPr lang="en-US" dirty="0"/>
              <a:t>Median ACR 567.6</a:t>
            </a:r>
          </a:p>
          <a:p>
            <a:r>
              <a:rPr lang="en-US" dirty="0"/>
              <a:t>68% at very high risk for kidney disease progress, kidney failure, CV events or DEATH based on KDIGO risk calculators</a:t>
            </a:r>
          </a:p>
          <a:p>
            <a:endParaRPr lang="en-US" dirty="0"/>
          </a:p>
        </p:txBody>
      </p:sp>
      <p:sp>
        <p:nvSpPr>
          <p:cNvPr id="4" name="Slide Number Placeholder 3"/>
          <p:cNvSpPr>
            <a:spLocks noGrp="1"/>
          </p:cNvSpPr>
          <p:nvPr>
            <p:ph type="sldNum" sz="quarter" idx="5"/>
          </p:nvPr>
        </p:nvSpPr>
        <p:spPr/>
        <p:txBody>
          <a:bodyPr/>
          <a:lstStyle/>
          <a:p>
            <a:fld id="{E19B4176-8F5C-BF48-816F-56E87163C1FE}" type="slidenum">
              <a:rPr lang="en-US" smtClean="0"/>
              <a:t>10</a:t>
            </a:fld>
            <a:endParaRPr lang="en-US"/>
          </a:p>
        </p:txBody>
      </p:sp>
    </p:spTree>
    <p:extLst>
      <p:ext uri="{BB962C8B-B14F-4D97-AF65-F5344CB8AC3E}">
        <p14:creationId xmlns:p14="http://schemas.microsoft.com/office/powerpoint/2010/main" val="290123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outcome events occurred less frequently in the </a:t>
            </a:r>
            <a:r>
              <a:rPr lang="en-US" dirty="0" err="1"/>
              <a:t>sema</a:t>
            </a:r>
            <a:r>
              <a:rPr lang="en-US" dirty="0"/>
              <a:t> group than in the placebo group</a:t>
            </a:r>
          </a:p>
          <a:p>
            <a:r>
              <a:rPr lang="en-US" dirty="0"/>
              <a:t>331 first events vs 410 in the placebo group</a:t>
            </a:r>
          </a:p>
          <a:p>
            <a:r>
              <a:rPr lang="en-US" dirty="0"/>
              <a:t>24% lower relative risk (HR 0.76; 95% CI, 0.66-0.88; P=0.0003)</a:t>
            </a:r>
          </a:p>
          <a:p>
            <a:r>
              <a:rPr lang="en-US" dirty="0"/>
              <a:t>NNT over 3 years = 20</a:t>
            </a:r>
          </a:p>
        </p:txBody>
      </p:sp>
      <p:sp>
        <p:nvSpPr>
          <p:cNvPr id="4" name="Slide Number Placeholder 3"/>
          <p:cNvSpPr>
            <a:spLocks noGrp="1"/>
          </p:cNvSpPr>
          <p:nvPr>
            <p:ph type="sldNum" sz="quarter" idx="5"/>
          </p:nvPr>
        </p:nvSpPr>
        <p:spPr/>
        <p:txBody>
          <a:bodyPr/>
          <a:lstStyle/>
          <a:p>
            <a:fld id="{E19B4176-8F5C-BF48-816F-56E87163C1FE}" type="slidenum">
              <a:rPr lang="en-US" smtClean="0"/>
              <a:t>11</a:t>
            </a:fld>
            <a:endParaRPr lang="en-US"/>
          </a:p>
        </p:txBody>
      </p:sp>
    </p:spTree>
    <p:extLst>
      <p:ext uri="{BB962C8B-B14F-4D97-AF65-F5344CB8AC3E}">
        <p14:creationId xmlns:p14="http://schemas.microsoft.com/office/powerpoint/2010/main" val="111032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stat significantly lower rick of major CV events and death from any cause</a:t>
            </a:r>
          </a:p>
        </p:txBody>
      </p:sp>
      <p:sp>
        <p:nvSpPr>
          <p:cNvPr id="4" name="Slide Number Placeholder 3"/>
          <p:cNvSpPr>
            <a:spLocks noGrp="1"/>
          </p:cNvSpPr>
          <p:nvPr>
            <p:ph type="sldNum" sz="quarter" idx="5"/>
          </p:nvPr>
        </p:nvSpPr>
        <p:spPr/>
        <p:txBody>
          <a:bodyPr/>
          <a:lstStyle/>
          <a:p>
            <a:fld id="{E19B4176-8F5C-BF48-816F-56E87163C1FE}" type="slidenum">
              <a:rPr lang="en-US" smtClean="0"/>
              <a:t>12</a:t>
            </a:fld>
            <a:endParaRPr lang="en-US"/>
          </a:p>
        </p:txBody>
      </p:sp>
    </p:spTree>
    <p:extLst>
      <p:ext uri="{BB962C8B-B14F-4D97-AF65-F5344CB8AC3E}">
        <p14:creationId xmlns:p14="http://schemas.microsoft.com/office/powerpoint/2010/main" val="249244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theories why: decreased inflammation, oxidative stress and fibrosis</a:t>
            </a:r>
          </a:p>
          <a:p>
            <a:r>
              <a:rPr lang="en-US" dirty="0"/>
              <a:t>Reduced cellular expression of proinflammatory and profibrotic markers</a:t>
            </a:r>
          </a:p>
        </p:txBody>
      </p:sp>
      <p:sp>
        <p:nvSpPr>
          <p:cNvPr id="4" name="Slide Number Placeholder 3"/>
          <p:cNvSpPr>
            <a:spLocks noGrp="1"/>
          </p:cNvSpPr>
          <p:nvPr>
            <p:ph type="sldNum" sz="quarter" idx="5"/>
          </p:nvPr>
        </p:nvSpPr>
        <p:spPr/>
        <p:txBody>
          <a:bodyPr/>
          <a:lstStyle/>
          <a:p>
            <a:fld id="{E19B4176-8F5C-BF48-816F-56E87163C1FE}" type="slidenum">
              <a:rPr lang="en-US" smtClean="0"/>
              <a:t>13</a:t>
            </a:fld>
            <a:endParaRPr lang="en-US"/>
          </a:p>
        </p:txBody>
      </p:sp>
    </p:spTree>
    <p:extLst>
      <p:ext uri="{BB962C8B-B14F-4D97-AF65-F5344CB8AC3E}">
        <p14:creationId xmlns:p14="http://schemas.microsoft.com/office/powerpoint/2010/main" val="45372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PIONEER 6 showed CV safety</a:t>
            </a:r>
          </a:p>
        </p:txBody>
      </p:sp>
      <p:sp>
        <p:nvSpPr>
          <p:cNvPr id="4" name="Slide Number Placeholder 3"/>
          <p:cNvSpPr>
            <a:spLocks noGrp="1"/>
          </p:cNvSpPr>
          <p:nvPr>
            <p:ph type="sldNum" sz="quarter" idx="5"/>
          </p:nvPr>
        </p:nvSpPr>
        <p:spPr/>
        <p:txBody>
          <a:bodyPr/>
          <a:lstStyle/>
          <a:p>
            <a:fld id="{E19B4176-8F5C-BF48-816F-56E87163C1FE}" type="slidenum">
              <a:rPr lang="en-US" smtClean="0"/>
              <a:t>14</a:t>
            </a:fld>
            <a:endParaRPr lang="en-US"/>
          </a:p>
        </p:txBody>
      </p:sp>
    </p:spTree>
    <p:extLst>
      <p:ext uri="{BB962C8B-B14F-4D97-AF65-F5344CB8AC3E}">
        <p14:creationId xmlns:p14="http://schemas.microsoft.com/office/powerpoint/2010/main" val="91250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 received SGLT2i at some point due to standard of care</a:t>
            </a:r>
          </a:p>
        </p:txBody>
      </p:sp>
      <p:sp>
        <p:nvSpPr>
          <p:cNvPr id="4" name="Slide Number Placeholder 3"/>
          <p:cNvSpPr>
            <a:spLocks noGrp="1"/>
          </p:cNvSpPr>
          <p:nvPr>
            <p:ph type="sldNum" sz="quarter" idx="5"/>
          </p:nvPr>
        </p:nvSpPr>
        <p:spPr/>
        <p:txBody>
          <a:bodyPr/>
          <a:lstStyle/>
          <a:p>
            <a:fld id="{E19B4176-8F5C-BF48-816F-56E87163C1FE}" type="slidenum">
              <a:rPr lang="en-US" smtClean="0"/>
              <a:t>15</a:t>
            </a:fld>
            <a:endParaRPr lang="en-US"/>
          </a:p>
        </p:txBody>
      </p:sp>
    </p:spTree>
    <p:extLst>
      <p:ext uri="{BB962C8B-B14F-4D97-AF65-F5344CB8AC3E}">
        <p14:creationId xmlns:p14="http://schemas.microsoft.com/office/powerpoint/2010/main" val="250793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3 December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10585152" cy="324000"/>
          </a:xfrm>
        </p:spPr>
        <p:txBody>
          <a:bodyPr vert="horz" lIns="0" tIns="0" rIns="0" bIns="0" rtlCol="0" anchor="b">
            <a:noAutofit/>
          </a:bodyPr>
          <a:lstStyle>
            <a:lvl1pPr marL="0" indent="0">
              <a:buNone/>
              <a:defRPr lang="en-GB" sz="700" i="0" dirty="0">
                <a:solidFill>
                  <a:srgbClr val="939AA7"/>
                </a:solidFill>
              </a:defRPr>
            </a:lvl1pPr>
          </a:lstStyle>
          <a:p>
            <a:pPr marL="269993" lvl="0" indent="-269993"/>
            <a:r>
              <a:rPr lang="en-GB"/>
              <a:t>Insert notes</a:t>
            </a:r>
          </a:p>
        </p:txBody>
      </p:sp>
    </p:spTree>
    <p:extLst>
      <p:ext uri="{BB962C8B-B14F-4D97-AF65-F5344CB8AC3E}">
        <p14:creationId xmlns:p14="http://schemas.microsoft.com/office/powerpoint/2010/main" val="413634973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437983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3 December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10585152" cy="324000"/>
          </a:xfrm>
        </p:spPr>
        <p:txBody>
          <a:bodyPr vert="horz" lIns="0" tIns="0" rIns="0" bIns="0" rtlCol="0" anchor="b">
            <a:noAutofit/>
          </a:bodyPr>
          <a:lstStyle>
            <a:lvl1pPr marL="0" indent="0">
              <a:buNone/>
              <a:defRPr lang="en-GB" sz="700" i="0" dirty="0">
                <a:solidFill>
                  <a:srgbClr val="939AA7"/>
                </a:solidFill>
              </a:defRPr>
            </a:lvl1pPr>
          </a:lstStyle>
          <a:p>
            <a:pPr marL="269993" lvl="0" indent="-269993"/>
            <a:r>
              <a:rPr lang="en-GB"/>
              <a:t>Insert notes</a:t>
            </a:r>
          </a:p>
        </p:txBody>
      </p:sp>
    </p:spTree>
    <p:extLst>
      <p:ext uri="{BB962C8B-B14F-4D97-AF65-F5344CB8AC3E}">
        <p14:creationId xmlns:p14="http://schemas.microsoft.com/office/powerpoint/2010/main" val="11126074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3 December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10585152" cy="324000"/>
          </a:xfrm>
        </p:spPr>
        <p:txBody>
          <a:bodyPr vert="horz" lIns="0" tIns="0" rIns="0" bIns="0" rtlCol="0" anchor="b">
            <a:noAutofit/>
          </a:bodyPr>
          <a:lstStyle>
            <a:lvl1pPr marL="0" indent="0">
              <a:buNone/>
              <a:defRPr lang="en-GB" sz="700" i="0" dirty="0">
                <a:solidFill>
                  <a:srgbClr val="939AA7"/>
                </a:solidFill>
              </a:defRPr>
            </a:lvl1pPr>
          </a:lstStyle>
          <a:p>
            <a:pPr marL="269993" lvl="0" indent="-269993"/>
            <a:r>
              <a:rPr lang="en-GB"/>
              <a:t>Insert notes</a:t>
            </a:r>
          </a:p>
        </p:txBody>
      </p:sp>
    </p:spTree>
    <p:extLst>
      <p:ext uri="{BB962C8B-B14F-4D97-AF65-F5344CB8AC3E}">
        <p14:creationId xmlns:p14="http://schemas.microsoft.com/office/powerpoint/2010/main" val="115823697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A2310F0-DAE1-40F1-B2E1-936D3906BEA0}" type="datetime3">
              <a:rPr lang="en-US" smtClean="0"/>
              <a:t>3 December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1" i="1">
                <a:solidFill>
                  <a:schemeClr val="tx2"/>
                </a:solidFill>
              </a:defRPr>
            </a:lvl1pPr>
          </a:lstStyle>
          <a:p>
            <a:pPr lvl="0"/>
            <a:r>
              <a:rPr lang="en-GB"/>
              <a:t>Insert notes</a:t>
            </a:r>
          </a:p>
        </p:txBody>
      </p:sp>
    </p:spTree>
    <p:extLst>
      <p:ext uri="{BB962C8B-B14F-4D97-AF65-F5344CB8AC3E}">
        <p14:creationId xmlns:p14="http://schemas.microsoft.com/office/powerpoint/2010/main" val="99862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71" r:id="rId17"/>
    <p:sldLayoutId id="2147483672" r:id="rId18"/>
    <p:sldLayoutId id="2147483673" r:id="rId19"/>
    <p:sldLayoutId id="2147483674" r:id="rId20"/>
    <p:sldLayoutId id="2147483675"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jm.org/toc/nejm/39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nejm.org/toc/nejm/391/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nejm.org/toc/nejm/39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ejm.org/toc/nejm/391/2" TargetMode="Externa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vonordisk.com/news-and-media/news-and-ir-materials/news-details.html?id=17148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ovonordisk.com/news-and-media/news-and-ir-materials/news-details.html?id=171480" TargetMode="Externa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hyperlink" Target="https://www.novonordisk.com/news-and-media/news-and-ir-materials/news-details.html?id=171480"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slide" Target="slide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jm.org/toc/nejm/391/2"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nejm.org/toc/nejm/391/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nejm.org/toc/nejm/391/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svg"/><Relationship Id="rId4" Type="http://schemas.openxmlformats.org/officeDocument/2006/relationships/diagramLayout" Target="../diagrams/layout1.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ejm.org/toc/nejm/39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C86E-6DAE-FB08-8CB4-962A406D42D3}"/>
              </a:ext>
            </a:extLst>
          </p:cNvPr>
          <p:cNvSpPr>
            <a:spLocks noGrp="1"/>
          </p:cNvSpPr>
          <p:nvPr>
            <p:ph type="ctrTitle"/>
          </p:nvPr>
        </p:nvSpPr>
        <p:spPr>
          <a:xfrm>
            <a:off x="536713" y="2404534"/>
            <a:ext cx="9163878" cy="1646302"/>
          </a:xfrm>
        </p:spPr>
        <p:txBody>
          <a:bodyPr/>
          <a:lstStyle/>
          <a:p>
            <a:r>
              <a:rPr lang="en-US" sz="4800" dirty="0"/>
              <a:t>Update in Clinical Trials</a:t>
            </a:r>
          </a:p>
        </p:txBody>
      </p:sp>
      <p:sp>
        <p:nvSpPr>
          <p:cNvPr id="3" name="Subtitle 2">
            <a:extLst>
              <a:ext uri="{FF2B5EF4-FFF2-40B4-BE49-F238E27FC236}">
                <a16:creationId xmlns:a16="http://schemas.microsoft.com/office/drawing/2014/main" id="{84E153F6-6C7E-50C4-00D7-C2864F8C79CE}"/>
              </a:ext>
            </a:extLst>
          </p:cNvPr>
          <p:cNvSpPr>
            <a:spLocks noGrp="1"/>
          </p:cNvSpPr>
          <p:nvPr>
            <p:ph type="subTitle" idx="1"/>
          </p:nvPr>
        </p:nvSpPr>
        <p:spPr>
          <a:xfrm>
            <a:off x="1507067" y="4050833"/>
            <a:ext cx="7766936" cy="1293677"/>
          </a:xfrm>
        </p:spPr>
        <p:txBody>
          <a:bodyPr>
            <a:normAutofit/>
          </a:bodyPr>
          <a:lstStyle/>
          <a:p>
            <a:r>
              <a:rPr lang="en-US" sz="2400" dirty="0"/>
              <a:t>Diane </a:t>
            </a:r>
            <a:r>
              <a:rPr lang="en-US" sz="2400" dirty="0" err="1"/>
              <a:t>Murzin</a:t>
            </a:r>
            <a:r>
              <a:rPr lang="en-US" sz="2400" dirty="0"/>
              <a:t>, MD, FRCPC</a:t>
            </a:r>
          </a:p>
          <a:p>
            <a:r>
              <a:rPr lang="en-US" sz="1600" dirty="0"/>
              <a:t>November 27, 2024 (Orillia)</a:t>
            </a:r>
          </a:p>
          <a:p>
            <a:r>
              <a:rPr lang="en-US" sz="1600" dirty="0"/>
              <a:t>December 04, 2024 (Barrie)</a:t>
            </a:r>
          </a:p>
        </p:txBody>
      </p:sp>
    </p:spTree>
    <p:extLst>
      <p:ext uri="{BB962C8B-B14F-4D97-AF65-F5344CB8AC3E}">
        <p14:creationId xmlns:p14="http://schemas.microsoft.com/office/powerpoint/2010/main" val="3972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38CA-45C0-2012-9BA7-81F2DE04062D}"/>
              </a:ext>
            </a:extLst>
          </p:cNvPr>
          <p:cNvSpPr>
            <a:spLocks noGrp="1"/>
          </p:cNvSpPr>
          <p:nvPr>
            <p:ph type="title"/>
          </p:nvPr>
        </p:nvSpPr>
        <p:spPr/>
        <p:txBody>
          <a:bodyPr/>
          <a:lstStyle/>
          <a:p>
            <a:r>
              <a:rPr lang="en-US" dirty="0"/>
              <a:t>FLOW - Results</a:t>
            </a:r>
          </a:p>
        </p:txBody>
      </p:sp>
      <p:sp>
        <p:nvSpPr>
          <p:cNvPr id="4" name="Content Placeholder 2">
            <a:extLst>
              <a:ext uri="{FF2B5EF4-FFF2-40B4-BE49-F238E27FC236}">
                <a16:creationId xmlns:a16="http://schemas.microsoft.com/office/drawing/2014/main" id="{E470D4EB-D2BD-9474-A82C-0D13C8CA7233}"/>
              </a:ext>
            </a:extLst>
          </p:cNvPr>
          <p:cNvSpPr>
            <a:spLocks noGrp="1"/>
          </p:cNvSpPr>
          <p:nvPr>
            <p:ph idx="1"/>
          </p:nvPr>
        </p:nvSpPr>
        <p:spPr>
          <a:xfrm>
            <a:off x="677334" y="1645920"/>
            <a:ext cx="8596668" cy="4887883"/>
          </a:xfrm>
        </p:spPr>
        <p:txBody>
          <a:bodyPr>
            <a:normAutofit/>
          </a:bodyPr>
          <a:lstStyle/>
          <a:p>
            <a:r>
              <a:rPr lang="en-US" sz="2400" dirty="0"/>
              <a:t>October 2023</a:t>
            </a:r>
          </a:p>
          <a:p>
            <a:pPr lvl="1"/>
            <a:r>
              <a:rPr lang="en-US" sz="2000" dirty="0"/>
              <a:t>Interim analysis triggered after 570 primary events occurred</a:t>
            </a:r>
          </a:p>
          <a:p>
            <a:pPr lvl="1"/>
            <a:r>
              <a:rPr lang="en-US" sz="2000" dirty="0"/>
              <a:t>Early trial completion recommended</a:t>
            </a:r>
          </a:p>
          <a:p>
            <a:pPr marL="457200" lvl="1" indent="0">
              <a:buNone/>
            </a:pPr>
            <a:endParaRPr lang="en-US" sz="2000" dirty="0"/>
          </a:p>
        </p:txBody>
      </p:sp>
      <p:sp>
        <p:nvSpPr>
          <p:cNvPr id="6" name="TextBox 5">
            <a:extLst>
              <a:ext uri="{FF2B5EF4-FFF2-40B4-BE49-F238E27FC236}">
                <a16:creationId xmlns:a16="http://schemas.microsoft.com/office/drawing/2014/main" id="{D70FBDC7-A41F-D2F7-03BE-A6606692CE76}"/>
              </a:ext>
            </a:extLst>
          </p:cNvPr>
          <p:cNvSpPr txBox="1"/>
          <p:nvPr/>
        </p:nvSpPr>
        <p:spPr>
          <a:xfrm>
            <a:off x="6092142" y="6581001"/>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3">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pic>
        <p:nvPicPr>
          <p:cNvPr id="3" name="Graphic 2" descr="Kidneys outline">
            <a:extLst>
              <a:ext uri="{FF2B5EF4-FFF2-40B4-BE49-F238E27FC236}">
                <a16:creationId xmlns:a16="http://schemas.microsoft.com/office/drawing/2014/main" id="{514E8DBD-7C9F-E9A4-FED1-ECF5C56729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2239" y="231228"/>
            <a:ext cx="1320800" cy="1320800"/>
          </a:xfrm>
          <a:prstGeom prst="rect">
            <a:avLst/>
          </a:prstGeom>
        </p:spPr>
      </p:pic>
    </p:spTree>
    <p:extLst>
      <p:ext uri="{BB962C8B-B14F-4D97-AF65-F5344CB8AC3E}">
        <p14:creationId xmlns:p14="http://schemas.microsoft.com/office/powerpoint/2010/main" val="255108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FDC4-05B1-EBEC-DD40-F70F88F835B7}"/>
              </a:ext>
            </a:extLst>
          </p:cNvPr>
          <p:cNvSpPr>
            <a:spLocks noGrp="1"/>
          </p:cNvSpPr>
          <p:nvPr>
            <p:ph type="title"/>
          </p:nvPr>
        </p:nvSpPr>
        <p:spPr/>
        <p:txBody>
          <a:bodyPr/>
          <a:lstStyle/>
          <a:p>
            <a:r>
              <a:rPr lang="en-US" dirty="0"/>
              <a:t>Results (2)</a:t>
            </a:r>
          </a:p>
        </p:txBody>
      </p:sp>
      <p:pic>
        <p:nvPicPr>
          <p:cNvPr id="6" name="Picture 5" descr="A graph of a disease&#10;&#10;Description automatically generated">
            <a:extLst>
              <a:ext uri="{FF2B5EF4-FFF2-40B4-BE49-F238E27FC236}">
                <a16:creationId xmlns:a16="http://schemas.microsoft.com/office/drawing/2014/main" id="{5A77E4E2-1345-5F64-8F9D-774A7B7FD816}"/>
              </a:ext>
            </a:extLst>
          </p:cNvPr>
          <p:cNvPicPr>
            <a:picLocks noChangeAspect="1"/>
          </p:cNvPicPr>
          <p:nvPr/>
        </p:nvPicPr>
        <p:blipFill>
          <a:blip r:embed="rId3"/>
          <a:stretch>
            <a:fillRect/>
          </a:stretch>
        </p:blipFill>
        <p:spPr>
          <a:xfrm>
            <a:off x="393538" y="1270000"/>
            <a:ext cx="8079129" cy="5514687"/>
          </a:xfrm>
          <a:prstGeom prst="rect">
            <a:avLst/>
          </a:prstGeom>
        </p:spPr>
      </p:pic>
      <p:sp>
        <p:nvSpPr>
          <p:cNvPr id="7" name="TextBox 6">
            <a:extLst>
              <a:ext uri="{FF2B5EF4-FFF2-40B4-BE49-F238E27FC236}">
                <a16:creationId xmlns:a16="http://schemas.microsoft.com/office/drawing/2014/main" id="{A902A321-E02A-A799-2452-F315F5100CCE}"/>
              </a:ext>
            </a:extLst>
          </p:cNvPr>
          <p:cNvSpPr txBox="1"/>
          <p:nvPr/>
        </p:nvSpPr>
        <p:spPr>
          <a:xfrm>
            <a:off x="6092142" y="6581001"/>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4">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pic>
        <p:nvPicPr>
          <p:cNvPr id="3" name="Graphic 2" descr="Kidneys outline">
            <a:extLst>
              <a:ext uri="{FF2B5EF4-FFF2-40B4-BE49-F238E27FC236}">
                <a16:creationId xmlns:a16="http://schemas.microsoft.com/office/drawing/2014/main" id="{6BA3A6CA-8C1A-BECD-48EA-9DB75FF37C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2239" y="231228"/>
            <a:ext cx="1320800" cy="1320800"/>
          </a:xfrm>
          <a:prstGeom prst="rect">
            <a:avLst/>
          </a:prstGeom>
        </p:spPr>
      </p:pic>
    </p:spTree>
    <p:extLst>
      <p:ext uri="{BB962C8B-B14F-4D97-AF65-F5344CB8AC3E}">
        <p14:creationId xmlns:p14="http://schemas.microsoft.com/office/powerpoint/2010/main" val="68030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F389-C978-4CFB-705C-E7F425F53DFB}"/>
              </a:ext>
            </a:extLst>
          </p:cNvPr>
          <p:cNvSpPr>
            <a:spLocks noGrp="1"/>
          </p:cNvSpPr>
          <p:nvPr>
            <p:ph type="title"/>
          </p:nvPr>
        </p:nvSpPr>
        <p:spPr/>
        <p:txBody>
          <a:bodyPr/>
          <a:lstStyle/>
          <a:p>
            <a:r>
              <a:rPr lang="en-US" dirty="0"/>
              <a:t>Results (3)</a:t>
            </a:r>
          </a:p>
        </p:txBody>
      </p:sp>
      <p:pic>
        <p:nvPicPr>
          <p:cNvPr id="8" name="Picture 7" descr="A graph of a graph showing the difference between a slope and a slope&#10;&#10;Description automatically generated with medium confidence">
            <a:extLst>
              <a:ext uri="{FF2B5EF4-FFF2-40B4-BE49-F238E27FC236}">
                <a16:creationId xmlns:a16="http://schemas.microsoft.com/office/drawing/2014/main" id="{E4F0A40D-89E0-081C-40E1-324C712180CA}"/>
              </a:ext>
            </a:extLst>
          </p:cNvPr>
          <p:cNvPicPr>
            <a:picLocks noChangeAspect="1"/>
          </p:cNvPicPr>
          <p:nvPr/>
        </p:nvPicPr>
        <p:blipFill>
          <a:blip r:embed="rId3"/>
          <a:stretch>
            <a:fillRect/>
          </a:stretch>
        </p:blipFill>
        <p:spPr>
          <a:xfrm>
            <a:off x="523915" y="1317666"/>
            <a:ext cx="7751983" cy="5334932"/>
          </a:xfrm>
          <a:prstGeom prst="rect">
            <a:avLst/>
          </a:prstGeom>
        </p:spPr>
      </p:pic>
      <p:sp>
        <p:nvSpPr>
          <p:cNvPr id="9" name="TextBox 8">
            <a:extLst>
              <a:ext uri="{FF2B5EF4-FFF2-40B4-BE49-F238E27FC236}">
                <a16:creationId xmlns:a16="http://schemas.microsoft.com/office/drawing/2014/main" id="{200175A9-53F0-030B-6E96-77F53618C476}"/>
              </a:ext>
            </a:extLst>
          </p:cNvPr>
          <p:cNvSpPr txBox="1"/>
          <p:nvPr/>
        </p:nvSpPr>
        <p:spPr>
          <a:xfrm>
            <a:off x="6096000" y="6626772"/>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4">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pic>
        <p:nvPicPr>
          <p:cNvPr id="3" name="Graphic 2" descr="Kidneys outline">
            <a:extLst>
              <a:ext uri="{FF2B5EF4-FFF2-40B4-BE49-F238E27FC236}">
                <a16:creationId xmlns:a16="http://schemas.microsoft.com/office/drawing/2014/main" id="{1D236F9D-4F9B-8980-96E2-E7A19AE85D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2239" y="231228"/>
            <a:ext cx="1320800" cy="1320800"/>
          </a:xfrm>
          <a:prstGeom prst="rect">
            <a:avLst/>
          </a:prstGeom>
        </p:spPr>
      </p:pic>
    </p:spTree>
    <p:extLst>
      <p:ext uri="{BB962C8B-B14F-4D97-AF65-F5344CB8AC3E}">
        <p14:creationId xmlns:p14="http://schemas.microsoft.com/office/powerpoint/2010/main" val="419461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DEB708-AF95-70CE-CDD4-DC90FD1F8E1B}"/>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FLOW Summary</a:t>
            </a:r>
          </a:p>
        </p:txBody>
      </p:sp>
      <p:pic>
        <p:nvPicPr>
          <p:cNvPr id="4" name="Graphic 3" descr="Kidneys outline">
            <a:extLst>
              <a:ext uri="{FF2B5EF4-FFF2-40B4-BE49-F238E27FC236}">
                <a16:creationId xmlns:a16="http://schemas.microsoft.com/office/drawing/2014/main" id="{C22C61D1-AC5D-AA91-5B17-45E75A366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9C5EA280-5D44-AC86-965B-E48518F2BE76}"/>
              </a:ext>
            </a:extLst>
          </p:cNvPr>
          <p:cNvSpPr>
            <a:spLocks noGrp="1"/>
          </p:cNvSpPr>
          <p:nvPr>
            <p:ph idx="1"/>
          </p:nvPr>
        </p:nvSpPr>
        <p:spPr>
          <a:xfrm>
            <a:off x="7181724" y="2681299"/>
            <a:ext cx="4512988" cy="3317938"/>
          </a:xfrm>
        </p:spPr>
        <p:txBody>
          <a:bodyPr anchor="t">
            <a:normAutofit/>
          </a:bodyPr>
          <a:lstStyle/>
          <a:p>
            <a:r>
              <a:rPr lang="en-US" sz="2400" dirty="0" err="1">
                <a:solidFill>
                  <a:srgbClr val="FFFFFF"/>
                </a:solidFill>
              </a:rPr>
              <a:t>Semaglutide</a:t>
            </a:r>
            <a:r>
              <a:rPr lang="en-US" sz="2400" dirty="0">
                <a:solidFill>
                  <a:srgbClr val="FFFFFF"/>
                </a:solidFill>
              </a:rPr>
              <a:t> 1 mg weekly reduced the risk of clinically important kidney outcomes, major CV events and death from any cause in patients with T2DM and CKD</a:t>
            </a:r>
          </a:p>
        </p:txBody>
      </p:sp>
      <p:sp>
        <p:nvSpPr>
          <p:cNvPr id="5" name="TextBox 4">
            <a:extLst>
              <a:ext uri="{FF2B5EF4-FFF2-40B4-BE49-F238E27FC236}">
                <a16:creationId xmlns:a16="http://schemas.microsoft.com/office/drawing/2014/main" id="{C808B5B3-B690-D463-5702-FA1099219368}"/>
              </a:ext>
            </a:extLst>
          </p:cNvPr>
          <p:cNvSpPr txBox="1"/>
          <p:nvPr/>
        </p:nvSpPr>
        <p:spPr>
          <a:xfrm>
            <a:off x="6096000" y="6589468"/>
            <a:ext cx="6099858" cy="276999"/>
          </a:xfrm>
          <a:prstGeom prst="rect">
            <a:avLst/>
          </a:prstGeom>
          <a:noFill/>
        </p:spPr>
        <p:txBody>
          <a:bodyPr wrap="square">
            <a:spAutoFit/>
          </a:bodyPr>
          <a:lstStyle/>
          <a:p>
            <a:pPr algn="r">
              <a:spcAft>
                <a:spcPts val="600"/>
              </a:spcAft>
            </a:pP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5">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spTree>
    <p:extLst>
      <p:ext uri="{BB962C8B-B14F-4D97-AF65-F5344CB8AC3E}">
        <p14:creationId xmlns:p14="http://schemas.microsoft.com/office/powerpoint/2010/main" val="231170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CD76-5DFF-CF46-BAB3-93391D94693C}"/>
              </a:ext>
            </a:extLst>
          </p:cNvPr>
          <p:cNvSpPr>
            <a:spLocks noGrp="1"/>
          </p:cNvSpPr>
          <p:nvPr>
            <p:ph type="title"/>
          </p:nvPr>
        </p:nvSpPr>
        <p:spPr/>
        <p:txBody>
          <a:bodyPr/>
          <a:lstStyle/>
          <a:p>
            <a:r>
              <a:rPr lang="en-US" dirty="0"/>
              <a:t>CARDIOVASCULAR TRIALS</a:t>
            </a:r>
          </a:p>
        </p:txBody>
      </p:sp>
      <p:sp>
        <p:nvSpPr>
          <p:cNvPr id="3" name="Text Placeholder 2">
            <a:extLst>
              <a:ext uri="{FF2B5EF4-FFF2-40B4-BE49-F238E27FC236}">
                <a16:creationId xmlns:a16="http://schemas.microsoft.com/office/drawing/2014/main" id="{3D77B2BA-1D92-D728-046C-F69452FB4510}"/>
              </a:ext>
            </a:extLst>
          </p:cNvPr>
          <p:cNvSpPr>
            <a:spLocks noGrp="1"/>
          </p:cNvSpPr>
          <p:nvPr>
            <p:ph type="body" idx="1"/>
          </p:nvPr>
        </p:nvSpPr>
        <p:spPr/>
        <p:txBody>
          <a:bodyPr>
            <a:normAutofit/>
          </a:bodyPr>
          <a:lstStyle/>
          <a:p>
            <a:r>
              <a:rPr lang="en-US" sz="2800" dirty="0"/>
              <a:t>SOUL</a:t>
            </a:r>
          </a:p>
        </p:txBody>
      </p:sp>
    </p:spTree>
    <p:extLst>
      <p:ext uri="{BB962C8B-B14F-4D97-AF65-F5344CB8AC3E}">
        <p14:creationId xmlns:p14="http://schemas.microsoft.com/office/powerpoint/2010/main" val="14779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F099-C5CB-2707-3622-7F88BA8CE0AA}"/>
              </a:ext>
            </a:extLst>
          </p:cNvPr>
          <p:cNvSpPr>
            <a:spLocks noGrp="1"/>
          </p:cNvSpPr>
          <p:nvPr>
            <p:ph type="title"/>
          </p:nvPr>
        </p:nvSpPr>
        <p:spPr/>
        <p:txBody>
          <a:bodyPr/>
          <a:lstStyle/>
          <a:p>
            <a:r>
              <a:rPr lang="en-US" dirty="0"/>
              <a:t>SOUL</a:t>
            </a:r>
          </a:p>
        </p:txBody>
      </p:sp>
      <p:sp>
        <p:nvSpPr>
          <p:cNvPr id="3" name="Content Placeholder 2">
            <a:extLst>
              <a:ext uri="{FF2B5EF4-FFF2-40B4-BE49-F238E27FC236}">
                <a16:creationId xmlns:a16="http://schemas.microsoft.com/office/drawing/2014/main" id="{4A80AF53-88F2-B9C7-6342-9500F2B2A52C}"/>
              </a:ext>
            </a:extLst>
          </p:cNvPr>
          <p:cNvSpPr>
            <a:spLocks noGrp="1"/>
          </p:cNvSpPr>
          <p:nvPr>
            <p:ph idx="1"/>
          </p:nvPr>
        </p:nvSpPr>
        <p:spPr>
          <a:xfrm>
            <a:off x="677334" y="1861339"/>
            <a:ext cx="8596668" cy="3880773"/>
          </a:xfrm>
        </p:spPr>
        <p:txBody>
          <a:bodyPr>
            <a:normAutofit lnSpcReduction="10000"/>
          </a:bodyPr>
          <a:lstStyle/>
          <a:p>
            <a:r>
              <a:rPr lang="en-US" sz="2400" dirty="0"/>
              <a:t>Oral semaglutide cardiovascular outcomes trial</a:t>
            </a:r>
          </a:p>
          <a:p>
            <a:pPr lvl="1"/>
            <a:r>
              <a:rPr lang="en-US" sz="2000" dirty="0"/>
              <a:t>14 mg weekly</a:t>
            </a:r>
          </a:p>
          <a:p>
            <a:pPr lvl="1"/>
            <a:endParaRPr lang="en-US" sz="2000" dirty="0"/>
          </a:p>
          <a:p>
            <a:r>
              <a:rPr lang="en-US" sz="2400" dirty="0"/>
              <a:t>CV outcomes in patients with T2DM and established ASCVD and/or CKD</a:t>
            </a:r>
          </a:p>
          <a:p>
            <a:endParaRPr lang="en-US" sz="2400" dirty="0"/>
          </a:p>
          <a:p>
            <a:r>
              <a:rPr lang="en-US" sz="2400" dirty="0"/>
              <a:t>Double-blind, parallel-group, placebo-controlled RCT</a:t>
            </a:r>
          </a:p>
          <a:p>
            <a:endParaRPr lang="en-US" sz="2400" dirty="0"/>
          </a:p>
          <a:p>
            <a:r>
              <a:rPr lang="en-US" sz="2400" dirty="0"/>
              <a:t>9,650 patients</a:t>
            </a:r>
          </a:p>
        </p:txBody>
      </p:sp>
      <p:sp>
        <p:nvSpPr>
          <p:cNvPr id="5" name="Text Placeholder 3">
            <a:extLst>
              <a:ext uri="{FF2B5EF4-FFF2-40B4-BE49-F238E27FC236}">
                <a16:creationId xmlns:a16="http://schemas.microsoft.com/office/drawing/2014/main" id="{FD3989B7-0F5B-740C-2A85-4128197851BF}"/>
              </a:ext>
            </a:extLst>
          </p:cNvPr>
          <p:cNvSpPr txBox="1">
            <a:spLocks/>
          </p:cNvSpPr>
          <p:nvPr/>
        </p:nvSpPr>
        <p:spPr>
          <a:xfrm>
            <a:off x="3540000" y="6580513"/>
            <a:ext cx="8652000" cy="324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en-US" sz="1200" dirty="0">
                <a:solidFill>
                  <a:schemeClr val="tx1"/>
                </a:solidFill>
              </a:rPr>
              <a:t>MACE, major cardiovascular adverse events. 1. SOUL Company Announcement :</a:t>
            </a:r>
            <a:r>
              <a:rPr lang="en-US" sz="1200" dirty="0">
                <a:solidFill>
                  <a:schemeClr val="tx1"/>
                </a:solidFill>
                <a:ea typeface="+mn-lt"/>
                <a:cs typeface="+mn-lt"/>
                <a:hlinkClick r:id="rId3">
                  <a:extLst>
                    <a:ext uri="{A12FA001-AC4F-418D-AE19-62706E023703}">
                      <ahyp:hlinkClr xmlns:ahyp="http://schemas.microsoft.com/office/drawing/2018/hyperlinkcolor" val="tx"/>
                    </a:ext>
                  </a:extLst>
                </a:hlinkClick>
              </a:rPr>
              <a:t>News Details (novonordisk.com)</a:t>
            </a:r>
            <a:endParaRPr lang="en-US" sz="1200" dirty="0">
              <a:solidFill>
                <a:schemeClr val="tx1"/>
              </a:solidFill>
              <a:ea typeface="+mn-lt"/>
              <a:cs typeface="+mn-lt"/>
            </a:endParaRPr>
          </a:p>
        </p:txBody>
      </p:sp>
      <p:pic>
        <p:nvPicPr>
          <p:cNvPr id="6" name="Graphic 5" descr="Heart organ outline">
            <a:extLst>
              <a:ext uri="{FF2B5EF4-FFF2-40B4-BE49-F238E27FC236}">
                <a16:creationId xmlns:a16="http://schemas.microsoft.com/office/drawing/2014/main" id="{D9DB066F-192B-B5FF-CF0C-D3A62E560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5534" y="310055"/>
            <a:ext cx="1251739" cy="1251739"/>
          </a:xfrm>
          <a:prstGeom prst="rect">
            <a:avLst/>
          </a:prstGeom>
        </p:spPr>
      </p:pic>
    </p:spTree>
    <p:extLst>
      <p:ext uri="{BB962C8B-B14F-4D97-AF65-F5344CB8AC3E}">
        <p14:creationId xmlns:p14="http://schemas.microsoft.com/office/powerpoint/2010/main" val="361354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9505-5BC6-C15E-2BEB-5E6084D5AF51}"/>
              </a:ext>
            </a:extLst>
          </p:cNvPr>
          <p:cNvSpPr>
            <a:spLocks noGrp="1"/>
          </p:cNvSpPr>
          <p:nvPr>
            <p:ph type="title"/>
          </p:nvPr>
        </p:nvSpPr>
        <p:spPr/>
        <p:txBody>
          <a:bodyPr/>
          <a:lstStyle/>
          <a:p>
            <a:r>
              <a:rPr lang="en-US" dirty="0"/>
              <a:t>SOUL (2)</a:t>
            </a:r>
          </a:p>
        </p:txBody>
      </p:sp>
      <p:sp>
        <p:nvSpPr>
          <p:cNvPr id="3" name="Content Placeholder 2">
            <a:extLst>
              <a:ext uri="{FF2B5EF4-FFF2-40B4-BE49-F238E27FC236}">
                <a16:creationId xmlns:a16="http://schemas.microsoft.com/office/drawing/2014/main" id="{63A6E58F-F105-91CA-4C29-96D42DF47F24}"/>
              </a:ext>
            </a:extLst>
          </p:cNvPr>
          <p:cNvSpPr>
            <a:spLocks noGrp="1"/>
          </p:cNvSpPr>
          <p:nvPr>
            <p:ph idx="1"/>
          </p:nvPr>
        </p:nvSpPr>
        <p:spPr>
          <a:xfrm>
            <a:off x="677334" y="1645920"/>
            <a:ext cx="8596668" cy="4887883"/>
          </a:xfrm>
        </p:spPr>
        <p:txBody>
          <a:bodyPr>
            <a:normAutofit/>
          </a:bodyPr>
          <a:lstStyle/>
          <a:p>
            <a:r>
              <a:rPr lang="en-US" sz="2400" dirty="0"/>
              <a:t>Primary endpoint:</a:t>
            </a:r>
          </a:p>
          <a:p>
            <a:pPr lvl="1"/>
            <a:r>
              <a:rPr lang="en-US" sz="2000" dirty="0"/>
              <a:t>Time to first occurrence of MACE</a:t>
            </a:r>
          </a:p>
          <a:p>
            <a:pPr lvl="2"/>
            <a:r>
              <a:rPr lang="en-US" sz="2000" dirty="0"/>
              <a:t>CV death</a:t>
            </a:r>
          </a:p>
          <a:p>
            <a:pPr lvl="2"/>
            <a:r>
              <a:rPr lang="en-US" sz="2000" dirty="0"/>
              <a:t>Nonfatal MI</a:t>
            </a:r>
          </a:p>
          <a:p>
            <a:pPr lvl="2"/>
            <a:r>
              <a:rPr lang="en-US" sz="2000" dirty="0"/>
              <a:t>Nonfatal stroke</a:t>
            </a:r>
          </a:p>
        </p:txBody>
      </p:sp>
      <p:sp>
        <p:nvSpPr>
          <p:cNvPr id="4" name="Text Placeholder 3">
            <a:extLst>
              <a:ext uri="{FF2B5EF4-FFF2-40B4-BE49-F238E27FC236}">
                <a16:creationId xmlns:a16="http://schemas.microsoft.com/office/drawing/2014/main" id="{AB3FBCE5-0C02-A263-4D8E-A3C4964FBF43}"/>
              </a:ext>
            </a:extLst>
          </p:cNvPr>
          <p:cNvSpPr txBox="1">
            <a:spLocks/>
          </p:cNvSpPr>
          <p:nvPr/>
        </p:nvSpPr>
        <p:spPr>
          <a:xfrm>
            <a:off x="3540000" y="6547945"/>
            <a:ext cx="8652000" cy="324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en-US" sz="1200" dirty="0">
                <a:solidFill>
                  <a:schemeClr val="tx1"/>
                </a:solidFill>
              </a:rPr>
              <a:t>MACE, major cardiovascular adverse events. 1. SOUL Company Announcement :</a:t>
            </a:r>
            <a:r>
              <a:rPr lang="en-US" sz="1200" dirty="0">
                <a:solidFill>
                  <a:schemeClr val="tx1"/>
                </a:solidFill>
                <a:ea typeface="+mn-lt"/>
                <a:cs typeface="+mn-lt"/>
                <a:hlinkClick r:id="rId2">
                  <a:extLst>
                    <a:ext uri="{A12FA001-AC4F-418D-AE19-62706E023703}">
                      <ahyp:hlinkClr xmlns:ahyp="http://schemas.microsoft.com/office/drawing/2018/hyperlinkcolor" val="tx"/>
                    </a:ext>
                  </a:extLst>
                </a:hlinkClick>
              </a:rPr>
              <a:t>News Details (novonordisk.com)</a:t>
            </a:r>
            <a:endParaRPr lang="en-US" sz="1200" dirty="0">
              <a:solidFill>
                <a:schemeClr val="tx1"/>
              </a:solidFill>
              <a:ea typeface="+mn-lt"/>
              <a:cs typeface="+mn-lt"/>
            </a:endParaRPr>
          </a:p>
        </p:txBody>
      </p:sp>
      <p:pic>
        <p:nvPicPr>
          <p:cNvPr id="6" name="Graphic 5" descr="Heart organ outline">
            <a:extLst>
              <a:ext uri="{FF2B5EF4-FFF2-40B4-BE49-F238E27FC236}">
                <a16:creationId xmlns:a16="http://schemas.microsoft.com/office/drawing/2014/main" id="{B57B5251-5CBD-7D88-54D3-AAD0DFD6AE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5534" y="310055"/>
            <a:ext cx="1251739" cy="1251739"/>
          </a:xfrm>
          <a:prstGeom prst="rect">
            <a:avLst/>
          </a:prstGeom>
        </p:spPr>
      </p:pic>
    </p:spTree>
    <p:extLst>
      <p:ext uri="{BB962C8B-B14F-4D97-AF65-F5344CB8AC3E}">
        <p14:creationId xmlns:p14="http://schemas.microsoft.com/office/powerpoint/2010/main" val="84324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827F-0671-57B5-4D3D-9FC32D0AA368}"/>
              </a:ext>
            </a:extLst>
          </p:cNvPr>
          <p:cNvSpPr>
            <a:spLocks noGrp="1"/>
          </p:cNvSpPr>
          <p:nvPr>
            <p:ph type="title"/>
          </p:nvPr>
        </p:nvSpPr>
        <p:spPr>
          <a:xfrm>
            <a:off x="677334" y="609600"/>
            <a:ext cx="8596668" cy="1320800"/>
          </a:xfrm>
        </p:spPr>
        <p:txBody>
          <a:bodyPr anchor="t">
            <a:normAutofit/>
          </a:bodyPr>
          <a:lstStyle/>
          <a:p>
            <a:r>
              <a:rPr lang="en-US" dirty="0"/>
              <a:t>SOUL: Company Announcement</a:t>
            </a:r>
          </a:p>
        </p:txBody>
      </p:sp>
      <p:graphicFrame>
        <p:nvGraphicFramePr>
          <p:cNvPr id="9" name="Content Placeholder 2">
            <a:extLst>
              <a:ext uri="{FF2B5EF4-FFF2-40B4-BE49-F238E27FC236}">
                <a16:creationId xmlns:a16="http://schemas.microsoft.com/office/drawing/2014/main" id="{055D16CB-47F2-6C4D-9789-2B6A61082FB3}"/>
              </a:ext>
            </a:extLst>
          </p:cNvPr>
          <p:cNvGraphicFramePr>
            <a:graphicFrameLocks noGrp="1"/>
          </p:cNvGraphicFramePr>
          <p:nvPr>
            <p:ph idx="1"/>
            <p:extLst>
              <p:ext uri="{D42A27DB-BD31-4B8C-83A1-F6EECF244321}">
                <p14:modId xmlns:p14="http://schemas.microsoft.com/office/powerpoint/2010/main" val="3304145809"/>
              </p:ext>
            </p:extLst>
          </p:nvPr>
        </p:nvGraphicFramePr>
        <p:xfrm>
          <a:off x="677334" y="2160589"/>
          <a:ext cx="8596668" cy="3749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3">
            <a:extLst>
              <a:ext uri="{FF2B5EF4-FFF2-40B4-BE49-F238E27FC236}">
                <a16:creationId xmlns:a16="http://schemas.microsoft.com/office/drawing/2014/main" id="{135CD626-7251-DB77-A8DF-1E034C0576A7}"/>
              </a:ext>
            </a:extLst>
          </p:cNvPr>
          <p:cNvSpPr txBox="1">
            <a:spLocks/>
          </p:cNvSpPr>
          <p:nvPr/>
        </p:nvSpPr>
        <p:spPr>
          <a:xfrm>
            <a:off x="3540000" y="6547945"/>
            <a:ext cx="8652000" cy="324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en-US" sz="1200" dirty="0">
                <a:solidFill>
                  <a:schemeClr val="tx1"/>
                </a:solidFill>
              </a:rPr>
              <a:t>MACE, major cardiovascular adverse events. 1. SOUL Company Announcement :</a:t>
            </a:r>
            <a:r>
              <a:rPr lang="en-US" sz="1200" dirty="0">
                <a:solidFill>
                  <a:schemeClr val="tx1"/>
                </a:solidFill>
                <a:ea typeface="+mn-lt"/>
                <a:cs typeface="+mn-lt"/>
                <a:hlinkClick r:id="rId7">
                  <a:extLst>
                    <a:ext uri="{A12FA001-AC4F-418D-AE19-62706E023703}">
                      <ahyp:hlinkClr xmlns:ahyp="http://schemas.microsoft.com/office/drawing/2018/hyperlinkcolor" val="tx"/>
                    </a:ext>
                  </a:extLst>
                </a:hlinkClick>
              </a:rPr>
              <a:t>News Details (novonordisk.com)</a:t>
            </a:r>
            <a:endParaRPr lang="en-US" sz="1200" dirty="0">
              <a:solidFill>
                <a:schemeClr val="tx1"/>
              </a:solidFill>
              <a:ea typeface="+mn-lt"/>
              <a:cs typeface="+mn-lt"/>
            </a:endParaRPr>
          </a:p>
        </p:txBody>
      </p:sp>
      <p:pic>
        <p:nvPicPr>
          <p:cNvPr id="4" name="Graphic 3" descr="Heart organ outline">
            <a:extLst>
              <a:ext uri="{FF2B5EF4-FFF2-40B4-BE49-F238E27FC236}">
                <a16:creationId xmlns:a16="http://schemas.microsoft.com/office/drawing/2014/main" id="{7970A982-95BB-2433-9AB1-61A2078115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25534" y="310055"/>
            <a:ext cx="1251739" cy="1251739"/>
          </a:xfrm>
          <a:prstGeom prst="rect">
            <a:avLst/>
          </a:prstGeom>
        </p:spPr>
      </p:pic>
    </p:spTree>
    <p:extLst>
      <p:ext uri="{BB962C8B-B14F-4D97-AF65-F5344CB8AC3E}">
        <p14:creationId xmlns:p14="http://schemas.microsoft.com/office/powerpoint/2010/main" val="406112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BE19-18B1-87B8-4298-CDF381702561}"/>
              </a:ext>
            </a:extLst>
          </p:cNvPr>
          <p:cNvSpPr>
            <a:spLocks noGrp="1"/>
          </p:cNvSpPr>
          <p:nvPr>
            <p:ph type="title"/>
          </p:nvPr>
        </p:nvSpPr>
        <p:spPr/>
        <p:txBody>
          <a:bodyPr/>
          <a:lstStyle/>
          <a:p>
            <a:r>
              <a:rPr lang="en-US" dirty="0"/>
              <a:t>NEW(</a:t>
            </a:r>
            <a:r>
              <a:rPr lang="en-US" dirty="0" err="1"/>
              <a:t>ish</a:t>
            </a:r>
            <a:r>
              <a:rPr lang="en-US" dirty="0"/>
              <a:t>) MEDICATIONS</a:t>
            </a:r>
          </a:p>
        </p:txBody>
      </p:sp>
      <p:sp>
        <p:nvSpPr>
          <p:cNvPr id="3" name="Text Placeholder 2">
            <a:extLst>
              <a:ext uri="{FF2B5EF4-FFF2-40B4-BE49-F238E27FC236}">
                <a16:creationId xmlns:a16="http://schemas.microsoft.com/office/drawing/2014/main" id="{16489BEC-6C36-49EA-6D58-3C84FEDA84E9}"/>
              </a:ext>
            </a:extLst>
          </p:cNvPr>
          <p:cNvSpPr>
            <a:spLocks noGrp="1"/>
          </p:cNvSpPr>
          <p:nvPr>
            <p:ph type="body" idx="1"/>
          </p:nvPr>
        </p:nvSpPr>
        <p:spPr/>
        <p:txBody>
          <a:bodyPr>
            <a:normAutofit/>
          </a:bodyPr>
          <a:lstStyle/>
          <a:p>
            <a:r>
              <a:rPr lang="en-US" sz="2800" dirty="0"/>
              <a:t>ONCE WEEKLY BASAL INSULINS</a:t>
            </a:r>
          </a:p>
        </p:txBody>
      </p:sp>
    </p:spTree>
    <p:extLst>
      <p:ext uri="{BB962C8B-B14F-4D97-AF65-F5344CB8AC3E}">
        <p14:creationId xmlns:p14="http://schemas.microsoft.com/office/powerpoint/2010/main" val="167135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AE83-A0B5-98BD-7160-9B181B1E3E1E}"/>
              </a:ext>
            </a:extLst>
          </p:cNvPr>
          <p:cNvSpPr>
            <a:spLocks noGrp="1"/>
          </p:cNvSpPr>
          <p:nvPr>
            <p:ph type="title"/>
          </p:nvPr>
        </p:nvSpPr>
        <p:spPr/>
        <p:txBody>
          <a:bodyPr/>
          <a:lstStyle/>
          <a:p>
            <a:r>
              <a:rPr lang="en-US" dirty="0"/>
              <a:t>Once Weekly Basal Insulins</a:t>
            </a:r>
          </a:p>
        </p:txBody>
      </p:sp>
      <p:pic>
        <p:nvPicPr>
          <p:cNvPr id="5" name="Picture 4">
            <a:extLst>
              <a:ext uri="{FF2B5EF4-FFF2-40B4-BE49-F238E27FC236}">
                <a16:creationId xmlns:a16="http://schemas.microsoft.com/office/drawing/2014/main" id="{24852745-6FF4-A752-FB2A-CC3A2674FEDB}"/>
              </a:ext>
            </a:extLst>
          </p:cNvPr>
          <p:cNvPicPr>
            <a:picLocks noChangeAspect="1"/>
          </p:cNvPicPr>
          <p:nvPr/>
        </p:nvPicPr>
        <p:blipFill>
          <a:blip r:embed="rId3"/>
          <a:stretch>
            <a:fillRect/>
          </a:stretch>
        </p:blipFill>
        <p:spPr>
          <a:xfrm>
            <a:off x="150474" y="2670247"/>
            <a:ext cx="9583838" cy="2206862"/>
          </a:xfrm>
          <a:prstGeom prst="rect">
            <a:avLst/>
          </a:prstGeom>
        </p:spPr>
      </p:pic>
    </p:spTree>
    <p:extLst>
      <p:ext uri="{BB962C8B-B14F-4D97-AF65-F5344CB8AC3E}">
        <p14:creationId xmlns:p14="http://schemas.microsoft.com/office/powerpoint/2010/main" val="357679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A41F-08D8-02A7-C92C-B3BC86E9D2C3}"/>
              </a:ext>
            </a:extLst>
          </p:cNvPr>
          <p:cNvSpPr>
            <a:spLocks noGrp="1"/>
          </p:cNvSpPr>
          <p:nvPr>
            <p:ph type="title"/>
          </p:nvPr>
        </p:nvSpPr>
        <p:spPr/>
        <p:txBody>
          <a:bodyPr/>
          <a:lstStyle/>
          <a:p>
            <a:r>
              <a:rPr lang="en-US" dirty="0"/>
              <a:t>Presenter Disclosures</a:t>
            </a:r>
          </a:p>
        </p:txBody>
      </p:sp>
      <p:sp>
        <p:nvSpPr>
          <p:cNvPr id="3" name="Content Placeholder 2">
            <a:extLst>
              <a:ext uri="{FF2B5EF4-FFF2-40B4-BE49-F238E27FC236}">
                <a16:creationId xmlns:a16="http://schemas.microsoft.com/office/drawing/2014/main" id="{21232630-6D9D-B3A4-E5FC-7C9D2B57C3CF}"/>
              </a:ext>
            </a:extLst>
          </p:cNvPr>
          <p:cNvSpPr>
            <a:spLocks noGrp="1"/>
          </p:cNvSpPr>
          <p:nvPr>
            <p:ph idx="1"/>
          </p:nvPr>
        </p:nvSpPr>
        <p:spPr/>
        <p:txBody>
          <a:bodyPr/>
          <a:lstStyle/>
          <a:p>
            <a:pPr marL="0" indent="0" fontAlgn="auto">
              <a:spcAft>
                <a:spcPts val="0"/>
              </a:spcAft>
              <a:buNone/>
              <a:defRPr/>
            </a:pPr>
            <a:r>
              <a:rPr lang="en-CA" altLang="en-US" b="1" dirty="0"/>
              <a:t>Relationships with financial sponsors:</a:t>
            </a:r>
          </a:p>
          <a:p>
            <a:pPr lvl="1" fontAlgn="auto">
              <a:spcBef>
                <a:spcPts val="900"/>
              </a:spcBef>
              <a:spcAft>
                <a:spcPts val="0"/>
              </a:spcAft>
              <a:defRPr/>
            </a:pPr>
            <a:r>
              <a:rPr lang="en-CA" altLang="en-US" dirty="0"/>
              <a:t>Grants/Research Support: None</a:t>
            </a:r>
          </a:p>
          <a:p>
            <a:pPr lvl="1" fontAlgn="auto">
              <a:spcBef>
                <a:spcPts val="900"/>
              </a:spcBef>
              <a:spcAft>
                <a:spcPts val="0"/>
              </a:spcAft>
              <a:defRPr/>
            </a:pPr>
            <a:r>
              <a:rPr lang="en-CA" altLang="en-US" dirty="0"/>
              <a:t>Speakers Bureau/Honoraria: CCRN, Novo Nordisk, Boehringer Ingelheim</a:t>
            </a:r>
          </a:p>
          <a:p>
            <a:pPr lvl="1">
              <a:spcBef>
                <a:spcPts val="900"/>
              </a:spcBef>
              <a:defRPr/>
            </a:pPr>
            <a:r>
              <a:rPr lang="en-CA" altLang="en-US" dirty="0"/>
              <a:t>Consulting Fees: None</a:t>
            </a:r>
          </a:p>
          <a:p>
            <a:pPr lvl="1" fontAlgn="auto">
              <a:spcBef>
                <a:spcPts val="900"/>
              </a:spcBef>
              <a:spcAft>
                <a:spcPts val="0"/>
              </a:spcAft>
              <a:defRPr/>
            </a:pPr>
            <a:r>
              <a:rPr lang="en-CA" dirty="0"/>
              <a:t>Patents: None</a:t>
            </a:r>
          </a:p>
          <a:p>
            <a:pPr lvl="1" fontAlgn="auto">
              <a:spcBef>
                <a:spcPts val="900"/>
              </a:spcBef>
              <a:spcAft>
                <a:spcPts val="0"/>
              </a:spcAft>
              <a:defRPr/>
            </a:pPr>
            <a:r>
              <a:rPr lang="en-CA" altLang="en-US" dirty="0"/>
              <a:t>Other: None</a:t>
            </a:r>
          </a:p>
        </p:txBody>
      </p:sp>
    </p:spTree>
    <p:extLst>
      <p:ext uri="{BB962C8B-B14F-4D97-AF65-F5344CB8AC3E}">
        <p14:creationId xmlns:p14="http://schemas.microsoft.com/office/powerpoint/2010/main" val="269513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7610-7619-D6CA-E504-0ADB11475774}"/>
              </a:ext>
            </a:extLst>
          </p:cNvPr>
          <p:cNvSpPr>
            <a:spLocks noGrp="1"/>
          </p:cNvSpPr>
          <p:nvPr>
            <p:ph type="title"/>
          </p:nvPr>
        </p:nvSpPr>
        <p:spPr/>
        <p:txBody>
          <a:bodyPr/>
          <a:lstStyle/>
          <a:p>
            <a:r>
              <a:rPr lang="en-US" dirty="0"/>
              <a:t>ONWARDS Trials</a:t>
            </a:r>
          </a:p>
        </p:txBody>
      </p:sp>
      <p:sp>
        <p:nvSpPr>
          <p:cNvPr id="3" name="Content Placeholder 2">
            <a:extLst>
              <a:ext uri="{FF2B5EF4-FFF2-40B4-BE49-F238E27FC236}">
                <a16:creationId xmlns:a16="http://schemas.microsoft.com/office/drawing/2014/main" id="{659EBF8F-B9A5-F348-A3F2-BBB6F23BB5EC}"/>
              </a:ext>
            </a:extLst>
          </p:cNvPr>
          <p:cNvSpPr>
            <a:spLocks noGrp="1"/>
          </p:cNvSpPr>
          <p:nvPr>
            <p:ph idx="1"/>
          </p:nvPr>
        </p:nvSpPr>
        <p:spPr>
          <a:xfrm>
            <a:off x="677334" y="1734374"/>
            <a:ext cx="8596668" cy="3880773"/>
          </a:xfrm>
        </p:spPr>
        <p:txBody>
          <a:bodyPr>
            <a:normAutofit/>
          </a:bodyPr>
          <a:lstStyle/>
          <a:p>
            <a:r>
              <a:rPr lang="en-US" sz="2400" dirty="0"/>
              <a:t>ONWARDS 1: weekly insulin </a:t>
            </a:r>
            <a:r>
              <a:rPr lang="en-US" sz="2400" dirty="0" err="1"/>
              <a:t>icodec</a:t>
            </a:r>
            <a:r>
              <a:rPr lang="en-US" sz="2400" dirty="0"/>
              <a:t> versus daily insulin glargine U-100 in </a:t>
            </a:r>
            <a:r>
              <a:rPr lang="en-US" sz="2400" i="1" dirty="0"/>
              <a:t>insulin naïve </a:t>
            </a:r>
            <a:r>
              <a:rPr lang="en-US" sz="2400" dirty="0"/>
              <a:t>T2DM</a:t>
            </a:r>
          </a:p>
          <a:p>
            <a:endParaRPr lang="en-US" sz="2400" dirty="0"/>
          </a:p>
          <a:p>
            <a:r>
              <a:rPr lang="en-US" sz="2400" dirty="0"/>
              <a:t>ONWARDS 2: weekly insulin </a:t>
            </a:r>
            <a:r>
              <a:rPr lang="en-US" sz="2400" dirty="0" err="1"/>
              <a:t>icodec</a:t>
            </a:r>
            <a:r>
              <a:rPr lang="en-US" sz="2400" dirty="0"/>
              <a:t> versus daily insulin </a:t>
            </a:r>
            <a:r>
              <a:rPr lang="en-US" sz="2400" dirty="0" err="1"/>
              <a:t>degludec</a:t>
            </a:r>
            <a:r>
              <a:rPr lang="en-US" sz="2400" dirty="0"/>
              <a:t> in </a:t>
            </a:r>
            <a:r>
              <a:rPr lang="en-US" sz="2400" i="1" dirty="0"/>
              <a:t>basal-insulin treated </a:t>
            </a:r>
            <a:r>
              <a:rPr lang="en-US" sz="2400" dirty="0"/>
              <a:t>T2DM</a:t>
            </a:r>
          </a:p>
        </p:txBody>
      </p:sp>
      <p:pic>
        <p:nvPicPr>
          <p:cNvPr id="4" name="Picture 4" descr="Home: Awiqli">
            <a:extLst>
              <a:ext uri="{FF2B5EF4-FFF2-40B4-BE49-F238E27FC236}">
                <a16:creationId xmlns:a16="http://schemas.microsoft.com/office/drawing/2014/main" id="{0F9326B3-562C-5129-0339-B20CECC16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134" y="4569064"/>
            <a:ext cx="5595053" cy="2092167"/>
          </a:xfrm>
          <a:prstGeom prst="rect">
            <a:avLst/>
          </a:prstGeom>
          <a:solidFill>
            <a:schemeClr val="tx1"/>
          </a:solidFill>
        </p:spPr>
      </p:pic>
    </p:spTree>
    <p:extLst>
      <p:ext uri="{BB962C8B-B14F-4D97-AF65-F5344CB8AC3E}">
        <p14:creationId xmlns:p14="http://schemas.microsoft.com/office/powerpoint/2010/main" val="43210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a number of data&#10;&#10;Description automatically generated with medium confidence">
            <a:extLst>
              <a:ext uri="{FF2B5EF4-FFF2-40B4-BE49-F238E27FC236}">
                <a16:creationId xmlns:a16="http://schemas.microsoft.com/office/drawing/2014/main" id="{CC4DA0E3-548D-436D-A7DC-742DA9C2CABC}"/>
              </a:ext>
            </a:extLst>
          </p:cNvPr>
          <p:cNvPicPr>
            <a:picLocks noChangeAspect="1"/>
          </p:cNvPicPr>
          <p:nvPr/>
        </p:nvPicPr>
        <p:blipFill>
          <a:blip r:embed="rId3"/>
          <a:stretch>
            <a:fillRect/>
          </a:stretch>
        </p:blipFill>
        <p:spPr>
          <a:xfrm>
            <a:off x="717675" y="915439"/>
            <a:ext cx="10755862" cy="4920807"/>
          </a:xfrm>
          <a:prstGeom prst="rect">
            <a:avLst/>
          </a:prstGeom>
        </p:spPr>
      </p:pic>
      <p:sp>
        <p:nvSpPr>
          <p:cNvPr id="2" name="Title 1">
            <a:extLst>
              <a:ext uri="{FF2B5EF4-FFF2-40B4-BE49-F238E27FC236}">
                <a16:creationId xmlns:a16="http://schemas.microsoft.com/office/drawing/2014/main" id="{96343A93-A96C-7BD3-4F6A-1B36BABBC698}"/>
              </a:ext>
            </a:extLst>
          </p:cNvPr>
          <p:cNvSpPr>
            <a:spLocks noGrp="1"/>
          </p:cNvSpPr>
          <p:nvPr>
            <p:ph type="title"/>
          </p:nvPr>
        </p:nvSpPr>
        <p:spPr>
          <a:xfrm>
            <a:off x="4773896" y="626653"/>
            <a:ext cx="2641159" cy="577571"/>
          </a:xfrm>
        </p:spPr>
        <p:txBody>
          <a:bodyPr>
            <a:normAutofit fontScale="90000"/>
          </a:bodyPr>
          <a:lstStyle/>
          <a:p>
            <a:r>
              <a:rPr lang="en-US" dirty="0"/>
              <a:t>ONWARDS 1</a:t>
            </a:r>
          </a:p>
        </p:txBody>
      </p:sp>
      <p:sp>
        <p:nvSpPr>
          <p:cNvPr id="3" name="TextBox 2">
            <a:extLst>
              <a:ext uri="{FF2B5EF4-FFF2-40B4-BE49-F238E27FC236}">
                <a16:creationId xmlns:a16="http://schemas.microsoft.com/office/drawing/2014/main" id="{AECF8B42-B2CA-5230-D6E9-4DCDC381152A}"/>
              </a:ext>
            </a:extLst>
          </p:cNvPr>
          <p:cNvSpPr txBox="1"/>
          <p:nvPr/>
        </p:nvSpPr>
        <p:spPr>
          <a:xfrm>
            <a:off x="7133380" y="6581001"/>
            <a:ext cx="5069711" cy="276999"/>
          </a:xfrm>
          <a:prstGeom prst="rect">
            <a:avLst/>
          </a:prstGeom>
          <a:noFill/>
        </p:spPr>
        <p:txBody>
          <a:bodyPr wrap="square" rtlCol="0">
            <a:spAutoFit/>
          </a:bodyPr>
          <a:lstStyle/>
          <a:p>
            <a:pPr algn="r"/>
            <a:r>
              <a:rPr lang="en-CA" sz="1200" b="0" i="0" u="none" strike="noStrike" dirty="0">
                <a:effectLst/>
                <a:latin typeface="ff-scala-sans-pro"/>
              </a:rPr>
              <a:t>N </a:t>
            </a:r>
            <a:r>
              <a:rPr lang="en-CA" sz="1200" b="0" i="0" u="none" strike="noStrike" dirty="0" err="1">
                <a:effectLst/>
                <a:latin typeface="ff-scala-sans-pro"/>
              </a:rPr>
              <a:t>Engl</a:t>
            </a:r>
            <a:r>
              <a:rPr lang="en-CA" sz="1200" b="0" i="0" u="none" strike="noStrike" dirty="0">
                <a:effectLst/>
                <a:latin typeface="ff-scala-sans-pro"/>
              </a:rPr>
              <a:t> J Med 2023; 389:297-308, DOI: 10.1056/NEJMoa2303208</a:t>
            </a:r>
            <a:endParaRPr lang="en-US" sz="1200" dirty="0"/>
          </a:p>
        </p:txBody>
      </p:sp>
    </p:spTree>
    <p:extLst>
      <p:ext uri="{BB962C8B-B14F-4D97-AF65-F5344CB8AC3E}">
        <p14:creationId xmlns:p14="http://schemas.microsoft.com/office/powerpoint/2010/main" val="408204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D8F011A3-82FD-65BE-F9A3-22C77B07CC5A}"/>
              </a:ext>
            </a:extLst>
          </p:cNvPr>
          <p:cNvGraphicFramePr>
            <a:graphicFrameLocks noGrp="1"/>
          </p:cNvGraphicFramePr>
          <p:nvPr/>
        </p:nvGraphicFramePr>
        <p:xfrm>
          <a:off x="648000" y="3278646"/>
          <a:ext cx="10896001" cy="1505702"/>
        </p:xfrm>
        <a:graphic>
          <a:graphicData uri="http://schemas.openxmlformats.org/drawingml/2006/table">
            <a:tbl>
              <a:tblPr firstRow="1" bandRow="1">
                <a:tableStyleId>{C083E6E3-FA7D-4D7B-A595-EF9225AFEA82}</a:tableStyleId>
              </a:tblPr>
              <a:tblGrid>
                <a:gridCol w="5532668">
                  <a:extLst>
                    <a:ext uri="{9D8B030D-6E8A-4147-A177-3AD203B41FA5}">
                      <a16:colId xmlns:a16="http://schemas.microsoft.com/office/drawing/2014/main" val="670177133"/>
                    </a:ext>
                  </a:extLst>
                </a:gridCol>
                <a:gridCol w="1756733">
                  <a:extLst>
                    <a:ext uri="{9D8B030D-6E8A-4147-A177-3AD203B41FA5}">
                      <a16:colId xmlns:a16="http://schemas.microsoft.com/office/drawing/2014/main" val="1354218023"/>
                    </a:ext>
                  </a:extLst>
                </a:gridCol>
                <a:gridCol w="1803300">
                  <a:extLst>
                    <a:ext uri="{9D8B030D-6E8A-4147-A177-3AD203B41FA5}">
                      <a16:colId xmlns:a16="http://schemas.microsoft.com/office/drawing/2014/main" val="840420355"/>
                    </a:ext>
                  </a:extLst>
                </a:gridCol>
                <a:gridCol w="1803300">
                  <a:extLst>
                    <a:ext uri="{9D8B030D-6E8A-4147-A177-3AD203B41FA5}">
                      <a16:colId xmlns:a16="http://schemas.microsoft.com/office/drawing/2014/main" val="3539116608"/>
                    </a:ext>
                  </a:extLst>
                </a:gridCol>
              </a:tblGrid>
              <a:tr h="442971">
                <a:tc>
                  <a:txBody>
                    <a:bodyPr/>
                    <a:lstStyle/>
                    <a:p>
                      <a:pPr marL="0" marR="0" lvl="0" indent="0" algn="l" defTabSz="1015935"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a:ln>
                            <a:noFill/>
                          </a:ln>
                          <a:solidFill>
                            <a:srgbClr val="FFFFFF"/>
                          </a:solidFill>
                          <a:effectLst/>
                          <a:uLnTx/>
                          <a:uFillTx/>
                          <a:latin typeface="+mn-lt"/>
                          <a:ea typeface="+mn-ea"/>
                          <a:cs typeface="+mn-cs"/>
                        </a:rPr>
                        <a:t>On-treatment</a:t>
                      </a:r>
                    </a:p>
                  </a:txBody>
                  <a:tcPr marL="162560" marR="162560" marT="81280" marB="8128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1015935"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a:ln>
                            <a:noFill/>
                          </a:ln>
                          <a:solidFill>
                            <a:srgbClr val="FFFFFF"/>
                          </a:solidFill>
                          <a:effectLst/>
                          <a:uLnTx/>
                          <a:uFillTx/>
                          <a:latin typeface="+mn-lt"/>
                          <a:ea typeface="+mn-ea"/>
                          <a:cs typeface="+mn-cs"/>
                        </a:rPr>
                        <a:t>ERR</a:t>
                      </a:r>
                    </a:p>
                  </a:txBody>
                  <a:tcPr marL="162560" marR="162560" marT="81280" marB="8128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1015935"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a:ln>
                            <a:noFill/>
                          </a:ln>
                          <a:solidFill>
                            <a:srgbClr val="FFFFFF"/>
                          </a:solidFill>
                          <a:effectLst/>
                          <a:uLnTx/>
                          <a:uFillTx/>
                          <a:latin typeface="+mn-lt"/>
                          <a:ea typeface="+mn-ea"/>
                          <a:cs typeface="+mn-cs"/>
                        </a:rPr>
                        <a:t>95% CI</a:t>
                      </a:r>
                    </a:p>
                  </a:txBody>
                  <a:tcPr marL="162560" marR="162560" marT="81280" marB="8128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1015935" rtl="0" eaLnBrk="1" fontAlgn="auto" latinLnBrk="0" hangingPunct="1">
                        <a:lnSpc>
                          <a:spcPct val="100000"/>
                        </a:lnSpc>
                        <a:spcBef>
                          <a:spcPts val="0"/>
                        </a:spcBef>
                        <a:spcAft>
                          <a:spcPts val="0"/>
                        </a:spcAft>
                        <a:buClrTx/>
                        <a:buSzTx/>
                        <a:buFontTx/>
                        <a:buNone/>
                        <a:tabLst/>
                        <a:defRPr/>
                      </a:pPr>
                      <a:r>
                        <a:rPr kumimoji="0" lang="en-GB" sz="1500" b="1" i="1" u="none" strike="noStrike" kern="1200" cap="none" spc="0" normalizeH="0" baseline="0">
                          <a:ln>
                            <a:noFill/>
                          </a:ln>
                          <a:solidFill>
                            <a:srgbClr val="FFFFFF"/>
                          </a:solidFill>
                          <a:effectLst/>
                          <a:uLnTx/>
                          <a:uFillTx/>
                          <a:latin typeface="+mn-lt"/>
                          <a:ea typeface="+mn-ea"/>
                          <a:cs typeface="+mn-cs"/>
                        </a:rPr>
                        <a:t>p</a:t>
                      </a:r>
                      <a:r>
                        <a:rPr kumimoji="0" lang="en-GB" sz="1500" b="1" i="0" u="none" strike="noStrike" kern="1200" cap="none" spc="0" normalizeH="0" baseline="0">
                          <a:ln>
                            <a:noFill/>
                          </a:ln>
                          <a:solidFill>
                            <a:srgbClr val="FFFFFF"/>
                          </a:solidFill>
                          <a:effectLst/>
                          <a:uLnTx/>
                          <a:uFillTx/>
                          <a:latin typeface="+mn-lt"/>
                          <a:ea typeface="+mn-ea"/>
                          <a:cs typeface="+mn-cs"/>
                        </a:rPr>
                        <a:t>-value</a:t>
                      </a:r>
                    </a:p>
                  </a:txBody>
                  <a:tcPr marL="162560" marR="162560" marT="81280" marB="8128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965"/>
                    </a:solidFill>
                  </a:tcPr>
                </a:tc>
                <a:extLst>
                  <a:ext uri="{0D108BD9-81ED-4DB2-BD59-A6C34878D82A}">
                    <a16:rowId xmlns:a16="http://schemas.microsoft.com/office/drawing/2014/main" val="2842838293"/>
                  </a:ext>
                </a:extLst>
              </a:tr>
              <a:tr h="442971">
                <a:tc>
                  <a:txBody>
                    <a:bodyPr/>
                    <a:lstStyle/>
                    <a:p>
                      <a:pPr marL="0" marR="0" lvl="0" indent="0" algn="l" defTabSz="101593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a:ln>
                            <a:noFill/>
                          </a:ln>
                          <a:solidFill>
                            <a:schemeClr val="tx2"/>
                          </a:solidFill>
                          <a:effectLst/>
                          <a:uLnTx/>
                          <a:uFillTx/>
                          <a:latin typeface="+mj-lt"/>
                          <a:ea typeface="+mn-ea"/>
                          <a:cs typeface="+mn-cs"/>
                        </a:rPr>
                        <a:t>Clinically significant hypoglycemia (level 2) </a:t>
                      </a:r>
                      <a:endParaRPr kumimoji="0" lang="en-GB" sz="1500" b="0" i="0" u="none" strike="noStrike" kern="1200" cap="none" spc="0" normalizeH="0" baseline="0">
                        <a:ln>
                          <a:noFill/>
                        </a:ln>
                        <a:solidFill>
                          <a:schemeClr val="tx2"/>
                        </a:solidFill>
                        <a:effectLst/>
                        <a:uLnTx/>
                        <a:uFillTx/>
                        <a:latin typeface="+mj-lt"/>
                        <a:ea typeface="+mn-ea"/>
                        <a:cs typeface="+mn-cs"/>
                      </a:endParaRPr>
                    </a:p>
                  </a:txBody>
                  <a:tcPr marL="162560" marR="162560" marT="81280" marB="8128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15935"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a:ln>
                            <a:noFill/>
                          </a:ln>
                          <a:solidFill>
                            <a:schemeClr val="tx2"/>
                          </a:solidFill>
                          <a:effectLst/>
                          <a:uLnTx/>
                          <a:uFillTx/>
                          <a:latin typeface="+mj-lt"/>
                          <a:ea typeface="+mn-ea"/>
                          <a:cs typeface="+mn-cs"/>
                        </a:rPr>
                        <a:t>1.71</a:t>
                      </a:r>
                    </a:p>
                  </a:txBody>
                  <a:tcPr marL="162560" marR="162560" marT="81280" marB="8128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15935" rtl="0" eaLnBrk="1" fontAlgn="auto" latinLnBrk="0" hangingPunct="1">
                        <a:lnSpc>
                          <a:spcPct val="100000"/>
                        </a:lnSpc>
                        <a:spcBef>
                          <a:spcPts val="0"/>
                        </a:spcBef>
                        <a:spcAft>
                          <a:spcPts val="0"/>
                        </a:spcAft>
                        <a:buClrTx/>
                        <a:buSzTx/>
                        <a:buFontTx/>
                        <a:buNone/>
                        <a:tabLst/>
                        <a:defRPr/>
                      </a:pPr>
                      <a:r>
                        <a:rPr lang="en-GB" sz="1500" b="0">
                          <a:solidFill>
                            <a:schemeClr val="tx2"/>
                          </a:solidFill>
                          <a:latin typeface="+mj-lt"/>
                        </a:rPr>
                        <a:t>[1.06; 2.76]</a:t>
                      </a:r>
                    </a:p>
                  </a:txBody>
                  <a:tcPr marL="162560" marR="162560" marT="81280" marB="8128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b="0">
                          <a:solidFill>
                            <a:schemeClr val="tx2"/>
                          </a:solidFill>
                          <a:latin typeface="+mj-lt"/>
                          <a:cs typeface="Apis For Office"/>
                          <a:sym typeface="Apis For Office"/>
                        </a:rPr>
                        <a:t>0.0285</a:t>
                      </a:r>
                      <a:endParaRPr sz="1500" b="0">
                        <a:solidFill>
                          <a:schemeClr val="tx2"/>
                        </a:solidFill>
                        <a:latin typeface="+mj-lt"/>
                        <a:cs typeface="Apis For Office"/>
                        <a:sym typeface="Apis For Office"/>
                      </a:endParaRPr>
                    </a:p>
                  </a:txBody>
                  <a:tcPr marL="0" marR="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9112709"/>
                  </a:ext>
                </a:extLst>
              </a:tr>
              <a:tr h="609600">
                <a:tc>
                  <a:txBody>
                    <a:bodyPr/>
                    <a:lstStyle/>
                    <a:p>
                      <a:pPr marL="0" marR="127000" algn="l">
                        <a:lnSpc>
                          <a:spcPct val="100000"/>
                        </a:lnSpc>
                        <a:spcBef>
                          <a:spcPts val="0"/>
                        </a:spcBef>
                        <a:spcAft>
                          <a:spcPts val="0"/>
                        </a:spcAft>
                        <a:buNone/>
                      </a:pPr>
                      <a:r>
                        <a:rPr lang="en-US" sz="1500" b="0" dirty="0">
                          <a:solidFill>
                            <a:schemeClr val="tx2"/>
                          </a:solidFill>
                          <a:latin typeface="+mj-lt"/>
                          <a:cs typeface="Apis For Office"/>
                          <a:sym typeface="Apis For Office"/>
                        </a:rPr>
                        <a:t>Clinically significant (level 2) or severe (level 3) hypoglycemia </a:t>
                      </a:r>
                    </a:p>
                  </a:txBody>
                  <a:tcPr marL="162560" marR="162560" marT="81280" marB="812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a:solidFill>
                            <a:schemeClr val="tx2"/>
                          </a:solidFill>
                          <a:latin typeface="+mj-lt"/>
                        </a:rPr>
                        <a:t>1.63</a:t>
                      </a:r>
                    </a:p>
                  </a:txBody>
                  <a:tcPr marL="162560" marR="162560" marT="81280" marB="812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a:solidFill>
                            <a:schemeClr val="tx2"/>
                          </a:solidFill>
                          <a:latin typeface="+mj-lt"/>
                        </a:rPr>
                        <a:t>[1.02; 2.61]</a:t>
                      </a:r>
                    </a:p>
                  </a:txBody>
                  <a:tcPr marL="162560" marR="162560" marT="81280" marB="812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7000" algn="ctr">
                        <a:lnSpc>
                          <a:spcPct val="100000"/>
                        </a:lnSpc>
                        <a:spcBef>
                          <a:spcPts val="0"/>
                        </a:spcBef>
                        <a:spcAft>
                          <a:spcPts val="0"/>
                        </a:spcAft>
                        <a:buNone/>
                      </a:pPr>
                      <a:r>
                        <a:rPr lang="en-US" sz="1500" b="0" dirty="0">
                          <a:solidFill>
                            <a:schemeClr val="tx2"/>
                          </a:solidFill>
                          <a:latin typeface="+mj-lt"/>
                          <a:cs typeface="Apis For Office"/>
                          <a:sym typeface="Apis For Office"/>
                        </a:rPr>
                        <a:t>0.0428</a:t>
                      </a:r>
                      <a:endParaRPr sz="1500" b="0" dirty="0">
                        <a:solidFill>
                          <a:schemeClr val="tx2"/>
                        </a:solidFill>
                        <a:latin typeface="+mj-lt"/>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171864"/>
                  </a:ext>
                </a:extLst>
              </a:tr>
            </a:tbl>
          </a:graphicData>
        </a:graphic>
      </p:graphicFrame>
      <p:graphicFrame>
        <p:nvGraphicFramePr>
          <p:cNvPr id="5" name="Group 60">
            <a:extLst>
              <a:ext uri="{FF2B5EF4-FFF2-40B4-BE49-F238E27FC236}">
                <a16:creationId xmlns:a16="http://schemas.microsoft.com/office/drawing/2014/main" id="{F4325EBC-0A4B-58B6-9ACD-75FCA2912F74}"/>
              </a:ext>
            </a:extLst>
          </p:cNvPr>
          <p:cNvGraphicFramePr>
            <a:graphicFrameLocks/>
          </p:cNvGraphicFramePr>
          <p:nvPr/>
        </p:nvGraphicFramePr>
        <p:xfrm>
          <a:off x="647999" y="1308337"/>
          <a:ext cx="10896003" cy="1727455"/>
        </p:xfrm>
        <a:graphic>
          <a:graphicData uri="http://schemas.openxmlformats.org/drawingml/2006/table">
            <a:tbl>
              <a:tblPr/>
              <a:tblGrid>
                <a:gridCol w="2255931">
                  <a:extLst>
                    <a:ext uri="{9D8B030D-6E8A-4147-A177-3AD203B41FA5}">
                      <a16:colId xmlns:a16="http://schemas.microsoft.com/office/drawing/2014/main" val="20000"/>
                    </a:ext>
                  </a:extLst>
                </a:gridCol>
                <a:gridCol w="1080009">
                  <a:extLst>
                    <a:ext uri="{9D8B030D-6E8A-4147-A177-3AD203B41FA5}">
                      <a16:colId xmlns:a16="http://schemas.microsoft.com/office/drawing/2014/main" val="20001"/>
                    </a:ext>
                  </a:extLst>
                </a:gridCol>
                <a:gridCol w="1080009">
                  <a:extLst>
                    <a:ext uri="{9D8B030D-6E8A-4147-A177-3AD203B41FA5}">
                      <a16:colId xmlns:a16="http://schemas.microsoft.com/office/drawing/2014/main" val="1254173433"/>
                    </a:ext>
                  </a:extLst>
                </a:gridCol>
                <a:gridCol w="1080009">
                  <a:extLst>
                    <a:ext uri="{9D8B030D-6E8A-4147-A177-3AD203B41FA5}">
                      <a16:colId xmlns:a16="http://schemas.microsoft.com/office/drawing/2014/main" val="3489205058"/>
                    </a:ext>
                  </a:extLst>
                </a:gridCol>
                <a:gridCol w="1080009">
                  <a:extLst>
                    <a:ext uri="{9D8B030D-6E8A-4147-A177-3AD203B41FA5}">
                      <a16:colId xmlns:a16="http://schemas.microsoft.com/office/drawing/2014/main" val="2575244745"/>
                    </a:ext>
                  </a:extLst>
                </a:gridCol>
                <a:gridCol w="1080009">
                  <a:extLst>
                    <a:ext uri="{9D8B030D-6E8A-4147-A177-3AD203B41FA5}">
                      <a16:colId xmlns:a16="http://schemas.microsoft.com/office/drawing/2014/main" val="4259119394"/>
                    </a:ext>
                  </a:extLst>
                </a:gridCol>
                <a:gridCol w="1080009">
                  <a:extLst>
                    <a:ext uri="{9D8B030D-6E8A-4147-A177-3AD203B41FA5}">
                      <a16:colId xmlns:a16="http://schemas.microsoft.com/office/drawing/2014/main" val="2712895426"/>
                    </a:ext>
                  </a:extLst>
                </a:gridCol>
                <a:gridCol w="1080009">
                  <a:extLst>
                    <a:ext uri="{9D8B030D-6E8A-4147-A177-3AD203B41FA5}">
                      <a16:colId xmlns:a16="http://schemas.microsoft.com/office/drawing/2014/main" val="415462153"/>
                    </a:ext>
                  </a:extLst>
                </a:gridCol>
                <a:gridCol w="1080009">
                  <a:extLst>
                    <a:ext uri="{9D8B030D-6E8A-4147-A177-3AD203B41FA5}">
                      <a16:colId xmlns:a16="http://schemas.microsoft.com/office/drawing/2014/main" val="2733817995"/>
                    </a:ext>
                  </a:extLst>
                </a:gridCol>
              </a:tblGrid>
              <a:tr h="332905">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defTabSz="981075" rtl="0" eaLnBrk="1" fontAlgn="base" latinLnBrk="0" hangingPunct="1">
                        <a:lnSpc>
                          <a:spcPct val="100000"/>
                        </a:lnSpc>
                        <a:spcBef>
                          <a:spcPct val="40000"/>
                        </a:spcBef>
                        <a:spcAft>
                          <a:spcPct val="0"/>
                        </a:spcAft>
                        <a:buClr>
                          <a:srgbClr val="00B7FF"/>
                        </a:buClr>
                        <a:buSzPct val="120000"/>
                        <a:buFontTx/>
                        <a:buNone/>
                        <a:tabLst/>
                      </a:pPr>
                      <a:endParaRPr kumimoji="0" lang="en-GB" sz="1500" b="1" i="0" u="none" strike="noStrike" cap="none" normalizeH="0" baseline="0">
                        <a:ln>
                          <a:noFill/>
                        </a:ln>
                        <a:solidFill>
                          <a:srgbClr val="001965"/>
                        </a:solidFill>
                        <a:effectLst/>
                        <a:latin typeface="+mn-lt"/>
                      </a:endParaRPr>
                    </a:p>
                  </a:txBody>
                  <a:tcPr marL="71969" marR="71969" marT="53959" marB="5395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GB" sz="1500" b="1" i="0" u="none" strike="noStrike" kern="1200" cap="none" normalizeH="0" baseline="0" dirty="0">
                          <a:ln>
                            <a:noFill/>
                          </a:ln>
                          <a:solidFill>
                            <a:srgbClr val="FFFFFF"/>
                          </a:solidFill>
                          <a:effectLst/>
                          <a:latin typeface="+mj-lt"/>
                          <a:ea typeface="+mn-ea"/>
                          <a:cs typeface="+mn-cs"/>
                        </a:rPr>
                        <a:t>Icodec</a:t>
                      </a:r>
                    </a:p>
                  </a:txBody>
                  <a:tcPr marL="71969" marR="71969" marT="53959" marB="53959"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00000"/>
                        </a:lnSpc>
                        <a:spcBef>
                          <a:spcPts val="0"/>
                        </a:spcBef>
                        <a:spcAft>
                          <a:spcPts val="0"/>
                        </a:spcAft>
                        <a:buNone/>
                      </a:pPr>
                      <a:r>
                        <a:rPr lang="en-CA" sz="1500" b="1">
                          <a:solidFill>
                            <a:schemeClr val="tx2"/>
                          </a:solidFill>
                          <a:latin typeface="+mn-lt"/>
                          <a:cs typeface="Apis For Office"/>
                          <a:sym typeface="Apis For Office"/>
                        </a:rPr>
                        <a:t>Glargine U100</a:t>
                      </a: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5BD"/>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381383">
                <a:tc vMerge="1">
                  <a:txBody>
                    <a:bodyPr/>
                    <a:lstStyle/>
                    <a:p>
                      <a:endParaRPr lang="en-GB"/>
                    </a:p>
                  </a:txBody>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rgbClr val="FFFFFF"/>
                          </a:solidFill>
                          <a:effectLst/>
                          <a:latin typeface="+mj-lt"/>
                        </a:rPr>
                        <a:t>N</a:t>
                      </a:r>
                      <a:endParaRPr kumimoji="0" lang="en-GB" sz="1500" b="1" i="0" u="none" strike="noStrike" cap="none" normalizeH="0" baseline="0">
                        <a:ln>
                          <a:noFill/>
                        </a:ln>
                        <a:solidFill>
                          <a:srgbClr val="FFFFFF"/>
                        </a:solidFill>
                        <a:effectLst/>
                        <a:latin typeface="+mj-lt"/>
                      </a:endParaRPr>
                    </a:p>
                  </a:txBody>
                  <a:tcPr marL="71969" marR="71969" marT="53959" marB="53959"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rgbClr val="FFFFFF"/>
                          </a:solidFill>
                          <a:effectLst/>
                          <a:latin typeface="+mj-lt"/>
                        </a:rPr>
                        <a:t>%</a:t>
                      </a:r>
                      <a:endParaRPr kumimoji="0" lang="en-GB" sz="1500" b="1" i="0" u="none" strike="noStrike" cap="none" normalizeH="0" baseline="0">
                        <a:ln>
                          <a:noFill/>
                        </a:ln>
                        <a:solidFill>
                          <a:srgbClr val="FFFFFF"/>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rgbClr val="FFFFFF"/>
                          </a:solidFill>
                          <a:effectLst/>
                          <a:latin typeface="+mj-lt"/>
                        </a:rPr>
                        <a:t>E</a:t>
                      </a:r>
                      <a:endParaRPr kumimoji="0" lang="en-GB" sz="1500" b="1" i="0" u="none" strike="noStrike" cap="none" normalizeH="0" baseline="0">
                        <a:ln>
                          <a:noFill/>
                        </a:ln>
                        <a:solidFill>
                          <a:srgbClr val="FFFFFF"/>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rgbClr val="FFFFFF"/>
                          </a:solidFill>
                          <a:effectLst/>
                          <a:latin typeface="+mj-lt"/>
                        </a:rPr>
                        <a:t>R</a:t>
                      </a:r>
                      <a:endParaRPr kumimoji="0" lang="en-GB" sz="1500" b="1" i="0" u="none" strike="noStrike" cap="none" normalizeH="0" baseline="0">
                        <a:ln>
                          <a:noFill/>
                        </a:ln>
                        <a:solidFill>
                          <a:srgbClr val="FFFFFF"/>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chemeClr val="tx2"/>
                          </a:solidFill>
                          <a:effectLst/>
                          <a:latin typeface="+mj-lt"/>
                        </a:rPr>
                        <a:t>N</a:t>
                      </a:r>
                      <a:endParaRPr kumimoji="0" lang="en-GB" sz="1500" b="1" i="0" u="none" strike="noStrike" cap="none" normalizeH="0" baseline="0">
                        <a:ln>
                          <a:noFill/>
                        </a:ln>
                        <a:solidFill>
                          <a:schemeClr val="tx2"/>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5BD"/>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chemeClr val="tx2"/>
                          </a:solidFill>
                          <a:effectLst/>
                          <a:latin typeface="+mj-lt"/>
                        </a:rPr>
                        <a:t>%</a:t>
                      </a:r>
                      <a:endParaRPr kumimoji="0" lang="en-GB" sz="1500" b="1" i="0" u="none" strike="noStrike" cap="none" normalizeH="0" baseline="0">
                        <a:ln>
                          <a:noFill/>
                        </a:ln>
                        <a:solidFill>
                          <a:schemeClr val="tx2"/>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5BD"/>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chemeClr val="tx2"/>
                          </a:solidFill>
                          <a:effectLst/>
                          <a:latin typeface="+mj-lt"/>
                        </a:rPr>
                        <a:t>E</a:t>
                      </a:r>
                      <a:endParaRPr kumimoji="0" lang="en-GB" sz="1500" b="1" i="0" u="none" strike="noStrike" cap="none" normalizeH="0" baseline="0">
                        <a:ln>
                          <a:noFill/>
                        </a:ln>
                        <a:solidFill>
                          <a:schemeClr val="tx2"/>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5BD"/>
                    </a:solidFill>
                  </a:tcPr>
                </a:tc>
                <a:tc>
                  <a:txBody>
                    <a:bodyPr/>
                    <a:lstStyle/>
                    <a:p>
                      <a:pPr marL="0" marR="0" lvl="0" indent="0" algn="ctr" defTabSz="981075" rtl="0" eaLnBrk="1" fontAlgn="base" latinLnBrk="0" hangingPunct="1">
                        <a:lnSpc>
                          <a:spcPct val="100000"/>
                        </a:lnSpc>
                        <a:spcBef>
                          <a:spcPct val="40000"/>
                        </a:spcBef>
                        <a:spcAft>
                          <a:spcPct val="0"/>
                        </a:spcAft>
                        <a:buClr>
                          <a:srgbClr val="00B7FF"/>
                        </a:buClr>
                        <a:buSzPct val="120000"/>
                        <a:buFontTx/>
                        <a:buNone/>
                        <a:tabLst/>
                      </a:pPr>
                      <a:r>
                        <a:rPr kumimoji="0" lang="en-US" sz="1500" b="1" i="0" u="none" strike="noStrike" cap="none" normalizeH="0" baseline="0">
                          <a:ln>
                            <a:noFill/>
                          </a:ln>
                          <a:solidFill>
                            <a:schemeClr val="tx2"/>
                          </a:solidFill>
                          <a:effectLst/>
                          <a:latin typeface="+mj-lt"/>
                        </a:rPr>
                        <a:t>R</a:t>
                      </a:r>
                      <a:endParaRPr kumimoji="0" lang="en-GB" sz="1500" b="1" i="0" u="none" strike="noStrike" cap="none" normalizeH="0" baseline="0">
                        <a:ln>
                          <a:noFill/>
                        </a:ln>
                        <a:solidFill>
                          <a:schemeClr val="tx2"/>
                        </a:solidFill>
                        <a:effectLst/>
                        <a:latin typeface="+mj-lt"/>
                      </a:endParaRPr>
                    </a:p>
                  </a:txBody>
                  <a:tcPr marL="71969" marR="71969" marT="53959" marB="53959"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C5BD"/>
                    </a:solidFill>
                  </a:tcPr>
                </a:tc>
                <a:extLst>
                  <a:ext uri="{0D108BD9-81ED-4DB2-BD59-A6C34878D82A}">
                    <a16:rowId xmlns:a16="http://schemas.microsoft.com/office/drawing/2014/main" val="966439852"/>
                  </a:ext>
                </a:extLst>
              </a:tr>
              <a:tr h="331437">
                <a:tc>
                  <a:txBody>
                    <a:bodyPr/>
                    <a:lstStyle/>
                    <a:p>
                      <a:pPr marL="0" marR="0" lvl="0" indent="0" algn="l" defTabSz="981075" rtl="0" eaLnBrk="1" fontAlgn="base" latinLnBrk="0" hangingPunct="1">
                        <a:lnSpc>
                          <a:spcPct val="100000"/>
                        </a:lnSpc>
                        <a:spcBef>
                          <a:spcPct val="40000"/>
                        </a:spcBef>
                        <a:spcAft>
                          <a:spcPct val="0"/>
                        </a:spcAft>
                        <a:buClr>
                          <a:srgbClr val="00B7FF"/>
                        </a:buClr>
                        <a:buSzPct val="120000"/>
                        <a:buFontTx/>
                        <a:buNone/>
                        <a:tabLst/>
                        <a:defRPr/>
                      </a:pPr>
                      <a:r>
                        <a:rPr kumimoji="0" lang="en-GB" sz="1500" b="1" u="none" strike="noStrike" cap="none" normalizeH="0" baseline="0">
                          <a:ln>
                            <a:noFill/>
                          </a:ln>
                          <a:solidFill>
                            <a:srgbClr val="001965"/>
                          </a:solidFill>
                          <a:effectLst/>
                          <a:latin typeface="+mj-lt"/>
                        </a:rPr>
                        <a:t>Level 2</a:t>
                      </a:r>
                    </a:p>
                  </a:txBody>
                  <a:tcPr marL="71969" marR="71969" marT="53959" marB="53959"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61</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12.4</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226</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0.30</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66</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13.4</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114</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0.15</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865357"/>
                  </a:ext>
                </a:extLst>
              </a:tr>
              <a:tr h="33143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defTabSz="981075" rtl="0" eaLnBrk="1" fontAlgn="base" latinLnBrk="0" hangingPunct="1">
                        <a:lnSpc>
                          <a:spcPct val="100000"/>
                        </a:lnSpc>
                        <a:spcBef>
                          <a:spcPct val="40000"/>
                        </a:spcBef>
                        <a:spcAft>
                          <a:spcPct val="0"/>
                        </a:spcAft>
                        <a:buClr>
                          <a:srgbClr val="00B7FF"/>
                        </a:buClr>
                        <a:buSzPct val="120000"/>
                        <a:buFontTx/>
                        <a:buNone/>
                        <a:tabLst/>
                        <a:defRPr/>
                      </a:pPr>
                      <a:r>
                        <a:rPr kumimoji="0" lang="en-GB" sz="1500" b="1" u="none" strike="noStrike" cap="none" normalizeH="0" baseline="0">
                          <a:ln>
                            <a:noFill/>
                          </a:ln>
                          <a:solidFill>
                            <a:srgbClr val="001965"/>
                          </a:solidFill>
                          <a:effectLst/>
                          <a:latin typeface="+mj-lt"/>
                        </a:rPr>
                        <a:t>Level 3</a:t>
                      </a:r>
                    </a:p>
                  </a:txBody>
                  <a:tcPr marL="71969" marR="71969" marT="53959" marB="53959"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sz="1500">
                          <a:solidFill>
                            <a:srgbClr val="001965">
                              <a:alpha val="100000"/>
                            </a:srgbClr>
                          </a:solidFill>
                          <a:latin typeface="Apis For Office"/>
                          <a:cs typeface="Apis For Office"/>
                          <a:sym typeface="Apis For Office"/>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sz="1500">
                          <a:solidFill>
                            <a:srgbClr val="001965">
                              <a:alpha val="100000"/>
                            </a:srgbClr>
                          </a:solidFill>
                          <a:latin typeface="Apis For Office"/>
                          <a:cs typeface="Apis For Office"/>
                          <a:sym typeface="Apis For Office"/>
                        </a:rPr>
                        <a:t>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sz="1500">
                          <a:solidFill>
                            <a:srgbClr val="001965">
                              <a:alpha val="100000"/>
                            </a:srgbClr>
                          </a:solidFill>
                          <a:latin typeface="Apis For Office"/>
                          <a:cs typeface="Apis For Office"/>
                          <a:sym typeface="Apis For Office"/>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0.001</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6</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1.2</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7</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0.009</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CCC5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1437">
                <a:tc>
                  <a:txBody>
                    <a:bodyPr/>
                    <a:lstStyle/>
                    <a:p>
                      <a:pPr marL="0" marR="0" lvl="0" indent="0" algn="l" defTabSz="981075" rtl="0" eaLnBrk="1" fontAlgn="base" latinLnBrk="0" hangingPunct="1">
                        <a:lnSpc>
                          <a:spcPct val="100000"/>
                        </a:lnSpc>
                        <a:spcBef>
                          <a:spcPct val="40000"/>
                        </a:spcBef>
                        <a:spcAft>
                          <a:spcPct val="0"/>
                        </a:spcAft>
                        <a:buClr>
                          <a:srgbClr val="00B7FF"/>
                        </a:buClr>
                        <a:buSzPct val="120000"/>
                        <a:buFontTx/>
                        <a:buNone/>
                        <a:tabLst/>
                        <a:defRPr/>
                      </a:pPr>
                      <a:r>
                        <a:rPr kumimoji="0" lang="en-GB" sz="1500" b="1" u="none" strike="noStrike" kern="1200" cap="none" normalizeH="0" baseline="0">
                          <a:ln>
                            <a:noFill/>
                          </a:ln>
                          <a:solidFill>
                            <a:srgbClr val="001965"/>
                          </a:solidFill>
                          <a:effectLst/>
                          <a:latin typeface="+mn-lt"/>
                          <a:ea typeface="+mn-ea"/>
                          <a:cs typeface="+mn-cs"/>
                        </a:rPr>
                        <a:t>Level 2 + </a:t>
                      </a:r>
                      <a:r>
                        <a:rPr kumimoji="0" lang="en-US" sz="1500" b="1" u="none" strike="noStrike" cap="none" normalizeH="0" baseline="0">
                          <a:ln>
                            <a:noFill/>
                          </a:ln>
                          <a:solidFill>
                            <a:srgbClr val="001965"/>
                          </a:solidFill>
                          <a:effectLst/>
                          <a:latin typeface="+mj-lt"/>
                        </a:rPr>
                        <a:t>Level 3</a:t>
                      </a:r>
                      <a:endParaRPr kumimoji="0" lang="en-GB" sz="1500" b="1" u="none" strike="noStrike" cap="none" normalizeH="0" baseline="0">
                        <a:ln>
                          <a:noFill/>
                        </a:ln>
                        <a:solidFill>
                          <a:srgbClr val="001965"/>
                        </a:solidFill>
                        <a:effectLst/>
                        <a:latin typeface="+mj-lt"/>
                      </a:endParaRPr>
                    </a:p>
                  </a:txBody>
                  <a:tcPr marL="71969" marR="71969" marT="53959" marB="53959"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61</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12.4</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227</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CA" sz="1500">
                          <a:solidFill>
                            <a:srgbClr val="001965">
                              <a:alpha val="100000"/>
                            </a:srgbClr>
                          </a:solidFill>
                          <a:latin typeface="Apis For Office"/>
                          <a:cs typeface="Apis For Office"/>
                          <a:sym typeface="Apis For Office"/>
                        </a:rPr>
                        <a:t>0.30</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70</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14.2</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a:solidFill>
                            <a:srgbClr val="001965">
                              <a:alpha val="100000"/>
                            </a:srgbClr>
                          </a:solidFill>
                          <a:latin typeface="Apis For Office"/>
                          <a:cs typeface="Apis For Office"/>
                          <a:sym typeface="Apis For Office"/>
                        </a:rPr>
                        <a:t>121</a:t>
                      </a:r>
                      <a:endParaRPr sz="150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27000" algn="ctr">
                        <a:lnSpc>
                          <a:spcPct val="100000"/>
                        </a:lnSpc>
                        <a:spcBef>
                          <a:spcPts val="0"/>
                        </a:spcBef>
                        <a:spcAft>
                          <a:spcPts val="0"/>
                        </a:spcAft>
                        <a:buNone/>
                      </a:pPr>
                      <a:r>
                        <a:rPr lang="en-US" sz="1500" dirty="0">
                          <a:solidFill>
                            <a:srgbClr val="001965">
                              <a:alpha val="100000"/>
                            </a:srgbClr>
                          </a:solidFill>
                          <a:latin typeface="Apis For Office"/>
                          <a:cs typeface="Apis For Office"/>
                          <a:sym typeface="Apis For Office"/>
                        </a:rPr>
                        <a:t>0.16</a:t>
                      </a:r>
                      <a:endParaRPr sz="1500" dirty="0">
                        <a:solidFill>
                          <a:srgbClr val="001965">
                            <a:alpha val="100000"/>
                          </a:srgbClr>
                        </a:solidFill>
                        <a:latin typeface="Apis For Office"/>
                        <a:cs typeface="Apis For Office"/>
                        <a:sym typeface="Apis For Offic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C5B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40096"/>
                  </a:ext>
                </a:extLst>
              </a:tr>
            </a:tbl>
          </a:graphicData>
        </a:graphic>
      </p:graphicFrame>
      <p:sp>
        <p:nvSpPr>
          <p:cNvPr id="7" name="Rectangle 6">
            <a:extLst>
              <a:ext uri="{FF2B5EF4-FFF2-40B4-BE49-F238E27FC236}">
                <a16:creationId xmlns:a16="http://schemas.microsoft.com/office/drawing/2014/main" id="{A5B0FECB-8CF5-0ED5-C93E-D170D33CD981}"/>
              </a:ext>
            </a:extLst>
          </p:cNvPr>
          <p:cNvSpPr/>
          <p:nvPr/>
        </p:nvSpPr>
        <p:spPr>
          <a:xfrm>
            <a:off x="0" y="5109633"/>
            <a:ext cx="12192000" cy="804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defTabSz="914354">
              <a:defRPr/>
            </a:pPr>
            <a:r>
              <a:rPr lang="en-US" sz="1600" dirty="0">
                <a:solidFill>
                  <a:srgbClr val="FFFFFF"/>
                </a:solidFill>
                <a:latin typeface="Apis For Office"/>
                <a:cs typeface="Apis For Office"/>
                <a:sym typeface="Apis For Office"/>
              </a:rPr>
              <a:t>Overall observed rates of combined clinically significant or severe hypoglycemia were &lt;1 event per PYE </a:t>
            </a:r>
          </a:p>
          <a:p>
            <a:pPr algn="ctr" defTabSz="914354">
              <a:defRPr/>
            </a:pPr>
            <a:r>
              <a:rPr lang="en-US" sz="1600" b="1" dirty="0">
                <a:solidFill>
                  <a:srgbClr val="FFFFFF"/>
                </a:solidFill>
                <a:latin typeface="Apis For Office"/>
                <a:cs typeface="Apis For Office"/>
                <a:sym typeface="Apis For Office"/>
              </a:rPr>
              <a:t>Statistically significant difference in favor of glargine U100 </a:t>
            </a:r>
            <a:r>
              <a:rPr lang="en-US" sz="1600" dirty="0">
                <a:solidFill>
                  <a:srgbClr val="FFFFFF"/>
                </a:solidFill>
                <a:latin typeface="Apis For Office"/>
                <a:cs typeface="Apis For Office"/>
                <a:sym typeface="Apis For Office"/>
              </a:rPr>
              <a:t>vs icodec in </a:t>
            </a:r>
            <a:br>
              <a:rPr lang="en-US" sz="1600" dirty="0">
                <a:solidFill>
                  <a:srgbClr val="FFFFFF"/>
                </a:solidFill>
                <a:latin typeface="Apis For Office"/>
                <a:cs typeface="Apis For Office"/>
                <a:sym typeface="Apis For Office"/>
              </a:rPr>
            </a:br>
            <a:r>
              <a:rPr lang="en-US" sz="1600" dirty="0">
                <a:solidFill>
                  <a:srgbClr val="FFFFFF"/>
                </a:solidFill>
                <a:latin typeface="Apis For Office"/>
                <a:cs typeface="Apis For Office"/>
                <a:sym typeface="Apis For Office"/>
              </a:rPr>
              <a:t>o</a:t>
            </a:r>
            <a:r>
              <a:rPr lang="en-US" sz="1600" dirty="0">
                <a:solidFill>
                  <a:srgbClr val="FFFFFF"/>
                </a:solidFill>
                <a:latin typeface="Apis For Office"/>
              </a:rPr>
              <a:t>verall observed rates of combined clinically significant or severe hypoglycemia</a:t>
            </a:r>
            <a:endParaRPr lang="en-US" sz="1600" b="1" dirty="0">
              <a:solidFill>
                <a:srgbClr val="FFFFFF"/>
              </a:solidFill>
              <a:latin typeface="Apis For Office"/>
            </a:endParaRPr>
          </a:p>
        </p:txBody>
      </p:sp>
      <p:sp>
        <p:nvSpPr>
          <p:cNvPr id="3" name="Title 1">
            <a:extLst>
              <a:ext uri="{FF2B5EF4-FFF2-40B4-BE49-F238E27FC236}">
                <a16:creationId xmlns:a16="http://schemas.microsoft.com/office/drawing/2014/main" id="{A9E15F73-73EC-C2E0-7FCC-71AC0C00BC16}"/>
              </a:ext>
            </a:extLst>
          </p:cNvPr>
          <p:cNvSpPr txBox="1">
            <a:spLocks/>
          </p:cNvSpPr>
          <p:nvPr/>
        </p:nvSpPr>
        <p:spPr>
          <a:xfrm>
            <a:off x="487091" y="902936"/>
            <a:ext cx="10896000" cy="284083"/>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700" kern="1200">
                <a:solidFill>
                  <a:schemeClr val="tx2"/>
                </a:solidFill>
                <a:latin typeface="+mj-lt"/>
                <a:ea typeface="+mj-ea"/>
                <a:cs typeface="+mj-cs"/>
              </a:defRPr>
            </a:lvl1pPr>
          </a:lstStyle>
          <a:p>
            <a:r>
              <a:rPr lang="en-CA" sz="2000">
                <a:solidFill>
                  <a:schemeClr val="accent5"/>
                </a:solidFill>
              </a:rPr>
              <a:t>ONWARDS 1 </a:t>
            </a:r>
            <a:br>
              <a:rPr lang="en-US" sz="3600"/>
            </a:br>
            <a:endParaRPr lang="en-US" sz="2000"/>
          </a:p>
        </p:txBody>
      </p:sp>
      <p:sp>
        <p:nvSpPr>
          <p:cNvPr id="6" name="TextBox 5">
            <a:extLst>
              <a:ext uri="{FF2B5EF4-FFF2-40B4-BE49-F238E27FC236}">
                <a16:creationId xmlns:a16="http://schemas.microsoft.com/office/drawing/2014/main" id="{DA61492C-D8F4-6112-D3F8-98BB80D46F76}"/>
              </a:ext>
            </a:extLst>
          </p:cNvPr>
          <p:cNvSpPr txBox="1"/>
          <p:nvPr/>
        </p:nvSpPr>
        <p:spPr>
          <a:xfrm>
            <a:off x="335560" y="480969"/>
            <a:ext cx="11866405" cy="533544"/>
          </a:xfrm>
          <a:prstGeom prst="rect">
            <a:avLst/>
          </a:prstGeom>
          <a:noFill/>
        </p:spPr>
        <p:txBody>
          <a:bodyPr wrap="square" lIns="121920" tIns="60960" rIns="121920" bIns="60960" rtlCol="0" anchor="t">
            <a:spAutoFit/>
          </a:bodyPr>
          <a:lstStyle/>
          <a:p>
            <a:r>
              <a:rPr lang="en-CA" sz="2667" b="1">
                <a:solidFill>
                  <a:srgbClr val="001969"/>
                </a:solidFill>
              </a:rPr>
              <a:t>Overall hypoglycemia over main + extension phase (weeks 0-83)</a:t>
            </a:r>
            <a:endParaRPr lang="en-US" sz="2400"/>
          </a:p>
        </p:txBody>
      </p:sp>
      <p:sp>
        <p:nvSpPr>
          <p:cNvPr id="12" name="Text Placeholder 11">
            <a:extLst>
              <a:ext uri="{FF2B5EF4-FFF2-40B4-BE49-F238E27FC236}">
                <a16:creationId xmlns:a16="http://schemas.microsoft.com/office/drawing/2014/main" id="{52D416B6-616F-5D57-7860-8362BE4B28D1}"/>
              </a:ext>
            </a:extLst>
          </p:cNvPr>
          <p:cNvSpPr>
            <a:spLocks noGrp="1"/>
          </p:cNvSpPr>
          <p:nvPr>
            <p:ph type="body" sz="quarter" idx="13"/>
          </p:nvPr>
        </p:nvSpPr>
        <p:spPr>
          <a:xfrm>
            <a:off x="1295999" y="6534000"/>
            <a:ext cx="10896001" cy="324000"/>
          </a:xfrm>
        </p:spPr>
        <p:txBody>
          <a:bodyPr>
            <a:normAutofit fontScale="62500" lnSpcReduction="20000"/>
          </a:bodyPr>
          <a:lstStyle/>
          <a:p>
            <a:pPr algn="r">
              <a:spcBef>
                <a:spcPts val="0"/>
              </a:spcBef>
            </a:pPr>
            <a:r>
              <a:rPr lang="da-DK" sz="800" i="0" dirty="0">
                <a:solidFill>
                  <a:srgbClr val="001965"/>
                </a:solidFill>
                <a:ea typeface="Apis For Office" panose="020B0504010101010104" pitchFamily="34" charset="0"/>
                <a:cs typeface="Apis For Office" panose="020B0504010101010104" pitchFamily="34" charset="0"/>
              </a:rPr>
              <a:t>1. </a:t>
            </a:r>
            <a:r>
              <a:rPr lang="da-DK" sz="800" i="0" dirty="0" err="1">
                <a:solidFill>
                  <a:srgbClr val="001965"/>
                </a:solidFill>
                <a:ea typeface="Apis For Office" panose="020B0504010101010104" pitchFamily="34" charset="0"/>
                <a:cs typeface="Apis For Office" panose="020B0504010101010104" pitchFamily="34" charset="0"/>
              </a:rPr>
              <a:t>Rosenstock</a:t>
            </a:r>
            <a:r>
              <a:rPr lang="da-DK" sz="800" i="0" dirty="0">
                <a:solidFill>
                  <a:srgbClr val="001965"/>
                </a:solidFill>
                <a:ea typeface="Apis For Office" panose="020B0504010101010104" pitchFamily="34" charset="0"/>
                <a:cs typeface="Apis For Office" panose="020B0504010101010104" pitchFamily="34" charset="0"/>
              </a:rPr>
              <a:t> J, et al. N Engl J Med 2023: June DOI:10.1056/NEJMoa2303208</a:t>
            </a:r>
            <a:br>
              <a:rPr lang="en-US" sz="800" i="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br>
            <a:r>
              <a:rPr lang="en-US" sz="800" i="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On-treatment. Safety analysis set. </a:t>
            </a:r>
            <a:r>
              <a:rPr lang="en-US" sz="800" i="0" dirty="0"/>
              <a:t>Hypoglycemia alert value (level 1): Plasma glucose value of &lt; 3.9 mmol/L and ≥ 3.0 mmol/L confirmed by BG meter. Clinically significant hypoglycemia (level 2): Plasma glucose value of &lt; 3.0 mmol/L confirmed by BG meter. Severe hypoglycemia (level 3): Hypoglycemia with severe cognitive impairment requiring external assistance for recovery</a:t>
            </a:r>
            <a:r>
              <a:rPr lang="en-US" sz="800" i="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 percentage of participants with one or more events; BG, blood glucose; CI, confidence interval; E, number of events; ERR, excess relative risk; N, number of participants with one or more events; PYE, patient-year of exposure (1 PYE = 365.25 days); R, rate (number of events per patient-year).</a:t>
            </a:r>
          </a:p>
          <a:p>
            <a:pPr algn="r">
              <a:spcBef>
                <a:spcPts val="0"/>
              </a:spcBef>
              <a:spcAft>
                <a:spcPts val="0"/>
              </a:spcAft>
            </a:pPr>
            <a:endParaRPr lang="da-DK" sz="800" i="0" dirty="0">
              <a:solidFill>
                <a:srgbClr val="001965"/>
              </a:solidFill>
              <a:ea typeface="Apis For Office" panose="020B0504010101010104" pitchFamily="34" charset="0"/>
              <a:cs typeface="Apis For Office" panose="020B0504010101010104" pitchFamily="34" charset="0"/>
            </a:endParaRPr>
          </a:p>
        </p:txBody>
      </p:sp>
      <p:sp>
        <p:nvSpPr>
          <p:cNvPr id="2" name="Rectangle: Rounded Corners 9">
            <a:extLst>
              <a:ext uri="{FF2B5EF4-FFF2-40B4-BE49-F238E27FC236}">
                <a16:creationId xmlns:a16="http://schemas.microsoft.com/office/drawing/2014/main" id="{AF27C78A-5AEA-C04E-81AD-4FE15FA753EF}"/>
              </a:ext>
            </a:extLst>
          </p:cNvPr>
          <p:cNvSpPr/>
          <p:nvPr/>
        </p:nvSpPr>
        <p:spPr>
          <a:xfrm>
            <a:off x="5237258" y="2005440"/>
            <a:ext cx="541852" cy="3143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9">
            <a:extLst>
              <a:ext uri="{FF2B5EF4-FFF2-40B4-BE49-F238E27FC236}">
                <a16:creationId xmlns:a16="http://schemas.microsoft.com/office/drawing/2014/main" id="{43FA7AB3-5F32-9A07-D5E0-D9394B95118B}"/>
              </a:ext>
            </a:extLst>
          </p:cNvPr>
          <p:cNvSpPr/>
          <p:nvPr/>
        </p:nvSpPr>
        <p:spPr>
          <a:xfrm>
            <a:off x="9585738" y="2005440"/>
            <a:ext cx="541852" cy="3143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a:extLst>
              <a:ext uri="{FF2B5EF4-FFF2-40B4-BE49-F238E27FC236}">
                <a16:creationId xmlns:a16="http://schemas.microsoft.com/office/drawing/2014/main" id="{90DBA361-2161-B4E7-1EBD-066224E6F953}"/>
              </a:ext>
            </a:extLst>
          </p:cNvPr>
          <p:cNvSpPr/>
          <p:nvPr/>
        </p:nvSpPr>
        <p:spPr>
          <a:xfrm rot="10800000" flipH="1">
            <a:off x="4177133" y="2547861"/>
            <a:ext cx="4815575" cy="1166179"/>
          </a:xfrm>
          <a:prstGeom prst="wedgeRoundRectCallout">
            <a:avLst/>
          </a:prstGeom>
          <a:solidFill>
            <a:srgbClr val="3B97DE"/>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dirty="0" err="1"/>
          </a:p>
        </p:txBody>
      </p:sp>
      <p:sp>
        <p:nvSpPr>
          <p:cNvPr id="14" name="TextBox 13">
            <a:extLst>
              <a:ext uri="{FF2B5EF4-FFF2-40B4-BE49-F238E27FC236}">
                <a16:creationId xmlns:a16="http://schemas.microsoft.com/office/drawing/2014/main" id="{D93F0695-40A2-2A92-2A58-2EF29B071FE0}"/>
              </a:ext>
            </a:extLst>
          </p:cNvPr>
          <p:cNvSpPr txBox="1"/>
          <p:nvPr/>
        </p:nvSpPr>
        <p:spPr>
          <a:xfrm>
            <a:off x="4177131" y="2697479"/>
            <a:ext cx="4815575" cy="902683"/>
          </a:xfrm>
          <a:prstGeom prst="rect">
            <a:avLst/>
          </a:prstGeom>
          <a:noFill/>
        </p:spPr>
        <p:txBody>
          <a:bodyPr wrap="square" lIns="121920" tIns="121920" rIns="121920" bIns="121920" rtlCol="0" anchor="ctr" anchorCtr="0">
            <a:spAutoFit/>
          </a:bodyPr>
          <a:lstStyle/>
          <a:p>
            <a:r>
              <a:rPr lang="en-CA" sz="2133"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3 of 492 participants (0.6%) accounted for 105 of the 226 events</a:t>
            </a:r>
            <a:endParaRPr lang="en-CA" sz="16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1740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3" grpId="0" animBg="1"/>
      <p:bldP spid="13" grpId="1" animBg="1"/>
      <p:bldP spid="14" grpId="0"/>
      <p:bldP spid="1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4341-4203-9250-00D2-C3A814AB98E6}"/>
              </a:ext>
            </a:extLst>
          </p:cNvPr>
          <p:cNvSpPr>
            <a:spLocks noGrp="1"/>
          </p:cNvSpPr>
          <p:nvPr>
            <p:ph type="title"/>
          </p:nvPr>
        </p:nvSpPr>
        <p:spPr/>
        <p:txBody>
          <a:bodyPr/>
          <a:lstStyle/>
          <a:p>
            <a:r>
              <a:rPr lang="en-US" dirty="0"/>
              <a:t>ONWARDS 2</a:t>
            </a:r>
          </a:p>
        </p:txBody>
      </p:sp>
      <p:sp>
        <p:nvSpPr>
          <p:cNvPr id="3" name="Content Placeholder 2">
            <a:extLst>
              <a:ext uri="{FF2B5EF4-FFF2-40B4-BE49-F238E27FC236}">
                <a16:creationId xmlns:a16="http://schemas.microsoft.com/office/drawing/2014/main" id="{3B07A8F8-6055-9ADD-72C4-F0568F5E03B3}"/>
              </a:ext>
            </a:extLst>
          </p:cNvPr>
          <p:cNvSpPr>
            <a:spLocks noGrp="1"/>
          </p:cNvSpPr>
          <p:nvPr>
            <p:ph idx="1"/>
          </p:nvPr>
        </p:nvSpPr>
        <p:spPr>
          <a:xfrm>
            <a:off x="677334" y="1834587"/>
            <a:ext cx="8906504" cy="3948375"/>
          </a:xfrm>
        </p:spPr>
        <p:txBody>
          <a:bodyPr>
            <a:noAutofit/>
          </a:bodyPr>
          <a:lstStyle/>
          <a:p>
            <a:r>
              <a:rPr lang="en-US" sz="2400" dirty="0"/>
              <a:t>Primary outcome: change in HbA1c from baseline to week 26</a:t>
            </a:r>
          </a:p>
          <a:p>
            <a:endParaRPr lang="en-US" sz="2400" dirty="0"/>
          </a:p>
          <a:p>
            <a:r>
              <a:rPr lang="en-US" sz="2400" dirty="0"/>
              <a:t>HbA1c was reduced to 7.2% in </a:t>
            </a:r>
            <a:r>
              <a:rPr lang="en-US" sz="2400" dirty="0" err="1"/>
              <a:t>icodec</a:t>
            </a:r>
            <a:r>
              <a:rPr lang="en-US" sz="2400" dirty="0"/>
              <a:t> group vs 7.42% in </a:t>
            </a:r>
            <a:r>
              <a:rPr lang="en-US" sz="2400" dirty="0" err="1"/>
              <a:t>degludec</a:t>
            </a:r>
            <a:r>
              <a:rPr lang="en-US" sz="2400" dirty="0"/>
              <a:t> group</a:t>
            </a:r>
          </a:p>
          <a:p>
            <a:pPr lvl="1"/>
            <a:r>
              <a:rPr lang="en-US" sz="2000" dirty="0"/>
              <a:t>Demonstrated non-inferiority and superiority</a:t>
            </a:r>
          </a:p>
          <a:p>
            <a:pPr lvl="1"/>
            <a:endParaRPr lang="en-US" sz="2400" dirty="0"/>
          </a:p>
          <a:p>
            <a:r>
              <a:rPr lang="en-US" sz="2400" dirty="0"/>
              <a:t>Greater weight gain in </a:t>
            </a:r>
            <a:r>
              <a:rPr lang="en-US" sz="2400" dirty="0" err="1"/>
              <a:t>icodec</a:t>
            </a:r>
            <a:r>
              <a:rPr lang="en-US" sz="2400" dirty="0"/>
              <a:t> group</a:t>
            </a:r>
          </a:p>
        </p:txBody>
      </p:sp>
      <p:sp>
        <p:nvSpPr>
          <p:cNvPr id="5" name="TextBox 4">
            <a:extLst>
              <a:ext uri="{FF2B5EF4-FFF2-40B4-BE49-F238E27FC236}">
                <a16:creationId xmlns:a16="http://schemas.microsoft.com/office/drawing/2014/main" id="{9582F72C-1035-DF61-AABC-9FE6EFE774D9}"/>
              </a:ext>
            </a:extLst>
          </p:cNvPr>
          <p:cNvSpPr txBox="1"/>
          <p:nvPr/>
        </p:nvSpPr>
        <p:spPr>
          <a:xfrm>
            <a:off x="7019622" y="6581001"/>
            <a:ext cx="5172378" cy="553998"/>
          </a:xfrm>
          <a:prstGeom prst="rect">
            <a:avLst/>
          </a:prstGeom>
          <a:noFill/>
        </p:spPr>
        <p:txBody>
          <a:bodyPr wrap="none" rtlCol="0">
            <a:spAutoFit/>
          </a:bodyPr>
          <a:lstStyle/>
          <a:p>
            <a:pPr algn="r"/>
            <a:r>
              <a:rPr lang="en-CA" sz="1200" dirty="0">
                <a:latin typeface="ff-scala-sans-pro"/>
              </a:rPr>
              <a:t>Lancet</a:t>
            </a:r>
            <a:r>
              <a:rPr lang="en-CA" sz="1200" b="0" i="0" u="none" strike="noStrike" dirty="0">
                <a:effectLst/>
                <a:latin typeface="ff-scala-sans-pro"/>
              </a:rPr>
              <a:t> 2023; 11;6:414-425, DOI: </a:t>
            </a:r>
            <a:r>
              <a:rPr lang="en-CA" sz="1200" b="0" i="0" u="none" strike="noStrike" dirty="0">
                <a:effectLst/>
                <a:latin typeface="Source Sans Pro" panose="020F0502020204030204" pitchFamily="34" charset="0"/>
              </a:rPr>
              <a:t>https://doi.org/10.1016/S2213-8587(23)00093</a:t>
            </a:r>
            <a:endParaRPr lang="en-US" sz="1200" dirty="0"/>
          </a:p>
          <a:p>
            <a:endParaRPr lang="en-US" dirty="0"/>
          </a:p>
        </p:txBody>
      </p:sp>
    </p:spTree>
    <p:extLst>
      <p:ext uri="{BB962C8B-B14F-4D97-AF65-F5344CB8AC3E}">
        <p14:creationId xmlns:p14="http://schemas.microsoft.com/office/powerpoint/2010/main" val="85377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8773B3-E0B4-6617-79C2-B4CCDA69EA7B}"/>
              </a:ext>
            </a:extLst>
          </p:cNvPr>
          <p:cNvSpPr/>
          <p:nvPr/>
        </p:nvSpPr>
        <p:spPr>
          <a:xfrm>
            <a:off x="2620166" y="1608258"/>
            <a:ext cx="4510884" cy="4508284"/>
          </a:xfrm>
          <a:prstGeom prst="rect">
            <a:avLst/>
          </a:prstGeom>
          <a:solidFill>
            <a:schemeClr val="accent4">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16" name="Rectangle 15">
            <a:extLst>
              <a:ext uri="{FF2B5EF4-FFF2-40B4-BE49-F238E27FC236}">
                <a16:creationId xmlns:a16="http://schemas.microsoft.com/office/drawing/2014/main" id="{9C38D7D5-2FD1-765A-10CD-9BAEB8F0979A}"/>
              </a:ext>
            </a:extLst>
          </p:cNvPr>
          <p:cNvSpPr/>
          <p:nvPr/>
        </p:nvSpPr>
        <p:spPr>
          <a:xfrm>
            <a:off x="7203108" y="1608258"/>
            <a:ext cx="2929798" cy="4508284"/>
          </a:xfrm>
          <a:prstGeom prst="rect">
            <a:avLst/>
          </a:prstGeom>
          <a:solidFill>
            <a:schemeClr val="accent3">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endParaRPr>
          </a:p>
        </p:txBody>
      </p:sp>
      <p:sp>
        <p:nvSpPr>
          <p:cNvPr id="34" name="Rectangle 33">
            <a:extLst>
              <a:ext uri="{FF2B5EF4-FFF2-40B4-BE49-F238E27FC236}">
                <a16:creationId xmlns:a16="http://schemas.microsoft.com/office/drawing/2014/main" id="{8C345CA5-BF8B-5E58-27BE-2E11D952354D}"/>
              </a:ext>
            </a:extLst>
          </p:cNvPr>
          <p:cNvSpPr/>
          <p:nvPr/>
        </p:nvSpPr>
        <p:spPr>
          <a:xfrm>
            <a:off x="10206291" y="1608258"/>
            <a:ext cx="1437351" cy="4492270"/>
          </a:xfrm>
          <a:prstGeom prst="rect">
            <a:avLst/>
          </a:prstGeom>
          <a:solidFill>
            <a:schemeClr val="accent6">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endParaRPr>
          </a:p>
        </p:txBody>
      </p:sp>
      <p:cxnSp>
        <p:nvCxnSpPr>
          <p:cNvPr id="56" name="Straight Connector 55">
            <a:extLst>
              <a:ext uri="{FF2B5EF4-FFF2-40B4-BE49-F238E27FC236}">
                <a16:creationId xmlns:a16="http://schemas.microsoft.com/office/drawing/2014/main" id="{E57CDB94-E452-842C-3A3B-7421DCE88A0C}"/>
              </a:ext>
            </a:extLst>
          </p:cNvPr>
          <p:cNvCxnSpPr>
            <a:cxnSpLocks/>
          </p:cNvCxnSpPr>
          <p:nvPr/>
        </p:nvCxnSpPr>
        <p:spPr>
          <a:xfrm>
            <a:off x="2791961" y="5608465"/>
            <a:ext cx="875961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9C0DD34F-B5E6-F4E4-F44A-BBF35D2CD23B}"/>
              </a:ext>
            </a:extLst>
          </p:cNvPr>
          <p:cNvGraphicFramePr/>
          <p:nvPr/>
        </p:nvGraphicFramePr>
        <p:xfrm>
          <a:off x="2495322" y="3420932"/>
          <a:ext cx="9188541" cy="1430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0EEE2FA6-0537-1CAB-AD1C-12F8865E28D3}"/>
              </a:ext>
            </a:extLst>
          </p:cNvPr>
          <p:cNvGraphicFramePr/>
          <p:nvPr/>
        </p:nvGraphicFramePr>
        <p:xfrm>
          <a:off x="2208428" y="3943439"/>
          <a:ext cx="9612940" cy="176991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9BDA357B-7540-0223-BF92-BAFCC89FE4D9}"/>
              </a:ext>
            </a:extLst>
          </p:cNvPr>
          <p:cNvSpPr>
            <a:spLocks noGrp="1"/>
          </p:cNvSpPr>
          <p:nvPr>
            <p:ph type="body" sz="quarter" idx="13"/>
          </p:nvPr>
        </p:nvSpPr>
        <p:spPr>
          <a:xfrm>
            <a:off x="686356" y="6338809"/>
            <a:ext cx="10994875" cy="324000"/>
          </a:xfrm>
        </p:spPr>
        <p:txBody>
          <a:bodyPr/>
          <a:lstStyle/>
          <a:p>
            <a:r>
              <a:rPr lang="en-CA" dirty="0">
                <a:latin typeface="+mj-lt"/>
              </a:rPr>
              <a:t>*insulin </a:t>
            </a:r>
            <a:r>
              <a:rPr lang="en-CA" dirty="0" err="1">
                <a:latin typeface="+mj-lt"/>
              </a:rPr>
              <a:t>degludec</a:t>
            </a:r>
            <a:r>
              <a:rPr lang="en-CA" dirty="0">
                <a:latin typeface="+mj-lt"/>
              </a:rPr>
              <a:t> or insulin glargine U100/U300. </a:t>
            </a:r>
            <a:r>
              <a:rPr lang="en-GB" dirty="0">
                <a:latin typeface="+mj-lt"/>
              </a:rPr>
              <a:t>Clinically significant hypoglycaemia (level 2): blood glucose &lt;3.0 mmol/L (&lt;54 mg/dL ) confirmed by blood glucose meter. Severe hypoglycaemia (level 3): hypoglycaemia with severe cognitive impairment requiring external assistance for recovery. OD, once-daily; RCT, randomised clinical trial. </a:t>
            </a:r>
            <a:br>
              <a:rPr lang="en-CA" dirty="0">
                <a:latin typeface="+mj-lt"/>
              </a:rPr>
            </a:br>
            <a:r>
              <a:rPr lang="en-GB" dirty="0">
                <a:latin typeface="+mj-lt"/>
              </a:rPr>
              <a:t>1. </a:t>
            </a:r>
            <a:r>
              <a:rPr lang="en-CA" dirty="0"/>
              <a:t>Rosenstock J et al. </a:t>
            </a:r>
            <a:r>
              <a:rPr lang="en-CA" i="1" dirty="0"/>
              <a:t>N Engl J Med</a:t>
            </a:r>
            <a:r>
              <a:rPr lang="en-CA" dirty="0"/>
              <a:t>. 2020;383:2107–2116</a:t>
            </a:r>
            <a:r>
              <a:rPr lang="en-CA" dirty="0">
                <a:latin typeface="+mj-lt"/>
              </a:rPr>
              <a:t>; 2</a:t>
            </a:r>
            <a:r>
              <a:rPr lang="en-GB" dirty="0">
                <a:latin typeface="+mj-lt"/>
              </a:rPr>
              <a:t>. </a:t>
            </a:r>
            <a:r>
              <a:rPr lang="en-GB" dirty="0" err="1">
                <a:latin typeface="Apis For Office"/>
              </a:rPr>
              <a:t>Lingvay</a:t>
            </a:r>
            <a:r>
              <a:rPr lang="en-GB" dirty="0">
                <a:latin typeface="Apis For Office"/>
              </a:rPr>
              <a:t> I et al. </a:t>
            </a:r>
            <a:r>
              <a:rPr lang="en-GB" i="1" dirty="0">
                <a:latin typeface="Apis For Office"/>
              </a:rPr>
              <a:t>JAMA.</a:t>
            </a:r>
            <a:r>
              <a:rPr lang="en-GB" dirty="0">
                <a:latin typeface="Apis For Office"/>
              </a:rPr>
              <a:t> 2023:10.1001/jama.2023.11313</a:t>
            </a:r>
            <a:r>
              <a:rPr lang="en-CA" dirty="0">
                <a:latin typeface="+mj-lt"/>
              </a:rPr>
              <a:t>; 3. </a:t>
            </a:r>
            <a:r>
              <a:rPr lang="en-CA" dirty="0" err="1"/>
              <a:t>Lingvay</a:t>
            </a:r>
            <a:r>
              <a:rPr lang="en-CA" dirty="0"/>
              <a:t> I et al. 2023 ADA Scientific Sessions. 178-OR; 4.</a:t>
            </a:r>
            <a:r>
              <a:rPr lang="en-CA" dirty="0">
                <a:latin typeface="+mj-lt"/>
              </a:rPr>
              <a:t> Bajaj H. 2023 ADA Scientific Sessions. 803-P. 5.</a:t>
            </a:r>
            <a:r>
              <a:rPr lang="en-CA" dirty="0">
                <a:solidFill>
                  <a:schemeClr val="accent6"/>
                </a:solidFill>
                <a:latin typeface="+mj-lt"/>
              </a:rPr>
              <a:t> </a:t>
            </a:r>
            <a:r>
              <a:rPr lang="fr-FR" dirty="0" err="1">
                <a:latin typeface="+mj-lt"/>
              </a:rPr>
              <a:t>Philis-Tsimikas</a:t>
            </a:r>
            <a:r>
              <a:rPr lang="fr-FR" dirty="0">
                <a:latin typeface="+mj-lt"/>
              </a:rPr>
              <a:t> A et al. </a:t>
            </a:r>
            <a:r>
              <a:rPr lang="fr-FR" i="1" dirty="0">
                <a:latin typeface="+mj-lt"/>
              </a:rPr>
              <a:t>Lancet </a:t>
            </a:r>
            <a:r>
              <a:rPr lang="fr-FR" i="1" dirty="0" err="1">
                <a:latin typeface="+mj-lt"/>
              </a:rPr>
              <a:t>Diabetes</a:t>
            </a:r>
            <a:r>
              <a:rPr lang="fr-FR" i="1" dirty="0">
                <a:latin typeface="+mj-lt"/>
              </a:rPr>
              <a:t> </a:t>
            </a:r>
            <a:r>
              <a:rPr lang="fr-FR" i="1" dirty="0" err="1">
                <a:latin typeface="+mj-lt"/>
              </a:rPr>
              <a:t>Endocrinol</a:t>
            </a:r>
            <a:r>
              <a:rPr lang="fr-FR" dirty="0">
                <a:latin typeface="+mj-lt"/>
              </a:rPr>
              <a:t>. 2023;11(6):414-425. </a:t>
            </a:r>
            <a:r>
              <a:rPr lang="en-CA" dirty="0">
                <a:solidFill>
                  <a:schemeClr val="accent6"/>
                </a:solidFill>
                <a:latin typeface="+mj-lt"/>
              </a:rPr>
              <a:t>6. </a:t>
            </a:r>
            <a:r>
              <a:rPr lang="fr-FR" i="0" dirty="0">
                <a:solidFill>
                  <a:schemeClr val="accent6"/>
                </a:solidFill>
                <a:latin typeface="+mj-lt"/>
                <a:ea typeface="Verdana" panose="020B0604030504040204" pitchFamily="34" charset="0"/>
              </a:rPr>
              <a:t>Mathieu C et al. </a:t>
            </a:r>
            <a:r>
              <a:rPr lang="fr-FR" i="1" dirty="0">
                <a:solidFill>
                  <a:schemeClr val="accent6"/>
                </a:solidFill>
                <a:latin typeface="+mj-lt"/>
                <a:ea typeface="Verdana" panose="020B0604030504040204" pitchFamily="34" charset="0"/>
              </a:rPr>
              <a:t>Lancet. </a:t>
            </a:r>
            <a:r>
              <a:rPr lang="fr-FR" dirty="0">
                <a:solidFill>
                  <a:schemeClr val="accent6"/>
                </a:solidFill>
                <a:latin typeface="+mj-lt"/>
                <a:ea typeface="Verdana" panose="020B0604030504040204" pitchFamily="34" charset="0"/>
              </a:rPr>
              <a:t>2023;401(10392):1929-40; </a:t>
            </a:r>
            <a:r>
              <a:rPr lang="en-GB" dirty="0"/>
              <a:t>7. </a:t>
            </a:r>
            <a:r>
              <a:rPr lang="en-CA" sz="700" i="0" dirty="0">
                <a:solidFill>
                  <a:schemeClr val="accent6"/>
                </a:solidFill>
              </a:rPr>
              <a:t>Russell-Jones D et al. EASD 2023 Annual Meeting. OP-09; </a:t>
            </a:r>
            <a:r>
              <a:rPr lang="fr-FR" dirty="0"/>
              <a:t>8</a:t>
            </a:r>
            <a:r>
              <a:rPr kumimoji="0" lang="fr-FR" sz="700" b="0" i="0" u="none" strike="noStrike" kern="1200" cap="none" spc="0" normalizeH="0" baseline="0" noProof="0" dirty="0">
                <a:ln>
                  <a:noFill/>
                </a:ln>
                <a:effectLst/>
                <a:uLnTx/>
                <a:uFillTx/>
                <a:latin typeface="Apis For Office" panose="020B0504010101010104" pitchFamily="34" charset="0"/>
                <a:ea typeface="Apis For Office" panose="020B0504010101010104" pitchFamily="34" charset="0"/>
                <a:cs typeface="Apis For Office" panose="020B0504010101010104" pitchFamily="34" charset="0"/>
              </a:rPr>
              <a:t>.</a:t>
            </a:r>
            <a:r>
              <a:rPr lang="fr-FR" dirty="0"/>
              <a:t> </a:t>
            </a:r>
            <a:r>
              <a:rPr lang="en-CA" dirty="0">
                <a:latin typeface="+mj-lt"/>
              </a:rPr>
              <a:t>Russell-Jones D et al. </a:t>
            </a:r>
            <a:r>
              <a:rPr lang="en-CA" i="1" dirty="0">
                <a:latin typeface="+mj-lt"/>
              </a:rPr>
              <a:t>Lancet</a:t>
            </a:r>
            <a:r>
              <a:rPr lang="en-CA" dirty="0">
                <a:latin typeface="+mj-lt"/>
              </a:rPr>
              <a:t>.  2023: DOI: 10.1016/S0140-6736(23)02179-7; 9. Bajaj HS et al</a:t>
            </a:r>
            <a:r>
              <a:rPr lang="en-CA" i="1" dirty="0">
                <a:latin typeface="+mj-lt"/>
              </a:rPr>
              <a:t>. </a:t>
            </a:r>
            <a:r>
              <a:rPr lang="en-US" i="1" dirty="0" err="1">
                <a:latin typeface="+mj-lt"/>
              </a:rPr>
              <a:t>touchREV</a:t>
            </a:r>
            <a:r>
              <a:rPr lang="en-US" i="1" dirty="0">
                <a:latin typeface="+mj-lt"/>
              </a:rPr>
              <a:t> Endocrinol</a:t>
            </a:r>
            <a:r>
              <a:rPr lang="en-US" dirty="0">
                <a:latin typeface="+mj-lt"/>
              </a:rPr>
              <a:t>. 2023;19(1):4-6.</a:t>
            </a:r>
            <a:endParaRPr lang="en-GB" dirty="0">
              <a:latin typeface="+mj-lt"/>
            </a:endParaRPr>
          </a:p>
        </p:txBody>
      </p:sp>
      <p:sp>
        <p:nvSpPr>
          <p:cNvPr id="2" name="Title 1">
            <a:extLst>
              <a:ext uri="{FF2B5EF4-FFF2-40B4-BE49-F238E27FC236}">
                <a16:creationId xmlns:a16="http://schemas.microsoft.com/office/drawing/2014/main" id="{B346792D-7B95-3A23-CECF-F482BFF2C971}"/>
              </a:ext>
            </a:extLst>
          </p:cNvPr>
          <p:cNvSpPr>
            <a:spLocks noGrp="1"/>
          </p:cNvSpPr>
          <p:nvPr>
            <p:ph type="title"/>
          </p:nvPr>
        </p:nvSpPr>
        <p:spPr>
          <a:xfrm>
            <a:off x="677334" y="609600"/>
            <a:ext cx="8790862" cy="1320800"/>
          </a:xfrm>
        </p:spPr>
        <p:txBody>
          <a:bodyPr/>
          <a:lstStyle/>
          <a:p>
            <a:r>
              <a:rPr lang="en-CA" dirty="0"/>
              <a:t>ONWARDS</a:t>
            </a:r>
            <a:r>
              <a:rPr lang="en-CA" b="1" i="1" dirty="0"/>
              <a:t> </a:t>
            </a:r>
            <a:r>
              <a:rPr lang="en-CA" dirty="0"/>
              <a:t>Programme:</a:t>
            </a:r>
            <a:r>
              <a:rPr lang="en-CA" b="1" i="1" dirty="0"/>
              <a:t> </a:t>
            </a:r>
            <a:r>
              <a:rPr lang="en-CA" dirty="0"/>
              <a:t>Topline Results</a:t>
            </a:r>
            <a:endParaRPr lang="en-CA" sz="2000" dirty="0">
              <a:solidFill>
                <a:schemeClr val="accent5"/>
              </a:solidFill>
            </a:endParaRPr>
          </a:p>
        </p:txBody>
      </p:sp>
      <p:graphicFrame>
        <p:nvGraphicFramePr>
          <p:cNvPr id="11" name="Table 11">
            <a:extLst>
              <a:ext uri="{FF2B5EF4-FFF2-40B4-BE49-F238E27FC236}">
                <a16:creationId xmlns:a16="http://schemas.microsoft.com/office/drawing/2014/main" id="{A0400805-7078-0920-582A-4920D08BFF4E}"/>
              </a:ext>
            </a:extLst>
          </p:cNvPr>
          <p:cNvGraphicFramePr>
            <a:graphicFrameLocks noGrp="1"/>
          </p:cNvGraphicFramePr>
          <p:nvPr/>
        </p:nvGraphicFramePr>
        <p:xfrm>
          <a:off x="2620167" y="2132480"/>
          <a:ext cx="8931411" cy="1274400"/>
        </p:xfrm>
        <a:graphic>
          <a:graphicData uri="http://schemas.openxmlformats.org/drawingml/2006/table">
            <a:tbl>
              <a:tblPr firstRow="1" bandRow="1">
                <a:tableStyleId>{2D5ABB26-0587-4C30-8999-92F81FD0307C}</a:tableStyleId>
              </a:tblPr>
              <a:tblGrid>
                <a:gridCol w="1518696">
                  <a:extLst>
                    <a:ext uri="{9D8B030D-6E8A-4147-A177-3AD203B41FA5}">
                      <a16:colId xmlns:a16="http://schemas.microsoft.com/office/drawing/2014/main" val="3919398929"/>
                    </a:ext>
                  </a:extLst>
                </a:gridCol>
                <a:gridCol w="1491916">
                  <a:extLst>
                    <a:ext uri="{9D8B030D-6E8A-4147-A177-3AD203B41FA5}">
                      <a16:colId xmlns:a16="http://schemas.microsoft.com/office/drawing/2014/main" val="2511866114"/>
                    </a:ext>
                  </a:extLst>
                </a:gridCol>
                <a:gridCol w="1520792">
                  <a:extLst>
                    <a:ext uri="{9D8B030D-6E8A-4147-A177-3AD203B41FA5}">
                      <a16:colId xmlns:a16="http://schemas.microsoft.com/office/drawing/2014/main" val="1065137228"/>
                    </a:ext>
                  </a:extLst>
                </a:gridCol>
                <a:gridCol w="1443789">
                  <a:extLst>
                    <a:ext uri="{9D8B030D-6E8A-4147-A177-3AD203B41FA5}">
                      <a16:colId xmlns:a16="http://schemas.microsoft.com/office/drawing/2014/main" val="1411194455"/>
                    </a:ext>
                  </a:extLst>
                </a:gridCol>
                <a:gridCol w="1615440">
                  <a:extLst>
                    <a:ext uri="{9D8B030D-6E8A-4147-A177-3AD203B41FA5}">
                      <a16:colId xmlns:a16="http://schemas.microsoft.com/office/drawing/2014/main" val="3891689574"/>
                    </a:ext>
                  </a:extLst>
                </a:gridCol>
                <a:gridCol w="1340778">
                  <a:extLst>
                    <a:ext uri="{9D8B030D-6E8A-4147-A177-3AD203B41FA5}">
                      <a16:colId xmlns:a16="http://schemas.microsoft.com/office/drawing/2014/main" val="4019811236"/>
                    </a:ext>
                  </a:extLst>
                </a:gridCol>
              </a:tblGrid>
              <a:tr h="0">
                <a:tc>
                  <a:txBody>
                    <a:bodyPr/>
                    <a:lstStyle/>
                    <a:p>
                      <a:pPr algn="ctr"/>
                      <a:r>
                        <a:rPr lang="en-CA" sz="1200">
                          <a:solidFill>
                            <a:schemeClr val="tx2"/>
                          </a:solidFill>
                          <a:latin typeface="+mj-lt"/>
                          <a:cs typeface="Arial" panose="020B0604020202020204" pitchFamily="34" charset="0"/>
                        </a:rPr>
                        <a:t>52 (78)</a:t>
                      </a:r>
                    </a:p>
                  </a:txBody>
                  <a:tcPr marT="36000" marB="36000"/>
                </a:tc>
                <a:tc>
                  <a:txBody>
                    <a:bodyPr/>
                    <a:lstStyle/>
                    <a:p>
                      <a:pPr algn="ctr"/>
                      <a:r>
                        <a:rPr lang="en-CA" sz="1200">
                          <a:solidFill>
                            <a:schemeClr val="tx2"/>
                          </a:solidFill>
                          <a:latin typeface="+mj-lt"/>
                          <a:cs typeface="Arial"/>
                        </a:rPr>
                        <a:t>26</a:t>
                      </a:r>
                    </a:p>
                  </a:txBody>
                  <a:tcPr marT="36000" marB="36000"/>
                </a:tc>
                <a:tc>
                  <a:txBody>
                    <a:bodyPr/>
                    <a:lstStyle/>
                    <a:p>
                      <a:pPr algn="ctr"/>
                      <a:r>
                        <a:rPr lang="en-CA" sz="1200">
                          <a:solidFill>
                            <a:schemeClr val="tx2"/>
                          </a:solidFill>
                          <a:latin typeface="+mj-lt"/>
                          <a:cs typeface="Arial"/>
                        </a:rPr>
                        <a:t>52</a:t>
                      </a:r>
                    </a:p>
                  </a:txBody>
                  <a:tcPr marT="36000" marB="36000"/>
                </a:tc>
                <a:tc>
                  <a:txBody>
                    <a:bodyPr/>
                    <a:lstStyle/>
                    <a:p>
                      <a:pPr algn="ctr"/>
                      <a:r>
                        <a:rPr lang="en-CA" sz="1200">
                          <a:solidFill>
                            <a:schemeClr val="tx2"/>
                          </a:solidFill>
                          <a:latin typeface="+mj-lt"/>
                          <a:cs typeface="Arial"/>
                        </a:rPr>
                        <a:t>26</a:t>
                      </a:r>
                    </a:p>
                  </a:txBody>
                  <a:tcPr marT="36000" marB="36000"/>
                </a:tc>
                <a:tc>
                  <a:txBody>
                    <a:bodyPr/>
                    <a:lstStyle/>
                    <a:p>
                      <a:pPr algn="ctr"/>
                      <a:r>
                        <a:rPr lang="en-CA" sz="1200">
                          <a:solidFill>
                            <a:schemeClr val="tx2"/>
                          </a:solidFill>
                          <a:latin typeface="+mj-lt"/>
                          <a:cs typeface="Arial" panose="020B0604020202020204" pitchFamily="34" charset="0"/>
                        </a:rPr>
                        <a:t>26</a:t>
                      </a:r>
                    </a:p>
                  </a:txBody>
                  <a:tcPr marT="36000" marB="36000"/>
                </a:tc>
                <a:tc>
                  <a:txBody>
                    <a:bodyPr/>
                    <a:lstStyle/>
                    <a:p>
                      <a:pPr algn="ctr"/>
                      <a:r>
                        <a:rPr lang="en-CA" sz="1200">
                          <a:solidFill>
                            <a:schemeClr val="tx2"/>
                          </a:solidFill>
                          <a:latin typeface="+mj-lt"/>
                          <a:cs typeface="Arial" panose="020B0604020202020204" pitchFamily="34" charset="0"/>
                        </a:rPr>
                        <a:t>26 (52)</a:t>
                      </a:r>
                    </a:p>
                  </a:txBody>
                  <a:tcPr marT="36000" marB="36000"/>
                </a:tc>
                <a:extLst>
                  <a:ext uri="{0D108BD9-81ED-4DB2-BD59-A6C34878D82A}">
                    <a16:rowId xmlns:a16="http://schemas.microsoft.com/office/drawing/2014/main" val="2189591251"/>
                  </a:ext>
                </a:extLst>
              </a:tr>
              <a:tr h="0">
                <a:tc>
                  <a:txBody>
                    <a:bodyPr/>
                    <a:lstStyle/>
                    <a:p>
                      <a:pPr algn="ctr"/>
                      <a:r>
                        <a:rPr lang="en-CA" sz="1200">
                          <a:solidFill>
                            <a:schemeClr val="tx2"/>
                          </a:solidFill>
                          <a:latin typeface="+mj-lt"/>
                          <a:cs typeface="Arial"/>
                        </a:rPr>
                        <a:t>8.5</a:t>
                      </a:r>
                    </a:p>
                  </a:txBody>
                  <a:tcPr marT="36000" marB="36000"/>
                </a:tc>
                <a:tc>
                  <a:txBody>
                    <a:bodyPr/>
                    <a:lstStyle/>
                    <a:p>
                      <a:pPr algn="ctr"/>
                      <a:r>
                        <a:rPr lang="en-CA" sz="1200">
                          <a:solidFill>
                            <a:schemeClr val="tx2"/>
                          </a:solidFill>
                          <a:latin typeface="+mj-lt"/>
                          <a:cs typeface="Arial" panose="020B0604020202020204" pitchFamily="34" charset="0"/>
                        </a:rPr>
                        <a:t>8.5</a:t>
                      </a:r>
                    </a:p>
                  </a:txBody>
                  <a:tcPr marT="36000" marB="36000"/>
                </a:tc>
                <a:tc>
                  <a:txBody>
                    <a:bodyPr/>
                    <a:lstStyle/>
                    <a:p>
                      <a:pPr algn="ctr"/>
                      <a:r>
                        <a:rPr lang="en-CA" sz="1200">
                          <a:solidFill>
                            <a:schemeClr val="tx2"/>
                          </a:solidFill>
                          <a:latin typeface="+mj-lt"/>
                          <a:cs typeface="Arial"/>
                        </a:rPr>
                        <a:t>8.9</a:t>
                      </a:r>
                    </a:p>
                  </a:txBody>
                  <a:tcPr marT="36000" marB="36000"/>
                </a:tc>
                <a:tc>
                  <a:txBody>
                    <a:bodyPr/>
                    <a:lstStyle/>
                    <a:p>
                      <a:pPr algn="ctr"/>
                      <a:r>
                        <a:rPr lang="en-CA" sz="1200">
                          <a:solidFill>
                            <a:schemeClr val="tx2"/>
                          </a:solidFill>
                          <a:latin typeface="+mj-lt"/>
                          <a:cs typeface="Arial"/>
                        </a:rPr>
                        <a:t>8.13</a:t>
                      </a:r>
                    </a:p>
                  </a:txBody>
                  <a:tcPr marT="36000" marB="36000"/>
                </a:tc>
                <a:tc>
                  <a:txBody>
                    <a:bodyPr/>
                    <a:lstStyle/>
                    <a:p>
                      <a:pPr algn="ctr"/>
                      <a:r>
                        <a:rPr lang="en-CA" sz="1200">
                          <a:solidFill>
                            <a:schemeClr val="tx2"/>
                          </a:solidFill>
                          <a:latin typeface="+mj-lt"/>
                          <a:cs typeface="Arial"/>
                        </a:rPr>
                        <a:t>8.3</a:t>
                      </a:r>
                    </a:p>
                  </a:txBody>
                  <a:tcPr marT="36000" marB="36000"/>
                </a:tc>
                <a:tc>
                  <a:txBody>
                    <a:bodyPr/>
                    <a:lstStyle/>
                    <a:p>
                      <a:pPr algn="ctr"/>
                      <a:r>
                        <a:rPr lang="en-CA" sz="1200">
                          <a:solidFill>
                            <a:schemeClr val="tx2"/>
                          </a:solidFill>
                          <a:latin typeface="+mj-lt"/>
                          <a:cs typeface="Arial"/>
                        </a:rPr>
                        <a:t>7.61</a:t>
                      </a:r>
                    </a:p>
                  </a:txBody>
                  <a:tcPr marT="36000" marB="36000"/>
                </a:tc>
                <a:extLst>
                  <a:ext uri="{0D108BD9-81ED-4DB2-BD59-A6C34878D82A}">
                    <a16:rowId xmlns:a16="http://schemas.microsoft.com/office/drawing/2014/main" val="2897267998"/>
                  </a:ext>
                </a:extLst>
              </a:tr>
              <a:tr h="0">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r>
                        <a:rPr lang="en-CA" sz="1200" b="1" kern="1200">
                          <a:solidFill>
                            <a:schemeClr val="tx2"/>
                          </a:solidFill>
                          <a:latin typeface="+mn-lt"/>
                          <a:ea typeface="+mn-ea"/>
                          <a:cs typeface="Arial" panose="020B0604020202020204" pitchFamily="34" charset="0"/>
                        </a:rPr>
                        <a:t>✓</a:t>
                      </a:r>
                      <a:endParaRPr lang="en-CA" sz="1200" b="1">
                        <a:solidFill>
                          <a:schemeClr val="tx2"/>
                        </a:solidFill>
                        <a:latin typeface="+mj-lt"/>
                        <a:cs typeface="Arial" panose="020B0604020202020204" pitchFamily="34" charset="0"/>
                      </a:endParaRPr>
                    </a:p>
                  </a:txBody>
                  <a:tcPr marT="36000" marB="36000"/>
                </a:tc>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r>
                        <a:rPr lang="en-CA" sz="1200" b="1">
                          <a:solidFill>
                            <a:schemeClr val="tx2"/>
                          </a:solidFill>
                          <a:latin typeface="+mj-lt"/>
                          <a:cs typeface="Arial" panose="020B0604020202020204" pitchFamily="34" charset="0"/>
                        </a:rPr>
                        <a:t>✓</a:t>
                      </a:r>
                    </a:p>
                  </a:txBody>
                  <a:tcPr marT="36000" marB="36000"/>
                </a:tc>
                <a:extLst>
                  <a:ext uri="{0D108BD9-81ED-4DB2-BD59-A6C34878D82A}">
                    <a16:rowId xmlns:a16="http://schemas.microsoft.com/office/drawing/2014/main" val="198290674"/>
                  </a:ext>
                </a:extLst>
              </a:tr>
              <a:tr h="0">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r>
                        <a:rPr lang="en-CA" sz="1200" b="1" kern="1200">
                          <a:solidFill>
                            <a:schemeClr val="tx2"/>
                          </a:solidFill>
                          <a:latin typeface="+mn-lt"/>
                          <a:ea typeface="+mn-ea"/>
                          <a:cs typeface="Arial" panose="020B0604020202020204" pitchFamily="34" charset="0"/>
                        </a:rPr>
                        <a:t>✓</a:t>
                      </a:r>
                      <a:endParaRPr lang="en-CA" sz="1200" b="1">
                        <a:solidFill>
                          <a:schemeClr val="tx2"/>
                        </a:solidFill>
                        <a:latin typeface="+mj-lt"/>
                        <a:cs typeface="Arial" panose="020B0604020202020204" pitchFamily="34" charset="0"/>
                      </a:endParaRPr>
                    </a:p>
                  </a:txBody>
                  <a:tcPr marT="36000" marB="36000"/>
                </a:tc>
                <a:tc>
                  <a:txBody>
                    <a:bodyPr/>
                    <a:lstStyle/>
                    <a:p>
                      <a:pPr algn="ctr"/>
                      <a:r>
                        <a:rPr lang="en-CA" sz="1200" b="1">
                          <a:solidFill>
                            <a:schemeClr val="tx2"/>
                          </a:solidFill>
                          <a:latin typeface="+mj-lt"/>
                          <a:cs typeface="Arial" panose="020B0604020202020204" pitchFamily="34" charset="0"/>
                        </a:rPr>
                        <a:t>✓</a:t>
                      </a:r>
                    </a:p>
                  </a:txBody>
                  <a:tcPr marT="36000" marB="36000"/>
                </a:tc>
                <a:tc>
                  <a:txBody>
                    <a:bodyPr/>
                    <a:lstStyle/>
                    <a:p>
                      <a:pPr algn="ctr"/>
                      <a:endParaRPr lang="en-CA" sz="1200" b="1">
                        <a:solidFill>
                          <a:schemeClr val="tx2"/>
                        </a:solidFill>
                        <a:latin typeface="+mj-lt"/>
                        <a:cs typeface="Arial" panose="020B0604020202020204" pitchFamily="34" charset="0"/>
                      </a:endParaRPr>
                    </a:p>
                  </a:txBody>
                  <a:tcPr marT="36000" marB="36000"/>
                </a:tc>
                <a:tc>
                  <a:txBody>
                    <a:bodyPr/>
                    <a:lstStyle/>
                    <a:p>
                      <a:pPr algn="ctr"/>
                      <a:endParaRPr lang="en-CA" sz="1200" b="1">
                        <a:solidFill>
                          <a:schemeClr val="tx2"/>
                        </a:solidFill>
                        <a:latin typeface="+mj-lt"/>
                        <a:cs typeface="Arial" panose="020B0604020202020204" pitchFamily="34" charset="0"/>
                      </a:endParaRPr>
                    </a:p>
                  </a:txBody>
                  <a:tcPr marT="36000" marB="36000"/>
                </a:tc>
                <a:extLst>
                  <a:ext uri="{0D108BD9-81ED-4DB2-BD59-A6C34878D82A}">
                    <a16:rowId xmlns:a16="http://schemas.microsoft.com/office/drawing/2014/main" val="2941040501"/>
                  </a:ext>
                </a:extLst>
              </a:tr>
              <a:tr h="0">
                <a:tc>
                  <a:txBody>
                    <a:bodyPr/>
                    <a:lstStyle/>
                    <a:p>
                      <a:pPr algn="ctr"/>
                      <a:r>
                        <a:rPr lang="en-CA" sz="1200" b="1">
                          <a:solidFill>
                            <a:schemeClr val="tx2"/>
                          </a:solidFill>
                          <a:latin typeface="+mj-lt"/>
                          <a:cs typeface="Arial" panose="020B0604020202020204" pitchFamily="34" charset="0"/>
                        </a:rPr>
                        <a:t>52</a:t>
                      </a:r>
                    </a:p>
                  </a:txBody>
                  <a:tcPr marT="36000" marB="36000"/>
                </a:tc>
                <a:tc>
                  <a:txBody>
                    <a:bodyPr/>
                    <a:lstStyle/>
                    <a:p>
                      <a:pPr algn="ctr"/>
                      <a:r>
                        <a:rPr lang="en-CA" sz="1200" b="1">
                          <a:solidFill>
                            <a:schemeClr val="tx2"/>
                          </a:solidFill>
                          <a:latin typeface="+mj-lt"/>
                          <a:cs typeface="Arial" panose="020B0604020202020204" pitchFamily="34" charset="0"/>
                        </a:rPr>
                        <a:t>26</a:t>
                      </a:r>
                    </a:p>
                  </a:txBody>
                  <a:tcPr marT="36000" marB="36000"/>
                </a:tc>
                <a:tc>
                  <a:txBody>
                    <a:bodyPr/>
                    <a:lstStyle/>
                    <a:p>
                      <a:pPr algn="ctr"/>
                      <a:r>
                        <a:rPr lang="en-CA" sz="1200" b="1">
                          <a:solidFill>
                            <a:schemeClr val="tx2"/>
                          </a:solidFill>
                          <a:latin typeface="+mj-lt"/>
                          <a:cs typeface="Arial" panose="020B0604020202020204" pitchFamily="34" charset="0"/>
                        </a:rPr>
                        <a:t>52</a:t>
                      </a:r>
                    </a:p>
                  </a:txBody>
                  <a:tcPr marT="36000" marB="36000"/>
                </a:tc>
                <a:tc>
                  <a:txBody>
                    <a:bodyPr/>
                    <a:lstStyle/>
                    <a:p>
                      <a:pPr algn="ctr"/>
                      <a:r>
                        <a:rPr lang="en-CA" sz="1200" b="1">
                          <a:solidFill>
                            <a:schemeClr val="tx2"/>
                          </a:solidFill>
                          <a:latin typeface="+mj-lt"/>
                          <a:cs typeface="Arial" panose="020B0604020202020204" pitchFamily="34" charset="0"/>
                        </a:rPr>
                        <a:t>26</a:t>
                      </a:r>
                    </a:p>
                  </a:txBody>
                  <a:tcPr marT="36000" marB="36000"/>
                </a:tc>
                <a:tc>
                  <a:txBody>
                    <a:bodyPr/>
                    <a:lstStyle/>
                    <a:p>
                      <a:pPr algn="ctr"/>
                      <a:r>
                        <a:rPr lang="en-CA" sz="1200" b="1">
                          <a:solidFill>
                            <a:schemeClr val="tx2"/>
                          </a:solidFill>
                          <a:latin typeface="+mj-lt"/>
                          <a:cs typeface="Arial" panose="020B0604020202020204" pitchFamily="34" charset="0"/>
                        </a:rPr>
                        <a:t>26</a:t>
                      </a:r>
                    </a:p>
                  </a:txBody>
                  <a:tcPr marT="36000" marB="36000"/>
                </a:tc>
                <a:tc>
                  <a:txBody>
                    <a:bodyPr/>
                    <a:lstStyle/>
                    <a:p>
                      <a:pPr algn="ctr"/>
                      <a:r>
                        <a:rPr lang="en-CA" sz="1200" b="1" dirty="0">
                          <a:solidFill>
                            <a:schemeClr val="tx2"/>
                          </a:solidFill>
                          <a:latin typeface="+mj-lt"/>
                          <a:cs typeface="Arial" panose="020B0604020202020204" pitchFamily="34" charset="0"/>
                        </a:rPr>
                        <a:t>52</a:t>
                      </a:r>
                    </a:p>
                  </a:txBody>
                  <a:tcPr marT="36000" marB="36000"/>
                </a:tc>
                <a:extLst>
                  <a:ext uri="{0D108BD9-81ED-4DB2-BD59-A6C34878D82A}">
                    <a16:rowId xmlns:a16="http://schemas.microsoft.com/office/drawing/2014/main" val="4047101677"/>
                  </a:ext>
                </a:extLst>
              </a:tr>
            </a:tbl>
          </a:graphicData>
        </a:graphic>
      </p:graphicFrame>
      <p:sp>
        <p:nvSpPr>
          <p:cNvPr id="30" name="TextBox 29">
            <a:extLst>
              <a:ext uri="{FF2B5EF4-FFF2-40B4-BE49-F238E27FC236}">
                <a16:creationId xmlns:a16="http://schemas.microsoft.com/office/drawing/2014/main" id="{5BCA8BEA-57E1-3BF2-913D-12BDD87DA427}"/>
              </a:ext>
            </a:extLst>
          </p:cNvPr>
          <p:cNvSpPr txBox="1"/>
          <p:nvPr/>
        </p:nvSpPr>
        <p:spPr>
          <a:xfrm>
            <a:off x="599309" y="3852933"/>
            <a:ext cx="1793166" cy="427489"/>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1965"/>
                </a:solidFill>
                <a:effectLst/>
                <a:uLnTx/>
                <a:uFillTx/>
                <a:latin typeface="Century Gothic" panose="020B0502020202020204" pitchFamily="34" charset="0"/>
                <a:cs typeface="Arial" panose="020B0604020202020204" pitchFamily="34" charset="0"/>
              </a:rPr>
              <a:t>Estimated change from baseline in HbA</a:t>
            </a:r>
            <a:r>
              <a:rPr kumimoji="0" lang="en-CA" sz="1200" b="0" i="0" u="none" strike="noStrike" kern="1200" cap="none" spc="0" normalizeH="0" baseline="-25000" noProof="0" dirty="0">
                <a:ln>
                  <a:noFill/>
                </a:ln>
                <a:solidFill>
                  <a:srgbClr val="001965"/>
                </a:solidFill>
                <a:effectLst/>
                <a:uLnTx/>
                <a:uFillTx/>
                <a:latin typeface="Century Gothic" panose="020B0502020202020204" pitchFamily="34" charset="0"/>
                <a:cs typeface="Arial" panose="020B0604020202020204" pitchFamily="34" charset="0"/>
              </a:rPr>
              <a:t>1c </a:t>
            </a:r>
            <a:r>
              <a:rPr kumimoji="0" lang="en-CA" sz="1200" b="0" i="0" u="none" strike="noStrike" kern="1200" cap="none" spc="0" normalizeH="0" baseline="0" noProof="0" dirty="0">
                <a:ln>
                  <a:noFill/>
                </a:ln>
                <a:solidFill>
                  <a:srgbClr val="001965"/>
                </a:solidFill>
                <a:effectLst/>
                <a:uLnTx/>
                <a:uFillTx/>
                <a:latin typeface="Century Gothic" panose="020B0502020202020204" pitchFamily="34" charset="0"/>
                <a:cs typeface="Arial" panose="020B0604020202020204" pitchFamily="34" charset="0"/>
              </a:rPr>
              <a:t>(%)</a:t>
            </a:r>
            <a:endParaRPr kumimoji="0" lang="en-CA" sz="1200" b="0" i="0" u="none" strike="noStrike" kern="1200" cap="none" spc="0" normalizeH="0" baseline="-25000" noProof="0" dirty="0">
              <a:ln>
                <a:noFill/>
              </a:ln>
              <a:solidFill>
                <a:srgbClr val="001965"/>
              </a:solidFill>
              <a:effectLst/>
              <a:uLnTx/>
              <a:uFillTx/>
              <a:latin typeface="Century Gothic" panose="020B0502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A53CEE9-40C2-CD1B-D3C6-840A4E54DE7C}"/>
              </a:ext>
            </a:extLst>
          </p:cNvPr>
          <p:cNvSpPr txBox="1"/>
          <p:nvPr/>
        </p:nvSpPr>
        <p:spPr>
          <a:xfrm>
            <a:off x="534345" y="5182385"/>
            <a:ext cx="1858130" cy="870688"/>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965"/>
                </a:solidFill>
                <a:effectLst/>
                <a:uLnTx/>
                <a:uFillTx/>
                <a:latin typeface="Century Gothic" panose="020B0502020202020204" pitchFamily="34" charset="0"/>
                <a:cs typeface="Arial" panose="020B0604020202020204" pitchFamily="34" charset="0"/>
              </a:rPr>
              <a:t>Estimated rate of clinically significant or severe </a:t>
            </a:r>
            <a:r>
              <a:rPr kumimoji="0" lang="en-US" sz="1200" b="0" i="0" u="none" strike="noStrike" kern="1200" cap="none" spc="0" normalizeH="0" baseline="0" noProof="0" dirty="0" err="1">
                <a:ln>
                  <a:noFill/>
                </a:ln>
                <a:solidFill>
                  <a:srgbClr val="001965"/>
                </a:solidFill>
                <a:effectLst/>
                <a:uLnTx/>
                <a:uFillTx/>
                <a:latin typeface="Century Gothic" panose="020B0502020202020204" pitchFamily="34" charset="0"/>
                <a:cs typeface="Arial" panose="020B0604020202020204" pitchFamily="34" charset="0"/>
              </a:rPr>
              <a:t>hypoglycaemia</a:t>
            </a:r>
            <a:br>
              <a:rPr kumimoji="0" lang="en-US" sz="1200" b="0" i="0" u="none" strike="noStrike" kern="1200" cap="none" spc="0" normalizeH="0" baseline="0" noProof="0" dirty="0">
                <a:ln>
                  <a:noFill/>
                </a:ln>
                <a:solidFill>
                  <a:srgbClr val="001965"/>
                </a:solidFill>
                <a:effectLst/>
                <a:uLnTx/>
                <a:uFillTx/>
                <a:latin typeface="Century Gothic" panose="020B0502020202020204" pitchFamily="34" charset="0"/>
                <a:cs typeface="Arial" panose="020B0604020202020204" pitchFamily="34" charset="0"/>
              </a:rPr>
            </a:br>
            <a:r>
              <a:rPr kumimoji="0" lang="en-US" sz="1200" b="0" i="0" u="none" strike="noStrike" kern="1200" cap="none" spc="0" normalizeH="0" baseline="0" noProof="0" dirty="0">
                <a:ln>
                  <a:noFill/>
                </a:ln>
                <a:solidFill>
                  <a:srgbClr val="001965"/>
                </a:solidFill>
                <a:effectLst/>
                <a:uLnTx/>
                <a:uFillTx/>
                <a:latin typeface="Century Gothic" panose="020B0502020202020204" pitchFamily="34" charset="0"/>
                <a:cs typeface="Arial" panose="020B0604020202020204" pitchFamily="34" charset="0"/>
              </a:rPr>
              <a:t>(event per PYE) </a:t>
            </a:r>
            <a:endParaRPr kumimoji="0" lang="en-CA" sz="1200" b="0" i="0" u="none" strike="noStrike" kern="1200" cap="none" spc="0" normalizeH="0" baseline="-25000" noProof="0" dirty="0">
              <a:ln>
                <a:noFill/>
              </a:ln>
              <a:solidFill>
                <a:srgbClr val="001965"/>
              </a:solidFill>
              <a:effectLst/>
              <a:uLnTx/>
              <a:uFillTx/>
              <a:latin typeface="Century Gothic" panose="020B0502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4666ACEC-2686-D8FF-42E3-96E6D876F653}"/>
              </a:ext>
            </a:extLst>
          </p:cNvPr>
          <p:cNvGrpSpPr/>
          <p:nvPr/>
        </p:nvGrpSpPr>
        <p:grpSpPr>
          <a:xfrm>
            <a:off x="2357817" y="1677180"/>
            <a:ext cx="9580433" cy="353943"/>
            <a:chOff x="2357817" y="1418512"/>
            <a:chExt cx="9580433" cy="353943"/>
          </a:xfrm>
        </p:grpSpPr>
        <p:sp>
          <p:nvSpPr>
            <p:cNvPr id="6" name="TextBox 5">
              <a:extLst>
                <a:ext uri="{FF2B5EF4-FFF2-40B4-BE49-F238E27FC236}">
                  <a16:creationId xmlns:a16="http://schemas.microsoft.com/office/drawing/2014/main" id="{0209B757-4A4F-93E7-7665-9A726160AE59}"/>
                </a:ext>
              </a:extLst>
            </p:cNvPr>
            <p:cNvSpPr txBox="1"/>
            <p:nvPr/>
          </p:nvSpPr>
          <p:spPr>
            <a:xfrm>
              <a:off x="2357817" y="1418512"/>
              <a:ext cx="2076994" cy="353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ONWARDS </a:t>
              </a:r>
              <a:r>
                <a:rPr kumimoji="0" lang="en-CA" sz="1400" b="1" i="1" u="none" strike="noStrike" kern="1200" cap="none" spc="0" normalizeH="0" baseline="0" noProof="0">
                  <a:ln>
                    <a:noFill/>
                  </a:ln>
                  <a:solidFill>
                    <a:srgbClr val="3B97DE"/>
                  </a:solidFill>
                  <a:effectLst/>
                  <a:uLnTx/>
                  <a:uFillTx/>
                  <a:latin typeface="Century Gothic" panose="020B0502020202020204" pitchFamily="34" charset="0"/>
                  <a:cs typeface="Arial" panose="020B0604020202020204" pitchFamily="34" charset="0"/>
                </a:rPr>
                <a:t>1</a:t>
              </a:r>
              <a:b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br>
              <a:r>
                <a:rPr kumimoji="0" lang="en-CA" sz="9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BASAL INITIATION</a:t>
              </a:r>
              <a:endParaRPr kumimoji="0" lang="en-CA" sz="11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BC44A10-63C3-F881-511D-55555946FC54}"/>
                </a:ext>
              </a:extLst>
            </p:cNvPr>
            <p:cNvSpPr txBox="1"/>
            <p:nvPr/>
          </p:nvSpPr>
          <p:spPr>
            <a:xfrm>
              <a:off x="6803413" y="1418512"/>
              <a:ext cx="2076994" cy="353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ONWARDS </a:t>
              </a:r>
              <a:r>
                <a:rPr kumimoji="0" lang="en-CA" sz="1400" b="1" i="1" u="none" strike="noStrike" kern="1200" cap="none" spc="0" normalizeH="0" baseline="0" noProof="0">
                  <a:ln>
                    <a:noFill/>
                  </a:ln>
                  <a:solidFill>
                    <a:srgbClr val="3B97DE"/>
                  </a:solidFill>
                  <a:effectLst/>
                  <a:uLnTx/>
                  <a:uFillTx/>
                  <a:latin typeface="Century Gothic" panose="020B0502020202020204" pitchFamily="34" charset="0"/>
                  <a:cs typeface="Arial" panose="020B0604020202020204" pitchFamily="34" charset="0"/>
                </a:rPr>
                <a:t>2</a:t>
              </a:r>
              <a:b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br>
              <a:r>
                <a:rPr kumimoji="0" lang="en-CA" sz="9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BASAL SWITCH</a:t>
              </a:r>
              <a:endParaRPr kumimoji="0" lang="en-CA" sz="14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2B26A-A7F5-7EAD-A0C9-883B76B7015A}"/>
                </a:ext>
              </a:extLst>
            </p:cNvPr>
            <p:cNvSpPr txBox="1"/>
            <p:nvPr/>
          </p:nvSpPr>
          <p:spPr>
            <a:xfrm>
              <a:off x="3851888" y="1418512"/>
              <a:ext cx="2076994" cy="353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ONWARDS </a:t>
              </a:r>
              <a:r>
                <a:rPr kumimoji="0" lang="en-CA" sz="1400" b="1" i="1" u="none" strike="noStrike" kern="1200" cap="none" spc="0" normalizeH="0" baseline="0" noProof="0">
                  <a:ln>
                    <a:noFill/>
                  </a:ln>
                  <a:solidFill>
                    <a:srgbClr val="3B97DE"/>
                  </a:solidFill>
                  <a:effectLst/>
                  <a:uLnTx/>
                  <a:uFillTx/>
                  <a:latin typeface="Century Gothic" panose="020B0502020202020204" pitchFamily="34" charset="0"/>
                  <a:cs typeface="Arial" panose="020B0604020202020204" pitchFamily="34" charset="0"/>
                </a:rPr>
                <a:t>3</a:t>
              </a:r>
              <a:b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br>
              <a:r>
                <a:rPr kumimoji="0" lang="en-CA" sz="9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BASAL INITIATION</a:t>
              </a:r>
              <a:endParaRPr kumimoji="0" lang="en-CA" sz="11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5C48809-E875-C4FF-192D-5E7E55DBCFBE}"/>
                </a:ext>
              </a:extLst>
            </p:cNvPr>
            <p:cNvSpPr txBox="1"/>
            <p:nvPr/>
          </p:nvSpPr>
          <p:spPr>
            <a:xfrm>
              <a:off x="8296661" y="1418512"/>
              <a:ext cx="2076994" cy="353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ONWARDS </a:t>
              </a:r>
              <a:r>
                <a:rPr kumimoji="0" lang="en-CA" sz="1400" b="1" i="1" u="none" strike="noStrike" kern="1200" cap="none" spc="0" normalizeH="0" baseline="0" noProof="0">
                  <a:ln>
                    <a:noFill/>
                  </a:ln>
                  <a:solidFill>
                    <a:srgbClr val="3B97DE"/>
                  </a:solidFill>
                  <a:effectLst/>
                  <a:uLnTx/>
                  <a:uFillTx/>
                  <a:latin typeface="Century Gothic" panose="020B0502020202020204" pitchFamily="34" charset="0"/>
                  <a:cs typeface="Arial" panose="020B0604020202020204" pitchFamily="34" charset="0"/>
                </a:rPr>
                <a:t>4</a:t>
              </a:r>
              <a:b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br>
              <a:r>
                <a:rPr kumimoji="0" lang="en-CA" sz="9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BASAL/BOLUS SWITCH</a:t>
              </a:r>
              <a:endParaRPr kumimoji="0" lang="en-CA" sz="14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740E6F6-3998-36A7-1C1E-183A6F8963F6}"/>
                </a:ext>
              </a:extLst>
            </p:cNvPr>
            <p:cNvSpPr txBox="1"/>
            <p:nvPr/>
          </p:nvSpPr>
          <p:spPr>
            <a:xfrm>
              <a:off x="5345960" y="1418512"/>
              <a:ext cx="2076994" cy="353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ONWARDS </a:t>
              </a:r>
              <a:r>
                <a:rPr kumimoji="0" lang="en-CA" sz="1400" b="1" i="1" u="none" strike="noStrike" kern="1200" cap="none" spc="0" normalizeH="0" baseline="0" noProof="0">
                  <a:ln>
                    <a:noFill/>
                  </a:ln>
                  <a:solidFill>
                    <a:srgbClr val="3B97DE"/>
                  </a:solidFill>
                  <a:effectLst/>
                  <a:uLnTx/>
                  <a:uFillTx/>
                  <a:latin typeface="Century Gothic" panose="020B0502020202020204" pitchFamily="34" charset="0"/>
                  <a:cs typeface="Arial" panose="020B0604020202020204" pitchFamily="34" charset="0"/>
                </a:rPr>
                <a:t>5</a:t>
              </a:r>
              <a:b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br>
              <a:r>
                <a:rPr kumimoji="0" lang="en-CA" sz="9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BASAL INITIATION</a:t>
              </a:r>
              <a:endParaRPr kumimoji="0" lang="en-CA" sz="1200" b="0"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E257BF5-9F16-7CE1-C524-F45D2C89A0E1}"/>
                </a:ext>
              </a:extLst>
            </p:cNvPr>
            <p:cNvSpPr txBox="1"/>
            <p:nvPr/>
          </p:nvSpPr>
          <p:spPr>
            <a:xfrm>
              <a:off x="9861256" y="1418512"/>
              <a:ext cx="2076994" cy="353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ONWARDS </a:t>
              </a:r>
              <a:r>
                <a:rPr kumimoji="0" lang="en-CA" sz="1400" b="1" i="1" u="none" strike="noStrike" kern="1200" cap="none" spc="0" normalizeH="0" baseline="0" noProof="0">
                  <a:ln>
                    <a:noFill/>
                  </a:ln>
                  <a:solidFill>
                    <a:srgbClr val="3B97DE"/>
                  </a:solidFill>
                  <a:effectLst/>
                  <a:uLnTx/>
                  <a:uFillTx/>
                  <a:latin typeface="Century Gothic" panose="020B0502020202020204" pitchFamily="34" charset="0"/>
                  <a:cs typeface="Arial" panose="020B0604020202020204" pitchFamily="34" charset="0"/>
                </a:rPr>
                <a:t>6</a:t>
              </a:r>
              <a:br>
                <a:rPr kumimoji="0" lang="en-CA" sz="14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br>
              <a:r>
                <a:rPr kumimoji="0" lang="en-CA" sz="9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rPr>
                <a:t>BASAL/BOLUS SWITCH</a:t>
              </a:r>
              <a:endParaRPr kumimoji="0" lang="en-CA" sz="1100" b="1" i="0" u="none" strike="noStrike" kern="1200" cap="none" spc="0" normalizeH="0" baseline="0" noProof="0">
                <a:ln>
                  <a:noFill/>
                </a:ln>
                <a:solidFill>
                  <a:srgbClr val="001965"/>
                </a:solidFill>
                <a:effectLst/>
                <a:uLnTx/>
                <a:uFillTx/>
                <a:latin typeface="Century Gothic" panose="020B0502020202020204" pitchFamily="34" charset="0"/>
                <a:cs typeface="Arial" panose="020B0604020202020204" pitchFamily="34" charset="0"/>
              </a:endParaRPr>
            </a:p>
          </p:txBody>
        </p:sp>
      </p:grpSp>
      <p:graphicFrame>
        <p:nvGraphicFramePr>
          <p:cNvPr id="47" name="Table 11">
            <a:extLst>
              <a:ext uri="{FF2B5EF4-FFF2-40B4-BE49-F238E27FC236}">
                <a16:creationId xmlns:a16="http://schemas.microsoft.com/office/drawing/2014/main" id="{F4E5F0E6-7DCA-CBA7-E4F5-5A1E07607412}"/>
              </a:ext>
            </a:extLst>
          </p:cNvPr>
          <p:cNvGraphicFramePr>
            <a:graphicFrameLocks noGrp="1"/>
          </p:cNvGraphicFramePr>
          <p:nvPr/>
        </p:nvGraphicFramePr>
        <p:xfrm>
          <a:off x="152348" y="2063654"/>
          <a:ext cx="2240127" cy="1278600"/>
        </p:xfrm>
        <a:graphic>
          <a:graphicData uri="http://schemas.openxmlformats.org/drawingml/2006/table">
            <a:tbl>
              <a:tblPr firstRow="1" bandRow="1">
                <a:tableStyleId>{2D5ABB26-0587-4C30-8999-92F81FD0307C}</a:tableStyleId>
              </a:tblPr>
              <a:tblGrid>
                <a:gridCol w="2240127">
                  <a:extLst>
                    <a:ext uri="{9D8B030D-6E8A-4147-A177-3AD203B41FA5}">
                      <a16:colId xmlns:a16="http://schemas.microsoft.com/office/drawing/2014/main" val="2128018972"/>
                    </a:ext>
                  </a:extLst>
                </a:gridCol>
              </a:tblGrid>
              <a:tr h="0">
                <a:tc>
                  <a:txBody>
                    <a:bodyPr/>
                    <a:lstStyle/>
                    <a:p>
                      <a:pPr algn="r"/>
                      <a:r>
                        <a:rPr lang="en-CA" sz="1200" b="1">
                          <a:solidFill>
                            <a:schemeClr val="tx2"/>
                          </a:solidFill>
                          <a:latin typeface="Century Gothic" panose="020B0502020202020204" pitchFamily="34" charset="0"/>
                          <a:cs typeface="Arial" panose="020B0604020202020204" pitchFamily="34" charset="0"/>
                        </a:rPr>
                        <a:t>Trial duration (weeks)</a:t>
                      </a:r>
                    </a:p>
                  </a:txBody>
                  <a:tcPr marR="0" marT="36000" marB="36000"/>
                </a:tc>
                <a:extLst>
                  <a:ext uri="{0D108BD9-81ED-4DB2-BD59-A6C34878D82A}">
                    <a16:rowId xmlns:a16="http://schemas.microsoft.com/office/drawing/2014/main" val="2189591251"/>
                  </a:ext>
                </a:extLst>
              </a:tr>
              <a:tr h="0">
                <a:tc>
                  <a:txBody>
                    <a:bodyPr/>
                    <a:lstStyle/>
                    <a:p>
                      <a:pPr algn="r"/>
                      <a:r>
                        <a:rPr lang="en-CA" sz="1200" b="1">
                          <a:solidFill>
                            <a:schemeClr val="tx2"/>
                          </a:solidFill>
                          <a:latin typeface="Century Gothic" panose="020B0502020202020204" pitchFamily="34" charset="0"/>
                          <a:cs typeface="Arial" panose="020B0604020202020204" pitchFamily="34" charset="0"/>
                        </a:rPr>
                        <a:t>Baseline HbA</a:t>
                      </a:r>
                      <a:r>
                        <a:rPr lang="en-CA" sz="1200" b="1" baseline="-25000">
                          <a:solidFill>
                            <a:schemeClr val="tx2"/>
                          </a:solidFill>
                          <a:latin typeface="Century Gothic" panose="020B0502020202020204" pitchFamily="34" charset="0"/>
                          <a:cs typeface="Arial" panose="020B0604020202020204" pitchFamily="34" charset="0"/>
                        </a:rPr>
                        <a:t>1c</a:t>
                      </a:r>
                    </a:p>
                  </a:txBody>
                  <a:tcPr marR="0" marT="36000" marB="36000"/>
                </a:tc>
                <a:extLst>
                  <a:ext uri="{0D108BD9-81ED-4DB2-BD59-A6C34878D82A}">
                    <a16:rowId xmlns:a16="http://schemas.microsoft.com/office/drawing/2014/main" val="2897267998"/>
                  </a:ext>
                </a:extLst>
              </a:tr>
              <a:tr h="0">
                <a:tc>
                  <a:txBody>
                    <a:bodyPr/>
                    <a:lstStyle/>
                    <a:p>
                      <a:pPr algn="r"/>
                      <a:r>
                        <a:rPr lang="en-CA" sz="1200" b="1">
                          <a:solidFill>
                            <a:schemeClr val="tx2"/>
                          </a:solidFill>
                          <a:latin typeface="Century Gothic" panose="020B0502020202020204" pitchFamily="34" charset="0"/>
                          <a:cs typeface="Arial" panose="020B0604020202020204" pitchFamily="34" charset="0"/>
                        </a:rPr>
                        <a:t>Non-inferiority confirmed</a:t>
                      </a:r>
                    </a:p>
                  </a:txBody>
                  <a:tcPr marR="0" marT="36000" marB="36000"/>
                </a:tc>
                <a:extLst>
                  <a:ext uri="{0D108BD9-81ED-4DB2-BD59-A6C34878D82A}">
                    <a16:rowId xmlns:a16="http://schemas.microsoft.com/office/drawing/2014/main" val="198290674"/>
                  </a:ext>
                </a:extLst>
              </a:tr>
              <a:tr h="0">
                <a:tc>
                  <a:txBody>
                    <a:bodyPr/>
                    <a:lstStyle/>
                    <a:p>
                      <a:pPr algn="r"/>
                      <a:r>
                        <a:rPr lang="en-CA" sz="1200" b="1" dirty="0">
                          <a:solidFill>
                            <a:schemeClr val="tx2"/>
                          </a:solidFill>
                          <a:latin typeface="Century Gothic" panose="020B0502020202020204" pitchFamily="34" charset="0"/>
                          <a:cs typeface="Arial" panose="020B0604020202020204" pitchFamily="34" charset="0"/>
                        </a:rPr>
                        <a:t>Superiority confirmed</a:t>
                      </a:r>
                    </a:p>
                    <a:p>
                      <a:pPr marL="0" algn="r" defTabSz="914377" rtl="0" eaLnBrk="1" latinLnBrk="0" hangingPunct="1">
                        <a:spcBef>
                          <a:spcPts val="600"/>
                        </a:spcBef>
                      </a:pPr>
                      <a:r>
                        <a:rPr lang="en-CA" sz="1200" b="1" kern="1200" dirty="0">
                          <a:solidFill>
                            <a:schemeClr val="tx2"/>
                          </a:solidFill>
                          <a:latin typeface="Century Gothic" panose="020B0502020202020204" pitchFamily="34" charset="0"/>
                          <a:ea typeface="+mn-ea"/>
                          <a:cs typeface="Arial" panose="020B0604020202020204" pitchFamily="34" charset="0"/>
                        </a:rPr>
                        <a:t>Endpoint assessed (week)</a:t>
                      </a:r>
                    </a:p>
                  </a:txBody>
                  <a:tcPr marR="0" marT="36000" marB="36000"/>
                </a:tc>
                <a:extLst>
                  <a:ext uri="{0D108BD9-81ED-4DB2-BD59-A6C34878D82A}">
                    <a16:rowId xmlns:a16="http://schemas.microsoft.com/office/drawing/2014/main" val="2941040501"/>
                  </a:ext>
                </a:extLst>
              </a:tr>
            </a:tbl>
          </a:graphicData>
        </a:graphic>
      </p:graphicFrame>
      <p:cxnSp>
        <p:nvCxnSpPr>
          <p:cNvPr id="36" name="Straight Connector 35">
            <a:extLst>
              <a:ext uri="{FF2B5EF4-FFF2-40B4-BE49-F238E27FC236}">
                <a16:creationId xmlns:a16="http://schemas.microsoft.com/office/drawing/2014/main" id="{2993B569-5833-F960-5928-3BEDE3D968D3}"/>
              </a:ext>
            </a:extLst>
          </p:cNvPr>
          <p:cNvCxnSpPr>
            <a:cxnSpLocks/>
          </p:cNvCxnSpPr>
          <p:nvPr/>
        </p:nvCxnSpPr>
        <p:spPr>
          <a:xfrm>
            <a:off x="2791961" y="3559360"/>
            <a:ext cx="875961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1D807413-2F59-4649-FF20-B87D456E8DA7}"/>
              </a:ext>
            </a:extLst>
          </p:cNvPr>
          <p:cNvSpPr/>
          <p:nvPr/>
        </p:nvSpPr>
        <p:spPr>
          <a:xfrm>
            <a:off x="2620166" y="5792315"/>
            <a:ext cx="4509557" cy="3176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rPr>
              <a:t>Insulin-naïve type 2 diabetes</a:t>
            </a:r>
          </a:p>
        </p:txBody>
      </p:sp>
      <p:sp>
        <p:nvSpPr>
          <p:cNvPr id="58" name="Rectangle 57">
            <a:extLst>
              <a:ext uri="{FF2B5EF4-FFF2-40B4-BE49-F238E27FC236}">
                <a16:creationId xmlns:a16="http://schemas.microsoft.com/office/drawing/2014/main" id="{EF04EA1B-C0C1-97C3-1C9B-E5D89B698F7B}"/>
              </a:ext>
            </a:extLst>
          </p:cNvPr>
          <p:cNvSpPr/>
          <p:nvPr/>
        </p:nvSpPr>
        <p:spPr>
          <a:xfrm>
            <a:off x="7201780" y="5792315"/>
            <a:ext cx="2931125" cy="317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rPr>
              <a:t>Insulin-treated type 2 diabetes</a:t>
            </a:r>
          </a:p>
        </p:txBody>
      </p:sp>
      <p:sp>
        <p:nvSpPr>
          <p:cNvPr id="59" name="Rectangle 58">
            <a:extLst>
              <a:ext uri="{FF2B5EF4-FFF2-40B4-BE49-F238E27FC236}">
                <a16:creationId xmlns:a16="http://schemas.microsoft.com/office/drawing/2014/main" id="{B3FCA3A1-B77B-10F4-6361-59B423331E38}"/>
              </a:ext>
            </a:extLst>
          </p:cNvPr>
          <p:cNvSpPr/>
          <p:nvPr/>
        </p:nvSpPr>
        <p:spPr>
          <a:xfrm>
            <a:off x="10203635" y="5782888"/>
            <a:ext cx="1440007" cy="317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1200" b="1"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rPr>
              <a:t>Type 1 diabetes</a:t>
            </a:r>
          </a:p>
        </p:txBody>
      </p:sp>
      <p:sp>
        <p:nvSpPr>
          <p:cNvPr id="61" name="TextBox 60">
            <a:extLst>
              <a:ext uri="{FF2B5EF4-FFF2-40B4-BE49-F238E27FC236}">
                <a16:creationId xmlns:a16="http://schemas.microsoft.com/office/drawing/2014/main" id="{92FABA39-4324-355A-0237-B35EDDC0AC3E}"/>
              </a:ext>
            </a:extLst>
          </p:cNvPr>
          <p:cNvSpPr txBox="1"/>
          <p:nvPr/>
        </p:nvSpPr>
        <p:spPr>
          <a:xfrm>
            <a:off x="10389394" y="3564666"/>
            <a:ext cx="511969"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Icodec</a:t>
            </a:r>
          </a:p>
        </p:txBody>
      </p:sp>
      <p:sp>
        <p:nvSpPr>
          <p:cNvPr id="62" name="TextBox 61">
            <a:extLst>
              <a:ext uri="{FF2B5EF4-FFF2-40B4-BE49-F238E27FC236}">
                <a16:creationId xmlns:a16="http://schemas.microsoft.com/office/drawing/2014/main" id="{9CEF5264-191F-DF94-1F2E-53BDE9F9BBA0}"/>
              </a:ext>
            </a:extLst>
          </p:cNvPr>
          <p:cNvSpPr txBox="1"/>
          <p:nvPr/>
        </p:nvSpPr>
        <p:spPr>
          <a:xfrm>
            <a:off x="10876693" y="3559360"/>
            <a:ext cx="692918"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Degludec</a:t>
            </a:r>
            <a:endPar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63" name="TextBox 62">
            <a:extLst>
              <a:ext uri="{FF2B5EF4-FFF2-40B4-BE49-F238E27FC236}">
                <a16:creationId xmlns:a16="http://schemas.microsoft.com/office/drawing/2014/main" id="{6C834887-47C6-A549-267C-F53826C8BFAE}"/>
              </a:ext>
            </a:extLst>
          </p:cNvPr>
          <p:cNvSpPr txBox="1"/>
          <p:nvPr/>
        </p:nvSpPr>
        <p:spPr>
          <a:xfrm>
            <a:off x="2845234" y="3564666"/>
            <a:ext cx="513165"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Icodec</a:t>
            </a:r>
            <a:endPar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64" name="TextBox 63">
            <a:extLst>
              <a:ext uri="{FF2B5EF4-FFF2-40B4-BE49-F238E27FC236}">
                <a16:creationId xmlns:a16="http://schemas.microsoft.com/office/drawing/2014/main" id="{C2CE0FCC-A044-F285-C01A-8563ED444885}"/>
              </a:ext>
            </a:extLst>
          </p:cNvPr>
          <p:cNvSpPr txBox="1"/>
          <p:nvPr/>
        </p:nvSpPr>
        <p:spPr>
          <a:xfrm>
            <a:off x="7390223" y="3564666"/>
            <a:ext cx="477025"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Icodec</a:t>
            </a:r>
            <a:endPar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65" name="TextBox 64">
            <a:extLst>
              <a:ext uri="{FF2B5EF4-FFF2-40B4-BE49-F238E27FC236}">
                <a16:creationId xmlns:a16="http://schemas.microsoft.com/office/drawing/2014/main" id="{D32E34DD-686A-E564-C73D-CC6450E3CF15}"/>
              </a:ext>
            </a:extLst>
          </p:cNvPr>
          <p:cNvSpPr txBox="1"/>
          <p:nvPr/>
        </p:nvSpPr>
        <p:spPr>
          <a:xfrm>
            <a:off x="4345564" y="3564666"/>
            <a:ext cx="521105"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Icodec</a:t>
            </a:r>
          </a:p>
        </p:txBody>
      </p:sp>
      <p:sp>
        <p:nvSpPr>
          <p:cNvPr id="66" name="TextBox 65">
            <a:extLst>
              <a:ext uri="{FF2B5EF4-FFF2-40B4-BE49-F238E27FC236}">
                <a16:creationId xmlns:a16="http://schemas.microsoft.com/office/drawing/2014/main" id="{6CABA3EF-B04F-8FA9-C788-DBA4482CA8B7}"/>
              </a:ext>
            </a:extLst>
          </p:cNvPr>
          <p:cNvSpPr txBox="1"/>
          <p:nvPr/>
        </p:nvSpPr>
        <p:spPr>
          <a:xfrm>
            <a:off x="8880407" y="3564666"/>
            <a:ext cx="521461"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Icodec</a:t>
            </a:r>
            <a:endPar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67" name="TextBox 66">
            <a:extLst>
              <a:ext uri="{FF2B5EF4-FFF2-40B4-BE49-F238E27FC236}">
                <a16:creationId xmlns:a16="http://schemas.microsoft.com/office/drawing/2014/main" id="{1720E5A8-DC5E-F426-A1EE-FA681FAA42BF}"/>
              </a:ext>
            </a:extLst>
          </p:cNvPr>
          <p:cNvSpPr txBox="1"/>
          <p:nvPr/>
        </p:nvSpPr>
        <p:spPr>
          <a:xfrm>
            <a:off x="7925731" y="3564666"/>
            <a:ext cx="549579"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Degludec</a:t>
            </a:r>
            <a:endPar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68" name="TextBox 67">
            <a:extLst>
              <a:ext uri="{FF2B5EF4-FFF2-40B4-BE49-F238E27FC236}">
                <a16:creationId xmlns:a16="http://schemas.microsoft.com/office/drawing/2014/main" id="{B0523BFE-1F44-AAB4-3D52-EEE1D9D19F75}"/>
              </a:ext>
            </a:extLst>
          </p:cNvPr>
          <p:cNvSpPr txBox="1"/>
          <p:nvPr/>
        </p:nvSpPr>
        <p:spPr>
          <a:xfrm>
            <a:off x="4924813" y="3564666"/>
            <a:ext cx="521105" cy="137282"/>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Degludec</a:t>
            </a:r>
            <a:endPar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endParaRPr>
          </a:p>
        </p:txBody>
      </p:sp>
      <p:sp>
        <p:nvSpPr>
          <p:cNvPr id="69" name="TextBox 68">
            <a:extLst>
              <a:ext uri="{FF2B5EF4-FFF2-40B4-BE49-F238E27FC236}">
                <a16:creationId xmlns:a16="http://schemas.microsoft.com/office/drawing/2014/main" id="{F6E4042E-6AE7-71C1-D363-A4C400A5241C}"/>
              </a:ext>
            </a:extLst>
          </p:cNvPr>
          <p:cNvSpPr txBox="1"/>
          <p:nvPr/>
        </p:nvSpPr>
        <p:spPr>
          <a:xfrm>
            <a:off x="3452949" y="3564666"/>
            <a:ext cx="442776" cy="28501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Glargine</a:t>
            </a:r>
            <a:b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b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U100</a:t>
            </a:r>
          </a:p>
        </p:txBody>
      </p:sp>
      <p:sp>
        <p:nvSpPr>
          <p:cNvPr id="70" name="TextBox 69">
            <a:extLst>
              <a:ext uri="{FF2B5EF4-FFF2-40B4-BE49-F238E27FC236}">
                <a16:creationId xmlns:a16="http://schemas.microsoft.com/office/drawing/2014/main" id="{E5111B25-E8A2-2CE4-5022-FF33C6DF5499}"/>
              </a:ext>
            </a:extLst>
          </p:cNvPr>
          <p:cNvSpPr txBox="1"/>
          <p:nvPr/>
        </p:nvSpPr>
        <p:spPr>
          <a:xfrm>
            <a:off x="9468196" y="3564666"/>
            <a:ext cx="477025" cy="28501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Glargine</a:t>
            </a:r>
            <a:b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b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U100</a:t>
            </a:r>
          </a:p>
        </p:txBody>
      </p:sp>
      <p:sp>
        <p:nvSpPr>
          <p:cNvPr id="71" name="TextBox 70">
            <a:extLst>
              <a:ext uri="{FF2B5EF4-FFF2-40B4-BE49-F238E27FC236}">
                <a16:creationId xmlns:a16="http://schemas.microsoft.com/office/drawing/2014/main" id="{7205F67C-5DB1-B166-837A-00AB4BF6233B}"/>
              </a:ext>
            </a:extLst>
          </p:cNvPr>
          <p:cNvSpPr txBox="1"/>
          <p:nvPr/>
        </p:nvSpPr>
        <p:spPr>
          <a:xfrm>
            <a:off x="5859149" y="3564666"/>
            <a:ext cx="521106" cy="432747"/>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Icodec</a:t>
            </a: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 + dosing g</a:t>
            </a:r>
            <a:r>
              <a:rPr kumimoji="0" lang="en-CA" sz="800" b="0" i="0" u="none" strike="noStrike" kern="1200" cap="none" spc="0" normalizeH="0" baseline="0" noProof="0" err="1">
                <a:ln>
                  <a:noFill/>
                </a:ln>
                <a:solidFill>
                  <a:srgbClr val="FFFFFF"/>
                </a:solidFill>
                <a:effectLst/>
                <a:uLnTx/>
                <a:uFillTx/>
                <a:latin typeface="Apis For Office"/>
                <a:ea typeface="+mn-ea"/>
                <a:cs typeface="Arial" panose="020B0604020202020204" pitchFamily="34" charset="0"/>
              </a:rPr>
              <a:t>uide</a:t>
            </a: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 app</a:t>
            </a:r>
          </a:p>
        </p:txBody>
      </p:sp>
      <p:sp>
        <p:nvSpPr>
          <p:cNvPr id="72" name="TextBox 71">
            <a:extLst>
              <a:ext uri="{FF2B5EF4-FFF2-40B4-BE49-F238E27FC236}">
                <a16:creationId xmlns:a16="http://schemas.microsoft.com/office/drawing/2014/main" id="{708A5E3E-4548-8702-1589-E72F9F8C99B3}"/>
              </a:ext>
            </a:extLst>
          </p:cNvPr>
          <p:cNvSpPr txBox="1"/>
          <p:nvPr/>
        </p:nvSpPr>
        <p:spPr>
          <a:xfrm>
            <a:off x="6449411" y="3564666"/>
            <a:ext cx="482408" cy="28501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CA" sz="800" b="0" i="0" u="none" strike="noStrike" kern="1200" cap="none" spc="0" normalizeH="0" baseline="0" noProof="0">
                <a:ln>
                  <a:noFill/>
                </a:ln>
                <a:solidFill>
                  <a:srgbClr val="FFFFFF"/>
                </a:solidFill>
                <a:effectLst/>
                <a:uLnTx/>
                <a:uFillTx/>
                <a:latin typeface="Apis For Office"/>
                <a:ea typeface="+mn-ea"/>
                <a:cs typeface="Arial" panose="020B0604020202020204" pitchFamily="34" charset="0"/>
              </a:rPr>
              <a:t>OD basal insulins*</a:t>
            </a:r>
          </a:p>
        </p:txBody>
      </p:sp>
    </p:spTree>
    <p:extLst>
      <p:ext uri="{BB962C8B-B14F-4D97-AF65-F5344CB8AC3E}">
        <p14:creationId xmlns:p14="http://schemas.microsoft.com/office/powerpoint/2010/main" val="414737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D6A402-C857-42E8-A441-C47C93B303FF}"/>
              </a:ext>
            </a:extLst>
          </p:cNvPr>
          <p:cNvSpPr>
            <a:spLocks noGrp="1"/>
          </p:cNvSpPr>
          <p:nvPr>
            <p:ph type="title"/>
          </p:nvPr>
        </p:nvSpPr>
        <p:spPr>
          <a:xfrm>
            <a:off x="543538" y="478674"/>
            <a:ext cx="10896000" cy="1296000"/>
          </a:xfrm>
        </p:spPr>
        <p:txBody>
          <a:bodyPr/>
          <a:lstStyle/>
          <a:p>
            <a:r>
              <a:rPr lang="en-US" altLang="en-US" dirty="0"/>
              <a:t>Clinical Application of </a:t>
            </a:r>
            <a:r>
              <a:rPr lang="en-US" altLang="en-US" dirty="0" err="1"/>
              <a:t>Icodec</a:t>
            </a:r>
            <a:endParaRPr lang="en-US" altLang="en-US" dirty="0"/>
          </a:p>
        </p:txBody>
      </p:sp>
      <p:sp>
        <p:nvSpPr>
          <p:cNvPr id="840" name="Rectangle 839">
            <a:extLst>
              <a:ext uri="{FF2B5EF4-FFF2-40B4-BE49-F238E27FC236}">
                <a16:creationId xmlns:a16="http://schemas.microsoft.com/office/drawing/2014/main" id="{2307C8A9-52B2-4A59-B020-59BA015FD30D}"/>
              </a:ext>
            </a:extLst>
          </p:cNvPr>
          <p:cNvSpPr/>
          <p:nvPr/>
        </p:nvSpPr>
        <p:spPr>
          <a:xfrm>
            <a:off x="6013522" y="1377877"/>
            <a:ext cx="6162788" cy="4415497"/>
          </a:xfrm>
          <a:prstGeom prst="rect">
            <a:avLst/>
          </a:prstGeom>
          <a:solidFill>
            <a:srgbClr val="D8EAF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One injection per week compared to </a:t>
            </a:r>
            <a:b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b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seven injections with once-daily insulin</a:t>
            </a:r>
          </a:p>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endParaRPr>
          </a:p>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The formulation (700 U/mL) ensures </a:t>
            </a:r>
            <a:b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b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the </a:t>
            </a:r>
            <a:r>
              <a:rPr kumimoji="0" lang="en-GB" sz="2133" b="1" i="0" u="none" strike="noStrike" kern="1200" cap="none" spc="0" normalizeH="0" baseline="0" noProof="0" dirty="0">
                <a:ln>
                  <a:noFill/>
                </a:ln>
                <a:solidFill>
                  <a:srgbClr val="001965"/>
                </a:solidFill>
                <a:effectLst/>
                <a:uLnTx/>
                <a:uFillTx/>
                <a:latin typeface="Century Gothic" panose="020B0502020202020204" pitchFamily="34" charset="0"/>
              </a:rPr>
              <a:t>injection volume </a:t>
            </a: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is </a:t>
            </a:r>
            <a:r>
              <a:rPr kumimoji="0" lang="en-GB" sz="2133" b="1" i="0" u="none" strike="noStrike" kern="1200" cap="none" spc="0" normalizeH="0" baseline="0" noProof="0" dirty="0">
                <a:ln>
                  <a:noFill/>
                </a:ln>
                <a:solidFill>
                  <a:srgbClr val="001965"/>
                </a:solidFill>
                <a:effectLst/>
                <a:uLnTx/>
                <a:uFillTx/>
                <a:latin typeface="Century Gothic" panose="020B0502020202020204" pitchFamily="34" charset="0"/>
              </a:rPr>
              <a:t>similar</a:t>
            </a: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 to </a:t>
            </a:r>
            <a:b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b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once-daily basal insulin</a:t>
            </a:r>
          </a:p>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endParaRPr>
          </a:p>
          <a:p>
            <a:pPr marL="380990" marR="0" lvl="0" indent="-38099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133" b="1" i="0" u="none" strike="noStrike" kern="1200" cap="none" spc="0" normalizeH="0" baseline="0" noProof="0" dirty="0">
                <a:ln>
                  <a:noFill/>
                </a:ln>
                <a:solidFill>
                  <a:srgbClr val="001965"/>
                </a:solidFill>
                <a:effectLst/>
                <a:uLnTx/>
                <a:uFillTx/>
                <a:latin typeface="Century Gothic" panose="020B0502020202020204" pitchFamily="34" charset="0"/>
              </a:rPr>
              <a:t>Weekly coverage </a:t>
            </a: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is achieved by the gradual release of </a:t>
            </a:r>
            <a:r>
              <a:rPr kumimoji="0" lang="en-GB" sz="2133" b="0" i="0" u="none" strike="noStrike" kern="1200" cap="none" spc="0" normalizeH="0" baseline="0" noProof="0" dirty="0" err="1">
                <a:ln>
                  <a:noFill/>
                </a:ln>
                <a:solidFill>
                  <a:srgbClr val="001965"/>
                </a:solidFill>
                <a:effectLst/>
                <a:uLnTx/>
                <a:uFillTx/>
                <a:latin typeface="Century Gothic" panose="020B0502020202020204" pitchFamily="34" charset="0"/>
              </a:rPr>
              <a:t>icodec</a:t>
            </a:r>
            <a:r>
              <a:rPr kumimoji="0" lang="en-GB" sz="2133" b="0" i="0" u="none" strike="noStrike" kern="1200" cap="none" spc="0" normalizeH="0" baseline="0" noProof="0" dirty="0">
                <a:ln>
                  <a:noFill/>
                </a:ln>
                <a:solidFill>
                  <a:srgbClr val="001965"/>
                </a:solidFill>
                <a:effectLst/>
                <a:uLnTx/>
                <a:uFillTx/>
                <a:latin typeface="Century Gothic" panose="020B0502020202020204" pitchFamily="34" charset="0"/>
              </a:rPr>
              <a:t> from albumin-bound depot</a:t>
            </a:r>
          </a:p>
        </p:txBody>
      </p:sp>
      <p:sp>
        <p:nvSpPr>
          <p:cNvPr id="839" name="Rectangle 838">
            <a:extLst>
              <a:ext uri="{FF2B5EF4-FFF2-40B4-BE49-F238E27FC236}">
                <a16:creationId xmlns:a16="http://schemas.microsoft.com/office/drawing/2014/main" id="{D631EC43-4175-4A14-8904-1DD73D9F377C}"/>
              </a:ext>
            </a:extLst>
          </p:cNvPr>
          <p:cNvSpPr/>
          <p:nvPr/>
        </p:nvSpPr>
        <p:spPr>
          <a:xfrm>
            <a:off x="-1" y="1377877"/>
            <a:ext cx="5900121" cy="4415497"/>
          </a:xfrm>
          <a:prstGeom prst="rect">
            <a:avLst/>
          </a:prstGeom>
          <a:solidFill>
            <a:srgbClr val="CCC5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5" name="Text Placeholder 4">
            <a:extLst>
              <a:ext uri="{FF2B5EF4-FFF2-40B4-BE49-F238E27FC236}">
                <a16:creationId xmlns:a16="http://schemas.microsoft.com/office/drawing/2014/main" id="{3D9CECD2-0489-4359-8512-B5B5495FB7E0}"/>
              </a:ext>
            </a:extLst>
          </p:cNvPr>
          <p:cNvSpPr>
            <a:spLocks noGrp="1"/>
          </p:cNvSpPr>
          <p:nvPr>
            <p:ph type="body" sz="quarter" idx="13"/>
          </p:nvPr>
        </p:nvSpPr>
        <p:spPr>
          <a:xfrm>
            <a:off x="647999" y="6210000"/>
            <a:ext cx="10585152" cy="324000"/>
          </a:xfrm>
        </p:spPr>
        <p:txBody>
          <a:bodyPr/>
          <a:lstStyle/>
          <a:p>
            <a:r>
              <a:rPr lang="en-CA" dirty="0"/>
              <a:t>U, unit(s).</a:t>
            </a:r>
          </a:p>
        </p:txBody>
      </p:sp>
      <p:grpSp>
        <p:nvGrpSpPr>
          <p:cNvPr id="3" name="Group 2">
            <a:extLst>
              <a:ext uri="{FF2B5EF4-FFF2-40B4-BE49-F238E27FC236}">
                <a16:creationId xmlns:a16="http://schemas.microsoft.com/office/drawing/2014/main" id="{B9408C3E-D354-469F-BF98-416C0EF5124F}"/>
              </a:ext>
            </a:extLst>
          </p:cNvPr>
          <p:cNvGrpSpPr/>
          <p:nvPr/>
        </p:nvGrpSpPr>
        <p:grpSpPr>
          <a:xfrm>
            <a:off x="-119851" y="1399472"/>
            <a:ext cx="6337771" cy="4483514"/>
            <a:chOff x="-89888" y="1226815"/>
            <a:chExt cx="4753328" cy="3362636"/>
          </a:xfrm>
        </p:grpSpPr>
        <p:grpSp>
          <p:nvGrpSpPr>
            <p:cNvPr id="346" name="Group 345">
              <a:extLst>
                <a:ext uri="{FF2B5EF4-FFF2-40B4-BE49-F238E27FC236}">
                  <a16:creationId xmlns:a16="http://schemas.microsoft.com/office/drawing/2014/main" id="{3F95E63D-4ADD-422E-B704-A218370551E4}"/>
                </a:ext>
              </a:extLst>
            </p:cNvPr>
            <p:cNvGrpSpPr>
              <a:grpSpLocks noChangeAspect="1"/>
            </p:cNvGrpSpPr>
            <p:nvPr/>
          </p:nvGrpSpPr>
          <p:grpSpPr>
            <a:xfrm>
              <a:off x="-89888" y="1226815"/>
              <a:ext cx="4753328" cy="2522822"/>
              <a:chOff x="532427" y="981591"/>
              <a:chExt cx="3359341" cy="1782958"/>
            </a:xfrm>
          </p:grpSpPr>
          <p:grpSp>
            <p:nvGrpSpPr>
              <p:cNvPr id="837" name="Group 836">
                <a:extLst>
                  <a:ext uri="{FF2B5EF4-FFF2-40B4-BE49-F238E27FC236}">
                    <a16:creationId xmlns:a16="http://schemas.microsoft.com/office/drawing/2014/main" id="{2D58E9EF-2E89-4AEE-B027-7D57DDE03E36}"/>
                  </a:ext>
                </a:extLst>
              </p:cNvPr>
              <p:cNvGrpSpPr>
                <a:grpSpLocks noChangeAspect="1"/>
              </p:cNvGrpSpPr>
              <p:nvPr/>
            </p:nvGrpSpPr>
            <p:grpSpPr>
              <a:xfrm>
                <a:off x="532427" y="981591"/>
                <a:ext cx="3359341" cy="1782958"/>
                <a:chOff x="101856" y="1488200"/>
                <a:chExt cx="4419391" cy="2345586"/>
              </a:xfrm>
            </p:grpSpPr>
            <p:grpSp>
              <p:nvGrpSpPr>
                <p:cNvPr id="8" name="Group 7">
                  <a:extLst>
                    <a:ext uri="{FF2B5EF4-FFF2-40B4-BE49-F238E27FC236}">
                      <a16:creationId xmlns:a16="http://schemas.microsoft.com/office/drawing/2014/main" id="{BFE2CC05-4615-4F23-85DB-6AAFD7A21121}"/>
                    </a:ext>
                  </a:extLst>
                </p:cNvPr>
                <p:cNvGrpSpPr/>
                <p:nvPr/>
              </p:nvGrpSpPr>
              <p:grpSpPr>
                <a:xfrm>
                  <a:off x="101856" y="2642662"/>
                  <a:ext cx="967635" cy="1171035"/>
                  <a:chOff x="157645" y="2465520"/>
                  <a:chExt cx="967633" cy="1171036"/>
                </a:xfrm>
              </p:grpSpPr>
              <p:sp>
                <p:nvSpPr>
                  <p:cNvPr id="9" name="Freeform: Shape 8">
                    <a:extLst>
                      <a:ext uri="{FF2B5EF4-FFF2-40B4-BE49-F238E27FC236}">
                        <a16:creationId xmlns:a16="http://schemas.microsoft.com/office/drawing/2014/main" id="{15A94615-EBFB-4412-9323-88492DC1F1F4}"/>
                      </a:ext>
                    </a:extLst>
                  </p:cNvPr>
                  <p:cNvSpPr/>
                  <p:nvPr/>
                </p:nvSpPr>
                <p:spPr>
                  <a:xfrm>
                    <a:off x="566073" y="3109846"/>
                    <a:ext cx="149515" cy="526710"/>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 name="g">
                    <a:extLst>
                      <a:ext uri="{FF2B5EF4-FFF2-40B4-BE49-F238E27FC236}">
                        <a16:creationId xmlns:a16="http://schemas.microsoft.com/office/drawing/2014/main" id="{C3035E75-30C7-4F02-9A1F-F64878B6A833}"/>
                      </a:ext>
                    </a:extLst>
                  </p:cNvPr>
                  <p:cNvSpPr>
                    <a:spLocks/>
                  </p:cNvSpPr>
                  <p:nvPr/>
                </p:nvSpPr>
                <p:spPr bwMode="auto">
                  <a:xfrm rot="2747973" flipV="1">
                    <a:off x="669269" y="3243536"/>
                    <a:ext cx="17570" cy="1642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 name="g">
                    <a:extLst>
                      <a:ext uri="{FF2B5EF4-FFF2-40B4-BE49-F238E27FC236}">
                        <a16:creationId xmlns:a16="http://schemas.microsoft.com/office/drawing/2014/main" id="{BF730419-07B6-479F-AACB-988CBADD5D4F}"/>
                      </a:ext>
                    </a:extLst>
                  </p:cNvPr>
                  <p:cNvSpPr>
                    <a:spLocks/>
                  </p:cNvSpPr>
                  <p:nvPr/>
                </p:nvSpPr>
                <p:spPr bwMode="auto">
                  <a:xfrm rot="2747973" flipV="1">
                    <a:off x="632045" y="319837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 name="g">
                    <a:extLst>
                      <a:ext uri="{FF2B5EF4-FFF2-40B4-BE49-F238E27FC236}">
                        <a16:creationId xmlns:a16="http://schemas.microsoft.com/office/drawing/2014/main" id="{92610566-367C-423E-B9BE-5808A9E77DE2}"/>
                      </a:ext>
                    </a:extLst>
                  </p:cNvPr>
                  <p:cNvSpPr>
                    <a:spLocks/>
                  </p:cNvSpPr>
                  <p:nvPr/>
                </p:nvSpPr>
                <p:spPr bwMode="auto">
                  <a:xfrm rot="2747973" flipV="1">
                    <a:off x="677751" y="313125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 name="g">
                    <a:extLst>
                      <a:ext uri="{FF2B5EF4-FFF2-40B4-BE49-F238E27FC236}">
                        <a16:creationId xmlns:a16="http://schemas.microsoft.com/office/drawing/2014/main" id="{B694F1FC-EBEA-4B3D-82BD-950D64BC9CA2}"/>
                      </a:ext>
                    </a:extLst>
                  </p:cNvPr>
                  <p:cNvSpPr>
                    <a:spLocks/>
                  </p:cNvSpPr>
                  <p:nvPr/>
                </p:nvSpPr>
                <p:spPr bwMode="auto">
                  <a:xfrm rot="2747973" flipV="1">
                    <a:off x="593894" y="313125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 name="g">
                    <a:extLst>
                      <a:ext uri="{FF2B5EF4-FFF2-40B4-BE49-F238E27FC236}">
                        <a16:creationId xmlns:a16="http://schemas.microsoft.com/office/drawing/2014/main" id="{B8FA3825-1102-41D6-9F64-B9E24D7BB7AB}"/>
                      </a:ext>
                    </a:extLst>
                  </p:cNvPr>
                  <p:cNvSpPr>
                    <a:spLocks/>
                  </p:cNvSpPr>
                  <p:nvPr/>
                </p:nvSpPr>
                <p:spPr bwMode="auto">
                  <a:xfrm rot="2747973" flipV="1">
                    <a:off x="619917" y="328320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 name="g">
                    <a:extLst>
                      <a:ext uri="{FF2B5EF4-FFF2-40B4-BE49-F238E27FC236}">
                        <a16:creationId xmlns:a16="http://schemas.microsoft.com/office/drawing/2014/main" id="{EBB40FBE-A6E3-41FB-B4A8-7E0CBA0572D5}"/>
                      </a:ext>
                    </a:extLst>
                  </p:cNvPr>
                  <p:cNvSpPr>
                    <a:spLocks/>
                  </p:cNvSpPr>
                  <p:nvPr/>
                </p:nvSpPr>
                <p:spPr bwMode="auto">
                  <a:xfrm rot="2747973" flipV="1">
                    <a:off x="639692" y="326736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 name="g">
                    <a:extLst>
                      <a:ext uri="{FF2B5EF4-FFF2-40B4-BE49-F238E27FC236}">
                        <a16:creationId xmlns:a16="http://schemas.microsoft.com/office/drawing/2014/main" id="{18082B99-0574-4E23-8E2D-B6D1868F0AAC}"/>
                      </a:ext>
                    </a:extLst>
                  </p:cNvPr>
                  <p:cNvSpPr>
                    <a:spLocks/>
                  </p:cNvSpPr>
                  <p:nvPr/>
                </p:nvSpPr>
                <p:spPr bwMode="auto">
                  <a:xfrm rot="2747973" flipV="1">
                    <a:off x="669267" y="3196720"/>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 name="g">
                    <a:extLst>
                      <a:ext uri="{FF2B5EF4-FFF2-40B4-BE49-F238E27FC236}">
                        <a16:creationId xmlns:a16="http://schemas.microsoft.com/office/drawing/2014/main" id="{CC61BABD-5C59-469A-A8F7-9C5A50F9F128}"/>
                      </a:ext>
                    </a:extLst>
                  </p:cNvPr>
                  <p:cNvSpPr>
                    <a:spLocks/>
                  </p:cNvSpPr>
                  <p:nvPr/>
                </p:nvSpPr>
                <p:spPr bwMode="auto">
                  <a:xfrm rot="2747973" flipV="1">
                    <a:off x="606021" y="322055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 name="g">
                    <a:extLst>
                      <a:ext uri="{FF2B5EF4-FFF2-40B4-BE49-F238E27FC236}">
                        <a16:creationId xmlns:a16="http://schemas.microsoft.com/office/drawing/2014/main" id="{83C8010E-6DCC-4A49-980C-1E4B4CF29E99}"/>
                      </a:ext>
                    </a:extLst>
                  </p:cNvPr>
                  <p:cNvSpPr>
                    <a:spLocks/>
                  </p:cNvSpPr>
                  <p:nvPr/>
                </p:nvSpPr>
                <p:spPr bwMode="auto">
                  <a:xfrm rot="2747973" flipV="1">
                    <a:off x="665623" y="328320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 name="g">
                    <a:extLst>
                      <a:ext uri="{FF2B5EF4-FFF2-40B4-BE49-F238E27FC236}">
                        <a16:creationId xmlns:a16="http://schemas.microsoft.com/office/drawing/2014/main" id="{B4F1A925-1EED-42EF-BDBA-CBFA1D364615}"/>
                      </a:ext>
                    </a:extLst>
                  </p:cNvPr>
                  <p:cNvSpPr>
                    <a:spLocks/>
                  </p:cNvSpPr>
                  <p:nvPr/>
                </p:nvSpPr>
                <p:spPr bwMode="auto">
                  <a:xfrm rot="2747973" flipV="1">
                    <a:off x="665622" y="3341105"/>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 name="g">
                    <a:extLst>
                      <a:ext uri="{FF2B5EF4-FFF2-40B4-BE49-F238E27FC236}">
                        <a16:creationId xmlns:a16="http://schemas.microsoft.com/office/drawing/2014/main" id="{58397329-A1E1-464A-8AF1-9AA43B2D8A15}"/>
                      </a:ext>
                    </a:extLst>
                  </p:cNvPr>
                  <p:cNvSpPr>
                    <a:spLocks/>
                  </p:cNvSpPr>
                  <p:nvPr/>
                </p:nvSpPr>
                <p:spPr bwMode="auto">
                  <a:xfrm rot="2747973" flipV="1">
                    <a:off x="581766" y="3339475"/>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 name="g">
                    <a:extLst>
                      <a:ext uri="{FF2B5EF4-FFF2-40B4-BE49-F238E27FC236}">
                        <a16:creationId xmlns:a16="http://schemas.microsoft.com/office/drawing/2014/main" id="{0DA21676-A5A6-4362-9DCC-0953A020E07F}"/>
                      </a:ext>
                    </a:extLst>
                  </p:cNvPr>
                  <p:cNvSpPr>
                    <a:spLocks/>
                  </p:cNvSpPr>
                  <p:nvPr/>
                </p:nvSpPr>
                <p:spPr bwMode="auto">
                  <a:xfrm rot="2747973" flipV="1">
                    <a:off x="595662" y="329903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 name="g">
                    <a:extLst>
                      <a:ext uri="{FF2B5EF4-FFF2-40B4-BE49-F238E27FC236}">
                        <a16:creationId xmlns:a16="http://schemas.microsoft.com/office/drawing/2014/main" id="{48842B9C-7C09-4E3D-BBBF-24AD95C6BB71}"/>
                      </a:ext>
                    </a:extLst>
                  </p:cNvPr>
                  <p:cNvSpPr>
                    <a:spLocks/>
                  </p:cNvSpPr>
                  <p:nvPr/>
                </p:nvSpPr>
                <p:spPr bwMode="auto">
                  <a:xfrm rot="2747973" flipV="1">
                    <a:off x="600650" y="324934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 name="g">
                    <a:extLst>
                      <a:ext uri="{FF2B5EF4-FFF2-40B4-BE49-F238E27FC236}">
                        <a16:creationId xmlns:a16="http://schemas.microsoft.com/office/drawing/2014/main" id="{0C71A2FE-6AFA-4235-A0CC-EBBB09698059}"/>
                      </a:ext>
                    </a:extLst>
                  </p:cNvPr>
                  <p:cNvSpPr>
                    <a:spLocks/>
                  </p:cNvSpPr>
                  <p:nvPr/>
                </p:nvSpPr>
                <p:spPr bwMode="auto">
                  <a:xfrm rot="2747973" flipV="1">
                    <a:off x="637336" y="322055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 name="g">
                    <a:extLst>
                      <a:ext uri="{FF2B5EF4-FFF2-40B4-BE49-F238E27FC236}">
                        <a16:creationId xmlns:a16="http://schemas.microsoft.com/office/drawing/2014/main" id="{00821772-76A9-4F22-80D7-5B6A5D38AFF4}"/>
                      </a:ext>
                    </a:extLst>
                  </p:cNvPr>
                  <p:cNvSpPr>
                    <a:spLocks/>
                  </p:cNvSpPr>
                  <p:nvPr/>
                </p:nvSpPr>
                <p:spPr bwMode="auto">
                  <a:xfrm rot="2747973" flipV="1">
                    <a:off x="669267" y="342510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 name="g">
                    <a:extLst>
                      <a:ext uri="{FF2B5EF4-FFF2-40B4-BE49-F238E27FC236}">
                        <a16:creationId xmlns:a16="http://schemas.microsoft.com/office/drawing/2014/main" id="{D6BDED5E-2066-4A59-9099-FEDB341D36C2}"/>
                      </a:ext>
                    </a:extLst>
                  </p:cNvPr>
                  <p:cNvSpPr>
                    <a:spLocks/>
                  </p:cNvSpPr>
                  <p:nvPr/>
                </p:nvSpPr>
                <p:spPr bwMode="auto">
                  <a:xfrm rot="2747973" flipV="1">
                    <a:off x="630276" y="344189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 name="g">
                    <a:extLst>
                      <a:ext uri="{FF2B5EF4-FFF2-40B4-BE49-F238E27FC236}">
                        <a16:creationId xmlns:a16="http://schemas.microsoft.com/office/drawing/2014/main" id="{6CD3E2F9-7686-4139-9A9A-36703E5D4C5B}"/>
                      </a:ext>
                    </a:extLst>
                  </p:cNvPr>
                  <p:cNvSpPr>
                    <a:spLocks/>
                  </p:cNvSpPr>
                  <p:nvPr/>
                </p:nvSpPr>
                <p:spPr bwMode="auto">
                  <a:xfrm rot="2747973" flipV="1">
                    <a:off x="660399" y="343470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 name="g">
                    <a:extLst>
                      <a:ext uri="{FF2B5EF4-FFF2-40B4-BE49-F238E27FC236}">
                        <a16:creationId xmlns:a16="http://schemas.microsoft.com/office/drawing/2014/main" id="{E821AD98-D0F1-4670-8D5B-3713A38C1F2A}"/>
                      </a:ext>
                    </a:extLst>
                  </p:cNvPr>
                  <p:cNvSpPr>
                    <a:spLocks/>
                  </p:cNvSpPr>
                  <p:nvPr/>
                </p:nvSpPr>
                <p:spPr bwMode="auto">
                  <a:xfrm rot="2747973" flipV="1">
                    <a:off x="669268" y="3500120"/>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 name="g">
                    <a:extLst>
                      <a:ext uri="{FF2B5EF4-FFF2-40B4-BE49-F238E27FC236}">
                        <a16:creationId xmlns:a16="http://schemas.microsoft.com/office/drawing/2014/main" id="{BA66297D-07C0-42DF-9137-96363EBA25B8}"/>
                      </a:ext>
                    </a:extLst>
                  </p:cNvPr>
                  <p:cNvSpPr>
                    <a:spLocks/>
                  </p:cNvSpPr>
                  <p:nvPr/>
                </p:nvSpPr>
                <p:spPr bwMode="auto">
                  <a:xfrm rot="2747973" flipV="1">
                    <a:off x="612778" y="3516291"/>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 name="g">
                    <a:extLst>
                      <a:ext uri="{FF2B5EF4-FFF2-40B4-BE49-F238E27FC236}">
                        <a16:creationId xmlns:a16="http://schemas.microsoft.com/office/drawing/2014/main" id="{A21F9B41-65FA-4C68-83A1-92AA8ED46266}"/>
                      </a:ext>
                    </a:extLst>
                  </p:cNvPr>
                  <p:cNvSpPr>
                    <a:spLocks/>
                  </p:cNvSpPr>
                  <p:nvPr/>
                </p:nvSpPr>
                <p:spPr bwMode="auto">
                  <a:xfrm rot="2747973" flipV="1">
                    <a:off x="611311" y="356178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 name="g">
                    <a:extLst>
                      <a:ext uri="{FF2B5EF4-FFF2-40B4-BE49-F238E27FC236}">
                        <a16:creationId xmlns:a16="http://schemas.microsoft.com/office/drawing/2014/main" id="{3A79BCED-2AC6-46B3-9215-AEA8D972C62F}"/>
                      </a:ext>
                    </a:extLst>
                  </p:cNvPr>
                  <p:cNvSpPr>
                    <a:spLocks/>
                  </p:cNvSpPr>
                  <p:nvPr/>
                </p:nvSpPr>
                <p:spPr bwMode="auto">
                  <a:xfrm rot="2747973" flipV="1">
                    <a:off x="654285" y="3571231"/>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 name="g">
                    <a:extLst>
                      <a:ext uri="{FF2B5EF4-FFF2-40B4-BE49-F238E27FC236}">
                        <a16:creationId xmlns:a16="http://schemas.microsoft.com/office/drawing/2014/main" id="{D7600A69-191A-419E-89A7-1A70484D1F4A}"/>
                      </a:ext>
                    </a:extLst>
                  </p:cNvPr>
                  <p:cNvSpPr>
                    <a:spLocks/>
                  </p:cNvSpPr>
                  <p:nvPr/>
                </p:nvSpPr>
                <p:spPr bwMode="auto">
                  <a:xfrm rot="2747973" flipV="1">
                    <a:off x="633497" y="359968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 name="g">
                    <a:extLst>
                      <a:ext uri="{FF2B5EF4-FFF2-40B4-BE49-F238E27FC236}">
                        <a16:creationId xmlns:a16="http://schemas.microsoft.com/office/drawing/2014/main" id="{C2CA88D9-198F-4A76-A946-25C15BFD8921}"/>
                      </a:ext>
                    </a:extLst>
                  </p:cNvPr>
                  <p:cNvSpPr>
                    <a:spLocks/>
                  </p:cNvSpPr>
                  <p:nvPr/>
                </p:nvSpPr>
                <p:spPr bwMode="auto">
                  <a:xfrm rot="2747973" flipV="1">
                    <a:off x="644172" y="359968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3" name="g">
                    <a:extLst>
                      <a:ext uri="{FF2B5EF4-FFF2-40B4-BE49-F238E27FC236}">
                        <a16:creationId xmlns:a16="http://schemas.microsoft.com/office/drawing/2014/main" id="{77FFF4EA-5179-480E-A2FB-56ED4277141E}"/>
                      </a:ext>
                    </a:extLst>
                  </p:cNvPr>
                  <p:cNvSpPr>
                    <a:spLocks/>
                  </p:cNvSpPr>
                  <p:nvPr/>
                </p:nvSpPr>
                <p:spPr bwMode="auto">
                  <a:xfrm rot="2747973" flipV="1">
                    <a:off x="630276" y="356641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4" name="g">
                    <a:extLst>
                      <a:ext uri="{FF2B5EF4-FFF2-40B4-BE49-F238E27FC236}">
                        <a16:creationId xmlns:a16="http://schemas.microsoft.com/office/drawing/2014/main" id="{054D0E5B-7A12-4725-A07A-26CC0BE2267C}"/>
                      </a:ext>
                    </a:extLst>
                  </p:cNvPr>
                  <p:cNvSpPr>
                    <a:spLocks/>
                  </p:cNvSpPr>
                  <p:nvPr/>
                </p:nvSpPr>
                <p:spPr bwMode="auto">
                  <a:xfrm rot="2747973" flipV="1">
                    <a:off x="597240" y="3598190"/>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5" name="g">
                    <a:extLst>
                      <a:ext uri="{FF2B5EF4-FFF2-40B4-BE49-F238E27FC236}">
                        <a16:creationId xmlns:a16="http://schemas.microsoft.com/office/drawing/2014/main" id="{40F46583-18EB-4142-935A-7E38B6176DDD}"/>
                      </a:ext>
                    </a:extLst>
                  </p:cNvPr>
                  <p:cNvSpPr>
                    <a:spLocks/>
                  </p:cNvSpPr>
                  <p:nvPr/>
                </p:nvSpPr>
                <p:spPr bwMode="auto">
                  <a:xfrm rot="2747973" flipV="1">
                    <a:off x="615439" y="3607286"/>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6" name="g">
                    <a:extLst>
                      <a:ext uri="{FF2B5EF4-FFF2-40B4-BE49-F238E27FC236}">
                        <a16:creationId xmlns:a16="http://schemas.microsoft.com/office/drawing/2014/main" id="{4122DE48-24A1-4D0F-86A2-ED9D9CDFCF75}"/>
                      </a:ext>
                    </a:extLst>
                  </p:cNvPr>
                  <p:cNvSpPr>
                    <a:spLocks/>
                  </p:cNvSpPr>
                  <p:nvPr/>
                </p:nvSpPr>
                <p:spPr bwMode="auto">
                  <a:xfrm rot="2747973" flipV="1">
                    <a:off x="666412" y="360180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7" name="g">
                    <a:extLst>
                      <a:ext uri="{FF2B5EF4-FFF2-40B4-BE49-F238E27FC236}">
                        <a16:creationId xmlns:a16="http://schemas.microsoft.com/office/drawing/2014/main" id="{7C546587-FF8D-4752-835A-A3933A3A5F60}"/>
                      </a:ext>
                    </a:extLst>
                  </p:cNvPr>
                  <p:cNvSpPr>
                    <a:spLocks/>
                  </p:cNvSpPr>
                  <p:nvPr/>
                </p:nvSpPr>
                <p:spPr bwMode="auto">
                  <a:xfrm rot="2747973" flipV="1">
                    <a:off x="611312" y="358073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8" name="g">
                    <a:extLst>
                      <a:ext uri="{FF2B5EF4-FFF2-40B4-BE49-F238E27FC236}">
                        <a16:creationId xmlns:a16="http://schemas.microsoft.com/office/drawing/2014/main" id="{79882E46-F60D-43FB-A0D4-FDAB02B5E8D5}"/>
                      </a:ext>
                    </a:extLst>
                  </p:cNvPr>
                  <p:cNvSpPr>
                    <a:spLocks/>
                  </p:cNvSpPr>
                  <p:nvPr/>
                </p:nvSpPr>
                <p:spPr bwMode="auto">
                  <a:xfrm rot="2747973" flipV="1">
                    <a:off x="593069" y="3544811"/>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9" name="g">
                    <a:extLst>
                      <a:ext uri="{FF2B5EF4-FFF2-40B4-BE49-F238E27FC236}">
                        <a16:creationId xmlns:a16="http://schemas.microsoft.com/office/drawing/2014/main" id="{0085E8D8-C392-4F74-8ECC-45695790095B}"/>
                      </a:ext>
                    </a:extLst>
                  </p:cNvPr>
                  <p:cNvSpPr>
                    <a:spLocks/>
                  </p:cNvSpPr>
                  <p:nvPr/>
                </p:nvSpPr>
                <p:spPr bwMode="auto">
                  <a:xfrm rot="2747973" flipV="1">
                    <a:off x="630331" y="354012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0" name="g">
                    <a:extLst>
                      <a:ext uri="{FF2B5EF4-FFF2-40B4-BE49-F238E27FC236}">
                        <a16:creationId xmlns:a16="http://schemas.microsoft.com/office/drawing/2014/main" id="{FA4E8DAB-7BD4-470D-A06F-3421881671DA}"/>
                      </a:ext>
                    </a:extLst>
                  </p:cNvPr>
                  <p:cNvSpPr>
                    <a:spLocks/>
                  </p:cNvSpPr>
                  <p:nvPr/>
                </p:nvSpPr>
                <p:spPr bwMode="auto">
                  <a:xfrm rot="2747973" flipV="1">
                    <a:off x="637962" y="350714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1" name="g">
                    <a:extLst>
                      <a:ext uri="{FF2B5EF4-FFF2-40B4-BE49-F238E27FC236}">
                        <a16:creationId xmlns:a16="http://schemas.microsoft.com/office/drawing/2014/main" id="{F771E8DE-88F1-4646-AA86-4E411F9CBD39}"/>
                      </a:ext>
                    </a:extLst>
                  </p:cNvPr>
                  <p:cNvSpPr>
                    <a:spLocks/>
                  </p:cNvSpPr>
                  <p:nvPr/>
                </p:nvSpPr>
                <p:spPr bwMode="auto">
                  <a:xfrm rot="2747973" flipV="1">
                    <a:off x="656299" y="3525749"/>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2" name="g">
                    <a:extLst>
                      <a:ext uri="{FF2B5EF4-FFF2-40B4-BE49-F238E27FC236}">
                        <a16:creationId xmlns:a16="http://schemas.microsoft.com/office/drawing/2014/main" id="{F50E314E-6E8F-429E-95C8-769158DF101E}"/>
                      </a:ext>
                    </a:extLst>
                  </p:cNvPr>
                  <p:cNvSpPr>
                    <a:spLocks/>
                  </p:cNvSpPr>
                  <p:nvPr/>
                </p:nvSpPr>
                <p:spPr bwMode="auto">
                  <a:xfrm rot="2747973" flipV="1">
                    <a:off x="672527" y="356641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3" name="g">
                    <a:extLst>
                      <a:ext uri="{FF2B5EF4-FFF2-40B4-BE49-F238E27FC236}">
                        <a16:creationId xmlns:a16="http://schemas.microsoft.com/office/drawing/2014/main" id="{C9C996A4-6586-4D55-8D0B-5BB4A0F30FCA}"/>
                      </a:ext>
                    </a:extLst>
                  </p:cNvPr>
                  <p:cNvSpPr>
                    <a:spLocks/>
                  </p:cNvSpPr>
                  <p:nvPr/>
                </p:nvSpPr>
                <p:spPr bwMode="auto">
                  <a:xfrm rot="2747973" flipV="1">
                    <a:off x="673726" y="3539786"/>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4" name="g">
                    <a:extLst>
                      <a:ext uri="{FF2B5EF4-FFF2-40B4-BE49-F238E27FC236}">
                        <a16:creationId xmlns:a16="http://schemas.microsoft.com/office/drawing/2014/main" id="{4247F389-1C56-4947-B449-1CE0F33DA44F}"/>
                      </a:ext>
                    </a:extLst>
                  </p:cNvPr>
                  <p:cNvSpPr>
                    <a:spLocks/>
                  </p:cNvSpPr>
                  <p:nvPr/>
                </p:nvSpPr>
                <p:spPr bwMode="auto">
                  <a:xfrm rot="2747973" flipV="1">
                    <a:off x="603311" y="3478220"/>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5" name="g">
                    <a:extLst>
                      <a:ext uri="{FF2B5EF4-FFF2-40B4-BE49-F238E27FC236}">
                        <a16:creationId xmlns:a16="http://schemas.microsoft.com/office/drawing/2014/main" id="{F8488CA0-4593-4039-8259-B163EF1C82D5}"/>
                      </a:ext>
                    </a:extLst>
                  </p:cNvPr>
                  <p:cNvSpPr>
                    <a:spLocks/>
                  </p:cNvSpPr>
                  <p:nvPr/>
                </p:nvSpPr>
                <p:spPr bwMode="auto">
                  <a:xfrm rot="2747973" flipV="1">
                    <a:off x="601124" y="3439199"/>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6" name="g">
                    <a:extLst>
                      <a:ext uri="{FF2B5EF4-FFF2-40B4-BE49-F238E27FC236}">
                        <a16:creationId xmlns:a16="http://schemas.microsoft.com/office/drawing/2014/main" id="{DAF68651-C5B0-4414-A255-B72CBB3E31F5}"/>
                      </a:ext>
                    </a:extLst>
                  </p:cNvPr>
                  <p:cNvSpPr>
                    <a:spLocks/>
                  </p:cNvSpPr>
                  <p:nvPr/>
                </p:nvSpPr>
                <p:spPr bwMode="auto">
                  <a:xfrm rot="2747973" flipV="1">
                    <a:off x="633497" y="340862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7" name="g">
                    <a:extLst>
                      <a:ext uri="{FF2B5EF4-FFF2-40B4-BE49-F238E27FC236}">
                        <a16:creationId xmlns:a16="http://schemas.microsoft.com/office/drawing/2014/main" id="{E1878630-7E00-4CDC-AA52-1061B3555A88}"/>
                      </a:ext>
                    </a:extLst>
                  </p:cNvPr>
                  <p:cNvSpPr>
                    <a:spLocks/>
                  </p:cNvSpPr>
                  <p:nvPr/>
                </p:nvSpPr>
                <p:spPr bwMode="auto">
                  <a:xfrm rot="2747973" flipV="1">
                    <a:off x="644172" y="3399710"/>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8" name="g">
                    <a:extLst>
                      <a:ext uri="{FF2B5EF4-FFF2-40B4-BE49-F238E27FC236}">
                        <a16:creationId xmlns:a16="http://schemas.microsoft.com/office/drawing/2014/main" id="{26B7CB41-1C97-4C31-B192-6868699DC5AF}"/>
                      </a:ext>
                    </a:extLst>
                  </p:cNvPr>
                  <p:cNvSpPr>
                    <a:spLocks/>
                  </p:cNvSpPr>
                  <p:nvPr/>
                </p:nvSpPr>
                <p:spPr bwMode="auto">
                  <a:xfrm rot="2747973" flipV="1">
                    <a:off x="597240" y="336879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9" name="g">
                    <a:extLst>
                      <a:ext uri="{FF2B5EF4-FFF2-40B4-BE49-F238E27FC236}">
                        <a16:creationId xmlns:a16="http://schemas.microsoft.com/office/drawing/2014/main" id="{AD03DA33-1631-411B-9C33-32EA7F38573F}"/>
                      </a:ext>
                    </a:extLst>
                  </p:cNvPr>
                  <p:cNvSpPr>
                    <a:spLocks/>
                  </p:cNvSpPr>
                  <p:nvPr/>
                </p:nvSpPr>
                <p:spPr bwMode="auto">
                  <a:xfrm rot="2747973" flipV="1">
                    <a:off x="612410" y="336493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0" name="g">
                    <a:extLst>
                      <a:ext uri="{FF2B5EF4-FFF2-40B4-BE49-F238E27FC236}">
                        <a16:creationId xmlns:a16="http://schemas.microsoft.com/office/drawing/2014/main" id="{BAA7866C-4F1F-4F09-B8D3-72FBBBAE047A}"/>
                      </a:ext>
                    </a:extLst>
                  </p:cNvPr>
                  <p:cNvSpPr>
                    <a:spLocks/>
                  </p:cNvSpPr>
                  <p:nvPr/>
                </p:nvSpPr>
                <p:spPr bwMode="auto">
                  <a:xfrm rot="2747973" flipV="1">
                    <a:off x="627565" y="3334935"/>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1" name="g">
                    <a:extLst>
                      <a:ext uri="{FF2B5EF4-FFF2-40B4-BE49-F238E27FC236}">
                        <a16:creationId xmlns:a16="http://schemas.microsoft.com/office/drawing/2014/main" id="{6495332B-9DE2-4305-A75F-CC3CB6BDCB77}"/>
                      </a:ext>
                    </a:extLst>
                  </p:cNvPr>
                  <p:cNvSpPr>
                    <a:spLocks/>
                  </p:cNvSpPr>
                  <p:nvPr/>
                </p:nvSpPr>
                <p:spPr bwMode="auto">
                  <a:xfrm rot="2747973" flipV="1">
                    <a:off x="649016" y="334367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2" name="g">
                    <a:extLst>
                      <a:ext uri="{FF2B5EF4-FFF2-40B4-BE49-F238E27FC236}">
                        <a16:creationId xmlns:a16="http://schemas.microsoft.com/office/drawing/2014/main" id="{D82A12B7-4BE3-4B98-B404-2C1D38CDDA9C}"/>
                      </a:ext>
                    </a:extLst>
                  </p:cNvPr>
                  <p:cNvSpPr>
                    <a:spLocks/>
                  </p:cNvSpPr>
                  <p:nvPr/>
                </p:nvSpPr>
                <p:spPr bwMode="auto">
                  <a:xfrm rot="2747973" flipV="1">
                    <a:off x="671996" y="3373629"/>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3" name="g">
                    <a:extLst>
                      <a:ext uri="{FF2B5EF4-FFF2-40B4-BE49-F238E27FC236}">
                        <a16:creationId xmlns:a16="http://schemas.microsoft.com/office/drawing/2014/main" id="{617B6DF2-17DC-4730-A563-BDD1D541830C}"/>
                      </a:ext>
                    </a:extLst>
                  </p:cNvPr>
                  <p:cNvSpPr>
                    <a:spLocks/>
                  </p:cNvSpPr>
                  <p:nvPr/>
                </p:nvSpPr>
                <p:spPr bwMode="auto">
                  <a:xfrm rot="2747973" flipV="1">
                    <a:off x="674067" y="339923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4" name="g">
                    <a:extLst>
                      <a:ext uri="{FF2B5EF4-FFF2-40B4-BE49-F238E27FC236}">
                        <a16:creationId xmlns:a16="http://schemas.microsoft.com/office/drawing/2014/main" id="{FE028AFF-82D1-4E09-AB03-79367D859E58}"/>
                      </a:ext>
                    </a:extLst>
                  </p:cNvPr>
                  <p:cNvSpPr>
                    <a:spLocks/>
                  </p:cNvSpPr>
                  <p:nvPr/>
                </p:nvSpPr>
                <p:spPr bwMode="auto">
                  <a:xfrm rot="2747973" flipV="1">
                    <a:off x="686195" y="330209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5" name="g">
                    <a:extLst>
                      <a:ext uri="{FF2B5EF4-FFF2-40B4-BE49-F238E27FC236}">
                        <a16:creationId xmlns:a16="http://schemas.microsoft.com/office/drawing/2014/main" id="{5A9201FD-6CA3-4991-ACCE-AC342BC63EC7}"/>
                      </a:ext>
                    </a:extLst>
                  </p:cNvPr>
                  <p:cNvSpPr>
                    <a:spLocks/>
                  </p:cNvSpPr>
                  <p:nvPr/>
                </p:nvSpPr>
                <p:spPr bwMode="auto">
                  <a:xfrm rot="2747973" flipV="1">
                    <a:off x="642156" y="3291596"/>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6" name="g">
                    <a:extLst>
                      <a:ext uri="{FF2B5EF4-FFF2-40B4-BE49-F238E27FC236}">
                        <a16:creationId xmlns:a16="http://schemas.microsoft.com/office/drawing/2014/main" id="{38A6B00D-B5E7-427F-BDB1-10D2AAA0E3A0}"/>
                      </a:ext>
                    </a:extLst>
                  </p:cNvPr>
                  <p:cNvSpPr>
                    <a:spLocks/>
                  </p:cNvSpPr>
                  <p:nvPr/>
                </p:nvSpPr>
                <p:spPr bwMode="auto">
                  <a:xfrm rot="2747973" flipV="1">
                    <a:off x="593070" y="326621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7" name="g">
                    <a:extLst>
                      <a:ext uri="{FF2B5EF4-FFF2-40B4-BE49-F238E27FC236}">
                        <a16:creationId xmlns:a16="http://schemas.microsoft.com/office/drawing/2014/main" id="{FD36A458-F325-4B9C-94EA-ED0CA0FF2DF5}"/>
                      </a:ext>
                    </a:extLst>
                  </p:cNvPr>
                  <p:cNvSpPr>
                    <a:spLocks/>
                  </p:cNvSpPr>
                  <p:nvPr/>
                </p:nvSpPr>
                <p:spPr bwMode="auto">
                  <a:xfrm rot="2747973" flipV="1">
                    <a:off x="625059" y="3242382"/>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8" name="g">
                    <a:extLst>
                      <a:ext uri="{FF2B5EF4-FFF2-40B4-BE49-F238E27FC236}">
                        <a16:creationId xmlns:a16="http://schemas.microsoft.com/office/drawing/2014/main" id="{1C0946C7-952D-4D34-9ABF-7C62F103E530}"/>
                      </a:ext>
                    </a:extLst>
                  </p:cNvPr>
                  <p:cNvSpPr>
                    <a:spLocks/>
                  </p:cNvSpPr>
                  <p:nvPr/>
                </p:nvSpPr>
                <p:spPr bwMode="auto">
                  <a:xfrm rot="2747973" flipV="1">
                    <a:off x="675924" y="3214255"/>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59" name="g">
                    <a:extLst>
                      <a:ext uri="{FF2B5EF4-FFF2-40B4-BE49-F238E27FC236}">
                        <a16:creationId xmlns:a16="http://schemas.microsoft.com/office/drawing/2014/main" id="{C211F4A4-BD40-4CB8-AB3B-E683C9819FAD}"/>
                      </a:ext>
                    </a:extLst>
                  </p:cNvPr>
                  <p:cNvSpPr>
                    <a:spLocks/>
                  </p:cNvSpPr>
                  <p:nvPr/>
                </p:nvSpPr>
                <p:spPr bwMode="auto">
                  <a:xfrm rot="2747973" flipV="1">
                    <a:off x="663796" y="315891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0" name="g">
                    <a:extLst>
                      <a:ext uri="{FF2B5EF4-FFF2-40B4-BE49-F238E27FC236}">
                        <a16:creationId xmlns:a16="http://schemas.microsoft.com/office/drawing/2014/main" id="{3EF5A412-A42A-497C-A095-6BAE4DB7F61F}"/>
                      </a:ext>
                    </a:extLst>
                  </p:cNvPr>
                  <p:cNvSpPr>
                    <a:spLocks/>
                  </p:cNvSpPr>
                  <p:nvPr/>
                </p:nvSpPr>
                <p:spPr bwMode="auto">
                  <a:xfrm rot="2747973" flipV="1">
                    <a:off x="633496" y="317274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1" name="g">
                    <a:extLst>
                      <a:ext uri="{FF2B5EF4-FFF2-40B4-BE49-F238E27FC236}">
                        <a16:creationId xmlns:a16="http://schemas.microsoft.com/office/drawing/2014/main" id="{D0DD045A-A33B-4D70-B8D5-F3B569D3FD9A}"/>
                      </a:ext>
                    </a:extLst>
                  </p:cNvPr>
                  <p:cNvSpPr>
                    <a:spLocks/>
                  </p:cNvSpPr>
                  <p:nvPr/>
                </p:nvSpPr>
                <p:spPr bwMode="auto">
                  <a:xfrm rot="2747973" flipV="1">
                    <a:off x="593893" y="3172748"/>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2" name="g">
                    <a:extLst>
                      <a:ext uri="{FF2B5EF4-FFF2-40B4-BE49-F238E27FC236}">
                        <a16:creationId xmlns:a16="http://schemas.microsoft.com/office/drawing/2014/main" id="{8DCC96A8-7DEB-455B-B606-512A60B2F724}"/>
                      </a:ext>
                    </a:extLst>
                  </p:cNvPr>
                  <p:cNvSpPr>
                    <a:spLocks/>
                  </p:cNvSpPr>
                  <p:nvPr/>
                </p:nvSpPr>
                <p:spPr bwMode="auto">
                  <a:xfrm rot="2747973" flipV="1">
                    <a:off x="606076" y="318466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3" name="g">
                    <a:extLst>
                      <a:ext uri="{FF2B5EF4-FFF2-40B4-BE49-F238E27FC236}">
                        <a16:creationId xmlns:a16="http://schemas.microsoft.com/office/drawing/2014/main" id="{DC07C90A-C71D-404F-A4B5-EB36CF68FB4A}"/>
                      </a:ext>
                    </a:extLst>
                  </p:cNvPr>
                  <p:cNvSpPr>
                    <a:spLocks/>
                  </p:cNvSpPr>
                  <p:nvPr/>
                </p:nvSpPr>
                <p:spPr bwMode="auto">
                  <a:xfrm rot="2747973" flipV="1">
                    <a:off x="633497" y="314871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4" name="g">
                    <a:extLst>
                      <a:ext uri="{FF2B5EF4-FFF2-40B4-BE49-F238E27FC236}">
                        <a16:creationId xmlns:a16="http://schemas.microsoft.com/office/drawing/2014/main" id="{52CCA047-A642-4B2D-8D7F-807EA6587993}"/>
                      </a:ext>
                    </a:extLst>
                  </p:cNvPr>
                  <p:cNvSpPr>
                    <a:spLocks/>
                  </p:cNvSpPr>
                  <p:nvPr/>
                </p:nvSpPr>
                <p:spPr bwMode="auto">
                  <a:xfrm rot="2747973" flipV="1">
                    <a:off x="623438" y="3128369"/>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5" name="g">
                    <a:extLst>
                      <a:ext uri="{FF2B5EF4-FFF2-40B4-BE49-F238E27FC236}">
                        <a16:creationId xmlns:a16="http://schemas.microsoft.com/office/drawing/2014/main" id="{279C3121-C722-4E89-AABB-F6F51D1FE87F}"/>
                      </a:ext>
                    </a:extLst>
                  </p:cNvPr>
                  <p:cNvSpPr>
                    <a:spLocks/>
                  </p:cNvSpPr>
                  <p:nvPr/>
                </p:nvSpPr>
                <p:spPr bwMode="auto">
                  <a:xfrm rot="2747973" flipV="1">
                    <a:off x="651821" y="311336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6" name="g">
                    <a:extLst>
                      <a:ext uri="{FF2B5EF4-FFF2-40B4-BE49-F238E27FC236}">
                        <a16:creationId xmlns:a16="http://schemas.microsoft.com/office/drawing/2014/main" id="{45C0409E-F8E7-43D1-924D-F3507586C4F3}"/>
                      </a:ext>
                    </a:extLst>
                  </p:cNvPr>
                  <p:cNvSpPr>
                    <a:spLocks/>
                  </p:cNvSpPr>
                  <p:nvPr/>
                </p:nvSpPr>
                <p:spPr bwMode="auto">
                  <a:xfrm rot="2747973" flipV="1">
                    <a:off x="681967" y="3173546"/>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7" name="g">
                    <a:extLst>
                      <a:ext uri="{FF2B5EF4-FFF2-40B4-BE49-F238E27FC236}">
                        <a16:creationId xmlns:a16="http://schemas.microsoft.com/office/drawing/2014/main" id="{DBA9AFC7-F692-48F9-8FCA-50B63CD8A5F1}"/>
                      </a:ext>
                    </a:extLst>
                  </p:cNvPr>
                  <p:cNvSpPr>
                    <a:spLocks/>
                  </p:cNvSpPr>
                  <p:nvPr/>
                </p:nvSpPr>
                <p:spPr bwMode="auto">
                  <a:xfrm rot="2747973" flipV="1">
                    <a:off x="677516" y="3191396"/>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8" name="g">
                    <a:extLst>
                      <a:ext uri="{FF2B5EF4-FFF2-40B4-BE49-F238E27FC236}">
                        <a16:creationId xmlns:a16="http://schemas.microsoft.com/office/drawing/2014/main" id="{821A93EE-840C-4C4F-B0C6-B80697B65029}"/>
                      </a:ext>
                    </a:extLst>
                  </p:cNvPr>
                  <p:cNvSpPr>
                    <a:spLocks/>
                  </p:cNvSpPr>
                  <p:nvPr/>
                </p:nvSpPr>
                <p:spPr bwMode="auto">
                  <a:xfrm rot="2747973" flipV="1">
                    <a:off x="653260" y="318938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69" name="g">
                    <a:extLst>
                      <a:ext uri="{FF2B5EF4-FFF2-40B4-BE49-F238E27FC236}">
                        <a16:creationId xmlns:a16="http://schemas.microsoft.com/office/drawing/2014/main" id="{CC776483-8D70-47EF-8FC6-7053D9B2D733}"/>
                      </a:ext>
                    </a:extLst>
                  </p:cNvPr>
                  <p:cNvSpPr>
                    <a:spLocks/>
                  </p:cNvSpPr>
                  <p:nvPr/>
                </p:nvSpPr>
                <p:spPr bwMode="auto">
                  <a:xfrm rot="2747973" flipV="1">
                    <a:off x="671996" y="3274459"/>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0" name="g">
                    <a:extLst>
                      <a:ext uri="{FF2B5EF4-FFF2-40B4-BE49-F238E27FC236}">
                        <a16:creationId xmlns:a16="http://schemas.microsoft.com/office/drawing/2014/main" id="{1EBD5730-6A9B-452E-AF74-12F6116E5269}"/>
                      </a:ext>
                    </a:extLst>
                  </p:cNvPr>
                  <p:cNvSpPr>
                    <a:spLocks/>
                  </p:cNvSpPr>
                  <p:nvPr/>
                </p:nvSpPr>
                <p:spPr bwMode="auto">
                  <a:xfrm rot="2747973" flipV="1">
                    <a:off x="644917" y="3376086"/>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1" name="g">
                    <a:extLst>
                      <a:ext uri="{FF2B5EF4-FFF2-40B4-BE49-F238E27FC236}">
                        <a16:creationId xmlns:a16="http://schemas.microsoft.com/office/drawing/2014/main" id="{21C87944-C40B-4C34-818E-282C8F02473E}"/>
                      </a:ext>
                    </a:extLst>
                  </p:cNvPr>
                  <p:cNvSpPr>
                    <a:spLocks/>
                  </p:cNvSpPr>
                  <p:nvPr/>
                </p:nvSpPr>
                <p:spPr bwMode="auto">
                  <a:xfrm rot="2747973" flipV="1">
                    <a:off x="600712" y="340758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2" name="g">
                    <a:extLst>
                      <a:ext uri="{FF2B5EF4-FFF2-40B4-BE49-F238E27FC236}">
                        <a16:creationId xmlns:a16="http://schemas.microsoft.com/office/drawing/2014/main" id="{A659DA9A-CB99-4099-B994-93D51F8EB84B}"/>
                      </a:ext>
                    </a:extLst>
                  </p:cNvPr>
                  <p:cNvSpPr>
                    <a:spLocks/>
                  </p:cNvSpPr>
                  <p:nvPr/>
                </p:nvSpPr>
                <p:spPr bwMode="auto">
                  <a:xfrm rot="2747973" flipV="1">
                    <a:off x="590449" y="3432454"/>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3" name="g">
                    <a:extLst>
                      <a:ext uri="{FF2B5EF4-FFF2-40B4-BE49-F238E27FC236}">
                        <a16:creationId xmlns:a16="http://schemas.microsoft.com/office/drawing/2014/main" id="{5A2DABE3-0AF9-4859-BBBB-209659DF931C}"/>
                      </a:ext>
                    </a:extLst>
                  </p:cNvPr>
                  <p:cNvSpPr>
                    <a:spLocks/>
                  </p:cNvSpPr>
                  <p:nvPr/>
                </p:nvSpPr>
                <p:spPr bwMode="auto">
                  <a:xfrm rot="2747973" flipV="1">
                    <a:off x="656299" y="3473873"/>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4" name="g">
                    <a:extLst>
                      <a:ext uri="{FF2B5EF4-FFF2-40B4-BE49-F238E27FC236}">
                        <a16:creationId xmlns:a16="http://schemas.microsoft.com/office/drawing/2014/main" id="{064094EF-F0F3-43A3-85A2-33D6F47D92BD}"/>
                      </a:ext>
                    </a:extLst>
                  </p:cNvPr>
                  <p:cNvSpPr>
                    <a:spLocks/>
                  </p:cNvSpPr>
                  <p:nvPr/>
                </p:nvSpPr>
                <p:spPr bwMode="auto">
                  <a:xfrm rot="2747973" flipV="1">
                    <a:off x="668427" y="3470619"/>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5" name="g">
                    <a:extLst>
                      <a:ext uri="{FF2B5EF4-FFF2-40B4-BE49-F238E27FC236}">
                        <a16:creationId xmlns:a16="http://schemas.microsoft.com/office/drawing/2014/main" id="{1D73C425-954D-4AE3-BEAD-922F64975BE5}"/>
                      </a:ext>
                    </a:extLst>
                  </p:cNvPr>
                  <p:cNvSpPr>
                    <a:spLocks/>
                  </p:cNvSpPr>
                  <p:nvPr/>
                </p:nvSpPr>
                <p:spPr bwMode="auto">
                  <a:xfrm rot="2747973" flipV="1">
                    <a:off x="628987" y="349570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76" name="g">
                    <a:extLst>
                      <a:ext uri="{FF2B5EF4-FFF2-40B4-BE49-F238E27FC236}">
                        <a16:creationId xmlns:a16="http://schemas.microsoft.com/office/drawing/2014/main" id="{F4F5FA3E-3FA0-4E1E-8ADB-656213673258}"/>
                      </a:ext>
                    </a:extLst>
                  </p:cNvPr>
                  <p:cNvSpPr>
                    <a:spLocks/>
                  </p:cNvSpPr>
                  <p:nvPr/>
                </p:nvSpPr>
                <p:spPr bwMode="auto">
                  <a:xfrm rot="2747973" flipV="1">
                    <a:off x="592856" y="3495707"/>
                    <a:ext cx="17571" cy="1642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pic>
                <p:nvPicPr>
                  <p:cNvPr id="77" name="Picture 76" descr="A picture containing knife&#10;&#10;Description automatically generated">
                    <a:extLst>
                      <a:ext uri="{FF2B5EF4-FFF2-40B4-BE49-F238E27FC236}">
                        <a16:creationId xmlns:a16="http://schemas.microsoft.com/office/drawing/2014/main" id="{951AD455-3613-42BE-8BA0-7B77DC8A67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80" b="8545"/>
                  <a:stretch/>
                </p:blipFill>
                <p:spPr>
                  <a:xfrm rot="19177786">
                    <a:off x="157645" y="2465520"/>
                    <a:ext cx="967633" cy="1098045"/>
                  </a:xfrm>
                  <a:prstGeom prst="rect">
                    <a:avLst/>
                  </a:prstGeom>
                </p:spPr>
              </p:pic>
            </p:grpSp>
            <p:sp>
              <p:nvSpPr>
                <p:cNvPr id="78" name="Rectangle: Rounded Corners 77">
                  <a:extLst>
                    <a:ext uri="{FF2B5EF4-FFF2-40B4-BE49-F238E27FC236}">
                      <a16:creationId xmlns:a16="http://schemas.microsoft.com/office/drawing/2014/main" id="{DB312A70-5E05-4230-A89E-E8747A55F8AA}"/>
                    </a:ext>
                  </a:extLst>
                </p:cNvPr>
                <p:cNvSpPr/>
                <p:nvPr/>
              </p:nvSpPr>
              <p:spPr>
                <a:xfrm>
                  <a:off x="373357" y="1488200"/>
                  <a:ext cx="1751726" cy="26473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dirty="0" err="1">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Icodec</a:t>
                  </a:r>
                  <a:endPar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endParaRPr>
                </a:p>
              </p:txBody>
            </p:sp>
            <p:grpSp>
              <p:nvGrpSpPr>
                <p:cNvPr id="82" name="Group 81">
                  <a:extLst>
                    <a:ext uri="{FF2B5EF4-FFF2-40B4-BE49-F238E27FC236}">
                      <a16:creationId xmlns:a16="http://schemas.microsoft.com/office/drawing/2014/main" id="{1580961D-5F52-4FD2-AC2D-18C9BAC9E41D}"/>
                    </a:ext>
                  </a:extLst>
                </p:cNvPr>
                <p:cNvGrpSpPr/>
                <p:nvPr/>
              </p:nvGrpSpPr>
              <p:grpSpPr>
                <a:xfrm>
                  <a:off x="2555207" y="2656418"/>
                  <a:ext cx="1966040" cy="1177368"/>
                  <a:chOff x="2457843" y="2683433"/>
                  <a:chExt cx="1966039" cy="1177369"/>
                </a:xfrm>
              </p:grpSpPr>
              <p:sp>
                <p:nvSpPr>
                  <p:cNvPr id="83" name="Freeform: Shape 82">
                    <a:extLst>
                      <a:ext uri="{FF2B5EF4-FFF2-40B4-BE49-F238E27FC236}">
                        <a16:creationId xmlns:a16="http://schemas.microsoft.com/office/drawing/2014/main" id="{76CD6E9E-754E-4ECA-BBD9-03C422D49CC0}"/>
                      </a:ext>
                    </a:extLst>
                  </p:cNvPr>
                  <p:cNvSpPr/>
                  <p:nvPr/>
                </p:nvSpPr>
                <p:spPr>
                  <a:xfrm>
                    <a:off x="2457843"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84" name="g">
                    <a:extLst>
                      <a:ext uri="{FF2B5EF4-FFF2-40B4-BE49-F238E27FC236}">
                        <a16:creationId xmlns:a16="http://schemas.microsoft.com/office/drawing/2014/main" id="{9F247F28-8E16-4513-AD51-0FF5BE85D30C}"/>
                      </a:ext>
                    </a:extLst>
                  </p:cNvPr>
                  <p:cNvSpPr>
                    <a:spLocks/>
                  </p:cNvSpPr>
                  <p:nvPr/>
                </p:nvSpPr>
                <p:spPr bwMode="auto">
                  <a:xfrm rot="2747973" flipV="1">
                    <a:off x="2519312"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85" name="g">
                    <a:extLst>
                      <a:ext uri="{FF2B5EF4-FFF2-40B4-BE49-F238E27FC236}">
                        <a16:creationId xmlns:a16="http://schemas.microsoft.com/office/drawing/2014/main" id="{759FECA2-787A-4F75-BFAB-2B3305231FEC}"/>
                      </a:ext>
                    </a:extLst>
                  </p:cNvPr>
                  <p:cNvSpPr>
                    <a:spLocks/>
                  </p:cNvSpPr>
                  <p:nvPr/>
                </p:nvSpPr>
                <p:spPr bwMode="auto">
                  <a:xfrm rot="2747973" flipV="1">
                    <a:off x="2563299"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86" name="g">
                    <a:extLst>
                      <a:ext uri="{FF2B5EF4-FFF2-40B4-BE49-F238E27FC236}">
                        <a16:creationId xmlns:a16="http://schemas.microsoft.com/office/drawing/2014/main" id="{4DFE1262-081D-414E-B13B-E82A777C317F}"/>
                      </a:ext>
                    </a:extLst>
                  </p:cNvPr>
                  <p:cNvSpPr>
                    <a:spLocks/>
                  </p:cNvSpPr>
                  <p:nvPr/>
                </p:nvSpPr>
                <p:spPr bwMode="auto">
                  <a:xfrm rot="2747973" flipV="1">
                    <a:off x="2482595"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87" name="g">
                    <a:extLst>
                      <a:ext uri="{FF2B5EF4-FFF2-40B4-BE49-F238E27FC236}">
                        <a16:creationId xmlns:a16="http://schemas.microsoft.com/office/drawing/2014/main" id="{6E414543-00A4-4CA7-8E12-BEE53E72EFAC}"/>
                      </a:ext>
                    </a:extLst>
                  </p:cNvPr>
                  <p:cNvSpPr>
                    <a:spLocks/>
                  </p:cNvSpPr>
                  <p:nvPr/>
                </p:nvSpPr>
                <p:spPr bwMode="auto">
                  <a:xfrm rot="2747973" flipV="1">
                    <a:off x="2526671"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88" name="g">
                    <a:extLst>
                      <a:ext uri="{FF2B5EF4-FFF2-40B4-BE49-F238E27FC236}">
                        <a16:creationId xmlns:a16="http://schemas.microsoft.com/office/drawing/2014/main" id="{ACEAB1B3-EF59-4721-8EED-8FABB9AE0A2C}"/>
                      </a:ext>
                    </a:extLst>
                  </p:cNvPr>
                  <p:cNvSpPr>
                    <a:spLocks/>
                  </p:cNvSpPr>
                  <p:nvPr/>
                </p:nvSpPr>
                <p:spPr bwMode="auto">
                  <a:xfrm rot="2747973" flipV="1">
                    <a:off x="2494266"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89" name="g">
                    <a:extLst>
                      <a:ext uri="{FF2B5EF4-FFF2-40B4-BE49-F238E27FC236}">
                        <a16:creationId xmlns:a16="http://schemas.microsoft.com/office/drawing/2014/main" id="{B5C8DBF9-E4F1-42F4-AA14-1CE026A589F6}"/>
                      </a:ext>
                    </a:extLst>
                  </p:cNvPr>
                  <p:cNvSpPr>
                    <a:spLocks/>
                  </p:cNvSpPr>
                  <p:nvPr/>
                </p:nvSpPr>
                <p:spPr bwMode="auto">
                  <a:xfrm rot="2747973" flipV="1">
                    <a:off x="2470924"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0" name="g">
                    <a:extLst>
                      <a:ext uri="{FF2B5EF4-FFF2-40B4-BE49-F238E27FC236}">
                        <a16:creationId xmlns:a16="http://schemas.microsoft.com/office/drawing/2014/main" id="{BD600F05-335F-4B6E-93C7-849E270DC06B}"/>
                      </a:ext>
                    </a:extLst>
                  </p:cNvPr>
                  <p:cNvSpPr>
                    <a:spLocks/>
                  </p:cNvSpPr>
                  <p:nvPr/>
                </p:nvSpPr>
                <p:spPr bwMode="auto">
                  <a:xfrm rot="2747973" flipV="1">
                    <a:off x="2489098"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1" name="g">
                    <a:extLst>
                      <a:ext uri="{FF2B5EF4-FFF2-40B4-BE49-F238E27FC236}">
                        <a16:creationId xmlns:a16="http://schemas.microsoft.com/office/drawing/2014/main" id="{BCBE4E8B-AF22-45F7-8C85-4A1D006BEC2B}"/>
                      </a:ext>
                    </a:extLst>
                  </p:cNvPr>
                  <p:cNvSpPr>
                    <a:spLocks/>
                  </p:cNvSpPr>
                  <p:nvPr/>
                </p:nvSpPr>
                <p:spPr bwMode="auto">
                  <a:xfrm rot="2747973" flipV="1">
                    <a:off x="2524403"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2" name="g">
                    <a:extLst>
                      <a:ext uri="{FF2B5EF4-FFF2-40B4-BE49-F238E27FC236}">
                        <a16:creationId xmlns:a16="http://schemas.microsoft.com/office/drawing/2014/main" id="{F71C5E4D-0818-49CC-8787-2F44D02AD1D8}"/>
                      </a:ext>
                    </a:extLst>
                  </p:cNvPr>
                  <p:cNvSpPr>
                    <a:spLocks/>
                  </p:cNvSpPr>
                  <p:nvPr/>
                </p:nvSpPr>
                <p:spPr bwMode="auto">
                  <a:xfrm rot="2747973" flipV="1">
                    <a:off x="2546599"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3" name="g">
                    <a:extLst>
                      <a:ext uri="{FF2B5EF4-FFF2-40B4-BE49-F238E27FC236}">
                        <a16:creationId xmlns:a16="http://schemas.microsoft.com/office/drawing/2014/main" id="{DBE8109A-12B6-4C6D-B08B-5EB37B677C4F}"/>
                      </a:ext>
                    </a:extLst>
                  </p:cNvPr>
                  <p:cNvSpPr>
                    <a:spLocks/>
                  </p:cNvSpPr>
                  <p:nvPr/>
                </p:nvSpPr>
                <p:spPr bwMode="auto">
                  <a:xfrm rot="2747973" flipV="1">
                    <a:off x="2500769"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4" name="g">
                    <a:extLst>
                      <a:ext uri="{FF2B5EF4-FFF2-40B4-BE49-F238E27FC236}">
                        <a16:creationId xmlns:a16="http://schemas.microsoft.com/office/drawing/2014/main" id="{A1295D69-C516-4B75-A0A0-184FB28EB668}"/>
                      </a:ext>
                    </a:extLst>
                  </p:cNvPr>
                  <p:cNvSpPr>
                    <a:spLocks/>
                  </p:cNvSpPr>
                  <p:nvPr/>
                </p:nvSpPr>
                <p:spPr bwMode="auto">
                  <a:xfrm rot="2747973" flipV="1">
                    <a:off x="2499357"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5" name="g">
                    <a:extLst>
                      <a:ext uri="{FF2B5EF4-FFF2-40B4-BE49-F238E27FC236}">
                        <a16:creationId xmlns:a16="http://schemas.microsoft.com/office/drawing/2014/main" id="{2779BE6F-5FFF-46F2-B96A-86F3286C081F}"/>
                      </a:ext>
                    </a:extLst>
                  </p:cNvPr>
                  <p:cNvSpPr>
                    <a:spLocks/>
                  </p:cNvSpPr>
                  <p:nvPr/>
                </p:nvSpPr>
                <p:spPr bwMode="auto">
                  <a:xfrm rot="2747973" flipV="1">
                    <a:off x="2485816"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6" name="g">
                    <a:extLst>
                      <a:ext uri="{FF2B5EF4-FFF2-40B4-BE49-F238E27FC236}">
                        <a16:creationId xmlns:a16="http://schemas.microsoft.com/office/drawing/2014/main" id="{24FF02F6-2D81-42D2-A8F9-722B4F069EAB}"/>
                      </a:ext>
                    </a:extLst>
                  </p:cNvPr>
                  <p:cNvSpPr>
                    <a:spLocks/>
                  </p:cNvSpPr>
                  <p:nvPr/>
                </p:nvSpPr>
                <p:spPr bwMode="auto">
                  <a:xfrm rot="2747973" flipV="1">
                    <a:off x="2503330"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7" name="g">
                    <a:extLst>
                      <a:ext uri="{FF2B5EF4-FFF2-40B4-BE49-F238E27FC236}">
                        <a16:creationId xmlns:a16="http://schemas.microsoft.com/office/drawing/2014/main" id="{CD3DFAA4-4805-43A5-A583-6E91DF36C00C}"/>
                      </a:ext>
                    </a:extLst>
                  </p:cNvPr>
                  <p:cNvSpPr>
                    <a:spLocks/>
                  </p:cNvSpPr>
                  <p:nvPr/>
                </p:nvSpPr>
                <p:spPr bwMode="auto">
                  <a:xfrm rot="2747973" flipV="1">
                    <a:off x="2552386"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8" name="g">
                    <a:extLst>
                      <a:ext uri="{FF2B5EF4-FFF2-40B4-BE49-F238E27FC236}">
                        <a16:creationId xmlns:a16="http://schemas.microsoft.com/office/drawing/2014/main" id="{930D96E0-F2C8-4CBF-8B37-D318D7DF7C9D}"/>
                      </a:ext>
                    </a:extLst>
                  </p:cNvPr>
                  <p:cNvSpPr>
                    <a:spLocks/>
                  </p:cNvSpPr>
                  <p:nvPr/>
                </p:nvSpPr>
                <p:spPr bwMode="auto">
                  <a:xfrm rot="2747973" flipV="1">
                    <a:off x="2525006"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99" name="g">
                    <a:extLst>
                      <a:ext uri="{FF2B5EF4-FFF2-40B4-BE49-F238E27FC236}">
                        <a16:creationId xmlns:a16="http://schemas.microsoft.com/office/drawing/2014/main" id="{58561ECF-A853-4414-8F79-F5A882E22C9D}"/>
                      </a:ext>
                    </a:extLst>
                  </p:cNvPr>
                  <p:cNvSpPr>
                    <a:spLocks/>
                  </p:cNvSpPr>
                  <p:nvPr/>
                </p:nvSpPr>
                <p:spPr bwMode="auto">
                  <a:xfrm rot="2747973" flipV="1">
                    <a:off x="2542654"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0" name="g">
                    <a:extLst>
                      <a:ext uri="{FF2B5EF4-FFF2-40B4-BE49-F238E27FC236}">
                        <a16:creationId xmlns:a16="http://schemas.microsoft.com/office/drawing/2014/main" id="{25EB752D-C086-4FB8-A167-D6AE3B2F06CC}"/>
                      </a:ext>
                    </a:extLst>
                  </p:cNvPr>
                  <p:cNvSpPr>
                    <a:spLocks/>
                  </p:cNvSpPr>
                  <p:nvPr/>
                </p:nvSpPr>
                <p:spPr bwMode="auto">
                  <a:xfrm rot="2747973" flipV="1">
                    <a:off x="2558271"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1" name="g">
                    <a:extLst>
                      <a:ext uri="{FF2B5EF4-FFF2-40B4-BE49-F238E27FC236}">
                        <a16:creationId xmlns:a16="http://schemas.microsoft.com/office/drawing/2014/main" id="{9A3F83C3-74EF-4189-B4D3-638E69B9BA48}"/>
                      </a:ext>
                    </a:extLst>
                  </p:cNvPr>
                  <p:cNvSpPr>
                    <a:spLocks/>
                  </p:cNvSpPr>
                  <p:nvPr/>
                </p:nvSpPr>
                <p:spPr bwMode="auto">
                  <a:xfrm rot="2747973" flipV="1">
                    <a:off x="2559425"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2" name="g">
                    <a:extLst>
                      <a:ext uri="{FF2B5EF4-FFF2-40B4-BE49-F238E27FC236}">
                        <a16:creationId xmlns:a16="http://schemas.microsoft.com/office/drawing/2014/main" id="{0E88F200-7839-42B3-A1A2-C90FF78C07BB}"/>
                      </a:ext>
                    </a:extLst>
                  </p:cNvPr>
                  <p:cNvSpPr>
                    <a:spLocks/>
                  </p:cNvSpPr>
                  <p:nvPr/>
                </p:nvSpPr>
                <p:spPr bwMode="auto">
                  <a:xfrm rot="2747973" flipV="1">
                    <a:off x="2491658"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3" name="g">
                    <a:extLst>
                      <a:ext uri="{FF2B5EF4-FFF2-40B4-BE49-F238E27FC236}">
                        <a16:creationId xmlns:a16="http://schemas.microsoft.com/office/drawing/2014/main" id="{B1F867F6-3C5F-4B0B-9286-24FA04362E49}"/>
                      </a:ext>
                    </a:extLst>
                  </p:cNvPr>
                  <p:cNvSpPr>
                    <a:spLocks/>
                  </p:cNvSpPr>
                  <p:nvPr/>
                </p:nvSpPr>
                <p:spPr bwMode="auto">
                  <a:xfrm rot="2747973" flipV="1">
                    <a:off x="2489554"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4" name="g">
                    <a:extLst>
                      <a:ext uri="{FF2B5EF4-FFF2-40B4-BE49-F238E27FC236}">
                        <a16:creationId xmlns:a16="http://schemas.microsoft.com/office/drawing/2014/main" id="{7D58CEEA-B693-465F-A716-5DD4D721E545}"/>
                      </a:ext>
                    </a:extLst>
                  </p:cNvPr>
                  <p:cNvSpPr>
                    <a:spLocks/>
                  </p:cNvSpPr>
                  <p:nvPr/>
                </p:nvSpPr>
                <p:spPr bwMode="auto">
                  <a:xfrm rot="2747973" flipV="1">
                    <a:off x="2520709"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5" name="g">
                    <a:extLst>
                      <a:ext uri="{FF2B5EF4-FFF2-40B4-BE49-F238E27FC236}">
                        <a16:creationId xmlns:a16="http://schemas.microsoft.com/office/drawing/2014/main" id="{152D7054-A5ED-44D2-AFE5-8CE151D7A848}"/>
                      </a:ext>
                    </a:extLst>
                  </p:cNvPr>
                  <p:cNvSpPr>
                    <a:spLocks/>
                  </p:cNvSpPr>
                  <p:nvPr/>
                </p:nvSpPr>
                <p:spPr bwMode="auto">
                  <a:xfrm rot="2747973" flipV="1">
                    <a:off x="2501710" y="355364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6" name="g">
                    <a:extLst>
                      <a:ext uri="{FF2B5EF4-FFF2-40B4-BE49-F238E27FC236}">
                        <a16:creationId xmlns:a16="http://schemas.microsoft.com/office/drawing/2014/main" id="{DAE7A078-4E31-4CB2-8B33-3DADF4B01573}"/>
                      </a:ext>
                    </a:extLst>
                  </p:cNvPr>
                  <p:cNvSpPr>
                    <a:spLocks/>
                  </p:cNvSpPr>
                  <p:nvPr/>
                </p:nvSpPr>
                <p:spPr bwMode="auto">
                  <a:xfrm rot="2747973" flipV="1">
                    <a:off x="2535644"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7" name="g">
                    <a:extLst>
                      <a:ext uri="{FF2B5EF4-FFF2-40B4-BE49-F238E27FC236}">
                        <a16:creationId xmlns:a16="http://schemas.microsoft.com/office/drawing/2014/main" id="{A38D6E43-9F93-4EE8-A8F7-AE7710876AF6}"/>
                      </a:ext>
                    </a:extLst>
                  </p:cNvPr>
                  <p:cNvSpPr>
                    <a:spLocks/>
                  </p:cNvSpPr>
                  <p:nvPr/>
                </p:nvSpPr>
                <p:spPr bwMode="auto">
                  <a:xfrm rot="2747973" flipV="1">
                    <a:off x="2557760"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8" name="g">
                    <a:extLst>
                      <a:ext uri="{FF2B5EF4-FFF2-40B4-BE49-F238E27FC236}">
                        <a16:creationId xmlns:a16="http://schemas.microsoft.com/office/drawing/2014/main" id="{891068BC-6708-4D4B-B3C6-C07495240B9E}"/>
                      </a:ext>
                    </a:extLst>
                  </p:cNvPr>
                  <p:cNvSpPr>
                    <a:spLocks/>
                  </p:cNvSpPr>
                  <p:nvPr/>
                </p:nvSpPr>
                <p:spPr bwMode="auto">
                  <a:xfrm rot="2747973" flipV="1">
                    <a:off x="2559754"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09" name="g">
                    <a:extLst>
                      <a:ext uri="{FF2B5EF4-FFF2-40B4-BE49-F238E27FC236}">
                        <a16:creationId xmlns:a16="http://schemas.microsoft.com/office/drawing/2014/main" id="{3886C1A6-1406-45D8-9B49-618F5F96C3C8}"/>
                      </a:ext>
                    </a:extLst>
                  </p:cNvPr>
                  <p:cNvSpPr>
                    <a:spLocks/>
                  </p:cNvSpPr>
                  <p:nvPr/>
                </p:nvSpPr>
                <p:spPr bwMode="auto">
                  <a:xfrm rot="2747973" flipV="1">
                    <a:off x="2529043"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0" name="g">
                    <a:extLst>
                      <a:ext uri="{FF2B5EF4-FFF2-40B4-BE49-F238E27FC236}">
                        <a16:creationId xmlns:a16="http://schemas.microsoft.com/office/drawing/2014/main" id="{F6168512-668F-4877-A839-D3EF3C2448E8}"/>
                      </a:ext>
                    </a:extLst>
                  </p:cNvPr>
                  <p:cNvSpPr>
                    <a:spLocks/>
                  </p:cNvSpPr>
                  <p:nvPr/>
                </p:nvSpPr>
                <p:spPr bwMode="auto">
                  <a:xfrm rot="2747973" flipV="1">
                    <a:off x="2499357"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1" name="g">
                    <a:extLst>
                      <a:ext uri="{FF2B5EF4-FFF2-40B4-BE49-F238E27FC236}">
                        <a16:creationId xmlns:a16="http://schemas.microsoft.com/office/drawing/2014/main" id="{6E40EC64-5C85-40B9-8EF6-13E06AA83B38}"/>
                      </a:ext>
                    </a:extLst>
                  </p:cNvPr>
                  <p:cNvSpPr>
                    <a:spLocks/>
                  </p:cNvSpPr>
                  <p:nvPr/>
                </p:nvSpPr>
                <p:spPr bwMode="auto">
                  <a:xfrm rot="2747973" flipV="1">
                    <a:off x="2561541"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2" name="g">
                    <a:extLst>
                      <a:ext uri="{FF2B5EF4-FFF2-40B4-BE49-F238E27FC236}">
                        <a16:creationId xmlns:a16="http://schemas.microsoft.com/office/drawing/2014/main" id="{A53CB0D5-18F9-4A8D-8632-0CB1A66C2F16}"/>
                      </a:ext>
                    </a:extLst>
                  </p:cNvPr>
                  <p:cNvSpPr>
                    <a:spLocks/>
                  </p:cNvSpPr>
                  <p:nvPr/>
                </p:nvSpPr>
                <p:spPr bwMode="auto">
                  <a:xfrm rot="2747973" flipV="1">
                    <a:off x="2482594"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3" name="g">
                    <a:extLst>
                      <a:ext uri="{FF2B5EF4-FFF2-40B4-BE49-F238E27FC236}">
                        <a16:creationId xmlns:a16="http://schemas.microsoft.com/office/drawing/2014/main" id="{54EC7E77-0AFC-422F-814C-8C237646ACF3}"/>
                      </a:ext>
                    </a:extLst>
                  </p:cNvPr>
                  <p:cNvSpPr>
                    <a:spLocks/>
                  </p:cNvSpPr>
                  <p:nvPr/>
                </p:nvSpPr>
                <p:spPr bwMode="auto">
                  <a:xfrm rot="2747973" flipV="1">
                    <a:off x="2535248"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4" name="g">
                    <a:extLst>
                      <a:ext uri="{FF2B5EF4-FFF2-40B4-BE49-F238E27FC236}">
                        <a16:creationId xmlns:a16="http://schemas.microsoft.com/office/drawing/2014/main" id="{38509B4A-00A7-47CD-9CA0-1AE2AD16E9D6}"/>
                      </a:ext>
                    </a:extLst>
                  </p:cNvPr>
                  <p:cNvSpPr>
                    <a:spLocks/>
                  </p:cNvSpPr>
                  <p:nvPr/>
                </p:nvSpPr>
                <p:spPr bwMode="auto">
                  <a:xfrm rot="2747973" flipV="1">
                    <a:off x="2557760"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5" name="g">
                    <a:extLst>
                      <a:ext uri="{FF2B5EF4-FFF2-40B4-BE49-F238E27FC236}">
                        <a16:creationId xmlns:a16="http://schemas.microsoft.com/office/drawing/2014/main" id="{12490AA2-FADB-4DBB-A10C-652304522940}"/>
                      </a:ext>
                    </a:extLst>
                  </p:cNvPr>
                  <p:cNvSpPr>
                    <a:spLocks/>
                  </p:cNvSpPr>
                  <p:nvPr/>
                </p:nvSpPr>
                <p:spPr bwMode="auto">
                  <a:xfrm rot="2747973" flipV="1">
                    <a:off x="2531700"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6" name="g">
                    <a:extLst>
                      <a:ext uri="{FF2B5EF4-FFF2-40B4-BE49-F238E27FC236}">
                        <a16:creationId xmlns:a16="http://schemas.microsoft.com/office/drawing/2014/main" id="{08458C90-B624-4D4D-AC42-DDAE5F6CB26E}"/>
                      </a:ext>
                    </a:extLst>
                  </p:cNvPr>
                  <p:cNvSpPr>
                    <a:spLocks/>
                  </p:cNvSpPr>
                  <p:nvPr/>
                </p:nvSpPr>
                <p:spPr bwMode="auto">
                  <a:xfrm rot="2747973" flipV="1">
                    <a:off x="2554325"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7" name="Freeform: Shape 116">
                    <a:extLst>
                      <a:ext uri="{FF2B5EF4-FFF2-40B4-BE49-F238E27FC236}">
                        <a16:creationId xmlns:a16="http://schemas.microsoft.com/office/drawing/2014/main" id="{283B6D80-F5FB-4279-9207-26B5811E1A97}"/>
                      </a:ext>
                    </a:extLst>
                  </p:cNvPr>
                  <p:cNvSpPr/>
                  <p:nvPr/>
                </p:nvSpPr>
                <p:spPr>
                  <a:xfrm>
                    <a:off x="2688730"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8" name="g">
                    <a:extLst>
                      <a:ext uri="{FF2B5EF4-FFF2-40B4-BE49-F238E27FC236}">
                        <a16:creationId xmlns:a16="http://schemas.microsoft.com/office/drawing/2014/main" id="{6F13F774-9E93-46B8-8040-2364169E6717}"/>
                      </a:ext>
                    </a:extLst>
                  </p:cNvPr>
                  <p:cNvSpPr>
                    <a:spLocks/>
                  </p:cNvSpPr>
                  <p:nvPr/>
                </p:nvSpPr>
                <p:spPr bwMode="auto">
                  <a:xfrm rot="2747973" flipV="1">
                    <a:off x="2750199"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19" name="g">
                    <a:extLst>
                      <a:ext uri="{FF2B5EF4-FFF2-40B4-BE49-F238E27FC236}">
                        <a16:creationId xmlns:a16="http://schemas.microsoft.com/office/drawing/2014/main" id="{49FB5F77-A183-4D9A-B782-E4DF69E33949}"/>
                      </a:ext>
                    </a:extLst>
                  </p:cNvPr>
                  <p:cNvSpPr>
                    <a:spLocks/>
                  </p:cNvSpPr>
                  <p:nvPr/>
                </p:nvSpPr>
                <p:spPr bwMode="auto">
                  <a:xfrm rot="2747973" flipV="1">
                    <a:off x="2794186"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0" name="g">
                    <a:extLst>
                      <a:ext uri="{FF2B5EF4-FFF2-40B4-BE49-F238E27FC236}">
                        <a16:creationId xmlns:a16="http://schemas.microsoft.com/office/drawing/2014/main" id="{80C528D8-299B-4E36-98EF-B9FD84682F50}"/>
                      </a:ext>
                    </a:extLst>
                  </p:cNvPr>
                  <p:cNvSpPr>
                    <a:spLocks/>
                  </p:cNvSpPr>
                  <p:nvPr/>
                </p:nvSpPr>
                <p:spPr bwMode="auto">
                  <a:xfrm rot="2747973" flipV="1">
                    <a:off x="2713482"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1" name="g">
                    <a:extLst>
                      <a:ext uri="{FF2B5EF4-FFF2-40B4-BE49-F238E27FC236}">
                        <a16:creationId xmlns:a16="http://schemas.microsoft.com/office/drawing/2014/main" id="{F834F738-187C-4AF7-9D65-019718510863}"/>
                      </a:ext>
                    </a:extLst>
                  </p:cNvPr>
                  <p:cNvSpPr>
                    <a:spLocks/>
                  </p:cNvSpPr>
                  <p:nvPr/>
                </p:nvSpPr>
                <p:spPr bwMode="auto">
                  <a:xfrm rot="2747973" flipV="1">
                    <a:off x="2757558"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2" name="g">
                    <a:extLst>
                      <a:ext uri="{FF2B5EF4-FFF2-40B4-BE49-F238E27FC236}">
                        <a16:creationId xmlns:a16="http://schemas.microsoft.com/office/drawing/2014/main" id="{8F066EC8-057D-4083-AEAE-86324F878A16}"/>
                      </a:ext>
                    </a:extLst>
                  </p:cNvPr>
                  <p:cNvSpPr>
                    <a:spLocks/>
                  </p:cNvSpPr>
                  <p:nvPr/>
                </p:nvSpPr>
                <p:spPr bwMode="auto">
                  <a:xfrm rot="2747973" flipV="1">
                    <a:off x="2725153"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3" name="g">
                    <a:extLst>
                      <a:ext uri="{FF2B5EF4-FFF2-40B4-BE49-F238E27FC236}">
                        <a16:creationId xmlns:a16="http://schemas.microsoft.com/office/drawing/2014/main" id="{11761D8E-EC53-4098-95C0-0B97E7A77D90}"/>
                      </a:ext>
                    </a:extLst>
                  </p:cNvPr>
                  <p:cNvSpPr>
                    <a:spLocks/>
                  </p:cNvSpPr>
                  <p:nvPr/>
                </p:nvSpPr>
                <p:spPr bwMode="auto">
                  <a:xfrm rot="2747973" flipV="1">
                    <a:off x="2701811"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4" name="g">
                    <a:extLst>
                      <a:ext uri="{FF2B5EF4-FFF2-40B4-BE49-F238E27FC236}">
                        <a16:creationId xmlns:a16="http://schemas.microsoft.com/office/drawing/2014/main" id="{B5F5D242-2B53-43BA-AE43-C07438DD8A32}"/>
                      </a:ext>
                    </a:extLst>
                  </p:cNvPr>
                  <p:cNvSpPr>
                    <a:spLocks/>
                  </p:cNvSpPr>
                  <p:nvPr/>
                </p:nvSpPr>
                <p:spPr bwMode="auto">
                  <a:xfrm rot="2747973" flipV="1">
                    <a:off x="2719985"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5" name="g">
                    <a:extLst>
                      <a:ext uri="{FF2B5EF4-FFF2-40B4-BE49-F238E27FC236}">
                        <a16:creationId xmlns:a16="http://schemas.microsoft.com/office/drawing/2014/main" id="{2FCF46DF-0B5B-4A5F-A75F-767F8F18131E}"/>
                      </a:ext>
                    </a:extLst>
                  </p:cNvPr>
                  <p:cNvSpPr>
                    <a:spLocks/>
                  </p:cNvSpPr>
                  <p:nvPr/>
                </p:nvSpPr>
                <p:spPr bwMode="auto">
                  <a:xfrm rot="2747973" flipV="1">
                    <a:off x="2755290"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6" name="g">
                    <a:extLst>
                      <a:ext uri="{FF2B5EF4-FFF2-40B4-BE49-F238E27FC236}">
                        <a16:creationId xmlns:a16="http://schemas.microsoft.com/office/drawing/2014/main" id="{00A21F44-339C-4846-A69A-FEC24F8CB5AF}"/>
                      </a:ext>
                    </a:extLst>
                  </p:cNvPr>
                  <p:cNvSpPr>
                    <a:spLocks/>
                  </p:cNvSpPr>
                  <p:nvPr/>
                </p:nvSpPr>
                <p:spPr bwMode="auto">
                  <a:xfrm rot="2747973" flipV="1">
                    <a:off x="2777486"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7" name="g">
                    <a:extLst>
                      <a:ext uri="{FF2B5EF4-FFF2-40B4-BE49-F238E27FC236}">
                        <a16:creationId xmlns:a16="http://schemas.microsoft.com/office/drawing/2014/main" id="{D1103B1F-9E44-4989-8C23-301D7AF5EB8D}"/>
                      </a:ext>
                    </a:extLst>
                  </p:cNvPr>
                  <p:cNvSpPr>
                    <a:spLocks/>
                  </p:cNvSpPr>
                  <p:nvPr/>
                </p:nvSpPr>
                <p:spPr bwMode="auto">
                  <a:xfrm rot="2747973" flipV="1">
                    <a:off x="2731656"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8" name="g">
                    <a:extLst>
                      <a:ext uri="{FF2B5EF4-FFF2-40B4-BE49-F238E27FC236}">
                        <a16:creationId xmlns:a16="http://schemas.microsoft.com/office/drawing/2014/main" id="{818A54F5-0121-41EB-8966-EA20A2A49042}"/>
                      </a:ext>
                    </a:extLst>
                  </p:cNvPr>
                  <p:cNvSpPr>
                    <a:spLocks/>
                  </p:cNvSpPr>
                  <p:nvPr/>
                </p:nvSpPr>
                <p:spPr bwMode="auto">
                  <a:xfrm rot="2747973" flipV="1">
                    <a:off x="2730244"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29" name="g">
                    <a:extLst>
                      <a:ext uri="{FF2B5EF4-FFF2-40B4-BE49-F238E27FC236}">
                        <a16:creationId xmlns:a16="http://schemas.microsoft.com/office/drawing/2014/main" id="{11A0C61F-9B56-41FD-B545-4E729023A388}"/>
                      </a:ext>
                    </a:extLst>
                  </p:cNvPr>
                  <p:cNvSpPr>
                    <a:spLocks/>
                  </p:cNvSpPr>
                  <p:nvPr/>
                </p:nvSpPr>
                <p:spPr bwMode="auto">
                  <a:xfrm rot="2747973" flipV="1">
                    <a:off x="2716703"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0" name="g">
                    <a:extLst>
                      <a:ext uri="{FF2B5EF4-FFF2-40B4-BE49-F238E27FC236}">
                        <a16:creationId xmlns:a16="http://schemas.microsoft.com/office/drawing/2014/main" id="{D1C3CF22-FBF2-4446-B0CF-77F6C0960C3B}"/>
                      </a:ext>
                    </a:extLst>
                  </p:cNvPr>
                  <p:cNvSpPr>
                    <a:spLocks/>
                  </p:cNvSpPr>
                  <p:nvPr/>
                </p:nvSpPr>
                <p:spPr bwMode="auto">
                  <a:xfrm rot="2747973" flipV="1">
                    <a:off x="2734217"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1" name="g">
                    <a:extLst>
                      <a:ext uri="{FF2B5EF4-FFF2-40B4-BE49-F238E27FC236}">
                        <a16:creationId xmlns:a16="http://schemas.microsoft.com/office/drawing/2014/main" id="{5E908D79-DDCE-49BC-BF38-EB71CA3023A2}"/>
                      </a:ext>
                    </a:extLst>
                  </p:cNvPr>
                  <p:cNvSpPr>
                    <a:spLocks/>
                  </p:cNvSpPr>
                  <p:nvPr/>
                </p:nvSpPr>
                <p:spPr bwMode="auto">
                  <a:xfrm rot="2747973" flipV="1">
                    <a:off x="2783273"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2" name="g">
                    <a:extLst>
                      <a:ext uri="{FF2B5EF4-FFF2-40B4-BE49-F238E27FC236}">
                        <a16:creationId xmlns:a16="http://schemas.microsoft.com/office/drawing/2014/main" id="{B42E0BFF-ACA9-45A3-BCC5-604CCC738548}"/>
                      </a:ext>
                    </a:extLst>
                  </p:cNvPr>
                  <p:cNvSpPr>
                    <a:spLocks/>
                  </p:cNvSpPr>
                  <p:nvPr/>
                </p:nvSpPr>
                <p:spPr bwMode="auto">
                  <a:xfrm rot="2747973" flipV="1">
                    <a:off x="2755893"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3" name="g">
                    <a:extLst>
                      <a:ext uri="{FF2B5EF4-FFF2-40B4-BE49-F238E27FC236}">
                        <a16:creationId xmlns:a16="http://schemas.microsoft.com/office/drawing/2014/main" id="{368DBC00-3173-4169-B062-C62DA7BC6707}"/>
                      </a:ext>
                    </a:extLst>
                  </p:cNvPr>
                  <p:cNvSpPr>
                    <a:spLocks/>
                  </p:cNvSpPr>
                  <p:nvPr/>
                </p:nvSpPr>
                <p:spPr bwMode="auto">
                  <a:xfrm rot="2747973" flipV="1">
                    <a:off x="2773541"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4" name="g">
                    <a:extLst>
                      <a:ext uri="{FF2B5EF4-FFF2-40B4-BE49-F238E27FC236}">
                        <a16:creationId xmlns:a16="http://schemas.microsoft.com/office/drawing/2014/main" id="{05A38FAC-A5DB-4A8E-975E-4951B7C00C0B}"/>
                      </a:ext>
                    </a:extLst>
                  </p:cNvPr>
                  <p:cNvSpPr>
                    <a:spLocks/>
                  </p:cNvSpPr>
                  <p:nvPr/>
                </p:nvSpPr>
                <p:spPr bwMode="auto">
                  <a:xfrm rot="2747973" flipV="1">
                    <a:off x="2789158"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5" name="g">
                    <a:extLst>
                      <a:ext uri="{FF2B5EF4-FFF2-40B4-BE49-F238E27FC236}">
                        <a16:creationId xmlns:a16="http://schemas.microsoft.com/office/drawing/2014/main" id="{E36FC438-B6D0-44C1-9D4F-20B0796A4D4E}"/>
                      </a:ext>
                    </a:extLst>
                  </p:cNvPr>
                  <p:cNvSpPr>
                    <a:spLocks/>
                  </p:cNvSpPr>
                  <p:nvPr/>
                </p:nvSpPr>
                <p:spPr bwMode="auto">
                  <a:xfrm rot="2747973" flipV="1">
                    <a:off x="2790312"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6" name="g">
                    <a:extLst>
                      <a:ext uri="{FF2B5EF4-FFF2-40B4-BE49-F238E27FC236}">
                        <a16:creationId xmlns:a16="http://schemas.microsoft.com/office/drawing/2014/main" id="{154C4B95-BD4D-46B5-8E76-DB79F0EF8479}"/>
                      </a:ext>
                    </a:extLst>
                  </p:cNvPr>
                  <p:cNvSpPr>
                    <a:spLocks/>
                  </p:cNvSpPr>
                  <p:nvPr/>
                </p:nvSpPr>
                <p:spPr bwMode="auto">
                  <a:xfrm rot="2747973" flipV="1">
                    <a:off x="2722545"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7" name="g">
                    <a:extLst>
                      <a:ext uri="{FF2B5EF4-FFF2-40B4-BE49-F238E27FC236}">
                        <a16:creationId xmlns:a16="http://schemas.microsoft.com/office/drawing/2014/main" id="{11F08015-9744-4AD4-9ACA-E067CD54421C}"/>
                      </a:ext>
                    </a:extLst>
                  </p:cNvPr>
                  <p:cNvSpPr>
                    <a:spLocks/>
                  </p:cNvSpPr>
                  <p:nvPr/>
                </p:nvSpPr>
                <p:spPr bwMode="auto">
                  <a:xfrm rot="2747973" flipV="1">
                    <a:off x="2720441"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8" name="g">
                    <a:extLst>
                      <a:ext uri="{FF2B5EF4-FFF2-40B4-BE49-F238E27FC236}">
                        <a16:creationId xmlns:a16="http://schemas.microsoft.com/office/drawing/2014/main" id="{C5B15984-B083-4E5B-8400-2752D41F4F84}"/>
                      </a:ext>
                    </a:extLst>
                  </p:cNvPr>
                  <p:cNvSpPr>
                    <a:spLocks/>
                  </p:cNvSpPr>
                  <p:nvPr/>
                </p:nvSpPr>
                <p:spPr bwMode="auto">
                  <a:xfrm rot="2747973" flipV="1">
                    <a:off x="2751596"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39" name="g">
                    <a:extLst>
                      <a:ext uri="{FF2B5EF4-FFF2-40B4-BE49-F238E27FC236}">
                        <a16:creationId xmlns:a16="http://schemas.microsoft.com/office/drawing/2014/main" id="{B67D672C-79D1-4E6F-BC62-F469DFF8D355}"/>
                      </a:ext>
                    </a:extLst>
                  </p:cNvPr>
                  <p:cNvSpPr>
                    <a:spLocks/>
                  </p:cNvSpPr>
                  <p:nvPr/>
                </p:nvSpPr>
                <p:spPr bwMode="auto">
                  <a:xfrm rot="2747973" flipV="1">
                    <a:off x="2732597" y="355364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0" name="g">
                    <a:extLst>
                      <a:ext uri="{FF2B5EF4-FFF2-40B4-BE49-F238E27FC236}">
                        <a16:creationId xmlns:a16="http://schemas.microsoft.com/office/drawing/2014/main" id="{ED4B6C2F-3C0E-41F8-99A4-08FDAB41CC01}"/>
                      </a:ext>
                    </a:extLst>
                  </p:cNvPr>
                  <p:cNvSpPr>
                    <a:spLocks/>
                  </p:cNvSpPr>
                  <p:nvPr/>
                </p:nvSpPr>
                <p:spPr bwMode="auto">
                  <a:xfrm rot="2747973" flipV="1">
                    <a:off x="2766531"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1" name="g">
                    <a:extLst>
                      <a:ext uri="{FF2B5EF4-FFF2-40B4-BE49-F238E27FC236}">
                        <a16:creationId xmlns:a16="http://schemas.microsoft.com/office/drawing/2014/main" id="{AF618D36-9416-493A-BA6A-535B0332A014}"/>
                      </a:ext>
                    </a:extLst>
                  </p:cNvPr>
                  <p:cNvSpPr>
                    <a:spLocks/>
                  </p:cNvSpPr>
                  <p:nvPr/>
                </p:nvSpPr>
                <p:spPr bwMode="auto">
                  <a:xfrm rot="2747973" flipV="1">
                    <a:off x="2788647"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2" name="g">
                    <a:extLst>
                      <a:ext uri="{FF2B5EF4-FFF2-40B4-BE49-F238E27FC236}">
                        <a16:creationId xmlns:a16="http://schemas.microsoft.com/office/drawing/2014/main" id="{7A4E2CF8-1A46-4003-A875-44ADDED2FEA0}"/>
                      </a:ext>
                    </a:extLst>
                  </p:cNvPr>
                  <p:cNvSpPr>
                    <a:spLocks/>
                  </p:cNvSpPr>
                  <p:nvPr/>
                </p:nvSpPr>
                <p:spPr bwMode="auto">
                  <a:xfrm rot="2747973" flipV="1">
                    <a:off x="2790641"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3" name="g">
                    <a:extLst>
                      <a:ext uri="{FF2B5EF4-FFF2-40B4-BE49-F238E27FC236}">
                        <a16:creationId xmlns:a16="http://schemas.microsoft.com/office/drawing/2014/main" id="{878B9672-B8B3-4594-89AD-D624AFB87F0D}"/>
                      </a:ext>
                    </a:extLst>
                  </p:cNvPr>
                  <p:cNvSpPr>
                    <a:spLocks/>
                  </p:cNvSpPr>
                  <p:nvPr/>
                </p:nvSpPr>
                <p:spPr bwMode="auto">
                  <a:xfrm rot="2747973" flipV="1">
                    <a:off x="2759930"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4" name="g">
                    <a:extLst>
                      <a:ext uri="{FF2B5EF4-FFF2-40B4-BE49-F238E27FC236}">
                        <a16:creationId xmlns:a16="http://schemas.microsoft.com/office/drawing/2014/main" id="{BAC06399-CDB9-4E8E-A8E3-6F9572847B66}"/>
                      </a:ext>
                    </a:extLst>
                  </p:cNvPr>
                  <p:cNvSpPr>
                    <a:spLocks/>
                  </p:cNvSpPr>
                  <p:nvPr/>
                </p:nvSpPr>
                <p:spPr bwMode="auto">
                  <a:xfrm rot="2747973" flipV="1">
                    <a:off x="2730244"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5" name="g">
                    <a:extLst>
                      <a:ext uri="{FF2B5EF4-FFF2-40B4-BE49-F238E27FC236}">
                        <a16:creationId xmlns:a16="http://schemas.microsoft.com/office/drawing/2014/main" id="{C061C53F-C654-4A5B-92D9-EEF6AA45D775}"/>
                      </a:ext>
                    </a:extLst>
                  </p:cNvPr>
                  <p:cNvSpPr>
                    <a:spLocks/>
                  </p:cNvSpPr>
                  <p:nvPr/>
                </p:nvSpPr>
                <p:spPr bwMode="auto">
                  <a:xfrm rot="2747973" flipV="1">
                    <a:off x="2792428"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6" name="g">
                    <a:extLst>
                      <a:ext uri="{FF2B5EF4-FFF2-40B4-BE49-F238E27FC236}">
                        <a16:creationId xmlns:a16="http://schemas.microsoft.com/office/drawing/2014/main" id="{83EF14FF-5F9E-44AE-9268-8F2B311BF8B6}"/>
                      </a:ext>
                    </a:extLst>
                  </p:cNvPr>
                  <p:cNvSpPr>
                    <a:spLocks/>
                  </p:cNvSpPr>
                  <p:nvPr/>
                </p:nvSpPr>
                <p:spPr bwMode="auto">
                  <a:xfrm rot="2747973" flipV="1">
                    <a:off x="2713481"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7" name="g">
                    <a:extLst>
                      <a:ext uri="{FF2B5EF4-FFF2-40B4-BE49-F238E27FC236}">
                        <a16:creationId xmlns:a16="http://schemas.microsoft.com/office/drawing/2014/main" id="{101117A8-7CCC-4863-ABC9-0B140C0CEC73}"/>
                      </a:ext>
                    </a:extLst>
                  </p:cNvPr>
                  <p:cNvSpPr>
                    <a:spLocks/>
                  </p:cNvSpPr>
                  <p:nvPr/>
                </p:nvSpPr>
                <p:spPr bwMode="auto">
                  <a:xfrm rot="2747973" flipV="1">
                    <a:off x="2766135"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8" name="g">
                    <a:extLst>
                      <a:ext uri="{FF2B5EF4-FFF2-40B4-BE49-F238E27FC236}">
                        <a16:creationId xmlns:a16="http://schemas.microsoft.com/office/drawing/2014/main" id="{68E2AB93-159D-4FA7-B511-1C67E67E3B73}"/>
                      </a:ext>
                    </a:extLst>
                  </p:cNvPr>
                  <p:cNvSpPr>
                    <a:spLocks/>
                  </p:cNvSpPr>
                  <p:nvPr/>
                </p:nvSpPr>
                <p:spPr bwMode="auto">
                  <a:xfrm rot="2747973" flipV="1">
                    <a:off x="2788647"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49" name="g">
                    <a:extLst>
                      <a:ext uri="{FF2B5EF4-FFF2-40B4-BE49-F238E27FC236}">
                        <a16:creationId xmlns:a16="http://schemas.microsoft.com/office/drawing/2014/main" id="{225A0EE0-7717-42E8-8496-A7064B00983C}"/>
                      </a:ext>
                    </a:extLst>
                  </p:cNvPr>
                  <p:cNvSpPr>
                    <a:spLocks/>
                  </p:cNvSpPr>
                  <p:nvPr/>
                </p:nvSpPr>
                <p:spPr bwMode="auto">
                  <a:xfrm rot="2747973" flipV="1">
                    <a:off x="2762587"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0" name="g">
                    <a:extLst>
                      <a:ext uri="{FF2B5EF4-FFF2-40B4-BE49-F238E27FC236}">
                        <a16:creationId xmlns:a16="http://schemas.microsoft.com/office/drawing/2014/main" id="{5B9EFA81-1661-44EF-94FC-2EB51CDF9758}"/>
                      </a:ext>
                    </a:extLst>
                  </p:cNvPr>
                  <p:cNvSpPr>
                    <a:spLocks/>
                  </p:cNvSpPr>
                  <p:nvPr/>
                </p:nvSpPr>
                <p:spPr bwMode="auto">
                  <a:xfrm rot="2747973" flipV="1">
                    <a:off x="2785212"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1" name="Freeform: Shape 150">
                    <a:extLst>
                      <a:ext uri="{FF2B5EF4-FFF2-40B4-BE49-F238E27FC236}">
                        <a16:creationId xmlns:a16="http://schemas.microsoft.com/office/drawing/2014/main" id="{49173316-FEF0-495A-B6FA-E786FC699883}"/>
                      </a:ext>
                    </a:extLst>
                  </p:cNvPr>
                  <p:cNvSpPr/>
                  <p:nvPr/>
                </p:nvSpPr>
                <p:spPr>
                  <a:xfrm>
                    <a:off x="2919618"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52" name="g">
                    <a:extLst>
                      <a:ext uri="{FF2B5EF4-FFF2-40B4-BE49-F238E27FC236}">
                        <a16:creationId xmlns:a16="http://schemas.microsoft.com/office/drawing/2014/main" id="{B225F2D5-BF5E-481A-8DC7-CB049B7C0E95}"/>
                      </a:ext>
                    </a:extLst>
                  </p:cNvPr>
                  <p:cNvSpPr>
                    <a:spLocks/>
                  </p:cNvSpPr>
                  <p:nvPr/>
                </p:nvSpPr>
                <p:spPr bwMode="auto">
                  <a:xfrm rot="2747973" flipV="1">
                    <a:off x="2981087"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3" name="g">
                    <a:extLst>
                      <a:ext uri="{FF2B5EF4-FFF2-40B4-BE49-F238E27FC236}">
                        <a16:creationId xmlns:a16="http://schemas.microsoft.com/office/drawing/2014/main" id="{A68DEBC1-BF8F-498C-AA42-0B9825C79D35}"/>
                      </a:ext>
                    </a:extLst>
                  </p:cNvPr>
                  <p:cNvSpPr>
                    <a:spLocks/>
                  </p:cNvSpPr>
                  <p:nvPr/>
                </p:nvSpPr>
                <p:spPr bwMode="auto">
                  <a:xfrm rot="2747973" flipV="1">
                    <a:off x="3025074"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4" name="g">
                    <a:extLst>
                      <a:ext uri="{FF2B5EF4-FFF2-40B4-BE49-F238E27FC236}">
                        <a16:creationId xmlns:a16="http://schemas.microsoft.com/office/drawing/2014/main" id="{1A5922BC-C971-4FEE-9B3C-CD643681D811}"/>
                      </a:ext>
                    </a:extLst>
                  </p:cNvPr>
                  <p:cNvSpPr>
                    <a:spLocks/>
                  </p:cNvSpPr>
                  <p:nvPr/>
                </p:nvSpPr>
                <p:spPr bwMode="auto">
                  <a:xfrm rot="2747973" flipV="1">
                    <a:off x="2944370"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5" name="g">
                    <a:extLst>
                      <a:ext uri="{FF2B5EF4-FFF2-40B4-BE49-F238E27FC236}">
                        <a16:creationId xmlns:a16="http://schemas.microsoft.com/office/drawing/2014/main" id="{F8FF953C-8C36-42F6-A8A7-D74C01E4E03A}"/>
                      </a:ext>
                    </a:extLst>
                  </p:cNvPr>
                  <p:cNvSpPr>
                    <a:spLocks/>
                  </p:cNvSpPr>
                  <p:nvPr/>
                </p:nvSpPr>
                <p:spPr bwMode="auto">
                  <a:xfrm rot="2747973" flipV="1">
                    <a:off x="2988446"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6" name="g">
                    <a:extLst>
                      <a:ext uri="{FF2B5EF4-FFF2-40B4-BE49-F238E27FC236}">
                        <a16:creationId xmlns:a16="http://schemas.microsoft.com/office/drawing/2014/main" id="{0FB1E74B-D2DE-4DD0-8BEA-3AD8992125B3}"/>
                      </a:ext>
                    </a:extLst>
                  </p:cNvPr>
                  <p:cNvSpPr>
                    <a:spLocks/>
                  </p:cNvSpPr>
                  <p:nvPr/>
                </p:nvSpPr>
                <p:spPr bwMode="auto">
                  <a:xfrm rot="2747973" flipV="1">
                    <a:off x="2956041"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7" name="g">
                    <a:extLst>
                      <a:ext uri="{FF2B5EF4-FFF2-40B4-BE49-F238E27FC236}">
                        <a16:creationId xmlns:a16="http://schemas.microsoft.com/office/drawing/2014/main" id="{5D25C878-4829-4CA3-83ED-67108FE90A1E}"/>
                      </a:ext>
                    </a:extLst>
                  </p:cNvPr>
                  <p:cNvSpPr>
                    <a:spLocks/>
                  </p:cNvSpPr>
                  <p:nvPr/>
                </p:nvSpPr>
                <p:spPr bwMode="auto">
                  <a:xfrm rot="2747973" flipV="1">
                    <a:off x="2932699"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8" name="g">
                    <a:extLst>
                      <a:ext uri="{FF2B5EF4-FFF2-40B4-BE49-F238E27FC236}">
                        <a16:creationId xmlns:a16="http://schemas.microsoft.com/office/drawing/2014/main" id="{E67A1C5A-69BF-4315-BB4B-18C2D475B703}"/>
                      </a:ext>
                    </a:extLst>
                  </p:cNvPr>
                  <p:cNvSpPr>
                    <a:spLocks/>
                  </p:cNvSpPr>
                  <p:nvPr/>
                </p:nvSpPr>
                <p:spPr bwMode="auto">
                  <a:xfrm rot="2747973" flipV="1">
                    <a:off x="2950873"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59" name="g">
                    <a:extLst>
                      <a:ext uri="{FF2B5EF4-FFF2-40B4-BE49-F238E27FC236}">
                        <a16:creationId xmlns:a16="http://schemas.microsoft.com/office/drawing/2014/main" id="{B71E52B6-A6CB-45B1-B340-4A3ED2CC3CA0}"/>
                      </a:ext>
                    </a:extLst>
                  </p:cNvPr>
                  <p:cNvSpPr>
                    <a:spLocks/>
                  </p:cNvSpPr>
                  <p:nvPr/>
                </p:nvSpPr>
                <p:spPr bwMode="auto">
                  <a:xfrm rot="2747973" flipV="1">
                    <a:off x="2986178"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0" name="g">
                    <a:extLst>
                      <a:ext uri="{FF2B5EF4-FFF2-40B4-BE49-F238E27FC236}">
                        <a16:creationId xmlns:a16="http://schemas.microsoft.com/office/drawing/2014/main" id="{AF8EA474-33CC-4D1D-9565-09863AE1452D}"/>
                      </a:ext>
                    </a:extLst>
                  </p:cNvPr>
                  <p:cNvSpPr>
                    <a:spLocks/>
                  </p:cNvSpPr>
                  <p:nvPr/>
                </p:nvSpPr>
                <p:spPr bwMode="auto">
                  <a:xfrm rot="2747973" flipV="1">
                    <a:off x="3008374"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1" name="g">
                    <a:extLst>
                      <a:ext uri="{FF2B5EF4-FFF2-40B4-BE49-F238E27FC236}">
                        <a16:creationId xmlns:a16="http://schemas.microsoft.com/office/drawing/2014/main" id="{98933D17-D11F-416A-BA7D-BF7658241B7D}"/>
                      </a:ext>
                    </a:extLst>
                  </p:cNvPr>
                  <p:cNvSpPr>
                    <a:spLocks/>
                  </p:cNvSpPr>
                  <p:nvPr/>
                </p:nvSpPr>
                <p:spPr bwMode="auto">
                  <a:xfrm rot="2747973" flipV="1">
                    <a:off x="2962544"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2" name="g">
                    <a:extLst>
                      <a:ext uri="{FF2B5EF4-FFF2-40B4-BE49-F238E27FC236}">
                        <a16:creationId xmlns:a16="http://schemas.microsoft.com/office/drawing/2014/main" id="{8E2BC9B8-04FC-4FF5-BBAB-B19EFD3D6628}"/>
                      </a:ext>
                    </a:extLst>
                  </p:cNvPr>
                  <p:cNvSpPr>
                    <a:spLocks/>
                  </p:cNvSpPr>
                  <p:nvPr/>
                </p:nvSpPr>
                <p:spPr bwMode="auto">
                  <a:xfrm rot="2747973" flipV="1">
                    <a:off x="2961132"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3" name="g">
                    <a:extLst>
                      <a:ext uri="{FF2B5EF4-FFF2-40B4-BE49-F238E27FC236}">
                        <a16:creationId xmlns:a16="http://schemas.microsoft.com/office/drawing/2014/main" id="{E614D6DC-8880-4E1A-A4B1-39E07934432A}"/>
                      </a:ext>
                    </a:extLst>
                  </p:cNvPr>
                  <p:cNvSpPr>
                    <a:spLocks/>
                  </p:cNvSpPr>
                  <p:nvPr/>
                </p:nvSpPr>
                <p:spPr bwMode="auto">
                  <a:xfrm rot="2747973" flipV="1">
                    <a:off x="2947591"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4" name="g">
                    <a:extLst>
                      <a:ext uri="{FF2B5EF4-FFF2-40B4-BE49-F238E27FC236}">
                        <a16:creationId xmlns:a16="http://schemas.microsoft.com/office/drawing/2014/main" id="{DEA9056A-81A4-4518-BB6F-ACA8541FB857}"/>
                      </a:ext>
                    </a:extLst>
                  </p:cNvPr>
                  <p:cNvSpPr>
                    <a:spLocks/>
                  </p:cNvSpPr>
                  <p:nvPr/>
                </p:nvSpPr>
                <p:spPr bwMode="auto">
                  <a:xfrm rot="2747973" flipV="1">
                    <a:off x="2965105"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5" name="g">
                    <a:extLst>
                      <a:ext uri="{FF2B5EF4-FFF2-40B4-BE49-F238E27FC236}">
                        <a16:creationId xmlns:a16="http://schemas.microsoft.com/office/drawing/2014/main" id="{1588827C-8F93-4AEA-8CC9-B12B3154353D}"/>
                      </a:ext>
                    </a:extLst>
                  </p:cNvPr>
                  <p:cNvSpPr>
                    <a:spLocks/>
                  </p:cNvSpPr>
                  <p:nvPr/>
                </p:nvSpPr>
                <p:spPr bwMode="auto">
                  <a:xfrm rot="2747973" flipV="1">
                    <a:off x="3014161"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6" name="g">
                    <a:extLst>
                      <a:ext uri="{FF2B5EF4-FFF2-40B4-BE49-F238E27FC236}">
                        <a16:creationId xmlns:a16="http://schemas.microsoft.com/office/drawing/2014/main" id="{78486FF2-7E62-431D-A24D-254B12AA6E28}"/>
                      </a:ext>
                    </a:extLst>
                  </p:cNvPr>
                  <p:cNvSpPr>
                    <a:spLocks/>
                  </p:cNvSpPr>
                  <p:nvPr/>
                </p:nvSpPr>
                <p:spPr bwMode="auto">
                  <a:xfrm rot="2747973" flipV="1">
                    <a:off x="2986781"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7" name="g">
                    <a:extLst>
                      <a:ext uri="{FF2B5EF4-FFF2-40B4-BE49-F238E27FC236}">
                        <a16:creationId xmlns:a16="http://schemas.microsoft.com/office/drawing/2014/main" id="{106D0F40-FF8E-4105-B6E7-E2827A6086FB}"/>
                      </a:ext>
                    </a:extLst>
                  </p:cNvPr>
                  <p:cNvSpPr>
                    <a:spLocks/>
                  </p:cNvSpPr>
                  <p:nvPr/>
                </p:nvSpPr>
                <p:spPr bwMode="auto">
                  <a:xfrm rot="2747973" flipV="1">
                    <a:off x="3004429"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8" name="g">
                    <a:extLst>
                      <a:ext uri="{FF2B5EF4-FFF2-40B4-BE49-F238E27FC236}">
                        <a16:creationId xmlns:a16="http://schemas.microsoft.com/office/drawing/2014/main" id="{CF474414-7AB8-40F9-891A-D6BEE3233ABA}"/>
                      </a:ext>
                    </a:extLst>
                  </p:cNvPr>
                  <p:cNvSpPr>
                    <a:spLocks/>
                  </p:cNvSpPr>
                  <p:nvPr/>
                </p:nvSpPr>
                <p:spPr bwMode="auto">
                  <a:xfrm rot="2747973" flipV="1">
                    <a:off x="3020046"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69" name="g">
                    <a:extLst>
                      <a:ext uri="{FF2B5EF4-FFF2-40B4-BE49-F238E27FC236}">
                        <a16:creationId xmlns:a16="http://schemas.microsoft.com/office/drawing/2014/main" id="{E437F7D9-AE3C-41D3-9FCA-F547E828BB18}"/>
                      </a:ext>
                    </a:extLst>
                  </p:cNvPr>
                  <p:cNvSpPr>
                    <a:spLocks/>
                  </p:cNvSpPr>
                  <p:nvPr/>
                </p:nvSpPr>
                <p:spPr bwMode="auto">
                  <a:xfrm rot="2747973" flipV="1">
                    <a:off x="3021200"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0" name="g">
                    <a:extLst>
                      <a:ext uri="{FF2B5EF4-FFF2-40B4-BE49-F238E27FC236}">
                        <a16:creationId xmlns:a16="http://schemas.microsoft.com/office/drawing/2014/main" id="{0F644824-4858-4775-887D-9160C8E3DA1A}"/>
                      </a:ext>
                    </a:extLst>
                  </p:cNvPr>
                  <p:cNvSpPr>
                    <a:spLocks/>
                  </p:cNvSpPr>
                  <p:nvPr/>
                </p:nvSpPr>
                <p:spPr bwMode="auto">
                  <a:xfrm rot="2747973" flipV="1">
                    <a:off x="2953433"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1" name="g">
                    <a:extLst>
                      <a:ext uri="{FF2B5EF4-FFF2-40B4-BE49-F238E27FC236}">
                        <a16:creationId xmlns:a16="http://schemas.microsoft.com/office/drawing/2014/main" id="{2098DBD9-8EAD-44E6-8F93-A184F80D3431}"/>
                      </a:ext>
                    </a:extLst>
                  </p:cNvPr>
                  <p:cNvSpPr>
                    <a:spLocks/>
                  </p:cNvSpPr>
                  <p:nvPr/>
                </p:nvSpPr>
                <p:spPr bwMode="auto">
                  <a:xfrm rot="2747973" flipV="1">
                    <a:off x="2951329"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2" name="g">
                    <a:extLst>
                      <a:ext uri="{FF2B5EF4-FFF2-40B4-BE49-F238E27FC236}">
                        <a16:creationId xmlns:a16="http://schemas.microsoft.com/office/drawing/2014/main" id="{E557F328-94C1-4890-ADF6-8B3C094D9934}"/>
                      </a:ext>
                    </a:extLst>
                  </p:cNvPr>
                  <p:cNvSpPr>
                    <a:spLocks/>
                  </p:cNvSpPr>
                  <p:nvPr/>
                </p:nvSpPr>
                <p:spPr bwMode="auto">
                  <a:xfrm rot="2747973" flipV="1">
                    <a:off x="2982484"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3" name="g">
                    <a:extLst>
                      <a:ext uri="{FF2B5EF4-FFF2-40B4-BE49-F238E27FC236}">
                        <a16:creationId xmlns:a16="http://schemas.microsoft.com/office/drawing/2014/main" id="{0D262FC6-1289-4624-BC11-D994130FE556}"/>
                      </a:ext>
                    </a:extLst>
                  </p:cNvPr>
                  <p:cNvSpPr>
                    <a:spLocks/>
                  </p:cNvSpPr>
                  <p:nvPr/>
                </p:nvSpPr>
                <p:spPr bwMode="auto">
                  <a:xfrm rot="2747973" flipV="1">
                    <a:off x="2963485" y="355364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4" name="g">
                    <a:extLst>
                      <a:ext uri="{FF2B5EF4-FFF2-40B4-BE49-F238E27FC236}">
                        <a16:creationId xmlns:a16="http://schemas.microsoft.com/office/drawing/2014/main" id="{CE7DF712-199B-4941-8D3F-087FB3FC48EC}"/>
                      </a:ext>
                    </a:extLst>
                  </p:cNvPr>
                  <p:cNvSpPr>
                    <a:spLocks/>
                  </p:cNvSpPr>
                  <p:nvPr/>
                </p:nvSpPr>
                <p:spPr bwMode="auto">
                  <a:xfrm rot="2747973" flipV="1">
                    <a:off x="2997419"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5" name="g">
                    <a:extLst>
                      <a:ext uri="{FF2B5EF4-FFF2-40B4-BE49-F238E27FC236}">
                        <a16:creationId xmlns:a16="http://schemas.microsoft.com/office/drawing/2014/main" id="{A8A1A266-0335-459E-8815-1E583B8F40A8}"/>
                      </a:ext>
                    </a:extLst>
                  </p:cNvPr>
                  <p:cNvSpPr>
                    <a:spLocks/>
                  </p:cNvSpPr>
                  <p:nvPr/>
                </p:nvSpPr>
                <p:spPr bwMode="auto">
                  <a:xfrm rot="2747973" flipV="1">
                    <a:off x="3019535"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6" name="g">
                    <a:extLst>
                      <a:ext uri="{FF2B5EF4-FFF2-40B4-BE49-F238E27FC236}">
                        <a16:creationId xmlns:a16="http://schemas.microsoft.com/office/drawing/2014/main" id="{B5FDF71A-243D-4C56-917F-E1EC12FFDF17}"/>
                      </a:ext>
                    </a:extLst>
                  </p:cNvPr>
                  <p:cNvSpPr>
                    <a:spLocks/>
                  </p:cNvSpPr>
                  <p:nvPr/>
                </p:nvSpPr>
                <p:spPr bwMode="auto">
                  <a:xfrm rot="2747973" flipV="1">
                    <a:off x="3021529"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7" name="g">
                    <a:extLst>
                      <a:ext uri="{FF2B5EF4-FFF2-40B4-BE49-F238E27FC236}">
                        <a16:creationId xmlns:a16="http://schemas.microsoft.com/office/drawing/2014/main" id="{216601A0-3B8B-4015-B4C2-D6DF59D455A1}"/>
                      </a:ext>
                    </a:extLst>
                  </p:cNvPr>
                  <p:cNvSpPr>
                    <a:spLocks/>
                  </p:cNvSpPr>
                  <p:nvPr/>
                </p:nvSpPr>
                <p:spPr bwMode="auto">
                  <a:xfrm rot="2747973" flipV="1">
                    <a:off x="2990818"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8" name="g">
                    <a:extLst>
                      <a:ext uri="{FF2B5EF4-FFF2-40B4-BE49-F238E27FC236}">
                        <a16:creationId xmlns:a16="http://schemas.microsoft.com/office/drawing/2014/main" id="{B593B07E-EAF6-42ED-A34A-AB12A838BB12}"/>
                      </a:ext>
                    </a:extLst>
                  </p:cNvPr>
                  <p:cNvSpPr>
                    <a:spLocks/>
                  </p:cNvSpPr>
                  <p:nvPr/>
                </p:nvSpPr>
                <p:spPr bwMode="auto">
                  <a:xfrm rot="2747973" flipV="1">
                    <a:off x="2961132"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79" name="g">
                    <a:extLst>
                      <a:ext uri="{FF2B5EF4-FFF2-40B4-BE49-F238E27FC236}">
                        <a16:creationId xmlns:a16="http://schemas.microsoft.com/office/drawing/2014/main" id="{E1D1D18D-1FEB-473A-B029-CC5C7743545C}"/>
                      </a:ext>
                    </a:extLst>
                  </p:cNvPr>
                  <p:cNvSpPr>
                    <a:spLocks/>
                  </p:cNvSpPr>
                  <p:nvPr/>
                </p:nvSpPr>
                <p:spPr bwMode="auto">
                  <a:xfrm rot="2747973" flipV="1">
                    <a:off x="3023316"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0" name="g">
                    <a:extLst>
                      <a:ext uri="{FF2B5EF4-FFF2-40B4-BE49-F238E27FC236}">
                        <a16:creationId xmlns:a16="http://schemas.microsoft.com/office/drawing/2014/main" id="{7EB226A2-6332-4F2F-BAB7-1818A0C3559D}"/>
                      </a:ext>
                    </a:extLst>
                  </p:cNvPr>
                  <p:cNvSpPr>
                    <a:spLocks/>
                  </p:cNvSpPr>
                  <p:nvPr/>
                </p:nvSpPr>
                <p:spPr bwMode="auto">
                  <a:xfrm rot="2747973" flipV="1">
                    <a:off x="2944369"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1" name="g">
                    <a:extLst>
                      <a:ext uri="{FF2B5EF4-FFF2-40B4-BE49-F238E27FC236}">
                        <a16:creationId xmlns:a16="http://schemas.microsoft.com/office/drawing/2014/main" id="{68CA2F69-1892-422B-BDDF-4A85C0A2949C}"/>
                      </a:ext>
                    </a:extLst>
                  </p:cNvPr>
                  <p:cNvSpPr>
                    <a:spLocks/>
                  </p:cNvSpPr>
                  <p:nvPr/>
                </p:nvSpPr>
                <p:spPr bwMode="auto">
                  <a:xfrm rot="2747973" flipV="1">
                    <a:off x="2997023"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2" name="g">
                    <a:extLst>
                      <a:ext uri="{FF2B5EF4-FFF2-40B4-BE49-F238E27FC236}">
                        <a16:creationId xmlns:a16="http://schemas.microsoft.com/office/drawing/2014/main" id="{BCE528B0-BC2D-4F67-A074-D150241C50FD}"/>
                      </a:ext>
                    </a:extLst>
                  </p:cNvPr>
                  <p:cNvSpPr>
                    <a:spLocks/>
                  </p:cNvSpPr>
                  <p:nvPr/>
                </p:nvSpPr>
                <p:spPr bwMode="auto">
                  <a:xfrm rot="2747973" flipV="1">
                    <a:off x="3019535"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3" name="g">
                    <a:extLst>
                      <a:ext uri="{FF2B5EF4-FFF2-40B4-BE49-F238E27FC236}">
                        <a16:creationId xmlns:a16="http://schemas.microsoft.com/office/drawing/2014/main" id="{9B35DD6F-ED3C-42F8-9546-625559B155AD}"/>
                      </a:ext>
                    </a:extLst>
                  </p:cNvPr>
                  <p:cNvSpPr>
                    <a:spLocks/>
                  </p:cNvSpPr>
                  <p:nvPr/>
                </p:nvSpPr>
                <p:spPr bwMode="auto">
                  <a:xfrm rot="2747973" flipV="1">
                    <a:off x="2993475"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4" name="g">
                    <a:extLst>
                      <a:ext uri="{FF2B5EF4-FFF2-40B4-BE49-F238E27FC236}">
                        <a16:creationId xmlns:a16="http://schemas.microsoft.com/office/drawing/2014/main" id="{1C67A8D6-CA42-47EE-8946-76CDBC8A2F89}"/>
                      </a:ext>
                    </a:extLst>
                  </p:cNvPr>
                  <p:cNvSpPr>
                    <a:spLocks/>
                  </p:cNvSpPr>
                  <p:nvPr/>
                </p:nvSpPr>
                <p:spPr bwMode="auto">
                  <a:xfrm rot="2747973" flipV="1">
                    <a:off x="3016100"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pic>
                <p:nvPicPr>
                  <p:cNvPr id="185" name="Picture 184" descr="A close up of a knife&#10;&#10;Description automatically generated">
                    <a:extLst>
                      <a:ext uri="{FF2B5EF4-FFF2-40B4-BE49-F238E27FC236}">
                        <a16:creationId xmlns:a16="http://schemas.microsoft.com/office/drawing/2014/main" id="{BE05017D-05EF-4881-B60E-F94E34A9D9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2482799" y="2683433"/>
                    <a:ext cx="1017532" cy="1177368"/>
                  </a:xfrm>
                  <a:custGeom>
                    <a:avLst/>
                    <a:gdLst>
                      <a:gd name="connsiteX0" fmla="*/ 1017532 w 1017532"/>
                      <a:gd name="connsiteY0" fmla="*/ 0 h 1177368"/>
                      <a:gd name="connsiteX1" fmla="*/ 1017532 w 1017532"/>
                      <a:gd name="connsiteY1" fmla="*/ 1177368 h 1177368"/>
                      <a:gd name="connsiteX2" fmla="*/ 152427 w 1017532"/>
                      <a:gd name="connsiteY2" fmla="*/ 1177368 h 1177368"/>
                      <a:gd name="connsiteX3" fmla="*/ 177372 w 1017532"/>
                      <a:gd name="connsiteY3" fmla="*/ 1147955 h 1177368"/>
                      <a:gd name="connsiteX4" fmla="*/ 0 w 1017532"/>
                      <a:gd name="connsiteY4" fmla="*/ 997520 h 1177368"/>
                      <a:gd name="connsiteX5" fmla="*/ 0 w 1017532"/>
                      <a:gd name="connsiteY5"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32" h="1177368">
                        <a:moveTo>
                          <a:pt x="1017532" y="0"/>
                        </a:moveTo>
                        <a:lnTo>
                          <a:pt x="1017532" y="1177368"/>
                        </a:lnTo>
                        <a:lnTo>
                          <a:pt x="152427" y="1177368"/>
                        </a:lnTo>
                        <a:lnTo>
                          <a:pt x="177372" y="1147955"/>
                        </a:lnTo>
                        <a:lnTo>
                          <a:pt x="0" y="997520"/>
                        </a:lnTo>
                        <a:lnTo>
                          <a:pt x="0" y="0"/>
                        </a:lnTo>
                        <a:close/>
                      </a:path>
                    </a:pathLst>
                  </a:custGeom>
                </p:spPr>
              </p:pic>
              <p:sp>
                <p:nvSpPr>
                  <p:cNvPr id="186" name="Freeform: Shape 185">
                    <a:extLst>
                      <a:ext uri="{FF2B5EF4-FFF2-40B4-BE49-F238E27FC236}">
                        <a16:creationId xmlns:a16="http://schemas.microsoft.com/office/drawing/2014/main" id="{D680D424-3E4E-4DB0-9B0C-6C8C6488AF11}"/>
                      </a:ext>
                    </a:extLst>
                  </p:cNvPr>
                  <p:cNvSpPr/>
                  <p:nvPr/>
                </p:nvSpPr>
                <p:spPr>
                  <a:xfrm>
                    <a:off x="3150505"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87" name="g">
                    <a:extLst>
                      <a:ext uri="{FF2B5EF4-FFF2-40B4-BE49-F238E27FC236}">
                        <a16:creationId xmlns:a16="http://schemas.microsoft.com/office/drawing/2014/main" id="{5298C6A7-7AA0-422E-BBC0-0B763C7A9C92}"/>
                      </a:ext>
                    </a:extLst>
                  </p:cNvPr>
                  <p:cNvSpPr>
                    <a:spLocks/>
                  </p:cNvSpPr>
                  <p:nvPr/>
                </p:nvSpPr>
                <p:spPr bwMode="auto">
                  <a:xfrm rot="2747973" flipV="1">
                    <a:off x="3211974"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8" name="g">
                    <a:extLst>
                      <a:ext uri="{FF2B5EF4-FFF2-40B4-BE49-F238E27FC236}">
                        <a16:creationId xmlns:a16="http://schemas.microsoft.com/office/drawing/2014/main" id="{5AB3E45E-0DCE-4F53-896C-8B851F179F6C}"/>
                      </a:ext>
                    </a:extLst>
                  </p:cNvPr>
                  <p:cNvSpPr>
                    <a:spLocks/>
                  </p:cNvSpPr>
                  <p:nvPr/>
                </p:nvSpPr>
                <p:spPr bwMode="auto">
                  <a:xfrm rot="2747973" flipV="1">
                    <a:off x="3255961"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89" name="g">
                    <a:extLst>
                      <a:ext uri="{FF2B5EF4-FFF2-40B4-BE49-F238E27FC236}">
                        <a16:creationId xmlns:a16="http://schemas.microsoft.com/office/drawing/2014/main" id="{45EE71F9-34F8-488D-AE61-FEB784650650}"/>
                      </a:ext>
                    </a:extLst>
                  </p:cNvPr>
                  <p:cNvSpPr>
                    <a:spLocks/>
                  </p:cNvSpPr>
                  <p:nvPr/>
                </p:nvSpPr>
                <p:spPr bwMode="auto">
                  <a:xfrm rot="2747973" flipV="1">
                    <a:off x="3175257"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0" name="g">
                    <a:extLst>
                      <a:ext uri="{FF2B5EF4-FFF2-40B4-BE49-F238E27FC236}">
                        <a16:creationId xmlns:a16="http://schemas.microsoft.com/office/drawing/2014/main" id="{0A54A63A-F2B3-4ED1-91D1-2343CF526D8E}"/>
                      </a:ext>
                    </a:extLst>
                  </p:cNvPr>
                  <p:cNvSpPr>
                    <a:spLocks/>
                  </p:cNvSpPr>
                  <p:nvPr/>
                </p:nvSpPr>
                <p:spPr bwMode="auto">
                  <a:xfrm rot="2747973" flipV="1">
                    <a:off x="3219333"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1" name="g">
                    <a:extLst>
                      <a:ext uri="{FF2B5EF4-FFF2-40B4-BE49-F238E27FC236}">
                        <a16:creationId xmlns:a16="http://schemas.microsoft.com/office/drawing/2014/main" id="{7F854594-0286-4394-BFF0-7E2588C5549E}"/>
                      </a:ext>
                    </a:extLst>
                  </p:cNvPr>
                  <p:cNvSpPr>
                    <a:spLocks/>
                  </p:cNvSpPr>
                  <p:nvPr/>
                </p:nvSpPr>
                <p:spPr bwMode="auto">
                  <a:xfrm rot="2747973" flipV="1">
                    <a:off x="3186928"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2" name="g">
                    <a:extLst>
                      <a:ext uri="{FF2B5EF4-FFF2-40B4-BE49-F238E27FC236}">
                        <a16:creationId xmlns:a16="http://schemas.microsoft.com/office/drawing/2014/main" id="{D52C76AB-72DA-485C-B91E-76EE9F9A935D}"/>
                      </a:ext>
                    </a:extLst>
                  </p:cNvPr>
                  <p:cNvSpPr>
                    <a:spLocks/>
                  </p:cNvSpPr>
                  <p:nvPr/>
                </p:nvSpPr>
                <p:spPr bwMode="auto">
                  <a:xfrm rot="2747973" flipV="1">
                    <a:off x="3163586"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3" name="g">
                    <a:extLst>
                      <a:ext uri="{FF2B5EF4-FFF2-40B4-BE49-F238E27FC236}">
                        <a16:creationId xmlns:a16="http://schemas.microsoft.com/office/drawing/2014/main" id="{EE03ED8E-C978-44F5-9A08-0F0B763D2C22}"/>
                      </a:ext>
                    </a:extLst>
                  </p:cNvPr>
                  <p:cNvSpPr>
                    <a:spLocks/>
                  </p:cNvSpPr>
                  <p:nvPr/>
                </p:nvSpPr>
                <p:spPr bwMode="auto">
                  <a:xfrm rot="2747973" flipV="1">
                    <a:off x="3181760"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4" name="g">
                    <a:extLst>
                      <a:ext uri="{FF2B5EF4-FFF2-40B4-BE49-F238E27FC236}">
                        <a16:creationId xmlns:a16="http://schemas.microsoft.com/office/drawing/2014/main" id="{0E5DB5E9-29EB-4890-8F62-AD4898DACF8E}"/>
                      </a:ext>
                    </a:extLst>
                  </p:cNvPr>
                  <p:cNvSpPr>
                    <a:spLocks/>
                  </p:cNvSpPr>
                  <p:nvPr/>
                </p:nvSpPr>
                <p:spPr bwMode="auto">
                  <a:xfrm rot="2747973" flipV="1">
                    <a:off x="3217065"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5" name="g">
                    <a:extLst>
                      <a:ext uri="{FF2B5EF4-FFF2-40B4-BE49-F238E27FC236}">
                        <a16:creationId xmlns:a16="http://schemas.microsoft.com/office/drawing/2014/main" id="{558FF98B-59F4-4B81-B4A9-B9F2A0071DE9}"/>
                      </a:ext>
                    </a:extLst>
                  </p:cNvPr>
                  <p:cNvSpPr>
                    <a:spLocks/>
                  </p:cNvSpPr>
                  <p:nvPr/>
                </p:nvSpPr>
                <p:spPr bwMode="auto">
                  <a:xfrm rot="2747973" flipV="1">
                    <a:off x="3239261"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6" name="g">
                    <a:extLst>
                      <a:ext uri="{FF2B5EF4-FFF2-40B4-BE49-F238E27FC236}">
                        <a16:creationId xmlns:a16="http://schemas.microsoft.com/office/drawing/2014/main" id="{5ED02709-E73C-4A53-B5B1-085D96DF6515}"/>
                      </a:ext>
                    </a:extLst>
                  </p:cNvPr>
                  <p:cNvSpPr>
                    <a:spLocks/>
                  </p:cNvSpPr>
                  <p:nvPr/>
                </p:nvSpPr>
                <p:spPr bwMode="auto">
                  <a:xfrm rot="2747973" flipV="1">
                    <a:off x="3193431"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7" name="g">
                    <a:extLst>
                      <a:ext uri="{FF2B5EF4-FFF2-40B4-BE49-F238E27FC236}">
                        <a16:creationId xmlns:a16="http://schemas.microsoft.com/office/drawing/2014/main" id="{8596F228-DD5C-4364-8306-5F7F66F574F7}"/>
                      </a:ext>
                    </a:extLst>
                  </p:cNvPr>
                  <p:cNvSpPr>
                    <a:spLocks/>
                  </p:cNvSpPr>
                  <p:nvPr/>
                </p:nvSpPr>
                <p:spPr bwMode="auto">
                  <a:xfrm rot="2747973" flipV="1">
                    <a:off x="3192019"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8" name="g">
                    <a:extLst>
                      <a:ext uri="{FF2B5EF4-FFF2-40B4-BE49-F238E27FC236}">
                        <a16:creationId xmlns:a16="http://schemas.microsoft.com/office/drawing/2014/main" id="{19BAEF3A-A832-4ADF-AB2C-CBBDBBD73FF3}"/>
                      </a:ext>
                    </a:extLst>
                  </p:cNvPr>
                  <p:cNvSpPr>
                    <a:spLocks/>
                  </p:cNvSpPr>
                  <p:nvPr/>
                </p:nvSpPr>
                <p:spPr bwMode="auto">
                  <a:xfrm rot="2747973" flipV="1">
                    <a:off x="3178478"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199" name="g">
                    <a:extLst>
                      <a:ext uri="{FF2B5EF4-FFF2-40B4-BE49-F238E27FC236}">
                        <a16:creationId xmlns:a16="http://schemas.microsoft.com/office/drawing/2014/main" id="{88B5C78D-AC5D-470F-AB52-69B4E9B7C372}"/>
                      </a:ext>
                    </a:extLst>
                  </p:cNvPr>
                  <p:cNvSpPr>
                    <a:spLocks/>
                  </p:cNvSpPr>
                  <p:nvPr/>
                </p:nvSpPr>
                <p:spPr bwMode="auto">
                  <a:xfrm rot="2747973" flipV="1">
                    <a:off x="3195992"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0" name="g">
                    <a:extLst>
                      <a:ext uri="{FF2B5EF4-FFF2-40B4-BE49-F238E27FC236}">
                        <a16:creationId xmlns:a16="http://schemas.microsoft.com/office/drawing/2014/main" id="{FB7B7136-9BB6-4E1D-AD48-5320A7BC15D0}"/>
                      </a:ext>
                    </a:extLst>
                  </p:cNvPr>
                  <p:cNvSpPr>
                    <a:spLocks/>
                  </p:cNvSpPr>
                  <p:nvPr/>
                </p:nvSpPr>
                <p:spPr bwMode="auto">
                  <a:xfrm rot="2747973" flipV="1">
                    <a:off x="3245048"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1" name="g">
                    <a:extLst>
                      <a:ext uri="{FF2B5EF4-FFF2-40B4-BE49-F238E27FC236}">
                        <a16:creationId xmlns:a16="http://schemas.microsoft.com/office/drawing/2014/main" id="{C06067E4-DD38-494C-807B-3289DD7D77A2}"/>
                      </a:ext>
                    </a:extLst>
                  </p:cNvPr>
                  <p:cNvSpPr>
                    <a:spLocks/>
                  </p:cNvSpPr>
                  <p:nvPr/>
                </p:nvSpPr>
                <p:spPr bwMode="auto">
                  <a:xfrm rot="2747973" flipV="1">
                    <a:off x="3217668"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2" name="g">
                    <a:extLst>
                      <a:ext uri="{FF2B5EF4-FFF2-40B4-BE49-F238E27FC236}">
                        <a16:creationId xmlns:a16="http://schemas.microsoft.com/office/drawing/2014/main" id="{78115B36-A988-441C-9217-BF1705A845EA}"/>
                      </a:ext>
                    </a:extLst>
                  </p:cNvPr>
                  <p:cNvSpPr>
                    <a:spLocks/>
                  </p:cNvSpPr>
                  <p:nvPr/>
                </p:nvSpPr>
                <p:spPr bwMode="auto">
                  <a:xfrm rot="2747973" flipV="1">
                    <a:off x="3235316"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3" name="g">
                    <a:extLst>
                      <a:ext uri="{FF2B5EF4-FFF2-40B4-BE49-F238E27FC236}">
                        <a16:creationId xmlns:a16="http://schemas.microsoft.com/office/drawing/2014/main" id="{BAD9469E-652A-425C-BDC1-E406DBF680DF}"/>
                      </a:ext>
                    </a:extLst>
                  </p:cNvPr>
                  <p:cNvSpPr>
                    <a:spLocks/>
                  </p:cNvSpPr>
                  <p:nvPr/>
                </p:nvSpPr>
                <p:spPr bwMode="auto">
                  <a:xfrm rot="2747973" flipV="1">
                    <a:off x="3250933"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4" name="g">
                    <a:extLst>
                      <a:ext uri="{FF2B5EF4-FFF2-40B4-BE49-F238E27FC236}">
                        <a16:creationId xmlns:a16="http://schemas.microsoft.com/office/drawing/2014/main" id="{29E3AECE-288C-4ADF-A568-D56FF4E8FFDB}"/>
                      </a:ext>
                    </a:extLst>
                  </p:cNvPr>
                  <p:cNvSpPr>
                    <a:spLocks/>
                  </p:cNvSpPr>
                  <p:nvPr/>
                </p:nvSpPr>
                <p:spPr bwMode="auto">
                  <a:xfrm rot="2747973" flipV="1">
                    <a:off x="3252087"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5" name="g">
                    <a:extLst>
                      <a:ext uri="{FF2B5EF4-FFF2-40B4-BE49-F238E27FC236}">
                        <a16:creationId xmlns:a16="http://schemas.microsoft.com/office/drawing/2014/main" id="{A5EDEA99-52A2-400A-8328-F953EAE6CA4A}"/>
                      </a:ext>
                    </a:extLst>
                  </p:cNvPr>
                  <p:cNvSpPr>
                    <a:spLocks/>
                  </p:cNvSpPr>
                  <p:nvPr/>
                </p:nvSpPr>
                <p:spPr bwMode="auto">
                  <a:xfrm rot="2747973" flipV="1">
                    <a:off x="3184320"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6" name="g">
                    <a:extLst>
                      <a:ext uri="{FF2B5EF4-FFF2-40B4-BE49-F238E27FC236}">
                        <a16:creationId xmlns:a16="http://schemas.microsoft.com/office/drawing/2014/main" id="{312AB676-E8DB-4DAE-B2FA-7FBC48557041}"/>
                      </a:ext>
                    </a:extLst>
                  </p:cNvPr>
                  <p:cNvSpPr>
                    <a:spLocks/>
                  </p:cNvSpPr>
                  <p:nvPr/>
                </p:nvSpPr>
                <p:spPr bwMode="auto">
                  <a:xfrm rot="2747973" flipV="1">
                    <a:off x="3182216"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7" name="g">
                    <a:extLst>
                      <a:ext uri="{FF2B5EF4-FFF2-40B4-BE49-F238E27FC236}">
                        <a16:creationId xmlns:a16="http://schemas.microsoft.com/office/drawing/2014/main" id="{289E0645-AE42-40D2-88E6-45DB3D1386F5}"/>
                      </a:ext>
                    </a:extLst>
                  </p:cNvPr>
                  <p:cNvSpPr>
                    <a:spLocks/>
                  </p:cNvSpPr>
                  <p:nvPr/>
                </p:nvSpPr>
                <p:spPr bwMode="auto">
                  <a:xfrm rot="2747973" flipV="1">
                    <a:off x="3213371"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8" name="g">
                    <a:extLst>
                      <a:ext uri="{FF2B5EF4-FFF2-40B4-BE49-F238E27FC236}">
                        <a16:creationId xmlns:a16="http://schemas.microsoft.com/office/drawing/2014/main" id="{636B30FA-B541-406C-A3F7-E4011EA6B689}"/>
                      </a:ext>
                    </a:extLst>
                  </p:cNvPr>
                  <p:cNvSpPr>
                    <a:spLocks/>
                  </p:cNvSpPr>
                  <p:nvPr/>
                </p:nvSpPr>
                <p:spPr bwMode="auto">
                  <a:xfrm rot="2747973" flipV="1">
                    <a:off x="3194372" y="355364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09" name="g">
                    <a:extLst>
                      <a:ext uri="{FF2B5EF4-FFF2-40B4-BE49-F238E27FC236}">
                        <a16:creationId xmlns:a16="http://schemas.microsoft.com/office/drawing/2014/main" id="{D0E9C06C-F93B-4230-8D3E-EACEE1D3BDBB}"/>
                      </a:ext>
                    </a:extLst>
                  </p:cNvPr>
                  <p:cNvSpPr>
                    <a:spLocks/>
                  </p:cNvSpPr>
                  <p:nvPr/>
                </p:nvSpPr>
                <p:spPr bwMode="auto">
                  <a:xfrm rot="2747973" flipV="1">
                    <a:off x="3228306"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0" name="g">
                    <a:extLst>
                      <a:ext uri="{FF2B5EF4-FFF2-40B4-BE49-F238E27FC236}">
                        <a16:creationId xmlns:a16="http://schemas.microsoft.com/office/drawing/2014/main" id="{056FF56D-B80B-4A2D-91E0-777C915A5212}"/>
                      </a:ext>
                    </a:extLst>
                  </p:cNvPr>
                  <p:cNvSpPr>
                    <a:spLocks/>
                  </p:cNvSpPr>
                  <p:nvPr/>
                </p:nvSpPr>
                <p:spPr bwMode="auto">
                  <a:xfrm rot="2747973" flipV="1">
                    <a:off x="3250422"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1" name="g">
                    <a:extLst>
                      <a:ext uri="{FF2B5EF4-FFF2-40B4-BE49-F238E27FC236}">
                        <a16:creationId xmlns:a16="http://schemas.microsoft.com/office/drawing/2014/main" id="{284866B1-3D19-46E5-8000-BFE3A9F13E2C}"/>
                      </a:ext>
                    </a:extLst>
                  </p:cNvPr>
                  <p:cNvSpPr>
                    <a:spLocks/>
                  </p:cNvSpPr>
                  <p:nvPr/>
                </p:nvSpPr>
                <p:spPr bwMode="auto">
                  <a:xfrm rot="2747973" flipV="1">
                    <a:off x="3252416"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2" name="g">
                    <a:extLst>
                      <a:ext uri="{FF2B5EF4-FFF2-40B4-BE49-F238E27FC236}">
                        <a16:creationId xmlns:a16="http://schemas.microsoft.com/office/drawing/2014/main" id="{EDD49F54-2A32-45F0-BCB9-9DB0A577D3EA}"/>
                      </a:ext>
                    </a:extLst>
                  </p:cNvPr>
                  <p:cNvSpPr>
                    <a:spLocks/>
                  </p:cNvSpPr>
                  <p:nvPr/>
                </p:nvSpPr>
                <p:spPr bwMode="auto">
                  <a:xfrm rot="2747973" flipV="1">
                    <a:off x="3221705"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3" name="g">
                    <a:extLst>
                      <a:ext uri="{FF2B5EF4-FFF2-40B4-BE49-F238E27FC236}">
                        <a16:creationId xmlns:a16="http://schemas.microsoft.com/office/drawing/2014/main" id="{8CBC6849-678B-46B1-B477-A28D068B703A}"/>
                      </a:ext>
                    </a:extLst>
                  </p:cNvPr>
                  <p:cNvSpPr>
                    <a:spLocks/>
                  </p:cNvSpPr>
                  <p:nvPr/>
                </p:nvSpPr>
                <p:spPr bwMode="auto">
                  <a:xfrm rot="2747973" flipV="1">
                    <a:off x="3192019"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4" name="g">
                    <a:extLst>
                      <a:ext uri="{FF2B5EF4-FFF2-40B4-BE49-F238E27FC236}">
                        <a16:creationId xmlns:a16="http://schemas.microsoft.com/office/drawing/2014/main" id="{2C7E74AD-9BE1-4589-BFAB-8744FB1503D3}"/>
                      </a:ext>
                    </a:extLst>
                  </p:cNvPr>
                  <p:cNvSpPr>
                    <a:spLocks/>
                  </p:cNvSpPr>
                  <p:nvPr/>
                </p:nvSpPr>
                <p:spPr bwMode="auto">
                  <a:xfrm rot="2747973" flipV="1">
                    <a:off x="3254203"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5" name="g">
                    <a:extLst>
                      <a:ext uri="{FF2B5EF4-FFF2-40B4-BE49-F238E27FC236}">
                        <a16:creationId xmlns:a16="http://schemas.microsoft.com/office/drawing/2014/main" id="{41B46D7C-15AB-4583-BA30-FC8D76E0A106}"/>
                      </a:ext>
                    </a:extLst>
                  </p:cNvPr>
                  <p:cNvSpPr>
                    <a:spLocks/>
                  </p:cNvSpPr>
                  <p:nvPr/>
                </p:nvSpPr>
                <p:spPr bwMode="auto">
                  <a:xfrm rot="2747973" flipV="1">
                    <a:off x="3175256"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6" name="g">
                    <a:extLst>
                      <a:ext uri="{FF2B5EF4-FFF2-40B4-BE49-F238E27FC236}">
                        <a16:creationId xmlns:a16="http://schemas.microsoft.com/office/drawing/2014/main" id="{5DBFE48A-42BB-40D5-8BB8-25E070658094}"/>
                      </a:ext>
                    </a:extLst>
                  </p:cNvPr>
                  <p:cNvSpPr>
                    <a:spLocks/>
                  </p:cNvSpPr>
                  <p:nvPr/>
                </p:nvSpPr>
                <p:spPr bwMode="auto">
                  <a:xfrm rot="2747973" flipV="1">
                    <a:off x="3227910"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7" name="g">
                    <a:extLst>
                      <a:ext uri="{FF2B5EF4-FFF2-40B4-BE49-F238E27FC236}">
                        <a16:creationId xmlns:a16="http://schemas.microsoft.com/office/drawing/2014/main" id="{78565AE4-31B3-411E-B44D-23BAC9D799F3}"/>
                      </a:ext>
                    </a:extLst>
                  </p:cNvPr>
                  <p:cNvSpPr>
                    <a:spLocks/>
                  </p:cNvSpPr>
                  <p:nvPr/>
                </p:nvSpPr>
                <p:spPr bwMode="auto">
                  <a:xfrm rot="2747973" flipV="1">
                    <a:off x="3250422"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8" name="g">
                    <a:extLst>
                      <a:ext uri="{FF2B5EF4-FFF2-40B4-BE49-F238E27FC236}">
                        <a16:creationId xmlns:a16="http://schemas.microsoft.com/office/drawing/2014/main" id="{D7B71532-1201-4698-958D-A83AE38A048C}"/>
                      </a:ext>
                    </a:extLst>
                  </p:cNvPr>
                  <p:cNvSpPr>
                    <a:spLocks/>
                  </p:cNvSpPr>
                  <p:nvPr/>
                </p:nvSpPr>
                <p:spPr bwMode="auto">
                  <a:xfrm rot="2747973" flipV="1">
                    <a:off x="3224362"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9" name="g">
                    <a:extLst>
                      <a:ext uri="{FF2B5EF4-FFF2-40B4-BE49-F238E27FC236}">
                        <a16:creationId xmlns:a16="http://schemas.microsoft.com/office/drawing/2014/main" id="{87BCADD4-8B0C-45ED-9E5C-CC3BA95E23B3}"/>
                      </a:ext>
                    </a:extLst>
                  </p:cNvPr>
                  <p:cNvSpPr>
                    <a:spLocks/>
                  </p:cNvSpPr>
                  <p:nvPr/>
                </p:nvSpPr>
                <p:spPr bwMode="auto">
                  <a:xfrm rot="2747973" flipV="1">
                    <a:off x="3246987"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pic>
                <p:nvPicPr>
                  <p:cNvPr id="220" name="Picture 219" descr="A close up of a knife&#10;&#10;Description automatically generated">
                    <a:extLst>
                      <a:ext uri="{FF2B5EF4-FFF2-40B4-BE49-F238E27FC236}">
                        <a16:creationId xmlns:a16="http://schemas.microsoft.com/office/drawing/2014/main" id="{4620C3D1-D18C-4713-B144-65D220DAAF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2713686" y="2683433"/>
                    <a:ext cx="1017532" cy="1177368"/>
                  </a:xfrm>
                  <a:custGeom>
                    <a:avLst/>
                    <a:gdLst>
                      <a:gd name="connsiteX0" fmla="*/ 1017532 w 1017532"/>
                      <a:gd name="connsiteY0" fmla="*/ 0 h 1177368"/>
                      <a:gd name="connsiteX1" fmla="*/ 1017532 w 1017532"/>
                      <a:gd name="connsiteY1" fmla="*/ 1177368 h 1177368"/>
                      <a:gd name="connsiteX2" fmla="*/ 154258 w 1017532"/>
                      <a:gd name="connsiteY2" fmla="*/ 1177368 h 1177368"/>
                      <a:gd name="connsiteX3" fmla="*/ 178438 w 1017532"/>
                      <a:gd name="connsiteY3" fmla="*/ 1148859 h 1177368"/>
                      <a:gd name="connsiteX4" fmla="*/ 0 w 1017532"/>
                      <a:gd name="connsiteY4" fmla="*/ 997520 h 1177368"/>
                      <a:gd name="connsiteX5" fmla="*/ 0 w 1017532"/>
                      <a:gd name="connsiteY5"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32" h="1177368">
                        <a:moveTo>
                          <a:pt x="1017532" y="0"/>
                        </a:moveTo>
                        <a:lnTo>
                          <a:pt x="1017532" y="1177368"/>
                        </a:lnTo>
                        <a:lnTo>
                          <a:pt x="154258" y="1177368"/>
                        </a:lnTo>
                        <a:lnTo>
                          <a:pt x="178438" y="1148859"/>
                        </a:lnTo>
                        <a:lnTo>
                          <a:pt x="0" y="997520"/>
                        </a:lnTo>
                        <a:lnTo>
                          <a:pt x="0" y="0"/>
                        </a:lnTo>
                        <a:close/>
                      </a:path>
                    </a:pathLst>
                  </a:custGeom>
                </p:spPr>
              </p:pic>
              <p:sp>
                <p:nvSpPr>
                  <p:cNvPr id="221" name="Freeform: Shape 220">
                    <a:extLst>
                      <a:ext uri="{FF2B5EF4-FFF2-40B4-BE49-F238E27FC236}">
                        <a16:creationId xmlns:a16="http://schemas.microsoft.com/office/drawing/2014/main" id="{6A1A70C8-D7D9-40DF-8F23-BD1500C20C8E}"/>
                      </a:ext>
                    </a:extLst>
                  </p:cNvPr>
                  <p:cNvSpPr/>
                  <p:nvPr/>
                </p:nvSpPr>
                <p:spPr>
                  <a:xfrm>
                    <a:off x="3381393"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222" name="g">
                    <a:extLst>
                      <a:ext uri="{FF2B5EF4-FFF2-40B4-BE49-F238E27FC236}">
                        <a16:creationId xmlns:a16="http://schemas.microsoft.com/office/drawing/2014/main" id="{79C620A4-782E-4F8E-9838-20000C09B796}"/>
                      </a:ext>
                    </a:extLst>
                  </p:cNvPr>
                  <p:cNvSpPr>
                    <a:spLocks/>
                  </p:cNvSpPr>
                  <p:nvPr/>
                </p:nvSpPr>
                <p:spPr bwMode="auto">
                  <a:xfrm rot="2747973" flipV="1">
                    <a:off x="3442862"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3" name="g">
                    <a:extLst>
                      <a:ext uri="{FF2B5EF4-FFF2-40B4-BE49-F238E27FC236}">
                        <a16:creationId xmlns:a16="http://schemas.microsoft.com/office/drawing/2014/main" id="{7B75F36A-AC3A-4287-A93A-DF6472096FCF}"/>
                      </a:ext>
                    </a:extLst>
                  </p:cNvPr>
                  <p:cNvSpPr>
                    <a:spLocks/>
                  </p:cNvSpPr>
                  <p:nvPr/>
                </p:nvSpPr>
                <p:spPr bwMode="auto">
                  <a:xfrm rot="2747973" flipV="1">
                    <a:off x="3486849"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4" name="g">
                    <a:extLst>
                      <a:ext uri="{FF2B5EF4-FFF2-40B4-BE49-F238E27FC236}">
                        <a16:creationId xmlns:a16="http://schemas.microsoft.com/office/drawing/2014/main" id="{D90FE0F5-319F-4379-8830-2FCF0D8AF9B0}"/>
                      </a:ext>
                    </a:extLst>
                  </p:cNvPr>
                  <p:cNvSpPr>
                    <a:spLocks/>
                  </p:cNvSpPr>
                  <p:nvPr/>
                </p:nvSpPr>
                <p:spPr bwMode="auto">
                  <a:xfrm rot="2747973" flipV="1">
                    <a:off x="3406145"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5" name="g">
                    <a:extLst>
                      <a:ext uri="{FF2B5EF4-FFF2-40B4-BE49-F238E27FC236}">
                        <a16:creationId xmlns:a16="http://schemas.microsoft.com/office/drawing/2014/main" id="{B635AAB2-8DC8-4FF1-BABB-5B0256F83033}"/>
                      </a:ext>
                    </a:extLst>
                  </p:cNvPr>
                  <p:cNvSpPr>
                    <a:spLocks/>
                  </p:cNvSpPr>
                  <p:nvPr/>
                </p:nvSpPr>
                <p:spPr bwMode="auto">
                  <a:xfrm rot="2747973" flipV="1">
                    <a:off x="3450221"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6" name="g">
                    <a:extLst>
                      <a:ext uri="{FF2B5EF4-FFF2-40B4-BE49-F238E27FC236}">
                        <a16:creationId xmlns:a16="http://schemas.microsoft.com/office/drawing/2014/main" id="{1ABE6F48-76F1-4C1E-92FD-7D70F31F1B9C}"/>
                      </a:ext>
                    </a:extLst>
                  </p:cNvPr>
                  <p:cNvSpPr>
                    <a:spLocks/>
                  </p:cNvSpPr>
                  <p:nvPr/>
                </p:nvSpPr>
                <p:spPr bwMode="auto">
                  <a:xfrm rot="2747973" flipV="1">
                    <a:off x="3417816"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7" name="g">
                    <a:extLst>
                      <a:ext uri="{FF2B5EF4-FFF2-40B4-BE49-F238E27FC236}">
                        <a16:creationId xmlns:a16="http://schemas.microsoft.com/office/drawing/2014/main" id="{0C2E78C6-819B-4E3E-AAE9-D4221A01F802}"/>
                      </a:ext>
                    </a:extLst>
                  </p:cNvPr>
                  <p:cNvSpPr>
                    <a:spLocks/>
                  </p:cNvSpPr>
                  <p:nvPr/>
                </p:nvSpPr>
                <p:spPr bwMode="auto">
                  <a:xfrm rot="2747973" flipV="1">
                    <a:off x="3394474"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8" name="g">
                    <a:extLst>
                      <a:ext uri="{FF2B5EF4-FFF2-40B4-BE49-F238E27FC236}">
                        <a16:creationId xmlns:a16="http://schemas.microsoft.com/office/drawing/2014/main" id="{B7C3E1B0-6BB4-4704-A8BD-4CD577C07DA6}"/>
                      </a:ext>
                    </a:extLst>
                  </p:cNvPr>
                  <p:cNvSpPr>
                    <a:spLocks/>
                  </p:cNvSpPr>
                  <p:nvPr/>
                </p:nvSpPr>
                <p:spPr bwMode="auto">
                  <a:xfrm rot="2747973" flipV="1">
                    <a:off x="3412648"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9" name="g">
                    <a:extLst>
                      <a:ext uri="{FF2B5EF4-FFF2-40B4-BE49-F238E27FC236}">
                        <a16:creationId xmlns:a16="http://schemas.microsoft.com/office/drawing/2014/main" id="{25E6FBE6-3ED3-42DD-AE05-EF948F589B5B}"/>
                      </a:ext>
                    </a:extLst>
                  </p:cNvPr>
                  <p:cNvSpPr>
                    <a:spLocks/>
                  </p:cNvSpPr>
                  <p:nvPr/>
                </p:nvSpPr>
                <p:spPr bwMode="auto">
                  <a:xfrm rot="2747973" flipV="1">
                    <a:off x="3447953"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0" name="g">
                    <a:extLst>
                      <a:ext uri="{FF2B5EF4-FFF2-40B4-BE49-F238E27FC236}">
                        <a16:creationId xmlns:a16="http://schemas.microsoft.com/office/drawing/2014/main" id="{3114115A-A473-411D-9EE0-A60B59F55323}"/>
                      </a:ext>
                    </a:extLst>
                  </p:cNvPr>
                  <p:cNvSpPr>
                    <a:spLocks/>
                  </p:cNvSpPr>
                  <p:nvPr/>
                </p:nvSpPr>
                <p:spPr bwMode="auto">
                  <a:xfrm rot="2747973" flipV="1">
                    <a:off x="3470149"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1" name="g">
                    <a:extLst>
                      <a:ext uri="{FF2B5EF4-FFF2-40B4-BE49-F238E27FC236}">
                        <a16:creationId xmlns:a16="http://schemas.microsoft.com/office/drawing/2014/main" id="{95F4A7A9-C237-4230-9FF9-5D3327D6CE83}"/>
                      </a:ext>
                    </a:extLst>
                  </p:cNvPr>
                  <p:cNvSpPr>
                    <a:spLocks/>
                  </p:cNvSpPr>
                  <p:nvPr/>
                </p:nvSpPr>
                <p:spPr bwMode="auto">
                  <a:xfrm rot="2747973" flipV="1">
                    <a:off x="3424319"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2" name="g">
                    <a:extLst>
                      <a:ext uri="{FF2B5EF4-FFF2-40B4-BE49-F238E27FC236}">
                        <a16:creationId xmlns:a16="http://schemas.microsoft.com/office/drawing/2014/main" id="{5CAE98DD-886B-43F4-9E40-08F4BAAED869}"/>
                      </a:ext>
                    </a:extLst>
                  </p:cNvPr>
                  <p:cNvSpPr>
                    <a:spLocks/>
                  </p:cNvSpPr>
                  <p:nvPr/>
                </p:nvSpPr>
                <p:spPr bwMode="auto">
                  <a:xfrm rot="2747973" flipV="1">
                    <a:off x="3422907"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3" name="g">
                    <a:extLst>
                      <a:ext uri="{FF2B5EF4-FFF2-40B4-BE49-F238E27FC236}">
                        <a16:creationId xmlns:a16="http://schemas.microsoft.com/office/drawing/2014/main" id="{9A0BD812-56BA-4869-ABDC-9C6BFC0D54E6}"/>
                      </a:ext>
                    </a:extLst>
                  </p:cNvPr>
                  <p:cNvSpPr>
                    <a:spLocks/>
                  </p:cNvSpPr>
                  <p:nvPr/>
                </p:nvSpPr>
                <p:spPr bwMode="auto">
                  <a:xfrm rot="2747973" flipV="1">
                    <a:off x="3409366"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4" name="g">
                    <a:extLst>
                      <a:ext uri="{FF2B5EF4-FFF2-40B4-BE49-F238E27FC236}">
                        <a16:creationId xmlns:a16="http://schemas.microsoft.com/office/drawing/2014/main" id="{E34BD896-A161-4EFD-8B8C-AD5A4F4CDA72}"/>
                      </a:ext>
                    </a:extLst>
                  </p:cNvPr>
                  <p:cNvSpPr>
                    <a:spLocks/>
                  </p:cNvSpPr>
                  <p:nvPr/>
                </p:nvSpPr>
                <p:spPr bwMode="auto">
                  <a:xfrm rot="2747973" flipV="1">
                    <a:off x="3426880"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5" name="g">
                    <a:extLst>
                      <a:ext uri="{FF2B5EF4-FFF2-40B4-BE49-F238E27FC236}">
                        <a16:creationId xmlns:a16="http://schemas.microsoft.com/office/drawing/2014/main" id="{012239B7-E6BE-4B25-942D-71062F2142BD}"/>
                      </a:ext>
                    </a:extLst>
                  </p:cNvPr>
                  <p:cNvSpPr>
                    <a:spLocks/>
                  </p:cNvSpPr>
                  <p:nvPr/>
                </p:nvSpPr>
                <p:spPr bwMode="auto">
                  <a:xfrm rot="2747973" flipV="1">
                    <a:off x="3475936"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6" name="g">
                    <a:extLst>
                      <a:ext uri="{FF2B5EF4-FFF2-40B4-BE49-F238E27FC236}">
                        <a16:creationId xmlns:a16="http://schemas.microsoft.com/office/drawing/2014/main" id="{6B301DEB-C41C-42FB-9F18-C932557B0A69}"/>
                      </a:ext>
                    </a:extLst>
                  </p:cNvPr>
                  <p:cNvSpPr>
                    <a:spLocks/>
                  </p:cNvSpPr>
                  <p:nvPr/>
                </p:nvSpPr>
                <p:spPr bwMode="auto">
                  <a:xfrm rot="2747973" flipV="1">
                    <a:off x="3448556"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7" name="g">
                    <a:extLst>
                      <a:ext uri="{FF2B5EF4-FFF2-40B4-BE49-F238E27FC236}">
                        <a16:creationId xmlns:a16="http://schemas.microsoft.com/office/drawing/2014/main" id="{3A84B1A5-464A-45AF-A556-D65BEFF6C204}"/>
                      </a:ext>
                    </a:extLst>
                  </p:cNvPr>
                  <p:cNvSpPr>
                    <a:spLocks/>
                  </p:cNvSpPr>
                  <p:nvPr/>
                </p:nvSpPr>
                <p:spPr bwMode="auto">
                  <a:xfrm rot="2747973" flipV="1">
                    <a:off x="3466204"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8" name="g">
                    <a:extLst>
                      <a:ext uri="{FF2B5EF4-FFF2-40B4-BE49-F238E27FC236}">
                        <a16:creationId xmlns:a16="http://schemas.microsoft.com/office/drawing/2014/main" id="{BED6A2E4-6F2C-4CCB-BE67-A25C5609CEAB}"/>
                      </a:ext>
                    </a:extLst>
                  </p:cNvPr>
                  <p:cNvSpPr>
                    <a:spLocks/>
                  </p:cNvSpPr>
                  <p:nvPr/>
                </p:nvSpPr>
                <p:spPr bwMode="auto">
                  <a:xfrm rot="2747973" flipV="1">
                    <a:off x="3481821"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39" name="g">
                    <a:extLst>
                      <a:ext uri="{FF2B5EF4-FFF2-40B4-BE49-F238E27FC236}">
                        <a16:creationId xmlns:a16="http://schemas.microsoft.com/office/drawing/2014/main" id="{1962C0C9-BC8E-4B8E-88BA-0456D97C11FA}"/>
                      </a:ext>
                    </a:extLst>
                  </p:cNvPr>
                  <p:cNvSpPr>
                    <a:spLocks/>
                  </p:cNvSpPr>
                  <p:nvPr/>
                </p:nvSpPr>
                <p:spPr bwMode="auto">
                  <a:xfrm rot="2747973" flipV="1">
                    <a:off x="3482975"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0" name="g">
                    <a:extLst>
                      <a:ext uri="{FF2B5EF4-FFF2-40B4-BE49-F238E27FC236}">
                        <a16:creationId xmlns:a16="http://schemas.microsoft.com/office/drawing/2014/main" id="{4CEE390E-C656-4AEE-BF98-7272F695A016}"/>
                      </a:ext>
                    </a:extLst>
                  </p:cNvPr>
                  <p:cNvSpPr>
                    <a:spLocks/>
                  </p:cNvSpPr>
                  <p:nvPr/>
                </p:nvSpPr>
                <p:spPr bwMode="auto">
                  <a:xfrm rot="2747973" flipV="1">
                    <a:off x="3415208"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1" name="g">
                    <a:extLst>
                      <a:ext uri="{FF2B5EF4-FFF2-40B4-BE49-F238E27FC236}">
                        <a16:creationId xmlns:a16="http://schemas.microsoft.com/office/drawing/2014/main" id="{35142E77-0587-428F-906C-6A9C135ADE48}"/>
                      </a:ext>
                    </a:extLst>
                  </p:cNvPr>
                  <p:cNvSpPr>
                    <a:spLocks/>
                  </p:cNvSpPr>
                  <p:nvPr/>
                </p:nvSpPr>
                <p:spPr bwMode="auto">
                  <a:xfrm rot="2747973" flipV="1">
                    <a:off x="3413104"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2" name="g">
                    <a:extLst>
                      <a:ext uri="{FF2B5EF4-FFF2-40B4-BE49-F238E27FC236}">
                        <a16:creationId xmlns:a16="http://schemas.microsoft.com/office/drawing/2014/main" id="{46C8515B-2FE4-4BB0-AA35-030160236C70}"/>
                      </a:ext>
                    </a:extLst>
                  </p:cNvPr>
                  <p:cNvSpPr>
                    <a:spLocks/>
                  </p:cNvSpPr>
                  <p:nvPr/>
                </p:nvSpPr>
                <p:spPr bwMode="auto">
                  <a:xfrm rot="2747973" flipV="1">
                    <a:off x="3444259"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3" name="g">
                    <a:extLst>
                      <a:ext uri="{FF2B5EF4-FFF2-40B4-BE49-F238E27FC236}">
                        <a16:creationId xmlns:a16="http://schemas.microsoft.com/office/drawing/2014/main" id="{81E5BC1A-D3FC-49F9-9679-7396E711391E}"/>
                      </a:ext>
                    </a:extLst>
                  </p:cNvPr>
                  <p:cNvSpPr>
                    <a:spLocks/>
                  </p:cNvSpPr>
                  <p:nvPr/>
                </p:nvSpPr>
                <p:spPr bwMode="auto">
                  <a:xfrm rot="2747973" flipV="1">
                    <a:off x="3425260" y="355364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4" name="g">
                    <a:extLst>
                      <a:ext uri="{FF2B5EF4-FFF2-40B4-BE49-F238E27FC236}">
                        <a16:creationId xmlns:a16="http://schemas.microsoft.com/office/drawing/2014/main" id="{87F0022A-99DA-40D5-8BF4-1775C0BDDD8B}"/>
                      </a:ext>
                    </a:extLst>
                  </p:cNvPr>
                  <p:cNvSpPr>
                    <a:spLocks/>
                  </p:cNvSpPr>
                  <p:nvPr/>
                </p:nvSpPr>
                <p:spPr bwMode="auto">
                  <a:xfrm rot="2747973" flipV="1">
                    <a:off x="3459194"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5" name="g">
                    <a:extLst>
                      <a:ext uri="{FF2B5EF4-FFF2-40B4-BE49-F238E27FC236}">
                        <a16:creationId xmlns:a16="http://schemas.microsoft.com/office/drawing/2014/main" id="{624F3FBE-14F6-4184-8846-346352D2B276}"/>
                      </a:ext>
                    </a:extLst>
                  </p:cNvPr>
                  <p:cNvSpPr>
                    <a:spLocks/>
                  </p:cNvSpPr>
                  <p:nvPr/>
                </p:nvSpPr>
                <p:spPr bwMode="auto">
                  <a:xfrm rot="2747973" flipV="1">
                    <a:off x="3481310"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6" name="g">
                    <a:extLst>
                      <a:ext uri="{FF2B5EF4-FFF2-40B4-BE49-F238E27FC236}">
                        <a16:creationId xmlns:a16="http://schemas.microsoft.com/office/drawing/2014/main" id="{E8585ECA-BD58-4143-BAAA-9C29EBFE3723}"/>
                      </a:ext>
                    </a:extLst>
                  </p:cNvPr>
                  <p:cNvSpPr>
                    <a:spLocks/>
                  </p:cNvSpPr>
                  <p:nvPr/>
                </p:nvSpPr>
                <p:spPr bwMode="auto">
                  <a:xfrm rot="2747973" flipV="1">
                    <a:off x="3483304"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7" name="g">
                    <a:extLst>
                      <a:ext uri="{FF2B5EF4-FFF2-40B4-BE49-F238E27FC236}">
                        <a16:creationId xmlns:a16="http://schemas.microsoft.com/office/drawing/2014/main" id="{BE5A6481-85CC-498C-8084-1B9C3D828ACD}"/>
                      </a:ext>
                    </a:extLst>
                  </p:cNvPr>
                  <p:cNvSpPr>
                    <a:spLocks/>
                  </p:cNvSpPr>
                  <p:nvPr/>
                </p:nvSpPr>
                <p:spPr bwMode="auto">
                  <a:xfrm rot="2747973" flipV="1">
                    <a:off x="3452593"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8" name="g">
                    <a:extLst>
                      <a:ext uri="{FF2B5EF4-FFF2-40B4-BE49-F238E27FC236}">
                        <a16:creationId xmlns:a16="http://schemas.microsoft.com/office/drawing/2014/main" id="{D7454E58-5C87-4070-9F17-E5E9EAC09B1A}"/>
                      </a:ext>
                    </a:extLst>
                  </p:cNvPr>
                  <p:cNvSpPr>
                    <a:spLocks/>
                  </p:cNvSpPr>
                  <p:nvPr/>
                </p:nvSpPr>
                <p:spPr bwMode="auto">
                  <a:xfrm rot="2747973" flipV="1">
                    <a:off x="3422907"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49" name="g">
                    <a:extLst>
                      <a:ext uri="{FF2B5EF4-FFF2-40B4-BE49-F238E27FC236}">
                        <a16:creationId xmlns:a16="http://schemas.microsoft.com/office/drawing/2014/main" id="{95C7CD63-4A9E-49F5-9B2F-3D37D86173A0}"/>
                      </a:ext>
                    </a:extLst>
                  </p:cNvPr>
                  <p:cNvSpPr>
                    <a:spLocks/>
                  </p:cNvSpPr>
                  <p:nvPr/>
                </p:nvSpPr>
                <p:spPr bwMode="auto">
                  <a:xfrm rot="2747973" flipV="1">
                    <a:off x="3485091"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0" name="g">
                    <a:extLst>
                      <a:ext uri="{FF2B5EF4-FFF2-40B4-BE49-F238E27FC236}">
                        <a16:creationId xmlns:a16="http://schemas.microsoft.com/office/drawing/2014/main" id="{2E01153E-F5D9-4AC2-922F-72EE2CB14F3D}"/>
                      </a:ext>
                    </a:extLst>
                  </p:cNvPr>
                  <p:cNvSpPr>
                    <a:spLocks/>
                  </p:cNvSpPr>
                  <p:nvPr/>
                </p:nvSpPr>
                <p:spPr bwMode="auto">
                  <a:xfrm rot="2747973" flipV="1">
                    <a:off x="3406144"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1" name="g">
                    <a:extLst>
                      <a:ext uri="{FF2B5EF4-FFF2-40B4-BE49-F238E27FC236}">
                        <a16:creationId xmlns:a16="http://schemas.microsoft.com/office/drawing/2014/main" id="{AA9A901A-7576-4E90-BD66-78BAB23C927D}"/>
                      </a:ext>
                    </a:extLst>
                  </p:cNvPr>
                  <p:cNvSpPr>
                    <a:spLocks/>
                  </p:cNvSpPr>
                  <p:nvPr/>
                </p:nvSpPr>
                <p:spPr bwMode="auto">
                  <a:xfrm rot="2747973" flipV="1">
                    <a:off x="3458798"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2" name="g">
                    <a:extLst>
                      <a:ext uri="{FF2B5EF4-FFF2-40B4-BE49-F238E27FC236}">
                        <a16:creationId xmlns:a16="http://schemas.microsoft.com/office/drawing/2014/main" id="{21581A71-FA89-4588-9A7A-42F323DEAEEA}"/>
                      </a:ext>
                    </a:extLst>
                  </p:cNvPr>
                  <p:cNvSpPr>
                    <a:spLocks/>
                  </p:cNvSpPr>
                  <p:nvPr/>
                </p:nvSpPr>
                <p:spPr bwMode="auto">
                  <a:xfrm rot="2747973" flipV="1">
                    <a:off x="3481310"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3" name="g">
                    <a:extLst>
                      <a:ext uri="{FF2B5EF4-FFF2-40B4-BE49-F238E27FC236}">
                        <a16:creationId xmlns:a16="http://schemas.microsoft.com/office/drawing/2014/main" id="{348F2D23-A18C-493F-8401-18A5EF64B439}"/>
                      </a:ext>
                    </a:extLst>
                  </p:cNvPr>
                  <p:cNvSpPr>
                    <a:spLocks/>
                  </p:cNvSpPr>
                  <p:nvPr/>
                </p:nvSpPr>
                <p:spPr bwMode="auto">
                  <a:xfrm rot="2747973" flipV="1">
                    <a:off x="3455250"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4" name="g">
                    <a:extLst>
                      <a:ext uri="{FF2B5EF4-FFF2-40B4-BE49-F238E27FC236}">
                        <a16:creationId xmlns:a16="http://schemas.microsoft.com/office/drawing/2014/main" id="{6A4FDF9D-F939-4BE8-B52E-6F0A42DF6526}"/>
                      </a:ext>
                    </a:extLst>
                  </p:cNvPr>
                  <p:cNvSpPr>
                    <a:spLocks/>
                  </p:cNvSpPr>
                  <p:nvPr/>
                </p:nvSpPr>
                <p:spPr bwMode="auto">
                  <a:xfrm rot="2747973" flipV="1">
                    <a:off x="3477875"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pic>
                <p:nvPicPr>
                  <p:cNvPr id="255" name="Picture 254" descr="A close up of a knife&#10;&#10;Description automatically generated">
                    <a:extLst>
                      <a:ext uri="{FF2B5EF4-FFF2-40B4-BE49-F238E27FC236}">
                        <a16:creationId xmlns:a16="http://schemas.microsoft.com/office/drawing/2014/main" id="{EEC1A24C-2F46-49BD-9C56-5FA1E042AF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2944574" y="2683434"/>
                    <a:ext cx="1017532" cy="1177368"/>
                  </a:xfrm>
                  <a:custGeom>
                    <a:avLst/>
                    <a:gdLst>
                      <a:gd name="connsiteX0" fmla="*/ 1017532 w 1017532"/>
                      <a:gd name="connsiteY0" fmla="*/ 0 h 1177368"/>
                      <a:gd name="connsiteX1" fmla="*/ 1017532 w 1017532"/>
                      <a:gd name="connsiteY1" fmla="*/ 1177368 h 1177368"/>
                      <a:gd name="connsiteX2" fmla="*/ 172890 w 1017532"/>
                      <a:gd name="connsiteY2" fmla="*/ 1177368 h 1177368"/>
                      <a:gd name="connsiteX3" fmla="*/ 189274 w 1017532"/>
                      <a:gd name="connsiteY3" fmla="*/ 1158049 h 1177368"/>
                      <a:gd name="connsiteX4" fmla="*/ 2353 w 1017532"/>
                      <a:gd name="connsiteY4" fmla="*/ 999516 h 1177368"/>
                      <a:gd name="connsiteX5" fmla="*/ 0 w 1017532"/>
                      <a:gd name="connsiteY5" fmla="*/ 1002290 h 1177368"/>
                      <a:gd name="connsiteX6" fmla="*/ 0 w 1017532"/>
                      <a:gd name="connsiteY6"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32" h="1177368">
                        <a:moveTo>
                          <a:pt x="1017532" y="0"/>
                        </a:moveTo>
                        <a:lnTo>
                          <a:pt x="1017532" y="1177368"/>
                        </a:lnTo>
                        <a:lnTo>
                          <a:pt x="172890" y="1177368"/>
                        </a:lnTo>
                        <a:lnTo>
                          <a:pt x="189274" y="1158049"/>
                        </a:lnTo>
                        <a:lnTo>
                          <a:pt x="2353" y="999516"/>
                        </a:lnTo>
                        <a:lnTo>
                          <a:pt x="0" y="1002290"/>
                        </a:lnTo>
                        <a:lnTo>
                          <a:pt x="0" y="0"/>
                        </a:lnTo>
                        <a:close/>
                      </a:path>
                    </a:pathLst>
                  </a:custGeom>
                </p:spPr>
              </p:pic>
              <p:sp>
                <p:nvSpPr>
                  <p:cNvPr id="256" name="Freeform: Shape 255">
                    <a:extLst>
                      <a:ext uri="{FF2B5EF4-FFF2-40B4-BE49-F238E27FC236}">
                        <a16:creationId xmlns:a16="http://schemas.microsoft.com/office/drawing/2014/main" id="{2D435A97-42E2-47C2-BCE7-34D38D754D68}"/>
                      </a:ext>
                    </a:extLst>
                  </p:cNvPr>
                  <p:cNvSpPr/>
                  <p:nvPr/>
                </p:nvSpPr>
                <p:spPr>
                  <a:xfrm>
                    <a:off x="3612281"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257" name="g">
                    <a:extLst>
                      <a:ext uri="{FF2B5EF4-FFF2-40B4-BE49-F238E27FC236}">
                        <a16:creationId xmlns:a16="http://schemas.microsoft.com/office/drawing/2014/main" id="{405CC08F-C082-4704-8023-26A75DCD3757}"/>
                      </a:ext>
                    </a:extLst>
                  </p:cNvPr>
                  <p:cNvSpPr>
                    <a:spLocks/>
                  </p:cNvSpPr>
                  <p:nvPr/>
                </p:nvSpPr>
                <p:spPr bwMode="auto">
                  <a:xfrm rot="2747973" flipV="1">
                    <a:off x="3673750"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8" name="g">
                    <a:extLst>
                      <a:ext uri="{FF2B5EF4-FFF2-40B4-BE49-F238E27FC236}">
                        <a16:creationId xmlns:a16="http://schemas.microsoft.com/office/drawing/2014/main" id="{E5F055DA-4042-4693-8F3B-D30ACE9E1867}"/>
                      </a:ext>
                    </a:extLst>
                  </p:cNvPr>
                  <p:cNvSpPr>
                    <a:spLocks/>
                  </p:cNvSpPr>
                  <p:nvPr/>
                </p:nvSpPr>
                <p:spPr bwMode="auto">
                  <a:xfrm rot="2747973" flipV="1">
                    <a:off x="3717737"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59" name="g">
                    <a:extLst>
                      <a:ext uri="{FF2B5EF4-FFF2-40B4-BE49-F238E27FC236}">
                        <a16:creationId xmlns:a16="http://schemas.microsoft.com/office/drawing/2014/main" id="{AC984414-5567-4CAA-ADE7-6D7553F47312}"/>
                      </a:ext>
                    </a:extLst>
                  </p:cNvPr>
                  <p:cNvSpPr>
                    <a:spLocks/>
                  </p:cNvSpPr>
                  <p:nvPr/>
                </p:nvSpPr>
                <p:spPr bwMode="auto">
                  <a:xfrm rot="2747973" flipV="1">
                    <a:off x="3637033"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0" name="g">
                    <a:extLst>
                      <a:ext uri="{FF2B5EF4-FFF2-40B4-BE49-F238E27FC236}">
                        <a16:creationId xmlns:a16="http://schemas.microsoft.com/office/drawing/2014/main" id="{DC977A96-9F19-4064-AD55-B65C3A138FFF}"/>
                      </a:ext>
                    </a:extLst>
                  </p:cNvPr>
                  <p:cNvSpPr>
                    <a:spLocks/>
                  </p:cNvSpPr>
                  <p:nvPr/>
                </p:nvSpPr>
                <p:spPr bwMode="auto">
                  <a:xfrm rot="2747973" flipV="1">
                    <a:off x="3681109"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1" name="g">
                    <a:extLst>
                      <a:ext uri="{FF2B5EF4-FFF2-40B4-BE49-F238E27FC236}">
                        <a16:creationId xmlns:a16="http://schemas.microsoft.com/office/drawing/2014/main" id="{3CE48920-271A-4B35-BFFE-EE9A9E584DE1}"/>
                      </a:ext>
                    </a:extLst>
                  </p:cNvPr>
                  <p:cNvSpPr>
                    <a:spLocks/>
                  </p:cNvSpPr>
                  <p:nvPr/>
                </p:nvSpPr>
                <p:spPr bwMode="auto">
                  <a:xfrm rot="2747973" flipV="1">
                    <a:off x="3648704"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2" name="g">
                    <a:extLst>
                      <a:ext uri="{FF2B5EF4-FFF2-40B4-BE49-F238E27FC236}">
                        <a16:creationId xmlns:a16="http://schemas.microsoft.com/office/drawing/2014/main" id="{E124B92F-3E17-4E14-ACE0-EC6F8C504CD6}"/>
                      </a:ext>
                    </a:extLst>
                  </p:cNvPr>
                  <p:cNvSpPr>
                    <a:spLocks/>
                  </p:cNvSpPr>
                  <p:nvPr/>
                </p:nvSpPr>
                <p:spPr bwMode="auto">
                  <a:xfrm rot="2747973" flipV="1">
                    <a:off x="3625362"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3" name="g">
                    <a:extLst>
                      <a:ext uri="{FF2B5EF4-FFF2-40B4-BE49-F238E27FC236}">
                        <a16:creationId xmlns:a16="http://schemas.microsoft.com/office/drawing/2014/main" id="{5E8D1061-539E-4C5B-8F42-38B61DCCF328}"/>
                      </a:ext>
                    </a:extLst>
                  </p:cNvPr>
                  <p:cNvSpPr>
                    <a:spLocks/>
                  </p:cNvSpPr>
                  <p:nvPr/>
                </p:nvSpPr>
                <p:spPr bwMode="auto">
                  <a:xfrm rot="2747973" flipV="1">
                    <a:off x="3643536"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4" name="g">
                    <a:extLst>
                      <a:ext uri="{FF2B5EF4-FFF2-40B4-BE49-F238E27FC236}">
                        <a16:creationId xmlns:a16="http://schemas.microsoft.com/office/drawing/2014/main" id="{85157E48-3A2F-451A-B34A-9D8E2D8CC7E0}"/>
                      </a:ext>
                    </a:extLst>
                  </p:cNvPr>
                  <p:cNvSpPr>
                    <a:spLocks/>
                  </p:cNvSpPr>
                  <p:nvPr/>
                </p:nvSpPr>
                <p:spPr bwMode="auto">
                  <a:xfrm rot="2747973" flipV="1">
                    <a:off x="3678841"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5" name="g">
                    <a:extLst>
                      <a:ext uri="{FF2B5EF4-FFF2-40B4-BE49-F238E27FC236}">
                        <a16:creationId xmlns:a16="http://schemas.microsoft.com/office/drawing/2014/main" id="{25AD287F-F70A-4293-B471-8AEFF5B61C87}"/>
                      </a:ext>
                    </a:extLst>
                  </p:cNvPr>
                  <p:cNvSpPr>
                    <a:spLocks/>
                  </p:cNvSpPr>
                  <p:nvPr/>
                </p:nvSpPr>
                <p:spPr bwMode="auto">
                  <a:xfrm rot="2747973" flipV="1">
                    <a:off x="3701037"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6" name="g">
                    <a:extLst>
                      <a:ext uri="{FF2B5EF4-FFF2-40B4-BE49-F238E27FC236}">
                        <a16:creationId xmlns:a16="http://schemas.microsoft.com/office/drawing/2014/main" id="{CC259D85-FEC8-4958-882D-C61101D733C2}"/>
                      </a:ext>
                    </a:extLst>
                  </p:cNvPr>
                  <p:cNvSpPr>
                    <a:spLocks/>
                  </p:cNvSpPr>
                  <p:nvPr/>
                </p:nvSpPr>
                <p:spPr bwMode="auto">
                  <a:xfrm rot="2747973" flipV="1">
                    <a:off x="3655207"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7" name="g">
                    <a:extLst>
                      <a:ext uri="{FF2B5EF4-FFF2-40B4-BE49-F238E27FC236}">
                        <a16:creationId xmlns:a16="http://schemas.microsoft.com/office/drawing/2014/main" id="{33058BA0-700E-43E4-884A-46F18EFCFDB4}"/>
                      </a:ext>
                    </a:extLst>
                  </p:cNvPr>
                  <p:cNvSpPr>
                    <a:spLocks/>
                  </p:cNvSpPr>
                  <p:nvPr/>
                </p:nvSpPr>
                <p:spPr bwMode="auto">
                  <a:xfrm rot="2747973" flipV="1">
                    <a:off x="3653795"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8" name="g">
                    <a:extLst>
                      <a:ext uri="{FF2B5EF4-FFF2-40B4-BE49-F238E27FC236}">
                        <a16:creationId xmlns:a16="http://schemas.microsoft.com/office/drawing/2014/main" id="{5CF32EC2-24F1-4022-850F-D11439A2AF9A}"/>
                      </a:ext>
                    </a:extLst>
                  </p:cNvPr>
                  <p:cNvSpPr>
                    <a:spLocks/>
                  </p:cNvSpPr>
                  <p:nvPr/>
                </p:nvSpPr>
                <p:spPr bwMode="auto">
                  <a:xfrm rot="2747973" flipV="1">
                    <a:off x="3640254"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69" name="g">
                    <a:extLst>
                      <a:ext uri="{FF2B5EF4-FFF2-40B4-BE49-F238E27FC236}">
                        <a16:creationId xmlns:a16="http://schemas.microsoft.com/office/drawing/2014/main" id="{951C1F7A-C07F-4AAD-9E06-53BDBC641770}"/>
                      </a:ext>
                    </a:extLst>
                  </p:cNvPr>
                  <p:cNvSpPr>
                    <a:spLocks/>
                  </p:cNvSpPr>
                  <p:nvPr/>
                </p:nvSpPr>
                <p:spPr bwMode="auto">
                  <a:xfrm rot="2747973" flipV="1">
                    <a:off x="3657768"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0" name="g">
                    <a:extLst>
                      <a:ext uri="{FF2B5EF4-FFF2-40B4-BE49-F238E27FC236}">
                        <a16:creationId xmlns:a16="http://schemas.microsoft.com/office/drawing/2014/main" id="{486B431D-43E4-4138-ADDB-4F401AEE746E}"/>
                      </a:ext>
                    </a:extLst>
                  </p:cNvPr>
                  <p:cNvSpPr>
                    <a:spLocks/>
                  </p:cNvSpPr>
                  <p:nvPr/>
                </p:nvSpPr>
                <p:spPr bwMode="auto">
                  <a:xfrm rot="2747973" flipV="1">
                    <a:off x="3706824"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1" name="g">
                    <a:extLst>
                      <a:ext uri="{FF2B5EF4-FFF2-40B4-BE49-F238E27FC236}">
                        <a16:creationId xmlns:a16="http://schemas.microsoft.com/office/drawing/2014/main" id="{75E7670A-70E7-4267-94E2-598F13C84348}"/>
                      </a:ext>
                    </a:extLst>
                  </p:cNvPr>
                  <p:cNvSpPr>
                    <a:spLocks/>
                  </p:cNvSpPr>
                  <p:nvPr/>
                </p:nvSpPr>
                <p:spPr bwMode="auto">
                  <a:xfrm rot="2747973" flipV="1">
                    <a:off x="3679444"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2" name="g">
                    <a:extLst>
                      <a:ext uri="{FF2B5EF4-FFF2-40B4-BE49-F238E27FC236}">
                        <a16:creationId xmlns:a16="http://schemas.microsoft.com/office/drawing/2014/main" id="{B0DE34FE-6801-42FA-AFAC-36B16DC8DC7F}"/>
                      </a:ext>
                    </a:extLst>
                  </p:cNvPr>
                  <p:cNvSpPr>
                    <a:spLocks/>
                  </p:cNvSpPr>
                  <p:nvPr/>
                </p:nvSpPr>
                <p:spPr bwMode="auto">
                  <a:xfrm rot="2747973" flipV="1">
                    <a:off x="3697092"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3" name="g">
                    <a:extLst>
                      <a:ext uri="{FF2B5EF4-FFF2-40B4-BE49-F238E27FC236}">
                        <a16:creationId xmlns:a16="http://schemas.microsoft.com/office/drawing/2014/main" id="{8063BAE3-4D46-4ABA-9C38-6230BE0C7AD6}"/>
                      </a:ext>
                    </a:extLst>
                  </p:cNvPr>
                  <p:cNvSpPr>
                    <a:spLocks/>
                  </p:cNvSpPr>
                  <p:nvPr/>
                </p:nvSpPr>
                <p:spPr bwMode="auto">
                  <a:xfrm rot="2747973" flipV="1">
                    <a:off x="3712709"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4" name="g">
                    <a:extLst>
                      <a:ext uri="{FF2B5EF4-FFF2-40B4-BE49-F238E27FC236}">
                        <a16:creationId xmlns:a16="http://schemas.microsoft.com/office/drawing/2014/main" id="{D8C21544-6703-4B46-B2C2-CAFBB19AF645}"/>
                      </a:ext>
                    </a:extLst>
                  </p:cNvPr>
                  <p:cNvSpPr>
                    <a:spLocks/>
                  </p:cNvSpPr>
                  <p:nvPr/>
                </p:nvSpPr>
                <p:spPr bwMode="auto">
                  <a:xfrm rot="2747973" flipV="1">
                    <a:off x="3713863"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5" name="g">
                    <a:extLst>
                      <a:ext uri="{FF2B5EF4-FFF2-40B4-BE49-F238E27FC236}">
                        <a16:creationId xmlns:a16="http://schemas.microsoft.com/office/drawing/2014/main" id="{0A4AD67E-D659-4FF8-8E95-958DA08533AA}"/>
                      </a:ext>
                    </a:extLst>
                  </p:cNvPr>
                  <p:cNvSpPr>
                    <a:spLocks/>
                  </p:cNvSpPr>
                  <p:nvPr/>
                </p:nvSpPr>
                <p:spPr bwMode="auto">
                  <a:xfrm rot="2747973" flipV="1">
                    <a:off x="3646096"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6" name="g">
                    <a:extLst>
                      <a:ext uri="{FF2B5EF4-FFF2-40B4-BE49-F238E27FC236}">
                        <a16:creationId xmlns:a16="http://schemas.microsoft.com/office/drawing/2014/main" id="{EBB920FD-BE0B-44BB-9C64-70E73581CEB6}"/>
                      </a:ext>
                    </a:extLst>
                  </p:cNvPr>
                  <p:cNvSpPr>
                    <a:spLocks/>
                  </p:cNvSpPr>
                  <p:nvPr/>
                </p:nvSpPr>
                <p:spPr bwMode="auto">
                  <a:xfrm rot="2747973" flipV="1">
                    <a:off x="3643992"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7" name="g">
                    <a:extLst>
                      <a:ext uri="{FF2B5EF4-FFF2-40B4-BE49-F238E27FC236}">
                        <a16:creationId xmlns:a16="http://schemas.microsoft.com/office/drawing/2014/main" id="{6BFF2BA6-D9DF-459C-8819-CB7543C650D0}"/>
                      </a:ext>
                    </a:extLst>
                  </p:cNvPr>
                  <p:cNvSpPr>
                    <a:spLocks/>
                  </p:cNvSpPr>
                  <p:nvPr/>
                </p:nvSpPr>
                <p:spPr bwMode="auto">
                  <a:xfrm rot="2747973" flipV="1">
                    <a:off x="3675147"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8" name="g">
                    <a:extLst>
                      <a:ext uri="{FF2B5EF4-FFF2-40B4-BE49-F238E27FC236}">
                        <a16:creationId xmlns:a16="http://schemas.microsoft.com/office/drawing/2014/main" id="{7133A2F4-C366-42CC-B804-340EC8E05173}"/>
                      </a:ext>
                    </a:extLst>
                  </p:cNvPr>
                  <p:cNvSpPr>
                    <a:spLocks/>
                  </p:cNvSpPr>
                  <p:nvPr/>
                </p:nvSpPr>
                <p:spPr bwMode="auto">
                  <a:xfrm rot="2747973" flipV="1">
                    <a:off x="3656148" y="355364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79" name="g">
                    <a:extLst>
                      <a:ext uri="{FF2B5EF4-FFF2-40B4-BE49-F238E27FC236}">
                        <a16:creationId xmlns:a16="http://schemas.microsoft.com/office/drawing/2014/main" id="{0B4540F3-008C-4F74-B98F-5DCB9EC0BE7B}"/>
                      </a:ext>
                    </a:extLst>
                  </p:cNvPr>
                  <p:cNvSpPr>
                    <a:spLocks/>
                  </p:cNvSpPr>
                  <p:nvPr/>
                </p:nvSpPr>
                <p:spPr bwMode="auto">
                  <a:xfrm rot="2747973" flipV="1">
                    <a:off x="3690082"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0" name="g">
                    <a:extLst>
                      <a:ext uri="{FF2B5EF4-FFF2-40B4-BE49-F238E27FC236}">
                        <a16:creationId xmlns:a16="http://schemas.microsoft.com/office/drawing/2014/main" id="{B4BD3C60-1809-4E20-BB82-8B10A9FBCF05}"/>
                      </a:ext>
                    </a:extLst>
                  </p:cNvPr>
                  <p:cNvSpPr>
                    <a:spLocks/>
                  </p:cNvSpPr>
                  <p:nvPr/>
                </p:nvSpPr>
                <p:spPr bwMode="auto">
                  <a:xfrm rot="2747973" flipV="1">
                    <a:off x="3712198"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1" name="g">
                    <a:extLst>
                      <a:ext uri="{FF2B5EF4-FFF2-40B4-BE49-F238E27FC236}">
                        <a16:creationId xmlns:a16="http://schemas.microsoft.com/office/drawing/2014/main" id="{E49E251B-D7D1-46BB-BD90-92B5BE1662FA}"/>
                      </a:ext>
                    </a:extLst>
                  </p:cNvPr>
                  <p:cNvSpPr>
                    <a:spLocks/>
                  </p:cNvSpPr>
                  <p:nvPr/>
                </p:nvSpPr>
                <p:spPr bwMode="auto">
                  <a:xfrm rot="2747973" flipV="1">
                    <a:off x="3714192"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2" name="g">
                    <a:extLst>
                      <a:ext uri="{FF2B5EF4-FFF2-40B4-BE49-F238E27FC236}">
                        <a16:creationId xmlns:a16="http://schemas.microsoft.com/office/drawing/2014/main" id="{DF7486A4-7BAB-431B-999E-D12B61373E8E}"/>
                      </a:ext>
                    </a:extLst>
                  </p:cNvPr>
                  <p:cNvSpPr>
                    <a:spLocks/>
                  </p:cNvSpPr>
                  <p:nvPr/>
                </p:nvSpPr>
                <p:spPr bwMode="auto">
                  <a:xfrm rot="2747973" flipV="1">
                    <a:off x="3683481"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3" name="g">
                    <a:extLst>
                      <a:ext uri="{FF2B5EF4-FFF2-40B4-BE49-F238E27FC236}">
                        <a16:creationId xmlns:a16="http://schemas.microsoft.com/office/drawing/2014/main" id="{A329342E-B03D-46A0-B310-09C6FCFFFF08}"/>
                      </a:ext>
                    </a:extLst>
                  </p:cNvPr>
                  <p:cNvSpPr>
                    <a:spLocks/>
                  </p:cNvSpPr>
                  <p:nvPr/>
                </p:nvSpPr>
                <p:spPr bwMode="auto">
                  <a:xfrm rot="2747973" flipV="1">
                    <a:off x="3653795"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4" name="g">
                    <a:extLst>
                      <a:ext uri="{FF2B5EF4-FFF2-40B4-BE49-F238E27FC236}">
                        <a16:creationId xmlns:a16="http://schemas.microsoft.com/office/drawing/2014/main" id="{D04A0881-4060-427A-A5E9-4700C208B4CE}"/>
                      </a:ext>
                    </a:extLst>
                  </p:cNvPr>
                  <p:cNvSpPr>
                    <a:spLocks/>
                  </p:cNvSpPr>
                  <p:nvPr/>
                </p:nvSpPr>
                <p:spPr bwMode="auto">
                  <a:xfrm rot="2747973" flipV="1">
                    <a:off x="3715979"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5" name="g">
                    <a:extLst>
                      <a:ext uri="{FF2B5EF4-FFF2-40B4-BE49-F238E27FC236}">
                        <a16:creationId xmlns:a16="http://schemas.microsoft.com/office/drawing/2014/main" id="{0A0BD943-9E81-47BE-875D-4C556CCA66F7}"/>
                      </a:ext>
                    </a:extLst>
                  </p:cNvPr>
                  <p:cNvSpPr>
                    <a:spLocks/>
                  </p:cNvSpPr>
                  <p:nvPr/>
                </p:nvSpPr>
                <p:spPr bwMode="auto">
                  <a:xfrm rot="2747973" flipV="1">
                    <a:off x="3637032"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6" name="g">
                    <a:extLst>
                      <a:ext uri="{FF2B5EF4-FFF2-40B4-BE49-F238E27FC236}">
                        <a16:creationId xmlns:a16="http://schemas.microsoft.com/office/drawing/2014/main" id="{CCF4636A-2370-4E6F-B48E-0412F70FB6DF}"/>
                      </a:ext>
                    </a:extLst>
                  </p:cNvPr>
                  <p:cNvSpPr>
                    <a:spLocks/>
                  </p:cNvSpPr>
                  <p:nvPr/>
                </p:nvSpPr>
                <p:spPr bwMode="auto">
                  <a:xfrm rot="2747973" flipV="1">
                    <a:off x="3689686"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7" name="g">
                    <a:extLst>
                      <a:ext uri="{FF2B5EF4-FFF2-40B4-BE49-F238E27FC236}">
                        <a16:creationId xmlns:a16="http://schemas.microsoft.com/office/drawing/2014/main" id="{3D5EB0C9-B8B6-4423-BEF3-F03FEC50814B}"/>
                      </a:ext>
                    </a:extLst>
                  </p:cNvPr>
                  <p:cNvSpPr>
                    <a:spLocks/>
                  </p:cNvSpPr>
                  <p:nvPr/>
                </p:nvSpPr>
                <p:spPr bwMode="auto">
                  <a:xfrm rot="2747973" flipV="1">
                    <a:off x="3712198"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8" name="g">
                    <a:extLst>
                      <a:ext uri="{FF2B5EF4-FFF2-40B4-BE49-F238E27FC236}">
                        <a16:creationId xmlns:a16="http://schemas.microsoft.com/office/drawing/2014/main" id="{974B0172-9E7A-4EFC-B84B-DD4840348FDD}"/>
                      </a:ext>
                    </a:extLst>
                  </p:cNvPr>
                  <p:cNvSpPr>
                    <a:spLocks/>
                  </p:cNvSpPr>
                  <p:nvPr/>
                </p:nvSpPr>
                <p:spPr bwMode="auto">
                  <a:xfrm rot="2747973" flipV="1">
                    <a:off x="3686138"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89" name="g">
                    <a:extLst>
                      <a:ext uri="{FF2B5EF4-FFF2-40B4-BE49-F238E27FC236}">
                        <a16:creationId xmlns:a16="http://schemas.microsoft.com/office/drawing/2014/main" id="{6D7B0262-0B99-4ADA-AAF1-637A5B0DF14B}"/>
                      </a:ext>
                    </a:extLst>
                  </p:cNvPr>
                  <p:cNvSpPr>
                    <a:spLocks/>
                  </p:cNvSpPr>
                  <p:nvPr/>
                </p:nvSpPr>
                <p:spPr bwMode="auto">
                  <a:xfrm rot="2747973" flipV="1">
                    <a:off x="3708763"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pic>
                <p:nvPicPr>
                  <p:cNvPr id="290" name="Picture 289" descr="A close up of a knife&#10;&#10;Description automatically generated">
                    <a:extLst>
                      <a:ext uri="{FF2B5EF4-FFF2-40B4-BE49-F238E27FC236}">
                        <a16:creationId xmlns:a16="http://schemas.microsoft.com/office/drawing/2014/main" id="{2DF4ECE9-B58C-4CBF-B4D1-BFE6010E47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3175462" y="2683433"/>
                    <a:ext cx="1017532" cy="1177368"/>
                  </a:xfrm>
                  <a:custGeom>
                    <a:avLst/>
                    <a:gdLst>
                      <a:gd name="connsiteX0" fmla="*/ 1017532 w 1017532"/>
                      <a:gd name="connsiteY0" fmla="*/ 0 h 1177368"/>
                      <a:gd name="connsiteX1" fmla="*/ 1017532 w 1017532"/>
                      <a:gd name="connsiteY1" fmla="*/ 1177368 h 1177368"/>
                      <a:gd name="connsiteX2" fmla="*/ 150195 w 1017532"/>
                      <a:gd name="connsiteY2" fmla="*/ 1177368 h 1177368"/>
                      <a:gd name="connsiteX3" fmla="*/ 176074 w 1017532"/>
                      <a:gd name="connsiteY3" fmla="*/ 1146854 h 1177368"/>
                      <a:gd name="connsiteX4" fmla="*/ 0 w 1017532"/>
                      <a:gd name="connsiteY4" fmla="*/ 997520 h 1177368"/>
                      <a:gd name="connsiteX5" fmla="*/ 0 w 1017532"/>
                      <a:gd name="connsiteY5"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32" h="1177368">
                        <a:moveTo>
                          <a:pt x="1017532" y="0"/>
                        </a:moveTo>
                        <a:lnTo>
                          <a:pt x="1017532" y="1177368"/>
                        </a:lnTo>
                        <a:lnTo>
                          <a:pt x="150195" y="1177368"/>
                        </a:lnTo>
                        <a:lnTo>
                          <a:pt x="176074" y="1146854"/>
                        </a:lnTo>
                        <a:lnTo>
                          <a:pt x="0" y="997520"/>
                        </a:lnTo>
                        <a:lnTo>
                          <a:pt x="0" y="0"/>
                        </a:lnTo>
                        <a:close/>
                      </a:path>
                    </a:pathLst>
                  </a:custGeom>
                </p:spPr>
              </p:pic>
              <p:sp>
                <p:nvSpPr>
                  <p:cNvPr id="291" name="Freeform: Shape 290">
                    <a:extLst>
                      <a:ext uri="{FF2B5EF4-FFF2-40B4-BE49-F238E27FC236}">
                        <a16:creationId xmlns:a16="http://schemas.microsoft.com/office/drawing/2014/main" id="{F66F9824-0196-4FDC-941B-DBCE39EB8A3F}"/>
                      </a:ext>
                    </a:extLst>
                  </p:cNvPr>
                  <p:cNvSpPr/>
                  <p:nvPr/>
                </p:nvSpPr>
                <p:spPr>
                  <a:xfrm>
                    <a:off x="3843169" y="3298530"/>
                    <a:ext cx="143892" cy="516502"/>
                  </a:xfrm>
                  <a:custGeom>
                    <a:avLst/>
                    <a:gdLst>
                      <a:gd name="connsiteX0" fmla="*/ 0 w 233513"/>
                      <a:gd name="connsiteY0" fmla="*/ 0 h 838200"/>
                      <a:gd name="connsiteX1" fmla="*/ 233513 w 233513"/>
                      <a:gd name="connsiteY1" fmla="*/ 0 h 838200"/>
                      <a:gd name="connsiteX2" fmla="*/ 220955 w 233513"/>
                      <a:gd name="connsiteY2" fmla="*/ 795337 h 838200"/>
                      <a:gd name="connsiteX3" fmla="*/ 173330 w 233513"/>
                      <a:gd name="connsiteY3" fmla="*/ 838200 h 838200"/>
                      <a:gd name="connsiteX4" fmla="*/ 97130 w 233513"/>
                      <a:gd name="connsiteY4" fmla="*/ 838200 h 838200"/>
                      <a:gd name="connsiteX5" fmla="*/ 59030 w 233513"/>
                      <a:gd name="connsiteY5" fmla="*/ 823912 h 838200"/>
                      <a:gd name="connsiteX6" fmla="*/ 20930 w 233513"/>
                      <a:gd name="connsiteY6" fmla="*/ 79533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13" h="838200">
                        <a:moveTo>
                          <a:pt x="0" y="0"/>
                        </a:moveTo>
                        <a:lnTo>
                          <a:pt x="233513" y="0"/>
                        </a:lnTo>
                        <a:lnTo>
                          <a:pt x="220955" y="795337"/>
                        </a:lnTo>
                        <a:lnTo>
                          <a:pt x="173330" y="838200"/>
                        </a:lnTo>
                        <a:lnTo>
                          <a:pt x="97130" y="838200"/>
                        </a:lnTo>
                        <a:lnTo>
                          <a:pt x="59030" y="823912"/>
                        </a:lnTo>
                        <a:lnTo>
                          <a:pt x="20930" y="795337"/>
                        </a:lnTo>
                        <a:close/>
                      </a:path>
                    </a:pathLst>
                  </a:custGeom>
                  <a:solidFill>
                    <a:schemeClr val="bg1">
                      <a:alpha val="6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292" name="g">
                    <a:extLst>
                      <a:ext uri="{FF2B5EF4-FFF2-40B4-BE49-F238E27FC236}">
                        <a16:creationId xmlns:a16="http://schemas.microsoft.com/office/drawing/2014/main" id="{37534BDE-A195-417A-9D2B-53D27D6D2402}"/>
                      </a:ext>
                    </a:extLst>
                  </p:cNvPr>
                  <p:cNvSpPr>
                    <a:spLocks/>
                  </p:cNvSpPr>
                  <p:nvPr/>
                </p:nvSpPr>
                <p:spPr bwMode="auto">
                  <a:xfrm rot="2747973" flipV="1">
                    <a:off x="3904638" y="339208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3" name="g">
                    <a:extLst>
                      <a:ext uri="{FF2B5EF4-FFF2-40B4-BE49-F238E27FC236}">
                        <a16:creationId xmlns:a16="http://schemas.microsoft.com/office/drawing/2014/main" id="{CE90C49C-9841-49A4-8ACB-998F8F53488C}"/>
                      </a:ext>
                    </a:extLst>
                  </p:cNvPr>
                  <p:cNvSpPr>
                    <a:spLocks/>
                  </p:cNvSpPr>
                  <p:nvPr/>
                </p:nvSpPr>
                <p:spPr bwMode="auto">
                  <a:xfrm rot="2747973" flipV="1">
                    <a:off x="3948625"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4" name="g">
                    <a:extLst>
                      <a:ext uri="{FF2B5EF4-FFF2-40B4-BE49-F238E27FC236}">
                        <a16:creationId xmlns:a16="http://schemas.microsoft.com/office/drawing/2014/main" id="{76FF8892-2D5A-43E7-9B24-3C1432CC336B}"/>
                      </a:ext>
                    </a:extLst>
                  </p:cNvPr>
                  <p:cNvSpPr>
                    <a:spLocks/>
                  </p:cNvSpPr>
                  <p:nvPr/>
                </p:nvSpPr>
                <p:spPr bwMode="auto">
                  <a:xfrm rot="2747973" flipV="1">
                    <a:off x="3867921" y="332626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5" name="g">
                    <a:extLst>
                      <a:ext uri="{FF2B5EF4-FFF2-40B4-BE49-F238E27FC236}">
                        <a16:creationId xmlns:a16="http://schemas.microsoft.com/office/drawing/2014/main" id="{29D6AC8F-9D72-441E-9612-45A2743CFA7E}"/>
                      </a:ext>
                    </a:extLst>
                  </p:cNvPr>
                  <p:cNvSpPr>
                    <a:spLocks/>
                  </p:cNvSpPr>
                  <p:nvPr/>
                </p:nvSpPr>
                <p:spPr bwMode="auto">
                  <a:xfrm rot="2747973" flipV="1">
                    <a:off x="3911997" y="345974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6" name="g">
                    <a:extLst>
                      <a:ext uri="{FF2B5EF4-FFF2-40B4-BE49-F238E27FC236}">
                        <a16:creationId xmlns:a16="http://schemas.microsoft.com/office/drawing/2014/main" id="{CDE69268-851A-4979-B379-999EFB9CB365}"/>
                      </a:ext>
                    </a:extLst>
                  </p:cNvPr>
                  <p:cNvSpPr>
                    <a:spLocks/>
                  </p:cNvSpPr>
                  <p:nvPr/>
                </p:nvSpPr>
                <p:spPr bwMode="auto">
                  <a:xfrm rot="2747973" flipV="1">
                    <a:off x="3879592"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7" name="g">
                    <a:extLst>
                      <a:ext uri="{FF2B5EF4-FFF2-40B4-BE49-F238E27FC236}">
                        <a16:creationId xmlns:a16="http://schemas.microsoft.com/office/drawing/2014/main" id="{0A9DA53B-17E1-49AC-BA54-9773271E18C4}"/>
                      </a:ext>
                    </a:extLst>
                  </p:cNvPr>
                  <p:cNvSpPr>
                    <a:spLocks/>
                  </p:cNvSpPr>
                  <p:nvPr/>
                </p:nvSpPr>
                <p:spPr bwMode="auto">
                  <a:xfrm rot="2747973" flipV="1">
                    <a:off x="3856250" y="353045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8" name="g">
                    <a:extLst>
                      <a:ext uri="{FF2B5EF4-FFF2-40B4-BE49-F238E27FC236}">
                        <a16:creationId xmlns:a16="http://schemas.microsoft.com/office/drawing/2014/main" id="{AE84EA49-E104-4882-A39B-06B523BE48DD}"/>
                      </a:ext>
                    </a:extLst>
                  </p:cNvPr>
                  <p:cNvSpPr>
                    <a:spLocks/>
                  </p:cNvSpPr>
                  <p:nvPr/>
                </p:nvSpPr>
                <p:spPr bwMode="auto">
                  <a:xfrm rot="2747973" flipV="1">
                    <a:off x="3874424" y="344206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99" name="g">
                    <a:extLst>
                      <a:ext uri="{FF2B5EF4-FFF2-40B4-BE49-F238E27FC236}">
                        <a16:creationId xmlns:a16="http://schemas.microsoft.com/office/drawing/2014/main" id="{BC06CD74-AD6D-4B98-A9D7-17BE9F2F700F}"/>
                      </a:ext>
                    </a:extLst>
                  </p:cNvPr>
                  <p:cNvSpPr>
                    <a:spLocks/>
                  </p:cNvSpPr>
                  <p:nvPr/>
                </p:nvSpPr>
                <p:spPr bwMode="auto">
                  <a:xfrm rot="2747973" flipV="1">
                    <a:off x="3909729" y="341383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0" name="g">
                    <a:extLst>
                      <a:ext uri="{FF2B5EF4-FFF2-40B4-BE49-F238E27FC236}">
                        <a16:creationId xmlns:a16="http://schemas.microsoft.com/office/drawing/2014/main" id="{E39FAE2C-1CFD-4568-8F01-FB7F57BBDF17}"/>
                      </a:ext>
                    </a:extLst>
                  </p:cNvPr>
                  <p:cNvSpPr>
                    <a:spLocks/>
                  </p:cNvSpPr>
                  <p:nvPr/>
                </p:nvSpPr>
                <p:spPr bwMode="auto">
                  <a:xfrm rot="2747973" flipV="1">
                    <a:off x="3931925" y="362383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1" name="g">
                    <a:extLst>
                      <a:ext uri="{FF2B5EF4-FFF2-40B4-BE49-F238E27FC236}">
                        <a16:creationId xmlns:a16="http://schemas.microsoft.com/office/drawing/2014/main" id="{50B7B6FE-8CA1-4DF4-A5E7-5FE5DD71434D}"/>
                      </a:ext>
                    </a:extLst>
                  </p:cNvPr>
                  <p:cNvSpPr>
                    <a:spLocks/>
                  </p:cNvSpPr>
                  <p:nvPr/>
                </p:nvSpPr>
                <p:spPr bwMode="auto">
                  <a:xfrm rot="2747973" flipV="1">
                    <a:off x="3886095" y="370384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2" name="g">
                    <a:extLst>
                      <a:ext uri="{FF2B5EF4-FFF2-40B4-BE49-F238E27FC236}">
                        <a16:creationId xmlns:a16="http://schemas.microsoft.com/office/drawing/2014/main" id="{D7F8060B-3EFF-48F5-A149-F738A1D3BBC0}"/>
                      </a:ext>
                    </a:extLst>
                  </p:cNvPr>
                  <p:cNvSpPr>
                    <a:spLocks/>
                  </p:cNvSpPr>
                  <p:nvPr/>
                </p:nvSpPr>
                <p:spPr bwMode="auto">
                  <a:xfrm rot="2747973" flipV="1">
                    <a:off x="3884683" y="374845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3" name="g">
                    <a:extLst>
                      <a:ext uri="{FF2B5EF4-FFF2-40B4-BE49-F238E27FC236}">
                        <a16:creationId xmlns:a16="http://schemas.microsoft.com/office/drawing/2014/main" id="{07E53827-A684-473B-981A-E006F25B18AA}"/>
                      </a:ext>
                    </a:extLst>
                  </p:cNvPr>
                  <p:cNvSpPr>
                    <a:spLocks/>
                  </p:cNvSpPr>
                  <p:nvPr/>
                </p:nvSpPr>
                <p:spPr bwMode="auto">
                  <a:xfrm rot="2747973" flipV="1">
                    <a:off x="3871142" y="37841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4" name="g">
                    <a:extLst>
                      <a:ext uri="{FF2B5EF4-FFF2-40B4-BE49-F238E27FC236}">
                        <a16:creationId xmlns:a16="http://schemas.microsoft.com/office/drawing/2014/main" id="{6FAB2373-7894-4031-97CA-09FDD7BF4A06}"/>
                      </a:ext>
                    </a:extLst>
                  </p:cNvPr>
                  <p:cNvSpPr>
                    <a:spLocks/>
                  </p:cNvSpPr>
                  <p:nvPr/>
                </p:nvSpPr>
                <p:spPr bwMode="auto">
                  <a:xfrm rot="2747973" flipV="1">
                    <a:off x="3888656" y="3793075"/>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5" name="g">
                    <a:extLst>
                      <a:ext uri="{FF2B5EF4-FFF2-40B4-BE49-F238E27FC236}">
                        <a16:creationId xmlns:a16="http://schemas.microsoft.com/office/drawing/2014/main" id="{308DCB7A-564C-43C2-89D0-4A7CF647BE29}"/>
                      </a:ext>
                    </a:extLst>
                  </p:cNvPr>
                  <p:cNvSpPr>
                    <a:spLocks/>
                  </p:cNvSpPr>
                  <p:nvPr/>
                </p:nvSpPr>
                <p:spPr bwMode="auto">
                  <a:xfrm rot="2747973" flipV="1">
                    <a:off x="3937712" y="3787704"/>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6" name="g">
                    <a:extLst>
                      <a:ext uri="{FF2B5EF4-FFF2-40B4-BE49-F238E27FC236}">
                        <a16:creationId xmlns:a16="http://schemas.microsoft.com/office/drawing/2014/main" id="{538048FA-78D4-4117-A03C-B503165F2718}"/>
                      </a:ext>
                    </a:extLst>
                  </p:cNvPr>
                  <p:cNvSpPr>
                    <a:spLocks/>
                  </p:cNvSpPr>
                  <p:nvPr/>
                </p:nvSpPr>
                <p:spPr bwMode="auto">
                  <a:xfrm rot="2747973" flipV="1">
                    <a:off x="3910332" y="3694877"/>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7" name="g">
                    <a:extLst>
                      <a:ext uri="{FF2B5EF4-FFF2-40B4-BE49-F238E27FC236}">
                        <a16:creationId xmlns:a16="http://schemas.microsoft.com/office/drawing/2014/main" id="{D80BDA8B-43CD-4B77-A7D8-620453196AB8}"/>
                      </a:ext>
                    </a:extLst>
                  </p:cNvPr>
                  <p:cNvSpPr>
                    <a:spLocks/>
                  </p:cNvSpPr>
                  <p:nvPr/>
                </p:nvSpPr>
                <p:spPr bwMode="auto">
                  <a:xfrm rot="2747973" flipV="1">
                    <a:off x="3927980" y="371311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8" name="g">
                    <a:extLst>
                      <a:ext uri="{FF2B5EF4-FFF2-40B4-BE49-F238E27FC236}">
                        <a16:creationId xmlns:a16="http://schemas.microsoft.com/office/drawing/2014/main" id="{92FF3606-0FCA-4FEB-B380-D79909E7FA0C}"/>
                      </a:ext>
                    </a:extLst>
                  </p:cNvPr>
                  <p:cNvSpPr>
                    <a:spLocks/>
                  </p:cNvSpPr>
                  <p:nvPr/>
                </p:nvSpPr>
                <p:spPr bwMode="auto">
                  <a:xfrm rot="2747973" flipV="1">
                    <a:off x="3943597" y="375299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09" name="g">
                    <a:extLst>
                      <a:ext uri="{FF2B5EF4-FFF2-40B4-BE49-F238E27FC236}">
                        <a16:creationId xmlns:a16="http://schemas.microsoft.com/office/drawing/2014/main" id="{A1395DE3-1BEA-4DB4-93CC-B72EF1C82CA5}"/>
                      </a:ext>
                    </a:extLst>
                  </p:cNvPr>
                  <p:cNvSpPr>
                    <a:spLocks/>
                  </p:cNvSpPr>
                  <p:nvPr/>
                </p:nvSpPr>
                <p:spPr bwMode="auto">
                  <a:xfrm rot="2747973" flipV="1">
                    <a:off x="3944751" y="372688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0" name="g">
                    <a:extLst>
                      <a:ext uri="{FF2B5EF4-FFF2-40B4-BE49-F238E27FC236}">
                        <a16:creationId xmlns:a16="http://schemas.microsoft.com/office/drawing/2014/main" id="{F311F695-F9D4-4D5A-B35A-D3B6556236F1}"/>
                      </a:ext>
                    </a:extLst>
                  </p:cNvPr>
                  <p:cNvSpPr>
                    <a:spLocks/>
                  </p:cNvSpPr>
                  <p:nvPr/>
                </p:nvSpPr>
                <p:spPr bwMode="auto">
                  <a:xfrm rot="2747973" flipV="1">
                    <a:off x="3876984" y="366651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1" name="g">
                    <a:extLst>
                      <a:ext uri="{FF2B5EF4-FFF2-40B4-BE49-F238E27FC236}">
                        <a16:creationId xmlns:a16="http://schemas.microsoft.com/office/drawing/2014/main" id="{C8335334-1A55-4B28-9D82-B4458A5F71F0}"/>
                      </a:ext>
                    </a:extLst>
                  </p:cNvPr>
                  <p:cNvSpPr>
                    <a:spLocks/>
                  </p:cNvSpPr>
                  <p:nvPr/>
                </p:nvSpPr>
                <p:spPr bwMode="auto">
                  <a:xfrm rot="2747973" flipV="1">
                    <a:off x="3874880" y="36282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2" name="g">
                    <a:extLst>
                      <a:ext uri="{FF2B5EF4-FFF2-40B4-BE49-F238E27FC236}">
                        <a16:creationId xmlns:a16="http://schemas.microsoft.com/office/drawing/2014/main" id="{B82DB30D-66F6-4FD1-9F1A-263DBCBB0806}"/>
                      </a:ext>
                    </a:extLst>
                  </p:cNvPr>
                  <p:cNvSpPr>
                    <a:spLocks/>
                  </p:cNvSpPr>
                  <p:nvPr/>
                </p:nvSpPr>
                <p:spPr bwMode="auto">
                  <a:xfrm rot="2747973" flipV="1">
                    <a:off x="3906035" y="35982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3" name="g">
                    <a:extLst>
                      <a:ext uri="{FF2B5EF4-FFF2-40B4-BE49-F238E27FC236}">
                        <a16:creationId xmlns:a16="http://schemas.microsoft.com/office/drawing/2014/main" id="{D6956DE3-C561-4C6F-84FC-032D09486D36}"/>
                      </a:ext>
                    </a:extLst>
                  </p:cNvPr>
                  <p:cNvSpPr>
                    <a:spLocks/>
                  </p:cNvSpPr>
                  <p:nvPr/>
                </p:nvSpPr>
                <p:spPr bwMode="auto">
                  <a:xfrm rot="2747973" flipV="1">
                    <a:off x="3887036" y="355364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4" name="g">
                    <a:extLst>
                      <a:ext uri="{FF2B5EF4-FFF2-40B4-BE49-F238E27FC236}">
                        <a16:creationId xmlns:a16="http://schemas.microsoft.com/office/drawing/2014/main" id="{7C023D03-3C7E-47AA-9561-1081F4FFDB55}"/>
                      </a:ext>
                    </a:extLst>
                  </p:cNvPr>
                  <p:cNvSpPr>
                    <a:spLocks/>
                  </p:cNvSpPr>
                  <p:nvPr/>
                </p:nvSpPr>
                <p:spPr bwMode="auto">
                  <a:xfrm rot="2747973" flipV="1">
                    <a:off x="3920970" y="3534570"/>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5" name="g">
                    <a:extLst>
                      <a:ext uri="{FF2B5EF4-FFF2-40B4-BE49-F238E27FC236}">
                        <a16:creationId xmlns:a16="http://schemas.microsoft.com/office/drawing/2014/main" id="{0886D33A-3880-4CFE-919B-D5CC71F26299}"/>
                      </a:ext>
                    </a:extLst>
                  </p:cNvPr>
                  <p:cNvSpPr>
                    <a:spLocks/>
                  </p:cNvSpPr>
                  <p:nvPr/>
                </p:nvSpPr>
                <p:spPr bwMode="auto">
                  <a:xfrm rot="2747973" flipV="1">
                    <a:off x="3943086" y="356394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6" name="g">
                    <a:extLst>
                      <a:ext uri="{FF2B5EF4-FFF2-40B4-BE49-F238E27FC236}">
                        <a16:creationId xmlns:a16="http://schemas.microsoft.com/office/drawing/2014/main" id="{47F6D712-73EC-4436-8101-01490F40AB94}"/>
                      </a:ext>
                    </a:extLst>
                  </p:cNvPr>
                  <p:cNvSpPr>
                    <a:spLocks/>
                  </p:cNvSpPr>
                  <p:nvPr/>
                </p:nvSpPr>
                <p:spPr bwMode="auto">
                  <a:xfrm rot="2747973" flipV="1">
                    <a:off x="3945080" y="358905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7" name="g">
                    <a:extLst>
                      <a:ext uri="{FF2B5EF4-FFF2-40B4-BE49-F238E27FC236}">
                        <a16:creationId xmlns:a16="http://schemas.microsoft.com/office/drawing/2014/main" id="{6CDBF65A-7FEF-44C1-A64B-864C05930E89}"/>
                      </a:ext>
                    </a:extLst>
                  </p:cNvPr>
                  <p:cNvSpPr>
                    <a:spLocks/>
                  </p:cNvSpPr>
                  <p:nvPr/>
                </p:nvSpPr>
                <p:spPr bwMode="auto">
                  <a:xfrm rot="2747973" flipV="1">
                    <a:off x="3914369" y="3483503"/>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8" name="g">
                    <a:extLst>
                      <a:ext uri="{FF2B5EF4-FFF2-40B4-BE49-F238E27FC236}">
                        <a16:creationId xmlns:a16="http://schemas.microsoft.com/office/drawing/2014/main" id="{20062BA0-6E69-4CE2-9A3F-0EC3C1839091}"/>
                      </a:ext>
                    </a:extLst>
                  </p:cNvPr>
                  <p:cNvSpPr>
                    <a:spLocks/>
                  </p:cNvSpPr>
                  <p:nvPr/>
                </p:nvSpPr>
                <p:spPr bwMode="auto">
                  <a:xfrm rot="2747973" flipV="1">
                    <a:off x="3884683" y="3499739"/>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19" name="g">
                    <a:extLst>
                      <a:ext uri="{FF2B5EF4-FFF2-40B4-BE49-F238E27FC236}">
                        <a16:creationId xmlns:a16="http://schemas.microsoft.com/office/drawing/2014/main" id="{0109144F-8548-4976-8C61-3854EA296755}"/>
                      </a:ext>
                    </a:extLst>
                  </p:cNvPr>
                  <p:cNvSpPr>
                    <a:spLocks/>
                  </p:cNvSpPr>
                  <p:nvPr/>
                </p:nvSpPr>
                <p:spPr bwMode="auto">
                  <a:xfrm rot="2747973" flipV="1">
                    <a:off x="3946867" y="3407661"/>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0" name="g">
                    <a:extLst>
                      <a:ext uri="{FF2B5EF4-FFF2-40B4-BE49-F238E27FC236}">
                        <a16:creationId xmlns:a16="http://schemas.microsoft.com/office/drawing/2014/main" id="{623F8231-E3DB-4093-8B57-C0BF71C63C53}"/>
                      </a:ext>
                    </a:extLst>
                  </p:cNvPr>
                  <p:cNvSpPr>
                    <a:spLocks/>
                  </p:cNvSpPr>
                  <p:nvPr/>
                </p:nvSpPr>
                <p:spPr bwMode="auto">
                  <a:xfrm rot="2747973" flipV="1">
                    <a:off x="3867920" y="336695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1" name="g">
                    <a:extLst>
                      <a:ext uri="{FF2B5EF4-FFF2-40B4-BE49-F238E27FC236}">
                        <a16:creationId xmlns:a16="http://schemas.microsoft.com/office/drawing/2014/main" id="{E99A3E45-61DD-46BD-9813-AF392321236A}"/>
                      </a:ext>
                    </a:extLst>
                  </p:cNvPr>
                  <p:cNvSpPr>
                    <a:spLocks/>
                  </p:cNvSpPr>
                  <p:nvPr/>
                </p:nvSpPr>
                <p:spPr bwMode="auto">
                  <a:xfrm rot="2747973" flipV="1">
                    <a:off x="3920574" y="335579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2" name="g">
                    <a:extLst>
                      <a:ext uri="{FF2B5EF4-FFF2-40B4-BE49-F238E27FC236}">
                        <a16:creationId xmlns:a16="http://schemas.microsoft.com/office/drawing/2014/main" id="{766D5256-DA71-43AC-A445-01EE0F5A6663}"/>
                      </a:ext>
                    </a:extLst>
                  </p:cNvPr>
                  <p:cNvSpPr>
                    <a:spLocks/>
                  </p:cNvSpPr>
                  <p:nvPr/>
                </p:nvSpPr>
                <p:spPr bwMode="auto">
                  <a:xfrm rot="2747973" flipV="1">
                    <a:off x="3943086" y="3466698"/>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3" name="g">
                    <a:extLst>
                      <a:ext uri="{FF2B5EF4-FFF2-40B4-BE49-F238E27FC236}">
                        <a16:creationId xmlns:a16="http://schemas.microsoft.com/office/drawing/2014/main" id="{ED139A7A-9B6A-4AF4-B671-478BEE2FD954}"/>
                      </a:ext>
                    </a:extLst>
                  </p:cNvPr>
                  <p:cNvSpPr>
                    <a:spLocks/>
                  </p:cNvSpPr>
                  <p:nvPr/>
                </p:nvSpPr>
                <p:spPr bwMode="auto">
                  <a:xfrm rot="2747973" flipV="1">
                    <a:off x="3917026" y="35663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4" name="g">
                    <a:extLst>
                      <a:ext uri="{FF2B5EF4-FFF2-40B4-BE49-F238E27FC236}">
                        <a16:creationId xmlns:a16="http://schemas.microsoft.com/office/drawing/2014/main" id="{62FC11EC-E28D-4E02-A12E-17DA2C4C0D4B}"/>
                      </a:ext>
                    </a:extLst>
                  </p:cNvPr>
                  <p:cNvSpPr>
                    <a:spLocks/>
                  </p:cNvSpPr>
                  <p:nvPr/>
                </p:nvSpPr>
                <p:spPr bwMode="auto">
                  <a:xfrm rot="2747973" flipV="1">
                    <a:off x="3939651" y="3659056"/>
                    <a:ext cx="17230" cy="1580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solidFill>
                    <a:schemeClr val="accent5"/>
                  </a:solidFill>
                  <a:ln w="9525">
                    <a:noFill/>
                    <a:round/>
                    <a:headEnd/>
                    <a:tailEnd/>
                  </a:ln>
                </p:spPr>
                <p:txBody>
                  <a:bodyPr rot="10800000" wrap="none" anchor="ctr"/>
                  <a:lstStyle/>
                  <a:p>
                    <a:pPr marL="0" marR="0" lvl="0" indent="0" algn="l" defTabSz="121899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pic>
                <p:nvPicPr>
                  <p:cNvPr id="325" name="Picture 324" descr="A close up of a knife&#10;&#10;Description automatically generated">
                    <a:extLst>
                      <a:ext uri="{FF2B5EF4-FFF2-40B4-BE49-F238E27FC236}">
                        <a16:creationId xmlns:a16="http://schemas.microsoft.com/office/drawing/2014/main" id="{FCBFCB0C-CCA9-4535-B9E2-C74C4CAF5B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3406350" y="2683433"/>
                    <a:ext cx="1017532" cy="1177368"/>
                  </a:xfrm>
                  <a:custGeom>
                    <a:avLst/>
                    <a:gdLst>
                      <a:gd name="connsiteX0" fmla="*/ 1017532 w 1017532"/>
                      <a:gd name="connsiteY0" fmla="*/ 0 h 1177368"/>
                      <a:gd name="connsiteX1" fmla="*/ 1017532 w 1017532"/>
                      <a:gd name="connsiteY1" fmla="*/ 1177368 h 1177368"/>
                      <a:gd name="connsiteX2" fmla="*/ 168670 w 1017532"/>
                      <a:gd name="connsiteY2" fmla="*/ 1177368 h 1177368"/>
                      <a:gd name="connsiteX3" fmla="*/ 186820 w 1017532"/>
                      <a:gd name="connsiteY3" fmla="*/ 1155968 h 1177368"/>
                      <a:gd name="connsiteX4" fmla="*/ 0 w 1017532"/>
                      <a:gd name="connsiteY4" fmla="*/ 997520 h 1177368"/>
                      <a:gd name="connsiteX5" fmla="*/ 0 w 1017532"/>
                      <a:gd name="connsiteY5"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32" h="1177368">
                        <a:moveTo>
                          <a:pt x="1017532" y="0"/>
                        </a:moveTo>
                        <a:lnTo>
                          <a:pt x="1017532" y="1177368"/>
                        </a:lnTo>
                        <a:lnTo>
                          <a:pt x="168670" y="1177368"/>
                        </a:lnTo>
                        <a:lnTo>
                          <a:pt x="186820" y="1155968"/>
                        </a:lnTo>
                        <a:lnTo>
                          <a:pt x="0" y="997520"/>
                        </a:lnTo>
                        <a:lnTo>
                          <a:pt x="0" y="0"/>
                        </a:lnTo>
                        <a:close/>
                      </a:path>
                    </a:pathLst>
                  </a:custGeom>
                </p:spPr>
              </p:pic>
            </p:grpSp>
            <p:sp>
              <p:nvSpPr>
                <p:cNvPr id="326" name="Rectangle: Rounded Corners 325">
                  <a:extLst>
                    <a:ext uri="{FF2B5EF4-FFF2-40B4-BE49-F238E27FC236}">
                      <a16:creationId xmlns:a16="http://schemas.microsoft.com/office/drawing/2014/main" id="{985FF70F-2ABD-4593-8888-AEE529983603}"/>
                    </a:ext>
                  </a:extLst>
                </p:cNvPr>
                <p:cNvSpPr/>
                <p:nvPr/>
              </p:nvSpPr>
              <p:spPr>
                <a:xfrm>
                  <a:off x="2220184" y="1490491"/>
                  <a:ext cx="2151889" cy="29290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Once-daily insulin</a:t>
                  </a:r>
                </a:p>
              </p:txBody>
            </p:sp>
            <p:grpSp>
              <p:nvGrpSpPr>
                <p:cNvPr id="327" name="Group 326">
                  <a:extLst>
                    <a:ext uri="{FF2B5EF4-FFF2-40B4-BE49-F238E27FC236}">
                      <a16:creationId xmlns:a16="http://schemas.microsoft.com/office/drawing/2014/main" id="{AC8B4ABC-8999-4F07-A588-74D34692A025}"/>
                    </a:ext>
                  </a:extLst>
                </p:cNvPr>
                <p:cNvGrpSpPr/>
                <p:nvPr/>
              </p:nvGrpSpPr>
              <p:grpSpPr>
                <a:xfrm>
                  <a:off x="425242" y="1735272"/>
                  <a:ext cx="1714942" cy="753846"/>
                  <a:chOff x="527016" y="2251985"/>
                  <a:chExt cx="1452696" cy="638570"/>
                </a:xfrm>
              </p:grpSpPr>
              <p:sp>
                <p:nvSpPr>
                  <p:cNvPr id="328" name="Rectangle 327">
                    <a:extLst>
                      <a:ext uri="{FF2B5EF4-FFF2-40B4-BE49-F238E27FC236}">
                        <a16:creationId xmlns:a16="http://schemas.microsoft.com/office/drawing/2014/main" id="{4889A572-431D-4F12-83A2-801AE710E6A4}"/>
                      </a:ext>
                    </a:extLst>
                  </p:cNvPr>
                  <p:cNvSpPr/>
                  <p:nvPr/>
                </p:nvSpPr>
                <p:spPr>
                  <a:xfrm>
                    <a:off x="527016" y="2327656"/>
                    <a:ext cx="1452696" cy="185388"/>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FFFFFF"/>
                        </a:solidFill>
                        <a:effectLst/>
                        <a:uLnTx/>
                        <a:uFillTx/>
                        <a:latin typeface="Apis" panose="020B0504010101010104" pitchFamily="34" charset="0"/>
                        <a:ea typeface="Apis" panose="020B0504010101010104" pitchFamily="34" charset="0"/>
                        <a:cs typeface="Apis" panose="020B0504010101010104" pitchFamily="34" charset="0"/>
                      </a:rPr>
                      <a:t>Dosing schedule</a:t>
                    </a:r>
                    <a:endParaRPr kumimoji="0" lang="en-US" sz="1400" b="1" i="0" u="none" strike="noStrike" kern="1200" cap="none" spc="0" normalizeH="0" baseline="0" noProof="0">
                      <a:ln>
                        <a:noFill/>
                      </a:ln>
                      <a:solidFill>
                        <a:srgbClr val="FFFFFF"/>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29" name="Rectangle 328">
                    <a:extLst>
                      <a:ext uri="{FF2B5EF4-FFF2-40B4-BE49-F238E27FC236}">
                        <a16:creationId xmlns:a16="http://schemas.microsoft.com/office/drawing/2014/main" id="{12444014-318C-447E-AF3C-23839AEE1550}"/>
                      </a:ext>
                    </a:extLst>
                  </p:cNvPr>
                  <p:cNvSpPr/>
                  <p:nvPr/>
                </p:nvSpPr>
                <p:spPr>
                  <a:xfrm>
                    <a:off x="527016" y="2522223"/>
                    <a:ext cx="1452696" cy="368332"/>
                  </a:xfrm>
                  <a:prstGeom prst="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0" name="Rectangle 329">
                    <a:extLst>
                      <a:ext uri="{FF2B5EF4-FFF2-40B4-BE49-F238E27FC236}">
                        <a16:creationId xmlns:a16="http://schemas.microsoft.com/office/drawing/2014/main" id="{4256FE56-29F8-4D58-8527-2C1B9C706E17}"/>
                      </a:ext>
                    </a:extLst>
                  </p:cNvPr>
                  <p:cNvSpPr/>
                  <p:nvPr/>
                </p:nvSpPr>
                <p:spPr>
                  <a:xfrm>
                    <a:off x="575387" y="2676070"/>
                    <a:ext cx="163646" cy="160751"/>
                  </a:xfrm>
                  <a:prstGeom prst="rect">
                    <a:avLst/>
                  </a:prstGeom>
                  <a:solidFill>
                    <a:srgbClr val="2A918B"/>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1" name="Rectangle 330">
                    <a:extLst>
                      <a:ext uri="{FF2B5EF4-FFF2-40B4-BE49-F238E27FC236}">
                        <a16:creationId xmlns:a16="http://schemas.microsoft.com/office/drawing/2014/main" id="{144FD29F-F7A2-4F89-B818-D925A1FA93E8}"/>
                      </a:ext>
                    </a:extLst>
                  </p:cNvPr>
                  <p:cNvSpPr/>
                  <p:nvPr/>
                </p:nvSpPr>
                <p:spPr>
                  <a:xfrm>
                    <a:off x="774105"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2" name="Rectangle 331">
                    <a:extLst>
                      <a:ext uri="{FF2B5EF4-FFF2-40B4-BE49-F238E27FC236}">
                        <a16:creationId xmlns:a16="http://schemas.microsoft.com/office/drawing/2014/main" id="{7120530B-95E0-4014-9287-46A3146A1D2D}"/>
                      </a:ext>
                    </a:extLst>
                  </p:cNvPr>
                  <p:cNvSpPr/>
                  <p:nvPr/>
                </p:nvSpPr>
                <p:spPr>
                  <a:xfrm>
                    <a:off x="972823"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3" name="Rectangle 332">
                    <a:extLst>
                      <a:ext uri="{FF2B5EF4-FFF2-40B4-BE49-F238E27FC236}">
                        <a16:creationId xmlns:a16="http://schemas.microsoft.com/office/drawing/2014/main" id="{E431A3CA-ADA2-45DB-BC3E-349DB29F3952}"/>
                      </a:ext>
                    </a:extLst>
                  </p:cNvPr>
                  <p:cNvSpPr/>
                  <p:nvPr/>
                </p:nvSpPr>
                <p:spPr>
                  <a:xfrm>
                    <a:off x="1171541"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4" name="Rectangle 333">
                    <a:extLst>
                      <a:ext uri="{FF2B5EF4-FFF2-40B4-BE49-F238E27FC236}">
                        <a16:creationId xmlns:a16="http://schemas.microsoft.com/office/drawing/2014/main" id="{FE331B49-263C-48F6-A442-C52734733AD1}"/>
                      </a:ext>
                    </a:extLst>
                  </p:cNvPr>
                  <p:cNvSpPr/>
                  <p:nvPr/>
                </p:nvSpPr>
                <p:spPr>
                  <a:xfrm>
                    <a:off x="1370259"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5" name="Rectangle 334">
                    <a:extLst>
                      <a:ext uri="{FF2B5EF4-FFF2-40B4-BE49-F238E27FC236}">
                        <a16:creationId xmlns:a16="http://schemas.microsoft.com/office/drawing/2014/main" id="{E537B064-7304-409C-93E6-254A326E0A2E}"/>
                      </a:ext>
                    </a:extLst>
                  </p:cNvPr>
                  <p:cNvSpPr/>
                  <p:nvPr/>
                </p:nvSpPr>
                <p:spPr>
                  <a:xfrm>
                    <a:off x="1568977"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6" name="Rectangle 335">
                    <a:extLst>
                      <a:ext uri="{FF2B5EF4-FFF2-40B4-BE49-F238E27FC236}">
                        <a16:creationId xmlns:a16="http://schemas.microsoft.com/office/drawing/2014/main" id="{187758CA-D08B-4250-998E-7BBD9057F98B}"/>
                      </a:ext>
                    </a:extLst>
                  </p:cNvPr>
                  <p:cNvSpPr/>
                  <p:nvPr/>
                </p:nvSpPr>
                <p:spPr>
                  <a:xfrm>
                    <a:off x="1767694"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7" name="Rectangle: Rounded Corners 336">
                    <a:extLst>
                      <a:ext uri="{FF2B5EF4-FFF2-40B4-BE49-F238E27FC236}">
                        <a16:creationId xmlns:a16="http://schemas.microsoft.com/office/drawing/2014/main" id="{ABDA1662-B4A7-4F96-9E55-8A180F50F64F}"/>
                      </a:ext>
                    </a:extLst>
                  </p:cNvPr>
                  <p:cNvSpPr/>
                  <p:nvPr/>
                </p:nvSpPr>
                <p:spPr>
                  <a:xfrm>
                    <a:off x="616603" y="2251985"/>
                    <a:ext cx="49719" cy="135143"/>
                  </a:xfrm>
                  <a:prstGeom prst="roundRect">
                    <a:avLst>
                      <a:gd name="adj" fmla="val 500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8" name="Rectangle: Rounded Corners 337">
                    <a:extLst>
                      <a:ext uri="{FF2B5EF4-FFF2-40B4-BE49-F238E27FC236}">
                        <a16:creationId xmlns:a16="http://schemas.microsoft.com/office/drawing/2014/main" id="{46DA50EC-993A-427A-8F70-5DC62FF9A317}"/>
                      </a:ext>
                    </a:extLst>
                  </p:cNvPr>
                  <p:cNvSpPr/>
                  <p:nvPr/>
                </p:nvSpPr>
                <p:spPr>
                  <a:xfrm>
                    <a:off x="1845643" y="2251985"/>
                    <a:ext cx="49719" cy="135143"/>
                  </a:xfrm>
                  <a:prstGeom prst="roundRect">
                    <a:avLst>
                      <a:gd name="adj" fmla="val 500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39" name="TextBox 338">
                    <a:extLst>
                      <a:ext uri="{FF2B5EF4-FFF2-40B4-BE49-F238E27FC236}">
                        <a16:creationId xmlns:a16="http://schemas.microsoft.com/office/drawing/2014/main" id="{43ACC97D-3723-4E11-B9ED-16B280F30780}"/>
                      </a:ext>
                    </a:extLst>
                  </p:cNvPr>
                  <p:cNvSpPr txBox="1"/>
                  <p:nvPr/>
                </p:nvSpPr>
                <p:spPr>
                  <a:xfrm>
                    <a:off x="574737" y="2512807"/>
                    <a:ext cx="164943"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S</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0" name="TextBox 339">
                    <a:extLst>
                      <a:ext uri="{FF2B5EF4-FFF2-40B4-BE49-F238E27FC236}">
                        <a16:creationId xmlns:a16="http://schemas.microsoft.com/office/drawing/2014/main" id="{32570F2E-B393-40D0-B429-DA5E043AFB2D}"/>
                      </a:ext>
                    </a:extLst>
                  </p:cNvPr>
                  <p:cNvSpPr txBox="1"/>
                  <p:nvPr/>
                </p:nvSpPr>
                <p:spPr>
                  <a:xfrm>
                    <a:off x="754819" y="2512807"/>
                    <a:ext cx="200924"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M</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1" name="TextBox 340">
                    <a:extLst>
                      <a:ext uri="{FF2B5EF4-FFF2-40B4-BE49-F238E27FC236}">
                        <a16:creationId xmlns:a16="http://schemas.microsoft.com/office/drawing/2014/main" id="{5A774A06-087D-4B33-A90E-484E50BF4BCB}"/>
                      </a:ext>
                    </a:extLst>
                  </p:cNvPr>
                  <p:cNvSpPr txBox="1"/>
                  <p:nvPr/>
                </p:nvSpPr>
                <p:spPr>
                  <a:xfrm>
                    <a:off x="970883" y="2512807"/>
                    <a:ext cx="164943"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T</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2" name="TextBox 341">
                    <a:extLst>
                      <a:ext uri="{FF2B5EF4-FFF2-40B4-BE49-F238E27FC236}">
                        <a16:creationId xmlns:a16="http://schemas.microsoft.com/office/drawing/2014/main" id="{23F4948D-C52C-483C-8201-D2AD303E6AA0}"/>
                      </a:ext>
                    </a:extLst>
                  </p:cNvPr>
                  <p:cNvSpPr txBox="1"/>
                  <p:nvPr/>
                </p:nvSpPr>
                <p:spPr>
                  <a:xfrm>
                    <a:off x="1150019" y="2512807"/>
                    <a:ext cx="202817"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W</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3" name="TextBox 342">
                    <a:extLst>
                      <a:ext uri="{FF2B5EF4-FFF2-40B4-BE49-F238E27FC236}">
                        <a16:creationId xmlns:a16="http://schemas.microsoft.com/office/drawing/2014/main" id="{BD245202-F467-4153-B996-0F1EE2D3621A}"/>
                      </a:ext>
                    </a:extLst>
                  </p:cNvPr>
                  <p:cNvSpPr txBox="1"/>
                  <p:nvPr/>
                </p:nvSpPr>
                <p:spPr>
                  <a:xfrm>
                    <a:off x="1367026" y="2512807"/>
                    <a:ext cx="164943"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T</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4" name="TextBox 343">
                    <a:extLst>
                      <a:ext uri="{FF2B5EF4-FFF2-40B4-BE49-F238E27FC236}">
                        <a16:creationId xmlns:a16="http://schemas.microsoft.com/office/drawing/2014/main" id="{7F5BDA49-A992-43C7-9F39-A0043CE681E4}"/>
                      </a:ext>
                    </a:extLst>
                  </p:cNvPr>
                  <p:cNvSpPr txBox="1"/>
                  <p:nvPr/>
                </p:nvSpPr>
                <p:spPr>
                  <a:xfrm>
                    <a:off x="1566990" y="2512807"/>
                    <a:ext cx="161155"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F</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5" name="TextBox 344">
                    <a:extLst>
                      <a:ext uri="{FF2B5EF4-FFF2-40B4-BE49-F238E27FC236}">
                        <a16:creationId xmlns:a16="http://schemas.microsoft.com/office/drawing/2014/main" id="{9DA721E3-17A4-43E6-810A-A454EF353119}"/>
                      </a:ext>
                    </a:extLst>
                  </p:cNvPr>
                  <p:cNvSpPr txBox="1"/>
                  <p:nvPr/>
                </p:nvSpPr>
                <p:spPr>
                  <a:xfrm>
                    <a:off x="1763169" y="2512807"/>
                    <a:ext cx="164943"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S</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grpSp>
            <p:grpSp>
              <p:nvGrpSpPr>
                <p:cNvPr id="347" name="Group 346">
                  <a:extLst>
                    <a:ext uri="{FF2B5EF4-FFF2-40B4-BE49-F238E27FC236}">
                      <a16:creationId xmlns:a16="http://schemas.microsoft.com/office/drawing/2014/main" id="{BA867C8B-BAA0-4D6E-96A9-5C3AEBE81F79}"/>
                    </a:ext>
                  </a:extLst>
                </p:cNvPr>
                <p:cNvGrpSpPr/>
                <p:nvPr/>
              </p:nvGrpSpPr>
              <p:grpSpPr>
                <a:xfrm>
                  <a:off x="2457500" y="1735272"/>
                  <a:ext cx="1714941" cy="751808"/>
                  <a:chOff x="2421518" y="1254338"/>
                  <a:chExt cx="1452696" cy="636844"/>
                </a:xfrm>
              </p:grpSpPr>
              <p:sp>
                <p:nvSpPr>
                  <p:cNvPr id="348" name="Rectangle 347">
                    <a:extLst>
                      <a:ext uri="{FF2B5EF4-FFF2-40B4-BE49-F238E27FC236}">
                        <a16:creationId xmlns:a16="http://schemas.microsoft.com/office/drawing/2014/main" id="{F09E1C5E-A117-4A33-9C69-89BEA8665A1B}"/>
                      </a:ext>
                    </a:extLst>
                  </p:cNvPr>
                  <p:cNvSpPr/>
                  <p:nvPr/>
                </p:nvSpPr>
                <p:spPr>
                  <a:xfrm>
                    <a:off x="2421518" y="1330009"/>
                    <a:ext cx="1452696" cy="185388"/>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FFFFFF"/>
                        </a:solidFill>
                        <a:effectLst/>
                        <a:uLnTx/>
                        <a:uFillTx/>
                        <a:latin typeface="Apis" panose="020B0504010101010104" pitchFamily="34" charset="0"/>
                        <a:ea typeface="Apis" panose="020B0504010101010104" pitchFamily="34" charset="0"/>
                        <a:cs typeface="Apis" panose="020B0504010101010104" pitchFamily="34" charset="0"/>
                      </a:rPr>
                      <a:t>Dosing schedule</a:t>
                    </a:r>
                    <a:endParaRPr kumimoji="0" lang="en-US" sz="1400" b="1" i="0" u="none" strike="noStrike" kern="1200" cap="none" spc="0" normalizeH="0" baseline="0" noProof="0">
                      <a:ln>
                        <a:noFill/>
                      </a:ln>
                      <a:solidFill>
                        <a:srgbClr val="FFFFFF"/>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49" name="Rectangle 348">
                    <a:extLst>
                      <a:ext uri="{FF2B5EF4-FFF2-40B4-BE49-F238E27FC236}">
                        <a16:creationId xmlns:a16="http://schemas.microsoft.com/office/drawing/2014/main" id="{F9CF1A7F-48C0-425C-B674-EBDAF5FD6749}"/>
                      </a:ext>
                    </a:extLst>
                  </p:cNvPr>
                  <p:cNvSpPr/>
                  <p:nvPr/>
                </p:nvSpPr>
                <p:spPr>
                  <a:xfrm>
                    <a:off x="2421518" y="1524576"/>
                    <a:ext cx="1452696" cy="366606"/>
                  </a:xfrm>
                  <a:prstGeom prst="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0" name="Rectangle 349">
                    <a:extLst>
                      <a:ext uri="{FF2B5EF4-FFF2-40B4-BE49-F238E27FC236}">
                        <a16:creationId xmlns:a16="http://schemas.microsoft.com/office/drawing/2014/main" id="{1BEDB742-5069-45C8-A2FE-64CAD3365639}"/>
                      </a:ext>
                    </a:extLst>
                  </p:cNvPr>
                  <p:cNvSpPr/>
                  <p:nvPr/>
                </p:nvSpPr>
                <p:spPr>
                  <a:xfrm>
                    <a:off x="2469889"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1" name="Rectangle 350">
                    <a:extLst>
                      <a:ext uri="{FF2B5EF4-FFF2-40B4-BE49-F238E27FC236}">
                        <a16:creationId xmlns:a16="http://schemas.microsoft.com/office/drawing/2014/main" id="{4E5C6C72-9FF6-4012-80F0-624FB31056E2}"/>
                      </a:ext>
                    </a:extLst>
                  </p:cNvPr>
                  <p:cNvSpPr/>
                  <p:nvPr/>
                </p:nvSpPr>
                <p:spPr>
                  <a:xfrm>
                    <a:off x="2668607"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2" name="Rectangle 351">
                    <a:extLst>
                      <a:ext uri="{FF2B5EF4-FFF2-40B4-BE49-F238E27FC236}">
                        <a16:creationId xmlns:a16="http://schemas.microsoft.com/office/drawing/2014/main" id="{770823D4-EBB5-4A0A-B272-E6536FD7C32B}"/>
                      </a:ext>
                    </a:extLst>
                  </p:cNvPr>
                  <p:cNvSpPr/>
                  <p:nvPr/>
                </p:nvSpPr>
                <p:spPr>
                  <a:xfrm>
                    <a:off x="2867325"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3" name="Rectangle 352">
                    <a:extLst>
                      <a:ext uri="{FF2B5EF4-FFF2-40B4-BE49-F238E27FC236}">
                        <a16:creationId xmlns:a16="http://schemas.microsoft.com/office/drawing/2014/main" id="{CA115F09-A85F-4E16-8D19-D184137A4F07}"/>
                      </a:ext>
                    </a:extLst>
                  </p:cNvPr>
                  <p:cNvSpPr/>
                  <p:nvPr/>
                </p:nvSpPr>
                <p:spPr>
                  <a:xfrm>
                    <a:off x="3066043"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4" name="Rectangle 353">
                    <a:extLst>
                      <a:ext uri="{FF2B5EF4-FFF2-40B4-BE49-F238E27FC236}">
                        <a16:creationId xmlns:a16="http://schemas.microsoft.com/office/drawing/2014/main" id="{D0350523-6D57-4071-B434-98EB6BA4A2FC}"/>
                      </a:ext>
                    </a:extLst>
                  </p:cNvPr>
                  <p:cNvSpPr/>
                  <p:nvPr/>
                </p:nvSpPr>
                <p:spPr>
                  <a:xfrm>
                    <a:off x="3264761"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5" name="Rectangle 354">
                    <a:extLst>
                      <a:ext uri="{FF2B5EF4-FFF2-40B4-BE49-F238E27FC236}">
                        <a16:creationId xmlns:a16="http://schemas.microsoft.com/office/drawing/2014/main" id="{A97F9895-F662-4A07-93F7-3D07A10E5797}"/>
                      </a:ext>
                    </a:extLst>
                  </p:cNvPr>
                  <p:cNvSpPr/>
                  <p:nvPr/>
                </p:nvSpPr>
                <p:spPr>
                  <a:xfrm>
                    <a:off x="3463479"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6" name="Rectangle 355">
                    <a:extLst>
                      <a:ext uri="{FF2B5EF4-FFF2-40B4-BE49-F238E27FC236}">
                        <a16:creationId xmlns:a16="http://schemas.microsoft.com/office/drawing/2014/main" id="{531B857F-CAB2-4570-A8FC-57BD82CB8E68}"/>
                      </a:ext>
                    </a:extLst>
                  </p:cNvPr>
                  <p:cNvSpPr/>
                  <p:nvPr/>
                </p:nvSpPr>
                <p:spPr>
                  <a:xfrm>
                    <a:off x="3662196" y="1678423"/>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7" name="Rectangle: Rounded Corners 356">
                    <a:extLst>
                      <a:ext uri="{FF2B5EF4-FFF2-40B4-BE49-F238E27FC236}">
                        <a16:creationId xmlns:a16="http://schemas.microsoft.com/office/drawing/2014/main" id="{797C9F99-DD5D-4078-8D97-C57D4481A8BD}"/>
                      </a:ext>
                    </a:extLst>
                  </p:cNvPr>
                  <p:cNvSpPr/>
                  <p:nvPr/>
                </p:nvSpPr>
                <p:spPr>
                  <a:xfrm>
                    <a:off x="2511105" y="1254338"/>
                    <a:ext cx="49719" cy="135143"/>
                  </a:xfrm>
                  <a:prstGeom prst="roundRect">
                    <a:avLst>
                      <a:gd name="adj" fmla="val 500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8" name="Rectangle: Rounded Corners 357">
                    <a:extLst>
                      <a:ext uri="{FF2B5EF4-FFF2-40B4-BE49-F238E27FC236}">
                        <a16:creationId xmlns:a16="http://schemas.microsoft.com/office/drawing/2014/main" id="{12014EAA-7992-4113-80E9-036F6F730746}"/>
                      </a:ext>
                    </a:extLst>
                  </p:cNvPr>
                  <p:cNvSpPr/>
                  <p:nvPr/>
                </p:nvSpPr>
                <p:spPr>
                  <a:xfrm>
                    <a:off x="3740145" y="1254338"/>
                    <a:ext cx="49719" cy="135143"/>
                  </a:xfrm>
                  <a:prstGeom prst="roundRect">
                    <a:avLst>
                      <a:gd name="adj" fmla="val 500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59" name="TextBox 358">
                    <a:extLst>
                      <a:ext uri="{FF2B5EF4-FFF2-40B4-BE49-F238E27FC236}">
                        <a16:creationId xmlns:a16="http://schemas.microsoft.com/office/drawing/2014/main" id="{43B36E59-D7BE-4C1F-8496-2C56647DB15D}"/>
                      </a:ext>
                    </a:extLst>
                  </p:cNvPr>
                  <p:cNvSpPr txBox="1"/>
                  <p:nvPr/>
                </p:nvSpPr>
                <p:spPr>
                  <a:xfrm>
                    <a:off x="2469239" y="1515162"/>
                    <a:ext cx="164944"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S</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60" name="TextBox 359">
                    <a:extLst>
                      <a:ext uri="{FF2B5EF4-FFF2-40B4-BE49-F238E27FC236}">
                        <a16:creationId xmlns:a16="http://schemas.microsoft.com/office/drawing/2014/main" id="{35DD1D00-3D83-4FD8-A12C-8C328C3AEE9E}"/>
                      </a:ext>
                    </a:extLst>
                  </p:cNvPr>
                  <p:cNvSpPr txBox="1"/>
                  <p:nvPr/>
                </p:nvSpPr>
                <p:spPr>
                  <a:xfrm>
                    <a:off x="2649323" y="1515162"/>
                    <a:ext cx="200924"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M</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61" name="TextBox 360">
                    <a:extLst>
                      <a:ext uri="{FF2B5EF4-FFF2-40B4-BE49-F238E27FC236}">
                        <a16:creationId xmlns:a16="http://schemas.microsoft.com/office/drawing/2014/main" id="{7E092851-A85C-47EE-B46D-9BE7936DBDAC}"/>
                      </a:ext>
                    </a:extLst>
                  </p:cNvPr>
                  <p:cNvSpPr txBox="1"/>
                  <p:nvPr/>
                </p:nvSpPr>
                <p:spPr>
                  <a:xfrm>
                    <a:off x="2865385" y="1515162"/>
                    <a:ext cx="164944"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T</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62" name="TextBox 361">
                    <a:extLst>
                      <a:ext uri="{FF2B5EF4-FFF2-40B4-BE49-F238E27FC236}">
                        <a16:creationId xmlns:a16="http://schemas.microsoft.com/office/drawing/2014/main" id="{48A44B1D-000B-4CA2-8182-EFACD157804A}"/>
                      </a:ext>
                    </a:extLst>
                  </p:cNvPr>
                  <p:cNvSpPr txBox="1"/>
                  <p:nvPr/>
                </p:nvSpPr>
                <p:spPr>
                  <a:xfrm>
                    <a:off x="3044521" y="1515162"/>
                    <a:ext cx="202817"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W</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63" name="TextBox 362">
                    <a:extLst>
                      <a:ext uri="{FF2B5EF4-FFF2-40B4-BE49-F238E27FC236}">
                        <a16:creationId xmlns:a16="http://schemas.microsoft.com/office/drawing/2014/main" id="{EEC39EB8-FB3E-4543-9CAD-12F8553CE3A9}"/>
                      </a:ext>
                    </a:extLst>
                  </p:cNvPr>
                  <p:cNvSpPr txBox="1"/>
                  <p:nvPr/>
                </p:nvSpPr>
                <p:spPr>
                  <a:xfrm>
                    <a:off x="3261528" y="1515162"/>
                    <a:ext cx="164944"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T</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64" name="TextBox 363">
                    <a:extLst>
                      <a:ext uri="{FF2B5EF4-FFF2-40B4-BE49-F238E27FC236}">
                        <a16:creationId xmlns:a16="http://schemas.microsoft.com/office/drawing/2014/main" id="{2516DFEA-ECB0-4DA1-BC9E-8C5B8748F699}"/>
                      </a:ext>
                    </a:extLst>
                  </p:cNvPr>
                  <p:cNvSpPr txBox="1"/>
                  <p:nvPr/>
                </p:nvSpPr>
                <p:spPr>
                  <a:xfrm>
                    <a:off x="3461491" y="1515162"/>
                    <a:ext cx="161155"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F</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365" name="TextBox 364">
                    <a:extLst>
                      <a:ext uri="{FF2B5EF4-FFF2-40B4-BE49-F238E27FC236}">
                        <a16:creationId xmlns:a16="http://schemas.microsoft.com/office/drawing/2014/main" id="{1AA967B8-D583-43FB-A7B5-1CAE1B29B222}"/>
                      </a:ext>
                    </a:extLst>
                  </p:cNvPr>
                  <p:cNvSpPr txBox="1"/>
                  <p:nvPr/>
                </p:nvSpPr>
                <p:spPr>
                  <a:xfrm>
                    <a:off x="3657671" y="1515162"/>
                    <a:ext cx="164944" cy="17570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rPr>
                      <a:t>S</a:t>
                    </a:r>
                    <a:endParaRPr kumimoji="0" lang="en-US" sz="1333" b="0" i="0" u="none" strike="noStrike" kern="1200" cap="none" spc="0" normalizeH="0" baseline="0" noProof="0">
                      <a:ln>
                        <a:noFill/>
                      </a:ln>
                      <a:solidFill>
                        <a:srgbClr val="001965"/>
                      </a:solidFill>
                      <a:effectLst/>
                      <a:uLnTx/>
                      <a:uFillTx/>
                      <a:latin typeface="Apis" panose="020B0504010101010104" pitchFamily="34" charset="0"/>
                      <a:ea typeface="Apis" panose="020B0504010101010104" pitchFamily="34" charset="0"/>
                      <a:cs typeface="Apis" panose="020B0504010101010104" pitchFamily="34" charset="0"/>
                    </a:endParaRPr>
                  </a:p>
                </p:txBody>
              </p:sp>
            </p:grpSp>
          </p:grpSp>
          <p:grpSp>
            <p:nvGrpSpPr>
              <p:cNvPr id="1309" name="Group 1308">
                <a:extLst>
                  <a:ext uri="{FF2B5EF4-FFF2-40B4-BE49-F238E27FC236}">
                    <a16:creationId xmlns:a16="http://schemas.microsoft.com/office/drawing/2014/main" id="{3215252F-D382-478B-BFBF-C429CA5FEE27}"/>
                  </a:ext>
                </a:extLst>
              </p:cNvPr>
              <p:cNvGrpSpPr>
                <a:grpSpLocks noChangeAspect="1"/>
              </p:cNvGrpSpPr>
              <p:nvPr/>
            </p:nvGrpSpPr>
            <p:grpSpPr>
              <a:xfrm>
                <a:off x="848226" y="1575916"/>
                <a:ext cx="100899" cy="90133"/>
                <a:chOff x="6710363" y="3908424"/>
                <a:chExt cx="333376" cy="331789"/>
              </a:xfrm>
              <a:solidFill>
                <a:srgbClr val="FFFFFF"/>
              </a:solidFill>
            </p:grpSpPr>
            <p:sp>
              <p:nvSpPr>
                <p:cNvPr id="1310" name="Freeform 1149">
                  <a:extLst>
                    <a:ext uri="{FF2B5EF4-FFF2-40B4-BE49-F238E27FC236}">
                      <a16:creationId xmlns:a16="http://schemas.microsoft.com/office/drawing/2014/main" id="{D35EB8F5-84E2-468E-B2BF-A8ECC7FEA8BF}"/>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11" name="Freeform 1150">
                  <a:extLst>
                    <a:ext uri="{FF2B5EF4-FFF2-40B4-BE49-F238E27FC236}">
                      <a16:creationId xmlns:a16="http://schemas.microsoft.com/office/drawing/2014/main" id="{B33A1C6F-54F9-4F98-827D-57892C1A5DDC}"/>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12" name="Freeform 1151">
                  <a:extLst>
                    <a:ext uri="{FF2B5EF4-FFF2-40B4-BE49-F238E27FC236}">
                      <a16:creationId xmlns:a16="http://schemas.microsoft.com/office/drawing/2014/main" id="{807C8D81-BECB-456A-A65F-A6636A912C61}"/>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13" name="Group 1312">
                <a:extLst>
                  <a:ext uri="{FF2B5EF4-FFF2-40B4-BE49-F238E27FC236}">
                    <a16:creationId xmlns:a16="http://schemas.microsoft.com/office/drawing/2014/main" id="{54FF96DF-2399-4764-8E27-D29F94F6D4C0}"/>
                  </a:ext>
                </a:extLst>
              </p:cNvPr>
              <p:cNvGrpSpPr>
                <a:grpSpLocks noChangeAspect="1"/>
              </p:cNvGrpSpPr>
              <p:nvPr/>
            </p:nvGrpSpPr>
            <p:grpSpPr>
              <a:xfrm>
                <a:off x="2380584" y="1575916"/>
                <a:ext cx="100899" cy="90133"/>
                <a:chOff x="6710363" y="3908424"/>
                <a:chExt cx="333376" cy="331789"/>
              </a:xfrm>
              <a:solidFill>
                <a:srgbClr val="FFFFFF"/>
              </a:solidFill>
            </p:grpSpPr>
            <p:sp>
              <p:nvSpPr>
                <p:cNvPr id="1314" name="Freeform 1149">
                  <a:extLst>
                    <a:ext uri="{FF2B5EF4-FFF2-40B4-BE49-F238E27FC236}">
                      <a16:creationId xmlns:a16="http://schemas.microsoft.com/office/drawing/2014/main" id="{9D224E1D-EE83-48E1-B2A4-997872185C48}"/>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15" name="Freeform 1150">
                  <a:extLst>
                    <a:ext uri="{FF2B5EF4-FFF2-40B4-BE49-F238E27FC236}">
                      <a16:creationId xmlns:a16="http://schemas.microsoft.com/office/drawing/2014/main" id="{486237FF-EF71-4D58-983D-FD66D004AEFD}"/>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16" name="Freeform 1151">
                  <a:extLst>
                    <a:ext uri="{FF2B5EF4-FFF2-40B4-BE49-F238E27FC236}">
                      <a16:creationId xmlns:a16="http://schemas.microsoft.com/office/drawing/2014/main" id="{F1042DB6-740F-43EA-8A56-652EB69DB09E}"/>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17" name="Group 1316">
                <a:extLst>
                  <a:ext uri="{FF2B5EF4-FFF2-40B4-BE49-F238E27FC236}">
                    <a16:creationId xmlns:a16="http://schemas.microsoft.com/office/drawing/2014/main" id="{A65A72D3-7A5B-4EAD-9D23-01AB5BA83293}"/>
                  </a:ext>
                </a:extLst>
              </p:cNvPr>
              <p:cNvGrpSpPr>
                <a:grpSpLocks noChangeAspect="1"/>
              </p:cNvGrpSpPr>
              <p:nvPr/>
            </p:nvGrpSpPr>
            <p:grpSpPr>
              <a:xfrm>
                <a:off x="2561512" y="1575916"/>
                <a:ext cx="100899" cy="90133"/>
                <a:chOff x="6710363" y="3908424"/>
                <a:chExt cx="333376" cy="331789"/>
              </a:xfrm>
              <a:solidFill>
                <a:srgbClr val="FFFFFF"/>
              </a:solidFill>
            </p:grpSpPr>
            <p:sp>
              <p:nvSpPr>
                <p:cNvPr id="1318" name="Freeform 1149">
                  <a:extLst>
                    <a:ext uri="{FF2B5EF4-FFF2-40B4-BE49-F238E27FC236}">
                      <a16:creationId xmlns:a16="http://schemas.microsoft.com/office/drawing/2014/main" id="{69B19E2F-EE78-4579-A8E3-24396CB18AF8}"/>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19" name="Freeform 1150">
                  <a:extLst>
                    <a:ext uri="{FF2B5EF4-FFF2-40B4-BE49-F238E27FC236}">
                      <a16:creationId xmlns:a16="http://schemas.microsoft.com/office/drawing/2014/main" id="{F2152BA9-CB19-4677-B03B-E4205F44A416}"/>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20" name="Freeform 1151">
                  <a:extLst>
                    <a:ext uri="{FF2B5EF4-FFF2-40B4-BE49-F238E27FC236}">
                      <a16:creationId xmlns:a16="http://schemas.microsoft.com/office/drawing/2014/main" id="{46F202E4-D91F-4BD0-BDF1-D4B7D482D8E2}"/>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21" name="Group 1320">
                <a:extLst>
                  <a:ext uri="{FF2B5EF4-FFF2-40B4-BE49-F238E27FC236}">
                    <a16:creationId xmlns:a16="http://schemas.microsoft.com/office/drawing/2014/main" id="{FBB38E95-8947-49CA-80F7-B95DAB377750}"/>
                  </a:ext>
                </a:extLst>
              </p:cNvPr>
              <p:cNvGrpSpPr>
                <a:grpSpLocks noChangeAspect="1"/>
              </p:cNvGrpSpPr>
              <p:nvPr/>
            </p:nvGrpSpPr>
            <p:grpSpPr>
              <a:xfrm>
                <a:off x="2742440" y="1575916"/>
                <a:ext cx="100899" cy="90133"/>
                <a:chOff x="6710363" y="3908424"/>
                <a:chExt cx="333376" cy="331789"/>
              </a:xfrm>
              <a:solidFill>
                <a:srgbClr val="FFFFFF"/>
              </a:solidFill>
            </p:grpSpPr>
            <p:sp>
              <p:nvSpPr>
                <p:cNvPr id="1322" name="Freeform 1149">
                  <a:extLst>
                    <a:ext uri="{FF2B5EF4-FFF2-40B4-BE49-F238E27FC236}">
                      <a16:creationId xmlns:a16="http://schemas.microsoft.com/office/drawing/2014/main" id="{F95FCB03-662C-4B05-ACCB-0C1AB969599D}"/>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23" name="Freeform 1150">
                  <a:extLst>
                    <a:ext uri="{FF2B5EF4-FFF2-40B4-BE49-F238E27FC236}">
                      <a16:creationId xmlns:a16="http://schemas.microsoft.com/office/drawing/2014/main" id="{F9ABB4A5-8EE5-4352-8A8F-69A8EFB4AB88}"/>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24" name="Freeform 1151">
                  <a:extLst>
                    <a:ext uri="{FF2B5EF4-FFF2-40B4-BE49-F238E27FC236}">
                      <a16:creationId xmlns:a16="http://schemas.microsoft.com/office/drawing/2014/main" id="{7CA02EFF-20AC-43E0-9084-FA9B7797A008}"/>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25" name="Group 1324">
                <a:extLst>
                  <a:ext uri="{FF2B5EF4-FFF2-40B4-BE49-F238E27FC236}">
                    <a16:creationId xmlns:a16="http://schemas.microsoft.com/office/drawing/2014/main" id="{9F8E62BD-EF94-4316-B477-CDFEDB10FE0E}"/>
                  </a:ext>
                </a:extLst>
              </p:cNvPr>
              <p:cNvGrpSpPr>
                <a:grpSpLocks noChangeAspect="1"/>
              </p:cNvGrpSpPr>
              <p:nvPr/>
            </p:nvGrpSpPr>
            <p:grpSpPr>
              <a:xfrm>
                <a:off x="2923366" y="1575916"/>
                <a:ext cx="100899" cy="90133"/>
                <a:chOff x="6710363" y="3908424"/>
                <a:chExt cx="333376" cy="331789"/>
              </a:xfrm>
              <a:solidFill>
                <a:srgbClr val="FFFFFF"/>
              </a:solidFill>
            </p:grpSpPr>
            <p:sp>
              <p:nvSpPr>
                <p:cNvPr id="1326" name="Freeform 1149">
                  <a:extLst>
                    <a:ext uri="{FF2B5EF4-FFF2-40B4-BE49-F238E27FC236}">
                      <a16:creationId xmlns:a16="http://schemas.microsoft.com/office/drawing/2014/main" id="{A9D050DD-93F4-46FD-9615-7F5F376D7D10}"/>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27" name="Freeform 1150">
                  <a:extLst>
                    <a:ext uri="{FF2B5EF4-FFF2-40B4-BE49-F238E27FC236}">
                      <a16:creationId xmlns:a16="http://schemas.microsoft.com/office/drawing/2014/main" id="{E4B0E6E1-2EDD-45B3-BECE-FA0CD4CAC00B}"/>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28" name="Freeform 1151">
                  <a:extLst>
                    <a:ext uri="{FF2B5EF4-FFF2-40B4-BE49-F238E27FC236}">
                      <a16:creationId xmlns:a16="http://schemas.microsoft.com/office/drawing/2014/main" id="{39396931-5388-4B5D-9424-FDEF348F9E48}"/>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29" name="Group 1328">
                <a:extLst>
                  <a:ext uri="{FF2B5EF4-FFF2-40B4-BE49-F238E27FC236}">
                    <a16:creationId xmlns:a16="http://schemas.microsoft.com/office/drawing/2014/main" id="{0E4DDF85-F45C-49EE-AB22-F8D95A35567B}"/>
                  </a:ext>
                </a:extLst>
              </p:cNvPr>
              <p:cNvGrpSpPr>
                <a:grpSpLocks noChangeAspect="1"/>
              </p:cNvGrpSpPr>
              <p:nvPr/>
            </p:nvGrpSpPr>
            <p:grpSpPr>
              <a:xfrm>
                <a:off x="3104291" y="1575920"/>
                <a:ext cx="100899" cy="90133"/>
                <a:chOff x="6710363" y="3908424"/>
                <a:chExt cx="333376" cy="331789"/>
              </a:xfrm>
              <a:solidFill>
                <a:srgbClr val="FFFFFF"/>
              </a:solidFill>
            </p:grpSpPr>
            <p:sp>
              <p:nvSpPr>
                <p:cNvPr id="1330" name="Freeform 1149">
                  <a:extLst>
                    <a:ext uri="{FF2B5EF4-FFF2-40B4-BE49-F238E27FC236}">
                      <a16:creationId xmlns:a16="http://schemas.microsoft.com/office/drawing/2014/main" id="{53CB2E9A-2FCA-4B35-9628-8D5E4E8362C0}"/>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31" name="Freeform 1150">
                  <a:extLst>
                    <a:ext uri="{FF2B5EF4-FFF2-40B4-BE49-F238E27FC236}">
                      <a16:creationId xmlns:a16="http://schemas.microsoft.com/office/drawing/2014/main" id="{20F09569-7E0D-4D9A-9325-F008CA721156}"/>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32" name="Freeform 1151">
                  <a:extLst>
                    <a:ext uri="{FF2B5EF4-FFF2-40B4-BE49-F238E27FC236}">
                      <a16:creationId xmlns:a16="http://schemas.microsoft.com/office/drawing/2014/main" id="{B260EFD9-6345-4191-8B98-95C3BFAC4B4D}"/>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33" name="Group 1332">
                <a:extLst>
                  <a:ext uri="{FF2B5EF4-FFF2-40B4-BE49-F238E27FC236}">
                    <a16:creationId xmlns:a16="http://schemas.microsoft.com/office/drawing/2014/main" id="{F7DE8FFE-5C85-4327-8F06-AD975CED081F}"/>
                  </a:ext>
                </a:extLst>
              </p:cNvPr>
              <p:cNvGrpSpPr>
                <a:grpSpLocks noChangeAspect="1"/>
              </p:cNvGrpSpPr>
              <p:nvPr/>
            </p:nvGrpSpPr>
            <p:grpSpPr>
              <a:xfrm>
                <a:off x="3285216" y="1575915"/>
                <a:ext cx="100899" cy="90133"/>
                <a:chOff x="6710363" y="3908424"/>
                <a:chExt cx="333376" cy="331789"/>
              </a:xfrm>
              <a:solidFill>
                <a:srgbClr val="FFFFFF"/>
              </a:solidFill>
            </p:grpSpPr>
            <p:sp>
              <p:nvSpPr>
                <p:cNvPr id="1334" name="Freeform 1149">
                  <a:extLst>
                    <a:ext uri="{FF2B5EF4-FFF2-40B4-BE49-F238E27FC236}">
                      <a16:creationId xmlns:a16="http://schemas.microsoft.com/office/drawing/2014/main" id="{84DD9F2B-9657-482A-88F2-C7D5F9077453}"/>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35" name="Freeform 1150">
                  <a:extLst>
                    <a:ext uri="{FF2B5EF4-FFF2-40B4-BE49-F238E27FC236}">
                      <a16:creationId xmlns:a16="http://schemas.microsoft.com/office/drawing/2014/main" id="{9831DC6F-B4C4-42A5-8298-0C0ADC717E9E}"/>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36" name="Freeform 1151">
                  <a:extLst>
                    <a:ext uri="{FF2B5EF4-FFF2-40B4-BE49-F238E27FC236}">
                      <a16:creationId xmlns:a16="http://schemas.microsoft.com/office/drawing/2014/main" id="{837C3F47-D40D-433D-9015-3CC2A5BE3615}"/>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337" name="Group 1336">
                <a:extLst>
                  <a:ext uri="{FF2B5EF4-FFF2-40B4-BE49-F238E27FC236}">
                    <a16:creationId xmlns:a16="http://schemas.microsoft.com/office/drawing/2014/main" id="{091969FE-EF52-4800-A874-B2765E10A4F2}"/>
                  </a:ext>
                </a:extLst>
              </p:cNvPr>
              <p:cNvGrpSpPr>
                <a:grpSpLocks noChangeAspect="1"/>
              </p:cNvGrpSpPr>
              <p:nvPr/>
            </p:nvGrpSpPr>
            <p:grpSpPr>
              <a:xfrm>
                <a:off x="3466133" y="1575916"/>
                <a:ext cx="100899" cy="90133"/>
                <a:chOff x="6710363" y="3908424"/>
                <a:chExt cx="333376" cy="331789"/>
              </a:xfrm>
              <a:solidFill>
                <a:srgbClr val="FFFFFF"/>
              </a:solidFill>
            </p:grpSpPr>
            <p:sp>
              <p:nvSpPr>
                <p:cNvPr id="1338" name="Freeform 1149">
                  <a:extLst>
                    <a:ext uri="{FF2B5EF4-FFF2-40B4-BE49-F238E27FC236}">
                      <a16:creationId xmlns:a16="http://schemas.microsoft.com/office/drawing/2014/main" id="{3C1D5F99-73D6-44C6-9595-07A09F01A447}"/>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39" name="Freeform 1150">
                  <a:extLst>
                    <a:ext uri="{FF2B5EF4-FFF2-40B4-BE49-F238E27FC236}">
                      <a16:creationId xmlns:a16="http://schemas.microsoft.com/office/drawing/2014/main" id="{6454709B-2D92-4473-A04B-33BE784DDEEF}"/>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40" name="Freeform 1151">
                  <a:extLst>
                    <a:ext uri="{FF2B5EF4-FFF2-40B4-BE49-F238E27FC236}">
                      <a16:creationId xmlns:a16="http://schemas.microsoft.com/office/drawing/2014/main" id="{E0DF92B6-FB88-4B66-92F4-65E7E749B33F}"/>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sp>
          <p:nvSpPr>
            <p:cNvPr id="843" name="Rectangle 842">
              <a:extLst>
                <a:ext uri="{FF2B5EF4-FFF2-40B4-BE49-F238E27FC236}">
                  <a16:creationId xmlns:a16="http://schemas.microsoft.com/office/drawing/2014/main" id="{4639AE68-BCE4-4486-82D5-7C22144C6003}"/>
                </a:ext>
              </a:extLst>
            </p:cNvPr>
            <p:cNvSpPr/>
            <p:nvPr/>
          </p:nvSpPr>
          <p:spPr>
            <a:xfrm>
              <a:off x="713847" y="2611183"/>
              <a:ext cx="2856721" cy="19782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nvGrpSpPr>
            <p:cNvPr id="844" name="Group 843">
              <a:extLst>
                <a:ext uri="{FF2B5EF4-FFF2-40B4-BE49-F238E27FC236}">
                  <a16:creationId xmlns:a16="http://schemas.microsoft.com/office/drawing/2014/main" id="{AC4C6797-7B93-4882-80C7-1B162154A31E}"/>
                </a:ext>
              </a:extLst>
            </p:cNvPr>
            <p:cNvGrpSpPr>
              <a:grpSpLocks noChangeAspect="1"/>
            </p:cNvGrpSpPr>
            <p:nvPr/>
          </p:nvGrpSpPr>
          <p:grpSpPr>
            <a:xfrm>
              <a:off x="144947" y="3026161"/>
              <a:ext cx="4135195" cy="1371651"/>
              <a:chOff x="124258" y="2857091"/>
              <a:chExt cx="4151920" cy="1377197"/>
            </a:xfrm>
          </p:grpSpPr>
          <p:grpSp>
            <p:nvGrpSpPr>
              <p:cNvPr id="1284" name="Group 1283">
                <a:extLst>
                  <a:ext uri="{FF2B5EF4-FFF2-40B4-BE49-F238E27FC236}">
                    <a16:creationId xmlns:a16="http://schemas.microsoft.com/office/drawing/2014/main" id="{15598B12-7146-4EB7-9DE6-7AF93A580118}"/>
                  </a:ext>
                </a:extLst>
              </p:cNvPr>
              <p:cNvGrpSpPr/>
              <p:nvPr/>
            </p:nvGrpSpPr>
            <p:grpSpPr>
              <a:xfrm>
                <a:off x="1776588" y="2857091"/>
                <a:ext cx="721653" cy="808409"/>
                <a:chOff x="1569956" y="2445420"/>
                <a:chExt cx="699264" cy="808407"/>
              </a:xfrm>
            </p:grpSpPr>
            <p:grpSp>
              <p:nvGrpSpPr>
                <p:cNvPr id="1289" name="Group 1288">
                  <a:extLst>
                    <a:ext uri="{FF2B5EF4-FFF2-40B4-BE49-F238E27FC236}">
                      <a16:creationId xmlns:a16="http://schemas.microsoft.com/office/drawing/2014/main" id="{256186FF-808E-487C-A94F-2F8E485881E9}"/>
                    </a:ext>
                  </a:extLst>
                </p:cNvPr>
                <p:cNvGrpSpPr/>
                <p:nvPr/>
              </p:nvGrpSpPr>
              <p:grpSpPr>
                <a:xfrm rot="21177592">
                  <a:off x="1569956" y="2445420"/>
                  <a:ext cx="450147" cy="580795"/>
                  <a:chOff x="1128793" y="2210528"/>
                  <a:chExt cx="887401" cy="1144953"/>
                </a:xfrm>
              </p:grpSpPr>
              <p:sp>
                <p:nvSpPr>
                  <p:cNvPr id="1296" name="Freeform: Shape 1295">
                    <a:extLst>
                      <a:ext uri="{FF2B5EF4-FFF2-40B4-BE49-F238E27FC236}">
                        <a16:creationId xmlns:a16="http://schemas.microsoft.com/office/drawing/2014/main" id="{3F829EDE-F7FC-41B1-8CDB-E341E72A77B0}"/>
                      </a:ext>
                    </a:extLst>
                  </p:cNvPr>
                  <p:cNvSpPr/>
                  <p:nvPr/>
                </p:nvSpPr>
                <p:spPr>
                  <a:xfrm rot="10800000">
                    <a:off x="1128793" y="2210528"/>
                    <a:ext cx="887401" cy="1059264"/>
                  </a:xfrm>
                  <a:custGeom>
                    <a:avLst/>
                    <a:gdLst>
                      <a:gd name="connsiteX0" fmla="*/ 1935868 w 2635590"/>
                      <a:gd name="connsiteY0" fmla="*/ 3024107 h 3146026"/>
                      <a:gd name="connsiteX1" fmla="*/ 2043130 w 2635590"/>
                      <a:gd name="connsiteY1" fmla="*/ 2916845 h 3146026"/>
                      <a:gd name="connsiteX2" fmla="*/ 2043130 w 2635590"/>
                      <a:gd name="connsiteY2" fmla="*/ 1474449 h 3146026"/>
                      <a:gd name="connsiteX3" fmla="*/ 1935868 w 2635590"/>
                      <a:gd name="connsiteY3" fmla="*/ 1367187 h 3146026"/>
                      <a:gd name="connsiteX4" fmla="*/ 699727 w 2635590"/>
                      <a:gd name="connsiteY4" fmla="*/ 1367187 h 3146026"/>
                      <a:gd name="connsiteX5" fmla="*/ 592465 w 2635590"/>
                      <a:gd name="connsiteY5" fmla="*/ 1474449 h 3146026"/>
                      <a:gd name="connsiteX6" fmla="*/ 592465 w 2635590"/>
                      <a:gd name="connsiteY6" fmla="*/ 2916845 h 3146026"/>
                      <a:gd name="connsiteX7" fmla="*/ 699727 w 2635590"/>
                      <a:gd name="connsiteY7" fmla="*/ 3024107 h 3146026"/>
                      <a:gd name="connsiteX8" fmla="*/ 2543197 w 2635590"/>
                      <a:gd name="connsiteY8" fmla="*/ 3146026 h 3146026"/>
                      <a:gd name="connsiteX9" fmla="*/ 90514 w 2635590"/>
                      <a:gd name="connsiteY9" fmla="*/ 3146026 h 3146026"/>
                      <a:gd name="connsiteX10" fmla="*/ 0 w 2635590"/>
                      <a:gd name="connsiteY10" fmla="*/ 3055514 h 3146026"/>
                      <a:gd name="connsiteX11" fmla="*/ 0 w 2635590"/>
                      <a:gd name="connsiteY11" fmla="*/ 2996723 h 3146026"/>
                      <a:gd name="connsiteX12" fmla="*/ 11761 w 2635590"/>
                      <a:gd name="connsiteY12" fmla="*/ 2909557 h 3146026"/>
                      <a:gd name="connsiteX13" fmla="*/ 337144 w 2635590"/>
                      <a:gd name="connsiteY13" fmla="*/ 498077 h 3146026"/>
                      <a:gd name="connsiteX14" fmla="*/ 1340427 w 2635590"/>
                      <a:gd name="connsiteY14" fmla="*/ 0 h 3146026"/>
                      <a:gd name="connsiteX15" fmla="*/ 2298446 w 2635590"/>
                      <a:gd name="connsiteY15" fmla="*/ 498077 h 3146026"/>
                      <a:gd name="connsiteX16" fmla="*/ 2624299 w 2635590"/>
                      <a:gd name="connsiteY16" fmla="*/ 2913044 h 3146026"/>
                      <a:gd name="connsiteX17" fmla="*/ 2626597 w 2635590"/>
                      <a:gd name="connsiteY17" fmla="*/ 2916452 h 3146026"/>
                      <a:gd name="connsiteX18" fmla="*/ 2635590 w 2635590"/>
                      <a:gd name="connsiteY18" fmla="*/ 2996723 h 3146026"/>
                      <a:gd name="connsiteX19" fmla="*/ 2633710 w 2635590"/>
                      <a:gd name="connsiteY19" fmla="*/ 2996723 h 3146026"/>
                      <a:gd name="connsiteX20" fmla="*/ 2633710 w 2635590"/>
                      <a:gd name="connsiteY20" fmla="*/ 3055514 h 3146026"/>
                      <a:gd name="connsiteX21" fmla="*/ 2543197 w 2635590"/>
                      <a:gd name="connsiteY21" fmla="*/ 3146026 h 314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590" h="3146026">
                        <a:moveTo>
                          <a:pt x="1935868" y="3024107"/>
                        </a:moveTo>
                        <a:cubicBezTo>
                          <a:pt x="1995107" y="3024107"/>
                          <a:pt x="2043130" y="2976084"/>
                          <a:pt x="2043130" y="2916845"/>
                        </a:cubicBezTo>
                        <a:lnTo>
                          <a:pt x="2043130" y="1474449"/>
                        </a:lnTo>
                        <a:cubicBezTo>
                          <a:pt x="2043130" y="1415210"/>
                          <a:pt x="1995107" y="1367187"/>
                          <a:pt x="1935868" y="1367187"/>
                        </a:cubicBezTo>
                        <a:lnTo>
                          <a:pt x="699727" y="1367187"/>
                        </a:lnTo>
                        <a:cubicBezTo>
                          <a:pt x="640488" y="1367187"/>
                          <a:pt x="592465" y="1415210"/>
                          <a:pt x="592465" y="1474449"/>
                        </a:cubicBezTo>
                        <a:lnTo>
                          <a:pt x="592465" y="2916845"/>
                        </a:lnTo>
                        <a:cubicBezTo>
                          <a:pt x="592465" y="2976084"/>
                          <a:pt x="640488" y="3024107"/>
                          <a:pt x="699727" y="3024107"/>
                        </a:cubicBezTo>
                        <a:close/>
                        <a:moveTo>
                          <a:pt x="2543197" y="3146026"/>
                        </a:moveTo>
                        <a:lnTo>
                          <a:pt x="90514" y="3146026"/>
                        </a:lnTo>
                        <a:cubicBezTo>
                          <a:pt x="40524" y="3146026"/>
                          <a:pt x="0" y="3105502"/>
                          <a:pt x="0" y="3055514"/>
                        </a:cubicBezTo>
                        <a:lnTo>
                          <a:pt x="0" y="2996723"/>
                        </a:lnTo>
                        <a:lnTo>
                          <a:pt x="11761" y="2909557"/>
                        </a:lnTo>
                        <a:lnTo>
                          <a:pt x="337144" y="498077"/>
                        </a:lnTo>
                        <a:cubicBezTo>
                          <a:pt x="562076" y="82271"/>
                          <a:pt x="1013544" y="0"/>
                          <a:pt x="1340427" y="0"/>
                        </a:cubicBezTo>
                        <a:cubicBezTo>
                          <a:pt x="1667310" y="0"/>
                          <a:pt x="2084113" y="82271"/>
                          <a:pt x="2298446" y="498077"/>
                        </a:cubicBezTo>
                        <a:lnTo>
                          <a:pt x="2624299" y="2913044"/>
                        </a:lnTo>
                        <a:lnTo>
                          <a:pt x="2626597" y="2916452"/>
                        </a:lnTo>
                        <a:cubicBezTo>
                          <a:pt x="2628479" y="2930399"/>
                          <a:pt x="2634405" y="2983345"/>
                          <a:pt x="2635590" y="2996723"/>
                        </a:cubicBezTo>
                        <a:lnTo>
                          <a:pt x="2633710" y="2996723"/>
                        </a:lnTo>
                        <a:lnTo>
                          <a:pt x="2633710" y="3055514"/>
                        </a:lnTo>
                        <a:cubicBezTo>
                          <a:pt x="2633710" y="3105502"/>
                          <a:pt x="2593186" y="3146026"/>
                          <a:pt x="2543197" y="3146026"/>
                        </a:cubicBezTo>
                        <a:close/>
                      </a:path>
                    </a:pathLst>
                  </a:custGeom>
                  <a:solidFill>
                    <a:srgbClr val="000C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97" name="Freeform: Shape 1296">
                    <a:extLst>
                      <a:ext uri="{FF2B5EF4-FFF2-40B4-BE49-F238E27FC236}">
                        <a16:creationId xmlns:a16="http://schemas.microsoft.com/office/drawing/2014/main" id="{E4C3BD78-E04C-4C67-A367-E597CCF58219}"/>
                      </a:ext>
                    </a:extLst>
                  </p:cNvPr>
                  <p:cNvSpPr/>
                  <p:nvPr/>
                </p:nvSpPr>
                <p:spPr>
                  <a:xfrm rot="10800000">
                    <a:off x="1128793" y="2210528"/>
                    <a:ext cx="887401" cy="1053420"/>
                  </a:xfrm>
                  <a:custGeom>
                    <a:avLst/>
                    <a:gdLst>
                      <a:gd name="connsiteX0" fmla="*/ 1935868 w 2635590"/>
                      <a:gd name="connsiteY0" fmla="*/ 3006751 h 3128670"/>
                      <a:gd name="connsiteX1" fmla="*/ 2043130 w 2635590"/>
                      <a:gd name="connsiteY1" fmla="*/ 2899489 h 3128670"/>
                      <a:gd name="connsiteX2" fmla="*/ 2043130 w 2635590"/>
                      <a:gd name="connsiteY2" fmla="*/ 1457093 h 3128670"/>
                      <a:gd name="connsiteX3" fmla="*/ 1935868 w 2635590"/>
                      <a:gd name="connsiteY3" fmla="*/ 1349831 h 3128670"/>
                      <a:gd name="connsiteX4" fmla="*/ 699727 w 2635590"/>
                      <a:gd name="connsiteY4" fmla="*/ 1349831 h 3128670"/>
                      <a:gd name="connsiteX5" fmla="*/ 592465 w 2635590"/>
                      <a:gd name="connsiteY5" fmla="*/ 1457093 h 3128670"/>
                      <a:gd name="connsiteX6" fmla="*/ 592465 w 2635590"/>
                      <a:gd name="connsiteY6" fmla="*/ 2899489 h 3128670"/>
                      <a:gd name="connsiteX7" fmla="*/ 699727 w 2635590"/>
                      <a:gd name="connsiteY7" fmla="*/ 3006751 h 3128670"/>
                      <a:gd name="connsiteX8" fmla="*/ 2543197 w 2635590"/>
                      <a:gd name="connsiteY8" fmla="*/ 3128670 h 3128670"/>
                      <a:gd name="connsiteX9" fmla="*/ 90514 w 2635590"/>
                      <a:gd name="connsiteY9" fmla="*/ 3128670 h 3128670"/>
                      <a:gd name="connsiteX10" fmla="*/ 0 w 2635590"/>
                      <a:gd name="connsiteY10" fmla="*/ 3038158 h 3128670"/>
                      <a:gd name="connsiteX11" fmla="*/ 0 w 2635590"/>
                      <a:gd name="connsiteY11" fmla="*/ 2979367 h 3128670"/>
                      <a:gd name="connsiteX12" fmla="*/ 11761 w 2635590"/>
                      <a:gd name="connsiteY12" fmla="*/ 2892201 h 3128670"/>
                      <a:gd name="connsiteX13" fmla="*/ 337144 w 2635590"/>
                      <a:gd name="connsiteY13" fmla="*/ 480721 h 3128670"/>
                      <a:gd name="connsiteX14" fmla="*/ 938641 w 2635590"/>
                      <a:gd name="connsiteY14" fmla="*/ 30602 h 3128670"/>
                      <a:gd name="connsiteX15" fmla="*/ 1050071 w 2635590"/>
                      <a:gd name="connsiteY15" fmla="*/ 7629 h 3128670"/>
                      <a:gd name="connsiteX16" fmla="*/ 1053068 w 2635590"/>
                      <a:gd name="connsiteY16" fmla="*/ 38423 h 3128670"/>
                      <a:gd name="connsiteX17" fmla="*/ 1314876 w 2635590"/>
                      <a:gd name="connsiteY17" fmla="*/ 259424 h 3128670"/>
                      <a:gd name="connsiteX18" fmla="*/ 1576684 w 2635590"/>
                      <a:gd name="connsiteY18" fmla="*/ 38423 h 3128670"/>
                      <a:gd name="connsiteX19" fmla="*/ 1580424 w 2635590"/>
                      <a:gd name="connsiteY19" fmla="*/ 0 h 3128670"/>
                      <a:gd name="connsiteX20" fmla="*/ 1597881 w 2635590"/>
                      <a:gd name="connsiteY20" fmla="*/ 1996 h 3128670"/>
                      <a:gd name="connsiteX21" fmla="*/ 2298446 w 2635590"/>
                      <a:gd name="connsiteY21" fmla="*/ 480721 h 3128670"/>
                      <a:gd name="connsiteX22" fmla="*/ 2624299 w 2635590"/>
                      <a:gd name="connsiteY22" fmla="*/ 2895688 h 3128670"/>
                      <a:gd name="connsiteX23" fmla="*/ 2626597 w 2635590"/>
                      <a:gd name="connsiteY23" fmla="*/ 2899096 h 3128670"/>
                      <a:gd name="connsiteX24" fmla="*/ 2635590 w 2635590"/>
                      <a:gd name="connsiteY24" fmla="*/ 2979367 h 3128670"/>
                      <a:gd name="connsiteX25" fmla="*/ 2633710 w 2635590"/>
                      <a:gd name="connsiteY25" fmla="*/ 2979367 h 3128670"/>
                      <a:gd name="connsiteX26" fmla="*/ 2633710 w 2635590"/>
                      <a:gd name="connsiteY26" fmla="*/ 3038158 h 3128670"/>
                      <a:gd name="connsiteX27" fmla="*/ 2543197 w 2635590"/>
                      <a:gd name="connsiteY27" fmla="*/ 3128670 h 312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35590" h="3128670">
                        <a:moveTo>
                          <a:pt x="1935868" y="3006751"/>
                        </a:moveTo>
                        <a:cubicBezTo>
                          <a:pt x="1995107" y="3006751"/>
                          <a:pt x="2043130" y="2958728"/>
                          <a:pt x="2043130" y="2899489"/>
                        </a:cubicBezTo>
                        <a:lnTo>
                          <a:pt x="2043130" y="1457093"/>
                        </a:lnTo>
                        <a:cubicBezTo>
                          <a:pt x="2043130" y="1397854"/>
                          <a:pt x="1995107" y="1349831"/>
                          <a:pt x="1935868" y="1349831"/>
                        </a:cubicBezTo>
                        <a:lnTo>
                          <a:pt x="699727" y="1349831"/>
                        </a:lnTo>
                        <a:cubicBezTo>
                          <a:pt x="640488" y="1349831"/>
                          <a:pt x="592465" y="1397854"/>
                          <a:pt x="592465" y="1457093"/>
                        </a:cubicBezTo>
                        <a:lnTo>
                          <a:pt x="592465" y="2899489"/>
                        </a:lnTo>
                        <a:cubicBezTo>
                          <a:pt x="592465" y="2958728"/>
                          <a:pt x="640488" y="3006751"/>
                          <a:pt x="699727" y="3006751"/>
                        </a:cubicBezTo>
                        <a:close/>
                        <a:moveTo>
                          <a:pt x="2543197" y="3128670"/>
                        </a:moveTo>
                        <a:lnTo>
                          <a:pt x="90514" y="3128670"/>
                        </a:lnTo>
                        <a:cubicBezTo>
                          <a:pt x="40524" y="3128670"/>
                          <a:pt x="0" y="3088146"/>
                          <a:pt x="0" y="3038158"/>
                        </a:cubicBezTo>
                        <a:lnTo>
                          <a:pt x="0" y="2979367"/>
                        </a:lnTo>
                        <a:lnTo>
                          <a:pt x="11761" y="2892201"/>
                        </a:lnTo>
                        <a:lnTo>
                          <a:pt x="337144" y="480721"/>
                        </a:lnTo>
                        <a:cubicBezTo>
                          <a:pt x="477727" y="220842"/>
                          <a:pt x="706800" y="91251"/>
                          <a:pt x="938641" y="30602"/>
                        </a:cubicBezTo>
                        <a:lnTo>
                          <a:pt x="1050071" y="7629"/>
                        </a:lnTo>
                        <a:lnTo>
                          <a:pt x="1053068" y="38423"/>
                        </a:lnTo>
                        <a:cubicBezTo>
                          <a:pt x="1077987" y="164548"/>
                          <a:pt x="1185734" y="259424"/>
                          <a:pt x="1314876" y="259424"/>
                        </a:cubicBezTo>
                        <a:cubicBezTo>
                          <a:pt x="1444018" y="259424"/>
                          <a:pt x="1551765" y="164548"/>
                          <a:pt x="1576684" y="38423"/>
                        </a:cubicBezTo>
                        <a:lnTo>
                          <a:pt x="1580424" y="0"/>
                        </a:lnTo>
                        <a:lnTo>
                          <a:pt x="1597881" y="1996"/>
                        </a:lnTo>
                        <a:cubicBezTo>
                          <a:pt x="1863057" y="44626"/>
                          <a:pt x="2137696" y="168867"/>
                          <a:pt x="2298446" y="480721"/>
                        </a:cubicBezTo>
                        <a:lnTo>
                          <a:pt x="2624299" y="2895688"/>
                        </a:lnTo>
                        <a:lnTo>
                          <a:pt x="2626597" y="2899096"/>
                        </a:lnTo>
                        <a:cubicBezTo>
                          <a:pt x="2628479" y="2913043"/>
                          <a:pt x="2634405" y="2965989"/>
                          <a:pt x="2635590" y="2979367"/>
                        </a:cubicBezTo>
                        <a:lnTo>
                          <a:pt x="2633710" y="2979367"/>
                        </a:lnTo>
                        <a:lnTo>
                          <a:pt x="2633710" y="3038158"/>
                        </a:lnTo>
                        <a:cubicBezTo>
                          <a:pt x="2633710" y="3088146"/>
                          <a:pt x="2593186" y="3128670"/>
                          <a:pt x="2543197" y="312867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98" name="Rectangle: Rounded Corners 1297">
                    <a:extLst>
                      <a:ext uri="{FF2B5EF4-FFF2-40B4-BE49-F238E27FC236}">
                        <a16:creationId xmlns:a16="http://schemas.microsoft.com/office/drawing/2014/main" id="{1EC614B6-59F4-4671-8DC2-1417BA1818C3}"/>
                      </a:ext>
                    </a:extLst>
                  </p:cNvPr>
                  <p:cNvSpPr/>
                  <p:nvPr/>
                </p:nvSpPr>
                <p:spPr>
                  <a:xfrm>
                    <a:off x="1309688" y="2230505"/>
                    <a:ext cx="512338" cy="597808"/>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99" name="Rectangle 1298">
                    <a:extLst>
                      <a:ext uri="{FF2B5EF4-FFF2-40B4-BE49-F238E27FC236}">
                        <a16:creationId xmlns:a16="http://schemas.microsoft.com/office/drawing/2014/main" id="{EA433121-685A-427C-9147-C0200CDE57D2}"/>
                      </a:ext>
                    </a:extLst>
                  </p:cNvPr>
                  <p:cNvSpPr/>
                  <p:nvPr/>
                </p:nvSpPr>
                <p:spPr>
                  <a:xfrm>
                    <a:off x="1531525" y="3170985"/>
                    <a:ext cx="81020" cy="184496"/>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00" name="Freeform: Shape 1299">
                    <a:extLst>
                      <a:ext uri="{FF2B5EF4-FFF2-40B4-BE49-F238E27FC236}">
                        <a16:creationId xmlns:a16="http://schemas.microsoft.com/office/drawing/2014/main" id="{362750BD-5435-4D2E-B388-51D906CC5A44}"/>
                      </a:ext>
                    </a:extLst>
                  </p:cNvPr>
                  <p:cNvSpPr/>
                  <p:nvPr/>
                </p:nvSpPr>
                <p:spPr>
                  <a:xfrm rot="10800000">
                    <a:off x="1212550" y="2210528"/>
                    <a:ext cx="719887" cy="911441"/>
                  </a:xfrm>
                  <a:custGeom>
                    <a:avLst/>
                    <a:gdLst>
                      <a:gd name="connsiteX0" fmla="*/ 1687108 w 2138072"/>
                      <a:gd name="connsiteY0" fmla="*/ 2585069 h 2706989"/>
                      <a:gd name="connsiteX1" fmla="*/ 1794370 w 2138072"/>
                      <a:gd name="connsiteY1" fmla="*/ 2477807 h 2706989"/>
                      <a:gd name="connsiteX2" fmla="*/ 1794370 w 2138072"/>
                      <a:gd name="connsiteY2" fmla="*/ 1035411 h 2706989"/>
                      <a:gd name="connsiteX3" fmla="*/ 1687108 w 2138072"/>
                      <a:gd name="connsiteY3" fmla="*/ 928149 h 2706989"/>
                      <a:gd name="connsiteX4" fmla="*/ 450967 w 2138072"/>
                      <a:gd name="connsiteY4" fmla="*/ 928149 h 2706989"/>
                      <a:gd name="connsiteX5" fmla="*/ 343705 w 2138072"/>
                      <a:gd name="connsiteY5" fmla="*/ 1035411 h 2706989"/>
                      <a:gd name="connsiteX6" fmla="*/ 343705 w 2138072"/>
                      <a:gd name="connsiteY6" fmla="*/ 2477807 h 2706989"/>
                      <a:gd name="connsiteX7" fmla="*/ 450967 w 2138072"/>
                      <a:gd name="connsiteY7" fmla="*/ 2585069 h 2706989"/>
                      <a:gd name="connsiteX8" fmla="*/ 2063120 w 2138072"/>
                      <a:gd name="connsiteY8" fmla="*/ 2706989 h 2706989"/>
                      <a:gd name="connsiteX9" fmla="*/ 73428 w 2138072"/>
                      <a:gd name="connsiteY9" fmla="*/ 2706989 h 2706989"/>
                      <a:gd name="connsiteX10" fmla="*/ 0 w 2138072"/>
                      <a:gd name="connsiteY10" fmla="*/ 2629108 h 2706989"/>
                      <a:gd name="connsiteX11" fmla="*/ 0 w 2138072"/>
                      <a:gd name="connsiteY11" fmla="*/ 2578522 h 2706989"/>
                      <a:gd name="connsiteX12" fmla="*/ 9541 w 2138072"/>
                      <a:gd name="connsiteY12" fmla="*/ 2503520 h 2706989"/>
                      <a:gd name="connsiteX13" fmla="*/ 273502 w 2138072"/>
                      <a:gd name="connsiteY13" fmla="*/ 428569 h 2706989"/>
                      <a:gd name="connsiteX14" fmla="*/ 1087396 w 2138072"/>
                      <a:gd name="connsiteY14" fmla="*/ 0 h 2706989"/>
                      <a:gd name="connsiteX15" fmla="*/ 1864570 w 2138072"/>
                      <a:gd name="connsiteY15" fmla="*/ 428569 h 2706989"/>
                      <a:gd name="connsiteX16" fmla="*/ 2128912 w 2138072"/>
                      <a:gd name="connsiteY16" fmla="*/ 2506520 h 2706989"/>
                      <a:gd name="connsiteX17" fmla="*/ 2130776 w 2138072"/>
                      <a:gd name="connsiteY17" fmla="*/ 2509453 h 2706989"/>
                      <a:gd name="connsiteX18" fmla="*/ 2138072 w 2138072"/>
                      <a:gd name="connsiteY18" fmla="*/ 2578522 h 2706989"/>
                      <a:gd name="connsiteX19" fmla="*/ 2136547 w 2138072"/>
                      <a:gd name="connsiteY19" fmla="*/ 2578522 h 2706989"/>
                      <a:gd name="connsiteX20" fmla="*/ 2136547 w 2138072"/>
                      <a:gd name="connsiteY20" fmla="*/ 2629108 h 2706989"/>
                      <a:gd name="connsiteX21" fmla="*/ 2063120 w 2138072"/>
                      <a:gd name="connsiteY21" fmla="*/ 2706989 h 270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38072" h="2706989">
                        <a:moveTo>
                          <a:pt x="1687108" y="2585069"/>
                        </a:moveTo>
                        <a:cubicBezTo>
                          <a:pt x="1746347" y="2585069"/>
                          <a:pt x="1794370" y="2537046"/>
                          <a:pt x="1794370" y="2477807"/>
                        </a:cubicBezTo>
                        <a:lnTo>
                          <a:pt x="1794370" y="1035411"/>
                        </a:lnTo>
                        <a:cubicBezTo>
                          <a:pt x="1794370" y="976172"/>
                          <a:pt x="1746347" y="928149"/>
                          <a:pt x="1687108" y="928149"/>
                        </a:cubicBezTo>
                        <a:lnTo>
                          <a:pt x="450967" y="928149"/>
                        </a:lnTo>
                        <a:cubicBezTo>
                          <a:pt x="391728" y="928149"/>
                          <a:pt x="343705" y="976172"/>
                          <a:pt x="343705" y="1035411"/>
                        </a:cubicBezTo>
                        <a:lnTo>
                          <a:pt x="343705" y="2477807"/>
                        </a:lnTo>
                        <a:cubicBezTo>
                          <a:pt x="343705" y="2537046"/>
                          <a:pt x="391728" y="2585069"/>
                          <a:pt x="450967" y="2585069"/>
                        </a:cubicBezTo>
                        <a:close/>
                        <a:moveTo>
                          <a:pt x="2063120" y="2706989"/>
                        </a:moveTo>
                        <a:lnTo>
                          <a:pt x="73428" y="2706989"/>
                        </a:lnTo>
                        <a:cubicBezTo>
                          <a:pt x="32874" y="2706989"/>
                          <a:pt x="0" y="2672120"/>
                          <a:pt x="0" y="2629108"/>
                        </a:cubicBezTo>
                        <a:lnTo>
                          <a:pt x="0" y="2578522"/>
                        </a:lnTo>
                        <a:lnTo>
                          <a:pt x="9541" y="2503520"/>
                        </a:lnTo>
                        <a:lnTo>
                          <a:pt x="273502" y="428569"/>
                        </a:lnTo>
                        <a:cubicBezTo>
                          <a:pt x="455974" y="70790"/>
                          <a:pt x="822218" y="0"/>
                          <a:pt x="1087396" y="0"/>
                        </a:cubicBezTo>
                        <a:cubicBezTo>
                          <a:pt x="1352573" y="0"/>
                          <a:pt x="1690697" y="70790"/>
                          <a:pt x="1864570" y="428569"/>
                        </a:cubicBezTo>
                        <a:lnTo>
                          <a:pt x="2128912" y="2506520"/>
                        </a:lnTo>
                        <a:lnTo>
                          <a:pt x="2130776" y="2509453"/>
                        </a:lnTo>
                        <a:cubicBezTo>
                          <a:pt x="2132303" y="2521453"/>
                          <a:pt x="2137111" y="2567011"/>
                          <a:pt x="2138072" y="2578522"/>
                        </a:cubicBezTo>
                        <a:lnTo>
                          <a:pt x="2136547" y="2578522"/>
                        </a:lnTo>
                        <a:lnTo>
                          <a:pt x="2136547" y="2629108"/>
                        </a:lnTo>
                        <a:cubicBezTo>
                          <a:pt x="2136547" y="2672120"/>
                          <a:pt x="2103672" y="2706989"/>
                          <a:pt x="2063120" y="2706989"/>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01" name="Isosceles Triangle 1300">
                    <a:extLst>
                      <a:ext uri="{FF2B5EF4-FFF2-40B4-BE49-F238E27FC236}">
                        <a16:creationId xmlns:a16="http://schemas.microsoft.com/office/drawing/2014/main" id="{23616D8B-8AC9-4B07-8D77-BC1D57C7CE77}"/>
                      </a:ext>
                    </a:extLst>
                  </p:cNvPr>
                  <p:cNvSpPr/>
                  <p:nvPr/>
                </p:nvSpPr>
                <p:spPr>
                  <a:xfrm rot="5400000">
                    <a:off x="1685481" y="2928266"/>
                    <a:ext cx="109956" cy="93752"/>
                  </a:xfrm>
                  <a:prstGeom prst="triangl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02" name="Isosceles Triangle 1301">
                    <a:extLst>
                      <a:ext uri="{FF2B5EF4-FFF2-40B4-BE49-F238E27FC236}">
                        <a16:creationId xmlns:a16="http://schemas.microsoft.com/office/drawing/2014/main" id="{7EF93A12-A518-4062-9720-7F4087F3847C}"/>
                      </a:ext>
                    </a:extLst>
                  </p:cNvPr>
                  <p:cNvSpPr/>
                  <p:nvPr/>
                </p:nvSpPr>
                <p:spPr>
                  <a:xfrm rot="16200000" flipH="1">
                    <a:off x="1351791" y="2928266"/>
                    <a:ext cx="109956" cy="93752"/>
                  </a:xfrm>
                  <a:prstGeom prst="triangl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03" name="Trapezoid 1302">
                    <a:extLst>
                      <a:ext uri="{FF2B5EF4-FFF2-40B4-BE49-F238E27FC236}">
                        <a16:creationId xmlns:a16="http://schemas.microsoft.com/office/drawing/2014/main" id="{8E151DC9-8DA3-4D98-9F73-0A9B72271346}"/>
                      </a:ext>
                    </a:extLst>
                  </p:cNvPr>
                  <p:cNvSpPr/>
                  <p:nvPr/>
                </p:nvSpPr>
                <p:spPr>
                  <a:xfrm>
                    <a:off x="1492703" y="2892797"/>
                    <a:ext cx="158664" cy="187504"/>
                  </a:xfrm>
                  <a:prstGeom prst="trapezoid">
                    <a:avLst>
                      <a:gd name="adj" fmla="val 10000"/>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304" name="Oval 1303">
                    <a:extLst>
                      <a:ext uri="{FF2B5EF4-FFF2-40B4-BE49-F238E27FC236}">
                        <a16:creationId xmlns:a16="http://schemas.microsoft.com/office/drawing/2014/main" id="{7618F384-0C82-4B56-B099-27D3ECFDA2D2}"/>
                      </a:ext>
                    </a:extLst>
                  </p:cNvPr>
                  <p:cNvSpPr/>
                  <p:nvPr/>
                </p:nvSpPr>
                <p:spPr>
                  <a:xfrm>
                    <a:off x="1529282" y="2941988"/>
                    <a:ext cx="81020" cy="83914"/>
                  </a:xfrm>
                  <a:prstGeom prst="ellips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290" name="Group 1289">
                  <a:extLst>
                    <a:ext uri="{FF2B5EF4-FFF2-40B4-BE49-F238E27FC236}">
                      <a16:creationId xmlns:a16="http://schemas.microsoft.com/office/drawing/2014/main" id="{43EDD733-08CB-4FFB-A18B-217828FB9256}"/>
                    </a:ext>
                  </a:extLst>
                </p:cNvPr>
                <p:cNvGrpSpPr/>
                <p:nvPr/>
              </p:nvGrpSpPr>
              <p:grpSpPr>
                <a:xfrm>
                  <a:off x="1872328" y="2790003"/>
                  <a:ext cx="396892" cy="463824"/>
                  <a:chOff x="2138541" y="2522249"/>
                  <a:chExt cx="396892" cy="463824"/>
                </a:xfrm>
              </p:grpSpPr>
              <p:grpSp>
                <p:nvGrpSpPr>
                  <p:cNvPr id="1291" name="Group 1290">
                    <a:extLst>
                      <a:ext uri="{FF2B5EF4-FFF2-40B4-BE49-F238E27FC236}">
                        <a16:creationId xmlns:a16="http://schemas.microsoft.com/office/drawing/2014/main" id="{1F7A1FF5-A6AE-4934-925C-E56557F4A6B2}"/>
                      </a:ext>
                    </a:extLst>
                  </p:cNvPr>
                  <p:cNvGrpSpPr>
                    <a:grpSpLocks noChangeAspect="1"/>
                  </p:cNvGrpSpPr>
                  <p:nvPr/>
                </p:nvGrpSpPr>
                <p:grpSpPr bwMode="auto">
                  <a:xfrm>
                    <a:off x="2138541" y="2522249"/>
                    <a:ext cx="396892" cy="463824"/>
                    <a:chOff x="2711" y="1422"/>
                    <a:chExt cx="338" cy="395"/>
                  </a:xfrm>
                  <a:solidFill>
                    <a:schemeClr val="bg1"/>
                  </a:solidFill>
                </p:grpSpPr>
                <p:sp>
                  <p:nvSpPr>
                    <p:cNvPr id="1293" name="Freeform 15">
                      <a:extLst>
                        <a:ext uri="{FF2B5EF4-FFF2-40B4-BE49-F238E27FC236}">
                          <a16:creationId xmlns:a16="http://schemas.microsoft.com/office/drawing/2014/main" id="{59B59DCD-D4A2-4750-BB63-9D9165B618B7}"/>
                        </a:ext>
                      </a:extLst>
                    </p:cNvPr>
                    <p:cNvSpPr>
                      <a:spLocks noEditPoints="1"/>
                    </p:cNvSpPr>
                    <p:nvPr/>
                  </p:nvSpPr>
                  <p:spPr bwMode="auto">
                    <a:xfrm>
                      <a:off x="2711" y="1422"/>
                      <a:ext cx="338" cy="395"/>
                    </a:xfrm>
                    <a:custGeom>
                      <a:avLst/>
                      <a:gdLst>
                        <a:gd name="T0" fmla="*/ 222 w 222"/>
                        <a:gd name="T1" fmla="*/ 66 h 260"/>
                        <a:gd name="T2" fmla="*/ 190 w 222"/>
                        <a:gd name="T3" fmla="*/ 182 h 260"/>
                        <a:gd name="T4" fmla="*/ 115 w 222"/>
                        <a:gd name="T5" fmla="*/ 258 h 260"/>
                        <a:gd name="T6" fmla="*/ 107 w 222"/>
                        <a:gd name="T7" fmla="*/ 258 h 260"/>
                        <a:gd name="T8" fmla="*/ 57 w 222"/>
                        <a:gd name="T9" fmla="*/ 215 h 260"/>
                        <a:gd name="T10" fmla="*/ 6 w 222"/>
                        <a:gd name="T11" fmla="*/ 113 h 260"/>
                        <a:gd name="T12" fmla="*/ 1 w 222"/>
                        <a:gd name="T13" fmla="*/ 54 h 260"/>
                        <a:gd name="T14" fmla="*/ 7 w 222"/>
                        <a:gd name="T15" fmla="*/ 48 h 260"/>
                        <a:gd name="T16" fmla="*/ 61 w 222"/>
                        <a:gd name="T17" fmla="*/ 30 h 260"/>
                        <a:gd name="T18" fmla="*/ 108 w 222"/>
                        <a:gd name="T19" fmla="*/ 3 h 260"/>
                        <a:gd name="T20" fmla="*/ 118 w 222"/>
                        <a:gd name="T21" fmla="*/ 3 h 260"/>
                        <a:gd name="T22" fmla="*/ 217 w 222"/>
                        <a:gd name="T23" fmla="*/ 47 h 260"/>
                        <a:gd name="T24" fmla="*/ 222 w 222"/>
                        <a:gd name="T25" fmla="*/ 54 h 260"/>
                        <a:gd name="T26" fmla="*/ 222 w 222"/>
                        <a:gd name="T27" fmla="*/ 66 h 260"/>
                        <a:gd name="T28" fmla="*/ 213 w 222"/>
                        <a:gd name="T29" fmla="*/ 56 h 260"/>
                        <a:gd name="T30" fmla="*/ 210 w 222"/>
                        <a:gd name="T31" fmla="*/ 55 h 260"/>
                        <a:gd name="T32" fmla="*/ 116 w 222"/>
                        <a:gd name="T33" fmla="*/ 13 h 260"/>
                        <a:gd name="T34" fmla="*/ 110 w 222"/>
                        <a:gd name="T35" fmla="*/ 13 h 260"/>
                        <a:gd name="T36" fmla="*/ 22 w 222"/>
                        <a:gd name="T37" fmla="*/ 54 h 260"/>
                        <a:gd name="T38" fmla="*/ 10 w 222"/>
                        <a:gd name="T39" fmla="*/ 57 h 260"/>
                        <a:gd name="T40" fmla="*/ 112 w 222"/>
                        <a:gd name="T41" fmla="*/ 250 h 260"/>
                        <a:gd name="T42" fmla="*/ 213 w 222"/>
                        <a:gd name="T43" fmla="*/ 5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60">
                          <a:moveTo>
                            <a:pt x="222" y="66"/>
                          </a:moveTo>
                          <a:cubicBezTo>
                            <a:pt x="222" y="108"/>
                            <a:pt x="212" y="147"/>
                            <a:pt x="190" y="182"/>
                          </a:cubicBezTo>
                          <a:cubicBezTo>
                            <a:pt x="171" y="213"/>
                            <a:pt x="146" y="239"/>
                            <a:pt x="115" y="258"/>
                          </a:cubicBezTo>
                          <a:cubicBezTo>
                            <a:pt x="112" y="260"/>
                            <a:pt x="110" y="260"/>
                            <a:pt x="107" y="258"/>
                          </a:cubicBezTo>
                          <a:cubicBezTo>
                            <a:pt x="89" y="246"/>
                            <a:pt x="72" y="231"/>
                            <a:pt x="57" y="215"/>
                          </a:cubicBezTo>
                          <a:cubicBezTo>
                            <a:pt x="32" y="185"/>
                            <a:pt x="14" y="151"/>
                            <a:pt x="6" y="113"/>
                          </a:cubicBezTo>
                          <a:cubicBezTo>
                            <a:pt x="2" y="94"/>
                            <a:pt x="0" y="74"/>
                            <a:pt x="1" y="54"/>
                          </a:cubicBezTo>
                          <a:cubicBezTo>
                            <a:pt x="1" y="50"/>
                            <a:pt x="2" y="49"/>
                            <a:pt x="7" y="48"/>
                          </a:cubicBezTo>
                          <a:cubicBezTo>
                            <a:pt x="26" y="44"/>
                            <a:pt x="44" y="38"/>
                            <a:pt x="61" y="30"/>
                          </a:cubicBezTo>
                          <a:cubicBezTo>
                            <a:pt x="78" y="22"/>
                            <a:pt x="93" y="14"/>
                            <a:pt x="108" y="3"/>
                          </a:cubicBezTo>
                          <a:cubicBezTo>
                            <a:pt x="112" y="0"/>
                            <a:pt x="113" y="0"/>
                            <a:pt x="118" y="3"/>
                          </a:cubicBezTo>
                          <a:cubicBezTo>
                            <a:pt x="148" y="24"/>
                            <a:pt x="181" y="40"/>
                            <a:pt x="217" y="47"/>
                          </a:cubicBezTo>
                          <a:cubicBezTo>
                            <a:pt x="221" y="48"/>
                            <a:pt x="222" y="49"/>
                            <a:pt x="222" y="54"/>
                          </a:cubicBezTo>
                          <a:cubicBezTo>
                            <a:pt x="222" y="58"/>
                            <a:pt x="222" y="62"/>
                            <a:pt x="222" y="66"/>
                          </a:cubicBezTo>
                          <a:close/>
                          <a:moveTo>
                            <a:pt x="213" y="56"/>
                          </a:moveTo>
                          <a:cubicBezTo>
                            <a:pt x="212" y="56"/>
                            <a:pt x="211" y="56"/>
                            <a:pt x="210" y="55"/>
                          </a:cubicBezTo>
                          <a:cubicBezTo>
                            <a:pt x="176" y="47"/>
                            <a:pt x="145" y="33"/>
                            <a:pt x="116" y="13"/>
                          </a:cubicBezTo>
                          <a:cubicBezTo>
                            <a:pt x="113" y="12"/>
                            <a:pt x="112" y="12"/>
                            <a:pt x="110" y="13"/>
                          </a:cubicBezTo>
                          <a:cubicBezTo>
                            <a:pt x="83" y="31"/>
                            <a:pt x="54" y="45"/>
                            <a:pt x="22" y="54"/>
                          </a:cubicBezTo>
                          <a:cubicBezTo>
                            <a:pt x="18" y="55"/>
                            <a:pt x="14" y="56"/>
                            <a:pt x="10" y="57"/>
                          </a:cubicBezTo>
                          <a:cubicBezTo>
                            <a:pt x="6" y="141"/>
                            <a:pt x="54" y="213"/>
                            <a:pt x="112" y="250"/>
                          </a:cubicBezTo>
                          <a:cubicBezTo>
                            <a:pt x="179" y="202"/>
                            <a:pt x="215" y="139"/>
                            <a:pt x="21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endParaRPr>
                    </a:p>
                  </p:txBody>
                </p:sp>
                <p:sp>
                  <p:nvSpPr>
                    <p:cNvPr id="1294" name="Freeform 16">
                      <a:extLst>
                        <a:ext uri="{FF2B5EF4-FFF2-40B4-BE49-F238E27FC236}">
                          <a16:creationId xmlns:a16="http://schemas.microsoft.com/office/drawing/2014/main" id="{C5827FEA-2127-4002-BC9D-2976A1EA2A07}"/>
                        </a:ext>
                      </a:extLst>
                    </p:cNvPr>
                    <p:cNvSpPr>
                      <a:spLocks noEditPoints="1"/>
                    </p:cNvSpPr>
                    <p:nvPr/>
                  </p:nvSpPr>
                  <p:spPr bwMode="auto">
                    <a:xfrm>
                      <a:off x="2720" y="1440"/>
                      <a:ext cx="318" cy="361"/>
                    </a:xfrm>
                    <a:custGeom>
                      <a:avLst/>
                      <a:gdLst>
                        <a:gd name="T0" fmla="*/ 207 w 209"/>
                        <a:gd name="T1" fmla="*/ 44 h 238"/>
                        <a:gd name="T2" fmla="*/ 106 w 209"/>
                        <a:gd name="T3" fmla="*/ 238 h 238"/>
                        <a:gd name="T4" fmla="*/ 4 w 209"/>
                        <a:gd name="T5" fmla="*/ 45 h 238"/>
                        <a:gd name="T6" fmla="*/ 16 w 209"/>
                        <a:gd name="T7" fmla="*/ 42 h 238"/>
                        <a:gd name="T8" fmla="*/ 104 w 209"/>
                        <a:gd name="T9" fmla="*/ 1 h 238"/>
                        <a:gd name="T10" fmla="*/ 110 w 209"/>
                        <a:gd name="T11" fmla="*/ 1 h 238"/>
                        <a:gd name="T12" fmla="*/ 204 w 209"/>
                        <a:gd name="T13" fmla="*/ 43 h 238"/>
                        <a:gd name="T14" fmla="*/ 207 w 209"/>
                        <a:gd name="T15" fmla="*/ 44 h 238"/>
                        <a:gd name="T16" fmla="*/ 105 w 209"/>
                        <a:gd name="T17" fmla="*/ 225 h 238"/>
                        <a:gd name="T18" fmla="*/ 167 w 209"/>
                        <a:gd name="T19" fmla="*/ 163 h 238"/>
                        <a:gd name="T20" fmla="*/ 196 w 209"/>
                        <a:gd name="T21" fmla="*/ 54 h 238"/>
                        <a:gd name="T22" fmla="*/ 193 w 209"/>
                        <a:gd name="T23" fmla="*/ 51 h 238"/>
                        <a:gd name="T24" fmla="*/ 109 w 209"/>
                        <a:gd name="T25" fmla="*/ 13 h 238"/>
                        <a:gd name="T26" fmla="*/ 104 w 209"/>
                        <a:gd name="T27" fmla="*/ 13 h 238"/>
                        <a:gd name="T28" fmla="*/ 77 w 209"/>
                        <a:gd name="T29" fmla="*/ 29 h 238"/>
                        <a:gd name="T30" fmla="*/ 18 w 209"/>
                        <a:gd name="T31" fmla="*/ 52 h 238"/>
                        <a:gd name="T32" fmla="*/ 15 w 209"/>
                        <a:gd name="T33" fmla="*/ 54 h 238"/>
                        <a:gd name="T34" fmla="*/ 24 w 209"/>
                        <a:gd name="T35" fmla="*/ 122 h 238"/>
                        <a:gd name="T36" fmla="*/ 67 w 209"/>
                        <a:gd name="T37" fmla="*/ 193 h 238"/>
                        <a:gd name="T38" fmla="*/ 105 w 209"/>
                        <a:gd name="T39" fmla="*/ 2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9" h="238">
                          <a:moveTo>
                            <a:pt x="207" y="44"/>
                          </a:moveTo>
                          <a:cubicBezTo>
                            <a:pt x="209" y="127"/>
                            <a:pt x="173" y="190"/>
                            <a:pt x="106" y="238"/>
                          </a:cubicBezTo>
                          <a:cubicBezTo>
                            <a:pt x="48" y="201"/>
                            <a:pt x="0" y="129"/>
                            <a:pt x="4" y="45"/>
                          </a:cubicBezTo>
                          <a:cubicBezTo>
                            <a:pt x="8" y="44"/>
                            <a:pt x="12" y="43"/>
                            <a:pt x="16" y="42"/>
                          </a:cubicBezTo>
                          <a:cubicBezTo>
                            <a:pt x="48" y="33"/>
                            <a:pt x="77" y="19"/>
                            <a:pt x="104" y="1"/>
                          </a:cubicBezTo>
                          <a:cubicBezTo>
                            <a:pt x="106" y="0"/>
                            <a:pt x="107" y="0"/>
                            <a:pt x="110" y="1"/>
                          </a:cubicBezTo>
                          <a:cubicBezTo>
                            <a:pt x="139" y="21"/>
                            <a:pt x="170" y="35"/>
                            <a:pt x="204" y="43"/>
                          </a:cubicBezTo>
                          <a:cubicBezTo>
                            <a:pt x="205" y="44"/>
                            <a:pt x="206" y="44"/>
                            <a:pt x="207" y="44"/>
                          </a:cubicBezTo>
                          <a:close/>
                          <a:moveTo>
                            <a:pt x="105" y="225"/>
                          </a:moveTo>
                          <a:cubicBezTo>
                            <a:pt x="130" y="208"/>
                            <a:pt x="151" y="188"/>
                            <a:pt x="167" y="163"/>
                          </a:cubicBezTo>
                          <a:cubicBezTo>
                            <a:pt x="188" y="130"/>
                            <a:pt x="198" y="94"/>
                            <a:pt x="196" y="54"/>
                          </a:cubicBezTo>
                          <a:cubicBezTo>
                            <a:pt x="196" y="52"/>
                            <a:pt x="195" y="51"/>
                            <a:pt x="193" y="51"/>
                          </a:cubicBezTo>
                          <a:cubicBezTo>
                            <a:pt x="162" y="44"/>
                            <a:pt x="135" y="31"/>
                            <a:pt x="109" y="13"/>
                          </a:cubicBezTo>
                          <a:cubicBezTo>
                            <a:pt x="107" y="12"/>
                            <a:pt x="106" y="12"/>
                            <a:pt x="104" y="13"/>
                          </a:cubicBezTo>
                          <a:cubicBezTo>
                            <a:pt x="95" y="19"/>
                            <a:pt x="87" y="25"/>
                            <a:pt x="77" y="29"/>
                          </a:cubicBezTo>
                          <a:cubicBezTo>
                            <a:pt x="58" y="40"/>
                            <a:pt x="39" y="47"/>
                            <a:pt x="18" y="52"/>
                          </a:cubicBezTo>
                          <a:cubicBezTo>
                            <a:pt x="16" y="52"/>
                            <a:pt x="15" y="53"/>
                            <a:pt x="15" y="54"/>
                          </a:cubicBezTo>
                          <a:cubicBezTo>
                            <a:pt x="14" y="77"/>
                            <a:pt x="17" y="100"/>
                            <a:pt x="24" y="122"/>
                          </a:cubicBezTo>
                          <a:cubicBezTo>
                            <a:pt x="33" y="149"/>
                            <a:pt x="48" y="172"/>
                            <a:pt x="67" y="193"/>
                          </a:cubicBezTo>
                          <a:cubicBezTo>
                            <a:pt x="78" y="205"/>
                            <a:pt x="91" y="216"/>
                            <a:pt x="105"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endParaRPr>
                    </a:p>
                  </p:txBody>
                </p:sp>
                <p:sp>
                  <p:nvSpPr>
                    <p:cNvPr id="1295" name="Freeform 17">
                      <a:extLst>
                        <a:ext uri="{FF2B5EF4-FFF2-40B4-BE49-F238E27FC236}">
                          <a16:creationId xmlns:a16="http://schemas.microsoft.com/office/drawing/2014/main" id="{2688428A-935F-4EC6-BF73-3AFF52073B2C}"/>
                        </a:ext>
                      </a:extLst>
                    </p:cNvPr>
                    <p:cNvSpPr>
                      <a:spLocks/>
                    </p:cNvSpPr>
                    <p:nvPr/>
                  </p:nvSpPr>
                  <p:spPr bwMode="auto">
                    <a:xfrm>
                      <a:off x="2741" y="1459"/>
                      <a:ext cx="281" cy="323"/>
                    </a:xfrm>
                    <a:custGeom>
                      <a:avLst/>
                      <a:gdLst>
                        <a:gd name="T0" fmla="*/ 91 w 184"/>
                        <a:gd name="T1" fmla="*/ 213 h 213"/>
                        <a:gd name="T2" fmla="*/ 53 w 184"/>
                        <a:gd name="T3" fmla="*/ 181 h 213"/>
                        <a:gd name="T4" fmla="*/ 10 w 184"/>
                        <a:gd name="T5" fmla="*/ 110 h 213"/>
                        <a:gd name="T6" fmla="*/ 1 w 184"/>
                        <a:gd name="T7" fmla="*/ 42 h 213"/>
                        <a:gd name="T8" fmla="*/ 4 w 184"/>
                        <a:gd name="T9" fmla="*/ 40 h 213"/>
                        <a:gd name="T10" fmla="*/ 63 w 184"/>
                        <a:gd name="T11" fmla="*/ 17 h 213"/>
                        <a:gd name="T12" fmla="*/ 90 w 184"/>
                        <a:gd name="T13" fmla="*/ 1 h 213"/>
                        <a:gd name="T14" fmla="*/ 95 w 184"/>
                        <a:gd name="T15" fmla="*/ 1 h 213"/>
                        <a:gd name="T16" fmla="*/ 179 w 184"/>
                        <a:gd name="T17" fmla="*/ 39 h 213"/>
                        <a:gd name="T18" fmla="*/ 182 w 184"/>
                        <a:gd name="T19" fmla="*/ 42 h 213"/>
                        <a:gd name="T20" fmla="*/ 153 w 184"/>
                        <a:gd name="T21" fmla="*/ 151 h 213"/>
                        <a:gd name="T22" fmla="*/ 91 w 18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13">
                          <a:moveTo>
                            <a:pt x="91" y="213"/>
                          </a:moveTo>
                          <a:cubicBezTo>
                            <a:pt x="77" y="204"/>
                            <a:pt x="64" y="193"/>
                            <a:pt x="53" y="181"/>
                          </a:cubicBezTo>
                          <a:cubicBezTo>
                            <a:pt x="34" y="160"/>
                            <a:pt x="19" y="137"/>
                            <a:pt x="10" y="110"/>
                          </a:cubicBezTo>
                          <a:cubicBezTo>
                            <a:pt x="3" y="88"/>
                            <a:pt x="0" y="65"/>
                            <a:pt x="1" y="42"/>
                          </a:cubicBezTo>
                          <a:cubicBezTo>
                            <a:pt x="1" y="41"/>
                            <a:pt x="2" y="40"/>
                            <a:pt x="4" y="40"/>
                          </a:cubicBezTo>
                          <a:cubicBezTo>
                            <a:pt x="25" y="35"/>
                            <a:pt x="44" y="28"/>
                            <a:pt x="63" y="17"/>
                          </a:cubicBezTo>
                          <a:cubicBezTo>
                            <a:pt x="73" y="13"/>
                            <a:pt x="81" y="7"/>
                            <a:pt x="90" y="1"/>
                          </a:cubicBezTo>
                          <a:cubicBezTo>
                            <a:pt x="92" y="0"/>
                            <a:pt x="93" y="0"/>
                            <a:pt x="95" y="1"/>
                          </a:cubicBezTo>
                          <a:cubicBezTo>
                            <a:pt x="121" y="19"/>
                            <a:pt x="148" y="32"/>
                            <a:pt x="179" y="39"/>
                          </a:cubicBezTo>
                          <a:cubicBezTo>
                            <a:pt x="181" y="39"/>
                            <a:pt x="182" y="40"/>
                            <a:pt x="182" y="42"/>
                          </a:cubicBezTo>
                          <a:cubicBezTo>
                            <a:pt x="184" y="82"/>
                            <a:pt x="174" y="118"/>
                            <a:pt x="153" y="151"/>
                          </a:cubicBezTo>
                          <a:cubicBezTo>
                            <a:pt x="137" y="176"/>
                            <a:pt x="116" y="196"/>
                            <a:pt x="91"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endParaRPr>
                    </a:p>
                  </p:txBody>
                </p:sp>
              </p:grpSp>
              <p:sp>
                <p:nvSpPr>
                  <p:cNvPr id="1292" name="Plus Sign 1291">
                    <a:extLst>
                      <a:ext uri="{FF2B5EF4-FFF2-40B4-BE49-F238E27FC236}">
                        <a16:creationId xmlns:a16="http://schemas.microsoft.com/office/drawing/2014/main" id="{0EC752F6-9F2A-4EE4-B82D-0F7A0B811025}"/>
                      </a:ext>
                    </a:extLst>
                  </p:cNvPr>
                  <p:cNvSpPr/>
                  <p:nvPr/>
                </p:nvSpPr>
                <p:spPr>
                  <a:xfrm>
                    <a:off x="2213988" y="2625773"/>
                    <a:ext cx="245998" cy="230913"/>
                  </a:xfrm>
                  <a:prstGeom prst="mathPlus">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grpSp>
            <p:nvGrpSpPr>
              <p:cNvPr id="1285" name="Group 1284">
                <a:extLst>
                  <a:ext uri="{FF2B5EF4-FFF2-40B4-BE49-F238E27FC236}">
                    <a16:creationId xmlns:a16="http://schemas.microsoft.com/office/drawing/2014/main" id="{800AA3B3-7CF1-4E1F-8977-DA6A72CBF0CA}"/>
                  </a:ext>
                </a:extLst>
              </p:cNvPr>
              <p:cNvGrpSpPr/>
              <p:nvPr/>
            </p:nvGrpSpPr>
            <p:grpSpPr>
              <a:xfrm>
                <a:off x="124258" y="3695556"/>
                <a:ext cx="4151920" cy="538732"/>
                <a:chOff x="124258" y="3541367"/>
                <a:chExt cx="4151920" cy="538733"/>
              </a:xfrm>
            </p:grpSpPr>
            <p:sp>
              <p:nvSpPr>
                <p:cNvPr id="1286" name="Oval 1285">
                  <a:extLst>
                    <a:ext uri="{FF2B5EF4-FFF2-40B4-BE49-F238E27FC236}">
                      <a16:creationId xmlns:a16="http://schemas.microsoft.com/office/drawing/2014/main" id="{A5B2C666-6238-4344-9822-19B9B6FC7773}"/>
                    </a:ext>
                  </a:extLst>
                </p:cNvPr>
                <p:cNvSpPr/>
                <p:nvPr/>
              </p:nvSpPr>
              <p:spPr>
                <a:xfrm>
                  <a:off x="124258" y="3849171"/>
                  <a:ext cx="4151920" cy="230929"/>
                </a:xfrm>
                <a:prstGeom prst="ellipse">
                  <a:avLst/>
                </a:prstGeom>
                <a:solidFill>
                  <a:schemeClr val="bg2">
                    <a:lumMod val="50000"/>
                    <a:alpha val="60000"/>
                  </a:schemeClr>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panose="020B0504010101010104" pitchFamily="34" charset="0"/>
                    <a:ea typeface="Apis" panose="020B0504010101010104" pitchFamily="34" charset="0"/>
                    <a:cs typeface="Apis" panose="020B0504010101010104" pitchFamily="34" charset="0"/>
                  </a:endParaRPr>
                </a:p>
              </p:txBody>
            </p:sp>
            <p:sp>
              <p:nvSpPr>
                <p:cNvPr id="1287" name="Rectangle: Rounded Corners 1286">
                  <a:extLst>
                    <a:ext uri="{FF2B5EF4-FFF2-40B4-BE49-F238E27FC236}">
                      <a16:creationId xmlns:a16="http://schemas.microsoft.com/office/drawing/2014/main" id="{144FCFCE-D9B8-4930-AE34-D06A6A63EA31}"/>
                    </a:ext>
                  </a:extLst>
                </p:cNvPr>
                <p:cNvSpPr/>
                <p:nvPr/>
              </p:nvSpPr>
              <p:spPr>
                <a:xfrm>
                  <a:off x="145550" y="3541367"/>
                  <a:ext cx="4009097" cy="95441"/>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88" name="Isosceles Triangle 1287">
                  <a:extLst>
                    <a:ext uri="{FF2B5EF4-FFF2-40B4-BE49-F238E27FC236}">
                      <a16:creationId xmlns:a16="http://schemas.microsoft.com/office/drawing/2014/main" id="{194F3BDB-E4F3-46F0-B0EE-837346ACAB2D}"/>
                    </a:ext>
                  </a:extLst>
                </p:cNvPr>
                <p:cNvSpPr/>
                <p:nvPr/>
              </p:nvSpPr>
              <p:spPr>
                <a:xfrm>
                  <a:off x="1909424" y="3569392"/>
                  <a:ext cx="597282" cy="399754"/>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grpSp>
      <p:grpSp>
        <p:nvGrpSpPr>
          <p:cNvPr id="426" name="Group 425">
            <a:extLst>
              <a:ext uri="{FF2B5EF4-FFF2-40B4-BE49-F238E27FC236}">
                <a16:creationId xmlns:a16="http://schemas.microsoft.com/office/drawing/2014/main" id="{F3EE0485-8C1D-434B-BE6A-4AB88CAC3381}"/>
              </a:ext>
            </a:extLst>
          </p:cNvPr>
          <p:cNvGrpSpPr/>
          <p:nvPr/>
        </p:nvGrpSpPr>
        <p:grpSpPr>
          <a:xfrm>
            <a:off x="11712000" y="6378000"/>
            <a:ext cx="480000" cy="480000"/>
            <a:chOff x="8784000" y="4783500"/>
            <a:chExt cx="360000" cy="360000"/>
          </a:xfrm>
        </p:grpSpPr>
        <p:sp>
          <p:nvSpPr>
            <p:cNvPr id="427" name="Partial Circle 50">
              <a:extLst>
                <a:ext uri="{FF2B5EF4-FFF2-40B4-BE49-F238E27FC236}">
                  <a16:creationId xmlns:a16="http://schemas.microsoft.com/office/drawing/2014/main" id="{F4D60D1D-0E98-4CAF-97C0-603CD7EE9127}"/>
                </a:ext>
              </a:extLst>
            </p:cNvPr>
            <p:cNvSpPr/>
            <p:nvPr/>
          </p:nvSpPr>
          <p:spPr>
            <a:xfrm>
              <a:off x="8784000" y="4783500"/>
              <a:ext cx="360000" cy="360000"/>
            </a:xfrm>
            <a:prstGeom prst="rect">
              <a:avLst/>
            </a:prstGeom>
            <a:solidFill>
              <a:srgbClr val="CCC5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grpSp>
          <p:nvGrpSpPr>
            <p:cNvPr id="428" name="Group 427">
              <a:extLst>
                <a:ext uri="{FF2B5EF4-FFF2-40B4-BE49-F238E27FC236}">
                  <a16:creationId xmlns:a16="http://schemas.microsoft.com/office/drawing/2014/main" id="{BECCDCBB-4529-49FD-A7B5-B518D5DC9845}"/>
                </a:ext>
              </a:extLst>
            </p:cNvPr>
            <p:cNvGrpSpPr/>
            <p:nvPr/>
          </p:nvGrpSpPr>
          <p:grpSpPr>
            <a:xfrm>
              <a:off x="8848280" y="4866767"/>
              <a:ext cx="246573" cy="193465"/>
              <a:chOff x="8848280" y="4866767"/>
              <a:chExt cx="246573" cy="193465"/>
            </a:xfrm>
          </p:grpSpPr>
          <p:sp>
            <p:nvSpPr>
              <p:cNvPr id="430" name="Freeform 583">
                <a:hlinkClick r:id="rId5" action="ppaction://hlinksldjump"/>
                <a:extLst>
                  <a:ext uri="{FF2B5EF4-FFF2-40B4-BE49-F238E27FC236}">
                    <a16:creationId xmlns:a16="http://schemas.microsoft.com/office/drawing/2014/main" id="{9410D3B6-700B-40BE-B4B1-F9CF6EEFC7EB}"/>
                  </a:ext>
                </a:extLst>
              </p:cNvPr>
              <p:cNvSpPr>
                <a:spLocks noEditPoints="1"/>
              </p:cNvSpPr>
              <p:nvPr/>
            </p:nvSpPr>
            <p:spPr bwMode="auto">
              <a:xfrm>
                <a:off x="8848280" y="4866767"/>
                <a:ext cx="246573" cy="193465"/>
              </a:xfrm>
              <a:custGeom>
                <a:avLst/>
                <a:gdLst>
                  <a:gd name="T0" fmla="*/ 197 w 386"/>
                  <a:gd name="T1" fmla="*/ 0 h 304"/>
                  <a:gd name="T2" fmla="*/ 294 w 386"/>
                  <a:gd name="T3" fmla="*/ 70 h 304"/>
                  <a:gd name="T4" fmla="*/ 294 w 386"/>
                  <a:gd name="T5" fmla="*/ 38 h 304"/>
                  <a:gd name="T6" fmla="*/ 347 w 386"/>
                  <a:gd name="T7" fmla="*/ 38 h 304"/>
                  <a:gd name="T8" fmla="*/ 347 w 386"/>
                  <a:gd name="T9" fmla="*/ 43 h 304"/>
                  <a:gd name="T10" fmla="*/ 346 w 386"/>
                  <a:gd name="T11" fmla="*/ 104 h 304"/>
                  <a:gd name="T12" fmla="*/ 350 w 386"/>
                  <a:gd name="T13" fmla="*/ 112 h 304"/>
                  <a:gd name="T14" fmla="*/ 382 w 386"/>
                  <a:gd name="T15" fmla="*/ 134 h 304"/>
                  <a:gd name="T16" fmla="*/ 386 w 386"/>
                  <a:gd name="T17" fmla="*/ 141 h 304"/>
                  <a:gd name="T18" fmla="*/ 386 w 386"/>
                  <a:gd name="T19" fmla="*/ 166 h 304"/>
                  <a:gd name="T20" fmla="*/ 347 w 386"/>
                  <a:gd name="T21" fmla="*/ 166 h 304"/>
                  <a:gd name="T22" fmla="*/ 347 w 386"/>
                  <a:gd name="T23" fmla="*/ 304 h 304"/>
                  <a:gd name="T24" fmla="*/ 132 w 386"/>
                  <a:gd name="T25" fmla="*/ 304 h 304"/>
                  <a:gd name="T26" fmla="*/ 132 w 386"/>
                  <a:gd name="T27" fmla="*/ 172 h 304"/>
                  <a:gd name="T28" fmla="*/ 82 w 386"/>
                  <a:gd name="T29" fmla="*/ 172 h 304"/>
                  <a:gd name="T30" fmla="*/ 82 w 386"/>
                  <a:gd name="T31" fmla="*/ 304 h 304"/>
                  <a:gd name="T32" fmla="*/ 47 w 386"/>
                  <a:gd name="T33" fmla="*/ 304 h 304"/>
                  <a:gd name="T34" fmla="*/ 47 w 386"/>
                  <a:gd name="T35" fmla="*/ 166 h 304"/>
                  <a:gd name="T36" fmla="*/ 0 w 386"/>
                  <a:gd name="T37" fmla="*/ 166 h 304"/>
                  <a:gd name="T38" fmla="*/ 0 w 386"/>
                  <a:gd name="T39" fmla="*/ 144 h 304"/>
                  <a:gd name="T40" fmla="*/ 3 w 386"/>
                  <a:gd name="T41" fmla="*/ 141 h 304"/>
                  <a:gd name="T42" fmla="*/ 196 w 386"/>
                  <a:gd name="T43" fmla="*/ 1 h 304"/>
                  <a:gd name="T44" fmla="*/ 197 w 386"/>
                  <a:gd name="T45" fmla="*/ 0 h 304"/>
                  <a:gd name="T46" fmla="*/ 232 w 386"/>
                  <a:gd name="T47" fmla="*/ 214 h 304"/>
                  <a:gd name="T48" fmla="*/ 232 w 386"/>
                  <a:gd name="T49" fmla="*/ 171 h 304"/>
                  <a:gd name="T50" fmla="*/ 170 w 386"/>
                  <a:gd name="T51" fmla="*/ 171 h 304"/>
                  <a:gd name="T52" fmla="*/ 170 w 386"/>
                  <a:gd name="T53" fmla="*/ 214 h 304"/>
                  <a:gd name="T54" fmla="*/ 232 w 386"/>
                  <a:gd name="T55" fmla="*/ 214 h 304"/>
                  <a:gd name="T56" fmla="*/ 305 w 386"/>
                  <a:gd name="T57" fmla="*/ 171 h 304"/>
                  <a:gd name="T58" fmla="*/ 243 w 386"/>
                  <a:gd name="T59" fmla="*/ 171 h 304"/>
                  <a:gd name="T60" fmla="*/ 243 w 386"/>
                  <a:gd name="T61" fmla="*/ 214 h 304"/>
                  <a:gd name="T62" fmla="*/ 305 w 386"/>
                  <a:gd name="T63" fmla="*/ 214 h 304"/>
                  <a:gd name="T64" fmla="*/ 305 w 386"/>
                  <a:gd name="T65" fmla="*/ 171 h 304"/>
                  <a:gd name="T66" fmla="*/ 232 w 386"/>
                  <a:gd name="T67" fmla="*/ 224 h 304"/>
                  <a:gd name="T68" fmla="*/ 170 w 386"/>
                  <a:gd name="T69" fmla="*/ 224 h 304"/>
                  <a:gd name="T70" fmla="*/ 170 w 386"/>
                  <a:gd name="T71" fmla="*/ 267 h 304"/>
                  <a:gd name="T72" fmla="*/ 232 w 386"/>
                  <a:gd name="T73" fmla="*/ 267 h 304"/>
                  <a:gd name="T74" fmla="*/ 232 w 386"/>
                  <a:gd name="T75" fmla="*/ 224 h 304"/>
                  <a:gd name="T76" fmla="*/ 305 w 386"/>
                  <a:gd name="T77" fmla="*/ 224 h 304"/>
                  <a:gd name="T78" fmla="*/ 243 w 386"/>
                  <a:gd name="T79" fmla="*/ 224 h 304"/>
                  <a:gd name="T80" fmla="*/ 243 w 386"/>
                  <a:gd name="T81" fmla="*/ 267 h 304"/>
                  <a:gd name="T82" fmla="*/ 305 w 386"/>
                  <a:gd name="T83" fmla="*/ 267 h 304"/>
                  <a:gd name="T84" fmla="*/ 305 w 386"/>
                  <a:gd name="T85"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04">
                    <a:moveTo>
                      <a:pt x="197" y="0"/>
                    </a:moveTo>
                    <a:cubicBezTo>
                      <a:pt x="229" y="23"/>
                      <a:pt x="261" y="47"/>
                      <a:pt x="294" y="70"/>
                    </a:cubicBezTo>
                    <a:cubicBezTo>
                      <a:pt x="294" y="59"/>
                      <a:pt x="294" y="49"/>
                      <a:pt x="294" y="38"/>
                    </a:cubicBezTo>
                    <a:cubicBezTo>
                      <a:pt x="311" y="38"/>
                      <a:pt x="329" y="38"/>
                      <a:pt x="347" y="38"/>
                    </a:cubicBezTo>
                    <a:cubicBezTo>
                      <a:pt x="347" y="40"/>
                      <a:pt x="347" y="41"/>
                      <a:pt x="347" y="43"/>
                    </a:cubicBezTo>
                    <a:cubicBezTo>
                      <a:pt x="347" y="63"/>
                      <a:pt x="347" y="83"/>
                      <a:pt x="346" y="104"/>
                    </a:cubicBezTo>
                    <a:cubicBezTo>
                      <a:pt x="346" y="107"/>
                      <a:pt x="347" y="109"/>
                      <a:pt x="350" y="112"/>
                    </a:cubicBezTo>
                    <a:cubicBezTo>
                      <a:pt x="361" y="119"/>
                      <a:pt x="372" y="127"/>
                      <a:pt x="382" y="134"/>
                    </a:cubicBezTo>
                    <a:cubicBezTo>
                      <a:pt x="385" y="136"/>
                      <a:pt x="386" y="138"/>
                      <a:pt x="386" y="141"/>
                    </a:cubicBezTo>
                    <a:cubicBezTo>
                      <a:pt x="385" y="149"/>
                      <a:pt x="386" y="157"/>
                      <a:pt x="386" y="166"/>
                    </a:cubicBezTo>
                    <a:cubicBezTo>
                      <a:pt x="372" y="166"/>
                      <a:pt x="360" y="166"/>
                      <a:pt x="347" y="166"/>
                    </a:cubicBezTo>
                    <a:cubicBezTo>
                      <a:pt x="347" y="212"/>
                      <a:pt x="347" y="258"/>
                      <a:pt x="347" y="304"/>
                    </a:cubicBezTo>
                    <a:cubicBezTo>
                      <a:pt x="275" y="304"/>
                      <a:pt x="204" y="304"/>
                      <a:pt x="132" y="304"/>
                    </a:cubicBezTo>
                    <a:cubicBezTo>
                      <a:pt x="132" y="260"/>
                      <a:pt x="132" y="216"/>
                      <a:pt x="132" y="172"/>
                    </a:cubicBezTo>
                    <a:cubicBezTo>
                      <a:pt x="115" y="172"/>
                      <a:pt x="99" y="172"/>
                      <a:pt x="82" y="172"/>
                    </a:cubicBezTo>
                    <a:cubicBezTo>
                      <a:pt x="82" y="216"/>
                      <a:pt x="82" y="260"/>
                      <a:pt x="82" y="304"/>
                    </a:cubicBezTo>
                    <a:cubicBezTo>
                      <a:pt x="70" y="304"/>
                      <a:pt x="59" y="304"/>
                      <a:pt x="47" y="304"/>
                    </a:cubicBezTo>
                    <a:cubicBezTo>
                      <a:pt x="47" y="259"/>
                      <a:pt x="47" y="213"/>
                      <a:pt x="47" y="166"/>
                    </a:cubicBezTo>
                    <a:cubicBezTo>
                      <a:pt x="31" y="166"/>
                      <a:pt x="16" y="166"/>
                      <a:pt x="0" y="166"/>
                    </a:cubicBezTo>
                    <a:cubicBezTo>
                      <a:pt x="0" y="158"/>
                      <a:pt x="0" y="151"/>
                      <a:pt x="0" y="144"/>
                    </a:cubicBezTo>
                    <a:cubicBezTo>
                      <a:pt x="0" y="143"/>
                      <a:pt x="2" y="141"/>
                      <a:pt x="3" y="141"/>
                    </a:cubicBezTo>
                    <a:cubicBezTo>
                      <a:pt x="67" y="94"/>
                      <a:pt x="131" y="47"/>
                      <a:pt x="196" y="1"/>
                    </a:cubicBezTo>
                    <a:cubicBezTo>
                      <a:pt x="196" y="0"/>
                      <a:pt x="196" y="0"/>
                      <a:pt x="197" y="0"/>
                    </a:cubicBezTo>
                    <a:close/>
                    <a:moveTo>
                      <a:pt x="232" y="214"/>
                    </a:moveTo>
                    <a:cubicBezTo>
                      <a:pt x="232" y="199"/>
                      <a:pt x="232" y="185"/>
                      <a:pt x="232" y="171"/>
                    </a:cubicBezTo>
                    <a:cubicBezTo>
                      <a:pt x="211" y="171"/>
                      <a:pt x="191" y="171"/>
                      <a:pt x="170" y="171"/>
                    </a:cubicBezTo>
                    <a:cubicBezTo>
                      <a:pt x="170" y="185"/>
                      <a:pt x="170" y="199"/>
                      <a:pt x="170" y="214"/>
                    </a:cubicBezTo>
                    <a:cubicBezTo>
                      <a:pt x="191" y="214"/>
                      <a:pt x="211" y="214"/>
                      <a:pt x="232" y="214"/>
                    </a:cubicBezTo>
                    <a:close/>
                    <a:moveTo>
                      <a:pt x="305" y="171"/>
                    </a:moveTo>
                    <a:cubicBezTo>
                      <a:pt x="284" y="171"/>
                      <a:pt x="264" y="171"/>
                      <a:pt x="243" y="171"/>
                    </a:cubicBezTo>
                    <a:cubicBezTo>
                      <a:pt x="243" y="185"/>
                      <a:pt x="243" y="199"/>
                      <a:pt x="243" y="214"/>
                    </a:cubicBezTo>
                    <a:cubicBezTo>
                      <a:pt x="264" y="214"/>
                      <a:pt x="285" y="214"/>
                      <a:pt x="305" y="214"/>
                    </a:cubicBezTo>
                    <a:cubicBezTo>
                      <a:pt x="305" y="199"/>
                      <a:pt x="305" y="185"/>
                      <a:pt x="305" y="171"/>
                    </a:cubicBezTo>
                    <a:close/>
                    <a:moveTo>
                      <a:pt x="232" y="224"/>
                    </a:moveTo>
                    <a:cubicBezTo>
                      <a:pt x="211" y="224"/>
                      <a:pt x="191" y="224"/>
                      <a:pt x="170" y="224"/>
                    </a:cubicBezTo>
                    <a:cubicBezTo>
                      <a:pt x="170" y="238"/>
                      <a:pt x="170" y="253"/>
                      <a:pt x="170" y="267"/>
                    </a:cubicBezTo>
                    <a:cubicBezTo>
                      <a:pt x="191" y="267"/>
                      <a:pt x="212" y="267"/>
                      <a:pt x="232" y="267"/>
                    </a:cubicBezTo>
                    <a:cubicBezTo>
                      <a:pt x="232" y="252"/>
                      <a:pt x="232" y="238"/>
                      <a:pt x="232" y="224"/>
                    </a:cubicBezTo>
                    <a:close/>
                    <a:moveTo>
                      <a:pt x="305" y="224"/>
                    </a:moveTo>
                    <a:cubicBezTo>
                      <a:pt x="284" y="224"/>
                      <a:pt x="264" y="224"/>
                      <a:pt x="243" y="224"/>
                    </a:cubicBezTo>
                    <a:cubicBezTo>
                      <a:pt x="243" y="238"/>
                      <a:pt x="243" y="252"/>
                      <a:pt x="243" y="267"/>
                    </a:cubicBezTo>
                    <a:cubicBezTo>
                      <a:pt x="264" y="267"/>
                      <a:pt x="285" y="267"/>
                      <a:pt x="305" y="267"/>
                    </a:cubicBezTo>
                    <a:cubicBezTo>
                      <a:pt x="305" y="252"/>
                      <a:pt x="305" y="238"/>
                      <a:pt x="305"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31" name="Freeform 584">
                <a:extLst>
                  <a:ext uri="{FF2B5EF4-FFF2-40B4-BE49-F238E27FC236}">
                    <a16:creationId xmlns:a16="http://schemas.microsoft.com/office/drawing/2014/main" id="{E0CA34D0-4B44-4C24-9DA3-B93009724703}"/>
                  </a:ext>
                </a:extLst>
              </p:cNvPr>
              <p:cNvSpPr>
                <a:spLocks/>
              </p:cNvSpPr>
              <p:nvPr/>
            </p:nvSpPr>
            <p:spPr bwMode="auto">
              <a:xfrm>
                <a:off x="8957025" y="4975512"/>
                <a:ext cx="39199" cy="27397"/>
              </a:xfrm>
              <a:custGeom>
                <a:avLst/>
                <a:gdLst>
                  <a:gd name="T0" fmla="*/ 62 w 62"/>
                  <a:gd name="T1" fmla="*/ 43 h 43"/>
                  <a:gd name="T2" fmla="*/ 0 w 62"/>
                  <a:gd name="T3" fmla="*/ 43 h 43"/>
                  <a:gd name="T4" fmla="*/ 0 w 62"/>
                  <a:gd name="T5" fmla="*/ 0 h 43"/>
                  <a:gd name="T6" fmla="*/ 62 w 62"/>
                  <a:gd name="T7" fmla="*/ 0 h 43"/>
                  <a:gd name="T8" fmla="*/ 62 w 62"/>
                  <a:gd name="T9" fmla="*/ 43 h 43"/>
                </a:gdLst>
                <a:ahLst/>
                <a:cxnLst>
                  <a:cxn ang="0">
                    <a:pos x="T0" y="T1"/>
                  </a:cxn>
                  <a:cxn ang="0">
                    <a:pos x="T2" y="T3"/>
                  </a:cxn>
                  <a:cxn ang="0">
                    <a:pos x="T4" y="T5"/>
                  </a:cxn>
                  <a:cxn ang="0">
                    <a:pos x="T6" y="T7"/>
                  </a:cxn>
                  <a:cxn ang="0">
                    <a:pos x="T8" y="T9"/>
                  </a:cxn>
                </a:cxnLst>
                <a:rect l="0" t="0" r="r" b="b"/>
                <a:pathLst>
                  <a:path w="62" h="43">
                    <a:moveTo>
                      <a:pt x="62" y="43"/>
                    </a:moveTo>
                    <a:cubicBezTo>
                      <a:pt x="41" y="43"/>
                      <a:pt x="21" y="43"/>
                      <a:pt x="0" y="43"/>
                    </a:cubicBezTo>
                    <a:cubicBezTo>
                      <a:pt x="0" y="28"/>
                      <a:pt x="0" y="14"/>
                      <a:pt x="0" y="0"/>
                    </a:cubicBezTo>
                    <a:cubicBezTo>
                      <a:pt x="21" y="0"/>
                      <a:pt x="41" y="0"/>
                      <a:pt x="62" y="0"/>
                    </a:cubicBezTo>
                    <a:cubicBezTo>
                      <a:pt x="62" y="14"/>
                      <a:pt x="62" y="28"/>
                      <a:pt x="62" y="43"/>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32" name="Freeform 585">
                <a:extLst>
                  <a:ext uri="{FF2B5EF4-FFF2-40B4-BE49-F238E27FC236}">
                    <a16:creationId xmlns:a16="http://schemas.microsoft.com/office/drawing/2014/main" id="{F57160BB-A645-4619-8ADF-6CA52C8DB9A2}"/>
                  </a:ext>
                </a:extLst>
              </p:cNvPr>
              <p:cNvSpPr>
                <a:spLocks/>
              </p:cNvSpPr>
              <p:nvPr/>
            </p:nvSpPr>
            <p:spPr bwMode="auto">
              <a:xfrm>
                <a:off x="9003389" y="4975512"/>
                <a:ext cx="39620" cy="27397"/>
              </a:xfrm>
              <a:custGeom>
                <a:avLst/>
                <a:gdLst>
                  <a:gd name="T0" fmla="*/ 62 w 62"/>
                  <a:gd name="T1" fmla="*/ 0 h 43"/>
                  <a:gd name="T2" fmla="*/ 62 w 62"/>
                  <a:gd name="T3" fmla="*/ 43 h 43"/>
                  <a:gd name="T4" fmla="*/ 0 w 62"/>
                  <a:gd name="T5" fmla="*/ 43 h 43"/>
                  <a:gd name="T6" fmla="*/ 0 w 62"/>
                  <a:gd name="T7" fmla="*/ 0 h 43"/>
                  <a:gd name="T8" fmla="*/ 62 w 62"/>
                  <a:gd name="T9" fmla="*/ 0 h 43"/>
                </a:gdLst>
                <a:ahLst/>
                <a:cxnLst>
                  <a:cxn ang="0">
                    <a:pos x="T0" y="T1"/>
                  </a:cxn>
                  <a:cxn ang="0">
                    <a:pos x="T2" y="T3"/>
                  </a:cxn>
                  <a:cxn ang="0">
                    <a:pos x="T4" y="T5"/>
                  </a:cxn>
                  <a:cxn ang="0">
                    <a:pos x="T6" y="T7"/>
                  </a:cxn>
                  <a:cxn ang="0">
                    <a:pos x="T8" y="T9"/>
                  </a:cxn>
                </a:cxnLst>
                <a:rect l="0" t="0" r="r" b="b"/>
                <a:pathLst>
                  <a:path w="62" h="43">
                    <a:moveTo>
                      <a:pt x="62" y="0"/>
                    </a:moveTo>
                    <a:cubicBezTo>
                      <a:pt x="62" y="14"/>
                      <a:pt x="62" y="28"/>
                      <a:pt x="62" y="43"/>
                    </a:cubicBezTo>
                    <a:cubicBezTo>
                      <a:pt x="42" y="43"/>
                      <a:pt x="21" y="43"/>
                      <a:pt x="0" y="43"/>
                    </a:cubicBezTo>
                    <a:cubicBezTo>
                      <a:pt x="0" y="28"/>
                      <a:pt x="0" y="14"/>
                      <a:pt x="0" y="0"/>
                    </a:cubicBezTo>
                    <a:cubicBezTo>
                      <a:pt x="21" y="0"/>
                      <a:pt x="41" y="0"/>
                      <a:pt x="62" y="0"/>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33" name="Freeform 586">
                <a:extLst>
                  <a:ext uri="{FF2B5EF4-FFF2-40B4-BE49-F238E27FC236}">
                    <a16:creationId xmlns:a16="http://schemas.microsoft.com/office/drawing/2014/main" id="{46768FA8-6C19-41D3-91C0-C70501F370AD}"/>
                  </a:ext>
                </a:extLst>
              </p:cNvPr>
              <p:cNvSpPr>
                <a:spLocks/>
              </p:cNvSpPr>
              <p:nvPr/>
            </p:nvSpPr>
            <p:spPr bwMode="auto">
              <a:xfrm>
                <a:off x="8957025" y="5009231"/>
                <a:ext cx="39199" cy="27397"/>
              </a:xfrm>
              <a:custGeom>
                <a:avLst/>
                <a:gdLst>
                  <a:gd name="T0" fmla="*/ 62 w 62"/>
                  <a:gd name="T1" fmla="*/ 0 h 43"/>
                  <a:gd name="T2" fmla="*/ 62 w 62"/>
                  <a:gd name="T3" fmla="*/ 43 h 43"/>
                  <a:gd name="T4" fmla="*/ 0 w 62"/>
                  <a:gd name="T5" fmla="*/ 43 h 43"/>
                  <a:gd name="T6" fmla="*/ 0 w 62"/>
                  <a:gd name="T7" fmla="*/ 0 h 43"/>
                  <a:gd name="T8" fmla="*/ 62 w 62"/>
                  <a:gd name="T9" fmla="*/ 0 h 43"/>
                </a:gdLst>
                <a:ahLst/>
                <a:cxnLst>
                  <a:cxn ang="0">
                    <a:pos x="T0" y="T1"/>
                  </a:cxn>
                  <a:cxn ang="0">
                    <a:pos x="T2" y="T3"/>
                  </a:cxn>
                  <a:cxn ang="0">
                    <a:pos x="T4" y="T5"/>
                  </a:cxn>
                  <a:cxn ang="0">
                    <a:pos x="T6" y="T7"/>
                  </a:cxn>
                  <a:cxn ang="0">
                    <a:pos x="T8" y="T9"/>
                  </a:cxn>
                </a:cxnLst>
                <a:rect l="0" t="0" r="r" b="b"/>
                <a:pathLst>
                  <a:path w="62" h="43">
                    <a:moveTo>
                      <a:pt x="62" y="0"/>
                    </a:moveTo>
                    <a:cubicBezTo>
                      <a:pt x="62" y="14"/>
                      <a:pt x="62" y="28"/>
                      <a:pt x="62" y="43"/>
                    </a:cubicBezTo>
                    <a:cubicBezTo>
                      <a:pt x="42" y="43"/>
                      <a:pt x="21" y="43"/>
                      <a:pt x="0" y="43"/>
                    </a:cubicBezTo>
                    <a:cubicBezTo>
                      <a:pt x="0" y="29"/>
                      <a:pt x="0" y="14"/>
                      <a:pt x="0" y="0"/>
                    </a:cubicBezTo>
                    <a:cubicBezTo>
                      <a:pt x="21" y="0"/>
                      <a:pt x="41" y="0"/>
                      <a:pt x="62" y="0"/>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34" name="Freeform 587">
                <a:extLst>
                  <a:ext uri="{FF2B5EF4-FFF2-40B4-BE49-F238E27FC236}">
                    <a16:creationId xmlns:a16="http://schemas.microsoft.com/office/drawing/2014/main" id="{971FF139-808E-48B0-A59A-D46786E14042}"/>
                  </a:ext>
                </a:extLst>
              </p:cNvPr>
              <p:cNvSpPr>
                <a:spLocks/>
              </p:cNvSpPr>
              <p:nvPr/>
            </p:nvSpPr>
            <p:spPr bwMode="auto">
              <a:xfrm>
                <a:off x="9003389" y="5009231"/>
                <a:ext cx="39620" cy="27397"/>
              </a:xfrm>
              <a:custGeom>
                <a:avLst/>
                <a:gdLst>
                  <a:gd name="T0" fmla="*/ 62 w 62"/>
                  <a:gd name="T1" fmla="*/ 0 h 43"/>
                  <a:gd name="T2" fmla="*/ 62 w 62"/>
                  <a:gd name="T3" fmla="*/ 43 h 43"/>
                  <a:gd name="T4" fmla="*/ 0 w 62"/>
                  <a:gd name="T5" fmla="*/ 43 h 43"/>
                  <a:gd name="T6" fmla="*/ 0 w 62"/>
                  <a:gd name="T7" fmla="*/ 0 h 43"/>
                  <a:gd name="T8" fmla="*/ 62 w 62"/>
                  <a:gd name="T9" fmla="*/ 0 h 43"/>
                </a:gdLst>
                <a:ahLst/>
                <a:cxnLst>
                  <a:cxn ang="0">
                    <a:pos x="T0" y="T1"/>
                  </a:cxn>
                  <a:cxn ang="0">
                    <a:pos x="T2" y="T3"/>
                  </a:cxn>
                  <a:cxn ang="0">
                    <a:pos x="T4" y="T5"/>
                  </a:cxn>
                  <a:cxn ang="0">
                    <a:pos x="T6" y="T7"/>
                  </a:cxn>
                  <a:cxn ang="0">
                    <a:pos x="T8" y="T9"/>
                  </a:cxn>
                </a:cxnLst>
                <a:rect l="0" t="0" r="r" b="b"/>
                <a:pathLst>
                  <a:path w="62" h="43">
                    <a:moveTo>
                      <a:pt x="62" y="0"/>
                    </a:moveTo>
                    <a:cubicBezTo>
                      <a:pt x="62" y="14"/>
                      <a:pt x="62" y="28"/>
                      <a:pt x="62" y="43"/>
                    </a:cubicBezTo>
                    <a:cubicBezTo>
                      <a:pt x="42" y="43"/>
                      <a:pt x="21" y="43"/>
                      <a:pt x="0" y="43"/>
                    </a:cubicBezTo>
                    <a:cubicBezTo>
                      <a:pt x="0" y="28"/>
                      <a:pt x="0" y="14"/>
                      <a:pt x="0" y="0"/>
                    </a:cubicBezTo>
                    <a:cubicBezTo>
                      <a:pt x="21" y="0"/>
                      <a:pt x="41" y="0"/>
                      <a:pt x="62" y="0"/>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grpSp>
      </p:grpSp>
      <p:pic>
        <p:nvPicPr>
          <p:cNvPr id="435" name="Picture 434" descr="A close up of a knife&#10;&#10;Description automatically generated">
            <a:extLst>
              <a:ext uri="{FF2B5EF4-FFF2-40B4-BE49-F238E27FC236}">
                <a16:creationId xmlns:a16="http://schemas.microsoft.com/office/drawing/2014/main" id="{EF0AA2EA-31E5-4B67-B925-41F9F6F98F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2774135" y="3070777"/>
            <a:ext cx="1459225" cy="1688441"/>
          </a:xfrm>
          <a:custGeom>
            <a:avLst/>
            <a:gdLst>
              <a:gd name="connsiteX0" fmla="*/ 1017532 w 1017532"/>
              <a:gd name="connsiteY0" fmla="*/ 0 h 1177368"/>
              <a:gd name="connsiteX1" fmla="*/ 1017532 w 1017532"/>
              <a:gd name="connsiteY1" fmla="*/ 1177368 h 1177368"/>
              <a:gd name="connsiteX2" fmla="*/ 172890 w 1017532"/>
              <a:gd name="connsiteY2" fmla="*/ 1177368 h 1177368"/>
              <a:gd name="connsiteX3" fmla="*/ 189274 w 1017532"/>
              <a:gd name="connsiteY3" fmla="*/ 1158049 h 1177368"/>
              <a:gd name="connsiteX4" fmla="*/ 2353 w 1017532"/>
              <a:gd name="connsiteY4" fmla="*/ 999516 h 1177368"/>
              <a:gd name="connsiteX5" fmla="*/ 0 w 1017532"/>
              <a:gd name="connsiteY5" fmla="*/ 1002290 h 1177368"/>
              <a:gd name="connsiteX6" fmla="*/ 0 w 1017532"/>
              <a:gd name="connsiteY6"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32" h="1177368">
                <a:moveTo>
                  <a:pt x="1017532" y="0"/>
                </a:moveTo>
                <a:lnTo>
                  <a:pt x="1017532" y="1177368"/>
                </a:lnTo>
                <a:lnTo>
                  <a:pt x="172890" y="1177368"/>
                </a:lnTo>
                <a:lnTo>
                  <a:pt x="189274" y="1158049"/>
                </a:lnTo>
                <a:lnTo>
                  <a:pt x="2353" y="999516"/>
                </a:lnTo>
                <a:lnTo>
                  <a:pt x="0" y="1002290"/>
                </a:lnTo>
                <a:lnTo>
                  <a:pt x="0" y="0"/>
                </a:lnTo>
                <a:close/>
              </a:path>
            </a:pathLst>
          </a:custGeom>
        </p:spPr>
      </p:pic>
      <p:pic>
        <p:nvPicPr>
          <p:cNvPr id="436" name="Picture 435" descr="A close up of a knife&#10;&#10;Description automatically generated">
            <a:extLst>
              <a:ext uri="{FF2B5EF4-FFF2-40B4-BE49-F238E27FC236}">
                <a16:creationId xmlns:a16="http://schemas.microsoft.com/office/drawing/2014/main" id="{2FCB403F-27B0-4B36-A681-4825CB65E5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181863">
            <a:off x="3103134" y="3078806"/>
            <a:ext cx="1459225" cy="1688441"/>
          </a:xfrm>
          <a:custGeom>
            <a:avLst/>
            <a:gdLst>
              <a:gd name="connsiteX0" fmla="*/ 1017532 w 1017532"/>
              <a:gd name="connsiteY0" fmla="*/ 0 h 1177368"/>
              <a:gd name="connsiteX1" fmla="*/ 1017532 w 1017532"/>
              <a:gd name="connsiteY1" fmla="*/ 1177368 h 1177368"/>
              <a:gd name="connsiteX2" fmla="*/ 172890 w 1017532"/>
              <a:gd name="connsiteY2" fmla="*/ 1177368 h 1177368"/>
              <a:gd name="connsiteX3" fmla="*/ 189274 w 1017532"/>
              <a:gd name="connsiteY3" fmla="*/ 1158049 h 1177368"/>
              <a:gd name="connsiteX4" fmla="*/ 2353 w 1017532"/>
              <a:gd name="connsiteY4" fmla="*/ 999516 h 1177368"/>
              <a:gd name="connsiteX5" fmla="*/ 0 w 1017532"/>
              <a:gd name="connsiteY5" fmla="*/ 1002290 h 1177368"/>
              <a:gd name="connsiteX6" fmla="*/ 0 w 1017532"/>
              <a:gd name="connsiteY6" fmla="*/ 0 h 11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32" h="1177368">
                <a:moveTo>
                  <a:pt x="1017532" y="0"/>
                </a:moveTo>
                <a:lnTo>
                  <a:pt x="1017532" y="1177368"/>
                </a:lnTo>
                <a:lnTo>
                  <a:pt x="172890" y="1177368"/>
                </a:lnTo>
                <a:lnTo>
                  <a:pt x="189274" y="1158049"/>
                </a:lnTo>
                <a:lnTo>
                  <a:pt x="2353" y="999516"/>
                </a:lnTo>
                <a:lnTo>
                  <a:pt x="0" y="1002290"/>
                </a:lnTo>
                <a:lnTo>
                  <a:pt x="0" y="0"/>
                </a:lnTo>
                <a:close/>
              </a:path>
            </a:pathLst>
          </a:custGeom>
        </p:spPr>
      </p:pic>
    </p:spTree>
    <p:extLst>
      <p:ext uri="{BB962C8B-B14F-4D97-AF65-F5344CB8AC3E}">
        <p14:creationId xmlns:p14="http://schemas.microsoft.com/office/powerpoint/2010/main" val="203320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96E24-BCFC-DA0B-30AB-B586A16617A0}"/>
              </a:ext>
            </a:extLst>
          </p:cNvPr>
          <p:cNvSpPr>
            <a:spLocks noGrp="1"/>
          </p:cNvSpPr>
          <p:nvPr>
            <p:ph type="title"/>
          </p:nvPr>
        </p:nvSpPr>
        <p:spPr>
          <a:xfrm>
            <a:off x="1106953" y="497842"/>
            <a:ext cx="9905998" cy="1478570"/>
          </a:xfrm>
        </p:spPr>
        <p:txBody>
          <a:bodyPr/>
          <a:lstStyle/>
          <a:p>
            <a:r>
              <a:rPr lang="en-US" dirty="0"/>
              <a:t>Insulin </a:t>
            </a:r>
            <a:r>
              <a:rPr lang="en-US" dirty="0" err="1"/>
              <a:t>Icodec</a:t>
            </a:r>
            <a:endParaRPr lang="en-CA" dirty="0"/>
          </a:p>
        </p:txBody>
      </p:sp>
      <p:sp>
        <p:nvSpPr>
          <p:cNvPr id="4" name="Rectangle 3">
            <a:extLst>
              <a:ext uri="{FF2B5EF4-FFF2-40B4-BE49-F238E27FC236}">
                <a16:creationId xmlns:a16="http://schemas.microsoft.com/office/drawing/2014/main" id="{80D25851-AA1A-282F-0C5E-6E485B7CD47E}"/>
              </a:ext>
            </a:extLst>
          </p:cNvPr>
          <p:cNvSpPr/>
          <p:nvPr/>
        </p:nvSpPr>
        <p:spPr>
          <a:xfrm>
            <a:off x="158078" y="1750415"/>
            <a:ext cx="11723440" cy="4895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latin typeface="Century Gothic" panose="020B0502020202020204" pitchFamily="34" charset="0"/>
            </a:endParaRPr>
          </a:p>
        </p:txBody>
      </p:sp>
      <p:sp>
        <p:nvSpPr>
          <p:cNvPr id="166" name="TextBox 165">
            <a:extLst>
              <a:ext uri="{FF2B5EF4-FFF2-40B4-BE49-F238E27FC236}">
                <a16:creationId xmlns:a16="http://schemas.microsoft.com/office/drawing/2014/main" id="{92ACA81D-4407-41AA-FF89-4E51F80E3880}"/>
              </a:ext>
            </a:extLst>
          </p:cNvPr>
          <p:cNvSpPr txBox="1"/>
          <p:nvPr/>
        </p:nvSpPr>
        <p:spPr>
          <a:xfrm>
            <a:off x="1139406" y="1225497"/>
            <a:ext cx="8916572" cy="461665"/>
          </a:xfrm>
          <a:prstGeom prst="rect">
            <a:avLst/>
          </a:prstGeom>
          <a:noFill/>
        </p:spPr>
        <p:txBody>
          <a:bodyPr wrap="square" rtlCol="0">
            <a:spAutoFit/>
          </a:bodyPr>
          <a:lstStyle/>
          <a:p>
            <a:r>
              <a:rPr lang="en-US" sz="2400" dirty="0"/>
              <a:t>Modelled glucose-lowering effect</a:t>
            </a:r>
            <a:endParaRPr lang="en-CA" sz="2400" dirty="0"/>
          </a:p>
        </p:txBody>
      </p:sp>
      <p:grpSp>
        <p:nvGrpSpPr>
          <p:cNvPr id="5" name="Group 4">
            <a:extLst>
              <a:ext uri="{FF2B5EF4-FFF2-40B4-BE49-F238E27FC236}">
                <a16:creationId xmlns:a16="http://schemas.microsoft.com/office/drawing/2014/main" id="{AC8B15ED-DF95-CBA1-B71E-DB104A83D17A}"/>
              </a:ext>
            </a:extLst>
          </p:cNvPr>
          <p:cNvGrpSpPr/>
          <p:nvPr/>
        </p:nvGrpSpPr>
        <p:grpSpPr>
          <a:xfrm>
            <a:off x="971607" y="1388747"/>
            <a:ext cx="10572393" cy="4465851"/>
            <a:chOff x="682698" y="1005262"/>
            <a:chExt cx="7929295" cy="3349388"/>
          </a:xfrm>
        </p:grpSpPr>
        <p:sp>
          <p:nvSpPr>
            <p:cNvPr id="6" name="Text Box 46">
              <a:extLst>
                <a:ext uri="{FF2B5EF4-FFF2-40B4-BE49-F238E27FC236}">
                  <a16:creationId xmlns:a16="http://schemas.microsoft.com/office/drawing/2014/main" id="{F3ECF485-167C-8F3C-F5A4-E6F9733DBD97}"/>
                </a:ext>
              </a:extLst>
            </p:cNvPr>
            <p:cNvSpPr txBox="1">
              <a:spLocks noChangeArrowheads="1"/>
            </p:cNvSpPr>
            <p:nvPr/>
          </p:nvSpPr>
          <p:spPr bwMode="auto">
            <a:xfrm rot="16200000">
              <a:off x="-561159" y="2474310"/>
              <a:ext cx="2834593" cy="346879"/>
            </a:xfrm>
            <a:prstGeom prst="rect">
              <a:avLst/>
            </a:prstGeom>
            <a:noFill/>
            <a:ln w="38100" algn="ctr">
              <a:noFill/>
              <a:miter lim="800000"/>
              <a:headEnd/>
              <a:tailEnd/>
            </a:ln>
            <a:effectLst/>
          </p:spPr>
          <p:txBody>
            <a:bodyPr lIns="0" tIns="77511" rIns="0" bIns="77511">
              <a:noAutofit/>
            </a:bodyPr>
            <a:lstStyle/>
            <a:p>
              <a:pPr algn="ctr">
                <a:defRPr/>
              </a:pPr>
              <a:r>
                <a:rPr lang="en-GB" sz="1600">
                  <a:solidFill>
                    <a:srgbClr val="001965"/>
                  </a:solidFill>
                </a:rPr>
                <a:t>Proportion of AUC</a:t>
              </a:r>
              <a:r>
                <a:rPr lang="en-GB" sz="1600" baseline="-25000">
                  <a:solidFill>
                    <a:srgbClr val="001965"/>
                  </a:solidFill>
                </a:rPr>
                <a:t>GIR </a:t>
              </a:r>
              <a:r>
                <a:rPr lang="en-GB" sz="1600">
                  <a:solidFill>
                    <a:srgbClr val="001965"/>
                  </a:solidFill>
                </a:rPr>
                <a:t>(%)</a:t>
              </a:r>
            </a:p>
          </p:txBody>
        </p:sp>
        <p:graphicFrame>
          <p:nvGraphicFramePr>
            <p:cNvPr id="7" name="Chart 6">
              <a:extLst>
                <a:ext uri="{FF2B5EF4-FFF2-40B4-BE49-F238E27FC236}">
                  <a16:creationId xmlns:a16="http://schemas.microsoft.com/office/drawing/2014/main" id="{3A997184-3B23-CE30-E907-03F7871CA147}"/>
                </a:ext>
              </a:extLst>
            </p:cNvPr>
            <p:cNvGraphicFramePr/>
            <p:nvPr/>
          </p:nvGraphicFramePr>
          <p:xfrm>
            <a:off x="913320" y="1005262"/>
            <a:ext cx="6005633" cy="3349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65A88785-8AB4-8685-7CB0-F3F5E158EC88}"/>
                </a:ext>
              </a:extLst>
            </p:cNvPr>
            <p:cNvSpPr/>
            <p:nvPr/>
          </p:nvSpPr>
          <p:spPr>
            <a:xfrm>
              <a:off x="6748282" y="1446700"/>
              <a:ext cx="1863711" cy="842315"/>
            </a:xfrm>
            <a:prstGeom prst="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da-DK" sz="1600">
                  <a:solidFill>
                    <a:srgbClr val="FFFFFF"/>
                  </a:solidFill>
                </a:rPr>
                <a:t>Dotted line represents equal distribution </a:t>
              </a:r>
            </a:p>
            <a:p>
              <a:pPr algn="ctr" defTabSz="1219170">
                <a:defRPr/>
              </a:pPr>
              <a:r>
                <a:rPr lang="da-DK" sz="1600">
                  <a:solidFill>
                    <a:srgbClr val="FFFFFF"/>
                  </a:solidFill>
                </a:rPr>
                <a:t>across 7 days</a:t>
              </a:r>
            </a:p>
          </p:txBody>
        </p:sp>
        <p:sp>
          <p:nvSpPr>
            <p:cNvPr id="9" name="TextBox 8">
              <a:extLst>
                <a:ext uri="{FF2B5EF4-FFF2-40B4-BE49-F238E27FC236}">
                  <a16:creationId xmlns:a16="http://schemas.microsoft.com/office/drawing/2014/main" id="{ABE6F1BA-61AE-7BC7-9B25-EAFBC0357477}"/>
                </a:ext>
              </a:extLst>
            </p:cNvPr>
            <p:cNvSpPr txBox="1"/>
            <p:nvPr/>
          </p:nvSpPr>
          <p:spPr>
            <a:xfrm>
              <a:off x="2182253" y="3498229"/>
              <a:ext cx="772107" cy="253915"/>
            </a:xfrm>
            <a:prstGeom prst="rect">
              <a:avLst/>
            </a:prstGeom>
            <a:noFill/>
          </p:spPr>
          <p:txBody>
            <a:bodyPr wrap="square" rtlCol="0">
              <a:spAutoFit/>
            </a:bodyPr>
            <a:lstStyle/>
            <a:p>
              <a:pPr algn="ctr"/>
              <a:r>
                <a:rPr lang="en-CA" sz="1600" b="1" dirty="0"/>
                <a:t>Clamp</a:t>
              </a:r>
            </a:p>
          </p:txBody>
        </p:sp>
        <p:sp>
          <p:nvSpPr>
            <p:cNvPr id="10" name="TextBox 9">
              <a:extLst>
                <a:ext uri="{FF2B5EF4-FFF2-40B4-BE49-F238E27FC236}">
                  <a16:creationId xmlns:a16="http://schemas.microsoft.com/office/drawing/2014/main" id="{C12BBC1A-596B-121F-9ADE-0ED644E03BFA}"/>
                </a:ext>
              </a:extLst>
            </p:cNvPr>
            <p:cNvSpPr txBox="1"/>
            <p:nvPr/>
          </p:nvSpPr>
          <p:spPr>
            <a:xfrm>
              <a:off x="6041648" y="3505501"/>
              <a:ext cx="772107" cy="253915"/>
            </a:xfrm>
            <a:prstGeom prst="rect">
              <a:avLst/>
            </a:prstGeom>
            <a:noFill/>
          </p:spPr>
          <p:txBody>
            <a:bodyPr wrap="square" rtlCol="0">
              <a:spAutoFit/>
            </a:bodyPr>
            <a:lstStyle/>
            <a:p>
              <a:pPr algn="ctr"/>
              <a:r>
                <a:rPr lang="en-CA" sz="1600" b="1" dirty="0"/>
                <a:t>Clamp</a:t>
              </a:r>
            </a:p>
          </p:txBody>
        </p:sp>
        <p:sp>
          <p:nvSpPr>
            <p:cNvPr id="11" name="Text Box 46">
              <a:extLst>
                <a:ext uri="{FF2B5EF4-FFF2-40B4-BE49-F238E27FC236}">
                  <a16:creationId xmlns:a16="http://schemas.microsoft.com/office/drawing/2014/main" id="{7D45FFCA-2CDA-E957-7EDC-5BD1018EF894}"/>
                </a:ext>
              </a:extLst>
            </p:cNvPr>
            <p:cNvSpPr txBox="1">
              <a:spLocks noChangeArrowheads="1"/>
            </p:cNvSpPr>
            <p:nvPr/>
          </p:nvSpPr>
          <p:spPr bwMode="auto">
            <a:xfrm>
              <a:off x="2246371" y="4125499"/>
              <a:ext cx="2834593" cy="162820"/>
            </a:xfrm>
            <a:prstGeom prst="rect">
              <a:avLst/>
            </a:prstGeom>
            <a:noFill/>
            <a:ln w="38100" algn="ctr">
              <a:noFill/>
              <a:miter lim="800000"/>
              <a:headEnd/>
              <a:tailEnd/>
            </a:ln>
            <a:effectLst/>
          </p:spPr>
          <p:txBody>
            <a:bodyPr lIns="0" tIns="77511" rIns="0" bIns="77511" anchor="ctr">
              <a:noAutofit/>
            </a:bodyPr>
            <a:lstStyle/>
            <a:p>
              <a:pPr algn="ctr">
                <a:defRPr/>
              </a:pPr>
              <a:r>
                <a:rPr lang="en-GB" sz="1600" dirty="0">
                  <a:solidFill>
                    <a:srgbClr val="001965"/>
                  </a:solidFill>
                </a:rPr>
                <a:t>Day within a weekly dosing interval</a:t>
              </a:r>
            </a:p>
          </p:txBody>
        </p:sp>
      </p:grpSp>
      <p:pic>
        <p:nvPicPr>
          <p:cNvPr id="12" name="Graphic 11">
            <a:extLst>
              <a:ext uri="{FF2B5EF4-FFF2-40B4-BE49-F238E27FC236}">
                <a16:creationId xmlns:a16="http://schemas.microsoft.com/office/drawing/2014/main" id="{C347F3B5-090A-32EA-3A5B-D81778E0C6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881655" y="5132460"/>
            <a:ext cx="88311" cy="672000"/>
          </a:xfrm>
          <a:prstGeom prst="rect">
            <a:avLst/>
          </a:prstGeom>
        </p:spPr>
      </p:pic>
      <p:sp>
        <p:nvSpPr>
          <p:cNvPr id="13" name="Rounded Rectangle 4">
            <a:extLst>
              <a:ext uri="{FF2B5EF4-FFF2-40B4-BE49-F238E27FC236}">
                <a16:creationId xmlns:a16="http://schemas.microsoft.com/office/drawing/2014/main" id="{9627677D-3D0F-4D92-297F-3747CC6775F5}"/>
              </a:ext>
            </a:extLst>
          </p:cNvPr>
          <p:cNvSpPr/>
          <p:nvPr/>
        </p:nvSpPr>
        <p:spPr bwMode="auto">
          <a:xfrm>
            <a:off x="1" y="5954762"/>
            <a:ext cx="12191999" cy="653465"/>
          </a:xfrm>
          <a:prstGeom prst="rect">
            <a:avLst/>
          </a:prstGeom>
          <a:noFill/>
          <a:ln w="28575" cap="flat" cmpd="sng" algn="ctr">
            <a:noFill/>
            <a:prstDash val="solid"/>
            <a:round/>
            <a:headEnd type="none" w="med" len="med"/>
            <a:tailEnd type="none" w="med" len="med"/>
          </a:ln>
          <a:effectLst/>
        </p:spPr>
        <p:txBody>
          <a:bodyPr vert="horz" wrap="square" lIns="2804160" tIns="60960" rIns="121920" bIns="60960" numCol="1" rtlCol="0" anchor="ctr" anchorCtr="0" compatLnSpc="1">
            <a:prstTxWarp prst="textNoShape">
              <a:avLst/>
            </a:prstTxWarp>
          </a:bodyPr>
          <a:lstStyle/>
          <a:p>
            <a:pPr defTabSz="1219140" fontAlgn="base">
              <a:spcBef>
                <a:spcPct val="0"/>
              </a:spcBef>
              <a:spcAft>
                <a:spcPct val="0"/>
              </a:spcAft>
            </a:pPr>
            <a:endParaRPr lang="en-GB" sz="1867" kern="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 name="TextBox 13">
            <a:extLst>
              <a:ext uri="{FF2B5EF4-FFF2-40B4-BE49-F238E27FC236}">
                <a16:creationId xmlns:a16="http://schemas.microsoft.com/office/drawing/2014/main" id="{DDE828D5-5794-AC48-B61E-590EAEBF8D16}"/>
              </a:ext>
            </a:extLst>
          </p:cNvPr>
          <p:cNvSpPr txBox="1"/>
          <p:nvPr/>
        </p:nvSpPr>
        <p:spPr>
          <a:xfrm>
            <a:off x="590486" y="6100251"/>
            <a:ext cx="10512493" cy="335861"/>
          </a:xfrm>
          <a:prstGeom prst="rect">
            <a:avLst/>
          </a:prstGeom>
          <a:noFill/>
        </p:spPr>
        <p:txBody>
          <a:bodyPr wrap="none" lIns="0" tIns="0" rIns="0" bIns="0" rtlCol="0">
            <a:spAutoFit/>
          </a:bodyPr>
          <a:lstStyle/>
          <a:p>
            <a:pPr algn="l">
              <a:lnSpc>
                <a:spcPct val="120000"/>
              </a:lnSpc>
            </a:pPr>
            <a:r>
              <a:rPr lang="en-US" sz="2000" dirty="0"/>
              <a:t>Close to even distribution of total glucose-lowering effect of insulin </a:t>
            </a:r>
            <a:r>
              <a:rPr lang="en-US" sz="2000" dirty="0" err="1"/>
              <a:t>icodec</a:t>
            </a:r>
            <a:r>
              <a:rPr lang="en-US" sz="2000" dirty="0"/>
              <a:t> over seven days</a:t>
            </a:r>
            <a:endParaRPr lang="en-CA" sz="2000" dirty="0"/>
          </a:p>
        </p:txBody>
      </p:sp>
    </p:spTree>
    <p:extLst>
      <p:ext uri="{BB962C8B-B14F-4D97-AF65-F5344CB8AC3E}">
        <p14:creationId xmlns:p14="http://schemas.microsoft.com/office/powerpoint/2010/main" val="101784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90636-67AA-4460-83F3-DA9D58FE9679}"/>
              </a:ext>
            </a:extLst>
          </p:cNvPr>
          <p:cNvSpPr>
            <a:spLocks noGrp="1"/>
          </p:cNvSpPr>
          <p:nvPr>
            <p:ph type="title"/>
          </p:nvPr>
        </p:nvSpPr>
        <p:spPr>
          <a:xfrm>
            <a:off x="648000" y="648000"/>
            <a:ext cx="10896000" cy="1296000"/>
          </a:xfrm>
        </p:spPr>
        <p:txBody>
          <a:bodyPr/>
          <a:lstStyle/>
          <a:p>
            <a:r>
              <a:rPr lang="en-GB" dirty="0"/>
              <a:t>Initiation or Switching to </a:t>
            </a:r>
            <a:r>
              <a:rPr lang="en-GB" dirty="0" err="1"/>
              <a:t>Icodec</a:t>
            </a:r>
            <a:endParaRPr lang="en-GB" dirty="0"/>
          </a:p>
        </p:txBody>
      </p:sp>
      <p:sp>
        <p:nvSpPr>
          <p:cNvPr id="8" name="Text Placeholder 7">
            <a:extLst>
              <a:ext uri="{FF2B5EF4-FFF2-40B4-BE49-F238E27FC236}">
                <a16:creationId xmlns:a16="http://schemas.microsoft.com/office/drawing/2014/main" id="{B5D2975D-68F0-4B4C-B257-EDA854A49941}"/>
              </a:ext>
            </a:extLst>
          </p:cNvPr>
          <p:cNvSpPr>
            <a:spLocks noGrp="1"/>
          </p:cNvSpPr>
          <p:nvPr>
            <p:ph type="body" sz="quarter" idx="13"/>
          </p:nvPr>
        </p:nvSpPr>
        <p:spPr>
          <a:xfrm>
            <a:off x="647999" y="6210000"/>
            <a:ext cx="10585152" cy="324000"/>
          </a:xfrm>
        </p:spPr>
        <p:txBody>
          <a:bodyPr/>
          <a:lstStyle/>
          <a:p>
            <a:r>
              <a:rPr lang="en-US"/>
              <a:t>*ADA, Standards of Medical Care 2022. ADA, American Diabetes Association; OD, once-daily; U, unit(s). </a:t>
            </a:r>
          </a:p>
        </p:txBody>
      </p:sp>
      <p:sp>
        <p:nvSpPr>
          <p:cNvPr id="6" name="Rectangle 5">
            <a:extLst>
              <a:ext uri="{FF2B5EF4-FFF2-40B4-BE49-F238E27FC236}">
                <a16:creationId xmlns:a16="http://schemas.microsoft.com/office/drawing/2014/main" id="{E3282240-3053-4B1C-ABAA-F2D43AA3C910}"/>
              </a:ext>
            </a:extLst>
          </p:cNvPr>
          <p:cNvSpPr/>
          <p:nvPr/>
        </p:nvSpPr>
        <p:spPr>
          <a:xfrm>
            <a:off x="-1079" y="1276225"/>
            <a:ext cx="5946909" cy="2322316"/>
          </a:xfrm>
          <a:prstGeom prst="rect">
            <a:avLst/>
          </a:prstGeom>
          <a:solidFill>
            <a:srgbClr val="CCC5BD"/>
          </a:solidFill>
          <a:ln w="9525">
            <a:solidFill>
              <a:srgbClr val="E0D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2" name="Rectangle 1">
            <a:extLst>
              <a:ext uri="{FF2B5EF4-FFF2-40B4-BE49-F238E27FC236}">
                <a16:creationId xmlns:a16="http://schemas.microsoft.com/office/drawing/2014/main" id="{EAA0E05C-5C8B-4DAE-9112-9125C89C9D02}"/>
              </a:ext>
            </a:extLst>
          </p:cNvPr>
          <p:cNvSpPr/>
          <p:nvPr/>
        </p:nvSpPr>
        <p:spPr>
          <a:xfrm rot="10800000" flipV="1">
            <a:off x="5994666" y="1276225"/>
            <a:ext cx="6197324" cy="2322316"/>
          </a:xfrm>
          <a:prstGeom prst="rect">
            <a:avLst/>
          </a:prstGeom>
          <a:solidFill>
            <a:srgbClr val="C2DEEA"/>
          </a:solidFill>
          <a:ln w="9525">
            <a:solidFill>
              <a:srgbClr val="C2D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da-DK" sz="1867" b="1" i="0" u="none" strike="noStrike" kern="1200" cap="none" spc="0" normalizeH="0" baseline="0" noProof="0" dirty="0">
                <a:ln>
                  <a:noFill/>
                </a:ln>
                <a:solidFill>
                  <a:srgbClr val="001965"/>
                </a:solidFill>
                <a:effectLst/>
                <a:uLnTx/>
                <a:uFillTx/>
                <a:latin typeface="Century Gothic" panose="020B0502020202020204" pitchFamily="34" charset="0"/>
              </a:rPr>
              <a:t>Initiation with icodec</a:t>
            </a:r>
          </a:p>
          <a:p>
            <a:pPr marL="0" marR="0" lvl="0" indent="-224361" algn="l" defTabSz="121917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da-DK" sz="1867" b="0" i="0" u="none" strike="noStrike" kern="1200" cap="none" spc="0" normalizeH="0" baseline="0" noProof="0" dirty="0">
                <a:ln>
                  <a:noFill/>
                </a:ln>
                <a:solidFill>
                  <a:srgbClr val="001965"/>
                </a:solidFill>
                <a:effectLst/>
                <a:uLnTx/>
                <a:uFillTx/>
                <a:latin typeface="Century Gothic" panose="020B0502020202020204" pitchFamily="34" charset="0"/>
              </a:rPr>
              <a:t>Start at 70 U for weekly coverage</a:t>
            </a:r>
          </a:p>
          <a:p>
            <a:pPr marL="717533" marR="0" lvl="1" indent="-224361" algn="l" defTabSz="1219170" rtl="0" eaLnBrk="1" fontAlgn="auto" latinLnBrk="0" hangingPunct="1">
              <a:lnSpc>
                <a:spcPct val="100000"/>
              </a:lnSpc>
              <a:spcBef>
                <a:spcPts val="0"/>
              </a:spcBef>
              <a:spcAft>
                <a:spcPts val="1333"/>
              </a:spcAft>
              <a:buClrTx/>
              <a:buSzTx/>
              <a:buFont typeface="Arial" panose="020B0604020202020204" pitchFamily="34" charset="0"/>
              <a:buChar char="•"/>
              <a:tabLst/>
              <a:defRPr/>
            </a:pPr>
            <a:r>
              <a:rPr kumimoji="0" lang="da-DK" sz="1733" b="0" i="0" u="none" strike="noStrike" kern="1200" cap="none" spc="0" normalizeH="0" baseline="0" noProof="0" dirty="0">
                <a:ln>
                  <a:noFill/>
                </a:ln>
                <a:solidFill>
                  <a:srgbClr val="001965"/>
                </a:solidFill>
                <a:effectLst/>
                <a:uLnTx/>
                <a:uFillTx/>
                <a:latin typeface="Century Gothic" panose="020B0502020202020204" pitchFamily="34" charset="0"/>
              </a:rPr>
              <a:t>In accordance with ADA guideline</a:t>
            </a:r>
            <a:r>
              <a:rPr kumimoji="0" lang="da-DK" sz="1733" b="0" i="0" u="none" strike="noStrike" kern="1200" cap="none" spc="0" normalizeH="0" baseline="30000" noProof="0" dirty="0">
                <a:ln>
                  <a:noFill/>
                </a:ln>
                <a:solidFill>
                  <a:srgbClr val="001965"/>
                </a:solidFill>
                <a:effectLst/>
                <a:uLnTx/>
                <a:uFillTx/>
                <a:latin typeface="Century Gothic" panose="020B0502020202020204" pitchFamily="34" charset="0"/>
              </a:rPr>
              <a:t>*</a:t>
            </a:r>
            <a:r>
              <a:rPr kumimoji="0" lang="da-DK" sz="1733" b="0" i="0" u="none" strike="noStrike" kern="1200" cap="none" spc="0" normalizeH="0" baseline="0" noProof="0" dirty="0">
                <a:ln>
                  <a:noFill/>
                </a:ln>
                <a:solidFill>
                  <a:srgbClr val="001965"/>
                </a:solidFill>
                <a:effectLst/>
                <a:uLnTx/>
                <a:uFillTx/>
                <a:latin typeface="Century Gothic" panose="020B0502020202020204" pitchFamily="34" charset="0"/>
              </a:rPr>
              <a:t> for a OD insulin</a:t>
            </a:r>
          </a:p>
          <a:p>
            <a:pPr marL="717533" marR="0" lvl="1" indent="-224361" algn="l" defTabSz="1219170" rtl="0" eaLnBrk="1" fontAlgn="auto" latinLnBrk="0" hangingPunct="1">
              <a:lnSpc>
                <a:spcPct val="100000"/>
              </a:lnSpc>
              <a:spcBef>
                <a:spcPts val="0"/>
              </a:spcBef>
              <a:spcAft>
                <a:spcPts val="1333"/>
              </a:spcAft>
              <a:buClrTx/>
              <a:buSzTx/>
              <a:buFont typeface="Arial" panose="020B0604020202020204" pitchFamily="34" charset="0"/>
              <a:buChar char="•"/>
              <a:tabLst/>
              <a:defRPr/>
            </a:pPr>
            <a:r>
              <a:rPr kumimoji="0" lang="da-DK" sz="1733" b="0" i="0" u="none" strike="noStrike" kern="1200" cap="none" spc="0" normalizeH="0" baseline="0" noProof="0" dirty="0">
                <a:ln>
                  <a:noFill/>
                </a:ln>
                <a:solidFill>
                  <a:srgbClr val="001965"/>
                </a:solidFill>
                <a:effectLst/>
                <a:uLnTx/>
                <a:uFillTx/>
                <a:latin typeface="Century Gothic" panose="020B0502020202020204" pitchFamily="34" charset="0"/>
              </a:rPr>
              <a:t>A starting dose of 10 U once-daily basal insulin corresponds to 70 U once-weekly icodec</a:t>
            </a:r>
            <a:endParaRPr kumimoji="0" lang="en-GB" sz="1733" b="0" i="0" u="none" strike="noStrike" kern="1200" cap="none" spc="0" normalizeH="0" baseline="0" noProof="0" dirty="0">
              <a:ln>
                <a:noFill/>
              </a:ln>
              <a:solidFill>
                <a:srgbClr val="FFFFFF"/>
              </a:solidFill>
              <a:effectLst/>
              <a:uLnTx/>
              <a:uFillTx/>
              <a:latin typeface="Century Gothic" panose="020B0502020202020204" pitchFamily="34" charset="0"/>
            </a:endParaRPr>
          </a:p>
        </p:txBody>
      </p:sp>
      <p:sp>
        <p:nvSpPr>
          <p:cNvPr id="5" name="TextBox 4">
            <a:extLst>
              <a:ext uri="{FF2B5EF4-FFF2-40B4-BE49-F238E27FC236}">
                <a16:creationId xmlns:a16="http://schemas.microsoft.com/office/drawing/2014/main" id="{67CCC9C0-C2F3-4B68-86D7-6E349C203BDA}"/>
              </a:ext>
            </a:extLst>
          </p:cNvPr>
          <p:cNvSpPr txBox="1"/>
          <p:nvPr/>
        </p:nvSpPr>
        <p:spPr>
          <a:xfrm>
            <a:off x="3231628" y="2088569"/>
            <a:ext cx="2929553"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rPr>
              <a:t>Recommendation:</a:t>
            </a:r>
            <a:b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rPr>
            </a:br>
            <a: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rPr>
              <a:t>70 U/week</a:t>
            </a:r>
            <a:endParaRPr kumimoji="0" lang="en-US" sz="1867" b="1" i="0" u="none" strike="noStrike" kern="1200" cap="none" spc="0" normalizeH="0" baseline="0" noProof="0" dirty="0">
              <a:ln>
                <a:noFill/>
              </a:ln>
              <a:solidFill>
                <a:srgbClr val="001965"/>
              </a:solidFill>
              <a:effectLst/>
              <a:uLnTx/>
              <a:uFillTx/>
              <a:latin typeface="Century Gothic" panose="020B0502020202020204" pitchFamily="34" charset="0"/>
            </a:endParaRPr>
          </a:p>
        </p:txBody>
      </p:sp>
      <p:grpSp>
        <p:nvGrpSpPr>
          <p:cNvPr id="4" name="Group 3">
            <a:extLst>
              <a:ext uri="{FF2B5EF4-FFF2-40B4-BE49-F238E27FC236}">
                <a16:creationId xmlns:a16="http://schemas.microsoft.com/office/drawing/2014/main" id="{A7FED465-0D81-46D7-9E53-0385C3816B37}"/>
              </a:ext>
            </a:extLst>
          </p:cNvPr>
          <p:cNvGrpSpPr/>
          <p:nvPr/>
        </p:nvGrpSpPr>
        <p:grpSpPr>
          <a:xfrm>
            <a:off x="121873" y="1861670"/>
            <a:ext cx="3168137" cy="1151425"/>
            <a:chOff x="647087" y="1552313"/>
            <a:chExt cx="2097492" cy="988906"/>
          </a:xfrm>
        </p:grpSpPr>
        <p:sp>
          <p:nvSpPr>
            <p:cNvPr id="374" name="Rectangle 373">
              <a:extLst>
                <a:ext uri="{FF2B5EF4-FFF2-40B4-BE49-F238E27FC236}">
                  <a16:creationId xmlns:a16="http://schemas.microsoft.com/office/drawing/2014/main" id="{8D58A0B9-8D45-4360-9B75-DA8BA22E7C62}"/>
                </a:ext>
              </a:extLst>
            </p:cNvPr>
            <p:cNvSpPr/>
            <p:nvPr/>
          </p:nvSpPr>
          <p:spPr>
            <a:xfrm>
              <a:off x="647087" y="1661571"/>
              <a:ext cx="2097492" cy="267675"/>
            </a:xfrm>
            <a:prstGeom prst="rect">
              <a:avLst/>
            </a:prstGeom>
            <a:solidFill>
              <a:srgbClr val="001965"/>
            </a:solidFill>
            <a:ln w="158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FFFFFF"/>
                  </a:solidFill>
                  <a:effectLst/>
                  <a:uLnTx/>
                  <a:uFillTx/>
                  <a:latin typeface="Apis For Office"/>
                  <a:ea typeface="+mn-ea"/>
                  <a:cs typeface="+mn-cs"/>
                </a:rPr>
                <a:t>Icodec</a:t>
              </a:r>
            </a:p>
          </p:txBody>
        </p:sp>
        <p:sp>
          <p:nvSpPr>
            <p:cNvPr id="375" name="Rectangle 374">
              <a:extLst>
                <a:ext uri="{FF2B5EF4-FFF2-40B4-BE49-F238E27FC236}">
                  <a16:creationId xmlns:a16="http://schemas.microsoft.com/office/drawing/2014/main" id="{907D461E-4FCD-4C94-8948-71FC0461BC6A}"/>
                </a:ext>
              </a:extLst>
            </p:cNvPr>
            <p:cNvSpPr/>
            <p:nvPr/>
          </p:nvSpPr>
          <p:spPr>
            <a:xfrm>
              <a:off x="647087" y="1942498"/>
              <a:ext cx="2097492" cy="598721"/>
            </a:xfrm>
            <a:prstGeom prst="rect">
              <a:avLst/>
            </a:prstGeom>
            <a:solidFill>
              <a:schemeClr val="bg1"/>
            </a:solidFill>
            <a:ln w="158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nvGrpSpPr>
            <p:cNvPr id="376" name="Group 375">
              <a:extLst>
                <a:ext uri="{FF2B5EF4-FFF2-40B4-BE49-F238E27FC236}">
                  <a16:creationId xmlns:a16="http://schemas.microsoft.com/office/drawing/2014/main" id="{CA515ACA-7BC3-4D94-935E-36B681A5599A}"/>
                </a:ext>
              </a:extLst>
            </p:cNvPr>
            <p:cNvGrpSpPr/>
            <p:nvPr/>
          </p:nvGrpSpPr>
          <p:grpSpPr>
            <a:xfrm>
              <a:off x="716928" y="2164638"/>
              <a:ext cx="1957808" cy="232102"/>
              <a:chOff x="5912959" y="2296799"/>
              <a:chExt cx="1178638" cy="63789"/>
            </a:xfrm>
          </p:grpSpPr>
          <p:sp>
            <p:nvSpPr>
              <p:cNvPr id="386" name="Rectangle 385">
                <a:extLst>
                  <a:ext uri="{FF2B5EF4-FFF2-40B4-BE49-F238E27FC236}">
                    <a16:creationId xmlns:a16="http://schemas.microsoft.com/office/drawing/2014/main" id="{3AF5CFBA-65F7-4414-B9BE-1739143D4268}"/>
                  </a:ext>
                </a:extLst>
              </p:cNvPr>
              <p:cNvSpPr/>
              <p:nvPr/>
            </p:nvSpPr>
            <p:spPr>
              <a:xfrm>
                <a:off x="5912959" y="2296799"/>
                <a:ext cx="142246" cy="63789"/>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87" name="Rectangle 386">
                <a:extLst>
                  <a:ext uri="{FF2B5EF4-FFF2-40B4-BE49-F238E27FC236}">
                    <a16:creationId xmlns:a16="http://schemas.microsoft.com/office/drawing/2014/main" id="{5F806104-BD6B-4ED8-AA0A-E8FB3589E2C1}"/>
                  </a:ext>
                </a:extLst>
              </p:cNvPr>
              <p:cNvSpPr/>
              <p:nvPr/>
            </p:nvSpPr>
            <p:spPr>
              <a:xfrm>
                <a:off x="6085691" y="2296799"/>
                <a:ext cx="142246" cy="63789"/>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88" name="Rectangle 387">
                <a:extLst>
                  <a:ext uri="{FF2B5EF4-FFF2-40B4-BE49-F238E27FC236}">
                    <a16:creationId xmlns:a16="http://schemas.microsoft.com/office/drawing/2014/main" id="{552358F6-0330-4716-9A7E-7A2B3B4AA279}"/>
                  </a:ext>
                </a:extLst>
              </p:cNvPr>
              <p:cNvSpPr/>
              <p:nvPr/>
            </p:nvSpPr>
            <p:spPr>
              <a:xfrm>
                <a:off x="6258423" y="2296799"/>
                <a:ext cx="142246" cy="63789"/>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89" name="Rectangle 388">
                <a:extLst>
                  <a:ext uri="{FF2B5EF4-FFF2-40B4-BE49-F238E27FC236}">
                    <a16:creationId xmlns:a16="http://schemas.microsoft.com/office/drawing/2014/main" id="{44DFD200-11B3-4493-94D0-B73E34FC9DCD}"/>
                  </a:ext>
                </a:extLst>
              </p:cNvPr>
              <p:cNvSpPr/>
              <p:nvPr/>
            </p:nvSpPr>
            <p:spPr>
              <a:xfrm>
                <a:off x="6431155" y="2296799"/>
                <a:ext cx="142246" cy="63789"/>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90" name="Rectangle 389">
                <a:extLst>
                  <a:ext uri="{FF2B5EF4-FFF2-40B4-BE49-F238E27FC236}">
                    <a16:creationId xmlns:a16="http://schemas.microsoft.com/office/drawing/2014/main" id="{AF01B0BE-FB7C-4E96-965C-1C0C97C2CE4D}"/>
                  </a:ext>
                </a:extLst>
              </p:cNvPr>
              <p:cNvSpPr/>
              <p:nvPr/>
            </p:nvSpPr>
            <p:spPr>
              <a:xfrm>
                <a:off x="6603887" y="2296799"/>
                <a:ext cx="142246" cy="63789"/>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91" name="Rectangle 390">
                <a:extLst>
                  <a:ext uri="{FF2B5EF4-FFF2-40B4-BE49-F238E27FC236}">
                    <a16:creationId xmlns:a16="http://schemas.microsoft.com/office/drawing/2014/main" id="{3DCEC178-9BBD-4386-BE70-FAF87B91DFF0}"/>
                  </a:ext>
                </a:extLst>
              </p:cNvPr>
              <p:cNvSpPr/>
              <p:nvPr/>
            </p:nvSpPr>
            <p:spPr>
              <a:xfrm>
                <a:off x="6776619" y="2296799"/>
                <a:ext cx="142246" cy="63789"/>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92" name="Rectangle 391">
                <a:extLst>
                  <a:ext uri="{FF2B5EF4-FFF2-40B4-BE49-F238E27FC236}">
                    <a16:creationId xmlns:a16="http://schemas.microsoft.com/office/drawing/2014/main" id="{9E4E4DF0-7FBD-4BAA-8F7E-EE614B1FC62A}"/>
                  </a:ext>
                </a:extLst>
              </p:cNvPr>
              <p:cNvSpPr/>
              <p:nvPr/>
            </p:nvSpPr>
            <p:spPr>
              <a:xfrm>
                <a:off x="6949351" y="2296799"/>
                <a:ext cx="142246" cy="63789"/>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sp>
          <p:nvSpPr>
            <p:cNvPr id="377" name="Rectangle: Rounded Corners 376">
              <a:extLst>
                <a:ext uri="{FF2B5EF4-FFF2-40B4-BE49-F238E27FC236}">
                  <a16:creationId xmlns:a16="http://schemas.microsoft.com/office/drawing/2014/main" id="{A4819973-D4DC-47CB-A37C-79DABA42398F}"/>
                </a:ext>
              </a:extLst>
            </p:cNvPr>
            <p:cNvSpPr/>
            <p:nvPr/>
          </p:nvSpPr>
          <p:spPr>
            <a:xfrm>
              <a:off x="776439" y="1552313"/>
              <a:ext cx="71788" cy="195128"/>
            </a:xfrm>
            <a:prstGeom prst="roundRect">
              <a:avLst>
                <a:gd name="adj" fmla="val 50000"/>
              </a:avLst>
            </a:prstGeom>
            <a:solidFill>
              <a:srgbClr val="3B97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78" name="Rectangle: Rounded Corners 377">
              <a:extLst>
                <a:ext uri="{FF2B5EF4-FFF2-40B4-BE49-F238E27FC236}">
                  <a16:creationId xmlns:a16="http://schemas.microsoft.com/office/drawing/2014/main" id="{56A96C9A-C013-40AB-82E8-F46C09510A66}"/>
                </a:ext>
              </a:extLst>
            </p:cNvPr>
            <p:cNvSpPr/>
            <p:nvPr/>
          </p:nvSpPr>
          <p:spPr>
            <a:xfrm>
              <a:off x="2551002" y="1552313"/>
              <a:ext cx="71788" cy="195128"/>
            </a:xfrm>
            <a:prstGeom prst="roundRect">
              <a:avLst>
                <a:gd name="adj" fmla="val 50000"/>
              </a:avLst>
            </a:prstGeom>
            <a:solidFill>
              <a:srgbClr val="3B97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79" name="TextBox 378">
              <a:extLst>
                <a:ext uri="{FF2B5EF4-FFF2-40B4-BE49-F238E27FC236}">
                  <a16:creationId xmlns:a16="http://schemas.microsoft.com/office/drawing/2014/main" id="{B0A935D6-08B2-4F35-8D40-2F08354394D8}"/>
                </a:ext>
              </a:extLst>
            </p:cNvPr>
            <p:cNvSpPr txBox="1"/>
            <p:nvPr/>
          </p:nvSpPr>
          <p:spPr>
            <a:xfrm>
              <a:off x="730426" y="1892715"/>
              <a:ext cx="209285"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S</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380" name="TextBox 379">
              <a:extLst>
                <a:ext uri="{FF2B5EF4-FFF2-40B4-BE49-F238E27FC236}">
                  <a16:creationId xmlns:a16="http://schemas.microsoft.com/office/drawing/2014/main" id="{B899B9C5-30F5-4921-9984-D223EDC74250}"/>
                </a:ext>
              </a:extLst>
            </p:cNvPr>
            <p:cNvSpPr txBox="1"/>
            <p:nvPr/>
          </p:nvSpPr>
          <p:spPr>
            <a:xfrm>
              <a:off x="988291" y="1892715"/>
              <a:ext cx="265532"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M</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381" name="TextBox 380">
              <a:extLst>
                <a:ext uri="{FF2B5EF4-FFF2-40B4-BE49-F238E27FC236}">
                  <a16:creationId xmlns:a16="http://schemas.microsoft.com/office/drawing/2014/main" id="{23F807E5-7812-4B3B-BAC2-F82171AD25CA}"/>
                </a:ext>
              </a:extLst>
            </p:cNvPr>
            <p:cNvSpPr txBox="1"/>
            <p:nvPr/>
          </p:nvSpPr>
          <p:spPr>
            <a:xfrm>
              <a:off x="1301874" y="1892715"/>
              <a:ext cx="210347"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T</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382" name="TextBox 381">
              <a:extLst>
                <a:ext uri="{FF2B5EF4-FFF2-40B4-BE49-F238E27FC236}">
                  <a16:creationId xmlns:a16="http://schemas.microsoft.com/office/drawing/2014/main" id="{CE7C1D7A-7536-435A-965C-A782EF197496}"/>
                </a:ext>
              </a:extLst>
            </p:cNvPr>
            <p:cNvSpPr txBox="1"/>
            <p:nvPr/>
          </p:nvSpPr>
          <p:spPr>
            <a:xfrm>
              <a:off x="1558149" y="1892715"/>
              <a:ext cx="269778"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W</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383" name="TextBox 382">
              <a:extLst>
                <a:ext uri="{FF2B5EF4-FFF2-40B4-BE49-F238E27FC236}">
                  <a16:creationId xmlns:a16="http://schemas.microsoft.com/office/drawing/2014/main" id="{41FC47FD-0C03-4BBB-853E-45CE7EB0F976}"/>
                </a:ext>
              </a:extLst>
            </p:cNvPr>
            <p:cNvSpPr txBox="1"/>
            <p:nvPr/>
          </p:nvSpPr>
          <p:spPr>
            <a:xfrm>
              <a:off x="1873850" y="1892715"/>
              <a:ext cx="210347"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T</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384" name="TextBox 383">
              <a:extLst>
                <a:ext uri="{FF2B5EF4-FFF2-40B4-BE49-F238E27FC236}">
                  <a16:creationId xmlns:a16="http://schemas.microsoft.com/office/drawing/2014/main" id="{C64C65C6-006B-4015-94A4-249855AC7574}"/>
                </a:ext>
              </a:extLst>
            </p:cNvPr>
            <p:cNvSpPr txBox="1"/>
            <p:nvPr/>
          </p:nvSpPr>
          <p:spPr>
            <a:xfrm>
              <a:off x="2162489" y="1892715"/>
              <a:ext cx="205040"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F</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385" name="TextBox 384">
              <a:extLst>
                <a:ext uri="{FF2B5EF4-FFF2-40B4-BE49-F238E27FC236}">
                  <a16:creationId xmlns:a16="http://schemas.microsoft.com/office/drawing/2014/main" id="{486BC07A-C6EE-4542-8BC0-77C30A365FD7}"/>
                </a:ext>
              </a:extLst>
            </p:cNvPr>
            <p:cNvSpPr txBox="1"/>
            <p:nvPr/>
          </p:nvSpPr>
          <p:spPr>
            <a:xfrm>
              <a:off x="2446357" y="1892715"/>
              <a:ext cx="209285" cy="326069"/>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srgbClr val="001965"/>
                  </a:solidFill>
                  <a:effectLst/>
                  <a:uLnTx/>
                  <a:uFillTx/>
                  <a:latin typeface="Apis For Office"/>
                  <a:ea typeface="+mn-ea"/>
                  <a:cs typeface="+mn-cs"/>
                </a:rPr>
                <a:t>S</a:t>
              </a:r>
              <a:endParaRPr kumimoji="0" lang="en-US" sz="1867" b="0" i="0" u="none" strike="noStrike" kern="1200" cap="none" spc="0" normalizeH="0" baseline="0" noProof="0">
                <a:ln>
                  <a:noFill/>
                </a:ln>
                <a:solidFill>
                  <a:srgbClr val="001965"/>
                </a:solidFill>
                <a:effectLst/>
                <a:uLnTx/>
                <a:uFillTx/>
                <a:latin typeface="Apis For Office"/>
                <a:ea typeface="+mn-ea"/>
                <a:cs typeface="+mn-cs"/>
              </a:endParaRPr>
            </a:p>
          </p:txBody>
        </p:sp>
      </p:grpSp>
      <p:grpSp>
        <p:nvGrpSpPr>
          <p:cNvPr id="90" name="Group 89">
            <a:extLst>
              <a:ext uri="{FF2B5EF4-FFF2-40B4-BE49-F238E27FC236}">
                <a16:creationId xmlns:a16="http://schemas.microsoft.com/office/drawing/2014/main" id="{DCB67FFB-FF46-419C-B9EC-9F4803C8D48F}"/>
              </a:ext>
            </a:extLst>
          </p:cNvPr>
          <p:cNvGrpSpPr>
            <a:grpSpLocks noChangeAspect="1"/>
          </p:cNvGrpSpPr>
          <p:nvPr/>
        </p:nvGrpSpPr>
        <p:grpSpPr>
          <a:xfrm>
            <a:off x="311937" y="2630454"/>
            <a:ext cx="190364" cy="170044"/>
            <a:chOff x="6710352" y="3789477"/>
            <a:chExt cx="333387" cy="331784"/>
          </a:xfrm>
          <a:solidFill>
            <a:srgbClr val="FFFFFF"/>
          </a:solidFill>
        </p:grpSpPr>
        <p:sp>
          <p:nvSpPr>
            <p:cNvPr id="91" name="Freeform 1149">
              <a:extLst>
                <a:ext uri="{FF2B5EF4-FFF2-40B4-BE49-F238E27FC236}">
                  <a16:creationId xmlns:a16="http://schemas.microsoft.com/office/drawing/2014/main" id="{038BE5A4-CFA3-436D-8BED-436B71C1CA81}"/>
                </a:ext>
              </a:extLst>
            </p:cNvPr>
            <p:cNvSpPr>
              <a:spLocks noEditPoints="1"/>
            </p:cNvSpPr>
            <p:nvPr/>
          </p:nvSpPr>
          <p:spPr bwMode="auto">
            <a:xfrm>
              <a:off x="6726224" y="3805346"/>
              <a:ext cx="85726" cy="84137"/>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92" name="Freeform 1150">
              <a:extLst>
                <a:ext uri="{FF2B5EF4-FFF2-40B4-BE49-F238E27FC236}">
                  <a16:creationId xmlns:a16="http://schemas.microsoft.com/office/drawing/2014/main" id="{427FE5B9-3E09-415D-AB1C-C210C5E48425}"/>
                </a:ext>
              </a:extLst>
            </p:cNvPr>
            <p:cNvSpPr>
              <a:spLocks/>
            </p:cNvSpPr>
            <p:nvPr/>
          </p:nvSpPr>
          <p:spPr bwMode="auto">
            <a:xfrm>
              <a:off x="6710352" y="3789477"/>
              <a:ext cx="49214" cy="49214"/>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93" name="Freeform 1151">
              <a:extLst>
                <a:ext uri="{FF2B5EF4-FFF2-40B4-BE49-F238E27FC236}">
                  <a16:creationId xmlns:a16="http://schemas.microsoft.com/office/drawing/2014/main" id="{B66DCBF3-8B11-4B15-A3AC-FA92CEB8B575}"/>
                </a:ext>
              </a:extLst>
            </p:cNvPr>
            <p:cNvSpPr>
              <a:spLocks noEditPoints="1"/>
            </p:cNvSpPr>
            <p:nvPr/>
          </p:nvSpPr>
          <p:spPr bwMode="auto">
            <a:xfrm>
              <a:off x="6772276" y="3851386"/>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1" name="Group 10">
            <a:extLst>
              <a:ext uri="{FF2B5EF4-FFF2-40B4-BE49-F238E27FC236}">
                <a16:creationId xmlns:a16="http://schemas.microsoft.com/office/drawing/2014/main" id="{F56D5FF8-F474-4F3A-AADE-B0C0D266F95C}"/>
              </a:ext>
            </a:extLst>
          </p:cNvPr>
          <p:cNvGrpSpPr/>
          <p:nvPr/>
        </p:nvGrpSpPr>
        <p:grpSpPr>
          <a:xfrm>
            <a:off x="-1079" y="3654260"/>
            <a:ext cx="12189232" cy="2610813"/>
            <a:chOff x="-809" y="2740694"/>
            <a:chExt cx="9141924" cy="1958110"/>
          </a:xfrm>
        </p:grpSpPr>
        <p:grpSp>
          <p:nvGrpSpPr>
            <p:cNvPr id="36" name="Group 35">
              <a:extLst>
                <a:ext uri="{FF2B5EF4-FFF2-40B4-BE49-F238E27FC236}">
                  <a16:creationId xmlns:a16="http://schemas.microsoft.com/office/drawing/2014/main" id="{DE7A75C2-AA60-442E-9045-FB9BA392B7BA}"/>
                </a:ext>
              </a:extLst>
            </p:cNvPr>
            <p:cNvGrpSpPr/>
            <p:nvPr/>
          </p:nvGrpSpPr>
          <p:grpSpPr>
            <a:xfrm>
              <a:off x="-809" y="2740694"/>
              <a:ext cx="9141924" cy="1958110"/>
              <a:chOff x="-809" y="1409834"/>
              <a:chExt cx="9141924" cy="2443003"/>
            </a:xfrm>
          </p:grpSpPr>
          <p:sp>
            <p:nvSpPr>
              <p:cNvPr id="37" name="Rectangle 36">
                <a:extLst>
                  <a:ext uri="{FF2B5EF4-FFF2-40B4-BE49-F238E27FC236}">
                    <a16:creationId xmlns:a16="http://schemas.microsoft.com/office/drawing/2014/main" id="{676D1704-4C8D-4133-9706-A9BE7C8E57C4}"/>
                  </a:ext>
                </a:extLst>
              </p:cNvPr>
              <p:cNvSpPr/>
              <p:nvPr/>
            </p:nvSpPr>
            <p:spPr>
              <a:xfrm>
                <a:off x="-809" y="1409834"/>
                <a:ext cx="4460182" cy="2431596"/>
              </a:xfrm>
              <a:prstGeom prst="rect">
                <a:avLst/>
              </a:prstGeom>
              <a:solidFill>
                <a:srgbClr val="CCC5BD"/>
              </a:solidFill>
              <a:ln w="9525">
                <a:solidFill>
                  <a:srgbClr val="E0D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38" name="Rectangle 37">
                <a:extLst>
                  <a:ext uri="{FF2B5EF4-FFF2-40B4-BE49-F238E27FC236}">
                    <a16:creationId xmlns:a16="http://schemas.microsoft.com/office/drawing/2014/main" id="{57553D39-DC14-4D10-AF7A-D4220C6B8DFD}"/>
                  </a:ext>
                </a:extLst>
              </p:cNvPr>
              <p:cNvSpPr/>
              <p:nvPr/>
            </p:nvSpPr>
            <p:spPr>
              <a:xfrm>
                <a:off x="4493122" y="1421241"/>
                <a:ext cx="4647993" cy="2431596"/>
              </a:xfrm>
              <a:prstGeom prst="rect">
                <a:avLst/>
              </a:prstGeom>
              <a:solidFill>
                <a:srgbClr val="C2DE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da-DK" sz="1867" b="1" i="0" u="none" strike="noStrike" kern="1200" cap="none" spc="0" normalizeH="0" baseline="0" noProof="0" dirty="0">
                    <a:ln>
                      <a:noFill/>
                    </a:ln>
                    <a:solidFill>
                      <a:srgbClr val="001965"/>
                    </a:solidFill>
                    <a:effectLst/>
                    <a:uLnTx/>
                    <a:uFillTx/>
                    <a:latin typeface="Century Gothic" panose="020B0502020202020204" pitchFamily="34" charset="0"/>
                  </a:rPr>
                  <a:t>Switching from once-daily insulin</a:t>
                </a:r>
              </a:p>
              <a:p>
                <a:pPr marL="239178" marR="0" lvl="1" indent="-224361" algn="l" defTabSz="1219170" rtl="0" eaLnBrk="1" fontAlgn="auto" latinLnBrk="0" hangingPunct="1">
                  <a:lnSpc>
                    <a:spcPct val="100000"/>
                  </a:lnSpc>
                  <a:spcBef>
                    <a:spcPts val="0"/>
                  </a:spcBef>
                  <a:spcAft>
                    <a:spcPts val="1333"/>
                  </a:spcAft>
                  <a:buClrTx/>
                  <a:buSzTx/>
                  <a:buFont typeface="Arial" panose="020B0604020202020204" pitchFamily="34" charset="0"/>
                  <a:buChar char="•"/>
                  <a:tabLst/>
                  <a:defRPr/>
                </a:pPr>
                <a:r>
                  <a:rPr kumimoji="0" lang="da-DK" sz="1730" b="0" i="0" u="none" strike="noStrike" kern="1200" cap="none" spc="0" normalizeH="0" baseline="0" noProof="0" dirty="0">
                    <a:ln>
                      <a:noFill/>
                    </a:ln>
                    <a:solidFill>
                      <a:srgbClr val="001965"/>
                    </a:solidFill>
                    <a:effectLst/>
                    <a:uLnTx/>
                    <a:uFillTx/>
                    <a:latin typeface="Century Gothic" panose="020B0502020202020204" pitchFamily="34" charset="0"/>
                  </a:rPr>
                  <a:t>Convert from daily basal insulin dose to weekly dose by multiplying the daily dose by 7</a:t>
                </a:r>
              </a:p>
              <a:p>
                <a:pPr marL="239178" marR="0" lvl="1" indent="-224361" algn="l" defTabSz="1219170" rtl="0" eaLnBrk="1" fontAlgn="auto" latinLnBrk="0" hangingPunct="1">
                  <a:lnSpc>
                    <a:spcPct val="100000"/>
                  </a:lnSpc>
                  <a:spcBef>
                    <a:spcPts val="0"/>
                  </a:spcBef>
                  <a:spcAft>
                    <a:spcPts val="1333"/>
                  </a:spcAft>
                  <a:buClrTx/>
                  <a:buSzTx/>
                  <a:buFont typeface="Arial" panose="020B0604020202020204" pitchFamily="34" charset="0"/>
                  <a:buChar char="•"/>
                  <a:tabLst/>
                  <a:defRPr/>
                </a:pPr>
                <a:r>
                  <a:rPr kumimoji="0" lang="da-DK" sz="1730" b="0" i="0" u="none" strike="noStrike" kern="1200" cap="none" spc="0" normalizeH="0" baseline="0" noProof="0" dirty="0">
                    <a:ln>
                      <a:noFill/>
                    </a:ln>
                    <a:solidFill>
                      <a:srgbClr val="001965"/>
                    </a:solidFill>
                    <a:effectLst/>
                    <a:uLnTx/>
                    <a:uFillTx/>
                    <a:latin typeface="Century Gothic" panose="020B0502020202020204" pitchFamily="34" charset="0"/>
                  </a:rPr>
                  <a:t>For the first injection only, add a one-time additional </a:t>
                </a:r>
                <a:r>
                  <a:rPr kumimoji="0" lang="da-DK" sz="1730" b="1" i="0" u="none" strike="noStrike" kern="1200" cap="none" spc="0" normalizeH="0" baseline="0" noProof="0" dirty="0">
                    <a:ln>
                      <a:noFill/>
                    </a:ln>
                    <a:solidFill>
                      <a:srgbClr val="001965"/>
                    </a:solidFill>
                    <a:effectLst/>
                    <a:uLnTx/>
                    <a:uFillTx/>
                    <a:latin typeface="Century Gothic" panose="020B0502020202020204" pitchFamily="34" charset="0"/>
                  </a:rPr>
                  <a:t>50% </a:t>
                </a:r>
                <a:r>
                  <a:rPr kumimoji="0" lang="da-DK" sz="1730" b="0" i="0" u="none" strike="noStrike" kern="1200" cap="none" spc="0" normalizeH="0" baseline="0" noProof="0" dirty="0">
                    <a:ln>
                      <a:noFill/>
                    </a:ln>
                    <a:solidFill>
                      <a:srgbClr val="001965"/>
                    </a:solidFill>
                    <a:effectLst/>
                    <a:uLnTx/>
                    <a:uFillTx/>
                    <a:latin typeface="Century Gothic" panose="020B0502020202020204" pitchFamily="34" charset="0"/>
                  </a:rPr>
                  <a:t>icodec dose </a:t>
                </a:r>
              </a:p>
            </p:txBody>
          </p:sp>
          <p:grpSp>
            <p:nvGrpSpPr>
              <p:cNvPr id="39" name="Group 38">
                <a:extLst>
                  <a:ext uri="{FF2B5EF4-FFF2-40B4-BE49-F238E27FC236}">
                    <a16:creationId xmlns:a16="http://schemas.microsoft.com/office/drawing/2014/main" id="{27139C46-4E74-4534-9D3A-5A9E8E421BE3}"/>
                  </a:ext>
                </a:extLst>
              </p:cNvPr>
              <p:cNvGrpSpPr/>
              <p:nvPr/>
            </p:nvGrpSpPr>
            <p:grpSpPr>
              <a:xfrm>
                <a:off x="154437" y="1515152"/>
                <a:ext cx="2409376" cy="994314"/>
                <a:chOff x="2421518" y="1510925"/>
                <a:chExt cx="1452696" cy="636844"/>
              </a:xfrm>
            </p:grpSpPr>
            <p:sp>
              <p:nvSpPr>
                <p:cNvPr id="72" name="Rectangle 71">
                  <a:extLst>
                    <a:ext uri="{FF2B5EF4-FFF2-40B4-BE49-F238E27FC236}">
                      <a16:creationId xmlns:a16="http://schemas.microsoft.com/office/drawing/2014/main" id="{B493B445-5C8F-4F4A-BF01-1E6CCB2C0128}"/>
                    </a:ext>
                  </a:extLst>
                </p:cNvPr>
                <p:cNvSpPr/>
                <p:nvPr/>
              </p:nvSpPr>
              <p:spPr>
                <a:xfrm>
                  <a:off x="2421518" y="1586596"/>
                  <a:ext cx="1452696" cy="185388"/>
                </a:xfrm>
                <a:prstGeom prst="rect">
                  <a:avLst/>
                </a:prstGeom>
                <a:solidFill>
                  <a:srgbClr val="001965"/>
                </a:solidFill>
                <a:ln w="158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pis For Office"/>
                      <a:ea typeface="+mn-ea"/>
                      <a:cs typeface="+mn-cs"/>
                    </a:rPr>
                    <a:t>Once-daily</a:t>
                  </a:r>
                  <a:endParaRPr kumimoji="0" lang="en-US" sz="1600" b="1" i="0" u="none" strike="noStrike" kern="1200" cap="none" spc="0" normalizeH="0" baseline="0" noProof="0">
                    <a:ln>
                      <a:noFill/>
                    </a:ln>
                    <a:solidFill>
                      <a:srgbClr val="FFFFFF"/>
                    </a:solidFill>
                    <a:effectLst/>
                    <a:uLnTx/>
                    <a:uFillTx/>
                    <a:latin typeface="Apis For Office"/>
                    <a:ea typeface="+mn-ea"/>
                    <a:cs typeface="+mn-cs"/>
                  </a:endParaRPr>
                </a:p>
              </p:txBody>
            </p:sp>
            <p:sp>
              <p:nvSpPr>
                <p:cNvPr id="73" name="Rectangle 72">
                  <a:extLst>
                    <a:ext uri="{FF2B5EF4-FFF2-40B4-BE49-F238E27FC236}">
                      <a16:creationId xmlns:a16="http://schemas.microsoft.com/office/drawing/2014/main" id="{4883FC8D-5471-4AA7-ACA6-23D5BAAEE5AD}"/>
                    </a:ext>
                  </a:extLst>
                </p:cNvPr>
                <p:cNvSpPr/>
                <p:nvPr/>
              </p:nvSpPr>
              <p:spPr>
                <a:xfrm>
                  <a:off x="2421518" y="1781163"/>
                  <a:ext cx="1452696" cy="366606"/>
                </a:xfrm>
                <a:prstGeom prst="rect">
                  <a:avLst/>
                </a:prstGeom>
                <a:solidFill>
                  <a:schemeClr val="bg1"/>
                </a:solidFill>
                <a:ln w="158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74" name="Rectangle 73">
                  <a:extLst>
                    <a:ext uri="{FF2B5EF4-FFF2-40B4-BE49-F238E27FC236}">
                      <a16:creationId xmlns:a16="http://schemas.microsoft.com/office/drawing/2014/main" id="{2E47156E-C042-4FE3-BC93-FEF598E0234E}"/>
                    </a:ext>
                  </a:extLst>
                </p:cNvPr>
                <p:cNvSpPr/>
                <p:nvPr/>
              </p:nvSpPr>
              <p:spPr>
                <a:xfrm>
                  <a:off x="2469889"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75" name="Rectangle 74">
                  <a:extLst>
                    <a:ext uri="{FF2B5EF4-FFF2-40B4-BE49-F238E27FC236}">
                      <a16:creationId xmlns:a16="http://schemas.microsoft.com/office/drawing/2014/main" id="{E8C1EBB3-76EC-456F-B1C2-C261CF85ACB3}"/>
                    </a:ext>
                  </a:extLst>
                </p:cNvPr>
                <p:cNvSpPr/>
                <p:nvPr/>
              </p:nvSpPr>
              <p:spPr>
                <a:xfrm>
                  <a:off x="2668607"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76" name="Rectangle 75">
                  <a:extLst>
                    <a:ext uri="{FF2B5EF4-FFF2-40B4-BE49-F238E27FC236}">
                      <a16:creationId xmlns:a16="http://schemas.microsoft.com/office/drawing/2014/main" id="{40078506-8EAE-4057-A565-6CD1CE02CC35}"/>
                    </a:ext>
                  </a:extLst>
                </p:cNvPr>
                <p:cNvSpPr/>
                <p:nvPr/>
              </p:nvSpPr>
              <p:spPr>
                <a:xfrm>
                  <a:off x="2867325"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77" name="Rectangle 76">
                  <a:extLst>
                    <a:ext uri="{FF2B5EF4-FFF2-40B4-BE49-F238E27FC236}">
                      <a16:creationId xmlns:a16="http://schemas.microsoft.com/office/drawing/2014/main" id="{234076EF-959A-4E99-B528-0ABE2B468FD6}"/>
                    </a:ext>
                  </a:extLst>
                </p:cNvPr>
                <p:cNvSpPr/>
                <p:nvPr/>
              </p:nvSpPr>
              <p:spPr>
                <a:xfrm>
                  <a:off x="3066043"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78" name="Rectangle 77">
                  <a:extLst>
                    <a:ext uri="{FF2B5EF4-FFF2-40B4-BE49-F238E27FC236}">
                      <a16:creationId xmlns:a16="http://schemas.microsoft.com/office/drawing/2014/main" id="{DD0C47C6-E25A-4AE9-8098-A6A25910F3A9}"/>
                    </a:ext>
                  </a:extLst>
                </p:cNvPr>
                <p:cNvSpPr/>
                <p:nvPr/>
              </p:nvSpPr>
              <p:spPr>
                <a:xfrm>
                  <a:off x="3264761"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79" name="Rectangle 78">
                  <a:extLst>
                    <a:ext uri="{FF2B5EF4-FFF2-40B4-BE49-F238E27FC236}">
                      <a16:creationId xmlns:a16="http://schemas.microsoft.com/office/drawing/2014/main" id="{316B210D-0786-4FFD-BB3A-5BFE88534C1E}"/>
                    </a:ext>
                  </a:extLst>
                </p:cNvPr>
                <p:cNvSpPr/>
                <p:nvPr/>
              </p:nvSpPr>
              <p:spPr>
                <a:xfrm>
                  <a:off x="3463479"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80" name="Rectangle 79">
                  <a:extLst>
                    <a:ext uri="{FF2B5EF4-FFF2-40B4-BE49-F238E27FC236}">
                      <a16:creationId xmlns:a16="http://schemas.microsoft.com/office/drawing/2014/main" id="{E13BA7E3-0462-417B-AFF6-7F2461E50C4B}"/>
                    </a:ext>
                  </a:extLst>
                </p:cNvPr>
                <p:cNvSpPr/>
                <p:nvPr/>
              </p:nvSpPr>
              <p:spPr>
                <a:xfrm>
                  <a:off x="3662196" y="193501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81" name="Rectangle: Rounded Corners 80">
                  <a:extLst>
                    <a:ext uri="{FF2B5EF4-FFF2-40B4-BE49-F238E27FC236}">
                      <a16:creationId xmlns:a16="http://schemas.microsoft.com/office/drawing/2014/main" id="{01739990-DA59-4847-A5A6-7F2C17F29404}"/>
                    </a:ext>
                  </a:extLst>
                </p:cNvPr>
                <p:cNvSpPr/>
                <p:nvPr/>
              </p:nvSpPr>
              <p:spPr>
                <a:xfrm>
                  <a:off x="2511105" y="1510925"/>
                  <a:ext cx="49719" cy="135143"/>
                </a:xfrm>
                <a:prstGeom prst="roundRect">
                  <a:avLst>
                    <a:gd name="adj" fmla="val 50000"/>
                  </a:avLst>
                </a:prstGeom>
                <a:solidFill>
                  <a:srgbClr val="3B97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82" name="Rectangle: Rounded Corners 81">
                  <a:extLst>
                    <a:ext uri="{FF2B5EF4-FFF2-40B4-BE49-F238E27FC236}">
                      <a16:creationId xmlns:a16="http://schemas.microsoft.com/office/drawing/2014/main" id="{F1D988C6-7565-4BF2-892B-E98CD877D0A7}"/>
                    </a:ext>
                  </a:extLst>
                </p:cNvPr>
                <p:cNvSpPr/>
                <p:nvPr/>
              </p:nvSpPr>
              <p:spPr>
                <a:xfrm>
                  <a:off x="3740145" y="1510925"/>
                  <a:ext cx="49719" cy="135143"/>
                </a:xfrm>
                <a:prstGeom prst="roundRect">
                  <a:avLst>
                    <a:gd name="adj" fmla="val 50000"/>
                  </a:avLst>
                </a:prstGeom>
                <a:solidFill>
                  <a:srgbClr val="3B97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83" name="TextBox 82">
                  <a:extLst>
                    <a:ext uri="{FF2B5EF4-FFF2-40B4-BE49-F238E27FC236}">
                      <a16:creationId xmlns:a16="http://schemas.microsoft.com/office/drawing/2014/main" id="{CC14536A-2E74-4F0D-ACF2-028D37D38DCB}"/>
                    </a:ext>
                  </a:extLst>
                </p:cNvPr>
                <p:cNvSpPr txBox="1"/>
                <p:nvPr/>
              </p:nvSpPr>
              <p:spPr>
                <a:xfrm>
                  <a:off x="2486761" y="1764274"/>
                  <a:ext cx="129898"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S</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84" name="TextBox 83">
                  <a:extLst>
                    <a:ext uri="{FF2B5EF4-FFF2-40B4-BE49-F238E27FC236}">
                      <a16:creationId xmlns:a16="http://schemas.microsoft.com/office/drawing/2014/main" id="{D036F699-AFEE-4F06-A98D-2F8ECA776B30}"/>
                    </a:ext>
                  </a:extLst>
                </p:cNvPr>
                <p:cNvSpPr txBox="1"/>
                <p:nvPr/>
              </p:nvSpPr>
              <p:spPr>
                <a:xfrm>
                  <a:off x="2669611" y="1764274"/>
                  <a:ext cx="160343"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M</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85" name="TextBox 84">
                  <a:extLst>
                    <a:ext uri="{FF2B5EF4-FFF2-40B4-BE49-F238E27FC236}">
                      <a16:creationId xmlns:a16="http://schemas.microsoft.com/office/drawing/2014/main" id="{8FC61888-02C7-44C0-B8DD-64C11605D436}"/>
                    </a:ext>
                  </a:extLst>
                </p:cNvPr>
                <p:cNvSpPr txBox="1"/>
                <p:nvPr/>
              </p:nvSpPr>
              <p:spPr>
                <a:xfrm>
                  <a:off x="2882544" y="1764274"/>
                  <a:ext cx="130623"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T</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86" name="TextBox 85">
                  <a:extLst>
                    <a:ext uri="{FF2B5EF4-FFF2-40B4-BE49-F238E27FC236}">
                      <a16:creationId xmlns:a16="http://schemas.microsoft.com/office/drawing/2014/main" id="{A4FDDF03-712F-43CE-8F0B-01E0BBE08EB4}"/>
                    </a:ext>
                  </a:extLst>
                </p:cNvPr>
                <p:cNvSpPr txBox="1"/>
                <p:nvPr/>
              </p:nvSpPr>
              <p:spPr>
                <a:xfrm>
                  <a:off x="3064669" y="1764274"/>
                  <a:ext cx="162518"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W</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87" name="TextBox 86">
                  <a:extLst>
                    <a:ext uri="{FF2B5EF4-FFF2-40B4-BE49-F238E27FC236}">
                      <a16:creationId xmlns:a16="http://schemas.microsoft.com/office/drawing/2014/main" id="{E2E3EB62-403F-42EF-B2AC-035B384BC434}"/>
                    </a:ext>
                  </a:extLst>
                </p:cNvPr>
                <p:cNvSpPr txBox="1"/>
                <p:nvPr/>
              </p:nvSpPr>
              <p:spPr>
                <a:xfrm>
                  <a:off x="3278686" y="1764274"/>
                  <a:ext cx="130623"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T</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88" name="TextBox 87">
                  <a:extLst>
                    <a:ext uri="{FF2B5EF4-FFF2-40B4-BE49-F238E27FC236}">
                      <a16:creationId xmlns:a16="http://schemas.microsoft.com/office/drawing/2014/main" id="{2D58C829-2BAA-451C-9CEA-69EB5CFD637A}"/>
                    </a:ext>
                  </a:extLst>
                </p:cNvPr>
                <p:cNvSpPr txBox="1"/>
                <p:nvPr/>
              </p:nvSpPr>
              <p:spPr>
                <a:xfrm>
                  <a:off x="3478209" y="1764274"/>
                  <a:ext cx="127724"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F</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89" name="TextBox 88">
                  <a:extLst>
                    <a:ext uri="{FF2B5EF4-FFF2-40B4-BE49-F238E27FC236}">
                      <a16:creationId xmlns:a16="http://schemas.microsoft.com/office/drawing/2014/main" id="{0B361A2D-8D4D-4B83-BC0B-BAAB5420D3E6}"/>
                    </a:ext>
                  </a:extLst>
                </p:cNvPr>
                <p:cNvSpPr txBox="1"/>
                <p:nvPr/>
              </p:nvSpPr>
              <p:spPr>
                <a:xfrm>
                  <a:off x="3675192" y="1764274"/>
                  <a:ext cx="129898" cy="190643"/>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S</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grpSp>
          <p:grpSp>
            <p:nvGrpSpPr>
              <p:cNvPr id="40" name="Group 39">
                <a:extLst>
                  <a:ext uri="{FF2B5EF4-FFF2-40B4-BE49-F238E27FC236}">
                    <a16:creationId xmlns:a16="http://schemas.microsoft.com/office/drawing/2014/main" id="{7273F521-B9D4-4431-8930-DFCC97B79FC6}"/>
                  </a:ext>
                </a:extLst>
              </p:cNvPr>
              <p:cNvGrpSpPr/>
              <p:nvPr/>
            </p:nvGrpSpPr>
            <p:grpSpPr>
              <a:xfrm>
                <a:off x="169108" y="2690572"/>
                <a:ext cx="2394705" cy="1043147"/>
                <a:chOff x="527016" y="2251985"/>
                <a:chExt cx="1452696" cy="638570"/>
              </a:xfrm>
            </p:grpSpPr>
            <p:sp>
              <p:nvSpPr>
                <p:cNvPr id="54" name="Rectangle 53">
                  <a:extLst>
                    <a:ext uri="{FF2B5EF4-FFF2-40B4-BE49-F238E27FC236}">
                      <a16:creationId xmlns:a16="http://schemas.microsoft.com/office/drawing/2014/main" id="{278C7195-4E68-4A7C-96DD-E914B85B9A78}"/>
                    </a:ext>
                  </a:extLst>
                </p:cNvPr>
                <p:cNvSpPr/>
                <p:nvPr/>
              </p:nvSpPr>
              <p:spPr>
                <a:xfrm>
                  <a:off x="527016" y="2327656"/>
                  <a:ext cx="1452696" cy="185388"/>
                </a:xfrm>
                <a:prstGeom prst="rect">
                  <a:avLst/>
                </a:prstGeom>
                <a:solidFill>
                  <a:srgbClr val="001965"/>
                </a:solidFill>
                <a:ln w="158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Icodec</a:t>
                  </a:r>
                  <a:endParaRPr kumimoji="0" lang="en-US" sz="1467"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55" name="Rectangle 54">
                  <a:extLst>
                    <a:ext uri="{FF2B5EF4-FFF2-40B4-BE49-F238E27FC236}">
                      <a16:creationId xmlns:a16="http://schemas.microsoft.com/office/drawing/2014/main" id="{FE491464-DB30-4CB0-B949-9EA61BFB9CE6}"/>
                    </a:ext>
                  </a:extLst>
                </p:cNvPr>
                <p:cNvSpPr/>
                <p:nvPr/>
              </p:nvSpPr>
              <p:spPr>
                <a:xfrm>
                  <a:off x="527016" y="2522223"/>
                  <a:ext cx="1452696" cy="368332"/>
                </a:xfrm>
                <a:prstGeom prst="rect">
                  <a:avLst/>
                </a:prstGeom>
                <a:solidFill>
                  <a:schemeClr val="bg1"/>
                </a:solidFill>
                <a:ln w="158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56" name="Rectangle 55">
                  <a:extLst>
                    <a:ext uri="{FF2B5EF4-FFF2-40B4-BE49-F238E27FC236}">
                      <a16:creationId xmlns:a16="http://schemas.microsoft.com/office/drawing/2014/main" id="{E5D780DA-93AA-4614-872B-13F4D7C22906}"/>
                    </a:ext>
                  </a:extLst>
                </p:cNvPr>
                <p:cNvSpPr/>
                <p:nvPr/>
              </p:nvSpPr>
              <p:spPr>
                <a:xfrm>
                  <a:off x="575387" y="2676070"/>
                  <a:ext cx="163646" cy="160751"/>
                </a:xfrm>
                <a:prstGeom prst="rect">
                  <a:avLst/>
                </a:prstGeom>
                <a:solidFill>
                  <a:srgbClr val="3F9C35"/>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1"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57" name="Rectangle 56">
                  <a:extLst>
                    <a:ext uri="{FF2B5EF4-FFF2-40B4-BE49-F238E27FC236}">
                      <a16:creationId xmlns:a16="http://schemas.microsoft.com/office/drawing/2014/main" id="{3F9CA3BA-A595-4E29-B657-5F05BAD2A760}"/>
                    </a:ext>
                  </a:extLst>
                </p:cNvPr>
                <p:cNvSpPr/>
                <p:nvPr/>
              </p:nvSpPr>
              <p:spPr>
                <a:xfrm>
                  <a:off x="774105"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9FDA"/>
                    </a:solidFill>
                    <a:effectLst/>
                    <a:uLnTx/>
                    <a:uFillTx/>
                    <a:latin typeface="Apis For Office" panose="020B0504010101010104" pitchFamily="34" charset="0"/>
                    <a:ea typeface="+mn-ea"/>
                    <a:cs typeface="+mn-cs"/>
                  </a:endParaRPr>
                </a:p>
              </p:txBody>
            </p:sp>
            <p:sp>
              <p:nvSpPr>
                <p:cNvPr id="58" name="Rectangle 57">
                  <a:extLst>
                    <a:ext uri="{FF2B5EF4-FFF2-40B4-BE49-F238E27FC236}">
                      <a16:creationId xmlns:a16="http://schemas.microsoft.com/office/drawing/2014/main" id="{F228EAC6-323D-4051-9D94-A17AE1C74D91}"/>
                    </a:ext>
                  </a:extLst>
                </p:cNvPr>
                <p:cNvSpPr/>
                <p:nvPr/>
              </p:nvSpPr>
              <p:spPr>
                <a:xfrm>
                  <a:off x="972823"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9FDA"/>
                    </a:solidFill>
                    <a:effectLst/>
                    <a:uLnTx/>
                    <a:uFillTx/>
                    <a:latin typeface="Apis For Office" panose="020B0504010101010104" pitchFamily="34" charset="0"/>
                    <a:ea typeface="+mn-ea"/>
                    <a:cs typeface="+mn-cs"/>
                  </a:endParaRPr>
                </a:p>
              </p:txBody>
            </p:sp>
            <p:sp>
              <p:nvSpPr>
                <p:cNvPr id="59" name="Rectangle 58">
                  <a:extLst>
                    <a:ext uri="{FF2B5EF4-FFF2-40B4-BE49-F238E27FC236}">
                      <a16:creationId xmlns:a16="http://schemas.microsoft.com/office/drawing/2014/main" id="{6984FBF4-5B82-41FB-8EE7-9F891C86A7DE}"/>
                    </a:ext>
                  </a:extLst>
                </p:cNvPr>
                <p:cNvSpPr/>
                <p:nvPr/>
              </p:nvSpPr>
              <p:spPr>
                <a:xfrm>
                  <a:off x="1171541"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9FDA"/>
                    </a:solidFill>
                    <a:effectLst/>
                    <a:uLnTx/>
                    <a:uFillTx/>
                    <a:latin typeface="Apis For Office" panose="020B0504010101010104" pitchFamily="34" charset="0"/>
                    <a:ea typeface="+mn-ea"/>
                    <a:cs typeface="+mn-cs"/>
                  </a:endParaRPr>
                </a:p>
              </p:txBody>
            </p:sp>
            <p:sp>
              <p:nvSpPr>
                <p:cNvPr id="60" name="Rectangle 59">
                  <a:extLst>
                    <a:ext uri="{FF2B5EF4-FFF2-40B4-BE49-F238E27FC236}">
                      <a16:creationId xmlns:a16="http://schemas.microsoft.com/office/drawing/2014/main" id="{902DB357-929D-44E7-A5AC-340D6337D506}"/>
                    </a:ext>
                  </a:extLst>
                </p:cNvPr>
                <p:cNvSpPr/>
                <p:nvPr/>
              </p:nvSpPr>
              <p:spPr>
                <a:xfrm>
                  <a:off x="1370259"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9FDA"/>
                    </a:solidFill>
                    <a:effectLst/>
                    <a:uLnTx/>
                    <a:uFillTx/>
                    <a:latin typeface="Apis For Office" panose="020B0504010101010104" pitchFamily="34" charset="0"/>
                    <a:ea typeface="+mn-ea"/>
                    <a:cs typeface="+mn-cs"/>
                  </a:endParaRPr>
                </a:p>
              </p:txBody>
            </p:sp>
            <p:sp>
              <p:nvSpPr>
                <p:cNvPr id="61" name="Rectangle 60">
                  <a:extLst>
                    <a:ext uri="{FF2B5EF4-FFF2-40B4-BE49-F238E27FC236}">
                      <a16:creationId xmlns:a16="http://schemas.microsoft.com/office/drawing/2014/main" id="{631EAF40-68E1-4B55-9299-BBF551D2FC2C}"/>
                    </a:ext>
                  </a:extLst>
                </p:cNvPr>
                <p:cNvSpPr/>
                <p:nvPr/>
              </p:nvSpPr>
              <p:spPr>
                <a:xfrm>
                  <a:off x="1568977"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9FDA"/>
                    </a:solidFill>
                    <a:effectLst/>
                    <a:uLnTx/>
                    <a:uFillTx/>
                    <a:latin typeface="Apis For Office" panose="020B0504010101010104" pitchFamily="34" charset="0"/>
                    <a:ea typeface="+mn-ea"/>
                    <a:cs typeface="+mn-cs"/>
                  </a:endParaRPr>
                </a:p>
              </p:txBody>
            </p:sp>
            <p:sp>
              <p:nvSpPr>
                <p:cNvPr id="62" name="Rectangle 61">
                  <a:extLst>
                    <a:ext uri="{FF2B5EF4-FFF2-40B4-BE49-F238E27FC236}">
                      <a16:creationId xmlns:a16="http://schemas.microsoft.com/office/drawing/2014/main" id="{6A953352-8F2D-4F5F-ACAF-4AD69FAF3D80}"/>
                    </a:ext>
                  </a:extLst>
                </p:cNvPr>
                <p:cNvSpPr/>
                <p:nvPr/>
              </p:nvSpPr>
              <p:spPr>
                <a:xfrm>
                  <a:off x="1767694" y="2676070"/>
                  <a:ext cx="163646" cy="160751"/>
                </a:xfrm>
                <a:prstGeom prst="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9FDA"/>
                    </a:solidFill>
                    <a:effectLst/>
                    <a:uLnTx/>
                    <a:uFillTx/>
                    <a:latin typeface="Apis For Office" panose="020B0504010101010104" pitchFamily="34" charset="0"/>
                    <a:ea typeface="+mn-ea"/>
                    <a:cs typeface="+mn-cs"/>
                  </a:endParaRPr>
                </a:p>
              </p:txBody>
            </p:sp>
            <p:sp>
              <p:nvSpPr>
                <p:cNvPr id="63" name="Rectangle: Rounded Corners 62">
                  <a:extLst>
                    <a:ext uri="{FF2B5EF4-FFF2-40B4-BE49-F238E27FC236}">
                      <a16:creationId xmlns:a16="http://schemas.microsoft.com/office/drawing/2014/main" id="{605DED48-6255-45C0-A1CD-F916D39A6358}"/>
                    </a:ext>
                  </a:extLst>
                </p:cNvPr>
                <p:cNvSpPr/>
                <p:nvPr/>
              </p:nvSpPr>
              <p:spPr>
                <a:xfrm>
                  <a:off x="616603" y="2251985"/>
                  <a:ext cx="49719" cy="135143"/>
                </a:xfrm>
                <a:prstGeom prst="roundRect">
                  <a:avLst>
                    <a:gd name="adj" fmla="val 50000"/>
                  </a:avLst>
                </a:prstGeom>
                <a:solidFill>
                  <a:srgbClr val="3B97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64" name="Rectangle: Rounded Corners 63">
                  <a:extLst>
                    <a:ext uri="{FF2B5EF4-FFF2-40B4-BE49-F238E27FC236}">
                      <a16:creationId xmlns:a16="http://schemas.microsoft.com/office/drawing/2014/main" id="{BBA0B18E-395E-4E3B-A6D9-6ACAA2F3B317}"/>
                    </a:ext>
                  </a:extLst>
                </p:cNvPr>
                <p:cNvSpPr/>
                <p:nvPr/>
              </p:nvSpPr>
              <p:spPr>
                <a:xfrm>
                  <a:off x="1845643" y="2251985"/>
                  <a:ext cx="49719" cy="135143"/>
                </a:xfrm>
                <a:prstGeom prst="roundRect">
                  <a:avLst>
                    <a:gd name="adj" fmla="val 50000"/>
                  </a:avLst>
                </a:prstGeom>
                <a:solidFill>
                  <a:srgbClr val="3B97D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65" name="TextBox 64">
                  <a:extLst>
                    <a:ext uri="{FF2B5EF4-FFF2-40B4-BE49-F238E27FC236}">
                      <a16:creationId xmlns:a16="http://schemas.microsoft.com/office/drawing/2014/main" id="{15B0E992-3C05-430D-A262-7EFC640F13F3}"/>
                    </a:ext>
                  </a:extLst>
                </p:cNvPr>
                <p:cNvSpPr txBox="1"/>
                <p:nvPr/>
              </p:nvSpPr>
              <p:spPr>
                <a:xfrm>
                  <a:off x="591861" y="2509551"/>
                  <a:ext cx="130694"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S</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66" name="TextBox 65">
                  <a:extLst>
                    <a:ext uri="{FF2B5EF4-FFF2-40B4-BE49-F238E27FC236}">
                      <a16:creationId xmlns:a16="http://schemas.microsoft.com/office/drawing/2014/main" id="{F882DAB9-54AD-491F-9A31-D448572A2471}"/>
                    </a:ext>
                  </a:extLst>
                </p:cNvPr>
                <p:cNvSpPr txBox="1"/>
                <p:nvPr/>
              </p:nvSpPr>
              <p:spPr>
                <a:xfrm>
                  <a:off x="774620" y="2509551"/>
                  <a:ext cx="161326"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M</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67" name="TextBox 66">
                  <a:extLst>
                    <a:ext uri="{FF2B5EF4-FFF2-40B4-BE49-F238E27FC236}">
                      <a16:creationId xmlns:a16="http://schemas.microsoft.com/office/drawing/2014/main" id="{4AE08707-C19D-47F1-B538-8E5A58F5F2EB}"/>
                    </a:ext>
                  </a:extLst>
                </p:cNvPr>
                <p:cNvSpPr txBox="1"/>
                <p:nvPr/>
              </p:nvSpPr>
              <p:spPr>
                <a:xfrm>
                  <a:off x="987642" y="2509551"/>
                  <a:ext cx="131423"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T</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68" name="TextBox 67">
                  <a:extLst>
                    <a:ext uri="{FF2B5EF4-FFF2-40B4-BE49-F238E27FC236}">
                      <a16:creationId xmlns:a16="http://schemas.microsoft.com/office/drawing/2014/main" id="{8ED7E44E-ABF8-461D-ABAB-85621C006E78}"/>
                    </a:ext>
                  </a:extLst>
                </p:cNvPr>
                <p:cNvSpPr txBox="1"/>
                <p:nvPr/>
              </p:nvSpPr>
              <p:spPr>
                <a:xfrm>
                  <a:off x="1169671" y="2509551"/>
                  <a:ext cx="163514"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W</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69" name="TextBox 68">
                  <a:extLst>
                    <a:ext uri="{FF2B5EF4-FFF2-40B4-BE49-F238E27FC236}">
                      <a16:creationId xmlns:a16="http://schemas.microsoft.com/office/drawing/2014/main" id="{25B727C5-B550-47C2-8015-06B9A239181E}"/>
                    </a:ext>
                  </a:extLst>
                </p:cNvPr>
                <p:cNvSpPr txBox="1"/>
                <p:nvPr/>
              </p:nvSpPr>
              <p:spPr>
                <a:xfrm>
                  <a:off x="1383783" y="2509551"/>
                  <a:ext cx="131423"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T</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70" name="TextBox 69">
                  <a:extLst>
                    <a:ext uri="{FF2B5EF4-FFF2-40B4-BE49-F238E27FC236}">
                      <a16:creationId xmlns:a16="http://schemas.microsoft.com/office/drawing/2014/main" id="{6AF0859B-84D2-4EF0-9894-35E57644046A}"/>
                    </a:ext>
                  </a:extLst>
                </p:cNvPr>
                <p:cNvSpPr txBox="1"/>
                <p:nvPr/>
              </p:nvSpPr>
              <p:spPr>
                <a:xfrm>
                  <a:off x="1583315" y="2509551"/>
                  <a:ext cx="128507"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F</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sp>
              <p:nvSpPr>
                <p:cNvPr id="71" name="TextBox 70">
                  <a:extLst>
                    <a:ext uri="{FF2B5EF4-FFF2-40B4-BE49-F238E27FC236}">
                      <a16:creationId xmlns:a16="http://schemas.microsoft.com/office/drawing/2014/main" id="{12674804-4872-49BB-8678-E8F4CFCB095B}"/>
                    </a:ext>
                  </a:extLst>
                </p:cNvPr>
                <p:cNvSpPr txBox="1"/>
                <p:nvPr/>
              </p:nvSpPr>
              <p:spPr>
                <a:xfrm>
                  <a:off x="1780292" y="2509551"/>
                  <a:ext cx="130694" cy="182211"/>
                </a:xfrm>
                <a:prstGeom prst="rect">
                  <a:avLst/>
                </a:prstGeom>
                <a:noFill/>
              </p:spPr>
              <p:txBody>
                <a:bodyPr wrap="none" rtlCol="0" anchor="ctr" anchorCtr="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001965"/>
                      </a:solidFill>
                      <a:effectLst/>
                      <a:uLnTx/>
                      <a:uFillTx/>
                      <a:latin typeface="Apis For Office"/>
                      <a:ea typeface="+mn-ea"/>
                      <a:cs typeface="+mn-cs"/>
                    </a:rPr>
                    <a:t>S</a:t>
                  </a:r>
                  <a:endParaRPr kumimoji="0" lang="en-US" sz="1467" b="0" i="0" u="none" strike="noStrike" kern="1200" cap="none" spc="0" normalizeH="0" baseline="0" noProof="0">
                    <a:ln>
                      <a:noFill/>
                    </a:ln>
                    <a:solidFill>
                      <a:srgbClr val="001965"/>
                    </a:solidFill>
                    <a:effectLst/>
                    <a:uLnTx/>
                    <a:uFillTx/>
                    <a:latin typeface="Apis For Office"/>
                    <a:ea typeface="+mn-ea"/>
                    <a:cs typeface="+mn-cs"/>
                  </a:endParaRPr>
                </a:p>
              </p:txBody>
            </p:sp>
          </p:grpSp>
          <p:grpSp>
            <p:nvGrpSpPr>
              <p:cNvPr id="41" name="Group 40">
                <a:extLst>
                  <a:ext uri="{FF2B5EF4-FFF2-40B4-BE49-F238E27FC236}">
                    <a16:creationId xmlns:a16="http://schemas.microsoft.com/office/drawing/2014/main" id="{AE4B1F32-77F6-4BA0-97A1-4131E5BF13BB}"/>
                  </a:ext>
                </a:extLst>
              </p:cNvPr>
              <p:cNvGrpSpPr/>
              <p:nvPr/>
            </p:nvGrpSpPr>
            <p:grpSpPr>
              <a:xfrm>
                <a:off x="2767280" y="1582919"/>
                <a:ext cx="1595095" cy="950515"/>
                <a:chOff x="2712313" y="2433789"/>
                <a:chExt cx="1595095" cy="950515"/>
              </a:xfrm>
            </p:grpSpPr>
            <p:sp>
              <p:nvSpPr>
                <p:cNvPr id="52" name="TextBox 51">
                  <a:extLst>
                    <a:ext uri="{FF2B5EF4-FFF2-40B4-BE49-F238E27FC236}">
                      <a16:creationId xmlns:a16="http://schemas.microsoft.com/office/drawing/2014/main" id="{AD34C6DF-E4E1-4D7F-B567-018EF5FF4603}"/>
                    </a:ext>
                  </a:extLst>
                </p:cNvPr>
                <p:cNvSpPr txBox="1"/>
                <p:nvPr/>
              </p:nvSpPr>
              <p:spPr>
                <a:xfrm>
                  <a:off x="2712313" y="2837116"/>
                  <a:ext cx="1595095" cy="5471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1965"/>
                      </a:solidFill>
                      <a:effectLst/>
                      <a:uLnTx/>
                      <a:uFillTx/>
                      <a:latin typeface="Century Gothic" panose="020B0502020202020204" pitchFamily="34" charset="0"/>
                    </a:rPr>
                    <a:t>Daily dose </a:t>
                  </a:r>
                  <a:br>
                    <a:rPr kumimoji="0" lang="en-CA" sz="1600" b="1" i="0" u="none" strike="noStrike" kern="1200" cap="none" spc="0" normalizeH="0" baseline="0" noProof="0" dirty="0">
                      <a:ln>
                        <a:noFill/>
                      </a:ln>
                      <a:solidFill>
                        <a:srgbClr val="001965"/>
                      </a:solidFill>
                      <a:effectLst/>
                      <a:uLnTx/>
                      <a:uFillTx/>
                      <a:latin typeface="Century Gothic" panose="020B0502020202020204" pitchFamily="34" charset="0"/>
                    </a:rPr>
                  </a:br>
                  <a:r>
                    <a:rPr kumimoji="0" lang="en-CA" sz="1600" b="1" i="0" u="none" strike="noStrike" kern="1200" cap="none" spc="0" normalizeH="0" baseline="0" noProof="0" dirty="0">
                      <a:ln>
                        <a:noFill/>
                      </a:ln>
                      <a:solidFill>
                        <a:srgbClr val="001965"/>
                      </a:solidFill>
                      <a:effectLst/>
                      <a:uLnTx/>
                      <a:uFillTx/>
                      <a:latin typeface="Century Gothic" panose="020B0502020202020204" pitchFamily="34" charset="0"/>
                    </a:rPr>
                    <a:t>= 20 U</a:t>
                  </a:r>
                  <a:endParaRPr kumimoji="0" lang="en-US" sz="1600" b="1" i="0" u="none" strike="noStrike" kern="1200" cap="none" spc="0" normalizeH="0" baseline="0" noProof="0" dirty="0">
                    <a:ln>
                      <a:noFill/>
                    </a:ln>
                    <a:solidFill>
                      <a:srgbClr val="001965"/>
                    </a:solidFill>
                    <a:effectLst/>
                    <a:uLnTx/>
                    <a:uFillTx/>
                    <a:latin typeface="Century Gothic" panose="020B0502020202020204" pitchFamily="34" charset="0"/>
                  </a:endParaRPr>
                </a:p>
              </p:txBody>
            </p:sp>
            <p:sp>
              <p:nvSpPr>
                <p:cNvPr id="53" name="TextBox 52">
                  <a:extLst>
                    <a:ext uri="{FF2B5EF4-FFF2-40B4-BE49-F238E27FC236}">
                      <a16:creationId xmlns:a16="http://schemas.microsoft.com/office/drawing/2014/main" id="{85CFD27A-8AB3-4883-8478-9CD821CCF367}"/>
                    </a:ext>
                  </a:extLst>
                </p:cNvPr>
                <p:cNvSpPr txBox="1"/>
                <p:nvPr/>
              </p:nvSpPr>
              <p:spPr>
                <a:xfrm>
                  <a:off x="2760482" y="2433789"/>
                  <a:ext cx="1452697" cy="297654"/>
                </a:xfrm>
                <a:prstGeom prst="rect">
                  <a:avLst/>
                </a:prstGeom>
                <a:solidFill>
                  <a:srgbClr val="FFFFFF"/>
                </a:solid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dirty="0">
                      <a:ln>
                        <a:noFill/>
                      </a:ln>
                      <a:solidFill>
                        <a:srgbClr val="001965"/>
                      </a:solidFill>
                      <a:effectLst/>
                      <a:uLnTx/>
                      <a:uFillTx/>
                      <a:latin typeface="Century Gothic" panose="020B0502020202020204" pitchFamily="34" charset="0"/>
                    </a:rPr>
                    <a:t>Example</a:t>
                  </a:r>
                  <a:endParaRPr kumimoji="0" lang="en-US" sz="1600" b="1" i="0" u="none" strike="noStrike" kern="1200" cap="none" spc="0" normalizeH="0" baseline="0" noProof="0" dirty="0">
                    <a:ln>
                      <a:noFill/>
                    </a:ln>
                    <a:solidFill>
                      <a:srgbClr val="001965"/>
                    </a:solidFill>
                    <a:effectLst/>
                    <a:uLnTx/>
                    <a:uFillTx/>
                    <a:latin typeface="Century Gothic" panose="020B0502020202020204" pitchFamily="34" charset="0"/>
                  </a:endParaRPr>
                </a:p>
              </p:txBody>
            </p:sp>
          </p:grpSp>
          <p:sp>
            <p:nvSpPr>
              <p:cNvPr id="42" name="TextBox 41">
                <a:extLst>
                  <a:ext uri="{FF2B5EF4-FFF2-40B4-BE49-F238E27FC236}">
                    <a16:creationId xmlns:a16="http://schemas.microsoft.com/office/drawing/2014/main" id="{8C5DD9EB-B7CA-471E-9A18-69A38C6DD8EC}"/>
                  </a:ext>
                </a:extLst>
              </p:cNvPr>
              <p:cNvSpPr txBox="1"/>
              <p:nvPr/>
            </p:nvSpPr>
            <p:spPr>
              <a:xfrm>
                <a:off x="2543819" y="2780909"/>
                <a:ext cx="2004459" cy="10079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1965"/>
                    </a:solidFill>
                    <a:effectLst/>
                    <a:uLnTx/>
                    <a:uFillTx/>
                    <a:latin typeface="Century Gothic" panose="020B0502020202020204" pitchFamily="34" charset="0"/>
                  </a:rPr>
                  <a:t>Weekly dose</a:t>
                </a:r>
                <a:br>
                  <a:rPr kumimoji="0" lang="en-CA" sz="1600" b="1" i="0" u="none" strike="noStrike" kern="1200" cap="none" spc="0" normalizeH="0" baseline="0" noProof="0">
                    <a:ln>
                      <a:noFill/>
                    </a:ln>
                    <a:solidFill>
                      <a:srgbClr val="001965"/>
                    </a:solidFill>
                    <a:effectLst/>
                    <a:uLnTx/>
                    <a:uFillTx/>
                    <a:latin typeface="Century Gothic" panose="020B0502020202020204" pitchFamily="34" charset="0"/>
                  </a:rPr>
                </a:br>
                <a:r>
                  <a:rPr kumimoji="0" lang="en-CA" sz="1600" b="1" i="0" u="none" strike="noStrike" kern="1200" cap="none" spc="0" normalizeH="0" baseline="0" noProof="0">
                    <a:ln>
                      <a:noFill/>
                    </a:ln>
                    <a:solidFill>
                      <a:srgbClr val="001965"/>
                    </a:solidFill>
                    <a:effectLst/>
                    <a:uLnTx/>
                    <a:uFillTx/>
                    <a:latin typeface="Century Gothic" panose="020B0502020202020204" pitchFamily="34" charset="0"/>
                  </a:rPr>
                  <a:t>= 140 U </a:t>
                </a:r>
                <a:r>
                  <a:rPr kumimoji="0" lang="en-CA" sz="1600" b="0" i="0" u="none" strike="noStrike" kern="1200" cap="none" spc="0" normalizeH="0" baseline="0" noProof="0">
                    <a:ln>
                      <a:noFill/>
                    </a:ln>
                    <a:solidFill>
                      <a:srgbClr val="001965"/>
                    </a:solidFill>
                    <a:effectLst/>
                    <a:uLnTx/>
                    <a:uFillTx/>
                    <a:latin typeface="Century Gothic" panose="020B0502020202020204" pitchFamily="34" charset="0"/>
                  </a:rPr>
                  <a:t>(20 U x 7)</a:t>
                </a:r>
                <a:br>
                  <a:rPr kumimoji="0" lang="en-CA" sz="1600" b="1" i="0" u="none" strike="noStrike" kern="1200" cap="none" spc="0" normalizeH="0" baseline="0" noProof="0">
                    <a:ln>
                      <a:noFill/>
                    </a:ln>
                    <a:solidFill>
                      <a:srgbClr val="001965"/>
                    </a:solidFill>
                    <a:effectLst/>
                    <a:uLnTx/>
                    <a:uFillTx/>
                    <a:latin typeface="Century Gothic" panose="020B0502020202020204" pitchFamily="34" charset="0"/>
                  </a:rPr>
                </a:br>
                <a:r>
                  <a:rPr kumimoji="0" lang="en-CA" sz="1600" b="1" i="0" u="none" strike="noStrike" kern="1200" cap="none" spc="0" normalizeH="0" baseline="0" noProof="0">
                    <a:ln>
                      <a:noFill/>
                    </a:ln>
                    <a:solidFill>
                      <a:srgbClr val="001965"/>
                    </a:solidFill>
                    <a:effectLst/>
                    <a:uLnTx/>
                    <a:uFillTx/>
                    <a:latin typeface="Century Gothic" panose="020B0502020202020204" pitchFamily="34" charset="0"/>
                  </a:rPr>
                  <a:t>+ a one-time additional 50% </a:t>
                </a:r>
                <a:r>
                  <a:rPr kumimoji="0" lang="en-CA" sz="1600" b="1" i="0" u="none" strike="noStrike" kern="1200" cap="none" spc="0" normalizeH="0" baseline="0" noProof="0" err="1">
                    <a:ln>
                      <a:noFill/>
                    </a:ln>
                    <a:solidFill>
                      <a:srgbClr val="001965"/>
                    </a:solidFill>
                    <a:effectLst/>
                    <a:uLnTx/>
                    <a:uFillTx/>
                    <a:latin typeface="Century Gothic" panose="020B0502020202020204" pitchFamily="34" charset="0"/>
                  </a:rPr>
                  <a:t>icodec</a:t>
                </a:r>
                <a:r>
                  <a:rPr kumimoji="0" lang="en-CA" sz="1600" b="1" i="0" u="none" strike="noStrike" kern="1200" cap="none" spc="0" normalizeH="0" baseline="0" noProof="0">
                    <a:ln>
                      <a:noFill/>
                    </a:ln>
                    <a:solidFill>
                      <a:srgbClr val="001965"/>
                    </a:solidFill>
                    <a:effectLst/>
                    <a:uLnTx/>
                    <a:uFillTx/>
                    <a:latin typeface="Century Gothic" panose="020B0502020202020204" pitchFamily="34" charset="0"/>
                  </a:rPr>
                  <a:t> dose</a:t>
                </a:r>
                <a:endParaRPr kumimoji="0" lang="en-US" sz="1600" b="0" i="0" u="none" strike="noStrike" kern="1200" cap="none" spc="0" normalizeH="0" baseline="0" noProof="0">
                  <a:ln>
                    <a:noFill/>
                  </a:ln>
                  <a:solidFill>
                    <a:srgbClr val="001965"/>
                  </a:solidFill>
                  <a:effectLst/>
                  <a:uLnTx/>
                  <a:uFillTx/>
                  <a:latin typeface="Century Gothic" panose="020B0502020202020204" pitchFamily="34" charset="0"/>
                </a:endParaRPr>
              </a:p>
            </p:txBody>
          </p:sp>
          <p:cxnSp>
            <p:nvCxnSpPr>
              <p:cNvPr id="43" name="Straight Connector 42">
                <a:extLst>
                  <a:ext uri="{FF2B5EF4-FFF2-40B4-BE49-F238E27FC236}">
                    <a16:creationId xmlns:a16="http://schemas.microsoft.com/office/drawing/2014/main" id="{E4F185A1-F732-458E-ABF7-6158D7C63B87}"/>
                  </a:ext>
                </a:extLst>
              </p:cNvPr>
              <p:cNvCxnSpPr>
                <a:cxnSpLocks/>
              </p:cNvCxnSpPr>
              <p:nvPr/>
            </p:nvCxnSpPr>
            <p:spPr>
              <a:xfrm flipV="1">
                <a:off x="144352" y="2648968"/>
                <a:ext cx="4113340" cy="21736"/>
              </a:xfrm>
              <a:prstGeom prst="line">
                <a:avLst/>
              </a:prstGeom>
              <a:ln>
                <a:solidFill>
                  <a:srgbClr val="001965"/>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57CDBA77-9702-4520-92F2-DA1E329A816C}"/>
                </a:ext>
              </a:extLst>
            </p:cNvPr>
            <p:cNvGrpSpPr>
              <a:grpSpLocks noChangeAspect="1"/>
            </p:cNvGrpSpPr>
            <p:nvPr/>
          </p:nvGrpSpPr>
          <p:grpSpPr>
            <a:xfrm>
              <a:off x="303483" y="3399737"/>
              <a:ext cx="142768" cy="127535"/>
              <a:chOff x="6710363" y="3908424"/>
              <a:chExt cx="333376" cy="331789"/>
            </a:xfrm>
            <a:solidFill>
              <a:srgbClr val="FFFFFF"/>
            </a:solidFill>
          </p:grpSpPr>
          <p:sp>
            <p:nvSpPr>
              <p:cNvPr id="95" name="Freeform 1149">
                <a:extLst>
                  <a:ext uri="{FF2B5EF4-FFF2-40B4-BE49-F238E27FC236}">
                    <a16:creationId xmlns:a16="http://schemas.microsoft.com/office/drawing/2014/main" id="{58730032-662A-4F6D-9E1C-5F550CE45253}"/>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96" name="Freeform 1150">
                <a:extLst>
                  <a:ext uri="{FF2B5EF4-FFF2-40B4-BE49-F238E27FC236}">
                    <a16:creationId xmlns:a16="http://schemas.microsoft.com/office/drawing/2014/main" id="{0501D80C-1C5B-4762-936D-554D7E1600C7}"/>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97" name="Freeform 1151">
                <a:extLst>
                  <a:ext uri="{FF2B5EF4-FFF2-40B4-BE49-F238E27FC236}">
                    <a16:creationId xmlns:a16="http://schemas.microsoft.com/office/drawing/2014/main" id="{72BD2E4E-A1B8-4CB3-89C4-328D234B9CB4}"/>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99" name="Group 98">
              <a:extLst>
                <a:ext uri="{FF2B5EF4-FFF2-40B4-BE49-F238E27FC236}">
                  <a16:creationId xmlns:a16="http://schemas.microsoft.com/office/drawing/2014/main" id="{6A7E2F98-2C60-4338-A87A-8EC4DE1D53C1}"/>
                </a:ext>
              </a:extLst>
            </p:cNvPr>
            <p:cNvGrpSpPr>
              <a:grpSpLocks noChangeAspect="1"/>
            </p:cNvGrpSpPr>
            <p:nvPr/>
          </p:nvGrpSpPr>
          <p:grpSpPr>
            <a:xfrm>
              <a:off x="627498" y="3399737"/>
              <a:ext cx="142768" cy="127535"/>
              <a:chOff x="6710363" y="3908424"/>
              <a:chExt cx="333376" cy="331789"/>
            </a:xfrm>
            <a:solidFill>
              <a:srgbClr val="FFFFFF"/>
            </a:solidFill>
          </p:grpSpPr>
          <p:sp>
            <p:nvSpPr>
              <p:cNvPr id="100" name="Freeform 1149">
                <a:extLst>
                  <a:ext uri="{FF2B5EF4-FFF2-40B4-BE49-F238E27FC236}">
                    <a16:creationId xmlns:a16="http://schemas.microsoft.com/office/drawing/2014/main" id="{7FB6B5A9-98E7-45AF-A668-C2AFBD07E2FC}"/>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1" name="Freeform 1150">
                <a:extLst>
                  <a:ext uri="{FF2B5EF4-FFF2-40B4-BE49-F238E27FC236}">
                    <a16:creationId xmlns:a16="http://schemas.microsoft.com/office/drawing/2014/main" id="{F0348A38-9DF9-498A-8819-EF021F17852B}"/>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2" name="Freeform 1151">
                <a:extLst>
                  <a:ext uri="{FF2B5EF4-FFF2-40B4-BE49-F238E27FC236}">
                    <a16:creationId xmlns:a16="http://schemas.microsoft.com/office/drawing/2014/main" id="{098D68FD-E929-4559-8712-52CA4466EEAB}"/>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03" name="Group 102">
              <a:extLst>
                <a:ext uri="{FF2B5EF4-FFF2-40B4-BE49-F238E27FC236}">
                  <a16:creationId xmlns:a16="http://schemas.microsoft.com/office/drawing/2014/main" id="{8847378A-DE6B-4F2F-BC66-62A716FFA2B5}"/>
                </a:ext>
              </a:extLst>
            </p:cNvPr>
            <p:cNvGrpSpPr>
              <a:grpSpLocks noChangeAspect="1"/>
            </p:cNvGrpSpPr>
            <p:nvPr/>
          </p:nvGrpSpPr>
          <p:grpSpPr>
            <a:xfrm>
              <a:off x="956220" y="3399737"/>
              <a:ext cx="142768" cy="127535"/>
              <a:chOff x="6710363" y="3908424"/>
              <a:chExt cx="333376" cy="331789"/>
            </a:xfrm>
            <a:solidFill>
              <a:srgbClr val="FFFFFF"/>
            </a:solidFill>
          </p:grpSpPr>
          <p:sp>
            <p:nvSpPr>
              <p:cNvPr id="104" name="Freeform 1149">
                <a:extLst>
                  <a:ext uri="{FF2B5EF4-FFF2-40B4-BE49-F238E27FC236}">
                    <a16:creationId xmlns:a16="http://schemas.microsoft.com/office/drawing/2014/main" id="{7F6025E8-DC59-45BC-B64C-020E2426DE6C}"/>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5" name="Freeform 1150">
                <a:extLst>
                  <a:ext uri="{FF2B5EF4-FFF2-40B4-BE49-F238E27FC236}">
                    <a16:creationId xmlns:a16="http://schemas.microsoft.com/office/drawing/2014/main" id="{E0AF59AB-B469-4C2F-88E0-9CCFAEC766BC}"/>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6" name="Freeform 1151">
                <a:extLst>
                  <a:ext uri="{FF2B5EF4-FFF2-40B4-BE49-F238E27FC236}">
                    <a16:creationId xmlns:a16="http://schemas.microsoft.com/office/drawing/2014/main" id="{71DAEB14-D0C8-4680-8035-63FD39E1FD6B}"/>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07" name="Group 106">
              <a:extLst>
                <a:ext uri="{FF2B5EF4-FFF2-40B4-BE49-F238E27FC236}">
                  <a16:creationId xmlns:a16="http://schemas.microsoft.com/office/drawing/2014/main" id="{489B6511-D910-4506-BDEE-CC53CCC7A57D}"/>
                </a:ext>
              </a:extLst>
            </p:cNvPr>
            <p:cNvGrpSpPr>
              <a:grpSpLocks noChangeAspect="1"/>
            </p:cNvGrpSpPr>
            <p:nvPr/>
          </p:nvGrpSpPr>
          <p:grpSpPr>
            <a:xfrm>
              <a:off x="1290248" y="3399737"/>
              <a:ext cx="142768" cy="127535"/>
              <a:chOff x="6710363" y="3908424"/>
              <a:chExt cx="333376" cy="331789"/>
            </a:xfrm>
            <a:solidFill>
              <a:srgbClr val="FFFFFF"/>
            </a:solidFill>
          </p:grpSpPr>
          <p:sp>
            <p:nvSpPr>
              <p:cNvPr id="108" name="Freeform 1149">
                <a:extLst>
                  <a:ext uri="{FF2B5EF4-FFF2-40B4-BE49-F238E27FC236}">
                    <a16:creationId xmlns:a16="http://schemas.microsoft.com/office/drawing/2014/main" id="{9ED72FF4-03E6-4DAD-9F3B-55B078FBE341}"/>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09" name="Freeform 1150">
                <a:extLst>
                  <a:ext uri="{FF2B5EF4-FFF2-40B4-BE49-F238E27FC236}">
                    <a16:creationId xmlns:a16="http://schemas.microsoft.com/office/drawing/2014/main" id="{34A57C34-BBF3-4CB1-959A-45E58425A96E}"/>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0" name="Freeform 1151">
                <a:extLst>
                  <a:ext uri="{FF2B5EF4-FFF2-40B4-BE49-F238E27FC236}">
                    <a16:creationId xmlns:a16="http://schemas.microsoft.com/office/drawing/2014/main" id="{5C83CCAA-8A78-40C9-8439-8A8A287B926E}"/>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11" name="Group 110">
              <a:extLst>
                <a:ext uri="{FF2B5EF4-FFF2-40B4-BE49-F238E27FC236}">
                  <a16:creationId xmlns:a16="http://schemas.microsoft.com/office/drawing/2014/main" id="{2EDA9F6D-24C4-4B29-AE08-DE5A22E6FA6C}"/>
                </a:ext>
              </a:extLst>
            </p:cNvPr>
            <p:cNvGrpSpPr>
              <a:grpSpLocks noChangeAspect="1"/>
            </p:cNvGrpSpPr>
            <p:nvPr/>
          </p:nvGrpSpPr>
          <p:grpSpPr>
            <a:xfrm>
              <a:off x="1618545" y="3399737"/>
              <a:ext cx="142768" cy="127535"/>
              <a:chOff x="6710363" y="3908424"/>
              <a:chExt cx="333376" cy="331789"/>
            </a:xfrm>
            <a:solidFill>
              <a:srgbClr val="FFFFFF"/>
            </a:solidFill>
          </p:grpSpPr>
          <p:sp>
            <p:nvSpPr>
              <p:cNvPr id="112" name="Freeform 1149">
                <a:extLst>
                  <a:ext uri="{FF2B5EF4-FFF2-40B4-BE49-F238E27FC236}">
                    <a16:creationId xmlns:a16="http://schemas.microsoft.com/office/drawing/2014/main" id="{E0537CC2-C7B0-470F-8951-B595FD453966}"/>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3" name="Freeform 1150">
                <a:extLst>
                  <a:ext uri="{FF2B5EF4-FFF2-40B4-BE49-F238E27FC236}">
                    <a16:creationId xmlns:a16="http://schemas.microsoft.com/office/drawing/2014/main" id="{9ACF707E-BF2C-49E3-95F1-642209E9F972}"/>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4" name="Freeform 1151">
                <a:extLst>
                  <a:ext uri="{FF2B5EF4-FFF2-40B4-BE49-F238E27FC236}">
                    <a16:creationId xmlns:a16="http://schemas.microsoft.com/office/drawing/2014/main" id="{972856DC-CA21-40A1-896E-5A31D641BB37}"/>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15" name="Group 114">
              <a:extLst>
                <a:ext uri="{FF2B5EF4-FFF2-40B4-BE49-F238E27FC236}">
                  <a16:creationId xmlns:a16="http://schemas.microsoft.com/office/drawing/2014/main" id="{3207AC15-95F2-456A-AED6-E37FBD2EA3F7}"/>
                </a:ext>
              </a:extLst>
            </p:cNvPr>
            <p:cNvGrpSpPr>
              <a:grpSpLocks noChangeAspect="1"/>
            </p:cNvGrpSpPr>
            <p:nvPr/>
          </p:nvGrpSpPr>
          <p:grpSpPr>
            <a:xfrm>
              <a:off x="1948685" y="3399737"/>
              <a:ext cx="142768" cy="127535"/>
              <a:chOff x="6710363" y="3908424"/>
              <a:chExt cx="333376" cy="331789"/>
            </a:xfrm>
            <a:solidFill>
              <a:srgbClr val="FFFFFF"/>
            </a:solidFill>
          </p:grpSpPr>
          <p:sp>
            <p:nvSpPr>
              <p:cNvPr id="116" name="Freeform 1149">
                <a:extLst>
                  <a:ext uri="{FF2B5EF4-FFF2-40B4-BE49-F238E27FC236}">
                    <a16:creationId xmlns:a16="http://schemas.microsoft.com/office/drawing/2014/main" id="{C8707CA3-13DF-4AC4-B4D0-53B70C72AE0F}"/>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7" name="Freeform 1150">
                <a:extLst>
                  <a:ext uri="{FF2B5EF4-FFF2-40B4-BE49-F238E27FC236}">
                    <a16:creationId xmlns:a16="http://schemas.microsoft.com/office/drawing/2014/main" id="{71827B95-3DDD-4A2F-80C6-DC4389E6E241}"/>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18" name="Freeform 1151">
                <a:extLst>
                  <a:ext uri="{FF2B5EF4-FFF2-40B4-BE49-F238E27FC236}">
                    <a16:creationId xmlns:a16="http://schemas.microsoft.com/office/drawing/2014/main" id="{A046F11B-5305-4DBB-85FF-E16E584F678F}"/>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19" name="Group 118">
              <a:extLst>
                <a:ext uri="{FF2B5EF4-FFF2-40B4-BE49-F238E27FC236}">
                  <a16:creationId xmlns:a16="http://schemas.microsoft.com/office/drawing/2014/main" id="{CC141FBD-8CEE-4090-BC8D-6F5ADE679B99}"/>
                </a:ext>
              </a:extLst>
            </p:cNvPr>
            <p:cNvGrpSpPr>
              <a:grpSpLocks noChangeAspect="1"/>
            </p:cNvGrpSpPr>
            <p:nvPr/>
          </p:nvGrpSpPr>
          <p:grpSpPr>
            <a:xfrm>
              <a:off x="2281424" y="3399737"/>
              <a:ext cx="142768" cy="127535"/>
              <a:chOff x="6710363" y="3908424"/>
              <a:chExt cx="333376" cy="331789"/>
            </a:xfrm>
            <a:solidFill>
              <a:srgbClr val="FFFFFF"/>
            </a:solidFill>
          </p:grpSpPr>
          <p:sp>
            <p:nvSpPr>
              <p:cNvPr id="120" name="Freeform 1149">
                <a:extLst>
                  <a:ext uri="{FF2B5EF4-FFF2-40B4-BE49-F238E27FC236}">
                    <a16:creationId xmlns:a16="http://schemas.microsoft.com/office/drawing/2014/main" id="{61C14335-632F-42F0-A1FF-5496CB75FAD0}"/>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1" name="Freeform 1150">
                <a:extLst>
                  <a:ext uri="{FF2B5EF4-FFF2-40B4-BE49-F238E27FC236}">
                    <a16:creationId xmlns:a16="http://schemas.microsoft.com/office/drawing/2014/main" id="{587A4517-133F-4AB0-BD48-02C0338AC62F}"/>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2" name="Freeform 1151">
                <a:extLst>
                  <a:ext uri="{FF2B5EF4-FFF2-40B4-BE49-F238E27FC236}">
                    <a16:creationId xmlns:a16="http://schemas.microsoft.com/office/drawing/2014/main" id="{2B4659E2-9F02-4F8F-925B-C942C3A51324}"/>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nvGrpSpPr>
            <p:cNvPr id="123" name="Group 122">
              <a:extLst>
                <a:ext uri="{FF2B5EF4-FFF2-40B4-BE49-F238E27FC236}">
                  <a16:creationId xmlns:a16="http://schemas.microsoft.com/office/drawing/2014/main" id="{D3693506-8D96-412A-9C2F-FF010077C6EB}"/>
                </a:ext>
              </a:extLst>
            </p:cNvPr>
            <p:cNvGrpSpPr>
              <a:grpSpLocks noChangeAspect="1"/>
            </p:cNvGrpSpPr>
            <p:nvPr/>
          </p:nvGrpSpPr>
          <p:grpSpPr>
            <a:xfrm>
              <a:off x="309697" y="4363967"/>
              <a:ext cx="142768" cy="127535"/>
              <a:chOff x="6710363" y="3908424"/>
              <a:chExt cx="333376" cy="331789"/>
            </a:xfrm>
            <a:solidFill>
              <a:srgbClr val="FFFFFF"/>
            </a:solidFill>
          </p:grpSpPr>
          <p:sp>
            <p:nvSpPr>
              <p:cNvPr id="124" name="Freeform 1149">
                <a:extLst>
                  <a:ext uri="{FF2B5EF4-FFF2-40B4-BE49-F238E27FC236}">
                    <a16:creationId xmlns:a16="http://schemas.microsoft.com/office/drawing/2014/main" id="{AA6AFEEE-7225-4A75-BF01-E8C5BB926A66}"/>
                  </a:ext>
                </a:extLst>
              </p:cNvPr>
              <p:cNvSpPr>
                <a:spLocks noEditPoints="1"/>
              </p:cNvSpPr>
              <p:nvPr/>
            </p:nvSpPr>
            <p:spPr bwMode="auto">
              <a:xfrm>
                <a:off x="6726238" y="3924297"/>
                <a:ext cx="85726"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5" name="Freeform 1150">
                <a:extLst>
                  <a:ext uri="{FF2B5EF4-FFF2-40B4-BE49-F238E27FC236}">
                    <a16:creationId xmlns:a16="http://schemas.microsoft.com/office/drawing/2014/main" id="{299A3292-1AE6-4E0D-930D-830FFA7DB265}"/>
                  </a:ext>
                </a:extLst>
              </p:cNvPr>
              <p:cNvSpPr>
                <a:spLocks/>
              </p:cNvSpPr>
              <p:nvPr/>
            </p:nvSpPr>
            <p:spPr bwMode="auto">
              <a:xfrm>
                <a:off x="6710363" y="3908424"/>
                <a:ext cx="49214"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sp>
            <p:nvSpPr>
              <p:cNvPr id="126" name="Freeform 1151">
                <a:extLst>
                  <a:ext uri="{FF2B5EF4-FFF2-40B4-BE49-F238E27FC236}">
                    <a16:creationId xmlns:a16="http://schemas.microsoft.com/office/drawing/2014/main" id="{D299007F-54EE-4CCE-922E-E776D5E3A721}"/>
                  </a:ext>
                </a:extLst>
              </p:cNvPr>
              <p:cNvSpPr>
                <a:spLocks noEditPoints="1"/>
              </p:cNvSpPr>
              <p:nvPr/>
            </p:nvSpPr>
            <p:spPr bwMode="auto">
              <a:xfrm>
                <a:off x="6772275" y="3970339"/>
                <a:ext cx="271464" cy="269874"/>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080" rtl="0" eaLnBrk="1" fontAlgn="auto" latinLnBrk="0" hangingPunct="1">
                  <a:lnSpc>
                    <a:spcPct val="100000"/>
                  </a:lnSpc>
                  <a:spcBef>
                    <a:spcPts val="0"/>
                  </a:spcBef>
                  <a:spcAft>
                    <a:spcPts val="0"/>
                  </a:spcAft>
                  <a:buClrTx/>
                  <a:buSzTx/>
                  <a:buFontTx/>
                  <a:buNone/>
                  <a:tabLst/>
                  <a:defRPr/>
                </a:pPr>
                <a:endParaRPr kumimoji="0" lang="en-GB" sz="2533"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endParaRPr>
              </a:p>
            </p:txBody>
          </p:sp>
        </p:grpSp>
      </p:grpSp>
    </p:spTree>
    <p:extLst>
      <p:ext uri="{BB962C8B-B14F-4D97-AF65-F5344CB8AC3E}">
        <p14:creationId xmlns:p14="http://schemas.microsoft.com/office/powerpoint/2010/main" val="28498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D6A402-C857-42E8-A441-C47C93B303FF}"/>
              </a:ext>
            </a:extLst>
          </p:cNvPr>
          <p:cNvSpPr>
            <a:spLocks noGrp="1"/>
          </p:cNvSpPr>
          <p:nvPr>
            <p:ph type="title"/>
          </p:nvPr>
        </p:nvSpPr>
        <p:spPr/>
        <p:txBody>
          <a:bodyPr/>
          <a:lstStyle/>
          <a:p>
            <a:r>
              <a:rPr lang="en-US" altLang="en-US" dirty="0"/>
              <a:t>Titration Algorithm</a:t>
            </a:r>
            <a:br>
              <a:rPr lang="en-US" altLang="en-US" dirty="0">
                <a:latin typeface="Century Gothic" panose="020B0502020202020204" pitchFamily="34" charset="0"/>
              </a:rPr>
            </a:br>
            <a:r>
              <a:rPr lang="en-US" altLang="en-US" sz="2000" dirty="0">
                <a:solidFill>
                  <a:srgbClr val="3B97DE"/>
                </a:solidFill>
                <a:latin typeface="Century Gothic" panose="020B0502020202020204" pitchFamily="34" charset="0"/>
              </a:rPr>
              <a:t>Switching from OD/BID Basal Insulin to OW </a:t>
            </a:r>
            <a:r>
              <a:rPr lang="en-US" altLang="en-US" sz="2000" dirty="0" err="1">
                <a:solidFill>
                  <a:srgbClr val="3B97DE"/>
                </a:solidFill>
                <a:latin typeface="Century Gothic" panose="020B0502020202020204" pitchFamily="34" charset="0"/>
              </a:rPr>
              <a:t>Icodec</a:t>
            </a:r>
            <a:endParaRPr lang="en-CA" dirty="0">
              <a:solidFill>
                <a:srgbClr val="3B97DE"/>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3D9CECD2-0489-4359-8512-B5B5495FB7E0}"/>
              </a:ext>
            </a:extLst>
          </p:cNvPr>
          <p:cNvSpPr>
            <a:spLocks noGrp="1"/>
          </p:cNvSpPr>
          <p:nvPr>
            <p:ph type="body" sz="quarter" idx="13"/>
          </p:nvPr>
        </p:nvSpPr>
        <p:spPr/>
        <p:txBody>
          <a:bodyPr/>
          <a:lstStyle/>
          <a:p>
            <a:br>
              <a:rPr lang="en-US"/>
            </a:br>
            <a:r>
              <a:rPr lang="en-US"/>
              <a:t>Dose adjustment was based on three pre-breakfast SMBG values, measured two days prior to and on the day of titration. If any of the three pre-breakfast SMBG values were below the lower limit of the target range, titration was based on the lowest recorded value. If all three SMBG values were above the lower limit of the target range, titration was based on the mean of the three measurements.</a:t>
            </a:r>
            <a:br>
              <a:rPr lang="en-US"/>
            </a:br>
            <a:r>
              <a:rPr lang="en-US"/>
              <a:t>BID, twice-daily; OD, once-daily; OW, once-weekly; </a:t>
            </a:r>
            <a:r>
              <a:rPr lang="en-CA"/>
              <a:t>SMBG, self-measured blood glucose; U, unit(s).</a:t>
            </a:r>
            <a:br>
              <a:rPr lang="en-CA"/>
            </a:br>
            <a:r>
              <a:rPr lang="pt-BR"/>
              <a:t>1. Bajaj H et al. </a:t>
            </a:r>
            <a:r>
              <a:rPr lang="pt-BR" i="1"/>
              <a:t>Diabetes Care</a:t>
            </a:r>
            <a:r>
              <a:rPr lang="pt-BR"/>
              <a:t>. 2021; 44(7):1586–1594.</a:t>
            </a:r>
            <a:endParaRPr lang="en-US"/>
          </a:p>
        </p:txBody>
      </p:sp>
      <p:sp>
        <p:nvSpPr>
          <p:cNvPr id="6" name="Rounded Rectangle 26">
            <a:extLst>
              <a:ext uri="{FF2B5EF4-FFF2-40B4-BE49-F238E27FC236}">
                <a16:creationId xmlns:a16="http://schemas.microsoft.com/office/drawing/2014/main" id="{08602594-9B35-447B-89C5-F9E9F51D6331}"/>
              </a:ext>
            </a:extLst>
          </p:cNvPr>
          <p:cNvSpPr/>
          <p:nvPr/>
        </p:nvSpPr>
        <p:spPr>
          <a:xfrm>
            <a:off x="552715" y="2327048"/>
            <a:ext cx="7975392" cy="3324435"/>
          </a:xfrm>
          <a:prstGeom prst="rect">
            <a:avLst/>
          </a:prstGeom>
          <a:solidFill>
            <a:schemeClr val="accent6">
              <a:lumMod val="20000"/>
              <a:lumOff val="8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001965"/>
              </a:solidFill>
              <a:effectLst/>
              <a:uLnTx/>
              <a:uFillTx/>
              <a:latin typeface="Apis For Office"/>
              <a:ea typeface="Apis" panose="020B0504010101010104" pitchFamily="34" charset="0"/>
              <a:cs typeface="Apis" panose="020B0504010101010104" pitchFamily="34" charset="0"/>
            </a:endParaRPr>
          </a:p>
        </p:txBody>
      </p:sp>
      <p:sp>
        <p:nvSpPr>
          <p:cNvPr id="7" name="TextBox 6">
            <a:extLst>
              <a:ext uri="{FF2B5EF4-FFF2-40B4-BE49-F238E27FC236}">
                <a16:creationId xmlns:a16="http://schemas.microsoft.com/office/drawing/2014/main" id="{85CC8DCE-58FD-455B-ABB7-04FD2233F2A5}"/>
              </a:ext>
            </a:extLst>
          </p:cNvPr>
          <p:cNvSpPr txBox="1"/>
          <p:nvPr/>
        </p:nvSpPr>
        <p:spPr>
          <a:xfrm>
            <a:off x="560071" y="2767306"/>
            <a:ext cx="15245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Up-titration</a:t>
            </a:r>
            <a:r>
              <a:rPr kumimoji="0" lang="en-CA" sz="1600" b="1" i="0" u="none" strike="noStrike" kern="1200" cap="none" spc="0" normalizeH="0" baseline="0" noProof="0" dirty="0">
                <a:ln>
                  <a:noFill/>
                </a:ln>
                <a:solidFill>
                  <a:srgbClr val="001965"/>
                </a:solidFill>
                <a:effectLst/>
                <a:uLnTx/>
                <a:uFillTx/>
                <a:latin typeface="Apis For Office"/>
                <a:ea typeface="Apis" panose="020B0504010101010104" pitchFamily="34" charset="0"/>
                <a:cs typeface="Apis" panose="020B0504010101010104" pitchFamily="34" charset="0"/>
              </a:rPr>
              <a:t> </a:t>
            </a:r>
            <a:endParaRPr kumimoji="0" lang="en-CA" sz="1600" b="0" i="0" u="none" strike="noStrike" kern="1200" cap="none" spc="0" normalizeH="0" baseline="0" noProof="0" dirty="0">
              <a:ln>
                <a:noFill/>
              </a:ln>
              <a:solidFill>
                <a:srgbClr val="001965"/>
              </a:solidFill>
              <a:effectLst/>
              <a:uLnTx/>
              <a:uFillTx/>
              <a:latin typeface="Apis For Office"/>
              <a:ea typeface="Apis" panose="020B0504010101010104" pitchFamily="34" charset="0"/>
              <a:cs typeface="Apis" panose="020B0504010101010104" pitchFamily="34" charset="0"/>
            </a:endParaRPr>
          </a:p>
        </p:txBody>
      </p:sp>
      <p:sp>
        <p:nvSpPr>
          <p:cNvPr id="53" name="TextBox 52">
            <a:extLst>
              <a:ext uri="{FF2B5EF4-FFF2-40B4-BE49-F238E27FC236}">
                <a16:creationId xmlns:a16="http://schemas.microsoft.com/office/drawing/2014/main" id="{F24B028B-79B7-4273-88FA-5A012B362D70}"/>
              </a:ext>
            </a:extLst>
          </p:cNvPr>
          <p:cNvSpPr txBox="1"/>
          <p:nvPr/>
        </p:nvSpPr>
        <p:spPr>
          <a:xfrm>
            <a:off x="560072" y="4883493"/>
            <a:ext cx="18390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Down-titration </a:t>
            </a:r>
            <a:endParaRPr kumimoji="0" lang="en-CA" sz="1600" b="0"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endParaRPr>
          </a:p>
        </p:txBody>
      </p:sp>
      <p:sp>
        <p:nvSpPr>
          <p:cNvPr id="52" name="Rounded Rectangle 26">
            <a:extLst>
              <a:ext uri="{FF2B5EF4-FFF2-40B4-BE49-F238E27FC236}">
                <a16:creationId xmlns:a16="http://schemas.microsoft.com/office/drawing/2014/main" id="{BC8B7E6B-F4AD-47C0-A4EA-5B8AA3A4C8B1}"/>
              </a:ext>
            </a:extLst>
          </p:cNvPr>
          <p:cNvSpPr/>
          <p:nvPr/>
        </p:nvSpPr>
        <p:spPr>
          <a:xfrm>
            <a:off x="8575568" y="1637868"/>
            <a:ext cx="3064467" cy="4013613"/>
          </a:xfrm>
          <a:prstGeom prst="rect">
            <a:avLst/>
          </a:prstGeom>
          <a:solidFill>
            <a:srgbClr val="D8EAF8"/>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FFFFFF"/>
              </a:solidFill>
              <a:effectLst/>
              <a:uLnTx/>
              <a:uFillTx/>
              <a:latin typeface="Apis For Office"/>
              <a:ea typeface="Apis" panose="020B0504010101010104" pitchFamily="34" charset="0"/>
              <a:cs typeface="Apis" panose="020B0504010101010104" pitchFamily="34" charset="0"/>
            </a:endParaRPr>
          </a:p>
        </p:txBody>
      </p:sp>
      <p:sp>
        <p:nvSpPr>
          <p:cNvPr id="8" name="Rectangle 7">
            <a:extLst>
              <a:ext uri="{FF2B5EF4-FFF2-40B4-BE49-F238E27FC236}">
                <a16:creationId xmlns:a16="http://schemas.microsoft.com/office/drawing/2014/main" id="{00285B01-3888-46E1-A23B-3BDDE2CD2725}"/>
              </a:ext>
            </a:extLst>
          </p:cNvPr>
          <p:cNvSpPr/>
          <p:nvPr/>
        </p:nvSpPr>
        <p:spPr>
          <a:xfrm>
            <a:off x="8575568" y="1637869"/>
            <a:ext cx="3064467" cy="651545"/>
          </a:xfrm>
          <a:prstGeom prst="rect">
            <a:avLst/>
          </a:prstGeom>
          <a:solidFill>
            <a:schemeClr val="tx2"/>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pis For Office"/>
              <a:ea typeface="Apis" panose="020B0504010101010104" pitchFamily="34" charset="0"/>
              <a:cs typeface="Apis" panose="020B0504010101010104" pitchFamily="34" charset="0"/>
            </a:endParaRPr>
          </a:p>
        </p:txBody>
      </p:sp>
      <p:sp>
        <p:nvSpPr>
          <p:cNvPr id="9" name="Rectangle 8">
            <a:extLst>
              <a:ext uri="{FF2B5EF4-FFF2-40B4-BE49-F238E27FC236}">
                <a16:creationId xmlns:a16="http://schemas.microsoft.com/office/drawing/2014/main" id="{7D3447E9-5107-46DC-9FDE-59869DBEEC09}"/>
              </a:ext>
            </a:extLst>
          </p:cNvPr>
          <p:cNvSpPr/>
          <p:nvPr/>
        </p:nvSpPr>
        <p:spPr>
          <a:xfrm>
            <a:off x="8657221" y="1631037"/>
            <a:ext cx="3060655" cy="6669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srgbClr val="FFFFFF"/>
                </a:solidFill>
                <a:effectLst/>
                <a:uLnTx/>
                <a:uFillTx/>
                <a:latin typeface="Century Gothic" panose="020B0502020202020204" pitchFamily="34" charset="0"/>
              </a:rPr>
              <a:t>Icodec</a:t>
            </a:r>
            <a:r>
              <a:rPr kumimoji="0" lang="en-US" sz="1867" b="1" i="0" u="none" strike="noStrike" kern="1200" cap="none" spc="0" normalizeH="0" baseline="0" noProof="0" dirty="0">
                <a:ln>
                  <a:noFill/>
                </a:ln>
                <a:solidFill>
                  <a:srgbClr val="FFFFFF"/>
                </a:solidFill>
                <a:effectLst/>
                <a:uLnTx/>
                <a:uFillTx/>
                <a:latin typeface="Century Gothic" panose="020B0502020202020204" pitchFamily="34" charset="0"/>
              </a:rPr>
              <a:t> weekly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Century Gothic" panose="020B0502020202020204" pitchFamily="34" charset="0"/>
              </a:rPr>
              <a:t>dose adjustment</a:t>
            </a:r>
          </a:p>
        </p:txBody>
      </p:sp>
      <p:grpSp>
        <p:nvGrpSpPr>
          <p:cNvPr id="43" name="Group 42">
            <a:extLst>
              <a:ext uri="{FF2B5EF4-FFF2-40B4-BE49-F238E27FC236}">
                <a16:creationId xmlns:a16="http://schemas.microsoft.com/office/drawing/2014/main" id="{6D3F10FC-8352-46AF-BB19-F07B167C015F}"/>
              </a:ext>
            </a:extLst>
          </p:cNvPr>
          <p:cNvGrpSpPr/>
          <p:nvPr/>
        </p:nvGrpSpPr>
        <p:grpSpPr>
          <a:xfrm>
            <a:off x="5463585" y="1637866"/>
            <a:ext cx="3070119" cy="4013614"/>
            <a:chOff x="294787" y="1520477"/>
            <a:chExt cx="2534467" cy="3146545"/>
          </a:xfrm>
          <a:effectLst/>
        </p:grpSpPr>
        <p:sp>
          <p:nvSpPr>
            <p:cNvPr id="46" name="Rounded Rectangle 26">
              <a:extLst>
                <a:ext uri="{FF2B5EF4-FFF2-40B4-BE49-F238E27FC236}">
                  <a16:creationId xmlns:a16="http://schemas.microsoft.com/office/drawing/2014/main" id="{C96095AE-F097-4EF3-BEEC-630343673C0D}"/>
                </a:ext>
              </a:extLst>
            </p:cNvPr>
            <p:cNvSpPr/>
            <p:nvPr/>
          </p:nvSpPr>
          <p:spPr>
            <a:xfrm>
              <a:off x="294787" y="1520478"/>
              <a:ext cx="2530800" cy="3146544"/>
            </a:xfrm>
            <a:prstGeom prst="rect">
              <a:avLst/>
            </a:prstGeom>
            <a:solidFill>
              <a:schemeClr val="bg2">
                <a:lumMod val="40000"/>
                <a:lumOff val="60000"/>
              </a:schemeClr>
            </a:solidFill>
            <a:ln w="19050">
              <a:solidFill>
                <a:srgbClr val="CCC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FFFFFF"/>
                </a:solidFill>
                <a:effectLst/>
                <a:uLnTx/>
                <a:uFillTx/>
                <a:latin typeface="Apis For Office"/>
                <a:ea typeface="Apis" panose="020B0504010101010104" pitchFamily="34" charset="0"/>
                <a:cs typeface="Apis" panose="020B0504010101010104" pitchFamily="34" charset="0"/>
              </a:endParaRPr>
            </a:p>
          </p:txBody>
        </p:sp>
        <p:sp>
          <p:nvSpPr>
            <p:cNvPr id="44" name="Rectangle 43">
              <a:extLst>
                <a:ext uri="{FF2B5EF4-FFF2-40B4-BE49-F238E27FC236}">
                  <a16:creationId xmlns:a16="http://schemas.microsoft.com/office/drawing/2014/main" id="{A8AB87BC-38E2-4BB1-83A8-433AFFF85327}"/>
                </a:ext>
              </a:extLst>
            </p:cNvPr>
            <p:cNvSpPr/>
            <p:nvPr/>
          </p:nvSpPr>
          <p:spPr>
            <a:xfrm>
              <a:off x="302600" y="1520477"/>
              <a:ext cx="2526654" cy="510791"/>
            </a:xfrm>
            <a:prstGeom prst="rect">
              <a:avLst/>
            </a:prstGeom>
            <a:solidFill>
              <a:srgbClr val="CCC5BD"/>
            </a:solidFill>
            <a:ln w="19050">
              <a:solidFill>
                <a:srgbClr val="CCC5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a:ln>
                  <a:noFill/>
                </a:ln>
                <a:solidFill>
                  <a:srgbClr val="FFFFFF"/>
                </a:solidFill>
                <a:effectLst/>
                <a:uLnTx/>
                <a:uFillTx/>
                <a:latin typeface="Century Gothic" panose="020B0502020202020204" pitchFamily="34" charset="0"/>
                <a:ea typeface="Apis" panose="020B0504010101010104" pitchFamily="34" charset="0"/>
                <a:cs typeface="Apis" panose="020B0504010101010104" pitchFamily="34" charset="0"/>
              </a:endParaRPr>
            </a:p>
          </p:txBody>
        </p:sp>
        <p:sp>
          <p:nvSpPr>
            <p:cNvPr id="45" name="Rectangle 44">
              <a:extLst>
                <a:ext uri="{FF2B5EF4-FFF2-40B4-BE49-F238E27FC236}">
                  <a16:creationId xmlns:a16="http://schemas.microsoft.com/office/drawing/2014/main" id="{444FF9D0-57C4-49F9-889B-5660E83617C4}"/>
                </a:ext>
              </a:extLst>
            </p:cNvPr>
            <p:cNvSpPr/>
            <p:nvPr/>
          </p:nvSpPr>
          <p:spPr>
            <a:xfrm>
              <a:off x="295574" y="1522069"/>
              <a:ext cx="2526654" cy="522889"/>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1965"/>
                  </a:solidFill>
                  <a:effectLst/>
                  <a:uLnTx/>
                  <a:uFillTx/>
                  <a:latin typeface="Century Gothic" panose="020B0502020202020204" pitchFamily="34" charset="0"/>
                </a:rPr>
                <a:t>Glargine U100 daily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1965"/>
                  </a:solidFill>
                  <a:effectLst/>
                  <a:uLnTx/>
                  <a:uFillTx/>
                  <a:latin typeface="Century Gothic" panose="020B0502020202020204" pitchFamily="34" charset="0"/>
                </a:rPr>
                <a:t>dose adjustment</a:t>
              </a:r>
            </a:p>
          </p:txBody>
        </p:sp>
      </p:grpSp>
      <p:sp>
        <p:nvSpPr>
          <p:cNvPr id="42" name="Rounded Rectangle 26">
            <a:extLst>
              <a:ext uri="{FF2B5EF4-FFF2-40B4-BE49-F238E27FC236}">
                <a16:creationId xmlns:a16="http://schemas.microsoft.com/office/drawing/2014/main" id="{C0B4ACD6-91B0-4A20-9817-E8361B2DF211}"/>
              </a:ext>
            </a:extLst>
          </p:cNvPr>
          <p:cNvSpPr/>
          <p:nvPr/>
        </p:nvSpPr>
        <p:spPr>
          <a:xfrm>
            <a:off x="552715" y="3579158"/>
            <a:ext cx="11082093" cy="784777"/>
          </a:xfrm>
          <a:prstGeom prst="rect">
            <a:avLst/>
          </a:prstGeom>
          <a:solidFill>
            <a:schemeClr val="bg1"/>
          </a:solidFill>
          <a:ln w="19050">
            <a:solidFill>
              <a:srgbClr val="E65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001965"/>
              </a:solidFill>
              <a:effectLst/>
              <a:uLnTx/>
              <a:uFillTx/>
              <a:latin typeface="Apis For Office"/>
              <a:ea typeface="Apis" panose="020B0504010101010104" pitchFamily="34" charset="0"/>
              <a:cs typeface="Apis" panose="020B0504010101010104" pitchFamily="34" charset="0"/>
            </a:endParaRPr>
          </a:p>
        </p:txBody>
      </p:sp>
      <p:sp>
        <p:nvSpPr>
          <p:cNvPr id="11" name="TextBox 10">
            <a:extLst>
              <a:ext uri="{FF2B5EF4-FFF2-40B4-BE49-F238E27FC236}">
                <a16:creationId xmlns:a16="http://schemas.microsoft.com/office/drawing/2014/main" id="{215DD917-0E79-4A3A-8366-ED8E50779BF1}"/>
              </a:ext>
            </a:extLst>
          </p:cNvPr>
          <p:cNvSpPr txBox="1"/>
          <p:nvPr/>
        </p:nvSpPr>
        <p:spPr>
          <a:xfrm>
            <a:off x="2355106" y="2609926"/>
            <a:ext cx="1734770" cy="6669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&gt;7.2 mmol/L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(&gt;130 mg/dL)</a:t>
            </a:r>
          </a:p>
        </p:txBody>
      </p:sp>
      <p:sp>
        <p:nvSpPr>
          <p:cNvPr id="16" name="Rectangle 15">
            <a:extLst>
              <a:ext uri="{FF2B5EF4-FFF2-40B4-BE49-F238E27FC236}">
                <a16:creationId xmlns:a16="http://schemas.microsoft.com/office/drawing/2014/main" id="{773E0592-6577-446A-8358-88B84DAD3536}"/>
              </a:ext>
            </a:extLst>
          </p:cNvPr>
          <p:cNvSpPr/>
          <p:nvPr/>
        </p:nvSpPr>
        <p:spPr>
          <a:xfrm>
            <a:off x="1835326" y="1793981"/>
            <a:ext cx="2749855" cy="391197"/>
          </a:xfrm>
          <a:prstGeom prst="rect">
            <a:avLst/>
          </a:prstGeom>
        </p:spPr>
        <p:txBody>
          <a:bodyPr wrap="square">
            <a:spAutoFit/>
          </a:bodyPr>
          <a:lstStyle/>
          <a:p>
            <a:pPr marL="48259" marR="0" lvl="0" indent="0" algn="ctr" defTabSz="914400" rtl="0" eaLnBrk="1" fontAlgn="auto" latinLnBrk="0" hangingPunct="1">
              <a:lnSpc>
                <a:spcPct val="110000"/>
              </a:lnSpc>
              <a:spcBef>
                <a:spcPts val="0"/>
              </a:spcBef>
              <a:spcAft>
                <a:spcPts val="133"/>
              </a:spcAft>
              <a:buClrTx/>
              <a:buSzTx/>
              <a:buFontTx/>
              <a:buNone/>
              <a:tabLst/>
              <a:defRPr/>
            </a:pPr>
            <a:r>
              <a:rPr kumimoji="0" lang="en-US" sz="1867"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Pre-breakfast SMBG</a:t>
            </a:r>
          </a:p>
        </p:txBody>
      </p:sp>
      <p:sp>
        <p:nvSpPr>
          <p:cNvPr id="24" name="TextBox 23">
            <a:extLst>
              <a:ext uri="{FF2B5EF4-FFF2-40B4-BE49-F238E27FC236}">
                <a16:creationId xmlns:a16="http://schemas.microsoft.com/office/drawing/2014/main" id="{54A1B09D-ED9F-4DCE-BCE5-1DAC1B7FC6A0}"/>
              </a:ext>
            </a:extLst>
          </p:cNvPr>
          <p:cNvSpPr txBox="1"/>
          <p:nvPr/>
        </p:nvSpPr>
        <p:spPr>
          <a:xfrm>
            <a:off x="2355106" y="4716950"/>
            <a:ext cx="1651414" cy="6669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&lt;4.4 mmol/L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(&lt;80 mg/dL)</a:t>
            </a:r>
          </a:p>
        </p:txBody>
      </p:sp>
      <p:sp>
        <p:nvSpPr>
          <p:cNvPr id="31" name="TextBox 30">
            <a:extLst>
              <a:ext uri="{FF2B5EF4-FFF2-40B4-BE49-F238E27FC236}">
                <a16:creationId xmlns:a16="http://schemas.microsoft.com/office/drawing/2014/main" id="{0AC8A399-F5C1-4907-93E9-EAFEE02B491A}"/>
              </a:ext>
            </a:extLst>
          </p:cNvPr>
          <p:cNvSpPr txBox="1"/>
          <p:nvPr/>
        </p:nvSpPr>
        <p:spPr>
          <a:xfrm>
            <a:off x="2355106" y="3640453"/>
            <a:ext cx="1976823" cy="6669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4.4–7.2 mmol/L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(80–130 mg/dL)</a:t>
            </a:r>
          </a:p>
        </p:txBody>
      </p:sp>
      <p:sp>
        <p:nvSpPr>
          <p:cNvPr id="3" name="Rectangle 2">
            <a:extLst>
              <a:ext uri="{FF2B5EF4-FFF2-40B4-BE49-F238E27FC236}">
                <a16:creationId xmlns:a16="http://schemas.microsoft.com/office/drawing/2014/main" id="{D0209804-335E-4935-94DA-F61F75A54F6F}"/>
              </a:ext>
            </a:extLst>
          </p:cNvPr>
          <p:cNvSpPr/>
          <p:nvPr/>
        </p:nvSpPr>
        <p:spPr>
          <a:xfrm>
            <a:off x="560072" y="3812602"/>
            <a:ext cx="80182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965"/>
                </a:solidFill>
                <a:effectLst/>
                <a:uLnTx/>
                <a:uFillTx/>
                <a:latin typeface="Century Gothic" panose="020B0502020202020204" pitchFamily="34" charset="0"/>
                <a:ea typeface="Apis" panose="020B0504010101010104" pitchFamily="34" charset="0"/>
                <a:cs typeface="Apis" panose="020B0504010101010104" pitchFamily="34" charset="0"/>
              </a:rPr>
              <a:t>Target</a:t>
            </a:r>
          </a:p>
        </p:txBody>
      </p:sp>
      <p:grpSp>
        <p:nvGrpSpPr>
          <p:cNvPr id="18" name="Group 17">
            <a:extLst>
              <a:ext uri="{FF2B5EF4-FFF2-40B4-BE49-F238E27FC236}">
                <a16:creationId xmlns:a16="http://schemas.microsoft.com/office/drawing/2014/main" id="{16E069EF-CC65-D9E7-13CE-56347D682DA5}"/>
              </a:ext>
            </a:extLst>
          </p:cNvPr>
          <p:cNvGrpSpPr/>
          <p:nvPr/>
        </p:nvGrpSpPr>
        <p:grpSpPr>
          <a:xfrm>
            <a:off x="6186204" y="2471853"/>
            <a:ext cx="1620439" cy="3028208"/>
            <a:chOff x="9296227" y="2462992"/>
            <a:chExt cx="1620439" cy="3028208"/>
          </a:xfrm>
        </p:grpSpPr>
        <p:sp>
          <p:nvSpPr>
            <p:cNvPr id="27" name="Up Arrow 4">
              <a:extLst>
                <a:ext uri="{FF2B5EF4-FFF2-40B4-BE49-F238E27FC236}">
                  <a16:creationId xmlns:a16="http://schemas.microsoft.com/office/drawing/2014/main" id="{C620A473-E740-4474-AAC6-E8A028342850}"/>
                </a:ext>
              </a:extLst>
            </p:cNvPr>
            <p:cNvSpPr/>
            <p:nvPr/>
          </p:nvSpPr>
          <p:spPr bwMode="auto">
            <a:xfrm rot="10800000">
              <a:off x="9296227" y="4604827"/>
              <a:ext cx="1620439" cy="886373"/>
            </a:xfrm>
            <a:prstGeom prst="upArrow">
              <a:avLst>
                <a:gd name="adj1" fmla="val 100000"/>
                <a:gd name="adj2" fmla="val 50000"/>
              </a:avLst>
            </a:prstGeom>
            <a:solidFill>
              <a:schemeClr val="bg2"/>
            </a:solidFill>
            <a:ln>
              <a:noFill/>
            </a:ln>
            <a:effectLst/>
          </p:spPr>
          <p:txBody>
            <a:bodyPr vert="horz" wrap="square" lIns="121912" tIns="60957" rIns="121912" bIns="479965"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pis For Office"/>
                <a:ea typeface="+mn-ea"/>
                <a:cs typeface="Arial" charset="0"/>
              </a:endParaRPr>
            </a:p>
          </p:txBody>
        </p:sp>
        <p:grpSp>
          <p:nvGrpSpPr>
            <p:cNvPr id="2" name="Group 1">
              <a:extLst>
                <a:ext uri="{FF2B5EF4-FFF2-40B4-BE49-F238E27FC236}">
                  <a16:creationId xmlns:a16="http://schemas.microsoft.com/office/drawing/2014/main" id="{34C9AE57-0A70-2511-E0E6-8F48F73A7A93}"/>
                </a:ext>
              </a:extLst>
            </p:cNvPr>
            <p:cNvGrpSpPr/>
            <p:nvPr/>
          </p:nvGrpSpPr>
          <p:grpSpPr>
            <a:xfrm>
              <a:off x="9303701" y="2462992"/>
              <a:ext cx="1605492" cy="2729768"/>
              <a:chOff x="9303701" y="2462992"/>
              <a:chExt cx="1605492" cy="2729768"/>
            </a:xfrm>
          </p:grpSpPr>
          <p:sp>
            <p:nvSpPr>
              <p:cNvPr id="33" name="Rounded Rectangle 6">
                <a:extLst>
                  <a:ext uri="{FF2B5EF4-FFF2-40B4-BE49-F238E27FC236}">
                    <a16:creationId xmlns:a16="http://schemas.microsoft.com/office/drawing/2014/main" id="{72E1E541-86C3-43AD-B59D-B78C2FC39B51}"/>
                  </a:ext>
                </a:extLst>
              </p:cNvPr>
              <p:cNvSpPr/>
              <p:nvPr/>
            </p:nvSpPr>
            <p:spPr bwMode="auto">
              <a:xfrm>
                <a:off x="9309752" y="3745311"/>
                <a:ext cx="1593389" cy="487909"/>
              </a:xfrm>
              <a:prstGeom prst="roundRect">
                <a:avLst>
                  <a:gd name="adj" fmla="val 8466"/>
                </a:avLst>
              </a:prstGeom>
              <a:solidFill>
                <a:schemeClr val="bg2"/>
              </a:solidFill>
              <a:ln>
                <a:noFill/>
              </a:ln>
              <a:effectLst/>
            </p:spPr>
            <p:txBody>
              <a:bodyPr vert="horz" wrap="square" lIns="121912" tIns="60957" rIns="121912" bIns="60957"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1965"/>
                    </a:solidFill>
                    <a:effectLst/>
                    <a:uLnTx/>
                    <a:uFillTx/>
                    <a:latin typeface="Century Gothic" panose="020B0502020202020204" pitchFamily="34" charset="0"/>
                    <a:cs typeface="Arial" charset="0"/>
                  </a:rPr>
                  <a:t>0 U</a:t>
                </a:r>
              </a:p>
            </p:txBody>
          </p:sp>
          <p:sp>
            <p:nvSpPr>
              <p:cNvPr id="14" name="Up Arrow 4">
                <a:extLst>
                  <a:ext uri="{FF2B5EF4-FFF2-40B4-BE49-F238E27FC236}">
                    <a16:creationId xmlns:a16="http://schemas.microsoft.com/office/drawing/2014/main" id="{B6FADC1D-4661-4EA7-8E42-CBD4622E26D7}"/>
                  </a:ext>
                </a:extLst>
              </p:cNvPr>
              <p:cNvSpPr/>
              <p:nvPr/>
            </p:nvSpPr>
            <p:spPr bwMode="auto">
              <a:xfrm>
                <a:off x="9303701" y="2462992"/>
                <a:ext cx="1605492" cy="886373"/>
              </a:xfrm>
              <a:prstGeom prst="upArrow">
                <a:avLst>
                  <a:gd name="adj1" fmla="val 100000"/>
                  <a:gd name="adj2" fmla="val 50000"/>
                </a:avLst>
              </a:prstGeom>
              <a:solidFill>
                <a:schemeClr val="bg2"/>
              </a:solidFill>
              <a:ln>
                <a:noFill/>
              </a:ln>
              <a:effectLst/>
            </p:spPr>
            <p:txBody>
              <a:bodyPr vert="horz" wrap="square" lIns="121912" tIns="60957" rIns="121912" bIns="479965"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pis For Office"/>
                  <a:ea typeface="+mn-ea"/>
                  <a:cs typeface="Arial" charset="0"/>
                </a:endParaRPr>
              </a:p>
            </p:txBody>
          </p:sp>
          <p:sp>
            <p:nvSpPr>
              <p:cNvPr id="15" name="Rectangle 14">
                <a:extLst>
                  <a:ext uri="{FF2B5EF4-FFF2-40B4-BE49-F238E27FC236}">
                    <a16:creationId xmlns:a16="http://schemas.microsoft.com/office/drawing/2014/main" id="{01015FC3-A759-44A3-B1C6-150D6E7CB5E8}"/>
                  </a:ext>
                </a:extLst>
              </p:cNvPr>
              <p:cNvSpPr/>
              <p:nvPr/>
            </p:nvSpPr>
            <p:spPr>
              <a:xfrm>
                <a:off x="9645422" y="2723701"/>
                <a:ext cx="922047" cy="502766"/>
              </a:xfrm>
              <a:prstGeom prst="rect">
                <a:avLst/>
              </a:prstGeom>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1965"/>
                    </a:solidFill>
                    <a:effectLst/>
                    <a:uLnTx/>
                    <a:uFillTx/>
                    <a:latin typeface="Apis For Office"/>
                    <a:ea typeface="+mn-ea"/>
                    <a:cs typeface="+mn-cs"/>
                  </a:rPr>
                  <a:t>+4 U</a:t>
                </a:r>
              </a:p>
            </p:txBody>
          </p:sp>
          <p:sp>
            <p:nvSpPr>
              <p:cNvPr id="28" name="Rectangle 27">
                <a:extLst>
                  <a:ext uri="{FF2B5EF4-FFF2-40B4-BE49-F238E27FC236}">
                    <a16:creationId xmlns:a16="http://schemas.microsoft.com/office/drawing/2014/main" id="{1698A103-C57E-4835-AD4D-7B727118AC23}"/>
                  </a:ext>
                </a:extLst>
              </p:cNvPr>
              <p:cNvSpPr/>
              <p:nvPr/>
            </p:nvSpPr>
            <p:spPr>
              <a:xfrm>
                <a:off x="9675078" y="4689994"/>
                <a:ext cx="862736" cy="502766"/>
              </a:xfrm>
              <a:prstGeom prst="rect">
                <a:avLst/>
              </a:prstGeom>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1965"/>
                    </a:solidFill>
                    <a:effectLst/>
                    <a:uLnTx/>
                    <a:uFillTx/>
                    <a:latin typeface="Century Gothic" panose="020B0502020202020204" pitchFamily="34" charset="0"/>
                  </a:rPr>
                  <a:t>–4 U</a:t>
                </a:r>
              </a:p>
            </p:txBody>
          </p:sp>
        </p:grpSp>
      </p:grpSp>
      <p:grpSp>
        <p:nvGrpSpPr>
          <p:cNvPr id="19" name="Group 18">
            <a:extLst>
              <a:ext uri="{FF2B5EF4-FFF2-40B4-BE49-F238E27FC236}">
                <a16:creationId xmlns:a16="http://schemas.microsoft.com/office/drawing/2014/main" id="{B70EEC98-BD38-9541-755D-BDBDFF7B1527}"/>
              </a:ext>
            </a:extLst>
          </p:cNvPr>
          <p:cNvGrpSpPr/>
          <p:nvPr/>
        </p:nvGrpSpPr>
        <p:grpSpPr>
          <a:xfrm>
            <a:off x="9377326" y="2471852"/>
            <a:ext cx="1620439" cy="3028208"/>
            <a:chOff x="6187559" y="2462992"/>
            <a:chExt cx="1620439" cy="3028208"/>
          </a:xfrm>
        </p:grpSpPr>
        <p:sp>
          <p:nvSpPr>
            <p:cNvPr id="12" name="Up Arrow 4">
              <a:extLst>
                <a:ext uri="{FF2B5EF4-FFF2-40B4-BE49-F238E27FC236}">
                  <a16:creationId xmlns:a16="http://schemas.microsoft.com/office/drawing/2014/main" id="{CEDF37D7-2D31-4213-B2F4-0DF25B4FD8A9}"/>
                </a:ext>
              </a:extLst>
            </p:cNvPr>
            <p:cNvSpPr/>
            <p:nvPr/>
          </p:nvSpPr>
          <p:spPr bwMode="auto">
            <a:xfrm>
              <a:off x="6195033" y="2462992"/>
              <a:ext cx="1605492" cy="886373"/>
            </a:xfrm>
            <a:prstGeom prst="upArrow">
              <a:avLst>
                <a:gd name="adj1" fmla="val 100000"/>
                <a:gd name="adj2" fmla="val 50000"/>
              </a:avLst>
            </a:prstGeom>
            <a:solidFill>
              <a:schemeClr val="tx2"/>
            </a:solidFill>
            <a:ln>
              <a:noFill/>
            </a:ln>
            <a:effectLst/>
          </p:spPr>
          <p:txBody>
            <a:bodyPr vert="horz" wrap="square" lIns="121912" tIns="60957" rIns="121912" bIns="479965"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charset="0"/>
              </a:endParaRPr>
            </a:p>
          </p:txBody>
        </p:sp>
        <p:sp>
          <p:nvSpPr>
            <p:cNvPr id="13" name="Rectangle 12">
              <a:extLst>
                <a:ext uri="{FF2B5EF4-FFF2-40B4-BE49-F238E27FC236}">
                  <a16:creationId xmlns:a16="http://schemas.microsoft.com/office/drawing/2014/main" id="{BE3FB73D-C4A8-4E05-AD9C-2C515BF9D74B}"/>
                </a:ext>
              </a:extLst>
            </p:cNvPr>
            <p:cNvSpPr/>
            <p:nvPr/>
          </p:nvSpPr>
          <p:spPr>
            <a:xfrm>
              <a:off x="6438970" y="2723701"/>
              <a:ext cx="1117615" cy="50276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+28 U</a:t>
              </a:r>
            </a:p>
          </p:txBody>
        </p:sp>
        <p:sp>
          <p:nvSpPr>
            <p:cNvPr id="25" name="Up Arrow 4">
              <a:extLst>
                <a:ext uri="{FF2B5EF4-FFF2-40B4-BE49-F238E27FC236}">
                  <a16:creationId xmlns:a16="http://schemas.microsoft.com/office/drawing/2014/main" id="{747E50FF-B593-43D4-8CBD-07F01B044748}"/>
                </a:ext>
              </a:extLst>
            </p:cNvPr>
            <p:cNvSpPr/>
            <p:nvPr/>
          </p:nvSpPr>
          <p:spPr bwMode="auto">
            <a:xfrm rot="10800000">
              <a:off x="6187559" y="4604827"/>
              <a:ext cx="1620439" cy="886373"/>
            </a:xfrm>
            <a:prstGeom prst="upArrow">
              <a:avLst>
                <a:gd name="adj1" fmla="val 100000"/>
                <a:gd name="adj2" fmla="val 50000"/>
              </a:avLst>
            </a:prstGeom>
            <a:solidFill>
              <a:schemeClr val="tx2"/>
            </a:solidFill>
            <a:ln>
              <a:noFill/>
            </a:ln>
            <a:effectLst/>
          </p:spPr>
          <p:txBody>
            <a:bodyPr vert="horz" wrap="square" lIns="121912" tIns="60957" rIns="121912" bIns="479965"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67" b="1" i="0" u="none" strike="noStrike" kern="1200" cap="none" spc="0" normalizeH="0" baseline="0" noProof="0">
                <a:ln>
                  <a:noFill/>
                </a:ln>
                <a:solidFill>
                  <a:srgbClr val="FFFFFF"/>
                </a:solidFill>
                <a:effectLst/>
                <a:uLnTx/>
                <a:uFillTx/>
                <a:latin typeface="Century Gothic" panose="020B0502020202020204" pitchFamily="34" charset="0"/>
                <a:cs typeface="Arial" charset="0"/>
              </a:endParaRPr>
            </a:p>
          </p:txBody>
        </p:sp>
        <p:sp>
          <p:nvSpPr>
            <p:cNvPr id="26" name="Rectangle 25">
              <a:extLst>
                <a:ext uri="{FF2B5EF4-FFF2-40B4-BE49-F238E27FC236}">
                  <a16:creationId xmlns:a16="http://schemas.microsoft.com/office/drawing/2014/main" id="{617BA028-C249-475C-89FF-03532533A938}"/>
                </a:ext>
              </a:extLst>
            </p:cNvPr>
            <p:cNvSpPr/>
            <p:nvPr/>
          </p:nvSpPr>
          <p:spPr>
            <a:xfrm>
              <a:off x="6450995" y="4689994"/>
              <a:ext cx="1093569" cy="50276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–28 U</a:t>
              </a:r>
            </a:p>
          </p:txBody>
        </p:sp>
        <p:sp>
          <p:nvSpPr>
            <p:cNvPr id="32" name="Rounded Rectangle 6">
              <a:extLst>
                <a:ext uri="{FF2B5EF4-FFF2-40B4-BE49-F238E27FC236}">
                  <a16:creationId xmlns:a16="http://schemas.microsoft.com/office/drawing/2014/main" id="{686E6756-76D6-4F70-9DA4-968AB5BEF499}"/>
                </a:ext>
              </a:extLst>
            </p:cNvPr>
            <p:cNvSpPr/>
            <p:nvPr/>
          </p:nvSpPr>
          <p:spPr bwMode="auto">
            <a:xfrm>
              <a:off x="6201084" y="3745311"/>
              <a:ext cx="1593389" cy="487909"/>
            </a:xfrm>
            <a:prstGeom prst="roundRect">
              <a:avLst>
                <a:gd name="adj" fmla="val 8466"/>
              </a:avLst>
            </a:prstGeom>
            <a:solidFill>
              <a:schemeClr val="tx2"/>
            </a:solidFill>
            <a:ln>
              <a:noFill/>
            </a:ln>
            <a:effectLst/>
          </p:spPr>
          <p:txBody>
            <a:bodyPr vert="horz" wrap="square" lIns="121912" tIns="60957" rIns="121912" bIns="60957"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charset="0"/>
                </a:rPr>
                <a:t>0 U</a:t>
              </a:r>
            </a:p>
          </p:txBody>
        </p:sp>
      </p:grpSp>
      <p:grpSp>
        <p:nvGrpSpPr>
          <p:cNvPr id="39" name="Group 38">
            <a:extLst>
              <a:ext uri="{FF2B5EF4-FFF2-40B4-BE49-F238E27FC236}">
                <a16:creationId xmlns:a16="http://schemas.microsoft.com/office/drawing/2014/main" id="{086864C6-FA08-4637-8B15-F49BCAE44D2B}"/>
              </a:ext>
            </a:extLst>
          </p:cNvPr>
          <p:cNvGrpSpPr/>
          <p:nvPr/>
        </p:nvGrpSpPr>
        <p:grpSpPr>
          <a:xfrm>
            <a:off x="11712000" y="6378000"/>
            <a:ext cx="480000" cy="480000"/>
            <a:chOff x="8784000" y="4783500"/>
            <a:chExt cx="360000" cy="360000"/>
          </a:xfrm>
        </p:grpSpPr>
        <p:sp>
          <p:nvSpPr>
            <p:cNvPr id="40" name="Partial Circle 50">
              <a:extLst>
                <a:ext uri="{FF2B5EF4-FFF2-40B4-BE49-F238E27FC236}">
                  <a16:creationId xmlns:a16="http://schemas.microsoft.com/office/drawing/2014/main" id="{0B1396F3-E08D-401B-AC8B-7BBC9E41D790}"/>
                </a:ext>
              </a:extLst>
            </p:cNvPr>
            <p:cNvSpPr/>
            <p:nvPr/>
          </p:nvSpPr>
          <p:spPr>
            <a:xfrm>
              <a:off x="8784000" y="4783500"/>
              <a:ext cx="360000" cy="360000"/>
            </a:xfrm>
            <a:prstGeom prst="rect">
              <a:avLst/>
            </a:prstGeom>
            <a:solidFill>
              <a:srgbClr val="CCC5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grpSp>
          <p:nvGrpSpPr>
            <p:cNvPr id="41" name="Group 40">
              <a:extLst>
                <a:ext uri="{FF2B5EF4-FFF2-40B4-BE49-F238E27FC236}">
                  <a16:creationId xmlns:a16="http://schemas.microsoft.com/office/drawing/2014/main" id="{1C080A24-133B-4BF6-BB91-6C9CE29CB395}"/>
                </a:ext>
              </a:extLst>
            </p:cNvPr>
            <p:cNvGrpSpPr/>
            <p:nvPr/>
          </p:nvGrpSpPr>
          <p:grpSpPr>
            <a:xfrm>
              <a:off x="8848280" y="4866767"/>
              <a:ext cx="246573" cy="193465"/>
              <a:chOff x="8848280" y="4866767"/>
              <a:chExt cx="246573" cy="193465"/>
            </a:xfrm>
          </p:grpSpPr>
          <p:sp>
            <p:nvSpPr>
              <p:cNvPr id="47" name="Freeform 583">
                <a:hlinkClick r:id="rId2" action="ppaction://hlinksldjump"/>
                <a:extLst>
                  <a:ext uri="{FF2B5EF4-FFF2-40B4-BE49-F238E27FC236}">
                    <a16:creationId xmlns:a16="http://schemas.microsoft.com/office/drawing/2014/main" id="{738225AF-624F-41C2-A85A-1CC5DAF05107}"/>
                  </a:ext>
                </a:extLst>
              </p:cNvPr>
              <p:cNvSpPr>
                <a:spLocks noEditPoints="1"/>
              </p:cNvSpPr>
              <p:nvPr/>
            </p:nvSpPr>
            <p:spPr bwMode="auto">
              <a:xfrm>
                <a:off x="8848280" y="4866767"/>
                <a:ext cx="246573" cy="193465"/>
              </a:xfrm>
              <a:custGeom>
                <a:avLst/>
                <a:gdLst>
                  <a:gd name="T0" fmla="*/ 197 w 386"/>
                  <a:gd name="T1" fmla="*/ 0 h 304"/>
                  <a:gd name="T2" fmla="*/ 294 w 386"/>
                  <a:gd name="T3" fmla="*/ 70 h 304"/>
                  <a:gd name="T4" fmla="*/ 294 w 386"/>
                  <a:gd name="T5" fmla="*/ 38 h 304"/>
                  <a:gd name="T6" fmla="*/ 347 w 386"/>
                  <a:gd name="T7" fmla="*/ 38 h 304"/>
                  <a:gd name="T8" fmla="*/ 347 w 386"/>
                  <a:gd name="T9" fmla="*/ 43 h 304"/>
                  <a:gd name="T10" fmla="*/ 346 w 386"/>
                  <a:gd name="T11" fmla="*/ 104 h 304"/>
                  <a:gd name="T12" fmla="*/ 350 w 386"/>
                  <a:gd name="T13" fmla="*/ 112 h 304"/>
                  <a:gd name="T14" fmla="*/ 382 w 386"/>
                  <a:gd name="T15" fmla="*/ 134 h 304"/>
                  <a:gd name="T16" fmla="*/ 386 w 386"/>
                  <a:gd name="T17" fmla="*/ 141 h 304"/>
                  <a:gd name="T18" fmla="*/ 386 w 386"/>
                  <a:gd name="T19" fmla="*/ 166 h 304"/>
                  <a:gd name="T20" fmla="*/ 347 w 386"/>
                  <a:gd name="T21" fmla="*/ 166 h 304"/>
                  <a:gd name="T22" fmla="*/ 347 w 386"/>
                  <a:gd name="T23" fmla="*/ 304 h 304"/>
                  <a:gd name="T24" fmla="*/ 132 w 386"/>
                  <a:gd name="T25" fmla="*/ 304 h 304"/>
                  <a:gd name="T26" fmla="*/ 132 w 386"/>
                  <a:gd name="T27" fmla="*/ 172 h 304"/>
                  <a:gd name="T28" fmla="*/ 82 w 386"/>
                  <a:gd name="T29" fmla="*/ 172 h 304"/>
                  <a:gd name="T30" fmla="*/ 82 w 386"/>
                  <a:gd name="T31" fmla="*/ 304 h 304"/>
                  <a:gd name="T32" fmla="*/ 47 w 386"/>
                  <a:gd name="T33" fmla="*/ 304 h 304"/>
                  <a:gd name="T34" fmla="*/ 47 w 386"/>
                  <a:gd name="T35" fmla="*/ 166 h 304"/>
                  <a:gd name="T36" fmla="*/ 0 w 386"/>
                  <a:gd name="T37" fmla="*/ 166 h 304"/>
                  <a:gd name="T38" fmla="*/ 0 w 386"/>
                  <a:gd name="T39" fmla="*/ 144 h 304"/>
                  <a:gd name="T40" fmla="*/ 3 w 386"/>
                  <a:gd name="T41" fmla="*/ 141 h 304"/>
                  <a:gd name="T42" fmla="*/ 196 w 386"/>
                  <a:gd name="T43" fmla="*/ 1 h 304"/>
                  <a:gd name="T44" fmla="*/ 197 w 386"/>
                  <a:gd name="T45" fmla="*/ 0 h 304"/>
                  <a:gd name="T46" fmla="*/ 232 w 386"/>
                  <a:gd name="T47" fmla="*/ 214 h 304"/>
                  <a:gd name="T48" fmla="*/ 232 w 386"/>
                  <a:gd name="T49" fmla="*/ 171 h 304"/>
                  <a:gd name="T50" fmla="*/ 170 w 386"/>
                  <a:gd name="T51" fmla="*/ 171 h 304"/>
                  <a:gd name="T52" fmla="*/ 170 w 386"/>
                  <a:gd name="T53" fmla="*/ 214 h 304"/>
                  <a:gd name="T54" fmla="*/ 232 w 386"/>
                  <a:gd name="T55" fmla="*/ 214 h 304"/>
                  <a:gd name="T56" fmla="*/ 305 w 386"/>
                  <a:gd name="T57" fmla="*/ 171 h 304"/>
                  <a:gd name="T58" fmla="*/ 243 w 386"/>
                  <a:gd name="T59" fmla="*/ 171 h 304"/>
                  <a:gd name="T60" fmla="*/ 243 w 386"/>
                  <a:gd name="T61" fmla="*/ 214 h 304"/>
                  <a:gd name="T62" fmla="*/ 305 w 386"/>
                  <a:gd name="T63" fmla="*/ 214 h 304"/>
                  <a:gd name="T64" fmla="*/ 305 w 386"/>
                  <a:gd name="T65" fmla="*/ 171 h 304"/>
                  <a:gd name="T66" fmla="*/ 232 w 386"/>
                  <a:gd name="T67" fmla="*/ 224 h 304"/>
                  <a:gd name="T68" fmla="*/ 170 w 386"/>
                  <a:gd name="T69" fmla="*/ 224 h 304"/>
                  <a:gd name="T70" fmla="*/ 170 w 386"/>
                  <a:gd name="T71" fmla="*/ 267 h 304"/>
                  <a:gd name="T72" fmla="*/ 232 w 386"/>
                  <a:gd name="T73" fmla="*/ 267 h 304"/>
                  <a:gd name="T74" fmla="*/ 232 w 386"/>
                  <a:gd name="T75" fmla="*/ 224 h 304"/>
                  <a:gd name="T76" fmla="*/ 305 w 386"/>
                  <a:gd name="T77" fmla="*/ 224 h 304"/>
                  <a:gd name="T78" fmla="*/ 243 w 386"/>
                  <a:gd name="T79" fmla="*/ 224 h 304"/>
                  <a:gd name="T80" fmla="*/ 243 w 386"/>
                  <a:gd name="T81" fmla="*/ 267 h 304"/>
                  <a:gd name="T82" fmla="*/ 305 w 386"/>
                  <a:gd name="T83" fmla="*/ 267 h 304"/>
                  <a:gd name="T84" fmla="*/ 305 w 386"/>
                  <a:gd name="T85"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04">
                    <a:moveTo>
                      <a:pt x="197" y="0"/>
                    </a:moveTo>
                    <a:cubicBezTo>
                      <a:pt x="229" y="23"/>
                      <a:pt x="261" y="47"/>
                      <a:pt x="294" y="70"/>
                    </a:cubicBezTo>
                    <a:cubicBezTo>
                      <a:pt x="294" y="59"/>
                      <a:pt x="294" y="49"/>
                      <a:pt x="294" y="38"/>
                    </a:cubicBezTo>
                    <a:cubicBezTo>
                      <a:pt x="311" y="38"/>
                      <a:pt x="329" y="38"/>
                      <a:pt x="347" y="38"/>
                    </a:cubicBezTo>
                    <a:cubicBezTo>
                      <a:pt x="347" y="40"/>
                      <a:pt x="347" y="41"/>
                      <a:pt x="347" y="43"/>
                    </a:cubicBezTo>
                    <a:cubicBezTo>
                      <a:pt x="347" y="63"/>
                      <a:pt x="347" y="83"/>
                      <a:pt x="346" y="104"/>
                    </a:cubicBezTo>
                    <a:cubicBezTo>
                      <a:pt x="346" y="107"/>
                      <a:pt x="347" y="109"/>
                      <a:pt x="350" y="112"/>
                    </a:cubicBezTo>
                    <a:cubicBezTo>
                      <a:pt x="361" y="119"/>
                      <a:pt x="372" y="127"/>
                      <a:pt x="382" y="134"/>
                    </a:cubicBezTo>
                    <a:cubicBezTo>
                      <a:pt x="385" y="136"/>
                      <a:pt x="386" y="138"/>
                      <a:pt x="386" y="141"/>
                    </a:cubicBezTo>
                    <a:cubicBezTo>
                      <a:pt x="385" y="149"/>
                      <a:pt x="386" y="157"/>
                      <a:pt x="386" y="166"/>
                    </a:cubicBezTo>
                    <a:cubicBezTo>
                      <a:pt x="372" y="166"/>
                      <a:pt x="360" y="166"/>
                      <a:pt x="347" y="166"/>
                    </a:cubicBezTo>
                    <a:cubicBezTo>
                      <a:pt x="347" y="212"/>
                      <a:pt x="347" y="258"/>
                      <a:pt x="347" y="304"/>
                    </a:cubicBezTo>
                    <a:cubicBezTo>
                      <a:pt x="275" y="304"/>
                      <a:pt x="204" y="304"/>
                      <a:pt x="132" y="304"/>
                    </a:cubicBezTo>
                    <a:cubicBezTo>
                      <a:pt x="132" y="260"/>
                      <a:pt x="132" y="216"/>
                      <a:pt x="132" y="172"/>
                    </a:cubicBezTo>
                    <a:cubicBezTo>
                      <a:pt x="115" y="172"/>
                      <a:pt x="99" y="172"/>
                      <a:pt x="82" y="172"/>
                    </a:cubicBezTo>
                    <a:cubicBezTo>
                      <a:pt x="82" y="216"/>
                      <a:pt x="82" y="260"/>
                      <a:pt x="82" y="304"/>
                    </a:cubicBezTo>
                    <a:cubicBezTo>
                      <a:pt x="70" y="304"/>
                      <a:pt x="59" y="304"/>
                      <a:pt x="47" y="304"/>
                    </a:cubicBezTo>
                    <a:cubicBezTo>
                      <a:pt x="47" y="259"/>
                      <a:pt x="47" y="213"/>
                      <a:pt x="47" y="166"/>
                    </a:cubicBezTo>
                    <a:cubicBezTo>
                      <a:pt x="31" y="166"/>
                      <a:pt x="16" y="166"/>
                      <a:pt x="0" y="166"/>
                    </a:cubicBezTo>
                    <a:cubicBezTo>
                      <a:pt x="0" y="158"/>
                      <a:pt x="0" y="151"/>
                      <a:pt x="0" y="144"/>
                    </a:cubicBezTo>
                    <a:cubicBezTo>
                      <a:pt x="0" y="143"/>
                      <a:pt x="2" y="141"/>
                      <a:pt x="3" y="141"/>
                    </a:cubicBezTo>
                    <a:cubicBezTo>
                      <a:pt x="67" y="94"/>
                      <a:pt x="131" y="47"/>
                      <a:pt x="196" y="1"/>
                    </a:cubicBezTo>
                    <a:cubicBezTo>
                      <a:pt x="196" y="0"/>
                      <a:pt x="196" y="0"/>
                      <a:pt x="197" y="0"/>
                    </a:cubicBezTo>
                    <a:close/>
                    <a:moveTo>
                      <a:pt x="232" y="214"/>
                    </a:moveTo>
                    <a:cubicBezTo>
                      <a:pt x="232" y="199"/>
                      <a:pt x="232" y="185"/>
                      <a:pt x="232" y="171"/>
                    </a:cubicBezTo>
                    <a:cubicBezTo>
                      <a:pt x="211" y="171"/>
                      <a:pt x="191" y="171"/>
                      <a:pt x="170" y="171"/>
                    </a:cubicBezTo>
                    <a:cubicBezTo>
                      <a:pt x="170" y="185"/>
                      <a:pt x="170" y="199"/>
                      <a:pt x="170" y="214"/>
                    </a:cubicBezTo>
                    <a:cubicBezTo>
                      <a:pt x="191" y="214"/>
                      <a:pt x="211" y="214"/>
                      <a:pt x="232" y="214"/>
                    </a:cubicBezTo>
                    <a:close/>
                    <a:moveTo>
                      <a:pt x="305" y="171"/>
                    </a:moveTo>
                    <a:cubicBezTo>
                      <a:pt x="284" y="171"/>
                      <a:pt x="264" y="171"/>
                      <a:pt x="243" y="171"/>
                    </a:cubicBezTo>
                    <a:cubicBezTo>
                      <a:pt x="243" y="185"/>
                      <a:pt x="243" y="199"/>
                      <a:pt x="243" y="214"/>
                    </a:cubicBezTo>
                    <a:cubicBezTo>
                      <a:pt x="264" y="214"/>
                      <a:pt x="285" y="214"/>
                      <a:pt x="305" y="214"/>
                    </a:cubicBezTo>
                    <a:cubicBezTo>
                      <a:pt x="305" y="199"/>
                      <a:pt x="305" y="185"/>
                      <a:pt x="305" y="171"/>
                    </a:cubicBezTo>
                    <a:close/>
                    <a:moveTo>
                      <a:pt x="232" y="224"/>
                    </a:moveTo>
                    <a:cubicBezTo>
                      <a:pt x="211" y="224"/>
                      <a:pt x="191" y="224"/>
                      <a:pt x="170" y="224"/>
                    </a:cubicBezTo>
                    <a:cubicBezTo>
                      <a:pt x="170" y="238"/>
                      <a:pt x="170" y="253"/>
                      <a:pt x="170" y="267"/>
                    </a:cubicBezTo>
                    <a:cubicBezTo>
                      <a:pt x="191" y="267"/>
                      <a:pt x="212" y="267"/>
                      <a:pt x="232" y="267"/>
                    </a:cubicBezTo>
                    <a:cubicBezTo>
                      <a:pt x="232" y="252"/>
                      <a:pt x="232" y="238"/>
                      <a:pt x="232" y="224"/>
                    </a:cubicBezTo>
                    <a:close/>
                    <a:moveTo>
                      <a:pt x="305" y="224"/>
                    </a:moveTo>
                    <a:cubicBezTo>
                      <a:pt x="284" y="224"/>
                      <a:pt x="264" y="224"/>
                      <a:pt x="243" y="224"/>
                    </a:cubicBezTo>
                    <a:cubicBezTo>
                      <a:pt x="243" y="238"/>
                      <a:pt x="243" y="252"/>
                      <a:pt x="243" y="267"/>
                    </a:cubicBezTo>
                    <a:cubicBezTo>
                      <a:pt x="264" y="267"/>
                      <a:pt x="285" y="267"/>
                      <a:pt x="305" y="267"/>
                    </a:cubicBezTo>
                    <a:cubicBezTo>
                      <a:pt x="305" y="252"/>
                      <a:pt x="305" y="238"/>
                      <a:pt x="305"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8" name="Freeform 584">
                <a:extLst>
                  <a:ext uri="{FF2B5EF4-FFF2-40B4-BE49-F238E27FC236}">
                    <a16:creationId xmlns:a16="http://schemas.microsoft.com/office/drawing/2014/main" id="{DABF4995-8E07-4040-A93D-327F9E7AE7B7}"/>
                  </a:ext>
                </a:extLst>
              </p:cNvPr>
              <p:cNvSpPr>
                <a:spLocks/>
              </p:cNvSpPr>
              <p:nvPr/>
            </p:nvSpPr>
            <p:spPr bwMode="auto">
              <a:xfrm>
                <a:off x="8957025" y="4975512"/>
                <a:ext cx="39199" cy="27397"/>
              </a:xfrm>
              <a:custGeom>
                <a:avLst/>
                <a:gdLst>
                  <a:gd name="T0" fmla="*/ 62 w 62"/>
                  <a:gd name="T1" fmla="*/ 43 h 43"/>
                  <a:gd name="T2" fmla="*/ 0 w 62"/>
                  <a:gd name="T3" fmla="*/ 43 h 43"/>
                  <a:gd name="T4" fmla="*/ 0 w 62"/>
                  <a:gd name="T5" fmla="*/ 0 h 43"/>
                  <a:gd name="T6" fmla="*/ 62 w 62"/>
                  <a:gd name="T7" fmla="*/ 0 h 43"/>
                  <a:gd name="T8" fmla="*/ 62 w 62"/>
                  <a:gd name="T9" fmla="*/ 43 h 43"/>
                </a:gdLst>
                <a:ahLst/>
                <a:cxnLst>
                  <a:cxn ang="0">
                    <a:pos x="T0" y="T1"/>
                  </a:cxn>
                  <a:cxn ang="0">
                    <a:pos x="T2" y="T3"/>
                  </a:cxn>
                  <a:cxn ang="0">
                    <a:pos x="T4" y="T5"/>
                  </a:cxn>
                  <a:cxn ang="0">
                    <a:pos x="T6" y="T7"/>
                  </a:cxn>
                  <a:cxn ang="0">
                    <a:pos x="T8" y="T9"/>
                  </a:cxn>
                </a:cxnLst>
                <a:rect l="0" t="0" r="r" b="b"/>
                <a:pathLst>
                  <a:path w="62" h="43">
                    <a:moveTo>
                      <a:pt x="62" y="43"/>
                    </a:moveTo>
                    <a:cubicBezTo>
                      <a:pt x="41" y="43"/>
                      <a:pt x="21" y="43"/>
                      <a:pt x="0" y="43"/>
                    </a:cubicBezTo>
                    <a:cubicBezTo>
                      <a:pt x="0" y="28"/>
                      <a:pt x="0" y="14"/>
                      <a:pt x="0" y="0"/>
                    </a:cubicBezTo>
                    <a:cubicBezTo>
                      <a:pt x="21" y="0"/>
                      <a:pt x="41" y="0"/>
                      <a:pt x="62" y="0"/>
                    </a:cubicBezTo>
                    <a:cubicBezTo>
                      <a:pt x="62" y="14"/>
                      <a:pt x="62" y="28"/>
                      <a:pt x="62" y="43"/>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9" name="Freeform 585">
                <a:extLst>
                  <a:ext uri="{FF2B5EF4-FFF2-40B4-BE49-F238E27FC236}">
                    <a16:creationId xmlns:a16="http://schemas.microsoft.com/office/drawing/2014/main" id="{B1551EFA-F288-4241-AC95-DA436D90FB55}"/>
                  </a:ext>
                </a:extLst>
              </p:cNvPr>
              <p:cNvSpPr>
                <a:spLocks/>
              </p:cNvSpPr>
              <p:nvPr/>
            </p:nvSpPr>
            <p:spPr bwMode="auto">
              <a:xfrm>
                <a:off x="9003389" y="4975512"/>
                <a:ext cx="39620" cy="27397"/>
              </a:xfrm>
              <a:custGeom>
                <a:avLst/>
                <a:gdLst>
                  <a:gd name="T0" fmla="*/ 62 w 62"/>
                  <a:gd name="T1" fmla="*/ 0 h 43"/>
                  <a:gd name="T2" fmla="*/ 62 w 62"/>
                  <a:gd name="T3" fmla="*/ 43 h 43"/>
                  <a:gd name="T4" fmla="*/ 0 w 62"/>
                  <a:gd name="T5" fmla="*/ 43 h 43"/>
                  <a:gd name="T6" fmla="*/ 0 w 62"/>
                  <a:gd name="T7" fmla="*/ 0 h 43"/>
                  <a:gd name="T8" fmla="*/ 62 w 62"/>
                  <a:gd name="T9" fmla="*/ 0 h 43"/>
                </a:gdLst>
                <a:ahLst/>
                <a:cxnLst>
                  <a:cxn ang="0">
                    <a:pos x="T0" y="T1"/>
                  </a:cxn>
                  <a:cxn ang="0">
                    <a:pos x="T2" y="T3"/>
                  </a:cxn>
                  <a:cxn ang="0">
                    <a:pos x="T4" y="T5"/>
                  </a:cxn>
                  <a:cxn ang="0">
                    <a:pos x="T6" y="T7"/>
                  </a:cxn>
                  <a:cxn ang="0">
                    <a:pos x="T8" y="T9"/>
                  </a:cxn>
                </a:cxnLst>
                <a:rect l="0" t="0" r="r" b="b"/>
                <a:pathLst>
                  <a:path w="62" h="43">
                    <a:moveTo>
                      <a:pt x="62" y="0"/>
                    </a:moveTo>
                    <a:cubicBezTo>
                      <a:pt x="62" y="14"/>
                      <a:pt x="62" y="28"/>
                      <a:pt x="62" y="43"/>
                    </a:cubicBezTo>
                    <a:cubicBezTo>
                      <a:pt x="42" y="43"/>
                      <a:pt x="21" y="43"/>
                      <a:pt x="0" y="43"/>
                    </a:cubicBezTo>
                    <a:cubicBezTo>
                      <a:pt x="0" y="28"/>
                      <a:pt x="0" y="14"/>
                      <a:pt x="0" y="0"/>
                    </a:cubicBezTo>
                    <a:cubicBezTo>
                      <a:pt x="21" y="0"/>
                      <a:pt x="41" y="0"/>
                      <a:pt x="62" y="0"/>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0" name="Freeform 586">
                <a:extLst>
                  <a:ext uri="{FF2B5EF4-FFF2-40B4-BE49-F238E27FC236}">
                    <a16:creationId xmlns:a16="http://schemas.microsoft.com/office/drawing/2014/main" id="{5BBFA620-A06F-428C-891B-8F8EA90A0852}"/>
                  </a:ext>
                </a:extLst>
              </p:cNvPr>
              <p:cNvSpPr>
                <a:spLocks/>
              </p:cNvSpPr>
              <p:nvPr/>
            </p:nvSpPr>
            <p:spPr bwMode="auto">
              <a:xfrm>
                <a:off x="8957025" y="5009231"/>
                <a:ext cx="39199" cy="27397"/>
              </a:xfrm>
              <a:custGeom>
                <a:avLst/>
                <a:gdLst>
                  <a:gd name="T0" fmla="*/ 62 w 62"/>
                  <a:gd name="T1" fmla="*/ 0 h 43"/>
                  <a:gd name="T2" fmla="*/ 62 w 62"/>
                  <a:gd name="T3" fmla="*/ 43 h 43"/>
                  <a:gd name="T4" fmla="*/ 0 w 62"/>
                  <a:gd name="T5" fmla="*/ 43 h 43"/>
                  <a:gd name="T6" fmla="*/ 0 w 62"/>
                  <a:gd name="T7" fmla="*/ 0 h 43"/>
                  <a:gd name="T8" fmla="*/ 62 w 62"/>
                  <a:gd name="T9" fmla="*/ 0 h 43"/>
                </a:gdLst>
                <a:ahLst/>
                <a:cxnLst>
                  <a:cxn ang="0">
                    <a:pos x="T0" y="T1"/>
                  </a:cxn>
                  <a:cxn ang="0">
                    <a:pos x="T2" y="T3"/>
                  </a:cxn>
                  <a:cxn ang="0">
                    <a:pos x="T4" y="T5"/>
                  </a:cxn>
                  <a:cxn ang="0">
                    <a:pos x="T6" y="T7"/>
                  </a:cxn>
                  <a:cxn ang="0">
                    <a:pos x="T8" y="T9"/>
                  </a:cxn>
                </a:cxnLst>
                <a:rect l="0" t="0" r="r" b="b"/>
                <a:pathLst>
                  <a:path w="62" h="43">
                    <a:moveTo>
                      <a:pt x="62" y="0"/>
                    </a:moveTo>
                    <a:cubicBezTo>
                      <a:pt x="62" y="14"/>
                      <a:pt x="62" y="28"/>
                      <a:pt x="62" y="43"/>
                    </a:cubicBezTo>
                    <a:cubicBezTo>
                      <a:pt x="42" y="43"/>
                      <a:pt x="21" y="43"/>
                      <a:pt x="0" y="43"/>
                    </a:cubicBezTo>
                    <a:cubicBezTo>
                      <a:pt x="0" y="29"/>
                      <a:pt x="0" y="14"/>
                      <a:pt x="0" y="0"/>
                    </a:cubicBezTo>
                    <a:cubicBezTo>
                      <a:pt x="21" y="0"/>
                      <a:pt x="41" y="0"/>
                      <a:pt x="62" y="0"/>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51" name="Freeform 587">
                <a:extLst>
                  <a:ext uri="{FF2B5EF4-FFF2-40B4-BE49-F238E27FC236}">
                    <a16:creationId xmlns:a16="http://schemas.microsoft.com/office/drawing/2014/main" id="{DB363B0E-D699-40E4-BA0F-65DFEAD91181}"/>
                  </a:ext>
                </a:extLst>
              </p:cNvPr>
              <p:cNvSpPr>
                <a:spLocks/>
              </p:cNvSpPr>
              <p:nvPr/>
            </p:nvSpPr>
            <p:spPr bwMode="auto">
              <a:xfrm>
                <a:off x="9003389" y="5009231"/>
                <a:ext cx="39620" cy="27397"/>
              </a:xfrm>
              <a:custGeom>
                <a:avLst/>
                <a:gdLst>
                  <a:gd name="T0" fmla="*/ 62 w 62"/>
                  <a:gd name="T1" fmla="*/ 0 h 43"/>
                  <a:gd name="T2" fmla="*/ 62 w 62"/>
                  <a:gd name="T3" fmla="*/ 43 h 43"/>
                  <a:gd name="T4" fmla="*/ 0 w 62"/>
                  <a:gd name="T5" fmla="*/ 43 h 43"/>
                  <a:gd name="T6" fmla="*/ 0 w 62"/>
                  <a:gd name="T7" fmla="*/ 0 h 43"/>
                  <a:gd name="T8" fmla="*/ 62 w 62"/>
                  <a:gd name="T9" fmla="*/ 0 h 43"/>
                </a:gdLst>
                <a:ahLst/>
                <a:cxnLst>
                  <a:cxn ang="0">
                    <a:pos x="T0" y="T1"/>
                  </a:cxn>
                  <a:cxn ang="0">
                    <a:pos x="T2" y="T3"/>
                  </a:cxn>
                  <a:cxn ang="0">
                    <a:pos x="T4" y="T5"/>
                  </a:cxn>
                  <a:cxn ang="0">
                    <a:pos x="T6" y="T7"/>
                  </a:cxn>
                  <a:cxn ang="0">
                    <a:pos x="T8" y="T9"/>
                  </a:cxn>
                </a:cxnLst>
                <a:rect l="0" t="0" r="r" b="b"/>
                <a:pathLst>
                  <a:path w="62" h="43">
                    <a:moveTo>
                      <a:pt x="62" y="0"/>
                    </a:moveTo>
                    <a:cubicBezTo>
                      <a:pt x="62" y="14"/>
                      <a:pt x="62" y="28"/>
                      <a:pt x="62" y="43"/>
                    </a:cubicBezTo>
                    <a:cubicBezTo>
                      <a:pt x="42" y="43"/>
                      <a:pt x="21" y="43"/>
                      <a:pt x="0" y="43"/>
                    </a:cubicBezTo>
                    <a:cubicBezTo>
                      <a:pt x="0" y="28"/>
                      <a:pt x="0" y="14"/>
                      <a:pt x="0" y="0"/>
                    </a:cubicBezTo>
                    <a:cubicBezTo>
                      <a:pt x="21" y="0"/>
                      <a:pt x="41" y="0"/>
                      <a:pt x="62" y="0"/>
                    </a:cubicBezTo>
                    <a:close/>
                  </a:path>
                </a:pathLst>
              </a:custGeom>
              <a:solidFill>
                <a:srgbClr val="CCC5BD"/>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pis For Office"/>
                  <a:ea typeface="+mn-ea"/>
                  <a:cs typeface="+mn-cs"/>
                </a:endParaRPr>
              </a:p>
            </p:txBody>
          </p:sp>
        </p:grpSp>
      </p:grpSp>
      <p:pic>
        <p:nvPicPr>
          <p:cNvPr id="17" name="Picture 16">
            <a:extLst>
              <a:ext uri="{FF2B5EF4-FFF2-40B4-BE49-F238E27FC236}">
                <a16:creationId xmlns:a16="http://schemas.microsoft.com/office/drawing/2014/main" id="{9BFC2264-5752-9A0A-6309-48A3BD81677D}"/>
              </a:ext>
            </a:extLst>
          </p:cNvPr>
          <p:cNvPicPr>
            <a:picLocks noChangeAspect="1"/>
          </p:cNvPicPr>
          <p:nvPr/>
        </p:nvPicPr>
        <p:blipFill>
          <a:blip r:embed="rId3"/>
          <a:stretch>
            <a:fillRect/>
          </a:stretch>
        </p:blipFill>
        <p:spPr>
          <a:xfrm>
            <a:off x="1201708" y="1883340"/>
            <a:ext cx="10117505" cy="3614630"/>
          </a:xfrm>
          <a:prstGeom prst="rect">
            <a:avLst/>
          </a:prstGeom>
        </p:spPr>
      </p:pic>
    </p:spTree>
    <p:extLst>
      <p:ext uri="{BB962C8B-B14F-4D97-AF65-F5344CB8AC3E}">
        <p14:creationId xmlns:p14="http://schemas.microsoft.com/office/powerpoint/2010/main" val="242756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90F192-21E6-4552-3B7E-30CB4E721AE7}"/>
              </a:ext>
            </a:extLst>
          </p:cNvPr>
          <p:cNvSpPr txBox="1"/>
          <p:nvPr/>
        </p:nvSpPr>
        <p:spPr>
          <a:xfrm>
            <a:off x="305490" y="515684"/>
            <a:ext cx="10150519" cy="646331"/>
          </a:xfrm>
          <a:prstGeom prst="rect">
            <a:avLst/>
          </a:prstGeom>
          <a:noFill/>
        </p:spPr>
        <p:txBody>
          <a:bodyPr wrap="square" rtlCol="0">
            <a:spAutoFit/>
          </a:bodyPr>
          <a:lstStyle>
            <a:defPPr>
              <a:defRPr lang="en-US"/>
            </a:defPPr>
            <a:lvl1pPr>
              <a:defRPr sz="3600" b="1">
                <a:solidFill>
                  <a:schemeClr val="accent3"/>
                </a:solidFill>
                <a:latin typeface="Poppins" panose="00000500000000000000" pitchFamily="2" charset="0"/>
                <a:ea typeface="Lato" panose="020F0502020204030203" pitchFamily="34"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olidFill>
                  <a:schemeClr val="accent1"/>
                </a:solidFill>
                <a:latin typeface="+mj-lt"/>
                <a:ea typeface="Roboto" panose="02000000000000000000" pitchFamily="2" charset="0"/>
                <a:cs typeface="Arial" panose="020B0604020202020204" pitchFamily="34" charset="0"/>
              </a:rPr>
              <a:t>Environmental Impact of Weekly Insulin</a:t>
            </a:r>
            <a:endParaRPr kumimoji="0" lang="id-ID" b="0" i="0" u="none" strike="noStrike" kern="1200" cap="none" spc="0" normalizeH="0" baseline="0" noProof="0" dirty="0">
              <a:ln>
                <a:noFill/>
              </a:ln>
              <a:solidFill>
                <a:schemeClr val="accent1"/>
              </a:solidFill>
              <a:effectLst/>
              <a:uLnTx/>
              <a:uFillTx/>
              <a:latin typeface="+mj-lt"/>
              <a:ea typeface="Roboto" panose="02000000000000000000" pitchFamily="2" charset="0"/>
              <a:cs typeface="Arial" panose="020B0604020202020204" pitchFamily="34" charset="0"/>
            </a:endParaRPr>
          </a:p>
        </p:txBody>
      </p:sp>
      <p:pic>
        <p:nvPicPr>
          <p:cNvPr id="4" name="Graphic 3">
            <a:extLst>
              <a:ext uri="{FF2B5EF4-FFF2-40B4-BE49-F238E27FC236}">
                <a16:creationId xmlns:a16="http://schemas.microsoft.com/office/drawing/2014/main" id="{E456FC31-C061-0CAF-56E8-0BFB921E96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420" y="-2900716"/>
            <a:ext cx="4185841" cy="4185841"/>
          </a:xfrm>
          <a:prstGeom prst="rect">
            <a:avLst/>
          </a:prstGeom>
        </p:spPr>
      </p:pic>
      <p:pic>
        <p:nvPicPr>
          <p:cNvPr id="5" name="Picture 4" descr="A chart of different types of pens&#10;&#10;Description automatically generated">
            <a:extLst>
              <a:ext uri="{FF2B5EF4-FFF2-40B4-BE49-F238E27FC236}">
                <a16:creationId xmlns:a16="http://schemas.microsoft.com/office/drawing/2014/main" id="{4989C6B1-75A8-89D5-5C2E-A4F738979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524" y="1545079"/>
            <a:ext cx="7588449" cy="5312921"/>
          </a:xfrm>
          <a:prstGeom prst="rect">
            <a:avLst/>
          </a:prstGeom>
        </p:spPr>
      </p:pic>
    </p:spTree>
    <p:extLst>
      <p:ext uri="{BB962C8B-B14F-4D97-AF65-F5344CB8AC3E}">
        <p14:creationId xmlns:p14="http://schemas.microsoft.com/office/powerpoint/2010/main" val="425060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94C1-BBBC-9125-68D5-07DD093D23BB}"/>
              </a:ext>
            </a:extLst>
          </p:cNvPr>
          <p:cNvSpPr>
            <a:spLocks noGrp="1"/>
          </p:cNvSpPr>
          <p:nvPr>
            <p:ph type="title"/>
          </p:nvPr>
        </p:nvSpPr>
        <p:spPr/>
        <p:txBody>
          <a:bodyPr/>
          <a:lstStyle/>
          <a:p>
            <a:r>
              <a:rPr lang="en-US" dirty="0"/>
              <a:t>Disclosure of Financial Support</a:t>
            </a:r>
          </a:p>
        </p:txBody>
      </p:sp>
      <p:sp>
        <p:nvSpPr>
          <p:cNvPr id="3" name="Content Placeholder 2">
            <a:extLst>
              <a:ext uri="{FF2B5EF4-FFF2-40B4-BE49-F238E27FC236}">
                <a16:creationId xmlns:a16="http://schemas.microsoft.com/office/drawing/2014/main" id="{FC6FBC39-1949-2A3B-9334-CB810611C2B3}"/>
              </a:ext>
            </a:extLst>
          </p:cNvPr>
          <p:cNvSpPr>
            <a:spLocks noGrp="1"/>
          </p:cNvSpPr>
          <p:nvPr>
            <p:ph idx="1"/>
          </p:nvPr>
        </p:nvSpPr>
        <p:spPr/>
        <p:txBody>
          <a:bodyPr/>
          <a:lstStyle/>
          <a:p>
            <a:pPr>
              <a:defRPr/>
            </a:pPr>
            <a:r>
              <a:rPr lang="en-US" dirty="0">
                <a:latin typeface="+mj-lt"/>
                <a:cs typeface="Calibri" panose="020F0502020204030204" pitchFamily="34" charset="0"/>
              </a:rPr>
              <a:t>This program has received financial support from Novo Nordisk Canada and Abbott Laboratories Co. in the form of educational funding</a:t>
            </a:r>
          </a:p>
          <a:p>
            <a:pPr>
              <a:defRPr/>
            </a:pPr>
            <a:r>
              <a:rPr lang="en-US" dirty="0">
                <a:latin typeface="+mj-lt"/>
                <a:cs typeface="Calibri" panose="020F0502020204030204" pitchFamily="34" charset="0"/>
              </a:rPr>
              <a:t>This program has received in-kind support from Lilly Canada and Abbott Laboratories Co. in the form of logistical support</a:t>
            </a:r>
          </a:p>
          <a:p>
            <a:pPr marL="342900" indent="-342900">
              <a:defRPr/>
            </a:pPr>
            <a:endParaRPr lang="en-US" b="1" u="sng" dirty="0">
              <a:latin typeface="+mj-lt"/>
              <a:cs typeface="Calibri" panose="020F0502020204030204" pitchFamily="34" charset="0"/>
            </a:endParaRPr>
          </a:p>
          <a:p>
            <a:pPr>
              <a:spcBef>
                <a:spcPts val="1800"/>
              </a:spcBef>
              <a:defRPr/>
            </a:pPr>
            <a:r>
              <a:rPr lang="en-US" b="1" u="sng" dirty="0">
                <a:latin typeface="+mj-lt"/>
                <a:cs typeface="Calibri" panose="020F0502020204030204" pitchFamily="34" charset="0"/>
              </a:rPr>
              <a:t>Potential for conflict(s) of interest</a:t>
            </a:r>
            <a:r>
              <a:rPr lang="en-US" b="1" dirty="0">
                <a:latin typeface="+mj-lt"/>
                <a:cs typeface="Calibri" panose="020F0502020204030204" pitchFamily="34" charset="0"/>
              </a:rPr>
              <a:t>:</a:t>
            </a:r>
          </a:p>
          <a:p>
            <a:pPr lvl="1">
              <a:spcBef>
                <a:spcPts val="1200"/>
              </a:spcBef>
              <a:defRPr/>
            </a:pPr>
            <a:r>
              <a:rPr lang="en-CA" dirty="0">
                <a:latin typeface="+mj-lt"/>
              </a:rPr>
              <a:t>Dr. Diane </a:t>
            </a:r>
            <a:r>
              <a:rPr lang="en-CA" dirty="0" err="1">
                <a:latin typeface="+mj-lt"/>
              </a:rPr>
              <a:t>Murzin</a:t>
            </a:r>
            <a:r>
              <a:rPr lang="en-CA" dirty="0">
                <a:latin typeface="+mj-lt"/>
              </a:rPr>
              <a:t> has</a:t>
            </a:r>
            <a:r>
              <a:rPr lang="en-US" dirty="0">
                <a:latin typeface="+mj-lt"/>
              </a:rPr>
              <a:t> received an honorarium from Abbott Canada</a:t>
            </a:r>
          </a:p>
          <a:p>
            <a:pPr lvl="1">
              <a:spcBef>
                <a:spcPts val="1200"/>
              </a:spcBef>
              <a:defRPr/>
            </a:pPr>
            <a:r>
              <a:rPr lang="en-US" dirty="0">
                <a:latin typeface="+mj-lt"/>
              </a:rPr>
              <a:t>Lilly Canada has developed products that may be discussed in this program</a:t>
            </a:r>
            <a:endParaRPr lang="en-CA" dirty="0">
              <a:latin typeface="+mj-lt"/>
            </a:endParaRPr>
          </a:p>
          <a:p>
            <a:pPr marL="0" indent="0">
              <a:buNone/>
            </a:pPr>
            <a:endParaRPr lang="en-US" dirty="0"/>
          </a:p>
        </p:txBody>
      </p:sp>
    </p:spTree>
    <p:extLst>
      <p:ext uri="{BB962C8B-B14F-4D97-AF65-F5344CB8AC3E}">
        <p14:creationId xmlns:p14="http://schemas.microsoft.com/office/powerpoint/2010/main" val="145578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2FE9-84EA-0666-EE1C-454A2AEA4B12}"/>
              </a:ext>
            </a:extLst>
          </p:cNvPr>
          <p:cNvSpPr>
            <a:spLocks noGrp="1"/>
          </p:cNvSpPr>
          <p:nvPr>
            <p:ph type="title"/>
          </p:nvPr>
        </p:nvSpPr>
        <p:spPr/>
        <p:txBody>
          <a:bodyPr/>
          <a:lstStyle/>
          <a:p>
            <a:r>
              <a:rPr lang="en-US" dirty="0"/>
              <a:t>QWINT-2: Insulin </a:t>
            </a:r>
            <a:r>
              <a:rPr lang="en-US" dirty="0" err="1"/>
              <a:t>Efsitora</a:t>
            </a:r>
            <a:r>
              <a:rPr lang="en-US" dirty="0"/>
              <a:t> Alfa</a:t>
            </a:r>
          </a:p>
        </p:txBody>
      </p:sp>
      <p:sp>
        <p:nvSpPr>
          <p:cNvPr id="3" name="Content Placeholder 2">
            <a:extLst>
              <a:ext uri="{FF2B5EF4-FFF2-40B4-BE49-F238E27FC236}">
                <a16:creationId xmlns:a16="http://schemas.microsoft.com/office/drawing/2014/main" id="{EBD39539-4AF8-66AF-56BD-506DD2F4BCBF}"/>
              </a:ext>
            </a:extLst>
          </p:cNvPr>
          <p:cNvSpPr>
            <a:spLocks noGrp="1"/>
          </p:cNvSpPr>
          <p:nvPr>
            <p:ph idx="1"/>
          </p:nvPr>
        </p:nvSpPr>
        <p:spPr>
          <a:xfrm>
            <a:off x="677333" y="2160589"/>
            <a:ext cx="9022251" cy="3880773"/>
          </a:xfrm>
        </p:spPr>
        <p:txBody>
          <a:bodyPr>
            <a:normAutofit/>
          </a:bodyPr>
          <a:lstStyle/>
          <a:p>
            <a:r>
              <a:rPr lang="en-US" sz="2400" dirty="0"/>
              <a:t>WHAT: Insulin </a:t>
            </a:r>
            <a:r>
              <a:rPr lang="en-US" sz="2400" dirty="0" err="1"/>
              <a:t>Efsitora</a:t>
            </a:r>
            <a:r>
              <a:rPr lang="en-US" sz="2400" dirty="0"/>
              <a:t> versus </a:t>
            </a:r>
            <a:r>
              <a:rPr lang="en-US" sz="2400" dirty="0" err="1"/>
              <a:t>degludec</a:t>
            </a:r>
            <a:endParaRPr lang="en-US" sz="2400" dirty="0"/>
          </a:p>
          <a:p>
            <a:endParaRPr lang="en-US" sz="2400" dirty="0"/>
          </a:p>
          <a:p>
            <a:r>
              <a:rPr lang="en-US" sz="2400" dirty="0"/>
              <a:t>WHO: 928 insulin-naïve patients with T2DM</a:t>
            </a:r>
          </a:p>
          <a:p>
            <a:endParaRPr lang="en-US" sz="2400" dirty="0"/>
          </a:p>
          <a:p>
            <a:r>
              <a:rPr lang="en-US" sz="2400" dirty="0"/>
              <a:t>Open-label, treat-to-target</a:t>
            </a:r>
          </a:p>
          <a:p>
            <a:endParaRPr lang="en-US" sz="2400" dirty="0"/>
          </a:p>
          <a:p>
            <a:r>
              <a:rPr lang="en-US" sz="2400" dirty="0"/>
              <a:t>Primary end point: change in HbA1c from baseline to week 52 </a:t>
            </a:r>
          </a:p>
        </p:txBody>
      </p:sp>
      <p:sp>
        <p:nvSpPr>
          <p:cNvPr id="4" name="TextBox 3">
            <a:extLst>
              <a:ext uri="{FF2B5EF4-FFF2-40B4-BE49-F238E27FC236}">
                <a16:creationId xmlns:a16="http://schemas.microsoft.com/office/drawing/2014/main" id="{7AD57923-1F0C-3E30-54FD-4A96F82FBAEB}"/>
              </a:ext>
            </a:extLst>
          </p:cNvPr>
          <p:cNvSpPr txBox="1"/>
          <p:nvPr/>
        </p:nvSpPr>
        <p:spPr>
          <a:xfrm>
            <a:off x="6368174" y="6581001"/>
            <a:ext cx="5811656" cy="276999"/>
          </a:xfrm>
          <a:prstGeom prst="rect">
            <a:avLst/>
          </a:prstGeom>
          <a:noFill/>
        </p:spPr>
        <p:txBody>
          <a:bodyPr wrap="none" rtlCol="0">
            <a:spAutoFit/>
          </a:bodyPr>
          <a:lstStyle/>
          <a:p>
            <a:pPr algn="r"/>
            <a:r>
              <a:rPr lang="en-US" sz="1200" dirty="0"/>
              <a:t>Carol </a:t>
            </a:r>
            <a:r>
              <a:rPr lang="en-US" sz="1200" dirty="0" err="1"/>
              <a:t>Wysham</a:t>
            </a:r>
            <a:r>
              <a:rPr lang="en-US" sz="1200" dirty="0"/>
              <a:t> et al. NEJM. </a:t>
            </a:r>
            <a:r>
              <a:rPr lang="en-US" sz="1200" b="1" i="0" dirty="0">
                <a:solidFill>
                  <a:srgbClr val="4D4D4D"/>
                </a:solidFill>
                <a:effectLst/>
                <a:latin typeface="OTNEJMScalaSansLF"/>
              </a:rPr>
              <a:t>DOI: 10.1056/NEJMoa2403953. </a:t>
            </a:r>
            <a:r>
              <a:rPr lang="en-US" sz="1200" b="1" dirty="0">
                <a:solidFill>
                  <a:srgbClr val="4D4D4D"/>
                </a:solidFill>
                <a:latin typeface="OTNEJMScalaSansLF"/>
              </a:rPr>
              <a:t>Published online Sep 2024.</a:t>
            </a:r>
            <a:endParaRPr lang="en-US" sz="1200" b="1" i="0" dirty="0">
              <a:solidFill>
                <a:srgbClr val="4D4D4D"/>
              </a:solidFill>
              <a:effectLst/>
              <a:latin typeface="OTNEJMScalaSansLF"/>
            </a:endParaRPr>
          </a:p>
        </p:txBody>
      </p:sp>
    </p:spTree>
    <p:extLst>
      <p:ext uri="{BB962C8B-B14F-4D97-AF65-F5344CB8AC3E}">
        <p14:creationId xmlns:p14="http://schemas.microsoft.com/office/powerpoint/2010/main" val="229463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EBEF-637A-F0A2-6D7F-F056CD4121F9}"/>
              </a:ext>
            </a:extLst>
          </p:cNvPr>
          <p:cNvSpPr>
            <a:spLocks noGrp="1"/>
          </p:cNvSpPr>
          <p:nvPr>
            <p:ph type="title"/>
          </p:nvPr>
        </p:nvSpPr>
        <p:spPr/>
        <p:txBody>
          <a:bodyPr/>
          <a:lstStyle/>
          <a:p>
            <a:r>
              <a:rPr lang="en-US" dirty="0"/>
              <a:t>Results</a:t>
            </a:r>
          </a:p>
        </p:txBody>
      </p:sp>
      <p:pic>
        <p:nvPicPr>
          <p:cNvPr id="5" name="Picture 4" descr="A graph of blood pressure&#10;&#10;Description automatically generated">
            <a:extLst>
              <a:ext uri="{FF2B5EF4-FFF2-40B4-BE49-F238E27FC236}">
                <a16:creationId xmlns:a16="http://schemas.microsoft.com/office/drawing/2014/main" id="{BA996A7A-DA7E-FDDD-3A4D-1485FD45B953}"/>
              </a:ext>
            </a:extLst>
          </p:cNvPr>
          <p:cNvPicPr>
            <a:picLocks noChangeAspect="1"/>
          </p:cNvPicPr>
          <p:nvPr/>
        </p:nvPicPr>
        <p:blipFill>
          <a:blip r:embed="rId2"/>
          <a:stretch>
            <a:fillRect/>
          </a:stretch>
        </p:blipFill>
        <p:spPr>
          <a:xfrm>
            <a:off x="1022913" y="1270000"/>
            <a:ext cx="7905509" cy="5486826"/>
          </a:xfrm>
          <a:prstGeom prst="rect">
            <a:avLst/>
          </a:prstGeom>
        </p:spPr>
      </p:pic>
      <p:sp>
        <p:nvSpPr>
          <p:cNvPr id="3" name="TextBox 2">
            <a:extLst>
              <a:ext uri="{FF2B5EF4-FFF2-40B4-BE49-F238E27FC236}">
                <a16:creationId xmlns:a16="http://schemas.microsoft.com/office/drawing/2014/main" id="{1060BC22-FCB3-BED3-9AFB-145869585983}"/>
              </a:ext>
            </a:extLst>
          </p:cNvPr>
          <p:cNvSpPr txBox="1"/>
          <p:nvPr/>
        </p:nvSpPr>
        <p:spPr>
          <a:xfrm>
            <a:off x="6368174" y="6581001"/>
            <a:ext cx="5811656" cy="276999"/>
          </a:xfrm>
          <a:prstGeom prst="rect">
            <a:avLst/>
          </a:prstGeom>
          <a:noFill/>
        </p:spPr>
        <p:txBody>
          <a:bodyPr wrap="none" rtlCol="0">
            <a:spAutoFit/>
          </a:bodyPr>
          <a:lstStyle/>
          <a:p>
            <a:pPr algn="r"/>
            <a:r>
              <a:rPr lang="en-US" sz="1200" dirty="0"/>
              <a:t>Carol </a:t>
            </a:r>
            <a:r>
              <a:rPr lang="en-US" sz="1200" dirty="0" err="1"/>
              <a:t>Wysham</a:t>
            </a:r>
            <a:r>
              <a:rPr lang="en-US" sz="1200" dirty="0"/>
              <a:t> et al. NEJM. </a:t>
            </a:r>
            <a:r>
              <a:rPr lang="en-US" sz="1200" b="1" i="0" dirty="0">
                <a:solidFill>
                  <a:srgbClr val="4D4D4D"/>
                </a:solidFill>
                <a:effectLst/>
                <a:latin typeface="OTNEJMScalaSansLF"/>
              </a:rPr>
              <a:t>DOI: 10.1056/NEJMoa2403953. </a:t>
            </a:r>
            <a:r>
              <a:rPr lang="en-US" sz="1200" b="1" dirty="0">
                <a:solidFill>
                  <a:srgbClr val="4D4D4D"/>
                </a:solidFill>
                <a:latin typeface="OTNEJMScalaSansLF"/>
              </a:rPr>
              <a:t>Published online Sep 2024.</a:t>
            </a:r>
            <a:endParaRPr lang="en-US" sz="1200" b="1" i="0" dirty="0">
              <a:solidFill>
                <a:srgbClr val="4D4D4D"/>
              </a:solidFill>
              <a:effectLst/>
              <a:latin typeface="OTNEJMScalaSansLF"/>
            </a:endParaRPr>
          </a:p>
        </p:txBody>
      </p:sp>
    </p:spTree>
    <p:extLst>
      <p:ext uri="{BB962C8B-B14F-4D97-AF65-F5344CB8AC3E}">
        <p14:creationId xmlns:p14="http://schemas.microsoft.com/office/powerpoint/2010/main" val="54078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066-8D6D-0449-28DE-6420B9070492}"/>
              </a:ext>
            </a:extLst>
          </p:cNvPr>
          <p:cNvSpPr>
            <a:spLocks noGrp="1"/>
          </p:cNvSpPr>
          <p:nvPr>
            <p:ph type="title"/>
          </p:nvPr>
        </p:nvSpPr>
        <p:spPr/>
        <p:txBody>
          <a:bodyPr/>
          <a:lstStyle/>
          <a:p>
            <a:r>
              <a:rPr lang="en-US" dirty="0"/>
              <a:t>QWINT-2 Summary </a:t>
            </a:r>
          </a:p>
        </p:txBody>
      </p:sp>
      <p:sp>
        <p:nvSpPr>
          <p:cNvPr id="3" name="Content Placeholder 2">
            <a:extLst>
              <a:ext uri="{FF2B5EF4-FFF2-40B4-BE49-F238E27FC236}">
                <a16:creationId xmlns:a16="http://schemas.microsoft.com/office/drawing/2014/main" id="{FBBE6BEF-9A64-9125-EC6F-959859DF9D71}"/>
              </a:ext>
            </a:extLst>
          </p:cNvPr>
          <p:cNvSpPr>
            <a:spLocks noGrp="1"/>
          </p:cNvSpPr>
          <p:nvPr>
            <p:ph idx="1"/>
          </p:nvPr>
        </p:nvSpPr>
        <p:spPr/>
        <p:txBody>
          <a:bodyPr>
            <a:normAutofit/>
          </a:bodyPr>
          <a:lstStyle/>
          <a:p>
            <a:r>
              <a:rPr lang="en-US" sz="2800" dirty="0" err="1"/>
              <a:t>Efsitora</a:t>
            </a:r>
            <a:r>
              <a:rPr lang="en-US" sz="2800" dirty="0"/>
              <a:t> was noninferior to </a:t>
            </a:r>
            <a:r>
              <a:rPr lang="en-US" sz="2800" dirty="0" err="1"/>
              <a:t>degludec</a:t>
            </a:r>
            <a:r>
              <a:rPr lang="en-US" sz="2800" dirty="0"/>
              <a:t> with respect to change in HbA1c over 52 weeks</a:t>
            </a:r>
          </a:p>
        </p:txBody>
      </p:sp>
      <p:sp>
        <p:nvSpPr>
          <p:cNvPr id="4" name="TextBox 3">
            <a:extLst>
              <a:ext uri="{FF2B5EF4-FFF2-40B4-BE49-F238E27FC236}">
                <a16:creationId xmlns:a16="http://schemas.microsoft.com/office/drawing/2014/main" id="{D476147F-B645-4EB4-4689-8E8573261671}"/>
              </a:ext>
            </a:extLst>
          </p:cNvPr>
          <p:cNvSpPr txBox="1"/>
          <p:nvPr/>
        </p:nvSpPr>
        <p:spPr>
          <a:xfrm>
            <a:off x="6368174" y="6581001"/>
            <a:ext cx="5811656" cy="276999"/>
          </a:xfrm>
          <a:prstGeom prst="rect">
            <a:avLst/>
          </a:prstGeom>
          <a:noFill/>
        </p:spPr>
        <p:txBody>
          <a:bodyPr wrap="none" rtlCol="0">
            <a:spAutoFit/>
          </a:bodyPr>
          <a:lstStyle/>
          <a:p>
            <a:pPr algn="r"/>
            <a:r>
              <a:rPr lang="en-US" sz="1200" dirty="0"/>
              <a:t>Carol </a:t>
            </a:r>
            <a:r>
              <a:rPr lang="en-US" sz="1200" dirty="0" err="1"/>
              <a:t>Wysham</a:t>
            </a:r>
            <a:r>
              <a:rPr lang="en-US" sz="1200" dirty="0"/>
              <a:t> et al. NEJM. </a:t>
            </a:r>
            <a:r>
              <a:rPr lang="en-US" sz="1200" b="1" i="0" dirty="0">
                <a:solidFill>
                  <a:srgbClr val="4D4D4D"/>
                </a:solidFill>
                <a:effectLst/>
                <a:latin typeface="OTNEJMScalaSansLF"/>
              </a:rPr>
              <a:t>DOI: 10.1056/NEJMoa2403953. </a:t>
            </a:r>
            <a:r>
              <a:rPr lang="en-US" sz="1200" b="1" dirty="0">
                <a:solidFill>
                  <a:srgbClr val="4D4D4D"/>
                </a:solidFill>
                <a:latin typeface="OTNEJMScalaSansLF"/>
              </a:rPr>
              <a:t>Published online Sep 2024.</a:t>
            </a:r>
            <a:endParaRPr lang="en-US" sz="1200" b="1" i="0" dirty="0">
              <a:solidFill>
                <a:srgbClr val="4D4D4D"/>
              </a:solidFill>
              <a:effectLst/>
              <a:latin typeface="OTNEJMScalaSansLF"/>
            </a:endParaRPr>
          </a:p>
        </p:txBody>
      </p:sp>
    </p:spTree>
    <p:extLst>
      <p:ext uri="{BB962C8B-B14F-4D97-AF65-F5344CB8AC3E}">
        <p14:creationId xmlns:p14="http://schemas.microsoft.com/office/powerpoint/2010/main" val="303791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77DC-1B09-5E92-F695-EC7E8161927D}"/>
              </a:ext>
            </a:extLst>
          </p:cNvPr>
          <p:cNvSpPr>
            <a:spLocks noGrp="1"/>
          </p:cNvSpPr>
          <p:nvPr>
            <p:ph type="title"/>
          </p:nvPr>
        </p:nvSpPr>
        <p:spPr/>
        <p:txBody>
          <a:bodyPr/>
          <a:lstStyle/>
          <a:p>
            <a:r>
              <a:rPr lang="en-US" dirty="0"/>
              <a:t>GLP1ra: SURGERY AND ENDOSCOPY</a:t>
            </a:r>
          </a:p>
        </p:txBody>
      </p:sp>
      <p:sp>
        <p:nvSpPr>
          <p:cNvPr id="3" name="Text Placeholder 2">
            <a:extLst>
              <a:ext uri="{FF2B5EF4-FFF2-40B4-BE49-F238E27FC236}">
                <a16:creationId xmlns:a16="http://schemas.microsoft.com/office/drawing/2014/main" id="{2BBD53D5-2F17-3CA2-9006-FC7906D5D6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5095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D42F-3369-310E-B016-A1F672187167}"/>
              </a:ext>
            </a:extLst>
          </p:cNvPr>
          <p:cNvSpPr>
            <a:spLocks noGrp="1"/>
          </p:cNvSpPr>
          <p:nvPr>
            <p:ph type="title"/>
          </p:nvPr>
        </p:nvSpPr>
        <p:spPr>
          <a:xfrm>
            <a:off x="682355" y="335969"/>
            <a:ext cx="9905998" cy="1114425"/>
          </a:xfrm>
        </p:spPr>
        <p:txBody>
          <a:bodyPr/>
          <a:lstStyle/>
          <a:p>
            <a:r>
              <a:rPr lang="en-US" dirty="0"/>
              <a:t>Pre-Operative Management: GLP1ra</a:t>
            </a:r>
            <a:endParaRPr lang="en-CA" cap="none" dirty="0"/>
          </a:p>
        </p:txBody>
      </p:sp>
      <p:sp>
        <p:nvSpPr>
          <p:cNvPr id="4" name="Content Placeholder 2">
            <a:extLst>
              <a:ext uri="{FF2B5EF4-FFF2-40B4-BE49-F238E27FC236}">
                <a16:creationId xmlns:a16="http://schemas.microsoft.com/office/drawing/2014/main" id="{F3169C14-E2A1-A283-35B7-2471AB9B3ECC}"/>
              </a:ext>
            </a:extLst>
          </p:cNvPr>
          <p:cNvSpPr>
            <a:spLocks noGrp="1"/>
          </p:cNvSpPr>
          <p:nvPr>
            <p:ph idx="1"/>
          </p:nvPr>
        </p:nvSpPr>
        <p:spPr>
          <a:xfrm>
            <a:off x="682355" y="1838997"/>
            <a:ext cx="9813790" cy="5071637"/>
          </a:xfrm>
        </p:spPr>
        <p:txBody>
          <a:bodyPr anchor="t">
            <a:normAutofit/>
          </a:bodyPr>
          <a:lstStyle/>
          <a:p>
            <a:r>
              <a:rPr lang="en-US" sz="2400" cap="none" dirty="0">
                <a:solidFill>
                  <a:schemeClr val="tx1"/>
                </a:solidFill>
                <a:effectLst>
                  <a:glow rad="38100">
                    <a:schemeClr val="bg1">
                      <a:lumMod val="50000"/>
                      <a:lumOff val="50000"/>
                      <a:alpha val="20000"/>
                    </a:schemeClr>
                  </a:glow>
                </a:effectLst>
              </a:rPr>
              <a:t>Reports of anesthesiologists encountering full-stomach even with 12h of fasting in patients taking GLP1ra</a:t>
            </a:r>
          </a:p>
          <a:p>
            <a:endParaRPr lang="en-US" sz="2400" cap="none" dirty="0">
              <a:solidFill>
                <a:schemeClr val="tx1"/>
              </a:solidFill>
              <a:effectLst>
                <a:glow rad="38100">
                  <a:schemeClr val="bg1">
                    <a:lumMod val="50000"/>
                    <a:lumOff val="50000"/>
                    <a:alpha val="20000"/>
                  </a:schemeClr>
                </a:glow>
              </a:effectLst>
            </a:endParaRPr>
          </a:p>
          <a:p>
            <a:r>
              <a:rPr lang="en-US" sz="2400" cap="none" dirty="0">
                <a:solidFill>
                  <a:schemeClr val="tx1"/>
                </a:solidFill>
                <a:effectLst>
                  <a:glow rad="38100">
                    <a:schemeClr val="bg1">
                      <a:lumMod val="50000"/>
                      <a:lumOff val="50000"/>
                      <a:alpha val="20000"/>
                    </a:schemeClr>
                  </a:glow>
                </a:effectLst>
              </a:rPr>
              <a:t>GLP1ra associated with delayed gastric emptying and may lead to increased aspiration risk</a:t>
            </a:r>
          </a:p>
        </p:txBody>
      </p:sp>
      <p:pic>
        <p:nvPicPr>
          <p:cNvPr id="5" name="Graphic 4" descr="Inpatient outline">
            <a:extLst>
              <a:ext uri="{FF2B5EF4-FFF2-40B4-BE49-F238E27FC236}">
                <a16:creationId xmlns:a16="http://schemas.microsoft.com/office/drawing/2014/main" id="{CC15FA2C-3885-2948-4F22-70F08046D9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7818" y="173182"/>
            <a:ext cx="1440000" cy="1440000"/>
          </a:xfrm>
          <a:prstGeom prst="rect">
            <a:avLst/>
          </a:prstGeom>
        </p:spPr>
      </p:pic>
      <p:pic>
        <p:nvPicPr>
          <p:cNvPr id="6" name="Picture 5">
            <a:extLst>
              <a:ext uri="{FF2B5EF4-FFF2-40B4-BE49-F238E27FC236}">
                <a16:creationId xmlns:a16="http://schemas.microsoft.com/office/drawing/2014/main" id="{7245A6E3-202F-DC30-2D70-DFF87CD63799}"/>
              </a:ext>
            </a:extLst>
          </p:cNvPr>
          <p:cNvPicPr>
            <a:picLocks noChangeAspect="1"/>
          </p:cNvPicPr>
          <p:nvPr/>
        </p:nvPicPr>
        <p:blipFill>
          <a:blip r:embed="rId4"/>
          <a:stretch>
            <a:fillRect/>
          </a:stretch>
        </p:blipFill>
        <p:spPr>
          <a:xfrm>
            <a:off x="730822" y="5159766"/>
            <a:ext cx="9716856" cy="1362265"/>
          </a:xfrm>
          <a:prstGeom prst="rect">
            <a:avLst/>
          </a:prstGeom>
        </p:spPr>
      </p:pic>
    </p:spTree>
    <p:extLst>
      <p:ext uri="{BB962C8B-B14F-4D97-AF65-F5344CB8AC3E}">
        <p14:creationId xmlns:p14="http://schemas.microsoft.com/office/powerpoint/2010/main" val="2645794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D42F-3369-310E-B016-A1F672187167}"/>
              </a:ext>
            </a:extLst>
          </p:cNvPr>
          <p:cNvSpPr>
            <a:spLocks noGrp="1"/>
          </p:cNvSpPr>
          <p:nvPr>
            <p:ph type="title"/>
          </p:nvPr>
        </p:nvSpPr>
        <p:spPr>
          <a:xfrm>
            <a:off x="682355" y="685800"/>
            <a:ext cx="9905998" cy="1114425"/>
          </a:xfrm>
        </p:spPr>
        <p:txBody>
          <a:bodyPr/>
          <a:lstStyle/>
          <a:p>
            <a:r>
              <a:rPr lang="en-US" dirty="0"/>
              <a:t>Pre-Operative Management: GLP1ra</a:t>
            </a:r>
            <a:endParaRPr lang="en-CA" cap="none" dirty="0"/>
          </a:p>
        </p:txBody>
      </p:sp>
      <p:sp>
        <p:nvSpPr>
          <p:cNvPr id="4" name="Content Placeholder 2">
            <a:extLst>
              <a:ext uri="{FF2B5EF4-FFF2-40B4-BE49-F238E27FC236}">
                <a16:creationId xmlns:a16="http://schemas.microsoft.com/office/drawing/2014/main" id="{F3169C14-E2A1-A283-35B7-2471AB9B3ECC}"/>
              </a:ext>
            </a:extLst>
          </p:cNvPr>
          <p:cNvSpPr>
            <a:spLocks noGrp="1"/>
          </p:cNvSpPr>
          <p:nvPr>
            <p:ph idx="1"/>
          </p:nvPr>
        </p:nvSpPr>
        <p:spPr>
          <a:xfrm>
            <a:off x="682355" y="1895186"/>
            <a:ext cx="7783728" cy="4489848"/>
          </a:xfrm>
        </p:spPr>
        <p:txBody>
          <a:bodyPr anchor="t">
            <a:normAutofit fontScale="92500"/>
          </a:bodyPr>
          <a:lstStyle/>
          <a:p>
            <a:pPr marL="0" indent="0">
              <a:buNone/>
            </a:pPr>
            <a:r>
              <a:rPr lang="en-US" sz="2400" cap="none" dirty="0">
                <a:solidFill>
                  <a:schemeClr val="tx1"/>
                </a:solidFill>
                <a:effectLst>
                  <a:glow rad="38100">
                    <a:schemeClr val="bg1">
                      <a:lumMod val="50000"/>
                      <a:lumOff val="50000"/>
                      <a:alpha val="20000"/>
                    </a:schemeClr>
                  </a:glow>
                </a:effectLst>
              </a:rPr>
              <a:t>Institute of Safe Medication Practices of Canada</a:t>
            </a:r>
          </a:p>
          <a:p>
            <a:pPr lvl="1"/>
            <a:r>
              <a:rPr lang="en-US" sz="2400" cap="none" dirty="0">
                <a:solidFill>
                  <a:schemeClr val="tx1"/>
                </a:solidFill>
                <a:effectLst>
                  <a:glow rad="38100">
                    <a:schemeClr val="bg1">
                      <a:lumMod val="50000"/>
                      <a:lumOff val="50000"/>
                      <a:alpha val="20000"/>
                    </a:schemeClr>
                  </a:glow>
                </a:effectLst>
              </a:rPr>
              <a:t>GLP1ra for WEIGHT LOSS</a:t>
            </a:r>
            <a:r>
              <a:rPr lang="en-US" sz="2400" dirty="0">
                <a:solidFill>
                  <a:schemeClr val="tx1"/>
                </a:solidFill>
                <a:effectLst>
                  <a:glow rad="38100">
                    <a:schemeClr val="bg1">
                      <a:lumMod val="50000"/>
                      <a:lumOff val="50000"/>
                      <a:alpha val="20000"/>
                    </a:schemeClr>
                  </a:glow>
                </a:effectLst>
              </a:rPr>
              <a:t>: </a:t>
            </a:r>
            <a:r>
              <a:rPr lang="en-US" sz="2400" cap="none" dirty="0">
                <a:solidFill>
                  <a:schemeClr val="tx1"/>
                </a:solidFill>
                <a:effectLst>
                  <a:glow rad="38100">
                    <a:schemeClr val="bg1">
                      <a:lumMod val="50000"/>
                      <a:lumOff val="50000"/>
                      <a:alpha val="20000"/>
                    </a:schemeClr>
                  </a:glow>
                </a:effectLst>
              </a:rPr>
              <a:t>hold medication for 3 half lives prior to planned surgery</a:t>
            </a:r>
          </a:p>
          <a:p>
            <a:pPr lvl="2"/>
            <a:r>
              <a:rPr lang="en-US" sz="2200" cap="none" dirty="0">
                <a:solidFill>
                  <a:schemeClr val="tx1"/>
                </a:solidFill>
                <a:effectLst>
                  <a:glow rad="38100">
                    <a:schemeClr val="bg1">
                      <a:lumMod val="50000"/>
                      <a:lumOff val="50000"/>
                      <a:alpha val="20000"/>
                    </a:schemeClr>
                  </a:glow>
                </a:effectLst>
              </a:rPr>
              <a:t>88% of the drug being eliminated by this point</a:t>
            </a:r>
          </a:p>
          <a:p>
            <a:pPr lvl="1"/>
            <a:r>
              <a:rPr lang="en-US" sz="2400" cap="none" dirty="0">
                <a:solidFill>
                  <a:schemeClr val="tx1"/>
                </a:solidFill>
                <a:effectLst>
                  <a:glow rad="38100">
                    <a:schemeClr val="bg1">
                      <a:lumMod val="50000"/>
                      <a:lumOff val="50000"/>
                      <a:alpha val="20000"/>
                    </a:schemeClr>
                  </a:glow>
                </a:effectLst>
              </a:rPr>
              <a:t>GLP1ra for DIABETES MELLITUS: benefits vs risks of holding for 3 half lives; consult with endocrinologist</a:t>
            </a:r>
          </a:p>
          <a:p>
            <a:pPr lvl="1"/>
            <a:endParaRPr lang="en-US" sz="2400" dirty="0">
              <a:solidFill>
                <a:schemeClr val="tx1"/>
              </a:solidFill>
              <a:effectLst>
                <a:glow rad="38100">
                  <a:schemeClr val="bg1">
                    <a:lumMod val="50000"/>
                    <a:lumOff val="50000"/>
                    <a:alpha val="20000"/>
                  </a:schemeClr>
                </a:glow>
              </a:effectLst>
            </a:endParaRPr>
          </a:p>
          <a:p>
            <a:r>
              <a:rPr lang="en-US" sz="2400" cap="none" dirty="0">
                <a:solidFill>
                  <a:schemeClr val="tx1"/>
                </a:solidFill>
                <a:effectLst>
                  <a:glow rad="38100">
                    <a:schemeClr val="bg1">
                      <a:lumMod val="50000"/>
                      <a:lumOff val="50000"/>
                      <a:alpha val="20000"/>
                    </a:schemeClr>
                  </a:glow>
                </a:effectLst>
              </a:rPr>
              <a:t>Prolonged fasting NOT recommended</a:t>
            </a:r>
          </a:p>
          <a:p>
            <a:endParaRPr lang="en-US" sz="2400" cap="none" dirty="0">
              <a:solidFill>
                <a:schemeClr val="tx1"/>
              </a:solidFill>
              <a:effectLst>
                <a:glow rad="38100">
                  <a:schemeClr val="bg1">
                    <a:lumMod val="50000"/>
                    <a:lumOff val="50000"/>
                    <a:alpha val="20000"/>
                  </a:schemeClr>
                </a:glow>
              </a:effectLst>
            </a:endParaRPr>
          </a:p>
          <a:p>
            <a:r>
              <a:rPr lang="en-US" sz="2400" dirty="0">
                <a:solidFill>
                  <a:schemeClr val="tx1"/>
                </a:solidFill>
                <a:effectLst>
                  <a:glow rad="38100">
                    <a:schemeClr val="bg1">
                      <a:lumMod val="50000"/>
                      <a:lumOff val="50000"/>
                      <a:alpha val="20000"/>
                    </a:schemeClr>
                  </a:glow>
                </a:effectLst>
              </a:rPr>
              <a:t>B</a:t>
            </a:r>
            <a:r>
              <a:rPr lang="en-US" sz="2400" cap="none" dirty="0">
                <a:solidFill>
                  <a:schemeClr val="tx1"/>
                </a:solidFill>
                <a:effectLst>
                  <a:glow rad="38100">
                    <a:schemeClr val="bg1">
                      <a:lumMod val="50000"/>
                      <a:lumOff val="50000"/>
                      <a:alpha val="20000"/>
                    </a:schemeClr>
                  </a:glow>
                </a:effectLst>
              </a:rPr>
              <a:t>ased on limited clinical data</a:t>
            </a:r>
          </a:p>
        </p:txBody>
      </p:sp>
      <p:pic>
        <p:nvPicPr>
          <p:cNvPr id="5" name="Graphic 4" descr="Inpatient outline">
            <a:extLst>
              <a:ext uri="{FF2B5EF4-FFF2-40B4-BE49-F238E27FC236}">
                <a16:creationId xmlns:a16="http://schemas.microsoft.com/office/drawing/2014/main" id="{CC15FA2C-3885-2948-4F22-70F08046D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7818" y="173182"/>
            <a:ext cx="1440000" cy="1440000"/>
          </a:xfrm>
          <a:prstGeom prst="rect">
            <a:avLst/>
          </a:prstGeom>
        </p:spPr>
      </p:pic>
      <p:sp>
        <p:nvSpPr>
          <p:cNvPr id="3" name="TextBox 2">
            <a:extLst>
              <a:ext uri="{FF2B5EF4-FFF2-40B4-BE49-F238E27FC236}">
                <a16:creationId xmlns:a16="http://schemas.microsoft.com/office/drawing/2014/main" id="{3BA8DD7D-6338-31E5-7D4C-16CF94910AC6}"/>
              </a:ext>
            </a:extLst>
          </p:cNvPr>
          <p:cNvSpPr txBox="1"/>
          <p:nvPr/>
        </p:nvSpPr>
        <p:spPr>
          <a:xfrm>
            <a:off x="8754893" y="3026451"/>
            <a:ext cx="2889115" cy="2031325"/>
          </a:xfrm>
          <a:prstGeom prst="rect">
            <a:avLst/>
          </a:prstGeom>
          <a:solidFill>
            <a:schemeClr val="tx1"/>
          </a:solidFill>
          <a:ln w="28575">
            <a:solidFill>
              <a:srgbClr val="FF5050"/>
            </a:solidFill>
          </a:ln>
        </p:spPr>
        <p:txBody>
          <a:bodyPr wrap="square" rtlCol="0">
            <a:spAutoFit/>
          </a:bodyPr>
          <a:lstStyle/>
          <a:p>
            <a:r>
              <a:rPr lang="en-US" b="1" dirty="0">
                <a:solidFill>
                  <a:srgbClr val="FF5050"/>
                </a:solidFill>
              </a:rPr>
              <a:t>GLP1ra Pre-Operatively</a:t>
            </a:r>
          </a:p>
          <a:p>
            <a:pPr marL="285750" indent="-285750">
              <a:buFont typeface="Arial" panose="020B0604020202020204" pitchFamily="34" charset="0"/>
              <a:buChar char="•"/>
            </a:pPr>
            <a:r>
              <a:rPr lang="en-US" dirty="0">
                <a:solidFill>
                  <a:schemeClr val="bg1"/>
                </a:solidFill>
              </a:rPr>
              <a:t>Improved glycemic control</a:t>
            </a:r>
          </a:p>
          <a:p>
            <a:pPr marL="285750" indent="-285750">
              <a:buFont typeface="Arial" panose="020B0604020202020204" pitchFamily="34" charset="0"/>
              <a:buChar char="•"/>
            </a:pPr>
            <a:r>
              <a:rPr lang="en-US" dirty="0">
                <a:solidFill>
                  <a:schemeClr val="bg1"/>
                </a:solidFill>
              </a:rPr>
              <a:t>Low rate of hypoglycemia</a:t>
            </a:r>
          </a:p>
          <a:p>
            <a:endParaRPr lang="en-US" b="1" dirty="0">
              <a:solidFill>
                <a:schemeClr val="bg1"/>
              </a:solidFill>
            </a:endParaRPr>
          </a:p>
          <a:p>
            <a:pPr algn="ctr"/>
            <a:r>
              <a:rPr lang="en-US" b="1" dirty="0">
                <a:solidFill>
                  <a:schemeClr val="bg1"/>
                </a:solidFill>
              </a:rPr>
              <a:t>SAFE AND EFFECTIVE</a:t>
            </a:r>
            <a:endParaRPr lang="en-CA" b="1" dirty="0">
              <a:solidFill>
                <a:schemeClr val="bg1"/>
              </a:solidFill>
            </a:endParaRPr>
          </a:p>
        </p:txBody>
      </p:sp>
      <p:sp>
        <p:nvSpPr>
          <p:cNvPr id="6" name="TextBox 5">
            <a:extLst>
              <a:ext uri="{FF2B5EF4-FFF2-40B4-BE49-F238E27FC236}">
                <a16:creationId xmlns:a16="http://schemas.microsoft.com/office/drawing/2014/main" id="{F461F56B-7FFE-DB78-A601-815DCECC2F85}"/>
              </a:ext>
            </a:extLst>
          </p:cNvPr>
          <p:cNvSpPr txBox="1"/>
          <p:nvPr/>
        </p:nvSpPr>
        <p:spPr>
          <a:xfrm>
            <a:off x="2286002" y="6530929"/>
            <a:ext cx="9905998" cy="276999"/>
          </a:xfrm>
          <a:prstGeom prst="rect">
            <a:avLst/>
          </a:prstGeom>
          <a:noFill/>
        </p:spPr>
        <p:txBody>
          <a:bodyPr wrap="square" rtlCol="0">
            <a:spAutoFit/>
          </a:bodyPr>
          <a:lstStyle/>
          <a:p>
            <a:pPr algn="r"/>
            <a:r>
              <a:rPr lang="en-US" sz="1200" dirty="0"/>
              <a:t>Van </a:t>
            </a:r>
            <a:r>
              <a:rPr lang="en-US" sz="1200" dirty="0" err="1"/>
              <a:t>Zuylen</a:t>
            </a:r>
            <a:r>
              <a:rPr lang="en-US" sz="1200" dirty="0"/>
              <a:t> et al. </a:t>
            </a:r>
            <a:r>
              <a:rPr lang="en-US" sz="1200" i="1" dirty="0"/>
              <a:t>British Journal of </a:t>
            </a:r>
            <a:r>
              <a:rPr lang="en-US" sz="1200" i="1" dirty="0" err="1"/>
              <a:t>Anaesthesia</a:t>
            </a:r>
            <a:r>
              <a:rPr lang="en-US" sz="1200" dirty="0"/>
              <a:t>, 132 (4): 644e648 (2024)</a:t>
            </a:r>
            <a:endParaRPr lang="en-CA" sz="1200" dirty="0"/>
          </a:p>
        </p:txBody>
      </p:sp>
    </p:spTree>
    <p:extLst>
      <p:ext uri="{BB962C8B-B14F-4D97-AF65-F5344CB8AC3E}">
        <p14:creationId xmlns:p14="http://schemas.microsoft.com/office/powerpoint/2010/main" val="16032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D42F-3369-310E-B016-A1F672187167}"/>
              </a:ext>
            </a:extLst>
          </p:cNvPr>
          <p:cNvSpPr>
            <a:spLocks noGrp="1"/>
          </p:cNvSpPr>
          <p:nvPr>
            <p:ph type="title"/>
          </p:nvPr>
        </p:nvSpPr>
        <p:spPr>
          <a:xfrm>
            <a:off x="682355" y="685800"/>
            <a:ext cx="9905998" cy="1114425"/>
          </a:xfrm>
        </p:spPr>
        <p:txBody>
          <a:bodyPr>
            <a:normAutofit fontScale="90000"/>
          </a:bodyPr>
          <a:lstStyle/>
          <a:p>
            <a:r>
              <a:rPr lang="en-US" sz="4000" dirty="0"/>
              <a:t>Pre-Operative Management: GLP1ra</a:t>
            </a:r>
            <a:br>
              <a:rPr lang="en-US" dirty="0"/>
            </a:br>
            <a:r>
              <a:rPr lang="en-US" sz="3300" dirty="0"/>
              <a:t>Revisiting the recommendations</a:t>
            </a:r>
            <a:endParaRPr lang="en-CA" sz="3300" cap="none" dirty="0"/>
          </a:p>
        </p:txBody>
      </p:sp>
      <p:sp>
        <p:nvSpPr>
          <p:cNvPr id="4" name="Content Placeholder 2">
            <a:extLst>
              <a:ext uri="{FF2B5EF4-FFF2-40B4-BE49-F238E27FC236}">
                <a16:creationId xmlns:a16="http://schemas.microsoft.com/office/drawing/2014/main" id="{F3169C14-E2A1-A283-35B7-2471AB9B3ECC}"/>
              </a:ext>
            </a:extLst>
          </p:cNvPr>
          <p:cNvSpPr>
            <a:spLocks noGrp="1"/>
          </p:cNvSpPr>
          <p:nvPr>
            <p:ph idx="1"/>
          </p:nvPr>
        </p:nvSpPr>
        <p:spPr>
          <a:xfrm>
            <a:off x="682355" y="2121407"/>
            <a:ext cx="9813790" cy="3990687"/>
          </a:xfrm>
        </p:spPr>
        <p:txBody>
          <a:bodyPr anchor="t">
            <a:normAutofit/>
          </a:bodyPr>
          <a:lstStyle/>
          <a:p>
            <a:r>
              <a:rPr lang="en-US" sz="2400" cap="none" dirty="0">
                <a:solidFill>
                  <a:schemeClr val="tx1"/>
                </a:solidFill>
                <a:effectLst>
                  <a:glow rad="38100">
                    <a:schemeClr val="bg1">
                      <a:lumMod val="50000"/>
                      <a:lumOff val="50000"/>
                      <a:alpha val="20000"/>
                    </a:schemeClr>
                  </a:glow>
                </a:effectLst>
              </a:rPr>
              <a:t>Avoid elective surgery during up-titration phase</a:t>
            </a:r>
          </a:p>
          <a:p>
            <a:endParaRPr lang="en-US" sz="2400" cap="none" dirty="0">
              <a:solidFill>
                <a:schemeClr val="tx1"/>
              </a:solidFill>
              <a:effectLst>
                <a:glow rad="38100">
                  <a:schemeClr val="bg1">
                    <a:lumMod val="50000"/>
                    <a:lumOff val="50000"/>
                    <a:alpha val="20000"/>
                  </a:schemeClr>
                </a:glow>
              </a:effectLst>
            </a:endParaRPr>
          </a:p>
          <a:p>
            <a:r>
              <a:rPr lang="en-US" sz="2400" cap="none" dirty="0">
                <a:solidFill>
                  <a:schemeClr val="tx1"/>
                </a:solidFill>
                <a:effectLst>
                  <a:glow rad="38100">
                    <a:schemeClr val="bg1">
                      <a:lumMod val="50000"/>
                      <a:lumOff val="50000"/>
                      <a:alpha val="20000"/>
                    </a:schemeClr>
                  </a:glow>
                </a:effectLst>
              </a:rPr>
              <a:t>Higher dose = higher risk of GI side effects</a:t>
            </a:r>
          </a:p>
          <a:p>
            <a:endParaRPr lang="en-US" sz="2400" dirty="0">
              <a:solidFill>
                <a:schemeClr val="tx1"/>
              </a:solidFill>
              <a:effectLst>
                <a:glow rad="38100">
                  <a:schemeClr val="bg1">
                    <a:lumMod val="50000"/>
                    <a:lumOff val="50000"/>
                    <a:alpha val="20000"/>
                  </a:schemeClr>
                </a:glow>
              </a:effectLst>
            </a:endParaRPr>
          </a:p>
          <a:p>
            <a:r>
              <a:rPr lang="en-US" sz="2400" cap="none" dirty="0">
                <a:solidFill>
                  <a:schemeClr val="tx1"/>
                </a:solidFill>
                <a:effectLst>
                  <a:glow rad="38100">
                    <a:schemeClr val="bg1">
                      <a:lumMod val="50000"/>
                      <a:lumOff val="50000"/>
                      <a:alpha val="20000"/>
                    </a:schemeClr>
                  </a:glow>
                </a:effectLst>
              </a:rPr>
              <a:t>GI symptoms are predictive of residual gastric contents</a:t>
            </a:r>
          </a:p>
        </p:txBody>
      </p:sp>
      <p:pic>
        <p:nvPicPr>
          <p:cNvPr id="5" name="Graphic 4" descr="Inpatient outline">
            <a:extLst>
              <a:ext uri="{FF2B5EF4-FFF2-40B4-BE49-F238E27FC236}">
                <a16:creationId xmlns:a16="http://schemas.microsoft.com/office/drawing/2014/main" id="{CC15FA2C-3885-2948-4F22-70F08046D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7818" y="173182"/>
            <a:ext cx="1440000" cy="1440000"/>
          </a:xfrm>
          <a:prstGeom prst="rect">
            <a:avLst/>
          </a:prstGeom>
        </p:spPr>
      </p:pic>
      <p:sp>
        <p:nvSpPr>
          <p:cNvPr id="3" name="TextBox 2">
            <a:extLst>
              <a:ext uri="{FF2B5EF4-FFF2-40B4-BE49-F238E27FC236}">
                <a16:creationId xmlns:a16="http://schemas.microsoft.com/office/drawing/2014/main" id="{D44C33DA-8A35-65E4-0B04-E905E152D016}"/>
              </a:ext>
            </a:extLst>
          </p:cNvPr>
          <p:cNvSpPr txBox="1"/>
          <p:nvPr/>
        </p:nvSpPr>
        <p:spPr>
          <a:xfrm>
            <a:off x="945931" y="6373269"/>
            <a:ext cx="11246069" cy="461665"/>
          </a:xfrm>
          <a:prstGeom prst="rect">
            <a:avLst/>
          </a:prstGeom>
          <a:noFill/>
        </p:spPr>
        <p:txBody>
          <a:bodyPr wrap="square" rtlCol="0">
            <a:spAutoFit/>
          </a:bodyPr>
          <a:lstStyle/>
          <a:p>
            <a:pPr algn="r"/>
            <a:r>
              <a:rPr lang="en-US" sz="1200" dirty="0"/>
              <a:t>Tammy L. Kindel et al. </a:t>
            </a:r>
            <a:r>
              <a:rPr lang="en-US" sz="1200" i="1" dirty="0"/>
              <a:t>Surgery for Obesity and Related Diseases</a:t>
            </a:r>
            <a:r>
              <a:rPr lang="en-US" sz="1200" dirty="0"/>
              <a:t>, https://doi.org/10.1016/j.soard.2024.08.033 (2024)</a:t>
            </a:r>
          </a:p>
          <a:p>
            <a:pPr algn="r"/>
            <a:r>
              <a:rPr lang="en-US" sz="1200" dirty="0"/>
              <a:t>Van </a:t>
            </a:r>
            <a:r>
              <a:rPr lang="en-US" sz="1200" dirty="0" err="1"/>
              <a:t>Zuylen</a:t>
            </a:r>
            <a:r>
              <a:rPr lang="en-US" sz="1200" dirty="0"/>
              <a:t> et al. </a:t>
            </a:r>
            <a:r>
              <a:rPr lang="en-US" sz="1200" i="1" dirty="0"/>
              <a:t>British Journal of </a:t>
            </a:r>
            <a:r>
              <a:rPr lang="en-US" sz="1200" i="1" dirty="0" err="1"/>
              <a:t>Anaesthesia</a:t>
            </a:r>
            <a:r>
              <a:rPr lang="en-US" sz="1200" dirty="0"/>
              <a:t>, 132 (4): 644e648 (2024)</a:t>
            </a:r>
            <a:endParaRPr lang="en-CA" sz="1200" dirty="0"/>
          </a:p>
        </p:txBody>
      </p:sp>
    </p:spTree>
    <p:extLst>
      <p:ext uri="{BB962C8B-B14F-4D97-AF65-F5344CB8AC3E}">
        <p14:creationId xmlns:p14="http://schemas.microsoft.com/office/powerpoint/2010/main" val="176758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6EEC6-2B9E-0513-B1D8-CA9CECADF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0ACE7-0431-549E-7CA2-113D6E8E9FEB}"/>
              </a:ext>
            </a:extLst>
          </p:cNvPr>
          <p:cNvSpPr>
            <a:spLocks noGrp="1"/>
          </p:cNvSpPr>
          <p:nvPr>
            <p:ph type="title"/>
          </p:nvPr>
        </p:nvSpPr>
        <p:spPr>
          <a:xfrm>
            <a:off x="682355" y="685800"/>
            <a:ext cx="9905998" cy="1114425"/>
          </a:xfrm>
        </p:spPr>
        <p:txBody>
          <a:bodyPr>
            <a:normAutofit fontScale="90000"/>
          </a:bodyPr>
          <a:lstStyle/>
          <a:p>
            <a:r>
              <a:rPr lang="en-US" sz="4000" dirty="0"/>
              <a:t>Pre-Operative Management: GLP1ra</a:t>
            </a:r>
            <a:br>
              <a:rPr lang="en-US" dirty="0"/>
            </a:br>
            <a:r>
              <a:rPr lang="en-US" sz="3300" dirty="0"/>
              <a:t>Revisiting the recommendations</a:t>
            </a:r>
            <a:endParaRPr lang="en-CA" sz="3300" cap="none" dirty="0"/>
          </a:p>
        </p:txBody>
      </p:sp>
      <p:sp>
        <p:nvSpPr>
          <p:cNvPr id="4" name="Content Placeholder 2">
            <a:extLst>
              <a:ext uri="{FF2B5EF4-FFF2-40B4-BE49-F238E27FC236}">
                <a16:creationId xmlns:a16="http://schemas.microsoft.com/office/drawing/2014/main" id="{D07A8B71-F092-4CC9-63EF-59DEEC012359}"/>
              </a:ext>
            </a:extLst>
          </p:cNvPr>
          <p:cNvSpPr>
            <a:spLocks noGrp="1"/>
          </p:cNvSpPr>
          <p:nvPr>
            <p:ph idx="1"/>
          </p:nvPr>
        </p:nvSpPr>
        <p:spPr>
          <a:xfrm>
            <a:off x="682355" y="2068368"/>
            <a:ext cx="9813790" cy="4789632"/>
          </a:xfrm>
        </p:spPr>
        <p:txBody>
          <a:bodyPr anchor="t">
            <a:normAutofit/>
          </a:bodyPr>
          <a:lstStyle/>
          <a:p>
            <a:r>
              <a:rPr lang="en-US" sz="2400" cap="none" dirty="0">
                <a:solidFill>
                  <a:schemeClr val="tx1"/>
                </a:solidFill>
                <a:effectLst>
                  <a:glow rad="38100">
                    <a:schemeClr val="bg1">
                      <a:lumMod val="50000"/>
                      <a:lumOff val="50000"/>
                      <a:alpha val="20000"/>
                    </a:schemeClr>
                  </a:glow>
                </a:effectLst>
              </a:rPr>
              <a:t>Continue GLP1ra if no elevated risk of delayed gastric emptying</a:t>
            </a:r>
          </a:p>
          <a:p>
            <a:endParaRPr lang="en-US" sz="2400" cap="none" dirty="0">
              <a:solidFill>
                <a:schemeClr val="tx1"/>
              </a:solidFill>
              <a:effectLst>
                <a:glow rad="38100">
                  <a:schemeClr val="bg1">
                    <a:lumMod val="50000"/>
                    <a:lumOff val="50000"/>
                    <a:alpha val="20000"/>
                  </a:schemeClr>
                </a:glow>
              </a:effectLst>
            </a:endParaRPr>
          </a:p>
          <a:p>
            <a:r>
              <a:rPr lang="en-US" sz="2400" dirty="0">
                <a:solidFill>
                  <a:schemeClr val="tx1"/>
                </a:solidFill>
                <a:effectLst>
                  <a:glow rad="38100">
                    <a:schemeClr val="bg1">
                      <a:lumMod val="50000"/>
                      <a:lumOff val="50000"/>
                      <a:alpha val="20000"/>
                    </a:schemeClr>
                  </a:glow>
                </a:effectLst>
              </a:rPr>
              <a:t>If elevated risk, balance against medical risk of withholding GLP1ra</a:t>
            </a:r>
          </a:p>
          <a:p>
            <a:pPr lvl="1"/>
            <a:r>
              <a:rPr lang="en-US" sz="2200" cap="none" dirty="0">
                <a:solidFill>
                  <a:schemeClr val="tx1"/>
                </a:solidFill>
                <a:effectLst>
                  <a:glow rad="38100">
                    <a:schemeClr val="bg1">
                      <a:lumMod val="50000"/>
                      <a:lumOff val="50000"/>
                      <a:alpha val="20000"/>
                    </a:schemeClr>
                  </a:glow>
                </a:effectLst>
              </a:rPr>
              <a:t>E.g. hyperglycemia, cost of bridging off GLP1ra, ris</a:t>
            </a:r>
            <a:r>
              <a:rPr lang="en-US" sz="2200" dirty="0">
                <a:solidFill>
                  <a:schemeClr val="tx1"/>
                </a:solidFill>
                <a:effectLst>
                  <a:glow rad="38100">
                    <a:schemeClr val="bg1">
                      <a:lumMod val="50000"/>
                      <a:lumOff val="50000"/>
                      <a:alpha val="20000"/>
                    </a:schemeClr>
                  </a:glow>
                </a:effectLst>
              </a:rPr>
              <a:t>k of </a:t>
            </a:r>
            <a:r>
              <a:rPr lang="en-US" sz="2200" dirty="0" err="1">
                <a:solidFill>
                  <a:schemeClr val="tx1"/>
                </a:solidFill>
                <a:effectLst>
                  <a:glow rad="38100">
                    <a:schemeClr val="bg1">
                      <a:lumMod val="50000"/>
                      <a:lumOff val="50000"/>
                      <a:alpha val="20000"/>
                    </a:schemeClr>
                  </a:glow>
                </a:effectLst>
              </a:rPr>
              <a:t>hypoBG</a:t>
            </a:r>
            <a:r>
              <a:rPr lang="en-US" sz="2200" dirty="0">
                <a:solidFill>
                  <a:schemeClr val="tx1"/>
                </a:solidFill>
                <a:effectLst>
                  <a:glow rad="38100">
                    <a:schemeClr val="bg1">
                      <a:lumMod val="50000"/>
                      <a:lumOff val="50000"/>
                      <a:alpha val="20000"/>
                    </a:schemeClr>
                  </a:glow>
                </a:effectLst>
              </a:rPr>
              <a:t> with alternate therapy</a:t>
            </a:r>
            <a:endParaRPr lang="en-US" sz="2200" cap="none" dirty="0">
              <a:solidFill>
                <a:schemeClr val="tx1"/>
              </a:solidFill>
              <a:effectLst>
                <a:glow rad="38100">
                  <a:schemeClr val="bg1">
                    <a:lumMod val="50000"/>
                    <a:lumOff val="50000"/>
                    <a:alpha val="20000"/>
                  </a:schemeClr>
                </a:glow>
              </a:effectLst>
            </a:endParaRPr>
          </a:p>
          <a:p>
            <a:pPr lvl="1"/>
            <a:r>
              <a:rPr lang="en-US" sz="2200" cap="none" dirty="0">
                <a:solidFill>
                  <a:schemeClr val="tx1"/>
                </a:solidFill>
                <a:effectLst>
                  <a:glow rad="38100">
                    <a:schemeClr val="bg1">
                      <a:lumMod val="50000"/>
                      <a:lumOff val="50000"/>
                      <a:alpha val="20000"/>
                    </a:schemeClr>
                  </a:glow>
                </a:effectLst>
              </a:rPr>
              <a:t>If </a:t>
            </a:r>
            <a:r>
              <a:rPr lang="en-US" sz="2200" dirty="0">
                <a:solidFill>
                  <a:schemeClr val="tx1"/>
                </a:solidFill>
                <a:effectLst>
                  <a:glow rad="38100">
                    <a:schemeClr val="bg1">
                      <a:lumMod val="50000"/>
                      <a:lumOff val="50000"/>
                      <a:alpha val="20000"/>
                    </a:schemeClr>
                  </a:glow>
                </a:effectLst>
              </a:rPr>
              <a:t>risk &gt; benefit of GLP1ra, duration to hold is unknown</a:t>
            </a:r>
          </a:p>
        </p:txBody>
      </p:sp>
      <p:pic>
        <p:nvPicPr>
          <p:cNvPr id="5" name="Graphic 4" descr="Inpatient outline">
            <a:extLst>
              <a:ext uri="{FF2B5EF4-FFF2-40B4-BE49-F238E27FC236}">
                <a16:creationId xmlns:a16="http://schemas.microsoft.com/office/drawing/2014/main" id="{D894DA4A-F3CE-14EA-23CD-2AD01C8CA7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7818" y="173182"/>
            <a:ext cx="1440000" cy="1440000"/>
          </a:xfrm>
          <a:prstGeom prst="rect">
            <a:avLst/>
          </a:prstGeom>
        </p:spPr>
      </p:pic>
      <p:sp>
        <p:nvSpPr>
          <p:cNvPr id="3" name="TextBox 2">
            <a:extLst>
              <a:ext uri="{FF2B5EF4-FFF2-40B4-BE49-F238E27FC236}">
                <a16:creationId xmlns:a16="http://schemas.microsoft.com/office/drawing/2014/main" id="{E7A47372-49EB-0A60-950F-B812538E6F6D}"/>
              </a:ext>
            </a:extLst>
          </p:cNvPr>
          <p:cNvSpPr txBox="1"/>
          <p:nvPr/>
        </p:nvSpPr>
        <p:spPr>
          <a:xfrm>
            <a:off x="945931" y="6373269"/>
            <a:ext cx="11246069" cy="461665"/>
          </a:xfrm>
          <a:prstGeom prst="rect">
            <a:avLst/>
          </a:prstGeom>
          <a:noFill/>
        </p:spPr>
        <p:txBody>
          <a:bodyPr wrap="square" rtlCol="0">
            <a:spAutoFit/>
          </a:bodyPr>
          <a:lstStyle/>
          <a:p>
            <a:pPr algn="r"/>
            <a:r>
              <a:rPr lang="en-US" sz="1200" dirty="0"/>
              <a:t>Tammy L. Kindel et al. </a:t>
            </a:r>
            <a:r>
              <a:rPr lang="en-US" sz="1200" i="1" dirty="0"/>
              <a:t>Surgery for Obesity and Related Diseases</a:t>
            </a:r>
            <a:r>
              <a:rPr lang="en-US" sz="1200" dirty="0"/>
              <a:t>, https://doi.org/10.1016/j.soard.2024.08.033 (2024)</a:t>
            </a:r>
          </a:p>
          <a:p>
            <a:pPr algn="r"/>
            <a:r>
              <a:rPr lang="en-US" sz="1200" dirty="0"/>
              <a:t>Van </a:t>
            </a:r>
            <a:r>
              <a:rPr lang="en-US" sz="1200" dirty="0" err="1"/>
              <a:t>Zuylen</a:t>
            </a:r>
            <a:r>
              <a:rPr lang="en-US" sz="1200" dirty="0"/>
              <a:t> et al. </a:t>
            </a:r>
            <a:r>
              <a:rPr lang="en-US" sz="1200" i="1" dirty="0"/>
              <a:t>British Journal of </a:t>
            </a:r>
            <a:r>
              <a:rPr lang="en-US" sz="1200" i="1" dirty="0" err="1"/>
              <a:t>Anaesthesia</a:t>
            </a:r>
            <a:r>
              <a:rPr lang="en-US" sz="1200" dirty="0"/>
              <a:t>, 132 (4): 644e648 (2024)</a:t>
            </a:r>
            <a:endParaRPr lang="en-CA" sz="1200" dirty="0"/>
          </a:p>
        </p:txBody>
      </p:sp>
    </p:spTree>
    <p:extLst>
      <p:ext uri="{BB962C8B-B14F-4D97-AF65-F5344CB8AC3E}">
        <p14:creationId xmlns:p14="http://schemas.microsoft.com/office/powerpoint/2010/main" val="1582587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E3B69-672E-ECC1-AB68-873DB6667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3FAFC-E621-6B02-9055-249B3336CDF2}"/>
              </a:ext>
            </a:extLst>
          </p:cNvPr>
          <p:cNvSpPr>
            <a:spLocks noGrp="1"/>
          </p:cNvSpPr>
          <p:nvPr>
            <p:ph type="title"/>
          </p:nvPr>
        </p:nvSpPr>
        <p:spPr>
          <a:xfrm>
            <a:off x="682355" y="685800"/>
            <a:ext cx="9905998" cy="1114425"/>
          </a:xfrm>
        </p:spPr>
        <p:txBody>
          <a:bodyPr>
            <a:normAutofit fontScale="90000"/>
          </a:bodyPr>
          <a:lstStyle/>
          <a:p>
            <a:r>
              <a:rPr lang="en-US" sz="4000" dirty="0"/>
              <a:t>Pre-Operative Management: GLP1ra</a:t>
            </a:r>
            <a:br>
              <a:rPr lang="en-US" dirty="0"/>
            </a:br>
            <a:r>
              <a:rPr lang="en-US" sz="3300" dirty="0"/>
              <a:t>Revisiting the recommendations</a:t>
            </a:r>
            <a:endParaRPr lang="en-CA" sz="3300" cap="none" dirty="0"/>
          </a:p>
        </p:txBody>
      </p:sp>
      <p:sp>
        <p:nvSpPr>
          <p:cNvPr id="4" name="Content Placeholder 2">
            <a:extLst>
              <a:ext uri="{FF2B5EF4-FFF2-40B4-BE49-F238E27FC236}">
                <a16:creationId xmlns:a16="http://schemas.microsoft.com/office/drawing/2014/main" id="{713191AC-A75B-33DC-D299-083E6BBB53FB}"/>
              </a:ext>
            </a:extLst>
          </p:cNvPr>
          <p:cNvSpPr>
            <a:spLocks noGrp="1"/>
          </p:cNvSpPr>
          <p:nvPr>
            <p:ph idx="1"/>
          </p:nvPr>
        </p:nvSpPr>
        <p:spPr>
          <a:xfrm>
            <a:off x="682355" y="2106857"/>
            <a:ext cx="9813790" cy="4789632"/>
          </a:xfrm>
        </p:spPr>
        <p:txBody>
          <a:bodyPr anchor="t">
            <a:normAutofit/>
          </a:bodyPr>
          <a:lstStyle/>
          <a:p>
            <a:r>
              <a:rPr lang="en-US" sz="2400" dirty="0">
                <a:solidFill>
                  <a:schemeClr val="tx1"/>
                </a:solidFill>
                <a:effectLst>
                  <a:glow rad="38100">
                    <a:schemeClr val="bg1">
                      <a:lumMod val="50000"/>
                      <a:lumOff val="50000"/>
                      <a:alpha val="20000"/>
                    </a:schemeClr>
                  </a:glow>
                </a:effectLst>
              </a:rPr>
              <a:t>Consider liquid diet x 24 hours</a:t>
            </a:r>
          </a:p>
          <a:p>
            <a:endParaRPr lang="en-US" sz="2400" cap="none" dirty="0">
              <a:solidFill>
                <a:schemeClr val="tx1"/>
              </a:solidFill>
              <a:effectLst>
                <a:glow rad="38100">
                  <a:schemeClr val="bg1">
                    <a:lumMod val="50000"/>
                    <a:lumOff val="50000"/>
                    <a:alpha val="20000"/>
                  </a:schemeClr>
                </a:glow>
              </a:effectLst>
            </a:endParaRPr>
          </a:p>
          <a:p>
            <a:r>
              <a:rPr lang="en-US" sz="2400" cap="none" dirty="0">
                <a:solidFill>
                  <a:schemeClr val="tx1"/>
                </a:solidFill>
                <a:effectLst>
                  <a:glow rad="38100">
                    <a:schemeClr val="bg1">
                      <a:lumMod val="50000"/>
                      <a:lumOff val="50000"/>
                      <a:alpha val="20000"/>
                    </a:schemeClr>
                  </a:glow>
                </a:effectLst>
              </a:rPr>
              <a:t>In the case of GI symptoms, consider POC U/S to assess aspiration risk</a:t>
            </a:r>
          </a:p>
          <a:p>
            <a:endParaRPr lang="en-US" sz="2400" dirty="0">
              <a:solidFill>
                <a:schemeClr val="tx1"/>
              </a:solidFill>
              <a:effectLst>
                <a:glow rad="38100">
                  <a:schemeClr val="bg1">
                    <a:lumMod val="50000"/>
                    <a:lumOff val="50000"/>
                    <a:alpha val="20000"/>
                  </a:schemeClr>
                </a:glow>
              </a:effectLst>
            </a:endParaRPr>
          </a:p>
          <a:p>
            <a:r>
              <a:rPr lang="en-US" sz="2400" dirty="0">
                <a:solidFill>
                  <a:schemeClr val="tx1"/>
                </a:solidFill>
                <a:effectLst>
                  <a:glow rad="38100">
                    <a:schemeClr val="bg1">
                      <a:lumMod val="50000"/>
                      <a:lumOff val="50000"/>
                      <a:alpha val="20000"/>
                    </a:schemeClr>
                  </a:glow>
                </a:effectLst>
              </a:rPr>
              <a:t>Risk confirmed? S</a:t>
            </a:r>
            <a:r>
              <a:rPr lang="en-US" sz="2400" cap="none" dirty="0">
                <a:solidFill>
                  <a:schemeClr val="tx1"/>
                </a:solidFill>
                <a:effectLst>
                  <a:glow rad="38100">
                    <a:schemeClr val="bg1">
                      <a:lumMod val="50000"/>
                      <a:lumOff val="50000"/>
                      <a:alpha val="20000"/>
                    </a:schemeClr>
                  </a:glow>
                </a:effectLst>
              </a:rPr>
              <a:t>hared decision making re: rapid sequence induction of GA for intubation versus procedure cancellation</a:t>
            </a:r>
            <a:endParaRPr lang="en-CA" sz="2400" cap="none" dirty="0">
              <a:solidFill>
                <a:schemeClr val="tx1"/>
              </a:solidFill>
              <a:effectLst>
                <a:glow rad="38100">
                  <a:schemeClr val="bg1">
                    <a:lumMod val="50000"/>
                    <a:lumOff val="50000"/>
                    <a:alpha val="20000"/>
                  </a:schemeClr>
                </a:glow>
              </a:effectLst>
            </a:endParaRPr>
          </a:p>
          <a:p>
            <a:pPr marL="0" indent="0">
              <a:buNone/>
            </a:pPr>
            <a:endParaRPr lang="en-US" sz="2400" cap="none" dirty="0">
              <a:solidFill>
                <a:schemeClr val="tx1"/>
              </a:solidFill>
              <a:effectLst>
                <a:glow rad="38100">
                  <a:schemeClr val="bg1">
                    <a:lumMod val="50000"/>
                    <a:lumOff val="50000"/>
                    <a:alpha val="20000"/>
                  </a:schemeClr>
                </a:glow>
              </a:effectLst>
            </a:endParaRPr>
          </a:p>
        </p:txBody>
      </p:sp>
      <p:pic>
        <p:nvPicPr>
          <p:cNvPr id="5" name="Graphic 4" descr="Inpatient outline">
            <a:extLst>
              <a:ext uri="{FF2B5EF4-FFF2-40B4-BE49-F238E27FC236}">
                <a16:creationId xmlns:a16="http://schemas.microsoft.com/office/drawing/2014/main" id="{AAAB42B9-A365-1698-6026-57A6C9413E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7818" y="173182"/>
            <a:ext cx="1440000" cy="1440000"/>
          </a:xfrm>
          <a:prstGeom prst="rect">
            <a:avLst/>
          </a:prstGeom>
        </p:spPr>
      </p:pic>
      <p:sp>
        <p:nvSpPr>
          <p:cNvPr id="3" name="TextBox 2">
            <a:extLst>
              <a:ext uri="{FF2B5EF4-FFF2-40B4-BE49-F238E27FC236}">
                <a16:creationId xmlns:a16="http://schemas.microsoft.com/office/drawing/2014/main" id="{C768DB94-D9C7-F638-4194-14A0D2D1C23E}"/>
              </a:ext>
            </a:extLst>
          </p:cNvPr>
          <p:cNvSpPr txBox="1"/>
          <p:nvPr/>
        </p:nvSpPr>
        <p:spPr>
          <a:xfrm>
            <a:off x="945931" y="6373269"/>
            <a:ext cx="11246069" cy="461665"/>
          </a:xfrm>
          <a:prstGeom prst="rect">
            <a:avLst/>
          </a:prstGeom>
          <a:noFill/>
        </p:spPr>
        <p:txBody>
          <a:bodyPr wrap="square" rtlCol="0">
            <a:spAutoFit/>
          </a:bodyPr>
          <a:lstStyle/>
          <a:p>
            <a:pPr algn="r"/>
            <a:r>
              <a:rPr lang="en-US" sz="1200" dirty="0"/>
              <a:t>Tammy L. Kindel et al. </a:t>
            </a:r>
            <a:r>
              <a:rPr lang="en-US" sz="1200" i="1" dirty="0"/>
              <a:t>Surgery for Obesity and Related Diseases</a:t>
            </a:r>
            <a:r>
              <a:rPr lang="en-US" sz="1200" dirty="0"/>
              <a:t>, https://doi.org/10.1016/j.soard.2024.08.033 (2024)</a:t>
            </a:r>
          </a:p>
          <a:p>
            <a:pPr algn="r"/>
            <a:r>
              <a:rPr lang="en-US" sz="1200" dirty="0"/>
              <a:t>Van </a:t>
            </a:r>
            <a:r>
              <a:rPr lang="en-US" sz="1200" dirty="0" err="1"/>
              <a:t>Zuylen</a:t>
            </a:r>
            <a:r>
              <a:rPr lang="en-US" sz="1200" dirty="0"/>
              <a:t> et al. </a:t>
            </a:r>
            <a:r>
              <a:rPr lang="en-US" sz="1200" i="1" dirty="0"/>
              <a:t>British Journal of </a:t>
            </a:r>
            <a:r>
              <a:rPr lang="en-US" sz="1200" i="1" dirty="0" err="1"/>
              <a:t>Anaesthesia</a:t>
            </a:r>
            <a:r>
              <a:rPr lang="en-US" sz="1200" dirty="0"/>
              <a:t>, 132 (4): 644e648 (2024)</a:t>
            </a:r>
            <a:endParaRPr lang="en-CA" sz="1200" dirty="0"/>
          </a:p>
        </p:txBody>
      </p:sp>
    </p:spTree>
    <p:extLst>
      <p:ext uri="{BB962C8B-B14F-4D97-AF65-F5344CB8AC3E}">
        <p14:creationId xmlns:p14="http://schemas.microsoft.com/office/powerpoint/2010/main" val="3198158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4C98-BE72-200F-321C-E5FA72E78B75}"/>
              </a:ext>
            </a:extLst>
          </p:cNvPr>
          <p:cNvSpPr>
            <a:spLocks noGrp="1"/>
          </p:cNvSpPr>
          <p:nvPr>
            <p:ph type="title"/>
          </p:nvPr>
        </p:nvSpPr>
        <p:spPr>
          <a:xfrm>
            <a:off x="677333" y="609600"/>
            <a:ext cx="8766211" cy="762000"/>
          </a:xfrm>
        </p:spPr>
        <p:txBody>
          <a:bodyPr/>
          <a:lstStyle/>
          <a:p>
            <a:r>
              <a:rPr lang="en-US" dirty="0"/>
              <a:t>Management of GLP1ra around endoscopy</a:t>
            </a:r>
          </a:p>
        </p:txBody>
      </p:sp>
      <p:sp>
        <p:nvSpPr>
          <p:cNvPr id="3" name="Content Placeholder 2">
            <a:extLst>
              <a:ext uri="{FF2B5EF4-FFF2-40B4-BE49-F238E27FC236}">
                <a16:creationId xmlns:a16="http://schemas.microsoft.com/office/drawing/2014/main" id="{5B40D97A-EC3F-36E3-7309-23C962A585C7}"/>
              </a:ext>
            </a:extLst>
          </p:cNvPr>
          <p:cNvSpPr>
            <a:spLocks noGrp="1"/>
          </p:cNvSpPr>
          <p:nvPr>
            <p:ph idx="1"/>
          </p:nvPr>
        </p:nvSpPr>
        <p:spPr/>
        <p:txBody>
          <a:bodyPr>
            <a:normAutofit/>
          </a:bodyPr>
          <a:lstStyle/>
          <a:p>
            <a:r>
              <a:rPr lang="en-US" sz="2400" dirty="0"/>
              <a:t>Food retention in 4/23 (17.4%) on GLP1ra vs 0/46 controls</a:t>
            </a:r>
          </a:p>
          <a:p>
            <a:pPr lvl="1"/>
            <a:r>
              <a:rPr lang="en-US" sz="2200" dirty="0"/>
              <a:t>OR 21.5; 95% CI, 1.1-419; P=0.01</a:t>
            </a:r>
          </a:p>
          <a:p>
            <a:pPr lvl="1"/>
            <a:endParaRPr lang="en-US" sz="2200" dirty="0"/>
          </a:p>
          <a:p>
            <a:r>
              <a:rPr lang="en-US" sz="2400" dirty="0"/>
              <a:t>No food retention when combined with colonoscopy</a:t>
            </a:r>
          </a:p>
          <a:p>
            <a:endParaRPr lang="en-US" sz="2400" dirty="0"/>
          </a:p>
          <a:p>
            <a:r>
              <a:rPr lang="en-US" sz="2400" dirty="0"/>
              <a:t>No aspiration events, respiratory distress or aspiration pneumonia</a:t>
            </a:r>
          </a:p>
        </p:txBody>
      </p:sp>
      <p:sp>
        <p:nvSpPr>
          <p:cNvPr id="4" name="TextBox 3">
            <a:extLst>
              <a:ext uri="{FF2B5EF4-FFF2-40B4-BE49-F238E27FC236}">
                <a16:creationId xmlns:a16="http://schemas.microsoft.com/office/drawing/2014/main" id="{D677CD94-6855-90AB-2372-6A9749C2FBF7}"/>
              </a:ext>
            </a:extLst>
          </p:cNvPr>
          <p:cNvSpPr txBox="1"/>
          <p:nvPr/>
        </p:nvSpPr>
        <p:spPr>
          <a:xfrm>
            <a:off x="677333" y="1181319"/>
            <a:ext cx="933269" cy="584775"/>
          </a:xfrm>
          <a:prstGeom prst="rect">
            <a:avLst/>
          </a:prstGeom>
          <a:noFill/>
        </p:spPr>
        <p:txBody>
          <a:bodyPr wrap="none" rtlCol="0">
            <a:spAutoFit/>
          </a:bodyPr>
          <a:lstStyle/>
          <a:p>
            <a:r>
              <a:rPr lang="en-US" sz="3200" dirty="0">
                <a:solidFill>
                  <a:srgbClr val="92D050"/>
                </a:solidFill>
              </a:rPr>
              <a:t>EGD</a:t>
            </a:r>
          </a:p>
        </p:txBody>
      </p:sp>
      <p:sp>
        <p:nvSpPr>
          <p:cNvPr id="5" name="TextBox 4">
            <a:extLst>
              <a:ext uri="{FF2B5EF4-FFF2-40B4-BE49-F238E27FC236}">
                <a16:creationId xmlns:a16="http://schemas.microsoft.com/office/drawing/2014/main" id="{D1C19433-63F9-2ECB-F3DB-501BB05FF62A}"/>
              </a:ext>
            </a:extLst>
          </p:cNvPr>
          <p:cNvSpPr txBox="1"/>
          <p:nvPr/>
        </p:nvSpPr>
        <p:spPr>
          <a:xfrm>
            <a:off x="2632513" y="6569003"/>
            <a:ext cx="9559487" cy="861774"/>
          </a:xfrm>
          <a:prstGeom prst="rect">
            <a:avLst/>
          </a:prstGeom>
          <a:noFill/>
        </p:spPr>
        <p:txBody>
          <a:bodyPr wrap="square">
            <a:spAutoFit/>
          </a:bodyPr>
          <a:lstStyle/>
          <a:p>
            <a:pPr algn="r"/>
            <a:r>
              <a:rPr lang="en-US" sz="1200" dirty="0">
                <a:effectLst/>
              </a:rPr>
              <a:t>Jason Nasser et al., </a:t>
            </a:r>
            <a:r>
              <a:rPr lang="en-US" sz="1200" i="1" dirty="0">
                <a:effectLst/>
              </a:rPr>
              <a:t>JAMA </a:t>
            </a:r>
            <a:r>
              <a:rPr lang="en-US" sz="1200" i="1" dirty="0" err="1">
                <a:effectLst/>
              </a:rPr>
              <a:t>Netw</a:t>
            </a:r>
            <a:r>
              <a:rPr lang="en-US" sz="1200" i="1" dirty="0">
                <a:effectLst/>
              </a:rPr>
              <a:t> Open. </a:t>
            </a:r>
            <a:r>
              <a:rPr lang="en-US" sz="1200" dirty="0">
                <a:effectLst/>
              </a:rPr>
              <a:t>2024;7(10):e2436783. doi:10.1001/jamanetworkopen.2024.36783</a:t>
            </a:r>
          </a:p>
          <a:p>
            <a:br>
              <a:rPr lang="en-US" b="0" i="0" dirty="0">
                <a:solidFill>
                  <a:srgbClr val="333333"/>
                </a:solidFill>
                <a:effectLst/>
                <a:latin typeface="Guardian TextSans Web"/>
              </a:rPr>
            </a:br>
            <a:endParaRPr lang="en-US" dirty="0"/>
          </a:p>
        </p:txBody>
      </p:sp>
    </p:spTree>
    <p:extLst>
      <p:ext uri="{BB962C8B-B14F-4D97-AF65-F5344CB8AC3E}">
        <p14:creationId xmlns:p14="http://schemas.microsoft.com/office/powerpoint/2010/main" val="348399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AA93-3D15-DEAA-C57C-8E7EAFA168DF}"/>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0684513C-E40F-19C6-D0F5-AE3A392CE4B2}"/>
              </a:ext>
            </a:extLst>
          </p:cNvPr>
          <p:cNvSpPr>
            <a:spLocks noGrp="1"/>
          </p:cNvSpPr>
          <p:nvPr>
            <p:ph idx="1"/>
          </p:nvPr>
        </p:nvSpPr>
        <p:spPr>
          <a:xfrm>
            <a:off x="677334" y="1836498"/>
            <a:ext cx="8596668" cy="4411902"/>
          </a:xfrm>
        </p:spPr>
        <p:txBody>
          <a:bodyPr>
            <a:normAutofit/>
          </a:bodyPr>
          <a:lstStyle/>
          <a:p>
            <a:r>
              <a:rPr lang="en-US" sz="2800" dirty="0"/>
              <a:t>Renal</a:t>
            </a:r>
            <a:endParaRPr lang="en-US" sz="2400" dirty="0"/>
          </a:p>
          <a:p>
            <a:pPr lvl="1"/>
            <a:r>
              <a:rPr lang="en-US" sz="2000" dirty="0"/>
              <a:t>FLOW</a:t>
            </a:r>
          </a:p>
          <a:p>
            <a:r>
              <a:rPr lang="en-US" sz="2800" dirty="0"/>
              <a:t>Cardiovascular</a:t>
            </a:r>
          </a:p>
          <a:p>
            <a:pPr lvl="1"/>
            <a:r>
              <a:rPr lang="en-US" sz="2000" dirty="0"/>
              <a:t>SOUL</a:t>
            </a:r>
          </a:p>
          <a:p>
            <a:r>
              <a:rPr lang="en-US" sz="2800" dirty="0"/>
              <a:t>Once weekly insulin</a:t>
            </a:r>
          </a:p>
          <a:p>
            <a:pPr lvl="1"/>
            <a:r>
              <a:rPr lang="en-US" sz="2000" dirty="0" err="1"/>
              <a:t>Awiqli</a:t>
            </a:r>
            <a:endParaRPr lang="en-US" sz="2000" dirty="0"/>
          </a:p>
          <a:p>
            <a:pPr lvl="1"/>
            <a:r>
              <a:rPr lang="en-US" sz="2000" dirty="0" err="1"/>
              <a:t>Efistora</a:t>
            </a:r>
            <a:endParaRPr lang="en-US" sz="2000" dirty="0"/>
          </a:p>
          <a:p>
            <a:r>
              <a:rPr lang="en-US" sz="2800" dirty="0"/>
              <a:t>GLP1ra: surgery and endoscopy</a:t>
            </a:r>
          </a:p>
          <a:p>
            <a:pPr lvl="1"/>
            <a:endParaRPr lang="en-US" sz="2600" dirty="0"/>
          </a:p>
        </p:txBody>
      </p:sp>
    </p:spTree>
    <p:extLst>
      <p:ext uri="{BB962C8B-B14F-4D97-AF65-F5344CB8AC3E}">
        <p14:creationId xmlns:p14="http://schemas.microsoft.com/office/powerpoint/2010/main" val="3686181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6274-5C4F-9343-D498-1965F250B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640DC-614B-24ED-552D-E66FC98B9BBE}"/>
              </a:ext>
            </a:extLst>
          </p:cNvPr>
          <p:cNvSpPr>
            <a:spLocks noGrp="1"/>
          </p:cNvSpPr>
          <p:nvPr>
            <p:ph type="title"/>
          </p:nvPr>
        </p:nvSpPr>
        <p:spPr>
          <a:xfrm>
            <a:off x="677333" y="609600"/>
            <a:ext cx="8766211" cy="762000"/>
          </a:xfrm>
        </p:spPr>
        <p:txBody>
          <a:bodyPr/>
          <a:lstStyle/>
          <a:p>
            <a:r>
              <a:rPr lang="en-US" dirty="0"/>
              <a:t>Management of GLP1ra around endoscopy</a:t>
            </a:r>
          </a:p>
        </p:txBody>
      </p:sp>
      <p:sp>
        <p:nvSpPr>
          <p:cNvPr id="3" name="Content Placeholder 2">
            <a:extLst>
              <a:ext uri="{FF2B5EF4-FFF2-40B4-BE49-F238E27FC236}">
                <a16:creationId xmlns:a16="http://schemas.microsoft.com/office/drawing/2014/main" id="{D2D82F2F-909A-EEFC-2FE2-70FF8218BA08}"/>
              </a:ext>
            </a:extLst>
          </p:cNvPr>
          <p:cNvSpPr>
            <a:spLocks noGrp="1"/>
          </p:cNvSpPr>
          <p:nvPr>
            <p:ph idx="1"/>
          </p:nvPr>
        </p:nvSpPr>
        <p:spPr/>
        <p:txBody>
          <a:bodyPr>
            <a:normAutofit/>
          </a:bodyPr>
          <a:lstStyle/>
          <a:p>
            <a:r>
              <a:rPr lang="en-US" sz="2400" dirty="0"/>
              <a:t>Inadequate bowel prep more common in the GLP1ra group</a:t>
            </a:r>
          </a:p>
          <a:p>
            <a:pPr lvl="1"/>
            <a:r>
              <a:rPr lang="en-US" sz="2200" dirty="0"/>
              <a:t>21.3% vs 6.5%; OR 3.9; 95% CI, 1.3-11.6; P=0.01</a:t>
            </a:r>
          </a:p>
          <a:p>
            <a:pPr lvl="2"/>
            <a:r>
              <a:rPr lang="en-US" sz="2000" dirty="0"/>
              <a:t>Difference driven by combined EGD-colonoscopy</a:t>
            </a:r>
          </a:p>
          <a:p>
            <a:pPr lvl="2"/>
            <a:r>
              <a:rPr lang="en-US" sz="2000" dirty="0"/>
              <a:t>33.3% vs 6.3%, P=0.003</a:t>
            </a:r>
          </a:p>
          <a:p>
            <a:pPr lvl="1"/>
            <a:endParaRPr lang="en-US" sz="2200" dirty="0"/>
          </a:p>
          <a:p>
            <a:r>
              <a:rPr lang="en-US" sz="2400" dirty="0"/>
              <a:t>Increased risk for missed lesions, patient dissatisfaction, procedure cancellation, wasted resources</a:t>
            </a:r>
          </a:p>
        </p:txBody>
      </p:sp>
      <p:sp>
        <p:nvSpPr>
          <p:cNvPr id="4" name="TextBox 3">
            <a:extLst>
              <a:ext uri="{FF2B5EF4-FFF2-40B4-BE49-F238E27FC236}">
                <a16:creationId xmlns:a16="http://schemas.microsoft.com/office/drawing/2014/main" id="{C2D3F1A7-4D6E-8407-A4A9-51A89A5656B5}"/>
              </a:ext>
            </a:extLst>
          </p:cNvPr>
          <p:cNvSpPr txBox="1"/>
          <p:nvPr/>
        </p:nvSpPr>
        <p:spPr>
          <a:xfrm>
            <a:off x="677333" y="1181319"/>
            <a:ext cx="2456122" cy="584775"/>
          </a:xfrm>
          <a:prstGeom prst="rect">
            <a:avLst/>
          </a:prstGeom>
          <a:noFill/>
        </p:spPr>
        <p:txBody>
          <a:bodyPr wrap="none" rtlCol="0">
            <a:spAutoFit/>
          </a:bodyPr>
          <a:lstStyle/>
          <a:p>
            <a:r>
              <a:rPr lang="en-US" sz="3200" dirty="0">
                <a:solidFill>
                  <a:srgbClr val="92D050"/>
                </a:solidFill>
              </a:rPr>
              <a:t>Colonoscopy</a:t>
            </a:r>
          </a:p>
        </p:txBody>
      </p:sp>
      <p:sp>
        <p:nvSpPr>
          <p:cNvPr id="6" name="TextBox 5">
            <a:extLst>
              <a:ext uri="{FF2B5EF4-FFF2-40B4-BE49-F238E27FC236}">
                <a16:creationId xmlns:a16="http://schemas.microsoft.com/office/drawing/2014/main" id="{8609F7EC-2A8E-D8C7-C3DE-DBACF44A3934}"/>
              </a:ext>
            </a:extLst>
          </p:cNvPr>
          <p:cNvSpPr txBox="1"/>
          <p:nvPr/>
        </p:nvSpPr>
        <p:spPr>
          <a:xfrm>
            <a:off x="2632513" y="6435857"/>
            <a:ext cx="9559487" cy="830997"/>
          </a:xfrm>
          <a:prstGeom prst="rect">
            <a:avLst/>
          </a:prstGeom>
          <a:noFill/>
        </p:spPr>
        <p:txBody>
          <a:bodyPr wrap="square">
            <a:spAutoFit/>
          </a:bodyPr>
          <a:lstStyle/>
          <a:p>
            <a:pPr algn="r"/>
            <a:r>
              <a:rPr lang="en-US" sz="1200" dirty="0"/>
              <a:t>Rebecca Yao et al</a:t>
            </a:r>
            <a:r>
              <a:rPr lang="en-US" sz="1200" i="1" dirty="0"/>
              <a:t>., Am J Gastroenterol. 2024 Jun 1;119(6):1154-1157.</a:t>
            </a:r>
            <a:endParaRPr lang="en-US" sz="1200" i="1" dirty="0">
              <a:effectLst/>
            </a:endParaRPr>
          </a:p>
          <a:p>
            <a:pPr algn="r"/>
            <a:r>
              <a:rPr lang="en-US" sz="1200" dirty="0">
                <a:effectLst/>
              </a:rPr>
              <a:t>Jason Nasser et al</a:t>
            </a:r>
            <a:r>
              <a:rPr lang="en-US" sz="1200" i="1" dirty="0">
                <a:effectLst/>
              </a:rPr>
              <a:t>., JAMA </a:t>
            </a:r>
            <a:r>
              <a:rPr lang="en-US" sz="1200" i="1" dirty="0" err="1">
                <a:effectLst/>
              </a:rPr>
              <a:t>Netw</a:t>
            </a:r>
            <a:r>
              <a:rPr lang="en-US" sz="1200" i="1" dirty="0">
                <a:effectLst/>
              </a:rPr>
              <a:t> Open. </a:t>
            </a:r>
            <a:r>
              <a:rPr lang="en-US" sz="1200" dirty="0">
                <a:effectLst/>
              </a:rPr>
              <a:t>2024;7(10):e2436783. doi:10.1001/jamanetworkopen.2024.36783</a:t>
            </a:r>
          </a:p>
          <a:p>
            <a:pPr algn="r"/>
            <a:br>
              <a:rPr lang="en-US" sz="1200" b="0" i="0" dirty="0">
                <a:solidFill>
                  <a:srgbClr val="333333"/>
                </a:solidFill>
                <a:effectLst/>
                <a:latin typeface="Guardian TextSans Web"/>
              </a:rPr>
            </a:br>
            <a:endParaRPr lang="en-US" sz="1200" dirty="0"/>
          </a:p>
        </p:txBody>
      </p:sp>
    </p:spTree>
    <p:extLst>
      <p:ext uri="{BB962C8B-B14F-4D97-AF65-F5344CB8AC3E}">
        <p14:creationId xmlns:p14="http://schemas.microsoft.com/office/powerpoint/2010/main" val="3661338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BB55-F51F-C309-7371-9785C0F4DF11}"/>
              </a:ext>
            </a:extLst>
          </p:cNvPr>
          <p:cNvSpPr>
            <a:spLocks noGrp="1"/>
          </p:cNvSpPr>
          <p:nvPr>
            <p:ph type="title"/>
          </p:nvPr>
        </p:nvSpPr>
        <p:spPr>
          <a:xfrm>
            <a:off x="677334" y="609600"/>
            <a:ext cx="8596668" cy="1320800"/>
          </a:xfrm>
        </p:spPr>
        <p:txBody>
          <a:bodyPr anchor="t">
            <a:normAutofit/>
          </a:bodyPr>
          <a:lstStyle/>
          <a:p>
            <a:r>
              <a:rPr lang="en-US" dirty="0"/>
              <a:t>WRAP UP</a:t>
            </a:r>
          </a:p>
        </p:txBody>
      </p:sp>
      <p:pic>
        <p:nvPicPr>
          <p:cNvPr id="4" name="Graphic 6" descr="Presentation with checklist with solid fill">
            <a:extLst>
              <a:ext uri="{FF2B5EF4-FFF2-40B4-BE49-F238E27FC236}">
                <a16:creationId xmlns:a16="http://schemas.microsoft.com/office/drawing/2014/main" id="{841164BA-DE91-B125-E9CB-175491B7F8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863" y="2159331"/>
            <a:ext cx="3067577" cy="3067577"/>
          </a:xfrm>
          <a:prstGeom prst="rect">
            <a:avLst/>
          </a:prstGeom>
        </p:spPr>
      </p:pic>
      <p:sp>
        <p:nvSpPr>
          <p:cNvPr id="3" name="Content Placeholder 2">
            <a:extLst>
              <a:ext uri="{FF2B5EF4-FFF2-40B4-BE49-F238E27FC236}">
                <a16:creationId xmlns:a16="http://schemas.microsoft.com/office/drawing/2014/main" id="{A57B50E3-8E66-F23C-A091-3B62DD579621}"/>
              </a:ext>
            </a:extLst>
          </p:cNvPr>
          <p:cNvSpPr>
            <a:spLocks noGrp="1"/>
          </p:cNvSpPr>
          <p:nvPr>
            <p:ph idx="1"/>
          </p:nvPr>
        </p:nvSpPr>
        <p:spPr>
          <a:xfrm>
            <a:off x="3588441" y="1654769"/>
            <a:ext cx="6259894" cy="4547048"/>
          </a:xfrm>
        </p:spPr>
        <p:txBody>
          <a:bodyPr>
            <a:noAutofit/>
          </a:bodyPr>
          <a:lstStyle/>
          <a:p>
            <a:pPr>
              <a:lnSpc>
                <a:spcPct val="90000"/>
              </a:lnSpc>
            </a:pPr>
            <a:r>
              <a:rPr lang="en-US" sz="2400" dirty="0"/>
              <a:t>Great renal and CV protective medications available</a:t>
            </a:r>
          </a:p>
          <a:p>
            <a:pPr marL="0" indent="0">
              <a:lnSpc>
                <a:spcPct val="90000"/>
              </a:lnSpc>
              <a:buNone/>
            </a:pPr>
            <a:endParaRPr lang="en-US" sz="2400" dirty="0"/>
          </a:p>
          <a:p>
            <a:pPr>
              <a:lnSpc>
                <a:spcPct val="90000"/>
              </a:lnSpc>
            </a:pPr>
            <a:r>
              <a:rPr lang="en-US" sz="2400" dirty="0"/>
              <a:t>Newer insulins may facilitate improved adherence</a:t>
            </a:r>
          </a:p>
          <a:p>
            <a:pPr>
              <a:lnSpc>
                <a:spcPct val="90000"/>
              </a:lnSpc>
            </a:pPr>
            <a:endParaRPr lang="en-US" sz="2400" dirty="0"/>
          </a:p>
          <a:p>
            <a:pPr>
              <a:lnSpc>
                <a:spcPct val="90000"/>
              </a:lnSpc>
            </a:pPr>
            <a:r>
              <a:rPr lang="en-US" sz="2400" dirty="0"/>
              <a:t>Less restrictive measures around use of GLP1ra and surgery than initially recommended</a:t>
            </a:r>
          </a:p>
          <a:p>
            <a:pPr>
              <a:lnSpc>
                <a:spcPct val="90000"/>
              </a:lnSpc>
            </a:pPr>
            <a:endParaRPr lang="en-US" sz="2400" dirty="0"/>
          </a:p>
          <a:p>
            <a:pPr>
              <a:lnSpc>
                <a:spcPct val="90000"/>
              </a:lnSpc>
            </a:pPr>
            <a:r>
              <a:rPr lang="en-US" sz="2400" dirty="0"/>
              <a:t>GLP1ra needs adjustment around endoscopy</a:t>
            </a:r>
          </a:p>
        </p:txBody>
      </p:sp>
    </p:spTree>
    <p:extLst>
      <p:ext uri="{BB962C8B-B14F-4D97-AF65-F5344CB8AC3E}">
        <p14:creationId xmlns:p14="http://schemas.microsoft.com/office/powerpoint/2010/main" val="196307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CD76-5DFF-CF46-BAB3-93391D94693C}"/>
              </a:ext>
            </a:extLst>
          </p:cNvPr>
          <p:cNvSpPr>
            <a:spLocks noGrp="1"/>
          </p:cNvSpPr>
          <p:nvPr>
            <p:ph type="title"/>
          </p:nvPr>
        </p:nvSpPr>
        <p:spPr/>
        <p:txBody>
          <a:bodyPr/>
          <a:lstStyle/>
          <a:p>
            <a:r>
              <a:rPr lang="en-US" dirty="0"/>
              <a:t>RENAL TRIALS</a:t>
            </a:r>
          </a:p>
        </p:txBody>
      </p:sp>
      <p:sp>
        <p:nvSpPr>
          <p:cNvPr id="3" name="Text Placeholder 2">
            <a:extLst>
              <a:ext uri="{FF2B5EF4-FFF2-40B4-BE49-F238E27FC236}">
                <a16:creationId xmlns:a16="http://schemas.microsoft.com/office/drawing/2014/main" id="{3D77B2BA-1D92-D728-046C-F69452FB4510}"/>
              </a:ext>
            </a:extLst>
          </p:cNvPr>
          <p:cNvSpPr>
            <a:spLocks noGrp="1"/>
          </p:cNvSpPr>
          <p:nvPr>
            <p:ph type="body" idx="1"/>
          </p:nvPr>
        </p:nvSpPr>
        <p:spPr/>
        <p:txBody>
          <a:bodyPr>
            <a:normAutofit/>
          </a:bodyPr>
          <a:lstStyle/>
          <a:p>
            <a:r>
              <a:rPr lang="en-US" sz="2800" dirty="0"/>
              <a:t>FLOW</a:t>
            </a:r>
          </a:p>
        </p:txBody>
      </p:sp>
    </p:spTree>
    <p:extLst>
      <p:ext uri="{BB962C8B-B14F-4D97-AF65-F5344CB8AC3E}">
        <p14:creationId xmlns:p14="http://schemas.microsoft.com/office/powerpoint/2010/main" val="95448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827F-0671-57B5-4D3D-9FC32D0AA368}"/>
              </a:ext>
            </a:extLst>
          </p:cNvPr>
          <p:cNvSpPr>
            <a:spLocks noGrp="1"/>
          </p:cNvSpPr>
          <p:nvPr>
            <p:ph type="title"/>
          </p:nvPr>
        </p:nvSpPr>
        <p:spPr>
          <a:xfrm>
            <a:off x="677334" y="609600"/>
            <a:ext cx="8596668" cy="1320800"/>
          </a:xfrm>
        </p:spPr>
        <p:txBody>
          <a:bodyPr anchor="t">
            <a:normAutofit/>
          </a:bodyPr>
          <a:lstStyle/>
          <a:p>
            <a:r>
              <a:rPr lang="en-US" dirty="0"/>
              <a:t>Background</a:t>
            </a:r>
          </a:p>
        </p:txBody>
      </p:sp>
      <p:sp>
        <p:nvSpPr>
          <p:cNvPr id="3" name="Content Placeholder 2">
            <a:extLst>
              <a:ext uri="{FF2B5EF4-FFF2-40B4-BE49-F238E27FC236}">
                <a16:creationId xmlns:a16="http://schemas.microsoft.com/office/drawing/2014/main" id="{2D4828B4-D168-8FE8-9659-545F80C5F69A}"/>
              </a:ext>
            </a:extLst>
          </p:cNvPr>
          <p:cNvSpPr>
            <a:spLocks noGrp="1"/>
          </p:cNvSpPr>
          <p:nvPr>
            <p:ph idx="1"/>
          </p:nvPr>
        </p:nvSpPr>
        <p:spPr>
          <a:xfrm>
            <a:off x="677334" y="1930400"/>
            <a:ext cx="8939632" cy="3749323"/>
          </a:xfrm>
        </p:spPr>
        <p:txBody>
          <a:bodyPr>
            <a:noAutofit/>
          </a:bodyPr>
          <a:lstStyle/>
          <a:p>
            <a:r>
              <a:rPr lang="en-US" sz="2400" dirty="0"/>
              <a:t>T2DM is the most frequent cause of chronic kidney disease in many countries</a:t>
            </a:r>
          </a:p>
          <a:p>
            <a:endParaRPr lang="en-US" sz="2400" dirty="0"/>
          </a:p>
          <a:p>
            <a:r>
              <a:rPr lang="en-US" sz="2400" dirty="0"/>
              <a:t>Already in use: RAS inhibitors, SGLT2i, </a:t>
            </a:r>
            <a:r>
              <a:rPr lang="en-US" sz="2400" dirty="0" err="1"/>
              <a:t>finerenone</a:t>
            </a:r>
            <a:r>
              <a:rPr lang="en-US" sz="2400" dirty="0"/>
              <a:t> (</a:t>
            </a:r>
            <a:r>
              <a:rPr lang="en-US" sz="2400" dirty="0" err="1"/>
              <a:t>Kerendia</a:t>
            </a:r>
            <a:r>
              <a:rPr lang="en-US" sz="2400" dirty="0"/>
              <a:t>)</a:t>
            </a:r>
          </a:p>
          <a:p>
            <a:pPr lvl="1"/>
            <a:r>
              <a:rPr lang="en-US" sz="2000" dirty="0"/>
              <a:t>Renal protection</a:t>
            </a:r>
          </a:p>
          <a:p>
            <a:pPr lvl="1"/>
            <a:r>
              <a:rPr lang="en-US" sz="2000" dirty="0"/>
              <a:t>Reduced CV outcomes</a:t>
            </a:r>
          </a:p>
          <a:p>
            <a:pPr lvl="1"/>
            <a:endParaRPr lang="en-US" sz="2400" dirty="0"/>
          </a:p>
          <a:p>
            <a:r>
              <a:rPr lang="en-US" sz="2400" dirty="0"/>
              <a:t>Main cause of death: CV events</a:t>
            </a:r>
          </a:p>
        </p:txBody>
      </p:sp>
      <p:sp>
        <p:nvSpPr>
          <p:cNvPr id="6" name="TextBox 5">
            <a:extLst>
              <a:ext uri="{FF2B5EF4-FFF2-40B4-BE49-F238E27FC236}">
                <a16:creationId xmlns:a16="http://schemas.microsoft.com/office/drawing/2014/main" id="{C196C855-F588-55C8-D0E0-2FDC6E267762}"/>
              </a:ext>
            </a:extLst>
          </p:cNvPr>
          <p:cNvSpPr txBox="1"/>
          <p:nvPr/>
        </p:nvSpPr>
        <p:spPr>
          <a:xfrm>
            <a:off x="5943017" y="6581001"/>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2">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pic>
        <p:nvPicPr>
          <p:cNvPr id="5" name="Graphic 4" descr="Kidneys outline">
            <a:extLst>
              <a:ext uri="{FF2B5EF4-FFF2-40B4-BE49-F238E27FC236}">
                <a16:creationId xmlns:a16="http://schemas.microsoft.com/office/drawing/2014/main" id="{65B83483-C3F1-2C70-4F2E-7F482DF02F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2239" y="231228"/>
            <a:ext cx="1320800" cy="1320800"/>
          </a:xfrm>
          <a:prstGeom prst="rect">
            <a:avLst/>
          </a:prstGeom>
        </p:spPr>
      </p:pic>
    </p:spTree>
    <p:extLst>
      <p:ext uri="{BB962C8B-B14F-4D97-AF65-F5344CB8AC3E}">
        <p14:creationId xmlns:p14="http://schemas.microsoft.com/office/powerpoint/2010/main" val="413801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8ACC-BE76-A610-A5EC-A0F134702329}"/>
              </a:ext>
            </a:extLst>
          </p:cNvPr>
          <p:cNvSpPr>
            <a:spLocks noGrp="1"/>
          </p:cNvSpPr>
          <p:nvPr>
            <p:ph type="title"/>
          </p:nvPr>
        </p:nvSpPr>
        <p:spPr>
          <a:xfrm>
            <a:off x="677334" y="609600"/>
            <a:ext cx="8596668" cy="1320800"/>
          </a:xfrm>
        </p:spPr>
        <p:txBody>
          <a:bodyPr anchor="t">
            <a:normAutofit/>
          </a:bodyPr>
          <a:lstStyle/>
          <a:p>
            <a:r>
              <a:rPr lang="en-US" dirty="0"/>
              <a:t>FLOW</a:t>
            </a:r>
          </a:p>
        </p:txBody>
      </p:sp>
      <p:sp>
        <p:nvSpPr>
          <p:cNvPr id="3" name="Content Placeholder 2">
            <a:extLst>
              <a:ext uri="{FF2B5EF4-FFF2-40B4-BE49-F238E27FC236}">
                <a16:creationId xmlns:a16="http://schemas.microsoft.com/office/drawing/2014/main" id="{6DB4BAB3-4CEE-6458-AF41-D20529D7B8AB}"/>
              </a:ext>
            </a:extLst>
          </p:cNvPr>
          <p:cNvSpPr>
            <a:spLocks noGrp="1"/>
          </p:cNvSpPr>
          <p:nvPr>
            <p:ph idx="1"/>
          </p:nvPr>
        </p:nvSpPr>
        <p:spPr>
          <a:xfrm>
            <a:off x="677333" y="1930400"/>
            <a:ext cx="8596668" cy="2074441"/>
          </a:xfrm>
        </p:spPr>
        <p:txBody>
          <a:bodyPr>
            <a:normAutofit/>
          </a:bodyPr>
          <a:lstStyle/>
          <a:p>
            <a:r>
              <a:rPr lang="en-US" sz="2400" dirty="0"/>
              <a:t>Goal: “to evaluate the efficacy and safety of semaglutide 1 mg weekly for the prevention of kidney failure, substantial loss of kidney function, and death from kidney-related or CV causes in patients with T2DM and CKD”</a:t>
            </a:r>
          </a:p>
        </p:txBody>
      </p:sp>
      <p:pic>
        <p:nvPicPr>
          <p:cNvPr id="5" name="Picture 2" descr="Flow Study - Research and Innovation">
            <a:extLst>
              <a:ext uri="{FF2B5EF4-FFF2-40B4-BE49-F238E27FC236}">
                <a16:creationId xmlns:a16="http://schemas.microsoft.com/office/drawing/2014/main" id="{871DFC46-9378-06B7-5979-E3C20EA465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3172" y="4197261"/>
            <a:ext cx="4204989" cy="1935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98BCE8-D6E2-387F-2BE7-75B507F0F936}"/>
              </a:ext>
            </a:extLst>
          </p:cNvPr>
          <p:cNvSpPr txBox="1"/>
          <p:nvPr/>
        </p:nvSpPr>
        <p:spPr>
          <a:xfrm>
            <a:off x="6092142" y="6581001"/>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4">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pic>
        <p:nvPicPr>
          <p:cNvPr id="4" name="Graphic 3" descr="Kidneys outline">
            <a:extLst>
              <a:ext uri="{FF2B5EF4-FFF2-40B4-BE49-F238E27FC236}">
                <a16:creationId xmlns:a16="http://schemas.microsoft.com/office/drawing/2014/main" id="{CEEDE8BD-FB9D-E7FD-7DD3-01F9FB1DBA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2239" y="231228"/>
            <a:ext cx="1320800" cy="1320800"/>
          </a:xfrm>
          <a:prstGeom prst="rect">
            <a:avLst/>
          </a:prstGeom>
        </p:spPr>
      </p:pic>
    </p:spTree>
    <p:extLst>
      <p:ext uri="{BB962C8B-B14F-4D97-AF65-F5344CB8AC3E}">
        <p14:creationId xmlns:p14="http://schemas.microsoft.com/office/powerpoint/2010/main" val="292710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5153-6141-53D9-597E-EBC7BD6197D8}"/>
              </a:ext>
            </a:extLst>
          </p:cNvPr>
          <p:cNvSpPr>
            <a:spLocks noGrp="1"/>
          </p:cNvSpPr>
          <p:nvPr>
            <p:ph type="title"/>
          </p:nvPr>
        </p:nvSpPr>
        <p:spPr/>
        <p:txBody>
          <a:bodyPr/>
          <a:lstStyle/>
          <a:p>
            <a:r>
              <a:rPr lang="en-US" dirty="0"/>
              <a:t>FLOW (2)</a:t>
            </a:r>
          </a:p>
        </p:txBody>
      </p:sp>
      <p:graphicFrame>
        <p:nvGraphicFramePr>
          <p:cNvPr id="7" name="Content Placeholder 2">
            <a:extLst>
              <a:ext uri="{FF2B5EF4-FFF2-40B4-BE49-F238E27FC236}">
                <a16:creationId xmlns:a16="http://schemas.microsoft.com/office/drawing/2014/main" id="{734807C7-AB0E-2A31-C4D5-BD828A7459E2}"/>
              </a:ext>
            </a:extLst>
          </p:cNvPr>
          <p:cNvGraphicFramePr>
            <a:graphicFrameLocks noGrp="1"/>
          </p:cNvGraphicFramePr>
          <p:nvPr>
            <p:ph idx="1"/>
            <p:extLst>
              <p:ext uri="{D42A27DB-BD31-4B8C-83A1-F6EECF244321}">
                <p14:modId xmlns:p14="http://schemas.microsoft.com/office/powerpoint/2010/main" val="3912917121"/>
              </p:ext>
            </p:extLst>
          </p:nvPr>
        </p:nvGraphicFramePr>
        <p:xfrm>
          <a:off x="677334" y="2177934"/>
          <a:ext cx="8596668" cy="353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54E4F64-5E3A-F348-1E1E-C0871FDF959F}"/>
              </a:ext>
            </a:extLst>
          </p:cNvPr>
          <p:cNvSpPr txBox="1"/>
          <p:nvPr/>
        </p:nvSpPr>
        <p:spPr>
          <a:xfrm>
            <a:off x="6092142" y="6581001"/>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8">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pic>
        <p:nvPicPr>
          <p:cNvPr id="4" name="Graphic 3" descr="Kidneys outline">
            <a:extLst>
              <a:ext uri="{FF2B5EF4-FFF2-40B4-BE49-F238E27FC236}">
                <a16:creationId xmlns:a16="http://schemas.microsoft.com/office/drawing/2014/main" id="{4B3EE749-C2E4-000B-F5E1-12BC08F178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72239" y="231228"/>
            <a:ext cx="1320800" cy="1320800"/>
          </a:xfrm>
          <a:prstGeom prst="rect">
            <a:avLst/>
          </a:prstGeom>
        </p:spPr>
      </p:pic>
    </p:spTree>
    <p:extLst>
      <p:ext uri="{BB962C8B-B14F-4D97-AF65-F5344CB8AC3E}">
        <p14:creationId xmlns:p14="http://schemas.microsoft.com/office/powerpoint/2010/main" val="59772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9505-5BC6-C15E-2BEB-5E6084D5AF51}"/>
              </a:ext>
            </a:extLst>
          </p:cNvPr>
          <p:cNvSpPr>
            <a:spLocks noGrp="1"/>
          </p:cNvSpPr>
          <p:nvPr>
            <p:ph type="title"/>
          </p:nvPr>
        </p:nvSpPr>
        <p:spPr/>
        <p:txBody>
          <a:bodyPr/>
          <a:lstStyle/>
          <a:p>
            <a:r>
              <a:rPr lang="en-US" dirty="0"/>
              <a:t>FLOW (3)</a:t>
            </a:r>
          </a:p>
        </p:txBody>
      </p:sp>
      <p:sp>
        <p:nvSpPr>
          <p:cNvPr id="3" name="Content Placeholder 2">
            <a:extLst>
              <a:ext uri="{FF2B5EF4-FFF2-40B4-BE49-F238E27FC236}">
                <a16:creationId xmlns:a16="http://schemas.microsoft.com/office/drawing/2014/main" id="{63A6E58F-F105-91CA-4C29-96D42DF47F24}"/>
              </a:ext>
            </a:extLst>
          </p:cNvPr>
          <p:cNvSpPr>
            <a:spLocks noGrp="1"/>
          </p:cNvSpPr>
          <p:nvPr>
            <p:ph idx="1"/>
          </p:nvPr>
        </p:nvSpPr>
        <p:spPr>
          <a:xfrm>
            <a:off x="677334" y="1645920"/>
            <a:ext cx="8596668" cy="4887883"/>
          </a:xfrm>
        </p:spPr>
        <p:txBody>
          <a:bodyPr>
            <a:normAutofit/>
          </a:bodyPr>
          <a:lstStyle/>
          <a:p>
            <a:r>
              <a:rPr lang="en-US" sz="2400" dirty="0"/>
              <a:t>Primary endpoint: composite of 5 components</a:t>
            </a:r>
          </a:p>
          <a:p>
            <a:pPr lvl="1"/>
            <a:r>
              <a:rPr lang="en-US" sz="2000" dirty="0"/>
              <a:t>&gt; 50% reduction in eGFR vs baseline</a:t>
            </a:r>
          </a:p>
          <a:p>
            <a:pPr lvl="1"/>
            <a:r>
              <a:rPr lang="en-US" sz="2000" dirty="0"/>
              <a:t>Onset of persistent eGFR &lt; 15</a:t>
            </a:r>
          </a:p>
          <a:p>
            <a:pPr lvl="1"/>
            <a:r>
              <a:rPr lang="en-US" sz="2000" dirty="0"/>
              <a:t>Initiation of chronic kidney replacement</a:t>
            </a:r>
          </a:p>
          <a:p>
            <a:pPr lvl="1"/>
            <a:r>
              <a:rPr lang="en-US" sz="2000" dirty="0"/>
              <a:t>Death from kidney-related or CV causes</a:t>
            </a:r>
          </a:p>
        </p:txBody>
      </p:sp>
      <p:pic>
        <p:nvPicPr>
          <p:cNvPr id="4" name="Picture 2" descr="Your Heart and Kidneys are Related">
            <a:extLst>
              <a:ext uri="{FF2B5EF4-FFF2-40B4-BE49-F238E27FC236}">
                <a16:creationId xmlns:a16="http://schemas.microsoft.com/office/drawing/2014/main" id="{EE90F88D-7856-B7B8-FF88-87C0FB4E6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275" y="4683022"/>
            <a:ext cx="5868785" cy="16505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2D6AEC-D739-9FCF-9D2F-3BD07ECC23D7}"/>
              </a:ext>
            </a:extLst>
          </p:cNvPr>
          <p:cNvSpPr txBox="1"/>
          <p:nvPr/>
        </p:nvSpPr>
        <p:spPr>
          <a:xfrm>
            <a:off x="6092142" y="6533803"/>
            <a:ext cx="6099858" cy="276999"/>
          </a:xfrm>
          <a:prstGeom prst="rect">
            <a:avLst/>
          </a:prstGeom>
          <a:noFill/>
        </p:spPr>
        <p:txBody>
          <a:bodyPr wrap="square">
            <a:spAutoFit/>
          </a:bodyPr>
          <a:lstStyle/>
          <a:p>
            <a:pPr algn="r"/>
            <a:r>
              <a:rPr lang="en-CA" sz="1200" i="0" u="none" strike="noStrike" dirty="0">
                <a:effectLst/>
                <a:latin typeface="OTNEJMScalaSansLF"/>
              </a:rPr>
              <a:t>N </a:t>
            </a:r>
            <a:r>
              <a:rPr lang="en-CA" sz="1200" i="0" u="none" strike="noStrike" dirty="0" err="1">
                <a:effectLst/>
                <a:latin typeface="OTNEJMScalaSansLF"/>
              </a:rPr>
              <a:t>Engl</a:t>
            </a:r>
            <a:r>
              <a:rPr lang="en-CA" sz="1200" i="0" u="none" strike="noStrike" dirty="0">
                <a:effectLst/>
                <a:latin typeface="OTNEJMScalaSansLF"/>
              </a:rPr>
              <a:t> J Med 2024;391:109-121. DOI: 10.1056/NEJMoa2403347. </a:t>
            </a:r>
            <a:r>
              <a:rPr lang="en-CA" sz="1200" i="0" u="sng" strike="noStrike" dirty="0">
                <a:effectLst/>
                <a:latin typeface="OTNEJMScalaSansLF"/>
                <a:hlinkClick r:id="rId4">
                  <a:extLst>
                    <a:ext uri="{A12FA001-AC4F-418D-AE19-62706E023703}">
                      <ahyp:hlinkClr xmlns:ahyp="http://schemas.microsoft.com/office/drawing/2018/hyperlinkcolor" val="tx"/>
                    </a:ext>
                  </a:extLst>
                </a:hlinkClick>
              </a:rPr>
              <a:t>VOL. 391 NO. 2</a:t>
            </a:r>
            <a:endParaRPr lang="en-CA" sz="1200" i="0" u="none" strike="noStrike" dirty="0">
              <a:effectLst/>
              <a:latin typeface="OTNEJMScalaSansLF"/>
            </a:endParaRPr>
          </a:p>
        </p:txBody>
      </p:sp>
    </p:spTree>
    <p:extLst>
      <p:ext uri="{BB962C8B-B14F-4D97-AF65-F5344CB8AC3E}">
        <p14:creationId xmlns:p14="http://schemas.microsoft.com/office/powerpoint/2010/main" val="20094539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4782</TotalTime>
  <Words>3886</Words>
  <Application>Microsoft Office PowerPoint</Application>
  <PresentationFormat>Widescreen</PresentationFormat>
  <Paragraphs>537</Paragraphs>
  <Slides>41</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Apis</vt:lpstr>
      <vt:lpstr>Apis For Office</vt:lpstr>
      <vt:lpstr>Arial</vt:lpstr>
      <vt:lpstr>Calibri</vt:lpstr>
      <vt:lpstr>Century Gothic</vt:lpstr>
      <vt:lpstr>ff-scala-sans-pro</vt:lpstr>
      <vt:lpstr>Guardian TextSans Web</vt:lpstr>
      <vt:lpstr>OTNEJMScalaSansLF</vt:lpstr>
      <vt:lpstr>Source Sans Pro</vt:lpstr>
      <vt:lpstr>Trebuchet MS</vt:lpstr>
      <vt:lpstr>Wingdings 3</vt:lpstr>
      <vt:lpstr>Facet</vt:lpstr>
      <vt:lpstr>Update in Clinical Trials</vt:lpstr>
      <vt:lpstr>Presenter Disclosures</vt:lpstr>
      <vt:lpstr>Disclosure of Financial Support</vt:lpstr>
      <vt:lpstr>Discussion Topics</vt:lpstr>
      <vt:lpstr>RENAL TRIALS</vt:lpstr>
      <vt:lpstr>Background</vt:lpstr>
      <vt:lpstr>FLOW</vt:lpstr>
      <vt:lpstr>FLOW (2)</vt:lpstr>
      <vt:lpstr>FLOW (3)</vt:lpstr>
      <vt:lpstr>FLOW - Results</vt:lpstr>
      <vt:lpstr>Results (2)</vt:lpstr>
      <vt:lpstr>Results (3)</vt:lpstr>
      <vt:lpstr>FLOW Summary</vt:lpstr>
      <vt:lpstr>CARDIOVASCULAR TRIALS</vt:lpstr>
      <vt:lpstr>SOUL</vt:lpstr>
      <vt:lpstr>SOUL (2)</vt:lpstr>
      <vt:lpstr>SOUL: Company Announcement</vt:lpstr>
      <vt:lpstr>NEW(ish) MEDICATIONS</vt:lpstr>
      <vt:lpstr>Once Weekly Basal Insulins</vt:lpstr>
      <vt:lpstr>ONWARDS Trials</vt:lpstr>
      <vt:lpstr>ONWARDS 1</vt:lpstr>
      <vt:lpstr>PowerPoint Presentation</vt:lpstr>
      <vt:lpstr>ONWARDS 2</vt:lpstr>
      <vt:lpstr>ONWARDS Programme: Topline Results</vt:lpstr>
      <vt:lpstr>Clinical Application of Icodec</vt:lpstr>
      <vt:lpstr>Insulin Icodec</vt:lpstr>
      <vt:lpstr>Initiation or Switching to Icodec</vt:lpstr>
      <vt:lpstr>Titration Algorithm Switching from OD/BID Basal Insulin to OW Icodec</vt:lpstr>
      <vt:lpstr>PowerPoint Presentation</vt:lpstr>
      <vt:lpstr>QWINT-2: Insulin Efsitora Alfa</vt:lpstr>
      <vt:lpstr>Results</vt:lpstr>
      <vt:lpstr>QWINT-2 Summary </vt:lpstr>
      <vt:lpstr>GLP1ra: SURGERY AND ENDOSCOPY</vt:lpstr>
      <vt:lpstr>Pre-Operative Management: GLP1ra</vt:lpstr>
      <vt:lpstr>Pre-Operative Management: GLP1ra</vt:lpstr>
      <vt:lpstr>Pre-Operative Management: GLP1ra Revisiting the recommendations</vt:lpstr>
      <vt:lpstr>Pre-Operative Management: GLP1ra Revisiting the recommendations</vt:lpstr>
      <vt:lpstr>Pre-Operative Management: GLP1ra Revisiting the recommendations</vt:lpstr>
      <vt:lpstr>Management of GLP1ra around endoscopy</vt:lpstr>
      <vt:lpstr>Management of GLP1ra around endoscopy</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Hot and New in Diabetes Management – Devices and Drugs</dc:title>
  <dc:creator>Kent Russell</dc:creator>
  <cp:lastModifiedBy>Reviewer</cp:lastModifiedBy>
  <cp:revision>114</cp:revision>
  <dcterms:created xsi:type="dcterms:W3CDTF">2023-10-15T16:42:38Z</dcterms:created>
  <dcterms:modified xsi:type="dcterms:W3CDTF">2024-12-04T03:36:40Z</dcterms:modified>
</cp:coreProperties>
</file>