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xml" ContentType="application/inkml+xml"/>
  <Override PartName="/ppt/ink/ink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notesSlides/notesSlide26.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4.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5.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6.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7.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56" r:id="rId2"/>
    <p:sldId id="356" r:id="rId3"/>
    <p:sldId id="474" r:id="rId4"/>
    <p:sldId id="603" r:id="rId5"/>
    <p:sldId id="2147470957" r:id="rId6"/>
    <p:sldId id="2147470958" r:id="rId7"/>
    <p:sldId id="475" r:id="rId8"/>
    <p:sldId id="2147470967" r:id="rId9"/>
    <p:sldId id="476" r:id="rId10"/>
    <p:sldId id="394" r:id="rId11"/>
    <p:sldId id="395" r:id="rId12"/>
    <p:sldId id="2142534121" r:id="rId13"/>
    <p:sldId id="2142534120" r:id="rId14"/>
    <p:sldId id="2142534076" r:id="rId15"/>
    <p:sldId id="2142534075" r:id="rId16"/>
    <p:sldId id="2147470959" r:id="rId17"/>
    <p:sldId id="2142533835" r:id="rId18"/>
    <p:sldId id="2142533894" r:id="rId19"/>
    <p:sldId id="2142533895" r:id="rId20"/>
    <p:sldId id="1692" r:id="rId21"/>
    <p:sldId id="1693" r:id="rId22"/>
    <p:sldId id="1694" r:id="rId23"/>
    <p:sldId id="2147470790" r:id="rId24"/>
    <p:sldId id="2147470960" r:id="rId25"/>
    <p:sldId id="2147470963" r:id="rId26"/>
    <p:sldId id="2147470964" r:id="rId27"/>
    <p:sldId id="2147470965" r:id="rId28"/>
    <p:sldId id="949" r:id="rId29"/>
    <p:sldId id="479" r:id="rId30"/>
    <p:sldId id="308" r:id="rId31"/>
    <p:sldId id="339" r:id="rId32"/>
    <p:sldId id="340" r:id="rId33"/>
    <p:sldId id="2147470942" r:id="rId34"/>
    <p:sldId id="1708" r:id="rId35"/>
    <p:sldId id="442" r:id="rId36"/>
    <p:sldId id="275" r:id="rId37"/>
    <p:sldId id="2147470953" r:id="rId38"/>
    <p:sldId id="13622" r:id="rId39"/>
    <p:sldId id="2142533858" r:id="rId40"/>
    <p:sldId id="1811" r:id="rId41"/>
    <p:sldId id="299" r:id="rId42"/>
    <p:sldId id="306" r:id="rId43"/>
    <p:sldId id="812" r:id="rId44"/>
    <p:sldId id="281" r:id="rId45"/>
    <p:sldId id="2147470726" r:id="rId46"/>
    <p:sldId id="2147470787" r:id="rId47"/>
    <p:sldId id="811" r:id="rId48"/>
    <p:sldId id="2147470968" r:id="rId49"/>
    <p:sldId id="282" r:id="rId50"/>
    <p:sldId id="1300" r:id="rId51"/>
    <p:sldId id="427" r:id="rId52"/>
    <p:sldId id="2147470800" r:id="rId53"/>
    <p:sldId id="13676" r:id="rId54"/>
    <p:sldId id="362" r:id="rId55"/>
    <p:sldId id="2155" r:id="rId56"/>
    <p:sldId id="2147470827" r:id="rId57"/>
    <p:sldId id="2147470828" r:id="rId58"/>
    <p:sldId id="264" r:id="rId59"/>
    <p:sldId id="265" r:id="rId60"/>
    <p:sldId id="360" r:id="rId61"/>
    <p:sldId id="1879" r:id="rId62"/>
    <p:sldId id="2147470785" r:id="rId63"/>
    <p:sldId id="2147470943" r:id="rId64"/>
    <p:sldId id="2147470944" r:id="rId65"/>
    <p:sldId id="2147470950" r:id="rId66"/>
    <p:sldId id="2147470952" r:id="rId67"/>
    <p:sldId id="2147470951" r:id="rId68"/>
    <p:sldId id="2147470939" r:id="rId69"/>
    <p:sldId id="2147470940" r:id="rId70"/>
    <p:sldId id="2147470903" r:id="rId71"/>
    <p:sldId id="2147470909" r:id="rId72"/>
    <p:sldId id="2142533846" r:id="rId73"/>
    <p:sldId id="2147470900" r:id="rId74"/>
    <p:sldId id="313" r:id="rId75"/>
    <p:sldId id="2147470799" r:id="rId76"/>
    <p:sldId id="1327" r:id="rId77"/>
    <p:sldId id="1726" r:id="rId78"/>
    <p:sldId id="2147470712" r:id="rId79"/>
    <p:sldId id="2147470798" r:id="rId80"/>
    <p:sldId id="631" r:id="rId81"/>
    <p:sldId id="632" r:id="rId82"/>
    <p:sldId id="633" r:id="rId83"/>
    <p:sldId id="506" r:id="rId84"/>
    <p:sldId id="271" r:id="rId85"/>
    <p:sldId id="591" r:id="rId86"/>
    <p:sldId id="636" r:id="rId87"/>
    <p:sldId id="537" r:id="rId88"/>
    <p:sldId id="2147470796" r:id="rId89"/>
    <p:sldId id="266" r:id="rId90"/>
    <p:sldId id="2147470924" r:id="rId91"/>
    <p:sldId id="2147470801"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Aliza%20Rozenberg\Downloads\DECLARE%20KM%20listings%20renal%20EPs.xls"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519800833719"/>
          <c:y val="0.121642568069235"/>
          <c:w val="0.815068434460405"/>
          <c:h val="0.65035420005743305"/>
        </c:manualLayout>
      </c:layout>
      <c:lineChart>
        <c:grouping val="standard"/>
        <c:varyColors val="0"/>
        <c:ser>
          <c:idx val="0"/>
          <c:order val="0"/>
          <c:tx>
            <c:strRef>
              <c:f>Sheet1!$B$1</c:f>
              <c:strCache>
                <c:ptCount val="1"/>
                <c:pt idx="0">
                  <c:v>Series 1</c:v>
                </c:pt>
              </c:strCache>
            </c:strRef>
          </c:tx>
          <c:spPr>
            <a:ln w="28575" cap="rnd">
              <a:solidFill>
                <a:schemeClr val="accent1">
                  <a:alpha val="0"/>
                </a:schemeClr>
              </a:solidFill>
              <a:round/>
            </a:ln>
            <a:effectLst/>
          </c:spPr>
          <c:marker>
            <c:symbol val="none"/>
          </c:marker>
          <c:cat>
            <c:numRef>
              <c:f>Sheet1!$A$2:$A$10</c:f>
              <c:numCache>
                <c:formatCode>General</c:formatCode>
                <c:ptCount val="9"/>
                <c:pt idx="0">
                  <c:v>0</c:v>
                </c:pt>
                <c:pt idx="1">
                  <c:v>6</c:v>
                </c:pt>
                <c:pt idx="2">
                  <c:v>12</c:v>
                </c:pt>
                <c:pt idx="3">
                  <c:v>18</c:v>
                </c:pt>
                <c:pt idx="4">
                  <c:v>24</c:v>
                </c:pt>
                <c:pt idx="5">
                  <c:v>30</c:v>
                </c:pt>
                <c:pt idx="6">
                  <c:v>36</c:v>
                </c:pt>
                <c:pt idx="7">
                  <c:v>42</c:v>
                </c:pt>
                <c:pt idx="8">
                  <c:v>48</c:v>
                </c:pt>
              </c:numCache>
            </c:numRef>
          </c:cat>
          <c:val>
            <c:numRef>
              <c:f>Sheet1!$B$2:$B$10</c:f>
              <c:numCache>
                <c:formatCode>General</c:formatCode>
                <c:ptCount val="9"/>
                <c:pt idx="0">
                  <c:v>4.3</c:v>
                </c:pt>
                <c:pt idx="1">
                  <c:v>2.5</c:v>
                </c:pt>
                <c:pt idx="2">
                  <c:v>3.5</c:v>
                </c:pt>
                <c:pt idx="3">
                  <c:v>4.5</c:v>
                </c:pt>
              </c:numCache>
            </c:numRef>
          </c:val>
          <c:smooth val="0"/>
          <c:extLst>
            <c:ext xmlns:c16="http://schemas.microsoft.com/office/drawing/2014/chart" uri="{C3380CC4-5D6E-409C-BE32-E72D297353CC}">
              <c16:uniqueId val="{00000000-F555-4F8D-9FB5-ABDC497A9511}"/>
            </c:ext>
          </c:extLst>
        </c:ser>
        <c:dLbls>
          <c:showLegendKey val="0"/>
          <c:showVal val="0"/>
          <c:showCatName val="0"/>
          <c:showSerName val="0"/>
          <c:showPercent val="0"/>
          <c:showBubbleSize val="0"/>
        </c:dLbls>
        <c:smooth val="0"/>
        <c:axId val="788182224"/>
        <c:axId val="788186656"/>
      </c:lineChart>
      <c:catAx>
        <c:axId val="788182224"/>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vert="horz"/>
          <a:lstStyle/>
          <a:p>
            <a:pPr>
              <a:defRPr/>
            </a:pPr>
            <a:endParaRPr lang="en-US"/>
          </a:p>
        </c:txPr>
        <c:crossAx val="788186656"/>
        <c:crosses val="autoZero"/>
        <c:auto val="1"/>
        <c:lblAlgn val="ctr"/>
        <c:lblOffset val="0"/>
        <c:noMultiLvlLbl val="0"/>
      </c:catAx>
      <c:valAx>
        <c:axId val="788186656"/>
        <c:scaling>
          <c:orientation val="minMax"/>
          <c:max val="20"/>
        </c:scaling>
        <c:delete val="0"/>
        <c:axPos val="l"/>
        <c:numFmt formatCode="General" sourceLinked="1"/>
        <c:majorTickMark val="out"/>
        <c:minorTickMark val="none"/>
        <c:tickLblPos val="nextTo"/>
        <c:spPr>
          <a:noFill/>
          <a:ln w="12700">
            <a:solidFill>
              <a:schemeClr val="tx1"/>
            </a:solidFill>
          </a:ln>
          <a:effectLst/>
        </c:spPr>
        <c:txPr>
          <a:bodyPr rot="-60000000" vert="horz"/>
          <a:lstStyle/>
          <a:p>
            <a:pPr>
              <a:defRPr/>
            </a:pPr>
            <a:endParaRPr lang="en-US"/>
          </a:p>
        </c:txPr>
        <c:crossAx val="788182224"/>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sz="1600">
          <a:latin typeface="Arial" charset="0"/>
          <a:ea typeface="Arial" charset="0"/>
          <a:cs typeface="Arial"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Sheet1!$A$2:$A$11</c:f>
              <c:numCache>
                <c:formatCode>General</c:formatCode>
                <c:ptCount val="10"/>
                <c:pt idx="0">
                  <c:v>0</c:v>
                </c:pt>
                <c:pt idx="1">
                  <c:v>6</c:v>
                </c:pt>
                <c:pt idx="2">
                  <c:v>12</c:v>
                </c:pt>
                <c:pt idx="3">
                  <c:v>18</c:v>
                </c:pt>
                <c:pt idx="4">
                  <c:v>24</c:v>
                </c:pt>
                <c:pt idx="5">
                  <c:v>30</c:v>
                </c:pt>
                <c:pt idx="6">
                  <c:v>36</c:v>
                </c:pt>
                <c:pt idx="7">
                  <c:v>42</c:v>
                </c:pt>
                <c:pt idx="8">
                  <c:v>48</c:v>
                </c:pt>
                <c:pt idx="9">
                  <c:v>54</c:v>
                </c:pt>
              </c:numCache>
            </c:numRef>
          </c:cat>
          <c:val>
            <c:numRef>
              <c:f>Sheet1!$B$2:$B$11</c:f>
              <c:numCache>
                <c:formatCode>General</c:formatCode>
                <c:ptCount val="10"/>
              </c:numCache>
            </c:numRef>
          </c:val>
          <c:extLst>
            <c:ext xmlns:c16="http://schemas.microsoft.com/office/drawing/2014/chart" uri="{C3380CC4-5D6E-409C-BE32-E72D297353CC}">
              <c16:uniqueId val="{00000000-96AD-4F68-9155-DF88F1713162}"/>
            </c:ext>
          </c:extLst>
        </c:ser>
        <c:ser>
          <c:idx val="1"/>
          <c:order val="1"/>
          <c:tx>
            <c:strRef>
              <c:f>Sheet1!$C$1</c:f>
              <c:strCache>
                <c:ptCount val="1"/>
                <c:pt idx="0">
                  <c:v>Series 2</c:v>
                </c:pt>
              </c:strCache>
            </c:strRef>
          </c:tx>
          <c:spPr>
            <a:solidFill>
              <a:schemeClr val="accent2"/>
            </a:solidFill>
            <a:ln>
              <a:noFill/>
            </a:ln>
            <a:effectLst/>
          </c:spPr>
          <c:invertIfNegative val="0"/>
          <c:cat>
            <c:numRef>
              <c:f>Sheet1!$A$2:$A$11</c:f>
              <c:numCache>
                <c:formatCode>General</c:formatCode>
                <c:ptCount val="10"/>
                <c:pt idx="0">
                  <c:v>0</c:v>
                </c:pt>
                <c:pt idx="1">
                  <c:v>6</c:v>
                </c:pt>
                <c:pt idx="2">
                  <c:v>12</c:v>
                </c:pt>
                <c:pt idx="3">
                  <c:v>18</c:v>
                </c:pt>
                <c:pt idx="4">
                  <c:v>24</c:v>
                </c:pt>
                <c:pt idx="5">
                  <c:v>30</c:v>
                </c:pt>
                <c:pt idx="6">
                  <c:v>36</c:v>
                </c:pt>
                <c:pt idx="7">
                  <c:v>42</c:v>
                </c:pt>
                <c:pt idx="8">
                  <c:v>48</c:v>
                </c:pt>
                <c:pt idx="9">
                  <c:v>54</c:v>
                </c:pt>
              </c:numCache>
            </c:numRef>
          </c:cat>
          <c:val>
            <c:numRef>
              <c:f>Sheet1!$C$2:$C$11</c:f>
              <c:numCache>
                <c:formatCode>General</c:formatCode>
                <c:ptCount val="10"/>
              </c:numCache>
            </c:numRef>
          </c:val>
          <c:extLst>
            <c:ext xmlns:c16="http://schemas.microsoft.com/office/drawing/2014/chart" uri="{C3380CC4-5D6E-409C-BE32-E72D297353CC}">
              <c16:uniqueId val="{00000001-96AD-4F68-9155-DF88F1713162}"/>
            </c:ext>
          </c:extLst>
        </c:ser>
        <c:dLbls>
          <c:showLegendKey val="0"/>
          <c:showVal val="0"/>
          <c:showCatName val="0"/>
          <c:showSerName val="0"/>
          <c:showPercent val="0"/>
          <c:showBubbleSize val="0"/>
        </c:dLbls>
        <c:gapWidth val="219"/>
        <c:overlap val="-27"/>
        <c:axId val="1428405680"/>
        <c:axId val="1469161776"/>
      </c:barChart>
      <c:catAx>
        <c:axId val="1428405680"/>
        <c:scaling>
          <c:orientation val="minMax"/>
        </c:scaling>
        <c:delete val="0"/>
        <c:axPos val="b"/>
        <c:numFmt formatCode="General" sourceLinked="1"/>
        <c:majorTickMark val="cross"/>
        <c:minorTickMark val="none"/>
        <c:tickLblPos val="nextTo"/>
        <c:spPr>
          <a:noFill/>
          <a:ln w="15875" cap="flat" cmpd="sng" algn="ctr">
            <a:solidFill>
              <a:schemeClr val="bg1">
                <a:lumMod val="75000"/>
              </a:schemeClr>
            </a:solidFill>
            <a:round/>
          </a:ln>
          <a:effectLst/>
        </c:spPr>
        <c:txPr>
          <a:bodyPr rot="-60000000" spcFirstLastPara="1" vertOverflow="ellipsis" vert="horz" wrap="square" anchor="ctr" anchorCtr="1"/>
          <a:lstStyle/>
          <a:p>
            <a:pPr>
              <a:defRPr sz="1800" b="0" i="0" u="none" strike="noStrike" kern="1200" baseline="0">
                <a:solidFill>
                  <a:schemeClr val="bg1">
                    <a:lumMod val="50000"/>
                  </a:schemeClr>
                </a:solidFill>
                <a:latin typeface="+mn-lt"/>
                <a:ea typeface="+mn-ea"/>
                <a:cs typeface="+mn-cs"/>
              </a:defRPr>
            </a:pPr>
            <a:endParaRPr lang="en-US"/>
          </a:p>
        </c:txPr>
        <c:crossAx val="1469161776"/>
        <c:crosses val="autoZero"/>
        <c:auto val="1"/>
        <c:lblAlgn val="ctr"/>
        <c:lblOffset val="100"/>
        <c:noMultiLvlLbl val="0"/>
      </c:catAx>
      <c:valAx>
        <c:axId val="1469161776"/>
        <c:scaling>
          <c:orientation val="minMax"/>
          <c:max val="20"/>
          <c:min val="0"/>
        </c:scaling>
        <c:delete val="0"/>
        <c:axPos val="l"/>
        <c:numFmt formatCode="General" sourceLinked="1"/>
        <c:majorTickMark val="cross"/>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800" b="0" i="0" u="none" strike="noStrike" kern="1200" baseline="0">
                <a:solidFill>
                  <a:schemeClr val="bg1">
                    <a:lumMod val="50000"/>
                  </a:schemeClr>
                </a:solidFill>
                <a:latin typeface="+mn-lt"/>
                <a:ea typeface="+mn-ea"/>
                <a:cs typeface="+mn-cs"/>
              </a:defRPr>
            </a:pPr>
            <a:endParaRPr lang="en-US"/>
          </a:p>
        </c:txPr>
        <c:crossAx val="1428405680"/>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2880891763775001E-2"/>
          <c:y val="0.19196693909833101"/>
          <c:w val="0.85947396056248504"/>
          <c:h val="0.62816118600454696"/>
        </c:manualLayout>
      </c:layout>
      <c:bubbleChart>
        <c:varyColors val="0"/>
        <c:ser>
          <c:idx val="0"/>
          <c:order val="0"/>
          <c:spPr>
            <a:solidFill>
              <a:srgbClr val="C14B6D"/>
            </a:solidFill>
            <a:ln>
              <a:noFill/>
            </a:ln>
          </c:spPr>
          <c:invertIfNegative val="0"/>
          <c:errBars>
            <c:errDir val="x"/>
            <c:errBarType val="both"/>
            <c:errValType val="cust"/>
            <c:noEndCap val="0"/>
            <c:plus>
              <c:numRef>
                <c:f>BW!$N$2:$N$29</c:f>
                <c:numCache>
                  <c:formatCode>General</c:formatCode>
                  <c:ptCount val="28"/>
                  <c:pt idx="1">
                    <c:v>0.1</c:v>
                  </c:pt>
                  <c:pt idx="3">
                    <c:v>0.15</c:v>
                  </c:pt>
                  <c:pt idx="5">
                    <c:v>0.15</c:v>
                  </c:pt>
                  <c:pt idx="7">
                    <c:v>0.21</c:v>
                  </c:pt>
                  <c:pt idx="8">
                    <c:v>0</c:v>
                  </c:pt>
                  <c:pt idx="9">
                    <c:v>0.12</c:v>
                  </c:pt>
                </c:numCache>
              </c:numRef>
            </c:plus>
            <c:minus>
              <c:numRef>
                <c:f>BW!$M$2:$M$29</c:f>
                <c:numCache>
                  <c:formatCode>General</c:formatCode>
                  <c:ptCount val="28"/>
                  <c:pt idx="1">
                    <c:v>0.09</c:v>
                  </c:pt>
                  <c:pt idx="3">
                    <c:v>0.12</c:v>
                  </c:pt>
                  <c:pt idx="5">
                    <c:v>0.13</c:v>
                  </c:pt>
                  <c:pt idx="7">
                    <c:v>0.17</c:v>
                  </c:pt>
                  <c:pt idx="8">
                    <c:v>0</c:v>
                  </c:pt>
                  <c:pt idx="9">
                    <c:v>0.11</c:v>
                  </c:pt>
                </c:numCache>
              </c:numRef>
            </c:minus>
            <c:spPr>
              <a:ln w="25400">
                <a:solidFill>
                  <a:srgbClr val="171616"/>
                </a:solidFill>
              </a:ln>
            </c:spPr>
          </c:errBars>
          <c:xVal>
            <c:numRef>
              <c:f>BW!$J$2:$J$9</c:f>
              <c:numCache>
                <c:formatCode>General</c:formatCode>
                <c:ptCount val="8"/>
                <c:pt idx="1">
                  <c:v>0.87</c:v>
                </c:pt>
                <c:pt idx="3">
                  <c:v>0.78</c:v>
                </c:pt>
                <c:pt idx="5">
                  <c:v>0.88</c:v>
                </c:pt>
                <c:pt idx="7">
                  <c:v>0.89</c:v>
                </c:pt>
              </c:numCache>
            </c:numRef>
          </c:xVal>
          <c:yVal>
            <c:numRef>
              <c:f>BW!$K$2:$K$9</c:f>
              <c:numCache>
                <c:formatCode>General</c:formatCode>
                <c:ptCount val="8"/>
                <c:pt idx="1">
                  <c:v>1</c:v>
                </c:pt>
                <c:pt idx="2">
                  <c:v>2</c:v>
                </c:pt>
                <c:pt idx="3">
                  <c:v>3</c:v>
                </c:pt>
                <c:pt idx="4">
                  <c:v>4</c:v>
                </c:pt>
                <c:pt idx="5">
                  <c:v>5</c:v>
                </c:pt>
                <c:pt idx="6">
                  <c:v>6</c:v>
                </c:pt>
                <c:pt idx="7">
                  <c:v>7</c:v>
                </c:pt>
              </c:numCache>
            </c:numRef>
          </c:yVal>
          <c:bubbleSize>
            <c:numRef>
              <c:f>BW!$L$2:$L$9</c:f>
              <c:numCache>
                <c:formatCode>General</c:formatCode>
                <c:ptCount val="8"/>
                <c:pt idx="1">
                  <c:v>7020</c:v>
                </c:pt>
                <c:pt idx="2">
                  <c:v>0</c:v>
                </c:pt>
                <c:pt idx="3">
                  <c:v>7020</c:v>
                </c:pt>
                <c:pt idx="4">
                  <c:v>0</c:v>
                </c:pt>
                <c:pt idx="5">
                  <c:v>7020</c:v>
                </c:pt>
                <c:pt idx="6">
                  <c:v>0</c:v>
                </c:pt>
                <c:pt idx="7">
                  <c:v>7020</c:v>
                </c:pt>
              </c:numCache>
            </c:numRef>
          </c:bubbleSize>
          <c:bubble3D val="0"/>
          <c:extLst>
            <c:ext xmlns:c16="http://schemas.microsoft.com/office/drawing/2014/chart" uri="{C3380CC4-5D6E-409C-BE32-E72D297353CC}">
              <c16:uniqueId val="{00000000-0269-4A9D-BF27-2E0854B624CB}"/>
            </c:ext>
          </c:extLst>
        </c:ser>
        <c:dLbls>
          <c:showLegendKey val="0"/>
          <c:showVal val="0"/>
          <c:showCatName val="0"/>
          <c:showSerName val="0"/>
          <c:showPercent val="0"/>
          <c:showBubbleSize val="0"/>
        </c:dLbls>
        <c:bubbleScale val="15"/>
        <c:showNegBubbles val="0"/>
        <c:axId val="-1862417152"/>
        <c:axId val="-1862405328"/>
      </c:bubbleChart>
      <c:valAx>
        <c:axId val="-1862417152"/>
        <c:scaling>
          <c:logBase val="2"/>
          <c:orientation val="minMax"/>
          <c:max val="1.5"/>
          <c:min val="0.5"/>
        </c:scaling>
        <c:delete val="0"/>
        <c:axPos val="t"/>
        <c:numFmt formatCode="#,##0.00" sourceLinked="0"/>
        <c:majorTickMark val="in"/>
        <c:minorTickMark val="in"/>
        <c:tickLblPos val="high"/>
        <c:spPr>
          <a:ln w="19050">
            <a:solidFill>
              <a:srgbClr val="171616"/>
            </a:solidFill>
          </a:ln>
        </c:spPr>
        <c:txPr>
          <a:bodyPr/>
          <a:lstStyle/>
          <a:p>
            <a:pPr>
              <a:defRPr sz="2000" b="0">
                <a:solidFill>
                  <a:schemeClr val="tx1">
                    <a:alpha val="0"/>
                  </a:schemeClr>
                </a:solidFill>
                <a:latin typeface="Arial" panose="020B0604020202020204" pitchFamily="34" charset="0"/>
                <a:cs typeface="Arial" panose="020B0604020202020204" pitchFamily="34" charset="0"/>
              </a:defRPr>
            </a:pPr>
            <a:endParaRPr lang="en-US"/>
          </a:p>
        </c:txPr>
        <c:crossAx val="-1862405328"/>
        <c:crossesAt val="38"/>
        <c:crossBetween val="midCat"/>
      </c:valAx>
      <c:valAx>
        <c:axId val="-1862405328"/>
        <c:scaling>
          <c:orientation val="maxMin"/>
          <c:max val="10"/>
          <c:min val="0"/>
        </c:scaling>
        <c:delete val="0"/>
        <c:axPos val="l"/>
        <c:numFmt formatCode="General" sourceLinked="1"/>
        <c:majorTickMark val="none"/>
        <c:minorTickMark val="none"/>
        <c:tickLblPos val="none"/>
        <c:spPr>
          <a:ln w="19050">
            <a:solidFill>
              <a:sysClr val="windowText" lastClr="000000"/>
            </a:solidFill>
          </a:ln>
        </c:spPr>
        <c:crossAx val="-1862417152"/>
        <c:crossesAt val="1"/>
        <c:crossBetween val="midCat"/>
      </c:valAx>
      <c:spPr>
        <a:noFill/>
        <a:ln w="25400">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955044984056"/>
          <c:y val="7.7094693276450604E-2"/>
          <c:w val="0.851947139593076"/>
          <c:h val="0.51260294295133202"/>
        </c:manualLayout>
      </c:layout>
      <c:scatterChart>
        <c:scatterStyle val="lineMarker"/>
        <c:varyColors val="0"/>
        <c:ser>
          <c:idx val="2"/>
          <c:order val="0"/>
          <c:tx>
            <c:strRef>
              <c:f>Sheet1!$C$2</c:f>
              <c:strCache>
                <c:ptCount val="1"/>
                <c:pt idx="0">
                  <c:v>Placebo2</c:v>
                </c:pt>
              </c:strCache>
            </c:strRef>
          </c:tx>
          <c:spPr>
            <a:ln w="19050" cap="rnd">
              <a:solidFill>
                <a:srgbClr val="82786F">
                  <a:alpha val="0"/>
                </a:srgbClr>
              </a:solidFill>
              <a:round/>
            </a:ln>
            <a:effectLst/>
          </c:spPr>
          <c:marker>
            <c:symbol val="circle"/>
            <c:size val="5"/>
            <c:spPr>
              <a:noFill/>
              <a:ln w="9525">
                <a:noFill/>
              </a:ln>
              <a:effectLst/>
            </c:spPr>
          </c:marker>
          <c:xVal>
            <c:numRef>
              <c:f>Sheet1!$A$112:$A$245</c:f>
              <c:numCache>
                <c:formatCode>General</c:formatCode>
                <c:ptCount val="134"/>
                <c:pt idx="0">
                  <c:v>0</c:v>
                </c:pt>
                <c:pt idx="1">
                  <c:v>0.71428571428571397</c:v>
                </c:pt>
                <c:pt idx="2">
                  <c:v>1.285714285714286</c:v>
                </c:pt>
                <c:pt idx="3">
                  <c:v>3.1428571428571428</c:v>
                </c:pt>
                <c:pt idx="4">
                  <c:v>3.2857142857142851</c:v>
                </c:pt>
                <c:pt idx="5">
                  <c:v>3.4285714285714279</c:v>
                </c:pt>
                <c:pt idx="6">
                  <c:v>4</c:v>
                </c:pt>
                <c:pt idx="7">
                  <c:v>4.8571428571428363</c:v>
                </c:pt>
                <c:pt idx="8">
                  <c:v>5.7142857142857046</c:v>
                </c:pt>
                <c:pt idx="9">
                  <c:v>6.2857142857142847</c:v>
                </c:pt>
                <c:pt idx="10">
                  <c:v>7.1428571428571441</c:v>
                </c:pt>
                <c:pt idx="11">
                  <c:v>7.7142857142857046</c:v>
                </c:pt>
                <c:pt idx="12">
                  <c:v>8</c:v>
                </c:pt>
                <c:pt idx="13">
                  <c:v>9.28571428571429</c:v>
                </c:pt>
                <c:pt idx="14">
                  <c:v>9.7142857142857117</c:v>
                </c:pt>
                <c:pt idx="15">
                  <c:v>11.285714285714301</c:v>
                </c:pt>
                <c:pt idx="16">
                  <c:v>11.571428571428569</c:v>
                </c:pt>
                <c:pt idx="17">
                  <c:v>12</c:v>
                </c:pt>
                <c:pt idx="18">
                  <c:v>12.285714285714301</c:v>
                </c:pt>
                <c:pt idx="19">
                  <c:v>13.285714285714301</c:v>
                </c:pt>
                <c:pt idx="20">
                  <c:v>13.57142857142858</c:v>
                </c:pt>
                <c:pt idx="21">
                  <c:v>13.71428571428571</c:v>
                </c:pt>
                <c:pt idx="22">
                  <c:v>14.71428571428571</c:v>
                </c:pt>
                <c:pt idx="23">
                  <c:v>15.142857142857141</c:v>
                </c:pt>
                <c:pt idx="24">
                  <c:v>15.285714285714301</c:v>
                </c:pt>
                <c:pt idx="25">
                  <c:v>15.285714285714301</c:v>
                </c:pt>
                <c:pt idx="26">
                  <c:v>16</c:v>
                </c:pt>
                <c:pt idx="27">
                  <c:v>16.857142857142861</c:v>
                </c:pt>
                <c:pt idx="28">
                  <c:v>17</c:v>
                </c:pt>
                <c:pt idx="29">
                  <c:v>17.285714285714111</c:v>
                </c:pt>
                <c:pt idx="30">
                  <c:v>18.285714285714111</c:v>
                </c:pt>
                <c:pt idx="31">
                  <c:v>18.42857142857142</c:v>
                </c:pt>
                <c:pt idx="32">
                  <c:v>20.142857142857139</c:v>
                </c:pt>
                <c:pt idx="33">
                  <c:v>21.285714285714111</c:v>
                </c:pt>
                <c:pt idx="34">
                  <c:v>21.714285714285719</c:v>
                </c:pt>
                <c:pt idx="35">
                  <c:v>21.857142857142861</c:v>
                </c:pt>
                <c:pt idx="36">
                  <c:v>22.57142857142858</c:v>
                </c:pt>
                <c:pt idx="37">
                  <c:v>24</c:v>
                </c:pt>
                <c:pt idx="38">
                  <c:v>24.857142857142861</c:v>
                </c:pt>
                <c:pt idx="39">
                  <c:v>29.14285714285716</c:v>
                </c:pt>
                <c:pt idx="40">
                  <c:v>29.285714285714111</c:v>
                </c:pt>
                <c:pt idx="41">
                  <c:v>29.57142857142858</c:v>
                </c:pt>
                <c:pt idx="42">
                  <c:v>30.14285714285716</c:v>
                </c:pt>
                <c:pt idx="43">
                  <c:v>30.85714285714284</c:v>
                </c:pt>
                <c:pt idx="44">
                  <c:v>31.85714285714284</c:v>
                </c:pt>
                <c:pt idx="45">
                  <c:v>32.57142857142837</c:v>
                </c:pt>
                <c:pt idx="46">
                  <c:v>33.285714285714278</c:v>
                </c:pt>
                <c:pt idx="47">
                  <c:v>34.142857142857153</c:v>
                </c:pt>
                <c:pt idx="48">
                  <c:v>34.714285714285722</c:v>
                </c:pt>
                <c:pt idx="49">
                  <c:v>36.57142857142837</c:v>
                </c:pt>
                <c:pt idx="50">
                  <c:v>36.714285714285722</c:v>
                </c:pt>
                <c:pt idx="51">
                  <c:v>37.57142857142837</c:v>
                </c:pt>
                <c:pt idx="52">
                  <c:v>37.57142857142837</c:v>
                </c:pt>
                <c:pt idx="53">
                  <c:v>39.857142857142591</c:v>
                </c:pt>
                <c:pt idx="54">
                  <c:v>42.285714285714278</c:v>
                </c:pt>
                <c:pt idx="55">
                  <c:v>42.428571428571452</c:v>
                </c:pt>
                <c:pt idx="56">
                  <c:v>43.142857142857153</c:v>
                </c:pt>
                <c:pt idx="57">
                  <c:v>43.285714285714278</c:v>
                </c:pt>
                <c:pt idx="58">
                  <c:v>43.857142857142591</c:v>
                </c:pt>
                <c:pt idx="59">
                  <c:v>47.57142857142837</c:v>
                </c:pt>
                <c:pt idx="60">
                  <c:v>48.142857142857153</c:v>
                </c:pt>
                <c:pt idx="61">
                  <c:v>49.285714285714278</c:v>
                </c:pt>
                <c:pt idx="62">
                  <c:v>51.857142857142591</c:v>
                </c:pt>
                <c:pt idx="63">
                  <c:v>53</c:v>
                </c:pt>
                <c:pt idx="64">
                  <c:v>53.142857142857153</c:v>
                </c:pt>
                <c:pt idx="65">
                  <c:v>53.57142857142837</c:v>
                </c:pt>
                <c:pt idx="66">
                  <c:v>54.57142857142837</c:v>
                </c:pt>
                <c:pt idx="67">
                  <c:v>54.714285714285673</c:v>
                </c:pt>
                <c:pt idx="68">
                  <c:v>55</c:v>
                </c:pt>
                <c:pt idx="69">
                  <c:v>56.142857142857153</c:v>
                </c:pt>
                <c:pt idx="70">
                  <c:v>57.714285714285673</c:v>
                </c:pt>
                <c:pt idx="71">
                  <c:v>58.142857142857153</c:v>
                </c:pt>
                <c:pt idx="72">
                  <c:v>58.714285714285673</c:v>
                </c:pt>
                <c:pt idx="73">
                  <c:v>60.285714285714313</c:v>
                </c:pt>
                <c:pt idx="74">
                  <c:v>61.714285714285673</c:v>
                </c:pt>
                <c:pt idx="75">
                  <c:v>62</c:v>
                </c:pt>
                <c:pt idx="76">
                  <c:v>63.857142857142591</c:v>
                </c:pt>
                <c:pt idx="77">
                  <c:v>64.571428571428271</c:v>
                </c:pt>
                <c:pt idx="78">
                  <c:v>64.857142857142748</c:v>
                </c:pt>
                <c:pt idx="79">
                  <c:v>64.857142857142748</c:v>
                </c:pt>
                <c:pt idx="80">
                  <c:v>65.285714285714306</c:v>
                </c:pt>
                <c:pt idx="81">
                  <c:v>66.285714285714306</c:v>
                </c:pt>
                <c:pt idx="82">
                  <c:v>66.857142857142748</c:v>
                </c:pt>
                <c:pt idx="83">
                  <c:v>67.428571428571274</c:v>
                </c:pt>
                <c:pt idx="84">
                  <c:v>67.714285714285694</c:v>
                </c:pt>
                <c:pt idx="85">
                  <c:v>68.285714285714306</c:v>
                </c:pt>
                <c:pt idx="86">
                  <c:v>68.428571428571274</c:v>
                </c:pt>
                <c:pt idx="87">
                  <c:v>70.571428571428271</c:v>
                </c:pt>
                <c:pt idx="88">
                  <c:v>72.285714285714306</c:v>
                </c:pt>
                <c:pt idx="89">
                  <c:v>72.714285714285694</c:v>
                </c:pt>
                <c:pt idx="90">
                  <c:v>73.571428571428271</c:v>
                </c:pt>
                <c:pt idx="91">
                  <c:v>78.142857142856627</c:v>
                </c:pt>
                <c:pt idx="92">
                  <c:v>78.428571428571274</c:v>
                </c:pt>
                <c:pt idx="93">
                  <c:v>79.571428571428271</c:v>
                </c:pt>
                <c:pt idx="94">
                  <c:v>80.285714285714306</c:v>
                </c:pt>
                <c:pt idx="95">
                  <c:v>82.142857142856627</c:v>
                </c:pt>
                <c:pt idx="96">
                  <c:v>82.571428571428271</c:v>
                </c:pt>
                <c:pt idx="97">
                  <c:v>83</c:v>
                </c:pt>
                <c:pt idx="98">
                  <c:v>83.857142857142748</c:v>
                </c:pt>
                <c:pt idx="99">
                  <c:v>85</c:v>
                </c:pt>
                <c:pt idx="100">
                  <c:v>85.142857142856627</c:v>
                </c:pt>
                <c:pt idx="101">
                  <c:v>85.714285714285694</c:v>
                </c:pt>
                <c:pt idx="102">
                  <c:v>85.857142857142748</c:v>
                </c:pt>
                <c:pt idx="103">
                  <c:v>86.714285714285694</c:v>
                </c:pt>
                <c:pt idx="104">
                  <c:v>87.285714285714306</c:v>
                </c:pt>
                <c:pt idx="105">
                  <c:v>88.285714285714306</c:v>
                </c:pt>
                <c:pt idx="106">
                  <c:v>88.285714285714306</c:v>
                </c:pt>
                <c:pt idx="107">
                  <c:v>89.428571428571274</c:v>
                </c:pt>
                <c:pt idx="108">
                  <c:v>90</c:v>
                </c:pt>
                <c:pt idx="109">
                  <c:v>90.428571428571274</c:v>
                </c:pt>
                <c:pt idx="110">
                  <c:v>90.857142857142748</c:v>
                </c:pt>
                <c:pt idx="111">
                  <c:v>91.428571428571274</c:v>
                </c:pt>
                <c:pt idx="112">
                  <c:v>91.857142857142748</c:v>
                </c:pt>
                <c:pt idx="113">
                  <c:v>92.428571428571274</c:v>
                </c:pt>
                <c:pt idx="114">
                  <c:v>94.428571428571274</c:v>
                </c:pt>
                <c:pt idx="115">
                  <c:v>95.714285714285694</c:v>
                </c:pt>
                <c:pt idx="116">
                  <c:v>96.428571428571274</c:v>
                </c:pt>
                <c:pt idx="117">
                  <c:v>96.571428571428271</c:v>
                </c:pt>
                <c:pt idx="118">
                  <c:v>98.571428571428271</c:v>
                </c:pt>
                <c:pt idx="119">
                  <c:v>99</c:v>
                </c:pt>
                <c:pt idx="120">
                  <c:v>99.142857142856627</c:v>
                </c:pt>
                <c:pt idx="121">
                  <c:v>101.4285714285714</c:v>
                </c:pt>
                <c:pt idx="122">
                  <c:v>102.4285714285714</c:v>
                </c:pt>
                <c:pt idx="123">
                  <c:v>103.28571428571431</c:v>
                </c:pt>
                <c:pt idx="124">
                  <c:v>103.8571428571429</c:v>
                </c:pt>
                <c:pt idx="125">
                  <c:v>104.5714285714286</c:v>
                </c:pt>
                <c:pt idx="126">
                  <c:v>106.1428571428571</c:v>
                </c:pt>
                <c:pt idx="127">
                  <c:v>106.4285714285714</c:v>
                </c:pt>
                <c:pt idx="128">
                  <c:v>107.28571428571431</c:v>
                </c:pt>
                <c:pt idx="129">
                  <c:v>110.28571428571431</c:v>
                </c:pt>
                <c:pt idx="130">
                  <c:v>110.4285714285714</c:v>
                </c:pt>
                <c:pt idx="131">
                  <c:v>111.1428571428571</c:v>
                </c:pt>
                <c:pt idx="132">
                  <c:v>111.8571428571429</c:v>
                </c:pt>
                <c:pt idx="133">
                  <c:v>111.8571428571429</c:v>
                </c:pt>
              </c:numCache>
            </c:numRef>
          </c:xVal>
          <c:yVal>
            <c:numRef>
              <c:f>Sheet1!$C$112:$C$245</c:f>
              <c:numCache>
                <c:formatCode>General</c:formatCode>
                <c:ptCount val="134"/>
                <c:pt idx="0">
                  <c:v>0</c:v>
                </c:pt>
                <c:pt idx="1">
                  <c:v>6.0642813826561399E-2</c:v>
                </c:pt>
                <c:pt idx="2">
                  <c:v>0.12128562765312299</c:v>
                </c:pt>
                <c:pt idx="3">
                  <c:v>0.18192844147968401</c:v>
                </c:pt>
                <c:pt idx="4">
                  <c:v>0.303287776587358</c:v>
                </c:pt>
                <c:pt idx="5">
                  <c:v>0.36396745535998098</c:v>
                </c:pt>
                <c:pt idx="6">
                  <c:v>0.42464713413260502</c:v>
                </c:pt>
                <c:pt idx="7">
                  <c:v>0.485326812905229</c:v>
                </c:pt>
                <c:pt idx="8">
                  <c:v>0.60668614790335695</c:v>
                </c:pt>
                <c:pt idx="9">
                  <c:v>0.66736582668974798</c:v>
                </c:pt>
                <c:pt idx="10">
                  <c:v>0.72804550547612701</c:v>
                </c:pt>
                <c:pt idx="11">
                  <c:v>0.78872518426250604</c:v>
                </c:pt>
                <c:pt idx="12">
                  <c:v>0.84940486304888596</c:v>
                </c:pt>
                <c:pt idx="13">
                  <c:v>0.97083851468116</c:v>
                </c:pt>
                <c:pt idx="14">
                  <c:v>1.031555351888592</c:v>
                </c:pt>
                <c:pt idx="15">
                  <c:v>1.0922721890960221</c:v>
                </c:pt>
                <c:pt idx="16">
                  <c:v>1.2137058406443519</c:v>
                </c:pt>
                <c:pt idx="17">
                  <c:v>1.2744226778658381</c:v>
                </c:pt>
                <c:pt idx="18">
                  <c:v>1.3351395150873251</c:v>
                </c:pt>
                <c:pt idx="19">
                  <c:v>1.395856352308811</c:v>
                </c:pt>
                <c:pt idx="20">
                  <c:v>1.456573189530286</c:v>
                </c:pt>
                <c:pt idx="21">
                  <c:v>1.517290026751783</c:v>
                </c:pt>
                <c:pt idx="22">
                  <c:v>1.6387236781304819</c:v>
                </c:pt>
                <c:pt idx="23">
                  <c:v>1.699440515366202</c:v>
                </c:pt>
                <c:pt idx="24">
                  <c:v>1.76019487845931</c:v>
                </c:pt>
                <c:pt idx="25">
                  <c:v>1.76019487845931</c:v>
                </c:pt>
                <c:pt idx="26">
                  <c:v>1.820986837074112</c:v>
                </c:pt>
                <c:pt idx="27">
                  <c:v>1.8818164610908019</c:v>
                </c:pt>
                <c:pt idx="28">
                  <c:v>1.94264608510748</c:v>
                </c:pt>
                <c:pt idx="29">
                  <c:v>2.0034757091241691</c:v>
                </c:pt>
                <c:pt idx="30">
                  <c:v>2.0643053331408581</c:v>
                </c:pt>
                <c:pt idx="31">
                  <c:v>2.12513495715754</c:v>
                </c:pt>
                <c:pt idx="32">
                  <c:v>2.1860024105423981</c:v>
                </c:pt>
                <c:pt idx="33">
                  <c:v>2.2468698639272482</c:v>
                </c:pt>
                <c:pt idx="34">
                  <c:v>2.3077373173120979</c:v>
                </c:pt>
                <c:pt idx="35">
                  <c:v>2.4294722004680862</c:v>
                </c:pt>
                <c:pt idx="36">
                  <c:v>2.4903396538676681</c:v>
                </c:pt>
                <c:pt idx="37">
                  <c:v>2.5512831915839982</c:v>
                </c:pt>
                <c:pt idx="38">
                  <c:v>2.6122648666831338</c:v>
                </c:pt>
                <c:pt idx="39">
                  <c:v>2.67328475085188</c:v>
                </c:pt>
                <c:pt idx="40">
                  <c:v>2.7343046350206239</c:v>
                </c:pt>
                <c:pt idx="41">
                  <c:v>2.7953245191893679</c:v>
                </c:pt>
                <c:pt idx="42">
                  <c:v>2.917364263496125</c:v>
                </c:pt>
                <c:pt idx="43">
                  <c:v>2.9784225249656182</c:v>
                </c:pt>
                <c:pt idx="44">
                  <c:v>3.039557734464692</c:v>
                </c:pt>
                <c:pt idx="45">
                  <c:v>3.100692943963768</c:v>
                </c:pt>
                <c:pt idx="46">
                  <c:v>3.1618281534628521</c:v>
                </c:pt>
                <c:pt idx="47">
                  <c:v>3.2229633629619281</c:v>
                </c:pt>
                <c:pt idx="48">
                  <c:v>3.2840985724610041</c:v>
                </c:pt>
                <c:pt idx="49">
                  <c:v>3.3452337819600779</c:v>
                </c:pt>
                <c:pt idx="50">
                  <c:v>3.4063689914591522</c:v>
                </c:pt>
                <c:pt idx="51">
                  <c:v>3.5287168212877931</c:v>
                </c:pt>
                <c:pt idx="52">
                  <c:v>3.5287168212877931</c:v>
                </c:pt>
                <c:pt idx="53">
                  <c:v>3.6510646510853242</c:v>
                </c:pt>
                <c:pt idx="54">
                  <c:v>3.7122774435560442</c:v>
                </c:pt>
                <c:pt idx="55">
                  <c:v>3.773490236026765</c:v>
                </c:pt>
                <c:pt idx="56">
                  <c:v>3.8347030284974881</c:v>
                </c:pt>
                <c:pt idx="57">
                  <c:v>3.8959158209681961</c:v>
                </c:pt>
                <c:pt idx="58">
                  <c:v>3.9571286134389312</c:v>
                </c:pt>
                <c:pt idx="59">
                  <c:v>4.0183804446803588</c:v>
                </c:pt>
                <c:pt idx="60">
                  <c:v>4.079632275921786</c:v>
                </c:pt>
                <c:pt idx="61">
                  <c:v>4.1408841071631954</c:v>
                </c:pt>
                <c:pt idx="62">
                  <c:v>4.2022535795657783</c:v>
                </c:pt>
                <c:pt idx="63">
                  <c:v>4.32499249920183</c:v>
                </c:pt>
                <c:pt idx="64">
                  <c:v>4.3863619716205564</c:v>
                </c:pt>
                <c:pt idx="65">
                  <c:v>4.4477314440392828</c:v>
                </c:pt>
                <c:pt idx="66">
                  <c:v>4.5091403569929884</c:v>
                </c:pt>
                <c:pt idx="67">
                  <c:v>4.5705492699466879</c:v>
                </c:pt>
                <c:pt idx="68">
                  <c:v>4.6319581829003882</c:v>
                </c:pt>
                <c:pt idx="69">
                  <c:v>4.6933670958540903</c:v>
                </c:pt>
                <c:pt idx="70">
                  <c:v>4.8778314603421631</c:v>
                </c:pt>
                <c:pt idx="71">
                  <c:v>4.9393196106586901</c:v>
                </c:pt>
                <c:pt idx="72">
                  <c:v>5.0008077609752064</c:v>
                </c:pt>
                <c:pt idx="73">
                  <c:v>5.062375610773671</c:v>
                </c:pt>
                <c:pt idx="74">
                  <c:v>5.1239834137517466</c:v>
                </c:pt>
                <c:pt idx="75">
                  <c:v>5.1855912167298346</c:v>
                </c:pt>
                <c:pt idx="76">
                  <c:v>5.3089671291939506</c:v>
                </c:pt>
                <c:pt idx="77">
                  <c:v>5.3706953122909624</c:v>
                </c:pt>
                <c:pt idx="78">
                  <c:v>5.4324637879356903</c:v>
                </c:pt>
                <c:pt idx="79">
                  <c:v>5.4324637879356903</c:v>
                </c:pt>
                <c:pt idx="80">
                  <c:v>5.4942322635803986</c:v>
                </c:pt>
                <c:pt idx="81">
                  <c:v>5.5560007392251176</c:v>
                </c:pt>
                <c:pt idx="82">
                  <c:v>5.6177692148698402</c:v>
                </c:pt>
                <c:pt idx="83">
                  <c:v>5.6795376905145556</c:v>
                </c:pt>
                <c:pt idx="84">
                  <c:v>5.7413061661592781</c:v>
                </c:pt>
                <c:pt idx="85">
                  <c:v>5.8030746418039856</c:v>
                </c:pt>
                <c:pt idx="86">
                  <c:v>5.8648431174487046</c:v>
                </c:pt>
                <c:pt idx="87">
                  <c:v>5.9266927606041397</c:v>
                </c:pt>
                <c:pt idx="88">
                  <c:v>5.9885830943142597</c:v>
                </c:pt>
                <c:pt idx="89">
                  <c:v>6.0504734280243824</c:v>
                </c:pt>
                <c:pt idx="90">
                  <c:v>6.1123637617345201</c:v>
                </c:pt>
                <c:pt idx="91">
                  <c:v>6.236307808993848</c:v>
                </c:pt>
                <c:pt idx="92">
                  <c:v>6.3603338297578746</c:v>
                </c:pt>
                <c:pt idx="93">
                  <c:v>6.4223468537117014</c:v>
                </c:pt>
                <c:pt idx="94">
                  <c:v>6.5464551197394876</c:v>
                </c:pt>
                <c:pt idx="95">
                  <c:v>6.6085092664062959</c:v>
                </c:pt>
                <c:pt idx="96">
                  <c:v>6.6705634130731601</c:v>
                </c:pt>
                <c:pt idx="97">
                  <c:v>6.7326588465973947</c:v>
                </c:pt>
                <c:pt idx="98">
                  <c:v>6.7948370740330066</c:v>
                </c:pt>
                <c:pt idx="99">
                  <c:v>6.8570153014685991</c:v>
                </c:pt>
                <c:pt idx="100">
                  <c:v>6.9191935289042261</c:v>
                </c:pt>
                <c:pt idx="101">
                  <c:v>6.9813717563398301</c:v>
                </c:pt>
                <c:pt idx="102">
                  <c:v>7.0435499837754199</c:v>
                </c:pt>
                <c:pt idx="103">
                  <c:v>7.10572821121103</c:v>
                </c:pt>
                <c:pt idx="104">
                  <c:v>7.1679064386465896</c:v>
                </c:pt>
                <c:pt idx="105">
                  <c:v>7.2300846660822264</c:v>
                </c:pt>
                <c:pt idx="106">
                  <c:v>7.2300846660822264</c:v>
                </c:pt>
                <c:pt idx="107">
                  <c:v>7.2922628935178304</c:v>
                </c:pt>
                <c:pt idx="108">
                  <c:v>7.3544411209534273</c:v>
                </c:pt>
                <c:pt idx="109">
                  <c:v>7.4166193483890304</c:v>
                </c:pt>
                <c:pt idx="110">
                  <c:v>7.4787975758246397</c:v>
                </c:pt>
                <c:pt idx="111">
                  <c:v>7.54101761780458</c:v>
                </c:pt>
                <c:pt idx="112">
                  <c:v>7.6655414715859642</c:v>
                </c:pt>
                <c:pt idx="113">
                  <c:v>7.7278454247090798</c:v>
                </c:pt>
                <c:pt idx="114">
                  <c:v>7.7901493778321651</c:v>
                </c:pt>
                <c:pt idx="115">
                  <c:v>7.8524533309552336</c:v>
                </c:pt>
                <c:pt idx="116">
                  <c:v>7.9147572840783456</c:v>
                </c:pt>
                <c:pt idx="117">
                  <c:v>7.97706123720143</c:v>
                </c:pt>
                <c:pt idx="118">
                  <c:v>8.0394074016748682</c:v>
                </c:pt>
                <c:pt idx="119">
                  <c:v>8.1017958634104801</c:v>
                </c:pt>
                <c:pt idx="120">
                  <c:v>8.1641843251461523</c:v>
                </c:pt>
                <c:pt idx="121">
                  <c:v>8.2265727868817482</c:v>
                </c:pt>
                <c:pt idx="122">
                  <c:v>8.2889612486173672</c:v>
                </c:pt>
                <c:pt idx="123">
                  <c:v>8.3513921803746491</c:v>
                </c:pt>
                <c:pt idx="124">
                  <c:v>8.4138656690042595</c:v>
                </c:pt>
                <c:pt idx="125">
                  <c:v>8.4763818016533996</c:v>
                </c:pt>
                <c:pt idx="126">
                  <c:v>8.5388979343025486</c:v>
                </c:pt>
                <c:pt idx="127">
                  <c:v>8.6014140669516923</c:v>
                </c:pt>
                <c:pt idx="128">
                  <c:v>8.6639301996008307</c:v>
                </c:pt>
                <c:pt idx="129">
                  <c:v>8.8624868730799697</c:v>
                </c:pt>
                <c:pt idx="130">
                  <c:v>9.3103370604337972</c:v>
                </c:pt>
                <c:pt idx="131">
                  <c:v>9.6449852631628179</c:v>
                </c:pt>
                <c:pt idx="132">
                  <c:v>10.141441388090501</c:v>
                </c:pt>
                <c:pt idx="133">
                  <c:v>10.141441388090501</c:v>
                </c:pt>
              </c:numCache>
            </c:numRef>
          </c:yVal>
          <c:smooth val="0"/>
          <c:extLst>
            <c:ext xmlns:c16="http://schemas.microsoft.com/office/drawing/2014/chart" uri="{C3380CC4-5D6E-409C-BE32-E72D297353CC}">
              <c16:uniqueId val="{00000000-BD49-4878-BFE2-68F6D843FCDF}"/>
            </c:ext>
          </c:extLst>
        </c:ser>
        <c:ser>
          <c:idx val="1"/>
          <c:order val="1"/>
          <c:tx>
            <c:strRef>
              <c:f>Sheet1!$B$2</c:f>
              <c:strCache>
                <c:ptCount val="1"/>
                <c:pt idx="0">
                  <c:v>Semaglutide</c:v>
                </c:pt>
              </c:strCache>
            </c:strRef>
          </c:tx>
          <c:spPr>
            <a:ln w="19050" cap="rnd">
              <a:solidFill>
                <a:srgbClr val="001965">
                  <a:alpha val="0"/>
                </a:srgbClr>
              </a:solidFill>
              <a:round/>
            </a:ln>
            <a:effectLst/>
          </c:spPr>
          <c:marker>
            <c:symbol val="square"/>
            <c:size val="5"/>
            <c:spPr>
              <a:noFill/>
              <a:ln w="9525">
                <a:noFill/>
              </a:ln>
              <a:effectLst/>
            </c:spPr>
          </c:marker>
          <c:xVal>
            <c:numRef>
              <c:f>Sheet1!$A$3:$A$111</c:f>
              <c:numCache>
                <c:formatCode>General</c:formatCode>
                <c:ptCount val="109"/>
                <c:pt idx="0">
                  <c:v>0</c:v>
                </c:pt>
                <c:pt idx="1">
                  <c:v>0.14285714285714299</c:v>
                </c:pt>
                <c:pt idx="2">
                  <c:v>0.57142857142857095</c:v>
                </c:pt>
                <c:pt idx="3">
                  <c:v>1</c:v>
                </c:pt>
                <c:pt idx="4">
                  <c:v>1.285714285714286</c:v>
                </c:pt>
                <c:pt idx="5">
                  <c:v>3.7142857142857149</c:v>
                </c:pt>
                <c:pt idx="6">
                  <c:v>4.8571428571428363</c:v>
                </c:pt>
                <c:pt idx="7">
                  <c:v>5.1428571428571441</c:v>
                </c:pt>
                <c:pt idx="8">
                  <c:v>6.7142857142857046</c:v>
                </c:pt>
                <c:pt idx="9">
                  <c:v>8.7142857142857117</c:v>
                </c:pt>
                <c:pt idx="10">
                  <c:v>9</c:v>
                </c:pt>
                <c:pt idx="11">
                  <c:v>9.28571428571429</c:v>
                </c:pt>
                <c:pt idx="12">
                  <c:v>10.285714285714301</c:v>
                </c:pt>
                <c:pt idx="13">
                  <c:v>10.428571428571431</c:v>
                </c:pt>
                <c:pt idx="14">
                  <c:v>10.571428571428569</c:v>
                </c:pt>
                <c:pt idx="15">
                  <c:v>11.428571428571431</c:v>
                </c:pt>
                <c:pt idx="16">
                  <c:v>12.428571428571431</c:v>
                </c:pt>
                <c:pt idx="17">
                  <c:v>12.71428571428571</c:v>
                </c:pt>
                <c:pt idx="18">
                  <c:v>13.71428571428571</c:v>
                </c:pt>
                <c:pt idx="19">
                  <c:v>14</c:v>
                </c:pt>
                <c:pt idx="20">
                  <c:v>14</c:v>
                </c:pt>
                <c:pt idx="21">
                  <c:v>14.285714285714301</c:v>
                </c:pt>
                <c:pt idx="22">
                  <c:v>15.57142857142858</c:v>
                </c:pt>
                <c:pt idx="23">
                  <c:v>16.857142857142861</c:v>
                </c:pt>
                <c:pt idx="24">
                  <c:v>18.857142857142861</c:v>
                </c:pt>
                <c:pt idx="25">
                  <c:v>19.285714285714111</c:v>
                </c:pt>
                <c:pt idx="26">
                  <c:v>21</c:v>
                </c:pt>
                <c:pt idx="27">
                  <c:v>21.714285714285719</c:v>
                </c:pt>
                <c:pt idx="28">
                  <c:v>22.57142857142858</c:v>
                </c:pt>
                <c:pt idx="29">
                  <c:v>24</c:v>
                </c:pt>
                <c:pt idx="30">
                  <c:v>24.142857142857139</c:v>
                </c:pt>
                <c:pt idx="31">
                  <c:v>24.57142857142858</c:v>
                </c:pt>
                <c:pt idx="32">
                  <c:v>24.714285714285719</c:v>
                </c:pt>
                <c:pt idx="33">
                  <c:v>30.14285714285716</c:v>
                </c:pt>
                <c:pt idx="34">
                  <c:v>30.42857142857142</c:v>
                </c:pt>
                <c:pt idx="35">
                  <c:v>31.14285714285716</c:v>
                </c:pt>
                <c:pt idx="36">
                  <c:v>31.714285714285719</c:v>
                </c:pt>
                <c:pt idx="37">
                  <c:v>32.142857142857153</c:v>
                </c:pt>
                <c:pt idx="38">
                  <c:v>32.285714285714278</c:v>
                </c:pt>
                <c:pt idx="39">
                  <c:v>33.142857142857153</c:v>
                </c:pt>
                <c:pt idx="40">
                  <c:v>33.428571428571452</c:v>
                </c:pt>
                <c:pt idx="41">
                  <c:v>35.285714285714278</c:v>
                </c:pt>
                <c:pt idx="42">
                  <c:v>35.285714285714278</c:v>
                </c:pt>
                <c:pt idx="43">
                  <c:v>36.428571428571452</c:v>
                </c:pt>
                <c:pt idx="44">
                  <c:v>36.57142857142837</c:v>
                </c:pt>
                <c:pt idx="45">
                  <c:v>37.57142857142837</c:v>
                </c:pt>
                <c:pt idx="46">
                  <c:v>37.857142857142591</c:v>
                </c:pt>
                <c:pt idx="47">
                  <c:v>40.857142857142591</c:v>
                </c:pt>
                <c:pt idx="48">
                  <c:v>41.57142857142837</c:v>
                </c:pt>
                <c:pt idx="49">
                  <c:v>42.142857142857153</c:v>
                </c:pt>
                <c:pt idx="50">
                  <c:v>45.142857142857153</c:v>
                </c:pt>
                <c:pt idx="51">
                  <c:v>49.857142857142591</c:v>
                </c:pt>
                <c:pt idx="52">
                  <c:v>52.857142857142591</c:v>
                </c:pt>
                <c:pt idx="53">
                  <c:v>54.857142857142591</c:v>
                </c:pt>
                <c:pt idx="54">
                  <c:v>55</c:v>
                </c:pt>
                <c:pt idx="55">
                  <c:v>56</c:v>
                </c:pt>
                <c:pt idx="56">
                  <c:v>56.142857142857153</c:v>
                </c:pt>
                <c:pt idx="57">
                  <c:v>58.57142857142837</c:v>
                </c:pt>
                <c:pt idx="58">
                  <c:v>61</c:v>
                </c:pt>
                <c:pt idx="59">
                  <c:v>61.142857142857153</c:v>
                </c:pt>
                <c:pt idx="60">
                  <c:v>63.714285714285673</c:v>
                </c:pt>
                <c:pt idx="61">
                  <c:v>64.571428571428271</c:v>
                </c:pt>
                <c:pt idx="62">
                  <c:v>67.428571428571274</c:v>
                </c:pt>
                <c:pt idx="63">
                  <c:v>68.285714285714306</c:v>
                </c:pt>
                <c:pt idx="64">
                  <c:v>68.285714285714306</c:v>
                </c:pt>
                <c:pt idx="65">
                  <c:v>69.142857142856627</c:v>
                </c:pt>
                <c:pt idx="66">
                  <c:v>69.428571428571274</c:v>
                </c:pt>
                <c:pt idx="67">
                  <c:v>70.857142857142748</c:v>
                </c:pt>
                <c:pt idx="68">
                  <c:v>72.428571428571274</c:v>
                </c:pt>
                <c:pt idx="69">
                  <c:v>72.571428571428271</c:v>
                </c:pt>
                <c:pt idx="70">
                  <c:v>72.714285714285694</c:v>
                </c:pt>
                <c:pt idx="71">
                  <c:v>73.571428571428271</c:v>
                </c:pt>
                <c:pt idx="72">
                  <c:v>75.428571428571274</c:v>
                </c:pt>
                <c:pt idx="73">
                  <c:v>75.571428571428271</c:v>
                </c:pt>
                <c:pt idx="74">
                  <c:v>77.428571428571274</c:v>
                </c:pt>
                <c:pt idx="75">
                  <c:v>77.857142857142748</c:v>
                </c:pt>
                <c:pt idx="76">
                  <c:v>78.285714285714306</c:v>
                </c:pt>
                <c:pt idx="77">
                  <c:v>78.714285714285694</c:v>
                </c:pt>
                <c:pt idx="78">
                  <c:v>79.142857142856627</c:v>
                </c:pt>
                <c:pt idx="79">
                  <c:v>80</c:v>
                </c:pt>
                <c:pt idx="80">
                  <c:v>80.285714285714306</c:v>
                </c:pt>
                <c:pt idx="81">
                  <c:v>80.428571428571274</c:v>
                </c:pt>
                <c:pt idx="82">
                  <c:v>82.285714285714306</c:v>
                </c:pt>
                <c:pt idx="83">
                  <c:v>82.428571428571274</c:v>
                </c:pt>
                <c:pt idx="84">
                  <c:v>82.571428571428271</c:v>
                </c:pt>
                <c:pt idx="85">
                  <c:v>84.571428571428271</c:v>
                </c:pt>
                <c:pt idx="86">
                  <c:v>84.571428571428271</c:v>
                </c:pt>
                <c:pt idx="87">
                  <c:v>85.285714285714306</c:v>
                </c:pt>
                <c:pt idx="88">
                  <c:v>87.285714285714306</c:v>
                </c:pt>
                <c:pt idx="89">
                  <c:v>87.857142857142748</c:v>
                </c:pt>
                <c:pt idx="90">
                  <c:v>88.857142857142748</c:v>
                </c:pt>
                <c:pt idx="91">
                  <c:v>90.285714285714306</c:v>
                </c:pt>
                <c:pt idx="92">
                  <c:v>90.857142857142748</c:v>
                </c:pt>
                <c:pt idx="93">
                  <c:v>91.142857142856627</c:v>
                </c:pt>
                <c:pt idx="94">
                  <c:v>94.142857142856627</c:v>
                </c:pt>
                <c:pt idx="95">
                  <c:v>96.285714285714306</c:v>
                </c:pt>
                <c:pt idx="96">
                  <c:v>97.714285714285694</c:v>
                </c:pt>
                <c:pt idx="97">
                  <c:v>98</c:v>
                </c:pt>
                <c:pt idx="98">
                  <c:v>98.142857142856627</c:v>
                </c:pt>
                <c:pt idx="99">
                  <c:v>98.428571428571274</c:v>
                </c:pt>
                <c:pt idx="100">
                  <c:v>99.285714285714306</c:v>
                </c:pt>
                <c:pt idx="101">
                  <c:v>103</c:v>
                </c:pt>
                <c:pt idx="102">
                  <c:v>105.5714285714286</c:v>
                </c:pt>
                <c:pt idx="103">
                  <c:v>106.8571428571429</c:v>
                </c:pt>
                <c:pt idx="104">
                  <c:v>107.28571428571431</c:v>
                </c:pt>
                <c:pt idx="105">
                  <c:v>108.71428571428569</c:v>
                </c:pt>
                <c:pt idx="106">
                  <c:v>110</c:v>
                </c:pt>
                <c:pt idx="107">
                  <c:v>111.1428571428571</c:v>
                </c:pt>
                <c:pt idx="108">
                  <c:v>111.1428571428571</c:v>
                </c:pt>
              </c:numCache>
            </c:numRef>
          </c:xVal>
          <c:yVal>
            <c:numRef>
              <c:f>Sheet1!$B$3:$B$111</c:f>
              <c:numCache>
                <c:formatCode>General</c:formatCode>
                <c:ptCount val="109"/>
                <c:pt idx="0">
                  <c:v>0</c:v>
                </c:pt>
                <c:pt idx="1">
                  <c:v>6.06796116504826E-2</c:v>
                </c:pt>
                <c:pt idx="2">
                  <c:v>0.121432997904802</c:v>
                </c:pt>
                <c:pt idx="3">
                  <c:v>0.182186384159122</c:v>
                </c:pt>
                <c:pt idx="4">
                  <c:v>0.242939770413442</c:v>
                </c:pt>
                <c:pt idx="5">
                  <c:v>0.30376724616318901</c:v>
                </c:pt>
                <c:pt idx="6">
                  <c:v>0.36459472191293602</c:v>
                </c:pt>
                <c:pt idx="7">
                  <c:v>0.42542219766268402</c:v>
                </c:pt>
                <c:pt idx="8">
                  <c:v>0.48624967341243103</c:v>
                </c:pt>
                <c:pt idx="9">
                  <c:v>0.54711435251125695</c:v>
                </c:pt>
                <c:pt idx="10">
                  <c:v>0.60797903161009503</c:v>
                </c:pt>
                <c:pt idx="11">
                  <c:v>0.66884371070892201</c:v>
                </c:pt>
                <c:pt idx="12">
                  <c:v>0.72970838980774799</c:v>
                </c:pt>
                <c:pt idx="13">
                  <c:v>0.79061040920050896</c:v>
                </c:pt>
                <c:pt idx="14">
                  <c:v>0.85151242859326004</c:v>
                </c:pt>
                <c:pt idx="15">
                  <c:v>0.912414447986021</c:v>
                </c:pt>
                <c:pt idx="16">
                  <c:v>0.97331646737877098</c:v>
                </c:pt>
                <c:pt idx="17">
                  <c:v>1.0951204831433301</c:v>
                </c:pt>
                <c:pt idx="18">
                  <c:v>1.156022502550258</c:v>
                </c:pt>
                <c:pt idx="19">
                  <c:v>1.216924521957196</c:v>
                </c:pt>
                <c:pt idx="20">
                  <c:v>1.216924521957196</c:v>
                </c:pt>
                <c:pt idx="21">
                  <c:v>1.2778265413641241</c:v>
                </c:pt>
                <c:pt idx="22">
                  <c:v>1.338766154610205</c:v>
                </c:pt>
                <c:pt idx="23">
                  <c:v>1.3997434313996919</c:v>
                </c:pt>
                <c:pt idx="24">
                  <c:v>1.460720708189178</c:v>
                </c:pt>
                <c:pt idx="25">
                  <c:v>1.5216979849786649</c:v>
                </c:pt>
                <c:pt idx="26">
                  <c:v>1.5826752617681521</c:v>
                </c:pt>
                <c:pt idx="27">
                  <c:v>1.6436525385576399</c:v>
                </c:pt>
                <c:pt idx="28">
                  <c:v>1.7046298153471251</c:v>
                </c:pt>
                <c:pt idx="29">
                  <c:v>1.765607092136612</c:v>
                </c:pt>
                <c:pt idx="30">
                  <c:v>1.8265843689261101</c:v>
                </c:pt>
                <c:pt idx="31">
                  <c:v>1.8875616457155959</c:v>
                </c:pt>
                <c:pt idx="32">
                  <c:v>1.9485389225050831</c:v>
                </c:pt>
                <c:pt idx="33">
                  <c:v>2.0095921361274249</c:v>
                </c:pt>
                <c:pt idx="34">
                  <c:v>2.070645349749777</c:v>
                </c:pt>
                <c:pt idx="35">
                  <c:v>2.1317366502178201</c:v>
                </c:pt>
                <c:pt idx="36">
                  <c:v>2.192827950685849</c:v>
                </c:pt>
                <c:pt idx="37">
                  <c:v>2.2539192511538699</c:v>
                </c:pt>
                <c:pt idx="38">
                  <c:v>2.3150105516218988</c:v>
                </c:pt>
                <c:pt idx="39">
                  <c:v>2.3761018520899402</c:v>
                </c:pt>
                <c:pt idx="40">
                  <c:v>2.4371931525579709</c:v>
                </c:pt>
                <c:pt idx="41">
                  <c:v>2.4982844530259891</c:v>
                </c:pt>
                <c:pt idx="42">
                  <c:v>2.4982844530259891</c:v>
                </c:pt>
                <c:pt idx="43">
                  <c:v>2.559414055249797</c:v>
                </c:pt>
                <c:pt idx="44">
                  <c:v>2.6205436574736058</c:v>
                </c:pt>
                <c:pt idx="45">
                  <c:v>2.6817116576887572</c:v>
                </c:pt>
                <c:pt idx="46">
                  <c:v>2.742918128344296</c:v>
                </c:pt>
                <c:pt idx="47">
                  <c:v>2.8041245989998478</c:v>
                </c:pt>
                <c:pt idx="48">
                  <c:v>2.8653310696553862</c:v>
                </c:pt>
                <c:pt idx="49">
                  <c:v>2.9265375403109251</c:v>
                </c:pt>
                <c:pt idx="50">
                  <c:v>2.9877440109664648</c:v>
                </c:pt>
                <c:pt idx="51">
                  <c:v>3.0489891220706551</c:v>
                </c:pt>
                <c:pt idx="52">
                  <c:v>3.1102342331748352</c:v>
                </c:pt>
                <c:pt idx="53">
                  <c:v>3.171518082489722</c:v>
                </c:pt>
                <c:pt idx="54">
                  <c:v>3.232801931804596</c:v>
                </c:pt>
                <c:pt idx="55">
                  <c:v>3.2940857811194841</c:v>
                </c:pt>
                <c:pt idx="56">
                  <c:v>3.3553696304343661</c:v>
                </c:pt>
                <c:pt idx="57">
                  <c:v>3.416692365440432</c:v>
                </c:pt>
                <c:pt idx="58">
                  <c:v>3.4780540602527341</c:v>
                </c:pt>
                <c:pt idx="59">
                  <c:v>3.5394157550650438</c:v>
                </c:pt>
                <c:pt idx="60">
                  <c:v>3.6008947762536598</c:v>
                </c:pt>
                <c:pt idx="61">
                  <c:v>3.6623737974422652</c:v>
                </c:pt>
                <c:pt idx="62">
                  <c:v>3.7238528186308808</c:v>
                </c:pt>
                <c:pt idx="63">
                  <c:v>3.7853318398194951</c:v>
                </c:pt>
                <c:pt idx="64">
                  <c:v>3.7853318398194951</c:v>
                </c:pt>
                <c:pt idx="65">
                  <c:v>3.846850169845176</c:v>
                </c:pt>
                <c:pt idx="66">
                  <c:v>3.908368499870873</c:v>
                </c:pt>
                <c:pt idx="67">
                  <c:v>3.9699262394609618</c:v>
                </c:pt>
                <c:pt idx="68">
                  <c:v>4.0314839790510506</c:v>
                </c:pt>
                <c:pt idx="69">
                  <c:v>4.0930417186411461</c:v>
                </c:pt>
                <c:pt idx="70">
                  <c:v>4.1545994582312256</c:v>
                </c:pt>
                <c:pt idx="71">
                  <c:v>4.2161967593506224</c:v>
                </c:pt>
                <c:pt idx="72">
                  <c:v>4.2779131274180546</c:v>
                </c:pt>
                <c:pt idx="73">
                  <c:v>4.3396294954854904</c:v>
                </c:pt>
                <c:pt idx="74">
                  <c:v>4.4013857062695454</c:v>
                </c:pt>
                <c:pt idx="75">
                  <c:v>4.4631419170536031</c:v>
                </c:pt>
                <c:pt idx="76">
                  <c:v>4.5248981278376634</c:v>
                </c:pt>
                <c:pt idx="77">
                  <c:v>4.5866943102791939</c:v>
                </c:pt>
                <c:pt idx="78">
                  <c:v>4.6484904927207271</c:v>
                </c:pt>
                <c:pt idx="79">
                  <c:v>4.7102866751622567</c:v>
                </c:pt>
                <c:pt idx="80">
                  <c:v>4.7720828576037846</c:v>
                </c:pt>
                <c:pt idx="81">
                  <c:v>4.8956751964807976</c:v>
                </c:pt>
                <c:pt idx="82">
                  <c:v>4.9575517903672646</c:v>
                </c:pt>
                <c:pt idx="83">
                  <c:v>5.0194283842537502</c:v>
                </c:pt>
                <c:pt idx="84">
                  <c:v>5.081304978140234</c:v>
                </c:pt>
                <c:pt idx="85">
                  <c:v>5.1431815720266814</c:v>
                </c:pt>
                <c:pt idx="86">
                  <c:v>5.1431815720266814</c:v>
                </c:pt>
                <c:pt idx="87">
                  <c:v>5.2050581659132007</c:v>
                </c:pt>
                <c:pt idx="88">
                  <c:v>5.2669347597996756</c:v>
                </c:pt>
                <c:pt idx="89">
                  <c:v>5.328811353686139</c:v>
                </c:pt>
                <c:pt idx="90">
                  <c:v>5.3906879475726388</c:v>
                </c:pt>
                <c:pt idx="91">
                  <c:v>5.4525645414591066</c:v>
                </c:pt>
                <c:pt idx="92">
                  <c:v>5.514441135345594</c:v>
                </c:pt>
                <c:pt idx="93">
                  <c:v>5.5763177292320716</c:v>
                </c:pt>
                <c:pt idx="94">
                  <c:v>5.6381943231185456</c:v>
                </c:pt>
                <c:pt idx="95">
                  <c:v>5.7001115184445856</c:v>
                </c:pt>
                <c:pt idx="96">
                  <c:v>5.7620287137706301</c:v>
                </c:pt>
                <c:pt idx="97">
                  <c:v>5.8239459090966408</c:v>
                </c:pt>
                <c:pt idx="98">
                  <c:v>5.8858631044227003</c:v>
                </c:pt>
                <c:pt idx="99">
                  <c:v>6.0096974682930604</c:v>
                </c:pt>
                <c:pt idx="100">
                  <c:v>6.0716554791906958</c:v>
                </c:pt>
                <c:pt idx="101">
                  <c:v>6.1956532667452926</c:v>
                </c:pt>
                <c:pt idx="102">
                  <c:v>6.2576931786059404</c:v>
                </c:pt>
                <c:pt idx="103">
                  <c:v>6.3197741765008946</c:v>
                </c:pt>
                <c:pt idx="104">
                  <c:v>6.4440184805322449</c:v>
                </c:pt>
                <c:pt idx="105">
                  <c:v>6.5061406462158056</c:v>
                </c:pt>
                <c:pt idx="106">
                  <c:v>6.6395127708289268</c:v>
                </c:pt>
                <c:pt idx="107">
                  <c:v>6.9705783283791751</c:v>
                </c:pt>
                <c:pt idx="108">
                  <c:v>6.9705783283791751</c:v>
                </c:pt>
              </c:numCache>
            </c:numRef>
          </c:yVal>
          <c:smooth val="0"/>
          <c:extLst>
            <c:ext xmlns:c16="http://schemas.microsoft.com/office/drawing/2014/chart" uri="{C3380CC4-5D6E-409C-BE32-E72D297353CC}">
              <c16:uniqueId val="{00000001-BD49-4878-BFE2-68F6D843FCDF}"/>
            </c:ext>
          </c:extLst>
        </c:ser>
        <c:ser>
          <c:idx val="0"/>
          <c:order val="2"/>
          <c:tx>
            <c:strRef>
              <c:f>Sheet1!$D$2</c:f>
              <c:strCache>
                <c:ptCount val="1"/>
                <c:pt idx="0">
                  <c:v>Placebo</c:v>
                </c:pt>
              </c:strCache>
            </c:strRef>
          </c:tx>
          <c:spPr>
            <a:ln w="19050" cap="rnd">
              <a:solidFill>
                <a:srgbClr val="82786F"/>
              </a:solidFill>
              <a:round/>
            </a:ln>
            <a:effectLst/>
          </c:spPr>
          <c:marker>
            <c:symbol val="none"/>
          </c:marker>
          <c:xVal>
            <c:numRef>
              <c:f>Sheet1!$D$4:$D$7</c:f>
              <c:numCache>
                <c:formatCode>General</c:formatCode>
                <c:ptCount val="4"/>
              </c:numCache>
            </c:numRef>
          </c:xVal>
          <c:yVal>
            <c:numLit>
              <c:formatCode>General</c:formatCode>
              <c:ptCount val="1"/>
              <c:pt idx="0">
                <c:v>1</c:v>
              </c:pt>
            </c:numLit>
          </c:yVal>
          <c:smooth val="0"/>
          <c:extLst>
            <c:ext xmlns:c16="http://schemas.microsoft.com/office/drawing/2014/chart" uri="{C3380CC4-5D6E-409C-BE32-E72D297353CC}">
              <c16:uniqueId val="{00000002-BD49-4878-BFE2-68F6D843FCDF}"/>
            </c:ext>
          </c:extLst>
        </c:ser>
        <c:dLbls>
          <c:showLegendKey val="0"/>
          <c:showVal val="0"/>
          <c:showCatName val="0"/>
          <c:showSerName val="0"/>
          <c:showPercent val="0"/>
          <c:showBubbleSize val="0"/>
        </c:dLbls>
        <c:axId val="1154497632"/>
        <c:axId val="1154498160"/>
      </c:scatterChart>
      <c:valAx>
        <c:axId val="1154497632"/>
        <c:scaling>
          <c:orientation val="minMax"/>
          <c:max val="109"/>
          <c:min val="0"/>
        </c:scaling>
        <c:delete val="0"/>
        <c:axPos val="b"/>
        <c:title>
          <c:tx>
            <c:rich>
              <a:bodyPr rot="0" vert="horz"/>
              <a:lstStyle/>
              <a:p>
                <a:pPr>
                  <a:defRPr sz="2000" b="0">
                    <a:solidFill>
                      <a:schemeClr val="bg1">
                        <a:lumMod val="50000"/>
                      </a:schemeClr>
                    </a:solidFill>
                  </a:defRPr>
                </a:pPr>
                <a:r>
                  <a:rPr lang="en-US" sz="2000" b="0">
                    <a:solidFill>
                      <a:schemeClr val="bg1">
                        <a:lumMod val="50000"/>
                      </a:schemeClr>
                    </a:solidFill>
                  </a:rPr>
                  <a:t>Time since randomisation (weeks)</a:t>
                </a:r>
                <a:endParaRPr lang="en-GB" sz="2000" b="0">
                  <a:solidFill>
                    <a:schemeClr val="bg1">
                      <a:lumMod val="50000"/>
                    </a:schemeClr>
                  </a:solidFill>
                </a:endParaRPr>
              </a:p>
            </c:rich>
          </c:tx>
          <c:layout>
            <c:manualLayout>
              <c:xMode val="edge"/>
              <c:yMode val="edge"/>
              <c:x val="0.41262351067735797"/>
              <c:y val="0.65517199292589601"/>
            </c:manualLayout>
          </c:layout>
          <c:overlay val="0"/>
          <c:spPr>
            <a:noFill/>
            <a:ln>
              <a:noFill/>
            </a:ln>
            <a:effectLst/>
          </c:spPr>
        </c:title>
        <c:numFmt formatCode="General" sourceLinked="0"/>
        <c:majorTickMark val="out"/>
        <c:minorTickMark val="none"/>
        <c:tickLblPos val="low"/>
        <c:spPr>
          <a:noFill/>
          <a:ln w="19050" cap="flat" cmpd="sng" algn="ctr">
            <a:solidFill>
              <a:schemeClr val="bg1">
                <a:lumMod val="75000"/>
              </a:schemeClr>
            </a:solidFill>
            <a:round/>
          </a:ln>
          <a:effectLst/>
        </c:spPr>
        <c:txPr>
          <a:bodyPr rot="-60000000" vert="horz"/>
          <a:lstStyle/>
          <a:p>
            <a:pPr>
              <a:defRPr sz="1800">
                <a:solidFill>
                  <a:schemeClr val="bg1">
                    <a:lumMod val="50000"/>
                  </a:schemeClr>
                </a:solidFill>
              </a:defRPr>
            </a:pPr>
            <a:endParaRPr lang="en-US"/>
          </a:p>
        </c:txPr>
        <c:crossAx val="1154498160"/>
        <c:crossesAt val="0"/>
        <c:crossBetween val="midCat"/>
        <c:majorUnit val="8"/>
      </c:valAx>
      <c:valAx>
        <c:axId val="1154498160"/>
        <c:scaling>
          <c:orientation val="minMax"/>
          <c:max val="10"/>
          <c:min val="0"/>
        </c:scaling>
        <c:delete val="0"/>
        <c:axPos val="l"/>
        <c:title>
          <c:tx>
            <c:rich>
              <a:bodyPr rot="-5400000" vert="horz"/>
              <a:lstStyle/>
              <a:p>
                <a:pPr>
                  <a:defRPr sz="2000" b="0">
                    <a:solidFill>
                      <a:schemeClr val="bg1">
                        <a:lumMod val="50000"/>
                      </a:schemeClr>
                    </a:solidFill>
                  </a:defRPr>
                </a:pPr>
                <a:r>
                  <a:rPr lang="en-US" sz="2000" b="0">
                    <a:solidFill>
                      <a:schemeClr val="bg1">
                        <a:lumMod val="50000"/>
                      </a:schemeClr>
                    </a:solidFill>
                  </a:rPr>
                  <a:t>Subjects with an event (%)</a:t>
                </a:r>
              </a:p>
            </c:rich>
          </c:tx>
          <c:layout>
            <c:manualLayout>
              <c:xMode val="edge"/>
              <c:yMode val="edge"/>
              <c:x val="4.4445894048896997E-2"/>
              <c:y val="0.110532406230213"/>
            </c:manualLayout>
          </c:layout>
          <c:overlay val="0"/>
          <c:spPr>
            <a:noFill/>
            <a:ln>
              <a:noFill/>
            </a:ln>
            <a:effectLst/>
          </c:spPr>
        </c:title>
        <c:numFmt formatCode="General" sourceLinked="1"/>
        <c:majorTickMark val="out"/>
        <c:minorTickMark val="none"/>
        <c:tickLblPos val="nextTo"/>
        <c:spPr>
          <a:noFill/>
          <a:ln w="19050" cap="flat" cmpd="sng" algn="ctr">
            <a:solidFill>
              <a:schemeClr val="bg1">
                <a:lumMod val="75000"/>
              </a:schemeClr>
            </a:solidFill>
            <a:round/>
          </a:ln>
          <a:effectLst/>
        </c:spPr>
        <c:txPr>
          <a:bodyPr rot="-60000000" vert="horz"/>
          <a:lstStyle/>
          <a:p>
            <a:pPr>
              <a:defRPr sz="1800">
                <a:solidFill>
                  <a:schemeClr val="bg1">
                    <a:lumMod val="50000"/>
                  </a:schemeClr>
                </a:solidFill>
              </a:defRPr>
            </a:pPr>
            <a:endParaRPr lang="en-US"/>
          </a:p>
        </c:txPr>
        <c:crossAx val="1154497632"/>
        <c:crossesAt val="-25"/>
        <c:crossBetween val="midCat"/>
        <c:majorUnit val="5"/>
      </c:valAx>
      <c:spPr>
        <a:noFill/>
        <a:ln w="19050">
          <a:noFill/>
        </a:ln>
        <a:effectLst/>
      </c:spPr>
    </c:plotArea>
    <c:plotVisOnly val="1"/>
    <c:dispBlanksAs val="gap"/>
    <c:showDLblsOverMax val="0"/>
  </c:chart>
  <c:spPr>
    <a:noFill/>
    <a:ln>
      <a:noFill/>
    </a:ln>
    <a:effectLst/>
  </c:spPr>
  <c:txPr>
    <a:bodyPr/>
    <a:lstStyle/>
    <a:p>
      <a:pPr>
        <a:defRPr sz="24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631790959787678E-2"/>
          <c:y val="5.638660906622258E-2"/>
          <c:w val="0.80278551624332295"/>
          <c:h val="0.75797417365625608"/>
        </c:manualLayout>
      </c:layout>
      <c:scatterChart>
        <c:scatterStyle val="lineMarker"/>
        <c:varyColors val="0"/>
        <c:ser>
          <c:idx val="0"/>
          <c:order val="0"/>
          <c:tx>
            <c:strRef>
              <c:f>Sheet1!$C$1</c:f>
              <c:strCache>
                <c:ptCount val="1"/>
                <c:pt idx="0">
                  <c:v>Y-Values</c:v>
                </c:pt>
              </c:strCache>
            </c:strRef>
          </c:tx>
          <c:spPr>
            <a:ln w="57150">
              <a:noFill/>
            </a:ln>
          </c:spPr>
          <c:marker>
            <c:symbol val="circle"/>
            <c:size val="20"/>
            <c:spPr>
              <a:solidFill>
                <a:srgbClr val="63484E"/>
              </a:solidFill>
              <a:ln w="57150">
                <a:noFill/>
              </a:ln>
            </c:spPr>
          </c:marker>
          <c:errBars>
            <c:errDir val="x"/>
            <c:errBarType val="both"/>
            <c:errValType val="cust"/>
            <c:noEndCap val="1"/>
            <c:plus>
              <c:numRef>
                <c:f>Sheet1!$E$7:$E$11</c:f>
                <c:numCache>
                  <c:formatCode>General</c:formatCode>
                  <c:ptCount val="5"/>
                  <c:pt idx="0">
                    <c:v>0.15</c:v>
                  </c:pt>
                  <c:pt idx="1">
                    <c:v>9.9999999999999978E-2</c:v>
                  </c:pt>
                  <c:pt idx="2">
                    <c:v>0.20999999999999996</c:v>
                  </c:pt>
                  <c:pt idx="3">
                    <c:v>8.9999999999999969E-2</c:v>
                  </c:pt>
                  <c:pt idx="4">
                    <c:v>0.12</c:v>
                  </c:pt>
                </c:numCache>
              </c:numRef>
            </c:plus>
            <c:minus>
              <c:numRef>
                <c:f>Sheet1!$D$7:$D$11</c:f>
                <c:numCache>
                  <c:formatCode>General</c:formatCode>
                  <c:ptCount val="5"/>
                  <c:pt idx="0">
                    <c:v>0.13</c:v>
                  </c:pt>
                  <c:pt idx="1">
                    <c:v>8.9999999999999969E-2</c:v>
                  </c:pt>
                  <c:pt idx="2">
                    <c:v>0.16000000000000003</c:v>
                  </c:pt>
                  <c:pt idx="3">
                    <c:v>8.0000000000000071E-2</c:v>
                  </c:pt>
                  <c:pt idx="4">
                    <c:v>9.9999999999999978E-2</c:v>
                  </c:pt>
                </c:numCache>
              </c:numRef>
            </c:minus>
            <c:spPr>
              <a:ln w="57150" cmpd="sng">
                <a:solidFill>
                  <a:srgbClr val="63484E"/>
                </a:solidFill>
                <a:bevel/>
              </a:ln>
            </c:spPr>
          </c:errBars>
          <c:xVal>
            <c:numRef>
              <c:f>Sheet1!$B$7:$B$12</c:f>
              <c:numCache>
                <c:formatCode>General</c:formatCode>
                <c:ptCount val="6"/>
                <c:pt idx="0">
                  <c:v>1.02</c:v>
                </c:pt>
                <c:pt idx="1">
                  <c:v>0.87</c:v>
                </c:pt>
                <c:pt idx="2">
                  <c:v>0.74</c:v>
                </c:pt>
                <c:pt idx="3">
                  <c:v>0.91</c:v>
                </c:pt>
                <c:pt idx="4">
                  <c:v>0.78</c:v>
                </c:pt>
              </c:numCache>
            </c:numRef>
          </c:xVal>
          <c:yVal>
            <c:numRef>
              <c:f>Sheet1!$C$7:$C$12</c:f>
              <c:numCache>
                <c:formatCode>General</c:formatCode>
                <c:ptCount val="6"/>
                <c:pt idx="0">
                  <c:v>6</c:v>
                </c:pt>
                <c:pt idx="1">
                  <c:v>5</c:v>
                </c:pt>
                <c:pt idx="2">
                  <c:v>4</c:v>
                </c:pt>
                <c:pt idx="3">
                  <c:v>3</c:v>
                </c:pt>
                <c:pt idx="4">
                  <c:v>2</c:v>
                </c:pt>
                <c:pt idx="5">
                  <c:v>1</c:v>
                </c:pt>
              </c:numCache>
            </c:numRef>
          </c:yVal>
          <c:smooth val="0"/>
          <c:extLst>
            <c:ext xmlns:c16="http://schemas.microsoft.com/office/drawing/2014/chart" uri="{C3380CC4-5D6E-409C-BE32-E72D297353CC}">
              <c16:uniqueId val="{00000000-E852-4C42-883E-098657602BF5}"/>
            </c:ext>
          </c:extLst>
        </c:ser>
        <c:dLbls>
          <c:showLegendKey val="0"/>
          <c:showVal val="0"/>
          <c:showCatName val="0"/>
          <c:showSerName val="0"/>
          <c:showPercent val="0"/>
          <c:showBubbleSize val="0"/>
        </c:dLbls>
        <c:axId val="165016320"/>
        <c:axId val="165017856"/>
      </c:scatterChart>
      <c:valAx>
        <c:axId val="165016320"/>
        <c:scaling>
          <c:orientation val="minMax"/>
          <c:max val="1.2"/>
          <c:min val="0.4"/>
        </c:scaling>
        <c:delete val="0"/>
        <c:axPos val="b"/>
        <c:numFmt formatCode="#,##0.0" sourceLinked="0"/>
        <c:majorTickMark val="out"/>
        <c:minorTickMark val="out"/>
        <c:tickLblPos val="nextTo"/>
        <c:spPr>
          <a:ln w="12700">
            <a:solidFill>
              <a:schemeClr val="tx1"/>
            </a:solidFill>
          </a:ln>
        </c:spPr>
        <c:txPr>
          <a:bodyPr/>
          <a:lstStyle/>
          <a:p>
            <a:pPr>
              <a:defRPr lang="en-US"/>
            </a:pPr>
            <a:endParaRPr lang="en-US"/>
          </a:p>
        </c:txPr>
        <c:crossAx val="165017856"/>
        <c:crosses val="autoZero"/>
        <c:crossBetween val="midCat"/>
        <c:majorUnit val="0.2"/>
        <c:minorUnit val="0.1"/>
      </c:valAx>
      <c:valAx>
        <c:axId val="165017856"/>
        <c:scaling>
          <c:orientation val="minMax"/>
          <c:max val="6.5"/>
          <c:min val="0.5"/>
        </c:scaling>
        <c:delete val="0"/>
        <c:axPos val="l"/>
        <c:numFmt formatCode="General" sourceLinked="1"/>
        <c:majorTickMark val="none"/>
        <c:minorTickMark val="none"/>
        <c:tickLblPos val="none"/>
        <c:spPr>
          <a:ln w="12700">
            <a:solidFill>
              <a:schemeClr val="tx1"/>
            </a:solidFill>
          </a:ln>
        </c:spPr>
        <c:txPr>
          <a:bodyPr/>
          <a:lstStyle/>
          <a:p>
            <a:pPr>
              <a:defRPr lang="en-US"/>
            </a:pPr>
            <a:endParaRPr lang="en-US"/>
          </a:p>
        </c:txPr>
        <c:crossAx val="165016320"/>
        <c:crossesAt val="1"/>
        <c:crossBetween val="midCat"/>
        <c:majorUnit val="1"/>
      </c:valAx>
    </c:plotArea>
    <c:plotVisOnly val="1"/>
    <c:dispBlanksAs val="gap"/>
    <c:showDLblsOverMax val="0"/>
  </c:chart>
  <c:txPr>
    <a:bodyPr/>
    <a:lstStyle/>
    <a:p>
      <a:pPr>
        <a:defRPr sz="14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34329035156079"/>
          <c:y val="6.5415425438030778E-2"/>
          <c:w val="0.87302433738635665"/>
          <c:h val="0.84591071635165171"/>
        </c:manualLayout>
      </c:layout>
      <c:scatterChart>
        <c:scatterStyle val="smoothMarker"/>
        <c:varyColors val="0"/>
        <c:ser>
          <c:idx val="0"/>
          <c:order val="0"/>
          <c:spPr>
            <a:ln w="25400" cap="rnd">
              <a:solidFill>
                <a:schemeClr val="bg1">
                  <a:lumMod val="50000"/>
                </a:schemeClr>
              </a:solidFill>
              <a:round/>
            </a:ln>
            <a:effectLst/>
          </c:spPr>
          <c:marker>
            <c:symbol val="none"/>
          </c:marker>
          <c:xVal>
            <c:numRef>
              <c:f>RenalnoCVD!$B$6:$B$1446</c:f>
              <c:numCache>
                <c:formatCode>0.0</c:formatCode>
                <c:ptCount val="1441"/>
                <c:pt idx="0">
                  <c:v>0</c:v>
                </c:pt>
                <c:pt idx="1">
                  <c:v>2.7397260273972651E-3</c:v>
                </c:pt>
                <c:pt idx="2">
                  <c:v>5.4794520547945414E-3</c:v>
                </c:pt>
                <c:pt idx="3">
                  <c:v>8.2191780821917679E-3</c:v>
                </c:pt>
                <c:pt idx="4">
                  <c:v>1.0958904109589039E-2</c:v>
                </c:pt>
                <c:pt idx="5">
                  <c:v>1.3698630136986301E-2</c:v>
                </c:pt>
                <c:pt idx="6">
                  <c:v>1.643835616438356E-2</c:v>
                </c:pt>
                <c:pt idx="7">
                  <c:v>1.9178082191780823E-2</c:v>
                </c:pt>
                <c:pt idx="8">
                  <c:v>2.1917808219178082E-2</c:v>
                </c:pt>
                <c:pt idx="9">
                  <c:v>2.4657534246575342E-2</c:v>
                </c:pt>
                <c:pt idx="10">
                  <c:v>2.7397260273972612E-2</c:v>
                </c:pt>
                <c:pt idx="11">
                  <c:v>3.0136986301369871E-2</c:v>
                </c:pt>
                <c:pt idx="12">
                  <c:v>3.2876712328767217E-2</c:v>
                </c:pt>
                <c:pt idx="13">
                  <c:v>3.561643835616439E-2</c:v>
                </c:pt>
                <c:pt idx="14">
                  <c:v>3.8356164383561639E-2</c:v>
                </c:pt>
                <c:pt idx="15">
                  <c:v>4.1095890410958895E-2</c:v>
                </c:pt>
                <c:pt idx="16">
                  <c:v>4.3835616438356192E-2</c:v>
                </c:pt>
                <c:pt idx="17">
                  <c:v>4.6575342465753282E-2</c:v>
                </c:pt>
                <c:pt idx="18">
                  <c:v>4.9315068493150684E-2</c:v>
                </c:pt>
                <c:pt idx="19">
                  <c:v>5.2054794520548037E-2</c:v>
                </c:pt>
                <c:pt idx="20">
                  <c:v>5.4794520547945376E-2</c:v>
                </c:pt>
                <c:pt idx="21">
                  <c:v>5.7534246575342472E-2</c:v>
                </c:pt>
                <c:pt idx="22">
                  <c:v>6.0273972602739728E-2</c:v>
                </c:pt>
                <c:pt idx="23">
                  <c:v>6.3013698630137102E-2</c:v>
                </c:pt>
                <c:pt idx="24">
                  <c:v>6.5753424657534407E-2</c:v>
                </c:pt>
                <c:pt idx="25">
                  <c:v>6.8493150684931503E-2</c:v>
                </c:pt>
                <c:pt idx="26">
                  <c:v>7.123287671232878E-2</c:v>
                </c:pt>
                <c:pt idx="27">
                  <c:v>7.3972602739726112E-2</c:v>
                </c:pt>
                <c:pt idx="28">
                  <c:v>7.6712328767123333E-2</c:v>
                </c:pt>
                <c:pt idx="29">
                  <c:v>7.9452054794520652E-2</c:v>
                </c:pt>
                <c:pt idx="30">
                  <c:v>8.2191780821917595E-2</c:v>
                </c:pt>
                <c:pt idx="31">
                  <c:v>8.4931506849315039E-2</c:v>
                </c:pt>
                <c:pt idx="32">
                  <c:v>8.7671232876712329E-2</c:v>
                </c:pt>
                <c:pt idx="33">
                  <c:v>9.0410958904109592E-2</c:v>
                </c:pt>
                <c:pt idx="34">
                  <c:v>9.3150684931506855E-2</c:v>
                </c:pt>
                <c:pt idx="35">
                  <c:v>9.5890410958904146E-2</c:v>
                </c:pt>
                <c:pt idx="36">
                  <c:v>9.8630136986301367E-2</c:v>
                </c:pt>
                <c:pt idx="37">
                  <c:v>0.10136986301369855</c:v>
                </c:pt>
                <c:pt idx="38">
                  <c:v>0.10410958904109589</c:v>
                </c:pt>
                <c:pt idx="39">
                  <c:v>0.10684931506849306</c:v>
                </c:pt>
                <c:pt idx="40">
                  <c:v>0.1095890410958904</c:v>
                </c:pt>
                <c:pt idx="41">
                  <c:v>0.11232876712328767</c:v>
                </c:pt>
                <c:pt idx="42">
                  <c:v>0.11506849315068493</c:v>
                </c:pt>
                <c:pt idx="43">
                  <c:v>0.11780821917808218</c:v>
                </c:pt>
                <c:pt idx="44">
                  <c:v>0.12054794520547955</c:v>
                </c:pt>
                <c:pt idx="45">
                  <c:v>0.12328767123287672</c:v>
                </c:pt>
                <c:pt idx="46">
                  <c:v>0.12602739726027398</c:v>
                </c:pt>
                <c:pt idx="47">
                  <c:v>0.12876712328767123</c:v>
                </c:pt>
                <c:pt idx="48">
                  <c:v>0.13150684931506848</c:v>
                </c:pt>
                <c:pt idx="49">
                  <c:v>0.13424657534246598</c:v>
                </c:pt>
                <c:pt idx="50">
                  <c:v>0.13698630136986326</c:v>
                </c:pt>
                <c:pt idx="51">
                  <c:v>0.1397260273972605</c:v>
                </c:pt>
                <c:pt idx="52">
                  <c:v>0.14246575342465753</c:v>
                </c:pt>
                <c:pt idx="53">
                  <c:v>0.14520547945205498</c:v>
                </c:pt>
                <c:pt idx="54">
                  <c:v>0.14794520547945247</c:v>
                </c:pt>
                <c:pt idx="55">
                  <c:v>0.1506849315068495</c:v>
                </c:pt>
                <c:pt idx="56">
                  <c:v>0.15342465753424681</c:v>
                </c:pt>
                <c:pt idx="57">
                  <c:v>0.15616438356164419</c:v>
                </c:pt>
                <c:pt idx="58">
                  <c:v>0.15890410958904147</c:v>
                </c:pt>
                <c:pt idx="59">
                  <c:v>0.16164383561643841</c:v>
                </c:pt>
                <c:pt idx="60">
                  <c:v>0.16438356164383539</c:v>
                </c:pt>
                <c:pt idx="61">
                  <c:v>0.16712328767123291</c:v>
                </c:pt>
                <c:pt idx="62">
                  <c:v>0.16986301369863013</c:v>
                </c:pt>
                <c:pt idx="63">
                  <c:v>0.17260273972602741</c:v>
                </c:pt>
                <c:pt idx="64">
                  <c:v>0.17534246575342496</c:v>
                </c:pt>
                <c:pt idx="65">
                  <c:v>0.17808219178082219</c:v>
                </c:pt>
                <c:pt idx="66">
                  <c:v>0.18082191780821918</c:v>
                </c:pt>
                <c:pt idx="67">
                  <c:v>0.18356164383561643</c:v>
                </c:pt>
                <c:pt idx="68">
                  <c:v>0.18630136986301371</c:v>
                </c:pt>
                <c:pt idx="69">
                  <c:v>0.18904109589041146</c:v>
                </c:pt>
                <c:pt idx="70">
                  <c:v>0.19178082191780818</c:v>
                </c:pt>
                <c:pt idx="71">
                  <c:v>0.19452054794520537</c:v>
                </c:pt>
                <c:pt idx="72">
                  <c:v>0.19726027397260273</c:v>
                </c:pt>
                <c:pt idx="73">
                  <c:v>0.2</c:v>
                </c:pt>
                <c:pt idx="74">
                  <c:v>0.20273972602739751</c:v>
                </c:pt>
                <c:pt idx="75">
                  <c:v>0.20547945205479476</c:v>
                </c:pt>
                <c:pt idx="76">
                  <c:v>0.2082191780821922</c:v>
                </c:pt>
                <c:pt idx="77">
                  <c:v>0.21095890410958903</c:v>
                </c:pt>
                <c:pt idx="78">
                  <c:v>0.21369863013698653</c:v>
                </c:pt>
                <c:pt idx="79">
                  <c:v>0.216438356164384</c:v>
                </c:pt>
                <c:pt idx="80">
                  <c:v>0.21917808219178103</c:v>
                </c:pt>
                <c:pt idx="81">
                  <c:v>0.22191780821917809</c:v>
                </c:pt>
                <c:pt idx="82">
                  <c:v>0.22465753424657517</c:v>
                </c:pt>
                <c:pt idx="83">
                  <c:v>0.22739726027397261</c:v>
                </c:pt>
                <c:pt idx="84">
                  <c:v>0.23013698630136994</c:v>
                </c:pt>
                <c:pt idx="85">
                  <c:v>0.23287671232876689</c:v>
                </c:pt>
                <c:pt idx="86">
                  <c:v>0.23561643835616475</c:v>
                </c:pt>
                <c:pt idx="87">
                  <c:v>0.23835616438356164</c:v>
                </c:pt>
                <c:pt idx="88">
                  <c:v>0.24109589041095891</c:v>
                </c:pt>
                <c:pt idx="89">
                  <c:v>0.24383561643835616</c:v>
                </c:pt>
                <c:pt idx="90">
                  <c:v>0.24657534246575341</c:v>
                </c:pt>
                <c:pt idx="91">
                  <c:v>0.24931506849315074</c:v>
                </c:pt>
                <c:pt idx="92">
                  <c:v>0.25205479452054796</c:v>
                </c:pt>
                <c:pt idx="93">
                  <c:v>0.25479452054794521</c:v>
                </c:pt>
                <c:pt idx="94">
                  <c:v>0.25753424657534224</c:v>
                </c:pt>
                <c:pt idx="95">
                  <c:v>0.26027397260273971</c:v>
                </c:pt>
                <c:pt idx="96">
                  <c:v>0.26301369863013679</c:v>
                </c:pt>
                <c:pt idx="97">
                  <c:v>0.26575342465753388</c:v>
                </c:pt>
                <c:pt idx="98">
                  <c:v>0.26849315068493129</c:v>
                </c:pt>
                <c:pt idx="99">
                  <c:v>0.27123287671232876</c:v>
                </c:pt>
                <c:pt idx="100">
                  <c:v>0.27397260273972646</c:v>
                </c:pt>
                <c:pt idx="101">
                  <c:v>0.27671232876712326</c:v>
                </c:pt>
                <c:pt idx="102">
                  <c:v>0.27945205479452057</c:v>
                </c:pt>
                <c:pt idx="103">
                  <c:v>0.28219178082191776</c:v>
                </c:pt>
                <c:pt idx="104">
                  <c:v>0.28493150684931506</c:v>
                </c:pt>
                <c:pt idx="105">
                  <c:v>0.28767123287671226</c:v>
                </c:pt>
                <c:pt idx="106">
                  <c:v>0.29041095890411001</c:v>
                </c:pt>
                <c:pt idx="107">
                  <c:v>0.29315068493150687</c:v>
                </c:pt>
                <c:pt idx="108">
                  <c:v>0.29589041095890456</c:v>
                </c:pt>
                <c:pt idx="109">
                  <c:v>0.29863013698630125</c:v>
                </c:pt>
                <c:pt idx="110">
                  <c:v>0.30136986301369939</c:v>
                </c:pt>
                <c:pt idx="111">
                  <c:v>0.30410958904109592</c:v>
                </c:pt>
                <c:pt idx="112">
                  <c:v>0.30684931506849356</c:v>
                </c:pt>
                <c:pt idx="113">
                  <c:v>0.30958904109589097</c:v>
                </c:pt>
                <c:pt idx="114">
                  <c:v>0.31232876712328883</c:v>
                </c:pt>
                <c:pt idx="115">
                  <c:v>0.31506849315068586</c:v>
                </c:pt>
                <c:pt idx="116">
                  <c:v>0.31780821917808294</c:v>
                </c:pt>
                <c:pt idx="117">
                  <c:v>0.32054794520547997</c:v>
                </c:pt>
                <c:pt idx="118">
                  <c:v>0.32328767123287783</c:v>
                </c:pt>
                <c:pt idx="119">
                  <c:v>0.32602739726027485</c:v>
                </c:pt>
                <c:pt idx="120">
                  <c:v>0.32876712328767194</c:v>
                </c:pt>
                <c:pt idx="121">
                  <c:v>0.33150684931506941</c:v>
                </c:pt>
                <c:pt idx="122">
                  <c:v>0.33424657534246693</c:v>
                </c:pt>
                <c:pt idx="123">
                  <c:v>0.33698630136986474</c:v>
                </c:pt>
                <c:pt idx="124">
                  <c:v>0.33972602739726143</c:v>
                </c:pt>
                <c:pt idx="125">
                  <c:v>0.34246575342465801</c:v>
                </c:pt>
                <c:pt idx="126">
                  <c:v>0.34520547945205482</c:v>
                </c:pt>
                <c:pt idx="127">
                  <c:v>0.34794520547945251</c:v>
                </c:pt>
                <c:pt idx="128">
                  <c:v>0.35068493150684993</c:v>
                </c:pt>
                <c:pt idx="129">
                  <c:v>0.35342465753424746</c:v>
                </c:pt>
                <c:pt idx="130">
                  <c:v>0.35616438356164443</c:v>
                </c:pt>
                <c:pt idx="131">
                  <c:v>0.35890410958904201</c:v>
                </c:pt>
                <c:pt idx="132">
                  <c:v>0.36164383561643826</c:v>
                </c:pt>
                <c:pt idx="133">
                  <c:v>0.36438356164383651</c:v>
                </c:pt>
                <c:pt idx="134">
                  <c:v>0.36712328767123287</c:v>
                </c:pt>
                <c:pt idx="135">
                  <c:v>0.36986301369863056</c:v>
                </c:pt>
                <c:pt idx="136">
                  <c:v>0.37260273972602742</c:v>
                </c:pt>
                <c:pt idx="137">
                  <c:v>0.3753424657534255</c:v>
                </c:pt>
                <c:pt idx="138">
                  <c:v>0.37808219178082292</c:v>
                </c:pt>
                <c:pt idx="139">
                  <c:v>0.38082191780821995</c:v>
                </c:pt>
                <c:pt idx="140">
                  <c:v>0.38356164383561697</c:v>
                </c:pt>
                <c:pt idx="141">
                  <c:v>0.3863013698630145</c:v>
                </c:pt>
                <c:pt idx="142">
                  <c:v>0.38904109589041153</c:v>
                </c:pt>
                <c:pt idx="143">
                  <c:v>0.39178082191780939</c:v>
                </c:pt>
                <c:pt idx="144">
                  <c:v>0.39452054794520636</c:v>
                </c:pt>
                <c:pt idx="145">
                  <c:v>0.39726027397260383</c:v>
                </c:pt>
                <c:pt idx="146">
                  <c:v>0.4</c:v>
                </c:pt>
                <c:pt idx="147">
                  <c:v>0.40273972602739688</c:v>
                </c:pt>
                <c:pt idx="148">
                  <c:v>0.40547945205479452</c:v>
                </c:pt>
                <c:pt idx="149">
                  <c:v>0.40821917808219177</c:v>
                </c:pt>
                <c:pt idx="150">
                  <c:v>0.41095890410958952</c:v>
                </c:pt>
                <c:pt idx="151">
                  <c:v>0.41369863013698627</c:v>
                </c:pt>
                <c:pt idx="152">
                  <c:v>0.41643835616438357</c:v>
                </c:pt>
                <c:pt idx="153">
                  <c:v>0.41917808219178082</c:v>
                </c:pt>
                <c:pt idx="154">
                  <c:v>0.42191780821917857</c:v>
                </c:pt>
                <c:pt idx="155">
                  <c:v>0.42465753424657526</c:v>
                </c:pt>
                <c:pt idx="156">
                  <c:v>0.42739726027397307</c:v>
                </c:pt>
                <c:pt idx="157">
                  <c:v>0.43013698630136987</c:v>
                </c:pt>
                <c:pt idx="158">
                  <c:v>0.43287671232876801</c:v>
                </c:pt>
                <c:pt idx="159">
                  <c:v>0.43561643835616437</c:v>
                </c:pt>
                <c:pt idx="160">
                  <c:v>0.43835616438356251</c:v>
                </c:pt>
                <c:pt idx="161">
                  <c:v>0.44109589041095876</c:v>
                </c:pt>
                <c:pt idx="162">
                  <c:v>0.44383561643835578</c:v>
                </c:pt>
                <c:pt idx="163">
                  <c:v>0.44657534246575326</c:v>
                </c:pt>
                <c:pt idx="164">
                  <c:v>0.44931506849315067</c:v>
                </c:pt>
                <c:pt idx="165">
                  <c:v>0.45205479452054792</c:v>
                </c:pt>
                <c:pt idx="166">
                  <c:v>0.45479452054794522</c:v>
                </c:pt>
                <c:pt idx="167">
                  <c:v>0.45753424657534225</c:v>
                </c:pt>
                <c:pt idx="168">
                  <c:v>0.46027397260273972</c:v>
                </c:pt>
                <c:pt idx="169">
                  <c:v>0.46301369863013675</c:v>
                </c:pt>
                <c:pt idx="170">
                  <c:v>0.46575342465753383</c:v>
                </c:pt>
                <c:pt idx="171">
                  <c:v>0.46849315068493153</c:v>
                </c:pt>
                <c:pt idx="172">
                  <c:v>0.47123287671232877</c:v>
                </c:pt>
                <c:pt idx="173">
                  <c:v>0.47397260273972652</c:v>
                </c:pt>
                <c:pt idx="174">
                  <c:v>0.47671232876712327</c:v>
                </c:pt>
                <c:pt idx="175">
                  <c:v>0.47945205479452052</c:v>
                </c:pt>
                <c:pt idx="176">
                  <c:v>0.48219178082191783</c:v>
                </c:pt>
                <c:pt idx="177">
                  <c:v>0.48493150684931507</c:v>
                </c:pt>
                <c:pt idx="178">
                  <c:v>0.48767123287671227</c:v>
                </c:pt>
                <c:pt idx="179">
                  <c:v>0.49041095890411007</c:v>
                </c:pt>
                <c:pt idx="180">
                  <c:v>0.49315068493150682</c:v>
                </c:pt>
                <c:pt idx="181">
                  <c:v>0.49589041095890463</c:v>
                </c:pt>
                <c:pt idx="182">
                  <c:v>0.49863013698630126</c:v>
                </c:pt>
                <c:pt idx="183">
                  <c:v>0.50136986301369868</c:v>
                </c:pt>
                <c:pt idx="184">
                  <c:v>0.50410958904109548</c:v>
                </c:pt>
                <c:pt idx="185">
                  <c:v>0.5068493150684944</c:v>
                </c:pt>
                <c:pt idx="186">
                  <c:v>0.50958904109589043</c:v>
                </c:pt>
                <c:pt idx="187">
                  <c:v>0.51232876712328768</c:v>
                </c:pt>
                <c:pt idx="188">
                  <c:v>0.51506849315068493</c:v>
                </c:pt>
                <c:pt idx="189">
                  <c:v>0.51780821917808328</c:v>
                </c:pt>
                <c:pt idx="190">
                  <c:v>0.52054794520547942</c:v>
                </c:pt>
                <c:pt idx="191">
                  <c:v>0.52328767123287667</c:v>
                </c:pt>
                <c:pt idx="192">
                  <c:v>0.52602739726027392</c:v>
                </c:pt>
                <c:pt idx="193">
                  <c:v>0.52876712328767128</c:v>
                </c:pt>
                <c:pt idx="194">
                  <c:v>0.53150684931506775</c:v>
                </c:pt>
                <c:pt idx="195">
                  <c:v>0.53424657534246556</c:v>
                </c:pt>
                <c:pt idx="196">
                  <c:v>0.53698630136986258</c:v>
                </c:pt>
                <c:pt idx="197">
                  <c:v>0.53972602739726028</c:v>
                </c:pt>
                <c:pt idx="198">
                  <c:v>0.54246575342465753</c:v>
                </c:pt>
                <c:pt idx="199">
                  <c:v>0.54520547945205478</c:v>
                </c:pt>
                <c:pt idx="200">
                  <c:v>0.54794520547945302</c:v>
                </c:pt>
                <c:pt idx="201">
                  <c:v>0.55068493150684961</c:v>
                </c:pt>
                <c:pt idx="202">
                  <c:v>0.55342465753424663</c:v>
                </c:pt>
                <c:pt idx="203">
                  <c:v>0.55616438356164311</c:v>
                </c:pt>
                <c:pt idx="204">
                  <c:v>0.55890410958904113</c:v>
                </c:pt>
                <c:pt idx="205">
                  <c:v>0.56164383561643938</c:v>
                </c:pt>
                <c:pt idx="206">
                  <c:v>0.56438356164383552</c:v>
                </c:pt>
                <c:pt idx="207">
                  <c:v>0.56712328767123288</c:v>
                </c:pt>
                <c:pt idx="208">
                  <c:v>0.56986301369863102</c:v>
                </c:pt>
                <c:pt idx="209">
                  <c:v>0.57260273972602738</c:v>
                </c:pt>
                <c:pt idx="210">
                  <c:v>0.57534246575342451</c:v>
                </c:pt>
                <c:pt idx="211">
                  <c:v>0.57808219178082099</c:v>
                </c:pt>
                <c:pt idx="212">
                  <c:v>0.58082191780821912</c:v>
                </c:pt>
                <c:pt idx="213">
                  <c:v>0.58356164383561537</c:v>
                </c:pt>
                <c:pt idx="214">
                  <c:v>0.58630136986301284</c:v>
                </c:pt>
                <c:pt idx="215">
                  <c:v>0.58904109589041098</c:v>
                </c:pt>
                <c:pt idx="216">
                  <c:v>0.59178082191780756</c:v>
                </c:pt>
                <c:pt idx="217">
                  <c:v>0.59452054794520437</c:v>
                </c:pt>
                <c:pt idx="218">
                  <c:v>0.59726027397260173</c:v>
                </c:pt>
                <c:pt idx="219">
                  <c:v>0.60000000000000064</c:v>
                </c:pt>
                <c:pt idx="220">
                  <c:v>0.60273972602739811</c:v>
                </c:pt>
                <c:pt idx="221">
                  <c:v>0.60547945205479625</c:v>
                </c:pt>
                <c:pt idx="222">
                  <c:v>0.60821917808219184</c:v>
                </c:pt>
                <c:pt idx="223">
                  <c:v>0.61095890410959053</c:v>
                </c:pt>
                <c:pt idx="224">
                  <c:v>0.61369863013698811</c:v>
                </c:pt>
                <c:pt idx="225">
                  <c:v>0.61643835616438458</c:v>
                </c:pt>
                <c:pt idx="226">
                  <c:v>0.61917808219178183</c:v>
                </c:pt>
                <c:pt idx="227">
                  <c:v>0.62191780821917952</c:v>
                </c:pt>
                <c:pt idx="228">
                  <c:v>0.62465753424657688</c:v>
                </c:pt>
                <c:pt idx="229">
                  <c:v>0.62739726027397358</c:v>
                </c:pt>
                <c:pt idx="230">
                  <c:v>0.63013698630136949</c:v>
                </c:pt>
                <c:pt idx="231">
                  <c:v>0.63287671232876841</c:v>
                </c:pt>
                <c:pt idx="232">
                  <c:v>0.63561643835616521</c:v>
                </c:pt>
                <c:pt idx="233">
                  <c:v>0.63835616438356169</c:v>
                </c:pt>
                <c:pt idx="234">
                  <c:v>0.64109589041095993</c:v>
                </c:pt>
                <c:pt idx="235">
                  <c:v>0.64383561643835829</c:v>
                </c:pt>
                <c:pt idx="236">
                  <c:v>0.64657534246575421</c:v>
                </c:pt>
                <c:pt idx="237">
                  <c:v>0.64931506849315146</c:v>
                </c:pt>
                <c:pt idx="238">
                  <c:v>0.65205479452054893</c:v>
                </c:pt>
                <c:pt idx="239">
                  <c:v>0.65479452054794562</c:v>
                </c:pt>
                <c:pt idx="240">
                  <c:v>0.65753424657534265</c:v>
                </c:pt>
                <c:pt idx="241">
                  <c:v>0.66027397260274046</c:v>
                </c:pt>
                <c:pt idx="242">
                  <c:v>0.66301369863013804</c:v>
                </c:pt>
                <c:pt idx="243">
                  <c:v>0.66575342465753551</c:v>
                </c:pt>
                <c:pt idx="244">
                  <c:v>0.66849315068493165</c:v>
                </c:pt>
                <c:pt idx="245">
                  <c:v>0.67123287671232879</c:v>
                </c:pt>
                <c:pt idx="246">
                  <c:v>0.67397260273972703</c:v>
                </c:pt>
                <c:pt idx="247">
                  <c:v>0.67671232876712328</c:v>
                </c:pt>
                <c:pt idx="248">
                  <c:v>0.67945205479452064</c:v>
                </c:pt>
                <c:pt idx="249">
                  <c:v>0.68219178082191756</c:v>
                </c:pt>
                <c:pt idx="250">
                  <c:v>0.68493150684931503</c:v>
                </c:pt>
                <c:pt idx="251">
                  <c:v>0.6876712328767135</c:v>
                </c:pt>
                <c:pt idx="252">
                  <c:v>0.69041095890410953</c:v>
                </c:pt>
                <c:pt idx="253">
                  <c:v>0.69315068493150689</c:v>
                </c:pt>
                <c:pt idx="254">
                  <c:v>0.69589041095890514</c:v>
                </c:pt>
                <c:pt idx="255">
                  <c:v>0.69863013698630161</c:v>
                </c:pt>
                <c:pt idx="256">
                  <c:v>0.70136986301369864</c:v>
                </c:pt>
                <c:pt idx="257">
                  <c:v>0.70410958904109588</c:v>
                </c:pt>
                <c:pt idx="258">
                  <c:v>0.70684931506849491</c:v>
                </c:pt>
                <c:pt idx="259">
                  <c:v>0.7095890410958906</c:v>
                </c:pt>
                <c:pt idx="260">
                  <c:v>0.71232876712328763</c:v>
                </c:pt>
                <c:pt idx="261">
                  <c:v>0.71506849315068566</c:v>
                </c:pt>
                <c:pt idx="262">
                  <c:v>0.71780821917808402</c:v>
                </c:pt>
                <c:pt idx="263">
                  <c:v>0.7205479452054796</c:v>
                </c:pt>
                <c:pt idx="264">
                  <c:v>0.72328767123287674</c:v>
                </c:pt>
                <c:pt idx="265">
                  <c:v>0.72602739726027465</c:v>
                </c:pt>
                <c:pt idx="266">
                  <c:v>0.72876712328767124</c:v>
                </c:pt>
                <c:pt idx="267">
                  <c:v>0.73150684931506849</c:v>
                </c:pt>
                <c:pt idx="268">
                  <c:v>0.73424657534246551</c:v>
                </c:pt>
                <c:pt idx="269">
                  <c:v>0.73698630136986298</c:v>
                </c:pt>
                <c:pt idx="270">
                  <c:v>0.73972602739726023</c:v>
                </c:pt>
                <c:pt idx="271">
                  <c:v>0.7424657534246577</c:v>
                </c:pt>
                <c:pt idx="272">
                  <c:v>0.74520547945205484</c:v>
                </c:pt>
                <c:pt idx="273">
                  <c:v>0.74794520547945365</c:v>
                </c:pt>
                <c:pt idx="274">
                  <c:v>0.75068493150685023</c:v>
                </c:pt>
                <c:pt idx="275">
                  <c:v>0.7534246575342477</c:v>
                </c:pt>
                <c:pt idx="276">
                  <c:v>0.7561643835616435</c:v>
                </c:pt>
                <c:pt idx="277">
                  <c:v>0.75890410958904164</c:v>
                </c:pt>
                <c:pt idx="278">
                  <c:v>0.76164383561644011</c:v>
                </c:pt>
                <c:pt idx="279">
                  <c:v>0.7643835616438357</c:v>
                </c:pt>
                <c:pt idx="280">
                  <c:v>0.76712328767123283</c:v>
                </c:pt>
                <c:pt idx="281">
                  <c:v>0.76986301369863153</c:v>
                </c:pt>
                <c:pt idx="282">
                  <c:v>0.77260273972602744</c:v>
                </c:pt>
                <c:pt idx="283">
                  <c:v>0.77534246575342469</c:v>
                </c:pt>
                <c:pt idx="284">
                  <c:v>0.7780821917808215</c:v>
                </c:pt>
                <c:pt idx="285">
                  <c:v>0.78082191780821963</c:v>
                </c:pt>
                <c:pt idx="286">
                  <c:v>0.78356164383561566</c:v>
                </c:pt>
                <c:pt idx="287">
                  <c:v>0.78630136986301358</c:v>
                </c:pt>
                <c:pt idx="288">
                  <c:v>0.78904109589041094</c:v>
                </c:pt>
                <c:pt idx="289">
                  <c:v>0.79178082191780819</c:v>
                </c:pt>
                <c:pt idx="290">
                  <c:v>0.79452054794520466</c:v>
                </c:pt>
                <c:pt idx="291">
                  <c:v>0.79726027397260257</c:v>
                </c:pt>
                <c:pt idx="292">
                  <c:v>0.8</c:v>
                </c:pt>
                <c:pt idx="293">
                  <c:v>0.80273972602739763</c:v>
                </c:pt>
                <c:pt idx="294">
                  <c:v>0.80547945205479599</c:v>
                </c:pt>
                <c:pt idx="295">
                  <c:v>0.80821917808219179</c:v>
                </c:pt>
                <c:pt idx="296">
                  <c:v>0.81095890410959004</c:v>
                </c:pt>
                <c:pt idx="297">
                  <c:v>0.81369863013698762</c:v>
                </c:pt>
                <c:pt idx="298">
                  <c:v>0.81643835616438365</c:v>
                </c:pt>
                <c:pt idx="299">
                  <c:v>0.81917808219178156</c:v>
                </c:pt>
                <c:pt idx="300">
                  <c:v>0.82191780821917904</c:v>
                </c:pt>
                <c:pt idx="301">
                  <c:v>0.82465753424657651</c:v>
                </c:pt>
                <c:pt idx="302">
                  <c:v>0.82739726027397265</c:v>
                </c:pt>
                <c:pt idx="303">
                  <c:v>0.83013698630136956</c:v>
                </c:pt>
                <c:pt idx="304">
                  <c:v>0.83287671232876814</c:v>
                </c:pt>
                <c:pt idx="305">
                  <c:v>0.83561643835616461</c:v>
                </c:pt>
                <c:pt idx="306">
                  <c:v>0.83835616438356153</c:v>
                </c:pt>
                <c:pt idx="307">
                  <c:v>0.84109589041095978</c:v>
                </c:pt>
                <c:pt idx="308">
                  <c:v>0.84383561643835792</c:v>
                </c:pt>
                <c:pt idx="309">
                  <c:v>0.84657534246575361</c:v>
                </c:pt>
                <c:pt idx="310">
                  <c:v>0.84931506849315064</c:v>
                </c:pt>
                <c:pt idx="311">
                  <c:v>0.85205479452054877</c:v>
                </c:pt>
                <c:pt idx="312">
                  <c:v>0.85479452054794525</c:v>
                </c:pt>
                <c:pt idx="313">
                  <c:v>0.85753424657534261</c:v>
                </c:pt>
                <c:pt idx="314">
                  <c:v>0.86027397260273974</c:v>
                </c:pt>
                <c:pt idx="315">
                  <c:v>0.86301369863013777</c:v>
                </c:pt>
                <c:pt idx="316">
                  <c:v>0.86575342465753513</c:v>
                </c:pt>
                <c:pt idx="317">
                  <c:v>0.8684931506849316</c:v>
                </c:pt>
                <c:pt idx="318">
                  <c:v>0.87123287671232852</c:v>
                </c:pt>
                <c:pt idx="319">
                  <c:v>0.87397260273972677</c:v>
                </c:pt>
                <c:pt idx="320">
                  <c:v>0.87671232876712257</c:v>
                </c:pt>
                <c:pt idx="321">
                  <c:v>0.8794520547945206</c:v>
                </c:pt>
                <c:pt idx="322">
                  <c:v>0.88219178082191685</c:v>
                </c:pt>
                <c:pt idx="323">
                  <c:v>0.8849315068493151</c:v>
                </c:pt>
                <c:pt idx="324">
                  <c:v>0.88767123287671323</c:v>
                </c:pt>
                <c:pt idx="325">
                  <c:v>0.89041095890410948</c:v>
                </c:pt>
                <c:pt idx="326">
                  <c:v>0.89315068493150651</c:v>
                </c:pt>
                <c:pt idx="327">
                  <c:v>0.89589041095890465</c:v>
                </c:pt>
                <c:pt idx="328">
                  <c:v>0.89863013698630134</c:v>
                </c:pt>
                <c:pt idx="329">
                  <c:v>0.9013698630136987</c:v>
                </c:pt>
                <c:pt idx="330">
                  <c:v>0.90410958904109551</c:v>
                </c:pt>
                <c:pt idx="331">
                  <c:v>0.90684931506849464</c:v>
                </c:pt>
                <c:pt idx="332">
                  <c:v>0.90958904109589045</c:v>
                </c:pt>
                <c:pt idx="333">
                  <c:v>0.9123287671232877</c:v>
                </c:pt>
                <c:pt idx="334">
                  <c:v>0.91506849315068495</c:v>
                </c:pt>
                <c:pt idx="335">
                  <c:v>0.91780821917808353</c:v>
                </c:pt>
                <c:pt idx="336">
                  <c:v>0.92054794520547945</c:v>
                </c:pt>
                <c:pt idx="337">
                  <c:v>0.92328767123287669</c:v>
                </c:pt>
                <c:pt idx="338">
                  <c:v>0.92602739726027394</c:v>
                </c:pt>
                <c:pt idx="339">
                  <c:v>0.92876712328767119</c:v>
                </c:pt>
                <c:pt idx="340">
                  <c:v>0.93150684931506766</c:v>
                </c:pt>
                <c:pt idx="341">
                  <c:v>0.93424657534246558</c:v>
                </c:pt>
                <c:pt idx="342">
                  <c:v>0.9369863013698625</c:v>
                </c:pt>
                <c:pt idx="343">
                  <c:v>0.9397260273972603</c:v>
                </c:pt>
                <c:pt idx="344">
                  <c:v>0.94246575342465755</c:v>
                </c:pt>
                <c:pt idx="345">
                  <c:v>0.9452054794520548</c:v>
                </c:pt>
                <c:pt idx="346">
                  <c:v>0.94794520547945305</c:v>
                </c:pt>
                <c:pt idx="347">
                  <c:v>0.95068493150684963</c:v>
                </c:pt>
                <c:pt idx="348">
                  <c:v>0.95342465753424732</c:v>
                </c:pt>
                <c:pt idx="349">
                  <c:v>0.95616438356164357</c:v>
                </c:pt>
                <c:pt idx="350">
                  <c:v>0.95890410958904104</c:v>
                </c:pt>
                <c:pt idx="351">
                  <c:v>0.96164383561643962</c:v>
                </c:pt>
                <c:pt idx="352">
                  <c:v>0.96438356164383554</c:v>
                </c:pt>
                <c:pt idx="353">
                  <c:v>0.9671232876712329</c:v>
                </c:pt>
                <c:pt idx="354">
                  <c:v>0.96986301369863115</c:v>
                </c:pt>
                <c:pt idx="355">
                  <c:v>0.9726027397260274</c:v>
                </c:pt>
                <c:pt idx="356">
                  <c:v>0.97534246575342454</c:v>
                </c:pt>
                <c:pt idx="357">
                  <c:v>0.97808219178082156</c:v>
                </c:pt>
                <c:pt idx="358">
                  <c:v>0.98082191780821915</c:v>
                </c:pt>
                <c:pt idx="359">
                  <c:v>0.9835616438356154</c:v>
                </c:pt>
                <c:pt idx="360">
                  <c:v>0.98630136986301276</c:v>
                </c:pt>
                <c:pt idx="361">
                  <c:v>0.989041095890411</c:v>
                </c:pt>
                <c:pt idx="362">
                  <c:v>0.99178082191780759</c:v>
                </c:pt>
                <c:pt idx="363">
                  <c:v>0.9945205479452045</c:v>
                </c:pt>
                <c:pt idx="364">
                  <c:v>0.99726027397260186</c:v>
                </c:pt>
                <c:pt idx="365">
                  <c:v>1</c:v>
                </c:pt>
                <c:pt idx="366">
                  <c:v>1.0027397260273974</c:v>
                </c:pt>
                <c:pt idx="367">
                  <c:v>1.0054794520547921</c:v>
                </c:pt>
                <c:pt idx="368">
                  <c:v>1.0082191780821919</c:v>
                </c:pt>
                <c:pt idx="369">
                  <c:v>1.0109589041095901</c:v>
                </c:pt>
                <c:pt idx="370">
                  <c:v>1.0136986301369846</c:v>
                </c:pt>
                <c:pt idx="371">
                  <c:v>1.0164383561643819</c:v>
                </c:pt>
                <c:pt idx="372">
                  <c:v>1.0191780821917809</c:v>
                </c:pt>
                <c:pt idx="373">
                  <c:v>1.0219178082191778</c:v>
                </c:pt>
                <c:pt idx="374">
                  <c:v>1.0246575342465789</c:v>
                </c:pt>
                <c:pt idx="375">
                  <c:v>1.0273972602739718</c:v>
                </c:pt>
                <c:pt idx="376">
                  <c:v>1.0301369863013701</c:v>
                </c:pt>
                <c:pt idx="377">
                  <c:v>1.0328767123287672</c:v>
                </c:pt>
                <c:pt idx="378">
                  <c:v>1.0356164383561639</c:v>
                </c:pt>
                <c:pt idx="379">
                  <c:v>1.0383561643835648</c:v>
                </c:pt>
                <c:pt idx="380">
                  <c:v>1.0410958904109573</c:v>
                </c:pt>
                <c:pt idx="381">
                  <c:v>1.0438356164383558</c:v>
                </c:pt>
                <c:pt idx="382">
                  <c:v>1.0465753424657533</c:v>
                </c:pt>
                <c:pt idx="383">
                  <c:v>1.0493150684931507</c:v>
                </c:pt>
                <c:pt idx="384">
                  <c:v>1.0520547945205481</c:v>
                </c:pt>
                <c:pt idx="385">
                  <c:v>1.0547945205479452</c:v>
                </c:pt>
                <c:pt idx="386">
                  <c:v>1.0575342465753408</c:v>
                </c:pt>
                <c:pt idx="387">
                  <c:v>1.0602739726027401</c:v>
                </c:pt>
                <c:pt idx="388">
                  <c:v>1.0630136986301355</c:v>
                </c:pt>
                <c:pt idx="389">
                  <c:v>1.0657534246575358</c:v>
                </c:pt>
                <c:pt idx="390">
                  <c:v>1.0684931506849316</c:v>
                </c:pt>
                <c:pt idx="391">
                  <c:v>1.0712328767123287</c:v>
                </c:pt>
                <c:pt idx="392">
                  <c:v>1.0739726027397258</c:v>
                </c:pt>
                <c:pt idx="393">
                  <c:v>1.0767123287671241</c:v>
                </c:pt>
                <c:pt idx="394">
                  <c:v>1.0794520547945221</c:v>
                </c:pt>
                <c:pt idx="395">
                  <c:v>1.0821917808219179</c:v>
                </c:pt>
                <c:pt idx="396">
                  <c:v>1.0849315068493151</c:v>
                </c:pt>
                <c:pt idx="397">
                  <c:v>1.0876712328767124</c:v>
                </c:pt>
                <c:pt idx="398">
                  <c:v>1.09041095890411</c:v>
                </c:pt>
                <c:pt idx="399">
                  <c:v>1.0931506849315089</c:v>
                </c:pt>
                <c:pt idx="400">
                  <c:v>1.0958904109589038</c:v>
                </c:pt>
                <c:pt idx="401">
                  <c:v>1.0986301369863039</c:v>
                </c:pt>
                <c:pt idx="402">
                  <c:v>1.1013698630136979</c:v>
                </c:pt>
                <c:pt idx="403">
                  <c:v>1.1041095890410961</c:v>
                </c:pt>
                <c:pt idx="404">
                  <c:v>1.1068493150684915</c:v>
                </c:pt>
                <c:pt idx="405">
                  <c:v>1.1095890410958904</c:v>
                </c:pt>
                <c:pt idx="406">
                  <c:v>1.112328767123288</c:v>
                </c:pt>
                <c:pt idx="407">
                  <c:v>1.1150684931506838</c:v>
                </c:pt>
                <c:pt idx="408">
                  <c:v>1.1178082191780818</c:v>
                </c:pt>
                <c:pt idx="409">
                  <c:v>1.1205479452054801</c:v>
                </c:pt>
                <c:pt idx="410">
                  <c:v>1.1232876712328781</c:v>
                </c:pt>
                <c:pt idx="411">
                  <c:v>1.1260273972602739</c:v>
                </c:pt>
                <c:pt idx="412">
                  <c:v>1.1287671232876721</c:v>
                </c:pt>
                <c:pt idx="413">
                  <c:v>1.1315068493150684</c:v>
                </c:pt>
                <c:pt idx="414">
                  <c:v>1.134246575342466</c:v>
                </c:pt>
                <c:pt idx="415">
                  <c:v>1.1369863013698631</c:v>
                </c:pt>
                <c:pt idx="416">
                  <c:v>1.1397260273972598</c:v>
                </c:pt>
                <c:pt idx="417">
                  <c:v>1.1424657534246576</c:v>
                </c:pt>
                <c:pt idx="418">
                  <c:v>1.1452054794520561</c:v>
                </c:pt>
                <c:pt idx="419">
                  <c:v>1.1479452054794503</c:v>
                </c:pt>
                <c:pt idx="420">
                  <c:v>1.1506849315068521</c:v>
                </c:pt>
                <c:pt idx="421">
                  <c:v>1.1534246575342435</c:v>
                </c:pt>
                <c:pt idx="422">
                  <c:v>1.1561643835616437</c:v>
                </c:pt>
                <c:pt idx="423">
                  <c:v>1.1589041095890411</c:v>
                </c:pt>
                <c:pt idx="424">
                  <c:v>1.1616438356164382</c:v>
                </c:pt>
                <c:pt idx="425">
                  <c:v>1.1643835616438394</c:v>
                </c:pt>
                <c:pt idx="426">
                  <c:v>1.167123287671233</c:v>
                </c:pt>
                <c:pt idx="427">
                  <c:v>1.1698630136986299</c:v>
                </c:pt>
                <c:pt idx="428">
                  <c:v>1.1726027397260304</c:v>
                </c:pt>
                <c:pt idx="429">
                  <c:v>1.1753424657534262</c:v>
                </c:pt>
                <c:pt idx="430">
                  <c:v>1.1780821917808251</c:v>
                </c:pt>
                <c:pt idx="431">
                  <c:v>1.1808219178082191</c:v>
                </c:pt>
                <c:pt idx="432">
                  <c:v>1.1835616438356158</c:v>
                </c:pt>
                <c:pt idx="433">
                  <c:v>1.1863013698630156</c:v>
                </c:pt>
                <c:pt idx="434">
                  <c:v>1.189041095890411</c:v>
                </c:pt>
                <c:pt idx="435">
                  <c:v>1.1917808219178105</c:v>
                </c:pt>
                <c:pt idx="436">
                  <c:v>1.1945205479452061</c:v>
                </c:pt>
                <c:pt idx="437">
                  <c:v>1.1972602739726028</c:v>
                </c:pt>
                <c:pt idx="438">
                  <c:v>1.2</c:v>
                </c:pt>
                <c:pt idx="439">
                  <c:v>1.2027397260273958</c:v>
                </c:pt>
                <c:pt idx="440">
                  <c:v>1.2054794520547916</c:v>
                </c:pt>
                <c:pt idx="441">
                  <c:v>1.2082191780821918</c:v>
                </c:pt>
                <c:pt idx="442">
                  <c:v>1.2109589041095901</c:v>
                </c:pt>
                <c:pt idx="443">
                  <c:v>1.2136986301369845</c:v>
                </c:pt>
                <c:pt idx="444">
                  <c:v>1.2164383561643819</c:v>
                </c:pt>
                <c:pt idx="445">
                  <c:v>1.2191780821917808</c:v>
                </c:pt>
                <c:pt idx="446">
                  <c:v>1.2219178082191766</c:v>
                </c:pt>
                <c:pt idx="447">
                  <c:v>1.2246575342465789</c:v>
                </c:pt>
                <c:pt idx="448">
                  <c:v>1.2273972602739718</c:v>
                </c:pt>
                <c:pt idx="449">
                  <c:v>1.23013698630137</c:v>
                </c:pt>
                <c:pt idx="450">
                  <c:v>1.2328767123287672</c:v>
                </c:pt>
                <c:pt idx="451">
                  <c:v>1.2356164383561639</c:v>
                </c:pt>
                <c:pt idx="452">
                  <c:v>1.2383561643835643</c:v>
                </c:pt>
                <c:pt idx="453">
                  <c:v>1.241095890410957</c:v>
                </c:pt>
                <c:pt idx="454">
                  <c:v>1.2438356164383546</c:v>
                </c:pt>
                <c:pt idx="455">
                  <c:v>1.2465753424657535</c:v>
                </c:pt>
                <c:pt idx="456">
                  <c:v>1.2493150684931507</c:v>
                </c:pt>
                <c:pt idx="457">
                  <c:v>1.252054794520548</c:v>
                </c:pt>
                <c:pt idx="458">
                  <c:v>1.2547945205479452</c:v>
                </c:pt>
                <c:pt idx="459">
                  <c:v>1.2575342465753403</c:v>
                </c:pt>
                <c:pt idx="460">
                  <c:v>1.2602739726027401</c:v>
                </c:pt>
                <c:pt idx="461">
                  <c:v>1.2630136986301352</c:v>
                </c:pt>
                <c:pt idx="462">
                  <c:v>1.2657534246575357</c:v>
                </c:pt>
                <c:pt idx="463">
                  <c:v>1.26849315068493</c:v>
                </c:pt>
                <c:pt idx="464">
                  <c:v>1.2712328767123289</c:v>
                </c:pt>
                <c:pt idx="465">
                  <c:v>1.2739726027397258</c:v>
                </c:pt>
                <c:pt idx="466">
                  <c:v>1.276712328767124</c:v>
                </c:pt>
                <c:pt idx="467">
                  <c:v>1.2794520547945205</c:v>
                </c:pt>
                <c:pt idx="468">
                  <c:v>1.2821917808219179</c:v>
                </c:pt>
                <c:pt idx="469">
                  <c:v>1.284931506849315</c:v>
                </c:pt>
                <c:pt idx="470">
                  <c:v>1.2876712328767124</c:v>
                </c:pt>
                <c:pt idx="471">
                  <c:v>1.2904109589041095</c:v>
                </c:pt>
                <c:pt idx="472">
                  <c:v>1.2931506849315086</c:v>
                </c:pt>
                <c:pt idx="473">
                  <c:v>1.2958904109589038</c:v>
                </c:pt>
                <c:pt idx="474">
                  <c:v>1.2986301369863034</c:v>
                </c:pt>
                <c:pt idx="475">
                  <c:v>1.3013698630136978</c:v>
                </c:pt>
                <c:pt idx="476">
                  <c:v>1.3041095890410961</c:v>
                </c:pt>
                <c:pt idx="477">
                  <c:v>1.3068493150684914</c:v>
                </c:pt>
                <c:pt idx="478">
                  <c:v>1.3095890410958904</c:v>
                </c:pt>
                <c:pt idx="479">
                  <c:v>1.3123287671232877</c:v>
                </c:pt>
                <c:pt idx="480">
                  <c:v>1.3150684931506833</c:v>
                </c:pt>
                <c:pt idx="481">
                  <c:v>1.3178082191780818</c:v>
                </c:pt>
                <c:pt idx="482">
                  <c:v>1.32054794520548</c:v>
                </c:pt>
                <c:pt idx="483">
                  <c:v>1.3232876712328767</c:v>
                </c:pt>
                <c:pt idx="484">
                  <c:v>1.3260273972602739</c:v>
                </c:pt>
                <c:pt idx="485">
                  <c:v>1.3287671232876721</c:v>
                </c:pt>
                <c:pt idx="486">
                  <c:v>1.3315068493150686</c:v>
                </c:pt>
                <c:pt idx="487">
                  <c:v>1.3342465753424657</c:v>
                </c:pt>
                <c:pt idx="488">
                  <c:v>1.3369863013698631</c:v>
                </c:pt>
                <c:pt idx="489">
                  <c:v>1.3397260273972598</c:v>
                </c:pt>
                <c:pt idx="490">
                  <c:v>1.3424657534246576</c:v>
                </c:pt>
                <c:pt idx="491">
                  <c:v>1.3452054794520547</c:v>
                </c:pt>
                <c:pt idx="492">
                  <c:v>1.3479452054794498</c:v>
                </c:pt>
                <c:pt idx="493">
                  <c:v>1.3506849315068516</c:v>
                </c:pt>
                <c:pt idx="494">
                  <c:v>1.353424657534243</c:v>
                </c:pt>
                <c:pt idx="495">
                  <c:v>1.3561643835616439</c:v>
                </c:pt>
                <c:pt idx="496">
                  <c:v>1.3589041095890411</c:v>
                </c:pt>
                <c:pt idx="497">
                  <c:v>1.3616438356164384</c:v>
                </c:pt>
                <c:pt idx="498">
                  <c:v>1.3643835616438391</c:v>
                </c:pt>
                <c:pt idx="499">
                  <c:v>1.3671232876712318</c:v>
                </c:pt>
                <c:pt idx="500">
                  <c:v>1.3698630136986298</c:v>
                </c:pt>
                <c:pt idx="501">
                  <c:v>1.3726027397260301</c:v>
                </c:pt>
                <c:pt idx="502">
                  <c:v>1.3753424657534261</c:v>
                </c:pt>
                <c:pt idx="503">
                  <c:v>1.3780821917808248</c:v>
                </c:pt>
                <c:pt idx="504">
                  <c:v>1.3808219178082193</c:v>
                </c:pt>
                <c:pt idx="505">
                  <c:v>1.3835616438356158</c:v>
                </c:pt>
                <c:pt idx="506">
                  <c:v>1.3863013698630156</c:v>
                </c:pt>
                <c:pt idx="507">
                  <c:v>1.3890410958904098</c:v>
                </c:pt>
                <c:pt idx="508">
                  <c:v>1.3917808219178103</c:v>
                </c:pt>
                <c:pt idx="509">
                  <c:v>1.3945205479452061</c:v>
                </c:pt>
                <c:pt idx="510">
                  <c:v>1.3972602739726028</c:v>
                </c:pt>
                <c:pt idx="511">
                  <c:v>1.4</c:v>
                </c:pt>
                <c:pt idx="512">
                  <c:v>1.4027397260273957</c:v>
                </c:pt>
                <c:pt idx="513">
                  <c:v>1.4054794520547915</c:v>
                </c:pt>
                <c:pt idx="514">
                  <c:v>1.4082191780821918</c:v>
                </c:pt>
                <c:pt idx="515">
                  <c:v>1.4109589041095891</c:v>
                </c:pt>
                <c:pt idx="516">
                  <c:v>1.413698630136984</c:v>
                </c:pt>
                <c:pt idx="517">
                  <c:v>1.4164383561643816</c:v>
                </c:pt>
                <c:pt idx="518">
                  <c:v>1.4191780821917808</c:v>
                </c:pt>
                <c:pt idx="519">
                  <c:v>1.4219178082191763</c:v>
                </c:pt>
                <c:pt idx="520">
                  <c:v>1.4246575342465784</c:v>
                </c:pt>
                <c:pt idx="521">
                  <c:v>1.4273972602739711</c:v>
                </c:pt>
                <c:pt idx="522">
                  <c:v>1.43013698630137</c:v>
                </c:pt>
                <c:pt idx="523">
                  <c:v>1.4328767123287658</c:v>
                </c:pt>
                <c:pt idx="524">
                  <c:v>1.4356164383561638</c:v>
                </c:pt>
                <c:pt idx="525">
                  <c:v>1.4383561643835638</c:v>
                </c:pt>
                <c:pt idx="526">
                  <c:v>1.441095890410957</c:v>
                </c:pt>
                <c:pt idx="527">
                  <c:v>1.4438356164383543</c:v>
                </c:pt>
                <c:pt idx="528">
                  <c:v>1.4465753424657535</c:v>
                </c:pt>
                <c:pt idx="529">
                  <c:v>1.4493150684931506</c:v>
                </c:pt>
                <c:pt idx="530">
                  <c:v>1.452054794520548</c:v>
                </c:pt>
                <c:pt idx="531">
                  <c:v>1.4547945205479438</c:v>
                </c:pt>
                <c:pt idx="532">
                  <c:v>1.4575342465753398</c:v>
                </c:pt>
                <c:pt idx="533">
                  <c:v>1.4602739726027401</c:v>
                </c:pt>
                <c:pt idx="534">
                  <c:v>1.463013698630135</c:v>
                </c:pt>
                <c:pt idx="535">
                  <c:v>1.4657534246575343</c:v>
                </c:pt>
                <c:pt idx="536">
                  <c:v>1.4684931506849297</c:v>
                </c:pt>
                <c:pt idx="537">
                  <c:v>1.4712328767123288</c:v>
                </c:pt>
                <c:pt idx="538">
                  <c:v>1.4739726027397244</c:v>
                </c:pt>
                <c:pt idx="539">
                  <c:v>1.4767123287671233</c:v>
                </c:pt>
                <c:pt idx="540">
                  <c:v>1.4794520547945205</c:v>
                </c:pt>
                <c:pt idx="541">
                  <c:v>1.4821917808219178</c:v>
                </c:pt>
                <c:pt idx="542">
                  <c:v>1.484931506849315</c:v>
                </c:pt>
                <c:pt idx="543">
                  <c:v>1.4876712328767119</c:v>
                </c:pt>
                <c:pt idx="544">
                  <c:v>1.4904109589041097</c:v>
                </c:pt>
                <c:pt idx="545">
                  <c:v>1.4931506849315084</c:v>
                </c:pt>
                <c:pt idx="546">
                  <c:v>1.4958904109589026</c:v>
                </c:pt>
                <c:pt idx="547">
                  <c:v>1.4986301369863031</c:v>
                </c:pt>
                <c:pt idx="548">
                  <c:v>1.5013698630136978</c:v>
                </c:pt>
                <c:pt idx="549">
                  <c:v>1.504109589041096</c:v>
                </c:pt>
                <c:pt idx="550">
                  <c:v>1.5068493150684912</c:v>
                </c:pt>
                <c:pt idx="551">
                  <c:v>1.5095890410958899</c:v>
                </c:pt>
                <c:pt idx="552">
                  <c:v>1.5123287671232877</c:v>
                </c:pt>
                <c:pt idx="553">
                  <c:v>1.5150684931506833</c:v>
                </c:pt>
                <c:pt idx="554">
                  <c:v>1.5178082191780806</c:v>
                </c:pt>
                <c:pt idx="555">
                  <c:v>1.5205479452054795</c:v>
                </c:pt>
                <c:pt idx="556">
                  <c:v>1.5232876712328767</c:v>
                </c:pt>
                <c:pt idx="557">
                  <c:v>1.5260273972602738</c:v>
                </c:pt>
                <c:pt idx="558">
                  <c:v>1.5287671232876721</c:v>
                </c:pt>
                <c:pt idx="559">
                  <c:v>1.5315068493150679</c:v>
                </c:pt>
                <c:pt idx="560">
                  <c:v>1.5342465753424657</c:v>
                </c:pt>
                <c:pt idx="561">
                  <c:v>1.536986301369863</c:v>
                </c:pt>
                <c:pt idx="562">
                  <c:v>1.5397260273972586</c:v>
                </c:pt>
                <c:pt idx="563">
                  <c:v>1.542465753424656</c:v>
                </c:pt>
                <c:pt idx="564">
                  <c:v>1.5452054794520549</c:v>
                </c:pt>
                <c:pt idx="565">
                  <c:v>1.5479452054794496</c:v>
                </c:pt>
                <c:pt idx="566">
                  <c:v>1.5506849315068516</c:v>
                </c:pt>
                <c:pt idx="567">
                  <c:v>1.553424657534243</c:v>
                </c:pt>
                <c:pt idx="568">
                  <c:v>1.5561643835616439</c:v>
                </c:pt>
                <c:pt idx="569">
                  <c:v>1.558904109589041</c:v>
                </c:pt>
                <c:pt idx="570">
                  <c:v>1.5616438356164384</c:v>
                </c:pt>
                <c:pt idx="571">
                  <c:v>1.5643835616438386</c:v>
                </c:pt>
                <c:pt idx="572">
                  <c:v>1.5671232876712318</c:v>
                </c:pt>
                <c:pt idx="573">
                  <c:v>1.5698630136986298</c:v>
                </c:pt>
                <c:pt idx="574">
                  <c:v>1.5726027397260296</c:v>
                </c:pt>
                <c:pt idx="575">
                  <c:v>1.5753424657534247</c:v>
                </c:pt>
                <c:pt idx="576">
                  <c:v>1.5780821917808243</c:v>
                </c:pt>
                <c:pt idx="577">
                  <c:v>1.5808219178082192</c:v>
                </c:pt>
                <c:pt idx="578">
                  <c:v>1.5835616438356148</c:v>
                </c:pt>
                <c:pt idx="579">
                  <c:v>1.5863013698630153</c:v>
                </c:pt>
                <c:pt idx="580">
                  <c:v>1.5890410958904098</c:v>
                </c:pt>
                <c:pt idx="581">
                  <c:v>1.59178082191781</c:v>
                </c:pt>
                <c:pt idx="582">
                  <c:v>1.594520547945206</c:v>
                </c:pt>
                <c:pt idx="583">
                  <c:v>1.5972602739726018</c:v>
                </c:pt>
                <c:pt idx="584">
                  <c:v>1.6</c:v>
                </c:pt>
                <c:pt idx="585">
                  <c:v>1.6027397260273972</c:v>
                </c:pt>
                <c:pt idx="586">
                  <c:v>1.6054794520547928</c:v>
                </c:pt>
                <c:pt idx="587">
                  <c:v>1.6082191780821917</c:v>
                </c:pt>
                <c:pt idx="588">
                  <c:v>1.6109589041095909</c:v>
                </c:pt>
                <c:pt idx="589">
                  <c:v>1.6136986301369858</c:v>
                </c:pt>
                <c:pt idx="590">
                  <c:v>1.6164383561643836</c:v>
                </c:pt>
                <c:pt idx="591">
                  <c:v>1.6191780821917807</c:v>
                </c:pt>
                <c:pt idx="592">
                  <c:v>1.6219178082191779</c:v>
                </c:pt>
                <c:pt idx="593">
                  <c:v>1.6246575342465797</c:v>
                </c:pt>
                <c:pt idx="594">
                  <c:v>1.6273972602739726</c:v>
                </c:pt>
                <c:pt idx="595">
                  <c:v>1.6301369863013715</c:v>
                </c:pt>
                <c:pt idx="596">
                  <c:v>1.6328767123287671</c:v>
                </c:pt>
                <c:pt idx="597">
                  <c:v>1.6356164383561644</c:v>
                </c:pt>
                <c:pt idx="598">
                  <c:v>1.6383561643835651</c:v>
                </c:pt>
                <c:pt idx="599">
                  <c:v>1.6410958904109578</c:v>
                </c:pt>
                <c:pt idx="600">
                  <c:v>1.6438356164383559</c:v>
                </c:pt>
                <c:pt idx="601">
                  <c:v>1.6465753424657541</c:v>
                </c:pt>
                <c:pt idx="602">
                  <c:v>1.6493150684931521</c:v>
                </c:pt>
                <c:pt idx="603">
                  <c:v>1.6520547945205495</c:v>
                </c:pt>
                <c:pt idx="604">
                  <c:v>1.6547945205479453</c:v>
                </c:pt>
                <c:pt idx="605">
                  <c:v>1.6575342465753418</c:v>
                </c:pt>
                <c:pt idx="606">
                  <c:v>1.6602739726027416</c:v>
                </c:pt>
                <c:pt idx="607">
                  <c:v>1.6630136986301358</c:v>
                </c:pt>
                <c:pt idx="608">
                  <c:v>1.6657534246575365</c:v>
                </c:pt>
                <c:pt idx="609">
                  <c:v>1.6684931506849314</c:v>
                </c:pt>
                <c:pt idx="610">
                  <c:v>1.6712328767123301</c:v>
                </c:pt>
                <c:pt idx="611">
                  <c:v>1.6739726027397259</c:v>
                </c:pt>
                <c:pt idx="612">
                  <c:v>1.6767123287671248</c:v>
                </c:pt>
                <c:pt idx="613">
                  <c:v>1.6794520547945224</c:v>
                </c:pt>
                <c:pt idx="614">
                  <c:v>1.682191780821918</c:v>
                </c:pt>
                <c:pt idx="615">
                  <c:v>1.6849315068493151</c:v>
                </c:pt>
                <c:pt idx="616">
                  <c:v>1.6876712328767123</c:v>
                </c:pt>
                <c:pt idx="617">
                  <c:v>1.6904109589041101</c:v>
                </c:pt>
                <c:pt idx="618">
                  <c:v>1.6931506849315094</c:v>
                </c:pt>
                <c:pt idx="619">
                  <c:v>1.6958904109589039</c:v>
                </c:pt>
                <c:pt idx="620">
                  <c:v>1.6986301369863044</c:v>
                </c:pt>
                <c:pt idx="621">
                  <c:v>1.7013698630136971</c:v>
                </c:pt>
                <c:pt idx="622">
                  <c:v>1.704109589041096</c:v>
                </c:pt>
                <c:pt idx="623">
                  <c:v>1.7068493150684907</c:v>
                </c:pt>
                <c:pt idx="624">
                  <c:v>1.7095890410958898</c:v>
                </c:pt>
                <c:pt idx="625">
                  <c:v>1.7123287671232876</c:v>
                </c:pt>
                <c:pt idx="626">
                  <c:v>1.715068493150683</c:v>
                </c:pt>
                <c:pt idx="627">
                  <c:v>1.7178082191780804</c:v>
                </c:pt>
                <c:pt idx="628">
                  <c:v>1.7205479452054795</c:v>
                </c:pt>
                <c:pt idx="629">
                  <c:v>1.7232876712328766</c:v>
                </c:pt>
                <c:pt idx="630">
                  <c:v>1.7260273972602738</c:v>
                </c:pt>
                <c:pt idx="631">
                  <c:v>1.7287671232876711</c:v>
                </c:pt>
                <c:pt idx="632">
                  <c:v>1.7315068493150678</c:v>
                </c:pt>
                <c:pt idx="633">
                  <c:v>1.7342465753424658</c:v>
                </c:pt>
                <c:pt idx="634">
                  <c:v>1.736986301369863</c:v>
                </c:pt>
                <c:pt idx="635">
                  <c:v>1.7397260273972586</c:v>
                </c:pt>
                <c:pt idx="636">
                  <c:v>1.7424657534246557</c:v>
                </c:pt>
                <c:pt idx="637">
                  <c:v>1.7452054794520548</c:v>
                </c:pt>
                <c:pt idx="638">
                  <c:v>1.7479452054794491</c:v>
                </c:pt>
                <c:pt idx="639">
                  <c:v>1.7506849315068511</c:v>
                </c:pt>
                <c:pt idx="640">
                  <c:v>1.7534246575342425</c:v>
                </c:pt>
                <c:pt idx="641">
                  <c:v>1.7561643835616438</c:v>
                </c:pt>
                <c:pt idx="642">
                  <c:v>1.7589041095890412</c:v>
                </c:pt>
                <c:pt idx="643">
                  <c:v>1.7616438356164379</c:v>
                </c:pt>
                <c:pt idx="644">
                  <c:v>1.7643835616438384</c:v>
                </c:pt>
                <c:pt idx="645">
                  <c:v>1.7671232876712313</c:v>
                </c:pt>
                <c:pt idx="646">
                  <c:v>1.7698630136986298</c:v>
                </c:pt>
                <c:pt idx="647">
                  <c:v>1.7726027397260291</c:v>
                </c:pt>
                <c:pt idx="648">
                  <c:v>1.7753424657534247</c:v>
                </c:pt>
                <c:pt idx="649">
                  <c:v>1.7780821917808241</c:v>
                </c:pt>
                <c:pt idx="650">
                  <c:v>1.7808219178082192</c:v>
                </c:pt>
                <c:pt idx="651">
                  <c:v>1.7835616438356146</c:v>
                </c:pt>
                <c:pt idx="652">
                  <c:v>1.7863013698630141</c:v>
                </c:pt>
                <c:pt idx="653">
                  <c:v>1.7890410958904095</c:v>
                </c:pt>
                <c:pt idx="654">
                  <c:v>1.7917808219178097</c:v>
                </c:pt>
                <c:pt idx="655">
                  <c:v>1.7945205479452055</c:v>
                </c:pt>
                <c:pt idx="656">
                  <c:v>1.7972602739726018</c:v>
                </c:pt>
                <c:pt idx="657">
                  <c:v>1.8</c:v>
                </c:pt>
                <c:pt idx="658">
                  <c:v>1.8027397260273972</c:v>
                </c:pt>
                <c:pt idx="659">
                  <c:v>1.8054794520547925</c:v>
                </c:pt>
                <c:pt idx="660">
                  <c:v>1.8082191780821917</c:v>
                </c:pt>
                <c:pt idx="661">
                  <c:v>1.8109589041095906</c:v>
                </c:pt>
                <c:pt idx="662">
                  <c:v>1.8136986301369848</c:v>
                </c:pt>
                <c:pt idx="663">
                  <c:v>1.816438356164382</c:v>
                </c:pt>
                <c:pt idx="664">
                  <c:v>1.8191780821917809</c:v>
                </c:pt>
                <c:pt idx="665">
                  <c:v>1.8219178082191778</c:v>
                </c:pt>
                <c:pt idx="666">
                  <c:v>1.8246575342465792</c:v>
                </c:pt>
                <c:pt idx="667">
                  <c:v>1.8273972602739719</c:v>
                </c:pt>
                <c:pt idx="668">
                  <c:v>1.8301369863013701</c:v>
                </c:pt>
                <c:pt idx="669">
                  <c:v>1.832876712328767</c:v>
                </c:pt>
                <c:pt idx="670">
                  <c:v>1.8356164383561644</c:v>
                </c:pt>
                <c:pt idx="671">
                  <c:v>1.8383561643835653</c:v>
                </c:pt>
                <c:pt idx="672">
                  <c:v>1.8410958904109578</c:v>
                </c:pt>
                <c:pt idx="673">
                  <c:v>1.8438356164383558</c:v>
                </c:pt>
                <c:pt idx="674">
                  <c:v>1.8465753424657541</c:v>
                </c:pt>
                <c:pt idx="675">
                  <c:v>1.8493150684931507</c:v>
                </c:pt>
                <c:pt idx="676">
                  <c:v>1.8520547945205481</c:v>
                </c:pt>
                <c:pt idx="677">
                  <c:v>1.8547945205479452</c:v>
                </c:pt>
                <c:pt idx="678">
                  <c:v>1.8575342465753408</c:v>
                </c:pt>
                <c:pt idx="679">
                  <c:v>1.8602739726027413</c:v>
                </c:pt>
                <c:pt idx="680">
                  <c:v>1.8630136986301358</c:v>
                </c:pt>
                <c:pt idx="681">
                  <c:v>1.8657534246575362</c:v>
                </c:pt>
                <c:pt idx="682">
                  <c:v>1.8684931506849316</c:v>
                </c:pt>
                <c:pt idx="683">
                  <c:v>1.8712328767123287</c:v>
                </c:pt>
                <c:pt idx="684">
                  <c:v>1.8739726027397259</c:v>
                </c:pt>
                <c:pt idx="685">
                  <c:v>1.8767123287671241</c:v>
                </c:pt>
                <c:pt idx="686">
                  <c:v>1.8794520547945222</c:v>
                </c:pt>
                <c:pt idx="687">
                  <c:v>1.8821917808219177</c:v>
                </c:pt>
                <c:pt idx="688">
                  <c:v>1.8849315068493151</c:v>
                </c:pt>
                <c:pt idx="689">
                  <c:v>1.8876712328767122</c:v>
                </c:pt>
                <c:pt idx="690">
                  <c:v>1.89041095890411</c:v>
                </c:pt>
                <c:pt idx="691">
                  <c:v>1.8931506849315094</c:v>
                </c:pt>
                <c:pt idx="692">
                  <c:v>1.8958904109589039</c:v>
                </c:pt>
                <c:pt idx="693">
                  <c:v>1.8986301369863043</c:v>
                </c:pt>
                <c:pt idx="694">
                  <c:v>1.9013698630136986</c:v>
                </c:pt>
                <c:pt idx="695">
                  <c:v>1.9041095890410975</c:v>
                </c:pt>
                <c:pt idx="696">
                  <c:v>1.9068493150684918</c:v>
                </c:pt>
                <c:pt idx="697">
                  <c:v>1.9095890410958904</c:v>
                </c:pt>
                <c:pt idx="698">
                  <c:v>1.912328767123288</c:v>
                </c:pt>
                <c:pt idx="699">
                  <c:v>1.9150684931506838</c:v>
                </c:pt>
                <c:pt idx="700">
                  <c:v>1.9178082191780819</c:v>
                </c:pt>
                <c:pt idx="701">
                  <c:v>1.9205479452054801</c:v>
                </c:pt>
                <c:pt idx="702">
                  <c:v>1.9232876712328781</c:v>
                </c:pt>
                <c:pt idx="703">
                  <c:v>1.9260273972602739</c:v>
                </c:pt>
                <c:pt idx="704">
                  <c:v>1.9287671232876729</c:v>
                </c:pt>
                <c:pt idx="705">
                  <c:v>1.9315068493150684</c:v>
                </c:pt>
                <c:pt idx="706">
                  <c:v>1.934246575342466</c:v>
                </c:pt>
                <c:pt idx="707">
                  <c:v>1.9369863013698629</c:v>
                </c:pt>
                <c:pt idx="708">
                  <c:v>1.9397260273972599</c:v>
                </c:pt>
                <c:pt idx="709">
                  <c:v>1.9424657534246574</c:v>
                </c:pt>
                <c:pt idx="710">
                  <c:v>1.9452054794520561</c:v>
                </c:pt>
                <c:pt idx="711">
                  <c:v>1.9479452054794506</c:v>
                </c:pt>
                <c:pt idx="712">
                  <c:v>1.9506849315068524</c:v>
                </c:pt>
                <c:pt idx="713">
                  <c:v>1.9534246575342438</c:v>
                </c:pt>
                <c:pt idx="714">
                  <c:v>1.956164383561644</c:v>
                </c:pt>
                <c:pt idx="715">
                  <c:v>1.958904109589042</c:v>
                </c:pt>
                <c:pt idx="716">
                  <c:v>1.9616438356164383</c:v>
                </c:pt>
                <c:pt idx="717">
                  <c:v>1.9643835616438396</c:v>
                </c:pt>
                <c:pt idx="718">
                  <c:v>1.9671232876712328</c:v>
                </c:pt>
                <c:pt idx="719">
                  <c:v>1.9698630136986299</c:v>
                </c:pt>
                <c:pt idx="720">
                  <c:v>1.9726027397260304</c:v>
                </c:pt>
                <c:pt idx="721">
                  <c:v>1.9753424657534264</c:v>
                </c:pt>
                <c:pt idx="722">
                  <c:v>1.9780821917808253</c:v>
                </c:pt>
                <c:pt idx="723">
                  <c:v>1.9808219178082191</c:v>
                </c:pt>
                <c:pt idx="724">
                  <c:v>1.9835616438356158</c:v>
                </c:pt>
                <c:pt idx="725">
                  <c:v>1.9863013698630161</c:v>
                </c:pt>
                <c:pt idx="726">
                  <c:v>1.989041095890411</c:v>
                </c:pt>
                <c:pt idx="727">
                  <c:v>1.9917808219178108</c:v>
                </c:pt>
                <c:pt idx="728">
                  <c:v>1.9945205479452071</c:v>
                </c:pt>
                <c:pt idx="729">
                  <c:v>1.9972602739726026</c:v>
                </c:pt>
                <c:pt idx="730">
                  <c:v>2</c:v>
                </c:pt>
                <c:pt idx="731">
                  <c:v>2.0027397260274014</c:v>
                </c:pt>
                <c:pt idx="732">
                  <c:v>2.0054794520547947</c:v>
                </c:pt>
                <c:pt idx="733">
                  <c:v>2.0082191780821916</c:v>
                </c:pt>
                <c:pt idx="734">
                  <c:v>2.0109589041095832</c:v>
                </c:pt>
                <c:pt idx="735">
                  <c:v>2.0136986301369864</c:v>
                </c:pt>
                <c:pt idx="736">
                  <c:v>2.0164383561643837</c:v>
                </c:pt>
                <c:pt idx="737">
                  <c:v>2.0191780821917797</c:v>
                </c:pt>
                <c:pt idx="738">
                  <c:v>2.0219178082191802</c:v>
                </c:pt>
                <c:pt idx="739">
                  <c:v>2.0246575342465754</c:v>
                </c:pt>
                <c:pt idx="740">
                  <c:v>2.0273972602739798</c:v>
                </c:pt>
                <c:pt idx="741">
                  <c:v>2.0301369863013736</c:v>
                </c:pt>
                <c:pt idx="742">
                  <c:v>2.0328767123287634</c:v>
                </c:pt>
                <c:pt idx="743">
                  <c:v>2.0356164383561612</c:v>
                </c:pt>
                <c:pt idx="744">
                  <c:v>2.0383561643835586</c:v>
                </c:pt>
                <c:pt idx="745">
                  <c:v>2.0410958904109591</c:v>
                </c:pt>
                <c:pt idx="746">
                  <c:v>2.0438356164383582</c:v>
                </c:pt>
                <c:pt idx="747">
                  <c:v>2.0465753424657542</c:v>
                </c:pt>
                <c:pt idx="748">
                  <c:v>2.0493150684931511</c:v>
                </c:pt>
                <c:pt idx="749">
                  <c:v>2.0520547945205467</c:v>
                </c:pt>
                <c:pt idx="750">
                  <c:v>2.054794520547949</c:v>
                </c:pt>
                <c:pt idx="751">
                  <c:v>2.0575342465753499</c:v>
                </c:pt>
                <c:pt idx="752">
                  <c:v>2.0602739726027401</c:v>
                </c:pt>
                <c:pt idx="753">
                  <c:v>2.0630136986301402</c:v>
                </c:pt>
                <c:pt idx="754">
                  <c:v>2.0657534246575344</c:v>
                </c:pt>
                <c:pt idx="755">
                  <c:v>2.0684931506849349</c:v>
                </c:pt>
                <c:pt idx="756">
                  <c:v>2.0712328767123291</c:v>
                </c:pt>
                <c:pt idx="757">
                  <c:v>2.0739726027397261</c:v>
                </c:pt>
                <c:pt idx="758">
                  <c:v>2.0767123287671234</c:v>
                </c:pt>
                <c:pt idx="759">
                  <c:v>2.0794520547945177</c:v>
                </c:pt>
                <c:pt idx="760">
                  <c:v>2.0821917808219244</c:v>
                </c:pt>
                <c:pt idx="761">
                  <c:v>2.0849315068493217</c:v>
                </c:pt>
                <c:pt idx="762">
                  <c:v>2.0876712328767169</c:v>
                </c:pt>
                <c:pt idx="763">
                  <c:v>2.0904109589041098</c:v>
                </c:pt>
                <c:pt idx="764">
                  <c:v>2.0931506849315071</c:v>
                </c:pt>
                <c:pt idx="765">
                  <c:v>2.0958904109589027</c:v>
                </c:pt>
                <c:pt idx="766">
                  <c:v>2.0986301369863014</c:v>
                </c:pt>
                <c:pt idx="767">
                  <c:v>2.1013698630136988</c:v>
                </c:pt>
                <c:pt idx="768">
                  <c:v>2.1041095890410988</c:v>
                </c:pt>
                <c:pt idx="769">
                  <c:v>2.1068493150684899</c:v>
                </c:pt>
                <c:pt idx="770">
                  <c:v>2.1095890410958935</c:v>
                </c:pt>
                <c:pt idx="771">
                  <c:v>2.1123287671232878</c:v>
                </c:pt>
                <c:pt idx="772">
                  <c:v>2.115068493150678</c:v>
                </c:pt>
                <c:pt idx="773">
                  <c:v>2.1178082191780785</c:v>
                </c:pt>
                <c:pt idx="774">
                  <c:v>2.1205479452054812</c:v>
                </c:pt>
                <c:pt idx="775">
                  <c:v>2.1232876712328803</c:v>
                </c:pt>
                <c:pt idx="776">
                  <c:v>2.1260273972602741</c:v>
                </c:pt>
                <c:pt idx="777">
                  <c:v>2.128767123287671</c:v>
                </c:pt>
                <c:pt idx="778">
                  <c:v>2.1315068493150684</c:v>
                </c:pt>
                <c:pt idx="779">
                  <c:v>2.1342465753424658</c:v>
                </c:pt>
                <c:pt idx="780">
                  <c:v>2.1369863013698627</c:v>
                </c:pt>
                <c:pt idx="781">
                  <c:v>2.1397260273972605</c:v>
                </c:pt>
                <c:pt idx="782">
                  <c:v>2.1424657534246574</c:v>
                </c:pt>
                <c:pt idx="783">
                  <c:v>2.1452054794520548</c:v>
                </c:pt>
                <c:pt idx="784">
                  <c:v>2.1479452054794552</c:v>
                </c:pt>
                <c:pt idx="785">
                  <c:v>2.1506849315068477</c:v>
                </c:pt>
                <c:pt idx="786">
                  <c:v>2.1534246575342482</c:v>
                </c:pt>
                <c:pt idx="787">
                  <c:v>2.1561643835616437</c:v>
                </c:pt>
                <c:pt idx="788">
                  <c:v>2.1589041095890407</c:v>
                </c:pt>
                <c:pt idx="789">
                  <c:v>2.1616438356164385</c:v>
                </c:pt>
                <c:pt idx="790">
                  <c:v>2.1643835616438394</c:v>
                </c:pt>
                <c:pt idx="791">
                  <c:v>2.1671232876712399</c:v>
                </c:pt>
                <c:pt idx="792">
                  <c:v>2.1698630136986266</c:v>
                </c:pt>
                <c:pt idx="793">
                  <c:v>2.1726027397260239</c:v>
                </c:pt>
                <c:pt idx="794">
                  <c:v>2.1753424657534217</c:v>
                </c:pt>
                <c:pt idx="795">
                  <c:v>2.1780821917808186</c:v>
                </c:pt>
                <c:pt idx="796">
                  <c:v>2.1808219178082191</c:v>
                </c:pt>
                <c:pt idx="797">
                  <c:v>2.1835616438356209</c:v>
                </c:pt>
                <c:pt idx="798">
                  <c:v>2.1863013698630152</c:v>
                </c:pt>
                <c:pt idx="799">
                  <c:v>2.1890410958904112</c:v>
                </c:pt>
                <c:pt idx="800">
                  <c:v>2.1917808219178081</c:v>
                </c:pt>
                <c:pt idx="801">
                  <c:v>2.1945205479452095</c:v>
                </c:pt>
                <c:pt idx="802">
                  <c:v>2.1972602739726041</c:v>
                </c:pt>
                <c:pt idx="803">
                  <c:v>2.2000000000000002</c:v>
                </c:pt>
                <c:pt idx="804">
                  <c:v>2.202739726027402</c:v>
                </c:pt>
                <c:pt idx="805">
                  <c:v>2.2054794520547945</c:v>
                </c:pt>
                <c:pt idx="806">
                  <c:v>2.2082191780821954</c:v>
                </c:pt>
                <c:pt idx="807">
                  <c:v>2.2109589041095856</c:v>
                </c:pt>
                <c:pt idx="808">
                  <c:v>2.2136986301369861</c:v>
                </c:pt>
                <c:pt idx="809">
                  <c:v>2.2164383561643834</c:v>
                </c:pt>
                <c:pt idx="810">
                  <c:v>2.2191780821917808</c:v>
                </c:pt>
                <c:pt idx="811">
                  <c:v>2.2219178082191813</c:v>
                </c:pt>
                <c:pt idx="812">
                  <c:v>2.2246575342465755</c:v>
                </c:pt>
                <c:pt idx="813">
                  <c:v>2.2273972602739809</c:v>
                </c:pt>
                <c:pt idx="814">
                  <c:v>2.2301369863013747</c:v>
                </c:pt>
                <c:pt idx="815">
                  <c:v>2.2328767123287667</c:v>
                </c:pt>
                <c:pt idx="816">
                  <c:v>2.2356164383561627</c:v>
                </c:pt>
                <c:pt idx="817">
                  <c:v>2.2383561643835597</c:v>
                </c:pt>
                <c:pt idx="818">
                  <c:v>2.2410958904109592</c:v>
                </c:pt>
                <c:pt idx="819">
                  <c:v>2.2438356164383593</c:v>
                </c:pt>
                <c:pt idx="820">
                  <c:v>2.2465753424657566</c:v>
                </c:pt>
                <c:pt idx="821">
                  <c:v>2.2493150684931544</c:v>
                </c:pt>
                <c:pt idx="822">
                  <c:v>2.2520547945205478</c:v>
                </c:pt>
                <c:pt idx="823">
                  <c:v>2.25479452054795</c:v>
                </c:pt>
                <c:pt idx="824">
                  <c:v>2.2575342465753514</c:v>
                </c:pt>
                <c:pt idx="825">
                  <c:v>2.2602739726027412</c:v>
                </c:pt>
                <c:pt idx="826">
                  <c:v>2.2630136986301408</c:v>
                </c:pt>
                <c:pt idx="827">
                  <c:v>2.2657534246575342</c:v>
                </c:pt>
                <c:pt idx="828">
                  <c:v>2.268493150684936</c:v>
                </c:pt>
                <c:pt idx="829">
                  <c:v>2.2712328767123329</c:v>
                </c:pt>
                <c:pt idx="830">
                  <c:v>2.2739726027397262</c:v>
                </c:pt>
                <c:pt idx="831">
                  <c:v>2.2767123287671232</c:v>
                </c:pt>
                <c:pt idx="832">
                  <c:v>2.2794520547945187</c:v>
                </c:pt>
                <c:pt idx="833">
                  <c:v>2.282191780821925</c:v>
                </c:pt>
                <c:pt idx="834">
                  <c:v>2.2849315068493228</c:v>
                </c:pt>
                <c:pt idx="835">
                  <c:v>2.2876712328767184</c:v>
                </c:pt>
                <c:pt idx="836">
                  <c:v>2.2904109589041095</c:v>
                </c:pt>
                <c:pt idx="837">
                  <c:v>2.2931506849315082</c:v>
                </c:pt>
                <c:pt idx="838">
                  <c:v>2.2958904109589038</c:v>
                </c:pt>
                <c:pt idx="839">
                  <c:v>2.2986301369863016</c:v>
                </c:pt>
                <c:pt idx="840">
                  <c:v>2.3013698630136967</c:v>
                </c:pt>
                <c:pt idx="841">
                  <c:v>2.3041095890410959</c:v>
                </c:pt>
                <c:pt idx="842">
                  <c:v>2.306849315068487</c:v>
                </c:pt>
                <c:pt idx="843">
                  <c:v>2.3095890410958906</c:v>
                </c:pt>
                <c:pt idx="844">
                  <c:v>2.3123287671232844</c:v>
                </c:pt>
                <c:pt idx="845">
                  <c:v>2.315068493150676</c:v>
                </c:pt>
                <c:pt idx="846">
                  <c:v>2.3178082191780769</c:v>
                </c:pt>
                <c:pt idx="847">
                  <c:v>2.3205479452054796</c:v>
                </c:pt>
                <c:pt idx="848">
                  <c:v>2.3232876712328792</c:v>
                </c:pt>
                <c:pt idx="849">
                  <c:v>2.3260273972602739</c:v>
                </c:pt>
                <c:pt idx="850">
                  <c:v>2.3287671232876708</c:v>
                </c:pt>
                <c:pt idx="851">
                  <c:v>2.3315068493150677</c:v>
                </c:pt>
                <c:pt idx="852">
                  <c:v>2.3342465753424637</c:v>
                </c:pt>
                <c:pt idx="853">
                  <c:v>2.3369863013698589</c:v>
                </c:pt>
                <c:pt idx="854">
                  <c:v>2.3397260273972598</c:v>
                </c:pt>
                <c:pt idx="855">
                  <c:v>2.3424657534246567</c:v>
                </c:pt>
                <c:pt idx="856">
                  <c:v>2.3452054794520527</c:v>
                </c:pt>
                <c:pt idx="857">
                  <c:v>2.3479452054794518</c:v>
                </c:pt>
                <c:pt idx="858">
                  <c:v>2.3506849315068457</c:v>
                </c:pt>
                <c:pt idx="859">
                  <c:v>2.3534246575342466</c:v>
                </c:pt>
                <c:pt idx="860">
                  <c:v>2.3561643835616408</c:v>
                </c:pt>
                <c:pt idx="861">
                  <c:v>2.3589041095890382</c:v>
                </c:pt>
                <c:pt idx="862">
                  <c:v>2.3616438356164378</c:v>
                </c:pt>
                <c:pt idx="863">
                  <c:v>2.3643835616438356</c:v>
                </c:pt>
                <c:pt idx="864">
                  <c:v>2.3671232876712387</c:v>
                </c:pt>
                <c:pt idx="865">
                  <c:v>2.369863013698625</c:v>
                </c:pt>
                <c:pt idx="866">
                  <c:v>2.3726027397260219</c:v>
                </c:pt>
                <c:pt idx="867">
                  <c:v>2.3753424657534192</c:v>
                </c:pt>
                <c:pt idx="868">
                  <c:v>2.3780821917808175</c:v>
                </c:pt>
                <c:pt idx="869">
                  <c:v>2.3808219178082193</c:v>
                </c:pt>
                <c:pt idx="870">
                  <c:v>2.3835616438356197</c:v>
                </c:pt>
                <c:pt idx="871">
                  <c:v>2.3863013698630136</c:v>
                </c:pt>
                <c:pt idx="872">
                  <c:v>2.3890410958904109</c:v>
                </c:pt>
                <c:pt idx="873">
                  <c:v>2.3917808219178083</c:v>
                </c:pt>
                <c:pt idx="874">
                  <c:v>2.3945205479452056</c:v>
                </c:pt>
                <c:pt idx="875">
                  <c:v>2.3972602739726026</c:v>
                </c:pt>
                <c:pt idx="876">
                  <c:v>2.4</c:v>
                </c:pt>
                <c:pt idx="877">
                  <c:v>2.4027397260274008</c:v>
                </c:pt>
                <c:pt idx="878">
                  <c:v>2.4054794520547937</c:v>
                </c:pt>
                <c:pt idx="879">
                  <c:v>2.4082191780821942</c:v>
                </c:pt>
                <c:pt idx="880">
                  <c:v>2.4109589041095827</c:v>
                </c:pt>
                <c:pt idx="881">
                  <c:v>2.4136986301369863</c:v>
                </c:pt>
                <c:pt idx="882">
                  <c:v>2.4164383561643827</c:v>
                </c:pt>
                <c:pt idx="883">
                  <c:v>2.4191780821917797</c:v>
                </c:pt>
                <c:pt idx="884">
                  <c:v>2.4219178082191792</c:v>
                </c:pt>
                <c:pt idx="885">
                  <c:v>2.4246575342465753</c:v>
                </c:pt>
                <c:pt idx="886">
                  <c:v>2.4273972602739788</c:v>
                </c:pt>
                <c:pt idx="887">
                  <c:v>2.4301369863013731</c:v>
                </c:pt>
                <c:pt idx="888">
                  <c:v>2.4328767123287633</c:v>
                </c:pt>
                <c:pt idx="889">
                  <c:v>2.4356164383561607</c:v>
                </c:pt>
                <c:pt idx="890">
                  <c:v>2.4383561643835581</c:v>
                </c:pt>
                <c:pt idx="891">
                  <c:v>2.441095890410959</c:v>
                </c:pt>
                <c:pt idx="892">
                  <c:v>2.4438356164383572</c:v>
                </c:pt>
                <c:pt idx="893">
                  <c:v>2.4465753424657541</c:v>
                </c:pt>
                <c:pt idx="894">
                  <c:v>2.4493150684931506</c:v>
                </c:pt>
                <c:pt idx="895">
                  <c:v>2.4520547945205449</c:v>
                </c:pt>
                <c:pt idx="896">
                  <c:v>2.4547945205479489</c:v>
                </c:pt>
                <c:pt idx="897">
                  <c:v>2.4575342465753489</c:v>
                </c:pt>
                <c:pt idx="898">
                  <c:v>2.4602739726027396</c:v>
                </c:pt>
                <c:pt idx="899">
                  <c:v>2.4630136986301392</c:v>
                </c:pt>
                <c:pt idx="900">
                  <c:v>2.4657534246575343</c:v>
                </c:pt>
                <c:pt idx="901">
                  <c:v>2.4684931506849348</c:v>
                </c:pt>
                <c:pt idx="902">
                  <c:v>2.4712328767123286</c:v>
                </c:pt>
                <c:pt idx="903">
                  <c:v>2.473972602739726</c:v>
                </c:pt>
                <c:pt idx="904">
                  <c:v>2.4767123287671233</c:v>
                </c:pt>
                <c:pt idx="905">
                  <c:v>2.4794520547945171</c:v>
                </c:pt>
                <c:pt idx="906">
                  <c:v>2.4821917808219229</c:v>
                </c:pt>
                <c:pt idx="907">
                  <c:v>2.4849315068493216</c:v>
                </c:pt>
                <c:pt idx="908">
                  <c:v>2.4876712328767163</c:v>
                </c:pt>
                <c:pt idx="909">
                  <c:v>2.4904109589041097</c:v>
                </c:pt>
                <c:pt idx="910">
                  <c:v>2.493150684931507</c:v>
                </c:pt>
                <c:pt idx="911">
                  <c:v>2.4958904109589009</c:v>
                </c:pt>
                <c:pt idx="912">
                  <c:v>2.4986301369863013</c:v>
                </c:pt>
                <c:pt idx="913">
                  <c:v>2.5013698630136987</c:v>
                </c:pt>
                <c:pt idx="914">
                  <c:v>2.5041095890410991</c:v>
                </c:pt>
                <c:pt idx="915">
                  <c:v>2.506849315068489</c:v>
                </c:pt>
                <c:pt idx="916">
                  <c:v>2.5095890410958912</c:v>
                </c:pt>
                <c:pt idx="917">
                  <c:v>2.5123287671232877</c:v>
                </c:pt>
                <c:pt idx="918">
                  <c:v>2.5150684931506775</c:v>
                </c:pt>
                <c:pt idx="919">
                  <c:v>2.5178082191780784</c:v>
                </c:pt>
                <c:pt idx="920">
                  <c:v>2.5205479452054802</c:v>
                </c:pt>
                <c:pt idx="921">
                  <c:v>2.5232876712328802</c:v>
                </c:pt>
                <c:pt idx="922">
                  <c:v>2.526027397260274</c:v>
                </c:pt>
                <c:pt idx="923">
                  <c:v>2.5287671232876714</c:v>
                </c:pt>
                <c:pt idx="924">
                  <c:v>2.5315068493150683</c:v>
                </c:pt>
                <c:pt idx="925">
                  <c:v>2.5342465753424657</c:v>
                </c:pt>
                <c:pt idx="926">
                  <c:v>2.5369863013698599</c:v>
                </c:pt>
                <c:pt idx="927">
                  <c:v>2.5397260273972604</c:v>
                </c:pt>
                <c:pt idx="928">
                  <c:v>2.5424657534246577</c:v>
                </c:pt>
                <c:pt idx="929">
                  <c:v>2.5452054794520547</c:v>
                </c:pt>
                <c:pt idx="930">
                  <c:v>2.5479452054794542</c:v>
                </c:pt>
                <c:pt idx="931">
                  <c:v>2.5506849315068467</c:v>
                </c:pt>
                <c:pt idx="932">
                  <c:v>2.5534246575342472</c:v>
                </c:pt>
                <c:pt idx="933">
                  <c:v>2.5561643835616437</c:v>
                </c:pt>
                <c:pt idx="934">
                  <c:v>2.5589041095890397</c:v>
                </c:pt>
                <c:pt idx="935">
                  <c:v>2.5616438356164384</c:v>
                </c:pt>
                <c:pt idx="936">
                  <c:v>2.5643835616438388</c:v>
                </c:pt>
                <c:pt idx="937">
                  <c:v>2.5671232876712398</c:v>
                </c:pt>
                <c:pt idx="938">
                  <c:v>2.569863013698626</c:v>
                </c:pt>
                <c:pt idx="939">
                  <c:v>2.5726027397260238</c:v>
                </c:pt>
                <c:pt idx="940">
                  <c:v>2.5753424657534216</c:v>
                </c:pt>
                <c:pt idx="941">
                  <c:v>2.5780821917808185</c:v>
                </c:pt>
                <c:pt idx="942">
                  <c:v>2.580821917808219</c:v>
                </c:pt>
                <c:pt idx="943">
                  <c:v>2.5835616438356204</c:v>
                </c:pt>
                <c:pt idx="944">
                  <c:v>2.5863013698630142</c:v>
                </c:pt>
                <c:pt idx="945">
                  <c:v>2.5890410958904111</c:v>
                </c:pt>
                <c:pt idx="946">
                  <c:v>2.591780821917808</c:v>
                </c:pt>
                <c:pt idx="947">
                  <c:v>2.5945205479452089</c:v>
                </c:pt>
                <c:pt idx="948">
                  <c:v>2.5972602739726032</c:v>
                </c:pt>
                <c:pt idx="949">
                  <c:v>2.6</c:v>
                </c:pt>
                <c:pt idx="950">
                  <c:v>2.6027397260274019</c:v>
                </c:pt>
                <c:pt idx="951">
                  <c:v>2.6054794520547944</c:v>
                </c:pt>
                <c:pt idx="952">
                  <c:v>2.6082191780821948</c:v>
                </c:pt>
                <c:pt idx="953">
                  <c:v>2.6109589041095846</c:v>
                </c:pt>
                <c:pt idx="954">
                  <c:v>2.6136986301369864</c:v>
                </c:pt>
                <c:pt idx="955">
                  <c:v>2.6164383561643834</c:v>
                </c:pt>
                <c:pt idx="956">
                  <c:v>2.6191780821917807</c:v>
                </c:pt>
                <c:pt idx="957">
                  <c:v>2.6219178082191812</c:v>
                </c:pt>
                <c:pt idx="958">
                  <c:v>2.6246575342465754</c:v>
                </c:pt>
                <c:pt idx="959">
                  <c:v>2.6273972602739799</c:v>
                </c:pt>
                <c:pt idx="960">
                  <c:v>2.6301369863013733</c:v>
                </c:pt>
                <c:pt idx="961">
                  <c:v>2.632876712328764</c:v>
                </c:pt>
                <c:pt idx="962">
                  <c:v>2.6356164383561627</c:v>
                </c:pt>
                <c:pt idx="963">
                  <c:v>2.6383561643835587</c:v>
                </c:pt>
                <c:pt idx="964">
                  <c:v>2.6410958904109592</c:v>
                </c:pt>
                <c:pt idx="965">
                  <c:v>2.6438356164383592</c:v>
                </c:pt>
                <c:pt idx="966">
                  <c:v>2.6465753424657552</c:v>
                </c:pt>
                <c:pt idx="967">
                  <c:v>2.6493150684931512</c:v>
                </c:pt>
                <c:pt idx="968">
                  <c:v>2.6520547945205477</c:v>
                </c:pt>
                <c:pt idx="969">
                  <c:v>2.6547945205479495</c:v>
                </c:pt>
                <c:pt idx="970">
                  <c:v>2.6575342465753504</c:v>
                </c:pt>
                <c:pt idx="971">
                  <c:v>2.6602739726027402</c:v>
                </c:pt>
                <c:pt idx="972">
                  <c:v>2.6630136986301403</c:v>
                </c:pt>
                <c:pt idx="973">
                  <c:v>2.6657534246575341</c:v>
                </c:pt>
                <c:pt idx="974">
                  <c:v>2.668493150684935</c:v>
                </c:pt>
                <c:pt idx="975">
                  <c:v>2.6712328767123292</c:v>
                </c:pt>
                <c:pt idx="976">
                  <c:v>2.6739726027397261</c:v>
                </c:pt>
                <c:pt idx="977">
                  <c:v>2.6767123287671235</c:v>
                </c:pt>
                <c:pt idx="978">
                  <c:v>2.6794520547945178</c:v>
                </c:pt>
                <c:pt idx="979">
                  <c:v>2.6821917808219249</c:v>
                </c:pt>
                <c:pt idx="980">
                  <c:v>2.6849315068493227</c:v>
                </c:pt>
                <c:pt idx="981">
                  <c:v>2.6876712328767178</c:v>
                </c:pt>
                <c:pt idx="982">
                  <c:v>2.6904109589041094</c:v>
                </c:pt>
                <c:pt idx="983">
                  <c:v>2.6931506849315072</c:v>
                </c:pt>
                <c:pt idx="984">
                  <c:v>2.6958904109589037</c:v>
                </c:pt>
                <c:pt idx="985">
                  <c:v>2.6986301369863015</c:v>
                </c:pt>
                <c:pt idx="986">
                  <c:v>2.7013698630136984</c:v>
                </c:pt>
                <c:pt idx="987">
                  <c:v>2.7041095890410993</c:v>
                </c:pt>
                <c:pt idx="988">
                  <c:v>2.7068493150684927</c:v>
                </c:pt>
                <c:pt idx="989">
                  <c:v>2.709589041095894</c:v>
                </c:pt>
                <c:pt idx="990">
                  <c:v>2.7123287671232879</c:v>
                </c:pt>
                <c:pt idx="991">
                  <c:v>2.7150684931506781</c:v>
                </c:pt>
                <c:pt idx="992">
                  <c:v>2.7178082191780786</c:v>
                </c:pt>
                <c:pt idx="993">
                  <c:v>2.7205479452054826</c:v>
                </c:pt>
                <c:pt idx="994">
                  <c:v>2.7232876712328808</c:v>
                </c:pt>
                <c:pt idx="995">
                  <c:v>2.7260273972602742</c:v>
                </c:pt>
                <c:pt idx="996">
                  <c:v>2.7287671232876711</c:v>
                </c:pt>
                <c:pt idx="997">
                  <c:v>2.7315068493150685</c:v>
                </c:pt>
                <c:pt idx="998">
                  <c:v>2.7342465753424658</c:v>
                </c:pt>
                <c:pt idx="999">
                  <c:v>2.7369863013698628</c:v>
                </c:pt>
                <c:pt idx="1000">
                  <c:v>2.7397260273972601</c:v>
                </c:pt>
                <c:pt idx="1001">
                  <c:v>2.7424657534246575</c:v>
                </c:pt>
                <c:pt idx="1002">
                  <c:v>2.7452054794520548</c:v>
                </c:pt>
                <c:pt idx="1003">
                  <c:v>2.7479452054794553</c:v>
                </c:pt>
                <c:pt idx="1004">
                  <c:v>2.7506849315068487</c:v>
                </c:pt>
                <c:pt idx="1005">
                  <c:v>2.7534246575342491</c:v>
                </c:pt>
                <c:pt idx="1006">
                  <c:v>2.7561643835616438</c:v>
                </c:pt>
                <c:pt idx="1007">
                  <c:v>2.7589041095890408</c:v>
                </c:pt>
                <c:pt idx="1008">
                  <c:v>2.7616438356164386</c:v>
                </c:pt>
                <c:pt idx="1009">
                  <c:v>2.7643835616438395</c:v>
                </c:pt>
                <c:pt idx="1010">
                  <c:v>2.7671232876712399</c:v>
                </c:pt>
                <c:pt idx="1011">
                  <c:v>2.7698630136986271</c:v>
                </c:pt>
                <c:pt idx="1012">
                  <c:v>2.7726027397260267</c:v>
                </c:pt>
                <c:pt idx="1013">
                  <c:v>2.7753424657534227</c:v>
                </c:pt>
                <c:pt idx="1014">
                  <c:v>2.7780821917808187</c:v>
                </c:pt>
                <c:pt idx="1015">
                  <c:v>2.7808219178082192</c:v>
                </c:pt>
                <c:pt idx="1016">
                  <c:v>2.7835616438356214</c:v>
                </c:pt>
                <c:pt idx="1017">
                  <c:v>2.7863013698630152</c:v>
                </c:pt>
                <c:pt idx="1018">
                  <c:v>2.7890410958904139</c:v>
                </c:pt>
                <c:pt idx="1019">
                  <c:v>2.7917808219178082</c:v>
                </c:pt>
                <c:pt idx="1020">
                  <c:v>2.7945205479452109</c:v>
                </c:pt>
                <c:pt idx="1021">
                  <c:v>2.7972602739726042</c:v>
                </c:pt>
                <c:pt idx="1022">
                  <c:v>2.8</c:v>
                </c:pt>
                <c:pt idx="1023">
                  <c:v>2.8027397260274003</c:v>
                </c:pt>
                <c:pt idx="1024">
                  <c:v>2.8054794520547937</c:v>
                </c:pt>
                <c:pt idx="1025">
                  <c:v>2.8082191780821919</c:v>
                </c:pt>
                <c:pt idx="1026">
                  <c:v>2.810958904109583</c:v>
                </c:pt>
                <c:pt idx="1027">
                  <c:v>2.8136986301369831</c:v>
                </c:pt>
                <c:pt idx="1028">
                  <c:v>2.8164383561643827</c:v>
                </c:pt>
                <c:pt idx="1029">
                  <c:v>2.8191780821917787</c:v>
                </c:pt>
                <c:pt idx="1030">
                  <c:v>2.8219178082191791</c:v>
                </c:pt>
                <c:pt idx="1031">
                  <c:v>2.8246575342465747</c:v>
                </c:pt>
                <c:pt idx="1032">
                  <c:v>2.8273972602739779</c:v>
                </c:pt>
                <c:pt idx="1033">
                  <c:v>2.8301369863013699</c:v>
                </c:pt>
                <c:pt idx="1034">
                  <c:v>2.8328767123287628</c:v>
                </c:pt>
                <c:pt idx="1035">
                  <c:v>2.8356164383561597</c:v>
                </c:pt>
                <c:pt idx="1036">
                  <c:v>2.8383561643835575</c:v>
                </c:pt>
                <c:pt idx="1037">
                  <c:v>2.8410958904109589</c:v>
                </c:pt>
                <c:pt idx="1038">
                  <c:v>2.8438356164383571</c:v>
                </c:pt>
                <c:pt idx="1039">
                  <c:v>2.8465753424657536</c:v>
                </c:pt>
                <c:pt idx="1040">
                  <c:v>2.8493150684931505</c:v>
                </c:pt>
                <c:pt idx="1041">
                  <c:v>2.8520547945205443</c:v>
                </c:pt>
                <c:pt idx="1042">
                  <c:v>2.8547945205479452</c:v>
                </c:pt>
                <c:pt idx="1043">
                  <c:v>2.8575342465753488</c:v>
                </c:pt>
                <c:pt idx="1044">
                  <c:v>2.8602739726027395</c:v>
                </c:pt>
                <c:pt idx="1045">
                  <c:v>2.8630136986301382</c:v>
                </c:pt>
                <c:pt idx="1046">
                  <c:v>2.8657534246575338</c:v>
                </c:pt>
                <c:pt idx="1047">
                  <c:v>2.8684931506849316</c:v>
                </c:pt>
                <c:pt idx="1048">
                  <c:v>2.871232876712329</c:v>
                </c:pt>
                <c:pt idx="1049">
                  <c:v>2.8739726027397237</c:v>
                </c:pt>
                <c:pt idx="1050">
                  <c:v>2.8767123287671228</c:v>
                </c:pt>
                <c:pt idx="1051">
                  <c:v>2.879452054794517</c:v>
                </c:pt>
                <c:pt idx="1052">
                  <c:v>2.8821917808219228</c:v>
                </c:pt>
                <c:pt idx="1053">
                  <c:v>2.8849315068493211</c:v>
                </c:pt>
                <c:pt idx="1054">
                  <c:v>2.8876712328767158</c:v>
                </c:pt>
                <c:pt idx="1055">
                  <c:v>2.8904109589041087</c:v>
                </c:pt>
                <c:pt idx="1056">
                  <c:v>2.893150684931507</c:v>
                </c:pt>
                <c:pt idx="1057">
                  <c:v>2.8958904109589012</c:v>
                </c:pt>
                <c:pt idx="1058">
                  <c:v>2.8986301369863008</c:v>
                </c:pt>
                <c:pt idx="1059">
                  <c:v>2.9013698630136977</c:v>
                </c:pt>
                <c:pt idx="1060">
                  <c:v>2.9041095890410982</c:v>
                </c:pt>
                <c:pt idx="1061">
                  <c:v>2.9068493150684889</c:v>
                </c:pt>
                <c:pt idx="1062">
                  <c:v>2.9095890410958902</c:v>
                </c:pt>
                <c:pt idx="1063">
                  <c:v>2.9123287671232867</c:v>
                </c:pt>
                <c:pt idx="1064">
                  <c:v>2.915068493150677</c:v>
                </c:pt>
                <c:pt idx="1065">
                  <c:v>2.9178082191780774</c:v>
                </c:pt>
                <c:pt idx="1066">
                  <c:v>2.9205479452054801</c:v>
                </c:pt>
                <c:pt idx="1067">
                  <c:v>2.9232876712328792</c:v>
                </c:pt>
                <c:pt idx="1068">
                  <c:v>2.9260273972602739</c:v>
                </c:pt>
                <c:pt idx="1069">
                  <c:v>2.9287671232876713</c:v>
                </c:pt>
                <c:pt idx="1070">
                  <c:v>2.9315068493150687</c:v>
                </c:pt>
                <c:pt idx="1071">
                  <c:v>2.9342465753424647</c:v>
                </c:pt>
                <c:pt idx="1072">
                  <c:v>2.9369863013698594</c:v>
                </c:pt>
                <c:pt idx="1073">
                  <c:v>2.9397260273972603</c:v>
                </c:pt>
                <c:pt idx="1074">
                  <c:v>2.9424657534246577</c:v>
                </c:pt>
                <c:pt idx="1075">
                  <c:v>2.9452054794520537</c:v>
                </c:pt>
                <c:pt idx="1076">
                  <c:v>2.9479452054794519</c:v>
                </c:pt>
                <c:pt idx="1077">
                  <c:v>2.9506849315068462</c:v>
                </c:pt>
                <c:pt idx="1078">
                  <c:v>2.9534246575342471</c:v>
                </c:pt>
                <c:pt idx="1079">
                  <c:v>2.9561643835616427</c:v>
                </c:pt>
                <c:pt idx="1080">
                  <c:v>2.9589041095890387</c:v>
                </c:pt>
                <c:pt idx="1081">
                  <c:v>2.9616438356164383</c:v>
                </c:pt>
                <c:pt idx="1082">
                  <c:v>2.9643835616438388</c:v>
                </c:pt>
                <c:pt idx="1083">
                  <c:v>2.9671232876712392</c:v>
                </c:pt>
                <c:pt idx="1084">
                  <c:v>2.969863013698625</c:v>
                </c:pt>
                <c:pt idx="1085">
                  <c:v>2.9726027397260233</c:v>
                </c:pt>
                <c:pt idx="1086">
                  <c:v>2.9753424657534207</c:v>
                </c:pt>
                <c:pt idx="1087">
                  <c:v>2.978082191780818</c:v>
                </c:pt>
                <c:pt idx="1088">
                  <c:v>2.9808219178082194</c:v>
                </c:pt>
                <c:pt idx="1089">
                  <c:v>2.9835616438356198</c:v>
                </c:pt>
                <c:pt idx="1090">
                  <c:v>2.9863013698630136</c:v>
                </c:pt>
                <c:pt idx="1091">
                  <c:v>2.989041095890411</c:v>
                </c:pt>
                <c:pt idx="1092">
                  <c:v>2.9917808219178084</c:v>
                </c:pt>
                <c:pt idx="1093">
                  <c:v>2.9945205479452084</c:v>
                </c:pt>
                <c:pt idx="1094">
                  <c:v>2.9972602739726026</c:v>
                </c:pt>
                <c:pt idx="1095">
                  <c:v>3</c:v>
                </c:pt>
                <c:pt idx="1096">
                  <c:v>3.0027397260274014</c:v>
                </c:pt>
                <c:pt idx="1097">
                  <c:v>3.0054794520547947</c:v>
                </c:pt>
                <c:pt idx="1098">
                  <c:v>3.0082191780821916</c:v>
                </c:pt>
                <c:pt idx="1099">
                  <c:v>3.0109589041095832</c:v>
                </c:pt>
                <c:pt idx="1100">
                  <c:v>3.0136986301369864</c:v>
                </c:pt>
                <c:pt idx="1101">
                  <c:v>3.0164383561643837</c:v>
                </c:pt>
                <c:pt idx="1102">
                  <c:v>3.0191780821917797</c:v>
                </c:pt>
                <c:pt idx="1103">
                  <c:v>3.0219178082191802</c:v>
                </c:pt>
                <c:pt idx="1104">
                  <c:v>3.0246575342465754</c:v>
                </c:pt>
                <c:pt idx="1105">
                  <c:v>3.0273972602739798</c:v>
                </c:pt>
                <c:pt idx="1106">
                  <c:v>3.0301369863013736</c:v>
                </c:pt>
                <c:pt idx="1107">
                  <c:v>3.0328767123287634</c:v>
                </c:pt>
                <c:pt idx="1108">
                  <c:v>3.0356164383561612</c:v>
                </c:pt>
                <c:pt idx="1109">
                  <c:v>3.0383561643835586</c:v>
                </c:pt>
                <c:pt idx="1110">
                  <c:v>3.0410958904109591</c:v>
                </c:pt>
                <c:pt idx="1111">
                  <c:v>3.0438356164383582</c:v>
                </c:pt>
                <c:pt idx="1112">
                  <c:v>3.0465753424657542</c:v>
                </c:pt>
                <c:pt idx="1113">
                  <c:v>3.0493150684931511</c:v>
                </c:pt>
                <c:pt idx="1114">
                  <c:v>3.0520547945205467</c:v>
                </c:pt>
                <c:pt idx="1115">
                  <c:v>3.054794520547949</c:v>
                </c:pt>
                <c:pt idx="1116">
                  <c:v>3.0575342465753499</c:v>
                </c:pt>
                <c:pt idx="1117">
                  <c:v>3.0602739726027401</c:v>
                </c:pt>
                <c:pt idx="1118">
                  <c:v>3.0630136986301402</c:v>
                </c:pt>
                <c:pt idx="1119">
                  <c:v>3.0657534246575344</c:v>
                </c:pt>
                <c:pt idx="1120">
                  <c:v>3.0684931506849349</c:v>
                </c:pt>
                <c:pt idx="1121">
                  <c:v>3.0712328767123291</c:v>
                </c:pt>
                <c:pt idx="1122">
                  <c:v>3.0739726027397261</c:v>
                </c:pt>
                <c:pt idx="1123">
                  <c:v>3.0767123287671234</c:v>
                </c:pt>
                <c:pt idx="1124">
                  <c:v>3.0794520547945177</c:v>
                </c:pt>
                <c:pt idx="1125">
                  <c:v>3.0821917808219244</c:v>
                </c:pt>
                <c:pt idx="1126">
                  <c:v>3.0849315068493217</c:v>
                </c:pt>
                <c:pt idx="1127">
                  <c:v>3.0876712328767169</c:v>
                </c:pt>
                <c:pt idx="1128">
                  <c:v>3.0904109589041098</c:v>
                </c:pt>
                <c:pt idx="1129">
                  <c:v>3.0931506849315071</c:v>
                </c:pt>
                <c:pt idx="1130">
                  <c:v>3.0958904109589027</c:v>
                </c:pt>
                <c:pt idx="1131">
                  <c:v>3.0986301369863014</c:v>
                </c:pt>
                <c:pt idx="1132">
                  <c:v>3.1013698630136988</c:v>
                </c:pt>
                <c:pt idx="1133">
                  <c:v>3.1041095890410988</c:v>
                </c:pt>
                <c:pt idx="1134">
                  <c:v>3.1068493150684899</c:v>
                </c:pt>
                <c:pt idx="1135">
                  <c:v>3.1095890410958935</c:v>
                </c:pt>
                <c:pt idx="1136">
                  <c:v>3.1123287671232878</c:v>
                </c:pt>
                <c:pt idx="1137">
                  <c:v>3.115068493150678</c:v>
                </c:pt>
                <c:pt idx="1138">
                  <c:v>3.1178082191780785</c:v>
                </c:pt>
                <c:pt idx="1139">
                  <c:v>3.1205479452054812</c:v>
                </c:pt>
                <c:pt idx="1140">
                  <c:v>3.1232876712328803</c:v>
                </c:pt>
                <c:pt idx="1141">
                  <c:v>3.1260273972602741</c:v>
                </c:pt>
                <c:pt idx="1142">
                  <c:v>3.128767123287671</c:v>
                </c:pt>
                <c:pt idx="1143">
                  <c:v>3.1315068493150684</c:v>
                </c:pt>
                <c:pt idx="1144">
                  <c:v>3.1342465753424658</c:v>
                </c:pt>
                <c:pt idx="1145">
                  <c:v>3.1369863013698627</c:v>
                </c:pt>
                <c:pt idx="1146">
                  <c:v>3.1397260273972605</c:v>
                </c:pt>
                <c:pt idx="1147">
                  <c:v>3.1424657534246574</c:v>
                </c:pt>
                <c:pt idx="1148">
                  <c:v>3.1452054794520548</c:v>
                </c:pt>
                <c:pt idx="1149">
                  <c:v>3.1479452054794552</c:v>
                </c:pt>
                <c:pt idx="1150">
                  <c:v>3.1506849315068477</c:v>
                </c:pt>
                <c:pt idx="1151">
                  <c:v>3.1534246575342482</c:v>
                </c:pt>
                <c:pt idx="1152">
                  <c:v>3.1561643835616437</c:v>
                </c:pt>
                <c:pt idx="1153">
                  <c:v>3.1589041095890407</c:v>
                </c:pt>
                <c:pt idx="1154">
                  <c:v>3.1616438356164385</c:v>
                </c:pt>
                <c:pt idx="1155">
                  <c:v>3.1643835616438394</c:v>
                </c:pt>
                <c:pt idx="1156">
                  <c:v>3.1671232876712399</c:v>
                </c:pt>
                <c:pt idx="1157">
                  <c:v>3.1698630136986266</c:v>
                </c:pt>
                <c:pt idx="1158">
                  <c:v>3.1726027397260239</c:v>
                </c:pt>
                <c:pt idx="1159">
                  <c:v>3.1753424657534217</c:v>
                </c:pt>
                <c:pt idx="1160">
                  <c:v>3.1780821917808186</c:v>
                </c:pt>
                <c:pt idx="1161">
                  <c:v>3.1808219178082191</c:v>
                </c:pt>
                <c:pt idx="1162">
                  <c:v>3.1835616438356209</c:v>
                </c:pt>
                <c:pt idx="1163">
                  <c:v>3.1863013698630152</c:v>
                </c:pt>
                <c:pt idx="1164">
                  <c:v>3.1890410958904112</c:v>
                </c:pt>
                <c:pt idx="1165">
                  <c:v>3.1917808219178081</c:v>
                </c:pt>
                <c:pt idx="1166">
                  <c:v>3.1945205479452095</c:v>
                </c:pt>
                <c:pt idx="1167">
                  <c:v>3.1972602739726041</c:v>
                </c:pt>
                <c:pt idx="1168">
                  <c:v>3.2</c:v>
                </c:pt>
                <c:pt idx="1169">
                  <c:v>3.202739726027402</c:v>
                </c:pt>
                <c:pt idx="1170">
                  <c:v>3.2054794520547945</c:v>
                </c:pt>
                <c:pt idx="1171">
                  <c:v>3.2082191780821954</c:v>
                </c:pt>
                <c:pt idx="1172">
                  <c:v>3.2109589041095856</c:v>
                </c:pt>
                <c:pt idx="1173">
                  <c:v>3.2136986301369861</c:v>
                </c:pt>
                <c:pt idx="1174">
                  <c:v>3.2164383561643834</c:v>
                </c:pt>
                <c:pt idx="1175">
                  <c:v>3.2191780821917808</c:v>
                </c:pt>
                <c:pt idx="1176">
                  <c:v>3.2219178082191813</c:v>
                </c:pt>
                <c:pt idx="1177">
                  <c:v>3.2246575342465755</c:v>
                </c:pt>
                <c:pt idx="1178">
                  <c:v>3.2273972602739809</c:v>
                </c:pt>
                <c:pt idx="1179">
                  <c:v>3.2301369863013747</c:v>
                </c:pt>
                <c:pt idx="1180">
                  <c:v>3.2328767123287667</c:v>
                </c:pt>
                <c:pt idx="1181">
                  <c:v>3.2356164383561627</c:v>
                </c:pt>
                <c:pt idx="1182">
                  <c:v>3.2383561643835597</c:v>
                </c:pt>
                <c:pt idx="1183">
                  <c:v>3.2410958904109592</c:v>
                </c:pt>
                <c:pt idx="1184">
                  <c:v>3.2438356164383593</c:v>
                </c:pt>
                <c:pt idx="1185">
                  <c:v>3.2465753424657566</c:v>
                </c:pt>
                <c:pt idx="1186">
                  <c:v>3.2493150684931544</c:v>
                </c:pt>
                <c:pt idx="1187">
                  <c:v>3.2520547945205478</c:v>
                </c:pt>
                <c:pt idx="1188">
                  <c:v>3.25479452054795</c:v>
                </c:pt>
                <c:pt idx="1189">
                  <c:v>3.2575342465753514</c:v>
                </c:pt>
                <c:pt idx="1190">
                  <c:v>3.2602739726027412</c:v>
                </c:pt>
                <c:pt idx="1191">
                  <c:v>3.2630136986301408</c:v>
                </c:pt>
                <c:pt idx="1192">
                  <c:v>3.2657534246575342</c:v>
                </c:pt>
                <c:pt idx="1193">
                  <c:v>3.268493150684936</c:v>
                </c:pt>
                <c:pt idx="1194">
                  <c:v>3.2712328767123329</c:v>
                </c:pt>
                <c:pt idx="1195">
                  <c:v>3.2739726027397262</c:v>
                </c:pt>
                <c:pt idx="1196">
                  <c:v>3.2767123287671232</c:v>
                </c:pt>
                <c:pt idx="1197">
                  <c:v>3.2794520547945187</c:v>
                </c:pt>
                <c:pt idx="1198">
                  <c:v>3.282191780821925</c:v>
                </c:pt>
                <c:pt idx="1199">
                  <c:v>3.2849315068493228</c:v>
                </c:pt>
                <c:pt idx="1200">
                  <c:v>3.2876712328767184</c:v>
                </c:pt>
                <c:pt idx="1201">
                  <c:v>3.2904109589041095</c:v>
                </c:pt>
                <c:pt idx="1202">
                  <c:v>3.2931506849315082</c:v>
                </c:pt>
                <c:pt idx="1203">
                  <c:v>3.2958904109589038</c:v>
                </c:pt>
                <c:pt idx="1204">
                  <c:v>3.2986301369863016</c:v>
                </c:pt>
                <c:pt idx="1205">
                  <c:v>3.3013698630136967</c:v>
                </c:pt>
                <c:pt idx="1206">
                  <c:v>3.3041095890410959</c:v>
                </c:pt>
                <c:pt idx="1207">
                  <c:v>3.306849315068487</c:v>
                </c:pt>
                <c:pt idx="1208">
                  <c:v>3.3095890410958906</c:v>
                </c:pt>
                <c:pt idx="1209">
                  <c:v>3.3123287671232844</c:v>
                </c:pt>
                <c:pt idx="1210">
                  <c:v>3.315068493150676</c:v>
                </c:pt>
                <c:pt idx="1211">
                  <c:v>3.3178082191780769</c:v>
                </c:pt>
                <c:pt idx="1212">
                  <c:v>3.3205479452054796</c:v>
                </c:pt>
                <c:pt idx="1213">
                  <c:v>3.3232876712328792</c:v>
                </c:pt>
                <c:pt idx="1214">
                  <c:v>3.3260273972602739</c:v>
                </c:pt>
                <c:pt idx="1215">
                  <c:v>3.3287671232876708</c:v>
                </c:pt>
                <c:pt idx="1216">
                  <c:v>3.3315068493150677</c:v>
                </c:pt>
                <c:pt idx="1217">
                  <c:v>3.3342465753424637</c:v>
                </c:pt>
                <c:pt idx="1218">
                  <c:v>3.3369863013698589</c:v>
                </c:pt>
                <c:pt idx="1219">
                  <c:v>3.3397260273972598</c:v>
                </c:pt>
                <c:pt idx="1220">
                  <c:v>3.3424657534246567</c:v>
                </c:pt>
                <c:pt idx="1221">
                  <c:v>3.3452054794520527</c:v>
                </c:pt>
                <c:pt idx="1222">
                  <c:v>3.3479452054794518</c:v>
                </c:pt>
                <c:pt idx="1223">
                  <c:v>3.3506849315068457</c:v>
                </c:pt>
                <c:pt idx="1224">
                  <c:v>3.3534246575342466</c:v>
                </c:pt>
                <c:pt idx="1225">
                  <c:v>3.3561643835616408</c:v>
                </c:pt>
                <c:pt idx="1226">
                  <c:v>3.3589041095890382</c:v>
                </c:pt>
                <c:pt idx="1227">
                  <c:v>3.3616438356164378</c:v>
                </c:pt>
                <c:pt idx="1228">
                  <c:v>3.3643835616438356</c:v>
                </c:pt>
                <c:pt idx="1229">
                  <c:v>3.3671232876712387</c:v>
                </c:pt>
                <c:pt idx="1230">
                  <c:v>3.369863013698625</c:v>
                </c:pt>
                <c:pt idx="1231">
                  <c:v>3.3726027397260219</c:v>
                </c:pt>
                <c:pt idx="1232">
                  <c:v>3.3753424657534192</c:v>
                </c:pt>
                <c:pt idx="1233">
                  <c:v>3.3780821917808175</c:v>
                </c:pt>
                <c:pt idx="1234">
                  <c:v>3.3808219178082193</c:v>
                </c:pt>
                <c:pt idx="1235">
                  <c:v>3.3835616438356197</c:v>
                </c:pt>
                <c:pt idx="1236">
                  <c:v>3.3863013698630136</c:v>
                </c:pt>
                <c:pt idx="1237">
                  <c:v>3.3890410958904109</c:v>
                </c:pt>
                <c:pt idx="1238">
                  <c:v>3.3917808219178083</c:v>
                </c:pt>
                <c:pt idx="1239">
                  <c:v>3.3945205479452056</c:v>
                </c:pt>
                <c:pt idx="1240">
                  <c:v>3.3972602739726026</c:v>
                </c:pt>
                <c:pt idx="1241">
                  <c:v>3.4</c:v>
                </c:pt>
                <c:pt idx="1242">
                  <c:v>3.4027397260274008</c:v>
                </c:pt>
                <c:pt idx="1243">
                  <c:v>3.4054794520547937</c:v>
                </c:pt>
                <c:pt idx="1244">
                  <c:v>3.4082191780821942</c:v>
                </c:pt>
                <c:pt idx="1245">
                  <c:v>3.4109589041095827</c:v>
                </c:pt>
                <c:pt idx="1246">
                  <c:v>3.4136986301369863</c:v>
                </c:pt>
                <c:pt idx="1247">
                  <c:v>3.4164383561643827</c:v>
                </c:pt>
                <c:pt idx="1248">
                  <c:v>3.4191780821917797</c:v>
                </c:pt>
                <c:pt idx="1249">
                  <c:v>3.4219178082191792</c:v>
                </c:pt>
                <c:pt idx="1250">
                  <c:v>3.4246575342465753</c:v>
                </c:pt>
                <c:pt idx="1251">
                  <c:v>3.4273972602739788</c:v>
                </c:pt>
                <c:pt idx="1252">
                  <c:v>3.4301369863013731</c:v>
                </c:pt>
                <c:pt idx="1253">
                  <c:v>3.4328767123287633</c:v>
                </c:pt>
                <c:pt idx="1254">
                  <c:v>3.4356164383561607</c:v>
                </c:pt>
                <c:pt idx="1255">
                  <c:v>3.4383561643835581</c:v>
                </c:pt>
                <c:pt idx="1256">
                  <c:v>3.441095890410959</c:v>
                </c:pt>
                <c:pt idx="1257">
                  <c:v>3.4438356164383572</c:v>
                </c:pt>
                <c:pt idx="1258">
                  <c:v>3.4465753424657541</c:v>
                </c:pt>
                <c:pt idx="1259">
                  <c:v>3.4493150684931506</c:v>
                </c:pt>
                <c:pt idx="1260">
                  <c:v>3.4520547945205449</c:v>
                </c:pt>
                <c:pt idx="1261">
                  <c:v>3.4547945205479489</c:v>
                </c:pt>
                <c:pt idx="1262">
                  <c:v>3.4575342465753489</c:v>
                </c:pt>
                <c:pt idx="1263">
                  <c:v>3.4602739726027396</c:v>
                </c:pt>
                <c:pt idx="1264">
                  <c:v>3.4630136986301392</c:v>
                </c:pt>
                <c:pt idx="1265">
                  <c:v>3.4657534246575343</c:v>
                </c:pt>
                <c:pt idx="1266">
                  <c:v>3.4684931506849348</c:v>
                </c:pt>
                <c:pt idx="1267">
                  <c:v>3.4712328767123286</c:v>
                </c:pt>
                <c:pt idx="1268">
                  <c:v>3.473972602739726</c:v>
                </c:pt>
                <c:pt idx="1269">
                  <c:v>3.4767123287671233</c:v>
                </c:pt>
                <c:pt idx="1270">
                  <c:v>3.4794520547945171</c:v>
                </c:pt>
                <c:pt idx="1271">
                  <c:v>3.4821917808219229</c:v>
                </c:pt>
                <c:pt idx="1272">
                  <c:v>3.4849315068493216</c:v>
                </c:pt>
                <c:pt idx="1273">
                  <c:v>3.4876712328767163</c:v>
                </c:pt>
                <c:pt idx="1274">
                  <c:v>3.4904109589041097</c:v>
                </c:pt>
                <c:pt idx="1275">
                  <c:v>3.493150684931507</c:v>
                </c:pt>
                <c:pt idx="1276">
                  <c:v>3.4958904109589009</c:v>
                </c:pt>
                <c:pt idx="1277">
                  <c:v>3.4986301369863013</c:v>
                </c:pt>
                <c:pt idx="1278">
                  <c:v>3.5013698630136987</c:v>
                </c:pt>
                <c:pt idx="1279">
                  <c:v>3.5041095890410991</c:v>
                </c:pt>
                <c:pt idx="1280">
                  <c:v>3.506849315068489</c:v>
                </c:pt>
                <c:pt idx="1281">
                  <c:v>3.5095890410958912</c:v>
                </c:pt>
                <c:pt idx="1282">
                  <c:v>3.5123287671232877</c:v>
                </c:pt>
                <c:pt idx="1283">
                  <c:v>3.5150684931506775</c:v>
                </c:pt>
                <c:pt idx="1284">
                  <c:v>3.5178082191780784</c:v>
                </c:pt>
                <c:pt idx="1285">
                  <c:v>3.5205479452054802</c:v>
                </c:pt>
                <c:pt idx="1286">
                  <c:v>3.5232876712328802</c:v>
                </c:pt>
                <c:pt idx="1287">
                  <c:v>3.526027397260274</c:v>
                </c:pt>
                <c:pt idx="1288">
                  <c:v>3.5287671232876714</c:v>
                </c:pt>
                <c:pt idx="1289">
                  <c:v>3.5315068493150683</c:v>
                </c:pt>
                <c:pt idx="1290">
                  <c:v>3.5342465753424657</c:v>
                </c:pt>
                <c:pt idx="1291">
                  <c:v>3.5369863013698599</c:v>
                </c:pt>
                <c:pt idx="1292">
                  <c:v>3.5397260273972604</c:v>
                </c:pt>
                <c:pt idx="1293">
                  <c:v>3.5424657534246577</c:v>
                </c:pt>
                <c:pt idx="1294">
                  <c:v>3.5452054794520547</c:v>
                </c:pt>
                <c:pt idx="1295">
                  <c:v>3.5479452054794542</c:v>
                </c:pt>
                <c:pt idx="1296">
                  <c:v>3.5506849315068467</c:v>
                </c:pt>
                <c:pt idx="1297">
                  <c:v>3.5534246575342472</c:v>
                </c:pt>
                <c:pt idx="1298">
                  <c:v>3.5561643835616437</c:v>
                </c:pt>
                <c:pt idx="1299">
                  <c:v>3.5589041095890397</c:v>
                </c:pt>
                <c:pt idx="1300">
                  <c:v>3.5616438356164384</c:v>
                </c:pt>
                <c:pt idx="1301">
                  <c:v>3.5643835616438388</c:v>
                </c:pt>
                <c:pt idx="1302">
                  <c:v>3.5671232876712398</c:v>
                </c:pt>
                <c:pt idx="1303">
                  <c:v>3.569863013698626</c:v>
                </c:pt>
                <c:pt idx="1304">
                  <c:v>3.5726027397260238</c:v>
                </c:pt>
                <c:pt idx="1305">
                  <c:v>3.5753424657534216</c:v>
                </c:pt>
                <c:pt idx="1306">
                  <c:v>3.5780821917808185</c:v>
                </c:pt>
                <c:pt idx="1307">
                  <c:v>3.580821917808219</c:v>
                </c:pt>
                <c:pt idx="1308">
                  <c:v>3.5835616438356204</c:v>
                </c:pt>
                <c:pt idx="1309">
                  <c:v>3.5863013698630142</c:v>
                </c:pt>
                <c:pt idx="1310">
                  <c:v>3.5890410958904111</c:v>
                </c:pt>
                <c:pt idx="1311">
                  <c:v>3.591780821917808</c:v>
                </c:pt>
                <c:pt idx="1312">
                  <c:v>3.5945205479452089</c:v>
                </c:pt>
                <c:pt idx="1313">
                  <c:v>3.5972602739726032</c:v>
                </c:pt>
                <c:pt idx="1314">
                  <c:v>3.6</c:v>
                </c:pt>
                <c:pt idx="1315">
                  <c:v>3.6027397260274019</c:v>
                </c:pt>
                <c:pt idx="1316">
                  <c:v>3.6054794520547944</c:v>
                </c:pt>
                <c:pt idx="1317">
                  <c:v>3.6082191780821948</c:v>
                </c:pt>
                <c:pt idx="1318">
                  <c:v>3.6109589041095846</c:v>
                </c:pt>
                <c:pt idx="1319">
                  <c:v>3.6136986301369864</c:v>
                </c:pt>
                <c:pt idx="1320">
                  <c:v>3.6164383561643834</c:v>
                </c:pt>
                <c:pt idx="1321">
                  <c:v>3.6191780821917807</c:v>
                </c:pt>
                <c:pt idx="1322">
                  <c:v>3.6219178082191812</c:v>
                </c:pt>
                <c:pt idx="1323">
                  <c:v>3.6246575342465754</c:v>
                </c:pt>
                <c:pt idx="1324">
                  <c:v>3.6273972602739799</c:v>
                </c:pt>
                <c:pt idx="1325">
                  <c:v>3.6301369863013733</c:v>
                </c:pt>
                <c:pt idx="1326">
                  <c:v>3.632876712328764</c:v>
                </c:pt>
                <c:pt idx="1327">
                  <c:v>3.6356164383561627</c:v>
                </c:pt>
                <c:pt idx="1328">
                  <c:v>3.6383561643835587</c:v>
                </c:pt>
                <c:pt idx="1329">
                  <c:v>3.6410958904109592</c:v>
                </c:pt>
                <c:pt idx="1330">
                  <c:v>3.6438356164383592</c:v>
                </c:pt>
                <c:pt idx="1331">
                  <c:v>3.6465753424657552</c:v>
                </c:pt>
                <c:pt idx="1332">
                  <c:v>3.6493150684931512</c:v>
                </c:pt>
                <c:pt idx="1333">
                  <c:v>3.6520547945205477</c:v>
                </c:pt>
                <c:pt idx="1334">
                  <c:v>3.6547945205479495</c:v>
                </c:pt>
                <c:pt idx="1335">
                  <c:v>3.6575342465753504</c:v>
                </c:pt>
                <c:pt idx="1336">
                  <c:v>3.6602739726027402</c:v>
                </c:pt>
                <c:pt idx="1337">
                  <c:v>3.6630136986301403</c:v>
                </c:pt>
                <c:pt idx="1338">
                  <c:v>3.6657534246575341</c:v>
                </c:pt>
                <c:pt idx="1339">
                  <c:v>3.668493150684935</c:v>
                </c:pt>
                <c:pt idx="1340">
                  <c:v>3.6712328767123292</c:v>
                </c:pt>
                <c:pt idx="1341">
                  <c:v>3.6739726027397261</c:v>
                </c:pt>
                <c:pt idx="1342">
                  <c:v>3.6767123287671235</c:v>
                </c:pt>
                <c:pt idx="1343">
                  <c:v>3.6794520547945178</c:v>
                </c:pt>
                <c:pt idx="1344">
                  <c:v>3.6821917808219249</c:v>
                </c:pt>
                <c:pt idx="1345">
                  <c:v>3.6849315068493227</c:v>
                </c:pt>
                <c:pt idx="1346">
                  <c:v>3.6876712328767178</c:v>
                </c:pt>
                <c:pt idx="1347">
                  <c:v>3.6904109589041094</c:v>
                </c:pt>
                <c:pt idx="1348">
                  <c:v>3.6931506849315072</c:v>
                </c:pt>
                <c:pt idx="1349">
                  <c:v>3.6958904109589037</c:v>
                </c:pt>
                <c:pt idx="1350">
                  <c:v>3.6986301369863015</c:v>
                </c:pt>
                <c:pt idx="1351">
                  <c:v>3.7013698630136984</c:v>
                </c:pt>
                <c:pt idx="1352">
                  <c:v>3.7041095890410993</c:v>
                </c:pt>
                <c:pt idx="1353">
                  <c:v>3.7068493150684927</c:v>
                </c:pt>
                <c:pt idx="1354">
                  <c:v>3.709589041095894</c:v>
                </c:pt>
                <c:pt idx="1355">
                  <c:v>3.7123287671232879</c:v>
                </c:pt>
                <c:pt idx="1356">
                  <c:v>3.7150684931506781</c:v>
                </c:pt>
                <c:pt idx="1357">
                  <c:v>3.7178082191780786</c:v>
                </c:pt>
                <c:pt idx="1358">
                  <c:v>3.7205479452054826</c:v>
                </c:pt>
                <c:pt idx="1359">
                  <c:v>3.7232876712328808</c:v>
                </c:pt>
                <c:pt idx="1360">
                  <c:v>3.7260273972602742</c:v>
                </c:pt>
                <c:pt idx="1361">
                  <c:v>3.7287671232876711</c:v>
                </c:pt>
                <c:pt idx="1362">
                  <c:v>3.7315068493150685</c:v>
                </c:pt>
                <c:pt idx="1363">
                  <c:v>3.7342465753424658</c:v>
                </c:pt>
                <c:pt idx="1364">
                  <c:v>3.7369863013698628</c:v>
                </c:pt>
                <c:pt idx="1365">
                  <c:v>3.7397260273972601</c:v>
                </c:pt>
                <c:pt idx="1366">
                  <c:v>3.7424657534246575</c:v>
                </c:pt>
                <c:pt idx="1367">
                  <c:v>3.7452054794520548</c:v>
                </c:pt>
                <c:pt idx="1368">
                  <c:v>3.7479452054794553</c:v>
                </c:pt>
                <c:pt idx="1369">
                  <c:v>3.7506849315068487</c:v>
                </c:pt>
                <c:pt idx="1370">
                  <c:v>3.7534246575342491</c:v>
                </c:pt>
                <c:pt idx="1371">
                  <c:v>3.7561643835616438</c:v>
                </c:pt>
                <c:pt idx="1372">
                  <c:v>3.7589041095890408</c:v>
                </c:pt>
                <c:pt idx="1373">
                  <c:v>3.7616438356164386</c:v>
                </c:pt>
                <c:pt idx="1374">
                  <c:v>3.7643835616438395</c:v>
                </c:pt>
                <c:pt idx="1375">
                  <c:v>3.7671232876712399</c:v>
                </c:pt>
                <c:pt idx="1376">
                  <c:v>3.7698630136986271</c:v>
                </c:pt>
                <c:pt idx="1377">
                  <c:v>3.7726027397260267</c:v>
                </c:pt>
                <c:pt idx="1378">
                  <c:v>3.7753424657534227</c:v>
                </c:pt>
                <c:pt idx="1379">
                  <c:v>3.7780821917808187</c:v>
                </c:pt>
                <c:pt idx="1380">
                  <c:v>3.7808219178082192</c:v>
                </c:pt>
                <c:pt idx="1381">
                  <c:v>3.7835616438356214</c:v>
                </c:pt>
                <c:pt idx="1382">
                  <c:v>3.7863013698630152</c:v>
                </c:pt>
                <c:pt idx="1383">
                  <c:v>3.7890410958904139</c:v>
                </c:pt>
                <c:pt idx="1384">
                  <c:v>3.7917808219178082</c:v>
                </c:pt>
                <c:pt idx="1385">
                  <c:v>3.7945205479452109</c:v>
                </c:pt>
                <c:pt idx="1386">
                  <c:v>3.7972602739726042</c:v>
                </c:pt>
                <c:pt idx="1387">
                  <c:v>3.8</c:v>
                </c:pt>
                <c:pt idx="1388">
                  <c:v>3.8027397260274003</c:v>
                </c:pt>
                <c:pt idx="1389">
                  <c:v>3.8054794520547937</c:v>
                </c:pt>
                <c:pt idx="1390">
                  <c:v>3.8082191780821919</c:v>
                </c:pt>
                <c:pt idx="1391">
                  <c:v>3.810958904109583</c:v>
                </c:pt>
                <c:pt idx="1392">
                  <c:v>3.8136986301369831</c:v>
                </c:pt>
                <c:pt idx="1393">
                  <c:v>3.8164383561643827</c:v>
                </c:pt>
                <c:pt idx="1394">
                  <c:v>3.8191780821917787</c:v>
                </c:pt>
                <c:pt idx="1395">
                  <c:v>3.8219178082191791</c:v>
                </c:pt>
                <c:pt idx="1396">
                  <c:v>3.8246575342465747</c:v>
                </c:pt>
                <c:pt idx="1397">
                  <c:v>3.8273972602739779</c:v>
                </c:pt>
                <c:pt idx="1398">
                  <c:v>3.8301369863013699</c:v>
                </c:pt>
                <c:pt idx="1399">
                  <c:v>3.8328767123287628</c:v>
                </c:pt>
                <c:pt idx="1400">
                  <c:v>3.8356164383561597</c:v>
                </c:pt>
                <c:pt idx="1401">
                  <c:v>3.8383561643835575</c:v>
                </c:pt>
                <c:pt idx="1402">
                  <c:v>3.8410958904109589</c:v>
                </c:pt>
                <c:pt idx="1403">
                  <c:v>3.8438356164383571</c:v>
                </c:pt>
                <c:pt idx="1404">
                  <c:v>3.8465753424657536</c:v>
                </c:pt>
                <c:pt idx="1405">
                  <c:v>3.8493150684931505</c:v>
                </c:pt>
                <c:pt idx="1406">
                  <c:v>3.8520547945205443</c:v>
                </c:pt>
                <c:pt idx="1407">
                  <c:v>3.8547945205479452</c:v>
                </c:pt>
                <c:pt idx="1408">
                  <c:v>3.8575342465753488</c:v>
                </c:pt>
                <c:pt idx="1409">
                  <c:v>3.8602739726027395</c:v>
                </c:pt>
                <c:pt idx="1410">
                  <c:v>3.8630136986301382</c:v>
                </c:pt>
                <c:pt idx="1411">
                  <c:v>3.8657534246575338</c:v>
                </c:pt>
                <c:pt idx="1412">
                  <c:v>3.8684931506849316</c:v>
                </c:pt>
                <c:pt idx="1413">
                  <c:v>3.871232876712329</c:v>
                </c:pt>
                <c:pt idx="1414">
                  <c:v>3.8739726027397237</c:v>
                </c:pt>
                <c:pt idx="1415">
                  <c:v>3.8767123287671228</c:v>
                </c:pt>
                <c:pt idx="1416">
                  <c:v>3.879452054794517</c:v>
                </c:pt>
                <c:pt idx="1417">
                  <c:v>3.8821917808219228</c:v>
                </c:pt>
                <c:pt idx="1418">
                  <c:v>3.8849315068493211</c:v>
                </c:pt>
                <c:pt idx="1419">
                  <c:v>3.8876712328767158</c:v>
                </c:pt>
                <c:pt idx="1420">
                  <c:v>3.8904109589041087</c:v>
                </c:pt>
                <c:pt idx="1421">
                  <c:v>3.893150684931507</c:v>
                </c:pt>
                <c:pt idx="1422">
                  <c:v>3.8958904109589012</c:v>
                </c:pt>
                <c:pt idx="1423">
                  <c:v>3.8986301369863008</c:v>
                </c:pt>
                <c:pt idx="1424">
                  <c:v>3.9013698630136977</c:v>
                </c:pt>
                <c:pt idx="1425">
                  <c:v>3.9041095890410982</c:v>
                </c:pt>
                <c:pt idx="1426">
                  <c:v>3.9068493150684889</c:v>
                </c:pt>
                <c:pt idx="1427">
                  <c:v>3.9095890410958902</c:v>
                </c:pt>
                <c:pt idx="1428">
                  <c:v>3.9123287671232867</c:v>
                </c:pt>
                <c:pt idx="1429">
                  <c:v>3.915068493150677</c:v>
                </c:pt>
                <c:pt idx="1430">
                  <c:v>3.9178082191780774</c:v>
                </c:pt>
                <c:pt idx="1431">
                  <c:v>3.9205479452054801</c:v>
                </c:pt>
                <c:pt idx="1432">
                  <c:v>3.9232876712328792</c:v>
                </c:pt>
                <c:pt idx="1433">
                  <c:v>3.9260273972602739</c:v>
                </c:pt>
                <c:pt idx="1434">
                  <c:v>3.9287671232876713</c:v>
                </c:pt>
                <c:pt idx="1435">
                  <c:v>3.9315068493150687</c:v>
                </c:pt>
                <c:pt idx="1436">
                  <c:v>3.9342465753424647</c:v>
                </c:pt>
                <c:pt idx="1437">
                  <c:v>3.9369863013698594</c:v>
                </c:pt>
                <c:pt idx="1438">
                  <c:v>3.9397260273972603</c:v>
                </c:pt>
                <c:pt idx="1439">
                  <c:v>3.9424657534246577</c:v>
                </c:pt>
                <c:pt idx="1440">
                  <c:v>3.9452054794520537</c:v>
                </c:pt>
              </c:numCache>
            </c:numRef>
          </c:xVal>
          <c:yVal>
            <c:numRef>
              <c:f>RenalnoCVD!$C$6:$C$1446</c:f>
              <c:numCache>
                <c:formatCode>General</c:formatCode>
                <c:ptCount val="144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1.0000000000000015E-4</c:v>
                </c:pt>
                <c:pt idx="85">
                  <c:v>1.0000000000000015E-4</c:v>
                </c:pt>
                <c:pt idx="86">
                  <c:v>1.0000000000000015E-4</c:v>
                </c:pt>
                <c:pt idx="87">
                  <c:v>1.0000000000000015E-4</c:v>
                </c:pt>
                <c:pt idx="88">
                  <c:v>1.0000000000000015E-4</c:v>
                </c:pt>
                <c:pt idx="89">
                  <c:v>1.0000000000000015E-4</c:v>
                </c:pt>
                <c:pt idx="90">
                  <c:v>1.0000000000000015E-4</c:v>
                </c:pt>
                <c:pt idx="91">
                  <c:v>1.0000000000000015E-4</c:v>
                </c:pt>
                <c:pt idx="92">
                  <c:v>1.0000000000000015E-4</c:v>
                </c:pt>
                <c:pt idx="93">
                  <c:v>1.0000000000000015E-4</c:v>
                </c:pt>
                <c:pt idx="94">
                  <c:v>1.0000000000000015E-4</c:v>
                </c:pt>
                <c:pt idx="95">
                  <c:v>1.0000000000000015E-4</c:v>
                </c:pt>
                <c:pt idx="96">
                  <c:v>1.0000000000000015E-4</c:v>
                </c:pt>
                <c:pt idx="97">
                  <c:v>1.0000000000000015E-4</c:v>
                </c:pt>
                <c:pt idx="98">
                  <c:v>1.0000000000000015E-4</c:v>
                </c:pt>
                <c:pt idx="99">
                  <c:v>1.0000000000000015E-4</c:v>
                </c:pt>
                <c:pt idx="100">
                  <c:v>1.0000000000000015E-4</c:v>
                </c:pt>
                <c:pt idx="101">
                  <c:v>1.0000000000000015E-4</c:v>
                </c:pt>
                <c:pt idx="102">
                  <c:v>1.0000000000000015E-4</c:v>
                </c:pt>
                <c:pt idx="103">
                  <c:v>1.0000000000000015E-4</c:v>
                </c:pt>
                <c:pt idx="104">
                  <c:v>1.0000000000000015E-4</c:v>
                </c:pt>
                <c:pt idx="105">
                  <c:v>1.0000000000000015E-4</c:v>
                </c:pt>
                <c:pt idx="106">
                  <c:v>1.0000000000000015E-4</c:v>
                </c:pt>
                <c:pt idx="107">
                  <c:v>1.0000000000000015E-4</c:v>
                </c:pt>
                <c:pt idx="108">
                  <c:v>1.0000000000000015E-4</c:v>
                </c:pt>
                <c:pt idx="109">
                  <c:v>1.0000000000000015E-4</c:v>
                </c:pt>
                <c:pt idx="110">
                  <c:v>1.0000000000000015E-4</c:v>
                </c:pt>
                <c:pt idx="111">
                  <c:v>1.0000000000000015E-4</c:v>
                </c:pt>
                <c:pt idx="112">
                  <c:v>1.0000000000000015E-4</c:v>
                </c:pt>
                <c:pt idx="113">
                  <c:v>1.0000000000000015E-4</c:v>
                </c:pt>
                <c:pt idx="114">
                  <c:v>1.0000000000000015E-4</c:v>
                </c:pt>
                <c:pt idx="115">
                  <c:v>1.0000000000000015E-4</c:v>
                </c:pt>
                <c:pt idx="116">
                  <c:v>1.0000000000000015E-4</c:v>
                </c:pt>
                <c:pt idx="117">
                  <c:v>1.0000000000000015E-4</c:v>
                </c:pt>
                <c:pt idx="118">
                  <c:v>1.0000000000000015E-4</c:v>
                </c:pt>
                <c:pt idx="119">
                  <c:v>1.0000000000000015E-4</c:v>
                </c:pt>
                <c:pt idx="120">
                  <c:v>1.0000000000000015E-4</c:v>
                </c:pt>
                <c:pt idx="121">
                  <c:v>1.0000000000000015E-4</c:v>
                </c:pt>
                <c:pt idx="122">
                  <c:v>1.0000000000000015E-4</c:v>
                </c:pt>
                <c:pt idx="123">
                  <c:v>1.0000000000000015E-4</c:v>
                </c:pt>
                <c:pt idx="124">
                  <c:v>1.0000000000000015E-4</c:v>
                </c:pt>
                <c:pt idx="125">
                  <c:v>1.0000000000000015E-4</c:v>
                </c:pt>
                <c:pt idx="126">
                  <c:v>1.0000000000000015E-4</c:v>
                </c:pt>
                <c:pt idx="127">
                  <c:v>1.0000000000000015E-4</c:v>
                </c:pt>
                <c:pt idx="128">
                  <c:v>1.0000000000000015E-4</c:v>
                </c:pt>
                <c:pt idx="129">
                  <c:v>1.0000000000000015E-4</c:v>
                </c:pt>
                <c:pt idx="130">
                  <c:v>1.0000000000000015E-4</c:v>
                </c:pt>
                <c:pt idx="131">
                  <c:v>1.0000000000000015E-4</c:v>
                </c:pt>
                <c:pt idx="132">
                  <c:v>1.0000000000000015E-4</c:v>
                </c:pt>
                <c:pt idx="133">
                  <c:v>1.0000000000000015E-4</c:v>
                </c:pt>
                <c:pt idx="134">
                  <c:v>1.0000000000000015E-4</c:v>
                </c:pt>
                <c:pt idx="135">
                  <c:v>1.0000000000000015E-4</c:v>
                </c:pt>
                <c:pt idx="136">
                  <c:v>1.0000000000000015E-4</c:v>
                </c:pt>
                <c:pt idx="137">
                  <c:v>1.0000000000000015E-4</c:v>
                </c:pt>
                <c:pt idx="138">
                  <c:v>1.0000000000000015E-4</c:v>
                </c:pt>
                <c:pt idx="139">
                  <c:v>1.0000000000000015E-4</c:v>
                </c:pt>
                <c:pt idx="140">
                  <c:v>1.0000000000000015E-4</c:v>
                </c:pt>
                <c:pt idx="141">
                  <c:v>1.0000000000000015E-4</c:v>
                </c:pt>
                <c:pt idx="142">
                  <c:v>1.0000000000000015E-4</c:v>
                </c:pt>
                <c:pt idx="143">
                  <c:v>1.0000000000000015E-4</c:v>
                </c:pt>
                <c:pt idx="144">
                  <c:v>1.0000000000000015E-4</c:v>
                </c:pt>
                <c:pt idx="145">
                  <c:v>1.0000000000000015E-4</c:v>
                </c:pt>
                <c:pt idx="146">
                  <c:v>1.0000000000000015E-4</c:v>
                </c:pt>
                <c:pt idx="147">
                  <c:v>1.0000000000000015E-4</c:v>
                </c:pt>
                <c:pt idx="148">
                  <c:v>1.0000000000000015E-4</c:v>
                </c:pt>
                <c:pt idx="149">
                  <c:v>1.0000000000000015E-4</c:v>
                </c:pt>
                <c:pt idx="150">
                  <c:v>1.0000000000000015E-4</c:v>
                </c:pt>
                <c:pt idx="151">
                  <c:v>1.0000000000000015E-4</c:v>
                </c:pt>
                <c:pt idx="152">
                  <c:v>1.0000000000000015E-4</c:v>
                </c:pt>
                <c:pt idx="153">
                  <c:v>1.0000000000000015E-4</c:v>
                </c:pt>
                <c:pt idx="154">
                  <c:v>1.0000000000000015E-4</c:v>
                </c:pt>
                <c:pt idx="155">
                  <c:v>1.0000000000000015E-4</c:v>
                </c:pt>
                <c:pt idx="156">
                  <c:v>1.0000000000000015E-4</c:v>
                </c:pt>
                <c:pt idx="157">
                  <c:v>1.0000000000000015E-4</c:v>
                </c:pt>
                <c:pt idx="158">
                  <c:v>1.0000000000000015E-4</c:v>
                </c:pt>
                <c:pt idx="159">
                  <c:v>1.0000000000000015E-4</c:v>
                </c:pt>
                <c:pt idx="160">
                  <c:v>1.0000000000000015E-4</c:v>
                </c:pt>
                <c:pt idx="161">
                  <c:v>1.0000000000000015E-4</c:v>
                </c:pt>
                <c:pt idx="162">
                  <c:v>1.0000000000000015E-4</c:v>
                </c:pt>
                <c:pt idx="163">
                  <c:v>1.0000000000000015E-4</c:v>
                </c:pt>
                <c:pt idx="164">
                  <c:v>1.0000000000000015E-4</c:v>
                </c:pt>
                <c:pt idx="165">
                  <c:v>1.0000000000000015E-4</c:v>
                </c:pt>
                <c:pt idx="166">
                  <c:v>2.0000000000000036E-4</c:v>
                </c:pt>
                <c:pt idx="167">
                  <c:v>2.0000000000000036E-4</c:v>
                </c:pt>
                <c:pt idx="168">
                  <c:v>2.0000000000000036E-4</c:v>
                </c:pt>
                <c:pt idx="169">
                  <c:v>4.0000000000000034E-4</c:v>
                </c:pt>
                <c:pt idx="170">
                  <c:v>4.0000000000000034E-4</c:v>
                </c:pt>
                <c:pt idx="171">
                  <c:v>4.0000000000000034E-4</c:v>
                </c:pt>
                <c:pt idx="172">
                  <c:v>4.0000000000000034E-4</c:v>
                </c:pt>
                <c:pt idx="173">
                  <c:v>4.0000000000000034E-4</c:v>
                </c:pt>
                <c:pt idx="174">
                  <c:v>4.0000000000000034E-4</c:v>
                </c:pt>
                <c:pt idx="175">
                  <c:v>4.0000000000000034E-4</c:v>
                </c:pt>
                <c:pt idx="176">
                  <c:v>5.0000000000000034E-4</c:v>
                </c:pt>
                <c:pt idx="177">
                  <c:v>6.0000000000000092E-4</c:v>
                </c:pt>
                <c:pt idx="178">
                  <c:v>6.0000000000000092E-4</c:v>
                </c:pt>
                <c:pt idx="179">
                  <c:v>6.0000000000000092E-4</c:v>
                </c:pt>
                <c:pt idx="180">
                  <c:v>7.0000000000000097E-4</c:v>
                </c:pt>
                <c:pt idx="181">
                  <c:v>8.0000000000000123E-4</c:v>
                </c:pt>
                <c:pt idx="182">
                  <c:v>8.0000000000000123E-4</c:v>
                </c:pt>
                <c:pt idx="183">
                  <c:v>8.0000000000000123E-4</c:v>
                </c:pt>
                <c:pt idx="184">
                  <c:v>8.0000000000000123E-4</c:v>
                </c:pt>
                <c:pt idx="185">
                  <c:v>8.0000000000000123E-4</c:v>
                </c:pt>
                <c:pt idx="186">
                  <c:v>8.0000000000000123E-4</c:v>
                </c:pt>
                <c:pt idx="187">
                  <c:v>8.0000000000000123E-4</c:v>
                </c:pt>
                <c:pt idx="188">
                  <c:v>8.0000000000000123E-4</c:v>
                </c:pt>
                <c:pt idx="189">
                  <c:v>8.0000000000000123E-4</c:v>
                </c:pt>
                <c:pt idx="190">
                  <c:v>9.0000000000000149E-4</c:v>
                </c:pt>
                <c:pt idx="191">
                  <c:v>9.0000000000000149E-4</c:v>
                </c:pt>
                <c:pt idx="192">
                  <c:v>1.100000000000002E-3</c:v>
                </c:pt>
                <c:pt idx="193">
                  <c:v>1.100000000000002E-3</c:v>
                </c:pt>
                <c:pt idx="194">
                  <c:v>1.100000000000002E-3</c:v>
                </c:pt>
                <c:pt idx="195">
                  <c:v>1.100000000000002E-3</c:v>
                </c:pt>
                <c:pt idx="196">
                  <c:v>1.100000000000002E-3</c:v>
                </c:pt>
                <c:pt idx="197">
                  <c:v>1.100000000000002E-3</c:v>
                </c:pt>
                <c:pt idx="198">
                  <c:v>1.100000000000002E-3</c:v>
                </c:pt>
                <c:pt idx="199">
                  <c:v>1.100000000000002E-3</c:v>
                </c:pt>
                <c:pt idx="200">
                  <c:v>1.100000000000002E-3</c:v>
                </c:pt>
                <c:pt idx="201">
                  <c:v>1.100000000000002E-3</c:v>
                </c:pt>
                <c:pt idx="202">
                  <c:v>1.100000000000002E-3</c:v>
                </c:pt>
                <c:pt idx="203">
                  <c:v>1.100000000000002E-3</c:v>
                </c:pt>
                <c:pt idx="204">
                  <c:v>1.100000000000002E-3</c:v>
                </c:pt>
                <c:pt idx="205">
                  <c:v>1.100000000000002E-3</c:v>
                </c:pt>
                <c:pt idx="206">
                  <c:v>1.100000000000002E-3</c:v>
                </c:pt>
                <c:pt idx="207">
                  <c:v>1.100000000000002E-3</c:v>
                </c:pt>
                <c:pt idx="208">
                  <c:v>1.100000000000002E-3</c:v>
                </c:pt>
                <c:pt idx="209">
                  <c:v>1.100000000000002E-3</c:v>
                </c:pt>
                <c:pt idx="210">
                  <c:v>1.100000000000002E-3</c:v>
                </c:pt>
                <c:pt idx="211">
                  <c:v>1.100000000000002E-3</c:v>
                </c:pt>
                <c:pt idx="212">
                  <c:v>1.100000000000002E-3</c:v>
                </c:pt>
                <c:pt idx="213">
                  <c:v>1.100000000000002E-3</c:v>
                </c:pt>
                <c:pt idx="214">
                  <c:v>1.100000000000002E-3</c:v>
                </c:pt>
                <c:pt idx="215">
                  <c:v>1.100000000000002E-3</c:v>
                </c:pt>
                <c:pt idx="216">
                  <c:v>1.100000000000002E-3</c:v>
                </c:pt>
                <c:pt idx="217">
                  <c:v>1.1999999999999999E-3</c:v>
                </c:pt>
                <c:pt idx="218">
                  <c:v>1.1999999999999999E-3</c:v>
                </c:pt>
                <c:pt idx="219">
                  <c:v>1.1999999999999999E-3</c:v>
                </c:pt>
                <c:pt idx="220">
                  <c:v>1.1999999999999999E-3</c:v>
                </c:pt>
                <c:pt idx="221">
                  <c:v>1.1999999999999999E-3</c:v>
                </c:pt>
                <c:pt idx="222">
                  <c:v>1.1999999999999999E-3</c:v>
                </c:pt>
                <c:pt idx="223">
                  <c:v>1.1999999999999999E-3</c:v>
                </c:pt>
                <c:pt idx="224">
                  <c:v>1.1999999999999999E-3</c:v>
                </c:pt>
                <c:pt idx="225">
                  <c:v>1.1999999999999999E-3</c:v>
                </c:pt>
                <c:pt idx="226">
                  <c:v>1.1999999999999999E-3</c:v>
                </c:pt>
                <c:pt idx="227">
                  <c:v>1.1999999999999999E-3</c:v>
                </c:pt>
                <c:pt idx="228">
                  <c:v>1.1999999999999999E-3</c:v>
                </c:pt>
                <c:pt idx="229">
                  <c:v>1.1999999999999999E-3</c:v>
                </c:pt>
                <c:pt idx="230">
                  <c:v>1.1999999999999999E-3</c:v>
                </c:pt>
                <c:pt idx="231">
                  <c:v>1.1999999999999999E-3</c:v>
                </c:pt>
                <c:pt idx="232">
                  <c:v>1.1999999999999999E-3</c:v>
                </c:pt>
                <c:pt idx="233">
                  <c:v>1.1999999999999999E-3</c:v>
                </c:pt>
                <c:pt idx="234">
                  <c:v>1.1999999999999999E-3</c:v>
                </c:pt>
                <c:pt idx="235">
                  <c:v>1.1999999999999999E-3</c:v>
                </c:pt>
                <c:pt idx="236">
                  <c:v>1.2999999999999984E-3</c:v>
                </c:pt>
                <c:pt idx="237">
                  <c:v>1.2999999999999984E-3</c:v>
                </c:pt>
                <c:pt idx="238">
                  <c:v>1.2999999999999984E-3</c:v>
                </c:pt>
                <c:pt idx="239">
                  <c:v>1.2999999999999984E-3</c:v>
                </c:pt>
                <c:pt idx="240">
                  <c:v>1.2999999999999984E-3</c:v>
                </c:pt>
                <c:pt idx="241">
                  <c:v>1.2999999999999984E-3</c:v>
                </c:pt>
                <c:pt idx="242">
                  <c:v>1.2999999999999984E-3</c:v>
                </c:pt>
                <c:pt idx="243">
                  <c:v>1.2999999999999984E-3</c:v>
                </c:pt>
                <c:pt idx="244">
                  <c:v>1.2999999999999984E-3</c:v>
                </c:pt>
                <c:pt idx="245">
                  <c:v>1.2999999999999984E-3</c:v>
                </c:pt>
                <c:pt idx="246">
                  <c:v>1.2999999999999984E-3</c:v>
                </c:pt>
                <c:pt idx="247">
                  <c:v>1.2999999999999984E-3</c:v>
                </c:pt>
                <c:pt idx="248">
                  <c:v>1.2999999999999984E-3</c:v>
                </c:pt>
                <c:pt idx="249">
                  <c:v>1.2999999999999984E-3</c:v>
                </c:pt>
                <c:pt idx="250">
                  <c:v>1.2999999999999984E-3</c:v>
                </c:pt>
                <c:pt idx="251">
                  <c:v>1.2999999999999984E-3</c:v>
                </c:pt>
                <c:pt idx="252">
                  <c:v>1.2999999999999984E-3</c:v>
                </c:pt>
                <c:pt idx="253">
                  <c:v>1.2999999999999984E-3</c:v>
                </c:pt>
                <c:pt idx="254">
                  <c:v>1.2999999999999984E-3</c:v>
                </c:pt>
                <c:pt idx="255">
                  <c:v>1.2999999999999984E-3</c:v>
                </c:pt>
                <c:pt idx="256">
                  <c:v>1.2999999999999984E-3</c:v>
                </c:pt>
                <c:pt idx="257">
                  <c:v>1.2999999999999984E-3</c:v>
                </c:pt>
                <c:pt idx="258">
                  <c:v>1.2999999999999984E-3</c:v>
                </c:pt>
                <c:pt idx="259">
                  <c:v>1.2999999999999984E-3</c:v>
                </c:pt>
                <c:pt idx="260">
                  <c:v>1.2999999999999984E-3</c:v>
                </c:pt>
                <c:pt idx="261">
                  <c:v>1.2999999999999984E-3</c:v>
                </c:pt>
                <c:pt idx="262">
                  <c:v>1.2999999999999984E-3</c:v>
                </c:pt>
                <c:pt idx="263">
                  <c:v>1.2999999999999984E-3</c:v>
                </c:pt>
                <c:pt idx="264">
                  <c:v>1.2999999999999984E-3</c:v>
                </c:pt>
                <c:pt idx="265">
                  <c:v>1.2999999999999984E-3</c:v>
                </c:pt>
                <c:pt idx="266">
                  <c:v>1.2999999999999984E-3</c:v>
                </c:pt>
                <c:pt idx="267">
                  <c:v>1.2999999999999984E-3</c:v>
                </c:pt>
                <c:pt idx="268">
                  <c:v>1.2999999999999984E-3</c:v>
                </c:pt>
                <c:pt idx="269">
                  <c:v>1.2999999999999984E-3</c:v>
                </c:pt>
                <c:pt idx="270">
                  <c:v>1.2999999999999984E-3</c:v>
                </c:pt>
                <c:pt idx="271">
                  <c:v>1.2999999999999984E-3</c:v>
                </c:pt>
                <c:pt idx="272">
                  <c:v>1.2999999999999984E-3</c:v>
                </c:pt>
                <c:pt idx="273">
                  <c:v>1.2999999999999984E-3</c:v>
                </c:pt>
                <c:pt idx="274">
                  <c:v>1.2999999999999984E-3</c:v>
                </c:pt>
                <c:pt idx="275">
                  <c:v>1.2999999999999984E-3</c:v>
                </c:pt>
                <c:pt idx="276">
                  <c:v>1.2999999999999984E-3</c:v>
                </c:pt>
                <c:pt idx="277">
                  <c:v>1.2999999999999984E-3</c:v>
                </c:pt>
                <c:pt idx="278">
                  <c:v>1.2999999999999984E-3</c:v>
                </c:pt>
                <c:pt idx="279">
                  <c:v>1.2999999999999984E-3</c:v>
                </c:pt>
                <c:pt idx="280">
                  <c:v>1.2999999999999984E-3</c:v>
                </c:pt>
                <c:pt idx="281">
                  <c:v>1.2999999999999984E-3</c:v>
                </c:pt>
                <c:pt idx="282">
                  <c:v>1.2999999999999984E-3</c:v>
                </c:pt>
                <c:pt idx="283">
                  <c:v>1.2999999999999984E-3</c:v>
                </c:pt>
                <c:pt idx="284">
                  <c:v>1.2999999999999984E-3</c:v>
                </c:pt>
                <c:pt idx="285">
                  <c:v>1.2999999999999984E-3</c:v>
                </c:pt>
                <c:pt idx="286">
                  <c:v>1.2999999999999984E-3</c:v>
                </c:pt>
                <c:pt idx="287">
                  <c:v>1.2999999999999984E-3</c:v>
                </c:pt>
                <c:pt idx="288">
                  <c:v>1.2999999999999984E-3</c:v>
                </c:pt>
                <c:pt idx="289">
                  <c:v>1.2999999999999984E-3</c:v>
                </c:pt>
                <c:pt idx="290">
                  <c:v>1.2999999999999984E-3</c:v>
                </c:pt>
                <c:pt idx="291">
                  <c:v>1.2999999999999984E-3</c:v>
                </c:pt>
                <c:pt idx="292">
                  <c:v>1.2999999999999984E-3</c:v>
                </c:pt>
                <c:pt idx="293">
                  <c:v>1.2999999999999984E-3</c:v>
                </c:pt>
                <c:pt idx="294">
                  <c:v>1.2999999999999984E-3</c:v>
                </c:pt>
                <c:pt idx="295">
                  <c:v>1.2999999999999984E-3</c:v>
                </c:pt>
                <c:pt idx="296">
                  <c:v>1.2999999999999984E-3</c:v>
                </c:pt>
                <c:pt idx="297">
                  <c:v>1.2999999999999984E-3</c:v>
                </c:pt>
                <c:pt idx="298">
                  <c:v>1.2999999999999984E-3</c:v>
                </c:pt>
                <c:pt idx="299">
                  <c:v>1.2999999999999984E-3</c:v>
                </c:pt>
                <c:pt idx="300">
                  <c:v>1.2999999999999984E-3</c:v>
                </c:pt>
                <c:pt idx="301">
                  <c:v>1.2999999999999984E-3</c:v>
                </c:pt>
                <c:pt idx="302">
                  <c:v>1.2999999999999984E-3</c:v>
                </c:pt>
                <c:pt idx="303">
                  <c:v>1.2999999999999984E-3</c:v>
                </c:pt>
                <c:pt idx="304">
                  <c:v>1.2999999999999984E-3</c:v>
                </c:pt>
                <c:pt idx="305">
                  <c:v>1.2999999999999984E-3</c:v>
                </c:pt>
                <c:pt idx="306">
                  <c:v>1.2999999999999984E-3</c:v>
                </c:pt>
                <c:pt idx="307">
                  <c:v>1.2999999999999984E-3</c:v>
                </c:pt>
                <c:pt idx="308">
                  <c:v>1.2999999999999984E-3</c:v>
                </c:pt>
                <c:pt idx="309">
                  <c:v>1.2999999999999984E-3</c:v>
                </c:pt>
                <c:pt idx="310">
                  <c:v>1.2999999999999984E-3</c:v>
                </c:pt>
                <c:pt idx="311">
                  <c:v>1.2999999999999984E-3</c:v>
                </c:pt>
                <c:pt idx="312">
                  <c:v>1.2999999999999984E-3</c:v>
                </c:pt>
                <c:pt idx="313">
                  <c:v>1.2999999999999984E-3</c:v>
                </c:pt>
                <c:pt idx="314">
                  <c:v>1.2999999999999984E-3</c:v>
                </c:pt>
                <c:pt idx="315">
                  <c:v>1.2999999999999984E-3</c:v>
                </c:pt>
                <c:pt idx="316">
                  <c:v>1.2999999999999984E-3</c:v>
                </c:pt>
                <c:pt idx="317">
                  <c:v>1.2999999999999984E-3</c:v>
                </c:pt>
                <c:pt idx="318">
                  <c:v>1.2999999999999984E-3</c:v>
                </c:pt>
                <c:pt idx="319">
                  <c:v>1.4000000000000015E-3</c:v>
                </c:pt>
                <c:pt idx="320">
                  <c:v>1.4000000000000015E-3</c:v>
                </c:pt>
                <c:pt idx="321">
                  <c:v>1.4000000000000015E-3</c:v>
                </c:pt>
                <c:pt idx="322">
                  <c:v>1.4000000000000015E-3</c:v>
                </c:pt>
                <c:pt idx="323">
                  <c:v>1.4000000000000015E-3</c:v>
                </c:pt>
                <c:pt idx="324">
                  <c:v>1.4000000000000015E-3</c:v>
                </c:pt>
                <c:pt idx="325">
                  <c:v>1.4000000000000015E-3</c:v>
                </c:pt>
                <c:pt idx="326">
                  <c:v>1.4000000000000015E-3</c:v>
                </c:pt>
                <c:pt idx="327">
                  <c:v>1.4000000000000015E-3</c:v>
                </c:pt>
                <c:pt idx="328">
                  <c:v>1.4000000000000015E-3</c:v>
                </c:pt>
                <c:pt idx="329">
                  <c:v>1.4000000000000015E-3</c:v>
                </c:pt>
                <c:pt idx="330">
                  <c:v>1.4000000000000015E-3</c:v>
                </c:pt>
                <c:pt idx="331">
                  <c:v>1.4000000000000015E-3</c:v>
                </c:pt>
                <c:pt idx="332">
                  <c:v>1.4000000000000015E-3</c:v>
                </c:pt>
                <c:pt idx="333">
                  <c:v>1.4000000000000015E-3</c:v>
                </c:pt>
                <c:pt idx="334">
                  <c:v>1.4000000000000015E-3</c:v>
                </c:pt>
                <c:pt idx="335">
                  <c:v>1.4000000000000015E-3</c:v>
                </c:pt>
                <c:pt idx="336">
                  <c:v>1.4000000000000015E-3</c:v>
                </c:pt>
                <c:pt idx="337">
                  <c:v>1.4000000000000015E-3</c:v>
                </c:pt>
                <c:pt idx="338">
                  <c:v>1.4000000000000015E-3</c:v>
                </c:pt>
                <c:pt idx="339">
                  <c:v>1.4000000000000015E-3</c:v>
                </c:pt>
                <c:pt idx="340">
                  <c:v>1.4000000000000015E-3</c:v>
                </c:pt>
                <c:pt idx="341">
                  <c:v>1.4000000000000015E-3</c:v>
                </c:pt>
                <c:pt idx="342">
                  <c:v>1.4000000000000015E-3</c:v>
                </c:pt>
                <c:pt idx="343">
                  <c:v>1.4000000000000015E-3</c:v>
                </c:pt>
                <c:pt idx="344">
                  <c:v>1.4000000000000015E-3</c:v>
                </c:pt>
                <c:pt idx="345">
                  <c:v>1.4000000000000015E-3</c:v>
                </c:pt>
                <c:pt idx="346">
                  <c:v>1.4000000000000015E-3</c:v>
                </c:pt>
                <c:pt idx="347">
                  <c:v>1.4000000000000015E-3</c:v>
                </c:pt>
                <c:pt idx="348">
                  <c:v>1.4000000000000015E-3</c:v>
                </c:pt>
                <c:pt idx="349">
                  <c:v>1.4000000000000015E-3</c:v>
                </c:pt>
                <c:pt idx="350">
                  <c:v>1.5000000000000015E-3</c:v>
                </c:pt>
                <c:pt idx="351">
                  <c:v>1.8000000000000026E-3</c:v>
                </c:pt>
                <c:pt idx="352">
                  <c:v>1.8000000000000026E-3</c:v>
                </c:pt>
                <c:pt idx="353">
                  <c:v>1.900000000000003E-3</c:v>
                </c:pt>
                <c:pt idx="354">
                  <c:v>2.0000000000000031E-3</c:v>
                </c:pt>
                <c:pt idx="355">
                  <c:v>2.0000000000000031E-3</c:v>
                </c:pt>
                <c:pt idx="356">
                  <c:v>2.0000000000000031E-3</c:v>
                </c:pt>
                <c:pt idx="357">
                  <c:v>2.0000000000000031E-3</c:v>
                </c:pt>
                <c:pt idx="358">
                  <c:v>2.0999999999999999E-3</c:v>
                </c:pt>
                <c:pt idx="359">
                  <c:v>2.0999999999999999E-3</c:v>
                </c:pt>
                <c:pt idx="360">
                  <c:v>2.0999999999999999E-3</c:v>
                </c:pt>
                <c:pt idx="361">
                  <c:v>2.0999999999999999E-3</c:v>
                </c:pt>
                <c:pt idx="362">
                  <c:v>2.0999999999999999E-3</c:v>
                </c:pt>
                <c:pt idx="363">
                  <c:v>2.2000000000000036E-3</c:v>
                </c:pt>
                <c:pt idx="364">
                  <c:v>2.2000000000000036E-3</c:v>
                </c:pt>
                <c:pt idx="365">
                  <c:v>2.5000000000000035E-3</c:v>
                </c:pt>
                <c:pt idx="366">
                  <c:v>2.5999999999999999E-3</c:v>
                </c:pt>
                <c:pt idx="367">
                  <c:v>2.5999999999999999E-3</c:v>
                </c:pt>
                <c:pt idx="368">
                  <c:v>2.5999999999999999E-3</c:v>
                </c:pt>
                <c:pt idx="369">
                  <c:v>2.5999999999999999E-3</c:v>
                </c:pt>
                <c:pt idx="370">
                  <c:v>2.5999999999999999E-3</c:v>
                </c:pt>
                <c:pt idx="371">
                  <c:v>2.5999999999999999E-3</c:v>
                </c:pt>
                <c:pt idx="372">
                  <c:v>2.5999999999999999E-3</c:v>
                </c:pt>
                <c:pt idx="373">
                  <c:v>2.5999999999999999E-3</c:v>
                </c:pt>
                <c:pt idx="374">
                  <c:v>2.7000000000000036E-3</c:v>
                </c:pt>
                <c:pt idx="375">
                  <c:v>2.7000000000000036E-3</c:v>
                </c:pt>
                <c:pt idx="376">
                  <c:v>2.7000000000000036E-3</c:v>
                </c:pt>
                <c:pt idx="377">
                  <c:v>2.7000000000000036E-3</c:v>
                </c:pt>
                <c:pt idx="378">
                  <c:v>2.7000000000000036E-3</c:v>
                </c:pt>
                <c:pt idx="379">
                  <c:v>2.800000000000003E-3</c:v>
                </c:pt>
                <c:pt idx="380">
                  <c:v>2.800000000000003E-3</c:v>
                </c:pt>
                <c:pt idx="381">
                  <c:v>2.800000000000003E-3</c:v>
                </c:pt>
                <c:pt idx="382">
                  <c:v>2.800000000000003E-3</c:v>
                </c:pt>
                <c:pt idx="383">
                  <c:v>2.800000000000003E-3</c:v>
                </c:pt>
                <c:pt idx="384">
                  <c:v>2.800000000000003E-3</c:v>
                </c:pt>
                <c:pt idx="385">
                  <c:v>2.800000000000003E-3</c:v>
                </c:pt>
                <c:pt idx="386">
                  <c:v>2.800000000000003E-3</c:v>
                </c:pt>
                <c:pt idx="387">
                  <c:v>2.800000000000003E-3</c:v>
                </c:pt>
                <c:pt idx="388">
                  <c:v>2.800000000000003E-3</c:v>
                </c:pt>
                <c:pt idx="389">
                  <c:v>2.800000000000003E-3</c:v>
                </c:pt>
                <c:pt idx="390">
                  <c:v>2.800000000000003E-3</c:v>
                </c:pt>
                <c:pt idx="391">
                  <c:v>2.800000000000003E-3</c:v>
                </c:pt>
                <c:pt idx="392">
                  <c:v>2.800000000000003E-3</c:v>
                </c:pt>
                <c:pt idx="393">
                  <c:v>2.800000000000003E-3</c:v>
                </c:pt>
                <c:pt idx="394">
                  <c:v>2.800000000000003E-3</c:v>
                </c:pt>
                <c:pt idx="395">
                  <c:v>2.800000000000003E-3</c:v>
                </c:pt>
                <c:pt idx="396">
                  <c:v>2.800000000000003E-3</c:v>
                </c:pt>
                <c:pt idx="397">
                  <c:v>2.800000000000003E-3</c:v>
                </c:pt>
                <c:pt idx="398">
                  <c:v>2.800000000000003E-3</c:v>
                </c:pt>
                <c:pt idx="399">
                  <c:v>2.800000000000003E-3</c:v>
                </c:pt>
                <c:pt idx="400">
                  <c:v>2.800000000000003E-3</c:v>
                </c:pt>
                <c:pt idx="401">
                  <c:v>2.800000000000003E-3</c:v>
                </c:pt>
                <c:pt idx="402">
                  <c:v>2.800000000000003E-3</c:v>
                </c:pt>
                <c:pt idx="403">
                  <c:v>2.800000000000003E-3</c:v>
                </c:pt>
                <c:pt idx="404">
                  <c:v>2.800000000000003E-3</c:v>
                </c:pt>
                <c:pt idx="405">
                  <c:v>2.800000000000003E-3</c:v>
                </c:pt>
                <c:pt idx="406">
                  <c:v>2.800000000000003E-3</c:v>
                </c:pt>
                <c:pt idx="407">
                  <c:v>2.800000000000003E-3</c:v>
                </c:pt>
                <c:pt idx="408">
                  <c:v>2.800000000000003E-3</c:v>
                </c:pt>
                <c:pt idx="409">
                  <c:v>2.800000000000003E-3</c:v>
                </c:pt>
                <c:pt idx="410">
                  <c:v>2.800000000000003E-3</c:v>
                </c:pt>
                <c:pt idx="411">
                  <c:v>2.800000000000003E-3</c:v>
                </c:pt>
                <c:pt idx="412">
                  <c:v>2.800000000000003E-3</c:v>
                </c:pt>
                <c:pt idx="413">
                  <c:v>2.800000000000003E-3</c:v>
                </c:pt>
                <c:pt idx="414">
                  <c:v>2.800000000000003E-3</c:v>
                </c:pt>
                <c:pt idx="415">
                  <c:v>2.800000000000003E-3</c:v>
                </c:pt>
                <c:pt idx="416">
                  <c:v>2.800000000000003E-3</c:v>
                </c:pt>
                <c:pt idx="417">
                  <c:v>2.800000000000003E-3</c:v>
                </c:pt>
                <c:pt idx="418">
                  <c:v>2.800000000000003E-3</c:v>
                </c:pt>
                <c:pt idx="419">
                  <c:v>2.800000000000003E-3</c:v>
                </c:pt>
                <c:pt idx="420">
                  <c:v>2.800000000000003E-3</c:v>
                </c:pt>
                <c:pt idx="421">
                  <c:v>2.800000000000003E-3</c:v>
                </c:pt>
                <c:pt idx="422">
                  <c:v>2.800000000000003E-3</c:v>
                </c:pt>
                <c:pt idx="423">
                  <c:v>2.800000000000003E-3</c:v>
                </c:pt>
                <c:pt idx="424">
                  <c:v>2.800000000000003E-3</c:v>
                </c:pt>
                <c:pt idx="425">
                  <c:v>2.800000000000003E-3</c:v>
                </c:pt>
                <c:pt idx="426">
                  <c:v>2.800000000000003E-3</c:v>
                </c:pt>
                <c:pt idx="427">
                  <c:v>2.800000000000003E-3</c:v>
                </c:pt>
                <c:pt idx="428">
                  <c:v>2.800000000000003E-3</c:v>
                </c:pt>
                <c:pt idx="429">
                  <c:v>2.800000000000003E-3</c:v>
                </c:pt>
                <c:pt idx="430">
                  <c:v>2.800000000000003E-3</c:v>
                </c:pt>
                <c:pt idx="431">
                  <c:v>2.800000000000003E-3</c:v>
                </c:pt>
                <c:pt idx="432">
                  <c:v>2.800000000000003E-3</c:v>
                </c:pt>
                <c:pt idx="433">
                  <c:v>2.800000000000003E-3</c:v>
                </c:pt>
                <c:pt idx="434">
                  <c:v>2.800000000000003E-3</c:v>
                </c:pt>
                <c:pt idx="435">
                  <c:v>2.800000000000003E-3</c:v>
                </c:pt>
                <c:pt idx="436">
                  <c:v>2.800000000000003E-3</c:v>
                </c:pt>
                <c:pt idx="437">
                  <c:v>2.800000000000003E-3</c:v>
                </c:pt>
                <c:pt idx="438">
                  <c:v>2.800000000000003E-3</c:v>
                </c:pt>
                <c:pt idx="439">
                  <c:v>2.800000000000003E-3</c:v>
                </c:pt>
                <c:pt idx="440">
                  <c:v>2.800000000000003E-3</c:v>
                </c:pt>
                <c:pt idx="441">
                  <c:v>2.800000000000003E-3</c:v>
                </c:pt>
                <c:pt idx="442">
                  <c:v>3.0000000000000035E-3</c:v>
                </c:pt>
                <c:pt idx="443">
                  <c:v>3.0000000000000035E-3</c:v>
                </c:pt>
                <c:pt idx="444">
                  <c:v>3.0000000000000035E-3</c:v>
                </c:pt>
                <c:pt idx="445">
                  <c:v>3.0000000000000035E-3</c:v>
                </c:pt>
                <c:pt idx="446">
                  <c:v>3.0000000000000035E-3</c:v>
                </c:pt>
                <c:pt idx="447">
                  <c:v>3.0000000000000035E-3</c:v>
                </c:pt>
                <c:pt idx="448">
                  <c:v>3.0000000000000035E-3</c:v>
                </c:pt>
                <c:pt idx="449">
                  <c:v>3.0000000000000035E-3</c:v>
                </c:pt>
                <c:pt idx="450">
                  <c:v>3.0000000000000035E-3</c:v>
                </c:pt>
                <c:pt idx="451">
                  <c:v>3.0000000000000035E-3</c:v>
                </c:pt>
                <c:pt idx="452">
                  <c:v>3.0000000000000035E-3</c:v>
                </c:pt>
                <c:pt idx="453">
                  <c:v>3.0000000000000035E-3</c:v>
                </c:pt>
                <c:pt idx="454">
                  <c:v>3.0000000000000035E-3</c:v>
                </c:pt>
                <c:pt idx="455">
                  <c:v>3.0000000000000035E-3</c:v>
                </c:pt>
                <c:pt idx="456">
                  <c:v>3.0000000000000035E-3</c:v>
                </c:pt>
                <c:pt idx="457">
                  <c:v>3.0000000000000035E-3</c:v>
                </c:pt>
                <c:pt idx="458">
                  <c:v>3.0000000000000035E-3</c:v>
                </c:pt>
                <c:pt idx="459">
                  <c:v>3.0000000000000035E-3</c:v>
                </c:pt>
                <c:pt idx="460">
                  <c:v>3.0000000000000035E-3</c:v>
                </c:pt>
                <c:pt idx="461">
                  <c:v>3.0000000000000035E-3</c:v>
                </c:pt>
                <c:pt idx="462">
                  <c:v>3.0000000000000035E-3</c:v>
                </c:pt>
                <c:pt idx="463">
                  <c:v>3.0000000000000035E-3</c:v>
                </c:pt>
                <c:pt idx="464">
                  <c:v>3.0000000000000035E-3</c:v>
                </c:pt>
                <c:pt idx="465">
                  <c:v>3.0000000000000035E-3</c:v>
                </c:pt>
                <c:pt idx="466">
                  <c:v>3.0000000000000035E-3</c:v>
                </c:pt>
                <c:pt idx="467">
                  <c:v>3.0000000000000035E-3</c:v>
                </c:pt>
                <c:pt idx="468">
                  <c:v>3.0000000000000035E-3</c:v>
                </c:pt>
                <c:pt idx="469">
                  <c:v>3.0000000000000035E-3</c:v>
                </c:pt>
                <c:pt idx="470">
                  <c:v>3.0000000000000035E-3</c:v>
                </c:pt>
                <c:pt idx="471">
                  <c:v>3.0000000000000035E-3</c:v>
                </c:pt>
                <c:pt idx="472">
                  <c:v>3.0000000000000035E-3</c:v>
                </c:pt>
                <c:pt idx="473">
                  <c:v>3.0000000000000035E-3</c:v>
                </c:pt>
                <c:pt idx="474">
                  <c:v>3.0000000000000035E-3</c:v>
                </c:pt>
                <c:pt idx="475">
                  <c:v>3.0000000000000035E-3</c:v>
                </c:pt>
                <c:pt idx="476">
                  <c:v>3.0000000000000035E-3</c:v>
                </c:pt>
                <c:pt idx="477">
                  <c:v>3.0000000000000035E-3</c:v>
                </c:pt>
                <c:pt idx="478">
                  <c:v>3.0000000000000035E-3</c:v>
                </c:pt>
                <c:pt idx="479">
                  <c:v>3.0000000000000035E-3</c:v>
                </c:pt>
                <c:pt idx="480">
                  <c:v>3.0000000000000035E-3</c:v>
                </c:pt>
                <c:pt idx="481">
                  <c:v>3.0000000000000035E-3</c:v>
                </c:pt>
                <c:pt idx="482">
                  <c:v>3.0000000000000035E-3</c:v>
                </c:pt>
                <c:pt idx="483">
                  <c:v>3.0000000000000035E-3</c:v>
                </c:pt>
                <c:pt idx="484">
                  <c:v>3.0000000000000035E-3</c:v>
                </c:pt>
                <c:pt idx="485">
                  <c:v>3.0000000000000035E-3</c:v>
                </c:pt>
                <c:pt idx="486">
                  <c:v>3.0000000000000035E-3</c:v>
                </c:pt>
                <c:pt idx="487">
                  <c:v>3.0000000000000035E-3</c:v>
                </c:pt>
                <c:pt idx="488">
                  <c:v>3.0000000000000035E-3</c:v>
                </c:pt>
                <c:pt idx="489">
                  <c:v>3.0000000000000035E-3</c:v>
                </c:pt>
                <c:pt idx="490">
                  <c:v>3.0000000000000035E-3</c:v>
                </c:pt>
                <c:pt idx="491">
                  <c:v>3.0000000000000035E-3</c:v>
                </c:pt>
                <c:pt idx="492">
                  <c:v>3.0000000000000035E-3</c:v>
                </c:pt>
                <c:pt idx="493">
                  <c:v>3.0000000000000035E-3</c:v>
                </c:pt>
                <c:pt idx="494">
                  <c:v>3.0000000000000035E-3</c:v>
                </c:pt>
                <c:pt idx="495">
                  <c:v>3.0000000000000035E-3</c:v>
                </c:pt>
                <c:pt idx="496">
                  <c:v>3.0000000000000035E-3</c:v>
                </c:pt>
                <c:pt idx="497">
                  <c:v>3.0000000000000035E-3</c:v>
                </c:pt>
                <c:pt idx="498">
                  <c:v>3.0000000000000035E-3</c:v>
                </c:pt>
                <c:pt idx="499">
                  <c:v>3.0000000000000035E-3</c:v>
                </c:pt>
                <c:pt idx="500">
                  <c:v>3.0000000000000035E-3</c:v>
                </c:pt>
                <c:pt idx="501">
                  <c:v>3.0000000000000035E-3</c:v>
                </c:pt>
                <c:pt idx="502">
                  <c:v>3.0000000000000035E-3</c:v>
                </c:pt>
                <c:pt idx="503">
                  <c:v>3.0000000000000035E-3</c:v>
                </c:pt>
                <c:pt idx="504">
                  <c:v>3.0000000000000035E-3</c:v>
                </c:pt>
                <c:pt idx="505">
                  <c:v>3.0000000000000035E-3</c:v>
                </c:pt>
                <c:pt idx="506">
                  <c:v>3.0000000000000035E-3</c:v>
                </c:pt>
                <c:pt idx="507">
                  <c:v>3.0000000000000035E-3</c:v>
                </c:pt>
                <c:pt idx="508">
                  <c:v>3.0000000000000035E-3</c:v>
                </c:pt>
                <c:pt idx="509">
                  <c:v>3.0000000000000035E-3</c:v>
                </c:pt>
                <c:pt idx="510">
                  <c:v>3.0000000000000035E-3</c:v>
                </c:pt>
                <c:pt idx="511">
                  <c:v>3.0000000000000035E-3</c:v>
                </c:pt>
                <c:pt idx="512">
                  <c:v>3.0000000000000035E-3</c:v>
                </c:pt>
                <c:pt idx="513">
                  <c:v>3.0000000000000035E-3</c:v>
                </c:pt>
                <c:pt idx="514">
                  <c:v>3.0000000000000035E-3</c:v>
                </c:pt>
                <c:pt idx="515">
                  <c:v>3.0000000000000035E-3</c:v>
                </c:pt>
                <c:pt idx="516">
                  <c:v>3.0000000000000035E-3</c:v>
                </c:pt>
                <c:pt idx="517">
                  <c:v>3.0000000000000035E-3</c:v>
                </c:pt>
                <c:pt idx="518">
                  <c:v>3.0000000000000035E-3</c:v>
                </c:pt>
                <c:pt idx="519">
                  <c:v>3.0000000000000035E-3</c:v>
                </c:pt>
                <c:pt idx="520">
                  <c:v>3.0000000000000035E-3</c:v>
                </c:pt>
                <c:pt idx="521">
                  <c:v>3.0000000000000035E-3</c:v>
                </c:pt>
                <c:pt idx="522">
                  <c:v>3.0000000000000035E-3</c:v>
                </c:pt>
                <c:pt idx="523">
                  <c:v>3.0000000000000035E-3</c:v>
                </c:pt>
                <c:pt idx="524">
                  <c:v>3.0000000000000035E-3</c:v>
                </c:pt>
                <c:pt idx="525">
                  <c:v>3.0000000000000035E-3</c:v>
                </c:pt>
                <c:pt idx="526">
                  <c:v>3.0000000000000035E-3</c:v>
                </c:pt>
                <c:pt idx="527">
                  <c:v>3.0000000000000035E-3</c:v>
                </c:pt>
                <c:pt idx="528">
                  <c:v>3.0000000000000035E-3</c:v>
                </c:pt>
                <c:pt idx="529">
                  <c:v>3.0000000000000035E-3</c:v>
                </c:pt>
                <c:pt idx="530">
                  <c:v>3.0000000000000035E-3</c:v>
                </c:pt>
                <c:pt idx="531">
                  <c:v>3.0000000000000035E-3</c:v>
                </c:pt>
                <c:pt idx="532">
                  <c:v>3.0000000000000035E-3</c:v>
                </c:pt>
                <c:pt idx="533">
                  <c:v>3.0000000000000035E-3</c:v>
                </c:pt>
                <c:pt idx="534">
                  <c:v>3.0000000000000035E-3</c:v>
                </c:pt>
                <c:pt idx="535">
                  <c:v>3.0000000000000035E-3</c:v>
                </c:pt>
                <c:pt idx="536">
                  <c:v>3.0000000000000035E-3</c:v>
                </c:pt>
                <c:pt idx="537">
                  <c:v>3.0000000000000035E-3</c:v>
                </c:pt>
                <c:pt idx="538">
                  <c:v>3.0000000000000035E-3</c:v>
                </c:pt>
                <c:pt idx="539">
                  <c:v>3.0000000000000035E-3</c:v>
                </c:pt>
                <c:pt idx="540">
                  <c:v>3.1000000000000047E-3</c:v>
                </c:pt>
                <c:pt idx="541">
                  <c:v>3.2000000000000036E-3</c:v>
                </c:pt>
                <c:pt idx="542">
                  <c:v>3.2000000000000036E-3</c:v>
                </c:pt>
                <c:pt idx="543">
                  <c:v>3.2000000000000036E-3</c:v>
                </c:pt>
                <c:pt idx="544">
                  <c:v>3.2000000000000036E-3</c:v>
                </c:pt>
                <c:pt idx="545">
                  <c:v>3.2000000000000036E-3</c:v>
                </c:pt>
                <c:pt idx="546">
                  <c:v>3.2000000000000036E-3</c:v>
                </c:pt>
                <c:pt idx="547">
                  <c:v>3.2000000000000036E-3</c:v>
                </c:pt>
                <c:pt idx="548">
                  <c:v>3.2000000000000036E-3</c:v>
                </c:pt>
                <c:pt idx="549">
                  <c:v>3.2000000000000036E-3</c:v>
                </c:pt>
                <c:pt idx="550">
                  <c:v>3.2000000000000036E-3</c:v>
                </c:pt>
                <c:pt idx="551">
                  <c:v>3.2000000000000036E-3</c:v>
                </c:pt>
                <c:pt idx="552">
                  <c:v>3.2000000000000036E-3</c:v>
                </c:pt>
                <c:pt idx="553">
                  <c:v>3.2000000000000036E-3</c:v>
                </c:pt>
                <c:pt idx="554">
                  <c:v>3.2000000000000036E-3</c:v>
                </c:pt>
                <c:pt idx="555">
                  <c:v>3.2000000000000036E-3</c:v>
                </c:pt>
                <c:pt idx="556">
                  <c:v>3.2000000000000036E-3</c:v>
                </c:pt>
                <c:pt idx="557">
                  <c:v>3.2000000000000036E-3</c:v>
                </c:pt>
                <c:pt idx="558">
                  <c:v>3.2000000000000036E-3</c:v>
                </c:pt>
                <c:pt idx="559">
                  <c:v>3.2000000000000036E-3</c:v>
                </c:pt>
                <c:pt idx="560">
                  <c:v>3.2000000000000036E-3</c:v>
                </c:pt>
                <c:pt idx="561">
                  <c:v>3.2000000000000036E-3</c:v>
                </c:pt>
                <c:pt idx="562">
                  <c:v>3.2000000000000036E-3</c:v>
                </c:pt>
                <c:pt idx="563">
                  <c:v>3.2000000000000036E-3</c:v>
                </c:pt>
                <c:pt idx="564">
                  <c:v>3.2000000000000036E-3</c:v>
                </c:pt>
                <c:pt idx="565">
                  <c:v>3.2000000000000036E-3</c:v>
                </c:pt>
                <c:pt idx="566">
                  <c:v>3.2000000000000036E-3</c:v>
                </c:pt>
                <c:pt idx="567">
                  <c:v>3.2000000000000036E-3</c:v>
                </c:pt>
                <c:pt idx="568">
                  <c:v>3.2000000000000036E-3</c:v>
                </c:pt>
                <c:pt idx="569">
                  <c:v>3.2000000000000036E-3</c:v>
                </c:pt>
                <c:pt idx="570">
                  <c:v>3.2000000000000036E-3</c:v>
                </c:pt>
                <c:pt idx="571">
                  <c:v>3.2000000000000036E-3</c:v>
                </c:pt>
                <c:pt idx="572">
                  <c:v>3.2000000000000036E-3</c:v>
                </c:pt>
                <c:pt idx="573">
                  <c:v>3.2000000000000036E-3</c:v>
                </c:pt>
                <c:pt idx="574">
                  <c:v>3.2000000000000036E-3</c:v>
                </c:pt>
                <c:pt idx="575">
                  <c:v>3.2000000000000036E-3</c:v>
                </c:pt>
                <c:pt idx="576">
                  <c:v>3.2000000000000036E-3</c:v>
                </c:pt>
                <c:pt idx="577">
                  <c:v>3.2000000000000036E-3</c:v>
                </c:pt>
                <c:pt idx="578">
                  <c:v>3.2000000000000036E-3</c:v>
                </c:pt>
                <c:pt idx="579">
                  <c:v>3.2000000000000036E-3</c:v>
                </c:pt>
                <c:pt idx="580">
                  <c:v>3.2000000000000036E-3</c:v>
                </c:pt>
                <c:pt idx="581">
                  <c:v>3.2000000000000036E-3</c:v>
                </c:pt>
                <c:pt idx="582">
                  <c:v>3.2000000000000036E-3</c:v>
                </c:pt>
                <c:pt idx="583">
                  <c:v>3.2000000000000036E-3</c:v>
                </c:pt>
                <c:pt idx="584">
                  <c:v>3.2000000000000036E-3</c:v>
                </c:pt>
                <c:pt idx="585">
                  <c:v>3.2000000000000036E-3</c:v>
                </c:pt>
                <c:pt idx="586">
                  <c:v>3.2000000000000036E-3</c:v>
                </c:pt>
                <c:pt idx="587">
                  <c:v>3.2000000000000036E-3</c:v>
                </c:pt>
                <c:pt idx="588">
                  <c:v>3.2000000000000036E-3</c:v>
                </c:pt>
                <c:pt idx="589">
                  <c:v>3.2000000000000036E-3</c:v>
                </c:pt>
                <c:pt idx="590">
                  <c:v>3.2000000000000036E-3</c:v>
                </c:pt>
                <c:pt idx="591">
                  <c:v>3.2000000000000036E-3</c:v>
                </c:pt>
                <c:pt idx="592">
                  <c:v>3.2000000000000036E-3</c:v>
                </c:pt>
                <c:pt idx="593">
                  <c:v>3.2000000000000036E-3</c:v>
                </c:pt>
                <c:pt idx="594">
                  <c:v>3.2000000000000036E-3</c:v>
                </c:pt>
                <c:pt idx="595">
                  <c:v>3.2000000000000036E-3</c:v>
                </c:pt>
                <c:pt idx="596">
                  <c:v>3.2000000000000036E-3</c:v>
                </c:pt>
                <c:pt idx="597">
                  <c:v>3.2000000000000036E-3</c:v>
                </c:pt>
                <c:pt idx="598">
                  <c:v>3.2000000000000036E-3</c:v>
                </c:pt>
                <c:pt idx="599">
                  <c:v>3.2000000000000036E-3</c:v>
                </c:pt>
                <c:pt idx="600">
                  <c:v>3.2000000000000036E-3</c:v>
                </c:pt>
                <c:pt idx="601">
                  <c:v>3.2000000000000036E-3</c:v>
                </c:pt>
                <c:pt idx="602">
                  <c:v>3.2000000000000036E-3</c:v>
                </c:pt>
                <c:pt idx="603">
                  <c:v>3.2000000000000036E-3</c:v>
                </c:pt>
                <c:pt idx="604">
                  <c:v>3.2000000000000036E-3</c:v>
                </c:pt>
                <c:pt idx="605">
                  <c:v>3.2000000000000036E-3</c:v>
                </c:pt>
                <c:pt idx="606">
                  <c:v>3.2000000000000036E-3</c:v>
                </c:pt>
                <c:pt idx="607">
                  <c:v>3.2000000000000036E-3</c:v>
                </c:pt>
                <c:pt idx="608">
                  <c:v>3.2000000000000036E-3</c:v>
                </c:pt>
                <c:pt idx="609">
                  <c:v>3.2000000000000036E-3</c:v>
                </c:pt>
                <c:pt idx="610">
                  <c:v>3.2000000000000036E-3</c:v>
                </c:pt>
                <c:pt idx="611">
                  <c:v>3.2000000000000036E-3</c:v>
                </c:pt>
                <c:pt idx="612">
                  <c:v>3.2000000000000036E-3</c:v>
                </c:pt>
                <c:pt idx="613">
                  <c:v>3.2000000000000036E-3</c:v>
                </c:pt>
                <c:pt idx="614">
                  <c:v>3.2000000000000036E-3</c:v>
                </c:pt>
                <c:pt idx="615">
                  <c:v>3.2000000000000036E-3</c:v>
                </c:pt>
                <c:pt idx="616">
                  <c:v>3.2000000000000036E-3</c:v>
                </c:pt>
                <c:pt idx="617">
                  <c:v>3.2000000000000036E-3</c:v>
                </c:pt>
                <c:pt idx="618">
                  <c:v>3.2000000000000036E-3</c:v>
                </c:pt>
                <c:pt idx="619">
                  <c:v>3.2000000000000036E-3</c:v>
                </c:pt>
                <c:pt idx="620">
                  <c:v>3.2000000000000036E-3</c:v>
                </c:pt>
                <c:pt idx="621">
                  <c:v>3.2000000000000036E-3</c:v>
                </c:pt>
                <c:pt idx="622">
                  <c:v>3.2000000000000036E-3</c:v>
                </c:pt>
                <c:pt idx="623">
                  <c:v>3.300000000000003E-3</c:v>
                </c:pt>
                <c:pt idx="624">
                  <c:v>3.300000000000003E-3</c:v>
                </c:pt>
                <c:pt idx="625">
                  <c:v>3.300000000000003E-3</c:v>
                </c:pt>
                <c:pt idx="626">
                  <c:v>3.300000000000003E-3</c:v>
                </c:pt>
                <c:pt idx="627">
                  <c:v>3.300000000000003E-3</c:v>
                </c:pt>
                <c:pt idx="628">
                  <c:v>3.300000000000003E-3</c:v>
                </c:pt>
                <c:pt idx="629">
                  <c:v>3.300000000000003E-3</c:v>
                </c:pt>
                <c:pt idx="630">
                  <c:v>3.300000000000003E-3</c:v>
                </c:pt>
                <c:pt idx="631">
                  <c:v>3.300000000000003E-3</c:v>
                </c:pt>
                <c:pt idx="632">
                  <c:v>3.300000000000003E-3</c:v>
                </c:pt>
                <c:pt idx="633">
                  <c:v>3.300000000000003E-3</c:v>
                </c:pt>
                <c:pt idx="634">
                  <c:v>3.300000000000003E-3</c:v>
                </c:pt>
                <c:pt idx="635">
                  <c:v>3.300000000000003E-3</c:v>
                </c:pt>
                <c:pt idx="636">
                  <c:v>3.300000000000003E-3</c:v>
                </c:pt>
                <c:pt idx="637">
                  <c:v>3.300000000000003E-3</c:v>
                </c:pt>
                <c:pt idx="638">
                  <c:v>3.300000000000003E-3</c:v>
                </c:pt>
                <c:pt idx="639">
                  <c:v>3.300000000000003E-3</c:v>
                </c:pt>
                <c:pt idx="640">
                  <c:v>3.300000000000003E-3</c:v>
                </c:pt>
                <c:pt idx="641">
                  <c:v>3.300000000000003E-3</c:v>
                </c:pt>
                <c:pt idx="642">
                  <c:v>3.300000000000003E-3</c:v>
                </c:pt>
                <c:pt idx="643">
                  <c:v>3.300000000000003E-3</c:v>
                </c:pt>
                <c:pt idx="644">
                  <c:v>3.300000000000003E-3</c:v>
                </c:pt>
                <c:pt idx="645">
                  <c:v>3.300000000000003E-3</c:v>
                </c:pt>
                <c:pt idx="646">
                  <c:v>3.300000000000003E-3</c:v>
                </c:pt>
                <c:pt idx="647">
                  <c:v>3.300000000000003E-3</c:v>
                </c:pt>
                <c:pt idx="648">
                  <c:v>3.300000000000003E-3</c:v>
                </c:pt>
                <c:pt idx="649">
                  <c:v>3.300000000000003E-3</c:v>
                </c:pt>
                <c:pt idx="650">
                  <c:v>3.300000000000003E-3</c:v>
                </c:pt>
                <c:pt idx="651">
                  <c:v>3.300000000000003E-3</c:v>
                </c:pt>
                <c:pt idx="652">
                  <c:v>3.300000000000003E-3</c:v>
                </c:pt>
                <c:pt idx="653">
                  <c:v>3.300000000000003E-3</c:v>
                </c:pt>
                <c:pt idx="654">
                  <c:v>3.4000000000000046E-3</c:v>
                </c:pt>
                <c:pt idx="655">
                  <c:v>3.4000000000000046E-3</c:v>
                </c:pt>
                <c:pt idx="656">
                  <c:v>3.4000000000000046E-3</c:v>
                </c:pt>
                <c:pt idx="657">
                  <c:v>3.4000000000000046E-3</c:v>
                </c:pt>
                <c:pt idx="658">
                  <c:v>3.4000000000000046E-3</c:v>
                </c:pt>
                <c:pt idx="659">
                  <c:v>3.4000000000000046E-3</c:v>
                </c:pt>
                <c:pt idx="660">
                  <c:v>3.4000000000000046E-3</c:v>
                </c:pt>
                <c:pt idx="661">
                  <c:v>3.4000000000000046E-3</c:v>
                </c:pt>
                <c:pt idx="662">
                  <c:v>3.4000000000000046E-3</c:v>
                </c:pt>
                <c:pt idx="663">
                  <c:v>3.4000000000000046E-3</c:v>
                </c:pt>
                <c:pt idx="664">
                  <c:v>3.4000000000000046E-3</c:v>
                </c:pt>
                <c:pt idx="665">
                  <c:v>3.4000000000000046E-3</c:v>
                </c:pt>
                <c:pt idx="666">
                  <c:v>3.4000000000000046E-3</c:v>
                </c:pt>
                <c:pt idx="667">
                  <c:v>3.4000000000000046E-3</c:v>
                </c:pt>
                <c:pt idx="668">
                  <c:v>3.4000000000000046E-3</c:v>
                </c:pt>
                <c:pt idx="669">
                  <c:v>3.6000000000000047E-3</c:v>
                </c:pt>
                <c:pt idx="670">
                  <c:v>3.6000000000000047E-3</c:v>
                </c:pt>
                <c:pt idx="671">
                  <c:v>3.6000000000000047E-3</c:v>
                </c:pt>
                <c:pt idx="672">
                  <c:v>3.6000000000000047E-3</c:v>
                </c:pt>
                <c:pt idx="673">
                  <c:v>3.6000000000000047E-3</c:v>
                </c:pt>
                <c:pt idx="674">
                  <c:v>3.6000000000000047E-3</c:v>
                </c:pt>
                <c:pt idx="675">
                  <c:v>3.7000000000000058E-3</c:v>
                </c:pt>
                <c:pt idx="676">
                  <c:v>3.7000000000000058E-3</c:v>
                </c:pt>
                <c:pt idx="677">
                  <c:v>3.7000000000000058E-3</c:v>
                </c:pt>
                <c:pt idx="678">
                  <c:v>3.7000000000000058E-3</c:v>
                </c:pt>
                <c:pt idx="679">
                  <c:v>3.7000000000000058E-3</c:v>
                </c:pt>
                <c:pt idx="680">
                  <c:v>3.7000000000000058E-3</c:v>
                </c:pt>
                <c:pt idx="681">
                  <c:v>3.7000000000000058E-3</c:v>
                </c:pt>
                <c:pt idx="682">
                  <c:v>3.7000000000000058E-3</c:v>
                </c:pt>
                <c:pt idx="683">
                  <c:v>3.7000000000000058E-3</c:v>
                </c:pt>
                <c:pt idx="684">
                  <c:v>3.7000000000000058E-3</c:v>
                </c:pt>
                <c:pt idx="685">
                  <c:v>3.7000000000000058E-3</c:v>
                </c:pt>
                <c:pt idx="686">
                  <c:v>3.7000000000000058E-3</c:v>
                </c:pt>
                <c:pt idx="687">
                  <c:v>3.7000000000000058E-3</c:v>
                </c:pt>
                <c:pt idx="688">
                  <c:v>3.7000000000000058E-3</c:v>
                </c:pt>
                <c:pt idx="689">
                  <c:v>3.7000000000000058E-3</c:v>
                </c:pt>
                <c:pt idx="690">
                  <c:v>3.7000000000000058E-3</c:v>
                </c:pt>
                <c:pt idx="691">
                  <c:v>3.7000000000000058E-3</c:v>
                </c:pt>
                <c:pt idx="692">
                  <c:v>3.7000000000000058E-3</c:v>
                </c:pt>
                <c:pt idx="693">
                  <c:v>3.7000000000000058E-3</c:v>
                </c:pt>
                <c:pt idx="694">
                  <c:v>3.7000000000000058E-3</c:v>
                </c:pt>
                <c:pt idx="695">
                  <c:v>3.7000000000000058E-3</c:v>
                </c:pt>
                <c:pt idx="696">
                  <c:v>3.7000000000000058E-3</c:v>
                </c:pt>
                <c:pt idx="697">
                  <c:v>3.800000000000003E-3</c:v>
                </c:pt>
                <c:pt idx="698">
                  <c:v>3.9000000000000046E-3</c:v>
                </c:pt>
                <c:pt idx="699">
                  <c:v>3.9000000000000046E-3</c:v>
                </c:pt>
                <c:pt idx="700">
                  <c:v>4.0000000000000062E-3</c:v>
                </c:pt>
                <c:pt idx="701">
                  <c:v>4.0000000000000062E-3</c:v>
                </c:pt>
                <c:pt idx="702">
                  <c:v>4.0000000000000062E-3</c:v>
                </c:pt>
                <c:pt idx="703">
                  <c:v>4.0000000000000062E-3</c:v>
                </c:pt>
                <c:pt idx="704">
                  <c:v>4.0000000000000062E-3</c:v>
                </c:pt>
                <c:pt idx="705">
                  <c:v>4.0000000000000062E-3</c:v>
                </c:pt>
                <c:pt idx="706">
                  <c:v>4.0000000000000062E-3</c:v>
                </c:pt>
                <c:pt idx="707">
                  <c:v>4.0000000000000062E-3</c:v>
                </c:pt>
                <c:pt idx="708">
                  <c:v>4.4000000000000072E-3</c:v>
                </c:pt>
                <c:pt idx="709">
                  <c:v>4.4000000000000072E-3</c:v>
                </c:pt>
                <c:pt idx="710">
                  <c:v>4.4000000000000072E-3</c:v>
                </c:pt>
                <c:pt idx="711">
                  <c:v>4.5000000000000014E-3</c:v>
                </c:pt>
                <c:pt idx="712">
                  <c:v>4.6000000000000034E-3</c:v>
                </c:pt>
                <c:pt idx="713">
                  <c:v>4.8000000000000004E-3</c:v>
                </c:pt>
                <c:pt idx="714">
                  <c:v>4.9000000000000094E-3</c:v>
                </c:pt>
                <c:pt idx="715">
                  <c:v>5.4000000000000072E-3</c:v>
                </c:pt>
                <c:pt idx="716">
                  <c:v>5.5000000000000014E-3</c:v>
                </c:pt>
                <c:pt idx="717">
                  <c:v>5.7000000000000071E-3</c:v>
                </c:pt>
                <c:pt idx="718">
                  <c:v>6.2000000000000093E-3</c:v>
                </c:pt>
                <c:pt idx="719">
                  <c:v>6.3000000000000061E-3</c:v>
                </c:pt>
                <c:pt idx="720">
                  <c:v>6.7000000000000072E-3</c:v>
                </c:pt>
                <c:pt idx="721">
                  <c:v>7.1000000000000004E-3</c:v>
                </c:pt>
                <c:pt idx="722">
                  <c:v>7.7000000000000089E-3</c:v>
                </c:pt>
                <c:pt idx="723">
                  <c:v>8.000000000000014E-3</c:v>
                </c:pt>
                <c:pt idx="724">
                  <c:v>8.3000000000000122E-3</c:v>
                </c:pt>
                <c:pt idx="725">
                  <c:v>8.4000000000000047E-3</c:v>
                </c:pt>
                <c:pt idx="726">
                  <c:v>8.4000000000000047E-3</c:v>
                </c:pt>
                <c:pt idx="727">
                  <c:v>8.5000000000000006E-3</c:v>
                </c:pt>
                <c:pt idx="728">
                  <c:v>8.5000000000000006E-3</c:v>
                </c:pt>
                <c:pt idx="729">
                  <c:v>9.1000000000000004E-3</c:v>
                </c:pt>
                <c:pt idx="730">
                  <c:v>9.3000000000000183E-3</c:v>
                </c:pt>
                <c:pt idx="731">
                  <c:v>9.3000000000000183E-3</c:v>
                </c:pt>
                <c:pt idx="732">
                  <c:v>9.3000000000000183E-3</c:v>
                </c:pt>
                <c:pt idx="733">
                  <c:v>9.3000000000000183E-3</c:v>
                </c:pt>
                <c:pt idx="734">
                  <c:v>9.4000000000000125E-3</c:v>
                </c:pt>
                <c:pt idx="735">
                  <c:v>9.5000000000000067E-3</c:v>
                </c:pt>
                <c:pt idx="736">
                  <c:v>9.7000000000000003E-3</c:v>
                </c:pt>
                <c:pt idx="737">
                  <c:v>9.7000000000000003E-3</c:v>
                </c:pt>
                <c:pt idx="738">
                  <c:v>9.9000000000000147E-3</c:v>
                </c:pt>
                <c:pt idx="739">
                  <c:v>1.0000000000000005E-2</c:v>
                </c:pt>
                <c:pt idx="740">
                  <c:v>1.0000000000000005E-2</c:v>
                </c:pt>
                <c:pt idx="741">
                  <c:v>1.0000000000000005E-2</c:v>
                </c:pt>
                <c:pt idx="742">
                  <c:v>1.0000000000000005E-2</c:v>
                </c:pt>
                <c:pt idx="743">
                  <c:v>1.0000000000000005E-2</c:v>
                </c:pt>
                <c:pt idx="744">
                  <c:v>1.0000000000000005E-2</c:v>
                </c:pt>
                <c:pt idx="745">
                  <c:v>1.0000000000000005E-2</c:v>
                </c:pt>
                <c:pt idx="746">
                  <c:v>1.0000000000000005E-2</c:v>
                </c:pt>
                <c:pt idx="747">
                  <c:v>1.0000000000000005E-2</c:v>
                </c:pt>
                <c:pt idx="748">
                  <c:v>1.0100000000000001E-2</c:v>
                </c:pt>
                <c:pt idx="749">
                  <c:v>1.0100000000000001E-2</c:v>
                </c:pt>
                <c:pt idx="750">
                  <c:v>1.0100000000000001E-2</c:v>
                </c:pt>
                <c:pt idx="751">
                  <c:v>1.0100000000000001E-2</c:v>
                </c:pt>
                <c:pt idx="752">
                  <c:v>1.0100000000000001E-2</c:v>
                </c:pt>
                <c:pt idx="753">
                  <c:v>1.0100000000000001E-2</c:v>
                </c:pt>
                <c:pt idx="754">
                  <c:v>1.0100000000000001E-2</c:v>
                </c:pt>
                <c:pt idx="755">
                  <c:v>1.0100000000000001E-2</c:v>
                </c:pt>
                <c:pt idx="756">
                  <c:v>1.0100000000000001E-2</c:v>
                </c:pt>
                <c:pt idx="757">
                  <c:v>1.0100000000000001E-2</c:v>
                </c:pt>
                <c:pt idx="758">
                  <c:v>1.0100000000000001E-2</c:v>
                </c:pt>
                <c:pt idx="759">
                  <c:v>1.0100000000000001E-2</c:v>
                </c:pt>
                <c:pt idx="760">
                  <c:v>1.0100000000000001E-2</c:v>
                </c:pt>
                <c:pt idx="761">
                  <c:v>1.0100000000000001E-2</c:v>
                </c:pt>
                <c:pt idx="762">
                  <c:v>1.0100000000000001E-2</c:v>
                </c:pt>
                <c:pt idx="763">
                  <c:v>1.0100000000000001E-2</c:v>
                </c:pt>
                <c:pt idx="764">
                  <c:v>1.0100000000000001E-2</c:v>
                </c:pt>
                <c:pt idx="765">
                  <c:v>1.0100000000000001E-2</c:v>
                </c:pt>
                <c:pt idx="766">
                  <c:v>1.0100000000000001E-2</c:v>
                </c:pt>
                <c:pt idx="767">
                  <c:v>1.0100000000000001E-2</c:v>
                </c:pt>
                <c:pt idx="768">
                  <c:v>1.0100000000000001E-2</c:v>
                </c:pt>
                <c:pt idx="769">
                  <c:v>1.0100000000000001E-2</c:v>
                </c:pt>
                <c:pt idx="770">
                  <c:v>1.0100000000000001E-2</c:v>
                </c:pt>
                <c:pt idx="771">
                  <c:v>1.0100000000000001E-2</c:v>
                </c:pt>
                <c:pt idx="772">
                  <c:v>1.0100000000000001E-2</c:v>
                </c:pt>
                <c:pt idx="773">
                  <c:v>1.0100000000000001E-2</c:v>
                </c:pt>
                <c:pt idx="774">
                  <c:v>1.0100000000000001E-2</c:v>
                </c:pt>
                <c:pt idx="775">
                  <c:v>1.0100000000000001E-2</c:v>
                </c:pt>
                <c:pt idx="776">
                  <c:v>1.0100000000000001E-2</c:v>
                </c:pt>
                <c:pt idx="777">
                  <c:v>1.0100000000000001E-2</c:v>
                </c:pt>
                <c:pt idx="778">
                  <c:v>1.0100000000000001E-2</c:v>
                </c:pt>
                <c:pt idx="779">
                  <c:v>1.0100000000000001E-2</c:v>
                </c:pt>
                <c:pt idx="780">
                  <c:v>1.0100000000000001E-2</c:v>
                </c:pt>
                <c:pt idx="781">
                  <c:v>1.0100000000000001E-2</c:v>
                </c:pt>
                <c:pt idx="782">
                  <c:v>1.0100000000000001E-2</c:v>
                </c:pt>
                <c:pt idx="783">
                  <c:v>1.0100000000000001E-2</c:v>
                </c:pt>
                <c:pt idx="784">
                  <c:v>1.0100000000000001E-2</c:v>
                </c:pt>
                <c:pt idx="785">
                  <c:v>1.0200000000000001E-2</c:v>
                </c:pt>
                <c:pt idx="786">
                  <c:v>1.0200000000000001E-2</c:v>
                </c:pt>
                <c:pt idx="787">
                  <c:v>1.0200000000000001E-2</c:v>
                </c:pt>
                <c:pt idx="788">
                  <c:v>1.0200000000000001E-2</c:v>
                </c:pt>
                <c:pt idx="789">
                  <c:v>1.0200000000000001E-2</c:v>
                </c:pt>
                <c:pt idx="790">
                  <c:v>1.0200000000000001E-2</c:v>
                </c:pt>
                <c:pt idx="791">
                  <c:v>1.0200000000000001E-2</c:v>
                </c:pt>
                <c:pt idx="792">
                  <c:v>1.0200000000000001E-2</c:v>
                </c:pt>
                <c:pt idx="793">
                  <c:v>1.0200000000000001E-2</c:v>
                </c:pt>
                <c:pt idx="794">
                  <c:v>1.0200000000000001E-2</c:v>
                </c:pt>
                <c:pt idx="795">
                  <c:v>1.0200000000000001E-2</c:v>
                </c:pt>
                <c:pt idx="796">
                  <c:v>1.0200000000000001E-2</c:v>
                </c:pt>
                <c:pt idx="797">
                  <c:v>1.0200000000000001E-2</c:v>
                </c:pt>
                <c:pt idx="798">
                  <c:v>1.0200000000000001E-2</c:v>
                </c:pt>
                <c:pt idx="799">
                  <c:v>1.0200000000000001E-2</c:v>
                </c:pt>
                <c:pt idx="800">
                  <c:v>1.0200000000000001E-2</c:v>
                </c:pt>
                <c:pt idx="801">
                  <c:v>1.0200000000000001E-2</c:v>
                </c:pt>
                <c:pt idx="802">
                  <c:v>1.0200000000000001E-2</c:v>
                </c:pt>
                <c:pt idx="803">
                  <c:v>1.0200000000000001E-2</c:v>
                </c:pt>
                <c:pt idx="804">
                  <c:v>1.0200000000000001E-2</c:v>
                </c:pt>
                <c:pt idx="805">
                  <c:v>1.0200000000000001E-2</c:v>
                </c:pt>
                <c:pt idx="806">
                  <c:v>1.0200000000000001E-2</c:v>
                </c:pt>
                <c:pt idx="807">
                  <c:v>1.0200000000000001E-2</c:v>
                </c:pt>
                <c:pt idx="808">
                  <c:v>1.0200000000000001E-2</c:v>
                </c:pt>
                <c:pt idx="809">
                  <c:v>1.0200000000000001E-2</c:v>
                </c:pt>
                <c:pt idx="810">
                  <c:v>1.0200000000000001E-2</c:v>
                </c:pt>
                <c:pt idx="811">
                  <c:v>1.0200000000000001E-2</c:v>
                </c:pt>
                <c:pt idx="812">
                  <c:v>1.0200000000000001E-2</c:v>
                </c:pt>
                <c:pt idx="813">
                  <c:v>1.0400000000000001E-2</c:v>
                </c:pt>
                <c:pt idx="814">
                  <c:v>1.0400000000000001E-2</c:v>
                </c:pt>
                <c:pt idx="815">
                  <c:v>1.0400000000000001E-2</c:v>
                </c:pt>
                <c:pt idx="816">
                  <c:v>1.0400000000000001E-2</c:v>
                </c:pt>
                <c:pt idx="817">
                  <c:v>1.0400000000000001E-2</c:v>
                </c:pt>
                <c:pt idx="818">
                  <c:v>1.0400000000000001E-2</c:v>
                </c:pt>
                <c:pt idx="819">
                  <c:v>1.0400000000000001E-2</c:v>
                </c:pt>
                <c:pt idx="820">
                  <c:v>1.0400000000000001E-2</c:v>
                </c:pt>
                <c:pt idx="821">
                  <c:v>1.0400000000000001E-2</c:v>
                </c:pt>
                <c:pt idx="822">
                  <c:v>1.0400000000000001E-2</c:v>
                </c:pt>
                <c:pt idx="823">
                  <c:v>1.0400000000000001E-2</c:v>
                </c:pt>
                <c:pt idx="824">
                  <c:v>1.0400000000000001E-2</c:v>
                </c:pt>
                <c:pt idx="825">
                  <c:v>1.0400000000000001E-2</c:v>
                </c:pt>
                <c:pt idx="826">
                  <c:v>1.0400000000000001E-2</c:v>
                </c:pt>
                <c:pt idx="827">
                  <c:v>1.0400000000000001E-2</c:v>
                </c:pt>
                <c:pt idx="828">
                  <c:v>1.0400000000000001E-2</c:v>
                </c:pt>
                <c:pt idx="829">
                  <c:v>1.0400000000000001E-2</c:v>
                </c:pt>
                <c:pt idx="830">
                  <c:v>1.0400000000000001E-2</c:v>
                </c:pt>
                <c:pt idx="831">
                  <c:v>1.0400000000000001E-2</c:v>
                </c:pt>
                <c:pt idx="832">
                  <c:v>1.0400000000000001E-2</c:v>
                </c:pt>
                <c:pt idx="833">
                  <c:v>1.0400000000000001E-2</c:v>
                </c:pt>
                <c:pt idx="834">
                  <c:v>1.0400000000000001E-2</c:v>
                </c:pt>
                <c:pt idx="835">
                  <c:v>1.0400000000000001E-2</c:v>
                </c:pt>
                <c:pt idx="836">
                  <c:v>1.0400000000000001E-2</c:v>
                </c:pt>
                <c:pt idx="837">
                  <c:v>1.0400000000000001E-2</c:v>
                </c:pt>
                <c:pt idx="838">
                  <c:v>1.0400000000000001E-2</c:v>
                </c:pt>
                <c:pt idx="839">
                  <c:v>1.0400000000000001E-2</c:v>
                </c:pt>
                <c:pt idx="840">
                  <c:v>1.0400000000000001E-2</c:v>
                </c:pt>
                <c:pt idx="841">
                  <c:v>1.0400000000000001E-2</c:v>
                </c:pt>
                <c:pt idx="842">
                  <c:v>1.0500000000000015E-2</c:v>
                </c:pt>
                <c:pt idx="843">
                  <c:v>1.0500000000000015E-2</c:v>
                </c:pt>
                <c:pt idx="844">
                  <c:v>1.0500000000000015E-2</c:v>
                </c:pt>
                <c:pt idx="845">
                  <c:v>1.0500000000000015E-2</c:v>
                </c:pt>
                <c:pt idx="846">
                  <c:v>1.0500000000000015E-2</c:v>
                </c:pt>
                <c:pt idx="847">
                  <c:v>1.0500000000000015E-2</c:v>
                </c:pt>
                <c:pt idx="848">
                  <c:v>1.0500000000000015E-2</c:v>
                </c:pt>
                <c:pt idx="849">
                  <c:v>1.0500000000000015E-2</c:v>
                </c:pt>
                <c:pt idx="850">
                  <c:v>1.0500000000000015E-2</c:v>
                </c:pt>
                <c:pt idx="851">
                  <c:v>1.0500000000000015E-2</c:v>
                </c:pt>
                <c:pt idx="852">
                  <c:v>1.0500000000000015E-2</c:v>
                </c:pt>
                <c:pt idx="853">
                  <c:v>1.0500000000000015E-2</c:v>
                </c:pt>
                <c:pt idx="854">
                  <c:v>1.0500000000000015E-2</c:v>
                </c:pt>
                <c:pt idx="855">
                  <c:v>1.0500000000000015E-2</c:v>
                </c:pt>
                <c:pt idx="856">
                  <c:v>1.0500000000000015E-2</c:v>
                </c:pt>
                <c:pt idx="857">
                  <c:v>1.0500000000000015E-2</c:v>
                </c:pt>
                <c:pt idx="858">
                  <c:v>1.0500000000000015E-2</c:v>
                </c:pt>
                <c:pt idx="859">
                  <c:v>1.0500000000000015E-2</c:v>
                </c:pt>
                <c:pt idx="860">
                  <c:v>1.0500000000000015E-2</c:v>
                </c:pt>
                <c:pt idx="861">
                  <c:v>1.0500000000000015E-2</c:v>
                </c:pt>
                <c:pt idx="862">
                  <c:v>1.0500000000000015E-2</c:v>
                </c:pt>
                <c:pt idx="863">
                  <c:v>1.0500000000000015E-2</c:v>
                </c:pt>
                <c:pt idx="864">
                  <c:v>1.0500000000000015E-2</c:v>
                </c:pt>
                <c:pt idx="865">
                  <c:v>1.0500000000000015E-2</c:v>
                </c:pt>
                <c:pt idx="866">
                  <c:v>1.0500000000000015E-2</c:v>
                </c:pt>
                <c:pt idx="867">
                  <c:v>1.0500000000000015E-2</c:v>
                </c:pt>
                <c:pt idx="868">
                  <c:v>1.0500000000000015E-2</c:v>
                </c:pt>
                <c:pt idx="869">
                  <c:v>1.0500000000000015E-2</c:v>
                </c:pt>
                <c:pt idx="870">
                  <c:v>1.0500000000000015E-2</c:v>
                </c:pt>
                <c:pt idx="871">
                  <c:v>1.0500000000000015E-2</c:v>
                </c:pt>
                <c:pt idx="872">
                  <c:v>1.0500000000000015E-2</c:v>
                </c:pt>
                <c:pt idx="873">
                  <c:v>1.0500000000000015E-2</c:v>
                </c:pt>
                <c:pt idx="874">
                  <c:v>1.0500000000000015E-2</c:v>
                </c:pt>
                <c:pt idx="875">
                  <c:v>1.0500000000000015E-2</c:v>
                </c:pt>
                <c:pt idx="876">
                  <c:v>1.0500000000000015E-2</c:v>
                </c:pt>
                <c:pt idx="877">
                  <c:v>1.0500000000000015E-2</c:v>
                </c:pt>
                <c:pt idx="878">
                  <c:v>1.0500000000000015E-2</c:v>
                </c:pt>
                <c:pt idx="879">
                  <c:v>1.0500000000000015E-2</c:v>
                </c:pt>
                <c:pt idx="880">
                  <c:v>1.0500000000000015E-2</c:v>
                </c:pt>
                <c:pt idx="881">
                  <c:v>1.0500000000000015E-2</c:v>
                </c:pt>
                <c:pt idx="882">
                  <c:v>1.0500000000000015E-2</c:v>
                </c:pt>
                <c:pt idx="883">
                  <c:v>1.0500000000000015E-2</c:v>
                </c:pt>
                <c:pt idx="884">
                  <c:v>1.0500000000000015E-2</c:v>
                </c:pt>
                <c:pt idx="885">
                  <c:v>1.0500000000000015E-2</c:v>
                </c:pt>
                <c:pt idx="886">
                  <c:v>1.0500000000000015E-2</c:v>
                </c:pt>
                <c:pt idx="887">
                  <c:v>1.0500000000000015E-2</c:v>
                </c:pt>
                <c:pt idx="888">
                  <c:v>1.0500000000000015E-2</c:v>
                </c:pt>
                <c:pt idx="889">
                  <c:v>1.0600000000000016E-2</c:v>
                </c:pt>
                <c:pt idx="890">
                  <c:v>1.0600000000000016E-2</c:v>
                </c:pt>
                <c:pt idx="891">
                  <c:v>1.0600000000000016E-2</c:v>
                </c:pt>
                <c:pt idx="892">
                  <c:v>1.0600000000000016E-2</c:v>
                </c:pt>
                <c:pt idx="893">
                  <c:v>1.0600000000000016E-2</c:v>
                </c:pt>
                <c:pt idx="894">
                  <c:v>1.0600000000000016E-2</c:v>
                </c:pt>
                <c:pt idx="895">
                  <c:v>1.0600000000000016E-2</c:v>
                </c:pt>
                <c:pt idx="896">
                  <c:v>1.0600000000000016E-2</c:v>
                </c:pt>
                <c:pt idx="897">
                  <c:v>1.0600000000000016E-2</c:v>
                </c:pt>
                <c:pt idx="898">
                  <c:v>1.0600000000000016E-2</c:v>
                </c:pt>
                <c:pt idx="899">
                  <c:v>1.0600000000000016E-2</c:v>
                </c:pt>
                <c:pt idx="900">
                  <c:v>1.0600000000000016E-2</c:v>
                </c:pt>
                <c:pt idx="901">
                  <c:v>1.0600000000000016E-2</c:v>
                </c:pt>
                <c:pt idx="902">
                  <c:v>1.0600000000000016E-2</c:v>
                </c:pt>
                <c:pt idx="903">
                  <c:v>1.0600000000000016E-2</c:v>
                </c:pt>
                <c:pt idx="904">
                  <c:v>1.0699999999999998E-2</c:v>
                </c:pt>
                <c:pt idx="905">
                  <c:v>1.0699999999999998E-2</c:v>
                </c:pt>
                <c:pt idx="906">
                  <c:v>1.0699999999999998E-2</c:v>
                </c:pt>
                <c:pt idx="907">
                  <c:v>1.0800000000000014E-2</c:v>
                </c:pt>
                <c:pt idx="908">
                  <c:v>1.0800000000000014E-2</c:v>
                </c:pt>
                <c:pt idx="909">
                  <c:v>1.0800000000000014E-2</c:v>
                </c:pt>
                <c:pt idx="910">
                  <c:v>1.0800000000000014E-2</c:v>
                </c:pt>
                <c:pt idx="911">
                  <c:v>1.0800000000000014E-2</c:v>
                </c:pt>
                <c:pt idx="912">
                  <c:v>1.0800000000000014E-2</c:v>
                </c:pt>
                <c:pt idx="913">
                  <c:v>1.0800000000000014E-2</c:v>
                </c:pt>
                <c:pt idx="914">
                  <c:v>1.0800000000000014E-2</c:v>
                </c:pt>
                <c:pt idx="915">
                  <c:v>1.0800000000000014E-2</c:v>
                </c:pt>
                <c:pt idx="916">
                  <c:v>1.0800000000000014E-2</c:v>
                </c:pt>
                <c:pt idx="917">
                  <c:v>1.0800000000000014E-2</c:v>
                </c:pt>
                <c:pt idx="918">
                  <c:v>1.0800000000000014E-2</c:v>
                </c:pt>
                <c:pt idx="919">
                  <c:v>1.0800000000000014E-2</c:v>
                </c:pt>
                <c:pt idx="920">
                  <c:v>1.0800000000000014E-2</c:v>
                </c:pt>
                <c:pt idx="921">
                  <c:v>1.0800000000000014E-2</c:v>
                </c:pt>
                <c:pt idx="922">
                  <c:v>1.0800000000000014E-2</c:v>
                </c:pt>
                <c:pt idx="923">
                  <c:v>1.0800000000000014E-2</c:v>
                </c:pt>
                <c:pt idx="924">
                  <c:v>1.0800000000000014E-2</c:v>
                </c:pt>
                <c:pt idx="925">
                  <c:v>1.0800000000000014E-2</c:v>
                </c:pt>
                <c:pt idx="926">
                  <c:v>1.0800000000000014E-2</c:v>
                </c:pt>
                <c:pt idx="927">
                  <c:v>1.0800000000000014E-2</c:v>
                </c:pt>
                <c:pt idx="928">
                  <c:v>1.0800000000000014E-2</c:v>
                </c:pt>
                <c:pt idx="929">
                  <c:v>1.0800000000000014E-2</c:v>
                </c:pt>
                <c:pt idx="930">
                  <c:v>1.0800000000000014E-2</c:v>
                </c:pt>
                <c:pt idx="931">
                  <c:v>1.0800000000000014E-2</c:v>
                </c:pt>
                <c:pt idx="932">
                  <c:v>1.0800000000000014E-2</c:v>
                </c:pt>
                <c:pt idx="933">
                  <c:v>1.0800000000000014E-2</c:v>
                </c:pt>
                <c:pt idx="934">
                  <c:v>1.0800000000000014E-2</c:v>
                </c:pt>
                <c:pt idx="935">
                  <c:v>1.0800000000000014E-2</c:v>
                </c:pt>
                <c:pt idx="936">
                  <c:v>1.0800000000000014E-2</c:v>
                </c:pt>
                <c:pt idx="937">
                  <c:v>1.0800000000000014E-2</c:v>
                </c:pt>
                <c:pt idx="938">
                  <c:v>1.0800000000000014E-2</c:v>
                </c:pt>
                <c:pt idx="939">
                  <c:v>1.0800000000000014E-2</c:v>
                </c:pt>
                <c:pt idx="940">
                  <c:v>1.0800000000000014E-2</c:v>
                </c:pt>
                <c:pt idx="941">
                  <c:v>1.0800000000000014E-2</c:v>
                </c:pt>
                <c:pt idx="942">
                  <c:v>1.0800000000000014E-2</c:v>
                </c:pt>
                <c:pt idx="943">
                  <c:v>1.0800000000000014E-2</c:v>
                </c:pt>
                <c:pt idx="944">
                  <c:v>1.0800000000000014E-2</c:v>
                </c:pt>
                <c:pt idx="945">
                  <c:v>1.0999999999999998E-2</c:v>
                </c:pt>
                <c:pt idx="946">
                  <c:v>1.0999999999999998E-2</c:v>
                </c:pt>
                <c:pt idx="947">
                  <c:v>1.0999999999999998E-2</c:v>
                </c:pt>
                <c:pt idx="948">
                  <c:v>1.0999999999999998E-2</c:v>
                </c:pt>
                <c:pt idx="949">
                  <c:v>1.0999999999999998E-2</c:v>
                </c:pt>
                <c:pt idx="950">
                  <c:v>1.0999999999999998E-2</c:v>
                </c:pt>
                <c:pt idx="951">
                  <c:v>1.0999999999999998E-2</c:v>
                </c:pt>
                <c:pt idx="952">
                  <c:v>1.1100000000000016E-2</c:v>
                </c:pt>
                <c:pt idx="953">
                  <c:v>1.1100000000000016E-2</c:v>
                </c:pt>
                <c:pt idx="954">
                  <c:v>1.1100000000000016E-2</c:v>
                </c:pt>
                <c:pt idx="955">
                  <c:v>1.1100000000000016E-2</c:v>
                </c:pt>
                <c:pt idx="956">
                  <c:v>1.1100000000000016E-2</c:v>
                </c:pt>
                <c:pt idx="957">
                  <c:v>1.1100000000000016E-2</c:v>
                </c:pt>
                <c:pt idx="958">
                  <c:v>1.1100000000000016E-2</c:v>
                </c:pt>
                <c:pt idx="959">
                  <c:v>1.1100000000000016E-2</c:v>
                </c:pt>
                <c:pt idx="960">
                  <c:v>1.1100000000000016E-2</c:v>
                </c:pt>
                <c:pt idx="961">
                  <c:v>1.1100000000000016E-2</c:v>
                </c:pt>
                <c:pt idx="962">
                  <c:v>1.1100000000000016E-2</c:v>
                </c:pt>
                <c:pt idx="963">
                  <c:v>1.1100000000000016E-2</c:v>
                </c:pt>
                <c:pt idx="964">
                  <c:v>1.1100000000000016E-2</c:v>
                </c:pt>
                <c:pt idx="965">
                  <c:v>1.1100000000000016E-2</c:v>
                </c:pt>
                <c:pt idx="966">
                  <c:v>1.1100000000000016E-2</c:v>
                </c:pt>
                <c:pt idx="967">
                  <c:v>1.1100000000000016E-2</c:v>
                </c:pt>
                <c:pt idx="968">
                  <c:v>1.1100000000000016E-2</c:v>
                </c:pt>
                <c:pt idx="969">
                  <c:v>1.1100000000000016E-2</c:v>
                </c:pt>
                <c:pt idx="970">
                  <c:v>1.1100000000000016E-2</c:v>
                </c:pt>
                <c:pt idx="971">
                  <c:v>1.1100000000000016E-2</c:v>
                </c:pt>
                <c:pt idx="972">
                  <c:v>1.1100000000000016E-2</c:v>
                </c:pt>
                <c:pt idx="973">
                  <c:v>1.1100000000000016E-2</c:v>
                </c:pt>
                <c:pt idx="974">
                  <c:v>1.1100000000000016E-2</c:v>
                </c:pt>
                <c:pt idx="975">
                  <c:v>1.1100000000000016E-2</c:v>
                </c:pt>
                <c:pt idx="976">
                  <c:v>1.1100000000000016E-2</c:v>
                </c:pt>
                <c:pt idx="977">
                  <c:v>1.1100000000000016E-2</c:v>
                </c:pt>
                <c:pt idx="978">
                  <c:v>1.1100000000000016E-2</c:v>
                </c:pt>
                <c:pt idx="979">
                  <c:v>1.1100000000000016E-2</c:v>
                </c:pt>
                <c:pt idx="980">
                  <c:v>1.1100000000000016E-2</c:v>
                </c:pt>
                <c:pt idx="981">
                  <c:v>1.1100000000000016E-2</c:v>
                </c:pt>
                <c:pt idx="982">
                  <c:v>1.1100000000000016E-2</c:v>
                </c:pt>
                <c:pt idx="983">
                  <c:v>1.1100000000000016E-2</c:v>
                </c:pt>
                <c:pt idx="984">
                  <c:v>1.1100000000000016E-2</c:v>
                </c:pt>
                <c:pt idx="985">
                  <c:v>1.1100000000000016E-2</c:v>
                </c:pt>
                <c:pt idx="986">
                  <c:v>1.1100000000000016E-2</c:v>
                </c:pt>
                <c:pt idx="987">
                  <c:v>1.1100000000000016E-2</c:v>
                </c:pt>
                <c:pt idx="988">
                  <c:v>1.1100000000000016E-2</c:v>
                </c:pt>
                <c:pt idx="989">
                  <c:v>1.1100000000000016E-2</c:v>
                </c:pt>
                <c:pt idx="990">
                  <c:v>1.1100000000000016E-2</c:v>
                </c:pt>
                <c:pt idx="991">
                  <c:v>1.1100000000000016E-2</c:v>
                </c:pt>
                <c:pt idx="992">
                  <c:v>1.1200000000000017E-2</c:v>
                </c:pt>
                <c:pt idx="993">
                  <c:v>1.1200000000000017E-2</c:v>
                </c:pt>
                <c:pt idx="994">
                  <c:v>1.1200000000000017E-2</c:v>
                </c:pt>
                <c:pt idx="995">
                  <c:v>1.1200000000000017E-2</c:v>
                </c:pt>
                <c:pt idx="996">
                  <c:v>1.1299999999999998E-2</c:v>
                </c:pt>
                <c:pt idx="997">
                  <c:v>1.1299999999999998E-2</c:v>
                </c:pt>
                <c:pt idx="998">
                  <c:v>1.1299999999999998E-2</c:v>
                </c:pt>
                <c:pt idx="999">
                  <c:v>1.1299999999999998E-2</c:v>
                </c:pt>
                <c:pt idx="1000">
                  <c:v>1.1299999999999998E-2</c:v>
                </c:pt>
                <c:pt idx="1001">
                  <c:v>1.1299999999999998E-2</c:v>
                </c:pt>
                <c:pt idx="1002">
                  <c:v>1.1299999999999998E-2</c:v>
                </c:pt>
                <c:pt idx="1003">
                  <c:v>1.1299999999999998E-2</c:v>
                </c:pt>
                <c:pt idx="1004">
                  <c:v>1.1299999999999998E-2</c:v>
                </c:pt>
                <c:pt idx="1005">
                  <c:v>1.1299999999999998E-2</c:v>
                </c:pt>
                <c:pt idx="1006">
                  <c:v>1.1299999999999998E-2</c:v>
                </c:pt>
                <c:pt idx="1007">
                  <c:v>1.1299999999999998E-2</c:v>
                </c:pt>
                <c:pt idx="1008">
                  <c:v>1.1299999999999998E-2</c:v>
                </c:pt>
                <c:pt idx="1009">
                  <c:v>1.1299999999999998E-2</c:v>
                </c:pt>
                <c:pt idx="1010">
                  <c:v>1.1299999999999998E-2</c:v>
                </c:pt>
                <c:pt idx="1011">
                  <c:v>1.1299999999999998E-2</c:v>
                </c:pt>
                <c:pt idx="1012">
                  <c:v>1.1299999999999998E-2</c:v>
                </c:pt>
                <c:pt idx="1013">
                  <c:v>1.1299999999999998E-2</c:v>
                </c:pt>
                <c:pt idx="1014">
                  <c:v>1.1299999999999998E-2</c:v>
                </c:pt>
                <c:pt idx="1015">
                  <c:v>1.1299999999999998E-2</c:v>
                </c:pt>
                <c:pt idx="1016">
                  <c:v>1.1299999999999998E-2</c:v>
                </c:pt>
                <c:pt idx="1017">
                  <c:v>1.1299999999999998E-2</c:v>
                </c:pt>
                <c:pt idx="1018">
                  <c:v>1.1299999999999998E-2</c:v>
                </c:pt>
                <c:pt idx="1019">
                  <c:v>1.1299999999999998E-2</c:v>
                </c:pt>
                <c:pt idx="1020">
                  <c:v>1.1299999999999998E-2</c:v>
                </c:pt>
                <c:pt idx="1021">
                  <c:v>1.1299999999999998E-2</c:v>
                </c:pt>
                <c:pt idx="1022">
                  <c:v>1.1299999999999998E-2</c:v>
                </c:pt>
                <c:pt idx="1023">
                  <c:v>1.1299999999999998E-2</c:v>
                </c:pt>
                <c:pt idx="1024">
                  <c:v>1.1299999999999998E-2</c:v>
                </c:pt>
                <c:pt idx="1025">
                  <c:v>1.1299999999999998E-2</c:v>
                </c:pt>
                <c:pt idx="1026">
                  <c:v>1.1299999999999998E-2</c:v>
                </c:pt>
                <c:pt idx="1027">
                  <c:v>1.1299999999999998E-2</c:v>
                </c:pt>
                <c:pt idx="1028">
                  <c:v>1.1299999999999998E-2</c:v>
                </c:pt>
                <c:pt idx="1029">
                  <c:v>1.1299999999999998E-2</c:v>
                </c:pt>
                <c:pt idx="1030">
                  <c:v>1.1299999999999998E-2</c:v>
                </c:pt>
                <c:pt idx="1031">
                  <c:v>1.1299999999999998E-2</c:v>
                </c:pt>
                <c:pt idx="1032">
                  <c:v>1.1299999999999998E-2</c:v>
                </c:pt>
                <c:pt idx="1033">
                  <c:v>1.1299999999999998E-2</c:v>
                </c:pt>
                <c:pt idx="1034">
                  <c:v>1.1299999999999998E-2</c:v>
                </c:pt>
                <c:pt idx="1035">
                  <c:v>1.1299999999999998E-2</c:v>
                </c:pt>
                <c:pt idx="1036">
                  <c:v>1.1299999999999998E-2</c:v>
                </c:pt>
                <c:pt idx="1037">
                  <c:v>1.1299999999999998E-2</c:v>
                </c:pt>
                <c:pt idx="1038">
                  <c:v>1.1299999999999998E-2</c:v>
                </c:pt>
                <c:pt idx="1039">
                  <c:v>1.1299999999999998E-2</c:v>
                </c:pt>
                <c:pt idx="1040">
                  <c:v>1.1299999999999998E-2</c:v>
                </c:pt>
                <c:pt idx="1041">
                  <c:v>1.1299999999999998E-2</c:v>
                </c:pt>
                <c:pt idx="1042">
                  <c:v>1.1299999999999998E-2</c:v>
                </c:pt>
                <c:pt idx="1043">
                  <c:v>1.1299999999999998E-2</c:v>
                </c:pt>
                <c:pt idx="1044">
                  <c:v>1.1299999999999998E-2</c:v>
                </c:pt>
                <c:pt idx="1045">
                  <c:v>1.1299999999999998E-2</c:v>
                </c:pt>
                <c:pt idx="1046">
                  <c:v>1.1299999999999998E-2</c:v>
                </c:pt>
                <c:pt idx="1047">
                  <c:v>1.1299999999999998E-2</c:v>
                </c:pt>
                <c:pt idx="1048">
                  <c:v>1.1299999999999998E-2</c:v>
                </c:pt>
                <c:pt idx="1049">
                  <c:v>1.1299999999999998E-2</c:v>
                </c:pt>
                <c:pt idx="1050">
                  <c:v>1.1299999999999998E-2</c:v>
                </c:pt>
                <c:pt idx="1051">
                  <c:v>1.1299999999999998E-2</c:v>
                </c:pt>
                <c:pt idx="1052">
                  <c:v>1.1299999999999998E-2</c:v>
                </c:pt>
                <c:pt idx="1053">
                  <c:v>1.1299999999999998E-2</c:v>
                </c:pt>
                <c:pt idx="1054">
                  <c:v>1.1299999999999998E-2</c:v>
                </c:pt>
                <c:pt idx="1055">
                  <c:v>1.1299999999999998E-2</c:v>
                </c:pt>
                <c:pt idx="1056">
                  <c:v>1.1299999999999998E-2</c:v>
                </c:pt>
                <c:pt idx="1057">
                  <c:v>1.1299999999999998E-2</c:v>
                </c:pt>
                <c:pt idx="1058">
                  <c:v>1.1500000000000019E-2</c:v>
                </c:pt>
                <c:pt idx="1059">
                  <c:v>1.1500000000000019E-2</c:v>
                </c:pt>
                <c:pt idx="1060">
                  <c:v>1.1500000000000019E-2</c:v>
                </c:pt>
                <c:pt idx="1061">
                  <c:v>1.1500000000000019E-2</c:v>
                </c:pt>
                <c:pt idx="1062">
                  <c:v>1.1500000000000019E-2</c:v>
                </c:pt>
                <c:pt idx="1063">
                  <c:v>1.1500000000000019E-2</c:v>
                </c:pt>
                <c:pt idx="1064">
                  <c:v>1.1500000000000019E-2</c:v>
                </c:pt>
                <c:pt idx="1065">
                  <c:v>1.1500000000000019E-2</c:v>
                </c:pt>
                <c:pt idx="1066">
                  <c:v>1.1599999999999996E-2</c:v>
                </c:pt>
                <c:pt idx="1067">
                  <c:v>1.1700000000000023E-2</c:v>
                </c:pt>
                <c:pt idx="1068">
                  <c:v>1.1700000000000023E-2</c:v>
                </c:pt>
                <c:pt idx="1069">
                  <c:v>1.1700000000000023E-2</c:v>
                </c:pt>
                <c:pt idx="1070">
                  <c:v>1.1800000000000022E-2</c:v>
                </c:pt>
                <c:pt idx="1071">
                  <c:v>1.2E-2</c:v>
                </c:pt>
                <c:pt idx="1072">
                  <c:v>1.2100000000000001E-2</c:v>
                </c:pt>
                <c:pt idx="1073">
                  <c:v>1.2200000000000001E-2</c:v>
                </c:pt>
                <c:pt idx="1074">
                  <c:v>1.2500000000000001E-2</c:v>
                </c:pt>
                <c:pt idx="1075">
                  <c:v>1.2500000000000001E-2</c:v>
                </c:pt>
                <c:pt idx="1076">
                  <c:v>1.2600000000000005E-2</c:v>
                </c:pt>
                <c:pt idx="1077">
                  <c:v>1.2999999999999998E-2</c:v>
                </c:pt>
                <c:pt idx="1078">
                  <c:v>1.3299999999999998E-2</c:v>
                </c:pt>
                <c:pt idx="1079">
                  <c:v>1.4100000000000001E-2</c:v>
                </c:pt>
                <c:pt idx="1080">
                  <c:v>1.5299999999999998E-2</c:v>
                </c:pt>
                <c:pt idx="1081">
                  <c:v>1.5599999999999998E-2</c:v>
                </c:pt>
                <c:pt idx="1082">
                  <c:v>1.5599999999999998E-2</c:v>
                </c:pt>
                <c:pt idx="1083">
                  <c:v>1.5699999999999999E-2</c:v>
                </c:pt>
                <c:pt idx="1084">
                  <c:v>1.5800000000000026E-2</c:v>
                </c:pt>
                <c:pt idx="1085">
                  <c:v>1.6199999999999999E-2</c:v>
                </c:pt>
                <c:pt idx="1086">
                  <c:v>1.6799999999999999E-2</c:v>
                </c:pt>
                <c:pt idx="1087">
                  <c:v>1.7100000000000001E-2</c:v>
                </c:pt>
                <c:pt idx="1088">
                  <c:v>1.7600000000000001E-2</c:v>
                </c:pt>
                <c:pt idx="1089">
                  <c:v>1.7600000000000001E-2</c:v>
                </c:pt>
                <c:pt idx="1090">
                  <c:v>1.7600000000000001E-2</c:v>
                </c:pt>
                <c:pt idx="1091">
                  <c:v>1.7600000000000001E-2</c:v>
                </c:pt>
                <c:pt idx="1092">
                  <c:v>1.77E-2</c:v>
                </c:pt>
                <c:pt idx="1093">
                  <c:v>1.7800000000000003E-2</c:v>
                </c:pt>
                <c:pt idx="1094">
                  <c:v>1.7899999999999999E-2</c:v>
                </c:pt>
                <c:pt idx="1095">
                  <c:v>1.7899999999999999E-2</c:v>
                </c:pt>
                <c:pt idx="1096">
                  <c:v>1.7899999999999999E-2</c:v>
                </c:pt>
                <c:pt idx="1097">
                  <c:v>1.7899999999999999E-2</c:v>
                </c:pt>
                <c:pt idx="1098">
                  <c:v>1.7899999999999999E-2</c:v>
                </c:pt>
                <c:pt idx="1099">
                  <c:v>1.7899999999999999E-2</c:v>
                </c:pt>
                <c:pt idx="1100">
                  <c:v>1.7899999999999999E-2</c:v>
                </c:pt>
                <c:pt idx="1101">
                  <c:v>1.8100000000000026E-2</c:v>
                </c:pt>
                <c:pt idx="1102">
                  <c:v>1.8100000000000026E-2</c:v>
                </c:pt>
                <c:pt idx="1103">
                  <c:v>1.8200000000000025E-2</c:v>
                </c:pt>
                <c:pt idx="1104">
                  <c:v>1.8400000000000024E-2</c:v>
                </c:pt>
                <c:pt idx="1105">
                  <c:v>1.8400000000000024E-2</c:v>
                </c:pt>
                <c:pt idx="1106">
                  <c:v>1.8400000000000024E-2</c:v>
                </c:pt>
                <c:pt idx="1107">
                  <c:v>1.8800000000000025E-2</c:v>
                </c:pt>
                <c:pt idx="1108">
                  <c:v>1.8800000000000025E-2</c:v>
                </c:pt>
                <c:pt idx="1109">
                  <c:v>1.8900000000000024E-2</c:v>
                </c:pt>
                <c:pt idx="1110">
                  <c:v>1.8900000000000024E-2</c:v>
                </c:pt>
                <c:pt idx="1111">
                  <c:v>1.9099999999999999E-2</c:v>
                </c:pt>
                <c:pt idx="1112">
                  <c:v>1.9099999999999999E-2</c:v>
                </c:pt>
                <c:pt idx="1113">
                  <c:v>1.9099999999999999E-2</c:v>
                </c:pt>
                <c:pt idx="1114">
                  <c:v>1.9300000000000029E-2</c:v>
                </c:pt>
                <c:pt idx="1115">
                  <c:v>1.9400000000000032E-2</c:v>
                </c:pt>
                <c:pt idx="1116">
                  <c:v>1.9400000000000032E-2</c:v>
                </c:pt>
                <c:pt idx="1117">
                  <c:v>1.9400000000000032E-2</c:v>
                </c:pt>
                <c:pt idx="1118">
                  <c:v>1.9400000000000032E-2</c:v>
                </c:pt>
                <c:pt idx="1119">
                  <c:v>1.9400000000000032E-2</c:v>
                </c:pt>
                <c:pt idx="1120">
                  <c:v>1.9400000000000032E-2</c:v>
                </c:pt>
                <c:pt idx="1121">
                  <c:v>1.9400000000000032E-2</c:v>
                </c:pt>
                <c:pt idx="1122">
                  <c:v>1.9400000000000032E-2</c:v>
                </c:pt>
                <c:pt idx="1123">
                  <c:v>1.9400000000000032E-2</c:v>
                </c:pt>
                <c:pt idx="1124">
                  <c:v>1.9400000000000032E-2</c:v>
                </c:pt>
                <c:pt idx="1125">
                  <c:v>1.9400000000000032E-2</c:v>
                </c:pt>
                <c:pt idx="1126">
                  <c:v>1.9400000000000032E-2</c:v>
                </c:pt>
                <c:pt idx="1127">
                  <c:v>1.9400000000000032E-2</c:v>
                </c:pt>
                <c:pt idx="1128">
                  <c:v>1.9400000000000032E-2</c:v>
                </c:pt>
                <c:pt idx="1129">
                  <c:v>1.9400000000000032E-2</c:v>
                </c:pt>
                <c:pt idx="1130">
                  <c:v>1.9400000000000032E-2</c:v>
                </c:pt>
                <c:pt idx="1131">
                  <c:v>1.9400000000000032E-2</c:v>
                </c:pt>
                <c:pt idx="1132">
                  <c:v>1.9400000000000032E-2</c:v>
                </c:pt>
                <c:pt idx="1133">
                  <c:v>1.9400000000000032E-2</c:v>
                </c:pt>
                <c:pt idx="1134">
                  <c:v>1.9400000000000032E-2</c:v>
                </c:pt>
                <c:pt idx="1135">
                  <c:v>1.9400000000000032E-2</c:v>
                </c:pt>
                <c:pt idx="1136">
                  <c:v>1.9400000000000032E-2</c:v>
                </c:pt>
                <c:pt idx="1137">
                  <c:v>1.9400000000000032E-2</c:v>
                </c:pt>
                <c:pt idx="1138">
                  <c:v>1.9400000000000032E-2</c:v>
                </c:pt>
                <c:pt idx="1139">
                  <c:v>1.9400000000000032E-2</c:v>
                </c:pt>
                <c:pt idx="1140">
                  <c:v>1.9400000000000032E-2</c:v>
                </c:pt>
                <c:pt idx="1141">
                  <c:v>1.9400000000000032E-2</c:v>
                </c:pt>
                <c:pt idx="1142">
                  <c:v>1.9400000000000032E-2</c:v>
                </c:pt>
                <c:pt idx="1143">
                  <c:v>1.9400000000000032E-2</c:v>
                </c:pt>
                <c:pt idx="1144">
                  <c:v>1.9400000000000032E-2</c:v>
                </c:pt>
                <c:pt idx="1145">
                  <c:v>1.9400000000000032E-2</c:v>
                </c:pt>
                <c:pt idx="1146">
                  <c:v>1.9400000000000032E-2</c:v>
                </c:pt>
                <c:pt idx="1147">
                  <c:v>1.9400000000000032E-2</c:v>
                </c:pt>
                <c:pt idx="1148">
                  <c:v>1.9400000000000032E-2</c:v>
                </c:pt>
                <c:pt idx="1149">
                  <c:v>1.9400000000000032E-2</c:v>
                </c:pt>
                <c:pt idx="1150">
                  <c:v>1.9400000000000032E-2</c:v>
                </c:pt>
                <c:pt idx="1151">
                  <c:v>1.9400000000000032E-2</c:v>
                </c:pt>
                <c:pt idx="1152">
                  <c:v>1.9400000000000032E-2</c:v>
                </c:pt>
                <c:pt idx="1153">
                  <c:v>1.9400000000000032E-2</c:v>
                </c:pt>
                <c:pt idx="1154">
                  <c:v>1.9400000000000032E-2</c:v>
                </c:pt>
                <c:pt idx="1155">
                  <c:v>1.9400000000000032E-2</c:v>
                </c:pt>
                <c:pt idx="1156">
                  <c:v>1.9400000000000032E-2</c:v>
                </c:pt>
                <c:pt idx="1157">
                  <c:v>1.9400000000000032E-2</c:v>
                </c:pt>
                <c:pt idx="1158">
                  <c:v>1.9400000000000032E-2</c:v>
                </c:pt>
                <c:pt idx="1159">
                  <c:v>1.9400000000000032E-2</c:v>
                </c:pt>
                <c:pt idx="1160">
                  <c:v>1.9599999999999999E-2</c:v>
                </c:pt>
                <c:pt idx="1161">
                  <c:v>1.9599999999999999E-2</c:v>
                </c:pt>
                <c:pt idx="1162">
                  <c:v>1.9599999999999999E-2</c:v>
                </c:pt>
                <c:pt idx="1163">
                  <c:v>1.9599999999999999E-2</c:v>
                </c:pt>
                <c:pt idx="1164">
                  <c:v>1.9599999999999999E-2</c:v>
                </c:pt>
                <c:pt idx="1165">
                  <c:v>1.9599999999999999E-2</c:v>
                </c:pt>
                <c:pt idx="1166">
                  <c:v>1.9599999999999999E-2</c:v>
                </c:pt>
                <c:pt idx="1167">
                  <c:v>1.9699999999999999E-2</c:v>
                </c:pt>
                <c:pt idx="1168">
                  <c:v>1.9699999999999999E-2</c:v>
                </c:pt>
                <c:pt idx="1169">
                  <c:v>1.9699999999999999E-2</c:v>
                </c:pt>
                <c:pt idx="1170">
                  <c:v>1.9699999999999999E-2</c:v>
                </c:pt>
                <c:pt idx="1171">
                  <c:v>1.9699999999999999E-2</c:v>
                </c:pt>
                <c:pt idx="1172">
                  <c:v>1.9699999999999999E-2</c:v>
                </c:pt>
                <c:pt idx="1173">
                  <c:v>1.9699999999999999E-2</c:v>
                </c:pt>
                <c:pt idx="1174">
                  <c:v>1.9699999999999999E-2</c:v>
                </c:pt>
                <c:pt idx="1175">
                  <c:v>1.9699999999999999E-2</c:v>
                </c:pt>
                <c:pt idx="1176">
                  <c:v>1.9800000000000033E-2</c:v>
                </c:pt>
                <c:pt idx="1177">
                  <c:v>1.9800000000000033E-2</c:v>
                </c:pt>
                <c:pt idx="1178">
                  <c:v>1.9800000000000033E-2</c:v>
                </c:pt>
                <c:pt idx="1179">
                  <c:v>1.9800000000000033E-2</c:v>
                </c:pt>
                <c:pt idx="1180">
                  <c:v>1.9800000000000033E-2</c:v>
                </c:pt>
                <c:pt idx="1181">
                  <c:v>1.9800000000000033E-2</c:v>
                </c:pt>
                <c:pt idx="1182">
                  <c:v>1.9800000000000033E-2</c:v>
                </c:pt>
                <c:pt idx="1183">
                  <c:v>1.9800000000000033E-2</c:v>
                </c:pt>
                <c:pt idx="1184">
                  <c:v>1.9800000000000033E-2</c:v>
                </c:pt>
                <c:pt idx="1185">
                  <c:v>1.9800000000000033E-2</c:v>
                </c:pt>
                <c:pt idx="1186">
                  <c:v>1.9800000000000033E-2</c:v>
                </c:pt>
                <c:pt idx="1187">
                  <c:v>1.9800000000000033E-2</c:v>
                </c:pt>
                <c:pt idx="1188">
                  <c:v>1.9800000000000033E-2</c:v>
                </c:pt>
                <c:pt idx="1189">
                  <c:v>1.9800000000000033E-2</c:v>
                </c:pt>
                <c:pt idx="1190">
                  <c:v>1.9800000000000033E-2</c:v>
                </c:pt>
                <c:pt idx="1191">
                  <c:v>1.9800000000000033E-2</c:v>
                </c:pt>
                <c:pt idx="1192">
                  <c:v>1.9800000000000033E-2</c:v>
                </c:pt>
                <c:pt idx="1193">
                  <c:v>1.9800000000000033E-2</c:v>
                </c:pt>
                <c:pt idx="1194">
                  <c:v>1.9800000000000033E-2</c:v>
                </c:pt>
                <c:pt idx="1195">
                  <c:v>1.9800000000000033E-2</c:v>
                </c:pt>
                <c:pt idx="1196">
                  <c:v>1.9800000000000033E-2</c:v>
                </c:pt>
                <c:pt idx="1197">
                  <c:v>1.9800000000000033E-2</c:v>
                </c:pt>
                <c:pt idx="1198">
                  <c:v>1.9800000000000033E-2</c:v>
                </c:pt>
                <c:pt idx="1199">
                  <c:v>1.9800000000000033E-2</c:v>
                </c:pt>
                <c:pt idx="1200">
                  <c:v>1.9800000000000033E-2</c:v>
                </c:pt>
                <c:pt idx="1201">
                  <c:v>1.9800000000000033E-2</c:v>
                </c:pt>
                <c:pt idx="1202">
                  <c:v>1.9800000000000033E-2</c:v>
                </c:pt>
                <c:pt idx="1203">
                  <c:v>1.9800000000000033E-2</c:v>
                </c:pt>
                <c:pt idx="1204">
                  <c:v>1.9800000000000033E-2</c:v>
                </c:pt>
                <c:pt idx="1205">
                  <c:v>1.9800000000000033E-2</c:v>
                </c:pt>
                <c:pt idx="1206">
                  <c:v>1.9800000000000033E-2</c:v>
                </c:pt>
                <c:pt idx="1207">
                  <c:v>1.9800000000000033E-2</c:v>
                </c:pt>
                <c:pt idx="1208">
                  <c:v>1.9800000000000033E-2</c:v>
                </c:pt>
                <c:pt idx="1209">
                  <c:v>2.0000000000000011E-2</c:v>
                </c:pt>
                <c:pt idx="1210">
                  <c:v>2.0000000000000011E-2</c:v>
                </c:pt>
                <c:pt idx="1211">
                  <c:v>2.0000000000000011E-2</c:v>
                </c:pt>
                <c:pt idx="1212">
                  <c:v>2.0000000000000011E-2</c:v>
                </c:pt>
                <c:pt idx="1213">
                  <c:v>2.0000000000000011E-2</c:v>
                </c:pt>
                <c:pt idx="1214">
                  <c:v>2.0000000000000011E-2</c:v>
                </c:pt>
                <c:pt idx="1215">
                  <c:v>2.0000000000000011E-2</c:v>
                </c:pt>
                <c:pt idx="1216">
                  <c:v>2.0000000000000011E-2</c:v>
                </c:pt>
                <c:pt idx="1217">
                  <c:v>2.0000000000000011E-2</c:v>
                </c:pt>
                <c:pt idx="1218">
                  <c:v>2.0000000000000011E-2</c:v>
                </c:pt>
                <c:pt idx="1219">
                  <c:v>2.0000000000000011E-2</c:v>
                </c:pt>
                <c:pt idx="1220">
                  <c:v>2.0000000000000011E-2</c:v>
                </c:pt>
                <c:pt idx="1221">
                  <c:v>2.0000000000000011E-2</c:v>
                </c:pt>
                <c:pt idx="1222">
                  <c:v>2.0000000000000011E-2</c:v>
                </c:pt>
                <c:pt idx="1223">
                  <c:v>2.0000000000000011E-2</c:v>
                </c:pt>
                <c:pt idx="1224">
                  <c:v>2.0000000000000011E-2</c:v>
                </c:pt>
                <c:pt idx="1225">
                  <c:v>2.0000000000000011E-2</c:v>
                </c:pt>
                <c:pt idx="1226">
                  <c:v>2.0000000000000011E-2</c:v>
                </c:pt>
                <c:pt idx="1227">
                  <c:v>2.0000000000000011E-2</c:v>
                </c:pt>
                <c:pt idx="1228">
                  <c:v>2.0000000000000011E-2</c:v>
                </c:pt>
                <c:pt idx="1229">
                  <c:v>2.0000000000000011E-2</c:v>
                </c:pt>
                <c:pt idx="1230">
                  <c:v>2.0000000000000011E-2</c:v>
                </c:pt>
                <c:pt idx="1231">
                  <c:v>2.0000000000000011E-2</c:v>
                </c:pt>
                <c:pt idx="1232">
                  <c:v>2.0000000000000011E-2</c:v>
                </c:pt>
                <c:pt idx="1233">
                  <c:v>2.0000000000000011E-2</c:v>
                </c:pt>
                <c:pt idx="1234">
                  <c:v>2.0000000000000011E-2</c:v>
                </c:pt>
                <c:pt idx="1235">
                  <c:v>2.0000000000000011E-2</c:v>
                </c:pt>
                <c:pt idx="1236">
                  <c:v>2.0000000000000011E-2</c:v>
                </c:pt>
                <c:pt idx="1237">
                  <c:v>2.0000000000000011E-2</c:v>
                </c:pt>
                <c:pt idx="1238">
                  <c:v>2.0000000000000011E-2</c:v>
                </c:pt>
                <c:pt idx="1239">
                  <c:v>2.0000000000000011E-2</c:v>
                </c:pt>
                <c:pt idx="1240">
                  <c:v>2.0000000000000011E-2</c:v>
                </c:pt>
                <c:pt idx="1241">
                  <c:v>2.0000000000000011E-2</c:v>
                </c:pt>
                <c:pt idx="1242">
                  <c:v>2.0000000000000011E-2</c:v>
                </c:pt>
                <c:pt idx="1243">
                  <c:v>2.0000000000000011E-2</c:v>
                </c:pt>
                <c:pt idx="1244">
                  <c:v>2.0000000000000011E-2</c:v>
                </c:pt>
                <c:pt idx="1245">
                  <c:v>2.01E-2</c:v>
                </c:pt>
                <c:pt idx="1246">
                  <c:v>2.01E-2</c:v>
                </c:pt>
                <c:pt idx="1247">
                  <c:v>2.01E-2</c:v>
                </c:pt>
                <c:pt idx="1248">
                  <c:v>2.01E-2</c:v>
                </c:pt>
                <c:pt idx="1249">
                  <c:v>2.0199999999999999E-2</c:v>
                </c:pt>
                <c:pt idx="1250">
                  <c:v>2.0199999999999999E-2</c:v>
                </c:pt>
                <c:pt idx="1251">
                  <c:v>2.0199999999999999E-2</c:v>
                </c:pt>
                <c:pt idx="1252">
                  <c:v>2.0199999999999999E-2</c:v>
                </c:pt>
                <c:pt idx="1253">
                  <c:v>2.0500000000000001E-2</c:v>
                </c:pt>
                <c:pt idx="1254">
                  <c:v>2.0500000000000001E-2</c:v>
                </c:pt>
                <c:pt idx="1255">
                  <c:v>2.0500000000000001E-2</c:v>
                </c:pt>
                <c:pt idx="1256">
                  <c:v>2.0500000000000001E-2</c:v>
                </c:pt>
                <c:pt idx="1257">
                  <c:v>2.0500000000000001E-2</c:v>
                </c:pt>
                <c:pt idx="1258">
                  <c:v>2.0500000000000001E-2</c:v>
                </c:pt>
                <c:pt idx="1259">
                  <c:v>2.0500000000000001E-2</c:v>
                </c:pt>
                <c:pt idx="1260">
                  <c:v>2.0500000000000001E-2</c:v>
                </c:pt>
                <c:pt idx="1261">
                  <c:v>2.0500000000000001E-2</c:v>
                </c:pt>
                <c:pt idx="1262">
                  <c:v>2.0600000000000011E-2</c:v>
                </c:pt>
                <c:pt idx="1263">
                  <c:v>2.0600000000000011E-2</c:v>
                </c:pt>
                <c:pt idx="1264">
                  <c:v>2.07E-2</c:v>
                </c:pt>
                <c:pt idx="1265">
                  <c:v>2.07E-2</c:v>
                </c:pt>
                <c:pt idx="1266">
                  <c:v>2.07E-2</c:v>
                </c:pt>
                <c:pt idx="1267">
                  <c:v>2.07E-2</c:v>
                </c:pt>
                <c:pt idx="1268">
                  <c:v>2.07E-2</c:v>
                </c:pt>
                <c:pt idx="1269">
                  <c:v>2.07E-2</c:v>
                </c:pt>
                <c:pt idx="1270">
                  <c:v>2.07E-2</c:v>
                </c:pt>
                <c:pt idx="1271">
                  <c:v>2.07E-2</c:v>
                </c:pt>
                <c:pt idx="1272">
                  <c:v>2.07E-2</c:v>
                </c:pt>
                <c:pt idx="1273">
                  <c:v>2.07E-2</c:v>
                </c:pt>
                <c:pt idx="1274">
                  <c:v>2.07E-2</c:v>
                </c:pt>
                <c:pt idx="1275">
                  <c:v>2.07E-2</c:v>
                </c:pt>
                <c:pt idx="1276">
                  <c:v>2.07E-2</c:v>
                </c:pt>
                <c:pt idx="1277">
                  <c:v>2.07E-2</c:v>
                </c:pt>
                <c:pt idx="1278">
                  <c:v>2.07E-2</c:v>
                </c:pt>
                <c:pt idx="1279">
                  <c:v>2.07E-2</c:v>
                </c:pt>
                <c:pt idx="1280">
                  <c:v>2.07E-2</c:v>
                </c:pt>
                <c:pt idx="1281">
                  <c:v>2.07E-2</c:v>
                </c:pt>
                <c:pt idx="1282">
                  <c:v>2.0900000000000002E-2</c:v>
                </c:pt>
                <c:pt idx="1283">
                  <c:v>2.0900000000000002E-2</c:v>
                </c:pt>
                <c:pt idx="1284">
                  <c:v>2.0900000000000002E-2</c:v>
                </c:pt>
                <c:pt idx="1285">
                  <c:v>2.0900000000000002E-2</c:v>
                </c:pt>
                <c:pt idx="1286">
                  <c:v>2.0900000000000002E-2</c:v>
                </c:pt>
                <c:pt idx="1287">
                  <c:v>2.0900000000000002E-2</c:v>
                </c:pt>
                <c:pt idx="1288">
                  <c:v>2.1000000000000012E-2</c:v>
                </c:pt>
                <c:pt idx="1289">
                  <c:v>2.1000000000000012E-2</c:v>
                </c:pt>
                <c:pt idx="1290">
                  <c:v>2.1000000000000012E-2</c:v>
                </c:pt>
                <c:pt idx="1291">
                  <c:v>2.1000000000000012E-2</c:v>
                </c:pt>
                <c:pt idx="1292">
                  <c:v>2.1000000000000012E-2</c:v>
                </c:pt>
                <c:pt idx="1293">
                  <c:v>2.1000000000000012E-2</c:v>
                </c:pt>
                <c:pt idx="1294">
                  <c:v>2.1000000000000012E-2</c:v>
                </c:pt>
                <c:pt idx="1295">
                  <c:v>2.1000000000000012E-2</c:v>
                </c:pt>
                <c:pt idx="1296">
                  <c:v>2.1000000000000012E-2</c:v>
                </c:pt>
                <c:pt idx="1297">
                  <c:v>2.1000000000000012E-2</c:v>
                </c:pt>
                <c:pt idx="1298">
                  <c:v>2.1000000000000012E-2</c:v>
                </c:pt>
                <c:pt idx="1299">
                  <c:v>2.1000000000000012E-2</c:v>
                </c:pt>
                <c:pt idx="1300">
                  <c:v>2.1000000000000012E-2</c:v>
                </c:pt>
                <c:pt idx="1301">
                  <c:v>2.1000000000000012E-2</c:v>
                </c:pt>
                <c:pt idx="1302">
                  <c:v>2.1000000000000012E-2</c:v>
                </c:pt>
                <c:pt idx="1303">
                  <c:v>2.1000000000000012E-2</c:v>
                </c:pt>
                <c:pt idx="1304">
                  <c:v>2.1000000000000012E-2</c:v>
                </c:pt>
                <c:pt idx="1305">
                  <c:v>2.1000000000000012E-2</c:v>
                </c:pt>
                <c:pt idx="1306">
                  <c:v>2.1000000000000012E-2</c:v>
                </c:pt>
                <c:pt idx="1307">
                  <c:v>2.1000000000000012E-2</c:v>
                </c:pt>
                <c:pt idx="1308">
                  <c:v>2.1000000000000012E-2</c:v>
                </c:pt>
                <c:pt idx="1309">
                  <c:v>2.1000000000000012E-2</c:v>
                </c:pt>
                <c:pt idx="1310">
                  <c:v>2.1000000000000012E-2</c:v>
                </c:pt>
                <c:pt idx="1311">
                  <c:v>2.1000000000000012E-2</c:v>
                </c:pt>
                <c:pt idx="1312">
                  <c:v>2.1000000000000012E-2</c:v>
                </c:pt>
                <c:pt idx="1313">
                  <c:v>2.1000000000000012E-2</c:v>
                </c:pt>
                <c:pt idx="1314">
                  <c:v>2.1000000000000012E-2</c:v>
                </c:pt>
                <c:pt idx="1315">
                  <c:v>2.1000000000000012E-2</c:v>
                </c:pt>
                <c:pt idx="1316">
                  <c:v>2.1100000000000001E-2</c:v>
                </c:pt>
                <c:pt idx="1317">
                  <c:v>2.1100000000000001E-2</c:v>
                </c:pt>
                <c:pt idx="1318">
                  <c:v>2.1300000000000006E-2</c:v>
                </c:pt>
                <c:pt idx="1319">
                  <c:v>2.1300000000000006E-2</c:v>
                </c:pt>
                <c:pt idx="1320">
                  <c:v>2.1300000000000006E-2</c:v>
                </c:pt>
                <c:pt idx="1321">
                  <c:v>2.1300000000000006E-2</c:v>
                </c:pt>
                <c:pt idx="1322">
                  <c:v>2.1300000000000006E-2</c:v>
                </c:pt>
                <c:pt idx="1323">
                  <c:v>2.1300000000000006E-2</c:v>
                </c:pt>
                <c:pt idx="1324">
                  <c:v>2.1300000000000006E-2</c:v>
                </c:pt>
                <c:pt idx="1325">
                  <c:v>2.1300000000000006E-2</c:v>
                </c:pt>
                <c:pt idx="1326">
                  <c:v>2.1300000000000006E-2</c:v>
                </c:pt>
                <c:pt idx="1327">
                  <c:v>2.1300000000000006E-2</c:v>
                </c:pt>
                <c:pt idx="1328">
                  <c:v>2.1300000000000006E-2</c:v>
                </c:pt>
                <c:pt idx="1329">
                  <c:v>2.1300000000000006E-2</c:v>
                </c:pt>
                <c:pt idx="1330">
                  <c:v>2.1300000000000006E-2</c:v>
                </c:pt>
                <c:pt idx="1331">
                  <c:v>2.1300000000000006E-2</c:v>
                </c:pt>
                <c:pt idx="1332">
                  <c:v>2.1300000000000006E-2</c:v>
                </c:pt>
                <c:pt idx="1333">
                  <c:v>2.1300000000000006E-2</c:v>
                </c:pt>
                <c:pt idx="1334">
                  <c:v>2.1300000000000006E-2</c:v>
                </c:pt>
                <c:pt idx="1335">
                  <c:v>2.1300000000000006E-2</c:v>
                </c:pt>
                <c:pt idx="1336">
                  <c:v>2.1300000000000006E-2</c:v>
                </c:pt>
                <c:pt idx="1337">
                  <c:v>2.1300000000000006E-2</c:v>
                </c:pt>
                <c:pt idx="1338">
                  <c:v>2.1300000000000006E-2</c:v>
                </c:pt>
                <c:pt idx="1339">
                  <c:v>2.1399999999999999E-2</c:v>
                </c:pt>
                <c:pt idx="1340">
                  <c:v>2.1399999999999999E-2</c:v>
                </c:pt>
                <c:pt idx="1341">
                  <c:v>2.1399999999999999E-2</c:v>
                </c:pt>
                <c:pt idx="1342">
                  <c:v>2.1399999999999999E-2</c:v>
                </c:pt>
                <c:pt idx="1343">
                  <c:v>2.1399999999999999E-2</c:v>
                </c:pt>
                <c:pt idx="1344">
                  <c:v>2.1399999999999999E-2</c:v>
                </c:pt>
                <c:pt idx="1345">
                  <c:v>2.1399999999999999E-2</c:v>
                </c:pt>
                <c:pt idx="1346">
                  <c:v>2.1399999999999999E-2</c:v>
                </c:pt>
                <c:pt idx="1347">
                  <c:v>2.1399999999999999E-2</c:v>
                </c:pt>
                <c:pt idx="1348">
                  <c:v>2.1399999999999999E-2</c:v>
                </c:pt>
                <c:pt idx="1349">
                  <c:v>2.1399999999999999E-2</c:v>
                </c:pt>
                <c:pt idx="1350">
                  <c:v>2.1399999999999999E-2</c:v>
                </c:pt>
                <c:pt idx="1351">
                  <c:v>2.1399999999999999E-2</c:v>
                </c:pt>
                <c:pt idx="1352">
                  <c:v>2.1399999999999999E-2</c:v>
                </c:pt>
                <c:pt idx="1353">
                  <c:v>2.1399999999999999E-2</c:v>
                </c:pt>
                <c:pt idx="1354">
                  <c:v>2.1399999999999999E-2</c:v>
                </c:pt>
                <c:pt idx="1355">
                  <c:v>2.1399999999999999E-2</c:v>
                </c:pt>
                <c:pt idx="1356">
                  <c:v>2.1399999999999999E-2</c:v>
                </c:pt>
                <c:pt idx="1357">
                  <c:v>2.1399999999999999E-2</c:v>
                </c:pt>
                <c:pt idx="1358">
                  <c:v>2.1399999999999999E-2</c:v>
                </c:pt>
                <c:pt idx="1359">
                  <c:v>2.1399999999999999E-2</c:v>
                </c:pt>
                <c:pt idx="1360">
                  <c:v>2.1399999999999999E-2</c:v>
                </c:pt>
                <c:pt idx="1361">
                  <c:v>2.1399999999999999E-2</c:v>
                </c:pt>
                <c:pt idx="1362">
                  <c:v>2.1399999999999999E-2</c:v>
                </c:pt>
                <c:pt idx="1363">
                  <c:v>2.1399999999999999E-2</c:v>
                </c:pt>
                <c:pt idx="1364">
                  <c:v>2.1399999999999999E-2</c:v>
                </c:pt>
                <c:pt idx="1365">
                  <c:v>2.1399999999999999E-2</c:v>
                </c:pt>
                <c:pt idx="1366">
                  <c:v>2.1399999999999999E-2</c:v>
                </c:pt>
                <c:pt idx="1367">
                  <c:v>2.1399999999999999E-2</c:v>
                </c:pt>
                <c:pt idx="1368">
                  <c:v>2.1399999999999999E-2</c:v>
                </c:pt>
                <c:pt idx="1369">
                  <c:v>2.1399999999999999E-2</c:v>
                </c:pt>
                <c:pt idx="1370">
                  <c:v>2.1399999999999999E-2</c:v>
                </c:pt>
                <c:pt idx="1371">
                  <c:v>2.1399999999999999E-2</c:v>
                </c:pt>
                <c:pt idx="1372">
                  <c:v>2.1600000000000012E-2</c:v>
                </c:pt>
                <c:pt idx="1373">
                  <c:v>2.1600000000000012E-2</c:v>
                </c:pt>
                <c:pt idx="1374">
                  <c:v>2.1600000000000012E-2</c:v>
                </c:pt>
                <c:pt idx="1375">
                  <c:v>2.1600000000000012E-2</c:v>
                </c:pt>
                <c:pt idx="1376">
                  <c:v>2.1600000000000012E-2</c:v>
                </c:pt>
                <c:pt idx="1377">
                  <c:v>2.1600000000000012E-2</c:v>
                </c:pt>
                <c:pt idx="1378">
                  <c:v>2.1600000000000012E-2</c:v>
                </c:pt>
                <c:pt idx="1379">
                  <c:v>2.1600000000000012E-2</c:v>
                </c:pt>
                <c:pt idx="1380">
                  <c:v>2.1600000000000012E-2</c:v>
                </c:pt>
                <c:pt idx="1381">
                  <c:v>2.1600000000000012E-2</c:v>
                </c:pt>
                <c:pt idx="1382">
                  <c:v>2.1600000000000012E-2</c:v>
                </c:pt>
                <c:pt idx="1383">
                  <c:v>2.1600000000000012E-2</c:v>
                </c:pt>
                <c:pt idx="1384">
                  <c:v>2.1600000000000012E-2</c:v>
                </c:pt>
                <c:pt idx="1385">
                  <c:v>2.1600000000000012E-2</c:v>
                </c:pt>
                <c:pt idx="1386">
                  <c:v>2.1600000000000012E-2</c:v>
                </c:pt>
                <c:pt idx="1387">
                  <c:v>2.1600000000000012E-2</c:v>
                </c:pt>
                <c:pt idx="1388">
                  <c:v>2.1600000000000012E-2</c:v>
                </c:pt>
                <c:pt idx="1389">
                  <c:v>2.1600000000000012E-2</c:v>
                </c:pt>
                <c:pt idx="1390">
                  <c:v>2.1600000000000012E-2</c:v>
                </c:pt>
                <c:pt idx="1391">
                  <c:v>2.1600000000000012E-2</c:v>
                </c:pt>
                <c:pt idx="1392">
                  <c:v>2.1600000000000012E-2</c:v>
                </c:pt>
                <c:pt idx="1393">
                  <c:v>2.1600000000000012E-2</c:v>
                </c:pt>
                <c:pt idx="1394">
                  <c:v>2.1600000000000012E-2</c:v>
                </c:pt>
                <c:pt idx="1395">
                  <c:v>2.1600000000000012E-2</c:v>
                </c:pt>
                <c:pt idx="1396">
                  <c:v>2.1600000000000012E-2</c:v>
                </c:pt>
                <c:pt idx="1397">
                  <c:v>2.1600000000000012E-2</c:v>
                </c:pt>
                <c:pt idx="1398">
                  <c:v>2.1600000000000012E-2</c:v>
                </c:pt>
                <c:pt idx="1399">
                  <c:v>2.1600000000000012E-2</c:v>
                </c:pt>
                <c:pt idx="1400">
                  <c:v>2.1600000000000012E-2</c:v>
                </c:pt>
                <c:pt idx="1401">
                  <c:v>2.1600000000000012E-2</c:v>
                </c:pt>
                <c:pt idx="1402">
                  <c:v>2.1600000000000012E-2</c:v>
                </c:pt>
                <c:pt idx="1403">
                  <c:v>2.1600000000000012E-2</c:v>
                </c:pt>
                <c:pt idx="1404">
                  <c:v>2.1600000000000012E-2</c:v>
                </c:pt>
                <c:pt idx="1405">
                  <c:v>2.1600000000000012E-2</c:v>
                </c:pt>
                <c:pt idx="1406">
                  <c:v>2.1600000000000012E-2</c:v>
                </c:pt>
                <c:pt idx="1407">
                  <c:v>2.1600000000000012E-2</c:v>
                </c:pt>
                <c:pt idx="1408">
                  <c:v>2.1600000000000012E-2</c:v>
                </c:pt>
                <c:pt idx="1409">
                  <c:v>2.1600000000000012E-2</c:v>
                </c:pt>
                <c:pt idx="1410">
                  <c:v>2.1600000000000012E-2</c:v>
                </c:pt>
                <c:pt idx="1411">
                  <c:v>2.1600000000000012E-2</c:v>
                </c:pt>
                <c:pt idx="1412">
                  <c:v>2.1600000000000012E-2</c:v>
                </c:pt>
                <c:pt idx="1413">
                  <c:v>2.1600000000000012E-2</c:v>
                </c:pt>
                <c:pt idx="1414">
                  <c:v>2.1600000000000012E-2</c:v>
                </c:pt>
                <c:pt idx="1415">
                  <c:v>2.1600000000000012E-2</c:v>
                </c:pt>
                <c:pt idx="1416">
                  <c:v>2.1600000000000012E-2</c:v>
                </c:pt>
                <c:pt idx="1417">
                  <c:v>2.1600000000000012E-2</c:v>
                </c:pt>
                <c:pt idx="1418">
                  <c:v>2.1600000000000012E-2</c:v>
                </c:pt>
                <c:pt idx="1419">
                  <c:v>2.1600000000000012E-2</c:v>
                </c:pt>
                <c:pt idx="1420">
                  <c:v>2.1600000000000012E-2</c:v>
                </c:pt>
                <c:pt idx="1421">
                  <c:v>2.1600000000000012E-2</c:v>
                </c:pt>
                <c:pt idx="1422">
                  <c:v>2.1700000000000001E-2</c:v>
                </c:pt>
                <c:pt idx="1423">
                  <c:v>2.1700000000000001E-2</c:v>
                </c:pt>
                <c:pt idx="1424">
                  <c:v>2.1700000000000001E-2</c:v>
                </c:pt>
                <c:pt idx="1425">
                  <c:v>2.1700000000000001E-2</c:v>
                </c:pt>
                <c:pt idx="1426">
                  <c:v>2.1700000000000001E-2</c:v>
                </c:pt>
                <c:pt idx="1427">
                  <c:v>2.1700000000000001E-2</c:v>
                </c:pt>
                <c:pt idx="1428">
                  <c:v>2.2100000000000002E-2</c:v>
                </c:pt>
                <c:pt idx="1429">
                  <c:v>2.3099999999999999E-2</c:v>
                </c:pt>
                <c:pt idx="1430">
                  <c:v>2.3299999999999998E-2</c:v>
                </c:pt>
                <c:pt idx="1431">
                  <c:v>2.3599999999999993E-2</c:v>
                </c:pt>
                <c:pt idx="1432">
                  <c:v>2.4E-2</c:v>
                </c:pt>
                <c:pt idx="1433">
                  <c:v>2.4199999999999989E-2</c:v>
                </c:pt>
                <c:pt idx="1434">
                  <c:v>2.4500000000000001E-2</c:v>
                </c:pt>
                <c:pt idx="1435">
                  <c:v>2.47E-2</c:v>
                </c:pt>
                <c:pt idx="1436">
                  <c:v>2.5200000000000011E-2</c:v>
                </c:pt>
                <c:pt idx="1437">
                  <c:v>2.5399999999999999E-2</c:v>
                </c:pt>
                <c:pt idx="1438">
                  <c:v>2.5800000000000031E-2</c:v>
                </c:pt>
                <c:pt idx="1439">
                  <c:v>2.5900000000000006E-2</c:v>
                </c:pt>
                <c:pt idx="1440">
                  <c:v>2.63E-2</c:v>
                </c:pt>
              </c:numCache>
            </c:numRef>
          </c:yVal>
          <c:smooth val="1"/>
          <c:extLst>
            <c:ext xmlns:c15="http://schemas.microsoft.com/office/drawing/2012/chart" uri="{02D57815-91ED-43cb-92C2-25804820EDAC}">
              <c15:filteredSeriesTitle>
                <c15:tx>
                  <c:strRef>
                    <c:extLst>
                      <c:ext uri="{02D57815-91ED-43cb-92C2-25804820EDAC}">
                        <c15:formulaRef>
                          <c15:sqref>RenalnoCVD!$C$5</c15:sqref>
                        </c15:formulaRef>
                      </c:ext>
                    </c:extLst>
                    <c:strCache>
                      <c:ptCount val="1"/>
                      <c:pt idx="0">
                        <c:v>Placebo</c:v>
                      </c:pt>
                    </c:strCache>
                  </c:strRef>
                </c15:tx>
              </c15:filteredSeriesTitle>
            </c:ext>
            <c:ext xmlns:c16="http://schemas.microsoft.com/office/drawing/2014/chart" uri="{C3380CC4-5D6E-409C-BE32-E72D297353CC}">
              <c16:uniqueId val="{00000000-A7D8-40E5-9781-8610955669E0}"/>
            </c:ext>
          </c:extLst>
        </c:ser>
        <c:ser>
          <c:idx val="1"/>
          <c:order val="1"/>
          <c:spPr>
            <a:ln w="25400" cap="rnd">
              <a:solidFill>
                <a:schemeClr val="accent3"/>
              </a:solidFill>
              <a:prstDash val="solid"/>
              <a:round/>
            </a:ln>
            <a:effectLst/>
          </c:spPr>
          <c:marker>
            <c:symbol val="none"/>
          </c:marker>
          <c:xVal>
            <c:numRef>
              <c:f>RenalnoCVD!$B$6:$B$1446</c:f>
              <c:numCache>
                <c:formatCode>0.0</c:formatCode>
                <c:ptCount val="1441"/>
                <c:pt idx="0">
                  <c:v>0</c:v>
                </c:pt>
                <c:pt idx="1">
                  <c:v>2.7397260273972651E-3</c:v>
                </c:pt>
                <c:pt idx="2">
                  <c:v>5.4794520547945414E-3</c:v>
                </c:pt>
                <c:pt idx="3">
                  <c:v>8.2191780821917679E-3</c:v>
                </c:pt>
                <c:pt idx="4">
                  <c:v>1.0958904109589039E-2</c:v>
                </c:pt>
                <c:pt idx="5">
                  <c:v>1.3698630136986301E-2</c:v>
                </c:pt>
                <c:pt idx="6">
                  <c:v>1.643835616438356E-2</c:v>
                </c:pt>
                <c:pt idx="7">
                  <c:v>1.9178082191780823E-2</c:v>
                </c:pt>
                <c:pt idx="8">
                  <c:v>2.1917808219178082E-2</c:v>
                </c:pt>
                <c:pt idx="9">
                  <c:v>2.4657534246575342E-2</c:v>
                </c:pt>
                <c:pt idx="10">
                  <c:v>2.7397260273972612E-2</c:v>
                </c:pt>
                <c:pt idx="11">
                  <c:v>3.0136986301369871E-2</c:v>
                </c:pt>
                <c:pt idx="12">
                  <c:v>3.2876712328767217E-2</c:v>
                </c:pt>
                <c:pt idx="13">
                  <c:v>3.561643835616439E-2</c:v>
                </c:pt>
                <c:pt idx="14">
                  <c:v>3.8356164383561639E-2</c:v>
                </c:pt>
                <c:pt idx="15">
                  <c:v>4.1095890410958895E-2</c:v>
                </c:pt>
                <c:pt idx="16">
                  <c:v>4.3835616438356192E-2</c:v>
                </c:pt>
                <c:pt idx="17">
                  <c:v>4.6575342465753282E-2</c:v>
                </c:pt>
                <c:pt idx="18">
                  <c:v>4.9315068493150684E-2</c:v>
                </c:pt>
                <c:pt idx="19">
                  <c:v>5.2054794520548037E-2</c:v>
                </c:pt>
                <c:pt idx="20">
                  <c:v>5.4794520547945376E-2</c:v>
                </c:pt>
                <c:pt idx="21">
                  <c:v>5.7534246575342472E-2</c:v>
                </c:pt>
                <c:pt idx="22">
                  <c:v>6.0273972602739728E-2</c:v>
                </c:pt>
                <c:pt idx="23">
                  <c:v>6.3013698630137102E-2</c:v>
                </c:pt>
                <c:pt idx="24">
                  <c:v>6.5753424657534407E-2</c:v>
                </c:pt>
                <c:pt idx="25">
                  <c:v>6.8493150684931503E-2</c:v>
                </c:pt>
                <c:pt idx="26">
                  <c:v>7.123287671232878E-2</c:v>
                </c:pt>
                <c:pt idx="27">
                  <c:v>7.3972602739726112E-2</c:v>
                </c:pt>
                <c:pt idx="28">
                  <c:v>7.6712328767123333E-2</c:v>
                </c:pt>
                <c:pt idx="29">
                  <c:v>7.9452054794520652E-2</c:v>
                </c:pt>
                <c:pt idx="30">
                  <c:v>8.2191780821917595E-2</c:v>
                </c:pt>
                <c:pt idx="31">
                  <c:v>8.4931506849315039E-2</c:v>
                </c:pt>
                <c:pt idx="32">
                  <c:v>8.7671232876712329E-2</c:v>
                </c:pt>
                <c:pt idx="33">
                  <c:v>9.0410958904109592E-2</c:v>
                </c:pt>
                <c:pt idx="34">
                  <c:v>9.3150684931506855E-2</c:v>
                </c:pt>
                <c:pt idx="35">
                  <c:v>9.5890410958904146E-2</c:v>
                </c:pt>
                <c:pt idx="36">
                  <c:v>9.8630136986301367E-2</c:v>
                </c:pt>
                <c:pt idx="37">
                  <c:v>0.10136986301369855</c:v>
                </c:pt>
                <c:pt idx="38">
                  <c:v>0.10410958904109589</c:v>
                </c:pt>
                <c:pt idx="39">
                  <c:v>0.10684931506849306</c:v>
                </c:pt>
                <c:pt idx="40">
                  <c:v>0.1095890410958904</c:v>
                </c:pt>
                <c:pt idx="41">
                  <c:v>0.11232876712328767</c:v>
                </c:pt>
                <c:pt idx="42">
                  <c:v>0.11506849315068493</c:v>
                </c:pt>
                <c:pt idx="43">
                  <c:v>0.11780821917808218</c:v>
                </c:pt>
                <c:pt idx="44">
                  <c:v>0.12054794520547955</c:v>
                </c:pt>
                <c:pt idx="45">
                  <c:v>0.12328767123287672</c:v>
                </c:pt>
                <c:pt idx="46">
                  <c:v>0.12602739726027398</c:v>
                </c:pt>
                <c:pt idx="47">
                  <c:v>0.12876712328767123</c:v>
                </c:pt>
                <c:pt idx="48">
                  <c:v>0.13150684931506848</c:v>
                </c:pt>
                <c:pt idx="49">
                  <c:v>0.13424657534246598</c:v>
                </c:pt>
                <c:pt idx="50">
                  <c:v>0.13698630136986326</c:v>
                </c:pt>
                <c:pt idx="51">
                  <c:v>0.1397260273972605</c:v>
                </c:pt>
                <c:pt idx="52">
                  <c:v>0.14246575342465753</c:v>
                </c:pt>
                <c:pt idx="53">
                  <c:v>0.14520547945205498</c:v>
                </c:pt>
                <c:pt idx="54">
                  <c:v>0.14794520547945247</c:v>
                </c:pt>
                <c:pt idx="55">
                  <c:v>0.1506849315068495</c:v>
                </c:pt>
                <c:pt idx="56">
                  <c:v>0.15342465753424681</c:v>
                </c:pt>
                <c:pt idx="57">
                  <c:v>0.15616438356164419</c:v>
                </c:pt>
                <c:pt idx="58">
                  <c:v>0.15890410958904147</c:v>
                </c:pt>
                <c:pt idx="59">
                  <c:v>0.16164383561643841</c:v>
                </c:pt>
                <c:pt idx="60">
                  <c:v>0.16438356164383539</c:v>
                </c:pt>
                <c:pt idx="61">
                  <c:v>0.16712328767123291</c:v>
                </c:pt>
                <c:pt idx="62">
                  <c:v>0.16986301369863013</c:v>
                </c:pt>
                <c:pt idx="63">
                  <c:v>0.17260273972602741</c:v>
                </c:pt>
                <c:pt idx="64">
                  <c:v>0.17534246575342496</c:v>
                </c:pt>
                <c:pt idx="65">
                  <c:v>0.17808219178082219</c:v>
                </c:pt>
                <c:pt idx="66">
                  <c:v>0.18082191780821918</c:v>
                </c:pt>
                <c:pt idx="67">
                  <c:v>0.18356164383561643</c:v>
                </c:pt>
                <c:pt idx="68">
                  <c:v>0.18630136986301371</c:v>
                </c:pt>
                <c:pt idx="69">
                  <c:v>0.18904109589041146</c:v>
                </c:pt>
                <c:pt idx="70">
                  <c:v>0.19178082191780818</c:v>
                </c:pt>
                <c:pt idx="71">
                  <c:v>0.19452054794520537</c:v>
                </c:pt>
                <c:pt idx="72">
                  <c:v>0.19726027397260273</c:v>
                </c:pt>
                <c:pt idx="73">
                  <c:v>0.2</c:v>
                </c:pt>
                <c:pt idx="74">
                  <c:v>0.20273972602739751</c:v>
                </c:pt>
                <c:pt idx="75">
                  <c:v>0.20547945205479476</c:v>
                </c:pt>
                <c:pt idx="76">
                  <c:v>0.2082191780821922</c:v>
                </c:pt>
                <c:pt idx="77">
                  <c:v>0.21095890410958903</c:v>
                </c:pt>
                <c:pt idx="78">
                  <c:v>0.21369863013698653</c:v>
                </c:pt>
                <c:pt idx="79">
                  <c:v>0.216438356164384</c:v>
                </c:pt>
                <c:pt idx="80">
                  <c:v>0.21917808219178103</c:v>
                </c:pt>
                <c:pt idx="81">
                  <c:v>0.22191780821917809</c:v>
                </c:pt>
                <c:pt idx="82">
                  <c:v>0.22465753424657517</c:v>
                </c:pt>
                <c:pt idx="83">
                  <c:v>0.22739726027397261</c:v>
                </c:pt>
                <c:pt idx="84">
                  <c:v>0.23013698630136994</c:v>
                </c:pt>
                <c:pt idx="85">
                  <c:v>0.23287671232876689</c:v>
                </c:pt>
                <c:pt idx="86">
                  <c:v>0.23561643835616475</c:v>
                </c:pt>
                <c:pt idx="87">
                  <c:v>0.23835616438356164</c:v>
                </c:pt>
                <c:pt idx="88">
                  <c:v>0.24109589041095891</c:v>
                </c:pt>
                <c:pt idx="89">
                  <c:v>0.24383561643835616</c:v>
                </c:pt>
                <c:pt idx="90">
                  <c:v>0.24657534246575341</c:v>
                </c:pt>
                <c:pt idx="91">
                  <c:v>0.24931506849315074</c:v>
                </c:pt>
                <c:pt idx="92">
                  <c:v>0.25205479452054796</c:v>
                </c:pt>
                <c:pt idx="93">
                  <c:v>0.25479452054794521</c:v>
                </c:pt>
                <c:pt idx="94">
                  <c:v>0.25753424657534224</c:v>
                </c:pt>
                <c:pt idx="95">
                  <c:v>0.26027397260273971</c:v>
                </c:pt>
                <c:pt idx="96">
                  <c:v>0.26301369863013679</c:v>
                </c:pt>
                <c:pt idx="97">
                  <c:v>0.26575342465753388</c:v>
                </c:pt>
                <c:pt idx="98">
                  <c:v>0.26849315068493129</c:v>
                </c:pt>
                <c:pt idx="99">
                  <c:v>0.27123287671232876</c:v>
                </c:pt>
                <c:pt idx="100">
                  <c:v>0.27397260273972646</c:v>
                </c:pt>
                <c:pt idx="101">
                  <c:v>0.27671232876712326</c:v>
                </c:pt>
                <c:pt idx="102">
                  <c:v>0.27945205479452057</c:v>
                </c:pt>
                <c:pt idx="103">
                  <c:v>0.28219178082191776</c:v>
                </c:pt>
                <c:pt idx="104">
                  <c:v>0.28493150684931506</c:v>
                </c:pt>
                <c:pt idx="105">
                  <c:v>0.28767123287671226</c:v>
                </c:pt>
                <c:pt idx="106">
                  <c:v>0.29041095890411001</c:v>
                </c:pt>
                <c:pt idx="107">
                  <c:v>0.29315068493150687</c:v>
                </c:pt>
                <c:pt idx="108">
                  <c:v>0.29589041095890456</c:v>
                </c:pt>
                <c:pt idx="109">
                  <c:v>0.29863013698630125</c:v>
                </c:pt>
                <c:pt idx="110">
                  <c:v>0.30136986301369939</c:v>
                </c:pt>
                <c:pt idx="111">
                  <c:v>0.30410958904109592</c:v>
                </c:pt>
                <c:pt idx="112">
                  <c:v>0.30684931506849356</c:v>
                </c:pt>
                <c:pt idx="113">
                  <c:v>0.30958904109589097</c:v>
                </c:pt>
                <c:pt idx="114">
                  <c:v>0.31232876712328883</c:v>
                </c:pt>
                <c:pt idx="115">
                  <c:v>0.31506849315068586</c:v>
                </c:pt>
                <c:pt idx="116">
                  <c:v>0.31780821917808294</c:v>
                </c:pt>
                <c:pt idx="117">
                  <c:v>0.32054794520547997</c:v>
                </c:pt>
                <c:pt idx="118">
                  <c:v>0.32328767123287783</c:v>
                </c:pt>
                <c:pt idx="119">
                  <c:v>0.32602739726027485</c:v>
                </c:pt>
                <c:pt idx="120">
                  <c:v>0.32876712328767194</c:v>
                </c:pt>
                <c:pt idx="121">
                  <c:v>0.33150684931506941</c:v>
                </c:pt>
                <c:pt idx="122">
                  <c:v>0.33424657534246693</c:v>
                </c:pt>
                <c:pt idx="123">
                  <c:v>0.33698630136986474</c:v>
                </c:pt>
                <c:pt idx="124">
                  <c:v>0.33972602739726143</c:v>
                </c:pt>
                <c:pt idx="125">
                  <c:v>0.34246575342465801</c:v>
                </c:pt>
                <c:pt idx="126">
                  <c:v>0.34520547945205482</c:v>
                </c:pt>
                <c:pt idx="127">
                  <c:v>0.34794520547945251</c:v>
                </c:pt>
                <c:pt idx="128">
                  <c:v>0.35068493150684993</c:v>
                </c:pt>
                <c:pt idx="129">
                  <c:v>0.35342465753424746</c:v>
                </c:pt>
                <c:pt idx="130">
                  <c:v>0.35616438356164443</c:v>
                </c:pt>
                <c:pt idx="131">
                  <c:v>0.35890410958904201</c:v>
                </c:pt>
                <c:pt idx="132">
                  <c:v>0.36164383561643826</c:v>
                </c:pt>
                <c:pt idx="133">
                  <c:v>0.36438356164383651</c:v>
                </c:pt>
                <c:pt idx="134">
                  <c:v>0.36712328767123287</c:v>
                </c:pt>
                <c:pt idx="135">
                  <c:v>0.36986301369863056</c:v>
                </c:pt>
                <c:pt idx="136">
                  <c:v>0.37260273972602742</c:v>
                </c:pt>
                <c:pt idx="137">
                  <c:v>0.3753424657534255</c:v>
                </c:pt>
                <c:pt idx="138">
                  <c:v>0.37808219178082292</c:v>
                </c:pt>
                <c:pt idx="139">
                  <c:v>0.38082191780821995</c:v>
                </c:pt>
                <c:pt idx="140">
                  <c:v>0.38356164383561697</c:v>
                </c:pt>
                <c:pt idx="141">
                  <c:v>0.3863013698630145</c:v>
                </c:pt>
                <c:pt idx="142">
                  <c:v>0.38904109589041153</c:v>
                </c:pt>
                <c:pt idx="143">
                  <c:v>0.39178082191780939</c:v>
                </c:pt>
                <c:pt idx="144">
                  <c:v>0.39452054794520636</c:v>
                </c:pt>
                <c:pt idx="145">
                  <c:v>0.39726027397260383</c:v>
                </c:pt>
                <c:pt idx="146">
                  <c:v>0.4</c:v>
                </c:pt>
                <c:pt idx="147">
                  <c:v>0.40273972602739688</c:v>
                </c:pt>
                <c:pt idx="148">
                  <c:v>0.40547945205479452</c:v>
                </c:pt>
                <c:pt idx="149">
                  <c:v>0.40821917808219177</c:v>
                </c:pt>
                <c:pt idx="150">
                  <c:v>0.41095890410958952</c:v>
                </c:pt>
                <c:pt idx="151">
                  <c:v>0.41369863013698627</c:v>
                </c:pt>
                <c:pt idx="152">
                  <c:v>0.41643835616438357</c:v>
                </c:pt>
                <c:pt idx="153">
                  <c:v>0.41917808219178082</c:v>
                </c:pt>
                <c:pt idx="154">
                  <c:v>0.42191780821917857</c:v>
                </c:pt>
                <c:pt idx="155">
                  <c:v>0.42465753424657526</c:v>
                </c:pt>
                <c:pt idx="156">
                  <c:v>0.42739726027397307</c:v>
                </c:pt>
                <c:pt idx="157">
                  <c:v>0.43013698630136987</c:v>
                </c:pt>
                <c:pt idx="158">
                  <c:v>0.43287671232876801</c:v>
                </c:pt>
                <c:pt idx="159">
                  <c:v>0.43561643835616437</c:v>
                </c:pt>
                <c:pt idx="160">
                  <c:v>0.43835616438356251</c:v>
                </c:pt>
                <c:pt idx="161">
                  <c:v>0.44109589041095876</c:v>
                </c:pt>
                <c:pt idx="162">
                  <c:v>0.44383561643835578</c:v>
                </c:pt>
                <c:pt idx="163">
                  <c:v>0.44657534246575326</c:v>
                </c:pt>
                <c:pt idx="164">
                  <c:v>0.44931506849315067</c:v>
                </c:pt>
                <c:pt idx="165">
                  <c:v>0.45205479452054792</c:v>
                </c:pt>
                <c:pt idx="166">
                  <c:v>0.45479452054794522</c:v>
                </c:pt>
                <c:pt idx="167">
                  <c:v>0.45753424657534225</c:v>
                </c:pt>
                <c:pt idx="168">
                  <c:v>0.46027397260273972</c:v>
                </c:pt>
                <c:pt idx="169">
                  <c:v>0.46301369863013675</c:v>
                </c:pt>
                <c:pt idx="170">
                  <c:v>0.46575342465753383</c:v>
                </c:pt>
                <c:pt idx="171">
                  <c:v>0.46849315068493153</c:v>
                </c:pt>
                <c:pt idx="172">
                  <c:v>0.47123287671232877</c:v>
                </c:pt>
                <c:pt idx="173">
                  <c:v>0.47397260273972652</c:v>
                </c:pt>
                <c:pt idx="174">
                  <c:v>0.47671232876712327</c:v>
                </c:pt>
                <c:pt idx="175">
                  <c:v>0.47945205479452052</c:v>
                </c:pt>
                <c:pt idx="176">
                  <c:v>0.48219178082191783</c:v>
                </c:pt>
                <c:pt idx="177">
                  <c:v>0.48493150684931507</c:v>
                </c:pt>
                <c:pt idx="178">
                  <c:v>0.48767123287671227</c:v>
                </c:pt>
                <c:pt idx="179">
                  <c:v>0.49041095890411007</c:v>
                </c:pt>
                <c:pt idx="180">
                  <c:v>0.49315068493150682</c:v>
                </c:pt>
                <c:pt idx="181">
                  <c:v>0.49589041095890463</c:v>
                </c:pt>
                <c:pt idx="182">
                  <c:v>0.49863013698630126</c:v>
                </c:pt>
                <c:pt idx="183">
                  <c:v>0.50136986301369868</c:v>
                </c:pt>
                <c:pt idx="184">
                  <c:v>0.50410958904109548</c:v>
                </c:pt>
                <c:pt idx="185">
                  <c:v>0.5068493150684944</c:v>
                </c:pt>
                <c:pt idx="186">
                  <c:v>0.50958904109589043</c:v>
                </c:pt>
                <c:pt idx="187">
                  <c:v>0.51232876712328768</c:v>
                </c:pt>
                <c:pt idx="188">
                  <c:v>0.51506849315068493</c:v>
                </c:pt>
                <c:pt idx="189">
                  <c:v>0.51780821917808328</c:v>
                </c:pt>
                <c:pt idx="190">
                  <c:v>0.52054794520547942</c:v>
                </c:pt>
                <c:pt idx="191">
                  <c:v>0.52328767123287667</c:v>
                </c:pt>
                <c:pt idx="192">
                  <c:v>0.52602739726027392</c:v>
                </c:pt>
                <c:pt idx="193">
                  <c:v>0.52876712328767128</c:v>
                </c:pt>
                <c:pt idx="194">
                  <c:v>0.53150684931506775</c:v>
                </c:pt>
                <c:pt idx="195">
                  <c:v>0.53424657534246556</c:v>
                </c:pt>
                <c:pt idx="196">
                  <c:v>0.53698630136986258</c:v>
                </c:pt>
                <c:pt idx="197">
                  <c:v>0.53972602739726028</c:v>
                </c:pt>
                <c:pt idx="198">
                  <c:v>0.54246575342465753</c:v>
                </c:pt>
                <c:pt idx="199">
                  <c:v>0.54520547945205478</c:v>
                </c:pt>
                <c:pt idx="200">
                  <c:v>0.54794520547945302</c:v>
                </c:pt>
                <c:pt idx="201">
                  <c:v>0.55068493150684961</c:v>
                </c:pt>
                <c:pt idx="202">
                  <c:v>0.55342465753424663</c:v>
                </c:pt>
                <c:pt idx="203">
                  <c:v>0.55616438356164311</c:v>
                </c:pt>
                <c:pt idx="204">
                  <c:v>0.55890410958904113</c:v>
                </c:pt>
                <c:pt idx="205">
                  <c:v>0.56164383561643938</c:v>
                </c:pt>
                <c:pt idx="206">
                  <c:v>0.56438356164383552</c:v>
                </c:pt>
                <c:pt idx="207">
                  <c:v>0.56712328767123288</c:v>
                </c:pt>
                <c:pt idx="208">
                  <c:v>0.56986301369863102</c:v>
                </c:pt>
                <c:pt idx="209">
                  <c:v>0.57260273972602738</c:v>
                </c:pt>
                <c:pt idx="210">
                  <c:v>0.57534246575342451</c:v>
                </c:pt>
                <c:pt idx="211">
                  <c:v>0.57808219178082099</c:v>
                </c:pt>
                <c:pt idx="212">
                  <c:v>0.58082191780821912</c:v>
                </c:pt>
                <c:pt idx="213">
                  <c:v>0.58356164383561537</c:v>
                </c:pt>
                <c:pt idx="214">
                  <c:v>0.58630136986301284</c:v>
                </c:pt>
                <c:pt idx="215">
                  <c:v>0.58904109589041098</c:v>
                </c:pt>
                <c:pt idx="216">
                  <c:v>0.59178082191780756</c:v>
                </c:pt>
                <c:pt idx="217">
                  <c:v>0.59452054794520437</c:v>
                </c:pt>
                <c:pt idx="218">
                  <c:v>0.59726027397260173</c:v>
                </c:pt>
                <c:pt idx="219">
                  <c:v>0.60000000000000064</c:v>
                </c:pt>
                <c:pt idx="220">
                  <c:v>0.60273972602739811</c:v>
                </c:pt>
                <c:pt idx="221">
                  <c:v>0.60547945205479625</c:v>
                </c:pt>
                <c:pt idx="222">
                  <c:v>0.60821917808219184</c:v>
                </c:pt>
                <c:pt idx="223">
                  <c:v>0.61095890410959053</c:v>
                </c:pt>
                <c:pt idx="224">
                  <c:v>0.61369863013698811</c:v>
                </c:pt>
                <c:pt idx="225">
                  <c:v>0.61643835616438458</c:v>
                </c:pt>
                <c:pt idx="226">
                  <c:v>0.61917808219178183</c:v>
                </c:pt>
                <c:pt idx="227">
                  <c:v>0.62191780821917952</c:v>
                </c:pt>
                <c:pt idx="228">
                  <c:v>0.62465753424657688</c:v>
                </c:pt>
                <c:pt idx="229">
                  <c:v>0.62739726027397358</c:v>
                </c:pt>
                <c:pt idx="230">
                  <c:v>0.63013698630136949</c:v>
                </c:pt>
                <c:pt idx="231">
                  <c:v>0.63287671232876841</c:v>
                </c:pt>
                <c:pt idx="232">
                  <c:v>0.63561643835616521</c:v>
                </c:pt>
                <c:pt idx="233">
                  <c:v>0.63835616438356169</c:v>
                </c:pt>
                <c:pt idx="234">
                  <c:v>0.64109589041095993</c:v>
                </c:pt>
                <c:pt idx="235">
                  <c:v>0.64383561643835829</c:v>
                </c:pt>
                <c:pt idx="236">
                  <c:v>0.64657534246575421</c:v>
                </c:pt>
                <c:pt idx="237">
                  <c:v>0.64931506849315146</c:v>
                </c:pt>
                <c:pt idx="238">
                  <c:v>0.65205479452054893</c:v>
                </c:pt>
                <c:pt idx="239">
                  <c:v>0.65479452054794562</c:v>
                </c:pt>
                <c:pt idx="240">
                  <c:v>0.65753424657534265</c:v>
                </c:pt>
                <c:pt idx="241">
                  <c:v>0.66027397260274046</c:v>
                </c:pt>
                <c:pt idx="242">
                  <c:v>0.66301369863013804</c:v>
                </c:pt>
                <c:pt idx="243">
                  <c:v>0.66575342465753551</c:v>
                </c:pt>
                <c:pt idx="244">
                  <c:v>0.66849315068493165</c:v>
                </c:pt>
                <c:pt idx="245">
                  <c:v>0.67123287671232879</c:v>
                </c:pt>
                <c:pt idx="246">
                  <c:v>0.67397260273972703</c:v>
                </c:pt>
                <c:pt idx="247">
                  <c:v>0.67671232876712328</c:v>
                </c:pt>
                <c:pt idx="248">
                  <c:v>0.67945205479452064</c:v>
                </c:pt>
                <c:pt idx="249">
                  <c:v>0.68219178082191756</c:v>
                </c:pt>
                <c:pt idx="250">
                  <c:v>0.68493150684931503</c:v>
                </c:pt>
                <c:pt idx="251">
                  <c:v>0.6876712328767135</c:v>
                </c:pt>
                <c:pt idx="252">
                  <c:v>0.69041095890410953</c:v>
                </c:pt>
                <c:pt idx="253">
                  <c:v>0.69315068493150689</c:v>
                </c:pt>
                <c:pt idx="254">
                  <c:v>0.69589041095890514</c:v>
                </c:pt>
                <c:pt idx="255">
                  <c:v>0.69863013698630161</c:v>
                </c:pt>
                <c:pt idx="256">
                  <c:v>0.70136986301369864</c:v>
                </c:pt>
                <c:pt idx="257">
                  <c:v>0.70410958904109588</c:v>
                </c:pt>
                <c:pt idx="258">
                  <c:v>0.70684931506849491</c:v>
                </c:pt>
                <c:pt idx="259">
                  <c:v>0.7095890410958906</c:v>
                </c:pt>
                <c:pt idx="260">
                  <c:v>0.71232876712328763</c:v>
                </c:pt>
                <c:pt idx="261">
                  <c:v>0.71506849315068566</c:v>
                </c:pt>
                <c:pt idx="262">
                  <c:v>0.71780821917808402</c:v>
                </c:pt>
                <c:pt idx="263">
                  <c:v>0.7205479452054796</c:v>
                </c:pt>
                <c:pt idx="264">
                  <c:v>0.72328767123287674</c:v>
                </c:pt>
                <c:pt idx="265">
                  <c:v>0.72602739726027465</c:v>
                </c:pt>
                <c:pt idx="266">
                  <c:v>0.72876712328767124</c:v>
                </c:pt>
                <c:pt idx="267">
                  <c:v>0.73150684931506849</c:v>
                </c:pt>
                <c:pt idx="268">
                  <c:v>0.73424657534246551</c:v>
                </c:pt>
                <c:pt idx="269">
                  <c:v>0.73698630136986298</c:v>
                </c:pt>
                <c:pt idx="270">
                  <c:v>0.73972602739726023</c:v>
                </c:pt>
                <c:pt idx="271">
                  <c:v>0.7424657534246577</c:v>
                </c:pt>
                <c:pt idx="272">
                  <c:v>0.74520547945205484</c:v>
                </c:pt>
                <c:pt idx="273">
                  <c:v>0.74794520547945365</c:v>
                </c:pt>
                <c:pt idx="274">
                  <c:v>0.75068493150685023</c:v>
                </c:pt>
                <c:pt idx="275">
                  <c:v>0.7534246575342477</c:v>
                </c:pt>
                <c:pt idx="276">
                  <c:v>0.7561643835616435</c:v>
                </c:pt>
                <c:pt idx="277">
                  <c:v>0.75890410958904164</c:v>
                </c:pt>
                <c:pt idx="278">
                  <c:v>0.76164383561644011</c:v>
                </c:pt>
                <c:pt idx="279">
                  <c:v>0.7643835616438357</c:v>
                </c:pt>
                <c:pt idx="280">
                  <c:v>0.76712328767123283</c:v>
                </c:pt>
                <c:pt idx="281">
                  <c:v>0.76986301369863153</c:v>
                </c:pt>
                <c:pt idx="282">
                  <c:v>0.77260273972602744</c:v>
                </c:pt>
                <c:pt idx="283">
                  <c:v>0.77534246575342469</c:v>
                </c:pt>
                <c:pt idx="284">
                  <c:v>0.7780821917808215</c:v>
                </c:pt>
                <c:pt idx="285">
                  <c:v>0.78082191780821963</c:v>
                </c:pt>
                <c:pt idx="286">
                  <c:v>0.78356164383561566</c:v>
                </c:pt>
                <c:pt idx="287">
                  <c:v>0.78630136986301358</c:v>
                </c:pt>
                <c:pt idx="288">
                  <c:v>0.78904109589041094</c:v>
                </c:pt>
                <c:pt idx="289">
                  <c:v>0.79178082191780819</c:v>
                </c:pt>
                <c:pt idx="290">
                  <c:v>0.79452054794520466</c:v>
                </c:pt>
                <c:pt idx="291">
                  <c:v>0.79726027397260257</c:v>
                </c:pt>
                <c:pt idx="292">
                  <c:v>0.8</c:v>
                </c:pt>
                <c:pt idx="293">
                  <c:v>0.80273972602739763</c:v>
                </c:pt>
                <c:pt idx="294">
                  <c:v>0.80547945205479599</c:v>
                </c:pt>
                <c:pt idx="295">
                  <c:v>0.80821917808219179</c:v>
                </c:pt>
                <c:pt idx="296">
                  <c:v>0.81095890410959004</c:v>
                </c:pt>
                <c:pt idx="297">
                  <c:v>0.81369863013698762</c:v>
                </c:pt>
                <c:pt idx="298">
                  <c:v>0.81643835616438365</c:v>
                </c:pt>
                <c:pt idx="299">
                  <c:v>0.81917808219178156</c:v>
                </c:pt>
                <c:pt idx="300">
                  <c:v>0.82191780821917904</c:v>
                </c:pt>
                <c:pt idx="301">
                  <c:v>0.82465753424657651</c:v>
                </c:pt>
                <c:pt idx="302">
                  <c:v>0.82739726027397265</c:v>
                </c:pt>
                <c:pt idx="303">
                  <c:v>0.83013698630136956</c:v>
                </c:pt>
                <c:pt idx="304">
                  <c:v>0.83287671232876814</c:v>
                </c:pt>
                <c:pt idx="305">
                  <c:v>0.83561643835616461</c:v>
                </c:pt>
                <c:pt idx="306">
                  <c:v>0.83835616438356153</c:v>
                </c:pt>
                <c:pt idx="307">
                  <c:v>0.84109589041095978</c:v>
                </c:pt>
                <c:pt idx="308">
                  <c:v>0.84383561643835792</c:v>
                </c:pt>
                <c:pt idx="309">
                  <c:v>0.84657534246575361</c:v>
                </c:pt>
                <c:pt idx="310">
                  <c:v>0.84931506849315064</c:v>
                </c:pt>
                <c:pt idx="311">
                  <c:v>0.85205479452054877</c:v>
                </c:pt>
                <c:pt idx="312">
                  <c:v>0.85479452054794525</c:v>
                </c:pt>
                <c:pt idx="313">
                  <c:v>0.85753424657534261</c:v>
                </c:pt>
                <c:pt idx="314">
                  <c:v>0.86027397260273974</c:v>
                </c:pt>
                <c:pt idx="315">
                  <c:v>0.86301369863013777</c:v>
                </c:pt>
                <c:pt idx="316">
                  <c:v>0.86575342465753513</c:v>
                </c:pt>
                <c:pt idx="317">
                  <c:v>0.8684931506849316</c:v>
                </c:pt>
                <c:pt idx="318">
                  <c:v>0.87123287671232852</c:v>
                </c:pt>
                <c:pt idx="319">
                  <c:v>0.87397260273972677</c:v>
                </c:pt>
                <c:pt idx="320">
                  <c:v>0.87671232876712257</c:v>
                </c:pt>
                <c:pt idx="321">
                  <c:v>0.8794520547945206</c:v>
                </c:pt>
                <c:pt idx="322">
                  <c:v>0.88219178082191685</c:v>
                </c:pt>
                <c:pt idx="323">
                  <c:v>0.8849315068493151</c:v>
                </c:pt>
                <c:pt idx="324">
                  <c:v>0.88767123287671323</c:v>
                </c:pt>
                <c:pt idx="325">
                  <c:v>0.89041095890410948</c:v>
                </c:pt>
                <c:pt idx="326">
                  <c:v>0.89315068493150651</c:v>
                </c:pt>
                <c:pt idx="327">
                  <c:v>0.89589041095890465</c:v>
                </c:pt>
                <c:pt idx="328">
                  <c:v>0.89863013698630134</c:v>
                </c:pt>
                <c:pt idx="329">
                  <c:v>0.9013698630136987</c:v>
                </c:pt>
                <c:pt idx="330">
                  <c:v>0.90410958904109551</c:v>
                </c:pt>
                <c:pt idx="331">
                  <c:v>0.90684931506849464</c:v>
                </c:pt>
                <c:pt idx="332">
                  <c:v>0.90958904109589045</c:v>
                </c:pt>
                <c:pt idx="333">
                  <c:v>0.9123287671232877</c:v>
                </c:pt>
                <c:pt idx="334">
                  <c:v>0.91506849315068495</c:v>
                </c:pt>
                <c:pt idx="335">
                  <c:v>0.91780821917808353</c:v>
                </c:pt>
                <c:pt idx="336">
                  <c:v>0.92054794520547945</c:v>
                </c:pt>
                <c:pt idx="337">
                  <c:v>0.92328767123287669</c:v>
                </c:pt>
                <c:pt idx="338">
                  <c:v>0.92602739726027394</c:v>
                </c:pt>
                <c:pt idx="339">
                  <c:v>0.92876712328767119</c:v>
                </c:pt>
                <c:pt idx="340">
                  <c:v>0.93150684931506766</c:v>
                </c:pt>
                <c:pt idx="341">
                  <c:v>0.93424657534246558</c:v>
                </c:pt>
                <c:pt idx="342">
                  <c:v>0.9369863013698625</c:v>
                </c:pt>
                <c:pt idx="343">
                  <c:v>0.9397260273972603</c:v>
                </c:pt>
                <c:pt idx="344">
                  <c:v>0.94246575342465755</c:v>
                </c:pt>
                <c:pt idx="345">
                  <c:v>0.9452054794520548</c:v>
                </c:pt>
                <c:pt idx="346">
                  <c:v>0.94794520547945305</c:v>
                </c:pt>
                <c:pt idx="347">
                  <c:v>0.95068493150684963</c:v>
                </c:pt>
                <c:pt idx="348">
                  <c:v>0.95342465753424732</c:v>
                </c:pt>
                <c:pt idx="349">
                  <c:v>0.95616438356164357</c:v>
                </c:pt>
                <c:pt idx="350">
                  <c:v>0.95890410958904104</c:v>
                </c:pt>
                <c:pt idx="351">
                  <c:v>0.96164383561643962</c:v>
                </c:pt>
                <c:pt idx="352">
                  <c:v>0.96438356164383554</c:v>
                </c:pt>
                <c:pt idx="353">
                  <c:v>0.9671232876712329</c:v>
                </c:pt>
                <c:pt idx="354">
                  <c:v>0.96986301369863115</c:v>
                </c:pt>
                <c:pt idx="355">
                  <c:v>0.9726027397260274</c:v>
                </c:pt>
                <c:pt idx="356">
                  <c:v>0.97534246575342454</c:v>
                </c:pt>
                <c:pt idx="357">
                  <c:v>0.97808219178082156</c:v>
                </c:pt>
                <c:pt idx="358">
                  <c:v>0.98082191780821915</c:v>
                </c:pt>
                <c:pt idx="359">
                  <c:v>0.9835616438356154</c:v>
                </c:pt>
                <c:pt idx="360">
                  <c:v>0.98630136986301276</c:v>
                </c:pt>
                <c:pt idx="361">
                  <c:v>0.989041095890411</c:v>
                </c:pt>
                <c:pt idx="362">
                  <c:v>0.99178082191780759</c:v>
                </c:pt>
                <c:pt idx="363">
                  <c:v>0.9945205479452045</c:v>
                </c:pt>
                <c:pt idx="364">
                  <c:v>0.99726027397260186</c:v>
                </c:pt>
                <c:pt idx="365">
                  <c:v>1</c:v>
                </c:pt>
                <c:pt idx="366">
                  <c:v>1.0027397260273974</c:v>
                </c:pt>
                <c:pt idx="367">
                  <c:v>1.0054794520547921</c:v>
                </c:pt>
                <c:pt idx="368">
                  <c:v>1.0082191780821919</c:v>
                </c:pt>
                <c:pt idx="369">
                  <c:v>1.0109589041095901</c:v>
                </c:pt>
                <c:pt idx="370">
                  <c:v>1.0136986301369846</c:v>
                </c:pt>
                <c:pt idx="371">
                  <c:v>1.0164383561643819</c:v>
                </c:pt>
                <c:pt idx="372">
                  <c:v>1.0191780821917809</c:v>
                </c:pt>
                <c:pt idx="373">
                  <c:v>1.0219178082191778</c:v>
                </c:pt>
                <c:pt idx="374">
                  <c:v>1.0246575342465789</c:v>
                </c:pt>
                <c:pt idx="375">
                  <c:v>1.0273972602739718</c:v>
                </c:pt>
                <c:pt idx="376">
                  <c:v>1.0301369863013701</c:v>
                </c:pt>
                <c:pt idx="377">
                  <c:v>1.0328767123287672</c:v>
                </c:pt>
                <c:pt idx="378">
                  <c:v>1.0356164383561639</c:v>
                </c:pt>
                <c:pt idx="379">
                  <c:v>1.0383561643835648</c:v>
                </c:pt>
                <c:pt idx="380">
                  <c:v>1.0410958904109573</c:v>
                </c:pt>
                <c:pt idx="381">
                  <c:v>1.0438356164383558</c:v>
                </c:pt>
                <c:pt idx="382">
                  <c:v>1.0465753424657533</c:v>
                </c:pt>
                <c:pt idx="383">
                  <c:v>1.0493150684931507</c:v>
                </c:pt>
                <c:pt idx="384">
                  <c:v>1.0520547945205481</c:v>
                </c:pt>
                <c:pt idx="385">
                  <c:v>1.0547945205479452</c:v>
                </c:pt>
                <c:pt idx="386">
                  <c:v>1.0575342465753408</c:v>
                </c:pt>
                <c:pt idx="387">
                  <c:v>1.0602739726027401</c:v>
                </c:pt>
                <c:pt idx="388">
                  <c:v>1.0630136986301355</c:v>
                </c:pt>
                <c:pt idx="389">
                  <c:v>1.0657534246575358</c:v>
                </c:pt>
                <c:pt idx="390">
                  <c:v>1.0684931506849316</c:v>
                </c:pt>
                <c:pt idx="391">
                  <c:v>1.0712328767123287</c:v>
                </c:pt>
                <c:pt idx="392">
                  <c:v>1.0739726027397258</c:v>
                </c:pt>
                <c:pt idx="393">
                  <c:v>1.0767123287671241</c:v>
                </c:pt>
                <c:pt idx="394">
                  <c:v>1.0794520547945221</c:v>
                </c:pt>
                <c:pt idx="395">
                  <c:v>1.0821917808219179</c:v>
                </c:pt>
                <c:pt idx="396">
                  <c:v>1.0849315068493151</c:v>
                </c:pt>
                <c:pt idx="397">
                  <c:v>1.0876712328767124</c:v>
                </c:pt>
                <c:pt idx="398">
                  <c:v>1.09041095890411</c:v>
                </c:pt>
                <c:pt idx="399">
                  <c:v>1.0931506849315089</c:v>
                </c:pt>
                <c:pt idx="400">
                  <c:v>1.0958904109589038</c:v>
                </c:pt>
                <c:pt idx="401">
                  <c:v>1.0986301369863039</c:v>
                </c:pt>
                <c:pt idx="402">
                  <c:v>1.1013698630136979</c:v>
                </c:pt>
                <c:pt idx="403">
                  <c:v>1.1041095890410961</c:v>
                </c:pt>
                <c:pt idx="404">
                  <c:v>1.1068493150684915</c:v>
                </c:pt>
                <c:pt idx="405">
                  <c:v>1.1095890410958904</c:v>
                </c:pt>
                <c:pt idx="406">
                  <c:v>1.112328767123288</c:v>
                </c:pt>
                <c:pt idx="407">
                  <c:v>1.1150684931506838</c:v>
                </c:pt>
                <c:pt idx="408">
                  <c:v>1.1178082191780818</c:v>
                </c:pt>
                <c:pt idx="409">
                  <c:v>1.1205479452054801</c:v>
                </c:pt>
                <c:pt idx="410">
                  <c:v>1.1232876712328781</c:v>
                </c:pt>
                <c:pt idx="411">
                  <c:v>1.1260273972602739</c:v>
                </c:pt>
                <c:pt idx="412">
                  <c:v>1.1287671232876721</c:v>
                </c:pt>
                <c:pt idx="413">
                  <c:v>1.1315068493150684</c:v>
                </c:pt>
                <c:pt idx="414">
                  <c:v>1.134246575342466</c:v>
                </c:pt>
                <c:pt idx="415">
                  <c:v>1.1369863013698631</c:v>
                </c:pt>
                <c:pt idx="416">
                  <c:v>1.1397260273972598</c:v>
                </c:pt>
                <c:pt idx="417">
                  <c:v>1.1424657534246576</c:v>
                </c:pt>
                <c:pt idx="418">
                  <c:v>1.1452054794520561</c:v>
                </c:pt>
                <c:pt idx="419">
                  <c:v>1.1479452054794503</c:v>
                </c:pt>
                <c:pt idx="420">
                  <c:v>1.1506849315068521</c:v>
                </c:pt>
                <c:pt idx="421">
                  <c:v>1.1534246575342435</c:v>
                </c:pt>
                <c:pt idx="422">
                  <c:v>1.1561643835616437</c:v>
                </c:pt>
                <c:pt idx="423">
                  <c:v>1.1589041095890411</c:v>
                </c:pt>
                <c:pt idx="424">
                  <c:v>1.1616438356164382</c:v>
                </c:pt>
                <c:pt idx="425">
                  <c:v>1.1643835616438394</c:v>
                </c:pt>
                <c:pt idx="426">
                  <c:v>1.167123287671233</c:v>
                </c:pt>
                <c:pt idx="427">
                  <c:v>1.1698630136986299</c:v>
                </c:pt>
                <c:pt idx="428">
                  <c:v>1.1726027397260304</c:v>
                </c:pt>
                <c:pt idx="429">
                  <c:v>1.1753424657534262</c:v>
                </c:pt>
                <c:pt idx="430">
                  <c:v>1.1780821917808251</c:v>
                </c:pt>
                <c:pt idx="431">
                  <c:v>1.1808219178082191</c:v>
                </c:pt>
                <c:pt idx="432">
                  <c:v>1.1835616438356158</c:v>
                </c:pt>
                <c:pt idx="433">
                  <c:v>1.1863013698630156</c:v>
                </c:pt>
                <c:pt idx="434">
                  <c:v>1.189041095890411</c:v>
                </c:pt>
                <c:pt idx="435">
                  <c:v>1.1917808219178105</c:v>
                </c:pt>
                <c:pt idx="436">
                  <c:v>1.1945205479452061</c:v>
                </c:pt>
                <c:pt idx="437">
                  <c:v>1.1972602739726028</c:v>
                </c:pt>
                <c:pt idx="438">
                  <c:v>1.2</c:v>
                </c:pt>
                <c:pt idx="439">
                  <c:v>1.2027397260273958</c:v>
                </c:pt>
                <c:pt idx="440">
                  <c:v>1.2054794520547916</c:v>
                </c:pt>
                <c:pt idx="441">
                  <c:v>1.2082191780821918</c:v>
                </c:pt>
                <c:pt idx="442">
                  <c:v>1.2109589041095901</c:v>
                </c:pt>
                <c:pt idx="443">
                  <c:v>1.2136986301369845</c:v>
                </c:pt>
                <c:pt idx="444">
                  <c:v>1.2164383561643819</c:v>
                </c:pt>
                <c:pt idx="445">
                  <c:v>1.2191780821917808</c:v>
                </c:pt>
                <c:pt idx="446">
                  <c:v>1.2219178082191766</c:v>
                </c:pt>
                <c:pt idx="447">
                  <c:v>1.2246575342465789</c:v>
                </c:pt>
                <c:pt idx="448">
                  <c:v>1.2273972602739718</c:v>
                </c:pt>
                <c:pt idx="449">
                  <c:v>1.23013698630137</c:v>
                </c:pt>
                <c:pt idx="450">
                  <c:v>1.2328767123287672</c:v>
                </c:pt>
                <c:pt idx="451">
                  <c:v>1.2356164383561639</c:v>
                </c:pt>
                <c:pt idx="452">
                  <c:v>1.2383561643835643</c:v>
                </c:pt>
                <c:pt idx="453">
                  <c:v>1.241095890410957</c:v>
                </c:pt>
                <c:pt idx="454">
                  <c:v>1.2438356164383546</c:v>
                </c:pt>
                <c:pt idx="455">
                  <c:v>1.2465753424657535</c:v>
                </c:pt>
                <c:pt idx="456">
                  <c:v>1.2493150684931507</c:v>
                </c:pt>
                <c:pt idx="457">
                  <c:v>1.252054794520548</c:v>
                </c:pt>
                <c:pt idx="458">
                  <c:v>1.2547945205479452</c:v>
                </c:pt>
                <c:pt idx="459">
                  <c:v>1.2575342465753403</c:v>
                </c:pt>
                <c:pt idx="460">
                  <c:v>1.2602739726027401</c:v>
                </c:pt>
                <c:pt idx="461">
                  <c:v>1.2630136986301352</c:v>
                </c:pt>
                <c:pt idx="462">
                  <c:v>1.2657534246575357</c:v>
                </c:pt>
                <c:pt idx="463">
                  <c:v>1.26849315068493</c:v>
                </c:pt>
                <c:pt idx="464">
                  <c:v>1.2712328767123289</c:v>
                </c:pt>
                <c:pt idx="465">
                  <c:v>1.2739726027397258</c:v>
                </c:pt>
                <c:pt idx="466">
                  <c:v>1.276712328767124</c:v>
                </c:pt>
                <c:pt idx="467">
                  <c:v>1.2794520547945205</c:v>
                </c:pt>
                <c:pt idx="468">
                  <c:v>1.2821917808219179</c:v>
                </c:pt>
                <c:pt idx="469">
                  <c:v>1.284931506849315</c:v>
                </c:pt>
                <c:pt idx="470">
                  <c:v>1.2876712328767124</c:v>
                </c:pt>
                <c:pt idx="471">
                  <c:v>1.2904109589041095</c:v>
                </c:pt>
                <c:pt idx="472">
                  <c:v>1.2931506849315086</c:v>
                </c:pt>
                <c:pt idx="473">
                  <c:v>1.2958904109589038</c:v>
                </c:pt>
                <c:pt idx="474">
                  <c:v>1.2986301369863034</c:v>
                </c:pt>
                <c:pt idx="475">
                  <c:v>1.3013698630136978</c:v>
                </c:pt>
                <c:pt idx="476">
                  <c:v>1.3041095890410961</c:v>
                </c:pt>
                <c:pt idx="477">
                  <c:v>1.3068493150684914</c:v>
                </c:pt>
                <c:pt idx="478">
                  <c:v>1.3095890410958904</c:v>
                </c:pt>
                <c:pt idx="479">
                  <c:v>1.3123287671232877</c:v>
                </c:pt>
                <c:pt idx="480">
                  <c:v>1.3150684931506833</c:v>
                </c:pt>
                <c:pt idx="481">
                  <c:v>1.3178082191780818</c:v>
                </c:pt>
                <c:pt idx="482">
                  <c:v>1.32054794520548</c:v>
                </c:pt>
                <c:pt idx="483">
                  <c:v>1.3232876712328767</c:v>
                </c:pt>
                <c:pt idx="484">
                  <c:v>1.3260273972602739</c:v>
                </c:pt>
                <c:pt idx="485">
                  <c:v>1.3287671232876721</c:v>
                </c:pt>
                <c:pt idx="486">
                  <c:v>1.3315068493150686</c:v>
                </c:pt>
                <c:pt idx="487">
                  <c:v>1.3342465753424657</c:v>
                </c:pt>
                <c:pt idx="488">
                  <c:v>1.3369863013698631</c:v>
                </c:pt>
                <c:pt idx="489">
                  <c:v>1.3397260273972598</c:v>
                </c:pt>
                <c:pt idx="490">
                  <c:v>1.3424657534246576</c:v>
                </c:pt>
                <c:pt idx="491">
                  <c:v>1.3452054794520547</c:v>
                </c:pt>
                <c:pt idx="492">
                  <c:v>1.3479452054794498</c:v>
                </c:pt>
                <c:pt idx="493">
                  <c:v>1.3506849315068516</c:v>
                </c:pt>
                <c:pt idx="494">
                  <c:v>1.353424657534243</c:v>
                </c:pt>
                <c:pt idx="495">
                  <c:v>1.3561643835616439</c:v>
                </c:pt>
                <c:pt idx="496">
                  <c:v>1.3589041095890411</c:v>
                </c:pt>
                <c:pt idx="497">
                  <c:v>1.3616438356164384</c:v>
                </c:pt>
                <c:pt idx="498">
                  <c:v>1.3643835616438391</c:v>
                </c:pt>
                <c:pt idx="499">
                  <c:v>1.3671232876712318</c:v>
                </c:pt>
                <c:pt idx="500">
                  <c:v>1.3698630136986298</c:v>
                </c:pt>
                <c:pt idx="501">
                  <c:v>1.3726027397260301</c:v>
                </c:pt>
                <c:pt idx="502">
                  <c:v>1.3753424657534261</c:v>
                </c:pt>
                <c:pt idx="503">
                  <c:v>1.3780821917808248</c:v>
                </c:pt>
                <c:pt idx="504">
                  <c:v>1.3808219178082193</c:v>
                </c:pt>
                <c:pt idx="505">
                  <c:v>1.3835616438356158</c:v>
                </c:pt>
                <c:pt idx="506">
                  <c:v>1.3863013698630156</c:v>
                </c:pt>
                <c:pt idx="507">
                  <c:v>1.3890410958904098</c:v>
                </c:pt>
                <c:pt idx="508">
                  <c:v>1.3917808219178103</c:v>
                </c:pt>
                <c:pt idx="509">
                  <c:v>1.3945205479452061</c:v>
                </c:pt>
                <c:pt idx="510">
                  <c:v>1.3972602739726028</c:v>
                </c:pt>
                <c:pt idx="511">
                  <c:v>1.4</c:v>
                </c:pt>
                <c:pt idx="512">
                  <c:v>1.4027397260273957</c:v>
                </c:pt>
                <c:pt idx="513">
                  <c:v>1.4054794520547915</c:v>
                </c:pt>
                <c:pt idx="514">
                  <c:v>1.4082191780821918</c:v>
                </c:pt>
                <c:pt idx="515">
                  <c:v>1.4109589041095891</c:v>
                </c:pt>
                <c:pt idx="516">
                  <c:v>1.413698630136984</c:v>
                </c:pt>
                <c:pt idx="517">
                  <c:v>1.4164383561643816</c:v>
                </c:pt>
                <c:pt idx="518">
                  <c:v>1.4191780821917808</c:v>
                </c:pt>
                <c:pt idx="519">
                  <c:v>1.4219178082191763</c:v>
                </c:pt>
                <c:pt idx="520">
                  <c:v>1.4246575342465784</c:v>
                </c:pt>
                <c:pt idx="521">
                  <c:v>1.4273972602739711</c:v>
                </c:pt>
                <c:pt idx="522">
                  <c:v>1.43013698630137</c:v>
                </c:pt>
                <c:pt idx="523">
                  <c:v>1.4328767123287658</c:v>
                </c:pt>
                <c:pt idx="524">
                  <c:v>1.4356164383561638</c:v>
                </c:pt>
                <c:pt idx="525">
                  <c:v>1.4383561643835638</c:v>
                </c:pt>
                <c:pt idx="526">
                  <c:v>1.441095890410957</c:v>
                </c:pt>
                <c:pt idx="527">
                  <c:v>1.4438356164383543</c:v>
                </c:pt>
                <c:pt idx="528">
                  <c:v>1.4465753424657535</c:v>
                </c:pt>
                <c:pt idx="529">
                  <c:v>1.4493150684931506</c:v>
                </c:pt>
                <c:pt idx="530">
                  <c:v>1.452054794520548</c:v>
                </c:pt>
                <c:pt idx="531">
                  <c:v>1.4547945205479438</c:v>
                </c:pt>
                <c:pt idx="532">
                  <c:v>1.4575342465753398</c:v>
                </c:pt>
                <c:pt idx="533">
                  <c:v>1.4602739726027401</c:v>
                </c:pt>
                <c:pt idx="534">
                  <c:v>1.463013698630135</c:v>
                </c:pt>
                <c:pt idx="535">
                  <c:v>1.4657534246575343</c:v>
                </c:pt>
                <c:pt idx="536">
                  <c:v>1.4684931506849297</c:v>
                </c:pt>
                <c:pt idx="537">
                  <c:v>1.4712328767123288</c:v>
                </c:pt>
                <c:pt idx="538">
                  <c:v>1.4739726027397244</c:v>
                </c:pt>
                <c:pt idx="539">
                  <c:v>1.4767123287671233</c:v>
                </c:pt>
                <c:pt idx="540">
                  <c:v>1.4794520547945205</c:v>
                </c:pt>
                <c:pt idx="541">
                  <c:v>1.4821917808219178</c:v>
                </c:pt>
                <c:pt idx="542">
                  <c:v>1.484931506849315</c:v>
                </c:pt>
                <c:pt idx="543">
                  <c:v>1.4876712328767119</c:v>
                </c:pt>
                <c:pt idx="544">
                  <c:v>1.4904109589041097</c:v>
                </c:pt>
                <c:pt idx="545">
                  <c:v>1.4931506849315084</c:v>
                </c:pt>
                <c:pt idx="546">
                  <c:v>1.4958904109589026</c:v>
                </c:pt>
                <c:pt idx="547">
                  <c:v>1.4986301369863031</c:v>
                </c:pt>
                <c:pt idx="548">
                  <c:v>1.5013698630136978</c:v>
                </c:pt>
                <c:pt idx="549">
                  <c:v>1.504109589041096</c:v>
                </c:pt>
                <c:pt idx="550">
                  <c:v>1.5068493150684912</c:v>
                </c:pt>
                <c:pt idx="551">
                  <c:v>1.5095890410958899</c:v>
                </c:pt>
                <c:pt idx="552">
                  <c:v>1.5123287671232877</c:v>
                </c:pt>
                <c:pt idx="553">
                  <c:v>1.5150684931506833</c:v>
                </c:pt>
                <c:pt idx="554">
                  <c:v>1.5178082191780806</c:v>
                </c:pt>
                <c:pt idx="555">
                  <c:v>1.5205479452054795</c:v>
                </c:pt>
                <c:pt idx="556">
                  <c:v>1.5232876712328767</c:v>
                </c:pt>
                <c:pt idx="557">
                  <c:v>1.5260273972602738</c:v>
                </c:pt>
                <c:pt idx="558">
                  <c:v>1.5287671232876721</c:v>
                </c:pt>
                <c:pt idx="559">
                  <c:v>1.5315068493150679</c:v>
                </c:pt>
                <c:pt idx="560">
                  <c:v>1.5342465753424657</c:v>
                </c:pt>
                <c:pt idx="561">
                  <c:v>1.536986301369863</c:v>
                </c:pt>
                <c:pt idx="562">
                  <c:v>1.5397260273972586</c:v>
                </c:pt>
                <c:pt idx="563">
                  <c:v>1.542465753424656</c:v>
                </c:pt>
                <c:pt idx="564">
                  <c:v>1.5452054794520549</c:v>
                </c:pt>
                <c:pt idx="565">
                  <c:v>1.5479452054794496</c:v>
                </c:pt>
                <c:pt idx="566">
                  <c:v>1.5506849315068516</c:v>
                </c:pt>
                <c:pt idx="567">
                  <c:v>1.553424657534243</c:v>
                </c:pt>
                <c:pt idx="568">
                  <c:v>1.5561643835616439</c:v>
                </c:pt>
                <c:pt idx="569">
                  <c:v>1.558904109589041</c:v>
                </c:pt>
                <c:pt idx="570">
                  <c:v>1.5616438356164384</c:v>
                </c:pt>
                <c:pt idx="571">
                  <c:v>1.5643835616438386</c:v>
                </c:pt>
                <c:pt idx="572">
                  <c:v>1.5671232876712318</c:v>
                </c:pt>
                <c:pt idx="573">
                  <c:v>1.5698630136986298</c:v>
                </c:pt>
                <c:pt idx="574">
                  <c:v>1.5726027397260296</c:v>
                </c:pt>
                <c:pt idx="575">
                  <c:v>1.5753424657534247</c:v>
                </c:pt>
                <c:pt idx="576">
                  <c:v>1.5780821917808243</c:v>
                </c:pt>
                <c:pt idx="577">
                  <c:v>1.5808219178082192</c:v>
                </c:pt>
                <c:pt idx="578">
                  <c:v>1.5835616438356148</c:v>
                </c:pt>
                <c:pt idx="579">
                  <c:v>1.5863013698630153</c:v>
                </c:pt>
                <c:pt idx="580">
                  <c:v>1.5890410958904098</c:v>
                </c:pt>
                <c:pt idx="581">
                  <c:v>1.59178082191781</c:v>
                </c:pt>
                <c:pt idx="582">
                  <c:v>1.594520547945206</c:v>
                </c:pt>
                <c:pt idx="583">
                  <c:v>1.5972602739726018</c:v>
                </c:pt>
                <c:pt idx="584">
                  <c:v>1.6</c:v>
                </c:pt>
                <c:pt idx="585">
                  <c:v>1.6027397260273972</c:v>
                </c:pt>
                <c:pt idx="586">
                  <c:v>1.6054794520547928</c:v>
                </c:pt>
                <c:pt idx="587">
                  <c:v>1.6082191780821917</c:v>
                </c:pt>
                <c:pt idx="588">
                  <c:v>1.6109589041095909</c:v>
                </c:pt>
                <c:pt idx="589">
                  <c:v>1.6136986301369858</c:v>
                </c:pt>
                <c:pt idx="590">
                  <c:v>1.6164383561643836</c:v>
                </c:pt>
                <c:pt idx="591">
                  <c:v>1.6191780821917807</c:v>
                </c:pt>
                <c:pt idx="592">
                  <c:v>1.6219178082191779</c:v>
                </c:pt>
                <c:pt idx="593">
                  <c:v>1.6246575342465797</c:v>
                </c:pt>
                <c:pt idx="594">
                  <c:v>1.6273972602739726</c:v>
                </c:pt>
                <c:pt idx="595">
                  <c:v>1.6301369863013715</c:v>
                </c:pt>
                <c:pt idx="596">
                  <c:v>1.6328767123287671</c:v>
                </c:pt>
                <c:pt idx="597">
                  <c:v>1.6356164383561644</c:v>
                </c:pt>
                <c:pt idx="598">
                  <c:v>1.6383561643835651</c:v>
                </c:pt>
                <c:pt idx="599">
                  <c:v>1.6410958904109578</c:v>
                </c:pt>
                <c:pt idx="600">
                  <c:v>1.6438356164383559</c:v>
                </c:pt>
                <c:pt idx="601">
                  <c:v>1.6465753424657541</c:v>
                </c:pt>
                <c:pt idx="602">
                  <c:v>1.6493150684931521</c:v>
                </c:pt>
                <c:pt idx="603">
                  <c:v>1.6520547945205495</c:v>
                </c:pt>
                <c:pt idx="604">
                  <c:v>1.6547945205479453</c:v>
                </c:pt>
                <c:pt idx="605">
                  <c:v>1.6575342465753418</c:v>
                </c:pt>
                <c:pt idx="606">
                  <c:v>1.6602739726027416</c:v>
                </c:pt>
                <c:pt idx="607">
                  <c:v>1.6630136986301358</c:v>
                </c:pt>
                <c:pt idx="608">
                  <c:v>1.6657534246575365</c:v>
                </c:pt>
                <c:pt idx="609">
                  <c:v>1.6684931506849314</c:v>
                </c:pt>
                <c:pt idx="610">
                  <c:v>1.6712328767123301</c:v>
                </c:pt>
                <c:pt idx="611">
                  <c:v>1.6739726027397259</c:v>
                </c:pt>
                <c:pt idx="612">
                  <c:v>1.6767123287671248</c:v>
                </c:pt>
                <c:pt idx="613">
                  <c:v>1.6794520547945224</c:v>
                </c:pt>
                <c:pt idx="614">
                  <c:v>1.682191780821918</c:v>
                </c:pt>
                <c:pt idx="615">
                  <c:v>1.6849315068493151</c:v>
                </c:pt>
                <c:pt idx="616">
                  <c:v>1.6876712328767123</c:v>
                </c:pt>
                <c:pt idx="617">
                  <c:v>1.6904109589041101</c:v>
                </c:pt>
                <c:pt idx="618">
                  <c:v>1.6931506849315094</c:v>
                </c:pt>
                <c:pt idx="619">
                  <c:v>1.6958904109589039</c:v>
                </c:pt>
                <c:pt idx="620">
                  <c:v>1.6986301369863044</c:v>
                </c:pt>
                <c:pt idx="621">
                  <c:v>1.7013698630136971</c:v>
                </c:pt>
                <c:pt idx="622">
                  <c:v>1.704109589041096</c:v>
                </c:pt>
                <c:pt idx="623">
                  <c:v>1.7068493150684907</c:v>
                </c:pt>
                <c:pt idx="624">
                  <c:v>1.7095890410958898</c:v>
                </c:pt>
                <c:pt idx="625">
                  <c:v>1.7123287671232876</c:v>
                </c:pt>
                <c:pt idx="626">
                  <c:v>1.715068493150683</c:v>
                </c:pt>
                <c:pt idx="627">
                  <c:v>1.7178082191780804</c:v>
                </c:pt>
                <c:pt idx="628">
                  <c:v>1.7205479452054795</c:v>
                </c:pt>
                <c:pt idx="629">
                  <c:v>1.7232876712328766</c:v>
                </c:pt>
                <c:pt idx="630">
                  <c:v>1.7260273972602738</c:v>
                </c:pt>
                <c:pt idx="631">
                  <c:v>1.7287671232876711</c:v>
                </c:pt>
                <c:pt idx="632">
                  <c:v>1.7315068493150678</c:v>
                </c:pt>
                <c:pt idx="633">
                  <c:v>1.7342465753424658</c:v>
                </c:pt>
                <c:pt idx="634">
                  <c:v>1.736986301369863</c:v>
                </c:pt>
                <c:pt idx="635">
                  <c:v>1.7397260273972586</c:v>
                </c:pt>
                <c:pt idx="636">
                  <c:v>1.7424657534246557</c:v>
                </c:pt>
                <c:pt idx="637">
                  <c:v>1.7452054794520548</c:v>
                </c:pt>
                <c:pt idx="638">
                  <c:v>1.7479452054794491</c:v>
                </c:pt>
                <c:pt idx="639">
                  <c:v>1.7506849315068511</c:v>
                </c:pt>
                <c:pt idx="640">
                  <c:v>1.7534246575342425</c:v>
                </c:pt>
                <c:pt idx="641">
                  <c:v>1.7561643835616438</c:v>
                </c:pt>
                <c:pt idx="642">
                  <c:v>1.7589041095890412</c:v>
                </c:pt>
                <c:pt idx="643">
                  <c:v>1.7616438356164379</c:v>
                </c:pt>
                <c:pt idx="644">
                  <c:v>1.7643835616438384</c:v>
                </c:pt>
                <c:pt idx="645">
                  <c:v>1.7671232876712313</c:v>
                </c:pt>
                <c:pt idx="646">
                  <c:v>1.7698630136986298</c:v>
                </c:pt>
                <c:pt idx="647">
                  <c:v>1.7726027397260291</c:v>
                </c:pt>
                <c:pt idx="648">
                  <c:v>1.7753424657534247</c:v>
                </c:pt>
                <c:pt idx="649">
                  <c:v>1.7780821917808241</c:v>
                </c:pt>
                <c:pt idx="650">
                  <c:v>1.7808219178082192</c:v>
                </c:pt>
                <c:pt idx="651">
                  <c:v>1.7835616438356146</c:v>
                </c:pt>
                <c:pt idx="652">
                  <c:v>1.7863013698630141</c:v>
                </c:pt>
                <c:pt idx="653">
                  <c:v>1.7890410958904095</c:v>
                </c:pt>
                <c:pt idx="654">
                  <c:v>1.7917808219178097</c:v>
                </c:pt>
                <c:pt idx="655">
                  <c:v>1.7945205479452055</c:v>
                </c:pt>
                <c:pt idx="656">
                  <c:v>1.7972602739726018</c:v>
                </c:pt>
                <c:pt idx="657">
                  <c:v>1.8</c:v>
                </c:pt>
                <c:pt idx="658">
                  <c:v>1.8027397260273972</c:v>
                </c:pt>
                <c:pt idx="659">
                  <c:v>1.8054794520547925</c:v>
                </c:pt>
                <c:pt idx="660">
                  <c:v>1.8082191780821917</c:v>
                </c:pt>
                <c:pt idx="661">
                  <c:v>1.8109589041095906</c:v>
                </c:pt>
                <c:pt idx="662">
                  <c:v>1.8136986301369848</c:v>
                </c:pt>
                <c:pt idx="663">
                  <c:v>1.816438356164382</c:v>
                </c:pt>
                <c:pt idx="664">
                  <c:v>1.8191780821917809</c:v>
                </c:pt>
                <c:pt idx="665">
                  <c:v>1.8219178082191778</c:v>
                </c:pt>
                <c:pt idx="666">
                  <c:v>1.8246575342465792</c:v>
                </c:pt>
                <c:pt idx="667">
                  <c:v>1.8273972602739719</c:v>
                </c:pt>
                <c:pt idx="668">
                  <c:v>1.8301369863013701</c:v>
                </c:pt>
                <c:pt idx="669">
                  <c:v>1.832876712328767</c:v>
                </c:pt>
                <c:pt idx="670">
                  <c:v>1.8356164383561644</c:v>
                </c:pt>
                <c:pt idx="671">
                  <c:v>1.8383561643835653</c:v>
                </c:pt>
                <c:pt idx="672">
                  <c:v>1.8410958904109578</c:v>
                </c:pt>
                <c:pt idx="673">
                  <c:v>1.8438356164383558</c:v>
                </c:pt>
                <c:pt idx="674">
                  <c:v>1.8465753424657541</c:v>
                </c:pt>
                <c:pt idx="675">
                  <c:v>1.8493150684931507</c:v>
                </c:pt>
                <c:pt idx="676">
                  <c:v>1.8520547945205481</c:v>
                </c:pt>
                <c:pt idx="677">
                  <c:v>1.8547945205479452</c:v>
                </c:pt>
                <c:pt idx="678">
                  <c:v>1.8575342465753408</c:v>
                </c:pt>
                <c:pt idx="679">
                  <c:v>1.8602739726027413</c:v>
                </c:pt>
                <c:pt idx="680">
                  <c:v>1.8630136986301358</c:v>
                </c:pt>
                <c:pt idx="681">
                  <c:v>1.8657534246575362</c:v>
                </c:pt>
                <c:pt idx="682">
                  <c:v>1.8684931506849316</c:v>
                </c:pt>
                <c:pt idx="683">
                  <c:v>1.8712328767123287</c:v>
                </c:pt>
                <c:pt idx="684">
                  <c:v>1.8739726027397259</c:v>
                </c:pt>
                <c:pt idx="685">
                  <c:v>1.8767123287671241</c:v>
                </c:pt>
                <c:pt idx="686">
                  <c:v>1.8794520547945222</c:v>
                </c:pt>
                <c:pt idx="687">
                  <c:v>1.8821917808219177</c:v>
                </c:pt>
                <c:pt idx="688">
                  <c:v>1.8849315068493151</c:v>
                </c:pt>
                <c:pt idx="689">
                  <c:v>1.8876712328767122</c:v>
                </c:pt>
                <c:pt idx="690">
                  <c:v>1.89041095890411</c:v>
                </c:pt>
                <c:pt idx="691">
                  <c:v>1.8931506849315094</c:v>
                </c:pt>
                <c:pt idx="692">
                  <c:v>1.8958904109589039</c:v>
                </c:pt>
                <c:pt idx="693">
                  <c:v>1.8986301369863043</c:v>
                </c:pt>
                <c:pt idx="694">
                  <c:v>1.9013698630136986</c:v>
                </c:pt>
                <c:pt idx="695">
                  <c:v>1.9041095890410975</c:v>
                </c:pt>
                <c:pt idx="696">
                  <c:v>1.9068493150684918</c:v>
                </c:pt>
                <c:pt idx="697">
                  <c:v>1.9095890410958904</c:v>
                </c:pt>
                <c:pt idx="698">
                  <c:v>1.912328767123288</c:v>
                </c:pt>
                <c:pt idx="699">
                  <c:v>1.9150684931506838</c:v>
                </c:pt>
                <c:pt idx="700">
                  <c:v>1.9178082191780819</c:v>
                </c:pt>
                <c:pt idx="701">
                  <c:v>1.9205479452054801</c:v>
                </c:pt>
                <c:pt idx="702">
                  <c:v>1.9232876712328781</c:v>
                </c:pt>
                <c:pt idx="703">
                  <c:v>1.9260273972602739</c:v>
                </c:pt>
                <c:pt idx="704">
                  <c:v>1.9287671232876729</c:v>
                </c:pt>
                <c:pt idx="705">
                  <c:v>1.9315068493150684</c:v>
                </c:pt>
                <c:pt idx="706">
                  <c:v>1.934246575342466</c:v>
                </c:pt>
                <c:pt idx="707">
                  <c:v>1.9369863013698629</c:v>
                </c:pt>
                <c:pt idx="708">
                  <c:v>1.9397260273972599</c:v>
                </c:pt>
                <c:pt idx="709">
                  <c:v>1.9424657534246574</c:v>
                </c:pt>
                <c:pt idx="710">
                  <c:v>1.9452054794520561</c:v>
                </c:pt>
                <c:pt idx="711">
                  <c:v>1.9479452054794506</c:v>
                </c:pt>
                <c:pt idx="712">
                  <c:v>1.9506849315068524</c:v>
                </c:pt>
                <c:pt idx="713">
                  <c:v>1.9534246575342438</c:v>
                </c:pt>
                <c:pt idx="714">
                  <c:v>1.956164383561644</c:v>
                </c:pt>
                <c:pt idx="715">
                  <c:v>1.958904109589042</c:v>
                </c:pt>
                <c:pt idx="716">
                  <c:v>1.9616438356164383</c:v>
                </c:pt>
                <c:pt idx="717">
                  <c:v>1.9643835616438396</c:v>
                </c:pt>
                <c:pt idx="718">
                  <c:v>1.9671232876712328</c:v>
                </c:pt>
                <c:pt idx="719">
                  <c:v>1.9698630136986299</c:v>
                </c:pt>
                <c:pt idx="720">
                  <c:v>1.9726027397260304</c:v>
                </c:pt>
                <c:pt idx="721">
                  <c:v>1.9753424657534264</c:v>
                </c:pt>
                <c:pt idx="722">
                  <c:v>1.9780821917808253</c:v>
                </c:pt>
                <c:pt idx="723">
                  <c:v>1.9808219178082191</c:v>
                </c:pt>
                <c:pt idx="724">
                  <c:v>1.9835616438356158</c:v>
                </c:pt>
                <c:pt idx="725">
                  <c:v>1.9863013698630161</c:v>
                </c:pt>
                <c:pt idx="726">
                  <c:v>1.989041095890411</c:v>
                </c:pt>
                <c:pt idx="727">
                  <c:v>1.9917808219178108</c:v>
                </c:pt>
                <c:pt idx="728">
                  <c:v>1.9945205479452071</c:v>
                </c:pt>
                <c:pt idx="729">
                  <c:v>1.9972602739726026</c:v>
                </c:pt>
                <c:pt idx="730">
                  <c:v>2</c:v>
                </c:pt>
                <c:pt idx="731">
                  <c:v>2.0027397260274014</c:v>
                </c:pt>
                <c:pt idx="732">
                  <c:v>2.0054794520547947</c:v>
                </c:pt>
                <c:pt idx="733">
                  <c:v>2.0082191780821916</c:v>
                </c:pt>
                <c:pt idx="734">
                  <c:v>2.0109589041095832</c:v>
                </c:pt>
                <c:pt idx="735">
                  <c:v>2.0136986301369864</c:v>
                </c:pt>
                <c:pt idx="736">
                  <c:v>2.0164383561643837</c:v>
                </c:pt>
                <c:pt idx="737">
                  <c:v>2.0191780821917797</c:v>
                </c:pt>
                <c:pt idx="738">
                  <c:v>2.0219178082191802</c:v>
                </c:pt>
                <c:pt idx="739">
                  <c:v>2.0246575342465754</c:v>
                </c:pt>
                <c:pt idx="740">
                  <c:v>2.0273972602739798</c:v>
                </c:pt>
                <c:pt idx="741">
                  <c:v>2.0301369863013736</c:v>
                </c:pt>
                <c:pt idx="742">
                  <c:v>2.0328767123287634</c:v>
                </c:pt>
                <c:pt idx="743">
                  <c:v>2.0356164383561612</c:v>
                </c:pt>
                <c:pt idx="744">
                  <c:v>2.0383561643835586</c:v>
                </c:pt>
                <c:pt idx="745">
                  <c:v>2.0410958904109591</c:v>
                </c:pt>
                <c:pt idx="746">
                  <c:v>2.0438356164383582</c:v>
                </c:pt>
                <c:pt idx="747">
                  <c:v>2.0465753424657542</c:v>
                </c:pt>
                <c:pt idx="748">
                  <c:v>2.0493150684931511</c:v>
                </c:pt>
                <c:pt idx="749">
                  <c:v>2.0520547945205467</c:v>
                </c:pt>
                <c:pt idx="750">
                  <c:v>2.054794520547949</c:v>
                </c:pt>
                <c:pt idx="751">
                  <c:v>2.0575342465753499</c:v>
                </c:pt>
                <c:pt idx="752">
                  <c:v>2.0602739726027401</c:v>
                </c:pt>
                <c:pt idx="753">
                  <c:v>2.0630136986301402</c:v>
                </c:pt>
                <c:pt idx="754">
                  <c:v>2.0657534246575344</c:v>
                </c:pt>
                <c:pt idx="755">
                  <c:v>2.0684931506849349</c:v>
                </c:pt>
                <c:pt idx="756">
                  <c:v>2.0712328767123291</c:v>
                </c:pt>
                <c:pt idx="757">
                  <c:v>2.0739726027397261</c:v>
                </c:pt>
                <c:pt idx="758">
                  <c:v>2.0767123287671234</c:v>
                </c:pt>
                <c:pt idx="759">
                  <c:v>2.0794520547945177</c:v>
                </c:pt>
                <c:pt idx="760">
                  <c:v>2.0821917808219244</c:v>
                </c:pt>
                <c:pt idx="761">
                  <c:v>2.0849315068493217</c:v>
                </c:pt>
                <c:pt idx="762">
                  <c:v>2.0876712328767169</c:v>
                </c:pt>
                <c:pt idx="763">
                  <c:v>2.0904109589041098</c:v>
                </c:pt>
                <c:pt idx="764">
                  <c:v>2.0931506849315071</c:v>
                </c:pt>
                <c:pt idx="765">
                  <c:v>2.0958904109589027</c:v>
                </c:pt>
                <c:pt idx="766">
                  <c:v>2.0986301369863014</c:v>
                </c:pt>
                <c:pt idx="767">
                  <c:v>2.1013698630136988</c:v>
                </c:pt>
                <c:pt idx="768">
                  <c:v>2.1041095890410988</c:v>
                </c:pt>
                <c:pt idx="769">
                  <c:v>2.1068493150684899</c:v>
                </c:pt>
                <c:pt idx="770">
                  <c:v>2.1095890410958935</c:v>
                </c:pt>
                <c:pt idx="771">
                  <c:v>2.1123287671232878</c:v>
                </c:pt>
                <c:pt idx="772">
                  <c:v>2.115068493150678</c:v>
                </c:pt>
                <c:pt idx="773">
                  <c:v>2.1178082191780785</c:v>
                </c:pt>
                <c:pt idx="774">
                  <c:v>2.1205479452054812</c:v>
                </c:pt>
                <c:pt idx="775">
                  <c:v>2.1232876712328803</c:v>
                </c:pt>
                <c:pt idx="776">
                  <c:v>2.1260273972602741</c:v>
                </c:pt>
                <c:pt idx="777">
                  <c:v>2.128767123287671</c:v>
                </c:pt>
                <c:pt idx="778">
                  <c:v>2.1315068493150684</c:v>
                </c:pt>
                <c:pt idx="779">
                  <c:v>2.1342465753424658</c:v>
                </c:pt>
                <c:pt idx="780">
                  <c:v>2.1369863013698627</c:v>
                </c:pt>
                <c:pt idx="781">
                  <c:v>2.1397260273972605</c:v>
                </c:pt>
                <c:pt idx="782">
                  <c:v>2.1424657534246574</c:v>
                </c:pt>
                <c:pt idx="783">
                  <c:v>2.1452054794520548</c:v>
                </c:pt>
                <c:pt idx="784">
                  <c:v>2.1479452054794552</c:v>
                </c:pt>
                <c:pt idx="785">
                  <c:v>2.1506849315068477</c:v>
                </c:pt>
                <c:pt idx="786">
                  <c:v>2.1534246575342482</c:v>
                </c:pt>
                <c:pt idx="787">
                  <c:v>2.1561643835616437</c:v>
                </c:pt>
                <c:pt idx="788">
                  <c:v>2.1589041095890407</c:v>
                </c:pt>
                <c:pt idx="789">
                  <c:v>2.1616438356164385</c:v>
                </c:pt>
                <c:pt idx="790">
                  <c:v>2.1643835616438394</c:v>
                </c:pt>
                <c:pt idx="791">
                  <c:v>2.1671232876712399</c:v>
                </c:pt>
                <c:pt idx="792">
                  <c:v>2.1698630136986266</c:v>
                </c:pt>
                <c:pt idx="793">
                  <c:v>2.1726027397260239</c:v>
                </c:pt>
                <c:pt idx="794">
                  <c:v>2.1753424657534217</c:v>
                </c:pt>
                <c:pt idx="795">
                  <c:v>2.1780821917808186</c:v>
                </c:pt>
                <c:pt idx="796">
                  <c:v>2.1808219178082191</c:v>
                </c:pt>
                <c:pt idx="797">
                  <c:v>2.1835616438356209</c:v>
                </c:pt>
                <c:pt idx="798">
                  <c:v>2.1863013698630152</c:v>
                </c:pt>
                <c:pt idx="799">
                  <c:v>2.1890410958904112</c:v>
                </c:pt>
                <c:pt idx="800">
                  <c:v>2.1917808219178081</c:v>
                </c:pt>
                <c:pt idx="801">
                  <c:v>2.1945205479452095</c:v>
                </c:pt>
                <c:pt idx="802">
                  <c:v>2.1972602739726041</c:v>
                </c:pt>
                <c:pt idx="803">
                  <c:v>2.2000000000000002</c:v>
                </c:pt>
                <c:pt idx="804">
                  <c:v>2.202739726027402</c:v>
                </c:pt>
                <c:pt idx="805">
                  <c:v>2.2054794520547945</c:v>
                </c:pt>
                <c:pt idx="806">
                  <c:v>2.2082191780821954</c:v>
                </c:pt>
                <c:pt idx="807">
                  <c:v>2.2109589041095856</c:v>
                </c:pt>
                <c:pt idx="808">
                  <c:v>2.2136986301369861</c:v>
                </c:pt>
                <c:pt idx="809">
                  <c:v>2.2164383561643834</c:v>
                </c:pt>
                <c:pt idx="810">
                  <c:v>2.2191780821917808</c:v>
                </c:pt>
                <c:pt idx="811">
                  <c:v>2.2219178082191813</c:v>
                </c:pt>
                <c:pt idx="812">
                  <c:v>2.2246575342465755</c:v>
                </c:pt>
                <c:pt idx="813">
                  <c:v>2.2273972602739809</c:v>
                </c:pt>
                <c:pt idx="814">
                  <c:v>2.2301369863013747</c:v>
                </c:pt>
                <c:pt idx="815">
                  <c:v>2.2328767123287667</c:v>
                </c:pt>
                <c:pt idx="816">
                  <c:v>2.2356164383561627</c:v>
                </c:pt>
                <c:pt idx="817">
                  <c:v>2.2383561643835597</c:v>
                </c:pt>
                <c:pt idx="818">
                  <c:v>2.2410958904109592</c:v>
                </c:pt>
                <c:pt idx="819">
                  <c:v>2.2438356164383593</c:v>
                </c:pt>
                <c:pt idx="820">
                  <c:v>2.2465753424657566</c:v>
                </c:pt>
                <c:pt idx="821">
                  <c:v>2.2493150684931544</c:v>
                </c:pt>
                <c:pt idx="822">
                  <c:v>2.2520547945205478</c:v>
                </c:pt>
                <c:pt idx="823">
                  <c:v>2.25479452054795</c:v>
                </c:pt>
                <c:pt idx="824">
                  <c:v>2.2575342465753514</c:v>
                </c:pt>
                <c:pt idx="825">
                  <c:v>2.2602739726027412</c:v>
                </c:pt>
                <c:pt idx="826">
                  <c:v>2.2630136986301408</c:v>
                </c:pt>
                <c:pt idx="827">
                  <c:v>2.2657534246575342</c:v>
                </c:pt>
                <c:pt idx="828">
                  <c:v>2.268493150684936</c:v>
                </c:pt>
                <c:pt idx="829">
                  <c:v>2.2712328767123329</c:v>
                </c:pt>
                <c:pt idx="830">
                  <c:v>2.2739726027397262</c:v>
                </c:pt>
                <c:pt idx="831">
                  <c:v>2.2767123287671232</c:v>
                </c:pt>
                <c:pt idx="832">
                  <c:v>2.2794520547945187</c:v>
                </c:pt>
                <c:pt idx="833">
                  <c:v>2.282191780821925</c:v>
                </c:pt>
                <c:pt idx="834">
                  <c:v>2.2849315068493228</c:v>
                </c:pt>
                <c:pt idx="835">
                  <c:v>2.2876712328767184</c:v>
                </c:pt>
                <c:pt idx="836">
                  <c:v>2.2904109589041095</c:v>
                </c:pt>
                <c:pt idx="837">
                  <c:v>2.2931506849315082</c:v>
                </c:pt>
                <c:pt idx="838">
                  <c:v>2.2958904109589038</c:v>
                </c:pt>
                <c:pt idx="839">
                  <c:v>2.2986301369863016</c:v>
                </c:pt>
                <c:pt idx="840">
                  <c:v>2.3013698630136967</c:v>
                </c:pt>
                <c:pt idx="841">
                  <c:v>2.3041095890410959</c:v>
                </c:pt>
                <c:pt idx="842">
                  <c:v>2.306849315068487</c:v>
                </c:pt>
                <c:pt idx="843">
                  <c:v>2.3095890410958906</c:v>
                </c:pt>
                <c:pt idx="844">
                  <c:v>2.3123287671232844</c:v>
                </c:pt>
                <c:pt idx="845">
                  <c:v>2.315068493150676</c:v>
                </c:pt>
                <c:pt idx="846">
                  <c:v>2.3178082191780769</c:v>
                </c:pt>
                <c:pt idx="847">
                  <c:v>2.3205479452054796</c:v>
                </c:pt>
                <c:pt idx="848">
                  <c:v>2.3232876712328792</c:v>
                </c:pt>
                <c:pt idx="849">
                  <c:v>2.3260273972602739</c:v>
                </c:pt>
                <c:pt idx="850">
                  <c:v>2.3287671232876708</c:v>
                </c:pt>
                <c:pt idx="851">
                  <c:v>2.3315068493150677</c:v>
                </c:pt>
                <c:pt idx="852">
                  <c:v>2.3342465753424637</c:v>
                </c:pt>
                <c:pt idx="853">
                  <c:v>2.3369863013698589</c:v>
                </c:pt>
                <c:pt idx="854">
                  <c:v>2.3397260273972598</c:v>
                </c:pt>
                <c:pt idx="855">
                  <c:v>2.3424657534246567</c:v>
                </c:pt>
                <c:pt idx="856">
                  <c:v>2.3452054794520527</c:v>
                </c:pt>
                <c:pt idx="857">
                  <c:v>2.3479452054794518</c:v>
                </c:pt>
                <c:pt idx="858">
                  <c:v>2.3506849315068457</c:v>
                </c:pt>
                <c:pt idx="859">
                  <c:v>2.3534246575342466</c:v>
                </c:pt>
                <c:pt idx="860">
                  <c:v>2.3561643835616408</c:v>
                </c:pt>
                <c:pt idx="861">
                  <c:v>2.3589041095890382</c:v>
                </c:pt>
                <c:pt idx="862">
                  <c:v>2.3616438356164378</c:v>
                </c:pt>
                <c:pt idx="863">
                  <c:v>2.3643835616438356</c:v>
                </c:pt>
                <c:pt idx="864">
                  <c:v>2.3671232876712387</c:v>
                </c:pt>
                <c:pt idx="865">
                  <c:v>2.369863013698625</c:v>
                </c:pt>
                <c:pt idx="866">
                  <c:v>2.3726027397260219</c:v>
                </c:pt>
                <c:pt idx="867">
                  <c:v>2.3753424657534192</c:v>
                </c:pt>
                <c:pt idx="868">
                  <c:v>2.3780821917808175</c:v>
                </c:pt>
                <c:pt idx="869">
                  <c:v>2.3808219178082193</c:v>
                </c:pt>
                <c:pt idx="870">
                  <c:v>2.3835616438356197</c:v>
                </c:pt>
                <c:pt idx="871">
                  <c:v>2.3863013698630136</c:v>
                </c:pt>
                <c:pt idx="872">
                  <c:v>2.3890410958904109</c:v>
                </c:pt>
                <c:pt idx="873">
                  <c:v>2.3917808219178083</c:v>
                </c:pt>
                <c:pt idx="874">
                  <c:v>2.3945205479452056</c:v>
                </c:pt>
                <c:pt idx="875">
                  <c:v>2.3972602739726026</c:v>
                </c:pt>
                <c:pt idx="876">
                  <c:v>2.4</c:v>
                </c:pt>
                <c:pt idx="877">
                  <c:v>2.4027397260274008</c:v>
                </c:pt>
                <c:pt idx="878">
                  <c:v>2.4054794520547937</c:v>
                </c:pt>
                <c:pt idx="879">
                  <c:v>2.4082191780821942</c:v>
                </c:pt>
                <c:pt idx="880">
                  <c:v>2.4109589041095827</c:v>
                </c:pt>
                <c:pt idx="881">
                  <c:v>2.4136986301369863</c:v>
                </c:pt>
                <c:pt idx="882">
                  <c:v>2.4164383561643827</c:v>
                </c:pt>
                <c:pt idx="883">
                  <c:v>2.4191780821917797</c:v>
                </c:pt>
                <c:pt idx="884">
                  <c:v>2.4219178082191792</c:v>
                </c:pt>
                <c:pt idx="885">
                  <c:v>2.4246575342465753</c:v>
                </c:pt>
                <c:pt idx="886">
                  <c:v>2.4273972602739788</c:v>
                </c:pt>
                <c:pt idx="887">
                  <c:v>2.4301369863013731</c:v>
                </c:pt>
                <c:pt idx="888">
                  <c:v>2.4328767123287633</c:v>
                </c:pt>
                <c:pt idx="889">
                  <c:v>2.4356164383561607</c:v>
                </c:pt>
                <c:pt idx="890">
                  <c:v>2.4383561643835581</c:v>
                </c:pt>
                <c:pt idx="891">
                  <c:v>2.441095890410959</c:v>
                </c:pt>
                <c:pt idx="892">
                  <c:v>2.4438356164383572</c:v>
                </c:pt>
                <c:pt idx="893">
                  <c:v>2.4465753424657541</c:v>
                </c:pt>
                <c:pt idx="894">
                  <c:v>2.4493150684931506</c:v>
                </c:pt>
                <c:pt idx="895">
                  <c:v>2.4520547945205449</c:v>
                </c:pt>
                <c:pt idx="896">
                  <c:v>2.4547945205479489</c:v>
                </c:pt>
                <c:pt idx="897">
                  <c:v>2.4575342465753489</c:v>
                </c:pt>
                <c:pt idx="898">
                  <c:v>2.4602739726027396</c:v>
                </c:pt>
                <c:pt idx="899">
                  <c:v>2.4630136986301392</c:v>
                </c:pt>
                <c:pt idx="900">
                  <c:v>2.4657534246575343</c:v>
                </c:pt>
                <c:pt idx="901">
                  <c:v>2.4684931506849348</c:v>
                </c:pt>
                <c:pt idx="902">
                  <c:v>2.4712328767123286</c:v>
                </c:pt>
                <c:pt idx="903">
                  <c:v>2.473972602739726</c:v>
                </c:pt>
                <c:pt idx="904">
                  <c:v>2.4767123287671233</c:v>
                </c:pt>
                <c:pt idx="905">
                  <c:v>2.4794520547945171</c:v>
                </c:pt>
                <c:pt idx="906">
                  <c:v>2.4821917808219229</c:v>
                </c:pt>
                <c:pt idx="907">
                  <c:v>2.4849315068493216</c:v>
                </c:pt>
                <c:pt idx="908">
                  <c:v>2.4876712328767163</c:v>
                </c:pt>
                <c:pt idx="909">
                  <c:v>2.4904109589041097</c:v>
                </c:pt>
                <c:pt idx="910">
                  <c:v>2.493150684931507</c:v>
                </c:pt>
                <c:pt idx="911">
                  <c:v>2.4958904109589009</c:v>
                </c:pt>
                <c:pt idx="912">
                  <c:v>2.4986301369863013</c:v>
                </c:pt>
                <c:pt idx="913">
                  <c:v>2.5013698630136987</c:v>
                </c:pt>
                <c:pt idx="914">
                  <c:v>2.5041095890410991</c:v>
                </c:pt>
                <c:pt idx="915">
                  <c:v>2.506849315068489</c:v>
                </c:pt>
                <c:pt idx="916">
                  <c:v>2.5095890410958912</c:v>
                </c:pt>
                <c:pt idx="917">
                  <c:v>2.5123287671232877</c:v>
                </c:pt>
                <c:pt idx="918">
                  <c:v>2.5150684931506775</c:v>
                </c:pt>
                <c:pt idx="919">
                  <c:v>2.5178082191780784</c:v>
                </c:pt>
                <c:pt idx="920">
                  <c:v>2.5205479452054802</c:v>
                </c:pt>
                <c:pt idx="921">
                  <c:v>2.5232876712328802</c:v>
                </c:pt>
                <c:pt idx="922">
                  <c:v>2.526027397260274</c:v>
                </c:pt>
                <c:pt idx="923">
                  <c:v>2.5287671232876714</c:v>
                </c:pt>
                <c:pt idx="924">
                  <c:v>2.5315068493150683</c:v>
                </c:pt>
                <c:pt idx="925">
                  <c:v>2.5342465753424657</c:v>
                </c:pt>
                <c:pt idx="926">
                  <c:v>2.5369863013698599</c:v>
                </c:pt>
                <c:pt idx="927">
                  <c:v>2.5397260273972604</c:v>
                </c:pt>
                <c:pt idx="928">
                  <c:v>2.5424657534246577</c:v>
                </c:pt>
                <c:pt idx="929">
                  <c:v>2.5452054794520547</c:v>
                </c:pt>
                <c:pt idx="930">
                  <c:v>2.5479452054794542</c:v>
                </c:pt>
                <c:pt idx="931">
                  <c:v>2.5506849315068467</c:v>
                </c:pt>
                <c:pt idx="932">
                  <c:v>2.5534246575342472</c:v>
                </c:pt>
                <c:pt idx="933">
                  <c:v>2.5561643835616437</c:v>
                </c:pt>
                <c:pt idx="934">
                  <c:v>2.5589041095890397</c:v>
                </c:pt>
                <c:pt idx="935">
                  <c:v>2.5616438356164384</c:v>
                </c:pt>
                <c:pt idx="936">
                  <c:v>2.5643835616438388</c:v>
                </c:pt>
                <c:pt idx="937">
                  <c:v>2.5671232876712398</c:v>
                </c:pt>
                <c:pt idx="938">
                  <c:v>2.569863013698626</c:v>
                </c:pt>
                <c:pt idx="939">
                  <c:v>2.5726027397260238</c:v>
                </c:pt>
                <c:pt idx="940">
                  <c:v>2.5753424657534216</c:v>
                </c:pt>
                <c:pt idx="941">
                  <c:v>2.5780821917808185</c:v>
                </c:pt>
                <c:pt idx="942">
                  <c:v>2.580821917808219</c:v>
                </c:pt>
                <c:pt idx="943">
                  <c:v>2.5835616438356204</c:v>
                </c:pt>
                <c:pt idx="944">
                  <c:v>2.5863013698630142</c:v>
                </c:pt>
                <c:pt idx="945">
                  <c:v>2.5890410958904111</c:v>
                </c:pt>
                <c:pt idx="946">
                  <c:v>2.591780821917808</c:v>
                </c:pt>
                <c:pt idx="947">
                  <c:v>2.5945205479452089</c:v>
                </c:pt>
                <c:pt idx="948">
                  <c:v>2.5972602739726032</c:v>
                </c:pt>
                <c:pt idx="949">
                  <c:v>2.6</c:v>
                </c:pt>
                <c:pt idx="950">
                  <c:v>2.6027397260274019</c:v>
                </c:pt>
                <c:pt idx="951">
                  <c:v>2.6054794520547944</c:v>
                </c:pt>
                <c:pt idx="952">
                  <c:v>2.6082191780821948</c:v>
                </c:pt>
                <c:pt idx="953">
                  <c:v>2.6109589041095846</c:v>
                </c:pt>
                <c:pt idx="954">
                  <c:v>2.6136986301369864</c:v>
                </c:pt>
                <c:pt idx="955">
                  <c:v>2.6164383561643834</c:v>
                </c:pt>
                <c:pt idx="956">
                  <c:v>2.6191780821917807</c:v>
                </c:pt>
                <c:pt idx="957">
                  <c:v>2.6219178082191812</c:v>
                </c:pt>
                <c:pt idx="958">
                  <c:v>2.6246575342465754</c:v>
                </c:pt>
                <c:pt idx="959">
                  <c:v>2.6273972602739799</c:v>
                </c:pt>
                <c:pt idx="960">
                  <c:v>2.6301369863013733</c:v>
                </c:pt>
                <c:pt idx="961">
                  <c:v>2.632876712328764</c:v>
                </c:pt>
                <c:pt idx="962">
                  <c:v>2.6356164383561627</c:v>
                </c:pt>
                <c:pt idx="963">
                  <c:v>2.6383561643835587</c:v>
                </c:pt>
                <c:pt idx="964">
                  <c:v>2.6410958904109592</c:v>
                </c:pt>
                <c:pt idx="965">
                  <c:v>2.6438356164383592</c:v>
                </c:pt>
                <c:pt idx="966">
                  <c:v>2.6465753424657552</c:v>
                </c:pt>
                <c:pt idx="967">
                  <c:v>2.6493150684931512</c:v>
                </c:pt>
                <c:pt idx="968">
                  <c:v>2.6520547945205477</c:v>
                </c:pt>
                <c:pt idx="969">
                  <c:v>2.6547945205479495</c:v>
                </c:pt>
                <c:pt idx="970">
                  <c:v>2.6575342465753504</c:v>
                </c:pt>
                <c:pt idx="971">
                  <c:v>2.6602739726027402</c:v>
                </c:pt>
                <c:pt idx="972">
                  <c:v>2.6630136986301403</c:v>
                </c:pt>
                <c:pt idx="973">
                  <c:v>2.6657534246575341</c:v>
                </c:pt>
                <c:pt idx="974">
                  <c:v>2.668493150684935</c:v>
                </c:pt>
                <c:pt idx="975">
                  <c:v>2.6712328767123292</c:v>
                </c:pt>
                <c:pt idx="976">
                  <c:v>2.6739726027397261</c:v>
                </c:pt>
                <c:pt idx="977">
                  <c:v>2.6767123287671235</c:v>
                </c:pt>
                <c:pt idx="978">
                  <c:v>2.6794520547945178</c:v>
                </c:pt>
                <c:pt idx="979">
                  <c:v>2.6821917808219249</c:v>
                </c:pt>
                <c:pt idx="980">
                  <c:v>2.6849315068493227</c:v>
                </c:pt>
                <c:pt idx="981">
                  <c:v>2.6876712328767178</c:v>
                </c:pt>
                <c:pt idx="982">
                  <c:v>2.6904109589041094</c:v>
                </c:pt>
                <c:pt idx="983">
                  <c:v>2.6931506849315072</c:v>
                </c:pt>
                <c:pt idx="984">
                  <c:v>2.6958904109589037</c:v>
                </c:pt>
                <c:pt idx="985">
                  <c:v>2.6986301369863015</c:v>
                </c:pt>
                <c:pt idx="986">
                  <c:v>2.7013698630136984</c:v>
                </c:pt>
                <c:pt idx="987">
                  <c:v>2.7041095890410993</c:v>
                </c:pt>
                <c:pt idx="988">
                  <c:v>2.7068493150684927</c:v>
                </c:pt>
                <c:pt idx="989">
                  <c:v>2.709589041095894</c:v>
                </c:pt>
                <c:pt idx="990">
                  <c:v>2.7123287671232879</c:v>
                </c:pt>
                <c:pt idx="991">
                  <c:v>2.7150684931506781</c:v>
                </c:pt>
                <c:pt idx="992">
                  <c:v>2.7178082191780786</c:v>
                </c:pt>
                <c:pt idx="993">
                  <c:v>2.7205479452054826</c:v>
                </c:pt>
                <c:pt idx="994">
                  <c:v>2.7232876712328808</c:v>
                </c:pt>
                <c:pt idx="995">
                  <c:v>2.7260273972602742</c:v>
                </c:pt>
                <c:pt idx="996">
                  <c:v>2.7287671232876711</c:v>
                </c:pt>
                <c:pt idx="997">
                  <c:v>2.7315068493150685</c:v>
                </c:pt>
                <c:pt idx="998">
                  <c:v>2.7342465753424658</c:v>
                </c:pt>
                <c:pt idx="999">
                  <c:v>2.7369863013698628</c:v>
                </c:pt>
                <c:pt idx="1000">
                  <c:v>2.7397260273972601</c:v>
                </c:pt>
                <c:pt idx="1001">
                  <c:v>2.7424657534246575</c:v>
                </c:pt>
                <c:pt idx="1002">
                  <c:v>2.7452054794520548</c:v>
                </c:pt>
                <c:pt idx="1003">
                  <c:v>2.7479452054794553</c:v>
                </c:pt>
                <c:pt idx="1004">
                  <c:v>2.7506849315068487</c:v>
                </c:pt>
                <c:pt idx="1005">
                  <c:v>2.7534246575342491</c:v>
                </c:pt>
                <c:pt idx="1006">
                  <c:v>2.7561643835616438</c:v>
                </c:pt>
                <c:pt idx="1007">
                  <c:v>2.7589041095890408</c:v>
                </c:pt>
                <c:pt idx="1008">
                  <c:v>2.7616438356164386</c:v>
                </c:pt>
                <c:pt idx="1009">
                  <c:v>2.7643835616438395</c:v>
                </c:pt>
                <c:pt idx="1010">
                  <c:v>2.7671232876712399</c:v>
                </c:pt>
                <c:pt idx="1011">
                  <c:v>2.7698630136986271</c:v>
                </c:pt>
                <c:pt idx="1012">
                  <c:v>2.7726027397260267</c:v>
                </c:pt>
                <c:pt idx="1013">
                  <c:v>2.7753424657534227</c:v>
                </c:pt>
                <c:pt idx="1014">
                  <c:v>2.7780821917808187</c:v>
                </c:pt>
                <c:pt idx="1015">
                  <c:v>2.7808219178082192</c:v>
                </c:pt>
                <c:pt idx="1016">
                  <c:v>2.7835616438356214</c:v>
                </c:pt>
                <c:pt idx="1017">
                  <c:v>2.7863013698630152</c:v>
                </c:pt>
                <c:pt idx="1018">
                  <c:v>2.7890410958904139</c:v>
                </c:pt>
                <c:pt idx="1019">
                  <c:v>2.7917808219178082</c:v>
                </c:pt>
                <c:pt idx="1020">
                  <c:v>2.7945205479452109</c:v>
                </c:pt>
                <c:pt idx="1021">
                  <c:v>2.7972602739726042</c:v>
                </c:pt>
                <c:pt idx="1022">
                  <c:v>2.8</c:v>
                </c:pt>
                <c:pt idx="1023">
                  <c:v>2.8027397260274003</c:v>
                </c:pt>
                <c:pt idx="1024">
                  <c:v>2.8054794520547937</c:v>
                </c:pt>
                <c:pt idx="1025">
                  <c:v>2.8082191780821919</c:v>
                </c:pt>
                <c:pt idx="1026">
                  <c:v>2.810958904109583</c:v>
                </c:pt>
                <c:pt idx="1027">
                  <c:v>2.8136986301369831</c:v>
                </c:pt>
                <c:pt idx="1028">
                  <c:v>2.8164383561643827</c:v>
                </c:pt>
                <c:pt idx="1029">
                  <c:v>2.8191780821917787</c:v>
                </c:pt>
                <c:pt idx="1030">
                  <c:v>2.8219178082191791</c:v>
                </c:pt>
                <c:pt idx="1031">
                  <c:v>2.8246575342465747</c:v>
                </c:pt>
                <c:pt idx="1032">
                  <c:v>2.8273972602739779</c:v>
                </c:pt>
                <c:pt idx="1033">
                  <c:v>2.8301369863013699</c:v>
                </c:pt>
                <c:pt idx="1034">
                  <c:v>2.8328767123287628</c:v>
                </c:pt>
                <c:pt idx="1035">
                  <c:v>2.8356164383561597</c:v>
                </c:pt>
                <c:pt idx="1036">
                  <c:v>2.8383561643835575</c:v>
                </c:pt>
                <c:pt idx="1037">
                  <c:v>2.8410958904109589</c:v>
                </c:pt>
                <c:pt idx="1038">
                  <c:v>2.8438356164383571</c:v>
                </c:pt>
                <c:pt idx="1039">
                  <c:v>2.8465753424657536</c:v>
                </c:pt>
                <c:pt idx="1040">
                  <c:v>2.8493150684931505</c:v>
                </c:pt>
                <c:pt idx="1041">
                  <c:v>2.8520547945205443</c:v>
                </c:pt>
                <c:pt idx="1042">
                  <c:v>2.8547945205479452</c:v>
                </c:pt>
                <c:pt idx="1043">
                  <c:v>2.8575342465753488</c:v>
                </c:pt>
                <c:pt idx="1044">
                  <c:v>2.8602739726027395</c:v>
                </c:pt>
                <c:pt idx="1045">
                  <c:v>2.8630136986301382</c:v>
                </c:pt>
                <c:pt idx="1046">
                  <c:v>2.8657534246575338</c:v>
                </c:pt>
                <c:pt idx="1047">
                  <c:v>2.8684931506849316</c:v>
                </c:pt>
                <c:pt idx="1048">
                  <c:v>2.871232876712329</c:v>
                </c:pt>
                <c:pt idx="1049">
                  <c:v>2.8739726027397237</c:v>
                </c:pt>
                <c:pt idx="1050">
                  <c:v>2.8767123287671228</c:v>
                </c:pt>
                <c:pt idx="1051">
                  <c:v>2.879452054794517</c:v>
                </c:pt>
                <c:pt idx="1052">
                  <c:v>2.8821917808219228</c:v>
                </c:pt>
                <c:pt idx="1053">
                  <c:v>2.8849315068493211</c:v>
                </c:pt>
                <c:pt idx="1054">
                  <c:v>2.8876712328767158</c:v>
                </c:pt>
                <c:pt idx="1055">
                  <c:v>2.8904109589041087</c:v>
                </c:pt>
                <c:pt idx="1056">
                  <c:v>2.893150684931507</c:v>
                </c:pt>
                <c:pt idx="1057">
                  <c:v>2.8958904109589012</c:v>
                </c:pt>
                <c:pt idx="1058">
                  <c:v>2.8986301369863008</c:v>
                </c:pt>
                <c:pt idx="1059">
                  <c:v>2.9013698630136977</c:v>
                </c:pt>
                <c:pt idx="1060">
                  <c:v>2.9041095890410982</c:v>
                </c:pt>
                <c:pt idx="1061">
                  <c:v>2.9068493150684889</c:v>
                </c:pt>
                <c:pt idx="1062">
                  <c:v>2.9095890410958902</c:v>
                </c:pt>
                <c:pt idx="1063">
                  <c:v>2.9123287671232867</c:v>
                </c:pt>
                <c:pt idx="1064">
                  <c:v>2.915068493150677</c:v>
                </c:pt>
                <c:pt idx="1065">
                  <c:v>2.9178082191780774</c:v>
                </c:pt>
                <c:pt idx="1066">
                  <c:v>2.9205479452054801</c:v>
                </c:pt>
                <c:pt idx="1067">
                  <c:v>2.9232876712328792</c:v>
                </c:pt>
                <c:pt idx="1068">
                  <c:v>2.9260273972602739</c:v>
                </c:pt>
                <c:pt idx="1069">
                  <c:v>2.9287671232876713</c:v>
                </c:pt>
                <c:pt idx="1070">
                  <c:v>2.9315068493150687</c:v>
                </c:pt>
                <c:pt idx="1071">
                  <c:v>2.9342465753424647</c:v>
                </c:pt>
                <c:pt idx="1072">
                  <c:v>2.9369863013698594</c:v>
                </c:pt>
                <c:pt idx="1073">
                  <c:v>2.9397260273972603</c:v>
                </c:pt>
                <c:pt idx="1074">
                  <c:v>2.9424657534246577</c:v>
                </c:pt>
                <c:pt idx="1075">
                  <c:v>2.9452054794520537</c:v>
                </c:pt>
                <c:pt idx="1076">
                  <c:v>2.9479452054794519</c:v>
                </c:pt>
                <c:pt idx="1077">
                  <c:v>2.9506849315068462</c:v>
                </c:pt>
                <c:pt idx="1078">
                  <c:v>2.9534246575342471</c:v>
                </c:pt>
                <c:pt idx="1079">
                  <c:v>2.9561643835616427</c:v>
                </c:pt>
                <c:pt idx="1080">
                  <c:v>2.9589041095890387</c:v>
                </c:pt>
                <c:pt idx="1081">
                  <c:v>2.9616438356164383</c:v>
                </c:pt>
                <c:pt idx="1082">
                  <c:v>2.9643835616438388</c:v>
                </c:pt>
                <c:pt idx="1083">
                  <c:v>2.9671232876712392</c:v>
                </c:pt>
                <c:pt idx="1084">
                  <c:v>2.969863013698625</c:v>
                </c:pt>
                <c:pt idx="1085">
                  <c:v>2.9726027397260233</c:v>
                </c:pt>
                <c:pt idx="1086">
                  <c:v>2.9753424657534207</c:v>
                </c:pt>
                <c:pt idx="1087">
                  <c:v>2.978082191780818</c:v>
                </c:pt>
                <c:pt idx="1088">
                  <c:v>2.9808219178082194</c:v>
                </c:pt>
                <c:pt idx="1089">
                  <c:v>2.9835616438356198</c:v>
                </c:pt>
                <c:pt idx="1090">
                  <c:v>2.9863013698630136</c:v>
                </c:pt>
                <c:pt idx="1091">
                  <c:v>2.989041095890411</c:v>
                </c:pt>
                <c:pt idx="1092">
                  <c:v>2.9917808219178084</c:v>
                </c:pt>
                <c:pt idx="1093">
                  <c:v>2.9945205479452084</c:v>
                </c:pt>
                <c:pt idx="1094">
                  <c:v>2.9972602739726026</c:v>
                </c:pt>
                <c:pt idx="1095">
                  <c:v>3</c:v>
                </c:pt>
                <c:pt idx="1096">
                  <c:v>3.0027397260274014</c:v>
                </c:pt>
                <c:pt idx="1097">
                  <c:v>3.0054794520547947</c:v>
                </c:pt>
                <c:pt idx="1098">
                  <c:v>3.0082191780821916</c:v>
                </c:pt>
                <c:pt idx="1099">
                  <c:v>3.0109589041095832</c:v>
                </c:pt>
                <c:pt idx="1100">
                  <c:v>3.0136986301369864</c:v>
                </c:pt>
                <c:pt idx="1101">
                  <c:v>3.0164383561643837</c:v>
                </c:pt>
                <c:pt idx="1102">
                  <c:v>3.0191780821917797</c:v>
                </c:pt>
                <c:pt idx="1103">
                  <c:v>3.0219178082191802</c:v>
                </c:pt>
                <c:pt idx="1104">
                  <c:v>3.0246575342465754</c:v>
                </c:pt>
                <c:pt idx="1105">
                  <c:v>3.0273972602739798</c:v>
                </c:pt>
                <c:pt idx="1106">
                  <c:v>3.0301369863013736</c:v>
                </c:pt>
                <c:pt idx="1107">
                  <c:v>3.0328767123287634</c:v>
                </c:pt>
                <c:pt idx="1108">
                  <c:v>3.0356164383561612</c:v>
                </c:pt>
                <c:pt idx="1109">
                  <c:v>3.0383561643835586</c:v>
                </c:pt>
                <c:pt idx="1110">
                  <c:v>3.0410958904109591</c:v>
                </c:pt>
                <c:pt idx="1111">
                  <c:v>3.0438356164383582</c:v>
                </c:pt>
                <c:pt idx="1112">
                  <c:v>3.0465753424657542</c:v>
                </c:pt>
                <c:pt idx="1113">
                  <c:v>3.0493150684931511</c:v>
                </c:pt>
                <c:pt idx="1114">
                  <c:v>3.0520547945205467</c:v>
                </c:pt>
                <c:pt idx="1115">
                  <c:v>3.054794520547949</c:v>
                </c:pt>
                <c:pt idx="1116">
                  <c:v>3.0575342465753499</c:v>
                </c:pt>
                <c:pt idx="1117">
                  <c:v>3.0602739726027401</c:v>
                </c:pt>
                <c:pt idx="1118">
                  <c:v>3.0630136986301402</c:v>
                </c:pt>
                <c:pt idx="1119">
                  <c:v>3.0657534246575344</c:v>
                </c:pt>
                <c:pt idx="1120">
                  <c:v>3.0684931506849349</c:v>
                </c:pt>
                <c:pt idx="1121">
                  <c:v>3.0712328767123291</c:v>
                </c:pt>
                <c:pt idx="1122">
                  <c:v>3.0739726027397261</c:v>
                </c:pt>
                <c:pt idx="1123">
                  <c:v>3.0767123287671234</c:v>
                </c:pt>
                <c:pt idx="1124">
                  <c:v>3.0794520547945177</c:v>
                </c:pt>
                <c:pt idx="1125">
                  <c:v>3.0821917808219244</c:v>
                </c:pt>
                <c:pt idx="1126">
                  <c:v>3.0849315068493217</c:v>
                </c:pt>
                <c:pt idx="1127">
                  <c:v>3.0876712328767169</c:v>
                </c:pt>
                <c:pt idx="1128">
                  <c:v>3.0904109589041098</c:v>
                </c:pt>
                <c:pt idx="1129">
                  <c:v>3.0931506849315071</c:v>
                </c:pt>
                <c:pt idx="1130">
                  <c:v>3.0958904109589027</c:v>
                </c:pt>
                <c:pt idx="1131">
                  <c:v>3.0986301369863014</c:v>
                </c:pt>
                <c:pt idx="1132">
                  <c:v>3.1013698630136988</c:v>
                </c:pt>
                <c:pt idx="1133">
                  <c:v>3.1041095890410988</c:v>
                </c:pt>
                <c:pt idx="1134">
                  <c:v>3.1068493150684899</c:v>
                </c:pt>
                <c:pt idx="1135">
                  <c:v>3.1095890410958935</c:v>
                </c:pt>
                <c:pt idx="1136">
                  <c:v>3.1123287671232878</c:v>
                </c:pt>
                <c:pt idx="1137">
                  <c:v>3.115068493150678</c:v>
                </c:pt>
                <c:pt idx="1138">
                  <c:v>3.1178082191780785</c:v>
                </c:pt>
                <c:pt idx="1139">
                  <c:v>3.1205479452054812</c:v>
                </c:pt>
                <c:pt idx="1140">
                  <c:v>3.1232876712328803</c:v>
                </c:pt>
                <c:pt idx="1141">
                  <c:v>3.1260273972602741</c:v>
                </c:pt>
                <c:pt idx="1142">
                  <c:v>3.128767123287671</c:v>
                </c:pt>
                <c:pt idx="1143">
                  <c:v>3.1315068493150684</c:v>
                </c:pt>
                <c:pt idx="1144">
                  <c:v>3.1342465753424658</c:v>
                </c:pt>
                <c:pt idx="1145">
                  <c:v>3.1369863013698627</c:v>
                </c:pt>
                <c:pt idx="1146">
                  <c:v>3.1397260273972605</c:v>
                </c:pt>
                <c:pt idx="1147">
                  <c:v>3.1424657534246574</c:v>
                </c:pt>
                <c:pt idx="1148">
                  <c:v>3.1452054794520548</c:v>
                </c:pt>
                <c:pt idx="1149">
                  <c:v>3.1479452054794552</c:v>
                </c:pt>
                <c:pt idx="1150">
                  <c:v>3.1506849315068477</c:v>
                </c:pt>
                <c:pt idx="1151">
                  <c:v>3.1534246575342482</c:v>
                </c:pt>
                <c:pt idx="1152">
                  <c:v>3.1561643835616437</c:v>
                </c:pt>
                <c:pt idx="1153">
                  <c:v>3.1589041095890407</c:v>
                </c:pt>
                <c:pt idx="1154">
                  <c:v>3.1616438356164385</c:v>
                </c:pt>
                <c:pt idx="1155">
                  <c:v>3.1643835616438394</c:v>
                </c:pt>
                <c:pt idx="1156">
                  <c:v>3.1671232876712399</c:v>
                </c:pt>
                <c:pt idx="1157">
                  <c:v>3.1698630136986266</c:v>
                </c:pt>
                <c:pt idx="1158">
                  <c:v>3.1726027397260239</c:v>
                </c:pt>
                <c:pt idx="1159">
                  <c:v>3.1753424657534217</c:v>
                </c:pt>
                <c:pt idx="1160">
                  <c:v>3.1780821917808186</c:v>
                </c:pt>
                <c:pt idx="1161">
                  <c:v>3.1808219178082191</c:v>
                </c:pt>
                <c:pt idx="1162">
                  <c:v>3.1835616438356209</c:v>
                </c:pt>
                <c:pt idx="1163">
                  <c:v>3.1863013698630152</c:v>
                </c:pt>
                <c:pt idx="1164">
                  <c:v>3.1890410958904112</c:v>
                </c:pt>
                <c:pt idx="1165">
                  <c:v>3.1917808219178081</c:v>
                </c:pt>
                <c:pt idx="1166">
                  <c:v>3.1945205479452095</c:v>
                </c:pt>
                <c:pt idx="1167">
                  <c:v>3.1972602739726041</c:v>
                </c:pt>
                <c:pt idx="1168">
                  <c:v>3.2</c:v>
                </c:pt>
                <c:pt idx="1169">
                  <c:v>3.202739726027402</c:v>
                </c:pt>
                <c:pt idx="1170">
                  <c:v>3.2054794520547945</c:v>
                </c:pt>
                <c:pt idx="1171">
                  <c:v>3.2082191780821954</c:v>
                </c:pt>
                <c:pt idx="1172">
                  <c:v>3.2109589041095856</c:v>
                </c:pt>
                <c:pt idx="1173">
                  <c:v>3.2136986301369861</c:v>
                </c:pt>
                <c:pt idx="1174">
                  <c:v>3.2164383561643834</c:v>
                </c:pt>
                <c:pt idx="1175">
                  <c:v>3.2191780821917808</c:v>
                </c:pt>
                <c:pt idx="1176">
                  <c:v>3.2219178082191813</c:v>
                </c:pt>
                <c:pt idx="1177">
                  <c:v>3.2246575342465755</c:v>
                </c:pt>
                <c:pt idx="1178">
                  <c:v>3.2273972602739809</c:v>
                </c:pt>
                <c:pt idx="1179">
                  <c:v>3.2301369863013747</c:v>
                </c:pt>
                <c:pt idx="1180">
                  <c:v>3.2328767123287667</c:v>
                </c:pt>
                <c:pt idx="1181">
                  <c:v>3.2356164383561627</c:v>
                </c:pt>
                <c:pt idx="1182">
                  <c:v>3.2383561643835597</c:v>
                </c:pt>
                <c:pt idx="1183">
                  <c:v>3.2410958904109592</c:v>
                </c:pt>
                <c:pt idx="1184">
                  <c:v>3.2438356164383593</c:v>
                </c:pt>
                <c:pt idx="1185">
                  <c:v>3.2465753424657566</c:v>
                </c:pt>
                <c:pt idx="1186">
                  <c:v>3.2493150684931544</c:v>
                </c:pt>
                <c:pt idx="1187">
                  <c:v>3.2520547945205478</c:v>
                </c:pt>
                <c:pt idx="1188">
                  <c:v>3.25479452054795</c:v>
                </c:pt>
                <c:pt idx="1189">
                  <c:v>3.2575342465753514</c:v>
                </c:pt>
                <c:pt idx="1190">
                  <c:v>3.2602739726027412</c:v>
                </c:pt>
                <c:pt idx="1191">
                  <c:v>3.2630136986301408</c:v>
                </c:pt>
                <c:pt idx="1192">
                  <c:v>3.2657534246575342</c:v>
                </c:pt>
                <c:pt idx="1193">
                  <c:v>3.268493150684936</c:v>
                </c:pt>
                <c:pt idx="1194">
                  <c:v>3.2712328767123329</c:v>
                </c:pt>
                <c:pt idx="1195">
                  <c:v>3.2739726027397262</c:v>
                </c:pt>
                <c:pt idx="1196">
                  <c:v>3.2767123287671232</c:v>
                </c:pt>
                <c:pt idx="1197">
                  <c:v>3.2794520547945187</c:v>
                </c:pt>
                <c:pt idx="1198">
                  <c:v>3.282191780821925</c:v>
                </c:pt>
                <c:pt idx="1199">
                  <c:v>3.2849315068493228</c:v>
                </c:pt>
                <c:pt idx="1200">
                  <c:v>3.2876712328767184</c:v>
                </c:pt>
                <c:pt idx="1201">
                  <c:v>3.2904109589041095</c:v>
                </c:pt>
                <c:pt idx="1202">
                  <c:v>3.2931506849315082</c:v>
                </c:pt>
                <c:pt idx="1203">
                  <c:v>3.2958904109589038</c:v>
                </c:pt>
                <c:pt idx="1204">
                  <c:v>3.2986301369863016</c:v>
                </c:pt>
                <c:pt idx="1205">
                  <c:v>3.3013698630136967</c:v>
                </c:pt>
                <c:pt idx="1206">
                  <c:v>3.3041095890410959</c:v>
                </c:pt>
                <c:pt idx="1207">
                  <c:v>3.306849315068487</c:v>
                </c:pt>
                <c:pt idx="1208">
                  <c:v>3.3095890410958906</c:v>
                </c:pt>
                <c:pt idx="1209">
                  <c:v>3.3123287671232844</c:v>
                </c:pt>
                <c:pt idx="1210">
                  <c:v>3.315068493150676</c:v>
                </c:pt>
                <c:pt idx="1211">
                  <c:v>3.3178082191780769</c:v>
                </c:pt>
                <c:pt idx="1212">
                  <c:v>3.3205479452054796</c:v>
                </c:pt>
                <c:pt idx="1213">
                  <c:v>3.3232876712328792</c:v>
                </c:pt>
                <c:pt idx="1214">
                  <c:v>3.3260273972602739</c:v>
                </c:pt>
                <c:pt idx="1215">
                  <c:v>3.3287671232876708</c:v>
                </c:pt>
                <c:pt idx="1216">
                  <c:v>3.3315068493150677</c:v>
                </c:pt>
                <c:pt idx="1217">
                  <c:v>3.3342465753424637</c:v>
                </c:pt>
                <c:pt idx="1218">
                  <c:v>3.3369863013698589</c:v>
                </c:pt>
                <c:pt idx="1219">
                  <c:v>3.3397260273972598</c:v>
                </c:pt>
                <c:pt idx="1220">
                  <c:v>3.3424657534246567</c:v>
                </c:pt>
                <c:pt idx="1221">
                  <c:v>3.3452054794520527</c:v>
                </c:pt>
                <c:pt idx="1222">
                  <c:v>3.3479452054794518</c:v>
                </c:pt>
                <c:pt idx="1223">
                  <c:v>3.3506849315068457</c:v>
                </c:pt>
                <c:pt idx="1224">
                  <c:v>3.3534246575342466</c:v>
                </c:pt>
                <c:pt idx="1225">
                  <c:v>3.3561643835616408</c:v>
                </c:pt>
                <c:pt idx="1226">
                  <c:v>3.3589041095890382</c:v>
                </c:pt>
                <c:pt idx="1227">
                  <c:v>3.3616438356164378</c:v>
                </c:pt>
                <c:pt idx="1228">
                  <c:v>3.3643835616438356</c:v>
                </c:pt>
                <c:pt idx="1229">
                  <c:v>3.3671232876712387</c:v>
                </c:pt>
                <c:pt idx="1230">
                  <c:v>3.369863013698625</c:v>
                </c:pt>
                <c:pt idx="1231">
                  <c:v>3.3726027397260219</c:v>
                </c:pt>
                <c:pt idx="1232">
                  <c:v>3.3753424657534192</c:v>
                </c:pt>
                <c:pt idx="1233">
                  <c:v>3.3780821917808175</c:v>
                </c:pt>
                <c:pt idx="1234">
                  <c:v>3.3808219178082193</c:v>
                </c:pt>
                <c:pt idx="1235">
                  <c:v>3.3835616438356197</c:v>
                </c:pt>
                <c:pt idx="1236">
                  <c:v>3.3863013698630136</c:v>
                </c:pt>
                <c:pt idx="1237">
                  <c:v>3.3890410958904109</c:v>
                </c:pt>
                <c:pt idx="1238">
                  <c:v>3.3917808219178083</c:v>
                </c:pt>
                <c:pt idx="1239">
                  <c:v>3.3945205479452056</c:v>
                </c:pt>
                <c:pt idx="1240">
                  <c:v>3.3972602739726026</c:v>
                </c:pt>
                <c:pt idx="1241">
                  <c:v>3.4</c:v>
                </c:pt>
                <c:pt idx="1242">
                  <c:v>3.4027397260274008</c:v>
                </c:pt>
                <c:pt idx="1243">
                  <c:v>3.4054794520547937</c:v>
                </c:pt>
                <c:pt idx="1244">
                  <c:v>3.4082191780821942</c:v>
                </c:pt>
                <c:pt idx="1245">
                  <c:v>3.4109589041095827</c:v>
                </c:pt>
                <c:pt idx="1246">
                  <c:v>3.4136986301369863</c:v>
                </c:pt>
                <c:pt idx="1247">
                  <c:v>3.4164383561643827</c:v>
                </c:pt>
                <c:pt idx="1248">
                  <c:v>3.4191780821917797</c:v>
                </c:pt>
                <c:pt idx="1249">
                  <c:v>3.4219178082191792</c:v>
                </c:pt>
                <c:pt idx="1250">
                  <c:v>3.4246575342465753</c:v>
                </c:pt>
                <c:pt idx="1251">
                  <c:v>3.4273972602739788</c:v>
                </c:pt>
                <c:pt idx="1252">
                  <c:v>3.4301369863013731</c:v>
                </c:pt>
                <c:pt idx="1253">
                  <c:v>3.4328767123287633</c:v>
                </c:pt>
                <c:pt idx="1254">
                  <c:v>3.4356164383561607</c:v>
                </c:pt>
                <c:pt idx="1255">
                  <c:v>3.4383561643835581</c:v>
                </c:pt>
                <c:pt idx="1256">
                  <c:v>3.441095890410959</c:v>
                </c:pt>
                <c:pt idx="1257">
                  <c:v>3.4438356164383572</c:v>
                </c:pt>
                <c:pt idx="1258">
                  <c:v>3.4465753424657541</c:v>
                </c:pt>
                <c:pt idx="1259">
                  <c:v>3.4493150684931506</c:v>
                </c:pt>
                <c:pt idx="1260">
                  <c:v>3.4520547945205449</c:v>
                </c:pt>
                <c:pt idx="1261">
                  <c:v>3.4547945205479489</c:v>
                </c:pt>
                <c:pt idx="1262">
                  <c:v>3.4575342465753489</c:v>
                </c:pt>
                <c:pt idx="1263">
                  <c:v>3.4602739726027396</c:v>
                </c:pt>
                <c:pt idx="1264">
                  <c:v>3.4630136986301392</c:v>
                </c:pt>
                <c:pt idx="1265">
                  <c:v>3.4657534246575343</c:v>
                </c:pt>
                <c:pt idx="1266">
                  <c:v>3.4684931506849348</c:v>
                </c:pt>
                <c:pt idx="1267">
                  <c:v>3.4712328767123286</c:v>
                </c:pt>
                <c:pt idx="1268">
                  <c:v>3.473972602739726</c:v>
                </c:pt>
                <c:pt idx="1269">
                  <c:v>3.4767123287671233</c:v>
                </c:pt>
                <c:pt idx="1270">
                  <c:v>3.4794520547945171</c:v>
                </c:pt>
                <c:pt idx="1271">
                  <c:v>3.4821917808219229</c:v>
                </c:pt>
                <c:pt idx="1272">
                  <c:v>3.4849315068493216</c:v>
                </c:pt>
                <c:pt idx="1273">
                  <c:v>3.4876712328767163</c:v>
                </c:pt>
                <c:pt idx="1274">
                  <c:v>3.4904109589041097</c:v>
                </c:pt>
                <c:pt idx="1275">
                  <c:v>3.493150684931507</c:v>
                </c:pt>
                <c:pt idx="1276">
                  <c:v>3.4958904109589009</c:v>
                </c:pt>
                <c:pt idx="1277">
                  <c:v>3.4986301369863013</c:v>
                </c:pt>
                <c:pt idx="1278">
                  <c:v>3.5013698630136987</c:v>
                </c:pt>
                <c:pt idx="1279">
                  <c:v>3.5041095890410991</c:v>
                </c:pt>
                <c:pt idx="1280">
                  <c:v>3.506849315068489</c:v>
                </c:pt>
                <c:pt idx="1281">
                  <c:v>3.5095890410958912</c:v>
                </c:pt>
                <c:pt idx="1282">
                  <c:v>3.5123287671232877</c:v>
                </c:pt>
                <c:pt idx="1283">
                  <c:v>3.5150684931506775</c:v>
                </c:pt>
                <c:pt idx="1284">
                  <c:v>3.5178082191780784</c:v>
                </c:pt>
                <c:pt idx="1285">
                  <c:v>3.5205479452054802</c:v>
                </c:pt>
                <c:pt idx="1286">
                  <c:v>3.5232876712328802</c:v>
                </c:pt>
                <c:pt idx="1287">
                  <c:v>3.526027397260274</c:v>
                </c:pt>
                <c:pt idx="1288">
                  <c:v>3.5287671232876714</c:v>
                </c:pt>
                <c:pt idx="1289">
                  <c:v>3.5315068493150683</c:v>
                </c:pt>
                <c:pt idx="1290">
                  <c:v>3.5342465753424657</c:v>
                </c:pt>
                <c:pt idx="1291">
                  <c:v>3.5369863013698599</c:v>
                </c:pt>
                <c:pt idx="1292">
                  <c:v>3.5397260273972604</c:v>
                </c:pt>
                <c:pt idx="1293">
                  <c:v>3.5424657534246577</c:v>
                </c:pt>
                <c:pt idx="1294">
                  <c:v>3.5452054794520547</c:v>
                </c:pt>
                <c:pt idx="1295">
                  <c:v>3.5479452054794542</c:v>
                </c:pt>
                <c:pt idx="1296">
                  <c:v>3.5506849315068467</c:v>
                </c:pt>
                <c:pt idx="1297">
                  <c:v>3.5534246575342472</c:v>
                </c:pt>
                <c:pt idx="1298">
                  <c:v>3.5561643835616437</c:v>
                </c:pt>
                <c:pt idx="1299">
                  <c:v>3.5589041095890397</c:v>
                </c:pt>
                <c:pt idx="1300">
                  <c:v>3.5616438356164384</c:v>
                </c:pt>
                <c:pt idx="1301">
                  <c:v>3.5643835616438388</c:v>
                </c:pt>
                <c:pt idx="1302">
                  <c:v>3.5671232876712398</c:v>
                </c:pt>
                <c:pt idx="1303">
                  <c:v>3.569863013698626</c:v>
                </c:pt>
                <c:pt idx="1304">
                  <c:v>3.5726027397260238</c:v>
                </c:pt>
                <c:pt idx="1305">
                  <c:v>3.5753424657534216</c:v>
                </c:pt>
                <c:pt idx="1306">
                  <c:v>3.5780821917808185</c:v>
                </c:pt>
                <c:pt idx="1307">
                  <c:v>3.580821917808219</c:v>
                </c:pt>
                <c:pt idx="1308">
                  <c:v>3.5835616438356204</c:v>
                </c:pt>
                <c:pt idx="1309">
                  <c:v>3.5863013698630142</c:v>
                </c:pt>
                <c:pt idx="1310">
                  <c:v>3.5890410958904111</c:v>
                </c:pt>
                <c:pt idx="1311">
                  <c:v>3.591780821917808</c:v>
                </c:pt>
                <c:pt idx="1312">
                  <c:v>3.5945205479452089</c:v>
                </c:pt>
                <c:pt idx="1313">
                  <c:v>3.5972602739726032</c:v>
                </c:pt>
                <c:pt idx="1314">
                  <c:v>3.6</c:v>
                </c:pt>
                <c:pt idx="1315">
                  <c:v>3.6027397260274019</c:v>
                </c:pt>
                <c:pt idx="1316">
                  <c:v>3.6054794520547944</c:v>
                </c:pt>
                <c:pt idx="1317">
                  <c:v>3.6082191780821948</c:v>
                </c:pt>
                <c:pt idx="1318">
                  <c:v>3.6109589041095846</c:v>
                </c:pt>
                <c:pt idx="1319">
                  <c:v>3.6136986301369864</c:v>
                </c:pt>
                <c:pt idx="1320">
                  <c:v>3.6164383561643834</c:v>
                </c:pt>
                <c:pt idx="1321">
                  <c:v>3.6191780821917807</c:v>
                </c:pt>
                <c:pt idx="1322">
                  <c:v>3.6219178082191812</c:v>
                </c:pt>
                <c:pt idx="1323">
                  <c:v>3.6246575342465754</c:v>
                </c:pt>
                <c:pt idx="1324">
                  <c:v>3.6273972602739799</c:v>
                </c:pt>
                <c:pt idx="1325">
                  <c:v>3.6301369863013733</c:v>
                </c:pt>
                <c:pt idx="1326">
                  <c:v>3.632876712328764</c:v>
                </c:pt>
                <c:pt idx="1327">
                  <c:v>3.6356164383561627</c:v>
                </c:pt>
                <c:pt idx="1328">
                  <c:v>3.6383561643835587</c:v>
                </c:pt>
                <c:pt idx="1329">
                  <c:v>3.6410958904109592</c:v>
                </c:pt>
                <c:pt idx="1330">
                  <c:v>3.6438356164383592</c:v>
                </c:pt>
                <c:pt idx="1331">
                  <c:v>3.6465753424657552</c:v>
                </c:pt>
                <c:pt idx="1332">
                  <c:v>3.6493150684931512</c:v>
                </c:pt>
                <c:pt idx="1333">
                  <c:v>3.6520547945205477</c:v>
                </c:pt>
                <c:pt idx="1334">
                  <c:v>3.6547945205479495</c:v>
                </c:pt>
                <c:pt idx="1335">
                  <c:v>3.6575342465753504</c:v>
                </c:pt>
                <c:pt idx="1336">
                  <c:v>3.6602739726027402</c:v>
                </c:pt>
                <c:pt idx="1337">
                  <c:v>3.6630136986301403</c:v>
                </c:pt>
                <c:pt idx="1338">
                  <c:v>3.6657534246575341</c:v>
                </c:pt>
                <c:pt idx="1339">
                  <c:v>3.668493150684935</c:v>
                </c:pt>
                <c:pt idx="1340">
                  <c:v>3.6712328767123292</c:v>
                </c:pt>
                <c:pt idx="1341">
                  <c:v>3.6739726027397261</c:v>
                </c:pt>
                <c:pt idx="1342">
                  <c:v>3.6767123287671235</c:v>
                </c:pt>
                <c:pt idx="1343">
                  <c:v>3.6794520547945178</c:v>
                </c:pt>
                <c:pt idx="1344">
                  <c:v>3.6821917808219249</c:v>
                </c:pt>
                <c:pt idx="1345">
                  <c:v>3.6849315068493227</c:v>
                </c:pt>
                <c:pt idx="1346">
                  <c:v>3.6876712328767178</c:v>
                </c:pt>
                <c:pt idx="1347">
                  <c:v>3.6904109589041094</c:v>
                </c:pt>
                <c:pt idx="1348">
                  <c:v>3.6931506849315072</c:v>
                </c:pt>
                <c:pt idx="1349">
                  <c:v>3.6958904109589037</c:v>
                </c:pt>
                <c:pt idx="1350">
                  <c:v>3.6986301369863015</c:v>
                </c:pt>
                <c:pt idx="1351">
                  <c:v>3.7013698630136984</c:v>
                </c:pt>
                <c:pt idx="1352">
                  <c:v>3.7041095890410993</c:v>
                </c:pt>
                <c:pt idx="1353">
                  <c:v>3.7068493150684927</c:v>
                </c:pt>
                <c:pt idx="1354">
                  <c:v>3.709589041095894</c:v>
                </c:pt>
                <c:pt idx="1355">
                  <c:v>3.7123287671232879</c:v>
                </c:pt>
                <c:pt idx="1356">
                  <c:v>3.7150684931506781</c:v>
                </c:pt>
                <c:pt idx="1357">
                  <c:v>3.7178082191780786</c:v>
                </c:pt>
                <c:pt idx="1358">
                  <c:v>3.7205479452054826</c:v>
                </c:pt>
                <c:pt idx="1359">
                  <c:v>3.7232876712328808</c:v>
                </c:pt>
                <c:pt idx="1360">
                  <c:v>3.7260273972602742</c:v>
                </c:pt>
                <c:pt idx="1361">
                  <c:v>3.7287671232876711</c:v>
                </c:pt>
                <c:pt idx="1362">
                  <c:v>3.7315068493150685</c:v>
                </c:pt>
                <c:pt idx="1363">
                  <c:v>3.7342465753424658</c:v>
                </c:pt>
                <c:pt idx="1364">
                  <c:v>3.7369863013698628</c:v>
                </c:pt>
                <c:pt idx="1365">
                  <c:v>3.7397260273972601</c:v>
                </c:pt>
                <c:pt idx="1366">
                  <c:v>3.7424657534246575</c:v>
                </c:pt>
                <c:pt idx="1367">
                  <c:v>3.7452054794520548</c:v>
                </c:pt>
                <c:pt idx="1368">
                  <c:v>3.7479452054794553</c:v>
                </c:pt>
                <c:pt idx="1369">
                  <c:v>3.7506849315068487</c:v>
                </c:pt>
                <c:pt idx="1370">
                  <c:v>3.7534246575342491</c:v>
                </c:pt>
                <c:pt idx="1371">
                  <c:v>3.7561643835616438</c:v>
                </c:pt>
                <c:pt idx="1372">
                  <c:v>3.7589041095890408</c:v>
                </c:pt>
                <c:pt idx="1373">
                  <c:v>3.7616438356164386</c:v>
                </c:pt>
                <c:pt idx="1374">
                  <c:v>3.7643835616438395</c:v>
                </c:pt>
                <c:pt idx="1375">
                  <c:v>3.7671232876712399</c:v>
                </c:pt>
                <c:pt idx="1376">
                  <c:v>3.7698630136986271</c:v>
                </c:pt>
                <c:pt idx="1377">
                  <c:v>3.7726027397260267</c:v>
                </c:pt>
                <c:pt idx="1378">
                  <c:v>3.7753424657534227</c:v>
                </c:pt>
                <c:pt idx="1379">
                  <c:v>3.7780821917808187</c:v>
                </c:pt>
                <c:pt idx="1380">
                  <c:v>3.7808219178082192</c:v>
                </c:pt>
                <c:pt idx="1381">
                  <c:v>3.7835616438356214</c:v>
                </c:pt>
                <c:pt idx="1382">
                  <c:v>3.7863013698630152</c:v>
                </c:pt>
                <c:pt idx="1383">
                  <c:v>3.7890410958904139</c:v>
                </c:pt>
                <c:pt idx="1384">
                  <c:v>3.7917808219178082</c:v>
                </c:pt>
                <c:pt idx="1385">
                  <c:v>3.7945205479452109</c:v>
                </c:pt>
                <c:pt idx="1386">
                  <c:v>3.7972602739726042</c:v>
                </c:pt>
                <c:pt idx="1387">
                  <c:v>3.8</c:v>
                </c:pt>
                <c:pt idx="1388">
                  <c:v>3.8027397260274003</c:v>
                </c:pt>
                <c:pt idx="1389">
                  <c:v>3.8054794520547937</c:v>
                </c:pt>
                <c:pt idx="1390">
                  <c:v>3.8082191780821919</c:v>
                </c:pt>
                <c:pt idx="1391">
                  <c:v>3.810958904109583</c:v>
                </c:pt>
                <c:pt idx="1392">
                  <c:v>3.8136986301369831</c:v>
                </c:pt>
                <c:pt idx="1393">
                  <c:v>3.8164383561643827</c:v>
                </c:pt>
                <c:pt idx="1394">
                  <c:v>3.8191780821917787</c:v>
                </c:pt>
                <c:pt idx="1395">
                  <c:v>3.8219178082191791</c:v>
                </c:pt>
                <c:pt idx="1396">
                  <c:v>3.8246575342465747</c:v>
                </c:pt>
                <c:pt idx="1397">
                  <c:v>3.8273972602739779</c:v>
                </c:pt>
                <c:pt idx="1398">
                  <c:v>3.8301369863013699</c:v>
                </c:pt>
                <c:pt idx="1399">
                  <c:v>3.8328767123287628</c:v>
                </c:pt>
                <c:pt idx="1400">
                  <c:v>3.8356164383561597</c:v>
                </c:pt>
                <c:pt idx="1401">
                  <c:v>3.8383561643835575</c:v>
                </c:pt>
                <c:pt idx="1402">
                  <c:v>3.8410958904109589</c:v>
                </c:pt>
                <c:pt idx="1403">
                  <c:v>3.8438356164383571</c:v>
                </c:pt>
                <c:pt idx="1404">
                  <c:v>3.8465753424657536</c:v>
                </c:pt>
                <c:pt idx="1405">
                  <c:v>3.8493150684931505</c:v>
                </c:pt>
                <c:pt idx="1406">
                  <c:v>3.8520547945205443</c:v>
                </c:pt>
                <c:pt idx="1407">
                  <c:v>3.8547945205479452</c:v>
                </c:pt>
                <c:pt idx="1408">
                  <c:v>3.8575342465753488</c:v>
                </c:pt>
                <c:pt idx="1409">
                  <c:v>3.8602739726027395</c:v>
                </c:pt>
                <c:pt idx="1410">
                  <c:v>3.8630136986301382</c:v>
                </c:pt>
                <c:pt idx="1411">
                  <c:v>3.8657534246575338</c:v>
                </c:pt>
                <c:pt idx="1412">
                  <c:v>3.8684931506849316</c:v>
                </c:pt>
                <c:pt idx="1413">
                  <c:v>3.871232876712329</c:v>
                </c:pt>
                <c:pt idx="1414">
                  <c:v>3.8739726027397237</c:v>
                </c:pt>
                <c:pt idx="1415">
                  <c:v>3.8767123287671228</c:v>
                </c:pt>
                <c:pt idx="1416">
                  <c:v>3.879452054794517</c:v>
                </c:pt>
                <c:pt idx="1417">
                  <c:v>3.8821917808219228</c:v>
                </c:pt>
                <c:pt idx="1418">
                  <c:v>3.8849315068493211</c:v>
                </c:pt>
                <c:pt idx="1419">
                  <c:v>3.8876712328767158</c:v>
                </c:pt>
                <c:pt idx="1420">
                  <c:v>3.8904109589041087</c:v>
                </c:pt>
                <c:pt idx="1421">
                  <c:v>3.893150684931507</c:v>
                </c:pt>
                <c:pt idx="1422">
                  <c:v>3.8958904109589012</c:v>
                </c:pt>
                <c:pt idx="1423">
                  <c:v>3.8986301369863008</c:v>
                </c:pt>
                <c:pt idx="1424">
                  <c:v>3.9013698630136977</c:v>
                </c:pt>
                <c:pt idx="1425">
                  <c:v>3.9041095890410982</c:v>
                </c:pt>
                <c:pt idx="1426">
                  <c:v>3.9068493150684889</c:v>
                </c:pt>
                <c:pt idx="1427">
                  <c:v>3.9095890410958902</c:v>
                </c:pt>
                <c:pt idx="1428">
                  <c:v>3.9123287671232867</c:v>
                </c:pt>
                <c:pt idx="1429">
                  <c:v>3.915068493150677</c:v>
                </c:pt>
                <c:pt idx="1430">
                  <c:v>3.9178082191780774</c:v>
                </c:pt>
                <c:pt idx="1431">
                  <c:v>3.9205479452054801</c:v>
                </c:pt>
                <c:pt idx="1432">
                  <c:v>3.9232876712328792</c:v>
                </c:pt>
                <c:pt idx="1433">
                  <c:v>3.9260273972602739</c:v>
                </c:pt>
                <c:pt idx="1434">
                  <c:v>3.9287671232876713</c:v>
                </c:pt>
                <c:pt idx="1435">
                  <c:v>3.9315068493150687</c:v>
                </c:pt>
                <c:pt idx="1436">
                  <c:v>3.9342465753424647</c:v>
                </c:pt>
                <c:pt idx="1437">
                  <c:v>3.9369863013698594</c:v>
                </c:pt>
                <c:pt idx="1438">
                  <c:v>3.9397260273972603</c:v>
                </c:pt>
                <c:pt idx="1439">
                  <c:v>3.9424657534246577</c:v>
                </c:pt>
                <c:pt idx="1440">
                  <c:v>3.9452054794520537</c:v>
                </c:pt>
              </c:numCache>
            </c:numRef>
          </c:xVal>
          <c:yVal>
            <c:numRef>
              <c:f>RenalnoCVD!$D$6:$D$1446</c:f>
              <c:numCache>
                <c:formatCode>General</c:formatCode>
                <c:ptCount val="144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1.0000000000000015E-4</c:v>
                </c:pt>
                <c:pt idx="160">
                  <c:v>1.0000000000000015E-4</c:v>
                </c:pt>
                <c:pt idx="161">
                  <c:v>1.0000000000000015E-4</c:v>
                </c:pt>
                <c:pt idx="162">
                  <c:v>1.0000000000000015E-4</c:v>
                </c:pt>
                <c:pt idx="163">
                  <c:v>1.0000000000000015E-4</c:v>
                </c:pt>
                <c:pt idx="164">
                  <c:v>1.0000000000000015E-4</c:v>
                </c:pt>
                <c:pt idx="165">
                  <c:v>1.0000000000000015E-4</c:v>
                </c:pt>
                <c:pt idx="166">
                  <c:v>1.0000000000000015E-4</c:v>
                </c:pt>
                <c:pt idx="167">
                  <c:v>1.0000000000000015E-4</c:v>
                </c:pt>
                <c:pt idx="168">
                  <c:v>1.0000000000000015E-4</c:v>
                </c:pt>
                <c:pt idx="169">
                  <c:v>2.0000000000000036E-4</c:v>
                </c:pt>
                <c:pt idx="170">
                  <c:v>2.0000000000000036E-4</c:v>
                </c:pt>
                <c:pt idx="171">
                  <c:v>2.0000000000000036E-4</c:v>
                </c:pt>
                <c:pt idx="172">
                  <c:v>2.0000000000000036E-4</c:v>
                </c:pt>
                <c:pt idx="173">
                  <c:v>2.0000000000000036E-4</c:v>
                </c:pt>
                <c:pt idx="174">
                  <c:v>2.0000000000000036E-4</c:v>
                </c:pt>
                <c:pt idx="175">
                  <c:v>4.0000000000000034E-4</c:v>
                </c:pt>
                <c:pt idx="176">
                  <c:v>4.0000000000000034E-4</c:v>
                </c:pt>
                <c:pt idx="177">
                  <c:v>4.0000000000000034E-4</c:v>
                </c:pt>
                <c:pt idx="178">
                  <c:v>4.0000000000000034E-4</c:v>
                </c:pt>
                <c:pt idx="179">
                  <c:v>4.0000000000000034E-4</c:v>
                </c:pt>
                <c:pt idx="180">
                  <c:v>4.0000000000000034E-4</c:v>
                </c:pt>
                <c:pt idx="181">
                  <c:v>4.0000000000000034E-4</c:v>
                </c:pt>
                <c:pt idx="182">
                  <c:v>4.0000000000000034E-4</c:v>
                </c:pt>
                <c:pt idx="183">
                  <c:v>6.0000000000000092E-4</c:v>
                </c:pt>
                <c:pt idx="184">
                  <c:v>6.0000000000000092E-4</c:v>
                </c:pt>
                <c:pt idx="185">
                  <c:v>6.0000000000000092E-4</c:v>
                </c:pt>
                <c:pt idx="186">
                  <c:v>6.0000000000000092E-4</c:v>
                </c:pt>
                <c:pt idx="187">
                  <c:v>6.0000000000000092E-4</c:v>
                </c:pt>
                <c:pt idx="188">
                  <c:v>6.0000000000000092E-4</c:v>
                </c:pt>
                <c:pt idx="189">
                  <c:v>6.0000000000000092E-4</c:v>
                </c:pt>
                <c:pt idx="190">
                  <c:v>6.0000000000000092E-4</c:v>
                </c:pt>
                <c:pt idx="191">
                  <c:v>6.0000000000000092E-4</c:v>
                </c:pt>
                <c:pt idx="192">
                  <c:v>6.0000000000000092E-4</c:v>
                </c:pt>
                <c:pt idx="193">
                  <c:v>6.0000000000000092E-4</c:v>
                </c:pt>
                <c:pt idx="194">
                  <c:v>6.0000000000000092E-4</c:v>
                </c:pt>
                <c:pt idx="195">
                  <c:v>6.0000000000000092E-4</c:v>
                </c:pt>
                <c:pt idx="196">
                  <c:v>6.0000000000000092E-4</c:v>
                </c:pt>
                <c:pt idx="197">
                  <c:v>6.0000000000000092E-4</c:v>
                </c:pt>
                <c:pt idx="198">
                  <c:v>6.0000000000000092E-4</c:v>
                </c:pt>
                <c:pt idx="199">
                  <c:v>6.0000000000000092E-4</c:v>
                </c:pt>
                <c:pt idx="200">
                  <c:v>6.0000000000000092E-4</c:v>
                </c:pt>
                <c:pt idx="201">
                  <c:v>6.0000000000000092E-4</c:v>
                </c:pt>
                <c:pt idx="202">
                  <c:v>6.0000000000000092E-4</c:v>
                </c:pt>
                <c:pt idx="203">
                  <c:v>7.0000000000000097E-4</c:v>
                </c:pt>
                <c:pt idx="204">
                  <c:v>7.0000000000000097E-4</c:v>
                </c:pt>
                <c:pt idx="205">
                  <c:v>7.0000000000000097E-4</c:v>
                </c:pt>
                <c:pt idx="206">
                  <c:v>7.0000000000000097E-4</c:v>
                </c:pt>
                <c:pt idx="207">
                  <c:v>7.0000000000000097E-4</c:v>
                </c:pt>
                <c:pt idx="208">
                  <c:v>7.0000000000000097E-4</c:v>
                </c:pt>
                <c:pt idx="209">
                  <c:v>7.0000000000000097E-4</c:v>
                </c:pt>
                <c:pt idx="210">
                  <c:v>7.0000000000000097E-4</c:v>
                </c:pt>
                <c:pt idx="211">
                  <c:v>7.0000000000000097E-4</c:v>
                </c:pt>
                <c:pt idx="212">
                  <c:v>7.0000000000000097E-4</c:v>
                </c:pt>
                <c:pt idx="213">
                  <c:v>7.0000000000000097E-4</c:v>
                </c:pt>
                <c:pt idx="214">
                  <c:v>7.0000000000000097E-4</c:v>
                </c:pt>
                <c:pt idx="215">
                  <c:v>7.0000000000000097E-4</c:v>
                </c:pt>
                <c:pt idx="216">
                  <c:v>7.0000000000000097E-4</c:v>
                </c:pt>
                <c:pt idx="217">
                  <c:v>7.0000000000000097E-4</c:v>
                </c:pt>
                <c:pt idx="218">
                  <c:v>7.0000000000000097E-4</c:v>
                </c:pt>
                <c:pt idx="219">
                  <c:v>7.0000000000000097E-4</c:v>
                </c:pt>
                <c:pt idx="220">
                  <c:v>7.0000000000000097E-4</c:v>
                </c:pt>
                <c:pt idx="221">
                  <c:v>7.0000000000000097E-4</c:v>
                </c:pt>
                <c:pt idx="222">
                  <c:v>7.0000000000000097E-4</c:v>
                </c:pt>
                <c:pt idx="223">
                  <c:v>8.0000000000000123E-4</c:v>
                </c:pt>
                <c:pt idx="224">
                  <c:v>8.0000000000000123E-4</c:v>
                </c:pt>
                <c:pt idx="225">
                  <c:v>9.0000000000000149E-4</c:v>
                </c:pt>
                <c:pt idx="226">
                  <c:v>9.0000000000000149E-4</c:v>
                </c:pt>
                <c:pt idx="227">
                  <c:v>9.0000000000000149E-4</c:v>
                </c:pt>
                <c:pt idx="228">
                  <c:v>9.0000000000000149E-4</c:v>
                </c:pt>
                <c:pt idx="229">
                  <c:v>9.0000000000000149E-4</c:v>
                </c:pt>
                <c:pt idx="230">
                  <c:v>9.0000000000000149E-4</c:v>
                </c:pt>
                <c:pt idx="231">
                  <c:v>9.0000000000000149E-4</c:v>
                </c:pt>
                <c:pt idx="232">
                  <c:v>9.0000000000000149E-4</c:v>
                </c:pt>
                <c:pt idx="233">
                  <c:v>9.0000000000000149E-4</c:v>
                </c:pt>
                <c:pt idx="234">
                  <c:v>9.0000000000000149E-4</c:v>
                </c:pt>
                <c:pt idx="235">
                  <c:v>9.0000000000000149E-4</c:v>
                </c:pt>
                <c:pt idx="236">
                  <c:v>9.0000000000000149E-4</c:v>
                </c:pt>
                <c:pt idx="237">
                  <c:v>9.0000000000000149E-4</c:v>
                </c:pt>
                <c:pt idx="238">
                  <c:v>9.0000000000000149E-4</c:v>
                </c:pt>
                <c:pt idx="239">
                  <c:v>9.0000000000000149E-4</c:v>
                </c:pt>
                <c:pt idx="240">
                  <c:v>9.0000000000000149E-4</c:v>
                </c:pt>
                <c:pt idx="241">
                  <c:v>9.0000000000000149E-4</c:v>
                </c:pt>
                <c:pt idx="242">
                  <c:v>9.0000000000000149E-4</c:v>
                </c:pt>
                <c:pt idx="243">
                  <c:v>9.0000000000000149E-4</c:v>
                </c:pt>
                <c:pt idx="244">
                  <c:v>9.0000000000000149E-4</c:v>
                </c:pt>
                <c:pt idx="245">
                  <c:v>9.0000000000000149E-4</c:v>
                </c:pt>
                <c:pt idx="246">
                  <c:v>9.0000000000000149E-4</c:v>
                </c:pt>
                <c:pt idx="247">
                  <c:v>9.0000000000000149E-4</c:v>
                </c:pt>
                <c:pt idx="248">
                  <c:v>9.0000000000000149E-4</c:v>
                </c:pt>
                <c:pt idx="249">
                  <c:v>9.0000000000000149E-4</c:v>
                </c:pt>
                <c:pt idx="250">
                  <c:v>9.0000000000000149E-4</c:v>
                </c:pt>
                <c:pt idx="251">
                  <c:v>9.0000000000000149E-4</c:v>
                </c:pt>
                <c:pt idx="252">
                  <c:v>9.0000000000000149E-4</c:v>
                </c:pt>
                <c:pt idx="253">
                  <c:v>9.0000000000000149E-4</c:v>
                </c:pt>
                <c:pt idx="254">
                  <c:v>9.0000000000000149E-4</c:v>
                </c:pt>
                <c:pt idx="255">
                  <c:v>9.0000000000000149E-4</c:v>
                </c:pt>
                <c:pt idx="256">
                  <c:v>9.0000000000000149E-4</c:v>
                </c:pt>
                <c:pt idx="257">
                  <c:v>9.0000000000000149E-4</c:v>
                </c:pt>
                <c:pt idx="258">
                  <c:v>9.0000000000000149E-4</c:v>
                </c:pt>
                <c:pt idx="259">
                  <c:v>9.0000000000000149E-4</c:v>
                </c:pt>
                <c:pt idx="260">
                  <c:v>9.0000000000000149E-4</c:v>
                </c:pt>
                <c:pt idx="261">
                  <c:v>9.0000000000000149E-4</c:v>
                </c:pt>
                <c:pt idx="262">
                  <c:v>9.0000000000000149E-4</c:v>
                </c:pt>
                <c:pt idx="263">
                  <c:v>9.0000000000000149E-4</c:v>
                </c:pt>
                <c:pt idx="264">
                  <c:v>9.0000000000000149E-4</c:v>
                </c:pt>
                <c:pt idx="265">
                  <c:v>9.0000000000000149E-4</c:v>
                </c:pt>
                <c:pt idx="266">
                  <c:v>9.0000000000000149E-4</c:v>
                </c:pt>
                <c:pt idx="267">
                  <c:v>9.0000000000000149E-4</c:v>
                </c:pt>
                <c:pt idx="268">
                  <c:v>9.0000000000000149E-4</c:v>
                </c:pt>
                <c:pt idx="269">
                  <c:v>9.0000000000000149E-4</c:v>
                </c:pt>
                <c:pt idx="270">
                  <c:v>9.0000000000000149E-4</c:v>
                </c:pt>
                <c:pt idx="271">
                  <c:v>9.0000000000000149E-4</c:v>
                </c:pt>
                <c:pt idx="272">
                  <c:v>9.0000000000000149E-4</c:v>
                </c:pt>
                <c:pt idx="273">
                  <c:v>9.0000000000000149E-4</c:v>
                </c:pt>
                <c:pt idx="274">
                  <c:v>9.0000000000000149E-4</c:v>
                </c:pt>
                <c:pt idx="275">
                  <c:v>9.0000000000000149E-4</c:v>
                </c:pt>
                <c:pt idx="276">
                  <c:v>9.0000000000000149E-4</c:v>
                </c:pt>
                <c:pt idx="277">
                  <c:v>9.0000000000000149E-4</c:v>
                </c:pt>
                <c:pt idx="278">
                  <c:v>9.0000000000000149E-4</c:v>
                </c:pt>
                <c:pt idx="279">
                  <c:v>9.0000000000000149E-4</c:v>
                </c:pt>
                <c:pt idx="280">
                  <c:v>9.0000000000000149E-4</c:v>
                </c:pt>
                <c:pt idx="281">
                  <c:v>9.0000000000000149E-4</c:v>
                </c:pt>
                <c:pt idx="282">
                  <c:v>9.0000000000000149E-4</c:v>
                </c:pt>
                <c:pt idx="283">
                  <c:v>9.0000000000000149E-4</c:v>
                </c:pt>
                <c:pt idx="284">
                  <c:v>9.0000000000000149E-4</c:v>
                </c:pt>
                <c:pt idx="285">
                  <c:v>9.0000000000000149E-4</c:v>
                </c:pt>
                <c:pt idx="286">
                  <c:v>9.0000000000000149E-4</c:v>
                </c:pt>
                <c:pt idx="287">
                  <c:v>9.0000000000000149E-4</c:v>
                </c:pt>
                <c:pt idx="288">
                  <c:v>9.0000000000000149E-4</c:v>
                </c:pt>
                <c:pt idx="289">
                  <c:v>9.0000000000000149E-4</c:v>
                </c:pt>
                <c:pt idx="290">
                  <c:v>9.0000000000000149E-4</c:v>
                </c:pt>
                <c:pt idx="291">
                  <c:v>9.0000000000000149E-4</c:v>
                </c:pt>
                <c:pt idx="292">
                  <c:v>9.0000000000000149E-4</c:v>
                </c:pt>
                <c:pt idx="293">
                  <c:v>9.0000000000000149E-4</c:v>
                </c:pt>
                <c:pt idx="294">
                  <c:v>9.0000000000000149E-4</c:v>
                </c:pt>
                <c:pt idx="295">
                  <c:v>9.0000000000000149E-4</c:v>
                </c:pt>
                <c:pt idx="296">
                  <c:v>9.0000000000000149E-4</c:v>
                </c:pt>
                <c:pt idx="297">
                  <c:v>9.0000000000000149E-4</c:v>
                </c:pt>
                <c:pt idx="298">
                  <c:v>9.0000000000000149E-4</c:v>
                </c:pt>
                <c:pt idx="299">
                  <c:v>9.0000000000000149E-4</c:v>
                </c:pt>
                <c:pt idx="300">
                  <c:v>9.0000000000000149E-4</c:v>
                </c:pt>
                <c:pt idx="301">
                  <c:v>9.0000000000000149E-4</c:v>
                </c:pt>
                <c:pt idx="302">
                  <c:v>9.0000000000000149E-4</c:v>
                </c:pt>
                <c:pt idx="303">
                  <c:v>9.0000000000000149E-4</c:v>
                </c:pt>
                <c:pt idx="304">
                  <c:v>9.0000000000000149E-4</c:v>
                </c:pt>
                <c:pt idx="305">
                  <c:v>9.0000000000000149E-4</c:v>
                </c:pt>
                <c:pt idx="306">
                  <c:v>9.0000000000000149E-4</c:v>
                </c:pt>
                <c:pt idx="307">
                  <c:v>9.0000000000000149E-4</c:v>
                </c:pt>
                <c:pt idx="308">
                  <c:v>9.0000000000000149E-4</c:v>
                </c:pt>
                <c:pt idx="309">
                  <c:v>9.0000000000000149E-4</c:v>
                </c:pt>
                <c:pt idx="310">
                  <c:v>9.0000000000000149E-4</c:v>
                </c:pt>
                <c:pt idx="311">
                  <c:v>9.0000000000000149E-4</c:v>
                </c:pt>
                <c:pt idx="312">
                  <c:v>9.0000000000000149E-4</c:v>
                </c:pt>
                <c:pt idx="313">
                  <c:v>9.0000000000000149E-4</c:v>
                </c:pt>
                <c:pt idx="314">
                  <c:v>9.0000000000000149E-4</c:v>
                </c:pt>
                <c:pt idx="315">
                  <c:v>9.0000000000000149E-4</c:v>
                </c:pt>
                <c:pt idx="316">
                  <c:v>9.0000000000000149E-4</c:v>
                </c:pt>
                <c:pt idx="317">
                  <c:v>9.0000000000000149E-4</c:v>
                </c:pt>
                <c:pt idx="318">
                  <c:v>9.0000000000000149E-4</c:v>
                </c:pt>
                <c:pt idx="319">
                  <c:v>9.0000000000000149E-4</c:v>
                </c:pt>
                <c:pt idx="320">
                  <c:v>9.0000000000000149E-4</c:v>
                </c:pt>
                <c:pt idx="321">
                  <c:v>9.0000000000000149E-4</c:v>
                </c:pt>
                <c:pt idx="322">
                  <c:v>9.0000000000000149E-4</c:v>
                </c:pt>
                <c:pt idx="323">
                  <c:v>9.0000000000000149E-4</c:v>
                </c:pt>
                <c:pt idx="324">
                  <c:v>9.0000000000000149E-4</c:v>
                </c:pt>
                <c:pt idx="325">
                  <c:v>9.0000000000000149E-4</c:v>
                </c:pt>
                <c:pt idx="326">
                  <c:v>9.0000000000000149E-4</c:v>
                </c:pt>
                <c:pt idx="327">
                  <c:v>9.0000000000000149E-4</c:v>
                </c:pt>
                <c:pt idx="328">
                  <c:v>9.0000000000000149E-4</c:v>
                </c:pt>
                <c:pt idx="329">
                  <c:v>9.0000000000000149E-4</c:v>
                </c:pt>
                <c:pt idx="330">
                  <c:v>9.0000000000000149E-4</c:v>
                </c:pt>
                <c:pt idx="331">
                  <c:v>9.0000000000000149E-4</c:v>
                </c:pt>
                <c:pt idx="332">
                  <c:v>9.0000000000000149E-4</c:v>
                </c:pt>
                <c:pt idx="333">
                  <c:v>9.0000000000000149E-4</c:v>
                </c:pt>
                <c:pt idx="334">
                  <c:v>9.0000000000000149E-4</c:v>
                </c:pt>
                <c:pt idx="335">
                  <c:v>9.0000000000000149E-4</c:v>
                </c:pt>
                <c:pt idx="336">
                  <c:v>9.0000000000000149E-4</c:v>
                </c:pt>
                <c:pt idx="337">
                  <c:v>9.0000000000000149E-4</c:v>
                </c:pt>
                <c:pt idx="338">
                  <c:v>9.0000000000000149E-4</c:v>
                </c:pt>
                <c:pt idx="339">
                  <c:v>9.0000000000000149E-4</c:v>
                </c:pt>
                <c:pt idx="340">
                  <c:v>9.0000000000000149E-4</c:v>
                </c:pt>
                <c:pt idx="341">
                  <c:v>9.0000000000000149E-4</c:v>
                </c:pt>
                <c:pt idx="342">
                  <c:v>9.0000000000000149E-4</c:v>
                </c:pt>
                <c:pt idx="343">
                  <c:v>9.0000000000000149E-4</c:v>
                </c:pt>
                <c:pt idx="344">
                  <c:v>1.100000000000002E-3</c:v>
                </c:pt>
                <c:pt idx="345">
                  <c:v>1.100000000000002E-3</c:v>
                </c:pt>
                <c:pt idx="346">
                  <c:v>1.100000000000002E-3</c:v>
                </c:pt>
                <c:pt idx="347">
                  <c:v>1.100000000000002E-3</c:v>
                </c:pt>
                <c:pt idx="348">
                  <c:v>1.100000000000002E-3</c:v>
                </c:pt>
                <c:pt idx="349">
                  <c:v>1.1999999999999999E-3</c:v>
                </c:pt>
                <c:pt idx="350">
                  <c:v>1.1999999999999999E-3</c:v>
                </c:pt>
                <c:pt idx="351">
                  <c:v>1.1999999999999999E-3</c:v>
                </c:pt>
                <c:pt idx="352">
                  <c:v>1.2999999999999984E-3</c:v>
                </c:pt>
                <c:pt idx="353">
                  <c:v>1.2999999999999984E-3</c:v>
                </c:pt>
                <c:pt idx="354">
                  <c:v>1.2999999999999984E-3</c:v>
                </c:pt>
                <c:pt idx="355">
                  <c:v>1.2999999999999984E-3</c:v>
                </c:pt>
                <c:pt idx="356">
                  <c:v>1.2999999999999984E-3</c:v>
                </c:pt>
                <c:pt idx="357">
                  <c:v>1.4000000000000015E-3</c:v>
                </c:pt>
                <c:pt idx="358">
                  <c:v>1.4000000000000015E-3</c:v>
                </c:pt>
                <c:pt idx="359">
                  <c:v>1.5000000000000015E-3</c:v>
                </c:pt>
                <c:pt idx="360">
                  <c:v>1.7000000000000023E-3</c:v>
                </c:pt>
                <c:pt idx="361">
                  <c:v>1.900000000000003E-3</c:v>
                </c:pt>
                <c:pt idx="362">
                  <c:v>2.0000000000000031E-3</c:v>
                </c:pt>
                <c:pt idx="363">
                  <c:v>2.0000000000000031E-3</c:v>
                </c:pt>
                <c:pt idx="364">
                  <c:v>2.0000000000000031E-3</c:v>
                </c:pt>
                <c:pt idx="365">
                  <c:v>2.0000000000000031E-3</c:v>
                </c:pt>
                <c:pt idx="366">
                  <c:v>2.0000000000000031E-3</c:v>
                </c:pt>
                <c:pt idx="367">
                  <c:v>2.0999999999999999E-3</c:v>
                </c:pt>
                <c:pt idx="368">
                  <c:v>2.0999999999999999E-3</c:v>
                </c:pt>
                <c:pt idx="369">
                  <c:v>2.0999999999999999E-3</c:v>
                </c:pt>
                <c:pt idx="370">
                  <c:v>2.0999999999999999E-3</c:v>
                </c:pt>
                <c:pt idx="371">
                  <c:v>2.0999999999999999E-3</c:v>
                </c:pt>
                <c:pt idx="372">
                  <c:v>2.0999999999999999E-3</c:v>
                </c:pt>
                <c:pt idx="373">
                  <c:v>2.0999999999999999E-3</c:v>
                </c:pt>
                <c:pt idx="374">
                  <c:v>2.0999999999999999E-3</c:v>
                </c:pt>
                <c:pt idx="375">
                  <c:v>2.0999999999999999E-3</c:v>
                </c:pt>
                <c:pt idx="376">
                  <c:v>2.0999999999999999E-3</c:v>
                </c:pt>
                <c:pt idx="377">
                  <c:v>2.0999999999999999E-3</c:v>
                </c:pt>
                <c:pt idx="378">
                  <c:v>2.0999999999999999E-3</c:v>
                </c:pt>
                <c:pt idx="379">
                  <c:v>2.0999999999999999E-3</c:v>
                </c:pt>
                <c:pt idx="380">
                  <c:v>2.0999999999999999E-3</c:v>
                </c:pt>
                <c:pt idx="381">
                  <c:v>2.0999999999999999E-3</c:v>
                </c:pt>
                <c:pt idx="382">
                  <c:v>2.0999999999999999E-3</c:v>
                </c:pt>
                <c:pt idx="383">
                  <c:v>2.0999999999999999E-3</c:v>
                </c:pt>
                <c:pt idx="384">
                  <c:v>2.0999999999999999E-3</c:v>
                </c:pt>
                <c:pt idx="385">
                  <c:v>2.0999999999999999E-3</c:v>
                </c:pt>
                <c:pt idx="386">
                  <c:v>2.0999999999999999E-3</c:v>
                </c:pt>
                <c:pt idx="387">
                  <c:v>2.0999999999999999E-3</c:v>
                </c:pt>
                <c:pt idx="388">
                  <c:v>2.0999999999999999E-3</c:v>
                </c:pt>
                <c:pt idx="389">
                  <c:v>2.0999999999999999E-3</c:v>
                </c:pt>
                <c:pt idx="390">
                  <c:v>2.0999999999999999E-3</c:v>
                </c:pt>
                <c:pt idx="391">
                  <c:v>2.0999999999999999E-3</c:v>
                </c:pt>
                <c:pt idx="392">
                  <c:v>2.0999999999999999E-3</c:v>
                </c:pt>
                <c:pt idx="393">
                  <c:v>2.0999999999999999E-3</c:v>
                </c:pt>
                <c:pt idx="394">
                  <c:v>2.0999999999999999E-3</c:v>
                </c:pt>
                <c:pt idx="395">
                  <c:v>2.0999999999999999E-3</c:v>
                </c:pt>
                <c:pt idx="396">
                  <c:v>2.0999999999999999E-3</c:v>
                </c:pt>
                <c:pt idx="397">
                  <c:v>2.0999999999999999E-3</c:v>
                </c:pt>
                <c:pt idx="398">
                  <c:v>2.0999999999999999E-3</c:v>
                </c:pt>
                <c:pt idx="399">
                  <c:v>2.0999999999999999E-3</c:v>
                </c:pt>
                <c:pt idx="400">
                  <c:v>2.0999999999999999E-3</c:v>
                </c:pt>
                <c:pt idx="401">
                  <c:v>2.0999999999999999E-3</c:v>
                </c:pt>
                <c:pt idx="402">
                  <c:v>2.0999999999999999E-3</c:v>
                </c:pt>
                <c:pt idx="403">
                  <c:v>2.2000000000000036E-3</c:v>
                </c:pt>
                <c:pt idx="404">
                  <c:v>2.2000000000000036E-3</c:v>
                </c:pt>
                <c:pt idx="405">
                  <c:v>2.2000000000000036E-3</c:v>
                </c:pt>
                <c:pt idx="406">
                  <c:v>2.2000000000000036E-3</c:v>
                </c:pt>
                <c:pt idx="407">
                  <c:v>2.2000000000000036E-3</c:v>
                </c:pt>
                <c:pt idx="408">
                  <c:v>2.2000000000000036E-3</c:v>
                </c:pt>
                <c:pt idx="409">
                  <c:v>2.2000000000000036E-3</c:v>
                </c:pt>
                <c:pt idx="410">
                  <c:v>2.2000000000000036E-3</c:v>
                </c:pt>
                <c:pt idx="411">
                  <c:v>2.2000000000000036E-3</c:v>
                </c:pt>
                <c:pt idx="412">
                  <c:v>2.2000000000000036E-3</c:v>
                </c:pt>
                <c:pt idx="413">
                  <c:v>2.2000000000000036E-3</c:v>
                </c:pt>
                <c:pt idx="414">
                  <c:v>2.2000000000000036E-3</c:v>
                </c:pt>
                <c:pt idx="415">
                  <c:v>2.2000000000000036E-3</c:v>
                </c:pt>
                <c:pt idx="416">
                  <c:v>2.2000000000000036E-3</c:v>
                </c:pt>
                <c:pt idx="417">
                  <c:v>2.2000000000000036E-3</c:v>
                </c:pt>
                <c:pt idx="418">
                  <c:v>2.2000000000000036E-3</c:v>
                </c:pt>
                <c:pt idx="419">
                  <c:v>2.2000000000000036E-3</c:v>
                </c:pt>
                <c:pt idx="420">
                  <c:v>2.2000000000000036E-3</c:v>
                </c:pt>
                <c:pt idx="421">
                  <c:v>2.2000000000000036E-3</c:v>
                </c:pt>
                <c:pt idx="422">
                  <c:v>2.2000000000000036E-3</c:v>
                </c:pt>
                <c:pt idx="423">
                  <c:v>2.2000000000000036E-3</c:v>
                </c:pt>
                <c:pt idx="424">
                  <c:v>2.2000000000000036E-3</c:v>
                </c:pt>
                <c:pt idx="425">
                  <c:v>2.2000000000000036E-3</c:v>
                </c:pt>
                <c:pt idx="426">
                  <c:v>2.2000000000000036E-3</c:v>
                </c:pt>
                <c:pt idx="427">
                  <c:v>2.2000000000000036E-3</c:v>
                </c:pt>
                <c:pt idx="428">
                  <c:v>2.2000000000000036E-3</c:v>
                </c:pt>
                <c:pt idx="429">
                  <c:v>2.2000000000000036E-3</c:v>
                </c:pt>
                <c:pt idx="430">
                  <c:v>2.2000000000000036E-3</c:v>
                </c:pt>
                <c:pt idx="431">
                  <c:v>2.2000000000000036E-3</c:v>
                </c:pt>
                <c:pt idx="432">
                  <c:v>2.2000000000000036E-3</c:v>
                </c:pt>
                <c:pt idx="433">
                  <c:v>2.2000000000000036E-3</c:v>
                </c:pt>
                <c:pt idx="434">
                  <c:v>2.2000000000000036E-3</c:v>
                </c:pt>
                <c:pt idx="435">
                  <c:v>2.2000000000000036E-3</c:v>
                </c:pt>
                <c:pt idx="436">
                  <c:v>2.2000000000000036E-3</c:v>
                </c:pt>
                <c:pt idx="437">
                  <c:v>2.2000000000000036E-3</c:v>
                </c:pt>
                <c:pt idx="438">
                  <c:v>2.2000000000000036E-3</c:v>
                </c:pt>
                <c:pt idx="439">
                  <c:v>2.2000000000000036E-3</c:v>
                </c:pt>
                <c:pt idx="440">
                  <c:v>2.2000000000000036E-3</c:v>
                </c:pt>
                <c:pt idx="441">
                  <c:v>2.2000000000000036E-3</c:v>
                </c:pt>
                <c:pt idx="442">
                  <c:v>2.2000000000000036E-3</c:v>
                </c:pt>
                <c:pt idx="443">
                  <c:v>2.2000000000000036E-3</c:v>
                </c:pt>
                <c:pt idx="444">
                  <c:v>2.2000000000000036E-3</c:v>
                </c:pt>
                <c:pt idx="445">
                  <c:v>2.2000000000000036E-3</c:v>
                </c:pt>
                <c:pt idx="446">
                  <c:v>2.2000000000000036E-3</c:v>
                </c:pt>
                <c:pt idx="447">
                  <c:v>2.2000000000000036E-3</c:v>
                </c:pt>
                <c:pt idx="448">
                  <c:v>2.2000000000000036E-3</c:v>
                </c:pt>
                <c:pt idx="449">
                  <c:v>2.2000000000000036E-3</c:v>
                </c:pt>
                <c:pt idx="450">
                  <c:v>2.2000000000000036E-3</c:v>
                </c:pt>
                <c:pt idx="451">
                  <c:v>2.2000000000000036E-3</c:v>
                </c:pt>
                <c:pt idx="452">
                  <c:v>2.3999999999999998E-3</c:v>
                </c:pt>
                <c:pt idx="453">
                  <c:v>2.3999999999999998E-3</c:v>
                </c:pt>
                <c:pt idx="454">
                  <c:v>2.3999999999999998E-3</c:v>
                </c:pt>
                <c:pt idx="455">
                  <c:v>2.3999999999999998E-3</c:v>
                </c:pt>
                <c:pt idx="456">
                  <c:v>2.3999999999999998E-3</c:v>
                </c:pt>
                <c:pt idx="457">
                  <c:v>2.3999999999999998E-3</c:v>
                </c:pt>
                <c:pt idx="458">
                  <c:v>2.3999999999999998E-3</c:v>
                </c:pt>
                <c:pt idx="459">
                  <c:v>2.3999999999999998E-3</c:v>
                </c:pt>
                <c:pt idx="460">
                  <c:v>2.3999999999999998E-3</c:v>
                </c:pt>
                <c:pt idx="461">
                  <c:v>2.3999999999999998E-3</c:v>
                </c:pt>
                <c:pt idx="462">
                  <c:v>2.3999999999999998E-3</c:v>
                </c:pt>
                <c:pt idx="463">
                  <c:v>2.3999999999999998E-3</c:v>
                </c:pt>
                <c:pt idx="464">
                  <c:v>2.3999999999999998E-3</c:v>
                </c:pt>
                <c:pt idx="465">
                  <c:v>2.3999999999999998E-3</c:v>
                </c:pt>
                <c:pt idx="466">
                  <c:v>2.3999999999999998E-3</c:v>
                </c:pt>
                <c:pt idx="467">
                  <c:v>2.3999999999999998E-3</c:v>
                </c:pt>
                <c:pt idx="468">
                  <c:v>2.3999999999999998E-3</c:v>
                </c:pt>
                <c:pt idx="469">
                  <c:v>2.3999999999999998E-3</c:v>
                </c:pt>
                <c:pt idx="470">
                  <c:v>2.3999999999999998E-3</c:v>
                </c:pt>
                <c:pt idx="471">
                  <c:v>2.3999999999999998E-3</c:v>
                </c:pt>
                <c:pt idx="472">
                  <c:v>2.3999999999999998E-3</c:v>
                </c:pt>
                <c:pt idx="473">
                  <c:v>2.3999999999999998E-3</c:v>
                </c:pt>
                <c:pt idx="474">
                  <c:v>2.3999999999999998E-3</c:v>
                </c:pt>
                <c:pt idx="475">
                  <c:v>2.3999999999999998E-3</c:v>
                </c:pt>
                <c:pt idx="476">
                  <c:v>2.3999999999999998E-3</c:v>
                </c:pt>
                <c:pt idx="477">
                  <c:v>2.3999999999999998E-3</c:v>
                </c:pt>
                <c:pt idx="478">
                  <c:v>2.3999999999999998E-3</c:v>
                </c:pt>
                <c:pt idx="479">
                  <c:v>2.3999999999999998E-3</c:v>
                </c:pt>
                <c:pt idx="480">
                  <c:v>2.3999999999999998E-3</c:v>
                </c:pt>
                <c:pt idx="481">
                  <c:v>2.3999999999999998E-3</c:v>
                </c:pt>
                <c:pt idx="482">
                  <c:v>2.3999999999999998E-3</c:v>
                </c:pt>
                <c:pt idx="483">
                  <c:v>2.3999999999999998E-3</c:v>
                </c:pt>
                <c:pt idx="484">
                  <c:v>2.3999999999999998E-3</c:v>
                </c:pt>
                <c:pt idx="485">
                  <c:v>2.3999999999999998E-3</c:v>
                </c:pt>
                <c:pt idx="486">
                  <c:v>2.3999999999999998E-3</c:v>
                </c:pt>
                <c:pt idx="487">
                  <c:v>2.3999999999999998E-3</c:v>
                </c:pt>
                <c:pt idx="488">
                  <c:v>2.3999999999999998E-3</c:v>
                </c:pt>
                <c:pt idx="489">
                  <c:v>2.3999999999999998E-3</c:v>
                </c:pt>
                <c:pt idx="490">
                  <c:v>2.3999999999999998E-3</c:v>
                </c:pt>
                <c:pt idx="491">
                  <c:v>2.3999999999999998E-3</c:v>
                </c:pt>
                <c:pt idx="492">
                  <c:v>2.3999999999999998E-3</c:v>
                </c:pt>
                <c:pt idx="493">
                  <c:v>2.3999999999999998E-3</c:v>
                </c:pt>
                <c:pt idx="494">
                  <c:v>2.3999999999999998E-3</c:v>
                </c:pt>
                <c:pt idx="495">
                  <c:v>2.3999999999999998E-3</c:v>
                </c:pt>
                <c:pt idx="496">
                  <c:v>2.3999999999999998E-3</c:v>
                </c:pt>
                <c:pt idx="497">
                  <c:v>2.3999999999999998E-3</c:v>
                </c:pt>
                <c:pt idx="498">
                  <c:v>2.3999999999999998E-3</c:v>
                </c:pt>
                <c:pt idx="499">
                  <c:v>2.3999999999999998E-3</c:v>
                </c:pt>
                <c:pt idx="500">
                  <c:v>2.3999999999999998E-3</c:v>
                </c:pt>
                <c:pt idx="501">
                  <c:v>2.3999999999999998E-3</c:v>
                </c:pt>
                <c:pt idx="502">
                  <c:v>2.3999999999999998E-3</c:v>
                </c:pt>
                <c:pt idx="503">
                  <c:v>2.3999999999999998E-3</c:v>
                </c:pt>
                <c:pt idx="504">
                  <c:v>2.3999999999999998E-3</c:v>
                </c:pt>
                <c:pt idx="505">
                  <c:v>2.3999999999999998E-3</c:v>
                </c:pt>
                <c:pt idx="506">
                  <c:v>2.3999999999999998E-3</c:v>
                </c:pt>
                <c:pt idx="507">
                  <c:v>2.3999999999999998E-3</c:v>
                </c:pt>
                <c:pt idx="508">
                  <c:v>2.3999999999999998E-3</c:v>
                </c:pt>
                <c:pt idx="509">
                  <c:v>2.3999999999999998E-3</c:v>
                </c:pt>
                <c:pt idx="510">
                  <c:v>2.3999999999999998E-3</c:v>
                </c:pt>
                <c:pt idx="511">
                  <c:v>2.3999999999999998E-3</c:v>
                </c:pt>
                <c:pt idx="512">
                  <c:v>2.3999999999999998E-3</c:v>
                </c:pt>
                <c:pt idx="513">
                  <c:v>2.3999999999999998E-3</c:v>
                </c:pt>
                <c:pt idx="514">
                  <c:v>2.3999999999999998E-3</c:v>
                </c:pt>
                <c:pt idx="515">
                  <c:v>2.3999999999999998E-3</c:v>
                </c:pt>
                <c:pt idx="516">
                  <c:v>2.3999999999999998E-3</c:v>
                </c:pt>
                <c:pt idx="517">
                  <c:v>2.3999999999999998E-3</c:v>
                </c:pt>
                <c:pt idx="518">
                  <c:v>2.3999999999999998E-3</c:v>
                </c:pt>
                <c:pt idx="519">
                  <c:v>2.3999999999999998E-3</c:v>
                </c:pt>
                <c:pt idx="520">
                  <c:v>2.3999999999999998E-3</c:v>
                </c:pt>
                <c:pt idx="521">
                  <c:v>2.3999999999999998E-3</c:v>
                </c:pt>
                <c:pt idx="522">
                  <c:v>2.3999999999999998E-3</c:v>
                </c:pt>
                <c:pt idx="523">
                  <c:v>2.3999999999999998E-3</c:v>
                </c:pt>
                <c:pt idx="524">
                  <c:v>2.3999999999999998E-3</c:v>
                </c:pt>
                <c:pt idx="525">
                  <c:v>2.3999999999999998E-3</c:v>
                </c:pt>
                <c:pt idx="526">
                  <c:v>2.3999999999999998E-3</c:v>
                </c:pt>
                <c:pt idx="527">
                  <c:v>2.3999999999999998E-3</c:v>
                </c:pt>
                <c:pt idx="528">
                  <c:v>2.3999999999999998E-3</c:v>
                </c:pt>
                <c:pt idx="529">
                  <c:v>2.3999999999999998E-3</c:v>
                </c:pt>
                <c:pt idx="530">
                  <c:v>2.3999999999999998E-3</c:v>
                </c:pt>
                <c:pt idx="531">
                  <c:v>2.3999999999999998E-3</c:v>
                </c:pt>
                <c:pt idx="532">
                  <c:v>2.3999999999999998E-3</c:v>
                </c:pt>
                <c:pt idx="533">
                  <c:v>2.3999999999999998E-3</c:v>
                </c:pt>
                <c:pt idx="534">
                  <c:v>2.3999999999999998E-3</c:v>
                </c:pt>
                <c:pt idx="535">
                  <c:v>2.3999999999999998E-3</c:v>
                </c:pt>
                <c:pt idx="536">
                  <c:v>2.3999999999999998E-3</c:v>
                </c:pt>
                <c:pt idx="537">
                  <c:v>2.3999999999999998E-3</c:v>
                </c:pt>
                <c:pt idx="538">
                  <c:v>2.3999999999999998E-3</c:v>
                </c:pt>
                <c:pt idx="539">
                  <c:v>2.3999999999999998E-3</c:v>
                </c:pt>
                <c:pt idx="540">
                  <c:v>2.3999999999999998E-3</c:v>
                </c:pt>
                <c:pt idx="541">
                  <c:v>2.3999999999999998E-3</c:v>
                </c:pt>
                <c:pt idx="542">
                  <c:v>2.3999999999999998E-3</c:v>
                </c:pt>
                <c:pt idx="543">
                  <c:v>2.3999999999999998E-3</c:v>
                </c:pt>
                <c:pt idx="544">
                  <c:v>2.3999999999999998E-3</c:v>
                </c:pt>
                <c:pt idx="545">
                  <c:v>2.3999999999999998E-3</c:v>
                </c:pt>
                <c:pt idx="546">
                  <c:v>2.3999999999999998E-3</c:v>
                </c:pt>
                <c:pt idx="547">
                  <c:v>2.3999999999999998E-3</c:v>
                </c:pt>
                <c:pt idx="548">
                  <c:v>2.3999999999999998E-3</c:v>
                </c:pt>
                <c:pt idx="549">
                  <c:v>2.3999999999999998E-3</c:v>
                </c:pt>
                <c:pt idx="550">
                  <c:v>2.3999999999999998E-3</c:v>
                </c:pt>
                <c:pt idx="551">
                  <c:v>2.3999999999999998E-3</c:v>
                </c:pt>
                <c:pt idx="552">
                  <c:v>2.3999999999999998E-3</c:v>
                </c:pt>
                <c:pt idx="553">
                  <c:v>2.3999999999999998E-3</c:v>
                </c:pt>
                <c:pt idx="554">
                  <c:v>2.3999999999999998E-3</c:v>
                </c:pt>
                <c:pt idx="555">
                  <c:v>2.3999999999999998E-3</c:v>
                </c:pt>
                <c:pt idx="556">
                  <c:v>2.3999999999999998E-3</c:v>
                </c:pt>
                <c:pt idx="557">
                  <c:v>2.3999999999999998E-3</c:v>
                </c:pt>
                <c:pt idx="558">
                  <c:v>2.3999999999999998E-3</c:v>
                </c:pt>
                <c:pt idx="559">
                  <c:v>2.3999999999999998E-3</c:v>
                </c:pt>
                <c:pt idx="560">
                  <c:v>2.3999999999999998E-3</c:v>
                </c:pt>
                <c:pt idx="561">
                  <c:v>2.3999999999999998E-3</c:v>
                </c:pt>
                <c:pt idx="562">
                  <c:v>2.3999999999999998E-3</c:v>
                </c:pt>
                <c:pt idx="563">
                  <c:v>2.3999999999999998E-3</c:v>
                </c:pt>
                <c:pt idx="564">
                  <c:v>2.3999999999999998E-3</c:v>
                </c:pt>
                <c:pt idx="565">
                  <c:v>2.3999999999999998E-3</c:v>
                </c:pt>
                <c:pt idx="566">
                  <c:v>2.3999999999999998E-3</c:v>
                </c:pt>
                <c:pt idx="567">
                  <c:v>2.3999999999999998E-3</c:v>
                </c:pt>
                <c:pt idx="568">
                  <c:v>2.3999999999999998E-3</c:v>
                </c:pt>
                <c:pt idx="569">
                  <c:v>2.3999999999999998E-3</c:v>
                </c:pt>
                <c:pt idx="570">
                  <c:v>2.3999999999999998E-3</c:v>
                </c:pt>
                <c:pt idx="571">
                  <c:v>2.3999999999999998E-3</c:v>
                </c:pt>
                <c:pt idx="572">
                  <c:v>2.3999999999999998E-3</c:v>
                </c:pt>
                <c:pt idx="573">
                  <c:v>2.3999999999999998E-3</c:v>
                </c:pt>
                <c:pt idx="574">
                  <c:v>2.3999999999999998E-3</c:v>
                </c:pt>
                <c:pt idx="575">
                  <c:v>2.3999999999999998E-3</c:v>
                </c:pt>
                <c:pt idx="576">
                  <c:v>2.3999999999999998E-3</c:v>
                </c:pt>
                <c:pt idx="577">
                  <c:v>2.3999999999999998E-3</c:v>
                </c:pt>
                <c:pt idx="578">
                  <c:v>2.3999999999999998E-3</c:v>
                </c:pt>
                <c:pt idx="579">
                  <c:v>2.3999999999999998E-3</c:v>
                </c:pt>
                <c:pt idx="580">
                  <c:v>2.3999999999999998E-3</c:v>
                </c:pt>
                <c:pt idx="581">
                  <c:v>2.3999999999999998E-3</c:v>
                </c:pt>
                <c:pt idx="582">
                  <c:v>2.3999999999999998E-3</c:v>
                </c:pt>
                <c:pt idx="583">
                  <c:v>2.3999999999999998E-3</c:v>
                </c:pt>
                <c:pt idx="584">
                  <c:v>2.3999999999999998E-3</c:v>
                </c:pt>
                <c:pt idx="585">
                  <c:v>2.3999999999999998E-3</c:v>
                </c:pt>
                <c:pt idx="586">
                  <c:v>2.3999999999999998E-3</c:v>
                </c:pt>
                <c:pt idx="587">
                  <c:v>2.3999999999999998E-3</c:v>
                </c:pt>
                <c:pt idx="588">
                  <c:v>2.3999999999999998E-3</c:v>
                </c:pt>
                <c:pt idx="589">
                  <c:v>2.3999999999999998E-3</c:v>
                </c:pt>
                <c:pt idx="590">
                  <c:v>2.3999999999999998E-3</c:v>
                </c:pt>
                <c:pt idx="591">
                  <c:v>2.3999999999999998E-3</c:v>
                </c:pt>
                <c:pt idx="592">
                  <c:v>2.3999999999999998E-3</c:v>
                </c:pt>
                <c:pt idx="593">
                  <c:v>2.3999999999999998E-3</c:v>
                </c:pt>
                <c:pt idx="594">
                  <c:v>2.3999999999999998E-3</c:v>
                </c:pt>
                <c:pt idx="595">
                  <c:v>2.3999999999999998E-3</c:v>
                </c:pt>
                <c:pt idx="596">
                  <c:v>2.3999999999999998E-3</c:v>
                </c:pt>
                <c:pt idx="597">
                  <c:v>2.3999999999999998E-3</c:v>
                </c:pt>
                <c:pt idx="598">
                  <c:v>2.3999999999999998E-3</c:v>
                </c:pt>
                <c:pt idx="599">
                  <c:v>2.3999999999999998E-3</c:v>
                </c:pt>
                <c:pt idx="600">
                  <c:v>2.3999999999999998E-3</c:v>
                </c:pt>
                <c:pt idx="601">
                  <c:v>2.3999999999999998E-3</c:v>
                </c:pt>
                <c:pt idx="602">
                  <c:v>2.3999999999999998E-3</c:v>
                </c:pt>
                <c:pt idx="603">
                  <c:v>2.3999999999999998E-3</c:v>
                </c:pt>
                <c:pt idx="604">
                  <c:v>2.3999999999999998E-3</c:v>
                </c:pt>
                <c:pt idx="605">
                  <c:v>2.3999999999999998E-3</c:v>
                </c:pt>
                <c:pt idx="606">
                  <c:v>2.3999999999999998E-3</c:v>
                </c:pt>
                <c:pt idx="607">
                  <c:v>2.3999999999999998E-3</c:v>
                </c:pt>
                <c:pt idx="608">
                  <c:v>2.3999999999999998E-3</c:v>
                </c:pt>
                <c:pt idx="609">
                  <c:v>2.3999999999999998E-3</c:v>
                </c:pt>
                <c:pt idx="610">
                  <c:v>2.3999999999999998E-3</c:v>
                </c:pt>
                <c:pt idx="611">
                  <c:v>2.3999999999999998E-3</c:v>
                </c:pt>
                <c:pt idx="612">
                  <c:v>2.3999999999999998E-3</c:v>
                </c:pt>
                <c:pt idx="613">
                  <c:v>2.3999999999999998E-3</c:v>
                </c:pt>
                <c:pt idx="614">
                  <c:v>2.3999999999999998E-3</c:v>
                </c:pt>
                <c:pt idx="615">
                  <c:v>2.3999999999999998E-3</c:v>
                </c:pt>
                <c:pt idx="616">
                  <c:v>2.3999999999999998E-3</c:v>
                </c:pt>
                <c:pt idx="617">
                  <c:v>2.3999999999999998E-3</c:v>
                </c:pt>
                <c:pt idx="618">
                  <c:v>2.3999999999999998E-3</c:v>
                </c:pt>
                <c:pt idx="619">
                  <c:v>2.3999999999999998E-3</c:v>
                </c:pt>
                <c:pt idx="620">
                  <c:v>2.3999999999999998E-3</c:v>
                </c:pt>
                <c:pt idx="621">
                  <c:v>2.3999999999999998E-3</c:v>
                </c:pt>
                <c:pt idx="622">
                  <c:v>2.3999999999999998E-3</c:v>
                </c:pt>
                <c:pt idx="623">
                  <c:v>2.3999999999999998E-3</c:v>
                </c:pt>
                <c:pt idx="624">
                  <c:v>2.3999999999999998E-3</c:v>
                </c:pt>
                <c:pt idx="625">
                  <c:v>2.3999999999999998E-3</c:v>
                </c:pt>
                <c:pt idx="626">
                  <c:v>2.3999999999999998E-3</c:v>
                </c:pt>
                <c:pt idx="627">
                  <c:v>2.3999999999999998E-3</c:v>
                </c:pt>
                <c:pt idx="628">
                  <c:v>2.3999999999999998E-3</c:v>
                </c:pt>
                <c:pt idx="629">
                  <c:v>2.3999999999999998E-3</c:v>
                </c:pt>
                <c:pt idx="630">
                  <c:v>2.3999999999999998E-3</c:v>
                </c:pt>
                <c:pt idx="631">
                  <c:v>2.3999999999999998E-3</c:v>
                </c:pt>
                <c:pt idx="632">
                  <c:v>2.3999999999999998E-3</c:v>
                </c:pt>
                <c:pt idx="633">
                  <c:v>2.3999999999999998E-3</c:v>
                </c:pt>
                <c:pt idx="634">
                  <c:v>2.3999999999999998E-3</c:v>
                </c:pt>
                <c:pt idx="635">
                  <c:v>2.3999999999999998E-3</c:v>
                </c:pt>
                <c:pt idx="636">
                  <c:v>2.3999999999999998E-3</c:v>
                </c:pt>
                <c:pt idx="637">
                  <c:v>2.3999999999999998E-3</c:v>
                </c:pt>
                <c:pt idx="638">
                  <c:v>2.3999999999999998E-3</c:v>
                </c:pt>
                <c:pt idx="639">
                  <c:v>2.3999999999999998E-3</c:v>
                </c:pt>
                <c:pt idx="640">
                  <c:v>2.5000000000000035E-3</c:v>
                </c:pt>
                <c:pt idx="641">
                  <c:v>2.5000000000000035E-3</c:v>
                </c:pt>
                <c:pt idx="642">
                  <c:v>2.5000000000000035E-3</c:v>
                </c:pt>
                <c:pt idx="643">
                  <c:v>2.5000000000000035E-3</c:v>
                </c:pt>
                <c:pt idx="644">
                  <c:v>2.5000000000000035E-3</c:v>
                </c:pt>
                <c:pt idx="645">
                  <c:v>2.5000000000000035E-3</c:v>
                </c:pt>
                <c:pt idx="646">
                  <c:v>2.5000000000000035E-3</c:v>
                </c:pt>
                <c:pt idx="647">
                  <c:v>2.5000000000000035E-3</c:v>
                </c:pt>
                <c:pt idx="648">
                  <c:v>2.5000000000000035E-3</c:v>
                </c:pt>
                <c:pt idx="649">
                  <c:v>2.5000000000000035E-3</c:v>
                </c:pt>
                <c:pt idx="650">
                  <c:v>2.5000000000000035E-3</c:v>
                </c:pt>
                <c:pt idx="651">
                  <c:v>2.5000000000000035E-3</c:v>
                </c:pt>
                <c:pt idx="652">
                  <c:v>2.5000000000000035E-3</c:v>
                </c:pt>
                <c:pt idx="653">
                  <c:v>2.5000000000000035E-3</c:v>
                </c:pt>
                <c:pt idx="654">
                  <c:v>2.5000000000000035E-3</c:v>
                </c:pt>
                <c:pt idx="655">
                  <c:v>2.5000000000000035E-3</c:v>
                </c:pt>
                <c:pt idx="656">
                  <c:v>2.5000000000000035E-3</c:v>
                </c:pt>
                <c:pt idx="657">
                  <c:v>2.5000000000000035E-3</c:v>
                </c:pt>
                <c:pt idx="658">
                  <c:v>2.5000000000000035E-3</c:v>
                </c:pt>
                <c:pt idx="659">
                  <c:v>2.5000000000000035E-3</c:v>
                </c:pt>
                <c:pt idx="660">
                  <c:v>2.5000000000000035E-3</c:v>
                </c:pt>
                <c:pt idx="661">
                  <c:v>2.5000000000000035E-3</c:v>
                </c:pt>
                <c:pt idx="662">
                  <c:v>2.5000000000000035E-3</c:v>
                </c:pt>
                <c:pt idx="663">
                  <c:v>2.5000000000000035E-3</c:v>
                </c:pt>
                <c:pt idx="664">
                  <c:v>2.5000000000000035E-3</c:v>
                </c:pt>
                <c:pt idx="665">
                  <c:v>2.5000000000000035E-3</c:v>
                </c:pt>
                <c:pt idx="666">
                  <c:v>2.5000000000000035E-3</c:v>
                </c:pt>
                <c:pt idx="667">
                  <c:v>2.5000000000000035E-3</c:v>
                </c:pt>
                <c:pt idx="668">
                  <c:v>2.5000000000000035E-3</c:v>
                </c:pt>
                <c:pt idx="669">
                  <c:v>2.5000000000000035E-3</c:v>
                </c:pt>
                <c:pt idx="670">
                  <c:v>2.5000000000000035E-3</c:v>
                </c:pt>
                <c:pt idx="671">
                  <c:v>2.5000000000000035E-3</c:v>
                </c:pt>
                <c:pt idx="672">
                  <c:v>2.5000000000000035E-3</c:v>
                </c:pt>
                <c:pt idx="673">
                  <c:v>2.5000000000000035E-3</c:v>
                </c:pt>
                <c:pt idx="674">
                  <c:v>2.5000000000000035E-3</c:v>
                </c:pt>
                <c:pt idx="675">
                  <c:v>2.5000000000000035E-3</c:v>
                </c:pt>
                <c:pt idx="676">
                  <c:v>2.5000000000000035E-3</c:v>
                </c:pt>
                <c:pt idx="677">
                  <c:v>2.5000000000000035E-3</c:v>
                </c:pt>
                <c:pt idx="678">
                  <c:v>2.5000000000000035E-3</c:v>
                </c:pt>
                <c:pt idx="679">
                  <c:v>2.5000000000000035E-3</c:v>
                </c:pt>
                <c:pt idx="680">
                  <c:v>2.5000000000000035E-3</c:v>
                </c:pt>
                <c:pt idx="681">
                  <c:v>2.5000000000000035E-3</c:v>
                </c:pt>
                <c:pt idx="682">
                  <c:v>2.5000000000000035E-3</c:v>
                </c:pt>
                <c:pt idx="683">
                  <c:v>2.5000000000000035E-3</c:v>
                </c:pt>
                <c:pt idx="684">
                  <c:v>2.5000000000000035E-3</c:v>
                </c:pt>
                <c:pt idx="685">
                  <c:v>2.5000000000000035E-3</c:v>
                </c:pt>
                <c:pt idx="686">
                  <c:v>2.5000000000000035E-3</c:v>
                </c:pt>
                <c:pt idx="687">
                  <c:v>2.5000000000000035E-3</c:v>
                </c:pt>
                <c:pt idx="688">
                  <c:v>2.5000000000000035E-3</c:v>
                </c:pt>
                <c:pt idx="689">
                  <c:v>2.5000000000000035E-3</c:v>
                </c:pt>
                <c:pt idx="690">
                  <c:v>2.5999999999999999E-3</c:v>
                </c:pt>
                <c:pt idx="691">
                  <c:v>2.5999999999999999E-3</c:v>
                </c:pt>
                <c:pt idx="692">
                  <c:v>2.5999999999999999E-3</c:v>
                </c:pt>
                <c:pt idx="693">
                  <c:v>2.5999999999999999E-3</c:v>
                </c:pt>
                <c:pt idx="694">
                  <c:v>2.5999999999999999E-3</c:v>
                </c:pt>
                <c:pt idx="695">
                  <c:v>2.5999999999999999E-3</c:v>
                </c:pt>
                <c:pt idx="696">
                  <c:v>2.5999999999999999E-3</c:v>
                </c:pt>
                <c:pt idx="697">
                  <c:v>2.5999999999999999E-3</c:v>
                </c:pt>
                <c:pt idx="698">
                  <c:v>2.5999999999999999E-3</c:v>
                </c:pt>
                <c:pt idx="699">
                  <c:v>2.5999999999999999E-3</c:v>
                </c:pt>
                <c:pt idx="700">
                  <c:v>2.5999999999999999E-3</c:v>
                </c:pt>
                <c:pt idx="701">
                  <c:v>2.5999999999999999E-3</c:v>
                </c:pt>
                <c:pt idx="702">
                  <c:v>2.5999999999999999E-3</c:v>
                </c:pt>
                <c:pt idx="703">
                  <c:v>2.5999999999999999E-3</c:v>
                </c:pt>
                <c:pt idx="704">
                  <c:v>2.5999999999999999E-3</c:v>
                </c:pt>
                <c:pt idx="705">
                  <c:v>2.5999999999999999E-3</c:v>
                </c:pt>
                <c:pt idx="706">
                  <c:v>2.800000000000003E-3</c:v>
                </c:pt>
                <c:pt idx="707">
                  <c:v>2.800000000000003E-3</c:v>
                </c:pt>
                <c:pt idx="708">
                  <c:v>3.0000000000000035E-3</c:v>
                </c:pt>
                <c:pt idx="709">
                  <c:v>3.1000000000000047E-3</c:v>
                </c:pt>
                <c:pt idx="710">
                  <c:v>3.2000000000000036E-3</c:v>
                </c:pt>
                <c:pt idx="711">
                  <c:v>3.7000000000000058E-3</c:v>
                </c:pt>
                <c:pt idx="712">
                  <c:v>3.800000000000003E-3</c:v>
                </c:pt>
                <c:pt idx="713">
                  <c:v>3.800000000000003E-3</c:v>
                </c:pt>
                <c:pt idx="714">
                  <c:v>3.800000000000003E-3</c:v>
                </c:pt>
                <c:pt idx="715">
                  <c:v>4.1999999999999997E-3</c:v>
                </c:pt>
                <c:pt idx="716">
                  <c:v>4.3000000000000061E-3</c:v>
                </c:pt>
                <c:pt idx="717">
                  <c:v>4.4000000000000072E-3</c:v>
                </c:pt>
                <c:pt idx="718">
                  <c:v>4.4000000000000072E-3</c:v>
                </c:pt>
                <c:pt idx="719">
                  <c:v>4.4000000000000072E-3</c:v>
                </c:pt>
                <c:pt idx="720">
                  <c:v>4.5000000000000014E-3</c:v>
                </c:pt>
                <c:pt idx="721">
                  <c:v>4.8000000000000004E-3</c:v>
                </c:pt>
                <c:pt idx="722">
                  <c:v>4.9000000000000094E-3</c:v>
                </c:pt>
                <c:pt idx="723">
                  <c:v>5.1000000000000004E-3</c:v>
                </c:pt>
                <c:pt idx="724">
                  <c:v>5.3000000000000061E-3</c:v>
                </c:pt>
                <c:pt idx="725">
                  <c:v>5.3000000000000061E-3</c:v>
                </c:pt>
                <c:pt idx="726">
                  <c:v>5.3000000000000061E-3</c:v>
                </c:pt>
                <c:pt idx="727">
                  <c:v>5.3000000000000061E-3</c:v>
                </c:pt>
                <c:pt idx="728">
                  <c:v>5.5000000000000014E-3</c:v>
                </c:pt>
                <c:pt idx="729">
                  <c:v>5.5000000000000014E-3</c:v>
                </c:pt>
                <c:pt idx="730">
                  <c:v>5.5000000000000014E-3</c:v>
                </c:pt>
                <c:pt idx="731">
                  <c:v>5.5000000000000014E-3</c:v>
                </c:pt>
                <c:pt idx="732">
                  <c:v>5.5000000000000014E-3</c:v>
                </c:pt>
                <c:pt idx="733">
                  <c:v>5.5000000000000014E-3</c:v>
                </c:pt>
                <c:pt idx="734">
                  <c:v>5.6000000000000034E-3</c:v>
                </c:pt>
                <c:pt idx="735">
                  <c:v>5.7000000000000071E-3</c:v>
                </c:pt>
                <c:pt idx="736">
                  <c:v>5.9000000000000103E-3</c:v>
                </c:pt>
                <c:pt idx="737">
                  <c:v>5.9000000000000103E-3</c:v>
                </c:pt>
                <c:pt idx="738">
                  <c:v>5.9000000000000103E-3</c:v>
                </c:pt>
                <c:pt idx="739">
                  <c:v>5.9000000000000103E-3</c:v>
                </c:pt>
                <c:pt idx="740">
                  <c:v>5.9000000000000103E-3</c:v>
                </c:pt>
                <c:pt idx="741">
                  <c:v>6.0000000000000071E-3</c:v>
                </c:pt>
                <c:pt idx="742">
                  <c:v>6.0000000000000071E-3</c:v>
                </c:pt>
                <c:pt idx="743">
                  <c:v>6.0000000000000071E-3</c:v>
                </c:pt>
                <c:pt idx="744">
                  <c:v>6.0000000000000071E-3</c:v>
                </c:pt>
                <c:pt idx="745">
                  <c:v>6.0000000000000071E-3</c:v>
                </c:pt>
                <c:pt idx="746">
                  <c:v>6.0000000000000071E-3</c:v>
                </c:pt>
                <c:pt idx="747">
                  <c:v>6.0000000000000071E-3</c:v>
                </c:pt>
                <c:pt idx="748">
                  <c:v>6.0000000000000071E-3</c:v>
                </c:pt>
                <c:pt idx="749">
                  <c:v>6.0000000000000071E-3</c:v>
                </c:pt>
                <c:pt idx="750">
                  <c:v>6.1000000000000004E-3</c:v>
                </c:pt>
                <c:pt idx="751">
                  <c:v>6.1000000000000004E-3</c:v>
                </c:pt>
                <c:pt idx="752">
                  <c:v>6.2000000000000093E-3</c:v>
                </c:pt>
                <c:pt idx="753">
                  <c:v>6.2000000000000093E-3</c:v>
                </c:pt>
                <c:pt idx="754">
                  <c:v>6.2000000000000093E-3</c:v>
                </c:pt>
                <c:pt idx="755">
                  <c:v>6.2000000000000093E-3</c:v>
                </c:pt>
                <c:pt idx="756">
                  <c:v>6.2000000000000093E-3</c:v>
                </c:pt>
                <c:pt idx="757">
                  <c:v>6.2000000000000093E-3</c:v>
                </c:pt>
                <c:pt idx="758">
                  <c:v>6.2000000000000093E-3</c:v>
                </c:pt>
                <c:pt idx="759">
                  <c:v>6.3000000000000061E-3</c:v>
                </c:pt>
                <c:pt idx="760">
                  <c:v>6.3000000000000061E-3</c:v>
                </c:pt>
                <c:pt idx="761">
                  <c:v>6.3000000000000061E-3</c:v>
                </c:pt>
                <c:pt idx="762">
                  <c:v>6.3000000000000061E-3</c:v>
                </c:pt>
                <c:pt idx="763">
                  <c:v>6.3000000000000061E-3</c:v>
                </c:pt>
                <c:pt idx="764">
                  <c:v>6.3000000000000061E-3</c:v>
                </c:pt>
                <c:pt idx="765">
                  <c:v>6.3000000000000061E-3</c:v>
                </c:pt>
                <c:pt idx="766">
                  <c:v>6.3000000000000061E-3</c:v>
                </c:pt>
                <c:pt idx="767">
                  <c:v>6.3000000000000061E-3</c:v>
                </c:pt>
                <c:pt idx="768">
                  <c:v>6.3000000000000061E-3</c:v>
                </c:pt>
                <c:pt idx="769">
                  <c:v>6.3000000000000061E-3</c:v>
                </c:pt>
                <c:pt idx="770">
                  <c:v>6.3000000000000061E-3</c:v>
                </c:pt>
                <c:pt idx="771">
                  <c:v>6.3000000000000061E-3</c:v>
                </c:pt>
                <c:pt idx="772">
                  <c:v>6.5000000000000092E-3</c:v>
                </c:pt>
                <c:pt idx="773">
                  <c:v>6.6000000000000034E-3</c:v>
                </c:pt>
                <c:pt idx="774">
                  <c:v>6.6000000000000034E-3</c:v>
                </c:pt>
                <c:pt idx="775">
                  <c:v>6.6000000000000034E-3</c:v>
                </c:pt>
                <c:pt idx="776">
                  <c:v>6.6000000000000034E-3</c:v>
                </c:pt>
                <c:pt idx="777">
                  <c:v>6.6000000000000034E-3</c:v>
                </c:pt>
                <c:pt idx="778">
                  <c:v>6.6000000000000034E-3</c:v>
                </c:pt>
                <c:pt idx="779">
                  <c:v>6.6000000000000034E-3</c:v>
                </c:pt>
                <c:pt idx="780">
                  <c:v>6.6000000000000034E-3</c:v>
                </c:pt>
                <c:pt idx="781">
                  <c:v>6.6000000000000034E-3</c:v>
                </c:pt>
                <c:pt idx="782">
                  <c:v>6.6000000000000034E-3</c:v>
                </c:pt>
                <c:pt idx="783">
                  <c:v>6.6000000000000034E-3</c:v>
                </c:pt>
                <c:pt idx="784">
                  <c:v>6.6000000000000034E-3</c:v>
                </c:pt>
                <c:pt idx="785">
                  <c:v>6.6000000000000034E-3</c:v>
                </c:pt>
                <c:pt idx="786">
                  <c:v>6.6000000000000034E-3</c:v>
                </c:pt>
                <c:pt idx="787">
                  <c:v>6.6000000000000034E-3</c:v>
                </c:pt>
                <c:pt idx="788">
                  <c:v>6.6000000000000034E-3</c:v>
                </c:pt>
                <c:pt idx="789">
                  <c:v>6.6000000000000034E-3</c:v>
                </c:pt>
                <c:pt idx="790">
                  <c:v>6.6000000000000034E-3</c:v>
                </c:pt>
                <c:pt idx="791">
                  <c:v>6.6000000000000034E-3</c:v>
                </c:pt>
                <c:pt idx="792">
                  <c:v>6.6000000000000034E-3</c:v>
                </c:pt>
                <c:pt idx="793">
                  <c:v>6.6000000000000034E-3</c:v>
                </c:pt>
                <c:pt idx="794">
                  <c:v>6.6000000000000034E-3</c:v>
                </c:pt>
                <c:pt idx="795">
                  <c:v>6.6000000000000034E-3</c:v>
                </c:pt>
                <c:pt idx="796">
                  <c:v>6.6000000000000034E-3</c:v>
                </c:pt>
                <c:pt idx="797">
                  <c:v>6.6000000000000034E-3</c:v>
                </c:pt>
                <c:pt idx="798">
                  <c:v>6.6000000000000034E-3</c:v>
                </c:pt>
                <c:pt idx="799">
                  <c:v>6.6000000000000034E-3</c:v>
                </c:pt>
                <c:pt idx="800">
                  <c:v>6.6000000000000034E-3</c:v>
                </c:pt>
                <c:pt idx="801">
                  <c:v>6.6000000000000034E-3</c:v>
                </c:pt>
                <c:pt idx="802">
                  <c:v>6.6000000000000034E-3</c:v>
                </c:pt>
                <c:pt idx="803">
                  <c:v>6.6000000000000034E-3</c:v>
                </c:pt>
                <c:pt idx="804">
                  <c:v>6.6000000000000034E-3</c:v>
                </c:pt>
                <c:pt idx="805">
                  <c:v>6.6000000000000034E-3</c:v>
                </c:pt>
                <c:pt idx="806">
                  <c:v>6.6000000000000034E-3</c:v>
                </c:pt>
                <c:pt idx="807">
                  <c:v>6.6000000000000034E-3</c:v>
                </c:pt>
                <c:pt idx="808">
                  <c:v>6.6000000000000034E-3</c:v>
                </c:pt>
                <c:pt idx="809">
                  <c:v>6.6000000000000034E-3</c:v>
                </c:pt>
                <c:pt idx="810">
                  <c:v>6.6000000000000034E-3</c:v>
                </c:pt>
                <c:pt idx="811">
                  <c:v>6.6000000000000034E-3</c:v>
                </c:pt>
                <c:pt idx="812">
                  <c:v>6.6000000000000034E-3</c:v>
                </c:pt>
                <c:pt idx="813">
                  <c:v>6.6000000000000034E-3</c:v>
                </c:pt>
                <c:pt idx="814">
                  <c:v>6.6000000000000034E-3</c:v>
                </c:pt>
                <c:pt idx="815">
                  <c:v>6.6000000000000034E-3</c:v>
                </c:pt>
                <c:pt idx="816">
                  <c:v>6.6000000000000034E-3</c:v>
                </c:pt>
                <c:pt idx="817">
                  <c:v>6.6000000000000034E-3</c:v>
                </c:pt>
                <c:pt idx="818">
                  <c:v>6.6000000000000034E-3</c:v>
                </c:pt>
                <c:pt idx="819">
                  <c:v>6.6000000000000034E-3</c:v>
                </c:pt>
                <c:pt idx="820">
                  <c:v>6.6000000000000034E-3</c:v>
                </c:pt>
                <c:pt idx="821">
                  <c:v>6.6000000000000034E-3</c:v>
                </c:pt>
                <c:pt idx="822">
                  <c:v>6.6000000000000034E-3</c:v>
                </c:pt>
                <c:pt idx="823">
                  <c:v>6.6000000000000034E-3</c:v>
                </c:pt>
                <c:pt idx="824">
                  <c:v>6.6000000000000034E-3</c:v>
                </c:pt>
                <c:pt idx="825">
                  <c:v>6.6000000000000034E-3</c:v>
                </c:pt>
                <c:pt idx="826">
                  <c:v>6.6000000000000034E-3</c:v>
                </c:pt>
                <c:pt idx="827">
                  <c:v>6.6000000000000034E-3</c:v>
                </c:pt>
                <c:pt idx="828">
                  <c:v>6.6000000000000034E-3</c:v>
                </c:pt>
                <c:pt idx="829">
                  <c:v>6.6000000000000034E-3</c:v>
                </c:pt>
                <c:pt idx="830">
                  <c:v>6.6000000000000034E-3</c:v>
                </c:pt>
                <c:pt idx="831">
                  <c:v>6.6000000000000034E-3</c:v>
                </c:pt>
                <c:pt idx="832">
                  <c:v>6.6000000000000034E-3</c:v>
                </c:pt>
                <c:pt idx="833">
                  <c:v>6.6000000000000034E-3</c:v>
                </c:pt>
                <c:pt idx="834">
                  <c:v>6.6000000000000034E-3</c:v>
                </c:pt>
                <c:pt idx="835">
                  <c:v>6.6000000000000034E-3</c:v>
                </c:pt>
                <c:pt idx="836">
                  <c:v>6.6000000000000034E-3</c:v>
                </c:pt>
                <c:pt idx="837">
                  <c:v>6.6000000000000034E-3</c:v>
                </c:pt>
                <c:pt idx="838">
                  <c:v>6.6000000000000034E-3</c:v>
                </c:pt>
                <c:pt idx="839">
                  <c:v>6.6000000000000034E-3</c:v>
                </c:pt>
                <c:pt idx="840">
                  <c:v>6.6000000000000034E-3</c:v>
                </c:pt>
                <c:pt idx="841">
                  <c:v>6.6000000000000034E-3</c:v>
                </c:pt>
                <c:pt idx="842">
                  <c:v>6.6000000000000034E-3</c:v>
                </c:pt>
                <c:pt idx="843">
                  <c:v>6.6000000000000034E-3</c:v>
                </c:pt>
                <c:pt idx="844">
                  <c:v>6.6000000000000034E-3</c:v>
                </c:pt>
                <c:pt idx="845">
                  <c:v>6.6000000000000034E-3</c:v>
                </c:pt>
                <c:pt idx="846">
                  <c:v>6.6000000000000034E-3</c:v>
                </c:pt>
                <c:pt idx="847">
                  <c:v>6.6000000000000034E-3</c:v>
                </c:pt>
                <c:pt idx="848">
                  <c:v>6.6000000000000034E-3</c:v>
                </c:pt>
                <c:pt idx="849">
                  <c:v>6.6000000000000034E-3</c:v>
                </c:pt>
                <c:pt idx="850">
                  <c:v>6.6000000000000034E-3</c:v>
                </c:pt>
                <c:pt idx="851">
                  <c:v>6.6000000000000034E-3</c:v>
                </c:pt>
                <c:pt idx="852">
                  <c:v>6.6000000000000034E-3</c:v>
                </c:pt>
                <c:pt idx="853">
                  <c:v>6.6000000000000034E-3</c:v>
                </c:pt>
                <c:pt idx="854">
                  <c:v>6.6000000000000034E-3</c:v>
                </c:pt>
                <c:pt idx="855">
                  <c:v>6.6000000000000034E-3</c:v>
                </c:pt>
                <c:pt idx="856">
                  <c:v>6.6000000000000034E-3</c:v>
                </c:pt>
                <c:pt idx="857">
                  <c:v>6.6000000000000034E-3</c:v>
                </c:pt>
                <c:pt idx="858">
                  <c:v>6.6000000000000034E-3</c:v>
                </c:pt>
                <c:pt idx="859">
                  <c:v>6.6000000000000034E-3</c:v>
                </c:pt>
                <c:pt idx="860">
                  <c:v>6.6000000000000034E-3</c:v>
                </c:pt>
                <c:pt idx="861">
                  <c:v>6.6000000000000034E-3</c:v>
                </c:pt>
                <c:pt idx="862">
                  <c:v>6.6000000000000034E-3</c:v>
                </c:pt>
                <c:pt idx="863">
                  <c:v>6.6000000000000034E-3</c:v>
                </c:pt>
                <c:pt idx="864">
                  <c:v>6.6000000000000034E-3</c:v>
                </c:pt>
                <c:pt idx="865">
                  <c:v>6.6000000000000034E-3</c:v>
                </c:pt>
                <c:pt idx="866">
                  <c:v>6.6000000000000034E-3</c:v>
                </c:pt>
                <c:pt idx="867">
                  <c:v>6.6000000000000034E-3</c:v>
                </c:pt>
                <c:pt idx="868">
                  <c:v>6.6000000000000034E-3</c:v>
                </c:pt>
                <c:pt idx="869">
                  <c:v>6.6000000000000034E-3</c:v>
                </c:pt>
                <c:pt idx="870">
                  <c:v>6.6000000000000034E-3</c:v>
                </c:pt>
                <c:pt idx="871">
                  <c:v>6.6000000000000034E-3</c:v>
                </c:pt>
                <c:pt idx="872">
                  <c:v>6.6000000000000034E-3</c:v>
                </c:pt>
                <c:pt idx="873">
                  <c:v>6.6000000000000034E-3</c:v>
                </c:pt>
                <c:pt idx="874">
                  <c:v>6.6000000000000034E-3</c:v>
                </c:pt>
                <c:pt idx="875">
                  <c:v>6.6000000000000034E-3</c:v>
                </c:pt>
                <c:pt idx="876">
                  <c:v>6.6000000000000034E-3</c:v>
                </c:pt>
                <c:pt idx="877">
                  <c:v>6.6000000000000034E-3</c:v>
                </c:pt>
                <c:pt idx="878">
                  <c:v>6.6000000000000034E-3</c:v>
                </c:pt>
                <c:pt idx="879">
                  <c:v>6.6000000000000034E-3</c:v>
                </c:pt>
                <c:pt idx="880">
                  <c:v>6.6000000000000034E-3</c:v>
                </c:pt>
                <c:pt idx="881">
                  <c:v>6.6000000000000034E-3</c:v>
                </c:pt>
                <c:pt idx="882">
                  <c:v>6.6000000000000034E-3</c:v>
                </c:pt>
                <c:pt idx="883">
                  <c:v>6.6000000000000034E-3</c:v>
                </c:pt>
                <c:pt idx="884">
                  <c:v>6.6000000000000034E-3</c:v>
                </c:pt>
                <c:pt idx="885">
                  <c:v>6.6000000000000034E-3</c:v>
                </c:pt>
                <c:pt idx="886">
                  <c:v>6.6000000000000034E-3</c:v>
                </c:pt>
                <c:pt idx="887">
                  <c:v>6.6000000000000034E-3</c:v>
                </c:pt>
                <c:pt idx="888">
                  <c:v>6.6000000000000034E-3</c:v>
                </c:pt>
                <c:pt idx="889">
                  <c:v>6.6000000000000034E-3</c:v>
                </c:pt>
                <c:pt idx="890">
                  <c:v>6.6000000000000034E-3</c:v>
                </c:pt>
                <c:pt idx="891">
                  <c:v>6.6000000000000034E-3</c:v>
                </c:pt>
                <c:pt idx="892">
                  <c:v>6.6000000000000034E-3</c:v>
                </c:pt>
                <c:pt idx="893">
                  <c:v>6.6000000000000034E-3</c:v>
                </c:pt>
                <c:pt idx="894">
                  <c:v>6.6000000000000034E-3</c:v>
                </c:pt>
                <c:pt idx="895">
                  <c:v>6.6000000000000034E-3</c:v>
                </c:pt>
                <c:pt idx="896">
                  <c:v>6.6000000000000034E-3</c:v>
                </c:pt>
                <c:pt idx="897">
                  <c:v>6.6000000000000034E-3</c:v>
                </c:pt>
                <c:pt idx="898">
                  <c:v>6.6000000000000034E-3</c:v>
                </c:pt>
                <c:pt idx="899">
                  <c:v>6.6000000000000034E-3</c:v>
                </c:pt>
                <c:pt idx="900">
                  <c:v>6.6000000000000034E-3</c:v>
                </c:pt>
                <c:pt idx="901">
                  <c:v>6.6000000000000034E-3</c:v>
                </c:pt>
                <c:pt idx="902">
                  <c:v>6.6000000000000034E-3</c:v>
                </c:pt>
                <c:pt idx="903">
                  <c:v>6.6000000000000034E-3</c:v>
                </c:pt>
                <c:pt idx="904">
                  <c:v>6.6000000000000034E-3</c:v>
                </c:pt>
                <c:pt idx="905">
                  <c:v>6.6000000000000034E-3</c:v>
                </c:pt>
                <c:pt idx="906">
                  <c:v>6.6000000000000034E-3</c:v>
                </c:pt>
                <c:pt idx="907">
                  <c:v>6.7000000000000072E-3</c:v>
                </c:pt>
                <c:pt idx="908">
                  <c:v>6.7000000000000072E-3</c:v>
                </c:pt>
                <c:pt idx="909">
                  <c:v>6.7000000000000072E-3</c:v>
                </c:pt>
                <c:pt idx="910">
                  <c:v>6.7000000000000072E-3</c:v>
                </c:pt>
                <c:pt idx="911">
                  <c:v>6.7000000000000072E-3</c:v>
                </c:pt>
                <c:pt idx="912">
                  <c:v>6.7000000000000072E-3</c:v>
                </c:pt>
                <c:pt idx="913">
                  <c:v>6.7000000000000072E-3</c:v>
                </c:pt>
                <c:pt idx="914">
                  <c:v>6.7000000000000072E-3</c:v>
                </c:pt>
                <c:pt idx="915">
                  <c:v>6.7000000000000072E-3</c:v>
                </c:pt>
                <c:pt idx="916">
                  <c:v>6.7000000000000072E-3</c:v>
                </c:pt>
                <c:pt idx="917">
                  <c:v>6.7000000000000072E-3</c:v>
                </c:pt>
                <c:pt idx="918">
                  <c:v>6.7000000000000072E-3</c:v>
                </c:pt>
                <c:pt idx="919">
                  <c:v>6.7000000000000072E-3</c:v>
                </c:pt>
                <c:pt idx="920">
                  <c:v>6.7000000000000072E-3</c:v>
                </c:pt>
                <c:pt idx="921">
                  <c:v>6.7000000000000072E-3</c:v>
                </c:pt>
                <c:pt idx="922">
                  <c:v>6.7000000000000072E-3</c:v>
                </c:pt>
                <c:pt idx="923">
                  <c:v>6.7000000000000072E-3</c:v>
                </c:pt>
                <c:pt idx="924">
                  <c:v>6.7000000000000072E-3</c:v>
                </c:pt>
                <c:pt idx="925">
                  <c:v>6.7000000000000072E-3</c:v>
                </c:pt>
                <c:pt idx="926">
                  <c:v>6.7000000000000072E-3</c:v>
                </c:pt>
                <c:pt idx="927">
                  <c:v>6.7000000000000072E-3</c:v>
                </c:pt>
                <c:pt idx="928">
                  <c:v>6.7000000000000072E-3</c:v>
                </c:pt>
                <c:pt idx="929">
                  <c:v>6.7000000000000072E-3</c:v>
                </c:pt>
                <c:pt idx="930">
                  <c:v>6.7000000000000072E-3</c:v>
                </c:pt>
                <c:pt idx="931">
                  <c:v>6.7000000000000072E-3</c:v>
                </c:pt>
                <c:pt idx="932">
                  <c:v>6.7000000000000072E-3</c:v>
                </c:pt>
                <c:pt idx="933">
                  <c:v>6.7000000000000072E-3</c:v>
                </c:pt>
                <c:pt idx="934">
                  <c:v>6.7000000000000072E-3</c:v>
                </c:pt>
                <c:pt idx="935">
                  <c:v>6.7000000000000072E-3</c:v>
                </c:pt>
                <c:pt idx="936">
                  <c:v>6.7000000000000072E-3</c:v>
                </c:pt>
                <c:pt idx="937">
                  <c:v>6.7000000000000072E-3</c:v>
                </c:pt>
                <c:pt idx="938">
                  <c:v>6.7000000000000072E-3</c:v>
                </c:pt>
                <c:pt idx="939">
                  <c:v>6.7000000000000072E-3</c:v>
                </c:pt>
                <c:pt idx="940">
                  <c:v>6.7000000000000072E-3</c:v>
                </c:pt>
                <c:pt idx="941">
                  <c:v>6.7000000000000072E-3</c:v>
                </c:pt>
                <c:pt idx="942">
                  <c:v>6.7000000000000072E-3</c:v>
                </c:pt>
                <c:pt idx="943">
                  <c:v>6.7000000000000072E-3</c:v>
                </c:pt>
                <c:pt idx="944">
                  <c:v>6.7000000000000072E-3</c:v>
                </c:pt>
                <c:pt idx="945">
                  <c:v>6.7000000000000072E-3</c:v>
                </c:pt>
                <c:pt idx="946">
                  <c:v>6.7000000000000072E-3</c:v>
                </c:pt>
                <c:pt idx="947">
                  <c:v>6.7000000000000072E-3</c:v>
                </c:pt>
                <c:pt idx="948">
                  <c:v>6.7000000000000072E-3</c:v>
                </c:pt>
                <c:pt idx="949">
                  <c:v>6.7000000000000072E-3</c:v>
                </c:pt>
                <c:pt idx="950">
                  <c:v>6.7000000000000072E-3</c:v>
                </c:pt>
                <c:pt idx="951">
                  <c:v>6.7000000000000072E-3</c:v>
                </c:pt>
                <c:pt idx="952">
                  <c:v>6.7000000000000072E-3</c:v>
                </c:pt>
                <c:pt idx="953">
                  <c:v>6.7000000000000072E-3</c:v>
                </c:pt>
                <c:pt idx="954">
                  <c:v>6.7000000000000072E-3</c:v>
                </c:pt>
                <c:pt idx="955">
                  <c:v>6.7000000000000072E-3</c:v>
                </c:pt>
                <c:pt idx="956">
                  <c:v>6.7000000000000072E-3</c:v>
                </c:pt>
                <c:pt idx="957">
                  <c:v>6.7000000000000072E-3</c:v>
                </c:pt>
                <c:pt idx="958">
                  <c:v>6.7000000000000072E-3</c:v>
                </c:pt>
                <c:pt idx="959">
                  <c:v>6.7000000000000072E-3</c:v>
                </c:pt>
                <c:pt idx="960">
                  <c:v>6.7000000000000072E-3</c:v>
                </c:pt>
                <c:pt idx="961">
                  <c:v>6.7000000000000072E-3</c:v>
                </c:pt>
                <c:pt idx="962">
                  <c:v>6.7000000000000072E-3</c:v>
                </c:pt>
                <c:pt idx="963">
                  <c:v>6.7000000000000072E-3</c:v>
                </c:pt>
                <c:pt idx="964">
                  <c:v>6.7000000000000072E-3</c:v>
                </c:pt>
                <c:pt idx="965">
                  <c:v>6.7000000000000072E-3</c:v>
                </c:pt>
                <c:pt idx="966">
                  <c:v>6.7000000000000072E-3</c:v>
                </c:pt>
                <c:pt idx="967">
                  <c:v>6.7000000000000072E-3</c:v>
                </c:pt>
                <c:pt idx="968">
                  <c:v>6.7000000000000072E-3</c:v>
                </c:pt>
                <c:pt idx="969">
                  <c:v>6.7000000000000072E-3</c:v>
                </c:pt>
                <c:pt idx="970">
                  <c:v>6.7000000000000072E-3</c:v>
                </c:pt>
                <c:pt idx="971">
                  <c:v>6.7000000000000072E-3</c:v>
                </c:pt>
                <c:pt idx="972">
                  <c:v>6.7000000000000072E-3</c:v>
                </c:pt>
                <c:pt idx="973">
                  <c:v>6.7000000000000072E-3</c:v>
                </c:pt>
                <c:pt idx="974">
                  <c:v>6.7000000000000072E-3</c:v>
                </c:pt>
                <c:pt idx="975">
                  <c:v>6.7000000000000072E-3</c:v>
                </c:pt>
                <c:pt idx="976">
                  <c:v>6.7000000000000072E-3</c:v>
                </c:pt>
                <c:pt idx="977">
                  <c:v>6.7000000000000072E-3</c:v>
                </c:pt>
                <c:pt idx="978">
                  <c:v>6.7000000000000072E-3</c:v>
                </c:pt>
                <c:pt idx="979">
                  <c:v>6.7000000000000072E-3</c:v>
                </c:pt>
                <c:pt idx="980">
                  <c:v>6.7000000000000072E-3</c:v>
                </c:pt>
                <c:pt idx="981">
                  <c:v>6.7000000000000072E-3</c:v>
                </c:pt>
                <c:pt idx="982">
                  <c:v>6.7000000000000072E-3</c:v>
                </c:pt>
                <c:pt idx="983">
                  <c:v>6.7000000000000072E-3</c:v>
                </c:pt>
                <c:pt idx="984">
                  <c:v>6.7000000000000072E-3</c:v>
                </c:pt>
                <c:pt idx="985">
                  <c:v>6.7000000000000072E-3</c:v>
                </c:pt>
                <c:pt idx="986">
                  <c:v>6.7000000000000072E-3</c:v>
                </c:pt>
                <c:pt idx="987">
                  <c:v>6.7000000000000072E-3</c:v>
                </c:pt>
                <c:pt idx="988">
                  <c:v>6.7000000000000072E-3</c:v>
                </c:pt>
                <c:pt idx="989">
                  <c:v>6.7000000000000072E-3</c:v>
                </c:pt>
                <c:pt idx="990">
                  <c:v>6.7000000000000072E-3</c:v>
                </c:pt>
                <c:pt idx="991">
                  <c:v>6.7000000000000072E-3</c:v>
                </c:pt>
                <c:pt idx="992">
                  <c:v>6.7000000000000072E-3</c:v>
                </c:pt>
                <c:pt idx="993">
                  <c:v>6.7000000000000072E-3</c:v>
                </c:pt>
                <c:pt idx="994">
                  <c:v>6.7000000000000072E-3</c:v>
                </c:pt>
                <c:pt idx="995">
                  <c:v>6.7000000000000072E-3</c:v>
                </c:pt>
                <c:pt idx="996">
                  <c:v>6.7000000000000072E-3</c:v>
                </c:pt>
                <c:pt idx="997">
                  <c:v>6.7000000000000072E-3</c:v>
                </c:pt>
                <c:pt idx="998">
                  <c:v>6.7000000000000072E-3</c:v>
                </c:pt>
                <c:pt idx="999">
                  <c:v>6.7000000000000072E-3</c:v>
                </c:pt>
                <c:pt idx="1000">
                  <c:v>6.7000000000000072E-3</c:v>
                </c:pt>
                <c:pt idx="1001">
                  <c:v>6.7000000000000072E-3</c:v>
                </c:pt>
                <c:pt idx="1002">
                  <c:v>6.7000000000000072E-3</c:v>
                </c:pt>
                <c:pt idx="1003">
                  <c:v>6.7000000000000072E-3</c:v>
                </c:pt>
                <c:pt idx="1004">
                  <c:v>6.7000000000000072E-3</c:v>
                </c:pt>
                <c:pt idx="1005">
                  <c:v>6.7000000000000072E-3</c:v>
                </c:pt>
                <c:pt idx="1006">
                  <c:v>6.7000000000000072E-3</c:v>
                </c:pt>
                <c:pt idx="1007">
                  <c:v>6.7000000000000072E-3</c:v>
                </c:pt>
                <c:pt idx="1008">
                  <c:v>6.7000000000000072E-3</c:v>
                </c:pt>
                <c:pt idx="1009">
                  <c:v>6.7000000000000072E-3</c:v>
                </c:pt>
                <c:pt idx="1010">
                  <c:v>6.7000000000000072E-3</c:v>
                </c:pt>
                <c:pt idx="1011">
                  <c:v>6.7000000000000072E-3</c:v>
                </c:pt>
                <c:pt idx="1012">
                  <c:v>6.7000000000000072E-3</c:v>
                </c:pt>
                <c:pt idx="1013">
                  <c:v>6.7000000000000072E-3</c:v>
                </c:pt>
                <c:pt idx="1014">
                  <c:v>6.7000000000000072E-3</c:v>
                </c:pt>
                <c:pt idx="1015">
                  <c:v>6.7000000000000072E-3</c:v>
                </c:pt>
                <c:pt idx="1016">
                  <c:v>6.7000000000000072E-3</c:v>
                </c:pt>
                <c:pt idx="1017">
                  <c:v>6.7000000000000072E-3</c:v>
                </c:pt>
                <c:pt idx="1018">
                  <c:v>6.7000000000000072E-3</c:v>
                </c:pt>
                <c:pt idx="1019">
                  <c:v>6.7000000000000072E-3</c:v>
                </c:pt>
                <c:pt idx="1020">
                  <c:v>6.7000000000000072E-3</c:v>
                </c:pt>
                <c:pt idx="1021">
                  <c:v>6.7000000000000072E-3</c:v>
                </c:pt>
                <c:pt idx="1022">
                  <c:v>6.7000000000000072E-3</c:v>
                </c:pt>
                <c:pt idx="1023">
                  <c:v>6.7000000000000072E-3</c:v>
                </c:pt>
                <c:pt idx="1024">
                  <c:v>6.7000000000000072E-3</c:v>
                </c:pt>
                <c:pt idx="1025">
                  <c:v>6.7000000000000072E-3</c:v>
                </c:pt>
                <c:pt idx="1026">
                  <c:v>6.7000000000000072E-3</c:v>
                </c:pt>
                <c:pt idx="1027">
                  <c:v>6.7000000000000072E-3</c:v>
                </c:pt>
                <c:pt idx="1028">
                  <c:v>6.7000000000000072E-3</c:v>
                </c:pt>
                <c:pt idx="1029">
                  <c:v>6.7000000000000072E-3</c:v>
                </c:pt>
                <c:pt idx="1030">
                  <c:v>6.7000000000000072E-3</c:v>
                </c:pt>
                <c:pt idx="1031">
                  <c:v>6.7000000000000072E-3</c:v>
                </c:pt>
                <c:pt idx="1032">
                  <c:v>6.7000000000000072E-3</c:v>
                </c:pt>
                <c:pt idx="1033">
                  <c:v>6.8000000000000083E-3</c:v>
                </c:pt>
                <c:pt idx="1034">
                  <c:v>6.8000000000000083E-3</c:v>
                </c:pt>
                <c:pt idx="1035">
                  <c:v>6.8000000000000083E-3</c:v>
                </c:pt>
                <c:pt idx="1036">
                  <c:v>6.8000000000000083E-3</c:v>
                </c:pt>
                <c:pt idx="1037">
                  <c:v>6.8000000000000083E-3</c:v>
                </c:pt>
                <c:pt idx="1038">
                  <c:v>6.8000000000000083E-3</c:v>
                </c:pt>
                <c:pt idx="1039">
                  <c:v>6.8000000000000083E-3</c:v>
                </c:pt>
                <c:pt idx="1040">
                  <c:v>6.8000000000000083E-3</c:v>
                </c:pt>
                <c:pt idx="1041">
                  <c:v>6.8000000000000083E-3</c:v>
                </c:pt>
                <c:pt idx="1042">
                  <c:v>6.8000000000000083E-3</c:v>
                </c:pt>
                <c:pt idx="1043">
                  <c:v>6.8000000000000083E-3</c:v>
                </c:pt>
                <c:pt idx="1044">
                  <c:v>6.8000000000000083E-3</c:v>
                </c:pt>
                <c:pt idx="1045">
                  <c:v>6.8000000000000083E-3</c:v>
                </c:pt>
                <c:pt idx="1046">
                  <c:v>6.8000000000000083E-3</c:v>
                </c:pt>
                <c:pt idx="1047">
                  <c:v>6.8000000000000083E-3</c:v>
                </c:pt>
                <c:pt idx="1048">
                  <c:v>6.8000000000000083E-3</c:v>
                </c:pt>
                <c:pt idx="1049">
                  <c:v>6.8000000000000083E-3</c:v>
                </c:pt>
                <c:pt idx="1050">
                  <c:v>6.8000000000000083E-3</c:v>
                </c:pt>
                <c:pt idx="1051">
                  <c:v>6.8000000000000083E-3</c:v>
                </c:pt>
                <c:pt idx="1052">
                  <c:v>6.8000000000000083E-3</c:v>
                </c:pt>
                <c:pt idx="1053">
                  <c:v>6.8000000000000083E-3</c:v>
                </c:pt>
                <c:pt idx="1054">
                  <c:v>6.8000000000000083E-3</c:v>
                </c:pt>
                <c:pt idx="1055">
                  <c:v>6.8000000000000083E-3</c:v>
                </c:pt>
                <c:pt idx="1056">
                  <c:v>6.8000000000000083E-3</c:v>
                </c:pt>
                <c:pt idx="1057">
                  <c:v>6.8000000000000083E-3</c:v>
                </c:pt>
                <c:pt idx="1058">
                  <c:v>6.8000000000000083E-3</c:v>
                </c:pt>
                <c:pt idx="1059">
                  <c:v>6.8000000000000083E-3</c:v>
                </c:pt>
                <c:pt idx="1060">
                  <c:v>6.8000000000000083E-3</c:v>
                </c:pt>
                <c:pt idx="1061">
                  <c:v>6.8000000000000083E-3</c:v>
                </c:pt>
                <c:pt idx="1062">
                  <c:v>6.8000000000000083E-3</c:v>
                </c:pt>
                <c:pt idx="1063">
                  <c:v>6.8000000000000083E-3</c:v>
                </c:pt>
                <c:pt idx="1064">
                  <c:v>6.8000000000000083E-3</c:v>
                </c:pt>
                <c:pt idx="1065">
                  <c:v>6.8000000000000083E-3</c:v>
                </c:pt>
                <c:pt idx="1066">
                  <c:v>7.1000000000000004E-3</c:v>
                </c:pt>
                <c:pt idx="1067">
                  <c:v>7.1000000000000004E-3</c:v>
                </c:pt>
                <c:pt idx="1068">
                  <c:v>7.1000000000000004E-3</c:v>
                </c:pt>
                <c:pt idx="1069">
                  <c:v>7.1000000000000004E-3</c:v>
                </c:pt>
                <c:pt idx="1070">
                  <c:v>7.1000000000000004E-3</c:v>
                </c:pt>
                <c:pt idx="1071">
                  <c:v>7.2000000000000093E-3</c:v>
                </c:pt>
                <c:pt idx="1072">
                  <c:v>7.2000000000000093E-3</c:v>
                </c:pt>
                <c:pt idx="1073">
                  <c:v>7.2000000000000093E-3</c:v>
                </c:pt>
                <c:pt idx="1074">
                  <c:v>7.2000000000000093E-3</c:v>
                </c:pt>
                <c:pt idx="1075">
                  <c:v>7.2000000000000093E-3</c:v>
                </c:pt>
                <c:pt idx="1076">
                  <c:v>7.2000000000000093E-3</c:v>
                </c:pt>
                <c:pt idx="1077">
                  <c:v>7.2000000000000093E-3</c:v>
                </c:pt>
                <c:pt idx="1078">
                  <c:v>7.2000000000000093E-3</c:v>
                </c:pt>
                <c:pt idx="1079">
                  <c:v>8.000000000000014E-3</c:v>
                </c:pt>
                <c:pt idx="1080">
                  <c:v>8.2000000000000007E-3</c:v>
                </c:pt>
                <c:pt idx="1081">
                  <c:v>8.2000000000000007E-3</c:v>
                </c:pt>
                <c:pt idx="1082">
                  <c:v>8.4000000000000047E-3</c:v>
                </c:pt>
                <c:pt idx="1083">
                  <c:v>8.6000000000000121E-3</c:v>
                </c:pt>
                <c:pt idx="1084">
                  <c:v>8.8000000000000144E-3</c:v>
                </c:pt>
                <c:pt idx="1085">
                  <c:v>8.9000000000000155E-3</c:v>
                </c:pt>
                <c:pt idx="1086">
                  <c:v>9.2000000000000068E-3</c:v>
                </c:pt>
                <c:pt idx="1087">
                  <c:v>9.2000000000000068E-3</c:v>
                </c:pt>
                <c:pt idx="1088">
                  <c:v>9.3000000000000183E-3</c:v>
                </c:pt>
                <c:pt idx="1089">
                  <c:v>9.4000000000000125E-3</c:v>
                </c:pt>
                <c:pt idx="1090">
                  <c:v>9.4000000000000125E-3</c:v>
                </c:pt>
                <c:pt idx="1091">
                  <c:v>9.4000000000000125E-3</c:v>
                </c:pt>
                <c:pt idx="1092">
                  <c:v>9.4000000000000125E-3</c:v>
                </c:pt>
                <c:pt idx="1093">
                  <c:v>9.8000000000000222E-3</c:v>
                </c:pt>
                <c:pt idx="1094">
                  <c:v>1.0100000000000001E-2</c:v>
                </c:pt>
                <c:pt idx="1095">
                  <c:v>1.0100000000000001E-2</c:v>
                </c:pt>
                <c:pt idx="1096">
                  <c:v>1.0200000000000001E-2</c:v>
                </c:pt>
                <c:pt idx="1097">
                  <c:v>1.0200000000000001E-2</c:v>
                </c:pt>
                <c:pt idx="1098">
                  <c:v>1.0200000000000001E-2</c:v>
                </c:pt>
                <c:pt idx="1099">
                  <c:v>1.0200000000000001E-2</c:v>
                </c:pt>
                <c:pt idx="1100">
                  <c:v>1.0300000000000005E-2</c:v>
                </c:pt>
                <c:pt idx="1101">
                  <c:v>1.0300000000000005E-2</c:v>
                </c:pt>
                <c:pt idx="1102">
                  <c:v>1.0400000000000001E-2</c:v>
                </c:pt>
                <c:pt idx="1103">
                  <c:v>1.0600000000000016E-2</c:v>
                </c:pt>
                <c:pt idx="1104">
                  <c:v>1.0600000000000016E-2</c:v>
                </c:pt>
                <c:pt idx="1105">
                  <c:v>1.0600000000000016E-2</c:v>
                </c:pt>
                <c:pt idx="1106">
                  <c:v>1.0600000000000016E-2</c:v>
                </c:pt>
                <c:pt idx="1107">
                  <c:v>1.0600000000000016E-2</c:v>
                </c:pt>
                <c:pt idx="1108">
                  <c:v>1.0600000000000016E-2</c:v>
                </c:pt>
                <c:pt idx="1109">
                  <c:v>1.0600000000000016E-2</c:v>
                </c:pt>
                <c:pt idx="1110">
                  <c:v>1.0600000000000016E-2</c:v>
                </c:pt>
                <c:pt idx="1111">
                  <c:v>1.0600000000000016E-2</c:v>
                </c:pt>
                <c:pt idx="1112">
                  <c:v>1.0600000000000016E-2</c:v>
                </c:pt>
                <c:pt idx="1113">
                  <c:v>1.0600000000000016E-2</c:v>
                </c:pt>
                <c:pt idx="1114">
                  <c:v>1.0600000000000016E-2</c:v>
                </c:pt>
                <c:pt idx="1115">
                  <c:v>1.0600000000000016E-2</c:v>
                </c:pt>
                <c:pt idx="1116">
                  <c:v>1.0600000000000016E-2</c:v>
                </c:pt>
                <c:pt idx="1117">
                  <c:v>1.0600000000000016E-2</c:v>
                </c:pt>
                <c:pt idx="1118">
                  <c:v>1.0600000000000016E-2</c:v>
                </c:pt>
                <c:pt idx="1119">
                  <c:v>1.0600000000000016E-2</c:v>
                </c:pt>
                <c:pt idx="1120">
                  <c:v>1.0600000000000016E-2</c:v>
                </c:pt>
                <c:pt idx="1121">
                  <c:v>1.0600000000000016E-2</c:v>
                </c:pt>
                <c:pt idx="1122">
                  <c:v>1.0600000000000016E-2</c:v>
                </c:pt>
                <c:pt idx="1123">
                  <c:v>1.0600000000000016E-2</c:v>
                </c:pt>
                <c:pt idx="1124">
                  <c:v>1.0600000000000016E-2</c:v>
                </c:pt>
                <c:pt idx="1125">
                  <c:v>1.0600000000000016E-2</c:v>
                </c:pt>
                <c:pt idx="1126">
                  <c:v>1.0600000000000016E-2</c:v>
                </c:pt>
                <c:pt idx="1127">
                  <c:v>1.0600000000000016E-2</c:v>
                </c:pt>
                <c:pt idx="1128">
                  <c:v>1.0699999999999998E-2</c:v>
                </c:pt>
                <c:pt idx="1129">
                  <c:v>1.0699999999999998E-2</c:v>
                </c:pt>
                <c:pt idx="1130">
                  <c:v>1.0699999999999998E-2</c:v>
                </c:pt>
                <c:pt idx="1131">
                  <c:v>1.0699999999999998E-2</c:v>
                </c:pt>
                <c:pt idx="1132">
                  <c:v>1.0699999999999998E-2</c:v>
                </c:pt>
                <c:pt idx="1133">
                  <c:v>1.0699999999999998E-2</c:v>
                </c:pt>
                <c:pt idx="1134">
                  <c:v>1.0699999999999998E-2</c:v>
                </c:pt>
                <c:pt idx="1135">
                  <c:v>1.0699999999999998E-2</c:v>
                </c:pt>
                <c:pt idx="1136">
                  <c:v>1.0699999999999998E-2</c:v>
                </c:pt>
                <c:pt idx="1137">
                  <c:v>1.0699999999999998E-2</c:v>
                </c:pt>
                <c:pt idx="1138">
                  <c:v>1.0699999999999998E-2</c:v>
                </c:pt>
                <c:pt idx="1139">
                  <c:v>1.0699999999999998E-2</c:v>
                </c:pt>
                <c:pt idx="1140">
                  <c:v>1.0699999999999998E-2</c:v>
                </c:pt>
                <c:pt idx="1141">
                  <c:v>1.0699999999999998E-2</c:v>
                </c:pt>
                <c:pt idx="1142">
                  <c:v>1.0699999999999998E-2</c:v>
                </c:pt>
                <c:pt idx="1143">
                  <c:v>1.0699999999999998E-2</c:v>
                </c:pt>
                <c:pt idx="1144">
                  <c:v>1.0699999999999998E-2</c:v>
                </c:pt>
                <c:pt idx="1145">
                  <c:v>1.0699999999999998E-2</c:v>
                </c:pt>
                <c:pt idx="1146">
                  <c:v>1.0699999999999998E-2</c:v>
                </c:pt>
                <c:pt idx="1147">
                  <c:v>1.0699999999999998E-2</c:v>
                </c:pt>
                <c:pt idx="1148">
                  <c:v>1.0699999999999998E-2</c:v>
                </c:pt>
                <c:pt idx="1149">
                  <c:v>1.0699999999999998E-2</c:v>
                </c:pt>
                <c:pt idx="1150">
                  <c:v>1.0699999999999998E-2</c:v>
                </c:pt>
                <c:pt idx="1151">
                  <c:v>1.0699999999999998E-2</c:v>
                </c:pt>
                <c:pt idx="1152">
                  <c:v>1.0699999999999998E-2</c:v>
                </c:pt>
                <c:pt idx="1153">
                  <c:v>1.0699999999999998E-2</c:v>
                </c:pt>
                <c:pt idx="1154">
                  <c:v>1.0699999999999998E-2</c:v>
                </c:pt>
                <c:pt idx="1155">
                  <c:v>1.0800000000000014E-2</c:v>
                </c:pt>
                <c:pt idx="1156">
                  <c:v>1.0800000000000014E-2</c:v>
                </c:pt>
                <c:pt idx="1157">
                  <c:v>1.0800000000000014E-2</c:v>
                </c:pt>
                <c:pt idx="1158">
                  <c:v>1.0800000000000014E-2</c:v>
                </c:pt>
                <c:pt idx="1159">
                  <c:v>1.0800000000000014E-2</c:v>
                </c:pt>
                <c:pt idx="1160">
                  <c:v>1.0800000000000014E-2</c:v>
                </c:pt>
                <c:pt idx="1161">
                  <c:v>1.0800000000000014E-2</c:v>
                </c:pt>
                <c:pt idx="1162">
                  <c:v>1.0800000000000014E-2</c:v>
                </c:pt>
                <c:pt idx="1163">
                  <c:v>1.0800000000000014E-2</c:v>
                </c:pt>
                <c:pt idx="1164">
                  <c:v>1.0800000000000014E-2</c:v>
                </c:pt>
                <c:pt idx="1165">
                  <c:v>1.0800000000000014E-2</c:v>
                </c:pt>
                <c:pt idx="1166">
                  <c:v>1.0800000000000014E-2</c:v>
                </c:pt>
                <c:pt idx="1167">
                  <c:v>1.0800000000000014E-2</c:v>
                </c:pt>
                <c:pt idx="1168">
                  <c:v>1.0800000000000014E-2</c:v>
                </c:pt>
                <c:pt idx="1169">
                  <c:v>1.0800000000000014E-2</c:v>
                </c:pt>
                <c:pt idx="1170">
                  <c:v>1.0800000000000014E-2</c:v>
                </c:pt>
                <c:pt idx="1171">
                  <c:v>1.0800000000000014E-2</c:v>
                </c:pt>
                <c:pt idx="1172">
                  <c:v>1.0800000000000014E-2</c:v>
                </c:pt>
                <c:pt idx="1173">
                  <c:v>1.0800000000000014E-2</c:v>
                </c:pt>
                <c:pt idx="1174">
                  <c:v>1.0800000000000014E-2</c:v>
                </c:pt>
                <c:pt idx="1175">
                  <c:v>1.0800000000000014E-2</c:v>
                </c:pt>
                <c:pt idx="1176">
                  <c:v>1.0800000000000014E-2</c:v>
                </c:pt>
                <c:pt idx="1177">
                  <c:v>1.0800000000000014E-2</c:v>
                </c:pt>
                <c:pt idx="1178">
                  <c:v>1.0800000000000014E-2</c:v>
                </c:pt>
                <c:pt idx="1179">
                  <c:v>1.0800000000000014E-2</c:v>
                </c:pt>
                <c:pt idx="1180">
                  <c:v>1.0800000000000014E-2</c:v>
                </c:pt>
                <c:pt idx="1181">
                  <c:v>1.0800000000000014E-2</c:v>
                </c:pt>
                <c:pt idx="1182">
                  <c:v>1.0800000000000014E-2</c:v>
                </c:pt>
                <c:pt idx="1183">
                  <c:v>1.0800000000000014E-2</c:v>
                </c:pt>
                <c:pt idx="1184">
                  <c:v>1.0800000000000014E-2</c:v>
                </c:pt>
                <c:pt idx="1185">
                  <c:v>1.0800000000000014E-2</c:v>
                </c:pt>
                <c:pt idx="1186">
                  <c:v>1.0800000000000014E-2</c:v>
                </c:pt>
                <c:pt idx="1187">
                  <c:v>1.0800000000000014E-2</c:v>
                </c:pt>
                <c:pt idx="1188">
                  <c:v>1.0800000000000014E-2</c:v>
                </c:pt>
                <c:pt idx="1189">
                  <c:v>1.0800000000000014E-2</c:v>
                </c:pt>
                <c:pt idx="1190">
                  <c:v>1.0800000000000014E-2</c:v>
                </c:pt>
                <c:pt idx="1191">
                  <c:v>1.0800000000000014E-2</c:v>
                </c:pt>
                <c:pt idx="1192">
                  <c:v>1.0800000000000014E-2</c:v>
                </c:pt>
                <c:pt idx="1193">
                  <c:v>1.0800000000000014E-2</c:v>
                </c:pt>
                <c:pt idx="1194">
                  <c:v>1.0800000000000014E-2</c:v>
                </c:pt>
                <c:pt idx="1195">
                  <c:v>1.0800000000000014E-2</c:v>
                </c:pt>
                <c:pt idx="1196">
                  <c:v>1.0800000000000014E-2</c:v>
                </c:pt>
                <c:pt idx="1197">
                  <c:v>1.0800000000000014E-2</c:v>
                </c:pt>
                <c:pt idx="1198">
                  <c:v>1.0800000000000014E-2</c:v>
                </c:pt>
                <c:pt idx="1199">
                  <c:v>1.0800000000000014E-2</c:v>
                </c:pt>
                <c:pt idx="1200">
                  <c:v>1.0800000000000014E-2</c:v>
                </c:pt>
                <c:pt idx="1201">
                  <c:v>1.0800000000000014E-2</c:v>
                </c:pt>
                <c:pt idx="1202">
                  <c:v>1.0800000000000014E-2</c:v>
                </c:pt>
                <c:pt idx="1203">
                  <c:v>1.0800000000000014E-2</c:v>
                </c:pt>
                <c:pt idx="1204">
                  <c:v>1.0800000000000014E-2</c:v>
                </c:pt>
                <c:pt idx="1205">
                  <c:v>1.0800000000000014E-2</c:v>
                </c:pt>
                <c:pt idx="1206">
                  <c:v>1.0800000000000014E-2</c:v>
                </c:pt>
                <c:pt idx="1207">
                  <c:v>1.0800000000000014E-2</c:v>
                </c:pt>
                <c:pt idx="1208">
                  <c:v>1.0800000000000014E-2</c:v>
                </c:pt>
                <c:pt idx="1209">
                  <c:v>1.0800000000000014E-2</c:v>
                </c:pt>
                <c:pt idx="1210">
                  <c:v>1.0800000000000014E-2</c:v>
                </c:pt>
                <c:pt idx="1211">
                  <c:v>1.0800000000000014E-2</c:v>
                </c:pt>
                <c:pt idx="1212">
                  <c:v>1.0900000000000003E-2</c:v>
                </c:pt>
                <c:pt idx="1213">
                  <c:v>1.0900000000000003E-2</c:v>
                </c:pt>
                <c:pt idx="1214">
                  <c:v>1.0900000000000003E-2</c:v>
                </c:pt>
                <c:pt idx="1215">
                  <c:v>1.0900000000000003E-2</c:v>
                </c:pt>
                <c:pt idx="1216">
                  <c:v>1.0900000000000003E-2</c:v>
                </c:pt>
                <c:pt idx="1217">
                  <c:v>1.0900000000000003E-2</c:v>
                </c:pt>
                <c:pt idx="1218">
                  <c:v>1.0900000000000003E-2</c:v>
                </c:pt>
                <c:pt idx="1219">
                  <c:v>1.0900000000000003E-2</c:v>
                </c:pt>
                <c:pt idx="1220">
                  <c:v>1.0900000000000003E-2</c:v>
                </c:pt>
                <c:pt idx="1221">
                  <c:v>1.0900000000000003E-2</c:v>
                </c:pt>
                <c:pt idx="1222">
                  <c:v>1.0900000000000003E-2</c:v>
                </c:pt>
                <c:pt idx="1223">
                  <c:v>1.0900000000000003E-2</c:v>
                </c:pt>
                <c:pt idx="1224">
                  <c:v>1.0900000000000003E-2</c:v>
                </c:pt>
                <c:pt idx="1225">
                  <c:v>1.0900000000000003E-2</c:v>
                </c:pt>
                <c:pt idx="1226">
                  <c:v>1.0900000000000003E-2</c:v>
                </c:pt>
                <c:pt idx="1227">
                  <c:v>1.0900000000000003E-2</c:v>
                </c:pt>
                <c:pt idx="1228">
                  <c:v>1.0900000000000003E-2</c:v>
                </c:pt>
                <c:pt idx="1229">
                  <c:v>1.0900000000000003E-2</c:v>
                </c:pt>
                <c:pt idx="1230">
                  <c:v>1.0900000000000003E-2</c:v>
                </c:pt>
                <c:pt idx="1231">
                  <c:v>1.0900000000000003E-2</c:v>
                </c:pt>
                <c:pt idx="1232">
                  <c:v>1.0900000000000003E-2</c:v>
                </c:pt>
                <c:pt idx="1233">
                  <c:v>1.0900000000000003E-2</c:v>
                </c:pt>
                <c:pt idx="1234">
                  <c:v>1.0900000000000003E-2</c:v>
                </c:pt>
                <c:pt idx="1235">
                  <c:v>1.0900000000000003E-2</c:v>
                </c:pt>
                <c:pt idx="1236">
                  <c:v>1.0900000000000003E-2</c:v>
                </c:pt>
                <c:pt idx="1237">
                  <c:v>1.0900000000000003E-2</c:v>
                </c:pt>
                <c:pt idx="1238">
                  <c:v>1.0900000000000003E-2</c:v>
                </c:pt>
                <c:pt idx="1239">
                  <c:v>1.0900000000000003E-2</c:v>
                </c:pt>
                <c:pt idx="1240">
                  <c:v>1.0900000000000003E-2</c:v>
                </c:pt>
                <c:pt idx="1241">
                  <c:v>1.0900000000000003E-2</c:v>
                </c:pt>
                <c:pt idx="1242">
                  <c:v>1.0900000000000003E-2</c:v>
                </c:pt>
                <c:pt idx="1243">
                  <c:v>1.0900000000000003E-2</c:v>
                </c:pt>
                <c:pt idx="1244">
                  <c:v>1.0900000000000003E-2</c:v>
                </c:pt>
                <c:pt idx="1245">
                  <c:v>1.0900000000000003E-2</c:v>
                </c:pt>
                <c:pt idx="1246">
                  <c:v>1.0900000000000003E-2</c:v>
                </c:pt>
                <c:pt idx="1247">
                  <c:v>1.0900000000000003E-2</c:v>
                </c:pt>
                <c:pt idx="1248">
                  <c:v>1.1100000000000016E-2</c:v>
                </c:pt>
                <c:pt idx="1249">
                  <c:v>1.1100000000000016E-2</c:v>
                </c:pt>
                <c:pt idx="1250">
                  <c:v>1.1100000000000016E-2</c:v>
                </c:pt>
                <c:pt idx="1251">
                  <c:v>1.1100000000000016E-2</c:v>
                </c:pt>
                <c:pt idx="1252">
                  <c:v>1.1100000000000016E-2</c:v>
                </c:pt>
                <c:pt idx="1253">
                  <c:v>1.1100000000000016E-2</c:v>
                </c:pt>
                <c:pt idx="1254">
                  <c:v>1.1100000000000016E-2</c:v>
                </c:pt>
                <c:pt idx="1255">
                  <c:v>1.1100000000000016E-2</c:v>
                </c:pt>
                <c:pt idx="1256">
                  <c:v>1.1100000000000016E-2</c:v>
                </c:pt>
                <c:pt idx="1257">
                  <c:v>1.1100000000000016E-2</c:v>
                </c:pt>
                <c:pt idx="1258">
                  <c:v>1.1100000000000016E-2</c:v>
                </c:pt>
                <c:pt idx="1259">
                  <c:v>1.1100000000000016E-2</c:v>
                </c:pt>
                <c:pt idx="1260">
                  <c:v>1.1100000000000016E-2</c:v>
                </c:pt>
                <c:pt idx="1261">
                  <c:v>1.1100000000000016E-2</c:v>
                </c:pt>
                <c:pt idx="1262">
                  <c:v>1.1100000000000016E-2</c:v>
                </c:pt>
                <c:pt idx="1263">
                  <c:v>1.1100000000000016E-2</c:v>
                </c:pt>
                <c:pt idx="1264">
                  <c:v>1.1100000000000016E-2</c:v>
                </c:pt>
                <c:pt idx="1265">
                  <c:v>1.1100000000000016E-2</c:v>
                </c:pt>
                <c:pt idx="1266">
                  <c:v>1.1100000000000016E-2</c:v>
                </c:pt>
                <c:pt idx="1267">
                  <c:v>1.1100000000000016E-2</c:v>
                </c:pt>
                <c:pt idx="1268">
                  <c:v>1.1200000000000017E-2</c:v>
                </c:pt>
                <c:pt idx="1269">
                  <c:v>1.1200000000000017E-2</c:v>
                </c:pt>
                <c:pt idx="1270">
                  <c:v>1.1200000000000017E-2</c:v>
                </c:pt>
                <c:pt idx="1271">
                  <c:v>1.1200000000000017E-2</c:v>
                </c:pt>
                <c:pt idx="1272">
                  <c:v>1.1200000000000017E-2</c:v>
                </c:pt>
                <c:pt idx="1273">
                  <c:v>1.1200000000000017E-2</c:v>
                </c:pt>
                <c:pt idx="1274">
                  <c:v>1.1200000000000017E-2</c:v>
                </c:pt>
                <c:pt idx="1275">
                  <c:v>1.1200000000000017E-2</c:v>
                </c:pt>
                <c:pt idx="1276">
                  <c:v>1.1200000000000017E-2</c:v>
                </c:pt>
                <c:pt idx="1277">
                  <c:v>1.1200000000000017E-2</c:v>
                </c:pt>
                <c:pt idx="1278">
                  <c:v>1.1200000000000017E-2</c:v>
                </c:pt>
                <c:pt idx="1279">
                  <c:v>1.1200000000000017E-2</c:v>
                </c:pt>
                <c:pt idx="1280">
                  <c:v>1.1200000000000017E-2</c:v>
                </c:pt>
                <c:pt idx="1281">
                  <c:v>1.1200000000000017E-2</c:v>
                </c:pt>
                <c:pt idx="1282">
                  <c:v>1.1299999999999998E-2</c:v>
                </c:pt>
                <c:pt idx="1283">
                  <c:v>1.1299999999999998E-2</c:v>
                </c:pt>
                <c:pt idx="1284">
                  <c:v>1.1299999999999998E-2</c:v>
                </c:pt>
                <c:pt idx="1285">
                  <c:v>1.1299999999999998E-2</c:v>
                </c:pt>
                <c:pt idx="1286">
                  <c:v>1.1299999999999998E-2</c:v>
                </c:pt>
                <c:pt idx="1287">
                  <c:v>1.1299999999999998E-2</c:v>
                </c:pt>
                <c:pt idx="1288">
                  <c:v>1.1299999999999998E-2</c:v>
                </c:pt>
                <c:pt idx="1289">
                  <c:v>1.1299999999999998E-2</c:v>
                </c:pt>
                <c:pt idx="1290">
                  <c:v>1.1299999999999998E-2</c:v>
                </c:pt>
                <c:pt idx="1291">
                  <c:v>1.1299999999999998E-2</c:v>
                </c:pt>
                <c:pt idx="1292">
                  <c:v>1.1299999999999998E-2</c:v>
                </c:pt>
                <c:pt idx="1293">
                  <c:v>1.1299999999999998E-2</c:v>
                </c:pt>
                <c:pt idx="1294">
                  <c:v>1.1299999999999998E-2</c:v>
                </c:pt>
                <c:pt idx="1295">
                  <c:v>1.1299999999999998E-2</c:v>
                </c:pt>
                <c:pt idx="1296">
                  <c:v>1.1500000000000019E-2</c:v>
                </c:pt>
                <c:pt idx="1297">
                  <c:v>1.1500000000000019E-2</c:v>
                </c:pt>
                <c:pt idx="1298">
                  <c:v>1.1500000000000019E-2</c:v>
                </c:pt>
                <c:pt idx="1299">
                  <c:v>1.1500000000000019E-2</c:v>
                </c:pt>
                <c:pt idx="1300">
                  <c:v>1.1500000000000019E-2</c:v>
                </c:pt>
                <c:pt idx="1301">
                  <c:v>1.1500000000000019E-2</c:v>
                </c:pt>
                <c:pt idx="1302">
                  <c:v>1.1500000000000019E-2</c:v>
                </c:pt>
                <c:pt idx="1303">
                  <c:v>1.1500000000000019E-2</c:v>
                </c:pt>
                <c:pt idx="1304">
                  <c:v>1.1500000000000019E-2</c:v>
                </c:pt>
                <c:pt idx="1305">
                  <c:v>1.1500000000000019E-2</c:v>
                </c:pt>
                <c:pt idx="1306">
                  <c:v>1.1500000000000019E-2</c:v>
                </c:pt>
                <c:pt idx="1307">
                  <c:v>1.1500000000000019E-2</c:v>
                </c:pt>
                <c:pt idx="1308">
                  <c:v>1.1500000000000019E-2</c:v>
                </c:pt>
                <c:pt idx="1309">
                  <c:v>1.1500000000000019E-2</c:v>
                </c:pt>
                <c:pt idx="1310">
                  <c:v>1.1500000000000019E-2</c:v>
                </c:pt>
                <c:pt idx="1311">
                  <c:v>1.1500000000000019E-2</c:v>
                </c:pt>
                <c:pt idx="1312">
                  <c:v>1.1500000000000019E-2</c:v>
                </c:pt>
                <c:pt idx="1313">
                  <c:v>1.1500000000000019E-2</c:v>
                </c:pt>
                <c:pt idx="1314">
                  <c:v>1.1500000000000019E-2</c:v>
                </c:pt>
                <c:pt idx="1315">
                  <c:v>1.1500000000000019E-2</c:v>
                </c:pt>
                <c:pt idx="1316">
                  <c:v>1.1500000000000019E-2</c:v>
                </c:pt>
                <c:pt idx="1317">
                  <c:v>1.1500000000000019E-2</c:v>
                </c:pt>
                <c:pt idx="1318">
                  <c:v>1.1500000000000019E-2</c:v>
                </c:pt>
                <c:pt idx="1319">
                  <c:v>1.1500000000000019E-2</c:v>
                </c:pt>
                <c:pt idx="1320">
                  <c:v>1.1500000000000019E-2</c:v>
                </c:pt>
                <c:pt idx="1321">
                  <c:v>1.1500000000000019E-2</c:v>
                </c:pt>
                <c:pt idx="1322">
                  <c:v>1.1500000000000019E-2</c:v>
                </c:pt>
                <c:pt idx="1323">
                  <c:v>1.1500000000000019E-2</c:v>
                </c:pt>
                <c:pt idx="1324">
                  <c:v>1.1500000000000019E-2</c:v>
                </c:pt>
                <c:pt idx="1325">
                  <c:v>1.1500000000000019E-2</c:v>
                </c:pt>
                <c:pt idx="1326">
                  <c:v>1.1500000000000019E-2</c:v>
                </c:pt>
                <c:pt idx="1327">
                  <c:v>1.1500000000000019E-2</c:v>
                </c:pt>
                <c:pt idx="1328">
                  <c:v>1.1500000000000019E-2</c:v>
                </c:pt>
                <c:pt idx="1329">
                  <c:v>1.1500000000000019E-2</c:v>
                </c:pt>
                <c:pt idx="1330">
                  <c:v>1.1500000000000019E-2</c:v>
                </c:pt>
                <c:pt idx="1331">
                  <c:v>1.1500000000000019E-2</c:v>
                </c:pt>
                <c:pt idx="1332">
                  <c:v>1.1500000000000019E-2</c:v>
                </c:pt>
                <c:pt idx="1333">
                  <c:v>1.1500000000000019E-2</c:v>
                </c:pt>
                <c:pt idx="1334">
                  <c:v>1.1500000000000019E-2</c:v>
                </c:pt>
                <c:pt idx="1335">
                  <c:v>1.1500000000000019E-2</c:v>
                </c:pt>
                <c:pt idx="1336">
                  <c:v>1.1500000000000019E-2</c:v>
                </c:pt>
                <c:pt idx="1337">
                  <c:v>1.1500000000000019E-2</c:v>
                </c:pt>
                <c:pt idx="1338">
                  <c:v>1.1500000000000019E-2</c:v>
                </c:pt>
                <c:pt idx="1339">
                  <c:v>1.1500000000000019E-2</c:v>
                </c:pt>
                <c:pt idx="1340">
                  <c:v>1.1500000000000019E-2</c:v>
                </c:pt>
                <c:pt idx="1341">
                  <c:v>1.1500000000000019E-2</c:v>
                </c:pt>
                <c:pt idx="1342">
                  <c:v>1.1500000000000019E-2</c:v>
                </c:pt>
                <c:pt idx="1343">
                  <c:v>1.1500000000000019E-2</c:v>
                </c:pt>
                <c:pt idx="1344">
                  <c:v>1.1500000000000019E-2</c:v>
                </c:pt>
                <c:pt idx="1345">
                  <c:v>1.1500000000000019E-2</c:v>
                </c:pt>
                <c:pt idx="1346">
                  <c:v>1.1500000000000019E-2</c:v>
                </c:pt>
                <c:pt idx="1347">
                  <c:v>1.1500000000000019E-2</c:v>
                </c:pt>
                <c:pt idx="1348">
                  <c:v>1.1500000000000019E-2</c:v>
                </c:pt>
                <c:pt idx="1349">
                  <c:v>1.1500000000000019E-2</c:v>
                </c:pt>
                <c:pt idx="1350">
                  <c:v>1.1500000000000019E-2</c:v>
                </c:pt>
                <c:pt idx="1351">
                  <c:v>1.1599999999999996E-2</c:v>
                </c:pt>
                <c:pt idx="1352">
                  <c:v>1.1599999999999996E-2</c:v>
                </c:pt>
                <c:pt idx="1353">
                  <c:v>1.1599999999999996E-2</c:v>
                </c:pt>
                <c:pt idx="1354">
                  <c:v>1.1599999999999996E-2</c:v>
                </c:pt>
                <c:pt idx="1355">
                  <c:v>1.1599999999999996E-2</c:v>
                </c:pt>
                <c:pt idx="1356">
                  <c:v>1.1599999999999996E-2</c:v>
                </c:pt>
                <c:pt idx="1357">
                  <c:v>1.1599999999999996E-2</c:v>
                </c:pt>
                <c:pt idx="1358">
                  <c:v>1.1599999999999996E-2</c:v>
                </c:pt>
                <c:pt idx="1359">
                  <c:v>1.1599999999999996E-2</c:v>
                </c:pt>
                <c:pt idx="1360">
                  <c:v>1.1599999999999996E-2</c:v>
                </c:pt>
                <c:pt idx="1361">
                  <c:v>1.1599999999999996E-2</c:v>
                </c:pt>
                <c:pt idx="1362">
                  <c:v>1.1599999999999996E-2</c:v>
                </c:pt>
                <c:pt idx="1363">
                  <c:v>1.1599999999999996E-2</c:v>
                </c:pt>
                <c:pt idx="1364">
                  <c:v>1.1599999999999996E-2</c:v>
                </c:pt>
                <c:pt idx="1365">
                  <c:v>1.1599999999999996E-2</c:v>
                </c:pt>
                <c:pt idx="1366">
                  <c:v>1.1599999999999996E-2</c:v>
                </c:pt>
                <c:pt idx="1367">
                  <c:v>1.1599999999999996E-2</c:v>
                </c:pt>
                <c:pt idx="1368">
                  <c:v>1.1599999999999996E-2</c:v>
                </c:pt>
                <c:pt idx="1369">
                  <c:v>1.1599999999999996E-2</c:v>
                </c:pt>
                <c:pt idx="1370">
                  <c:v>1.1599999999999996E-2</c:v>
                </c:pt>
                <c:pt idx="1371">
                  <c:v>1.1599999999999996E-2</c:v>
                </c:pt>
                <c:pt idx="1372">
                  <c:v>1.1599999999999996E-2</c:v>
                </c:pt>
                <c:pt idx="1373">
                  <c:v>1.1599999999999996E-2</c:v>
                </c:pt>
                <c:pt idx="1374">
                  <c:v>1.1599999999999996E-2</c:v>
                </c:pt>
                <c:pt idx="1375">
                  <c:v>1.1599999999999996E-2</c:v>
                </c:pt>
                <c:pt idx="1376">
                  <c:v>1.1599999999999996E-2</c:v>
                </c:pt>
                <c:pt idx="1377">
                  <c:v>1.1599999999999996E-2</c:v>
                </c:pt>
                <c:pt idx="1378">
                  <c:v>1.1599999999999996E-2</c:v>
                </c:pt>
                <c:pt idx="1379">
                  <c:v>1.1599999999999996E-2</c:v>
                </c:pt>
                <c:pt idx="1380">
                  <c:v>1.1599999999999996E-2</c:v>
                </c:pt>
                <c:pt idx="1381">
                  <c:v>1.1599999999999996E-2</c:v>
                </c:pt>
                <c:pt idx="1382">
                  <c:v>1.1599999999999996E-2</c:v>
                </c:pt>
                <c:pt idx="1383">
                  <c:v>1.1599999999999996E-2</c:v>
                </c:pt>
                <c:pt idx="1384">
                  <c:v>1.1599999999999996E-2</c:v>
                </c:pt>
                <c:pt idx="1385">
                  <c:v>1.1599999999999996E-2</c:v>
                </c:pt>
                <c:pt idx="1386">
                  <c:v>1.1599999999999996E-2</c:v>
                </c:pt>
                <c:pt idx="1387">
                  <c:v>1.1599999999999996E-2</c:v>
                </c:pt>
                <c:pt idx="1388">
                  <c:v>1.1599999999999996E-2</c:v>
                </c:pt>
                <c:pt idx="1389">
                  <c:v>1.1599999999999996E-2</c:v>
                </c:pt>
                <c:pt idx="1390">
                  <c:v>1.1599999999999996E-2</c:v>
                </c:pt>
                <c:pt idx="1391">
                  <c:v>1.1599999999999996E-2</c:v>
                </c:pt>
                <c:pt idx="1392">
                  <c:v>1.1599999999999996E-2</c:v>
                </c:pt>
                <c:pt idx="1393">
                  <c:v>1.1599999999999996E-2</c:v>
                </c:pt>
                <c:pt idx="1394">
                  <c:v>1.1599999999999996E-2</c:v>
                </c:pt>
                <c:pt idx="1395">
                  <c:v>1.1599999999999996E-2</c:v>
                </c:pt>
                <c:pt idx="1396">
                  <c:v>1.1800000000000022E-2</c:v>
                </c:pt>
                <c:pt idx="1397">
                  <c:v>1.1800000000000022E-2</c:v>
                </c:pt>
                <c:pt idx="1398">
                  <c:v>1.1800000000000022E-2</c:v>
                </c:pt>
                <c:pt idx="1399">
                  <c:v>1.1800000000000022E-2</c:v>
                </c:pt>
                <c:pt idx="1400">
                  <c:v>1.1800000000000022E-2</c:v>
                </c:pt>
                <c:pt idx="1401">
                  <c:v>1.1800000000000022E-2</c:v>
                </c:pt>
                <c:pt idx="1402">
                  <c:v>1.1800000000000022E-2</c:v>
                </c:pt>
                <c:pt idx="1403">
                  <c:v>1.1800000000000022E-2</c:v>
                </c:pt>
                <c:pt idx="1404">
                  <c:v>1.1800000000000022E-2</c:v>
                </c:pt>
                <c:pt idx="1405">
                  <c:v>1.1800000000000022E-2</c:v>
                </c:pt>
                <c:pt idx="1406">
                  <c:v>1.1800000000000022E-2</c:v>
                </c:pt>
                <c:pt idx="1407">
                  <c:v>1.1800000000000022E-2</c:v>
                </c:pt>
                <c:pt idx="1408">
                  <c:v>1.1800000000000022E-2</c:v>
                </c:pt>
                <c:pt idx="1409">
                  <c:v>1.1800000000000022E-2</c:v>
                </c:pt>
                <c:pt idx="1410">
                  <c:v>1.1800000000000022E-2</c:v>
                </c:pt>
                <c:pt idx="1411">
                  <c:v>1.1800000000000022E-2</c:v>
                </c:pt>
                <c:pt idx="1412">
                  <c:v>1.1800000000000022E-2</c:v>
                </c:pt>
                <c:pt idx="1413">
                  <c:v>1.1800000000000022E-2</c:v>
                </c:pt>
                <c:pt idx="1414">
                  <c:v>1.1800000000000022E-2</c:v>
                </c:pt>
                <c:pt idx="1415">
                  <c:v>1.1900000000000025E-2</c:v>
                </c:pt>
                <c:pt idx="1416">
                  <c:v>1.1900000000000025E-2</c:v>
                </c:pt>
                <c:pt idx="1417">
                  <c:v>1.1900000000000025E-2</c:v>
                </c:pt>
                <c:pt idx="1418">
                  <c:v>1.1900000000000025E-2</c:v>
                </c:pt>
                <c:pt idx="1419">
                  <c:v>1.1900000000000025E-2</c:v>
                </c:pt>
                <c:pt idx="1420">
                  <c:v>1.1900000000000025E-2</c:v>
                </c:pt>
                <c:pt idx="1421">
                  <c:v>1.1900000000000025E-2</c:v>
                </c:pt>
                <c:pt idx="1422">
                  <c:v>1.2100000000000001E-2</c:v>
                </c:pt>
                <c:pt idx="1423">
                  <c:v>1.2100000000000001E-2</c:v>
                </c:pt>
                <c:pt idx="1424">
                  <c:v>1.2100000000000001E-2</c:v>
                </c:pt>
                <c:pt idx="1425">
                  <c:v>1.2100000000000001E-2</c:v>
                </c:pt>
                <c:pt idx="1426">
                  <c:v>1.2100000000000001E-2</c:v>
                </c:pt>
                <c:pt idx="1427">
                  <c:v>1.2300000000000005E-2</c:v>
                </c:pt>
                <c:pt idx="1428">
                  <c:v>1.2600000000000005E-2</c:v>
                </c:pt>
                <c:pt idx="1429">
                  <c:v>1.2999999999999998E-2</c:v>
                </c:pt>
                <c:pt idx="1430">
                  <c:v>1.2999999999999998E-2</c:v>
                </c:pt>
                <c:pt idx="1431">
                  <c:v>1.2999999999999998E-2</c:v>
                </c:pt>
                <c:pt idx="1432">
                  <c:v>1.2999999999999998E-2</c:v>
                </c:pt>
                <c:pt idx="1433">
                  <c:v>1.2999999999999998E-2</c:v>
                </c:pt>
                <c:pt idx="1434">
                  <c:v>1.2999999999999998E-2</c:v>
                </c:pt>
                <c:pt idx="1435">
                  <c:v>1.2999999999999998E-2</c:v>
                </c:pt>
                <c:pt idx="1436">
                  <c:v>1.3500000000000017E-2</c:v>
                </c:pt>
                <c:pt idx="1437">
                  <c:v>1.3800000000000022E-2</c:v>
                </c:pt>
                <c:pt idx="1438">
                  <c:v>1.4E-2</c:v>
                </c:pt>
                <c:pt idx="1439">
                  <c:v>1.4200000000000001E-2</c:v>
                </c:pt>
                <c:pt idx="1440">
                  <c:v>1.4700000000000001E-2</c:v>
                </c:pt>
              </c:numCache>
            </c:numRef>
          </c:yVal>
          <c:smooth val="1"/>
          <c:extLst>
            <c:ext xmlns:c15="http://schemas.microsoft.com/office/drawing/2012/chart" uri="{02D57815-91ED-43cb-92C2-25804820EDAC}">
              <c15:filteredSeriesTitle>
                <c15:tx>
                  <c:strRef>
                    <c:extLst>
                      <c:ext uri="{02D57815-91ED-43cb-92C2-25804820EDAC}">
                        <c15:formulaRef>
                          <c15:sqref>RenalnoCVD!$D$5</c15:sqref>
                        </c15:formulaRef>
                      </c:ext>
                    </c:extLst>
                    <c:strCache>
                      <c:ptCount val="1"/>
                      <c:pt idx="0">
                        <c:v>Dapagliflozin</c:v>
                      </c:pt>
                    </c:strCache>
                  </c:strRef>
                </c15:tx>
              </c15:filteredSeriesTitle>
            </c:ext>
            <c:ext xmlns:c16="http://schemas.microsoft.com/office/drawing/2014/chart" uri="{C3380CC4-5D6E-409C-BE32-E72D297353CC}">
              <c16:uniqueId val="{00000001-A7D8-40E5-9781-8610955669E0}"/>
            </c:ext>
          </c:extLst>
        </c:ser>
        <c:dLbls>
          <c:showLegendKey val="0"/>
          <c:showVal val="0"/>
          <c:showCatName val="0"/>
          <c:showSerName val="0"/>
          <c:showPercent val="0"/>
          <c:showBubbleSize val="0"/>
        </c:dLbls>
        <c:axId val="145249024"/>
        <c:axId val="145250560"/>
      </c:scatterChart>
      <c:valAx>
        <c:axId val="145249024"/>
        <c:scaling>
          <c:orientation val="minMax"/>
          <c:max val="4"/>
        </c:scaling>
        <c:delete val="0"/>
        <c:axPos val="b"/>
        <c:numFmt formatCode="0.0" sourceLinked="1"/>
        <c:majorTickMark val="out"/>
        <c:minorTickMark val="none"/>
        <c:tickLblPos val="nextTo"/>
        <c:spPr>
          <a:noFill/>
          <a:ln w="12700" cap="flat" cmpd="sng" algn="ctr">
            <a:solidFill>
              <a:schemeClr val="tx1"/>
            </a:solidFill>
            <a:round/>
          </a:ln>
          <a:effectLst/>
        </c:spPr>
        <c:txPr>
          <a:bodyPr rot="-60000000" vert="horz"/>
          <a:lstStyle/>
          <a:p>
            <a:pPr>
              <a:defRPr sz="1200" b="0"/>
            </a:pPr>
            <a:endParaRPr lang="en-US"/>
          </a:p>
        </c:txPr>
        <c:crossAx val="145250560"/>
        <c:crosses val="autoZero"/>
        <c:crossBetween val="midCat"/>
      </c:valAx>
      <c:valAx>
        <c:axId val="145250560"/>
        <c:scaling>
          <c:orientation val="minMax"/>
          <c:min val="0"/>
        </c:scaling>
        <c:delete val="0"/>
        <c:axPos val="l"/>
        <c:numFmt formatCode="#,##0.000" sourceLinked="0"/>
        <c:majorTickMark val="out"/>
        <c:minorTickMark val="none"/>
        <c:tickLblPos val="nextTo"/>
        <c:spPr>
          <a:noFill/>
          <a:ln w="12700" cap="flat" cmpd="sng" algn="ctr">
            <a:solidFill>
              <a:schemeClr val="tx1"/>
            </a:solidFill>
            <a:round/>
          </a:ln>
          <a:effectLst/>
        </c:spPr>
        <c:txPr>
          <a:bodyPr rot="-60000000" vert="horz"/>
          <a:lstStyle/>
          <a:p>
            <a:pPr>
              <a:defRPr sz="1200" b="0"/>
            </a:pPr>
            <a:endParaRPr lang="en-US"/>
          </a:p>
        </c:txPr>
        <c:crossAx val="1452490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313762596277"/>
          <c:y val="5.6571070234505298E-2"/>
          <c:w val="0.86163321893076805"/>
          <c:h val="0.69198410248989095"/>
        </c:manualLayout>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cat>
            <c:numRef>
              <c:f>Feuil1!$A$2:$A$7</c:f>
              <c:numCache>
                <c:formatCode>General</c:formatCode>
                <c:ptCount val="6"/>
              </c:numCache>
            </c:numRef>
          </c:cat>
          <c:val>
            <c:numRef>
              <c:f>Feuil1!$B$2:$B$7</c:f>
              <c:numCache>
                <c:formatCode>General</c:formatCode>
                <c:ptCount val="6"/>
                <c:pt idx="0">
                  <c:v>0</c:v>
                </c:pt>
                <c:pt idx="1">
                  <c:v>0</c:v>
                </c:pt>
                <c:pt idx="2">
                  <c:v>0</c:v>
                </c:pt>
                <c:pt idx="3">
                  <c:v>0</c:v>
                </c:pt>
                <c:pt idx="4">
                  <c:v>0</c:v>
                </c:pt>
              </c:numCache>
            </c:numRef>
          </c:val>
          <c:extLst>
            <c:ext xmlns:c16="http://schemas.microsoft.com/office/drawing/2014/chart" uri="{C3380CC4-5D6E-409C-BE32-E72D297353CC}">
              <c16:uniqueId val="{00000000-7E98-45CF-80CC-CC70748D1792}"/>
            </c:ext>
          </c:extLst>
        </c:ser>
        <c:dLbls>
          <c:showLegendKey val="0"/>
          <c:showVal val="0"/>
          <c:showCatName val="0"/>
          <c:showSerName val="0"/>
          <c:showPercent val="0"/>
          <c:showBubbleSize val="0"/>
        </c:dLbls>
        <c:gapWidth val="219"/>
        <c:overlap val="-27"/>
        <c:axId val="326640696"/>
        <c:axId val="326632440"/>
      </c:barChart>
      <c:catAx>
        <c:axId val="326640696"/>
        <c:scaling>
          <c:orientation val="minMax"/>
        </c:scaling>
        <c:delete val="0"/>
        <c:axPos val="b"/>
        <c:numFmt formatCode="General" sourceLinked="1"/>
        <c:majorTickMark val="out"/>
        <c:minorTickMark val="none"/>
        <c:tickLblPos val="nextTo"/>
        <c:spPr>
          <a:noFill/>
          <a:ln w="9525" cap="flat" cmpd="sng" algn="ctr">
            <a:solidFill>
              <a:schemeClr val="tx1">
                <a:lumMod val="65000"/>
                <a:lumOff val="3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26632440"/>
        <c:crosses val="autoZero"/>
        <c:auto val="1"/>
        <c:lblAlgn val="ctr"/>
        <c:lblOffset val="100"/>
        <c:noMultiLvlLbl val="0"/>
      </c:catAx>
      <c:valAx>
        <c:axId val="326632440"/>
        <c:scaling>
          <c:orientation val="minMax"/>
          <c:max val="60"/>
        </c:scaling>
        <c:delete val="1"/>
        <c:axPos val="l"/>
        <c:numFmt formatCode="General" sourceLinked="1"/>
        <c:majorTickMark val="out"/>
        <c:minorTickMark val="none"/>
        <c:tickLblPos val="nextTo"/>
        <c:crossAx val="326640696"/>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16:07:58.993"/>
    </inkml:context>
    <inkml:brush xml:id="br0">
      <inkml:brushProperty name="width" value="0.05" units="cm"/>
      <inkml:brushProperty name="height" value="0.05" units="cm"/>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16:08:00.984"/>
    </inkml:context>
    <inkml:brush xml:id="br0">
      <inkml:brushProperty name="width" value="0.05" units="cm"/>
      <inkml:brushProperty name="height" value="0.05" units="cm"/>
    </inkml:brush>
  </inkml:definitions>
  <inkml:trace contextRef="#ctx0" brushRef="#br0">1 0 24575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16:07:58.993"/>
    </inkml:context>
    <inkml:brush xml:id="br0">
      <inkml:brushProperty name="width" value="0.05" units="cm"/>
      <inkml:brushProperty name="height" value="0.05" units="cm"/>
    </inkml:brush>
  </inkml:definitions>
  <inkml:trace contextRef="#ctx0" brushRef="#br0">0 0 24575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16:08:00.984"/>
    </inkml:context>
    <inkml:brush xml:id="br0">
      <inkml:brushProperty name="width" value="0.05" units="cm"/>
      <inkml:brushProperty name="height" value="0.05" units="cm"/>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B98085-AABF-44BB-AE7C-A50B066BB7B3}" type="datetimeFigureOut">
              <a:rPr lang="en-CA" smtClean="0"/>
              <a:t>2023-05-25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A07D7-C682-402F-A8C1-5CDECA255DE1}" type="slidenum">
              <a:rPr lang="en-CA" smtClean="0"/>
              <a:t>‹#›</a:t>
            </a:fld>
            <a:endParaRPr lang="en-CA"/>
          </a:p>
        </p:txBody>
      </p:sp>
    </p:spTree>
    <p:extLst>
      <p:ext uri="{BB962C8B-B14F-4D97-AF65-F5344CB8AC3E}">
        <p14:creationId xmlns:p14="http://schemas.microsoft.com/office/powerpoint/2010/main" val="3773397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32175" eaLnBrk="0" hangingPunct="0">
              <a:defRPr sz="2400">
                <a:solidFill>
                  <a:schemeClr val="tx1"/>
                </a:solidFill>
                <a:latin typeface="Arial" charset="0"/>
                <a:ea typeface="ＭＳ Ｐゴシック" charset="0"/>
                <a:cs typeface="ＭＳ Ｐゴシック" charset="0"/>
              </a:defRPr>
            </a:lvl1pPr>
            <a:lvl2pPr marL="730171" indent="-280835" defTabSz="432175" eaLnBrk="0" hangingPunct="0">
              <a:defRPr sz="2400">
                <a:solidFill>
                  <a:schemeClr val="tx1"/>
                </a:solidFill>
                <a:latin typeface="Arial" charset="0"/>
                <a:ea typeface="ＭＳ Ｐゴシック" charset="0"/>
              </a:defRPr>
            </a:lvl2pPr>
            <a:lvl3pPr marL="1123340" indent="-224668" defTabSz="432175" eaLnBrk="0" hangingPunct="0">
              <a:defRPr sz="2400">
                <a:solidFill>
                  <a:schemeClr val="tx1"/>
                </a:solidFill>
                <a:latin typeface="Arial" charset="0"/>
                <a:ea typeface="ＭＳ Ｐゴシック" charset="0"/>
              </a:defRPr>
            </a:lvl3pPr>
            <a:lvl4pPr marL="1572677" indent="-224668" defTabSz="432175" eaLnBrk="0" hangingPunct="0">
              <a:defRPr sz="2400">
                <a:solidFill>
                  <a:schemeClr val="tx1"/>
                </a:solidFill>
                <a:latin typeface="Arial" charset="0"/>
                <a:ea typeface="ＭＳ Ｐゴシック" charset="0"/>
              </a:defRPr>
            </a:lvl4pPr>
            <a:lvl5pPr marL="2022013" indent="-224668" defTabSz="432175" eaLnBrk="0" hangingPunct="0">
              <a:defRPr sz="2400">
                <a:solidFill>
                  <a:schemeClr val="tx1"/>
                </a:solidFill>
                <a:latin typeface="Arial" charset="0"/>
                <a:ea typeface="ＭＳ Ｐゴシック" charset="0"/>
              </a:defRPr>
            </a:lvl5pPr>
            <a:lvl6pPr marL="2471349" indent="-224668" defTabSz="432175" eaLnBrk="0" fontAlgn="base" hangingPunct="0">
              <a:spcBef>
                <a:spcPct val="0"/>
              </a:spcBef>
              <a:spcAft>
                <a:spcPct val="0"/>
              </a:spcAft>
              <a:defRPr sz="2400">
                <a:solidFill>
                  <a:schemeClr val="tx1"/>
                </a:solidFill>
                <a:latin typeface="Arial" charset="0"/>
                <a:ea typeface="ＭＳ Ｐゴシック" charset="0"/>
              </a:defRPr>
            </a:lvl6pPr>
            <a:lvl7pPr marL="2920685" indent="-224668" defTabSz="432175" eaLnBrk="0" fontAlgn="base" hangingPunct="0">
              <a:spcBef>
                <a:spcPct val="0"/>
              </a:spcBef>
              <a:spcAft>
                <a:spcPct val="0"/>
              </a:spcAft>
              <a:defRPr sz="2400">
                <a:solidFill>
                  <a:schemeClr val="tx1"/>
                </a:solidFill>
                <a:latin typeface="Arial" charset="0"/>
                <a:ea typeface="ＭＳ Ｐゴシック" charset="0"/>
              </a:defRPr>
            </a:lvl7pPr>
            <a:lvl8pPr marL="3370021" indent="-224668" defTabSz="432175" eaLnBrk="0" fontAlgn="base" hangingPunct="0">
              <a:spcBef>
                <a:spcPct val="0"/>
              </a:spcBef>
              <a:spcAft>
                <a:spcPct val="0"/>
              </a:spcAft>
              <a:defRPr sz="2400">
                <a:solidFill>
                  <a:schemeClr val="tx1"/>
                </a:solidFill>
                <a:latin typeface="Arial" charset="0"/>
                <a:ea typeface="ＭＳ Ｐゴシック" charset="0"/>
              </a:defRPr>
            </a:lvl8pPr>
            <a:lvl9pPr marL="3819357" indent="-224668" defTabSz="43217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32175" rtl="0" eaLnBrk="1" fontAlgn="auto" latinLnBrk="0" hangingPunct="1">
              <a:lnSpc>
                <a:spcPct val="100000"/>
              </a:lnSpc>
              <a:spcBef>
                <a:spcPts val="0"/>
              </a:spcBef>
              <a:spcAft>
                <a:spcPts val="0"/>
              </a:spcAft>
              <a:buClrTx/>
              <a:buSzTx/>
              <a:buFontTx/>
              <a:buNone/>
              <a:tabLst/>
              <a:defRPr/>
            </a:pPr>
            <a:fld id="{B55C3B0F-A501-5E4E-973D-2DB6DAF00711}" type="slidenum">
              <a:rPr kumimoji="0" lang="en-US" sz="13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32175"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7938" name="Rectangle 2"/>
          <p:cNvSpPr>
            <a:spLocks noGrp="1" noRot="1" noChangeAspect="1" noChangeArrowheads="1" noTextEdit="1"/>
          </p:cNvSpPr>
          <p:nvPr>
            <p:ph type="sldImg"/>
          </p:nvPr>
        </p:nvSpPr>
        <p:spPr bwMode="auto">
          <a:xfrm>
            <a:off x="393700" y="692150"/>
            <a:ext cx="6070600" cy="3414713"/>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67939" name="Rectangle 3"/>
          <p:cNvSpPr>
            <a:spLocks noGrp="1" noChangeArrowheads="1"/>
          </p:cNvSpPr>
          <p:nvPr>
            <p:ph type="body" idx="1"/>
          </p:nvPr>
        </p:nvSpPr>
        <p:spPr>
          <a:xfrm>
            <a:off x="914815" y="4343713"/>
            <a:ext cx="5028370" cy="411386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68499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99330"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CA">
              <a:latin typeface="Arial" charset="0"/>
              <a:ea typeface="ＭＳ Ｐゴシック" charset="0"/>
              <a:cs typeface="ＭＳ Ｐゴシック" charset="0"/>
            </a:endParaRPr>
          </a:p>
        </p:txBody>
      </p:sp>
      <p:sp>
        <p:nvSpPr>
          <p:cNvPr id="993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501" eaLnBrk="0" hangingPunct="0">
              <a:defRPr sz="2400">
                <a:solidFill>
                  <a:schemeClr val="tx1"/>
                </a:solidFill>
                <a:latin typeface="Arial" charset="0"/>
                <a:ea typeface="ＭＳ Ｐゴシック" charset="0"/>
                <a:cs typeface="ＭＳ Ｐゴシック" charset="0"/>
              </a:defRPr>
            </a:lvl1pPr>
            <a:lvl2pPr marL="727868" indent="-279949" defTabSz="914501" eaLnBrk="0" hangingPunct="0">
              <a:defRPr sz="2400">
                <a:solidFill>
                  <a:schemeClr val="tx1"/>
                </a:solidFill>
                <a:latin typeface="Arial" charset="0"/>
                <a:ea typeface="ＭＳ Ｐゴシック" charset="0"/>
              </a:defRPr>
            </a:lvl2pPr>
            <a:lvl3pPr marL="1119797" indent="-223959" defTabSz="914501" eaLnBrk="0" hangingPunct="0">
              <a:defRPr sz="2400">
                <a:solidFill>
                  <a:schemeClr val="tx1"/>
                </a:solidFill>
                <a:latin typeface="Arial" charset="0"/>
                <a:ea typeface="ＭＳ Ｐゴシック" charset="0"/>
              </a:defRPr>
            </a:lvl3pPr>
            <a:lvl4pPr marL="1567716" indent="-223959" defTabSz="914501" eaLnBrk="0" hangingPunct="0">
              <a:defRPr sz="2400">
                <a:solidFill>
                  <a:schemeClr val="tx1"/>
                </a:solidFill>
                <a:latin typeface="Arial" charset="0"/>
                <a:ea typeface="ＭＳ Ｐゴシック" charset="0"/>
              </a:defRPr>
            </a:lvl4pPr>
            <a:lvl5pPr marL="2015635" indent="-223959" defTabSz="914501" eaLnBrk="0" hangingPunct="0">
              <a:defRPr sz="2400">
                <a:solidFill>
                  <a:schemeClr val="tx1"/>
                </a:solidFill>
                <a:latin typeface="Arial" charset="0"/>
                <a:ea typeface="ＭＳ Ｐゴシック" charset="0"/>
              </a:defRPr>
            </a:lvl5pPr>
            <a:lvl6pPr marL="2463554" indent="-223959" defTabSz="914501" eaLnBrk="0" fontAlgn="base" hangingPunct="0">
              <a:spcBef>
                <a:spcPct val="0"/>
              </a:spcBef>
              <a:spcAft>
                <a:spcPct val="0"/>
              </a:spcAft>
              <a:defRPr sz="2400">
                <a:solidFill>
                  <a:schemeClr val="tx1"/>
                </a:solidFill>
                <a:latin typeface="Arial" charset="0"/>
                <a:ea typeface="ＭＳ Ｐゴシック" charset="0"/>
              </a:defRPr>
            </a:lvl6pPr>
            <a:lvl7pPr marL="2911472" indent="-223959" defTabSz="914501" eaLnBrk="0" fontAlgn="base" hangingPunct="0">
              <a:spcBef>
                <a:spcPct val="0"/>
              </a:spcBef>
              <a:spcAft>
                <a:spcPct val="0"/>
              </a:spcAft>
              <a:defRPr sz="2400">
                <a:solidFill>
                  <a:schemeClr val="tx1"/>
                </a:solidFill>
                <a:latin typeface="Arial" charset="0"/>
                <a:ea typeface="ＭＳ Ｐゴシック" charset="0"/>
              </a:defRPr>
            </a:lvl7pPr>
            <a:lvl8pPr marL="3359391" indent="-223959" defTabSz="914501" eaLnBrk="0" fontAlgn="base" hangingPunct="0">
              <a:spcBef>
                <a:spcPct val="0"/>
              </a:spcBef>
              <a:spcAft>
                <a:spcPct val="0"/>
              </a:spcAft>
              <a:defRPr sz="2400">
                <a:solidFill>
                  <a:schemeClr val="tx1"/>
                </a:solidFill>
                <a:latin typeface="Arial" charset="0"/>
                <a:ea typeface="ＭＳ Ｐゴシック" charset="0"/>
              </a:defRPr>
            </a:lvl8pPr>
            <a:lvl9pPr marL="3807310" indent="-223959" defTabSz="914501"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501" rtl="0" eaLnBrk="1" fontAlgn="auto" latinLnBrk="0" hangingPunct="1">
              <a:lnSpc>
                <a:spcPct val="100000"/>
              </a:lnSpc>
              <a:spcBef>
                <a:spcPts val="0"/>
              </a:spcBef>
              <a:spcAft>
                <a:spcPts val="0"/>
              </a:spcAft>
              <a:buClrTx/>
              <a:buSzTx/>
              <a:buFontTx/>
              <a:buNone/>
              <a:tabLst/>
              <a:defRPr/>
            </a:pPr>
            <a:fld id="{F1000E41-EC82-2F45-9568-E6A3556E46DB}" type="slidenum">
              <a:rPr kumimoji="0" lang="en-US" sz="13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501"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806822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0137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CA">
              <a:latin typeface="Arial" charset="0"/>
              <a:ea typeface="ＭＳ Ｐゴシック" charset="0"/>
              <a:cs typeface="ＭＳ Ｐゴシック" charset="0"/>
            </a:endParaRPr>
          </a:p>
        </p:txBody>
      </p:sp>
      <p:sp>
        <p:nvSpPr>
          <p:cNvPr id="1013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501" eaLnBrk="0" hangingPunct="0">
              <a:defRPr sz="2400">
                <a:solidFill>
                  <a:schemeClr val="tx1"/>
                </a:solidFill>
                <a:latin typeface="Arial" charset="0"/>
                <a:ea typeface="ＭＳ Ｐゴシック" charset="0"/>
                <a:cs typeface="ＭＳ Ｐゴシック" charset="0"/>
              </a:defRPr>
            </a:lvl1pPr>
            <a:lvl2pPr marL="727868" indent="-279949" defTabSz="914501" eaLnBrk="0" hangingPunct="0">
              <a:defRPr sz="2400">
                <a:solidFill>
                  <a:schemeClr val="tx1"/>
                </a:solidFill>
                <a:latin typeface="Arial" charset="0"/>
                <a:ea typeface="ＭＳ Ｐゴシック" charset="0"/>
              </a:defRPr>
            </a:lvl2pPr>
            <a:lvl3pPr marL="1119797" indent="-223959" defTabSz="914501" eaLnBrk="0" hangingPunct="0">
              <a:defRPr sz="2400">
                <a:solidFill>
                  <a:schemeClr val="tx1"/>
                </a:solidFill>
                <a:latin typeface="Arial" charset="0"/>
                <a:ea typeface="ＭＳ Ｐゴシック" charset="0"/>
              </a:defRPr>
            </a:lvl3pPr>
            <a:lvl4pPr marL="1567716" indent="-223959" defTabSz="914501" eaLnBrk="0" hangingPunct="0">
              <a:defRPr sz="2400">
                <a:solidFill>
                  <a:schemeClr val="tx1"/>
                </a:solidFill>
                <a:latin typeface="Arial" charset="0"/>
                <a:ea typeface="ＭＳ Ｐゴシック" charset="0"/>
              </a:defRPr>
            </a:lvl4pPr>
            <a:lvl5pPr marL="2015635" indent="-223959" defTabSz="914501" eaLnBrk="0" hangingPunct="0">
              <a:defRPr sz="2400">
                <a:solidFill>
                  <a:schemeClr val="tx1"/>
                </a:solidFill>
                <a:latin typeface="Arial" charset="0"/>
                <a:ea typeface="ＭＳ Ｐゴシック" charset="0"/>
              </a:defRPr>
            </a:lvl5pPr>
            <a:lvl6pPr marL="2463554" indent="-223959" defTabSz="914501" eaLnBrk="0" fontAlgn="base" hangingPunct="0">
              <a:spcBef>
                <a:spcPct val="0"/>
              </a:spcBef>
              <a:spcAft>
                <a:spcPct val="0"/>
              </a:spcAft>
              <a:defRPr sz="2400">
                <a:solidFill>
                  <a:schemeClr val="tx1"/>
                </a:solidFill>
                <a:latin typeface="Arial" charset="0"/>
                <a:ea typeface="ＭＳ Ｐゴシック" charset="0"/>
              </a:defRPr>
            </a:lvl6pPr>
            <a:lvl7pPr marL="2911472" indent="-223959" defTabSz="914501" eaLnBrk="0" fontAlgn="base" hangingPunct="0">
              <a:spcBef>
                <a:spcPct val="0"/>
              </a:spcBef>
              <a:spcAft>
                <a:spcPct val="0"/>
              </a:spcAft>
              <a:defRPr sz="2400">
                <a:solidFill>
                  <a:schemeClr val="tx1"/>
                </a:solidFill>
                <a:latin typeface="Arial" charset="0"/>
                <a:ea typeface="ＭＳ Ｐゴシック" charset="0"/>
              </a:defRPr>
            </a:lvl7pPr>
            <a:lvl8pPr marL="3359391" indent="-223959" defTabSz="914501" eaLnBrk="0" fontAlgn="base" hangingPunct="0">
              <a:spcBef>
                <a:spcPct val="0"/>
              </a:spcBef>
              <a:spcAft>
                <a:spcPct val="0"/>
              </a:spcAft>
              <a:defRPr sz="2400">
                <a:solidFill>
                  <a:schemeClr val="tx1"/>
                </a:solidFill>
                <a:latin typeface="Arial" charset="0"/>
                <a:ea typeface="ＭＳ Ｐゴシック" charset="0"/>
              </a:defRPr>
            </a:lvl8pPr>
            <a:lvl9pPr marL="3807310" indent="-223959" defTabSz="914501"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501" rtl="0" eaLnBrk="1" fontAlgn="auto" latinLnBrk="0" hangingPunct="1">
              <a:lnSpc>
                <a:spcPct val="100000"/>
              </a:lnSpc>
              <a:spcBef>
                <a:spcPts val="0"/>
              </a:spcBef>
              <a:spcAft>
                <a:spcPts val="0"/>
              </a:spcAft>
              <a:buClrTx/>
              <a:buSzTx/>
              <a:buFontTx/>
              <a:buNone/>
              <a:tabLst/>
              <a:defRPr/>
            </a:pPr>
            <a:fld id="{C70312FC-00C4-0B4E-A1C7-E02300E50204}" type="slidenum">
              <a:rPr kumimoji="0" lang="en-US" sz="13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501"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39871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543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a:extLst>
              <a:ext uri="{FF2B5EF4-FFF2-40B4-BE49-F238E27FC236}">
                <a16:creationId xmlns:a16="http://schemas.microsoft.com/office/drawing/2014/main" id="{24598B42-880D-B3D0-349E-2A9B08D8F940}"/>
              </a:ext>
            </a:extLst>
          </p:cNvPr>
          <p:cNvSpPr>
            <a:spLocks noGrp="1" noRot="1" noChangeAspect="1" noChangeArrowheads="1" noTextEdit="1"/>
          </p:cNvSpPr>
          <p:nvPr>
            <p:ph type="sldImg"/>
          </p:nvPr>
        </p:nvSpPr>
        <p:spPr>
          <a:ln/>
        </p:spPr>
      </p:sp>
      <p:sp>
        <p:nvSpPr>
          <p:cNvPr id="353282" name="Notes Placeholder 2">
            <a:extLst>
              <a:ext uri="{FF2B5EF4-FFF2-40B4-BE49-F238E27FC236}">
                <a16:creationId xmlns:a16="http://schemas.microsoft.com/office/drawing/2014/main" id="{979F0FE7-A6E2-D78A-28CB-B05848EDCD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a typeface="ＭＳ Ｐゴシック" panose="020B0600070205080204" pitchFamily="34" charset="-128"/>
            </a:endParaRPr>
          </a:p>
        </p:txBody>
      </p:sp>
      <p:sp>
        <p:nvSpPr>
          <p:cNvPr id="353283" name="Slide Number Placeholder 3">
            <a:extLst>
              <a:ext uri="{FF2B5EF4-FFF2-40B4-BE49-F238E27FC236}">
                <a16:creationId xmlns:a16="http://schemas.microsoft.com/office/drawing/2014/main" id="{3EBCF647-76F9-BBFF-2456-E5C274BFEC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092E2F7-9E98-6342-AC68-F9BF7A3E8A5A}" type="slidenum">
              <a:rPr kumimoji="0" lang="en-CA"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23</a:t>
            </a:fld>
            <a:endParaRPr kumimoji="0" lang="en-CA"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15261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marL="0" marR="0" lvl="0" indent="0" algn="r" defTabSz="456875" rtl="0" eaLnBrk="1" fontAlgn="auto" latinLnBrk="0" hangingPunct="1">
              <a:lnSpc>
                <a:spcPct val="100000"/>
              </a:lnSpc>
              <a:spcBef>
                <a:spcPct val="0"/>
              </a:spcBef>
              <a:spcAft>
                <a:spcPts val="0"/>
              </a:spcAft>
              <a:buClrTx/>
              <a:buSzTx/>
              <a:buFontTx/>
              <a:buNone/>
              <a:tabLst/>
              <a:defRPr/>
            </a:pPr>
            <a:fld id="{22B74644-10A0-B84B-9EA3-D1E84108857C}"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456875" rtl="0" eaLnBrk="1" fontAlgn="auto" latinLnBrk="0" hangingPunct="1">
                <a:lnSpc>
                  <a:spcPct val="100000"/>
                </a:lnSpc>
                <a:spcBef>
                  <a:spcPct val="0"/>
                </a:spcBef>
                <a:spcAft>
                  <a:spcPts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5282" name="Rectangle 2"/>
          <p:cNvSpPr>
            <a:spLocks noGrp="1" noRot="1" noChangeAspect="1" noChangeArrowheads="1" noTextEdit="1"/>
          </p:cNvSpPr>
          <p:nvPr>
            <p:ph type="sldImg"/>
          </p:nvPr>
        </p:nvSpPr>
        <p:spPr>
          <a:xfrm>
            <a:off x="393700" y="692150"/>
            <a:ext cx="6070600" cy="3414713"/>
          </a:xfrm>
          <a:ln/>
        </p:spPr>
      </p:sp>
      <p:sp>
        <p:nvSpPr>
          <p:cNvPr id="22528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703302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marL="0" marR="0" lvl="0" indent="0" algn="r" defTabSz="456875" rtl="0" eaLnBrk="1" fontAlgn="auto" latinLnBrk="0" hangingPunct="1">
              <a:lnSpc>
                <a:spcPct val="100000"/>
              </a:lnSpc>
              <a:spcBef>
                <a:spcPct val="0"/>
              </a:spcBef>
              <a:spcAft>
                <a:spcPts val="0"/>
              </a:spcAft>
              <a:buClrTx/>
              <a:buSzTx/>
              <a:buFontTx/>
              <a:buNone/>
              <a:tabLst/>
              <a:defRPr/>
            </a:pPr>
            <a:fld id="{CCCDB516-9C8F-6A43-937C-12A6AA44EF6B}"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456875" rtl="0" eaLnBrk="1" fontAlgn="auto" latinLnBrk="0" hangingPunct="1">
                <a:lnSpc>
                  <a:spcPct val="100000"/>
                </a:lnSpc>
                <a:spcBef>
                  <a:spcPct val="0"/>
                </a:spcBef>
                <a:spcAft>
                  <a:spcPts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7330" name="Rectangle 2"/>
          <p:cNvSpPr>
            <a:spLocks noGrp="1" noRot="1" noChangeAspect="1" noChangeArrowheads="1" noTextEdit="1"/>
          </p:cNvSpPr>
          <p:nvPr>
            <p:ph type="sldImg"/>
          </p:nvPr>
        </p:nvSpPr>
        <p:spPr>
          <a:xfrm>
            <a:off x="393700" y="692150"/>
            <a:ext cx="6070600" cy="3414713"/>
          </a:xfrm>
          <a:ln/>
        </p:spPr>
      </p:sp>
      <p:sp>
        <p:nvSpPr>
          <p:cNvPr id="22733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2412632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marL="0" marR="0" lvl="0" indent="0" algn="r" defTabSz="456875" rtl="0" eaLnBrk="1" fontAlgn="auto" latinLnBrk="0" hangingPunct="1">
              <a:lnSpc>
                <a:spcPct val="100000"/>
              </a:lnSpc>
              <a:spcBef>
                <a:spcPct val="0"/>
              </a:spcBef>
              <a:spcAft>
                <a:spcPts val="0"/>
              </a:spcAft>
              <a:buClrTx/>
              <a:buSzTx/>
              <a:buFontTx/>
              <a:buNone/>
              <a:tabLst/>
              <a:defRPr/>
            </a:pPr>
            <a:fld id="{4A5ADFFF-7221-7040-8468-2338E75186B0}"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456875" rtl="0" eaLnBrk="1" fontAlgn="auto" latinLnBrk="0" hangingPunct="1">
                <a:lnSpc>
                  <a:spcPct val="100000"/>
                </a:lnSpc>
                <a:spcBef>
                  <a:spcPct val="0"/>
                </a:spcBef>
                <a:spcAft>
                  <a:spcPts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1426" name="Rectangle 2"/>
          <p:cNvSpPr>
            <a:spLocks noGrp="1" noRot="1" noChangeAspect="1" noChangeArrowheads="1" noTextEdit="1"/>
          </p:cNvSpPr>
          <p:nvPr>
            <p:ph type="sldImg"/>
          </p:nvPr>
        </p:nvSpPr>
        <p:spPr>
          <a:xfrm>
            <a:off x="393700" y="692150"/>
            <a:ext cx="6070600" cy="3414713"/>
          </a:xfrm>
          <a:ln/>
        </p:spPr>
      </p:sp>
      <p:sp>
        <p:nvSpPr>
          <p:cNvPr id="23142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3558999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6FF0079-15B5-4BED-BCFE-1A3DE45FC0C3}"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28</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1"/>
          </p:nvPr>
        </p:nvSpPr>
        <p:spPr/>
        <p:txBody>
          <a:bodyPr/>
          <a:lstStyle/>
          <a:p>
            <a:r>
              <a:rPr lang="en-CA" sz="1200" b="1"/>
              <a:t>SPEAKER NOTES:</a:t>
            </a:r>
          </a:p>
          <a:p>
            <a:pPr marL="174296" indent="-174296">
              <a:buFont typeface="Arial" pitchFamily="34" charset="0"/>
              <a:buChar char="•"/>
            </a:pPr>
            <a:r>
              <a:rPr lang="en-CA" sz="1200"/>
              <a:t>The landmark UK Prospective Diabetes Study (UKPDS) found that each 1% reduction in updated mean glycated hemoglobin (A1C) significantly decreased the risk of deaths related to diabetes by 21%, of microvascular complications (e.g., renal disease and retinopathy) by 37%, of amputation or death from peripheral vascular disease by 43%, of myocardial infarction by 14%, and of stroke by 12%. </a:t>
            </a:r>
          </a:p>
          <a:p>
            <a:endParaRPr lang="en-CA" sz="1200"/>
          </a:p>
          <a:p>
            <a:r>
              <a:rPr lang="it-IT" sz="1000" b="1">
                <a:solidFill>
                  <a:srgbClr val="000000"/>
                </a:solidFill>
              </a:rPr>
              <a:t>Reference:</a:t>
            </a:r>
          </a:p>
          <a:p>
            <a:r>
              <a:rPr lang="it-IT" sz="1000">
                <a:solidFill>
                  <a:srgbClr val="000000"/>
                </a:solidFill>
              </a:rPr>
              <a:t>Stratton IM, Adler AI, Neil HAW, et al.</a:t>
            </a:r>
            <a:r>
              <a:rPr lang="en-CA" sz="1000">
                <a:solidFill>
                  <a:srgbClr val="000000"/>
                </a:solidFill>
              </a:rPr>
              <a:t> Association of glycaemia with macrovascular and microvascular complications of type 2 diabetes (UKPDS 35): prospective observational study. </a:t>
            </a:r>
            <a:r>
              <a:rPr lang="da-DK" sz="1000" i="1">
                <a:solidFill>
                  <a:srgbClr val="000000"/>
                </a:solidFill>
              </a:rPr>
              <a:t>BMJ</a:t>
            </a:r>
            <a:r>
              <a:rPr lang="da-DK" sz="1000">
                <a:solidFill>
                  <a:srgbClr val="000000"/>
                </a:solidFill>
              </a:rPr>
              <a:t> 2000:321;405-12.</a:t>
            </a:r>
            <a:endParaRPr lang="en-CA" sz="1000">
              <a:solidFill>
                <a:srgbClr val="000000"/>
              </a:solidFill>
            </a:endParaRPr>
          </a:p>
          <a:p>
            <a:endParaRPr lang="en-CA" sz="1200"/>
          </a:p>
        </p:txBody>
      </p:sp>
    </p:spTree>
    <p:extLst>
      <p:ext uri="{BB962C8B-B14F-4D97-AF65-F5344CB8AC3E}">
        <p14:creationId xmlns:p14="http://schemas.microsoft.com/office/powerpoint/2010/main" val="860755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a:extLst>
              <a:ext uri="{FF2B5EF4-FFF2-40B4-BE49-F238E27FC236}">
                <a16:creationId xmlns:a16="http://schemas.microsoft.com/office/drawing/2014/main" id="{46604866-DAF1-7293-4394-3122D8AECF66}"/>
              </a:ext>
            </a:extLst>
          </p:cNvPr>
          <p:cNvSpPr>
            <a:spLocks noGrp="1" noRot="1" noChangeAspect="1" noChangeArrowheads="1" noTextEdit="1"/>
          </p:cNvSpPr>
          <p:nvPr>
            <p:ph type="sldImg"/>
          </p:nvPr>
        </p:nvSpPr>
        <p:spPr>
          <a:ln/>
        </p:spPr>
      </p:sp>
      <p:sp>
        <p:nvSpPr>
          <p:cNvPr id="202754" name="Notes Placeholder 2">
            <a:extLst>
              <a:ext uri="{FF2B5EF4-FFF2-40B4-BE49-F238E27FC236}">
                <a16:creationId xmlns:a16="http://schemas.microsoft.com/office/drawing/2014/main" id="{362C6F98-0E37-10F4-A4ED-F89A7FF3DA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latin typeface="Arial" panose="020B0604020202020204" pitchFamily="34" charset="0"/>
              <a:ea typeface="ＭＳ Ｐゴシック" panose="020B0600070205080204" pitchFamily="34" charset="-128"/>
            </a:endParaRPr>
          </a:p>
        </p:txBody>
      </p:sp>
      <p:sp>
        <p:nvSpPr>
          <p:cNvPr id="202755" name="Slide Number Placeholder 3">
            <a:extLst>
              <a:ext uri="{FF2B5EF4-FFF2-40B4-BE49-F238E27FC236}">
                <a16:creationId xmlns:a16="http://schemas.microsoft.com/office/drawing/2014/main" id="{145E0294-9C30-39B0-444F-A63643424C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6055C0-31D0-0542-9546-2BCBE1BBD4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CC5228-34D5-704A-9F1F-826DB3381B2E}"/>
              </a:ext>
            </a:extLst>
          </p:cNvPr>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6AE47-DB36-E94D-AFCA-71078110071C}"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Text Box 1">
            <a:extLst>
              <a:ext uri="{FF2B5EF4-FFF2-40B4-BE49-F238E27FC236}">
                <a16:creationId xmlns:a16="http://schemas.microsoft.com/office/drawing/2014/main" id="{F26117D8-3BD7-F94C-B21E-FC7B3E356CC3}"/>
              </a:ext>
            </a:extLst>
          </p:cNvPr>
          <p:cNvSpPr txBox="1">
            <a:spLocks noGrp="1" noRot="1" noChangeAspect="1" noChangeArrowheads="1"/>
          </p:cNvSpPr>
          <p:nvPr>
            <p:ph type="sldImg"/>
          </p:nvPr>
        </p:nvSpPr>
        <p:spPr bwMode="auto">
          <a:xfrm>
            <a:off x="423863" y="704850"/>
            <a:ext cx="618648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A16BBAC9-FED3-F94F-9806-B100A3F7DF1C}"/>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eaLnBrk="1">
              <a:lnSpc>
                <a:spcPct val="104000"/>
              </a:lnSpc>
              <a:spcBef>
                <a:spcPct val="0"/>
              </a:spcBef>
              <a:tabLst>
                <a:tab pos="723900" algn="l"/>
                <a:tab pos="1447800" algn="l"/>
                <a:tab pos="2171700" algn="l"/>
                <a:tab pos="2895600" algn="l"/>
                <a:tab pos="3619500" algn="l"/>
                <a:tab pos="4343400" algn="l"/>
                <a:tab pos="5067300" algn="l"/>
              </a:tabLst>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Figure 2. Kaplan–Meier Curves for the Primary and Secondary Outcomes during the Trial and Follow-up Period. The primary outcome was a major cardiovascular event (a composite of myocardial infarction, stroke, new or worsening congestive heart failure, amputation for ischemic gangrene, or death from cardiovascular causes). Secondary outcomes were any major diabetes event (primary composite outcome plus nontraumatic amputation or end-stage renal disease, defined as an estimated glomerular filtration rate [GFR] of &lt;15 during the original trial period or as an estimated GFR of &lt;15 or dialysis or kidney transplantation during the follow-up study), death from cardiovascular causes, and death from any cause.</a:t>
            </a:r>
          </a:p>
        </p:txBody>
      </p:sp>
    </p:spTree>
    <p:extLst>
      <p:ext uri="{BB962C8B-B14F-4D97-AF65-F5344CB8AC3E}">
        <p14:creationId xmlns:p14="http://schemas.microsoft.com/office/powerpoint/2010/main" val="3177122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This</a:t>
            </a:r>
            <a:r>
              <a:rPr lang="en-CA" baseline="0"/>
              <a:t> slide must be visually presented to the audience AND verbalized by the speaker.</a:t>
            </a:r>
            <a:endParaRPr lang="en-CA"/>
          </a:p>
        </p:txBody>
      </p:sp>
      <p:sp>
        <p:nvSpPr>
          <p:cNvPr id="4" name="Slide Number Placeholder 3"/>
          <p:cNvSpPr>
            <a:spLocks noGrp="1"/>
          </p:cNvSpPr>
          <p:nvPr>
            <p:ph type="sldNum" sz="quarter" idx="10"/>
          </p:nvPr>
        </p:nvSpPr>
        <p:spPr/>
        <p:txBody>
          <a:bodyPr/>
          <a:lstStyle/>
          <a:p>
            <a:fld id="{C8EEF095-98A1-4BD3-B7D3-3DE745826CE1}" type="slidenum">
              <a:rPr lang="en-CA" smtClean="0"/>
              <a:t>3</a:t>
            </a:fld>
            <a:endParaRPr lang="en-CA"/>
          </a:p>
        </p:txBody>
      </p:sp>
    </p:spTree>
    <p:extLst>
      <p:ext uri="{BB962C8B-B14F-4D97-AF65-F5344CB8AC3E}">
        <p14:creationId xmlns:p14="http://schemas.microsoft.com/office/powerpoint/2010/main" val="4137462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xfrm>
            <a:off x="895879" y="4681772"/>
            <a:ext cx="4926544" cy="27419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5861">
              <a:defRPr/>
            </a:pPr>
            <a:r>
              <a:rPr lang="en-GB" b="1"/>
              <a:t>Notes</a:t>
            </a:r>
          </a:p>
          <a:p>
            <a:pPr marL="171441" indent="-171441" defTabSz="465861">
              <a:buFont typeface="Arial" panose="020B0604020202020204" pitchFamily="34" charset="0"/>
              <a:buChar char="•"/>
              <a:defRPr/>
            </a:pPr>
            <a:r>
              <a:rPr lang="en-US" altLang="en-US">
                <a:latin typeface="Arial" pitchFamily="34" charset="0"/>
                <a:cs typeface="Arial" pitchFamily="34" charset="0"/>
              </a:rPr>
              <a:t>Sitagliptin was non-inferior to placebo on the primary outcome: </a:t>
            </a:r>
            <a:r>
              <a:rPr lang="en-US"/>
              <a:t>CV death, non-fatal MI, non-fatal stroke, </a:t>
            </a:r>
            <a:r>
              <a:rPr lang="en-US" err="1"/>
              <a:t>hospitalisation</a:t>
            </a:r>
            <a:r>
              <a:rPr lang="en-US"/>
              <a:t> for unstable angina</a:t>
            </a:r>
            <a:r>
              <a:rPr lang="en-GB" baseline="0"/>
              <a:t> (per protocol analysis for non-inferiority).</a:t>
            </a:r>
          </a:p>
          <a:p>
            <a:pPr marL="171441" indent="-171441" defTabSz="465861">
              <a:buFont typeface="Arial" panose="020B0604020202020204" pitchFamily="34" charset="0"/>
              <a:buChar char="•"/>
              <a:defRPr/>
            </a:pPr>
            <a:r>
              <a:rPr lang="en-US"/>
              <a:t>Overall in the intention-to-treat population, the </a:t>
            </a:r>
            <a:r>
              <a:rPr lang="en-GB"/>
              <a:t>primary composite cardiovascular outcome occurred </a:t>
            </a:r>
            <a:r>
              <a:rPr lang="en-US"/>
              <a:t>in 839 patients in the sitagliptin group (11.4%, 4.06 per 100 person-years) and 851 in the placebo group (11.6%, 4.17 per 100 person-years). There was no significant between-group difference in the primary composite cardiovascular </a:t>
            </a:r>
            <a:r>
              <a:rPr lang="en-GB"/>
              <a:t>outcome (hazard ratio in the per-protocol analysis, 0.98; 95% CI: 0.88–1.09; p &lt; 0.001 for </a:t>
            </a:r>
            <a:r>
              <a:rPr lang="en-US"/>
              <a:t>non-inferiority; hazard ratio in the intention-to treat </a:t>
            </a:r>
            <a:r>
              <a:rPr lang="en-GB"/>
              <a:t>analysis, 0.98; 95% CI: 0.89–1.08; p = 0.65 for superiority).</a:t>
            </a:r>
            <a:endParaRPr lang="en-US"/>
          </a:p>
          <a:p>
            <a:pPr marL="171441" indent="-171441" defTabSz="465861">
              <a:buFont typeface="Arial" panose="020B0604020202020204" pitchFamily="34" charset="0"/>
              <a:buChar char="•"/>
              <a:defRPr/>
            </a:pPr>
            <a:r>
              <a:rPr lang="en-US"/>
              <a:t>At 4 months, mean HbA</a:t>
            </a:r>
            <a:r>
              <a:rPr lang="en-US" baseline="-25000"/>
              <a:t>1c</a:t>
            </a:r>
            <a:r>
              <a:rPr lang="en-US"/>
              <a:t> values were 0.4 percentage points lower in the sitagliptin group than in the placebo group. This difference narrowed during the study period, with an overall least-squares mean difference of </a:t>
            </a:r>
            <a:br>
              <a:rPr lang="en-US"/>
            </a:br>
            <a:r>
              <a:rPr lang="en-US"/>
              <a:t>-0.29% in the sitagliptin group (95% </a:t>
            </a:r>
            <a:r>
              <a:rPr lang="it-IT"/>
              <a:t>CI: -0.32– -0.27)</a:t>
            </a:r>
            <a:r>
              <a:rPr lang="en-US" altLang="en-US">
                <a:latin typeface="Arial" pitchFamily="34" charset="0"/>
                <a:cs typeface="Arial" pitchFamily="34" charset="0"/>
              </a:rPr>
              <a:t>, p &lt; 0.0001.</a:t>
            </a:r>
          </a:p>
          <a:p>
            <a:pPr defTabSz="465861">
              <a:defRPr/>
            </a:pPr>
            <a:endParaRPr lang="en-GB" b="1"/>
          </a:p>
          <a:p>
            <a:pPr defTabSz="465861">
              <a:defRPr/>
            </a:pPr>
            <a:r>
              <a:rPr lang="en-GB" b="1"/>
              <a:t>Abbreviations</a:t>
            </a:r>
          </a:p>
          <a:p>
            <a:pPr defTabSz="465861">
              <a:defRPr/>
            </a:pPr>
            <a:r>
              <a:rPr lang="en-GB" spc="-10"/>
              <a:t>CI, confidence</a:t>
            </a:r>
            <a:r>
              <a:rPr lang="en-GB" spc="-10" baseline="0"/>
              <a:t> interval; </a:t>
            </a:r>
            <a:r>
              <a:rPr lang="en-GB" spc="-10"/>
              <a:t>CV, cardiovascular; HbA</a:t>
            </a:r>
            <a:r>
              <a:rPr lang="en-GB" spc="-10" baseline="-25000"/>
              <a:t>1C</a:t>
            </a:r>
            <a:r>
              <a:rPr lang="en-GB" spc="-10"/>
              <a:t>, glycosylated haemoglobin; HR, hazard ratio; 4P-MACE, 4-point major adverse cardiovascular events </a:t>
            </a:r>
            <a:br>
              <a:rPr lang="en-GB" spc="-10"/>
            </a:br>
            <a:r>
              <a:rPr lang="en-GB" spc="-10"/>
              <a:t>(CV death, non-fatal myocardial infarction, non-fatal stroke or unstable angina requiring hospitalisation)</a:t>
            </a:r>
            <a:r>
              <a:rPr lang="en-GB" spc="-10" baseline="0"/>
              <a:t>; MI, myocardial infarction; </a:t>
            </a:r>
            <a:r>
              <a:rPr lang="en-US" spc="-10"/>
              <a:t>TECOS, Trial Evaluating Cardiovascular Outcomes with Sitagliptin.</a:t>
            </a:r>
          </a:p>
          <a:p>
            <a:pPr defTabSz="465861">
              <a:defRPr/>
            </a:pPr>
            <a:endParaRPr lang="en-US" spc="-10"/>
          </a:p>
          <a:p>
            <a:pPr marL="0" marR="0" indent="0" algn="l" defTabSz="465861" rtl="0" eaLnBrk="1" fontAlgn="auto" latinLnBrk="0" hangingPunct="1">
              <a:lnSpc>
                <a:spcPct val="100000"/>
              </a:lnSpc>
              <a:spcBef>
                <a:spcPts val="0"/>
              </a:spcBef>
              <a:spcAft>
                <a:spcPts val="0"/>
              </a:spcAft>
              <a:buClrTx/>
              <a:buSzTx/>
              <a:buFontTx/>
              <a:buNone/>
              <a:tabLst/>
              <a:defRPr/>
            </a:pPr>
            <a:r>
              <a:rPr lang="en-GB"/>
              <a:t>https://www.dtu.ox.ac.uk/generic/slides.php?Section=13.</a:t>
            </a:r>
          </a:p>
          <a:p>
            <a:pPr marL="0" marR="0" indent="0" algn="l" defTabSz="465861" rtl="0" eaLnBrk="1" fontAlgn="auto" latinLnBrk="0" hangingPunct="1">
              <a:lnSpc>
                <a:spcPct val="100000"/>
              </a:lnSpc>
              <a:spcBef>
                <a:spcPts val="0"/>
              </a:spcBef>
              <a:spcAft>
                <a:spcPts val="0"/>
              </a:spcAft>
              <a:buClrTx/>
              <a:buSzTx/>
              <a:buFontTx/>
              <a:buNone/>
              <a:tabLst/>
              <a:defRPr/>
            </a:pPr>
            <a:endParaRPr lang="en-GB"/>
          </a:p>
          <a:p>
            <a:pPr marL="0" marR="0" indent="0" algn="l" defTabSz="465861" rtl="0" eaLnBrk="1" fontAlgn="auto" latinLnBrk="0" hangingPunct="1">
              <a:lnSpc>
                <a:spcPct val="100000"/>
              </a:lnSpc>
              <a:spcBef>
                <a:spcPts val="0"/>
              </a:spcBef>
              <a:spcAft>
                <a:spcPts val="0"/>
              </a:spcAft>
              <a:buClrTx/>
              <a:buSzTx/>
              <a:buFontTx/>
              <a:buNone/>
              <a:tabLst/>
              <a:defRPr/>
            </a:pPr>
            <a:r>
              <a:rPr lang="en-GB" b="1"/>
              <a:t>Copyright</a:t>
            </a:r>
          </a:p>
          <a:p>
            <a:pPr marL="0" marR="0" indent="0" algn="l" defTabSz="465861" rtl="0" eaLnBrk="1" fontAlgn="auto" latinLnBrk="0" hangingPunct="1">
              <a:lnSpc>
                <a:spcPct val="100000"/>
              </a:lnSpc>
              <a:spcBef>
                <a:spcPts val="0"/>
              </a:spcBef>
              <a:spcAft>
                <a:spcPts val="0"/>
              </a:spcAft>
              <a:buClrTx/>
              <a:buSzTx/>
              <a:buFontTx/>
              <a:buNone/>
              <a:tabLst/>
              <a:defRPr/>
            </a:pPr>
            <a:r>
              <a:rPr lang="fr-FR" sz="1100" b="0" i="0" u="none" strike="noStrike" kern="1200">
                <a:solidFill>
                  <a:schemeClr val="tx1"/>
                </a:solidFill>
                <a:effectLst/>
                <a:latin typeface="Arial" panose="020B0604020202020204" pitchFamily="34" charset="0"/>
                <a:ea typeface="+mn-ea"/>
                <a:cs typeface="Arial" panose="020B0604020202020204" pitchFamily="34" charset="0"/>
              </a:rPr>
              <a:t>Green et al. N Engl J Med 2015; DOI: 10.1056/NEJMoa1501352. Figure 3A </a:t>
            </a:r>
            <a:endParaRPr lang="en-GB" b="1"/>
          </a:p>
          <a:p>
            <a:pPr defTabSz="465861">
              <a:defRPr/>
            </a:pPr>
            <a:endParaRPr lang="en-GB" spc="-10"/>
          </a:p>
          <a:p>
            <a:endParaRPr lang="en-US" altLang="en-US">
              <a:latin typeface="Arial" pitchFamily="34" charset="0"/>
            </a:endParaRPr>
          </a:p>
        </p:txBody>
      </p:sp>
      <p:sp>
        <p:nvSpPr>
          <p:cNvPr id="6758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50000"/>
              </a:spcBef>
              <a:buFont typeface="Monotype Sorts" charset="2"/>
              <a:buChar char="4"/>
              <a:defRPr kumimoji="1" sz="2800">
                <a:solidFill>
                  <a:schemeClr val="bg1"/>
                </a:solidFill>
                <a:latin typeface="Times New Roman" pitchFamily="18" charset="0"/>
                <a:ea typeface="MS PGothic" pitchFamily="34" charset="-128"/>
              </a:defRPr>
            </a:lvl1pPr>
            <a:lvl2pPr marL="742909" indent="-285734" eaLnBrk="0" hangingPunct="0">
              <a:spcBef>
                <a:spcPct val="50000"/>
              </a:spcBef>
              <a:buFont typeface="Monotype Sorts" charset="2"/>
              <a:buChar char="4"/>
              <a:defRPr kumimoji="1" sz="2800">
                <a:solidFill>
                  <a:schemeClr val="bg1"/>
                </a:solidFill>
                <a:latin typeface="Times New Roman" pitchFamily="18" charset="0"/>
                <a:ea typeface="MS PGothic" pitchFamily="34" charset="-128"/>
              </a:defRPr>
            </a:lvl2pPr>
            <a:lvl3pPr marL="1142937" indent="-228587" eaLnBrk="0" hangingPunct="0">
              <a:spcBef>
                <a:spcPct val="50000"/>
              </a:spcBef>
              <a:buFont typeface="Monotype Sorts" charset="2"/>
              <a:buChar char="4"/>
              <a:defRPr kumimoji="1" sz="2800">
                <a:solidFill>
                  <a:schemeClr val="bg1"/>
                </a:solidFill>
                <a:latin typeface="Times New Roman" pitchFamily="18" charset="0"/>
                <a:ea typeface="MS PGothic" pitchFamily="34" charset="-128"/>
              </a:defRPr>
            </a:lvl3pPr>
            <a:lvl4pPr marL="1600111" indent="-228587" eaLnBrk="0" hangingPunct="0">
              <a:spcBef>
                <a:spcPct val="50000"/>
              </a:spcBef>
              <a:buFont typeface="Monotype Sorts" charset="2"/>
              <a:buChar char="4"/>
              <a:defRPr kumimoji="1" sz="2800">
                <a:solidFill>
                  <a:schemeClr val="bg1"/>
                </a:solidFill>
                <a:latin typeface="Times New Roman" pitchFamily="18" charset="0"/>
                <a:ea typeface="MS PGothic" pitchFamily="34" charset="-128"/>
              </a:defRPr>
            </a:lvl4pPr>
            <a:lvl5pPr marL="2057287" indent="-228587" eaLnBrk="0" hangingPunct="0">
              <a:spcBef>
                <a:spcPct val="50000"/>
              </a:spcBef>
              <a:buFont typeface="Monotype Sorts" charset="2"/>
              <a:buChar char="4"/>
              <a:defRPr kumimoji="1" sz="2800">
                <a:solidFill>
                  <a:schemeClr val="bg1"/>
                </a:solidFill>
                <a:latin typeface="Times New Roman" pitchFamily="18" charset="0"/>
                <a:ea typeface="MS PGothic" pitchFamily="34" charset="-128"/>
              </a:defRPr>
            </a:lvl5pPr>
            <a:lvl6pPr marL="2514461" indent="-228587" eaLnBrk="0" fontAlgn="base" hangingPunct="0">
              <a:spcBef>
                <a:spcPct val="50000"/>
              </a:spcBef>
              <a:spcAft>
                <a:spcPct val="0"/>
              </a:spcAft>
              <a:buFont typeface="Monotype Sorts" charset="2"/>
              <a:buChar char="4"/>
              <a:defRPr kumimoji="1" sz="2800">
                <a:solidFill>
                  <a:schemeClr val="bg1"/>
                </a:solidFill>
                <a:latin typeface="Times New Roman" pitchFamily="18" charset="0"/>
                <a:ea typeface="MS PGothic" pitchFamily="34" charset="-128"/>
              </a:defRPr>
            </a:lvl6pPr>
            <a:lvl7pPr marL="2971635" indent="-228587" eaLnBrk="0" fontAlgn="base" hangingPunct="0">
              <a:spcBef>
                <a:spcPct val="50000"/>
              </a:spcBef>
              <a:spcAft>
                <a:spcPct val="0"/>
              </a:spcAft>
              <a:buFont typeface="Monotype Sorts" charset="2"/>
              <a:buChar char="4"/>
              <a:defRPr kumimoji="1" sz="2800">
                <a:solidFill>
                  <a:schemeClr val="bg1"/>
                </a:solidFill>
                <a:latin typeface="Times New Roman" pitchFamily="18" charset="0"/>
                <a:ea typeface="MS PGothic" pitchFamily="34" charset="-128"/>
              </a:defRPr>
            </a:lvl7pPr>
            <a:lvl8pPr marL="3428811" indent="-228587" eaLnBrk="0" fontAlgn="base" hangingPunct="0">
              <a:spcBef>
                <a:spcPct val="50000"/>
              </a:spcBef>
              <a:spcAft>
                <a:spcPct val="0"/>
              </a:spcAft>
              <a:buFont typeface="Monotype Sorts" charset="2"/>
              <a:buChar char="4"/>
              <a:defRPr kumimoji="1" sz="2800">
                <a:solidFill>
                  <a:schemeClr val="bg1"/>
                </a:solidFill>
                <a:latin typeface="Times New Roman" pitchFamily="18" charset="0"/>
                <a:ea typeface="MS PGothic" pitchFamily="34" charset="-128"/>
              </a:defRPr>
            </a:lvl8pPr>
            <a:lvl9pPr marL="3885985" indent="-228587" eaLnBrk="0" fontAlgn="base" hangingPunct="0">
              <a:spcBef>
                <a:spcPct val="50000"/>
              </a:spcBef>
              <a:spcAft>
                <a:spcPct val="0"/>
              </a:spcAft>
              <a:buFont typeface="Monotype Sorts" charset="2"/>
              <a:buChar char="4"/>
              <a:defRPr kumimoji="1" sz="2800">
                <a:solidFill>
                  <a:schemeClr val="bg1"/>
                </a:solidFill>
                <a:latin typeface="Times New Roman" pitchFamily="18" charset="0"/>
                <a:ea typeface="MS PGothic" pitchFamily="34" charset="-128"/>
              </a:defRPr>
            </a:lvl9pPr>
          </a:lstStyle>
          <a:p>
            <a:fld id="{607E64B3-9B2E-48E4-ACDC-967F6BF36CE7}" type="slidenum">
              <a:rPr kumimoji="0" lang="en-US" altLang="en-US" sz="1200">
                <a:solidFill>
                  <a:prstClr val="black"/>
                </a:solidFill>
                <a:latin typeface="Arial" pitchFamily="34" charset="0"/>
              </a:rPr>
              <a:pPr/>
              <a:t>35</a:t>
            </a:fld>
            <a:endParaRPr kumimoji="0" lang="en-US" altLang="en-US" sz="1200">
              <a:solidFill>
                <a:prstClr val="black"/>
              </a:solidFill>
              <a:latin typeface="Arial" pitchFamily="34" charset="0"/>
            </a:endParaRPr>
          </a:p>
        </p:txBody>
      </p:sp>
    </p:spTree>
    <p:extLst>
      <p:ext uri="{BB962C8B-B14F-4D97-AF65-F5344CB8AC3E}">
        <p14:creationId xmlns:p14="http://schemas.microsoft.com/office/powerpoint/2010/main" val="3619706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10"/>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2A55CF5D-EFED-4911-972C-905BD70294F8}"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06873"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4752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2A55CF5D-EFED-4911-972C-905BD70294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06873"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5336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2A55CF5D-EFED-4911-972C-905BD70294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06873"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4871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All cause death	</a:t>
            </a:r>
          </a:p>
          <a:p>
            <a:r>
              <a:rPr lang="en-US"/>
              <a:t>Simva: 182 / 2221 (8,2%),</a:t>
            </a:r>
            <a:r>
              <a:rPr lang="en-US" baseline="0"/>
              <a:t> placebo :</a:t>
            </a:r>
            <a:r>
              <a:rPr lang="en-US"/>
              <a:t>256 / 2223 (11,5%)             HR= 0,71[0,59;0,85]</a:t>
            </a:r>
          </a:p>
          <a:p>
            <a:r>
              <a:rPr lang="en-US"/>
              <a:t>pooled empa : 269 (5.7%)/2333, placebo : 194 (8.3%)/4687       HR= 0.68 (0.57,0.82)</a:t>
            </a:r>
          </a:p>
          <a:p>
            <a:r>
              <a:rPr lang="en-US"/>
              <a:t>Ramipril: 482 / 4645 (10,4%), placebo : 569 / 4652 (12,2%)       HR=0,85[0,76;0,95]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55CF5D-EFED-4911-972C-905BD70294F8}"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374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CA"/>
              <a:t>In this study, a total of 9,340 patients with type 2 diabetes and high cardiovascular risk were randomized to liraglutide or placebo, with a median follow-up of 3.84 years. The primary composite outcome was the first occurrence of death from cardiovascular causes, nonfatal myocardial infarction, or nonfatal stroke. This outcome occurred in significantly fewer patients in the liraglutide group (13.0%) than in the placebo group (14.9%: hazard ratio, 0.87; 95% confidence interval [CI], 0.78 to 0.97; </a:t>
            </a:r>
            <a:r>
              <a:rPr lang="en-CA" i="1"/>
              <a:t>p</a:t>
            </a:r>
            <a:r>
              <a:rPr lang="en-CA"/>
              <a:t>&lt;0.001 for noninferiority; </a:t>
            </a:r>
            <a:r>
              <a:rPr lang="en-CA" i="1"/>
              <a:t>p</a:t>
            </a:r>
            <a:r>
              <a:rPr lang="en-CA"/>
              <a:t>=0.01 for superiority). </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GB"/>
          </a:p>
          <a:p>
            <a:r>
              <a:rPr lang="en-GB"/>
              <a:t>Reference:</a:t>
            </a:r>
          </a:p>
          <a:p>
            <a:pPr marL="0" marR="0" lvl="0" indent="0" algn="l" defTabSz="914354" rtl="0" eaLnBrk="1" fontAlgn="auto" latinLnBrk="0" hangingPunct="1">
              <a:lnSpc>
                <a:spcPct val="100000"/>
              </a:lnSpc>
              <a:spcBef>
                <a:spcPts val="0"/>
              </a:spcBef>
              <a:spcAft>
                <a:spcPts val="0"/>
              </a:spcAft>
              <a:buClrTx/>
              <a:buSzTx/>
              <a:buFontTx/>
              <a:buNone/>
              <a:tabLst/>
              <a:defRPr/>
            </a:pPr>
            <a:r>
              <a:rPr lang="pt-BR">
                <a:solidFill>
                  <a:srgbClr val="262626"/>
                </a:solidFill>
              </a:rPr>
              <a:t>Marso SP, Daniels GH, Brown-Frandsen K, </a:t>
            </a:r>
            <a:r>
              <a:rPr lang="pt-BR" i="1">
                <a:solidFill>
                  <a:srgbClr val="262626"/>
                </a:solidFill>
              </a:rPr>
              <a:t>et al.</a:t>
            </a:r>
            <a:r>
              <a:rPr lang="pt-BR">
                <a:solidFill>
                  <a:srgbClr val="262626"/>
                </a:solidFill>
              </a:rPr>
              <a:t> Liraglutide and Cardiovascular Outcomes in Type 2 Diabetes. </a:t>
            </a:r>
            <a:r>
              <a:rPr lang="pt-BR" i="1">
                <a:solidFill>
                  <a:srgbClr val="262626"/>
                </a:solidFill>
              </a:rPr>
              <a:t>N Engl J Med</a:t>
            </a:r>
            <a:r>
              <a:rPr lang="pt-BR">
                <a:solidFill>
                  <a:srgbClr val="262626"/>
                </a:solidFill>
              </a:rPr>
              <a:t> 2016; 375(4):311-22.</a:t>
            </a:r>
          </a:p>
        </p:txBody>
      </p:sp>
      <p:sp>
        <p:nvSpPr>
          <p:cNvPr id="4" name="Slide Number Placeholder 3"/>
          <p:cNvSpPr>
            <a:spLocks noGrp="1"/>
          </p:cNvSpPr>
          <p:nvPr>
            <p:ph type="sldNum" sz="quarter" idx="10"/>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576E89B1-B476-4C59-A1AE-E6F2A1941A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26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731838"/>
            <a:ext cx="6516688" cy="3667125"/>
          </a:xfrm>
        </p:spPr>
      </p:sp>
      <p:sp>
        <p:nvSpPr>
          <p:cNvPr id="4" name="Slide Number Placeholder 3"/>
          <p:cNvSpPr>
            <a:spLocks noGrp="1"/>
          </p:cNvSpPr>
          <p:nvPr>
            <p:ph type="sldNum" sz="quarter" idx="10"/>
          </p:nvPr>
        </p:nvSpPr>
        <p:spPr/>
        <p:txBody>
          <a:bodyPr/>
          <a:lstStyle/>
          <a:p>
            <a:fld id="{2A55CF5D-EFED-4911-972C-905BD70294F8}" type="slidenum">
              <a:rPr lang="en-GB" smtClean="0">
                <a:solidFill>
                  <a:prstClr val="black"/>
                </a:solidFill>
              </a:rPr>
              <a:pPr/>
              <a:t>44</a:t>
            </a:fld>
            <a:endParaRPr lang="en-GB">
              <a:solidFill>
                <a:prstClr val="black"/>
              </a:solidFill>
            </a:endParaRPr>
          </a:p>
        </p:txBody>
      </p:sp>
      <p:sp>
        <p:nvSpPr>
          <p:cNvPr id="5" name="Notes Placeholder 2"/>
          <p:cNvSpPr>
            <a:spLocks noGrp="1"/>
          </p:cNvSpPr>
          <p:nvPr>
            <p:ph type="body" idx="3"/>
          </p:nvPr>
        </p:nvSpPr>
        <p:spPr>
          <a:xfrm>
            <a:off x="710248" y="4518204"/>
            <a:ext cx="5681980" cy="3696712"/>
          </a:xfrm>
        </p:spPr>
        <p:txBody>
          <a:bodyPr/>
          <a:lstStyle/>
          <a:p>
            <a:endParaRPr lang="en-CA" sz="1100"/>
          </a:p>
        </p:txBody>
      </p:sp>
    </p:spTree>
    <p:extLst>
      <p:ext uri="{BB962C8B-B14F-4D97-AF65-F5344CB8AC3E}">
        <p14:creationId xmlns:p14="http://schemas.microsoft.com/office/powerpoint/2010/main" val="209196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b="1"/>
              <a:t>Reference: Primary manuscript</a:t>
            </a:r>
            <a:r>
              <a:rPr lang="en-GB" b="1" baseline="0"/>
              <a:t> </a:t>
            </a:r>
            <a:endParaRPr lang="en-GB" b="1"/>
          </a:p>
          <a:p>
            <a:pPr marL="0" marR="0" indent="0" algn="l" defTabSz="914400" rtl="0" eaLnBrk="1" fontAlgn="base" latinLnBrk="0" hangingPunct="1">
              <a:lnSpc>
                <a:spcPct val="100000"/>
              </a:lnSpc>
              <a:spcBef>
                <a:spcPct val="30000"/>
              </a:spcBef>
              <a:spcAft>
                <a:spcPct val="0"/>
              </a:spcAft>
              <a:buClrTx/>
              <a:buSzTx/>
              <a:buFontTx/>
              <a:buNone/>
              <a:tabLst/>
              <a:defRPr/>
            </a:pPr>
            <a:endParaRPr lang="en-GB" b="0"/>
          </a:p>
          <a:p>
            <a:pPr marL="0" marR="0" indent="0" algn="l" defTabSz="914400" rtl="0" eaLnBrk="1" fontAlgn="base" latinLnBrk="0" hangingPunct="1">
              <a:lnSpc>
                <a:spcPct val="100000"/>
              </a:lnSpc>
              <a:spcBef>
                <a:spcPct val="30000"/>
              </a:spcBef>
              <a:spcAft>
                <a:spcPct val="0"/>
              </a:spcAft>
              <a:buClrTx/>
              <a:buSzTx/>
              <a:buFontTx/>
              <a:buNone/>
              <a:tabLst/>
              <a:defRPr/>
            </a:pPr>
            <a:r>
              <a:rPr lang="en-GB" b="1"/>
              <a:t>Source: KM plot: </a:t>
            </a:r>
            <a:r>
              <a:rPr lang="en-GB" b="0"/>
              <a:t>EOT Figure 14.2.86/ID14201920_e_km_all_cause_death_fas.cgm</a:t>
            </a:r>
          </a:p>
          <a:p>
            <a:pPr marL="0" marR="0" indent="0" algn="l" defTabSz="914400" rtl="0" eaLnBrk="1" fontAlgn="base" latinLnBrk="0" hangingPunct="1">
              <a:lnSpc>
                <a:spcPct val="100000"/>
              </a:lnSpc>
              <a:spcBef>
                <a:spcPct val="30000"/>
              </a:spcBef>
              <a:spcAft>
                <a:spcPct val="0"/>
              </a:spcAft>
              <a:buClrTx/>
              <a:buSzTx/>
              <a:buFontTx/>
              <a:buNone/>
              <a:tabLst/>
              <a:defRPr/>
            </a:pPr>
            <a:r>
              <a:rPr lang="en-GB" b="1"/>
              <a:t>HR: </a:t>
            </a:r>
            <a:r>
              <a:rPr lang="en-GB" b="0"/>
              <a:t>EOT table  14.2.84/</a:t>
            </a:r>
            <a:r>
              <a:rPr lang="en-GB" sz="1200" b="0" kern="1200">
                <a:solidFill>
                  <a:schemeClr val="tx1"/>
                </a:solidFill>
                <a:effectLst/>
              </a:rPr>
              <a:t>ID14201900_all_cause_death_fas.txt</a:t>
            </a:r>
          </a:p>
          <a:p>
            <a:endParaRPr lang="en-GB"/>
          </a:p>
        </p:txBody>
      </p:sp>
      <p:sp>
        <p:nvSpPr>
          <p:cNvPr id="4" name="Slide Number Placeholder 3"/>
          <p:cNvSpPr>
            <a:spLocks noGrp="1"/>
          </p:cNvSpPr>
          <p:nvPr>
            <p:ph type="sldNum" sz="quarter" idx="10"/>
          </p:nvPr>
        </p:nvSpPr>
        <p:spPr/>
        <p:txBody>
          <a:bodyPr/>
          <a:lstStyle/>
          <a:p>
            <a:pPr marL="0" marR="0" lvl="0" indent="0" algn="r" defTabSz="456875" rtl="0" eaLnBrk="1" fontAlgn="auto" latinLnBrk="0" hangingPunct="1">
              <a:lnSpc>
                <a:spcPct val="100000"/>
              </a:lnSpc>
              <a:spcBef>
                <a:spcPts val="0"/>
              </a:spcBef>
              <a:spcAft>
                <a:spcPts val="0"/>
              </a:spcAft>
              <a:buClrTx/>
              <a:buSzTx/>
              <a:buFontTx/>
              <a:buNone/>
              <a:tabLst/>
              <a:defRPr/>
            </a:pPr>
            <a:fld id="{576E89B1-B476-4C59-A1AE-E6F2A1941A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875"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85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6875" rtl="0" eaLnBrk="1" fontAlgn="auto" latinLnBrk="0" hangingPunct="1">
              <a:lnSpc>
                <a:spcPct val="100000"/>
              </a:lnSpc>
              <a:spcBef>
                <a:spcPts val="0"/>
              </a:spcBef>
              <a:spcAft>
                <a:spcPts val="0"/>
              </a:spcAft>
              <a:buClrTx/>
              <a:buSzTx/>
              <a:buFontTx/>
              <a:buNone/>
              <a:tabLst/>
              <a:defRPr/>
            </a:pPr>
            <a:fld id="{576E89B1-B476-4C59-A1AE-E6F2A1941A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875"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1716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CA"/>
              <a:t>This study involved 3,297 patients with type 2 diabetes who were on a standard-care regimen. They were randomized to receive once-weekly </a:t>
            </a:r>
            <a:r>
              <a:rPr lang="en-CA" err="1"/>
              <a:t>semaglutide</a:t>
            </a:r>
            <a:r>
              <a:rPr lang="en-CA"/>
              <a:t> (0.5 mg or 1.0 mg) or placebo for 104 weeks. The primary composite outcome was the first occurrence of cardiovascular death, nonfatal myocardial infarction, or nonfatal stroke. This outcome occurred in 108 of 1648 patients (6.6%) in the pooled </a:t>
            </a:r>
            <a:r>
              <a:rPr lang="en-CA" err="1"/>
              <a:t>semaglutide</a:t>
            </a:r>
            <a:r>
              <a:rPr lang="en-CA"/>
              <a:t> groups and in 146 of 1649 patients (8.9%) in the placebo group (hazard ratio, 0.74; 95% confidence interval [CI], 0.58 to 0.95; </a:t>
            </a:r>
            <a:r>
              <a:rPr lang="en-CA" i="1"/>
              <a:t>p</a:t>
            </a:r>
            <a:r>
              <a:rPr lang="en-CA"/>
              <a:t>&lt;0.001 for noninferiority, p=0.02 for superiority).</a:t>
            </a:r>
          </a:p>
          <a:p>
            <a:endParaRPr lang="en-CA"/>
          </a:p>
          <a:p>
            <a:r>
              <a:rPr lang="en-GB"/>
              <a:t>Reference:</a:t>
            </a:r>
          </a:p>
          <a:p>
            <a:pPr marL="0" marR="0" lvl="0" indent="0" algn="l" defTabSz="914354" rtl="0" eaLnBrk="1" fontAlgn="auto" latinLnBrk="0" hangingPunct="1">
              <a:lnSpc>
                <a:spcPct val="100000"/>
              </a:lnSpc>
              <a:spcBef>
                <a:spcPts val="0"/>
              </a:spcBef>
              <a:spcAft>
                <a:spcPts val="0"/>
              </a:spcAft>
              <a:buClrTx/>
              <a:buSzTx/>
              <a:buFontTx/>
              <a:buNone/>
              <a:tabLst/>
              <a:defRPr/>
            </a:pPr>
            <a:r>
              <a:rPr lang="en-CA" err="1">
                <a:solidFill>
                  <a:srgbClr val="262626"/>
                </a:solidFill>
              </a:rPr>
              <a:t>Marso</a:t>
            </a:r>
            <a:r>
              <a:rPr lang="en-CA">
                <a:solidFill>
                  <a:srgbClr val="262626"/>
                </a:solidFill>
              </a:rPr>
              <a:t> SP, Bain SC, </a:t>
            </a:r>
            <a:r>
              <a:rPr lang="en-CA" err="1">
                <a:solidFill>
                  <a:srgbClr val="262626"/>
                </a:solidFill>
              </a:rPr>
              <a:t>Consoli</a:t>
            </a:r>
            <a:r>
              <a:rPr lang="en-CA">
                <a:solidFill>
                  <a:srgbClr val="262626"/>
                </a:solidFill>
              </a:rPr>
              <a:t> A, et al. </a:t>
            </a:r>
            <a:r>
              <a:rPr lang="en-CA" err="1">
                <a:solidFill>
                  <a:srgbClr val="262626"/>
                </a:solidFill>
              </a:rPr>
              <a:t>Semaglutide</a:t>
            </a:r>
            <a:r>
              <a:rPr lang="en-CA">
                <a:solidFill>
                  <a:srgbClr val="262626"/>
                </a:solidFill>
              </a:rPr>
              <a:t> and Cardiovascular Outcomes in Patients with Type 2 Diabetes. </a:t>
            </a:r>
            <a:r>
              <a:rPr lang="en-CA" i="1">
                <a:solidFill>
                  <a:srgbClr val="262626"/>
                </a:solidFill>
              </a:rPr>
              <a:t>N </a:t>
            </a:r>
            <a:r>
              <a:rPr lang="en-CA" i="1" err="1">
                <a:solidFill>
                  <a:srgbClr val="262626"/>
                </a:solidFill>
              </a:rPr>
              <a:t>Engl</a:t>
            </a:r>
            <a:r>
              <a:rPr lang="en-CA" i="1">
                <a:solidFill>
                  <a:srgbClr val="262626"/>
                </a:solidFill>
              </a:rPr>
              <a:t> J Med</a:t>
            </a:r>
            <a:r>
              <a:rPr lang="en-CA">
                <a:solidFill>
                  <a:srgbClr val="262626"/>
                </a:solidFill>
              </a:rPr>
              <a:t> 2016; 375(19):1834-44.</a:t>
            </a:r>
          </a:p>
          <a:p>
            <a:endParaRPr lang="en-GB"/>
          </a:p>
        </p:txBody>
      </p:sp>
      <p:sp>
        <p:nvSpPr>
          <p:cNvPr id="4" name="Slide Number Placeholder 3"/>
          <p:cNvSpPr>
            <a:spLocks noGrp="1"/>
          </p:cNvSpPr>
          <p:nvPr>
            <p:ph type="sldNum" sz="quarter" idx="10"/>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576E89B1-B476-4C59-A1AE-E6F2A1941A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00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23938"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defTabSz="914400" hangingPunct="0">
              <a:defRPr/>
            </a:pPr>
            <a:fld id="{161A9E60-AF63-CF40-A175-DD21B2692BE3}" type="slidenum">
              <a:rPr lang="en-US" sz="2400" kern="0">
                <a:solidFill>
                  <a:prstClr val="black"/>
                </a:solidFill>
                <a:sym typeface="Calibri"/>
              </a:rPr>
              <a:pPr defTabSz="914400" hangingPunct="0">
                <a:defRPr/>
              </a:pPr>
              <a:t>4</a:t>
            </a:fld>
            <a:endParaRPr lang="en-US" sz="2400" kern="0">
              <a:solidFill>
                <a:prstClr val="black"/>
              </a:solidFill>
              <a:sym typeface="Calibri"/>
            </a:endParaRPr>
          </a:p>
        </p:txBody>
      </p:sp>
    </p:spTree>
    <p:extLst>
      <p:ext uri="{BB962C8B-B14F-4D97-AF65-F5344CB8AC3E}">
        <p14:creationId xmlns:p14="http://schemas.microsoft.com/office/powerpoint/2010/main" val="47448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1026A4-BB0F-4121-958F-198325CBAD1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50715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Cardiovascular Outcomes. Shown are Kaplan–Meier plots of the primary outcome (a composite of cardiovascular death, nonfatal myocardial infarction, or nonfatal stroke) (Panel A), nonfatal myocardial infarction (Panel B), nonfatal stroke (Panel C), and death from cardiovascular causes (Panel D). The trial included a planned observation period of 109 weeks for all patients (a 104-week treatment period with a 5-week follow-up period). In Panel C, there were no events in the semaglutide group after week 104. Insets show the same data on an expanded y axis.</a:t>
            </a:r>
          </a:p>
        </p:txBody>
      </p:sp>
    </p:spTree>
    <p:extLst>
      <p:ext uri="{BB962C8B-B14F-4D97-AF65-F5344CB8AC3E}">
        <p14:creationId xmlns:p14="http://schemas.microsoft.com/office/powerpoint/2010/main" val="208556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In this study, 3,297 patients with type 2 diabetes on a standard-care regimen were randomized to receive once-weekly </a:t>
            </a:r>
            <a:r>
              <a:rPr lang="en-CA" err="1"/>
              <a:t>semaglutide</a:t>
            </a:r>
            <a:r>
              <a:rPr lang="en-CA"/>
              <a:t> (0.5 mg or 1.0 mg) or placebo for 104 weeks. This study was primarily a cardiovascular outcome study, but one of the prespecified secondary endpoints was the rate of new or worsening nephropathy, defined as new onset of persistent </a:t>
            </a:r>
            <a:r>
              <a:rPr lang="en-CA" err="1"/>
              <a:t>macroalbuminuria</a:t>
            </a:r>
            <a:r>
              <a:rPr lang="en-CA"/>
              <a:t>, or persistent doubling of serum creatinine level and creatinine clearance per MDRD &lt;45 mL/min/1.73 m</a:t>
            </a:r>
            <a:r>
              <a:rPr lang="en-CA" baseline="30000"/>
              <a:t>2</a:t>
            </a:r>
            <a:r>
              <a:rPr lang="en-CA"/>
              <a:t> or the need for continuous renal replacement therapy (in the absence of an acute reversible cause) or death due to renal disease.</a:t>
            </a:r>
          </a:p>
          <a:p>
            <a:r>
              <a:rPr lang="en-CA"/>
              <a:t>For this endpoint, </a:t>
            </a:r>
            <a:r>
              <a:rPr lang="en-CA" err="1"/>
              <a:t>semaglutide</a:t>
            </a:r>
            <a:r>
              <a:rPr lang="en-CA"/>
              <a:t> was associated with a 36% risk reduction (hazard ratio 0.64, 95% CI 0.46 to 0.88, </a:t>
            </a:r>
            <a:r>
              <a:rPr lang="en-CA" i="1"/>
              <a:t>p</a:t>
            </a:r>
            <a:r>
              <a:rPr lang="en-CA"/>
              <a:t>=0.005).</a:t>
            </a:r>
          </a:p>
          <a:p>
            <a:r>
              <a:rPr lang="en-CA"/>
              <a:t>It should be noted, however, that not all microvascular risk was lowered with </a:t>
            </a:r>
            <a:r>
              <a:rPr lang="en-CA" err="1"/>
              <a:t>semaglutide</a:t>
            </a:r>
            <a:r>
              <a:rPr lang="en-CA"/>
              <a:t> in this study. In fact, rates of retinopathy complications (vitreous hemorrhage, blindness, or conditions requiring treatment with an intravitreal agent or photocoagulation) were significantly higher with </a:t>
            </a:r>
            <a:r>
              <a:rPr lang="en-CA" err="1"/>
              <a:t>semaglutide</a:t>
            </a:r>
            <a:r>
              <a:rPr lang="en-CA"/>
              <a:t> compared to placebo (hazard ratio, 1.76; 95% CI, 1.11 to 2.78; </a:t>
            </a:r>
            <a:r>
              <a:rPr lang="en-CA" i="1"/>
              <a:t>p</a:t>
            </a:r>
            <a:r>
              <a:rPr lang="en-CA"/>
              <a:t>=0.02). </a:t>
            </a:r>
          </a:p>
          <a:p>
            <a:endParaRPr lang="en-CA"/>
          </a:p>
          <a:p>
            <a:r>
              <a:rPr lang="en-CA"/>
              <a:t>Reference:</a:t>
            </a:r>
          </a:p>
          <a:p>
            <a:pPr marL="0" marR="0" lvl="0" indent="0" algn="l" defTabSz="914354" rtl="0" eaLnBrk="1" fontAlgn="auto" latinLnBrk="0" hangingPunct="1">
              <a:lnSpc>
                <a:spcPct val="100000"/>
              </a:lnSpc>
              <a:spcBef>
                <a:spcPts val="0"/>
              </a:spcBef>
              <a:spcAft>
                <a:spcPts val="0"/>
              </a:spcAft>
              <a:buClrTx/>
              <a:buSzTx/>
              <a:buFontTx/>
              <a:buNone/>
              <a:tabLst/>
              <a:defRPr/>
            </a:pPr>
            <a:r>
              <a:rPr lang="en-CA" err="1">
                <a:solidFill>
                  <a:srgbClr val="262626"/>
                </a:solidFill>
              </a:rPr>
              <a:t>Marso</a:t>
            </a:r>
            <a:r>
              <a:rPr lang="en-CA">
                <a:solidFill>
                  <a:srgbClr val="262626"/>
                </a:solidFill>
              </a:rPr>
              <a:t> SP, Bain SC, </a:t>
            </a:r>
            <a:r>
              <a:rPr lang="en-CA" err="1">
                <a:solidFill>
                  <a:srgbClr val="262626"/>
                </a:solidFill>
              </a:rPr>
              <a:t>Consoli</a:t>
            </a:r>
            <a:r>
              <a:rPr lang="en-CA">
                <a:solidFill>
                  <a:srgbClr val="262626"/>
                </a:solidFill>
              </a:rPr>
              <a:t> A, </a:t>
            </a:r>
            <a:r>
              <a:rPr lang="en-CA" i="1">
                <a:solidFill>
                  <a:srgbClr val="262626"/>
                </a:solidFill>
              </a:rPr>
              <a:t>et al</a:t>
            </a:r>
            <a:r>
              <a:rPr lang="en-CA">
                <a:solidFill>
                  <a:srgbClr val="262626"/>
                </a:solidFill>
              </a:rPr>
              <a:t>. </a:t>
            </a:r>
            <a:r>
              <a:rPr lang="en-CA" err="1">
                <a:solidFill>
                  <a:srgbClr val="262626"/>
                </a:solidFill>
              </a:rPr>
              <a:t>Semaglutide</a:t>
            </a:r>
            <a:r>
              <a:rPr lang="en-CA">
                <a:solidFill>
                  <a:srgbClr val="262626"/>
                </a:solidFill>
              </a:rPr>
              <a:t> and Cardiovascular Outcomes in Patients with Type 2 Diabetes. </a:t>
            </a:r>
            <a:r>
              <a:rPr lang="en-CA" i="1">
                <a:solidFill>
                  <a:srgbClr val="262626"/>
                </a:solidFill>
              </a:rPr>
              <a:t>N </a:t>
            </a:r>
            <a:r>
              <a:rPr lang="en-CA" i="1" err="1">
                <a:solidFill>
                  <a:srgbClr val="262626"/>
                </a:solidFill>
              </a:rPr>
              <a:t>Engl</a:t>
            </a:r>
            <a:r>
              <a:rPr lang="en-CA" i="1">
                <a:solidFill>
                  <a:srgbClr val="262626"/>
                </a:solidFill>
              </a:rPr>
              <a:t> J Med</a:t>
            </a:r>
            <a:r>
              <a:rPr lang="en-CA">
                <a:solidFill>
                  <a:srgbClr val="262626"/>
                </a:solidFill>
              </a:rPr>
              <a:t> 2016; 375(19):1834-44 (including supplemental appendix).</a:t>
            </a:r>
          </a:p>
          <a:p>
            <a:endParaRPr lang="en-CA"/>
          </a:p>
        </p:txBody>
      </p:sp>
      <p:sp>
        <p:nvSpPr>
          <p:cNvPr id="4" name="Slide Number Placeholder 3"/>
          <p:cNvSpPr>
            <a:spLocks noGrp="1"/>
          </p:cNvSpPr>
          <p:nvPr>
            <p:ph type="sldNum" sz="quarter" idx="10"/>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5C23A4E-61F7-40B4-958B-36CB25836462}" type="slidenum">
              <a:rPr kumimoji="0" lang="en-CA"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50</a:t>
            </a:fld>
            <a:endParaRPr kumimoji="0" lang="en-CA"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7526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Percentage of patients with established CVD:</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ELIXA: 100%</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LEADER: 81.3%</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SUSTAIN 6: 83.0%</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EXSCEL: 73%</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HARMONY: 100%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REWIND: 31%</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DF6A4-2AA5-4951-84FD-1DDDE26865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747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Cardiovascular Outcomes. Shown are cumulative-incidence plots for the primary outcome (first major adverse cardiovascular events, representing a composite of death from cardiovascular causes, nonfatal myocardial infarction, or nonfatal stroke) (Panel A), nonfatal myocardial infarction (Panel B), nonfatal stroke (Panel C), and death from cardiovascular causes (Panel D). Cumulative-incidence estimates are based on time from randomization to first event confirmed by the event-adjudication committee, with death from noncardiovascular causes (Panels A and D) or death from any cause modeled as competing risks. Data for patients were censored at the end of the in-trial observation period (from randomization to the final follow-up visit). Deaths from cardiovascular causes included deaths for which the cause was undetermined. The analysis for confirmation of noninferiority was controlled for multiple comparisons; P values and confidence intervals for other analyses have not been adjusted for multiple comparisons. The insets show the same data on an expanded y axis. CI denotes confidence interval.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sz="1200" err="1">
                <a:latin typeface="+mn-lt"/>
              </a:rPr>
              <a:t>Wanner</a:t>
            </a:r>
            <a:r>
              <a:rPr lang="en-GB" sz="1200">
                <a:latin typeface="+mn-lt"/>
              </a:rPr>
              <a:t> C, et al. </a:t>
            </a:r>
            <a:r>
              <a:rPr lang="en-GB" sz="1200" i="1">
                <a:latin typeface="+mn-lt"/>
              </a:rPr>
              <a:t>N </a:t>
            </a:r>
            <a:r>
              <a:rPr lang="en-GB" sz="1200" i="1" err="1">
                <a:latin typeface="+mn-lt"/>
              </a:rPr>
              <a:t>Engl</a:t>
            </a:r>
            <a:r>
              <a:rPr lang="en-GB" sz="1200" i="1">
                <a:latin typeface="+mn-lt"/>
              </a:rPr>
              <a:t> J Med</a:t>
            </a:r>
            <a:r>
              <a:rPr lang="en-GB" sz="1200">
                <a:latin typeface="+mn-lt"/>
              </a:rPr>
              <a:t> 2016;375:323–334</a:t>
            </a:r>
            <a:r>
              <a:rPr lang="en-US" sz="1200">
                <a:latin typeface="+mn-lt"/>
              </a:rPr>
              <a:t>; </a:t>
            </a:r>
          </a:p>
          <a:p>
            <a:pPr marL="228600" indent="-228600">
              <a:buAutoNum type="arabicPeriod"/>
            </a:pPr>
            <a:r>
              <a:rPr lang="fr-FR" sz="1200">
                <a:solidFill>
                  <a:srgbClr val="000000"/>
                </a:solidFill>
                <a:latin typeface="+mn-lt"/>
              </a:rPr>
              <a:t>Neal B, et al. </a:t>
            </a:r>
            <a:r>
              <a:rPr lang="fr-FR" sz="1200" i="1">
                <a:solidFill>
                  <a:srgbClr val="000000"/>
                </a:solidFill>
                <a:latin typeface="+mn-lt"/>
              </a:rPr>
              <a:t>N </a:t>
            </a:r>
            <a:r>
              <a:rPr lang="fr-FR" sz="1200" i="1" err="1">
                <a:solidFill>
                  <a:srgbClr val="000000"/>
                </a:solidFill>
                <a:latin typeface="+mn-lt"/>
              </a:rPr>
              <a:t>Engl</a:t>
            </a:r>
            <a:r>
              <a:rPr lang="fr-FR" sz="1200" i="1">
                <a:solidFill>
                  <a:srgbClr val="000000"/>
                </a:solidFill>
                <a:latin typeface="+mn-lt"/>
              </a:rPr>
              <a:t> J Med </a:t>
            </a:r>
            <a:r>
              <a:rPr lang="fr-FR" sz="1200">
                <a:solidFill>
                  <a:srgbClr val="000000"/>
                </a:solidFill>
                <a:latin typeface="+mn-lt"/>
              </a:rPr>
              <a:t>2017;377:644–657;</a:t>
            </a:r>
          </a:p>
          <a:p>
            <a:pPr marL="228600" indent="-228600">
              <a:buAutoNum type="arabicPeriod"/>
            </a:pPr>
            <a:r>
              <a:rPr lang="en-US" sz="1200" err="1">
                <a:latin typeface="+mn-lt"/>
              </a:rPr>
              <a:t>Mosenzon</a:t>
            </a:r>
            <a:r>
              <a:rPr lang="en-US" sz="1200">
                <a:latin typeface="+mn-lt"/>
              </a:rPr>
              <a:t> O, et al. </a:t>
            </a:r>
            <a:r>
              <a:rPr lang="en-US" sz="1200" i="1">
                <a:latin typeface="+mn-lt"/>
              </a:rPr>
              <a:t>Lancet Diabetes Endocrinol</a:t>
            </a:r>
            <a:r>
              <a:rPr lang="en-US" sz="1200">
                <a:latin typeface="+mn-lt"/>
              </a:rPr>
              <a:t> 2019;7:606–617</a:t>
            </a:r>
            <a:r>
              <a:rPr lang="en-GB" sz="1200">
                <a:latin typeface="+mn-lt"/>
              </a:rPr>
              <a:t>; </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E8591-6CA6-441A-B22A-325E6FFA43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713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Based on a meta-analysis of </a:t>
            </a:r>
            <a:r>
              <a:rPr lang="en-CA" u="sng"/>
              <a:t>patients with ASCVD </a:t>
            </a:r>
            <a:r>
              <a:rPr lang="en-CA"/>
              <a:t>from these clinical trials, adding an SGLT2 inhibitor to James’s current treatments could reduce his risk of [CLICK] major adverse cardiovascular events by 11%, [CLICK] his risk of kidney disease progression by more than a third, and [CLICK] his risk of CV death by 17%. In one trial that included only patients with established CVD like James (EMPA-REG OUTCOME trial), the risk of CV death reduced by 38%.</a:t>
            </a:r>
          </a:p>
          <a:p>
            <a:endParaRPr lang="en-CA"/>
          </a:p>
          <a:p>
            <a:endParaRPr lang="en-CA"/>
          </a:p>
          <a:p>
            <a:r>
              <a:rPr lang="en-CA"/>
              <a:t>__________________________</a:t>
            </a:r>
          </a:p>
          <a:p>
            <a:r>
              <a:rPr lang="en-CA"/>
              <a:t>NOTE: </a:t>
            </a:r>
          </a:p>
          <a:p>
            <a:pPr marL="0" marR="0" lvl="0" indent="0" algn="l" defTabSz="914218" rtl="0" eaLnBrk="1" fontAlgn="auto" latinLnBrk="0" hangingPunct="1">
              <a:lnSpc>
                <a:spcPct val="100000"/>
              </a:lnSpc>
              <a:spcBef>
                <a:spcPts val="0"/>
              </a:spcBef>
              <a:spcAft>
                <a:spcPts val="0"/>
              </a:spcAft>
              <a:buClrTx/>
              <a:buSzTx/>
              <a:buFontTx/>
              <a:buNone/>
              <a:tabLst/>
              <a:defRPr/>
            </a:pPr>
            <a:r>
              <a:rPr lang="en-CA"/>
              <a:t>Rates for MACE, CKD progression and CV death are based on the McGuire et al. (2021) meta-analysis for cardiovascular outcome trials with SGLT2 inhibitors.</a:t>
            </a:r>
          </a:p>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6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According to subgroup analyses of the patients with ASCVD in these clinical trials, adding a GLP-1 receptor agonist could also reduce James’ risk of [CLICK] non-fatal stroke by more than a third, and [CLICK] non-fatal MI by up to 17%.</a:t>
            </a:r>
          </a:p>
          <a:p>
            <a:endParaRPr lang="en-CA"/>
          </a:p>
          <a:p>
            <a:endParaRPr lang="en-CA"/>
          </a:p>
          <a:p>
            <a:endParaRPr lang="en-CA"/>
          </a:p>
          <a:p>
            <a:r>
              <a:rPr lang="en-CA"/>
              <a:t>__________________________</a:t>
            </a:r>
          </a:p>
          <a:p>
            <a:r>
              <a:rPr lang="en-CA"/>
              <a:t>NOTE: </a:t>
            </a:r>
          </a:p>
          <a:p>
            <a:r>
              <a:rPr lang="en-CA"/>
              <a:t>Rate for MACE is based on the Kristensen et al. (2019) meta-analysis for cardiovascular outcome trials with GLP1 receptor agonists for patients with ASCVD.</a:t>
            </a:r>
            <a:r>
              <a:rPr lang="en-CA" baseline="30000"/>
              <a:t>1</a:t>
            </a:r>
            <a:endParaRPr lang="en-CA"/>
          </a:p>
          <a:p>
            <a:r>
              <a:rPr lang="en-CA"/>
              <a:t>Rate for non-fatal stroke are based on the following subgroup analyses:</a:t>
            </a:r>
          </a:p>
          <a:p>
            <a:pPr marL="628558" marR="0" lvl="1" indent="-171450"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a:t>A post-hoc analysis of LEADER</a:t>
            </a:r>
            <a:r>
              <a:rPr lang="en-CA" baseline="30000"/>
              <a:t> </a:t>
            </a:r>
            <a:r>
              <a:rPr lang="en-CA" baseline="0"/>
              <a:t>(liraglutide) showing the rate of events in patients with established CVD and with no prior MI/stroke: </a:t>
            </a:r>
            <a:r>
              <a:rPr lang="en-CA"/>
              <a:t>HR 0.68 (95% CI: 0.45-1.03).</a:t>
            </a:r>
            <a:r>
              <a:rPr lang="en-CA" baseline="0"/>
              <a:t> In patients with prior MI/stroke, the HR is 0.95 (95% CI 0.71-1.27).</a:t>
            </a:r>
            <a:r>
              <a:rPr lang="en-CA" baseline="30000"/>
              <a:t>2</a:t>
            </a:r>
            <a:endParaRPr lang="en-CA" baseline="0"/>
          </a:p>
          <a:p>
            <a:pPr marL="628558" lvl="1" indent="-171450">
              <a:buFont typeface="Arial" panose="020B0604020202020204" pitchFamily="34" charset="0"/>
              <a:buChar char="•"/>
            </a:pPr>
            <a:r>
              <a:rPr lang="en-CA"/>
              <a:t>A post-hoc analysis of SUSTAIN-6 (subcutaneous semaglutide) showing the rate of events in patients with established CVD and with no prior MI/stroke: HR 0.56 (95% CI: 0.27-1.18).</a:t>
            </a:r>
            <a:r>
              <a:rPr lang="en-CA" baseline="0"/>
              <a:t>  In patients with prior MI/stroke, the HR is 0.66 (0.35-1.23).</a:t>
            </a:r>
            <a:r>
              <a:rPr lang="en-CA" baseline="30000"/>
              <a:t>3</a:t>
            </a:r>
            <a:endParaRPr lang="en-CA"/>
          </a:p>
          <a:p>
            <a:r>
              <a:rPr lang="en-CA"/>
              <a:t>Rate for non-fatal MI are based on the following subgroup analyses:</a:t>
            </a:r>
          </a:p>
          <a:p>
            <a:pPr marL="628558" marR="0" lvl="1" indent="-171450"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a:t>A post-hoc analysis of LEADER</a:t>
            </a:r>
            <a:r>
              <a:rPr lang="en-CA" baseline="30000"/>
              <a:t> </a:t>
            </a:r>
            <a:r>
              <a:rPr lang="en-CA" baseline="0"/>
              <a:t>(liraglutide) showing the rate of events in patients with established CVD and with no prior MI/stroke: </a:t>
            </a:r>
            <a:r>
              <a:rPr lang="en-CA"/>
              <a:t>HR 0.91 (95% CI: 0.68-1.22).</a:t>
            </a:r>
            <a:r>
              <a:rPr lang="en-CA" baseline="30000"/>
              <a:t> </a:t>
            </a:r>
            <a:r>
              <a:rPr lang="en-CA" baseline="0"/>
              <a:t>In patients with prior MI/stroke, the HR is 0.83 (95% CI 0.67-1.03).</a:t>
            </a:r>
            <a:r>
              <a:rPr lang="en-CA" baseline="30000"/>
              <a:t>2</a:t>
            </a:r>
            <a:endParaRPr lang="en-CA"/>
          </a:p>
          <a:p>
            <a:pPr marL="628558" lvl="1" indent="-171450">
              <a:buFont typeface="Arial" panose="020B0604020202020204" pitchFamily="34" charset="0"/>
              <a:buChar char="•"/>
            </a:pPr>
            <a:r>
              <a:rPr lang="en-CA"/>
              <a:t>A post-hoc analysis of SUSTAIN-6 (subcutaneous semaglutide) showing the rate of events in patients with established CVD and with no prior MI/stroke: HR 0.83 (95% CI: 0.43-1.58).</a:t>
            </a:r>
            <a:r>
              <a:rPr lang="en-CA" baseline="30000"/>
              <a:t> </a:t>
            </a:r>
            <a:r>
              <a:rPr lang="en-CA" baseline="0"/>
              <a:t> In patients with prior MI/stroke, the HR is 0.70 (0.44-1.11).</a:t>
            </a:r>
            <a:r>
              <a:rPr lang="en-CA" baseline="30000"/>
              <a:t>3</a:t>
            </a:r>
            <a:endParaRPr lang="en-CA"/>
          </a:p>
          <a:p>
            <a:pPr marL="0" lvl="0" indent="0">
              <a:buFont typeface="Arial" panose="020B0604020202020204" pitchFamily="34" charset="0"/>
              <a:buNone/>
            </a:pPr>
            <a:endParaRPr lang="en-CA"/>
          </a:p>
          <a:p>
            <a:pPr marL="0" lvl="0" indent="0">
              <a:buFont typeface="Arial" panose="020B0604020202020204" pitchFamily="34" charset="0"/>
              <a:buNone/>
            </a:pPr>
            <a:r>
              <a:rPr lang="en-CA"/>
              <a:t>References:</a:t>
            </a:r>
          </a:p>
          <a:p>
            <a:pPr marL="228600" marR="0" lvl="0" indent="-228600" algn="l" defTabSz="914218"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a:t>Kristensen SL, et al. </a:t>
            </a:r>
            <a:r>
              <a:rPr lang="en-US" i="1"/>
              <a:t>Lancet Diab &amp; Endo</a:t>
            </a:r>
            <a:r>
              <a:rPr lang="en-US"/>
              <a:t>. 2019;7(10):776–85; </a:t>
            </a:r>
            <a:endParaRPr lang="en-CA">
              <a:solidFill>
                <a:prstClr val="black"/>
              </a:solidFill>
            </a:endParaRPr>
          </a:p>
          <a:p>
            <a:pPr marL="228600" marR="0" lvl="0" indent="-228600" algn="l" defTabSz="914218"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CA"/>
              <a:t>Verma S, et al. </a:t>
            </a:r>
            <a:r>
              <a:rPr lang="en-CA" i="1"/>
              <a:t>Circulation</a:t>
            </a:r>
            <a:r>
              <a:rPr lang="en-CA"/>
              <a:t>. 2018;138(25):2884–94;</a:t>
            </a:r>
          </a:p>
          <a:p>
            <a:pPr marL="228600" marR="0" lvl="0" indent="-228600" algn="l" defTabSz="914218"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CA"/>
              <a:t>Leiter LA, et al. </a:t>
            </a:r>
            <a:r>
              <a:rPr lang="en-CA" i="1"/>
              <a:t>Cardiovascular Diabetology</a:t>
            </a:r>
            <a:r>
              <a:rPr lang="en-CA"/>
              <a:t>. 2019;18(1):73.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81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There is no need to review this slide in detail. The purpose is simply to illustrate that t</a:t>
            </a:r>
            <a:r>
              <a:rPr lang="en-CA"/>
              <a:t>he Diabetes Canada guidelines [CLICK] reaffirm metformin as first-line therapy for patients without symptomatic hyperglycemia or metabolic decompensation.</a:t>
            </a:r>
          </a:p>
          <a:p>
            <a:endParaRPr lang="en-CA"/>
          </a:p>
          <a:p>
            <a:endParaRPr lang="en-CA" b="1"/>
          </a:p>
        </p:txBody>
      </p:sp>
      <p:sp>
        <p:nvSpPr>
          <p:cNvPr id="4" name="Slide Number Placeholder 3"/>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58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197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When it comes to reviewing, adjusting or advancing therapy, the guidelines offer [CLICK] specific instructions for patients with established cardiovascular or renal disease, or with cardiovascular risk factors. </a:t>
            </a:r>
          </a:p>
          <a:p>
            <a:endParaRPr lang="en-CA"/>
          </a:p>
          <a:p>
            <a:r>
              <a:rPr lang="en-CA"/>
              <a:t>[CLICK] We’re going to focus on the CV risk factor column, [CLICK] because that’s the one that applies to our patient, Susan.</a:t>
            </a:r>
          </a:p>
        </p:txBody>
      </p:sp>
      <p:sp>
        <p:nvSpPr>
          <p:cNvPr id="4" name="Slide Number Placeholder 3"/>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59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011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Arial" charset="0"/>
              </a:rPr>
              <a:pPr marL="0" marR="0" lvl="0" indent="0" algn="r" defTabSz="90687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charset="0"/>
            </a:endParaRPr>
          </a:p>
        </p:txBody>
      </p:sp>
    </p:spTree>
    <p:extLst>
      <p:ext uri="{BB962C8B-B14F-4D97-AF65-F5344CB8AC3E}">
        <p14:creationId xmlns:p14="http://schemas.microsoft.com/office/powerpoint/2010/main" val="16397353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For patients like James, treatment with a GLP-1 receptor agonist or an SGLT2 inhibitor is recommended. [CLICK] Both have been proven to reduce the risk of major adverse cardiovascular events, and SGLT2 inhibitors have been proven to reduce the risk of hospitalization for heart failure and to delay the progression of renal disease.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861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For patients like James, treatment with a GLP-1 receptor agonist or an SGLT2 inhibitor is recommended. [CLICK] Both have been proven to reduce the risk of major adverse cardiovascular events, and SGLT2 inhibitors have been proven to reduce the risk of hospitalization for heart failure and to delay the progression of renal disease.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177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lgn="r"/>
            <a:fld id="{FA7CEC46-DB7A-4C40-A421-F3D7C4BF6EFA}" type="slidenum">
              <a:rPr lang="en-US" sz="1400" b="0" strike="noStrike" spc="-1" smtClean="0">
                <a:solidFill>
                  <a:srgbClr val="303D22"/>
                </a:solidFill>
                <a:latin typeface="Arial"/>
              </a:rPr>
              <a:t>63</a:t>
            </a:fld>
            <a:endParaRPr lang="en-US" sz="1400" b="0" strike="noStrike" spc="-1">
              <a:solidFill>
                <a:srgbClr val="303D22"/>
              </a:solidFill>
              <a:latin typeface="Arial"/>
            </a:endParaRPr>
          </a:p>
        </p:txBody>
      </p:sp>
    </p:spTree>
    <p:extLst>
      <p:ext uri="{BB962C8B-B14F-4D97-AF65-F5344CB8AC3E}">
        <p14:creationId xmlns:p14="http://schemas.microsoft.com/office/powerpoint/2010/main" val="675358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laceHolder 1"/>
          <p:cNvSpPr>
            <a:spLocks noGrp="1" noRot="1" noChangeAspect="1"/>
          </p:cNvSpPr>
          <p:nvPr>
            <p:ph type="sldImg"/>
          </p:nvPr>
        </p:nvSpPr>
        <p:spPr>
          <a:xfrm>
            <a:off x="533400" y="763588"/>
            <a:ext cx="6705600" cy="3771900"/>
          </a:xfrm>
          <a:prstGeom prst="rect">
            <a:avLst/>
          </a:prstGeom>
        </p:spPr>
      </p:sp>
      <p:sp>
        <p:nvSpPr>
          <p:cNvPr id="68"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Integration of glucagon-like peptide-1 receptor antagonists (GLP-1RA) and sodium-glucose co-transporter 2 inhibitors (SGLT2i) into cardiovascular practice. ASCVD, atherosclerotic cardiovascular disease; CKD, chronic kidney disease; HF, heart failure; MRF, multiple risk factors; T2D, type 2 diabetes. ∗ In patients with high stroke risk, or history of transient ischemic attack/stroke, consider initial integration of GLP-1RA into management plan followed by integration of SGLT2i on the basis of changes in heart failure or kidney status or for further glycosylated hemoglobin (A1c)-lowering.</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laceHolder 1"/>
          <p:cNvSpPr>
            <a:spLocks noGrp="1" noRot="1" noChangeAspect="1"/>
          </p:cNvSpPr>
          <p:nvPr>
            <p:ph type="sldImg"/>
          </p:nvPr>
        </p:nvSpPr>
        <p:spPr>
          <a:xfrm>
            <a:off x="533400" y="763588"/>
            <a:ext cx="6705600" cy="3771900"/>
          </a:xfrm>
          <a:prstGeom prst="rect">
            <a:avLst/>
          </a:prstGeom>
        </p:spPr>
      </p:sp>
      <p:sp>
        <p:nvSpPr>
          <p:cNvPr id="70"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Management of antihyperglycemic medications when adding SGLT2i (eGFR ≥ 45 mL/min/1.73 m</a:t>
            </a:r>
            <a:r>
              <a:rPr lang="en-US" sz="900" b="0" strike="noStrike" spc="-1" baseline="33000">
                <a:latin typeface="Arial"/>
              </a:rPr>
              <a:t>2</a:t>
            </a:r>
            <a:r>
              <a:rPr lang="en-US" sz="900" b="0" strike="noStrike" spc="-1">
                <a:latin typeface="Arial"/>
              </a:rPr>
              <a:t>) or glucagon-like peptide-1 receptor antagonists (GLP-1RA). A1c, glycosylated hemoglobin; eGFR, estimated glomerular filtration rate; SGLT2i, sodium-glucose co-transporter 2 inhibitors.∗ SGLT2i have markedly reduced glycemic-lowering efficacy when eGFR &lt; 45 mL/min/1.72 m</a:t>
            </a:r>
            <a:r>
              <a:rPr lang="en-US" sz="900" b="0" strike="noStrike" spc="-1" baseline="33000">
                <a:latin typeface="Arial"/>
              </a:rPr>
              <a:t>2</a:t>
            </a:r>
            <a:r>
              <a:rPr lang="en-US" sz="900" b="0" strike="noStrike" spc="-1">
                <a:latin typeface="Arial"/>
              </a:rPr>
              <a:t>, so there is less concern about hypoglycemia with insulin or insulin secretagogues (meglitinides or sulfonylureas).</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Objective: </a:t>
            </a:r>
          </a:p>
          <a:p>
            <a:r>
              <a:rPr lang="en-US"/>
              <a:t>To evaluate whether UACR offers incremental prognostic benefit beyond risk factors and established plasma cardiovascular biomarkers.</a:t>
            </a:r>
          </a:p>
          <a:p>
            <a:r>
              <a:rPr lang="en-US" b="1"/>
              <a:t>Design, Setting, and Participants: </a:t>
            </a:r>
          </a:p>
          <a:p>
            <a:r>
              <a:rPr lang="en-US"/>
              <a:t>The </a:t>
            </a:r>
            <a:r>
              <a:rPr lang="en-US" err="1"/>
              <a:t>Saxagliptin</a:t>
            </a:r>
            <a:r>
              <a:rPr lang="en-US"/>
              <a:t> Assessment of Vascular Outcomes Recorded in Patients With Diabetes Mellitus-Thrombolysis in Myocardial Infarction (SAVOR-TIMI) 53 study was performed from May 2010 to May 2013 and evaluated the safety of </a:t>
            </a:r>
            <a:r>
              <a:rPr lang="en-US" err="1"/>
              <a:t>saxagliptin</a:t>
            </a:r>
            <a:r>
              <a:rPr lang="en-US"/>
              <a:t> vs placebo in patients with type 2 diabetes with overt cardiovascular disease or multiple risk factors. Median follow-up was 2.1 years (interquartile range, 1.8-2.3 years).</a:t>
            </a:r>
          </a:p>
          <a:p>
            <a:r>
              <a:rPr lang="en-US" b="1"/>
              <a:t>Main Outcomes and Measures: </a:t>
            </a:r>
          </a:p>
          <a:p>
            <a:r>
              <a:rPr lang="en-US"/>
              <a:t>Baseline UACR was measured in 15 760 patients (95.6% of the trial population) and categorized into thresholds.</a:t>
            </a:r>
          </a:p>
          <a:p>
            <a:r>
              <a:rPr lang="en-US" b="1"/>
              <a:t>Results: </a:t>
            </a:r>
          </a:p>
          <a:p>
            <a:r>
              <a:rPr lang="en-US"/>
              <a:t>Of 15 760 patients, 5205 were female (33.0%). The distribution of UARC categories were: 5805 patients (36.8%) less than 10 mg/g, 3891 patients (24.7%) at 10 to 30 mg/g, 4426 patients (28.1%) at 30 to 300 mg/g, and 1638 patients (10.4%) at more than 300 mg/g. When evaluated without cardiac biomarkers, there was a stepwise increase with each higher UACR category in the incidence of the primary composite end point (cardiovascular death, myocardial infarction, or ischemic stroke) (3.9%, 6.9%, 9.2%, and 14.3%); cardiovascular death (1.4%, 2.6%, 4.1%, and 6.9%); and hospitalization for heart failure (1.5%, 2.5%, 4.0%, and 8.3%) (adjusted P &lt; .001 for trend). The net reclassification improvement at the event rate for each end point was 0.081 (95% CI, 0.025 to 0.161), 0.129 (95% CI, 0.029 to 0.202), and 0.056 (95% CI, -0.005 to 0.141), respectively. The stepwise increased cardiovascular risk associated with a UACR of more than 10 mg/g was also present within each chronic kidney disease category. The UACR was associated with outcomes after including cardiac biomarkers. However, the improvement in discrimination and reclassification was attenuated; net reclassification improvement at the event rate was 0.022 (95% CI, -0.022 to 0.067), -0.008 (-0.034 to 0.053), and 0.043 (-0.030 to 0.052) for the primary end point, cardiovascular death, and hospitalization for heart failure, respectively.</a:t>
            </a:r>
          </a:p>
          <a:p>
            <a:r>
              <a:rPr lang="en-US" b="1"/>
              <a:t>Conclusions and Relevance: </a:t>
            </a:r>
          </a:p>
          <a:p>
            <a:r>
              <a:rPr lang="en-US" sz="1600" b="1">
                <a:solidFill>
                  <a:srgbClr val="92D050"/>
                </a:solidFill>
              </a:rPr>
              <a:t>In patients with type 2 diabetes, UACR was independently associated with increased risk for a spectrum of adverse cardiovascular outcomes including MI</a:t>
            </a:r>
            <a:r>
              <a:rPr lang="en-US" sz="1600" b="1" baseline="0">
                <a:solidFill>
                  <a:srgbClr val="92D050"/>
                </a:solidFill>
              </a:rPr>
              <a:t> and </a:t>
            </a:r>
            <a:r>
              <a:rPr lang="en-US" sz="1600" b="1" baseline="0" err="1">
                <a:solidFill>
                  <a:srgbClr val="92D050"/>
                </a:solidFill>
              </a:rPr>
              <a:t>hHF</a:t>
            </a:r>
            <a:r>
              <a:rPr lang="en-US" sz="1600" b="1">
                <a:solidFill>
                  <a:srgbClr val="92D050"/>
                </a:solidFill>
              </a:rPr>
              <a:t>. </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4552-C6F0-4DDE-91DD-FF38F8B8AA6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6743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pt-BR">
              <a:solidFill>
                <a:srgbClr val="262626"/>
              </a:solidFill>
            </a:endParaRP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00AC2BFD-7DF5-43F3-B370-424F643A013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76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44741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16B3-CF78-40DE-8AED-02BC0E15310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082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16B3-CF78-40DE-8AED-02BC0E15310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5237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16B3-CF78-40DE-8AED-02BC0E15310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644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Arial" charset="0"/>
              </a:rPr>
              <a:pPr marL="0" marR="0" lvl="0" indent="0" algn="r" defTabSz="90687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charset="0"/>
            </a:endParaRPr>
          </a:p>
        </p:txBody>
      </p:sp>
    </p:spTree>
    <p:extLst>
      <p:ext uri="{BB962C8B-B14F-4D97-AF65-F5344CB8AC3E}">
        <p14:creationId xmlns:p14="http://schemas.microsoft.com/office/powerpoint/2010/main" val="20463371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16B3-CF78-40DE-8AED-02BC0E15310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5136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16B3-CF78-40DE-8AED-02BC0E15310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5237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16B3-CF78-40DE-8AED-02BC0E15310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8298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BE7C9-1DCE-4D3B-A285-2906EA9B993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61791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16B3-CF78-40DE-8AED-02BC0E15310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0786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16B3-CF78-40DE-8AED-02BC0E15310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657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16B3-CF78-40DE-8AED-02BC0E15310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7284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Patients who meet these risk criteria should be taking an SGLT-2 inhibitor or a GLP-1 receptor agonist. </a:t>
            </a:r>
          </a:p>
          <a:p>
            <a:r>
              <a:rPr lang="en-CA"/>
              <a:t>These drugs have been proven to reduce the incidence of major adverse cardiovascular events, hospitalization for heart failure, and progression of nephropathy. </a:t>
            </a:r>
          </a:p>
          <a:p>
            <a:r>
              <a:rPr lang="en-CA"/>
              <a:t>[CLICK] In other words, they’ve been proven to protect the heart and kidneys. </a:t>
            </a:r>
          </a:p>
        </p:txBody>
      </p:sp>
      <p:sp>
        <p:nvSpPr>
          <p:cNvPr id="4" name="Slide Number Placeholder 3"/>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88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6472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“Cardiovascular risk” in the Diabetes Canada guidelines is defined as being </a:t>
            </a:r>
          </a:p>
          <a:p>
            <a:r>
              <a:rPr lang="en-CA"/>
              <a:t>[CLICK] over the age of 60 and having at least two of the following risk factors: </a:t>
            </a:r>
          </a:p>
          <a:p>
            <a:r>
              <a:rPr lang="en-CA"/>
              <a:t>[CLICK] tobacco use, </a:t>
            </a:r>
          </a:p>
          <a:p>
            <a:r>
              <a:rPr lang="en-CA"/>
              <a:t>[CLICK] central obesity, </a:t>
            </a:r>
          </a:p>
          <a:p>
            <a:r>
              <a:rPr lang="en-CA"/>
              <a:t>[CLICK] hypertension, which is defined has having high systolic or diastolic blood pressure or taking antihypertensive medication, </a:t>
            </a:r>
          </a:p>
          <a:p>
            <a:r>
              <a:rPr lang="en-CA"/>
              <a:t>[CLICK] or dyslipidemia, which is defined as having abnormal HDL cholesterol, LDL cholesterol or triglycerides, or taking lipid-modifying medication.</a:t>
            </a:r>
          </a:p>
          <a:p>
            <a:endParaRPr lang="en-CA"/>
          </a:p>
          <a:p>
            <a:r>
              <a:rPr lang="en-CA"/>
              <a:t>[CLICK] Susan is over the age of 60 and has hypertension and dyslipidemia.</a:t>
            </a:r>
          </a:p>
        </p:txBody>
      </p:sp>
      <p:sp>
        <p:nvSpPr>
          <p:cNvPr id="4" name="Slide Number Placeholder 3"/>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89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825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This</a:t>
            </a:r>
            <a:r>
              <a:rPr lang="en-CA" baseline="0"/>
              <a:t> slide must be visually presented to the audience AND verbalized by the speaker.</a:t>
            </a:r>
            <a:endParaRPr lang="en-CA"/>
          </a:p>
        </p:txBody>
      </p:sp>
      <p:sp>
        <p:nvSpPr>
          <p:cNvPr id="4" name="Slide Number Placeholder 3"/>
          <p:cNvSpPr>
            <a:spLocks noGrp="1"/>
          </p:cNvSpPr>
          <p:nvPr>
            <p:ph type="sldNum" sz="quarter" idx="10"/>
          </p:nvPr>
        </p:nvSpPr>
        <p:spPr/>
        <p:txBody>
          <a:bodyPr/>
          <a:lstStyle/>
          <a:p>
            <a:fld id="{C8EEF095-98A1-4BD3-B7D3-3DE745826CE1}" type="slidenum">
              <a:rPr lang="en-CA" smtClean="0"/>
              <a:t>7</a:t>
            </a:fld>
            <a:endParaRPr lang="en-CA"/>
          </a:p>
        </p:txBody>
      </p:sp>
    </p:spTree>
    <p:extLst>
      <p:ext uri="{BB962C8B-B14F-4D97-AF65-F5344CB8AC3E}">
        <p14:creationId xmlns:p14="http://schemas.microsoft.com/office/powerpoint/2010/main" val="2960096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a:t>This</a:t>
            </a:r>
            <a:r>
              <a:rPr lang="en-CA" baseline="0"/>
              <a:t> slide must be visually presented to the audience AND verbalized by the speaker.</a:t>
            </a:r>
            <a:endParaRPr lang="en-CA"/>
          </a:p>
          <a:p>
            <a:endParaRPr lang="en-CA"/>
          </a:p>
        </p:txBody>
      </p:sp>
      <p:sp>
        <p:nvSpPr>
          <p:cNvPr id="4" name="Slide Number Placeholder 3"/>
          <p:cNvSpPr>
            <a:spLocks noGrp="1"/>
          </p:cNvSpPr>
          <p:nvPr>
            <p:ph type="sldNum" sz="quarter" idx="10"/>
          </p:nvPr>
        </p:nvSpPr>
        <p:spPr/>
        <p:txBody>
          <a:bodyPr/>
          <a:lstStyle/>
          <a:p>
            <a:fld id="{C8EEF095-98A1-4BD3-B7D3-3DE745826CE1}" type="slidenum">
              <a:rPr lang="en-CA" smtClean="0"/>
              <a:t>9</a:t>
            </a:fld>
            <a:endParaRPr lang="en-CA"/>
          </a:p>
        </p:txBody>
      </p:sp>
    </p:spTree>
    <p:extLst>
      <p:ext uri="{BB962C8B-B14F-4D97-AF65-F5344CB8AC3E}">
        <p14:creationId xmlns:p14="http://schemas.microsoft.com/office/powerpoint/2010/main" val="810386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99330"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CA">
              <a:latin typeface="Arial" charset="0"/>
              <a:ea typeface="ＭＳ Ｐゴシック" charset="0"/>
              <a:cs typeface="ＭＳ Ｐゴシック" charset="0"/>
            </a:endParaRPr>
          </a:p>
        </p:txBody>
      </p:sp>
      <p:sp>
        <p:nvSpPr>
          <p:cNvPr id="993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501" eaLnBrk="0" hangingPunct="0">
              <a:defRPr sz="2400">
                <a:solidFill>
                  <a:schemeClr val="tx1"/>
                </a:solidFill>
                <a:latin typeface="Arial" charset="0"/>
                <a:ea typeface="ＭＳ Ｐゴシック" charset="0"/>
                <a:cs typeface="ＭＳ Ｐゴシック" charset="0"/>
              </a:defRPr>
            </a:lvl1pPr>
            <a:lvl2pPr marL="727868" indent="-279949" defTabSz="914501" eaLnBrk="0" hangingPunct="0">
              <a:defRPr sz="2400">
                <a:solidFill>
                  <a:schemeClr val="tx1"/>
                </a:solidFill>
                <a:latin typeface="Arial" charset="0"/>
                <a:ea typeface="ＭＳ Ｐゴシック" charset="0"/>
              </a:defRPr>
            </a:lvl2pPr>
            <a:lvl3pPr marL="1119797" indent="-223959" defTabSz="914501" eaLnBrk="0" hangingPunct="0">
              <a:defRPr sz="2400">
                <a:solidFill>
                  <a:schemeClr val="tx1"/>
                </a:solidFill>
                <a:latin typeface="Arial" charset="0"/>
                <a:ea typeface="ＭＳ Ｐゴシック" charset="0"/>
              </a:defRPr>
            </a:lvl3pPr>
            <a:lvl4pPr marL="1567716" indent="-223959" defTabSz="914501" eaLnBrk="0" hangingPunct="0">
              <a:defRPr sz="2400">
                <a:solidFill>
                  <a:schemeClr val="tx1"/>
                </a:solidFill>
                <a:latin typeface="Arial" charset="0"/>
                <a:ea typeface="ＭＳ Ｐゴシック" charset="0"/>
              </a:defRPr>
            </a:lvl4pPr>
            <a:lvl5pPr marL="2015635" indent="-223959" defTabSz="914501" eaLnBrk="0" hangingPunct="0">
              <a:defRPr sz="2400">
                <a:solidFill>
                  <a:schemeClr val="tx1"/>
                </a:solidFill>
                <a:latin typeface="Arial" charset="0"/>
                <a:ea typeface="ＭＳ Ｐゴシック" charset="0"/>
              </a:defRPr>
            </a:lvl5pPr>
            <a:lvl6pPr marL="2463554" indent="-223959" defTabSz="914501" eaLnBrk="0" fontAlgn="base" hangingPunct="0">
              <a:spcBef>
                <a:spcPct val="0"/>
              </a:spcBef>
              <a:spcAft>
                <a:spcPct val="0"/>
              </a:spcAft>
              <a:defRPr sz="2400">
                <a:solidFill>
                  <a:schemeClr val="tx1"/>
                </a:solidFill>
                <a:latin typeface="Arial" charset="0"/>
                <a:ea typeface="ＭＳ Ｐゴシック" charset="0"/>
              </a:defRPr>
            </a:lvl6pPr>
            <a:lvl7pPr marL="2911472" indent="-223959" defTabSz="914501" eaLnBrk="0" fontAlgn="base" hangingPunct="0">
              <a:spcBef>
                <a:spcPct val="0"/>
              </a:spcBef>
              <a:spcAft>
                <a:spcPct val="0"/>
              </a:spcAft>
              <a:defRPr sz="2400">
                <a:solidFill>
                  <a:schemeClr val="tx1"/>
                </a:solidFill>
                <a:latin typeface="Arial" charset="0"/>
                <a:ea typeface="ＭＳ Ｐゴシック" charset="0"/>
              </a:defRPr>
            </a:lvl7pPr>
            <a:lvl8pPr marL="3359391" indent="-223959" defTabSz="914501" eaLnBrk="0" fontAlgn="base" hangingPunct="0">
              <a:spcBef>
                <a:spcPct val="0"/>
              </a:spcBef>
              <a:spcAft>
                <a:spcPct val="0"/>
              </a:spcAft>
              <a:defRPr sz="2400">
                <a:solidFill>
                  <a:schemeClr val="tx1"/>
                </a:solidFill>
                <a:latin typeface="Arial" charset="0"/>
                <a:ea typeface="ＭＳ Ｐゴシック" charset="0"/>
              </a:defRPr>
            </a:lvl8pPr>
            <a:lvl9pPr marL="3807310" indent="-223959" defTabSz="914501"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501" rtl="0" eaLnBrk="1" fontAlgn="auto" latinLnBrk="0" hangingPunct="1">
              <a:lnSpc>
                <a:spcPct val="100000"/>
              </a:lnSpc>
              <a:spcBef>
                <a:spcPts val="0"/>
              </a:spcBef>
              <a:spcAft>
                <a:spcPts val="0"/>
              </a:spcAft>
              <a:buClrTx/>
              <a:buSzTx/>
              <a:buFontTx/>
              <a:buNone/>
              <a:tabLst/>
              <a:defRPr/>
            </a:pPr>
            <a:fld id="{F1000E41-EC82-2F45-9568-E6A3556E46DB}" type="slidenum">
              <a:rPr kumimoji="0" lang="en-US" sz="13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501"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4913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0137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CA">
              <a:latin typeface="Arial" charset="0"/>
              <a:ea typeface="ＭＳ Ｐゴシック" charset="0"/>
              <a:cs typeface="ＭＳ Ｐゴシック" charset="0"/>
            </a:endParaRPr>
          </a:p>
        </p:txBody>
      </p:sp>
      <p:sp>
        <p:nvSpPr>
          <p:cNvPr id="1013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501" eaLnBrk="0" hangingPunct="0">
              <a:defRPr sz="2400">
                <a:solidFill>
                  <a:schemeClr val="tx1"/>
                </a:solidFill>
                <a:latin typeface="Arial" charset="0"/>
                <a:ea typeface="ＭＳ Ｐゴシック" charset="0"/>
                <a:cs typeface="ＭＳ Ｐゴシック" charset="0"/>
              </a:defRPr>
            </a:lvl1pPr>
            <a:lvl2pPr marL="727868" indent="-279949" defTabSz="914501" eaLnBrk="0" hangingPunct="0">
              <a:defRPr sz="2400">
                <a:solidFill>
                  <a:schemeClr val="tx1"/>
                </a:solidFill>
                <a:latin typeface="Arial" charset="0"/>
                <a:ea typeface="ＭＳ Ｐゴシック" charset="0"/>
              </a:defRPr>
            </a:lvl2pPr>
            <a:lvl3pPr marL="1119797" indent="-223959" defTabSz="914501" eaLnBrk="0" hangingPunct="0">
              <a:defRPr sz="2400">
                <a:solidFill>
                  <a:schemeClr val="tx1"/>
                </a:solidFill>
                <a:latin typeface="Arial" charset="0"/>
                <a:ea typeface="ＭＳ Ｐゴシック" charset="0"/>
              </a:defRPr>
            </a:lvl3pPr>
            <a:lvl4pPr marL="1567716" indent="-223959" defTabSz="914501" eaLnBrk="0" hangingPunct="0">
              <a:defRPr sz="2400">
                <a:solidFill>
                  <a:schemeClr val="tx1"/>
                </a:solidFill>
                <a:latin typeface="Arial" charset="0"/>
                <a:ea typeface="ＭＳ Ｐゴシック" charset="0"/>
              </a:defRPr>
            </a:lvl4pPr>
            <a:lvl5pPr marL="2015635" indent="-223959" defTabSz="914501" eaLnBrk="0" hangingPunct="0">
              <a:defRPr sz="2400">
                <a:solidFill>
                  <a:schemeClr val="tx1"/>
                </a:solidFill>
                <a:latin typeface="Arial" charset="0"/>
                <a:ea typeface="ＭＳ Ｐゴシック" charset="0"/>
              </a:defRPr>
            </a:lvl5pPr>
            <a:lvl6pPr marL="2463554" indent="-223959" defTabSz="914501" eaLnBrk="0" fontAlgn="base" hangingPunct="0">
              <a:spcBef>
                <a:spcPct val="0"/>
              </a:spcBef>
              <a:spcAft>
                <a:spcPct val="0"/>
              </a:spcAft>
              <a:defRPr sz="2400">
                <a:solidFill>
                  <a:schemeClr val="tx1"/>
                </a:solidFill>
                <a:latin typeface="Arial" charset="0"/>
                <a:ea typeface="ＭＳ Ｐゴシック" charset="0"/>
              </a:defRPr>
            </a:lvl6pPr>
            <a:lvl7pPr marL="2911472" indent="-223959" defTabSz="914501" eaLnBrk="0" fontAlgn="base" hangingPunct="0">
              <a:spcBef>
                <a:spcPct val="0"/>
              </a:spcBef>
              <a:spcAft>
                <a:spcPct val="0"/>
              </a:spcAft>
              <a:defRPr sz="2400">
                <a:solidFill>
                  <a:schemeClr val="tx1"/>
                </a:solidFill>
                <a:latin typeface="Arial" charset="0"/>
                <a:ea typeface="ＭＳ Ｐゴシック" charset="0"/>
              </a:defRPr>
            </a:lvl7pPr>
            <a:lvl8pPr marL="3359391" indent="-223959" defTabSz="914501" eaLnBrk="0" fontAlgn="base" hangingPunct="0">
              <a:spcBef>
                <a:spcPct val="0"/>
              </a:spcBef>
              <a:spcAft>
                <a:spcPct val="0"/>
              </a:spcAft>
              <a:defRPr sz="2400">
                <a:solidFill>
                  <a:schemeClr val="tx1"/>
                </a:solidFill>
                <a:latin typeface="Arial" charset="0"/>
                <a:ea typeface="ＭＳ Ｐゴシック" charset="0"/>
              </a:defRPr>
            </a:lvl8pPr>
            <a:lvl9pPr marL="3807310" indent="-223959" defTabSz="914501"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501" rtl="0" eaLnBrk="1" fontAlgn="auto" latinLnBrk="0" hangingPunct="1">
              <a:lnSpc>
                <a:spcPct val="100000"/>
              </a:lnSpc>
              <a:spcBef>
                <a:spcPts val="0"/>
              </a:spcBef>
              <a:spcAft>
                <a:spcPts val="0"/>
              </a:spcAft>
              <a:buClrTx/>
              <a:buSzTx/>
              <a:buFontTx/>
              <a:buNone/>
              <a:tabLst/>
              <a:defRPr/>
            </a:pPr>
            <a:fld id="{C70312FC-00C4-0B4E-A1C7-E02300E50204}" type="slidenum">
              <a:rPr kumimoji="0" lang="en-US" sz="13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501"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672199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0B99D-D6C7-0E06-47DA-0DCC22C889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C653F2E-408E-7ACB-E953-D52977503B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FA0053B-EB88-8F24-07D2-327EE7C7DA69}"/>
              </a:ext>
            </a:extLst>
          </p:cNvPr>
          <p:cNvSpPr>
            <a:spLocks noGrp="1"/>
          </p:cNvSpPr>
          <p:nvPr>
            <p:ph type="dt" sz="half" idx="10"/>
          </p:nvPr>
        </p:nvSpPr>
        <p:spPr/>
        <p:txBody>
          <a:bodyPr/>
          <a:lstStyle/>
          <a:p>
            <a:fld id="{99270A94-4870-455A-A91E-632A08A032F2}" type="datetimeFigureOut">
              <a:rPr lang="en-CA" smtClean="0"/>
              <a:t>2023-05-25</a:t>
            </a:fld>
            <a:endParaRPr lang="en-CA"/>
          </a:p>
        </p:txBody>
      </p:sp>
      <p:sp>
        <p:nvSpPr>
          <p:cNvPr id="5" name="Footer Placeholder 4">
            <a:extLst>
              <a:ext uri="{FF2B5EF4-FFF2-40B4-BE49-F238E27FC236}">
                <a16:creationId xmlns:a16="http://schemas.microsoft.com/office/drawing/2014/main" id="{86F6B2F7-F297-CD6B-E75D-B95EB30DE71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99CFB2C-5E97-8443-7CE3-50806D385B04}"/>
              </a:ext>
            </a:extLst>
          </p:cNvPr>
          <p:cNvSpPr>
            <a:spLocks noGrp="1"/>
          </p:cNvSpPr>
          <p:nvPr>
            <p:ph type="sldNum" sz="quarter" idx="12"/>
          </p:nvPr>
        </p:nvSpPr>
        <p:spPr/>
        <p:txBody>
          <a:bodyPr/>
          <a:lstStyle/>
          <a:p>
            <a:fld id="{F1F1A16F-BE05-4A2E-B1D8-450251472939}" type="slidenum">
              <a:rPr lang="en-CA" smtClean="0"/>
              <a:t>‹#›</a:t>
            </a:fld>
            <a:endParaRPr lang="en-CA"/>
          </a:p>
        </p:txBody>
      </p:sp>
    </p:spTree>
    <p:extLst>
      <p:ext uri="{BB962C8B-B14F-4D97-AF65-F5344CB8AC3E}">
        <p14:creationId xmlns:p14="http://schemas.microsoft.com/office/powerpoint/2010/main" val="294998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F2438-DDBC-D963-57D2-C9BFC31FB52F}"/>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89EA585-10CE-9C4F-8DEA-6A9041DBB6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873557B-A96C-FC1D-1D9A-26A31C4C60F1}"/>
              </a:ext>
            </a:extLst>
          </p:cNvPr>
          <p:cNvSpPr>
            <a:spLocks noGrp="1"/>
          </p:cNvSpPr>
          <p:nvPr>
            <p:ph type="dt" sz="half" idx="10"/>
          </p:nvPr>
        </p:nvSpPr>
        <p:spPr/>
        <p:txBody>
          <a:bodyPr/>
          <a:lstStyle/>
          <a:p>
            <a:fld id="{99270A94-4870-455A-A91E-632A08A032F2}" type="datetimeFigureOut">
              <a:rPr lang="en-CA" smtClean="0"/>
              <a:t>2023-05-25</a:t>
            </a:fld>
            <a:endParaRPr lang="en-CA"/>
          </a:p>
        </p:txBody>
      </p:sp>
      <p:sp>
        <p:nvSpPr>
          <p:cNvPr id="5" name="Footer Placeholder 4">
            <a:extLst>
              <a:ext uri="{FF2B5EF4-FFF2-40B4-BE49-F238E27FC236}">
                <a16:creationId xmlns:a16="http://schemas.microsoft.com/office/drawing/2014/main" id="{1927D359-BE8D-2E98-6F52-DA4DF9B8DD9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CA3E520-F665-C389-B8F3-690EA4BC1B3A}"/>
              </a:ext>
            </a:extLst>
          </p:cNvPr>
          <p:cNvSpPr>
            <a:spLocks noGrp="1"/>
          </p:cNvSpPr>
          <p:nvPr>
            <p:ph type="sldNum" sz="quarter" idx="12"/>
          </p:nvPr>
        </p:nvSpPr>
        <p:spPr/>
        <p:txBody>
          <a:bodyPr/>
          <a:lstStyle/>
          <a:p>
            <a:fld id="{F1F1A16F-BE05-4A2E-B1D8-450251472939}" type="slidenum">
              <a:rPr lang="en-CA" smtClean="0"/>
              <a:t>‹#›</a:t>
            </a:fld>
            <a:endParaRPr lang="en-CA"/>
          </a:p>
        </p:txBody>
      </p:sp>
    </p:spTree>
    <p:extLst>
      <p:ext uri="{BB962C8B-B14F-4D97-AF65-F5344CB8AC3E}">
        <p14:creationId xmlns:p14="http://schemas.microsoft.com/office/powerpoint/2010/main" val="787154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06FCE2-B7BC-1FF0-D856-CE3A2C227E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0531A87-C35C-03C3-484C-49297B5958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8C8F341-3B1B-38E3-433A-C658BA42C6F7}"/>
              </a:ext>
            </a:extLst>
          </p:cNvPr>
          <p:cNvSpPr>
            <a:spLocks noGrp="1"/>
          </p:cNvSpPr>
          <p:nvPr>
            <p:ph type="dt" sz="half" idx="10"/>
          </p:nvPr>
        </p:nvSpPr>
        <p:spPr/>
        <p:txBody>
          <a:bodyPr/>
          <a:lstStyle/>
          <a:p>
            <a:fld id="{99270A94-4870-455A-A91E-632A08A032F2}" type="datetimeFigureOut">
              <a:rPr lang="en-CA" smtClean="0"/>
              <a:t>2023-05-25</a:t>
            </a:fld>
            <a:endParaRPr lang="en-CA"/>
          </a:p>
        </p:txBody>
      </p:sp>
      <p:sp>
        <p:nvSpPr>
          <p:cNvPr id="5" name="Footer Placeholder 4">
            <a:extLst>
              <a:ext uri="{FF2B5EF4-FFF2-40B4-BE49-F238E27FC236}">
                <a16:creationId xmlns:a16="http://schemas.microsoft.com/office/drawing/2014/main" id="{87A93C60-3981-5BBA-FE93-C839047A463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EE974D8-1B4F-9A93-5CC8-6CC4574DAC47}"/>
              </a:ext>
            </a:extLst>
          </p:cNvPr>
          <p:cNvSpPr>
            <a:spLocks noGrp="1"/>
          </p:cNvSpPr>
          <p:nvPr>
            <p:ph type="sldNum" sz="quarter" idx="12"/>
          </p:nvPr>
        </p:nvSpPr>
        <p:spPr/>
        <p:txBody>
          <a:bodyPr/>
          <a:lstStyle/>
          <a:p>
            <a:fld id="{F1F1A16F-BE05-4A2E-B1D8-450251472939}" type="slidenum">
              <a:rPr lang="en-CA" smtClean="0"/>
              <a:t>‹#›</a:t>
            </a:fld>
            <a:endParaRPr lang="en-CA"/>
          </a:p>
        </p:txBody>
      </p:sp>
    </p:spTree>
    <p:extLst>
      <p:ext uri="{BB962C8B-B14F-4D97-AF65-F5344CB8AC3E}">
        <p14:creationId xmlns:p14="http://schemas.microsoft.com/office/powerpoint/2010/main" val="3316015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9" name="Text Placeholder 6">
            <a:extLst>
              <a:ext uri="{FF2B5EF4-FFF2-40B4-BE49-F238E27FC236}">
                <a16:creationId xmlns:a16="http://schemas.microsoft.com/office/drawing/2014/main" id="{639BA93A-7BC1-488F-BF8E-441B262EA882}"/>
              </a:ext>
            </a:extLst>
          </p:cNvPr>
          <p:cNvSpPr>
            <a:spLocks noGrp="1"/>
          </p:cNvSpPr>
          <p:nvPr>
            <p:ph type="body" sz="quarter" idx="13"/>
          </p:nvPr>
        </p:nvSpPr>
        <p:spPr>
          <a:xfrm>
            <a:off x="1250462" y="6356350"/>
            <a:ext cx="10268927" cy="365125"/>
          </a:xfrm>
        </p:spPr>
        <p:txBody>
          <a:bodyPr bIns="0" anchor="b">
            <a:noAutofit/>
          </a:bodyPr>
          <a:lstStyle>
            <a:lvl1pPr marL="0" indent="0">
              <a:spcBef>
                <a:spcPts val="0"/>
              </a:spcBef>
              <a:spcAft>
                <a:spcPts val="0"/>
              </a:spcAft>
              <a:buNone/>
              <a:defRPr sz="1067">
                <a:solidFill>
                  <a:schemeClr val="tx1"/>
                </a:solidFill>
              </a:defRPr>
            </a:lvl1pPr>
            <a:lvl2pPr marL="457246" indent="0">
              <a:buNone/>
              <a:defRPr/>
            </a:lvl2pPr>
          </a:lstStyle>
          <a:p>
            <a:pPr lvl="0"/>
            <a:r>
              <a:rPr lang="en-US"/>
              <a:t>Edit Master text styles</a:t>
            </a:r>
          </a:p>
        </p:txBody>
      </p:sp>
    </p:spTree>
    <p:extLst>
      <p:ext uri="{BB962C8B-B14F-4D97-AF65-F5344CB8AC3E}">
        <p14:creationId xmlns:p14="http://schemas.microsoft.com/office/powerpoint/2010/main" val="429204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6E813-00EB-F24B-8721-93AC0469A86F}"/>
              </a:ext>
            </a:extLst>
          </p:cNvPr>
          <p:cNvSpPr>
            <a:spLocks noGrp="1"/>
          </p:cNvSpPr>
          <p:nvPr>
            <p:ph type="title"/>
          </p:nvPr>
        </p:nvSpPr>
        <p:spPr>
          <a:xfrm>
            <a:off x="838971" y="365593"/>
            <a:ext cx="10514061" cy="132509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59270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with References">
    <p:spTree>
      <p:nvGrpSpPr>
        <p:cNvPr id="1" name=""/>
        <p:cNvGrpSpPr/>
        <p:nvPr/>
      </p:nvGrpSpPr>
      <p:grpSpPr>
        <a:xfrm>
          <a:off x="0" y="0"/>
          <a:ext cx="0" cy="0"/>
          <a:chOff x="0" y="0"/>
          <a:chExt cx="0" cy="0"/>
        </a:xfrm>
      </p:grpSpPr>
      <p:sp>
        <p:nvSpPr>
          <p:cNvPr id="8" name="Rectangle 7"/>
          <p:cNvSpPr/>
          <p:nvPr userDrawn="1"/>
        </p:nvSpPr>
        <p:spPr>
          <a:xfrm>
            <a:off x="0" y="6153474"/>
            <a:ext cx="10058400" cy="571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274638"/>
            <a:ext cx="10972800" cy="914400"/>
          </a:xfrm>
        </p:spPr>
        <p:txBody>
          <a:bodyPr/>
          <a:lstStyle>
            <a:lvl1pPr>
              <a:defRPr>
                <a:solidFill>
                  <a:srgbClr val="6482C3"/>
                </a:solidFill>
              </a:defRPr>
            </a:lvl1pPr>
          </a:lstStyle>
          <a:p>
            <a:r>
              <a:rPr lang="en-US"/>
              <a:t>Click to edit Master title style</a:t>
            </a:r>
          </a:p>
        </p:txBody>
      </p:sp>
      <p:sp>
        <p:nvSpPr>
          <p:cNvPr id="3" name="Content Placeholder 2"/>
          <p:cNvSpPr>
            <a:spLocks noGrp="1"/>
          </p:cNvSpPr>
          <p:nvPr>
            <p:ph idx="1"/>
          </p:nvPr>
        </p:nvSpPr>
        <p:spPr>
          <a:xfrm>
            <a:off x="609599" y="1371600"/>
            <a:ext cx="10972800" cy="4203700"/>
          </a:xfrm>
        </p:spPr>
        <p:txBody>
          <a:bodyPr/>
          <a:lstStyle>
            <a:lvl1pPr>
              <a:defRPr>
                <a:solidFill>
                  <a:srgbClr val="5A5A5A"/>
                </a:solidFill>
              </a:defRPr>
            </a:lvl1pPr>
            <a:lvl2pPr>
              <a:defRPr sz="2200">
                <a:solidFill>
                  <a:srgbClr val="5A5A5A"/>
                </a:solidFill>
              </a:defRPr>
            </a:lvl2pPr>
            <a:lvl3pPr>
              <a:defRPr>
                <a:solidFill>
                  <a:srgbClr val="5A5A5A"/>
                </a:solidFill>
              </a:defRPr>
            </a:lvl3pPr>
            <a:lvl4pPr>
              <a:defRPr>
                <a:solidFill>
                  <a:srgbClr val="5A5A5A"/>
                </a:solidFill>
              </a:defRPr>
            </a:lvl4pPr>
            <a:lvl5pPr>
              <a:defRPr>
                <a:solidFill>
                  <a:srgbClr val="5A5A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11734800" y="6153474"/>
            <a:ext cx="457200" cy="571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Footer Placeholder 4"/>
          <p:cNvSpPr>
            <a:spLocks noGrp="1"/>
          </p:cNvSpPr>
          <p:nvPr>
            <p:ph type="ftr" sz="quarter" idx="3"/>
          </p:nvPr>
        </p:nvSpPr>
        <p:spPr>
          <a:xfrm>
            <a:off x="1583268" y="6300471"/>
            <a:ext cx="3430209" cy="352424"/>
          </a:xfrm>
          <a:prstGeom prst="rect">
            <a:avLst/>
          </a:prstGeom>
        </p:spPr>
        <p:txBody>
          <a:bodyPr vert="horz" lIns="0" tIns="0" rIns="0" bIns="0" rtlCol="0" anchor="t" anchorCtr="0">
            <a:noAutofit/>
          </a:bodyPr>
          <a:lstStyle>
            <a:lvl1pPr algn="l">
              <a:defRPr sz="900">
                <a:solidFill>
                  <a:schemeClr val="bg1"/>
                </a:solidFill>
                <a:latin typeface="Arial"/>
              </a:defRPr>
            </a:lvl1pPr>
          </a:lstStyle>
          <a:p>
            <a:r>
              <a:rPr lang="en-US"/>
              <a:t>FOR INTERNAL USE ONLY,</a:t>
            </a:r>
            <a:br>
              <a:rPr lang="en-US"/>
            </a:br>
            <a:r>
              <a:rPr lang="en-US"/>
              <a:t>DO NOT DETAIL OR DISTRIBUTE</a:t>
            </a:r>
          </a:p>
        </p:txBody>
      </p:sp>
      <p:sp>
        <p:nvSpPr>
          <p:cNvPr id="12" name="Slide Number Placeholder 5"/>
          <p:cNvSpPr>
            <a:spLocks noGrp="1"/>
          </p:cNvSpPr>
          <p:nvPr>
            <p:ph type="sldNum" sz="quarter" idx="4"/>
          </p:nvPr>
        </p:nvSpPr>
        <p:spPr>
          <a:xfrm>
            <a:off x="609600" y="6267451"/>
            <a:ext cx="846667" cy="365125"/>
          </a:xfrm>
          <a:prstGeom prst="rect">
            <a:avLst/>
          </a:prstGeom>
        </p:spPr>
        <p:txBody>
          <a:bodyPr vert="horz" lIns="0" tIns="0" rIns="0" bIns="0" rtlCol="0" anchor="t" anchorCtr="0">
            <a:noAutofit/>
          </a:bodyPr>
          <a:lstStyle>
            <a:lvl1pPr algn="l">
              <a:defRPr sz="2000">
                <a:solidFill>
                  <a:schemeClr val="bg1"/>
                </a:solidFill>
                <a:latin typeface="Arial"/>
              </a:defRPr>
            </a:lvl1pPr>
          </a:lstStyle>
          <a:p>
            <a:fld id="{1E3D6C54-B124-AC41-90C1-F7EEF34AAC27}" type="slidenum">
              <a:rPr lang="en-US" smtClean="0"/>
              <a:pPr/>
              <a:t>‹#›</a:t>
            </a:fld>
            <a:endParaRPr lang="en-US"/>
          </a:p>
        </p:txBody>
      </p:sp>
      <p:sp>
        <p:nvSpPr>
          <p:cNvPr id="5" name="Text Placeholder 4"/>
          <p:cNvSpPr>
            <a:spLocks noGrp="1"/>
          </p:cNvSpPr>
          <p:nvPr>
            <p:ph type="body" sz="quarter" idx="10" hasCustomPrompt="1"/>
          </p:nvPr>
        </p:nvSpPr>
        <p:spPr>
          <a:xfrm>
            <a:off x="609600" y="5575300"/>
            <a:ext cx="9448800" cy="482600"/>
          </a:xfrm>
        </p:spPr>
        <p:txBody>
          <a:bodyPr anchor="b"/>
          <a:lstStyle>
            <a:lvl1pPr marL="0" indent="0">
              <a:buNone/>
              <a:defRPr sz="1000" baseline="0"/>
            </a:lvl1pPr>
          </a:lstStyle>
          <a:p>
            <a:r>
              <a:rPr lang="en-US"/>
              <a:t>*Reference copy goes here in Arial Regular 10pts</a:t>
            </a:r>
          </a:p>
        </p:txBody>
      </p:sp>
      <p:pic>
        <p:nvPicPr>
          <p:cNvPr id="10" name="Picture 2" descr="C:\Users\cvitale\Desktop\ACROSS_T2D_BM_P_CMYK.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85721" y="6124923"/>
            <a:ext cx="1228945" cy="55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864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pPr/>
              <a:t>‹#›</a:t>
            </a:fld>
            <a:endParaRPr lang="en-CA"/>
          </a:p>
        </p:txBody>
      </p:sp>
      <p:sp>
        <p:nvSpPr>
          <p:cNvPr id="6" name="Text Placeholder 6"/>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Tree>
    <p:extLst>
      <p:ext uri="{BB962C8B-B14F-4D97-AF65-F5344CB8AC3E}">
        <p14:creationId xmlns:p14="http://schemas.microsoft.com/office/powerpoint/2010/main" val="1829141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ormal">
    <p:spTree>
      <p:nvGrpSpPr>
        <p:cNvPr id="1" name=""/>
        <p:cNvGrpSpPr/>
        <p:nvPr/>
      </p:nvGrpSpPr>
      <p:grpSpPr>
        <a:xfrm>
          <a:off x="0" y="0"/>
          <a:ext cx="0" cy="0"/>
          <a:chOff x="0" y="0"/>
          <a:chExt cx="0" cy="0"/>
        </a:xfrm>
      </p:grpSpPr>
      <p:sp>
        <p:nvSpPr>
          <p:cNvPr id="6" name="Content Placeholder 2"/>
          <p:cNvSpPr>
            <a:spLocks noGrp="1"/>
          </p:cNvSpPr>
          <p:nvPr>
            <p:ph idx="1"/>
          </p:nvPr>
        </p:nvSpPr>
        <p:spPr>
          <a:xfrm>
            <a:off x="422400" y="1597234"/>
            <a:ext cx="11347200" cy="3941052"/>
          </a:xfrm>
        </p:spPr>
        <p:txBody>
          <a:bodyPr/>
          <a:lstStyle>
            <a:lvl1pPr>
              <a:buClrTx/>
              <a:defRPr>
                <a:solidFill>
                  <a:schemeClr val="tx1"/>
                </a:solidFill>
              </a:defRPr>
            </a:lvl1pPr>
            <a:lvl2pPr>
              <a:buClr>
                <a:schemeClr val="bg1">
                  <a:lumMod val="50000"/>
                </a:schemeClr>
              </a:buClr>
              <a:defRPr>
                <a:solidFill>
                  <a:schemeClr val="tx1"/>
                </a:solidFill>
              </a:defRPr>
            </a:lvl2pPr>
            <a:lvl3pPr>
              <a:buClr>
                <a:schemeClr val="accent6"/>
              </a:buClr>
              <a:defRPr>
                <a:solidFill>
                  <a:schemeClr val="tx1"/>
                </a:solidFill>
              </a:defRPr>
            </a:lvl3pPr>
            <a:lvl4pPr>
              <a:buClrTx/>
              <a:defRPr>
                <a:solidFill>
                  <a:schemeClr val="tx1"/>
                </a:solidFill>
              </a:defRPr>
            </a:lvl4pPr>
            <a:lvl5pPr>
              <a:buClrTx/>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p:txBody>
      </p:sp>
      <p:sp>
        <p:nvSpPr>
          <p:cNvPr id="11" name="Title 1"/>
          <p:cNvSpPr>
            <a:spLocks noGrp="1"/>
          </p:cNvSpPr>
          <p:nvPr>
            <p:ph type="title"/>
          </p:nvPr>
        </p:nvSpPr>
        <p:spPr>
          <a:xfrm>
            <a:off x="422400" y="687250"/>
            <a:ext cx="11347200" cy="521883"/>
          </a:xfrm>
        </p:spPr>
        <p:txBody>
          <a:bodyPr anchor="ctr" anchorCtr="0"/>
          <a:lstStyle>
            <a:lvl1pPr>
              <a:defRPr sz="2800"/>
            </a:lvl1pPr>
          </a:lstStyle>
          <a:p>
            <a:r>
              <a:rPr lang="en-US" noProof="0"/>
              <a:t>Click to edit Master title style</a:t>
            </a:r>
            <a:endParaRPr lang="en-GB" noProof="0"/>
          </a:p>
        </p:txBody>
      </p:sp>
    </p:spTree>
    <p:extLst>
      <p:ext uri="{BB962C8B-B14F-4D97-AF65-F5344CB8AC3E}">
        <p14:creationId xmlns:p14="http://schemas.microsoft.com/office/powerpoint/2010/main" val="400224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pPr/>
              <a:t>‹#›</a:t>
            </a:fld>
            <a:endParaRPr lang="en-CA"/>
          </a:p>
        </p:txBody>
      </p:sp>
      <p:sp>
        <p:nvSpPr>
          <p:cNvPr id="6" name="Text Placeholder 6"/>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Tree>
    <p:extLst>
      <p:ext uri="{BB962C8B-B14F-4D97-AF65-F5344CB8AC3E}">
        <p14:creationId xmlns:p14="http://schemas.microsoft.com/office/powerpoint/2010/main" val="2720332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3A72FE-7E88-4A3A-8557-617D3A29B3D0}"/>
              </a:ext>
            </a:extLst>
          </p:cNvPr>
          <p:cNvPicPr>
            <a:picLocks noChangeAspect="1"/>
          </p:cNvPicPr>
          <p:nvPr userDrawn="1"/>
        </p:nvPicPr>
        <p:blipFill rotWithShape="1">
          <a:blip r:embed="rId2"/>
          <a:srcRect l="233" t="502" r="1009" b="1404"/>
          <a:stretch/>
        </p:blipFill>
        <p:spPr>
          <a:xfrm>
            <a:off x="14977" y="6876"/>
            <a:ext cx="12163273" cy="6886136"/>
          </a:xfrm>
          <a:prstGeom prst="rect">
            <a:avLst/>
          </a:prstGeom>
        </p:spPr>
      </p:pic>
      <p:sp>
        <p:nvSpPr>
          <p:cNvPr id="4" name="Title 1">
            <a:extLst>
              <a:ext uri="{FF2B5EF4-FFF2-40B4-BE49-F238E27FC236}">
                <a16:creationId xmlns:a16="http://schemas.microsoft.com/office/drawing/2014/main" id="{DA722A21-B015-4C50-BCF4-FC1237DED6BF}"/>
              </a:ext>
            </a:extLst>
          </p:cNvPr>
          <p:cNvSpPr>
            <a:spLocks noGrp="1"/>
          </p:cNvSpPr>
          <p:nvPr>
            <p:ph type="title"/>
          </p:nvPr>
        </p:nvSpPr>
        <p:spPr>
          <a:xfrm>
            <a:off x="1021080" y="201353"/>
            <a:ext cx="10332720" cy="863174"/>
          </a:xfrm>
        </p:spPr>
        <p:txBody>
          <a:bodyPr anchor="b">
            <a:noAutofit/>
          </a:bodyPr>
          <a:lstStyle>
            <a:lvl1pPr>
              <a:defRPr sz="3200" b="1">
                <a:solidFill>
                  <a:srgbClr val="387F83"/>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3F10019C-5A58-4A0D-B550-6898A02706B3}"/>
              </a:ext>
            </a:extLst>
          </p:cNvPr>
          <p:cNvSpPr>
            <a:spLocks noGrp="1"/>
          </p:cNvSpPr>
          <p:nvPr>
            <p:ph idx="1"/>
          </p:nvPr>
        </p:nvSpPr>
        <p:spPr>
          <a:xfrm>
            <a:off x="1021080" y="1185863"/>
            <a:ext cx="10332720" cy="4991100"/>
          </a:xfrm>
        </p:spPr>
        <p:txBody>
          <a:bodyPr>
            <a:normAutofit/>
          </a:bodyPr>
          <a:lstStyle>
            <a:lvl1pPr>
              <a:buClr>
                <a:srgbClr val="6CCACF"/>
              </a:buClr>
              <a:defRPr sz="2000">
                <a:solidFill>
                  <a:srgbClr val="444545"/>
                </a:solidFill>
              </a:defRPr>
            </a:lvl1pPr>
            <a:lvl2pPr marL="685800" indent="-228600">
              <a:buClr>
                <a:srgbClr val="D85588"/>
              </a:buClr>
              <a:buFont typeface="Wingdings" panose="05000000000000000000" pitchFamily="2" charset="2"/>
              <a:buChar char="§"/>
              <a:defRPr sz="1800">
                <a:solidFill>
                  <a:srgbClr val="444545"/>
                </a:solidFill>
              </a:defRPr>
            </a:lvl2pPr>
            <a:lvl3pPr marL="1143000" indent="-228600">
              <a:buClr>
                <a:srgbClr val="945593"/>
              </a:buClr>
              <a:buSzPct val="80000"/>
              <a:buFont typeface="Verdana" panose="020B0604030504040204" pitchFamily="34" charset="0"/>
              <a:buChar char="◊"/>
              <a:defRPr sz="1600">
                <a:solidFill>
                  <a:srgbClr val="444545"/>
                </a:solidFill>
              </a:defRPr>
            </a:lvl3pPr>
            <a:lvl4pPr marL="1600200" indent="-228600">
              <a:buClr>
                <a:srgbClr val="F79C79"/>
              </a:buClr>
              <a:buFont typeface="Arial" panose="020B0604020202020204" pitchFamily="34" charset="0"/>
              <a:buChar char="•"/>
              <a:defRPr sz="1400">
                <a:solidFill>
                  <a:srgbClr val="444545"/>
                </a:solidFill>
              </a:defRPr>
            </a:lvl4pPr>
            <a:lvl5pPr>
              <a:defRPr>
                <a:solidFill>
                  <a:srgbClr val="444545"/>
                </a:solidFill>
              </a:defRPr>
            </a:lvl5pPr>
          </a:lstStyle>
          <a:p>
            <a:pPr lvl="0"/>
            <a:r>
              <a:rPr lang="en-US"/>
              <a:t>Edit Master text styles</a:t>
            </a:r>
          </a:p>
          <a:p>
            <a:pPr lvl="1"/>
            <a:r>
              <a:rPr lang="en-US"/>
              <a:t>Second level</a:t>
            </a:r>
          </a:p>
          <a:p>
            <a:pPr lvl="2"/>
            <a:r>
              <a:rPr lang="en-US"/>
              <a:t>Third level</a:t>
            </a:r>
          </a:p>
          <a:p>
            <a:pPr lvl="3"/>
            <a:r>
              <a:rPr lang="en-US"/>
              <a:t>Fourth bullet</a:t>
            </a:r>
          </a:p>
        </p:txBody>
      </p:sp>
      <p:sp>
        <p:nvSpPr>
          <p:cNvPr id="2" name="Footer Placeholder 1">
            <a:extLst>
              <a:ext uri="{FF2B5EF4-FFF2-40B4-BE49-F238E27FC236}">
                <a16:creationId xmlns:a16="http://schemas.microsoft.com/office/drawing/2014/main" id="{6661A432-39F9-4A77-A116-A390BB6CB166}"/>
              </a:ext>
            </a:extLst>
          </p:cNvPr>
          <p:cNvSpPr>
            <a:spLocks noGrp="1"/>
          </p:cNvSpPr>
          <p:nvPr>
            <p:ph type="ftr" sz="quarter" idx="10"/>
          </p:nvPr>
        </p:nvSpPr>
        <p:spPr>
          <a:xfrm>
            <a:off x="448574" y="6356350"/>
            <a:ext cx="10351698" cy="365125"/>
          </a:xfrm>
        </p:spPr>
        <p:txBody>
          <a:bodyPr/>
          <a:lstStyle/>
          <a:p>
            <a:endParaRPr lang="en-US"/>
          </a:p>
        </p:txBody>
      </p:sp>
    </p:spTree>
    <p:extLst>
      <p:ext uri="{BB962C8B-B14F-4D97-AF65-F5344CB8AC3E}">
        <p14:creationId xmlns:p14="http://schemas.microsoft.com/office/powerpoint/2010/main" val="2541256354"/>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7">
            <a:extLst>
              <a:ext uri="{FF2B5EF4-FFF2-40B4-BE49-F238E27FC236}">
                <a16:creationId xmlns:a16="http://schemas.microsoft.com/office/drawing/2014/main" id="{5F14B841-7698-7046-960B-974EFC9A7F1A}"/>
              </a:ext>
            </a:extLst>
          </p:cNvPr>
          <p:cNvSpPr>
            <a:spLocks noGrp="1"/>
          </p:cNvSpPr>
          <p:nvPr>
            <p:ph type="body" sz="quarter" idx="13" hasCustomPrompt="1"/>
          </p:nvPr>
        </p:nvSpPr>
        <p:spPr>
          <a:xfrm>
            <a:off x="457200" y="6067042"/>
            <a:ext cx="10169611" cy="790399"/>
          </a:xfrm>
        </p:spPr>
        <p:txBody>
          <a:bodyPr anchor="b">
            <a:noAutofit/>
          </a:bodyPr>
          <a:lstStyle>
            <a:lvl1pPr marL="0" indent="0">
              <a:lnSpc>
                <a:spcPct val="90000"/>
              </a:lnSpc>
              <a:spcBef>
                <a:spcPts val="0"/>
              </a:spcBef>
              <a:buNone/>
              <a:defRPr sz="1000"/>
            </a:lvl1pPr>
            <a:lvl2pPr marL="228600" indent="0">
              <a:buNone/>
              <a:defRPr/>
            </a:lvl2pPr>
            <a:lvl3pPr marL="457200" indent="0">
              <a:buNone/>
              <a:defRPr/>
            </a:lvl3pPr>
            <a:lvl4pPr marL="685800" indent="0">
              <a:buNone/>
              <a:defRPr/>
            </a:lvl4pPr>
            <a:lvl5pPr marL="914400" indent="0">
              <a:buNone/>
              <a:defRPr/>
            </a:lvl5pPr>
          </a:lstStyle>
          <a:p>
            <a:pPr lvl="0"/>
            <a:r>
              <a:rPr lang="en-US"/>
              <a:t>Reference(s)</a:t>
            </a:r>
          </a:p>
        </p:txBody>
      </p:sp>
    </p:spTree>
    <p:extLst>
      <p:ext uri="{BB962C8B-B14F-4D97-AF65-F5344CB8AC3E}">
        <p14:creationId xmlns:p14="http://schemas.microsoft.com/office/powerpoint/2010/main" val="255484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A4CC3-A680-1F5A-D421-C1AF979FF3F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A245C14-EC09-EDBA-5D0E-5396099DE9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AC2E860-463F-9EE6-AB39-771586FC3751}"/>
              </a:ext>
            </a:extLst>
          </p:cNvPr>
          <p:cNvSpPr>
            <a:spLocks noGrp="1"/>
          </p:cNvSpPr>
          <p:nvPr>
            <p:ph type="dt" sz="half" idx="10"/>
          </p:nvPr>
        </p:nvSpPr>
        <p:spPr/>
        <p:txBody>
          <a:bodyPr/>
          <a:lstStyle/>
          <a:p>
            <a:fld id="{99270A94-4870-455A-A91E-632A08A032F2}" type="datetimeFigureOut">
              <a:rPr lang="en-CA" smtClean="0"/>
              <a:t>2023-05-25</a:t>
            </a:fld>
            <a:endParaRPr lang="en-CA"/>
          </a:p>
        </p:txBody>
      </p:sp>
      <p:sp>
        <p:nvSpPr>
          <p:cNvPr id="5" name="Footer Placeholder 4">
            <a:extLst>
              <a:ext uri="{FF2B5EF4-FFF2-40B4-BE49-F238E27FC236}">
                <a16:creationId xmlns:a16="http://schemas.microsoft.com/office/drawing/2014/main" id="{8ECAAD2A-3273-6262-02E1-261AB7D5D6C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492FF21-10EF-F10C-EFF0-67DDDCB4D5A3}"/>
              </a:ext>
            </a:extLst>
          </p:cNvPr>
          <p:cNvSpPr>
            <a:spLocks noGrp="1"/>
          </p:cNvSpPr>
          <p:nvPr>
            <p:ph type="sldNum" sz="quarter" idx="12"/>
          </p:nvPr>
        </p:nvSpPr>
        <p:spPr/>
        <p:txBody>
          <a:bodyPr/>
          <a:lstStyle/>
          <a:p>
            <a:fld id="{F1F1A16F-BE05-4A2E-B1D8-450251472939}" type="slidenum">
              <a:rPr lang="en-CA" smtClean="0"/>
              <a:t>‹#›</a:t>
            </a:fld>
            <a:endParaRPr lang="en-CA"/>
          </a:p>
        </p:txBody>
      </p:sp>
    </p:spTree>
    <p:extLst>
      <p:ext uri="{BB962C8B-B14F-4D97-AF65-F5344CB8AC3E}">
        <p14:creationId xmlns:p14="http://schemas.microsoft.com/office/powerpoint/2010/main" val="1184809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E84A9F4-29E9-4854-A8BA-BE4FA2A11A8B}"/>
              </a:ext>
            </a:extLst>
          </p:cNvPr>
          <p:cNvSpPr>
            <a:spLocks noGrp="1"/>
          </p:cNvSpPr>
          <p:nvPr>
            <p:ph type="title"/>
          </p:nvPr>
        </p:nvSpPr>
        <p:spPr>
          <a:xfrm>
            <a:off x="517680" y="232690"/>
            <a:ext cx="10464848" cy="904874"/>
          </a:xfrm>
        </p:spPr>
        <p:txBody>
          <a:bodyPr/>
          <a:lstStyle/>
          <a:p>
            <a:r>
              <a:rPr lang="en-US"/>
              <a:t>Click to edit Master title style</a:t>
            </a:r>
            <a:endParaRPr lang="en-CA"/>
          </a:p>
        </p:txBody>
      </p:sp>
      <p:sp>
        <p:nvSpPr>
          <p:cNvPr id="8" name="Text Placeholder 6">
            <a:extLst>
              <a:ext uri="{FF2B5EF4-FFF2-40B4-BE49-F238E27FC236}">
                <a16:creationId xmlns:a16="http://schemas.microsoft.com/office/drawing/2014/main" id="{E512FF44-8507-462D-A00A-71C0D71A33C6}"/>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0" name="Slide Number Placeholder 7">
            <a:extLst>
              <a:ext uri="{FF2B5EF4-FFF2-40B4-BE49-F238E27FC236}">
                <a16:creationId xmlns:a16="http://schemas.microsoft.com/office/drawing/2014/main" id="{191E4ED5-1432-49A5-B7C7-A8447044C6F2}"/>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Tree>
    <p:extLst>
      <p:ext uri="{BB962C8B-B14F-4D97-AF65-F5344CB8AC3E}">
        <p14:creationId xmlns:p14="http://schemas.microsoft.com/office/powerpoint/2010/main" val="1640059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5A10F15-59BC-404E-9A47-873BA698BCC2}"/>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9" name="Slide Number Placeholder 7">
            <a:extLst>
              <a:ext uri="{FF2B5EF4-FFF2-40B4-BE49-F238E27FC236}">
                <a16:creationId xmlns:a16="http://schemas.microsoft.com/office/drawing/2014/main" id="{D9D3A509-BFF5-418F-9BCD-6C48CBD60C7B}"/>
              </a:ext>
            </a:extLst>
          </p:cNvPr>
          <p:cNvSpPr>
            <a:spLocks noGrp="1"/>
          </p:cNvSpPr>
          <p:nvPr>
            <p:ph type="sldNum" sz="quarter" idx="14"/>
          </p:nvPr>
        </p:nvSpPr>
        <p:spPr>
          <a:xfrm>
            <a:off x="11352180" y="6275263"/>
            <a:ext cx="597086" cy="365125"/>
          </a:xfrm>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1884946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286984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8CC5-1952-E903-DBD2-C678D668D9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00AF4CE-8088-5A09-DCA6-1EC481F051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0DB5FB-A4B3-03C3-82B4-22043B7EDAAD}"/>
              </a:ext>
            </a:extLst>
          </p:cNvPr>
          <p:cNvSpPr>
            <a:spLocks noGrp="1"/>
          </p:cNvSpPr>
          <p:nvPr>
            <p:ph type="dt" sz="half" idx="10"/>
          </p:nvPr>
        </p:nvSpPr>
        <p:spPr/>
        <p:txBody>
          <a:bodyPr/>
          <a:lstStyle/>
          <a:p>
            <a:fld id="{99270A94-4870-455A-A91E-632A08A032F2}" type="datetimeFigureOut">
              <a:rPr lang="en-CA" smtClean="0"/>
              <a:t>2023-05-25</a:t>
            </a:fld>
            <a:endParaRPr lang="en-CA"/>
          </a:p>
        </p:txBody>
      </p:sp>
      <p:sp>
        <p:nvSpPr>
          <p:cNvPr id="5" name="Footer Placeholder 4">
            <a:extLst>
              <a:ext uri="{FF2B5EF4-FFF2-40B4-BE49-F238E27FC236}">
                <a16:creationId xmlns:a16="http://schemas.microsoft.com/office/drawing/2014/main" id="{BD1C943C-9F5F-4C89-23EA-57BCBFA8229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C26A86-0BB4-246C-E663-ECC4C231B423}"/>
              </a:ext>
            </a:extLst>
          </p:cNvPr>
          <p:cNvSpPr>
            <a:spLocks noGrp="1"/>
          </p:cNvSpPr>
          <p:nvPr>
            <p:ph type="sldNum" sz="quarter" idx="12"/>
          </p:nvPr>
        </p:nvSpPr>
        <p:spPr/>
        <p:txBody>
          <a:bodyPr/>
          <a:lstStyle/>
          <a:p>
            <a:fld id="{F1F1A16F-BE05-4A2E-B1D8-450251472939}" type="slidenum">
              <a:rPr lang="en-CA" smtClean="0"/>
              <a:t>‹#›</a:t>
            </a:fld>
            <a:endParaRPr lang="en-CA"/>
          </a:p>
        </p:txBody>
      </p:sp>
    </p:spTree>
    <p:extLst>
      <p:ext uri="{BB962C8B-B14F-4D97-AF65-F5344CB8AC3E}">
        <p14:creationId xmlns:p14="http://schemas.microsoft.com/office/powerpoint/2010/main" val="1923826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1D1AC-F6F0-D060-3C0F-2B2FE7CE206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E78765A-8D54-DF9A-D4F1-D9169F11AA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93CA5FEA-476B-09CB-F221-EC19296365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D75C47CB-3E7B-42D6-9C8D-EFF4523119CD}"/>
              </a:ext>
            </a:extLst>
          </p:cNvPr>
          <p:cNvSpPr>
            <a:spLocks noGrp="1"/>
          </p:cNvSpPr>
          <p:nvPr>
            <p:ph type="dt" sz="half" idx="10"/>
          </p:nvPr>
        </p:nvSpPr>
        <p:spPr/>
        <p:txBody>
          <a:bodyPr/>
          <a:lstStyle/>
          <a:p>
            <a:fld id="{99270A94-4870-455A-A91E-632A08A032F2}" type="datetimeFigureOut">
              <a:rPr lang="en-CA" smtClean="0"/>
              <a:t>2023-05-25</a:t>
            </a:fld>
            <a:endParaRPr lang="en-CA"/>
          </a:p>
        </p:txBody>
      </p:sp>
      <p:sp>
        <p:nvSpPr>
          <p:cNvPr id="6" name="Footer Placeholder 5">
            <a:extLst>
              <a:ext uri="{FF2B5EF4-FFF2-40B4-BE49-F238E27FC236}">
                <a16:creationId xmlns:a16="http://schemas.microsoft.com/office/drawing/2014/main" id="{07F5232E-C4CE-1FEC-7585-66416A930B3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87DFF60-67BD-E54A-92EA-F8B7B45A6A70}"/>
              </a:ext>
            </a:extLst>
          </p:cNvPr>
          <p:cNvSpPr>
            <a:spLocks noGrp="1"/>
          </p:cNvSpPr>
          <p:nvPr>
            <p:ph type="sldNum" sz="quarter" idx="12"/>
          </p:nvPr>
        </p:nvSpPr>
        <p:spPr/>
        <p:txBody>
          <a:bodyPr/>
          <a:lstStyle/>
          <a:p>
            <a:fld id="{F1F1A16F-BE05-4A2E-B1D8-450251472939}" type="slidenum">
              <a:rPr lang="en-CA" smtClean="0"/>
              <a:t>‹#›</a:t>
            </a:fld>
            <a:endParaRPr lang="en-CA"/>
          </a:p>
        </p:txBody>
      </p:sp>
    </p:spTree>
    <p:extLst>
      <p:ext uri="{BB962C8B-B14F-4D97-AF65-F5344CB8AC3E}">
        <p14:creationId xmlns:p14="http://schemas.microsoft.com/office/powerpoint/2010/main" val="3257445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8C937-8424-079D-9DDB-2F75FC0DBB6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809EC4C-6094-6ED7-A407-9ADE8D01D4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E8476-2DB9-AAD4-3CA5-CACA87BA92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0F22FE0-54B0-241C-F869-53142B99FA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8C690-B4EB-9D79-76DB-1A45795398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6F1C54C-A248-4D95-26E2-3169BBC6C1A6}"/>
              </a:ext>
            </a:extLst>
          </p:cNvPr>
          <p:cNvSpPr>
            <a:spLocks noGrp="1"/>
          </p:cNvSpPr>
          <p:nvPr>
            <p:ph type="dt" sz="half" idx="10"/>
          </p:nvPr>
        </p:nvSpPr>
        <p:spPr/>
        <p:txBody>
          <a:bodyPr/>
          <a:lstStyle/>
          <a:p>
            <a:fld id="{99270A94-4870-455A-A91E-632A08A032F2}" type="datetimeFigureOut">
              <a:rPr lang="en-CA" smtClean="0"/>
              <a:t>2023-05-25</a:t>
            </a:fld>
            <a:endParaRPr lang="en-CA"/>
          </a:p>
        </p:txBody>
      </p:sp>
      <p:sp>
        <p:nvSpPr>
          <p:cNvPr id="8" name="Footer Placeholder 7">
            <a:extLst>
              <a:ext uri="{FF2B5EF4-FFF2-40B4-BE49-F238E27FC236}">
                <a16:creationId xmlns:a16="http://schemas.microsoft.com/office/drawing/2014/main" id="{11867D70-C99D-4AFF-DF79-7CC72FEC516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71574DF2-30BF-933D-CB88-277AAA169898}"/>
              </a:ext>
            </a:extLst>
          </p:cNvPr>
          <p:cNvSpPr>
            <a:spLocks noGrp="1"/>
          </p:cNvSpPr>
          <p:nvPr>
            <p:ph type="sldNum" sz="quarter" idx="12"/>
          </p:nvPr>
        </p:nvSpPr>
        <p:spPr/>
        <p:txBody>
          <a:bodyPr/>
          <a:lstStyle/>
          <a:p>
            <a:fld id="{F1F1A16F-BE05-4A2E-B1D8-450251472939}" type="slidenum">
              <a:rPr lang="en-CA" smtClean="0"/>
              <a:t>‹#›</a:t>
            </a:fld>
            <a:endParaRPr lang="en-CA"/>
          </a:p>
        </p:txBody>
      </p:sp>
    </p:spTree>
    <p:extLst>
      <p:ext uri="{BB962C8B-B14F-4D97-AF65-F5344CB8AC3E}">
        <p14:creationId xmlns:p14="http://schemas.microsoft.com/office/powerpoint/2010/main" val="729039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EF7C-5215-C925-6C86-51DD6B8D73B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82E25A6-E759-90EA-A6A6-39CA8C50F11D}"/>
              </a:ext>
            </a:extLst>
          </p:cNvPr>
          <p:cNvSpPr>
            <a:spLocks noGrp="1"/>
          </p:cNvSpPr>
          <p:nvPr>
            <p:ph type="dt" sz="half" idx="10"/>
          </p:nvPr>
        </p:nvSpPr>
        <p:spPr/>
        <p:txBody>
          <a:bodyPr/>
          <a:lstStyle/>
          <a:p>
            <a:fld id="{99270A94-4870-455A-A91E-632A08A032F2}" type="datetimeFigureOut">
              <a:rPr lang="en-CA" smtClean="0"/>
              <a:t>2023-05-25</a:t>
            </a:fld>
            <a:endParaRPr lang="en-CA"/>
          </a:p>
        </p:txBody>
      </p:sp>
      <p:sp>
        <p:nvSpPr>
          <p:cNvPr id="4" name="Footer Placeholder 3">
            <a:extLst>
              <a:ext uri="{FF2B5EF4-FFF2-40B4-BE49-F238E27FC236}">
                <a16:creationId xmlns:a16="http://schemas.microsoft.com/office/drawing/2014/main" id="{43864A33-19A2-6A76-6665-045BCD39E0A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78BFA2FD-FF4D-51BB-81BD-90E10F11EE44}"/>
              </a:ext>
            </a:extLst>
          </p:cNvPr>
          <p:cNvSpPr>
            <a:spLocks noGrp="1"/>
          </p:cNvSpPr>
          <p:nvPr>
            <p:ph type="sldNum" sz="quarter" idx="12"/>
          </p:nvPr>
        </p:nvSpPr>
        <p:spPr/>
        <p:txBody>
          <a:bodyPr/>
          <a:lstStyle/>
          <a:p>
            <a:fld id="{F1F1A16F-BE05-4A2E-B1D8-450251472939}" type="slidenum">
              <a:rPr lang="en-CA" smtClean="0"/>
              <a:t>‹#›</a:t>
            </a:fld>
            <a:endParaRPr lang="en-CA"/>
          </a:p>
        </p:txBody>
      </p:sp>
    </p:spTree>
    <p:extLst>
      <p:ext uri="{BB962C8B-B14F-4D97-AF65-F5344CB8AC3E}">
        <p14:creationId xmlns:p14="http://schemas.microsoft.com/office/powerpoint/2010/main" val="2585462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DD31D2-7232-40A3-64D9-A976412D370A}"/>
              </a:ext>
            </a:extLst>
          </p:cNvPr>
          <p:cNvSpPr>
            <a:spLocks noGrp="1"/>
          </p:cNvSpPr>
          <p:nvPr>
            <p:ph type="dt" sz="half" idx="10"/>
          </p:nvPr>
        </p:nvSpPr>
        <p:spPr/>
        <p:txBody>
          <a:bodyPr/>
          <a:lstStyle/>
          <a:p>
            <a:fld id="{99270A94-4870-455A-A91E-632A08A032F2}" type="datetimeFigureOut">
              <a:rPr lang="en-CA" smtClean="0"/>
              <a:t>2023-05-25</a:t>
            </a:fld>
            <a:endParaRPr lang="en-CA"/>
          </a:p>
        </p:txBody>
      </p:sp>
      <p:sp>
        <p:nvSpPr>
          <p:cNvPr id="3" name="Footer Placeholder 2">
            <a:extLst>
              <a:ext uri="{FF2B5EF4-FFF2-40B4-BE49-F238E27FC236}">
                <a16:creationId xmlns:a16="http://schemas.microsoft.com/office/drawing/2014/main" id="{2077E9D3-F215-ABA9-0DBE-3549F68E861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5FB4C392-3B56-C5E2-E40C-F91002242F70}"/>
              </a:ext>
            </a:extLst>
          </p:cNvPr>
          <p:cNvSpPr>
            <a:spLocks noGrp="1"/>
          </p:cNvSpPr>
          <p:nvPr>
            <p:ph type="sldNum" sz="quarter" idx="12"/>
          </p:nvPr>
        </p:nvSpPr>
        <p:spPr/>
        <p:txBody>
          <a:bodyPr/>
          <a:lstStyle/>
          <a:p>
            <a:fld id="{F1F1A16F-BE05-4A2E-B1D8-450251472939}" type="slidenum">
              <a:rPr lang="en-CA" smtClean="0"/>
              <a:t>‹#›</a:t>
            </a:fld>
            <a:endParaRPr lang="en-CA"/>
          </a:p>
        </p:txBody>
      </p:sp>
    </p:spTree>
    <p:extLst>
      <p:ext uri="{BB962C8B-B14F-4D97-AF65-F5344CB8AC3E}">
        <p14:creationId xmlns:p14="http://schemas.microsoft.com/office/powerpoint/2010/main" val="175909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A301-C71B-0A29-F2A6-53F637DFA4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17B3F11-8FC1-3ECE-22B7-469B8A39B0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CF489D1-C49F-D8EF-7BE7-CAFDDBD28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676603-E348-7E34-F08C-EAF72063867F}"/>
              </a:ext>
            </a:extLst>
          </p:cNvPr>
          <p:cNvSpPr>
            <a:spLocks noGrp="1"/>
          </p:cNvSpPr>
          <p:nvPr>
            <p:ph type="dt" sz="half" idx="10"/>
          </p:nvPr>
        </p:nvSpPr>
        <p:spPr/>
        <p:txBody>
          <a:bodyPr/>
          <a:lstStyle/>
          <a:p>
            <a:fld id="{99270A94-4870-455A-A91E-632A08A032F2}" type="datetimeFigureOut">
              <a:rPr lang="en-CA" smtClean="0"/>
              <a:t>2023-05-25</a:t>
            </a:fld>
            <a:endParaRPr lang="en-CA"/>
          </a:p>
        </p:txBody>
      </p:sp>
      <p:sp>
        <p:nvSpPr>
          <p:cNvPr id="6" name="Footer Placeholder 5">
            <a:extLst>
              <a:ext uri="{FF2B5EF4-FFF2-40B4-BE49-F238E27FC236}">
                <a16:creationId xmlns:a16="http://schemas.microsoft.com/office/drawing/2014/main" id="{611E18B3-F74F-F553-5284-134CAB2631F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43EF085-7A8C-0F81-A85F-36106D9D1E42}"/>
              </a:ext>
            </a:extLst>
          </p:cNvPr>
          <p:cNvSpPr>
            <a:spLocks noGrp="1"/>
          </p:cNvSpPr>
          <p:nvPr>
            <p:ph type="sldNum" sz="quarter" idx="12"/>
          </p:nvPr>
        </p:nvSpPr>
        <p:spPr/>
        <p:txBody>
          <a:bodyPr/>
          <a:lstStyle/>
          <a:p>
            <a:fld id="{F1F1A16F-BE05-4A2E-B1D8-450251472939}" type="slidenum">
              <a:rPr lang="en-CA" smtClean="0"/>
              <a:t>‹#›</a:t>
            </a:fld>
            <a:endParaRPr lang="en-CA"/>
          </a:p>
        </p:txBody>
      </p:sp>
    </p:spTree>
    <p:extLst>
      <p:ext uri="{BB962C8B-B14F-4D97-AF65-F5344CB8AC3E}">
        <p14:creationId xmlns:p14="http://schemas.microsoft.com/office/powerpoint/2010/main" val="186360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714BD-7A6B-E0A0-E30E-CFBBC65E35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E36EC83-96F5-AEEB-064C-9F2AAE23E8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AD953B0-428E-F567-FBDE-662F07372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09D27-4D7D-2DCE-90C6-40F72A60A479}"/>
              </a:ext>
            </a:extLst>
          </p:cNvPr>
          <p:cNvSpPr>
            <a:spLocks noGrp="1"/>
          </p:cNvSpPr>
          <p:nvPr>
            <p:ph type="dt" sz="half" idx="10"/>
          </p:nvPr>
        </p:nvSpPr>
        <p:spPr/>
        <p:txBody>
          <a:bodyPr/>
          <a:lstStyle/>
          <a:p>
            <a:fld id="{99270A94-4870-455A-A91E-632A08A032F2}" type="datetimeFigureOut">
              <a:rPr lang="en-CA" smtClean="0"/>
              <a:t>2023-05-25</a:t>
            </a:fld>
            <a:endParaRPr lang="en-CA"/>
          </a:p>
        </p:txBody>
      </p:sp>
      <p:sp>
        <p:nvSpPr>
          <p:cNvPr id="6" name="Footer Placeholder 5">
            <a:extLst>
              <a:ext uri="{FF2B5EF4-FFF2-40B4-BE49-F238E27FC236}">
                <a16:creationId xmlns:a16="http://schemas.microsoft.com/office/drawing/2014/main" id="{82FE4EEE-1E0A-FAAB-8760-3AB41EE7243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3E8BA15-2847-7711-DD87-F53F5D8D2CB9}"/>
              </a:ext>
            </a:extLst>
          </p:cNvPr>
          <p:cNvSpPr>
            <a:spLocks noGrp="1"/>
          </p:cNvSpPr>
          <p:nvPr>
            <p:ph type="sldNum" sz="quarter" idx="12"/>
          </p:nvPr>
        </p:nvSpPr>
        <p:spPr/>
        <p:txBody>
          <a:bodyPr/>
          <a:lstStyle/>
          <a:p>
            <a:fld id="{F1F1A16F-BE05-4A2E-B1D8-450251472939}" type="slidenum">
              <a:rPr lang="en-CA" smtClean="0"/>
              <a:t>‹#›</a:t>
            </a:fld>
            <a:endParaRPr lang="en-CA"/>
          </a:p>
        </p:txBody>
      </p:sp>
    </p:spTree>
    <p:extLst>
      <p:ext uri="{BB962C8B-B14F-4D97-AF65-F5344CB8AC3E}">
        <p14:creationId xmlns:p14="http://schemas.microsoft.com/office/powerpoint/2010/main" val="1787031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D146E0-4C5E-82C3-33DF-14B15C096E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19901BC-F6E4-3713-4124-1D91AE2426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55EA754-AB4D-5162-650A-B837F7300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70A94-4870-455A-A91E-632A08A032F2}" type="datetimeFigureOut">
              <a:rPr lang="en-CA" smtClean="0"/>
              <a:t>2023-05-25</a:t>
            </a:fld>
            <a:endParaRPr lang="en-CA"/>
          </a:p>
        </p:txBody>
      </p:sp>
      <p:sp>
        <p:nvSpPr>
          <p:cNvPr id="5" name="Footer Placeholder 4">
            <a:extLst>
              <a:ext uri="{FF2B5EF4-FFF2-40B4-BE49-F238E27FC236}">
                <a16:creationId xmlns:a16="http://schemas.microsoft.com/office/drawing/2014/main" id="{1DF02516-8993-B918-2879-3680E74B71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63FE505-6FBB-9C77-54B3-C443835B93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1A16F-BE05-4A2E-B1D8-450251472939}" type="slidenum">
              <a:rPr lang="en-CA" smtClean="0"/>
              <a:t>‹#›</a:t>
            </a:fld>
            <a:endParaRPr lang="en-CA"/>
          </a:p>
        </p:txBody>
      </p:sp>
    </p:spTree>
    <p:extLst>
      <p:ext uri="{BB962C8B-B14F-4D97-AF65-F5344CB8AC3E}">
        <p14:creationId xmlns:p14="http://schemas.microsoft.com/office/powerpoint/2010/main" val="1733642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customXml" Target="../ink/ink2.xml"/><Relationship Id="rId5" Type="http://schemas.openxmlformats.org/officeDocument/2006/relationships/image" Target="../media/image93.png"/><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customXml" Target="../ink/ink4.xml"/><Relationship Id="rId5" Type="http://schemas.openxmlformats.org/officeDocument/2006/relationships/image" Target="../media/image93.png"/><Relationship Id="rId4" Type="http://schemas.openxmlformats.org/officeDocument/2006/relationships/customXml" Target="../ink/ink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mail.google.com/mail/u/0?ui=2&amp;ik=252a93d773&amp;attid=0.1&amp;permmsgid=msg-f:1744969866574534087&amp;th=183760d930ef95c7&amp;view=att&amp;disp=safe"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gif"/></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emf"/></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trialresultscenter.org/study2590-4S.ht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trialresultscenter.org/study2606-HOPE.htm"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hyperlink" Target="http://www.acc.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2.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slide" Target="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3.tiff"/></Relationships>
</file>

<file path=ppt/slides/_rels/slide5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5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63.svg"/></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9.xml"/><Relationship Id="rId1" Type="http://schemas.openxmlformats.org/officeDocument/2006/relationships/slideLayout" Target="../slideLayouts/slideLayout21.xml"/><Relationship Id="rId5" Type="http://schemas.openxmlformats.org/officeDocument/2006/relationships/image" Target="../media/image71.emf"/><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0.xml"/><Relationship Id="rId1" Type="http://schemas.openxmlformats.org/officeDocument/2006/relationships/slideLayout" Target="../slideLayouts/slideLayout21.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emf"/><Relationship Id="rId7" Type="http://schemas.openxmlformats.org/officeDocument/2006/relationships/image" Target="../media/image77.svg"/><Relationship Id="rId2" Type="http://schemas.openxmlformats.org/officeDocument/2006/relationships/notesSlide" Target="../notesSlides/notesSlide41.xml"/><Relationship Id="rId1" Type="http://schemas.openxmlformats.org/officeDocument/2006/relationships/slideLayout" Target="../slideLayouts/slideLayout21.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hyperlink" Target="http://www.elsevier.com/termsandconditions" TargetMode="External"/><Relationship Id="rId2" Type="http://schemas.openxmlformats.org/officeDocument/2006/relationships/notesSlide" Target="../notesSlides/notesSlide42.xml"/><Relationship Id="rId1" Type="http://schemas.openxmlformats.org/officeDocument/2006/relationships/slideLayout" Target="../slideLayouts/slideLayout22.xml"/><Relationship Id="rId5" Type="http://schemas.openxmlformats.org/officeDocument/2006/relationships/image" Target="../media/image79.png"/><Relationship Id="rId4" Type="http://schemas.openxmlformats.org/officeDocument/2006/relationships/image" Target="../media/image78.jpeg"/></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86.wmf"/><Relationship Id="rId5" Type="http://schemas.openxmlformats.org/officeDocument/2006/relationships/oleObject" Target="../embeddings/oleObject2.bin"/><Relationship Id="rId4" Type="http://schemas.openxmlformats.org/officeDocument/2006/relationships/image" Target="../media/image85.wmf"/></Relationships>
</file>

<file path=ppt/slides/_rels/slide7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89.em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94.emf"/><Relationship Id="rId7" Type="http://schemas.openxmlformats.org/officeDocument/2006/relationships/image" Target="../media/image95.svg"/><Relationship Id="rId2" Type="http://schemas.openxmlformats.org/officeDocument/2006/relationships/notesSlide" Target="../notesSlides/notesSlide57.xml"/><Relationship Id="rId1" Type="http://schemas.openxmlformats.org/officeDocument/2006/relationships/slideLayout" Target="../slideLayouts/slideLayout21.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89.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58.xml"/><Relationship Id="rId16" Type="http://schemas.openxmlformats.org/officeDocument/2006/relationships/image" Target="../media/image109.svg"/><Relationship Id="rId1" Type="http://schemas.openxmlformats.org/officeDocument/2006/relationships/slideLayout" Target="../slideLayouts/slideLayout20.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 Id="rId14" Type="http://schemas.openxmlformats.org/officeDocument/2006/relationships/image" Target="../media/image10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DC76F-1204-0BC9-0060-8E1883065702}"/>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E28E19EF-A471-97F2-FD66-F97F679DE819}"/>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24713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ln>
            <a:miter lim="800000"/>
            <a:headEnd/>
            <a:tailEnd/>
          </a:ln>
        </p:spPr>
        <p:txBody>
          <a:bodyPr/>
          <a:lstStyle/>
          <a:p>
            <a:pPr eaLnBrk="1" hangingPunct="1">
              <a:defRPr/>
            </a:pPr>
            <a:r>
              <a:rPr lang="en-US"/>
              <a:t>Speaker Origins</a:t>
            </a:r>
          </a:p>
        </p:txBody>
      </p:sp>
      <p:pic>
        <p:nvPicPr>
          <p:cNvPr id="3" name="Picture 2">
            <a:extLst>
              <a:ext uri="{FF2B5EF4-FFF2-40B4-BE49-F238E27FC236}">
                <a16:creationId xmlns:a16="http://schemas.microsoft.com/office/drawing/2014/main" id="{30658F8C-A930-18FE-2897-53D096114DE6}"/>
              </a:ext>
            </a:extLst>
          </p:cNvPr>
          <p:cNvPicPr>
            <a:picLocks noChangeAspect="1"/>
          </p:cNvPicPr>
          <p:nvPr/>
        </p:nvPicPr>
        <p:blipFill>
          <a:blip r:embed="rId3"/>
          <a:stretch>
            <a:fillRect/>
          </a:stretch>
        </p:blipFill>
        <p:spPr>
          <a:xfrm>
            <a:off x="2924175" y="1219200"/>
            <a:ext cx="6343650" cy="44196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357496-A661-C148-3472-1762F52ACFB3}"/>
                  </a:ext>
                </a:extLst>
              </p14:cNvPr>
              <p14:cNvContentPartPr/>
              <p14:nvPr/>
            </p14:nvContentPartPr>
            <p14:xfrm>
              <a:off x="10117957" y="2981191"/>
              <a:ext cx="360" cy="360"/>
            </p14:xfrm>
          </p:contentPart>
        </mc:Choice>
        <mc:Fallback xmlns="">
          <p:pic>
            <p:nvPicPr>
              <p:cNvPr id="5" name="Ink 4">
                <a:extLst>
                  <a:ext uri="{FF2B5EF4-FFF2-40B4-BE49-F238E27FC236}">
                    <a16:creationId xmlns:a16="http://schemas.microsoft.com/office/drawing/2014/main" id="{31357496-A661-C148-3472-1762F52ACFB3}"/>
                  </a:ext>
                </a:extLst>
              </p:cNvPr>
              <p:cNvPicPr/>
              <p:nvPr/>
            </p:nvPicPr>
            <p:blipFill>
              <a:blip r:embed="rId5"/>
              <a:stretch>
                <a:fillRect/>
              </a:stretch>
            </p:blipFill>
            <p:spPr>
              <a:xfrm>
                <a:off x="10108957" y="29721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3D5C3F86-2B6F-C146-023C-B1CFA07BE164}"/>
                  </a:ext>
                </a:extLst>
              </p14:cNvPr>
              <p14:cNvContentPartPr/>
              <p14:nvPr/>
            </p14:nvContentPartPr>
            <p14:xfrm>
              <a:off x="10018597" y="3389071"/>
              <a:ext cx="360" cy="360"/>
            </p14:xfrm>
          </p:contentPart>
        </mc:Choice>
        <mc:Fallback xmlns="">
          <p:pic>
            <p:nvPicPr>
              <p:cNvPr id="6" name="Ink 5">
                <a:extLst>
                  <a:ext uri="{FF2B5EF4-FFF2-40B4-BE49-F238E27FC236}">
                    <a16:creationId xmlns:a16="http://schemas.microsoft.com/office/drawing/2014/main" id="{3D5C3F86-2B6F-C146-023C-B1CFA07BE164}"/>
                  </a:ext>
                </a:extLst>
              </p:cNvPr>
              <p:cNvPicPr/>
              <p:nvPr/>
            </p:nvPicPr>
            <p:blipFill>
              <a:blip r:embed="rId5"/>
              <a:stretch>
                <a:fillRect/>
              </a:stretch>
            </p:blipFill>
            <p:spPr>
              <a:xfrm>
                <a:off x="10009597" y="3380071"/>
                <a:ext cx="18000" cy="18000"/>
              </a:xfrm>
              <a:prstGeom prst="rect">
                <a:avLst/>
              </a:prstGeom>
            </p:spPr>
          </p:pic>
        </mc:Fallback>
      </mc:AlternateContent>
      <p:cxnSp>
        <p:nvCxnSpPr>
          <p:cNvPr id="8" name="Straight Connector 7">
            <a:extLst>
              <a:ext uri="{FF2B5EF4-FFF2-40B4-BE49-F238E27FC236}">
                <a16:creationId xmlns:a16="http://schemas.microsoft.com/office/drawing/2014/main" id="{EABB2CC2-EDAD-0DC6-96A9-3637B9F018AD}"/>
              </a:ext>
            </a:extLst>
          </p:cNvPr>
          <p:cNvCxnSpPr/>
          <p:nvPr/>
        </p:nvCxnSpPr>
        <p:spPr>
          <a:xfrm flipV="1">
            <a:off x="2524539" y="3289852"/>
            <a:ext cx="6887818" cy="14400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3853521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MacFadyen</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a:t>
            </a:r>
            <a:br>
              <a:rPr lang="en-US" altLang="ja-JP">
                <a:latin typeface="Calibri" charset="0"/>
                <a:ea typeface="ＭＳ Ｐゴシック" charset="0"/>
                <a:cs typeface="ＭＳ Ｐゴシック" charset="0"/>
              </a:rPr>
            </a:br>
            <a:r>
              <a:rPr lang="en-US" altLang="ja-JP">
                <a:latin typeface="Calibri" charset="0"/>
                <a:ea typeface="ＭＳ Ｐゴシック" charset="0"/>
                <a:cs typeface="ＭＳ Ｐゴシック" charset="0"/>
              </a:rPr>
              <a:t>Clinical Backgound</a:t>
            </a:r>
            <a:endParaRPr lang="en-US">
              <a:latin typeface="Calibri" charset="0"/>
              <a:ea typeface="ＭＳ Ｐゴシック" charset="0"/>
              <a:cs typeface="ＭＳ Ｐゴシック" charset="0"/>
            </a:endParaRPr>
          </a:p>
        </p:txBody>
      </p:sp>
      <p:sp>
        <p:nvSpPr>
          <p:cNvPr id="18435" name="Rectangle 3"/>
          <p:cNvSpPr>
            <a:spLocks noGrp="1" noChangeArrowheads="1"/>
          </p:cNvSpPr>
          <p:nvPr>
            <p:ph idx="1"/>
          </p:nvPr>
        </p:nvSpPr>
        <p:spPr/>
        <p:txBody>
          <a:bodyPr/>
          <a:lstStyle/>
          <a:p>
            <a:pPr eaLnBrk="1" hangingPunct="1"/>
            <a:r>
              <a:rPr lang="en-US" sz="11700">
                <a:latin typeface="Constantia" charset="0"/>
                <a:ea typeface="ＭＳ Ｐゴシック" charset="0"/>
                <a:cs typeface="ＭＳ Ｐゴシック" charset="0"/>
              </a:rPr>
              <a:t>N</a:t>
            </a:r>
            <a:r>
              <a:rPr lang="en-US">
                <a:latin typeface="Constantia" charset="0"/>
                <a:ea typeface="ＭＳ Ｐゴシック" charset="0"/>
                <a:cs typeface="ＭＳ Ｐゴシック" charset="0"/>
              </a:rPr>
              <a:t>orth </a:t>
            </a:r>
            <a:r>
              <a:rPr lang="en-US" sz="11700">
                <a:latin typeface="Constantia" charset="0"/>
                <a:ea typeface="ＭＳ Ｐゴシック" charset="0"/>
                <a:cs typeface="ＭＳ Ｐゴシック" charset="0"/>
              </a:rPr>
              <a:t>O</a:t>
            </a:r>
            <a:r>
              <a:rPr lang="en-US">
                <a:latin typeface="Constantia" charset="0"/>
                <a:ea typeface="ＭＳ Ｐゴシック" charset="0"/>
                <a:cs typeface="ＭＳ Ｐゴシック" charset="0"/>
              </a:rPr>
              <a:t>f </a:t>
            </a:r>
            <a:r>
              <a:rPr lang="en-US" sz="11700">
                <a:latin typeface="Constantia" charset="0"/>
                <a:ea typeface="ＭＳ Ｐゴシック" charset="0"/>
                <a:cs typeface="ＭＳ Ｐゴシック" charset="0"/>
              </a:rPr>
              <a:t>B</a:t>
            </a:r>
            <a:r>
              <a:rPr lang="en-US">
                <a:latin typeface="Constantia" charset="0"/>
                <a:ea typeface="ＭＳ Ｐゴシック" charset="0"/>
                <a:cs typeface="ＭＳ Ｐゴシック" charset="0"/>
              </a:rPr>
              <a:t>arrie</a:t>
            </a:r>
          </a:p>
          <a:p>
            <a:pPr eaLnBrk="1" hangingPunct="1"/>
            <a:r>
              <a:rPr lang="en-US" sz="11700">
                <a:latin typeface="Constantia" charset="0"/>
                <a:ea typeface="ＭＳ Ｐゴシック" charset="0"/>
                <a:cs typeface="ＭＳ Ｐゴシック" charset="0"/>
              </a:rPr>
              <a:t>S</a:t>
            </a:r>
            <a:r>
              <a:rPr lang="en-US">
                <a:latin typeface="Constantia" charset="0"/>
                <a:ea typeface="ＭＳ Ｐゴシック" charset="0"/>
                <a:cs typeface="ＭＳ Ｐゴシック" charset="0"/>
              </a:rPr>
              <a:t>outh </a:t>
            </a:r>
            <a:r>
              <a:rPr lang="en-US" sz="11700">
                <a:latin typeface="Constantia" charset="0"/>
                <a:ea typeface="ＭＳ Ｐゴシック" charset="0"/>
                <a:cs typeface="ＭＳ Ｐゴシック" charset="0"/>
              </a:rPr>
              <a:t>O</a:t>
            </a:r>
            <a:r>
              <a:rPr lang="en-US">
                <a:latin typeface="Constantia" charset="0"/>
                <a:ea typeface="ＭＳ Ｐゴシック" charset="0"/>
                <a:cs typeface="ＭＳ Ｐゴシック" charset="0"/>
              </a:rPr>
              <a:t>f </a:t>
            </a:r>
            <a:r>
              <a:rPr lang="en-US" sz="11700">
                <a:latin typeface="Constantia" charset="0"/>
                <a:ea typeface="ＭＳ Ｐゴシック" charset="0"/>
                <a:cs typeface="ＭＳ Ｐゴシック" charset="0"/>
              </a:rPr>
              <a:t>B</a:t>
            </a:r>
            <a:r>
              <a:rPr lang="en-US">
                <a:latin typeface="Constantia" charset="0"/>
                <a:ea typeface="ＭＳ Ｐゴシック" charset="0"/>
                <a:cs typeface="ＭＳ Ｐゴシック" charset="0"/>
              </a:rPr>
              <a:t>arrie</a:t>
            </a:r>
          </a:p>
        </p:txBody>
      </p:sp>
    </p:spTree>
    <p:extLst>
      <p:ext uri="{BB962C8B-B14F-4D97-AF65-F5344CB8AC3E}">
        <p14:creationId xmlns:p14="http://schemas.microsoft.com/office/powerpoint/2010/main" val="42306439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left)">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wipe(left)">
                                      <p:cBhvr>
                                        <p:cTn id="12"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ln>
            <a:miter lim="800000"/>
            <a:headEnd/>
            <a:tailEnd/>
          </a:ln>
        </p:spPr>
        <p:txBody>
          <a:bodyPr/>
          <a:lstStyle/>
          <a:p>
            <a:pPr eaLnBrk="1" hangingPunct="1">
              <a:defRPr/>
            </a:pPr>
            <a:r>
              <a:rPr lang="en-US"/>
              <a:t>Speaker Origins</a:t>
            </a:r>
          </a:p>
        </p:txBody>
      </p:sp>
      <p:pic>
        <p:nvPicPr>
          <p:cNvPr id="3" name="Picture 2">
            <a:extLst>
              <a:ext uri="{FF2B5EF4-FFF2-40B4-BE49-F238E27FC236}">
                <a16:creationId xmlns:a16="http://schemas.microsoft.com/office/drawing/2014/main" id="{30658F8C-A930-18FE-2897-53D096114DE6}"/>
              </a:ext>
            </a:extLst>
          </p:cNvPr>
          <p:cNvPicPr>
            <a:picLocks noChangeAspect="1"/>
          </p:cNvPicPr>
          <p:nvPr/>
        </p:nvPicPr>
        <p:blipFill>
          <a:blip r:embed="rId3"/>
          <a:stretch>
            <a:fillRect/>
          </a:stretch>
        </p:blipFill>
        <p:spPr>
          <a:xfrm>
            <a:off x="2924175" y="1219200"/>
            <a:ext cx="6343650" cy="44196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357496-A661-C148-3472-1762F52ACFB3}"/>
                  </a:ext>
                </a:extLst>
              </p14:cNvPr>
              <p14:cNvContentPartPr/>
              <p14:nvPr/>
            </p14:nvContentPartPr>
            <p14:xfrm>
              <a:off x="10117957" y="2981191"/>
              <a:ext cx="360" cy="360"/>
            </p14:xfrm>
          </p:contentPart>
        </mc:Choice>
        <mc:Fallback xmlns="">
          <p:pic>
            <p:nvPicPr>
              <p:cNvPr id="5" name="Ink 4">
                <a:extLst>
                  <a:ext uri="{FF2B5EF4-FFF2-40B4-BE49-F238E27FC236}">
                    <a16:creationId xmlns:a16="http://schemas.microsoft.com/office/drawing/2014/main" id="{31357496-A661-C148-3472-1762F52ACFB3}"/>
                  </a:ext>
                </a:extLst>
              </p:cNvPr>
              <p:cNvPicPr/>
              <p:nvPr/>
            </p:nvPicPr>
            <p:blipFill>
              <a:blip r:embed="rId5"/>
              <a:stretch>
                <a:fillRect/>
              </a:stretch>
            </p:blipFill>
            <p:spPr>
              <a:xfrm>
                <a:off x="10108957" y="29721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3D5C3F86-2B6F-C146-023C-B1CFA07BE164}"/>
                  </a:ext>
                </a:extLst>
              </p14:cNvPr>
              <p14:cNvContentPartPr/>
              <p14:nvPr/>
            </p14:nvContentPartPr>
            <p14:xfrm>
              <a:off x="10018597" y="3389071"/>
              <a:ext cx="360" cy="360"/>
            </p14:xfrm>
          </p:contentPart>
        </mc:Choice>
        <mc:Fallback xmlns="">
          <p:pic>
            <p:nvPicPr>
              <p:cNvPr id="6" name="Ink 5">
                <a:extLst>
                  <a:ext uri="{FF2B5EF4-FFF2-40B4-BE49-F238E27FC236}">
                    <a16:creationId xmlns:a16="http://schemas.microsoft.com/office/drawing/2014/main" id="{3D5C3F86-2B6F-C146-023C-B1CFA07BE164}"/>
                  </a:ext>
                </a:extLst>
              </p:cNvPr>
              <p:cNvPicPr/>
              <p:nvPr/>
            </p:nvPicPr>
            <p:blipFill>
              <a:blip r:embed="rId5"/>
              <a:stretch>
                <a:fillRect/>
              </a:stretch>
            </p:blipFill>
            <p:spPr>
              <a:xfrm>
                <a:off x="10009597" y="3380071"/>
                <a:ext cx="18000" cy="18000"/>
              </a:xfrm>
              <a:prstGeom prst="rect">
                <a:avLst/>
              </a:prstGeom>
            </p:spPr>
          </p:pic>
        </mc:Fallback>
      </mc:AlternateContent>
      <p:cxnSp>
        <p:nvCxnSpPr>
          <p:cNvPr id="8" name="Straight Connector 7">
            <a:extLst>
              <a:ext uri="{FF2B5EF4-FFF2-40B4-BE49-F238E27FC236}">
                <a16:creationId xmlns:a16="http://schemas.microsoft.com/office/drawing/2014/main" id="{EABB2CC2-EDAD-0DC6-96A9-3637B9F018AD}"/>
              </a:ext>
            </a:extLst>
          </p:cNvPr>
          <p:cNvCxnSpPr/>
          <p:nvPr/>
        </p:nvCxnSpPr>
        <p:spPr>
          <a:xfrm flipV="1">
            <a:off x="2380007" y="2713382"/>
            <a:ext cx="6887818" cy="14400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037633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MacFadyen</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a:t>
            </a:r>
            <a:br>
              <a:rPr lang="en-US" altLang="ja-JP">
                <a:latin typeface="Calibri" charset="0"/>
                <a:ea typeface="ＭＳ Ｐゴシック" charset="0"/>
                <a:cs typeface="ＭＳ Ｐゴシック" charset="0"/>
              </a:rPr>
            </a:br>
            <a:r>
              <a:rPr lang="en-US" altLang="ja-JP">
                <a:latin typeface="Calibri" charset="0"/>
                <a:ea typeface="ＭＳ Ｐゴシック" charset="0"/>
                <a:cs typeface="ＭＳ Ｐゴシック" charset="0"/>
              </a:rPr>
              <a:t>Clinical Backgound</a:t>
            </a:r>
            <a:endParaRPr lang="en-US">
              <a:latin typeface="Calibri" charset="0"/>
              <a:ea typeface="ＭＳ Ｐゴシック" charset="0"/>
              <a:cs typeface="ＭＳ Ｐゴシック" charset="0"/>
            </a:endParaRPr>
          </a:p>
        </p:txBody>
      </p:sp>
      <p:sp>
        <p:nvSpPr>
          <p:cNvPr id="18435" name="Rectangle 3"/>
          <p:cNvSpPr>
            <a:spLocks noGrp="1" noChangeArrowheads="1"/>
          </p:cNvSpPr>
          <p:nvPr>
            <p:ph idx="1"/>
          </p:nvPr>
        </p:nvSpPr>
        <p:spPr/>
        <p:txBody>
          <a:bodyPr/>
          <a:lstStyle/>
          <a:p>
            <a:pPr eaLnBrk="1" hangingPunct="1"/>
            <a:r>
              <a:rPr lang="en-US" sz="11700">
                <a:latin typeface="Constantia" charset="0"/>
                <a:ea typeface="ＭＳ Ｐゴシック" charset="0"/>
                <a:cs typeface="ＭＳ Ｐゴシック" charset="0"/>
              </a:rPr>
              <a:t>N</a:t>
            </a:r>
            <a:r>
              <a:rPr lang="en-US">
                <a:latin typeface="Constantia" charset="0"/>
                <a:ea typeface="ＭＳ Ｐゴシック" charset="0"/>
                <a:cs typeface="ＭＳ Ｐゴシック" charset="0"/>
              </a:rPr>
              <a:t>orth </a:t>
            </a:r>
            <a:r>
              <a:rPr lang="en-US" sz="11700">
                <a:latin typeface="Constantia" charset="0"/>
                <a:ea typeface="ＭＳ Ｐゴシック" charset="0"/>
                <a:cs typeface="ＭＳ Ｐゴシック" charset="0"/>
              </a:rPr>
              <a:t>O</a:t>
            </a:r>
            <a:r>
              <a:rPr lang="en-US">
                <a:latin typeface="Constantia" charset="0"/>
                <a:ea typeface="ＭＳ Ｐゴシック" charset="0"/>
                <a:cs typeface="ＭＳ Ｐゴシック" charset="0"/>
              </a:rPr>
              <a:t>f </a:t>
            </a:r>
            <a:r>
              <a:rPr lang="en-US" sz="11700">
                <a:latin typeface="Constantia" charset="0"/>
                <a:ea typeface="ＭＳ Ｐゴシック" charset="0"/>
                <a:cs typeface="ＭＳ Ｐゴシック" charset="0"/>
              </a:rPr>
              <a:t>B</a:t>
            </a:r>
            <a:r>
              <a:rPr lang="en-US">
                <a:latin typeface="Constantia" charset="0"/>
                <a:ea typeface="ＭＳ Ｐゴシック" charset="0"/>
                <a:cs typeface="ＭＳ Ｐゴシック" charset="0"/>
              </a:rPr>
              <a:t>ancroft</a:t>
            </a:r>
          </a:p>
          <a:p>
            <a:pPr eaLnBrk="1" hangingPunct="1"/>
            <a:r>
              <a:rPr lang="en-US" sz="11700">
                <a:latin typeface="Constantia" charset="0"/>
                <a:ea typeface="ＭＳ Ｐゴシック" charset="0"/>
                <a:cs typeface="ＭＳ Ｐゴシック" charset="0"/>
              </a:rPr>
              <a:t>S</a:t>
            </a:r>
            <a:r>
              <a:rPr lang="en-US">
                <a:latin typeface="Constantia" charset="0"/>
                <a:ea typeface="ＭＳ Ｐゴシック" charset="0"/>
                <a:cs typeface="ＭＳ Ｐゴシック" charset="0"/>
              </a:rPr>
              <a:t>outh </a:t>
            </a:r>
            <a:r>
              <a:rPr lang="en-US" sz="11700">
                <a:latin typeface="Constantia" charset="0"/>
                <a:ea typeface="ＭＳ Ｐゴシック" charset="0"/>
                <a:cs typeface="ＭＳ Ｐゴシック" charset="0"/>
              </a:rPr>
              <a:t>O</a:t>
            </a:r>
            <a:r>
              <a:rPr lang="en-US">
                <a:latin typeface="Constantia" charset="0"/>
                <a:ea typeface="ＭＳ Ｐゴシック" charset="0"/>
                <a:cs typeface="ＭＳ Ｐゴシック" charset="0"/>
              </a:rPr>
              <a:t>f </a:t>
            </a:r>
            <a:r>
              <a:rPr lang="en-US" sz="11700">
                <a:latin typeface="Constantia" charset="0"/>
                <a:ea typeface="ＭＳ Ｐゴシック" charset="0"/>
                <a:cs typeface="ＭＳ Ｐゴシック" charset="0"/>
              </a:rPr>
              <a:t>B</a:t>
            </a:r>
            <a:r>
              <a:rPr lang="en-US">
                <a:latin typeface="Constantia" charset="0"/>
                <a:ea typeface="ＭＳ Ｐゴシック" charset="0"/>
                <a:cs typeface="ＭＳ Ｐゴシック" charset="0"/>
              </a:rPr>
              <a:t>ancroft</a:t>
            </a:r>
          </a:p>
        </p:txBody>
      </p:sp>
    </p:spTree>
    <p:extLst>
      <p:ext uri="{BB962C8B-B14F-4D97-AF65-F5344CB8AC3E}">
        <p14:creationId xmlns:p14="http://schemas.microsoft.com/office/powerpoint/2010/main" val="35343649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left)">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wipe(left)">
                                      <p:cBhvr>
                                        <p:cTn id="12"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D4F91C-9477-F85F-AA0D-6BC5278F30B4}"/>
              </a:ext>
            </a:extLst>
          </p:cNvPr>
          <p:cNvSpPr>
            <a:spLocks noChangeArrowheads="1"/>
          </p:cNvSpPr>
          <p:nvPr/>
        </p:nvSpPr>
        <p:spPr bwMode="auto">
          <a:xfrm>
            <a:off x="2743200" y="3426509"/>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hlinkClick r:id="rId3"/>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AutoShape 2">
            <a:hlinkClick r:id="rId3"/>
            <a:extLst>
              <a:ext uri="{FF2B5EF4-FFF2-40B4-BE49-F238E27FC236}">
                <a16:creationId xmlns:a16="http://schemas.microsoft.com/office/drawing/2014/main" id="{C34AF3E6-AC2A-7FF9-210B-CB8F50DA4C3B}"/>
              </a:ext>
            </a:extLst>
          </p:cNvPr>
          <p:cNvSpPr>
            <a:spLocks noChangeAspect="1" noChangeArrowheads="1"/>
          </p:cNvSpPr>
          <p:nvPr/>
        </p:nvSpPr>
        <p:spPr bwMode="auto">
          <a:xfrm>
            <a:off x="2870200" y="3140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icture containing person&#10;&#10;Description automatically generated">
            <a:extLst>
              <a:ext uri="{FF2B5EF4-FFF2-40B4-BE49-F238E27FC236}">
                <a16:creationId xmlns:a16="http://schemas.microsoft.com/office/drawing/2014/main" id="{4C0DBF7E-C6DF-3E38-6A45-0EBA67178B6F}"/>
              </a:ext>
            </a:extLst>
          </p:cNvPr>
          <p:cNvPicPr>
            <a:picLocks noChangeAspect="1"/>
          </p:cNvPicPr>
          <p:nvPr/>
        </p:nvPicPr>
        <p:blipFill>
          <a:blip r:embed="rId4"/>
          <a:stretch>
            <a:fillRect/>
          </a:stretch>
        </p:blipFill>
        <p:spPr>
          <a:xfrm>
            <a:off x="1347537" y="1192964"/>
            <a:ext cx="9007642" cy="4503822"/>
          </a:xfrm>
          <a:prstGeom prst="rect">
            <a:avLst/>
          </a:prstGeom>
        </p:spPr>
      </p:pic>
    </p:spTree>
    <p:extLst>
      <p:ext uri="{BB962C8B-B14F-4D97-AF65-F5344CB8AC3E}">
        <p14:creationId xmlns:p14="http://schemas.microsoft.com/office/powerpoint/2010/main" val="4003323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14E5FD-5895-E757-9886-C757F223C5FD}"/>
              </a:ext>
            </a:extLst>
          </p:cNvPr>
          <p:cNvSpPr>
            <a:spLocks noGrp="1"/>
          </p:cNvSpPr>
          <p:nvPr>
            <p:ph type="title"/>
          </p:nvPr>
        </p:nvSpPr>
        <p:spPr/>
        <p:txBody>
          <a:bodyPr/>
          <a:lstStyle/>
          <a:p>
            <a:pPr algn="ctr"/>
            <a:r>
              <a:rPr lang="en-CA"/>
              <a:t>Housekeeping Items</a:t>
            </a:r>
          </a:p>
        </p:txBody>
      </p:sp>
      <p:pic>
        <p:nvPicPr>
          <p:cNvPr id="6" name="Content Placeholder 5" descr="A picture containing text, sign, clipart&#10;&#10;Description automatically generated">
            <a:extLst>
              <a:ext uri="{FF2B5EF4-FFF2-40B4-BE49-F238E27FC236}">
                <a16:creationId xmlns:a16="http://schemas.microsoft.com/office/drawing/2014/main" id="{65FFAB67-B30F-72FD-347C-8A0844B0F4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0825" y="1572263"/>
            <a:ext cx="1530350" cy="2298700"/>
          </a:xfrm>
        </p:spPr>
      </p:pic>
      <p:sp>
        <p:nvSpPr>
          <p:cNvPr id="2" name="Footer Placeholder 1">
            <a:extLst>
              <a:ext uri="{FF2B5EF4-FFF2-40B4-BE49-F238E27FC236}">
                <a16:creationId xmlns:a16="http://schemas.microsoft.com/office/drawing/2014/main" id="{A1C52784-DECF-DB82-C80F-6F8402488768}"/>
              </a:ext>
            </a:extLst>
          </p:cNvPr>
          <p:cNvSpPr>
            <a:spLocks noGrp="1"/>
          </p:cNvSpPr>
          <p:nvPr>
            <p:ph type="ftr" sz="quarter" idx="11"/>
          </p:nvPr>
        </p:nvSpPr>
        <p:spPr/>
        <p:txBody>
          <a:bodyPr/>
          <a:lstStyle/>
          <a:p>
            <a:endParaRPr lang="en-CA"/>
          </a:p>
        </p:txBody>
      </p:sp>
      <p:pic>
        <p:nvPicPr>
          <p:cNvPr id="10" name="Picture 9" descr="A picture containing text&#10;&#10;Description automatically generated">
            <a:extLst>
              <a:ext uri="{FF2B5EF4-FFF2-40B4-BE49-F238E27FC236}">
                <a16:creationId xmlns:a16="http://schemas.microsoft.com/office/drawing/2014/main" id="{4519B453-EB5C-DF00-3AF0-46D99DFB8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8904" y="2091716"/>
            <a:ext cx="2169077" cy="3298239"/>
          </a:xfrm>
          <a:prstGeom prst="rect">
            <a:avLst/>
          </a:prstGeom>
        </p:spPr>
      </p:pic>
      <p:pic>
        <p:nvPicPr>
          <p:cNvPr id="12" name="Picture 11" descr="Icon&#10;&#10;Description automatically generated">
            <a:extLst>
              <a:ext uri="{FF2B5EF4-FFF2-40B4-BE49-F238E27FC236}">
                <a16:creationId xmlns:a16="http://schemas.microsoft.com/office/drawing/2014/main" id="{82B63CF6-2AF6-BAF7-4604-2D3DC0A75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964" y="2449488"/>
            <a:ext cx="2482850" cy="2381250"/>
          </a:xfrm>
          <a:prstGeom prst="rect">
            <a:avLst/>
          </a:prstGeom>
        </p:spPr>
      </p:pic>
    </p:spTree>
    <p:extLst>
      <p:ext uri="{BB962C8B-B14F-4D97-AF65-F5344CB8AC3E}">
        <p14:creationId xmlns:p14="http://schemas.microsoft.com/office/powerpoint/2010/main" val="2252685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pic>
        <p:nvPicPr>
          <p:cNvPr id="4" name="Content Placeholder 3" descr="Ostern1.jpg"/>
          <p:cNvPicPr>
            <a:picLocks noGrp="1" noChangeAspect="1"/>
          </p:cNvPicPr>
          <p:nvPr>
            <p:ph idx="1"/>
          </p:nvPr>
        </p:nvPicPr>
        <p:blipFill>
          <a:blip r:embed="rId2">
            <a:extLst>
              <a:ext uri="{28A0092B-C50C-407E-A947-70E740481C1C}">
                <a14:useLocalDpi xmlns:a14="http://schemas.microsoft.com/office/drawing/2010/main" val="0"/>
              </a:ext>
            </a:extLst>
          </a:blip>
          <a:srcRect l="-10524" r="-10524"/>
          <a:stretch>
            <a:fillRect/>
          </a:stretch>
        </p:blipFill>
        <p:spPr/>
      </p:pic>
    </p:spTree>
    <p:extLst>
      <p:ext uri="{BB962C8B-B14F-4D97-AF65-F5344CB8AC3E}">
        <p14:creationId xmlns:p14="http://schemas.microsoft.com/office/powerpoint/2010/main" val="3062045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8C86D-09C8-214F-BF48-64135AA4D969}"/>
              </a:ext>
            </a:extLst>
          </p:cNvPr>
          <p:cNvSpPr>
            <a:spLocks noGrp="1"/>
          </p:cNvSpPr>
          <p:nvPr>
            <p:ph type="title"/>
          </p:nvPr>
        </p:nvSpPr>
        <p:spPr/>
        <p:txBody>
          <a:bodyPr/>
          <a:lstStyle/>
          <a:p>
            <a:pPr algn="ctr"/>
            <a:r>
              <a:rPr lang="en-US"/>
              <a:t>Objectives</a:t>
            </a:r>
          </a:p>
        </p:txBody>
      </p:sp>
      <p:sp>
        <p:nvSpPr>
          <p:cNvPr id="3" name="Content Placeholder 2">
            <a:extLst>
              <a:ext uri="{FF2B5EF4-FFF2-40B4-BE49-F238E27FC236}">
                <a16:creationId xmlns:a16="http://schemas.microsoft.com/office/drawing/2014/main" id="{54E762E3-3BEA-F440-86A9-38596B7E9851}"/>
              </a:ext>
            </a:extLst>
          </p:cNvPr>
          <p:cNvSpPr>
            <a:spLocks noGrp="1"/>
          </p:cNvSpPr>
          <p:nvPr>
            <p:ph idx="1"/>
          </p:nvPr>
        </p:nvSpPr>
        <p:spPr/>
        <p:txBody>
          <a:bodyPr/>
          <a:lstStyle/>
          <a:p>
            <a:pPr marL="514350" indent="-514350">
              <a:buFont typeface="+mj-lt"/>
              <a:buAutoNum type="arabicPeriod"/>
            </a:pPr>
            <a:r>
              <a:rPr lang="en-US"/>
              <a:t>Review recent Guidelines for Pharmacologic Management of Type 2 Diabetes</a:t>
            </a:r>
          </a:p>
          <a:p>
            <a:pPr lvl="2"/>
            <a:r>
              <a:rPr lang="en-US"/>
              <a:t>Diabetes Canada</a:t>
            </a:r>
          </a:p>
          <a:p>
            <a:pPr lvl="2"/>
            <a:r>
              <a:rPr lang="en-US"/>
              <a:t>CCS</a:t>
            </a:r>
          </a:p>
          <a:p>
            <a:pPr marL="514350" indent="-514350">
              <a:buFont typeface="+mj-lt"/>
              <a:buAutoNum type="arabicPeriod"/>
            </a:pPr>
            <a:r>
              <a:rPr lang="en-US"/>
              <a:t>Review Clinical Trials related to Diabetes Therapies</a:t>
            </a:r>
          </a:p>
          <a:p>
            <a:pPr marL="514350" indent="-514350">
              <a:buFont typeface="+mj-lt"/>
              <a:buAutoNum type="arabicPeriod"/>
            </a:pPr>
            <a:r>
              <a:rPr lang="en-US"/>
              <a:t>Integrate Guidelines into Clinical Practice</a:t>
            </a:r>
          </a:p>
          <a:p>
            <a:pPr marL="514350" indent="-514350">
              <a:buFont typeface="+mj-lt"/>
              <a:buAutoNum type="arabicPeriod"/>
            </a:pPr>
            <a:r>
              <a:rPr lang="en-US"/>
              <a:t>Review practical strategies to overcome common barriers to Diabetic Care</a:t>
            </a:r>
          </a:p>
          <a:p>
            <a:endParaRPr lang="en-US"/>
          </a:p>
        </p:txBody>
      </p:sp>
    </p:spTree>
    <p:extLst>
      <p:ext uri="{BB962C8B-B14F-4D97-AF65-F5344CB8AC3E}">
        <p14:creationId xmlns:p14="http://schemas.microsoft.com/office/powerpoint/2010/main" val="1441310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AEBCB-8C25-F14E-A2C2-E55E7D17E549}"/>
              </a:ext>
            </a:extLst>
          </p:cNvPr>
          <p:cNvSpPr>
            <a:spLocks noGrp="1"/>
          </p:cNvSpPr>
          <p:nvPr>
            <p:ph type="ctrTitle"/>
          </p:nvPr>
        </p:nvSpPr>
        <p:spPr>
          <a:xfrm>
            <a:off x="1049482" y="1122363"/>
            <a:ext cx="10131136" cy="2387600"/>
          </a:xfrm>
        </p:spPr>
        <p:txBody>
          <a:bodyPr>
            <a:normAutofit/>
          </a:bodyPr>
          <a:lstStyle/>
          <a:p>
            <a:r>
              <a:rPr lang="en-US" sz="4800"/>
              <a:t>Obstacles for Primary Care Providers to Prescribe “Diabetic Meds</a:t>
            </a:r>
            <a:r>
              <a:rPr lang="en-US" sz="5400"/>
              <a:t>”</a:t>
            </a:r>
          </a:p>
        </p:txBody>
      </p:sp>
      <p:sp>
        <p:nvSpPr>
          <p:cNvPr id="4" name="Subtitle 3">
            <a:extLst>
              <a:ext uri="{FF2B5EF4-FFF2-40B4-BE49-F238E27FC236}">
                <a16:creationId xmlns:a16="http://schemas.microsoft.com/office/drawing/2014/main" id="{DE424037-BE63-194B-AE6F-CC9E8293A31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4789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8B08-4296-0149-B3DC-2B48E54B8EC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94BB93D-BB9B-4B4C-90B3-D8606A71406C}"/>
              </a:ext>
            </a:extLst>
          </p:cNvPr>
          <p:cNvPicPr>
            <a:picLocks noGrp="1" noChangeAspect="1"/>
          </p:cNvPicPr>
          <p:nvPr>
            <p:ph idx="1"/>
          </p:nvPr>
        </p:nvPicPr>
        <p:blipFill>
          <a:blip r:embed="rId2"/>
          <a:stretch>
            <a:fillRect/>
          </a:stretch>
        </p:blipFill>
        <p:spPr>
          <a:xfrm>
            <a:off x="2935025" y="553155"/>
            <a:ext cx="6321949" cy="6089758"/>
          </a:xfrm>
        </p:spPr>
      </p:pic>
    </p:spTree>
    <p:extLst>
      <p:ext uri="{BB962C8B-B14F-4D97-AF65-F5344CB8AC3E}">
        <p14:creationId xmlns:p14="http://schemas.microsoft.com/office/powerpoint/2010/main" val="2640117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4267200" y="5103813"/>
            <a:ext cx="6400800" cy="1752600"/>
          </a:xfrm>
          <a:prstGeom prst="rect">
            <a:avLst/>
          </a:prstGeom>
          <a:noFill/>
          <a:ln w="9525">
            <a:noFill/>
            <a:miter lim="800000"/>
            <a:headEnd/>
            <a:tailEnd/>
          </a:ln>
        </p:spPr>
        <p:txBody>
          <a:bodyPr lIns="92075" tIns="46038" rIns="92075" bIns="46038"/>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Times New Roman" pitchFamily="18" charset="0"/>
                <a:ea typeface="+mn-ea"/>
                <a:cs typeface="+mn-cs"/>
              </a:rPr>
              <a:t>J.C. MacFadyen</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Times New Roman" pitchFamily="18" charset="0"/>
                <a:ea typeface="+mn-ea"/>
                <a:cs typeface="+mn-cs"/>
              </a:rPr>
              <a:t>MD, FRCPC, MHPE</a:t>
            </a:r>
          </a:p>
        </p:txBody>
      </p:sp>
      <p:pic>
        <p:nvPicPr>
          <p:cNvPr id="16691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 name="Rectangle 4"/>
          <p:cNvSpPr>
            <a:spLocks noChangeArrowheads="1"/>
          </p:cNvSpPr>
          <p:nvPr/>
        </p:nvSpPr>
        <p:spPr bwMode="auto">
          <a:xfrm>
            <a:off x="2133600" y="1219200"/>
            <a:ext cx="7772400" cy="11430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GB" sz="66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n-ea"/>
              <a:cs typeface="+mn-cs"/>
            </a:endParaRPr>
          </a:p>
        </p:txBody>
      </p:sp>
      <p:sp>
        <p:nvSpPr>
          <p:cNvPr id="2" name="Rectangle 1"/>
          <p:cNvSpPr/>
          <p:nvPr/>
        </p:nvSpPr>
        <p:spPr>
          <a:xfrm>
            <a:off x="1524001" y="5668906"/>
            <a:ext cx="9143999" cy="769441"/>
          </a:xfrm>
          <a:prstGeom prst="rect">
            <a:avLst/>
          </a:prstGeom>
        </p:spPr>
        <p:txBody>
          <a:bodyPr wrap="square">
            <a:spAutoFit/>
          </a:bodyPr>
          <a:lstStyle/>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00"/>
                </a:solidFill>
                <a:effectLst/>
                <a:uLnTx/>
                <a:uFillTx/>
                <a:latin typeface="Calibri"/>
                <a:ea typeface="+mn-ea"/>
                <a:cs typeface="+mn-cs"/>
              </a:rPr>
              <a:t>JC MacFadyen MD FRCPC MHPE</a:t>
            </a:r>
          </a:p>
        </p:txBody>
      </p:sp>
      <p:sp>
        <p:nvSpPr>
          <p:cNvPr id="3" name="Title 2"/>
          <p:cNvSpPr>
            <a:spLocks noGrp="1"/>
          </p:cNvSpPr>
          <p:nvPr>
            <p:ph type="ctrTitle"/>
          </p:nvPr>
        </p:nvSpPr>
        <p:spPr>
          <a:xfrm>
            <a:off x="477794" y="4076147"/>
            <a:ext cx="11084011" cy="1470025"/>
          </a:xfrm>
        </p:spPr>
        <p:txBody>
          <a:bodyPr>
            <a:noAutofit/>
          </a:bodyPr>
          <a:lstStyle/>
          <a:p>
            <a:r>
              <a:rPr lang="en-CA" sz="7200" b="1">
                <a:solidFill>
                  <a:schemeClr val="bg1"/>
                </a:solidFill>
              </a:rPr>
              <a:t>Type 2 Diabetes</a:t>
            </a:r>
            <a:br>
              <a:rPr lang="en-CA" sz="7200" b="1">
                <a:solidFill>
                  <a:schemeClr val="bg1"/>
                </a:solidFill>
              </a:rPr>
            </a:br>
            <a:r>
              <a:rPr lang="en-CA" sz="7200" b="1">
                <a:solidFill>
                  <a:schemeClr val="bg1"/>
                </a:solidFill>
              </a:rPr>
              <a:t>Lessons Learned</a:t>
            </a:r>
            <a:br>
              <a:rPr lang="en-CA" sz="7200" b="1">
                <a:solidFill>
                  <a:schemeClr val="bg1"/>
                </a:solidFill>
              </a:rPr>
            </a:br>
            <a:r>
              <a:rPr lang="en-CA" sz="7200" b="1">
                <a:solidFill>
                  <a:schemeClr val="bg1"/>
                </a:solidFill>
              </a:rPr>
              <a:t>2015-2023</a:t>
            </a:r>
            <a:endParaRPr lang="en-US" sz="6600" b="1">
              <a:solidFill>
                <a:srgbClr val="FFFF00"/>
              </a:solidFill>
            </a:endParaRPr>
          </a:p>
        </p:txBody>
      </p:sp>
      <p:sp>
        <p:nvSpPr>
          <p:cNvPr id="4" name="Subtitle 3"/>
          <p:cNvSpPr>
            <a:spLocks noGrp="1"/>
          </p:cNvSpPr>
          <p:nvPr>
            <p:ph type="subTitle" idx="1"/>
          </p:nvPr>
        </p:nvSpPr>
        <p:spPr>
          <a:xfrm>
            <a:off x="2895600" y="5546172"/>
            <a:ext cx="6400800" cy="1752600"/>
          </a:xfrm>
        </p:spPr>
        <p:txBody>
          <a:bodyPr/>
          <a:lstStyle/>
          <a:p>
            <a:endParaRPr lang="en-US">
              <a:solidFill>
                <a:srgbClr val="FFFF00"/>
              </a:solidFill>
            </a:endParaRPr>
          </a:p>
        </p:txBody>
      </p:sp>
    </p:spTree>
    <p:extLst>
      <p:ext uri="{BB962C8B-B14F-4D97-AF65-F5344CB8AC3E}">
        <p14:creationId xmlns:p14="http://schemas.microsoft.com/office/powerpoint/2010/main" val="186381252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DD77C-6908-5D41-891C-85BC8DAB2105}"/>
              </a:ext>
            </a:extLst>
          </p:cNvPr>
          <p:cNvSpPr>
            <a:spLocks noGrp="1"/>
          </p:cNvSpPr>
          <p:nvPr>
            <p:ph type="title"/>
          </p:nvPr>
        </p:nvSpPr>
        <p:spPr/>
        <p:txBody>
          <a:bodyPr/>
          <a:lstStyle/>
          <a:p>
            <a:r>
              <a:rPr lang="en-US"/>
              <a:t>BD</a:t>
            </a:r>
          </a:p>
        </p:txBody>
      </p:sp>
      <p:sp>
        <p:nvSpPr>
          <p:cNvPr id="3" name="Content Placeholder 2">
            <a:extLst>
              <a:ext uri="{FF2B5EF4-FFF2-40B4-BE49-F238E27FC236}">
                <a16:creationId xmlns:a16="http://schemas.microsoft.com/office/drawing/2014/main" id="{AFC349BF-DCDF-FE44-87C8-822A4CE3EA9C}"/>
              </a:ext>
            </a:extLst>
          </p:cNvPr>
          <p:cNvSpPr>
            <a:spLocks noGrp="1"/>
          </p:cNvSpPr>
          <p:nvPr>
            <p:ph idx="1"/>
          </p:nvPr>
        </p:nvSpPr>
        <p:spPr/>
        <p:txBody>
          <a:bodyPr>
            <a:normAutofit/>
          </a:bodyPr>
          <a:lstStyle/>
          <a:p>
            <a:r>
              <a:rPr lang="en-US" dirty="0"/>
              <a:t>65 </a:t>
            </a:r>
            <a:r>
              <a:rPr lang="en-US" dirty="0" err="1"/>
              <a:t>yo</a:t>
            </a:r>
            <a:r>
              <a:rPr lang="en-US" dirty="0"/>
              <a:t> male, DM 2012</a:t>
            </a:r>
          </a:p>
          <a:p>
            <a:pPr lvl="1"/>
            <a:r>
              <a:rPr lang="en-US" dirty="0"/>
              <a:t>Nov 2022 –Non-STEMI  PCI to LAD</a:t>
            </a:r>
          </a:p>
          <a:p>
            <a:pPr lvl="1"/>
            <a:r>
              <a:rPr lang="en-US" dirty="0"/>
              <a:t>Tests infrequently</a:t>
            </a:r>
          </a:p>
          <a:p>
            <a:r>
              <a:rPr lang="en-US" dirty="0"/>
              <a:t>Meds</a:t>
            </a:r>
          </a:p>
          <a:p>
            <a:pPr lvl="1"/>
            <a:r>
              <a:rPr lang="en-US" dirty="0"/>
              <a:t>Tresiba x </a:t>
            </a:r>
            <a:r>
              <a:rPr lang="en-US" dirty="0" err="1"/>
              <a:t>x</a:t>
            </a:r>
            <a:r>
              <a:rPr lang="en-US" dirty="0"/>
              <a:t> 22</a:t>
            </a:r>
          </a:p>
          <a:p>
            <a:pPr lvl="1"/>
            <a:r>
              <a:rPr lang="en-US" dirty="0"/>
              <a:t>Metformin 1 g bid</a:t>
            </a:r>
          </a:p>
          <a:p>
            <a:pPr lvl="1"/>
            <a:r>
              <a:rPr lang="en-US" dirty="0"/>
              <a:t>Ramipril 10/Crestor 10 mg od/ASA/Clopidogrel/Amlodipine</a:t>
            </a:r>
          </a:p>
          <a:p>
            <a:r>
              <a:rPr lang="en-US" dirty="0"/>
              <a:t>Followed by Cardiology,</a:t>
            </a:r>
          </a:p>
          <a:p>
            <a:r>
              <a:rPr lang="en-US" dirty="0"/>
              <a:t> walks dog 1 hour daily</a:t>
            </a:r>
          </a:p>
          <a:p>
            <a:pPr marL="0"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1339021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7E2E-1BFB-044C-8511-723B9F632387}"/>
              </a:ext>
            </a:extLst>
          </p:cNvPr>
          <p:cNvSpPr>
            <a:spLocks noGrp="1"/>
          </p:cNvSpPr>
          <p:nvPr>
            <p:ph type="title"/>
          </p:nvPr>
        </p:nvSpPr>
        <p:spPr/>
        <p:txBody>
          <a:bodyPr/>
          <a:lstStyle/>
          <a:p>
            <a:r>
              <a:rPr lang="en-US"/>
              <a:t>BD</a:t>
            </a:r>
          </a:p>
        </p:txBody>
      </p:sp>
      <p:sp>
        <p:nvSpPr>
          <p:cNvPr id="3" name="Content Placeholder 2">
            <a:extLst>
              <a:ext uri="{FF2B5EF4-FFF2-40B4-BE49-F238E27FC236}">
                <a16:creationId xmlns:a16="http://schemas.microsoft.com/office/drawing/2014/main" id="{FC6DD839-F880-9943-A57E-091F55C93D2E}"/>
              </a:ext>
            </a:extLst>
          </p:cNvPr>
          <p:cNvSpPr>
            <a:spLocks noGrp="1"/>
          </p:cNvSpPr>
          <p:nvPr>
            <p:ph idx="1"/>
          </p:nvPr>
        </p:nvSpPr>
        <p:spPr/>
        <p:txBody>
          <a:bodyPr/>
          <a:lstStyle/>
          <a:p>
            <a:r>
              <a:rPr lang="en-US"/>
              <a:t>O/E</a:t>
            </a:r>
          </a:p>
          <a:p>
            <a:pPr lvl="1"/>
            <a:r>
              <a:rPr lang="en-US" err="1"/>
              <a:t>Wt</a:t>
            </a:r>
            <a:r>
              <a:rPr lang="en-US"/>
              <a:t> 103 kg, BMI 35</a:t>
            </a:r>
          </a:p>
          <a:p>
            <a:pPr lvl="1"/>
            <a:r>
              <a:rPr lang="en-US"/>
              <a:t>BP 134/80</a:t>
            </a:r>
          </a:p>
          <a:p>
            <a:pPr lvl="1"/>
            <a:r>
              <a:rPr lang="en-US"/>
              <a:t>Reuse injection sites – </a:t>
            </a:r>
            <a:r>
              <a:rPr lang="en-US" err="1"/>
              <a:t>lipohypertrophy</a:t>
            </a:r>
            <a:endParaRPr lang="en-US"/>
          </a:p>
          <a:p>
            <a:pPr lvl="1"/>
            <a:endParaRPr lang="en-US"/>
          </a:p>
          <a:p>
            <a:r>
              <a:rPr lang="en-US"/>
              <a:t>A1C – 11.0, Cr 92, MAU 32 ACR 3.4</a:t>
            </a:r>
          </a:p>
          <a:p>
            <a:r>
              <a:rPr lang="en-US"/>
              <a:t>LDL 0.9</a:t>
            </a:r>
          </a:p>
        </p:txBody>
      </p:sp>
    </p:spTree>
    <p:extLst>
      <p:ext uri="{BB962C8B-B14F-4D97-AF65-F5344CB8AC3E}">
        <p14:creationId xmlns:p14="http://schemas.microsoft.com/office/powerpoint/2010/main" val="2860680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7E2E-1BFB-044C-8511-723B9F632387}"/>
              </a:ext>
            </a:extLst>
          </p:cNvPr>
          <p:cNvSpPr>
            <a:spLocks noGrp="1"/>
          </p:cNvSpPr>
          <p:nvPr>
            <p:ph type="title"/>
          </p:nvPr>
        </p:nvSpPr>
        <p:spPr/>
        <p:txBody>
          <a:bodyPr/>
          <a:lstStyle/>
          <a:p>
            <a:r>
              <a:rPr lang="en-US"/>
              <a:t>BD</a:t>
            </a:r>
          </a:p>
        </p:txBody>
      </p:sp>
      <p:sp>
        <p:nvSpPr>
          <p:cNvPr id="3" name="Content Placeholder 2">
            <a:extLst>
              <a:ext uri="{FF2B5EF4-FFF2-40B4-BE49-F238E27FC236}">
                <a16:creationId xmlns:a16="http://schemas.microsoft.com/office/drawing/2014/main" id="{FC6DD839-F880-9943-A57E-091F55C93D2E}"/>
              </a:ext>
            </a:extLst>
          </p:cNvPr>
          <p:cNvSpPr>
            <a:spLocks noGrp="1"/>
          </p:cNvSpPr>
          <p:nvPr>
            <p:ph idx="1"/>
          </p:nvPr>
        </p:nvSpPr>
        <p:spPr>
          <a:xfrm>
            <a:off x="838200" y="1825624"/>
            <a:ext cx="10515600" cy="4689475"/>
          </a:xfrm>
        </p:spPr>
        <p:txBody>
          <a:bodyPr>
            <a:normAutofit/>
          </a:bodyPr>
          <a:lstStyle/>
          <a:p>
            <a:r>
              <a:rPr lang="en-US"/>
              <a:t>O/E</a:t>
            </a:r>
          </a:p>
          <a:p>
            <a:pPr lvl="1"/>
            <a:r>
              <a:rPr lang="en-US" err="1"/>
              <a:t>Wt</a:t>
            </a:r>
            <a:r>
              <a:rPr lang="en-US"/>
              <a:t> 103 kg, BMI 35</a:t>
            </a:r>
          </a:p>
          <a:p>
            <a:pPr lvl="1"/>
            <a:r>
              <a:rPr lang="en-US"/>
              <a:t>BP 134/80</a:t>
            </a:r>
          </a:p>
          <a:p>
            <a:pPr lvl="1"/>
            <a:r>
              <a:rPr lang="en-US"/>
              <a:t>Reuse injection sites – </a:t>
            </a:r>
            <a:r>
              <a:rPr lang="en-US" err="1"/>
              <a:t>lipohypertrophy</a:t>
            </a:r>
            <a:endParaRPr lang="en-US"/>
          </a:p>
          <a:p>
            <a:pPr lvl="1"/>
            <a:endParaRPr lang="en-US"/>
          </a:p>
          <a:p>
            <a:r>
              <a:rPr lang="en-US"/>
              <a:t>A1C – 11.0, Cr 92, MAU 32 ACR 3.4</a:t>
            </a:r>
          </a:p>
          <a:p>
            <a:r>
              <a:rPr lang="en-US"/>
              <a:t>LDL 0.9</a:t>
            </a:r>
          </a:p>
          <a:p>
            <a:endParaRPr lang="en-US"/>
          </a:p>
          <a:p>
            <a:pPr marL="0" indent="0" algn="ctr">
              <a:buNone/>
            </a:pPr>
            <a:r>
              <a:rPr lang="en-US" sz="4000" b="1"/>
              <a:t>Recommendations?</a:t>
            </a:r>
          </a:p>
        </p:txBody>
      </p:sp>
    </p:spTree>
    <p:extLst>
      <p:ext uri="{BB962C8B-B14F-4D97-AF65-F5344CB8AC3E}">
        <p14:creationId xmlns:p14="http://schemas.microsoft.com/office/powerpoint/2010/main" val="39177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Title 1">
            <a:extLst>
              <a:ext uri="{FF2B5EF4-FFF2-40B4-BE49-F238E27FC236}">
                <a16:creationId xmlns:a16="http://schemas.microsoft.com/office/drawing/2014/main" id="{A92244DC-1C26-87DA-B5D6-B78426E929DA}"/>
              </a:ext>
            </a:extLst>
          </p:cNvPr>
          <p:cNvSpPr>
            <a:spLocks noGrp="1" noChangeArrowheads="1"/>
          </p:cNvSpPr>
          <p:nvPr>
            <p:ph type="title"/>
          </p:nvPr>
        </p:nvSpPr>
        <p:spPr/>
        <p:txBody>
          <a:bodyPr/>
          <a:lstStyle/>
          <a:p>
            <a:pPr algn="ctr"/>
            <a:r>
              <a:rPr lang="en-CA" altLang="en-US">
                <a:ea typeface="ＭＳ Ｐゴシック" panose="020B0600070205080204" pitchFamily="34" charset="-128"/>
              </a:rPr>
              <a:t>BD’s Dog</a:t>
            </a:r>
          </a:p>
        </p:txBody>
      </p:sp>
      <p:pic>
        <p:nvPicPr>
          <p:cNvPr id="352258" name="Picture 4" descr="Dog_Health_Obese_dog_E9156820-07D4-8CB2-745B386428020D93.jpg">
            <a:extLst>
              <a:ext uri="{FF2B5EF4-FFF2-40B4-BE49-F238E27FC236}">
                <a16:creationId xmlns:a16="http://schemas.microsoft.com/office/drawing/2014/main" id="{79490AA4-A874-4E9E-B3B1-55CB13E0F1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6653" y="1771651"/>
            <a:ext cx="5298694" cy="464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59" name="Content Placeholder 1">
            <a:extLst>
              <a:ext uri="{FF2B5EF4-FFF2-40B4-BE49-F238E27FC236}">
                <a16:creationId xmlns:a16="http://schemas.microsoft.com/office/drawing/2014/main" id="{A8B9309E-684E-46C2-7D1B-CC35B3E21E4C}"/>
              </a:ext>
            </a:extLst>
          </p:cNvPr>
          <p:cNvSpPr>
            <a:spLocks noGrp="1" noChangeArrowheads="1"/>
          </p:cNvSpPr>
          <p:nvPr>
            <p:ph idx="1"/>
          </p:nvPr>
        </p:nvSpPr>
        <p:spPr>
          <a:xfrm>
            <a:off x="-1588451" y="3722670"/>
            <a:ext cx="10996084" cy="4648200"/>
          </a:xfrm>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340218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7E2E-1BFB-044C-8511-723B9F632387}"/>
              </a:ext>
            </a:extLst>
          </p:cNvPr>
          <p:cNvSpPr>
            <a:spLocks noGrp="1"/>
          </p:cNvSpPr>
          <p:nvPr>
            <p:ph type="title"/>
          </p:nvPr>
        </p:nvSpPr>
        <p:spPr/>
        <p:txBody>
          <a:bodyPr/>
          <a:lstStyle/>
          <a:p>
            <a:r>
              <a:rPr lang="en-US"/>
              <a:t>BD</a:t>
            </a:r>
          </a:p>
        </p:txBody>
      </p:sp>
      <p:sp>
        <p:nvSpPr>
          <p:cNvPr id="3" name="Content Placeholder 2">
            <a:extLst>
              <a:ext uri="{FF2B5EF4-FFF2-40B4-BE49-F238E27FC236}">
                <a16:creationId xmlns:a16="http://schemas.microsoft.com/office/drawing/2014/main" id="{FC6DD839-F880-9943-A57E-091F55C93D2E}"/>
              </a:ext>
            </a:extLst>
          </p:cNvPr>
          <p:cNvSpPr>
            <a:spLocks noGrp="1"/>
          </p:cNvSpPr>
          <p:nvPr>
            <p:ph idx="1"/>
          </p:nvPr>
        </p:nvSpPr>
        <p:spPr>
          <a:xfrm>
            <a:off x="838200" y="1825624"/>
            <a:ext cx="10515600" cy="4689475"/>
          </a:xfrm>
        </p:spPr>
        <p:txBody>
          <a:bodyPr>
            <a:normAutofit/>
          </a:bodyPr>
          <a:lstStyle/>
          <a:p>
            <a:r>
              <a:rPr lang="en-US"/>
              <a:t>O/E</a:t>
            </a:r>
          </a:p>
          <a:p>
            <a:pPr lvl="1"/>
            <a:r>
              <a:rPr lang="en-US" err="1"/>
              <a:t>Wt</a:t>
            </a:r>
            <a:r>
              <a:rPr lang="en-US"/>
              <a:t> 103 kg, BMI 35</a:t>
            </a:r>
          </a:p>
          <a:p>
            <a:pPr lvl="1"/>
            <a:r>
              <a:rPr lang="en-US"/>
              <a:t>BP 134/80</a:t>
            </a:r>
          </a:p>
          <a:p>
            <a:pPr lvl="1"/>
            <a:r>
              <a:rPr lang="en-US"/>
              <a:t>Reuse injection sites – </a:t>
            </a:r>
            <a:r>
              <a:rPr lang="en-US" err="1"/>
              <a:t>lipohypertrophy</a:t>
            </a:r>
            <a:endParaRPr lang="en-US"/>
          </a:p>
          <a:p>
            <a:pPr lvl="1"/>
            <a:endParaRPr lang="en-US"/>
          </a:p>
          <a:p>
            <a:r>
              <a:rPr lang="en-US"/>
              <a:t>A1C – 11.0, Cr 92, MAU 32 ACR 3.4</a:t>
            </a:r>
          </a:p>
          <a:p>
            <a:r>
              <a:rPr lang="en-US"/>
              <a:t>LDL 0.9</a:t>
            </a:r>
          </a:p>
          <a:p>
            <a:endParaRPr lang="en-US"/>
          </a:p>
          <a:p>
            <a:pPr marL="0" indent="0" algn="ctr">
              <a:buNone/>
            </a:pPr>
            <a:r>
              <a:rPr lang="en-US" sz="4000" b="1"/>
              <a:t>Recommendations?</a:t>
            </a:r>
          </a:p>
        </p:txBody>
      </p:sp>
    </p:spTree>
    <p:extLst>
      <p:ext uri="{BB962C8B-B14F-4D97-AF65-F5344CB8AC3E}">
        <p14:creationId xmlns:p14="http://schemas.microsoft.com/office/powerpoint/2010/main" val="461068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title"/>
          </p:nvPr>
        </p:nvSpPr>
        <p:spPr/>
        <p:txBody>
          <a:bodyPr vert="horz" wrap="square" lIns="68856" tIns="34430" rIns="68856" bIns="34430" numCol="1" anchor="ctr" anchorCtr="0" compatLnSpc="1">
            <a:prstTxWarp prst="textNoShape">
              <a:avLst/>
            </a:prstTxWarp>
          </a:bodyPr>
          <a:lstStyle/>
          <a:p>
            <a:pPr eaLnBrk="1" hangingPunct="1"/>
            <a:r>
              <a:rPr lang="en-GB" altLang="en-US" err="1"/>
              <a:t>MacFadyen’s</a:t>
            </a:r>
            <a:r>
              <a:rPr lang="en-GB" altLang="en-US"/>
              <a:t> Diabetes Journey</a:t>
            </a:r>
          </a:p>
        </p:txBody>
      </p:sp>
      <p:sp>
        <p:nvSpPr>
          <p:cNvPr id="224258" name="Rectangle 3"/>
          <p:cNvSpPr>
            <a:spLocks noGrp="1" noChangeArrowheads="1"/>
          </p:cNvSpPr>
          <p:nvPr>
            <p:ph type="body" idx="1"/>
          </p:nvPr>
        </p:nvSpPr>
        <p:spPr/>
        <p:txBody>
          <a:bodyPr vert="horz" wrap="square" lIns="68856" tIns="34430" rIns="68856" bIns="34430" numCol="1" anchor="t" anchorCtr="0" compatLnSpc="1">
            <a:prstTxWarp prst="textNoShape">
              <a:avLst/>
            </a:prstTxWarp>
          </a:bodyPr>
          <a:lstStyle/>
          <a:p>
            <a:pPr eaLnBrk="1" hangingPunct="1"/>
            <a:endParaRPr lang="en-US" altLang="en-US"/>
          </a:p>
        </p:txBody>
      </p:sp>
      <p:pic>
        <p:nvPicPr>
          <p:cNvPr id="224259"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278" y="2857501"/>
            <a:ext cx="3070622" cy="245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20676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vert="horz" wrap="square" lIns="68856" tIns="34430" rIns="68856" bIns="34430" numCol="1" anchor="ctr" anchorCtr="0" compatLnSpc="1">
            <a:prstTxWarp prst="textNoShape">
              <a:avLst/>
            </a:prstTxWarp>
          </a:bodyPr>
          <a:lstStyle/>
          <a:p>
            <a:pPr eaLnBrk="1" hangingPunct="1">
              <a:defRPr/>
            </a:pPr>
            <a:r>
              <a:rPr lang="en-GB">
                <a:cs typeface="+mj-cs"/>
              </a:rPr>
              <a:t>1993</a:t>
            </a:r>
          </a:p>
        </p:txBody>
      </p:sp>
      <p:sp>
        <p:nvSpPr>
          <p:cNvPr id="226306" name="Rectangle 3"/>
          <p:cNvSpPr>
            <a:spLocks noGrp="1" noChangeArrowheads="1"/>
          </p:cNvSpPr>
          <p:nvPr>
            <p:ph type="body" idx="1"/>
          </p:nvPr>
        </p:nvSpPr>
        <p:spPr/>
        <p:txBody>
          <a:bodyPr vert="horz" wrap="square" lIns="68856" tIns="34430" rIns="68856" bIns="34430" numCol="1" anchor="t" anchorCtr="0" compatLnSpc="1">
            <a:prstTxWarp prst="textNoShape">
              <a:avLst/>
            </a:prstTxWarp>
          </a:bodyPr>
          <a:lstStyle/>
          <a:p>
            <a:pPr eaLnBrk="1" hangingPunct="1"/>
            <a:endParaRPr lang="en-US" altLang="en-US"/>
          </a:p>
        </p:txBody>
      </p:sp>
      <p:pic>
        <p:nvPicPr>
          <p:cNvPr id="226307"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51" y="2331244"/>
            <a:ext cx="4954191" cy="321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037062"/>
      </p:ext>
    </p:extLst>
  </p:cSld>
  <p:clrMapOvr>
    <a:masterClrMapping/>
  </p:clrMapOvr>
  <p:transition spd="slow">
    <p:blinds/>
    <p:sndAc>
      <p:end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7336" y="2057400"/>
            <a:ext cx="551497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p:cNvSpPr>
            <a:spLocks noGrp="1" noChangeArrowheads="1"/>
          </p:cNvSpPr>
          <p:nvPr>
            <p:ph type="title"/>
          </p:nvPr>
        </p:nvSpPr>
        <p:spPr/>
        <p:txBody>
          <a:bodyPr vert="horz" wrap="square" lIns="68856" tIns="34430" rIns="68856" bIns="34430" numCol="1" anchor="ctr" anchorCtr="0" compatLnSpc="1">
            <a:prstTxWarp prst="textNoShape">
              <a:avLst/>
            </a:prstTxWarp>
          </a:bodyPr>
          <a:lstStyle/>
          <a:p>
            <a:pPr eaLnBrk="1" hangingPunct="1">
              <a:defRPr/>
            </a:pPr>
            <a:r>
              <a:rPr lang="en-GB">
                <a:cs typeface="+mj-cs"/>
              </a:rPr>
              <a:t>Welcome to Orillia - 1998</a:t>
            </a:r>
          </a:p>
        </p:txBody>
      </p:sp>
      <p:sp>
        <p:nvSpPr>
          <p:cNvPr id="230403" name="Rectangle 4"/>
          <p:cNvSpPr>
            <a:spLocks noGrp="1" noChangeArrowheads="1"/>
          </p:cNvSpPr>
          <p:nvPr>
            <p:ph type="body" idx="1"/>
          </p:nvPr>
        </p:nvSpPr>
        <p:spPr/>
        <p:txBody>
          <a:bodyPr vert="horz" wrap="square" lIns="68856" tIns="34430" rIns="68856" bIns="34430"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20732504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862D1-594A-4558-A92D-C730AAB8A48C}"/>
              </a:ext>
            </a:extLst>
          </p:cNvPr>
          <p:cNvSpPr>
            <a:spLocks noGrp="1"/>
          </p:cNvSpPr>
          <p:nvPr>
            <p:ph type="title"/>
          </p:nvPr>
        </p:nvSpPr>
        <p:spPr>
          <a:xfrm>
            <a:off x="1103587" y="260919"/>
            <a:ext cx="10604937" cy="970189"/>
          </a:xfrm>
        </p:spPr>
        <p:txBody>
          <a:bodyPr>
            <a:normAutofit/>
          </a:bodyPr>
          <a:lstStyle/>
          <a:p>
            <a:r>
              <a:rPr lang="en-CA" sz="3267">
                <a:solidFill>
                  <a:schemeClr val="accent1"/>
                </a:solidFill>
              </a:rPr>
              <a:t>UKPDS</a:t>
            </a:r>
            <a:br>
              <a:rPr lang="en-CA"/>
            </a:br>
            <a:r>
              <a:rPr lang="en-CA" sz="2667"/>
              <a:t>Improving Glycemic Control Reduces Risk of Long-term Complications</a:t>
            </a:r>
          </a:p>
        </p:txBody>
      </p:sp>
      <p:sp>
        <p:nvSpPr>
          <p:cNvPr id="13" name="Text Placeholder 12">
            <a:extLst>
              <a:ext uri="{FF2B5EF4-FFF2-40B4-BE49-F238E27FC236}">
                <a16:creationId xmlns:a16="http://schemas.microsoft.com/office/drawing/2014/main" id="{8E32BA57-CD02-40DE-9645-5ABF062D7DEA}"/>
              </a:ext>
            </a:extLst>
          </p:cNvPr>
          <p:cNvSpPr>
            <a:spLocks noGrp="1"/>
          </p:cNvSpPr>
          <p:nvPr>
            <p:ph type="body" sz="quarter" idx="13"/>
          </p:nvPr>
        </p:nvSpPr>
        <p:spPr>
          <a:xfrm>
            <a:off x="1250462" y="6356350"/>
            <a:ext cx="10268927" cy="365125"/>
          </a:xfrm>
        </p:spPr>
        <p:txBody>
          <a:bodyPr/>
          <a:lstStyle/>
          <a:p>
            <a:r>
              <a:rPr lang="da-DK">
                <a:solidFill>
                  <a:schemeClr val="tx2">
                    <a:lumMod val="75000"/>
                  </a:schemeClr>
                </a:solidFill>
              </a:rPr>
              <a:t>Stratton IM, et al. </a:t>
            </a:r>
            <a:r>
              <a:rPr lang="da-DK" i="1">
                <a:solidFill>
                  <a:schemeClr val="tx2">
                    <a:lumMod val="75000"/>
                  </a:schemeClr>
                </a:solidFill>
              </a:rPr>
              <a:t>UKPDS</a:t>
            </a:r>
            <a:r>
              <a:rPr lang="da-DK">
                <a:solidFill>
                  <a:schemeClr val="tx2">
                    <a:lumMod val="75000"/>
                  </a:schemeClr>
                </a:solidFill>
              </a:rPr>
              <a:t> 35.  </a:t>
            </a:r>
            <a:r>
              <a:rPr lang="da-DK" i="1">
                <a:solidFill>
                  <a:schemeClr val="tx2">
                    <a:lumMod val="75000"/>
                  </a:schemeClr>
                </a:solidFill>
              </a:rPr>
              <a:t>BMJ</a:t>
            </a:r>
            <a:r>
              <a:rPr lang="da-DK">
                <a:solidFill>
                  <a:schemeClr val="tx2">
                    <a:lumMod val="75000"/>
                  </a:schemeClr>
                </a:solidFill>
              </a:rPr>
              <a:t> 2000:321;405-12.</a:t>
            </a:r>
          </a:p>
        </p:txBody>
      </p:sp>
      <p:sp>
        <p:nvSpPr>
          <p:cNvPr id="15" name="Text Placeholder 12">
            <a:extLst>
              <a:ext uri="{FF2B5EF4-FFF2-40B4-BE49-F238E27FC236}">
                <a16:creationId xmlns:a16="http://schemas.microsoft.com/office/drawing/2014/main" id="{ACFE82E0-3433-49C3-9AC9-DE306D4C777A}"/>
              </a:ext>
            </a:extLst>
          </p:cNvPr>
          <p:cNvSpPr txBox="1">
            <a:spLocks/>
          </p:cNvSpPr>
          <p:nvPr/>
        </p:nvSpPr>
        <p:spPr>
          <a:xfrm>
            <a:off x="1250462" y="6140450"/>
            <a:ext cx="10268927" cy="365125"/>
          </a:xfrm>
          <a:prstGeom prst="rect">
            <a:avLst/>
          </a:prstGeom>
        </p:spPr>
        <p:txBody>
          <a:bodyPr vert="horz" lIns="60960" tIns="30480" rIns="60960" bIns="0" rtlCol="0" anchor="b">
            <a:noAutofit/>
          </a:bodyPr>
          <a:lstStyle>
            <a:lvl1pPr marL="0" indent="0" algn="l" defTabSz="1371669"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685834" indent="0" algn="l" defTabSz="1371669" rtl="0" eaLnBrk="1" latinLnBrk="0" hangingPunct="1">
              <a:lnSpc>
                <a:spcPct val="100000"/>
              </a:lnSpc>
              <a:spcBef>
                <a:spcPts val="600"/>
              </a:spcBef>
              <a:spcAft>
                <a:spcPts val="300"/>
              </a:spcAft>
              <a:buFont typeface="Arial" panose="020B0604020202020204" pitchFamily="34" charset="0"/>
              <a:buNone/>
              <a:defRPr sz="2400" kern="1200">
                <a:solidFill>
                  <a:schemeClr val="tx1">
                    <a:lumMod val="50000"/>
                  </a:schemeClr>
                </a:solidFill>
                <a:latin typeface="+mn-lt"/>
                <a:ea typeface="+mn-ea"/>
                <a:cs typeface="+mn-cs"/>
              </a:defRPr>
            </a:lvl2pPr>
            <a:lvl3pPr marL="1714586" indent="-342917" algn="l" defTabSz="1371669" rtl="0" eaLnBrk="1" latinLnBrk="0" hangingPunct="1">
              <a:lnSpc>
                <a:spcPct val="100000"/>
              </a:lnSpc>
              <a:spcBef>
                <a:spcPts val="750"/>
              </a:spcBef>
              <a:buFont typeface="Arial" panose="020B0604020202020204" pitchFamily="34" charset="0"/>
              <a:buChar char="•"/>
              <a:defRPr sz="2000" kern="1200">
                <a:solidFill>
                  <a:schemeClr val="tx1">
                    <a:lumMod val="50000"/>
                  </a:schemeClr>
                </a:solidFill>
                <a:latin typeface="+mn-lt"/>
                <a:ea typeface="+mn-ea"/>
                <a:cs typeface="+mn-cs"/>
              </a:defRPr>
            </a:lvl3pPr>
            <a:lvl4pPr marL="2400420" indent="-342917" algn="l" defTabSz="1371669" rtl="0" eaLnBrk="1" latinLnBrk="0" hangingPunct="1">
              <a:lnSpc>
                <a:spcPct val="100000"/>
              </a:lnSpc>
              <a:spcBef>
                <a:spcPts val="750"/>
              </a:spcBef>
              <a:buFont typeface="Arial" panose="020B0604020202020204" pitchFamily="34" charset="0"/>
              <a:buChar char="•"/>
              <a:defRPr sz="1800" kern="1200">
                <a:solidFill>
                  <a:schemeClr val="tx1">
                    <a:lumMod val="50000"/>
                  </a:schemeClr>
                </a:solidFill>
                <a:latin typeface="+mn-lt"/>
                <a:ea typeface="+mn-ea"/>
                <a:cs typeface="+mn-cs"/>
              </a:defRPr>
            </a:lvl4pPr>
            <a:lvl5pPr marL="3086255" indent="-342917" algn="l" defTabSz="1371669" rtl="0" eaLnBrk="1" latinLnBrk="0" hangingPunct="1">
              <a:lnSpc>
                <a:spcPct val="100000"/>
              </a:lnSpc>
              <a:spcBef>
                <a:spcPts val="750"/>
              </a:spcBef>
              <a:buFont typeface="Arial" panose="020B0604020202020204" pitchFamily="34" charset="0"/>
              <a:buChar char="•"/>
              <a:defRPr sz="1800" kern="1200">
                <a:solidFill>
                  <a:schemeClr val="tx1">
                    <a:lumMod val="50000"/>
                  </a:schemeClr>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91449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67"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UKPDS: UK Prospective Diabetes Study</a:t>
            </a:r>
          </a:p>
        </p:txBody>
      </p:sp>
      <p:sp>
        <p:nvSpPr>
          <p:cNvPr id="3" name="Slide Number Placeholder 2">
            <a:extLst>
              <a:ext uri="{FF2B5EF4-FFF2-40B4-BE49-F238E27FC236}">
                <a16:creationId xmlns:a16="http://schemas.microsoft.com/office/drawing/2014/main" id="{668B18B5-88E6-4F3A-8485-C9EC19142849}"/>
              </a:ext>
            </a:extLst>
          </p:cNvPr>
          <p:cNvSpPr>
            <a:spLocks noGrp="1"/>
          </p:cNvSpPr>
          <p:nvPr>
            <p:ph type="sldNum" sz="quarter" idx="12"/>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BDF311F-C6C6-4EC0-AA29-88115CA4E79F}"/>
              </a:ext>
            </a:extLst>
          </p:cNvPr>
          <p:cNvSpPr/>
          <p:nvPr/>
        </p:nvSpPr>
        <p:spPr>
          <a:xfrm>
            <a:off x="2641600" y="2374900"/>
            <a:ext cx="3835400" cy="1270000"/>
          </a:xfrm>
          <a:custGeom>
            <a:avLst/>
            <a:gdLst>
              <a:gd name="connsiteX0" fmla="*/ 0 w 5753100"/>
              <a:gd name="connsiteY0" fmla="*/ 1905000 h 1905000"/>
              <a:gd name="connsiteX1" fmla="*/ 4686300 w 5753100"/>
              <a:gd name="connsiteY1" fmla="*/ 0 h 1905000"/>
              <a:gd name="connsiteX2" fmla="*/ 5753100 w 5753100"/>
              <a:gd name="connsiteY2" fmla="*/ 0 h 1905000"/>
              <a:gd name="connsiteX3" fmla="*/ 0 w 57531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5753100" h="1905000">
                <a:moveTo>
                  <a:pt x="0" y="1905000"/>
                </a:moveTo>
                <a:lnTo>
                  <a:pt x="4686300" y="0"/>
                </a:lnTo>
                <a:lnTo>
                  <a:pt x="5753100" y="0"/>
                </a:lnTo>
                <a:lnTo>
                  <a:pt x="0" y="190500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D03F475-9068-406B-BC11-1196F9905BB2}"/>
              </a:ext>
            </a:extLst>
          </p:cNvPr>
          <p:cNvSpPr/>
          <p:nvPr/>
        </p:nvSpPr>
        <p:spPr>
          <a:xfrm>
            <a:off x="2641600" y="3314700"/>
            <a:ext cx="3810000" cy="368300"/>
          </a:xfrm>
          <a:custGeom>
            <a:avLst/>
            <a:gdLst>
              <a:gd name="connsiteX0" fmla="*/ 38100 w 5715000"/>
              <a:gd name="connsiteY0" fmla="*/ 514350 h 552450"/>
              <a:gd name="connsiteX1" fmla="*/ 4686300 w 5715000"/>
              <a:gd name="connsiteY1" fmla="*/ 0 h 552450"/>
              <a:gd name="connsiteX2" fmla="*/ 5715000 w 5715000"/>
              <a:gd name="connsiteY2" fmla="*/ 0 h 552450"/>
              <a:gd name="connsiteX3" fmla="*/ 0 w 5715000"/>
              <a:gd name="connsiteY3" fmla="*/ 552450 h 552450"/>
              <a:gd name="connsiteX4" fmla="*/ 0 w 5715000"/>
              <a:gd name="connsiteY4" fmla="*/ 552450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0" h="552450">
                <a:moveTo>
                  <a:pt x="38100" y="514350"/>
                </a:moveTo>
                <a:lnTo>
                  <a:pt x="4686300" y="0"/>
                </a:lnTo>
                <a:lnTo>
                  <a:pt x="5715000" y="0"/>
                </a:lnTo>
                <a:lnTo>
                  <a:pt x="0" y="552450"/>
                </a:lnTo>
                <a:lnTo>
                  <a:pt x="0" y="552450"/>
                </a:lnTo>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C0B6F3C9-2A19-4F66-92A6-EE18A3C2AF9E}"/>
              </a:ext>
            </a:extLst>
          </p:cNvPr>
          <p:cNvSpPr/>
          <p:nvPr/>
        </p:nvSpPr>
        <p:spPr>
          <a:xfrm>
            <a:off x="2628900" y="3695700"/>
            <a:ext cx="3835400" cy="558800"/>
          </a:xfrm>
          <a:custGeom>
            <a:avLst/>
            <a:gdLst>
              <a:gd name="connsiteX0" fmla="*/ 0 w 5753100"/>
              <a:gd name="connsiteY0" fmla="*/ 0 h 838200"/>
              <a:gd name="connsiteX1" fmla="*/ 5753100 w 5753100"/>
              <a:gd name="connsiteY1" fmla="*/ 838200 h 838200"/>
              <a:gd name="connsiteX2" fmla="*/ 4686300 w 5753100"/>
              <a:gd name="connsiteY2" fmla="*/ 838200 h 838200"/>
              <a:gd name="connsiteX3" fmla="*/ 0 w 5753100"/>
              <a:gd name="connsiteY3" fmla="*/ 0 h 838200"/>
            </a:gdLst>
            <a:ahLst/>
            <a:cxnLst>
              <a:cxn ang="0">
                <a:pos x="connsiteX0" y="connsiteY0"/>
              </a:cxn>
              <a:cxn ang="0">
                <a:pos x="connsiteX1" y="connsiteY1"/>
              </a:cxn>
              <a:cxn ang="0">
                <a:pos x="connsiteX2" y="connsiteY2"/>
              </a:cxn>
              <a:cxn ang="0">
                <a:pos x="connsiteX3" y="connsiteY3"/>
              </a:cxn>
            </a:cxnLst>
            <a:rect l="l" t="t" r="r" b="b"/>
            <a:pathLst>
              <a:path w="5753100" h="838200">
                <a:moveTo>
                  <a:pt x="0" y="0"/>
                </a:moveTo>
                <a:lnTo>
                  <a:pt x="5753100" y="838200"/>
                </a:lnTo>
                <a:lnTo>
                  <a:pt x="4686300" y="838200"/>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902691F-21BA-46CE-AC6D-A5ED8B7D14CF}"/>
              </a:ext>
            </a:extLst>
          </p:cNvPr>
          <p:cNvSpPr/>
          <p:nvPr/>
        </p:nvSpPr>
        <p:spPr>
          <a:xfrm>
            <a:off x="2590800" y="3670300"/>
            <a:ext cx="3873500" cy="1524000"/>
          </a:xfrm>
          <a:custGeom>
            <a:avLst/>
            <a:gdLst>
              <a:gd name="connsiteX0" fmla="*/ 0 w 5810250"/>
              <a:gd name="connsiteY0" fmla="*/ 0 h 2286000"/>
              <a:gd name="connsiteX1" fmla="*/ 5810250 w 5810250"/>
              <a:gd name="connsiteY1" fmla="*/ 2286000 h 2286000"/>
              <a:gd name="connsiteX2" fmla="*/ 4762500 w 5810250"/>
              <a:gd name="connsiteY2" fmla="*/ 2286000 h 2286000"/>
              <a:gd name="connsiteX3" fmla="*/ 0 w 5810250"/>
              <a:gd name="connsiteY3" fmla="*/ 0 h 2286000"/>
            </a:gdLst>
            <a:ahLst/>
            <a:cxnLst>
              <a:cxn ang="0">
                <a:pos x="connsiteX0" y="connsiteY0"/>
              </a:cxn>
              <a:cxn ang="0">
                <a:pos x="connsiteX1" y="connsiteY1"/>
              </a:cxn>
              <a:cxn ang="0">
                <a:pos x="connsiteX2" y="connsiteY2"/>
              </a:cxn>
              <a:cxn ang="0">
                <a:pos x="connsiteX3" y="connsiteY3"/>
              </a:cxn>
            </a:cxnLst>
            <a:rect l="l" t="t" r="r" b="b"/>
            <a:pathLst>
              <a:path w="5810250" h="2286000">
                <a:moveTo>
                  <a:pt x="0" y="0"/>
                </a:moveTo>
                <a:lnTo>
                  <a:pt x="5810250" y="2286000"/>
                </a:lnTo>
                <a:lnTo>
                  <a:pt x="4762500" y="2286000"/>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B4E77667-85C8-4C74-9322-4DA1C280E1AF}"/>
              </a:ext>
            </a:extLst>
          </p:cNvPr>
          <p:cNvSpPr/>
          <p:nvPr/>
        </p:nvSpPr>
        <p:spPr>
          <a:xfrm>
            <a:off x="2654300" y="1409700"/>
            <a:ext cx="3822700" cy="2235200"/>
          </a:xfrm>
          <a:custGeom>
            <a:avLst/>
            <a:gdLst>
              <a:gd name="connsiteX0" fmla="*/ 0 w 5734050"/>
              <a:gd name="connsiteY0" fmla="*/ 3352800 h 3352800"/>
              <a:gd name="connsiteX1" fmla="*/ 4648200 w 5734050"/>
              <a:gd name="connsiteY1" fmla="*/ 0 h 3352800"/>
              <a:gd name="connsiteX2" fmla="*/ 5734050 w 5734050"/>
              <a:gd name="connsiteY2" fmla="*/ 0 h 3352800"/>
              <a:gd name="connsiteX3" fmla="*/ 0 w 5734050"/>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5734050" h="3352800">
                <a:moveTo>
                  <a:pt x="0" y="3352800"/>
                </a:moveTo>
                <a:lnTo>
                  <a:pt x="4648200" y="0"/>
                </a:lnTo>
                <a:lnTo>
                  <a:pt x="5734050" y="0"/>
                </a:lnTo>
                <a:lnTo>
                  <a:pt x="0" y="335280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2A446F72-373C-447E-B7DD-F46F231D88AA}"/>
              </a:ext>
            </a:extLst>
          </p:cNvPr>
          <p:cNvGrpSpPr/>
          <p:nvPr/>
        </p:nvGrpSpPr>
        <p:grpSpPr>
          <a:xfrm>
            <a:off x="1584453" y="2490389"/>
            <a:ext cx="2200148" cy="3078108"/>
            <a:chOff x="2376679" y="3196988"/>
            <a:chExt cx="3300222" cy="4617162"/>
          </a:xfrm>
        </p:grpSpPr>
        <p:sp>
          <p:nvSpPr>
            <p:cNvPr id="6" name="Arrow: Down 5">
              <a:extLst>
                <a:ext uri="{FF2B5EF4-FFF2-40B4-BE49-F238E27FC236}">
                  <a16:creationId xmlns:a16="http://schemas.microsoft.com/office/drawing/2014/main" id="{42E06BB9-AEB1-4D4F-9FBB-DF4EB2DF8C49}"/>
                </a:ext>
              </a:extLst>
            </p:cNvPr>
            <p:cNvSpPr/>
            <p:nvPr/>
          </p:nvSpPr>
          <p:spPr>
            <a:xfrm>
              <a:off x="2971800" y="6158918"/>
              <a:ext cx="2064591" cy="165523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903F687-91D0-4BAF-9C28-4C8E4B196737}"/>
                </a:ext>
              </a:extLst>
            </p:cNvPr>
            <p:cNvSpPr/>
            <p:nvPr/>
          </p:nvSpPr>
          <p:spPr>
            <a:xfrm>
              <a:off x="2674287" y="6618199"/>
              <a:ext cx="2705004" cy="692498"/>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prstClr val="white"/>
                  </a:solidFill>
                  <a:effectLst/>
                  <a:uLnTx/>
                  <a:uFillTx/>
                  <a:latin typeface="Calibri Light" panose="020F0302020204030204"/>
                  <a:ea typeface="Segoe UI Symbol" pitchFamily="34" charset="0"/>
                  <a:cs typeface="+mn-cs"/>
                </a:rPr>
                <a:t>1%</a:t>
              </a:r>
            </a:p>
          </p:txBody>
        </p:sp>
        <p:pic>
          <p:nvPicPr>
            <p:cNvPr id="18" name="Picture 17" descr="A close up of a sign&#10;&#10;Description generated with very high confidence">
              <a:extLst>
                <a:ext uri="{FF2B5EF4-FFF2-40B4-BE49-F238E27FC236}">
                  <a16:creationId xmlns:a16="http://schemas.microsoft.com/office/drawing/2014/main" id="{563F7E92-9D13-49DA-B9C6-996209AE24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679" y="3196988"/>
              <a:ext cx="3300222" cy="3381136"/>
            </a:xfrm>
            <a:prstGeom prst="rect">
              <a:avLst/>
            </a:prstGeom>
          </p:spPr>
        </p:pic>
      </p:grpSp>
      <p:sp>
        <p:nvSpPr>
          <p:cNvPr id="19" name="Arrow: Down 18">
            <a:extLst>
              <a:ext uri="{FF2B5EF4-FFF2-40B4-BE49-F238E27FC236}">
                <a16:creationId xmlns:a16="http://schemas.microsoft.com/office/drawing/2014/main" id="{9B58E7A8-725D-4ED7-8F5F-E0C623D5A489}"/>
              </a:ext>
            </a:extLst>
          </p:cNvPr>
          <p:cNvSpPr/>
          <p:nvPr/>
        </p:nvSpPr>
        <p:spPr>
          <a:xfrm>
            <a:off x="5526756" y="1414532"/>
            <a:ext cx="1166145" cy="872657"/>
          </a:xfrm>
          <a:prstGeom prst="downArrow">
            <a:avLst>
              <a:gd name="adj1" fmla="val 6089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2133" b="1" i="0" u="none" strike="noStrike" kern="1200" cap="none" spc="0" normalizeH="0" baseline="0" noProof="0">
                <a:ln>
                  <a:noFill/>
                </a:ln>
                <a:solidFill>
                  <a:prstClr val="white"/>
                </a:solidFill>
                <a:effectLst/>
                <a:uLnTx/>
                <a:uFillTx/>
                <a:latin typeface="Calibri" panose="020F0502020204030204"/>
                <a:ea typeface="+mn-ea"/>
                <a:cs typeface="+mn-cs"/>
              </a:rPr>
              <a:t>21%</a:t>
            </a:r>
          </a:p>
        </p:txBody>
      </p:sp>
      <p:sp>
        <p:nvSpPr>
          <p:cNvPr id="20" name="Arrow: Down 19">
            <a:extLst>
              <a:ext uri="{FF2B5EF4-FFF2-40B4-BE49-F238E27FC236}">
                <a16:creationId xmlns:a16="http://schemas.microsoft.com/office/drawing/2014/main" id="{C157B8B9-88A5-4611-BB4D-4AD2BF8E44F2}"/>
              </a:ext>
            </a:extLst>
          </p:cNvPr>
          <p:cNvSpPr/>
          <p:nvPr/>
        </p:nvSpPr>
        <p:spPr>
          <a:xfrm>
            <a:off x="5526756" y="2360682"/>
            <a:ext cx="1166145" cy="872657"/>
          </a:xfrm>
          <a:prstGeom prst="downArrow">
            <a:avLst>
              <a:gd name="adj1" fmla="val 6089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2133" b="1" i="0" u="none" strike="noStrike" kern="1200" cap="none" spc="0" normalizeH="0" baseline="0" noProof="0">
                <a:ln>
                  <a:noFill/>
                </a:ln>
                <a:solidFill>
                  <a:prstClr val="white"/>
                </a:solidFill>
                <a:effectLst/>
                <a:uLnTx/>
                <a:uFillTx/>
                <a:latin typeface="Calibri" panose="020F0502020204030204"/>
                <a:ea typeface="+mn-ea"/>
                <a:cs typeface="+mn-cs"/>
              </a:rPr>
              <a:t>37%</a:t>
            </a:r>
          </a:p>
        </p:txBody>
      </p:sp>
      <p:sp>
        <p:nvSpPr>
          <p:cNvPr id="21" name="Arrow: Down 20">
            <a:extLst>
              <a:ext uri="{FF2B5EF4-FFF2-40B4-BE49-F238E27FC236}">
                <a16:creationId xmlns:a16="http://schemas.microsoft.com/office/drawing/2014/main" id="{2977F93C-BA28-4972-884E-84BB53466225}"/>
              </a:ext>
            </a:extLst>
          </p:cNvPr>
          <p:cNvSpPr/>
          <p:nvPr/>
        </p:nvSpPr>
        <p:spPr>
          <a:xfrm>
            <a:off x="5526756" y="3306832"/>
            <a:ext cx="1166145" cy="872657"/>
          </a:xfrm>
          <a:prstGeom prst="downArrow">
            <a:avLst>
              <a:gd name="adj1" fmla="val 6089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2133" b="1" i="0" u="none" strike="noStrike" kern="1200" cap="none" spc="0" normalizeH="0" baseline="0" noProof="0">
                <a:ln>
                  <a:noFill/>
                </a:ln>
                <a:solidFill>
                  <a:prstClr val="white"/>
                </a:solidFill>
                <a:effectLst/>
                <a:uLnTx/>
                <a:uFillTx/>
                <a:latin typeface="Calibri" panose="020F0502020204030204"/>
                <a:ea typeface="+mn-ea"/>
                <a:cs typeface="+mn-cs"/>
              </a:rPr>
              <a:t>14%</a:t>
            </a:r>
          </a:p>
        </p:txBody>
      </p:sp>
      <p:sp>
        <p:nvSpPr>
          <p:cNvPr id="22" name="Arrow: Down 21">
            <a:extLst>
              <a:ext uri="{FF2B5EF4-FFF2-40B4-BE49-F238E27FC236}">
                <a16:creationId xmlns:a16="http://schemas.microsoft.com/office/drawing/2014/main" id="{7A890A19-A8EF-4D63-8B98-E9FA6E3EFE09}"/>
              </a:ext>
            </a:extLst>
          </p:cNvPr>
          <p:cNvSpPr/>
          <p:nvPr/>
        </p:nvSpPr>
        <p:spPr>
          <a:xfrm>
            <a:off x="5526756" y="4252982"/>
            <a:ext cx="1166145" cy="872657"/>
          </a:xfrm>
          <a:prstGeom prst="downArrow">
            <a:avLst>
              <a:gd name="adj1" fmla="val 6089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2133" b="1" i="0" u="none" strike="noStrike" kern="1200" cap="none" spc="0" normalizeH="0" baseline="0" noProof="0">
                <a:ln>
                  <a:noFill/>
                </a:ln>
                <a:solidFill>
                  <a:prstClr val="white"/>
                </a:solidFill>
                <a:effectLst/>
                <a:uLnTx/>
                <a:uFillTx/>
                <a:latin typeface="Calibri" panose="020F0502020204030204"/>
                <a:ea typeface="+mn-ea"/>
                <a:cs typeface="+mn-cs"/>
              </a:rPr>
              <a:t>43%</a:t>
            </a:r>
          </a:p>
        </p:txBody>
      </p:sp>
      <p:sp>
        <p:nvSpPr>
          <p:cNvPr id="23" name="Arrow: Down 22">
            <a:extLst>
              <a:ext uri="{FF2B5EF4-FFF2-40B4-BE49-F238E27FC236}">
                <a16:creationId xmlns:a16="http://schemas.microsoft.com/office/drawing/2014/main" id="{0727169A-9CC3-4FA3-9371-4CFBDA0B331A}"/>
              </a:ext>
            </a:extLst>
          </p:cNvPr>
          <p:cNvSpPr/>
          <p:nvPr/>
        </p:nvSpPr>
        <p:spPr>
          <a:xfrm>
            <a:off x="5526756" y="5199132"/>
            <a:ext cx="1166145" cy="872657"/>
          </a:xfrm>
          <a:prstGeom prst="downArrow">
            <a:avLst>
              <a:gd name="adj1" fmla="val 6089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2133" b="1"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TextBox 4">
            <a:extLst>
              <a:ext uri="{FF2B5EF4-FFF2-40B4-BE49-F238E27FC236}">
                <a16:creationId xmlns:a16="http://schemas.microsoft.com/office/drawing/2014/main" id="{E1B27FF1-F20C-4161-BA9C-8CA3089D849C}"/>
              </a:ext>
            </a:extLst>
          </p:cNvPr>
          <p:cNvSpPr txBox="1"/>
          <p:nvPr/>
        </p:nvSpPr>
        <p:spPr>
          <a:xfrm>
            <a:off x="7937500" y="1522194"/>
            <a:ext cx="2485424" cy="338554"/>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Deaths related to diabetes*</a:t>
            </a:r>
          </a:p>
        </p:txBody>
      </p:sp>
      <p:sp>
        <p:nvSpPr>
          <p:cNvPr id="28" name="TextBox 27">
            <a:extLst>
              <a:ext uri="{FF2B5EF4-FFF2-40B4-BE49-F238E27FC236}">
                <a16:creationId xmlns:a16="http://schemas.microsoft.com/office/drawing/2014/main" id="{C308CCF6-4636-4B24-A3B9-81C580696291}"/>
              </a:ext>
            </a:extLst>
          </p:cNvPr>
          <p:cNvSpPr txBox="1"/>
          <p:nvPr/>
        </p:nvSpPr>
        <p:spPr>
          <a:xfrm>
            <a:off x="7937500" y="2401924"/>
            <a:ext cx="2945806" cy="584775"/>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Microvascular complications, e.g.</a:t>
            </a:r>
            <a:br>
              <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br>
            <a:r>
              <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kidney disease and blindness*</a:t>
            </a:r>
          </a:p>
        </p:txBody>
      </p:sp>
      <p:sp>
        <p:nvSpPr>
          <p:cNvPr id="29" name="TextBox 28">
            <a:extLst>
              <a:ext uri="{FF2B5EF4-FFF2-40B4-BE49-F238E27FC236}">
                <a16:creationId xmlns:a16="http://schemas.microsoft.com/office/drawing/2014/main" id="{1FABD5B0-6A01-43FA-B66C-D0833BA85C98}"/>
              </a:ext>
            </a:extLst>
          </p:cNvPr>
          <p:cNvSpPr txBox="1"/>
          <p:nvPr/>
        </p:nvSpPr>
        <p:spPr>
          <a:xfrm>
            <a:off x="7937500" y="3491227"/>
            <a:ext cx="1309076" cy="338554"/>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Heart attack*</a:t>
            </a:r>
          </a:p>
        </p:txBody>
      </p:sp>
      <p:sp>
        <p:nvSpPr>
          <p:cNvPr id="30" name="TextBox 29">
            <a:extLst>
              <a:ext uri="{FF2B5EF4-FFF2-40B4-BE49-F238E27FC236}">
                <a16:creationId xmlns:a16="http://schemas.microsoft.com/office/drawing/2014/main" id="{FB5276C0-699F-4DDD-8910-B22B6C84B8EF}"/>
              </a:ext>
            </a:extLst>
          </p:cNvPr>
          <p:cNvSpPr txBox="1"/>
          <p:nvPr/>
        </p:nvSpPr>
        <p:spPr>
          <a:xfrm>
            <a:off x="7937500" y="4347254"/>
            <a:ext cx="2719527" cy="584775"/>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Amputation or fatal peripheral</a:t>
            </a:r>
            <a:br>
              <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br>
            <a:r>
              <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blood vessel disease*</a:t>
            </a:r>
          </a:p>
        </p:txBody>
      </p:sp>
      <p:sp>
        <p:nvSpPr>
          <p:cNvPr id="31" name="TextBox 30">
            <a:extLst>
              <a:ext uri="{FF2B5EF4-FFF2-40B4-BE49-F238E27FC236}">
                <a16:creationId xmlns:a16="http://schemas.microsoft.com/office/drawing/2014/main" id="{5DE8F815-52C4-43C8-AC36-C3DE83062A29}"/>
              </a:ext>
            </a:extLst>
          </p:cNvPr>
          <p:cNvSpPr txBox="1"/>
          <p:nvPr/>
        </p:nvSpPr>
        <p:spPr>
          <a:xfrm>
            <a:off x="7937500" y="5449501"/>
            <a:ext cx="920124" cy="338554"/>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Stroke**</a:t>
            </a:r>
            <a:endParaRPr kumimoji="0" lang="en-CA" sz="1600" b="0" i="0" u="none" strike="noStrike" kern="1200" cap="none" spc="0" normalizeH="0" baseline="0" noProof="0">
              <a:ln>
                <a:noFill/>
              </a:ln>
              <a:solidFill>
                <a:prstClr val="black">
                  <a:lumMod val="50000"/>
                </a:prstClr>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6B40117C-07E9-44C9-9A74-F0456C83CC4F}"/>
              </a:ext>
            </a:extLst>
          </p:cNvPr>
          <p:cNvSpPr txBox="1"/>
          <p:nvPr/>
        </p:nvSpPr>
        <p:spPr>
          <a:xfrm>
            <a:off x="1250462" y="5668560"/>
            <a:ext cx="1180131" cy="646331"/>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*p</a:t>
            </a:r>
            <a:r>
              <a:rPr kumimoji="0" lang="en-CA" sz="18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&lt;0.0001</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**p=0.035</a:t>
            </a:r>
          </a:p>
        </p:txBody>
      </p:sp>
      <p:grpSp>
        <p:nvGrpSpPr>
          <p:cNvPr id="147" name="Group 146">
            <a:extLst>
              <a:ext uri="{FF2B5EF4-FFF2-40B4-BE49-F238E27FC236}">
                <a16:creationId xmlns:a16="http://schemas.microsoft.com/office/drawing/2014/main" id="{2992CA2B-2C6C-4BC3-A600-023CDDEFD8AB}"/>
              </a:ext>
            </a:extLst>
          </p:cNvPr>
          <p:cNvGrpSpPr/>
          <p:nvPr/>
        </p:nvGrpSpPr>
        <p:grpSpPr>
          <a:xfrm>
            <a:off x="6864351" y="1316912"/>
            <a:ext cx="920749" cy="4744162"/>
            <a:chOff x="10296526" y="1975367"/>
            <a:chExt cx="1381124" cy="7116243"/>
          </a:xfrm>
        </p:grpSpPr>
        <p:sp>
          <p:nvSpPr>
            <p:cNvPr id="59" name="Oval 58">
              <a:extLst>
                <a:ext uri="{FF2B5EF4-FFF2-40B4-BE49-F238E27FC236}">
                  <a16:creationId xmlns:a16="http://schemas.microsoft.com/office/drawing/2014/main" id="{74677499-5CA7-4EB0-BF19-1C5D3991ED15}"/>
                </a:ext>
              </a:extLst>
            </p:cNvPr>
            <p:cNvSpPr/>
            <p:nvPr/>
          </p:nvSpPr>
          <p:spPr>
            <a:xfrm>
              <a:off x="10296526" y="1975367"/>
              <a:ext cx="1381124" cy="13811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D9E3263F-7A5E-43E2-9999-0171B9CF50BA}"/>
                </a:ext>
              </a:extLst>
            </p:cNvPr>
            <p:cNvSpPr/>
            <p:nvPr/>
          </p:nvSpPr>
          <p:spPr>
            <a:xfrm>
              <a:off x="10296526" y="4842927"/>
              <a:ext cx="1381124" cy="13811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668F84EE-05EC-41B3-90E6-8D5BF1D06E78}"/>
                </a:ext>
              </a:extLst>
            </p:cNvPr>
            <p:cNvSpPr/>
            <p:nvPr/>
          </p:nvSpPr>
          <p:spPr>
            <a:xfrm>
              <a:off x="10296526" y="6276707"/>
              <a:ext cx="1381124" cy="13811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BB7B744B-6F26-4619-9703-8751D790522E}"/>
                </a:ext>
              </a:extLst>
            </p:cNvPr>
            <p:cNvSpPr/>
            <p:nvPr/>
          </p:nvSpPr>
          <p:spPr>
            <a:xfrm>
              <a:off x="10296526" y="7710486"/>
              <a:ext cx="1381124" cy="13811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8" name="Group 57">
              <a:extLst>
                <a:ext uri="{FF2B5EF4-FFF2-40B4-BE49-F238E27FC236}">
                  <a16:creationId xmlns:a16="http://schemas.microsoft.com/office/drawing/2014/main" id="{32D95AFD-83AB-4139-990F-FCDCFA5080F6}"/>
                </a:ext>
              </a:extLst>
            </p:cNvPr>
            <p:cNvGrpSpPr/>
            <p:nvPr/>
          </p:nvGrpSpPr>
          <p:grpSpPr>
            <a:xfrm>
              <a:off x="10578778" y="8035925"/>
              <a:ext cx="832172" cy="703056"/>
              <a:chOff x="16702088" y="11198225"/>
              <a:chExt cx="1585912" cy="1339850"/>
            </a:xfrm>
            <a:solidFill>
              <a:schemeClr val="bg1"/>
            </a:solidFill>
          </p:grpSpPr>
          <p:sp>
            <p:nvSpPr>
              <p:cNvPr id="36" name="Freeform 8">
                <a:extLst>
                  <a:ext uri="{FF2B5EF4-FFF2-40B4-BE49-F238E27FC236}">
                    <a16:creationId xmlns:a16="http://schemas.microsoft.com/office/drawing/2014/main" id="{28D30573-03D4-4121-AADC-BD7C6658F1C0}"/>
                  </a:ext>
                </a:extLst>
              </p:cNvPr>
              <p:cNvSpPr>
                <a:spLocks/>
              </p:cNvSpPr>
              <p:nvPr/>
            </p:nvSpPr>
            <p:spPr bwMode="auto">
              <a:xfrm>
                <a:off x="17473613" y="12396788"/>
                <a:ext cx="65088" cy="141287"/>
              </a:xfrm>
              <a:custGeom>
                <a:avLst/>
                <a:gdLst>
                  <a:gd name="T0" fmla="*/ 37 w 41"/>
                  <a:gd name="T1" fmla="*/ 70 h 89"/>
                  <a:gd name="T2" fmla="*/ 37 w 41"/>
                  <a:gd name="T3" fmla="*/ 70 h 89"/>
                  <a:gd name="T4" fmla="*/ 37 w 41"/>
                  <a:gd name="T5" fmla="*/ 87 h 89"/>
                  <a:gd name="T6" fmla="*/ 37 w 41"/>
                  <a:gd name="T7" fmla="*/ 87 h 89"/>
                  <a:gd name="T8" fmla="*/ 23 w 41"/>
                  <a:gd name="T9" fmla="*/ 89 h 89"/>
                  <a:gd name="T10" fmla="*/ 8 w 41"/>
                  <a:gd name="T11" fmla="*/ 87 h 89"/>
                  <a:gd name="T12" fmla="*/ 8 w 41"/>
                  <a:gd name="T13" fmla="*/ 87 h 89"/>
                  <a:gd name="T14" fmla="*/ 10 w 41"/>
                  <a:gd name="T15" fmla="*/ 79 h 89"/>
                  <a:gd name="T16" fmla="*/ 10 w 41"/>
                  <a:gd name="T17" fmla="*/ 79 h 89"/>
                  <a:gd name="T18" fmla="*/ 11 w 41"/>
                  <a:gd name="T19" fmla="*/ 68 h 89"/>
                  <a:gd name="T20" fmla="*/ 11 w 41"/>
                  <a:gd name="T21" fmla="*/ 68 h 89"/>
                  <a:gd name="T22" fmla="*/ 11 w 41"/>
                  <a:gd name="T23" fmla="*/ 48 h 89"/>
                  <a:gd name="T24" fmla="*/ 10 w 41"/>
                  <a:gd name="T25" fmla="*/ 31 h 89"/>
                  <a:gd name="T26" fmla="*/ 6 w 41"/>
                  <a:gd name="T27" fmla="*/ 16 h 89"/>
                  <a:gd name="T28" fmla="*/ 0 w 41"/>
                  <a:gd name="T29" fmla="*/ 0 h 89"/>
                  <a:gd name="T30" fmla="*/ 0 w 41"/>
                  <a:gd name="T31" fmla="*/ 0 h 89"/>
                  <a:gd name="T32" fmla="*/ 21 w 41"/>
                  <a:gd name="T33" fmla="*/ 2 h 89"/>
                  <a:gd name="T34" fmla="*/ 21 w 41"/>
                  <a:gd name="T35" fmla="*/ 2 h 89"/>
                  <a:gd name="T36" fmla="*/ 41 w 41"/>
                  <a:gd name="T37" fmla="*/ 0 h 89"/>
                  <a:gd name="T38" fmla="*/ 41 w 41"/>
                  <a:gd name="T39" fmla="*/ 0 h 89"/>
                  <a:gd name="T40" fmla="*/ 37 w 41"/>
                  <a:gd name="T41" fmla="*/ 19 h 89"/>
                  <a:gd name="T42" fmla="*/ 35 w 41"/>
                  <a:gd name="T43" fmla="*/ 37 h 89"/>
                  <a:gd name="T44" fmla="*/ 37 w 41"/>
                  <a:gd name="T45" fmla="*/ 70 h 89"/>
                  <a:gd name="T46" fmla="*/ 37 w 41"/>
                  <a:gd name="T47"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89">
                    <a:moveTo>
                      <a:pt x="37" y="70"/>
                    </a:moveTo>
                    <a:lnTo>
                      <a:pt x="37" y="70"/>
                    </a:lnTo>
                    <a:lnTo>
                      <a:pt x="37" y="87"/>
                    </a:lnTo>
                    <a:lnTo>
                      <a:pt x="37" y="87"/>
                    </a:lnTo>
                    <a:lnTo>
                      <a:pt x="23" y="89"/>
                    </a:lnTo>
                    <a:lnTo>
                      <a:pt x="8" y="87"/>
                    </a:lnTo>
                    <a:lnTo>
                      <a:pt x="8" y="87"/>
                    </a:lnTo>
                    <a:lnTo>
                      <a:pt x="10" y="79"/>
                    </a:lnTo>
                    <a:lnTo>
                      <a:pt x="10" y="79"/>
                    </a:lnTo>
                    <a:lnTo>
                      <a:pt x="11" y="68"/>
                    </a:lnTo>
                    <a:lnTo>
                      <a:pt x="11" y="68"/>
                    </a:lnTo>
                    <a:lnTo>
                      <a:pt x="11" y="48"/>
                    </a:lnTo>
                    <a:lnTo>
                      <a:pt x="10" y="31"/>
                    </a:lnTo>
                    <a:lnTo>
                      <a:pt x="6" y="16"/>
                    </a:lnTo>
                    <a:lnTo>
                      <a:pt x="0" y="0"/>
                    </a:lnTo>
                    <a:lnTo>
                      <a:pt x="0" y="0"/>
                    </a:lnTo>
                    <a:lnTo>
                      <a:pt x="21" y="2"/>
                    </a:lnTo>
                    <a:lnTo>
                      <a:pt x="21" y="2"/>
                    </a:lnTo>
                    <a:lnTo>
                      <a:pt x="41" y="0"/>
                    </a:lnTo>
                    <a:lnTo>
                      <a:pt x="41" y="0"/>
                    </a:lnTo>
                    <a:lnTo>
                      <a:pt x="37" y="19"/>
                    </a:lnTo>
                    <a:lnTo>
                      <a:pt x="35" y="37"/>
                    </a:lnTo>
                    <a:lnTo>
                      <a:pt x="37" y="70"/>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9">
                <a:extLst>
                  <a:ext uri="{FF2B5EF4-FFF2-40B4-BE49-F238E27FC236}">
                    <a16:creationId xmlns:a16="http://schemas.microsoft.com/office/drawing/2014/main" id="{B65C248C-2F2D-4B26-A5C5-8DD49EFCF039}"/>
                  </a:ext>
                </a:extLst>
              </p:cNvPr>
              <p:cNvSpPr>
                <a:spLocks/>
              </p:cNvSpPr>
              <p:nvPr/>
            </p:nvSpPr>
            <p:spPr bwMode="auto">
              <a:xfrm>
                <a:off x="17375188" y="12268200"/>
                <a:ext cx="252413" cy="104775"/>
              </a:xfrm>
              <a:custGeom>
                <a:avLst/>
                <a:gdLst>
                  <a:gd name="T0" fmla="*/ 159 w 159"/>
                  <a:gd name="T1" fmla="*/ 13 h 66"/>
                  <a:gd name="T2" fmla="*/ 159 w 159"/>
                  <a:gd name="T3" fmla="*/ 13 h 66"/>
                  <a:gd name="T4" fmla="*/ 157 w 159"/>
                  <a:gd name="T5" fmla="*/ 27 h 66"/>
                  <a:gd name="T6" fmla="*/ 151 w 159"/>
                  <a:gd name="T7" fmla="*/ 39 h 66"/>
                  <a:gd name="T8" fmla="*/ 143 w 159"/>
                  <a:gd name="T9" fmla="*/ 46 h 66"/>
                  <a:gd name="T10" fmla="*/ 132 w 159"/>
                  <a:gd name="T11" fmla="*/ 54 h 66"/>
                  <a:gd name="T12" fmla="*/ 120 w 159"/>
                  <a:gd name="T13" fmla="*/ 58 h 66"/>
                  <a:gd name="T14" fmla="*/ 108 w 159"/>
                  <a:gd name="T15" fmla="*/ 62 h 66"/>
                  <a:gd name="T16" fmla="*/ 95 w 159"/>
                  <a:gd name="T17" fmla="*/ 64 h 66"/>
                  <a:gd name="T18" fmla="*/ 83 w 159"/>
                  <a:gd name="T19" fmla="*/ 66 h 66"/>
                  <a:gd name="T20" fmla="*/ 83 w 159"/>
                  <a:gd name="T21" fmla="*/ 66 h 66"/>
                  <a:gd name="T22" fmla="*/ 68 w 159"/>
                  <a:gd name="T23" fmla="*/ 64 h 66"/>
                  <a:gd name="T24" fmla="*/ 54 w 159"/>
                  <a:gd name="T25" fmla="*/ 62 h 66"/>
                  <a:gd name="T26" fmla="*/ 39 w 159"/>
                  <a:gd name="T27" fmla="*/ 60 h 66"/>
                  <a:gd name="T28" fmla="*/ 25 w 159"/>
                  <a:gd name="T29" fmla="*/ 54 h 66"/>
                  <a:gd name="T30" fmla="*/ 11 w 159"/>
                  <a:gd name="T31" fmla="*/ 46 h 66"/>
                  <a:gd name="T32" fmla="*/ 6 w 159"/>
                  <a:gd name="T33" fmla="*/ 40 h 66"/>
                  <a:gd name="T34" fmla="*/ 2 w 159"/>
                  <a:gd name="T35" fmla="*/ 35 h 66"/>
                  <a:gd name="T36" fmla="*/ 0 w 159"/>
                  <a:gd name="T37" fmla="*/ 27 h 66"/>
                  <a:gd name="T38" fmla="*/ 0 w 159"/>
                  <a:gd name="T39" fmla="*/ 19 h 66"/>
                  <a:gd name="T40" fmla="*/ 0 w 159"/>
                  <a:gd name="T41" fmla="*/ 19 h 66"/>
                  <a:gd name="T42" fmla="*/ 0 w 159"/>
                  <a:gd name="T43" fmla="*/ 11 h 66"/>
                  <a:gd name="T44" fmla="*/ 2 w 159"/>
                  <a:gd name="T45" fmla="*/ 4 h 66"/>
                  <a:gd name="T46" fmla="*/ 2 w 159"/>
                  <a:gd name="T47" fmla="*/ 4 h 66"/>
                  <a:gd name="T48" fmla="*/ 17 w 159"/>
                  <a:gd name="T49" fmla="*/ 8 h 66"/>
                  <a:gd name="T50" fmla="*/ 33 w 159"/>
                  <a:gd name="T51" fmla="*/ 11 h 66"/>
                  <a:gd name="T52" fmla="*/ 50 w 159"/>
                  <a:gd name="T53" fmla="*/ 15 h 66"/>
                  <a:gd name="T54" fmla="*/ 68 w 159"/>
                  <a:gd name="T55" fmla="*/ 15 h 66"/>
                  <a:gd name="T56" fmla="*/ 68 w 159"/>
                  <a:gd name="T57" fmla="*/ 15 h 66"/>
                  <a:gd name="T58" fmla="*/ 93 w 159"/>
                  <a:gd name="T59" fmla="*/ 13 h 66"/>
                  <a:gd name="T60" fmla="*/ 116 w 159"/>
                  <a:gd name="T61" fmla="*/ 11 h 66"/>
                  <a:gd name="T62" fmla="*/ 137 w 159"/>
                  <a:gd name="T63" fmla="*/ 6 h 66"/>
                  <a:gd name="T64" fmla="*/ 157 w 159"/>
                  <a:gd name="T65" fmla="*/ 0 h 66"/>
                  <a:gd name="T66" fmla="*/ 157 w 159"/>
                  <a:gd name="T67" fmla="*/ 0 h 66"/>
                  <a:gd name="T68" fmla="*/ 159 w 159"/>
                  <a:gd name="T69" fmla="*/ 6 h 66"/>
                  <a:gd name="T70" fmla="*/ 159 w 159"/>
                  <a:gd name="T71" fmla="*/ 13 h 66"/>
                  <a:gd name="T72" fmla="*/ 159 w 159"/>
                  <a:gd name="T73" fmla="*/ 1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66">
                    <a:moveTo>
                      <a:pt x="159" y="13"/>
                    </a:moveTo>
                    <a:lnTo>
                      <a:pt x="159" y="13"/>
                    </a:lnTo>
                    <a:lnTo>
                      <a:pt x="157" y="27"/>
                    </a:lnTo>
                    <a:lnTo>
                      <a:pt x="151" y="39"/>
                    </a:lnTo>
                    <a:lnTo>
                      <a:pt x="143" y="46"/>
                    </a:lnTo>
                    <a:lnTo>
                      <a:pt x="132" y="54"/>
                    </a:lnTo>
                    <a:lnTo>
                      <a:pt x="120" y="58"/>
                    </a:lnTo>
                    <a:lnTo>
                      <a:pt x="108" y="62"/>
                    </a:lnTo>
                    <a:lnTo>
                      <a:pt x="95" y="64"/>
                    </a:lnTo>
                    <a:lnTo>
                      <a:pt x="83" y="66"/>
                    </a:lnTo>
                    <a:lnTo>
                      <a:pt x="83" y="66"/>
                    </a:lnTo>
                    <a:lnTo>
                      <a:pt x="68" y="64"/>
                    </a:lnTo>
                    <a:lnTo>
                      <a:pt x="54" y="62"/>
                    </a:lnTo>
                    <a:lnTo>
                      <a:pt x="39" y="60"/>
                    </a:lnTo>
                    <a:lnTo>
                      <a:pt x="25" y="54"/>
                    </a:lnTo>
                    <a:lnTo>
                      <a:pt x="11" y="46"/>
                    </a:lnTo>
                    <a:lnTo>
                      <a:pt x="6" y="40"/>
                    </a:lnTo>
                    <a:lnTo>
                      <a:pt x="2" y="35"/>
                    </a:lnTo>
                    <a:lnTo>
                      <a:pt x="0" y="27"/>
                    </a:lnTo>
                    <a:lnTo>
                      <a:pt x="0" y="19"/>
                    </a:lnTo>
                    <a:lnTo>
                      <a:pt x="0" y="19"/>
                    </a:lnTo>
                    <a:lnTo>
                      <a:pt x="0" y="11"/>
                    </a:lnTo>
                    <a:lnTo>
                      <a:pt x="2" y="4"/>
                    </a:lnTo>
                    <a:lnTo>
                      <a:pt x="2" y="4"/>
                    </a:lnTo>
                    <a:lnTo>
                      <a:pt x="17" y="8"/>
                    </a:lnTo>
                    <a:lnTo>
                      <a:pt x="33" y="11"/>
                    </a:lnTo>
                    <a:lnTo>
                      <a:pt x="50" y="15"/>
                    </a:lnTo>
                    <a:lnTo>
                      <a:pt x="68" y="15"/>
                    </a:lnTo>
                    <a:lnTo>
                      <a:pt x="68" y="15"/>
                    </a:lnTo>
                    <a:lnTo>
                      <a:pt x="93" y="13"/>
                    </a:lnTo>
                    <a:lnTo>
                      <a:pt x="116" y="11"/>
                    </a:lnTo>
                    <a:lnTo>
                      <a:pt x="137" y="6"/>
                    </a:lnTo>
                    <a:lnTo>
                      <a:pt x="157" y="0"/>
                    </a:lnTo>
                    <a:lnTo>
                      <a:pt x="157" y="0"/>
                    </a:lnTo>
                    <a:lnTo>
                      <a:pt x="159" y="6"/>
                    </a:lnTo>
                    <a:lnTo>
                      <a:pt x="159" y="13"/>
                    </a:lnTo>
                    <a:lnTo>
                      <a:pt x="159"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0">
                <a:extLst>
                  <a:ext uri="{FF2B5EF4-FFF2-40B4-BE49-F238E27FC236}">
                    <a16:creationId xmlns:a16="http://schemas.microsoft.com/office/drawing/2014/main" id="{F9C79E49-CB8E-44E0-9A66-8DD72963F81E}"/>
                  </a:ext>
                </a:extLst>
              </p:cNvPr>
              <p:cNvSpPr>
                <a:spLocks/>
              </p:cNvSpPr>
              <p:nvPr/>
            </p:nvSpPr>
            <p:spPr bwMode="auto">
              <a:xfrm>
                <a:off x="17297400" y="12111038"/>
                <a:ext cx="390525" cy="153987"/>
              </a:xfrm>
              <a:custGeom>
                <a:avLst/>
                <a:gdLst>
                  <a:gd name="T0" fmla="*/ 246 w 246"/>
                  <a:gd name="T1" fmla="*/ 49 h 97"/>
                  <a:gd name="T2" fmla="*/ 246 w 246"/>
                  <a:gd name="T3" fmla="*/ 49 h 97"/>
                  <a:gd name="T4" fmla="*/ 235 w 246"/>
                  <a:gd name="T5" fmla="*/ 60 h 97"/>
                  <a:gd name="T6" fmla="*/ 221 w 246"/>
                  <a:gd name="T7" fmla="*/ 70 h 97"/>
                  <a:gd name="T8" fmla="*/ 206 w 246"/>
                  <a:gd name="T9" fmla="*/ 78 h 97"/>
                  <a:gd name="T10" fmla="*/ 190 w 246"/>
                  <a:gd name="T11" fmla="*/ 85 h 97"/>
                  <a:gd name="T12" fmla="*/ 175 w 246"/>
                  <a:gd name="T13" fmla="*/ 89 h 97"/>
                  <a:gd name="T14" fmla="*/ 157 w 246"/>
                  <a:gd name="T15" fmla="*/ 93 h 97"/>
                  <a:gd name="T16" fmla="*/ 138 w 246"/>
                  <a:gd name="T17" fmla="*/ 95 h 97"/>
                  <a:gd name="T18" fmla="*/ 117 w 246"/>
                  <a:gd name="T19" fmla="*/ 97 h 97"/>
                  <a:gd name="T20" fmla="*/ 117 w 246"/>
                  <a:gd name="T21" fmla="*/ 97 h 97"/>
                  <a:gd name="T22" fmla="*/ 99 w 246"/>
                  <a:gd name="T23" fmla="*/ 95 h 97"/>
                  <a:gd name="T24" fmla="*/ 84 w 246"/>
                  <a:gd name="T25" fmla="*/ 93 h 97"/>
                  <a:gd name="T26" fmla="*/ 68 w 246"/>
                  <a:gd name="T27" fmla="*/ 89 h 97"/>
                  <a:gd name="T28" fmla="*/ 55 w 246"/>
                  <a:gd name="T29" fmla="*/ 85 h 97"/>
                  <a:gd name="T30" fmla="*/ 41 w 246"/>
                  <a:gd name="T31" fmla="*/ 78 h 97"/>
                  <a:gd name="T32" fmla="*/ 28 w 246"/>
                  <a:gd name="T33" fmla="*/ 70 h 97"/>
                  <a:gd name="T34" fmla="*/ 14 w 246"/>
                  <a:gd name="T35" fmla="*/ 58 h 97"/>
                  <a:gd name="T36" fmla="*/ 0 w 246"/>
                  <a:gd name="T37" fmla="*/ 47 h 97"/>
                  <a:gd name="T38" fmla="*/ 0 w 246"/>
                  <a:gd name="T39" fmla="*/ 47 h 97"/>
                  <a:gd name="T40" fmla="*/ 53 w 246"/>
                  <a:gd name="T41" fmla="*/ 37 h 97"/>
                  <a:gd name="T42" fmla="*/ 78 w 246"/>
                  <a:gd name="T43" fmla="*/ 31 h 97"/>
                  <a:gd name="T44" fmla="*/ 101 w 246"/>
                  <a:gd name="T45" fmla="*/ 25 h 97"/>
                  <a:gd name="T46" fmla="*/ 101 w 246"/>
                  <a:gd name="T47" fmla="*/ 25 h 97"/>
                  <a:gd name="T48" fmla="*/ 109 w 246"/>
                  <a:gd name="T49" fmla="*/ 21 h 97"/>
                  <a:gd name="T50" fmla="*/ 115 w 246"/>
                  <a:gd name="T51" fmla="*/ 16 h 97"/>
                  <a:gd name="T52" fmla="*/ 121 w 246"/>
                  <a:gd name="T53" fmla="*/ 10 h 97"/>
                  <a:gd name="T54" fmla="*/ 124 w 246"/>
                  <a:gd name="T55" fmla="*/ 0 h 97"/>
                  <a:gd name="T56" fmla="*/ 124 w 246"/>
                  <a:gd name="T57" fmla="*/ 0 h 97"/>
                  <a:gd name="T58" fmla="*/ 134 w 246"/>
                  <a:gd name="T59" fmla="*/ 12 h 97"/>
                  <a:gd name="T60" fmla="*/ 146 w 246"/>
                  <a:gd name="T61" fmla="*/ 20 h 97"/>
                  <a:gd name="T62" fmla="*/ 159 w 246"/>
                  <a:gd name="T63" fmla="*/ 27 h 97"/>
                  <a:gd name="T64" fmla="*/ 171 w 246"/>
                  <a:gd name="T65" fmla="*/ 29 h 97"/>
                  <a:gd name="T66" fmla="*/ 171 w 246"/>
                  <a:gd name="T67" fmla="*/ 29 h 97"/>
                  <a:gd name="T68" fmla="*/ 186 w 246"/>
                  <a:gd name="T69" fmla="*/ 31 h 97"/>
                  <a:gd name="T70" fmla="*/ 200 w 246"/>
                  <a:gd name="T71" fmla="*/ 37 h 97"/>
                  <a:gd name="T72" fmla="*/ 200 w 246"/>
                  <a:gd name="T73" fmla="*/ 37 h 97"/>
                  <a:gd name="T74" fmla="*/ 219 w 246"/>
                  <a:gd name="T75" fmla="*/ 43 h 97"/>
                  <a:gd name="T76" fmla="*/ 219 w 246"/>
                  <a:gd name="T77" fmla="*/ 43 h 97"/>
                  <a:gd name="T78" fmla="*/ 246 w 246"/>
                  <a:gd name="T79" fmla="*/ 49 h 97"/>
                  <a:gd name="T80" fmla="*/ 246 w 246"/>
                  <a:gd name="T81"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6" h="97">
                    <a:moveTo>
                      <a:pt x="246" y="49"/>
                    </a:moveTo>
                    <a:lnTo>
                      <a:pt x="246" y="49"/>
                    </a:lnTo>
                    <a:lnTo>
                      <a:pt x="235" y="60"/>
                    </a:lnTo>
                    <a:lnTo>
                      <a:pt x="221" y="70"/>
                    </a:lnTo>
                    <a:lnTo>
                      <a:pt x="206" y="78"/>
                    </a:lnTo>
                    <a:lnTo>
                      <a:pt x="190" y="85"/>
                    </a:lnTo>
                    <a:lnTo>
                      <a:pt x="175" y="89"/>
                    </a:lnTo>
                    <a:lnTo>
                      <a:pt x="157" y="93"/>
                    </a:lnTo>
                    <a:lnTo>
                      <a:pt x="138" y="95"/>
                    </a:lnTo>
                    <a:lnTo>
                      <a:pt x="117" y="97"/>
                    </a:lnTo>
                    <a:lnTo>
                      <a:pt x="117" y="97"/>
                    </a:lnTo>
                    <a:lnTo>
                      <a:pt x="99" y="95"/>
                    </a:lnTo>
                    <a:lnTo>
                      <a:pt x="84" y="93"/>
                    </a:lnTo>
                    <a:lnTo>
                      <a:pt x="68" y="89"/>
                    </a:lnTo>
                    <a:lnTo>
                      <a:pt x="55" y="85"/>
                    </a:lnTo>
                    <a:lnTo>
                      <a:pt x="41" y="78"/>
                    </a:lnTo>
                    <a:lnTo>
                      <a:pt x="28" y="70"/>
                    </a:lnTo>
                    <a:lnTo>
                      <a:pt x="14" y="58"/>
                    </a:lnTo>
                    <a:lnTo>
                      <a:pt x="0" y="47"/>
                    </a:lnTo>
                    <a:lnTo>
                      <a:pt x="0" y="47"/>
                    </a:lnTo>
                    <a:lnTo>
                      <a:pt x="53" y="37"/>
                    </a:lnTo>
                    <a:lnTo>
                      <a:pt x="78" y="31"/>
                    </a:lnTo>
                    <a:lnTo>
                      <a:pt x="101" y="25"/>
                    </a:lnTo>
                    <a:lnTo>
                      <a:pt x="101" y="25"/>
                    </a:lnTo>
                    <a:lnTo>
                      <a:pt x="109" y="21"/>
                    </a:lnTo>
                    <a:lnTo>
                      <a:pt x="115" y="16"/>
                    </a:lnTo>
                    <a:lnTo>
                      <a:pt x="121" y="10"/>
                    </a:lnTo>
                    <a:lnTo>
                      <a:pt x="124" y="0"/>
                    </a:lnTo>
                    <a:lnTo>
                      <a:pt x="124" y="0"/>
                    </a:lnTo>
                    <a:lnTo>
                      <a:pt x="134" y="12"/>
                    </a:lnTo>
                    <a:lnTo>
                      <a:pt x="146" y="20"/>
                    </a:lnTo>
                    <a:lnTo>
                      <a:pt x="159" y="27"/>
                    </a:lnTo>
                    <a:lnTo>
                      <a:pt x="171" y="29"/>
                    </a:lnTo>
                    <a:lnTo>
                      <a:pt x="171" y="29"/>
                    </a:lnTo>
                    <a:lnTo>
                      <a:pt x="186" y="31"/>
                    </a:lnTo>
                    <a:lnTo>
                      <a:pt x="200" y="37"/>
                    </a:lnTo>
                    <a:lnTo>
                      <a:pt x="200" y="37"/>
                    </a:lnTo>
                    <a:lnTo>
                      <a:pt x="219" y="43"/>
                    </a:lnTo>
                    <a:lnTo>
                      <a:pt x="219" y="43"/>
                    </a:lnTo>
                    <a:lnTo>
                      <a:pt x="246" y="49"/>
                    </a:lnTo>
                    <a:lnTo>
                      <a:pt x="24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
                <a:extLst>
                  <a:ext uri="{FF2B5EF4-FFF2-40B4-BE49-F238E27FC236}">
                    <a16:creationId xmlns:a16="http://schemas.microsoft.com/office/drawing/2014/main" id="{B75A80D6-1F4F-4645-AEC1-B32BDEEA638E}"/>
                  </a:ext>
                </a:extLst>
              </p:cNvPr>
              <p:cNvSpPr>
                <a:spLocks noEditPoints="1"/>
              </p:cNvSpPr>
              <p:nvPr/>
            </p:nvSpPr>
            <p:spPr bwMode="auto">
              <a:xfrm>
                <a:off x="17494250" y="11198225"/>
                <a:ext cx="793750" cy="971550"/>
              </a:xfrm>
              <a:custGeom>
                <a:avLst/>
                <a:gdLst>
                  <a:gd name="T0" fmla="*/ 58 w 500"/>
                  <a:gd name="T1" fmla="*/ 2 h 612"/>
                  <a:gd name="T2" fmla="*/ 82 w 500"/>
                  <a:gd name="T3" fmla="*/ 161 h 612"/>
                  <a:gd name="T4" fmla="*/ 115 w 500"/>
                  <a:gd name="T5" fmla="*/ 66 h 612"/>
                  <a:gd name="T6" fmla="*/ 146 w 500"/>
                  <a:gd name="T7" fmla="*/ 74 h 612"/>
                  <a:gd name="T8" fmla="*/ 153 w 500"/>
                  <a:gd name="T9" fmla="*/ 91 h 612"/>
                  <a:gd name="T10" fmla="*/ 184 w 500"/>
                  <a:gd name="T11" fmla="*/ 182 h 612"/>
                  <a:gd name="T12" fmla="*/ 39 w 500"/>
                  <a:gd name="T13" fmla="*/ 182 h 612"/>
                  <a:gd name="T14" fmla="*/ 122 w 500"/>
                  <a:gd name="T15" fmla="*/ 329 h 612"/>
                  <a:gd name="T16" fmla="*/ 28 w 500"/>
                  <a:gd name="T17" fmla="*/ 333 h 612"/>
                  <a:gd name="T18" fmla="*/ 47 w 500"/>
                  <a:gd name="T19" fmla="*/ 384 h 612"/>
                  <a:gd name="T20" fmla="*/ 53 w 500"/>
                  <a:gd name="T21" fmla="*/ 438 h 612"/>
                  <a:gd name="T22" fmla="*/ 109 w 500"/>
                  <a:gd name="T23" fmla="*/ 440 h 612"/>
                  <a:gd name="T24" fmla="*/ 16 w 500"/>
                  <a:gd name="T25" fmla="*/ 492 h 612"/>
                  <a:gd name="T26" fmla="*/ 194 w 500"/>
                  <a:gd name="T27" fmla="*/ 542 h 612"/>
                  <a:gd name="T28" fmla="*/ 88 w 500"/>
                  <a:gd name="T29" fmla="*/ 523 h 612"/>
                  <a:gd name="T30" fmla="*/ 148 w 500"/>
                  <a:gd name="T31" fmla="*/ 509 h 612"/>
                  <a:gd name="T32" fmla="*/ 182 w 500"/>
                  <a:gd name="T33" fmla="*/ 463 h 612"/>
                  <a:gd name="T34" fmla="*/ 194 w 500"/>
                  <a:gd name="T35" fmla="*/ 476 h 612"/>
                  <a:gd name="T36" fmla="*/ 275 w 500"/>
                  <a:gd name="T37" fmla="*/ 490 h 612"/>
                  <a:gd name="T38" fmla="*/ 221 w 500"/>
                  <a:gd name="T39" fmla="*/ 455 h 612"/>
                  <a:gd name="T40" fmla="*/ 283 w 500"/>
                  <a:gd name="T41" fmla="*/ 484 h 612"/>
                  <a:gd name="T42" fmla="*/ 297 w 500"/>
                  <a:gd name="T43" fmla="*/ 507 h 612"/>
                  <a:gd name="T44" fmla="*/ 208 w 500"/>
                  <a:gd name="T45" fmla="*/ 554 h 612"/>
                  <a:gd name="T46" fmla="*/ 328 w 500"/>
                  <a:gd name="T47" fmla="*/ 533 h 612"/>
                  <a:gd name="T48" fmla="*/ 411 w 500"/>
                  <a:gd name="T49" fmla="*/ 362 h 612"/>
                  <a:gd name="T50" fmla="*/ 392 w 500"/>
                  <a:gd name="T51" fmla="*/ 376 h 612"/>
                  <a:gd name="T52" fmla="*/ 318 w 500"/>
                  <a:gd name="T53" fmla="*/ 316 h 612"/>
                  <a:gd name="T54" fmla="*/ 304 w 500"/>
                  <a:gd name="T55" fmla="*/ 273 h 612"/>
                  <a:gd name="T56" fmla="*/ 347 w 500"/>
                  <a:gd name="T57" fmla="*/ 298 h 612"/>
                  <a:gd name="T58" fmla="*/ 405 w 500"/>
                  <a:gd name="T59" fmla="*/ 337 h 612"/>
                  <a:gd name="T60" fmla="*/ 450 w 500"/>
                  <a:gd name="T61" fmla="*/ 237 h 612"/>
                  <a:gd name="T62" fmla="*/ 471 w 500"/>
                  <a:gd name="T63" fmla="*/ 296 h 612"/>
                  <a:gd name="T64" fmla="*/ 457 w 500"/>
                  <a:gd name="T65" fmla="*/ 289 h 612"/>
                  <a:gd name="T66" fmla="*/ 459 w 500"/>
                  <a:gd name="T67" fmla="*/ 339 h 612"/>
                  <a:gd name="T68" fmla="*/ 442 w 500"/>
                  <a:gd name="T69" fmla="*/ 318 h 612"/>
                  <a:gd name="T70" fmla="*/ 440 w 500"/>
                  <a:gd name="T71" fmla="*/ 382 h 612"/>
                  <a:gd name="T72" fmla="*/ 461 w 500"/>
                  <a:gd name="T73" fmla="*/ 496 h 612"/>
                  <a:gd name="T74" fmla="*/ 330 w 500"/>
                  <a:gd name="T75" fmla="*/ 548 h 612"/>
                  <a:gd name="T76" fmla="*/ 432 w 500"/>
                  <a:gd name="T77" fmla="*/ 552 h 612"/>
                  <a:gd name="T78" fmla="*/ 492 w 500"/>
                  <a:gd name="T79" fmla="*/ 517 h 612"/>
                  <a:gd name="T80" fmla="*/ 345 w 500"/>
                  <a:gd name="T81" fmla="*/ 418 h 612"/>
                  <a:gd name="T82" fmla="*/ 364 w 500"/>
                  <a:gd name="T83" fmla="*/ 434 h 612"/>
                  <a:gd name="T84" fmla="*/ 322 w 500"/>
                  <a:gd name="T85" fmla="*/ 455 h 612"/>
                  <a:gd name="T86" fmla="*/ 328 w 500"/>
                  <a:gd name="T87" fmla="*/ 401 h 612"/>
                  <a:gd name="T88" fmla="*/ 57 w 500"/>
                  <a:gd name="T89" fmla="*/ 227 h 612"/>
                  <a:gd name="T90" fmla="*/ 132 w 500"/>
                  <a:gd name="T91" fmla="*/ 204 h 612"/>
                  <a:gd name="T92" fmla="*/ 144 w 500"/>
                  <a:gd name="T93" fmla="*/ 395 h 612"/>
                  <a:gd name="T94" fmla="*/ 202 w 500"/>
                  <a:gd name="T95" fmla="*/ 256 h 612"/>
                  <a:gd name="T96" fmla="*/ 105 w 500"/>
                  <a:gd name="T97" fmla="*/ 266 h 612"/>
                  <a:gd name="T98" fmla="*/ 244 w 500"/>
                  <a:gd name="T99" fmla="*/ 308 h 612"/>
                  <a:gd name="T100" fmla="*/ 254 w 500"/>
                  <a:gd name="T101" fmla="*/ 413 h 612"/>
                  <a:gd name="T102" fmla="*/ 241 w 500"/>
                  <a:gd name="T103" fmla="*/ 405 h 612"/>
                  <a:gd name="T104" fmla="*/ 392 w 500"/>
                  <a:gd name="T105" fmla="*/ 200 h 612"/>
                  <a:gd name="T106" fmla="*/ 355 w 500"/>
                  <a:gd name="T107" fmla="*/ 223 h 612"/>
                  <a:gd name="T108" fmla="*/ 322 w 500"/>
                  <a:gd name="T109" fmla="*/ 204 h 612"/>
                  <a:gd name="T110" fmla="*/ 258 w 500"/>
                  <a:gd name="T111" fmla="*/ 167 h 612"/>
                  <a:gd name="T112" fmla="*/ 316 w 500"/>
                  <a:gd name="T113" fmla="*/ 161 h 612"/>
                  <a:gd name="T114" fmla="*/ 204 w 500"/>
                  <a:gd name="T115" fmla="*/ 146 h 612"/>
                  <a:gd name="T116" fmla="*/ 180 w 500"/>
                  <a:gd name="T117" fmla="*/ 138 h 612"/>
                  <a:gd name="T118" fmla="*/ 250 w 500"/>
                  <a:gd name="T119" fmla="*/ 111 h 612"/>
                  <a:gd name="T120" fmla="*/ 264 w 500"/>
                  <a:gd name="T121" fmla="*/ 111 h 612"/>
                  <a:gd name="T122" fmla="*/ 341 w 500"/>
                  <a:gd name="T123" fmla="*/ 173 h 612"/>
                  <a:gd name="T124" fmla="*/ 407 w 500"/>
                  <a:gd name="T125" fmla="*/ 2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0" h="612">
                    <a:moveTo>
                      <a:pt x="494" y="432"/>
                    </a:moveTo>
                    <a:lnTo>
                      <a:pt x="494" y="432"/>
                    </a:lnTo>
                    <a:lnTo>
                      <a:pt x="490" y="399"/>
                    </a:lnTo>
                    <a:lnTo>
                      <a:pt x="490" y="399"/>
                    </a:lnTo>
                    <a:lnTo>
                      <a:pt x="490" y="376"/>
                    </a:lnTo>
                    <a:lnTo>
                      <a:pt x="492" y="355"/>
                    </a:lnTo>
                    <a:lnTo>
                      <a:pt x="492" y="355"/>
                    </a:lnTo>
                    <a:lnTo>
                      <a:pt x="494" y="324"/>
                    </a:lnTo>
                    <a:lnTo>
                      <a:pt x="492" y="310"/>
                    </a:lnTo>
                    <a:lnTo>
                      <a:pt x="490" y="296"/>
                    </a:lnTo>
                    <a:lnTo>
                      <a:pt x="490" y="296"/>
                    </a:lnTo>
                    <a:lnTo>
                      <a:pt x="485" y="275"/>
                    </a:lnTo>
                    <a:lnTo>
                      <a:pt x="479" y="256"/>
                    </a:lnTo>
                    <a:lnTo>
                      <a:pt x="471" y="237"/>
                    </a:lnTo>
                    <a:lnTo>
                      <a:pt x="461" y="219"/>
                    </a:lnTo>
                    <a:lnTo>
                      <a:pt x="450" y="202"/>
                    </a:lnTo>
                    <a:lnTo>
                      <a:pt x="438" y="184"/>
                    </a:lnTo>
                    <a:lnTo>
                      <a:pt x="424" y="167"/>
                    </a:lnTo>
                    <a:lnTo>
                      <a:pt x="409" y="151"/>
                    </a:lnTo>
                    <a:lnTo>
                      <a:pt x="409" y="151"/>
                    </a:lnTo>
                    <a:lnTo>
                      <a:pt x="388" y="130"/>
                    </a:lnTo>
                    <a:lnTo>
                      <a:pt x="359" y="105"/>
                    </a:lnTo>
                    <a:lnTo>
                      <a:pt x="330" y="82"/>
                    </a:lnTo>
                    <a:lnTo>
                      <a:pt x="316" y="74"/>
                    </a:lnTo>
                    <a:lnTo>
                      <a:pt x="308" y="70"/>
                    </a:lnTo>
                    <a:lnTo>
                      <a:pt x="308" y="70"/>
                    </a:lnTo>
                    <a:lnTo>
                      <a:pt x="279" y="60"/>
                    </a:lnTo>
                    <a:lnTo>
                      <a:pt x="252" y="53"/>
                    </a:lnTo>
                    <a:lnTo>
                      <a:pt x="206" y="33"/>
                    </a:lnTo>
                    <a:lnTo>
                      <a:pt x="206" y="33"/>
                    </a:lnTo>
                    <a:lnTo>
                      <a:pt x="171" y="22"/>
                    </a:lnTo>
                    <a:lnTo>
                      <a:pt x="140" y="10"/>
                    </a:lnTo>
                    <a:lnTo>
                      <a:pt x="109" y="4"/>
                    </a:lnTo>
                    <a:lnTo>
                      <a:pt x="93" y="2"/>
                    </a:lnTo>
                    <a:lnTo>
                      <a:pt x="78" y="0"/>
                    </a:lnTo>
                    <a:lnTo>
                      <a:pt x="78" y="0"/>
                    </a:lnTo>
                    <a:lnTo>
                      <a:pt x="58" y="2"/>
                    </a:lnTo>
                    <a:lnTo>
                      <a:pt x="47" y="4"/>
                    </a:lnTo>
                    <a:lnTo>
                      <a:pt x="35" y="8"/>
                    </a:lnTo>
                    <a:lnTo>
                      <a:pt x="26" y="12"/>
                    </a:lnTo>
                    <a:lnTo>
                      <a:pt x="18" y="20"/>
                    </a:lnTo>
                    <a:lnTo>
                      <a:pt x="12" y="29"/>
                    </a:lnTo>
                    <a:lnTo>
                      <a:pt x="10" y="41"/>
                    </a:lnTo>
                    <a:lnTo>
                      <a:pt x="10" y="41"/>
                    </a:lnTo>
                    <a:lnTo>
                      <a:pt x="6" y="74"/>
                    </a:lnTo>
                    <a:lnTo>
                      <a:pt x="2" y="101"/>
                    </a:lnTo>
                    <a:lnTo>
                      <a:pt x="2" y="101"/>
                    </a:lnTo>
                    <a:lnTo>
                      <a:pt x="2" y="115"/>
                    </a:lnTo>
                    <a:lnTo>
                      <a:pt x="0" y="126"/>
                    </a:lnTo>
                    <a:lnTo>
                      <a:pt x="4" y="149"/>
                    </a:lnTo>
                    <a:lnTo>
                      <a:pt x="4" y="149"/>
                    </a:lnTo>
                    <a:lnTo>
                      <a:pt x="6" y="182"/>
                    </a:lnTo>
                    <a:lnTo>
                      <a:pt x="6" y="182"/>
                    </a:lnTo>
                    <a:lnTo>
                      <a:pt x="12" y="178"/>
                    </a:lnTo>
                    <a:lnTo>
                      <a:pt x="14" y="178"/>
                    </a:lnTo>
                    <a:lnTo>
                      <a:pt x="14" y="178"/>
                    </a:lnTo>
                    <a:lnTo>
                      <a:pt x="18" y="177"/>
                    </a:lnTo>
                    <a:lnTo>
                      <a:pt x="20" y="175"/>
                    </a:lnTo>
                    <a:lnTo>
                      <a:pt x="20" y="175"/>
                    </a:lnTo>
                    <a:lnTo>
                      <a:pt x="24" y="173"/>
                    </a:lnTo>
                    <a:lnTo>
                      <a:pt x="24" y="173"/>
                    </a:lnTo>
                    <a:lnTo>
                      <a:pt x="26" y="173"/>
                    </a:lnTo>
                    <a:lnTo>
                      <a:pt x="26" y="173"/>
                    </a:lnTo>
                    <a:lnTo>
                      <a:pt x="31" y="171"/>
                    </a:lnTo>
                    <a:lnTo>
                      <a:pt x="39" y="169"/>
                    </a:lnTo>
                    <a:lnTo>
                      <a:pt x="39" y="169"/>
                    </a:lnTo>
                    <a:lnTo>
                      <a:pt x="45" y="167"/>
                    </a:lnTo>
                    <a:lnTo>
                      <a:pt x="49" y="165"/>
                    </a:lnTo>
                    <a:lnTo>
                      <a:pt x="49" y="165"/>
                    </a:lnTo>
                    <a:lnTo>
                      <a:pt x="55" y="163"/>
                    </a:lnTo>
                    <a:lnTo>
                      <a:pt x="66" y="161"/>
                    </a:lnTo>
                    <a:lnTo>
                      <a:pt x="74" y="161"/>
                    </a:lnTo>
                    <a:lnTo>
                      <a:pt x="74" y="161"/>
                    </a:lnTo>
                    <a:lnTo>
                      <a:pt x="82" y="161"/>
                    </a:lnTo>
                    <a:lnTo>
                      <a:pt x="86" y="161"/>
                    </a:lnTo>
                    <a:lnTo>
                      <a:pt x="86" y="161"/>
                    </a:lnTo>
                    <a:lnTo>
                      <a:pt x="91" y="161"/>
                    </a:lnTo>
                    <a:lnTo>
                      <a:pt x="95" y="161"/>
                    </a:lnTo>
                    <a:lnTo>
                      <a:pt x="95" y="161"/>
                    </a:lnTo>
                    <a:lnTo>
                      <a:pt x="101" y="161"/>
                    </a:lnTo>
                    <a:lnTo>
                      <a:pt x="101" y="161"/>
                    </a:lnTo>
                    <a:lnTo>
                      <a:pt x="111" y="163"/>
                    </a:lnTo>
                    <a:lnTo>
                      <a:pt x="111" y="163"/>
                    </a:lnTo>
                    <a:lnTo>
                      <a:pt x="120" y="163"/>
                    </a:lnTo>
                    <a:lnTo>
                      <a:pt x="120" y="163"/>
                    </a:lnTo>
                    <a:lnTo>
                      <a:pt x="120" y="163"/>
                    </a:lnTo>
                    <a:lnTo>
                      <a:pt x="120" y="157"/>
                    </a:lnTo>
                    <a:lnTo>
                      <a:pt x="120" y="155"/>
                    </a:lnTo>
                    <a:lnTo>
                      <a:pt x="120" y="155"/>
                    </a:lnTo>
                    <a:lnTo>
                      <a:pt x="120" y="153"/>
                    </a:lnTo>
                    <a:lnTo>
                      <a:pt x="120" y="151"/>
                    </a:lnTo>
                    <a:lnTo>
                      <a:pt x="120" y="151"/>
                    </a:lnTo>
                    <a:lnTo>
                      <a:pt x="120" y="147"/>
                    </a:lnTo>
                    <a:lnTo>
                      <a:pt x="120" y="147"/>
                    </a:lnTo>
                    <a:lnTo>
                      <a:pt x="124" y="124"/>
                    </a:lnTo>
                    <a:lnTo>
                      <a:pt x="124" y="124"/>
                    </a:lnTo>
                    <a:lnTo>
                      <a:pt x="130" y="113"/>
                    </a:lnTo>
                    <a:lnTo>
                      <a:pt x="130" y="113"/>
                    </a:lnTo>
                    <a:lnTo>
                      <a:pt x="136" y="101"/>
                    </a:lnTo>
                    <a:lnTo>
                      <a:pt x="136" y="101"/>
                    </a:lnTo>
                    <a:lnTo>
                      <a:pt x="144" y="89"/>
                    </a:lnTo>
                    <a:lnTo>
                      <a:pt x="144" y="89"/>
                    </a:lnTo>
                    <a:lnTo>
                      <a:pt x="144" y="88"/>
                    </a:lnTo>
                    <a:lnTo>
                      <a:pt x="144" y="88"/>
                    </a:lnTo>
                    <a:lnTo>
                      <a:pt x="142" y="86"/>
                    </a:lnTo>
                    <a:lnTo>
                      <a:pt x="142" y="86"/>
                    </a:lnTo>
                    <a:lnTo>
                      <a:pt x="138" y="82"/>
                    </a:lnTo>
                    <a:lnTo>
                      <a:pt x="138" y="82"/>
                    </a:lnTo>
                    <a:lnTo>
                      <a:pt x="128" y="72"/>
                    </a:lnTo>
                    <a:lnTo>
                      <a:pt x="128" y="72"/>
                    </a:lnTo>
                    <a:lnTo>
                      <a:pt x="115" y="66"/>
                    </a:lnTo>
                    <a:lnTo>
                      <a:pt x="113" y="64"/>
                    </a:lnTo>
                    <a:lnTo>
                      <a:pt x="113" y="64"/>
                    </a:lnTo>
                    <a:lnTo>
                      <a:pt x="101" y="58"/>
                    </a:lnTo>
                    <a:lnTo>
                      <a:pt x="101" y="58"/>
                    </a:lnTo>
                    <a:lnTo>
                      <a:pt x="88" y="51"/>
                    </a:lnTo>
                    <a:lnTo>
                      <a:pt x="88" y="51"/>
                    </a:lnTo>
                    <a:lnTo>
                      <a:pt x="84" y="47"/>
                    </a:lnTo>
                    <a:lnTo>
                      <a:pt x="82" y="45"/>
                    </a:lnTo>
                    <a:lnTo>
                      <a:pt x="80" y="43"/>
                    </a:lnTo>
                    <a:lnTo>
                      <a:pt x="80" y="43"/>
                    </a:lnTo>
                    <a:lnTo>
                      <a:pt x="78" y="41"/>
                    </a:lnTo>
                    <a:lnTo>
                      <a:pt x="78" y="41"/>
                    </a:lnTo>
                    <a:lnTo>
                      <a:pt x="78" y="41"/>
                    </a:lnTo>
                    <a:lnTo>
                      <a:pt x="78" y="41"/>
                    </a:lnTo>
                    <a:lnTo>
                      <a:pt x="78" y="39"/>
                    </a:lnTo>
                    <a:lnTo>
                      <a:pt x="78" y="37"/>
                    </a:lnTo>
                    <a:lnTo>
                      <a:pt x="78" y="37"/>
                    </a:lnTo>
                    <a:lnTo>
                      <a:pt x="80" y="37"/>
                    </a:lnTo>
                    <a:lnTo>
                      <a:pt x="80" y="37"/>
                    </a:lnTo>
                    <a:lnTo>
                      <a:pt x="82" y="37"/>
                    </a:lnTo>
                    <a:lnTo>
                      <a:pt x="82" y="37"/>
                    </a:lnTo>
                    <a:lnTo>
                      <a:pt x="82" y="37"/>
                    </a:lnTo>
                    <a:lnTo>
                      <a:pt x="84" y="39"/>
                    </a:lnTo>
                    <a:lnTo>
                      <a:pt x="86" y="41"/>
                    </a:lnTo>
                    <a:lnTo>
                      <a:pt x="86" y="43"/>
                    </a:lnTo>
                    <a:lnTo>
                      <a:pt x="86" y="43"/>
                    </a:lnTo>
                    <a:lnTo>
                      <a:pt x="91" y="47"/>
                    </a:lnTo>
                    <a:lnTo>
                      <a:pt x="91" y="47"/>
                    </a:lnTo>
                    <a:lnTo>
                      <a:pt x="103" y="53"/>
                    </a:lnTo>
                    <a:lnTo>
                      <a:pt x="103" y="53"/>
                    </a:lnTo>
                    <a:lnTo>
                      <a:pt x="115" y="57"/>
                    </a:lnTo>
                    <a:lnTo>
                      <a:pt x="119" y="58"/>
                    </a:lnTo>
                    <a:lnTo>
                      <a:pt x="119" y="58"/>
                    </a:lnTo>
                    <a:lnTo>
                      <a:pt x="134" y="66"/>
                    </a:lnTo>
                    <a:lnTo>
                      <a:pt x="134" y="66"/>
                    </a:lnTo>
                    <a:lnTo>
                      <a:pt x="140" y="70"/>
                    </a:lnTo>
                    <a:lnTo>
                      <a:pt x="146" y="74"/>
                    </a:lnTo>
                    <a:lnTo>
                      <a:pt x="146" y="74"/>
                    </a:lnTo>
                    <a:lnTo>
                      <a:pt x="150" y="80"/>
                    </a:lnTo>
                    <a:lnTo>
                      <a:pt x="150" y="80"/>
                    </a:lnTo>
                    <a:lnTo>
                      <a:pt x="151" y="82"/>
                    </a:lnTo>
                    <a:lnTo>
                      <a:pt x="151" y="82"/>
                    </a:lnTo>
                    <a:lnTo>
                      <a:pt x="153" y="80"/>
                    </a:lnTo>
                    <a:lnTo>
                      <a:pt x="153" y="80"/>
                    </a:lnTo>
                    <a:lnTo>
                      <a:pt x="165" y="74"/>
                    </a:lnTo>
                    <a:lnTo>
                      <a:pt x="165" y="74"/>
                    </a:lnTo>
                    <a:lnTo>
                      <a:pt x="175" y="70"/>
                    </a:lnTo>
                    <a:lnTo>
                      <a:pt x="175" y="70"/>
                    </a:lnTo>
                    <a:lnTo>
                      <a:pt x="184" y="68"/>
                    </a:lnTo>
                    <a:lnTo>
                      <a:pt x="184" y="68"/>
                    </a:lnTo>
                    <a:lnTo>
                      <a:pt x="190" y="66"/>
                    </a:lnTo>
                    <a:lnTo>
                      <a:pt x="192" y="66"/>
                    </a:lnTo>
                    <a:lnTo>
                      <a:pt x="192" y="66"/>
                    </a:lnTo>
                    <a:lnTo>
                      <a:pt x="196" y="66"/>
                    </a:lnTo>
                    <a:lnTo>
                      <a:pt x="198" y="66"/>
                    </a:lnTo>
                    <a:lnTo>
                      <a:pt x="198" y="66"/>
                    </a:lnTo>
                    <a:lnTo>
                      <a:pt x="200" y="68"/>
                    </a:lnTo>
                    <a:lnTo>
                      <a:pt x="200" y="70"/>
                    </a:lnTo>
                    <a:lnTo>
                      <a:pt x="200" y="70"/>
                    </a:lnTo>
                    <a:lnTo>
                      <a:pt x="198" y="72"/>
                    </a:lnTo>
                    <a:lnTo>
                      <a:pt x="196" y="72"/>
                    </a:lnTo>
                    <a:lnTo>
                      <a:pt x="196" y="72"/>
                    </a:lnTo>
                    <a:lnTo>
                      <a:pt x="192" y="72"/>
                    </a:lnTo>
                    <a:lnTo>
                      <a:pt x="190" y="72"/>
                    </a:lnTo>
                    <a:lnTo>
                      <a:pt x="190" y="72"/>
                    </a:lnTo>
                    <a:lnTo>
                      <a:pt x="184" y="72"/>
                    </a:lnTo>
                    <a:lnTo>
                      <a:pt x="184" y="72"/>
                    </a:lnTo>
                    <a:lnTo>
                      <a:pt x="177" y="76"/>
                    </a:lnTo>
                    <a:lnTo>
                      <a:pt x="177" y="76"/>
                    </a:lnTo>
                    <a:lnTo>
                      <a:pt x="169" y="80"/>
                    </a:lnTo>
                    <a:lnTo>
                      <a:pt x="169" y="80"/>
                    </a:lnTo>
                    <a:lnTo>
                      <a:pt x="159" y="86"/>
                    </a:lnTo>
                    <a:lnTo>
                      <a:pt x="159" y="86"/>
                    </a:lnTo>
                    <a:lnTo>
                      <a:pt x="153" y="91"/>
                    </a:lnTo>
                    <a:lnTo>
                      <a:pt x="153" y="91"/>
                    </a:lnTo>
                    <a:lnTo>
                      <a:pt x="151" y="95"/>
                    </a:lnTo>
                    <a:lnTo>
                      <a:pt x="151" y="95"/>
                    </a:lnTo>
                    <a:lnTo>
                      <a:pt x="146" y="105"/>
                    </a:lnTo>
                    <a:lnTo>
                      <a:pt x="146" y="105"/>
                    </a:lnTo>
                    <a:lnTo>
                      <a:pt x="140" y="117"/>
                    </a:lnTo>
                    <a:lnTo>
                      <a:pt x="136" y="128"/>
                    </a:lnTo>
                    <a:lnTo>
                      <a:pt x="136" y="128"/>
                    </a:lnTo>
                    <a:lnTo>
                      <a:pt x="134" y="149"/>
                    </a:lnTo>
                    <a:lnTo>
                      <a:pt x="134" y="149"/>
                    </a:lnTo>
                    <a:lnTo>
                      <a:pt x="132" y="157"/>
                    </a:lnTo>
                    <a:lnTo>
                      <a:pt x="134" y="163"/>
                    </a:lnTo>
                    <a:lnTo>
                      <a:pt x="134" y="163"/>
                    </a:lnTo>
                    <a:lnTo>
                      <a:pt x="134" y="167"/>
                    </a:lnTo>
                    <a:lnTo>
                      <a:pt x="134" y="167"/>
                    </a:lnTo>
                    <a:lnTo>
                      <a:pt x="146" y="173"/>
                    </a:lnTo>
                    <a:lnTo>
                      <a:pt x="146" y="173"/>
                    </a:lnTo>
                    <a:lnTo>
                      <a:pt x="159" y="177"/>
                    </a:lnTo>
                    <a:lnTo>
                      <a:pt x="159" y="177"/>
                    </a:lnTo>
                    <a:lnTo>
                      <a:pt x="163" y="178"/>
                    </a:lnTo>
                    <a:lnTo>
                      <a:pt x="165" y="178"/>
                    </a:lnTo>
                    <a:lnTo>
                      <a:pt x="169" y="178"/>
                    </a:lnTo>
                    <a:lnTo>
                      <a:pt x="173" y="178"/>
                    </a:lnTo>
                    <a:lnTo>
                      <a:pt x="173" y="178"/>
                    </a:lnTo>
                    <a:lnTo>
                      <a:pt x="175" y="178"/>
                    </a:lnTo>
                    <a:lnTo>
                      <a:pt x="177" y="178"/>
                    </a:lnTo>
                    <a:lnTo>
                      <a:pt x="177" y="178"/>
                    </a:lnTo>
                    <a:lnTo>
                      <a:pt x="179" y="178"/>
                    </a:lnTo>
                    <a:lnTo>
                      <a:pt x="182" y="178"/>
                    </a:lnTo>
                    <a:lnTo>
                      <a:pt x="188" y="177"/>
                    </a:lnTo>
                    <a:lnTo>
                      <a:pt x="188" y="177"/>
                    </a:lnTo>
                    <a:lnTo>
                      <a:pt x="188" y="177"/>
                    </a:lnTo>
                    <a:lnTo>
                      <a:pt x="190" y="178"/>
                    </a:lnTo>
                    <a:lnTo>
                      <a:pt x="190" y="178"/>
                    </a:lnTo>
                    <a:lnTo>
                      <a:pt x="190" y="180"/>
                    </a:lnTo>
                    <a:lnTo>
                      <a:pt x="188" y="180"/>
                    </a:lnTo>
                    <a:lnTo>
                      <a:pt x="184" y="182"/>
                    </a:lnTo>
                    <a:lnTo>
                      <a:pt x="180" y="184"/>
                    </a:lnTo>
                    <a:lnTo>
                      <a:pt x="180" y="184"/>
                    </a:lnTo>
                    <a:lnTo>
                      <a:pt x="177" y="184"/>
                    </a:lnTo>
                    <a:lnTo>
                      <a:pt x="177" y="184"/>
                    </a:lnTo>
                    <a:lnTo>
                      <a:pt x="171" y="184"/>
                    </a:lnTo>
                    <a:lnTo>
                      <a:pt x="169" y="186"/>
                    </a:lnTo>
                    <a:lnTo>
                      <a:pt x="165" y="186"/>
                    </a:lnTo>
                    <a:lnTo>
                      <a:pt x="163" y="186"/>
                    </a:lnTo>
                    <a:lnTo>
                      <a:pt x="163" y="186"/>
                    </a:lnTo>
                    <a:lnTo>
                      <a:pt x="157" y="184"/>
                    </a:lnTo>
                    <a:lnTo>
                      <a:pt x="157" y="184"/>
                    </a:lnTo>
                    <a:lnTo>
                      <a:pt x="142" y="180"/>
                    </a:lnTo>
                    <a:lnTo>
                      <a:pt x="142" y="180"/>
                    </a:lnTo>
                    <a:lnTo>
                      <a:pt x="126" y="177"/>
                    </a:lnTo>
                    <a:lnTo>
                      <a:pt x="126" y="177"/>
                    </a:lnTo>
                    <a:lnTo>
                      <a:pt x="119" y="175"/>
                    </a:lnTo>
                    <a:lnTo>
                      <a:pt x="117" y="175"/>
                    </a:lnTo>
                    <a:lnTo>
                      <a:pt x="117" y="175"/>
                    </a:lnTo>
                    <a:lnTo>
                      <a:pt x="111" y="173"/>
                    </a:lnTo>
                    <a:lnTo>
                      <a:pt x="111" y="173"/>
                    </a:lnTo>
                    <a:lnTo>
                      <a:pt x="103" y="173"/>
                    </a:lnTo>
                    <a:lnTo>
                      <a:pt x="101" y="173"/>
                    </a:lnTo>
                    <a:lnTo>
                      <a:pt x="101" y="173"/>
                    </a:lnTo>
                    <a:lnTo>
                      <a:pt x="97" y="173"/>
                    </a:lnTo>
                    <a:lnTo>
                      <a:pt x="91" y="173"/>
                    </a:lnTo>
                    <a:lnTo>
                      <a:pt x="84" y="173"/>
                    </a:lnTo>
                    <a:lnTo>
                      <a:pt x="84" y="173"/>
                    </a:lnTo>
                    <a:lnTo>
                      <a:pt x="76" y="175"/>
                    </a:lnTo>
                    <a:lnTo>
                      <a:pt x="68" y="175"/>
                    </a:lnTo>
                    <a:lnTo>
                      <a:pt x="58" y="177"/>
                    </a:lnTo>
                    <a:lnTo>
                      <a:pt x="58" y="177"/>
                    </a:lnTo>
                    <a:lnTo>
                      <a:pt x="53" y="178"/>
                    </a:lnTo>
                    <a:lnTo>
                      <a:pt x="49" y="180"/>
                    </a:lnTo>
                    <a:lnTo>
                      <a:pt x="49" y="180"/>
                    </a:lnTo>
                    <a:lnTo>
                      <a:pt x="43" y="182"/>
                    </a:lnTo>
                    <a:lnTo>
                      <a:pt x="39" y="182"/>
                    </a:lnTo>
                    <a:lnTo>
                      <a:pt x="39" y="182"/>
                    </a:lnTo>
                    <a:lnTo>
                      <a:pt x="29" y="186"/>
                    </a:lnTo>
                    <a:lnTo>
                      <a:pt x="29" y="186"/>
                    </a:lnTo>
                    <a:lnTo>
                      <a:pt x="24" y="188"/>
                    </a:lnTo>
                    <a:lnTo>
                      <a:pt x="24" y="188"/>
                    </a:lnTo>
                    <a:lnTo>
                      <a:pt x="20" y="192"/>
                    </a:lnTo>
                    <a:lnTo>
                      <a:pt x="20" y="192"/>
                    </a:lnTo>
                    <a:lnTo>
                      <a:pt x="14" y="194"/>
                    </a:lnTo>
                    <a:lnTo>
                      <a:pt x="14" y="194"/>
                    </a:lnTo>
                    <a:lnTo>
                      <a:pt x="12" y="194"/>
                    </a:lnTo>
                    <a:lnTo>
                      <a:pt x="12" y="194"/>
                    </a:lnTo>
                    <a:lnTo>
                      <a:pt x="10" y="196"/>
                    </a:lnTo>
                    <a:lnTo>
                      <a:pt x="10" y="196"/>
                    </a:lnTo>
                    <a:lnTo>
                      <a:pt x="6" y="198"/>
                    </a:lnTo>
                    <a:lnTo>
                      <a:pt x="6" y="198"/>
                    </a:lnTo>
                    <a:lnTo>
                      <a:pt x="4" y="213"/>
                    </a:lnTo>
                    <a:lnTo>
                      <a:pt x="4" y="213"/>
                    </a:lnTo>
                    <a:lnTo>
                      <a:pt x="4" y="213"/>
                    </a:lnTo>
                    <a:lnTo>
                      <a:pt x="2" y="242"/>
                    </a:lnTo>
                    <a:lnTo>
                      <a:pt x="2" y="295"/>
                    </a:lnTo>
                    <a:lnTo>
                      <a:pt x="2" y="295"/>
                    </a:lnTo>
                    <a:lnTo>
                      <a:pt x="2" y="295"/>
                    </a:lnTo>
                    <a:lnTo>
                      <a:pt x="12" y="306"/>
                    </a:lnTo>
                    <a:lnTo>
                      <a:pt x="12" y="306"/>
                    </a:lnTo>
                    <a:lnTo>
                      <a:pt x="22" y="314"/>
                    </a:lnTo>
                    <a:lnTo>
                      <a:pt x="33" y="322"/>
                    </a:lnTo>
                    <a:lnTo>
                      <a:pt x="33" y="322"/>
                    </a:lnTo>
                    <a:lnTo>
                      <a:pt x="45" y="326"/>
                    </a:lnTo>
                    <a:lnTo>
                      <a:pt x="60" y="327"/>
                    </a:lnTo>
                    <a:lnTo>
                      <a:pt x="66" y="329"/>
                    </a:lnTo>
                    <a:lnTo>
                      <a:pt x="74" y="329"/>
                    </a:lnTo>
                    <a:lnTo>
                      <a:pt x="74" y="329"/>
                    </a:lnTo>
                    <a:lnTo>
                      <a:pt x="80" y="329"/>
                    </a:lnTo>
                    <a:lnTo>
                      <a:pt x="80" y="329"/>
                    </a:lnTo>
                    <a:lnTo>
                      <a:pt x="111" y="329"/>
                    </a:lnTo>
                    <a:lnTo>
                      <a:pt x="117" y="329"/>
                    </a:lnTo>
                    <a:lnTo>
                      <a:pt x="122" y="329"/>
                    </a:lnTo>
                    <a:lnTo>
                      <a:pt x="122" y="329"/>
                    </a:lnTo>
                    <a:lnTo>
                      <a:pt x="132" y="331"/>
                    </a:lnTo>
                    <a:lnTo>
                      <a:pt x="132" y="331"/>
                    </a:lnTo>
                    <a:lnTo>
                      <a:pt x="148" y="333"/>
                    </a:lnTo>
                    <a:lnTo>
                      <a:pt x="148" y="333"/>
                    </a:lnTo>
                    <a:lnTo>
                      <a:pt x="153" y="335"/>
                    </a:lnTo>
                    <a:lnTo>
                      <a:pt x="153" y="335"/>
                    </a:lnTo>
                    <a:lnTo>
                      <a:pt x="153" y="335"/>
                    </a:lnTo>
                    <a:lnTo>
                      <a:pt x="157" y="337"/>
                    </a:lnTo>
                    <a:lnTo>
                      <a:pt x="161" y="339"/>
                    </a:lnTo>
                    <a:lnTo>
                      <a:pt x="161" y="339"/>
                    </a:lnTo>
                    <a:lnTo>
                      <a:pt x="163" y="339"/>
                    </a:lnTo>
                    <a:lnTo>
                      <a:pt x="163" y="341"/>
                    </a:lnTo>
                    <a:lnTo>
                      <a:pt x="163" y="341"/>
                    </a:lnTo>
                    <a:lnTo>
                      <a:pt x="161" y="343"/>
                    </a:lnTo>
                    <a:lnTo>
                      <a:pt x="161" y="343"/>
                    </a:lnTo>
                    <a:lnTo>
                      <a:pt x="161" y="343"/>
                    </a:lnTo>
                    <a:lnTo>
                      <a:pt x="157" y="341"/>
                    </a:lnTo>
                    <a:lnTo>
                      <a:pt x="157" y="341"/>
                    </a:lnTo>
                    <a:lnTo>
                      <a:pt x="153" y="341"/>
                    </a:lnTo>
                    <a:lnTo>
                      <a:pt x="153" y="341"/>
                    </a:lnTo>
                    <a:lnTo>
                      <a:pt x="148" y="339"/>
                    </a:lnTo>
                    <a:lnTo>
                      <a:pt x="148" y="339"/>
                    </a:lnTo>
                    <a:lnTo>
                      <a:pt x="132" y="339"/>
                    </a:lnTo>
                    <a:lnTo>
                      <a:pt x="132" y="339"/>
                    </a:lnTo>
                    <a:lnTo>
                      <a:pt x="124" y="337"/>
                    </a:lnTo>
                    <a:lnTo>
                      <a:pt x="122" y="337"/>
                    </a:lnTo>
                    <a:lnTo>
                      <a:pt x="117" y="339"/>
                    </a:lnTo>
                    <a:lnTo>
                      <a:pt x="111" y="339"/>
                    </a:lnTo>
                    <a:lnTo>
                      <a:pt x="84" y="341"/>
                    </a:lnTo>
                    <a:lnTo>
                      <a:pt x="84" y="341"/>
                    </a:lnTo>
                    <a:lnTo>
                      <a:pt x="74" y="341"/>
                    </a:lnTo>
                    <a:lnTo>
                      <a:pt x="66" y="341"/>
                    </a:lnTo>
                    <a:lnTo>
                      <a:pt x="58" y="341"/>
                    </a:lnTo>
                    <a:lnTo>
                      <a:pt x="58" y="341"/>
                    </a:lnTo>
                    <a:lnTo>
                      <a:pt x="43" y="337"/>
                    </a:lnTo>
                    <a:lnTo>
                      <a:pt x="28" y="333"/>
                    </a:lnTo>
                    <a:lnTo>
                      <a:pt x="28" y="333"/>
                    </a:lnTo>
                    <a:lnTo>
                      <a:pt x="14" y="326"/>
                    </a:lnTo>
                    <a:lnTo>
                      <a:pt x="2" y="316"/>
                    </a:lnTo>
                    <a:lnTo>
                      <a:pt x="2" y="337"/>
                    </a:lnTo>
                    <a:lnTo>
                      <a:pt x="2" y="337"/>
                    </a:lnTo>
                    <a:lnTo>
                      <a:pt x="4" y="374"/>
                    </a:lnTo>
                    <a:lnTo>
                      <a:pt x="4" y="374"/>
                    </a:lnTo>
                    <a:lnTo>
                      <a:pt x="8" y="370"/>
                    </a:lnTo>
                    <a:lnTo>
                      <a:pt x="8" y="370"/>
                    </a:lnTo>
                    <a:lnTo>
                      <a:pt x="18" y="366"/>
                    </a:lnTo>
                    <a:lnTo>
                      <a:pt x="18" y="366"/>
                    </a:lnTo>
                    <a:lnTo>
                      <a:pt x="22" y="366"/>
                    </a:lnTo>
                    <a:lnTo>
                      <a:pt x="22" y="366"/>
                    </a:lnTo>
                    <a:lnTo>
                      <a:pt x="24" y="366"/>
                    </a:lnTo>
                    <a:lnTo>
                      <a:pt x="24" y="366"/>
                    </a:lnTo>
                    <a:lnTo>
                      <a:pt x="28" y="366"/>
                    </a:lnTo>
                    <a:lnTo>
                      <a:pt x="28" y="366"/>
                    </a:lnTo>
                    <a:lnTo>
                      <a:pt x="33" y="370"/>
                    </a:lnTo>
                    <a:lnTo>
                      <a:pt x="39" y="372"/>
                    </a:lnTo>
                    <a:lnTo>
                      <a:pt x="41" y="374"/>
                    </a:lnTo>
                    <a:lnTo>
                      <a:pt x="41" y="374"/>
                    </a:lnTo>
                    <a:lnTo>
                      <a:pt x="45" y="376"/>
                    </a:lnTo>
                    <a:lnTo>
                      <a:pt x="45" y="376"/>
                    </a:lnTo>
                    <a:lnTo>
                      <a:pt x="49" y="378"/>
                    </a:lnTo>
                    <a:lnTo>
                      <a:pt x="49" y="378"/>
                    </a:lnTo>
                    <a:lnTo>
                      <a:pt x="51" y="380"/>
                    </a:lnTo>
                    <a:lnTo>
                      <a:pt x="53" y="380"/>
                    </a:lnTo>
                    <a:lnTo>
                      <a:pt x="53" y="380"/>
                    </a:lnTo>
                    <a:lnTo>
                      <a:pt x="53" y="382"/>
                    </a:lnTo>
                    <a:lnTo>
                      <a:pt x="53" y="382"/>
                    </a:lnTo>
                    <a:lnTo>
                      <a:pt x="53" y="382"/>
                    </a:lnTo>
                    <a:lnTo>
                      <a:pt x="51" y="384"/>
                    </a:lnTo>
                    <a:lnTo>
                      <a:pt x="51" y="384"/>
                    </a:lnTo>
                    <a:lnTo>
                      <a:pt x="51" y="384"/>
                    </a:lnTo>
                    <a:lnTo>
                      <a:pt x="51" y="384"/>
                    </a:lnTo>
                    <a:lnTo>
                      <a:pt x="51" y="384"/>
                    </a:lnTo>
                    <a:lnTo>
                      <a:pt x="47" y="384"/>
                    </a:lnTo>
                    <a:lnTo>
                      <a:pt x="47" y="384"/>
                    </a:lnTo>
                    <a:lnTo>
                      <a:pt x="43" y="382"/>
                    </a:lnTo>
                    <a:lnTo>
                      <a:pt x="43" y="382"/>
                    </a:lnTo>
                    <a:lnTo>
                      <a:pt x="37" y="378"/>
                    </a:lnTo>
                    <a:lnTo>
                      <a:pt x="37" y="378"/>
                    </a:lnTo>
                    <a:lnTo>
                      <a:pt x="37" y="378"/>
                    </a:lnTo>
                    <a:lnTo>
                      <a:pt x="26" y="374"/>
                    </a:lnTo>
                    <a:lnTo>
                      <a:pt x="26" y="374"/>
                    </a:lnTo>
                    <a:lnTo>
                      <a:pt x="24" y="374"/>
                    </a:lnTo>
                    <a:lnTo>
                      <a:pt x="24" y="374"/>
                    </a:lnTo>
                    <a:lnTo>
                      <a:pt x="20" y="374"/>
                    </a:lnTo>
                    <a:lnTo>
                      <a:pt x="20" y="374"/>
                    </a:lnTo>
                    <a:lnTo>
                      <a:pt x="14" y="378"/>
                    </a:lnTo>
                    <a:lnTo>
                      <a:pt x="14" y="378"/>
                    </a:lnTo>
                    <a:lnTo>
                      <a:pt x="8" y="382"/>
                    </a:lnTo>
                    <a:lnTo>
                      <a:pt x="8" y="382"/>
                    </a:lnTo>
                    <a:lnTo>
                      <a:pt x="8" y="382"/>
                    </a:lnTo>
                    <a:lnTo>
                      <a:pt x="6" y="384"/>
                    </a:lnTo>
                    <a:lnTo>
                      <a:pt x="6" y="386"/>
                    </a:lnTo>
                    <a:lnTo>
                      <a:pt x="6" y="387"/>
                    </a:lnTo>
                    <a:lnTo>
                      <a:pt x="6" y="387"/>
                    </a:lnTo>
                    <a:lnTo>
                      <a:pt x="4" y="389"/>
                    </a:lnTo>
                    <a:lnTo>
                      <a:pt x="4" y="389"/>
                    </a:lnTo>
                    <a:lnTo>
                      <a:pt x="8" y="422"/>
                    </a:lnTo>
                    <a:lnTo>
                      <a:pt x="8" y="422"/>
                    </a:lnTo>
                    <a:lnTo>
                      <a:pt x="18" y="430"/>
                    </a:lnTo>
                    <a:lnTo>
                      <a:pt x="20" y="430"/>
                    </a:lnTo>
                    <a:lnTo>
                      <a:pt x="20" y="430"/>
                    </a:lnTo>
                    <a:lnTo>
                      <a:pt x="22" y="432"/>
                    </a:lnTo>
                    <a:lnTo>
                      <a:pt x="26" y="434"/>
                    </a:lnTo>
                    <a:lnTo>
                      <a:pt x="26" y="434"/>
                    </a:lnTo>
                    <a:lnTo>
                      <a:pt x="29" y="434"/>
                    </a:lnTo>
                    <a:lnTo>
                      <a:pt x="29" y="434"/>
                    </a:lnTo>
                    <a:lnTo>
                      <a:pt x="33" y="436"/>
                    </a:lnTo>
                    <a:lnTo>
                      <a:pt x="39" y="438"/>
                    </a:lnTo>
                    <a:lnTo>
                      <a:pt x="47" y="438"/>
                    </a:lnTo>
                    <a:lnTo>
                      <a:pt x="47" y="438"/>
                    </a:lnTo>
                    <a:lnTo>
                      <a:pt x="53" y="438"/>
                    </a:lnTo>
                    <a:lnTo>
                      <a:pt x="53" y="438"/>
                    </a:lnTo>
                    <a:lnTo>
                      <a:pt x="58" y="438"/>
                    </a:lnTo>
                    <a:lnTo>
                      <a:pt x="58" y="438"/>
                    </a:lnTo>
                    <a:lnTo>
                      <a:pt x="60" y="438"/>
                    </a:lnTo>
                    <a:lnTo>
                      <a:pt x="60" y="438"/>
                    </a:lnTo>
                    <a:lnTo>
                      <a:pt x="64" y="436"/>
                    </a:lnTo>
                    <a:lnTo>
                      <a:pt x="68" y="436"/>
                    </a:lnTo>
                    <a:lnTo>
                      <a:pt x="72" y="436"/>
                    </a:lnTo>
                    <a:lnTo>
                      <a:pt x="72" y="436"/>
                    </a:lnTo>
                    <a:lnTo>
                      <a:pt x="76" y="434"/>
                    </a:lnTo>
                    <a:lnTo>
                      <a:pt x="76" y="434"/>
                    </a:lnTo>
                    <a:lnTo>
                      <a:pt x="84" y="432"/>
                    </a:lnTo>
                    <a:lnTo>
                      <a:pt x="84" y="432"/>
                    </a:lnTo>
                    <a:lnTo>
                      <a:pt x="88" y="432"/>
                    </a:lnTo>
                    <a:lnTo>
                      <a:pt x="88" y="432"/>
                    </a:lnTo>
                    <a:lnTo>
                      <a:pt x="91" y="430"/>
                    </a:lnTo>
                    <a:lnTo>
                      <a:pt x="97" y="430"/>
                    </a:lnTo>
                    <a:lnTo>
                      <a:pt x="99" y="430"/>
                    </a:lnTo>
                    <a:lnTo>
                      <a:pt x="101" y="432"/>
                    </a:lnTo>
                    <a:lnTo>
                      <a:pt x="101" y="432"/>
                    </a:lnTo>
                    <a:lnTo>
                      <a:pt x="105" y="432"/>
                    </a:lnTo>
                    <a:lnTo>
                      <a:pt x="107" y="432"/>
                    </a:lnTo>
                    <a:lnTo>
                      <a:pt x="107" y="432"/>
                    </a:lnTo>
                    <a:lnTo>
                      <a:pt x="111" y="434"/>
                    </a:lnTo>
                    <a:lnTo>
                      <a:pt x="113" y="434"/>
                    </a:lnTo>
                    <a:lnTo>
                      <a:pt x="113" y="434"/>
                    </a:lnTo>
                    <a:lnTo>
                      <a:pt x="115" y="436"/>
                    </a:lnTo>
                    <a:lnTo>
                      <a:pt x="119" y="438"/>
                    </a:lnTo>
                    <a:lnTo>
                      <a:pt x="119" y="438"/>
                    </a:lnTo>
                    <a:lnTo>
                      <a:pt x="120" y="442"/>
                    </a:lnTo>
                    <a:lnTo>
                      <a:pt x="120" y="442"/>
                    </a:lnTo>
                    <a:lnTo>
                      <a:pt x="119" y="442"/>
                    </a:lnTo>
                    <a:lnTo>
                      <a:pt x="119" y="442"/>
                    </a:lnTo>
                    <a:lnTo>
                      <a:pt x="117" y="442"/>
                    </a:lnTo>
                    <a:lnTo>
                      <a:pt x="113" y="440"/>
                    </a:lnTo>
                    <a:lnTo>
                      <a:pt x="113" y="440"/>
                    </a:lnTo>
                    <a:lnTo>
                      <a:pt x="109" y="440"/>
                    </a:lnTo>
                    <a:lnTo>
                      <a:pt x="109" y="440"/>
                    </a:lnTo>
                    <a:lnTo>
                      <a:pt x="105" y="440"/>
                    </a:lnTo>
                    <a:lnTo>
                      <a:pt x="105" y="440"/>
                    </a:lnTo>
                    <a:lnTo>
                      <a:pt x="105" y="440"/>
                    </a:lnTo>
                    <a:lnTo>
                      <a:pt x="101" y="438"/>
                    </a:lnTo>
                    <a:lnTo>
                      <a:pt x="97" y="438"/>
                    </a:lnTo>
                    <a:lnTo>
                      <a:pt x="93" y="440"/>
                    </a:lnTo>
                    <a:lnTo>
                      <a:pt x="93" y="440"/>
                    </a:lnTo>
                    <a:lnTo>
                      <a:pt x="89" y="440"/>
                    </a:lnTo>
                    <a:lnTo>
                      <a:pt x="89" y="440"/>
                    </a:lnTo>
                    <a:lnTo>
                      <a:pt x="88" y="442"/>
                    </a:lnTo>
                    <a:lnTo>
                      <a:pt x="88" y="442"/>
                    </a:lnTo>
                    <a:lnTo>
                      <a:pt x="82" y="444"/>
                    </a:lnTo>
                    <a:lnTo>
                      <a:pt x="82" y="444"/>
                    </a:lnTo>
                    <a:lnTo>
                      <a:pt x="72" y="446"/>
                    </a:lnTo>
                    <a:lnTo>
                      <a:pt x="72" y="446"/>
                    </a:lnTo>
                    <a:lnTo>
                      <a:pt x="66" y="447"/>
                    </a:lnTo>
                    <a:lnTo>
                      <a:pt x="66" y="447"/>
                    </a:lnTo>
                    <a:lnTo>
                      <a:pt x="62" y="449"/>
                    </a:lnTo>
                    <a:lnTo>
                      <a:pt x="60" y="449"/>
                    </a:lnTo>
                    <a:lnTo>
                      <a:pt x="60" y="449"/>
                    </a:lnTo>
                    <a:lnTo>
                      <a:pt x="53" y="449"/>
                    </a:lnTo>
                    <a:lnTo>
                      <a:pt x="47" y="451"/>
                    </a:lnTo>
                    <a:lnTo>
                      <a:pt x="47" y="449"/>
                    </a:lnTo>
                    <a:lnTo>
                      <a:pt x="47" y="451"/>
                    </a:lnTo>
                    <a:lnTo>
                      <a:pt x="37" y="449"/>
                    </a:lnTo>
                    <a:lnTo>
                      <a:pt x="31" y="449"/>
                    </a:lnTo>
                    <a:lnTo>
                      <a:pt x="31" y="449"/>
                    </a:lnTo>
                    <a:lnTo>
                      <a:pt x="22" y="447"/>
                    </a:lnTo>
                    <a:lnTo>
                      <a:pt x="12" y="442"/>
                    </a:lnTo>
                    <a:lnTo>
                      <a:pt x="12" y="442"/>
                    </a:lnTo>
                    <a:lnTo>
                      <a:pt x="10" y="442"/>
                    </a:lnTo>
                    <a:lnTo>
                      <a:pt x="10" y="442"/>
                    </a:lnTo>
                    <a:lnTo>
                      <a:pt x="14" y="463"/>
                    </a:lnTo>
                    <a:lnTo>
                      <a:pt x="16" y="482"/>
                    </a:lnTo>
                    <a:lnTo>
                      <a:pt x="16" y="482"/>
                    </a:lnTo>
                    <a:lnTo>
                      <a:pt x="16" y="492"/>
                    </a:lnTo>
                    <a:lnTo>
                      <a:pt x="16" y="492"/>
                    </a:lnTo>
                    <a:lnTo>
                      <a:pt x="14" y="502"/>
                    </a:lnTo>
                    <a:lnTo>
                      <a:pt x="14" y="502"/>
                    </a:lnTo>
                    <a:lnTo>
                      <a:pt x="14" y="525"/>
                    </a:lnTo>
                    <a:lnTo>
                      <a:pt x="10" y="544"/>
                    </a:lnTo>
                    <a:lnTo>
                      <a:pt x="10" y="544"/>
                    </a:lnTo>
                    <a:lnTo>
                      <a:pt x="12" y="558"/>
                    </a:lnTo>
                    <a:lnTo>
                      <a:pt x="12" y="558"/>
                    </a:lnTo>
                    <a:lnTo>
                      <a:pt x="18" y="569"/>
                    </a:lnTo>
                    <a:lnTo>
                      <a:pt x="26" y="577"/>
                    </a:lnTo>
                    <a:lnTo>
                      <a:pt x="37" y="585"/>
                    </a:lnTo>
                    <a:lnTo>
                      <a:pt x="49" y="587"/>
                    </a:lnTo>
                    <a:lnTo>
                      <a:pt x="49" y="587"/>
                    </a:lnTo>
                    <a:lnTo>
                      <a:pt x="66" y="591"/>
                    </a:lnTo>
                    <a:lnTo>
                      <a:pt x="82" y="596"/>
                    </a:lnTo>
                    <a:lnTo>
                      <a:pt x="82" y="596"/>
                    </a:lnTo>
                    <a:lnTo>
                      <a:pt x="101" y="602"/>
                    </a:lnTo>
                    <a:lnTo>
                      <a:pt x="101" y="602"/>
                    </a:lnTo>
                    <a:lnTo>
                      <a:pt x="119" y="606"/>
                    </a:lnTo>
                    <a:lnTo>
                      <a:pt x="144" y="610"/>
                    </a:lnTo>
                    <a:lnTo>
                      <a:pt x="144" y="610"/>
                    </a:lnTo>
                    <a:lnTo>
                      <a:pt x="153" y="606"/>
                    </a:lnTo>
                    <a:lnTo>
                      <a:pt x="165" y="598"/>
                    </a:lnTo>
                    <a:lnTo>
                      <a:pt x="165" y="598"/>
                    </a:lnTo>
                    <a:lnTo>
                      <a:pt x="177" y="585"/>
                    </a:lnTo>
                    <a:lnTo>
                      <a:pt x="177" y="585"/>
                    </a:lnTo>
                    <a:lnTo>
                      <a:pt x="186" y="569"/>
                    </a:lnTo>
                    <a:lnTo>
                      <a:pt x="186" y="569"/>
                    </a:lnTo>
                    <a:lnTo>
                      <a:pt x="192" y="560"/>
                    </a:lnTo>
                    <a:lnTo>
                      <a:pt x="192" y="560"/>
                    </a:lnTo>
                    <a:lnTo>
                      <a:pt x="194" y="550"/>
                    </a:lnTo>
                    <a:lnTo>
                      <a:pt x="194" y="550"/>
                    </a:lnTo>
                    <a:lnTo>
                      <a:pt x="194" y="546"/>
                    </a:lnTo>
                    <a:lnTo>
                      <a:pt x="194" y="544"/>
                    </a:lnTo>
                    <a:lnTo>
                      <a:pt x="194" y="542"/>
                    </a:lnTo>
                    <a:lnTo>
                      <a:pt x="194" y="542"/>
                    </a:lnTo>
                    <a:lnTo>
                      <a:pt x="194" y="542"/>
                    </a:lnTo>
                    <a:lnTo>
                      <a:pt x="194" y="540"/>
                    </a:lnTo>
                    <a:lnTo>
                      <a:pt x="194" y="540"/>
                    </a:lnTo>
                    <a:lnTo>
                      <a:pt x="194" y="540"/>
                    </a:lnTo>
                    <a:lnTo>
                      <a:pt x="194" y="536"/>
                    </a:lnTo>
                    <a:lnTo>
                      <a:pt x="192" y="535"/>
                    </a:lnTo>
                    <a:lnTo>
                      <a:pt x="192" y="533"/>
                    </a:lnTo>
                    <a:lnTo>
                      <a:pt x="192" y="533"/>
                    </a:lnTo>
                    <a:lnTo>
                      <a:pt x="186" y="527"/>
                    </a:lnTo>
                    <a:lnTo>
                      <a:pt x="179" y="521"/>
                    </a:lnTo>
                    <a:lnTo>
                      <a:pt x="179" y="521"/>
                    </a:lnTo>
                    <a:lnTo>
                      <a:pt x="169" y="519"/>
                    </a:lnTo>
                    <a:lnTo>
                      <a:pt x="169" y="519"/>
                    </a:lnTo>
                    <a:lnTo>
                      <a:pt x="163" y="519"/>
                    </a:lnTo>
                    <a:lnTo>
                      <a:pt x="163" y="519"/>
                    </a:lnTo>
                    <a:lnTo>
                      <a:pt x="159" y="521"/>
                    </a:lnTo>
                    <a:lnTo>
                      <a:pt x="155" y="521"/>
                    </a:lnTo>
                    <a:lnTo>
                      <a:pt x="150" y="521"/>
                    </a:lnTo>
                    <a:lnTo>
                      <a:pt x="150" y="521"/>
                    </a:lnTo>
                    <a:lnTo>
                      <a:pt x="144" y="523"/>
                    </a:lnTo>
                    <a:lnTo>
                      <a:pt x="140" y="525"/>
                    </a:lnTo>
                    <a:lnTo>
                      <a:pt x="140" y="525"/>
                    </a:lnTo>
                    <a:lnTo>
                      <a:pt x="120" y="527"/>
                    </a:lnTo>
                    <a:lnTo>
                      <a:pt x="120" y="527"/>
                    </a:lnTo>
                    <a:lnTo>
                      <a:pt x="120" y="527"/>
                    </a:lnTo>
                    <a:lnTo>
                      <a:pt x="113" y="529"/>
                    </a:lnTo>
                    <a:lnTo>
                      <a:pt x="113" y="529"/>
                    </a:lnTo>
                    <a:lnTo>
                      <a:pt x="107" y="529"/>
                    </a:lnTo>
                    <a:lnTo>
                      <a:pt x="105" y="529"/>
                    </a:lnTo>
                    <a:lnTo>
                      <a:pt x="105" y="529"/>
                    </a:lnTo>
                    <a:lnTo>
                      <a:pt x="97" y="527"/>
                    </a:lnTo>
                    <a:lnTo>
                      <a:pt x="95" y="525"/>
                    </a:lnTo>
                    <a:lnTo>
                      <a:pt x="95" y="525"/>
                    </a:lnTo>
                    <a:lnTo>
                      <a:pt x="93" y="525"/>
                    </a:lnTo>
                    <a:lnTo>
                      <a:pt x="91" y="525"/>
                    </a:lnTo>
                    <a:lnTo>
                      <a:pt x="91" y="525"/>
                    </a:lnTo>
                    <a:lnTo>
                      <a:pt x="88" y="523"/>
                    </a:lnTo>
                    <a:lnTo>
                      <a:pt x="88" y="523"/>
                    </a:lnTo>
                    <a:lnTo>
                      <a:pt x="86" y="521"/>
                    </a:lnTo>
                    <a:lnTo>
                      <a:pt x="82" y="519"/>
                    </a:lnTo>
                    <a:lnTo>
                      <a:pt x="82" y="519"/>
                    </a:lnTo>
                    <a:lnTo>
                      <a:pt x="82" y="517"/>
                    </a:lnTo>
                    <a:lnTo>
                      <a:pt x="82" y="517"/>
                    </a:lnTo>
                    <a:lnTo>
                      <a:pt x="84" y="515"/>
                    </a:lnTo>
                    <a:lnTo>
                      <a:pt x="84" y="515"/>
                    </a:lnTo>
                    <a:lnTo>
                      <a:pt x="86" y="515"/>
                    </a:lnTo>
                    <a:lnTo>
                      <a:pt x="86" y="515"/>
                    </a:lnTo>
                    <a:lnTo>
                      <a:pt x="88" y="515"/>
                    </a:lnTo>
                    <a:lnTo>
                      <a:pt x="88" y="515"/>
                    </a:lnTo>
                    <a:lnTo>
                      <a:pt x="89" y="517"/>
                    </a:lnTo>
                    <a:lnTo>
                      <a:pt x="91" y="517"/>
                    </a:lnTo>
                    <a:lnTo>
                      <a:pt x="91" y="517"/>
                    </a:lnTo>
                    <a:lnTo>
                      <a:pt x="93" y="519"/>
                    </a:lnTo>
                    <a:lnTo>
                      <a:pt x="93" y="519"/>
                    </a:lnTo>
                    <a:lnTo>
                      <a:pt x="97" y="519"/>
                    </a:lnTo>
                    <a:lnTo>
                      <a:pt x="99" y="519"/>
                    </a:lnTo>
                    <a:lnTo>
                      <a:pt x="99" y="519"/>
                    </a:lnTo>
                    <a:lnTo>
                      <a:pt x="99" y="519"/>
                    </a:lnTo>
                    <a:lnTo>
                      <a:pt x="103" y="519"/>
                    </a:lnTo>
                    <a:lnTo>
                      <a:pt x="103" y="519"/>
                    </a:lnTo>
                    <a:lnTo>
                      <a:pt x="105" y="519"/>
                    </a:lnTo>
                    <a:lnTo>
                      <a:pt x="107" y="519"/>
                    </a:lnTo>
                    <a:lnTo>
                      <a:pt x="107" y="519"/>
                    </a:lnTo>
                    <a:lnTo>
                      <a:pt x="107" y="519"/>
                    </a:lnTo>
                    <a:lnTo>
                      <a:pt x="107" y="519"/>
                    </a:lnTo>
                    <a:lnTo>
                      <a:pt x="111" y="519"/>
                    </a:lnTo>
                    <a:lnTo>
                      <a:pt x="111" y="519"/>
                    </a:lnTo>
                    <a:lnTo>
                      <a:pt x="117" y="517"/>
                    </a:lnTo>
                    <a:lnTo>
                      <a:pt x="117" y="517"/>
                    </a:lnTo>
                    <a:lnTo>
                      <a:pt x="120" y="517"/>
                    </a:lnTo>
                    <a:lnTo>
                      <a:pt x="120" y="517"/>
                    </a:lnTo>
                    <a:lnTo>
                      <a:pt x="132" y="513"/>
                    </a:lnTo>
                    <a:lnTo>
                      <a:pt x="140" y="511"/>
                    </a:lnTo>
                    <a:lnTo>
                      <a:pt x="140" y="511"/>
                    </a:lnTo>
                    <a:lnTo>
                      <a:pt x="148" y="509"/>
                    </a:lnTo>
                    <a:lnTo>
                      <a:pt x="148" y="509"/>
                    </a:lnTo>
                    <a:lnTo>
                      <a:pt x="153" y="507"/>
                    </a:lnTo>
                    <a:lnTo>
                      <a:pt x="159" y="507"/>
                    </a:lnTo>
                    <a:lnTo>
                      <a:pt x="159" y="507"/>
                    </a:lnTo>
                    <a:lnTo>
                      <a:pt x="163" y="505"/>
                    </a:lnTo>
                    <a:lnTo>
                      <a:pt x="167" y="505"/>
                    </a:lnTo>
                    <a:lnTo>
                      <a:pt x="167" y="505"/>
                    </a:lnTo>
                    <a:lnTo>
                      <a:pt x="171" y="505"/>
                    </a:lnTo>
                    <a:lnTo>
                      <a:pt x="171" y="505"/>
                    </a:lnTo>
                    <a:lnTo>
                      <a:pt x="180" y="507"/>
                    </a:lnTo>
                    <a:lnTo>
                      <a:pt x="182" y="505"/>
                    </a:lnTo>
                    <a:lnTo>
                      <a:pt x="182" y="505"/>
                    </a:lnTo>
                    <a:lnTo>
                      <a:pt x="182" y="505"/>
                    </a:lnTo>
                    <a:lnTo>
                      <a:pt x="182" y="505"/>
                    </a:lnTo>
                    <a:lnTo>
                      <a:pt x="184" y="504"/>
                    </a:lnTo>
                    <a:lnTo>
                      <a:pt x="184" y="504"/>
                    </a:lnTo>
                    <a:lnTo>
                      <a:pt x="186" y="498"/>
                    </a:lnTo>
                    <a:lnTo>
                      <a:pt x="186" y="498"/>
                    </a:lnTo>
                    <a:lnTo>
                      <a:pt x="188" y="492"/>
                    </a:lnTo>
                    <a:lnTo>
                      <a:pt x="188" y="492"/>
                    </a:lnTo>
                    <a:lnTo>
                      <a:pt x="188" y="488"/>
                    </a:lnTo>
                    <a:lnTo>
                      <a:pt x="188" y="488"/>
                    </a:lnTo>
                    <a:lnTo>
                      <a:pt x="188" y="486"/>
                    </a:lnTo>
                    <a:lnTo>
                      <a:pt x="188" y="486"/>
                    </a:lnTo>
                    <a:lnTo>
                      <a:pt x="188" y="484"/>
                    </a:lnTo>
                    <a:lnTo>
                      <a:pt x="188" y="484"/>
                    </a:lnTo>
                    <a:lnTo>
                      <a:pt x="188" y="482"/>
                    </a:lnTo>
                    <a:lnTo>
                      <a:pt x="188" y="480"/>
                    </a:lnTo>
                    <a:lnTo>
                      <a:pt x="188" y="480"/>
                    </a:lnTo>
                    <a:lnTo>
                      <a:pt x="186" y="478"/>
                    </a:lnTo>
                    <a:lnTo>
                      <a:pt x="186" y="476"/>
                    </a:lnTo>
                    <a:lnTo>
                      <a:pt x="186" y="476"/>
                    </a:lnTo>
                    <a:lnTo>
                      <a:pt x="186" y="475"/>
                    </a:lnTo>
                    <a:lnTo>
                      <a:pt x="186" y="473"/>
                    </a:lnTo>
                    <a:lnTo>
                      <a:pt x="184" y="469"/>
                    </a:lnTo>
                    <a:lnTo>
                      <a:pt x="182" y="465"/>
                    </a:lnTo>
                    <a:lnTo>
                      <a:pt x="182" y="463"/>
                    </a:lnTo>
                    <a:lnTo>
                      <a:pt x="182" y="463"/>
                    </a:lnTo>
                    <a:lnTo>
                      <a:pt x="180" y="461"/>
                    </a:lnTo>
                    <a:lnTo>
                      <a:pt x="180" y="461"/>
                    </a:lnTo>
                    <a:lnTo>
                      <a:pt x="177" y="453"/>
                    </a:lnTo>
                    <a:lnTo>
                      <a:pt x="175" y="449"/>
                    </a:lnTo>
                    <a:lnTo>
                      <a:pt x="173" y="447"/>
                    </a:lnTo>
                    <a:lnTo>
                      <a:pt x="173" y="447"/>
                    </a:lnTo>
                    <a:lnTo>
                      <a:pt x="167" y="442"/>
                    </a:lnTo>
                    <a:lnTo>
                      <a:pt x="167" y="442"/>
                    </a:lnTo>
                    <a:lnTo>
                      <a:pt x="161" y="434"/>
                    </a:lnTo>
                    <a:lnTo>
                      <a:pt x="157" y="430"/>
                    </a:lnTo>
                    <a:lnTo>
                      <a:pt x="157" y="430"/>
                    </a:lnTo>
                    <a:lnTo>
                      <a:pt x="157" y="428"/>
                    </a:lnTo>
                    <a:lnTo>
                      <a:pt x="157" y="428"/>
                    </a:lnTo>
                    <a:lnTo>
                      <a:pt x="157" y="428"/>
                    </a:lnTo>
                    <a:lnTo>
                      <a:pt x="159" y="426"/>
                    </a:lnTo>
                    <a:lnTo>
                      <a:pt x="159" y="426"/>
                    </a:lnTo>
                    <a:lnTo>
                      <a:pt x="161" y="428"/>
                    </a:lnTo>
                    <a:lnTo>
                      <a:pt x="163" y="430"/>
                    </a:lnTo>
                    <a:lnTo>
                      <a:pt x="163" y="430"/>
                    </a:lnTo>
                    <a:lnTo>
                      <a:pt x="171" y="438"/>
                    </a:lnTo>
                    <a:lnTo>
                      <a:pt x="171" y="438"/>
                    </a:lnTo>
                    <a:lnTo>
                      <a:pt x="177" y="444"/>
                    </a:lnTo>
                    <a:lnTo>
                      <a:pt x="179" y="447"/>
                    </a:lnTo>
                    <a:lnTo>
                      <a:pt x="180" y="449"/>
                    </a:lnTo>
                    <a:lnTo>
                      <a:pt x="180" y="449"/>
                    </a:lnTo>
                    <a:lnTo>
                      <a:pt x="186" y="457"/>
                    </a:lnTo>
                    <a:lnTo>
                      <a:pt x="186" y="457"/>
                    </a:lnTo>
                    <a:lnTo>
                      <a:pt x="188" y="461"/>
                    </a:lnTo>
                    <a:lnTo>
                      <a:pt x="188" y="461"/>
                    </a:lnTo>
                    <a:lnTo>
                      <a:pt x="190" y="465"/>
                    </a:lnTo>
                    <a:lnTo>
                      <a:pt x="190" y="465"/>
                    </a:lnTo>
                    <a:lnTo>
                      <a:pt x="192" y="471"/>
                    </a:lnTo>
                    <a:lnTo>
                      <a:pt x="194" y="471"/>
                    </a:lnTo>
                    <a:lnTo>
                      <a:pt x="194" y="471"/>
                    </a:lnTo>
                    <a:lnTo>
                      <a:pt x="194" y="475"/>
                    </a:lnTo>
                    <a:lnTo>
                      <a:pt x="194" y="476"/>
                    </a:lnTo>
                    <a:lnTo>
                      <a:pt x="194" y="476"/>
                    </a:lnTo>
                    <a:lnTo>
                      <a:pt x="196" y="478"/>
                    </a:lnTo>
                    <a:lnTo>
                      <a:pt x="196" y="480"/>
                    </a:lnTo>
                    <a:lnTo>
                      <a:pt x="196" y="480"/>
                    </a:lnTo>
                    <a:lnTo>
                      <a:pt x="196" y="484"/>
                    </a:lnTo>
                    <a:lnTo>
                      <a:pt x="196" y="486"/>
                    </a:lnTo>
                    <a:lnTo>
                      <a:pt x="196" y="488"/>
                    </a:lnTo>
                    <a:lnTo>
                      <a:pt x="196" y="488"/>
                    </a:lnTo>
                    <a:lnTo>
                      <a:pt x="196" y="492"/>
                    </a:lnTo>
                    <a:lnTo>
                      <a:pt x="196" y="492"/>
                    </a:lnTo>
                    <a:lnTo>
                      <a:pt x="194" y="500"/>
                    </a:lnTo>
                    <a:lnTo>
                      <a:pt x="194" y="500"/>
                    </a:lnTo>
                    <a:lnTo>
                      <a:pt x="192" y="507"/>
                    </a:lnTo>
                    <a:lnTo>
                      <a:pt x="192" y="507"/>
                    </a:lnTo>
                    <a:lnTo>
                      <a:pt x="190" y="511"/>
                    </a:lnTo>
                    <a:lnTo>
                      <a:pt x="190" y="511"/>
                    </a:lnTo>
                    <a:lnTo>
                      <a:pt x="190" y="511"/>
                    </a:lnTo>
                    <a:lnTo>
                      <a:pt x="196" y="515"/>
                    </a:lnTo>
                    <a:lnTo>
                      <a:pt x="200" y="519"/>
                    </a:lnTo>
                    <a:lnTo>
                      <a:pt x="200" y="519"/>
                    </a:lnTo>
                    <a:lnTo>
                      <a:pt x="213" y="513"/>
                    </a:lnTo>
                    <a:lnTo>
                      <a:pt x="213" y="513"/>
                    </a:lnTo>
                    <a:lnTo>
                      <a:pt x="221" y="507"/>
                    </a:lnTo>
                    <a:lnTo>
                      <a:pt x="221" y="507"/>
                    </a:lnTo>
                    <a:lnTo>
                      <a:pt x="231" y="502"/>
                    </a:lnTo>
                    <a:lnTo>
                      <a:pt x="231" y="502"/>
                    </a:lnTo>
                    <a:lnTo>
                      <a:pt x="242" y="498"/>
                    </a:lnTo>
                    <a:lnTo>
                      <a:pt x="242" y="498"/>
                    </a:lnTo>
                    <a:lnTo>
                      <a:pt x="248" y="496"/>
                    </a:lnTo>
                    <a:lnTo>
                      <a:pt x="248" y="496"/>
                    </a:lnTo>
                    <a:lnTo>
                      <a:pt x="254" y="494"/>
                    </a:lnTo>
                    <a:lnTo>
                      <a:pt x="254" y="494"/>
                    </a:lnTo>
                    <a:lnTo>
                      <a:pt x="266" y="492"/>
                    </a:lnTo>
                    <a:lnTo>
                      <a:pt x="266" y="492"/>
                    </a:lnTo>
                    <a:lnTo>
                      <a:pt x="270" y="492"/>
                    </a:lnTo>
                    <a:lnTo>
                      <a:pt x="271" y="492"/>
                    </a:lnTo>
                    <a:lnTo>
                      <a:pt x="275" y="490"/>
                    </a:lnTo>
                    <a:lnTo>
                      <a:pt x="275" y="490"/>
                    </a:lnTo>
                    <a:lnTo>
                      <a:pt x="275" y="488"/>
                    </a:lnTo>
                    <a:lnTo>
                      <a:pt x="273" y="486"/>
                    </a:lnTo>
                    <a:lnTo>
                      <a:pt x="273" y="484"/>
                    </a:lnTo>
                    <a:lnTo>
                      <a:pt x="273" y="484"/>
                    </a:lnTo>
                    <a:lnTo>
                      <a:pt x="271" y="482"/>
                    </a:lnTo>
                    <a:lnTo>
                      <a:pt x="270" y="480"/>
                    </a:lnTo>
                    <a:lnTo>
                      <a:pt x="270" y="480"/>
                    </a:lnTo>
                    <a:lnTo>
                      <a:pt x="270" y="478"/>
                    </a:lnTo>
                    <a:lnTo>
                      <a:pt x="268" y="476"/>
                    </a:lnTo>
                    <a:lnTo>
                      <a:pt x="268" y="476"/>
                    </a:lnTo>
                    <a:lnTo>
                      <a:pt x="266" y="475"/>
                    </a:lnTo>
                    <a:lnTo>
                      <a:pt x="264" y="473"/>
                    </a:lnTo>
                    <a:lnTo>
                      <a:pt x="264" y="473"/>
                    </a:lnTo>
                    <a:lnTo>
                      <a:pt x="262" y="471"/>
                    </a:lnTo>
                    <a:lnTo>
                      <a:pt x="262" y="471"/>
                    </a:lnTo>
                    <a:lnTo>
                      <a:pt x="262" y="471"/>
                    </a:lnTo>
                    <a:lnTo>
                      <a:pt x="260" y="469"/>
                    </a:lnTo>
                    <a:lnTo>
                      <a:pt x="258" y="469"/>
                    </a:lnTo>
                    <a:lnTo>
                      <a:pt x="258" y="469"/>
                    </a:lnTo>
                    <a:lnTo>
                      <a:pt x="252" y="465"/>
                    </a:lnTo>
                    <a:lnTo>
                      <a:pt x="252" y="465"/>
                    </a:lnTo>
                    <a:lnTo>
                      <a:pt x="248" y="463"/>
                    </a:lnTo>
                    <a:lnTo>
                      <a:pt x="246" y="463"/>
                    </a:lnTo>
                    <a:lnTo>
                      <a:pt x="246" y="463"/>
                    </a:lnTo>
                    <a:lnTo>
                      <a:pt x="241" y="459"/>
                    </a:lnTo>
                    <a:lnTo>
                      <a:pt x="239" y="459"/>
                    </a:lnTo>
                    <a:lnTo>
                      <a:pt x="239" y="459"/>
                    </a:lnTo>
                    <a:lnTo>
                      <a:pt x="235" y="457"/>
                    </a:lnTo>
                    <a:lnTo>
                      <a:pt x="235" y="457"/>
                    </a:lnTo>
                    <a:lnTo>
                      <a:pt x="229" y="457"/>
                    </a:lnTo>
                    <a:lnTo>
                      <a:pt x="229" y="457"/>
                    </a:lnTo>
                    <a:lnTo>
                      <a:pt x="229" y="457"/>
                    </a:lnTo>
                    <a:lnTo>
                      <a:pt x="227" y="455"/>
                    </a:lnTo>
                    <a:lnTo>
                      <a:pt x="223" y="455"/>
                    </a:lnTo>
                    <a:lnTo>
                      <a:pt x="223" y="455"/>
                    </a:lnTo>
                    <a:lnTo>
                      <a:pt x="221" y="455"/>
                    </a:lnTo>
                    <a:lnTo>
                      <a:pt x="221" y="453"/>
                    </a:lnTo>
                    <a:lnTo>
                      <a:pt x="221" y="453"/>
                    </a:lnTo>
                    <a:lnTo>
                      <a:pt x="223" y="451"/>
                    </a:lnTo>
                    <a:lnTo>
                      <a:pt x="223" y="451"/>
                    </a:lnTo>
                    <a:lnTo>
                      <a:pt x="227" y="451"/>
                    </a:lnTo>
                    <a:lnTo>
                      <a:pt x="227" y="451"/>
                    </a:lnTo>
                    <a:lnTo>
                      <a:pt x="229" y="451"/>
                    </a:lnTo>
                    <a:lnTo>
                      <a:pt x="231" y="451"/>
                    </a:lnTo>
                    <a:lnTo>
                      <a:pt x="231" y="451"/>
                    </a:lnTo>
                    <a:lnTo>
                      <a:pt x="237" y="453"/>
                    </a:lnTo>
                    <a:lnTo>
                      <a:pt x="237" y="453"/>
                    </a:lnTo>
                    <a:lnTo>
                      <a:pt x="241" y="453"/>
                    </a:lnTo>
                    <a:lnTo>
                      <a:pt x="242" y="453"/>
                    </a:lnTo>
                    <a:lnTo>
                      <a:pt x="242" y="453"/>
                    </a:lnTo>
                    <a:lnTo>
                      <a:pt x="248" y="455"/>
                    </a:lnTo>
                    <a:lnTo>
                      <a:pt x="248" y="457"/>
                    </a:lnTo>
                    <a:lnTo>
                      <a:pt x="250" y="457"/>
                    </a:lnTo>
                    <a:lnTo>
                      <a:pt x="250" y="457"/>
                    </a:lnTo>
                    <a:lnTo>
                      <a:pt x="256" y="459"/>
                    </a:lnTo>
                    <a:lnTo>
                      <a:pt x="256" y="459"/>
                    </a:lnTo>
                    <a:lnTo>
                      <a:pt x="262" y="463"/>
                    </a:lnTo>
                    <a:lnTo>
                      <a:pt x="264" y="463"/>
                    </a:lnTo>
                    <a:lnTo>
                      <a:pt x="264" y="463"/>
                    </a:lnTo>
                    <a:lnTo>
                      <a:pt x="266" y="465"/>
                    </a:lnTo>
                    <a:lnTo>
                      <a:pt x="266" y="465"/>
                    </a:lnTo>
                    <a:lnTo>
                      <a:pt x="270" y="467"/>
                    </a:lnTo>
                    <a:lnTo>
                      <a:pt x="271" y="469"/>
                    </a:lnTo>
                    <a:lnTo>
                      <a:pt x="271" y="469"/>
                    </a:lnTo>
                    <a:lnTo>
                      <a:pt x="273" y="471"/>
                    </a:lnTo>
                    <a:lnTo>
                      <a:pt x="275" y="473"/>
                    </a:lnTo>
                    <a:lnTo>
                      <a:pt x="275" y="473"/>
                    </a:lnTo>
                    <a:lnTo>
                      <a:pt x="277" y="475"/>
                    </a:lnTo>
                    <a:lnTo>
                      <a:pt x="279" y="476"/>
                    </a:lnTo>
                    <a:lnTo>
                      <a:pt x="279" y="476"/>
                    </a:lnTo>
                    <a:lnTo>
                      <a:pt x="279" y="478"/>
                    </a:lnTo>
                    <a:lnTo>
                      <a:pt x="283" y="482"/>
                    </a:lnTo>
                    <a:lnTo>
                      <a:pt x="283" y="484"/>
                    </a:lnTo>
                    <a:lnTo>
                      <a:pt x="283" y="484"/>
                    </a:lnTo>
                    <a:lnTo>
                      <a:pt x="285" y="490"/>
                    </a:lnTo>
                    <a:lnTo>
                      <a:pt x="285" y="490"/>
                    </a:lnTo>
                    <a:lnTo>
                      <a:pt x="285" y="492"/>
                    </a:lnTo>
                    <a:lnTo>
                      <a:pt x="285" y="492"/>
                    </a:lnTo>
                    <a:lnTo>
                      <a:pt x="291" y="492"/>
                    </a:lnTo>
                    <a:lnTo>
                      <a:pt x="291" y="492"/>
                    </a:lnTo>
                    <a:lnTo>
                      <a:pt x="301" y="496"/>
                    </a:lnTo>
                    <a:lnTo>
                      <a:pt x="302" y="496"/>
                    </a:lnTo>
                    <a:lnTo>
                      <a:pt x="302" y="496"/>
                    </a:lnTo>
                    <a:lnTo>
                      <a:pt x="304" y="498"/>
                    </a:lnTo>
                    <a:lnTo>
                      <a:pt x="304" y="498"/>
                    </a:lnTo>
                    <a:lnTo>
                      <a:pt x="308" y="500"/>
                    </a:lnTo>
                    <a:lnTo>
                      <a:pt x="308" y="500"/>
                    </a:lnTo>
                    <a:lnTo>
                      <a:pt x="308" y="500"/>
                    </a:lnTo>
                    <a:lnTo>
                      <a:pt x="312" y="504"/>
                    </a:lnTo>
                    <a:lnTo>
                      <a:pt x="312" y="504"/>
                    </a:lnTo>
                    <a:lnTo>
                      <a:pt x="314" y="504"/>
                    </a:lnTo>
                    <a:lnTo>
                      <a:pt x="314" y="504"/>
                    </a:lnTo>
                    <a:lnTo>
                      <a:pt x="316" y="507"/>
                    </a:lnTo>
                    <a:lnTo>
                      <a:pt x="318" y="509"/>
                    </a:lnTo>
                    <a:lnTo>
                      <a:pt x="318" y="509"/>
                    </a:lnTo>
                    <a:lnTo>
                      <a:pt x="318" y="511"/>
                    </a:lnTo>
                    <a:lnTo>
                      <a:pt x="318" y="511"/>
                    </a:lnTo>
                    <a:lnTo>
                      <a:pt x="316" y="513"/>
                    </a:lnTo>
                    <a:lnTo>
                      <a:pt x="316" y="513"/>
                    </a:lnTo>
                    <a:lnTo>
                      <a:pt x="314" y="513"/>
                    </a:lnTo>
                    <a:lnTo>
                      <a:pt x="314" y="513"/>
                    </a:lnTo>
                    <a:lnTo>
                      <a:pt x="314" y="511"/>
                    </a:lnTo>
                    <a:lnTo>
                      <a:pt x="314" y="511"/>
                    </a:lnTo>
                    <a:lnTo>
                      <a:pt x="310" y="511"/>
                    </a:lnTo>
                    <a:lnTo>
                      <a:pt x="310" y="511"/>
                    </a:lnTo>
                    <a:lnTo>
                      <a:pt x="306" y="509"/>
                    </a:lnTo>
                    <a:lnTo>
                      <a:pt x="304" y="509"/>
                    </a:lnTo>
                    <a:lnTo>
                      <a:pt x="304" y="509"/>
                    </a:lnTo>
                    <a:lnTo>
                      <a:pt x="301" y="507"/>
                    </a:lnTo>
                    <a:lnTo>
                      <a:pt x="297" y="507"/>
                    </a:lnTo>
                    <a:lnTo>
                      <a:pt x="297" y="507"/>
                    </a:lnTo>
                    <a:lnTo>
                      <a:pt x="287" y="505"/>
                    </a:lnTo>
                    <a:lnTo>
                      <a:pt x="287" y="505"/>
                    </a:lnTo>
                    <a:lnTo>
                      <a:pt x="285" y="505"/>
                    </a:lnTo>
                    <a:lnTo>
                      <a:pt x="283" y="505"/>
                    </a:lnTo>
                    <a:lnTo>
                      <a:pt x="283" y="505"/>
                    </a:lnTo>
                    <a:lnTo>
                      <a:pt x="281" y="505"/>
                    </a:lnTo>
                    <a:lnTo>
                      <a:pt x="277" y="505"/>
                    </a:lnTo>
                    <a:lnTo>
                      <a:pt x="273" y="505"/>
                    </a:lnTo>
                    <a:lnTo>
                      <a:pt x="271" y="505"/>
                    </a:lnTo>
                    <a:lnTo>
                      <a:pt x="271" y="505"/>
                    </a:lnTo>
                    <a:lnTo>
                      <a:pt x="268" y="505"/>
                    </a:lnTo>
                    <a:lnTo>
                      <a:pt x="268" y="505"/>
                    </a:lnTo>
                    <a:lnTo>
                      <a:pt x="258" y="507"/>
                    </a:lnTo>
                    <a:lnTo>
                      <a:pt x="258" y="507"/>
                    </a:lnTo>
                    <a:lnTo>
                      <a:pt x="252" y="509"/>
                    </a:lnTo>
                    <a:lnTo>
                      <a:pt x="252" y="509"/>
                    </a:lnTo>
                    <a:lnTo>
                      <a:pt x="246" y="511"/>
                    </a:lnTo>
                    <a:lnTo>
                      <a:pt x="246" y="511"/>
                    </a:lnTo>
                    <a:lnTo>
                      <a:pt x="237" y="515"/>
                    </a:lnTo>
                    <a:lnTo>
                      <a:pt x="237" y="515"/>
                    </a:lnTo>
                    <a:lnTo>
                      <a:pt x="227" y="519"/>
                    </a:lnTo>
                    <a:lnTo>
                      <a:pt x="227" y="519"/>
                    </a:lnTo>
                    <a:lnTo>
                      <a:pt x="219" y="523"/>
                    </a:lnTo>
                    <a:lnTo>
                      <a:pt x="206" y="529"/>
                    </a:lnTo>
                    <a:lnTo>
                      <a:pt x="208" y="533"/>
                    </a:lnTo>
                    <a:lnTo>
                      <a:pt x="208" y="536"/>
                    </a:lnTo>
                    <a:lnTo>
                      <a:pt x="208" y="536"/>
                    </a:lnTo>
                    <a:lnTo>
                      <a:pt x="210" y="538"/>
                    </a:lnTo>
                    <a:lnTo>
                      <a:pt x="210" y="540"/>
                    </a:lnTo>
                    <a:lnTo>
                      <a:pt x="210" y="540"/>
                    </a:lnTo>
                    <a:lnTo>
                      <a:pt x="210" y="542"/>
                    </a:lnTo>
                    <a:lnTo>
                      <a:pt x="210" y="544"/>
                    </a:lnTo>
                    <a:lnTo>
                      <a:pt x="210" y="546"/>
                    </a:lnTo>
                    <a:lnTo>
                      <a:pt x="210" y="546"/>
                    </a:lnTo>
                    <a:lnTo>
                      <a:pt x="208" y="554"/>
                    </a:lnTo>
                    <a:lnTo>
                      <a:pt x="208" y="554"/>
                    </a:lnTo>
                    <a:lnTo>
                      <a:pt x="206" y="565"/>
                    </a:lnTo>
                    <a:lnTo>
                      <a:pt x="200" y="577"/>
                    </a:lnTo>
                    <a:lnTo>
                      <a:pt x="200" y="577"/>
                    </a:lnTo>
                    <a:lnTo>
                      <a:pt x="194" y="587"/>
                    </a:lnTo>
                    <a:lnTo>
                      <a:pt x="186" y="595"/>
                    </a:lnTo>
                    <a:lnTo>
                      <a:pt x="186" y="595"/>
                    </a:lnTo>
                    <a:lnTo>
                      <a:pt x="173" y="608"/>
                    </a:lnTo>
                    <a:lnTo>
                      <a:pt x="173" y="608"/>
                    </a:lnTo>
                    <a:lnTo>
                      <a:pt x="167" y="612"/>
                    </a:lnTo>
                    <a:lnTo>
                      <a:pt x="167" y="612"/>
                    </a:lnTo>
                    <a:lnTo>
                      <a:pt x="173" y="612"/>
                    </a:lnTo>
                    <a:lnTo>
                      <a:pt x="173" y="612"/>
                    </a:lnTo>
                    <a:lnTo>
                      <a:pt x="231" y="610"/>
                    </a:lnTo>
                    <a:lnTo>
                      <a:pt x="239" y="610"/>
                    </a:lnTo>
                    <a:lnTo>
                      <a:pt x="241" y="610"/>
                    </a:lnTo>
                    <a:lnTo>
                      <a:pt x="241" y="610"/>
                    </a:lnTo>
                    <a:lnTo>
                      <a:pt x="242" y="606"/>
                    </a:lnTo>
                    <a:lnTo>
                      <a:pt x="242" y="602"/>
                    </a:lnTo>
                    <a:lnTo>
                      <a:pt x="242" y="602"/>
                    </a:lnTo>
                    <a:lnTo>
                      <a:pt x="246" y="596"/>
                    </a:lnTo>
                    <a:lnTo>
                      <a:pt x="248" y="595"/>
                    </a:lnTo>
                    <a:lnTo>
                      <a:pt x="248" y="595"/>
                    </a:lnTo>
                    <a:lnTo>
                      <a:pt x="254" y="589"/>
                    </a:lnTo>
                    <a:lnTo>
                      <a:pt x="254" y="587"/>
                    </a:lnTo>
                    <a:lnTo>
                      <a:pt x="254" y="587"/>
                    </a:lnTo>
                    <a:lnTo>
                      <a:pt x="258" y="581"/>
                    </a:lnTo>
                    <a:lnTo>
                      <a:pt x="260" y="581"/>
                    </a:lnTo>
                    <a:lnTo>
                      <a:pt x="260" y="581"/>
                    </a:lnTo>
                    <a:lnTo>
                      <a:pt x="264" y="577"/>
                    </a:lnTo>
                    <a:lnTo>
                      <a:pt x="266" y="575"/>
                    </a:lnTo>
                    <a:lnTo>
                      <a:pt x="266" y="575"/>
                    </a:lnTo>
                    <a:lnTo>
                      <a:pt x="273" y="567"/>
                    </a:lnTo>
                    <a:lnTo>
                      <a:pt x="273" y="567"/>
                    </a:lnTo>
                    <a:lnTo>
                      <a:pt x="285" y="558"/>
                    </a:lnTo>
                    <a:lnTo>
                      <a:pt x="299" y="550"/>
                    </a:lnTo>
                    <a:lnTo>
                      <a:pt x="299" y="550"/>
                    </a:lnTo>
                    <a:lnTo>
                      <a:pt x="328" y="533"/>
                    </a:lnTo>
                    <a:lnTo>
                      <a:pt x="337" y="529"/>
                    </a:lnTo>
                    <a:lnTo>
                      <a:pt x="337" y="529"/>
                    </a:lnTo>
                    <a:lnTo>
                      <a:pt x="361" y="517"/>
                    </a:lnTo>
                    <a:lnTo>
                      <a:pt x="361" y="517"/>
                    </a:lnTo>
                    <a:lnTo>
                      <a:pt x="376" y="507"/>
                    </a:lnTo>
                    <a:lnTo>
                      <a:pt x="390" y="498"/>
                    </a:lnTo>
                    <a:lnTo>
                      <a:pt x="390" y="498"/>
                    </a:lnTo>
                    <a:lnTo>
                      <a:pt x="403" y="486"/>
                    </a:lnTo>
                    <a:lnTo>
                      <a:pt x="413" y="473"/>
                    </a:lnTo>
                    <a:lnTo>
                      <a:pt x="413" y="473"/>
                    </a:lnTo>
                    <a:lnTo>
                      <a:pt x="423" y="459"/>
                    </a:lnTo>
                    <a:lnTo>
                      <a:pt x="426" y="442"/>
                    </a:lnTo>
                    <a:lnTo>
                      <a:pt x="426" y="442"/>
                    </a:lnTo>
                    <a:lnTo>
                      <a:pt x="430" y="428"/>
                    </a:lnTo>
                    <a:lnTo>
                      <a:pt x="430" y="411"/>
                    </a:lnTo>
                    <a:lnTo>
                      <a:pt x="432" y="411"/>
                    </a:lnTo>
                    <a:lnTo>
                      <a:pt x="430" y="407"/>
                    </a:lnTo>
                    <a:lnTo>
                      <a:pt x="430" y="407"/>
                    </a:lnTo>
                    <a:lnTo>
                      <a:pt x="430" y="403"/>
                    </a:lnTo>
                    <a:lnTo>
                      <a:pt x="430" y="401"/>
                    </a:lnTo>
                    <a:lnTo>
                      <a:pt x="430" y="401"/>
                    </a:lnTo>
                    <a:lnTo>
                      <a:pt x="430" y="397"/>
                    </a:lnTo>
                    <a:lnTo>
                      <a:pt x="430" y="395"/>
                    </a:lnTo>
                    <a:lnTo>
                      <a:pt x="430" y="395"/>
                    </a:lnTo>
                    <a:lnTo>
                      <a:pt x="428" y="391"/>
                    </a:lnTo>
                    <a:lnTo>
                      <a:pt x="428" y="389"/>
                    </a:lnTo>
                    <a:lnTo>
                      <a:pt x="428" y="389"/>
                    </a:lnTo>
                    <a:lnTo>
                      <a:pt x="428" y="387"/>
                    </a:lnTo>
                    <a:lnTo>
                      <a:pt x="426" y="384"/>
                    </a:lnTo>
                    <a:lnTo>
                      <a:pt x="426" y="384"/>
                    </a:lnTo>
                    <a:lnTo>
                      <a:pt x="421" y="374"/>
                    </a:lnTo>
                    <a:lnTo>
                      <a:pt x="415" y="366"/>
                    </a:lnTo>
                    <a:lnTo>
                      <a:pt x="415" y="366"/>
                    </a:lnTo>
                    <a:lnTo>
                      <a:pt x="411" y="364"/>
                    </a:lnTo>
                    <a:lnTo>
                      <a:pt x="411" y="364"/>
                    </a:lnTo>
                    <a:lnTo>
                      <a:pt x="411" y="362"/>
                    </a:lnTo>
                    <a:lnTo>
                      <a:pt x="411" y="362"/>
                    </a:lnTo>
                    <a:lnTo>
                      <a:pt x="405" y="360"/>
                    </a:lnTo>
                    <a:lnTo>
                      <a:pt x="399" y="358"/>
                    </a:lnTo>
                    <a:lnTo>
                      <a:pt x="399" y="358"/>
                    </a:lnTo>
                    <a:lnTo>
                      <a:pt x="395" y="356"/>
                    </a:lnTo>
                    <a:lnTo>
                      <a:pt x="395" y="356"/>
                    </a:lnTo>
                    <a:lnTo>
                      <a:pt x="390" y="358"/>
                    </a:lnTo>
                    <a:lnTo>
                      <a:pt x="390" y="358"/>
                    </a:lnTo>
                    <a:lnTo>
                      <a:pt x="399" y="370"/>
                    </a:lnTo>
                    <a:lnTo>
                      <a:pt x="399" y="370"/>
                    </a:lnTo>
                    <a:lnTo>
                      <a:pt x="405" y="386"/>
                    </a:lnTo>
                    <a:lnTo>
                      <a:pt x="405" y="386"/>
                    </a:lnTo>
                    <a:lnTo>
                      <a:pt x="409" y="401"/>
                    </a:lnTo>
                    <a:lnTo>
                      <a:pt x="409" y="401"/>
                    </a:lnTo>
                    <a:lnTo>
                      <a:pt x="409" y="411"/>
                    </a:lnTo>
                    <a:lnTo>
                      <a:pt x="411" y="415"/>
                    </a:lnTo>
                    <a:lnTo>
                      <a:pt x="411" y="415"/>
                    </a:lnTo>
                    <a:lnTo>
                      <a:pt x="411" y="420"/>
                    </a:lnTo>
                    <a:lnTo>
                      <a:pt x="411" y="420"/>
                    </a:lnTo>
                    <a:lnTo>
                      <a:pt x="411" y="426"/>
                    </a:lnTo>
                    <a:lnTo>
                      <a:pt x="411" y="428"/>
                    </a:lnTo>
                    <a:lnTo>
                      <a:pt x="411" y="428"/>
                    </a:lnTo>
                    <a:lnTo>
                      <a:pt x="411" y="432"/>
                    </a:lnTo>
                    <a:lnTo>
                      <a:pt x="409" y="432"/>
                    </a:lnTo>
                    <a:lnTo>
                      <a:pt x="409" y="432"/>
                    </a:lnTo>
                    <a:lnTo>
                      <a:pt x="407" y="430"/>
                    </a:lnTo>
                    <a:lnTo>
                      <a:pt x="407" y="428"/>
                    </a:lnTo>
                    <a:lnTo>
                      <a:pt x="407" y="428"/>
                    </a:lnTo>
                    <a:lnTo>
                      <a:pt x="405" y="422"/>
                    </a:lnTo>
                    <a:lnTo>
                      <a:pt x="405" y="422"/>
                    </a:lnTo>
                    <a:lnTo>
                      <a:pt x="403" y="413"/>
                    </a:lnTo>
                    <a:lnTo>
                      <a:pt x="403" y="413"/>
                    </a:lnTo>
                    <a:lnTo>
                      <a:pt x="403" y="413"/>
                    </a:lnTo>
                    <a:lnTo>
                      <a:pt x="401" y="401"/>
                    </a:lnTo>
                    <a:lnTo>
                      <a:pt x="401" y="401"/>
                    </a:lnTo>
                    <a:lnTo>
                      <a:pt x="397" y="387"/>
                    </a:lnTo>
                    <a:lnTo>
                      <a:pt x="392" y="376"/>
                    </a:lnTo>
                    <a:lnTo>
                      <a:pt x="392" y="376"/>
                    </a:lnTo>
                    <a:lnTo>
                      <a:pt x="382" y="364"/>
                    </a:lnTo>
                    <a:lnTo>
                      <a:pt x="382" y="364"/>
                    </a:lnTo>
                    <a:lnTo>
                      <a:pt x="368" y="353"/>
                    </a:lnTo>
                    <a:lnTo>
                      <a:pt x="368" y="353"/>
                    </a:lnTo>
                    <a:lnTo>
                      <a:pt x="363" y="349"/>
                    </a:lnTo>
                    <a:lnTo>
                      <a:pt x="363" y="349"/>
                    </a:lnTo>
                    <a:lnTo>
                      <a:pt x="357" y="345"/>
                    </a:lnTo>
                    <a:lnTo>
                      <a:pt x="357" y="345"/>
                    </a:lnTo>
                    <a:lnTo>
                      <a:pt x="341" y="335"/>
                    </a:lnTo>
                    <a:lnTo>
                      <a:pt x="341" y="335"/>
                    </a:lnTo>
                    <a:lnTo>
                      <a:pt x="333" y="333"/>
                    </a:lnTo>
                    <a:lnTo>
                      <a:pt x="333" y="333"/>
                    </a:lnTo>
                    <a:lnTo>
                      <a:pt x="328" y="329"/>
                    </a:lnTo>
                    <a:lnTo>
                      <a:pt x="322" y="326"/>
                    </a:lnTo>
                    <a:lnTo>
                      <a:pt x="314" y="324"/>
                    </a:lnTo>
                    <a:lnTo>
                      <a:pt x="314" y="324"/>
                    </a:lnTo>
                    <a:lnTo>
                      <a:pt x="308" y="320"/>
                    </a:lnTo>
                    <a:lnTo>
                      <a:pt x="308" y="320"/>
                    </a:lnTo>
                    <a:lnTo>
                      <a:pt x="304" y="320"/>
                    </a:lnTo>
                    <a:lnTo>
                      <a:pt x="304" y="320"/>
                    </a:lnTo>
                    <a:lnTo>
                      <a:pt x="297" y="316"/>
                    </a:lnTo>
                    <a:lnTo>
                      <a:pt x="297" y="316"/>
                    </a:lnTo>
                    <a:lnTo>
                      <a:pt x="297" y="316"/>
                    </a:lnTo>
                    <a:lnTo>
                      <a:pt x="291" y="314"/>
                    </a:lnTo>
                    <a:lnTo>
                      <a:pt x="289" y="312"/>
                    </a:lnTo>
                    <a:lnTo>
                      <a:pt x="289" y="312"/>
                    </a:lnTo>
                    <a:lnTo>
                      <a:pt x="287" y="310"/>
                    </a:lnTo>
                    <a:lnTo>
                      <a:pt x="287" y="310"/>
                    </a:lnTo>
                    <a:lnTo>
                      <a:pt x="289" y="308"/>
                    </a:lnTo>
                    <a:lnTo>
                      <a:pt x="289" y="308"/>
                    </a:lnTo>
                    <a:lnTo>
                      <a:pt x="291" y="308"/>
                    </a:lnTo>
                    <a:lnTo>
                      <a:pt x="291" y="308"/>
                    </a:lnTo>
                    <a:lnTo>
                      <a:pt x="297" y="310"/>
                    </a:lnTo>
                    <a:lnTo>
                      <a:pt x="297" y="310"/>
                    </a:lnTo>
                    <a:lnTo>
                      <a:pt x="306" y="312"/>
                    </a:lnTo>
                    <a:lnTo>
                      <a:pt x="306" y="312"/>
                    </a:lnTo>
                    <a:lnTo>
                      <a:pt x="318" y="316"/>
                    </a:lnTo>
                    <a:lnTo>
                      <a:pt x="318" y="316"/>
                    </a:lnTo>
                    <a:lnTo>
                      <a:pt x="324" y="318"/>
                    </a:lnTo>
                    <a:lnTo>
                      <a:pt x="332" y="320"/>
                    </a:lnTo>
                    <a:lnTo>
                      <a:pt x="332" y="320"/>
                    </a:lnTo>
                    <a:lnTo>
                      <a:pt x="337" y="322"/>
                    </a:lnTo>
                    <a:lnTo>
                      <a:pt x="339" y="324"/>
                    </a:lnTo>
                    <a:lnTo>
                      <a:pt x="339" y="324"/>
                    </a:lnTo>
                    <a:lnTo>
                      <a:pt x="345" y="326"/>
                    </a:lnTo>
                    <a:lnTo>
                      <a:pt x="345" y="326"/>
                    </a:lnTo>
                    <a:lnTo>
                      <a:pt x="345" y="326"/>
                    </a:lnTo>
                    <a:lnTo>
                      <a:pt x="345" y="320"/>
                    </a:lnTo>
                    <a:lnTo>
                      <a:pt x="343" y="316"/>
                    </a:lnTo>
                    <a:lnTo>
                      <a:pt x="343" y="316"/>
                    </a:lnTo>
                    <a:lnTo>
                      <a:pt x="343" y="314"/>
                    </a:lnTo>
                    <a:lnTo>
                      <a:pt x="343" y="314"/>
                    </a:lnTo>
                    <a:lnTo>
                      <a:pt x="341" y="308"/>
                    </a:lnTo>
                    <a:lnTo>
                      <a:pt x="339" y="306"/>
                    </a:lnTo>
                    <a:lnTo>
                      <a:pt x="339" y="306"/>
                    </a:lnTo>
                    <a:lnTo>
                      <a:pt x="339" y="302"/>
                    </a:lnTo>
                    <a:lnTo>
                      <a:pt x="337" y="300"/>
                    </a:lnTo>
                    <a:lnTo>
                      <a:pt x="335" y="296"/>
                    </a:lnTo>
                    <a:lnTo>
                      <a:pt x="335" y="296"/>
                    </a:lnTo>
                    <a:lnTo>
                      <a:pt x="333" y="295"/>
                    </a:lnTo>
                    <a:lnTo>
                      <a:pt x="332" y="291"/>
                    </a:lnTo>
                    <a:lnTo>
                      <a:pt x="332" y="289"/>
                    </a:lnTo>
                    <a:lnTo>
                      <a:pt x="332" y="289"/>
                    </a:lnTo>
                    <a:lnTo>
                      <a:pt x="326" y="285"/>
                    </a:lnTo>
                    <a:lnTo>
                      <a:pt x="326" y="285"/>
                    </a:lnTo>
                    <a:lnTo>
                      <a:pt x="320" y="279"/>
                    </a:lnTo>
                    <a:lnTo>
                      <a:pt x="318" y="279"/>
                    </a:lnTo>
                    <a:lnTo>
                      <a:pt x="318" y="277"/>
                    </a:lnTo>
                    <a:lnTo>
                      <a:pt x="318" y="277"/>
                    </a:lnTo>
                    <a:lnTo>
                      <a:pt x="312" y="275"/>
                    </a:lnTo>
                    <a:lnTo>
                      <a:pt x="310" y="275"/>
                    </a:lnTo>
                    <a:lnTo>
                      <a:pt x="310" y="275"/>
                    </a:lnTo>
                    <a:lnTo>
                      <a:pt x="308" y="273"/>
                    </a:lnTo>
                    <a:lnTo>
                      <a:pt x="304" y="273"/>
                    </a:lnTo>
                    <a:lnTo>
                      <a:pt x="304" y="273"/>
                    </a:lnTo>
                    <a:lnTo>
                      <a:pt x="301" y="271"/>
                    </a:lnTo>
                    <a:lnTo>
                      <a:pt x="299" y="271"/>
                    </a:lnTo>
                    <a:lnTo>
                      <a:pt x="299" y="271"/>
                    </a:lnTo>
                    <a:lnTo>
                      <a:pt x="297" y="271"/>
                    </a:lnTo>
                    <a:lnTo>
                      <a:pt x="291" y="269"/>
                    </a:lnTo>
                    <a:lnTo>
                      <a:pt x="291" y="269"/>
                    </a:lnTo>
                    <a:lnTo>
                      <a:pt x="289" y="269"/>
                    </a:lnTo>
                    <a:lnTo>
                      <a:pt x="289" y="267"/>
                    </a:lnTo>
                    <a:lnTo>
                      <a:pt x="289" y="267"/>
                    </a:lnTo>
                    <a:lnTo>
                      <a:pt x="289" y="266"/>
                    </a:lnTo>
                    <a:lnTo>
                      <a:pt x="291" y="266"/>
                    </a:lnTo>
                    <a:lnTo>
                      <a:pt x="297" y="266"/>
                    </a:lnTo>
                    <a:lnTo>
                      <a:pt x="297" y="266"/>
                    </a:lnTo>
                    <a:lnTo>
                      <a:pt x="299" y="266"/>
                    </a:lnTo>
                    <a:lnTo>
                      <a:pt x="301" y="266"/>
                    </a:lnTo>
                    <a:lnTo>
                      <a:pt x="301" y="266"/>
                    </a:lnTo>
                    <a:lnTo>
                      <a:pt x="306" y="267"/>
                    </a:lnTo>
                    <a:lnTo>
                      <a:pt x="310" y="267"/>
                    </a:lnTo>
                    <a:lnTo>
                      <a:pt x="310" y="267"/>
                    </a:lnTo>
                    <a:lnTo>
                      <a:pt x="312" y="269"/>
                    </a:lnTo>
                    <a:lnTo>
                      <a:pt x="314" y="269"/>
                    </a:lnTo>
                    <a:lnTo>
                      <a:pt x="314" y="269"/>
                    </a:lnTo>
                    <a:lnTo>
                      <a:pt x="320" y="271"/>
                    </a:lnTo>
                    <a:lnTo>
                      <a:pt x="322" y="273"/>
                    </a:lnTo>
                    <a:lnTo>
                      <a:pt x="324" y="275"/>
                    </a:lnTo>
                    <a:lnTo>
                      <a:pt x="324" y="275"/>
                    </a:lnTo>
                    <a:lnTo>
                      <a:pt x="330" y="279"/>
                    </a:lnTo>
                    <a:lnTo>
                      <a:pt x="330" y="279"/>
                    </a:lnTo>
                    <a:lnTo>
                      <a:pt x="335" y="285"/>
                    </a:lnTo>
                    <a:lnTo>
                      <a:pt x="337" y="285"/>
                    </a:lnTo>
                    <a:lnTo>
                      <a:pt x="341" y="289"/>
                    </a:lnTo>
                    <a:lnTo>
                      <a:pt x="341" y="289"/>
                    </a:lnTo>
                    <a:lnTo>
                      <a:pt x="343" y="293"/>
                    </a:lnTo>
                    <a:lnTo>
                      <a:pt x="345" y="296"/>
                    </a:lnTo>
                    <a:lnTo>
                      <a:pt x="347" y="298"/>
                    </a:lnTo>
                    <a:lnTo>
                      <a:pt x="347" y="298"/>
                    </a:lnTo>
                    <a:lnTo>
                      <a:pt x="347" y="302"/>
                    </a:lnTo>
                    <a:lnTo>
                      <a:pt x="349" y="304"/>
                    </a:lnTo>
                    <a:lnTo>
                      <a:pt x="349" y="304"/>
                    </a:lnTo>
                    <a:lnTo>
                      <a:pt x="351" y="310"/>
                    </a:lnTo>
                    <a:lnTo>
                      <a:pt x="351" y="312"/>
                    </a:lnTo>
                    <a:lnTo>
                      <a:pt x="351" y="312"/>
                    </a:lnTo>
                    <a:lnTo>
                      <a:pt x="353" y="314"/>
                    </a:lnTo>
                    <a:lnTo>
                      <a:pt x="353" y="318"/>
                    </a:lnTo>
                    <a:lnTo>
                      <a:pt x="353" y="318"/>
                    </a:lnTo>
                    <a:lnTo>
                      <a:pt x="355" y="324"/>
                    </a:lnTo>
                    <a:lnTo>
                      <a:pt x="355" y="327"/>
                    </a:lnTo>
                    <a:lnTo>
                      <a:pt x="357" y="331"/>
                    </a:lnTo>
                    <a:lnTo>
                      <a:pt x="357" y="331"/>
                    </a:lnTo>
                    <a:lnTo>
                      <a:pt x="361" y="335"/>
                    </a:lnTo>
                    <a:lnTo>
                      <a:pt x="364" y="337"/>
                    </a:lnTo>
                    <a:lnTo>
                      <a:pt x="364" y="337"/>
                    </a:lnTo>
                    <a:lnTo>
                      <a:pt x="368" y="339"/>
                    </a:lnTo>
                    <a:lnTo>
                      <a:pt x="368" y="339"/>
                    </a:lnTo>
                    <a:lnTo>
                      <a:pt x="368" y="339"/>
                    </a:lnTo>
                    <a:lnTo>
                      <a:pt x="376" y="345"/>
                    </a:lnTo>
                    <a:lnTo>
                      <a:pt x="376" y="345"/>
                    </a:lnTo>
                    <a:lnTo>
                      <a:pt x="382" y="349"/>
                    </a:lnTo>
                    <a:lnTo>
                      <a:pt x="382" y="349"/>
                    </a:lnTo>
                    <a:lnTo>
                      <a:pt x="382" y="349"/>
                    </a:lnTo>
                    <a:lnTo>
                      <a:pt x="384" y="349"/>
                    </a:lnTo>
                    <a:lnTo>
                      <a:pt x="384" y="349"/>
                    </a:lnTo>
                    <a:lnTo>
                      <a:pt x="388" y="347"/>
                    </a:lnTo>
                    <a:lnTo>
                      <a:pt x="388" y="347"/>
                    </a:lnTo>
                    <a:lnTo>
                      <a:pt x="395" y="347"/>
                    </a:lnTo>
                    <a:lnTo>
                      <a:pt x="395" y="347"/>
                    </a:lnTo>
                    <a:lnTo>
                      <a:pt x="401" y="347"/>
                    </a:lnTo>
                    <a:lnTo>
                      <a:pt x="401" y="347"/>
                    </a:lnTo>
                    <a:lnTo>
                      <a:pt x="405" y="347"/>
                    </a:lnTo>
                    <a:lnTo>
                      <a:pt x="405" y="343"/>
                    </a:lnTo>
                    <a:lnTo>
                      <a:pt x="405" y="343"/>
                    </a:lnTo>
                    <a:lnTo>
                      <a:pt x="405" y="341"/>
                    </a:lnTo>
                    <a:lnTo>
                      <a:pt x="405" y="337"/>
                    </a:lnTo>
                    <a:lnTo>
                      <a:pt x="405" y="333"/>
                    </a:lnTo>
                    <a:lnTo>
                      <a:pt x="405" y="333"/>
                    </a:lnTo>
                    <a:lnTo>
                      <a:pt x="405" y="327"/>
                    </a:lnTo>
                    <a:lnTo>
                      <a:pt x="405" y="327"/>
                    </a:lnTo>
                    <a:lnTo>
                      <a:pt x="409" y="314"/>
                    </a:lnTo>
                    <a:lnTo>
                      <a:pt x="409" y="314"/>
                    </a:lnTo>
                    <a:lnTo>
                      <a:pt x="417" y="302"/>
                    </a:lnTo>
                    <a:lnTo>
                      <a:pt x="417" y="302"/>
                    </a:lnTo>
                    <a:lnTo>
                      <a:pt x="424" y="293"/>
                    </a:lnTo>
                    <a:lnTo>
                      <a:pt x="424" y="293"/>
                    </a:lnTo>
                    <a:lnTo>
                      <a:pt x="434" y="283"/>
                    </a:lnTo>
                    <a:lnTo>
                      <a:pt x="434" y="283"/>
                    </a:lnTo>
                    <a:lnTo>
                      <a:pt x="440" y="275"/>
                    </a:lnTo>
                    <a:lnTo>
                      <a:pt x="440" y="275"/>
                    </a:lnTo>
                    <a:lnTo>
                      <a:pt x="446" y="266"/>
                    </a:lnTo>
                    <a:lnTo>
                      <a:pt x="446" y="266"/>
                    </a:lnTo>
                    <a:lnTo>
                      <a:pt x="448" y="258"/>
                    </a:lnTo>
                    <a:lnTo>
                      <a:pt x="448" y="256"/>
                    </a:lnTo>
                    <a:lnTo>
                      <a:pt x="450" y="256"/>
                    </a:lnTo>
                    <a:lnTo>
                      <a:pt x="448" y="256"/>
                    </a:lnTo>
                    <a:lnTo>
                      <a:pt x="448" y="256"/>
                    </a:lnTo>
                    <a:lnTo>
                      <a:pt x="448" y="250"/>
                    </a:lnTo>
                    <a:lnTo>
                      <a:pt x="448" y="250"/>
                    </a:lnTo>
                    <a:lnTo>
                      <a:pt x="448" y="248"/>
                    </a:lnTo>
                    <a:lnTo>
                      <a:pt x="448" y="248"/>
                    </a:lnTo>
                    <a:lnTo>
                      <a:pt x="448" y="246"/>
                    </a:lnTo>
                    <a:lnTo>
                      <a:pt x="448" y="246"/>
                    </a:lnTo>
                    <a:lnTo>
                      <a:pt x="448" y="242"/>
                    </a:lnTo>
                    <a:lnTo>
                      <a:pt x="448" y="242"/>
                    </a:lnTo>
                    <a:lnTo>
                      <a:pt x="448" y="242"/>
                    </a:lnTo>
                    <a:lnTo>
                      <a:pt x="446" y="237"/>
                    </a:lnTo>
                    <a:lnTo>
                      <a:pt x="446" y="237"/>
                    </a:lnTo>
                    <a:lnTo>
                      <a:pt x="448" y="235"/>
                    </a:lnTo>
                    <a:lnTo>
                      <a:pt x="448" y="235"/>
                    </a:lnTo>
                    <a:lnTo>
                      <a:pt x="448" y="235"/>
                    </a:lnTo>
                    <a:lnTo>
                      <a:pt x="448" y="235"/>
                    </a:lnTo>
                    <a:lnTo>
                      <a:pt x="450" y="237"/>
                    </a:lnTo>
                    <a:lnTo>
                      <a:pt x="452" y="238"/>
                    </a:lnTo>
                    <a:lnTo>
                      <a:pt x="452" y="238"/>
                    </a:lnTo>
                    <a:lnTo>
                      <a:pt x="454" y="240"/>
                    </a:lnTo>
                    <a:lnTo>
                      <a:pt x="454" y="240"/>
                    </a:lnTo>
                    <a:lnTo>
                      <a:pt x="455" y="248"/>
                    </a:lnTo>
                    <a:lnTo>
                      <a:pt x="455" y="248"/>
                    </a:lnTo>
                    <a:lnTo>
                      <a:pt x="457" y="252"/>
                    </a:lnTo>
                    <a:lnTo>
                      <a:pt x="455" y="254"/>
                    </a:lnTo>
                    <a:lnTo>
                      <a:pt x="457" y="254"/>
                    </a:lnTo>
                    <a:lnTo>
                      <a:pt x="457" y="254"/>
                    </a:lnTo>
                    <a:lnTo>
                      <a:pt x="457" y="254"/>
                    </a:lnTo>
                    <a:lnTo>
                      <a:pt x="457" y="254"/>
                    </a:lnTo>
                    <a:lnTo>
                      <a:pt x="457" y="258"/>
                    </a:lnTo>
                    <a:lnTo>
                      <a:pt x="457" y="258"/>
                    </a:lnTo>
                    <a:lnTo>
                      <a:pt x="457" y="269"/>
                    </a:lnTo>
                    <a:lnTo>
                      <a:pt x="457" y="269"/>
                    </a:lnTo>
                    <a:lnTo>
                      <a:pt x="455" y="273"/>
                    </a:lnTo>
                    <a:lnTo>
                      <a:pt x="455" y="273"/>
                    </a:lnTo>
                    <a:lnTo>
                      <a:pt x="455" y="273"/>
                    </a:lnTo>
                    <a:lnTo>
                      <a:pt x="459" y="275"/>
                    </a:lnTo>
                    <a:lnTo>
                      <a:pt x="459" y="275"/>
                    </a:lnTo>
                    <a:lnTo>
                      <a:pt x="461" y="279"/>
                    </a:lnTo>
                    <a:lnTo>
                      <a:pt x="461" y="279"/>
                    </a:lnTo>
                    <a:lnTo>
                      <a:pt x="463" y="281"/>
                    </a:lnTo>
                    <a:lnTo>
                      <a:pt x="463" y="281"/>
                    </a:lnTo>
                    <a:lnTo>
                      <a:pt x="463" y="281"/>
                    </a:lnTo>
                    <a:lnTo>
                      <a:pt x="465" y="283"/>
                    </a:lnTo>
                    <a:lnTo>
                      <a:pt x="465" y="285"/>
                    </a:lnTo>
                    <a:lnTo>
                      <a:pt x="465" y="285"/>
                    </a:lnTo>
                    <a:lnTo>
                      <a:pt x="467" y="287"/>
                    </a:lnTo>
                    <a:lnTo>
                      <a:pt x="467" y="287"/>
                    </a:lnTo>
                    <a:lnTo>
                      <a:pt x="467" y="287"/>
                    </a:lnTo>
                    <a:lnTo>
                      <a:pt x="469" y="291"/>
                    </a:lnTo>
                    <a:lnTo>
                      <a:pt x="469" y="293"/>
                    </a:lnTo>
                    <a:lnTo>
                      <a:pt x="469" y="293"/>
                    </a:lnTo>
                    <a:lnTo>
                      <a:pt x="471" y="295"/>
                    </a:lnTo>
                    <a:lnTo>
                      <a:pt x="471" y="296"/>
                    </a:lnTo>
                    <a:lnTo>
                      <a:pt x="471" y="296"/>
                    </a:lnTo>
                    <a:lnTo>
                      <a:pt x="473" y="300"/>
                    </a:lnTo>
                    <a:lnTo>
                      <a:pt x="473" y="300"/>
                    </a:lnTo>
                    <a:lnTo>
                      <a:pt x="473" y="300"/>
                    </a:lnTo>
                    <a:lnTo>
                      <a:pt x="473" y="304"/>
                    </a:lnTo>
                    <a:lnTo>
                      <a:pt x="475" y="308"/>
                    </a:lnTo>
                    <a:lnTo>
                      <a:pt x="475" y="308"/>
                    </a:lnTo>
                    <a:lnTo>
                      <a:pt x="475" y="310"/>
                    </a:lnTo>
                    <a:lnTo>
                      <a:pt x="475" y="314"/>
                    </a:lnTo>
                    <a:lnTo>
                      <a:pt x="475" y="322"/>
                    </a:lnTo>
                    <a:lnTo>
                      <a:pt x="475" y="322"/>
                    </a:lnTo>
                    <a:lnTo>
                      <a:pt x="475" y="324"/>
                    </a:lnTo>
                    <a:lnTo>
                      <a:pt x="473" y="324"/>
                    </a:lnTo>
                    <a:lnTo>
                      <a:pt x="473" y="324"/>
                    </a:lnTo>
                    <a:lnTo>
                      <a:pt x="473" y="324"/>
                    </a:lnTo>
                    <a:lnTo>
                      <a:pt x="473" y="324"/>
                    </a:lnTo>
                    <a:lnTo>
                      <a:pt x="471" y="322"/>
                    </a:lnTo>
                    <a:lnTo>
                      <a:pt x="469" y="316"/>
                    </a:lnTo>
                    <a:lnTo>
                      <a:pt x="469" y="310"/>
                    </a:lnTo>
                    <a:lnTo>
                      <a:pt x="469" y="310"/>
                    </a:lnTo>
                    <a:lnTo>
                      <a:pt x="469" y="308"/>
                    </a:lnTo>
                    <a:lnTo>
                      <a:pt x="467" y="306"/>
                    </a:lnTo>
                    <a:lnTo>
                      <a:pt x="467" y="306"/>
                    </a:lnTo>
                    <a:lnTo>
                      <a:pt x="467" y="304"/>
                    </a:lnTo>
                    <a:lnTo>
                      <a:pt x="465" y="302"/>
                    </a:lnTo>
                    <a:lnTo>
                      <a:pt x="465" y="302"/>
                    </a:lnTo>
                    <a:lnTo>
                      <a:pt x="465" y="300"/>
                    </a:lnTo>
                    <a:lnTo>
                      <a:pt x="463" y="296"/>
                    </a:lnTo>
                    <a:lnTo>
                      <a:pt x="463" y="296"/>
                    </a:lnTo>
                    <a:lnTo>
                      <a:pt x="463" y="295"/>
                    </a:lnTo>
                    <a:lnTo>
                      <a:pt x="463" y="295"/>
                    </a:lnTo>
                    <a:lnTo>
                      <a:pt x="463" y="295"/>
                    </a:lnTo>
                    <a:lnTo>
                      <a:pt x="461" y="291"/>
                    </a:lnTo>
                    <a:lnTo>
                      <a:pt x="459" y="291"/>
                    </a:lnTo>
                    <a:lnTo>
                      <a:pt x="459" y="291"/>
                    </a:lnTo>
                    <a:lnTo>
                      <a:pt x="459" y="289"/>
                    </a:lnTo>
                    <a:lnTo>
                      <a:pt x="457" y="289"/>
                    </a:lnTo>
                    <a:lnTo>
                      <a:pt x="457" y="289"/>
                    </a:lnTo>
                    <a:lnTo>
                      <a:pt x="457" y="287"/>
                    </a:lnTo>
                    <a:lnTo>
                      <a:pt x="455" y="287"/>
                    </a:lnTo>
                    <a:lnTo>
                      <a:pt x="455" y="287"/>
                    </a:lnTo>
                    <a:lnTo>
                      <a:pt x="455" y="285"/>
                    </a:lnTo>
                    <a:lnTo>
                      <a:pt x="455" y="285"/>
                    </a:lnTo>
                    <a:lnTo>
                      <a:pt x="454" y="283"/>
                    </a:lnTo>
                    <a:lnTo>
                      <a:pt x="454" y="283"/>
                    </a:lnTo>
                    <a:lnTo>
                      <a:pt x="452" y="283"/>
                    </a:lnTo>
                    <a:lnTo>
                      <a:pt x="452" y="283"/>
                    </a:lnTo>
                    <a:lnTo>
                      <a:pt x="444" y="293"/>
                    </a:lnTo>
                    <a:lnTo>
                      <a:pt x="444" y="293"/>
                    </a:lnTo>
                    <a:lnTo>
                      <a:pt x="436" y="302"/>
                    </a:lnTo>
                    <a:lnTo>
                      <a:pt x="436" y="302"/>
                    </a:lnTo>
                    <a:lnTo>
                      <a:pt x="436" y="302"/>
                    </a:lnTo>
                    <a:lnTo>
                      <a:pt x="440" y="304"/>
                    </a:lnTo>
                    <a:lnTo>
                      <a:pt x="440" y="304"/>
                    </a:lnTo>
                    <a:lnTo>
                      <a:pt x="442" y="306"/>
                    </a:lnTo>
                    <a:lnTo>
                      <a:pt x="444" y="308"/>
                    </a:lnTo>
                    <a:lnTo>
                      <a:pt x="444" y="308"/>
                    </a:lnTo>
                    <a:lnTo>
                      <a:pt x="444" y="308"/>
                    </a:lnTo>
                    <a:lnTo>
                      <a:pt x="448" y="312"/>
                    </a:lnTo>
                    <a:lnTo>
                      <a:pt x="448" y="312"/>
                    </a:lnTo>
                    <a:lnTo>
                      <a:pt x="450" y="316"/>
                    </a:lnTo>
                    <a:lnTo>
                      <a:pt x="450" y="316"/>
                    </a:lnTo>
                    <a:lnTo>
                      <a:pt x="450" y="316"/>
                    </a:lnTo>
                    <a:lnTo>
                      <a:pt x="452" y="318"/>
                    </a:lnTo>
                    <a:lnTo>
                      <a:pt x="454" y="322"/>
                    </a:lnTo>
                    <a:lnTo>
                      <a:pt x="455" y="324"/>
                    </a:lnTo>
                    <a:lnTo>
                      <a:pt x="455" y="324"/>
                    </a:lnTo>
                    <a:lnTo>
                      <a:pt x="457" y="329"/>
                    </a:lnTo>
                    <a:lnTo>
                      <a:pt x="457" y="329"/>
                    </a:lnTo>
                    <a:lnTo>
                      <a:pt x="457" y="333"/>
                    </a:lnTo>
                    <a:lnTo>
                      <a:pt x="459" y="333"/>
                    </a:lnTo>
                    <a:lnTo>
                      <a:pt x="459" y="333"/>
                    </a:lnTo>
                    <a:lnTo>
                      <a:pt x="459" y="337"/>
                    </a:lnTo>
                    <a:lnTo>
                      <a:pt x="459" y="339"/>
                    </a:lnTo>
                    <a:lnTo>
                      <a:pt x="459" y="343"/>
                    </a:lnTo>
                    <a:lnTo>
                      <a:pt x="459" y="343"/>
                    </a:lnTo>
                    <a:lnTo>
                      <a:pt x="459" y="347"/>
                    </a:lnTo>
                    <a:lnTo>
                      <a:pt x="459" y="349"/>
                    </a:lnTo>
                    <a:lnTo>
                      <a:pt x="459" y="349"/>
                    </a:lnTo>
                    <a:lnTo>
                      <a:pt x="459" y="353"/>
                    </a:lnTo>
                    <a:lnTo>
                      <a:pt x="459" y="358"/>
                    </a:lnTo>
                    <a:lnTo>
                      <a:pt x="459" y="358"/>
                    </a:lnTo>
                    <a:lnTo>
                      <a:pt x="457" y="360"/>
                    </a:lnTo>
                    <a:lnTo>
                      <a:pt x="457" y="360"/>
                    </a:lnTo>
                    <a:lnTo>
                      <a:pt x="457" y="360"/>
                    </a:lnTo>
                    <a:lnTo>
                      <a:pt x="457" y="360"/>
                    </a:lnTo>
                    <a:lnTo>
                      <a:pt x="455" y="360"/>
                    </a:lnTo>
                    <a:lnTo>
                      <a:pt x="455" y="358"/>
                    </a:lnTo>
                    <a:lnTo>
                      <a:pt x="455" y="353"/>
                    </a:lnTo>
                    <a:lnTo>
                      <a:pt x="455" y="353"/>
                    </a:lnTo>
                    <a:lnTo>
                      <a:pt x="455" y="349"/>
                    </a:lnTo>
                    <a:lnTo>
                      <a:pt x="455" y="347"/>
                    </a:lnTo>
                    <a:lnTo>
                      <a:pt x="455" y="347"/>
                    </a:lnTo>
                    <a:lnTo>
                      <a:pt x="454" y="343"/>
                    </a:lnTo>
                    <a:lnTo>
                      <a:pt x="454" y="341"/>
                    </a:lnTo>
                    <a:lnTo>
                      <a:pt x="454" y="337"/>
                    </a:lnTo>
                    <a:lnTo>
                      <a:pt x="454" y="337"/>
                    </a:lnTo>
                    <a:lnTo>
                      <a:pt x="452" y="335"/>
                    </a:lnTo>
                    <a:lnTo>
                      <a:pt x="452" y="335"/>
                    </a:lnTo>
                    <a:lnTo>
                      <a:pt x="452" y="335"/>
                    </a:lnTo>
                    <a:lnTo>
                      <a:pt x="452" y="333"/>
                    </a:lnTo>
                    <a:lnTo>
                      <a:pt x="452" y="333"/>
                    </a:lnTo>
                    <a:lnTo>
                      <a:pt x="448" y="327"/>
                    </a:lnTo>
                    <a:lnTo>
                      <a:pt x="446" y="326"/>
                    </a:lnTo>
                    <a:lnTo>
                      <a:pt x="446" y="326"/>
                    </a:lnTo>
                    <a:lnTo>
                      <a:pt x="444" y="322"/>
                    </a:lnTo>
                    <a:lnTo>
                      <a:pt x="444" y="322"/>
                    </a:lnTo>
                    <a:lnTo>
                      <a:pt x="444" y="322"/>
                    </a:lnTo>
                    <a:lnTo>
                      <a:pt x="444" y="320"/>
                    </a:lnTo>
                    <a:lnTo>
                      <a:pt x="444" y="320"/>
                    </a:lnTo>
                    <a:lnTo>
                      <a:pt x="442" y="318"/>
                    </a:lnTo>
                    <a:lnTo>
                      <a:pt x="442" y="318"/>
                    </a:lnTo>
                    <a:lnTo>
                      <a:pt x="438" y="316"/>
                    </a:lnTo>
                    <a:lnTo>
                      <a:pt x="438" y="314"/>
                    </a:lnTo>
                    <a:lnTo>
                      <a:pt x="436" y="314"/>
                    </a:lnTo>
                    <a:lnTo>
                      <a:pt x="436" y="314"/>
                    </a:lnTo>
                    <a:lnTo>
                      <a:pt x="434" y="312"/>
                    </a:lnTo>
                    <a:lnTo>
                      <a:pt x="434" y="312"/>
                    </a:lnTo>
                    <a:lnTo>
                      <a:pt x="430" y="310"/>
                    </a:lnTo>
                    <a:lnTo>
                      <a:pt x="430" y="310"/>
                    </a:lnTo>
                    <a:lnTo>
                      <a:pt x="430" y="310"/>
                    </a:lnTo>
                    <a:lnTo>
                      <a:pt x="430" y="310"/>
                    </a:lnTo>
                    <a:lnTo>
                      <a:pt x="428" y="312"/>
                    </a:lnTo>
                    <a:lnTo>
                      <a:pt x="428" y="312"/>
                    </a:lnTo>
                    <a:lnTo>
                      <a:pt x="423" y="320"/>
                    </a:lnTo>
                    <a:lnTo>
                      <a:pt x="423" y="320"/>
                    </a:lnTo>
                    <a:lnTo>
                      <a:pt x="419" y="329"/>
                    </a:lnTo>
                    <a:lnTo>
                      <a:pt x="419" y="329"/>
                    </a:lnTo>
                    <a:lnTo>
                      <a:pt x="419" y="333"/>
                    </a:lnTo>
                    <a:lnTo>
                      <a:pt x="417" y="333"/>
                    </a:lnTo>
                    <a:lnTo>
                      <a:pt x="417" y="337"/>
                    </a:lnTo>
                    <a:lnTo>
                      <a:pt x="415" y="337"/>
                    </a:lnTo>
                    <a:lnTo>
                      <a:pt x="417" y="337"/>
                    </a:lnTo>
                    <a:lnTo>
                      <a:pt x="417" y="339"/>
                    </a:lnTo>
                    <a:lnTo>
                      <a:pt x="417" y="343"/>
                    </a:lnTo>
                    <a:lnTo>
                      <a:pt x="417" y="347"/>
                    </a:lnTo>
                    <a:lnTo>
                      <a:pt x="417" y="347"/>
                    </a:lnTo>
                    <a:lnTo>
                      <a:pt x="419" y="351"/>
                    </a:lnTo>
                    <a:lnTo>
                      <a:pt x="419" y="353"/>
                    </a:lnTo>
                    <a:lnTo>
                      <a:pt x="419" y="355"/>
                    </a:lnTo>
                    <a:lnTo>
                      <a:pt x="419" y="355"/>
                    </a:lnTo>
                    <a:lnTo>
                      <a:pt x="423" y="356"/>
                    </a:lnTo>
                    <a:lnTo>
                      <a:pt x="423" y="356"/>
                    </a:lnTo>
                    <a:lnTo>
                      <a:pt x="430" y="366"/>
                    </a:lnTo>
                    <a:lnTo>
                      <a:pt x="436" y="372"/>
                    </a:lnTo>
                    <a:lnTo>
                      <a:pt x="440" y="380"/>
                    </a:lnTo>
                    <a:lnTo>
                      <a:pt x="440" y="382"/>
                    </a:lnTo>
                    <a:lnTo>
                      <a:pt x="440" y="382"/>
                    </a:lnTo>
                    <a:lnTo>
                      <a:pt x="442" y="386"/>
                    </a:lnTo>
                    <a:lnTo>
                      <a:pt x="442" y="386"/>
                    </a:lnTo>
                    <a:lnTo>
                      <a:pt x="442" y="386"/>
                    </a:lnTo>
                    <a:lnTo>
                      <a:pt x="444" y="393"/>
                    </a:lnTo>
                    <a:lnTo>
                      <a:pt x="444" y="393"/>
                    </a:lnTo>
                    <a:lnTo>
                      <a:pt x="444" y="399"/>
                    </a:lnTo>
                    <a:lnTo>
                      <a:pt x="446" y="403"/>
                    </a:lnTo>
                    <a:lnTo>
                      <a:pt x="446" y="403"/>
                    </a:lnTo>
                    <a:lnTo>
                      <a:pt x="446" y="405"/>
                    </a:lnTo>
                    <a:lnTo>
                      <a:pt x="446" y="409"/>
                    </a:lnTo>
                    <a:lnTo>
                      <a:pt x="446" y="411"/>
                    </a:lnTo>
                    <a:lnTo>
                      <a:pt x="446" y="411"/>
                    </a:lnTo>
                    <a:lnTo>
                      <a:pt x="446" y="426"/>
                    </a:lnTo>
                    <a:lnTo>
                      <a:pt x="444" y="442"/>
                    </a:lnTo>
                    <a:lnTo>
                      <a:pt x="444" y="442"/>
                    </a:lnTo>
                    <a:lnTo>
                      <a:pt x="446" y="446"/>
                    </a:lnTo>
                    <a:lnTo>
                      <a:pt x="446" y="446"/>
                    </a:lnTo>
                    <a:lnTo>
                      <a:pt x="448" y="449"/>
                    </a:lnTo>
                    <a:lnTo>
                      <a:pt x="450" y="451"/>
                    </a:lnTo>
                    <a:lnTo>
                      <a:pt x="450" y="451"/>
                    </a:lnTo>
                    <a:lnTo>
                      <a:pt x="452" y="455"/>
                    </a:lnTo>
                    <a:lnTo>
                      <a:pt x="452" y="455"/>
                    </a:lnTo>
                    <a:lnTo>
                      <a:pt x="455" y="467"/>
                    </a:lnTo>
                    <a:lnTo>
                      <a:pt x="455" y="467"/>
                    </a:lnTo>
                    <a:lnTo>
                      <a:pt x="457" y="473"/>
                    </a:lnTo>
                    <a:lnTo>
                      <a:pt x="457" y="473"/>
                    </a:lnTo>
                    <a:lnTo>
                      <a:pt x="459" y="478"/>
                    </a:lnTo>
                    <a:lnTo>
                      <a:pt x="459" y="478"/>
                    </a:lnTo>
                    <a:lnTo>
                      <a:pt x="459" y="478"/>
                    </a:lnTo>
                    <a:lnTo>
                      <a:pt x="461" y="482"/>
                    </a:lnTo>
                    <a:lnTo>
                      <a:pt x="461" y="482"/>
                    </a:lnTo>
                    <a:lnTo>
                      <a:pt x="461" y="486"/>
                    </a:lnTo>
                    <a:lnTo>
                      <a:pt x="461" y="488"/>
                    </a:lnTo>
                    <a:lnTo>
                      <a:pt x="461" y="488"/>
                    </a:lnTo>
                    <a:lnTo>
                      <a:pt x="461" y="490"/>
                    </a:lnTo>
                    <a:lnTo>
                      <a:pt x="461" y="492"/>
                    </a:lnTo>
                    <a:lnTo>
                      <a:pt x="461" y="496"/>
                    </a:lnTo>
                    <a:lnTo>
                      <a:pt x="461" y="496"/>
                    </a:lnTo>
                    <a:lnTo>
                      <a:pt x="461" y="498"/>
                    </a:lnTo>
                    <a:lnTo>
                      <a:pt x="461" y="498"/>
                    </a:lnTo>
                    <a:lnTo>
                      <a:pt x="459" y="500"/>
                    </a:lnTo>
                    <a:lnTo>
                      <a:pt x="459" y="500"/>
                    </a:lnTo>
                    <a:lnTo>
                      <a:pt x="459" y="500"/>
                    </a:lnTo>
                    <a:lnTo>
                      <a:pt x="457" y="500"/>
                    </a:lnTo>
                    <a:lnTo>
                      <a:pt x="457" y="498"/>
                    </a:lnTo>
                    <a:lnTo>
                      <a:pt x="457" y="498"/>
                    </a:lnTo>
                    <a:lnTo>
                      <a:pt x="455" y="496"/>
                    </a:lnTo>
                    <a:lnTo>
                      <a:pt x="455" y="492"/>
                    </a:lnTo>
                    <a:lnTo>
                      <a:pt x="455" y="492"/>
                    </a:lnTo>
                    <a:lnTo>
                      <a:pt x="455" y="492"/>
                    </a:lnTo>
                    <a:lnTo>
                      <a:pt x="455" y="490"/>
                    </a:lnTo>
                    <a:lnTo>
                      <a:pt x="455" y="490"/>
                    </a:lnTo>
                    <a:lnTo>
                      <a:pt x="452" y="480"/>
                    </a:lnTo>
                    <a:lnTo>
                      <a:pt x="452" y="480"/>
                    </a:lnTo>
                    <a:lnTo>
                      <a:pt x="452" y="480"/>
                    </a:lnTo>
                    <a:lnTo>
                      <a:pt x="450" y="475"/>
                    </a:lnTo>
                    <a:lnTo>
                      <a:pt x="450" y="475"/>
                    </a:lnTo>
                    <a:lnTo>
                      <a:pt x="448" y="471"/>
                    </a:lnTo>
                    <a:lnTo>
                      <a:pt x="448" y="471"/>
                    </a:lnTo>
                    <a:lnTo>
                      <a:pt x="442" y="461"/>
                    </a:lnTo>
                    <a:lnTo>
                      <a:pt x="442" y="461"/>
                    </a:lnTo>
                    <a:lnTo>
                      <a:pt x="438" y="457"/>
                    </a:lnTo>
                    <a:lnTo>
                      <a:pt x="438" y="457"/>
                    </a:lnTo>
                    <a:lnTo>
                      <a:pt x="434" y="469"/>
                    </a:lnTo>
                    <a:lnTo>
                      <a:pt x="426" y="480"/>
                    </a:lnTo>
                    <a:lnTo>
                      <a:pt x="426" y="480"/>
                    </a:lnTo>
                    <a:lnTo>
                      <a:pt x="415" y="496"/>
                    </a:lnTo>
                    <a:lnTo>
                      <a:pt x="399" y="509"/>
                    </a:lnTo>
                    <a:lnTo>
                      <a:pt x="399" y="509"/>
                    </a:lnTo>
                    <a:lnTo>
                      <a:pt x="386" y="519"/>
                    </a:lnTo>
                    <a:lnTo>
                      <a:pt x="366" y="531"/>
                    </a:lnTo>
                    <a:lnTo>
                      <a:pt x="366" y="531"/>
                    </a:lnTo>
                    <a:lnTo>
                      <a:pt x="339" y="544"/>
                    </a:lnTo>
                    <a:lnTo>
                      <a:pt x="330" y="548"/>
                    </a:lnTo>
                    <a:lnTo>
                      <a:pt x="330" y="548"/>
                    </a:lnTo>
                    <a:lnTo>
                      <a:pt x="304" y="562"/>
                    </a:lnTo>
                    <a:lnTo>
                      <a:pt x="304" y="562"/>
                    </a:lnTo>
                    <a:lnTo>
                      <a:pt x="295" y="567"/>
                    </a:lnTo>
                    <a:lnTo>
                      <a:pt x="293" y="569"/>
                    </a:lnTo>
                    <a:lnTo>
                      <a:pt x="289" y="569"/>
                    </a:lnTo>
                    <a:lnTo>
                      <a:pt x="289" y="569"/>
                    </a:lnTo>
                    <a:lnTo>
                      <a:pt x="281" y="577"/>
                    </a:lnTo>
                    <a:lnTo>
                      <a:pt x="281" y="577"/>
                    </a:lnTo>
                    <a:lnTo>
                      <a:pt x="273" y="583"/>
                    </a:lnTo>
                    <a:lnTo>
                      <a:pt x="270" y="585"/>
                    </a:lnTo>
                    <a:lnTo>
                      <a:pt x="270" y="585"/>
                    </a:lnTo>
                    <a:lnTo>
                      <a:pt x="266" y="589"/>
                    </a:lnTo>
                    <a:lnTo>
                      <a:pt x="266" y="589"/>
                    </a:lnTo>
                    <a:lnTo>
                      <a:pt x="262" y="593"/>
                    </a:lnTo>
                    <a:lnTo>
                      <a:pt x="260" y="595"/>
                    </a:lnTo>
                    <a:lnTo>
                      <a:pt x="260" y="595"/>
                    </a:lnTo>
                    <a:lnTo>
                      <a:pt x="254" y="600"/>
                    </a:lnTo>
                    <a:lnTo>
                      <a:pt x="252" y="602"/>
                    </a:lnTo>
                    <a:lnTo>
                      <a:pt x="252" y="602"/>
                    </a:lnTo>
                    <a:lnTo>
                      <a:pt x="248" y="606"/>
                    </a:lnTo>
                    <a:lnTo>
                      <a:pt x="248" y="606"/>
                    </a:lnTo>
                    <a:lnTo>
                      <a:pt x="246" y="610"/>
                    </a:lnTo>
                    <a:lnTo>
                      <a:pt x="246" y="610"/>
                    </a:lnTo>
                    <a:lnTo>
                      <a:pt x="293" y="608"/>
                    </a:lnTo>
                    <a:lnTo>
                      <a:pt x="293" y="608"/>
                    </a:lnTo>
                    <a:lnTo>
                      <a:pt x="318" y="608"/>
                    </a:lnTo>
                    <a:lnTo>
                      <a:pt x="351" y="602"/>
                    </a:lnTo>
                    <a:lnTo>
                      <a:pt x="370" y="598"/>
                    </a:lnTo>
                    <a:lnTo>
                      <a:pt x="390" y="593"/>
                    </a:lnTo>
                    <a:lnTo>
                      <a:pt x="409" y="587"/>
                    </a:lnTo>
                    <a:lnTo>
                      <a:pt x="426" y="577"/>
                    </a:lnTo>
                    <a:lnTo>
                      <a:pt x="428" y="565"/>
                    </a:lnTo>
                    <a:lnTo>
                      <a:pt x="428" y="565"/>
                    </a:lnTo>
                    <a:lnTo>
                      <a:pt x="430" y="562"/>
                    </a:lnTo>
                    <a:lnTo>
                      <a:pt x="430" y="558"/>
                    </a:lnTo>
                    <a:lnTo>
                      <a:pt x="432" y="552"/>
                    </a:lnTo>
                    <a:lnTo>
                      <a:pt x="432" y="552"/>
                    </a:lnTo>
                    <a:lnTo>
                      <a:pt x="434" y="548"/>
                    </a:lnTo>
                    <a:lnTo>
                      <a:pt x="436" y="546"/>
                    </a:lnTo>
                    <a:lnTo>
                      <a:pt x="436" y="546"/>
                    </a:lnTo>
                    <a:lnTo>
                      <a:pt x="436" y="542"/>
                    </a:lnTo>
                    <a:lnTo>
                      <a:pt x="440" y="538"/>
                    </a:lnTo>
                    <a:lnTo>
                      <a:pt x="440" y="538"/>
                    </a:lnTo>
                    <a:lnTo>
                      <a:pt x="440" y="536"/>
                    </a:lnTo>
                    <a:lnTo>
                      <a:pt x="444" y="533"/>
                    </a:lnTo>
                    <a:lnTo>
                      <a:pt x="444" y="531"/>
                    </a:lnTo>
                    <a:lnTo>
                      <a:pt x="444" y="531"/>
                    </a:lnTo>
                    <a:lnTo>
                      <a:pt x="446" y="531"/>
                    </a:lnTo>
                    <a:lnTo>
                      <a:pt x="446" y="531"/>
                    </a:lnTo>
                    <a:lnTo>
                      <a:pt x="448" y="531"/>
                    </a:lnTo>
                    <a:lnTo>
                      <a:pt x="448" y="531"/>
                    </a:lnTo>
                    <a:lnTo>
                      <a:pt x="448" y="533"/>
                    </a:lnTo>
                    <a:lnTo>
                      <a:pt x="446" y="540"/>
                    </a:lnTo>
                    <a:lnTo>
                      <a:pt x="446" y="540"/>
                    </a:lnTo>
                    <a:lnTo>
                      <a:pt x="446" y="540"/>
                    </a:lnTo>
                    <a:lnTo>
                      <a:pt x="444" y="546"/>
                    </a:lnTo>
                    <a:lnTo>
                      <a:pt x="444" y="546"/>
                    </a:lnTo>
                    <a:lnTo>
                      <a:pt x="444" y="548"/>
                    </a:lnTo>
                    <a:lnTo>
                      <a:pt x="444" y="548"/>
                    </a:lnTo>
                    <a:lnTo>
                      <a:pt x="442" y="550"/>
                    </a:lnTo>
                    <a:lnTo>
                      <a:pt x="442" y="550"/>
                    </a:lnTo>
                    <a:lnTo>
                      <a:pt x="442" y="554"/>
                    </a:lnTo>
                    <a:lnTo>
                      <a:pt x="442" y="560"/>
                    </a:lnTo>
                    <a:lnTo>
                      <a:pt x="440" y="564"/>
                    </a:lnTo>
                    <a:lnTo>
                      <a:pt x="440" y="564"/>
                    </a:lnTo>
                    <a:lnTo>
                      <a:pt x="440" y="567"/>
                    </a:lnTo>
                    <a:lnTo>
                      <a:pt x="440" y="569"/>
                    </a:lnTo>
                    <a:lnTo>
                      <a:pt x="440" y="569"/>
                    </a:lnTo>
                    <a:lnTo>
                      <a:pt x="454" y="562"/>
                    </a:lnTo>
                    <a:lnTo>
                      <a:pt x="467" y="550"/>
                    </a:lnTo>
                    <a:lnTo>
                      <a:pt x="477" y="540"/>
                    </a:lnTo>
                    <a:lnTo>
                      <a:pt x="485" y="529"/>
                    </a:lnTo>
                    <a:lnTo>
                      <a:pt x="492" y="517"/>
                    </a:lnTo>
                    <a:lnTo>
                      <a:pt x="496" y="504"/>
                    </a:lnTo>
                    <a:lnTo>
                      <a:pt x="498" y="490"/>
                    </a:lnTo>
                    <a:lnTo>
                      <a:pt x="500" y="475"/>
                    </a:lnTo>
                    <a:lnTo>
                      <a:pt x="500" y="475"/>
                    </a:lnTo>
                    <a:lnTo>
                      <a:pt x="498" y="453"/>
                    </a:lnTo>
                    <a:lnTo>
                      <a:pt x="494" y="432"/>
                    </a:lnTo>
                    <a:lnTo>
                      <a:pt x="494" y="432"/>
                    </a:lnTo>
                    <a:close/>
                    <a:moveTo>
                      <a:pt x="314" y="389"/>
                    </a:moveTo>
                    <a:lnTo>
                      <a:pt x="314" y="389"/>
                    </a:lnTo>
                    <a:lnTo>
                      <a:pt x="316" y="389"/>
                    </a:lnTo>
                    <a:lnTo>
                      <a:pt x="320" y="391"/>
                    </a:lnTo>
                    <a:lnTo>
                      <a:pt x="322" y="391"/>
                    </a:lnTo>
                    <a:lnTo>
                      <a:pt x="322" y="391"/>
                    </a:lnTo>
                    <a:lnTo>
                      <a:pt x="324" y="393"/>
                    </a:lnTo>
                    <a:lnTo>
                      <a:pt x="324" y="395"/>
                    </a:lnTo>
                    <a:lnTo>
                      <a:pt x="326" y="393"/>
                    </a:lnTo>
                    <a:lnTo>
                      <a:pt x="326" y="393"/>
                    </a:lnTo>
                    <a:lnTo>
                      <a:pt x="326" y="393"/>
                    </a:lnTo>
                    <a:lnTo>
                      <a:pt x="328" y="395"/>
                    </a:lnTo>
                    <a:lnTo>
                      <a:pt x="328" y="395"/>
                    </a:lnTo>
                    <a:lnTo>
                      <a:pt x="330" y="397"/>
                    </a:lnTo>
                    <a:lnTo>
                      <a:pt x="332" y="397"/>
                    </a:lnTo>
                    <a:lnTo>
                      <a:pt x="332" y="397"/>
                    </a:lnTo>
                    <a:lnTo>
                      <a:pt x="333" y="399"/>
                    </a:lnTo>
                    <a:lnTo>
                      <a:pt x="333" y="399"/>
                    </a:lnTo>
                    <a:lnTo>
                      <a:pt x="333" y="399"/>
                    </a:lnTo>
                    <a:lnTo>
                      <a:pt x="337" y="403"/>
                    </a:lnTo>
                    <a:lnTo>
                      <a:pt x="337" y="403"/>
                    </a:lnTo>
                    <a:lnTo>
                      <a:pt x="339" y="407"/>
                    </a:lnTo>
                    <a:lnTo>
                      <a:pt x="339" y="407"/>
                    </a:lnTo>
                    <a:lnTo>
                      <a:pt x="341" y="409"/>
                    </a:lnTo>
                    <a:lnTo>
                      <a:pt x="341" y="409"/>
                    </a:lnTo>
                    <a:lnTo>
                      <a:pt x="343" y="413"/>
                    </a:lnTo>
                    <a:lnTo>
                      <a:pt x="343" y="413"/>
                    </a:lnTo>
                    <a:lnTo>
                      <a:pt x="345" y="416"/>
                    </a:lnTo>
                    <a:lnTo>
                      <a:pt x="345" y="418"/>
                    </a:lnTo>
                    <a:lnTo>
                      <a:pt x="345" y="418"/>
                    </a:lnTo>
                    <a:lnTo>
                      <a:pt x="345" y="418"/>
                    </a:lnTo>
                    <a:lnTo>
                      <a:pt x="347" y="422"/>
                    </a:lnTo>
                    <a:lnTo>
                      <a:pt x="347" y="422"/>
                    </a:lnTo>
                    <a:lnTo>
                      <a:pt x="347" y="428"/>
                    </a:lnTo>
                    <a:lnTo>
                      <a:pt x="347" y="428"/>
                    </a:lnTo>
                    <a:lnTo>
                      <a:pt x="349" y="428"/>
                    </a:lnTo>
                    <a:lnTo>
                      <a:pt x="349" y="428"/>
                    </a:lnTo>
                    <a:lnTo>
                      <a:pt x="349" y="428"/>
                    </a:lnTo>
                    <a:lnTo>
                      <a:pt x="349" y="428"/>
                    </a:lnTo>
                    <a:lnTo>
                      <a:pt x="357" y="426"/>
                    </a:lnTo>
                    <a:lnTo>
                      <a:pt x="357" y="426"/>
                    </a:lnTo>
                    <a:lnTo>
                      <a:pt x="359" y="424"/>
                    </a:lnTo>
                    <a:lnTo>
                      <a:pt x="361" y="424"/>
                    </a:lnTo>
                    <a:lnTo>
                      <a:pt x="361" y="424"/>
                    </a:lnTo>
                    <a:lnTo>
                      <a:pt x="363" y="424"/>
                    </a:lnTo>
                    <a:lnTo>
                      <a:pt x="366" y="424"/>
                    </a:lnTo>
                    <a:lnTo>
                      <a:pt x="366" y="424"/>
                    </a:lnTo>
                    <a:lnTo>
                      <a:pt x="368" y="424"/>
                    </a:lnTo>
                    <a:lnTo>
                      <a:pt x="368" y="424"/>
                    </a:lnTo>
                    <a:lnTo>
                      <a:pt x="372" y="424"/>
                    </a:lnTo>
                    <a:lnTo>
                      <a:pt x="372" y="424"/>
                    </a:lnTo>
                    <a:lnTo>
                      <a:pt x="372" y="424"/>
                    </a:lnTo>
                    <a:lnTo>
                      <a:pt x="376" y="426"/>
                    </a:lnTo>
                    <a:lnTo>
                      <a:pt x="376" y="426"/>
                    </a:lnTo>
                    <a:lnTo>
                      <a:pt x="378" y="428"/>
                    </a:lnTo>
                    <a:lnTo>
                      <a:pt x="378" y="428"/>
                    </a:lnTo>
                    <a:lnTo>
                      <a:pt x="376" y="430"/>
                    </a:lnTo>
                    <a:lnTo>
                      <a:pt x="376" y="430"/>
                    </a:lnTo>
                    <a:lnTo>
                      <a:pt x="372" y="430"/>
                    </a:lnTo>
                    <a:lnTo>
                      <a:pt x="372" y="432"/>
                    </a:lnTo>
                    <a:lnTo>
                      <a:pt x="372" y="432"/>
                    </a:lnTo>
                    <a:lnTo>
                      <a:pt x="368" y="432"/>
                    </a:lnTo>
                    <a:lnTo>
                      <a:pt x="368" y="432"/>
                    </a:lnTo>
                    <a:lnTo>
                      <a:pt x="366" y="432"/>
                    </a:lnTo>
                    <a:lnTo>
                      <a:pt x="366" y="432"/>
                    </a:lnTo>
                    <a:lnTo>
                      <a:pt x="364" y="434"/>
                    </a:lnTo>
                    <a:lnTo>
                      <a:pt x="364" y="434"/>
                    </a:lnTo>
                    <a:lnTo>
                      <a:pt x="361" y="436"/>
                    </a:lnTo>
                    <a:lnTo>
                      <a:pt x="361" y="436"/>
                    </a:lnTo>
                    <a:lnTo>
                      <a:pt x="357" y="436"/>
                    </a:lnTo>
                    <a:lnTo>
                      <a:pt x="357" y="436"/>
                    </a:lnTo>
                    <a:lnTo>
                      <a:pt x="357" y="438"/>
                    </a:lnTo>
                    <a:lnTo>
                      <a:pt x="353" y="440"/>
                    </a:lnTo>
                    <a:lnTo>
                      <a:pt x="351" y="442"/>
                    </a:lnTo>
                    <a:lnTo>
                      <a:pt x="351" y="442"/>
                    </a:lnTo>
                    <a:lnTo>
                      <a:pt x="351" y="442"/>
                    </a:lnTo>
                    <a:lnTo>
                      <a:pt x="347" y="444"/>
                    </a:lnTo>
                    <a:lnTo>
                      <a:pt x="345" y="446"/>
                    </a:lnTo>
                    <a:lnTo>
                      <a:pt x="345" y="446"/>
                    </a:lnTo>
                    <a:lnTo>
                      <a:pt x="341" y="451"/>
                    </a:lnTo>
                    <a:lnTo>
                      <a:pt x="341" y="451"/>
                    </a:lnTo>
                    <a:lnTo>
                      <a:pt x="335" y="455"/>
                    </a:lnTo>
                    <a:lnTo>
                      <a:pt x="335" y="455"/>
                    </a:lnTo>
                    <a:lnTo>
                      <a:pt x="333" y="457"/>
                    </a:lnTo>
                    <a:lnTo>
                      <a:pt x="330" y="461"/>
                    </a:lnTo>
                    <a:lnTo>
                      <a:pt x="330" y="461"/>
                    </a:lnTo>
                    <a:lnTo>
                      <a:pt x="328" y="465"/>
                    </a:lnTo>
                    <a:lnTo>
                      <a:pt x="322" y="471"/>
                    </a:lnTo>
                    <a:lnTo>
                      <a:pt x="322" y="471"/>
                    </a:lnTo>
                    <a:lnTo>
                      <a:pt x="320" y="473"/>
                    </a:lnTo>
                    <a:lnTo>
                      <a:pt x="320" y="473"/>
                    </a:lnTo>
                    <a:lnTo>
                      <a:pt x="318" y="475"/>
                    </a:lnTo>
                    <a:lnTo>
                      <a:pt x="318" y="475"/>
                    </a:lnTo>
                    <a:lnTo>
                      <a:pt x="318" y="475"/>
                    </a:lnTo>
                    <a:lnTo>
                      <a:pt x="318" y="475"/>
                    </a:lnTo>
                    <a:lnTo>
                      <a:pt x="316" y="473"/>
                    </a:lnTo>
                    <a:lnTo>
                      <a:pt x="316" y="473"/>
                    </a:lnTo>
                    <a:lnTo>
                      <a:pt x="318" y="469"/>
                    </a:lnTo>
                    <a:lnTo>
                      <a:pt x="318" y="469"/>
                    </a:lnTo>
                    <a:lnTo>
                      <a:pt x="318" y="465"/>
                    </a:lnTo>
                    <a:lnTo>
                      <a:pt x="318" y="465"/>
                    </a:lnTo>
                    <a:lnTo>
                      <a:pt x="320" y="459"/>
                    </a:lnTo>
                    <a:lnTo>
                      <a:pt x="320" y="459"/>
                    </a:lnTo>
                    <a:lnTo>
                      <a:pt x="322" y="455"/>
                    </a:lnTo>
                    <a:lnTo>
                      <a:pt x="322" y="455"/>
                    </a:lnTo>
                    <a:lnTo>
                      <a:pt x="324" y="453"/>
                    </a:lnTo>
                    <a:lnTo>
                      <a:pt x="324" y="453"/>
                    </a:lnTo>
                    <a:lnTo>
                      <a:pt x="326" y="447"/>
                    </a:lnTo>
                    <a:lnTo>
                      <a:pt x="330" y="446"/>
                    </a:lnTo>
                    <a:lnTo>
                      <a:pt x="332" y="442"/>
                    </a:lnTo>
                    <a:lnTo>
                      <a:pt x="332" y="442"/>
                    </a:lnTo>
                    <a:lnTo>
                      <a:pt x="333" y="440"/>
                    </a:lnTo>
                    <a:lnTo>
                      <a:pt x="333" y="440"/>
                    </a:lnTo>
                    <a:lnTo>
                      <a:pt x="333" y="440"/>
                    </a:lnTo>
                    <a:lnTo>
                      <a:pt x="337" y="436"/>
                    </a:lnTo>
                    <a:lnTo>
                      <a:pt x="337" y="436"/>
                    </a:lnTo>
                    <a:lnTo>
                      <a:pt x="339" y="436"/>
                    </a:lnTo>
                    <a:lnTo>
                      <a:pt x="339" y="434"/>
                    </a:lnTo>
                    <a:lnTo>
                      <a:pt x="339" y="434"/>
                    </a:lnTo>
                    <a:lnTo>
                      <a:pt x="339" y="432"/>
                    </a:lnTo>
                    <a:lnTo>
                      <a:pt x="339" y="432"/>
                    </a:lnTo>
                    <a:lnTo>
                      <a:pt x="339" y="428"/>
                    </a:lnTo>
                    <a:lnTo>
                      <a:pt x="339" y="428"/>
                    </a:lnTo>
                    <a:lnTo>
                      <a:pt x="337" y="424"/>
                    </a:lnTo>
                    <a:lnTo>
                      <a:pt x="337" y="424"/>
                    </a:lnTo>
                    <a:lnTo>
                      <a:pt x="337" y="422"/>
                    </a:lnTo>
                    <a:lnTo>
                      <a:pt x="337" y="420"/>
                    </a:lnTo>
                    <a:lnTo>
                      <a:pt x="337" y="418"/>
                    </a:lnTo>
                    <a:lnTo>
                      <a:pt x="337" y="418"/>
                    </a:lnTo>
                    <a:lnTo>
                      <a:pt x="335" y="416"/>
                    </a:lnTo>
                    <a:lnTo>
                      <a:pt x="335" y="416"/>
                    </a:lnTo>
                    <a:lnTo>
                      <a:pt x="333" y="413"/>
                    </a:lnTo>
                    <a:lnTo>
                      <a:pt x="333" y="411"/>
                    </a:lnTo>
                    <a:lnTo>
                      <a:pt x="333" y="409"/>
                    </a:lnTo>
                    <a:lnTo>
                      <a:pt x="333" y="409"/>
                    </a:lnTo>
                    <a:lnTo>
                      <a:pt x="332" y="407"/>
                    </a:lnTo>
                    <a:lnTo>
                      <a:pt x="332" y="407"/>
                    </a:lnTo>
                    <a:lnTo>
                      <a:pt x="330" y="403"/>
                    </a:lnTo>
                    <a:lnTo>
                      <a:pt x="328" y="403"/>
                    </a:lnTo>
                    <a:lnTo>
                      <a:pt x="328" y="403"/>
                    </a:lnTo>
                    <a:lnTo>
                      <a:pt x="328" y="401"/>
                    </a:lnTo>
                    <a:lnTo>
                      <a:pt x="326" y="401"/>
                    </a:lnTo>
                    <a:lnTo>
                      <a:pt x="326" y="401"/>
                    </a:lnTo>
                    <a:lnTo>
                      <a:pt x="326" y="399"/>
                    </a:lnTo>
                    <a:lnTo>
                      <a:pt x="324" y="399"/>
                    </a:lnTo>
                    <a:lnTo>
                      <a:pt x="324" y="399"/>
                    </a:lnTo>
                    <a:lnTo>
                      <a:pt x="322" y="397"/>
                    </a:lnTo>
                    <a:lnTo>
                      <a:pt x="322" y="397"/>
                    </a:lnTo>
                    <a:lnTo>
                      <a:pt x="320" y="397"/>
                    </a:lnTo>
                    <a:lnTo>
                      <a:pt x="320" y="395"/>
                    </a:lnTo>
                    <a:lnTo>
                      <a:pt x="320" y="393"/>
                    </a:lnTo>
                    <a:lnTo>
                      <a:pt x="318" y="395"/>
                    </a:lnTo>
                    <a:lnTo>
                      <a:pt x="318" y="395"/>
                    </a:lnTo>
                    <a:lnTo>
                      <a:pt x="314" y="393"/>
                    </a:lnTo>
                    <a:lnTo>
                      <a:pt x="314" y="393"/>
                    </a:lnTo>
                    <a:lnTo>
                      <a:pt x="312" y="393"/>
                    </a:lnTo>
                    <a:lnTo>
                      <a:pt x="312" y="391"/>
                    </a:lnTo>
                    <a:lnTo>
                      <a:pt x="312" y="391"/>
                    </a:lnTo>
                    <a:lnTo>
                      <a:pt x="314" y="389"/>
                    </a:lnTo>
                    <a:lnTo>
                      <a:pt x="314" y="389"/>
                    </a:lnTo>
                    <a:close/>
                    <a:moveTo>
                      <a:pt x="93" y="211"/>
                    </a:moveTo>
                    <a:lnTo>
                      <a:pt x="93" y="213"/>
                    </a:lnTo>
                    <a:lnTo>
                      <a:pt x="93" y="211"/>
                    </a:lnTo>
                    <a:lnTo>
                      <a:pt x="93" y="213"/>
                    </a:lnTo>
                    <a:lnTo>
                      <a:pt x="93" y="213"/>
                    </a:lnTo>
                    <a:lnTo>
                      <a:pt x="78" y="215"/>
                    </a:lnTo>
                    <a:lnTo>
                      <a:pt x="78" y="215"/>
                    </a:lnTo>
                    <a:lnTo>
                      <a:pt x="72" y="217"/>
                    </a:lnTo>
                    <a:lnTo>
                      <a:pt x="72" y="217"/>
                    </a:lnTo>
                    <a:lnTo>
                      <a:pt x="66" y="219"/>
                    </a:lnTo>
                    <a:lnTo>
                      <a:pt x="66" y="219"/>
                    </a:lnTo>
                    <a:lnTo>
                      <a:pt x="64" y="219"/>
                    </a:lnTo>
                    <a:lnTo>
                      <a:pt x="64" y="219"/>
                    </a:lnTo>
                    <a:lnTo>
                      <a:pt x="62" y="221"/>
                    </a:lnTo>
                    <a:lnTo>
                      <a:pt x="62" y="221"/>
                    </a:lnTo>
                    <a:lnTo>
                      <a:pt x="58" y="225"/>
                    </a:lnTo>
                    <a:lnTo>
                      <a:pt x="57" y="227"/>
                    </a:lnTo>
                    <a:lnTo>
                      <a:pt x="57" y="227"/>
                    </a:lnTo>
                    <a:lnTo>
                      <a:pt x="55" y="227"/>
                    </a:lnTo>
                    <a:lnTo>
                      <a:pt x="55" y="227"/>
                    </a:lnTo>
                    <a:lnTo>
                      <a:pt x="53" y="227"/>
                    </a:lnTo>
                    <a:lnTo>
                      <a:pt x="53" y="227"/>
                    </a:lnTo>
                    <a:lnTo>
                      <a:pt x="53" y="225"/>
                    </a:lnTo>
                    <a:lnTo>
                      <a:pt x="53" y="223"/>
                    </a:lnTo>
                    <a:lnTo>
                      <a:pt x="53" y="223"/>
                    </a:lnTo>
                    <a:lnTo>
                      <a:pt x="53" y="223"/>
                    </a:lnTo>
                    <a:lnTo>
                      <a:pt x="53" y="221"/>
                    </a:lnTo>
                    <a:lnTo>
                      <a:pt x="55" y="219"/>
                    </a:lnTo>
                    <a:lnTo>
                      <a:pt x="55" y="219"/>
                    </a:lnTo>
                    <a:lnTo>
                      <a:pt x="57" y="217"/>
                    </a:lnTo>
                    <a:lnTo>
                      <a:pt x="57" y="217"/>
                    </a:lnTo>
                    <a:lnTo>
                      <a:pt x="58" y="213"/>
                    </a:lnTo>
                    <a:lnTo>
                      <a:pt x="58" y="213"/>
                    </a:lnTo>
                    <a:lnTo>
                      <a:pt x="60" y="211"/>
                    </a:lnTo>
                    <a:lnTo>
                      <a:pt x="60" y="211"/>
                    </a:lnTo>
                    <a:lnTo>
                      <a:pt x="66" y="206"/>
                    </a:lnTo>
                    <a:lnTo>
                      <a:pt x="66" y="206"/>
                    </a:lnTo>
                    <a:lnTo>
                      <a:pt x="74" y="202"/>
                    </a:lnTo>
                    <a:lnTo>
                      <a:pt x="74" y="202"/>
                    </a:lnTo>
                    <a:lnTo>
                      <a:pt x="84" y="200"/>
                    </a:lnTo>
                    <a:lnTo>
                      <a:pt x="84" y="200"/>
                    </a:lnTo>
                    <a:lnTo>
                      <a:pt x="93" y="200"/>
                    </a:lnTo>
                    <a:lnTo>
                      <a:pt x="93" y="200"/>
                    </a:lnTo>
                    <a:lnTo>
                      <a:pt x="93" y="200"/>
                    </a:lnTo>
                    <a:lnTo>
                      <a:pt x="101" y="200"/>
                    </a:lnTo>
                    <a:lnTo>
                      <a:pt x="101" y="200"/>
                    </a:lnTo>
                    <a:lnTo>
                      <a:pt x="107" y="200"/>
                    </a:lnTo>
                    <a:lnTo>
                      <a:pt x="109" y="200"/>
                    </a:lnTo>
                    <a:lnTo>
                      <a:pt x="109" y="200"/>
                    </a:lnTo>
                    <a:lnTo>
                      <a:pt x="117" y="202"/>
                    </a:lnTo>
                    <a:lnTo>
                      <a:pt x="117" y="202"/>
                    </a:lnTo>
                    <a:lnTo>
                      <a:pt x="124" y="204"/>
                    </a:lnTo>
                    <a:lnTo>
                      <a:pt x="124" y="204"/>
                    </a:lnTo>
                    <a:lnTo>
                      <a:pt x="130" y="204"/>
                    </a:lnTo>
                    <a:lnTo>
                      <a:pt x="132" y="204"/>
                    </a:lnTo>
                    <a:lnTo>
                      <a:pt x="132" y="204"/>
                    </a:lnTo>
                    <a:lnTo>
                      <a:pt x="134" y="206"/>
                    </a:lnTo>
                    <a:lnTo>
                      <a:pt x="134" y="206"/>
                    </a:lnTo>
                    <a:lnTo>
                      <a:pt x="136" y="204"/>
                    </a:lnTo>
                    <a:lnTo>
                      <a:pt x="138" y="204"/>
                    </a:lnTo>
                    <a:lnTo>
                      <a:pt x="138" y="204"/>
                    </a:lnTo>
                    <a:lnTo>
                      <a:pt x="138" y="204"/>
                    </a:lnTo>
                    <a:lnTo>
                      <a:pt x="140" y="206"/>
                    </a:lnTo>
                    <a:lnTo>
                      <a:pt x="140" y="206"/>
                    </a:lnTo>
                    <a:lnTo>
                      <a:pt x="138" y="207"/>
                    </a:lnTo>
                    <a:lnTo>
                      <a:pt x="138" y="209"/>
                    </a:lnTo>
                    <a:lnTo>
                      <a:pt x="138" y="209"/>
                    </a:lnTo>
                    <a:lnTo>
                      <a:pt x="134" y="211"/>
                    </a:lnTo>
                    <a:lnTo>
                      <a:pt x="134" y="211"/>
                    </a:lnTo>
                    <a:lnTo>
                      <a:pt x="132" y="211"/>
                    </a:lnTo>
                    <a:lnTo>
                      <a:pt x="130" y="211"/>
                    </a:lnTo>
                    <a:lnTo>
                      <a:pt x="130" y="211"/>
                    </a:lnTo>
                    <a:lnTo>
                      <a:pt x="124" y="213"/>
                    </a:lnTo>
                    <a:lnTo>
                      <a:pt x="120" y="213"/>
                    </a:lnTo>
                    <a:lnTo>
                      <a:pt x="117" y="213"/>
                    </a:lnTo>
                    <a:lnTo>
                      <a:pt x="117" y="213"/>
                    </a:lnTo>
                    <a:lnTo>
                      <a:pt x="111" y="213"/>
                    </a:lnTo>
                    <a:lnTo>
                      <a:pt x="95" y="213"/>
                    </a:lnTo>
                    <a:lnTo>
                      <a:pt x="93" y="211"/>
                    </a:lnTo>
                    <a:close/>
                    <a:moveTo>
                      <a:pt x="217" y="370"/>
                    </a:moveTo>
                    <a:lnTo>
                      <a:pt x="217" y="370"/>
                    </a:lnTo>
                    <a:lnTo>
                      <a:pt x="208" y="378"/>
                    </a:lnTo>
                    <a:lnTo>
                      <a:pt x="196" y="384"/>
                    </a:lnTo>
                    <a:lnTo>
                      <a:pt x="196" y="384"/>
                    </a:lnTo>
                    <a:lnTo>
                      <a:pt x="175" y="389"/>
                    </a:lnTo>
                    <a:lnTo>
                      <a:pt x="175" y="389"/>
                    </a:lnTo>
                    <a:lnTo>
                      <a:pt x="159" y="393"/>
                    </a:lnTo>
                    <a:lnTo>
                      <a:pt x="146" y="397"/>
                    </a:lnTo>
                    <a:lnTo>
                      <a:pt x="146" y="397"/>
                    </a:lnTo>
                    <a:lnTo>
                      <a:pt x="146" y="397"/>
                    </a:lnTo>
                    <a:lnTo>
                      <a:pt x="146" y="397"/>
                    </a:lnTo>
                    <a:lnTo>
                      <a:pt x="144" y="395"/>
                    </a:lnTo>
                    <a:lnTo>
                      <a:pt x="144" y="395"/>
                    </a:lnTo>
                    <a:lnTo>
                      <a:pt x="146" y="393"/>
                    </a:lnTo>
                    <a:lnTo>
                      <a:pt x="146" y="393"/>
                    </a:lnTo>
                    <a:lnTo>
                      <a:pt x="148" y="391"/>
                    </a:lnTo>
                    <a:lnTo>
                      <a:pt x="148" y="391"/>
                    </a:lnTo>
                    <a:lnTo>
                      <a:pt x="157" y="386"/>
                    </a:lnTo>
                    <a:lnTo>
                      <a:pt x="157" y="386"/>
                    </a:lnTo>
                    <a:lnTo>
                      <a:pt x="173" y="380"/>
                    </a:lnTo>
                    <a:lnTo>
                      <a:pt x="175" y="378"/>
                    </a:lnTo>
                    <a:lnTo>
                      <a:pt x="175" y="378"/>
                    </a:lnTo>
                    <a:lnTo>
                      <a:pt x="190" y="372"/>
                    </a:lnTo>
                    <a:lnTo>
                      <a:pt x="190" y="372"/>
                    </a:lnTo>
                    <a:lnTo>
                      <a:pt x="200" y="366"/>
                    </a:lnTo>
                    <a:lnTo>
                      <a:pt x="200" y="366"/>
                    </a:lnTo>
                    <a:lnTo>
                      <a:pt x="210" y="360"/>
                    </a:lnTo>
                    <a:lnTo>
                      <a:pt x="210" y="360"/>
                    </a:lnTo>
                    <a:lnTo>
                      <a:pt x="217" y="351"/>
                    </a:lnTo>
                    <a:lnTo>
                      <a:pt x="225" y="341"/>
                    </a:lnTo>
                    <a:lnTo>
                      <a:pt x="225" y="341"/>
                    </a:lnTo>
                    <a:lnTo>
                      <a:pt x="229" y="329"/>
                    </a:lnTo>
                    <a:lnTo>
                      <a:pt x="229" y="329"/>
                    </a:lnTo>
                    <a:lnTo>
                      <a:pt x="231" y="316"/>
                    </a:lnTo>
                    <a:lnTo>
                      <a:pt x="231" y="316"/>
                    </a:lnTo>
                    <a:lnTo>
                      <a:pt x="231" y="310"/>
                    </a:lnTo>
                    <a:lnTo>
                      <a:pt x="231" y="308"/>
                    </a:lnTo>
                    <a:lnTo>
                      <a:pt x="231" y="308"/>
                    </a:lnTo>
                    <a:lnTo>
                      <a:pt x="231" y="300"/>
                    </a:lnTo>
                    <a:lnTo>
                      <a:pt x="231" y="300"/>
                    </a:lnTo>
                    <a:lnTo>
                      <a:pt x="229" y="287"/>
                    </a:lnTo>
                    <a:lnTo>
                      <a:pt x="229" y="287"/>
                    </a:lnTo>
                    <a:lnTo>
                      <a:pt x="223" y="275"/>
                    </a:lnTo>
                    <a:lnTo>
                      <a:pt x="217" y="264"/>
                    </a:lnTo>
                    <a:lnTo>
                      <a:pt x="217" y="264"/>
                    </a:lnTo>
                    <a:lnTo>
                      <a:pt x="211" y="260"/>
                    </a:lnTo>
                    <a:lnTo>
                      <a:pt x="208" y="258"/>
                    </a:lnTo>
                    <a:lnTo>
                      <a:pt x="208" y="258"/>
                    </a:lnTo>
                    <a:lnTo>
                      <a:pt x="202" y="256"/>
                    </a:lnTo>
                    <a:lnTo>
                      <a:pt x="202" y="256"/>
                    </a:lnTo>
                    <a:lnTo>
                      <a:pt x="200" y="256"/>
                    </a:lnTo>
                    <a:lnTo>
                      <a:pt x="198" y="258"/>
                    </a:lnTo>
                    <a:lnTo>
                      <a:pt x="198" y="258"/>
                    </a:lnTo>
                    <a:lnTo>
                      <a:pt x="186" y="262"/>
                    </a:lnTo>
                    <a:lnTo>
                      <a:pt x="184" y="262"/>
                    </a:lnTo>
                    <a:lnTo>
                      <a:pt x="184" y="262"/>
                    </a:lnTo>
                    <a:lnTo>
                      <a:pt x="173" y="267"/>
                    </a:lnTo>
                    <a:lnTo>
                      <a:pt x="173" y="267"/>
                    </a:lnTo>
                    <a:lnTo>
                      <a:pt x="159" y="271"/>
                    </a:lnTo>
                    <a:lnTo>
                      <a:pt x="148" y="273"/>
                    </a:lnTo>
                    <a:lnTo>
                      <a:pt x="148" y="273"/>
                    </a:lnTo>
                    <a:lnTo>
                      <a:pt x="130" y="275"/>
                    </a:lnTo>
                    <a:lnTo>
                      <a:pt x="130" y="275"/>
                    </a:lnTo>
                    <a:lnTo>
                      <a:pt x="126" y="275"/>
                    </a:lnTo>
                    <a:lnTo>
                      <a:pt x="126" y="275"/>
                    </a:lnTo>
                    <a:lnTo>
                      <a:pt x="122" y="275"/>
                    </a:lnTo>
                    <a:lnTo>
                      <a:pt x="120" y="275"/>
                    </a:lnTo>
                    <a:lnTo>
                      <a:pt x="120" y="275"/>
                    </a:lnTo>
                    <a:lnTo>
                      <a:pt x="119" y="273"/>
                    </a:lnTo>
                    <a:lnTo>
                      <a:pt x="115" y="273"/>
                    </a:lnTo>
                    <a:lnTo>
                      <a:pt x="115" y="273"/>
                    </a:lnTo>
                    <a:lnTo>
                      <a:pt x="111" y="273"/>
                    </a:lnTo>
                    <a:lnTo>
                      <a:pt x="105" y="271"/>
                    </a:lnTo>
                    <a:lnTo>
                      <a:pt x="105" y="271"/>
                    </a:lnTo>
                    <a:lnTo>
                      <a:pt x="101" y="269"/>
                    </a:lnTo>
                    <a:lnTo>
                      <a:pt x="97" y="267"/>
                    </a:lnTo>
                    <a:lnTo>
                      <a:pt x="97" y="267"/>
                    </a:lnTo>
                    <a:lnTo>
                      <a:pt x="95" y="267"/>
                    </a:lnTo>
                    <a:lnTo>
                      <a:pt x="95" y="266"/>
                    </a:lnTo>
                    <a:lnTo>
                      <a:pt x="95" y="266"/>
                    </a:lnTo>
                    <a:lnTo>
                      <a:pt x="97" y="264"/>
                    </a:lnTo>
                    <a:lnTo>
                      <a:pt x="97" y="264"/>
                    </a:lnTo>
                    <a:lnTo>
                      <a:pt x="99" y="264"/>
                    </a:lnTo>
                    <a:lnTo>
                      <a:pt x="103" y="266"/>
                    </a:lnTo>
                    <a:lnTo>
                      <a:pt x="103" y="266"/>
                    </a:lnTo>
                    <a:lnTo>
                      <a:pt x="105" y="266"/>
                    </a:lnTo>
                    <a:lnTo>
                      <a:pt x="111" y="267"/>
                    </a:lnTo>
                    <a:lnTo>
                      <a:pt x="111" y="267"/>
                    </a:lnTo>
                    <a:lnTo>
                      <a:pt x="117" y="267"/>
                    </a:lnTo>
                    <a:lnTo>
                      <a:pt x="119" y="267"/>
                    </a:lnTo>
                    <a:lnTo>
                      <a:pt x="120" y="267"/>
                    </a:lnTo>
                    <a:lnTo>
                      <a:pt x="120" y="267"/>
                    </a:lnTo>
                    <a:lnTo>
                      <a:pt x="126" y="267"/>
                    </a:lnTo>
                    <a:lnTo>
                      <a:pt x="126" y="267"/>
                    </a:lnTo>
                    <a:lnTo>
                      <a:pt x="146" y="264"/>
                    </a:lnTo>
                    <a:lnTo>
                      <a:pt x="146" y="264"/>
                    </a:lnTo>
                    <a:lnTo>
                      <a:pt x="169" y="256"/>
                    </a:lnTo>
                    <a:lnTo>
                      <a:pt x="169" y="256"/>
                    </a:lnTo>
                    <a:lnTo>
                      <a:pt x="177" y="252"/>
                    </a:lnTo>
                    <a:lnTo>
                      <a:pt x="182" y="250"/>
                    </a:lnTo>
                    <a:lnTo>
                      <a:pt x="182" y="250"/>
                    </a:lnTo>
                    <a:lnTo>
                      <a:pt x="194" y="244"/>
                    </a:lnTo>
                    <a:lnTo>
                      <a:pt x="194" y="244"/>
                    </a:lnTo>
                    <a:lnTo>
                      <a:pt x="198" y="244"/>
                    </a:lnTo>
                    <a:lnTo>
                      <a:pt x="200" y="242"/>
                    </a:lnTo>
                    <a:lnTo>
                      <a:pt x="200" y="242"/>
                    </a:lnTo>
                    <a:lnTo>
                      <a:pt x="200" y="242"/>
                    </a:lnTo>
                    <a:lnTo>
                      <a:pt x="202" y="242"/>
                    </a:lnTo>
                    <a:lnTo>
                      <a:pt x="202" y="242"/>
                    </a:lnTo>
                    <a:lnTo>
                      <a:pt x="202" y="242"/>
                    </a:lnTo>
                    <a:lnTo>
                      <a:pt x="211" y="244"/>
                    </a:lnTo>
                    <a:lnTo>
                      <a:pt x="211" y="244"/>
                    </a:lnTo>
                    <a:lnTo>
                      <a:pt x="219" y="248"/>
                    </a:lnTo>
                    <a:lnTo>
                      <a:pt x="227" y="256"/>
                    </a:lnTo>
                    <a:lnTo>
                      <a:pt x="227" y="256"/>
                    </a:lnTo>
                    <a:lnTo>
                      <a:pt x="233" y="262"/>
                    </a:lnTo>
                    <a:lnTo>
                      <a:pt x="237" y="269"/>
                    </a:lnTo>
                    <a:lnTo>
                      <a:pt x="241" y="285"/>
                    </a:lnTo>
                    <a:lnTo>
                      <a:pt x="241" y="285"/>
                    </a:lnTo>
                    <a:lnTo>
                      <a:pt x="242" y="300"/>
                    </a:lnTo>
                    <a:lnTo>
                      <a:pt x="242" y="300"/>
                    </a:lnTo>
                    <a:lnTo>
                      <a:pt x="244" y="308"/>
                    </a:lnTo>
                    <a:lnTo>
                      <a:pt x="244" y="308"/>
                    </a:lnTo>
                    <a:lnTo>
                      <a:pt x="244" y="312"/>
                    </a:lnTo>
                    <a:lnTo>
                      <a:pt x="244" y="312"/>
                    </a:lnTo>
                    <a:lnTo>
                      <a:pt x="242" y="316"/>
                    </a:lnTo>
                    <a:lnTo>
                      <a:pt x="242" y="316"/>
                    </a:lnTo>
                    <a:lnTo>
                      <a:pt x="241" y="331"/>
                    </a:lnTo>
                    <a:lnTo>
                      <a:pt x="241" y="331"/>
                    </a:lnTo>
                    <a:lnTo>
                      <a:pt x="237" y="347"/>
                    </a:lnTo>
                    <a:lnTo>
                      <a:pt x="237" y="347"/>
                    </a:lnTo>
                    <a:lnTo>
                      <a:pt x="229" y="360"/>
                    </a:lnTo>
                    <a:lnTo>
                      <a:pt x="229" y="360"/>
                    </a:lnTo>
                    <a:lnTo>
                      <a:pt x="217" y="370"/>
                    </a:lnTo>
                    <a:lnTo>
                      <a:pt x="217" y="370"/>
                    </a:lnTo>
                    <a:close/>
                    <a:moveTo>
                      <a:pt x="289" y="389"/>
                    </a:moveTo>
                    <a:lnTo>
                      <a:pt x="289" y="389"/>
                    </a:lnTo>
                    <a:lnTo>
                      <a:pt x="289" y="389"/>
                    </a:lnTo>
                    <a:lnTo>
                      <a:pt x="289" y="389"/>
                    </a:lnTo>
                    <a:lnTo>
                      <a:pt x="291" y="391"/>
                    </a:lnTo>
                    <a:lnTo>
                      <a:pt x="291" y="391"/>
                    </a:lnTo>
                    <a:lnTo>
                      <a:pt x="291" y="393"/>
                    </a:lnTo>
                    <a:lnTo>
                      <a:pt x="291" y="393"/>
                    </a:lnTo>
                    <a:lnTo>
                      <a:pt x="287" y="395"/>
                    </a:lnTo>
                    <a:lnTo>
                      <a:pt x="287" y="395"/>
                    </a:lnTo>
                    <a:lnTo>
                      <a:pt x="281" y="401"/>
                    </a:lnTo>
                    <a:lnTo>
                      <a:pt x="281" y="401"/>
                    </a:lnTo>
                    <a:lnTo>
                      <a:pt x="281" y="401"/>
                    </a:lnTo>
                    <a:lnTo>
                      <a:pt x="277" y="403"/>
                    </a:lnTo>
                    <a:lnTo>
                      <a:pt x="275" y="403"/>
                    </a:lnTo>
                    <a:lnTo>
                      <a:pt x="275" y="403"/>
                    </a:lnTo>
                    <a:lnTo>
                      <a:pt x="271" y="407"/>
                    </a:lnTo>
                    <a:lnTo>
                      <a:pt x="270" y="407"/>
                    </a:lnTo>
                    <a:lnTo>
                      <a:pt x="270" y="407"/>
                    </a:lnTo>
                    <a:lnTo>
                      <a:pt x="266" y="409"/>
                    </a:lnTo>
                    <a:lnTo>
                      <a:pt x="266" y="409"/>
                    </a:lnTo>
                    <a:lnTo>
                      <a:pt x="260" y="411"/>
                    </a:lnTo>
                    <a:lnTo>
                      <a:pt x="260" y="411"/>
                    </a:lnTo>
                    <a:lnTo>
                      <a:pt x="254" y="413"/>
                    </a:lnTo>
                    <a:lnTo>
                      <a:pt x="254" y="413"/>
                    </a:lnTo>
                    <a:lnTo>
                      <a:pt x="246" y="415"/>
                    </a:lnTo>
                    <a:lnTo>
                      <a:pt x="246" y="415"/>
                    </a:lnTo>
                    <a:lnTo>
                      <a:pt x="244" y="415"/>
                    </a:lnTo>
                    <a:lnTo>
                      <a:pt x="241" y="415"/>
                    </a:lnTo>
                    <a:lnTo>
                      <a:pt x="241" y="411"/>
                    </a:lnTo>
                    <a:lnTo>
                      <a:pt x="241" y="415"/>
                    </a:lnTo>
                    <a:lnTo>
                      <a:pt x="241" y="415"/>
                    </a:lnTo>
                    <a:lnTo>
                      <a:pt x="239" y="415"/>
                    </a:lnTo>
                    <a:lnTo>
                      <a:pt x="239" y="415"/>
                    </a:lnTo>
                    <a:lnTo>
                      <a:pt x="235" y="413"/>
                    </a:lnTo>
                    <a:lnTo>
                      <a:pt x="235" y="413"/>
                    </a:lnTo>
                    <a:lnTo>
                      <a:pt x="235" y="413"/>
                    </a:lnTo>
                    <a:lnTo>
                      <a:pt x="231" y="413"/>
                    </a:lnTo>
                    <a:lnTo>
                      <a:pt x="231" y="413"/>
                    </a:lnTo>
                    <a:lnTo>
                      <a:pt x="231" y="413"/>
                    </a:lnTo>
                    <a:lnTo>
                      <a:pt x="227" y="411"/>
                    </a:lnTo>
                    <a:lnTo>
                      <a:pt x="227" y="411"/>
                    </a:lnTo>
                    <a:lnTo>
                      <a:pt x="225" y="409"/>
                    </a:lnTo>
                    <a:lnTo>
                      <a:pt x="225" y="409"/>
                    </a:lnTo>
                    <a:lnTo>
                      <a:pt x="223" y="407"/>
                    </a:lnTo>
                    <a:lnTo>
                      <a:pt x="223" y="407"/>
                    </a:lnTo>
                    <a:lnTo>
                      <a:pt x="225" y="405"/>
                    </a:lnTo>
                    <a:lnTo>
                      <a:pt x="225" y="405"/>
                    </a:lnTo>
                    <a:lnTo>
                      <a:pt x="229" y="405"/>
                    </a:lnTo>
                    <a:lnTo>
                      <a:pt x="233" y="405"/>
                    </a:lnTo>
                    <a:lnTo>
                      <a:pt x="237" y="405"/>
                    </a:lnTo>
                    <a:lnTo>
                      <a:pt x="237" y="405"/>
                    </a:lnTo>
                    <a:lnTo>
                      <a:pt x="237" y="405"/>
                    </a:lnTo>
                    <a:lnTo>
                      <a:pt x="239" y="405"/>
                    </a:lnTo>
                    <a:lnTo>
                      <a:pt x="239" y="405"/>
                    </a:lnTo>
                    <a:lnTo>
                      <a:pt x="239" y="405"/>
                    </a:lnTo>
                    <a:lnTo>
                      <a:pt x="239" y="405"/>
                    </a:lnTo>
                    <a:lnTo>
                      <a:pt x="239" y="405"/>
                    </a:lnTo>
                    <a:lnTo>
                      <a:pt x="239" y="405"/>
                    </a:lnTo>
                    <a:lnTo>
                      <a:pt x="241" y="405"/>
                    </a:lnTo>
                    <a:lnTo>
                      <a:pt x="241" y="405"/>
                    </a:lnTo>
                    <a:lnTo>
                      <a:pt x="241" y="405"/>
                    </a:lnTo>
                    <a:lnTo>
                      <a:pt x="241" y="405"/>
                    </a:lnTo>
                    <a:lnTo>
                      <a:pt x="242" y="405"/>
                    </a:lnTo>
                    <a:lnTo>
                      <a:pt x="242" y="405"/>
                    </a:lnTo>
                    <a:lnTo>
                      <a:pt x="246" y="405"/>
                    </a:lnTo>
                    <a:lnTo>
                      <a:pt x="252" y="403"/>
                    </a:lnTo>
                    <a:lnTo>
                      <a:pt x="252" y="403"/>
                    </a:lnTo>
                    <a:lnTo>
                      <a:pt x="258" y="401"/>
                    </a:lnTo>
                    <a:lnTo>
                      <a:pt x="258" y="401"/>
                    </a:lnTo>
                    <a:lnTo>
                      <a:pt x="264" y="399"/>
                    </a:lnTo>
                    <a:lnTo>
                      <a:pt x="264" y="399"/>
                    </a:lnTo>
                    <a:lnTo>
                      <a:pt x="266" y="399"/>
                    </a:lnTo>
                    <a:lnTo>
                      <a:pt x="268" y="397"/>
                    </a:lnTo>
                    <a:lnTo>
                      <a:pt x="268" y="397"/>
                    </a:lnTo>
                    <a:lnTo>
                      <a:pt x="271" y="395"/>
                    </a:lnTo>
                    <a:lnTo>
                      <a:pt x="273" y="395"/>
                    </a:lnTo>
                    <a:lnTo>
                      <a:pt x="273" y="395"/>
                    </a:lnTo>
                    <a:lnTo>
                      <a:pt x="277" y="393"/>
                    </a:lnTo>
                    <a:lnTo>
                      <a:pt x="277" y="393"/>
                    </a:lnTo>
                    <a:lnTo>
                      <a:pt x="281" y="393"/>
                    </a:lnTo>
                    <a:lnTo>
                      <a:pt x="285" y="391"/>
                    </a:lnTo>
                    <a:lnTo>
                      <a:pt x="285" y="391"/>
                    </a:lnTo>
                    <a:lnTo>
                      <a:pt x="289" y="389"/>
                    </a:lnTo>
                    <a:lnTo>
                      <a:pt x="289" y="389"/>
                    </a:lnTo>
                    <a:close/>
                    <a:moveTo>
                      <a:pt x="407" y="206"/>
                    </a:moveTo>
                    <a:lnTo>
                      <a:pt x="407" y="206"/>
                    </a:lnTo>
                    <a:lnTo>
                      <a:pt x="405" y="206"/>
                    </a:lnTo>
                    <a:lnTo>
                      <a:pt x="405" y="202"/>
                    </a:lnTo>
                    <a:lnTo>
                      <a:pt x="405" y="204"/>
                    </a:lnTo>
                    <a:lnTo>
                      <a:pt x="405" y="204"/>
                    </a:lnTo>
                    <a:lnTo>
                      <a:pt x="401" y="204"/>
                    </a:lnTo>
                    <a:lnTo>
                      <a:pt x="401" y="204"/>
                    </a:lnTo>
                    <a:lnTo>
                      <a:pt x="397" y="202"/>
                    </a:lnTo>
                    <a:lnTo>
                      <a:pt x="397" y="202"/>
                    </a:lnTo>
                    <a:lnTo>
                      <a:pt x="395" y="202"/>
                    </a:lnTo>
                    <a:lnTo>
                      <a:pt x="393" y="200"/>
                    </a:lnTo>
                    <a:lnTo>
                      <a:pt x="393" y="200"/>
                    </a:lnTo>
                    <a:lnTo>
                      <a:pt x="392" y="200"/>
                    </a:lnTo>
                    <a:lnTo>
                      <a:pt x="392" y="200"/>
                    </a:lnTo>
                    <a:lnTo>
                      <a:pt x="384" y="196"/>
                    </a:lnTo>
                    <a:lnTo>
                      <a:pt x="384" y="196"/>
                    </a:lnTo>
                    <a:lnTo>
                      <a:pt x="378" y="192"/>
                    </a:lnTo>
                    <a:lnTo>
                      <a:pt x="378" y="192"/>
                    </a:lnTo>
                    <a:lnTo>
                      <a:pt x="370" y="188"/>
                    </a:lnTo>
                    <a:lnTo>
                      <a:pt x="366" y="186"/>
                    </a:lnTo>
                    <a:lnTo>
                      <a:pt x="363" y="184"/>
                    </a:lnTo>
                    <a:lnTo>
                      <a:pt x="359" y="182"/>
                    </a:lnTo>
                    <a:lnTo>
                      <a:pt x="359" y="182"/>
                    </a:lnTo>
                    <a:lnTo>
                      <a:pt x="355" y="182"/>
                    </a:lnTo>
                    <a:lnTo>
                      <a:pt x="353" y="182"/>
                    </a:lnTo>
                    <a:lnTo>
                      <a:pt x="353" y="182"/>
                    </a:lnTo>
                    <a:lnTo>
                      <a:pt x="351" y="182"/>
                    </a:lnTo>
                    <a:lnTo>
                      <a:pt x="347" y="182"/>
                    </a:lnTo>
                    <a:lnTo>
                      <a:pt x="343" y="180"/>
                    </a:lnTo>
                    <a:lnTo>
                      <a:pt x="343" y="180"/>
                    </a:lnTo>
                    <a:lnTo>
                      <a:pt x="341" y="182"/>
                    </a:lnTo>
                    <a:lnTo>
                      <a:pt x="341" y="182"/>
                    </a:lnTo>
                    <a:lnTo>
                      <a:pt x="337" y="182"/>
                    </a:lnTo>
                    <a:lnTo>
                      <a:pt x="337" y="182"/>
                    </a:lnTo>
                    <a:lnTo>
                      <a:pt x="333" y="182"/>
                    </a:lnTo>
                    <a:lnTo>
                      <a:pt x="333" y="182"/>
                    </a:lnTo>
                    <a:lnTo>
                      <a:pt x="332" y="182"/>
                    </a:lnTo>
                    <a:lnTo>
                      <a:pt x="332" y="182"/>
                    </a:lnTo>
                    <a:lnTo>
                      <a:pt x="326" y="184"/>
                    </a:lnTo>
                    <a:lnTo>
                      <a:pt x="326" y="184"/>
                    </a:lnTo>
                    <a:lnTo>
                      <a:pt x="324" y="186"/>
                    </a:lnTo>
                    <a:lnTo>
                      <a:pt x="324" y="186"/>
                    </a:lnTo>
                    <a:lnTo>
                      <a:pt x="332" y="196"/>
                    </a:lnTo>
                    <a:lnTo>
                      <a:pt x="332" y="196"/>
                    </a:lnTo>
                    <a:lnTo>
                      <a:pt x="339" y="206"/>
                    </a:lnTo>
                    <a:lnTo>
                      <a:pt x="339" y="206"/>
                    </a:lnTo>
                    <a:lnTo>
                      <a:pt x="347" y="215"/>
                    </a:lnTo>
                    <a:lnTo>
                      <a:pt x="347" y="215"/>
                    </a:lnTo>
                    <a:lnTo>
                      <a:pt x="355" y="223"/>
                    </a:lnTo>
                    <a:lnTo>
                      <a:pt x="355" y="223"/>
                    </a:lnTo>
                    <a:lnTo>
                      <a:pt x="359" y="225"/>
                    </a:lnTo>
                    <a:lnTo>
                      <a:pt x="359" y="227"/>
                    </a:lnTo>
                    <a:lnTo>
                      <a:pt x="359" y="227"/>
                    </a:lnTo>
                    <a:lnTo>
                      <a:pt x="363" y="229"/>
                    </a:lnTo>
                    <a:lnTo>
                      <a:pt x="363" y="229"/>
                    </a:lnTo>
                    <a:lnTo>
                      <a:pt x="366" y="231"/>
                    </a:lnTo>
                    <a:lnTo>
                      <a:pt x="366" y="231"/>
                    </a:lnTo>
                    <a:lnTo>
                      <a:pt x="370" y="233"/>
                    </a:lnTo>
                    <a:lnTo>
                      <a:pt x="370" y="233"/>
                    </a:lnTo>
                    <a:lnTo>
                      <a:pt x="372" y="235"/>
                    </a:lnTo>
                    <a:lnTo>
                      <a:pt x="376" y="235"/>
                    </a:lnTo>
                    <a:lnTo>
                      <a:pt x="376" y="235"/>
                    </a:lnTo>
                    <a:lnTo>
                      <a:pt x="376" y="237"/>
                    </a:lnTo>
                    <a:lnTo>
                      <a:pt x="376" y="237"/>
                    </a:lnTo>
                    <a:lnTo>
                      <a:pt x="374" y="238"/>
                    </a:lnTo>
                    <a:lnTo>
                      <a:pt x="374" y="238"/>
                    </a:lnTo>
                    <a:lnTo>
                      <a:pt x="372" y="238"/>
                    </a:lnTo>
                    <a:lnTo>
                      <a:pt x="372" y="238"/>
                    </a:lnTo>
                    <a:lnTo>
                      <a:pt x="372" y="238"/>
                    </a:lnTo>
                    <a:lnTo>
                      <a:pt x="368" y="238"/>
                    </a:lnTo>
                    <a:lnTo>
                      <a:pt x="366" y="237"/>
                    </a:lnTo>
                    <a:lnTo>
                      <a:pt x="366" y="237"/>
                    </a:lnTo>
                    <a:lnTo>
                      <a:pt x="364" y="237"/>
                    </a:lnTo>
                    <a:lnTo>
                      <a:pt x="364" y="237"/>
                    </a:lnTo>
                    <a:lnTo>
                      <a:pt x="361" y="235"/>
                    </a:lnTo>
                    <a:lnTo>
                      <a:pt x="359" y="235"/>
                    </a:lnTo>
                    <a:lnTo>
                      <a:pt x="359" y="235"/>
                    </a:lnTo>
                    <a:lnTo>
                      <a:pt x="355" y="233"/>
                    </a:lnTo>
                    <a:lnTo>
                      <a:pt x="355" y="233"/>
                    </a:lnTo>
                    <a:lnTo>
                      <a:pt x="355" y="233"/>
                    </a:lnTo>
                    <a:lnTo>
                      <a:pt x="351" y="231"/>
                    </a:lnTo>
                    <a:lnTo>
                      <a:pt x="351" y="231"/>
                    </a:lnTo>
                    <a:lnTo>
                      <a:pt x="341" y="223"/>
                    </a:lnTo>
                    <a:lnTo>
                      <a:pt x="341" y="223"/>
                    </a:lnTo>
                    <a:lnTo>
                      <a:pt x="332" y="213"/>
                    </a:lnTo>
                    <a:lnTo>
                      <a:pt x="332" y="213"/>
                    </a:lnTo>
                    <a:lnTo>
                      <a:pt x="322" y="204"/>
                    </a:lnTo>
                    <a:lnTo>
                      <a:pt x="320" y="202"/>
                    </a:lnTo>
                    <a:lnTo>
                      <a:pt x="320" y="202"/>
                    </a:lnTo>
                    <a:lnTo>
                      <a:pt x="312" y="192"/>
                    </a:lnTo>
                    <a:lnTo>
                      <a:pt x="312" y="192"/>
                    </a:lnTo>
                    <a:lnTo>
                      <a:pt x="302" y="182"/>
                    </a:lnTo>
                    <a:lnTo>
                      <a:pt x="302" y="182"/>
                    </a:lnTo>
                    <a:lnTo>
                      <a:pt x="293" y="177"/>
                    </a:lnTo>
                    <a:lnTo>
                      <a:pt x="293" y="177"/>
                    </a:lnTo>
                    <a:lnTo>
                      <a:pt x="281" y="175"/>
                    </a:lnTo>
                    <a:lnTo>
                      <a:pt x="281" y="175"/>
                    </a:lnTo>
                    <a:lnTo>
                      <a:pt x="279" y="175"/>
                    </a:lnTo>
                    <a:lnTo>
                      <a:pt x="275" y="175"/>
                    </a:lnTo>
                    <a:lnTo>
                      <a:pt x="275" y="175"/>
                    </a:lnTo>
                    <a:lnTo>
                      <a:pt x="270" y="173"/>
                    </a:lnTo>
                    <a:lnTo>
                      <a:pt x="270" y="173"/>
                    </a:lnTo>
                    <a:lnTo>
                      <a:pt x="266" y="173"/>
                    </a:lnTo>
                    <a:lnTo>
                      <a:pt x="266" y="173"/>
                    </a:lnTo>
                    <a:lnTo>
                      <a:pt x="266" y="173"/>
                    </a:lnTo>
                    <a:lnTo>
                      <a:pt x="264" y="175"/>
                    </a:lnTo>
                    <a:lnTo>
                      <a:pt x="264" y="175"/>
                    </a:lnTo>
                    <a:lnTo>
                      <a:pt x="262" y="175"/>
                    </a:lnTo>
                    <a:lnTo>
                      <a:pt x="262" y="175"/>
                    </a:lnTo>
                    <a:lnTo>
                      <a:pt x="258" y="175"/>
                    </a:lnTo>
                    <a:lnTo>
                      <a:pt x="258" y="175"/>
                    </a:lnTo>
                    <a:lnTo>
                      <a:pt x="254" y="175"/>
                    </a:lnTo>
                    <a:lnTo>
                      <a:pt x="254" y="175"/>
                    </a:lnTo>
                    <a:lnTo>
                      <a:pt x="246" y="177"/>
                    </a:lnTo>
                    <a:lnTo>
                      <a:pt x="246" y="177"/>
                    </a:lnTo>
                    <a:lnTo>
                      <a:pt x="246" y="177"/>
                    </a:lnTo>
                    <a:lnTo>
                      <a:pt x="246" y="177"/>
                    </a:lnTo>
                    <a:lnTo>
                      <a:pt x="244" y="175"/>
                    </a:lnTo>
                    <a:lnTo>
                      <a:pt x="244" y="175"/>
                    </a:lnTo>
                    <a:lnTo>
                      <a:pt x="246" y="173"/>
                    </a:lnTo>
                    <a:lnTo>
                      <a:pt x="246" y="173"/>
                    </a:lnTo>
                    <a:lnTo>
                      <a:pt x="252" y="169"/>
                    </a:lnTo>
                    <a:lnTo>
                      <a:pt x="252" y="169"/>
                    </a:lnTo>
                    <a:lnTo>
                      <a:pt x="258" y="167"/>
                    </a:lnTo>
                    <a:lnTo>
                      <a:pt x="260" y="167"/>
                    </a:lnTo>
                    <a:lnTo>
                      <a:pt x="260" y="167"/>
                    </a:lnTo>
                    <a:lnTo>
                      <a:pt x="264" y="165"/>
                    </a:lnTo>
                    <a:lnTo>
                      <a:pt x="266" y="165"/>
                    </a:lnTo>
                    <a:lnTo>
                      <a:pt x="266" y="165"/>
                    </a:lnTo>
                    <a:lnTo>
                      <a:pt x="270" y="165"/>
                    </a:lnTo>
                    <a:lnTo>
                      <a:pt x="271" y="163"/>
                    </a:lnTo>
                    <a:lnTo>
                      <a:pt x="271" y="163"/>
                    </a:lnTo>
                    <a:lnTo>
                      <a:pt x="275" y="163"/>
                    </a:lnTo>
                    <a:lnTo>
                      <a:pt x="281" y="163"/>
                    </a:lnTo>
                    <a:lnTo>
                      <a:pt x="281" y="163"/>
                    </a:lnTo>
                    <a:lnTo>
                      <a:pt x="283" y="163"/>
                    </a:lnTo>
                    <a:lnTo>
                      <a:pt x="285" y="163"/>
                    </a:lnTo>
                    <a:lnTo>
                      <a:pt x="289" y="163"/>
                    </a:lnTo>
                    <a:lnTo>
                      <a:pt x="289" y="163"/>
                    </a:lnTo>
                    <a:lnTo>
                      <a:pt x="293" y="165"/>
                    </a:lnTo>
                    <a:lnTo>
                      <a:pt x="293" y="165"/>
                    </a:lnTo>
                    <a:lnTo>
                      <a:pt x="293" y="165"/>
                    </a:lnTo>
                    <a:lnTo>
                      <a:pt x="297" y="165"/>
                    </a:lnTo>
                    <a:lnTo>
                      <a:pt x="297" y="165"/>
                    </a:lnTo>
                    <a:lnTo>
                      <a:pt x="304" y="169"/>
                    </a:lnTo>
                    <a:lnTo>
                      <a:pt x="310" y="173"/>
                    </a:lnTo>
                    <a:lnTo>
                      <a:pt x="310" y="173"/>
                    </a:lnTo>
                    <a:lnTo>
                      <a:pt x="318" y="178"/>
                    </a:lnTo>
                    <a:lnTo>
                      <a:pt x="318" y="178"/>
                    </a:lnTo>
                    <a:lnTo>
                      <a:pt x="318" y="178"/>
                    </a:lnTo>
                    <a:lnTo>
                      <a:pt x="322" y="177"/>
                    </a:lnTo>
                    <a:lnTo>
                      <a:pt x="322" y="175"/>
                    </a:lnTo>
                    <a:lnTo>
                      <a:pt x="322" y="173"/>
                    </a:lnTo>
                    <a:lnTo>
                      <a:pt x="322" y="173"/>
                    </a:lnTo>
                    <a:lnTo>
                      <a:pt x="320" y="169"/>
                    </a:lnTo>
                    <a:lnTo>
                      <a:pt x="320" y="167"/>
                    </a:lnTo>
                    <a:lnTo>
                      <a:pt x="320" y="167"/>
                    </a:lnTo>
                    <a:lnTo>
                      <a:pt x="318" y="165"/>
                    </a:lnTo>
                    <a:lnTo>
                      <a:pt x="318" y="165"/>
                    </a:lnTo>
                    <a:lnTo>
                      <a:pt x="316" y="161"/>
                    </a:lnTo>
                    <a:lnTo>
                      <a:pt x="316" y="161"/>
                    </a:lnTo>
                    <a:lnTo>
                      <a:pt x="310" y="153"/>
                    </a:lnTo>
                    <a:lnTo>
                      <a:pt x="310" y="153"/>
                    </a:lnTo>
                    <a:lnTo>
                      <a:pt x="302" y="146"/>
                    </a:lnTo>
                    <a:lnTo>
                      <a:pt x="302" y="146"/>
                    </a:lnTo>
                    <a:lnTo>
                      <a:pt x="291" y="138"/>
                    </a:lnTo>
                    <a:lnTo>
                      <a:pt x="291" y="138"/>
                    </a:lnTo>
                    <a:lnTo>
                      <a:pt x="279" y="134"/>
                    </a:lnTo>
                    <a:lnTo>
                      <a:pt x="277" y="132"/>
                    </a:lnTo>
                    <a:lnTo>
                      <a:pt x="277" y="132"/>
                    </a:lnTo>
                    <a:lnTo>
                      <a:pt x="266" y="128"/>
                    </a:lnTo>
                    <a:lnTo>
                      <a:pt x="266" y="128"/>
                    </a:lnTo>
                    <a:lnTo>
                      <a:pt x="260" y="124"/>
                    </a:lnTo>
                    <a:lnTo>
                      <a:pt x="260" y="124"/>
                    </a:lnTo>
                    <a:lnTo>
                      <a:pt x="260" y="124"/>
                    </a:lnTo>
                    <a:lnTo>
                      <a:pt x="260" y="124"/>
                    </a:lnTo>
                    <a:lnTo>
                      <a:pt x="260" y="124"/>
                    </a:lnTo>
                    <a:lnTo>
                      <a:pt x="260" y="122"/>
                    </a:lnTo>
                    <a:lnTo>
                      <a:pt x="260" y="124"/>
                    </a:lnTo>
                    <a:lnTo>
                      <a:pt x="254" y="124"/>
                    </a:lnTo>
                    <a:lnTo>
                      <a:pt x="254" y="124"/>
                    </a:lnTo>
                    <a:lnTo>
                      <a:pt x="250" y="124"/>
                    </a:lnTo>
                    <a:lnTo>
                      <a:pt x="246" y="124"/>
                    </a:lnTo>
                    <a:lnTo>
                      <a:pt x="242" y="126"/>
                    </a:lnTo>
                    <a:lnTo>
                      <a:pt x="242" y="126"/>
                    </a:lnTo>
                    <a:lnTo>
                      <a:pt x="239" y="126"/>
                    </a:lnTo>
                    <a:lnTo>
                      <a:pt x="237" y="128"/>
                    </a:lnTo>
                    <a:lnTo>
                      <a:pt x="235" y="128"/>
                    </a:lnTo>
                    <a:lnTo>
                      <a:pt x="235" y="128"/>
                    </a:lnTo>
                    <a:lnTo>
                      <a:pt x="227" y="132"/>
                    </a:lnTo>
                    <a:lnTo>
                      <a:pt x="227" y="132"/>
                    </a:lnTo>
                    <a:lnTo>
                      <a:pt x="223" y="134"/>
                    </a:lnTo>
                    <a:lnTo>
                      <a:pt x="219" y="136"/>
                    </a:lnTo>
                    <a:lnTo>
                      <a:pt x="219" y="136"/>
                    </a:lnTo>
                    <a:lnTo>
                      <a:pt x="213" y="140"/>
                    </a:lnTo>
                    <a:lnTo>
                      <a:pt x="211" y="142"/>
                    </a:lnTo>
                    <a:lnTo>
                      <a:pt x="211" y="142"/>
                    </a:lnTo>
                    <a:lnTo>
                      <a:pt x="204" y="146"/>
                    </a:lnTo>
                    <a:lnTo>
                      <a:pt x="204" y="146"/>
                    </a:lnTo>
                    <a:lnTo>
                      <a:pt x="200" y="147"/>
                    </a:lnTo>
                    <a:lnTo>
                      <a:pt x="200" y="147"/>
                    </a:lnTo>
                    <a:lnTo>
                      <a:pt x="198" y="147"/>
                    </a:lnTo>
                    <a:lnTo>
                      <a:pt x="198" y="147"/>
                    </a:lnTo>
                    <a:lnTo>
                      <a:pt x="194" y="147"/>
                    </a:lnTo>
                    <a:lnTo>
                      <a:pt x="194" y="147"/>
                    </a:lnTo>
                    <a:lnTo>
                      <a:pt x="192" y="147"/>
                    </a:lnTo>
                    <a:lnTo>
                      <a:pt x="192" y="147"/>
                    </a:lnTo>
                    <a:lnTo>
                      <a:pt x="186" y="147"/>
                    </a:lnTo>
                    <a:lnTo>
                      <a:pt x="184" y="147"/>
                    </a:lnTo>
                    <a:lnTo>
                      <a:pt x="184" y="147"/>
                    </a:lnTo>
                    <a:lnTo>
                      <a:pt x="182" y="146"/>
                    </a:lnTo>
                    <a:lnTo>
                      <a:pt x="182" y="146"/>
                    </a:lnTo>
                    <a:lnTo>
                      <a:pt x="180" y="146"/>
                    </a:lnTo>
                    <a:lnTo>
                      <a:pt x="180" y="144"/>
                    </a:lnTo>
                    <a:lnTo>
                      <a:pt x="180" y="144"/>
                    </a:lnTo>
                    <a:lnTo>
                      <a:pt x="177" y="142"/>
                    </a:lnTo>
                    <a:lnTo>
                      <a:pt x="177" y="142"/>
                    </a:lnTo>
                    <a:lnTo>
                      <a:pt x="177" y="140"/>
                    </a:lnTo>
                    <a:lnTo>
                      <a:pt x="177" y="140"/>
                    </a:lnTo>
                    <a:lnTo>
                      <a:pt x="177" y="140"/>
                    </a:lnTo>
                    <a:lnTo>
                      <a:pt x="175" y="136"/>
                    </a:lnTo>
                    <a:lnTo>
                      <a:pt x="175" y="134"/>
                    </a:lnTo>
                    <a:lnTo>
                      <a:pt x="175" y="134"/>
                    </a:lnTo>
                    <a:lnTo>
                      <a:pt x="175" y="134"/>
                    </a:lnTo>
                    <a:lnTo>
                      <a:pt x="177" y="132"/>
                    </a:lnTo>
                    <a:lnTo>
                      <a:pt x="177" y="132"/>
                    </a:lnTo>
                    <a:lnTo>
                      <a:pt x="177" y="132"/>
                    </a:lnTo>
                    <a:lnTo>
                      <a:pt x="177" y="132"/>
                    </a:lnTo>
                    <a:lnTo>
                      <a:pt x="179" y="134"/>
                    </a:lnTo>
                    <a:lnTo>
                      <a:pt x="179" y="134"/>
                    </a:lnTo>
                    <a:lnTo>
                      <a:pt x="179" y="134"/>
                    </a:lnTo>
                    <a:lnTo>
                      <a:pt x="180" y="138"/>
                    </a:lnTo>
                    <a:lnTo>
                      <a:pt x="180" y="138"/>
                    </a:lnTo>
                    <a:lnTo>
                      <a:pt x="180" y="138"/>
                    </a:lnTo>
                    <a:lnTo>
                      <a:pt x="180" y="138"/>
                    </a:lnTo>
                    <a:lnTo>
                      <a:pt x="180" y="138"/>
                    </a:lnTo>
                    <a:lnTo>
                      <a:pt x="180" y="138"/>
                    </a:lnTo>
                    <a:lnTo>
                      <a:pt x="182" y="140"/>
                    </a:lnTo>
                    <a:lnTo>
                      <a:pt x="184" y="142"/>
                    </a:lnTo>
                    <a:lnTo>
                      <a:pt x="184" y="142"/>
                    </a:lnTo>
                    <a:lnTo>
                      <a:pt x="184" y="142"/>
                    </a:lnTo>
                    <a:lnTo>
                      <a:pt x="186" y="142"/>
                    </a:lnTo>
                    <a:lnTo>
                      <a:pt x="188" y="142"/>
                    </a:lnTo>
                    <a:lnTo>
                      <a:pt x="188" y="142"/>
                    </a:lnTo>
                    <a:lnTo>
                      <a:pt x="192" y="144"/>
                    </a:lnTo>
                    <a:lnTo>
                      <a:pt x="192" y="144"/>
                    </a:lnTo>
                    <a:lnTo>
                      <a:pt x="194" y="144"/>
                    </a:lnTo>
                    <a:lnTo>
                      <a:pt x="194" y="144"/>
                    </a:lnTo>
                    <a:lnTo>
                      <a:pt x="200" y="140"/>
                    </a:lnTo>
                    <a:lnTo>
                      <a:pt x="200" y="140"/>
                    </a:lnTo>
                    <a:lnTo>
                      <a:pt x="208" y="136"/>
                    </a:lnTo>
                    <a:lnTo>
                      <a:pt x="210" y="134"/>
                    </a:lnTo>
                    <a:lnTo>
                      <a:pt x="210" y="134"/>
                    </a:lnTo>
                    <a:lnTo>
                      <a:pt x="215" y="130"/>
                    </a:lnTo>
                    <a:lnTo>
                      <a:pt x="215" y="130"/>
                    </a:lnTo>
                    <a:lnTo>
                      <a:pt x="217" y="128"/>
                    </a:lnTo>
                    <a:lnTo>
                      <a:pt x="219" y="126"/>
                    </a:lnTo>
                    <a:lnTo>
                      <a:pt x="219" y="126"/>
                    </a:lnTo>
                    <a:lnTo>
                      <a:pt x="221" y="124"/>
                    </a:lnTo>
                    <a:lnTo>
                      <a:pt x="223" y="124"/>
                    </a:lnTo>
                    <a:lnTo>
                      <a:pt x="223" y="124"/>
                    </a:lnTo>
                    <a:lnTo>
                      <a:pt x="231" y="120"/>
                    </a:lnTo>
                    <a:lnTo>
                      <a:pt x="233" y="118"/>
                    </a:lnTo>
                    <a:lnTo>
                      <a:pt x="237" y="118"/>
                    </a:lnTo>
                    <a:lnTo>
                      <a:pt x="237" y="118"/>
                    </a:lnTo>
                    <a:lnTo>
                      <a:pt x="239" y="117"/>
                    </a:lnTo>
                    <a:lnTo>
                      <a:pt x="244" y="115"/>
                    </a:lnTo>
                    <a:lnTo>
                      <a:pt x="244" y="115"/>
                    </a:lnTo>
                    <a:lnTo>
                      <a:pt x="252" y="115"/>
                    </a:lnTo>
                    <a:lnTo>
                      <a:pt x="252" y="115"/>
                    </a:lnTo>
                    <a:lnTo>
                      <a:pt x="250" y="111"/>
                    </a:lnTo>
                    <a:lnTo>
                      <a:pt x="250" y="111"/>
                    </a:lnTo>
                    <a:lnTo>
                      <a:pt x="250" y="107"/>
                    </a:lnTo>
                    <a:lnTo>
                      <a:pt x="250" y="107"/>
                    </a:lnTo>
                    <a:lnTo>
                      <a:pt x="250" y="107"/>
                    </a:lnTo>
                    <a:lnTo>
                      <a:pt x="250" y="103"/>
                    </a:lnTo>
                    <a:lnTo>
                      <a:pt x="250" y="103"/>
                    </a:lnTo>
                    <a:lnTo>
                      <a:pt x="252" y="95"/>
                    </a:lnTo>
                    <a:lnTo>
                      <a:pt x="252" y="95"/>
                    </a:lnTo>
                    <a:lnTo>
                      <a:pt x="256" y="89"/>
                    </a:lnTo>
                    <a:lnTo>
                      <a:pt x="256" y="89"/>
                    </a:lnTo>
                    <a:lnTo>
                      <a:pt x="262" y="86"/>
                    </a:lnTo>
                    <a:lnTo>
                      <a:pt x="266" y="86"/>
                    </a:lnTo>
                    <a:lnTo>
                      <a:pt x="266" y="86"/>
                    </a:lnTo>
                    <a:lnTo>
                      <a:pt x="271" y="84"/>
                    </a:lnTo>
                    <a:lnTo>
                      <a:pt x="271" y="84"/>
                    </a:lnTo>
                    <a:lnTo>
                      <a:pt x="273" y="84"/>
                    </a:lnTo>
                    <a:lnTo>
                      <a:pt x="275" y="84"/>
                    </a:lnTo>
                    <a:lnTo>
                      <a:pt x="281" y="86"/>
                    </a:lnTo>
                    <a:lnTo>
                      <a:pt x="281" y="86"/>
                    </a:lnTo>
                    <a:lnTo>
                      <a:pt x="281" y="88"/>
                    </a:lnTo>
                    <a:lnTo>
                      <a:pt x="281" y="88"/>
                    </a:lnTo>
                    <a:lnTo>
                      <a:pt x="279" y="89"/>
                    </a:lnTo>
                    <a:lnTo>
                      <a:pt x="279" y="89"/>
                    </a:lnTo>
                    <a:lnTo>
                      <a:pt x="275" y="89"/>
                    </a:lnTo>
                    <a:lnTo>
                      <a:pt x="273" y="89"/>
                    </a:lnTo>
                    <a:lnTo>
                      <a:pt x="273" y="89"/>
                    </a:lnTo>
                    <a:lnTo>
                      <a:pt x="268" y="91"/>
                    </a:lnTo>
                    <a:lnTo>
                      <a:pt x="268" y="91"/>
                    </a:lnTo>
                    <a:lnTo>
                      <a:pt x="262" y="95"/>
                    </a:lnTo>
                    <a:lnTo>
                      <a:pt x="262" y="95"/>
                    </a:lnTo>
                    <a:lnTo>
                      <a:pt x="262" y="99"/>
                    </a:lnTo>
                    <a:lnTo>
                      <a:pt x="262" y="99"/>
                    </a:lnTo>
                    <a:lnTo>
                      <a:pt x="260" y="103"/>
                    </a:lnTo>
                    <a:lnTo>
                      <a:pt x="262" y="105"/>
                    </a:lnTo>
                    <a:lnTo>
                      <a:pt x="262" y="105"/>
                    </a:lnTo>
                    <a:lnTo>
                      <a:pt x="262" y="107"/>
                    </a:lnTo>
                    <a:lnTo>
                      <a:pt x="262" y="107"/>
                    </a:lnTo>
                    <a:lnTo>
                      <a:pt x="264" y="111"/>
                    </a:lnTo>
                    <a:lnTo>
                      <a:pt x="264" y="111"/>
                    </a:lnTo>
                    <a:lnTo>
                      <a:pt x="264" y="113"/>
                    </a:lnTo>
                    <a:lnTo>
                      <a:pt x="264" y="113"/>
                    </a:lnTo>
                    <a:lnTo>
                      <a:pt x="266" y="113"/>
                    </a:lnTo>
                    <a:lnTo>
                      <a:pt x="266" y="113"/>
                    </a:lnTo>
                    <a:lnTo>
                      <a:pt x="266" y="113"/>
                    </a:lnTo>
                    <a:lnTo>
                      <a:pt x="268" y="115"/>
                    </a:lnTo>
                    <a:lnTo>
                      <a:pt x="268" y="115"/>
                    </a:lnTo>
                    <a:lnTo>
                      <a:pt x="271" y="117"/>
                    </a:lnTo>
                    <a:lnTo>
                      <a:pt x="271" y="117"/>
                    </a:lnTo>
                    <a:lnTo>
                      <a:pt x="281" y="122"/>
                    </a:lnTo>
                    <a:lnTo>
                      <a:pt x="283" y="122"/>
                    </a:lnTo>
                    <a:lnTo>
                      <a:pt x="283" y="122"/>
                    </a:lnTo>
                    <a:lnTo>
                      <a:pt x="297" y="128"/>
                    </a:lnTo>
                    <a:lnTo>
                      <a:pt x="297" y="128"/>
                    </a:lnTo>
                    <a:lnTo>
                      <a:pt x="308" y="138"/>
                    </a:lnTo>
                    <a:lnTo>
                      <a:pt x="308" y="138"/>
                    </a:lnTo>
                    <a:lnTo>
                      <a:pt x="316" y="147"/>
                    </a:lnTo>
                    <a:lnTo>
                      <a:pt x="316" y="147"/>
                    </a:lnTo>
                    <a:lnTo>
                      <a:pt x="322" y="157"/>
                    </a:lnTo>
                    <a:lnTo>
                      <a:pt x="322" y="157"/>
                    </a:lnTo>
                    <a:lnTo>
                      <a:pt x="324" y="161"/>
                    </a:lnTo>
                    <a:lnTo>
                      <a:pt x="324" y="161"/>
                    </a:lnTo>
                    <a:lnTo>
                      <a:pt x="324" y="161"/>
                    </a:lnTo>
                    <a:lnTo>
                      <a:pt x="326" y="167"/>
                    </a:lnTo>
                    <a:lnTo>
                      <a:pt x="326" y="167"/>
                    </a:lnTo>
                    <a:lnTo>
                      <a:pt x="328" y="173"/>
                    </a:lnTo>
                    <a:lnTo>
                      <a:pt x="328" y="173"/>
                    </a:lnTo>
                    <a:lnTo>
                      <a:pt x="328" y="175"/>
                    </a:lnTo>
                    <a:lnTo>
                      <a:pt x="328" y="175"/>
                    </a:lnTo>
                    <a:lnTo>
                      <a:pt x="330" y="175"/>
                    </a:lnTo>
                    <a:lnTo>
                      <a:pt x="330" y="175"/>
                    </a:lnTo>
                    <a:lnTo>
                      <a:pt x="333" y="173"/>
                    </a:lnTo>
                    <a:lnTo>
                      <a:pt x="333" y="173"/>
                    </a:lnTo>
                    <a:lnTo>
                      <a:pt x="337" y="173"/>
                    </a:lnTo>
                    <a:lnTo>
                      <a:pt x="337" y="173"/>
                    </a:lnTo>
                    <a:lnTo>
                      <a:pt x="341" y="173"/>
                    </a:lnTo>
                    <a:lnTo>
                      <a:pt x="341" y="173"/>
                    </a:lnTo>
                    <a:lnTo>
                      <a:pt x="343" y="175"/>
                    </a:lnTo>
                    <a:lnTo>
                      <a:pt x="343" y="173"/>
                    </a:lnTo>
                    <a:lnTo>
                      <a:pt x="349" y="173"/>
                    </a:lnTo>
                    <a:lnTo>
                      <a:pt x="349" y="173"/>
                    </a:lnTo>
                    <a:lnTo>
                      <a:pt x="353" y="175"/>
                    </a:lnTo>
                    <a:lnTo>
                      <a:pt x="353" y="175"/>
                    </a:lnTo>
                    <a:lnTo>
                      <a:pt x="355" y="175"/>
                    </a:lnTo>
                    <a:lnTo>
                      <a:pt x="357" y="175"/>
                    </a:lnTo>
                    <a:lnTo>
                      <a:pt x="357" y="175"/>
                    </a:lnTo>
                    <a:lnTo>
                      <a:pt x="361" y="177"/>
                    </a:lnTo>
                    <a:lnTo>
                      <a:pt x="364" y="177"/>
                    </a:lnTo>
                    <a:lnTo>
                      <a:pt x="368" y="178"/>
                    </a:lnTo>
                    <a:lnTo>
                      <a:pt x="374" y="180"/>
                    </a:lnTo>
                    <a:lnTo>
                      <a:pt x="374" y="180"/>
                    </a:lnTo>
                    <a:lnTo>
                      <a:pt x="382" y="186"/>
                    </a:lnTo>
                    <a:lnTo>
                      <a:pt x="382" y="186"/>
                    </a:lnTo>
                    <a:lnTo>
                      <a:pt x="388" y="190"/>
                    </a:lnTo>
                    <a:lnTo>
                      <a:pt x="388" y="190"/>
                    </a:lnTo>
                    <a:lnTo>
                      <a:pt x="393" y="194"/>
                    </a:lnTo>
                    <a:lnTo>
                      <a:pt x="393" y="194"/>
                    </a:lnTo>
                    <a:lnTo>
                      <a:pt x="395" y="196"/>
                    </a:lnTo>
                    <a:lnTo>
                      <a:pt x="397" y="196"/>
                    </a:lnTo>
                    <a:lnTo>
                      <a:pt x="397" y="196"/>
                    </a:lnTo>
                    <a:lnTo>
                      <a:pt x="399" y="198"/>
                    </a:lnTo>
                    <a:lnTo>
                      <a:pt x="399" y="198"/>
                    </a:lnTo>
                    <a:lnTo>
                      <a:pt x="403" y="200"/>
                    </a:lnTo>
                    <a:lnTo>
                      <a:pt x="403" y="200"/>
                    </a:lnTo>
                    <a:lnTo>
                      <a:pt x="405" y="200"/>
                    </a:lnTo>
                    <a:lnTo>
                      <a:pt x="405" y="200"/>
                    </a:lnTo>
                    <a:lnTo>
                      <a:pt x="407" y="202"/>
                    </a:lnTo>
                    <a:lnTo>
                      <a:pt x="407" y="202"/>
                    </a:lnTo>
                    <a:lnTo>
                      <a:pt x="409" y="202"/>
                    </a:lnTo>
                    <a:lnTo>
                      <a:pt x="409" y="204"/>
                    </a:lnTo>
                    <a:lnTo>
                      <a:pt x="409" y="204"/>
                    </a:lnTo>
                    <a:lnTo>
                      <a:pt x="407" y="206"/>
                    </a:lnTo>
                    <a:lnTo>
                      <a:pt x="407" y="2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2">
                <a:extLst>
                  <a:ext uri="{FF2B5EF4-FFF2-40B4-BE49-F238E27FC236}">
                    <a16:creationId xmlns:a16="http://schemas.microsoft.com/office/drawing/2014/main" id="{5963D6F9-F7F8-467F-8203-775D63682BA9}"/>
                  </a:ext>
                </a:extLst>
              </p:cNvPr>
              <p:cNvSpPr>
                <a:spLocks noEditPoints="1"/>
              </p:cNvSpPr>
              <p:nvPr/>
            </p:nvSpPr>
            <p:spPr bwMode="auto">
              <a:xfrm>
                <a:off x="16702088" y="11201400"/>
                <a:ext cx="788988" cy="974725"/>
              </a:xfrm>
              <a:custGeom>
                <a:avLst/>
                <a:gdLst>
                  <a:gd name="T0" fmla="*/ 414 w 497"/>
                  <a:gd name="T1" fmla="*/ 414 h 614"/>
                  <a:gd name="T2" fmla="*/ 451 w 497"/>
                  <a:gd name="T3" fmla="*/ 285 h 614"/>
                  <a:gd name="T4" fmla="*/ 368 w 497"/>
                  <a:gd name="T5" fmla="*/ 283 h 614"/>
                  <a:gd name="T6" fmla="*/ 476 w 497"/>
                  <a:gd name="T7" fmla="*/ 213 h 614"/>
                  <a:gd name="T8" fmla="*/ 447 w 497"/>
                  <a:gd name="T9" fmla="*/ 204 h 614"/>
                  <a:gd name="T10" fmla="*/ 476 w 497"/>
                  <a:gd name="T11" fmla="*/ 56 h 614"/>
                  <a:gd name="T12" fmla="*/ 455 w 497"/>
                  <a:gd name="T13" fmla="*/ 43 h 614"/>
                  <a:gd name="T14" fmla="*/ 9 w 497"/>
                  <a:gd name="T15" fmla="*/ 312 h 614"/>
                  <a:gd name="T16" fmla="*/ 470 w 497"/>
                  <a:gd name="T17" fmla="*/ 583 h 614"/>
                  <a:gd name="T18" fmla="*/ 414 w 497"/>
                  <a:gd name="T19" fmla="*/ 339 h 614"/>
                  <a:gd name="T20" fmla="*/ 435 w 497"/>
                  <a:gd name="T21" fmla="*/ 351 h 614"/>
                  <a:gd name="T22" fmla="*/ 412 w 497"/>
                  <a:gd name="T23" fmla="*/ 215 h 614"/>
                  <a:gd name="T24" fmla="*/ 308 w 497"/>
                  <a:gd name="T25" fmla="*/ 267 h 614"/>
                  <a:gd name="T26" fmla="*/ 286 w 497"/>
                  <a:gd name="T27" fmla="*/ 291 h 614"/>
                  <a:gd name="T28" fmla="*/ 253 w 497"/>
                  <a:gd name="T29" fmla="*/ 196 h 614"/>
                  <a:gd name="T30" fmla="*/ 331 w 497"/>
                  <a:gd name="T31" fmla="*/ 235 h 614"/>
                  <a:gd name="T32" fmla="*/ 383 w 497"/>
                  <a:gd name="T33" fmla="*/ 194 h 614"/>
                  <a:gd name="T34" fmla="*/ 389 w 497"/>
                  <a:gd name="T35" fmla="*/ 225 h 614"/>
                  <a:gd name="T36" fmla="*/ 205 w 497"/>
                  <a:gd name="T37" fmla="*/ 358 h 614"/>
                  <a:gd name="T38" fmla="*/ 288 w 497"/>
                  <a:gd name="T39" fmla="*/ 374 h 614"/>
                  <a:gd name="T40" fmla="*/ 341 w 497"/>
                  <a:gd name="T41" fmla="*/ 413 h 614"/>
                  <a:gd name="T42" fmla="*/ 310 w 497"/>
                  <a:gd name="T43" fmla="*/ 66 h 614"/>
                  <a:gd name="T44" fmla="*/ 412 w 497"/>
                  <a:gd name="T45" fmla="*/ 26 h 614"/>
                  <a:gd name="T46" fmla="*/ 366 w 497"/>
                  <a:gd name="T47" fmla="*/ 91 h 614"/>
                  <a:gd name="T48" fmla="*/ 445 w 497"/>
                  <a:gd name="T49" fmla="*/ 126 h 614"/>
                  <a:gd name="T50" fmla="*/ 466 w 497"/>
                  <a:gd name="T51" fmla="*/ 138 h 614"/>
                  <a:gd name="T52" fmla="*/ 383 w 497"/>
                  <a:gd name="T53" fmla="*/ 151 h 614"/>
                  <a:gd name="T54" fmla="*/ 362 w 497"/>
                  <a:gd name="T55" fmla="*/ 136 h 614"/>
                  <a:gd name="T56" fmla="*/ 319 w 497"/>
                  <a:gd name="T57" fmla="*/ 78 h 614"/>
                  <a:gd name="T58" fmla="*/ 153 w 497"/>
                  <a:gd name="T59" fmla="*/ 130 h 614"/>
                  <a:gd name="T60" fmla="*/ 217 w 497"/>
                  <a:gd name="T61" fmla="*/ 89 h 614"/>
                  <a:gd name="T62" fmla="*/ 244 w 497"/>
                  <a:gd name="T63" fmla="*/ 99 h 614"/>
                  <a:gd name="T64" fmla="*/ 312 w 497"/>
                  <a:gd name="T65" fmla="*/ 105 h 614"/>
                  <a:gd name="T66" fmla="*/ 248 w 497"/>
                  <a:gd name="T67" fmla="*/ 126 h 614"/>
                  <a:gd name="T68" fmla="*/ 130 w 497"/>
                  <a:gd name="T69" fmla="*/ 147 h 614"/>
                  <a:gd name="T70" fmla="*/ 161 w 497"/>
                  <a:gd name="T71" fmla="*/ 209 h 614"/>
                  <a:gd name="T72" fmla="*/ 157 w 497"/>
                  <a:gd name="T73" fmla="*/ 221 h 614"/>
                  <a:gd name="T74" fmla="*/ 54 w 497"/>
                  <a:gd name="T75" fmla="*/ 316 h 614"/>
                  <a:gd name="T76" fmla="*/ 54 w 497"/>
                  <a:gd name="T77" fmla="*/ 289 h 614"/>
                  <a:gd name="T78" fmla="*/ 133 w 497"/>
                  <a:gd name="T79" fmla="*/ 283 h 614"/>
                  <a:gd name="T80" fmla="*/ 186 w 497"/>
                  <a:gd name="T81" fmla="*/ 316 h 614"/>
                  <a:gd name="T82" fmla="*/ 203 w 497"/>
                  <a:gd name="T83" fmla="*/ 320 h 614"/>
                  <a:gd name="T84" fmla="*/ 100 w 497"/>
                  <a:gd name="T85" fmla="*/ 438 h 614"/>
                  <a:gd name="T86" fmla="*/ 83 w 497"/>
                  <a:gd name="T87" fmla="*/ 380 h 614"/>
                  <a:gd name="T88" fmla="*/ 48 w 497"/>
                  <a:gd name="T89" fmla="*/ 353 h 614"/>
                  <a:gd name="T90" fmla="*/ 46 w 497"/>
                  <a:gd name="T91" fmla="*/ 362 h 614"/>
                  <a:gd name="T92" fmla="*/ 176 w 497"/>
                  <a:gd name="T93" fmla="*/ 554 h 614"/>
                  <a:gd name="T94" fmla="*/ 114 w 497"/>
                  <a:gd name="T95" fmla="*/ 546 h 614"/>
                  <a:gd name="T96" fmla="*/ 73 w 497"/>
                  <a:gd name="T97" fmla="*/ 465 h 614"/>
                  <a:gd name="T98" fmla="*/ 69 w 497"/>
                  <a:gd name="T99" fmla="*/ 436 h 614"/>
                  <a:gd name="T100" fmla="*/ 168 w 497"/>
                  <a:gd name="T101" fmla="*/ 507 h 614"/>
                  <a:gd name="T102" fmla="*/ 135 w 497"/>
                  <a:gd name="T103" fmla="*/ 515 h 614"/>
                  <a:gd name="T104" fmla="*/ 238 w 497"/>
                  <a:gd name="T105" fmla="*/ 575 h 614"/>
                  <a:gd name="T106" fmla="*/ 325 w 497"/>
                  <a:gd name="T107" fmla="*/ 502 h 614"/>
                  <a:gd name="T108" fmla="*/ 184 w 497"/>
                  <a:gd name="T109" fmla="*/ 482 h 614"/>
                  <a:gd name="T110" fmla="*/ 186 w 497"/>
                  <a:gd name="T111" fmla="*/ 465 h 614"/>
                  <a:gd name="T112" fmla="*/ 240 w 497"/>
                  <a:gd name="T113" fmla="*/ 476 h 614"/>
                  <a:gd name="T114" fmla="*/ 304 w 497"/>
                  <a:gd name="T115" fmla="*/ 459 h 614"/>
                  <a:gd name="T116" fmla="*/ 331 w 497"/>
                  <a:gd name="T117" fmla="*/ 445 h 614"/>
                  <a:gd name="T118" fmla="*/ 381 w 497"/>
                  <a:gd name="T119" fmla="*/ 505 h 614"/>
                  <a:gd name="T120" fmla="*/ 445 w 497"/>
                  <a:gd name="T121" fmla="*/ 471 h 614"/>
                  <a:gd name="T122" fmla="*/ 393 w 497"/>
                  <a:gd name="T123" fmla="*/ 463 h 614"/>
                  <a:gd name="T124" fmla="*/ 453 w 497"/>
                  <a:gd name="T125" fmla="*/ 46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 h="614">
                    <a:moveTo>
                      <a:pt x="494" y="445"/>
                    </a:moveTo>
                    <a:lnTo>
                      <a:pt x="494" y="440"/>
                    </a:lnTo>
                    <a:lnTo>
                      <a:pt x="490" y="426"/>
                    </a:lnTo>
                    <a:lnTo>
                      <a:pt x="490" y="426"/>
                    </a:lnTo>
                    <a:lnTo>
                      <a:pt x="486" y="422"/>
                    </a:lnTo>
                    <a:lnTo>
                      <a:pt x="486" y="422"/>
                    </a:lnTo>
                    <a:lnTo>
                      <a:pt x="484" y="422"/>
                    </a:lnTo>
                    <a:lnTo>
                      <a:pt x="482" y="420"/>
                    </a:lnTo>
                    <a:lnTo>
                      <a:pt x="482" y="420"/>
                    </a:lnTo>
                    <a:lnTo>
                      <a:pt x="478" y="418"/>
                    </a:lnTo>
                    <a:lnTo>
                      <a:pt x="478" y="418"/>
                    </a:lnTo>
                    <a:lnTo>
                      <a:pt x="478" y="418"/>
                    </a:lnTo>
                    <a:lnTo>
                      <a:pt x="478" y="418"/>
                    </a:lnTo>
                    <a:lnTo>
                      <a:pt x="472" y="416"/>
                    </a:lnTo>
                    <a:lnTo>
                      <a:pt x="470" y="414"/>
                    </a:lnTo>
                    <a:lnTo>
                      <a:pt x="470" y="414"/>
                    </a:lnTo>
                    <a:lnTo>
                      <a:pt x="468" y="414"/>
                    </a:lnTo>
                    <a:lnTo>
                      <a:pt x="468" y="414"/>
                    </a:lnTo>
                    <a:lnTo>
                      <a:pt x="466" y="414"/>
                    </a:lnTo>
                    <a:lnTo>
                      <a:pt x="466" y="414"/>
                    </a:lnTo>
                    <a:lnTo>
                      <a:pt x="463" y="413"/>
                    </a:lnTo>
                    <a:lnTo>
                      <a:pt x="459" y="413"/>
                    </a:lnTo>
                    <a:lnTo>
                      <a:pt x="459" y="413"/>
                    </a:lnTo>
                    <a:lnTo>
                      <a:pt x="457" y="413"/>
                    </a:lnTo>
                    <a:lnTo>
                      <a:pt x="449" y="411"/>
                    </a:lnTo>
                    <a:lnTo>
                      <a:pt x="449" y="411"/>
                    </a:lnTo>
                    <a:lnTo>
                      <a:pt x="443" y="411"/>
                    </a:lnTo>
                    <a:lnTo>
                      <a:pt x="443" y="411"/>
                    </a:lnTo>
                    <a:lnTo>
                      <a:pt x="435" y="411"/>
                    </a:lnTo>
                    <a:lnTo>
                      <a:pt x="435" y="411"/>
                    </a:lnTo>
                    <a:lnTo>
                      <a:pt x="428" y="413"/>
                    </a:lnTo>
                    <a:lnTo>
                      <a:pt x="426" y="413"/>
                    </a:lnTo>
                    <a:lnTo>
                      <a:pt x="426" y="413"/>
                    </a:lnTo>
                    <a:lnTo>
                      <a:pt x="420" y="414"/>
                    </a:lnTo>
                    <a:lnTo>
                      <a:pt x="418" y="416"/>
                    </a:lnTo>
                    <a:lnTo>
                      <a:pt x="418" y="416"/>
                    </a:lnTo>
                    <a:lnTo>
                      <a:pt x="416" y="416"/>
                    </a:lnTo>
                    <a:lnTo>
                      <a:pt x="416" y="416"/>
                    </a:lnTo>
                    <a:lnTo>
                      <a:pt x="414" y="414"/>
                    </a:lnTo>
                    <a:lnTo>
                      <a:pt x="414" y="414"/>
                    </a:lnTo>
                    <a:lnTo>
                      <a:pt x="416" y="413"/>
                    </a:lnTo>
                    <a:lnTo>
                      <a:pt x="418" y="411"/>
                    </a:lnTo>
                    <a:lnTo>
                      <a:pt x="418" y="411"/>
                    </a:lnTo>
                    <a:lnTo>
                      <a:pt x="424" y="407"/>
                    </a:lnTo>
                    <a:lnTo>
                      <a:pt x="424" y="407"/>
                    </a:lnTo>
                    <a:lnTo>
                      <a:pt x="434" y="403"/>
                    </a:lnTo>
                    <a:lnTo>
                      <a:pt x="434" y="403"/>
                    </a:lnTo>
                    <a:lnTo>
                      <a:pt x="449" y="399"/>
                    </a:lnTo>
                    <a:lnTo>
                      <a:pt x="449" y="399"/>
                    </a:lnTo>
                    <a:lnTo>
                      <a:pt x="457" y="399"/>
                    </a:lnTo>
                    <a:lnTo>
                      <a:pt x="457" y="399"/>
                    </a:lnTo>
                    <a:lnTo>
                      <a:pt x="461" y="399"/>
                    </a:lnTo>
                    <a:lnTo>
                      <a:pt x="466" y="399"/>
                    </a:lnTo>
                    <a:lnTo>
                      <a:pt x="466" y="399"/>
                    </a:lnTo>
                    <a:lnTo>
                      <a:pt x="468" y="401"/>
                    </a:lnTo>
                    <a:lnTo>
                      <a:pt x="472" y="401"/>
                    </a:lnTo>
                    <a:lnTo>
                      <a:pt x="472" y="401"/>
                    </a:lnTo>
                    <a:lnTo>
                      <a:pt x="476" y="403"/>
                    </a:lnTo>
                    <a:lnTo>
                      <a:pt x="476" y="403"/>
                    </a:lnTo>
                    <a:lnTo>
                      <a:pt x="476" y="403"/>
                    </a:lnTo>
                    <a:lnTo>
                      <a:pt x="484" y="407"/>
                    </a:lnTo>
                    <a:lnTo>
                      <a:pt x="486" y="407"/>
                    </a:lnTo>
                    <a:lnTo>
                      <a:pt x="486" y="407"/>
                    </a:lnTo>
                    <a:lnTo>
                      <a:pt x="480" y="362"/>
                    </a:lnTo>
                    <a:lnTo>
                      <a:pt x="478" y="335"/>
                    </a:lnTo>
                    <a:lnTo>
                      <a:pt x="478" y="300"/>
                    </a:lnTo>
                    <a:lnTo>
                      <a:pt x="478" y="300"/>
                    </a:lnTo>
                    <a:lnTo>
                      <a:pt x="478" y="285"/>
                    </a:lnTo>
                    <a:lnTo>
                      <a:pt x="478" y="285"/>
                    </a:lnTo>
                    <a:lnTo>
                      <a:pt x="474" y="283"/>
                    </a:lnTo>
                    <a:lnTo>
                      <a:pt x="474" y="283"/>
                    </a:lnTo>
                    <a:lnTo>
                      <a:pt x="472" y="283"/>
                    </a:lnTo>
                    <a:lnTo>
                      <a:pt x="472" y="283"/>
                    </a:lnTo>
                    <a:lnTo>
                      <a:pt x="470" y="283"/>
                    </a:lnTo>
                    <a:lnTo>
                      <a:pt x="468" y="283"/>
                    </a:lnTo>
                    <a:lnTo>
                      <a:pt x="465" y="283"/>
                    </a:lnTo>
                    <a:lnTo>
                      <a:pt x="463" y="283"/>
                    </a:lnTo>
                    <a:lnTo>
                      <a:pt x="463" y="283"/>
                    </a:lnTo>
                    <a:lnTo>
                      <a:pt x="451" y="285"/>
                    </a:lnTo>
                    <a:lnTo>
                      <a:pt x="451" y="285"/>
                    </a:lnTo>
                    <a:lnTo>
                      <a:pt x="437" y="291"/>
                    </a:lnTo>
                    <a:lnTo>
                      <a:pt x="435" y="293"/>
                    </a:lnTo>
                    <a:lnTo>
                      <a:pt x="435" y="293"/>
                    </a:lnTo>
                    <a:lnTo>
                      <a:pt x="426" y="294"/>
                    </a:lnTo>
                    <a:lnTo>
                      <a:pt x="426" y="294"/>
                    </a:lnTo>
                    <a:lnTo>
                      <a:pt x="420" y="298"/>
                    </a:lnTo>
                    <a:lnTo>
                      <a:pt x="418" y="298"/>
                    </a:lnTo>
                    <a:lnTo>
                      <a:pt x="418" y="298"/>
                    </a:lnTo>
                    <a:lnTo>
                      <a:pt x="414" y="300"/>
                    </a:lnTo>
                    <a:lnTo>
                      <a:pt x="410" y="300"/>
                    </a:lnTo>
                    <a:lnTo>
                      <a:pt x="410" y="300"/>
                    </a:lnTo>
                    <a:lnTo>
                      <a:pt x="410" y="300"/>
                    </a:lnTo>
                    <a:lnTo>
                      <a:pt x="406" y="298"/>
                    </a:lnTo>
                    <a:lnTo>
                      <a:pt x="406" y="298"/>
                    </a:lnTo>
                    <a:lnTo>
                      <a:pt x="401" y="296"/>
                    </a:lnTo>
                    <a:lnTo>
                      <a:pt x="401" y="296"/>
                    </a:lnTo>
                    <a:lnTo>
                      <a:pt x="391" y="293"/>
                    </a:lnTo>
                    <a:lnTo>
                      <a:pt x="391" y="293"/>
                    </a:lnTo>
                    <a:lnTo>
                      <a:pt x="383" y="289"/>
                    </a:lnTo>
                    <a:lnTo>
                      <a:pt x="383" y="289"/>
                    </a:lnTo>
                    <a:lnTo>
                      <a:pt x="377" y="289"/>
                    </a:lnTo>
                    <a:lnTo>
                      <a:pt x="375" y="287"/>
                    </a:lnTo>
                    <a:lnTo>
                      <a:pt x="374" y="287"/>
                    </a:lnTo>
                    <a:lnTo>
                      <a:pt x="374" y="287"/>
                    </a:lnTo>
                    <a:lnTo>
                      <a:pt x="372" y="287"/>
                    </a:lnTo>
                    <a:lnTo>
                      <a:pt x="370" y="287"/>
                    </a:lnTo>
                    <a:lnTo>
                      <a:pt x="370" y="287"/>
                    </a:lnTo>
                    <a:lnTo>
                      <a:pt x="368" y="289"/>
                    </a:lnTo>
                    <a:lnTo>
                      <a:pt x="368" y="289"/>
                    </a:lnTo>
                    <a:lnTo>
                      <a:pt x="366" y="289"/>
                    </a:lnTo>
                    <a:lnTo>
                      <a:pt x="366" y="289"/>
                    </a:lnTo>
                    <a:lnTo>
                      <a:pt x="364" y="289"/>
                    </a:lnTo>
                    <a:lnTo>
                      <a:pt x="364" y="289"/>
                    </a:lnTo>
                    <a:lnTo>
                      <a:pt x="362" y="287"/>
                    </a:lnTo>
                    <a:lnTo>
                      <a:pt x="362" y="287"/>
                    </a:lnTo>
                    <a:lnTo>
                      <a:pt x="364" y="285"/>
                    </a:lnTo>
                    <a:lnTo>
                      <a:pt x="364" y="285"/>
                    </a:lnTo>
                    <a:lnTo>
                      <a:pt x="364" y="285"/>
                    </a:lnTo>
                    <a:lnTo>
                      <a:pt x="368" y="283"/>
                    </a:lnTo>
                    <a:lnTo>
                      <a:pt x="368" y="283"/>
                    </a:lnTo>
                    <a:lnTo>
                      <a:pt x="377" y="281"/>
                    </a:lnTo>
                    <a:lnTo>
                      <a:pt x="377" y="281"/>
                    </a:lnTo>
                    <a:lnTo>
                      <a:pt x="377" y="281"/>
                    </a:lnTo>
                    <a:lnTo>
                      <a:pt x="387" y="283"/>
                    </a:lnTo>
                    <a:lnTo>
                      <a:pt x="395" y="285"/>
                    </a:lnTo>
                    <a:lnTo>
                      <a:pt x="397" y="285"/>
                    </a:lnTo>
                    <a:lnTo>
                      <a:pt x="397" y="285"/>
                    </a:lnTo>
                    <a:lnTo>
                      <a:pt x="405" y="287"/>
                    </a:lnTo>
                    <a:lnTo>
                      <a:pt x="405" y="287"/>
                    </a:lnTo>
                    <a:lnTo>
                      <a:pt x="410" y="289"/>
                    </a:lnTo>
                    <a:lnTo>
                      <a:pt x="410" y="289"/>
                    </a:lnTo>
                    <a:lnTo>
                      <a:pt x="412" y="289"/>
                    </a:lnTo>
                    <a:lnTo>
                      <a:pt x="412" y="289"/>
                    </a:lnTo>
                    <a:lnTo>
                      <a:pt x="414" y="287"/>
                    </a:lnTo>
                    <a:lnTo>
                      <a:pt x="416" y="287"/>
                    </a:lnTo>
                    <a:lnTo>
                      <a:pt x="416" y="287"/>
                    </a:lnTo>
                    <a:lnTo>
                      <a:pt x="422" y="285"/>
                    </a:lnTo>
                    <a:lnTo>
                      <a:pt x="434" y="279"/>
                    </a:lnTo>
                    <a:lnTo>
                      <a:pt x="434" y="279"/>
                    </a:lnTo>
                    <a:lnTo>
                      <a:pt x="445" y="273"/>
                    </a:lnTo>
                    <a:lnTo>
                      <a:pt x="461" y="269"/>
                    </a:lnTo>
                    <a:lnTo>
                      <a:pt x="461" y="269"/>
                    </a:lnTo>
                    <a:lnTo>
                      <a:pt x="465" y="267"/>
                    </a:lnTo>
                    <a:lnTo>
                      <a:pt x="465" y="267"/>
                    </a:lnTo>
                    <a:lnTo>
                      <a:pt x="468" y="267"/>
                    </a:lnTo>
                    <a:lnTo>
                      <a:pt x="468" y="267"/>
                    </a:lnTo>
                    <a:lnTo>
                      <a:pt x="470" y="267"/>
                    </a:lnTo>
                    <a:lnTo>
                      <a:pt x="470" y="267"/>
                    </a:lnTo>
                    <a:lnTo>
                      <a:pt x="472" y="267"/>
                    </a:lnTo>
                    <a:lnTo>
                      <a:pt x="474" y="267"/>
                    </a:lnTo>
                    <a:lnTo>
                      <a:pt x="474" y="267"/>
                    </a:lnTo>
                    <a:lnTo>
                      <a:pt x="478" y="269"/>
                    </a:lnTo>
                    <a:lnTo>
                      <a:pt x="478" y="269"/>
                    </a:lnTo>
                    <a:lnTo>
                      <a:pt x="478" y="269"/>
                    </a:lnTo>
                    <a:lnTo>
                      <a:pt x="478" y="269"/>
                    </a:lnTo>
                    <a:lnTo>
                      <a:pt x="482" y="217"/>
                    </a:lnTo>
                    <a:lnTo>
                      <a:pt x="480" y="217"/>
                    </a:lnTo>
                    <a:lnTo>
                      <a:pt x="480" y="217"/>
                    </a:lnTo>
                    <a:lnTo>
                      <a:pt x="476" y="213"/>
                    </a:lnTo>
                    <a:lnTo>
                      <a:pt x="476" y="213"/>
                    </a:lnTo>
                    <a:lnTo>
                      <a:pt x="474" y="213"/>
                    </a:lnTo>
                    <a:lnTo>
                      <a:pt x="474" y="209"/>
                    </a:lnTo>
                    <a:lnTo>
                      <a:pt x="474" y="211"/>
                    </a:lnTo>
                    <a:lnTo>
                      <a:pt x="470" y="211"/>
                    </a:lnTo>
                    <a:lnTo>
                      <a:pt x="470" y="211"/>
                    </a:lnTo>
                    <a:lnTo>
                      <a:pt x="468" y="209"/>
                    </a:lnTo>
                    <a:lnTo>
                      <a:pt x="466" y="209"/>
                    </a:lnTo>
                    <a:lnTo>
                      <a:pt x="466" y="209"/>
                    </a:lnTo>
                    <a:lnTo>
                      <a:pt x="466" y="209"/>
                    </a:lnTo>
                    <a:lnTo>
                      <a:pt x="461" y="209"/>
                    </a:lnTo>
                    <a:lnTo>
                      <a:pt x="461" y="209"/>
                    </a:lnTo>
                    <a:lnTo>
                      <a:pt x="461" y="209"/>
                    </a:lnTo>
                    <a:lnTo>
                      <a:pt x="461" y="209"/>
                    </a:lnTo>
                    <a:lnTo>
                      <a:pt x="459" y="209"/>
                    </a:lnTo>
                    <a:lnTo>
                      <a:pt x="455" y="209"/>
                    </a:lnTo>
                    <a:lnTo>
                      <a:pt x="453" y="209"/>
                    </a:lnTo>
                    <a:lnTo>
                      <a:pt x="453" y="209"/>
                    </a:lnTo>
                    <a:lnTo>
                      <a:pt x="449" y="209"/>
                    </a:lnTo>
                    <a:lnTo>
                      <a:pt x="449" y="209"/>
                    </a:lnTo>
                    <a:lnTo>
                      <a:pt x="449" y="211"/>
                    </a:lnTo>
                    <a:lnTo>
                      <a:pt x="449" y="211"/>
                    </a:lnTo>
                    <a:lnTo>
                      <a:pt x="447" y="211"/>
                    </a:lnTo>
                    <a:lnTo>
                      <a:pt x="445" y="211"/>
                    </a:lnTo>
                    <a:lnTo>
                      <a:pt x="445" y="211"/>
                    </a:lnTo>
                    <a:lnTo>
                      <a:pt x="445" y="213"/>
                    </a:lnTo>
                    <a:lnTo>
                      <a:pt x="443" y="215"/>
                    </a:lnTo>
                    <a:lnTo>
                      <a:pt x="443" y="215"/>
                    </a:lnTo>
                    <a:lnTo>
                      <a:pt x="441" y="215"/>
                    </a:lnTo>
                    <a:lnTo>
                      <a:pt x="441" y="215"/>
                    </a:lnTo>
                    <a:lnTo>
                      <a:pt x="441" y="215"/>
                    </a:lnTo>
                    <a:lnTo>
                      <a:pt x="441" y="215"/>
                    </a:lnTo>
                    <a:lnTo>
                      <a:pt x="439" y="211"/>
                    </a:lnTo>
                    <a:lnTo>
                      <a:pt x="441" y="209"/>
                    </a:lnTo>
                    <a:lnTo>
                      <a:pt x="441" y="209"/>
                    </a:lnTo>
                    <a:lnTo>
                      <a:pt x="443" y="207"/>
                    </a:lnTo>
                    <a:lnTo>
                      <a:pt x="443" y="207"/>
                    </a:lnTo>
                    <a:lnTo>
                      <a:pt x="443" y="207"/>
                    </a:lnTo>
                    <a:lnTo>
                      <a:pt x="445" y="205"/>
                    </a:lnTo>
                    <a:lnTo>
                      <a:pt x="445" y="205"/>
                    </a:lnTo>
                    <a:lnTo>
                      <a:pt x="447" y="204"/>
                    </a:lnTo>
                    <a:lnTo>
                      <a:pt x="447" y="204"/>
                    </a:lnTo>
                    <a:lnTo>
                      <a:pt x="451" y="202"/>
                    </a:lnTo>
                    <a:lnTo>
                      <a:pt x="455" y="202"/>
                    </a:lnTo>
                    <a:lnTo>
                      <a:pt x="457" y="200"/>
                    </a:lnTo>
                    <a:lnTo>
                      <a:pt x="457" y="200"/>
                    </a:lnTo>
                    <a:lnTo>
                      <a:pt x="461" y="200"/>
                    </a:lnTo>
                    <a:lnTo>
                      <a:pt x="461" y="200"/>
                    </a:lnTo>
                    <a:lnTo>
                      <a:pt x="461" y="200"/>
                    </a:lnTo>
                    <a:lnTo>
                      <a:pt x="461" y="202"/>
                    </a:lnTo>
                    <a:lnTo>
                      <a:pt x="463" y="200"/>
                    </a:lnTo>
                    <a:lnTo>
                      <a:pt x="466" y="200"/>
                    </a:lnTo>
                    <a:lnTo>
                      <a:pt x="466" y="200"/>
                    </a:lnTo>
                    <a:lnTo>
                      <a:pt x="468" y="200"/>
                    </a:lnTo>
                    <a:lnTo>
                      <a:pt x="468" y="200"/>
                    </a:lnTo>
                    <a:lnTo>
                      <a:pt x="470" y="200"/>
                    </a:lnTo>
                    <a:lnTo>
                      <a:pt x="470" y="200"/>
                    </a:lnTo>
                    <a:lnTo>
                      <a:pt x="472" y="200"/>
                    </a:lnTo>
                    <a:lnTo>
                      <a:pt x="478" y="202"/>
                    </a:lnTo>
                    <a:lnTo>
                      <a:pt x="478" y="202"/>
                    </a:lnTo>
                    <a:lnTo>
                      <a:pt x="480" y="202"/>
                    </a:lnTo>
                    <a:lnTo>
                      <a:pt x="482" y="204"/>
                    </a:lnTo>
                    <a:lnTo>
                      <a:pt x="482" y="204"/>
                    </a:lnTo>
                    <a:lnTo>
                      <a:pt x="484" y="171"/>
                    </a:lnTo>
                    <a:lnTo>
                      <a:pt x="484" y="171"/>
                    </a:lnTo>
                    <a:lnTo>
                      <a:pt x="482" y="142"/>
                    </a:lnTo>
                    <a:lnTo>
                      <a:pt x="482" y="142"/>
                    </a:lnTo>
                    <a:lnTo>
                      <a:pt x="482" y="111"/>
                    </a:lnTo>
                    <a:lnTo>
                      <a:pt x="482" y="111"/>
                    </a:lnTo>
                    <a:lnTo>
                      <a:pt x="484" y="84"/>
                    </a:lnTo>
                    <a:lnTo>
                      <a:pt x="486" y="70"/>
                    </a:lnTo>
                    <a:lnTo>
                      <a:pt x="486" y="70"/>
                    </a:lnTo>
                    <a:lnTo>
                      <a:pt x="488" y="66"/>
                    </a:lnTo>
                    <a:lnTo>
                      <a:pt x="486" y="64"/>
                    </a:lnTo>
                    <a:lnTo>
                      <a:pt x="486" y="64"/>
                    </a:lnTo>
                    <a:lnTo>
                      <a:pt x="484" y="62"/>
                    </a:lnTo>
                    <a:lnTo>
                      <a:pt x="484" y="62"/>
                    </a:lnTo>
                    <a:lnTo>
                      <a:pt x="482" y="60"/>
                    </a:lnTo>
                    <a:lnTo>
                      <a:pt x="482" y="60"/>
                    </a:lnTo>
                    <a:lnTo>
                      <a:pt x="478" y="58"/>
                    </a:lnTo>
                    <a:lnTo>
                      <a:pt x="476" y="56"/>
                    </a:lnTo>
                    <a:lnTo>
                      <a:pt x="476" y="56"/>
                    </a:lnTo>
                    <a:lnTo>
                      <a:pt x="472" y="55"/>
                    </a:lnTo>
                    <a:lnTo>
                      <a:pt x="472" y="55"/>
                    </a:lnTo>
                    <a:lnTo>
                      <a:pt x="472" y="55"/>
                    </a:lnTo>
                    <a:lnTo>
                      <a:pt x="466" y="53"/>
                    </a:lnTo>
                    <a:lnTo>
                      <a:pt x="465" y="51"/>
                    </a:lnTo>
                    <a:lnTo>
                      <a:pt x="465" y="51"/>
                    </a:lnTo>
                    <a:lnTo>
                      <a:pt x="465" y="51"/>
                    </a:lnTo>
                    <a:lnTo>
                      <a:pt x="459" y="51"/>
                    </a:lnTo>
                    <a:lnTo>
                      <a:pt x="459" y="51"/>
                    </a:lnTo>
                    <a:lnTo>
                      <a:pt x="455" y="49"/>
                    </a:lnTo>
                    <a:lnTo>
                      <a:pt x="455" y="49"/>
                    </a:lnTo>
                    <a:lnTo>
                      <a:pt x="453" y="49"/>
                    </a:lnTo>
                    <a:lnTo>
                      <a:pt x="453" y="49"/>
                    </a:lnTo>
                    <a:lnTo>
                      <a:pt x="451" y="49"/>
                    </a:lnTo>
                    <a:lnTo>
                      <a:pt x="451" y="49"/>
                    </a:lnTo>
                    <a:lnTo>
                      <a:pt x="447" y="49"/>
                    </a:lnTo>
                    <a:lnTo>
                      <a:pt x="441" y="51"/>
                    </a:lnTo>
                    <a:lnTo>
                      <a:pt x="435" y="51"/>
                    </a:lnTo>
                    <a:lnTo>
                      <a:pt x="435" y="51"/>
                    </a:lnTo>
                    <a:lnTo>
                      <a:pt x="434" y="53"/>
                    </a:lnTo>
                    <a:lnTo>
                      <a:pt x="434" y="53"/>
                    </a:lnTo>
                    <a:lnTo>
                      <a:pt x="430" y="53"/>
                    </a:lnTo>
                    <a:lnTo>
                      <a:pt x="430" y="53"/>
                    </a:lnTo>
                    <a:lnTo>
                      <a:pt x="430" y="55"/>
                    </a:lnTo>
                    <a:lnTo>
                      <a:pt x="430" y="55"/>
                    </a:lnTo>
                    <a:lnTo>
                      <a:pt x="428" y="53"/>
                    </a:lnTo>
                    <a:lnTo>
                      <a:pt x="428" y="53"/>
                    </a:lnTo>
                    <a:lnTo>
                      <a:pt x="428" y="51"/>
                    </a:lnTo>
                    <a:lnTo>
                      <a:pt x="428" y="49"/>
                    </a:lnTo>
                    <a:lnTo>
                      <a:pt x="428" y="49"/>
                    </a:lnTo>
                    <a:lnTo>
                      <a:pt x="432" y="47"/>
                    </a:lnTo>
                    <a:lnTo>
                      <a:pt x="432" y="47"/>
                    </a:lnTo>
                    <a:lnTo>
                      <a:pt x="435" y="47"/>
                    </a:lnTo>
                    <a:lnTo>
                      <a:pt x="439" y="45"/>
                    </a:lnTo>
                    <a:lnTo>
                      <a:pt x="445" y="43"/>
                    </a:lnTo>
                    <a:lnTo>
                      <a:pt x="447" y="43"/>
                    </a:lnTo>
                    <a:lnTo>
                      <a:pt x="447" y="43"/>
                    </a:lnTo>
                    <a:lnTo>
                      <a:pt x="453" y="43"/>
                    </a:lnTo>
                    <a:lnTo>
                      <a:pt x="455" y="43"/>
                    </a:lnTo>
                    <a:lnTo>
                      <a:pt x="455" y="43"/>
                    </a:lnTo>
                    <a:lnTo>
                      <a:pt x="461" y="43"/>
                    </a:lnTo>
                    <a:lnTo>
                      <a:pt x="465" y="45"/>
                    </a:lnTo>
                    <a:lnTo>
                      <a:pt x="465" y="45"/>
                    </a:lnTo>
                    <a:lnTo>
                      <a:pt x="466" y="45"/>
                    </a:lnTo>
                    <a:lnTo>
                      <a:pt x="470" y="45"/>
                    </a:lnTo>
                    <a:lnTo>
                      <a:pt x="470" y="45"/>
                    </a:lnTo>
                    <a:lnTo>
                      <a:pt x="474" y="47"/>
                    </a:lnTo>
                    <a:lnTo>
                      <a:pt x="476" y="47"/>
                    </a:lnTo>
                    <a:lnTo>
                      <a:pt x="476" y="47"/>
                    </a:lnTo>
                    <a:lnTo>
                      <a:pt x="482" y="51"/>
                    </a:lnTo>
                    <a:lnTo>
                      <a:pt x="482" y="51"/>
                    </a:lnTo>
                    <a:lnTo>
                      <a:pt x="482" y="51"/>
                    </a:lnTo>
                    <a:lnTo>
                      <a:pt x="488" y="55"/>
                    </a:lnTo>
                    <a:lnTo>
                      <a:pt x="488" y="55"/>
                    </a:lnTo>
                    <a:lnTo>
                      <a:pt x="488" y="55"/>
                    </a:lnTo>
                    <a:lnTo>
                      <a:pt x="488" y="45"/>
                    </a:lnTo>
                    <a:lnTo>
                      <a:pt x="484" y="33"/>
                    </a:lnTo>
                    <a:lnTo>
                      <a:pt x="480" y="26"/>
                    </a:lnTo>
                    <a:lnTo>
                      <a:pt x="476" y="16"/>
                    </a:lnTo>
                    <a:lnTo>
                      <a:pt x="468" y="10"/>
                    </a:lnTo>
                    <a:lnTo>
                      <a:pt x="461" y="4"/>
                    </a:lnTo>
                    <a:lnTo>
                      <a:pt x="451" y="0"/>
                    </a:lnTo>
                    <a:lnTo>
                      <a:pt x="441" y="0"/>
                    </a:lnTo>
                    <a:lnTo>
                      <a:pt x="441" y="0"/>
                    </a:lnTo>
                    <a:lnTo>
                      <a:pt x="395" y="2"/>
                    </a:lnTo>
                    <a:lnTo>
                      <a:pt x="350" y="8"/>
                    </a:lnTo>
                    <a:lnTo>
                      <a:pt x="308" y="18"/>
                    </a:lnTo>
                    <a:lnTo>
                      <a:pt x="265" y="31"/>
                    </a:lnTo>
                    <a:lnTo>
                      <a:pt x="226" y="51"/>
                    </a:lnTo>
                    <a:lnTo>
                      <a:pt x="188" y="72"/>
                    </a:lnTo>
                    <a:lnTo>
                      <a:pt x="153" y="97"/>
                    </a:lnTo>
                    <a:lnTo>
                      <a:pt x="120" y="126"/>
                    </a:lnTo>
                    <a:lnTo>
                      <a:pt x="120" y="126"/>
                    </a:lnTo>
                    <a:lnTo>
                      <a:pt x="93" y="153"/>
                    </a:lnTo>
                    <a:lnTo>
                      <a:pt x="69" y="182"/>
                    </a:lnTo>
                    <a:lnTo>
                      <a:pt x="50" y="213"/>
                    </a:lnTo>
                    <a:lnTo>
                      <a:pt x="33" y="246"/>
                    </a:lnTo>
                    <a:lnTo>
                      <a:pt x="19" y="279"/>
                    </a:lnTo>
                    <a:lnTo>
                      <a:pt x="9" y="312"/>
                    </a:lnTo>
                    <a:lnTo>
                      <a:pt x="4" y="345"/>
                    </a:lnTo>
                    <a:lnTo>
                      <a:pt x="2" y="378"/>
                    </a:lnTo>
                    <a:lnTo>
                      <a:pt x="2" y="378"/>
                    </a:lnTo>
                    <a:lnTo>
                      <a:pt x="2" y="387"/>
                    </a:lnTo>
                    <a:lnTo>
                      <a:pt x="2" y="387"/>
                    </a:lnTo>
                    <a:lnTo>
                      <a:pt x="2" y="399"/>
                    </a:lnTo>
                    <a:lnTo>
                      <a:pt x="2" y="399"/>
                    </a:lnTo>
                    <a:lnTo>
                      <a:pt x="2" y="430"/>
                    </a:lnTo>
                    <a:lnTo>
                      <a:pt x="2" y="432"/>
                    </a:lnTo>
                    <a:lnTo>
                      <a:pt x="2" y="432"/>
                    </a:lnTo>
                    <a:lnTo>
                      <a:pt x="0" y="463"/>
                    </a:lnTo>
                    <a:lnTo>
                      <a:pt x="0" y="463"/>
                    </a:lnTo>
                    <a:lnTo>
                      <a:pt x="2" y="480"/>
                    </a:lnTo>
                    <a:lnTo>
                      <a:pt x="6" y="498"/>
                    </a:lnTo>
                    <a:lnTo>
                      <a:pt x="11" y="515"/>
                    </a:lnTo>
                    <a:lnTo>
                      <a:pt x="19" y="529"/>
                    </a:lnTo>
                    <a:lnTo>
                      <a:pt x="29" y="544"/>
                    </a:lnTo>
                    <a:lnTo>
                      <a:pt x="42" y="556"/>
                    </a:lnTo>
                    <a:lnTo>
                      <a:pt x="58" y="567"/>
                    </a:lnTo>
                    <a:lnTo>
                      <a:pt x="75" y="579"/>
                    </a:lnTo>
                    <a:lnTo>
                      <a:pt x="75" y="579"/>
                    </a:lnTo>
                    <a:lnTo>
                      <a:pt x="91" y="587"/>
                    </a:lnTo>
                    <a:lnTo>
                      <a:pt x="108" y="594"/>
                    </a:lnTo>
                    <a:lnTo>
                      <a:pt x="128" y="600"/>
                    </a:lnTo>
                    <a:lnTo>
                      <a:pt x="147" y="604"/>
                    </a:lnTo>
                    <a:lnTo>
                      <a:pt x="168" y="608"/>
                    </a:lnTo>
                    <a:lnTo>
                      <a:pt x="190" y="612"/>
                    </a:lnTo>
                    <a:lnTo>
                      <a:pt x="211" y="614"/>
                    </a:lnTo>
                    <a:lnTo>
                      <a:pt x="234" y="614"/>
                    </a:lnTo>
                    <a:lnTo>
                      <a:pt x="234" y="614"/>
                    </a:lnTo>
                    <a:lnTo>
                      <a:pt x="259" y="614"/>
                    </a:lnTo>
                    <a:lnTo>
                      <a:pt x="275" y="612"/>
                    </a:lnTo>
                    <a:lnTo>
                      <a:pt x="275" y="612"/>
                    </a:lnTo>
                    <a:lnTo>
                      <a:pt x="275" y="612"/>
                    </a:lnTo>
                    <a:lnTo>
                      <a:pt x="298" y="610"/>
                    </a:lnTo>
                    <a:lnTo>
                      <a:pt x="348" y="606"/>
                    </a:lnTo>
                    <a:lnTo>
                      <a:pt x="410" y="596"/>
                    </a:lnTo>
                    <a:lnTo>
                      <a:pt x="441" y="591"/>
                    </a:lnTo>
                    <a:lnTo>
                      <a:pt x="470" y="583"/>
                    </a:lnTo>
                    <a:lnTo>
                      <a:pt x="470" y="583"/>
                    </a:lnTo>
                    <a:lnTo>
                      <a:pt x="478" y="577"/>
                    </a:lnTo>
                    <a:lnTo>
                      <a:pt x="484" y="569"/>
                    </a:lnTo>
                    <a:lnTo>
                      <a:pt x="490" y="556"/>
                    </a:lnTo>
                    <a:lnTo>
                      <a:pt x="494" y="540"/>
                    </a:lnTo>
                    <a:lnTo>
                      <a:pt x="494" y="540"/>
                    </a:lnTo>
                    <a:lnTo>
                      <a:pt x="496" y="515"/>
                    </a:lnTo>
                    <a:lnTo>
                      <a:pt x="496" y="515"/>
                    </a:lnTo>
                    <a:lnTo>
                      <a:pt x="497" y="500"/>
                    </a:lnTo>
                    <a:lnTo>
                      <a:pt x="497" y="500"/>
                    </a:lnTo>
                    <a:lnTo>
                      <a:pt x="497" y="482"/>
                    </a:lnTo>
                    <a:lnTo>
                      <a:pt x="497" y="482"/>
                    </a:lnTo>
                    <a:lnTo>
                      <a:pt x="494" y="445"/>
                    </a:lnTo>
                    <a:lnTo>
                      <a:pt x="494" y="445"/>
                    </a:lnTo>
                    <a:close/>
                    <a:moveTo>
                      <a:pt x="379" y="333"/>
                    </a:moveTo>
                    <a:lnTo>
                      <a:pt x="379" y="333"/>
                    </a:lnTo>
                    <a:lnTo>
                      <a:pt x="381" y="331"/>
                    </a:lnTo>
                    <a:lnTo>
                      <a:pt x="381" y="331"/>
                    </a:lnTo>
                    <a:lnTo>
                      <a:pt x="385" y="329"/>
                    </a:lnTo>
                    <a:lnTo>
                      <a:pt x="385" y="329"/>
                    </a:lnTo>
                    <a:lnTo>
                      <a:pt x="387" y="329"/>
                    </a:lnTo>
                    <a:lnTo>
                      <a:pt x="387" y="329"/>
                    </a:lnTo>
                    <a:lnTo>
                      <a:pt x="387" y="329"/>
                    </a:lnTo>
                    <a:lnTo>
                      <a:pt x="389" y="329"/>
                    </a:lnTo>
                    <a:lnTo>
                      <a:pt x="389" y="329"/>
                    </a:lnTo>
                    <a:lnTo>
                      <a:pt x="389" y="329"/>
                    </a:lnTo>
                    <a:lnTo>
                      <a:pt x="389" y="329"/>
                    </a:lnTo>
                    <a:lnTo>
                      <a:pt x="391" y="329"/>
                    </a:lnTo>
                    <a:lnTo>
                      <a:pt x="391" y="329"/>
                    </a:lnTo>
                    <a:lnTo>
                      <a:pt x="393" y="329"/>
                    </a:lnTo>
                    <a:lnTo>
                      <a:pt x="395" y="329"/>
                    </a:lnTo>
                    <a:lnTo>
                      <a:pt x="395" y="329"/>
                    </a:lnTo>
                    <a:lnTo>
                      <a:pt x="397" y="329"/>
                    </a:lnTo>
                    <a:lnTo>
                      <a:pt x="397" y="331"/>
                    </a:lnTo>
                    <a:lnTo>
                      <a:pt x="397" y="331"/>
                    </a:lnTo>
                    <a:lnTo>
                      <a:pt x="403" y="333"/>
                    </a:lnTo>
                    <a:lnTo>
                      <a:pt x="408" y="337"/>
                    </a:lnTo>
                    <a:lnTo>
                      <a:pt x="408" y="337"/>
                    </a:lnTo>
                    <a:lnTo>
                      <a:pt x="412" y="339"/>
                    </a:lnTo>
                    <a:lnTo>
                      <a:pt x="414" y="339"/>
                    </a:lnTo>
                    <a:lnTo>
                      <a:pt x="414" y="339"/>
                    </a:lnTo>
                    <a:lnTo>
                      <a:pt x="418" y="341"/>
                    </a:lnTo>
                    <a:lnTo>
                      <a:pt x="418" y="341"/>
                    </a:lnTo>
                    <a:lnTo>
                      <a:pt x="424" y="343"/>
                    </a:lnTo>
                    <a:lnTo>
                      <a:pt x="424" y="343"/>
                    </a:lnTo>
                    <a:lnTo>
                      <a:pt x="424" y="343"/>
                    </a:lnTo>
                    <a:lnTo>
                      <a:pt x="426" y="343"/>
                    </a:lnTo>
                    <a:lnTo>
                      <a:pt x="426" y="343"/>
                    </a:lnTo>
                    <a:lnTo>
                      <a:pt x="426" y="343"/>
                    </a:lnTo>
                    <a:lnTo>
                      <a:pt x="426" y="343"/>
                    </a:lnTo>
                    <a:lnTo>
                      <a:pt x="428" y="345"/>
                    </a:lnTo>
                    <a:lnTo>
                      <a:pt x="428" y="343"/>
                    </a:lnTo>
                    <a:lnTo>
                      <a:pt x="428" y="343"/>
                    </a:lnTo>
                    <a:lnTo>
                      <a:pt x="428" y="343"/>
                    </a:lnTo>
                    <a:lnTo>
                      <a:pt x="430" y="343"/>
                    </a:lnTo>
                    <a:lnTo>
                      <a:pt x="430" y="343"/>
                    </a:lnTo>
                    <a:lnTo>
                      <a:pt x="430" y="343"/>
                    </a:lnTo>
                    <a:lnTo>
                      <a:pt x="432" y="343"/>
                    </a:lnTo>
                    <a:lnTo>
                      <a:pt x="434" y="341"/>
                    </a:lnTo>
                    <a:lnTo>
                      <a:pt x="435" y="341"/>
                    </a:lnTo>
                    <a:lnTo>
                      <a:pt x="435" y="341"/>
                    </a:lnTo>
                    <a:lnTo>
                      <a:pt x="437" y="341"/>
                    </a:lnTo>
                    <a:lnTo>
                      <a:pt x="437" y="339"/>
                    </a:lnTo>
                    <a:lnTo>
                      <a:pt x="437" y="339"/>
                    </a:lnTo>
                    <a:lnTo>
                      <a:pt x="441" y="339"/>
                    </a:lnTo>
                    <a:lnTo>
                      <a:pt x="441" y="339"/>
                    </a:lnTo>
                    <a:lnTo>
                      <a:pt x="441" y="337"/>
                    </a:lnTo>
                    <a:lnTo>
                      <a:pt x="441" y="337"/>
                    </a:lnTo>
                    <a:lnTo>
                      <a:pt x="443" y="339"/>
                    </a:lnTo>
                    <a:lnTo>
                      <a:pt x="443" y="339"/>
                    </a:lnTo>
                    <a:lnTo>
                      <a:pt x="443" y="341"/>
                    </a:lnTo>
                    <a:lnTo>
                      <a:pt x="443" y="341"/>
                    </a:lnTo>
                    <a:lnTo>
                      <a:pt x="441" y="343"/>
                    </a:lnTo>
                    <a:lnTo>
                      <a:pt x="441" y="345"/>
                    </a:lnTo>
                    <a:lnTo>
                      <a:pt x="441" y="345"/>
                    </a:lnTo>
                    <a:lnTo>
                      <a:pt x="439" y="347"/>
                    </a:lnTo>
                    <a:lnTo>
                      <a:pt x="439" y="347"/>
                    </a:lnTo>
                    <a:lnTo>
                      <a:pt x="437" y="349"/>
                    </a:lnTo>
                    <a:lnTo>
                      <a:pt x="437" y="349"/>
                    </a:lnTo>
                    <a:lnTo>
                      <a:pt x="435" y="351"/>
                    </a:lnTo>
                    <a:lnTo>
                      <a:pt x="435" y="351"/>
                    </a:lnTo>
                    <a:lnTo>
                      <a:pt x="430" y="354"/>
                    </a:lnTo>
                    <a:lnTo>
                      <a:pt x="428" y="354"/>
                    </a:lnTo>
                    <a:lnTo>
                      <a:pt x="428" y="354"/>
                    </a:lnTo>
                    <a:lnTo>
                      <a:pt x="426" y="354"/>
                    </a:lnTo>
                    <a:lnTo>
                      <a:pt x="426" y="354"/>
                    </a:lnTo>
                    <a:lnTo>
                      <a:pt x="424" y="354"/>
                    </a:lnTo>
                    <a:lnTo>
                      <a:pt x="424" y="354"/>
                    </a:lnTo>
                    <a:lnTo>
                      <a:pt x="422" y="354"/>
                    </a:lnTo>
                    <a:lnTo>
                      <a:pt x="422" y="354"/>
                    </a:lnTo>
                    <a:lnTo>
                      <a:pt x="414" y="354"/>
                    </a:lnTo>
                    <a:lnTo>
                      <a:pt x="414" y="354"/>
                    </a:lnTo>
                    <a:lnTo>
                      <a:pt x="412" y="353"/>
                    </a:lnTo>
                    <a:lnTo>
                      <a:pt x="412" y="353"/>
                    </a:lnTo>
                    <a:lnTo>
                      <a:pt x="412" y="353"/>
                    </a:lnTo>
                    <a:lnTo>
                      <a:pt x="408" y="353"/>
                    </a:lnTo>
                    <a:lnTo>
                      <a:pt x="408" y="351"/>
                    </a:lnTo>
                    <a:lnTo>
                      <a:pt x="408" y="351"/>
                    </a:lnTo>
                    <a:lnTo>
                      <a:pt x="397" y="343"/>
                    </a:lnTo>
                    <a:lnTo>
                      <a:pt x="393" y="341"/>
                    </a:lnTo>
                    <a:lnTo>
                      <a:pt x="393" y="341"/>
                    </a:lnTo>
                    <a:lnTo>
                      <a:pt x="391" y="339"/>
                    </a:lnTo>
                    <a:lnTo>
                      <a:pt x="391" y="339"/>
                    </a:lnTo>
                    <a:lnTo>
                      <a:pt x="391" y="339"/>
                    </a:lnTo>
                    <a:lnTo>
                      <a:pt x="389" y="339"/>
                    </a:lnTo>
                    <a:lnTo>
                      <a:pt x="389" y="337"/>
                    </a:lnTo>
                    <a:lnTo>
                      <a:pt x="389" y="339"/>
                    </a:lnTo>
                    <a:lnTo>
                      <a:pt x="389" y="339"/>
                    </a:lnTo>
                    <a:lnTo>
                      <a:pt x="389" y="337"/>
                    </a:lnTo>
                    <a:lnTo>
                      <a:pt x="389" y="337"/>
                    </a:lnTo>
                    <a:lnTo>
                      <a:pt x="385" y="337"/>
                    </a:lnTo>
                    <a:lnTo>
                      <a:pt x="385" y="337"/>
                    </a:lnTo>
                    <a:lnTo>
                      <a:pt x="383" y="337"/>
                    </a:lnTo>
                    <a:lnTo>
                      <a:pt x="383" y="337"/>
                    </a:lnTo>
                    <a:lnTo>
                      <a:pt x="379" y="337"/>
                    </a:lnTo>
                    <a:lnTo>
                      <a:pt x="379" y="337"/>
                    </a:lnTo>
                    <a:lnTo>
                      <a:pt x="377" y="335"/>
                    </a:lnTo>
                    <a:lnTo>
                      <a:pt x="377" y="335"/>
                    </a:lnTo>
                    <a:lnTo>
                      <a:pt x="379" y="333"/>
                    </a:lnTo>
                    <a:lnTo>
                      <a:pt x="379" y="333"/>
                    </a:lnTo>
                    <a:close/>
                    <a:moveTo>
                      <a:pt x="412" y="215"/>
                    </a:moveTo>
                    <a:lnTo>
                      <a:pt x="408" y="217"/>
                    </a:lnTo>
                    <a:lnTo>
                      <a:pt x="408" y="217"/>
                    </a:lnTo>
                    <a:lnTo>
                      <a:pt x="406" y="219"/>
                    </a:lnTo>
                    <a:lnTo>
                      <a:pt x="406" y="219"/>
                    </a:lnTo>
                    <a:lnTo>
                      <a:pt x="403" y="221"/>
                    </a:lnTo>
                    <a:lnTo>
                      <a:pt x="403" y="221"/>
                    </a:lnTo>
                    <a:lnTo>
                      <a:pt x="403" y="221"/>
                    </a:lnTo>
                    <a:lnTo>
                      <a:pt x="395" y="229"/>
                    </a:lnTo>
                    <a:lnTo>
                      <a:pt x="393" y="231"/>
                    </a:lnTo>
                    <a:lnTo>
                      <a:pt x="393" y="231"/>
                    </a:lnTo>
                    <a:lnTo>
                      <a:pt x="387" y="236"/>
                    </a:lnTo>
                    <a:lnTo>
                      <a:pt x="379" y="240"/>
                    </a:lnTo>
                    <a:lnTo>
                      <a:pt x="379" y="240"/>
                    </a:lnTo>
                    <a:lnTo>
                      <a:pt x="375" y="242"/>
                    </a:lnTo>
                    <a:lnTo>
                      <a:pt x="374" y="242"/>
                    </a:lnTo>
                    <a:lnTo>
                      <a:pt x="372" y="242"/>
                    </a:lnTo>
                    <a:lnTo>
                      <a:pt x="372" y="242"/>
                    </a:lnTo>
                    <a:lnTo>
                      <a:pt x="368" y="244"/>
                    </a:lnTo>
                    <a:lnTo>
                      <a:pt x="364" y="244"/>
                    </a:lnTo>
                    <a:lnTo>
                      <a:pt x="358" y="244"/>
                    </a:lnTo>
                    <a:lnTo>
                      <a:pt x="346" y="246"/>
                    </a:lnTo>
                    <a:lnTo>
                      <a:pt x="343" y="246"/>
                    </a:lnTo>
                    <a:lnTo>
                      <a:pt x="343" y="246"/>
                    </a:lnTo>
                    <a:lnTo>
                      <a:pt x="339" y="246"/>
                    </a:lnTo>
                    <a:lnTo>
                      <a:pt x="337" y="246"/>
                    </a:lnTo>
                    <a:lnTo>
                      <a:pt x="337" y="246"/>
                    </a:lnTo>
                    <a:lnTo>
                      <a:pt x="327" y="250"/>
                    </a:lnTo>
                    <a:lnTo>
                      <a:pt x="319" y="254"/>
                    </a:lnTo>
                    <a:lnTo>
                      <a:pt x="317" y="256"/>
                    </a:lnTo>
                    <a:lnTo>
                      <a:pt x="315" y="258"/>
                    </a:lnTo>
                    <a:lnTo>
                      <a:pt x="315" y="258"/>
                    </a:lnTo>
                    <a:lnTo>
                      <a:pt x="313" y="260"/>
                    </a:lnTo>
                    <a:lnTo>
                      <a:pt x="312" y="262"/>
                    </a:lnTo>
                    <a:lnTo>
                      <a:pt x="312" y="262"/>
                    </a:lnTo>
                    <a:lnTo>
                      <a:pt x="310" y="264"/>
                    </a:lnTo>
                    <a:lnTo>
                      <a:pt x="310" y="264"/>
                    </a:lnTo>
                    <a:lnTo>
                      <a:pt x="308" y="265"/>
                    </a:lnTo>
                    <a:lnTo>
                      <a:pt x="308" y="265"/>
                    </a:lnTo>
                    <a:lnTo>
                      <a:pt x="308" y="267"/>
                    </a:lnTo>
                    <a:lnTo>
                      <a:pt x="308" y="267"/>
                    </a:lnTo>
                    <a:lnTo>
                      <a:pt x="306" y="271"/>
                    </a:lnTo>
                    <a:lnTo>
                      <a:pt x="306" y="271"/>
                    </a:lnTo>
                    <a:lnTo>
                      <a:pt x="304" y="281"/>
                    </a:lnTo>
                    <a:lnTo>
                      <a:pt x="302" y="293"/>
                    </a:lnTo>
                    <a:lnTo>
                      <a:pt x="302" y="293"/>
                    </a:lnTo>
                    <a:lnTo>
                      <a:pt x="302" y="302"/>
                    </a:lnTo>
                    <a:lnTo>
                      <a:pt x="302" y="312"/>
                    </a:lnTo>
                    <a:lnTo>
                      <a:pt x="302" y="312"/>
                    </a:lnTo>
                    <a:lnTo>
                      <a:pt x="306" y="322"/>
                    </a:lnTo>
                    <a:lnTo>
                      <a:pt x="312" y="329"/>
                    </a:lnTo>
                    <a:lnTo>
                      <a:pt x="312" y="329"/>
                    </a:lnTo>
                    <a:lnTo>
                      <a:pt x="317" y="337"/>
                    </a:lnTo>
                    <a:lnTo>
                      <a:pt x="325" y="343"/>
                    </a:lnTo>
                    <a:lnTo>
                      <a:pt x="325" y="343"/>
                    </a:lnTo>
                    <a:lnTo>
                      <a:pt x="335" y="351"/>
                    </a:lnTo>
                    <a:lnTo>
                      <a:pt x="339" y="351"/>
                    </a:lnTo>
                    <a:lnTo>
                      <a:pt x="348" y="358"/>
                    </a:lnTo>
                    <a:lnTo>
                      <a:pt x="348" y="358"/>
                    </a:lnTo>
                    <a:lnTo>
                      <a:pt x="356" y="364"/>
                    </a:lnTo>
                    <a:lnTo>
                      <a:pt x="358" y="366"/>
                    </a:lnTo>
                    <a:lnTo>
                      <a:pt x="358" y="366"/>
                    </a:lnTo>
                    <a:lnTo>
                      <a:pt x="358" y="368"/>
                    </a:lnTo>
                    <a:lnTo>
                      <a:pt x="358" y="368"/>
                    </a:lnTo>
                    <a:lnTo>
                      <a:pt x="356" y="370"/>
                    </a:lnTo>
                    <a:lnTo>
                      <a:pt x="356" y="370"/>
                    </a:lnTo>
                    <a:lnTo>
                      <a:pt x="356" y="368"/>
                    </a:lnTo>
                    <a:lnTo>
                      <a:pt x="344" y="364"/>
                    </a:lnTo>
                    <a:lnTo>
                      <a:pt x="344" y="364"/>
                    </a:lnTo>
                    <a:lnTo>
                      <a:pt x="333" y="358"/>
                    </a:lnTo>
                    <a:lnTo>
                      <a:pt x="333" y="358"/>
                    </a:lnTo>
                    <a:lnTo>
                      <a:pt x="319" y="351"/>
                    </a:lnTo>
                    <a:lnTo>
                      <a:pt x="319" y="351"/>
                    </a:lnTo>
                    <a:lnTo>
                      <a:pt x="310" y="345"/>
                    </a:lnTo>
                    <a:lnTo>
                      <a:pt x="302" y="337"/>
                    </a:lnTo>
                    <a:lnTo>
                      <a:pt x="302" y="337"/>
                    </a:lnTo>
                    <a:lnTo>
                      <a:pt x="294" y="327"/>
                    </a:lnTo>
                    <a:lnTo>
                      <a:pt x="290" y="316"/>
                    </a:lnTo>
                    <a:lnTo>
                      <a:pt x="290" y="316"/>
                    </a:lnTo>
                    <a:lnTo>
                      <a:pt x="286" y="302"/>
                    </a:lnTo>
                    <a:lnTo>
                      <a:pt x="286" y="291"/>
                    </a:lnTo>
                    <a:lnTo>
                      <a:pt x="286" y="291"/>
                    </a:lnTo>
                    <a:lnTo>
                      <a:pt x="288" y="277"/>
                    </a:lnTo>
                    <a:lnTo>
                      <a:pt x="294" y="265"/>
                    </a:lnTo>
                    <a:lnTo>
                      <a:pt x="294" y="265"/>
                    </a:lnTo>
                    <a:lnTo>
                      <a:pt x="296" y="262"/>
                    </a:lnTo>
                    <a:lnTo>
                      <a:pt x="296" y="260"/>
                    </a:lnTo>
                    <a:lnTo>
                      <a:pt x="296" y="260"/>
                    </a:lnTo>
                    <a:lnTo>
                      <a:pt x="298" y="256"/>
                    </a:lnTo>
                    <a:lnTo>
                      <a:pt x="300" y="254"/>
                    </a:lnTo>
                    <a:lnTo>
                      <a:pt x="302" y="252"/>
                    </a:lnTo>
                    <a:lnTo>
                      <a:pt x="302" y="252"/>
                    </a:lnTo>
                    <a:lnTo>
                      <a:pt x="306" y="248"/>
                    </a:lnTo>
                    <a:lnTo>
                      <a:pt x="310" y="244"/>
                    </a:lnTo>
                    <a:lnTo>
                      <a:pt x="310" y="244"/>
                    </a:lnTo>
                    <a:lnTo>
                      <a:pt x="310" y="244"/>
                    </a:lnTo>
                    <a:lnTo>
                      <a:pt x="319" y="238"/>
                    </a:lnTo>
                    <a:lnTo>
                      <a:pt x="319" y="238"/>
                    </a:lnTo>
                    <a:lnTo>
                      <a:pt x="321" y="238"/>
                    </a:lnTo>
                    <a:lnTo>
                      <a:pt x="319" y="238"/>
                    </a:lnTo>
                    <a:lnTo>
                      <a:pt x="319" y="236"/>
                    </a:lnTo>
                    <a:lnTo>
                      <a:pt x="321" y="235"/>
                    </a:lnTo>
                    <a:lnTo>
                      <a:pt x="319" y="235"/>
                    </a:lnTo>
                    <a:lnTo>
                      <a:pt x="319" y="235"/>
                    </a:lnTo>
                    <a:lnTo>
                      <a:pt x="317" y="233"/>
                    </a:lnTo>
                    <a:lnTo>
                      <a:pt x="317" y="233"/>
                    </a:lnTo>
                    <a:lnTo>
                      <a:pt x="317" y="227"/>
                    </a:lnTo>
                    <a:lnTo>
                      <a:pt x="317" y="227"/>
                    </a:lnTo>
                    <a:lnTo>
                      <a:pt x="312" y="219"/>
                    </a:lnTo>
                    <a:lnTo>
                      <a:pt x="306" y="211"/>
                    </a:lnTo>
                    <a:lnTo>
                      <a:pt x="306" y="211"/>
                    </a:lnTo>
                    <a:lnTo>
                      <a:pt x="300" y="205"/>
                    </a:lnTo>
                    <a:lnTo>
                      <a:pt x="290" y="200"/>
                    </a:lnTo>
                    <a:lnTo>
                      <a:pt x="290" y="200"/>
                    </a:lnTo>
                    <a:lnTo>
                      <a:pt x="281" y="194"/>
                    </a:lnTo>
                    <a:lnTo>
                      <a:pt x="281" y="194"/>
                    </a:lnTo>
                    <a:lnTo>
                      <a:pt x="271" y="192"/>
                    </a:lnTo>
                    <a:lnTo>
                      <a:pt x="271" y="192"/>
                    </a:lnTo>
                    <a:lnTo>
                      <a:pt x="261" y="194"/>
                    </a:lnTo>
                    <a:lnTo>
                      <a:pt x="261" y="194"/>
                    </a:lnTo>
                    <a:lnTo>
                      <a:pt x="253" y="196"/>
                    </a:lnTo>
                    <a:lnTo>
                      <a:pt x="253" y="196"/>
                    </a:lnTo>
                    <a:lnTo>
                      <a:pt x="244" y="200"/>
                    </a:lnTo>
                    <a:lnTo>
                      <a:pt x="240" y="202"/>
                    </a:lnTo>
                    <a:lnTo>
                      <a:pt x="236" y="204"/>
                    </a:lnTo>
                    <a:lnTo>
                      <a:pt x="236" y="204"/>
                    </a:lnTo>
                    <a:lnTo>
                      <a:pt x="234" y="204"/>
                    </a:lnTo>
                    <a:lnTo>
                      <a:pt x="234" y="204"/>
                    </a:lnTo>
                    <a:lnTo>
                      <a:pt x="232" y="204"/>
                    </a:lnTo>
                    <a:lnTo>
                      <a:pt x="232" y="204"/>
                    </a:lnTo>
                    <a:lnTo>
                      <a:pt x="232" y="202"/>
                    </a:lnTo>
                    <a:lnTo>
                      <a:pt x="234" y="200"/>
                    </a:lnTo>
                    <a:lnTo>
                      <a:pt x="238" y="198"/>
                    </a:lnTo>
                    <a:lnTo>
                      <a:pt x="242" y="196"/>
                    </a:lnTo>
                    <a:lnTo>
                      <a:pt x="242" y="196"/>
                    </a:lnTo>
                    <a:lnTo>
                      <a:pt x="252" y="192"/>
                    </a:lnTo>
                    <a:lnTo>
                      <a:pt x="252" y="192"/>
                    </a:lnTo>
                    <a:lnTo>
                      <a:pt x="259" y="188"/>
                    </a:lnTo>
                    <a:lnTo>
                      <a:pt x="259" y="188"/>
                    </a:lnTo>
                    <a:lnTo>
                      <a:pt x="263" y="186"/>
                    </a:lnTo>
                    <a:lnTo>
                      <a:pt x="265" y="186"/>
                    </a:lnTo>
                    <a:lnTo>
                      <a:pt x="265" y="186"/>
                    </a:lnTo>
                    <a:lnTo>
                      <a:pt x="269" y="186"/>
                    </a:lnTo>
                    <a:lnTo>
                      <a:pt x="271" y="186"/>
                    </a:lnTo>
                    <a:lnTo>
                      <a:pt x="271" y="186"/>
                    </a:lnTo>
                    <a:lnTo>
                      <a:pt x="273" y="186"/>
                    </a:lnTo>
                    <a:lnTo>
                      <a:pt x="273" y="186"/>
                    </a:lnTo>
                    <a:lnTo>
                      <a:pt x="283" y="186"/>
                    </a:lnTo>
                    <a:lnTo>
                      <a:pt x="283" y="186"/>
                    </a:lnTo>
                    <a:lnTo>
                      <a:pt x="294" y="192"/>
                    </a:lnTo>
                    <a:lnTo>
                      <a:pt x="294" y="192"/>
                    </a:lnTo>
                    <a:lnTo>
                      <a:pt x="304" y="198"/>
                    </a:lnTo>
                    <a:lnTo>
                      <a:pt x="313" y="204"/>
                    </a:lnTo>
                    <a:lnTo>
                      <a:pt x="313" y="204"/>
                    </a:lnTo>
                    <a:lnTo>
                      <a:pt x="321" y="213"/>
                    </a:lnTo>
                    <a:lnTo>
                      <a:pt x="327" y="221"/>
                    </a:lnTo>
                    <a:lnTo>
                      <a:pt x="327" y="221"/>
                    </a:lnTo>
                    <a:lnTo>
                      <a:pt x="331" y="229"/>
                    </a:lnTo>
                    <a:lnTo>
                      <a:pt x="331" y="229"/>
                    </a:lnTo>
                    <a:lnTo>
                      <a:pt x="331" y="235"/>
                    </a:lnTo>
                    <a:lnTo>
                      <a:pt x="331" y="235"/>
                    </a:lnTo>
                    <a:lnTo>
                      <a:pt x="331" y="235"/>
                    </a:lnTo>
                    <a:lnTo>
                      <a:pt x="331" y="235"/>
                    </a:lnTo>
                    <a:lnTo>
                      <a:pt x="335" y="235"/>
                    </a:lnTo>
                    <a:lnTo>
                      <a:pt x="339" y="235"/>
                    </a:lnTo>
                    <a:lnTo>
                      <a:pt x="339" y="235"/>
                    </a:lnTo>
                    <a:lnTo>
                      <a:pt x="341" y="233"/>
                    </a:lnTo>
                    <a:lnTo>
                      <a:pt x="346" y="233"/>
                    </a:lnTo>
                    <a:lnTo>
                      <a:pt x="346" y="233"/>
                    </a:lnTo>
                    <a:lnTo>
                      <a:pt x="348" y="229"/>
                    </a:lnTo>
                    <a:lnTo>
                      <a:pt x="348" y="229"/>
                    </a:lnTo>
                    <a:lnTo>
                      <a:pt x="350" y="225"/>
                    </a:lnTo>
                    <a:lnTo>
                      <a:pt x="350" y="225"/>
                    </a:lnTo>
                    <a:lnTo>
                      <a:pt x="352" y="221"/>
                    </a:lnTo>
                    <a:lnTo>
                      <a:pt x="352" y="219"/>
                    </a:lnTo>
                    <a:lnTo>
                      <a:pt x="352" y="219"/>
                    </a:lnTo>
                    <a:lnTo>
                      <a:pt x="352" y="219"/>
                    </a:lnTo>
                    <a:lnTo>
                      <a:pt x="354" y="215"/>
                    </a:lnTo>
                    <a:lnTo>
                      <a:pt x="354" y="215"/>
                    </a:lnTo>
                    <a:lnTo>
                      <a:pt x="356" y="211"/>
                    </a:lnTo>
                    <a:lnTo>
                      <a:pt x="358" y="211"/>
                    </a:lnTo>
                    <a:lnTo>
                      <a:pt x="358" y="209"/>
                    </a:lnTo>
                    <a:lnTo>
                      <a:pt x="358" y="209"/>
                    </a:lnTo>
                    <a:lnTo>
                      <a:pt x="362" y="205"/>
                    </a:lnTo>
                    <a:lnTo>
                      <a:pt x="362" y="205"/>
                    </a:lnTo>
                    <a:lnTo>
                      <a:pt x="364" y="202"/>
                    </a:lnTo>
                    <a:lnTo>
                      <a:pt x="364" y="202"/>
                    </a:lnTo>
                    <a:lnTo>
                      <a:pt x="370" y="200"/>
                    </a:lnTo>
                    <a:lnTo>
                      <a:pt x="370" y="200"/>
                    </a:lnTo>
                    <a:lnTo>
                      <a:pt x="374" y="196"/>
                    </a:lnTo>
                    <a:lnTo>
                      <a:pt x="374" y="196"/>
                    </a:lnTo>
                    <a:lnTo>
                      <a:pt x="375" y="196"/>
                    </a:lnTo>
                    <a:lnTo>
                      <a:pt x="375" y="194"/>
                    </a:lnTo>
                    <a:lnTo>
                      <a:pt x="375" y="194"/>
                    </a:lnTo>
                    <a:lnTo>
                      <a:pt x="379" y="194"/>
                    </a:lnTo>
                    <a:lnTo>
                      <a:pt x="381" y="194"/>
                    </a:lnTo>
                    <a:lnTo>
                      <a:pt x="381" y="194"/>
                    </a:lnTo>
                    <a:lnTo>
                      <a:pt x="381" y="192"/>
                    </a:lnTo>
                    <a:lnTo>
                      <a:pt x="381" y="192"/>
                    </a:lnTo>
                    <a:lnTo>
                      <a:pt x="383" y="194"/>
                    </a:lnTo>
                    <a:lnTo>
                      <a:pt x="383" y="194"/>
                    </a:lnTo>
                    <a:lnTo>
                      <a:pt x="383" y="196"/>
                    </a:lnTo>
                    <a:lnTo>
                      <a:pt x="383" y="198"/>
                    </a:lnTo>
                    <a:lnTo>
                      <a:pt x="381" y="198"/>
                    </a:lnTo>
                    <a:lnTo>
                      <a:pt x="381" y="198"/>
                    </a:lnTo>
                    <a:lnTo>
                      <a:pt x="377" y="200"/>
                    </a:lnTo>
                    <a:lnTo>
                      <a:pt x="377" y="200"/>
                    </a:lnTo>
                    <a:lnTo>
                      <a:pt x="375" y="202"/>
                    </a:lnTo>
                    <a:lnTo>
                      <a:pt x="375" y="202"/>
                    </a:lnTo>
                    <a:lnTo>
                      <a:pt x="372" y="204"/>
                    </a:lnTo>
                    <a:lnTo>
                      <a:pt x="372" y="204"/>
                    </a:lnTo>
                    <a:lnTo>
                      <a:pt x="370" y="205"/>
                    </a:lnTo>
                    <a:lnTo>
                      <a:pt x="370" y="205"/>
                    </a:lnTo>
                    <a:lnTo>
                      <a:pt x="366" y="209"/>
                    </a:lnTo>
                    <a:lnTo>
                      <a:pt x="366" y="209"/>
                    </a:lnTo>
                    <a:lnTo>
                      <a:pt x="364" y="213"/>
                    </a:lnTo>
                    <a:lnTo>
                      <a:pt x="364" y="215"/>
                    </a:lnTo>
                    <a:lnTo>
                      <a:pt x="364" y="215"/>
                    </a:lnTo>
                    <a:lnTo>
                      <a:pt x="364" y="215"/>
                    </a:lnTo>
                    <a:lnTo>
                      <a:pt x="362" y="219"/>
                    </a:lnTo>
                    <a:lnTo>
                      <a:pt x="362" y="219"/>
                    </a:lnTo>
                    <a:lnTo>
                      <a:pt x="360" y="223"/>
                    </a:lnTo>
                    <a:lnTo>
                      <a:pt x="360" y="225"/>
                    </a:lnTo>
                    <a:lnTo>
                      <a:pt x="360" y="225"/>
                    </a:lnTo>
                    <a:lnTo>
                      <a:pt x="358" y="227"/>
                    </a:lnTo>
                    <a:lnTo>
                      <a:pt x="358" y="229"/>
                    </a:lnTo>
                    <a:lnTo>
                      <a:pt x="358" y="229"/>
                    </a:lnTo>
                    <a:lnTo>
                      <a:pt x="358" y="231"/>
                    </a:lnTo>
                    <a:lnTo>
                      <a:pt x="358" y="231"/>
                    </a:lnTo>
                    <a:lnTo>
                      <a:pt x="356" y="235"/>
                    </a:lnTo>
                    <a:lnTo>
                      <a:pt x="362" y="235"/>
                    </a:lnTo>
                    <a:lnTo>
                      <a:pt x="368" y="233"/>
                    </a:lnTo>
                    <a:lnTo>
                      <a:pt x="368" y="233"/>
                    </a:lnTo>
                    <a:lnTo>
                      <a:pt x="372" y="233"/>
                    </a:lnTo>
                    <a:lnTo>
                      <a:pt x="374" y="233"/>
                    </a:lnTo>
                    <a:lnTo>
                      <a:pt x="374" y="233"/>
                    </a:lnTo>
                    <a:lnTo>
                      <a:pt x="375" y="233"/>
                    </a:lnTo>
                    <a:lnTo>
                      <a:pt x="375" y="233"/>
                    </a:lnTo>
                    <a:lnTo>
                      <a:pt x="381" y="229"/>
                    </a:lnTo>
                    <a:lnTo>
                      <a:pt x="389" y="225"/>
                    </a:lnTo>
                    <a:lnTo>
                      <a:pt x="389" y="225"/>
                    </a:lnTo>
                    <a:lnTo>
                      <a:pt x="399" y="217"/>
                    </a:lnTo>
                    <a:lnTo>
                      <a:pt x="399" y="217"/>
                    </a:lnTo>
                    <a:lnTo>
                      <a:pt x="403" y="213"/>
                    </a:lnTo>
                    <a:lnTo>
                      <a:pt x="403" y="213"/>
                    </a:lnTo>
                    <a:lnTo>
                      <a:pt x="406" y="213"/>
                    </a:lnTo>
                    <a:lnTo>
                      <a:pt x="410" y="211"/>
                    </a:lnTo>
                    <a:lnTo>
                      <a:pt x="410" y="211"/>
                    </a:lnTo>
                    <a:lnTo>
                      <a:pt x="410" y="211"/>
                    </a:lnTo>
                    <a:lnTo>
                      <a:pt x="410" y="211"/>
                    </a:lnTo>
                    <a:lnTo>
                      <a:pt x="412" y="213"/>
                    </a:lnTo>
                    <a:lnTo>
                      <a:pt x="412" y="213"/>
                    </a:lnTo>
                    <a:lnTo>
                      <a:pt x="412" y="215"/>
                    </a:lnTo>
                    <a:lnTo>
                      <a:pt x="412" y="215"/>
                    </a:lnTo>
                    <a:close/>
                    <a:moveTo>
                      <a:pt x="281" y="389"/>
                    </a:moveTo>
                    <a:lnTo>
                      <a:pt x="281" y="389"/>
                    </a:lnTo>
                    <a:lnTo>
                      <a:pt x="279" y="389"/>
                    </a:lnTo>
                    <a:lnTo>
                      <a:pt x="279" y="389"/>
                    </a:lnTo>
                    <a:lnTo>
                      <a:pt x="273" y="391"/>
                    </a:lnTo>
                    <a:lnTo>
                      <a:pt x="273" y="391"/>
                    </a:lnTo>
                    <a:lnTo>
                      <a:pt x="261" y="393"/>
                    </a:lnTo>
                    <a:lnTo>
                      <a:pt x="261" y="393"/>
                    </a:lnTo>
                    <a:lnTo>
                      <a:pt x="257" y="393"/>
                    </a:lnTo>
                    <a:lnTo>
                      <a:pt x="257" y="393"/>
                    </a:lnTo>
                    <a:lnTo>
                      <a:pt x="253" y="393"/>
                    </a:lnTo>
                    <a:lnTo>
                      <a:pt x="253" y="393"/>
                    </a:lnTo>
                    <a:lnTo>
                      <a:pt x="253" y="393"/>
                    </a:lnTo>
                    <a:lnTo>
                      <a:pt x="244" y="391"/>
                    </a:lnTo>
                    <a:lnTo>
                      <a:pt x="244" y="391"/>
                    </a:lnTo>
                    <a:lnTo>
                      <a:pt x="236" y="387"/>
                    </a:lnTo>
                    <a:lnTo>
                      <a:pt x="228" y="382"/>
                    </a:lnTo>
                    <a:lnTo>
                      <a:pt x="228" y="382"/>
                    </a:lnTo>
                    <a:lnTo>
                      <a:pt x="221" y="372"/>
                    </a:lnTo>
                    <a:lnTo>
                      <a:pt x="221" y="370"/>
                    </a:lnTo>
                    <a:lnTo>
                      <a:pt x="221" y="370"/>
                    </a:lnTo>
                    <a:lnTo>
                      <a:pt x="213" y="362"/>
                    </a:lnTo>
                    <a:lnTo>
                      <a:pt x="213" y="362"/>
                    </a:lnTo>
                    <a:lnTo>
                      <a:pt x="207" y="358"/>
                    </a:lnTo>
                    <a:lnTo>
                      <a:pt x="207" y="358"/>
                    </a:lnTo>
                    <a:lnTo>
                      <a:pt x="205" y="358"/>
                    </a:lnTo>
                    <a:lnTo>
                      <a:pt x="205" y="358"/>
                    </a:lnTo>
                    <a:lnTo>
                      <a:pt x="203" y="358"/>
                    </a:lnTo>
                    <a:lnTo>
                      <a:pt x="201" y="358"/>
                    </a:lnTo>
                    <a:lnTo>
                      <a:pt x="201" y="358"/>
                    </a:lnTo>
                    <a:lnTo>
                      <a:pt x="199" y="356"/>
                    </a:lnTo>
                    <a:lnTo>
                      <a:pt x="199" y="356"/>
                    </a:lnTo>
                    <a:lnTo>
                      <a:pt x="201" y="354"/>
                    </a:lnTo>
                    <a:lnTo>
                      <a:pt x="203" y="353"/>
                    </a:lnTo>
                    <a:lnTo>
                      <a:pt x="203" y="353"/>
                    </a:lnTo>
                    <a:lnTo>
                      <a:pt x="205" y="353"/>
                    </a:lnTo>
                    <a:lnTo>
                      <a:pt x="205" y="353"/>
                    </a:lnTo>
                    <a:lnTo>
                      <a:pt x="207" y="353"/>
                    </a:lnTo>
                    <a:lnTo>
                      <a:pt x="209" y="353"/>
                    </a:lnTo>
                    <a:lnTo>
                      <a:pt x="209" y="353"/>
                    </a:lnTo>
                    <a:lnTo>
                      <a:pt x="213" y="353"/>
                    </a:lnTo>
                    <a:lnTo>
                      <a:pt x="219" y="354"/>
                    </a:lnTo>
                    <a:lnTo>
                      <a:pt x="219" y="354"/>
                    </a:lnTo>
                    <a:lnTo>
                      <a:pt x="228" y="362"/>
                    </a:lnTo>
                    <a:lnTo>
                      <a:pt x="228" y="362"/>
                    </a:lnTo>
                    <a:lnTo>
                      <a:pt x="232" y="366"/>
                    </a:lnTo>
                    <a:lnTo>
                      <a:pt x="232" y="366"/>
                    </a:lnTo>
                    <a:lnTo>
                      <a:pt x="238" y="372"/>
                    </a:lnTo>
                    <a:lnTo>
                      <a:pt x="238" y="372"/>
                    </a:lnTo>
                    <a:lnTo>
                      <a:pt x="244" y="376"/>
                    </a:lnTo>
                    <a:lnTo>
                      <a:pt x="248" y="378"/>
                    </a:lnTo>
                    <a:lnTo>
                      <a:pt x="248" y="378"/>
                    </a:lnTo>
                    <a:lnTo>
                      <a:pt x="253" y="378"/>
                    </a:lnTo>
                    <a:lnTo>
                      <a:pt x="255" y="378"/>
                    </a:lnTo>
                    <a:lnTo>
                      <a:pt x="257" y="378"/>
                    </a:lnTo>
                    <a:lnTo>
                      <a:pt x="257" y="378"/>
                    </a:lnTo>
                    <a:lnTo>
                      <a:pt x="259" y="378"/>
                    </a:lnTo>
                    <a:lnTo>
                      <a:pt x="259" y="378"/>
                    </a:lnTo>
                    <a:lnTo>
                      <a:pt x="267" y="376"/>
                    </a:lnTo>
                    <a:lnTo>
                      <a:pt x="267" y="376"/>
                    </a:lnTo>
                    <a:lnTo>
                      <a:pt x="275" y="376"/>
                    </a:lnTo>
                    <a:lnTo>
                      <a:pt x="277" y="374"/>
                    </a:lnTo>
                    <a:lnTo>
                      <a:pt x="277" y="374"/>
                    </a:lnTo>
                    <a:lnTo>
                      <a:pt x="281" y="374"/>
                    </a:lnTo>
                    <a:lnTo>
                      <a:pt x="284" y="374"/>
                    </a:lnTo>
                    <a:lnTo>
                      <a:pt x="284" y="374"/>
                    </a:lnTo>
                    <a:lnTo>
                      <a:pt x="288" y="374"/>
                    </a:lnTo>
                    <a:lnTo>
                      <a:pt x="290" y="376"/>
                    </a:lnTo>
                    <a:lnTo>
                      <a:pt x="292" y="376"/>
                    </a:lnTo>
                    <a:lnTo>
                      <a:pt x="292" y="376"/>
                    </a:lnTo>
                    <a:lnTo>
                      <a:pt x="296" y="376"/>
                    </a:lnTo>
                    <a:lnTo>
                      <a:pt x="296" y="376"/>
                    </a:lnTo>
                    <a:lnTo>
                      <a:pt x="304" y="382"/>
                    </a:lnTo>
                    <a:lnTo>
                      <a:pt x="310" y="385"/>
                    </a:lnTo>
                    <a:lnTo>
                      <a:pt x="310" y="385"/>
                    </a:lnTo>
                    <a:lnTo>
                      <a:pt x="317" y="391"/>
                    </a:lnTo>
                    <a:lnTo>
                      <a:pt x="317" y="391"/>
                    </a:lnTo>
                    <a:lnTo>
                      <a:pt x="321" y="395"/>
                    </a:lnTo>
                    <a:lnTo>
                      <a:pt x="321" y="395"/>
                    </a:lnTo>
                    <a:lnTo>
                      <a:pt x="331" y="401"/>
                    </a:lnTo>
                    <a:lnTo>
                      <a:pt x="331" y="401"/>
                    </a:lnTo>
                    <a:lnTo>
                      <a:pt x="341" y="405"/>
                    </a:lnTo>
                    <a:lnTo>
                      <a:pt x="341" y="405"/>
                    </a:lnTo>
                    <a:lnTo>
                      <a:pt x="344" y="405"/>
                    </a:lnTo>
                    <a:lnTo>
                      <a:pt x="344" y="405"/>
                    </a:lnTo>
                    <a:lnTo>
                      <a:pt x="346" y="405"/>
                    </a:lnTo>
                    <a:lnTo>
                      <a:pt x="346" y="405"/>
                    </a:lnTo>
                    <a:lnTo>
                      <a:pt x="346" y="405"/>
                    </a:lnTo>
                    <a:lnTo>
                      <a:pt x="350" y="405"/>
                    </a:lnTo>
                    <a:lnTo>
                      <a:pt x="354" y="403"/>
                    </a:lnTo>
                    <a:lnTo>
                      <a:pt x="354" y="403"/>
                    </a:lnTo>
                    <a:lnTo>
                      <a:pt x="354" y="403"/>
                    </a:lnTo>
                    <a:lnTo>
                      <a:pt x="354" y="403"/>
                    </a:lnTo>
                    <a:lnTo>
                      <a:pt x="356" y="403"/>
                    </a:lnTo>
                    <a:lnTo>
                      <a:pt x="356" y="403"/>
                    </a:lnTo>
                    <a:lnTo>
                      <a:pt x="356" y="407"/>
                    </a:lnTo>
                    <a:lnTo>
                      <a:pt x="352" y="409"/>
                    </a:lnTo>
                    <a:lnTo>
                      <a:pt x="352" y="409"/>
                    </a:lnTo>
                    <a:lnTo>
                      <a:pt x="350" y="411"/>
                    </a:lnTo>
                    <a:lnTo>
                      <a:pt x="350" y="411"/>
                    </a:lnTo>
                    <a:lnTo>
                      <a:pt x="346" y="413"/>
                    </a:lnTo>
                    <a:lnTo>
                      <a:pt x="344" y="413"/>
                    </a:lnTo>
                    <a:lnTo>
                      <a:pt x="344" y="413"/>
                    </a:lnTo>
                    <a:lnTo>
                      <a:pt x="343" y="413"/>
                    </a:lnTo>
                    <a:lnTo>
                      <a:pt x="343" y="413"/>
                    </a:lnTo>
                    <a:lnTo>
                      <a:pt x="341" y="413"/>
                    </a:lnTo>
                    <a:lnTo>
                      <a:pt x="341" y="413"/>
                    </a:lnTo>
                    <a:lnTo>
                      <a:pt x="341" y="413"/>
                    </a:lnTo>
                    <a:lnTo>
                      <a:pt x="337" y="413"/>
                    </a:lnTo>
                    <a:lnTo>
                      <a:pt x="337" y="413"/>
                    </a:lnTo>
                    <a:lnTo>
                      <a:pt x="337" y="413"/>
                    </a:lnTo>
                    <a:lnTo>
                      <a:pt x="337" y="413"/>
                    </a:lnTo>
                    <a:lnTo>
                      <a:pt x="335" y="413"/>
                    </a:lnTo>
                    <a:lnTo>
                      <a:pt x="333" y="413"/>
                    </a:lnTo>
                    <a:lnTo>
                      <a:pt x="331" y="413"/>
                    </a:lnTo>
                    <a:lnTo>
                      <a:pt x="331" y="413"/>
                    </a:lnTo>
                    <a:lnTo>
                      <a:pt x="327" y="411"/>
                    </a:lnTo>
                    <a:lnTo>
                      <a:pt x="327" y="411"/>
                    </a:lnTo>
                    <a:lnTo>
                      <a:pt x="315" y="405"/>
                    </a:lnTo>
                    <a:lnTo>
                      <a:pt x="315" y="405"/>
                    </a:lnTo>
                    <a:lnTo>
                      <a:pt x="308" y="401"/>
                    </a:lnTo>
                    <a:lnTo>
                      <a:pt x="308" y="401"/>
                    </a:lnTo>
                    <a:lnTo>
                      <a:pt x="302" y="397"/>
                    </a:lnTo>
                    <a:lnTo>
                      <a:pt x="302" y="397"/>
                    </a:lnTo>
                    <a:lnTo>
                      <a:pt x="290" y="391"/>
                    </a:lnTo>
                    <a:lnTo>
                      <a:pt x="290" y="391"/>
                    </a:lnTo>
                    <a:lnTo>
                      <a:pt x="288" y="389"/>
                    </a:lnTo>
                    <a:lnTo>
                      <a:pt x="288" y="389"/>
                    </a:lnTo>
                    <a:lnTo>
                      <a:pt x="288" y="389"/>
                    </a:lnTo>
                    <a:lnTo>
                      <a:pt x="286" y="389"/>
                    </a:lnTo>
                    <a:lnTo>
                      <a:pt x="284" y="389"/>
                    </a:lnTo>
                    <a:lnTo>
                      <a:pt x="284" y="389"/>
                    </a:lnTo>
                    <a:lnTo>
                      <a:pt x="284" y="389"/>
                    </a:lnTo>
                    <a:lnTo>
                      <a:pt x="281" y="389"/>
                    </a:lnTo>
                    <a:lnTo>
                      <a:pt x="281" y="389"/>
                    </a:lnTo>
                    <a:close/>
                    <a:moveTo>
                      <a:pt x="284" y="74"/>
                    </a:moveTo>
                    <a:lnTo>
                      <a:pt x="284" y="74"/>
                    </a:lnTo>
                    <a:lnTo>
                      <a:pt x="290" y="72"/>
                    </a:lnTo>
                    <a:lnTo>
                      <a:pt x="290" y="72"/>
                    </a:lnTo>
                    <a:lnTo>
                      <a:pt x="296" y="70"/>
                    </a:lnTo>
                    <a:lnTo>
                      <a:pt x="296" y="70"/>
                    </a:lnTo>
                    <a:lnTo>
                      <a:pt x="296" y="70"/>
                    </a:lnTo>
                    <a:lnTo>
                      <a:pt x="304" y="68"/>
                    </a:lnTo>
                    <a:lnTo>
                      <a:pt x="306" y="68"/>
                    </a:lnTo>
                    <a:lnTo>
                      <a:pt x="306" y="68"/>
                    </a:lnTo>
                    <a:lnTo>
                      <a:pt x="310" y="66"/>
                    </a:lnTo>
                    <a:lnTo>
                      <a:pt x="310" y="66"/>
                    </a:lnTo>
                    <a:lnTo>
                      <a:pt x="315" y="66"/>
                    </a:lnTo>
                    <a:lnTo>
                      <a:pt x="315" y="66"/>
                    </a:lnTo>
                    <a:lnTo>
                      <a:pt x="321" y="66"/>
                    </a:lnTo>
                    <a:lnTo>
                      <a:pt x="323" y="66"/>
                    </a:lnTo>
                    <a:lnTo>
                      <a:pt x="325" y="66"/>
                    </a:lnTo>
                    <a:lnTo>
                      <a:pt x="325" y="66"/>
                    </a:lnTo>
                    <a:lnTo>
                      <a:pt x="329" y="66"/>
                    </a:lnTo>
                    <a:lnTo>
                      <a:pt x="329" y="66"/>
                    </a:lnTo>
                    <a:lnTo>
                      <a:pt x="337" y="68"/>
                    </a:lnTo>
                    <a:lnTo>
                      <a:pt x="337" y="68"/>
                    </a:lnTo>
                    <a:lnTo>
                      <a:pt x="339" y="66"/>
                    </a:lnTo>
                    <a:lnTo>
                      <a:pt x="339" y="66"/>
                    </a:lnTo>
                    <a:lnTo>
                      <a:pt x="343" y="60"/>
                    </a:lnTo>
                    <a:lnTo>
                      <a:pt x="343" y="60"/>
                    </a:lnTo>
                    <a:lnTo>
                      <a:pt x="350" y="56"/>
                    </a:lnTo>
                    <a:lnTo>
                      <a:pt x="350" y="56"/>
                    </a:lnTo>
                    <a:lnTo>
                      <a:pt x="358" y="55"/>
                    </a:lnTo>
                    <a:lnTo>
                      <a:pt x="358" y="55"/>
                    </a:lnTo>
                    <a:lnTo>
                      <a:pt x="370" y="49"/>
                    </a:lnTo>
                    <a:lnTo>
                      <a:pt x="374" y="49"/>
                    </a:lnTo>
                    <a:lnTo>
                      <a:pt x="374" y="49"/>
                    </a:lnTo>
                    <a:lnTo>
                      <a:pt x="389" y="43"/>
                    </a:lnTo>
                    <a:lnTo>
                      <a:pt x="389" y="43"/>
                    </a:lnTo>
                    <a:lnTo>
                      <a:pt x="395" y="39"/>
                    </a:lnTo>
                    <a:lnTo>
                      <a:pt x="395" y="39"/>
                    </a:lnTo>
                    <a:lnTo>
                      <a:pt x="401" y="35"/>
                    </a:lnTo>
                    <a:lnTo>
                      <a:pt x="401" y="35"/>
                    </a:lnTo>
                    <a:lnTo>
                      <a:pt x="403" y="33"/>
                    </a:lnTo>
                    <a:lnTo>
                      <a:pt x="403" y="33"/>
                    </a:lnTo>
                    <a:lnTo>
                      <a:pt x="405" y="31"/>
                    </a:lnTo>
                    <a:lnTo>
                      <a:pt x="405" y="31"/>
                    </a:lnTo>
                    <a:lnTo>
                      <a:pt x="406" y="29"/>
                    </a:lnTo>
                    <a:lnTo>
                      <a:pt x="406" y="29"/>
                    </a:lnTo>
                    <a:lnTo>
                      <a:pt x="408" y="27"/>
                    </a:lnTo>
                    <a:lnTo>
                      <a:pt x="408" y="27"/>
                    </a:lnTo>
                    <a:lnTo>
                      <a:pt x="410" y="26"/>
                    </a:lnTo>
                    <a:lnTo>
                      <a:pt x="410" y="26"/>
                    </a:lnTo>
                    <a:lnTo>
                      <a:pt x="410" y="26"/>
                    </a:lnTo>
                    <a:lnTo>
                      <a:pt x="410" y="26"/>
                    </a:lnTo>
                    <a:lnTo>
                      <a:pt x="412" y="26"/>
                    </a:lnTo>
                    <a:lnTo>
                      <a:pt x="412" y="26"/>
                    </a:lnTo>
                    <a:lnTo>
                      <a:pt x="414" y="26"/>
                    </a:lnTo>
                    <a:lnTo>
                      <a:pt x="412" y="27"/>
                    </a:lnTo>
                    <a:lnTo>
                      <a:pt x="412" y="29"/>
                    </a:lnTo>
                    <a:lnTo>
                      <a:pt x="410" y="27"/>
                    </a:lnTo>
                    <a:lnTo>
                      <a:pt x="412" y="29"/>
                    </a:lnTo>
                    <a:lnTo>
                      <a:pt x="412" y="29"/>
                    </a:lnTo>
                    <a:lnTo>
                      <a:pt x="410" y="31"/>
                    </a:lnTo>
                    <a:lnTo>
                      <a:pt x="410" y="31"/>
                    </a:lnTo>
                    <a:lnTo>
                      <a:pt x="408" y="35"/>
                    </a:lnTo>
                    <a:lnTo>
                      <a:pt x="408" y="35"/>
                    </a:lnTo>
                    <a:lnTo>
                      <a:pt x="406" y="37"/>
                    </a:lnTo>
                    <a:lnTo>
                      <a:pt x="406" y="37"/>
                    </a:lnTo>
                    <a:lnTo>
                      <a:pt x="405" y="39"/>
                    </a:lnTo>
                    <a:lnTo>
                      <a:pt x="405" y="39"/>
                    </a:lnTo>
                    <a:lnTo>
                      <a:pt x="399" y="45"/>
                    </a:lnTo>
                    <a:lnTo>
                      <a:pt x="399" y="45"/>
                    </a:lnTo>
                    <a:lnTo>
                      <a:pt x="391" y="49"/>
                    </a:lnTo>
                    <a:lnTo>
                      <a:pt x="391" y="49"/>
                    </a:lnTo>
                    <a:lnTo>
                      <a:pt x="375" y="55"/>
                    </a:lnTo>
                    <a:lnTo>
                      <a:pt x="372" y="56"/>
                    </a:lnTo>
                    <a:lnTo>
                      <a:pt x="372" y="56"/>
                    </a:lnTo>
                    <a:lnTo>
                      <a:pt x="360" y="62"/>
                    </a:lnTo>
                    <a:lnTo>
                      <a:pt x="360" y="62"/>
                    </a:lnTo>
                    <a:lnTo>
                      <a:pt x="354" y="64"/>
                    </a:lnTo>
                    <a:lnTo>
                      <a:pt x="354" y="64"/>
                    </a:lnTo>
                    <a:lnTo>
                      <a:pt x="348" y="68"/>
                    </a:lnTo>
                    <a:lnTo>
                      <a:pt x="348" y="68"/>
                    </a:lnTo>
                    <a:lnTo>
                      <a:pt x="346" y="72"/>
                    </a:lnTo>
                    <a:lnTo>
                      <a:pt x="346" y="72"/>
                    </a:lnTo>
                    <a:lnTo>
                      <a:pt x="346" y="72"/>
                    </a:lnTo>
                    <a:lnTo>
                      <a:pt x="348" y="72"/>
                    </a:lnTo>
                    <a:lnTo>
                      <a:pt x="350" y="74"/>
                    </a:lnTo>
                    <a:lnTo>
                      <a:pt x="350" y="74"/>
                    </a:lnTo>
                    <a:lnTo>
                      <a:pt x="354" y="76"/>
                    </a:lnTo>
                    <a:lnTo>
                      <a:pt x="356" y="78"/>
                    </a:lnTo>
                    <a:lnTo>
                      <a:pt x="356" y="78"/>
                    </a:lnTo>
                    <a:lnTo>
                      <a:pt x="362" y="84"/>
                    </a:lnTo>
                    <a:lnTo>
                      <a:pt x="366" y="89"/>
                    </a:lnTo>
                    <a:lnTo>
                      <a:pt x="366" y="91"/>
                    </a:lnTo>
                    <a:lnTo>
                      <a:pt x="366" y="91"/>
                    </a:lnTo>
                    <a:lnTo>
                      <a:pt x="368" y="93"/>
                    </a:lnTo>
                    <a:lnTo>
                      <a:pt x="368" y="93"/>
                    </a:lnTo>
                    <a:lnTo>
                      <a:pt x="370" y="95"/>
                    </a:lnTo>
                    <a:lnTo>
                      <a:pt x="370" y="95"/>
                    </a:lnTo>
                    <a:lnTo>
                      <a:pt x="372" y="101"/>
                    </a:lnTo>
                    <a:lnTo>
                      <a:pt x="372" y="103"/>
                    </a:lnTo>
                    <a:lnTo>
                      <a:pt x="372" y="103"/>
                    </a:lnTo>
                    <a:lnTo>
                      <a:pt x="374" y="107"/>
                    </a:lnTo>
                    <a:lnTo>
                      <a:pt x="374" y="109"/>
                    </a:lnTo>
                    <a:lnTo>
                      <a:pt x="374" y="109"/>
                    </a:lnTo>
                    <a:lnTo>
                      <a:pt x="374" y="113"/>
                    </a:lnTo>
                    <a:lnTo>
                      <a:pt x="374" y="115"/>
                    </a:lnTo>
                    <a:lnTo>
                      <a:pt x="374" y="115"/>
                    </a:lnTo>
                    <a:lnTo>
                      <a:pt x="375" y="126"/>
                    </a:lnTo>
                    <a:lnTo>
                      <a:pt x="375" y="126"/>
                    </a:lnTo>
                    <a:lnTo>
                      <a:pt x="375" y="130"/>
                    </a:lnTo>
                    <a:lnTo>
                      <a:pt x="374" y="140"/>
                    </a:lnTo>
                    <a:lnTo>
                      <a:pt x="374" y="140"/>
                    </a:lnTo>
                    <a:lnTo>
                      <a:pt x="377" y="138"/>
                    </a:lnTo>
                    <a:lnTo>
                      <a:pt x="377" y="138"/>
                    </a:lnTo>
                    <a:lnTo>
                      <a:pt x="383" y="134"/>
                    </a:lnTo>
                    <a:lnTo>
                      <a:pt x="383" y="134"/>
                    </a:lnTo>
                    <a:lnTo>
                      <a:pt x="391" y="132"/>
                    </a:lnTo>
                    <a:lnTo>
                      <a:pt x="391" y="132"/>
                    </a:lnTo>
                    <a:lnTo>
                      <a:pt x="397" y="130"/>
                    </a:lnTo>
                    <a:lnTo>
                      <a:pt x="397" y="130"/>
                    </a:lnTo>
                    <a:lnTo>
                      <a:pt x="412" y="126"/>
                    </a:lnTo>
                    <a:lnTo>
                      <a:pt x="412" y="126"/>
                    </a:lnTo>
                    <a:lnTo>
                      <a:pt x="420" y="126"/>
                    </a:lnTo>
                    <a:lnTo>
                      <a:pt x="420" y="126"/>
                    </a:lnTo>
                    <a:lnTo>
                      <a:pt x="424" y="126"/>
                    </a:lnTo>
                    <a:lnTo>
                      <a:pt x="430" y="126"/>
                    </a:lnTo>
                    <a:lnTo>
                      <a:pt x="434" y="126"/>
                    </a:lnTo>
                    <a:lnTo>
                      <a:pt x="434" y="126"/>
                    </a:lnTo>
                    <a:lnTo>
                      <a:pt x="439" y="126"/>
                    </a:lnTo>
                    <a:lnTo>
                      <a:pt x="441" y="126"/>
                    </a:lnTo>
                    <a:lnTo>
                      <a:pt x="441" y="126"/>
                    </a:lnTo>
                    <a:lnTo>
                      <a:pt x="441" y="126"/>
                    </a:lnTo>
                    <a:lnTo>
                      <a:pt x="445" y="126"/>
                    </a:lnTo>
                    <a:lnTo>
                      <a:pt x="445" y="126"/>
                    </a:lnTo>
                    <a:lnTo>
                      <a:pt x="445" y="124"/>
                    </a:lnTo>
                    <a:lnTo>
                      <a:pt x="447" y="124"/>
                    </a:lnTo>
                    <a:lnTo>
                      <a:pt x="447" y="124"/>
                    </a:lnTo>
                    <a:lnTo>
                      <a:pt x="449" y="122"/>
                    </a:lnTo>
                    <a:lnTo>
                      <a:pt x="453" y="120"/>
                    </a:lnTo>
                    <a:lnTo>
                      <a:pt x="455" y="118"/>
                    </a:lnTo>
                    <a:lnTo>
                      <a:pt x="455" y="118"/>
                    </a:lnTo>
                    <a:lnTo>
                      <a:pt x="457" y="116"/>
                    </a:lnTo>
                    <a:lnTo>
                      <a:pt x="459" y="115"/>
                    </a:lnTo>
                    <a:lnTo>
                      <a:pt x="461" y="113"/>
                    </a:lnTo>
                    <a:lnTo>
                      <a:pt x="461" y="113"/>
                    </a:lnTo>
                    <a:lnTo>
                      <a:pt x="463" y="109"/>
                    </a:lnTo>
                    <a:lnTo>
                      <a:pt x="465" y="107"/>
                    </a:lnTo>
                    <a:lnTo>
                      <a:pt x="465" y="107"/>
                    </a:lnTo>
                    <a:lnTo>
                      <a:pt x="466" y="107"/>
                    </a:lnTo>
                    <a:lnTo>
                      <a:pt x="466" y="107"/>
                    </a:lnTo>
                    <a:lnTo>
                      <a:pt x="468" y="107"/>
                    </a:lnTo>
                    <a:lnTo>
                      <a:pt x="468" y="107"/>
                    </a:lnTo>
                    <a:lnTo>
                      <a:pt x="468" y="109"/>
                    </a:lnTo>
                    <a:lnTo>
                      <a:pt x="466" y="113"/>
                    </a:lnTo>
                    <a:lnTo>
                      <a:pt x="466" y="113"/>
                    </a:lnTo>
                    <a:lnTo>
                      <a:pt x="466" y="115"/>
                    </a:lnTo>
                    <a:lnTo>
                      <a:pt x="465" y="116"/>
                    </a:lnTo>
                    <a:lnTo>
                      <a:pt x="465" y="116"/>
                    </a:lnTo>
                    <a:lnTo>
                      <a:pt x="463" y="118"/>
                    </a:lnTo>
                    <a:lnTo>
                      <a:pt x="463" y="120"/>
                    </a:lnTo>
                    <a:lnTo>
                      <a:pt x="463" y="120"/>
                    </a:lnTo>
                    <a:lnTo>
                      <a:pt x="461" y="122"/>
                    </a:lnTo>
                    <a:lnTo>
                      <a:pt x="459" y="126"/>
                    </a:lnTo>
                    <a:lnTo>
                      <a:pt x="455" y="128"/>
                    </a:lnTo>
                    <a:lnTo>
                      <a:pt x="455" y="128"/>
                    </a:lnTo>
                    <a:lnTo>
                      <a:pt x="453" y="130"/>
                    </a:lnTo>
                    <a:lnTo>
                      <a:pt x="453" y="130"/>
                    </a:lnTo>
                    <a:lnTo>
                      <a:pt x="457" y="132"/>
                    </a:lnTo>
                    <a:lnTo>
                      <a:pt x="457" y="132"/>
                    </a:lnTo>
                    <a:lnTo>
                      <a:pt x="463" y="136"/>
                    </a:lnTo>
                    <a:lnTo>
                      <a:pt x="463" y="136"/>
                    </a:lnTo>
                    <a:lnTo>
                      <a:pt x="466" y="138"/>
                    </a:lnTo>
                    <a:lnTo>
                      <a:pt x="466" y="138"/>
                    </a:lnTo>
                    <a:lnTo>
                      <a:pt x="468" y="140"/>
                    </a:lnTo>
                    <a:lnTo>
                      <a:pt x="468" y="140"/>
                    </a:lnTo>
                    <a:lnTo>
                      <a:pt x="472" y="144"/>
                    </a:lnTo>
                    <a:lnTo>
                      <a:pt x="472" y="144"/>
                    </a:lnTo>
                    <a:lnTo>
                      <a:pt x="474" y="145"/>
                    </a:lnTo>
                    <a:lnTo>
                      <a:pt x="474" y="145"/>
                    </a:lnTo>
                    <a:lnTo>
                      <a:pt x="474" y="147"/>
                    </a:lnTo>
                    <a:lnTo>
                      <a:pt x="474" y="147"/>
                    </a:lnTo>
                    <a:lnTo>
                      <a:pt x="472" y="149"/>
                    </a:lnTo>
                    <a:lnTo>
                      <a:pt x="472" y="149"/>
                    </a:lnTo>
                    <a:lnTo>
                      <a:pt x="470" y="147"/>
                    </a:lnTo>
                    <a:lnTo>
                      <a:pt x="470" y="147"/>
                    </a:lnTo>
                    <a:lnTo>
                      <a:pt x="470" y="147"/>
                    </a:lnTo>
                    <a:lnTo>
                      <a:pt x="470" y="147"/>
                    </a:lnTo>
                    <a:lnTo>
                      <a:pt x="465" y="145"/>
                    </a:lnTo>
                    <a:lnTo>
                      <a:pt x="465" y="145"/>
                    </a:lnTo>
                    <a:lnTo>
                      <a:pt x="463" y="145"/>
                    </a:lnTo>
                    <a:lnTo>
                      <a:pt x="463" y="145"/>
                    </a:lnTo>
                    <a:lnTo>
                      <a:pt x="459" y="144"/>
                    </a:lnTo>
                    <a:lnTo>
                      <a:pt x="459" y="144"/>
                    </a:lnTo>
                    <a:lnTo>
                      <a:pt x="455" y="144"/>
                    </a:lnTo>
                    <a:lnTo>
                      <a:pt x="449" y="142"/>
                    </a:lnTo>
                    <a:lnTo>
                      <a:pt x="443" y="142"/>
                    </a:lnTo>
                    <a:lnTo>
                      <a:pt x="443" y="142"/>
                    </a:lnTo>
                    <a:lnTo>
                      <a:pt x="439" y="142"/>
                    </a:lnTo>
                    <a:lnTo>
                      <a:pt x="434" y="142"/>
                    </a:lnTo>
                    <a:lnTo>
                      <a:pt x="428" y="142"/>
                    </a:lnTo>
                    <a:lnTo>
                      <a:pt x="426" y="142"/>
                    </a:lnTo>
                    <a:lnTo>
                      <a:pt x="426" y="142"/>
                    </a:lnTo>
                    <a:lnTo>
                      <a:pt x="420" y="142"/>
                    </a:lnTo>
                    <a:lnTo>
                      <a:pt x="414" y="142"/>
                    </a:lnTo>
                    <a:lnTo>
                      <a:pt x="414" y="142"/>
                    </a:lnTo>
                    <a:lnTo>
                      <a:pt x="403" y="145"/>
                    </a:lnTo>
                    <a:lnTo>
                      <a:pt x="403" y="145"/>
                    </a:lnTo>
                    <a:lnTo>
                      <a:pt x="397" y="145"/>
                    </a:lnTo>
                    <a:lnTo>
                      <a:pt x="395" y="147"/>
                    </a:lnTo>
                    <a:lnTo>
                      <a:pt x="395" y="147"/>
                    </a:lnTo>
                    <a:lnTo>
                      <a:pt x="389" y="149"/>
                    </a:lnTo>
                    <a:lnTo>
                      <a:pt x="385" y="149"/>
                    </a:lnTo>
                    <a:lnTo>
                      <a:pt x="383" y="151"/>
                    </a:lnTo>
                    <a:lnTo>
                      <a:pt x="383" y="151"/>
                    </a:lnTo>
                    <a:lnTo>
                      <a:pt x="377" y="153"/>
                    </a:lnTo>
                    <a:lnTo>
                      <a:pt x="377" y="153"/>
                    </a:lnTo>
                    <a:lnTo>
                      <a:pt x="366" y="157"/>
                    </a:lnTo>
                    <a:lnTo>
                      <a:pt x="364" y="159"/>
                    </a:lnTo>
                    <a:lnTo>
                      <a:pt x="364" y="159"/>
                    </a:lnTo>
                    <a:lnTo>
                      <a:pt x="354" y="163"/>
                    </a:lnTo>
                    <a:lnTo>
                      <a:pt x="354" y="163"/>
                    </a:lnTo>
                    <a:lnTo>
                      <a:pt x="344" y="165"/>
                    </a:lnTo>
                    <a:lnTo>
                      <a:pt x="344" y="165"/>
                    </a:lnTo>
                    <a:lnTo>
                      <a:pt x="343" y="167"/>
                    </a:lnTo>
                    <a:lnTo>
                      <a:pt x="341" y="167"/>
                    </a:lnTo>
                    <a:lnTo>
                      <a:pt x="341" y="167"/>
                    </a:lnTo>
                    <a:lnTo>
                      <a:pt x="339" y="167"/>
                    </a:lnTo>
                    <a:lnTo>
                      <a:pt x="339" y="167"/>
                    </a:lnTo>
                    <a:lnTo>
                      <a:pt x="337" y="167"/>
                    </a:lnTo>
                    <a:lnTo>
                      <a:pt x="331" y="165"/>
                    </a:lnTo>
                    <a:lnTo>
                      <a:pt x="329" y="165"/>
                    </a:lnTo>
                    <a:lnTo>
                      <a:pt x="329" y="165"/>
                    </a:lnTo>
                    <a:lnTo>
                      <a:pt x="329" y="163"/>
                    </a:lnTo>
                    <a:lnTo>
                      <a:pt x="329" y="163"/>
                    </a:lnTo>
                    <a:lnTo>
                      <a:pt x="331" y="161"/>
                    </a:lnTo>
                    <a:lnTo>
                      <a:pt x="331" y="161"/>
                    </a:lnTo>
                    <a:lnTo>
                      <a:pt x="337" y="161"/>
                    </a:lnTo>
                    <a:lnTo>
                      <a:pt x="337" y="161"/>
                    </a:lnTo>
                    <a:lnTo>
                      <a:pt x="337" y="159"/>
                    </a:lnTo>
                    <a:lnTo>
                      <a:pt x="337" y="159"/>
                    </a:lnTo>
                    <a:lnTo>
                      <a:pt x="339" y="159"/>
                    </a:lnTo>
                    <a:lnTo>
                      <a:pt x="341" y="159"/>
                    </a:lnTo>
                    <a:lnTo>
                      <a:pt x="341" y="159"/>
                    </a:lnTo>
                    <a:lnTo>
                      <a:pt x="343" y="157"/>
                    </a:lnTo>
                    <a:lnTo>
                      <a:pt x="343" y="157"/>
                    </a:lnTo>
                    <a:lnTo>
                      <a:pt x="350" y="153"/>
                    </a:lnTo>
                    <a:lnTo>
                      <a:pt x="360" y="147"/>
                    </a:lnTo>
                    <a:lnTo>
                      <a:pt x="360" y="147"/>
                    </a:lnTo>
                    <a:lnTo>
                      <a:pt x="362" y="145"/>
                    </a:lnTo>
                    <a:lnTo>
                      <a:pt x="362" y="145"/>
                    </a:lnTo>
                    <a:lnTo>
                      <a:pt x="362" y="142"/>
                    </a:lnTo>
                    <a:lnTo>
                      <a:pt x="362" y="142"/>
                    </a:lnTo>
                    <a:lnTo>
                      <a:pt x="362" y="136"/>
                    </a:lnTo>
                    <a:lnTo>
                      <a:pt x="362" y="136"/>
                    </a:lnTo>
                    <a:lnTo>
                      <a:pt x="362" y="130"/>
                    </a:lnTo>
                    <a:lnTo>
                      <a:pt x="362" y="124"/>
                    </a:lnTo>
                    <a:lnTo>
                      <a:pt x="362" y="124"/>
                    </a:lnTo>
                    <a:lnTo>
                      <a:pt x="360" y="120"/>
                    </a:lnTo>
                    <a:lnTo>
                      <a:pt x="360" y="120"/>
                    </a:lnTo>
                    <a:lnTo>
                      <a:pt x="360" y="116"/>
                    </a:lnTo>
                    <a:lnTo>
                      <a:pt x="360" y="116"/>
                    </a:lnTo>
                    <a:lnTo>
                      <a:pt x="358" y="107"/>
                    </a:lnTo>
                    <a:lnTo>
                      <a:pt x="358" y="107"/>
                    </a:lnTo>
                    <a:lnTo>
                      <a:pt x="358" y="105"/>
                    </a:lnTo>
                    <a:lnTo>
                      <a:pt x="358" y="105"/>
                    </a:lnTo>
                    <a:lnTo>
                      <a:pt x="356" y="101"/>
                    </a:lnTo>
                    <a:lnTo>
                      <a:pt x="356" y="101"/>
                    </a:lnTo>
                    <a:lnTo>
                      <a:pt x="354" y="99"/>
                    </a:lnTo>
                    <a:lnTo>
                      <a:pt x="354" y="99"/>
                    </a:lnTo>
                    <a:lnTo>
                      <a:pt x="354" y="97"/>
                    </a:lnTo>
                    <a:lnTo>
                      <a:pt x="354" y="97"/>
                    </a:lnTo>
                    <a:lnTo>
                      <a:pt x="350" y="93"/>
                    </a:lnTo>
                    <a:lnTo>
                      <a:pt x="350" y="93"/>
                    </a:lnTo>
                    <a:lnTo>
                      <a:pt x="350" y="93"/>
                    </a:lnTo>
                    <a:lnTo>
                      <a:pt x="348" y="91"/>
                    </a:lnTo>
                    <a:lnTo>
                      <a:pt x="348" y="91"/>
                    </a:lnTo>
                    <a:lnTo>
                      <a:pt x="348" y="89"/>
                    </a:lnTo>
                    <a:lnTo>
                      <a:pt x="348" y="89"/>
                    </a:lnTo>
                    <a:lnTo>
                      <a:pt x="346" y="89"/>
                    </a:lnTo>
                    <a:lnTo>
                      <a:pt x="346" y="89"/>
                    </a:lnTo>
                    <a:lnTo>
                      <a:pt x="346" y="87"/>
                    </a:lnTo>
                    <a:lnTo>
                      <a:pt x="346" y="87"/>
                    </a:lnTo>
                    <a:lnTo>
                      <a:pt x="343" y="86"/>
                    </a:lnTo>
                    <a:lnTo>
                      <a:pt x="341" y="84"/>
                    </a:lnTo>
                    <a:lnTo>
                      <a:pt x="339" y="82"/>
                    </a:lnTo>
                    <a:lnTo>
                      <a:pt x="339" y="82"/>
                    </a:lnTo>
                    <a:lnTo>
                      <a:pt x="327" y="78"/>
                    </a:lnTo>
                    <a:lnTo>
                      <a:pt x="327" y="78"/>
                    </a:lnTo>
                    <a:lnTo>
                      <a:pt x="325" y="78"/>
                    </a:lnTo>
                    <a:lnTo>
                      <a:pt x="325" y="78"/>
                    </a:lnTo>
                    <a:lnTo>
                      <a:pt x="321" y="78"/>
                    </a:lnTo>
                    <a:lnTo>
                      <a:pt x="321" y="78"/>
                    </a:lnTo>
                    <a:lnTo>
                      <a:pt x="319" y="78"/>
                    </a:lnTo>
                    <a:lnTo>
                      <a:pt x="319" y="78"/>
                    </a:lnTo>
                    <a:lnTo>
                      <a:pt x="315" y="76"/>
                    </a:lnTo>
                    <a:lnTo>
                      <a:pt x="315" y="76"/>
                    </a:lnTo>
                    <a:lnTo>
                      <a:pt x="310" y="76"/>
                    </a:lnTo>
                    <a:lnTo>
                      <a:pt x="310" y="76"/>
                    </a:lnTo>
                    <a:lnTo>
                      <a:pt x="308" y="76"/>
                    </a:lnTo>
                    <a:lnTo>
                      <a:pt x="306" y="76"/>
                    </a:lnTo>
                    <a:lnTo>
                      <a:pt x="306" y="76"/>
                    </a:lnTo>
                    <a:lnTo>
                      <a:pt x="302" y="76"/>
                    </a:lnTo>
                    <a:lnTo>
                      <a:pt x="302" y="76"/>
                    </a:lnTo>
                    <a:lnTo>
                      <a:pt x="298" y="76"/>
                    </a:lnTo>
                    <a:lnTo>
                      <a:pt x="298" y="76"/>
                    </a:lnTo>
                    <a:lnTo>
                      <a:pt x="294" y="76"/>
                    </a:lnTo>
                    <a:lnTo>
                      <a:pt x="294" y="76"/>
                    </a:lnTo>
                    <a:lnTo>
                      <a:pt x="292" y="78"/>
                    </a:lnTo>
                    <a:lnTo>
                      <a:pt x="292" y="78"/>
                    </a:lnTo>
                    <a:lnTo>
                      <a:pt x="284" y="78"/>
                    </a:lnTo>
                    <a:lnTo>
                      <a:pt x="284" y="78"/>
                    </a:lnTo>
                    <a:lnTo>
                      <a:pt x="284" y="78"/>
                    </a:lnTo>
                    <a:lnTo>
                      <a:pt x="284" y="78"/>
                    </a:lnTo>
                    <a:lnTo>
                      <a:pt x="283" y="76"/>
                    </a:lnTo>
                    <a:lnTo>
                      <a:pt x="283" y="76"/>
                    </a:lnTo>
                    <a:lnTo>
                      <a:pt x="284" y="74"/>
                    </a:lnTo>
                    <a:lnTo>
                      <a:pt x="284" y="74"/>
                    </a:lnTo>
                    <a:close/>
                    <a:moveTo>
                      <a:pt x="112" y="159"/>
                    </a:moveTo>
                    <a:lnTo>
                      <a:pt x="114" y="157"/>
                    </a:lnTo>
                    <a:lnTo>
                      <a:pt x="114" y="157"/>
                    </a:lnTo>
                    <a:lnTo>
                      <a:pt x="118" y="149"/>
                    </a:lnTo>
                    <a:lnTo>
                      <a:pt x="118" y="149"/>
                    </a:lnTo>
                    <a:lnTo>
                      <a:pt x="126" y="142"/>
                    </a:lnTo>
                    <a:lnTo>
                      <a:pt x="126" y="142"/>
                    </a:lnTo>
                    <a:lnTo>
                      <a:pt x="131" y="136"/>
                    </a:lnTo>
                    <a:lnTo>
                      <a:pt x="139" y="132"/>
                    </a:lnTo>
                    <a:lnTo>
                      <a:pt x="139" y="132"/>
                    </a:lnTo>
                    <a:lnTo>
                      <a:pt x="149" y="130"/>
                    </a:lnTo>
                    <a:lnTo>
                      <a:pt x="149" y="130"/>
                    </a:lnTo>
                    <a:lnTo>
                      <a:pt x="151" y="130"/>
                    </a:lnTo>
                    <a:lnTo>
                      <a:pt x="151" y="130"/>
                    </a:lnTo>
                    <a:lnTo>
                      <a:pt x="153" y="130"/>
                    </a:lnTo>
                    <a:lnTo>
                      <a:pt x="153" y="130"/>
                    </a:lnTo>
                    <a:lnTo>
                      <a:pt x="157" y="130"/>
                    </a:lnTo>
                    <a:lnTo>
                      <a:pt x="159" y="130"/>
                    </a:lnTo>
                    <a:lnTo>
                      <a:pt x="159" y="130"/>
                    </a:lnTo>
                    <a:lnTo>
                      <a:pt x="170" y="132"/>
                    </a:lnTo>
                    <a:lnTo>
                      <a:pt x="170" y="132"/>
                    </a:lnTo>
                    <a:lnTo>
                      <a:pt x="180" y="138"/>
                    </a:lnTo>
                    <a:lnTo>
                      <a:pt x="180" y="138"/>
                    </a:lnTo>
                    <a:lnTo>
                      <a:pt x="184" y="142"/>
                    </a:lnTo>
                    <a:lnTo>
                      <a:pt x="184" y="142"/>
                    </a:lnTo>
                    <a:lnTo>
                      <a:pt x="188" y="140"/>
                    </a:lnTo>
                    <a:lnTo>
                      <a:pt x="188" y="140"/>
                    </a:lnTo>
                    <a:lnTo>
                      <a:pt x="193" y="136"/>
                    </a:lnTo>
                    <a:lnTo>
                      <a:pt x="195" y="134"/>
                    </a:lnTo>
                    <a:lnTo>
                      <a:pt x="195" y="134"/>
                    </a:lnTo>
                    <a:lnTo>
                      <a:pt x="205" y="126"/>
                    </a:lnTo>
                    <a:lnTo>
                      <a:pt x="205" y="126"/>
                    </a:lnTo>
                    <a:lnTo>
                      <a:pt x="215" y="120"/>
                    </a:lnTo>
                    <a:lnTo>
                      <a:pt x="224" y="116"/>
                    </a:lnTo>
                    <a:lnTo>
                      <a:pt x="224" y="116"/>
                    </a:lnTo>
                    <a:lnTo>
                      <a:pt x="232" y="113"/>
                    </a:lnTo>
                    <a:lnTo>
                      <a:pt x="242" y="111"/>
                    </a:lnTo>
                    <a:lnTo>
                      <a:pt x="240" y="107"/>
                    </a:lnTo>
                    <a:lnTo>
                      <a:pt x="240" y="107"/>
                    </a:lnTo>
                    <a:lnTo>
                      <a:pt x="236" y="103"/>
                    </a:lnTo>
                    <a:lnTo>
                      <a:pt x="236" y="103"/>
                    </a:lnTo>
                    <a:lnTo>
                      <a:pt x="234" y="97"/>
                    </a:lnTo>
                    <a:lnTo>
                      <a:pt x="234" y="97"/>
                    </a:lnTo>
                    <a:lnTo>
                      <a:pt x="234" y="97"/>
                    </a:lnTo>
                    <a:lnTo>
                      <a:pt x="232" y="95"/>
                    </a:lnTo>
                    <a:lnTo>
                      <a:pt x="230" y="93"/>
                    </a:lnTo>
                    <a:lnTo>
                      <a:pt x="228" y="91"/>
                    </a:lnTo>
                    <a:lnTo>
                      <a:pt x="228" y="91"/>
                    </a:lnTo>
                    <a:lnTo>
                      <a:pt x="226" y="91"/>
                    </a:lnTo>
                    <a:lnTo>
                      <a:pt x="224" y="91"/>
                    </a:lnTo>
                    <a:lnTo>
                      <a:pt x="224" y="91"/>
                    </a:lnTo>
                    <a:lnTo>
                      <a:pt x="222" y="89"/>
                    </a:lnTo>
                    <a:lnTo>
                      <a:pt x="222" y="89"/>
                    </a:lnTo>
                    <a:lnTo>
                      <a:pt x="222" y="89"/>
                    </a:lnTo>
                    <a:lnTo>
                      <a:pt x="221" y="89"/>
                    </a:lnTo>
                    <a:lnTo>
                      <a:pt x="217" y="89"/>
                    </a:lnTo>
                    <a:lnTo>
                      <a:pt x="217" y="89"/>
                    </a:lnTo>
                    <a:lnTo>
                      <a:pt x="215" y="87"/>
                    </a:lnTo>
                    <a:lnTo>
                      <a:pt x="213" y="87"/>
                    </a:lnTo>
                    <a:lnTo>
                      <a:pt x="213" y="87"/>
                    </a:lnTo>
                    <a:lnTo>
                      <a:pt x="211" y="87"/>
                    </a:lnTo>
                    <a:lnTo>
                      <a:pt x="205" y="87"/>
                    </a:lnTo>
                    <a:lnTo>
                      <a:pt x="205" y="87"/>
                    </a:lnTo>
                    <a:lnTo>
                      <a:pt x="203" y="87"/>
                    </a:lnTo>
                    <a:lnTo>
                      <a:pt x="203" y="87"/>
                    </a:lnTo>
                    <a:lnTo>
                      <a:pt x="199" y="89"/>
                    </a:lnTo>
                    <a:lnTo>
                      <a:pt x="199" y="89"/>
                    </a:lnTo>
                    <a:lnTo>
                      <a:pt x="197" y="87"/>
                    </a:lnTo>
                    <a:lnTo>
                      <a:pt x="197" y="87"/>
                    </a:lnTo>
                    <a:lnTo>
                      <a:pt x="197" y="86"/>
                    </a:lnTo>
                    <a:lnTo>
                      <a:pt x="199" y="84"/>
                    </a:lnTo>
                    <a:lnTo>
                      <a:pt x="203" y="84"/>
                    </a:lnTo>
                    <a:lnTo>
                      <a:pt x="203" y="84"/>
                    </a:lnTo>
                    <a:lnTo>
                      <a:pt x="205" y="84"/>
                    </a:lnTo>
                    <a:lnTo>
                      <a:pt x="211" y="82"/>
                    </a:lnTo>
                    <a:lnTo>
                      <a:pt x="211" y="82"/>
                    </a:lnTo>
                    <a:lnTo>
                      <a:pt x="213" y="82"/>
                    </a:lnTo>
                    <a:lnTo>
                      <a:pt x="217" y="82"/>
                    </a:lnTo>
                    <a:lnTo>
                      <a:pt x="217" y="82"/>
                    </a:lnTo>
                    <a:lnTo>
                      <a:pt x="219" y="82"/>
                    </a:lnTo>
                    <a:lnTo>
                      <a:pt x="222" y="84"/>
                    </a:lnTo>
                    <a:lnTo>
                      <a:pt x="222" y="84"/>
                    </a:lnTo>
                    <a:lnTo>
                      <a:pt x="224" y="84"/>
                    </a:lnTo>
                    <a:lnTo>
                      <a:pt x="224" y="84"/>
                    </a:lnTo>
                    <a:lnTo>
                      <a:pt x="224" y="84"/>
                    </a:lnTo>
                    <a:lnTo>
                      <a:pt x="228" y="86"/>
                    </a:lnTo>
                    <a:lnTo>
                      <a:pt x="230" y="86"/>
                    </a:lnTo>
                    <a:lnTo>
                      <a:pt x="230" y="86"/>
                    </a:lnTo>
                    <a:lnTo>
                      <a:pt x="232" y="86"/>
                    </a:lnTo>
                    <a:lnTo>
                      <a:pt x="234" y="87"/>
                    </a:lnTo>
                    <a:lnTo>
                      <a:pt x="238" y="89"/>
                    </a:lnTo>
                    <a:lnTo>
                      <a:pt x="238" y="89"/>
                    </a:lnTo>
                    <a:lnTo>
                      <a:pt x="240" y="91"/>
                    </a:lnTo>
                    <a:lnTo>
                      <a:pt x="240" y="93"/>
                    </a:lnTo>
                    <a:lnTo>
                      <a:pt x="240" y="93"/>
                    </a:lnTo>
                    <a:lnTo>
                      <a:pt x="244" y="99"/>
                    </a:lnTo>
                    <a:lnTo>
                      <a:pt x="244" y="99"/>
                    </a:lnTo>
                    <a:lnTo>
                      <a:pt x="248" y="103"/>
                    </a:lnTo>
                    <a:lnTo>
                      <a:pt x="250" y="107"/>
                    </a:lnTo>
                    <a:lnTo>
                      <a:pt x="250" y="107"/>
                    </a:lnTo>
                    <a:lnTo>
                      <a:pt x="252" y="111"/>
                    </a:lnTo>
                    <a:lnTo>
                      <a:pt x="253" y="111"/>
                    </a:lnTo>
                    <a:lnTo>
                      <a:pt x="253" y="111"/>
                    </a:lnTo>
                    <a:lnTo>
                      <a:pt x="259" y="111"/>
                    </a:lnTo>
                    <a:lnTo>
                      <a:pt x="259" y="111"/>
                    </a:lnTo>
                    <a:lnTo>
                      <a:pt x="263" y="113"/>
                    </a:lnTo>
                    <a:lnTo>
                      <a:pt x="267" y="115"/>
                    </a:lnTo>
                    <a:lnTo>
                      <a:pt x="269" y="115"/>
                    </a:lnTo>
                    <a:lnTo>
                      <a:pt x="269" y="115"/>
                    </a:lnTo>
                    <a:lnTo>
                      <a:pt x="277" y="118"/>
                    </a:lnTo>
                    <a:lnTo>
                      <a:pt x="283" y="120"/>
                    </a:lnTo>
                    <a:lnTo>
                      <a:pt x="283" y="120"/>
                    </a:lnTo>
                    <a:lnTo>
                      <a:pt x="284" y="120"/>
                    </a:lnTo>
                    <a:lnTo>
                      <a:pt x="284" y="120"/>
                    </a:lnTo>
                    <a:lnTo>
                      <a:pt x="286" y="120"/>
                    </a:lnTo>
                    <a:lnTo>
                      <a:pt x="288" y="122"/>
                    </a:lnTo>
                    <a:lnTo>
                      <a:pt x="288" y="120"/>
                    </a:lnTo>
                    <a:lnTo>
                      <a:pt x="292" y="120"/>
                    </a:lnTo>
                    <a:lnTo>
                      <a:pt x="292" y="120"/>
                    </a:lnTo>
                    <a:lnTo>
                      <a:pt x="294" y="118"/>
                    </a:lnTo>
                    <a:lnTo>
                      <a:pt x="294" y="118"/>
                    </a:lnTo>
                    <a:lnTo>
                      <a:pt x="294" y="118"/>
                    </a:lnTo>
                    <a:lnTo>
                      <a:pt x="298" y="116"/>
                    </a:lnTo>
                    <a:lnTo>
                      <a:pt x="298" y="116"/>
                    </a:lnTo>
                    <a:lnTo>
                      <a:pt x="298" y="116"/>
                    </a:lnTo>
                    <a:lnTo>
                      <a:pt x="298" y="116"/>
                    </a:lnTo>
                    <a:lnTo>
                      <a:pt x="300" y="116"/>
                    </a:lnTo>
                    <a:lnTo>
                      <a:pt x="300" y="116"/>
                    </a:lnTo>
                    <a:lnTo>
                      <a:pt x="302" y="115"/>
                    </a:lnTo>
                    <a:lnTo>
                      <a:pt x="302" y="115"/>
                    </a:lnTo>
                    <a:lnTo>
                      <a:pt x="304" y="113"/>
                    </a:lnTo>
                    <a:lnTo>
                      <a:pt x="304" y="113"/>
                    </a:lnTo>
                    <a:lnTo>
                      <a:pt x="308" y="109"/>
                    </a:lnTo>
                    <a:lnTo>
                      <a:pt x="310" y="107"/>
                    </a:lnTo>
                    <a:lnTo>
                      <a:pt x="310" y="107"/>
                    </a:lnTo>
                    <a:lnTo>
                      <a:pt x="312" y="105"/>
                    </a:lnTo>
                    <a:lnTo>
                      <a:pt x="312" y="105"/>
                    </a:lnTo>
                    <a:lnTo>
                      <a:pt x="312" y="105"/>
                    </a:lnTo>
                    <a:lnTo>
                      <a:pt x="312" y="105"/>
                    </a:lnTo>
                    <a:lnTo>
                      <a:pt x="313" y="109"/>
                    </a:lnTo>
                    <a:lnTo>
                      <a:pt x="312" y="111"/>
                    </a:lnTo>
                    <a:lnTo>
                      <a:pt x="312" y="111"/>
                    </a:lnTo>
                    <a:lnTo>
                      <a:pt x="308" y="118"/>
                    </a:lnTo>
                    <a:lnTo>
                      <a:pt x="308" y="118"/>
                    </a:lnTo>
                    <a:lnTo>
                      <a:pt x="308" y="118"/>
                    </a:lnTo>
                    <a:lnTo>
                      <a:pt x="304" y="122"/>
                    </a:lnTo>
                    <a:lnTo>
                      <a:pt x="304" y="122"/>
                    </a:lnTo>
                    <a:lnTo>
                      <a:pt x="304" y="122"/>
                    </a:lnTo>
                    <a:lnTo>
                      <a:pt x="302" y="124"/>
                    </a:lnTo>
                    <a:lnTo>
                      <a:pt x="300" y="126"/>
                    </a:lnTo>
                    <a:lnTo>
                      <a:pt x="300" y="126"/>
                    </a:lnTo>
                    <a:lnTo>
                      <a:pt x="296" y="128"/>
                    </a:lnTo>
                    <a:lnTo>
                      <a:pt x="296" y="128"/>
                    </a:lnTo>
                    <a:lnTo>
                      <a:pt x="296" y="128"/>
                    </a:lnTo>
                    <a:lnTo>
                      <a:pt x="294" y="130"/>
                    </a:lnTo>
                    <a:lnTo>
                      <a:pt x="292" y="130"/>
                    </a:lnTo>
                    <a:lnTo>
                      <a:pt x="290" y="130"/>
                    </a:lnTo>
                    <a:lnTo>
                      <a:pt x="290" y="130"/>
                    </a:lnTo>
                    <a:lnTo>
                      <a:pt x="288" y="130"/>
                    </a:lnTo>
                    <a:lnTo>
                      <a:pt x="284" y="132"/>
                    </a:lnTo>
                    <a:lnTo>
                      <a:pt x="279" y="132"/>
                    </a:lnTo>
                    <a:lnTo>
                      <a:pt x="277" y="130"/>
                    </a:lnTo>
                    <a:lnTo>
                      <a:pt x="277" y="130"/>
                    </a:lnTo>
                    <a:lnTo>
                      <a:pt x="273" y="130"/>
                    </a:lnTo>
                    <a:lnTo>
                      <a:pt x="273" y="130"/>
                    </a:lnTo>
                    <a:lnTo>
                      <a:pt x="265" y="128"/>
                    </a:lnTo>
                    <a:lnTo>
                      <a:pt x="263" y="128"/>
                    </a:lnTo>
                    <a:lnTo>
                      <a:pt x="259" y="126"/>
                    </a:lnTo>
                    <a:lnTo>
                      <a:pt x="259" y="126"/>
                    </a:lnTo>
                    <a:lnTo>
                      <a:pt x="257" y="126"/>
                    </a:lnTo>
                    <a:lnTo>
                      <a:pt x="255" y="126"/>
                    </a:lnTo>
                    <a:lnTo>
                      <a:pt x="255" y="126"/>
                    </a:lnTo>
                    <a:lnTo>
                      <a:pt x="253" y="126"/>
                    </a:lnTo>
                    <a:lnTo>
                      <a:pt x="250" y="126"/>
                    </a:lnTo>
                    <a:lnTo>
                      <a:pt x="248" y="126"/>
                    </a:lnTo>
                    <a:lnTo>
                      <a:pt x="248" y="126"/>
                    </a:lnTo>
                    <a:lnTo>
                      <a:pt x="240" y="128"/>
                    </a:lnTo>
                    <a:lnTo>
                      <a:pt x="230" y="130"/>
                    </a:lnTo>
                    <a:lnTo>
                      <a:pt x="230" y="130"/>
                    </a:lnTo>
                    <a:lnTo>
                      <a:pt x="215" y="140"/>
                    </a:lnTo>
                    <a:lnTo>
                      <a:pt x="215" y="140"/>
                    </a:lnTo>
                    <a:lnTo>
                      <a:pt x="203" y="147"/>
                    </a:lnTo>
                    <a:lnTo>
                      <a:pt x="203" y="147"/>
                    </a:lnTo>
                    <a:lnTo>
                      <a:pt x="197" y="153"/>
                    </a:lnTo>
                    <a:lnTo>
                      <a:pt x="197" y="153"/>
                    </a:lnTo>
                    <a:lnTo>
                      <a:pt x="191" y="157"/>
                    </a:lnTo>
                    <a:lnTo>
                      <a:pt x="191" y="157"/>
                    </a:lnTo>
                    <a:lnTo>
                      <a:pt x="190" y="157"/>
                    </a:lnTo>
                    <a:lnTo>
                      <a:pt x="190" y="157"/>
                    </a:lnTo>
                    <a:lnTo>
                      <a:pt x="190" y="157"/>
                    </a:lnTo>
                    <a:lnTo>
                      <a:pt x="188" y="157"/>
                    </a:lnTo>
                    <a:lnTo>
                      <a:pt x="188" y="157"/>
                    </a:lnTo>
                    <a:lnTo>
                      <a:pt x="186" y="159"/>
                    </a:lnTo>
                    <a:lnTo>
                      <a:pt x="184" y="159"/>
                    </a:lnTo>
                    <a:lnTo>
                      <a:pt x="184" y="159"/>
                    </a:lnTo>
                    <a:lnTo>
                      <a:pt x="184" y="159"/>
                    </a:lnTo>
                    <a:lnTo>
                      <a:pt x="184" y="159"/>
                    </a:lnTo>
                    <a:lnTo>
                      <a:pt x="180" y="157"/>
                    </a:lnTo>
                    <a:lnTo>
                      <a:pt x="180" y="157"/>
                    </a:lnTo>
                    <a:lnTo>
                      <a:pt x="174" y="153"/>
                    </a:lnTo>
                    <a:lnTo>
                      <a:pt x="170" y="149"/>
                    </a:lnTo>
                    <a:lnTo>
                      <a:pt x="170" y="149"/>
                    </a:lnTo>
                    <a:lnTo>
                      <a:pt x="164" y="145"/>
                    </a:lnTo>
                    <a:lnTo>
                      <a:pt x="164" y="145"/>
                    </a:lnTo>
                    <a:lnTo>
                      <a:pt x="161" y="144"/>
                    </a:lnTo>
                    <a:lnTo>
                      <a:pt x="159" y="144"/>
                    </a:lnTo>
                    <a:lnTo>
                      <a:pt x="157" y="142"/>
                    </a:lnTo>
                    <a:lnTo>
                      <a:pt x="155" y="140"/>
                    </a:lnTo>
                    <a:lnTo>
                      <a:pt x="155" y="142"/>
                    </a:lnTo>
                    <a:lnTo>
                      <a:pt x="155" y="142"/>
                    </a:lnTo>
                    <a:lnTo>
                      <a:pt x="153" y="142"/>
                    </a:lnTo>
                    <a:lnTo>
                      <a:pt x="151" y="142"/>
                    </a:lnTo>
                    <a:lnTo>
                      <a:pt x="151" y="142"/>
                    </a:lnTo>
                    <a:lnTo>
                      <a:pt x="143" y="144"/>
                    </a:lnTo>
                    <a:lnTo>
                      <a:pt x="143" y="144"/>
                    </a:lnTo>
                    <a:lnTo>
                      <a:pt x="130" y="147"/>
                    </a:lnTo>
                    <a:lnTo>
                      <a:pt x="130" y="147"/>
                    </a:lnTo>
                    <a:lnTo>
                      <a:pt x="122" y="153"/>
                    </a:lnTo>
                    <a:lnTo>
                      <a:pt x="122" y="153"/>
                    </a:lnTo>
                    <a:lnTo>
                      <a:pt x="118" y="159"/>
                    </a:lnTo>
                    <a:lnTo>
                      <a:pt x="116" y="161"/>
                    </a:lnTo>
                    <a:lnTo>
                      <a:pt x="116" y="161"/>
                    </a:lnTo>
                    <a:lnTo>
                      <a:pt x="114" y="163"/>
                    </a:lnTo>
                    <a:lnTo>
                      <a:pt x="114" y="163"/>
                    </a:lnTo>
                    <a:lnTo>
                      <a:pt x="114" y="161"/>
                    </a:lnTo>
                    <a:lnTo>
                      <a:pt x="114" y="161"/>
                    </a:lnTo>
                    <a:lnTo>
                      <a:pt x="112" y="159"/>
                    </a:lnTo>
                    <a:lnTo>
                      <a:pt x="112" y="159"/>
                    </a:lnTo>
                    <a:close/>
                    <a:moveTo>
                      <a:pt x="93" y="244"/>
                    </a:moveTo>
                    <a:lnTo>
                      <a:pt x="93" y="244"/>
                    </a:lnTo>
                    <a:lnTo>
                      <a:pt x="95" y="238"/>
                    </a:lnTo>
                    <a:lnTo>
                      <a:pt x="97" y="238"/>
                    </a:lnTo>
                    <a:lnTo>
                      <a:pt x="97" y="238"/>
                    </a:lnTo>
                    <a:lnTo>
                      <a:pt x="102" y="229"/>
                    </a:lnTo>
                    <a:lnTo>
                      <a:pt x="102" y="229"/>
                    </a:lnTo>
                    <a:lnTo>
                      <a:pt x="106" y="221"/>
                    </a:lnTo>
                    <a:lnTo>
                      <a:pt x="106" y="221"/>
                    </a:lnTo>
                    <a:lnTo>
                      <a:pt x="110" y="219"/>
                    </a:lnTo>
                    <a:lnTo>
                      <a:pt x="110" y="219"/>
                    </a:lnTo>
                    <a:lnTo>
                      <a:pt x="110" y="219"/>
                    </a:lnTo>
                    <a:lnTo>
                      <a:pt x="116" y="215"/>
                    </a:lnTo>
                    <a:lnTo>
                      <a:pt x="116" y="215"/>
                    </a:lnTo>
                    <a:lnTo>
                      <a:pt x="126" y="211"/>
                    </a:lnTo>
                    <a:lnTo>
                      <a:pt x="126" y="211"/>
                    </a:lnTo>
                    <a:lnTo>
                      <a:pt x="130" y="209"/>
                    </a:lnTo>
                    <a:lnTo>
                      <a:pt x="131" y="209"/>
                    </a:lnTo>
                    <a:lnTo>
                      <a:pt x="133" y="209"/>
                    </a:lnTo>
                    <a:lnTo>
                      <a:pt x="133" y="209"/>
                    </a:lnTo>
                    <a:lnTo>
                      <a:pt x="137" y="209"/>
                    </a:lnTo>
                    <a:lnTo>
                      <a:pt x="137" y="209"/>
                    </a:lnTo>
                    <a:lnTo>
                      <a:pt x="139" y="209"/>
                    </a:lnTo>
                    <a:lnTo>
                      <a:pt x="139" y="209"/>
                    </a:lnTo>
                    <a:lnTo>
                      <a:pt x="147" y="209"/>
                    </a:lnTo>
                    <a:lnTo>
                      <a:pt x="157" y="209"/>
                    </a:lnTo>
                    <a:lnTo>
                      <a:pt x="157" y="209"/>
                    </a:lnTo>
                    <a:lnTo>
                      <a:pt x="161" y="209"/>
                    </a:lnTo>
                    <a:lnTo>
                      <a:pt x="161" y="209"/>
                    </a:lnTo>
                    <a:lnTo>
                      <a:pt x="164" y="209"/>
                    </a:lnTo>
                    <a:lnTo>
                      <a:pt x="166" y="209"/>
                    </a:lnTo>
                    <a:lnTo>
                      <a:pt x="166" y="209"/>
                    </a:lnTo>
                    <a:lnTo>
                      <a:pt x="168" y="209"/>
                    </a:lnTo>
                    <a:lnTo>
                      <a:pt x="168" y="209"/>
                    </a:lnTo>
                    <a:lnTo>
                      <a:pt x="170" y="209"/>
                    </a:lnTo>
                    <a:lnTo>
                      <a:pt x="170" y="209"/>
                    </a:lnTo>
                    <a:lnTo>
                      <a:pt x="172" y="209"/>
                    </a:lnTo>
                    <a:lnTo>
                      <a:pt x="174" y="209"/>
                    </a:lnTo>
                    <a:lnTo>
                      <a:pt x="174" y="209"/>
                    </a:lnTo>
                    <a:lnTo>
                      <a:pt x="176" y="207"/>
                    </a:lnTo>
                    <a:lnTo>
                      <a:pt x="178" y="207"/>
                    </a:lnTo>
                    <a:lnTo>
                      <a:pt x="178" y="207"/>
                    </a:lnTo>
                    <a:lnTo>
                      <a:pt x="180" y="205"/>
                    </a:lnTo>
                    <a:lnTo>
                      <a:pt x="180" y="205"/>
                    </a:lnTo>
                    <a:lnTo>
                      <a:pt x="180" y="205"/>
                    </a:lnTo>
                    <a:lnTo>
                      <a:pt x="180" y="205"/>
                    </a:lnTo>
                    <a:lnTo>
                      <a:pt x="182" y="205"/>
                    </a:lnTo>
                    <a:lnTo>
                      <a:pt x="182" y="205"/>
                    </a:lnTo>
                    <a:lnTo>
                      <a:pt x="186" y="202"/>
                    </a:lnTo>
                    <a:lnTo>
                      <a:pt x="186" y="202"/>
                    </a:lnTo>
                    <a:lnTo>
                      <a:pt x="188" y="202"/>
                    </a:lnTo>
                    <a:lnTo>
                      <a:pt x="188" y="202"/>
                    </a:lnTo>
                    <a:lnTo>
                      <a:pt x="188" y="202"/>
                    </a:lnTo>
                    <a:lnTo>
                      <a:pt x="188" y="202"/>
                    </a:lnTo>
                    <a:lnTo>
                      <a:pt x="190" y="205"/>
                    </a:lnTo>
                    <a:lnTo>
                      <a:pt x="190" y="205"/>
                    </a:lnTo>
                    <a:lnTo>
                      <a:pt x="186" y="209"/>
                    </a:lnTo>
                    <a:lnTo>
                      <a:pt x="186" y="209"/>
                    </a:lnTo>
                    <a:lnTo>
                      <a:pt x="186" y="209"/>
                    </a:lnTo>
                    <a:lnTo>
                      <a:pt x="182" y="213"/>
                    </a:lnTo>
                    <a:lnTo>
                      <a:pt x="180" y="215"/>
                    </a:lnTo>
                    <a:lnTo>
                      <a:pt x="180" y="215"/>
                    </a:lnTo>
                    <a:lnTo>
                      <a:pt x="176" y="217"/>
                    </a:lnTo>
                    <a:lnTo>
                      <a:pt x="176" y="217"/>
                    </a:lnTo>
                    <a:lnTo>
                      <a:pt x="176" y="217"/>
                    </a:lnTo>
                    <a:lnTo>
                      <a:pt x="166" y="219"/>
                    </a:lnTo>
                    <a:lnTo>
                      <a:pt x="166" y="219"/>
                    </a:lnTo>
                    <a:lnTo>
                      <a:pt x="157" y="221"/>
                    </a:lnTo>
                    <a:lnTo>
                      <a:pt x="157" y="221"/>
                    </a:lnTo>
                    <a:lnTo>
                      <a:pt x="147" y="221"/>
                    </a:lnTo>
                    <a:lnTo>
                      <a:pt x="143" y="221"/>
                    </a:lnTo>
                    <a:lnTo>
                      <a:pt x="143" y="221"/>
                    </a:lnTo>
                    <a:lnTo>
                      <a:pt x="137" y="221"/>
                    </a:lnTo>
                    <a:lnTo>
                      <a:pt x="137" y="221"/>
                    </a:lnTo>
                    <a:lnTo>
                      <a:pt x="133" y="221"/>
                    </a:lnTo>
                    <a:lnTo>
                      <a:pt x="131" y="221"/>
                    </a:lnTo>
                    <a:lnTo>
                      <a:pt x="131" y="221"/>
                    </a:lnTo>
                    <a:lnTo>
                      <a:pt x="131" y="221"/>
                    </a:lnTo>
                    <a:lnTo>
                      <a:pt x="131" y="221"/>
                    </a:lnTo>
                    <a:lnTo>
                      <a:pt x="128" y="223"/>
                    </a:lnTo>
                    <a:lnTo>
                      <a:pt x="128" y="223"/>
                    </a:lnTo>
                    <a:lnTo>
                      <a:pt x="120" y="225"/>
                    </a:lnTo>
                    <a:lnTo>
                      <a:pt x="120" y="225"/>
                    </a:lnTo>
                    <a:lnTo>
                      <a:pt x="114" y="229"/>
                    </a:lnTo>
                    <a:lnTo>
                      <a:pt x="114" y="229"/>
                    </a:lnTo>
                    <a:lnTo>
                      <a:pt x="108" y="235"/>
                    </a:lnTo>
                    <a:lnTo>
                      <a:pt x="108" y="235"/>
                    </a:lnTo>
                    <a:lnTo>
                      <a:pt x="100" y="242"/>
                    </a:lnTo>
                    <a:lnTo>
                      <a:pt x="100" y="242"/>
                    </a:lnTo>
                    <a:lnTo>
                      <a:pt x="97" y="246"/>
                    </a:lnTo>
                    <a:lnTo>
                      <a:pt x="97" y="246"/>
                    </a:lnTo>
                    <a:lnTo>
                      <a:pt x="95" y="246"/>
                    </a:lnTo>
                    <a:lnTo>
                      <a:pt x="95" y="246"/>
                    </a:lnTo>
                    <a:lnTo>
                      <a:pt x="93" y="246"/>
                    </a:lnTo>
                    <a:lnTo>
                      <a:pt x="93" y="246"/>
                    </a:lnTo>
                    <a:lnTo>
                      <a:pt x="93" y="244"/>
                    </a:lnTo>
                    <a:lnTo>
                      <a:pt x="93" y="244"/>
                    </a:lnTo>
                    <a:close/>
                    <a:moveTo>
                      <a:pt x="40" y="343"/>
                    </a:moveTo>
                    <a:lnTo>
                      <a:pt x="40" y="343"/>
                    </a:lnTo>
                    <a:lnTo>
                      <a:pt x="42" y="335"/>
                    </a:lnTo>
                    <a:lnTo>
                      <a:pt x="44" y="329"/>
                    </a:lnTo>
                    <a:lnTo>
                      <a:pt x="44" y="329"/>
                    </a:lnTo>
                    <a:lnTo>
                      <a:pt x="48" y="322"/>
                    </a:lnTo>
                    <a:lnTo>
                      <a:pt x="48" y="322"/>
                    </a:lnTo>
                    <a:lnTo>
                      <a:pt x="52" y="318"/>
                    </a:lnTo>
                    <a:lnTo>
                      <a:pt x="52" y="318"/>
                    </a:lnTo>
                    <a:lnTo>
                      <a:pt x="54" y="316"/>
                    </a:lnTo>
                    <a:lnTo>
                      <a:pt x="54" y="316"/>
                    </a:lnTo>
                    <a:lnTo>
                      <a:pt x="50" y="312"/>
                    </a:lnTo>
                    <a:lnTo>
                      <a:pt x="50" y="312"/>
                    </a:lnTo>
                    <a:lnTo>
                      <a:pt x="46" y="304"/>
                    </a:lnTo>
                    <a:lnTo>
                      <a:pt x="46" y="304"/>
                    </a:lnTo>
                    <a:lnTo>
                      <a:pt x="44" y="296"/>
                    </a:lnTo>
                    <a:lnTo>
                      <a:pt x="44" y="296"/>
                    </a:lnTo>
                    <a:lnTo>
                      <a:pt x="44" y="293"/>
                    </a:lnTo>
                    <a:lnTo>
                      <a:pt x="44" y="293"/>
                    </a:lnTo>
                    <a:lnTo>
                      <a:pt x="44" y="291"/>
                    </a:lnTo>
                    <a:lnTo>
                      <a:pt x="44" y="287"/>
                    </a:lnTo>
                    <a:lnTo>
                      <a:pt x="44" y="287"/>
                    </a:lnTo>
                    <a:lnTo>
                      <a:pt x="46" y="281"/>
                    </a:lnTo>
                    <a:lnTo>
                      <a:pt x="46" y="281"/>
                    </a:lnTo>
                    <a:lnTo>
                      <a:pt x="50" y="269"/>
                    </a:lnTo>
                    <a:lnTo>
                      <a:pt x="52" y="264"/>
                    </a:lnTo>
                    <a:lnTo>
                      <a:pt x="52" y="264"/>
                    </a:lnTo>
                    <a:lnTo>
                      <a:pt x="54" y="260"/>
                    </a:lnTo>
                    <a:lnTo>
                      <a:pt x="54" y="258"/>
                    </a:lnTo>
                    <a:lnTo>
                      <a:pt x="54" y="258"/>
                    </a:lnTo>
                    <a:lnTo>
                      <a:pt x="58" y="252"/>
                    </a:lnTo>
                    <a:lnTo>
                      <a:pt x="60" y="250"/>
                    </a:lnTo>
                    <a:lnTo>
                      <a:pt x="64" y="242"/>
                    </a:lnTo>
                    <a:lnTo>
                      <a:pt x="66" y="236"/>
                    </a:lnTo>
                    <a:lnTo>
                      <a:pt x="66" y="236"/>
                    </a:lnTo>
                    <a:lnTo>
                      <a:pt x="68" y="236"/>
                    </a:lnTo>
                    <a:lnTo>
                      <a:pt x="68" y="236"/>
                    </a:lnTo>
                    <a:lnTo>
                      <a:pt x="69" y="236"/>
                    </a:lnTo>
                    <a:lnTo>
                      <a:pt x="69" y="236"/>
                    </a:lnTo>
                    <a:lnTo>
                      <a:pt x="69" y="238"/>
                    </a:lnTo>
                    <a:lnTo>
                      <a:pt x="69" y="238"/>
                    </a:lnTo>
                    <a:lnTo>
                      <a:pt x="66" y="252"/>
                    </a:lnTo>
                    <a:lnTo>
                      <a:pt x="64" y="256"/>
                    </a:lnTo>
                    <a:lnTo>
                      <a:pt x="64" y="256"/>
                    </a:lnTo>
                    <a:lnTo>
                      <a:pt x="62" y="260"/>
                    </a:lnTo>
                    <a:lnTo>
                      <a:pt x="60" y="265"/>
                    </a:lnTo>
                    <a:lnTo>
                      <a:pt x="58" y="271"/>
                    </a:lnTo>
                    <a:lnTo>
                      <a:pt x="58" y="271"/>
                    </a:lnTo>
                    <a:lnTo>
                      <a:pt x="56" y="283"/>
                    </a:lnTo>
                    <a:lnTo>
                      <a:pt x="56" y="283"/>
                    </a:lnTo>
                    <a:lnTo>
                      <a:pt x="54" y="289"/>
                    </a:lnTo>
                    <a:lnTo>
                      <a:pt x="54" y="291"/>
                    </a:lnTo>
                    <a:lnTo>
                      <a:pt x="54" y="291"/>
                    </a:lnTo>
                    <a:lnTo>
                      <a:pt x="54" y="291"/>
                    </a:lnTo>
                    <a:lnTo>
                      <a:pt x="54" y="293"/>
                    </a:lnTo>
                    <a:lnTo>
                      <a:pt x="54" y="293"/>
                    </a:lnTo>
                    <a:lnTo>
                      <a:pt x="56" y="294"/>
                    </a:lnTo>
                    <a:lnTo>
                      <a:pt x="56" y="294"/>
                    </a:lnTo>
                    <a:lnTo>
                      <a:pt x="56" y="300"/>
                    </a:lnTo>
                    <a:lnTo>
                      <a:pt x="58" y="304"/>
                    </a:lnTo>
                    <a:lnTo>
                      <a:pt x="58" y="304"/>
                    </a:lnTo>
                    <a:lnTo>
                      <a:pt x="68" y="310"/>
                    </a:lnTo>
                    <a:lnTo>
                      <a:pt x="69" y="312"/>
                    </a:lnTo>
                    <a:lnTo>
                      <a:pt x="69" y="312"/>
                    </a:lnTo>
                    <a:lnTo>
                      <a:pt x="81" y="318"/>
                    </a:lnTo>
                    <a:lnTo>
                      <a:pt x="81" y="318"/>
                    </a:lnTo>
                    <a:lnTo>
                      <a:pt x="91" y="325"/>
                    </a:lnTo>
                    <a:lnTo>
                      <a:pt x="91" y="325"/>
                    </a:lnTo>
                    <a:lnTo>
                      <a:pt x="93" y="327"/>
                    </a:lnTo>
                    <a:lnTo>
                      <a:pt x="93" y="327"/>
                    </a:lnTo>
                    <a:lnTo>
                      <a:pt x="95" y="325"/>
                    </a:lnTo>
                    <a:lnTo>
                      <a:pt x="95" y="325"/>
                    </a:lnTo>
                    <a:lnTo>
                      <a:pt x="104" y="320"/>
                    </a:lnTo>
                    <a:lnTo>
                      <a:pt x="104" y="320"/>
                    </a:lnTo>
                    <a:lnTo>
                      <a:pt x="116" y="312"/>
                    </a:lnTo>
                    <a:lnTo>
                      <a:pt x="116" y="312"/>
                    </a:lnTo>
                    <a:lnTo>
                      <a:pt x="124" y="304"/>
                    </a:lnTo>
                    <a:lnTo>
                      <a:pt x="124" y="304"/>
                    </a:lnTo>
                    <a:lnTo>
                      <a:pt x="128" y="300"/>
                    </a:lnTo>
                    <a:lnTo>
                      <a:pt x="128" y="300"/>
                    </a:lnTo>
                    <a:lnTo>
                      <a:pt x="130" y="294"/>
                    </a:lnTo>
                    <a:lnTo>
                      <a:pt x="130" y="294"/>
                    </a:lnTo>
                    <a:lnTo>
                      <a:pt x="131" y="291"/>
                    </a:lnTo>
                    <a:lnTo>
                      <a:pt x="131" y="291"/>
                    </a:lnTo>
                    <a:lnTo>
                      <a:pt x="131" y="291"/>
                    </a:lnTo>
                    <a:lnTo>
                      <a:pt x="131" y="289"/>
                    </a:lnTo>
                    <a:lnTo>
                      <a:pt x="131" y="289"/>
                    </a:lnTo>
                    <a:lnTo>
                      <a:pt x="131" y="285"/>
                    </a:lnTo>
                    <a:lnTo>
                      <a:pt x="131" y="285"/>
                    </a:lnTo>
                    <a:lnTo>
                      <a:pt x="131" y="285"/>
                    </a:lnTo>
                    <a:lnTo>
                      <a:pt x="133" y="283"/>
                    </a:lnTo>
                    <a:lnTo>
                      <a:pt x="133" y="283"/>
                    </a:lnTo>
                    <a:lnTo>
                      <a:pt x="133" y="283"/>
                    </a:lnTo>
                    <a:lnTo>
                      <a:pt x="133" y="283"/>
                    </a:lnTo>
                    <a:lnTo>
                      <a:pt x="135" y="285"/>
                    </a:lnTo>
                    <a:lnTo>
                      <a:pt x="135" y="285"/>
                    </a:lnTo>
                    <a:lnTo>
                      <a:pt x="135" y="289"/>
                    </a:lnTo>
                    <a:lnTo>
                      <a:pt x="135" y="289"/>
                    </a:lnTo>
                    <a:lnTo>
                      <a:pt x="135" y="291"/>
                    </a:lnTo>
                    <a:lnTo>
                      <a:pt x="135" y="293"/>
                    </a:lnTo>
                    <a:lnTo>
                      <a:pt x="135" y="293"/>
                    </a:lnTo>
                    <a:lnTo>
                      <a:pt x="135" y="296"/>
                    </a:lnTo>
                    <a:lnTo>
                      <a:pt x="135" y="296"/>
                    </a:lnTo>
                    <a:lnTo>
                      <a:pt x="133" y="302"/>
                    </a:lnTo>
                    <a:lnTo>
                      <a:pt x="133" y="302"/>
                    </a:lnTo>
                    <a:lnTo>
                      <a:pt x="130" y="308"/>
                    </a:lnTo>
                    <a:lnTo>
                      <a:pt x="130" y="308"/>
                    </a:lnTo>
                    <a:lnTo>
                      <a:pt x="120" y="318"/>
                    </a:lnTo>
                    <a:lnTo>
                      <a:pt x="120" y="318"/>
                    </a:lnTo>
                    <a:lnTo>
                      <a:pt x="108" y="325"/>
                    </a:lnTo>
                    <a:lnTo>
                      <a:pt x="108" y="325"/>
                    </a:lnTo>
                    <a:lnTo>
                      <a:pt x="100" y="333"/>
                    </a:lnTo>
                    <a:lnTo>
                      <a:pt x="100" y="333"/>
                    </a:lnTo>
                    <a:lnTo>
                      <a:pt x="99" y="333"/>
                    </a:lnTo>
                    <a:lnTo>
                      <a:pt x="100" y="335"/>
                    </a:lnTo>
                    <a:lnTo>
                      <a:pt x="100" y="335"/>
                    </a:lnTo>
                    <a:lnTo>
                      <a:pt x="102" y="339"/>
                    </a:lnTo>
                    <a:lnTo>
                      <a:pt x="102" y="339"/>
                    </a:lnTo>
                    <a:lnTo>
                      <a:pt x="106" y="343"/>
                    </a:lnTo>
                    <a:lnTo>
                      <a:pt x="106" y="343"/>
                    </a:lnTo>
                    <a:lnTo>
                      <a:pt x="110" y="347"/>
                    </a:lnTo>
                    <a:lnTo>
                      <a:pt x="110" y="347"/>
                    </a:lnTo>
                    <a:lnTo>
                      <a:pt x="130" y="339"/>
                    </a:lnTo>
                    <a:lnTo>
                      <a:pt x="130" y="339"/>
                    </a:lnTo>
                    <a:lnTo>
                      <a:pt x="137" y="337"/>
                    </a:lnTo>
                    <a:lnTo>
                      <a:pt x="137" y="337"/>
                    </a:lnTo>
                    <a:lnTo>
                      <a:pt x="151" y="333"/>
                    </a:lnTo>
                    <a:lnTo>
                      <a:pt x="151" y="333"/>
                    </a:lnTo>
                    <a:lnTo>
                      <a:pt x="170" y="325"/>
                    </a:lnTo>
                    <a:lnTo>
                      <a:pt x="170" y="325"/>
                    </a:lnTo>
                    <a:lnTo>
                      <a:pt x="186" y="316"/>
                    </a:lnTo>
                    <a:lnTo>
                      <a:pt x="190" y="312"/>
                    </a:lnTo>
                    <a:lnTo>
                      <a:pt x="190" y="312"/>
                    </a:lnTo>
                    <a:lnTo>
                      <a:pt x="191" y="310"/>
                    </a:lnTo>
                    <a:lnTo>
                      <a:pt x="193" y="308"/>
                    </a:lnTo>
                    <a:lnTo>
                      <a:pt x="199" y="304"/>
                    </a:lnTo>
                    <a:lnTo>
                      <a:pt x="199" y="304"/>
                    </a:lnTo>
                    <a:lnTo>
                      <a:pt x="201" y="302"/>
                    </a:lnTo>
                    <a:lnTo>
                      <a:pt x="205" y="296"/>
                    </a:lnTo>
                    <a:lnTo>
                      <a:pt x="205" y="296"/>
                    </a:lnTo>
                    <a:lnTo>
                      <a:pt x="207" y="294"/>
                    </a:lnTo>
                    <a:lnTo>
                      <a:pt x="207" y="294"/>
                    </a:lnTo>
                    <a:lnTo>
                      <a:pt x="211" y="293"/>
                    </a:lnTo>
                    <a:lnTo>
                      <a:pt x="211" y="293"/>
                    </a:lnTo>
                    <a:lnTo>
                      <a:pt x="222" y="285"/>
                    </a:lnTo>
                    <a:lnTo>
                      <a:pt x="222" y="285"/>
                    </a:lnTo>
                    <a:lnTo>
                      <a:pt x="230" y="283"/>
                    </a:lnTo>
                    <a:lnTo>
                      <a:pt x="230" y="283"/>
                    </a:lnTo>
                    <a:lnTo>
                      <a:pt x="232" y="283"/>
                    </a:lnTo>
                    <a:lnTo>
                      <a:pt x="232" y="283"/>
                    </a:lnTo>
                    <a:lnTo>
                      <a:pt x="232" y="283"/>
                    </a:lnTo>
                    <a:lnTo>
                      <a:pt x="234" y="285"/>
                    </a:lnTo>
                    <a:lnTo>
                      <a:pt x="234" y="285"/>
                    </a:lnTo>
                    <a:lnTo>
                      <a:pt x="234" y="287"/>
                    </a:lnTo>
                    <a:lnTo>
                      <a:pt x="232" y="289"/>
                    </a:lnTo>
                    <a:lnTo>
                      <a:pt x="232" y="289"/>
                    </a:lnTo>
                    <a:lnTo>
                      <a:pt x="230" y="289"/>
                    </a:lnTo>
                    <a:lnTo>
                      <a:pt x="228" y="291"/>
                    </a:lnTo>
                    <a:lnTo>
                      <a:pt x="228" y="291"/>
                    </a:lnTo>
                    <a:lnTo>
                      <a:pt x="226" y="293"/>
                    </a:lnTo>
                    <a:lnTo>
                      <a:pt x="226" y="293"/>
                    </a:lnTo>
                    <a:lnTo>
                      <a:pt x="217" y="300"/>
                    </a:lnTo>
                    <a:lnTo>
                      <a:pt x="217" y="300"/>
                    </a:lnTo>
                    <a:lnTo>
                      <a:pt x="215" y="302"/>
                    </a:lnTo>
                    <a:lnTo>
                      <a:pt x="215" y="302"/>
                    </a:lnTo>
                    <a:lnTo>
                      <a:pt x="213" y="304"/>
                    </a:lnTo>
                    <a:lnTo>
                      <a:pt x="211" y="310"/>
                    </a:lnTo>
                    <a:lnTo>
                      <a:pt x="211" y="310"/>
                    </a:lnTo>
                    <a:lnTo>
                      <a:pt x="209" y="312"/>
                    </a:lnTo>
                    <a:lnTo>
                      <a:pt x="209" y="312"/>
                    </a:lnTo>
                    <a:lnTo>
                      <a:pt x="203" y="320"/>
                    </a:lnTo>
                    <a:lnTo>
                      <a:pt x="195" y="327"/>
                    </a:lnTo>
                    <a:lnTo>
                      <a:pt x="195" y="327"/>
                    </a:lnTo>
                    <a:lnTo>
                      <a:pt x="186" y="333"/>
                    </a:lnTo>
                    <a:lnTo>
                      <a:pt x="178" y="339"/>
                    </a:lnTo>
                    <a:lnTo>
                      <a:pt x="178" y="339"/>
                    </a:lnTo>
                    <a:lnTo>
                      <a:pt x="155" y="349"/>
                    </a:lnTo>
                    <a:lnTo>
                      <a:pt x="155" y="349"/>
                    </a:lnTo>
                    <a:lnTo>
                      <a:pt x="137" y="354"/>
                    </a:lnTo>
                    <a:lnTo>
                      <a:pt x="133" y="356"/>
                    </a:lnTo>
                    <a:lnTo>
                      <a:pt x="133" y="356"/>
                    </a:lnTo>
                    <a:lnTo>
                      <a:pt x="124" y="358"/>
                    </a:lnTo>
                    <a:lnTo>
                      <a:pt x="114" y="362"/>
                    </a:lnTo>
                    <a:lnTo>
                      <a:pt x="114" y="362"/>
                    </a:lnTo>
                    <a:lnTo>
                      <a:pt x="106" y="368"/>
                    </a:lnTo>
                    <a:lnTo>
                      <a:pt x="100" y="374"/>
                    </a:lnTo>
                    <a:lnTo>
                      <a:pt x="100" y="374"/>
                    </a:lnTo>
                    <a:lnTo>
                      <a:pt x="97" y="382"/>
                    </a:lnTo>
                    <a:lnTo>
                      <a:pt x="95" y="391"/>
                    </a:lnTo>
                    <a:lnTo>
                      <a:pt x="95" y="391"/>
                    </a:lnTo>
                    <a:lnTo>
                      <a:pt x="93" y="395"/>
                    </a:lnTo>
                    <a:lnTo>
                      <a:pt x="93" y="395"/>
                    </a:lnTo>
                    <a:lnTo>
                      <a:pt x="93" y="395"/>
                    </a:lnTo>
                    <a:lnTo>
                      <a:pt x="93" y="401"/>
                    </a:lnTo>
                    <a:lnTo>
                      <a:pt x="93" y="405"/>
                    </a:lnTo>
                    <a:lnTo>
                      <a:pt x="93" y="405"/>
                    </a:lnTo>
                    <a:lnTo>
                      <a:pt x="93" y="407"/>
                    </a:lnTo>
                    <a:lnTo>
                      <a:pt x="93" y="409"/>
                    </a:lnTo>
                    <a:lnTo>
                      <a:pt x="93" y="409"/>
                    </a:lnTo>
                    <a:lnTo>
                      <a:pt x="93" y="413"/>
                    </a:lnTo>
                    <a:lnTo>
                      <a:pt x="93" y="414"/>
                    </a:lnTo>
                    <a:lnTo>
                      <a:pt x="93" y="414"/>
                    </a:lnTo>
                    <a:lnTo>
                      <a:pt x="93" y="416"/>
                    </a:lnTo>
                    <a:lnTo>
                      <a:pt x="93" y="420"/>
                    </a:lnTo>
                    <a:lnTo>
                      <a:pt x="95" y="424"/>
                    </a:lnTo>
                    <a:lnTo>
                      <a:pt x="95" y="426"/>
                    </a:lnTo>
                    <a:lnTo>
                      <a:pt x="95" y="428"/>
                    </a:lnTo>
                    <a:lnTo>
                      <a:pt x="95" y="428"/>
                    </a:lnTo>
                    <a:lnTo>
                      <a:pt x="97" y="432"/>
                    </a:lnTo>
                    <a:lnTo>
                      <a:pt x="99" y="434"/>
                    </a:lnTo>
                    <a:lnTo>
                      <a:pt x="100" y="438"/>
                    </a:lnTo>
                    <a:lnTo>
                      <a:pt x="100" y="438"/>
                    </a:lnTo>
                    <a:lnTo>
                      <a:pt x="100" y="438"/>
                    </a:lnTo>
                    <a:lnTo>
                      <a:pt x="100" y="438"/>
                    </a:lnTo>
                    <a:lnTo>
                      <a:pt x="104" y="442"/>
                    </a:lnTo>
                    <a:lnTo>
                      <a:pt x="104" y="442"/>
                    </a:lnTo>
                    <a:lnTo>
                      <a:pt x="104" y="444"/>
                    </a:lnTo>
                    <a:lnTo>
                      <a:pt x="104" y="444"/>
                    </a:lnTo>
                    <a:lnTo>
                      <a:pt x="102" y="445"/>
                    </a:lnTo>
                    <a:lnTo>
                      <a:pt x="102" y="445"/>
                    </a:lnTo>
                    <a:lnTo>
                      <a:pt x="100" y="444"/>
                    </a:lnTo>
                    <a:lnTo>
                      <a:pt x="99" y="442"/>
                    </a:lnTo>
                    <a:lnTo>
                      <a:pt x="99" y="442"/>
                    </a:lnTo>
                    <a:lnTo>
                      <a:pt x="97" y="440"/>
                    </a:lnTo>
                    <a:lnTo>
                      <a:pt x="93" y="438"/>
                    </a:lnTo>
                    <a:lnTo>
                      <a:pt x="91" y="436"/>
                    </a:lnTo>
                    <a:lnTo>
                      <a:pt x="91" y="436"/>
                    </a:lnTo>
                    <a:lnTo>
                      <a:pt x="89" y="432"/>
                    </a:lnTo>
                    <a:lnTo>
                      <a:pt x="87" y="428"/>
                    </a:lnTo>
                    <a:lnTo>
                      <a:pt x="87" y="428"/>
                    </a:lnTo>
                    <a:lnTo>
                      <a:pt x="87" y="428"/>
                    </a:lnTo>
                    <a:lnTo>
                      <a:pt x="85" y="422"/>
                    </a:lnTo>
                    <a:lnTo>
                      <a:pt x="83" y="418"/>
                    </a:lnTo>
                    <a:lnTo>
                      <a:pt x="83" y="418"/>
                    </a:lnTo>
                    <a:lnTo>
                      <a:pt x="83" y="414"/>
                    </a:lnTo>
                    <a:lnTo>
                      <a:pt x="81" y="413"/>
                    </a:lnTo>
                    <a:lnTo>
                      <a:pt x="81" y="413"/>
                    </a:lnTo>
                    <a:lnTo>
                      <a:pt x="81" y="409"/>
                    </a:lnTo>
                    <a:lnTo>
                      <a:pt x="81" y="407"/>
                    </a:lnTo>
                    <a:lnTo>
                      <a:pt x="81" y="407"/>
                    </a:lnTo>
                    <a:lnTo>
                      <a:pt x="81" y="405"/>
                    </a:lnTo>
                    <a:lnTo>
                      <a:pt x="81" y="399"/>
                    </a:lnTo>
                    <a:lnTo>
                      <a:pt x="81" y="399"/>
                    </a:lnTo>
                    <a:lnTo>
                      <a:pt x="81" y="395"/>
                    </a:lnTo>
                    <a:lnTo>
                      <a:pt x="81" y="393"/>
                    </a:lnTo>
                    <a:lnTo>
                      <a:pt x="81" y="393"/>
                    </a:lnTo>
                    <a:lnTo>
                      <a:pt x="81" y="389"/>
                    </a:lnTo>
                    <a:lnTo>
                      <a:pt x="81" y="389"/>
                    </a:lnTo>
                    <a:lnTo>
                      <a:pt x="83" y="384"/>
                    </a:lnTo>
                    <a:lnTo>
                      <a:pt x="83" y="380"/>
                    </a:lnTo>
                    <a:lnTo>
                      <a:pt x="83" y="380"/>
                    </a:lnTo>
                    <a:lnTo>
                      <a:pt x="85" y="374"/>
                    </a:lnTo>
                    <a:lnTo>
                      <a:pt x="85" y="374"/>
                    </a:lnTo>
                    <a:lnTo>
                      <a:pt x="85" y="372"/>
                    </a:lnTo>
                    <a:lnTo>
                      <a:pt x="85" y="372"/>
                    </a:lnTo>
                    <a:lnTo>
                      <a:pt x="89" y="368"/>
                    </a:lnTo>
                    <a:lnTo>
                      <a:pt x="89" y="368"/>
                    </a:lnTo>
                    <a:lnTo>
                      <a:pt x="93" y="360"/>
                    </a:lnTo>
                    <a:lnTo>
                      <a:pt x="100" y="353"/>
                    </a:lnTo>
                    <a:lnTo>
                      <a:pt x="100" y="353"/>
                    </a:lnTo>
                    <a:lnTo>
                      <a:pt x="97" y="351"/>
                    </a:lnTo>
                    <a:lnTo>
                      <a:pt x="97" y="349"/>
                    </a:lnTo>
                    <a:lnTo>
                      <a:pt x="97" y="349"/>
                    </a:lnTo>
                    <a:lnTo>
                      <a:pt x="91" y="343"/>
                    </a:lnTo>
                    <a:lnTo>
                      <a:pt x="91" y="343"/>
                    </a:lnTo>
                    <a:lnTo>
                      <a:pt x="85" y="337"/>
                    </a:lnTo>
                    <a:lnTo>
                      <a:pt x="83" y="335"/>
                    </a:lnTo>
                    <a:lnTo>
                      <a:pt x="83" y="335"/>
                    </a:lnTo>
                    <a:lnTo>
                      <a:pt x="73" y="329"/>
                    </a:lnTo>
                    <a:lnTo>
                      <a:pt x="73" y="329"/>
                    </a:lnTo>
                    <a:lnTo>
                      <a:pt x="64" y="322"/>
                    </a:lnTo>
                    <a:lnTo>
                      <a:pt x="64" y="322"/>
                    </a:lnTo>
                    <a:lnTo>
                      <a:pt x="62" y="322"/>
                    </a:lnTo>
                    <a:lnTo>
                      <a:pt x="62" y="322"/>
                    </a:lnTo>
                    <a:lnTo>
                      <a:pt x="62" y="320"/>
                    </a:lnTo>
                    <a:lnTo>
                      <a:pt x="62" y="322"/>
                    </a:lnTo>
                    <a:lnTo>
                      <a:pt x="60" y="324"/>
                    </a:lnTo>
                    <a:lnTo>
                      <a:pt x="60" y="324"/>
                    </a:lnTo>
                    <a:lnTo>
                      <a:pt x="58" y="325"/>
                    </a:lnTo>
                    <a:lnTo>
                      <a:pt x="58" y="325"/>
                    </a:lnTo>
                    <a:lnTo>
                      <a:pt x="54" y="327"/>
                    </a:lnTo>
                    <a:lnTo>
                      <a:pt x="54" y="327"/>
                    </a:lnTo>
                    <a:lnTo>
                      <a:pt x="52" y="331"/>
                    </a:lnTo>
                    <a:lnTo>
                      <a:pt x="52" y="331"/>
                    </a:lnTo>
                    <a:lnTo>
                      <a:pt x="48" y="343"/>
                    </a:lnTo>
                    <a:lnTo>
                      <a:pt x="48" y="343"/>
                    </a:lnTo>
                    <a:lnTo>
                      <a:pt x="48" y="343"/>
                    </a:lnTo>
                    <a:lnTo>
                      <a:pt x="48" y="345"/>
                    </a:lnTo>
                    <a:lnTo>
                      <a:pt x="48" y="349"/>
                    </a:lnTo>
                    <a:lnTo>
                      <a:pt x="48" y="353"/>
                    </a:lnTo>
                    <a:lnTo>
                      <a:pt x="48" y="353"/>
                    </a:lnTo>
                    <a:lnTo>
                      <a:pt x="48" y="353"/>
                    </a:lnTo>
                    <a:lnTo>
                      <a:pt x="48" y="354"/>
                    </a:lnTo>
                    <a:lnTo>
                      <a:pt x="50" y="356"/>
                    </a:lnTo>
                    <a:lnTo>
                      <a:pt x="50" y="356"/>
                    </a:lnTo>
                    <a:lnTo>
                      <a:pt x="52" y="360"/>
                    </a:lnTo>
                    <a:lnTo>
                      <a:pt x="52" y="360"/>
                    </a:lnTo>
                    <a:lnTo>
                      <a:pt x="52" y="362"/>
                    </a:lnTo>
                    <a:lnTo>
                      <a:pt x="52" y="366"/>
                    </a:lnTo>
                    <a:lnTo>
                      <a:pt x="52" y="368"/>
                    </a:lnTo>
                    <a:lnTo>
                      <a:pt x="52" y="368"/>
                    </a:lnTo>
                    <a:lnTo>
                      <a:pt x="50" y="370"/>
                    </a:lnTo>
                    <a:lnTo>
                      <a:pt x="50" y="370"/>
                    </a:lnTo>
                    <a:lnTo>
                      <a:pt x="50" y="374"/>
                    </a:lnTo>
                    <a:lnTo>
                      <a:pt x="50" y="374"/>
                    </a:lnTo>
                    <a:lnTo>
                      <a:pt x="50" y="374"/>
                    </a:lnTo>
                    <a:lnTo>
                      <a:pt x="48" y="376"/>
                    </a:lnTo>
                    <a:lnTo>
                      <a:pt x="48" y="378"/>
                    </a:lnTo>
                    <a:lnTo>
                      <a:pt x="48" y="378"/>
                    </a:lnTo>
                    <a:lnTo>
                      <a:pt x="46" y="378"/>
                    </a:lnTo>
                    <a:lnTo>
                      <a:pt x="46" y="378"/>
                    </a:lnTo>
                    <a:lnTo>
                      <a:pt x="44" y="378"/>
                    </a:lnTo>
                    <a:lnTo>
                      <a:pt x="44" y="378"/>
                    </a:lnTo>
                    <a:lnTo>
                      <a:pt x="44" y="378"/>
                    </a:lnTo>
                    <a:lnTo>
                      <a:pt x="44" y="376"/>
                    </a:lnTo>
                    <a:lnTo>
                      <a:pt x="44" y="374"/>
                    </a:lnTo>
                    <a:lnTo>
                      <a:pt x="44" y="374"/>
                    </a:lnTo>
                    <a:lnTo>
                      <a:pt x="46" y="372"/>
                    </a:lnTo>
                    <a:lnTo>
                      <a:pt x="46" y="372"/>
                    </a:lnTo>
                    <a:lnTo>
                      <a:pt x="46" y="372"/>
                    </a:lnTo>
                    <a:lnTo>
                      <a:pt x="46" y="372"/>
                    </a:lnTo>
                    <a:lnTo>
                      <a:pt x="46" y="370"/>
                    </a:lnTo>
                    <a:lnTo>
                      <a:pt x="46" y="370"/>
                    </a:lnTo>
                    <a:lnTo>
                      <a:pt x="46" y="370"/>
                    </a:lnTo>
                    <a:lnTo>
                      <a:pt x="46" y="370"/>
                    </a:lnTo>
                    <a:lnTo>
                      <a:pt x="46" y="368"/>
                    </a:lnTo>
                    <a:lnTo>
                      <a:pt x="46" y="366"/>
                    </a:lnTo>
                    <a:lnTo>
                      <a:pt x="46" y="364"/>
                    </a:lnTo>
                    <a:lnTo>
                      <a:pt x="46" y="364"/>
                    </a:lnTo>
                    <a:lnTo>
                      <a:pt x="46" y="362"/>
                    </a:lnTo>
                    <a:lnTo>
                      <a:pt x="46" y="362"/>
                    </a:lnTo>
                    <a:lnTo>
                      <a:pt x="44" y="358"/>
                    </a:lnTo>
                    <a:lnTo>
                      <a:pt x="44" y="358"/>
                    </a:lnTo>
                    <a:lnTo>
                      <a:pt x="42" y="356"/>
                    </a:lnTo>
                    <a:lnTo>
                      <a:pt x="42" y="356"/>
                    </a:lnTo>
                    <a:lnTo>
                      <a:pt x="42" y="354"/>
                    </a:lnTo>
                    <a:lnTo>
                      <a:pt x="42" y="353"/>
                    </a:lnTo>
                    <a:lnTo>
                      <a:pt x="42" y="353"/>
                    </a:lnTo>
                    <a:lnTo>
                      <a:pt x="42" y="351"/>
                    </a:lnTo>
                    <a:lnTo>
                      <a:pt x="40" y="349"/>
                    </a:lnTo>
                    <a:lnTo>
                      <a:pt x="40" y="347"/>
                    </a:lnTo>
                    <a:lnTo>
                      <a:pt x="40" y="347"/>
                    </a:lnTo>
                    <a:lnTo>
                      <a:pt x="40" y="343"/>
                    </a:lnTo>
                    <a:lnTo>
                      <a:pt x="40" y="343"/>
                    </a:lnTo>
                    <a:close/>
                    <a:moveTo>
                      <a:pt x="257" y="589"/>
                    </a:moveTo>
                    <a:lnTo>
                      <a:pt x="257" y="589"/>
                    </a:lnTo>
                    <a:lnTo>
                      <a:pt x="255" y="589"/>
                    </a:lnTo>
                    <a:lnTo>
                      <a:pt x="255" y="589"/>
                    </a:lnTo>
                    <a:lnTo>
                      <a:pt x="252" y="589"/>
                    </a:lnTo>
                    <a:lnTo>
                      <a:pt x="252" y="589"/>
                    </a:lnTo>
                    <a:lnTo>
                      <a:pt x="248" y="589"/>
                    </a:lnTo>
                    <a:lnTo>
                      <a:pt x="248" y="589"/>
                    </a:lnTo>
                    <a:lnTo>
                      <a:pt x="242" y="587"/>
                    </a:lnTo>
                    <a:lnTo>
                      <a:pt x="240" y="587"/>
                    </a:lnTo>
                    <a:lnTo>
                      <a:pt x="240" y="587"/>
                    </a:lnTo>
                    <a:lnTo>
                      <a:pt x="238" y="585"/>
                    </a:lnTo>
                    <a:lnTo>
                      <a:pt x="232" y="583"/>
                    </a:lnTo>
                    <a:lnTo>
                      <a:pt x="226" y="579"/>
                    </a:lnTo>
                    <a:lnTo>
                      <a:pt x="221" y="577"/>
                    </a:lnTo>
                    <a:lnTo>
                      <a:pt x="221" y="577"/>
                    </a:lnTo>
                    <a:lnTo>
                      <a:pt x="211" y="571"/>
                    </a:lnTo>
                    <a:lnTo>
                      <a:pt x="209" y="569"/>
                    </a:lnTo>
                    <a:lnTo>
                      <a:pt x="209" y="569"/>
                    </a:lnTo>
                    <a:lnTo>
                      <a:pt x="197" y="563"/>
                    </a:lnTo>
                    <a:lnTo>
                      <a:pt x="197" y="563"/>
                    </a:lnTo>
                    <a:lnTo>
                      <a:pt x="191" y="560"/>
                    </a:lnTo>
                    <a:lnTo>
                      <a:pt x="190" y="560"/>
                    </a:lnTo>
                    <a:lnTo>
                      <a:pt x="190" y="560"/>
                    </a:lnTo>
                    <a:lnTo>
                      <a:pt x="186" y="558"/>
                    </a:lnTo>
                    <a:lnTo>
                      <a:pt x="180" y="556"/>
                    </a:lnTo>
                    <a:lnTo>
                      <a:pt x="176" y="554"/>
                    </a:lnTo>
                    <a:lnTo>
                      <a:pt x="176" y="554"/>
                    </a:lnTo>
                    <a:lnTo>
                      <a:pt x="174" y="554"/>
                    </a:lnTo>
                    <a:lnTo>
                      <a:pt x="174" y="552"/>
                    </a:lnTo>
                    <a:lnTo>
                      <a:pt x="174" y="552"/>
                    </a:lnTo>
                    <a:lnTo>
                      <a:pt x="172" y="552"/>
                    </a:lnTo>
                    <a:lnTo>
                      <a:pt x="172" y="552"/>
                    </a:lnTo>
                    <a:lnTo>
                      <a:pt x="170" y="552"/>
                    </a:lnTo>
                    <a:lnTo>
                      <a:pt x="166" y="550"/>
                    </a:lnTo>
                    <a:lnTo>
                      <a:pt x="166" y="550"/>
                    </a:lnTo>
                    <a:lnTo>
                      <a:pt x="164" y="550"/>
                    </a:lnTo>
                    <a:lnTo>
                      <a:pt x="157" y="548"/>
                    </a:lnTo>
                    <a:lnTo>
                      <a:pt x="157" y="548"/>
                    </a:lnTo>
                    <a:lnTo>
                      <a:pt x="153" y="548"/>
                    </a:lnTo>
                    <a:lnTo>
                      <a:pt x="147" y="546"/>
                    </a:lnTo>
                    <a:lnTo>
                      <a:pt x="143" y="546"/>
                    </a:lnTo>
                    <a:lnTo>
                      <a:pt x="141" y="546"/>
                    </a:lnTo>
                    <a:lnTo>
                      <a:pt x="141" y="546"/>
                    </a:lnTo>
                    <a:lnTo>
                      <a:pt x="139" y="546"/>
                    </a:lnTo>
                    <a:lnTo>
                      <a:pt x="139" y="546"/>
                    </a:lnTo>
                    <a:lnTo>
                      <a:pt x="139" y="546"/>
                    </a:lnTo>
                    <a:lnTo>
                      <a:pt x="135" y="546"/>
                    </a:lnTo>
                    <a:lnTo>
                      <a:pt x="135" y="546"/>
                    </a:lnTo>
                    <a:lnTo>
                      <a:pt x="133" y="548"/>
                    </a:lnTo>
                    <a:lnTo>
                      <a:pt x="133" y="548"/>
                    </a:lnTo>
                    <a:lnTo>
                      <a:pt x="122" y="548"/>
                    </a:lnTo>
                    <a:lnTo>
                      <a:pt x="118" y="550"/>
                    </a:lnTo>
                    <a:lnTo>
                      <a:pt x="118" y="550"/>
                    </a:lnTo>
                    <a:lnTo>
                      <a:pt x="116" y="550"/>
                    </a:lnTo>
                    <a:lnTo>
                      <a:pt x="116" y="550"/>
                    </a:lnTo>
                    <a:lnTo>
                      <a:pt x="112" y="552"/>
                    </a:lnTo>
                    <a:lnTo>
                      <a:pt x="108" y="554"/>
                    </a:lnTo>
                    <a:lnTo>
                      <a:pt x="108" y="554"/>
                    </a:lnTo>
                    <a:lnTo>
                      <a:pt x="108" y="554"/>
                    </a:lnTo>
                    <a:lnTo>
                      <a:pt x="108" y="554"/>
                    </a:lnTo>
                    <a:lnTo>
                      <a:pt x="106" y="552"/>
                    </a:lnTo>
                    <a:lnTo>
                      <a:pt x="106" y="552"/>
                    </a:lnTo>
                    <a:lnTo>
                      <a:pt x="106" y="550"/>
                    </a:lnTo>
                    <a:lnTo>
                      <a:pt x="110" y="548"/>
                    </a:lnTo>
                    <a:lnTo>
                      <a:pt x="110" y="548"/>
                    </a:lnTo>
                    <a:lnTo>
                      <a:pt x="114" y="546"/>
                    </a:lnTo>
                    <a:lnTo>
                      <a:pt x="116" y="544"/>
                    </a:lnTo>
                    <a:lnTo>
                      <a:pt x="120" y="542"/>
                    </a:lnTo>
                    <a:lnTo>
                      <a:pt x="120" y="542"/>
                    </a:lnTo>
                    <a:lnTo>
                      <a:pt x="131" y="538"/>
                    </a:lnTo>
                    <a:lnTo>
                      <a:pt x="131" y="538"/>
                    </a:lnTo>
                    <a:lnTo>
                      <a:pt x="133" y="538"/>
                    </a:lnTo>
                    <a:lnTo>
                      <a:pt x="131" y="536"/>
                    </a:lnTo>
                    <a:lnTo>
                      <a:pt x="131" y="534"/>
                    </a:lnTo>
                    <a:lnTo>
                      <a:pt x="131" y="534"/>
                    </a:lnTo>
                    <a:lnTo>
                      <a:pt x="128" y="529"/>
                    </a:lnTo>
                    <a:lnTo>
                      <a:pt x="128" y="527"/>
                    </a:lnTo>
                    <a:lnTo>
                      <a:pt x="130" y="525"/>
                    </a:lnTo>
                    <a:lnTo>
                      <a:pt x="128" y="527"/>
                    </a:lnTo>
                    <a:lnTo>
                      <a:pt x="126" y="525"/>
                    </a:lnTo>
                    <a:lnTo>
                      <a:pt x="124" y="523"/>
                    </a:lnTo>
                    <a:lnTo>
                      <a:pt x="124" y="523"/>
                    </a:lnTo>
                    <a:lnTo>
                      <a:pt x="122" y="521"/>
                    </a:lnTo>
                    <a:lnTo>
                      <a:pt x="122" y="521"/>
                    </a:lnTo>
                    <a:lnTo>
                      <a:pt x="116" y="517"/>
                    </a:lnTo>
                    <a:lnTo>
                      <a:pt x="116" y="517"/>
                    </a:lnTo>
                    <a:lnTo>
                      <a:pt x="110" y="513"/>
                    </a:lnTo>
                    <a:lnTo>
                      <a:pt x="110" y="513"/>
                    </a:lnTo>
                    <a:lnTo>
                      <a:pt x="104" y="507"/>
                    </a:lnTo>
                    <a:lnTo>
                      <a:pt x="102" y="507"/>
                    </a:lnTo>
                    <a:lnTo>
                      <a:pt x="102" y="507"/>
                    </a:lnTo>
                    <a:lnTo>
                      <a:pt x="99" y="503"/>
                    </a:lnTo>
                    <a:lnTo>
                      <a:pt x="97" y="502"/>
                    </a:lnTo>
                    <a:lnTo>
                      <a:pt x="97" y="502"/>
                    </a:lnTo>
                    <a:lnTo>
                      <a:pt x="93" y="496"/>
                    </a:lnTo>
                    <a:lnTo>
                      <a:pt x="91" y="494"/>
                    </a:lnTo>
                    <a:lnTo>
                      <a:pt x="91" y="494"/>
                    </a:lnTo>
                    <a:lnTo>
                      <a:pt x="87" y="488"/>
                    </a:lnTo>
                    <a:lnTo>
                      <a:pt x="87" y="486"/>
                    </a:lnTo>
                    <a:lnTo>
                      <a:pt x="87" y="486"/>
                    </a:lnTo>
                    <a:lnTo>
                      <a:pt x="81" y="478"/>
                    </a:lnTo>
                    <a:lnTo>
                      <a:pt x="79" y="476"/>
                    </a:lnTo>
                    <a:lnTo>
                      <a:pt x="79" y="476"/>
                    </a:lnTo>
                    <a:lnTo>
                      <a:pt x="75" y="471"/>
                    </a:lnTo>
                    <a:lnTo>
                      <a:pt x="73" y="465"/>
                    </a:lnTo>
                    <a:lnTo>
                      <a:pt x="73" y="465"/>
                    </a:lnTo>
                    <a:lnTo>
                      <a:pt x="68" y="455"/>
                    </a:lnTo>
                    <a:lnTo>
                      <a:pt x="60" y="440"/>
                    </a:lnTo>
                    <a:lnTo>
                      <a:pt x="60" y="440"/>
                    </a:lnTo>
                    <a:lnTo>
                      <a:pt x="56" y="436"/>
                    </a:lnTo>
                    <a:lnTo>
                      <a:pt x="48" y="432"/>
                    </a:lnTo>
                    <a:lnTo>
                      <a:pt x="48" y="432"/>
                    </a:lnTo>
                    <a:lnTo>
                      <a:pt x="40" y="430"/>
                    </a:lnTo>
                    <a:lnTo>
                      <a:pt x="40" y="430"/>
                    </a:lnTo>
                    <a:lnTo>
                      <a:pt x="35" y="428"/>
                    </a:lnTo>
                    <a:lnTo>
                      <a:pt x="35" y="428"/>
                    </a:lnTo>
                    <a:lnTo>
                      <a:pt x="23" y="424"/>
                    </a:lnTo>
                    <a:lnTo>
                      <a:pt x="23" y="424"/>
                    </a:lnTo>
                    <a:lnTo>
                      <a:pt x="17" y="420"/>
                    </a:lnTo>
                    <a:lnTo>
                      <a:pt x="15" y="416"/>
                    </a:lnTo>
                    <a:lnTo>
                      <a:pt x="15" y="416"/>
                    </a:lnTo>
                    <a:lnTo>
                      <a:pt x="11" y="411"/>
                    </a:lnTo>
                    <a:lnTo>
                      <a:pt x="11" y="409"/>
                    </a:lnTo>
                    <a:lnTo>
                      <a:pt x="11" y="409"/>
                    </a:lnTo>
                    <a:lnTo>
                      <a:pt x="11" y="407"/>
                    </a:lnTo>
                    <a:lnTo>
                      <a:pt x="13" y="405"/>
                    </a:lnTo>
                    <a:lnTo>
                      <a:pt x="13" y="405"/>
                    </a:lnTo>
                    <a:lnTo>
                      <a:pt x="13" y="405"/>
                    </a:lnTo>
                    <a:lnTo>
                      <a:pt x="13" y="405"/>
                    </a:lnTo>
                    <a:lnTo>
                      <a:pt x="15" y="407"/>
                    </a:lnTo>
                    <a:lnTo>
                      <a:pt x="17" y="409"/>
                    </a:lnTo>
                    <a:lnTo>
                      <a:pt x="17" y="409"/>
                    </a:lnTo>
                    <a:lnTo>
                      <a:pt x="19" y="414"/>
                    </a:lnTo>
                    <a:lnTo>
                      <a:pt x="19" y="414"/>
                    </a:lnTo>
                    <a:lnTo>
                      <a:pt x="25" y="418"/>
                    </a:lnTo>
                    <a:lnTo>
                      <a:pt x="25" y="418"/>
                    </a:lnTo>
                    <a:lnTo>
                      <a:pt x="37" y="420"/>
                    </a:lnTo>
                    <a:lnTo>
                      <a:pt x="40" y="422"/>
                    </a:lnTo>
                    <a:lnTo>
                      <a:pt x="40" y="422"/>
                    </a:lnTo>
                    <a:lnTo>
                      <a:pt x="52" y="424"/>
                    </a:lnTo>
                    <a:lnTo>
                      <a:pt x="52" y="424"/>
                    </a:lnTo>
                    <a:lnTo>
                      <a:pt x="60" y="428"/>
                    </a:lnTo>
                    <a:lnTo>
                      <a:pt x="60" y="428"/>
                    </a:lnTo>
                    <a:lnTo>
                      <a:pt x="64" y="430"/>
                    </a:lnTo>
                    <a:lnTo>
                      <a:pt x="68" y="434"/>
                    </a:lnTo>
                    <a:lnTo>
                      <a:pt x="69" y="436"/>
                    </a:lnTo>
                    <a:lnTo>
                      <a:pt x="77" y="449"/>
                    </a:lnTo>
                    <a:lnTo>
                      <a:pt x="77" y="449"/>
                    </a:lnTo>
                    <a:lnTo>
                      <a:pt x="83" y="459"/>
                    </a:lnTo>
                    <a:lnTo>
                      <a:pt x="83" y="459"/>
                    </a:lnTo>
                    <a:lnTo>
                      <a:pt x="87" y="465"/>
                    </a:lnTo>
                    <a:lnTo>
                      <a:pt x="91" y="471"/>
                    </a:lnTo>
                    <a:lnTo>
                      <a:pt x="91" y="471"/>
                    </a:lnTo>
                    <a:lnTo>
                      <a:pt x="97" y="478"/>
                    </a:lnTo>
                    <a:lnTo>
                      <a:pt x="99" y="480"/>
                    </a:lnTo>
                    <a:lnTo>
                      <a:pt x="99" y="480"/>
                    </a:lnTo>
                    <a:lnTo>
                      <a:pt x="102" y="484"/>
                    </a:lnTo>
                    <a:lnTo>
                      <a:pt x="108" y="492"/>
                    </a:lnTo>
                    <a:lnTo>
                      <a:pt x="108" y="492"/>
                    </a:lnTo>
                    <a:lnTo>
                      <a:pt x="110" y="492"/>
                    </a:lnTo>
                    <a:lnTo>
                      <a:pt x="110" y="492"/>
                    </a:lnTo>
                    <a:lnTo>
                      <a:pt x="112" y="492"/>
                    </a:lnTo>
                    <a:lnTo>
                      <a:pt x="114" y="492"/>
                    </a:lnTo>
                    <a:lnTo>
                      <a:pt x="114" y="492"/>
                    </a:lnTo>
                    <a:lnTo>
                      <a:pt x="116" y="492"/>
                    </a:lnTo>
                    <a:lnTo>
                      <a:pt x="118" y="492"/>
                    </a:lnTo>
                    <a:lnTo>
                      <a:pt x="118" y="492"/>
                    </a:lnTo>
                    <a:lnTo>
                      <a:pt x="120" y="492"/>
                    </a:lnTo>
                    <a:lnTo>
                      <a:pt x="120" y="492"/>
                    </a:lnTo>
                    <a:lnTo>
                      <a:pt x="122" y="494"/>
                    </a:lnTo>
                    <a:lnTo>
                      <a:pt x="126" y="494"/>
                    </a:lnTo>
                    <a:lnTo>
                      <a:pt x="128" y="494"/>
                    </a:lnTo>
                    <a:lnTo>
                      <a:pt x="128" y="494"/>
                    </a:lnTo>
                    <a:lnTo>
                      <a:pt x="133" y="496"/>
                    </a:lnTo>
                    <a:lnTo>
                      <a:pt x="133" y="496"/>
                    </a:lnTo>
                    <a:lnTo>
                      <a:pt x="147" y="502"/>
                    </a:lnTo>
                    <a:lnTo>
                      <a:pt x="149" y="502"/>
                    </a:lnTo>
                    <a:lnTo>
                      <a:pt x="149" y="502"/>
                    </a:lnTo>
                    <a:lnTo>
                      <a:pt x="159" y="505"/>
                    </a:lnTo>
                    <a:lnTo>
                      <a:pt x="159" y="505"/>
                    </a:lnTo>
                    <a:lnTo>
                      <a:pt x="164" y="507"/>
                    </a:lnTo>
                    <a:lnTo>
                      <a:pt x="164" y="507"/>
                    </a:lnTo>
                    <a:lnTo>
                      <a:pt x="164" y="507"/>
                    </a:lnTo>
                    <a:lnTo>
                      <a:pt x="166" y="507"/>
                    </a:lnTo>
                    <a:lnTo>
                      <a:pt x="166" y="507"/>
                    </a:lnTo>
                    <a:lnTo>
                      <a:pt x="168" y="507"/>
                    </a:lnTo>
                    <a:lnTo>
                      <a:pt x="168" y="507"/>
                    </a:lnTo>
                    <a:lnTo>
                      <a:pt x="172" y="505"/>
                    </a:lnTo>
                    <a:lnTo>
                      <a:pt x="172" y="505"/>
                    </a:lnTo>
                    <a:lnTo>
                      <a:pt x="176" y="505"/>
                    </a:lnTo>
                    <a:lnTo>
                      <a:pt x="176" y="505"/>
                    </a:lnTo>
                    <a:lnTo>
                      <a:pt x="178" y="503"/>
                    </a:lnTo>
                    <a:lnTo>
                      <a:pt x="178" y="503"/>
                    </a:lnTo>
                    <a:lnTo>
                      <a:pt x="180" y="503"/>
                    </a:lnTo>
                    <a:lnTo>
                      <a:pt x="180" y="503"/>
                    </a:lnTo>
                    <a:lnTo>
                      <a:pt x="182" y="503"/>
                    </a:lnTo>
                    <a:lnTo>
                      <a:pt x="182" y="503"/>
                    </a:lnTo>
                    <a:lnTo>
                      <a:pt x="182" y="505"/>
                    </a:lnTo>
                    <a:lnTo>
                      <a:pt x="180" y="507"/>
                    </a:lnTo>
                    <a:lnTo>
                      <a:pt x="180" y="507"/>
                    </a:lnTo>
                    <a:lnTo>
                      <a:pt x="178" y="509"/>
                    </a:lnTo>
                    <a:lnTo>
                      <a:pt x="178" y="509"/>
                    </a:lnTo>
                    <a:lnTo>
                      <a:pt x="174" y="511"/>
                    </a:lnTo>
                    <a:lnTo>
                      <a:pt x="174" y="511"/>
                    </a:lnTo>
                    <a:lnTo>
                      <a:pt x="170" y="513"/>
                    </a:lnTo>
                    <a:lnTo>
                      <a:pt x="170" y="513"/>
                    </a:lnTo>
                    <a:lnTo>
                      <a:pt x="168" y="513"/>
                    </a:lnTo>
                    <a:lnTo>
                      <a:pt x="166" y="513"/>
                    </a:lnTo>
                    <a:lnTo>
                      <a:pt x="166" y="513"/>
                    </a:lnTo>
                    <a:lnTo>
                      <a:pt x="164" y="515"/>
                    </a:lnTo>
                    <a:lnTo>
                      <a:pt x="164" y="515"/>
                    </a:lnTo>
                    <a:lnTo>
                      <a:pt x="164" y="515"/>
                    </a:lnTo>
                    <a:lnTo>
                      <a:pt x="164" y="515"/>
                    </a:lnTo>
                    <a:lnTo>
                      <a:pt x="157" y="513"/>
                    </a:lnTo>
                    <a:lnTo>
                      <a:pt x="157" y="513"/>
                    </a:lnTo>
                    <a:lnTo>
                      <a:pt x="145" y="511"/>
                    </a:lnTo>
                    <a:lnTo>
                      <a:pt x="143" y="511"/>
                    </a:lnTo>
                    <a:lnTo>
                      <a:pt x="143" y="511"/>
                    </a:lnTo>
                    <a:lnTo>
                      <a:pt x="131" y="507"/>
                    </a:lnTo>
                    <a:lnTo>
                      <a:pt x="131" y="507"/>
                    </a:lnTo>
                    <a:lnTo>
                      <a:pt x="126" y="507"/>
                    </a:lnTo>
                    <a:lnTo>
                      <a:pt x="126" y="507"/>
                    </a:lnTo>
                    <a:lnTo>
                      <a:pt x="126" y="507"/>
                    </a:lnTo>
                    <a:lnTo>
                      <a:pt x="130" y="511"/>
                    </a:lnTo>
                    <a:lnTo>
                      <a:pt x="130" y="511"/>
                    </a:lnTo>
                    <a:lnTo>
                      <a:pt x="135" y="515"/>
                    </a:lnTo>
                    <a:lnTo>
                      <a:pt x="135" y="515"/>
                    </a:lnTo>
                    <a:lnTo>
                      <a:pt x="135" y="517"/>
                    </a:lnTo>
                    <a:lnTo>
                      <a:pt x="139" y="521"/>
                    </a:lnTo>
                    <a:lnTo>
                      <a:pt x="139" y="523"/>
                    </a:lnTo>
                    <a:lnTo>
                      <a:pt x="139" y="523"/>
                    </a:lnTo>
                    <a:lnTo>
                      <a:pt x="143" y="531"/>
                    </a:lnTo>
                    <a:lnTo>
                      <a:pt x="143" y="533"/>
                    </a:lnTo>
                    <a:lnTo>
                      <a:pt x="143" y="533"/>
                    </a:lnTo>
                    <a:lnTo>
                      <a:pt x="145" y="536"/>
                    </a:lnTo>
                    <a:lnTo>
                      <a:pt x="145" y="536"/>
                    </a:lnTo>
                    <a:lnTo>
                      <a:pt x="147" y="536"/>
                    </a:lnTo>
                    <a:lnTo>
                      <a:pt x="147" y="536"/>
                    </a:lnTo>
                    <a:lnTo>
                      <a:pt x="155" y="536"/>
                    </a:lnTo>
                    <a:lnTo>
                      <a:pt x="155" y="536"/>
                    </a:lnTo>
                    <a:lnTo>
                      <a:pt x="157" y="536"/>
                    </a:lnTo>
                    <a:lnTo>
                      <a:pt x="166" y="536"/>
                    </a:lnTo>
                    <a:lnTo>
                      <a:pt x="166" y="536"/>
                    </a:lnTo>
                    <a:lnTo>
                      <a:pt x="172" y="536"/>
                    </a:lnTo>
                    <a:lnTo>
                      <a:pt x="174" y="538"/>
                    </a:lnTo>
                    <a:lnTo>
                      <a:pt x="174" y="538"/>
                    </a:lnTo>
                    <a:lnTo>
                      <a:pt x="182" y="540"/>
                    </a:lnTo>
                    <a:lnTo>
                      <a:pt x="186" y="540"/>
                    </a:lnTo>
                    <a:lnTo>
                      <a:pt x="186" y="540"/>
                    </a:lnTo>
                    <a:lnTo>
                      <a:pt x="188" y="542"/>
                    </a:lnTo>
                    <a:lnTo>
                      <a:pt x="188" y="542"/>
                    </a:lnTo>
                    <a:lnTo>
                      <a:pt x="193" y="544"/>
                    </a:lnTo>
                    <a:lnTo>
                      <a:pt x="193" y="544"/>
                    </a:lnTo>
                    <a:lnTo>
                      <a:pt x="195" y="546"/>
                    </a:lnTo>
                    <a:lnTo>
                      <a:pt x="197" y="546"/>
                    </a:lnTo>
                    <a:lnTo>
                      <a:pt x="197" y="546"/>
                    </a:lnTo>
                    <a:lnTo>
                      <a:pt x="203" y="550"/>
                    </a:lnTo>
                    <a:lnTo>
                      <a:pt x="203" y="550"/>
                    </a:lnTo>
                    <a:lnTo>
                      <a:pt x="217" y="558"/>
                    </a:lnTo>
                    <a:lnTo>
                      <a:pt x="217" y="558"/>
                    </a:lnTo>
                    <a:lnTo>
                      <a:pt x="226" y="565"/>
                    </a:lnTo>
                    <a:lnTo>
                      <a:pt x="226" y="565"/>
                    </a:lnTo>
                    <a:lnTo>
                      <a:pt x="236" y="573"/>
                    </a:lnTo>
                    <a:lnTo>
                      <a:pt x="238" y="573"/>
                    </a:lnTo>
                    <a:lnTo>
                      <a:pt x="238" y="575"/>
                    </a:lnTo>
                    <a:lnTo>
                      <a:pt x="238" y="575"/>
                    </a:lnTo>
                    <a:lnTo>
                      <a:pt x="246" y="579"/>
                    </a:lnTo>
                    <a:lnTo>
                      <a:pt x="246" y="579"/>
                    </a:lnTo>
                    <a:lnTo>
                      <a:pt x="250" y="581"/>
                    </a:lnTo>
                    <a:lnTo>
                      <a:pt x="252" y="583"/>
                    </a:lnTo>
                    <a:lnTo>
                      <a:pt x="252" y="583"/>
                    </a:lnTo>
                    <a:lnTo>
                      <a:pt x="255" y="583"/>
                    </a:lnTo>
                    <a:lnTo>
                      <a:pt x="259" y="585"/>
                    </a:lnTo>
                    <a:lnTo>
                      <a:pt x="259" y="585"/>
                    </a:lnTo>
                    <a:lnTo>
                      <a:pt x="259" y="587"/>
                    </a:lnTo>
                    <a:lnTo>
                      <a:pt x="259" y="587"/>
                    </a:lnTo>
                    <a:lnTo>
                      <a:pt x="257" y="589"/>
                    </a:lnTo>
                    <a:lnTo>
                      <a:pt x="257" y="589"/>
                    </a:lnTo>
                    <a:close/>
                    <a:moveTo>
                      <a:pt x="412" y="544"/>
                    </a:moveTo>
                    <a:lnTo>
                      <a:pt x="412" y="544"/>
                    </a:lnTo>
                    <a:lnTo>
                      <a:pt x="410" y="544"/>
                    </a:lnTo>
                    <a:lnTo>
                      <a:pt x="410" y="544"/>
                    </a:lnTo>
                    <a:lnTo>
                      <a:pt x="408" y="544"/>
                    </a:lnTo>
                    <a:lnTo>
                      <a:pt x="406" y="542"/>
                    </a:lnTo>
                    <a:lnTo>
                      <a:pt x="406" y="542"/>
                    </a:lnTo>
                    <a:lnTo>
                      <a:pt x="403" y="536"/>
                    </a:lnTo>
                    <a:lnTo>
                      <a:pt x="401" y="536"/>
                    </a:lnTo>
                    <a:lnTo>
                      <a:pt x="401" y="536"/>
                    </a:lnTo>
                    <a:lnTo>
                      <a:pt x="399" y="534"/>
                    </a:lnTo>
                    <a:lnTo>
                      <a:pt x="395" y="531"/>
                    </a:lnTo>
                    <a:lnTo>
                      <a:pt x="391" y="525"/>
                    </a:lnTo>
                    <a:lnTo>
                      <a:pt x="391" y="525"/>
                    </a:lnTo>
                    <a:lnTo>
                      <a:pt x="389" y="523"/>
                    </a:lnTo>
                    <a:lnTo>
                      <a:pt x="389" y="523"/>
                    </a:lnTo>
                    <a:lnTo>
                      <a:pt x="385" y="521"/>
                    </a:lnTo>
                    <a:lnTo>
                      <a:pt x="383" y="521"/>
                    </a:lnTo>
                    <a:lnTo>
                      <a:pt x="383" y="521"/>
                    </a:lnTo>
                    <a:lnTo>
                      <a:pt x="379" y="517"/>
                    </a:lnTo>
                    <a:lnTo>
                      <a:pt x="375" y="515"/>
                    </a:lnTo>
                    <a:lnTo>
                      <a:pt x="372" y="513"/>
                    </a:lnTo>
                    <a:lnTo>
                      <a:pt x="372" y="513"/>
                    </a:lnTo>
                    <a:lnTo>
                      <a:pt x="356" y="505"/>
                    </a:lnTo>
                    <a:lnTo>
                      <a:pt x="356" y="505"/>
                    </a:lnTo>
                    <a:lnTo>
                      <a:pt x="337" y="502"/>
                    </a:lnTo>
                    <a:lnTo>
                      <a:pt x="337" y="502"/>
                    </a:lnTo>
                    <a:lnTo>
                      <a:pt x="325" y="502"/>
                    </a:lnTo>
                    <a:lnTo>
                      <a:pt x="325" y="502"/>
                    </a:lnTo>
                    <a:lnTo>
                      <a:pt x="319" y="502"/>
                    </a:lnTo>
                    <a:lnTo>
                      <a:pt x="319" y="502"/>
                    </a:lnTo>
                    <a:lnTo>
                      <a:pt x="300" y="505"/>
                    </a:lnTo>
                    <a:lnTo>
                      <a:pt x="300" y="505"/>
                    </a:lnTo>
                    <a:lnTo>
                      <a:pt x="286" y="511"/>
                    </a:lnTo>
                    <a:lnTo>
                      <a:pt x="283" y="511"/>
                    </a:lnTo>
                    <a:lnTo>
                      <a:pt x="283" y="511"/>
                    </a:lnTo>
                    <a:lnTo>
                      <a:pt x="273" y="515"/>
                    </a:lnTo>
                    <a:lnTo>
                      <a:pt x="273" y="515"/>
                    </a:lnTo>
                    <a:lnTo>
                      <a:pt x="269" y="515"/>
                    </a:lnTo>
                    <a:lnTo>
                      <a:pt x="269" y="515"/>
                    </a:lnTo>
                    <a:lnTo>
                      <a:pt x="267" y="515"/>
                    </a:lnTo>
                    <a:lnTo>
                      <a:pt x="267" y="515"/>
                    </a:lnTo>
                    <a:lnTo>
                      <a:pt x="265" y="513"/>
                    </a:lnTo>
                    <a:lnTo>
                      <a:pt x="265" y="515"/>
                    </a:lnTo>
                    <a:lnTo>
                      <a:pt x="265" y="515"/>
                    </a:lnTo>
                    <a:lnTo>
                      <a:pt x="265" y="515"/>
                    </a:lnTo>
                    <a:lnTo>
                      <a:pt x="263" y="515"/>
                    </a:lnTo>
                    <a:lnTo>
                      <a:pt x="263" y="515"/>
                    </a:lnTo>
                    <a:lnTo>
                      <a:pt x="261" y="515"/>
                    </a:lnTo>
                    <a:lnTo>
                      <a:pt x="261" y="515"/>
                    </a:lnTo>
                    <a:lnTo>
                      <a:pt x="252" y="513"/>
                    </a:lnTo>
                    <a:lnTo>
                      <a:pt x="242" y="507"/>
                    </a:lnTo>
                    <a:lnTo>
                      <a:pt x="242" y="507"/>
                    </a:lnTo>
                    <a:lnTo>
                      <a:pt x="230" y="498"/>
                    </a:lnTo>
                    <a:lnTo>
                      <a:pt x="230" y="498"/>
                    </a:lnTo>
                    <a:lnTo>
                      <a:pt x="224" y="488"/>
                    </a:lnTo>
                    <a:lnTo>
                      <a:pt x="224" y="488"/>
                    </a:lnTo>
                    <a:lnTo>
                      <a:pt x="222" y="486"/>
                    </a:lnTo>
                    <a:lnTo>
                      <a:pt x="222" y="486"/>
                    </a:lnTo>
                    <a:lnTo>
                      <a:pt x="217" y="486"/>
                    </a:lnTo>
                    <a:lnTo>
                      <a:pt x="217" y="486"/>
                    </a:lnTo>
                    <a:lnTo>
                      <a:pt x="213" y="486"/>
                    </a:lnTo>
                    <a:lnTo>
                      <a:pt x="211" y="488"/>
                    </a:lnTo>
                    <a:lnTo>
                      <a:pt x="209" y="488"/>
                    </a:lnTo>
                    <a:lnTo>
                      <a:pt x="209" y="488"/>
                    </a:lnTo>
                    <a:lnTo>
                      <a:pt x="191" y="484"/>
                    </a:lnTo>
                    <a:lnTo>
                      <a:pt x="191" y="484"/>
                    </a:lnTo>
                    <a:lnTo>
                      <a:pt x="184" y="482"/>
                    </a:lnTo>
                    <a:lnTo>
                      <a:pt x="176" y="476"/>
                    </a:lnTo>
                    <a:lnTo>
                      <a:pt x="176" y="476"/>
                    </a:lnTo>
                    <a:lnTo>
                      <a:pt x="170" y="471"/>
                    </a:lnTo>
                    <a:lnTo>
                      <a:pt x="166" y="463"/>
                    </a:lnTo>
                    <a:lnTo>
                      <a:pt x="166" y="463"/>
                    </a:lnTo>
                    <a:lnTo>
                      <a:pt x="162" y="449"/>
                    </a:lnTo>
                    <a:lnTo>
                      <a:pt x="161" y="436"/>
                    </a:lnTo>
                    <a:lnTo>
                      <a:pt x="161" y="436"/>
                    </a:lnTo>
                    <a:lnTo>
                      <a:pt x="159" y="428"/>
                    </a:lnTo>
                    <a:lnTo>
                      <a:pt x="159" y="428"/>
                    </a:lnTo>
                    <a:lnTo>
                      <a:pt x="155" y="420"/>
                    </a:lnTo>
                    <a:lnTo>
                      <a:pt x="155" y="420"/>
                    </a:lnTo>
                    <a:lnTo>
                      <a:pt x="153" y="418"/>
                    </a:lnTo>
                    <a:lnTo>
                      <a:pt x="153" y="418"/>
                    </a:lnTo>
                    <a:lnTo>
                      <a:pt x="153" y="418"/>
                    </a:lnTo>
                    <a:lnTo>
                      <a:pt x="151" y="416"/>
                    </a:lnTo>
                    <a:lnTo>
                      <a:pt x="151" y="416"/>
                    </a:lnTo>
                    <a:lnTo>
                      <a:pt x="149" y="414"/>
                    </a:lnTo>
                    <a:lnTo>
                      <a:pt x="149" y="414"/>
                    </a:lnTo>
                    <a:lnTo>
                      <a:pt x="151" y="413"/>
                    </a:lnTo>
                    <a:lnTo>
                      <a:pt x="151" y="413"/>
                    </a:lnTo>
                    <a:lnTo>
                      <a:pt x="153" y="413"/>
                    </a:lnTo>
                    <a:lnTo>
                      <a:pt x="155" y="414"/>
                    </a:lnTo>
                    <a:lnTo>
                      <a:pt x="155" y="414"/>
                    </a:lnTo>
                    <a:lnTo>
                      <a:pt x="157" y="414"/>
                    </a:lnTo>
                    <a:lnTo>
                      <a:pt x="157" y="414"/>
                    </a:lnTo>
                    <a:lnTo>
                      <a:pt x="159" y="416"/>
                    </a:lnTo>
                    <a:lnTo>
                      <a:pt x="159" y="416"/>
                    </a:lnTo>
                    <a:lnTo>
                      <a:pt x="164" y="424"/>
                    </a:lnTo>
                    <a:lnTo>
                      <a:pt x="164" y="424"/>
                    </a:lnTo>
                    <a:lnTo>
                      <a:pt x="170" y="434"/>
                    </a:lnTo>
                    <a:lnTo>
                      <a:pt x="170" y="434"/>
                    </a:lnTo>
                    <a:lnTo>
                      <a:pt x="172" y="440"/>
                    </a:lnTo>
                    <a:lnTo>
                      <a:pt x="172" y="440"/>
                    </a:lnTo>
                    <a:lnTo>
                      <a:pt x="174" y="445"/>
                    </a:lnTo>
                    <a:lnTo>
                      <a:pt x="174" y="445"/>
                    </a:lnTo>
                    <a:lnTo>
                      <a:pt x="178" y="457"/>
                    </a:lnTo>
                    <a:lnTo>
                      <a:pt x="178" y="457"/>
                    </a:lnTo>
                    <a:lnTo>
                      <a:pt x="182" y="463"/>
                    </a:lnTo>
                    <a:lnTo>
                      <a:pt x="186" y="465"/>
                    </a:lnTo>
                    <a:lnTo>
                      <a:pt x="186" y="465"/>
                    </a:lnTo>
                    <a:lnTo>
                      <a:pt x="190" y="469"/>
                    </a:lnTo>
                    <a:lnTo>
                      <a:pt x="195" y="471"/>
                    </a:lnTo>
                    <a:lnTo>
                      <a:pt x="195" y="471"/>
                    </a:lnTo>
                    <a:lnTo>
                      <a:pt x="209" y="473"/>
                    </a:lnTo>
                    <a:lnTo>
                      <a:pt x="209" y="473"/>
                    </a:lnTo>
                    <a:lnTo>
                      <a:pt x="211" y="473"/>
                    </a:lnTo>
                    <a:lnTo>
                      <a:pt x="211" y="473"/>
                    </a:lnTo>
                    <a:lnTo>
                      <a:pt x="213" y="473"/>
                    </a:lnTo>
                    <a:lnTo>
                      <a:pt x="215" y="471"/>
                    </a:lnTo>
                    <a:lnTo>
                      <a:pt x="215" y="471"/>
                    </a:lnTo>
                    <a:lnTo>
                      <a:pt x="221" y="471"/>
                    </a:lnTo>
                    <a:lnTo>
                      <a:pt x="221" y="471"/>
                    </a:lnTo>
                    <a:lnTo>
                      <a:pt x="232" y="467"/>
                    </a:lnTo>
                    <a:lnTo>
                      <a:pt x="232" y="467"/>
                    </a:lnTo>
                    <a:lnTo>
                      <a:pt x="240" y="459"/>
                    </a:lnTo>
                    <a:lnTo>
                      <a:pt x="240" y="459"/>
                    </a:lnTo>
                    <a:lnTo>
                      <a:pt x="248" y="451"/>
                    </a:lnTo>
                    <a:lnTo>
                      <a:pt x="248" y="451"/>
                    </a:lnTo>
                    <a:lnTo>
                      <a:pt x="257" y="447"/>
                    </a:lnTo>
                    <a:lnTo>
                      <a:pt x="257" y="447"/>
                    </a:lnTo>
                    <a:lnTo>
                      <a:pt x="259" y="447"/>
                    </a:lnTo>
                    <a:lnTo>
                      <a:pt x="259" y="447"/>
                    </a:lnTo>
                    <a:lnTo>
                      <a:pt x="263" y="447"/>
                    </a:lnTo>
                    <a:lnTo>
                      <a:pt x="263" y="447"/>
                    </a:lnTo>
                    <a:lnTo>
                      <a:pt x="265" y="449"/>
                    </a:lnTo>
                    <a:lnTo>
                      <a:pt x="265" y="449"/>
                    </a:lnTo>
                    <a:lnTo>
                      <a:pt x="267" y="451"/>
                    </a:lnTo>
                    <a:lnTo>
                      <a:pt x="267" y="451"/>
                    </a:lnTo>
                    <a:lnTo>
                      <a:pt x="265" y="453"/>
                    </a:lnTo>
                    <a:lnTo>
                      <a:pt x="263" y="453"/>
                    </a:lnTo>
                    <a:lnTo>
                      <a:pt x="263" y="453"/>
                    </a:lnTo>
                    <a:lnTo>
                      <a:pt x="259" y="455"/>
                    </a:lnTo>
                    <a:lnTo>
                      <a:pt x="259" y="455"/>
                    </a:lnTo>
                    <a:lnTo>
                      <a:pt x="255" y="459"/>
                    </a:lnTo>
                    <a:lnTo>
                      <a:pt x="255" y="459"/>
                    </a:lnTo>
                    <a:lnTo>
                      <a:pt x="250" y="465"/>
                    </a:lnTo>
                    <a:lnTo>
                      <a:pt x="250" y="467"/>
                    </a:lnTo>
                    <a:lnTo>
                      <a:pt x="250" y="467"/>
                    </a:lnTo>
                    <a:lnTo>
                      <a:pt x="240" y="476"/>
                    </a:lnTo>
                    <a:lnTo>
                      <a:pt x="240" y="476"/>
                    </a:lnTo>
                    <a:lnTo>
                      <a:pt x="234" y="482"/>
                    </a:lnTo>
                    <a:lnTo>
                      <a:pt x="234" y="482"/>
                    </a:lnTo>
                    <a:lnTo>
                      <a:pt x="240" y="488"/>
                    </a:lnTo>
                    <a:lnTo>
                      <a:pt x="240" y="488"/>
                    </a:lnTo>
                    <a:lnTo>
                      <a:pt x="250" y="496"/>
                    </a:lnTo>
                    <a:lnTo>
                      <a:pt x="250" y="496"/>
                    </a:lnTo>
                    <a:lnTo>
                      <a:pt x="255" y="498"/>
                    </a:lnTo>
                    <a:lnTo>
                      <a:pt x="263" y="500"/>
                    </a:lnTo>
                    <a:lnTo>
                      <a:pt x="263" y="500"/>
                    </a:lnTo>
                    <a:lnTo>
                      <a:pt x="265" y="500"/>
                    </a:lnTo>
                    <a:lnTo>
                      <a:pt x="267" y="500"/>
                    </a:lnTo>
                    <a:lnTo>
                      <a:pt x="267" y="500"/>
                    </a:lnTo>
                    <a:lnTo>
                      <a:pt x="269" y="500"/>
                    </a:lnTo>
                    <a:lnTo>
                      <a:pt x="269" y="500"/>
                    </a:lnTo>
                    <a:lnTo>
                      <a:pt x="277" y="498"/>
                    </a:lnTo>
                    <a:lnTo>
                      <a:pt x="281" y="496"/>
                    </a:lnTo>
                    <a:lnTo>
                      <a:pt x="281" y="496"/>
                    </a:lnTo>
                    <a:lnTo>
                      <a:pt x="286" y="494"/>
                    </a:lnTo>
                    <a:lnTo>
                      <a:pt x="286" y="494"/>
                    </a:lnTo>
                    <a:lnTo>
                      <a:pt x="296" y="490"/>
                    </a:lnTo>
                    <a:lnTo>
                      <a:pt x="296" y="490"/>
                    </a:lnTo>
                    <a:lnTo>
                      <a:pt x="296" y="490"/>
                    </a:lnTo>
                    <a:lnTo>
                      <a:pt x="296" y="490"/>
                    </a:lnTo>
                    <a:lnTo>
                      <a:pt x="296" y="488"/>
                    </a:lnTo>
                    <a:lnTo>
                      <a:pt x="296" y="486"/>
                    </a:lnTo>
                    <a:lnTo>
                      <a:pt x="296" y="486"/>
                    </a:lnTo>
                    <a:lnTo>
                      <a:pt x="296" y="484"/>
                    </a:lnTo>
                    <a:lnTo>
                      <a:pt x="296" y="480"/>
                    </a:lnTo>
                    <a:lnTo>
                      <a:pt x="296" y="476"/>
                    </a:lnTo>
                    <a:lnTo>
                      <a:pt x="296" y="476"/>
                    </a:lnTo>
                    <a:lnTo>
                      <a:pt x="296" y="474"/>
                    </a:lnTo>
                    <a:lnTo>
                      <a:pt x="296" y="474"/>
                    </a:lnTo>
                    <a:lnTo>
                      <a:pt x="298" y="469"/>
                    </a:lnTo>
                    <a:lnTo>
                      <a:pt x="300" y="467"/>
                    </a:lnTo>
                    <a:lnTo>
                      <a:pt x="300" y="467"/>
                    </a:lnTo>
                    <a:lnTo>
                      <a:pt x="302" y="463"/>
                    </a:lnTo>
                    <a:lnTo>
                      <a:pt x="302" y="463"/>
                    </a:lnTo>
                    <a:lnTo>
                      <a:pt x="302" y="463"/>
                    </a:lnTo>
                    <a:lnTo>
                      <a:pt x="304" y="459"/>
                    </a:lnTo>
                    <a:lnTo>
                      <a:pt x="304" y="459"/>
                    </a:lnTo>
                    <a:lnTo>
                      <a:pt x="304" y="459"/>
                    </a:lnTo>
                    <a:lnTo>
                      <a:pt x="308" y="455"/>
                    </a:lnTo>
                    <a:lnTo>
                      <a:pt x="308" y="455"/>
                    </a:lnTo>
                    <a:lnTo>
                      <a:pt x="310" y="453"/>
                    </a:lnTo>
                    <a:lnTo>
                      <a:pt x="310" y="453"/>
                    </a:lnTo>
                    <a:lnTo>
                      <a:pt x="313" y="451"/>
                    </a:lnTo>
                    <a:lnTo>
                      <a:pt x="313" y="451"/>
                    </a:lnTo>
                    <a:lnTo>
                      <a:pt x="317" y="449"/>
                    </a:lnTo>
                    <a:lnTo>
                      <a:pt x="319" y="447"/>
                    </a:lnTo>
                    <a:lnTo>
                      <a:pt x="319" y="447"/>
                    </a:lnTo>
                    <a:lnTo>
                      <a:pt x="323" y="444"/>
                    </a:lnTo>
                    <a:lnTo>
                      <a:pt x="325" y="442"/>
                    </a:lnTo>
                    <a:lnTo>
                      <a:pt x="327" y="440"/>
                    </a:lnTo>
                    <a:lnTo>
                      <a:pt x="327" y="440"/>
                    </a:lnTo>
                    <a:lnTo>
                      <a:pt x="327" y="440"/>
                    </a:lnTo>
                    <a:lnTo>
                      <a:pt x="327" y="440"/>
                    </a:lnTo>
                    <a:lnTo>
                      <a:pt x="329" y="438"/>
                    </a:lnTo>
                    <a:lnTo>
                      <a:pt x="329" y="438"/>
                    </a:lnTo>
                    <a:lnTo>
                      <a:pt x="329" y="438"/>
                    </a:lnTo>
                    <a:lnTo>
                      <a:pt x="331" y="436"/>
                    </a:lnTo>
                    <a:lnTo>
                      <a:pt x="331" y="436"/>
                    </a:lnTo>
                    <a:lnTo>
                      <a:pt x="331" y="434"/>
                    </a:lnTo>
                    <a:lnTo>
                      <a:pt x="331" y="430"/>
                    </a:lnTo>
                    <a:lnTo>
                      <a:pt x="331" y="430"/>
                    </a:lnTo>
                    <a:lnTo>
                      <a:pt x="333" y="430"/>
                    </a:lnTo>
                    <a:lnTo>
                      <a:pt x="333" y="430"/>
                    </a:lnTo>
                    <a:lnTo>
                      <a:pt x="333" y="430"/>
                    </a:lnTo>
                    <a:lnTo>
                      <a:pt x="335" y="432"/>
                    </a:lnTo>
                    <a:lnTo>
                      <a:pt x="335" y="434"/>
                    </a:lnTo>
                    <a:lnTo>
                      <a:pt x="335" y="434"/>
                    </a:lnTo>
                    <a:lnTo>
                      <a:pt x="335" y="438"/>
                    </a:lnTo>
                    <a:lnTo>
                      <a:pt x="335" y="438"/>
                    </a:lnTo>
                    <a:lnTo>
                      <a:pt x="335" y="440"/>
                    </a:lnTo>
                    <a:lnTo>
                      <a:pt x="335" y="440"/>
                    </a:lnTo>
                    <a:lnTo>
                      <a:pt x="333" y="442"/>
                    </a:lnTo>
                    <a:lnTo>
                      <a:pt x="333" y="442"/>
                    </a:lnTo>
                    <a:lnTo>
                      <a:pt x="333" y="442"/>
                    </a:lnTo>
                    <a:lnTo>
                      <a:pt x="333" y="444"/>
                    </a:lnTo>
                    <a:lnTo>
                      <a:pt x="331" y="445"/>
                    </a:lnTo>
                    <a:lnTo>
                      <a:pt x="329" y="449"/>
                    </a:lnTo>
                    <a:lnTo>
                      <a:pt x="329" y="449"/>
                    </a:lnTo>
                    <a:lnTo>
                      <a:pt x="323" y="453"/>
                    </a:lnTo>
                    <a:lnTo>
                      <a:pt x="319" y="459"/>
                    </a:lnTo>
                    <a:lnTo>
                      <a:pt x="319" y="459"/>
                    </a:lnTo>
                    <a:lnTo>
                      <a:pt x="317" y="461"/>
                    </a:lnTo>
                    <a:lnTo>
                      <a:pt x="317" y="461"/>
                    </a:lnTo>
                    <a:lnTo>
                      <a:pt x="315" y="463"/>
                    </a:lnTo>
                    <a:lnTo>
                      <a:pt x="315" y="463"/>
                    </a:lnTo>
                    <a:lnTo>
                      <a:pt x="313" y="465"/>
                    </a:lnTo>
                    <a:lnTo>
                      <a:pt x="312" y="467"/>
                    </a:lnTo>
                    <a:lnTo>
                      <a:pt x="312" y="467"/>
                    </a:lnTo>
                    <a:lnTo>
                      <a:pt x="312" y="467"/>
                    </a:lnTo>
                    <a:lnTo>
                      <a:pt x="312" y="467"/>
                    </a:lnTo>
                    <a:lnTo>
                      <a:pt x="312" y="469"/>
                    </a:lnTo>
                    <a:lnTo>
                      <a:pt x="312" y="469"/>
                    </a:lnTo>
                    <a:lnTo>
                      <a:pt x="310" y="471"/>
                    </a:lnTo>
                    <a:lnTo>
                      <a:pt x="310" y="473"/>
                    </a:lnTo>
                    <a:lnTo>
                      <a:pt x="310" y="473"/>
                    </a:lnTo>
                    <a:lnTo>
                      <a:pt x="310" y="476"/>
                    </a:lnTo>
                    <a:lnTo>
                      <a:pt x="310" y="480"/>
                    </a:lnTo>
                    <a:lnTo>
                      <a:pt x="310" y="482"/>
                    </a:lnTo>
                    <a:lnTo>
                      <a:pt x="310" y="482"/>
                    </a:lnTo>
                    <a:lnTo>
                      <a:pt x="310" y="484"/>
                    </a:lnTo>
                    <a:lnTo>
                      <a:pt x="310" y="484"/>
                    </a:lnTo>
                    <a:lnTo>
                      <a:pt x="310" y="486"/>
                    </a:lnTo>
                    <a:lnTo>
                      <a:pt x="310" y="486"/>
                    </a:lnTo>
                    <a:lnTo>
                      <a:pt x="310" y="486"/>
                    </a:lnTo>
                    <a:lnTo>
                      <a:pt x="310" y="486"/>
                    </a:lnTo>
                    <a:lnTo>
                      <a:pt x="317" y="486"/>
                    </a:lnTo>
                    <a:lnTo>
                      <a:pt x="317" y="486"/>
                    </a:lnTo>
                    <a:lnTo>
                      <a:pt x="321" y="486"/>
                    </a:lnTo>
                    <a:lnTo>
                      <a:pt x="321" y="486"/>
                    </a:lnTo>
                    <a:lnTo>
                      <a:pt x="341" y="488"/>
                    </a:lnTo>
                    <a:lnTo>
                      <a:pt x="341" y="488"/>
                    </a:lnTo>
                    <a:lnTo>
                      <a:pt x="360" y="494"/>
                    </a:lnTo>
                    <a:lnTo>
                      <a:pt x="360" y="494"/>
                    </a:lnTo>
                    <a:lnTo>
                      <a:pt x="370" y="498"/>
                    </a:lnTo>
                    <a:lnTo>
                      <a:pt x="377" y="503"/>
                    </a:lnTo>
                    <a:lnTo>
                      <a:pt x="381" y="505"/>
                    </a:lnTo>
                    <a:lnTo>
                      <a:pt x="381" y="505"/>
                    </a:lnTo>
                    <a:lnTo>
                      <a:pt x="383" y="507"/>
                    </a:lnTo>
                    <a:lnTo>
                      <a:pt x="385" y="507"/>
                    </a:lnTo>
                    <a:lnTo>
                      <a:pt x="385" y="507"/>
                    </a:lnTo>
                    <a:lnTo>
                      <a:pt x="389" y="511"/>
                    </a:lnTo>
                    <a:lnTo>
                      <a:pt x="391" y="513"/>
                    </a:lnTo>
                    <a:lnTo>
                      <a:pt x="391" y="513"/>
                    </a:lnTo>
                    <a:lnTo>
                      <a:pt x="395" y="517"/>
                    </a:lnTo>
                    <a:lnTo>
                      <a:pt x="397" y="519"/>
                    </a:lnTo>
                    <a:lnTo>
                      <a:pt x="401" y="525"/>
                    </a:lnTo>
                    <a:lnTo>
                      <a:pt x="401" y="525"/>
                    </a:lnTo>
                    <a:lnTo>
                      <a:pt x="405" y="529"/>
                    </a:lnTo>
                    <a:lnTo>
                      <a:pt x="405" y="529"/>
                    </a:lnTo>
                    <a:lnTo>
                      <a:pt x="406" y="533"/>
                    </a:lnTo>
                    <a:lnTo>
                      <a:pt x="408" y="533"/>
                    </a:lnTo>
                    <a:lnTo>
                      <a:pt x="408" y="533"/>
                    </a:lnTo>
                    <a:lnTo>
                      <a:pt x="410" y="538"/>
                    </a:lnTo>
                    <a:lnTo>
                      <a:pt x="412" y="542"/>
                    </a:lnTo>
                    <a:lnTo>
                      <a:pt x="412" y="542"/>
                    </a:lnTo>
                    <a:lnTo>
                      <a:pt x="412" y="544"/>
                    </a:lnTo>
                    <a:lnTo>
                      <a:pt x="412" y="544"/>
                    </a:lnTo>
                    <a:close/>
                    <a:moveTo>
                      <a:pt x="455" y="465"/>
                    </a:moveTo>
                    <a:lnTo>
                      <a:pt x="455" y="465"/>
                    </a:lnTo>
                    <a:lnTo>
                      <a:pt x="455" y="465"/>
                    </a:lnTo>
                    <a:lnTo>
                      <a:pt x="455" y="465"/>
                    </a:lnTo>
                    <a:lnTo>
                      <a:pt x="453" y="467"/>
                    </a:lnTo>
                    <a:lnTo>
                      <a:pt x="453" y="467"/>
                    </a:lnTo>
                    <a:lnTo>
                      <a:pt x="453" y="469"/>
                    </a:lnTo>
                    <a:lnTo>
                      <a:pt x="453" y="469"/>
                    </a:lnTo>
                    <a:lnTo>
                      <a:pt x="451" y="469"/>
                    </a:lnTo>
                    <a:lnTo>
                      <a:pt x="449" y="467"/>
                    </a:lnTo>
                    <a:lnTo>
                      <a:pt x="449" y="469"/>
                    </a:lnTo>
                    <a:lnTo>
                      <a:pt x="449" y="469"/>
                    </a:lnTo>
                    <a:lnTo>
                      <a:pt x="447" y="471"/>
                    </a:lnTo>
                    <a:lnTo>
                      <a:pt x="447" y="471"/>
                    </a:lnTo>
                    <a:lnTo>
                      <a:pt x="447" y="471"/>
                    </a:lnTo>
                    <a:lnTo>
                      <a:pt x="447" y="471"/>
                    </a:lnTo>
                    <a:lnTo>
                      <a:pt x="445" y="471"/>
                    </a:lnTo>
                    <a:lnTo>
                      <a:pt x="445" y="471"/>
                    </a:lnTo>
                    <a:lnTo>
                      <a:pt x="445" y="471"/>
                    </a:lnTo>
                    <a:lnTo>
                      <a:pt x="445" y="471"/>
                    </a:lnTo>
                    <a:lnTo>
                      <a:pt x="445" y="471"/>
                    </a:lnTo>
                    <a:lnTo>
                      <a:pt x="445" y="471"/>
                    </a:lnTo>
                    <a:lnTo>
                      <a:pt x="443" y="471"/>
                    </a:lnTo>
                    <a:lnTo>
                      <a:pt x="443" y="471"/>
                    </a:lnTo>
                    <a:lnTo>
                      <a:pt x="441" y="471"/>
                    </a:lnTo>
                    <a:lnTo>
                      <a:pt x="441" y="471"/>
                    </a:lnTo>
                    <a:lnTo>
                      <a:pt x="439" y="471"/>
                    </a:lnTo>
                    <a:lnTo>
                      <a:pt x="439" y="471"/>
                    </a:lnTo>
                    <a:lnTo>
                      <a:pt x="432" y="469"/>
                    </a:lnTo>
                    <a:lnTo>
                      <a:pt x="432" y="469"/>
                    </a:lnTo>
                    <a:lnTo>
                      <a:pt x="428" y="467"/>
                    </a:lnTo>
                    <a:lnTo>
                      <a:pt x="426" y="465"/>
                    </a:lnTo>
                    <a:lnTo>
                      <a:pt x="426" y="465"/>
                    </a:lnTo>
                    <a:lnTo>
                      <a:pt x="422" y="463"/>
                    </a:lnTo>
                    <a:lnTo>
                      <a:pt x="422" y="463"/>
                    </a:lnTo>
                    <a:lnTo>
                      <a:pt x="422" y="463"/>
                    </a:lnTo>
                    <a:lnTo>
                      <a:pt x="416" y="463"/>
                    </a:lnTo>
                    <a:lnTo>
                      <a:pt x="416" y="463"/>
                    </a:lnTo>
                    <a:lnTo>
                      <a:pt x="410" y="461"/>
                    </a:lnTo>
                    <a:lnTo>
                      <a:pt x="408" y="461"/>
                    </a:lnTo>
                    <a:lnTo>
                      <a:pt x="408" y="461"/>
                    </a:lnTo>
                    <a:lnTo>
                      <a:pt x="406" y="461"/>
                    </a:lnTo>
                    <a:lnTo>
                      <a:pt x="406" y="461"/>
                    </a:lnTo>
                    <a:lnTo>
                      <a:pt x="405" y="461"/>
                    </a:lnTo>
                    <a:lnTo>
                      <a:pt x="405" y="461"/>
                    </a:lnTo>
                    <a:lnTo>
                      <a:pt x="403" y="461"/>
                    </a:lnTo>
                    <a:lnTo>
                      <a:pt x="403" y="461"/>
                    </a:lnTo>
                    <a:lnTo>
                      <a:pt x="401" y="461"/>
                    </a:lnTo>
                    <a:lnTo>
                      <a:pt x="401" y="461"/>
                    </a:lnTo>
                    <a:lnTo>
                      <a:pt x="399" y="461"/>
                    </a:lnTo>
                    <a:lnTo>
                      <a:pt x="399" y="461"/>
                    </a:lnTo>
                    <a:lnTo>
                      <a:pt x="397" y="463"/>
                    </a:lnTo>
                    <a:lnTo>
                      <a:pt x="397" y="463"/>
                    </a:lnTo>
                    <a:lnTo>
                      <a:pt x="395" y="463"/>
                    </a:lnTo>
                    <a:lnTo>
                      <a:pt x="395" y="463"/>
                    </a:lnTo>
                    <a:lnTo>
                      <a:pt x="393" y="463"/>
                    </a:lnTo>
                    <a:lnTo>
                      <a:pt x="393" y="463"/>
                    </a:lnTo>
                    <a:lnTo>
                      <a:pt x="393" y="463"/>
                    </a:lnTo>
                    <a:lnTo>
                      <a:pt x="393" y="463"/>
                    </a:lnTo>
                    <a:lnTo>
                      <a:pt x="391" y="463"/>
                    </a:lnTo>
                    <a:lnTo>
                      <a:pt x="391" y="463"/>
                    </a:lnTo>
                    <a:lnTo>
                      <a:pt x="391" y="461"/>
                    </a:lnTo>
                    <a:lnTo>
                      <a:pt x="391" y="459"/>
                    </a:lnTo>
                    <a:lnTo>
                      <a:pt x="391" y="459"/>
                    </a:lnTo>
                    <a:lnTo>
                      <a:pt x="393" y="457"/>
                    </a:lnTo>
                    <a:lnTo>
                      <a:pt x="393" y="457"/>
                    </a:lnTo>
                    <a:lnTo>
                      <a:pt x="395" y="455"/>
                    </a:lnTo>
                    <a:lnTo>
                      <a:pt x="395" y="455"/>
                    </a:lnTo>
                    <a:lnTo>
                      <a:pt x="397" y="453"/>
                    </a:lnTo>
                    <a:lnTo>
                      <a:pt x="397" y="453"/>
                    </a:lnTo>
                    <a:lnTo>
                      <a:pt x="399" y="451"/>
                    </a:lnTo>
                    <a:lnTo>
                      <a:pt x="399" y="451"/>
                    </a:lnTo>
                    <a:lnTo>
                      <a:pt x="403" y="451"/>
                    </a:lnTo>
                    <a:lnTo>
                      <a:pt x="403" y="451"/>
                    </a:lnTo>
                    <a:lnTo>
                      <a:pt x="405" y="451"/>
                    </a:lnTo>
                    <a:lnTo>
                      <a:pt x="405" y="451"/>
                    </a:lnTo>
                    <a:lnTo>
                      <a:pt x="408" y="449"/>
                    </a:lnTo>
                    <a:lnTo>
                      <a:pt x="408" y="449"/>
                    </a:lnTo>
                    <a:lnTo>
                      <a:pt x="408" y="449"/>
                    </a:lnTo>
                    <a:lnTo>
                      <a:pt x="412" y="449"/>
                    </a:lnTo>
                    <a:lnTo>
                      <a:pt x="412" y="449"/>
                    </a:lnTo>
                    <a:lnTo>
                      <a:pt x="418" y="451"/>
                    </a:lnTo>
                    <a:lnTo>
                      <a:pt x="418" y="451"/>
                    </a:lnTo>
                    <a:lnTo>
                      <a:pt x="426" y="453"/>
                    </a:lnTo>
                    <a:lnTo>
                      <a:pt x="426" y="453"/>
                    </a:lnTo>
                    <a:lnTo>
                      <a:pt x="437" y="459"/>
                    </a:lnTo>
                    <a:lnTo>
                      <a:pt x="437" y="459"/>
                    </a:lnTo>
                    <a:lnTo>
                      <a:pt x="441" y="461"/>
                    </a:lnTo>
                    <a:lnTo>
                      <a:pt x="441" y="461"/>
                    </a:lnTo>
                    <a:lnTo>
                      <a:pt x="445" y="463"/>
                    </a:lnTo>
                    <a:lnTo>
                      <a:pt x="445" y="463"/>
                    </a:lnTo>
                    <a:lnTo>
                      <a:pt x="445" y="463"/>
                    </a:lnTo>
                    <a:lnTo>
                      <a:pt x="445" y="463"/>
                    </a:lnTo>
                    <a:lnTo>
                      <a:pt x="447" y="463"/>
                    </a:lnTo>
                    <a:lnTo>
                      <a:pt x="449" y="463"/>
                    </a:lnTo>
                    <a:lnTo>
                      <a:pt x="449" y="463"/>
                    </a:lnTo>
                    <a:lnTo>
                      <a:pt x="449" y="463"/>
                    </a:lnTo>
                    <a:lnTo>
                      <a:pt x="451" y="461"/>
                    </a:lnTo>
                    <a:lnTo>
                      <a:pt x="453" y="461"/>
                    </a:lnTo>
                    <a:lnTo>
                      <a:pt x="453" y="461"/>
                    </a:lnTo>
                    <a:lnTo>
                      <a:pt x="455" y="461"/>
                    </a:lnTo>
                    <a:lnTo>
                      <a:pt x="455" y="461"/>
                    </a:lnTo>
                    <a:lnTo>
                      <a:pt x="457" y="461"/>
                    </a:lnTo>
                    <a:lnTo>
                      <a:pt x="457" y="461"/>
                    </a:lnTo>
                    <a:lnTo>
                      <a:pt x="455" y="465"/>
                    </a:lnTo>
                    <a:lnTo>
                      <a:pt x="455" y="4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3B9C99C2-2B2A-496A-9106-A4E913ACF3AF}"/>
                </a:ext>
              </a:extLst>
            </p:cNvPr>
            <p:cNvGrpSpPr/>
            <p:nvPr/>
          </p:nvGrpSpPr>
          <p:grpSpPr>
            <a:xfrm>
              <a:off x="10685774" y="5116513"/>
              <a:ext cx="599764" cy="733045"/>
              <a:chOff x="11666538" y="10793413"/>
              <a:chExt cx="1143000" cy="1397000"/>
            </a:xfrm>
            <a:solidFill>
              <a:schemeClr val="bg1"/>
            </a:solidFill>
          </p:grpSpPr>
          <p:sp>
            <p:nvSpPr>
              <p:cNvPr id="41" name="Freeform 13">
                <a:extLst>
                  <a:ext uri="{FF2B5EF4-FFF2-40B4-BE49-F238E27FC236}">
                    <a16:creationId xmlns:a16="http://schemas.microsoft.com/office/drawing/2014/main" id="{D1596237-16DA-487F-AE9F-974442B3DC02}"/>
                  </a:ext>
                </a:extLst>
              </p:cNvPr>
              <p:cNvSpPr>
                <a:spLocks noEditPoints="1"/>
              </p:cNvSpPr>
              <p:nvPr/>
            </p:nvSpPr>
            <p:spPr bwMode="auto">
              <a:xfrm>
                <a:off x="11893550" y="10793413"/>
                <a:ext cx="915988" cy="1397000"/>
              </a:xfrm>
              <a:custGeom>
                <a:avLst/>
                <a:gdLst>
                  <a:gd name="T0" fmla="*/ 242 w 577"/>
                  <a:gd name="T1" fmla="*/ 853 h 880"/>
                  <a:gd name="T2" fmla="*/ 95 w 577"/>
                  <a:gd name="T3" fmla="*/ 784 h 880"/>
                  <a:gd name="T4" fmla="*/ 6 w 577"/>
                  <a:gd name="T5" fmla="*/ 648 h 880"/>
                  <a:gd name="T6" fmla="*/ 45 w 577"/>
                  <a:gd name="T7" fmla="*/ 486 h 880"/>
                  <a:gd name="T8" fmla="*/ 66 w 577"/>
                  <a:gd name="T9" fmla="*/ 366 h 880"/>
                  <a:gd name="T10" fmla="*/ 85 w 577"/>
                  <a:gd name="T11" fmla="*/ 236 h 880"/>
                  <a:gd name="T12" fmla="*/ 107 w 577"/>
                  <a:gd name="T13" fmla="*/ 194 h 880"/>
                  <a:gd name="T14" fmla="*/ 142 w 577"/>
                  <a:gd name="T15" fmla="*/ 72 h 880"/>
                  <a:gd name="T16" fmla="*/ 163 w 577"/>
                  <a:gd name="T17" fmla="*/ 23 h 880"/>
                  <a:gd name="T18" fmla="*/ 207 w 577"/>
                  <a:gd name="T19" fmla="*/ 97 h 880"/>
                  <a:gd name="T20" fmla="*/ 229 w 577"/>
                  <a:gd name="T21" fmla="*/ 75 h 880"/>
                  <a:gd name="T22" fmla="*/ 246 w 577"/>
                  <a:gd name="T23" fmla="*/ 0 h 880"/>
                  <a:gd name="T24" fmla="*/ 267 w 577"/>
                  <a:gd name="T25" fmla="*/ 50 h 880"/>
                  <a:gd name="T26" fmla="*/ 295 w 577"/>
                  <a:gd name="T27" fmla="*/ 95 h 880"/>
                  <a:gd name="T28" fmla="*/ 310 w 577"/>
                  <a:gd name="T29" fmla="*/ 15 h 880"/>
                  <a:gd name="T30" fmla="*/ 335 w 577"/>
                  <a:gd name="T31" fmla="*/ 79 h 880"/>
                  <a:gd name="T32" fmla="*/ 407 w 577"/>
                  <a:gd name="T33" fmla="*/ 164 h 880"/>
                  <a:gd name="T34" fmla="*/ 267 w 577"/>
                  <a:gd name="T35" fmla="*/ 186 h 880"/>
                  <a:gd name="T36" fmla="*/ 192 w 577"/>
                  <a:gd name="T37" fmla="*/ 261 h 880"/>
                  <a:gd name="T38" fmla="*/ 89 w 577"/>
                  <a:gd name="T39" fmla="*/ 315 h 880"/>
                  <a:gd name="T40" fmla="*/ 103 w 577"/>
                  <a:gd name="T41" fmla="*/ 313 h 880"/>
                  <a:gd name="T42" fmla="*/ 219 w 577"/>
                  <a:gd name="T43" fmla="*/ 263 h 880"/>
                  <a:gd name="T44" fmla="*/ 293 w 577"/>
                  <a:gd name="T45" fmla="*/ 190 h 880"/>
                  <a:gd name="T46" fmla="*/ 409 w 577"/>
                  <a:gd name="T47" fmla="*/ 172 h 880"/>
                  <a:gd name="T48" fmla="*/ 484 w 577"/>
                  <a:gd name="T49" fmla="*/ 172 h 880"/>
                  <a:gd name="T50" fmla="*/ 478 w 577"/>
                  <a:gd name="T51" fmla="*/ 215 h 880"/>
                  <a:gd name="T52" fmla="*/ 358 w 577"/>
                  <a:gd name="T53" fmla="*/ 242 h 880"/>
                  <a:gd name="T54" fmla="*/ 355 w 577"/>
                  <a:gd name="T55" fmla="*/ 300 h 880"/>
                  <a:gd name="T56" fmla="*/ 457 w 577"/>
                  <a:gd name="T57" fmla="*/ 375 h 880"/>
                  <a:gd name="T58" fmla="*/ 542 w 577"/>
                  <a:gd name="T59" fmla="*/ 474 h 880"/>
                  <a:gd name="T60" fmla="*/ 571 w 577"/>
                  <a:gd name="T61" fmla="*/ 708 h 880"/>
                  <a:gd name="T62" fmla="*/ 484 w 577"/>
                  <a:gd name="T63" fmla="*/ 857 h 880"/>
                  <a:gd name="T64" fmla="*/ 333 w 577"/>
                  <a:gd name="T65" fmla="*/ 706 h 880"/>
                  <a:gd name="T66" fmla="*/ 459 w 577"/>
                  <a:gd name="T67" fmla="*/ 749 h 880"/>
                  <a:gd name="T68" fmla="*/ 511 w 577"/>
                  <a:gd name="T69" fmla="*/ 791 h 880"/>
                  <a:gd name="T70" fmla="*/ 444 w 577"/>
                  <a:gd name="T71" fmla="*/ 720 h 880"/>
                  <a:gd name="T72" fmla="*/ 327 w 577"/>
                  <a:gd name="T73" fmla="*/ 691 h 880"/>
                  <a:gd name="T74" fmla="*/ 312 w 577"/>
                  <a:gd name="T75" fmla="*/ 528 h 880"/>
                  <a:gd name="T76" fmla="*/ 436 w 577"/>
                  <a:gd name="T77" fmla="*/ 584 h 880"/>
                  <a:gd name="T78" fmla="*/ 459 w 577"/>
                  <a:gd name="T79" fmla="*/ 600 h 880"/>
                  <a:gd name="T80" fmla="*/ 343 w 577"/>
                  <a:gd name="T81" fmla="*/ 526 h 880"/>
                  <a:gd name="T82" fmla="*/ 298 w 577"/>
                  <a:gd name="T83" fmla="*/ 453 h 880"/>
                  <a:gd name="T84" fmla="*/ 256 w 577"/>
                  <a:gd name="T85" fmla="*/ 302 h 880"/>
                  <a:gd name="T86" fmla="*/ 281 w 577"/>
                  <a:gd name="T87" fmla="*/ 232 h 880"/>
                  <a:gd name="T88" fmla="*/ 238 w 577"/>
                  <a:gd name="T89" fmla="*/ 296 h 880"/>
                  <a:gd name="T90" fmla="*/ 250 w 577"/>
                  <a:gd name="T91" fmla="*/ 402 h 880"/>
                  <a:gd name="T92" fmla="*/ 176 w 577"/>
                  <a:gd name="T93" fmla="*/ 511 h 880"/>
                  <a:gd name="T94" fmla="*/ 176 w 577"/>
                  <a:gd name="T95" fmla="*/ 567 h 880"/>
                  <a:gd name="T96" fmla="*/ 217 w 577"/>
                  <a:gd name="T97" fmla="*/ 466 h 880"/>
                  <a:gd name="T98" fmla="*/ 287 w 577"/>
                  <a:gd name="T99" fmla="*/ 486 h 880"/>
                  <a:gd name="T100" fmla="*/ 279 w 577"/>
                  <a:gd name="T101" fmla="*/ 615 h 880"/>
                  <a:gd name="T102" fmla="*/ 219 w 577"/>
                  <a:gd name="T103" fmla="*/ 739 h 880"/>
                  <a:gd name="T104" fmla="*/ 260 w 577"/>
                  <a:gd name="T105" fmla="*/ 803 h 880"/>
                  <a:gd name="T106" fmla="*/ 233 w 577"/>
                  <a:gd name="T107" fmla="*/ 716 h 880"/>
                  <a:gd name="T108" fmla="*/ 295 w 577"/>
                  <a:gd name="T109" fmla="*/ 675 h 880"/>
                  <a:gd name="T110" fmla="*/ 393 w 577"/>
                  <a:gd name="T111" fmla="*/ 809 h 880"/>
                  <a:gd name="T112" fmla="*/ 376 w 577"/>
                  <a:gd name="T113" fmla="*/ 782 h 880"/>
                  <a:gd name="T114" fmla="*/ 322 w 577"/>
                  <a:gd name="T115" fmla="*/ 70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7" h="880">
                    <a:moveTo>
                      <a:pt x="451" y="871"/>
                    </a:moveTo>
                    <a:lnTo>
                      <a:pt x="451" y="871"/>
                    </a:lnTo>
                    <a:lnTo>
                      <a:pt x="426" y="877"/>
                    </a:lnTo>
                    <a:lnTo>
                      <a:pt x="399" y="880"/>
                    </a:lnTo>
                    <a:lnTo>
                      <a:pt x="374" y="880"/>
                    </a:lnTo>
                    <a:lnTo>
                      <a:pt x="347" y="877"/>
                    </a:lnTo>
                    <a:lnTo>
                      <a:pt x="320" y="873"/>
                    </a:lnTo>
                    <a:lnTo>
                      <a:pt x="295" y="867"/>
                    </a:lnTo>
                    <a:lnTo>
                      <a:pt x="242" y="853"/>
                    </a:lnTo>
                    <a:lnTo>
                      <a:pt x="242" y="853"/>
                    </a:lnTo>
                    <a:lnTo>
                      <a:pt x="192" y="836"/>
                    </a:lnTo>
                    <a:lnTo>
                      <a:pt x="192" y="836"/>
                    </a:lnTo>
                    <a:lnTo>
                      <a:pt x="165" y="826"/>
                    </a:lnTo>
                    <a:lnTo>
                      <a:pt x="140" y="813"/>
                    </a:lnTo>
                    <a:lnTo>
                      <a:pt x="140" y="813"/>
                    </a:lnTo>
                    <a:lnTo>
                      <a:pt x="116" y="799"/>
                    </a:lnTo>
                    <a:lnTo>
                      <a:pt x="116" y="799"/>
                    </a:lnTo>
                    <a:lnTo>
                      <a:pt x="105" y="791"/>
                    </a:lnTo>
                    <a:lnTo>
                      <a:pt x="99" y="788"/>
                    </a:lnTo>
                    <a:lnTo>
                      <a:pt x="95" y="784"/>
                    </a:lnTo>
                    <a:lnTo>
                      <a:pt x="95" y="784"/>
                    </a:lnTo>
                    <a:lnTo>
                      <a:pt x="87" y="770"/>
                    </a:lnTo>
                    <a:lnTo>
                      <a:pt x="80" y="757"/>
                    </a:lnTo>
                    <a:lnTo>
                      <a:pt x="80" y="757"/>
                    </a:lnTo>
                    <a:lnTo>
                      <a:pt x="45" y="718"/>
                    </a:lnTo>
                    <a:lnTo>
                      <a:pt x="29" y="697"/>
                    </a:lnTo>
                    <a:lnTo>
                      <a:pt x="16" y="675"/>
                    </a:lnTo>
                    <a:lnTo>
                      <a:pt x="16" y="675"/>
                    </a:lnTo>
                    <a:lnTo>
                      <a:pt x="10" y="662"/>
                    </a:lnTo>
                    <a:lnTo>
                      <a:pt x="6" y="648"/>
                    </a:lnTo>
                    <a:lnTo>
                      <a:pt x="2" y="635"/>
                    </a:lnTo>
                    <a:lnTo>
                      <a:pt x="0" y="621"/>
                    </a:lnTo>
                    <a:lnTo>
                      <a:pt x="0" y="606"/>
                    </a:lnTo>
                    <a:lnTo>
                      <a:pt x="0" y="592"/>
                    </a:lnTo>
                    <a:lnTo>
                      <a:pt x="4" y="577"/>
                    </a:lnTo>
                    <a:lnTo>
                      <a:pt x="8" y="563"/>
                    </a:lnTo>
                    <a:lnTo>
                      <a:pt x="8" y="563"/>
                    </a:lnTo>
                    <a:lnTo>
                      <a:pt x="18" y="536"/>
                    </a:lnTo>
                    <a:lnTo>
                      <a:pt x="31" y="511"/>
                    </a:lnTo>
                    <a:lnTo>
                      <a:pt x="45" y="486"/>
                    </a:lnTo>
                    <a:lnTo>
                      <a:pt x="58" y="461"/>
                    </a:lnTo>
                    <a:lnTo>
                      <a:pt x="58" y="461"/>
                    </a:lnTo>
                    <a:lnTo>
                      <a:pt x="64" y="443"/>
                    </a:lnTo>
                    <a:lnTo>
                      <a:pt x="68" y="424"/>
                    </a:lnTo>
                    <a:lnTo>
                      <a:pt x="70" y="406"/>
                    </a:lnTo>
                    <a:lnTo>
                      <a:pt x="70" y="387"/>
                    </a:lnTo>
                    <a:lnTo>
                      <a:pt x="70" y="387"/>
                    </a:lnTo>
                    <a:lnTo>
                      <a:pt x="70" y="377"/>
                    </a:lnTo>
                    <a:lnTo>
                      <a:pt x="66" y="366"/>
                    </a:lnTo>
                    <a:lnTo>
                      <a:pt x="66" y="366"/>
                    </a:lnTo>
                    <a:lnTo>
                      <a:pt x="62" y="358"/>
                    </a:lnTo>
                    <a:lnTo>
                      <a:pt x="62" y="358"/>
                    </a:lnTo>
                    <a:lnTo>
                      <a:pt x="56" y="346"/>
                    </a:lnTo>
                    <a:lnTo>
                      <a:pt x="56" y="346"/>
                    </a:lnTo>
                    <a:lnTo>
                      <a:pt x="62" y="333"/>
                    </a:lnTo>
                    <a:lnTo>
                      <a:pt x="64" y="319"/>
                    </a:lnTo>
                    <a:lnTo>
                      <a:pt x="64" y="319"/>
                    </a:lnTo>
                    <a:lnTo>
                      <a:pt x="76" y="271"/>
                    </a:lnTo>
                    <a:lnTo>
                      <a:pt x="76" y="271"/>
                    </a:lnTo>
                    <a:lnTo>
                      <a:pt x="85" y="236"/>
                    </a:lnTo>
                    <a:lnTo>
                      <a:pt x="85" y="236"/>
                    </a:lnTo>
                    <a:lnTo>
                      <a:pt x="85" y="234"/>
                    </a:lnTo>
                    <a:lnTo>
                      <a:pt x="85" y="234"/>
                    </a:lnTo>
                    <a:lnTo>
                      <a:pt x="85" y="232"/>
                    </a:lnTo>
                    <a:lnTo>
                      <a:pt x="85" y="230"/>
                    </a:lnTo>
                    <a:lnTo>
                      <a:pt x="85" y="230"/>
                    </a:lnTo>
                    <a:lnTo>
                      <a:pt x="91" y="219"/>
                    </a:lnTo>
                    <a:lnTo>
                      <a:pt x="91" y="219"/>
                    </a:lnTo>
                    <a:lnTo>
                      <a:pt x="97" y="205"/>
                    </a:lnTo>
                    <a:lnTo>
                      <a:pt x="107" y="194"/>
                    </a:lnTo>
                    <a:lnTo>
                      <a:pt x="107" y="194"/>
                    </a:lnTo>
                    <a:lnTo>
                      <a:pt x="124" y="170"/>
                    </a:lnTo>
                    <a:lnTo>
                      <a:pt x="143" y="147"/>
                    </a:lnTo>
                    <a:lnTo>
                      <a:pt x="143" y="147"/>
                    </a:lnTo>
                    <a:lnTo>
                      <a:pt x="149" y="135"/>
                    </a:lnTo>
                    <a:lnTo>
                      <a:pt x="153" y="124"/>
                    </a:lnTo>
                    <a:lnTo>
                      <a:pt x="153" y="112"/>
                    </a:lnTo>
                    <a:lnTo>
                      <a:pt x="151" y="99"/>
                    </a:lnTo>
                    <a:lnTo>
                      <a:pt x="151" y="99"/>
                    </a:lnTo>
                    <a:lnTo>
                      <a:pt x="142" y="72"/>
                    </a:lnTo>
                    <a:lnTo>
                      <a:pt x="132" y="43"/>
                    </a:lnTo>
                    <a:lnTo>
                      <a:pt x="132" y="43"/>
                    </a:lnTo>
                    <a:lnTo>
                      <a:pt x="132" y="39"/>
                    </a:lnTo>
                    <a:lnTo>
                      <a:pt x="132" y="33"/>
                    </a:lnTo>
                    <a:lnTo>
                      <a:pt x="136" y="31"/>
                    </a:lnTo>
                    <a:lnTo>
                      <a:pt x="140" y="27"/>
                    </a:lnTo>
                    <a:lnTo>
                      <a:pt x="140" y="27"/>
                    </a:lnTo>
                    <a:lnTo>
                      <a:pt x="151" y="25"/>
                    </a:lnTo>
                    <a:lnTo>
                      <a:pt x="157" y="23"/>
                    </a:lnTo>
                    <a:lnTo>
                      <a:pt x="163" y="23"/>
                    </a:lnTo>
                    <a:lnTo>
                      <a:pt x="163" y="23"/>
                    </a:lnTo>
                    <a:lnTo>
                      <a:pt x="167" y="25"/>
                    </a:lnTo>
                    <a:lnTo>
                      <a:pt x="169" y="29"/>
                    </a:lnTo>
                    <a:lnTo>
                      <a:pt x="174" y="39"/>
                    </a:lnTo>
                    <a:lnTo>
                      <a:pt x="180" y="58"/>
                    </a:lnTo>
                    <a:lnTo>
                      <a:pt x="180" y="58"/>
                    </a:lnTo>
                    <a:lnTo>
                      <a:pt x="186" y="70"/>
                    </a:lnTo>
                    <a:lnTo>
                      <a:pt x="192" y="79"/>
                    </a:lnTo>
                    <a:lnTo>
                      <a:pt x="200" y="89"/>
                    </a:lnTo>
                    <a:lnTo>
                      <a:pt x="207" y="97"/>
                    </a:lnTo>
                    <a:lnTo>
                      <a:pt x="207" y="97"/>
                    </a:lnTo>
                    <a:lnTo>
                      <a:pt x="215" y="104"/>
                    </a:lnTo>
                    <a:lnTo>
                      <a:pt x="221" y="106"/>
                    </a:lnTo>
                    <a:lnTo>
                      <a:pt x="223" y="106"/>
                    </a:lnTo>
                    <a:lnTo>
                      <a:pt x="223" y="104"/>
                    </a:lnTo>
                    <a:lnTo>
                      <a:pt x="223" y="104"/>
                    </a:lnTo>
                    <a:lnTo>
                      <a:pt x="227" y="91"/>
                    </a:lnTo>
                    <a:lnTo>
                      <a:pt x="229" y="83"/>
                    </a:lnTo>
                    <a:lnTo>
                      <a:pt x="229" y="75"/>
                    </a:lnTo>
                    <a:lnTo>
                      <a:pt x="229" y="75"/>
                    </a:lnTo>
                    <a:lnTo>
                      <a:pt x="227" y="46"/>
                    </a:lnTo>
                    <a:lnTo>
                      <a:pt x="225" y="31"/>
                    </a:lnTo>
                    <a:lnTo>
                      <a:pt x="225" y="17"/>
                    </a:lnTo>
                    <a:lnTo>
                      <a:pt x="225" y="17"/>
                    </a:lnTo>
                    <a:lnTo>
                      <a:pt x="225" y="10"/>
                    </a:lnTo>
                    <a:lnTo>
                      <a:pt x="227" y="6"/>
                    </a:lnTo>
                    <a:lnTo>
                      <a:pt x="231" y="2"/>
                    </a:lnTo>
                    <a:lnTo>
                      <a:pt x="236" y="0"/>
                    </a:lnTo>
                    <a:lnTo>
                      <a:pt x="236" y="0"/>
                    </a:lnTo>
                    <a:lnTo>
                      <a:pt x="246" y="0"/>
                    </a:lnTo>
                    <a:lnTo>
                      <a:pt x="252" y="2"/>
                    </a:lnTo>
                    <a:lnTo>
                      <a:pt x="258" y="4"/>
                    </a:lnTo>
                    <a:lnTo>
                      <a:pt x="258" y="4"/>
                    </a:lnTo>
                    <a:lnTo>
                      <a:pt x="260" y="8"/>
                    </a:lnTo>
                    <a:lnTo>
                      <a:pt x="262" y="12"/>
                    </a:lnTo>
                    <a:lnTo>
                      <a:pt x="262" y="21"/>
                    </a:lnTo>
                    <a:lnTo>
                      <a:pt x="262" y="21"/>
                    </a:lnTo>
                    <a:lnTo>
                      <a:pt x="264" y="35"/>
                    </a:lnTo>
                    <a:lnTo>
                      <a:pt x="267" y="50"/>
                    </a:lnTo>
                    <a:lnTo>
                      <a:pt x="267" y="50"/>
                    </a:lnTo>
                    <a:lnTo>
                      <a:pt x="273" y="72"/>
                    </a:lnTo>
                    <a:lnTo>
                      <a:pt x="273" y="72"/>
                    </a:lnTo>
                    <a:lnTo>
                      <a:pt x="277" y="81"/>
                    </a:lnTo>
                    <a:lnTo>
                      <a:pt x="283" y="89"/>
                    </a:lnTo>
                    <a:lnTo>
                      <a:pt x="283" y="89"/>
                    </a:lnTo>
                    <a:lnTo>
                      <a:pt x="289" y="95"/>
                    </a:lnTo>
                    <a:lnTo>
                      <a:pt x="293" y="97"/>
                    </a:lnTo>
                    <a:lnTo>
                      <a:pt x="295" y="97"/>
                    </a:lnTo>
                    <a:lnTo>
                      <a:pt x="295" y="95"/>
                    </a:lnTo>
                    <a:lnTo>
                      <a:pt x="295" y="95"/>
                    </a:lnTo>
                    <a:lnTo>
                      <a:pt x="298" y="68"/>
                    </a:lnTo>
                    <a:lnTo>
                      <a:pt x="298" y="68"/>
                    </a:lnTo>
                    <a:lnTo>
                      <a:pt x="300" y="45"/>
                    </a:lnTo>
                    <a:lnTo>
                      <a:pt x="300" y="21"/>
                    </a:lnTo>
                    <a:lnTo>
                      <a:pt x="300" y="21"/>
                    </a:lnTo>
                    <a:lnTo>
                      <a:pt x="302" y="17"/>
                    </a:lnTo>
                    <a:lnTo>
                      <a:pt x="302" y="15"/>
                    </a:lnTo>
                    <a:lnTo>
                      <a:pt x="306" y="15"/>
                    </a:lnTo>
                    <a:lnTo>
                      <a:pt x="310" y="15"/>
                    </a:lnTo>
                    <a:lnTo>
                      <a:pt x="310" y="15"/>
                    </a:lnTo>
                    <a:lnTo>
                      <a:pt x="320" y="15"/>
                    </a:lnTo>
                    <a:lnTo>
                      <a:pt x="324" y="17"/>
                    </a:lnTo>
                    <a:lnTo>
                      <a:pt x="329" y="19"/>
                    </a:lnTo>
                    <a:lnTo>
                      <a:pt x="329" y="19"/>
                    </a:lnTo>
                    <a:lnTo>
                      <a:pt x="331" y="21"/>
                    </a:lnTo>
                    <a:lnTo>
                      <a:pt x="333" y="27"/>
                    </a:lnTo>
                    <a:lnTo>
                      <a:pt x="333" y="37"/>
                    </a:lnTo>
                    <a:lnTo>
                      <a:pt x="333" y="56"/>
                    </a:lnTo>
                    <a:lnTo>
                      <a:pt x="333" y="56"/>
                    </a:lnTo>
                    <a:lnTo>
                      <a:pt x="335" y="79"/>
                    </a:lnTo>
                    <a:lnTo>
                      <a:pt x="341" y="103"/>
                    </a:lnTo>
                    <a:lnTo>
                      <a:pt x="341" y="103"/>
                    </a:lnTo>
                    <a:lnTo>
                      <a:pt x="347" y="112"/>
                    </a:lnTo>
                    <a:lnTo>
                      <a:pt x="355" y="120"/>
                    </a:lnTo>
                    <a:lnTo>
                      <a:pt x="372" y="134"/>
                    </a:lnTo>
                    <a:lnTo>
                      <a:pt x="372" y="134"/>
                    </a:lnTo>
                    <a:lnTo>
                      <a:pt x="391" y="149"/>
                    </a:lnTo>
                    <a:lnTo>
                      <a:pt x="399" y="157"/>
                    </a:lnTo>
                    <a:lnTo>
                      <a:pt x="407" y="164"/>
                    </a:lnTo>
                    <a:lnTo>
                      <a:pt x="407" y="164"/>
                    </a:lnTo>
                    <a:lnTo>
                      <a:pt x="395" y="168"/>
                    </a:lnTo>
                    <a:lnTo>
                      <a:pt x="386" y="168"/>
                    </a:lnTo>
                    <a:lnTo>
                      <a:pt x="362" y="170"/>
                    </a:lnTo>
                    <a:lnTo>
                      <a:pt x="339" y="168"/>
                    </a:lnTo>
                    <a:lnTo>
                      <a:pt x="318" y="168"/>
                    </a:lnTo>
                    <a:lnTo>
                      <a:pt x="318" y="168"/>
                    </a:lnTo>
                    <a:lnTo>
                      <a:pt x="304" y="168"/>
                    </a:lnTo>
                    <a:lnTo>
                      <a:pt x="291" y="172"/>
                    </a:lnTo>
                    <a:lnTo>
                      <a:pt x="279" y="178"/>
                    </a:lnTo>
                    <a:lnTo>
                      <a:pt x="267" y="186"/>
                    </a:lnTo>
                    <a:lnTo>
                      <a:pt x="267" y="186"/>
                    </a:lnTo>
                    <a:lnTo>
                      <a:pt x="260" y="192"/>
                    </a:lnTo>
                    <a:lnTo>
                      <a:pt x="252" y="199"/>
                    </a:lnTo>
                    <a:lnTo>
                      <a:pt x="240" y="217"/>
                    </a:lnTo>
                    <a:lnTo>
                      <a:pt x="240" y="217"/>
                    </a:lnTo>
                    <a:lnTo>
                      <a:pt x="223" y="236"/>
                    </a:lnTo>
                    <a:lnTo>
                      <a:pt x="213" y="246"/>
                    </a:lnTo>
                    <a:lnTo>
                      <a:pt x="203" y="253"/>
                    </a:lnTo>
                    <a:lnTo>
                      <a:pt x="203" y="253"/>
                    </a:lnTo>
                    <a:lnTo>
                      <a:pt x="192" y="261"/>
                    </a:lnTo>
                    <a:lnTo>
                      <a:pt x="180" y="267"/>
                    </a:lnTo>
                    <a:lnTo>
                      <a:pt x="155" y="277"/>
                    </a:lnTo>
                    <a:lnTo>
                      <a:pt x="155" y="277"/>
                    </a:lnTo>
                    <a:lnTo>
                      <a:pt x="132" y="288"/>
                    </a:lnTo>
                    <a:lnTo>
                      <a:pt x="109" y="300"/>
                    </a:lnTo>
                    <a:lnTo>
                      <a:pt x="109" y="300"/>
                    </a:lnTo>
                    <a:lnTo>
                      <a:pt x="97" y="308"/>
                    </a:lnTo>
                    <a:lnTo>
                      <a:pt x="93" y="312"/>
                    </a:lnTo>
                    <a:lnTo>
                      <a:pt x="89" y="315"/>
                    </a:lnTo>
                    <a:lnTo>
                      <a:pt x="89" y="315"/>
                    </a:lnTo>
                    <a:lnTo>
                      <a:pt x="85" y="325"/>
                    </a:lnTo>
                    <a:lnTo>
                      <a:pt x="85" y="325"/>
                    </a:lnTo>
                    <a:lnTo>
                      <a:pt x="85" y="327"/>
                    </a:lnTo>
                    <a:lnTo>
                      <a:pt x="87" y="327"/>
                    </a:lnTo>
                    <a:lnTo>
                      <a:pt x="89" y="327"/>
                    </a:lnTo>
                    <a:lnTo>
                      <a:pt x="91" y="325"/>
                    </a:lnTo>
                    <a:lnTo>
                      <a:pt x="91" y="325"/>
                    </a:lnTo>
                    <a:lnTo>
                      <a:pt x="95" y="319"/>
                    </a:lnTo>
                    <a:lnTo>
                      <a:pt x="95" y="319"/>
                    </a:lnTo>
                    <a:lnTo>
                      <a:pt x="103" y="313"/>
                    </a:lnTo>
                    <a:lnTo>
                      <a:pt x="103" y="313"/>
                    </a:lnTo>
                    <a:lnTo>
                      <a:pt x="114" y="308"/>
                    </a:lnTo>
                    <a:lnTo>
                      <a:pt x="128" y="302"/>
                    </a:lnTo>
                    <a:lnTo>
                      <a:pt x="128" y="302"/>
                    </a:lnTo>
                    <a:lnTo>
                      <a:pt x="151" y="292"/>
                    </a:lnTo>
                    <a:lnTo>
                      <a:pt x="174" y="283"/>
                    </a:lnTo>
                    <a:lnTo>
                      <a:pt x="174" y="283"/>
                    </a:lnTo>
                    <a:lnTo>
                      <a:pt x="198" y="275"/>
                    </a:lnTo>
                    <a:lnTo>
                      <a:pt x="207" y="271"/>
                    </a:lnTo>
                    <a:lnTo>
                      <a:pt x="219" y="263"/>
                    </a:lnTo>
                    <a:lnTo>
                      <a:pt x="219" y="263"/>
                    </a:lnTo>
                    <a:lnTo>
                      <a:pt x="231" y="255"/>
                    </a:lnTo>
                    <a:lnTo>
                      <a:pt x="240" y="246"/>
                    </a:lnTo>
                    <a:lnTo>
                      <a:pt x="258" y="226"/>
                    </a:lnTo>
                    <a:lnTo>
                      <a:pt x="258" y="226"/>
                    </a:lnTo>
                    <a:lnTo>
                      <a:pt x="269" y="209"/>
                    </a:lnTo>
                    <a:lnTo>
                      <a:pt x="275" y="203"/>
                    </a:lnTo>
                    <a:lnTo>
                      <a:pt x="283" y="195"/>
                    </a:lnTo>
                    <a:lnTo>
                      <a:pt x="283" y="195"/>
                    </a:lnTo>
                    <a:lnTo>
                      <a:pt x="293" y="190"/>
                    </a:lnTo>
                    <a:lnTo>
                      <a:pt x="306" y="186"/>
                    </a:lnTo>
                    <a:lnTo>
                      <a:pt x="318" y="184"/>
                    </a:lnTo>
                    <a:lnTo>
                      <a:pt x="329" y="182"/>
                    </a:lnTo>
                    <a:lnTo>
                      <a:pt x="329" y="182"/>
                    </a:lnTo>
                    <a:lnTo>
                      <a:pt x="358" y="182"/>
                    </a:lnTo>
                    <a:lnTo>
                      <a:pt x="386" y="180"/>
                    </a:lnTo>
                    <a:lnTo>
                      <a:pt x="386" y="180"/>
                    </a:lnTo>
                    <a:lnTo>
                      <a:pt x="397" y="176"/>
                    </a:lnTo>
                    <a:lnTo>
                      <a:pt x="409" y="172"/>
                    </a:lnTo>
                    <a:lnTo>
                      <a:pt x="409" y="172"/>
                    </a:lnTo>
                    <a:lnTo>
                      <a:pt x="415" y="170"/>
                    </a:lnTo>
                    <a:lnTo>
                      <a:pt x="415" y="170"/>
                    </a:lnTo>
                    <a:lnTo>
                      <a:pt x="428" y="170"/>
                    </a:lnTo>
                    <a:lnTo>
                      <a:pt x="428" y="170"/>
                    </a:lnTo>
                    <a:lnTo>
                      <a:pt x="455" y="170"/>
                    </a:lnTo>
                    <a:lnTo>
                      <a:pt x="455" y="170"/>
                    </a:lnTo>
                    <a:lnTo>
                      <a:pt x="471" y="170"/>
                    </a:lnTo>
                    <a:lnTo>
                      <a:pt x="478" y="172"/>
                    </a:lnTo>
                    <a:lnTo>
                      <a:pt x="484" y="172"/>
                    </a:lnTo>
                    <a:lnTo>
                      <a:pt x="484" y="172"/>
                    </a:lnTo>
                    <a:lnTo>
                      <a:pt x="490" y="176"/>
                    </a:lnTo>
                    <a:lnTo>
                      <a:pt x="494" y="180"/>
                    </a:lnTo>
                    <a:lnTo>
                      <a:pt x="498" y="184"/>
                    </a:lnTo>
                    <a:lnTo>
                      <a:pt x="500" y="190"/>
                    </a:lnTo>
                    <a:lnTo>
                      <a:pt x="502" y="195"/>
                    </a:lnTo>
                    <a:lnTo>
                      <a:pt x="500" y="201"/>
                    </a:lnTo>
                    <a:lnTo>
                      <a:pt x="496" y="205"/>
                    </a:lnTo>
                    <a:lnTo>
                      <a:pt x="492" y="209"/>
                    </a:lnTo>
                    <a:lnTo>
                      <a:pt x="492" y="209"/>
                    </a:lnTo>
                    <a:lnTo>
                      <a:pt x="478" y="215"/>
                    </a:lnTo>
                    <a:lnTo>
                      <a:pt x="465" y="217"/>
                    </a:lnTo>
                    <a:lnTo>
                      <a:pt x="465" y="217"/>
                    </a:lnTo>
                    <a:lnTo>
                      <a:pt x="434" y="226"/>
                    </a:lnTo>
                    <a:lnTo>
                      <a:pt x="434" y="226"/>
                    </a:lnTo>
                    <a:lnTo>
                      <a:pt x="407" y="234"/>
                    </a:lnTo>
                    <a:lnTo>
                      <a:pt x="378" y="240"/>
                    </a:lnTo>
                    <a:lnTo>
                      <a:pt x="378" y="240"/>
                    </a:lnTo>
                    <a:lnTo>
                      <a:pt x="366" y="242"/>
                    </a:lnTo>
                    <a:lnTo>
                      <a:pt x="366" y="242"/>
                    </a:lnTo>
                    <a:lnTo>
                      <a:pt x="358" y="242"/>
                    </a:lnTo>
                    <a:lnTo>
                      <a:pt x="358" y="242"/>
                    </a:lnTo>
                    <a:lnTo>
                      <a:pt x="355" y="242"/>
                    </a:lnTo>
                    <a:lnTo>
                      <a:pt x="351" y="246"/>
                    </a:lnTo>
                    <a:lnTo>
                      <a:pt x="345" y="252"/>
                    </a:lnTo>
                    <a:lnTo>
                      <a:pt x="345" y="252"/>
                    </a:lnTo>
                    <a:lnTo>
                      <a:pt x="343" y="257"/>
                    </a:lnTo>
                    <a:lnTo>
                      <a:pt x="343" y="265"/>
                    </a:lnTo>
                    <a:lnTo>
                      <a:pt x="343" y="277"/>
                    </a:lnTo>
                    <a:lnTo>
                      <a:pt x="347" y="290"/>
                    </a:lnTo>
                    <a:lnTo>
                      <a:pt x="355" y="300"/>
                    </a:lnTo>
                    <a:lnTo>
                      <a:pt x="355" y="300"/>
                    </a:lnTo>
                    <a:lnTo>
                      <a:pt x="364" y="310"/>
                    </a:lnTo>
                    <a:lnTo>
                      <a:pt x="374" y="319"/>
                    </a:lnTo>
                    <a:lnTo>
                      <a:pt x="397" y="335"/>
                    </a:lnTo>
                    <a:lnTo>
                      <a:pt x="397" y="335"/>
                    </a:lnTo>
                    <a:lnTo>
                      <a:pt x="420" y="348"/>
                    </a:lnTo>
                    <a:lnTo>
                      <a:pt x="444" y="364"/>
                    </a:lnTo>
                    <a:lnTo>
                      <a:pt x="444" y="364"/>
                    </a:lnTo>
                    <a:lnTo>
                      <a:pt x="457" y="375"/>
                    </a:lnTo>
                    <a:lnTo>
                      <a:pt x="457" y="375"/>
                    </a:lnTo>
                    <a:lnTo>
                      <a:pt x="461" y="377"/>
                    </a:lnTo>
                    <a:lnTo>
                      <a:pt x="461" y="377"/>
                    </a:lnTo>
                    <a:lnTo>
                      <a:pt x="467" y="383"/>
                    </a:lnTo>
                    <a:lnTo>
                      <a:pt x="473" y="389"/>
                    </a:lnTo>
                    <a:lnTo>
                      <a:pt x="473" y="389"/>
                    </a:lnTo>
                    <a:lnTo>
                      <a:pt x="511" y="432"/>
                    </a:lnTo>
                    <a:lnTo>
                      <a:pt x="511" y="432"/>
                    </a:lnTo>
                    <a:lnTo>
                      <a:pt x="527" y="453"/>
                    </a:lnTo>
                    <a:lnTo>
                      <a:pt x="542" y="474"/>
                    </a:lnTo>
                    <a:lnTo>
                      <a:pt x="542" y="474"/>
                    </a:lnTo>
                    <a:lnTo>
                      <a:pt x="552" y="495"/>
                    </a:lnTo>
                    <a:lnTo>
                      <a:pt x="560" y="517"/>
                    </a:lnTo>
                    <a:lnTo>
                      <a:pt x="560" y="517"/>
                    </a:lnTo>
                    <a:lnTo>
                      <a:pt x="566" y="544"/>
                    </a:lnTo>
                    <a:lnTo>
                      <a:pt x="571" y="571"/>
                    </a:lnTo>
                    <a:lnTo>
                      <a:pt x="575" y="598"/>
                    </a:lnTo>
                    <a:lnTo>
                      <a:pt x="577" y="625"/>
                    </a:lnTo>
                    <a:lnTo>
                      <a:pt x="577" y="652"/>
                    </a:lnTo>
                    <a:lnTo>
                      <a:pt x="575" y="681"/>
                    </a:lnTo>
                    <a:lnTo>
                      <a:pt x="571" y="708"/>
                    </a:lnTo>
                    <a:lnTo>
                      <a:pt x="566" y="735"/>
                    </a:lnTo>
                    <a:lnTo>
                      <a:pt x="566" y="735"/>
                    </a:lnTo>
                    <a:lnTo>
                      <a:pt x="560" y="757"/>
                    </a:lnTo>
                    <a:lnTo>
                      <a:pt x="554" y="780"/>
                    </a:lnTo>
                    <a:lnTo>
                      <a:pt x="544" y="799"/>
                    </a:lnTo>
                    <a:lnTo>
                      <a:pt x="531" y="819"/>
                    </a:lnTo>
                    <a:lnTo>
                      <a:pt x="531" y="819"/>
                    </a:lnTo>
                    <a:lnTo>
                      <a:pt x="517" y="834"/>
                    </a:lnTo>
                    <a:lnTo>
                      <a:pt x="502" y="848"/>
                    </a:lnTo>
                    <a:lnTo>
                      <a:pt x="484" y="857"/>
                    </a:lnTo>
                    <a:lnTo>
                      <a:pt x="467" y="867"/>
                    </a:lnTo>
                    <a:lnTo>
                      <a:pt x="467" y="867"/>
                    </a:lnTo>
                    <a:lnTo>
                      <a:pt x="451" y="871"/>
                    </a:lnTo>
                    <a:lnTo>
                      <a:pt x="451" y="871"/>
                    </a:lnTo>
                    <a:lnTo>
                      <a:pt x="434" y="877"/>
                    </a:lnTo>
                    <a:lnTo>
                      <a:pt x="451" y="871"/>
                    </a:lnTo>
                    <a:lnTo>
                      <a:pt x="451" y="871"/>
                    </a:lnTo>
                    <a:close/>
                    <a:moveTo>
                      <a:pt x="322" y="704"/>
                    </a:moveTo>
                    <a:lnTo>
                      <a:pt x="322" y="704"/>
                    </a:lnTo>
                    <a:lnTo>
                      <a:pt x="333" y="706"/>
                    </a:lnTo>
                    <a:lnTo>
                      <a:pt x="347" y="706"/>
                    </a:lnTo>
                    <a:lnTo>
                      <a:pt x="374" y="706"/>
                    </a:lnTo>
                    <a:lnTo>
                      <a:pt x="374" y="706"/>
                    </a:lnTo>
                    <a:lnTo>
                      <a:pt x="389" y="708"/>
                    </a:lnTo>
                    <a:lnTo>
                      <a:pt x="403" y="712"/>
                    </a:lnTo>
                    <a:lnTo>
                      <a:pt x="415" y="716"/>
                    </a:lnTo>
                    <a:lnTo>
                      <a:pt x="428" y="724"/>
                    </a:lnTo>
                    <a:lnTo>
                      <a:pt x="428" y="724"/>
                    </a:lnTo>
                    <a:lnTo>
                      <a:pt x="444" y="735"/>
                    </a:lnTo>
                    <a:lnTo>
                      <a:pt x="459" y="749"/>
                    </a:lnTo>
                    <a:lnTo>
                      <a:pt x="459" y="749"/>
                    </a:lnTo>
                    <a:lnTo>
                      <a:pt x="473" y="760"/>
                    </a:lnTo>
                    <a:lnTo>
                      <a:pt x="486" y="774"/>
                    </a:lnTo>
                    <a:lnTo>
                      <a:pt x="486" y="774"/>
                    </a:lnTo>
                    <a:lnTo>
                      <a:pt x="496" y="786"/>
                    </a:lnTo>
                    <a:lnTo>
                      <a:pt x="502" y="791"/>
                    </a:lnTo>
                    <a:lnTo>
                      <a:pt x="506" y="793"/>
                    </a:lnTo>
                    <a:lnTo>
                      <a:pt x="509" y="793"/>
                    </a:lnTo>
                    <a:lnTo>
                      <a:pt x="509" y="793"/>
                    </a:lnTo>
                    <a:lnTo>
                      <a:pt x="511" y="791"/>
                    </a:lnTo>
                    <a:lnTo>
                      <a:pt x="513" y="790"/>
                    </a:lnTo>
                    <a:lnTo>
                      <a:pt x="513" y="786"/>
                    </a:lnTo>
                    <a:lnTo>
                      <a:pt x="511" y="784"/>
                    </a:lnTo>
                    <a:lnTo>
                      <a:pt x="511" y="784"/>
                    </a:lnTo>
                    <a:lnTo>
                      <a:pt x="506" y="780"/>
                    </a:lnTo>
                    <a:lnTo>
                      <a:pt x="506" y="780"/>
                    </a:lnTo>
                    <a:lnTo>
                      <a:pt x="496" y="770"/>
                    </a:lnTo>
                    <a:lnTo>
                      <a:pt x="496" y="770"/>
                    </a:lnTo>
                    <a:lnTo>
                      <a:pt x="471" y="743"/>
                    </a:lnTo>
                    <a:lnTo>
                      <a:pt x="444" y="720"/>
                    </a:lnTo>
                    <a:lnTo>
                      <a:pt x="444" y="720"/>
                    </a:lnTo>
                    <a:lnTo>
                      <a:pt x="428" y="708"/>
                    </a:lnTo>
                    <a:lnTo>
                      <a:pt x="411" y="701"/>
                    </a:lnTo>
                    <a:lnTo>
                      <a:pt x="393" y="695"/>
                    </a:lnTo>
                    <a:lnTo>
                      <a:pt x="374" y="693"/>
                    </a:lnTo>
                    <a:lnTo>
                      <a:pt x="374" y="693"/>
                    </a:lnTo>
                    <a:lnTo>
                      <a:pt x="355" y="693"/>
                    </a:lnTo>
                    <a:lnTo>
                      <a:pt x="335" y="691"/>
                    </a:lnTo>
                    <a:lnTo>
                      <a:pt x="335" y="691"/>
                    </a:lnTo>
                    <a:lnTo>
                      <a:pt x="327" y="691"/>
                    </a:lnTo>
                    <a:lnTo>
                      <a:pt x="320" y="687"/>
                    </a:lnTo>
                    <a:lnTo>
                      <a:pt x="320" y="687"/>
                    </a:lnTo>
                    <a:lnTo>
                      <a:pt x="316" y="683"/>
                    </a:lnTo>
                    <a:lnTo>
                      <a:pt x="314" y="675"/>
                    </a:lnTo>
                    <a:lnTo>
                      <a:pt x="314" y="675"/>
                    </a:lnTo>
                    <a:lnTo>
                      <a:pt x="310" y="658"/>
                    </a:lnTo>
                    <a:lnTo>
                      <a:pt x="308" y="639"/>
                    </a:lnTo>
                    <a:lnTo>
                      <a:pt x="308" y="602"/>
                    </a:lnTo>
                    <a:lnTo>
                      <a:pt x="310" y="565"/>
                    </a:lnTo>
                    <a:lnTo>
                      <a:pt x="312" y="528"/>
                    </a:lnTo>
                    <a:lnTo>
                      <a:pt x="312" y="528"/>
                    </a:lnTo>
                    <a:lnTo>
                      <a:pt x="337" y="538"/>
                    </a:lnTo>
                    <a:lnTo>
                      <a:pt x="362" y="544"/>
                    </a:lnTo>
                    <a:lnTo>
                      <a:pt x="362" y="544"/>
                    </a:lnTo>
                    <a:lnTo>
                      <a:pt x="387" y="555"/>
                    </a:lnTo>
                    <a:lnTo>
                      <a:pt x="401" y="561"/>
                    </a:lnTo>
                    <a:lnTo>
                      <a:pt x="413" y="567"/>
                    </a:lnTo>
                    <a:lnTo>
                      <a:pt x="413" y="567"/>
                    </a:lnTo>
                    <a:lnTo>
                      <a:pt x="424" y="575"/>
                    </a:lnTo>
                    <a:lnTo>
                      <a:pt x="436" y="584"/>
                    </a:lnTo>
                    <a:lnTo>
                      <a:pt x="446" y="596"/>
                    </a:lnTo>
                    <a:lnTo>
                      <a:pt x="451" y="608"/>
                    </a:lnTo>
                    <a:lnTo>
                      <a:pt x="451" y="608"/>
                    </a:lnTo>
                    <a:lnTo>
                      <a:pt x="457" y="615"/>
                    </a:lnTo>
                    <a:lnTo>
                      <a:pt x="459" y="615"/>
                    </a:lnTo>
                    <a:lnTo>
                      <a:pt x="463" y="613"/>
                    </a:lnTo>
                    <a:lnTo>
                      <a:pt x="463" y="613"/>
                    </a:lnTo>
                    <a:lnTo>
                      <a:pt x="463" y="610"/>
                    </a:lnTo>
                    <a:lnTo>
                      <a:pt x="461" y="606"/>
                    </a:lnTo>
                    <a:lnTo>
                      <a:pt x="459" y="600"/>
                    </a:lnTo>
                    <a:lnTo>
                      <a:pt x="459" y="600"/>
                    </a:lnTo>
                    <a:lnTo>
                      <a:pt x="451" y="590"/>
                    </a:lnTo>
                    <a:lnTo>
                      <a:pt x="446" y="581"/>
                    </a:lnTo>
                    <a:lnTo>
                      <a:pt x="446" y="581"/>
                    </a:lnTo>
                    <a:lnTo>
                      <a:pt x="428" y="565"/>
                    </a:lnTo>
                    <a:lnTo>
                      <a:pt x="409" y="553"/>
                    </a:lnTo>
                    <a:lnTo>
                      <a:pt x="389" y="542"/>
                    </a:lnTo>
                    <a:lnTo>
                      <a:pt x="368" y="534"/>
                    </a:lnTo>
                    <a:lnTo>
                      <a:pt x="368" y="534"/>
                    </a:lnTo>
                    <a:lnTo>
                      <a:pt x="343" y="526"/>
                    </a:lnTo>
                    <a:lnTo>
                      <a:pt x="318" y="517"/>
                    </a:lnTo>
                    <a:lnTo>
                      <a:pt x="318" y="517"/>
                    </a:lnTo>
                    <a:lnTo>
                      <a:pt x="310" y="511"/>
                    </a:lnTo>
                    <a:lnTo>
                      <a:pt x="310" y="511"/>
                    </a:lnTo>
                    <a:lnTo>
                      <a:pt x="310" y="503"/>
                    </a:lnTo>
                    <a:lnTo>
                      <a:pt x="310" y="503"/>
                    </a:lnTo>
                    <a:lnTo>
                      <a:pt x="308" y="484"/>
                    </a:lnTo>
                    <a:lnTo>
                      <a:pt x="308" y="484"/>
                    </a:lnTo>
                    <a:lnTo>
                      <a:pt x="304" y="468"/>
                    </a:lnTo>
                    <a:lnTo>
                      <a:pt x="298" y="453"/>
                    </a:lnTo>
                    <a:lnTo>
                      <a:pt x="283" y="422"/>
                    </a:lnTo>
                    <a:lnTo>
                      <a:pt x="283" y="422"/>
                    </a:lnTo>
                    <a:lnTo>
                      <a:pt x="269" y="397"/>
                    </a:lnTo>
                    <a:lnTo>
                      <a:pt x="265" y="385"/>
                    </a:lnTo>
                    <a:lnTo>
                      <a:pt x="262" y="372"/>
                    </a:lnTo>
                    <a:lnTo>
                      <a:pt x="262" y="372"/>
                    </a:lnTo>
                    <a:lnTo>
                      <a:pt x="256" y="344"/>
                    </a:lnTo>
                    <a:lnTo>
                      <a:pt x="256" y="317"/>
                    </a:lnTo>
                    <a:lnTo>
                      <a:pt x="256" y="317"/>
                    </a:lnTo>
                    <a:lnTo>
                      <a:pt x="256" y="302"/>
                    </a:lnTo>
                    <a:lnTo>
                      <a:pt x="256" y="286"/>
                    </a:lnTo>
                    <a:lnTo>
                      <a:pt x="256" y="286"/>
                    </a:lnTo>
                    <a:lnTo>
                      <a:pt x="260" y="275"/>
                    </a:lnTo>
                    <a:lnTo>
                      <a:pt x="264" y="265"/>
                    </a:lnTo>
                    <a:lnTo>
                      <a:pt x="275" y="244"/>
                    </a:lnTo>
                    <a:lnTo>
                      <a:pt x="275" y="244"/>
                    </a:lnTo>
                    <a:lnTo>
                      <a:pt x="279" y="238"/>
                    </a:lnTo>
                    <a:lnTo>
                      <a:pt x="281" y="234"/>
                    </a:lnTo>
                    <a:lnTo>
                      <a:pt x="281" y="232"/>
                    </a:lnTo>
                    <a:lnTo>
                      <a:pt x="281" y="232"/>
                    </a:lnTo>
                    <a:lnTo>
                      <a:pt x="279" y="228"/>
                    </a:lnTo>
                    <a:lnTo>
                      <a:pt x="277" y="228"/>
                    </a:lnTo>
                    <a:lnTo>
                      <a:pt x="273" y="230"/>
                    </a:lnTo>
                    <a:lnTo>
                      <a:pt x="265" y="238"/>
                    </a:lnTo>
                    <a:lnTo>
                      <a:pt x="265" y="238"/>
                    </a:lnTo>
                    <a:lnTo>
                      <a:pt x="252" y="259"/>
                    </a:lnTo>
                    <a:lnTo>
                      <a:pt x="246" y="269"/>
                    </a:lnTo>
                    <a:lnTo>
                      <a:pt x="240" y="281"/>
                    </a:lnTo>
                    <a:lnTo>
                      <a:pt x="240" y="281"/>
                    </a:lnTo>
                    <a:lnTo>
                      <a:pt x="238" y="296"/>
                    </a:lnTo>
                    <a:lnTo>
                      <a:pt x="236" y="312"/>
                    </a:lnTo>
                    <a:lnTo>
                      <a:pt x="236" y="312"/>
                    </a:lnTo>
                    <a:lnTo>
                      <a:pt x="236" y="339"/>
                    </a:lnTo>
                    <a:lnTo>
                      <a:pt x="240" y="366"/>
                    </a:lnTo>
                    <a:lnTo>
                      <a:pt x="240" y="366"/>
                    </a:lnTo>
                    <a:lnTo>
                      <a:pt x="242" y="379"/>
                    </a:lnTo>
                    <a:lnTo>
                      <a:pt x="248" y="393"/>
                    </a:lnTo>
                    <a:lnTo>
                      <a:pt x="248" y="393"/>
                    </a:lnTo>
                    <a:lnTo>
                      <a:pt x="248" y="399"/>
                    </a:lnTo>
                    <a:lnTo>
                      <a:pt x="250" y="402"/>
                    </a:lnTo>
                    <a:lnTo>
                      <a:pt x="250" y="402"/>
                    </a:lnTo>
                    <a:lnTo>
                      <a:pt x="244" y="412"/>
                    </a:lnTo>
                    <a:lnTo>
                      <a:pt x="244" y="412"/>
                    </a:lnTo>
                    <a:lnTo>
                      <a:pt x="236" y="424"/>
                    </a:lnTo>
                    <a:lnTo>
                      <a:pt x="227" y="435"/>
                    </a:lnTo>
                    <a:lnTo>
                      <a:pt x="209" y="457"/>
                    </a:lnTo>
                    <a:lnTo>
                      <a:pt x="209" y="457"/>
                    </a:lnTo>
                    <a:lnTo>
                      <a:pt x="194" y="476"/>
                    </a:lnTo>
                    <a:lnTo>
                      <a:pt x="180" y="499"/>
                    </a:lnTo>
                    <a:lnTo>
                      <a:pt x="176" y="511"/>
                    </a:lnTo>
                    <a:lnTo>
                      <a:pt x="173" y="522"/>
                    </a:lnTo>
                    <a:lnTo>
                      <a:pt x="171" y="534"/>
                    </a:lnTo>
                    <a:lnTo>
                      <a:pt x="169" y="548"/>
                    </a:lnTo>
                    <a:lnTo>
                      <a:pt x="169" y="548"/>
                    </a:lnTo>
                    <a:lnTo>
                      <a:pt x="171" y="563"/>
                    </a:lnTo>
                    <a:lnTo>
                      <a:pt x="171" y="563"/>
                    </a:lnTo>
                    <a:lnTo>
                      <a:pt x="171" y="565"/>
                    </a:lnTo>
                    <a:lnTo>
                      <a:pt x="173" y="567"/>
                    </a:lnTo>
                    <a:lnTo>
                      <a:pt x="176" y="567"/>
                    </a:lnTo>
                    <a:lnTo>
                      <a:pt x="176" y="567"/>
                    </a:lnTo>
                    <a:lnTo>
                      <a:pt x="180" y="565"/>
                    </a:lnTo>
                    <a:lnTo>
                      <a:pt x="180" y="561"/>
                    </a:lnTo>
                    <a:lnTo>
                      <a:pt x="180" y="561"/>
                    </a:lnTo>
                    <a:lnTo>
                      <a:pt x="180" y="538"/>
                    </a:lnTo>
                    <a:lnTo>
                      <a:pt x="182" y="526"/>
                    </a:lnTo>
                    <a:lnTo>
                      <a:pt x="186" y="515"/>
                    </a:lnTo>
                    <a:lnTo>
                      <a:pt x="186" y="515"/>
                    </a:lnTo>
                    <a:lnTo>
                      <a:pt x="192" y="501"/>
                    </a:lnTo>
                    <a:lnTo>
                      <a:pt x="200" y="490"/>
                    </a:lnTo>
                    <a:lnTo>
                      <a:pt x="217" y="466"/>
                    </a:lnTo>
                    <a:lnTo>
                      <a:pt x="217" y="466"/>
                    </a:lnTo>
                    <a:lnTo>
                      <a:pt x="238" y="443"/>
                    </a:lnTo>
                    <a:lnTo>
                      <a:pt x="248" y="432"/>
                    </a:lnTo>
                    <a:lnTo>
                      <a:pt x="258" y="418"/>
                    </a:lnTo>
                    <a:lnTo>
                      <a:pt x="258" y="418"/>
                    </a:lnTo>
                    <a:lnTo>
                      <a:pt x="269" y="439"/>
                    </a:lnTo>
                    <a:lnTo>
                      <a:pt x="279" y="462"/>
                    </a:lnTo>
                    <a:lnTo>
                      <a:pt x="279" y="462"/>
                    </a:lnTo>
                    <a:lnTo>
                      <a:pt x="287" y="486"/>
                    </a:lnTo>
                    <a:lnTo>
                      <a:pt x="287" y="486"/>
                    </a:lnTo>
                    <a:lnTo>
                      <a:pt x="291" y="507"/>
                    </a:lnTo>
                    <a:lnTo>
                      <a:pt x="293" y="530"/>
                    </a:lnTo>
                    <a:lnTo>
                      <a:pt x="291" y="575"/>
                    </a:lnTo>
                    <a:lnTo>
                      <a:pt x="291" y="575"/>
                    </a:lnTo>
                    <a:lnTo>
                      <a:pt x="291" y="600"/>
                    </a:lnTo>
                    <a:lnTo>
                      <a:pt x="291" y="600"/>
                    </a:lnTo>
                    <a:lnTo>
                      <a:pt x="289" y="604"/>
                    </a:lnTo>
                    <a:lnTo>
                      <a:pt x="287" y="608"/>
                    </a:lnTo>
                    <a:lnTo>
                      <a:pt x="279" y="615"/>
                    </a:lnTo>
                    <a:lnTo>
                      <a:pt x="279" y="615"/>
                    </a:lnTo>
                    <a:lnTo>
                      <a:pt x="265" y="637"/>
                    </a:lnTo>
                    <a:lnTo>
                      <a:pt x="265" y="637"/>
                    </a:lnTo>
                    <a:lnTo>
                      <a:pt x="246" y="660"/>
                    </a:lnTo>
                    <a:lnTo>
                      <a:pt x="231" y="685"/>
                    </a:lnTo>
                    <a:lnTo>
                      <a:pt x="231" y="685"/>
                    </a:lnTo>
                    <a:lnTo>
                      <a:pt x="225" y="697"/>
                    </a:lnTo>
                    <a:lnTo>
                      <a:pt x="221" y="710"/>
                    </a:lnTo>
                    <a:lnTo>
                      <a:pt x="219" y="724"/>
                    </a:lnTo>
                    <a:lnTo>
                      <a:pt x="219" y="739"/>
                    </a:lnTo>
                    <a:lnTo>
                      <a:pt x="219" y="739"/>
                    </a:lnTo>
                    <a:lnTo>
                      <a:pt x="221" y="751"/>
                    </a:lnTo>
                    <a:lnTo>
                      <a:pt x="225" y="762"/>
                    </a:lnTo>
                    <a:lnTo>
                      <a:pt x="231" y="772"/>
                    </a:lnTo>
                    <a:lnTo>
                      <a:pt x="238" y="782"/>
                    </a:lnTo>
                    <a:lnTo>
                      <a:pt x="238" y="782"/>
                    </a:lnTo>
                    <a:lnTo>
                      <a:pt x="252" y="803"/>
                    </a:lnTo>
                    <a:lnTo>
                      <a:pt x="252" y="803"/>
                    </a:lnTo>
                    <a:lnTo>
                      <a:pt x="256" y="805"/>
                    </a:lnTo>
                    <a:lnTo>
                      <a:pt x="260" y="803"/>
                    </a:lnTo>
                    <a:lnTo>
                      <a:pt x="260" y="803"/>
                    </a:lnTo>
                    <a:lnTo>
                      <a:pt x="262" y="801"/>
                    </a:lnTo>
                    <a:lnTo>
                      <a:pt x="262" y="799"/>
                    </a:lnTo>
                    <a:lnTo>
                      <a:pt x="260" y="791"/>
                    </a:lnTo>
                    <a:lnTo>
                      <a:pt x="260" y="791"/>
                    </a:lnTo>
                    <a:lnTo>
                      <a:pt x="244" y="770"/>
                    </a:lnTo>
                    <a:lnTo>
                      <a:pt x="238" y="759"/>
                    </a:lnTo>
                    <a:lnTo>
                      <a:pt x="234" y="747"/>
                    </a:lnTo>
                    <a:lnTo>
                      <a:pt x="234" y="747"/>
                    </a:lnTo>
                    <a:lnTo>
                      <a:pt x="231" y="731"/>
                    </a:lnTo>
                    <a:lnTo>
                      <a:pt x="233" y="716"/>
                    </a:lnTo>
                    <a:lnTo>
                      <a:pt x="233" y="716"/>
                    </a:lnTo>
                    <a:lnTo>
                      <a:pt x="236" y="701"/>
                    </a:lnTo>
                    <a:lnTo>
                      <a:pt x="244" y="687"/>
                    </a:lnTo>
                    <a:lnTo>
                      <a:pt x="254" y="673"/>
                    </a:lnTo>
                    <a:lnTo>
                      <a:pt x="264" y="660"/>
                    </a:lnTo>
                    <a:lnTo>
                      <a:pt x="264" y="660"/>
                    </a:lnTo>
                    <a:lnTo>
                      <a:pt x="289" y="627"/>
                    </a:lnTo>
                    <a:lnTo>
                      <a:pt x="289" y="627"/>
                    </a:lnTo>
                    <a:lnTo>
                      <a:pt x="291" y="650"/>
                    </a:lnTo>
                    <a:lnTo>
                      <a:pt x="295" y="675"/>
                    </a:lnTo>
                    <a:lnTo>
                      <a:pt x="300" y="699"/>
                    </a:lnTo>
                    <a:lnTo>
                      <a:pt x="308" y="722"/>
                    </a:lnTo>
                    <a:lnTo>
                      <a:pt x="308" y="722"/>
                    </a:lnTo>
                    <a:lnTo>
                      <a:pt x="320" y="741"/>
                    </a:lnTo>
                    <a:lnTo>
                      <a:pt x="333" y="760"/>
                    </a:lnTo>
                    <a:lnTo>
                      <a:pt x="349" y="778"/>
                    </a:lnTo>
                    <a:lnTo>
                      <a:pt x="368" y="793"/>
                    </a:lnTo>
                    <a:lnTo>
                      <a:pt x="368" y="793"/>
                    </a:lnTo>
                    <a:lnTo>
                      <a:pt x="380" y="801"/>
                    </a:lnTo>
                    <a:lnTo>
                      <a:pt x="393" y="809"/>
                    </a:lnTo>
                    <a:lnTo>
                      <a:pt x="393" y="809"/>
                    </a:lnTo>
                    <a:lnTo>
                      <a:pt x="397" y="809"/>
                    </a:lnTo>
                    <a:lnTo>
                      <a:pt x="401" y="807"/>
                    </a:lnTo>
                    <a:lnTo>
                      <a:pt x="403" y="805"/>
                    </a:lnTo>
                    <a:lnTo>
                      <a:pt x="401" y="801"/>
                    </a:lnTo>
                    <a:lnTo>
                      <a:pt x="401" y="801"/>
                    </a:lnTo>
                    <a:lnTo>
                      <a:pt x="397" y="797"/>
                    </a:lnTo>
                    <a:lnTo>
                      <a:pt x="393" y="795"/>
                    </a:lnTo>
                    <a:lnTo>
                      <a:pt x="393" y="795"/>
                    </a:lnTo>
                    <a:lnTo>
                      <a:pt x="376" y="782"/>
                    </a:lnTo>
                    <a:lnTo>
                      <a:pt x="358" y="766"/>
                    </a:lnTo>
                    <a:lnTo>
                      <a:pt x="343" y="747"/>
                    </a:lnTo>
                    <a:lnTo>
                      <a:pt x="331" y="728"/>
                    </a:lnTo>
                    <a:lnTo>
                      <a:pt x="331" y="728"/>
                    </a:lnTo>
                    <a:lnTo>
                      <a:pt x="322" y="704"/>
                    </a:lnTo>
                    <a:lnTo>
                      <a:pt x="322" y="704"/>
                    </a:lnTo>
                    <a:lnTo>
                      <a:pt x="324" y="706"/>
                    </a:lnTo>
                    <a:lnTo>
                      <a:pt x="324" y="708"/>
                    </a:lnTo>
                    <a:lnTo>
                      <a:pt x="324" y="708"/>
                    </a:lnTo>
                    <a:lnTo>
                      <a:pt x="322" y="704"/>
                    </a:lnTo>
                    <a:lnTo>
                      <a:pt x="322" y="7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14">
                <a:extLst>
                  <a:ext uri="{FF2B5EF4-FFF2-40B4-BE49-F238E27FC236}">
                    <a16:creationId xmlns:a16="http://schemas.microsoft.com/office/drawing/2014/main" id="{18EACDF4-6C9E-4C93-81C3-19B9794CEE04}"/>
                  </a:ext>
                </a:extLst>
              </p:cNvPr>
              <p:cNvSpPr>
                <a:spLocks/>
              </p:cNvSpPr>
              <p:nvPr/>
            </p:nvSpPr>
            <p:spPr bwMode="auto">
              <a:xfrm>
                <a:off x="11666538" y="11075988"/>
                <a:ext cx="347663" cy="781050"/>
              </a:xfrm>
              <a:custGeom>
                <a:avLst/>
                <a:gdLst>
                  <a:gd name="T0" fmla="*/ 139 w 219"/>
                  <a:gd name="T1" fmla="*/ 490 h 492"/>
                  <a:gd name="T2" fmla="*/ 87 w 219"/>
                  <a:gd name="T3" fmla="*/ 476 h 492"/>
                  <a:gd name="T4" fmla="*/ 66 w 219"/>
                  <a:gd name="T5" fmla="*/ 466 h 492"/>
                  <a:gd name="T6" fmla="*/ 46 w 219"/>
                  <a:gd name="T7" fmla="*/ 457 h 492"/>
                  <a:gd name="T8" fmla="*/ 42 w 219"/>
                  <a:gd name="T9" fmla="*/ 455 h 492"/>
                  <a:gd name="T10" fmla="*/ 39 w 219"/>
                  <a:gd name="T11" fmla="*/ 451 h 492"/>
                  <a:gd name="T12" fmla="*/ 31 w 219"/>
                  <a:gd name="T13" fmla="*/ 441 h 492"/>
                  <a:gd name="T14" fmla="*/ 17 w 219"/>
                  <a:gd name="T15" fmla="*/ 420 h 492"/>
                  <a:gd name="T16" fmla="*/ 2 w 219"/>
                  <a:gd name="T17" fmla="*/ 373 h 492"/>
                  <a:gd name="T18" fmla="*/ 0 w 219"/>
                  <a:gd name="T19" fmla="*/ 323 h 492"/>
                  <a:gd name="T20" fmla="*/ 13 w 219"/>
                  <a:gd name="T21" fmla="*/ 273 h 492"/>
                  <a:gd name="T22" fmla="*/ 37 w 219"/>
                  <a:gd name="T23" fmla="*/ 228 h 492"/>
                  <a:gd name="T24" fmla="*/ 52 w 219"/>
                  <a:gd name="T25" fmla="*/ 207 h 492"/>
                  <a:gd name="T26" fmla="*/ 83 w 219"/>
                  <a:gd name="T27" fmla="*/ 163 h 492"/>
                  <a:gd name="T28" fmla="*/ 93 w 219"/>
                  <a:gd name="T29" fmla="*/ 137 h 492"/>
                  <a:gd name="T30" fmla="*/ 97 w 219"/>
                  <a:gd name="T31" fmla="*/ 122 h 492"/>
                  <a:gd name="T32" fmla="*/ 99 w 219"/>
                  <a:gd name="T33" fmla="*/ 77 h 492"/>
                  <a:gd name="T34" fmla="*/ 97 w 219"/>
                  <a:gd name="T35" fmla="*/ 35 h 492"/>
                  <a:gd name="T36" fmla="*/ 99 w 219"/>
                  <a:gd name="T37" fmla="*/ 23 h 492"/>
                  <a:gd name="T38" fmla="*/ 104 w 219"/>
                  <a:gd name="T39" fmla="*/ 16 h 492"/>
                  <a:gd name="T40" fmla="*/ 118 w 219"/>
                  <a:gd name="T41" fmla="*/ 10 h 492"/>
                  <a:gd name="T42" fmla="*/ 130 w 219"/>
                  <a:gd name="T43" fmla="*/ 6 h 492"/>
                  <a:gd name="T44" fmla="*/ 188 w 219"/>
                  <a:gd name="T45" fmla="*/ 0 h 492"/>
                  <a:gd name="T46" fmla="*/ 194 w 219"/>
                  <a:gd name="T47" fmla="*/ 0 h 492"/>
                  <a:gd name="T48" fmla="*/ 201 w 219"/>
                  <a:gd name="T49" fmla="*/ 6 h 492"/>
                  <a:gd name="T50" fmla="*/ 203 w 219"/>
                  <a:gd name="T51" fmla="*/ 10 h 492"/>
                  <a:gd name="T52" fmla="*/ 213 w 219"/>
                  <a:gd name="T53" fmla="*/ 41 h 492"/>
                  <a:gd name="T54" fmla="*/ 219 w 219"/>
                  <a:gd name="T55" fmla="*/ 54 h 492"/>
                  <a:gd name="T56" fmla="*/ 217 w 219"/>
                  <a:gd name="T57" fmla="*/ 58 h 492"/>
                  <a:gd name="T58" fmla="*/ 209 w 219"/>
                  <a:gd name="T59" fmla="*/ 81 h 492"/>
                  <a:gd name="T60" fmla="*/ 184 w 219"/>
                  <a:gd name="T61" fmla="*/ 161 h 492"/>
                  <a:gd name="T62" fmla="*/ 174 w 219"/>
                  <a:gd name="T63" fmla="*/ 157 h 492"/>
                  <a:gd name="T64" fmla="*/ 164 w 219"/>
                  <a:gd name="T65" fmla="*/ 155 h 492"/>
                  <a:gd name="T66" fmla="*/ 155 w 219"/>
                  <a:gd name="T67" fmla="*/ 159 h 492"/>
                  <a:gd name="T68" fmla="*/ 157 w 219"/>
                  <a:gd name="T69" fmla="*/ 161 h 492"/>
                  <a:gd name="T70" fmla="*/ 184 w 219"/>
                  <a:gd name="T71" fmla="*/ 182 h 492"/>
                  <a:gd name="T72" fmla="*/ 190 w 219"/>
                  <a:gd name="T73" fmla="*/ 192 h 492"/>
                  <a:gd name="T74" fmla="*/ 192 w 219"/>
                  <a:gd name="T75" fmla="*/ 205 h 492"/>
                  <a:gd name="T76" fmla="*/ 190 w 219"/>
                  <a:gd name="T77" fmla="*/ 236 h 492"/>
                  <a:gd name="T78" fmla="*/ 188 w 219"/>
                  <a:gd name="T79" fmla="*/ 252 h 492"/>
                  <a:gd name="T80" fmla="*/ 166 w 219"/>
                  <a:gd name="T81" fmla="*/ 304 h 492"/>
                  <a:gd name="T82" fmla="*/ 143 w 219"/>
                  <a:gd name="T83" fmla="*/ 356 h 492"/>
                  <a:gd name="T84" fmla="*/ 133 w 219"/>
                  <a:gd name="T85" fmla="*/ 383 h 492"/>
                  <a:gd name="T86" fmla="*/ 128 w 219"/>
                  <a:gd name="T87" fmla="*/ 428 h 492"/>
                  <a:gd name="T88" fmla="*/ 130 w 219"/>
                  <a:gd name="T89" fmla="*/ 457 h 492"/>
                  <a:gd name="T90" fmla="*/ 133 w 219"/>
                  <a:gd name="T91" fmla="*/ 470 h 492"/>
                  <a:gd name="T92" fmla="*/ 139 w 219"/>
                  <a:gd name="T93" fmla="*/ 492 h 492"/>
                  <a:gd name="T94" fmla="*/ 139 w 219"/>
                  <a:gd name="T95" fmla="*/ 490 h 492"/>
                  <a:gd name="T96" fmla="*/ 139 w 219"/>
                  <a:gd name="T97" fmla="*/ 49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9" h="492">
                    <a:moveTo>
                      <a:pt x="139" y="490"/>
                    </a:moveTo>
                    <a:lnTo>
                      <a:pt x="139" y="490"/>
                    </a:lnTo>
                    <a:lnTo>
                      <a:pt x="112" y="484"/>
                    </a:lnTo>
                    <a:lnTo>
                      <a:pt x="87" y="476"/>
                    </a:lnTo>
                    <a:lnTo>
                      <a:pt x="87" y="476"/>
                    </a:lnTo>
                    <a:lnTo>
                      <a:pt x="66" y="466"/>
                    </a:lnTo>
                    <a:lnTo>
                      <a:pt x="46" y="457"/>
                    </a:lnTo>
                    <a:lnTo>
                      <a:pt x="46" y="457"/>
                    </a:lnTo>
                    <a:lnTo>
                      <a:pt x="42" y="455"/>
                    </a:lnTo>
                    <a:lnTo>
                      <a:pt x="42" y="455"/>
                    </a:lnTo>
                    <a:lnTo>
                      <a:pt x="39" y="451"/>
                    </a:lnTo>
                    <a:lnTo>
                      <a:pt x="39" y="451"/>
                    </a:lnTo>
                    <a:lnTo>
                      <a:pt x="31" y="441"/>
                    </a:lnTo>
                    <a:lnTo>
                      <a:pt x="31" y="441"/>
                    </a:lnTo>
                    <a:lnTo>
                      <a:pt x="17" y="420"/>
                    </a:lnTo>
                    <a:lnTo>
                      <a:pt x="17" y="420"/>
                    </a:lnTo>
                    <a:lnTo>
                      <a:pt x="8" y="397"/>
                    </a:lnTo>
                    <a:lnTo>
                      <a:pt x="2" y="373"/>
                    </a:lnTo>
                    <a:lnTo>
                      <a:pt x="0" y="348"/>
                    </a:lnTo>
                    <a:lnTo>
                      <a:pt x="0" y="323"/>
                    </a:lnTo>
                    <a:lnTo>
                      <a:pt x="6" y="298"/>
                    </a:lnTo>
                    <a:lnTo>
                      <a:pt x="13" y="273"/>
                    </a:lnTo>
                    <a:lnTo>
                      <a:pt x="23" y="250"/>
                    </a:lnTo>
                    <a:lnTo>
                      <a:pt x="37" y="228"/>
                    </a:lnTo>
                    <a:lnTo>
                      <a:pt x="37" y="228"/>
                    </a:lnTo>
                    <a:lnTo>
                      <a:pt x="52" y="207"/>
                    </a:lnTo>
                    <a:lnTo>
                      <a:pt x="70" y="186"/>
                    </a:lnTo>
                    <a:lnTo>
                      <a:pt x="83" y="163"/>
                    </a:lnTo>
                    <a:lnTo>
                      <a:pt x="89" y="151"/>
                    </a:lnTo>
                    <a:lnTo>
                      <a:pt x="93" y="137"/>
                    </a:lnTo>
                    <a:lnTo>
                      <a:pt x="93" y="137"/>
                    </a:lnTo>
                    <a:lnTo>
                      <a:pt x="97" y="122"/>
                    </a:lnTo>
                    <a:lnTo>
                      <a:pt x="97" y="108"/>
                    </a:lnTo>
                    <a:lnTo>
                      <a:pt x="99" y="77"/>
                    </a:lnTo>
                    <a:lnTo>
                      <a:pt x="99" y="77"/>
                    </a:lnTo>
                    <a:lnTo>
                      <a:pt x="97" y="35"/>
                    </a:lnTo>
                    <a:lnTo>
                      <a:pt x="97" y="35"/>
                    </a:lnTo>
                    <a:lnTo>
                      <a:pt x="99" y="23"/>
                    </a:lnTo>
                    <a:lnTo>
                      <a:pt x="101" y="19"/>
                    </a:lnTo>
                    <a:lnTo>
                      <a:pt x="104" y="16"/>
                    </a:lnTo>
                    <a:lnTo>
                      <a:pt x="104" y="16"/>
                    </a:lnTo>
                    <a:lnTo>
                      <a:pt x="118" y="10"/>
                    </a:lnTo>
                    <a:lnTo>
                      <a:pt x="130" y="6"/>
                    </a:lnTo>
                    <a:lnTo>
                      <a:pt x="130" y="6"/>
                    </a:lnTo>
                    <a:lnTo>
                      <a:pt x="159" y="2"/>
                    </a:lnTo>
                    <a:lnTo>
                      <a:pt x="188" y="0"/>
                    </a:lnTo>
                    <a:lnTo>
                      <a:pt x="188" y="0"/>
                    </a:lnTo>
                    <a:lnTo>
                      <a:pt x="194" y="0"/>
                    </a:lnTo>
                    <a:lnTo>
                      <a:pt x="197" y="2"/>
                    </a:lnTo>
                    <a:lnTo>
                      <a:pt x="201" y="6"/>
                    </a:lnTo>
                    <a:lnTo>
                      <a:pt x="203" y="10"/>
                    </a:lnTo>
                    <a:lnTo>
                      <a:pt x="203" y="10"/>
                    </a:lnTo>
                    <a:lnTo>
                      <a:pt x="213" y="41"/>
                    </a:lnTo>
                    <a:lnTo>
                      <a:pt x="213" y="41"/>
                    </a:lnTo>
                    <a:lnTo>
                      <a:pt x="217" y="50"/>
                    </a:lnTo>
                    <a:lnTo>
                      <a:pt x="219" y="54"/>
                    </a:lnTo>
                    <a:lnTo>
                      <a:pt x="217" y="58"/>
                    </a:lnTo>
                    <a:lnTo>
                      <a:pt x="217" y="58"/>
                    </a:lnTo>
                    <a:lnTo>
                      <a:pt x="209" y="81"/>
                    </a:lnTo>
                    <a:lnTo>
                      <a:pt x="209" y="81"/>
                    </a:lnTo>
                    <a:lnTo>
                      <a:pt x="197" y="120"/>
                    </a:lnTo>
                    <a:lnTo>
                      <a:pt x="184" y="161"/>
                    </a:lnTo>
                    <a:lnTo>
                      <a:pt x="184" y="161"/>
                    </a:lnTo>
                    <a:lnTo>
                      <a:pt x="174" y="157"/>
                    </a:lnTo>
                    <a:lnTo>
                      <a:pt x="164" y="155"/>
                    </a:lnTo>
                    <a:lnTo>
                      <a:pt x="164" y="155"/>
                    </a:lnTo>
                    <a:lnTo>
                      <a:pt x="157" y="157"/>
                    </a:lnTo>
                    <a:lnTo>
                      <a:pt x="155" y="159"/>
                    </a:lnTo>
                    <a:lnTo>
                      <a:pt x="157" y="161"/>
                    </a:lnTo>
                    <a:lnTo>
                      <a:pt x="157" y="161"/>
                    </a:lnTo>
                    <a:lnTo>
                      <a:pt x="176" y="174"/>
                    </a:lnTo>
                    <a:lnTo>
                      <a:pt x="184" y="182"/>
                    </a:lnTo>
                    <a:lnTo>
                      <a:pt x="188" y="186"/>
                    </a:lnTo>
                    <a:lnTo>
                      <a:pt x="190" y="192"/>
                    </a:lnTo>
                    <a:lnTo>
                      <a:pt x="190" y="192"/>
                    </a:lnTo>
                    <a:lnTo>
                      <a:pt x="192" y="205"/>
                    </a:lnTo>
                    <a:lnTo>
                      <a:pt x="192" y="221"/>
                    </a:lnTo>
                    <a:lnTo>
                      <a:pt x="190" y="236"/>
                    </a:lnTo>
                    <a:lnTo>
                      <a:pt x="188" y="252"/>
                    </a:lnTo>
                    <a:lnTo>
                      <a:pt x="188" y="252"/>
                    </a:lnTo>
                    <a:lnTo>
                      <a:pt x="178" y="279"/>
                    </a:lnTo>
                    <a:lnTo>
                      <a:pt x="166" y="304"/>
                    </a:lnTo>
                    <a:lnTo>
                      <a:pt x="155" y="329"/>
                    </a:lnTo>
                    <a:lnTo>
                      <a:pt x="143" y="356"/>
                    </a:lnTo>
                    <a:lnTo>
                      <a:pt x="143" y="356"/>
                    </a:lnTo>
                    <a:lnTo>
                      <a:pt x="133" y="383"/>
                    </a:lnTo>
                    <a:lnTo>
                      <a:pt x="128" y="412"/>
                    </a:lnTo>
                    <a:lnTo>
                      <a:pt x="128" y="428"/>
                    </a:lnTo>
                    <a:lnTo>
                      <a:pt x="128" y="441"/>
                    </a:lnTo>
                    <a:lnTo>
                      <a:pt x="130" y="457"/>
                    </a:lnTo>
                    <a:lnTo>
                      <a:pt x="133" y="470"/>
                    </a:lnTo>
                    <a:lnTo>
                      <a:pt x="133" y="470"/>
                    </a:lnTo>
                    <a:lnTo>
                      <a:pt x="139" y="492"/>
                    </a:lnTo>
                    <a:lnTo>
                      <a:pt x="139" y="492"/>
                    </a:lnTo>
                    <a:lnTo>
                      <a:pt x="139" y="490"/>
                    </a:lnTo>
                    <a:lnTo>
                      <a:pt x="139" y="490"/>
                    </a:lnTo>
                    <a:lnTo>
                      <a:pt x="137" y="490"/>
                    </a:lnTo>
                    <a:lnTo>
                      <a:pt x="139" y="490"/>
                    </a:lnTo>
                    <a:lnTo>
                      <a:pt x="139" y="4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5">
                <a:extLst>
                  <a:ext uri="{FF2B5EF4-FFF2-40B4-BE49-F238E27FC236}">
                    <a16:creationId xmlns:a16="http://schemas.microsoft.com/office/drawing/2014/main" id="{EE6F6AD3-9CCD-4F50-AB97-7A67480E1DCA}"/>
                  </a:ext>
                </a:extLst>
              </p:cNvPr>
              <p:cNvSpPr>
                <a:spLocks/>
              </p:cNvSpPr>
              <p:nvPr/>
            </p:nvSpPr>
            <p:spPr bwMode="auto">
              <a:xfrm>
                <a:off x="12458700" y="11190288"/>
                <a:ext cx="292100" cy="190500"/>
              </a:xfrm>
              <a:custGeom>
                <a:avLst/>
                <a:gdLst>
                  <a:gd name="T0" fmla="*/ 165 w 184"/>
                  <a:gd name="T1" fmla="*/ 120 h 120"/>
                  <a:gd name="T2" fmla="*/ 155 w 184"/>
                  <a:gd name="T3" fmla="*/ 118 h 120"/>
                  <a:gd name="T4" fmla="*/ 148 w 184"/>
                  <a:gd name="T5" fmla="*/ 114 h 120"/>
                  <a:gd name="T6" fmla="*/ 128 w 184"/>
                  <a:gd name="T7" fmla="*/ 110 h 120"/>
                  <a:gd name="T8" fmla="*/ 122 w 184"/>
                  <a:gd name="T9" fmla="*/ 110 h 120"/>
                  <a:gd name="T10" fmla="*/ 113 w 184"/>
                  <a:gd name="T11" fmla="*/ 116 h 120"/>
                  <a:gd name="T12" fmla="*/ 107 w 184"/>
                  <a:gd name="T13" fmla="*/ 120 h 120"/>
                  <a:gd name="T14" fmla="*/ 103 w 184"/>
                  <a:gd name="T15" fmla="*/ 116 h 120"/>
                  <a:gd name="T16" fmla="*/ 82 w 184"/>
                  <a:gd name="T17" fmla="*/ 98 h 120"/>
                  <a:gd name="T18" fmla="*/ 37 w 184"/>
                  <a:gd name="T19" fmla="*/ 65 h 120"/>
                  <a:gd name="T20" fmla="*/ 28 w 184"/>
                  <a:gd name="T21" fmla="*/ 60 h 120"/>
                  <a:gd name="T22" fmla="*/ 10 w 184"/>
                  <a:gd name="T23" fmla="*/ 40 h 120"/>
                  <a:gd name="T24" fmla="*/ 4 w 184"/>
                  <a:gd name="T25" fmla="*/ 31 h 120"/>
                  <a:gd name="T26" fmla="*/ 0 w 184"/>
                  <a:gd name="T27" fmla="*/ 5 h 120"/>
                  <a:gd name="T28" fmla="*/ 2 w 184"/>
                  <a:gd name="T29" fmla="*/ 2 h 120"/>
                  <a:gd name="T30" fmla="*/ 14 w 184"/>
                  <a:gd name="T31" fmla="*/ 0 h 120"/>
                  <a:gd name="T32" fmla="*/ 28 w 184"/>
                  <a:gd name="T33" fmla="*/ 2 h 120"/>
                  <a:gd name="T34" fmla="*/ 68 w 184"/>
                  <a:gd name="T35" fmla="*/ 17 h 120"/>
                  <a:gd name="T36" fmla="*/ 91 w 184"/>
                  <a:gd name="T37" fmla="*/ 27 h 120"/>
                  <a:gd name="T38" fmla="*/ 119 w 184"/>
                  <a:gd name="T39" fmla="*/ 34 h 120"/>
                  <a:gd name="T40" fmla="*/ 138 w 184"/>
                  <a:gd name="T41" fmla="*/ 34 h 120"/>
                  <a:gd name="T42" fmla="*/ 144 w 184"/>
                  <a:gd name="T43" fmla="*/ 33 h 120"/>
                  <a:gd name="T44" fmla="*/ 169 w 184"/>
                  <a:gd name="T45" fmla="*/ 21 h 120"/>
                  <a:gd name="T46" fmla="*/ 173 w 184"/>
                  <a:gd name="T47" fmla="*/ 21 h 120"/>
                  <a:gd name="T48" fmla="*/ 181 w 184"/>
                  <a:gd name="T49" fmla="*/ 25 h 120"/>
                  <a:gd name="T50" fmla="*/ 182 w 184"/>
                  <a:gd name="T51" fmla="*/ 29 h 120"/>
                  <a:gd name="T52" fmla="*/ 184 w 184"/>
                  <a:gd name="T53" fmla="*/ 38 h 120"/>
                  <a:gd name="T54" fmla="*/ 177 w 184"/>
                  <a:gd name="T55" fmla="*/ 46 h 120"/>
                  <a:gd name="T56" fmla="*/ 150 w 184"/>
                  <a:gd name="T57" fmla="*/ 62 h 120"/>
                  <a:gd name="T58" fmla="*/ 122 w 184"/>
                  <a:gd name="T59" fmla="*/ 75 h 120"/>
                  <a:gd name="T60" fmla="*/ 122 w 184"/>
                  <a:gd name="T61" fmla="*/ 77 h 120"/>
                  <a:gd name="T62" fmla="*/ 136 w 184"/>
                  <a:gd name="T63" fmla="*/ 83 h 120"/>
                  <a:gd name="T64" fmla="*/ 167 w 184"/>
                  <a:gd name="T65" fmla="*/ 93 h 120"/>
                  <a:gd name="T66" fmla="*/ 173 w 184"/>
                  <a:gd name="T67" fmla="*/ 93 h 120"/>
                  <a:gd name="T68" fmla="*/ 179 w 184"/>
                  <a:gd name="T69" fmla="*/ 96 h 120"/>
                  <a:gd name="T70" fmla="*/ 179 w 184"/>
                  <a:gd name="T71" fmla="*/ 102 h 120"/>
                  <a:gd name="T72" fmla="*/ 177 w 184"/>
                  <a:gd name="T73" fmla="*/ 106 h 120"/>
                  <a:gd name="T74" fmla="*/ 169 w 184"/>
                  <a:gd name="T75" fmla="*/ 118 h 120"/>
                  <a:gd name="T76" fmla="*/ 165 w 184"/>
                  <a:gd name="T7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4" h="120">
                    <a:moveTo>
                      <a:pt x="165" y="120"/>
                    </a:moveTo>
                    <a:lnTo>
                      <a:pt x="165" y="120"/>
                    </a:lnTo>
                    <a:lnTo>
                      <a:pt x="161" y="120"/>
                    </a:lnTo>
                    <a:lnTo>
                      <a:pt x="155" y="118"/>
                    </a:lnTo>
                    <a:lnTo>
                      <a:pt x="148" y="114"/>
                    </a:lnTo>
                    <a:lnTo>
                      <a:pt x="148" y="114"/>
                    </a:lnTo>
                    <a:lnTo>
                      <a:pt x="134" y="110"/>
                    </a:lnTo>
                    <a:lnTo>
                      <a:pt x="128" y="110"/>
                    </a:lnTo>
                    <a:lnTo>
                      <a:pt x="122" y="110"/>
                    </a:lnTo>
                    <a:lnTo>
                      <a:pt x="122" y="110"/>
                    </a:lnTo>
                    <a:lnTo>
                      <a:pt x="113" y="116"/>
                    </a:lnTo>
                    <a:lnTo>
                      <a:pt x="113" y="116"/>
                    </a:lnTo>
                    <a:lnTo>
                      <a:pt x="107" y="120"/>
                    </a:lnTo>
                    <a:lnTo>
                      <a:pt x="107" y="120"/>
                    </a:lnTo>
                    <a:lnTo>
                      <a:pt x="103" y="116"/>
                    </a:lnTo>
                    <a:lnTo>
                      <a:pt x="103" y="116"/>
                    </a:lnTo>
                    <a:lnTo>
                      <a:pt x="82" y="98"/>
                    </a:lnTo>
                    <a:lnTo>
                      <a:pt x="82" y="98"/>
                    </a:lnTo>
                    <a:lnTo>
                      <a:pt x="61" y="81"/>
                    </a:lnTo>
                    <a:lnTo>
                      <a:pt x="37" y="65"/>
                    </a:lnTo>
                    <a:lnTo>
                      <a:pt x="37" y="65"/>
                    </a:lnTo>
                    <a:lnTo>
                      <a:pt x="28" y="60"/>
                    </a:lnTo>
                    <a:lnTo>
                      <a:pt x="18" y="50"/>
                    </a:lnTo>
                    <a:lnTo>
                      <a:pt x="10" y="40"/>
                    </a:lnTo>
                    <a:lnTo>
                      <a:pt x="4" y="31"/>
                    </a:lnTo>
                    <a:lnTo>
                      <a:pt x="4" y="31"/>
                    </a:lnTo>
                    <a:lnTo>
                      <a:pt x="0" y="17"/>
                    </a:lnTo>
                    <a:lnTo>
                      <a:pt x="0" y="5"/>
                    </a:lnTo>
                    <a:lnTo>
                      <a:pt x="0" y="5"/>
                    </a:lnTo>
                    <a:lnTo>
                      <a:pt x="2" y="2"/>
                    </a:lnTo>
                    <a:lnTo>
                      <a:pt x="6" y="0"/>
                    </a:lnTo>
                    <a:lnTo>
                      <a:pt x="14" y="0"/>
                    </a:lnTo>
                    <a:lnTo>
                      <a:pt x="14" y="0"/>
                    </a:lnTo>
                    <a:lnTo>
                      <a:pt x="28" y="2"/>
                    </a:lnTo>
                    <a:lnTo>
                      <a:pt x="41" y="5"/>
                    </a:lnTo>
                    <a:lnTo>
                      <a:pt x="68" y="17"/>
                    </a:lnTo>
                    <a:lnTo>
                      <a:pt x="68" y="17"/>
                    </a:lnTo>
                    <a:lnTo>
                      <a:pt x="91" y="27"/>
                    </a:lnTo>
                    <a:lnTo>
                      <a:pt x="119" y="34"/>
                    </a:lnTo>
                    <a:lnTo>
                      <a:pt x="119" y="34"/>
                    </a:lnTo>
                    <a:lnTo>
                      <a:pt x="130" y="36"/>
                    </a:lnTo>
                    <a:lnTo>
                      <a:pt x="138" y="34"/>
                    </a:lnTo>
                    <a:lnTo>
                      <a:pt x="144" y="33"/>
                    </a:lnTo>
                    <a:lnTo>
                      <a:pt x="144" y="33"/>
                    </a:lnTo>
                    <a:lnTo>
                      <a:pt x="157" y="27"/>
                    </a:lnTo>
                    <a:lnTo>
                      <a:pt x="169" y="21"/>
                    </a:lnTo>
                    <a:lnTo>
                      <a:pt x="169" y="21"/>
                    </a:lnTo>
                    <a:lnTo>
                      <a:pt x="173" y="21"/>
                    </a:lnTo>
                    <a:lnTo>
                      <a:pt x="177" y="21"/>
                    </a:lnTo>
                    <a:lnTo>
                      <a:pt x="181" y="25"/>
                    </a:lnTo>
                    <a:lnTo>
                      <a:pt x="182" y="29"/>
                    </a:lnTo>
                    <a:lnTo>
                      <a:pt x="182" y="29"/>
                    </a:lnTo>
                    <a:lnTo>
                      <a:pt x="184" y="34"/>
                    </a:lnTo>
                    <a:lnTo>
                      <a:pt x="184" y="38"/>
                    </a:lnTo>
                    <a:lnTo>
                      <a:pt x="181" y="42"/>
                    </a:lnTo>
                    <a:lnTo>
                      <a:pt x="177" y="46"/>
                    </a:lnTo>
                    <a:lnTo>
                      <a:pt x="177" y="46"/>
                    </a:lnTo>
                    <a:lnTo>
                      <a:pt x="150" y="62"/>
                    </a:lnTo>
                    <a:lnTo>
                      <a:pt x="122" y="75"/>
                    </a:lnTo>
                    <a:lnTo>
                      <a:pt x="122" y="75"/>
                    </a:lnTo>
                    <a:lnTo>
                      <a:pt x="121" y="75"/>
                    </a:lnTo>
                    <a:lnTo>
                      <a:pt x="122" y="77"/>
                    </a:lnTo>
                    <a:lnTo>
                      <a:pt x="126" y="79"/>
                    </a:lnTo>
                    <a:lnTo>
                      <a:pt x="136" y="83"/>
                    </a:lnTo>
                    <a:lnTo>
                      <a:pt x="136" y="83"/>
                    </a:lnTo>
                    <a:lnTo>
                      <a:pt x="167" y="93"/>
                    </a:lnTo>
                    <a:lnTo>
                      <a:pt x="167" y="93"/>
                    </a:lnTo>
                    <a:lnTo>
                      <a:pt x="173" y="93"/>
                    </a:lnTo>
                    <a:lnTo>
                      <a:pt x="177" y="94"/>
                    </a:lnTo>
                    <a:lnTo>
                      <a:pt x="179" y="96"/>
                    </a:lnTo>
                    <a:lnTo>
                      <a:pt x="179" y="96"/>
                    </a:lnTo>
                    <a:lnTo>
                      <a:pt x="179" y="102"/>
                    </a:lnTo>
                    <a:lnTo>
                      <a:pt x="177" y="106"/>
                    </a:lnTo>
                    <a:lnTo>
                      <a:pt x="177" y="106"/>
                    </a:lnTo>
                    <a:lnTo>
                      <a:pt x="173" y="114"/>
                    </a:lnTo>
                    <a:lnTo>
                      <a:pt x="169" y="118"/>
                    </a:lnTo>
                    <a:lnTo>
                      <a:pt x="165" y="120"/>
                    </a:lnTo>
                    <a:lnTo>
                      <a:pt x="165"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6">
                <a:extLst>
                  <a:ext uri="{FF2B5EF4-FFF2-40B4-BE49-F238E27FC236}">
                    <a16:creationId xmlns:a16="http://schemas.microsoft.com/office/drawing/2014/main" id="{EB7B21F7-B026-4B26-8B43-A197F8BE88E2}"/>
                  </a:ext>
                </a:extLst>
              </p:cNvPr>
              <p:cNvSpPr>
                <a:spLocks/>
              </p:cNvSpPr>
              <p:nvPr/>
            </p:nvSpPr>
            <p:spPr bwMode="auto">
              <a:xfrm>
                <a:off x="11814175" y="11861800"/>
                <a:ext cx="214313" cy="258762"/>
              </a:xfrm>
              <a:custGeom>
                <a:avLst/>
                <a:gdLst>
                  <a:gd name="T0" fmla="*/ 89 w 135"/>
                  <a:gd name="T1" fmla="*/ 159 h 163"/>
                  <a:gd name="T2" fmla="*/ 89 w 135"/>
                  <a:gd name="T3" fmla="*/ 159 h 163"/>
                  <a:gd name="T4" fmla="*/ 79 w 135"/>
                  <a:gd name="T5" fmla="*/ 161 h 163"/>
                  <a:gd name="T6" fmla="*/ 68 w 135"/>
                  <a:gd name="T7" fmla="*/ 163 h 163"/>
                  <a:gd name="T8" fmla="*/ 58 w 135"/>
                  <a:gd name="T9" fmla="*/ 161 h 163"/>
                  <a:gd name="T10" fmla="*/ 50 w 135"/>
                  <a:gd name="T11" fmla="*/ 157 h 163"/>
                  <a:gd name="T12" fmla="*/ 50 w 135"/>
                  <a:gd name="T13" fmla="*/ 157 h 163"/>
                  <a:gd name="T14" fmla="*/ 42 w 135"/>
                  <a:gd name="T15" fmla="*/ 147 h 163"/>
                  <a:gd name="T16" fmla="*/ 37 w 135"/>
                  <a:gd name="T17" fmla="*/ 136 h 163"/>
                  <a:gd name="T18" fmla="*/ 31 w 135"/>
                  <a:gd name="T19" fmla="*/ 111 h 163"/>
                  <a:gd name="T20" fmla="*/ 31 w 135"/>
                  <a:gd name="T21" fmla="*/ 111 h 163"/>
                  <a:gd name="T22" fmla="*/ 15 w 135"/>
                  <a:gd name="T23" fmla="*/ 55 h 163"/>
                  <a:gd name="T24" fmla="*/ 15 w 135"/>
                  <a:gd name="T25" fmla="*/ 55 h 163"/>
                  <a:gd name="T26" fmla="*/ 8 w 135"/>
                  <a:gd name="T27" fmla="*/ 28 h 163"/>
                  <a:gd name="T28" fmla="*/ 8 w 135"/>
                  <a:gd name="T29" fmla="*/ 28 h 163"/>
                  <a:gd name="T30" fmla="*/ 4 w 135"/>
                  <a:gd name="T31" fmla="*/ 14 h 163"/>
                  <a:gd name="T32" fmla="*/ 2 w 135"/>
                  <a:gd name="T33" fmla="*/ 6 h 163"/>
                  <a:gd name="T34" fmla="*/ 0 w 135"/>
                  <a:gd name="T35" fmla="*/ 0 h 163"/>
                  <a:gd name="T36" fmla="*/ 0 w 135"/>
                  <a:gd name="T37" fmla="*/ 0 h 163"/>
                  <a:gd name="T38" fmla="*/ 25 w 135"/>
                  <a:gd name="T39" fmla="*/ 6 h 163"/>
                  <a:gd name="T40" fmla="*/ 52 w 135"/>
                  <a:gd name="T41" fmla="*/ 12 h 163"/>
                  <a:gd name="T42" fmla="*/ 52 w 135"/>
                  <a:gd name="T43" fmla="*/ 12 h 163"/>
                  <a:gd name="T44" fmla="*/ 56 w 135"/>
                  <a:gd name="T45" fmla="*/ 14 h 163"/>
                  <a:gd name="T46" fmla="*/ 58 w 135"/>
                  <a:gd name="T47" fmla="*/ 18 h 163"/>
                  <a:gd name="T48" fmla="*/ 58 w 135"/>
                  <a:gd name="T49" fmla="*/ 18 h 163"/>
                  <a:gd name="T50" fmla="*/ 66 w 135"/>
                  <a:gd name="T51" fmla="*/ 29 h 163"/>
                  <a:gd name="T52" fmla="*/ 66 w 135"/>
                  <a:gd name="T53" fmla="*/ 29 h 163"/>
                  <a:gd name="T54" fmla="*/ 81 w 135"/>
                  <a:gd name="T55" fmla="*/ 49 h 163"/>
                  <a:gd name="T56" fmla="*/ 81 w 135"/>
                  <a:gd name="T57" fmla="*/ 49 h 163"/>
                  <a:gd name="T58" fmla="*/ 97 w 135"/>
                  <a:gd name="T59" fmla="*/ 66 h 163"/>
                  <a:gd name="T60" fmla="*/ 97 w 135"/>
                  <a:gd name="T61" fmla="*/ 66 h 163"/>
                  <a:gd name="T62" fmla="*/ 116 w 135"/>
                  <a:gd name="T63" fmla="*/ 89 h 163"/>
                  <a:gd name="T64" fmla="*/ 126 w 135"/>
                  <a:gd name="T65" fmla="*/ 101 h 163"/>
                  <a:gd name="T66" fmla="*/ 133 w 135"/>
                  <a:gd name="T67" fmla="*/ 113 h 163"/>
                  <a:gd name="T68" fmla="*/ 133 w 135"/>
                  <a:gd name="T69" fmla="*/ 113 h 163"/>
                  <a:gd name="T70" fmla="*/ 135 w 135"/>
                  <a:gd name="T71" fmla="*/ 118 h 163"/>
                  <a:gd name="T72" fmla="*/ 135 w 135"/>
                  <a:gd name="T73" fmla="*/ 118 h 163"/>
                  <a:gd name="T74" fmla="*/ 135 w 135"/>
                  <a:gd name="T75" fmla="*/ 122 h 163"/>
                  <a:gd name="T76" fmla="*/ 135 w 135"/>
                  <a:gd name="T77" fmla="*/ 126 h 163"/>
                  <a:gd name="T78" fmla="*/ 135 w 135"/>
                  <a:gd name="T79" fmla="*/ 126 h 163"/>
                  <a:gd name="T80" fmla="*/ 131 w 135"/>
                  <a:gd name="T81" fmla="*/ 134 h 163"/>
                  <a:gd name="T82" fmla="*/ 128 w 135"/>
                  <a:gd name="T83" fmla="*/ 142 h 163"/>
                  <a:gd name="T84" fmla="*/ 128 w 135"/>
                  <a:gd name="T85" fmla="*/ 142 h 163"/>
                  <a:gd name="T86" fmla="*/ 120 w 135"/>
                  <a:gd name="T87" fmla="*/ 149 h 163"/>
                  <a:gd name="T88" fmla="*/ 110 w 135"/>
                  <a:gd name="T89" fmla="*/ 153 h 163"/>
                  <a:gd name="T90" fmla="*/ 89 w 135"/>
                  <a:gd name="T91" fmla="*/ 159 h 163"/>
                  <a:gd name="T92" fmla="*/ 89 w 135"/>
                  <a:gd name="T93" fmla="*/ 159 h 163"/>
                  <a:gd name="T94" fmla="*/ 89 w 135"/>
                  <a:gd name="T95" fmla="*/ 159 h 163"/>
                  <a:gd name="T96" fmla="*/ 89 w 135"/>
                  <a:gd name="T97" fmla="*/ 159 h 163"/>
                  <a:gd name="T98" fmla="*/ 79 w 135"/>
                  <a:gd name="T99" fmla="*/ 163 h 163"/>
                  <a:gd name="T100" fmla="*/ 89 w 135"/>
                  <a:gd name="T101" fmla="*/ 159 h 163"/>
                  <a:gd name="T102" fmla="*/ 89 w 135"/>
                  <a:gd name="T103" fmla="*/ 15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163">
                    <a:moveTo>
                      <a:pt x="89" y="159"/>
                    </a:moveTo>
                    <a:lnTo>
                      <a:pt x="89" y="159"/>
                    </a:lnTo>
                    <a:lnTo>
                      <a:pt x="79" y="161"/>
                    </a:lnTo>
                    <a:lnTo>
                      <a:pt x="68" y="163"/>
                    </a:lnTo>
                    <a:lnTo>
                      <a:pt x="58" y="161"/>
                    </a:lnTo>
                    <a:lnTo>
                      <a:pt x="50" y="157"/>
                    </a:lnTo>
                    <a:lnTo>
                      <a:pt x="50" y="157"/>
                    </a:lnTo>
                    <a:lnTo>
                      <a:pt x="42" y="147"/>
                    </a:lnTo>
                    <a:lnTo>
                      <a:pt x="37" y="136"/>
                    </a:lnTo>
                    <a:lnTo>
                      <a:pt x="31" y="111"/>
                    </a:lnTo>
                    <a:lnTo>
                      <a:pt x="31" y="111"/>
                    </a:lnTo>
                    <a:lnTo>
                      <a:pt x="15" y="55"/>
                    </a:lnTo>
                    <a:lnTo>
                      <a:pt x="15" y="55"/>
                    </a:lnTo>
                    <a:lnTo>
                      <a:pt x="8" y="28"/>
                    </a:lnTo>
                    <a:lnTo>
                      <a:pt x="8" y="28"/>
                    </a:lnTo>
                    <a:lnTo>
                      <a:pt x="4" y="14"/>
                    </a:lnTo>
                    <a:lnTo>
                      <a:pt x="2" y="6"/>
                    </a:lnTo>
                    <a:lnTo>
                      <a:pt x="0" y="0"/>
                    </a:lnTo>
                    <a:lnTo>
                      <a:pt x="0" y="0"/>
                    </a:lnTo>
                    <a:lnTo>
                      <a:pt x="25" y="6"/>
                    </a:lnTo>
                    <a:lnTo>
                      <a:pt x="52" y="12"/>
                    </a:lnTo>
                    <a:lnTo>
                      <a:pt x="52" y="12"/>
                    </a:lnTo>
                    <a:lnTo>
                      <a:pt x="56" y="14"/>
                    </a:lnTo>
                    <a:lnTo>
                      <a:pt x="58" y="18"/>
                    </a:lnTo>
                    <a:lnTo>
                      <a:pt x="58" y="18"/>
                    </a:lnTo>
                    <a:lnTo>
                      <a:pt x="66" y="29"/>
                    </a:lnTo>
                    <a:lnTo>
                      <a:pt x="66" y="29"/>
                    </a:lnTo>
                    <a:lnTo>
                      <a:pt x="81" y="49"/>
                    </a:lnTo>
                    <a:lnTo>
                      <a:pt x="81" y="49"/>
                    </a:lnTo>
                    <a:lnTo>
                      <a:pt x="97" y="66"/>
                    </a:lnTo>
                    <a:lnTo>
                      <a:pt x="97" y="66"/>
                    </a:lnTo>
                    <a:lnTo>
                      <a:pt x="116" y="89"/>
                    </a:lnTo>
                    <a:lnTo>
                      <a:pt x="126" y="101"/>
                    </a:lnTo>
                    <a:lnTo>
                      <a:pt x="133" y="113"/>
                    </a:lnTo>
                    <a:lnTo>
                      <a:pt x="133" y="113"/>
                    </a:lnTo>
                    <a:lnTo>
                      <a:pt x="135" y="118"/>
                    </a:lnTo>
                    <a:lnTo>
                      <a:pt x="135" y="118"/>
                    </a:lnTo>
                    <a:lnTo>
                      <a:pt x="135" y="122"/>
                    </a:lnTo>
                    <a:lnTo>
                      <a:pt x="135" y="126"/>
                    </a:lnTo>
                    <a:lnTo>
                      <a:pt x="135" y="126"/>
                    </a:lnTo>
                    <a:lnTo>
                      <a:pt x="131" y="134"/>
                    </a:lnTo>
                    <a:lnTo>
                      <a:pt x="128" y="142"/>
                    </a:lnTo>
                    <a:lnTo>
                      <a:pt x="128" y="142"/>
                    </a:lnTo>
                    <a:lnTo>
                      <a:pt x="120" y="149"/>
                    </a:lnTo>
                    <a:lnTo>
                      <a:pt x="110" y="153"/>
                    </a:lnTo>
                    <a:lnTo>
                      <a:pt x="89" y="159"/>
                    </a:lnTo>
                    <a:lnTo>
                      <a:pt x="89" y="159"/>
                    </a:lnTo>
                    <a:lnTo>
                      <a:pt x="89" y="159"/>
                    </a:lnTo>
                    <a:lnTo>
                      <a:pt x="89" y="159"/>
                    </a:lnTo>
                    <a:lnTo>
                      <a:pt x="79" y="163"/>
                    </a:lnTo>
                    <a:lnTo>
                      <a:pt x="89" y="159"/>
                    </a:lnTo>
                    <a:lnTo>
                      <a:pt x="89"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oup 82">
              <a:extLst>
                <a:ext uri="{FF2B5EF4-FFF2-40B4-BE49-F238E27FC236}">
                  <a16:creationId xmlns:a16="http://schemas.microsoft.com/office/drawing/2014/main" id="{ED02462E-8EC5-4131-9919-54206C19D5B0}"/>
                </a:ext>
              </a:extLst>
            </p:cNvPr>
            <p:cNvGrpSpPr/>
            <p:nvPr/>
          </p:nvGrpSpPr>
          <p:grpSpPr>
            <a:xfrm>
              <a:off x="10296526" y="3409147"/>
              <a:ext cx="1381124" cy="1381124"/>
              <a:chOff x="10296526" y="3409147"/>
              <a:chExt cx="1381124" cy="1381124"/>
            </a:xfrm>
          </p:grpSpPr>
          <p:sp>
            <p:nvSpPr>
              <p:cNvPr id="60" name="Oval 59">
                <a:extLst>
                  <a:ext uri="{FF2B5EF4-FFF2-40B4-BE49-F238E27FC236}">
                    <a16:creationId xmlns:a16="http://schemas.microsoft.com/office/drawing/2014/main" id="{0515673A-3D61-41CE-94C2-B9D3F38E13E1}"/>
                  </a:ext>
                </a:extLst>
              </p:cNvPr>
              <p:cNvSpPr/>
              <p:nvPr/>
            </p:nvSpPr>
            <p:spPr>
              <a:xfrm>
                <a:off x="10296526" y="3409147"/>
                <a:ext cx="1381124" cy="13811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91B94B16-F3F6-41C4-8D89-0206CDC423DC}"/>
                  </a:ext>
                </a:extLst>
              </p:cNvPr>
              <p:cNvGrpSpPr/>
              <p:nvPr/>
            </p:nvGrpSpPr>
            <p:grpSpPr>
              <a:xfrm>
                <a:off x="10575148" y="3558372"/>
                <a:ext cx="763675" cy="656301"/>
                <a:chOff x="3984625" y="11115675"/>
                <a:chExt cx="2212975" cy="1901825"/>
              </a:xfrm>
              <a:solidFill>
                <a:schemeClr val="bg1"/>
              </a:solidFill>
            </p:grpSpPr>
            <p:sp>
              <p:nvSpPr>
                <p:cNvPr id="45" name="Freeform 17">
                  <a:extLst>
                    <a:ext uri="{FF2B5EF4-FFF2-40B4-BE49-F238E27FC236}">
                      <a16:creationId xmlns:a16="http://schemas.microsoft.com/office/drawing/2014/main" id="{E6E98EC3-84AE-49EA-8F92-B2DAA3083039}"/>
                    </a:ext>
                  </a:extLst>
                </p:cNvPr>
                <p:cNvSpPr>
                  <a:spLocks/>
                </p:cNvSpPr>
                <p:nvPr/>
              </p:nvSpPr>
              <p:spPr bwMode="auto">
                <a:xfrm>
                  <a:off x="5416550" y="11115675"/>
                  <a:ext cx="781050" cy="1314450"/>
                </a:xfrm>
                <a:custGeom>
                  <a:avLst/>
                  <a:gdLst>
                    <a:gd name="T0" fmla="*/ 0 w 492"/>
                    <a:gd name="T1" fmla="*/ 643 h 828"/>
                    <a:gd name="T2" fmla="*/ 0 w 492"/>
                    <a:gd name="T3" fmla="*/ 610 h 828"/>
                    <a:gd name="T4" fmla="*/ 0 w 492"/>
                    <a:gd name="T5" fmla="*/ 600 h 828"/>
                    <a:gd name="T6" fmla="*/ 23 w 492"/>
                    <a:gd name="T7" fmla="*/ 550 h 828"/>
                    <a:gd name="T8" fmla="*/ 64 w 492"/>
                    <a:gd name="T9" fmla="*/ 521 h 828"/>
                    <a:gd name="T10" fmla="*/ 118 w 492"/>
                    <a:gd name="T11" fmla="*/ 509 h 828"/>
                    <a:gd name="T12" fmla="*/ 246 w 492"/>
                    <a:gd name="T13" fmla="*/ 507 h 828"/>
                    <a:gd name="T14" fmla="*/ 248 w 492"/>
                    <a:gd name="T15" fmla="*/ 503 h 828"/>
                    <a:gd name="T16" fmla="*/ 205 w 492"/>
                    <a:gd name="T17" fmla="*/ 492 h 828"/>
                    <a:gd name="T18" fmla="*/ 165 w 492"/>
                    <a:gd name="T19" fmla="*/ 486 h 828"/>
                    <a:gd name="T20" fmla="*/ 157 w 492"/>
                    <a:gd name="T21" fmla="*/ 428 h 828"/>
                    <a:gd name="T22" fmla="*/ 167 w 492"/>
                    <a:gd name="T23" fmla="*/ 337 h 828"/>
                    <a:gd name="T24" fmla="*/ 198 w 492"/>
                    <a:gd name="T25" fmla="*/ 333 h 828"/>
                    <a:gd name="T26" fmla="*/ 229 w 492"/>
                    <a:gd name="T27" fmla="*/ 325 h 828"/>
                    <a:gd name="T28" fmla="*/ 248 w 492"/>
                    <a:gd name="T29" fmla="*/ 316 h 828"/>
                    <a:gd name="T30" fmla="*/ 227 w 492"/>
                    <a:gd name="T31" fmla="*/ 318 h 828"/>
                    <a:gd name="T32" fmla="*/ 167 w 492"/>
                    <a:gd name="T33" fmla="*/ 318 h 828"/>
                    <a:gd name="T34" fmla="*/ 108 w 492"/>
                    <a:gd name="T35" fmla="*/ 304 h 828"/>
                    <a:gd name="T36" fmla="*/ 58 w 492"/>
                    <a:gd name="T37" fmla="*/ 279 h 828"/>
                    <a:gd name="T38" fmla="*/ 23 w 492"/>
                    <a:gd name="T39" fmla="*/ 236 h 828"/>
                    <a:gd name="T40" fmla="*/ 8 w 492"/>
                    <a:gd name="T41" fmla="*/ 176 h 828"/>
                    <a:gd name="T42" fmla="*/ 8 w 492"/>
                    <a:gd name="T43" fmla="*/ 170 h 828"/>
                    <a:gd name="T44" fmla="*/ 8 w 492"/>
                    <a:gd name="T45" fmla="*/ 165 h 828"/>
                    <a:gd name="T46" fmla="*/ 8 w 492"/>
                    <a:gd name="T47" fmla="*/ 157 h 828"/>
                    <a:gd name="T48" fmla="*/ 12 w 492"/>
                    <a:gd name="T49" fmla="*/ 136 h 828"/>
                    <a:gd name="T50" fmla="*/ 33 w 492"/>
                    <a:gd name="T51" fmla="*/ 87 h 828"/>
                    <a:gd name="T52" fmla="*/ 68 w 492"/>
                    <a:gd name="T53" fmla="*/ 50 h 828"/>
                    <a:gd name="T54" fmla="*/ 110 w 492"/>
                    <a:gd name="T55" fmla="*/ 21 h 828"/>
                    <a:gd name="T56" fmla="*/ 161 w 492"/>
                    <a:gd name="T57" fmla="*/ 6 h 828"/>
                    <a:gd name="T58" fmla="*/ 213 w 492"/>
                    <a:gd name="T59" fmla="*/ 0 h 828"/>
                    <a:gd name="T60" fmla="*/ 250 w 492"/>
                    <a:gd name="T61" fmla="*/ 4 h 828"/>
                    <a:gd name="T62" fmla="*/ 302 w 492"/>
                    <a:gd name="T63" fmla="*/ 23 h 828"/>
                    <a:gd name="T64" fmla="*/ 345 w 492"/>
                    <a:gd name="T65" fmla="*/ 52 h 828"/>
                    <a:gd name="T66" fmla="*/ 414 w 492"/>
                    <a:gd name="T67" fmla="*/ 136 h 828"/>
                    <a:gd name="T68" fmla="*/ 451 w 492"/>
                    <a:gd name="T69" fmla="*/ 213 h 828"/>
                    <a:gd name="T70" fmla="*/ 488 w 492"/>
                    <a:gd name="T71" fmla="*/ 354 h 828"/>
                    <a:gd name="T72" fmla="*/ 490 w 492"/>
                    <a:gd name="T73" fmla="*/ 498 h 828"/>
                    <a:gd name="T74" fmla="*/ 471 w 492"/>
                    <a:gd name="T75" fmla="*/ 590 h 828"/>
                    <a:gd name="T76" fmla="*/ 436 w 492"/>
                    <a:gd name="T77" fmla="*/ 674 h 828"/>
                    <a:gd name="T78" fmla="*/ 399 w 492"/>
                    <a:gd name="T79" fmla="*/ 728 h 828"/>
                    <a:gd name="T80" fmla="*/ 354 w 492"/>
                    <a:gd name="T81" fmla="*/ 776 h 828"/>
                    <a:gd name="T82" fmla="*/ 296 w 492"/>
                    <a:gd name="T83" fmla="*/ 811 h 828"/>
                    <a:gd name="T84" fmla="*/ 263 w 492"/>
                    <a:gd name="T85" fmla="*/ 823 h 828"/>
                    <a:gd name="T86" fmla="*/ 240 w 492"/>
                    <a:gd name="T87" fmla="*/ 826 h 828"/>
                    <a:gd name="T88" fmla="*/ 229 w 492"/>
                    <a:gd name="T89" fmla="*/ 826 h 828"/>
                    <a:gd name="T90" fmla="*/ 211 w 492"/>
                    <a:gd name="T91" fmla="*/ 828 h 828"/>
                    <a:gd name="T92" fmla="*/ 209 w 492"/>
                    <a:gd name="T93" fmla="*/ 828 h 828"/>
                    <a:gd name="T94" fmla="*/ 194 w 492"/>
                    <a:gd name="T95" fmla="*/ 828 h 828"/>
                    <a:gd name="T96" fmla="*/ 161 w 492"/>
                    <a:gd name="T97" fmla="*/ 823 h 828"/>
                    <a:gd name="T98" fmla="*/ 112 w 492"/>
                    <a:gd name="T99" fmla="*/ 805 h 828"/>
                    <a:gd name="T100" fmla="*/ 72 w 492"/>
                    <a:gd name="T101" fmla="*/ 778 h 828"/>
                    <a:gd name="T102" fmla="*/ 37 w 492"/>
                    <a:gd name="T103" fmla="*/ 741 h 828"/>
                    <a:gd name="T104" fmla="*/ 14 w 492"/>
                    <a:gd name="T105" fmla="*/ 697 h 828"/>
                    <a:gd name="T106" fmla="*/ 4 w 492"/>
                    <a:gd name="T107" fmla="*/ 664 h 828"/>
                    <a:gd name="T108" fmla="*/ 4 w 492"/>
                    <a:gd name="T109" fmla="*/ 664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2" h="828">
                      <a:moveTo>
                        <a:pt x="4" y="664"/>
                      </a:moveTo>
                      <a:lnTo>
                        <a:pt x="4" y="664"/>
                      </a:lnTo>
                      <a:lnTo>
                        <a:pt x="0" y="643"/>
                      </a:lnTo>
                      <a:lnTo>
                        <a:pt x="0" y="621"/>
                      </a:lnTo>
                      <a:lnTo>
                        <a:pt x="0" y="621"/>
                      </a:lnTo>
                      <a:lnTo>
                        <a:pt x="0" y="610"/>
                      </a:lnTo>
                      <a:lnTo>
                        <a:pt x="0" y="610"/>
                      </a:lnTo>
                      <a:lnTo>
                        <a:pt x="0" y="600"/>
                      </a:lnTo>
                      <a:lnTo>
                        <a:pt x="0" y="600"/>
                      </a:lnTo>
                      <a:lnTo>
                        <a:pt x="6" y="581"/>
                      </a:lnTo>
                      <a:lnTo>
                        <a:pt x="14" y="563"/>
                      </a:lnTo>
                      <a:lnTo>
                        <a:pt x="23" y="550"/>
                      </a:lnTo>
                      <a:lnTo>
                        <a:pt x="35" y="538"/>
                      </a:lnTo>
                      <a:lnTo>
                        <a:pt x="48" y="528"/>
                      </a:lnTo>
                      <a:lnTo>
                        <a:pt x="64" y="521"/>
                      </a:lnTo>
                      <a:lnTo>
                        <a:pt x="81" y="517"/>
                      </a:lnTo>
                      <a:lnTo>
                        <a:pt x="99" y="511"/>
                      </a:lnTo>
                      <a:lnTo>
                        <a:pt x="118" y="509"/>
                      </a:lnTo>
                      <a:lnTo>
                        <a:pt x="138" y="507"/>
                      </a:lnTo>
                      <a:lnTo>
                        <a:pt x="176" y="505"/>
                      </a:lnTo>
                      <a:lnTo>
                        <a:pt x="246" y="507"/>
                      </a:lnTo>
                      <a:lnTo>
                        <a:pt x="246" y="507"/>
                      </a:lnTo>
                      <a:lnTo>
                        <a:pt x="248" y="505"/>
                      </a:lnTo>
                      <a:lnTo>
                        <a:pt x="248" y="503"/>
                      </a:lnTo>
                      <a:lnTo>
                        <a:pt x="248" y="503"/>
                      </a:lnTo>
                      <a:lnTo>
                        <a:pt x="248" y="503"/>
                      </a:lnTo>
                      <a:lnTo>
                        <a:pt x="205" y="492"/>
                      </a:lnTo>
                      <a:lnTo>
                        <a:pt x="184" y="488"/>
                      </a:lnTo>
                      <a:lnTo>
                        <a:pt x="165" y="486"/>
                      </a:lnTo>
                      <a:lnTo>
                        <a:pt x="165" y="486"/>
                      </a:lnTo>
                      <a:lnTo>
                        <a:pt x="159" y="465"/>
                      </a:lnTo>
                      <a:lnTo>
                        <a:pt x="157" y="447"/>
                      </a:lnTo>
                      <a:lnTo>
                        <a:pt x="157" y="428"/>
                      </a:lnTo>
                      <a:lnTo>
                        <a:pt x="157" y="410"/>
                      </a:lnTo>
                      <a:lnTo>
                        <a:pt x="161" y="376"/>
                      </a:lnTo>
                      <a:lnTo>
                        <a:pt x="167" y="337"/>
                      </a:lnTo>
                      <a:lnTo>
                        <a:pt x="167" y="337"/>
                      </a:lnTo>
                      <a:lnTo>
                        <a:pt x="182" y="337"/>
                      </a:lnTo>
                      <a:lnTo>
                        <a:pt x="198" y="333"/>
                      </a:lnTo>
                      <a:lnTo>
                        <a:pt x="213" y="331"/>
                      </a:lnTo>
                      <a:lnTo>
                        <a:pt x="229" y="325"/>
                      </a:lnTo>
                      <a:lnTo>
                        <a:pt x="229" y="325"/>
                      </a:lnTo>
                      <a:lnTo>
                        <a:pt x="248" y="318"/>
                      </a:lnTo>
                      <a:lnTo>
                        <a:pt x="248" y="318"/>
                      </a:lnTo>
                      <a:lnTo>
                        <a:pt x="248" y="316"/>
                      </a:lnTo>
                      <a:lnTo>
                        <a:pt x="246" y="314"/>
                      </a:lnTo>
                      <a:lnTo>
                        <a:pt x="246" y="314"/>
                      </a:lnTo>
                      <a:lnTo>
                        <a:pt x="227" y="318"/>
                      </a:lnTo>
                      <a:lnTo>
                        <a:pt x="207" y="318"/>
                      </a:lnTo>
                      <a:lnTo>
                        <a:pt x="188" y="318"/>
                      </a:lnTo>
                      <a:lnTo>
                        <a:pt x="167" y="318"/>
                      </a:lnTo>
                      <a:lnTo>
                        <a:pt x="147" y="314"/>
                      </a:lnTo>
                      <a:lnTo>
                        <a:pt x="128" y="310"/>
                      </a:lnTo>
                      <a:lnTo>
                        <a:pt x="108" y="304"/>
                      </a:lnTo>
                      <a:lnTo>
                        <a:pt x="91" y="298"/>
                      </a:lnTo>
                      <a:lnTo>
                        <a:pt x="74" y="289"/>
                      </a:lnTo>
                      <a:lnTo>
                        <a:pt x="58" y="279"/>
                      </a:lnTo>
                      <a:lnTo>
                        <a:pt x="45" y="265"/>
                      </a:lnTo>
                      <a:lnTo>
                        <a:pt x="33" y="252"/>
                      </a:lnTo>
                      <a:lnTo>
                        <a:pt x="23" y="236"/>
                      </a:lnTo>
                      <a:lnTo>
                        <a:pt x="16" y="217"/>
                      </a:lnTo>
                      <a:lnTo>
                        <a:pt x="10" y="198"/>
                      </a:lnTo>
                      <a:lnTo>
                        <a:pt x="8" y="176"/>
                      </a:lnTo>
                      <a:lnTo>
                        <a:pt x="8" y="172"/>
                      </a:lnTo>
                      <a:lnTo>
                        <a:pt x="8" y="170"/>
                      </a:lnTo>
                      <a:lnTo>
                        <a:pt x="8" y="170"/>
                      </a:lnTo>
                      <a:lnTo>
                        <a:pt x="8" y="170"/>
                      </a:lnTo>
                      <a:lnTo>
                        <a:pt x="8" y="170"/>
                      </a:lnTo>
                      <a:lnTo>
                        <a:pt x="8" y="165"/>
                      </a:lnTo>
                      <a:lnTo>
                        <a:pt x="8" y="165"/>
                      </a:lnTo>
                      <a:lnTo>
                        <a:pt x="8" y="159"/>
                      </a:lnTo>
                      <a:lnTo>
                        <a:pt x="8" y="157"/>
                      </a:lnTo>
                      <a:lnTo>
                        <a:pt x="10" y="155"/>
                      </a:lnTo>
                      <a:lnTo>
                        <a:pt x="10" y="155"/>
                      </a:lnTo>
                      <a:lnTo>
                        <a:pt x="12" y="136"/>
                      </a:lnTo>
                      <a:lnTo>
                        <a:pt x="17" y="118"/>
                      </a:lnTo>
                      <a:lnTo>
                        <a:pt x="23" y="103"/>
                      </a:lnTo>
                      <a:lnTo>
                        <a:pt x="33" y="87"/>
                      </a:lnTo>
                      <a:lnTo>
                        <a:pt x="43" y="74"/>
                      </a:lnTo>
                      <a:lnTo>
                        <a:pt x="54" y="62"/>
                      </a:lnTo>
                      <a:lnTo>
                        <a:pt x="68" y="50"/>
                      </a:lnTo>
                      <a:lnTo>
                        <a:pt x="81" y="39"/>
                      </a:lnTo>
                      <a:lnTo>
                        <a:pt x="95" y="29"/>
                      </a:lnTo>
                      <a:lnTo>
                        <a:pt x="110" y="21"/>
                      </a:lnTo>
                      <a:lnTo>
                        <a:pt x="128" y="16"/>
                      </a:lnTo>
                      <a:lnTo>
                        <a:pt x="143" y="10"/>
                      </a:lnTo>
                      <a:lnTo>
                        <a:pt x="161" y="6"/>
                      </a:lnTo>
                      <a:lnTo>
                        <a:pt x="178" y="2"/>
                      </a:lnTo>
                      <a:lnTo>
                        <a:pt x="196" y="0"/>
                      </a:lnTo>
                      <a:lnTo>
                        <a:pt x="213" y="0"/>
                      </a:lnTo>
                      <a:lnTo>
                        <a:pt x="213" y="0"/>
                      </a:lnTo>
                      <a:lnTo>
                        <a:pt x="232" y="2"/>
                      </a:lnTo>
                      <a:lnTo>
                        <a:pt x="250" y="4"/>
                      </a:lnTo>
                      <a:lnTo>
                        <a:pt x="269" y="10"/>
                      </a:lnTo>
                      <a:lnTo>
                        <a:pt x="285" y="16"/>
                      </a:lnTo>
                      <a:lnTo>
                        <a:pt x="302" y="23"/>
                      </a:lnTo>
                      <a:lnTo>
                        <a:pt x="318" y="31"/>
                      </a:lnTo>
                      <a:lnTo>
                        <a:pt x="331" y="43"/>
                      </a:lnTo>
                      <a:lnTo>
                        <a:pt x="345" y="52"/>
                      </a:lnTo>
                      <a:lnTo>
                        <a:pt x="372" y="78"/>
                      </a:lnTo>
                      <a:lnTo>
                        <a:pt x="393" y="107"/>
                      </a:lnTo>
                      <a:lnTo>
                        <a:pt x="414" y="136"/>
                      </a:lnTo>
                      <a:lnTo>
                        <a:pt x="432" y="169"/>
                      </a:lnTo>
                      <a:lnTo>
                        <a:pt x="432" y="169"/>
                      </a:lnTo>
                      <a:lnTo>
                        <a:pt x="451" y="213"/>
                      </a:lnTo>
                      <a:lnTo>
                        <a:pt x="467" y="259"/>
                      </a:lnTo>
                      <a:lnTo>
                        <a:pt x="478" y="306"/>
                      </a:lnTo>
                      <a:lnTo>
                        <a:pt x="488" y="354"/>
                      </a:lnTo>
                      <a:lnTo>
                        <a:pt x="492" y="401"/>
                      </a:lnTo>
                      <a:lnTo>
                        <a:pt x="492" y="449"/>
                      </a:lnTo>
                      <a:lnTo>
                        <a:pt x="490" y="498"/>
                      </a:lnTo>
                      <a:lnTo>
                        <a:pt x="480" y="546"/>
                      </a:lnTo>
                      <a:lnTo>
                        <a:pt x="480" y="546"/>
                      </a:lnTo>
                      <a:lnTo>
                        <a:pt x="471" y="590"/>
                      </a:lnTo>
                      <a:lnTo>
                        <a:pt x="455" y="631"/>
                      </a:lnTo>
                      <a:lnTo>
                        <a:pt x="445" y="652"/>
                      </a:lnTo>
                      <a:lnTo>
                        <a:pt x="436" y="674"/>
                      </a:lnTo>
                      <a:lnTo>
                        <a:pt x="426" y="693"/>
                      </a:lnTo>
                      <a:lnTo>
                        <a:pt x="413" y="710"/>
                      </a:lnTo>
                      <a:lnTo>
                        <a:pt x="399" y="728"/>
                      </a:lnTo>
                      <a:lnTo>
                        <a:pt x="385" y="745"/>
                      </a:lnTo>
                      <a:lnTo>
                        <a:pt x="370" y="761"/>
                      </a:lnTo>
                      <a:lnTo>
                        <a:pt x="354" y="776"/>
                      </a:lnTo>
                      <a:lnTo>
                        <a:pt x="335" y="788"/>
                      </a:lnTo>
                      <a:lnTo>
                        <a:pt x="318" y="799"/>
                      </a:lnTo>
                      <a:lnTo>
                        <a:pt x="296" y="811"/>
                      </a:lnTo>
                      <a:lnTo>
                        <a:pt x="275" y="819"/>
                      </a:lnTo>
                      <a:lnTo>
                        <a:pt x="275" y="819"/>
                      </a:lnTo>
                      <a:lnTo>
                        <a:pt x="263" y="823"/>
                      </a:lnTo>
                      <a:lnTo>
                        <a:pt x="263" y="823"/>
                      </a:lnTo>
                      <a:lnTo>
                        <a:pt x="252" y="825"/>
                      </a:lnTo>
                      <a:lnTo>
                        <a:pt x="240" y="826"/>
                      </a:lnTo>
                      <a:lnTo>
                        <a:pt x="240" y="826"/>
                      </a:lnTo>
                      <a:lnTo>
                        <a:pt x="229" y="826"/>
                      </a:lnTo>
                      <a:lnTo>
                        <a:pt x="229" y="826"/>
                      </a:lnTo>
                      <a:lnTo>
                        <a:pt x="217" y="828"/>
                      </a:lnTo>
                      <a:lnTo>
                        <a:pt x="211" y="828"/>
                      </a:lnTo>
                      <a:lnTo>
                        <a:pt x="211" y="828"/>
                      </a:lnTo>
                      <a:lnTo>
                        <a:pt x="211" y="828"/>
                      </a:lnTo>
                      <a:lnTo>
                        <a:pt x="211" y="828"/>
                      </a:lnTo>
                      <a:lnTo>
                        <a:pt x="209" y="828"/>
                      </a:lnTo>
                      <a:lnTo>
                        <a:pt x="205" y="828"/>
                      </a:lnTo>
                      <a:lnTo>
                        <a:pt x="205" y="828"/>
                      </a:lnTo>
                      <a:lnTo>
                        <a:pt x="194" y="828"/>
                      </a:lnTo>
                      <a:lnTo>
                        <a:pt x="194" y="828"/>
                      </a:lnTo>
                      <a:lnTo>
                        <a:pt x="176" y="826"/>
                      </a:lnTo>
                      <a:lnTo>
                        <a:pt x="161" y="823"/>
                      </a:lnTo>
                      <a:lnTo>
                        <a:pt x="143" y="819"/>
                      </a:lnTo>
                      <a:lnTo>
                        <a:pt x="128" y="813"/>
                      </a:lnTo>
                      <a:lnTo>
                        <a:pt x="112" y="805"/>
                      </a:lnTo>
                      <a:lnTo>
                        <a:pt x="99" y="797"/>
                      </a:lnTo>
                      <a:lnTo>
                        <a:pt x="83" y="788"/>
                      </a:lnTo>
                      <a:lnTo>
                        <a:pt x="72" y="778"/>
                      </a:lnTo>
                      <a:lnTo>
                        <a:pt x="58" y="766"/>
                      </a:lnTo>
                      <a:lnTo>
                        <a:pt x="48" y="755"/>
                      </a:lnTo>
                      <a:lnTo>
                        <a:pt x="37" y="741"/>
                      </a:lnTo>
                      <a:lnTo>
                        <a:pt x="29" y="728"/>
                      </a:lnTo>
                      <a:lnTo>
                        <a:pt x="21" y="714"/>
                      </a:lnTo>
                      <a:lnTo>
                        <a:pt x="14" y="697"/>
                      </a:lnTo>
                      <a:lnTo>
                        <a:pt x="8" y="681"/>
                      </a:lnTo>
                      <a:lnTo>
                        <a:pt x="4" y="664"/>
                      </a:lnTo>
                      <a:lnTo>
                        <a:pt x="4" y="664"/>
                      </a:lnTo>
                      <a:lnTo>
                        <a:pt x="6" y="670"/>
                      </a:lnTo>
                      <a:lnTo>
                        <a:pt x="4" y="664"/>
                      </a:lnTo>
                      <a:lnTo>
                        <a:pt x="4" y="6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8">
                  <a:extLst>
                    <a:ext uri="{FF2B5EF4-FFF2-40B4-BE49-F238E27FC236}">
                      <a16:creationId xmlns:a16="http://schemas.microsoft.com/office/drawing/2014/main" id="{B5F323BE-CE62-47C3-992F-0BCA9D9DBD01}"/>
                    </a:ext>
                  </a:extLst>
                </p:cNvPr>
                <p:cNvSpPr>
                  <a:spLocks/>
                </p:cNvSpPr>
                <p:nvPr/>
              </p:nvSpPr>
              <p:spPr bwMode="auto">
                <a:xfrm>
                  <a:off x="5275263" y="11791950"/>
                  <a:ext cx="371475" cy="1074737"/>
                </a:xfrm>
                <a:custGeom>
                  <a:avLst/>
                  <a:gdLst>
                    <a:gd name="T0" fmla="*/ 0 w 234"/>
                    <a:gd name="T1" fmla="*/ 222 h 677"/>
                    <a:gd name="T2" fmla="*/ 0 w 234"/>
                    <a:gd name="T3" fmla="*/ 219 h 677"/>
                    <a:gd name="T4" fmla="*/ 0 w 234"/>
                    <a:gd name="T5" fmla="*/ 205 h 677"/>
                    <a:gd name="T6" fmla="*/ 2 w 234"/>
                    <a:gd name="T7" fmla="*/ 182 h 677"/>
                    <a:gd name="T8" fmla="*/ 8 w 234"/>
                    <a:gd name="T9" fmla="*/ 155 h 677"/>
                    <a:gd name="T10" fmla="*/ 14 w 234"/>
                    <a:gd name="T11" fmla="*/ 131 h 677"/>
                    <a:gd name="T12" fmla="*/ 21 w 234"/>
                    <a:gd name="T13" fmla="*/ 114 h 677"/>
                    <a:gd name="T14" fmla="*/ 31 w 234"/>
                    <a:gd name="T15" fmla="*/ 99 h 677"/>
                    <a:gd name="T16" fmla="*/ 43 w 234"/>
                    <a:gd name="T17" fmla="*/ 79 h 677"/>
                    <a:gd name="T18" fmla="*/ 74 w 234"/>
                    <a:gd name="T19" fmla="*/ 48 h 677"/>
                    <a:gd name="T20" fmla="*/ 89 w 234"/>
                    <a:gd name="T21" fmla="*/ 35 h 677"/>
                    <a:gd name="T22" fmla="*/ 103 w 234"/>
                    <a:gd name="T23" fmla="*/ 27 h 677"/>
                    <a:gd name="T24" fmla="*/ 139 w 234"/>
                    <a:gd name="T25" fmla="*/ 10 h 677"/>
                    <a:gd name="T26" fmla="*/ 178 w 234"/>
                    <a:gd name="T27" fmla="*/ 2 h 677"/>
                    <a:gd name="T28" fmla="*/ 194 w 234"/>
                    <a:gd name="T29" fmla="*/ 0 h 677"/>
                    <a:gd name="T30" fmla="*/ 196 w 234"/>
                    <a:gd name="T31" fmla="*/ 0 h 677"/>
                    <a:gd name="T32" fmla="*/ 197 w 234"/>
                    <a:gd name="T33" fmla="*/ 0 h 677"/>
                    <a:gd name="T34" fmla="*/ 211 w 234"/>
                    <a:gd name="T35" fmla="*/ 0 h 677"/>
                    <a:gd name="T36" fmla="*/ 228 w 234"/>
                    <a:gd name="T37" fmla="*/ 2 h 677"/>
                    <a:gd name="T38" fmla="*/ 228 w 234"/>
                    <a:gd name="T39" fmla="*/ 37 h 677"/>
                    <a:gd name="T40" fmla="*/ 234 w 234"/>
                    <a:gd name="T41" fmla="*/ 62 h 677"/>
                    <a:gd name="T42" fmla="*/ 184 w 234"/>
                    <a:gd name="T43" fmla="*/ 66 h 677"/>
                    <a:gd name="T44" fmla="*/ 168 w 234"/>
                    <a:gd name="T45" fmla="*/ 68 h 677"/>
                    <a:gd name="T46" fmla="*/ 161 w 234"/>
                    <a:gd name="T47" fmla="*/ 70 h 677"/>
                    <a:gd name="T48" fmla="*/ 151 w 234"/>
                    <a:gd name="T49" fmla="*/ 72 h 677"/>
                    <a:gd name="T50" fmla="*/ 141 w 234"/>
                    <a:gd name="T51" fmla="*/ 75 h 677"/>
                    <a:gd name="T52" fmla="*/ 132 w 234"/>
                    <a:gd name="T53" fmla="*/ 79 h 677"/>
                    <a:gd name="T54" fmla="*/ 122 w 234"/>
                    <a:gd name="T55" fmla="*/ 85 h 677"/>
                    <a:gd name="T56" fmla="*/ 110 w 234"/>
                    <a:gd name="T57" fmla="*/ 93 h 677"/>
                    <a:gd name="T58" fmla="*/ 87 w 234"/>
                    <a:gd name="T59" fmla="*/ 116 h 677"/>
                    <a:gd name="T60" fmla="*/ 77 w 234"/>
                    <a:gd name="T61" fmla="*/ 128 h 677"/>
                    <a:gd name="T62" fmla="*/ 70 w 234"/>
                    <a:gd name="T63" fmla="*/ 139 h 677"/>
                    <a:gd name="T64" fmla="*/ 64 w 234"/>
                    <a:gd name="T65" fmla="*/ 153 h 677"/>
                    <a:gd name="T66" fmla="*/ 56 w 234"/>
                    <a:gd name="T67" fmla="*/ 174 h 677"/>
                    <a:gd name="T68" fmla="*/ 52 w 234"/>
                    <a:gd name="T69" fmla="*/ 188 h 677"/>
                    <a:gd name="T70" fmla="*/ 50 w 234"/>
                    <a:gd name="T71" fmla="*/ 203 h 677"/>
                    <a:gd name="T72" fmla="*/ 50 w 234"/>
                    <a:gd name="T73" fmla="*/ 207 h 677"/>
                    <a:gd name="T74" fmla="*/ 48 w 234"/>
                    <a:gd name="T75" fmla="*/ 211 h 677"/>
                    <a:gd name="T76" fmla="*/ 48 w 234"/>
                    <a:gd name="T77" fmla="*/ 224 h 677"/>
                    <a:gd name="T78" fmla="*/ 48 w 234"/>
                    <a:gd name="T79" fmla="*/ 226 h 677"/>
                    <a:gd name="T80" fmla="*/ 48 w 234"/>
                    <a:gd name="T81" fmla="*/ 228 h 677"/>
                    <a:gd name="T82" fmla="*/ 50 w 234"/>
                    <a:gd name="T83" fmla="*/ 257 h 677"/>
                    <a:gd name="T84" fmla="*/ 64 w 234"/>
                    <a:gd name="T85" fmla="*/ 313 h 677"/>
                    <a:gd name="T86" fmla="*/ 74 w 234"/>
                    <a:gd name="T87" fmla="*/ 340 h 677"/>
                    <a:gd name="T88" fmla="*/ 112 w 234"/>
                    <a:gd name="T89" fmla="*/ 466 h 677"/>
                    <a:gd name="T90" fmla="*/ 124 w 234"/>
                    <a:gd name="T91" fmla="*/ 519 h 677"/>
                    <a:gd name="T92" fmla="*/ 136 w 234"/>
                    <a:gd name="T93" fmla="*/ 598 h 677"/>
                    <a:gd name="T94" fmla="*/ 136 w 234"/>
                    <a:gd name="T95" fmla="*/ 650 h 677"/>
                    <a:gd name="T96" fmla="*/ 112 w 234"/>
                    <a:gd name="T97" fmla="*/ 677 h 677"/>
                    <a:gd name="T98" fmla="*/ 110 w 234"/>
                    <a:gd name="T99" fmla="*/ 648 h 677"/>
                    <a:gd name="T100" fmla="*/ 106 w 234"/>
                    <a:gd name="T101" fmla="*/ 594 h 677"/>
                    <a:gd name="T102" fmla="*/ 97 w 234"/>
                    <a:gd name="T103" fmla="*/ 540 h 677"/>
                    <a:gd name="T104" fmla="*/ 74 w 234"/>
                    <a:gd name="T105" fmla="*/ 462 h 677"/>
                    <a:gd name="T106" fmla="*/ 52 w 234"/>
                    <a:gd name="T107" fmla="*/ 404 h 677"/>
                    <a:gd name="T108" fmla="*/ 17 w 234"/>
                    <a:gd name="T109" fmla="*/ 317 h 677"/>
                    <a:gd name="T110" fmla="*/ 2 w 234"/>
                    <a:gd name="T111" fmla="*/ 259 h 677"/>
                    <a:gd name="T112" fmla="*/ 0 w 234"/>
                    <a:gd name="T113" fmla="*/ 226 h 677"/>
                    <a:gd name="T114" fmla="*/ 0 w 234"/>
                    <a:gd name="T115" fmla="*/ 224 h 677"/>
                    <a:gd name="T116" fmla="*/ 0 w 234"/>
                    <a:gd name="T117" fmla="*/ 222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4" h="677">
                      <a:moveTo>
                        <a:pt x="0" y="222"/>
                      </a:moveTo>
                      <a:lnTo>
                        <a:pt x="0" y="222"/>
                      </a:lnTo>
                      <a:lnTo>
                        <a:pt x="0" y="219"/>
                      </a:lnTo>
                      <a:lnTo>
                        <a:pt x="0" y="219"/>
                      </a:lnTo>
                      <a:lnTo>
                        <a:pt x="0" y="209"/>
                      </a:lnTo>
                      <a:lnTo>
                        <a:pt x="0" y="205"/>
                      </a:lnTo>
                      <a:lnTo>
                        <a:pt x="0" y="205"/>
                      </a:lnTo>
                      <a:lnTo>
                        <a:pt x="2" y="182"/>
                      </a:lnTo>
                      <a:lnTo>
                        <a:pt x="6" y="161"/>
                      </a:lnTo>
                      <a:lnTo>
                        <a:pt x="8" y="155"/>
                      </a:lnTo>
                      <a:lnTo>
                        <a:pt x="8" y="155"/>
                      </a:lnTo>
                      <a:lnTo>
                        <a:pt x="14" y="131"/>
                      </a:lnTo>
                      <a:lnTo>
                        <a:pt x="14" y="131"/>
                      </a:lnTo>
                      <a:lnTo>
                        <a:pt x="21" y="114"/>
                      </a:lnTo>
                      <a:lnTo>
                        <a:pt x="21" y="114"/>
                      </a:lnTo>
                      <a:lnTo>
                        <a:pt x="31" y="99"/>
                      </a:lnTo>
                      <a:lnTo>
                        <a:pt x="31" y="99"/>
                      </a:lnTo>
                      <a:lnTo>
                        <a:pt x="43" y="79"/>
                      </a:lnTo>
                      <a:lnTo>
                        <a:pt x="56" y="64"/>
                      </a:lnTo>
                      <a:lnTo>
                        <a:pt x="74" y="48"/>
                      </a:lnTo>
                      <a:lnTo>
                        <a:pt x="89" y="35"/>
                      </a:lnTo>
                      <a:lnTo>
                        <a:pt x="89" y="35"/>
                      </a:lnTo>
                      <a:lnTo>
                        <a:pt x="103" y="27"/>
                      </a:lnTo>
                      <a:lnTo>
                        <a:pt x="103" y="27"/>
                      </a:lnTo>
                      <a:lnTo>
                        <a:pt x="120" y="17"/>
                      </a:lnTo>
                      <a:lnTo>
                        <a:pt x="139" y="10"/>
                      </a:lnTo>
                      <a:lnTo>
                        <a:pt x="159" y="6"/>
                      </a:lnTo>
                      <a:lnTo>
                        <a:pt x="178" y="2"/>
                      </a:lnTo>
                      <a:lnTo>
                        <a:pt x="178" y="2"/>
                      </a:lnTo>
                      <a:lnTo>
                        <a:pt x="194" y="0"/>
                      </a:lnTo>
                      <a:lnTo>
                        <a:pt x="196" y="0"/>
                      </a:lnTo>
                      <a:lnTo>
                        <a:pt x="196" y="0"/>
                      </a:lnTo>
                      <a:lnTo>
                        <a:pt x="197" y="0"/>
                      </a:lnTo>
                      <a:lnTo>
                        <a:pt x="197" y="0"/>
                      </a:lnTo>
                      <a:lnTo>
                        <a:pt x="211" y="0"/>
                      </a:lnTo>
                      <a:lnTo>
                        <a:pt x="211" y="0"/>
                      </a:lnTo>
                      <a:lnTo>
                        <a:pt x="228" y="2"/>
                      </a:lnTo>
                      <a:lnTo>
                        <a:pt x="228" y="2"/>
                      </a:lnTo>
                      <a:lnTo>
                        <a:pt x="228" y="21"/>
                      </a:lnTo>
                      <a:lnTo>
                        <a:pt x="228" y="37"/>
                      </a:lnTo>
                      <a:lnTo>
                        <a:pt x="232" y="50"/>
                      </a:lnTo>
                      <a:lnTo>
                        <a:pt x="234" y="62"/>
                      </a:lnTo>
                      <a:lnTo>
                        <a:pt x="234" y="62"/>
                      </a:lnTo>
                      <a:lnTo>
                        <a:pt x="184" y="66"/>
                      </a:lnTo>
                      <a:lnTo>
                        <a:pt x="184" y="66"/>
                      </a:lnTo>
                      <a:lnTo>
                        <a:pt x="168" y="68"/>
                      </a:lnTo>
                      <a:lnTo>
                        <a:pt x="168" y="68"/>
                      </a:lnTo>
                      <a:lnTo>
                        <a:pt x="161" y="70"/>
                      </a:lnTo>
                      <a:lnTo>
                        <a:pt x="161" y="70"/>
                      </a:lnTo>
                      <a:lnTo>
                        <a:pt x="151" y="72"/>
                      </a:lnTo>
                      <a:lnTo>
                        <a:pt x="151" y="72"/>
                      </a:lnTo>
                      <a:lnTo>
                        <a:pt x="141" y="75"/>
                      </a:lnTo>
                      <a:lnTo>
                        <a:pt x="141" y="75"/>
                      </a:lnTo>
                      <a:lnTo>
                        <a:pt x="132" y="79"/>
                      </a:lnTo>
                      <a:lnTo>
                        <a:pt x="132" y="79"/>
                      </a:lnTo>
                      <a:lnTo>
                        <a:pt x="122" y="85"/>
                      </a:lnTo>
                      <a:lnTo>
                        <a:pt x="122" y="85"/>
                      </a:lnTo>
                      <a:lnTo>
                        <a:pt x="110" y="93"/>
                      </a:lnTo>
                      <a:lnTo>
                        <a:pt x="97" y="104"/>
                      </a:lnTo>
                      <a:lnTo>
                        <a:pt x="87" y="116"/>
                      </a:lnTo>
                      <a:lnTo>
                        <a:pt x="77" y="128"/>
                      </a:lnTo>
                      <a:lnTo>
                        <a:pt x="77" y="128"/>
                      </a:lnTo>
                      <a:lnTo>
                        <a:pt x="70" y="139"/>
                      </a:lnTo>
                      <a:lnTo>
                        <a:pt x="70" y="139"/>
                      </a:lnTo>
                      <a:lnTo>
                        <a:pt x="64" y="153"/>
                      </a:lnTo>
                      <a:lnTo>
                        <a:pt x="64" y="153"/>
                      </a:lnTo>
                      <a:lnTo>
                        <a:pt x="58" y="170"/>
                      </a:lnTo>
                      <a:lnTo>
                        <a:pt x="56" y="174"/>
                      </a:lnTo>
                      <a:lnTo>
                        <a:pt x="56" y="174"/>
                      </a:lnTo>
                      <a:lnTo>
                        <a:pt x="52" y="188"/>
                      </a:lnTo>
                      <a:lnTo>
                        <a:pt x="52" y="188"/>
                      </a:lnTo>
                      <a:lnTo>
                        <a:pt x="50" y="203"/>
                      </a:lnTo>
                      <a:lnTo>
                        <a:pt x="50" y="203"/>
                      </a:lnTo>
                      <a:lnTo>
                        <a:pt x="50" y="207"/>
                      </a:lnTo>
                      <a:lnTo>
                        <a:pt x="48" y="211"/>
                      </a:lnTo>
                      <a:lnTo>
                        <a:pt x="48" y="211"/>
                      </a:lnTo>
                      <a:lnTo>
                        <a:pt x="48" y="221"/>
                      </a:lnTo>
                      <a:lnTo>
                        <a:pt x="48" y="224"/>
                      </a:lnTo>
                      <a:lnTo>
                        <a:pt x="48" y="224"/>
                      </a:lnTo>
                      <a:lnTo>
                        <a:pt x="48" y="226"/>
                      </a:lnTo>
                      <a:lnTo>
                        <a:pt x="48" y="228"/>
                      </a:lnTo>
                      <a:lnTo>
                        <a:pt x="48" y="228"/>
                      </a:lnTo>
                      <a:lnTo>
                        <a:pt x="48" y="242"/>
                      </a:lnTo>
                      <a:lnTo>
                        <a:pt x="50" y="257"/>
                      </a:lnTo>
                      <a:lnTo>
                        <a:pt x="56" y="284"/>
                      </a:lnTo>
                      <a:lnTo>
                        <a:pt x="64" y="313"/>
                      </a:lnTo>
                      <a:lnTo>
                        <a:pt x="74" y="340"/>
                      </a:lnTo>
                      <a:lnTo>
                        <a:pt x="74" y="340"/>
                      </a:lnTo>
                      <a:lnTo>
                        <a:pt x="93" y="402"/>
                      </a:lnTo>
                      <a:lnTo>
                        <a:pt x="112" y="466"/>
                      </a:lnTo>
                      <a:lnTo>
                        <a:pt x="112" y="466"/>
                      </a:lnTo>
                      <a:lnTo>
                        <a:pt x="124" y="519"/>
                      </a:lnTo>
                      <a:lnTo>
                        <a:pt x="134" y="571"/>
                      </a:lnTo>
                      <a:lnTo>
                        <a:pt x="136" y="598"/>
                      </a:lnTo>
                      <a:lnTo>
                        <a:pt x="136" y="623"/>
                      </a:lnTo>
                      <a:lnTo>
                        <a:pt x="136" y="650"/>
                      </a:lnTo>
                      <a:lnTo>
                        <a:pt x="136" y="677"/>
                      </a:lnTo>
                      <a:lnTo>
                        <a:pt x="112" y="677"/>
                      </a:lnTo>
                      <a:lnTo>
                        <a:pt x="112" y="677"/>
                      </a:lnTo>
                      <a:lnTo>
                        <a:pt x="110" y="648"/>
                      </a:lnTo>
                      <a:lnTo>
                        <a:pt x="110" y="621"/>
                      </a:lnTo>
                      <a:lnTo>
                        <a:pt x="106" y="594"/>
                      </a:lnTo>
                      <a:lnTo>
                        <a:pt x="103" y="567"/>
                      </a:lnTo>
                      <a:lnTo>
                        <a:pt x="97" y="540"/>
                      </a:lnTo>
                      <a:lnTo>
                        <a:pt x="91" y="515"/>
                      </a:lnTo>
                      <a:lnTo>
                        <a:pt x="74" y="462"/>
                      </a:lnTo>
                      <a:lnTo>
                        <a:pt x="74" y="462"/>
                      </a:lnTo>
                      <a:lnTo>
                        <a:pt x="52" y="404"/>
                      </a:lnTo>
                      <a:lnTo>
                        <a:pt x="29" y="348"/>
                      </a:lnTo>
                      <a:lnTo>
                        <a:pt x="17" y="317"/>
                      </a:lnTo>
                      <a:lnTo>
                        <a:pt x="10" y="288"/>
                      </a:lnTo>
                      <a:lnTo>
                        <a:pt x="2" y="259"/>
                      </a:lnTo>
                      <a:lnTo>
                        <a:pt x="0" y="228"/>
                      </a:lnTo>
                      <a:lnTo>
                        <a:pt x="0" y="226"/>
                      </a:lnTo>
                      <a:lnTo>
                        <a:pt x="0" y="224"/>
                      </a:lnTo>
                      <a:lnTo>
                        <a:pt x="0" y="224"/>
                      </a:lnTo>
                      <a:lnTo>
                        <a:pt x="0" y="224"/>
                      </a:lnTo>
                      <a:lnTo>
                        <a:pt x="0" y="222"/>
                      </a:lnTo>
                      <a:lnTo>
                        <a:pt x="0"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9">
                  <a:extLst>
                    <a:ext uri="{FF2B5EF4-FFF2-40B4-BE49-F238E27FC236}">
                      <a16:creationId xmlns:a16="http://schemas.microsoft.com/office/drawing/2014/main" id="{5448F390-72DC-4496-AEE8-1B7141408485}"/>
                    </a:ext>
                  </a:extLst>
                </p:cNvPr>
                <p:cNvSpPr>
                  <a:spLocks/>
                </p:cNvSpPr>
                <p:nvPr/>
              </p:nvSpPr>
              <p:spPr bwMode="auto">
                <a:xfrm>
                  <a:off x="5140325" y="11591925"/>
                  <a:ext cx="519113" cy="252412"/>
                </a:xfrm>
                <a:custGeom>
                  <a:avLst/>
                  <a:gdLst>
                    <a:gd name="T0" fmla="*/ 2 w 327"/>
                    <a:gd name="T1" fmla="*/ 134 h 159"/>
                    <a:gd name="T2" fmla="*/ 23 w 327"/>
                    <a:gd name="T3" fmla="*/ 134 h 159"/>
                    <a:gd name="T4" fmla="*/ 62 w 327"/>
                    <a:gd name="T5" fmla="*/ 130 h 159"/>
                    <a:gd name="T6" fmla="*/ 95 w 327"/>
                    <a:gd name="T7" fmla="*/ 120 h 159"/>
                    <a:gd name="T8" fmla="*/ 188 w 327"/>
                    <a:gd name="T9" fmla="*/ 78 h 159"/>
                    <a:gd name="T10" fmla="*/ 172 w 327"/>
                    <a:gd name="T11" fmla="*/ 78 h 159"/>
                    <a:gd name="T12" fmla="*/ 155 w 327"/>
                    <a:gd name="T13" fmla="*/ 78 h 159"/>
                    <a:gd name="T14" fmla="*/ 102 w 327"/>
                    <a:gd name="T15" fmla="*/ 58 h 159"/>
                    <a:gd name="T16" fmla="*/ 54 w 327"/>
                    <a:gd name="T17" fmla="*/ 31 h 159"/>
                    <a:gd name="T18" fmla="*/ 71 w 327"/>
                    <a:gd name="T19" fmla="*/ 0 h 159"/>
                    <a:gd name="T20" fmla="*/ 126 w 327"/>
                    <a:gd name="T21" fmla="*/ 25 h 159"/>
                    <a:gd name="T22" fmla="*/ 145 w 327"/>
                    <a:gd name="T23" fmla="*/ 29 h 159"/>
                    <a:gd name="T24" fmla="*/ 160 w 327"/>
                    <a:gd name="T25" fmla="*/ 31 h 159"/>
                    <a:gd name="T26" fmla="*/ 191 w 327"/>
                    <a:gd name="T27" fmla="*/ 29 h 159"/>
                    <a:gd name="T28" fmla="*/ 226 w 327"/>
                    <a:gd name="T29" fmla="*/ 23 h 159"/>
                    <a:gd name="T30" fmla="*/ 230 w 327"/>
                    <a:gd name="T31" fmla="*/ 23 h 159"/>
                    <a:gd name="T32" fmla="*/ 236 w 327"/>
                    <a:gd name="T33" fmla="*/ 23 h 159"/>
                    <a:gd name="T34" fmla="*/ 238 w 327"/>
                    <a:gd name="T35" fmla="*/ 23 h 159"/>
                    <a:gd name="T36" fmla="*/ 240 w 327"/>
                    <a:gd name="T37" fmla="*/ 23 h 159"/>
                    <a:gd name="T38" fmla="*/ 242 w 327"/>
                    <a:gd name="T39" fmla="*/ 21 h 159"/>
                    <a:gd name="T40" fmla="*/ 261 w 327"/>
                    <a:gd name="T41" fmla="*/ 21 h 159"/>
                    <a:gd name="T42" fmla="*/ 302 w 327"/>
                    <a:gd name="T43" fmla="*/ 27 h 159"/>
                    <a:gd name="T44" fmla="*/ 327 w 327"/>
                    <a:gd name="T45" fmla="*/ 33 h 159"/>
                    <a:gd name="T46" fmla="*/ 317 w 327"/>
                    <a:gd name="T47" fmla="*/ 87 h 159"/>
                    <a:gd name="T48" fmla="*/ 313 w 327"/>
                    <a:gd name="T49" fmla="*/ 114 h 159"/>
                    <a:gd name="T50" fmla="*/ 288 w 327"/>
                    <a:gd name="T51" fmla="*/ 112 h 159"/>
                    <a:gd name="T52" fmla="*/ 265 w 327"/>
                    <a:gd name="T53" fmla="*/ 107 h 159"/>
                    <a:gd name="T54" fmla="*/ 252 w 327"/>
                    <a:gd name="T55" fmla="*/ 107 h 159"/>
                    <a:gd name="T56" fmla="*/ 252 w 327"/>
                    <a:gd name="T57" fmla="*/ 107 h 159"/>
                    <a:gd name="T58" fmla="*/ 252 w 327"/>
                    <a:gd name="T59" fmla="*/ 107 h 159"/>
                    <a:gd name="T60" fmla="*/ 252 w 327"/>
                    <a:gd name="T61" fmla="*/ 107 h 159"/>
                    <a:gd name="T62" fmla="*/ 238 w 327"/>
                    <a:gd name="T63" fmla="*/ 107 h 159"/>
                    <a:gd name="T64" fmla="*/ 236 w 327"/>
                    <a:gd name="T65" fmla="*/ 108 h 159"/>
                    <a:gd name="T66" fmla="*/ 224 w 327"/>
                    <a:gd name="T67" fmla="*/ 110 h 159"/>
                    <a:gd name="T68" fmla="*/ 193 w 327"/>
                    <a:gd name="T69" fmla="*/ 120 h 159"/>
                    <a:gd name="T70" fmla="*/ 160 w 327"/>
                    <a:gd name="T71" fmla="*/ 132 h 159"/>
                    <a:gd name="T72" fmla="*/ 99 w 327"/>
                    <a:gd name="T73" fmla="*/ 151 h 159"/>
                    <a:gd name="T74" fmla="*/ 66 w 327"/>
                    <a:gd name="T75" fmla="*/ 159 h 159"/>
                    <a:gd name="T76" fmla="*/ 0 w 327"/>
                    <a:gd name="T77" fmla="*/ 15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7" h="159">
                      <a:moveTo>
                        <a:pt x="2" y="134"/>
                      </a:moveTo>
                      <a:lnTo>
                        <a:pt x="2" y="134"/>
                      </a:lnTo>
                      <a:lnTo>
                        <a:pt x="23" y="134"/>
                      </a:lnTo>
                      <a:lnTo>
                        <a:pt x="23" y="134"/>
                      </a:lnTo>
                      <a:lnTo>
                        <a:pt x="42" y="132"/>
                      </a:lnTo>
                      <a:lnTo>
                        <a:pt x="62" y="130"/>
                      </a:lnTo>
                      <a:lnTo>
                        <a:pt x="62" y="130"/>
                      </a:lnTo>
                      <a:lnTo>
                        <a:pt x="95" y="120"/>
                      </a:lnTo>
                      <a:lnTo>
                        <a:pt x="126" y="107"/>
                      </a:lnTo>
                      <a:lnTo>
                        <a:pt x="188" y="78"/>
                      </a:lnTo>
                      <a:lnTo>
                        <a:pt x="188" y="78"/>
                      </a:lnTo>
                      <a:lnTo>
                        <a:pt x="172" y="78"/>
                      </a:lnTo>
                      <a:lnTo>
                        <a:pt x="155" y="78"/>
                      </a:lnTo>
                      <a:lnTo>
                        <a:pt x="155" y="78"/>
                      </a:lnTo>
                      <a:lnTo>
                        <a:pt x="128" y="70"/>
                      </a:lnTo>
                      <a:lnTo>
                        <a:pt x="102" y="58"/>
                      </a:lnTo>
                      <a:lnTo>
                        <a:pt x="77" y="47"/>
                      </a:lnTo>
                      <a:lnTo>
                        <a:pt x="54" y="31"/>
                      </a:lnTo>
                      <a:lnTo>
                        <a:pt x="71" y="0"/>
                      </a:lnTo>
                      <a:lnTo>
                        <a:pt x="71" y="0"/>
                      </a:lnTo>
                      <a:lnTo>
                        <a:pt x="108" y="18"/>
                      </a:lnTo>
                      <a:lnTo>
                        <a:pt x="126" y="25"/>
                      </a:lnTo>
                      <a:lnTo>
                        <a:pt x="145" y="29"/>
                      </a:lnTo>
                      <a:lnTo>
                        <a:pt x="145" y="29"/>
                      </a:lnTo>
                      <a:lnTo>
                        <a:pt x="160" y="31"/>
                      </a:lnTo>
                      <a:lnTo>
                        <a:pt x="160" y="31"/>
                      </a:lnTo>
                      <a:lnTo>
                        <a:pt x="176" y="31"/>
                      </a:lnTo>
                      <a:lnTo>
                        <a:pt x="191" y="29"/>
                      </a:lnTo>
                      <a:lnTo>
                        <a:pt x="224" y="23"/>
                      </a:lnTo>
                      <a:lnTo>
                        <a:pt x="226" y="23"/>
                      </a:lnTo>
                      <a:lnTo>
                        <a:pt x="230" y="23"/>
                      </a:lnTo>
                      <a:lnTo>
                        <a:pt x="230" y="23"/>
                      </a:lnTo>
                      <a:lnTo>
                        <a:pt x="236" y="23"/>
                      </a:lnTo>
                      <a:lnTo>
                        <a:pt x="236" y="23"/>
                      </a:lnTo>
                      <a:lnTo>
                        <a:pt x="236" y="23"/>
                      </a:lnTo>
                      <a:lnTo>
                        <a:pt x="238" y="23"/>
                      </a:lnTo>
                      <a:lnTo>
                        <a:pt x="238" y="23"/>
                      </a:lnTo>
                      <a:lnTo>
                        <a:pt x="240" y="23"/>
                      </a:lnTo>
                      <a:lnTo>
                        <a:pt x="242" y="21"/>
                      </a:lnTo>
                      <a:lnTo>
                        <a:pt x="242" y="21"/>
                      </a:lnTo>
                      <a:lnTo>
                        <a:pt x="261" y="21"/>
                      </a:lnTo>
                      <a:lnTo>
                        <a:pt x="261" y="21"/>
                      </a:lnTo>
                      <a:lnTo>
                        <a:pt x="279" y="23"/>
                      </a:lnTo>
                      <a:lnTo>
                        <a:pt x="302" y="27"/>
                      </a:lnTo>
                      <a:lnTo>
                        <a:pt x="327" y="33"/>
                      </a:lnTo>
                      <a:lnTo>
                        <a:pt x="327" y="33"/>
                      </a:lnTo>
                      <a:lnTo>
                        <a:pt x="319" y="66"/>
                      </a:lnTo>
                      <a:lnTo>
                        <a:pt x="317" y="87"/>
                      </a:lnTo>
                      <a:lnTo>
                        <a:pt x="313" y="114"/>
                      </a:lnTo>
                      <a:lnTo>
                        <a:pt x="313" y="114"/>
                      </a:lnTo>
                      <a:lnTo>
                        <a:pt x="302" y="114"/>
                      </a:lnTo>
                      <a:lnTo>
                        <a:pt x="288" y="112"/>
                      </a:lnTo>
                      <a:lnTo>
                        <a:pt x="265" y="107"/>
                      </a:lnTo>
                      <a:lnTo>
                        <a:pt x="265" y="107"/>
                      </a:lnTo>
                      <a:lnTo>
                        <a:pt x="252" y="107"/>
                      </a:lnTo>
                      <a:lnTo>
                        <a:pt x="252" y="107"/>
                      </a:lnTo>
                      <a:lnTo>
                        <a:pt x="252" y="107"/>
                      </a:lnTo>
                      <a:lnTo>
                        <a:pt x="252" y="107"/>
                      </a:lnTo>
                      <a:lnTo>
                        <a:pt x="252" y="107"/>
                      </a:lnTo>
                      <a:lnTo>
                        <a:pt x="252" y="107"/>
                      </a:lnTo>
                      <a:lnTo>
                        <a:pt x="252" y="107"/>
                      </a:lnTo>
                      <a:lnTo>
                        <a:pt x="252" y="107"/>
                      </a:lnTo>
                      <a:lnTo>
                        <a:pt x="252" y="107"/>
                      </a:lnTo>
                      <a:lnTo>
                        <a:pt x="238" y="107"/>
                      </a:lnTo>
                      <a:lnTo>
                        <a:pt x="236" y="108"/>
                      </a:lnTo>
                      <a:lnTo>
                        <a:pt x="236" y="108"/>
                      </a:lnTo>
                      <a:lnTo>
                        <a:pt x="228" y="108"/>
                      </a:lnTo>
                      <a:lnTo>
                        <a:pt x="224" y="110"/>
                      </a:lnTo>
                      <a:lnTo>
                        <a:pt x="224" y="110"/>
                      </a:lnTo>
                      <a:lnTo>
                        <a:pt x="193" y="120"/>
                      </a:lnTo>
                      <a:lnTo>
                        <a:pt x="193" y="120"/>
                      </a:lnTo>
                      <a:lnTo>
                        <a:pt x="160" y="132"/>
                      </a:lnTo>
                      <a:lnTo>
                        <a:pt x="130" y="143"/>
                      </a:lnTo>
                      <a:lnTo>
                        <a:pt x="99" y="151"/>
                      </a:lnTo>
                      <a:lnTo>
                        <a:pt x="66" y="159"/>
                      </a:lnTo>
                      <a:lnTo>
                        <a:pt x="66" y="159"/>
                      </a:lnTo>
                      <a:lnTo>
                        <a:pt x="33" y="159"/>
                      </a:lnTo>
                      <a:lnTo>
                        <a:pt x="0" y="157"/>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20">
                  <a:extLst>
                    <a:ext uri="{FF2B5EF4-FFF2-40B4-BE49-F238E27FC236}">
                      <a16:creationId xmlns:a16="http://schemas.microsoft.com/office/drawing/2014/main" id="{F0C34ECC-5FAA-4B0E-8BF3-A9FADB6A611F}"/>
                    </a:ext>
                  </a:extLst>
                </p:cNvPr>
                <p:cNvSpPr>
                  <a:spLocks/>
                </p:cNvSpPr>
                <p:nvPr/>
              </p:nvSpPr>
              <p:spPr bwMode="auto">
                <a:xfrm>
                  <a:off x="3984625" y="11266488"/>
                  <a:ext cx="782638" cy="1314450"/>
                </a:xfrm>
                <a:custGeom>
                  <a:avLst/>
                  <a:gdLst>
                    <a:gd name="T0" fmla="*/ 492 w 493"/>
                    <a:gd name="T1" fmla="*/ 642 h 828"/>
                    <a:gd name="T2" fmla="*/ 493 w 493"/>
                    <a:gd name="T3" fmla="*/ 610 h 828"/>
                    <a:gd name="T4" fmla="*/ 492 w 493"/>
                    <a:gd name="T5" fmla="*/ 600 h 828"/>
                    <a:gd name="T6" fmla="*/ 470 w 493"/>
                    <a:gd name="T7" fmla="*/ 550 h 828"/>
                    <a:gd name="T8" fmla="*/ 428 w 493"/>
                    <a:gd name="T9" fmla="*/ 521 h 828"/>
                    <a:gd name="T10" fmla="*/ 373 w 493"/>
                    <a:gd name="T11" fmla="*/ 509 h 828"/>
                    <a:gd name="T12" fmla="*/ 246 w 493"/>
                    <a:gd name="T13" fmla="*/ 505 h 828"/>
                    <a:gd name="T14" fmla="*/ 246 w 493"/>
                    <a:gd name="T15" fmla="*/ 501 h 828"/>
                    <a:gd name="T16" fmla="*/ 286 w 493"/>
                    <a:gd name="T17" fmla="*/ 492 h 828"/>
                    <a:gd name="T18" fmla="*/ 329 w 493"/>
                    <a:gd name="T19" fmla="*/ 486 h 828"/>
                    <a:gd name="T20" fmla="*/ 337 w 493"/>
                    <a:gd name="T21" fmla="*/ 428 h 828"/>
                    <a:gd name="T22" fmla="*/ 325 w 493"/>
                    <a:gd name="T23" fmla="*/ 337 h 828"/>
                    <a:gd name="T24" fmla="*/ 294 w 493"/>
                    <a:gd name="T25" fmla="*/ 333 h 828"/>
                    <a:gd name="T26" fmla="*/ 263 w 493"/>
                    <a:gd name="T27" fmla="*/ 325 h 828"/>
                    <a:gd name="T28" fmla="*/ 244 w 493"/>
                    <a:gd name="T29" fmla="*/ 315 h 828"/>
                    <a:gd name="T30" fmla="*/ 265 w 493"/>
                    <a:gd name="T31" fmla="*/ 315 h 828"/>
                    <a:gd name="T32" fmla="*/ 325 w 493"/>
                    <a:gd name="T33" fmla="*/ 317 h 828"/>
                    <a:gd name="T34" fmla="*/ 383 w 493"/>
                    <a:gd name="T35" fmla="*/ 304 h 828"/>
                    <a:gd name="T36" fmla="*/ 433 w 493"/>
                    <a:gd name="T37" fmla="*/ 277 h 828"/>
                    <a:gd name="T38" fmla="*/ 470 w 493"/>
                    <a:gd name="T39" fmla="*/ 234 h 828"/>
                    <a:gd name="T40" fmla="*/ 484 w 493"/>
                    <a:gd name="T41" fmla="*/ 174 h 828"/>
                    <a:gd name="T42" fmla="*/ 484 w 493"/>
                    <a:gd name="T43" fmla="*/ 170 h 828"/>
                    <a:gd name="T44" fmla="*/ 484 w 493"/>
                    <a:gd name="T45" fmla="*/ 164 h 828"/>
                    <a:gd name="T46" fmla="*/ 484 w 493"/>
                    <a:gd name="T47" fmla="*/ 157 h 828"/>
                    <a:gd name="T48" fmla="*/ 480 w 493"/>
                    <a:gd name="T49" fmla="*/ 135 h 828"/>
                    <a:gd name="T50" fmla="*/ 459 w 493"/>
                    <a:gd name="T51" fmla="*/ 87 h 828"/>
                    <a:gd name="T52" fmla="*/ 426 w 493"/>
                    <a:gd name="T53" fmla="*/ 48 h 828"/>
                    <a:gd name="T54" fmla="*/ 381 w 493"/>
                    <a:gd name="T55" fmla="*/ 21 h 828"/>
                    <a:gd name="T56" fmla="*/ 331 w 493"/>
                    <a:gd name="T57" fmla="*/ 4 h 828"/>
                    <a:gd name="T58" fmla="*/ 279 w 493"/>
                    <a:gd name="T59" fmla="*/ 0 h 828"/>
                    <a:gd name="T60" fmla="*/ 242 w 493"/>
                    <a:gd name="T61" fmla="*/ 4 h 828"/>
                    <a:gd name="T62" fmla="*/ 191 w 493"/>
                    <a:gd name="T63" fmla="*/ 23 h 828"/>
                    <a:gd name="T64" fmla="*/ 147 w 493"/>
                    <a:gd name="T65" fmla="*/ 52 h 828"/>
                    <a:gd name="T66" fmla="*/ 77 w 493"/>
                    <a:gd name="T67" fmla="*/ 135 h 828"/>
                    <a:gd name="T68" fmla="*/ 40 w 493"/>
                    <a:gd name="T69" fmla="*/ 213 h 828"/>
                    <a:gd name="T70" fmla="*/ 5 w 493"/>
                    <a:gd name="T71" fmla="*/ 352 h 828"/>
                    <a:gd name="T72" fmla="*/ 4 w 493"/>
                    <a:gd name="T73" fmla="*/ 497 h 828"/>
                    <a:gd name="T74" fmla="*/ 23 w 493"/>
                    <a:gd name="T75" fmla="*/ 588 h 828"/>
                    <a:gd name="T76" fmla="*/ 56 w 493"/>
                    <a:gd name="T77" fmla="*/ 671 h 828"/>
                    <a:gd name="T78" fmla="*/ 93 w 493"/>
                    <a:gd name="T79" fmla="*/ 728 h 828"/>
                    <a:gd name="T80" fmla="*/ 139 w 493"/>
                    <a:gd name="T81" fmla="*/ 774 h 828"/>
                    <a:gd name="T82" fmla="*/ 195 w 493"/>
                    <a:gd name="T83" fmla="*/ 809 h 828"/>
                    <a:gd name="T84" fmla="*/ 228 w 493"/>
                    <a:gd name="T85" fmla="*/ 820 h 828"/>
                    <a:gd name="T86" fmla="*/ 251 w 493"/>
                    <a:gd name="T87" fmla="*/ 824 h 828"/>
                    <a:gd name="T88" fmla="*/ 263 w 493"/>
                    <a:gd name="T89" fmla="*/ 826 h 828"/>
                    <a:gd name="T90" fmla="*/ 280 w 493"/>
                    <a:gd name="T91" fmla="*/ 828 h 828"/>
                    <a:gd name="T92" fmla="*/ 284 w 493"/>
                    <a:gd name="T93" fmla="*/ 828 h 828"/>
                    <a:gd name="T94" fmla="*/ 298 w 493"/>
                    <a:gd name="T95" fmla="*/ 826 h 828"/>
                    <a:gd name="T96" fmla="*/ 333 w 493"/>
                    <a:gd name="T97" fmla="*/ 822 h 828"/>
                    <a:gd name="T98" fmla="*/ 379 w 493"/>
                    <a:gd name="T99" fmla="*/ 805 h 828"/>
                    <a:gd name="T100" fmla="*/ 422 w 493"/>
                    <a:gd name="T101" fmla="*/ 778 h 828"/>
                    <a:gd name="T102" fmla="*/ 455 w 493"/>
                    <a:gd name="T103" fmla="*/ 741 h 828"/>
                    <a:gd name="T104" fmla="*/ 478 w 493"/>
                    <a:gd name="T105" fmla="*/ 697 h 828"/>
                    <a:gd name="T106" fmla="*/ 488 w 493"/>
                    <a:gd name="T107" fmla="*/ 664 h 828"/>
                    <a:gd name="T108" fmla="*/ 488 w 493"/>
                    <a:gd name="T109" fmla="*/ 664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3" h="828">
                      <a:moveTo>
                        <a:pt x="488" y="664"/>
                      </a:moveTo>
                      <a:lnTo>
                        <a:pt x="488" y="664"/>
                      </a:lnTo>
                      <a:lnTo>
                        <a:pt x="492" y="642"/>
                      </a:lnTo>
                      <a:lnTo>
                        <a:pt x="493" y="619"/>
                      </a:lnTo>
                      <a:lnTo>
                        <a:pt x="493" y="619"/>
                      </a:lnTo>
                      <a:lnTo>
                        <a:pt x="493" y="610"/>
                      </a:lnTo>
                      <a:lnTo>
                        <a:pt x="493" y="610"/>
                      </a:lnTo>
                      <a:lnTo>
                        <a:pt x="492" y="600"/>
                      </a:lnTo>
                      <a:lnTo>
                        <a:pt x="492" y="600"/>
                      </a:lnTo>
                      <a:lnTo>
                        <a:pt x="488" y="581"/>
                      </a:lnTo>
                      <a:lnTo>
                        <a:pt x="480" y="563"/>
                      </a:lnTo>
                      <a:lnTo>
                        <a:pt x="470" y="550"/>
                      </a:lnTo>
                      <a:lnTo>
                        <a:pt x="457" y="538"/>
                      </a:lnTo>
                      <a:lnTo>
                        <a:pt x="443" y="528"/>
                      </a:lnTo>
                      <a:lnTo>
                        <a:pt x="428" y="521"/>
                      </a:lnTo>
                      <a:lnTo>
                        <a:pt x="410" y="515"/>
                      </a:lnTo>
                      <a:lnTo>
                        <a:pt x="393" y="511"/>
                      </a:lnTo>
                      <a:lnTo>
                        <a:pt x="373" y="509"/>
                      </a:lnTo>
                      <a:lnTo>
                        <a:pt x="354" y="507"/>
                      </a:lnTo>
                      <a:lnTo>
                        <a:pt x="315" y="505"/>
                      </a:lnTo>
                      <a:lnTo>
                        <a:pt x="246" y="505"/>
                      </a:lnTo>
                      <a:lnTo>
                        <a:pt x="246" y="505"/>
                      </a:lnTo>
                      <a:lnTo>
                        <a:pt x="244" y="503"/>
                      </a:lnTo>
                      <a:lnTo>
                        <a:pt x="246" y="501"/>
                      </a:lnTo>
                      <a:lnTo>
                        <a:pt x="246" y="501"/>
                      </a:lnTo>
                      <a:lnTo>
                        <a:pt x="246" y="501"/>
                      </a:lnTo>
                      <a:lnTo>
                        <a:pt x="286" y="492"/>
                      </a:lnTo>
                      <a:lnTo>
                        <a:pt x="308" y="488"/>
                      </a:lnTo>
                      <a:lnTo>
                        <a:pt x="329" y="486"/>
                      </a:lnTo>
                      <a:lnTo>
                        <a:pt x="329" y="486"/>
                      </a:lnTo>
                      <a:lnTo>
                        <a:pt x="333" y="464"/>
                      </a:lnTo>
                      <a:lnTo>
                        <a:pt x="335" y="445"/>
                      </a:lnTo>
                      <a:lnTo>
                        <a:pt x="337" y="428"/>
                      </a:lnTo>
                      <a:lnTo>
                        <a:pt x="337" y="410"/>
                      </a:lnTo>
                      <a:lnTo>
                        <a:pt x="333" y="373"/>
                      </a:lnTo>
                      <a:lnTo>
                        <a:pt x="325" y="337"/>
                      </a:lnTo>
                      <a:lnTo>
                        <a:pt x="325" y="337"/>
                      </a:lnTo>
                      <a:lnTo>
                        <a:pt x="309" y="335"/>
                      </a:lnTo>
                      <a:lnTo>
                        <a:pt x="294" y="333"/>
                      </a:lnTo>
                      <a:lnTo>
                        <a:pt x="279" y="329"/>
                      </a:lnTo>
                      <a:lnTo>
                        <a:pt x="263" y="325"/>
                      </a:lnTo>
                      <a:lnTo>
                        <a:pt x="263" y="325"/>
                      </a:lnTo>
                      <a:lnTo>
                        <a:pt x="246" y="317"/>
                      </a:lnTo>
                      <a:lnTo>
                        <a:pt x="246" y="317"/>
                      </a:lnTo>
                      <a:lnTo>
                        <a:pt x="244" y="315"/>
                      </a:lnTo>
                      <a:lnTo>
                        <a:pt x="246" y="313"/>
                      </a:lnTo>
                      <a:lnTo>
                        <a:pt x="246" y="313"/>
                      </a:lnTo>
                      <a:lnTo>
                        <a:pt x="265" y="315"/>
                      </a:lnTo>
                      <a:lnTo>
                        <a:pt x="284" y="317"/>
                      </a:lnTo>
                      <a:lnTo>
                        <a:pt x="306" y="317"/>
                      </a:lnTo>
                      <a:lnTo>
                        <a:pt x="325" y="317"/>
                      </a:lnTo>
                      <a:lnTo>
                        <a:pt x="344" y="313"/>
                      </a:lnTo>
                      <a:lnTo>
                        <a:pt x="366" y="310"/>
                      </a:lnTo>
                      <a:lnTo>
                        <a:pt x="383" y="304"/>
                      </a:lnTo>
                      <a:lnTo>
                        <a:pt x="402" y="296"/>
                      </a:lnTo>
                      <a:lnTo>
                        <a:pt x="418" y="288"/>
                      </a:lnTo>
                      <a:lnTo>
                        <a:pt x="433" y="277"/>
                      </a:lnTo>
                      <a:lnTo>
                        <a:pt x="447" y="265"/>
                      </a:lnTo>
                      <a:lnTo>
                        <a:pt x="461" y="252"/>
                      </a:lnTo>
                      <a:lnTo>
                        <a:pt x="470" y="234"/>
                      </a:lnTo>
                      <a:lnTo>
                        <a:pt x="478" y="217"/>
                      </a:lnTo>
                      <a:lnTo>
                        <a:pt x="482" y="197"/>
                      </a:lnTo>
                      <a:lnTo>
                        <a:pt x="484" y="174"/>
                      </a:lnTo>
                      <a:lnTo>
                        <a:pt x="484" y="172"/>
                      </a:lnTo>
                      <a:lnTo>
                        <a:pt x="484" y="170"/>
                      </a:lnTo>
                      <a:lnTo>
                        <a:pt x="484" y="170"/>
                      </a:lnTo>
                      <a:lnTo>
                        <a:pt x="484" y="170"/>
                      </a:lnTo>
                      <a:lnTo>
                        <a:pt x="484" y="170"/>
                      </a:lnTo>
                      <a:lnTo>
                        <a:pt x="484" y="164"/>
                      </a:lnTo>
                      <a:lnTo>
                        <a:pt x="484" y="164"/>
                      </a:lnTo>
                      <a:lnTo>
                        <a:pt x="484" y="159"/>
                      </a:lnTo>
                      <a:lnTo>
                        <a:pt x="484" y="157"/>
                      </a:lnTo>
                      <a:lnTo>
                        <a:pt x="484" y="153"/>
                      </a:lnTo>
                      <a:lnTo>
                        <a:pt x="484" y="153"/>
                      </a:lnTo>
                      <a:lnTo>
                        <a:pt x="480" y="135"/>
                      </a:lnTo>
                      <a:lnTo>
                        <a:pt x="474" y="118"/>
                      </a:lnTo>
                      <a:lnTo>
                        <a:pt x="468" y="103"/>
                      </a:lnTo>
                      <a:lnTo>
                        <a:pt x="459" y="87"/>
                      </a:lnTo>
                      <a:lnTo>
                        <a:pt x="449" y="74"/>
                      </a:lnTo>
                      <a:lnTo>
                        <a:pt x="437" y="60"/>
                      </a:lnTo>
                      <a:lnTo>
                        <a:pt x="426" y="48"/>
                      </a:lnTo>
                      <a:lnTo>
                        <a:pt x="412" y="39"/>
                      </a:lnTo>
                      <a:lnTo>
                        <a:pt x="397" y="29"/>
                      </a:lnTo>
                      <a:lnTo>
                        <a:pt x="381" y="21"/>
                      </a:lnTo>
                      <a:lnTo>
                        <a:pt x="366" y="14"/>
                      </a:lnTo>
                      <a:lnTo>
                        <a:pt x="348" y="10"/>
                      </a:lnTo>
                      <a:lnTo>
                        <a:pt x="331" y="4"/>
                      </a:lnTo>
                      <a:lnTo>
                        <a:pt x="313" y="2"/>
                      </a:lnTo>
                      <a:lnTo>
                        <a:pt x="296" y="0"/>
                      </a:lnTo>
                      <a:lnTo>
                        <a:pt x="279" y="0"/>
                      </a:lnTo>
                      <a:lnTo>
                        <a:pt x="279" y="0"/>
                      </a:lnTo>
                      <a:lnTo>
                        <a:pt x="259" y="2"/>
                      </a:lnTo>
                      <a:lnTo>
                        <a:pt x="242" y="4"/>
                      </a:lnTo>
                      <a:lnTo>
                        <a:pt x="224" y="10"/>
                      </a:lnTo>
                      <a:lnTo>
                        <a:pt x="207" y="15"/>
                      </a:lnTo>
                      <a:lnTo>
                        <a:pt x="191" y="23"/>
                      </a:lnTo>
                      <a:lnTo>
                        <a:pt x="176" y="31"/>
                      </a:lnTo>
                      <a:lnTo>
                        <a:pt x="160" y="41"/>
                      </a:lnTo>
                      <a:lnTo>
                        <a:pt x="147" y="52"/>
                      </a:lnTo>
                      <a:lnTo>
                        <a:pt x="122" y="77"/>
                      </a:lnTo>
                      <a:lnTo>
                        <a:pt x="98" y="104"/>
                      </a:lnTo>
                      <a:lnTo>
                        <a:pt x="77" y="135"/>
                      </a:lnTo>
                      <a:lnTo>
                        <a:pt x="60" y="168"/>
                      </a:lnTo>
                      <a:lnTo>
                        <a:pt x="60" y="168"/>
                      </a:lnTo>
                      <a:lnTo>
                        <a:pt x="40" y="213"/>
                      </a:lnTo>
                      <a:lnTo>
                        <a:pt x="25" y="257"/>
                      </a:lnTo>
                      <a:lnTo>
                        <a:pt x="13" y="306"/>
                      </a:lnTo>
                      <a:lnTo>
                        <a:pt x="5" y="352"/>
                      </a:lnTo>
                      <a:lnTo>
                        <a:pt x="0" y="401"/>
                      </a:lnTo>
                      <a:lnTo>
                        <a:pt x="0" y="449"/>
                      </a:lnTo>
                      <a:lnTo>
                        <a:pt x="4" y="497"/>
                      </a:lnTo>
                      <a:lnTo>
                        <a:pt x="11" y="546"/>
                      </a:lnTo>
                      <a:lnTo>
                        <a:pt x="11" y="546"/>
                      </a:lnTo>
                      <a:lnTo>
                        <a:pt x="23" y="588"/>
                      </a:lnTo>
                      <a:lnTo>
                        <a:pt x="36" y="631"/>
                      </a:lnTo>
                      <a:lnTo>
                        <a:pt x="46" y="652"/>
                      </a:lnTo>
                      <a:lnTo>
                        <a:pt x="56" y="671"/>
                      </a:lnTo>
                      <a:lnTo>
                        <a:pt x="67" y="691"/>
                      </a:lnTo>
                      <a:lnTo>
                        <a:pt x="79" y="710"/>
                      </a:lnTo>
                      <a:lnTo>
                        <a:pt x="93" y="728"/>
                      </a:lnTo>
                      <a:lnTo>
                        <a:pt x="106" y="745"/>
                      </a:lnTo>
                      <a:lnTo>
                        <a:pt x="122" y="760"/>
                      </a:lnTo>
                      <a:lnTo>
                        <a:pt x="139" y="774"/>
                      </a:lnTo>
                      <a:lnTo>
                        <a:pt x="157" y="788"/>
                      </a:lnTo>
                      <a:lnTo>
                        <a:pt x="176" y="799"/>
                      </a:lnTo>
                      <a:lnTo>
                        <a:pt x="195" y="809"/>
                      </a:lnTo>
                      <a:lnTo>
                        <a:pt x="217" y="819"/>
                      </a:lnTo>
                      <a:lnTo>
                        <a:pt x="217" y="819"/>
                      </a:lnTo>
                      <a:lnTo>
                        <a:pt x="228" y="820"/>
                      </a:lnTo>
                      <a:lnTo>
                        <a:pt x="228" y="820"/>
                      </a:lnTo>
                      <a:lnTo>
                        <a:pt x="240" y="824"/>
                      </a:lnTo>
                      <a:lnTo>
                        <a:pt x="251" y="824"/>
                      </a:lnTo>
                      <a:lnTo>
                        <a:pt x="251" y="824"/>
                      </a:lnTo>
                      <a:lnTo>
                        <a:pt x="263" y="826"/>
                      </a:lnTo>
                      <a:lnTo>
                        <a:pt x="263" y="826"/>
                      </a:lnTo>
                      <a:lnTo>
                        <a:pt x="275" y="826"/>
                      </a:lnTo>
                      <a:lnTo>
                        <a:pt x="280" y="828"/>
                      </a:lnTo>
                      <a:lnTo>
                        <a:pt x="280" y="828"/>
                      </a:lnTo>
                      <a:lnTo>
                        <a:pt x="280" y="828"/>
                      </a:lnTo>
                      <a:lnTo>
                        <a:pt x="282" y="828"/>
                      </a:lnTo>
                      <a:lnTo>
                        <a:pt x="284" y="828"/>
                      </a:lnTo>
                      <a:lnTo>
                        <a:pt x="286" y="828"/>
                      </a:lnTo>
                      <a:lnTo>
                        <a:pt x="286" y="828"/>
                      </a:lnTo>
                      <a:lnTo>
                        <a:pt x="298" y="826"/>
                      </a:lnTo>
                      <a:lnTo>
                        <a:pt x="298" y="826"/>
                      </a:lnTo>
                      <a:lnTo>
                        <a:pt x="315" y="824"/>
                      </a:lnTo>
                      <a:lnTo>
                        <a:pt x="333" y="822"/>
                      </a:lnTo>
                      <a:lnTo>
                        <a:pt x="348" y="819"/>
                      </a:lnTo>
                      <a:lnTo>
                        <a:pt x="364" y="813"/>
                      </a:lnTo>
                      <a:lnTo>
                        <a:pt x="379" y="805"/>
                      </a:lnTo>
                      <a:lnTo>
                        <a:pt x="395" y="797"/>
                      </a:lnTo>
                      <a:lnTo>
                        <a:pt x="408" y="788"/>
                      </a:lnTo>
                      <a:lnTo>
                        <a:pt x="422" y="778"/>
                      </a:lnTo>
                      <a:lnTo>
                        <a:pt x="433" y="766"/>
                      </a:lnTo>
                      <a:lnTo>
                        <a:pt x="445" y="755"/>
                      </a:lnTo>
                      <a:lnTo>
                        <a:pt x="455" y="741"/>
                      </a:lnTo>
                      <a:lnTo>
                        <a:pt x="464" y="728"/>
                      </a:lnTo>
                      <a:lnTo>
                        <a:pt x="472" y="712"/>
                      </a:lnTo>
                      <a:lnTo>
                        <a:pt x="478" y="697"/>
                      </a:lnTo>
                      <a:lnTo>
                        <a:pt x="484" y="681"/>
                      </a:lnTo>
                      <a:lnTo>
                        <a:pt x="488" y="664"/>
                      </a:lnTo>
                      <a:lnTo>
                        <a:pt x="488" y="664"/>
                      </a:lnTo>
                      <a:lnTo>
                        <a:pt x="488" y="670"/>
                      </a:lnTo>
                      <a:lnTo>
                        <a:pt x="488" y="664"/>
                      </a:lnTo>
                      <a:lnTo>
                        <a:pt x="488" y="6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21">
                  <a:extLst>
                    <a:ext uri="{FF2B5EF4-FFF2-40B4-BE49-F238E27FC236}">
                      <a16:creationId xmlns:a16="http://schemas.microsoft.com/office/drawing/2014/main" id="{8A0BA517-4113-4F79-B295-629DAB1F56CC}"/>
                    </a:ext>
                  </a:extLst>
                </p:cNvPr>
                <p:cNvSpPr>
                  <a:spLocks/>
                </p:cNvSpPr>
                <p:nvPr/>
              </p:nvSpPr>
              <p:spPr bwMode="auto">
                <a:xfrm>
                  <a:off x="4533900" y="11942763"/>
                  <a:ext cx="376238" cy="1074737"/>
                </a:xfrm>
                <a:custGeom>
                  <a:avLst/>
                  <a:gdLst>
                    <a:gd name="T0" fmla="*/ 237 w 237"/>
                    <a:gd name="T1" fmla="*/ 222 h 677"/>
                    <a:gd name="T2" fmla="*/ 237 w 237"/>
                    <a:gd name="T3" fmla="*/ 216 h 677"/>
                    <a:gd name="T4" fmla="*/ 237 w 237"/>
                    <a:gd name="T5" fmla="*/ 203 h 677"/>
                    <a:gd name="T6" fmla="*/ 233 w 237"/>
                    <a:gd name="T7" fmla="*/ 182 h 677"/>
                    <a:gd name="T8" fmla="*/ 229 w 237"/>
                    <a:gd name="T9" fmla="*/ 155 h 677"/>
                    <a:gd name="T10" fmla="*/ 221 w 237"/>
                    <a:gd name="T11" fmla="*/ 131 h 677"/>
                    <a:gd name="T12" fmla="*/ 213 w 237"/>
                    <a:gd name="T13" fmla="*/ 114 h 677"/>
                    <a:gd name="T14" fmla="*/ 206 w 237"/>
                    <a:gd name="T15" fmla="*/ 98 h 677"/>
                    <a:gd name="T16" fmla="*/ 194 w 237"/>
                    <a:gd name="T17" fmla="*/ 79 h 677"/>
                    <a:gd name="T18" fmla="*/ 163 w 237"/>
                    <a:gd name="T19" fmla="*/ 48 h 677"/>
                    <a:gd name="T20" fmla="*/ 146 w 237"/>
                    <a:gd name="T21" fmla="*/ 35 h 677"/>
                    <a:gd name="T22" fmla="*/ 132 w 237"/>
                    <a:gd name="T23" fmla="*/ 25 h 677"/>
                    <a:gd name="T24" fmla="*/ 97 w 237"/>
                    <a:gd name="T25" fmla="*/ 9 h 677"/>
                    <a:gd name="T26" fmla="*/ 58 w 237"/>
                    <a:gd name="T27" fmla="*/ 0 h 677"/>
                    <a:gd name="T28" fmla="*/ 41 w 237"/>
                    <a:gd name="T29" fmla="*/ 0 h 677"/>
                    <a:gd name="T30" fmla="*/ 39 w 237"/>
                    <a:gd name="T31" fmla="*/ 0 h 677"/>
                    <a:gd name="T32" fmla="*/ 37 w 237"/>
                    <a:gd name="T33" fmla="*/ 0 h 677"/>
                    <a:gd name="T34" fmla="*/ 25 w 237"/>
                    <a:gd name="T35" fmla="*/ 0 h 677"/>
                    <a:gd name="T36" fmla="*/ 8 w 237"/>
                    <a:gd name="T37" fmla="*/ 2 h 677"/>
                    <a:gd name="T38" fmla="*/ 6 w 237"/>
                    <a:gd name="T39" fmla="*/ 36 h 677"/>
                    <a:gd name="T40" fmla="*/ 0 w 237"/>
                    <a:gd name="T41" fmla="*/ 62 h 677"/>
                    <a:gd name="T42" fmla="*/ 51 w 237"/>
                    <a:gd name="T43" fmla="*/ 64 h 677"/>
                    <a:gd name="T44" fmla="*/ 66 w 237"/>
                    <a:gd name="T45" fmla="*/ 66 h 677"/>
                    <a:gd name="T46" fmla="*/ 76 w 237"/>
                    <a:gd name="T47" fmla="*/ 67 h 677"/>
                    <a:gd name="T48" fmla="*/ 84 w 237"/>
                    <a:gd name="T49" fmla="*/ 71 h 677"/>
                    <a:gd name="T50" fmla="*/ 93 w 237"/>
                    <a:gd name="T51" fmla="*/ 73 h 677"/>
                    <a:gd name="T52" fmla="*/ 103 w 237"/>
                    <a:gd name="T53" fmla="*/ 79 h 677"/>
                    <a:gd name="T54" fmla="*/ 113 w 237"/>
                    <a:gd name="T55" fmla="*/ 85 h 677"/>
                    <a:gd name="T56" fmla="*/ 126 w 237"/>
                    <a:gd name="T57" fmla="*/ 93 h 677"/>
                    <a:gd name="T58" fmla="*/ 149 w 237"/>
                    <a:gd name="T59" fmla="*/ 114 h 677"/>
                    <a:gd name="T60" fmla="*/ 157 w 237"/>
                    <a:gd name="T61" fmla="*/ 127 h 677"/>
                    <a:gd name="T62" fmla="*/ 165 w 237"/>
                    <a:gd name="T63" fmla="*/ 139 h 677"/>
                    <a:gd name="T64" fmla="*/ 171 w 237"/>
                    <a:gd name="T65" fmla="*/ 153 h 677"/>
                    <a:gd name="T66" fmla="*/ 178 w 237"/>
                    <a:gd name="T67" fmla="*/ 172 h 677"/>
                    <a:gd name="T68" fmla="*/ 182 w 237"/>
                    <a:gd name="T69" fmla="*/ 187 h 677"/>
                    <a:gd name="T70" fmla="*/ 186 w 237"/>
                    <a:gd name="T71" fmla="*/ 201 h 677"/>
                    <a:gd name="T72" fmla="*/ 186 w 237"/>
                    <a:gd name="T73" fmla="*/ 207 h 677"/>
                    <a:gd name="T74" fmla="*/ 186 w 237"/>
                    <a:gd name="T75" fmla="*/ 211 h 677"/>
                    <a:gd name="T76" fmla="*/ 186 w 237"/>
                    <a:gd name="T77" fmla="*/ 224 h 677"/>
                    <a:gd name="T78" fmla="*/ 186 w 237"/>
                    <a:gd name="T79" fmla="*/ 224 h 677"/>
                    <a:gd name="T80" fmla="*/ 186 w 237"/>
                    <a:gd name="T81" fmla="*/ 226 h 677"/>
                    <a:gd name="T82" fmla="*/ 184 w 237"/>
                    <a:gd name="T83" fmla="*/ 255 h 677"/>
                    <a:gd name="T84" fmla="*/ 171 w 237"/>
                    <a:gd name="T85" fmla="*/ 313 h 677"/>
                    <a:gd name="T86" fmla="*/ 163 w 237"/>
                    <a:gd name="T87" fmla="*/ 340 h 677"/>
                    <a:gd name="T88" fmla="*/ 124 w 237"/>
                    <a:gd name="T89" fmla="*/ 464 h 677"/>
                    <a:gd name="T90" fmla="*/ 111 w 237"/>
                    <a:gd name="T91" fmla="*/ 516 h 677"/>
                    <a:gd name="T92" fmla="*/ 101 w 237"/>
                    <a:gd name="T93" fmla="*/ 596 h 677"/>
                    <a:gd name="T94" fmla="*/ 99 w 237"/>
                    <a:gd name="T95" fmla="*/ 650 h 677"/>
                    <a:gd name="T96" fmla="*/ 124 w 237"/>
                    <a:gd name="T97" fmla="*/ 675 h 677"/>
                    <a:gd name="T98" fmla="*/ 124 w 237"/>
                    <a:gd name="T99" fmla="*/ 648 h 677"/>
                    <a:gd name="T100" fmla="*/ 128 w 237"/>
                    <a:gd name="T101" fmla="*/ 594 h 677"/>
                    <a:gd name="T102" fmla="*/ 138 w 237"/>
                    <a:gd name="T103" fmla="*/ 540 h 677"/>
                    <a:gd name="T104" fmla="*/ 161 w 237"/>
                    <a:gd name="T105" fmla="*/ 460 h 677"/>
                    <a:gd name="T106" fmla="*/ 184 w 237"/>
                    <a:gd name="T107" fmla="*/ 404 h 677"/>
                    <a:gd name="T108" fmla="*/ 217 w 237"/>
                    <a:gd name="T109" fmla="*/ 317 h 677"/>
                    <a:gd name="T110" fmla="*/ 233 w 237"/>
                    <a:gd name="T111" fmla="*/ 259 h 677"/>
                    <a:gd name="T112" fmla="*/ 237 w 237"/>
                    <a:gd name="T113" fmla="*/ 226 h 677"/>
                    <a:gd name="T114" fmla="*/ 237 w 237"/>
                    <a:gd name="T115" fmla="*/ 224 h 677"/>
                    <a:gd name="T116" fmla="*/ 237 w 237"/>
                    <a:gd name="T117" fmla="*/ 222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7" h="677">
                      <a:moveTo>
                        <a:pt x="237" y="222"/>
                      </a:moveTo>
                      <a:lnTo>
                        <a:pt x="237" y="222"/>
                      </a:lnTo>
                      <a:lnTo>
                        <a:pt x="237" y="216"/>
                      </a:lnTo>
                      <a:lnTo>
                        <a:pt x="237" y="216"/>
                      </a:lnTo>
                      <a:lnTo>
                        <a:pt x="237" y="209"/>
                      </a:lnTo>
                      <a:lnTo>
                        <a:pt x="237" y="203"/>
                      </a:lnTo>
                      <a:lnTo>
                        <a:pt x="237" y="203"/>
                      </a:lnTo>
                      <a:lnTo>
                        <a:pt x="233" y="182"/>
                      </a:lnTo>
                      <a:lnTo>
                        <a:pt x="229" y="160"/>
                      </a:lnTo>
                      <a:lnTo>
                        <a:pt x="229" y="155"/>
                      </a:lnTo>
                      <a:lnTo>
                        <a:pt x="229" y="155"/>
                      </a:lnTo>
                      <a:lnTo>
                        <a:pt x="221" y="131"/>
                      </a:lnTo>
                      <a:lnTo>
                        <a:pt x="221" y="131"/>
                      </a:lnTo>
                      <a:lnTo>
                        <a:pt x="213" y="114"/>
                      </a:lnTo>
                      <a:lnTo>
                        <a:pt x="213" y="114"/>
                      </a:lnTo>
                      <a:lnTo>
                        <a:pt x="206" y="98"/>
                      </a:lnTo>
                      <a:lnTo>
                        <a:pt x="206" y="98"/>
                      </a:lnTo>
                      <a:lnTo>
                        <a:pt x="194" y="79"/>
                      </a:lnTo>
                      <a:lnTo>
                        <a:pt x="178" y="62"/>
                      </a:lnTo>
                      <a:lnTo>
                        <a:pt x="163" y="48"/>
                      </a:lnTo>
                      <a:lnTo>
                        <a:pt x="146" y="35"/>
                      </a:lnTo>
                      <a:lnTo>
                        <a:pt x="146" y="35"/>
                      </a:lnTo>
                      <a:lnTo>
                        <a:pt x="132" y="25"/>
                      </a:lnTo>
                      <a:lnTo>
                        <a:pt x="132" y="25"/>
                      </a:lnTo>
                      <a:lnTo>
                        <a:pt x="115" y="17"/>
                      </a:lnTo>
                      <a:lnTo>
                        <a:pt x="97" y="9"/>
                      </a:lnTo>
                      <a:lnTo>
                        <a:pt x="78" y="4"/>
                      </a:lnTo>
                      <a:lnTo>
                        <a:pt x="58" y="0"/>
                      </a:lnTo>
                      <a:lnTo>
                        <a:pt x="58" y="0"/>
                      </a:lnTo>
                      <a:lnTo>
                        <a:pt x="41" y="0"/>
                      </a:lnTo>
                      <a:lnTo>
                        <a:pt x="39" y="0"/>
                      </a:lnTo>
                      <a:lnTo>
                        <a:pt x="39" y="0"/>
                      </a:lnTo>
                      <a:lnTo>
                        <a:pt x="37" y="0"/>
                      </a:lnTo>
                      <a:lnTo>
                        <a:pt x="37" y="0"/>
                      </a:lnTo>
                      <a:lnTo>
                        <a:pt x="25" y="0"/>
                      </a:lnTo>
                      <a:lnTo>
                        <a:pt x="25" y="0"/>
                      </a:lnTo>
                      <a:lnTo>
                        <a:pt x="8" y="2"/>
                      </a:lnTo>
                      <a:lnTo>
                        <a:pt x="8" y="2"/>
                      </a:lnTo>
                      <a:lnTo>
                        <a:pt x="8" y="21"/>
                      </a:lnTo>
                      <a:lnTo>
                        <a:pt x="6" y="36"/>
                      </a:lnTo>
                      <a:lnTo>
                        <a:pt x="4" y="50"/>
                      </a:lnTo>
                      <a:lnTo>
                        <a:pt x="0" y="62"/>
                      </a:lnTo>
                      <a:lnTo>
                        <a:pt x="0" y="62"/>
                      </a:lnTo>
                      <a:lnTo>
                        <a:pt x="51" y="64"/>
                      </a:lnTo>
                      <a:lnTo>
                        <a:pt x="51" y="64"/>
                      </a:lnTo>
                      <a:lnTo>
                        <a:pt x="66" y="66"/>
                      </a:lnTo>
                      <a:lnTo>
                        <a:pt x="66" y="66"/>
                      </a:lnTo>
                      <a:lnTo>
                        <a:pt x="76" y="67"/>
                      </a:lnTo>
                      <a:lnTo>
                        <a:pt x="76" y="67"/>
                      </a:lnTo>
                      <a:lnTo>
                        <a:pt x="84" y="71"/>
                      </a:lnTo>
                      <a:lnTo>
                        <a:pt x="84" y="71"/>
                      </a:lnTo>
                      <a:lnTo>
                        <a:pt x="93" y="73"/>
                      </a:lnTo>
                      <a:lnTo>
                        <a:pt x="93" y="73"/>
                      </a:lnTo>
                      <a:lnTo>
                        <a:pt x="103" y="79"/>
                      </a:lnTo>
                      <a:lnTo>
                        <a:pt x="103" y="79"/>
                      </a:lnTo>
                      <a:lnTo>
                        <a:pt x="113" y="85"/>
                      </a:lnTo>
                      <a:lnTo>
                        <a:pt x="113" y="85"/>
                      </a:lnTo>
                      <a:lnTo>
                        <a:pt x="126" y="93"/>
                      </a:lnTo>
                      <a:lnTo>
                        <a:pt x="138" y="102"/>
                      </a:lnTo>
                      <a:lnTo>
                        <a:pt x="149" y="114"/>
                      </a:lnTo>
                      <a:lnTo>
                        <a:pt x="157" y="127"/>
                      </a:lnTo>
                      <a:lnTo>
                        <a:pt x="157" y="127"/>
                      </a:lnTo>
                      <a:lnTo>
                        <a:pt x="165" y="139"/>
                      </a:lnTo>
                      <a:lnTo>
                        <a:pt x="165" y="139"/>
                      </a:lnTo>
                      <a:lnTo>
                        <a:pt x="171" y="153"/>
                      </a:lnTo>
                      <a:lnTo>
                        <a:pt x="171" y="153"/>
                      </a:lnTo>
                      <a:lnTo>
                        <a:pt x="178" y="168"/>
                      </a:lnTo>
                      <a:lnTo>
                        <a:pt x="178" y="172"/>
                      </a:lnTo>
                      <a:lnTo>
                        <a:pt x="178" y="172"/>
                      </a:lnTo>
                      <a:lnTo>
                        <a:pt x="182" y="187"/>
                      </a:lnTo>
                      <a:lnTo>
                        <a:pt x="182" y="187"/>
                      </a:lnTo>
                      <a:lnTo>
                        <a:pt x="186" y="201"/>
                      </a:lnTo>
                      <a:lnTo>
                        <a:pt x="186" y="201"/>
                      </a:lnTo>
                      <a:lnTo>
                        <a:pt x="186" y="207"/>
                      </a:lnTo>
                      <a:lnTo>
                        <a:pt x="186" y="211"/>
                      </a:lnTo>
                      <a:lnTo>
                        <a:pt x="186" y="211"/>
                      </a:lnTo>
                      <a:lnTo>
                        <a:pt x="186" y="220"/>
                      </a:lnTo>
                      <a:lnTo>
                        <a:pt x="186" y="224"/>
                      </a:lnTo>
                      <a:lnTo>
                        <a:pt x="186" y="224"/>
                      </a:lnTo>
                      <a:lnTo>
                        <a:pt x="186" y="224"/>
                      </a:lnTo>
                      <a:lnTo>
                        <a:pt x="186" y="226"/>
                      </a:lnTo>
                      <a:lnTo>
                        <a:pt x="186" y="226"/>
                      </a:lnTo>
                      <a:lnTo>
                        <a:pt x="186" y="242"/>
                      </a:lnTo>
                      <a:lnTo>
                        <a:pt x="184" y="255"/>
                      </a:lnTo>
                      <a:lnTo>
                        <a:pt x="180" y="284"/>
                      </a:lnTo>
                      <a:lnTo>
                        <a:pt x="171" y="313"/>
                      </a:lnTo>
                      <a:lnTo>
                        <a:pt x="163" y="340"/>
                      </a:lnTo>
                      <a:lnTo>
                        <a:pt x="163" y="340"/>
                      </a:lnTo>
                      <a:lnTo>
                        <a:pt x="142" y="402"/>
                      </a:lnTo>
                      <a:lnTo>
                        <a:pt x="124" y="464"/>
                      </a:lnTo>
                      <a:lnTo>
                        <a:pt x="124" y="464"/>
                      </a:lnTo>
                      <a:lnTo>
                        <a:pt x="111" y="516"/>
                      </a:lnTo>
                      <a:lnTo>
                        <a:pt x="103" y="571"/>
                      </a:lnTo>
                      <a:lnTo>
                        <a:pt x="101" y="596"/>
                      </a:lnTo>
                      <a:lnTo>
                        <a:pt x="99" y="623"/>
                      </a:lnTo>
                      <a:lnTo>
                        <a:pt x="99" y="650"/>
                      </a:lnTo>
                      <a:lnTo>
                        <a:pt x="101" y="677"/>
                      </a:lnTo>
                      <a:lnTo>
                        <a:pt x="124" y="675"/>
                      </a:lnTo>
                      <a:lnTo>
                        <a:pt x="124" y="675"/>
                      </a:lnTo>
                      <a:lnTo>
                        <a:pt x="124" y="648"/>
                      </a:lnTo>
                      <a:lnTo>
                        <a:pt x="126" y="621"/>
                      </a:lnTo>
                      <a:lnTo>
                        <a:pt x="128" y="594"/>
                      </a:lnTo>
                      <a:lnTo>
                        <a:pt x="132" y="567"/>
                      </a:lnTo>
                      <a:lnTo>
                        <a:pt x="138" y="540"/>
                      </a:lnTo>
                      <a:lnTo>
                        <a:pt x="146" y="514"/>
                      </a:lnTo>
                      <a:lnTo>
                        <a:pt x="161" y="460"/>
                      </a:lnTo>
                      <a:lnTo>
                        <a:pt x="161" y="460"/>
                      </a:lnTo>
                      <a:lnTo>
                        <a:pt x="184" y="404"/>
                      </a:lnTo>
                      <a:lnTo>
                        <a:pt x="207" y="346"/>
                      </a:lnTo>
                      <a:lnTo>
                        <a:pt x="217" y="317"/>
                      </a:lnTo>
                      <a:lnTo>
                        <a:pt x="227" y="288"/>
                      </a:lnTo>
                      <a:lnTo>
                        <a:pt x="233" y="259"/>
                      </a:lnTo>
                      <a:lnTo>
                        <a:pt x="237" y="228"/>
                      </a:lnTo>
                      <a:lnTo>
                        <a:pt x="237" y="226"/>
                      </a:lnTo>
                      <a:lnTo>
                        <a:pt x="237" y="224"/>
                      </a:lnTo>
                      <a:lnTo>
                        <a:pt x="237" y="224"/>
                      </a:lnTo>
                      <a:lnTo>
                        <a:pt x="237" y="224"/>
                      </a:lnTo>
                      <a:lnTo>
                        <a:pt x="237" y="222"/>
                      </a:lnTo>
                      <a:lnTo>
                        <a:pt x="237"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2">
                  <a:extLst>
                    <a:ext uri="{FF2B5EF4-FFF2-40B4-BE49-F238E27FC236}">
                      <a16:creationId xmlns:a16="http://schemas.microsoft.com/office/drawing/2014/main" id="{36320FAE-0AF0-4096-B51E-D6D031DA8877}"/>
                    </a:ext>
                  </a:extLst>
                </p:cNvPr>
                <p:cNvSpPr>
                  <a:spLocks/>
                </p:cNvSpPr>
                <p:nvPr/>
              </p:nvSpPr>
              <p:spPr bwMode="auto">
                <a:xfrm>
                  <a:off x="4522788" y="11742738"/>
                  <a:ext cx="519113" cy="252412"/>
                </a:xfrm>
                <a:custGeom>
                  <a:avLst/>
                  <a:gdLst>
                    <a:gd name="T0" fmla="*/ 325 w 327"/>
                    <a:gd name="T1" fmla="*/ 132 h 159"/>
                    <a:gd name="T2" fmla="*/ 305 w 327"/>
                    <a:gd name="T3" fmla="*/ 132 h 159"/>
                    <a:gd name="T4" fmla="*/ 267 w 327"/>
                    <a:gd name="T5" fmla="*/ 128 h 159"/>
                    <a:gd name="T6" fmla="*/ 232 w 327"/>
                    <a:gd name="T7" fmla="*/ 118 h 159"/>
                    <a:gd name="T8" fmla="*/ 139 w 327"/>
                    <a:gd name="T9" fmla="*/ 77 h 159"/>
                    <a:gd name="T10" fmla="*/ 156 w 327"/>
                    <a:gd name="T11" fmla="*/ 77 h 159"/>
                    <a:gd name="T12" fmla="*/ 172 w 327"/>
                    <a:gd name="T13" fmla="*/ 75 h 159"/>
                    <a:gd name="T14" fmla="*/ 224 w 327"/>
                    <a:gd name="T15" fmla="*/ 58 h 159"/>
                    <a:gd name="T16" fmla="*/ 273 w 327"/>
                    <a:gd name="T17" fmla="*/ 31 h 159"/>
                    <a:gd name="T18" fmla="*/ 255 w 327"/>
                    <a:gd name="T19" fmla="*/ 0 h 159"/>
                    <a:gd name="T20" fmla="*/ 201 w 327"/>
                    <a:gd name="T21" fmla="*/ 25 h 159"/>
                    <a:gd name="T22" fmla="*/ 182 w 327"/>
                    <a:gd name="T23" fmla="*/ 29 h 159"/>
                    <a:gd name="T24" fmla="*/ 166 w 327"/>
                    <a:gd name="T25" fmla="*/ 31 h 159"/>
                    <a:gd name="T26" fmla="*/ 135 w 327"/>
                    <a:gd name="T27" fmla="*/ 29 h 159"/>
                    <a:gd name="T28" fmla="*/ 100 w 327"/>
                    <a:gd name="T29" fmla="*/ 23 h 159"/>
                    <a:gd name="T30" fmla="*/ 98 w 327"/>
                    <a:gd name="T31" fmla="*/ 23 h 159"/>
                    <a:gd name="T32" fmla="*/ 91 w 327"/>
                    <a:gd name="T33" fmla="*/ 21 h 159"/>
                    <a:gd name="T34" fmla="*/ 91 w 327"/>
                    <a:gd name="T35" fmla="*/ 21 h 159"/>
                    <a:gd name="T36" fmla="*/ 89 w 327"/>
                    <a:gd name="T37" fmla="*/ 21 h 159"/>
                    <a:gd name="T38" fmla="*/ 85 w 327"/>
                    <a:gd name="T39" fmla="*/ 21 h 159"/>
                    <a:gd name="T40" fmla="*/ 67 w 327"/>
                    <a:gd name="T41" fmla="*/ 21 h 159"/>
                    <a:gd name="T42" fmla="*/ 25 w 327"/>
                    <a:gd name="T43" fmla="*/ 27 h 159"/>
                    <a:gd name="T44" fmla="*/ 0 w 327"/>
                    <a:gd name="T45" fmla="*/ 33 h 159"/>
                    <a:gd name="T46" fmla="*/ 11 w 327"/>
                    <a:gd name="T47" fmla="*/ 87 h 159"/>
                    <a:gd name="T48" fmla="*/ 13 w 327"/>
                    <a:gd name="T49" fmla="*/ 114 h 159"/>
                    <a:gd name="T50" fmla="*/ 38 w 327"/>
                    <a:gd name="T51" fmla="*/ 112 h 159"/>
                    <a:gd name="T52" fmla="*/ 61 w 327"/>
                    <a:gd name="T53" fmla="*/ 106 h 159"/>
                    <a:gd name="T54" fmla="*/ 75 w 327"/>
                    <a:gd name="T55" fmla="*/ 106 h 159"/>
                    <a:gd name="T56" fmla="*/ 75 w 327"/>
                    <a:gd name="T57" fmla="*/ 106 h 159"/>
                    <a:gd name="T58" fmla="*/ 75 w 327"/>
                    <a:gd name="T59" fmla="*/ 106 h 159"/>
                    <a:gd name="T60" fmla="*/ 77 w 327"/>
                    <a:gd name="T61" fmla="*/ 106 h 159"/>
                    <a:gd name="T62" fmla="*/ 89 w 327"/>
                    <a:gd name="T63" fmla="*/ 106 h 159"/>
                    <a:gd name="T64" fmla="*/ 92 w 327"/>
                    <a:gd name="T65" fmla="*/ 106 h 159"/>
                    <a:gd name="T66" fmla="*/ 102 w 327"/>
                    <a:gd name="T67" fmla="*/ 108 h 159"/>
                    <a:gd name="T68" fmla="*/ 135 w 327"/>
                    <a:gd name="T69" fmla="*/ 118 h 159"/>
                    <a:gd name="T70" fmla="*/ 166 w 327"/>
                    <a:gd name="T71" fmla="*/ 132 h 159"/>
                    <a:gd name="T72" fmla="*/ 228 w 327"/>
                    <a:gd name="T73" fmla="*/ 151 h 159"/>
                    <a:gd name="T74" fmla="*/ 261 w 327"/>
                    <a:gd name="T75" fmla="*/ 157 h 159"/>
                    <a:gd name="T76" fmla="*/ 327 w 327"/>
                    <a:gd name="T77" fmla="*/ 15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7" h="159">
                      <a:moveTo>
                        <a:pt x="325" y="132"/>
                      </a:moveTo>
                      <a:lnTo>
                        <a:pt x="325" y="132"/>
                      </a:lnTo>
                      <a:lnTo>
                        <a:pt x="305" y="132"/>
                      </a:lnTo>
                      <a:lnTo>
                        <a:pt x="305" y="132"/>
                      </a:lnTo>
                      <a:lnTo>
                        <a:pt x="286" y="132"/>
                      </a:lnTo>
                      <a:lnTo>
                        <a:pt x="267" y="128"/>
                      </a:lnTo>
                      <a:lnTo>
                        <a:pt x="267" y="128"/>
                      </a:lnTo>
                      <a:lnTo>
                        <a:pt x="232" y="118"/>
                      </a:lnTo>
                      <a:lnTo>
                        <a:pt x="201" y="106"/>
                      </a:lnTo>
                      <a:lnTo>
                        <a:pt x="139" y="77"/>
                      </a:lnTo>
                      <a:lnTo>
                        <a:pt x="139" y="77"/>
                      </a:lnTo>
                      <a:lnTo>
                        <a:pt x="156" y="77"/>
                      </a:lnTo>
                      <a:lnTo>
                        <a:pt x="172" y="75"/>
                      </a:lnTo>
                      <a:lnTo>
                        <a:pt x="172" y="75"/>
                      </a:lnTo>
                      <a:lnTo>
                        <a:pt x="199" y="70"/>
                      </a:lnTo>
                      <a:lnTo>
                        <a:pt x="224" y="58"/>
                      </a:lnTo>
                      <a:lnTo>
                        <a:pt x="249" y="44"/>
                      </a:lnTo>
                      <a:lnTo>
                        <a:pt x="273" y="31"/>
                      </a:lnTo>
                      <a:lnTo>
                        <a:pt x="255" y="0"/>
                      </a:lnTo>
                      <a:lnTo>
                        <a:pt x="255" y="0"/>
                      </a:lnTo>
                      <a:lnTo>
                        <a:pt x="220" y="17"/>
                      </a:lnTo>
                      <a:lnTo>
                        <a:pt x="201" y="25"/>
                      </a:lnTo>
                      <a:lnTo>
                        <a:pt x="182" y="29"/>
                      </a:lnTo>
                      <a:lnTo>
                        <a:pt x="182" y="29"/>
                      </a:lnTo>
                      <a:lnTo>
                        <a:pt x="166" y="31"/>
                      </a:lnTo>
                      <a:lnTo>
                        <a:pt x="166" y="31"/>
                      </a:lnTo>
                      <a:lnTo>
                        <a:pt x="151" y="31"/>
                      </a:lnTo>
                      <a:lnTo>
                        <a:pt x="135" y="29"/>
                      </a:lnTo>
                      <a:lnTo>
                        <a:pt x="104" y="23"/>
                      </a:lnTo>
                      <a:lnTo>
                        <a:pt x="100" y="23"/>
                      </a:lnTo>
                      <a:lnTo>
                        <a:pt x="98" y="23"/>
                      </a:lnTo>
                      <a:lnTo>
                        <a:pt x="98" y="23"/>
                      </a:lnTo>
                      <a:lnTo>
                        <a:pt x="91" y="21"/>
                      </a:lnTo>
                      <a:lnTo>
                        <a:pt x="91" y="21"/>
                      </a:lnTo>
                      <a:lnTo>
                        <a:pt x="91" y="21"/>
                      </a:lnTo>
                      <a:lnTo>
                        <a:pt x="91" y="21"/>
                      </a:lnTo>
                      <a:lnTo>
                        <a:pt x="89" y="21"/>
                      </a:lnTo>
                      <a:lnTo>
                        <a:pt x="89" y="21"/>
                      </a:lnTo>
                      <a:lnTo>
                        <a:pt x="85" y="21"/>
                      </a:lnTo>
                      <a:lnTo>
                        <a:pt x="85" y="21"/>
                      </a:lnTo>
                      <a:lnTo>
                        <a:pt x="67" y="21"/>
                      </a:lnTo>
                      <a:lnTo>
                        <a:pt x="67" y="21"/>
                      </a:lnTo>
                      <a:lnTo>
                        <a:pt x="48" y="23"/>
                      </a:lnTo>
                      <a:lnTo>
                        <a:pt x="25" y="27"/>
                      </a:lnTo>
                      <a:lnTo>
                        <a:pt x="0" y="33"/>
                      </a:lnTo>
                      <a:lnTo>
                        <a:pt x="0" y="33"/>
                      </a:lnTo>
                      <a:lnTo>
                        <a:pt x="7" y="66"/>
                      </a:lnTo>
                      <a:lnTo>
                        <a:pt x="11" y="87"/>
                      </a:lnTo>
                      <a:lnTo>
                        <a:pt x="13" y="114"/>
                      </a:lnTo>
                      <a:lnTo>
                        <a:pt x="13" y="114"/>
                      </a:lnTo>
                      <a:lnTo>
                        <a:pt x="27" y="114"/>
                      </a:lnTo>
                      <a:lnTo>
                        <a:pt x="38" y="112"/>
                      </a:lnTo>
                      <a:lnTo>
                        <a:pt x="61" y="106"/>
                      </a:lnTo>
                      <a:lnTo>
                        <a:pt x="61" y="106"/>
                      </a:lnTo>
                      <a:lnTo>
                        <a:pt x="75" y="106"/>
                      </a:lnTo>
                      <a:lnTo>
                        <a:pt x="75" y="106"/>
                      </a:lnTo>
                      <a:lnTo>
                        <a:pt x="75" y="106"/>
                      </a:lnTo>
                      <a:lnTo>
                        <a:pt x="75" y="106"/>
                      </a:lnTo>
                      <a:lnTo>
                        <a:pt x="75" y="106"/>
                      </a:lnTo>
                      <a:lnTo>
                        <a:pt x="75" y="106"/>
                      </a:lnTo>
                      <a:lnTo>
                        <a:pt x="75" y="106"/>
                      </a:lnTo>
                      <a:lnTo>
                        <a:pt x="77" y="106"/>
                      </a:lnTo>
                      <a:lnTo>
                        <a:pt x="77" y="106"/>
                      </a:lnTo>
                      <a:lnTo>
                        <a:pt x="89" y="106"/>
                      </a:lnTo>
                      <a:lnTo>
                        <a:pt x="92" y="106"/>
                      </a:lnTo>
                      <a:lnTo>
                        <a:pt x="92" y="106"/>
                      </a:lnTo>
                      <a:lnTo>
                        <a:pt x="100" y="108"/>
                      </a:lnTo>
                      <a:lnTo>
                        <a:pt x="102" y="108"/>
                      </a:lnTo>
                      <a:lnTo>
                        <a:pt x="102" y="108"/>
                      </a:lnTo>
                      <a:lnTo>
                        <a:pt x="135" y="118"/>
                      </a:lnTo>
                      <a:lnTo>
                        <a:pt x="135" y="118"/>
                      </a:lnTo>
                      <a:lnTo>
                        <a:pt x="166" y="132"/>
                      </a:lnTo>
                      <a:lnTo>
                        <a:pt x="197" y="141"/>
                      </a:lnTo>
                      <a:lnTo>
                        <a:pt x="228" y="151"/>
                      </a:lnTo>
                      <a:lnTo>
                        <a:pt x="261" y="157"/>
                      </a:lnTo>
                      <a:lnTo>
                        <a:pt x="261" y="157"/>
                      </a:lnTo>
                      <a:lnTo>
                        <a:pt x="294" y="159"/>
                      </a:lnTo>
                      <a:lnTo>
                        <a:pt x="327" y="157"/>
                      </a:lnTo>
                      <a:lnTo>
                        <a:pt x="325"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2" name="Group 81">
                <a:extLst>
                  <a:ext uri="{FF2B5EF4-FFF2-40B4-BE49-F238E27FC236}">
                    <a16:creationId xmlns:a16="http://schemas.microsoft.com/office/drawing/2014/main" id="{4DABACD3-1D4F-4A5E-A4F5-E0B12CE02575}"/>
                  </a:ext>
                </a:extLst>
              </p:cNvPr>
              <p:cNvGrpSpPr/>
              <p:nvPr/>
            </p:nvGrpSpPr>
            <p:grpSpPr>
              <a:xfrm>
                <a:off x="10663517" y="4250249"/>
                <a:ext cx="842684" cy="357362"/>
                <a:chOff x="8918576" y="11244263"/>
                <a:chExt cx="2320925" cy="984250"/>
              </a:xfrm>
              <a:solidFill>
                <a:schemeClr val="bg1"/>
              </a:solidFill>
            </p:grpSpPr>
            <p:sp>
              <p:nvSpPr>
                <p:cNvPr id="14" name="Freeform 5">
                  <a:extLst>
                    <a:ext uri="{FF2B5EF4-FFF2-40B4-BE49-F238E27FC236}">
                      <a16:creationId xmlns:a16="http://schemas.microsoft.com/office/drawing/2014/main" id="{6B743D8A-9EB2-40E9-BF01-D8F6AE5362DD}"/>
                    </a:ext>
                  </a:extLst>
                </p:cNvPr>
                <p:cNvSpPr>
                  <a:spLocks noEditPoints="1"/>
                </p:cNvSpPr>
                <p:nvPr/>
              </p:nvSpPr>
              <p:spPr bwMode="auto">
                <a:xfrm>
                  <a:off x="9705976" y="11504613"/>
                  <a:ext cx="501650" cy="501650"/>
                </a:xfrm>
                <a:custGeom>
                  <a:avLst/>
                  <a:gdLst>
                    <a:gd name="T0" fmla="*/ 306 w 316"/>
                    <a:gd name="T1" fmla="*/ 99 h 316"/>
                    <a:gd name="T2" fmla="*/ 300 w 316"/>
                    <a:gd name="T3" fmla="*/ 88 h 316"/>
                    <a:gd name="T4" fmla="*/ 283 w 316"/>
                    <a:gd name="T5" fmla="*/ 61 h 316"/>
                    <a:gd name="T6" fmla="*/ 238 w 316"/>
                    <a:gd name="T7" fmla="*/ 22 h 316"/>
                    <a:gd name="T8" fmla="*/ 180 w 316"/>
                    <a:gd name="T9" fmla="*/ 0 h 316"/>
                    <a:gd name="T10" fmla="*/ 141 w 316"/>
                    <a:gd name="T11" fmla="*/ 0 h 316"/>
                    <a:gd name="T12" fmla="*/ 97 w 316"/>
                    <a:gd name="T13" fmla="*/ 12 h 316"/>
                    <a:gd name="T14" fmla="*/ 56 w 316"/>
                    <a:gd name="T15" fmla="*/ 37 h 316"/>
                    <a:gd name="T16" fmla="*/ 37 w 316"/>
                    <a:gd name="T17" fmla="*/ 57 h 316"/>
                    <a:gd name="T18" fmla="*/ 21 w 316"/>
                    <a:gd name="T19" fmla="*/ 80 h 316"/>
                    <a:gd name="T20" fmla="*/ 16 w 316"/>
                    <a:gd name="T21" fmla="*/ 92 h 316"/>
                    <a:gd name="T22" fmla="*/ 8 w 316"/>
                    <a:gd name="T23" fmla="*/ 107 h 316"/>
                    <a:gd name="T24" fmla="*/ 6 w 316"/>
                    <a:gd name="T25" fmla="*/ 113 h 316"/>
                    <a:gd name="T26" fmla="*/ 4 w 316"/>
                    <a:gd name="T27" fmla="*/ 126 h 316"/>
                    <a:gd name="T28" fmla="*/ 0 w 316"/>
                    <a:gd name="T29" fmla="*/ 155 h 316"/>
                    <a:gd name="T30" fmla="*/ 2 w 316"/>
                    <a:gd name="T31" fmla="*/ 173 h 316"/>
                    <a:gd name="T32" fmla="*/ 8 w 316"/>
                    <a:gd name="T33" fmla="*/ 204 h 316"/>
                    <a:gd name="T34" fmla="*/ 39 w 316"/>
                    <a:gd name="T35" fmla="*/ 262 h 316"/>
                    <a:gd name="T36" fmla="*/ 105 w 316"/>
                    <a:gd name="T37" fmla="*/ 307 h 316"/>
                    <a:gd name="T38" fmla="*/ 143 w 316"/>
                    <a:gd name="T39" fmla="*/ 314 h 316"/>
                    <a:gd name="T40" fmla="*/ 174 w 316"/>
                    <a:gd name="T41" fmla="*/ 314 h 316"/>
                    <a:gd name="T42" fmla="*/ 221 w 316"/>
                    <a:gd name="T43" fmla="*/ 303 h 316"/>
                    <a:gd name="T44" fmla="*/ 260 w 316"/>
                    <a:gd name="T45" fmla="*/ 280 h 316"/>
                    <a:gd name="T46" fmla="*/ 283 w 316"/>
                    <a:gd name="T47" fmla="*/ 254 h 316"/>
                    <a:gd name="T48" fmla="*/ 289 w 316"/>
                    <a:gd name="T49" fmla="*/ 247 h 316"/>
                    <a:gd name="T50" fmla="*/ 304 w 316"/>
                    <a:gd name="T51" fmla="*/ 217 h 316"/>
                    <a:gd name="T52" fmla="*/ 314 w 316"/>
                    <a:gd name="T53" fmla="*/ 188 h 316"/>
                    <a:gd name="T54" fmla="*/ 316 w 316"/>
                    <a:gd name="T55" fmla="*/ 159 h 316"/>
                    <a:gd name="T56" fmla="*/ 316 w 316"/>
                    <a:gd name="T57" fmla="*/ 140 h 316"/>
                    <a:gd name="T58" fmla="*/ 310 w 316"/>
                    <a:gd name="T59" fmla="*/ 111 h 316"/>
                    <a:gd name="T60" fmla="*/ 159 w 316"/>
                    <a:gd name="T61" fmla="*/ 254 h 316"/>
                    <a:gd name="T62" fmla="*/ 109 w 316"/>
                    <a:gd name="T63" fmla="*/ 241 h 316"/>
                    <a:gd name="T64" fmla="*/ 93 w 316"/>
                    <a:gd name="T65" fmla="*/ 229 h 316"/>
                    <a:gd name="T66" fmla="*/ 93 w 316"/>
                    <a:gd name="T67" fmla="*/ 223 h 316"/>
                    <a:gd name="T68" fmla="*/ 153 w 316"/>
                    <a:gd name="T69" fmla="*/ 161 h 316"/>
                    <a:gd name="T70" fmla="*/ 153 w 316"/>
                    <a:gd name="T71" fmla="*/ 150 h 316"/>
                    <a:gd name="T72" fmla="*/ 91 w 316"/>
                    <a:gd name="T73" fmla="*/ 90 h 316"/>
                    <a:gd name="T74" fmla="*/ 91 w 316"/>
                    <a:gd name="T75" fmla="*/ 84 h 316"/>
                    <a:gd name="T76" fmla="*/ 109 w 316"/>
                    <a:gd name="T77" fmla="*/ 70 h 316"/>
                    <a:gd name="T78" fmla="*/ 157 w 316"/>
                    <a:gd name="T79" fmla="*/ 57 h 316"/>
                    <a:gd name="T80" fmla="*/ 196 w 316"/>
                    <a:gd name="T81" fmla="*/ 64 h 316"/>
                    <a:gd name="T82" fmla="*/ 240 w 316"/>
                    <a:gd name="T83" fmla="*/ 99 h 316"/>
                    <a:gd name="T84" fmla="*/ 258 w 316"/>
                    <a:gd name="T85" fmla="*/ 155 h 316"/>
                    <a:gd name="T86" fmla="*/ 250 w 316"/>
                    <a:gd name="T87" fmla="*/ 192 h 316"/>
                    <a:gd name="T88" fmla="*/ 215 w 316"/>
                    <a:gd name="T89" fmla="*/ 237 h 316"/>
                    <a:gd name="T90" fmla="*/ 159 w 316"/>
                    <a:gd name="T91" fmla="*/ 2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6" h="316">
                      <a:moveTo>
                        <a:pt x="310" y="111"/>
                      </a:moveTo>
                      <a:lnTo>
                        <a:pt x="310" y="111"/>
                      </a:lnTo>
                      <a:lnTo>
                        <a:pt x="306" y="99"/>
                      </a:lnTo>
                      <a:lnTo>
                        <a:pt x="306" y="99"/>
                      </a:lnTo>
                      <a:lnTo>
                        <a:pt x="300" y="88"/>
                      </a:lnTo>
                      <a:lnTo>
                        <a:pt x="300" y="88"/>
                      </a:lnTo>
                      <a:lnTo>
                        <a:pt x="294" y="78"/>
                      </a:lnTo>
                      <a:lnTo>
                        <a:pt x="294" y="78"/>
                      </a:lnTo>
                      <a:lnTo>
                        <a:pt x="283" y="61"/>
                      </a:lnTo>
                      <a:lnTo>
                        <a:pt x="271" y="45"/>
                      </a:lnTo>
                      <a:lnTo>
                        <a:pt x="256" y="33"/>
                      </a:lnTo>
                      <a:lnTo>
                        <a:pt x="238" y="22"/>
                      </a:lnTo>
                      <a:lnTo>
                        <a:pt x="221" y="12"/>
                      </a:lnTo>
                      <a:lnTo>
                        <a:pt x="201" y="4"/>
                      </a:lnTo>
                      <a:lnTo>
                        <a:pt x="180" y="0"/>
                      </a:lnTo>
                      <a:lnTo>
                        <a:pt x="159" y="0"/>
                      </a:lnTo>
                      <a:lnTo>
                        <a:pt x="159" y="0"/>
                      </a:lnTo>
                      <a:lnTo>
                        <a:pt x="141" y="0"/>
                      </a:lnTo>
                      <a:lnTo>
                        <a:pt x="126" y="2"/>
                      </a:lnTo>
                      <a:lnTo>
                        <a:pt x="110" y="6"/>
                      </a:lnTo>
                      <a:lnTo>
                        <a:pt x="97" y="12"/>
                      </a:lnTo>
                      <a:lnTo>
                        <a:pt x="83" y="20"/>
                      </a:lnTo>
                      <a:lnTo>
                        <a:pt x="70" y="28"/>
                      </a:lnTo>
                      <a:lnTo>
                        <a:pt x="56" y="37"/>
                      </a:lnTo>
                      <a:lnTo>
                        <a:pt x="47" y="47"/>
                      </a:lnTo>
                      <a:lnTo>
                        <a:pt x="47" y="47"/>
                      </a:lnTo>
                      <a:lnTo>
                        <a:pt x="37" y="57"/>
                      </a:lnTo>
                      <a:lnTo>
                        <a:pt x="29" y="68"/>
                      </a:lnTo>
                      <a:lnTo>
                        <a:pt x="29" y="68"/>
                      </a:lnTo>
                      <a:lnTo>
                        <a:pt x="21" y="80"/>
                      </a:lnTo>
                      <a:lnTo>
                        <a:pt x="21" y="80"/>
                      </a:lnTo>
                      <a:lnTo>
                        <a:pt x="16" y="92"/>
                      </a:lnTo>
                      <a:lnTo>
                        <a:pt x="16" y="92"/>
                      </a:lnTo>
                      <a:lnTo>
                        <a:pt x="12" y="99"/>
                      </a:lnTo>
                      <a:lnTo>
                        <a:pt x="12" y="99"/>
                      </a:lnTo>
                      <a:lnTo>
                        <a:pt x="8" y="107"/>
                      </a:lnTo>
                      <a:lnTo>
                        <a:pt x="8" y="107"/>
                      </a:lnTo>
                      <a:lnTo>
                        <a:pt x="6" y="113"/>
                      </a:lnTo>
                      <a:lnTo>
                        <a:pt x="6" y="113"/>
                      </a:lnTo>
                      <a:lnTo>
                        <a:pt x="6" y="121"/>
                      </a:lnTo>
                      <a:lnTo>
                        <a:pt x="6" y="121"/>
                      </a:lnTo>
                      <a:lnTo>
                        <a:pt x="4" y="126"/>
                      </a:lnTo>
                      <a:lnTo>
                        <a:pt x="4" y="126"/>
                      </a:lnTo>
                      <a:lnTo>
                        <a:pt x="2" y="140"/>
                      </a:lnTo>
                      <a:lnTo>
                        <a:pt x="0" y="155"/>
                      </a:lnTo>
                      <a:lnTo>
                        <a:pt x="0" y="157"/>
                      </a:lnTo>
                      <a:lnTo>
                        <a:pt x="0" y="157"/>
                      </a:lnTo>
                      <a:lnTo>
                        <a:pt x="2" y="173"/>
                      </a:lnTo>
                      <a:lnTo>
                        <a:pt x="4" y="190"/>
                      </a:lnTo>
                      <a:lnTo>
                        <a:pt x="4" y="190"/>
                      </a:lnTo>
                      <a:lnTo>
                        <a:pt x="8" y="204"/>
                      </a:lnTo>
                      <a:lnTo>
                        <a:pt x="12" y="216"/>
                      </a:lnTo>
                      <a:lnTo>
                        <a:pt x="23" y="241"/>
                      </a:lnTo>
                      <a:lnTo>
                        <a:pt x="39" y="262"/>
                      </a:lnTo>
                      <a:lnTo>
                        <a:pt x="58" y="280"/>
                      </a:lnTo>
                      <a:lnTo>
                        <a:pt x="79" y="295"/>
                      </a:lnTo>
                      <a:lnTo>
                        <a:pt x="105" y="307"/>
                      </a:lnTo>
                      <a:lnTo>
                        <a:pt x="116" y="311"/>
                      </a:lnTo>
                      <a:lnTo>
                        <a:pt x="130" y="312"/>
                      </a:lnTo>
                      <a:lnTo>
                        <a:pt x="143" y="314"/>
                      </a:lnTo>
                      <a:lnTo>
                        <a:pt x="159" y="316"/>
                      </a:lnTo>
                      <a:lnTo>
                        <a:pt x="159" y="316"/>
                      </a:lnTo>
                      <a:lnTo>
                        <a:pt x="174" y="314"/>
                      </a:lnTo>
                      <a:lnTo>
                        <a:pt x="190" y="312"/>
                      </a:lnTo>
                      <a:lnTo>
                        <a:pt x="205" y="309"/>
                      </a:lnTo>
                      <a:lnTo>
                        <a:pt x="221" y="303"/>
                      </a:lnTo>
                      <a:lnTo>
                        <a:pt x="234" y="297"/>
                      </a:lnTo>
                      <a:lnTo>
                        <a:pt x="248" y="287"/>
                      </a:lnTo>
                      <a:lnTo>
                        <a:pt x="260" y="280"/>
                      </a:lnTo>
                      <a:lnTo>
                        <a:pt x="271" y="268"/>
                      </a:lnTo>
                      <a:lnTo>
                        <a:pt x="271" y="268"/>
                      </a:lnTo>
                      <a:lnTo>
                        <a:pt x="283" y="254"/>
                      </a:lnTo>
                      <a:lnTo>
                        <a:pt x="283" y="254"/>
                      </a:lnTo>
                      <a:lnTo>
                        <a:pt x="289" y="247"/>
                      </a:lnTo>
                      <a:lnTo>
                        <a:pt x="289" y="247"/>
                      </a:lnTo>
                      <a:lnTo>
                        <a:pt x="298" y="231"/>
                      </a:lnTo>
                      <a:lnTo>
                        <a:pt x="298" y="231"/>
                      </a:lnTo>
                      <a:lnTo>
                        <a:pt x="304" y="217"/>
                      </a:lnTo>
                      <a:lnTo>
                        <a:pt x="310" y="204"/>
                      </a:lnTo>
                      <a:lnTo>
                        <a:pt x="310" y="204"/>
                      </a:lnTo>
                      <a:lnTo>
                        <a:pt x="314" y="188"/>
                      </a:lnTo>
                      <a:lnTo>
                        <a:pt x="314" y="188"/>
                      </a:lnTo>
                      <a:lnTo>
                        <a:pt x="316" y="173"/>
                      </a:lnTo>
                      <a:lnTo>
                        <a:pt x="316" y="159"/>
                      </a:lnTo>
                      <a:lnTo>
                        <a:pt x="316" y="155"/>
                      </a:lnTo>
                      <a:lnTo>
                        <a:pt x="316" y="155"/>
                      </a:lnTo>
                      <a:lnTo>
                        <a:pt x="316" y="140"/>
                      </a:lnTo>
                      <a:lnTo>
                        <a:pt x="314" y="126"/>
                      </a:lnTo>
                      <a:lnTo>
                        <a:pt x="314" y="126"/>
                      </a:lnTo>
                      <a:lnTo>
                        <a:pt x="310" y="111"/>
                      </a:lnTo>
                      <a:lnTo>
                        <a:pt x="310" y="111"/>
                      </a:lnTo>
                      <a:close/>
                      <a:moveTo>
                        <a:pt x="159" y="254"/>
                      </a:moveTo>
                      <a:lnTo>
                        <a:pt x="159" y="254"/>
                      </a:lnTo>
                      <a:lnTo>
                        <a:pt x="141" y="252"/>
                      </a:lnTo>
                      <a:lnTo>
                        <a:pt x="124" y="249"/>
                      </a:lnTo>
                      <a:lnTo>
                        <a:pt x="109" y="241"/>
                      </a:lnTo>
                      <a:lnTo>
                        <a:pt x="95" y="231"/>
                      </a:lnTo>
                      <a:lnTo>
                        <a:pt x="95" y="231"/>
                      </a:lnTo>
                      <a:lnTo>
                        <a:pt x="93" y="229"/>
                      </a:lnTo>
                      <a:lnTo>
                        <a:pt x="93" y="225"/>
                      </a:lnTo>
                      <a:lnTo>
                        <a:pt x="93" y="225"/>
                      </a:lnTo>
                      <a:lnTo>
                        <a:pt x="93" y="223"/>
                      </a:lnTo>
                      <a:lnTo>
                        <a:pt x="95" y="219"/>
                      </a:lnTo>
                      <a:lnTo>
                        <a:pt x="153" y="161"/>
                      </a:lnTo>
                      <a:lnTo>
                        <a:pt x="153" y="161"/>
                      </a:lnTo>
                      <a:lnTo>
                        <a:pt x="155" y="155"/>
                      </a:lnTo>
                      <a:lnTo>
                        <a:pt x="155" y="155"/>
                      </a:lnTo>
                      <a:lnTo>
                        <a:pt x="153" y="150"/>
                      </a:lnTo>
                      <a:lnTo>
                        <a:pt x="93" y="92"/>
                      </a:lnTo>
                      <a:lnTo>
                        <a:pt x="93" y="92"/>
                      </a:lnTo>
                      <a:lnTo>
                        <a:pt x="91" y="90"/>
                      </a:lnTo>
                      <a:lnTo>
                        <a:pt x="91" y="86"/>
                      </a:lnTo>
                      <a:lnTo>
                        <a:pt x="91" y="86"/>
                      </a:lnTo>
                      <a:lnTo>
                        <a:pt x="91" y="84"/>
                      </a:lnTo>
                      <a:lnTo>
                        <a:pt x="93" y="82"/>
                      </a:lnTo>
                      <a:lnTo>
                        <a:pt x="93" y="82"/>
                      </a:lnTo>
                      <a:lnTo>
                        <a:pt x="109" y="70"/>
                      </a:lnTo>
                      <a:lnTo>
                        <a:pt x="124" y="62"/>
                      </a:lnTo>
                      <a:lnTo>
                        <a:pt x="140" y="59"/>
                      </a:lnTo>
                      <a:lnTo>
                        <a:pt x="157" y="57"/>
                      </a:lnTo>
                      <a:lnTo>
                        <a:pt x="157" y="57"/>
                      </a:lnTo>
                      <a:lnTo>
                        <a:pt x="178" y="59"/>
                      </a:lnTo>
                      <a:lnTo>
                        <a:pt x="196" y="64"/>
                      </a:lnTo>
                      <a:lnTo>
                        <a:pt x="213" y="74"/>
                      </a:lnTo>
                      <a:lnTo>
                        <a:pt x="229" y="86"/>
                      </a:lnTo>
                      <a:lnTo>
                        <a:pt x="240" y="99"/>
                      </a:lnTo>
                      <a:lnTo>
                        <a:pt x="250" y="117"/>
                      </a:lnTo>
                      <a:lnTo>
                        <a:pt x="256" y="134"/>
                      </a:lnTo>
                      <a:lnTo>
                        <a:pt x="258" y="155"/>
                      </a:lnTo>
                      <a:lnTo>
                        <a:pt x="258" y="155"/>
                      </a:lnTo>
                      <a:lnTo>
                        <a:pt x="256" y="175"/>
                      </a:lnTo>
                      <a:lnTo>
                        <a:pt x="250" y="192"/>
                      </a:lnTo>
                      <a:lnTo>
                        <a:pt x="240" y="210"/>
                      </a:lnTo>
                      <a:lnTo>
                        <a:pt x="229" y="225"/>
                      </a:lnTo>
                      <a:lnTo>
                        <a:pt x="215" y="237"/>
                      </a:lnTo>
                      <a:lnTo>
                        <a:pt x="198" y="247"/>
                      </a:lnTo>
                      <a:lnTo>
                        <a:pt x="178" y="252"/>
                      </a:lnTo>
                      <a:lnTo>
                        <a:pt x="159" y="254"/>
                      </a:lnTo>
                      <a:lnTo>
                        <a:pt x="159"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6">
                  <a:extLst>
                    <a:ext uri="{FF2B5EF4-FFF2-40B4-BE49-F238E27FC236}">
                      <a16:creationId xmlns:a16="http://schemas.microsoft.com/office/drawing/2014/main" id="{BE914A50-990B-4C9A-9B45-B704E32A7B71}"/>
                    </a:ext>
                  </a:extLst>
                </p:cNvPr>
                <p:cNvSpPr>
                  <a:spLocks noEditPoints="1"/>
                </p:cNvSpPr>
                <p:nvPr/>
              </p:nvSpPr>
              <p:spPr bwMode="auto">
                <a:xfrm>
                  <a:off x="8918576" y="11244263"/>
                  <a:ext cx="2320925" cy="984250"/>
                </a:xfrm>
                <a:custGeom>
                  <a:avLst/>
                  <a:gdLst>
                    <a:gd name="T0" fmla="*/ 1251 w 1462"/>
                    <a:gd name="T1" fmla="*/ 58 h 620"/>
                    <a:gd name="T2" fmla="*/ 1029 w 1462"/>
                    <a:gd name="T3" fmla="*/ 7 h 620"/>
                    <a:gd name="T4" fmla="*/ 883 w 1462"/>
                    <a:gd name="T5" fmla="*/ 0 h 620"/>
                    <a:gd name="T6" fmla="*/ 773 w 1462"/>
                    <a:gd name="T7" fmla="*/ 4 h 620"/>
                    <a:gd name="T8" fmla="*/ 595 w 1462"/>
                    <a:gd name="T9" fmla="*/ 38 h 620"/>
                    <a:gd name="T10" fmla="*/ 426 w 1462"/>
                    <a:gd name="T11" fmla="*/ 108 h 620"/>
                    <a:gd name="T12" fmla="*/ 337 w 1462"/>
                    <a:gd name="T13" fmla="*/ 157 h 620"/>
                    <a:gd name="T14" fmla="*/ 287 w 1462"/>
                    <a:gd name="T15" fmla="*/ 194 h 620"/>
                    <a:gd name="T16" fmla="*/ 149 w 1462"/>
                    <a:gd name="T17" fmla="*/ 318 h 620"/>
                    <a:gd name="T18" fmla="*/ 80 w 1462"/>
                    <a:gd name="T19" fmla="*/ 378 h 620"/>
                    <a:gd name="T20" fmla="*/ 31 w 1462"/>
                    <a:gd name="T21" fmla="*/ 405 h 620"/>
                    <a:gd name="T22" fmla="*/ 12 w 1462"/>
                    <a:gd name="T23" fmla="*/ 420 h 620"/>
                    <a:gd name="T24" fmla="*/ 0 w 1462"/>
                    <a:gd name="T25" fmla="*/ 453 h 620"/>
                    <a:gd name="T26" fmla="*/ 20 w 1462"/>
                    <a:gd name="T27" fmla="*/ 504 h 620"/>
                    <a:gd name="T28" fmla="*/ 31 w 1462"/>
                    <a:gd name="T29" fmla="*/ 517 h 620"/>
                    <a:gd name="T30" fmla="*/ 76 w 1462"/>
                    <a:gd name="T31" fmla="*/ 538 h 620"/>
                    <a:gd name="T32" fmla="*/ 285 w 1462"/>
                    <a:gd name="T33" fmla="*/ 573 h 620"/>
                    <a:gd name="T34" fmla="*/ 475 w 1462"/>
                    <a:gd name="T35" fmla="*/ 606 h 620"/>
                    <a:gd name="T36" fmla="*/ 620 w 1462"/>
                    <a:gd name="T37" fmla="*/ 620 h 620"/>
                    <a:gd name="T38" fmla="*/ 754 w 1462"/>
                    <a:gd name="T39" fmla="*/ 616 h 620"/>
                    <a:gd name="T40" fmla="*/ 907 w 1462"/>
                    <a:gd name="T41" fmla="*/ 585 h 620"/>
                    <a:gd name="T42" fmla="*/ 1033 w 1462"/>
                    <a:gd name="T43" fmla="*/ 542 h 620"/>
                    <a:gd name="T44" fmla="*/ 1155 w 1462"/>
                    <a:gd name="T45" fmla="*/ 478 h 620"/>
                    <a:gd name="T46" fmla="*/ 1269 w 1462"/>
                    <a:gd name="T47" fmla="*/ 383 h 620"/>
                    <a:gd name="T48" fmla="*/ 1333 w 1462"/>
                    <a:gd name="T49" fmla="*/ 288 h 620"/>
                    <a:gd name="T50" fmla="*/ 1402 w 1462"/>
                    <a:gd name="T51" fmla="*/ 244 h 620"/>
                    <a:gd name="T52" fmla="*/ 1453 w 1462"/>
                    <a:gd name="T53" fmla="*/ 170 h 620"/>
                    <a:gd name="T54" fmla="*/ 1462 w 1462"/>
                    <a:gd name="T55" fmla="*/ 139 h 620"/>
                    <a:gd name="T56" fmla="*/ 1435 w 1462"/>
                    <a:gd name="T57" fmla="*/ 126 h 620"/>
                    <a:gd name="T58" fmla="*/ 1302 w 1462"/>
                    <a:gd name="T59" fmla="*/ 259 h 620"/>
                    <a:gd name="T60" fmla="*/ 1162 w 1462"/>
                    <a:gd name="T61" fmla="*/ 180 h 620"/>
                    <a:gd name="T62" fmla="*/ 959 w 1462"/>
                    <a:gd name="T63" fmla="*/ 106 h 620"/>
                    <a:gd name="T64" fmla="*/ 903 w 1462"/>
                    <a:gd name="T65" fmla="*/ 99 h 620"/>
                    <a:gd name="T66" fmla="*/ 903 w 1462"/>
                    <a:gd name="T67" fmla="*/ 104 h 620"/>
                    <a:gd name="T68" fmla="*/ 969 w 1462"/>
                    <a:gd name="T69" fmla="*/ 203 h 620"/>
                    <a:gd name="T70" fmla="*/ 994 w 1462"/>
                    <a:gd name="T71" fmla="*/ 325 h 620"/>
                    <a:gd name="T72" fmla="*/ 978 w 1462"/>
                    <a:gd name="T73" fmla="*/ 422 h 620"/>
                    <a:gd name="T74" fmla="*/ 918 w 1462"/>
                    <a:gd name="T75" fmla="*/ 531 h 620"/>
                    <a:gd name="T76" fmla="*/ 835 w 1462"/>
                    <a:gd name="T77" fmla="*/ 568 h 620"/>
                    <a:gd name="T78" fmla="*/ 665 w 1462"/>
                    <a:gd name="T79" fmla="*/ 587 h 620"/>
                    <a:gd name="T80" fmla="*/ 479 w 1462"/>
                    <a:gd name="T81" fmla="*/ 573 h 620"/>
                    <a:gd name="T82" fmla="*/ 479 w 1462"/>
                    <a:gd name="T83" fmla="*/ 571 h 620"/>
                    <a:gd name="T84" fmla="*/ 426 w 1462"/>
                    <a:gd name="T85" fmla="*/ 517 h 620"/>
                    <a:gd name="T86" fmla="*/ 411 w 1462"/>
                    <a:gd name="T87" fmla="*/ 496 h 620"/>
                    <a:gd name="T88" fmla="*/ 380 w 1462"/>
                    <a:gd name="T89" fmla="*/ 432 h 620"/>
                    <a:gd name="T90" fmla="*/ 362 w 1462"/>
                    <a:gd name="T91" fmla="*/ 352 h 620"/>
                    <a:gd name="T92" fmla="*/ 364 w 1462"/>
                    <a:gd name="T93" fmla="*/ 279 h 620"/>
                    <a:gd name="T94" fmla="*/ 386 w 1462"/>
                    <a:gd name="T95" fmla="*/ 201 h 620"/>
                    <a:gd name="T96" fmla="*/ 401 w 1462"/>
                    <a:gd name="T97" fmla="*/ 170 h 620"/>
                    <a:gd name="T98" fmla="*/ 413 w 1462"/>
                    <a:gd name="T99" fmla="*/ 153 h 620"/>
                    <a:gd name="T100" fmla="*/ 525 w 1462"/>
                    <a:gd name="T101" fmla="*/ 101 h 620"/>
                    <a:gd name="T102" fmla="*/ 707 w 1462"/>
                    <a:gd name="T103" fmla="*/ 46 h 620"/>
                    <a:gd name="T104" fmla="*/ 829 w 1462"/>
                    <a:gd name="T105" fmla="*/ 33 h 620"/>
                    <a:gd name="T106" fmla="*/ 963 w 1462"/>
                    <a:gd name="T107" fmla="*/ 35 h 620"/>
                    <a:gd name="T108" fmla="*/ 1135 w 1462"/>
                    <a:gd name="T109" fmla="*/ 60 h 620"/>
                    <a:gd name="T110" fmla="*/ 1410 w 1462"/>
                    <a:gd name="T111" fmla="*/ 151 h 620"/>
                    <a:gd name="T112" fmla="*/ 1416 w 1462"/>
                    <a:gd name="T113" fmla="*/ 159 h 620"/>
                    <a:gd name="T114" fmla="*/ 1406 w 1462"/>
                    <a:gd name="T115" fmla="*/ 186 h 620"/>
                    <a:gd name="T116" fmla="*/ 1362 w 1462"/>
                    <a:gd name="T117" fmla="*/ 236 h 620"/>
                    <a:gd name="T118" fmla="*/ 1313 w 1462"/>
                    <a:gd name="T119" fmla="*/ 25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62" h="620">
                      <a:moveTo>
                        <a:pt x="1435" y="126"/>
                      </a:moveTo>
                      <a:lnTo>
                        <a:pt x="1435" y="126"/>
                      </a:lnTo>
                      <a:lnTo>
                        <a:pt x="1309" y="77"/>
                      </a:lnTo>
                      <a:lnTo>
                        <a:pt x="1251" y="58"/>
                      </a:lnTo>
                      <a:lnTo>
                        <a:pt x="1197" y="40"/>
                      </a:lnTo>
                      <a:lnTo>
                        <a:pt x="1143" y="27"/>
                      </a:lnTo>
                      <a:lnTo>
                        <a:pt x="1087" y="15"/>
                      </a:lnTo>
                      <a:lnTo>
                        <a:pt x="1029" y="7"/>
                      </a:lnTo>
                      <a:lnTo>
                        <a:pt x="965" y="2"/>
                      </a:lnTo>
                      <a:lnTo>
                        <a:pt x="965" y="2"/>
                      </a:lnTo>
                      <a:lnTo>
                        <a:pt x="924" y="0"/>
                      </a:lnTo>
                      <a:lnTo>
                        <a:pt x="883" y="0"/>
                      </a:lnTo>
                      <a:lnTo>
                        <a:pt x="883" y="0"/>
                      </a:lnTo>
                      <a:lnTo>
                        <a:pt x="827" y="0"/>
                      </a:lnTo>
                      <a:lnTo>
                        <a:pt x="773" y="4"/>
                      </a:lnTo>
                      <a:lnTo>
                        <a:pt x="773" y="4"/>
                      </a:lnTo>
                      <a:lnTo>
                        <a:pt x="740" y="7"/>
                      </a:lnTo>
                      <a:lnTo>
                        <a:pt x="709" y="11"/>
                      </a:lnTo>
                      <a:lnTo>
                        <a:pt x="649" y="25"/>
                      </a:lnTo>
                      <a:lnTo>
                        <a:pt x="595" y="38"/>
                      </a:lnTo>
                      <a:lnTo>
                        <a:pt x="548" y="54"/>
                      </a:lnTo>
                      <a:lnTo>
                        <a:pt x="506" y="70"/>
                      </a:lnTo>
                      <a:lnTo>
                        <a:pt x="471" y="85"/>
                      </a:lnTo>
                      <a:lnTo>
                        <a:pt x="426" y="108"/>
                      </a:lnTo>
                      <a:lnTo>
                        <a:pt x="426" y="108"/>
                      </a:lnTo>
                      <a:lnTo>
                        <a:pt x="399" y="122"/>
                      </a:lnTo>
                      <a:lnTo>
                        <a:pt x="337" y="157"/>
                      </a:lnTo>
                      <a:lnTo>
                        <a:pt x="337" y="157"/>
                      </a:lnTo>
                      <a:lnTo>
                        <a:pt x="335" y="157"/>
                      </a:lnTo>
                      <a:lnTo>
                        <a:pt x="335" y="157"/>
                      </a:lnTo>
                      <a:lnTo>
                        <a:pt x="310" y="174"/>
                      </a:lnTo>
                      <a:lnTo>
                        <a:pt x="287" y="194"/>
                      </a:lnTo>
                      <a:lnTo>
                        <a:pt x="239" y="232"/>
                      </a:lnTo>
                      <a:lnTo>
                        <a:pt x="194" y="273"/>
                      </a:lnTo>
                      <a:lnTo>
                        <a:pt x="149" y="318"/>
                      </a:lnTo>
                      <a:lnTo>
                        <a:pt x="149" y="318"/>
                      </a:lnTo>
                      <a:lnTo>
                        <a:pt x="118" y="347"/>
                      </a:lnTo>
                      <a:lnTo>
                        <a:pt x="118" y="347"/>
                      </a:lnTo>
                      <a:lnTo>
                        <a:pt x="101" y="364"/>
                      </a:lnTo>
                      <a:lnTo>
                        <a:pt x="80" y="378"/>
                      </a:lnTo>
                      <a:lnTo>
                        <a:pt x="58" y="391"/>
                      </a:lnTo>
                      <a:lnTo>
                        <a:pt x="35" y="403"/>
                      </a:lnTo>
                      <a:lnTo>
                        <a:pt x="31" y="405"/>
                      </a:lnTo>
                      <a:lnTo>
                        <a:pt x="31" y="405"/>
                      </a:lnTo>
                      <a:lnTo>
                        <a:pt x="29" y="407"/>
                      </a:lnTo>
                      <a:lnTo>
                        <a:pt x="29" y="407"/>
                      </a:lnTo>
                      <a:lnTo>
                        <a:pt x="20" y="413"/>
                      </a:lnTo>
                      <a:lnTo>
                        <a:pt x="12" y="420"/>
                      </a:lnTo>
                      <a:lnTo>
                        <a:pt x="6" y="430"/>
                      </a:lnTo>
                      <a:lnTo>
                        <a:pt x="2" y="440"/>
                      </a:lnTo>
                      <a:lnTo>
                        <a:pt x="2" y="440"/>
                      </a:lnTo>
                      <a:lnTo>
                        <a:pt x="0" y="453"/>
                      </a:lnTo>
                      <a:lnTo>
                        <a:pt x="0" y="467"/>
                      </a:lnTo>
                      <a:lnTo>
                        <a:pt x="4" y="478"/>
                      </a:lnTo>
                      <a:lnTo>
                        <a:pt x="10" y="490"/>
                      </a:lnTo>
                      <a:lnTo>
                        <a:pt x="20" y="504"/>
                      </a:lnTo>
                      <a:lnTo>
                        <a:pt x="20" y="504"/>
                      </a:lnTo>
                      <a:lnTo>
                        <a:pt x="20" y="504"/>
                      </a:lnTo>
                      <a:lnTo>
                        <a:pt x="20" y="504"/>
                      </a:lnTo>
                      <a:lnTo>
                        <a:pt x="31" y="517"/>
                      </a:lnTo>
                      <a:lnTo>
                        <a:pt x="45" y="527"/>
                      </a:lnTo>
                      <a:lnTo>
                        <a:pt x="58" y="535"/>
                      </a:lnTo>
                      <a:lnTo>
                        <a:pt x="76" y="538"/>
                      </a:lnTo>
                      <a:lnTo>
                        <a:pt x="76" y="538"/>
                      </a:lnTo>
                      <a:lnTo>
                        <a:pt x="126" y="546"/>
                      </a:lnTo>
                      <a:lnTo>
                        <a:pt x="179" y="554"/>
                      </a:lnTo>
                      <a:lnTo>
                        <a:pt x="285" y="573"/>
                      </a:lnTo>
                      <a:lnTo>
                        <a:pt x="285" y="573"/>
                      </a:lnTo>
                      <a:lnTo>
                        <a:pt x="374" y="589"/>
                      </a:lnTo>
                      <a:lnTo>
                        <a:pt x="463" y="604"/>
                      </a:lnTo>
                      <a:lnTo>
                        <a:pt x="463" y="604"/>
                      </a:lnTo>
                      <a:lnTo>
                        <a:pt x="475" y="606"/>
                      </a:lnTo>
                      <a:lnTo>
                        <a:pt x="475" y="606"/>
                      </a:lnTo>
                      <a:lnTo>
                        <a:pt x="527" y="612"/>
                      </a:lnTo>
                      <a:lnTo>
                        <a:pt x="575" y="616"/>
                      </a:lnTo>
                      <a:lnTo>
                        <a:pt x="620" y="620"/>
                      </a:lnTo>
                      <a:lnTo>
                        <a:pt x="665" y="620"/>
                      </a:lnTo>
                      <a:lnTo>
                        <a:pt x="665" y="620"/>
                      </a:lnTo>
                      <a:lnTo>
                        <a:pt x="707" y="618"/>
                      </a:lnTo>
                      <a:lnTo>
                        <a:pt x="754" y="616"/>
                      </a:lnTo>
                      <a:lnTo>
                        <a:pt x="798" y="610"/>
                      </a:lnTo>
                      <a:lnTo>
                        <a:pt x="847" y="600"/>
                      </a:lnTo>
                      <a:lnTo>
                        <a:pt x="847" y="600"/>
                      </a:lnTo>
                      <a:lnTo>
                        <a:pt x="907" y="585"/>
                      </a:lnTo>
                      <a:lnTo>
                        <a:pt x="907" y="585"/>
                      </a:lnTo>
                      <a:lnTo>
                        <a:pt x="949" y="571"/>
                      </a:lnTo>
                      <a:lnTo>
                        <a:pt x="1002" y="554"/>
                      </a:lnTo>
                      <a:lnTo>
                        <a:pt x="1033" y="542"/>
                      </a:lnTo>
                      <a:lnTo>
                        <a:pt x="1062" y="529"/>
                      </a:lnTo>
                      <a:lnTo>
                        <a:pt x="1093" y="513"/>
                      </a:lnTo>
                      <a:lnTo>
                        <a:pt x="1124" y="496"/>
                      </a:lnTo>
                      <a:lnTo>
                        <a:pt x="1155" y="478"/>
                      </a:lnTo>
                      <a:lnTo>
                        <a:pt x="1185" y="457"/>
                      </a:lnTo>
                      <a:lnTo>
                        <a:pt x="1215" y="434"/>
                      </a:lnTo>
                      <a:lnTo>
                        <a:pt x="1244" y="409"/>
                      </a:lnTo>
                      <a:lnTo>
                        <a:pt x="1269" y="383"/>
                      </a:lnTo>
                      <a:lnTo>
                        <a:pt x="1292" y="354"/>
                      </a:lnTo>
                      <a:lnTo>
                        <a:pt x="1313" y="321"/>
                      </a:lnTo>
                      <a:lnTo>
                        <a:pt x="1333" y="288"/>
                      </a:lnTo>
                      <a:lnTo>
                        <a:pt x="1333" y="288"/>
                      </a:lnTo>
                      <a:lnTo>
                        <a:pt x="1352" y="279"/>
                      </a:lnTo>
                      <a:lnTo>
                        <a:pt x="1371" y="269"/>
                      </a:lnTo>
                      <a:lnTo>
                        <a:pt x="1389" y="257"/>
                      </a:lnTo>
                      <a:lnTo>
                        <a:pt x="1402" y="244"/>
                      </a:lnTo>
                      <a:lnTo>
                        <a:pt x="1416" y="228"/>
                      </a:lnTo>
                      <a:lnTo>
                        <a:pt x="1429" y="211"/>
                      </a:lnTo>
                      <a:lnTo>
                        <a:pt x="1441" y="192"/>
                      </a:lnTo>
                      <a:lnTo>
                        <a:pt x="1453" y="170"/>
                      </a:lnTo>
                      <a:lnTo>
                        <a:pt x="1462" y="151"/>
                      </a:lnTo>
                      <a:lnTo>
                        <a:pt x="1462" y="151"/>
                      </a:lnTo>
                      <a:lnTo>
                        <a:pt x="1462" y="145"/>
                      </a:lnTo>
                      <a:lnTo>
                        <a:pt x="1462" y="139"/>
                      </a:lnTo>
                      <a:lnTo>
                        <a:pt x="1462" y="139"/>
                      </a:lnTo>
                      <a:lnTo>
                        <a:pt x="1460" y="135"/>
                      </a:lnTo>
                      <a:lnTo>
                        <a:pt x="1455" y="133"/>
                      </a:lnTo>
                      <a:lnTo>
                        <a:pt x="1435" y="126"/>
                      </a:lnTo>
                      <a:close/>
                      <a:moveTo>
                        <a:pt x="1313" y="259"/>
                      </a:moveTo>
                      <a:lnTo>
                        <a:pt x="1313" y="259"/>
                      </a:lnTo>
                      <a:lnTo>
                        <a:pt x="1307" y="261"/>
                      </a:lnTo>
                      <a:lnTo>
                        <a:pt x="1302" y="259"/>
                      </a:lnTo>
                      <a:lnTo>
                        <a:pt x="1302" y="259"/>
                      </a:lnTo>
                      <a:lnTo>
                        <a:pt x="1257" y="230"/>
                      </a:lnTo>
                      <a:lnTo>
                        <a:pt x="1211" y="205"/>
                      </a:lnTo>
                      <a:lnTo>
                        <a:pt x="1162" y="180"/>
                      </a:lnTo>
                      <a:lnTo>
                        <a:pt x="1112" y="159"/>
                      </a:lnTo>
                      <a:lnTo>
                        <a:pt x="1063" y="139"/>
                      </a:lnTo>
                      <a:lnTo>
                        <a:pt x="1011" y="122"/>
                      </a:lnTo>
                      <a:lnTo>
                        <a:pt x="959" y="106"/>
                      </a:lnTo>
                      <a:lnTo>
                        <a:pt x="907" y="97"/>
                      </a:lnTo>
                      <a:lnTo>
                        <a:pt x="907" y="97"/>
                      </a:lnTo>
                      <a:lnTo>
                        <a:pt x="905" y="97"/>
                      </a:lnTo>
                      <a:lnTo>
                        <a:pt x="903" y="99"/>
                      </a:lnTo>
                      <a:lnTo>
                        <a:pt x="903" y="99"/>
                      </a:lnTo>
                      <a:lnTo>
                        <a:pt x="901" y="102"/>
                      </a:lnTo>
                      <a:lnTo>
                        <a:pt x="903" y="104"/>
                      </a:lnTo>
                      <a:lnTo>
                        <a:pt x="903" y="104"/>
                      </a:lnTo>
                      <a:lnTo>
                        <a:pt x="922" y="126"/>
                      </a:lnTo>
                      <a:lnTo>
                        <a:pt x="941" y="151"/>
                      </a:lnTo>
                      <a:lnTo>
                        <a:pt x="957" y="176"/>
                      </a:lnTo>
                      <a:lnTo>
                        <a:pt x="969" y="203"/>
                      </a:lnTo>
                      <a:lnTo>
                        <a:pt x="980" y="232"/>
                      </a:lnTo>
                      <a:lnTo>
                        <a:pt x="986" y="263"/>
                      </a:lnTo>
                      <a:lnTo>
                        <a:pt x="992" y="294"/>
                      </a:lnTo>
                      <a:lnTo>
                        <a:pt x="994" y="325"/>
                      </a:lnTo>
                      <a:lnTo>
                        <a:pt x="994" y="325"/>
                      </a:lnTo>
                      <a:lnTo>
                        <a:pt x="992" y="358"/>
                      </a:lnTo>
                      <a:lnTo>
                        <a:pt x="986" y="391"/>
                      </a:lnTo>
                      <a:lnTo>
                        <a:pt x="978" y="422"/>
                      </a:lnTo>
                      <a:lnTo>
                        <a:pt x="967" y="451"/>
                      </a:lnTo>
                      <a:lnTo>
                        <a:pt x="953" y="478"/>
                      </a:lnTo>
                      <a:lnTo>
                        <a:pt x="938" y="506"/>
                      </a:lnTo>
                      <a:lnTo>
                        <a:pt x="918" y="531"/>
                      </a:lnTo>
                      <a:lnTo>
                        <a:pt x="897" y="552"/>
                      </a:lnTo>
                      <a:lnTo>
                        <a:pt x="897" y="552"/>
                      </a:lnTo>
                      <a:lnTo>
                        <a:pt x="897" y="552"/>
                      </a:lnTo>
                      <a:lnTo>
                        <a:pt x="835" y="568"/>
                      </a:lnTo>
                      <a:lnTo>
                        <a:pt x="775" y="577"/>
                      </a:lnTo>
                      <a:lnTo>
                        <a:pt x="719" y="585"/>
                      </a:lnTo>
                      <a:lnTo>
                        <a:pt x="665" y="587"/>
                      </a:lnTo>
                      <a:lnTo>
                        <a:pt x="665" y="587"/>
                      </a:lnTo>
                      <a:lnTo>
                        <a:pt x="618" y="585"/>
                      </a:lnTo>
                      <a:lnTo>
                        <a:pt x="572" y="583"/>
                      </a:lnTo>
                      <a:lnTo>
                        <a:pt x="525" y="577"/>
                      </a:lnTo>
                      <a:lnTo>
                        <a:pt x="479" y="573"/>
                      </a:lnTo>
                      <a:lnTo>
                        <a:pt x="479" y="573"/>
                      </a:lnTo>
                      <a:lnTo>
                        <a:pt x="479" y="571"/>
                      </a:lnTo>
                      <a:lnTo>
                        <a:pt x="479" y="571"/>
                      </a:lnTo>
                      <a:lnTo>
                        <a:pt x="479" y="571"/>
                      </a:lnTo>
                      <a:lnTo>
                        <a:pt x="479" y="571"/>
                      </a:lnTo>
                      <a:lnTo>
                        <a:pt x="459" y="556"/>
                      </a:lnTo>
                      <a:lnTo>
                        <a:pt x="442" y="537"/>
                      </a:lnTo>
                      <a:lnTo>
                        <a:pt x="426" y="517"/>
                      </a:lnTo>
                      <a:lnTo>
                        <a:pt x="411" y="498"/>
                      </a:lnTo>
                      <a:lnTo>
                        <a:pt x="411" y="498"/>
                      </a:lnTo>
                      <a:lnTo>
                        <a:pt x="411" y="496"/>
                      </a:lnTo>
                      <a:lnTo>
                        <a:pt x="411" y="496"/>
                      </a:lnTo>
                      <a:lnTo>
                        <a:pt x="409" y="492"/>
                      </a:lnTo>
                      <a:lnTo>
                        <a:pt x="409" y="492"/>
                      </a:lnTo>
                      <a:lnTo>
                        <a:pt x="393" y="463"/>
                      </a:lnTo>
                      <a:lnTo>
                        <a:pt x="380" y="432"/>
                      </a:lnTo>
                      <a:lnTo>
                        <a:pt x="380" y="432"/>
                      </a:lnTo>
                      <a:lnTo>
                        <a:pt x="372" y="407"/>
                      </a:lnTo>
                      <a:lnTo>
                        <a:pt x="366" y="380"/>
                      </a:lnTo>
                      <a:lnTo>
                        <a:pt x="362" y="352"/>
                      </a:lnTo>
                      <a:lnTo>
                        <a:pt x="361" y="325"/>
                      </a:lnTo>
                      <a:lnTo>
                        <a:pt x="361" y="325"/>
                      </a:lnTo>
                      <a:lnTo>
                        <a:pt x="362" y="302"/>
                      </a:lnTo>
                      <a:lnTo>
                        <a:pt x="364" y="279"/>
                      </a:lnTo>
                      <a:lnTo>
                        <a:pt x="368" y="256"/>
                      </a:lnTo>
                      <a:lnTo>
                        <a:pt x="374" y="232"/>
                      </a:lnTo>
                      <a:lnTo>
                        <a:pt x="374" y="232"/>
                      </a:lnTo>
                      <a:lnTo>
                        <a:pt x="386" y="201"/>
                      </a:lnTo>
                      <a:lnTo>
                        <a:pt x="401" y="172"/>
                      </a:lnTo>
                      <a:lnTo>
                        <a:pt x="401" y="172"/>
                      </a:lnTo>
                      <a:lnTo>
                        <a:pt x="401" y="170"/>
                      </a:lnTo>
                      <a:lnTo>
                        <a:pt x="401" y="170"/>
                      </a:lnTo>
                      <a:lnTo>
                        <a:pt x="403" y="168"/>
                      </a:lnTo>
                      <a:lnTo>
                        <a:pt x="403" y="168"/>
                      </a:lnTo>
                      <a:lnTo>
                        <a:pt x="413" y="153"/>
                      </a:lnTo>
                      <a:lnTo>
                        <a:pt x="413" y="153"/>
                      </a:lnTo>
                      <a:lnTo>
                        <a:pt x="413" y="153"/>
                      </a:lnTo>
                      <a:lnTo>
                        <a:pt x="446" y="135"/>
                      </a:lnTo>
                      <a:lnTo>
                        <a:pt x="481" y="120"/>
                      </a:lnTo>
                      <a:lnTo>
                        <a:pt x="525" y="101"/>
                      </a:lnTo>
                      <a:lnTo>
                        <a:pt x="581" y="81"/>
                      </a:lnTo>
                      <a:lnTo>
                        <a:pt x="641" y="62"/>
                      </a:lnTo>
                      <a:lnTo>
                        <a:pt x="674" y="54"/>
                      </a:lnTo>
                      <a:lnTo>
                        <a:pt x="707" y="46"/>
                      </a:lnTo>
                      <a:lnTo>
                        <a:pt x="742" y="40"/>
                      </a:lnTo>
                      <a:lnTo>
                        <a:pt x="777" y="37"/>
                      </a:lnTo>
                      <a:lnTo>
                        <a:pt x="777" y="37"/>
                      </a:lnTo>
                      <a:lnTo>
                        <a:pt x="829" y="33"/>
                      </a:lnTo>
                      <a:lnTo>
                        <a:pt x="883" y="33"/>
                      </a:lnTo>
                      <a:lnTo>
                        <a:pt x="883" y="33"/>
                      </a:lnTo>
                      <a:lnTo>
                        <a:pt x="924" y="33"/>
                      </a:lnTo>
                      <a:lnTo>
                        <a:pt x="963" y="35"/>
                      </a:lnTo>
                      <a:lnTo>
                        <a:pt x="963" y="35"/>
                      </a:lnTo>
                      <a:lnTo>
                        <a:pt x="1023" y="40"/>
                      </a:lnTo>
                      <a:lnTo>
                        <a:pt x="1081" y="48"/>
                      </a:lnTo>
                      <a:lnTo>
                        <a:pt x="1135" y="60"/>
                      </a:lnTo>
                      <a:lnTo>
                        <a:pt x="1187" y="71"/>
                      </a:lnTo>
                      <a:lnTo>
                        <a:pt x="1240" y="89"/>
                      </a:lnTo>
                      <a:lnTo>
                        <a:pt x="1294" y="106"/>
                      </a:lnTo>
                      <a:lnTo>
                        <a:pt x="1410" y="151"/>
                      </a:lnTo>
                      <a:lnTo>
                        <a:pt x="1410" y="151"/>
                      </a:lnTo>
                      <a:lnTo>
                        <a:pt x="1414" y="155"/>
                      </a:lnTo>
                      <a:lnTo>
                        <a:pt x="1416" y="159"/>
                      </a:lnTo>
                      <a:lnTo>
                        <a:pt x="1416" y="159"/>
                      </a:lnTo>
                      <a:lnTo>
                        <a:pt x="1418" y="163"/>
                      </a:lnTo>
                      <a:lnTo>
                        <a:pt x="1416" y="168"/>
                      </a:lnTo>
                      <a:lnTo>
                        <a:pt x="1416" y="168"/>
                      </a:lnTo>
                      <a:lnTo>
                        <a:pt x="1406" y="186"/>
                      </a:lnTo>
                      <a:lnTo>
                        <a:pt x="1397" y="201"/>
                      </a:lnTo>
                      <a:lnTo>
                        <a:pt x="1387" y="213"/>
                      </a:lnTo>
                      <a:lnTo>
                        <a:pt x="1375" y="225"/>
                      </a:lnTo>
                      <a:lnTo>
                        <a:pt x="1362" y="236"/>
                      </a:lnTo>
                      <a:lnTo>
                        <a:pt x="1346" y="244"/>
                      </a:lnTo>
                      <a:lnTo>
                        <a:pt x="1331" y="252"/>
                      </a:lnTo>
                      <a:lnTo>
                        <a:pt x="1313" y="259"/>
                      </a:lnTo>
                      <a:lnTo>
                        <a:pt x="1313" y="2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7">
                  <a:extLst>
                    <a:ext uri="{FF2B5EF4-FFF2-40B4-BE49-F238E27FC236}">
                      <a16:creationId xmlns:a16="http://schemas.microsoft.com/office/drawing/2014/main" id="{50B9B47C-FF38-4896-8647-21B41046778C}"/>
                    </a:ext>
                  </a:extLst>
                </p:cNvPr>
                <p:cNvSpPr>
                  <a:spLocks/>
                </p:cNvSpPr>
                <p:nvPr/>
              </p:nvSpPr>
              <p:spPr bwMode="auto">
                <a:xfrm>
                  <a:off x="9567863" y="11461750"/>
                  <a:ext cx="3175" cy="3175"/>
                </a:xfrm>
                <a:custGeom>
                  <a:avLst/>
                  <a:gdLst>
                    <a:gd name="T0" fmla="*/ 2 w 2"/>
                    <a:gd name="T1" fmla="*/ 0 h 2"/>
                    <a:gd name="T2" fmla="*/ 2 w 2"/>
                    <a:gd name="T3" fmla="*/ 0 h 2"/>
                    <a:gd name="T4" fmla="*/ 0 w 2"/>
                    <a:gd name="T5" fmla="*/ 2 h 2"/>
                    <a:gd name="T6" fmla="*/ 0 w 2"/>
                    <a:gd name="T7" fmla="*/ 2 h 2"/>
                    <a:gd name="T8" fmla="*/ 2 w 2"/>
                    <a:gd name="T9" fmla="*/ 0 h 2"/>
                    <a:gd name="T10" fmla="*/ 2 w 2"/>
                    <a:gd name="T11" fmla="*/ 0 h 2"/>
                    <a:gd name="T12" fmla="*/ 2 w 2"/>
                    <a:gd name="T13" fmla="*/ 0 h 2"/>
                    <a:gd name="T14" fmla="*/ 2 w 2"/>
                    <a:gd name="T15" fmla="*/ 0 h 2"/>
                    <a:gd name="T16" fmla="*/ 2 w 2"/>
                    <a:gd name="T17" fmla="*/ 0 h 2"/>
                    <a:gd name="T18" fmla="*/ 2 w 2"/>
                    <a:gd name="T19" fmla="*/ 0 h 2"/>
                    <a:gd name="T20" fmla="*/ 2 w 2"/>
                    <a:gd name="T21" fmla="*/ 0 h 2"/>
                    <a:gd name="T22" fmla="*/ 2 w 2"/>
                    <a:gd name="T23" fmla="*/ 0 h 2"/>
                    <a:gd name="T24" fmla="*/ 2 w 2"/>
                    <a:gd name="T25" fmla="*/ 0 h 2"/>
                    <a:gd name="T26" fmla="*/ 2 w 2"/>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
                      <a:moveTo>
                        <a:pt x="2" y="0"/>
                      </a:moveTo>
                      <a:lnTo>
                        <a:pt x="2" y="0"/>
                      </a:lnTo>
                      <a:lnTo>
                        <a:pt x="0" y="2"/>
                      </a:lnTo>
                      <a:lnTo>
                        <a:pt x="0" y="2"/>
                      </a:lnTo>
                      <a:lnTo>
                        <a:pt x="2" y="0"/>
                      </a:lnTo>
                      <a:lnTo>
                        <a:pt x="2" y="0"/>
                      </a:lnTo>
                      <a:lnTo>
                        <a:pt x="2" y="0"/>
                      </a:lnTo>
                      <a:lnTo>
                        <a:pt x="2" y="0"/>
                      </a:lnTo>
                      <a:lnTo>
                        <a:pt x="2" y="0"/>
                      </a:lnTo>
                      <a:lnTo>
                        <a:pt x="2" y="0"/>
                      </a:lnTo>
                      <a:lnTo>
                        <a:pt x="2" y="0"/>
                      </a:lnTo>
                      <a:lnTo>
                        <a:pt x="2"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86" name="Group 28">
              <a:extLst>
                <a:ext uri="{FF2B5EF4-FFF2-40B4-BE49-F238E27FC236}">
                  <a16:creationId xmlns:a16="http://schemas.microsoft.com/office/drawing/2014/main" id="{7E6FB37C-00B6-44AA-AACF-B3F91084EE89}"/>
                </a:ext>
              </a:extLst>
            </p:cNvPr>
            <p:cNvGrpSpPr>
              <a:grpSpLocks noChangeAspect="1"/>
            </p:cNvGrpSpPr>
            <p:nvPr/>
          </p:nvGrpSpPr>
          <p:grpSpPr bwMode="auto">
            <a:xfrm>
              <a:off x="10736381" y="6353217"/>
              <a:ext cx="562782" cy="1187450"/>
              <a:chOff x="8214" y="2384"/>
              <a:chExt cx="1746" cy="3684"/>
            </a:xfrm>
          </p:grpSpPr>
          <p:sp>
            <p:nvSpPr>
              <p:cNvPr id="87" name="AutoShape 27">
                <a:extLst>
                  <a:ext uri="{FF2B5EF4-FFF2-40B4-BE49-F238E27FC236}">
                    <a16:creationId xmlns:a16="http://schemas.microsoft.com/office/drawing/2014/main" id="{0EAFF61E-321D-4C73-899D-69287CAD97D2}"/>
                  </a:ext>
                </a:extLst>
              </p:cNvPr>
              <p:cNvSpPr>
                <a:spLocks noChangeAspect="1" noChangeArrowheads="1" noTextEdit="1"/>
              </p:cNvSpPr>
              <p:nvPr/>
            </p:nvSpPr>
            <p:spPr bwMode="auto">
              <a:xfrm>
                <a:off x="8214" y="2384"/>
                <a:ext cx="1746" cy="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29">
                <a:extLst>
                  <a:ext uri="{FF2B5EF4-FFF2-40B4-BE49-F238E27FC236}">
                    <a16:creationId xmlns:a16="http://schemas.microsoft.com/office/drawing/2014/main" id="{BE74F140-AD93-4ACA-85A8-154EF3F3603A}"/>
                  </a:ext>
                </a:extLst>
              </p:cNvPr>
              <p:cNvSpPr>
                <a:spLocks/>
              </p:cNvSpPr>
              <p:nvPr/>
            </p:nvSpPr>
            <p:spPr bwMode="auto">
              <a:xfrm>
                <a:off x="8214" y="2384"/>
                <a:ext cx="1744" cy="3682"/>
              </a:xfrm>
              <a:custGeom>
                <a:avLst/>
                <a:gdLst>
                  <a:gd name="T0" fmla="*/ 34 w 1744"/>
                  <a:gd name="T1" fmla="*/ 3570 h 3682"/>
                  <a:gd name="T2" fmla="*/ 130 w 1744"/>
                  <a:gd name="T3" fmla="*/ 3506 h 3682"/>
                  <a:gd name="T4" fmla="*/ 226 w 1744"/>
                  <a:gd name="T5" fmla="*/ 3430 h 3682"/>
                  <a:gd name="T6" fmla="*/ 264 w 1744"/>
                  <a:gd name="T7" fmla="*/ 3312 h 3682"/>
                  <a:gd name="T8" fmla="*/ 316 w 1744"/>
                  <a:gd name="T9" fmla="*/ 3144 h 3682"/>
                  <a:gd name="T10" fmla="*/ 310 w 1744"/>
                  <a:gd name="T11" fmla="*/ 3028 h 3682"/>
                  <a:gd name="T12" fmla="*/ 206 w 1744"/>
                  <a:gd name="T13" fmla="*/ 2569 h 3682"/>
                  <a:gd name="T14" fmla="*/ 186 w 1744"/>
                  <a:gd name="T15" fmla="*/ 2357 h 3682"/>
                  <a:gd name="T16" fmla="*/ 204 w 1744"/>
                  <a:gd name="T17" fmla="*/ 2095 h 3682"/>
                  <a:gd name="T18" fmla="*/ 232 w 1744"/>
                  <a:gd name="T19" fmla="*/ 1929 h 3682"/>
                  <a:gd name="T20" fmla="*/ 232 w 1744"/>
                  <a:gd name="T21" fmla="*/ 1701 h 3682"/>
                  <a:gd name="T22" fmla="*/ 240 w 1744"/>
                  <a:gd name="T23" fmla="*/ 1571 h 3682"/>
                  <a:gd name="T24" fmla="*/ 192 w 1744"/>
                  <a:gd name="T25" fmla="*/ 1091 h 3682"/>
                  <a:gd name="T26" fmla="*/ 182 w 1744"/>
                  <a:gd name="T27" fmla="*/ 836 h 3682"/>
                  <a:gd name="T28" fmla="*/ 214 w 1744"/>
                  <a:gd name="T29" fmla="*/ 494 h 3682"/>
                  <a:gd name="T30" fmla="*/ 318 w 1744"/>
                  <a:gd name="T31" fmla="*/ 0 h 3682"/>
                  <a:gd name="T32" fmla="*/ 1470 w 1744"/>
                  <a:gd name="T33" fmla="*/ 178 h 3682"/>
                  <a:gd name="T34" fmla="*/ 1550 w 1744"/>
                  <a:gd name="T35" fmla="*/ 636 h 3682"/>
                  <a:gd name="T36" fmla="*/ 1564 w 1744"/>
                  <a:gd name="T37" fmla="*/ 898 h 3682"/>
                  <a:gd name="T38" fmla="*/ 1530 w 1744"/>
                  <a:gd name="T39" fmla="*/ 1333 h 3682"/>
                  <a:gd name="T40" fmla="*/ 1504 w 1744"/>
                  <a:gd name="T41" fmla="*/ 1633 h 3682"/>
                  <a:gd name="T42" fmla="*/ 1518 w 1744"/>
                  <a:gd name="T43" fmla="*/ 1789 h 3682"/>
                  <a:gd name="T44" fmla="*/ 1516 w 1744"/>
                  <a:gd name="T45" fmla="*/ 1953 h 3682"/>
                  <a:gd name="T46" fmla="*/ 1556 w 1744"/>
                  <a:gd name="T47" fmla="*/ 2215 h 3682"/>
                  <a:gd name="T48" fmla="*/ 1554 w 1744"/>
                  <a:gd name="T49" fmla="*/ 2461 h 3682"/>
                  <a:gd name="T50" fmla="*/ 1500 w 1744"/>
                  <a:gd name="T51" fmla="*/ 2766 h 3682"/>
                  <a:gd name="T52" fmla="*/ 1428 w 1744"/>
                  <a:gd name="T53" fmla="*/ 3092 h 3682"/>
                  <a:gd name="T54" fmla="*/ 1444 w 1744"/>
                  <a:gd name="T55" fmla="*/ 3208 h 3682"/>
                  <a:gd name="T56" fmla="*/ 1486 w 1744"/>
                  <a:gd name="T57" fmla="*/ 3334 h 3682"/>
                  <a:gd name="T58" fmla="*/ 1552 w 1744"/>
                  <a:gd name="T59" fmla="*/ 3470 h 3682"/>
                  <a:gd name="T60" fmla="*/ 1648 w 1744"/>
                  <a:gd name="T61" fmla="*/ 3522 h 3682"/>
                  <a:gd name="T62" fmla="*/ 1730 w 1744"/>
                  <a:gd name="T63" fmla="*/ 3604 h 3682"/>
                  <a:gd name="T64" fmla="*/ 1736 w 1744"/>
                  <a:gd name="T65" fmla="*/ 3654 h 3682"/>
                  <a:gd name="T66" fmla="*/ 1580 w 1744"/>
                  <a:gd name="T67" fmla="*/ 3678 h 3682"/>
                  <a:gd name="T68" fmla="*/ 1239 w 1744"/>
                  <a:gd name="T69" fmla="*/ 3674 h 3682"/>
                  <a:gd name="T70" fmla="*/ 1177 w 1744"/>
                  <a:gd name="T71" fmla="*/ 3654 h 3682"/>
                  <a:gd name="T72" fmla="*/ 1163 w 1744"/>
                  <a:gd name="T73" fmla="*/ 3538 h 3682"/>
                  <a:gd name="T74" fmla="*/ 1207 w 1744"/>
                  <a:gd name="T75" fmla="*/ 3382 h 3682"/>
                  <a:gd name="T76" fmla="*/ 1203 w 1744"/>
                  <a:gd name="T77" fmla="*/ 3284 h 3682"/>
                  <a:gd name="T78" fmla="*/ 1205 w 1744"/>
                  <a:gd name="T79" fmla="*/ 3168 h 3682"/>
                  <a:gd name="T80" fmla="*/ 1191 w 1744"/>
                  <a:gd name="T81" fmla="*/ 2930 h 3682"/>
                  <a:gd name="T82" fmla="*/ 1153 w 1744"/>
                  <a:gd name="T83" fmla="*/ 2743 h 3682"/>
                  <a:gd name="T84" fmla="*/ 1105 w 1744"/>
                  <a:gd name="T85" fmla="*/ 2305 h 3682"/>
                  <a:gd name="T86" fmla="*/ 1117 w 1744"/>
                  <a:gd name="T87" fmla="*/ 2047 h 3682"/>
                  <a:gd name="T88" fmla="*/ 1035 w 1744"/>
                  <a:gd name="T89" fmla="*/ 1741 h 3682"/>
                  <a:gd name="T90" fmla="*/ 949 w 1744"/>
                  <a:gd name="T91" fmla="*/ 1231 h 3682"/>
                  <a:gd name="T92" fmla="*/ 923 w 1744"/>
                  <a:gd name="T93" fmla="*/ 712 h 3682"/>
                  <a:gd name="T94" fmla="*/ 857 w 1744"/>
                  <a:gd name="T95" fmla="*/ 702 h 3682"/>
                  <a:gd name="T96" fmla="*/ 817 w 1744"/>
                  <a:gd name="T97" fmla="*/ 981 h 3682"/>
                  <a:gd name="T98" fmla="*/ 747 w 1744"/>
                  <a:gd name="T99" fmla="*/ 1561 h 3682"/>
                  <a:gd name="T100" fmla="*/ 637 w 1744"/>
                  <a:gd name="T101" fmla="*/ 2019 h 3682"/>
                  <a:gd name="T102" fmla="*/ 641 w 1744"/>
                  <a:gd name="T103" fmla="*/ 2191 h 3682"/>
                  <a:gd name="T104" fmla="*/ 617 w 1744"/>
                  <a:gd name="T105" fmla="*/ 2585 h 3682"/>
                  <a:gd name="T106" fmla="*/ 577 w 1744"/>
                  <a:gd name="T107" fmla="*/ 2804 h 3682"/>
                  <a:gd name="T108" fmla="*/ 531 w 1744"/>
                  <a:gd name="T109" fmla="*/ 3094 h 3682"/>
                  <a:gd name="T110" fmla="*/ 547 w 1744"/>
                  <a:gd name="T111" fmla="*/ 3254 h 3682"/>
                  <a:gd name="T112" fmla="*/ 533 w 1744"/>
                  <a:gd name="T113" fmla="*/ 3352 h 3682"/>
                  <a:gd name="T114" fmla="*/ 569 w 1744"/>
                  <a:gd name="T115" fmla="*/ 3474 h 3682"/>
                  <a:gd name="T116" fmla="*/ 581 w 1744"/>
                  <a:gd name="T117" fmla="*/ 3616 h 3682"/>
                  <a:gd name="T118" fmla="*/ 559 w 1744"/>
                  <a:gd name="T119" fmla="*/ 3662 h 3682"/>
                  <a:gd name="T120" fmla="*/ 374 w 1744"/>
                  <a:gd name="T121" fmla="*/ 3682 h 3682"/>
                  <a:gd name="T122" fmla="*/ 44 w 1744"/>
                  <a:gd name="T123" fmla="*/ 3664 h 3682"/>
                  <a:gd name="T124" fmla="*/ 0 w 1744"/>
                  <a:gd name="T125" fmla="*/ 3640 h 3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4" h="3682">
                    <a:moveTo>
                      <a:pt x="0" y="3640"/>
                    </a:moveTo>
                    <a:lnTo>
                      <a:pt x="0" y="3640"/>
                    </a:lnTo>
                    <a:lnTo>
                      <a:pt x="14" y="3604"/>
                    </a:lnTo>
                    <a:lnTo>
                      <a:pt x="24" y="3588"/>
                    </a:lnTo>
                    <a:lnTo>
                      <a:pt x="34" y="3570"/>
                    </a:lnTo>
                    <a:lnTo>
                      <a:pt x="50" y="3554"/>
                    </a:lnTo>
                    <a:lnTo>
                      <a:pt x="70" y="3538"/>
                    </a:lnTo>
                    <a:lnTo>
                      <a:pt x="96" y="3522"/>
                    </a:lnTo>
                    <a:lnTo>
                      <a:pt x="130" y="3506"/>
                    </a:lnTo>
                    <a:lnTo>
                      <a:pt x="130" y="3506"/>
                    </a:lnTo>
                    <a:lnTo>
                      <a:pt x="152" y="3496"/>
                    </a:lnTo>
                    <a:lnTo>
                      <a:pt x="174" y="3484"/>
                    </a:lnTo>
                    <a:lnTo>
                      <a:pt x="192" y="3470"/>
                    </a:lnTo>
                    <a:lnTo>
                      <a:pt x="210" y="3452"/>
                    </a:lnTo>
                    <a:lnTo>
                      <a:pt x="226" y="3430"/>
                    </a:lnTo>
                    <a:lnTo>
                      <a:pt x="240" y="3402"/>
                    </a:lnTo>
                    <a:lnTo>
                      <a:pt x="252" y="3372"/>
                    </a:lnTo>
                    <a:lnTo>
                      <a:pt x="260" y="3334"/>
                    </a:lnTo>
                    <a:lnTo>
                      <a:pt x="260" y="3334"/>
                    </a:lnTo>
                    <a:lnTo>
                      <a:pt x="264" y="3312"/>
                    </a:lnTo>
                    <a:lnTo>
                      <a:pt x="272" y="3290"/>
                    </a:lnTo>
                    <a:lnTo>
                      <a:pt x="292" y="3236"/>
                    </a:lnTo>
                    <a:lnTo>
                      <a:pt x="302" y="3208"/>
                    </a:lnTo>
                    <a:lnTo>
                      <a:pt x="310" y="3176"/>
                    </a:lnTo>
                    <a:lnTo>
                      <a:pt x="316" y="3144"/>
                    </a:lnTo>
                    <a:lnTo>
                      <a:pt x="318" y="3110"/>
                    </a:lnTo>
                    <a:lnTo>
                      <a:pt x="318" y="3110"/>
                    </a:lnTo>
                    <a:lnTo>
                      <a:pt x="318" y="3092"/>
                    </a:lnTo>
                    <a:lnTo>
                      <a:pt x="316" y="3072"/>
                    </a:lnTo>
                    <a:lnTo>
                      <a:pt x="310" y="3028"/>
                    </a:lnTo>
                    <a:lnTo>
                      <a:pt x="298" y="2976"/>
                    </a:lnTo>
                    <a:lnTo>
                      <a:pt x="282" y="2916"/>
                    </a:lnTo>
                    <a:lnTo>
                      <a:pt x="246" y="2766"/>
                    </a:lnTo>
                    <a:lnTo>
                      <a:pt x="226" y="2673"/>
                    </a:lnTo>
                    <a:lnTo>
                      <a:pt x="206" y="2569"/>
                    </a:lnTo>
                    <a:lnTo>
                      <a:pt x="206" y="2569"/>
                    </a:lnTo>
                    <a:lnTo>
                      <a:pt x="198" y="2515"/>
                    </a:lnTo>
                    <a:lnTo>
                      <a:pt x="192" y="2461"/>
                    </a:lnTo>
                    <a:lnTo>
                      <a:pt x="188" y="2409"/>
                    </a:lnTo>
                    <a:lnTo>
                      <a:pt x="186" y="2357"/>
                    </a:lnTo>
                    <a:lnTo>
                      <a:pt x="186" y="2307"/>
                    </a:lnTo>
                    <a:lnTo>
                      <a:pt x="188" y="2259"/>
                    </a:lnTo>
                    <a:lnTo>
                      <a:pt x="190" y="2215"/>
                    </a:lnTo>
                    <a:lnTo>
                      <a:pt x="194" y="2171"/>
                    </a:lnTo>
                    <a:lnTo>
                      <a:pt x="204" y="2095"/>
                    </a:lnTo>
                    <a:lnTo>
                      <a:pt x="214" y="2031"/>
                    </a:lnTo>
                    <a:lnTo>
                      <a:pt x="222" y="1983"/>
                    </a:lnTo>
                    <a:lnTo>
                      <a:pt x="230" y="1953"/>
                    </a:lnTo>
                    <a:lnTo>
                      <a:pt x="230" y="1953"/>
                    </a:lnTo>
                    <a:lnTo>
                      <a:pt x="232" y="1929"/>
                    </a:lnTo>
                    <a:lnTo>
                      <a:pt x="232" y="1901"/>
                    </a:lnTo>
                    <a:lnTo>
                      <a:pt x="230" y="1829"/>
                    </a:lnTo>
                    <a:lnTo>
                      <a:pt x="228" y="1789"/>
                    </a:lnTo>
                    <a:lnTo>
                      <a:pt x="228" y="1745"/>
                    </a:lnTo>
                    <a:lnTo>
                      <a:pt x="232" y="1701"/>
                    </a:lnTo>
                    <a:lnTo>
                      <a:pt x="238" y="1655"/>
                    </a:lnTo>
                    <a:lnTo>
                      <a:pt x="238" y="1655"/>
                    </a:lnTo>
                    <a:lnTo>
                      <a:pt x="242" y="1633"/>
                    </a:lnTo>
                    <a:lnTo>
                      <a:pt x="242" y="1605"/>
                    </a:lnTo>
                    <a:lnTo>
                      <a:pt x="240" y="1571"/>
                    </a:lnTo>
                    <a:lnTo>
                      <a:pt x="238" y="1531"/>
                    </a:lnTo>
                    <a:lnTo>
                      <a:pt x="228" y="1439"/>
                    </a:lnTo>
                    <a:lnTo>
                      <a:pt x="216" y="1333"/>
                    </a:lnTo>
                    <a:lnTo>
                      <a:pt x="202" y="1215"/>
                    </a:lnTo>
                    <a:lnTo>
                      <a:pt x="192" y="1091"/>
                    </a:lnTo>
                    <a:lnTo>
                      <a:pt x="186" y="1027"/>
                    </a:lnTo>
                    <a:lnTo>
                      <a:pt x="184" y="963"/>
                    </a:lnTo>
                    <a:lnTo>
                      <a:pt x="182" y="898"/>
                    </a:lnTo>
                    <a:lnTo>
                      <a:pt x="182" y="836"/>
                    </a:lnTo>
                    <a:lnTo>
                      <a:pt x="182" y="836"/>
                    </a:lnTo>
                    <a:lnTo>
                      <a:pt x="184" y="772"/>
                    </a:lnTo>
                    <a:lnTo>
                      <a:pt x="188" y="704"/>
                    </a:lnTo>
                    <a:lnTo>
                      <a:pt x="196" y="636"/>
                    </a:lnTo>
                    <a:lnTo>
                      <a:pt x="204" y="566"/>
                    </a:lnTo>
                    <a:lnTo>
                      <a:pt x="214" y="494"/>
                    </a:lnTo>
                    <a:lnTo>
                      <a:pt x="226" y="426"/>
                    </a:lnTo>
                    <a:lnTo>
                      <a:pt x="252" y="294"/>
                    </a:lnTo>
                    <a:lnTo>
                      <a:pt x="276" y="178"/>
                    </a:lnTo>
                    <a:lnTo>
                      <a:pt x="298" y="84"/>
                    </a:lnTo>
                    <a:lnTo>
                      <a:pt x="318" y="0"/>
                    </a:lnTo>
                    <a:lnTo>
                      <a:pt x="873" y="0"/>
                    </a:lnTo>
                    <a:lnTo>
                      <a:pt x="1428" y="0"/>
                    </a:lnTo>
                    <a:lnTo>
                      <a:pt x="1428" y="0"/>
                    </a:lnTo>
                    <a:lnTo>
                      <a:pt x="1448" y="84"/>
                    </a:lnTo>
                    <a:lnTo>
                      <a:pt x="1470" y="178"/>
                    </a:lnTo>
                    <a:lnTo>
                      <a:pt x="1494" y="294"/>
                    </a:lnTo>
                    <a:lnTo>
                      <a:pt x="1520" y="426"/>
                    </a:lnTo>
                    <a:lnTo>
                      <a:pt x="1530" y="494"/>
                    </a:lnTo>
                    <a:lnTo>
                      <a:pt x="1542" y="566"/>
                    </a:lnTo>
                    <a:lnTo>
                      <a:pt x="1550" y="636"/>
                    </a:lnTo>
                    <a:lnTo>
                      <a:pt x="1558" y="704"/>
                    </a:lnTo>
                    <a:lnTo>
                      <a:pt x="1562" y="772"/>
                    </a:lnTo>
                    <a:lnTo>
                      <a:pt x="1564" y="836"/>
                    </a:lnTo>
                    <a:lnTo>
                      <a:pt x="1564" y="836"/>
                    </a:lnTo>
                    <a:lnTo>
                      <a:pt x="1564" y="898"/>
                    </a:lnTo>
                    <a:lnTo>
                      <a:pt x="1562" y="963"/>
                    </a:lnTo>
                    <a:lnTo>
                      <a:pt x="1558" y="1027"/>
                    </a:lnTo>
                    <a:lnTo>
                      <a:pt x="1554" y="1091"/>
                    </a:lnTo>
                    <a:lnTo>
                      <a:pt x="1542" y="1215"/>
                    </a:lnTo>
                    <a:lnTo>
                      <a:pt x="1530" y="1333"/>
                    </a:lnTo>
                    <a:lnTo>
                      <a:pt x="1518" y="1439"/>
                    </a:lnTo>
                    <a:lnTo>
                      <a:pt x="1508" y="1531"/>
                    </a:lnTo>
                    <a:lnTo>
                      <a:pt x="1506" y="1571"/>
                    </a:lnTo>
                    <a:lnTo>
                      <a:pt x="1504" y="1605"/>
                    </a:lnTo>
                    <a:lnTo>
                      <a:pt x="1504" y="1633"/>
                    </a:lnTo>
                    <a:lnTo>
                      <a:pt x="1506" y="1655"/>
                    </a:lnTo>
                    <a:lnTo>
                      <a:pt x="1506" y="1655"/>
                    </a:lnTo>
                    <a:lnTo>
                      <a:pt x="1514" y="1701"/>
                    </a:lnTo>
                    <a:lnTo>
                      <a:pt x="1518" y="1745"/>
                    </a:lnTo>
                    <a:lnTo>
                      <a:pt x="1518" y="1789"/>
                    </a:lnTo>
                    <a:lnTo>
                      <a:pt x="1516" y="1829"/>
                    </a:lnTo>
                    <a:lnTo>
                      <a:pt x="1514" y="1901"/>
                    </a:lnTo>
                    <a:lnTo>
                      <a:pt x="1514" y="1929"/>
                    </a:lnTo>
                    <a:lnTo>
                      <a:pt x="1516" y="1953"/>
                    </a:lnTo>
                    <a:lnTo>
                      <a:pt x="1516" y="1953"/>
                    </a:lnTo>
                    <a:lnTo>
                      <a:pt x="1522" y="1983"/>
                    </a:lnTo>
                    <a:lnTo>
                      <a:pt x="1532" y="2031"/>
                    </a:lnTo>
                    <a:lnTo>
                      <a:pt x="1542" y="2095"/>
                    </a:lnTo>
                    <a:lnTo>
                      <a:pt x="1552" y="2171"/>
                    </a:lnTo>
                    <a:lnTo>
                      <a:pt x="1556" y="2215"/>
                    </a:lnTo>
                    <a:lnTo>
                      <a:pt x="1558" y="2259"/>
                    </a:lnTo>
                    <a:lnTo>
                      <a:pt x="1560" y="2307"/>
                    </a:lnTo>
                    <a:lnTo>
                      <a:pt x="1560" y="2357"/>
                    </a:lnTo>
                    <a:lnTo>
                      <a:pt x="1558" y="2409"/>
                    </a:lnTo>
                    <a:lnTo>
                      <a:pt x="1554" y="2461"/>
                    </a:lnTo>
                    <a:lnTo>
                      <a:pt x="1548" y="2515"/>
                    </a:lnTo>
                    <a:lnTo>
                      <a:pt x="1540" y="2569"/>
                    </a:lnTo>
                    <a:lnTo>
                      <a:pt x="1540" y="2569"/>
                    </a:lnTo>
                    <a:lnTo>
                      <a:pt x="1520" y="2673"/>
                    </a:lnTo>
                    <a:lnTo>
                      <a:pt x="1500" y="2766"/>
                    </a:lnTo>
                    <a:lnTo>
                      <a:pt x="1462" y="2916"/>
                    </a:lnTo>
                    <a:lnTo>
                      <a:pt x="1448" y="2976"/>
                    </a:lnTo>
                    <a:lnTo>
                      <a:pt x="1436" y="3028"/>
                    </a:lnTo>
                    <a:lnTo>
                      <a:pt x="1430" y="3072"/>
                    </a:lnTo>
                    <a:lnTo>
                      <a:pt x="1428" y="3092"/>
                    </a:lnTo>
                    <a:lnTo>
                      <a:pt x="1428" y="3110"/>
                    </a:lnTo>
                    <a:lnTo>
                      <a:pt x="1428" y="3110"/>
                    </a:lnTo>
                    <a:lnTo>
                      <a:pt x="1430" y="3144"/>
                    </a:lnTo>
                    <a:lnTo>
                      <a:pt x="1436" y="3176"/>
                    </a:lnTo>
                    <a:lnTo>
                      <a:pt x="1444" y="3208"/>
                    </a:lnTo>
                    <a:lnTo>
                      <a:pt x="1454" y="3236"/>
                    </a:lnTo>
                    <a:lnTo>
                      <a:pt x="1474" y="3290"/>
                    </a:lnTo>
                    <a:lnTo>
                      <a:pt x="1482" y="3312"/>
                    </a:lnTo>
                    <a:lnTo>
                      <a:pt x="1486" y="3334"/>
                    </a:lnTo>
                    <a:lnTo>
                      <a:pt x="1486" y="3334"/>
                    </a:lnTo>
                    <a:lnTo>
                      <a:pt x="1494" y="3372"/>
                    </a:lnTo>
                    <a:lnTo>
                      <a:pt x="1506" y="3402"/>
                    </a:lnTo>
                    <a:lnTo>
                      <a:pt x="1518" y="3430"/>
                    </a:lnTo>
                    <a:lnTo>
                      <a:pt x="1534" y="3452"/>
                    </a:lnTo>
                    <a:lnTo>
                      <a:pt x="1552" y="3470"/>
                    </a:lnTo>
                    <a:lnTo>
                      <a:pt x="1572" y="3484"/>
                    </a:lnTo>
                    <a:lnTo>
                      <a:pt x="1594" y="3496"/>
                    </a:lnTo>
                    <a:lnTo>
                      <a:pt x="1614" y="3506"/>
                    </a:lnTo>
                    <a:lnTo>
                      <a:pt x="1614" y="3506"/>
                    </a:lnTo>
                    <a:lnTo>
                      <a:pt x="1648" y="3522"/>
                    </a:lnTo>
                    <a:lnTo>
                      <a:pt x="1676" y="3538"/>
                    </a:lnTo>
                    <a:lnTo>
                      <a:pt x="1696" y="3554"/>
                    </a:lnTo>
                    <a:lnTo>
                      <a:pt x="1710" y="3570"/>
                    </a:lnTo>
                    <a:lnTo>
                      <a:pt x="1722" y="3588"/>
                    </a:lnTo>
                    <a:lnTo>
                      <a:pt x="1730" y="3604"/>
                    </a:lnTo>
                    <a:lnTo>
                      <a:pt x="1744" y="3640"/>
                    </a:lnTo>
                    <a:lnTo>
                      <a:pt x="1744" y="3640"/>
                    </a:lnTo>
                    <a:lnTo>
                      <a:pt x="1744" y="3644"/>
                    </a:lnTo>
                    <a:lnTo>
                      <a:pt x="1742" y="3650"/>
                    </a:lnTo>
                    <a:lnTo>
                      <a:pt x="1736" y="3654"/>
                    </a:lnTo>
                    <a:lnTo>
                      <a:pt x="1726" y="3658"/>
                    </a:lnTo>
                    <a:lnTo>
                      <a:pt x="1702" y="3664"/>
                    </a:lnTo>
                    <a:lnTo>
                      <a:pt x="1668" y="3670"/>
                    </a:lnTo>
                    <a:lnTo>
                      <a:pt x="1626" y="3674"/>
                    </a:lnTo>
                    <a:lnTo>
                      <a:pt x="1580" y="3678"/>
                    </a:lnTo>
                    <a:lnTo>
                      <a:pt x="1478" y="3682"/>
                    </a:lnTo>
                    <a:lnTo>
                      <a:pt x="1372" y="3682"/>
                    </a:lnTo>
                    <a:lnTo>
                      <a:pt x="1324" y="3682"/>
                    </a:lnTo>
                    <a:lnTo>
                      <a:pt x="1277" y="3678"/>
                    </a:lnTo>
                    <a:lnTo>
                      <a:pt x="1239" y="3674"/>
                    </a:lnTo>
                    <a:lnTo>
                      <a:pt x="1209" y="3668"/>
                    </a:lnTo>
                    <a:lnTo>
                      <a:pt x="1187" y="3662"/>
                    </a:lnTo>
                    <a:lnTo>
                      <a:pt x="1181" y="3658"/>
                    </a:lnTo>
                    <a:lnTo>
                      <a:pt x="1177" y="3654"/>
                    </a:lnTo>
                    <a:lnTo>
                      <a:pt x="1177" y="3654"/>
                    </a:lnTo>
                    <a:lnTo>
                      <a:pt x="1169" y="3636"/>
                    </a:lnTo>
                    <a:lnTo>
                      <a:pt x="1163" y="3616"/>
                    </a:lnTo>
                    <a:lnTo>
                      <a:pt x="1161" y="3592"/>
                    </a:lnTo>
                    <a:lnTo>
                      <a:pt x="1161" y="3566"/>
                    </a:lnTo>
                    <a:lnTo>
                      <a:pt x="1163" y="3538"/>
                    </a:lnTo>
                    <a:lnTo>
                      <a:pt x="1169" y="3506"/>
                    </a:lnTo>
                    <a:lnTo>
                      <a:pt x="1177" y="3474"/>
                    </a:lnTo>
                    <a:lnTo>
                      <a:pt x="1189" y="3438"/>
                    </a:lnTo>
                    <a:lnTo>
                      <a:pt x="1189" y="3438"/>
                    </a:lnTo>
                    <a:lnTo>
                      <a:pt x="1207" y="3382"/>
                    </a:lnTo>
                    <a:lnTo>
                      <a:pt x="1211" y="3366"/>
                    </a:lnTo>
                    <a:lnTo>
                      <a:pt x="1213" y="3352"/>
                    </a:lnTo>
                    <a:lnTo>
                      <a:pt x="1213" y="3340"/>
                    </a:lnTo>
                    <a:lnTo>
                      <a:pt x="1211" y="3326"/>
                    </a:lnTo>
                    <a:lnTo>
                      <a:pt x="1203" y="3284"/>
                    </a:lnTo>
                    <a:lnTo>
                      <a:pt x="1203" y="3284"/>
                    </a:lnTo>
                    <a:lnTo>
                      <a:pt x="1199" y="3254"/>
                    </a:lnTo>
                    <a:lnTo>
                      <a:pt x="1199" y="3224"/>
                    </a:lnTo>
                    <a:lnTo>
                      <a:pt x="1201" y="3196"/>
                    </a:lnTo>
                    <a:lnTo>
                      <a:pt x="1205" y="3168"/>
                    </a:lnTo>
                    <a:lnTo>
                      <a:pt x="1213" y="3116"/>
                    </a:lnTo>
                    <a:lnTo>
                      <a:pt x="1215" y="3094"/>
                    </a:lnTo>
                    <a:lnTo>
                      <a:pt x="1215" y="3076"/>
                    </a:lnTo>
                    <a:lnTo>
                      <a:pt x="1215" y="3076"/>
                    </a:lnTo>
                    <a:lnTo>
                      <a:pt x="1191" y="2930"/>
                    </a:lnTo>
                    <a:lnTo>
                      <a:pt x="1175" y="2840"/>
                    </a:lnTo>
                    <a:lnTo>
                      <a:pt x="1167" y="2804"/>
                    </a:lnTo>
                    <a:lnTo>
                      <a:pt x="1161" y="2780"/>
                    </a:lnTo>
                    <a:lnTo>
                      <a:pt x="1161" y="2780"/>
                    </a:lnTo>
                    <a:lnTo>
                      <a:pt x="1153" y="2743"/>
                    </a:lnTo>
                    <a:lnTo>
                      <a:pt x="1141" y="2675"/>
                    </a:lnTo>
                    <a:lnTo>
                      <a:pt x="1129" y="2585"/>
                    </a:lnTo>
                    <a:lnTo>
                      <a:pt x="1117" y="2477"/>
                    </a:lnTo>
                    <a:lnTo>
                      <a:pt x="1107" y="2363"/>
                    </a:lnTo>
                    <a:lnTo>
                      <a:pt x="1105" y="2305"/>
                    </a:lnTo>
                    <a:lnTo>
                      <a:pt x="1103" y="2247"/>
                    </a:lnTo>
                    <a:lnTo>
                      <a:pt x="1103" y="2191"/>
                    </a:lnTo>
                    <a:lnTo>
                      <a:pt x="1105" y="2139"/>
                    </a:lnTo>
                    <a:lnTo>
                      <a:pt x="1111" y="2091"/>
                    </a:lnTo>
                    <a:lnTo>
                      <a:pt x="1117" y="2047"/>
                    </a:lnTo>
                    <a:lnTo>
                      <a:pt x="1117" y="2047"/>
                    </a:lnTo>
                    <a:lnTo>
                      <a:pt x="1109" y="2019"/>
                    </a:lnTo>
                    <a:lnTo>
                      <a:pt x="1085" y="1941"/>
                    </a:lnTo>
                    <a:lnTo>
                      <a:pt x="1053" y="1819"/>
                    </a:lnTo>
                    <a:lnTo>
                      <a:pt x="1035" y="1741"/>
                    </a:lnTo>
                    <a:lnTo>
                      <a:pt x="1017" y="1655"/>
                    </a:lnTo>
                    <a:lnTo>
                      <a:pt x="999" y="1561"/>
                    </a:lnTo>
                    <a:lnTo>
                      <a:pt x="981" y="1459"/>
                    </a:lnTo>
                    <a:lnTo>
                      <a:pt x="965" y="1349"/>
                    </a:lnTo>
                    <a:lnTo>
                      <a:pt x="949" y="1231"/>
                    </a:lnTo>
                    <a:lnTo>
                      <a:pt x="937" y="1109"/>
                    </a:lnTo>
                    <a:lnTo>
                      <a:pt x="929" y="981"/>
                    </a:lnTo>
                    <a:lnTo>
                      <a:pt x="923" y="848"/>
                    </a:lnTo>
                    <a:lnTo>
                      <a:pt x="923" y="712"/>
                    </a:lnTo>
                    <a:lnTo>
                      <a:pt x="923" y="712"/>
                    </a:lnTo>
                    <a:lnTo>
                      <a:pt x="905" y="706"/>
                    </a:lnTo>
                    <a:lnTo>
                      <a:pt x="889" y="702"/>
                    </a:lnTo>
                    <a:lnTo>
                      <a:pt x="873" y="700"/>
                    </a:lnTo>
                    <a:lnTo>
                      <a:pt x="873" y="700"/>
                    </a:lnTo>
                    <a:lnTo>
                      <a:pt x="857" y="702"/>
                    </a:lnTo>
                    <a:lnTo>
                      <a:pt x="841" y="706"/>
                    </a:lnTo>
                    <a:lnTo>
                      <a:pt x="823" y="712"/>
                    </a:lnTo>
                    <a:lnTo>
                      <a:pt x="823" y="712"/>
                    </a:lnTo>
                    <a:lnTo>
                      <a:pt x="823" y="848"/>
                    </a:lnTo>
                    <a:lnTo>
                      <a:pt x="817" y="981"/>
                    </a:lnTo>
                    <a:lnTo>
                      <a:pt x="807" y="1109"/>
                    </a:lnTo>
                    <a:lnTo>
                      <a:pt x="795" y="1231"/>
                    </a:lnTo>
                    <a:lnTo>
                      <a:pt x="781" y="1349"/>
                    </a:lnTo>
                    <a:lnTo>
                      <a:pt x="765" y="1459"/>
                    </a:lnTo>
                    <a:lnTo>
                      <a:pt x="747" y="1561"/>
                    </a:lnTo>
                    <a:lnTo>
                      <a:pt x="729" y="1655"/>
                    </a:lnTo>
                    <a:lnTo>
                      <a:pt x="711" y="1741"/>
                    </a:lnTo>
                    <a:lnTo>
                      <a:pt x="693" y="1819"/>
                    </a:lnTo>
                    <a:lnTo>
                      <a:pt x="659" y="1941"/>
                    </a:lnTo>
                    <a:lnTo>
                      <a:pt x="637" y="2019"/>
                    </a:lnTo>
                    <a:lnTo>
                      <a:pt x="629" y="2047"/>
                    </a:lnTo>
                    <a:lnTo>
                      <a:pt x="629" y="2047"/>
                    </a:lnTo>
                    <a:lnTo>
                      <a:pt x="635" y="2091"/>
                    </a:lnTo>
                    <a:lnTo>
                      <a:pt x="639" y="2139"/>
                    </a:lnTo>
                    <a:lnTo>
                      <a:pt x="641" y="2191"/>
                    </a:lnTo>
                    <a:lnTo>
                      <a:pt x="643" y="2247"/>
                    </a:lnTo>
                    <a:lnTo>
                      <a:pt x="641" y="2305"/>
                    </a:lnTo>
                    <a:lnTo>
                      <a:pt x="637" y="2363"/>
                    </a:lnTo>
                    <a:lnTo>
                      <a:pt x="629" y="2477"/>
                    </a:lnTo>
                    <a:lnTo>
                      <a:pt x="617" y="2585"/>
                    </a:lnTo>
                    <a:lnTo>
                      <a:pt x="605" y="2675"/>
                    </a:lnTo>
                    <a:lnTo>
                      <a:pt x="593" y="2743"/>
                    </a:lnTo>
                    <a:lnTo>
                      <a:pt x="585" y="2780"/>
                    </a:lnTo>
                    <a:lnTo>
                      <a:pt x="585" y="2780"/>
                    </a:lnTo>
                    <a:lnTo>
                      <a:pt x="577" y="2804"/>
                    </a:lnTo>
                    <a:lnTo>
                      <a:pt x="569" y="2840"/>
                    </a:lnTo>
                    <a:lnTo>
                      <a:pt x="555" y="2930"/>
                    </a:lnTo>
                    <a:lnTo>
                      <a:pt x="531" y="3076"/>
                    </a:lnTo>
                    <a:lnTo>
                      <a:pt x="531" y="3076"/>
                    </a:lnTo>
                    <a:lnTo>
                      <a:pt x="531" y="3094"/>
                    </a:lnTo>
                    <a:lnTo>
                      <a:pt x="531" y="3116"/>
                    </a:lnTo>
                    <a:lnTo>
                      <a:pt x="539" y="3168"/>
                    </a:lnTo>
                    <a:lnTo>
                      <a:pt x="543" y="3196"/>
                    </a:lnTo>
                    <a:lnTo>
                      <a:pt x="547" y="3224"/>
                    </a:lnTo>
                    <a:lnTo>
                      <a:pt x="547" y="3254"/>
                    </a:lnTo>
                    <a:lnTo>
                      <a:pt x="543" y="3284"/>
                    </a:lnTo>
                    <a:lnTo>
                      <a:pt x="543" y="3284"/>
                    </a:lnTo>
                    <a:lnTo>
                      <a:pt x="535" y="3326"/>
                    </a:lnTo>
                    <a:lnTo>
                      <a:pt x="533" y="3340"/>
                    </a:lnTo>
                    <a:lnTo>
                      <a:pt x="533" y="3352"/>
                    </a:lnTo>
                    <a:lnTo>
                      <a:pt x="535" y="3366"/>
                    </a:lnTo>
                    <a:lnTo>
                      <a:pt x="539" y="3382"/>
                    </a:lnTo>
                    <a:lnTo>
                      <a:pt x="557" y="3438"/>
                    </a:lnTo>
                    <a:lnTo>
                      <a:pt x="557" y="3438"/>
                    </a:lnTo>
                    <a:lnTo>
                      <a:pt x="569" y="3474"/>
                    </a:lnTo>
                    <a:lnTo>
                      <a:pt x="577" y="3506"/>
                    </a:lnTo>
                    <a:lnTo>
                      <a:pt x="581" y="3538"/>
                    </a:lnTo>
                    <a:lnTo>
                      <a:pt x="585" y="3566"/>
                    </a:lnTo>
                    <a:lnTo>
                      <a:pt x="585" y="3592"/>
                    </a:lnTo>
                    <a:lnTo>
                      <a:pt x="581" y="3616"/>
                    </a:lnTo>
                    <a:lnTo>
                      <a:pt x="577" y="3636"/>
                    </a:lnTo>
                    <a:lnTo>
                      <a:pt x="569" y="3654"/>
                    </a:lnTo>
                    <a:lnTo>
                      <a:pt x="569" y="3654"/>
                    </a:lnTo>
                    <a:lnTo>
                      <a:pt x="565" y="3658"/>
                    </a:lnTo>
                    <a:lnTo>
                      <a:pt x="559" y="3662"/>
                    </a:lnTo>
                    <a:lnTo>
                      <a:pt x="537" y="3668"/>
                    </a:lnTo>
                    <a:lnTo>
                      <a:pt x="507" y="3674"/>
                    </a:lnTo>
                    <a:lnTo>
                      <a:pt x="467" y="3678"/>
                    </a:lnTo>
                    <a:lnTo>
                      <a:pt x="422" y="3682"/>
                    </a:lnTo>
                    <a:lnTo>
                      <a:pt x="374" y="3682"/>
                    </a:lnTo>
                    <a:lnTo>
                      <a:pt x="268" y="3682"/>
                    </a:lnTo>
                    <a:lnTo>
                      <a:pt x="166" y="3678"/>
                    </a:lnTo>
                    <a:lnTo>
                      <a:pt x="120" y="3674"/>
                    </a:lnTo>
                    <a:lnTo>
                      <a:pt x="78" y="3670"/>
                    </a:lnTo>
                    <a:lnTo>
                      <a:pt x="44" y="3664"/>
                    </a:lnTo>
                    <a:lnTo>
                      <a:pt x="18" y="3658"/>
                    </a:lnTo>
                    <a:lnTo>
                      <a:pt x="10" y="3654"/>
                    </a:lnTo>
                    <a:lnTo>
                      <a:pt x="4" y="3650"/>
                    </a:lnTo>
                    <a:lnTo>
                      <a:pt x="0" y="3644"/>
                    </a:lnTo>
                    <a:lnTo>
                      <a:pt x="0" y="3640"/>
                    </a:lnTo>
                    <a:lnTo>
                      <a:pt x="0" y="3640"/>
                    </a:lnTo>
                    <a:close/>
                  </a:path>
                </a:pathLst>
              </a:custGeom>
              <a:solidFill>
                <a:srgbClr val="959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30">
                <a:extLst>
                  <a:ext uri="{FF2B5EF4-FFF2-40B4-BE49-F238E27FC236}">
                    <a16:creationId xmlns:a16="http://schemas.microsoft.com/office/drawing/2014/main" id="{A1A9F662-A8CE-42D0-A0FC-21BD6704ED7F}"/>
                  </a:ext>
                </a:extLst>
              </p:cNvPr>
              <p:cNvSpPr>
                <a:spLocks/>
              </p:cNvSpPr>
              <p:nvPr/>
            </p:nvSpPr>
            <p:spPr bwMode="auto">
              <a:xfrm>
                <a:off x="9317" y="4479"/>
                <a:ext cx="641" cy="1587"/>
              </a:xfrm>
              <a:custGeom>
                <a:avLst/>
                <a:gdLst>
                  <a:gd name="T0" fmla="*/ 118 w 641"/>
                  <a:gd name="T1" fmla="*/ 771 h 1587"/>
                  <a:gd name="T2" fmla="*/ 140 w 641"/>
                  <a:gd name="T3" fmla="*/ 843 h 1587"/>
                  <a:gd name="T4" fmla="*/ 152 w 641"/>
                  <a:gd name="T5" fmla="*/ 945 h 1587"/>
                  <a:gd name="T6" fmla="*/ 148 w 641"/>
                  <a:gd name="T7" fmla="*/ 1075 h 1587"/>
                  <a:gd name="T8" fmla="*/ 144 w 641"/>
                  <a:gd name="T9" fmla="*/ 1123 h 1587"/>
                  <a:gd name="T10" fmla="*/ 146 w 641"/>
                  <a:gd name="T11" fmla="*/ 1171 h 1587"/>
                  <a:gd name="T12" fmla="*/ 164 w 641"/>
                  <a:gd name="T13" fmla="*/ 1237 h 1587"/>
                  <a:gd name="T14" fmla="*/ 166 w 641"/>
                  <a:gd name="T15" fmla="*/ 1293 h 1587"/>
                  <a:gd name="T16" fmla="*/ 142 w 641"/>
                  <a:gd name="T17" fmla="*/ 1345 h 1587"/>
                  <a:gd name="T18" fmla="*/ 110 w 641"/>
                  <a:gd name="T19" fmla="*/ 1397 h 1587"/>
                  <a:gd name="T20" fmla="*/ 100 w 641"/>
                  <a:gd name="T21" fmla="*/ 1435 h 1587"/>
                  <a:gd name="T22" fmla="*/ 102 w 641"/>
                  <a:gd name="T23" fmla="*/ 1485 h 1587"/>
                  <a:gd name="T24" fmla="*/ 116 w 641"/>
                  <a:gd name="T25" fmla="*/ 1517 h 1587"/>
                  <a:gd name="T26" fmla="*/ 138 w 641"/>
                  <a:gd name="T27" fmla="*/ 1541 h 1587"/>
                  <a:gd name="T28" fmla="*/ 158 w 641"/>
                  <a:gd name="T29" fmla="*/ 1549 h 1587"/>
                  <a:gd name="T30" fmla="*/ 227 w 641"/>
                  <a:gd name="T31" fmla="*/ 1563 h 1587"/>
                  <a:gd name="T32" fmla="*/ 339 w 641"/>
                  <a:gd name="T33" fmla="*/ 1557 h 1587"/>
                  <a:gd name="T34" fmla="*/ 391 w 641"/>
                  <a:gd name="T35" fmla="*/ 1543 h 1587"/>
                  <a:gd name="T36" fmla="*/ 423 w 641"/>
                  <a:gd name="T37" fmla="*/ 1523 h 1587"/>
                  <a:gd name="T38" fmla="*/ 427 w 641"/>
                  <a:gd name="T39" fmla="*/ 1507 h 1587"/>
                  <a:gd name="T40" fmla="*/ 399 w 641"/>
                  <a:gd name="T41" fmla="*/ 1435 h 1587"/>
                  <a:gd name="T42" fmla="*/ 377 w 641"/>
                  <a:gd name="T43" fmla="*/ 1381 h 1587"/>
                  <a:gd name="T44" fmla="*/ 385 w 641"/>
                  <a:gd name="T45" fmla="*/ 1339 h 1587"/>
                  <a:gd name="T46" fmla="*/ 395 w 641"/>
                  <a:gd name="T47" fmla="*/ 1291 h 1587"/>
                  <a:gd name="T48" fmla="*/ 403 w 641"/>
                  <a:gd name="T49" fmla="*/ 1311 h 1587"/>
                  <a:gd name="T50" fmla="*/ 443 w 641"/>
                  <a:gd name="T51" fmla="*/ 1367 h 1587"/>
                  <a:gd name="T52" fmla="*/ 493 w 641"/>
                  <a:gd name="T53" fmla="*/ 1403 h 1587"/>
                  <a:gd name="T54" fmla="*/ 545 w 641"/>
                  <a:gd name="T55" fmla="*/ 1427 h 1587"/>
                  <a:gd name="T56" fmla="*/ 607 w 641"/>
                  <a:gd name="T57" fmla="*/ 1475 h 1587"/>
                  <a:gd name="T58" fmla="*/ 641 w 641"/>
                  <a:gd name="T59" fmla="*/ 1545 h 1587"/>
                  <a:gd name="T60" fmla="*/ 639 w 641"/>
                  <a:gd name="T61" fmla="*/ 1555 h 1587"/>
                  <a:gd name="T62" fmla="*/ 599 w 641"/>
                  <a:gd name="T63" fmla="*/ 1569 h 1587"/>
                  <a:gd name="T64" fmla="*/ 477 w 641"/>
                  <a:gd name="T65" fmla="*/ 1583 h 1587"/>
                  <a:gd name="T66" fmla="*/ 221 w 641"/>
                  <a:gd name="T67" fmla="*/ 1587 h 1587"/>
                  <a:gd name="T68" fmla="*/ 106 w 641"/>
                  <a:gd name="T69" fmla="*/ 1573 h 1587"/>
                  <a:gd name="T70" fmla="*/ 74 w 641"/>
                  <a:gd name="T71" fmla="*/ 1559 h 1587"/>
                  <a:gd name="T72" fmla="*/ 60 w 641"/>
                  <a:gd name="T73" fmla="*/ 1521 h 1587"/>
                  <a:gd name="T74" fmla="*/ 60 w 641"/>
                  <a:gd name="T75" fmla="*/ 1443 h 1587"/>
                  <a:gd name="T76" fmla="*/ 86 w 641"/>
                  <a:gd name="T77" fmla="*/ 1343 h 1587"/>
                  <a:gd name="T78" fmla="*/ 108 w 641"/>
                  <a:gd name="T79" fmla="*/ 1271 h 1587"/>
                  <a:gd name="T80" fmla="*/ 108 w 641"/>
                  <a:gd name="T81" fmla="*/ 1231 h 1587"/>
                  <a:gd name="T82" fmla="*/ 96 w 641"/>
                  <a:gd name="T83" fmla="*/ 1159 h 1587"/>
                  <a:gd name="T84" fmla="*/ 102 w 641"/>
                  <a:gd name="T85" fmla="*/ 1073 h 1587"/>
                  <a:gd name="T86" fmla="*/ 112 w 641"/>
                  <a:gd name="T87" fmla="*/ 981 h 1587"/>
                  <a:gd name="T88" fmla="*/ 72 w 641"/>
                  <a:gd name="T89" fmla="*/ 745 h 1587"/>
                  <a:gd name="T90" fmla="*/ 58 w 641"/>
                  <a:gd name="T91" fmla="*/ 685 h 1587"/>
                  <a:gd name="T92" fmla="*/ 28 w 641"/>
                  <a:gd name="T93" fmla="*/ 510 h 1587"/>
                  <a:gd name="T94" fmla="*/ 2 w 641"/>
                  <a:gd name="T95" fmla="*/ 198 h 1587"/>
                  <a:gd name="T96" fmla="*/ 2 w 641"/>
                  <a:gd name="T97" fmla="*/ 46 h 1587"/>
                  <a:gd name="T98" fmla="*/ 6 w 641"/>
                  <a:gd name="T99" fmla="*/ 34 h 1587"/>
                  <a:gd name="T100" fmla="*/ 22 w 641"/>
                  <a:gd name="T101" fmla="*/ 284 h 1587"/>
                  <a:gd name="T102" fmla="*/ 70 w 641"/>
                  <a:gd name="T103" fmla="*/ 616 h 1587"/>
                  <a:gd name="T104" fmla="*/ 98 w 641"/>
                  <a:gd name="T105" fmla="*/ 729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1" h="1587">
                    <a:moveTo>
                      <a:pt x="108" y="751"/>
                    </a:moveTo>
                    <a:lnTo>
                      <a:pt x="108" y="751"/>
                    </a:lnTo>
                    <a:lnTo>
                      <a:pt x="118" y="771"/>
                    </a:lnTo>
                    <a:lnTo>
                      <a:pt x="128" y="795"/>
                    </a:lnTo>
                    <a:lnTo>
                      <a:pt x="134" y="817"/>
                    </a:lnTo>
                    <a:lnTo>
                      <a:pt x="140" y="843"/>
                    </a:lnTo>
                    <a:lnTo>
                      <a:pt x="144" y="867"/>
                    </a:lnTo>
                    <a:lnTo>
                      <a:pt x="148" y="893"/>
                    </a:lnTo>
                    <a:lnTo>
                      <a:pt x="152" y="945"/>
                    </a:lnTo>
                    <a:lnTo>
                      <a:pt x="152" y="993"/>
                    </a:lnTo>
                    <a:lnTo>
                      <a:pt x="152" y="1037"/>
                    </a:lnTo>
                    <a:lnTo>
                      <a:pt x="148" y="1075"/>
                    </a:lnTo>
                    <a:lnTo>
                      <a:pt x="146" y="1103"/>
                    </a:lnTo>
                    <a:lnTo>
                      <a:pt x="146" y="1103"/>
                    </a:lnTo>
                    <a:lnTo>
                      <a:pt x="144" y="1123"/>
                    </a:lnTo>
                    <a:lnTo>
                      <a:pt x="144" y="1141"/>
                    </a:lnTo>
                    <a:lnTo>
                      <a:pt x="144" y="1157"/>
                    </a:lnTo>
                    <a:lnTo>
                      <a:pt x="146" y="1171"/>
                    </a:lnTo>
                    <a:lnTo>
                      <a:pt x="154" y="1203"/>
                    </a:lnTo>
                    <a:lnTo>
                      <a:pt x="164" y="1237"/>
                    </a:lnTo>
                    <a:lnTo>
                      <a:pt x="164" y="1237"/>
                    </a:lnTo>
                    <a:lnTo>
                      <a:pt x="168" y="1257"/>
                    </a:lnTo>
                    <a:lnTo>
                      <a:pt x="168" y="1275"/>
                    </a:lnTo>
                    <a:lnTo>
                      <a:pt x="166" y="1293"/>
                    </a:lnTo>
                    <a:lnTo>
                      <a:pt x="160" y="1309"/>
                    </a:lnTo>
                    <a:lnTo>
                      <a:pt x="152" y="1327"/>
                    </a:lnTo>
                    <a:lnTo>
                      <a:pt x="142" y="1345"/>
                    </a:lnTo>
                    <a:lnTo>
                      <a:pt x="118" y="1387"/>
                    </a:lnTo>
                    <a:lnTo>
                      <a:pt x="118" y="1387"/>
                    </a:lnTo>
                    <a:lnTo>
                      <a:pt x="110" y="1397"/>
                    </a:lnTo>
                    <a:lnTo>
                      <a:pt x="106" y="1409"/>
                    </a:lnTo>
                    <a:lnTo>
                      <a:pt x="102" y="1423"/>
                    </a:lnTo>
                    <a:lnTo>
                      <a:pt x="100" y="1435"/>
                    </a:lnTo>
                    <a:lnTo>
                      <a:pt x="98" y="1447"/>
                    </a:lnTo>
                    <a:lnTo>
                      <a:pt x="98" y="1459"/>
                    </a:lnTo>
                    <a:lnTo>
                      <a:pt x="102" y="1485"/>
                    </a:lnTo>
                    <a:lnTo>
                      <a:pt x="106" y="1495"/>
                    </a:lnTo>
                    <a:lnTo>
                      <a:pt x="110" y="1507"/>
                    </a:lnTo>
                    <a:lnTo>
                      <a:pt x="116" y="1517"/>
                    </a:lnTo>
                    <a:lnTo>
                      <a:pt x="122" y="1525"/>
                    </a:lnTo>
                    <a:lnTo>
                      <a:pt x="130" y="1533"/>
                    </a:lnTo>
                    <a:lnTo>
                      <a:pt x="138" y="1541"/>
                    </a:lnTo>
                    <a:lnTo>
                      <a:pt x="148" y="1547"/>
                    </a:lnTo>
                    <a:lnTo>
                      <a:pt x="158" y="1549"/>
                    </a:lnTo>
                    <a:lnTo>
                      <a:pt x="158" y="1549"/>
                    </a:lnTo>
                    <a:lnTo>
                      <a:pt x="180" y="1555"/>
                    </a:lnTo>
                    <a:lnTo>
                      <a:pt x="202" y="1559"/>
                    </a:lnTo>
                    <a:lnTo>
                      <a:pt x="227" y="1563"/>
                    </a:lnTo>
                    <a:lnTo>
                      <a:pt x="251" y="1563"/>
                    </a:lnTo>
                    <a:lnTo>
                      <a:pt x="297" y="1563"/>
                    </a:lnTo>
                    <a:lnTo>
                      <a:pt x="339" y="1557"/>
                    </a:lnTo>
                    <a:lnTo>
                      <a:pt x="359" y="1553"/>
                    </a:lnTo>
                    <a:lnTo>
                      <a:pt x="375" y="1549"/>
                    </a:lnTo>
                    <a:lnTo>
                      <a:pt x="391" y="1543"/>
                    </a:lnTo>
                    <a:lnTo>
                      <a:pt x="405" y="1537"/>
                    </a:lnTo>
                    <a:lnTo>
                      <a:pt x="415" y="1531"/>
                    </a:lnTo>
                    <a:lnTo>
                      <a:pt x="423" y="1523"/>
                    </a:lnTo>
                    <a:lnTo>
                      <a:pt x="425" y="1515"/>
                    </a:lnTo>
                    <a:lnTo>
                      <a:pt x="427" y="1507"/>
                    </a:lnTo>
                    <a:lnTo>
                      <a:pt x="427" y="1507"/>
                    </a:lnTo>
                    <a:lnTo>
                      <a:pt x="421" y="1491"/>
                    </a:lnTo>
                    <a:lnTo>
                      <a:pt x="415" y="1471"/>
                    </a:lnTo>
                    <a:lnTo>
                      <a:pt x="399" y="1435"/>
                    </a:lnTo>
                    <a:lnTo>
                      <a:pt x="385" y="1401"/>
                    </a:lnTo>
                    <a:lnTo>
                      <a:pt x="377" y="1381"/>
                    </a:lnTo>
                    <a:lnTo>
                      <a:pt x="377" y="1381"/>
                    </a:lnTo>
                    <a:lnTo>
                      <a:pt x="377" y="1375"/>
                    </a:lnTo>
                    <a:lnTo>
                      <a:pt x="379" y="1365"/>
                    </a:lnTo>
                    <a:lnTo>
                      <a:pt x="385" y="1339"/>
                    </a:lnTo>
                    <a:lnTo>
                      <a:pt x="391" y="1313"/>
                    </a:lnTo>
                    <a:lnTo>
                      <a:pt x="395" y="1291"/>
                    </a:lnTo>
                    <a:lnTo>
                      <a:pt x="395" y="1291"/>
                    </a:lnTo>
                    <a:lnTo>
                      <a:pt x="395" y="1285"/>
                    </a:lnTo>
                    <a:lnTo>
                      <a:pt x="395" y="1285"/>
                    </a:lnTo>
                    <a:lnTo>
                      <a:pt x="403" y="1311"/>
                    </a:lnTo>
                    <a:lnTo>
                      <a:pt x="415" y="1333"/>
                    </a:lnTo>
                    <a:lnTo>
                      <a:pt x="429" y="1351"/>
                    </a:lnTo>
                    <a:lnTo>
                      <a:pt x="443" y="1367"/>
                    </a:lnTo>
                    <a:lnTo>
                      <a:pt x="459" y="1381"/>
                    </a:lnTo>
                    <a:lnTo>
                      <a:pt x="475" y="1393"/>
                    </a:lnTo>
                    <a:lnTo>
                      <a:pt x="493" y="1403"/>
                    </a:lnTo>
                    <a:lnTo>
                      <a:pt x="511" y="1411"/>
                    </a:lnTo>
                    <a:lnTo>
                      <a:pt x="511" y="1411"/>
                    </a:lnTo>
                    <a:lnTo>
                      <a:pt x="545" y="1427"/>
                    </a:lnTo>
                    <a:lnTo>
                      <a:pt x="573" y="1443"/>
                    </a:lnTo>
                    <a:lnTo>
                      <a:pt x="593" y="1459"/>
                    </a:lnTo>
                    <a:lnTo>
                      <a:pt x="607" y="1475"/>
                    </a:lnTo>
                    <a:lnTo>
                      <a:pt x="619" y="1493"/>
                    </a:lnTo>
                    <a:lnTo>
                      <a:pt x="627" y="1509"/>
                    </a:lnTo>
                    <a:lnTo>
                      <a:pt x="641" y="1545"/>
                    </a:lnTo>
                    <a:lnTo>
                      <a:pt x="641" y="1545"/>
                    </a:lnTo>
                    <a:lnTo>
                      <a:pt x="641" y="1549"/>
                    </a:lnTo>
                    <a:lnTo>
                      <a:pt x="639" y="1555"/>
                    </a:lnTo>
                    <a:lnTo>
                      <a:pt x="633" y="1559"/>
                    </a:lnTo>
                    <a:lnTo>
                      <a:pt x="623" y="1563"/>
                    </a:lnTo>
                    <a:lnTo>
                      <a:pt x="599" y="1569"/>
                    </a:lnTo>
                    <a:lnTo>
                      <a:pt x="565" y="1575"/>
                    </a:lnTo>
                    <a:lnTo>
                      <a:pt x="523" y="1579"/>
                    </a:lnTo>
                    <a:lnTo>
                      <a:pt x="477" y="1583"/>
                    </a:lnTo>
                    <a:lnTo>
                      <a:pt x="375" y="1587"/>
                    </a:lnTo>
                    <a:lnTo>
                      <a:pt x="269" y="1587"/>
                    </a:lnTo>
                    <a:lnTo>
                      <a:pt x="221" y="1587"/>
                    </a:lnTo>
                    <a:lnTo>
                      <a:pt x="174" y="1583"/>
                    </a:lnTo>
                    <a:lnTo>
                      <a:pt x="136" y="1579"/>
                    </a:lnTo>
                    <a:lnTo>
                      <a:pt x="106" y="1573"/>
                    </a:lnTo>
                    <a:lnTo>
                      <a:pt x="84" y="1567"/>
                    </a:lnTo>
                    <a:lnTo>
                      <a:pt x="78" y="1563"/>
                    </a:lnTo>
                    <a:lnTo>
                      <a:pt x="74" y="1559"/>
                    </a:lnTo>
                    <a:lnTo>
                      <a:pt x="74" y="1559"/>
                    </a:lnTo>
                    <a:lnTo>
                      <a:pt x="66" y="1541"/>
                    </a:lnTo>
                    <a:lnTo>
                      <a:pt x="60" y="1521"/>
                    </a:lnTo>
                    <a:lnTo>
                      <a:pt x="58" y="1497"/>
                    </a:lnTo>
                    <a:lnTo>
                      <a:pt x="58" y="1471"/>
                    </a:lnTo>
                    <a:lnTo>
                      <a:pt x="60" y="1443"/>
                    </a:lnTo>
                    <a:lnTo>
                      <a:pt x="66" y="1411"/>
                    </a:lnTo>
                    <a:lnTo>
                      <a:pt x="74" y="1379"/>
                    </a:lnTo>
                    <a:lnTo>
                      <a:pt x="86" y="1343"/>
                    </a:lnTo>
                    <a:lnTo>
                      <a:pt x="86" y="1343"/>
                    </a:lnTo>
                    <a:lnTo>
                      <a:pt x="104" y="1287"/>
                    </a:lnTo>
                    <a:lnTo>
                      <a:pt x="108" y="1271"/>
                    </a:lnTo>
                    <a:lnTo>
                      <a:pt x="110" y="1257"/>
                    </a:lnTo>
                    <a:lnTo>
                      <a:pt x="110" y="1245"/>
                    </a:lnTo>
                    <a:lnTo>
                      <a:pt x="108" y="1231"/>
                    </a:lnTo>
                    <a:lnTo>
                      <a:pt x="100" y="1189"/>
                    </a:lnTo>
                    <a:lnTo>
                      <a:pt x="100" y="1189"/>
                    </a:lnTo>
                    <a:lnTo>
                      <a:pt x="96" y="1159"/>
                    </a:lnTo>
                    <a:lnTo>
                      <a:pt x="96" y="1129"/>
                    </a:lnTo>
                    <a:lnTo>
                      <a:pt x="98" y="1101"/>
                    </a:lnTo>
                    <a:lnTo>
                      <a:pt x="102" y="1073"/>
                    </a:lnTo>
                    <a:lnTo>
                      <a:pt x="110" y="1021"/>
                    </a:lnTo>
                    <a:lnTo>
                      <a:pt x="112" y="999"/>
                    </a:lnTo>
                    <a:lnTo>
                      <a:pt x="112" y="981"/>
                    </a:lnTo>
                    <a:lnTo>
                      <a:pt x="112" y="981"/>
                    </a:lnTo>
                    <a:lnTo>
                      <a:pt x="88" y="835"/>
                    </a:lnTo>
                    <a:lnTo>
                      <a:pt x="72" y="745"/>
                    </a:lnTo>
                    <a:lnTo>
                      <a:pt x="64" y="709"/>
                    </a:lnTo>
                    <a:lnTo>
                      <a:pt x="58" y="685"/>
                    </a:lnTo>
                    <a:lnTo>
                      <a:pt x="58" y="685"/>
                    </a:lnTo>
                    <a:lnTo>
                      <a:pt x="50" y="652"/>
                    </a:lnTo>
                    <a:lnTo>
                      <a:pt x="40" y="592"/>
                    </a:lnTo>
                    <a:lnTo>
                      <a:pt x="28" y="510"/>
                    </a:lnTo>
                    <a:lnTo>
                      <a:pt x="16" y="412"/>
                    </a:lnTo>
                    <a:lnTo>
                      <a:pt x="8" y="308"/>
                    </a:lnTo>
                    <a:lnTo>
                      <a:pt x="2" y="198"/>
                    </a:lnTo>
                    <a:lnTo>
                      <a:pt x="0" y="146"/>
                    </a:lnTo>
                    <a:lnTo>
                      <a:pt x="0" y="94"/>
                    </a:lnTo>
                    <a:lnTo>
                      <a:pt x="2" y="46"/>
                    </a:lnTo>
                    <a:lnTo>
                      <a:pt x="6" y="0"/>
                    </a:lnTo>
                    <a:lnTo>
                      <a:pt x="6" y="0"/>
                    </a:lnTo>
                    <a:lnTo>
                      <a:pt x="6" y="34"/>
                    </a:lnTo>
                    <a:lnTo>
                      <a:pt x="8" y="74"/>
                    </a:lnTo>
                    <a:lnTo>
                      <a:pt x="12" y="172"/>
                    </a:lnTo>
                    <a:lnTo>
                      <a:pt x="22" y="284"/>
                    </a:lnTo>
                    <a:lnTo>
                      <a:pt x="36" y="400"/>
                    </a:lnTo>
                    <a:lnTo>
                      <a:pt x="52" y="514"/>
                    </a:lnTo>
                    <a:lnTo>
                      <a:pt x="70" y="616"/>
                    </a:lnTo>
                    <a:lnTo>
                      <a:pt x="78" y="660"/>
                    </a:lnTo>
                    <a:lnTo>
                      <a:pt x="88" y="699"/>
                    </a:lnTo>
                    <a:lnTo>
                      <a:pt x="98" y="729"/>
                    </a:lnTo>
                    <a:lnTo>
                      <a:pt x="108" y="751"/>
                    </a:lnTo>
                    <a:lnTo>
                      <a:pt x="108" y="7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31">
                <a:extLst>
                  <a:ext uri="{FF2B5EF4-FFF2-40B4-BE49-F238E27FC236}">
                    <a16:creationId xmlns:a16="http://schemas.microsoft.com/office/drawing/2014/main" id="{F003F08F-3FD2-4D81-BE1B-7946CD8B4292}"/>
                  </a:ext>
                </a:extLst>
              </p:cNvPr>
              <p:cNvSpPr>
                <a:spLocks/>
              </p:cNvSpPr>
              <p:nvPr/>
            </p:nvSpPr>
            <p:spPr bwMode="auto">
              <a:xfrm>
                <a:off x="9548" y="2384"/>
                <a:ext cx="230" cy="3488"/>
              </a:xfrm>
              <a:custGeom>
                <a:avLst/>
                <a:gdLst>
                  <a:gd name="T0" fmla="*/ 230 w 230"/>
                  <a:gd name="T1" fmla="*/ 898 h 3488"/>
                  <a:gd name="T2" fmla="*/ 220 w 230"/>
                  <a:gd name="T3" fmla="*/ 1091 h 3488"/>
                  <a:gd name="T4" fmla="*/ 184 w 230"/>
                  <a:gd name="T5" fmla="*/ 1439 h 3488"/>
                  <a:gd name="T6" fmla="*/ 170 w 230"/>
                  <a:gd name="T7" fmla="*/ 1605 h 3488"/>
                  <a:gd name="T8" fmla="*/ 172 w 230"/>
                  <a:gd name="T9" fmla="*/ 1655 h 3488"/>
                  <a:gd name="T10" fmla="*/ 184 w 230"/>
                  <a:gd name="T11" fmla="*/ 1789 h 3488"/>
                  <a:gd name="T12" fmla="*/ 180 w 230"/>
                  <a:gd name="T13" fmla="*/ 1929 h 3488"/>
                  <a:gd name="T14" fmla="*/ 188 w 230"/>
                  <a:gd name="T15" fmla="*/ 1983 h 3488"/>
                  <a:gd name="T16" fmla="*/ 218 w 230"/>
                  <a:gd name="T17" fmla="*/ 2171 h 3488"/>
                  <a:gd name="T18" fmla="*/ 226 w 230"/>
                  <a:gd name="T19" fmla="*/ 2307 h 3488"/>
                  <a:gd name="T20" fmla="*/ 220 w 230"/>
                  <a:gd name="T21" fmla="*/ 2461 h 3488"/>
                  <a:gd name="T22" fmla="*/ 206 w 230"/>
                  <a:gd name="T23" fmla="*/ 2569 h 3488"/>
                  <a:gd name="T24" fmla="*/ 128 w 230"/>
                  <a:gd name="T25" fmla="*/ 2916 h 3488"/>
                  <a:gd name="T26" fmla="*/ 96 w 230"/>
                  <a:gd name="T27" fmla="*/ 3072 h 3488"/>
                  <a:gd name="T28" fmla="*/ 94 w 230"/>
                  <a:gd name="T29" fmla="*/ 3110 h 3488"/>
                  <a:gd name="T30" fmla="*/ 106 w 230"/>
                  <a:gd name="T31" fmla="*/ 3192 h 3488"/>
                  <a:gd name="T32" fmla="*/ 114 w 230"/>
                  <a:gd name="T33" fmla="*/ 3218 h 3488"/>
                  <a:gd name="T34" fmla="*/ 108 w 230"/>
                  <a:gd name="T35" fmla="*/ 3224 h 3488"/>
                  <a:gd name="T36" fmla="*/ 92 w 230"/>
                  <a:gd name="T37" fmla="*/ 3280 h 3488"/>
                  <a:gd name="T38" fmla="*/ 88 w 230"/>
                  <a:gd name="T39" fmla="*/ 3366 h 3488"/>
                  <a:gd name="T40" fmla="*/ 96 w 230"/>
                  <a:gd name="T41" fmla="*/ 3418 h 3488"/>
                  <a:gd name="T42" fmla="*/ 88 w 230"/>
                  <a:gd name="T43" fmla="*/ 3466 h 3488"/>
                  <a:gd name="T44" fmla="*/ 66 w 230"/>
                  <a:gd name="T45" fmla="*/ 3486 h 3488"/>
                  <a:gd name="T46" fmla="*/ 58 w 230"/>
                  <a:gd name="T47" fmla="*/ 3488 h 3488"/>
                  <a:gd name="T48" fmla="*/ 38 w 230"/>
                  <a:gd name="T49" fmla="*/ 3460 h 3488"/>
                  <a:gd name="T50" fmla="*/ 12 w 230"/>
                  <a:gd name="T51" fmla="*/ 3394 h 3488"/>
                  <a:gd name="T52" fmla="*/ 0 w 230"/>
                  <a:gd name="T53" fmla="*/ 3338 h 3488"/>
                  <a:gd name="T54" fmla="*/ 6 w 230"/>
                  <a:gd name="T55" fmla="*/ 3276 h 3488"/>
                  <a:gd name="T56" fmla="*/ 48 w 230"/>
                  <a:gd name="T57" fmla="*/ 3144 h 3488"/>
                  <a:gd name="T58" fmla="*/ 64 w 230"/>
                  <a:gd name="T59" fmla="*/ 3090 h 3488"/>
                  <a:gd name="T60" fmla="*/ 122 w 230"/>
                  <a:gd name="T61" fmla="*/ 2858 h 3488"/>
                  <a:gd name="T62" fmla="*/ 174 w 230"/>
                  <a:gd name="T63" fmla="*/ 2623 h 3488"/>
                  <a:gd name="T64" fmla="*/ 182 w 230"/>
                  <a:gd name="T65" fmla="*/ 2559 h 3488"/>
                  <a:gd name="T66" fmla="*/ 188 w 230"/>
                  <a:gd name="T67" fmla="*/ 2371 h 3488"/>
                  <a:gd name="T68" fmla="*/ 170 w 230"/>
                  <a:gd name="T69" fmla="*/ 2193 h 3488"/>
                  <a:gd name="T70" fmla="*/ 152 w 230"/>
                  <a:gd name="T71" fmla="*/ 2127 h 3488"/>
                  <a:gd name="T72" fmla="*/ 136 w 230"/>
                  <a:gd name="T73" fmla="*/ 2097 h 3488"/>
                  <a:gd name="T74" fmla="*/ 118 w 230"/>
                  <a:gd name="T75" fmla="*/ 2047 h 3488"/>
                  <a:gd name="T76" fmla="*/ 104 w 230"/>
                  <a:gd name="T77" fmla="*/ 1923 h 3488"/>
                  <a:gd name="T78" fmla="*/ 102 w 230"/>
                  <a:gd name="T79" fmla="*/ 1791 h 3488"/>
                  <a:gd name="T80" fmla="*/ 112 w 230"/>
                  <a:gd name="T81" fmla="*/ 1677 h 3488"/>
                  <a:gd name="T82" fmla="*/ 140 w 230"/>
                  <a:gd name="T83" fmla="*/ 1545 h 3488"/>
                  <a:gd name="T84" fmla="*/ 164 w 230"/>
                  <a:gd name="T85" fmla="*/ 1321 h 3488"/>
                  <a:gd name="T86" fmla="*/ 194 w 230"/>
                  <a:gd name="T87" fmla="*/ 977 h 3488"/>
                  <a:gd name="T88" fmla="*/ 200 w 230"/>
                  <a:gd name="T89" fmla="*/ 734 h 3488"/>
                  <a:gd name="T90" fmla="*/ 176 w 230"/>
                  <a:gd name="T91" fmla="*/ 530 h 3488"/>
                  <a:gd name="T92" fmla="*/ 124 w 230"/>
                  <a:gd name="T93" fmla="*/ 210 h 3488"/>
                  <a:gd name="T94" fmla="*/ 82 w 230"/>
                  <a:gd name="T95" fmla="*/ 46 h 3488"/>
                  <a:gd name="T96" fmla="*/ 94 w 230"/>
                  <a:gd name="T97" fmla="*/ 0 h 3488"/>
                  <a:gd name="T98" fmla="*/ 136 w 230"/>
                  <a:gd name="T99" fmla="*/ 178 h 3488"/>
                  <a:gd name="T100" fmla="*/ 196 w 230"/>
                  <a:gd name="T101" fmla="*/ 494 h 3488"/>
                  <a:gd name="T102" fmla="*/ 224 w 230"/>
                  <a:gd name="T103" fmla="*/ 704 h 3488"/>
                  <a:gd name="T104" fmla="*/ 230 w 230"/>
                  <a:gd name="T105" fmla="*/ 836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0" h="3488">
                    <a:moveTo>
                      <a:pt x="230" y="836"/>
                    </a:moveTo>
                    <a:lnTo>
                      <a:pt x="230" y="836"/>
                    </a:lnTo>
                    <a:lnTo>
                      <a:pt x="230" y="898"/>
                    </a:lnTo>
                    <a:lnTo>
                      <a:pt x="228" y="963"/>
                    </a:lnTo>
                    <a:lnTo>
                      <a:pt x="224" y="1027"/>
                    </a:lnTo>
                    <a:lnTo>
                      <a:pt x="220" y="1091"/>
                    </a:lnTo>
                    <a:lnTo>
                      <a:pt x="208" y="1215"/>
                    </a:lnTo>
                    <a:lnTo>
                      <a:pt x="196" y="1333"/>
                    </a:lnTo>
                    <a:lnTo>
                      <a:pt x="184" y="1439"/>
                    </a:lnTo>
                    <a:lnTo>
                      <a:pt x="174" y="1531"/>
                    </a:lnTo>
                    <a:lnTo>
                      <a:pt x="172" y="1571"/>
                    </a:lnTo>
                    <a:lnTo>
                      <a:pt x="170" y="1605"/>
                    </a:lnTo>
                    <a:lnTo>
                      <a:pt x="170" y="1633"/>
                    </a:lnTo>
                    <a:lnTo>
                      <a:pt x="172" y="1655"/>
                    </a:lnTo>
                    <a:lnTo>
                      <a:pt x="172" y="1655"/>
                    </a:lnTo>
                    <a:lnTo>
                      <a:pt x="180" y="1701"/>
                    </a:lnTo>
                    <a:lnTo>
                      <a:pt x="184" y="1745"/>
                    </a:lnTo>
                    <a:lnTo>
                      <a:pt x="184" y="1789"/>
                    </a:lnTo>
                    <a:lnTo>
                      <a:pt x="182" y="1829"/>
                    </a:lnTo>
                    <a:lnTo>
                      <a:pt x="180" y="1901"/>
                    </a:lnTo>
                    <a:lnTo>
                      <a:pt x="180" y="1929"/>
                    </a:lnTo>
                    <a:lnTo>
                      <a:pt x="182" y="1953"/>
                    </a:lnTo>
                    <a:lnTo>
                      <a:pt x="182" y="1953"/>
                    </a:lnTo>
                    <a:lnTo>
                      <a:pt x="188" y="1983"/>
                    </a:lnTo>
                    <a:lnTo>
                      <a:pt x="198" y="2031"/>
                    </a:lnTo>
                    <a:lnTo>
                      <a:pt x="208" y="2095"/>
                    </a:lnTo>
                    <a:lnTo>
                      <a:pt x="218" y="2171"/>
                    </a:lnTo>
                    <a:lnTo>
                      <a:pt x="222" y="2215"/>
                    </a:lnTo>
                    <a:lnTo>
                      <a:pt x="224" y="2259"/>
                    </a:lnTo>
                    <a:lnTo>
                      <a:pt x="226" y="2307"/>
                    </a:lnTo>
                    <a:lnTo>
                      <a:pt x="226" y="2357"/>
                    </a:lnTo>
                    <a:lnTo>
                      <a:pt x="224" y="2409"/>
                    </a:lnTo>
                    <a:lnTo>
                      <a:pt x="220" y="2461"/>
                    </a:lnTo>
                    <a:lnTo>
                      <a:pt x="214" y="2515"/>
                    </a:lnTo>
                    <a:lnTo>
                      <a:pt x="206" y="2569"/>
                    </a:lnTo>
                    <a:lnTo>
                      <a:pt x="206" y="2569"/>
                    </a:lnTo>
                    <a:lnTo>
                      <a:pt x="186" y="2673"/>
                    </a:lnTo>
                    <a:lnTo>
                      <a:pt x="166" y="2766"/>
                    </a:lnTo>
                    <a:lnTo>
                      <a:pt x="128" y="2916"/>
                    </a:lnTo>
                    <a:lnTo>
                      <a:pt x="114" y="2976"/>
                    </a:lnTo>
                    <a:lnTo>
                      <a:pt x="102" y="3028"/>
                    </a:lnTo>
                    <a:lnTo>
                      <a:pt x="96" y="3072"/>
                    </a:lnTo>
                    <a:lnTo>
                      <a:pt x="94" y="3092"/>
                    </a:lnTo>
                    <a:lnTo>
                      <a:pt x="94" y="3110"/>
                    </a:lnTo>
                    <a:lnTo>
                      <a:pt x="94" y="3110"/>
                    </a:lnTo>
                    <a:lnTo>
                      <a:pt x="96" y="3140"/>
                    </a:lnTo>
                    <a:lnTo>
                      <a:pt x="100" y="3166"/>
                    </a:lnTo>
                    <a:lnTo>
                      <a:pt x="106" y="3192"/>
                    </a:lnTo>
                    <a:lnTo>
                      <a:pt x="114" y="3218"/>
                    </a:lnTo>
                    <a:lnTo>
                      <a:pt x="114" y="3218"/>
                    </a:lnTo>
                    <a:lnTo>
                      <a:pt x="114" y="3218"/>
                    </a:lnTo>
                    <a:lnTo>
                      <a:pt x="114" y="3218"/>
                    </a:lnTo>
                    <a:lnTo>
                      <a:pt x="112" y="3220"/>
                    </a:lnTo>
                    <a:lnTo>
                      <a:pt x="108" y="3224"/>
                    </a:lnTo>
                    <a:lnTo>
                      <a:pt x="102" y="3236"/>
                    </a:lnTo>
                    <a:lnTo>
                      <a:pt x="98" y="3256"/>
                    </a:lnTo>
                    <a:lnTo>
                      <a:pt x="92" y="3280"/>
                    </a:lnTo>
                    <a:lnTo>
                      <a:pt x="90" y="3308"/>
                    </a:lnTo>
                    <a:lnTo>
                      <a:pt x="88" y="3338"/>
                    </a:lnTo>
                    <a:lnTo>
                      <a:pt x="88" y="3366"/>
                    </a:lnTo>
                    <a:lnTo>
                      <a:pt x="94" y="3394"/>
                    </a:lnTo>
                    <a:lnTo>
                      <a:pt x="94" y="3394"/>
                    </a:lnTo>
                    <a:lnTo>
                      <a:pt x="96" y="3418"/>
                    </a:lnTo>
                    <a:lnTo>
                      <a:pt x="96" y="3438"/>
                    </a:lnTo>
                    <a:lnTo>
                      <a:pt x="94" y="3454"/>
                    </a:lnTo>
                    <a:lnTo>
                      <a:pt x="88" y="3466"/>
                    </a:lnTo>
                    <a:lnTo>
                      <a:pt x="82" y="3476"/>
                    </a:lnTo>
                    <a:lnTo>
                      <a:pt x="74" y="3482"/>
                    </a:lnTo>
                    <a:lnTo>
                      <a:pt x="66" y="3486"/>
                    </a:lnTo>
                    <a:lnTo>
                      <a:pt x="60" y="3488"/>
                    </a:lnTo>
                    <a:lnTo>
                      <a:pt x="60" y="3488"/>
                    </a:lnTo>
                    <a:lnTo>
                      <a:pt x="58" y="3488"/>
                    </a:lnTo>
                    <a:lnTo>
                      <a:pt x="54" y="3484"/>
                    </a:lnTo>
                    <a:lnTo>
                      <a:pt x="46" y="3476"/>
                    </a:lnTo>
                    <a:lnTo>
                      <a:pt x="38" y="3460"/>
                    </a:lnTo>
                    <a:lnTo>
                      <a:pt x="28" y="3442"/>
                    </a:lnTo>
                    <a:lnTo>
                      <a:pt x="20" y="3418"/>
                    </a:lnTo>
                    <a:lnTo>
                      <a:pt x="12" y="3394"/>
                    </a:lnTo>
                    <a:lnTo>
                      <a:pt x="4" y="3366"/>
                    </a:lnTo>
                    <a:lnTo>
                      <a:pt x="0" y="3338"/>
                    </a:lnTo>
                    <a:lnTo>
                      <a:pt x="0" y="3338"/>
                    </a:lnTo>
                    <a:lnTo>
                      <a:pt x="0" y="3324"/>
                    </a:lnTo>
                    <a:lnTo>
                      <a:pt x="2" y="3308"/>
                    </a:lnTo>
                    <a:lnTo>
                      <a:pt x="6" y="3276"/>
                    </a:lnTo>
                    <a:lnTo>
                      <a:pt x="14" y="3242"/>
                    </a:lnTo>
                    <a:lnTo>
                      <a:pt x="26" y="3208"/>
                    </a:lnTo>
                    <a:lnTo>
                      <a:pt x="48" y="3144"/>
                    </a:lnTo>
                    <a:lnTo>
                      <a:pt x="58" y="3114"/>
                    </a:lnTo>
                    <a:lnTo>
                      <a:pt x="64" y="3090"/>
                    </a:lnTo>
                    <a:lnTo>
                      <a:pt x="64" y="3090"/>
                    </a:lnTo>
                    <a:lnTo>
                      <a:pt x="72" y="3054"/>
                    </a:lnTo>
                    <a:lnTo>
                      <a:pt x="86" y="3000"/>
                    </a:lnTo>
                    <a:lnTo>
                      <a:pt x="122" y="2858"/>
                    </a:lnTo>
                    <a:lnTo>
                      <a:pt x="142" y="2778"/>
                    </a:lnTo>
                    <a:lnTo>
                      <a:pt x="160" y="2697"/>
                    </a:lnTo>
                    <a:lnTo>
                      <a:pt x="174" y="2623"/>
                    </a:lnTo>
                    <a:lnTo>
                      <a:pt x="180" y="2589"/>
                    </a:lnTo>
                    <a:lnTo>
                      <a:pt x="182" y="2559"/>
                    </a:lnTo>
                    <a:lnTo>
                      <a:pt x="182" y="2559"/>
                    </a:lnTo>
                    <a:lnTo>
                      <a:pt x="186" y="2499"/>
                    </a:lnTo>
                    <a:lnTo>
                      <a:pt x="188" y="2435"/>
                    </a:lnTo>
                    <a:lnTo>
                      <a:pt x="188" y="2371"/>
                    </a:lnTo>
                    <a:lnTo>
                      <a:pt x="184" y="2307"/>
                    </a:lnTo>
                    <a:lnTo>
                      <a:pt x="178" y="2247"/>
                    </a:lnTo>
                    <a:lnTo>
                      <a:pt x="170" y="2193"/>
                    </a:lnTo>
                    <a:lnTo>
                      <a:pt x="164" y="2169"/>
                    </a:lnTo>
                    <a:lnTo>
                      <a:pt x="158" y="2147"/>
                    </a:lnTo>
                    <a:lnTo>
                      <a:pt x="152" y="2127"/>
                    </a:lnTo>
                    <a:lnTo>
                      <a:pt x="144" y="2113"/>
                    </a:lnTo>
                    <a:lnTo>
                      <a:pt x="144" y="2113"/>
                    </a:lnTo>
                    <a:lnTo>
                      <a:pt x="136" y="2097"/>
                    </a:lnTo>
                    <a:lnTo>
                      <a:pt x="128" y="2081"/>
                    </a:lnTo>
                    <a:lnTo>
                      <a:pt x="122" y="2065"/>
                    </a:lnTo>
                    <a:lnTo>
                      <a:pt x="118" y="2047"/>
                    </a:lnTo>
                    <a:lnTo>
                      <a:pt x="110" y="2007"/>
                    </a:lnTo>
                    <a:lnTo>
                      <a:pt x="106" y="1967"/>
                    </a:lnTo>
                    <a:lnTo>
                      <a:pt x="104" y="1923"/>
                    </a:lnTo>
                    <a:lnTo>
                      <a:pt x="102" y="1879"/>
                    </a:lnTo>
                    <a:lnTo>
                      <a:pt x="102" y="1791"/>
                    </a:lnTo>
                    <a:lnTo>
                      <a:pt x="102" y="1791"/>
                    </a:lnTo>
                    <a:lnTo>
                      <a:pt x="102" y="1749"/>
                    </a:lnTo>
                    <a:lnTo>
                      <a:pt x="106" y="1713"/>
                    </a:lnTo>
                    <a:lnTo>
                      <a:pt x="112" y="1677"/>
                    </a:lnTo>
                    <a:lnTo>
                      <a:pt x="118" y="1645"/>
                    </a:lnTo>
                    <a:lnTo>
                      <a:pt x="134" y="1579"/>
                    </a:lnTo>
                    <a:lnTo>
                      <a:pt x="140" y="1545"/>
                    </a:lnTo>
                    <a:lnTo>
                      <a:pt x="146" y="1509"/>
                    </a:lnTo>
                    <a:lnTo>
                      <a:pt x="146" y="1509"/>
                    </a:lnTo>
                    <a:lnTo>
                      <a:pt x="164" y="1321"/>
                    </a:lnTo>
                    <a:lnTo>
                      <a:pt x="176" y="1209"/>
                    </a:lnTo>
                    <a:lnTo>
                      <a:pt x="186" y="1093"/>
                    </a:lnTo>
                    <a:lnTo>
                      <a:pt x="194" y="977"/>
                    </a:lnTo>
                    <a:lnTo>
                      <a:pt x="200" y="868"/>
                    </a:lnTo>
                    <a:lnTo>
                      <a:pt x="200" y="774"/>
                    </a:lnTo>
                    <a:lnTo>
                      <a:pt x="200" y="734"/>
                    </a:lnTo>
                    <a:lnTo>
                      <a:pt x="196" y="700"/>
                    </a:lnTo>
                    <a:lnTo>
                      <a:pt x="196" y="700"/>
                    </a:lnTo>
                    <a:lnTo>
                      <a:pt x="176" y="530"/>
                    </a:lnTo>
                    <a:lnTo>
                      <a:pt x="160" y="424"/>
                    </a:lnTo>
                    <a:lnTo>
                      <a:pt x="142" y="314"/>
                    </a:lnTo>
                    <a:lnTo>
                      <a:pt x="124" y="210"/>
                    </a:lnTo>
                    <a:lnTo>
                      <a:pt x="104" y="118"/>
                    </a:lnTo>
                    <a:lnTo>
                      <a:pt x="92" y="78"/>
                    </a:lnTo>
                    <a:lnTo>
                      <a:pt x="82" y="46"/>
                    </a:lnTo>
                    <a:lnTo>
                      <a:pt x="72" y="18"/>
                    </a:lnTo>
                    <a:lnTo>
                      <a:pt x="64" y="0"/>
                    </a:lnTo>
                    <a:lnTo>
                      <a:pt x="94" y="0"/>
                    </a:lnTo>
                    <a:lnTo>
                      <a:pt x="94" y="0"/>
                    </a:lnTo>
                    <a:lnTo>
                      <a:pt x="114" y="84"/>
                    </a:lnTo>
                    <a:lnTo>
                      <a:pt x="136" y="178"/>
                    </a:lnTo>
                    <a:lnTo>
                      <a:pt x="160" y="294"/>
                    </a:lnTo>
                    <a:lnTo>
                      <a:pt x="186" y="426"/>
                    </a:lnTo>
                    <a:lnTo>
                      <a:pt x="196" y="494"/>
                    </a:lnTo>
                    <a:lnTo>
                      <a:pt x="208" y="566"/>
                    </a:lnTo>
                    <a:lnTo>
                      <a:pt x="216" y="636"/>
                    </a:lnTo>
                    <a:lnTo>
                      <a:pt x="224" y="704"/>
                    </a:lnTo>
                    <a:lnTo>
                      <a:pt x="228" y="772"/>
                    </a:lnTo>
                    <a:lnTo>
                      <a:pt x="230" y="836"/>
                    </a:lnTo>
                    <a:lnTo>
                      <a:pt x="230" y="8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32">
                <a:extLst>
                  <a:ext uri="{FF2B5EF4-FFF2-40B4-BE49-F238E27FC236}">
                    <a16:creationId xmlns:a16="http://schemas.microsoft.com/office/drawing/2014/main" id="{1BBDD519-87A9-4B07-8591-E5675B33C0BE}"/>
                  </a:ext>
                </a:extLst>
              </p:cNvPr>
              <p:cNvSpPr>
                <a:spLocks/>
              </p:cNvSpPr>
              <p:nvPr/>
            </p:nvSpPr>
            <p:spPr bwMode="auto">
              <a:xfrm>
                <a:off x="8214" y="4479"/>
                <a:ext cx="643" cy="1587"/>
              </a:xfrm>
              <a:custGeom>
                <a:avLst/>
                <a:gdLst>
                  <a:gd name="T0" fmla="*/ 525 w 643"/>
                  <a:gd name="T1" fmla="*/ 771 h 1587"/>
                  <a:gd name="T2" fmla="*/ 503 w 643"/>
                  <a:gd name="T3" fmla="*/ 843 h 1587"/>
                  <a:gd name="T4" fmla="*/ 491 w 643"/>
                  <a:gd name="T5" fmla="*/ 945 h 1587"/>
                  <a:gd name="T6" fmla="*/ 493 w 643"/>
                  <a:gd name="T7" fmla="*/ 1075 h 1587"/>
                  <a:gd name="T8" fmla="*/ 499 w 643"/>
                  <a:gd name="T9" fmla="*/ 1123 h 1587"/>
                  <a:gd name="T10" fmla="*/ 495 w 643"/>
                  <a:gd name="T11" fmla="*/ 1171 h 1587"/>
                  <a:gd name="T12" fmla="*/ 477 w 643"/>
                  <a:gd name="T13" fmla="*/ 1237 h 1587"/>
                  <a:gd name="T14" fmla="*/ 477 w 643"/>
                  <a:gd name="T15" fmla="*/ 1293 h 1587"/>
                  <a:gd name="T16" fmla="*/ 499 w 643"/>
                  <a:gd name="T17" fmla="*/ 1345 h 1587"/>
                  <a:gd name="T18" fmla="*/ 531 w 643"/>
                  <a:gd name="T19" fmla="*/ 1397 h 1587"/>
                  <a:gd name="T20" fmla="*/ 543 w 643"/>
                  <a:gd name="T21" fmla="*/ 1435 h 1587"/>
                  <a:gd name="T22" fmla="*/ 541 w 643"/>
                  <a:gd name="T23" fmla="*/ 1485 h 1587"/>
                  <a:gd name="T24" fmla="*/ 527 w 643"/>
                  <a:gd name="T25" fmla="*/ 1517 h 1587"/>
                  <a:gd name="T26" fmla="*/ 503 w 643"/>
                  <a:gd name="T27" fmla="*/ 1541 h 1587"/>
                  <a:gd name="T28" fmla="*/ 485 w 643"/>
                  <a:gd name="T29" fmla="*/ 1549 h 1587"/>
                  <a:gd name="T30" fmla="*/ 416 w 643"/>
                  <a:gd name="T31" fmla="*/ 1563 h 1587"/>
                  <a:gd name="T32" fmla="*/ 304 w 643"/>
                  <a:gd name="T33" fmla="*/ 1557 h 1587"/>
                  <a:gd name="T34" fmla="*/ 252 w 643"/>
                  <a:gd name="T35" fmla="*/ 1543 h 1587"/>
                  <a:gd name="T36" fmla="*/ 220 w 643"/>
                  <a:gd name="T37" fmla="*/ 1523 h 1587"/>
                  <a:gd name="T38" fmla="*/ 216 w 643"/>
                  <a:gd name="T39" fmla="*/ 1507 h 1587"/>
                  <a:gd name="T40" fmla="*/ 244 w 643"/>
                  <a:gd name="T41" fmla="*/ 1435 h 1587"/>
                  <a:gd name="T42" fmla="*/ 266 w 643"/>
                  <a:gd name="T43" fmla="*/ 1381 h 1587"/>
                  <a:gd name="T44" fmla="*/ 258 w 643"/>
                  <a:gd name="T45" fmla="*/ 1339 h 1587"/>
                  <a:gd name="T46" fmla="*/ 248 w 643"/>
                  <a:gd name="T47" fmla="*/ 1291 h 1587"/>
                  <a:gd name="T48" fmla="*/ 238 w 643"/>
                  <a:gd name="T49" fmla="*/ 1311 h 1587"/>
                  <a:gd name="T50" fmla="*/ 200 w 643"/>
                  <a:gd name="T51" fmla="*/ 1367 h 1587"/>
                  <a:gd name="T52" fmla="*/ 148 w 643"/>
                  <a:gd name="T53" fmla="*/ 1403 h 1587"/>
                  <a:gd name="T54" fmla="*/ 96 w 643"/>
                  <a:gd name="T55" fmla="*/ 1427 h 1587"/>
                  <a:gd name="T56" fmla="*/ 34 w 643"/>
                  <a:gd name="T57" fmla="*/ 1475 h 1587"/>
                  <a:gd name="T58" fmla="*/ 0 w 643"/>
                  <a:gd name="T59" fmla="*/ 1545 h 1587"/>
                  <a:gd name="T60" fmla="*/ 4 w 643"/>
                  <a:gd name="T61" fmla="*/ 1555 h 1587"/>
                  <a:gd name="T62" fmla="*/ 44 w 643"/>
                  <a:gd name="T63" fmla="*/ 1569 h 1587"/>
                  <a:gd name="T64" fmla="*/ 166 w 643"/>
                  <a:gd name="T65" fmla="*/ 1583 h 1587"/>
                  <a:gd name="T66" fmla="*/ 422 w 643"/>
                  <a:gd name="T67" fmla="*/ 1587 h 1587"/>
                  <a:gd name="T68" fmla="*/ 537 w 643"/>
                  <a:gd name="T69" fmla="*/ 1573 h 1587"/>
                  <a:gd name="T70" fmla="*/ 569 w 643"/>
                  <a:gd name="T71" fmla="*/ 1559 h 1587"/>
                  <a:gd name="T72" fmla="*/ 581 w 643"/>
                  <a:gd name="T73" fmla="*/ 1521 h 1587"/>
                  <a:gd name="T74" fmla="*/ 581 w 643"/>
                  <a:gd name="T75" fmla="*/ 1443 h 1587"/>
                  <a:gd name="T76" fmla="*/ 557 w 643"/>
                  <a:gd name="T77" fmla="*/ 1343 h 1587"/>
                  <a:gd name="T78" fmla="*/ 535 w 643"/>
                  <a:gd name="T79" fmla="*/ 1271 h 1587"/>
                  <a:gd name="T80" fmla="*/ 535 w 643"/>
                  <a:gd name="T81" fmla="*/ 1231 h 1587"/>
                  <a:gd name="T82" fmla="*/ 547 w 643"/>
                  <a:gd name="T83" fmla="*/ 1159 h 1587"/>
                  <a:gd name="T84" fmla="*/ 539 w 643"/>
                  <a:gd name="T85" fmla="*/ 1073 h 1587"/>
                  <a:gd name="T86" fmla="*/ 531 w 643"/>
                  <a:gd name="T87" fmla="*/ 981 h 1587"/>
                  <a:gd name="T88" fmla="*/ 569 w 643"/>
                  <a:gd name="T89" fmla="*/ 745 h 1587"/>
                  <a:gd name="T90" fmla="*/ 585 w 643"/>
                  <a:gd name="T91" fmla="*/ 685 h 1587"/>
                  <a:gd name="T92" fmla="*/ 615 w 643"/>
                  <a:gd name="T93" fmla="*/ 510 h 1587"/>
                  <a:gd name="T94" fmla="*/ 641 w 643"/>
                  <a:gd name="T95" fmla="*/ 198 h 1587"/>
                  <a:gd name="T96" fmla="*/ 639 w 643"/>
                  <a:gd name="T97" fmla="*/ 46 h 1587"/>
                  <a:gd name="T98" fmla="*/ 637 w 643"/>
                  <a:gd name="T99" fmla="*/ 34 h 1587"/>
                  <a:gd name="T100" fmla="*/ 621 w 643"/>
                  <a:gd name="T101" fmla="*/ 284 h 1587"/>
                  <a:gd name="T102" fmla="*/ 573 w 643"/>
                  <a:gd name="T103" fmla="*/ 616 h 1587"/>
                  <a:gd name="T104" fmla="*/ 545 w 643"/>
                  <a:gd name="T105" fmla="*/ 729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3" h="1587">
                    <a:moveTo>
                      <a:pt x="535" y="751"/>
                    </a:moveTo>
                    <a:lnTo>
                      <a:pt x="535" y="751"/>
                    </a:lnTo>
                    <a:lnTo>
                      <a:pt x="525" y="771"/>
                    </a:lnTo>
                    <a:lnTo>
                      <a:pt x="515" y="795"/>
                    </a:lnTo>
                    <a:lnTo>
                      <a:pt x="509" y="817"/>
                    </a:lnTo>
                    <a:lnTo>
                      <a:pt x="503" y="843"/>
                    </a:lnTo>
                    <a:lnTo>
                      <a:pt x="497" y="867"/>
                    </a:lnTo>
                    <a:lnTo>
                      <a:pt x="495" y="893"/>
                    </a:lnTo>
                    <a:lnTo>
                      <a:pt x="491" y="945"/>
                    </a:lnTo>
                    <a:lnTo>
                      <a:pt x="489" y="993"/>
                    </a:lnTo>
                    <a:lnTo>
                      <a:pt x="491" y="1037"/>
                    </a:lnTo>
                    <a:lnTo>
                      <a:pt x="493" y="1075"/>
                    </a:lnTo>
                    <a:lnTo>
                      <a:pt x="497" y="1103"/>
                    </a:lnTo>
                    <a:lnTo>
                      <a:pt x="497" y="1103"/>
                    </a:lnTo>
                    <a:lnTo>
                      <a:pt x="499" y="1123"/>
                    </a:lnTo>
                    <a:lnTo>
                      <a:pt x="499" y="1141"/>
                    </a:lnTo>
                    <a:lnTo>
                      <a:pt x="499" y="1157"/>
                    </a:lnTo>
                    <a:lnTo>
                      <a:pt x="495" y="1171"/>
                    </a:lnTo>
                    <a:lnTo>
                      <a:pt x="487" y="1203"/>
                    </a:lnTo>
                    <a:lnTo>
                      <a:pt x="477" y="1237"/>
                    </a:lnTo>
                    <a:lnTo>
                      <a:pt x="477" y="1237"/>
                    </a:lnTo>
                    <a:lnTo>
                      <a:pt x="475" y="1257"/>
                    </a:lnTo>
                    <a:lnTo>
                      <a:pt x="473" y="1275"/>
                    </a:lnTo>
                    <a:lnTo>
                      <a:pt x="477" y="1293"/>
                    </a:lnTo>
                    <a:lnTo>
                      <a:pt x="481" y="1309"/>
                    </a:lnTo>
                    <a:lnTo>
                      <a:pt x="489" y="1327"/>
                    </a:lnTo>
                    <a:lnTo>
                      <a:pt x="499" y="1345"/>
                    </a:lnTo>
                    <a:lnTo>
                      <a:pt x="525" y="1387"/>
                    </a:lnTo>
                    <a:lnTo>
                      <a:pt x="525" y="1387"/>
                    </a:lnTo>
                    <a:lnTo>
                      <a:pt x="531" y="1397"/>
                    </a:lnTo>
                    <a:lnTo>
                      <a:pt x="537" y="1409"/>
                    </a:lnTo>
                    <a:lnTo>
                      <a:pt x="541" y="1423"/>
                    </a:lnTo>
                    <a:lnTo>
                      <a:pt x="543" y="1435"/>
                    </a:lnTo>
                    <a:lnTo>
                      <a:pt x="545" y="1447"/>
                    </a:lnTo>
                    <a:lnTo>
                      <a:pt x="543" y="1459"/>
                    </a:lnTo>
                    <a:lnTo>
                      <a:pt x="541" y="1485"/>
                    </a:lnTo>
                    <a:lnTo>
                      <a:pt x="537" y="1495"/>
                    </a:lnTo>
                    <a:lnTo>
                      <a:pt x="531" y="1507"/>
                    </a:lnTo>
                    <a:lnTo>
                      <a:pt x="527" y="1517"/>
                    </a:lnTo>
                    <a:lnTo>
                      <a:pt x="519" y="1525"/>
                    </a:lnTo>
                    <a:lnTo>
                      <a:pt x="513" y="1533"/>
                    </a:lnTo>
                    <a:lnTo>
                      <a:pt x="503" y="1541"/>
                    </a:lnTo>
                    <a:lnTo>
                      <a:pt x="495" y="1547"/>
                    </a:lnTo>
                    <a:lnTo>
                      <a:pt x="485" y="1549"/>
                    </a:lnTo>
                    <a:lnTo>
                      <a:pt x="485" y="1549"/>
                    </a:lnTo>
                    <a:lnTo>
                      <a:pt x="463" y="1555"/>
                    </a:lnTo>
                    <a:lnTo>
                      <a:pt x="439" y="1559"/>
                    </a:lnTo>
                    <a:lnTo>
                      <a:pt x="416" y="1563"/>
                    </a:lnTo>
                    <a:lnTo>
                      <a:pt x="392" y="1563"/>
                    </a:lnTo>
                    <a:lnTo>
                      <a:pt x="346" y="1563"/>
                    </a:lnTo>
                    <a:lnTo>
                      <a:pt x="304" y="1557"/>
                    </a:lnTo>
                    <a:lnTo>
                      <a:pt x="284" y="1553"/>
                    </a:lnTo>
                    <a:lnTo>
                      <a:pt x="266" y="1549"/>
                    </a:lnTo>
                    <a:lnTo>
                      <a:pt x="252" y="1543"/>
                    </a:lnTo>
                    <a:lnTo>
                      <a:pt x="238" y="1537"/>
                    </a:lnTo>
                    <a:lnTo>
                      <a:pt x="228" y="1531"/>
                    </a:lnTo>
                    <a:lnTo>
                      <a:pt x="220" y="1523"/>
                    </a:lnTo>
                    <a:lnTo>
                      <a:pt x="216" y="1515"/>
                    </a:lnTo>
                    <a:lnTo>
                      <a:pt x="216" y="1507"/>
                    </a:lnTo>
                    <a:lnTo>
                      <a:pt x="216" y="1507"/>
                    </a:lnTo>
                    <a:lnTo>
                      <a:pt x="222" y="1491"/>
                    </a:lnTo>
                    <a:lnTo>
                      <a:pt x="228" y="1471"/>
                    </a:lnTo>
                    <a:lnTo>
                      <a:pt x="244" y="1435"/>
                    </a:lnTo>
                    <a:lnTo>
                      <a:pt x="258" y="1401"/>
                    </a:lnTo>
                    <a:lnTo>
                      <a:pt x="266" y="1381"/>
                    </a:lnTo>
                    <a:lnTo>
                      <a:pt x="266" y="1381"/>
                    </a:lnTo>
                    <a:lnTo>
                      <a:pt x="266" y="1375"/>
                    </a:lnTo>
                    <a:lnTo>
                      <a:pt x="264" y="1365"/>
                    </a:lnTo>
                    <a:lnTo>
                      <a:pt x="258" y="1339"/>
                    </a:lnTo>
                    <a:lnTo>
                      <a:pt x="252" y="1313"/>
                    </a:lnTo>
                    <a:lnTo>
                      <a:pt x="248" y="1291"/>
                    </a:lnTo>
                    <a:lnTo>
                      <a:pt x="248" y="1291"/>
                    </a:lnTo>
                    <a:lnTo>
                      <a:pt x="248" y="1285"/>
                    </a:lnTo>
                    <a:lnTo>
                      <a:pt x="248" y="1285"/>
                    </a:lnTo>
                    <a:lnTo>
                      <a:pt x="238" y="1311"/>
                    </a:lnTo>
                    <a:lnTo>
                      <a:pt x="228" y="1333"/>
                    </a:lnTo>
                    <a:lnTo>
                      <a:pt x="214" y="1351"/>
                    </a:lnTo>
                    <a:lnTo>
                      <a:pt x="200" y="1367"/>
                    </a:lnTo>
                    <a:lnTo>
                      <a:pt x="184" y="1381"/>
                    </a:lnTo>
                    <a:lnTo>
                      <a:pt x="166" y="1393"/>
                    </a:lnTo>
                    <a:lnTo>
                      <a:pt x="148" y="1403"/>
                    </a:lnTo>
                    <a:lnTo>
                      <a:pt x="130" y="1411"/>
                    </a:lnTo>
                    <a:lnTo>
                      <a:pt x="130" y="1411"/>
                    </a:lnTo>
                    <a:lnTo>
                      <a:pt x="96" y="1427"/>
                    </a:lnTo>
                    <a:lnTo>
                      <a:pt x="70" y="1443"/>
                    </a:lnTo>
                    <a:lnTo>
                      <a:pt x="50" y="1459"/>
                    </a:lnTo>
                    <a:lnTo>
                      <a:pt x="34" y="1475"/>
                    </a:lnTo>
                    <a:lnTo>
                      <a:pt x="24" y="1493"/>
                    </a:lnTo>
                    <a:lnTo>
                      <a:pt x="14" y="1509"/>
                    </a:lnTo>
                    <a:lnTo>
                      <a:pt x="0" y="1545"/>
                    </a:lnTo>
                    <a:lnTo>
                      <a:pt x="0" y="1545"/>
                    </a:lnTo>
                    <a:lnTo>
                      <a:pt x="0" y="1549"/>
                    </a:lnTo>
                    <a:lnTo>
                      <a:pt x="4" y="1555"/>
                    </a:lnTo>
                    <a:lnTo>
                      <a:pt x="10" y="1559"/>
                    </a:lnTo>
                    <a:lnTo>
                      <a:pt x="18" y="1563"/>
                    </a:lnTo>
                    <a:lnTo>
                      <a:pt x="44" y="1569"/>
                    </a:lnTo>
                    <a:lnTo>
                      <a:pt x="78" y="1575"/>
                    </a:lnTo>
                    <a:lnTo>
                      <a:pt x="120" y="1579"/>
                    </a:lnTo>
                    <a:lnTo>
                      <a:pt x="166" y="1583"/>
                    </a:lnTo>
                    <a:lnTo>
                      <a:pt x="268" y="1587"/>
                    </a:lnTo>
                    <a:lnTo>
                      <a:pt x="374" y="1587"/>
                    </a:lnTo>
                    <a:lnTo>
                      <a:pt x="422" y="1587"/>
                    </a:lnTo>
                    <a:lnTo>
                      <a:pt x="467" y="1583"/>
                    </a:lnTo>
                    <a:lnTo>
                      <a:pt x="507" y="1579"/>
                    </a:lnTo>
                    <a:lnTo>
                      <a:pt x="537" y="1573"/>
                    </a:lnTo>
                    <a:lnTo>
                      <a:pt x="559" y="1567"/>
                    </a:lnTo>
                    <a:lnTo>
                      <a:pt x="565" y="1563"/>
                    </a:lnTo>
                    <a:lnTo>
                      <a:pt x="569" y="1559"/>
                    </a:lnTo>
                    <a:lnTo>
                      <a:pt x="569" y="1559"/>
                    </a:lnTo>
                    <a:lnTo>
                      <a:pt x="577" y="1541"/>
                    </a:lnTo>
                    <a:lnTo>
                      <a:pt x="581" y="1521"/>
                    </a:lnTo>
                    <a:lnTo>
                      <a:pt x="585" y="1497"/>
                    </a:lnTo>
                    <a:lnTo>
                      <a:pt x="585" y="1471"/>
                    </a:lnTo>
                    <a:lnTo>
                      <a:pt x="581" y="1443"/>
                    </a:lnTo>
                    <a:lnTo>
                      <a:pt x="577" y="1411"/>
                    </a:lnTo>
                    <a:lnTo>
                      <a:pt x="569" y="1379"/>
                    </a:lnTo>
                    <a:lnTo>
                      <a:pt x="557" y="1343"/>
                    </a:lnTo>
                    <a:lnTo>
                      <a:pt x="557" y="1343"/>
                    </a:lnTo>
                    <a:lnTo>
                      <a:pt x="539" y="1287"/>
                    </a:lnTo>
                    <a:lnTo>
                      <a:pt x="535" y="1271"/>
                    </a:lnTo>
                    <a:lnTo>
                      <a:pt x="533" y="1257"/>
                    </a:lnTo>
                    <a:lnTo>
                      <a:pt x="533" y="1245"/>
                    </a:lnTo>
                    <a:lnTo>
                      <a:pt x="535" y="1231"/>
                    </a:lnTo>
                    <a:lnTo>
                      <a:pt x="543" y="1189"/>
                    </a:lnTo>
                    <a:lnTo>
                      <a:pt x="543" y="1189"/>
                    </a:lnTo>
                    <a:lnTo>
                      <a:pt x="547" y="1159"/>
                    </a:lnTo>
                    <a:lnTo>
                      <a:pt x="547" y="1129"/>
                    </a:lnTo>
                    <a:lnTo>
                      <a:pt x="543" y="1101"/>
                    </a:lnTo>
                    <a:lnTo>
                      <a:pt x="539" y="1073"/>
                    </a:lnTo>
                    <a:lnTo>
                      <a:pt x="531" y="1021"/>
                    </a:lnTo>
                    <a:lnTo>
                      <a:pt x="531" y="999"/>
                    </a:lnTo>
                    <a:lnTo>
                      <a:pt x="531" y="981"/>
                    </a:lnTo>
                    <a:lnTo>
                      <a:pt x="531" y="981"/>
                    </a:lnTo>
                    <a:lnTo>
                      <a:pt x="555" y="835"/>
                    </a:lnTo>
                    <a:lnTo>
                      <a:pt x="569" y="745"/>
                    </a:lnTo>
                    <a:lnTo>
                      <a:pt x="577" y="709"/>
                    </a:lnTo>
                    <a:lnTo>
                      <a:pt x="585" y="685"/>
                    </a:lnTo>
                    <a:lnTo>
                      <a:pt x="585" y="685"/>
                    </a:lnTo>
                    <a:lnTo>
                      <a:pt x="593" y="652"/>
                    </a:lnTo>
                    <a:lnTo>
                      <a:pt x="603" y="592"/>
                    </a:lnTo>
                    <a:lnTo>
                      <a:pt x="615" y="510"/>
                    </a:lnTo>
                    <a:lnTo>
                      <a:pt x="627" y="412"/>
                    </a:lnTo>
                    <a:lnTo>
                      <a:pt x="635" y="308"/>
                    </a:lnTo>
                    <a:lnTo>
                      <a:pt x="641" y="198"/>
                    </a:lnTo>
                    <a:lnTo>
                      <a:pt x="643" y="146"/>
                    </a:lnTo>
                    <a:lnTo>
                      <a:pt x="641" y="94"/>
                    </a:lnTo>
                    <a:lnTo>
                      <a:pt x="639" y="46"/>
                    </a:lnTo>
                    <a:lnTo>
                      <a:pt x="635" y="0"/>
                    </a:lnTo>
                    <a:lnTo>
                      <a:pt x="635" y="0"/>
                    </a:lnTo>
                    <a:lnTo>
                      <a:pt x="637" y="34"/>
                    </a:lnTo>
                    <a:lnTo>
                      <a:pt x="635" y="74"/>
                    </a:lnTo>
                    <a:lnTo>
                      <a:pt x="629" y="172"/>
                    </a:lnTo>
                    <a:lnTo>
                      <a:pt x="621" y="284"/>
                    </a:lnTo>
                    <a:lnTo>
                      <a:pt x="607" y="400"/>
                    </a:lnTo>
                    <a:lnTo>
                      <a:pt x="591" y="514"/>
                    </a:lnTo>
                    <a:lnTo>
                      <a:pt x="573" y="616"/>
                    </a:lnTo>
                    <a:lnTo>
                      <a:pt x="563" y="660"/>
                    </a:lnTo>
                    <a:lnTo>
                      <a:pt x="553" y="699"/>
                    </a:lnTo>
                    <a:lnTo>
                      <a:pt x="545" y="729"/>
                    </a:lnTo>
                    <a:lnTo>
                      <a:pt x="535" y="751"/>
                    </a:lnTo>
                    <a:lnTo>
                      <a:pt x="535" y="7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33">
                <a:extLst>
                  <a:ext uri="{FF2B5EF4-FFF2-40B4-BE49-F238E27FC236}">
                    <a16:creationId xmlns:a16="http://schemas.microsoft.com/office/drawing/2014/main" id="{F47555E3-1F63-4677-BACA-BEC8243C6136}"/>
                  </a:ext>
                </a:extLst>
              </p:cNvPr>
              <p:cNvSpPr>
                <a:spLocks/>
              </p:cNvSpPr>
              <p:nvPr/>
            </p:nvSpPr>
            <p:spPr bwMode="auto">
              <a:xfrm>
                <a:off x="8396" y="2384"/>
                <a:ext cx="230" cy="3488"/>
              </a:xfrm>
              <a:custGeom>
                <a:avLst/>
                <a:gdLst>
                  <a:gd name="T0" fmla="*/ 0 w 230"/>
                  <a:gd name="T1" fmla="*/ 898 h 3488"/>
                  <a:gd name="T2" fmla="*/ 10 w 230"/>
                  <a:gd name="T3" fmla="*/ 1091 h 3488"/>
                  <a:gd name="T4" fmla="*/ 46 w 230"/>
                  <a:gd name="T5" fmla="*/ 1439 h 3488"/>
                  <a:gd name="T6" fmla="*/ 60 w 230"/>
                  <a:gd name="T7" fmla="*/ 1605 h 3488"/>
                  <a:gd name="T8" fmla="*/ 56 w 230"/>
                  <a:gd name="T9" fmla="*/ 1655 h 3488"/>
                  <a:gd name="T10" fmla="*/ 46 w 230"/>
                  <a:gd name="T11" fmla="*/ 1789 h 3488"/>
                  <a:gd name="T12" fmla="*/ 50 w 230"/>
                  <a:gd name="T13" fmla="*/ 1929 h 3488"/>
                  <a:gd name="T14" fmla="*/ 40 w 230"/>
                  <a:gd name="T15" fmla="*/ 1983 h 3488"/>
                  <a:gd name="T16" fmla="*/ 12 w 230"/>
                  <a:gd name="T17" fmla="*/ 2171 h 3488"/>
                  <a:gd name="T18" fmla="*/ 4 w 230"/>
                  <a:gd name="T19" fmla="*/ 2307 h 3488"/>
                  <a:gd name="T20" fmla="*/ 10 w 230"/>
                  <a:gd name="T21" fmla="*/ 2461 h 3488"/>
                  <a:gd name="T22" fmla="*/ 24 w 230"/>
                  <a:gd name="T23" fmla="*/ 2569 h 3488"/>
                  <a:gd name="T24" fmla="*/ 100 w 230"/>
                  <a:gd name="T25" fmla="*/ 2916 h 3488"/>
                  <a:gd name="T26" fmla="*/ 134 w 230"/>
                  <a:gd name="T27" fmla="*/ 3072 h 3488"/>
                  <a:gd name="T28" fmla="*/ 136 w 230"/>
                  <a:gd name="T29" fmla="*/ 3110 h 3488"/>
                  <a:gd name="T30" fmla="*/ 124 w 230"/>
                  <a:gd name="T31" fmla="*/ 3192 h 3488"/>
                  <a:gd name="T32" fmla="*/ 116 w 230"/>
                  <a:gd name="T33" fmla="*/ 3218 h 3488"/>
                  <a:gd name="T34" fmla="*/ 122 w 230"/>
                  <a:gd name="T35" fmla="*/ 3224 h 3488"/>
                  <a:gd name="T36" fmla="*/ 138 w 230"/>
                  <a:gd name="T37" fmla="*/ 3280 h 3488"/>
                  <a:gd name="T38" fmla="*/ 140 w 230"/>
                  <a:gd name="T39" fmla="*/ 3366 h 3488"/>
                  <a:gd name="T40" fmla="*/ 132 w 230"/>
                  <a:gd name="T41" fmla="*/ 3418 h 3488"/>
                  <a:gd name="T42" fmla="*/ 142 w 230"/>
                  <a:gd name="T43" fmla="*/ 3466 h 3488"/>
                  <a:gd name="T44" fmla="*/ 162 w 230"/>
                  <a:gd name="T45" fmla="*/ 3486 h 3488"/>
                  <a:gd name="T46" fmla="*/ 172 w 230"/>
                  <a:gd name="T47" fmla="*/ 3488 h 3488"/>
                  <a:gd name="T48" fmla="*/ 192 w 230"/>
                  <a:gd name="T49" fmla="*/ 3460 h 3488"/>
                  <a:gd name="T50" fmla="*/ 218 w 230"/>
                  <a:gd name="T51" fmla="*/ 3394 h 3488"/>
                  <a:gd name="T52" fmla="*/ 228 w 230"/>
                  <a:gd name="T53" fmla="*/ 3338 h 3488"/>
                  <a:gd name="T54" fmla="*/ 224 w 230"/>
                  <a:gd name="T55" fmla="*/ 3276 h 3488"/>
                  <a:gd name="T56" fmla="*/ 182 w 230"/>
                  <a:gd name="T57" fmla="*/ 3144 h 3488"/>
                  <a:gd name="T58" fmla="*/ 166 w 230"/>
                  <a:gd name="T59" fmla="*/ 3090 h 3488"/>
                  <a:gd name="T60" fmla="*/ 106 w 230"/>
                  <a:gd name="T61" fmla="*/ 2858 h 3488"/>
                  <a:gd name="T62" fmla="*/ 56 w 230"/>
                  <a:gd name="T63" fmla="*/ 2623 h 3488"/>
                  <a:gd name="T64" fmla="*/ 46 w 230"/>
                  <a:gd name="T65" fmla="*/ 2559 h 3488"/>
                  <a:gd name="T66" fmla="*/ 42 w 230"/>
                  <a:gd name="T67" fmla="*/ 2371 h 3488"/>
                  <a:gd name="T68" fmla="*/ 60 w 230"/>
                  <a:gd name="T69" fmla="*/ 2193 h 3488"/>
                  <a:gd name="T70" fmla="*/ 78 w 230"/>
                  <a:gd name="T71" fmla="*/ 2127 h 3488"/>
                  <a:gd name="T72" fmla="*/ 94 w 230"/>
                  <a:gd name="T73" fmla="*/ 2097 h 3488"/>
                  <a:gd name="T74" fmla="*/ 112 w 230"/>
                  <a:gd name="T75" fmla="*/ 2047 h 3488"/>
                  <a:gd name="T76" fmla="*/ 126 w 230"/>
                  <a:gd name="T77" fmla="*/ 1923 h 3488"/>
                  <a:gd name="T78" fmla="*/ 128 w 230"/>
                  <a:gd name="T79" fmla="*/ 1791 h 3488"/>
                  <a:gd name="T80" fmla="*/ 118 w 230"/>
                  <a:gd name="T81" fmla="*/ 1677 h 3488"/>
                  <a:gd name="T82" fmla="*/ 90 w 230"/>
                  <a:gd name="T83" fmla="*/ 1545 h 3488"/>
                  <a:gd name="T84" fmla="*/ 64 w 230"/>
                  <a:gd name="T85" fmla="*/ 1321 h 3488"/>
                  <a:gd name="T86" fmla="*/ 36 w 230"/>
                  <a:gd name="T87" fmla="*/ 977 h 3488"/>
                  <a:gd name="T88" fmla="*/ 30 w 230"/>
                  <a:gd name="T89" fmla="*/ 734 h 3488"/>
                  <a:gd name="T90" fmla="*/ 54 w 230"/>
                  <a:gd name="T91" fmla="*/ 530 h 3488"/>
                  <a:gd name="T92" fmla="*/ 106 w 230"/>
                  <a:gd name="T93" fmla="*/ 210 h 3488"/>
                  <a:gd name="T94" fmla="*/ 146 w 230"/>
                  <a:gd name="T95" fmla="*/ 46 h 3488"/>
                  <a:gd name="T96" fmla="*/ 136 w 230"/>
                  <a:gd name="T97" fmla="*/ 0 h 3488"/>
                  <a:gd name="T98" fmla="*/ 94 w 230"/>
                  <a:gd name="T99" fmla="*/ 178 h 3488"/>
                  <a:gd name="T100" fmla="*/ 32 w 230"/>
                  <a:gd name="T101" fmla="*/ 494 h 3488"/>
                  <a:gd name="T102" fmla="*/ 6 w 230"/>
                  <a:gd name="T103" fmla="*/ 704 h 3488"/>
                  <a:gd name="T104" fmla="*/ 0 w 230"/>
                  <a:gd name="T105" fmla="*/ 836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0" h="3488">
                    <a:moveTo>
                      <a:pt x="0" y="836"/>
                    </a:moveTo>
                    <a:lnTo>
                      <a:pt x="0" y="836"/>
                    </a:lnTo>
                    <a:lnTo>
                      <a:pt x="0" y="898"/>
                    </a:lnTo>
                    <a:lnTo>
                      <a:pt x="2" y="963"/>
                    </a:lnTo>
                    <a:lnTo>
                      <a:pt x="4" y="1027"/>
                    </a:lnTo>
                    <a:lnTo>
                      <a:pt x="10" y="1091"/>
                    </a:lnTo>
                    <a:lnTo>
                      <a:pt x="20" y="1215"/>
                    </a:lnTo>
                    <a:lnTo>
                      <a:pt x="34" y="1333"/>
                    </a:lnTo>
                    <a:lnTo>
                      <a:pt x="46" y="1439"/>
                    </a:lnTo>
                    <a:lnTo>
                      <a:pt x="56" y="1531"/>
                    </a:lnTo>
                    <a:lnTo>
                      <a:pt x="58" y="1571"/>
                    </a:lnTo>
                    <a:lnTo>
                      <a:pt x="60" y="1605"/>
                    </a:lnTo>
                    <a:lnTo>
                      <a:pt x="60" y="1633"/>
                    </a:lnTo>
                    <a:lnTo>
                      <a:pt x="56" y="1655"/>
                    </a:lnTo>
                    <a:lnTo>
                      <a:pt x="56" y="1655"/>
                    </a:lnTo>
                    <a:lnTo>
                      <a:pt x="50" y="1701"/>
                    </a:lnTo>
                    <a:lnTo>
                      <a:pt x="46" y="1745"/>
                    </a:lnTo>
                    <a:lnTo>
                      <a:pt x="46" y="1789"/>
                    </a:lnTo>
                    <a:lnTo>
                      <a:pt x="48" y="1829"/>
                    </a:lnTo>
                    <a:lnTo>
                      <a:pt x="50" y="1901"/>
                    </a:lnTo>
                    <a:lnTo>
                      <a:pt x="50" y="1929"/>
                    </a:lnTo>
                    <a:lnTo>
                      <a:pt x="48" y="1953"/>
                    </a:lnTo>
                    <a:lnTo>
                      <a:pt x="48" y="1953"/>
                    </a:lnTo>
                    <a:lnTo>
                      <a:pt x="40" y="1983"/>
                    </a:lnTo>
                    <a:lnTo>
                      <a:pt x="32" y="2031"/>
                    </a:lnTo>
                    <a:lnTo>
                      <a:pt x="22" y="2095"/>
                    </a:lnTo>
                    <a:lnTo>
                      <a:pt x="12" y="2171"/>
                    </a:lnTo>
                    <a:lnTo>
                      <a:pt x="8" y="2215"/>
                    </a:lnTo>
                    <a:lnTo>
                      <a:pt x="6" y="2259"/>
                    </a:lnTo>
                    <a:lnTo>
                      <a:pt x="4" y="2307"/>
                    </a:lnTo>
                    <a:lnTo>
                      <a:pt x="4" y="2357"/>
                    </a:lnTo>
                    <a:lnTo>
                      <a:pt x="6" y="2409"/>
                    </a:lnTo>
                    <a:lnTo>
                      <a:pt x="10" y="2461"/>
                    </a:lnTo>
                    <a:lnTo>
                      <a:pt x="16" y="2515"/>
                    </a:lnTo>
                    <a:lnTo>
                      <a:pt x="24" y="2569"/>
                    </a:lnTo>
                    <a:lnTo>
                      <a:pt x="24" y="2569"/>
                    </a:lnTo>
                    <a:lnTo>
                      <a:pt x="44" y="2673"/>
                    </a:lnTo>
                    <a:lnTo>
                      <a:pt x="64" y="2766"/>
                    </a:lnTo>
                    <a:lnTo>
                      <a:pt x="100" y="2916"/>
                    </a:lnTo>
                    <a:lnTo>
                      <a:pt x="116" y="2976"/>
                    </a:lnTo>
                    <a:lnTo>
                      <a:pt x="128" y="3028"/>
                    </a:lnTo>
                    <a:lnTo>
                      <a:pt x="134" y="3072"/>
                    </a:lnTo>
                    <a:lnTo>
                      <a:pt x="136" y="3092"/>
                    </a:lnTo>
                    <a:lnTo>
                      <a:pt x="136" y="3110"/>
                    </a:lnTo>
                    <a:lnTo>
                      <a:pt x="136" y="3110"/>
                    </a:lnTo>
                    <a:lnTo>
                      <a:pt x="134" y="3140"/>
                    </a:lnTo>
                    <a:lnTo>
                      <a:pt x="130" y="3166"/>
                    </a:lnTo>
                    <a:lnTo>
                      <a:pt x="124" y="3192"/>
                    </a:lnTo>
                    <a:lnTo>
                      <a:pt x="116" y="3218"/>
                    </a:lnTo>
                    <a:lnTo>
                      <a:pt x="116" y="3218"/>
                    </a:lnTo>
                    <a:lnTo>
                      <a:pt x="116" y="3218"/>
                    </a:lnTo>
                    <a:lnTo>
                      <a:pt x="116" y="3218"/>
                    </a:lnTo>
                    <a:lnTo>
                      <a:pt x="118" y="3220"/>
                    </a:lnTo>
                    <a:lnTo>
                      <a:pt x="122" y="3224"/>
                    </a:lnTo>
                    <a:lnTo>
                      <a:pt x="128" y="3236"/>
                    </a:lnTo>
                    <a:lnTo>
                      <a:pt x="132" y="3256"/>
                    </a:lnTo>
                    <a:lnTo>
                      <a:pt x="138" y="3280"/>
                    </a:lnTo>
                    <a:lnTo>
                      <a:pt x="140" y="3308"/>
                    </a:lnTo>
                    <a:lnTo>
                      <a:pt x="142" y="3338"/>
                    </a:lnTo>
                    <a:lnTo>
                      <a:pt x="140" y="3366"/>
                    </a:lnTo>
                    <a:lnTo>
                      <a:pt x="136" y="3394"/>
                    </a:lnTo>
                    <a:lnTo>
                      <a:pt x="136" y="3394"/>
                    </a:lnTo>
                    <a:lnTo>
                      <a:pt x="132" y="3418"/>
                    </a:lnTo>
                    <a:lnTo>
                      <a:pt x="132" y="3438"/>
                    </a:lnTo>
                    <a:lnTo>
                      <a:pt x="136" y="3454"/>
                    </a:lnTo>
                    <a:lnTo>
                      <a:pt x="142" y="3466"/>
                    </a:lnTo>
                    <a:lnTo>
                      <a:pt x="148" y="3476"/>
                    </a:lnTo>
                    <a:lnTo>
                      <a:pt x="156" y="3482"/>
                    </a:lnTo>
                    <a:lnTo>
                      <a:pt x="162" y="3486"/>
                    </a:lnTo>
                    <a:lnTo>
                      <a:pt x="168" y="3488"/>
                    </a:lnTo>
                    <a:lnTo>
                      <a:pt x="168" y="3488"/>
                    </a:lnTo>
                    <a:lnTo>
                      <a:pt x="172" y="3488"/>
                    </a:lnTo>
                    <a:lnTo>
                      <a:pt x="174" y="3484"/>
                    </a:lnTo>
                    <a:lnTo>
                      <a:pt x="182" y="3476"/>
                    </a:lnTo>
                    <a:lnTo>
                      <a:pt x="192" y="3460"/>
                    </a:lnTo>
                    <a:lnTo>
                      <a:pt x="202" y="3442"/>
                    </a:lnTo>
                    <a:lnTo>
                      <a:pt x="210" y="3418"/>
                    </a:lnTo>
                    <a:lnTo>
                      <a:pt x="218" y="3394"/>
                    </a:lnTo>
                    <a:lnTo>
                      <a:pt x="224" y="3366"/>
                    </a:lnTo>
                    <a:lnTo>
                      <a:pt x="228" y="3338"/>
                    </a:lnTo>
                    <a:lnTo>
                      <a:pt x="228" y="3338"/>
                    </a:lnTo>
                    <a:lnTo>
                      <a:pt x="230" y="3324"/>
                    </a:lnTo>
                    <a:lnTo>
                      <a:pt x="228" y="3308"/>
                    </a:lnTo>
                    <a:lnTo>
                      <a:pt x="224" y="3276"/>
                    </a:lnTo>
                    <a:lnTo>
                      <a:pt x="214" y="3242"/>
                    </a:lnTo>
                    <a:lnTo>
                      <a:pt x="204" y="3208"/>
                    </a:lnTo>
                    <a:lnTo>
                      <a:pt x="182" y="3144"/>
                    </a:lnTo>
                    <a:lnTo>
                      <a:pt x="172" y="3114"/>
                    </a:lnTo>
                    <a:lnTo>
                      <a:pt x="166" y="3090"/>
                    </a:lnTo>
                    <a:lnTo>
                      <a:pt x="166" y="3090"/>
                    </a:lnTo>
                    <a:lnTo>
                      <a:pt x="158" y="3054"/>
                    </a:lnTo>
                    <a:lnTo>
                      <a:pt x="144" y="3000"/>
                    </a:lnTo>
                    <a:lnTo>
                      <a:pt x="106" y="2858"/>
                    </a:lnTo>
                    <a:lnTo>
                      <a:pt x="88" y="2778"/>
                    </a:lnTo>
                    <a:lnTo>
                      <a:pt x="70" y="2697"/>
                    </a:lnTo>
                    <a:lnTo>
                      <a:pt x="56" y="2623"/>
                    </a:lnTo>
                    <a:lnTo>
                      <a:pt x="50" y="2589"/>
                    </a:lnTo>
                    <a:lnTo>
                      <a:pt x="46" y="2559"/>
                    </a:lnTo>
                    <a:lnTo>
                      <a:pt x="46" y="2559"/>
                    </a:lnTo>
                    <a:lnTo>
                      <a:pt x="42" y="2499"/>
                    </a:lnTo>
                    <a:lnTo>
                      <a:pt x="42" y="2435"/>
                    </a:lnTo>
                    <a:lnTo>
                      <a:pt x="42" y="2371"/>
                    </a:lnTo>
                    <a:lnTo>
                      <a:pt x="44" y="2307"/>
                    </a:lnTo>
                    <a:lnTo>
                      <a:pt x="50" y="2247"/>
                    </a:lnTo>
                    <a:lnTo>
                      <a:pt x="60" y="2193"/>
                    </a:lnTo>
                    <a:lnTo>
                      <a:pt x="64" y="2169"/>
                    </a:lnTo>
                    <a:lnTo>
                      <a:pt x="72" y="2147"/>
                    </a:lnTo>
                    <a:lnTo>
                      <a:pt x="78" y="2127"/>
                    </a:lnTo>
                    <a:lnTo>
                      <a:pt x="86" y="2113"/>
                    </a:lnTo>
                    <a:lnTo>
                      <a:pt x="86" y="2113"/>
                    </a:lnTo>
                    <a:lnTo>
                      <a:pt x="94" y="2097"/>
                    </a:lnTo>
                    <a:lnTo>
                      <a:pt x="102" y="2081"/>
                    </a:lnTo>
                    <a:lnTo>
                      <a:pt x="106" y="2065"/>
                    </a:lnTo>
                    <a:lnTo>
                      <a:pt x="112" y="2047"/>
                    </a:lnTo>
                    <a:lnTo>
                      <a:pt x="118" y="2007"/>
                    </a:lnTo>
                    <a:lnTo>
                      <a:pt x="124" y="1967"/>
                    </a:lnTo>
                    <a:lnTo>
                      <a:pt x="126" y="1923"/>
                    </a:lnTo>
                    <a:lnTo>
                      <a:pt x="128" y="1879"/>
                    </a:lnTo>
                    <a:lnTo>
                      <a:pt x="128" y="1791"/>
                    </a:lnTo>
                    <a:lnTo>
                      <a:pt x="128" y="1791"/>
                    </a:lnTo>
                    <a:lnTo>
                      <a:pt x="126" y="1749"/>
                    </a:lnTo>
                    <a:lnTo>
                      <a:pt x="124" y="1713"/>
                    </a:lnTo>
                    <a:lnTo>
                      <a:pt x="118" y="1677"/>
                    </a:lnTo>
                    <a:lnTo>
                      <a:pt x="110" y="1645"/>
                    </a:lnTo>
                    <a:lnTo>
                      <a:pt x="96" y="1579"/>
                    </a:lnTo>
                    <a:lnTo>
                      <a:pt x="90" y="1545"/>
                    </a:lnTo>
                    <a:lnTo>
                      <a:pt x="84" y="1509"/>
                    </a:lnTo>
                    <a:lnTo>
                      <a:pt x="84" y="1509"/>
                    </a:lnTo>
                    <a:lnTo>
                      <a:pt x="64" y="1321"/>
                    </a:lnTo>
                    <a:lnTo>
                      <a:pt x="54" y="1209"/>
                    </a:lnTo>
                    <a:lnTo>
                      <a:pt x="44" y="1093"/>
                    </a:lnTo>
                    <a:lnTo>
                      <a:pt x="36" y="977"/>
                    </a:lnTo>
                    <a:lnTo>
                      <a:pt x="30" y="868"/>
                    </a:lnTo>
                    <a:lnTo>
                      <a:pt x="28" y="774"/>
                    </a:lnTo>
                    <a:lnTo>
                      <a:pt x="30" y="734"/>
                    </a:lnTo>
                    <a:lnTo>
                      <a:pt x="32" y="700"/>
                    </a:lnTo>
                    <a:lnTo>
                      <a:pt x="32" y="700"/>
                    </a:lnTo>
                    <a:lnTo>
                      <a:pt x="54" y="530"/>
                    </a:lnTo>
                    <a:lnTo>
                      <a:pt x="70" y="424"/>
                    </a:lnTo>
                    <a:lnTo>
                      <a:pt x="88" y="314"/>
                    </a:lnTo>
                    <a:lnTo>
                      <a:pt x="106" y="210"/>
                    </a:lnTo>
                    <a:lnTo>
                      <a:pt x="126" y="118"/>
                    </a:lnTo>
                    <a:lnTo>
                      <a:pt x="136" y="78"/>
                    </a:lnTo>
                    <a:lnTo>
                      <a:pt x="146" y="46"/>
                    </a:lnTo>
                    <a:lnTo>
                      <a:pt x="156" y="18"/>
                    </a:lnTo>
                    <a:lnTo>
                      <a:pt x="166" y="0"/>
                    </a:lnTo>
                    <a:lnTo>
                      <a:pt x="136" y="0"/>
                    </a:lnTo>
                    <a:lnTo>
                      <a:pt x="136" y="0"/>
                    </a:lnTo>
                    <a:lnTo>
                      <a:pt x="116" y="84"/>
                    </a:lnTo>
                    <a:lnTo>
                      <a:pt x="94" y="178"/>
                    </a:lnTo>
                    <a:lnTo>
                      <a:pt x="70" y="294"/>
                    </a:lnTo>
                    <a:lnTo>
                      <a:pt x="44" y="426"/>
                    </a:lnTo>
                    <a:lnTo>
                      <a:pt x="32" y="494"/>
                    </a:lnTo>
                    <a:lnTo>
                      <a:pt x="22" y="566"/>
                    </a:lnTo>
                    <a:lnTo>
                      <a:pt x="14" y="636"/>
                    </a:lnTo>
                    <a:lnTo>
                      <a:pt x="6" y="704"/>
                    </a:lnTo>
                    <a:lnTo>
                      <a:pt x="2" y="772"/>
                    </a:lnTo>
                    <a:lnTo>
                      <a:pt x="0" y="836"/>
                    </a:lnTo>
                    <a:lnTo>
                      <a:pt x="0" y="8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34">
                <a:extLst>
                  <a:ext uri="{FF2B5EF4-FFF2-40B4-BE49-F238E27FC236}">
                    <a16:creationId xmlns:a16="http://schemas.microsoft.com/office/drawing/2014/main" id="{35816C09-1DD6-44C8-8721-45EE1A2F9B57}"/>
                  </a:ext>
                </a:extLst>
              </p:cNvPr>
              <p:cNvSpPr>
                <a:spLocks/>
              </p:cNvSpPr>
              <p:nvPr/>
            </p:nvSpPr>
            <p:spPr bwMode="auto">
              <a:xfrm>
                <a:off x="8510" y="2694"/>
                <a:ext cx="1152" cy="1737"/>
              </a:xfrm>
              <a:custGeom>
                <a:avLst/>
                <a:gdLst>
                  <a:gd name="T0" fmla="*/ 481 w 1152"/>
                  <a:gd name="T1" fmla="*/ 362 h 1737"/>
                  <a:gd name="T2" fmla="*/ 543 w 1152"/>
                  <a:gd name="T3" fmla="*/ 308 h 1737"/>
                  <a:gd name="T4" fmla="*/ 573 w 1152"/>
                  <a:gd name="T5" fmla="*/ 234 h 1737"/>
                  <a:gd name="T6" fmla="*/ 577 w 1152"/>
                  <a:gd name="T7" fmla="*/ 206 h 1737"/>
                  <a:gd name="T8" fmla="*/ 587 w 1152"/>
                  <a:gd name="T9" fmla="*/ 260 h 1737"/>
                  <a:gd name="T10" fmla="*/ 629 w 1152"/>
                  <a:gd name="T11" fmla="*/ 330 h 1737"/>
                  <a:gd name="T12" fmla="*/ 699 w 1152"/>
                  <a:gd name="T13" fmla="*/ 372 h 1737"/>
                  <a:gd name="T14" fmla="*/ 791 w 1152"/>
                  <a:gd name="T15" fmla="*/ 394 h 1737"/>
                  <a:gd name="T16" fmla="*/ 915 w 1152"/>
                  <a:gd name="T17" fmla="*/ 396 h 1737"/>
                  <a:gd name="T18" fmla="*/ 1020 w 1152"/>
                  <a:gd name="T19" fmla="*/ 376 h 1737"/>
                  <a:gd name="T20" fmla="*/ 1118 w 1152"/>
                  <a:gd name="T21" fmla="*/ 336 h 1737"/>
                  <a:gd name="T22" fmla="*/ 1152 w 1152"/>
                  <a:gd name="T23" fmla="*/ 316 h 1737"/>
                  <a:gd name="T24" fmla="*/ 1112 w 1152"/>
                  <a:gd name="T25" fmla="*/ 370 h 1737"/>
                  <a:gd name="T26" fmla="*/ 1060 w 1152"/>
                  <a:gd name="T27" fmla="*/ 408 h 1737"/>
                  <a:gd name="T28" fmla="*/ 999 w 1152"/>
                  <a:gd name="T29" fmla="*/ 432 h 1737"/>
                  <a:gd name="T30" fmla="*/ 893 w 1152"/>
                  <a:gd name="T31" fmla="*/ 450 h 1737"/>
                  <a:gd name="T32" fmla="*/ 771 w 1152"/>
                  <a:gd name="T33" fmla="*/ 444 h 1737"/>
                  <a:gd name="T34" fmla="*/ 661 w 1152"/>
                  <a:gd name="T35" fmla="*/ 422 h 1737"/>
                  <a:gd name="T36" fmla="*/ 643 w 1152"/>
                  <a:gd name="T37" fmla="*/ 484 h 1737"/>
                  <a:gd name="T38" fmla="*/ 659 w 1152"/>
                  <a:gd name="T39" fmla="*/ 723 h 1737"/>
                  <a:gd name="T40" fmla="*/ 693 w 1152"/>
                  <a:gd name="T41" fmla="*/ 977 h 1737"/>
                  <a:gd name="T42" fmla="*/ 761 w 1152"/>
                  <a:gd name="T43" fmla="*/ 1343 h 1737"/>
                  <a:gd name="T44" fmla="*/ 795 w 1152"/>
                  <a:gd name="T45" fmla="*/ 1471 h 1737"/>
                  <a:gd name="T46" fmla="*/ 811 w 1152"/>
                  <a:gd name="T47" fmla="*/ 1501 h 1737"/>
                  <a:gd name="T48" fmla="*/ 833 w 1152"/>
                  <a:gd name="T49" fmla="*/ 1581 h 1737"/>
                  <a:gd name="T50" fmla="*/ 837 w 1152"/>
                  <a:gd name="T51" fmla="*/ 1685 h 1737"/>
                  <a:gd name="T52" fmla="*/ 821 w 1152"/>
                  <a:gd name="T53" fmla="*/ 1737 h 1737"/>
                  <a:gd name="T54" fmla="*/ 789 w 1152"/>
                  <a:gd name="T55" fmla="*/ 1631 h 1737"/>
                  <a:gd name="T56" fmla="*/ 721 w 1152"/>
                  <a:gd name="T57" fmla="*/ 1345 h 1737"/>
                  <a:gd name="T58" fmla="*/ 669 w 1152"/>
                  <a:gd name="T59" fmla="*/ 1039 h 1737"/>
                  <a:gd name="T60" fmla="*/ 633 w 1152"/>
                  <a:gd name="T61" fmla="*/ 671 h 1737"/>
                  <a:gd name="T62" fmla="*/ 627 w 1152"/>
                  <a:gd name="T63" fmla="*/ 402 h 1737"/>
                  <a:gd name="T64" fmla="*/ 577 w 1152"/>
                  <a:gd name="T65" fmla="*/ 390 h 1737"/>
                  <a:gd name="T66" fmla="*/ 545 w 1152"/>
                  <a:gd name="T67" fmla="*/ 396 h 1737"/>
                  <a:gd name="T68" fmla="*/ 527 w 1152"/>
                  <a:gd name="T69" fmla="*/ 538 h 1737"/>
                  <a:gd name="T70" fmla="*/ 499 w 1152"/>
                  <a:gd name="T71" fmla="*/ 921 h 1737"/>
                  <a:gd name="T72" fmla="*/ 451 w 1152"/>
                  <a:gd name="T73" fmla="*/ 1251 h 1737"/>
                  <a:gd name="T74" fmla="*/ 397 w 1152"/>
                  <a:gd name="T75" fmla="*/ 1509 h 1737"/>
                  <a:gd name="T76" fmla="*/ 333 w 1152"/>
                  <a:gd name="T77" fmla="*/ 1737 h 1737"/>
                  <a:gd name="T78" fmla="*/ 323 w 1152"/>
                  <a:gd name="T79" fmla="*/ 1713 h 1737"/>
                  <a:gd name="T80" fmla="*/ 315 w 1152"/>
                  <a:gd name="T81" fmla="*/ 1617 h 1737"/>
                  <a:gd name="T82" fmla="*/ 337 w 1152"/>
                  <a:gd name="T83" fmla="*/ 1515 h 1737"/>
                  <a:gd name="T84" fmla="*/ 351 w 1152"/>
                  <a:gd name="T85" fmla="*/ 1489 h 1737"/>
                  <a:gd name="T86" fmla="*/ 381 w 1152"/>
                  <a:gd name="T87" fmla="*/ 1395 h 1737"/>
                  <a:gd name="T88" fmla="*/ 447 w 1152"/>
                  <a:gd name="T89" fmla="*/ 1059 h 1737"/>
                  <a:gd name="T90" fmla="*/ 485 w 1152"/>
                  <a:gd name="T91" fmla="*/ 807 h 1737"/>
                  <a:gd name="T92" fmla="*/ 507 w 1152"/>
                  <a:gd name="T93" fmla="*/ 560 h 1737"/>
                  <a:gd name="T94" fmla="*/ 509 w 1152"/>
                  <a:gd name="T95" fmla="*/ 416 h 1737"/>
                  <a:gd name="T96" fmla="*/ 417 w 1152"/>
                  <a:gd name="T97" fmla="*/ 438 h 1737"/>
                  <a:gd name="T98" fmla="*/ 303 w 1152"/>
                  <a:gd name="T99" fmla="*/ 450 h 1737"/>
                  <a:gd name="T100" fmla="*/ 175 w 1152"/>
                  <a:gd name="T101" fmla="*/ 438 h 1737"/>
                  <a:gd name="T102" fmla="*/ 114 w 1152"/>
                  <a:gd name="T103" fmla="*/ 418 h 1737"/>
                  <a:gd name="T104" fmla="*/ 58 w 1152"/>
                  <a:gd name="T105" fmla="*/ 384 h 1737"/>
                  <a:gd name="T106" fmla="*/ 14 w 1152"/>
                  <a:gd name="T107" fmla="*/ 336 h 1737"/>
                  <a:gd name="T108" fmla="*/ 10 w 1152"/>
                  <a:gd name="T109" fmla="*/ 322 h 1737"/>
                  <a:gd name="T110" fmla="*/ 104 w 1152"/>
                  <a:gd name="T111" fmla="*/ 366 h 1737"/>
                  <a:gd name="T112" fmla="*/ 201 w 1152"/>
                  <a:gd name="T113" fmla="*/ 392 h 1737"/>
                  <a:gd name="T114" fmla="*/ 319 w 1152"/>
                  <a:gd name="T115" fmla="*/ 398 h 1737"/>
                  <a:gd name="T116" fmla="*/ 455 w 1152"/>
                  <a:gd name="T117" fmla="*/ 372 h 1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52" h="1737">
                    <a:moveTo>
                      <a:pt x="455" y="372"/>
                    </a:moveTo>
                    <a:lnTo>
                      <a:pt x="455" y="372"/>
                    </a:lnTo>
                    <a:lnTo>
                      <a:pt x="481" y="362"/>
                    </a:lnTo>
                    <a:lnTo>
                      <a:pt x="505" y="346"/>
                    </a:lnTo>
                    <a:lnTo>
                      <a:pt x="525" y="330"/>
                    </a:lnTo>
                    <a:lnTo>
                      <a:pt x="543" y="308"/>
                    </a:lnTo>
                    <a:lnTo>
                      <a:pt x="557" y="286"/>
                    </a:lnTo>
                    <a:lnTo>
                      <a:pt x="567" y="260"/>
                    </a:lnTo>
                    <a:lnTo>
                      <a:pt x="573" y="234"/>
                    </a:lnTo>
                    <a:lnTo>
                      <a:pt x="575" y="206"/>
                    </a:lnTo>
                    <a:lnTo>
                      <a:pt x="577" y="0"/>
                    </a:lnTo>
                    <a:lnTo>
                      <a:pt x="577" y="206"/>
                    </a:lnTo>
                    <a:lnTo>
                      <a:pt x="577" y="206"/>
                    </a:lnTo>
                    <a:lnTo>
                      <a:pt x="581" y="234"/>
                    </a:lnTo>
                    <a:lnTo>
                      <a:pt x="587" y="260"/>
                    </a:lnTo>
                    <a:lnTo>
                      <a:pt x="597" y="286"/>
                    </a:lnTo>
                    <a:lnTo>
                      <a:pt x="611" y="308"/>
                    </a:lnTo>
                    <a:lnTo>
                      <a:pt x="629" y="330"/>
                    </a:lnTo>
                    <a:lnTo>
                      <a:pt x="649" y="346"/>
                    </a:lnTo>
                    <a:lnTo>
                      <a:pt x="673" y="362"/>
                    </a:lnTo>
                    <a:lnTo>
                      <a:pt x="699" y="372"/>
                    </a:lnTo>
                    <a:lnTo>
                      <a:pt x="699" y="372"/>
                    </a:lnTo>
                    <a:lnTo>
                      <a:pt x="745" y="386"/>
                    </a:lnTo>
                    <a:lnTo>
                      <a:pt x="791" y="394"/>
                    </a:lnTo>
                    <a:lnTo>
                      <a:pt x="833" y="398"/>
                    </a:lnTo>
                    <a:lnTo>
                      <a:pt x="875" y="398"/>
                    </a:lnTo>
                    <a:lnTo>
                      <a:pt x="915" y="396"/>
                    </a:lnTo>
                    <a:lnTo>
                      <a:pt x="953" y="392"/>
                    </a:lnTo>
                    <a:lnTo>
                      <a:pt x="987" y="384"/>
                    </a:lnTo>
                    <a:lnTo>
                      <a:pt x="1020" y="376"/>
                    </a:lnTo>
                    <a:lnTo>
                      <a:pt x="1050" y="366"/>
                    </a:lnTo>
                    <a:lnTo>
                      <a:pt x="1076" y="356"/>
                    </a:lnTo>
                    <a:lnTo>
                      <a:pt x="1118" y="336"/>
                    </a:lnTo>
                    <a:lnTo>
                      <a:pt x="1144" y="322"/>
                    </a:lnTo>
                    <a:lnTo>
                      <a:pt x="1152" y="316"/>
                    </a:lnTo>
                    <a:lnTo>
                      <a:pt x="1152" y="316"/>
                    </a:lnTo>
                    <a:lnTo>
                      <a:pt x="1140" y="336"/>
                    </a:lnTo>
                    <a:lnTo>
                      <a:pt x="1126" y="354"/>
                    </a:lnTo>
                    <a:lnTo>
                      <a:pt x="1112" y="370"/>
                    </a:lnTo>
                    <a:lnTo>
                      <a:pt x="1094" y="384"/>
                    </a:lnTo>
                    <a:lnTo>
                      <a:pt x="1078" y="398"/>
                    </a:lnTo>
                    <a:lnTo>
                      <a:pt x="1060" y="408"/>
                    </a:lnTo>
                    <a:lnTo>
                      <a:pt x="1040" y="418"/>
                    </a:lnTo>
                    <a:lnTo>
                      <a:pt x="1020" y="426"/>
                    </a:lnTo>
                    <a:lnTo>
                      <a:pt x="999" y="432"/>
                    </a:lnTo>
                    <a:lnTo>
                      <a:pt x="979" y="438"/>
                    </a:lnTo>
                    <a:lnTo>
                      <a:pt x="935" y="446"/>
                    </a:lnTo>
                    <a:lnTo>
                      <a:pt x="893" y="450"/>
                    </a:lnTo>
                    <a:lnTo>
                      <a:pt x="851" y="450"/>
                    </a:lnTo>
                    <a:lnTo>
                      <a:pt x="809" y="448"/>
                    </a:lnTo>
                    <a:lnTo>
                      <a:pt x="771" y="444"/>
                    </a:lnTo>
                    <a:lnTo>
                      <a:pt x="737" y="438"/>
                    </a:lnTo>
                    <a:lnTo>
                      <a:pt x="705" y="432"/>
                    </a:lnTo>
                    <a:lnTo>
                      <a:pt x="661" y="422"/>
                    </a:lnTo>
                    <a:lnTo>
                      <a:pt x="643" y="416"/>
                    </a:lnTo>
                    <a:lnTo>
                      <a:pt x="643" y="416"/>
                    </a:lnTo>
                    <a:lnTo>
                      <a:pt x="643" y="484"/>
                    </a:lnTo>
                    <a:lnTo>
                      <a:pt x="647" y="560"/>
                    </a:lnTo>
                    <a:lnTo>
                      <a:pt x="651" y="639"/>
                    </a:lnTo>
                    <a:lnTo>
                      <a:pt x="659" y="723"/>
                    </a:lnTo>
                    <a:lnTo>
                      <a:pt x="669" y="807"/>
                    </a:lnTo>
                    <a:lnTo>
                      <a:pt x="681" y="893"/>
                    </a:lnTo>
                    <a:lnTo>
                      <a:pt x="693" y="977"/>
                    </a:lnTo>
                    <a:lnTo>
                      <a:pt x="705" y="1059"/>
                    </a:lnTo>
                    <a:lnTo>
                      <a:pt x="733" y="1213"/>
                    </a:lnTo>
                    <a:lnTo>
                      <a:pt x="761" y="1343"/>
                    </a:lnTo>
                    <a:lnTo>
                      <a:pt x="773" y="1395"/>
                    </a:lnTo>
                    <a:lnTo>
                      <a:pt x="785" y="1439"/>
                    </a:lnTo>
                    <a:lnTo>
                      <a:pt x="795" y="1471"/>
                    </a:lnTo>
                    <a:lnTo>
                      <a:pt x="803" y="1489"/>
                    </a:lnTo>
                    <a:lnTo>
                      <a:pt x="803" y="1489"/>
                    </a:lnTo>
                    <a:lnTo>
                      <a:pt x="811" y="1501"/>
                    </a:lnTo>
                    <a:lnTo>
                      <a:pt x="817" y="1515"/>
                    </a:lnTo>
                    <a:lnTo>
                      <a:pt x="827" y="1547"/>
                    </a:lnTo>
                    <a:lnTo>
                      <a:pt x="833" y="1581"/>
                    </a:lnTo>
                    <a:lnTo>
                      <a:pt x="837" y="1617"/>
                    </a:lnTo>
                    <a:lnTo>
                      <a:pt x="839" y="1651"/>
                    </a:lnTo>
                    <a:lnTo>
                      <a:pt x="837" y="1685"/>
                    </a:lnTo>
                    <a:lnTo>
                      <a:pt x="831" y="1713"/>
                    </a:lnTo>
                    <a:lnTo>
                      <a:pt x="827" y="1725"/>
                    </a:lnTo>
                    <a:lnTo>
                      <a:pt x="821" y="1737"/>
                    </a:lnTo>
                    <a:lnTo>
                      <a:pt x="821" y="1737"/>
                    </a:lnTo>
                    <a:lnTo>
                      <a:pt x="813" y="1709"/>
                    </a:lnTo>
                    <a:lnTo>
                      <a:pt x="789" y="1631"/>
                    </a:lnTo>
                    <a:lnTo>
                      <a:pt x="757" y="1509"/>
                    </a:lnTo>
                    <a:lnTo>
                      <a:pt x="739" y="1431"/>
                    </a:lnTo>
                    <a:lnTo>
                      <a:pt x="721" y="1345"/>
                    </a:lnTo>
                    <a:lnTo>
                      <a:pt x="703" y="1251"/>
                    </a:lnTo>
                    <a:lnTo>
                      <a:pt x="685" y="1149"/>
                    </a:lnTo>
                    <a:lnTo>
                      <a:pt x="669" y="1039"/>
                    </a:lnTo>
                    <a:lnTo>
                      <a:pt x="653" y="921"/>
                    </a:lnTo>
                    <a:lnTo>
                      <a:pt x="641" y="799"/>
                    </a:lnTo>
                    <a:lnTo>
                      <a:pt x="633" y="671"/>
                    </a:lnTo>
                    <a:lnTo>
                      <a:pt x="627" y="538"/>
                    </a:lnTo>
                    <a:lnTo>
                      <a:pt x="627" y="402"/>
                    </a:lnTo>
                    <a:lnTo>
                      <a:pt x="627" y="402"/>
                    </a:lnTo>
                    <a:lnTo>
                      <a:pt x="609" y="396"/>
                    </a:lnTo>
                    <a:lnTo>
                      <a:pt x="593" y="392"/>
                    </a:lnTo>
                    <a:lnTo>
                      <a:pt x="577" y="390"/>
                    </a:lnTo>
                    <a:lnTo>
                      <a:pt x="577" y="390"/>
                    </a:lnTo>
                    <a:lnTo>
                      <a:pt x="561" y="392"/>
                    </a:lnTo>
                    <a:lnTo>
                      <a:pt x="545" y="396"/>
                    </a:lnTo>
                    <a:lnTo>
                      <a:pt x="527" y="402"/>
                    </a:lnTo>
                    <a:lnTo>
                      <a:pt x="527" y="402"/>
                    </a:lnTo>
                    <a:lnTo>
                      <a:pt x="527" y="538"/>
                    </a:lnTo>
                    <a:lnTo>
                      <a:pt x="521" y="671"/>
                    </a:lnTo>
                    <a:lnTo>
                      <a:pt x="511" y="799"/>
                    </a:lnTo>
                    <a:lnTo>
                      <a:pt x="499" y="921"/>
                    </a:lnTo>
                    <a:lnTo>
                      <a:pt x="485" y="1039"/>
                    </a:lnTo>
                    <a:lnTo>
                      <a:pt x="469" y="1149"/>
                    </a:lnTo>
                    <a:lnTo>
                      <a:pt x="451" y="1251"/>
                    </a:lnTo>
                    <a:lnTo>
                      <a:pt x="433" y="1345"/>
                    </a:lnTo>
                    <a:lnTo>
                      <a:pt x="415" y="1431"/>
                    </a:lnTo>
                    <a:lnTo>
                      <a:pt x="397" y="1509"/>
                    </a:lnTo>
                    <a:lnTo>
                      <a:pt x="363" y="1631"/>
                    </a:lnTo>
                    <a:lnTo>
                      <a:pt x="341" y="1709"/>
                    </a:lnTo>
                    <a:lnTo>
                      <a:pt x="333" y="1737"/>
                    </a:lnTo>
                    <a:lnTo>
                      <a:pt x="333" y="1737"/>
                    </a:lnTo>
                    <a:lnTo>
                      <a:pt x="327" y="1725"/>
                    </a:lnTo>
                    <a:lnTo>
                      <a:pt x="323" y="1713"/>
                    </a:lnTo>
                    <a:lnTo>
                      <a:pt x="317" y="1685"/>
                    </a:lnTo>
                    <a:lnTo>
                      <a:pt x="315" y="1651"/>
                    </a:lnTo>
                    <a:lnTo>
                      <a:pt x="315" y="1617"/>
                    </a:lnTo>
                    <a:lnTo>
                      <a:pt x="319" y="1581"/>
                    </a:lnTo>
                    <a:lnTo>
                      <a:pt x="327" y="1547"/>
                    </a:lnTo>
                    <a:lnTo>
                      <a:pt x="337" y="1515"/>
                    </a:lnTo>
                    <a:lnTo>
                      <a:pt x="343" y="1501"/>
                    </a:lnTo>
                    <a:lnTo>
                      <a:pt x="351" y="1489"/>
                    </a:lnTo>
                    <a:lnTo>
                      <a:pt x="351" y="1489"/>
                    </a:lnTo>
                    <a:lnTo>
                      <a:pt x="359" y="1471"/>
                    </a:lnTo>
                    <a:lnTo>
                      <a:pt x="369" y="1439"/>
                    </a:lnTo>
                    <a:lnTo>
                      <a:pt x="381" y="1395"/>
                    </a:lnTo>
                    <a:lnTo>
                      <a:pt x="393" y="1343"/>
                    </a:lnTo>
                    <a:lnTo>
                      <a:pt x="421" y="1213"/>
                    </a:lnTo>
                    <a:lnTo>
                      <a:pt x="447" y="1059"/>
                    </a:lnTo>
                    <a:lnTo>
                      <a:pt x="461" y="977"/>
                    </a:lnTo>
                    <a:lnTo>
                      <a:pt x="473" y="893"/>
                    </a:lnTo>
                    <a:lnTo>
                      <a:pt x="485" y="807"/>
                    </a:lnTo>
                    <a:lnTo>
                      <a:pt x="495" y="723"/>
                    </a:lnTo>
                    <a:lnTo>
                      <a:pt x="501" y="639"/>
                    </a:lnTo>
                    <a:lnTo>
                      <a:pt x="507" y="560"/>
                    </a:lnTo>
                    <a:lnTo>
                      <a:pt x="509" y="484"/>
                    </a:lnTo>
                    <a:lnTo>
                      <a:pt x="509" y="416"/>
                    </a:lnTo>
                    <a:lnTo>
                      <a:pt x="509" y="416"/>
                    </a:lnTo>
                    <a:lnTo>
                      <a:pt x="493" y="422"/>
                    </a:lnTo>
                    <a:lnTo>
                      <a:pt x="449" y="432"/>
                    </a:lnTo>
                    <a:lnTo>
                      <a:pt x="417" y="438"/>
                    </a:lnTo>
                    <a:lnTo>
                      <a:pt x="383" y="444"/>
                    </a:lnTo>
                    <a:lnTo>
                      <a:pt x="343" y="448"/>
                    </a:lnTo>
                    <a:lnTo>
                      <a:pt x="303" y="450"/>
                    </a:lnTo>
                    <a:lnTo>
                      <a:pt x="261" y="450"/>
                    </a:lnTo>
                    <a:lnTo>
                      <a:pt x="217" y="446"/>
                    </a:lnTo>
                    <a:lnTo>
                      <a:pt x="175" y="438"/>
                    </a:lnTo>
                    <a:lnTo>
                      <a:pt x="155" y="432"/>
                    </a:lnTo>
                    <a:lnTo>
                      <a:pt x="134" y="426"/>
                    </a:lnTo>
                    <a:lnTo>
                      <a:pt x="114" y="418"/>
                    </a:lnTo>
                    <a:lnTo>
                      <a:pt x="94" y="408"/>
                    </a:lnTo>
                    <a:lnTo>
                      <a:pt x="76" y="398"/>
                    </a:lnTo>
                    <a:lnTo>
                      <a:pt x="58" y="384"/>
                    </a:lnTo>
                    <a:lnTo>
                      <a:pt x="42" y="370"/>
                    </a:lnTo>
                    <a:lnTo>
                      <a:pt x="28" y="354"/>
                    </a:lnTo>
                    <a:lnTo>
                      <a:pt x="14" y="336"/>
                    </a:lnTo>
                    <a:lnTo>
                      <a:pt x="0" y="316"/>
                    </a:lnTo>
                    <a:lnTo>
                      <a:pt x="0" y="316"/>
                    </a:lnTo>
                    <a:lnTo>
                      <a:pt x="10" y="322"/>
                    </a:lnTo>
                    <a:lnTo>
                      <a:pt x="36" y="336"/>
                    </a:lnTo>
                    <a:lnTo>
                      <a:pt x="78" y="356"/>
                    </a:lnTo>
                    <a:lnTo>
                      <a:pt x="104" y="366"/>
                    </a:lnTo>
                    <a:lnTo>
                      <a:pt x="132" y="376"/>
                    </a:lnTo>
                    <a:lnTo>
                      <a:pt x="165" y="384"/>
                    </a:lnTo>
                    <a:lnTo>
                      <a:pt x="201" y="392"/>
                    </a:lnTo>
                    <a:lnTo>
                      <a:pt x="239" y="396"/>
                    </a:lnTo>
                    <a:lnTo>
                      <a:pt x="277" y="398"/>
                    </a:lnTo>
                    <a:lnTo>
                      <a:pt x="319" y="398"/>
                    </a:lnTo>
                    <a:lnTo>
                      <a:pt x="363" y="394"/>
                    </a:lnTo>
                    <a:lnTo>
                      <a:pt x="409" y="386"/>
                    </a:lnTo>
                    <a:lnTo>
                      <a:pt x="455" y="372"/>
                    </a:lnTo>
                    <a:lnTo>
                      <a:pt x="455"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35">
                <a:extLst>
                  <a:ext uri="{FF2B5EF4-FFF2-40B4-BE49-F238E27FC236}">
                    <a16:creationId xmlns:a16="http://schemas.microsoft.com/office/drawing/2014/main" id="{4F6C77E8-8A6F-45A4-B240-3872E556E03E}"/>
                  </a:ext>
                </a:extLst>
              </p:cNvPr>
              <p:cNvSpPr>
                <a:spLocks/>
              </p:cNvSpPr>
              <p:nvPr/>
            </p:nvSpPr>
            <p:spPr bwMode="auto">
              <a:xfrm>
                <a:off x="9341" y="2938"/>
                <a:ext cx="267" cy="1363"/>
              </a:xfrm>
              <a:custGeom>
                <a:avLst/>
                <a:gdLst>
                  <a:gd name="T0" fmla="*/ 8 w 267"/>
                  <a:gd name="T1" fmla="*/ 0 h 1363"/>
                  <a:gd name="T2" fmla="*/ 24 w 267"/>
                  <a:gd name="T3" fmla="*/ 6 h 1363"/>
                  <a:gd name="T4" fmla="*/ 70 w 267"/>
                  <a:gd name="T5" fmla="*/ 20 h 1363"/>
                  <a:gd name="T6" fmla="*/ 102 w 267"/>
                  <a:gd name="T7" fmla="*/ 36 h 1363"/>
                  <a:gd name="T8" fmla="*/ 136 w 267"/>
                  <a:gd name="T9" fmla="*/ 58 h 1363"/>
                  <a:gd name="T10" fmla="*/ 152 w 267"/>
                  <a:gd name="T11" fmla="*/ 74 h 1363"/>
                  <a:gd name="T12" fmla="*/ 185 w 267"/>
                  <a:gd name="T13" fmla="*/ 112 h 1363"/>
                  <a:gd name="T14" fmla="*/ 199 w 267"/>
                  <a:gd name="T15" fmla="*/ 134 h 1363"/>
                  <a:gd name="T16" fmla="*/ 223 w 267"/>
                  <a:gd name="T17" fmla="*/ 186 h 1363"/>
                  <a:gd name="T18" fmla="*/ 233 w 267"/>
                  <a:gd name="T19" fmla="*/ 214 h 1363"/>
                  <a:gd name="T20" fmla="*/ 241 w 267"/>
                  <a:gd name="T21" fmla="*/ 242 h 1363"/>
                  <a:gd name="T22" fmla="*/ 253 w 267"/>
                  <a:gd name="T23" fmla="*/ 302 h 1363"/>
                  <a:gd name="T24" fmla="*/ 261 w 267"/>
                  <a:gd name="T25" fmla="*/ 366 h 1363"/>
                  <a:gd name="T26" fmla="*/ 265 w 267"/>
                  <a:gd name="T27" fmla="*/ 435 h 1363"/>
                  <a:gd name="T28" fmla="*/ 267 w 267"/>
                  <a:gd name="T29" fmla="*/ 503 h 1363"/>
                  <a:gd name="T30" fmla="*/ 267 w 267"/>
                  <a:gd name="T31" fmla="*/ 571 h 1363"/>
                  <a:gd name="T32" fmla="*/ 265 w 267"/>
                  <a:gd name="T33" fmla="*/ 605 h 1363"/>
                  <a:gd name="T34" fmla="*/ 263 w 267"/>
                  <a:gd name="T35" fmla="*/ 641 h 1363"/>
                  <a:gd name="T36" fmla="*/ 247 w 267"/>
                  <a:gd name="T37" fmla="*/ 779 h 1363"/>
                  <a:gd name="T38" fmla="*/ 223 w 267"/>
                  <a:gd name="T39" fmla="*/ 911 h 1363"/>
                  <a:gd name="T40" fmla="*/ 209 w 267"/>
                  <a:gd name="T41" fmla="*/ 973 h 1363"/>
                  <a:gd name="T42" fmla="*/ 193 w 267"/>
                  <a:gd name="T43" fmla="*/ 1031 h 1363"/>
                  <a:gd name="T44" fmla="*/ 160 w 267"/>
                  <a:gd name="T45" fmla="*/ 1139 h 1363"/>
                  <a:gd name="T46" fmla="*/ 132 w 267"/>
                  <a:gd name="T47" fmla="*/ 1229 h 1363"/>
                  <a:gd name="T48" fmla="*/ 114 w 267"/>
                  <a:gd name="T49" fmla="*/ 1301 h 1363"/>
                  <a:gd name="T50" fmla="*/ 104 w 267"/>
                  <a:gd name="T51" fmla="*/ 1347 h 1363"/>
                  <a:gd name="T52" fmla="*/ 102 w 267"/>
                  <a:gd name="T53" fmla="*/ 1363 h 1363"/>
                  <a:gd name="T54" fmla="*/ 104 w 267"/>
                  <a:gd name="T55" fmla="*/ 1347 h 1363"/>
                  <a:gd name="T56" fmla="*/ 108 w 267"/>
                  <a:gd name="T57" fmla="*/ 1327 h 1363"/>
                  <a:gd name="T58" fmla="*/ 112 w 267"/>
                  <a:gd name="T59" fmla="*/ 1299 h 1363"/>
                  <a:gd name="T60" fmla="*/ 130 w 267"/>
                  <a:gd name="T61" fmla="*/ 1229 h 1363"/>
                  <a:gd name="T62" fmla="*/ 156 w 267"/>
                  <a:gd name="T63" fmla="*/ 1139 h 1363"/>
                  <a:gd name="T64" fmla="*/ 187 w 267"/>
                  <a:gd name="T65" fmla="*/ 1029 h 1363"/>
                  <a:gd name="T66" fmla="*/ 215 w 267"/>
                  <a:gd name="T67" fmla="*/ 909 h 1363"/>
                  <a:gd name="T68" fmla="*/ 227 w 267"/>
                  <a:gd name="T69" fmla="*/ 843 h 1363"/>
                  <a:gd name="T70" fmla="*/ 243 w 267"/>
                  <a:gd name="T71" fmla="*/ 709 h 1363"/>
                  <a:gd name="T72" fmla="*/ 249 w 267"/>
                  <a:gd name="T73" fmla="*/ 639 h 1363"/>
                  <a:gd name="T74" fmla="*/ 251 w 267"/>
                  <a:gd name="T75" fmla="*/ 571 h 1363"/>
                  <a:gd name="T76" fmla="*/ 251 w 267"/>
                  <a:gd name="T77" fmla="*/ 503 h 1363"/>
                  <a:gd name="T78" fmla="*/ 247 w 267"/>
                  <a:gd name="T79" fmla="*/ 435 h 1363"/>
                  <a:gd name="T80" fmla="*/ 241 w 267"/>
                  <a:gd name="T81" fmla="*/ 369 h 1363"/>
                  <a:gd name="T82" fmla="*/ 233 w 267"/>
                  <a:gd name="T83" fmla="*/ 306 h 1363"/>
                  <a:gd name="T84" fmla="*/ 225 w 267"/>
                  <a:gd name="T85" fmla="*/ 276 h 1363"/>
                  <a:gd name="T86" fmla="*/ 219 w 267"/>
                  <a:gd name="T87" fmla="*/ 248 h 1363"/>
                  <a:gd name="T88" fmla="*/ 201 w 267"/>
                  <a:gd name="T89" fmla="*/ 194 h 1363"/>
                  <a:gd name="T90" fmla="*/ 191 w 267"/>
                  <a:gd name="T91" fmla="*/ 170 h 1363"/>
                  <a:gd name="T92" fmla="*/ 178 w 267"/>
                  <a:gd name="T93" fmla="*/ 146 h 1363"/>
                  <a:gd name="T94" fmla="*/ 150 w 267"/>
                  <a:gd name="T95" fmla="*/ 108 h 1363"/>
                  <a:gd name="T96" fmla="*/ 120 w 267"/>
                  <a:gd name="T97" fmla="*/ 78 h 1363"/>
                  <a:gd name="T98" fmla="*/ 104 w 267"/>
                  <a:gd name="T99" fmla="*/ 68 h 1363"/>
                  <a:gd name="T100" fmla="*/ 60 w 267"/>
                  <a:gd name="T101" fmla="*/ 46 h 1363"/>
                  <a:gd name="T102" fmla="*/ 34 w 267"/>
                  <a:gd name="T103" fmla="*/ 38 h 1363"/>
                  <a:gd name="T104" fmla="*/ 16 w 267"/>
                  <a:gd name="T105" fmla="*/ 32 h 1363"/>
                  <a:gd name="T106" fmla="*/ 8 w 267"/>
                  <a:gd name="T107" fmla="*/ 0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7" h="1363">
                    <a:moveTo>
                      <a:pt x="8" y="0"/>
                    </a:moveTo>
                    <a:lnTo>
                      <a:pt x="8" y="0"/>
                    </a:lnTo>
                    <a:lnTo>
                      <a:pt x="24" y="6"/>
                    </a:lnTo>
                    <a:lnTo>
                      <a:pt x="24" y="6"/>
                    </a:lnTo>
                    <a:lnTo>
                      <a:pt x="42" y="10"/>
                    </a:lnTo>
                    <a:lnTo>
                      <a:pt x="70" y="20"/>
                    </a:lnTo>
                    <a:lnTo>
                      <a:pt x="70" y="20"/>
                    </a:lnTo>
                    <a:lnTo>
                      <a:pt x="102" y="36"/>
                    </a:lnTo>
                    <a:lnTo>
                      <a:pt x="118" y="46"/>
                    </a:lnTo>
                    <a:lnTo>
                      <a:pt x="136" y="58"/>
                    </a:lnTo>
                    <a:lnTo>
                      <a:pt x="136" y="58"/>
                    </a:lnTo>
                    <a:lnTo>
                      <a:pt x="152" y="74"/>
                    </a:lnTo>
                    <a:lnTo>
                      <a:pt x="170" y="92"/>
                    </a:lnTo>
                    <a:lnTo>
                      <a:pt x="185" y="112"/>
                    </a:lnTo>
                    <a:lnTo>
                      <a:pt x="199" y="134"/>
                    </a:lnTo>
                    <a:lnTo>
                      <a:pt x="199" y="134"/>
                    </a:lnTo>
                    <a:lnTo>
                      <a:pt x="211" y="160"/>
                    </a:lnTo>
                    <a:lnTo>
                      <a:pt x="223" y="186"/>
                    </a:lnTo>
                    <a:lnTo>
                      <a:pt x="223" y="186"/>
                    </a:lnTo>
                    <a:lnTo>
                      <a:pt x="233" y="214"/>
                    </a:lnTo>
                    <a:lnTo>
                      <a:pt x="241" y="242"/>
                    </a:lnTo>
                    <a:lnTo>
                      <a:pt x="241" y="242"/>
                    </a:lnTo>
                    <a:lnTo>
                      <a:pt x="247" y="272"/>
                    </a:lnTo>
                    <a:lnTo>
                      <a:pt x="253" y="302"/>
                    </a:lnTo>
                    <a:lnTo>
                      <a:pt x="253" y="302"/>
                    </a:lnTo>
                    <a:lnTo>
                      <a:pt x="261" y="366"/>
                    </a:lnTo>
                    <a:lnTo>
                      <a:pt x="261" y="366"/>
                    </a:lnTo>
                    <a:lnTo>
                      <a:pt x="265" y="435"/>
                    </a:lnTo>
                    <a:lnTo>
                      <a:pt x="265" y="435"/>
                    </a:lnTo>
                    <a:lnTo>
                      <a:pt x="267" y="503"/>
                    </a:lnTo>
                    <a:lnTo>
                      <a:pt x="267" y="503"/>
                    </a:lnTo>
                    <a:lnTo>
                      <a:pt x="267" y="571"/>
                    </a:lnTo>
                    <a:lnTo>
                      <a:pt x="267" y="571"/>
                    </a:lnTo>
                    <a:lnTo>
                      <a:pt x="265" y="605"/>
                    </a:lnTo>
                    <a:lnTo>
                      <a:pt x="263" y="641"/>
                    </a:lnTo>
                    <a:lnTo>
                      <a:pt x="263" y="641"/>
                    </a:lnTo>
                    <a:lnTo>
                      <a:pt x="257" y="709"/>
                    </a:lnTo>
                    <a:lnTo>
                      <a:pt x="247" y="779"/>
                    </a:lnTo>
                    <a:lnTo>
                      <a:pt x="237" y="845"/>
                    </a:lnTo>
                    <a:lnTo>
                      <a:pt x="223" y="911"/>
                    </a:lnTo>
                    <a:lnTo>
                      <a:pt x="223" y="911"/>
                    </a:lnTo>
                    <a:lnTo>
                      <a:pt x="209" y="973"/>
                    </a:lnTo>
                    <a:lnTo>
                      <a:pt x="193" y="1031"/>
                    </a:lnTo>
                    <a:lnTo>
                      <a:pt x="193" y="1031"/>
                    </a:lnTo>
                    <a:lnTo>
                      <a:pt x="160" y="1139"/>
                    </a:lnTo>
                    <a:lnTo>
                      <a:pt x="160" y="1139"/>
                    </a:lnTo>
                    <a:lnTo>
                      <a:pt x="132" y="1229"/>
                    </a:lnTo>
                    <a:lnTo>
                      <a:pt x="132" y="1229"/>
                    </a:lnTo>
                    <a:lnTo>
                      <a:pt x="114" y="1301"/>
                    </a:lnTo>
                    <a:lnTo>
                      <a:pt x="114" y="1301"/>
                    </a:lnTo>
                    <a:lnTo>
                      <a:pt x="108" y="1327"/>
                    </a:lnTo>
                    <a:lnTo>
                      <a:pt x="104" y="1347"/>
                    </a:lnTo>
                    <a:lnTo>
                      <a:pt x="104" y="1347"/>
                    </a:lnTo>
                    <a:lnTo>
                      <a:pt x="102" y="1363"/>
                    </a:lnTo>
                    <a:lnTo>
                      <a:pt x="102" y="1363"/>
                    </a:lnTo>
                    <a:lnTo>
                      <a:pt x="104" y="1347"/>
                    </a:lnTo>
                    <a:lnTo>
                      <a:pt x="104" y="1347"/>
                    </a:lnTo>
                    <a:lnTo>
                      <a:pt x="108" y="1327"/>
                    </a:lnTo>
                    <a:lnTo>
                      <a:pt x="112" y="1299"/>
                    </a:lnTo>
                    <a:lnTo>
                      <a:pt x="112" y="1299"/>
                    </a:lnTo>
                    <a:lnTo>
                      <a:pt x="130" y="1229"/>
                    </a:lnTo>
                    <a:lnTo>
                      <a:pt x="130" y="1229"/>
                    </a:lnTo>
                    <a:lnTo>
                      <a:pt x="156" y="1139"/>
                    </a:lnTo>
                    <a:lnTo>
                      <a:pt x="156" y="1139"/>
                    </a:lnTo>
                    <a:lnTo>
                      <a:pt x="187" y="1029"/>
                    </a:lnTo>
                    <a:lnTo>
                      <a:pt x="187" y="1029"/>
                    </a:lnTo>
                    <a:lnTo>
                      <a:pt x="201" y="971"/>
                    </a:lnTo>
                    <a:lnTo>
                      <a:pt x="215" y="909"/>
                    </a:lnTo>
                    <a:lnTo>
                      <a:pt x="215" y="909"/>
                    </a:lnTo>
                    <a:lnTo>
                      <a:pt x="227" y="843"/>
                    </a:lnTo>
                    <a:lnTo>
                      <a:pt x="237" y="777"/>
                    </a:lnTo>
                    <a:lnTo>
                      <a:pt x="243" y="709"/>
                    </a:lnTo>
                    <a:lnTo>
                      <a:pt x="249" y="639"/>
                    </a:lnTo>
                    <a:lnTo>
                      <a:pt x="249" y="639"/>
                    </a:lnTo>
                    <a:lnTo>
                      <a:pt x="249" y="605"/>
                    </a:lnTo>
                    <a:lnTo>
                      <a:pt x="251" y="571"/>
                    </a:lnTo>
                    <a:lnTo>
                      <a:pt x="251" y="571"/>
                    </a:lnTo>
                    <a:lnTo>
                      <a:pt x="251" y="503"/>
                    </a:lnTo>
                    <a:lnTo>
                      <a:pt x="251" y="503"/>
                    </a:lnTo>
                    <a:lnTo>
                      <a:pt x="247" y="435"/>
                    </a:lnTo>
                    <a:lnTo>
                      <a:pt x="247" y="435"/>
                    </a:lnTo>
                    <a:lnTo>
                      <a:pt x="241" y="369"/>
                    </a:lnTo>
                    <a:lnTo>
                      <a:pt x="241" y="369"/>
                    </a:lnTo>
                    <a:lnTo>
                      <a:pt x="233" y="306"/>
                    </a:lnTo>
                    <a:lnTo>
                      <a:pt x="233" y="306"/>
                    </a:lnTo>
                    <a:lnTo>
                      <a:pt x="225" y="276"/>
                    </a:lnTo>
                    <a:lnTo>
                      <a:pt x="219" y="248"/>
                    </a:lnTo>
                    <a:lnTo>
                      <a:pt x="219" y="248"/>
                    </a:lnTo>
                    <a:lnTo>
                      <a:pt x="211" y="220"/>
                    </a:lnTo>
                    <a:lnTo>
                      <a:pt x="201" y="194"/>
                    </a:lnTo>
                    <a:lnTo>
                      <a:pt x="201" y="194"/>
                    </a:lnTo>
                    <a:lnTo>
                      <a:pt x="191" y="170"/>
                    </a:lnTo>
                    <a:lnTo>
                      <a:pt x="178" y="146"/>
                    </a:lnTo>
                    <a:lnTo>
                      <a:pt x="178" y="146"/>
                    </a:lnTo>
                    <a:lnTo>
                      <a:pt x="164" y="126"/>
                    </a:lnTo>
                    <a:lnTo>
                      <a:pt x="150" y="108"/>
                    </a:lnTo>
                    <a:lnTo>
                      <a:pt x="136" y="92"/>
                    </a:lnTo>
                    <a:lnTo>
                      <a:pt x="120" y="78"/>
                    </a:lnTo>
                    <a:lnTo>
                      <a:pt x="120" y="78"/>
                    </a:lnTo>
                    <a:lnTo>
                      <a:pt x="104" y="68"/>
                    </a:lnTo>
                    <a:lnTo>
                      <a:pt x="88" y="58"/>
                    </a:lnTo>
                    <a:lnTo>
                      <a:pt x="60" y="46"/>
                    </a:lnTo>
                    <a:lnTo>
                      <a:pt x="60" y="46"/>
                    </a:lnTo>
                    <a:lnTo>
                      <a:pt x="34" y="38"/>
                    </a:lnTo>
                    <a:lnTo>
                      <a:pt x="16" y="32"/>
                    </a:lnTo>
                    <a:lnTo>
                      <a:pt x="16" y="32"/>
                    </a:lnTo>
                    <a:lnTo>
                      <a:pt x="0" y="2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36">
                <a:extLst>
                  <a:ext uri="{FF2B5EF4-FFF2-40B4-BE49-F238E27FC236}">
                    <a16:creationId xmlns:a16="http://schemas.microsoft.com/office/drawing/2014/main" id="{99509E24-D58D-4A86-AE8F-533553F9FAF2}"/>
                  </a:ext>
                </a:extLst>
              </p:cNvPr>
              <p:cNvSpPr>
                <a:spLocks/>
              </p:cNvSpPr>
              <p:nvPr/>
            </p:nvSpPr>
            <p:spPr bwMode="auto">
              <a:xfrm>
                <a:off x="9459" y="3016"/>
                <a:ext cx="58" cy="751"/>
              </a:xfrm>
              <a:custGeom>
                <a:avLst/>
                <a:gdLst>
                  <a:gd name="T0" fmla="*/ 36 w 58"/>
                  <a:gd name="T1" fmla="*/ 2 h 751"/>
                  <a:gd name="T2" fmla="*/ 36 w 58"/>
                  <a:gd name="T3" fmla="*/ 2 h 751"/>
                  <a:gd name="T4" fmla="*/ 34 w 58"/>
                  <a:gd name="T5" fmla="*/ 34 h 751"/>
                  <a:gd name="T6" fmla="*/ 26 w 58"/>
                  <a:gd name="T7" fmla="*/ 120 h 751"/>
                  <a:gd name="T8" fmla="*/ 26 w 58"/>
                  <a:gd name="T9" fmla="*/ 120 h 751"/>
                  <a:gd name="T10" fmla="*/ 22 w 58"/>
                  <a:gd name="T11" fmla="*/ 176 h 751"/>
                  <a:gd name="T12" fmla="*/ 20 w 58"/>
                  <a:gd name="T13" fmla="*/ 240 h 751"/>
                  <a:gd name="T14" fmla="*/ 20 w 58"/>
                  <a:gd name="T15" fmla="*/ 240 h 751"/>
                  <a:gd name="T16" fmla="*/ 18 w 58"/>
                  <a:gd name="T17" fmla="*/ 309 h 751"/>
                  <a:gd name="T18" fmla="*/ 16 w 58"/>
                  <a:gd name="T19" fmla="*/ 379 h 751"/>
                  <a:gd name="T20" fmla="*/ 16 w 58"/>
                  <a:gd name="T21" fmla="*/ 379 h 751"/>
                  <a:gd name="T22" fmla="*/ 18 w 58"/>
                  <a:gd name="T23" fmla="*/ 449 h 751"/>
                  <a:gd name="T24" fmla="*/ 18 w 58"/>
                  <a:gd name="T25" fmla="*/ 449 h 751"/>
                  <a:gd name="T26" fmla="*/ 22 w 58"/>
                  <a:gd name="T27" fmla="*/ 517 h 751"/>
                  <a:gd name="T28" fmla="*/ 22 w 58"/>
                  <a:gd name="T29" fmla="*/ 517 h 751"/>
                  <a:gd name="T30" fmla="*/ 26 w 58"/>
                  <a:gd name="T31" fmla="*/ 579 h 751"/>
                  <a:gd name="T32" fmla="*/ 26 w 58"/>
                  <a:gd name="T33" fmla="*/ 579 h 751"/>
                  <a:gd name="T34" fmla="*/ 34 w 58"/>
                  <a:gd name="T35" fmla="*/ 637 h 751"/>
                  <a:gd name="T36" fmla="*/ 34 w 58"/>
                  <a:gd name="T37" fmla="*/ 637 h 751"/>
                  <a:gd name="T38" fmla="*/ 42 w 58"/>
                  <a:gd name="T39" fmla="*/ 683 h 751"/>
                  <a:gd name="T40" fmla="*/ 42 w 58"/>
                  <a:gd name="T41" fmla="*/ 683 h 751"/>
                  <a:gd name="T42" fmla="*/ 46 w 58"/>
                  <a:gd name="T43" fmla="*/ 703 h 751"/>
                  <a:gd name="T44" fmla="*/ 50 w 58"/>
                  <a:gd name="T45" fmla="*/ 719 h 751"/>
                  <a:gd name="T46" fmla="*/ 50 w 58"/>
                  <a:gd name="T47" fmla="*/ 719 h 751"/>
                  <a:gd name="T48" fmla="*/ 58 w 58"/>
                  <a:gd name="T49" fmla="*/ 751 h 751"/>
                  <a:gd name="T50" fmla="*/ 58 w 58"/>
                  <a:gd name="T51" fmla="*/ 751 h 751"/>
                  <a:gd name="T52" fmla="*/ 50 w 58"/>
                  <a:gd name="T53" fmla="*/ 719 h 751"/>
                  <a:gd name="T54" fmla="*/ 50 w 58"/>
                  <a:gd name="T55" fmla="*/ 719 h 751"/>
                  <a:gd name="T56" fmla="*/ 44 w 58"/>
                  <a:gd name="T57" fmla="*/ 703 h 751"/>
                  <a:gd name="T58" fmla="*/ 40 w 58"/>
                  <a:gd name="T59" fmla="*/ 685 h 751"/>
                  <a:gd name="T60" fmla="*/ 40 w 58"/>
                  <a:gd name="T61" fmla="*/ 685 h 751"/>
                  <a:gd name="T62" fmla="*/ 30 w 58"/>
                  <a:gd name="T63" fmla="*/ 637 h 751"/>
                  <a:gd name="T64" fmla="*/ 30 w 58"/>
                  <a:gd name="T65" fmla="*/ 637 h 751"/>
                  <a:gd name="T66" fmla="*/ 20 w 58"/>
                  <a:gd name="T67" fmla="*/ 581 h 751"/>
                  <a:gd name="T68" fmla="*/ 20 w 58"/>
                  <a:gd name="T69" fmla="*/ 581 h 751"/>
                  <a:gd name="T70" fmla="*/ 12 w 58"/>
                  <a:gd name="T71" fmla="*/ 517 h 751"/>
                  <a:gd name="T72" fmla="*/ 12 w 58"/>
                  <a:gd name="T73" fmla="*/ 517 h 751"/>
                  <a:gd name="T74" fmla="*/ 6 w 58"/>
                  <a:gd name="T75" fmla="*/ 449 h 751"/>
                  <a:gd name="T76" fmla="*/ 6 w 58"/>
                  <a:gd name="T77" fmla="*/ 449 h 751"/>
                  <a:gd name="T78" fmla="*/ 2 w 58"/>
                  <a:gd name="T79" fmla="*/ 379 h 751"/>
                  <a:gd name="T80" fmla="*/ 2 w 58"/>
                  <a:gd name="T81" fmla="*/ 379 h 751"/>
                  <a:gd name="T82" fmla="*/ 0 w 58"/>
                  <a:gd name="T83" fmla="*/ 309 h 751"/>
                  <a:gd name="T84" fmla="*/ 0 w 58"/>
                  <a:gd name="T85" fmla="*/ 238 h 751"/>
                  <a:gd name="T86" fmla="*/ 0 w 58"/>
                  <a:gd name="T87" fmla="*/ 238 h 751"/>
                  <a:gd name="T88" fmla="*/ 0 w 58"/>
                  <a:gd name="T89" fmla="*/ 176 h 751"/>
                  <a:gd name="T90" fmla="*/ 2 w 58"/>
                  <a:gd name="T91" fmla="*/ 118 h 751"/>
                  <a:gd name="T92" fmla="*/ 2 w 58"/>
                  <a:gd name="T93" fmla="*/ 118 h 751"/>
                  <a:gd name="T94" fmla="*/ 6 w 58"/>
                  <a:gd name="T95" fmla="*/ 32 h 751"/>
                  <a:gd name="T96" fmla="*/ 8 w 58"/>
                  <a:gd name="T97" fmla="*/ 0 h 751"/>
                  <a:gd name="T98" fmla="*/ 36 w 58"/>
                  <a:gd name="T99" fmla="*/ 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 h="751">
                    <a:moveTo>
                      <a:pt x="36" y="2"/>
                    </a:moveTo>
                    <a:lnTo>
                      <a:pt x="36" y="2"/>
                    </a:lnTo>
                    <a:lnTo>
                      <a:pt x="34" y="34"/>
                    </a:lnTo>
                    <a:lnTo>
                      <a:pt x="26" y="120"/>
                    </a:lnTo>
                    <a:lnTo>
                      <a:pt x="26" y="120"/>
                    </a:lnTo>
                    <a:lnTo>
                      <a:pt x="22" y="176"/>
                    </a:lnTo>
                    <a:lnTo>
                      <a:pt x="20" y="240"/>
                    </a:lnTo>
                    <a:lnTo>
                      <a:pt x="20" y="240"/>
                    </a:lnTo>
                    <a:lnTo>
                      <a:pt x="18" y="309"/>
                    </a:lnTo>
                    <a:lnTo>
                      <a:pt x="16" y="379"/>
                    </a:lnTo>
                    <a:lnTo>
                      <a:pt x="16" y="379"/>
                    </a:lnTo>
                    <a:lnTo>
                      <a:pt x="18" y="449"/>
                    </a:lnTo>
                    <a:lnTo>
                      <a:pt x="18" y="449"/>
                    </a:lnTo>
                    <a:lnTo>
                      <a:pt x="22" y="517"/>
                    </a:lnTo>
                    <a:lnTo>
                      <a:pt x="22" y="517"/>
                    </a:lnTo>
                    <a:lnTo>
                      <a:pt x="26" y="579"/>
                    </a:lnTo>
                    <a:lnTo>
                      <a:pt x="26" y="579"/>
                    </a:lnTo>
                    <a:lnTo>
                      <a:pt x="34" y="637"/>
                    </a:lnTo>
                    <a:lnTo>
                      <a:pt x="34" y="637"/>
                    </a:lnTo>
                    <a:lnTo>
                      <a:pt x="42" y="683"/>
                    </a:lnTo>
                    <a:lnTo>
                      <a:pt x="42" y="683"/>
                    </a:lnTo>
                    <a:lnTo>
                      <a:pt x="46" y="703"/>
                    </a:lnTo>
                    <a:lnTo>
                      <a:pt x="50" y="719"/>
                    </a:lnTo>
                    <a:lnTo>
                      <a:pt x="50" y="719"/>
                    </a:lnTo>
                    <a:lnTo>
                      <a:pt x="58" y="751"/>
                    </a:lnTo>
                    <a:lnTo>
                      <a:pt x="58" y="751"/>
                    </a:lnTo>
                    <a:lnTo>
                      <a:pt x="50" y="719"/>
                    </a:lnTo>
                    <a:lnTo>
                      <a:pt x="50" y="719"/>
                    </a:lnTo>
                    <a:lnTo>
                      <a:pt x="44" y="703"/>
                    </a:lnTo>
                    <a:lnTo>
                      <a:pt x="40" y="685"/>
                    </a:lnTo>
                    <a:lnTo>
                      <a:pt x="40" y="685"/>
                    </a:lnTo>
                    <a:lnTo>
                      <a:pt x="30" y="637"/>
                    </a:lnTo>
                    <a:lnTo>
                      <a:pt x="30" y="637"/>
                    </a:lnTo>
                    <a:lnTo>
                      <a:pt x="20" y="581"/>
                    </a:lnTo>
                    <a:lnTo>
                      <a:pt x="20" y="581"/>
                    </a:lnTo>
                    <a:lnTo>
                      <a:pt x="12" y="517"/>
                    </a:lnTo>
                    <a:lnTo>
                      <a:pt x="12" y="517"/>
                    </a:lnTo>
                    <a:lnTo>
                      <a:pt x="6" y="449"/>
                    </a:lnTo>
                    <a:lnTo>
                      <a:pt x="6" y="449"/>
                    </a:lnTo>
                    <a:lnTo>
                      <a:pt x="2" y="379"/>
                    </a:lnTo>
                    <a:lnTo>
                      <a:pt x="2" y="379"/>
                    </a:lnTo>
                    <a:lnTo>
                      <a:pt x="0" y="309"/>
                    </a:lnTo>
                    <a:lnTo>
                      <a:pt x="0" y="238"/>
                    </a:lnTo>
                    <a:lnTo>
                      <a:pt x="0" y="238"/>
                    </a:lnTo>
                    <a:lnTo>
                      <a:pt x="0" y="176"/>
                    </a:lnTo>
                    <a:lnTo>
                      <a:pt x="2" y="118"/>
                    </a:lnTo>
                    <a:lnTo>
                      <a:pt x="2" y="118"/>
                    </a:lnTo>
                    <a:lnTo>
                      <a:pt x="6" y="32"/>
                    </a:lnTo>
                    <a:lnTo>
                      <a:pt x="8" y="0"/>
                    </a:lnTo>
                    <a:lnTo>
                      <a:pt x="3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37">
                <a:extLst>
                  <a:ext uri="{FF2B5EF4-FFF2-40B4-BE49-F238E27FC236}">
                    <a16:creationId xmlns:a16="http://schemas.microsoft.com/office/drawing/2014/main" id="{C2284D7A-1D61-45FF-885B-CA993C2E41CA}"/>
                  </a:ext>
                </a:extLst>
              </p:cNvPr>
              <p:cNvSpPr>
                <a:spLocks/>
              </p:cNvSpPr>
              <p:nvPr/>
            </p:nvSpPr>
            <p:spPr bwMode="auto">
              <a:xfrm>
                <a:off x="9441" y="4515"/>
                <a:ext cx="203" cy="1293"/>
              </a:xfrm>
              <a:custGeom>
                <a:avLst/>
                <a:gdLst>
                  <a:gd name="T0" fmla="*/ 6 w 203"/>
                  <a:gd name="T1" fmla="*/ 0 h 1293"/>
                  <a:gd name="T2" fmla="*/ 10 w 203"/>
                  <a:gd name="T3" fmla="*/ 0 h 1293"/>
                  <a:gd name="T4" fmla="*/ 22 w 203"/>
                  <a:gd name="T5" fmla="*/ 4 h 1293"/>
                  <a:gd name="T6" fmla="*/ 56 w 203"/>
                  <a:gd name="T7" fmla="*/ 16 h 1293"/>
                  <a:gd name="T8" fmla="*/ 68 w 203"/>
                  <a:gd name="T9" fmla="*/ 24 h 1293"/>
                  <a:gd name="T10" fmla="*/ 97 w 203"/>
                  <a:gd name="T11" fmla="*/ 50 h 1293"/>
                  <a:gd name="T12" fmla="*/ 107 w 203"/>
                  <a:gd name="T13" fmla="*/ 66 h 1293"/>
                  <a:gd name="T14" fmla="*/ 117 w 203"/>
                  <a:gd name="T15" fmla="*/ 86 h 1293"/>
                  <a:gd name="T16" fmla="*/ 129 w 203"/>
                  <a:gd name="T17" fmla="*/ 130 h 1293"/>
                  <a:gd name="T18" fmla="*/ 137 w 203"/>
                  <a:gd name="T19" fmla="*/ 178 h 1293"/>
                  <a:gd name="T20" fmla="*/ 143 w 203"/>
                  <a:gd name="T21" fmla="*/ 232 h 1293"/>
                  <a:gd name="T22" fmla="*/ 147 w 203"/>
                  <a:gd name="T23" fmla="*/ 410 h 1293"/>
                  <a:gd name="T24" fmla="*/ 147 w 203"/>
                  <a:gd name="T25" fmla="*/ 540 h 1293"/>
                  <a:gd name="T26" fmla="*/ 145 w 203"/>
                  <a:gd name="T27" fmla="*/ 608 h 1293"/>
                  <a:gd name="T28" fmla="*/ 143 w 203"/>
                  <a:gd name="T29" fmla="*/ 675 h 1293"/>
                  <a:gd name="T30" fmla="*/ 139 w 203"/>
                  <a:gd name="T31" fmla="*/ 743 h 1293"/>
                  <a:gd name="T32" fmla="*/ 133 w 203"/>
                  <a:gd name="T33" fmla="*/ 809 h 1293"/>
                  <a:gd name="T34" fmla="*/ 121 w 203"/>
                  <a:gd name="T35" fmla="*/ 939 h 1293"/>
                  <a:gd name="T36" fmla="*/ 113 w 203"/>
                  <a:gd name="T37" fmla="*/ 1001 h 1293"/>
                  <a:gd name="T38" fmla="*/ 85 w 203"/>
                  <a:gd name="T39" fmla="*/ 1167 h 1293"/>
                  <a:gd name="T40" fmla="*/ 74 w 203"/>
                  <a:gd name="T41" fmla="*/ 1215 h 1293"/>
                  <a:gd name="T42" fmla="*/ 74 w 203"/>
                  <a:gd name="T43" fmla="*/ 1225 h 1293"/>
                  <a:gd name="T44" fmla="*/ 78 w 203"/>
                  <a:gd name="T45" fmla="*/ 1247 h 1293"/>
                  <a:gd name="T46" fmla="*/ 85 w 203"/>
                  <a:gd name="T47" fmla="*/ 1255 h 1293"/>
                  <a:gd name="T48" fmla="*/ 97 w 203"/>
                  <a:gd name="T49" fmla="*/ 1269 h 1293"/>
                  <a:gd name="T50" fmla="*/ 113 w 203"/>
                  <a:gd name="T51" fmla="*/ 1279 h 1293"/>
                  <a:gd name="T52" fmla="*/ 143 w 203"/>
                  <a:gd name="T53" fmla="*/ 1289 h 1293"/>
                  <a:gd name="T54" fmla="*/ 157 w 203"/>
                  <a:gd name="T55" fmla="*/ 1291 h 1293"/>
                  <a:gd name="T56" fmla="*/ 189 w 203"/>
                  <a:gd name="T57" fmla="*/ 1289 h 1293"/>
                  <a:gd name="T58" fmla="*/ 195 w 203"/>
                  <a:gd name="T59" fmla="*/ 1287 h 1293"/>
                  <a:gd name="T60" fmla="*/ 201 w 203"/>
                  <a:gd name="T61" fmla="*/ 1285 h 1293"/>
                  <a:gd name="T62" fmla="*/ 203 w 203"/>
                  <a:gd name="T63" fmla="*/ 1283 h 1293"/>
                  <a:gd name="T64" fmla="*/ 201 w 203"/>
                  <a:gd name="T65" fmla="*/ 1285 h 1293"/>
                  <a:gd name="T66" fmla="*/ 189 w 203"/>
                  <a:gd name="T67" fmla="*/ 1291 h 1293"/>
                  <a:gd name="T68" fmla="*/ 169 w 203"/>
                  <a:gd name="T69" fmla="*/ 1293 h 1293"/>
                  <a:gd name="T70" fmla="*/ 143 w 203"/>
                  <a:gd name="T71" fmla="*/ 1291 h 1293"/>
                  <a:gd name="T72" fmla="*/ 129 w 203"/>
                  <a:gd name="T73" fmla="*/ 1287 h 1293"/>
                  <a:gd name="T74" fmla="*/ 113 w 203"/>
                  <a:gd name="T75" fmla="*/ 1281 h 1293"/>
                  <a:gd name="T76" fmla="*/ 89 w 203"/>
                  <a:gd name="T77" fmla="*/ 1265 h 1293"/>
                  <a:gd name="T78" fmla="*/ 83 w 203"/>
                  <a:gd name="T79" fmla="*/ 1257 h 1293"/>
                  <a:gd name="T80" fmla="*/ 72 w 203"/>
                  <a:gd name="T81" fmla="*/ 1237 h 1293"/>
                  <a:gd name="T82" fmla="*/ 72 w 203"/>
                  <a:gd name="T83" fmla="*/ 1215 h 1293"/>
                  <a:gd name="T84" fmla="*/ 80 w 203"/>
                  <a:gd name="T85" fmla="*/ 1167 h 1293"/>
                  <a:gd name="T86" fmla="*/ 97 w 203"/>
                  <a:gd name="T87" fmla="*/ 1059 h 1293"/>
                  <a:gd name="T88" fmla="*/ 111 w 203"/>
                  <a:gd name="T89" fmla="*/ 939 h 1293"/>
                  <a:gd name="T90" fmla="*/ 117 w 203"/>
                  <a:gd name="T91" fmla="*/ 875 h 1293"/>
                  <a:gd name="T92" fmla="*/ 123 w 203"/>
                  <a:gd name="T93" fmla="*/ 809 h 1293"/>
                  <a:gd name="T94" fmla="*/ 129 w 203"/>
                  <a:gd name="T95" fmla="*/ 675 h 1293"/>
                  <a:gd name="T96" fmla="*/ 129 w 203"/>
                  <a:gd name="T97" fmla="*/ 608 h 1293"/>
                  <a:gd name="T98" fmla="*/ 129 w 203"/>
                  <a:gd name="T99" fmla="*/ 540 h 1293"/>
                  <a:gd name="T100" fmla="*/ 129 w 203"/>
                  <a:gd name="T101" fmla="*/ 410 h 1293"/>
                  <a:gd name="T102" fmla="*/ 123 w 203"/>
                  <a:gd name="T103" fmla="*/ 290 h 1293"/>
                  <a:gd name="T104" fmla="*/ 113 w 203"/>
                  <a:gd name="T105" fmla="*/ 182 h 1293"/>
                  <a:gd name="T106" fmla="*/ 105 w 203"/>
                  <a:gd name="T107" fmla="*/ 136 h 1293"/>
                  <a:gd name="T108" fmla="*/ 93 w 203"/>
                  <a:gd name="T109" fmla="*/ 96 h 1293"/>
                  <a:gd name="T110" fmla="*/ 85 w 203"/>
                  <a:gd name="T111" fmla="*/ 80 h 1293"/>
                  <a:gd name="T112" fmla="*/ 64 w 203"/>
                  <a:gd name="T113" fmla="*/ 56 h 1293"/>
                  <a:gd name="T114" fmla="*/ 54 w 203"/>
                  <a:gd name="T115" fmla="*/ 48 h 1293"/>
                  <a:gd name="T116" fmla="*/ 32 w 203"/>
                  <a:gd name="T117" fmla="*/ 36 h 1293"/>
                  <a:gd name="T118" fmla="*/ 16 w 203"/>
                  <a:gd name="T119" fmla="*/ 32 h 1293"/>
                  <a:gd name="T120" fmla="*/ 4 w 203"/>
                  <a:gd name="T121" fmla="*/ 28 h 1293"/>
                  <a:gd name="T122" fmla="*/ 6 w 203"/>
                  <a:gd name="T123" fmla="*/ 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3" h="1293">
                    <a:moveTo>
                      <a:pt x="6" y="0"/>
                    </a:moveTo>
                    <a:lnTo>
                      <a:pt x="6" y="0"/>
                    </a:lnTo>
                    <a:lnTo>
                      <a:pt x="10" y="0"/>
                    </a:lnTo>
                    <a:lnTo>
                      <a:pt x="10" y="0"/>
                    </a:lnTo>
                    <a:lnTo>
                      <a:pt x="22" y="4"/>
                    </a:lnTo>
                    <a:lnTo>
                      <a:pt x="22" y="4"/>
                    </a:lnTo>
                    <a:lnTo>
                      <a:pt x="42" y="10"/>
                    </a:lnTo>
                    <a:lnTo>
                      <a:pt x="56" y="16"/>
                    </a:lnTo>
                    <a:lnTo>
                      <a:pt x="68" y="24"/>
                    </a:lnTo>
                    <a:lnTo>
                      <a:pt x="68" y="24"/>
                    </a:lnTo>
                    <a:lnTo>
                      <a:pt x="83" y="36"/>
                    </a:lnTo>
                    <a:lnTo>
                      <a:pt x="97" y="50"/>
                    </a:lnTo>
                    <a:lnTo>
                      <a:pt x="97" y="50"/>
                    </a:lnTo>
                    <a:lnTo>
                      <a:pt x="107" y="66"/>
                    </a:lnTo>
                    <a:lnTo>
                      <a:pt x="117" y="86"/>
                    </a:lnTo>
                    <a:lnTo>
                      <a:pt x="117" y="86"/>
                    </a:lnTo>
                    <a:lnTo>
                      <a:pt x="123" y="108"/>
                    </a:lnTo>
                    <a:lnTo>
                      <a:pt x="129" y="130"/>
                    </a:lnTo>
                    <a:lnTo>
                      <a:pt x="133" y="154"/>
                    </a:lnTo>
                    <a:lnTo>
                      <a:pt x="137" y="178"/>
                    </a:lnTo>
                    <a:lnTo>
                      <a:pt x="137" y="178"/>
                    </a:lnTo>
                    <a:lnTo>
                      <a:pt x="143" y="232"/>
                    </a:lnTo>
                    <a:lnTo>
                      <a:pt x="145" y="288"/>
                    </a:lnTo>
                    <a:lnTo>
                      <a:pt x="147" y="410"/>
                    </a:lnTo>
                    <a:lnTo>
                      <a:pt x="147" y="410"/>
                    </a:lnTo>
                    <a:lnTo>
                      <a:pt x="147" y="540"/>
                    </a:lnTo>
                    <a:lnTo>
                      <a:pt x="147" y="540"/>
                    </a:lnTo>
                    <a:lnTo>
                      <a:pt x="145" y="608"/>
                    </a:lnTo>
                    <a:lnTo>
                      <a:pt x="145" y="608"/>
                    </a:lnTo>
                    <a:lnTo>
                      <a:pt x="143" y="675"/>
                    </a:lnTo>
                    <a:lnTo>
                      <a:pt x="143" y="675"/>
                    </a:lnTo>
                    <a:lnTo>
                      <a:pt x="139" y="743"/>
                    </a:lnTo>
                    <a:lnTo>
                      <a:pt x="133" y="809"/>
                    </a:lnTo>
                    <a:lnTo>
                      <a:pt x="133" y="809"/>
                    </a:lnTo>
                    <a:lnTo>
                      <a:pt x="127" y="875"/>
                    </a:lnTo>
                    <a:lnTo>
                      <a:pt x="121" y="939"/>
                    </a:lnTo>
                    <a:lnTo>
                      <a:pt x="121" y="939"/>
                    </a:lnTo>
                    <a:lnTo>
                      <a:pt x="113" y="1001"/>
                    </a:lnTo>
                    <a:lnTo>
                      <a:pt x="103" y="1059"/>
                    </a:lnTo>
                    <a:lnTo>
                      <a:pt x="85" y="1167"/>
                    </a:lnTo>
                    <a:lnTo>
                      <a:pt x="85" y="1167"/>
                    </a:lnTo>
                    <a:lnTo>
                      <a:pt x="74" y="1215"/>
                    </a:lnTo>
                    <a:lnTo>
                      <a:pt x="74" y="1215"/>
                    </a:lnTo>
                    <a:lnTo>
                      <a:pt x="74" y="1225"/>
                    </a:lnTo>
                    <a:lnTo>
                      <a:pt x="76" y="1237"/>
                    </a:lnTo>
                    <a:lnTo>
                      <a:pt x="78" y="1247"/>
                    </a:lnTo>
                    <a:lnTo>
                      <a:pt x="85" y="1255"/>
                    </a:lnTo>
                    <a:lnTo>
                      <a:pt x="85" y="1255"/>
                    </a:lnTo>
                    <a:lnTo>
                      <a:pt x="91" y="1263"/>
                    </a:lnTo>
                    <a:lnTo>
                      <a:pt x="97" y="1269"/>
                    </a:lnTo>
                    <a:lnTo>
                      <a:pt x="113" y="1279"/>
                    </a:lnTo>
                    <a:lnTo>
                      <a:pt x="113" y="1279"/>
                    </a:lnTo>
                    <a:lnTo>
                      <a:pt x="129" y="1285"/>
                    </a:lnTo>
                    <a:lnTo>
                      <a:pt x="143" y="1289"/>
                    </a:lnTo>
                    <a:lnTo>
                      <a:pt x="143" y="1289"/>
                    </a:lnTo>
                    <a:lnTo>
                      <a:pt x="157" y="1291"/>
                    </a:lnTo>
                    <a:lnTo>
                      <a:pt x="169" y="1291"/>
                    </a:lnTo>
                    <a:lnTo>
                      <a:pt x="189" y="1289"/>
                    </a:lnTo>
                    <a:lnTo>
                      <a:pt x="189" y="1289"/>
                    </a:lnTo>
                    <a:lnTo>
                      <a:pt x="195" y="1287"/>
                    </a:lnTo>
                    <a:lnTo>
                      <a:pt x="201" y="1285"/>
                    </a:lnTo>
                    <a:lnTo>
                      <a:pt x="201" y="1285"/>
                    </a:lnTo>
                    <a:lnTo>
                      <a:pt x="203" y="1283"/>
                    </a:lnTo>
                    <a:lnTo>
                      <a:pt x="203" y="1283"/>
                    </a:lnTo>
                    <a:lnTo>
                      <a:pt x="201" y="1285"/>
                    </a:lnTo>
                    <a:lnTo>
                      <a:pt x="201" y="1285"/>
                    </a:lnTo>
                    <a:lnTo>
                      <a:pt x="195" y="1289"/>
                    </a:lnTo>
                    <a:lnTo>
                      <a:pt x="189" y="1291"/>
                    </a:lnTo>
                    <a:lnTo>
                      <a:pt x="189" y="1291"/>
                    </a:lnTo>
                    <a:lnTo>
                      <a:pt x="169" y="1293"/>
                    </a:lnTo>
                    <a:lnTo>
                      <a:pt x="157" y="1291"/>
                    </a:lnTo>
                    <a:lnTo>
                      <a:pt x="143" y="1291"/>
                    </a:lnTo>
                    <a:lnTo>
                      <a:pt x="143" y="1291"/>
                    </a:lnTo>
                    <a:lnTo>
                      <a:pt x="129" y="1287"/>
                    </a:lnTo>
                    <a:lnTo>
                      <a:pt x="113" y="1281"/>
                    </a:lnTo>
                    <a:lnTo>
                      <a:pt x="113" y="1281"/>
                    </a:lnTo>
                    <a:lnTo>
                      <a:pt x="97" y="1271"/>
                    </a:lnTo>
                    <a:lnTo>
                      <a:pt x="89" y="1265"/>
                    </a:lnTo>
                    <a:lnTo>
                      <a:pt x="83" y="1257"/>
                    </a:lnTo>
                    <a:lnTo>
                      <a:pt x="83" y="1257"/>
                    </a:lnTo>
                    <a:lnTo>
                      <a:pt x="76" y="1247"/>
                    </a:lnTo>
                    <a:lnTo>
                      <a:pt x="72" y="1237"/>
                    </a:lnTo>
                    <a:lnTo>
                      <a:pt x="70" y="1225"/>
                    </a:lnTo>
                    <a:lnTo>
                      <a:pt x="72" y="1215"/>
                    </a:lnTo>
                    <a:lnTo>
                      <a:pt x="72" y="1215"/>
                    </a:lnTo>
                    <a:lnTo>
                      <a:pt x="80" y="1167"/>
                    </a:lnTo>
                    <a:lnTo>
                      <a:pt x="80" y="1167"/>
                    </a:lnTo>
                    <a:lnTo>
                      <a:pt x="97" y="1059"/>
                    </a:lnTo>
                    <a:lnTo>
                      <a:pt x="105" y="999"/>
                    </a:lnTo>
                    <a:lnTo>
                      <a:pt x="111" y="939"/>
                    </a:lnTo>
                    <a:lnTo>
                      <a:pt x="111" y="939"/>
                    </a:lnTo>
                    <a:lnTo>
                      <a:pt x="117" y="875"/>
                    </a:lnTo>
                    <a:lnTo>
                      <a:pt x="123" y="809"/>
                    </a:lnTo>
                    <a:lnTo>
                      <a:pt x="123" y="809"/>
                    </a:lnTo>
                    <a:lnTo>
                      <a:pt x="125" y="743"/>
                    </a:lnTo>
                    <a:lnTo>
                      <a:pt x="129" y="675"/>
                    </a:lnTo>
                    <a:lnTo>
                      <a:pt x="129" y="675"/>
                    </a:lnTo>
                    <a:lnTo>
                      <a:pt x="129" y="608"/>
                    </a:lnTo>
                    <a:lnTo>
                      <a:pt x="129" y="608"/>
                    </a:lnTo>
                    <a:lnTo>
                      <a:pt x="129" y="540"/>
                    </a:lnTo>
                    <a:lnTo>
                      <a:pt x="129" y="540"/>
                    </a:lnTo>
                    <a:lnTo>
                      <a:pt x="129" y="410"/>
                    </a:lnTo>
                    <a:lnTo>
                      <a:pt x="129" y="410"/>
                    </a:lnTo>
                    <a:lnTo>
                      <a:pt x="123" y="290"/>
                    </a:lnTo>
                    <a:lnTo>
                      <a:pt x="119" y="234"/>
                    </a:lnTo>
                    <a:lnTo>
                      <a:pt x="113" y="182"/>
                    </a:lnTo>
                    <a:lnTo>
                      <a:pt x="113" y="182"/>
                    </a:lnTo>
                    <a:lnTo>
                      <a:pt x="105" y="136"/>
                    </a:lnTo>
                    <a:lnTo>
                      <a:pt x="99" y="114"/>
                    </a:lnTo>
                    <a:lnTo>
                      <a:pt x="93" y="96"/>
                    </a:lnTo>
                    <a:lnTo>
                      <a:pt x="93" y="96"/>
                    </a:lnTo>
                    <a:lnTo>
                      <a:pt x="85" y="80"/>
                    </a:lnTo>
                    <a:lnTo>
                      <a:pt x="74" y="66"/>
                    </a:lnTo>
                    <a:lnTo>
                      <a:pt x="64" y="56"/>
                    </a:lnTo>
                    <a:lnTo>
                      <a:pt x="54" y="48"/>
                    </a:lnTo>
                    <a:lnTo>
                      <a:pt x="54" y="48"/>
                    </a:lnTo>
                    <a:lnTo>
                      <a:pt x="42" y="40"/>
                    </a:lnTo>
                    <a:lnTo>
                      <a:pt x="32" y="36"/>
                    </a:lnTo>
                    <a:lnTo>
                      <a:pt x="16" y="32"/>
                    </a:lnTo>
                    <a:lnTo>
                      <a:pt x="16" y="32"/>
                    </a:lnTo>
                    <a:lnTo>
                      <a:pt x="4" y="28"/>
                    </a:lnTo>
                    <a:lnTo>
                      <a:pt x="4" y="28"/>
                    </a:lnTo>
                    <a:lnTo>
                      <a:pt x="0" y="28"/>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38">
                <a:extLst>
                  <a:ext uri="{FF2B5EF4-FFF2-40B4-BE49-F238E27FC236}">
                    <a16:creationId xmlns:a16="http://schemas.microsoft.com/office/drawing/2014/main" id="{C3E166ED-7609-4A24-8B0F-B0E4F9E7B977}"/>
                  </a:ext>
                </a:extLst>
              </p:cNvPr>
              <p:cNvSpPr>
                <a:spLocks/>
              </p:cNvSpPr>
              <p:nvPr/>
            </p:nvSpPr>
            <p:spPr bwMode="auto">
              <a:xfrm>
                <a:off x="9455" y="4649"/>
                <a:ext cx="217" cy="1087"/>
              </a:xfrm>
              <a:custGeom>
                <a:avLst/>
                <a:gdLst>
                  <a:gd name="T0" fmla="*/ 0 w 217"/>
                  <a:gd name="T1" fmla="*/ 0 h 1087"/>
                  <a:gd name="T2" fmla="*/ 4 w 217"/>
                  <a:gd name="T3" fmla="*/ 0 h 1087"/>
                  <a:gd name="T4" fmla="*/ 16 w 217"/>
                  <a:gd name="T5" fmla="*/ 0 h 1087"/>
                  <a:gd name="T6" fmla="*/ 44 w 217"/>
                  <a:gd name="T7" fmla="*/ 10 h 1087"/>
                  <a:gd name="T8" fmla="*/ 54 w 217"/>
                  <a:gd name="T9" fmla="*/ 18 h 1087"/>
                  <a:gd name="T10" fmla="*/ 99 w 217"/>
                  <a:gd name="T11" fmla="*/ 58 h 1087"/>
                  <a:gd name="T12" fmla="*/ 141 w 217"/>
                  <a:gd name="T13" fmla="*/ 122 h 1087"/>
                  <a:gd name="T14" fmla="*/ 159 w 217"/>
                  <a:gd name="T15" fmla="*/ 162 h 1087"/>
                  <a:gd name="T16" fmla="*/ 189 w 217"/>
                  <a:gd name="T17" fmla="*/ 252 h 1087"/>
                  <a:gd name="T18" fmla="*/ 201 w 217"/>
                  <a:gd name="T19" fmla="*/ 300 h 1087"/>
                  <a:gd name="T20" fmla="*/ 215 w 217"/>
                  <a:gd name="T21" fmla="*/ 406 h 1087"/>
                  <a:gd name="T22" fmla="*/ 215 w 217"/>
                  <a:gd name="T23" fmla="*/ 515 h 1087"/>
                  <a:gd name="T24" fmla="*/ 209 w 217"/>
                  <a:gd name="T25" fmla="*/ 569 h 1087"/>
                  <a:gd name="T26" fmla="*/ 201 w 217"/>
                  <a:gd name="T27" fmla="*/ 623 h 1087"/>
                  <a:gd name="T28" fmla="*/ 185 w 217"/>
                  <a:gd name="T29" fmla="*/ 725 h 1087"/>
                  <a:gd name="T30" fmla="*/ 155 w 217"/>
                  <a:gd name="T31" fmla="*/ 909 h 1087"/>
                  <a:gd name="T32" fmla="*/ 123 w 217"/>
                  <a:gd name="T33" fmla="*/ 1087 h 1087"/>
                  <a:gd name="T34" fmla="*/ 131 w 217"/>
                  <a:gd name="T35" fmla="*/ 1037 h 1087"/>
                  <a:gd name="T36" fmla="*/ 149 w 217"/>
                  <a:gd name="T37" fmla="*/ 907 h 1087"/>
                  <a:gd name="T38" fmla="*/ 175 w 217"/>
                  <a:gd name="T39" fmla="*/ 725 h 1087"/>
                  <a:gd name="T40" fmla="*/ 189 w 217"/>
                  <a:gd name="T41" fmla="*/ 621 h 1087"/>
                  <a:gd name="T42" fmla="*/ 199 w 217"/>
                  <a:gd name="T43" fmla="*/ 515 h 1087"/>
                  <a:gd name="T44" fmla="*/ 201 w 217"/>
                  <a:gd name="T45" fmla="*/ 460 h 1087"/>
                  <a:gd name="T46" fmla="*/ 191 w 217"/>
                  <a:gd name="T47" fmla="*/ 354 h 1087"/>
                  <a:gd name="T48" fmla="*/ 181 w 217"/>
                  <a:gd name="T49" fmla="*/ 304 h 1087"/>
                  <a:gd name="T50" fmla="*/ 155 w 217"/>
                  <a:gd name="T51" fmla="*/ 212 h 1087"/>
                  <a:gd name="T52" fmla="*/ 119 w 217"/>
                  <a:gd name="T53" fmla="*/ 134 h 1087"/>
                  <a:gd name="T54" fmla="*/ 99 w 217"/>
                  <a:gd name="T55" fmla="*/ 102 h 1087"/>
                  <a:gd name="T56" fmla="*/ 58 w 217"/>
                  <a:gd name="T57" fmla="*/ 54 h 1087"/>
                  <a:gd name="T58" fmla="*/ 38 w 217"/>
                  <a:gd name="T59" fmla="*/ 40 h 1087"/>
                  <a:gd name="T60" fmla="*/ 10 w 217"/>
                  <a:gd name="T61" fmla="*/ 28 h 1087"/>
                  <a:gd name="T62" fmla="*/ 4 w 217"/>
                  <a:gd name="T63" fmla="*/ 28 h 1087"/>
                  <a:gd name="T64" fmla="*/ 0 w 217"/>
                  <a:gd name="T65" fmla="*/ 28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087">
                    <a:moveTo>
                      <a:pt x="0" y="0"/>
                    </a:moveTo>
                    <a:lnTo>
                      <a:pt x="0" y="0"/>
                    </a:lnTo>
                    <a:lnTo>
                      <a:pt x="4" y="0"/>
                    </a:lnTo>
                    <a:lnTo>
                      <a:pt x="4" y="0"/>
                    </a:lnTo>
                    <a:lnTo>
                      <a:pt x="16" y="0"/>
                    </a:lnTo>
                    <a:lnTo>
                      <a:pt x="16" y="0"/>
                    </a:lnTo>
                    <a:lnTo>
                      <a:pt x="34" y="6"/>
                    </a:lnTo>
                    <a:lnTo>
                      <a:pt x="44" y="10"/>
                    </a:lnTo>
                    <a:lnTo>
                      <a:pt x="54" y="18"/>
                    </a:lnTo>
                    <a:lnTo>
                      <a:pt x="54" y="18"/>
                    </a:lnTo>
                    <a:lnTo>
                      <a:pt x="77" y="36"/>
                    </a:lnTo>
                    <a:lnTo>
                      <a:pt x="99" y="58"/>
                    </a:lnTo>
                    <a:lnTo>
                      <a:pt x="121" y="88"/>
                    </a:lnTo>
                    <a:lnTo>
                      <a:pt x="141" y="122"/>
                    </a:lnTo>
                    <a:lnTo>
                      <a:pt x="141" y="122"/>
                    </a:lnTo>
                    <a:lnTo>
                      <a:pt x="159" y="162"/>
                    </a:lnTo>
                    <a:lnTo>
                      <a:pt x="175" y="204"/>
                    </a:lnTo>
                    <a:lnTo>
                      <a:pt x="189" y="252"/>
                    </a:lnTo>
                    <a:lnTo>
                      <a:pt x="201" y="300"/>
                    </a:lnTo>
                    <a:lnTo>
                      <a:pt x="201" y="300"/>
                    </a:lnTo>
                    <a:lnTo>
                      <a:pt x="209" y="352"/>
                    </a:lnTo>
                    <a:lnTo>
                      <a:pt x="215" y="406"/>
                    </a:lnTo>
                    <a:lnTo>
                      <a:pt x="217" y="460"/>
                    </a:lnTo>
                    <a:lnTo>
                      <a:pt x="215" y="515"/>
                    </a:lnTo>
                    <a:lnTo>
                      <a:pt x="215" y="515"/>
                    </a:lnTo>
                    <a:lnTo>
                      <a:pt x="209" y="569"/>
                    </a:lnTo>
                    <a:lnTo>
                      <a:pt x="201" y="623"/>
                    </a:lnTo>
                    <a:lnTo>
                      <a:pt x="201" y="623"/>
                    </a:lnTo>
                    <a:lnTo>
                      <a:pt x="185" y="725"/>
                    </a:lnTo>
                    <a:lnTo>
                      <a:pt x="185" y="725"/>
                    </a:lnTo>
                    <a:lnTo>
                      <a:pt x="155" y="909"/>
                    </a:lnTo>
                    <a:lnTo>
                      <a:pt x="155" y="909"/>
                    </a:lnTo>
                    <a:lnTo>
                      <a:pt x="131" y="1037"/>
                    </a:lnTo>
                    <a:lnTo>
                      <a:pt x="123" y="1087"/>
                    </a:lnTo>
                    <a:lnTo>
                      <a:pt x="123" y="1087"/>
                    </a:lnTo>
                    <a:lnTo>
                      <a:pt x="131" y="1037"/>
                    </a:lnTo>
                    <a:lnTo>
                      <a:pt x="149" y="907"/>
                    </a:lnTo>
                    <a:lnTo>
                      <a:pt x="149" y="907"/>
                    </a:lnTo>
                    <a:lnTo>
                      <a:pt x="175" y="725"/>
                    </a:lnTo>
                    <a:lnTo>
                      <a:pt x="175" y="725"/>
                    </a:lnTo>
                    <a:lnTo>
                      <a:pt x="189" y="621"/>
                    </a:lnTo>
                    <a:lnTo>
                      <a:pt x="189" y="621"/>
                    </a:lnTo>
                    <a:lnTo>
                      <a:pt x="197" y="567"/>
                    </a:lnTo>
                    <a:lnTo>
                      <a:pt x="199" y="515"/>
                    </a:lnTo>
                    <a:lnTo>
                      <a:pt x="199" y="515"/>
                    </a:lnTo>
                    <a:lnTo>
                      <a:pt x="201" y="460"/>
                    </a:lnTo>
                    <a:lnTo>
                      <a:pt x="197" y="406"/>
                    </a:lnTo>
                    <a:lnTo>
                      <a:pt x="191" y="354"/>
                    </a:lnTo>
                    <a:lnTo>
                      <a:pt x="181" y="304"/>
                    </a:lnTo>
                    <a:lnTo>
                      <a:pt x="181" y="304"/>
                    </a:lnTo>
                    <a:lnTo>
                      <a:pt x="169" y="256"/>
                    </a:lnTo>
                    <a:lnTo>
                      <a:pt x="155" y="212"/>
                    </a:lnTo>
                    <a:lnTo>
                      <a:pt x="139" y="172"/>
                    </a:lnTo>
                    <a:lnTo>
                      <a:pt x="119" y="134"/>
                    </a:lnTo>
                    <a:lnTo>
                      <a:pt x="119" y="134"/>
                    </a:lnTo>
                    <a:lnTo>
                      <a:pt x="99" y="102"/>
                    </a:lnTo>
                    <a:lnTo>
                      <a:pt x="79" y="76"/>
                    </a:lnTo>
                    <a:lnTo>
                      <a:pt x="58" y="54"/>
                    </a:lnTo>
                    <a:lnTo>
                      <a:pt x="38" y="40"/>
                    </a:lnTo>
                    <a:lnTo>
                      <a:pt x="38" y="40"/>
                    </a:lnTo>
                    <a:lnTo>
                      <a:pt x="22" y="32"/>
                    </a:lnTo>
                    <a:lnTo>
                      <a:pt x="10" y="28"/>
                    </a:lnTo>
                    <a:lnTo>
                      <a:pt x="10" y="28"/>
                    </a:lnTo>
                    <a:lnTo>
                      <a:pt x="4" y="28"/>
                    </a:lnTo>
                    <a:lnTo>
                      <a:pt x="4" y="28"/>
                    </a:lnTo>
                    <a:lnTo>
                      <a:pt x="0" y="2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39">
                <a:extLst>
                  <a:ext uri="{FF2B5EF4-FFF2-40B4-BE49-F238E27FC236}">
                    <a16:creationId xmlns:a16="http://schemas.microsoft.com/office/drawing/2014/main" id="{E52D83C7-2B48-4A41-9FBF-3F2E7B994BD2}"/>
                  </a:ext>
                </a:extLst>
              </p:cNvPr>
              <p:cNvSpPr>
                <a:spLocks/>
              </p:cNvSpPr>
              <p:nvPr/>
            </p:nvSpPr>
            <p:spPr bwMode="auto">
              <a:xfrm>
                <a:off x="9293" y="4041"/>
                <a:ext cx="329" cy="356"/>
              </a:xfrm>
              <a:custGeom>
                <a:avLst/>
                <a:gdLst>
                  <a:gd name="T0" fmla="*/ 124 w 329"/>
                  <a:gd name="T1" fmla="*/ 348 h 356"/>
                  <a:gd name="T2" fmla="*/ 80 w 329"/>
                  <a:gd name="T3" fmla="*/ 308 h 356"/>
                  <a:gd name="T4" fmla="*/ 42 w 329"/>
                  <a:gd name="T5" fmla="*/ 232 h 356"/>
                  <a:gd name="T6" fmla="*/ 28 w 329"/>
                  <a:gd name="T7" fmla="*/ 120 h 356"/>
                  <a:gd name="T8" fmla="*/ 54 w 329"/>
                  <a:gd name="T9" fmla="*/ 60 h 356"/>
                  <a:gd name="T10" fmla="*/ 110 w 329"/>
                  <a:gd name="T11" fmla="*/ 18 h 356"/>
                  <a:gd name="T12" fmla="*/ 180 w 329"/>
                  <a:gd name="T13" fmla="*/ 0 h 356"/>
                  <a:gd name="T14" fmla="*/ 218 w 329"/>
                  <a:gd name="T15" fmla="*/ 6 h 356"/>
                  <a:gd name="T16" fmla="*/ 271 w 329"/>
                  <a:gd name="T17" fmla="*/ 28 h 356"/>
                  <a:gd name="T18" fmla="*/ 307 w 329"/>
                  <a:gd name="T19" fmla="*/ 66 h 356"/>
                  <a:gd name="T20" fmla="*/ 313 w 329"/>
                  <a:gd name="T21" fmla="*/ 118 h 356"/>
                  <a:gd name="T22" fmla="*/ 281 w 329"/>
                  <a:gd name="T23" fmla="*/ 192 h 356"/>
                  <a:gd name="T24" fmla="*/ 200 w 329"/>
                  <a:gd name="T25" fmla="*/ 280 h 356"/>
                  <a:gd name="T26" fmla="*/ 138 w 329"/>
                  <a:gd name="T27" fmla="*/ 328 h 356"/>
                  <a:gd name="T28" fmla="*/ 58 w 329"/>
                  <a:gd name="T29" fmla="*/ 338 h 356"/>
                  <a:gd name="T30" fmla="*/ 24 w 329"/>
                  <a:gd name="T31" fmla="*/ 316 h 356"/>
                  <a:gd name="T32" fmla="*/ 2 w 329"/>
                  <a:gd name="T33" fmla="*/ 260 h 356"/>
                  <a:gd name="T34" fmla="*/ 4 w 329"/>
                  <a:gd name="T35" fmla="*/ 222 h 356"/>
                  <a:gd name="T36" fmla="*/ 42 w 329"/>
                  <a:gd name="T37" fmla="*/ 180 h 356"/>
                  <a:gd name="T38" fmla="*/ 112 w 329"/>
                  <a:gd name="T39" fmla="*/ 162 h 356"/>
                  <a:gd name="T40" fmla="*/ 212 w 329"/>
                  <a:gd name="T41" fmla="*/ 178 h 356"/>
                  <a:gd name="T42" fmla="*/ 307 w 329"/>
                  <a:gd name="T43" fmla="*/ 246 h 356"/>
                  <a:gd name="T44" fmla="*/ 329 w 329"/>
                  <a:gd name="T45" fmla="*/ 292 h 356"/>
                  <a:gd name="T46" fmla="*/ 321 w 329"/>
                  <a:gd name="T47" fmla="*/ 314 h 356"/>
                  <a:gd name="T48" fmla="*/ 301 w 329"/>
                  <a:gd name="T49" fmla="*/ 322 h 356"/>
                  <a:gd name="T50" fmla="*/ 251 w 329"/>
                  <a:gd name="T51" fmla="*/ 302 h 356"/>
                  <a:gd name="T52" fmla="*/ 220 w 329"/>
                  <a:gd name="T53" fmla="*/ 256 h 356"/>
                  <a:gd name="T54" fmla="*/ 243 w 329"/>
                  <a:gd name="T55" fmla="*/ 290 h 356"/>
                  <a:gd name="T56" fmla="*/ 291 w 329"/>
                  <a:gd name="T57" fmla="*/ 320 h 356"/>
                  <a:gd name="T58" fmla="*/ 319 w 329"/>
                  <a:gd name="T59" fmla="*/ 314 h 356"/>
                  <a:gd name="T60" fmla="*/ 325 w 329"/>
                  <a:gd name="T61" fmla="*/ 282 h 356"/>
                  <a:gd name="T62" fmla="*/ 287 w 329"/>
                  <a:gd name="T63" fmla="*/ 230 h 356"/>
                  <a:gd name="T64" fmla="*/ 178 w 329"/>
                  <a:gd name="T65" fmla="*/ 176 h 356"/>
                  <a:gd name="T66" fmla="*/ 96 w 329"/>
                  <a:gd name="T67" fmla="*/ 172 h 356"/>
                  <a:gd name="T68" fmla="*/ 32 w 329"/>
                  <a:gd name="T69" fmla="*/ 196 h 356"/>
                  <a:gd name="T70" fmla="*/ 10 w 329"/>
                  <a:gd name="T71" fmla="*/ 232 h 356"/>
                  <a:gd name="T72" fmla="*/ 16 w 329"/>
                  <a:gd name="T73" fmla="*/ 276 h 356"/>
                  <a:gd name="T74" fmla="*/ 44 w 329"/>
                  <a:gd name="T75" fmla="*/ 320 h 356"/>
                  <a:gd name="T76" fmla="*/ 96 w 329"/>
                  <a:gd name="T77" fmla="*/ 330 h 356"/>
                  <a:gd name="T78" fmla="*/ 162 w 329"/>
                  <a:gd name="T79" fmla="*/ 296 h 356"/>
                  <a:gd name="T80" fmla="*/ 245 w 329"/>
                  <a:gd name="T81" fmla="*/ 214 h 356"/>
                  <a:gd name="T82" fmla="*/ 291 w 329"/>
                  <a:gd name="T83" fmla="*/ 134 h 356"/>
                  <a:gd name="T84" fmla="*/ 285 w 329"/>
                  <a:gd name="T85" fmla="*/ 68 h 356"/>
                  <a:gd name="T86" fmla="*/ 231 w 329"/>
                  <a:gd name="T87" fmla="*/ 30 h 356"/>
                  <a:gd name="T88" fmla="*/ 180 w 329"/>
                  <a:gd name="T89" fmla="*/ 20 h 356"/>
                  <a:gd name="T90" fmla="*/ 118 w 329"/>
                  <a:gd name="T91" fmla="*/ 38 h 356"/>
                  <a:gd name="T92" fmla="*/ 72 w 329"/>
                  <a:gd name="T93" fmla="*/ 74 h 356"/>
                  <a:gd name="T94" fmla="*/ 52 w 329"/>
                  <a:gd name="T95" fmla="*/ 124 h 356"/>
                  <a:gd name="T96" fmla="*/ 66 w 329"/>
                  <a:gd name="T97" fmla="*/ 224 h 356"/>
                  <a:gd name="T98" fmla="*/ 102 w 329"/>
                  <a:gd name="T99" fmla="*/ 292 h 356"/>
                  <a:gd name="T100" fmla="*/ 138 w 329"/>
                  <a:gd name="T101" fmla="*/ 324 h 356"/>
                  <a:gd name="T102" fmla="*/ 144 w 329"/>
                  <a:gd name="T103" fmla="*/ 35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9" h="356">
                    <a:moveTo>
                      <a:pt x="144" y="356"/>
                    </a:moveTo>
                    <a:lnTo>
                      <a:pt x="144" y="356"/>
                    </a:lnTo>
                    <a:lnTo>
                      <a:pt x="138" y="354"/>
                    </a:lnTo>
                    <a:lnTo>
                      <a:pt x="138" y="354"/>
                    </a:lnTo>
                    <a:lnTo>
                      <a:pt x="124" y="348"/>
                    </a:lnTo>
                    <a:lnTo>
                      <a:pt x="124" y="348"/>
                    </a:lnTo>
                    <a:lnTo>
                      <a:pt x="114" y="342"/>
                    </a:lnTo>
                    <a:lnTo>
                      <a:pt x="104" y="334"/>
                    </a:lnTo>
                    <a:lnTo>
                      <a:pt x="92" y="322"/>
                    </a:lnTo>
                    <a:lnTo>
                      <a:pt x="80" y="308"/>
                    </a:lnTo>
                    <a:lnTo>
                      <a:pt x="80" y="308"/>
                    </a:lnTo>
                    <a:lnTo>
                      <a:pt x="70" y="292"/>
                    </a:lnTo>
                    <a:lnTo>
                      <a:pt x="60" y="274"/>
                    </a:lnTo>
                    <a:lnTo>
                      <a:pt x="50" y="254"/>
                    </a:lnTo>
                    <a:lnTo>
                      <a:pt x="42" y="232"/>
                    </a:lnTo>
                    <a:lnTo>
                      <a:pt x="42" y="232"/>
                    </a:lnTo>
                    <a:lnTo>
                      <a:pt x="34" y="206"/>
                    </a:lnTo>
                    <a:lnTo>
                      <a:pt x="30" y="180"/>
                    </a:lnTo>
                    <a:lnTo>
                      <a:pt x="26" y="152"/>
                    </a:lnTo>
                    <a:lnTo>
                      <a:pt x="28" y="120"/>
                    </a:lnTo>
                    <a:lnTo>
                      <a:pt x="28" y="120"/>
                    </a:lnTo>
                    <a:lnTo>
                      <a:pt x="30" y="104"/>
                    </a:lnTo>
                    <a:lnTo>
                      <a:pt x="36" y="88"/>
                    </a:lnTo>
                    <a:lnTo>
                      <a:pt x="44" y="74"/>
                    </a:lnTo>
                    <a:lnTo>
                      <a:pt x="54" y="60"/>
                    </a:lnTo>
                    <a:lnTo>
                      <a:pt x="54" y="60"/>
                    </a:lnTo>
                    <a:lnTo>
                      <a:pt x="66" y="46"/>
                    </a:lnTo>
                    <a:lnTo>
                      <a:pt x="78" y="36"/>
                    </a:lnTo>
                    <a:lnTo>
                      <a:pt x="94" y="26"/>
                    </a:lnTo>
                    <a:lnTo>
                      <a:pt x="110" y="18"/>
                    </a:lnTo>
                    <a:lnTo>
                      <a:pt x="110" y="18"/>
                    </a:lnTo>
                    <a:lnTo>
                      <a:pt x="126" y="10"/>
                    </a:lnTo>
                    <a:lnTo>
                      <a:pt x="144" y="6"/>
                    </a:lnTo>
                    <a:lnTo>
                      <a:pt x="162" y="2"/>
                    </a:lnTo>
                    <a:lnTo>
                      <a:pt x="180" y="0"/>
                    </a:lnTo>
                    <a:lnTo>
                      <a:pt x="180" y="0"/>
                    </a:lnTo>
                    <a:lnTo>
                      <a:pt x="190" y="0"/>
                    </a:lnTo>
                    <a:lnTo>
                      <a:pt x="200" y="2"/>
                    </a:lnTo>
                    <a:lnTo>
                      <a:pt x="200" y="2"/>
                    </a:lnTo>
                    <a:lnTo>
                      <a:pt x="218" y="6"/>
                    </a:lnTo>
                    <a:lnTo>
                      <a:pt x="218" y="6"/>
                    </a:lnTo>
                    <a:lnTo>
                      <a:pt x="237" y="12"/>
                    </a:lnTo>
                    <a:lnTo>
                      <a:pt x="255" y="20"/>
                    </a:lnTo>
                    <a:lnTo>
                      <a:pt x="255" y="20"/>
                    </a:lnTo>
                    <a:lnTo>
                      <a:pt x="271" y="28"/>
                    </a:lnTo>
                    <a:lnTo>
                      <a:pt x="287" y="42"/>
                    </a:lnTo>
                    <a:lnTo>
                      <a:pt x="287" y="42"/>
                    </a:lnTo>
                    <a:lnTo>
                      <a:pt x="295" y="50"/>
                    </a:lnTo>
                    <a:lnTo>
                      <a:pt x="301" y="58"/>
                    </a:lnTo>
                    <a:lnTo>
                      <a:pt x="307" y="66"/>
                    </a:lnTo>
                    <a:lnTo>
                      <a:pt x="311" y="76"/>
                    </a:lnTo>
                    <a:lnTo>
                      <a:pt x="311" y="76"/>
                    </a:lnTo>
                    <a:lnTo>
                      <a:pt x="313" y="88"/>
                    </a:lnTo>
                    <a:lnTo>
                      <a:pt x="313" y="98"/>
                    </a:lnTo>
                    <a:lnTo>
                      <a:pt x="313" y="118"/>
                    </a:lnTo>
                    <a:lnTo>
                      <a:pt x="309" y="138"/>
                    </a:lnTo>
                    <a:lnTo>
                      <a:pt x="301" y="158"/>
                    </a:lnTo>
                    <a:lnTo>
                      <a:pt x="301" y="158"/>
                    </a:lnTo>
                    <a:lnTo>
                      <a:pt x="291" y="176"/>
                    </a:lnTo>
                    <a:lnTo>
                      <a:pt x="281" y="192"/>
                    </a:lnTo>
                    <a:lnTo>
                      <a:pt x="257" y="224"/>
                    </a:lnTo>
                    <a:lnTo>
                      <a:pt x="257" y="224"/>
                    </a:lnTo>
                    <a:lnTo>
                      <a:pt x="231" y="254"/>
                    </a:lnTo>
                    <a:lnTo>
                      <a:pt x="200" y="280"/>
                    </a:lnTo>
                    <a:lnTo>
                      <a:pt x="200" y="280"/>
                    </a:lnTo>
                    <a:lnTo>
                      <a:pt x="170" y="306"/>
                    </a:lnTo>
                    <a:lnTo>
                      <a:pt x="170" y="306"/>
                    </a:lnTo>
                    <a:lnTo>
                      <a:pt x="154" y="318"/>
                    </a:lnTo>
                    <a:lnTo>
                      <a:pt x="138" y="328"/>
                    </a:lnTo>
                    <a:lnTo>
                      <a:pt x="138" y="328"/>
                    </a:lnTo>
                    <a:lnTo>
                      <a:pt x="118" y="336"/>
                    </a:lnTo>
                    <a:lnTo>
                      <a:pt x="98" y="342"/>
                    </a:lnTo>
                    <a:lnTo>
                      <a:pt x="78" y="342"/>
                    </a:lnTo>
                    <a:lnTo>
                      <a:pt x="68" y="342"/>
                    </a:lnTo>
                    <a:lnTo>
                      <a:pt x="58" y="338"/>
                    </a:lnTo>
                    <a:lnTo>
                      <a:pt x="58" y="338"/>
                    </a:lnTo>
                    <a:lnTo>
                      <a:pt x="48" y="334"/>
                    </a:lnTo>
                    <a:lnTo>
                      <a:pt x="38" y="330"/>
                    </a:lnTo>
                    <a:lnTo>
                      <a:pt x="30" y="322"/>
                    </a:lnTo>
                    <a:lnTo>
                      <a:pt x="24" y="316"/>
                    </a:lnTo>
                    <a:lnTo>
                      <a:pt x="24" y="316"/>
                    </a:lnTo>
                    <a:lnTo>
                      <a:pt x="12" y="298"/>
                    </a:lnTo>
                    <a:lnTo>
                      <a:pt x="6" y="280"/>
                    </a:lnTo>
                    <a:lnTo>
                      <a:pt x="6" y="280"/>
                    </a:lnTo>
                    <a:lnTo>
                      <a:pt x="2" y="260"/>
                    </a:lnTo>
                    <a:lnTo>
                      <a:pt x="0" y="250"/>
                    </a:lnTo>
                    <a:lnTo>
                      <a:pt x="0" y="240"/>
                    </a:lnTo>
                    <a:lnTo>
                      <a:pt x="0" y="240"/>
                    </a:lnTo>
                    <a:lnTo>
                      <a:pt x="2" y="230"/>
                    </a:lnTo>
                    <a:lnTo>
                      <a:pt x="4" y="222"/>
                    </a:lnTo>
                    <a:lnTo>
                      <a:pt x="8" y="212"/>
                    </a:lnTo>
                    <a:lnTo>
                      <a:pt x="14" y="204"/>
                    </a:lnTo>
                    <a:lnTo>
                      <a:pt x="14" y="204"/>
                    </a:lnTo>
                    <a:lnTo>
                      <a:pt x="26" y="190"/>
                    </a:lnTo>
                    <a:lnTo>
                      <a:pt x="42" y="180"/>
                    </a:lnTo>
                    <a:lnTo>
                      <a:pt x="60" y="172"/>
                    </a:lnTo>
                    <a:lnTo>
                      <a:pt x="78" y="166"/>
                    </a:lnTo>
                    <a:lnTo>
                      <a:pt x="78" y="166"/>
                    </a:lnTo>
                    <a:lnTo>
                      <a:pt x="94" y="164"/>
                    </a:lnTo>
                    <a:lnTo>
                      <a:pt x="112" y="162"/>
                    </a:lnTo>
                    <a:lnTo>
                      <a:pt x="130" y="162"/>
                    </a:lnTo>
                    <a:lnTo>
                      <a:pt x="148" y="164"/>
                    </a:lnTo>
                    <a:lnTo>
                      <a:pt x="148" y="164"/>
                    </a:lnTo>
                    <a:lnTo>
                      <a:pt x="180" y="170"/>
                    </a:lnTo>
                    <a:lnTo>
                      <a:pt x="212" y="178"/>
                    </a:lnTo>
                    <a:lnTo>
                      <a:pt x="241" y="192"/>
                    </a:lnTo>
                    <a:lnTo>
                      <a:pt x="267" y="208"/>
                    </a:lnTo>
                    <a:lnTo>
                      <a:pt x="267" y="208"/>
                    </a:lnTo>
                    <a:lnTo>
                      <a:pt x="289" y="226"/>
                    </a:lnTo>
                    <a:lnTo>
                      <a:pt x="307" y="246"/>
                    </a:lnTo>
                    <a:lnTo>
                      <a:pt x="307" y="246"/>
                    </a:lnTo>
                    <a:lnTo>
                      <a:pt x="315" y="258"/>
                    </a:lnTo>
                    <a:lnTo>
                      <a:pt x="323" y="268"/>
                    </a:lnTo>
                    <a:lnTo>
                      <a:pt x="327" y="280"/>
                    </a:lnTo>
                    <a:lnTo>
                      <a:pt x="329" y="292"/>
                    </a:lnTo>
                    <a:lnTo>
                      <a:pt x="329" y="292"/>
                    </a:lnTo>
                    <a:lnTo>
                      <a:pt x="329" y="300"/>
                    </a:lnTo>
                    <a:lnTo>
                      <a:pt x="327" y="306"/>
                    </a:lnTo>
                    <a:lnTo>
                      <a:pt x="325" y="310"/>
                    </a:lnTo>
                    <a:lnTo>
                      <a:pt x="321" y="314"/>
                    </a:lnTo>
                    <a:lnTo>
                      <a:pt x="321" y="314"/>
                    </a:lnTo>
                    <a:lnTo>
                      <a:pt x="317" y="318"/>
                    </a:lnTo>
                    <a:lnTo>
                      <a:pt x="311" y="320"/>
                    </a:lnTo>
                    <a:lnTo>
                      <a:pt x="301" y="322"/>
                    </a:lnTo>
                    <a:lnTo>
                      <a:pt x="301" y="322"/>
                    </a:lnTo>
                    <a:lnTo>
                      <a:pt x="291" y="322"/>
                    </a:lnTo>
                    <a:lnTo>
                      <a:pt x="281" y="320"/>
                    </a:lnTo>
                    <a:lnTo>
                      <a:pt x="265" y="312"/>
                    </a:lnTo>
                    <a:lnTo>
                      <a:pt x="265" y="312"/>
                    </a:lnTo>
                    <a:lnTo>
                      <a:pt x="251" y="302"/>
                    </a:lnTo>
                    <a:lnTo>
                      <a:pt x="243" y="292"/>
                    </a:lnTo>
                    <a:lnTo>
                      <a:pt x="235" y="282"/>
                    </a:lnTo>
                    <a:lnTo>
                      <a:pt x="228" y="272"/>
                    </a:lnTo>
                    <a:lnTo>
                      <a:pt x="228" y="272"/>
                    </a:lnTo>
                    <a:lnTo>
                      <a:pt x="220" y="256"/>
                    </a:lnTo>
                    <a:lnTo>
                      <a:pt x="220" y="256"/>
                    </a:lnTo>
                    <a:lnTo>
                      <a:pt x="228" y="272"/>
                    </a:lnTo>
                    <a:lnTo>
                      <a:pt x="228" y="272"/>
                    </a:lnTo>
                    <a:lnTo>
                      <a:pt x="235" y="280"/>
                    </a:lnTo>
                    <a:lnTo>
                      <a:pt x="243" y="290"/>
                    </a:lnTo>
                    <a:lnTo>
                      <a:pt x="253" y="300"/>
                    </a:lnTo>
                    <a:lnTo>
                      <a:pt x="265" y="310"/>
                    </a:lnTo>
                    <a:lnTo>
                      <a:pt x="265" y="310"/>
                    </a:lnTo>
                    <a:lnTo>
                      <a:pt x="281" y="318"/>
                    </a:lnTo>
                    <a:lnTo>
                      <a:pt x="291" y="320"/>
                    </a:lnTo>
                    <a:lnTo>
                      <a:pt x="301" y="320"/>
                    </a:lnTo>
                    <a:lnTo>
                      <a:pt x="301" y="320"/>
                    </a:lnTo>
                    <a:lnTo>
                      <a:pt x="311" y="318"/>
                    </a:lnTo>
                    <a:lnTo>
                      <a:pt x="319" y="314"/>
                    </a:lnTo>
                    <a:lnTo>
                      <a:pt x="319" y="314"/>
                    </a:lnTo>
                    <a:lnTo>
                      <a:pt x="323" y="310"/>
                    </a:lnTo>
                    <a:lnTo>
                      <a:pt x="325" y="304"/>
                    </a:lnTo>
                    <a:lnTo>
                      <a:pt x="327" y="294"/>
                    </a:lnTo>
                    <a:lnTo>
                      <a:pt x="327" y="294"/>
                    </a:lnTo>
                    <a:lnTo>
                      <a:pt x="325" y="282"/>
                    </a:lnTo>
                    <a:lnTo>
                      <a:pt x="319" y="270"/>
                    </a:lnTo>
                    <a:lnTo>
                      <a:pt x="313" y="260"/>
                    </a:lnTo>
                    <a:lnTo>
                      <a:pt x="305" y="250"/>
                    </a:lnTo>
                    <a:lnTo>
                      <a:pt x="305" y="250"/>
                    </a:lnTo>
                    <a:lnTo>
                      <a:pt x="287" y="230"/>
                    </a:lnTo>
                    <a:lnTo>
                      <a:pt x="263" y="212"/>
                    </a:lnTo>
                    <a:lnTo>
                      <a:pt x="263" y="212"/>
                    </a:lnTo>
                    <a:lnTo>
                      <a:pt x="239" y="196"/>
                    </a:lnTo>
                    <a:lnTo>
                      <a:pt x="210" y="184"/>
                    </a:lnTo>
                    <a:lnTo>
                      <a:pt x="178" y="176"/>
                    </a:lnTo>
                    <a:lnTo>
                      <a:pt x="146" y="170"/>
                    </a:lnTo>
                    <a:lnTo>
                      <a:pt x="146" y="170"/>
                    </a:lnTo>
                    <a:lnTo>
                      <a:pt x="130" y="170"/>
                    </a:lnTo>
                    <a:lnTo>
                      <a:pt x="112" y="170"/>
                    </a:lnTo>
                    <a:lnTo>
                      <a:pt x="96" y="172"/>
                    </a:lnTo>
                    <a:lnTo>
                      <a:pt x="78" y="174"/>
                    </a:lnTo>
                    <a:lnTo>
                      <a:pt x="78" y="174"/>
                    </a:lnTo>
                    <a:lnTo>
                      <a:pt x="62" y="180"/>
                    </a:lnTo>
                    <a:lnTo>
                      <a:pt x="46" y="186"/>
                    </a:lnTo>
                    <a:lnTo>
                      <a:pt x="32" y="196"/>
                    </a:lnTo>
                    <a:lnTo>
                      <a:pt x="20" y="210"/>
                    </a:lnTo>
                    <a:lnTo>
                      <a:pt x="20" y="210"/>
                    </a:lnTo>
                    <a:lnTo>
                      <a:pt x="16" y="216"/>
                    </a:lnTo>
                    <a:lnTo>
                      <a:pt x="14" y="224"/>
                    </a:lnTo>
                    <a:lnTo>
                      <a:pt x="10" y="232"/>
                    </a:lnTo>
                    <a:lnTo>
                      <a:pt x="10" y="242"/>
                    </a:lnTo>
                    <a:lnTo>
                      <a:pt x="10" y="242"/>
                    </a:lnTo>
                    <a:lnTo>
                      <a:pt x="12" y="258"/>
                    </a:lnTo>
                    <a:lnTo>
                      <a:pt x="16" y="276"/>
                    </a:lnTo>
                    <a:lnTo>
                      <a:pt x="16" y="276"/>
                    </a:lnTo>
                    <a:lnTo>
                      <a:pt x="22" y="294"/>
                    </a:lnTo>
                    <a:lnTo>
                      <a:pt x="32" y="308"/>
                    </a:lnTo>
                    <a:lnTo>
                      <a:pt x="32" y="308"/>
                    </a:lnTo>
                    <a:lnTo>
                      <a:pt x="38" y="314"/>
                    </a:lnTo>
                    <a:lnTo>
                      <a:pt x="44" y="320"/>
                    </a:lnTo>
                    <a:lnTo>
                      <a:pt x="52" y="324"/>
                    </a:lnTo>
                    <a:lnTo>
                      <a:pt x="60" y="328"/>
                    </a:lnTo>
                    <a:lnTo>
                      <a:pt x="60" y="328"/>
                    </a:lnTo>
                    <a:lnTo>
                      <a:pt x="78" y="330"/>
                    </a:lnTo>
                    <a:lnTo>
                      <a:pt x="96" y="330"/>
                    </a:lnTo>
                    <a:lnTo>
                      <a:pt x="114" y="324"/>
                    </a:lnTo>
                    <a:lnTo>
                      <a:pt x="132" y="318"/>
                    </a:lnTo>
                    <a:lnTo>
                      <a:pt x="132" y="318"/>
                    </a:lnTo>
                    <a:lnTo>
                      <a:pt x="146" y="308"/>
                    </a:lnTo>
                    <a:lnTo>
                      <a:pt x="162" y="296"/>
                    </a:lnTo>
                    <a:lnTo>
                      <a:pt x="162" y="296"/>
                    </a:lnTo>
                    <a:lnTo>
                      <a:pt x="192" y="270"/>
                    </a:lnTo>
                    <a:lnTo>
                      <a:pt x="192" y="270"/>
                    </a:lnTo>
                    <a:lnTo>
                      <a:pt x="218" y="244"/>
                    </a:lnTo>
                    <a:lnTo>
                      <a:pt x="245" y="214"/>
                    </a:lnTo>
                    <a:lnTo>
                      <a:pt x="267" y="184"/>
                    </a:lnTo>
                    <a:lnTo>
                      <a:pt x="277" y="168"/>
                    </a:lnTo>
                    <a:lnTo>
                      <a:pt x="285" y="150"/>
                    </a:lnTo>
                    <a:lnTo>
                      <a:pt x="285" y="150"/>
                    </a:lnTo>
                    <a:lnTo>
                      <a:pt x="291" y="134"/>
                    </a:lnTo>
                    <a:lnTo>
                      <a:pt x="295" y="116"/>
                    </a:lnTo>
                    <a:lnTo>
                      <a:pt x="295" y="98"/>
                    </a:lnTo>
                    <a:lnTo>
                      <a:pt x="293" y="82"/>
                    </a:lnTo>
                    <a:lnTo>
                      <a:pt x="293" y="82"/>
                    </a:lnTo>
                    <a:lnTo>
                      <a:pt x="285" y="68"/>
                    </a:lnTo>
                    <a:lnTo>
                      <a:pt x="275" y="56"/>
                    </a:lnTo>
                    <a:lnTo>
                      <a:pt x="261" y="46"/>
                    </a:lnTo>
                    <a:lnTo>
                      <a:pt x="247" y="36"/>
                    </a:lnTo>
                    <a:lnTo>
                      <a:pt x="247" y="36"/>
                    </a:lnTo>
                    <a:lnTo>
                      <a:pt x="231" y="30"/>
                    </a:lnTo>
                    <a:lnTo>
                      <a:pt x="212" y="26"/>
                    </a:lnTo>
                    <a:lnTo>
                      <a:pt x="212" y="26"/>
                    </a:lnTo>
                    <a:lnTo>
                      <a:pt x="196" y="22"/>
                    </a:lnTo>
                    <a:lnTo>
                      <a:pt x="196" y="22"/>
                    </a:lnTo>
                    <a:lnTo>
                      <a:pt x="180" y="20"/>
                    </a:lnTo>
                    <a:lnTo>
                      <a:pt x="180" y="20"/>
                    </a:lnTo>
                    <a:lnTo>
                      <a:pt x="164" y="22"/>
                    </a:lnTo>
                    <a:lnTo>
                      <a:pt x="148" y="26"/>
                    </a:lnTo>
                    <a:lnTo>
                      <a:pt x="134" y="30"/>
                    </a:lnTo>
                    <a:lnTo>
                      <a:pt x="118" y="38"/>
                    </a:lnTo>
                    <a:lnTo>
                      <a:pt x="118" y="38"/>
                    </a:lnTo>
                    <a:lnTo>
                      <a:pt x="106" y="44"/>
                    </a:lnTo>
                    <a:lnTo>
                      <a:pt x="92" y="54"/>
                    </a:lnTo>
                    <a:lnTo>
                      <a:pt x="80" y="64"/>
                    </a:lnTo>
                    <a:lnTo>
                      <a:pt x="72" y="74"/>
                    </a:lnTo>
                    <a:lnTo>
                      <a:pt x="72" y="74"/>
                    </a:lnTo>
                    <a:lnTo>
                      <a:pt x="62" y="86"/>
                    </a:lnTo>
                    <a:lnTo>
                      <a:pt x="58" y="98"/>
                    </a:lnTo>
                    <a:lnTo>
                      <a:pt x="54" y="110"/>
                    </a:lnTo>
                    <a:lnTo>
                      <a:pt x="52" y="124"/>
                    </a:lnTo>
                    <a:lnTo>
                      <a:pt x="52" y="124"/>
                    </a:lnTo>
                    <a:lnTo>
                      <a:pt x="50" y="150"/>
                    </a:lnTo>
                    <a:lnTo>
                      <a:pt x="54" y="176"/>
                    </a:lnTo>
                    <a:lnTo>
                      <a:pt x="60" y="200"/>
                    </a:lnTo>
                    <a:lnTo>
                      <a:pt x="66" y="224"/>
                    </a:lnTo>
                    <a:lnTo>
                      <a:pt x="66" y="224"/>
                    </a:lnTo>
                    <a:lnTo>
                      <a:pt x="74" y="244"/>
                    </a:lnTo>
                    <a:lnTo>
                      <a:pt x="84" y="262"/>
                    </a:lnTo>
                    <a:lnTo>
                      <a:pt x="92" y="278"/>
                    </a:lnTo>
                    <a:lnTo>
                      <a:pt x="102" y="292"/>
                    </a:lnTo>
                    <a:lnTo>
                      <a:pt x="102" y="292"/>
                    </a:lnTo>
                    <a:lnTo>
                      <a:pt x="112" y="304"/>
                    </a:lnTo>
                    <a:lnTo>
                      <a:pt x="122" y="312"/>
                    </a:lnTo>
                    <a:lnTo>
                      <a:pt x="130" y="318"/>
                    </a:lnTo>
                    <a:lnTo>
                      <a:pt x="138" y="324"/>
                    </a:lnTo>
                    <a:lnTo>
                      <a:pt x="138" y="324"/>
                    </a:lnTo>
                    <a:lnTo>
                      <a:pt x="148" y="328"/>
                    </a:lnTo>
                    <a:lnTo>
                      <a:pt x="148" y="328"/>
                    </a:lnTo>
                    <a:lnTo>
                      <a:pt x="152" y="328"/>
                    </a:lnTo>
                    <a:lnTo>
                      <a:pt x="144" y="3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40">
                <a:extLst>
                  <a:ext uri="{FF2B5EF4-FFF2-40B4-BE49-F238E27FC236}">
                    <a16:creationId xmlns:a16="http://schemas.microsoft.com/office/drawing/2014/main" id="{49974C59-5028-40BE-97E2-557996906E86}"/>
                  </a:ext>
                </a:extLst>
              </p:cNvPr>
              <p:cNvSpPr>
                <a:spLocks/>
              </p:cNvSpPr>
              <p:nvPr/>
            </p:nvSpPr>
            <p:spPr bwMode="auto">
              <a:xfrm>
                <a:off x="9277" y="4039"/>
                <a:ext cx="373" cy="170"/>
              </a:xfrm>
              <a:custGeom>
                <a:avLst/>
                <a:gdLst>
                  <a:gd name="T0" fmla="*/ 269 w 373"/>
                  <a:gd name="T1" fmla="*/ 32 h 170"/>
                  <a:gd name="T2" fmla="*/ 271 w 373"/>
                  <a:gd name="T3" fmla="*/ 28 h 170"/>
                  <a:gd name="T4" fmla="*/ 275 w 373"/>
                  <a:gd name="T5" fmla="*/ 24 h 170"/>
                  <a:gd name="T6" fmla="*/ 279 w 373"/>
                  <a:gd name="T7" fmla="*/ 22 h 170"/>
                  <a:gd name="T8" fmla="*/ 305 w 373"/>
                  <a:gd name="T9" fmla="*/ 12 h 170"/>
                  <a:gd name="T10" fmla="*/ 337 w 373"/>
                  <a:gd name="T11" fmla="*/ 18 h 170"/>
                  <a:gd name="T12" fmla="*/ 357 w 373"/>
                  <a:gd name="T13" fmla="*/ 32 h 170"/>
                  <a:gd name="T14" fmla="*/ 371 w 373"/>
                  <a:gd name="T15" fmla="*/ 56 h 170"/>
                  <a:gd name="T16" fmla="*/ 373 w 373"/>
                  <a:gd name="T17" fmla="*/ 86 h 170"/>
                  <a:gd name="T18" fmla="*/ 357 w 373"/>
                  <a:gd name="T19" fmla="*/ 128 h 170"/>
                  <a:gd name="T20" fmla="*/ 335 w 373"/>
                  <a:gd name="T21" fmla="*/ 150 h 170"/>
                  <a:gd name="T22" fmla="*/ 305 w 373"/>
                  <a:gd name="T23" fmla="*/ 166 h 170"/>
                  <a:gd name="T24" fmla="*/ 255 w 373"/>
                  <a:gd name="T25" fmla="*/ 168 h 170"/>
                  <a:gd name="T26" fmla="*/ 222 w 373"/>
                  <a:gd name="T27" fmla="*/ 158 h 170"/>
                  <a:gd name="T28" fmla="*/ 178 w 373"/>
                  <a:gd name="T29" fmla="*/ 132 h 170"/>
                  <a:gd name="T30" fmla="*/ 128 w 373"/>
                  <a:gd name="T31" fmla="*/ 92 h 170"/>
                  <a:gd name="T32" fmla="*/ 60 w 373"/>
                  <a:gd name="T33" fmla="*/ 28 h 170"/>
                  <a:gd name="T34" fmla="*/ 34 w 373"/>
                  <a:gd name="T35" fmla="*/ 6 h 170"/>
                  <a:gd name="T36" fmla="*/ 24 w 373"/>
                  <a:gd name="T37" fmla="*/ 6 h 170"/>
                  <a:gd name="T38" fmla="*/ 12 w 373"/>
                  <a:gd name="T39" fmla="*/ 20 h 170"/>
                  <a:gd name="T40" fmla="*/ 6 w 373"/>
                  <a:gd name="T41" fmla="*/ 30 h 170"/>
                  <a:gd name="T42" fmla="*/ 8 w 373"/>
                  <a:gd name="T43" fmla="*/ 62 h 170"/>
                  <a:gd name="T44" fmla="*/ 20 w 373"/>
                  <a:gd name="T45" fmla="*/ 88 h 170"/>
                  <a:gd name="T46" fmla="*/ 40 w 373"/>
                  <a:gd name="T47" fmla="*/ 106 h 170"/>
                  <a:gd name="T48" fmla="*/ 56 w 373"/>
                  <a:gd name="T49" fmla="*/ 114 h 170"/>
                  <a:gd name="T50" fmla="*/ 50 w 373"/>
                  <a:gd name="T51" fmla="*/ 112 h 170"/>
                  <a:gd name="T52" fmla="*/ 30 w 373"/>
                  <a:gd name="T53" fmla="*/ 100 h 170"/>
                  <a:gd name="T54" fmla="*/ 8 w 373"/>
                  <a:gd name="T55" fmla="*/ 74 h 170"/>
                  <a:gd name="T56" fmla="*/ 0 w 373"/>
                  <a:gd name="T57" fmla="*/ 42 h 170"/>
                  <a:gd name="T58" fmla="*/ 8 w 373"/>
                  <a:gd name="T59" fmla="*/ 18 h 170"/>
                  <a:gd name="T60" fmla="*/ 14 w 373"/>
                  <a:gd name="T61" fmla="*/ 6 h 170"/>
                  <a:gd name="T62" fmla="*/ 28 w 373"/>
                  <a:gd name="T63" fmla="*/ 0 h 170"/>
                  <a:gd name="T64" fmla="*/ 42 w 373"/>
                  <a:gd name="T65" fmla="*/ 4 h 170"/>
                  <a:gd name="T66" fmla="*/ 88 w 373"/>
                  <a:gd name="T67" fmla="*/ 42 h 170"/>
                  <a:gd name="T68" fmla="*/ 160 w 373"/>
                  <a:gd name="T69" fmla="*/ 102 h 170"/>
                  <a:gd name="T70" fmla="*/ 214 w 373"/>
                  <a:gd name="T71" fmla="*/ 138 h 170"/>
                  <a:gd name="T72" fmla="*/ 242 w 373"/>
                  <a:gd name="T73" fmla="*/ 148 h 170"/>
                  <a:gd name="T74" fmla="*/ 287 w 373"/>
                  <a:gd name="T75" fmla="*/ 152 h 170"/>
                  <a:gd name="T76" fmla="*/ 311 w 373"/>
                  <a:gd name="T77" fmla="*/ 142 h 170"/>
                  <a:gd name="T78" fmla="*/ 339 w 373"/>
                  <a:gd name="T79" fmla="*/ 116 h 170"/>
                  <a:gd name="T80" fmla="*/ 347 w 373"/>
                  <a:gd name="T81" fmla="*/ 94 h 170"/>
                  <a:gd name="T82" fmla="*/ 349 w 373"/>
                  <a:gd name="T83" fmla="*/ 72 h 170"/>
                  <a:gd name="T84" fmla="*/ 343 w 373"/>
                  <a:gd name="T85" fmla="*/ 56 h 170"/>
                  <a:gd name="T86" fmla="*/ 331 w 373"/>
                  <a:gd name="T87" fmla="*/ 44 h 170"/>
                  <a:gd name="T88" fmla="*/ 309 w 373"/>
                  <a:gd name="T89" fmla="*/ 38 h 170"/>
                  <a:gd name="T90" fmla="*/ 295 w 373"/>
                  <a:gd name="T91" fmla="*/ 44 h 170"/>
                  <a:gd name="T92" fmla="*/ 293 w 373"/>
                  <a:gd name="T93" fmla="*/ 46 h 170"/>
                  <a:gd name="T94" fmla="*/ 293 w 373"/>
                  <a:gd name="T95" fmla="*/ 46 h 170"/>
                  <a:gd name="T96" fmla="*/ 295 w 373"/>
                  <a:gd name="T97" fmla="*/ 4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3" h="170">
                    <a:moveTo>
                      <a:pt x="269" y="32"/>
                    </a:moveTo>
                    <a:lnTo>
                      <a:pt x="269" y="32"/>
                    </a:lnTo>
                    <a:lnTo>
                      <a:pt x="269" y="32"/>
                    </a:lnTo>
                    <a:lnTo>
                      <a:pt x="269" y="32"/>
                    </a:lnTo>
                    <a:lnTo>
                      <a:pt x="271" y="28"/>
                    </a:lnTo>
                    <a:lnTo>
                      <a:pt x="271" y="28"/>
                    </a:lnTo>
                    <a:lnTo>
                      <a:pt x="275" y="26"/>
                    </a:lnTo>
                    <a:lnTo>
                      <a:pt x="275" y="26"/>
                    </a:lnTo>
                    <a:lnTo>
                      <a:pt x="275" y="24"/>
                    </a:lnTo>
                    <a:lnTo>
                      <a:pt x="275" y="24"/>
                    </a:lnTo>
                    <a:lnTo>
                      <a:pt x="279" y="22"/>
                    </a:lnTo>
                    <a:lnTo>
                      <a:pt x="279" y="22"/>
                    </a:lnTo>
                    <a:lnTo>
                      <a:pt x="289" y="16"/>
                    </a:lnTo>
                    <a:lnTo>
                      <a:pt x="305" y="12"/>
                    </a:lnTo>
                    <a:lnTo>
                      <a:pt x="305" y="12"/>
                    </a:lnTo>
                    <a:lnTo>
                      <a:pt x="315" y="12"/>
                    </a:lnTo>
                    <a:lnTo>
                      <a:pt x="327" y="14"/>
                    </a:lnTo>
                    <a:lnTo>
                      <a:pt x="337" y="18"/>
                    </a:lnTo>
                    <a:lnTo>
                      <a:pt x="347" y="24"/>
                    </a:lnTo>
                    <a:lnTo>
                      <a:pt x="347" y="24"/>
                    </a:lnTo>
                    <a:lnTo>
                      <a:pt x="357" y="32"/>
                    </a:lnTo>
                    <a:lnTo>
                      <a:pt x="365" y="42"/>
                    </a:lnTo>
                    <a:lnTo>
                      <a:pt x="365" y="42"/>
                    </a:lnTo>
                    <a:lnTo>
                      <a:pt x="371" y="56"/>
                    </a:lnTo>
                    <a:lnTo>
                      <a:pt x="373" y="70"/>
                    </a:lnTo>
                    <a:lnTo>
                      <a:pt x="373" y="70"/>
                    </a:lnTo>
                    <a:lnTo>
                      <a:pt x="373" y="86"/>
                    </a:lnTo>
                    <a:lnTo>
                      <a:pt x="369" y="100"/>
                    </a:lnTo>
                    <a:lnTo>
                      <a:pt x="365" y="114"/>
                    </a:lnTo>
                    <a:lnTo>
                      <a:pt x="357" y="128"/>
                    </a:lnTo>
                    <a:lnTo>
                      <a:pt x="357" y="128"/>
                    </a:lnTo>
                    <a:lnTo>
                      <a:pt x="347" y="140"/>
                    </a:lnTo>
                    <a:lnTo>
                      <a:pt x="335" y="150"/>
                    </a:lnTo>
                    <a:lnTo>
                      <a:pt x="321" y="160"/>
                    </a:lnTo>
                    <a:lnTo>
                      <a:pt x="305" y="166"/>
                    </a:lnTo>
                    <a:lnTo>
                      <a:pt x="305" y="166"/>
                    </a:lnTo>
                    <a:lnTo>
                      <a:pt x="289" y="170"/>
                    </a:lnTo>
                    <a:lnTo>
                      <a:pt x="271" y="170"/>
                    </a:lnTo>
                    <a:lnTo>
                      <a:pt x="255" y="168"/>
                    </a:lnTo>
                    <a:lnTo>
                      <a:pt x="238" y="164"/>
                    </a:lnTo>
                    <a:lnTo>
                      <a:pt x="238" y="164"/>
                    </a:lnTo>
                    <a:lnTo>
                      <a:pt x="222" y="158"/>
                    </a:lnTo>
                    <a:lnTo>
                      <a:pt x="206" y="150"/>
                    </a:lnTo>
                    <a:lnTo>
                      <a:pt x="192" y="142"/>
                    </a:lnTo>
                    <a:lnTo>
                      <a:pt x="178" y="132"/>
                    </a:lnTo>
                    <a:lnTo>
                      <a:pt x="178" y="132"/>
                    </a:lnTo>
                    <a:lnTo>
                      <a:pt x="152" y="112"/>
                    </a:lnTo>
                    <a:lnTo>
                      <a:pt x="128" y="92"/>
                    </a:lnTo>
                    <a:lnTo>
                      <a:pt x="82" y="50"/>
                    </a:lnTo>
                    <a:lnTo>
                      <a:pt x="82" y="50"/>
                    </a:lnTo>
                    <a:lnTo>
                      <a:pt x="60" y="28"/>
                    </a:lnTo>
                    <a:lnTo>
                      <a:pt x="40" y="10"/>
                    </a:lnTo>
                    <a:lnTo>
                      <a:pt x="40" y="10"/>
                    </a:lnTo>
                    <a:lnTo>
                      <a:pt x="34" y="6"/>
                    </a:lnTo>
                    <a:lnTo>
                      <a:pt x="28" y="6"/>
                    </a:lnTo>
                    <a:lnTo>
                      <a:pt x="28" y="6"/>
                    </a:lnTo>
                    <a:lnTo>
                      <a:pt x="24" y="6"/>
                    </a:lnTo>
                    <a:lnTo>
                      <a:pt x="18" y="10"/>
                    </a:lnTo>
                    <a:lnTo>
                      <a:pt x="18" y="10"/>
                    </a:lnTo>
                    <a:lnTo>
                      <a:pt x="12" y="20"/>
                    </a:lnTo>
                    <a:lnTo>
                      <a:pt x="12" y="20"/>
                    </a:lnTo>
                    <a:lnTo>
                      <a:pt x="6" y="30"/>
                    </a:lnTo>
                    <a:lnTo>
                      <a:pt x="6" y="30"/>
                    </a:lnTo>
                    <a:lnTo>
                      <a:pt x="4" y="42"/>
                    </a:lnTo>
                    <a:lnTo>
                      <a:pt x="6" y="52"/>
                    </a:lnTo>
                    <a:lnTo>
                      <a:pt x="8" y="62"/>
                    </a:lnTo>
                    <a:lnTo>
                      <a:pt x="10" y="72"/>
                    </a:lnTo>
                    <a:lnTo>
                      <a:pt x="10" y="72"/>
                    </a:lnTo>
                    <a:lnTo>
                      <a:pt x="20" y="88"/>
                    </a:lnTo>
                    <a:lnTo>
                      <a:pt x="30" y="98"/>
                    </a:lnTo>
                    <a:lnTo>
                      <a:pt x="30" y="98"/>
                    </a:lnTo>
                    <a:lnTo>
                      <a:pt x="40" y="106"/>
                    </a:lnTo>
                    <a:lnTo>
                      <a:pt x="50" y="110"/>
                    </a:lnTo>
                    <a:lnTo>
                      <a:pt x="50" y="110"/>
                    </a:lnTo>
                    <a:lnTo>
                      <a:pt x="56" y="114"/>
                    </a:lnTo>
                    <a:lnTo>
                      <a:pt x="56" y="114"/>
                    </a:lnTo>
                    <a:lnTo>
                      <a:pt x="50" y="112"/>
                    </a:lnTo>
                    <a:lnTo>
                      <a:pt x="50" y="112"/>
                    </a:lnTo>
                    <a:lnTo>
                      <a:pt x="40" y="108"/>
                    </a:lnTo>
                    <a:lnTo>
                      <a:pt x="30" y="100"/>
                    </a:lnTo>
                    <a:lnTo>
                      <a:pt x="30" y="100"/>
                    </a:lnTo>
                    <a:lnTo>
                      <a:pt x="18" y="88"/>
                    </a:lnTo>
                    <a:lnTo>
                      <a:pt x="8" y="74"/>
                    </a:lnTo>
                    <a:lnTo>
                      <a:pt x="8" y="74"/>
                    </a:lnTo>
                    <a:lnTo>
                      <a:pt x="4" y="64"/>
                    </a:lnTo>
                    <a:lnTo>
                      <a:pt x="2" y="52"/>
                    </a:lnTo>
                    <a:lnTo>
                      <a:pt x="0" y="42"/>
                    </a:lnTo>
                    <a:lnTo>
                      <a:pt x="2" y="30"/>
                    </a:lnTo>
                    <a:lnTo>
                      <a:pt x="2" y="30"/>
                    </a:lnTo>
                    <a:lnTo>
                      <a:pt x="8" y="18"/>
                    </a:lnTo>
                    <a:lnTo>
                      <a:pt x="8" y="18"/>
                    </a:lnTo>
                    <a:lnTo>
                      <a:pt x="14" y="6"/>
                    </a:lnTo>
                    <a:lnTo>
                      <a:pt x="14" y="6"/>
                    </a:lnTo>
                    <a:lnTo>
                      <a:pt x="20" y="2"/>
                    </a:lnTo>
                    <a:lnTo>
                      <a:pt x="28" y="0"/>
                    </a:lnTo>
                    <a:lnTo>
                      <a:pt x="28" y="0"/>
                    </a:lnTo>
                    <a:lnTo>
                      <a:pt x="36" y="0"/>
                    </a:lnTo>
                    <a:lnTo>
                      <a:pt x="42" y="4"/>
                    </a:lnTo>
                    <a:lnTo>
                      <a:pt x="42" y="4"/>
                    </a:lnTo>
                    <a:lnTo>
                      <a:pt x="54" y="14"/>
                    </a:lnTo>
                    <a:lnTo>
                      <a:pt x="66" y="22"/>
                    </a:lnTo>
                    <a:lnTo>
                      <a:pt x="88" y="42"/>
                    </a:lnTo>
                    <a:lnTo>
                      <a:pt x="88" y="42"/>
                    </a:lnTo>
                    <a:lnTo>
                      <a:pt x="136" y="84"/>
                    </a:lnTo>
                    <a:lnTo>
                      <a:pt x="160" y="102"/>
                    </a:lnTo>
                    <a:lnTo>
                      <a:pt x="186" y="120"/>
                    </a:lnTo>
                    <a:lnTo>
                      <a:pt x="186" y="120"/>
                    </a:lnTo>
                    <a:lnTo>
                      <a:pt x="214" y="138"/>
                    </a:lnTo>
                    <a:lnTo>
                      <a:pt x="228" y="144"/>
                    </a:lnTo>
                    <a:lnTo>
                      <a:pt x="242" y="148"/>
                    </a:lnTo>
                    <a:lnTo>
                      <a:pt x="242" y="148"/>
                    </a:lnTo>
                    <a:lnTo>
                      <a:pt x="257" y="152"/>
                    </a:lnTo>
                    <a:lnTo>
                      <a:pt x="273" y="152"/>
                    </a:lnTo>
                    <a:lnTo>
                      <a:pt x="287" y="152"/>
                    </a:lnTo>
                    <a:lnTo>
                      <a:pt x="299" y="148"/>
                    </a:lnTo>
                    <a:lnTo>
                      <a:pt x="299" y="148"/>
                    </a:lnTo>
                    <a:lnTo>
                      <a:pt x="311" y="142"/>
                    </a:lnTo>
                    <a:lnTo>
                      <a:pt x="323" y="134"/>
                    </a:lnTo>
                    <a:lnTo>
                      <a:pt x="331" y="126"/>
                    </a:lnTo>
                    <a:lnTo>
                      <a:pt x="339" y="116"/>
                    </a:lnTo>
                    <a:lnTo>
                      <a:pt x="339" y="116"/>
                    </a:lnTo>
                    <a:lnTo>
                      <a:pt x="343" y="104"/>
                    </a:lnTo>
                    <a:lnTo>
                      <a:pt x="347" y="94"/>
                    </a:lnTo>
                    <a:lnTo>
                      <a:pt x="349" y="82"/>
                    </a:lnTo>
                    <a:lnTo>
                      <a:pt x="349" y="72"/>
                    </a:lnTo>
                    <a:lnTo>
                      <a:pt x="349" y="72"/>
                    </a:lnTo>
                    <a:lnTo>
                      <a:pt x="347" y="64"/>
                    </a:lnTo>
                    <a:lnTo>
                      <a:pt x="343" y="56"/>
                    </a:lnTo>
                    <a:lnTo>
                      <a:pt x="343" y="56"/>
                    </a:lnTo>
                    <a:lnTo>
                      <a:pt x="337" y="50"/>
                    </a:lnTo>
                    <a:lnTo>
                      <a:pt x="331" y="44"/>
                    </a:lnTo>
                    <a:lnTo>
                      <a:pt x="331" y="44"/>
                    </a:lnTo>
                    <a:lnTo>
                      <a:pt x="325" y="40"/>
                    </a:lnTo>
                    <a:lnTo>
                      <a:pt x="321" y="38"/>
                    </a:lnTo>
                    <a:lnTo>
                      <a:pt x="309" y="38"/>
                    </a:lnTo>
                    <a:lnTo>
                      <a:pt x="309" y="38"/>
                    </a:lnTo>
                    <a:lnTo>
                      <a:pt x="301" y="42"/>
                    </a:lnTo>
                    <a:lnTo>
                      <a:pt x="295" y="44"/>
                    </a:lnTo>
                    <a:lnTo>
                      <a:pt x="295" y="44"/>
                    </a:lnTo>
                    <a:lnTo>
                      <a:pt x="293" y="46"/>
                    </a:lnTo>
                    <a:lnTo>
                      <a:pt x="293" y="46"/>
                    </a:lnTo>
                    <a:lnTo>
                      <a:pt x="293" y="46"/>
                    </a:lnTo>
                    <a:lnTo>
                      <a:pt x="293" y="46"/>
                    </a:lnTo>
                    <a:lnTo>
                      <a:pt x="293" y="46"/>
                    </a:lnTo>
                    <a:lnTo>
                      <a:pt x="295" y="44"/>
                    </a:lnTo>
                    <a:lnTo>
                      <a:pt x="295" y="44"/>
                    </a:lnTo>
                    <a:lnTo>
                      <a:pt x="295" y="46"/>
                    </a:lnTo>
                    <a:lnTo>
                      <a:pt x="269"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41">
                <a:extLst>
                  <a:ext uri="{FF2B5EF4-FFF2-40B4-BE49-F238E27FC236}">
                    <a16:creationId xmlns:a16="http://schemas.microsoft.com/office/drawing/2014/main" id="{73B0E9A2-2CF2-425C-ADB9-C15951D0BB42}"/>
                  </a:ext>
                </a:extLst>
              </p:cNvPr>
              <p:cNvSpPr>
                <a:spLocks/>
              </p:cNvSpPr>
              <p:nvPr/>
            </p:nvSpPr>
            <p:spPr bwMode="auto">
              <a:xfrm>
                <a:off x="9487" y="4311"/>
                <a:ext cx="43" cy="212"/>
              </a:xfrm>
              <a:custGeom>
                <a:avLst/>
                <a:gdLst>
                  <a:gd name="T0" fmla="*/ 14 w 43"/>
                  <a:gd name="T1" fmla="*/ 0 h 212"/>
                  <a:gd name="T2" fmla="*/ 14 w 43"/>
                  <a:gd name="T3" fmla="*/ 0 h 212"/>
                  <a:gd name="T4" fmla="*/ 16 w 43"/>
                  <a:gd name="T5" fmla="*/ 8 h 212"/>
                  <a:gd name="T6" fmla="*/ 16 w 43"/>
                  <a:gd name="T7" fmla="*/ 8 h 212"/>
                  <a:gd name="T8" fmla="*/ 18 w 43"/>
                  <a:gd name="T9" fmla="*/ 20 h 212"/>
                  <a:gd name="T10" fmla="*/ 18 w 43"/>
                  <a:gd name="T11" fmla="*/ 20 h 212"/>
                  <a:gd name="T12" fmla="*/ 18 w 43"/>
                  <a:gd name="T13" fmla="*/ 34 h 212"/>
                  <a:gd name="T14" fmla="*/ 18 w 43"/>
                  <a:gd name="T15" fmla="*/ 34 h 212"/>
                  <a:gd name="T16" fmla="*/ 20 w 43"/>
                  <a:gd name="T17" fmla="*/ 68 h 212"/>
                  <a:gd name="T18" fmla="*/ 22 w 43"/>
                  <a:gd name="T19" fmla="*/ 108 h 212"/>
                  <a:gd name="T20" fmla="*/ 22 w 43"/>
                  <a:gd name="T21" fmla="*/ 108 h 212"/>
                  <a:gd name="T22" fmla="*/ 24 w 43"/>
                  <a:gd name="T23" fmla="*/ 148 h 212"/>
                  <a:gd name="T24" fmla="*/ 24 w 43"/>
                  <a:gd name="T25" fmla="*/ 148 h 212"/>
                  <a:gd name="T26" fmla="*/ 26 w 43"/>
                  <a:gd name="T27" fmla="*/ 166 h 212"/>
                  <a:gd name="T28" fmla="*/ 28 w 43"/>
                  <a:gd name="T29" fmla="*/ 182 h 212"/>
                  <a:gd name="T30" fmla="*/ 28 w 43"/>
                  <a:gd name="T31" fmla="*/ 182 h 212"/>
                  <a:gd name="T32" fmla="*/ 32 w 43"/>
                  <a:gd name="T33" fmla="*/ 196 h 212"/>
                  <a:gd name="T34" fmla="*/ 32 w 43"/>
                  <a:gd name="T35" fmla="*/ 196 h 212"/>
                  <a:gd name="T36" fmla="*/ 37 w 43"/>
                  <a:gd name="T37" fmla="*/ 206 h 212"/>
                  <a:gd name="T38" fmla="*/ 37 w 43"/>
                  <a:gd name="T39" fmla="*/ 206 h 212"/>
                  <a:gd name="T40" fmla="*/ 43 w 43"/>
                  <a:gd name="T41" fmla="*/ 212 h 212"/>
                  <a:gd name="T42" fmla="*/ 43 w 43"/>
                  <a:gd name="T43" fmla="*/ 212 h 212"/>
                  <a:gd name="T44" fmla="*/ 37 w 43"/>
                  <a:gd name="T45" fmla="*/ 206 h 212"/>
                  <a:gd name="T46" fmla="*/ 37 w 43"/>
                  <a:gd name="T47" fmla="*/ 206 h 212"/>
                  <a:gd name="T48" fmla="*/ 30 w 43"/>
                  <a:gd name="T49" fmla="*/ 196 h 212"/>
                  <a:gd name="T50" fmla="*/ 30 w 43"/>
                  <a:gd name="T51" fmla="*/ 196 h 212"/>
                  <a:gd name="T52" fmla="*/ 26 w 43"/>
                  <a:gd name="T53" fmla="*/ 182 h 212"/>
                  <a:gd name="T54" fmla="*/ 26 w 43"/>
                  <a:gd name="T55" fmla="*/ 182 h 212"/>
                  <a:gd name="T56" fmla="*/ 22 w 43"/>
                  <a:gd name="T57" fmla="*/ 166 h 212"/>
                  <a:gd name="T58" fmla="*/ 20 w 43"/>
                  <a:gd name="T59" fmla="*/ 148 h 212"/>
                  <a:gd name="T60" fmla="*/ 20 w 43"/>
                  <a:gd name="T61" fmla="*/ 148 h 212"/>
                  <a:gd name="T62" fmla="*/ 14 w 43"/>
                  <a:gd name="T63" fmla="*/ 110 h 212"/>
                  <a:gd name="T64" fmla="*/ 14 w 43"/>
                  <a:gd name="T65" fmla="*/ 110 h 212"/>
                  <a:gd name="T66" fmla="*/ 12 w 43"/>
                  <a:gd name="T67" fmla="*/ 70 h 212"/>
                  <a:gd name="T68" fmla="*/ 6 w 43"/>
                  <a:gd name="T69" fmla="*/ 36 h 212"/>
                  <a:gd name="T70" fmla="*/ 6 w 43"/>
                  <a:gd name="T71" fmla="*/ 36 h 212"/>
                  <a:gd name="T72" fmla="*/ 4 w 43"/>
                  <a:gd name="T73" fmla="*/ 22 h 212"/>
                  <a:gd name="T74" fmla="*/ 4 w 43"/>
                  <a:gd name="T75" fmla="*/ 22 h 212"/>
                  <a:gd name="T76" fmla="*/ 2 w 43"/>
                  <a:gd name="T77" fmla="*/ 12 h 212"/>
                  <a:gd name="T78" fmla="*/ 2 w 43"/>
                  <a:gd name="T79" fmla="*/ 12 h 212"/>
                  <a:gd name="T80" fmla="*/ 0 w 43"/>
                  <a:gd name="T81" fmla="*/ 4 h 212"/>
                  <a:gd name="T82" fmla="*/ 14 w 43"/>
                  <a:gd name="T83"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 h="212">
                    <a:moveTo>
                      <a:pt x="14" y="0"/>
                    </a:moveTo>
                    <a:lnTo>
                      <a:pt x="14" y="0"/>
                    </a:lnTo>
                    <a:lnTo>
                      <a:pt x="16" y="8"/>
                    </a:lnTo>
                    <a:lnTo>
                      <a:pt x="16" y="8"/>
                    </a:lnTo>
                    <a:lnTo>
                      <a:pt x="18" y="20"/>
                    </a:lnTo>
                    <a:lnTo>
                      <a:pt x="18" y="20"/>
                    </a:lnTo>
                    <a:lnTo>
                      <a:pt x="18" y="34"/>
                    </a:lnTo>
                    <a:lnTo>
                      <a:pt x="18" y="34"/>
                    </a:lnTo>
                    <a:lnTo>
                      <a:pt x="20" y="68"/>
                    </a:lnTo>
                    <a:lnTo>
                      <a:pt x="22" y="108"/>
                    </a:lnTo>
                    <a:lnTo>
                      <a:pt x="22" y="108"/>
                    </a:lnTo>
                    <a:lnTo>
                      <a:pt x="24" y="148"/>
                    </a:lnTo>
                    <a:lnTo>
                      <a:pt x="24" y="148"/>
                    </a:lnTo>
                    <a:lnTo>
                      <a:pt x="26" y="166"/>
                    </a:lnTo>
                    <a:lnTo>
                      <a:pt x="28" y="182"/>
                    </a:lnTo>
                    <a:lnTo>
                      <a:pt x="28" y="182"/>
                    </a:lnTo>
                    <a:lnTo>
                      <a:pt x="32" y="196"/>
                    </a:lnTo>
                    <a:lnTo>
                      <a:pt x="32" y="196"/>
                    </a:lnTo>
                    <a:lnTo>
                      <a:pt x="37" y="206"/>
                    </a:lnTo>
                    <a:lnTo>
                      <a:pt x="37" y="206"/>
                    </a:lnTo>
                    <a:lnTo>
                      <a:pt x="43" y="212"/>
                    </a:lnTo>
                    <a:lnTo>
                      <a:pt x="43" y="212"/>
                    </a:lnTo>
                    <a:lnTo>
                      <a:pt x="37" y="206"/>
                    </a:lnTo>
                    <a:lnTo>
                      <a:pt x="37" y="206"/>
                    </a:lnTo>
                    <a:lnTo>
                      <a:pt x="30" y="196"/>
                    </a:lnTo>
                    <a:lnTo>
                      <a:pt x="30" y="196"/>
                    </a:lnTo>
                    <a:lnTo>
                      <a:pt x="26" y="182"/>
                    </a:lnTo>
                    <a:lnTo>
                      <a:pt x="26" y="182"/>
                    </a:lnTo>
                    <a:lnTo>
                      <a:pt x="22" y="166"/>
                    </a:lnTo>
                    <a:lnTo>
                      <a:pt x="20" y="148"/>
                    </a:lnTo>
                    <a:lnTo>
                      <a:pt x="20" y="148"/>
                    </a:lnTo>
                    <a:lnTo>
                      <a:pt x="14" y="110"/>
                    </a:lnTo>
                    <a:lnTo>
                      <a:pt x="14" y="110"/>
                    </a:lnTo>
                    <a:lnTo>
                      <a:pt x="12" y="70"/>
                    </a:lnTo>
                    <a:lnTo>
                      <a:pt x="6" y="36"/>
                    </a:lnTo>
                    <a:lnTo>
                      <a:pt x="6" y="36"/>
                    </a:lnTo>
                    <a:lnTo>
                      <a:pt x="4" y="22"/>
                    </a:lnTo>
                    <a:lnTo>
                      <a:pt x="4" y="22"/>
                    </a:lnTo>
                    <a:lnTo>
                      <a:pt x="2" y="12"/>
                    </a:lnTo>
                    <a:lnTo>
                      <a:pt x="2" y="12"/>
                    </a:lnTo>
                    <a:lnTo>
                      <a:pt x="0" y="4"/>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42">
                <a:extLst>
                  <a:ext uri="{FF2B5EF4-FFF2-40B4-BE49-F238E27FC236}">
                    <a16:creationId xmlns:a16="http://schemas.microsoft.com/office/drawing/2014/main" id="{54D842AD-0858-4005-9948-7E9C58789A1C}"/>
                  </a:ext>
                </a:extLst>
              </p:cNvPr>
              <p:cNvSpPr>
                <a:spLocks/>
              </p:cNvSpPr>
              <p:nvPr/>
            </p:nvSpPr>
            <p:spPr bwMode="auto">
              <a:xfrm>
                <a:off x="9405" y="5756"/>
                <a:ext cx="114" cy="196"/>
              </a:xfrm>
              <a:custGeom>
                <a:avLst/>
                <a:gdLst>
                  <a:gd name="T0" fmla="*/ 114 w 114"/>
                  <a:gd name="T1" fmla="*/ 16 h 196"/>
                  <a:gd name="T2" fmla="*/ 114 w 114"/>
                  <a:gd name="T3" fmla="*/ 16 h 196"/>
                  <a:gd name="T4" fmla="*/ 112 w 114"/>
                  <a:gd name="T5" fmla="*/ 16 h 196"/>
                  <a:gd name="T6" fmla="*/ 112 w 114"/>
                  <a:gd name="T7" fmla="*/ 16 h 196"/>
                  <a:gd name="T8" fmla="*/ 106 w 114"/>
                  <a:gd name="T9" fmla="*/ 16 h 196"/>
                  <a:gd name="T10" fmla="*/ 106 w 114"/>
                  <a:gd name="T11" fmla="*/ 16 h 196"/>
                  <a:gd name="T12" fmla="*/ 98 w 114"/>
                  <a:gd name="T13" fmla="*/ 20 h 196"/>
                  <a:gd name="T14" fmla="*/ 86 w 114"/>
                  <a:gd name="T15" fmla="*/ 28 h 196"/>
                  <a:gd name="T16" fmla="*/ 86 w 114"/>
                  <a:gd name="T17" fmla="*/ 28 h 196"/>
                  <a:gd name="T18" fmla="*/ 74 w 114"/>
                  <a:gd name="T19" fmla="*/ 40 h 196"/>
                  <a:gd name="T20" fmla="*/ 62 w 114"/>
                  <a:gd name="T21" fmla="*/ 54 h 196"/>
                  <a:gd name="T22" fmla="*/ 50 w 114"/>
                  <a:gd name="T23" fmla="*/ 72 h 196"/>
                  <a:gd name="T24" fmla="*/ 38 w 114"/>
                  <a:gd name="T25" fmla="*/ 88 h 196"/>
                  <a:gd name="T26" fmla="*/ 38 w 114"/>
                  <a:gd name="T27" fmla="*/ 88 h 196"/>
                  <a:gd name="T28" fmla="*/ 26 w 114"/>
                  <a:gd name="T29" fmla="*/ 108 h 196"/>
                  <a:gd name="T30" fmla="*/ 18 w 114"/>
                  <a:gd name="T31" fmla="*/ 126 h 196"/>
                  <a:gd name="T32" fmla="*/ 10 w 114"/>
                  <a:gd name="T33" fmla="*/ 144 h 196"/>
                  <a:gd name="T34" fmla="*/ 4 w 114"/>
                  <a:gd name="T35" fmla="*/ 160 h 196"/>
                  <a:gd name="T36" fmla="*/ 4 w 114"/>
                  <a:gd name="T37" fmla="*/ 160 h 196"/>
                  <a:gd name="T38" fmla="*/ 2 w 114"/>
                  <a:gd name="T39" fmla="*/ 174 h 196"/>
                  <a:gd name="T40" fmla="*/ 2 w 114"/>
                  <a:gd name="T41" fmla="*/ 186 h 196"/>
                  <a:gd name="T42" fmla="*/ 2 w 114"/>
                  <a:gd name="T43" fmla="*/ 186 h 196"/>
                  <a:gd name="T44" fmla="*/ 2 w 114"/>
                  <a:gd name="T45" fmla="*/ 194 h 196"/>
                  <a:gd name="T46" fmla="*/ 2 w 114"/>
                  <a:gd name="T47" fmla="*/ 194 h 196"/>
                  <a:gd name="T48" fmla="*/ 2 w 114"/>
                  <a:gd name="T49" fmla="*/ 196 h 196"/>
                  <a:gd name="T50" fmla="*/ 2 w 114"/>
                  <a:gd name="T51" fmla="*/ 196 h 196"/>
                  <a:gd name="T52" fmla="*/ 2 w 114"/>
                  <a:gd name="T53" fmla="*/ 194 h 196"/>
                  <a:gd name="T54" fmla="*/ 2 w 114"/>
                  <a:gd name="T55" fmla="*/ 194 h 196"/>
                  <a:gd name="T56" fmla="*/ 0 w 114"/>
                  <a:gd name="T57" fmla="*/ 186 h 196"/>
                  <a:gd name="T58" fmla="*/ 0 w 114"/>
                  <a:gd name="T59" fmla="*/ 186 h 196"/>
                  <a:gd name="T60" fmla="*/ 0 w 114"/>
                  <a:gd name="T61" fmla="*/ 174 h 196"/>
                  <a:gd name="T62" fmla="*/ 2 w 114"/>
                  <a:gd name="T63" fmla="*/ 160 h 196"/>
                  <a:gd name="T64" fmla="*/ 2 w 114"/>
                  <a:gd name="T65" fmla="*/ 160 h 196"/>
                  <a:gd name="T66" fmla="*/ 6 w 114"/>
                  <a:gd name="T67" fmla="*/ 142 h 196"/>
                  <a:gd name="T68" fmla="*/ 14 w 114"/>
                  <a:gd name="T69" fmla="*/ 124 h 196"/>
                  <a:gd name="T70" fmla="*/ 22 w 114"/>
                  <a:gd name="T71" fmla="*/ 104 h 196"/>
                  <a:gd name="T72" fmla="*/ 32 w 114"/>
                  <a:gd name="T73" fmla="*/ 86 h 196"/>
                  <a:gd name="T74" fmla="*/ 32 w 114"/>
                  <a:gd name="T75" fmla="*/ 86 h 196"/>
                  <a:gd name="T76" fmla="*/ 42 w 114"/>
                  <a:gd name="T77" fmla="*/ 66 h 196"/>
                  <a:gd name="T78" fmla="*/ 54 w 114"/>
                  <a:gd name="T79" fmla="*/ 48 h 196"/>
                  <a:gd name="T80" fmla="*/ 66 w 114"/>
                  <a:gd name="T81" fmla="*/ 34 h 196"/>
                  <a:gd name="T82" fmla="*/ 78 w 114"/>
                  <a:gd name="T83" fmla="*/ 20 h 196"/>
                  <a:gd name="T84" fmla="*/ 78 w 114"/>
                  <a:gd name="T85" fmla="*/ 20 h 196"/>
                  <a:gd name="T86" fmla="*/ 90 w 114"/>
                  <a:gd name="T87" fmla="*/ 10 h 196"/>
                  <a:gd name="T88" fmla="*/ 102 w 114"/>
                  <a:gd name="T89" fmla="*/ 4 h 196"/>
                  <a:gd name="T90" fmla="*/ 102 w 114"/>
                  <a:gd name="T91" fmla="*/ 4 h 196"/>
                  <a:gd name="T92" fmla="*/ 110 w 114"/>
                  <a:gd name="T93" fmla="*/ 2 h 196"/>
                  <a:gd name="T94" fmla="*/ 110 w 114"/>
                  <a:gd name="T95" fmla="*/ 2 h 196"/>
                  <a:gd name="T96" fmla="*/ 114 w 114"/>
                  <a:gd name="T97" fmla="*/ 0 h 196"/>
                  <a:gd name="T98" fmla="*/ 114 w 114"/>
                  <a:gd name="T99" fmla="*/ 1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 h="196">
                    <a:moveTo>
                      <a:pt x="114" y="16"/>
                    </a:moveTo>
                    <a:lnTo>
                      <a:pt x="114" y="16"/>
                    </a:lnTo>
                    <a:lnTo>
                      <a:pt x="112" y="16"/>
                    </a:lnTo>
                    <a:lnTo>
                      <a:pt x="112" y="16"/>
                    </a:lnTo>
                    <a:lnTo>
                      <a:pt x="106" y="16"/>
                    </a:lnTo>
                    <a:lnTo>
                      <a:pt x="106" y="16"/>
                    </a:lnTo>
                    <a:lnTo>
                      <a:pt x="98" y="20"/>
                    </a:lnTo>
                    <a:lnTo>
                      <a:pt x="86" y="28"/>
                    </a:lnTo>
                    <a:lnTo>
                      <a:pt x="86" y="28"/>
                    </a:lnTo>
                    <a:lnTo>
                      <a:pt x="74" y="40"/>
                    </a:lnTo>
                    <a:lnTo>
                      <a:pt x="62" y="54"/>
                    </a:lnTo>
                    <a:lnTo>
                      <a:pt x="50" y="72"/>
                    </a:lnTo>
                    <a:lnTo>
                      <a:pt x="38" y="88"/>
                    </a:lnTo>
                    <a:lnTo>
                      <a:pt x="38" y="88"/>
                    </a:lnTo>
                    <a:lnTo>
                      <a:pt x="26" y="108"/>
                    </a:lnTo>
                    <a:lnTo>
                      <a:pt x="18" y="126"/>
                    </a:lnTo>
                    <a:lnTo>
                      <a:pt x="10" y="144"/>
                    </a:lnTo>
                    <a:lnTo>
                      <a:pt x="4" y="160"/>
                    </a:lnTo>
                    <a:lnTo>
                      <a:pt x="4" y="160"/>
                    </a:lnTo>
                    <a:lnTo>
                      <a:pt x="2" y="174"/>
                    </a:lnTo>
                    <a:lnTo>
                      <a:pt x="2" y="186"/>
                    </a:lnTo>
                    <a:lnTo>
                      <a:pt x="2" y="186"/>
                    </a:lnTo>
                    <a:lnTo>
                      <a:pt x="2" y="194"/>
                    </a:lnTo>
                    <a:lnTo>
                      <a:pt x="2" y="194"/>
                    </a:lnTo>
                    <a:lnTo>
                      <a:pt x="2" y="196"/>
                    </a:lnTo>
                    <a:lnTo>
                      <a:pt x="2" y="196"/>
                    </a:lnTo>
                    <a:lnTo>
                      <a:pt x="2" y="194"/>
                    </a:lnTo>
                    <a:lnTo>
                      <a:pt x="2" y="194"/>
                    </a:lnTo>
                    <a:lnTo>
                      <a:pt x="0" y="186"/>
                    </a:lnTo>
                    <a:lnTo>
                      <a:pt x="0" y="186"/>
                    </a:lnTo>
                    <a:lnTo>
                      <a:pt x="0" y="174"/>
                    </a:lnTo>
                    <a:lnTo>
                      <a:pt x="2" y="160"/>
                    </a:lnTo>
                    <a:lnTo>
                      <a:pt x="2" y="160"/>
                    </a:lnTo>
                    <a:lnTo>
                      <a:pt x="6" y="142"/>
                    </a:lnTo>
                    <a:lnTo>
                      <a:pt x="14" y="124"/>
                    </a:lnTo>
                    <a:lnTo>
                      <a:pt x="22" y="104"/>
                    </a:lnTo>
                    <a:lnTo>
                      <a:pt x="32" y="86"/>
                    </a:lnTo>
                    <a:lnTo>
                      <a:pt x="32" y="86"/>
                    </a:lnTo>
                    <a:lnTo>
                      <a:pt x="42" y="66"/>
                    </a:lnTo>
                    <a:lnTo>
                      <a:pt x="54" y="48"/>
                    </a:lnTo>
                    <a:lnTo>
                      <a:pt x="66" y="34"/>
                    </a:lnTo>
                    <a:lnTo>
                      <a:pt x="78" y="20"/>
                    </a:lnTo>
                    <a:lnTo>
                      <a:pt x="78" y="20"/>
                    </a:lnTo>
                    <a:lnTo>
                      <a:pt x="90" y="10"/>
                    </a:lnTo>
                    <a:lnTo>
                      <a:pt x="102" y="4"/>
                    </a:lnTo>
                    <a:lnTo>
                      <a:pt x="102" y="4"/>
                    </a:lnTo>
                    <a:lnTo>
                      <a:pt x="110" y="2"/>
                    </a:lnTo>
                    <a:lnTo>
                      <a:pt x="110" y="2"/>
                    </a:lnTo>
                    <a:lnTo>
                      <a:pt x="114" y="0"/>
                    </a:lnTo>
                    <a:lnTo>
                      <a:pt x="114"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43">
                <a:extLst>
                  <a:ext uri="{FF2B5EF4-FFF2-40B4-BE49-F238E27FC236}">
                    <a16:creationId xmlns:a16="http://schemas.microsoft.com/office/drawing/2014/main" id="{22BA8713-3882-4D9E-8DFF-8999B2C4AFEC}"/>
                  </a:ext>
                </a:extLst>
              </p:cNvPr>
              <p:cNvSpPr>
                <a:spLocks/>
              </p:cNvSpPr>
              <p:nvPr/>
            </p:nvSpPr>
            <p:spPr bwMode="auto">
              <a:xfrm>
                <a:off x="9447" y="5786"/>
                <a:ext cx="103" cy="256"/>
              </a:xfrm>
              <a:custGeom>
                <a:avLst/>
                <a:gdLst>
                  <a:gd name="T0" fmla="*/ 95 w 103"/>
                  <a:gd name="T1" fmla="*/ 74 h 256"/>
                  <a:gd name="T2" fmla="*/ 97 w 103"/>
                  <a:gd name="T3" fmla="*/ 96 h 256"/>
                  <a:gd name="T4" fmla="*/ 97 w 103"/>
                  <a:gd name="T5" fmla="*/ 152 h 256"/>
                  <a:gd name="T6" fmla="*/ 95 w 103"/>
                  <a:gd name="T7" fmla="*/ 188 h 256"/>
                  <a:gd name="T8" fmla="*/ 91 w 103"/>
                  <a:gd name="T9" fmla="*/ 208 h 256"/>
                  <a:gd name="T10" fmla="*/ 85 w 103"/>
                  <a:gd name="T11" fmla="*/ 230 h 256"/>
                  <a:gd name="T12" fmla="*/ 72 w 103"/>
                  <a:gd name="T13" fmla="*/ 248 h 256"/>
                  <a:gd name="T14" fmla="*/ 68 w 103"/>
                  <a:gd name="T15" fmla="*/ 252 h 256"/>
                  <a:gd name="T16" fmla="*/ 56 w 103"/>
                  <a:gd name="T17" fmla="*/ 256 h 256"/>
                  <a:gd name="T18" fmla="*/ 50 w 103"/>
                  <a:gd name="T19" fmla="*/ 256 h 256"/>
                  <a:gd name="T20" fmla="*/ 28 w 103"/>
                  <a:gd name="T21" fmla="*/ 244 h 256"/>
                  <a:gd name="T22" fmla="*/ 12 w 103"/>
                  <a:gd name="T23" fmla="*/ 226 h 256"/>
                  <a:gd name="T24" fmla="*/ 8 w 103"/>
                  <a:gd name="T25" fmla="*/ 214 h 256"/>
                  <a:gd name="T26" fmla="*/ 2 w 103"/>
                  <a:gd name="T27" fmla="*/ 192 h 256"/>
                  <a:gd name="T28" fmla="*/ 0 w 103"/>
                  <a:gd name="T29" fmla="*/ 180 h 256"/>
                  <a:gd name="T30" fmla="*/ 2 w 103"/>
                  <a:gd name="T31" fmla="*/ 168 h 256"/>
                  <a:gd name="T32" fmla="*/ 6 w 103"/>
                  <a:gd name="T33" fmla="*/ 156 h 256"/>
                  <a:gd name="T34" fmla="*/ 14 w 103"/>
                  <a:gd name="T35" fmla="*/ 136 h 256"/>
                  <a:gd name="T36" fmla="*/ 50 w 103"/>
                  <a:gd name="T37" fmla="*/ 66 h 256"/>
                  <a:gd name="T38" fmla="*/ 81 w 103"/>
                  <a:gd name="T39" fmla="*/ 18 h 256"/>
                  <a:gd name="T40" fmla="*/ 103 w 103"/>
                  <a:gd name="T41" fmla="*/ 8 h 256"/>
                  <a:gd name="T42" fmla="*/ 91 w 103"/>
                  <a:gd name="T43" fmla="*/ 24 h 256"/>
                  <a:gd name="T44" fmla="*/ 60 w 103"/>
                  <a:gd name="T45" fmla="*/ 72 h 256"/>
                  <a:gd name="T46" fmla="*/ 24 w 103"/>
                  <a:gd name="T47" fmla="*/ 140 h 256"/>
                  <a:gd name="T48" fmla="*/ 14 w 103"/>
                  <a:gd name="T49" fmla="*/ 160 h 256"/>
                  <a:gd name="T50" fmla="*/ 12 w 103"/>
                  <a:gd name="T51" fmla="*/ 170 h 256"/>
                  <a:gd name="T52" fmla="*/ 10 w 103"/>
                  <a:gd name="T53" fmla="*/ 180 h 256"/>
                  <a:gd name="T54" fmla="*/ 12 w 103"/>
                  <a:gd name="T55" fmla="*/ 202 h 256"/>
                  <a:gd name="T56" fmla="*/ 20 w 103"/>
                  <a:gd name="T57" fmla="*/ 222 h 256"/>
                  <a:gd name="T58" fmla="*/ 24 w 103"/>
                  <a:gd name="T59" fmla="*/ 230 h 256"/>
                  <a:gd name="T60" fmla="*/ 40 w 103"/>
                  <a:gd name="T61" fmla="*/ 246 h 256"/>
                  <a:gd name="T62" fmla="*/ 50 w 103"/>
                  <a:gd name="T63" fmla="*/ 250 h 256"/>
                  <a:gd name="T64" fmla="*/ 68 w 103"/>
                  <a:gd name="T65" fmla="*/ 244 h 256"/>
                  <a:gd name="T66" fmla="*/ 77 w 103"/>
                  <a:gd name="T67" fmla="*/ 236 h 256"/>
                  <a:gd name="T68" fmla="*/ 81 w 103"/>
                  <a:gd name="T69" fmla="*/ 228 h 256"/>
                  <a:gd name="T70" fmla="*/ 91 w 103"/>
                  <a:gd name="T71" fmla="*/ 188 h 256"/>
                  <a:gd name="T72" fmla="*/ 95 w 103"/>
                  <a:gd name="T73" fmla="*/ 152 h 256"/>
                  <a:gd name="T74" fmla="*/ 97 w 103"/>
                  <a:gd name="T75" fmla="*/ 120 h 256"/>
                  <a:gd name="T76" fmla="*/ 97 w 103"/>
                  <a:gd name="T77" fmla="*/ 96 h 256"/>
                  <a:gd name="T78" fmla="*/ 95 w 103"/>
                  <a:gd name="T79" fmla="*/ 7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 h="256">
                    <a:moveTo>
                      <a:pt x="95" y="74"/>
                    </a:moveTo>
                    <a:lnTo>
                      <a:pt x="95" y="74"/>
                    </a:lnTo>
                    <a:lnTo>
                      <a:pt x="97" y="96"/>
                    </a:lnTo>
                    <a:lnTo>
                      <a:pt x="97" y="96"/>
                    </a:lnTo>
                    <a:lnTo>
                      <a:pt x="99" y="120"/>
                    </a:lnTo>
                    <a:lnTo>
                      <a:pt x="97" y="152"/>
                    </a:lnTo>
                    <a:lnTo>
                      <a:pt x="97" y="152"/>
                    </a:lnTo>
                    <a:lnTo>
                      <a:pt x="95" y="188"/>
                    </a:lnTo>
                    <a:lnTo>
                      <a:pt x="95" y="188"/>
                    </a:lnTo>
                    <a:lnTo>
                      <a:pt x="91" y="208"/>
                    </a:lnTo>
                    <a:lnTo>
                      <a:pt x="85" y="230"/>
                    </a:lnTo>
                    <a:lnTo>
                      <a:pt x="85" y="230"/>
                    </a:lnTo>
                    <a:lnTo>
                      <a:pt x="81" y="240"/>
                    </a:lnTo>
                    <a:lnTo>
                      <a:pt x="72" y="248"/>
                    </a:lnTo>
                    <a:lnTo>
                      <a:pt x="72" y="248"/>
                    </a:lnTo>
                    <a:lnTo>
                      <a:pt x="68" y="252"/>
                    </a:lnTo>
                    <a:lnTo>
                      <a:pt x="62" y="254"/>
                    </a:lnTo>
                    <a:lnTo>
                      <a:pt x="56" y="256"/>
                    </a:lnTo>
                    <a:lnTo>
                      <a:pt x="50" y="256"/>
                    </a:lnTo>
                    <a:lnTo>
                      <a:pt x="50" y="256"/>
                    </a:lnTo>
                    <a:lnTo>
                      <a:pt x="38" y="252"/>
                    </a:lnTo>
                    <a:lnTo>
                      <a:pt x="28" y="244"/>
                    </a:lnTo>
                    <a:lnTo>
                      <a:pt x="20" y="236"/>
                    </a:lnTo>
                    <a:lnTo>
                      <a:pt x="12" y="226"/>
                    </a:lnTo>
                    <a:lnTo>
                      <a:pt x="12" y="226"/>
                    </a:lnTo>
                    <a:lnTo>
                      <a:pt x="8" y="214"/>
                    </a:lnTo>
                    <a:lnTo>
                      <a:pt x="4" y="204"/>
                    </a:lnTo>
                    <a:lnTo>
                      <a:pt x="2" y="192"/>
                    </a:lnTo>
                    <a:lnTo>
                      <a:pt x="0" y="180"/>
                    </a:lnTo>
                    <a:lnTo>
                      <a:pt x="0" y="180"/>
                    </a:lnTo>
                    <a:lnTo>
                      <a:pt x="2" y="168"/>
                    </a:lnTo>
                    <a:lnTo>
                      <a:pt x="2" y="168"/>
                    </a:lnTo>
                    <a:lnTo>
                      <a:pt x="6" y="156"/>
                    </a:lnTo>
                    <a:lnTo>
                      <a:pt x="6" y="156"/>
                    </a:lnTo>
                    <a:lnTo>
                      <a:pt x="14" y="136"/>
                    </a:lnTo>
                    <a:lnTo>
                      <a:pt x="14" y="136"/>
                    </a:lnTo>
                    <a:lnTo>
                      <a:pt x="32" y="98"/>
                    </a:lnTo>
                    <a:lnTo>
                      <a:pt x="50" y="66"/>
                    </a:lnTo>
                    <a:lnTo>
                      <a:pt x="50" y="66"/>
                    </a:lnTo>
                    <a:lnTo>
                      <a:pt x="81" y="18"/>
                    </a:lnTo>
                    <a:lnTo>
                      <a:pt x="91" y="0"/>
                    </a:lnTo>
                    <a:lnTo>
                      <a:pt x="103" y="8"/>
                    </a:lnTo>
                    <a:lnTo>
                      <a:pt x="103" y="8"/>
                    </a:lnTo>
                    <a:lnTo>
                      <a:pt x="91" y="24"/>
                    </a:lnTo>
                    <a:lnTo>
                      <a:pt x="60" y="72"/>
                    </a:lnTo>
                    <a:lnTo>
                      <a:pt x="60" y="72"/>
                    </a:lnTo>
                    <a:lnTo>
                      <a:pt x="42" y="104"/>
                    </a:lnTo>
                    <a:lnTo>
                      <a:pt x="24" y="140"/>
                    </a:lnTo>
                    <a:lnTo>
                      <a:pt x="24" y="140"/>
                    </a:lnTo>
                    <a:lnTo>
                      <a:pt x="14" y="160"/>
                    </a:lnTo>
                    <a:lnTo>
                      <a:pt x="14" y="160"/>
                    </a:lnTo>
                    <a:lnTo>
                      <a:pt x="12" y="170"/>
                    </a:lnTo>
                    <a:lnTo>
                      <a:pt x="10" y="180"/>
                    </a:lnTo>
                    <a:lnTo>
                      <a:pt x="10" y="180"/>
                    </a:lnTo>
                    <a:lnTo>
                      <a:pt x="10" y="190"/>
                    </a:lnTo>
                    <a:lnTo>
                      <a:pt x="12" y="202"/>
                    </a:lnTo>
                    <a:lnTo>
                      <a:pt x="14" y="212"/>
                    </a:lnTo>
                    <a:lnTo>
                      <a:pt x="20" y="222"/>
                    </a:lnTo>
                    <a:lnTo>
                      <a:pt x="20" y="222"/>
                    </a:lnTo>
                    <a:lnTo>
                      <a:pt x="24" y="230"/>
                    </a:lnTo>
                    <a:lnTo>
                      <a:pt x="32" y="240"/>
                    </a:lnTo>
                    <a:lnTo>
                      <a:pt x="40" y="246"/>
                    </a:lnTo>
                    <a:lnTo>
                      <a:pt x="50" y="250"/>
                    </a:lnTo>
                    <a:lnTo>
                      <a:pt x="50" y="250"/>
                    </a:lnTo>
                    <a:lnTo>
                      <a:pt x="60" y="248"/>
                    </a:lnTo>
                    <a:lnTo>
                      <a:pt x="68" y="244"/>
                    </a:lnTo>
                    <a:lnTo>
                      <a:pt x="68" y="244"/>
                    </a:lnTo>
                    <a:lnTo>
                      <a:pt x="77" y="236"/>
                    </a:lnTo>
                    <a:lnTo>
                      <a:pt x="81" y="228"/>
                    </a:lnTo>
                    <a:lnTo>
                      <a:pt x="81" y="228"/>
                    </a:lnTo>
                    <a:lnTo>
                      <a:pt x="87" y="208"/>
                    </a:lnTo>
                    <a:lnTo>
                      <a:pt x="91" y="188"/>
                    </a:lnTo>
                    <a:lnTo>
                      <a:pt x="91" y="188"/>
                    </a:lnTo>
                    <a:lnTo>
                      <a:pt x="95" y="152"/>
                    </a:lnTo>
                    <a:lnTo>
                      <a:pt x="95" y="152"/>
                    </a:lnTo>
                    <a:lnTo>
                      <a:pt x="97" y="120"/>
                    </a:lnTo>
                    <a:lnTo>
                      <a:pt x="97" y="96"/>
                    </a:lnTo>
                    <a:lnTo>
                      <a:pt x="97" y="96"/>
                    </a:lnTo>
                    <a:lnTo>
                      <a:pt x="95" y="74"/>
                    </a:lnTo>
                    <a:lnTo>
                      <a:pt x="95"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44">
                <a:extLst>
                  <a:ext uri="{FF2B5EF4-FFF2-40B4-BE49-F238E27FC236}">
                    <a16:creationId xmlns:a16="http://schemas.microsoft.com/office/drawing/2014/main" id="{2E541E05-C43D-4B67-ADD9-3720FC87C71A}"/>
                  </a:ext>
                </a:extLst>
              </p:cNvPr>
              <p:cNvSpPr>
                <a:spLocks/>
              </p:cNvSpPr>
              <p:nvPr/>
            </p:nvSpPr>
            <p:spPr bwMode="auto">
              <a:xfrm>
                <a:off x="9528" y="5824"/>
                <a:ext cx="140" cy="232"/>
              </a:xfrm>
              <a:custGeom>
                <a:avLst/>
                <a:gdLst>
                  <a:gd name="T0" fmla="*/ 6 w 140"/>
                  <a:gd name="T1" fmla="*/ 0 h 232"/>
                  <a:gd name="T2" fmla="*/ 10 w 140"/>
                  <a:gd name="T3" fmla="*/ 4 h 232"/>
                  <a:gd name="T4" fmla="*/ 24 w 140"/>
                  <a:gd name="T5" fmla="*/ 12 h 232"/>
                  <a:gd name="T6" fmla="*/ 62 w 140"/>
                  <a:gd name="T7" fmla="*/ 50 h 232"/>
                  <a:gd name="T8" fmla="*/ 84 w 140"/>
                  <a:gd name="T9" fmla="*/ 78 h 232"/>
                  <a:gd name="T10" fmla="*/ 104 w 140"/>
                  <a:gd name="T11" fmla="*/ 112 h 232"/>
                  <a:gd name="T12" fmla="*/ 124 w 140"/>
                  <a:gd name="T13" fmla="*/ 150 h 232"/>
                  <a:gd name="T14" fmla="*/ 138 w 140"/>
                  <a:gd name="T15" fmla="*/ 192 h 232"/>
                  <a:gd name="T16" fmla="*/ 140 w 140"/>
                  <a:gd name="T17" fmla="*/ 204 h 232"/>
                  <a:gd name="T18" fmla="*/ 140 w 140"/>
                  <a:gd name="T19" fmla="*/ 214 h 232"/>
                  <a:gd name="T20" fmla="*/ 134 w 140"/>
                  <a:gd name="T21" fmla="*/ 226 h 232"/>
                  <a:gd name="T22" fmla="*/ 128 w 140"/>
                  <a:gd name="T23" fmla="*/ 230 h 232"/>
                  <a:gd name="T24" fmla="*/ 122 w 140"/>
                  <a:gd name="T25" fmla="*/ 232 h 232"/>
                  <a:gd name="T26" fmla="*/ 100 w 140"/>
                  <a:gd name="T27" fmla="*/ 226 h 232"/>
                  <a:gd name="T28" fmla="*/ 90 w 140"/>
                  <a:gd name="T29" fmla="*/ 222 h 232"/>
                  <a:gd name="T30" fmla="*/ 82 w 140"/>
                  <a:gd name="T31" fmla="*/ 216 h 232"/>
                  <a:gd name="T32" fmla="*/ 54 w 140"/>
                  <a:gd name="T33" fmla="*/ 188 h 232"/>
                  <a:gd name="T34" fmla="*/ 36 w 140"/>
                  <a:gd name="T35" fmla="*/ 156 h 232"/>
                  <a:gd name="T36" fmla="*/ 26 w 140"/>
                  <a:gd name="T37" fmla="*/ 128 h 232"/>
                  <a:gd name="T38" fmla="*/ 20 w 140"/>
                  <a:gd name="T39" fmla="*/ 106 h 232"/>
                  <a:gd name="T40" fmla="*/ 16 w 140"/>
                  <a:gd name="T41" fmla="*/ 86 h 232"/>
                  <a:gd name="T42" fmla="*/ 20 w 140"/>
                  <a:gd name="T43" fmla="*/ 106 h 232"/>
                  <a:gd name="T44" fmla="*/ 40 w 140"/>
                  <a:gd name="T45" fmla="*/ 156 h 232"/>
                  <a:gd name="T46" fmla="*/ 48 w 140"/>
                  <a:gd name="T47" fmla="*/ 170 h 232"/>
                  <a:gd name="T48" fmla="*/ 70 w 140"/>
                  <a:gd name="T49" fmla="*/ 200 h 232"/>
                  <a:gd name="T50" fmla="*/ 84 w 140"/>
                  <a:gd name="T51" fmla="*/ 212 h 232"/>
                  <a:gd name="T52" fmla="*/ 102 w 140"/>
                  <a:gd name="T53" fmla="*/ 222 h 232"/>
                  <a:gd name="T54" fmla="*/ 112 w 140"/>
                  <a:gd name="T55" fmla="*/ 224 h 232"/>
                  <a:gd name="T56" fmla="*/ 122 w 140"/>
                  <a:gd name="T57" fmla="*/ 226 h 232"/>
                  <a:gd name="T58" fmla="*/ 130 w 140"/>
                  <a:gd name="T59" fmla="*/ 222 h 232"/>
                  <a:gd name="T60" fmla="*/ 132 w 140"/>
                  <a:gd name="T61" fmla="*/ 214 h 232"/>
                  <a:gd name="T62" fmla="*/ 132 w 140"/>
                  <a:gd name="T63" fmla="*/ 204 h 232"/>
                  <a:gd name="T64" fmla="*/ 130 w 140"/>
                  <a:gd name="T65" fmla="*/ 194 h 232"/>
                  <a:gd name="T66" fmla="*/ 116 w 140"/>
                  <a:gd name="T67" fmla="*/ 154 h 232"/>
                  <a:gd name="T68" fmla="*/ 96 w 140"/>
                  <a:gd name="T69" fmla="*/ 118 h 232"/>
                  <a:gd name="T70" fmla="*/ 74 w 140"/>
                  <a:gd name="T71" fmla="*/ 84 h 232"/>
                  <a:gd name="T72" fmla="*/ 52 w 140"/>
                  <a:gd name="T73" fmla="*/ 58 h 232"/>
                  <a:gd name="T74" fmla="*/ 16 w 140"/>
                  <a:gd name="T75" fmla="*/ 22 h 232"/>
                  <a:gd name="T76" fmla="*/ 4 w 140"/>
                  <a:gd name="T77" fmla="*/ 16 h 232"/>
                  <a:gd name="T78" fmla="*/ 0 w 140"/>
                  <a:gd name="T79" fmla="*/ 1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232">
                    <a:moveTo>
                      <a:pt x="6" y="0"/>
                    </a:moveTo>
                    <a:lnTo>
                      <a:pt x="6" y="0"/>
                    </a:lnTo>
                    <a:lnTo>
                      <a:pt x="10" y="4"/>
                    </a:lnTo>
                    <a:lnTo>
                      <a:pt x="10" y="4"/>
                    </a:lnTo>
                    <a:lnTo>
                      <a:pt x="24" y="12"/>
                    </a:lnTo>
                    <a:lnTo>
                      <a:pt x="24" y="12"/>
                    </a:lnTo>
                    <a:lnTo>
                      <a:pt x="42" y="28"/>
                    </a:lnTo>
                    <a:lnTo>
                      <a:pt x="62" y="50"/>
                    </a:lnTo>
                    <a:lnTo>
                      <a:pt x="62" y="50"/>
                    </a:lnTo>
                    <a:lnTo>
                      <a:pt x="84" y="78"/>
                    </a:lnTo>
                    <a:lnTo>
                      <a:pt x="104" y="112"/>
                    </a:lnTo>
                    <a:lnTo>
                      <a:pt x="104" y="112"/>
                    </a:lnTo>
                    <a:lnTo>
                      <a:pt x="124" y="150"/>
                    </a:lnTo>
                    <a:lnTo>
                      <a:pt x="124" y="150"/>
                    </a:lnTo>
                    <a:lnTo>
                      <a:pt x="132" y="170"/>
                    </a:lnTo>
                    <a:lnTo>
                      <a:pt x="138" y="192"/>
                    </a:lnTo>
                    <a:lnTo>
                      <a:pt x="138" y="192"/>
                    </a:lnTo>
                    <a:lnTo>
                      <a:pt x="140" y="204"/>
                    </a:lnTo>
                    <a:lnTo>
                      <a:pt x="140" y="214"/>
                    </a:lnTo>
                    <a:lnTo>
                      <a:pt x="140" y="214"/>
                    </a:lnTo>
                    <a:lnTo>
                      <a:pt x="138" y="220"/>
                    </a:lnTo>
                    <a:lnTo>
                      <a:pt x="134" y="226"/>
                    </a:lnTo>
                    <a:lnTo>
                      <a:pt x="134" y="226"/>
                    </a:lnTo>
                    <a:lnTo>
                      <a:pt x="128" y="230"/>
                    </a:lnTo>
                    <a:lnTo>
                      <a:pt x="122" y="232"/>
                    </a:lnTo>
                    <a:lnTo>
                      <a:pt x="122" y="232"/>
                    </a:lnTo>
                    <a:lnTo>
                      <a:pt x="110" y="230"/>
                    </a:lnTo>
                    <a:lnTo>
                      <a:pt x="100" y="226"/>
                    </a:lnTo>
                    <a:lnTo>
                      <a:pt x="100" y="226"/>
                    </a:lnTo>
                    <a:lnTo>
                      <a:pt x="90" y="222"/>
                    </a:lnTo>
                    <a:lnTo>
                      <a:pt x="82" y="216"/>
                    </a:lnTo>
                    <a:lnTo>
                      <a:pt x="82" y="216"/>
                    </a:lnTo>
                    <a:lnTo>
                      <a:pt x="66" y="202"/>
                    </a:lnTo>
                    <a:lnTo>
                      <a:pt x="54" y="188"/>
                    </a:lnTo>
                    <a:lnTo>
                      <a:pt x="44" y="172"/>
                    </a:lnTo>
                    <a:lnTo>
                      <a:pt x="36" y="156"/>
                    </a:lnTo>
                    <a:lnTo>
                      <a:pt x="36" y="156"/>
                    </a:lnTo>
                    <a:lnTo>
                      <a:pt x="26" y="128"/>
                    </a:lnTo>
                    <a:lnTo>
                      <a:pt x="20" y="106"/>
                    </a:lnTo>
                    <a:lnTo>
                      <a:pt x="20" y="106"/>
                    </a:lnTo>
                    <a:lnTo>
                      <a:pt x="16" y="86"/>
                    </a:lnTo>
                    <a:lnTo>
                      <a:pt x="16" y="86"/>
                    </a:lnTo>
                    <a:lnTo>
                      <a:pt x="20" y="106"/>
                    </a:lnTo>
                    <a:lnTo>
                      <a:pt x="20" y="106"/>
                    </a:lnTo>
                    <a:lnTo>
                      <a:pt x="28" y="128"/>
                    </a:lnTo>
                    <a:lnTo>
                      <a:pt x="40" y="156"/>
                    </a:lnTo>
                    <a:lnTo>
                      <a:pt x="40" y="156"/>
                    </a:lnTo>
                    <a:lnTo>
                      <a:pt x="48" y="170"/>
                    </a:lnTo>
                    <a:lnTo>
                      <a:pt x="58" y="186"/>
                    </a:lnTo>
                    <a:lnTo>
                      <a:pt x="70" y="200"/>
                    </a:lnTo>
                    <a:lnTo>
                      <a:pt x="84" y="212"/>
                    </a:lnTo>
                    <a:lnTo>
                      <a:pt x="84" y="212"/>
                    </a:lnTo>
                    <a:lnTo>
                      <a:pt x="94" y="218"/>
                    </a:lnTo>
                    <a:lnTo>
                      <a:pt x="102" y="222"/>
                    </a:lnTo>
                    <a:lnTo>
                      <a:pt x="102" y="222"/>
                    </a:lnTo>
                    <a:lnTo>
                      <a:pt x="112" y="224"/>
                    </a:lnTo>
                    <a:lnTo>
                      <a:pt x="122" y="226"/>
                    </a:lnTo>
                    <a:lnTo>
                      <a:pt x="122" y="226"/>
                    </a:lnTo>
                    <a:lnTo>
                      <a:pt x="126" y="224"/>
                    </a:lnTo>
                    <a:lnTo>
                      <a:pt x="130" y="222"/>
                    </a:lnTo>
                    <a:lnTo>
                      <a:pt x="132" y="218"/>
                    </a:lnTo>
                    <a:lnTo>
                      <a:pt x="132" y="214"/>
                    </a:lnTo>
                    <a:lnTo>
                      <a:pt x="132" y="214"/>
                    </a:lnTo>
                    <a:lnTo>
                      <a:pt x="132" y="204"/>
                    </a:lnTo>
                    <a:lnTo>
                      <a:pt x="130" y="194"/>
                    </a:lnTo>
                    <a:lnTo>
                      <a:pt x="130" y="194"/>
                    </a:lnTo>
                    <a:lnTo>
                      <a:pt x="124" y="174"/>
                    </a:lnTo>
                    <a:lnTo>
                      <a:pt x="116" y="154"/>
                    </a:lnTo>
                    <a:lnTo>
                      <a:pt x="116" y="154"/>
                    </a:lnTo>
                    <a:lnTo>
                      <a:pt x="96" y="118"/>
                    </a:lnTo>
                    <a:lnTo>
                      <a:pt x="96" y="118"/>
                    </a:lnTo>
                    <a:lnTo>
                      <a:pt x="74" y="84"/>
                    </a:lnTo>
                    <a:lnTo>
                      <a:pt x="52" y="58"/>
                    </a:lnTo>
                    <a:lnTo>
                      <a:pt x="52" y="58"/>
                    </a:lnTo>
                    <a:lnTo>
                      <a:pt x="32" y="36"/>
                    </a:lnTo>
                    <a:lnTo>
                      <a:pt x="16" y="22"/>
                    </a:lnTo>
                    <a:lnTo>
                      <a:pt x="16" y="22"/>
                    </a:lnTo>
                    <a:lnTo>
                      <a:pt x="4" y="16"/>
                    </a:lnTo>
                    <a:lnTo>
                      <a:pt x="4" y="16"/>
                    </a:lnTo>
                    <a:lnTo>
                      <a:pt x="0" y="14"/>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45">
                <a:extLst>
                  <a:ext uri="{FF2B5EF4-FFF2-40B4-BE49-F238E27FC236}">
                    <a16:creationId xmlns:a16="http://schemas.microsoft.com/office/drawing/2014/main" id="{C536FC9E-CA23-4A45-8180-3985C1B862F7}"/>
                  </a:ext>
                </a:extLst>
              </p:cNvPr>
              <p:cNvSpPr>
                <a:spLocks/>
              </p:cNvSpPr>
              <p:nvPr/>
            </p:nvSpPr>
            <p:spPr bwMode="auto">
              <a:xfrm>
                <a:off x="9109" y="2488"/>
                <a:ext cx="809" cy="3540"/>
              </a:xfrm>
              <a:custGeom>
                <a:avLst/>
                <a:gdLst>
                  <a:gd name="T0" fmla="*/ 627 w 809"/>
                  <a:gd name="T1" fmla="*/ 3444 h 3540"/>
                  <a:gd name="T2" fmla="*/ 745 w 809"/>
                  <a:gd name="T3" fmla="*/ 3526 h 3540"/>
                  <a:gd name="T4" fmla="*/ 793 w 809"/>
                  <a:gd name="T5" fmla="*/ 3540 h 3540"/>
                  <a:gd name="T6" fmla="*/ 807 w 809"/>
                  <a:gd name="T7" fmla="*/ 3520 h 3540"/>
                  <a:gd name="T8" fmla="*/ 767 w 809"/>
                  <a:gd name="T9" fmla="*/ 3482 h 3540"/>
                  <a:gd name="T10" fmla="*/ 665 w 809"/>
                  <a:gd name="T11" fmla="*/ 3410 h 3540"/>
                  <a:gd name="T12" fmla="*/ 619 w 809"/>
                  <a:gd name="T13" fmla="*/ 3360 h 3540"/>
                  <a:gd name="T14" fmla="*/ 507 w 809"/>
                  <a:gd name="T15" fmla="*/ 3268 h 3540"/>
                  <a:gd name="T16" fmla="*/ 386 w 809"/>
                  <a:gd name="T17" fmla="*/ 3168 h 3540"/>
                  <a:gd name="T18" fmla="*/ 348 w 809"/>
                  <a:gd name="T19" fmla="*/ 3118 h 3540"/>
                  <a:gd name="T20" fmla="*/ 344 w 809"/>
                  <a:gd name="T21" fmla="*/ 3056 h 3540"/>
                  <a:gd name="T22" fmla="*/ 392 w 809"/>
                  <a:gd name="T23" fmla="*/ 2890 h 3540"/>
                  <a:gd name="T24" fmla="*/ 417 w 809"/>
                  <a:gd name="T25" fmla="*/ 2760 h 3540"/>
                  <a:gd name="T26" fmla="*/ 396 w 809"/>
                  <a:gd name="T27" fmla="*/ 2577 h 3540"/>
                  <a:gd name="T28" fmla="*/ 334 w 809"/>
                  <a:gd name="T29" fmla="*/ 2103 h 3540"/>
                  <a:gd name="T30" fmla="*/ 326 w 809"/>
                  <a:gd name="T31" fmla="*/ 1813 h 3540"/>
                  <a:gd name="T32" fmla="*/ 328 w 809"/>
                  <a:gd name="T33" fmla="*/ 1527 h 3540"/>
                  <a:gd name="T34" fmla="*/ 300 w 809"/>
                  <a:gd name="T35" fmla="*/ 1299 h 3540"/>
                  <a:gd name="T36" fmla="*/ 264 w 809"/>
                  <a:gd name="T37" fmla="*/ 1169 h 3540"/>
                  <a:gd name="T38" fmla="*/ 244 w 809"/>
                  <a:gd name="T39" fmla="*/ 1081 h 3540"/>
                  <a:gd name="T40" fmla="*/ 242 w 809"/>
                  <a:gd name="T41" fmla="*/ 746 h 3540"/>
                  <a:gd name="T42" fmla="*/ 222 w 809"/>
                  <a:gd name="T43" fmla="*/ 460 h 3540"/>
                  <a:gd name="T44" fmla="*/ 190 w 809"/>
                  <a:gd name="T45" fmla="*/ 342 h 3540"/>
                  <a:gd name="T46" fmla="*/ 104 w 809"/>
                  <a:gd name="T47" fmla="*/ 160 h 3540"/>
                  <a:gd name="T48" fmla="*/ 8 w 809"/>
                  <a:gd name="T49" fmla="*/ 28 h 3540"/>
                  <a:gd name="T50" fmla="*/ 30 w 809"/>
                  <a:gd name="T51" fmla="*/ 10 h 3540"/>
                  <a:gd name="T52" fmla="*/ 106 w 809"/>
                  <a:gd name="T53" fmla="*/ 112 h 3540"/>
                  <a:gd name="T54" fmla="*/ 194 w 809"/>
                  <a:gd name="T55" fmla="*/ 278 h 3540"/>
                  <a:gd name="T56" fmla="*/ 246 w 809"/>
                  <a:gd name="T57" fmla="*/ 456 h 3540"/>
                  <a:gd name="T58" fmla="*/ 264 w 809"/>
                  <a:gd name="T59" fmla="*/ 670 h 3540"/>
                  <a:gd name="T60" fmla="*/ 260 w 809"/>
                  <a:gd name="T61" fmla="*/ 1035 h 3540"/>
                  <a:gd name="T62" fmla="*/ 272 w 809"/>
                  <a:gd name="T63" fmla="*/ 1121 h 3540"/>
                  <a:gd name="T64" fmla="*/ 308 w 809"/>
                  <a:gd name="T65" fmla="*/ 1249 h 3540"/>
                  <a:gd name="T66" fmla="*/ 344 w 809"/>
                  <a:gd name="T67" fmla="*/ 1479 h 3540"/>
                  <a:gd name="T68" fmla="*/ 342 w 809"/>
                  <a:gd name="T69" fmla="*/ 1813 h 3540"/>
                  <a:gd name="T70" fmla="*/ 346 w 809"/>
                  <a:gd name="T71" fmla="*/ 2103 h 3540"/>
                  <a:gd name="T72" fmla="*/ 406 w 809"/>
                  <a:gd name="T73" fmla="*/ 2575 h 3540"/>
                  <a:gd name="T74" fmla="*/ 425 w 809"/>
                  <a:gd name="T75" fmla="*/ 2760 h 3540"/>
                  <a:gd name="T76" fmla="*/ 419 w 809"/>
                  <a:gd name="T77" fmla="*/ 2828 h 3540"/>
                  <a:gd name="T78" fmla="*/ 368 w 809"/>
                  <a:gd name="T79" fmla="*/ 2974 h 3540"/>
                  <a:gd name="T80" fmla="*/ 348 w 809"/>
                  <a:gd name="T81" fmla="*/ 3076 h 3540"/>
                  <a:gd name="T82" fmla="*/ 364 w 809"/>
                  <a:gd name="T83" fmla="*/ 3134 h 3540"/>
                  <a:gd name="T84" fmla="*/ 419 w 809"/>
                  <a:gd name="T85" fmla="*/ 3192 h 3540"/>
                  <a:gd name="T86" fmla="*/ 569 w 809"/>
                  <a:gd name="T87" fmla="*/ 3310 h 3540"/>
                  <a:gd name="T88" fmla="*/ 643 w 809"/>
                  <a:gd name="T89" fmla="*/ 3384 h 3540"/>
                  <a:gd name="T90" fmla="*/ 691 w 809"/>
                  <a:gd name="T91" fmla="*/ 3428 h 3540"/>
                  <a:gd name="T92" fmla="*/ 791 w 809"/>
                  <a:gd name="T93" fmla="*/ 3498 h 3540"/>
                  <a:gd name="T94" fmla="*/ 809 w 809"/>
                  <a:gd name="T95" fmla="*/ 3528 h 3540"/>
                  <a:gd name="T96" fmla="*/ 787 w 809"/>
                  <a:gd name="T97" fmla="*/ 3540 h 3540"/>
                  <a:gd name="T98" fmla="*/ 723 w 809"/>
                  <a:gd name="T99" fmla="*/ 3514 h 3540"/>
                  <a:gd name="T100" fmla="*/ 585 w 809"/>
                  <a:gd name="T101" fmla="*/ 3408 h 3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9" h="3540">
                    <a:moveTo>
                      <a:pt x="551" y="3376"/>
                    </a:moveTo>
                    <a:lnTo>
                      <a:pt x="551" y="3376"/>
                    </a:lnTo>
                    <a:lnTo>
                      <a:pt x="585" y="3408"/>
                    </a:lnTo>
                    <a:lnTo>
                      <a:pt x="585" y="3408"/>
                    </a:lnTo>
                    <a:lnTo>
                      <a:pt x="627" y="3444"/>
                    </a:lnTo>
                    <a:lnTo>
                      <a:pt x="655" y="3466"/>
                    </a:lnTo>
                    <a:lnTo>
                      <a:pt x="687" y="3488"/>
                    </a:lnTo>
                    <a:lnTo>
                      <a:pt x="687" y="3488"/>
                    </a:lnTo>
                    <a:lnTo>
                      <a:pt x="725" y="3514"/>
                    </a:lnTo>
                    <a:lnTo>
                      <a:pt x="745" y="3526"/>
                    </a:lnTo>
                    <a:lnTo>
                      <a:pt x="767" y="3536"/>
                    </a:lnTo>
                    <a:lnTo>
                      <a:pt x="767" y="3536"/>
                    </a:lnTo>
                    <a:lnTo>
                      <a:pt x="781" y="3538"/>
                    </a:lnTo>
                    <a:lnTo>
                      <a:pt x="793" y="3540"/>
                    </a:lnTo>
                    <a:lnTo>
                      <a:pt x="793" y="3540"/>
                    </a:lnTo>
                    <a:lnTo>
                      <a:pt x="799" y="3538"/>
                    </a:lnTo>
                    <a:lnTo>
                      <a:pt x="803" y="3532"/>
                    </a:lnTo>
                    <a:lnTo>
                      <a:pt x="807" y="3528"/>
                    </a:lnTo>
                    <a:lnTo>
                      <a:pt x="807" y="3520"/>
                    </a:lnTo>
                    <a:lnTo>
                      <a:pt x="807" y="3520"/>
                    </a:lnTo>
                    <a:lnTo>
                      <a:pt x="805" y="3514"/>
                    </a:lnTo>
                    <a:lnTo>
                      <a:pt x="801" y="3510"/>
                    </a:lnTo>
                    <a:lnTo>
                      <a:pt x="791" y="3500"/>
                    </a:lnTo>
                    <a:lnTo>
                      <a:pt x="791" y="3500"/>
                    </a:lnTo>
                    <a:lnTo>
                      <a:pt x="767" y="3482"/>
                    </a:lnTo>
                    <a:lnTo>
                      <a:pt x="767" y="3482"/>
                    </a:lnTo>
                    <a:lnTo>
                      <a:pt x="717" y="3450"/>
                    </a:lnTo>
                    <a:lnTo>
                      <a:pt x="691" y="3430"/>
                    </a:lnTo>
                    <a:lnTo>
                      <a:pt x="665" y="3410"/>
                    </a:lnTo>
                    <a:lnTo>
                      <a:pt x="665" y="3410"/>
                    </a:lnTo>
                    <a:lnTo>
                      <a:pt x="653" y="3398"/>
                    </a:lnTo>
                    <a:lnTo>
                      <a:pt x="641" y="3386"/>
                    </a:lnTo>
                    <a:lnTo>
                      <a:pt x="641" y="3386"/>
                    </a:lnTo>
                    <a:lnTo>
                      <a:pt x="631" y="3372"/>
                    </a:lnTo>
                    <a:lnTo>
                      <a:pt x="619" y="3360"/>
                    </a:lnTo>
                    <a:lnTo>
                      <a:pt x="619" y="3360"/>
                    </a:lnTo>
                    <a:lnTo>
                      <a:pt x="595" y="3336"/>
                    </a:lnTo>
                    <a:lnTo>
                      <a:pt x="567" y="3314"/>
                    </a:lnTo>
                    <a:lnTo>
                      <a:pt x="567" y="3314"/>
                    </a:lnTo>
                    <a:lnTo>
                      <a:pt x="507" y="3268"/>
                    </a:lnTo>
                    <a:lnTo>
                      <a:pt x="447" y="3220"/>
                    </a:lnTo>
                    <a:lnTo>
                      <a:pt x="447" y="3220"/>
                    </a:lnTo>
                    <a:lnTo>
                      <a:pt x="417" y="3196"/>
                    </a:lnTo>
                    <a:lnTo>
                      <a:pt x="386" y="3168"/>
                    </a:lnTo>
                    <a:lnTo>
                      <a:pt x="386" y="3168"/>
                    </a:lnTo>
                    <a:lnTo>
                      <a:pt x="372" y="3154"/>
                    </a:lnTo>
                    <a:lnTo>
                      <a:pt x="360" y="3138"/>
                    </a:lnTo>
                    <a:lnTo>
                      <a:pt x="360" y="3138"/>
                    </a:lnTo>
                    <a:lnTo>
                      <a:pt x="348" y="3118"/>
                    </a:lnTo>
                    <a:lnTo>
                      <a:pt x="348" y="3118"/>
                    </a:lnTo>
                    <a:lnTo>
                      <a:pt x="346" y="3108"/>
                    </a:lnTo>
                    <a:lnTo>
                      <a:pt x="344" y="3098"/>
                    </a:lnTo>
                    <a:lnTo>
                      <a:pt x="344" y="3098"/>
                    </a:lnTo>
                    <a:lnTo>
                      <a:pt x="342" y="3076"/>
                    </a:lnTo>
                    <a:lnTo>
                      <a:pt x="344" y="3056"/>
                    </a:lnTo>
                    <a:lnTo>
                      <a:pt x="346" y="3034"/>
                    </a:lnTo>
                    <a:lnTo>
                      <a:pt x="350" y="3014"/>
                    </a:lnTo>
                    <a:lnTo>
                      <a:pt x="362" y="2972"/>
                    </a:lnTo>
                    <a:lnTo>
                      <a:pt x="376" y="2932"/>
                    </a:lnTo>
                    <a:lnTo>
                      <a:pt x="392" y="2890"/>
                    </a:lnTo>
                    <a:lnTo>
                      <a:pt x="404" y="2848"/>
                    </a:lnTo>
                    <a:lnTo>
                      <a:pt x="410" y="2826"/>
                    </a:lnTo>
                    <a:lnTo>
                      <a:pt x="415" y="2804"/>
                    </a:lnTo>
                    <a:lnTo>
                      <a:pt x="417" y="2782"/>
                    </a:lnTo>
                    <a:lnTo>
                      <a:pt x="417" y="2760"/>
                    </a:lnTo>
                    <a:lnTo>
                      <a:pt x="417" y="2760"/>
                    </a:lnTo>
                    <a:lnTo>
                      <a:pt x="415" y="2716"/>
                    </a:lnTo>
                    <a:lnTo>
                      <a:pt x="410" y="2670"/>
                    </a:lnTo>
                    <a:lnTo>
                      <a:pt x="396" y="2577"/>
                    </a:lnTo>
                    <a:lnTo>
                      <a:pt x="396" y="2577"/>
                    </a:lnTo>
                    <a:lnTo>
                      <a:pt x="368" y="2391"/>
                    </a:lnTo>
                    <a:lnTo>
                      <a:pt x="368" y="2391"/>
                    </a:lnTo>
                    <a:lnTo>
                      <a:pt x="354" y="2295"/>
                    </a:lnTo>
                    <a:lnTo>
                      <a:pt x="342" y="2199"/>
                    </a:lnTo>
                    <a:lnTo>
                      <a:pt x="334" y="2103"/>
                    </a:lnTo>
                    <a:lnTo>
                      <a:pt x="328" y="2007"/>
                    </a:lnTo>
                    <a:lnTo>
                      <a:pt x="328" y="2007"/>
                    </a:lnTo>
                    <a:lnTo>
                      <a:pt x="324" y="1909"/>
                    </a:lnTo>
                    <a:lnTo>
                      <a:pt x="326" y="1861"/>
                    </a:lnTo>
                    <a:lnTo>
                      <a:pt x="326" y="1813"/>
                    </a:lnTo>
                    <a:lnTo>
                      <a:pt x="326" y="1813"/>
                    </a:lnTo>
                    <a:lnTo>
                      <a:pt x="330" y="1717"/>
                    </a:lnTo>
                    <a:lnTo>
                      <a:pt x="332" y="1621"/>
                    </a:lnTo>
                    <a:lnTo>
                      <a:pt x="332" y="1621"/>
                    </a:lnTo>
                    <a:lnTo>
                      <a:pt x="328" y="1527"/>
                    </a:lnTo>
                    <a:lnTo>
                      <a:pt x="326" y="1481"/>
                    </a:lnTo>
                    <a:lnTo>
                      <a:pt x="322" y="1435"/>
                    </a:lnTo>
                    <a:lnTo>
                      <a:pt x="316" y="1389"/>
                    </a:lnTo>
                    <a:lnTo>
                      <a:pt x="310" y="1343"/>
                    </a:lnTo>
                    <a:lnTo>
                      <a:pt x="300" y="1299"/>
                    </a:lnTo>
                    <a:lnTo>
                      <a:pt x="290" y="1255"/>
                    </a:lnTo>
                    <a:lnTo>
                      <a:pt x="290" y="1255"/>
                    </a:lnTo>
                    <a:lnTo>
                      <a:pt x="278" y="1211"/>
                    </a:lnTo>
                    <a:lnTo>
                      <a:pt x="264" y="1169"/>
                    </a:lnTo>
                    <a:lnTo>
                      <a:pt x="264" y="1169"/>
                    </a:lnTo>
                    <a:lnTo>
                      <a:pt x="252" y="1125"/>
                    </a:lnTo>
                    <a:lnTo>
                      <a:pt x="252" y="1125"/>
                    </a:lnTo>
                    <a:lnTo>
                      <a:pt x="246" y="1103"/>
                    </a:lnTo>
                    <a:lnTo>
                      <a:pt x="244" y="1081"/>
                    </a:lnTo>
                    <a:lnTo>
                      <a:pt x="244" y="1081"/>
                    </a:lnTo>
                    <a:lnTo>
                      <a:pt x="240" y="1037"/>
                    </a:lnTo>
                    <a:lnTo>
                      <a:pt x="238" y="993"/>
                    </a:lnTo>
                    <a:lnTo>
                      <a:pt x="238" y="909"/>
                    </a:lnTo>
                    <a:lnTo>
                      <a:pt x="238" y="909"/>
                    </a:lnTo>
                    <a:lnTo>
                      <a:pt x="242" y="746"/>
                    </a:lnTo>
                    <a:lnTo>
                      <a:pt x="242" y="670"/>
                    </a:lnTo>
                    <a:lnTo>
                      <a:pt x="238" y="596"/>
                    </a:lnTo>
                    <a:lnTo>
                      <a:pt x="238" y="596"/>
                    </a:lnTo>
                    <a:lnTo>
                      <a:pt x="232" y="526"/>
                    </a:lnTo>
                    <a:lnTo>
                      <a:pt x="222" y="460"/>
                    </a:lnTo>
                    <a:lnTo>
                      <a:pt x="222" y="460"/>
                    </a:lnTo>
                    <a:lnTo>
                      <a:pt x="214" y="430"/>
                    </a:lnTo>
                    <a:lnTo>
                      <a:pt x="206" y="398"/>
                    </a:lnTo>
                    <a:lnTo>
                      <a:pt x="190" y="342"/>
                    </a:lnTo>
                    <a:lnTo>
                      <a:pt x="190" y="342"/>
                    </a:lnTo>
                    <a:lnTo>
                      <a:pt x="170" y="290"/>
                    </a:lnTo>
                    <a:lnTo>
                      <a:pt x="148" y="242"/>
                    </a:lnTo>
                    <a:lnTo>
                      <a:pt x="126" y="198"/>
                    </a:lnTo>
                    <a:lnTo>
                      <a:pt x="104" y="160"/>
                    </a:lnTo>
                    <a:lnTo>
                      <a:pt x="104" y="160"/>
                    </a:lnTo>
                    <a:lnTo>
                      <a:pt x="82" y="128"/>
                    </a:lnTo>
                    <a:lnTo>
                      <a:pt x="62" y="98"/>
                    </a:lnTo>
                    <a:lnTo>
                      <a:pt x="30" y="54"/>
                    </a:lnTo>
                    <a:lnTo>
                      <a:pt x="30" y="54"/>
                    </a:lnTo>
                    <a:lnTo>
                      <a:pt x="8" y="28"/>
                    </a:lnTo>
                    <a:lnTo>
                      <a:pt x="8" y="28"/>
                    </a:lnTo>
                    <a:lnTo>
                      <a:pt x="0" y="18"/>
                    </a:lnTo>
                    <a:lnTo>
                      <a:pt x="22" y="0"/>
                    </a:lnTo>
                    <a:lnTo>
                      <a:pt x="22" y="0"/>
                    </a:lnTo>
                    <a:lnTo>
                      <a:pt x="30" y="10"/>
                    </a:lnTo>
                    <a:lnTo>
                      <a:pt x="30" y="10"/>
                    </a:lnTo>
                    <a:lnTo>
                      <a:pt x="52" y="36"/>
                    </a:lnTo>
                    <a:lnTo>
                      <a:pt x="52" y="36"/>
                    </a:lnTo>
                    <a:lnTo>
                      <a:pt x="86" y="82"/>
                    </a:lnTo>
                    <a:lnTo>
                      <a:pt x="106" y="112"/>
                    </a:lnTo>
                    <a:lnTo>
                      <a:pt x="126" y="146"/>
                    </a:lnTo>
                    <a:lnTo>
                      <a:pt x="126" y="146"/>
                    </a:lnTo>
                    <a:lnTo>
                      <a:pt x="150" y="186"/>
                    </a:lnTo>
                    <a:lnTo>
                      <a:pt x="172" y="230"/>
                    </a:lnTo>
                    <a:lnTo>
                      <a:pt x="194" y="278"/>
                    </a:lnTo>
                    <a:lnTo>
                      <a:pt x="214" y="334"/>
                    </a:lnTo>
                    <a:lnTo>
                      <a:pt x="214" y="334"/>
                    </a:lnTo>
                    <a:lnTo>
                      <a:pt x="232" y="392"/>
                    </a:lnTo>
                    <a:lnTo>
                      <a:pt x="240" y="424"/>
                    </a:lnTo>
                    <a:lnTo>
                      <a:pt x="246" y="456"/>
                    </a:lnTo>
                    <a:lnTo>
                      <a:pt x="246" y="456"/>
                    </a:lnTo>
                    <a:lnTo>
                      <a:pt x="256" y="524"/>
                    </a:lnTo>
                    <a:lnTo>
                      <a:pt x="262" y="596"/>
                    </a:lnTo>
                    <a:lnTo>
                      <a:pt x="262" y="596"/>
                    </a:lnTo>
                    <a:lnTo>
                      <a:pt x="264" y="670"/>
                    </a:lnTo>
                    <a:lnTo>
                      <a:pt x="264" y="748"/>
                    </a:lnTo>
                    <a:lnTo>
                      <a:pt x="260" y="909"/>
                    </a:lnTo>
                    <a:lnTo>
                      <a:pt x="260" y="909"/>
                    </a:lnTo>
                    <a:lnTo>
                      <a:pt x="258" y="993"/>
                    </a:lnTo>
                    <a:lnTo>
                      <a:pt x="260" y="1035"/>
                    </a:lnTo>
                    <a:lnTo>
                      <a:pt x="264" y="1079"/>
                    </a:lnTo>
                    <a:lnTo>
                      <a:pt x="264" y="1079"/>
                    </a:lnTo>
                    <a:lnTo>
                      <a:pt x="266" y="1099"/>
                    </a:lnTo>
                    <a:lnTo>
                      <a:pt x="272" y="1121"/>
                    </a:lnTo>
                    <a:lnTo>
                      <a:pt x="272" y="1121"/>
                    </a:lnTo>
                    <a:lnTo>
                      <a:pt x="284" y="1163"/>
                    </a:lnTo>
                    <a:lnTo>
                      <a:pt x="284" y="1163"/>
                    </a:lnTo>
                    <a:lnTo>
                      <a:pt x="296" y="1205"/>
                    </a:lnTo>
                    <a:lnTo>
                      <a:pt x="308" y="1249"/>
                    </a:lnTo>
                    <a:lnTo>
                      <a:pt x="308" y="1249"/>
                    </a:lnTo>
                    <a:lnTo>
                      <a:pt x="318" y="1295"/>
                    </a:lnTo>
                    <a:lnTo>
                      <a:pt x="328" y="1339"/>
                    </a:lnTo>
                    <a:lnTo>
                      <a:pt x="334" y="1385"/>
                    </a:lnTo>
                    <a:lnTo>
                      <a:pt x="340" y="1433"/>
                    </a:lnTo>
                    <a:lnTo>
                      <a:pt x="344" y="1479"/>
                    </a:lnTo>
                    <a:lnTo>
                      <a:pt x="346" y="1527"/>
                    </a:lnTo>
                    <a:lnTo>
                      <a:pt x="348" y="1621"/>
                    </a:lnTo>
                    <a:lnTo>
                      <a:pt x="348" y="1621"/>
                    </a:lnTo>
                    <a:lnTo>
                      <a:pt x="346" y="1717"/>
                    </a:lnTo>
                    <a:lnTo>
                      <a:pt x="342" y="1813"/>
                    </a:lnTo>
                    <a:lnTo>
                      <a:pt x="342" y="1813"/>
                    </a:lnTo>
                    <a:lnTo>
                      <a:pt x="338" y="1909"/>
                    </a:lnTo>
                    <a:lnTo>
                      <a:pt x="340" y="2007"/>
                    </a:lnTo>
                    <a:lnTo>
                      <a:pt x="340" y="2007"/>
                    </a:lnTo>
                    <a:lnTo>
                      <a:pt x="346" y="2103"/>
                    </a:lnTo>
                    <a:lnTo>
                      <a:pt x="354" y="2199"/>
                    </a:lnTo>
                    <a:lnTo>
                      <a:pt x="366" y="2295"/>
                    </a:lnTo>
                    <a:lnTo>
                      <a:pt x="378" y="2389"/>
                    </a:lnTo>
                    <a:lnTo>
                      <a:pt x="378" y="2389"/>
                    </a:lnTo>
                    <a:lnTo>
                      <a:pt x="406" y="2575"/>
                    </a:lnTo>
                    <a:lnTo>
                      <a:pt x="406" y="2575"/>
                    </a:lnTo>
                    <a:lnTo>
                      <a:pt x="419" y="2668"/>
                    </a:lnTo>
                    <a:lnTo>
                      <a:pt x="423" y="2714"/>
                    </a:lnTo>
                    <a:lnTo>
                      <a:pt x="425" y="2760"/>
                    </a:lnTo>
                    <a:lnTo>
                      <a:pt x="425" y="2760"/>
                    </a:lnTo>
                    <a:lnTo>
                      <a:pt x="425" y="2784"/>
                    </a:lnTo>
                    <a:lnTo>
                      <a:pt x="423" y="2806"/>
                    </a:lnTo>
                    <a:lnTo>
                      <a:pt x="423" y="2806"/>
                    </a:lnTo>
                    <a:lnTo>
                      <a:pt x="419" y="2828"/>
                    </a:lnTo>
                    <a:lnTo>
                      <a:pt x="419" y="2828"/>
                    </a:lnTo>
                    <a:lnTo>
                      <a:pt x="412" y="2850"/>
                    </a:lnTo>
                    <a:lnTo>
                      <a:pt x="412" y="2850"/>
                    </a:lnTo>
                    <a:lnTo>
                      <a:pt x="382" y="2934"/>
                    </a:lnTo>
                    <a:lnTo>
                      <a:pt x="382" y="2934"/>
                    </a:lnTo>
                    <a:lnTo>
                      <a:pt x="368" y="2974"/>
                    </a:lnTo>
                    <a:lnTo>
                      <a:pt x="356" y="3016"/>
                    </a:lnTo>
                    <a:lnTo>
                      <a:pt x="356" y="3016"/>
                    </a:lnTo>
                    <a:lnTo>
                      <a:pt x="352" y="3036"/>
                    </a:lnTo>
                    <a:lnTo>
                      <a:pt x="348" y="3056"/>
                    </a:lnTo>
                    <a:lnTo>
                      <a:pt x="348" y="3076"/>
                    </a:lnTo>
                    <a:lnTo>
                      <a:pt x="348" y="3098"/>
                    </a:lnTo>
                    <a:lnTo>
                      <a:pt x="348" y="3098"/>
                    </a:lnTo>
                    <a:lnTo>
                      <a:pt x="350" y="3108"/>
                    </a:lnTo>
                    <a:lnTo>
                      <a:pt x="354" y="3116"/>
                    </a:lnTo>
                    <a:lnTo>
                      <a:pt x="364" y="3134"/>
                    </a:lnTo>
                    <a:lnTo>
                      <a:pt x="364" y="3134"/>
                    </a:lnTo>
                    <a:lnTo>
                      <a:pt x="376" y="3150"/>
                    </a:lnTo>
                    <a:lnTo>
                      <a:pt x="390" y="3164"/>
                    </a:lnTo>
                    <a:lnTo>
                      <a:pt x="390" y="3164"/>
                    </a:lnTo>
                    <a:lnTo>
                      <a:pt x="419" y="3192"/>
                    </a:lnTo>
                    <a:lnTo>
                      <a:pt x="449" y="3218"/>
                    </a:lnTo>
                    <a:lnTo>
                      <a:pt x="449" y="3218"/>
                    </a:lnTo>
                    <a:lnTo>
                      <a:pt x="509" y="3266"/>
                    </a:lnTo>
                    <a:lnTo>
                      <a:pt x="569" y="3310"/>
                    </a:lnTo>
                    <a:lnTo>
                      <a:pt x="569" y="3310"/>
                    </a:lnTo>
                    <a:lnTo>
                      <a:pt x="597" y="3334"/>
                    </a:lnTo>
                    <a:lnTo>
                      <a:pt x="621" y="3358"/>
                    </a:lnTo>
                    <a:lnTo>
                      <a:pt x="621" y="3358"/>
                    </a:lnTo>
                    <a:lnTo>
                      <a:pt x="633" y="3370"/>
                    </a:lnTo>
                    <a:lnTo>
                      <a:pt x="643" y="3384"/>
                    </a:lnTo>
                    <a:lnTo>
                      <a:pt x="643" y="3384"/>
                    </a:lnTo>
                    <a:lnTo>
                      <a:pt x="655" y="3396"/>
                    </a:lnTo>
                    <a:lnTo>
                      <a:pt x="667" y="3408"/>
                    </a:lnTo>
                    <a:lnTo>
                      <a:pt x="667" y="3408"/>
                    </a:lnTo>
                    <a:lnTo>
                      <a:pt x="691" y="3428"/>
                    </a:lnTo>
                    <a:lnTo>
                      <a:pt x="717" y="3448"/>
                    </a:lnTo>
                    <a:lnTo>
                      <a:pt x="769" y="3480"/>
                    </a:lnTo>
                    <a:lnTo>
                      <a:pt x="769" y="3480"/>
                    </a:lnTo>
                    <a:lnTo>
                      <a:pt x="791" y="3498"/>
                    </a:lnTo>
                    <a:lnTo>
                      <a:pt x="791" y="3498"/>
                    </a:lnTo>
                    <a:lnTo>
                      <a:pt x="801" y="3508"/>
                    </a:lnTo>
                    <a:lnTo>
                      <a:pt x="805" y="3514"/>
                    </a:lnTo>
                    <a:lnTo>
                      <a:pt x="809" y="3520"/>
                    </a:lnTo>
                    <a:lnTo>
                      <a:pt x="809" y="3520"/>
                    </a:lnTo>
                    <a:lnTo>
                      <a:pt x="809" y="3528"/>
                    </a:lnTo>
                    <a:lnTo>
                      <a:pt x="805" y="3534"/>
                    </a:lnTo>
                    <a:lnTo>
                      <a:pt x="799" y="3538"/>
                    </a:lnTo>
                    <a:lnTo>
                      <a:pt x="793" y="3540"/>
                    </a:lnTo>
                    <a:lnTo>
                      <a:pt x="793" y="3540"/>
                    </a:lnTo>
                    <a:lnTo>
                      <a:pt x="787" y="3540"/>
                    </a:lnTo>
                    <a:lnTo>
                      <a:pt x="779" y="3540"/>
                    </a:lnTo>
                    <a:lnTo>
                      <a:pt x="767" y="3536"/>
                    </a:lnTo>
                    <a:lnTo>
                      <a:pt x="767" y="3536"/>
                    </a:lnTo>
                    <a:lnTo>
                      <a:pt x="745" y="3526"/>
                    </a:lnTo>
                    <a:lnTo>
                      <a:pt x="723" y="3514"/>
                    </a:lnTo>
                    <a:lnTo>
                      <a:pt x="687" y="3490"/>
                    </a:lnTo>
                    <a:lnTo>
                      <a:pt x="687" y="3490"/>
                    </a:lnTo>
                    <a:lnTo>
                      <a:pt x="655" y="3466"/>
                    </a:lnTo>
                    <a:lnTo>
                      <a:pt x="627" y="3444"/>
                    </a:lnTo>
                    <a:lnTo>
                      <a:pt x="585" y="3408"/>
                    </a:lnTo>
                    <a:lnTo>
                      <a:pt x="585" y="3408"/>
                    </a:lnTo>
                    <a:lnTo>
                      <a:pt x="551" y="3376"/>
                    </a:lnTo>
                    <a:lnTo>
                      <a:pt x="551" y="33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46">
                <a:extLst>
                  <a:ext uri="{FF2B5EF4-FFF2-40B4-BE49-F238E27FC236}">
                    <a16:creationId xmlns:a16="http://schemas.microsoft.com/office/drawing/2014/main" id="{B15D1279-66DF-43E9-ABF6-29BCE9DF1E04}"/>
                  </a:ext>
                </a:extLst>
              </p:cNvPr>
              <p:cNvSpPr>
                <a:spLocks/>
              </p:cNvSpPr>
              <p:nvPr/>
            </p:nvSpPr>
            <p:spPr bwMode="auto">
              <a:xfrm>
                <a:off x="9528" y="5824"/>
                <a:ext cx="260" cy="222"/>
              </a:xfrm>
              <a:custGeom>
                <a:avLst/>
                <a:gdLst>
                  <a:gd name="T0" fmla="*/ 4 w 260"/>
                  <a:gd name="T1" fmla="*/ 0 h 222"/>
                  <a:gd name="T2" fmla="*/ 10 w 260"/>
                  <a:gd name="T3" fmla="*/ 2 h 222"/>
                  <a:gd name="T4" fmla="*/ 24 w 260"/>
                  <a:gd name="T5" fmla="*/ 12 h 222"/>
                  <a:gd name="T6" fmla="*/ 64 w 260"/>
                  <a:gd name="T7" fmla="*/ 46 h 222"/>
                  <a:gd name="T8" fmla="*/ 118 w 260"/>
                  <a:gd name="T9" fmla="*/ 100 h 222"/>
                  <a:gd name="T10" fmla="*/ 174 w 260"/>
                  <a:gd name="T11" fmla="*/ 164 h 222"/>
                  <a:gd name="T12" fmla="*/ 204 w 260"/>
                  <a:gd name="T13" fmla="*/ 196 h 222"/>
                  <a:gd name="T14" fmla="*/ 220 w 260"/>
                  <a:gd name="T15" fmla="*/ 210 h 222"/>
                  <a:gd name="T16" fmla="*/ 236 w 260"/>
                  <a:gd name="T17" fmla="*/ 218 h 222"/>
                  <a:gd name="T18" fmla="*/ 246 w 260"/>
                  <a:gd name="T19" fmla="*/ 216 h 222"/>
                  <a:gd name="T20" fmla="*/ 252 w 260"/>
                  <a:gd name="T21" fmla="*/ 210 h 222"/>
                  <a:gd name="T22" fmla="*/ 258 w 260"/>
                  <a:gd name="T23" fmla="*/ 194 h 222"/>
                  <a:gd name="T24" fmla="*/ 256 w 260"/>
                  <a:gd name="T25" fmla="*/ 184 h 222"/>
                  <a:gd name="T26" fmla="*/ 248 w 260"/>
                  <a:gd name="T27" fmla="*/ 160 h 222"/>
                  <a:gd name="T28" fmla="*/ 240 w 260"/>
                  <a:gd name="T29" fmla="*/ 146 h 222"/>
                  <a:gd name="T30" fmla="*/ 218 w 260"/>
                  <a:gd name="T31" fmla="*/ 118 h 222"/>
                  <a:gd name="T32" fmla="*/ 206 w 260"/>
                  <a:gd name="T33" fmla="*/ 106 h 222"/>
                  <a:gd name="T34" fmla="*/ 204 w 260"/>
                  <a:gd name="T35" fmla="*/ 104 h 222"/>
                  <a:gd name="T36" fmla="*/ 206 w 260"/>
                  <a:gd name="T37" fmla="*/ 106 h 222"/>
                  <a:gd name="T38" fmla="*/ 218 w 260"/>
                  <a:gd name="T39" fmla="*/ 118 h 222"/>
                  <a:gd name="T40" fmla="*/ 232 w 260"/>
                  <a:gd name="T41" fmla="*/ 134 h 222"/>
                  <a:gd name="T42" fmla="*/ 250 w 260"/>
                  <a:gd name="T43" fmla="*/ 160 h 222"/>
                  <a:gd name="T44" fmla="*/ 256 w 260"/>
                  <a:gd name="T45" fmla="*/ 174 h 222"/>
                  <a:gd name="T46" fmla="*/ 260 w 260"/>
                  <a:gd name="T47" fmla="*/ 194 h 222"/>
                  <a:gd name="T48" fmla="*/ 258 w 260"/>
                  <a:gd name="T49" fmla="*/ 204 h 222"/>
                  <a:gd name="T50" fmla="*/ 254 w 260"/>
                  <a:gd name="T51" fmla="*/ 212 h 222"/>
                  <a:gd name="T52" fmla="*/ 246 w 260"/>
                  <a:gd name="T53" fmla="*/ 220 h 222"/>
                  <a:gd name="T54" fmla="*/ 236 w 260"/>
                  <a:gd name="T55" fmla="*/ 222 h 222"/>
                  <a:gd name="T56" fmla="*/ 230 w 260"/>
                  <a:gd name="T57" fmla="*/ 222 h 222"/>
                  <a:gd name="T58" fmla="*/ 216 w 260"/>
                  <a:gd name="T59" fmla="*/ 214 h 222"/>
                  <a:gd name="T60" fmla="*/ 200 w 260"/>
                  <a:gd name="T61" fmla="*/ 198 h 222"/>
                  <a:gd name="T62" fmla="*/ 170 w 260"/>
                  <a:gd name="T63" fmla="*/ 168 h 222"/>
                  <a:gd name="T64" fmla="*/ 110 w 260"/>
                  <a:gd name="T65" fmla="*/ 106 h 222"/>
                  <a:gd name="T66" fmla="*/ 56 w 260"/>
                  <a:gd name="T67" fmla="*/ 54 h 222"/>
                  <a:gd name="T68" fmla="*/ 16 w 260"/>
                  <a:gd name="T69" fmla="*/ 22 h 222"/>
                  <a:gd name="T70" fmla="*/ 4 w 260"/>
                  <a:gd name="T71" fmla="*/ 16 h 222"/>
                  <a:gd name="T72" fmla="*/ 0 w 260"/>
                  <a:gd name="T73" fmla="*/ 1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0" h="222">
                    <a:moveTo>
                      <a:pt x="4" y="0"/>
                    </a:moveTo>
                    <a:lnTo>
                      <a:pt x="4" y="0"/>
                    </a:lnTo>
                    <a:lnTo>
                      <a:pt x="10" y="2"/>
                    </a:lnTo>
                    <a:lnTo>
                      <a:pt x="10" y="2"/>
                    </a:lnTo>
                    <a:lnTo>
                      <a:pt x="24" y="12"/>
                    </a:lnTo>
                    <a:lnTo>
                      <a:pt x="24" y="12"/>
                    </a:lnTo>
                    <a:lnTo>
                      <a:pt x="42" y="26"/>
                    </a:lnTo>
                    <a:lnTo>
                      <a:pt x="64" y="46"/>
                    </a:lnTo>
                    <a:lnTo>
                      <a:pt x="64" y="46"/>
                    </a:lnTo>
                    <a:lnTo>
                      <a:pt x="118" y="100"/>
                    </a:lnTo>
                    <a:lnTo>
                      <a:pt x="174" y="164"/>
                    </a:lnTo>
                    <a:lnTo>
                      <a:pt x="174" y="164"/>
                    </a:lnTo>
                    <a:lnTo>
                      <a:pt x="204" y="196"/>
                    </a:lnTo>
                    <a:lnTo>
                      <a:pt x="204" y="196"/>
                    </a:lnTo>
                    <a:lnTo>
                      <a:pt x="220" y="210"/>
                    </a:lnTo>
                    <a:lnTo>
                      <a:pt x="220" y="210"/>
                    </a:lnTo>
                    <a:lnTo>
                      <a:pt x="228" y="216"/>
                    </a:lnTo>
                    <a:lnTo>
                      <a:pt x="236" y="218"/>
                    </a:lnTo>
                    <a:lnTo>
                      <a:pt x="236" y="218"/>
                    </a:lnTo>
                    <a:lnTo>
                      <a:pt x="246" y="216"/>
                    </a:lnTo>
                    <a:lnTo>
                      <a:pt x="252" y="210"/>
                    </a:lnTo>
                    <a:lnTo>
                      <a:pt x="252" y="210"/>
                    </a:lnTo>
                    <a:lnTo>
                      <a:pt x="256" y="202"/>
                    </a:lnTo>
                    <a:lnTo>
                      <a:pt x="258" y="194"/>
                    </a:lnTo>
                    <a:lnTo>
                      <a:pt x="258" y="194"/>
                    </a:lnTo>
                    <a:lnTo>
                      <a:pt x="256" y="184"/>
                    </a:lnTo>
                    <a:lnTo>
                      <a:pt x="254" y="176"/>
                    </a:lnTo>
                    <a:lnTo>
                      <a:pt x="248" y="160"/>
                    </a:lnTo>
                    <a:lnTo>
                      <a:pt x="248" y="160"/>
                    </a:lnTo>
                    <a:lnTo>
                      <a:pt x="240" y="146"/>
                    </a:lnTo>
                    <a:lnTo>
                      <a:pt x="232" y="136"/>
                    </a:lnTo>
                    <a:lnTo>
                      <a:pt x="218" y="118"/>
                    </a:lnTo>
                    <a:lnTo>
                      <a:pt x="218" y="118"/>
                    </a:lnTo>
                    <a:lnTo>
                      <a:pt x="206" y="106"/>
                    </a:lnTo>
                    <a:lnTo>
                      <a:pt x="206" y="106"/>
                    </a:lnTo>
                    <a:lnTo>
                      <a:pt x="204" y="104"/>
                    </a:lnTo>
                    <a:lnTo>
                      <a:pt x="204" y="104"/>
                    </a:lnTo>
                    <a:lnTo>
                      <a:pt x="206" y="106"/>
                    </a:lnTo>
                    <a:lnTo>
                      <a:pt x="206" y="106"/>
                    </a:lnTo>
                    <a:lnTo>
                      <a:pt x="218" y="118"/>
                    </a:lnTo>
                    <a:lnTo>
                      <a:pt x="218" y="118"/>
                    </a:lnTo>
                    <a:lnTo>
                      <a:pt x="232" y="134"/>
                    </a:lnTo>
                    <a:lnTo>
                      <a:pt x="242" y="146"/>
                    </a:lnTo>
                    <a:lnTo>
                      <a:pt x="250" y="160"/>
                    </a:lnTo>
                    <a:lnTo>
                      <a:pt x="250" y="160"/>
                    </a:lnTo>
                    <a:lnTo>
                      <a:pt x="256" y="174"/>
                    </a:lnTo>
                    <a:lnTo>
                      <a:pt x="258" y="184"/>
                    </a:lnTo>
                    <a:lnTo>
                      <a:pt x="260" y="194"/>
                    </a:lnTo>
                    <a:lnTo>
                      <a:pt x="260" y="194"/>
                    </a:lnTo>
                    <a:lnTo>
                      <a:pt x="258" y="204"/>
                    </a:lnTo>
                    <a:lnTo>
                      <a:pt x="254" y="212"/>
                    </a:lnTo>
                    <a:lnTo>
                      <a:pt x="254" y="212"/>
                    </a:lnTo>
                    <a:lnTo>
                      <a:pt x="252" y="216"/>
                    </a:lnTo>
                    <a:lnTo>
                      <a:pt x="246" y="220"/>
                    </a:lnTo>
                    <a:lnTo>
                      <a:pt x="242" y="222"/>
                    </a:lnTo>
                    <a:lnTo>
                      <a:pt x="236" y="222"/>
                    </a:lnTo>
                    <a:lnTo>
                      <a:pt x="236" y="222"/>
                    </a:lnTo>
                    <a:lnTo>
                      <a:pt x="230" y="222"/>
                    </a:lnTo>
                    <a:lnTo>
                      <a:pt x="226" y="220"/>
                    </a:lnTo>
                    <a:lnTo>
                      <a:pt x="216" y="214"/>
                    </a:lnTo>
                    <a:lnTo>
                      <a:pt x="216" y="214"/>
                    </a:lnTo>
                    <a:lnTo>
                      <a:pt x="200" y="198"/>
                    </a:lnTo>
                    <a:lnTo>
                      <a:pt x="200" y="198"/>
                    </a:lnTo>
                    <a:lnTo>
                      <a:pt x="170" y="168"/>
                    </a:lnTo>
                    <a:lnTo>
                      <a:pt x="170" y="168"/>
                    </a:lnTo>
                    <a:lnTo>
                      <a:pt x="110" y="106"/>
                    </a:lnTo>
                    <a:lnTo>
                      <a:pt x="56" y="54"/>
                    </a:lnTo>
                    <a:lnTo>
                      <a:pt x="56" y="54"/>
                    </a:lnTo>
                    <a:lnTo>
                      <a:pt x="34" y="36"/>
                    </a:lnTo>
                    <a:lnTo>
                      <a:pt x="16" y="22"/>
                    </a:lnTo>
                    <a:lnTo>
                      <a:pt x="16" y="22"/>
                    </a:lnTo>
                    <a:lnTo>
                      <a:pt x="4" y="16"/>
                    </a:lnTo>
                    <a:lnTo>
                      <a:pt x="4" y="16"/>
                    </a:lnTo>
                    <a:lnTo>
                      <a:pt x="0" y="14"/>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47">
                <a:extLst>
                  <a:ext uri="{FF2B5EF4-FFF2-40B4-BE49-F238E27FC236}">
                    <a16:creationId xmlns:a16="http://schemas.microsoft.com/office/drawing/2014/main" id="{380782E4-9A40-4E1A-B619-1EFEDB5B0B5E}"/>
                  </a:ext>
                </a:extLst>
              </p:cNvPr>
              <p:cNvSpPr>
                <a:spLocks/>
              </p:cNvSpPr>
              <p:nvPr/>
            </p:nvSpPr>
            <p:spPr bwMode="auto">
              <a:xfrm>
                <a:off x="9594" y="3453"/>
                <a:ext cx="84" cy="88"/>
              </a:xfrm>
              <a:custGeom>
                <a:avLst/>
                <a:gdLst>
                  <a:gd name="T0" fmla="*/ 12 w 84"/>
                  <a:gd name="T1" fmla="*/ 0 h 88"/>
                  <a:gd name="T2" fmla="*/ 12 w 84"/>
                  <a:gd name="T3" fmla="*/ 0 h 88"/>
                  <a:gd name="T4" fmla="*/ 20 w 84"/>
                  <a:gd name="T5" fmla="*/ 18 h 88"/>
                  <a:gd name="T6" fmla="*/ 20 w 84"/>
                  <a:gd name="T7" fmla="*/ 18 h 88"/>
                  <a:gd name="T8" fmla="*/ 28 w 84"/>
                  <a:gd name="T9" fmla="*/ 34 h 88"/>
                  <a:gd name="T10" fmla="*/ 40 w 84"/>
                  <a:gd name="T11" fmla="*/ 52 h 88"/>
                  <a:gd name="T12" fmla="*/ 40 w 84"/>
                  <a:gd name="T13" fmla="*/ 52 h 88"/>
                  <a:gd name="T14" fmla="*/ 54 w 84"/>
                  <a:gd name="T15" fmla="*/ 68 h 88"/>
                  <a:gd name="T16" fmla="*/ 54 w 84"/>
                  <a:gd name="T17" fmla="*/ 68 h 88"/>
                  <a:gd name="T18" fmla="*/ 68 w 84"/>
                  <a:gd name="T19" fmla="*/ 80 h 88"/>
                  <a:gd name="T20" fmla="*/ 68 w 84"/>
                  <a:gd name="T21" fmla="*/ 80 h 88"/>
                  <a:gd name="T22" fmla="*/ 74 w 84"/>
                  <a:gd name="T23" fmla="*/ 84 h 88"/>
                  <a:gd name="T24" fmla="*/ 74 w 84"/>
                  <a:gd name="T25" fmla="*/ 84 h 88"/>
                  <a:gd name="T26" fmla="*/ 80 w 84"/>
                  <a:gd name="T27" fmla="*/ 86 h 88"/>
                  <a:gd name="T28" fmla="*/ 80 w 84"/>
                  <a:gd name="T29" fmla="*/ 86 h 88"/>
                  <a:gd name="T30" fmla="*/ 84 w 84"/>
                  <a:gd name="T31" fmla="*/ 88 h 88"/>
                  <a:gd name="T32" fmla="*/ 84 w 84"/>
                  <a:gd name="T33" fmla="*/ 88 h 88"/>
                  <a:gd name="T34" fmla="*/ 80 w 84"/>
                  <a:gd name="T35" fmla="*/ 88 h 88"/>
                  <a:gd name="T36" fmla="*/ 80 w 84"/>
                  <a:gd name="T37" fmla="*/ 88 h 88"/>
                  <a:gd name="T38" fmla="*/ 74 w 84"/>
                  <a:gd name="T39" fmla="*/ 86 h 88"/>
                  <a:gd name="T40" fmla="*/ 74 w 84"/>
                  <a:gd name="T41" fmla="*/ 86 h 88"/>
                  <a:gd name="T42" fmla="*/ 66 w 84"/>
                  <a:gd name="T43" fmla="*/ 82 h 88"/>
                  <a:gd name="T44" fmla="*/ 66 w 84"/>
                  <a:gd name="T45" fmla="*/ 82 h 88"/>
                  <a:gd name="T46" fmla="*/ 50 w 84"/>
                  <a:gd name="T47" fmla="*/ 72 h 88"/>
                  <a:gd name="T48" fmla="*/ 50 w 84"/>
                  <a:gd name="T49" fmla="*/ 72 h 88"/>
                  <a:gd name="T50" fmla="*/ 34 w 84"/>
                  <a:gd name="T51" fmla="*/ 56 h 88"/>
                  <a:gd name="T52" fmla="*/ 34 w 84"/>
                  <a:gd name="T53" fmla="*/ 56 h 88"/>
                  <a:gd name="T54" fmla="*/ 20 w 84"/>
                  <a:gd name="T55" fmla="*/ 40 h 88"/>
                  <a:gd name="T56" fmla="*/ 10 w 84"/>
                  <a:gd name="T57" fmla="*/ 24 h 88"/>
                  <a:gd name="T58" fmla="*/ 10 w 84"/>
                  <a:gd name="T59" fmla="*/ 24 h 88"/>
                  <a:gd name="T60" fmla="*/ 0 w 84"/>
                  <a:gd name="T61" fmla="*/ 6 h 88"/>
                  <a:gd name="T62" fmla="*/ 12 w 84"/>
                  <a:gd name="T6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 h="88">
                    <a:moveTo>
                      <a:pt x="12" y="0"/>
                    </a:moveTo>
                    <a:lnTo>
                      <a:pt x="12" y="0"/>
                    </a:lnTo>
                    <a:lnTo>
                      <a:pt x="20" y="18"/>
                    </a:lnTo>
                    <a:lnTo>
                      <a:pt x="20" y="18"/>
                    </a:lnTo>
                    <a:lnTo>
                      <a:pt x="28" y="34"/>
                    </a:lnTo>
                    <a:lnTo>
                      <a:pt x="40" y="52"/>
                    </a:lnTo>
                    <a:lnTo>
                      <a:pt x="40" y="52"/>
                    </a:lnTo>
                    <a:lnTo>
                      <a:pt x="54" y="68"/>
                    </a:lnTo>
                    <a:lnTo>
                      <a:pt x="54" y="68"/>
                    </a:lnTo>
                    <a:lnTo>
                      <a:pt x="68" y="80"/>
                    </a:lnTo>
                    <a:lnTo>
                      <a:pt x="68" y="80"/>
                    </a:lnTo>
                    <a:lnTo>
                      <a:pt x="74" y="84"/>
                    </a:lnTo>
                    <a:lnTo>
                      <a:pt x="74" y="84"/>
                    </a:lnTo>
                    <a:lnTo>
                      <a:pt x="80" y="86"/>
                    </a:lnTo>
                    <a:lnTo>
                      <a:pt x="80" y="86"/>
                    </a:lnTo>
                    <a:lnTo>
                      <a:pt x="84" y="88"/>
                    </a:lnTo>
                    <a:lnTo>
                      <a:pt x="84" y="88"/>
                    </a:lnTo>
                    <a:lnTo>
                      <a:pt x="80" y="88"/>
                    </a:lnTo>
                    <a:lnTo>
                      <a:pt x="80" y="88"/>
                    </a:lnTo>
                    <a:lnTo>
                      <a:pt x="74" y="86"/>
                    </a:lnTo>
                    <a:lnTo>
                      <a:pt x="74" y="86"/>
                    </a:lnTo>
                    <a:lnTo>
                      <a:pt x="66" y="82"/>
                    </a:lnTo>
                    <a:lnTo>
                      <a:pt x="66" y="82"/>
                    </a:lnTo>
                    <a:lnTo>
                      <a:pt x="50" y="72"/>
                    </a:lnTo>
                    <a:lnTo>
                      <a:pt x="50" y="72"/>
                    </a:lnTo>
                    <a:lnTo>
                      <a:pt x="34" y="56"/>
                    </a:lnTo>
                    <a:lnTo>
                      <a:pt x="34" y="56"/>
                    </a:lnTo>
                    <a:lnTo>
                      <a:pt x="20" y="40"/>
                    </a:lnTo>
                    <a:lnTo>
                      <a:pt x="10" y="24"/>
                    </a:lnTo>
                    <a:lnTo>
                      <a:pt x="10" y="24"/>
                    </a:lnTo>
                    <a:lnTo>
                      <a:pt x="0" y="6"/>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48">
                <a:extLst>
                  <a:ext uri="{FF2B5EF4-FFF2-40B4-BE49-F238E27FC236}">
                    <a16:creationId xmlns:a16="http://schemas.microsoft.com/office/drawing/2014/main" id="{12CBF3F3-CE22-41A9-B986-5B129A0D5BAD}"/>
                  </a:ext>
                </a:extLst>
              </p:cNvPr>
              <p:cNvSpPr>
                <a:spLocks/>
              </p:cNvSpPr>
              <p:nvPr/>
            </p:nvSpPr>
            <p:spPr bwMode="auto">
              <a:xfrm>
                <a:off x="9463" y="3208"/>
                <a:ext cx="73" cy="107"/>
              </a:xfrm>
              <a:custGeom>
                <a:avLst/>
                <a:gdLst>
                  <a:gd name="T0" fmla="*/ 14 w 73"/>
                  <a:gd name="T1" fmla="*/ 0 h 107"/>
                  <a:gd name="T2" fmla="*/ 14 w 73"/>
                  <a:gd name="T3" fmla="*/ 0 h 107"/>
                  <a:gd name="T4" fmla="*/ 18 w 73"/>
                  <a:gd name="T5" fmla="*/ 20 h 107"/>
                  <a:gd name="T6" fmla="*/ 18 w 73"/>
                  <a:gd name="T7" fmla="*/ 20 h 107"/>
                  <a:gd name="T8" fmla="*/ 24 w 73"/>
                  <a:gd name="T9" fmla="*/ 38 h 107"/>
                  <a:gd name="T10" fmla="*/ 32 w 73"/>
                  <a:gd name="T11" fmla="*/ 60 h 107"/>
                  <a:gd name="T12" fmla="*/ 32 w 73"/>
                  <a:gd name="T13" fmla="*/ 60 h 107"/>
                  <a:gd name="T14" fmla="*/ 38 w 73"/>
                  <a:gd name="T15" fmla="*/ 70 h 107"/>
                  <a:gd name="T16" fmla="*/ 38 w 73"/>
                  <a:gd name="T17" fmla="*/ 70 h 107"/>
                  <a:gd name="T18" fmla="*/ 44 w 73"/>
                  <a:gd name="T19" fmla="*/ 80 h 107"/>
                  <a:gd name="T20" fmla="*/ 44 w 73"/>
                  <a:gd name="T21" fmla="*/ 80 h 107"/>
                  <a:gd name="T22" fmla="*/ 56 w 73"/>
                  <a:gd name="T23" fmla="*/ 96 h 107"/>
                  <a:gd name="T24" fmla="*/ 56 w 73"/>
                  <a:gd name="T25" fmla="*/ 96 h 107"/>
                  <a:gd name="T26" fmla="*/ 63 w 73"/>
                  <a:gd name="T27" fmla="*/ 101 h 107"/>
                  <a:gd name="T28" fmla="*/ 63 w 73"/>
                  <a:gd name="T29" fmla="*/ 101 h 107"/>
                  <a:gd name="T30" fmla="*/ 69 w 73"/>
                  <a:gd name="T31" fmla="*/ 105 h 107"/>
                  <a:gd name="T32" fmla="*/ 69 w 73"/>
                  <a:gd name="T33" fmla="*/ 105 h 107"/>
                  <a:gd name="T34" fmla="*/ 73 w 73"/>
                  <a:gd name="T35" fmla="*/ 107 h 107"/>
                  <a:gd name="T36" fmla="*/ 73 w 73"/>
                  <a:gd name="T37" fmla="*/ 107 h 107"/>
                  <a:gd name="T38" fmla="*/ 69 w 73"/>
                  <a:gd name="T39" fmla="*/ 105 h 107"/>
                  <a:gd name="T40" fmla="*/ 69 w 73"/>
                  <a:gd name="T41" fmla="*/ 105 h 107"/>
                  <a:gd name="T42" fmla="*/ 63 w 73"/>
                  <a:gd name="T43" fmla="*/ 103 h 107"/>
                  <a:gd name="T44" fmla="*/ 63 w 73"/>
                  <a:gd name="T45" fmla="*/ 103 h 107"/>
                  <a:gd name="T46" fmla="*/ 56 w 73"/>
                  <a:gd name="T47" fmla="*/ 96 h 107"/>
                  <a:gd name="T48" fmla="*/ 56 w 73"/>
                  <a:gd name="T49" fmla="*/ 96 h 107"/>
                  <a:gd name="T50" fmla="*/ 40 w 73"/>
                  <a:gd name="T51" fmla="*/ 82 h 107"/>
                  <a:gd name="T52" fmla="*/ 40 w 73"/>
                  <a:gd name="T53" fmla="*/ 82 h 107"/>
                  <a:gd name="T54" fmla="*/ 34 w 73"/>
                  <a:gd name="T55" fmla="*/ 74 h 107"/>
                  <a:gd name="T56" fmla="*/ 34 w 73"/>
                  <a:gd name="T57" fmla="*/ 74 h 107"/>
                  <a:gd name="T58" fmla="*/ 26 w 73"/>
                  <a:gd name="T59" fmla="*/ 64 h 107"/>
                  <a:gd name="T60" fmla="*/ 26 w 73"/>
                  <a:gd name="T61" fmla="*/ 64 h 107"/>
                  <a:gd name="T62" fmla="*/ 16 w 73"/>
                  <a:gd name="T63" fmla="*/ 42 h 107"/>
                  <a:gd name="T64" fmla="*/ 6 w 73"/>
                  <a:gd name="T65" fmla="*/ 24 h 107"/>
                  <a:gd name="T66" fmla="*/ 0 w 73"/>
                  <a:gd name="T67" fmla="*/ 4 h 107"/>
                  <a:gd name="T68" fmla="*/ 14 w 73"/>
                  <a:gd name="T6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107">
                    <a:moveTo>
                      <a:pt x="14" y="0"/>
                    </a:moveTo>
                    <a:lnTo>
                      <a:pt x="14" y="0"/>
                    </a:lnTo>
                    <a:lnTo>
                      <a:pt x="18" y="20"/>
                    </a:lnTo>
                    <a:lnTo>
                      <a:pt x="18" y="20"/>
                    </a:lnTo>
                    <a:lnTo>
                      <a:pt x="24" y="38"/>
                    </a:lnTo>
                    <a:lnTo>
                      <a:pt x="32" y="60"/>
                    </a:lnTo>
                    <a:lnTo>
                      <a:pt x="32" y="60"/>
                    </a:lnTo>
                    <a:lnTo>
                      <a:pt x="38" y="70"/>
                    </a:lnTo>
                    <a:lnTo>
                      <a:pt x="38" y="70"/>
                    </a:lnTo>
                    <a:lnTo>
                      <a:pt x="44" y="80"/>
                    </a:lnTo>
                    <a:lnTo>
                      <a:pt x="44" y="80"/>
                    </a:lnTo>
                    <a:lnTo>
                      <a:pt x="56" y="96"/>
                    </a:lnTo>
                    <a:lnTo>
                      <a:pt x="56" y="96"/>
                    </a:lnTo>
                    <a:lnTo>
                      <a:pt x="63" y="101"/>
                    </a:lnTo>
                    <a:lnTo>
                      <a:pt x="63" y="101"/>
                    </a:lnTo>
                    <a:lnTo>
                      <a:pt x="69" y="105"/>
                    </a:lnTo>
                    <a:lnTo>
                      <a:pt x="69" y="105"/>
                    </a:lnTo>
                    <a:lnTo>
                      <a:pt x="73" y="107"/>
                    </a:lnTo>
                    <a:lnTo>
                      <a:pt x="73" y="107"/>
                    </a:lnTo>
                    <a:lnTo>
                      <a:pt x="69" y="105"/>
                    </a:lnTo>
                    <a:lnTo>
                      <a:pt x="69" y="105"/>
                    </a:lnTo>
                    <a:lnTo>
                      <a:pt x="63" y="103"/>
                    </a:lnTo>
                    <a:lnTo>
                      <a:pt x="63" y="103"/>
                    </a:lnTo>
                    <a:lnTo>
                      <a:pt x="56" y="96"/>
                    </a:lnTo>
                    <a:lnTo>
                      <a:pt x="56" y="96"/>
                    </a:lnTo>
                    <a:lnTo>
                      <a:pt x="40" y="82"/>
                    </a:lnTo>
                    <a:lnTo>
                      <a:pt x="40" y="82"/>
                    </a:lnTo>
                    <a:lnTo>
                      <a:pt x="34" y="74"/>
                    </a:lnTo>
                    <a:lnTo>
                      <a:pt x="34" y="74"/>
                    </a:lnTo>
                    <a:lnTo>
                      <a:pt x="26" y="64"/>
                    </a:lnTo>
                    <a:lnTo>
                      <a:pt x="26" y="64"/>
                    </a:lnTo>
                    <a:lnTo>
                      <a:pt x="16" y="42"/>
                    </a:lnTo>
                    <a:lnTo>
                      <a:pt x="6" y="24"/>
                    </a:lnTo>
                    <a:lnTo>
                      <a:pt x="0" y="4"/>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49">
                <a:extLst>
                  <a:ext uri="{FF2B5EF4-FFF2-40B4-BE49-F238E27FC236}">
                    <a16:creationId xmlns:a16="http://schemas.microsoft.com/office/drawing/2014/main" id="{32AAB6D0-6C9D-442E-B922-7EE7396DD44B}"/>
                  </a:ext>
                </a:extLst>
              </p:cNvPr>
              <p:cNvSpPr>
                <a:spLocks/>
              </p:cNvSpPr>
              <p:nvPr/>
            </p:nvSpPr>
            <p:spPr bwMode="auto">
              <a:xfrm>
                <a:off x="9465" y="3431"/>
                <a:ext cx="67" cy="74"/>
              </a:xfrm>
              <a:custGeom>
                <a:avLst/>
                <a:gdLst>
                  <a:gd name="T0" fmla="*/ 10 w 67"/>
                  <a:gd name="T1" fmla="*/ 0 h 74"/>
                  <a:gd name="T2" fmla="*/ 10 w 67"/>
                  <a:gd name="T3" fmla="*/ 0 h 74"/>
                  <a:gd name="T4" fmla="*/ 12 w 67"/>
                  <a:gd name="T5" fmla="*/ 4 h 74"/>
                  <a:gd name="T6" fmla="*/ 12 w 67"/>
                  <a:gd name="T7" fmla="*/ 4 h 74"/>
                  <a:gd name="T8" fmla="*/ 20 w 67"/>
                  <a:gd name="T9" fmla="*/ 14 h 74"/>
                  <a:gd name="T10" fmla="*/ 20 w 67"/>
                  <a:gd name="T11" fmla="*/ 14 h 74"/>
                  <a:gd name="T12" fmla="*/ 26 w 67"/>
                  <a:gd name="T13" fmla="*/ 28 h 74"/>
                  <a:gd name="T14" fmla="*/ 34 w 67"/>
                  <a:gd name="T15" fmla="*/ 42 h 74"/>
                  <a:gd name="T16" fmla="*/ 34 w 67"/>
                  <a:gd name="T17" fmla="*/ 42 h 74"/>
                  <a:gd name="T18" fmla="*/ 44 w 67"/>
                  <a:gd name="T19" fmla="*/ 54 h 74"/>
                  <a:gd name="T20" fmla="*/ 54 w 67"/>
                  <a:gd name="T21" fmla="*/ 66 h 74"/>
                  <a:gd name="T22" fmla="*/ 54 w 67"/>
                  <a:gd name="T23" fmla="*/ 66 h 74"/>
                  <a:gd name="T24" fmla="*/ 67 w 67"/>
                  <a:gd name="T25" fmla="*/ 74 h 74"/>
                  <a:gd name="T26" fmla="*/ 67 w 67"/>
                  <a:gd name="T27" fmla="*/ 74 h 74"/>
                  <a:gd name="T28" fmla="*/ 54 w 67"/>
                  <a:gd name="T29" fmla="*/ 66 h 74"/>
                  <a:gd name="T30" fmla="*/ 54 w 67"/>
                  <a:gd name="T31" fmla="*/ 66 h 74"/>
                  <a:gd name="T32" fmla="*/ 42 w 67"/>
                  <a:gd name="T33" fmla="*/ 58 h 74"/>
                  <a:gd name="T34" fmla="*/ 28 w 67"/>
                  <a:gd name="T35" fmla="*/ 46 h 74"/>
                  <a:gd name="T36" fmla="*/ 28 w 67"/>
                  <a:gd name="T37" fmla="*/ 46 h 74"/>
                  <a:gd name="T38" fmla="*/ 16 w 67"/>
                  <a:gd name="T39" fmla="*/ 32 h 74"/>
                  <a:gd name="T40" fmla="*/ 8 w 67"/>
                  <a:gd name="T41" fmla="*/ 20 h 74"/>
                  <a:gd name="T42" fmla="*/ 8 w 67"/>
                  <a:gd name="T43" fmla="*/ 20 h 74"/>
                  <a:gd name="T44" fmla="*/ 4 w 67"/>
                  <a:gd name="T45" fmla="*/ 14 h 74"/>
                  <a:gd name="T46" fmla="*/ 4 w 67"/>
                  <a:gd name="T47" fmla="*/ 14 h 74"/>
                  <a:gd name="T48" fmla="*/ 0 w 67"/>
                  <a:gd name="T49" fmla="*/ 10 h 74"/>
                  <a:gd name="T50" fmla="*/ 10 w 67"/>
                  <a:gd name="T5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 h="74">
                    <a:moveTo>
                      <a:pt x="10" y="0"/>
                    </a:moveTo>
                    <a:lnTo>
                      <a:pt x="10" y="0"/>
                    </a:lnTo>
                    <a:lnTo>
                      <a:pt x="12" y="4"/>
                    </a:lnTo>
                    <a:lnTo>
                      <a:pt x="12" y="4"/>
                    </a:lnTo>
                    <a:lnTo>
                      <a:pt x="20" y="14"/>
                    </a:lnTo>
                    <a:lnTo>
                      <a:pt x="20" y="14"/>
                    </a:lnTo>
                    <a:lnTo>
                      <a:pt x="26" y="28"/>
                    </a:lnTo>
                    <a:lnTo>
                      <a:pt x="34" y="42"/>
                    </a:lnTo>
                    <a:lnTo>
                      <a:pt x="34" y="42"/>
                    </a:lnTo>
                    <a:lnTo>
                      <a:pt x="44" y="54"/>
                    </a:lnTo>
                    <a:lnTo>
                      <a:pt x="54" y="66"/>
                    </a:lnTo>
                    <a:lnTo>
                      <a:pt x="54" y="66"/>
                    </a:lnTo>
                    <a:lnTo>
                      <a:pt x="67" y="74"/>
                    </a:lnTo>
                    <a:lnTo>
                      <a:pt x="67" y="74"/>
                    </a:lnTo>
                    <a:lnTo>
                      <a:pt x="54" y="66"/>
                    </a:lnTo>
                    <a:lnTo>
                      <a:pt x="54" y="66"/>
                    </a:lnTo>
                    <a:lnTo>
                      <a:pt x="42" y="58"/>
                    </a:lnTo>
                    <a:lnTo>
                      <a:pt x="28" y="46"/>
                    </a:lnTo>
                    <a:lnTo>
                      <a:pt x="28" y="46"/>
                    </a:lnTo>
                    <a:lnTo>
                      <a:pt x="16" y="32"/>
                    </a:lnTo>
                    <a:lnTo>
                      <a:pt x="8" y="20"/>
                    </a:lnTo>
                    <a:lnTo>
                      <a:pt x="8" y="20"/>
                    </a:lnTo>
                    <a:lnTo>
                      <a:pt x="4" y="14"/>
                    </a:lnTo>
                    <a:lnTo>
                      <a:pt x="4" y="14"/>
                    </a:lnTo>
                    <a:lnTo>
                      <a:pt x="0" y="1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50">
                <a:extLst>
                  <a:ext uri="{FF2B5EF4-FFF2-40B4-BE49-F238E27FC236}">
                    <a16:creationId xmlns:a16="http://schemas.microsoft.com/office/drawing/2014/main" id="{76976A3C-532F-47D1-B71A-DAE626B26814}"/>
                  </a:ext>
                </a:extLst>
              </p:cNvPr>
              <p:cNvSpPr>
                <a:spLocks/>
              </p:cNvSpPr>
              <p:nvPr/>
            </p:nvSpPr>
            <p:spPr bwMode="auto">
              <a:xfrm>
                <a:off x="8448" y="2496"/>
                <a:ext cx="603" cy="432"/>
              </a:xfrm>
              <a:custGeom>
                <a:avLst/>
                <a:gdLst>
                  <a:gd name="T0" fmla="*/ 591 w 603"/>
                  <a:gd name="T1" fmla="*/ 30 h 432"/>
                  <a:gd name="T2" fmla="*/ 559 w 603"/>
                  <a:gd name="T3" fmla="*/ 48 h 432"/>
                  <a:gd name="T4" fmla="*/ 529 w 603"/>
                  <a:gd name="T5" fmla="*/ 76 h 432"/>
                  <a:gd name="T6" fmla="*/ 509 w 603"/>
                  <a:gd name="T7" fmla="*/ 100 h 432"/>
                  <a:gd name="T8" fmla="*/ 481 w 603"/>
                  <a:gd name="T9" fmla="*/ 150 h 432"/>
                  <a:gd name="T10" fmla="*/ 449 w 603"/>
                  <a:gd name="T11" fmla="*/ 236 h 432"/>
                  <a:gd name="T12" fmla="*/ 409 w 603"/>
                  <a:gd name="T13" fmla="*/ 332 h 432"/>
                  <a:gd name="T14" fmla="*/ 385 w 603"/>
                  <a:gd name="T15" fmla="*/ 368 h 432"/>
                  <a:gd name="T16" fmla="*/ 365 w 603"/>
                  <a:gd name="T17" fmla="*/ 388 h 432"/>
                  <a:gd name="T18" fmla="*/ 327 w 603"/>
                  <a:gd name="T19" fmla="*/ 410 h 432"/>
                  <a:gd name="T20" fmla="*/ 243 w 603"/>
                  <a:gd name="T21" fmla="*/ 430 h 432"/>
                  <a:gd name="T22" fmla="*/ 184 w 603"/>
                  <a:gd name="T23" fmla="*/ 430 h 432"/>
                  <a:gd name="T24" fmla="*/ 100 w 603"/>
                  <a:gd name="T25" fmla="*/ 412 h 432"/>
                  <a:gd name="T26" fmla="*/ 48 w 603"/>
                  <a:gd name="T27" fmla="*/ 390 h 432"/>
                  <a:gd name="T28" fmla="*/ 26 w 603"/>
                  <a:gd name="T29" fmla="*/ 372 h 432"/>
                  <a:gd name="T30" fmla="*/ 8 w 603"/>
                  <a:gd name="T31" fmla="*/ 350 h 432"/>
                  <a:gd name="T32" fmla="*/ 0 w 603"/>
                  <a:gd name="T33" fmla="*/ 324 h 432"/>
                  <a:gd name="T34" fmla="*/ 4 w 603"/>
                  <a:gd name="T35" fmla="*/ 310 h 432"/>
                  <a:gd name="T36" fmla="*/ 20 w 603"/>
                  <a:gd name="T37" fmla="*/ 288 h 432"/>
                  <a:gd name="T38" fmla="*/ 54 w 603"/>
                  <a:gd name="T39" fmla="*/ 272 h 432"/>
                  <a:gd name="T40" fmla="*/ 102 w 603"/>
                  <a:gd name="T41" fmla="*/ 270 h 432"/>
                  <a:gd name="T42" fmla="*/ 146 w 603"/>
                  <a:gd name="T43" fmla="*/ 282 h 432"/>
                  <a:gd name="T44" fmla="*/ 198 w 603"/>
                  <a:gd name="T45" fmla="*/ 314 h 432"/>
                  <a:gd name="T46" fmla="*/ 233 w 603"/>
                  <a:gd name="T47" fmla="*/ 350 h 432"/>
                  <a:gd name="T48" fmla="*/ 261 w 603"/>
                  <a:gd name="T49" fmla="*/ 392 h 432"/>
                  <a:gd name="T50" fmla="*/ 273 w 603"/>
                  <a:gd name="T51" fmla="*/ 418 h 432"/>
                  <a:gd name="T52" fmla="*/ 267 w 603"/>
                  <a:gd name="T53" fmla="*/ 406 h 432"/>
                  <a:gd name="T54" fmla="*/ 249 w 603"/>
                  <a:gd name="T55" fmla="*/ 374 h 432"/>
                  <a:gd name="T56" fmla="*/ 209 w 603"/>
                  <a:gd name="T57" fmla="*/ 328 h 432"/>
                  <a:gd name="T58" fmla="*/ 164 w 603"/>
                  <a:gd name="T59" fmla="*/ 294 h 432"/>
                  <a:gd name="T60" fmla="*/ 124 w 603"/>
                  <a:gd name="T61" fmla="*/ 278 h 432"/>
                  <a:gd name="T62" fmla="*/ 56 w 603"/>
                  <a:gd name="T63" fmla="*/ 278 h 432"/>
                  <a:gd name="T64" fmla="*/ 34 w 603"/>
                  <a:gd name="T65" fmla="*/ 286 h 432"/>
                  <a:gd name="T66" fmla="*/ 16 w 603"/>
                  <a:gd name="T67" fmla="*/ 302 h 432"/>
                  <a:gd name="T68" fmla="*/ 8 w 603"/>
                  <a:gd name="T69" fmla="*/ 324 h 432"/>
                  <a:gd name="T70" fmla="*/ 14 w 603"/>
                  <a:gd name="T71" fmla="*/ 346 h 432"/>
                  <a:gd name="T72" fmla="*/ 42 w 603"/>
                  <a:gd name="T73" fmla="*/ 374 h 432"/>
                  <a:gd name="T74" fmla="*/ 76 w 603"/>
                  <a:gd name="T75" fmla="*/ 394 h 432"/>
                  <a:gd name="T76" fmla="*/ 130 w 603"/>
                  <a:gd name="T77" fmla="*/ 410 h 432"/>
                  <a:gd name="T78" fmla="*/ 213 w 603"/>
                  <a:gd name="T79" fmla="*/ 418 h 432"/>
                  <a:gd name="T80" fmla="*/ 269 w 603"/>
                  <a:gd name="T81" fmla="*/ 412 h 432"/>
                  <a:gd name="T82" fmla="*/ 321 w 603"/>
                  <a:gd name="T83" fmla="*/ 396 h 432"/>
                  <a:gd name="T84" fmla="*/ 363 w 603"/>
                  <a:gd name="T85" fmla="*/ 366 h 432"/>
                  <a:gd name="T86" fmla="*/ 393 w 603"/>
                  <a:gd name="T87" fmla="*/ 324 h 432"/>
                  <a:gd name="T88" fmla="*/ 413 w 603"/>
                  <a:gd name="T89" fmla="*/ 276 h 432"/>
                  <a:gd name="T90" fmla="*/ 443 w 603"/>
                  <a:gd name="T91" fmla="*/ 184 h 432"/>
                  <a:gd name="T92" fmla="*/ 467 w 603"/>
                  <a:gd name="T93" fmla="*/ 122 h 432"/>
                  <a:gd name="T94" fmla="*/ 499 w 603"/>
                  <a:gd name="T95" fmla="*/ 72 h 432"/>
                  <a:gd name="T96" fmla="*/ 521 w 603"/>
                  <a:gd name="T97" fmla="*/ 46 h 432"/>
                  <a:gd name="T98" fmla="*/ 563 w 603"/>
                  <a:gd name="T99" fmla="*/ 14 h 432"/>
                  <a:gd name="T100" fmla="*/ 591 w 603"/>
                  <a:gd name="T10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3" h="432">
                    <a:moveTo>
                      <a:pt x="603" y="24"/>
                    </a:moveTo>
                    <a:lnTo>
                      <a:pt x="603" y="24"/>
                    </a:lnTo>
                    <a:lnTo>
                      <a:pt x="591" y="30"/>
                    </a:lnTo>
                    <a:lnTo>
                      <a:pt x="591" y="30"/>
                    </a:lnTo>
                    <a:lnTo>
                      <a:pt x="577" y="38"/>
                    </a:lnTo>
                    <a:lnTo>
                      <a:pt x="559" y="48"/>
                    </a:lnTo>
                    <a:lnTo>
                      <a:pt x="559" y="48"/>
                    </a:lnTo>
                    <a:lnTo>
                      <a:pt x="539" y="64"/>
                    </a:lnTo>
                    <a:lnTo>
                      <a:pt x="529" y="76"/>
                    </a:lnTo>
                    <a:lnTo>
                      <a:pt x="519" y="88"/>
                    </a:lnTo>
                    <a:lnTo>
                      <a:pt x="519" y="88"/>
                    </a:lnTo>
                    <a:lnTo>
                      <a:pt x="509" y="100"/>
                    </a:lnTo>
                    <a:lnTo>
                      <a:pt x="499" y="116"/>
                    </a:lnTo>
                    <a:lnTo>
                      <a:pt x="481" y="150"/>
                    </a:lnTo>
                    <a:lnTo>
                      <a:pt x="481" y="150"/>
                    </a:lnTo>
                    <a:lnTo>
                      <a:pt x="465" y="192"/>
                    </a:lnTo>
                    <a:lnTo>
                      <a:pt x="449" y="236"/>
                    </a:lnTo>
                    <a:lnTo>
                      <a:pt x="449" y="236"/>
                    </a:lnTo>
                    <a:lnTo>
                      <a:pt x="431" y="284"/>
                    </a:lnTo>
                    <a:lnTo>
                      <a:pt x="421" y="308"/>
                    </a:lnTo>
                    <a:lnTo>
                      <a:pt x="409" y="332"/>
                    </a:lnTo>
                    <a:lnTo>
                      <a:pt x="409" y="332"/>
                    </a:lnTo>
                    <a:lnTo>
                      <a:pt x="395" y="356"/>
                    </a:lnTo>
                    <a:lnTo>
                      <a:pt x="385" y="368"/>
                    </a:lnTo>
                    <a:lnTo>
                      <a:pt x="375" y="378"/>
                    </a:lnTo>
                    <a:lnTo>
                      <a:pt x="375" y="378"/>
                    </a:lnTo>
                    <a:lnTo>
                      <a:pt x="365" y="388"/>
                    </a:lnTo>
                    <a:lnTo>
                      <a:pt x="353" y="396"/>
                    </a:lnTo>
                    <a:lnTo>
                      <a:pt x="327" y="410"/>
                    </a:lnTo>
                    <a:lnTo>
                      <a:pt x="327" y="410"/>
                    </a:lnTo>
                    <a:lnTo>
                      <a:pt x="299" y="420"/>
                    </a:lnTo>
                    <a:lnTo>
                      <a:pt x="271" y="426"/>
                    </a:lnTo>
                    <a:lnTo>
                      <a:pt x="243" y="430"/>
                    </a:lnTo>
                    <a:lnTo>
                      <a:pt x="213" y="432"/>
                    </a:lnTo>
                    <a:lnTo>
                      <a:pt x="213" y="432"/>
                    </a:lnTo>
                    <a:lnTo>
                      <a:pt x="184" y="430"/>
                    </a:lnTo>
                    <a:lnTo>
                      <a:pt x="156" y="426"/>
                    </a:lnTo>
                    <a:lnTo>
                      <a:pt x="126" y="420"/>
                    </a:lnTo>
                    <a:lnTo>
                      <a:pt x="100" y="412"/>
                    </a:lnTo>
                    <a:lnTo>
                      <a:pt x="100" y="412"/>
                    </a:lnTo>
                    <a:lnTo>
                      <a:pt x="72" y="402"/>
                    </a:lnTo>
                    <a:lnTo>
                      <a:pt x="48" y="390"/>
                    </a:lnTo>
                    <a:lnTo>
                      <a:pt x="48" y="390"/>
                    </a:lnTo>
                    <a:lnTo>
                      <a:pt x="36" y="382"/>
                    </a:lnTo>
                    <a:lnTo>
                      <a:pt x="26" y="372"/>
                    </a:lnTo>
                    <a:lnTo>
                      <a:pt x="16" y="362"/>
                    </a:lnTo>
                    <a:lnTo>
                      <a:pt x="8" y="350"/>
                    </a:lnTo>
                    <a:lnTo>
                      <a:pt x="8" y="350"/>
                    </a:lnTo>
                    <a:lnTo>
                      <a:pt x="2" y="338"/>
                    </a:lnTo>
                    <a:lnTo>
                      <a:pt x="0" y="330"/>
                    </a:lnTo>
                    <a:lnTo>
                      <a:pt x="0" y="324"/>
                    </a:lnTo>
                    <a:lnTo>
                      <a:pt x="0" y="324"/>
                    </a:lnTo>
                    <a:lnTo>
                      <a:pt x="2" y="316"/>
                    </a:lnTo>
                    <a:lnTo>
                      <a:pt x="4" y="310"/>
                    </a:lnTo>
                    <a:lnTo>
                      <a:pt x="10" y="298"/>
                    </a:lnTo>
                    <a:lnTo>
                      <a:pt x="10" y="298"/>
                    </a:lnTo>
                    <a:lnTo>
                      <a:pt x="20" y="288"/>
                    </a:lnTo>
                    <a:lnTo>
                      <a:pt x="30" y="280"/>
                    </a:lnTo>
                    <a:lnTo>
                      <a:pt x="42" y="276"/>
                    </a:lnTo>
                    <a:lnTo>
                      <a:pt x="54" y="272"/>
                    </a:lnTo>
                    <a:lnTo>
                      <a:pt x="54" y="272"/>
                    </a:lnTo>
                    <a:lnTo>
                      <a:pt x="80" y="268"/>
                    </a:lnTo>
                    <a:lnTo>
                      <a:pt x="102" y="270"/>
                    </a:lnTo>
                    <a:lnTo>
                      <a:pt x="126" y="274"/>
                    </a:lnTo>
                    <a:lnTo>
                      <a:pt x="146" y="282"/>
                    </a:lnTo>
                    <a:lnTo>
                      <a:pt x="146" y="282"/>
                    </a:lnTo>
                    <a:lnTo>
                      <a:pt x="166" y="292"/>
                    </a:lnTo>
                    <a:lnTo>
                      <a:pt x="182" y="302"/>
                    </a:lnTo>
                    <a:lnTo>
                      <a:pt x="198" y="314"/>
                    </a:lnTo>
                    <a:lnTo>
                      <a:pt x="211" y="326"/>
                    </a:lnTo>
                    <a:lnTo>
                      <a:pt x="211" y="326"/>
                    </a:lnTo>
                    <a:lnTo>
                      <a:pt x="233" y="350"/>
                    </a:lnTo>
                    <a:lnTo>
                      <a:pt x="249" y="372"/>
                    </a:lnTo>
                    <a:lnTo>
                      <a:pt x="249" y="372"/>
                    </a:lnTo>
                    <a:lnTo>
                      <a:pt x="261" y="392"/>
                    </a:lnTo>
                    <a:lnTo>
                      <a:pt x="267" y="406"/>
                    </a:lnTo>
                    <a:lnTo>
                      <a:pt x="267" y="406"/>
                    </a:lnTo>
                    <a:lnTo>
                      <a:pt x="273" y="418"/>
                    </a:lnTo>
                    <a:lnTo>
                      <a:pt x="273" y="418"/>
                    </a:lnTo>
                    <a:lnTo>
                      <a:pt x="267" y="406"/>
                    </a:lnTo>
                    <a:lnTo>
                      <a:pt x="267" y="406"/>
                    </a:lnTo>
                    <a:lnTo>
                      <a:pt x="259" y="392"/>
                    </a:lnTo>
                    <a:lnTo>
                      <a:pt x="249" y="374"/>
                    </a:lnTo>
                    <a:lnTo>
                      <a:pt x="249" y="374"/>
                    </a:lnTo>
                    <a:lnTo>
                      <a:pt x="231" y="352"/>
                    </a:lnTo>
                    <a:lnTo>
                      <a:pt x="209" y="328"/>
                    </a:lnTo>
                    <a:lnTo>
                      <a:pt x="209" y="328"/>
                    </a:lnTo>
                    <a:lnTo>
                      <a:pt x="196" y="316"/>
                    </a:lnTo>
                    <a:lnTo>
                      <a:pt x="180" y="304"/>
                    </a:lnTo>
                    <a:lnTo>
                      <a:pt x="164" y="294"/>
                    </a:lnTo>
                    <a:lnTo>
                      <a:pt x="144" y="286"/>
                    </a:lnTo>
                    <a:lnTo>
                      <a:pt x="144" y="286"/>
                    </a:lnTo>
                    <a:lnTo>
                      <a:pt x="124" y="278"/>
                    </a:lnTo>
                    <a:lnTo>
                      <a:pt x="102" y="274"/>
                    </a:lnTo>
                    <a:lnTo>
                      <a:pt x="80" y="274"/>
                    </a:lnTo>
                    <a:lnTo>
                      <a:pt x="56" y="278"/>
                    </a:lnTo>
                    <a:lnTo>
                      <a:pt x="56" y="278"/>
                    </a:lnTo>
                    <a:lnTo>
                      <a:pt x="44" y="282"/>
                    </a:lnTo>
                    <a:lnTo>
                      <a:pt x="34" y="286"/>
                    </a:lnTo>
                    <a:lnTo>
                      <a:pt x="24" y="294"/>
                    </a:lnTo>
                    <a:lnTo>
                      <a:pt x="16" y="302"/>
                    </a:lnTo>
                    <a:lnTo>
                      <a:pt x="16" y="302"/>
                    </a:lnTo>
                    <a:lnTo>
                      <a:pt x="10" y="312"/>
                    </a:lnTo>
                    <a:lnTo>
                      <a:pt x="8" y="324"/>
                    </a:lnTo>
                    <a:lnTo>
                      <a:pt x="8" y="324"/>
                    </a:lnTo>
                    <a:lnTo>
                      <a:pt x="10" y="336"/>
                    </a:lnTo>
                    <a:lnTo>
                      <a:pt x="14" y="346"/>
                    </a:lnTo>
                    <a:lnTo>
                      <a:pt x="14" y="346"/>
                    </a:lnTo>
                    <a:lnTo>
                      <a:pt x="22" y="356"/>
                    </a:lnTo>
                    <a:lnTo>
                      <a:pt x="32" y="366"/>
                    </a:lnTo>
                    <a:lnTo>
                      <a:pt x="42" y="374"/>
                    </a:lnTo>
                    <a:lnTo>
                      <a:pt x="52" y="382"/>
                    </a:lnTo>
                    <a:lnTo>
                      <a:pt x="52" y="382"/>
                    </a:lnTo>
                    <a:lnTo>
                      <a:pt x="76" y="394"/>
                    </a:lnTo>
                    <a:lnTo>
                      <a:pt x="102" y="402"/>
                    </a:lnTo>
                    <a:lnTo>
                      <a:pt x="102" y="402"/>
                    </a:lnTo>
                    <a:lnTo>
                      <a:pt x="130" y="410"/>
                    </a:lnTo>
                    <a:lnTo>
                      <a:pt x="156" y="414"/>
                    </a:lnTo>
                    <a:lnTo>
                      <a:pt x="184" y="418"/>
                    </a:lnTo>
                    <a:lnTo>
                      <a:pt x="213" y="418"/>
                    </a:lnTo>
                    <a:lnTo>
                      <a:pt x="213" y="418"/>
                    </a:lnTo>
                    <a:lnTo>
                      <a:pt x="241" y="416"/>
                    </a:lnTo>
                    <a:lnTo>
                      <a:pt x="269" y="412"/>
                    </a:lnTo>
                    <a:lnTo>
                      <a:pt x="295" y="406"/>
                    </a:lnTo>
                    <a:lnTo>
                      <a:pt x="321" y="396"/>
                    </a:lnTo>
                    <a:lnTo>
                      <a:pt x="321" y="396"/>
                    </a:lnTo>
                    <a:lnTo>
                      <a:pt x="343" y="382"/>
                    </a:lnTo>
                    <a:lnTo>
                      <a:pt x="355" y="374"/>
                    </a:lnTo>
                    <a:lnTo>
                      <a:pt x="363" y="366"/>
                    </a:lnTo>
                    <a:lnTo>
                      <a:pt x="363" y="366"/>
                    </a:lnTo>
                    <a:lnTo>
                      <a:pt x="381" y="346"/>
                    </a:lnTo>
                    <a:lnTo>
                      <a:pt x="393" y="324"/>
                    </a:lnTo>
                    <a:lnTo>
                      <a:pt x="393" y="324"/>
                    </a:lnTo>
                    <a:lnTo>
                      <a:pt x="405" y="300"/>
                    </a:lnTo>
                    <a:lnTo>
                      <a:pt x="413" y="276"/>
                    </a:lnTo>
                    <a:lnTo>
                      <a:pt x="429" y="230"/>
                    </a:lnTo>
                    <a:lnTo>
                      <a:pt x="429" y="230"/>
                    </a:lnTo>
                    <a:lnTo>
                      <a:pt x="443" y="184"/>
                    </a:lnTo>
                    <a:lnTo>
                      <a:pt x="459" y="142"/>
                    </a:lnTo>
                    <a:lnTo>
                      <a:pt x="459" y="142"/>
                    </a:lnTo>
                    <a:lnTo>
                      <a:pt x="467" y="122"/>
                    </a:lnTo>
                    <a:lnTo>
                      <a:pt x="477" y="104"/>
                    </a:lnTo>
                    <a:lnTo>
                      <a:pt x="487" y="86"/>
                    </a:lnTo>
                    <a:lnTo>
                      <a:pt x="499" y="72"/>
                    </a:lnTo>
                    <a:lnTo>
                      <a:pt x="499" y="72"/>
                    </a:lnTo>
                    <a:lnTo>
                      <a:pt x="509" y="58"/>
                    </a:lnTo>
                    <a:lnTo>
                      <a:pt x="521" y="46"/>
                    </a:lnTo>
                    <a:lnTo>
                      <a:pt x="543" y="26"/>
                    </a:lnTo>
                    <a:lnTo>
                      <a:pt x="543" y="26"/>
                    </a:lnTo>
                    <a:lnTo>
                      <a:pt x="563" y="14"/>
                    </a:lnTo>
                    <a:lnTo>
                      <a:pt x="579" y="4"/>
                    </a:lnTo>
                    <a:lnTo>
                      <a:pt x="579" y="4"/>
                    </a:lnTo>
                    <a:lnTo>
                      <a:pt x="591" y="0"/>
                    </a:lnTo>
                    <a:lnTo>
                      <a:pt x="60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51">
                <a:extLst>
                  <a:ext uri="{FF2B5EF4-FFF2-40B4-BE49-F238E27FC236}">
                    <a16:creationId xmlns:a16="http://schemas.microsoft.com/office/drawing/2014/main" id="{7E8206A9-DB97-4A50-8AE2-9AED6FE0C1BC}"/>
                  </a:ext>
                </a:extLst>
              </p:cNvPr>
              <p:cNvSpPr>
                <a:spLocks/>
              </p:cNvSpPr>
              <p:nvPr/>
            </p:nvSpPr>
            <p:spPr bwMode="auto">
              <a:xfrm>
                <a:off x="8486" y="2852"/>
                <a:ext cx="413" cy="3062"/>
              </a:xfrm>
              <a:custGeom>
                <a:avLst/>
                <a:gdLst>
                  <a:gd name="T0" fmla="*/ 353 w 413"/>
                  <a:gd name="T1" fmla="*/ 10 h 3062"/>
                  <a:gd name="T2" fmla="*/ 383 w 413"/>
                  <a:gd name="T3" fmla="*/ 78 h 3062"/>
                  <a:gd name="T4" fmla="*/ 405 w 413"/>
                  <a:gd name="T5" fmla="*/ 178 h 3062"/>
                  <a:gd name="T6" fmla="*/ 413 w 413"/>
                  <a:gd name="T7" fmla="*/ 312 h 3062"/>
                  <a:gd name="T8" fmla="*/ 397 w 413"/>
                  <a:gd name="T9" fmla="*/ 537 h 3062"/>
                  <a:gd name="T10" fmla="*/ 381 w 413"/>
                  <a:gd name="T11" fmla="*/ 663 h 3062"/>
                  <a:gd name="T12" fmla="*/ 357 w 413"/>
                  <a:gd name="T13" fmla="*/ 939 h 3062"/>
                  <a:gd name="T14" fmla="*/ 339 w 413"/>
                  <a:gd name="T15" fmla="*/ 1401 h 3062"/>
                  <a:gd name="T16" fmla="*/ 327 w 413"/>
                  <a:gd name="T17" fmla="*/ 1563 h 3062"/>
                  <a:gd name="T18" fmla="*/ 291 w 413"/>
                  <a:gd name="T19" fmla="*/ 1803 h 3062"/>
                  <a:gd name="T20" fmla="*/ 259 w 413"/>
                  <a:gd name="T21" fmla="*/ 2043 h 3062"/>
                  <a:gd name="T22" fmla="*/ 243 w 413"/>
                  <a:gd name="T23" fmla="*/ 2279 h 3062"/>
                  <a:gd name="T24" fmla="*/ 239 w 413"/>
                  <a:gd name="T25" fmla="*/ 2506 h 3062"/>
                  <a:gd name="T26" fmla="*/ 235 w 413"/>
                  <a:gd name="T27" fmla="*/ 2578 h 3062"/>
                  <a:gd name="T28" fmla="*/ 245 w 413"/>
                  <a:gd name="T29" fmla="*/ 2716 h 3062"/>
                  <a:gd name="T30" fmla="*/ 247 w 413"/>
                  <a:gd name="T31" fmla="*/ 2850 h 3062"/>
                  <a:gd name="T32" fmla="*/ 231 w 413"/>
                  <a:gd name="T33" fmla="*/ 2942 h 3062"/>
                  <a:gd name="T34" fmla="*/ 215 w 413"/>
                  <a:gd name="T35" fmla="*/ 2986 h 3062"/>
                  <a:gd name="T36" fmla="*/ 187 w 413"/>
                  <a:gd name="T37" fmla="*/ 3022 h 3062"/>
                  <a:gd name="T38" fmla="*/ 150 w 413"/>
                  <a:gd name="T39" fmla="*/ 3048 h 3062"/>
                  <a:gd name="T40" fmla="*/ 110 w 413"/>
                  <a:gd name="T41" fmla="*/ 3060 h 3062"/>
                  <a:gd name="T42" fmla="*/ 56 w 413"/>
                  <a:gd name="T43" fmla="*/ 3056 h 3062"/>
                  <a:gd name="T44" fmla="*/ 22 w 413"/>
                  <a:gd name="T45" fmla="*/ 3040 h 3062"/>
                  <a:gd name="T46" fmla="*/ 2 w 413"/>
                  <a:gd name="T47" fmla="*/ 3016 h 3062"/>
                  <a:gd name="T48" fmla="*/ 2 w 413"/>
                  <a:gd name="T49" fmla="*/ 3000 h 3062"/>
                  <a:gd name="T50" fmla="*/ 12 w 413"/>
                  <a:gd name="T51" fmla="*/ 2986 h 3062"/>
                  <a:gd name="T52" fmla="*/ 40 w 413"/>
                  <a:gd name="T53" fmla="*/ 2956 h 3062"/>
                  <a:gd name="T54" fmla="*/ 112 w 413"/>
                  <a:gd name="T55" fmla="*/ 2914 h 3062"/>
                  <a:gd name="T56" fmla="*/ 175 w 413"/>
                  <a:gd name="T57" fmla="*/ 2896 h 3062"/>
                  <a:gd name="T58" fmla="*/ 197 w 413"/>
                  <a:gd name="T59" fmla="*/ 2896 h 3062"/>
                  <a:gd name="T60" fmla="*/ 187 w 413"/>
                  <a:gd name="T61" fmla="*/ 2900 h 3062"/>
                  <a:gd name="T62" fmla="*/ 158 w 413"/>
                  <a:gd name="T63" fmla="*/ 2904 h 3062"/>
                  <a:gd name="T64" fmla="*/ 62 w 413"/>
                  <a:gd name="T65" fmla="*/ 2954 h 3062"/>
                  <a:gd name="T66" fmla="*/ 36 w 413"/>
                  <a:gd name="T67" fmla="*/ 2978 h 3062"/>
                  <a:gd name="T68" fmla="*/ 16 w 413"/>
                  <a:gd name="T69" fmla="*/ 3004 h 3062"/>
                  <a:gd name="T70" fmla="*/ 16 w 413"/>
                  <a:gd name="T71" fmla="*/ 3008 h 3062"/>
                  <a:gd name="T72" fmla="*/ 24 w 413"/>
                  <a:gd name="T73" fmla="*/ 3022 h 3062"/>
                  <a:gd name="T74" fmla="*/ 62 w 413"/>
                  <a:gd name="T75" fmla="*/ 3040 h 3062"/>
                  <a:gd name="T76" fmla="*/ 108 w 413"/>
                  <a:gd name="T77" fmla="*/ 3040 h 3062"/>
                  <a:gd name="T78" fmla="*/ 152 w 413"/>
                  <a:gd name="T79" fmla="*/ 3024 h 3062"/>
                  <a:gd name="T80" fmla="*/ 179 w 413"/>
                  <a:gd name="T81" fmla="*/ 2998 h 3062"/>
                  <a:gd name="T82" fmla="*/ 193 w 413"/>
                  <a:gd name="T83" fmla="*/ 2976 h 3062"/>
                  <a:gd name="T84" fmla="*/ 215 w 413"/>
                  <a:gd name="T85" fmla="*/ 2908 h 3062"/>
                  <a:gd name="T86" fmla="*/ 221 w 413"/>
                  <a:gd name="T87" fmla="*/ 2816 h 3062"/>
                  <a:gd name="T88" fmla="*/ 209 w 413"/>
                  <a:gd name="T89" fmla="*/ 2650 h 3062"/>
                  <a:gd name="T90" fmla="*/ 207 w 413"/>
                  <a:gd name="T91" fmla="*/ 2542 h 3062"/>
                  <a:gd name="T92" fmla="*/ 211 w 413"/>
                  <a:gd name="T93" fmla="*/ 2356 h 3062"/>
                  <a:gd name="T94" fmla="*/ 225 w 413"/>
                  <a:gd name="T95" fmla="*/ 2121 h 3062"/>
                  <a:gd name="T96" fmla="*/ 257 w 413"/>
                  <a:gd name="T97" fmla="*/ 1881 h 3062"/>
                  <a:gd name="T98" fmla="*/ 291 w 413"/>
                  <a:gd name="T99" fmla="*/ 1721 h 3062"/>
                  <a:gd name="T100" fmla="*/ 325 w 413"/>
                  <a:gd name="T101" fmla="*/ 1481 h 3062"/>
                  <a:gd name="T102" fmla="*/ 337 w 413"/>
                  <a:gd name="T103" fmla="*/ 1243 h 3062"/>
                  <a:gd name="T104" fmla="*/ 337 w 413"/>
                  <a:gd name="T105" fmla="*/ 865 h 3062"/>
                  <a:gd name="T106" fmla="*/ 355 w 413"/>
                  <a:gd name="T107" fmla="*/ 659 h 3062"/>
                  <a:gd name="T108" fmla="*/ 375 w 413"/>
                  <a:gd name="T109" fmla="*/ 533 h 3062"/>
                  <a:gd name="T110" fmla="*/ 395 w 413"/>
                  <a:gd name="T111" fmla="*/ 312 h 3062"/>
                  <a:gd name="T112" fmla="*/ 391 w 413"/>
                  <a:gd name="T113" fmla="*/ 180 h 3062"/>
                  <a:gd name="T114" fmla="*/ 375 w 413"/>
                  <a:gd name="T115" fmla="*/ 82 h 3062"/>
                  <a:gd name="T116" fmla="*/ 349 w 413"/>
                  <a:gd name="T117" fmla="*/ 10 h 3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3" h="3062">
                    <a:moveTo>
                      <a:pt x="347" y="0"/>
                    </a:moveTo>
                    <a:lnTo>
                      <a:pt x="347" y="0"/>
                    </a:lnTo>
                    <a:lnTo>
                      <a:pt x="353" y="10"/>
                    </a:lnTo>
                    <a:lnTo>
                      <a:pt x="353" y="10"/>
                    </a:lnTo>
                    <a:lnTo>
                      <a:pt x="367" y="34"/>
                    </a:lnTo>
                    <a:lnTo>
                      <a:pt x="367" y="34"/>
                    </a:lnTo>
                    <a:lnTo>
                      <a:pt x="375" y="54"/>
                    </a:lnTo>
                    <a:lnTo>
                      <a:pt x="383" y="78"/>
                    </a:lnTo>
                    <a:lnTo>
                      <a:pt x="391" y="108"/>
                    </a:lnTo>
                    <a:lnTo>
                      <a:pt x="399" y="140"/>
                    </a:lnTo>
                    <a:lnTo>
                      <a:pt x="399" y="140"/>
                    </a:lnTo>
                    <a:lnTo>
                      <a:pt x="405" y="178"/>
                    </a:lnTo>
                    <a:lnTo>
                      <a:pt x="409" y="220"/>
                    </a:lnTo>
                    <a:lnTo>
                      <a:pt x="411" y="264"/>
                    </a:lnTo>
                    <a:lnTo>
                      <a:pt x="413" y="312"/>
                    </a:lnTo>
                    <a:lnTo>
                      <a:pt x="413" y="312"/>
                    </a:lnTo>
                    <a:lnTo>
                      <a:pt x="411" y="364"/>
                    </a:lnTo>
                    <a:lnTo>
                      <a:pt x="409" y="418"/>
                    </a:lnTo>
                    <a:lnTo>
                      <a:pt x="405" y="477"/>
                    </a:lnTo>
                    <a:lnTo>
                      <a:pt x="397" y="537"/>
                    </a:lnTo>
                    <a:lnTo>
                      <a:pt x="397" y="537"/>
                    </a:lnTo>
                    <a:lnTo>
                      <a:pt x="389" y="599"/>
                    </a:lnTo>
                    <a:lnTo>
                      <a:pt x="381" y="663"/>
                    </a:lnTo>
                    <a:lnTo>
                      <a:pt x="381" y="663"/>
                    </a:lnTo>
                    <a:lnTo>
                      <a:pt x="373" y="727"/>
                    </a:lnTo>
                    <a:lnTo>
                      <a:pt x="367" y="795"/>
                    </a:lnTo>
                    <a:lnTo>
                      <a:pt x="367" y="795"/>
                    </a:lnTo>
                    <a:lnTo>
                      <a:pt x="357" y="939"/>
                    </a:lnTo>
                    <a:lnTo>
                      <a:pt x="353" y="1089"/>
                    </a:lnTo>
                    <a:lnTo>
                      <a:pt x="353" y="1089"/>
                    </a:lnTo>
                    <a:lnTo>
                      <a:pt x="347" y="1243"/>
                    </a:lnTo>
                    <a:lnTo>
                      <a:pt x="339" y="1401"/>
                    </a:lnTo>
                    <a:lnTo>
                      <a:pt x="339" y="1401"/>
                    </a:lnTo>
                    <a:lnTo>
                      <a:pt x="335" y="1481"/>
                    </a:lnTo>
                    <a:lnTo>
                      <a:pt x="327" y="1563"/>
                    </a:lnTo>
                    <a:lnTo>
                      <a:pt x="327" y="1563"/>
                    </a:lnTo>
                    <a:lnTo>
                      <a:pt x="319" y="1643"/>
                    </a:lnTo>
                    <a:lnTo>
                      <a:pt x="305" y="1725"/>
                    </a:lnTo>
                    <a:lnTo>
                      <a:pt x="291" y="1803"/>
                    </a:lnTo>
                    <a:lnTo>
                      <a:pt x="291" y="1803"/>
                    </a:lnTo>
                    <a:lnTo>
                      <a:pt x="277" y="1883"/>
                    </a:lnTo>
                    <a:lnTo>
                      <a:pt x="277" y="1883"/>
                    </a:lnTo>
                    <a:lnTo>
                      <a:pt x="267" y="1963"/>
                    </a:lnTo>
                    <a:lnTo>
                      <a:pt x="259" y="2043"/>
                    </a:lnTo>
                    <a:lnTo>
                      <a:pt x="259" y="2043"/>
                    </a:lnTo>
                    <a:lnTo>
                      <a:pt x="251" y="2123"/>
                    </a:lnTo>
                    <a:lnTo>
                      <a:pt x="247" y="2201"/>
                    </a:lnTo>
                    <a:lnTo>
                      <a:pt x="243" y="2279"/>
                    </a:lnTo>
                    <a:lnTo>
                      <a:pt x="241" y="2356"/>
                    </a:lnTo>
                    <a:lnTo>
                      <a:pt x="241" y="2356"/>
                    </a:lnTo>
                    <a:lnTo>
                      <a:pt x="239" y="2506"/>
                    </a:lnTo>
                    <a:lnTo>
                      <a:pt x="239" y="2506"/>
                    </a:lnTo>
                    <a:lnTo>
                      <a:pt x="237" y="2542"/>
                    </a:lnTo>
                    <a:lnTo>
                      <a:pt x="237" y="2542"/>
                    </a:lnTo>
                    <a:lnTo>
                      <a:pt x="235" y="2578"/>
                    </a:lnTo>
                    <a:lnTo>
                      <a:pt x="235" y="2578"/>
                    </a:lnTo>
                    <a:lnTo>
                      <a:pt x="237" y="2612"/>
                    </a:lnTo>
                    <a:lnTo>
                      <a:pt x="239" y="2648"/>
                    </a:lnTo>
                    <a:lnTo>
                      <a:pt x="239" y="2648"/>
                    </a:lnTo>
                    <a:lnTo>
                      <a:pt x="245" y="2716"/>
                    </a:lnTo>
                    <a:lnTo>
                      <a:pt x="249" y="2784"/>
                    </a:lnTo>
                    <a:lnTo>
                      <a:pt x="249" y="2784"/>
                    </a:lnTo>
                    <a:lnTo>
                      <a:pt x="249" y="2816"/>
                    </a:lnTo>
                    <a:lnTo>
                      <a:pt x="247" y="2850"/>
                    </a:lnTo>
                    <a:lnTo>
                      <a:pt x="245" y="2882"/>
                    </a:lnTo>
                    <a:lnTo>
                      <a:pt x="239" y="2912"/>
                    </a:lnTo>
                    <a:lnTo>
                      <a:pt x="239" y="2912"/>
                    </a:lnTo>
                    <a:lnTo>
                      <a:pt x="231" y="2942"/>
                    </a:lnTo>
                    <a:lnTo>
                      <a:pt x="221" y="2972"/>
                    </a:lnTo>
                    <a:lnTo>
                      <a:pt x="221" y="2972"/>
                    </a:lnTo>
                    <a:lnTo>
                      <a:pt x="215" y="2986"/>
                    </a:lnTo>
                    <a:lnTo>
                      <a:pt x="215" y="2986"/>
                    </a:lnTo>
                    <a:lnTo>
                      <a:pt x="207" y="3000"/>
                    </a:lnTo>
                    <a:lnTo>
                      <a:pt x="207" y="3000"/>
                    </a:lnTo>
                    <a:lnTo>
                      <a:pt x="197" y="3012"/>
                    </a:lnTo>
                    <a:lnTo>
                      <a:pt x="187" y="3022"/>
                    </a:lnTo>
                    <a:lnTo>
                      <a:pt x="187" y="3022"/>
                    </a:lnTo>
                    <a:lnTo>
                      <a:pt x="177" y="3034"/>
                    </a:lnTo>
                    <a:lnTo>
                      <a:pt x="165" y="3042"/>
                    </a:lnTo>
                    <a:lnTo>
                      <a:pt x="150" y="3048"/>
                    </a:lnTo>
                    <a:lnTo>
                      <a:pt x="136" y="3054"/>
                    </a:lnTo>
                    <a:lnTo>
                      <a:pt x="136" y="3054"/>
                    </a:lnTo>
                    <a:lnTo>
                      <a:pt x="124" y="3058"/>
                    </a:lnTo>
                    <a:lnTo>
                      <a:pt x="110" y="3060"/>
                    </a:lnTo>
                    <a:lnTo>
                      <a:pt x="96" y="3062"/>
                    </a:lnTo>
                    <a:lnTo>
                      <a:pt x="82" y="3060"/>
                    </a:lnTo>
                    <a:lnTo>
                      <a:pt x="82" y="3060"/>
                    </a:lnTo>
                    <a:lnTo>
                      <a:pt x="56" y="3056"/>
                    </a:lnTo>
                    <a:lnTo>
                      <a:pt x="44" y="3052"/>
                    </a:lnTo>
                    <a:lnTo>
                      <a:pt x="34" y="3048"/>
                    </a:lnTo>
                    <a:lnTo>
                      <a:pt x="34" y="3048"/>
                    </a:lnTo>
                    <a:lnTo>
                      <a:pt x="22" y="3040"/>
                    </a:lnTo>
                    <a:lnTo>
                      <a:pt x="12" y="3032"/>
                    </a:lnTo>
                    <a:lnTo>
                      <a:pt x="12" y="3032"/>
                    </a:lnTo>
                    <a:lnTo>
                      <a:pt x="4" y="3022"/>
                    </a:lnTo>
                    <a:lnTo>
                      <a:pt x="2" y="3016"/>
                    </a:lnTo>
                    <a:lnTo>
                      <a:pt x="0" y="3008"/>
                    </a:lnTo>
                    <a:lnTo>
                      <a:pt x="0" y="3008"/>
                    </a:lnTo>
                    <a:lnTo>
                      <a:pt x="2" y="3000"/>
                    </a:lnTo>
                    <a:lnTo>
                      <a:pt x="2" y="3000"/>
                    </a:lnTo>
                    <a:lnTo>
                      <a:pt x="4" y="2996"/>
                    </a:lnTo>
                    <a:lnTo>
                      <a:pt x="6" y="2994"/>
                    </a:lnTo>
                    <a:lnTo>
                      <a:pt x="6" y="2994"/>
                    </a:lnTo>
                    <a:lnTo>
                      <a:pt x="12" y="2986"/>
                    </a:lnTo>
                    <a:lnTo>
                      <a:pt x="12" y="2986"/>
                    </a:lnTo>
                    <a:lnTo>
                      <a:pt x="26" y="2970"/>
                    </a:lnTo>
                    <a:lnTo>
                      <a:pt x="26" y="2970"/>
                    </a:lnTo>
                    <a:lnTo>
                      <a:pt x="40" y="2956"/>
                    </a:lnTo>
                    <a:lnTo>
                      <a:pt x="56" y="2946"/>
                    </a:lnTo>
                    <a:lnTo>
                      <a:pt x="56" y="2946"/>
                    </a:lnTo>
                    <a:lnTo>
                      <a:pt x="84" y="2926"/>
                    </a:lnTo>
                    <a:lnTo>
                      <a:pt x="112" y="2914"/>
                    </a:lnTo>
                    <a:lnTo>
                      <a:pt x="136" y="2904"/>
                    </a:lnTo>
                    <a:lnTo>
                      <a:pt x="156" y="2900"/>
                    </a:lnTo>
                    <a:lnTo>
                      <a:pt x="156" y="2900"/>
                    </a:lnTo>
                    <a:lnTo>
                      <a:pt x="175" y="2896"/>
                    </a:lnTo>
                    <a:lnTo>
                      <a:pt x="175" y="2896"/>
                    </a:lnTo>
                    <a:lnTo>
                      <a:pt x="187" y="2896"/>
                    </a:lnTo>
                    <a:lnTo>
                      <a:pt x="187" y="2896"/>
                    </a:lnTo>
                    <a:lnTo>
                      <a:pt x="197" y="2896"/>
                    </a:lnTo>
                    <a:lnTo>
                      <a:pt x="197" y="2898"/>
                    </a:lnTo>
                    <a:lnTo>
                      <a:pt x="197" y="2898"/>
                    </a:lnTo>
                    <a:lnTo>
                      <a:pt x="187" y="2900"/>
                    </a:lnTo>
                    <a:lnTo>
                      <a:pt x="187" y="2900"/>
                    </a:lnTo>
                    <a:lnTo>
                      <a:pt x="175" y="2902"/>
                    </a:lnTo>
                    <a:lnTo>
                      <a:pt x="175" y="2902"/>
                    </a:lnTo>
                    <a:lnTo>
                      <a:pt x="158" y="2904"/>
                    </a:lnTo>
                    <a:lnTo>
                      <a:pt x="158" y="2904"/>
                    </a:lnTo>
                    <a:lnTo>
                      <a:pt x="138" y="2910"/>
                    </a:lnTo>
                    <a:lnTo>
                      <a:pt x="114" y="2920"/>
                    </a:lnTo>
                    <a:lnTo>
                      <a:pt x="90" y="2936"/>
                    </a:lnTo>
                    <a:lnTo>
                      <a:pt x="62" y="2954"/>
                    </a:lnTo>
                    <a:lnTo>
                      <a:pt x="62" y="2954"/>
                    </a:lnTo>
                    <a:lnTo>
                      <a:pt x="48" y="2966"/>
                    </a:lnTo>
                    <a:lnTo>
                      <a:pt x="36" y="2978"/>
                    </a:lnTo>
                    <a:lnTo>
                      <a:pt x="36" y="2978"/>
                    </a:lnTo>
                    <a:lnTo>
                      <a:pt x="24" y="2994"/>
                    </a:lnTo>
                    <a:lnTo>
                      <a:pt x="24" y="2994"/>
                    </a:lnTo>
                    <a:lnTo>
                      <a:pt x="18" y="3002"/>
                    </a:lnTo>
                    <a:lnTo>
                      <a:pt x="16" y="3004"/>
                    </a:lnTo>
                    <a:lnTo>
                      <a:pt x="16" y="3004"/>
                    </a:lnTo>
                    <a:lnTo>
                      <a:pt x="16" y="3006"/>
                    </a:lnTo>
                    <a:lnTo>
                      <a:pt x="16" y="3006"/>
                    </a:lnTo>
                    <a:lnTo>
                      <a:pt x="16" y="3008"/>
                    </a:lnTo>
                    <a:lnTo>
                      <a:pt x="16" y="3008"/>
                    </a:lnTo>
                    <a:lnTo>
                      <a:pt x="18" y="3014"/>
                    </a:lnTo>
                    <a:lnTo>
                      <a:pt x="24" y="3022"/>
                    </a:lnTo>
                    <a:lnTo>
                      <a:pt x="24" y="3022"/>
                    </a:lnTo>
                    <a:lnTo>
                      <a:pt x="32" y="3028"/>
                    </a:lnTo>
                    <a:lnTo>
                      <a:pt x="40" y="3032"/>
                    </a:lnTo>
                    <a:lnTo>
                      <a:pt x="40" y="3032"/>
                    </a:lnTo>
                    <a:lnTo>
                      <a:pt x="62" y="3040"/>
                    </a:lnTo>
                    <a:lnTo>
                      <a:pt x="84" y="3042"/>
                    </a:lnTo>
                    <a:lnTo>
                      <a:pt x="84" y="3042"/>
                    </a:lnTo>
                    <a:lnTo>
                      <a:pt x="96" y="3042"/>
                    </a:lnTo>
                    <a:lnTo>
                      <a:pt x="108" y="3040"/>
                    </a:lnTo>
                    <a:lnTo>
                      <a:pt x="118" y="3038"/>
                    </a:lnTo>
                    <a:lnTo>
                      <a:pt x="130" y="3034"/>
                    </a:lnTo>
                    <a:lnTo>
                      <a:pt x="142" y="3030"/>
                    </a:lnTo>
                    <a:lnTo>
                      <a:pt x="152" y="3024"/>
                    </a:lnTo>
                    <a:lnTo>
                      <a:pt x="162" y="3016"/>
                    </a:lnTo>
                    <a:lnTo>
                      <a:pt x="171" y="3008"/>
                    </a:lnTo>
                    <a:lnTo>
                      <a:pt x="171" y="3008"/>
                    </a:lnTo>
                    <a:lnTo>
                      <a:pt x="179" y="2998"/>
                    </a:lnTo>
                    <a:lnTo>
                      <a:pt x="187" y="2988"/>
                    </a:lnTo>
                    <a:lnTo>
                      <a:pt x="187" y="2988"/>
                    </a:lnTo>
                    <a:lnTo>
                      <a:pt x="193" y="2976"/>
                    </a:lnTo>
                    <a:lnTo>
                      <a:pt x="193" y="2976"/>
                    </a:lnTo>
                    <a:lnTo>
                      <a:pt x="199" y="2962"/>
                    </a:lnTo>
                    <a:lnTo>
                      <a:pt x="199" y="2962"/>
                    </a:lnTo>
                    <a:lnTo>
                      <a:pt x="207" y="2936"/>
                    </a:lnTo>
                    <a:lnTo>
                      <a:pt x="215" y="2908"/>
                    </a:lnTo>
                    <a:lnTo>
                      <a:pt x="215" y="2908"/>
                    </a:lnTo>
                    <a:lnTo>
                      <a:pt x="219" y="2878"/>
                    </a:lnTo>
                    <a:lnTo>
                      <a:pt x="221" y="2848"/>
                    </a:lnTo>
                    <a:lnTo>
                      <a:pt x="221" y="2816"/>
                    </a:lnTo>
                    <a:lnTo>
                      <a:pt x="221" y="2784"/>
                    </a:lnTo>
                    <a:lnTo>
                      <a:pt x="217" y="2718"/>
                    </a:lnTo>
                    <a:lnTo>
                      <a:pt x="209" y="2650"/>
                    </a:lnTo>
                    <a:lnTo>
                      <a:pt x="209" y="2650"/>
                    </a:lnTo>
                    <a:lnTo>
                      <a:pt x="207" y="2614"/>
                    </a:lnTo>
                    <a:lnTo>
                      <a:pt x="205" y="2578"/>
                    </a:lnTo>
                    <a:lnTo>
                      <a:pt x="205" y="2578"/>
                    </a:lnTo>
                    <a:lnTo>
                      <a:pt x="207" y="2542"/>
                    </a:lnTo>
                    <a:lnTo>
                      <a:pt x="207" y="2542"/>
                    </a:lnTo>
                    <a:lnTo>
                      <a:pt x="207" y="2506"/>
                    </a:lnTo>
                    <a:lnTo>
                      <a:pt x="207" y="2506"/>
                    </a:lnTo>
                    <a:lnTo>
                      <a:pt x="211" y="2356"/>
                    </a:lnTo>
                    <a:lnTo>
                      <a:pt x="211" y="2356"/>
                    </a:lnTo>
                    <a:lnTo>
                      <a:pt x="215" y="2277"/>
                    </a:lnTo>
                    <a:lnTo>
                      <a:pt x="219" y="2199"/>
                    </a:lnTo>
                    <a:lnTo>
                      <a:pt x="225" y="2121"/>
                    </a:lnTo>
                    <a:lnTo>
                      <a:pt x="233" y="2041"/>
                    </a:lnTo>
                    <a:lnTo>
                      <a:pt x="233" y="2041"/>
                    </a:lnTo>
                    <a:lnTo>
                      <a:pt x="245" y="1961"/>
                    </a:lnTo>
                    <a:lnTo>
                      <a:pt x="257" y="1881"/>
                    </a:lnTo>
                    <a:lnTo>
                      <a:pt x="257" y="1881"/>
                    </a:lnTo>
                    <a:lnTo>
                      <a:pt x="273" y="1801"/>
                    </a:lnTo>
                    <a:lnTo>
                      <a:pt x="291" y="1721"/>
                    </a:lnTo>
                    <a:lnTo>
                      <a:pt x="291" y="1721"/>
                    </a:lnTo>
                    <a:lnTo>
                      <a:pt x="305" y="1641"/>
                    </a:lnTo>
                    <a:lnTo>
                      <a:pt x="317" y="1561"/>
                    </a:lnTo>
                    <a:lnTo>
                      <a:pt x="317" y="1561"/>
                    </a:lnTo>
                    <a:lnTo>
                      <a:pt x="325" y="1481"/>
                    </a:lnTo>
                    <a:lnTo>
                      <a:pt x="331" y="1401"/>
                    </a:lnTo>
                    <a:lnTo>
                      <a:pt x="331" y="1401"/>
                    </a:lnTo>
                    <a:lnTo>
                      <a:pt x="335" y="1321"/>
                    </a:lnTo>
                    <a:lnTo>
                      <a:pt x="337" y="1243"/>
                    </a:lnTo>
                    <a:lnTo>
                      <a:pt x="337" y="1087"/>
                    </a:lnTo>
                    <a:lnTo>
                      <a:pt x="337" y="1087"/>
                    </a:lnTo>
                    <a:lnTo>
                      <a:pt x="337" y="939"/>
                    </a:lnTo>
                    <a:lnTo>
                      <a:pt x="337" y="865"/>
                    </a:lnTo>
                    <a:lnTo>
                      <a:pt x="341" y="795"/>
                    </a:lnTo>
                    <a:lnTo>
                      <a:pt x="341" y="795"/>
                    </a:lnTo>
                    <a:lnTo>
                      <a:pt x="347" y="725"/>
                    </a:lnTo>
                    <a:lnTo>
                      <a:pt x="355" y="659"/>
                    </a:lnTo>
                    <a:lnTo>
                      <a:pt x="355" y="659"/>
                    </a:lnTo>
                    <a:lnTo>
                      <a:pt x="365" y="595"/>
                    </a:lnTo>
                    <a:lnTo>
                      <a:pt x="375" y="533"/>
                    </a:lnTo>
                    <a:lnTo>
                      <a:pt x="375" y="533"/>
                    </a:lnTo>
                    <a:lnTo>
                      <a:pt x="381" y="475"/>
                    </a:lnTo>
                    <a:lnTo>
                      <a:pt x="387" y="416"/>
                    </a:lnTo>
                    <a:lnTo>
                      <a:pt x="391" y="364"/>
                    </a:lnTo>
                    <a:lnTo>
                      <a:pt x="395" y="312"/>
                    </a:lnTo>
                    <a:lnTo>
                      <a:pt x="395" y="312"/>
                    </a:lnTo>
                    <a:lnTo>
                      <a:pt x="395" y="264"/>
                    </a:lnTo>
                    <a:lnTo>
                      <a:pt x="393" y="220"/>
                    </a:lnTo>
                    <a:lnTo>
                      <a:pt x="391" y="180"/>
                    </a:lnTo>
                    <a:lnTo>
                      <a:pt x="387" y="142"/>
                    </a:lnTo>
                    <a:lnTo>
                      <a:pt x="387" y="142"/>
                    </a:lnTo>
                    <a:lnTo>
                      <a:pt x="381" y="110"/>
                    </a:lnTo>
                    <a:lnTo>
                      <a:pt x="375" y="82"/>
                    </a:lnTo>
                    <a:lnTo>
                      <a:pt x="369" y="56"/>
                    </a:lnTo>
                    <a:lnTo>
                      <a:pt x="361" y="38"/>
                    </a:lnTo>
                    <a:lnTo>
                      <a:pt x="361" y="38"/>
                    </a:lnTo>
                    <a:lnTo>
                      <a:pt x="349" y="10"/>
                    </a:lnTo>
                    <a:lnTo>
                      <a:pt x="349" y="10"/>
                    </a:lnTo>
                    <a:lnTo>
                      <a:pt x="345" y="2"/>
                    </a:lnTo>
                    <a:lnTo>
                      <a:pt x="3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52">
                <a:extLst>
                  <a:ext uri="{FF2B5EF4-FFF2-40B4-BE49-F238E27FC236}">
                    <a16:creationId xmlns:a16="http://schemas.microsoft.com/office/drawing/2014/main" id="{6B01186D-A3E1-44EB-AA23-39EC1269539B}"/>
                  </a:ext>
                </a:extLst>
              </p:cNvPr>
              <p:cNvSpPr>
                <a:spLocks/>
              </p:cNvSpPr>
              <p:nvPr/>
            </p:nvSpPr>
            <p:spPr bwMode="auto">
              <a:xfrm>
                <a:off x="8454" y="2918"/>
                <a:ext cx="321" cy="1275"/>
              </a:xfrm>
              <a:custGeom>
                <a:avLst/>
                <a:gdLst>
                  <a:gd name="T0" fmla="*/ 150 w 321"/>
                  <a:gd name="T1" fmla="*/ 6 h 1275"/>
                  <a:gd name="T2" fmla="*/ 146 w 321"/>
                  <a:gd name="T3" fmla="*/ 20 h 1275"/>
                  <a:gd name="T4" fmla="*/ 128 w 321"/>
                  <a:gd name="T5" fmla="*/ 68 h 1275"/>
                  <a:gd name="T6" fmla="*/ 86 w 321"/>
                  <a:gd name="T7" fmla="*/ 252 h 1275"/>
                  <a:gd name="T8" fmla="*/ 50 w 321"/>
                  <a:gd name="T9" fmla="*/ 443 h 1275"/>
                  <a:gd name="T10" fmla="*/ 26 w 321"/>
                  <a:gd name="T11" fmla="*/ 587 h 1275"/>
                  <a:gd name="T12" fmla="*/ 16 w 321"/>
                  <a:gd name="T13" fmla="*/ 703 h 1275"/>
                  <a:gd name="T14" fmla="*/ 16 w 321"/>
                  <a:gd name="T15" fmla="*/ 819 h 1275"/>
                  <a:gd name="T16" fmla="*/ 32 w 321"/>
                  <a:gd name="T17" fmla="*/ 973 h 1275"/>
                  <a:gd name="T18" fmla="*/ 60 w 321"/>
                  <a:gd name="T19" fmla="*/ 1079 h 1275"/>
                  <a:gd name="T20" fmla="*/ 90 w 321"/>
                  <a:gd name="T21" fmla="*/ 1143 h 1275"/>
                  <a:gd name="T22" fmla="*/ 108 w 321"/>
                  <a:gd name="T23" fmla="*/ 1171 h 1275"/>
                  <a:gd name="T24" fmla="*/ 152 w 321"/>
                  <a:gd name="T25" fmla="*/ 1221 h 1275"/>
                  <a:gd name="T26" fmla="*/ 176 w 321"/>
                  <a:gd name="T27" fmla="*/ 1237 h 1275"/>
                  <a:gd name="T28" fmla="*/ 203 w 321"/>
                  <a:gd name="T29" fmla="*/ 1247 h 1275"/>
                  <a:gd name="T30" fmla="*/ 241 w 321"/>
                  <a:gd name="T31" fmla="*/ 1243 h 1275"/>
                  <a:gd name="T32" fmla="*/ 261 w 321"/>
                  <a:gd name="T33" fmla="*/ 1229 h 1275"/>
                  <a:gd name="T34" fmla="*/ 285 w 321"/>
                  <a:gd name="T35" fmla="*/ 1199 h 1275"/>
                  <a:gd name="T36" fmla="*/ 301 w 321"/>
                  <a:gd name="T37" fmla="*/ 1153 h 1275"/>
                  <a:gd name="T38" fmla="*/ 307 w 321"/>
                  <a:gd name="T39" fmla="*/ 1111 h 1275"/>
                  <a:gd name="T40" fmla="*/ 303 w 321"/>
                  <a:gd name="T41" fmla="*/ 1075 h 1275"/>
                  <a:gd name="T42" fmla="*/ 289 w 321"/>
                  <a:gd name="T43" fmla="*/ 1025 h 1275"/>
                  <a:gd name="T44" fmla="*/ 283 w 321"/>
                  <a:gd name="T45" fmla="*/ 1007 h 1275"/>
                  <a:gd name="T46" fmla="*/ 293 w 321"/>
                  <a:gd name="T47" fmla="*/ 1023 h 1275"/>
                  <a:gd name="T48" fmla="*/ 315 w 321"/>
                  <a:gd name="T49" fmla="*/ 1073 h 1275"/>
                  <a:gd name="T50" fmla="*/ 321 w 321"/>
                  <a:gd name="T51" fmla="*/ 1111 h 1275"/>
                  <a:gd name="T52" fmla="*/ 319 w 321"/>
                  <a:gd name="T53" fmla="*/ 1157 h 1275"/>
                  <a:gd name="T54" fmla="*/ 305 w 321"/>
                  <a:gd name="T55" fmla="*/ 1209 h 1275"/>
                  <a:gd name="T56" fmla="*/ 289 w 321"/>
                  <a:gd name="T57" fmla="*/ 1233 h 1275"/>
                  <a:gd name="T58" fmla="*/ 267 w 321"/>
                  <a:gd name="T59" fmla="*/ 1257 h 1275"/>
                  <a:gd name="T60" fmla="*/ 217 w 321"/>
                  <a:gd name="T61" fmla="*/ 1275 h 1275"/>
                  <a:gd name="T62" fmla="*/ 180 w 321"/>
                  <a:gd name="T63" fmla="*/ 1269 h 1275"/>
                  <a:gd name="T64" fmla="*/ 134 w 321"/>
                  <a:gd name="T65" fmla="*/ 1243 h 1275"/>
                  <a:gd name="T66" fmla="*/ 106 w 321"/>
                  <a:gd name="T67" fmla="*/ 1219 h 1275"/>
                  <a:gd name="T68" fmla="*/ 84 w 321"/>
                  <a:gd name="T69" fmla="*/ 1189 h 1275"/>
                  <a:gd name="T70" fmla="*/ 64 w 321"/>
                  <a:gd name="T71" fmla="*/ 1159 h 1275"/>
                  <a:gd name="T72" fmla="*/ 46 w 321"/>
                  <a:gd name="T73" fmla="*/ 1125 h 1275"/>
                  <a:gd name="T74" fmla="*/ 14 w 321"/>
                  <a:gd name="T75" fmla="*/ 1015 h 1275"/>
                  <a:gd name="T76" fmla="*/ 4 w 321"/>
                  <a:gd name="T77" fmla="*/ 937 h 1275"/>
                  <a:gd name="T78" fmla="*/ 2 w 321"/>
                  <a:gd name="T79" fmla="*/ 819 h 1275"/>
                  <a:gd name="T80" fmla="*/ 10 w 321"/>
                  <a:gd name="T81" fmla="*/ 663 h 1275"/>
                  <a:gd name="T82" fmla="*/ 22 w 321"/>
                  <a:gd name="T83" fmla="*/ 513 h 1275"/>
                  <a:gd name="T84" fmla="*/ 38 w 321"/>
                  <a:gd name="T85" fmla="*/ 372 h 1275"/>
                  <a:gd name="T86" fmla="*/ 62 w 321"/>
                  <a:gd name="T87" fmla="*/ 246 h 1275"/>
                  <a:gd name="T88" fmla="*/ 90 w 321"/>
                  <a:gd name="T89" fmla="*/ 144 h 1275"/>
                  <a:gd name="T90" fmla="*/ 118 w 321"/>
                  <a:gd name="T91" fmla="*/ 64 h 1275"/>
                  <a:gd name="T92" fmla="*/ 140 w 321"/>
                  <a:gd name="T93" fmla="*/ 16 h 1275"/>
                  <a:gd name="T94" fmla="*/ 150 w 321"/>
                  <a:gd name="T95" fmla="*/ 0 h 1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1" h="1275">
                    <a:moveTo>
                      <a:pt x="154" y="2"/>
                    </a:moveTo>
                    <a:lnTo>
                      <a:pt x="154" y="2"/>
                    </a:lnTo>
                    <a:lnTo>
                      <a:pt x="150" y="6"/>
                    </a:lnTo>
                    <a:lnTo>
                      <a:pt x="150" y="6"/>
                    </a:lnTo>
                    <a:lnTo>
                      <a:pt x="146" y="20"/>
                    </a:lnTo>
                    <a:lnTo>
                      <a:pt x="146" y="20"/>
                    </a:lnTo>
                    <a:lnTo>
                      <a:pt x="138" y="40"/>
                    </a:lnTo>
                    <a:lnTo>
                      <a:pt x="128" y="68"/>
                    </a:lnTo>
                    <a:lnTo>
                      <a:pt x="128" y="68"/>
                    </a:lnTo>
                    <a:lnTo>
                      <a:pt x="108" y="148"/>
                    </a:lnTo>
                    <a:lnTo>
                      <a:pt x="86" y="252"/>
                    </a:lnTo>
                    <a:lnTo>
                      <a:pt x="86" y="252"/>
                    </a:lnTo>
                    <a:lnTo>
                      <a:pt x="62" y="376"/>
                    </a:lnTo>
                    <a:lnTo>
                      <a:pt x="62" y="376"/>
                    </a:lnTo>
                    <a:lnTo>
                      <a:pt x="50" y="443"/>
                    </a:lnTo>
                    <a:lnTo>
                      <a:pt x="36" y="515"/>
                    </a:lnTo>
                    <a:lnTo>
                      <a:pt x="36" y="515"/>
                    </a:lnTo>
                    <a:lnTo>
                      <a:pt x="26" y="587"/>
                    </a:lnTo>
                    <a:lnTo>
                      <a:pt x="18" y="663"/>
                    </a:lnTo>
                    <a:lnTo>
                      <a:pt x="18" y="663"/>
                    </a:lnTo>
                    <a:lnTo>
                      <a:pt x="16" y="703"/>
                    </a:lnTo>
                    <a:lnTo>
                      <a:pt x="16" y="741"/>
                    </a:lnTo>
                    <a:lnTo>
                      <a:pt x="16" y="819"/>
                    </a:lnTo>
                    <a:lnTo>
                      <a:pt x="16" y="819"/>
                    </a:lnTo>
                    <a:lnTo>
                      <a:pt x="22" y="897"/>
                    </a:lnTo>
                    <a:lnTo>
                      <a:pt x="32" y="973"/>
                    </a:lnTo>
                    <a:lnTo>
                      <a:pt x="32" y="973"/>
                    </a:lnTo>
                    <a:lnTo>
                      <a:pt x="40" y="1009"/>
                    </a:lnTo>
                    <a:lnTo>
                      <a:pt x="48" y="1045"/>
                    </a:lnTo>
                    <a:lnTo>
                      <a:pt x="60" y="1079"/>
                    </a:lnTo>
                    <a:lnTo>
                      <a:pt x="74" y="1113"/>
                    </a:lnTo>
                    <a:lnTo>
                      <a:pt x="74" y="1113"/>
                    </a:lnTo>
                    <a:lnTo>
                      <a:pt x="90" y="1143"/>
                    </a:lnTo>
                    <a:lnTo>
                      <a:pt x="90" y="1143"/>
                    </a:lnTo>
                    <a:lnTo>
                      <a:pt x="108" y="1171"/>
                    </a:lnTo>
                    <a:lnTo>
                      <a:pt x="108" y="1171"/>
                    </a:lnTo>
                    <a:lnTo>
                      <a:pt x="130" y="1197"/>
                    </a:lnTo>
                    <a:lnTo>
                      <a:pt x="140" y="1209"/>
                    </a:lnTo>
                    <a:lnTo>
                      <a:pt x="152" y="1221"/>
                    </a:lnTo>
                    <a:lnTo>
                      <a:pt x="152" y="1221"/>
                    </a:lnTo>
                    <a:lnTo>
                      <a:pt x="164" y="1229"/>
                    </a:lnTo>
                    <a:lnTo>
                      <a:pt x="176" y="1237"/>
                    </a:lnTo>
                    <a:lnTo>
                      <a:pt x="190" y="1243"/>
                    </a:lnTo>
                    <a:lnTo>
                      <a:pt x="203" y="1247"/>
                    </a:lnTo>
                    <a:lnTo>
                      <a:pt x="203" y="1247"/>
                    </a:lnTo>
                    <a:lnTo>
                      <a:pt x="217" y="1247"/>
                    </a:lnTo>
                    <a:lnTo>
                      <a:pt x="229" y="1245"/>
                    </a:lnTo>
                    <a:lnTo>
                      <a:pt x="241" y="1243"/>
                    </a:lnTo>
                    <a:lnTo>
                      <a:pt x="251" y="1235"/>
                    </a:lnTo>
                    <a:lnTo>
                      <a:pt x="251" y="1235"/>
                    </a:lnTo>
                    <a:lnTo>
                      <a:pt x="261" y="1229"/>
                    </a:lnTo>
                    <a:lnTo>
                      <a:pt x="271" y="1219"/>
                    </a:lnTo>
                    <a:lnTo>
                      <a:pt x="277" y="1209"/>
                    </a:lnTo>
                    <a:lnTo>
                      <a:pt x="285" y="1199"/>
                    </a:lnTo>
                    <a:lnTo>
                      <a:pt x="285" y="1199"/>
                    </a:lnTo>
                    <a:lnTo>
                      <a:pt x="295" y="1177"/>
                    </a:lnTo>
                    <a:lnTo>
                      <a:pt x="301" y="1153"/>
                    </a:lnTo>
                    <a:lnTo>
                      <a:pt x="301" y="1153"/>
                    </a:lnTo>
                    <a:lnTo>
                      <a:pt x="305" y="1133"/>
                    </a:lnTo>
                    <a:lnTo>
                      <a:pt x="307" y="1111"/>
                    </a:lnTo>
                    <a:lnTo>
                      <a:pt x="305" y="1093"/>
                    </a:lnTo>
                    <a:lnTo>
                      <a:pt x="303" y="1075"/>
                    </a:lnTo>
                    <a:lnTo>
                      <a:pt x="303" y="1075"/>
                    </a:lnTo>
                    <a:lnTo>
                      <a:pt x="301" y="1059"/>
                    </a:lnTo>
                    <a:lnTo>
                      <a:pt x="297" y="1047"/>
                    </a:lnTo>
                    <a:lnTo>
                      <a:pt x="289" y="1025"/>
                    </a:lnTo>
                    <a:lnTo>
                      <a:pt x="289" y="1025"/>
                    </a:lnTo>
                    <a:lnTo>
                      <a:pt x="281" y="1009"/>
                    </a:lnTo>
                    <a:lnTo>
                      <a:pt x="283" y="1007"/>
                    </a:lnTo>
                    <a:lnTo>
                      <a:pt x="283" y="1007"/>
                    </a:lnTo>
                    <a:lnTo>
                      <a:pt x="293" y="1023"/>
                    </a:lnTo>
                    <a:lnTo>
                      <a:pt x="293" y="1023"/>
                    </a:lnTo>
                    <a:lnTo>
                      <a:pt x="305" y="1043"/>
                    </a:lnTo>
                    <a:lnTo>
                      <a:pt x="309" y="1057"/>
                    </a:lnTo>
                    <a:lnTo>
                      <a:pt x="315" y="1073"/>
                    </a:lnTo>
                    <a:lnTo>
                      <a:pt x="315" y="1073"/>
                    </a:lnTo>
                    <a:lnTo>
                      <a:pt x="319" y="1091"/>
                    </a:lnTo>
                    <a:lnTo>
                      <a:pt x="321" y="1111"/>
                    </a:lnTo>
                    <a:lnTo>
                      <a:pt x="321" y="1133"/>
                    </a:lnTo>
                    <a:lnTo>
                      <a:pt x="319" y="1157"/>
                    </a:lnTo>
                    <a:lnTo>
                      <a:pt x="319" y="1157"/>
                    </a:lnTo>
                    <a:lnTo>
                      <a:pt x="313" y="1183"/>
                    </a:lnTo>
                    <a:lnTo>
                      <a:pt x="309" y="1195"/>
                    </a:lnTo>
                    <a:lnTo>
                      <a:pt x="305" y="1209"/>
                    </a:lnTo>
                    <a:lnTo>
                      <a:pt x="305" y="1209"/>
                    </a:lnTo>
                    <a:lnTo>
                      <a:pt x="297" y="1221"/>
                    </a:lnTo>
                    <a:lnTo>
                      <a:pt x="289" y="1233"/>
                    </a:lnTo>
                    <a:lnTo>
                      <a:pt x="279" y="1245"/>
                    </a:lnTo>
                    <a:lnTo>
                      <a:pt x="267" y="1257"/>
                    </a:lnTo>
                    <a:lnTo>
                      <a:pt x="267" y="1257"/>
                    </a:lnTo>
                    <a:lnTo>
                      <a:pt x="251" y="1265"/>
                    </a:lnTo>
                    <a:lnTo>
                      <a:pt x="235" y="1271"/>
                    </a:lnTo>
                    <a:lnTo>
                      <a:pt x="217" y="1275"/>
                    </a:lnTo>
                    <a:lnTo>
                      <a:pt x="199" y="1275"/>
                    </a:lnTo>
                    <a:lnTo>
                      <a:pt x="199" y="1275"/>
                    </a:lnTo>
                    <a:lnTo>
                      <a:pt x="180" y="1269"/>
                    </a:lnTo>
                    <a:lnTo>
                      <a:pt x="164" y="1263"/>
                    </a:lnTo>
                    <a:lnTo>
                      <a:pt x="148" y="1253"/>
                    </a:lnTo>
                    <a:lnTo>
                      <a:pt x="134" y="1243"/>
                    </a:lnTo>
                    <a:lnTo>
                      <a:pt x="134" y="1243"/>
                    </a:lnTo>
                    <a:lnTo>
                      <a:pt x="120" y="1231"/>
                    </a:lnTo>
                    <a:lnTo>
                      <a:pt x="106" y="1219"/>
                    </a:lnTo>
                    <a:lnTo>
                      <a:pt x="106" y="1219"/>
                    </a:lnTo>
                    <a:lnTo>
                      <a:pt x="96" y="1205"/>
                    </a:lnTo>
                    <a:lnTo>
                      <a:pt x="84" y="1189"/>
                    </a:lnTo>
                    <a:lnTo>
                      <a:pt x="84" y="1189"/>
                    </a:lnTo>
                    <a:lnTo>
                      <a:pt x="64" y="1159"/>
                    </a:lnTo>
                    <a:lnTo>
                      <a:pt x="64" y="1159"/>
                    </a:lnTo>
                    <a:lnTo>
                      <a:pt x="54" y="1143"/>
                    </a:lnTo>
                    <a:lnTo>
                      <a:pt x="46" y="1125"/>
                    </a:lnTo>
                    <a:lnTo>
                      <a:pt x="46" y="1125"/>
                    </a:lnTo>
                    <a:lnTo>
                      <a:pt x="32" y="1089"/>
                    </a:lnTo>
                    <a:lnTo>
                      <a:pt x="22" y="1053"/>
                    </a:lnTo>
                    <a:lnTo>
                      <a:pt x="14" y="1015"/>
                    </a:lnTo>
                    <a:lnTo>
                      <a:pt x="8" y="975"/>
                    </a:lnTo>
                    <a:lnTo>
                      <a:pt x="8" y="975"/>
                    </a:lnTo>
                    <a:lnTo>
                      <a:pt x="4" y="937"/>
                    </a:lnTo>
                    <a:lnTo>
                      <a:pt x="2" y="897"/>
                    </a:lnTo>
                    <a:lnTo>
                      <a:pt x="0" y="859"/>
                    </a:lnTo>
                    <a:lnTo>
                      <a:pt x="2" y="819"/>
                    </a:lnTo>
                    <a:lnTo>
                      <a:pt x="2" y="819"/>
                    </a:lnTo>
                    <a:lnTo>
                      <a:pt x="4" y="741"/>
                    </a:lnTo>
                    <a:lnTo>
                      <a:pt x="10" y="663"/>
                    </a:lnTo>
                    <a:lnTo>
                      <a:pt x="10" y="663"/>
                    </a:lnTo>
                    <a:lnTo>
                      <a:pt x="22" y="513"/>
                    </a:lnTo>
                    <a:lnTo>
                      <a:pt x="22" y="513"/>
                    </a:lnTo>
                    <a:lnTo>
                      <a:pt x="28" y="441"/>
                    </a:lnTo>
                    <a:lnTo>
                      <a:pt x="38" y="372"/>
                    </a:lnTo>
                    <a:lnTo>
                      <a:pt x="38" y="372"/>
                    </a:lnTo>
                    <a:lnTo>
                      <a:pt x="50" y="306"/>
                    </a:lnTo>
                    <a:lnTo>
                      <a:pt x="62" y="246"/>
                    </a:lnTo>
                    <a:lnTo>
                      <a:pt x="62" y="246"/>
                    </a:lnTo>
                    <a:lnTo>
                      <a:pt x="76" y="192"/>
                    </a:lnTo>
                    <a:lnTo>
                      <a:pt x="90" y="144"/>
                    </a:lnTo>
                    <a:lnTo>
                      <a:pt x="90" y="144"/>
                    </a:lnTo>
                    <a:lnTo>
                      <a:pt x="104" y="100"/>
                    </a:lnTo>
                    <a:lnTo>
                      <a:pt x="118" y="64"/>
                    </a:lnTo>
                    <a:lnTo>
                      <a:pt x="118" y="64"/>
                    </a:lnTo>
                    <a:lnTo>
                      <a:pt x="130" y="36"/>
                    </a:lnTo>
                    <a:lnTo>
                      <a:pt x="140" y="16"/>
                    </a:lnTo>
                    <a:lnTo>
                      <a:pt x="140" y="16"/>
                    </a:lnTo>
                    <a:lnTo>
                      <a:pt x="148" y="4"/>
                    </a:lnTo>
                    <a:lnTo>
                      <a:pt x="148" y="4"/>
                    </a:lnTo>
                    <a:lnTo>
                      <a:pt x="150" y="0"/>
                    </a:lnTo>
                    <a:lnTo>
                      <a:pt x="15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53">
                <a:extLst>
                  <a:ext uri="{FF2B5EF4-FFF2-40B4-BE49-F238E27FC236}">
                    <a16:creationId xmlns:a16="http://schemas.microsoft.com/office/drawing/2014/main" id="{613D4FAD-60EB-43AE-B3AA-37EAE5690E25}"/>
                  </a:ext>
                </a:extLst>
              </p:cNvPr>
              <p:cNvSpPr>
                <a:spLocks/>
              </p:cNvSpPr>
              <p:nvPr/>
            </p:nvSpPr>
            <p:spPr bwMode="auto">
              <a:xfrm>
                <a:off x="8556" y="2906"/>
                <a:ext cx="199" cy="993"/>
              </a:xfrm>
              <a:custGeom>
                <a:avLst/>
                <a:gdLst>
                  <a:gd name="T0" fmla="*/ 199 w 199"/>
                  <a:gd name="T1" fmla="*/ 8 h 993"/>
                  <a:gd name="T2" fmla="*/ 193 w 199"/>
                  <a:gd name="T3" fmla="*/ 20 h 993"/>
                  <a:gd name="T4" fmla="*/ 183 w 199"/>
                  <a:gd name="T5" fmla="*/ 54 h 993"/>
                  <a:gd name="T6" fmla="*/ 175 w 199"/>
                  <a:gd name="T7" fmla="*/ 78 h 993"/>
                  <a:gd name="T8" fmla="*/ 169 w 199"/>
                  <a:gd name="T9" fmla="*/ 106 h 993"/>
                  <a:gd name="T10" fmla="*/ 161 w 199"/>
                  <a:gd name="T11" fmla="*/ 140 h 993"/>
                  <a:gd name="T12" fmla="*/ 155 w 199"/>
                  <a:gd name="T13" fmla="*/ 178 h 993"/>
                  <a:gd name="T14" fmla="*/ 145 w 199"/>
                  <a:gd name="T15" fmla="*/ 262 h 993"/>
                  <a:gd name="T16" fmla="*/ 141 w 199"/>
                  <a:gd name="T17" fmla="*/ 308 h 993"/>
                  <a:gd name="T18" fmla="*/ 137 w 199"/>
                  <a:gd name="T19" fmla="*/ 356 h 993"/>
                  <a:gd name="T20" fmla="*/ 135 w 199"/>
                  <a:gd name="T21" fmla="*/ 407 h 993"/>
                  <a:gd name="T22" fmla="*/ 133 w 199"/>
                  <a:gd name="T23" fmla="*/ 459 h 993"/>
                  <a:gd name="T24" fmla="*/ 131 w 199"/>
                  <a:gd name="T25" fmla="*/ 565 h 993"/>
                  <a:gd name="T26" fmla="*/ 131 w 199"/>
                  <a:gd name="T27" fmla="*/ 773 h 993"/>
                  <a:gd name="T28" fmla="*/ 131 w 199"/>
                  <a:gd name="T29" fmla="*/ 821 h 993"/>
                  <a:gd name="T30" fmla="*/ 129 w 199"/>
                  <a:gd name="T31" fmla="*/ 869 h 993"/>
                  <a:gd name="T32" fmla="*/ 127 w 199"/>
                  <a:gd name="T33" fmla="*/ 891 h 993"/>
                  <a:gd name="T34" fmla="*/ 115 w 199"/>
                  <a:gd name="T35" fmla="*/ 933 h 993"/>
                  <a:gd name="T36" fmla="*/ 105 w 199"/>
                  <a:gd name="T37" fmla="*/ 951 h 993"/>
                  <a:gd name="T38" fmla="*/ 80 w 199"/>
                  <a:gd name="T39" fmla="*/ 981 h 993"/>
                  <a:gd name="T40" fmla="*/ 72 w 199"/>
                  <a:gd name="T41" fmla="*/ 987 h 993"/>
                  <a:gd name="T42" fmla="*/ 56 w 199"/>
                  <a:gd name="T43" fmla="*/ 993 h 993"/>
                  <a:gd name="T44" fmla="*/ 48 w 199"/>
                  <a:gd name="T45" fmla="*/ 993 h 993"/>
                  <a:gd name="T46" fmla="*/ 32 w 199"/>
                  <a:gd name="T47" fmla="*/ 991 h 993"/>
                  <a:gd name="T48" fmla="*/ 20 w 199"/>
                  <a:gd name="T49" fmla="*/ 983 h 993"/>
                  <a:gd name="T50" fmla="*/ 10 w 199"/>
                  <a:gd name="T51" fmla="*/ 973 h 993"/>
                  <a:gd name="T52" fmla="*/ 6 w 199"/>
                  <a:gd name="T53" fmla="*/ 961 h 993"/>
                  <a:gd name="T54" fmla="*/ 0 w 199"/>
                  <a:gd name="T55" fmla="*/ 941 h 993"/>
                  <a:gd name="T56" fmla="*/ 0 w 199"/>
                  <a:gd name="T57" fmla="*/ 927 h 993"/>
                  <a:gd name="T58" fmla="*/ 0 w 199"/>
                  <a:gd name="T59" fmla="*/ 913 h 993"/>
                  <a:gd name="T60" fmla="*/ 0 w 199"/>
                  <a:gd name="T61" fmla="*/ 927 h 993"/>
                  <a:gd name="T62" fmla="*/ 2 w 199"/>
                  <a:gd name="T63" fmla="*/ 951 h 993"/>
                  <a:gd name="T64" fmla="*/ 6 w 199"/>
                  <a:gd name="T65" fmla="*/ 961 h 993"/>
                  <a:gd name="T66" fmla="*/ 20 w 199"/>
                  <a:gd name="T67" fmla="*/ 981 h 993"/>
                  <a:gd name="T68" fmla="*/ 26 w 199"/>
                  <a:gd name="T69" fmla="*/ 985 h 993"/>
                  <a:gd name="T70" fmla="*/ 40 w 199"/>
                  <a:gd name="T71" fmla="*/ 991 h 993"/>
                  <a:gd name="T72" fmla="*/ 48 w 199"/>
                  <a:gd name="T73" fmla="*/ 991 h 993"/>
                  <a:gd name="T74" fmla="*/ 64 w 199"/>
                  <a:gd name="T75" fmla="*/ 987 h 993"/>
                  <a:gd name="T76" fmla="*/ 78 w 199"/>
                  <a:gd name="T77" fmla="*/ 979 h 993"/>
                  <a:gd name="T78" fmla="*/ 90 w 199"/>
                  <a:gd name="T79" fmla="*/ 965 h 993"/>
                  <a:gd name="T80" fmla="*/ 101 w 199"/>
                  <a:gd name="T81" fmla="*/ 949 h 993"/>
                  <a:gd name="T82" fmla="*/ 115 w 199"/>
                  <a:gd name="T83" fmla="*/ 911 h 993"/>
                  <a:gd name="T84" fmla="*/ 123 w 199"/>
                  <a:gd name="T85" fmla="*/ 869 h 993"/>
                  <a:gd name="T86" fmla="*/ 123 w 199"/>
                  <a:gd name="T87" fmla="*/ 845 h 993"/>
                  <a:gd name="T88" fmla="*/ 121 w 199"/>
                  <a:gd name="T89" fmla="*/ 773 h 993"/>
                  <a:gd name="T90" fmla="*/ 119 w 199"/>
                  <a:gd name="T91" fmla="*/ 671 h 993"/>
                  <a:gd name="T92" fmla="*/ 115 w 199"/>
                  <a:gd name="T93" fmla="*/ 565 h 993"/>
                  <a:gd name="T94" fmla="*/ 115 w 199"/>
                  <a:gd name="T95" fmla="*/ 459 h 993"/>
                  <a:gd name="T96" fmla="*/ 117 w 199"/>
                  <a:gd name="T97" fmla="*/ 407 h 993"/>
                  <a:gd name="T98" fmla="*/ 117 w 199"/>
                  <a:gd name="T99" fmla="*/ 356 h 993"/>
                  <a:gd name="T100" fmla="*/ 123 w 199"/>
                  <a:gd name="T101" fmla="*/ 260 h 993"/>
                  <a:gd name="T102" fmla="*/ 127 w 199"/>
                  <a:gd name="T103" fmla="*/ 216 h 993"/>
                  <a:gd name="T104" fmla="*/ 131 w 199"/>
                  <a:gd name="T105" fmla="*/ 174 h 993"/>
                  <a:gd name="T106" fmla="*/ 137 w 199"/>
                  <a:gd name="T107" fmla="*/ 136 h 993"/>
                  <a:gd name="T108" fmla="*/ 143 w 199"/>
                  <a:gd name="T109" fmla="*/ 102 h 993"/>
                  <a:gd name="T110" fmla="*/ 157 w 199"/>
                  <a:gd name="T111" fmla="*/ 46 h 993"/>
                  <a:gd name="T112" fmla="*/ 163 w 199"/>
                  <a:gd name="T113" fmla="*/ 26 h 993"/>
                  <a:gd name="T114" fmla="*/ 167 w 199"/>
                  <a:gd name="T115" fmla="*/ 12 h 993"/>
                  <a:gd name="T116" fmla="*/ 199 w 199"/>
                  <a:gd name="T117" fmla="*/ 8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993">
                    <a:moveTo>
                      <a:pt x="199" y="8"/>
                    </a:moveTo>
                    <a:lnTo>
                      <a:pt x="199" y="8"/>
                    </a:lnTo>
                    <a:lnTo>
                      <a:pt x="193" y="20"/>
                    </a:lnTo>
                    <a:lnTo>
                      <a:pt x="193" y="20"/>
                    </a:lnTo>
                    <a:lnTo>
                      <a:pt x="189" y="36"/>
                    </a:lnTo>
                    <a:lnTo>
                      <a:pt x="183" y="54"/>
                    </a:lnTo>
                    <a:lnTo>
                      <a:pt x="183" y="54"/>
                    </a:lnTo>
                    <a:lnTo>
                      <a:pt x="175" y="78"/>
                    </a:lnTo>
                    <a:lnTo>
                      <a:pt x="169" y="106"/>
                    </a:lnTo>
                    <a:lnTo>
                      <a:pt x="169" y="106"/>
                    </a:lnTo>
                    <a:lnTo>
                      <a:pt x="161" y="140"/>
                    </a:lnTo>
                    <a:lnTo>
                      <a:pt x="161" y="140"/>
                    </a:lnTo>
                    <a:lnTo>
                      <a:pt x="155" y="178"/>
                    </a:lnTo>
                    <a:lnTo>
                      <a:pt x="155" y="178"/>
                    </a:lnTo>
                    <a:lnTo>
                      <a:pt x="149" y="218"/>
                    </a:lnTo>
                    <a:lnTo>
                      <a:pt x="145" y="262"/>
                    </a:lnTo>
                    <a:lnTo>
                      <a:pt x="145" y="262"/>
                    </a:lnTo>
                    <a:lnTo>
                      <a:pt x="141" y="308"/>
                    </a:lnTo>
                    <a:lnTo>
                      <a:pt x="137" y="356"/>
                    </a:lnTo>
                    <a:lnTo>
                      <a:pt x="137" y="356"/>
                    </a:lnTo>
                    <a:lnTo>
                      <a:pt x="135" y="407"/>
                    </a:lnTo>
                    <a:lnTo>
                      <a:pt x="135" y="407"/>
                    </a:lnTo>
                    <a:lnTo>
                      <a:pt x="133" y="459"/>
                    </a:lnTo>
                    <a:lnTo>
                      <a:pt x="133" y="459"/>
                    </a:lnTo>
                    <a:lnTo>
                      <a:pt x="131" y="565"/>
                    </a:lnTo>
                    <a:lnTo>
                      <a:pt x="131" y="565"/>
                    </a:lnTo>
                    <a:lnTo>
                      <a:pt x="129" y="671"/>
                    </a:lnTo>
                    <a:lnTo>
                      <a:pt x="131" y="773"/>
                    </a:lnTo>
                    <a:lnTo>
                      <a:pt x="131" y="773"/>
                    </a:lnTo>
                    <a:lnTo>
                      <a:pt x="131" y="821"/>
                    </a:lnTo>
                    <a:lnTo>
                      <a:pt x="131" y="845"/>
                    </a:lnTo>
                    <a:lnTo>
                      <a:pt x="129" y="869"/>
                    </a:lnTo>
                    <a:lnTo>
                      <a:pt x="129" y="869"/>
                    </a:lnTo>
                    <a:lnTo>
                      <a:pt x="127" y="891"/>
                    </a:lnTo>
                    <a:lnTo>
                      <a:pt x="121" y="913"/>
                    </a:lnTo>
                    <a:lnTo>
                      <a:pt x="115" y="933"/>
                    </a:lnTo>
                    <a:lnTo>
                      <a:pt x="105" y="951"/>
                    </a:lnTo>
                    <a:lnTo>
                      <a:pt x="105" y="951"/>
                    </a:lnTo>
                    <a:lnTo>
                      <a:pt x="95" y="969"/>
                    </a:lnTo>
                    <a:lnTo>
                      <a:pt x="80" y="981"/>
                    </a:lnTo>
                    <a:lnTo>
                      <a:pt x="80" y="981"/>
                    </a:lnTo>
                    <a:lnTo>
                      <a:pt x="72" y="987"/>
                    </a:lnTo>
                    <a:lnTo>
                      <a:pt x="64" y="991"/>
                    </a:lnTo>
                    <a:lnTo>
                      <a:pt x="56" y="993"/>
                    </a:lnTo>
                    <a:lnTo>
                      <a:pt x="48" y="993"/>
                    </a:lnTo>
                    <a:lnTo>
                      <a:pt x="48" y="993"/>
                    </a:lnTo>
                    <a:lnTo>
                      <a:pt x="40" y="993"/>
                    </a:lnTo>
                    <a:lnTo>
                      <a:pt x="32" y="991"/>
                    </a:lnTo>
                    <a:lnTo>
                      <a:pt x="26" y="987"/>
                    </a:lnTo>
                    <a:lnTo>
                      <a:pt x="20" y="983"/>
                    </a:lnTo>
                    <a:lnTo>
                      <a:pt x="20" y="983"/>
                    </a:lnTo>
                    <a:lnTo>
                      <a:pt x="10" y="973"/>
                    </a:lnTo>
                    <a:lnTo>
                      <a:pt x="6" y="961"/>
                    </a:lnTo>
                    <a:lnTo>
                      <a:pt x="6" y="961"/>
                    </a:lnTo>
                    <a:lnTo>
                      <a:pt x="2" y="951"/>
                    </a:lnTo>
                    <a:lnTo>
                      <a:pt x="0" y="941"/>
                    </a:lnTo>
                    <a:lnTo>
                      <a:pt x="0" y="927"/>
                    </a:lnTo>
                    <a:lnTo>
                      <a:pt x="0" y="927"/>
                    </a:lnTo>
                    <a:lnTo>
                      <a:pt x="0" y="913"/>
                    </a:lnTo>
                    <a:lnTo>
                      <a:pt x="0" y="913"/>
                    </a:lnTo>
                    <a:lnTo>
                      <a:pt x="0" y="927"/>
                    </a:lnTo>
                    <a:lnTo>
                      <a:pt x="0" y="927"/>
                    </a:lnTo>
                    <a:lnTo>
                      <a:pt x="0" y="941"/>
                    </a:lnTo>
                    <a:lnTo>
                      <a:pt x="2" y="951"/>
                    </a:lnTo>
                    <a:lnTo>
                      <a:pt x="6" y="961"/>
                    </a:lnTo>
                    <a:lnTo>
                      <a:pt x="6" y="961"/>
                    </a:lnTo>
                    <a:lnTo>
                      <a:pt x="12" y="973"/>
                    </a:lnTo>
                    <a:lnTo>
                      <a:pt x="20" y="981"/>
                    </a:lnTo>
                    <a:lnTo>
                      <a:pt x="20" y="981"/>
                    </a:lnTo>
                    <a:lnTo>
                      <a:pt x="26" y="985"/>
                    </a:lnTo>
                    <a:lnTo>
                      <a:pt x="32" y="989"/>
                    </a:lnTo>
                    <a:lnTo>
                      <a:pt x="40" y="991"/>
                    </a:lnTo>
                    <a:lnTo>
                      <a:pt x="48" y="991"/>
                    </a:lnTo>
                    <a:lnTo>
                      <a:pt x="48" y="991"/>
                    </a:lnTo>
                    <a:lnTo>
                      <a:pt x="56" y="991"/>
                    </a:lnTo>
                    <a:lnTo>
                      <a:pt x="64" y="987"/>
                    </a:lnTo>
                    <a:lnTo>
                      <a:pt x="70" y="983"/>
                    </a:lnTo>
                    <a:lnTo>
                      <a:pt x="78" y="979"/>
                    </a:lnTo>
                    <a:lnTo>
                      <a:pt x="78" y="979"/>
                    </a:lnTo>
                    <a:lnTo>
                      <a:pt x="90" y="965"/>
                    </a:lnTo>
                    <a:lnTo>
                      <a:pt x="101" y="949"/>
                    </a:lnTo>
                    <a:lnTo>
                      <a:pt x="101" y="949"/>
                    </a:lnTo>
                    <a:lnTo>
                      <a:pt x="109" y="931"/>
                    </a:lnTo>
                    <a:lnTo>
                      <a:pt x="115" y="911"/>
                    </a:lnTo>
                    <a:lnTo>
                      <a:pt x="121" y="891"/>
                    </a:lnTo>
                    <a:lnTo>
                      <a:pt x="123" y="869"/>
                    </a:lnTo>
                    <a:lnTo>
                      <a:pt x="123" y="869"/>
                    </a:lnTo>
                    <a:lnTo>
                      <a:pt x="123" y="845"/>
                    </a:lnTo>
                    <a:lnTo>
                      <a:pt x="123" y="821"/>
                    </a:lnTo>
                    <a:lnTo>
                      <a:pt x="121" y="773"/>
                    </a:lnTo>
                    <a:lnTo>
                      <a:pt x="121" y="773"/>
                    </a:lnTo>
                    <a:lnTo>
                      <a:pt x="119" y="671"/>
                    </a:lnTo>
                    <a:lnTo>
                      <a:pt x="115" y="565"/>
                    </a:lnTo>
                    <a:lnTo>
                      <a:pt x="115" y="565"/>
                    </a:lnTo>
                    <a:lnTo>
                      <a:pt x="115" y="459"/>
                    </a:lnTo>
                    <a:lnTo>
                      <a:pt x="115" y="459"/>
                    </a:lnTo>
                    <a:lnTo>
                      <a:pt x="117" y="407"/>
                    </a:lnTo>
                    <a:lnTo>
                      <a:pt x="117" y="407"/>
                    </a:lnTo>
                    <a:lnTo>
                      <a:pt x="117" y="356"/>
                    </a:lnTo>
                    <a:lnTo>
                      <a:pt x="117" y="356"/>
                    </a:lnTo>
                    <a:lnTo>
                      <a:pt x="119" y="306"/>
                    </a:lnTo>
                    <a:lnTo>
                      <a:pt x="123" y="260"/>
                    </a:lnTo>
                    <a:lnTo>
                      <a:pt x="123" y="260"/>
                    </a:lnTo>
                    <a:lnTo>
                      <a:pt x="127" y="216"/>
                    </a:lnTo>
                    <a:lnTo>
                      <a:pt x="131" y="174"/>
                    </a:lnTo>
                    <a:lnTo>
                      <a:pt x="131" y="174"/>
                    </a:lnTo>
                    <a:lnTo>
                      <a:pt x="137" y="136"/>
                    </a:lnTo>
                    <a:lnTo>
                      <a:pt x="137" y="136"/>
                    </a:lnTo>
                    <a:lnTo>
                      <a:pt x="143" y="102"/>
                    </a:lnTo>
                    <a:lnTo>
                      <a:pt x="143" y="102"/>
                    </a:lnTo>
                    <a:lnTo>
                      <a:pt x="149" y="72"/>
                    </a:lnTo>
                    <a:lnTo>
                      <a:pt x="157" y="46"/>
                    </a:lnTo>
                    <a:lnTo>
                      <a:pt x="157" y="46"/>
                    </a:lnTo>
                    <a:lnTo>
                      <a:pt x="163" y="26"/>
                    </a:lnTo>
                    <a:lnTo>
                      <a:pt x="167" y="12"/>
                    </a:lnTo>
                    <a:lnTo>
                      <a:pt x="167" y="12"/>
                    </a:lnTo>
                    <a:lnTo>
                      <a:pt x="171" y="0"/>
                    </a:lnTo>
                    <a:lnTo>
                      <a:pt x="19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54">
                <a:extLst>
                  <a:ext uri="{FF2B5EF4-FFF2-40B4-BE49-F238E27FC236}">
                    <a16:creationId xmlns:a16="http://schemas.microsoft.com/office/drawing/2014/main" id="{04D61891-3881-4B1A-8F04-A99D9B3CB062}"/>
                  </a:ext>
                </a:extLst>
              </p:cNvPr>
              <p:cNvSpPr>
                <a:spLocks/>
              </p:cNvSpPr>
              <p:nvPr/>
            </p:nvSpPr>
            <p:spPr bwMode="auto">
              <a:xfrm>
                <a:off x="8480" y="2870"/>
                <a:ext cx="363" cy="2926"/>
              </a:xfrm>
              <a:custGeom>
                <a:avLst/>
                <a:gdLst>
                  <a:gd name="T0" fmla="*/ 351 w 363"/>
                  <a:gd name="T1" fmla="*/ 34 h 2926"/>
                  <a:gd name="T2" fmla="*/ 361 w 363"/>
                  <a:gd name="T3" fmla="*/ 130 h 2926"/>
                  <a:gd name="T4" fmla="*/ 363 w 363"/>
                  <a:gd name="T5" fmla="*/ 236 h 2926"/>
                  <a:gd name="T6" fmla="*/ 359 w 363"/>
                  <a:gd name="T7" fmla="*/ 322 h 2926"/>
                  <a:gd name="T8" fmla="*/ 343 w 363"/>
                  <a:gd name="T9" fmla="*/ 469 h 2926"/>
                  <a:gd name="T10" fmla="*/ 301 w 363"/>
                  <a:gd name="T11" fmla="*/ 693 h 2926"/>
                  <a:gd name="T12" fmla="*/ 279 w 363"/>
                  <a:gd name="T13" fmla="*/ 813 h 2926"/>
                  <a:gd name="T14" fmla="*/ 267 w 363"/>
                  <a:gd name="T15" fmla="*/ 941 h 2926"/>
                  <a:gd name="T16" fmla="*/ 257 w 363"/>
                  <a:gd name="T17" fmla="*/ 1107 h 2926"/>
                  <a:gd name="T18" fmla="*/ 245 w 363"/>
                  <a:gd name="T19" fmla="*/ 1175 h 2926"/>
                  <a:gd name="T20" fmla="*/ 223 w 363"/>
                  <a:gd name="T21" fmla="*/ 1243 h 2926"/>
                  <a:gd name="T22" fmla="*/ 183 w 363"/>
                  <a:gd name="T23" fmla="*/ 1339 h 2926"/>
                  <a:gd name="T24" fmla="*/ 130 w 363"/>
                  <a:gd name="T25" fmla="*/ 1467 h 2926"/>
                  <a:gd name="T26" fmla="*/ 66 w 363"/>
                  <a:gd name="T27" fmla="*/ 1665 h 2926"/>
                  <a:gd name="T28" fmla="*/ 34 w 363"/>
                  <a:gd name="T29" fmla="*/ 1799 h 2926"/>
                  <a:gd name="T30" fmla="*/ 12 w 363"/>
                  <a:gd name="T31" fmla="*/ 1931 h 2926"/>
                  <a:gd name="T32" fmla="*/ 10 w 363"/>
                  <a:gd name="T33" fmla="*/ 1997 h 2926"/>
                  <a:gd name="T34" fmla="*/ 20 w 363"/>
                  <a:gd name="T35" fmla="*/ 2093 h 2926"/>
                  <a:gd name="T36" fmla="*/ 56 w 363"/>
                  <a:gd name="T37" fmla="*/ 2243 h 2926"/>
                  <a:gd name="T38" fmla="*/ 86 w 363"/>
                  <a:gd name="T39" fmla="*/ 2356 h 2926"/>
                  <a:gd name="T40" fmla="*/ 104 w 363"/>
                  <a:gd name="T41" fmla="*/ 2464 h 2926"/>
                  <a:gd name="T42" fmla="*/ 108 w 363"/>
                  <a:gd name="T43" fmla="*/ 2566 h 2926"/>
                  <a:gd name="T44" fmla="*/ 102 w 363"/>
                  <a:gd name="T45" fmla="*/ 2736 h 2926"/>
                  <a:gd name="T46" fmla="*/ 94 w 363"/>
                  <a:gd name="T47" fmla="*/ 2856 h 2926"/>
                  <a:gd name="T48" fmla="*/ 86 w 363"/>
                  <a:gd name="T49" fmla="*/ 2896 h 2926"/>
                  <a:gd name="T50" fmla="*/ 76 w 363"/>
                  <a:gd name="T51" fmla="*/ 2920 h 2926"/>
                  <a:gd name="T52" fmla="*/ 72 w 363"/>
                  <a:gd name="T53" fmla="*/ 2926 h 2926"/>
                  <a:gd name="T54" fmla="*/ 80 w 363"/>
                  <a:gd name="T55" fmla="*/ 2910 h 2926"/>
                  <a:gd name="T56" fmla="*/ 84 w 363"/>
                  <a:gd name="T57" fmla="*/ 2896 h 2926"/>
                  <a:gd name="T58" fmla="*/ 96 w 363"/>
                  <a:gd name="T59" fmla="*/ 2802 h 2926"/>
                  <a:gd name="T60" fmla="*/ 102 w 363"/>
                  <a:gd name="T61" fmla="*/ 2656 h 2926"/>
                  <a:gd name="T62" fmla="*/ 104 w 363"/>
                  <a:gd name="T63" fmla="*/ 2566 h 2926"/>
                  <a:gd name="T64" fmla="*/ 100 w 363"/>
                  <a:gd name="T65" fmla="*/ 2466 h 2926"/>
                  <a:gd name="T66" fmla="*/ 66 w 363"/>
                  <a:gd name="T67" fmla="*/ 2302 h 2926"/>
                  <a:gd name="T68" fmla="*/ 32 w 363"/>
                  <a:gd name="T69" fmla="*/ 2187 h 2926"/>
                  <a:gd name="T70" fmla="*/ 6 w 363"/>
                  <a:gd name="T71" fmla="*/ 2063 h 2926"/>
                  <a:gd name="T72" fmla="*/ 0 w 363"/>
                  <a:gd name="T73" fmla="*/ 1997 h 2926"/>
                  <a:gd name="T74" fmla="*/ 10 w 363"/>
                  <a:gd name="T75" fmla="*/ 1865 h 2926"/>
                  <a:gd name="T76" fmla="*/ 36 w 363"/>
                  <a:gd name="T77" fmla="*/ 1729 h 2926"/>
                  <a:gd name="T78" fmla="*/ 72 w 363"/>
                  <a:gd name="T79" fmla="*/ 1595 h 2926"/>
                  <a:gd name="T80" fmla="*/ 116 w 363"/>
                  <a:gd name="T81" fmla="*/ 1463 h 2926"/>
                  <a:gd name="T82" fmla="*/ 168 w 363"/>
                  <a:gd name="T83" fmla="*/ 1331 h 2926"/>
                  <a:gd name="T84" fmla="*/ 219 w 363"/>
                  <a:gd name="T85" fmla="*/ 1203 h 2926"/>
                  <a:gd name="T86" fmla="*/ 235 w 363"/>
                  <a:gd name="T87" fmla="*/ 1139 h 2926"/>
                  <a:gd name="T88" fmla="*/ 241 w 363"/>
                  <a:gd name="T89" fmla="*/ 1073 h 2926"/>
                  <a:gd name="T90" fmla="*/ 249 w 363"/>
                  <a:gd name="T91" fmla="*/ 939 h 2926"/>
                  <a:gd name="T92" fmla="*/ 269 w 363"/>
                  <a:gd name="T93" fmla="*/ 749 h 2926"/>
                  <a:gd name="T94" fmla="*/ 301 w 363"/>
                  <a:gd name="T95" fmla="*/ 573 h 2926"/>
                  <a:gd name="T96" fmla="*/ 325 w 363"/>
                  <a:gd name="T97" fmla="*/ 414 h 2926"/>
                  <a:gd name="T98" fmla="*/ 337 w 363"/>
                  <a:gd name="T99" fmla="*/ 276 h 2926"/>
                  <a:gd name="T100" fmla="*/ 337 w 363"/>
                  <a:gd name="T101" fmla="*/ 198 h 2926"/>
                  <a:gd name="T102" fmla="*/ 329 w 363"/>
                  <a:gd name="T103" fmla="*/ 78 h 2926"/>
                  <a:gd name="T104" fmla="*/ 319 w 363"/>
                  <a:gd name="T105" fmla="*/ 6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 h="2926">
                    <a:moveTo>
                      <a:pt x="347" y="0"/>
                    </a:moveTo>
                    <a:lnTo>
                      <a:pt x="347" y="0"/>
                    </a:lnTo>
                    <a:lnTo>
                      <a:pt x="351" y="34"/>
                    </a:lnTo>
                    <a:lnTo>
                      <a:pt x="351" y="34"/>
                    </a:lnTo>
                    <a:lnTo>
                      <a:pt x="357" y="74"/>
                    </a:lnTo>
                    <a:lnTo>
                      <a:pt x="361" y="130"/>
                    </a:lnTo>
                    <a:lnTo>
                      <a:pt x="361" y="130"/>
                    </a:lnTo>
                    <a:lnTo>
                      <a:pt x="363" y="198"/>
                    </a:lnTo>
                    <a:lnTo>
                      <a:pt x="363" y="236"/>
                    </a:lnTo>
                    <a:lnTo>
                      <a:pt x="363" y="278"/>
                    </a:lnTo>
                    <a:lnTo>
                      <a:pt x="363" y="278"/>
                    </a:lnTo>
                    <a:lnTo>
                      <a:pt x="359" y="322"/>
                    </a:lnTo>
                    <a:lnTo>
                      <a:pt x="355" y="368"/>
                    </a:lnTo>
                    <a:lnTo>
                      <a:pt x="349" y="418"/>
                    </a:lnTo>
                    <a:lnTo>
                      <a:pt x="343" y="469"/>
                    </a:lnTo>
                    <a:lnTo>
                      <a:pt x="343" y="469"/>
                    </a:lnTo>
                    <a:lnTo>
                      <a:pt x="323" y="577"/>
                    </a:lnTo>
                    <a:lnTo>
                      <a:pt x="301" y="693"/>
                    </a:lnTo>
                    <a:lnTo>
                      <a:pt x="301" y="693"/>
                    </a:lnTo>
                    <a:lnTo>
                      <a:pt x="289" y="751"/>
                    </a:lnTo>
                    <a:lnTo>
                      <a:pt x="279" y="813"/>
                    </a:lnTo>
                    <a:lnTo>
                      <a:pt x="273" y="875"/>
                    </a:lnTo>
                    <a:lnTo>
                      <a:pt x="267" y="941"/>
                    </a:lnTo>
                    <a:lnTo>
                      <a:pt x="267" y="941"/>
                    </a:lnTo>
                    <a:lnTo>
                      <a:pt x="259" y="1073"/>
                    </a:lnTo>
                    <a:lnTo>
                      <a:pt x="259" y="1073"/>
                    </a:lnTo>
                    <a:lnTo>
                      <a:pt x="257" y="1107"/>
                    </a:lnTo>
                    <a:lnTo>
                      <a:pt x="253" y="1141"/>
                    </a:lnTo>
                    <a:lnTo>
                      <a:pt x="253" y="1141"/>
                    </a:lnTo>
                    <a:lnTo>
                      <a:pt x="245" y="1175"/>
                    </a:lnTo>
                    <a:lnTo>
                      <a:pt x="235" y="1209"/>
                    </a:lnTo>
                    <a:lnTo>
                      <a:pt x="235" y="1209"/>
                    </a:lnTo>
                    <a:lnTo>
                      <a:pt x="223" y="1243"/>
                    </a:lnTo>
                    <a:lnTo>
                      <a:pt x="211" y="1275"/>
                    </a:lnTo>
                    <a:lnTo>
                      <a:pt x="183" y="1339"/>
                    </a:lnTo>
                    <a:lnTo>
                      <a:pt x="183" y="1339"/>
                    </a:lnTo>
                    <a:lnTo>
                      <a:pt x="154" y="1403"/>
                    </a:lnTo>
                    <a:lnTo>
                      <a:pt x="130" y="1467"/>
                    </a:lnTo>
                    <a:lnTo>
                      <a:pt x="130" y="1467"/>
                    </a:lnTo>
                    <a:lnTo>
                      <a:pt x="106" y="1533"/>
                    </a:lnTo>
                    <a:lnTo>
                      <a:pt x="84" y="1599"/>
                    </a:lnTo>
                    <a:lnTo>
                      <a:pt x="66" y="1665"/>
                    </a:lnTo>
                    <a:lnTo>
                      <a:pt x="48" y="1733"/>
                    </a:lnTo>
                    <a:lnTo>
                      <a:pt x="48" y="1733"/>
                    </a:lnTo>
                    <a:lnTo>
                      <a:pt x="34" y="1799"/>
                    </a:lnTo>
                    <a:lnTo>
                      <a:pt x="22" y="1865"/>
                    </a:lnTo>
                    <a:lnTo>
                      <a:pt x="22" y="1865"/>
                    </a:lnTo>
                    <a:lnTo>
                      <a:pt x="12" y="1931"/>
                    </a:lnTo>
                    <a:lnTo>
                      <a:pt x="10" y="1965"/>
                    </a:lnTo>
                    <a:lnTo>
                      <a:pt x="10" y="1997"/>
                    </a:lnTo>
                    <a:lnTo>
                      <a:pt x="10" y="1997"/>
                    </a:lnTo>
                    <a:lnTo>
                      <a:pt x="10" y="2029"/>
                    </a:lnTo>
                    <a:lnTo>
                      <a:pt x="14" y="2061"/>
                    </a:lnTo>
                    <a:lnTo>
                      <a:pt x="20" y="2093"/>
                    </a:lnTo>
                    <a:lnTo>
                      <a:pt x="26" y="2123"/>
                    </a:lnTo>
                    <a:lnTo>
                      <a:pt x="40" y="2185"/>
                    </a:lnTo>
                    <a:lnTo>
                      <a:pt x="56" y="2243"/>
                    </a:lnTo>
                    <a:lnTo>
                      <a:pt x="56" y="2243"/>
                    </a:lnTo>
                    <a:lnTo>
                      <a:pt x="72" y="2302"/>
                    </a:lnTo>
                    <a:lnTo>
                      <a:pt x="86" y="2356"/>
                    </a:lnTo>
                    <a:lnTo>
                      <a:pt x="96" y="2412"/>
                    </a:lnTo>
                    <a:lnTo>
                      <a:pt x="104" y="2464"/>
                    </a:lnTo>
                    <a:lnTo>
                      <a:pt x="104" y="2464"/>
                    </a:lnTo>
                    <a:lnTo>
                      <a:pt x="108" y="2516"/>
                    </a:lnTo>
                    <a:lnTo>
                      <a:pt x="108" y="2566"/>
                    </a:lnTo>
                    <a:lnTo>
                      <a:pt x="108" y="2566"/>
                    </a:lnTo>
                    <a:lnTo>
                      <a:pt x="104" y="2656"/>
                    </a:lnTo>
                    <a:lnTo>
                      <a:pt x="104" y="2656"/>
                    </a:lnTo>
                    <a:lnTo>
                      <a:pt x="102" y="2736"/>
                    </a:lnTo>
                    <a:lnTo>
                      <a:pt x="98" y="2802"/>
                    </a:lnTo>
                    <a:lnTo>
                      <a:pt x="98" y="2802"/>
                    </a:lnTo>
                    <a:lnTo>
                      <a:pt x="94" y="2856"/>
                    </a:lnTo>
                    <a:lnTo>
                      <a:pt x="90" y="2878"/>
                    </a:lnTo>
                    <a:lnTo>
                      <a:pt x="86" y="2896"/>
                    </a:lnTo>
                    <a:lnTo>
                      <a:pt x="86" y="2896"/>
                    </a:lnTo>
                    <a:lnTo>
                      <a:pt x="80" y="2910"/>
                    </a:lnTo>
                    <a:lnTo>
                      <a:pt x="80" y="2910"/>
                    </a:lnTo>
                    <a:lnTo>
                      <a:pt x="76" y="2920"/>
                    </a:lnTo>
                    <a:lnTo>
                      <a:pt x="76" y="2920"/>
                    </a:lnTo>
                    <a:lnTo>
                      <a:pt x="72" y="2926"/>
                    </a:lnTo>
                    <a:lnTo>
                      <a:pt x="72" y="2926"/>
                    </a:lnTo>
                    <a:lnTo>
                      <a:pt x="76" y="2920"/>
                    </a:lnTo>
                    <a:lnTo>
                      <a:pt x="76" y="2920"/>
                    </a:lnTo>
                    <a:lnTo>
                      <a:pt x="80" y="2910"/>
                    </a:lnTo>
                    <a:lnTo>
                      <a:pt x="80" y="2910"/>
                    </a:lnTo>
                    <a:lnTo>
                      <a:pt x="84" y="2896"/>
                    </a:lnTo>
                    <a:lnTo>
                      <a:pt x="84" y="2896"/>
                    </a:lnTo>
                    <a:lnTo>
                      <a:pt x="90" y="2878"/>
                    </a:lnTo>
                    <a:lnTo>
                      <a:pt x="92" y="2856"/>
                    </a:lnTo>
                    <a:lnTo>
                      <a:pt x="96" y="2802"/>
                    </a:lnTo>
                    <a:lnTo>
                      <a:pt x="96" y="2802"/>
                    </a:lnTo>
                    <a:lnTo>
                      <a:pt x="100" y="2736"/>
                    </a:lnTo>
                    <a:lnTo>
                      <a:pt x="102" y="2656"/>
                    </a:lnTo>
                    <a:lnTo>
                      <a:pt x="102" y="2656"/>
                    </a:lnTo>
                    <a:lnTo>
                      <a:pt x="104" y="2566"/>
                    </a:lnTo>
                    <a:lnTo>
                      <a:pt x="104" y="2566"/>
                    </a:lnTo>
                    <a:lnTo>
                      <a:pt x="104" y="2516"/>
                    </a:lnTo>
                    <a:lnTo>
                      <a:pt x="100" y="2466"/>
                    </a:lnTo>
                    <a:lnTo>
                      <a:pt x="100" y="2466"/>
                    </a:lnTo>
                    <a:lnTo>
                      <a:pt x="92" y="2412"/>
                    </a:lnTo>
                    <a:lnTo>
                      <a:pt x="80" y="2358"/>
                    </a:lnTo>
                    <a:lnTo>
                      <a:pt x="66" y="2302"/>
                    </a:lnTo>
                    <a:lnTo>
                      <a:pt x="50" y="2245"/>
                    </a:lnTo>
                    <a:lnTo>
                      <a:pt x="50" y="2245"/>
                    </a:lnTo>
                    <a:lnTo>
                      <a:pt x="32" y="2187"/>
                    </a:lnTo>
                    <a:lnTo>
                      <a:pt x="18" y="2125"/>
                    </a:lnTo>
                    <a:lnTo>
                      <a:pt x="12" y="2095"/>
                    </a:lnTo>
                    <a:lnTo>
                      <a:pt x="6" y="2063"/>
                    </a:lnTo>
                    <a:lnTo>
                      <a:pt x="2" y="2031"/>
                    </a:lnTo>
                    <a:lnTo>
                      <a:pt x="0" y="1997"/>
                    </a:lnTo>
                    <a:lnTo>
                      <a:pt x="0" y="1997"/>
                    </a:lnTo>
                    <a:lnTo>
                      <a:pt x="0" y="1965"/>
                    </a:lnTo>
                    <a:lnTo>
                      <a:pt x="2" y="1931"/>
                    </a:lnTo>
                    <a:lnTo>
                      <a:pt x="10" y="1865"/>
                    </a:lnTo>
                    <a:lnTo>
                      <a:pt x="10" y="1865"/>
                    </a:lnTo>
                    <a:lnTo>
                      <a:pt x="22" y="1797"/>
                    </a:lnTo>
                    <a:lnTo>
                      <a:pt x="36" y="1729"/>
                    </a:lnTo>
                    <a:lnTo>
                      <a:pt x="36" y="1729"/>
                    </a:lnTo>
                    <a:lnTo>
                      <a:pt x="54" y="1663"/>
                    </a:lnTo>
                    <a:lnTo>
                      <a:pt x="72" y="1595"/>
                    </a:lnTo>
                    <a:lnTo>
                      <a:pt x="94" y="1529"/>
                    </a:lnTo>
                    <a:lnTo>
                      <a:pt x="116" y="1463"/>
                    </a:lnTo>
                    <a:lnTo>
                      <a:pt x="116" y="1463"/>
                    </a:lnTo>
                    <a:lnTo>
                      <a:pt x="142" y="1397"/>
                    </a:lnTo>
                    <a:lnTo>
                      <a:pt x="168" y="1331"/>
                    </a:lnTo>
                    <a:lnTo>
                      <a:pt x="168" y="1331"/>
                    </a:lnTo>
                    <a:lnTo>
                      <a:pt x="195" y="1267"/>
                    </a:lnTo>
                    <a:lnTo>
                      <a:pt x="207" y="1237"/>
                    </a:lnTo>
                    <a:lnTo>
                      <a:pt x="219" y="1203"/>
                    </a:lnTo>
                    <a:lnTo>
                      <a:pt x="219" y="1203"/>
                    </a:lnTo>
                    <a:lnTo>
                      <a:pt x="229" y="1171"/>
                    </a:lnTo>
                    <a:lnTo>
                      <a:pt x="235" y="1139"/>
                    </a:lnTo>
                    <a:lnTo>
                      <a:pt x="235" y="1139"/>
                    </a:lnTo>
                    <a:lnTo>
                      <a:pt x="239" y="1105"/>
                    </a:lnTo>
                    <a:lnTo>
                      <a:pt x="241" y="1073"/>
                    </a:lnTo>
                    <a:lnTo>
                      <a:pt x="241" y="1073"/>
                    </a:lnTo>
                    <a:lnTo>
                      <a:pt x="249" y="939"/>
                    </a:lnTo>
                    <a:lnTo>
                      <a:pt x="249" y="939"/>
                    </a:lnTo>
                    <a:lnTo>
                      <a:pt x="253" y="873"/>
                    </a:lnTo>
                    <a:lnTo>
                      <a:pt x="259" y="811"/>
                    </a:lnTo>
                    <a:lnTo>
                      <a:pt x="269" y="749"/>
                    </a:lnTo>
                    <a:lnTo>
                      <a:pt x="279" y="689"/>
                    </a:lnTo>
                    <a:lnTo>
                      <a:pt x="279" y="689"/>
                    </a:lnTo>
                    <a:lnTo>
                      <a:pt x="301" y="573"/>
                    </a:lnTo>
                    <a:lnTo>
                      <a:pt x="319" y="467"/>
                    </a:lnTo>
                    <a:lnTo>
                      <a:pt x="319" y="467"/>
                    </a:lnTo>
                    <a:lnTo>
                      <a:pt x="325" y="414"/>
                    </a:lnTo>
                    <a:lnTo>
                      <a:pt x="331" y="366"/>
                    </a:lnTo>
                    <a:lnTo>
                      <a:pt x="335" y="320"/>
                    </a:lnTo>
                    <a:lnTo>
                      <a:pt x="337" y="276"/>
                    </a:lnTo>
                    <a:lnTo>
                      <a:pt x="337" y="276"/>
                    </a:lnTo>
                    <a:lnTo>
                      <a:pt x="337" y="236"/>
                    </a:lnTo>
                    <a:lnTo>
                      <a:pt x="337" y="198"/>
                    </a:lnTo>
                    <a:lnTo>
                      <a:pt x="335" y="132"/>
                    </a:lnTo>
                    <a:lnTo>
                      <a:pt x="335" y="132"/>
                    </a:lnTo>
                    <a:lnTo>
                      <a:pt x="329" y="78"/>
                    </a:lnTo>
                    <a:lnTo>
                      <a:pt x="323" y="38"/>
                    </a:lnTo>
                    <a:lnTo>
                      <a:pt x="323" y="38"/>
                    </a:lnTo>
                    <a:lnTo>
                      <a:pt x="319" y="6"/>
                    </a:lnTo>
                    <a:lnTo>
                      <a:pt x="3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55">
                <a:extLst>
                  <a:ext uri="{FF2B5EF4-FFF2-40B4-BE49-F238E27FC236}">
                    <a16:creationId xmlns:a16="http://schemas.microsoft.com/office/drawing/2014/main" id="{09A25CE5-27B5-4F31-8D76-A66067AF55A3}"/>
                  </a:ext>
                </a:extLst>
              </p:cNvPr>
              <p:cNvSpPr>
                <a:spLocks/>
              </p:cNvSpPr>
              <p:nvPr/>
            </p:nvSpPr>
            <p:spPr bwMode="auto">
              <a:xfrm>
                <a:off x="8642" y="4177"/>
                <a:ext cx="75" cy="1515"/>
              </a:xfrm>
              <a:custGeom>
                <a:avLst/>
                <a:gdLst>
                  <a:gd name="T0" fmla="*/ 75 w 75"/>
                  <a:gd name="T1" fmla="*/ 6 h 1515"/>
                  <a:gd name="T2" fmla="*/ 75 w 75"/>
                  <a:gd name="T3" fmla="*/ 6 h 1515"/>
                  <a:gd name="T4" fmla="*/ 71 w 75"/>
                  <a:gd name="T5" fmla="*/ 22 h 1515"/>
                  <a:gd name="T6" fmla="*/ 71 w 75"/>
                  <a:gd name="T7" fmla="*/ 22 h 1515"/>
                  <a:gd name="T8" fmla="*/ 63 w 75"/>
                  <a:gd name="T9" fmla="*/ 70 h 1515"/>
                  <a:gd name="T10" fmla="*/ 63 w 75"/>
                  <a:gd name="T11" fmla="*/ 70 h 1515"/>
                  <a:gd name="T12" fmla="*/ 55 w 75"/>
                  <a:gd name="T13" fmla="*/ 144 h 1515"/>
                  <a:gd name="T14" fmla="*/ 55 w 75"/>
                  <a:gd name="T15" fmla="*/ 144 h 1515"/>
                  <a:gd name="T16" fmla="*/ 45 w 75"/>
                  <a:gd name="T17" fmla="*/ 240 h 1515"/>
                  <a:gd name="T18" fmla="*/ 45 w 75"/>
                  <a:gd name="T19" fmla="*/ 240 h 1515"/>
                  <a:gd name="T20" fmla="*/ 37 w 75"/>
                  <a:gd name="T21" fmla="*/ 354 h 1515"/>
                  <a:gd name="T22" fmla="*/ 27 w 75"/>
                  <a:gd name="T23" fmla="*/ 482 h 1515"/>
                  <a:gd name="T24" fmla="*/ 21 w 75"/>
                  <a:gd name="T25" fmla="*/ 618 h 1515"/>
                  <a:gd name="T26" fmla="*/ 15 w 75"/>
                  <a:gd name="T27" fmla="*/ 758 h 1515"/>
                  <a:gd name="T28" fmla="*/ 15 w 75"/>
                  <a:gd name="T29" fmla="*/ 758 h 1515"/>
                  <a:gd name="T30" fmla="*/ 11 w 75"/>
                  <a:gd name="T31" fmla="*/ 900 h 1515"/>
                  <a:gd name="T32" fmla="*/ 11 w 75"/>
                  <a:gd name="T33" fmla="*/ 900 h 1515"/>
                  <a:gd name="T34" fmla="*/ 13 w 75"/>
                  <a:gd name="T35" fmla="*/ 968 h 1515"/>
                  <a:gd name="T36" fmla="*/ 13 w 75"/>
                  <a:gd name="T37" fmla="*/ 1037 h 1515"/>
                  <a:gd name="T38" fmla="*/ 13 w 75"/>
                  <a:gd name="T39" fmla="*/ 1037 h 1515"/>
                  <a:gd name="T40" fmla="*/ 19 w 75"/>
                  <a:gd name="T41" fmla="*/ 1165 h 1515"/>
                  <a:gd name="T42" fmla="*/ 29 w 75"/>
                  <a:gd name="T43" fmla="*/ 1279 h 1515"/>
                  <a:gd name="T44" fmla="*/ 29 w 75"/>
                  <a:gd name="T45" fmla="*/ 1279 h 1515"/>
                  <a:gd name="T46" fmla="*/ 39 w 75"/>
                  <a:gd name="T47" fmla="*/ 1375 h 1515"/>
                  <a:gd name="T48" fmla="*/ 47 w 75"/>
                  <a:gd name="T49" fmla="*/ 1449 h 1515"/>
                  <a:gd name="T50" fmla="*/ 47 w 75"/>
                  <a:gd name="T51" fmla="*/ 1449 h 1515"/>
                  <a:gd name="T52" fmla="*/ 53 w 75"/>
                  <a:gd name="T53" fmla="*/ 1515 h 1515"/>
                  <a:gd name="T54" fmla="*/ 53 w 75"/>
                  <a:gd name="T55" fmla="*/ 1515 h 1515"/>
                  <a:gd name="T56" fmla="*/ 45 w 75"/>
                  <a:gd name="T57" fmla="*/ 1451 h 1515"/>
                  <a:gd name="T58" fmla="*/ 45 w 75"/>
                  <a:gd name="T59" fmla="*/ 1451 h 1515"/>
                  <a:gd name="T60" fmla="*/ 35 w 75"/>
                  <a:gd name="T61" fmla="*/ 1377 h 1515"/>
                  <a:gd name="T62" fmla="*/ 25 w 75"/>
                  <a:gd name="T63" fmla="*/ 1279 h 1515"/>
                  <a:gd name="T64" fmla="*/ 25 w 75"/>
                  <a:gd name="T65" fmla="*/ 1279 h 1515"/>
                  <a:gd name="T66" fmla="*/ 13 w 75"/>
                  <a:gd name="T67" fmla="*/ 1165 h 1515"/>
                  <a:gd name="T68" fmla="*/ 4 w 75"/>
                  <a:gd name="T69" fmla="*/ 1037 h 1515"/>
                  <a:gd name="T70" fmla="*/ 4 w 75"/>
                  <a:gd name="T71" fmla="*/ 1037 h 1515"/>
                  <a:gd name="T72" fmla="*/ 0 w 75"/>
                  <a:gd name="T73" fmla="*/ 971 h 1515"/>
                  <a:gd name="T74" fmla="*/ 0 w 75"/>
                  <a:gd name="T75" fmla="*/ 900 h 1515"/>
                  <a:gd name="T76" fmla="*/ 0 w 75"/>
                  <a:gd name="T77" fmla="*/ 900 h 1515"/>
                  <a:gd name="T78" fmla="*/ 0 w 75"/>
                  <a:gd name="T79" fmla="*/ 758 h 1515"/>
                  <a:gd name="T80" fmla="*/ 0 w 75"/>
                  <a:gd name="T81" fmla="*/ 758 h 1515"/>
                  <a:gd name="T82" fmla="*/ 2 w 75"/>
                  <a:gd name="T83" fmla="*/ 616 h 1515"/>
                  <a:gd name="T84" fmla="*/ 9 w 75"/>
                  <a:gd name="T85" fmla="*/ 480 h 1515"/>
                  <a:gd name="T86" fmla="*/ 15 w 75"/>
                  <a:gd name="T87" fmla="*/ 352 h 1515"/>
                  <a:gd name="T88" fmla="*/ 21 w 75"/>
                  <a:gd name="T89" fmla="*/ 238 h 1515"/>
                  <a:gd name="T90" fmla="*/ 21 w 75"/>
                  <a:gd name="T91" fmla="*/ 238 h 1515"/>
                  <a:gd name="T92" fmla="*/ 29 w 75"/>
                  <a:gd name="T93" fmla="*/ 140 h 1515"/>
                  <a:gd name="T94" fmla="*/ 29 w 75"/>
                  <a:gd name="T95" fmla="*/ 140 h 1515"/>
                  <a:gd name="T96" fmla="*/ 37 w 75"/>
                  <a:gd name="T97" fmla="*/ 66 h 1515"/>
                  <a:gd name="T98" fmla="*/ 37 w 75"/>
                  <a:gd name="T99" fmla="*/ 66 h 1515"/>
                  <a:gd name="T100" fmla="*/ 43 w 75"/>
                  <a:gd name="T101" fmla="*/ 18 h 1515"/>
                  <a:gd name="T102" fmla="*/ 43 w 75"/>
                  <a:gd name="T103" fmla="*/ 18 h 1515"/>
                  <a:gd name="T104" fmla="*/ 47 w 75"/>
                  <a:gd name="T105" fmla="*/ 0 h 1515"/>
                  <a:gd name="T106" fmla="*/ 75 w 75"/>
                  <a:gd name="T107" fmla="*/ 6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 h="1515">
                    <a:moveTo>
                      <a:pt x="75" y="6"/>
                    </a:moveTo>
                    <a:lnTo>
                      <a:pt x="75" y="6"/>
                    </a:lnTo>
                    <a:lnTo>
                      <a:pt x="71" y="22"/>
                    </a:lnTo>
                    <a:lnTo>
                      <a:pt x="71" y="22"/>
                    </a:lnTo>
                    <a:lnTo>
                      <a:pt x="63" y="70"/>
                    </a:lnTo>
                    <a:lnTo>
                      <a:pt x="63" y="70"/>
                    </a:lnTo>
                    <a:lnTo>
                      <a:pt x="55" y="144"/>
                    </a:lnTo>
                    <a:lnTo>
                      <a:pt x="55" y="144"/>
                    </a:lnTo>
                    <a:lnTo>
                      <a:pt x="45" y="240"/>
                    </a:lnTo>
                    <a:lnTo>
                      <a:pt x="45" y="240"/>
                    </a:lnTo>
                    <a:lnTo>
                      <a:pt x="37" y="354"/>
                    </a:lnTo>
                    <a:lnTo>
                      <a:pt x="27" y="482"/>
                    </a:lnTo>
                    <a:lnTo>
                      <a:pt x="21" y="618"/>
                    </a:lnTo>
                    <a:lnTo>
                      <a:pt x="15" y="758"/>
                    </a:lnTo>
                    <a:lnTo>
                      <a:pt x="15" y="758"/>
                    </a:lnTo>
                    <a:lnTo>
                      <a:pt x="11" y="900"/>
                    </a:lnTo>
                    <a:lnTo>
                      <a:pt x="11" y="900"/>
                    </a:lnTo>
                    <a:lnTo>
                      <a:pt x="13" y="968"/>
                    </a:lnTo>
                    <a:lnTo>
                      <a:pt x="13" y="1037"/>
                    </a:lnTo>
                    <a:lnTo>
                      <a:pt x="13" y="1037"/>
                    </a:lnTo>
                    <a:lnTo>
                      <a:pt x="19" y="1165"/>
                    </a:lnTo>
                    <a:lnTo>
                      <a:pt x="29" y="1279"/>
                    </a:lnTo>
                    <a:lnTo>
                      <a:pt x="29" y="1279"/>
                    </a:lnTo>
                    <a:lnTo>
                      <a:pt x="39" y="1375"/>
                    </a:lnTo>
                    <a:lnTo>
                      <a:pt x="47" y="1449"/>
                    </a:lnTo>
                    <a:lnTo>
                      <a:pt x="47" y="1449"/>
                    </a:lnTo>
                    <a:lnTo>
                      <a:pt x="53" y="1515"/>
                    </a:lnTo>
                    <a:lnTo>
                      <a:pt x="53" y="1515"/>
                    </a:lnTo>
                    <a:lnTo>
                      <a:pt x="45" y="1451"/>
                    </a:lnTo>
                    <a:lnTo>
                      <a:pt x="45" y="1451"/>
                    </a:lnTo>
                    <a:lnTo>
                      <a:pt x="35" y="1377"/>
                    </a:lnTo>
                    <a:lnTo>
                      <a:pt x="25" y="1279"/>
                    </a:lnTo>
                    <a:lnTo>
                      <a:pt x="25" y="1279"/>
                    </a:lnTo>
                    <a:lnTo>
                      <a:pt x="13" y="1165"/>
                    </a:lnTo>
                    <a:lnTo>
                      <a:pt x="4" y="1037"/>
                    </a:lnTo>
                    <a:lnTo>
                      <a:pt x="4" y="1037"/>
                    </a:lnTo>
                    <a:lnTo>
                      <a:pt x="0" y="971"/>
                    </a:lnTo>
                    <a:lnTo>
                      <a:pt x="0" y="900"/>
                    </a:lnTo>
                    <a:lnTo>
                      <a:pt x="0" y="900"/>
                    </a:lnTo>
                    <a:lnTo>
                      <a:pt x="0" y="758"/>
                    </a:lnTo>
                    <a:lnTo>
                      <a:pt x="0" y="758"/>
                    </a:lnTo>
                    <a:lnTo>
                      <a:pt x="2" y="616"/>
                    </a:lnTo>
                    <a:lnTo>
                      <a:pt x="9" y="480"/>
                    </a:lnTo>
                    <a:lnTo>
                      <a:pt x="15" y="352"/>
                    </a:lnTo>
                    <a:lnTo>
                      <a:pt x="21" y="238"/>
                    </a:lnTo>
                    <a:lnTo>
                      <a:pt x="21" y="238"/>
                    </a:lnTo>
                    <a:lnTo>
                      <a:pt x="29" y="140"/>
                    </a:lnTo>
                    <a:lnTo>
                      <a:pt x="29" y="140"/>
                    </a:lnTo>
                    <a:lnTo>
                      <a:pt x="37" y="66"/>
                    </a:lnTo>
                    <a:lnTo>
                      <a:pt x="37" y="66"/>
                    </a:lnTo>
                    <a:lnTo>
                      <a:pt x="43" y="18"/>
                    </a:lnTo>
                    <a:lnTo>
                      <a:pt x="43" y="18"/>
                    </a:lnTo>
                    <a:lnTo>
                      <a:pt x="47" y="0"/>
                    </a:lnTo>
                    <a:lnTo>
                      <a:pt x="75"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56">
                <a:extLst>
                  <a:ext uri="{FF2B5EF4-FFF2-40B4-BE49-F238E27FC236}">
                    <a16:creationId xmlns:a16="http://schemas.microsoft.com/office/drawing/2014/main" id="{36A32660-21FB-4F4E-8E33-4FA76453AC09}"/>
                  </a:ext>
                </a:extLst>
              </p:cNvPr>
              <p:cNvSpPr>
                <a:spLocks/>
              </p:cNvSpPr>
              <p:nvPr/>
            </p:nvSpPr>
            <p:spPr bwMode="auto">
              <a:xfrm>
                <a:off x="8460" y="3092"/>
                <a:ext cx="243" cy="110"/>
              </a:xfrm>
              <a:custGeom>
                <a:avLst/>
                <a:gdLst>
                  <a:gd name="T0" fmla="*/ 243 w 243"/>
                  <a:gd name="T1" fmla="*/ 44 h 110"/>
                  <a:gd name="T2" fmla="*/ 243 w 243"/>
                  <a:gd name="T3" fmla="*/ 44 h 110"/>
                  <a:gd name="T4" fmla="*/ 231 w 243"/>
                  <a:gd name="T5" fmla="*/ 50 h 110"/>
                  <a:gd name="T6" fmla="*/ 231 w 243"/>
                  <a:gd name="T7" fmla="*/ 50 h 110"/>
                  <a:gd name="T8" fmla="*/ 197 w 243"/>
                  <a:gd name="T9" fmla="*/ 70 h 110"/>
                  <a:gd name="T10" fmla="*/ 197 w 243"/>
                  <a:gd name="T11" fmla="*/ 70 h 110"/>
                  <a:gd name="T12" fmla="*/ 174 w 243"/>
                  <a:gd name="T13" fmla="*/ 82 h 110"/>
                  <a:gd name="T14" fmla="*/ 174 w 243"/>
                  <a:gd name="T15" fmla="*/ 82 h 110"/>
                  <a:gd name="T16" fmla="*/ 148 w 243"/>
                  <a:gd name="T17" fmla="*/ 94 h 110"/>
                  <a:gd name="T18" fmla="*/ 148 w 243"/>
                  <a:gd name="T19" fmla="*/ 94 h 110"/>
                  <a:gd name="T20" fmla="*/ 118 w 243"/>
                  <a:gd name="T21" fmla="*/ 104 h 110"/>
                  <a:gd name="T22" fmla="*/ 118 w 243"/>
                  <a:gd name="T23" fmla="*/ 104 h 110"/>
                  <a:gd name="T24" fmla="*/ 104 w 243"/>
                  <a:gd name="T25" fmla="*/ 106 h 110"/>
                  <a:gd name="T26" fmla="*/ 88 w 243"/>
                  <a:gd name="T27" fmla="*/ 110 h 110"/>
                  <a:gd name="T28" fmla="*/ 88 w 243"/>
                  <a:gd name="T29" fmla="*/ 110 h 110"/>
                  <a:gd name="T30" fmla="*/ 72 w 243"/>
                  <a:gd name="T31" fmla="*/ 110 h 110"/>
                  <a:gd name="T32" fmla="*/ 56 w 243"/>
                  <a:gd name="T33" fmla="*/ 110 h 110"/>
                  <a:gd name="T34" fmla="*/ 56 w 243"/>
                  <a:gd name="T35" fmla="*/ 110 h 110"/>
                  <a:gd name="T36" fmla="*/ 40 w 243"/>
                  <a:gd name="T37" fmla="*/ 106 h 110"/>
                  <a:gd name="T38" fmla="*/ 26 w 243"/>
                  <a:gd name="T39" fmla="*/ 98 h 110"/>
                  <a:gd name="T40" fmla="*/ 26 w 243"/>
                  <a:gd name="T41" fmla="*/ 98 h 110"/>
                  <a:gd name="T42" fmla="*/ 14 w 243"/>
                  <a:gd name="T43" fmla="*/ 88 h 110"/>
                  <a:gd name="T44" fmla="*/ 8 w 243"/>
                  <a:gd name="T45" fmla="*/ 76 h 110"/>
                  <a:gd name="T46" fmla="*/ 8 w 243"/>
                  <a:gd name="T47" fmla="*/ 76 h 110"/>
                  <a:gd name="T48" fmla="*/ 2 w 243"/>
                  <a:gd name="T49" fmla="*/ 62 h 110"/>
                  <a:gd name="T50" fmla="*/ 0 w 243"/>
                  <a:gd name="T51" fmla="*/ 50 h 110"/>
                  <a:gd name="T52" fmla="*/ 0 w 243"/>
                  <a:gd name="T53" fmla="*/ 50 h 110"/>
                  <a:gd name="T54" fmla="*/ 0 w 243"/>
                  <a:gd name="T55" fmla="*/ 28 h 110"/>
                  <a:gd name="T56" fmla="*/ 4 w 243"/>
                  <a:gd name="T57" fmla="*/ 12 h 110"/>
                  <a:gd name="T58" fmla="*/ 4 w 243"/>
                  <a:gd name="T59" fmla="*/ 12 h 110"/>
                  <a:gd name="T60" fmla="*/ 6 w 243"/>
                  <a:gd name="T61" fmla="*/ 0 h 110"/>
                  <a:gd name="T62" fmla="*/ 6 w 243"/>
                  <a:gd name="T63" fmla="*/ 0 h 110"/>
                  <a:gd name="T64" fmla="*/ 4 w 243"/>
                  <a:gd name="T65" fmla="*/ 12 h 110"/>
                  <a:gd name="T66" fmla="*/ 4 w 243"/>
                  <a:gd name="T67" fmla="*/ 12 h 110"/>
                  <a:gd name="T68" fmla="*/ 4 w 243"/>
                  <a:gd name="T69" fmla="*/ 30 h 110"/>
                  <a:gd name="T70" fmla="*/ 6 w 243"/>
                  <a:gd name="T71" fmla="*/ 50 h 110"/>
                  <a:gd name="T72" fmla="*/ 6 w 243"/>
                  <a:gd name="T73" fmla="*/ 50 h 110"/>
                  <a:gd name="T74" fmla="*/ 8 w 243"/>
                  <a:gd name="T75" fmla="*/ 60 h 110"/>
                  <a:gd name="T76" fmla="*/ 14 w 243"/>
                  <a:gd name="T77" fmla="*/ 72 h 110"/>
                  <a:gd name="T78" fmla="*/ 14 w 243"/>
                  <a:gd name="T79" fmla="*/ 72 h 110"/>
                  <a:gd name="T80" fmla="*/ 20 w 243"/>
                  <a:gd name="T81" fmla="*/ 82 h 110"/>
                  <a:gd name="T82" fmla="*/ 30 w 243"/>
                  <a:gd name="T83" fmla="*/ 90 h 110"/>
                  <a:gd name="T84" fmla="*/ 30 w 243"/>
                  <a:gd name="T85" fmla="*/ 90 h 110"/>
                  <a:gd name="T86" fmla="*/ 42 w 243"/>
                  <a:gd name="T87" fmla="*/ 96 h 110"/>
                  <a:gd name="T88" fmla="*/ 56 w 243"/>
                  <a:gd name="T89" fmla="*/ 98 h 110"/>
                  <a:gd name="T90" fmla="*/ 70 w 243"/>
                  <a:gd name="T91" fmla="*/ 98 h 110"/>
                  <a:gd name="T92" fmla="*/ 86 w 243"/>
                  <a:gd name="T93" fmla="*/ 96 h 110"/>
                  <a:gd name="T94" fmla="*/ 86 w 243"/>
                  <a:gd name="T95" fmla="*/ 96 h 110"/>
                  <a:gd name="T96" fmla="*/ 100 w 243"/>
                  <a:gd name="T97" fmla="*/ 92 h 110"/>
                  <a:gd name="T98" fmla="*/ 114 w 243"/>
                  <a:gd name="T99" fmla="*/ 88 h 110"/>
                  <a:gd name="T100" fmla="*/ 114 w 243"/>
                  <a:gd name="T101" fmla="*/ 88 h 110"/>
                  <a:gd name="T102" fmla="*/ 140 w 243"/>
                  <a:gd name="T103" fmla="*/ 76 h 110"/>
                  <a:gd name="T104" fmla="*/ 140 w 243"/>
                  <a:gd name="T105" fmla="*/ 76 h 110"/>
                  <a:gd name="T106" fmla="*/ 164 w 243"/>
                  <a:gd name="T107" fmla="*/ 62 h 110"/>
                  <a:gd name="T108" fmla="*/ 164 w 243"/>
                  <a:gd name="T109" fmla="*/ 62 h 110"/>
                  <a:gd name="T110" fmla="*/ 184 w 243"/>
                  <a:gd name="T111" fmla="*/ 50 h 110"/>
                  <a:gd name="T112" fmla="*/ 184 w 243"/>
                  <a:gd name="T113" fmla="*/ 50 h 110"/>
                  <a:gd name="T114" fmla="*/ 215 w 243"/>
                  <a:gd name="T115" fmla="*/ 28 h 110"/>
                  <a:gd name="T116" fmla="*/ 215 w 243"/>
                  <a:gd name="T117" fmla="*/ 28 h 110"/>
                  <a:gd name="T118" fmla="*/ 225 w 243"/>
                  <a:gd name="T119" fmla="*/ 20 h 110"/>
                  <a:gd name="T120" fmla="*/ 243 w 243"/>
                  <a:gd name="T121" fmla="*/ 4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3" h="110">
                    <a:moveTo>
                      <a:pt x="243" y="44"/>
                    </a:moveTo>
                    <a:lnTo>
                      <a:pt x="243" y="44"/>
                    </a:lnTo>
                    <a:lnTo>
                      <a:pt x="231" y="50"/>
                    </a:lnTo>
                    <a:lnTo>
                      <a:pt x="231" y="50"/>
                    </a:lnTo>
                    <a:lnTo>
                      <a:pt x="197" y="70"/>
                    </a:lnTo>
                    <a:lnTo>
                      <a:pt x="197" y="70"/>
                    </a:lnTo>
                    <a:lnTo>
                      <a:pt x="174" y="82"/>
                    </a:lnTo>
                    <a:lnTo>
                      <a:pt x="174" y="82"/>
                    </a:lnTo>
                    <a:lnTo>
                      <a:pt x="148" y="94"/>
                    </a:lnTo>
                    <a:lnTo>
                      <a:pt x="148" y="94"/>
                    </a:lnTo>
                    <a:lnTo>
                      <a:pt x="118" y="104"/>
                    </a:lnTo>
                    <a:lnTo>
                      <a:pt x="118" y="104"/>
                    </a:lnTo>
                    <a:lnTo>
                      <a:pt x="104" y="106"/>
                    </a:lnTo>
                    <a:lnTo>
                      <a:pt x="88" y="110"/>
                    </a:lnTo>
                    <a:lnTo>
                      <a:pt x="88" y="110"/>
                    </a:lnTo>
                    <a:lnTo>
                      <a:pt x="72" y="110"/>
                    </a:lnTo>
                    <a:lnTo>
                      <a:pt x="56" y="110"/>
                    </a:lnTo>
                    <a:lnTo>
                      <a:pt x="56" y="110"/>
                    </a:lnTo>
                    <a:lnTo>
                      <a:pt x="40" y="106"/>
                    </a:lnTo>
                    <a:lnTo>
                      <a:pt x="26" y="98"/>
                    </a:lnTo>
                    <a:lnTo>
                      <a:pt x="26" y="98"/>
                    </a:lnTo>
                    <a:lnTo>
                      <a:pt x="14" y="88"/>
                    </a:lnTo>
                    <a:lnTo>
                      <a:pt x="8" y="76"/>
                    </a:lnTo>
                    <a:lnTo>
                      <a:pt x="8" y="76"/>
                    </a:lnTo>
                    <a:lnTo>
                      <a:pt x="2" y="62"/>
                    </a:lnTo>
                    <a:lnTo>
                      <a:pt x="0" y="50"/>
                    </a:lnTo>
                    <a:lnTo>
                      <a:pt x="0" y="50"/>
                    </a:lnTo>
                    <a:lnTo>
                      <a:pt x="0" y="28"/>
                    </a:lnTo>
                    <a:lnTo>
                      <a:pt x="4" y="12"/>
                    </a:lnTo>
                    <a:lnTo>
                      <a:pt x="4" y="12"/>
                    </a:lnTo>
                    <a:lnTo>
                      <a:pt x="6" y="0"/>
                    </a:lnTo>
                    <a:lnTo>
                      <a:pt x="6" y="0"/>
                    </a:lnTo>
                    <a:lnTo>
                      <a:pt x="4" y="12"/>
                    </a:lnTo>
                    <a:lnTo>
                      <a:pt x="4" y="12"/>
                    </a:lnTo>
                    <a:lnTo>
                      <a:pt x="4" y="30"/>
                    </a:lnTo>
                    <a:lnTo>
                      <a:pt x="6" y="50"/>
                    </a:lnTo>
                    <a:lnTo>
                      <a:pt x="6" y="50"/>
                    </a:lnTo>
                    <a:lnTo>
                      <a:pt x="8" y="60"/>
                    </a:lnTo>
                    <a:lnTo>
                      <a:pt x="14" y="72"/>
                    </a:lnTo>
                    <a:lnTo>
                      <a:pt x="14" y="72"/>
                    </a:lnTo>
                    <a:lnTo>
                      <a:pt x="20" y="82"/>
                    </a:lnTo>
                    <a:lnTo>
                      <a:pt x="30" y="90"/>
                    </a:lnTo>
                    <a:lnTo>
                      <a:pt x="30" y="90"/>
                    </a:lnTo>
                    <a:lnTo>
                      <a:pt x="42" y="96"/>
                    </a:lnTo>
                    <a:lnTo>
                      <a:pt x="56" y="98"/>
                    </a:lnTo>
                    <a:lnTo>
                      <a:pt x="70" y="98"/>
                    </a:lnTo>
                    <a:lnTo>
                      <a:pt x="86" y="96"/>
                    </a:lnTo>
                    <a:lnTo>
                      <a:pt x="86" y="96"/>
                    </a:lnTo>
                    <a:lnTo>
                      <a:pt x="100" y="92"/>
                    </a:lnTo>
                    <a:lnTo>
                      <a:pt x="114" y="88"/>
                    </a:lnTo>
                    <a:lnTo>
                      <a:pt x="114" y="88"/>
                    </a:lnTo>
                    <a:lnTo>
                      <a:pt x="140" y="76"/>
                    </a:lnTo>
                    <a:lnTo>
                      <a:pt x="140" y="76"/>
                    </a:lnTo>
                    <a:lnTo>
                      <a:pt x="164" y="62"/>
                    </a:lnTo>
                    <a:lnTo>
                      <a:pt x="164" y="62"/>
                    </a:lnTo>
                    <a:lnTo>
                      <a:pt x="184" y="50"/>
                    </a:lnTo>
                    <a:lnTo>
                      <a:pt x="184" y="50"/>
                    </a:lnTo>
                    <a:lnTo>
                      <a:pt x="215" y="28"/>
                    </a:lnTo>
                    <a:lnTo>
                      <a:pt x="215" y="28"/>
                    </a:lnTo>
                    <a:lnTo>
                      <a:pt x="225" y="20"/>
                    </a:lnTo>
                    <a:lnTo>
                      <a:pt x="243"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57">
                <a:extLst>
                  <a:ext uri="{FF2B5EF4-FFF2-40B4-BE49-F238E27FC236}">
                    <a16:creationId xmlns:a16="http://schemas.microsoft.com/office/drawing/2014/main" id="{038279E7-42D2-4B29-84A6-F1A0E7DEF4EB}"/>
                  </a:ext>
                </a:extLst>
              </p:cNvPr>
              <p:cNvSpPr>
                <a:spLocks/>
              </p:cNvSpPr>
              <p:nvPr/>
            </p:nvSpPr>
            <p:spPr bwMode="auto">
              <a:xfrm>
                <a:off x="8520" y="3347"/>
                <a:ext cx="169" cy="88"/>
              </a:xfrm>
              <a:custGeom>
                <a:avLst/>
                <a:gdLst>
                  <a:gd name="T0" fmla="*/ 169 w 169"/>
                  <a:gd name="T1" fmla="*/ 20 h 88"/>
                  <a:gd name="T2" fmla="*/ 169 w 169"/>
                  <a:gd name="T3" fmla="*/ 20 h 88"/>
                  <a:gd name="T4" fmla="*/ 163 w 169"/>
                  <a:gd name="T5" fmla="*/ 28 h 88"/>
                  <a:gd name="T6" fmla="*/ 163 w 169"/>
                  <a:gd name="T7" fmla="*/ 28 h 88"/>
                  <a:gd name="T8" fmla="*/ 141 w 169"/>
                  <a:gd name="T9" fmla="*/ 44 h 88"/>
                  <a:gd name="T10" fmla="*/ 141 w 169"/>
                  <a:gd name="T11" fmla="*/ 44 h 88"/>
                  <a:gd name="T12" fmla="*/ 126 w 169"/>
                  <a:gd name="T13" fmla="*/ 54 h 88"/>
                  <a:gd name="T14" fmla="*/ 108 w 169"/>
                  <a:gd name="T15" fmla="*/ 66 h 88"/>
                  <a:gd name="T16" fmla="*/ 88 w 169"/>
                  <a:gd name="T17" fmla="*/ 76 h 88"/>
                  <a:gd name="T18" fmla="*/ 68 w 169"/>
                  <a:gd name="T19" fmla="*/ 84 h 88"/>
                  <a:gd name="T20" fmla="*/ 68 w 169"/>
                  <a:gd name="T21" fmla="*/ 84 h 88"/>
                  <a:gd name="T22" fmla="*/ 56 w 169"/>
                  <a:gd name="T23" fmla="*/ 86 h 88"/>
                  <a:gd name="T24" fmla="*/ 46 w 169"/>
                  <a:gd name="T25" fmla="*/ 88 h 88"/>
                  <a:gd name="T26" fmla="*/ 34 w 169"/>
                  <a:gd name="T27" fmla="*/ 88 h 88"/>
                  <a:gd name="T28" fmla="*/ 22 w 169"/>
                  <a:gd name="T29" fmla="*/ 86 h 88"/>
                  <a:gd name="T30" fmla="*/ 22 w 169"/>
                  <a:gd name="T31" fmla="*/ 86 h 88"/>
                  <a:gd name="T32" fmla="*/ 12 w 169"/>
                  <a:gd name="T33" fmla="*/ 82 h 88"/>
                  <a:gd name="T34" fmla="*/ 4 w 169"/>
                  <a:gd name="T35" fmla="*/ 74 h 88"/>
                  <a:gd name="T36" fmla="*/ 4 w 169"/>
                  <a:gd name="T37" fmla="*/ 74 h 88"/>
                  <a:gd name="T38" fmla="*/ 2 w 169"/>
                  <a:gd name="T39" fmla="*/ 64 h 88"/>
                  <a:gd name="T40" fmla="*/ 0 w 169"/>
                  <a:gd name="T41" fmla="*/ 56 h 88"/>
                  <a:gd name="T42" fmla="*/ 0 w 169"/>
                  <a:gd name="T43" fmla="*/ 56 h 88"/>
                  <a:gd name="T44" fmla="*/ 0 w 169"/>
                  <a:gd name="T45" fmla="*/ 48 h 88"/>
                  <a:gd name="T46" fmla="*/ 2 w 169"/>
                  <a:gd name="T47" fmla="*/ 40 h 88"/>
                  <a:gd name="T48" fmla="*/ 2 w 169"/>
                  <a:gd name="T49" fmla="*/ 40 h 88"/>
                  <a:gd name="T50" fmla="*/ 6 w 169"/>
                  <a:gd name="T51" fmla="*/ 28 h 88"/>
                  <a:gd name="T52" fmla="*/ 6 w 169"/>
                  <a:gd name="T53" fmla="*/ 28 h 88"/>
                  <a:gd name="T54" fmla="*/ 10 w 169"/>
                  <a:gd name="T55" fmla="*/ 20 h 88"/>
                  <a:gd name="T56" fmla="*/ 10 w 169"/>
                  <a:gd name="T57" fmla="*/ 20 h 88"/>
                  <a:gd name="T58" fmla="*/ 6 w 169"/>
                  <a:gd name="T59" fmla="*/ 30 h 88"/>
                  <a:gd name="T60" fmla="*/ 6 w 169"/>
                  <a:gd name="T61" fmla="*/ 30 h 88"/>
                  <a:gd name="T62" fmla="*/ 4 w 169"/>
                  <a:gd name="T63" fmla="*/ 40 h 88"/>
                  <a:gd name="T64" fmla="*/ 4 w 169"/>
                  <a:gd name="T65" fmla="*/ 54 h 88"/>
                  <a:gd name="T66" fmla="*/ 4 w 169"/>
                  <a:gd name="T67" fmla="*/ 54 h 88"/>
                  <a:gd name="T68" fmla="*/ 6 w 169"/>
                  <a:gd name="T69" fmla="*/ 62 h 88"/>
                  <a:gd name="T70" fmla="*/ 10 w 169"/>
                  <a:gd name="T71" fmla="*/ 70 h 88"/>
                  <a:gd name="T72" fmla="*/ 10 w 169"/>
                  <a:gd name="T73" fmla="*/ 70 h 88"/>
                  <a:gd name="T74" fmla="*/ 16 w 169"/>
                  <a:gd name="T75" fmla="*/ 74 h 88"/>
                  <a:gd name="T76" fmla="*/ 24 w 169"/>
                  <a:gd name="T77" fmla="*/ 78 h 88"/>
                  <a:gd name="T78" fmla="*/ 24 w 169"/>
                  <a:gd name="T79" fmla="*/ 78 h 88"/>
                  <a:gd name="T80" fmla="*/ 34 w 169"/>
                  <a:gd name="T81" fmla="*/ 78 h 88"/>
                  <a:gd name="T82" fmla="*/ 44 w 169"/>
                  <a:gd name="T83" fmla="*/ 76 h 88"/>
                  <a:gd name="T84" fmla="*/ 62 w 169"/>
                  <a:gd name="T85" fmla="*/ 70 h 88"/>
                  <a:gd name="T86" fmla="*/ 62 w 169"/>
                  <a:gd name="T87" fmla="*/ 70 h 88"/>
                  <a:gd name="T88" fmla="*/ 80 w 169"/>
                  <a:gd name="T89" fmla="*/ 60 h 88"/>
                  <a:gd name="T90" fmla="*/ 98 w 169"/>
                  <a:gd name="T91" fmla="*/ 48 h 88"/>
                  <a:gd name="T92" fmla="*/ 124 w 169"/>
                  <a:gd name="T93" fmla="*/ 26 h 88"/>
                  <a:gd name="T94" fmla="*/ 124 w 169"/>
                  <a:gd name="T95" fmla="*/ 26 h 88"/>
                  <a:gd name="T96" fmla="*/ 143 w 169"/>
                  <a:gd name="T97" fmla="*/ 8 h 88"/>
                  <a:gd name="T98" fmla="*/ 143 w 169"/>
                  <a:gd name="T99" fmla="*/ 8 h 88"/>
                  <a:gd name="T100" fmla="*/ 151 w 169"/>
                  <a:gd name="T101" fmla="*/ 0 h 88"/>
                  <a:gd name="T102" fmla="*/ 169 w 169"/>
                  <a:gd name="T103" fmla="*/ 2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9" h="88">
                    <a:moveTo>
                      <a:pt x="169" y="20"/>
                    </a:moveTo>
                    <a:lnTo>
                      <a:pt x="169" y="20"/>
                    </a:lnTo>
                    <a:lnTo>
                      <a:pt x="163" y="28"/>
                    </a:lnTo>
                    <a:lnTo>
                      <a:pt x="163" y="28"/>
                    </a:lnTo>
                    <a:lnTo>
                      <a:pt x="141" y="44"/>
                    </a:lnTo>
                    <a:lnTo>
                      <a:pt x="141" y="44"/>
                    </a:lnTo>
                    <a:lnTo>
                      <a:pt x="126" y="54"/>
                    </a:lnTo>
                    <a:lnTo>
                      <a:pt x="108" y="66"/>
                    </a:lnTo>
                    <a:lnTo>
                      <a:pt x="88" y="76"/>
                    </a:lnTo>
                    <a:lnTo>
                      <a:pt x="68" y="84"/>
                    </a:lnTo>
                    <a:lnTo>
                      <a:pt x="68" y="84"/>
                    </a:lnTo>
                    <a:lnTo>
                      <a:pt x="56" y="86"/>
                    </a:lnTo>
                    <a:lnTo>
                      <a:pt x="46" y="88"/>
                    </a:lnTo>
                    <a:lnTo>
                      <a:pt x="34" y="88"/>
                    </a:lnTo>
                    <a:lnTo>
                      <a:pt x="22" y="86"/>
                    </a:lnTo>
                    <a:lnTo>
                      <a:pt x="22" y="86"/>
                    </a:lnTo>
                    <a:lnTo>
                      <a:pt x="12" y="82"/>
                    </a:lnTo>
                    <a:lnTo>
                      <a:pt x="4" y="74"/>
                    </a:lnTo>
                    <a:lnTo>
                      <a:pt x="4" y="74"/>
                    </a:lnTo>
                    <a:lnTo>
                      <a:pt x="2" y="64"/>
                    </a:lnTo>
                    <a:lnTo>
                      <a:pt x="0" y="56"/>
                    </a:lnTo>
                    <a:lnTo>
                      <a:pt x="0" y="56"/>
                    </a:lnTo>
                    <a:lnTo>
                      <a:pt x="0" y="48"/>
                    </a:lnTo>
                    <a:lnTo>
                      <a:pt x="2" y="40"/>
                    </a:lnTo>
                    <a:lnTo>
                      <a:pt x="2" y="40"/>
                    </a:lnTo>
                    <a:lnTo>
                      <a:pt x="6" y="28"/>
                    </a:lnTo>
                    <a:lnTo>
                      <a:pt x="6" y="28"/>
                    </a:lnTo>
                    <a:lnTo>
                      <a:pt x="10" y="20"/>
                    </a:lnTo>
                    <a:lnTo>
                      <a:pt x="10" y="20"/>
                    </a:lnTo>
                    <a:lnTo>
                      <a:pt x="6" y="30"/>
                    </a:lnTo>
                    <a:lnTo>
                      <a:pt x="6" y="30"/>
                    </a:lnTo>
                    <a:lnTo>
                      <a:pt x="4" y="40"/>
                    </a:lnTo>
                    <a:lnTo>
                      <a:pt x="4" y="54"/>
                    </a:lnTo>
                    <a:lnTo>
                      <a:pt x="4" y="54"/>
                    </a:lnTo>
                    <a:lnTo>
                      <a:pt x="6" y="62"/>
                    </a:lnTo>
                    <a:lnTo>
                      <a:pt x="10" y="70"/>
                    </a:lnTo>
                    <a:lnTo>
                      <a:pt x="10" y="70"/>
                    </a:lnTo>
                    <a:lnTo>
                      <a:pt x="16" y="74"/>
                    </a:lnTo>
                    <a:lnTo>
                      <a:pt x="24" y="78"/>
                    </a:lnTo>
                    <a:lnTo>
                      <a:pt x="24" y="78"/>
                    </a:lnTo>
                    <a:lnTo>
                      <a:pt x="34" y="78"/>
                    </a:lnTo>
                    <a:lnTo>
                      <a:pt x="44" y="76"/>
                    </a:lnTo>
                    <a:lnTo>
                      <a:pt x="62" y="70"/>
                    </a:lnTo>
                    <a:lnTo>
                      <a:pt x="62" y="70"/>
                    </a:lnTo>
                    <a:lnTo>
                      <a:pt x="80" y="60"/>
                    </a:lnTo>
                    <a:lnTo>
                      <a:pt x="98" y="48"/>
                    </a:lnTo>
                    <a:lnTo>
                      <a:pt x="124" y="26"/>
                    </a:lnTo>
                    <a:lnTo>
                      <a:pt x="124" y="26"/>
                    </a:lnTo>
                    <a:lnTo>
                      <a:pt x="143" y="8"/>
                    </a:lnTo>
                    <a:lnTo>
                      <a:pt x="143" y="8"/>
                    </a:lnTo>
                    <a:lnTo>
                      <a:pt x="151" y="0"/>
                    </a:lnTo>
                    <a:lnTo>
                      <a:pt x="169"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58">
                <a:extLst>
                  <a:ext uri="{FF2B5EF4-FFF2-40B4-BE49-F238E27FC236}">
                    <a16:creationId xmlns:a16="http://schemas.microsoft.com/office/drawing/2014/main" id="{4EF9050D-D996-46AB-9AB0-24883C4B2EAD}"/>
                  </a:ext>
                </a:extLst>
              </p:cNvPr>
              <p:cNvSpPr>
                <a:spLocks/>
              </p:cNvSpPr>
              <p:nvPr/>
            </p:nvSpPr>
            <p:spPr bwMode="auto">
              <a:xfrm>
                <a:off x="8506" y="3567"/>
                <a:ext cx="175" cy="84"/>
              </a:xfrm>
              <a:custGeom>
                <a:avLst/>
                <a:gdLst>
                  <a:gd name="T0" fmla="*/ 175 w 175"/>
                  <a:gd name="T1" fmla="*/ 28 h 84"/>
                  <a:gd name="T2" fmla="*/ 175 w 175"/>
                  <a:gd name="T3" fmla="*/ 28 h 84"/>
                  <a:gd name="T4" fmla="*/ 173 w 175"/>
                  <a:gd name="T5" fmla="*/ 28 h 84"/>
                  <a:gd name="T6" fmla="*/ 173 w 175"/>
                  <a:gd name="T7" fmla="*/ 28 h 84"/>
                  <a:gd name="T8" fmla="*/ 171 w 175"/>
                  <a:gd name="T9" fmla="*/ 28 h 84"/>
                  <a:gd name="T10" fmla="*/ 171 w 175"/>
                  <a:gd name="T11" fmla="*/ 28 h 84"/>
                  <a:gd name="T12" fmla="*/ 171 w 175"/>
                  <a:gd name="T13" fmla="*/ 28 h 84"/>
                  <a:gd name="T14" fmla="*/ 171 w 175"/>
                  <a:gd name="T15" fmla="*/ 28 h 84"/>
                  <a:gd name="T16" fmla="*/ 171 w 175"/>
                  <a:gd name="T17" fmla="*/ 30 h 84"/>
                  <a:gd name="T18" fmla="*/ 171 w 175"/>
                  <a:gd name="T19" fmla="*/ 30 h 84"/>
                  <a:gd name="T20" fmla="*/ 163 w 175"/>
                  <a:gd name="T21" fmla="*/ 32 h 84"/>
                  <a:gd name="T22" fmla="*/ 163 w 175"/>
                  <a:gd name="T23" fmla="*/ 32 h 84"/>
                  <a:gd name="T24" fmla="*/ 151 w 175"/>
                  <a:gd name="T25" fmla="*/ 38 h 84"/>
                  <a:gd name="T26" fmla="*/ 151 w 175"/>
                  <a:gd name="T27" fmla="*/ 38 h 84"/>
                  <a:gd name="T28" fmla="*/ 122 w 175"/>
                  <a:gd name="T29" fmla="*/ 52 h 84"/>
                  <a:gd name="T30" fmla="*/ 88 w 175"/>
                  <a:gd name="T31" fmla="*/ 70 h 84"/>
                  <a:gd name="T32" fmla="*/ 88 w 175"/>
                  <a:gd name="T33" fmla="*/ 70 h 84"/>
                  <a:gd name="T34" fmla="*/ 70 w 175"/>
                  <a:gd name="T35" fmla="*/ 78 h 84"/>
                  <a:gd name="T36" fmla="*/ 50 w 175"/>
                  <a:gd name="T37" fmla="*/ 82 h 84"/>
                  <a:gd name="T38" fmla="*/ 50 w 175"/>
                  <a:gd name="T39" fmla="*/ 82 h 84"/>
                  <a:gd name="T40" fmla="*/ 40 w 175"/>
                  <a:gd name="T41" fmla="*/ 84 h 84"/>
                  <a:gd name="T42" fmla="*/ 32 w 175"/>
                  <a:gd name="T43" fmla="*/ 84 h 84"/>
                  <a:gd name="T44" fmla="*/ 32 w 175"/>
                  <a:gd name="T45" fmla="*/ 84 h 84"/>
                  <a:gd name="T46" fmla="*/ 24 w 175"/>
                  <a:gd name="T47" fmla="*/ 82 h 84"/>
                  <a:gd name="T48" fmla="*/ 16 w 175"/>
                  <a:gd name="T49" fmla="*/ 78 h 84"/>
                  <a:gd name="T50" fmla="*/ 16 w 175"/>
                  <a:gd name="T51" fmla="*/ 78 h 84"/>
                  <a:gd name="T52" fmla="*/ 10 w 175"/>
                  <a:gd name="T53" fmla="*/ 72 h 84"/>
                  <a:gd name="T54" fmla="*/ 6 w 175"/>
                  <a:gd name="T55" fmla="*/ 68 h 84"/>
                  <a:gd name="T56" fmla="*/ 6 w 175"/>
                  <a:gd name="T57" fmla="*/ 68 h 84"/>
                  <a:gd name="T58" fmla="*/ 2 w 175"/>
                  <a:gd name="T59" fmla="*/ 58 h 84"/>
                  <a:gd name="T60" fmla="*/ 2 w 175"/>
                  <a:gd name="T61" fmla="*/ 58 h 84"/>
                  <a:gd name="T62" fmla="*/ 0 w 175"/>
                  <a:gd name="T63" fmla="*/ 50 h 84"/>
                  <a:gd name="T64" fmla="*/ 0 w 175"/>
                  <a:gd name="T65" fmla="*/ 50 h 84"/>
                  <a:gd name="T66" fmla="*/ 4 w 175"/>
                  <a:gd name="T67" fmla="*/ 58 h 84"/>
                  <a:gd name="T68" fmla="*/ 4 w 175"/>
                  <a:gd name="T69" fmla="*/ 58 h 84"/>
                  <a:gd name="T70" fmla="*/ 10 w 175"/>
                  <a:gd name="T71" fmla="*/ 66 h 84"/>
                  <a:gd name="T72" fmla="*/ 10 w 175"/>
                  <a:gd name="T73" fmla="*/ 66 h 84"/>
                  <a:gd name="T74" fmla="*/ 14 w 175"/>
                  <a:gd name="T75" fmla="*/ 70 h 84"/>
                  <a:gd name="T76" fmla="*/ 18 w 175"/>
                  <a:gd name="T77" fmla="*/ 74 h 84"/>
                  <a:gd name="T78" fmla="*/ 18 w 175"/>
                  <a:gd name="T79" fmla="*/ 74 h 84"/>
                  <a:gd name="T80" fmla="*/ 24 w 175"/>
                  <a:gd name="T81" fmla="*/ 76 h 84"/>
                  <a:gd name="T82" fmla="*/ 32 w 175"/>
                  <a:gd name="T83" fmla="*/ 76 h 84"/>
                  <a:gd name="T84" fmla="*/ 32 w 175"/>
                  <a:gd name="T85" fmla="*/ 76 h 84"/>
                  <a:gd name="T86" fmla="*/ 40 w 175"/>
                  <a:gd name="T87" fmla="*/ 76 h 84"/>
                  <a:gd name="T88" fmla="*/ 48 w 175"/>
                  <a:gd name="T89" fmla="*/ 74 h 84"/>
                  <a:gd name="T90" fmla="*/ 48 w 175"/>
                  <a:gd name="T91" fmla="*/ 74 h 84"/>
                  <a:gd name="T92" fmla="*/ 64 w 175"/>
                  <a:gd name="T93" fmla="*/ 68 h 84"/>
                  <a:gd name="T94" fmla="*/ 80 w 175"/>
                  <a:gd name="T95" fmla="*/ 58 h 84"/>
                  <a:gd name="T96" fmla="*/ 80 w 175"/>
                  <a:gd name="T97" fmla="*/ 58 h 84"/>
                  <a:gd name="T98" fmla="*/ 112 w 175"/>
                  <a:gd name="T99" fmla="*/ 36 h 84"/>
                  <a:gd name="T100" fmla="*/ 138 w 175"/>
                  <a:gd name="T101" fmla="*/ 16 h 84"/>
                  <a:gd name="T102" fmla="*/ 138 w 175"/>
                  <a:gd name="T103" fmla="*/ 16 h 84"/>
                  <a:gd name="T104" fmla="*/ 151 w 175"/>
                  <a:gd name="T105" fmla="*/ 10 h 84"/>
                  <a:gd name="T106" fmla="*/ 151 w 175"/>
                  <a:gd name="T107" fmla="*/ 10 h 84"/>
                  <a:gd name="T108" fmla="*/ 161 w 175"/>
                  <a:gd name="T109" fmla="*/ 4 h 84"/>
                  <a:gd name="T110" fmla="*/ 161 w 175"/>
                  <a:gd name="T111" fmla="*/ 4 h 84"/>
                  <a:gd name="T112" fmla="*/ 171 w 175"/>
                  <a:gd name="T113" fmla="*/ 0 h 84"/>
                  <a:gd name="T114" fmla="*/ 171 w 175"/>
                  <a:gd name="T115" fmla="*/ 0 h 84"/>
                  <a:gd name="T116" fmla="*/ 173 w 175"/>
                  <a:gd name="T117" fmla="*/ 0 h 84"/>
                  <a:gd name="T118" fmla="*/ 175 w 175"/>
                  <a:gd name="T119"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5" h="84">
                    <a:moveTo>
                      <a:pt x="175" y="28"/>
                    </a:moveTo>
                    <a:lnTo>
                      <a:pt x="175" y="28"/>
                    </a:lnTo>
                    <a:lnTo>
                      <a:pt x="173" y="28"/>
                    </a:lnTo>
                    <a:lnTo>
                      <a:pt x="173" y="28"/>
                    </a:lnTo>
                    <a:lnTo>
                      <a:pt x="171" y="28"/>
                    </a:lnTo>
                    <a:lnTo>
                      <a:pt x="171" y="28"/>
                    </a:lnTo>
                    <a:lnTo>
                      <a:pt x="171" y="28"/>
                    </a:lnTo>
                    <a:lnTo>
                      <a:pt x="171" y="28"/>
                    </a:lnTo>
                    <a:lnTo>
                      <a:pt x="171" y="30"/>
                    </a:lnTo>
                    <a:lnTo>
                      <a:pt x="171" y="30"/>
                    </a:lnTo>
                    <a:lnTo>
                      <a:pt x="163" y="32"/>
                    </a:lnTo>
                    <a:lnTo>
                      <a:pt x="163" y="32"/>
                    </a:lnTo>
                    <a:lnTo>
                      <a:pt x="151" y="38"/>
                    </a:lnTo>
                    <a:lnTo>
                      <a:pt x="151" y="38"/>
                    </a:lnTo>
                    <a:lnTo>
                      <a:pt x="122" y="52"/>
                    </a:lnTo>
                    <a:lnTo>
                      <a:pt x="88" y="70"/>
                    </a:lnTo>
                    <a:lnTo>
                      <a:pt x="88" y="70"/>
                    </a:lnTo>
                    <a:lnTo>
                      <a:pt x="70" y="78"/>
                    </a:lnTo>
                    <a:lnTo>
                      <a:pt x="50" y="82"/>
                    </a:lnTo>
                    <a:lnTo>
                      <a:pt x="50" y="82"/>
                    </a:lnTo>
                    <a:lnTo>
                      <a:pt x="40" y="84"/>
                    </a:lnTo>
                    <a:lnTo>
                      <a:pt x="32" y="84"/>
                    </a:lnTo>
                    <a:lnTo>
                      <a:pt x="32" y="84"/>
                    </a:lnTo>
                    <a:lnTo>
                      <a:pt x="24" y="82"/>
                    </a:lnTo>
                    <a:lnTo>
                      <a:pt x="16" y="78"/>
                    </a:lnTo>
                    <a:lnTo>
                      <a:pt x="16" y="78"/>
                    </a:lnTo>
                    <a:lnTo>
                      <a:pt x="10" y="72"/>
                    </a:lnTo>
                    <a:lnTo>
                      <a:pt x="6" y="68"/>
                    </a:lnTo>
                    <a:lnTo>
                      <a:pt x="6" y="68"/>
                    </a:lnTo>
                    <a:lnTo>
                      <a:pt x="2" y="58"/>
                    </a:lnTo>
                    <a:lnTo>
                      <a:pt x="2" y="58"/>
                    </a:lnTo>
                    <a:lnTo>
                      <a:pt x="0" y="50"/>
                    </a:lnTo>
                    <a:lnTo>
                      <a:pt x="0" y="50"/>
                    </a:lnTo>
                    <a:lnTo>
                      <a:pt x="4" y="58"/>
                    </a:lnTo>
                    <a:lnTo>
                      <a:pt x="4" y="58"/>
                    </a:lnTo>
                    <a:lnTo>
                      <a:pt x="10" y="66"/>
                    </a:lnTo>
                    <a:lnTo>
                      <a:pt x="10" y="66"/>
                    </a:lnTo>
                    <a:lnTo>
                      <a:pt x="14" y="70"/>
                    </a:lnTo>
                    <a:lnTo>
                      <a:pt x="18" y="74"/>
                    </a:lnTo>
                    <a:lnTo>
                      <a:pt x="18" y="74"/>
                    </a:lnTo>
                    <a:lnTo>
                      <a:pt x="24" y="76"/>
                    </a:lnTo>
                    <a:lnTo>
                      <a:pt x="32" y="76"/>
                    </a:lnTo>
                    <a:lnTo>
                      <a:pt x="32" y="76"/>
                    </a:lnTo>
                    <a:lnTo>
                      <a:pt x="40" y="76"/>
                    </a:lnTo>
                    <a:lnTo>
                      <a:pt x="48" y="74"/>
                    </a:lnTo>
                    <a:lnTo>
                      <a:pt x="48" y="74"/>
                    </a:lnTo>
                    <a:lnTo>
                      <a:pt x="64" y="68"/>
                    </a:lnTo>
                    <a:lnTo>
                      <a:pt x="80" y="58"/>
                    </a:lnTo>
                    <a:lnTo>
                      <a:pt x="80" y="58"/>
                    </a:lnTo>
                    <a:lnTo>
                      <a:pt x="112" y="36"/>
                    </a:lnTo>
                    <a:lnTo>
                      <a:pt x="138" y="16"/>
                    </a:lnTo>
                    <a:lnTo>
                      <a:pt x="138" y="16"/>
                    </a:lnTo>
                    <a:lnTo>
                      <a:pt x="151" y="10"/>
                    </a:lnTo>
                    <a:lnTo>
                      <a:pt x="151" y="10"/>
                    </a:lnTo>
                    <a:lnTo>
                      <a:pt x="161" y="4"/>
                    </a:lnTo>
                    <a:lnTo>
                      <a:pt x="161" y="4"/>
                    </a:lnTo>
                    <a:lnTo>
                      <a:pt x="171" y="0"/>
                    </a:lnTo>
                    <a:lnTo>
                      <a:pt x="171" y="0"/>
                    </a:lnTo>
                    <a:lnTo>
                      <a:pt x="173" y="0"/>
                    </a:lnTo>
                    <a:lnTo>
                      <a:pt x="175"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59">
                <a:extLst>
                  <a:ext uri="{FF2B5EF4-FFF2-40B4-BE49-F238E27FC236}">
                    <a16:creationId xmlns:a16="http://schemas.microsoft.com/office/drawing/2014/main" id="{CC27D42A-23DD-4764-9E11-C182F6B51C48}"/>
                  </a:ext>
                </a:extLst>
              </p:cNvPr>
              <p:cNvSpPr>
                <a:spLocks/>
              </p:cNvSpPr>
              <p:nvPr/>
            </p:nvSpPr>
            <p:spPr bwMode="auto">
              <a:xfrm>
                <a:off x="8522" y="4153"/>
                <a:ext cx="251" cy="312"/>
              </a:xfrm>
              <a:custGeom>
                <a:avLst/>
                <a:gdLst>
                  <a:gd name="T0" fmla="*/ 211 w 251"/>
                  <a:gd name="T1" fmla="*/ 0 h 312"/>
                  <a:gd name="T2" fmla="*/ 215 w 251"/>
                  <a:gd name="T3" fmla="*/ 8 h 312"/>
                  <a:gd name="T4" fmla="*/ 223 w 251"/>
                  <a:gd name="T5" fmla="*/ 32 h 312"/>
                  <a:gd name="T6" fmla="*/ 245 w 251"/>
                  <a:gd name="T7" fmla="*/ 116 h 312"/>
                  <a:gd name="T8" fmla="*/ 249 w 251"/>
                  <a:gd name="T9" fmla="*/ 144 h 312"/>
                  <a:gd name="T10" fmla="*/ 251 w 251"/>
                  <a:gd name="T11" fmla="*/ 176 h 312"/>
                  <a:gd name="T12" fmla="*/ 249 w 251"/>
                  <a:gd name="T13" fmla="*/ 224 h 312"/>
                  <a:gd name="T14" fmla="*/ 245 w 251"/>
                  <a:gd name="T15" fmla="*/ 242 h 312"/>
                  <a:gd name="T16" fmla="*/ 229 w 251"/>
                  <a:gd name="T17" fmla="*/ 276 h 312"/>
                  <a:gd name="T18" fmla="*/ 217 w 251"/>
                  <a:gd name="T19" fmla="*/ 290 h 312"/>
                  <a:gd name="T20" fmla="*/ 201 w 251"/>
                  <a:gd name="T21" fmla="*/ 302 h 312"/>
                  <a:gd name="T22" fmla="*/ 193 w 251"/>
                  <a:gd name="T23" fmla="*/ 306 h 312"/>
                  <a:gd name="T24" fmla="*/ 163 w 251"/>
                  <a:gd name="T25" fmla="*/ 312 h 312"/>
                  <a:gd name="T26" fmla="*/ 126 w 251"/>
                  <a:gd name="T27" fmla="*/ 306 h 312"/>
                  <a:gd name="T28" fmla="*/ 108 w 251"/>
                  <a:gd name="T29" fmla="*/ 302 h 312"/>
                  <a:gd name="T30" fmla="*/ 74 w 251"/>
                  <a:gd name="T31" fmla="*/ 284 h 312"/>
                  <a:gd name="T32" fmla="*/ 46 w 251"/>
                  <a:gd name="T33" fmla="*/ 262 h 312"/>
                  <a:gd name="T34" fmla="*/ 24 w 251"/>
                  <a:gd name="T35" fmla="*/ 236 h 312"/>
                  <a:gd name="T36" fmla="*/ 14 w 251"/>
                  <a:gd name="T37" fmla="*/ 220 h 312"/>
                  <a:gd name="T38" fmla="*/ 4 w 251"/>
                  <a:gd name="T39" fmla="*/ 188 h 312"/>
                  <a:gd name="T40" fmla="*/ 0 w 251"/>
                  <a:gd name="T41" fmla="*/ 156 h 312"/>
                  <a:gd name="T42" fmla="*/ 2 w 251"/>
                  <a:gd name="T43" fmla="*/ 140 h 312"/>
                  <a:gd name="T44" fmla="*/ 14 w 251"/>
                  <a:gd name="T45" fmla="*/ 100 h 312"/>
                  <a:gd name="T46" fmla="*/ 26 w 251"/>
                  <a:gd name="T47" fmla="*/ 76 h 312"/>
                  <a:gd name="T48" fmla="*/ 38 w 251"/>
                  <a:gd name="T49" fmla="*/ 56 h 312"/>
                  <a:gd name="T50" fmla="*/ 62 w 251"/>
                  <a:gd name="T51" fmla="*/ 28 h 312"/>
                  <a:gd name="T52" fmla="*/ 78 w 251"/>
                  <a:gd name="T53" fmla="*/ 10 h 312"/>
                  <a:gd name="T54" fmla="*/ 84 w 251"/>
                  <a:gd name="T55" fmla="*/ 4 h 312"/>
                  <a:gd name="T56" fmla="*/ 78 w 251"/>
                  <a:gd name="T57" fmla="*/ 10 h 312"/>
                  <a:gd name="T58" fmla="*/ 62 w 251"/>
                  <a:gd name="T59" fmla="*/ 28 h 312"/>
                  <a:gd name="T60" fmla="*/ 40 w 251"/>
                  <a:gd name="T61" fmla="*/ 58 h 312"/>
                  <a:gd name="T62" fmla="*/ 18 w 251"/>
                  <a:gd name="T63" fmla="*/ 102 h 312"/>
                  <a:gd name="T64" fmla="*/ 10 w 251"/>
                  <a:gd name="T65" fmla="*/ 128 h 312"/>
                  <a:gd name="T66" fmla="*/ 8 w 251"/>
                  <a:gd name="T67" fmla="*/ 156 h 312"/>
                  <a:gd name="T68" fmla="*/ 8 w 251"/>
                  <a:gd name="T69" fmla="*/ 172 h 312"/>
                  <a:gd name="T70" fmla="*/ 16 w 251"/>
                  <a:gd name="T71" fmla="*/ 202 h 312"/>
                  <a:gd name="T72" fmla="*/ 22 w 251"/>
                  <a:gd name="T73" fmla="*/ 216 h 312"/>
                  <a:gd name="T74" fmla="*/ 42 w 251"/>
                  <a:gd name="T75" fmla="*/ 242 h 312"/>
                  <a:gd name="T76" fmla="*/ 66 w 251"/>
                  <a:gd name="T77" fmla="*/ 264 h 312"/>
                  <a:gd name="T78" fmla="*/ 96 w 251"/>
                  <a:gd name="T79" fmla="*/ 282 h 312"/>
                  <a:gd name="T80" fmla="*/ 129 w 251"/>
                  <a:gd name="T81" fmla="*/ 292 h 312"/>
                  <a:gd name="T82" fmla="*/ 147 w 251"/>
                  <a:gd name="T83" fmla="*/ 296 h 312"/>
                  <a:gd name="T84" fmla="*/ 163 w 251"/>
                  <a:gd name="T85" fmla="*/ 296 h 312"/>
                  <a:gd name="T86" fmla="*/ 193 w 251"/>
                  <a:gd name="T87" fmla="*/ 288 h 312"/>
                  <a:gd name="T88" fmla="*/ 205 w 251"/>
                  <a:gd name="T89" fmla="*/ 278 h 312"/>
                  <a:gd name="T90" fmla="*/ 221 w 251"/>
                  <a:gd name="T91" fmla="*/ 252 h 312"/>
                  <a:gd name="T92" fmla="*/ 225 w 251"/>
                  <a:gd name="T93" fmla="*/ 238 h 312"/>
                  <a:gd name="T94" fmla="*/ 229 w 251"/>
                  <a:gd name="T95" fmla="*/ 206 h 312"/>
                  <a:gd name="T96" fmla="*/ 229 w 251"/>
                  <a:gd name="T97" fmla="*/ 176 h 312"/>
                  <a:gd name="T98" fmla="*/ 221 w 251"/>
                  <a:gd name="T99" fmla="*/ 122 h 312"/>
                  <a:gd name="T100" fmla="*/ 209 w 251"/>
                  <a:gd name="T101" fmla="*/ 76 h 312"/>
                  <a:gd name="T102" fmla="*/ 197 w 251"/>
                  <a:gd name="T103" fmla="*/ 40 h 312"/>
                  <a:gd name="T104" fmla="*/ 189 w 251"/>
                  <a:gd name="T105" fmla="*/ 18 h 312"/>
                  <a:gd name="T106" fmla="*/ 211 w 251"/>
                  <a:gd name="T107"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1" h="312">
                    <a:moveTo>
                      <a:pt x="211" y="0"/>
                    </a:moveTo>
                    <a:lnTo>
                      <a:pt x="211" y="0"/>
                    </a:lnTo>
                    <a:lnTo>
                      <a:pt x="215" y="8"/>
                    </a:lnTo>
                    <a:lnTo>
                      <a:pt x="215" y="8"/>
                    </a:lnTo>
                    <a:lnTo>
                      <a:pt x="223" y="32"/>
                    </a:lnTo>
                    <a:lnTo>
                      <a:pt x="223" y="32"/>
                    </a:lnTo>
                    <a:lnTo>
                      <a:pt x="235" y="68"/>
                    </a:lnTo>
                    <a:lnTo>
                      <a:pt x="245" y="116"/>
                    </a:lnTo>
                    <a:lnTo>
                      <a:pt x="245" y="116"/>
                    </a:lnTo>
                    <a:lnTo>
                      <a:pt x="249" y="144"/>
                    </a:lnTo>
                    <a:lnTo>
                      <a:pt x="251" y="176"/>
                    </a:lnTo>
                    <a:lnTo>
                      <a:pt x="251" y="176"/>
                    </a:lnTo>
                    <a:lnTo>
                      <a:pt x="251" y="208"/>
                    </a:lnTo>
                    <a:lnTo>
                      <a:pt x="249" y="224"/>
                    </a:lnTo>
                    <a:lnTo>
                      <a:pt x="245" y="242"/>
                    </a:lnTo>
                    <a:lnTo>
                      <a:pt x="245" y="242"/>
                    </a:lnTo>
                    <a:lnTo>
                      <a:pt x="239" y="260"/>
                    </a:lnTo>
                    <a:lnTo>
                      <a:pt x="229" y="276"/>
                    </a:lnTo>
                    <a:lnTo>
                      <a:pt x="229" y="276"/>
                    </a:lnTo>
                    <a:lnTo>
                      <a:pt x="217" y="290"/>
                    </a:lnTo>
                    <a:lnTo>
                      <a:pt x="209" y="296"/>
                    </a:lnTo>
                    <a:lnTo>
                      <a:pt x="201" y="302"/>
                    </a:lnTo>
                    <a:lnTo>
                      <a:pt x="201" y="302"/>
                    </a:lnTo>
                    <a:lnTo>
                      <a:pt x="193" y="306"/>
                    </a:lnTo>
                    <a:lnTo>
                      <a:pt x="183" y="308"/>
                    </a:lnTo>
                    <a:lnTo>
                      <a:pt x="163" y="312"/>
                    </a:lnTo>
                    <a:lnTo>
                      <a:pt x="145" y="310"/>
                    </a:lnTo>
                    <a:lnTo>
                      <a:pt x="126" y="306"/>
                    </a:lnTo>
                    <a:lnTo>
                      <a:pt x="126" y="306"/>
                    </a:lnTo>
                    <a:lnTo>
                      <a:pt x="108" y="302"/>
                    </a:lnTo>
                    <a:lnTo>
                      <a:pt x="90" y="294"/>
                    </a:lnTo>
                    <a:lnTo>
                      <a:pt x="74" y="284"/>
                    </a:lnTo>
                    <a:lnTo>
                      <a:pt x="60" y="274"/>
                    </a:lnTo>
                    <a:lnTo>
                      <a:pt x="46" y="262"/>
                    </a:lnTo>
                    <a:lnTo>
                      <a:pt x="34" y="250"/>
                    </a:lnTo>
                    <a:lnTo>
                      <a:pt x="24" y="236"/>
                    </a:lnTo>
                    <a:lnTo>
                      <a:pt x="14" y="220"/>
                    </a:lnTo>
                    <a:lnTo>
                      <a:pt x="14" y="220"/>
                    </a:lnTo>
                    <a:lnTo>
                      <a:pt x="8" y="204"/>
                    </a:lnTo>
                    <a:lnTo>
                      <a:pt x="4" y="188"/>
                    </a:lnTo>
                    <a:lnTo>
                      <a:pt x="0" y="172"/>
                    </a:lnTo>
                    <a:lnTo>
                      <a:pt x="0" y="156"/>
                    </a:lnTo>
                    <a:lnTo>
                      <a:pt x="0" y="156"/>
                    </a:lnTo>
                    <a:lnTo>
                      <a:pt x="2" y="140"/>
                    </a:lnTo>
                    <a:lnTo>
                      <a:pt x="4" y="126"/>
                    </a:lnTo>
                    <a:lnTo>
                      <a:pt x="14" y="100"/>
                    </a:lnTo>
                    <a:lnTo>
                      <a:pt x="14" y="100"/>
                    </a:lnTo>
                    <a:lnTo>
                      <a:pt x="26" y="76"/>
                    </a:lnTo>
                    <a:lnTo>
                      <a:pt x="38" y="56"/>
                    </a:lnTo>
                    <a:lnTo>
                      <a:pt x="38" y="56"/>
                    </a:lnTo>
                    <a:lnTo>
                      <a:pt x="62" y="28"/>
                    </a:lnTo>
                    <a:lnTo>
                      <a:pt x="62" y="28"/>
                    </a:lnTo>
                    <a:lnTo>
                      <a:pt x="78" y="10"/>
                    </a:lnTo>
                    <a:lnTo>
                      <a:pt x="78" y="10"/>
                    </a:lnTo>
                    <a:lnTo>
                      <a:pt x="84" y="4"/>
                    </a:lnTo>
                    <a:lnTo>
                      <a:pt x="84" y="4"/>
                    </a:lnTo>
                    <a:lnTo>
                      <a:pt x="78" y="10"/>
                    </a:lnTo>
                    <a:lnTo>
                      <a:pt x="78" y="10"/>
                    </a:lnTo>
                    <a:lnTo>
                      <a:pt x="62" y="28"/>
                    </a:lnTo>
                    <a:lnTo>
                      <a:pt x="62" y="28"/>
                    </a:lnTo>
                    <a:lnTo>
                      <a:pt x="40" y="58"/>
                    </a:lnTo>
                    <a:lnTo>
                      <a:pt x="40" y="58"/>
                    </a:lnTo>
                    <a:lnTo>
                      <a:pt x="28" y="78"/>
                    </a:lnTo>
                    <a:lnTo>
                      <a:pt x="18" y="102"/>
                    </a:lnTo>
                    <a:lnTo>
                      <a:pt x="18" y="102"/>
                    </a:lnTo>
                    <a:lnTo>
                      <a:pt x="10" y="128"/>
                    </a:lnTo>
                    <a:lnTo>
                      <a:pt x="8" y="142"/>
                    </a:lnTo>
                    <a:lnTo>
                      <a:pt x="8" y="156"/>
                    </a:lnTo>
                    <a:lnTo>
                      <a:pt x="8" y="156"/>
                    </a:lnTo>
                    <a:lnTo>
                      <a:pt x="8" y="172"/>
                    </a:lnTo>
                    <a:lnTo>
                      <a:pt x="10" y="186"/>
                    </a:lnTo>
                    <a:lnTo>
                      <a:pt x="16" y="202"/>
                    </a:lnTo>
                    <a:lnTo>
                      <a:pt x="22" y="216"/>
                    </a:lnTo>
                    <a:lnTo>
                      <a:pt x="22" y="216"/>
                    </a:lnTo>
                    <a:lnTo>
                      <a:pt x="32" y="230"/>
                    </a:lnTo>
                    <a:lnTo>
                      <a:pt x="42" y="242"/>
                    </a:lnTo>
                    <a:lnTo>
                      <a:pt x="54" y="254"/>
                    </a:lnTo>
                    <a:lnTo>
                      <a:pt x="66" y="264"/>
                    </a:lnTo>
                    <a:lnTo>
                      <a:pt x="82" y="274"/>
                    </a:lnTo>
                    <a:lnTo>
                      <a:pt x="96" y="282"/>
                    </a:lnTo>
                    <a:lnTo>
                      <a:pt x="112" y="288"/>
                    </a:lnTo>
                    <a:lnTo>
                      <a:pt x="129" y="292"/>
                    </a:lnTo>
                    <a:lnTo>
                      <a:pt x="129" y="292"/>
                    </a:lnTo>
                    <a:lnTo>
                      <a:pt x="147" y="296"/>
                    </a:lnTo>
                    <a:lnTo>
                      <a:pt x="163" y="296"/>
                    </a:lnTo>
                    <a:lnTo>
                      <a:pt x="163" y="296"/>
                    </a:lnTo>
                    <a:lnTo>
                      <a:pt x="179" y="292"/>
                    </a:lnTo>
                    <a:lnTo>
                      <a:pt x="193" y="288"/>
                    </a:lnTo>
                    <a:lnTo>
                      <a:pt x="193" y="288"/>
                    </a:lnTo>
                    <a:lnTo>
                      <a:pt x="205" y="278"/>
                    </a:lnTo>
                    <a:lnTo>
                      <a:pt x="215" y="266"/>
                    </a:lnTo>
                    <a:lnTo>
                      <a:pt x="221" y="252"/>
                    </a:lnTo>
                    <a:lnTo>
                      <a:pt x="225" y="238"/>
                    </a:lnTo>
                    <a:lnTo>
                      <a:pt x="225" y="238"/>
                    </a:lnTo>
                    <a:lnTo>
                      <a:pt x="229" y="222"/>
                    </a:lnTo>
                    <a:lnTo>
                      <a:pt x="229" y="206"/>
                    </a:lnTo>
                    <a:lnTo>
                      <a:pt x="229" y="176"/>
                    </a:lnTo>
                    <a:lnTo>
                      <a:pt x="229" y="176"/>
                    </a:lnTo>
                    <a:lnTo>
                      <a:pt x="227" y="148"/>
                    </a:lnTo>
                    <a:lnTo>
                      <a:pt x="221" y="122"/>
                    </a:lnTo>
                    <a:lnTo>
                      <a:pt x="221" y="122"/>
                    </a:lnTo>
                    <a:lnTo>
                      <a:pt x="209" y="76"/>
                    </a:lnTo>
                    <a:lnTo>
                      <a:pt x="197" y="40"/>
                    </a:lnTo>
                    <a:lnTo>
                      <a:pt x="197" y="40"/>
                    </a:lnTo>
                    <a:lnTo>
                      <a:pt x="189" y="18"/>
                    </a:lnTo>
                    <a:lnTo>
                      <a:pt x="189" y="18"/>
                    </a:lnTo>
                    <a:lnTo>
                      <a:pt x="185" y="10"/>
                    </a:lnTo>
                    <a:lnTo>
                      <a:pt x="2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60">
                <a:extLst>
                  <a:ext uri="{FF2B5EF4-FFF2-40B4-BE49-F238E27FC236}">
                    <a16:creationId xmlns:a16="http://schemas.microsoft.com/office/drawing/2014/main" id="{BF1B714D-9190-40E1-99DA-1A8C7F051FC0}"/>
                  </a:ext>
                </a:extLst>
              </p:cNvPr>
              <p:cNvSpPr>
                <a:spLocks/>
              </p:cNvSpPr>
              <p:nvPr/>
            </p:nvSpPr>
            <p:spPr bwMode="auto">
              <a:xfrm>
                <a:off x="8496" y="4427"/>
                <a:ext cx="295" cy="166"/>
              </a:xfrm>
              <a:custGeom>
                <a:avLst/>
                <a:gdLst>
                  <a:gd name="T0" fmla="*/ 277 w 295"/>
                  <a:gd name="T1" fmla="*/ 166 h 166"/>
                  <a:gd name="T2" fmla="*/ 277 w 295"/>
                  <a:gd name="T3" fmla="*/ 166 h 166"/>
                  <a:gd name="T4" fmla="*/ 275 w 295"/>
                  <a:gd name="T5" fmla="*/ 164 h 166"/>
                  <a:gd name="T6" fmla="*/ 275 w 295"/>
                  <a:gd name="T7" fmla="*/ 164 h 166"/>
                  <a:gd name="T8" fmla="*/ 265 w 295"/>
                  <a:gd name="T9" fmla="*/ 156 h 166"/>
                  <a:gd name="T10" fmla="*/ 265 w 295"/>
                  <a:gd name="T11" fmla="*/ 156 h 166"/>
                  <a:gd name="T12" fmla="*/ 239 w 295"/>
                  <a:gd name="T13" fmla="*/ 126 h 166"/>
                  <a:gd name="T14" fmla="*/ 239 w 295"/>
                  <a:gd name="T15" fmla="*/ 126 h 166"/>
                  <a:gd name="T16" fmla="*/ 203 w 295"/>
                  <a:gd name="T17" fmla="*/ 84 h 166"/>
                  <a:gd name="T18" fmla="*/ 181 w 295"/>
                  <a:gd name="T19" fmla="*/ 62 h 166"/>
                  <a:gd name="T20" fmla="*/ 157 w 295"/>
                  <a:gd name="T21" fmla="*/ 40 h 166"/>
                  <a:gd name="T22" fmla="*/ 157 w 295"/>
                  <a:gd name="T23" fmla="*/ 40 h 166"/>
                  <a:gd name="T24" fmla="*/ 144 w 295"/>
                  <a:gd name="T25" fmla="*/ 32 h 166"/>
                  <a:gd name="T26" fmla="*/ 130 w 295"/>
                  <a:gd name="T27" fmla="*/ 24 h 166"/>
                  <a:gd name="T28" fmla="*/ 116 w 295"/>
                  <a:gd name="T29" fmla="*/ 16 h 166"/>
                  <a:gd name="T30" fmla="*/ 102 w 295"/>
                  <a:gd name="T31" fmla="*/ 12 h 166"/>
                  <a:gd name="T32" fmla="*/ 102 w 295"/>
                  <a:gd name="T33" fmla="*/ 12 h 166"/>
                  <a:gd name="T34" fmla="*/ 88 w 295"/>
                  <a:gd name="T35" fmla="*/ 8 h 166"/>
                  <a:gd name="T36" fmla="*/ 74 w 295"/>
                  <a:gd name="T37" fmla="*/ 8 h 166"/>
                  <a:gd name="T38" fmla="*/ 74 w 295"/>
                  <a:gd name="T39" fmla="*/ 8 h 166"/>
                  <a:gd name="T40" fmla="*/ 60 w 295"/>
                  <a:gd name="T41" fmla="*/ 8 h 166"/>
                  <a:gd name="T42" fmla="*/ 48 w 295"/>
                  <a:gd name="T43" fmla="*/ 10 h 166"/>
                  <a:gd name="T44" fmla="*/ 48 w 295"/>
                  <a:gd name="T45" fmla="*/ 10 h 166"/>
                  <a:gd name="T46" fmla="*/ 28 w 295"/>
                  <a:gd name="T47" fmla="*/ 18 h 166"/>
                  <a:gd name="T48" fmla="*/ 28 w 295"/>
                  <a:gd name="T49" fmla="*/ 18 h 166"/>
                  <a:gd name="T50" fmla="*/ 12 w 295"/>
                  <a:gd name="T51" fmla="*/ 26 h 166"/>
                  <a:gd name="T52" fmla="*/ 12 w 295"/>
                  <a:gd name="T53" fmla="*/ 26 h 166"/>
                  <a:gd name="T54" fmla="*/ 0 w 295"/>
                  <a:gd name="T55" fmla="*/ 34 h 166"/>
                  <a:gd name="T56" fmla="*/ 0 w 295"/>
                  <a:gd name="T57" fmla="*/ 34 h 166"/>
                  <a:gd name="T58" fmla="*/ 12 w 295"/>
                  <a:gd name="T59" fmla="*/ 24 h 166"/>
                  <a:gd name="T60" fmla="*/ 12 w 295"/>
                  <a:gd name="T61" fmla="*/ 24 h 166"/>
                  <a:gd name="T62" fmla="*/ 26 w 295"/>
                  <a:gd name="T63" fmla="*/ 16 h 166"/>
                  <a:gd name="T64" fmla="*/ 26 w 295"/>
                  <a:gd name="T65" fmla="*/ 16 h 166"/>
                  <a:gd name="T66" fmla="*/ 48 w 295"/>
                  <a:gd name="T67" fmla="*/ 6 h 166"/>
                  <a:gd name="T68" fmla="*/ 48 w 295"/>
                  <a:gd name="T69" fmla="*/ 6 h 166"/>
                  <a:gd name="T70" fmla="*/ 60 w 295"/>
                  <a:gd name="T71" fmla="*/ 2 h 166"/>
                  <a:gd name="T72" fmla="*/ 74 w 295"/>
                  <a:gd name="T73" fmla="*/ 0 h 166"/>
                  <a:gd name="T74" fmla="*/ 74 w 295"/>
                  <a:gd name="T75" fmla="*/ 0 h 166"/>
                  <a:gd name="T76" fmla="*/ 88 w 295"/>
                  <a:gd name="T77" fmla="*/ 0 h 166"/>
                  <a:gd name="T78" fmla="*/ 104 w 295"/>
                  <a:gd name="T79" fmla="*/ 2 h 166"/>
                  <a:gd name="T80" fmla="*/ 104 w 295"/>
                  <a:gd name="T81" fmla="*/ 2 h 166"/>
                  <a:gd name="T82" fmla="*/ 120 w 295"/>
                  <a:gd name="T83" fmla="*/ 6 h 166"/>
                  <a:gd name="T84" fmla="*/ 134 w 295"/>
                  <a:gd name="T85" fmla="*/ 12 h 166"/>
                  <a:gd name="T86" fmla="*/ 150 w 295"/>
                  <a:gd name="T87" fmla="*/ 20 h 166"/>
                  <a:gd name="T88" fmla="*/ 165 w 295"/>
                  <a:gd name="T89" fmla="*/ 28 h 166"/>
                  <a:gd name="T90" fmla="*/ 165 w 295"/>
                  <a:gd name="T91" fmla="*/ 28 h 166"/>
                  <a:gd name="T92" fmla="*/ 193 w 295"/>
                  <a:gd name="T93" fmla="*/ 48 h 166"/>
                  <a:gd name="T94" fmla="*/ 217 w 295"/>
                  <a:gd name="T95" fmla="*/ 70 h 166"/>
                  <a:gd name="T96" fmla="*/ 257 w 295"/>
                  <a:gd name="T97" fmla="*/ 110 h 166"/>
                  <a:gd name="T98" fmla="*/ 257 w 295"/>
                  <a:gd name="T99" fmla="*/ 110 h 166"/>
                  <a:gd name="T100" fmla="*/ 285 w 295"/>
                  <a:gd name="T101" fmla="*/ 136 h 166"/>
                  <a:gd name="T102" fmla="*/ 285 w 295"/>
                  <a:gd name="T103" fmla="*/ 136 h 166"/>
                  <a:gd name="T104" fmla="*/ 291 w 295"/>
                  <a:gd name="T105" fmla="*/ 142 h 166"/>
                  <a:gd name="T106" fmla="*/ 291 w 295"/>
                  <a:gd name="T107" fmla="*/ 142 h 166"/>
                  <a:gd name="T108" fmla="*/ 295 w 295"/>
                  <a:gd name="T109" fmla="*/ 144 h 166"/>
                  <a:gd name="T110" fmla="*/ 277 w 295"/>
                  <a:gd name="T11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5" h="166">
                    <a:moveTo>
                      <a:pt x="277" y="166"/>
                    </a:moveTo>
                    <a:lnTo>
                      <a:pt x="277" y="166"/>
                    </a:lnTo>
                    <a:lnTo>
                      <a:pt x="275" y="164"/>
                    </a:lnTo>
                    <a:lnTo>
                      <a:pt x="275" y="164"/>
                    </a:lnTo>
                    <a:lnTo>
                      <a:pt x="265" y="156"/>
                    </a:lnTo>
                    <a:lnTo>
                      <a:pt x="265" y="156"/>
                    </a:lnTo>
                    <a:lnTo>
                      <a:pt x="239" y="126"/>
                    </a:lnTo>
                    <a:lnTo>
                      <a:pt x="239" y="126"/>
                    </a:lnTo>
                    <a:lnTo>
                      <a:pt x="203" y="84"/>
                    </a:lnTo>
                    <a:lnTo>
                      <a:pt x="181" y="62"/>
                    </a:lnTo>
                    <a:lnTo>
                      <a:pt x="157" y="40"/>
                    </a:lnTo>
                    <a:lnTo>
                      <a:pt x="157" y="40"/>
                    </a:lnTo>
                    <a:lnTo>
                      <a:pt x="144" y="32"/>
                    </a:lnTo>
                    <a:lnTo>
                      <a:pt x="130" y="24"/>
                    </a:lnTo>
                    <a:lnTo>
                      <a:pt x="116" y="16"/>
                    </a:lnTo>
                    <a:lnTo>
                      <a:pt x="102" y="12"/>
                    </a:lnTo>
                    <a:lnTo>
                      <a:pt x="102" y="12"/>
                    </a:lnTo>
                    <a:lnTo>
                      <a:pt x="88" y="8"/>
                    </a:lnTo>
                    <a:lnTo>
                      <a:pt x="74" y="8"/>
                    </a:lnTo>
                    <a:lnTo>
                      <a:pt x="74" y="8"/>
                    </a:lnTo>
                    <a:lnTo>
                      <a:pt x="60" y="8"/>
                    </a:lnTo>
                    <a:lnTo>
                      <a:pt x="48" y="10"/>
                    </a:lnTo>
                    <a:lnTo>
                      <a:pt x="48" y="10"/>
                    </a:lnTo>
                    <a:lnTo>
                      <a:pt x="28" y="18"/>
                    </a:lnTo>
                    <a:lnTo>
                      <a:pt x="28" y="18"/>
                    </a:lnTo>
                    <a:lnTo>
                      <a:pt x="12" y="26"/>
                    </a:lnTo>
                    <a:lnTo>
                      <a:pt x="12" y="26"/>
                    </a:lnTo>
                    <a:lnTo>
                      <a:pt x="0" y="34"/>
                    </a:lnTo>
                    <a:lnTo>
                      <a:pt x="0" y="34"/>
                    </a:lnTo>
                    <a:lnTo>
                      <a:pt x="12" y="24"/>
                    </a:lnTo>
                    <a:lnTo>
                      <a:pt x="12" y="24"/>
                    </a:lnTo>
                    <a:lnTo>
                      <a:pt x="26" y="16"/>
                    </a:lnTo>
                    <a:lnTo>
                      <a:pt x="26" y="16"/>
                    </a:lnTo>
                    <a:lnTo>
                      <a:pt x="48" y="6"/>
                    </a:lnTo>
                    <a:lnTo>
                      <a:pt x="48" y="6"/>
                    </a:lnTo>
                    <a:lnTo>
                      <a:pt x="60" y="2"/>
                    </a:lnTo>
                    <a:lnTo>
                      <a:pt x="74" y="0"/>
                    </a:lnTo>
                    <a:lnTo>
                      <a:pt x="74" y="0"/>
                    </a:lnTo>
                    <a:lnTo>
                      <a:pt x="88" y="0"/>
                    </a:lnTo>
                    <a:lnTo>
                      <a:pt x="104" y="2"/>
                    </a:lnTo>
                    <a:lnTo>
                      <a:pt x="104" y="2"/>
                    </a:lnTo>
                    <a:lnTo>
                      <a:pt x="120" y="6"/>
                    </a:lnTo>
                    <a:lnTo>
                      <a:pt x="134" y="12"/>
                    </a:lnTo>
                    <a:lnTo>
                      <a:pt x="150" y="20"/>
                    </a:lnTo>
                    <a:lnTo>
                      <a:pt x="165" y="28"/>
                    </a:lnTo>
                    <a:lnTo>
                      <a:pt x="165" y="28"/>
                    </a:lnTo>
                    <a:lnTo>
                      <a:pt x="193" y="48"/>
                    </a:lnTo>
                    <a:lnTo>
                      <a:pt x="217" y="70"/>
                    </a:lnTo>
                    <a:lnTo>
                      <a:pt x="257" y="110"/>
                    </a:lnTo>
                    <a:lnTo>
                      <a:pt x="257" y="110"/>
                    </a:lnTo>
                    <a:lnTo>
                      <a:pt x="285" y="136"/>
                    </a:lnTo>
                    <a:lnTo>
                      <a:pt x="285" y="136"/>
                    </a:lnTo>
                    <a:lnTo>
                      <a:pt x="291" y="142"/>
                    </a:lnTo>
                    <a:lnTo>
                      <a:pt x="291" y="142"/>
                    </a:lnTo>
                    <a:lnTo>
                      <a:pt x="295" y="144"/>
                    </a:lnTo>
                    <a:lnTo>
                      <a:pt x="277"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61">
                <a:extLst>
                  <a:ext uri="{FF2B5EF4-FFF2-40B4-BE49-F238E27FC236}">
                    <a16:creationId xmlns:a16="http://schemas.microsoft.com/office/drawing/2014/main" id="{5F530A66-31DB-423D-AAC6-58F4F906E875}"/>
                  </a:ext>
                </a:extLst>
              </p:cNvPr>
              <p:cNvSpPr>
                <a:spLocks/>
              </p:cNvSpPr>
              <p:nvPr/>
            </p:nvSpPr>
            <p:spPr bwMode="auto">
              <a:xfrm>
                <a:off x="8550" y="4737"/>
                <a:ext cx="113" cy="1037"/>
              </a:xfrm>
              <a:custGeom>
                <a:avLst/>
                <a:gdLst>
                  <a:gd name="T0" fmla="*/ 113 w 113"/>
                  <a:gd name="T1" fmla="*/ 24 h 1037"/>
                  <a:gd name="T2" fmla="*/ 111 w 113"/>
                  <a:gd name="T3" fmla="*/ 26 h 1037"/>
                  <a:gd name="T4" fmla="*/ 105 w 113"/>
                  <a:gd name="T5" fmla="*/ 30 h 1037"/>
                  <a:gd name="T6" fmla="*/ 86 w 113"/>
                  <a:gd name="T7" fmla="*/ 54 h 1037"/>
                  <a:gd name="T8" fmla="*/ 74 w 113"/>
                  <a:gd name="T9" fmla="*/ 72 h 1037"/>
                  <a:gd name="T10" fmla="*/ 50 w 113"/>
                  <a:gd name="T11" fmla="*/ 126 h 1037"/>
                  <a:gd name="T12" fmla="*/ 38 w 113"/>
                  <a:gd name="T13" fmla="*/ 158 h 1037"/>
                  <a:gd name="T14" fmla="*/ 24 w 113"/>
                  <a:gd name="T15" fmla="*/ 234 h 1037"/>
                  <a:gd name="T16" fmla="*/ 20 w 113"/>
                  <a:gd name="T17" fmla="*/ 322 h 1037"/>
                  <a:gd name="T18" fmla="*/ 26 w 113"/>
                  <a:gd name="T19" fmla="*/ 368 h 1037"/>
                  <a:gd name="T20" fmla="*/ 34 w 113"/>
                  <a:gd name="T21" fmla="*/ 417 h 1037"/>
                  <a:gd name="T22" fmla="*/ 50 w 113"/>
                  <a:gd name="T23" fmla="*/ 515 h 1037"/>
                  <a:gd name="T24" fmla="*/ 62 w 113"/>
                  <a:gd name="T25" fmla="*/ 613 h 1037"/>
                  <a:gd name="T26" fmla="*/ 76 w 113"/>
                  <a:gd name="T27" fmla="*/ 797 h 1037"/>
                  <a:gd name="T28" fmla="*/ 76 w 113"/>
                  <a:gd name="T29" fmla="*/ 877 h 1037"/>
                  <a:gd name="T30" fmla="*/ 74 w 113"/>
                  <a:gd name="T31" fmla="*/ 913 h 1037"/>
                  <a:gd name="T32" fmla="*/ 66 w 113"/>
                  <a:gd name="T33" fmla="*/ 973 h 1037"/>
                  <a:gd name="T34" fmla="*/ 60 w 113"/>
                  <a:gd name="T35" fmla="*/ 995 h 1037"/>
                  <a:gd name="T36" fmla="*/ 48 w 113"/>
                  <a:gd name="T37" fmla="*/ 1027 h 1037"/>
                  <a:gd name="T38" fmla="*/ 40 w 113"/>
                  <a:gd name="T39" fmla="*/ 1037 h 1037"/>
                  <a:gd name="T40" fmla="*/ 48 w 113"/>
                  <a:gd name="T41" fmla="*/ 1027 h 1037"/>
                  <a:gd name="T42" fmla="*/ 54 w 113"/>
                  <a:gd name="T43" fmla="*/ 1013 h 1037"/>
                  <a:gd name="T44" fmla="*/ 60 w 113"/>
                  <a:gd name="T45" fmla="*/ 995 h 1037"/>
                  <a:gd name="T46" fmla="*/ 68 w 113"/>
                  <a:gd name="T47" fmla="*/ 945 h 1037"/>
                  <a:gd name="T48" fmla="*/ 72 w 113"/>
                  <a:gd name="T49" fmla="*/ 877 h 1037"/>
                  <a:gd name="T50" fmla="*/ 72 w 113"/>
                  <a:gd name="T51" fmla="*/ 839 h 1037"/>
                  <a:gd name="T52" fmla="*/ 62 w 113"/>
                  <a:gd name="T53" fmla="*/ 709 h 1037"/>
                  <a:gd name="T54" fmla="*/ 36 w 113"/>
                  <a:gd name="T55" fmla="*/ 517 h 1037"/>
                  <a:gd name="T56" fmla="*/ 18 w 113"/>
                  <a:gd name="T57" fmla="*/ 419 h 1037"/>
                  <a:gd name="T58" fmla="*/ 8 w 113"/>
                  <a:gd name="T59" fmla="*/ 372 h 1037"/>
                  <a:gd name="T60" fmla="*/ 2 w 113"/>
                  <a:gd name="T61" fmla="*/ 324 h 1037"/>
                  <a:gd name="T62" fmla="*/ 0 w 113"/>
                  <a:gd name="T63" fmla="*/ 278 h 1037"/>
                  <a:gd name="T64" fmla="*/ 6 w 113"/>
                  <a:gd name="T65" fmla="*/ 190 h 1037"/>
                  <a:gd name="T66" fmla="*/ 16 w 113"/>
                  <a:gd name="T67" fmla="*/ 152 h 1037"/>
                  <a:gd name="T68" fmla="*/ 38 w 113"/>
                  <a:gd name="T69" fmla="*/ 86 h 1037"/>
                  <a:gd name="T70" fmla="*/ 62 w 113"/>
                  <a:gd name="T71" fmla="*/ 38 h 1037"/>
                  <a:gd name="T72" fmla="*/ 74 w 113"/>
                  <a:gd name="T73" fmla="*/ 22 h 1037"/>
                  <a:gd name="T74" fmla="*/ 86 w 113"/>
                  <a:gd name="T75" fmla="*/ 10 h 1037"/>
                  <a:gd name="T76" fmla="*/ 94 w 113"/>
                  <a:gd name="T77" fmla="*/ 2 h 1037"/>
                  <a:gd name="T78" fmla="*/ 113 w 113"/>
                  <a:gd name="T79" fmla="*/ 24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3" h="1037">
                    <a:moveTo>
                      <a:pt x="113" y="24"/>
                    </a:moveTo>
                    <a:lnTo>
                      <a:pt x="113" y="24"/>
                    </a:lnTo>
                    <a:lnTo>
                      <a:pt x="111" y="26"/>
                    </a:lnTo>
                    <a:lnTo>
                      <a:pt x="111" y="26"/>
                    </a:lnTo>
                    <a:lnTo>
                      <a:pt x="105" y="30"/>
                    </a:lnTo>
                    <a:lnTo>
                      <a:pt x="105" y="30"/>
                    </a:lnTo>
                    <a:lnTo>
                      <a:pt x="96" y="38"/>
                    </a:lnTo>
                    <a:lnTo>
                      <a:pt x="86" y="54"/>
                    </a:lnTo>
                    <a:lnTo>
                      <a:pt x="86" y="54"/>
                    </a:lnTo>
                    <a:lnTo>
                      <a:pt x="74" y="72"/>
                    </a:lnTo>
                    <a:lnTo>
                      <a:pt x="60" y="96"/>
                    </a:lnTo>
                    <a:lnTo>
                      <a:pt x="50" y="126"/>
                    </a:lnTo>
                    <a:lnTo>
                      <a:pt x="38" y="158"/>
                    </a:lnTo>
                    <a:lnTo>
                      <a:pt x="38" y="158"/>
                    </a:lnTo>
                    <a:lnTo>
                      <a:pt x="30" y="194"/>
                    </a:lnTo>
                    <a:lnTo>
                      <a:pt x="24" y="234"/>
                    </a:lnTo>
                    <a:lnTo>
                      <a:pt x="20" y="278"/>
                    </a:lnTo>
                    <a:lnTo>
                      <a:pt x="20" y="322"/>
                    </a:lnTo>
                    <a:lnTo>
                      <a:pt x="20" y="322"/>
                    </a:lnTo>
                    <a:lnTo>
                      <a:pt x="26" y="368"/>
                    </a:lnTo>
                    <a:lnTo>
                      <a:pt x="26" y="368"/>
                    </a:lnTo>
                    <a:lnTo>
                      <a:pt x="34" y="417"/>
                    </a:lnTo>
                    <a:lnTo>
                      <a:pt x="34" y="417"/>
                    </a:lnTo>
                    <a:lnTo>
                      <a:pt x="50" y="515"/>
                    </a:lnTo>
                    <a:lnTo>
                      <a:pt x="50" y="515"/>
                    </a:lnTo>
                    <a:lnTo>
                      <a:pt x="62" y="613"/>
                    </a:lnTo>
                    <a:lnTo>
                      <a:pt x="72" y="707"/>
                    </a:lnTo>
                    <a:lnTo>
                      <a:pt x="76" y="797"/>
                    </a:lnTo>
                    <a:lnTo>
                      <a:pt x="76" y="839"/>
                    </a:lnTo>
                    <a:lnTo>
                      <a:pt x="76" y="877"/>
                    </a:lnTo>
                    <a:lnTo>
                      <a:pt x="76" y="877"/>
                    </a:lnTo>
                    <a:lnTo>
                      <a:pt x="74" y="913"/>
                    </a:lnTo>
                    <a:lnTo>
                      <a:pt x="72" y="945"/>
                    </a:lnTo>
                    <a:lnTo>
                      <a:pt x="66" y="973"/>
                    </a:lnTo>
                    <a:lnTo>
                      <a:pt x="60" y="995"/>
                    </a:lnTo>
                    <a:lnTo>
                      <a:pt x="60" y="995"/>
                    </a:lnTo>
                    <a:lnTo>
                      <a:pt x="54" y="1015"/>
                    </a:lnTo>
                    <a:lnTo>
                      <a:pt x="48" y="1027"/>
                    </a:lnTo>
                    <a:lnTo>
                      <a:pt x="48" y="1027"/>
                    </a:lnTo>
                    <a:lnTo>
                      <a:pt x="40" y="1037"/>
                    </a:lnTo>
                    <a:lnTo>
                      <a:pt x="40" y="1037"/>
                    </a:lnTo>
                    <a:lnTo>
                      <a:pt x="48" y="1027"/>
                    </a:lnTo>
                    <a:lnTo>
                      <a:pt x="48" y="1027"/>
                    </a:lnTo>
                    <a:lnTo>
                      <a:pt x="54" y="1013"/>
                    </a:lnTo>
                    <a:lnTo>
                      <a:pt x="60" y="995"/>
                    </a:lnTo>
                    <a:lnTo>
                      <a:pt x="60" y="995"/>
                    </a:lnTo>
                    <a:lnTo>
                      <a:pt x="64" y="973"/>
                    </a:lnTo>
                    <a:lnTo>
                      <a:pt x="68" y="945"/>
                    </a:lnTo>
                    <a:lnTo>
                      <a:pt x="70" y="913"/>
                    </a:lnTo>
                    <a:lnTo>
                      <a:pt x="72" y="877"/>
                    </a:lnTo>
                    <a:lnTo>
                      <a:pt x="72" y="877"/>
                    </a:lnTo>
                    <a:lnTo>
                      <a:pt x="72" y="839"/>
                    </a:lnTo>
                    <a:lnTo>
                      <a:pt x="70" y="797"/>
                    </a:lnTo>
                    <a:lnTo>
                      <a:pt x="62" y="709"/>
                    </a:lnTo>
                    <a:lnTo>
                      <a:pt x="50" y="613"/>
                    </a:lnTo>
                    <a:lnTo>
                      <a:pt x="36" y="517"/>
                    </a:lnTo>
                    <a:lnTo>
                      <a:pt x="36" y="517"/>
                    </a:lnTo>
                    <a:lnTo>
                      <a:pt x="18" y="419"/>
                    </a:lnTo>
                    <a:lnTo>
                      <a:pt x="18" y="419"/>
                    </a:lnTo>
                    <a:lnTo>
                      <a:pt x="8" y="372"/>
                    </a:lnTo>
                    <a:lnTo>
                      <a:pt x="8" y="372"/>
                    </a:lnTo>
                    <a:lnTo>
                      <a:pt x="2" y="324"/>
                    </a:lnTo>
                    <a:lnTo>
                      <a:pt x="2" y="324"/>
                    </a:lnTo>
                    <a:lnTo>
                      <a:pt x="0" y="278"/>
                    </a:lnTo>
                    <a:lnTo>
                      <a:pt x="2" y="232"/>
                    </a:lnTo>
                    <a:lnTo>
                      <a:pt x="6" y="190"/>
                    </a:lnTo>
                    <a:lnTo>
                      <a:pt x="16" y="152"/>
                    </a:lnTo>
                    <a:lnTo>
                      <a:pt x="16" y="152"/>
                    </a:lnTo>
                    <a:lnTo>
                      <a:pt x="26" y="116"/>
                    </a:lnTo>
                    <a:lnTo>
                      <a:pt x="38" y="86"/>
                    </a:lnTo>
                    <a:lnTo>
                      <a:pt x="50" y="60"/>
                    </a:lnTo>
                    <a:lnTo>
                      <a:pt x="62" y="38"/>
                    </a:lnTo>
                    <a:lnTo>
                      <a:pt x="62" y="38"/>
                    </a:lnTo>
                    <a:lnTo>
                      <a:pt x="74" y="22"/>
                    </a:lnTo>
                    <a:lnTo>
                      <a:pt x="86" y="10"/>
                    </a:lnTo>
                    <a:lnTo>
                      <a:pt x="86" y="10"/>
                    </a:lnTo>
                    <a:lnTo>
                      <a:pt x="94" y="2"/>
                    </a:lnTo>
                    <a:lnTo>
                      <a:pt x="94" y="2"/>
                    </a:lnTo>
                    <a:lnTo>
                      <a:pt x="98" y="0"/>
                    </a:lnTo>
                    <a:lnTo>
                      <a:pt x="11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62">
                <a:extLst>
                  <a:ext uri="{FF2B5EF4-FFF2-40B4-BE49-F238E27FC236}">
                    <a16:creationId xmlns:a16="http://schemas.microsoft.com/office/drawing/2014/main" id="{38DDDA2F-FE9B-494E-BCC6-9692779D5F50}"/>
                  </a:ext>
                </a:extLst>
              </p:cNvPr>
              <p:cNvSpPr>
                <a:spLocks/>
              </p:cNvSpPr>
              <p:nvPr/>
            </p:nvSpPr>
            <p:spPr bwMode="auto">
              <a:xfrm>
                <a:off x="8264" y="4535"/>
                <a:ext cx="409" cy="1491"/>
              </a:xfrm>
              <a:custGeom>
                <a:avLst/>
                <a:gdLst>
                  <a:gd name="T0" fmla="*/ 405 w 409"/>
                  <a:gd name="T1" fmla="*/ 28 h 1491"/>
                  <a:gd name="T2" fmla="*/ 384 w 409"/>
                  <a:gd name="T3" fmla="*/ 42 h 1491"/>
                  <a:gd name="T4" fmla="*/ 360 w 409"/>
                  <a:gd name="T5" fmla="*/ 80 h 1491"/>
                  <a:gd name="T6" fmla="*/ 344 w 409"/>
                  <a:gd name="T7" fmla="*/ 118 h 1491"/>
                  <a:gd name="T8" fmla="*/ 332 w 409"/>
                  <a:gd name="T9" fmla="*/ 166 h 1491"/>
                  <a:gd name="T10" fmla="*/ 326 w 409"/>
                  <a:gd name="T11" fmla="*/ 254 h 1491"/>
                  <a:gd name="T12" fmla="*/ 326 w 409"/>
                  <a:gd name="T13" fmla="*/ 320 h 1491"/>
                  <a:gd name="T14" fmla="*/ 338 w 409"/>
                  <a:gd name="T15" fmla="*/ 430 h 1491"/>
                  <a:gd name="T16" fmla="*/ 364 w 409"/>
                  <a:gd name="T17" fmla="*/ 590 h 1491"/>
                  <a:gd name="T18" fmla="*/ 384 w 409"/>
                  <a:gd name="T19" fmla="*/ 765 h 1491"/>
                  <a:gd name="T20" fmla="*/ 399 w 409"/>
                  <a:gd name="T21" fmla="*/ 943 h 1491"/>
                  <a:gd name="T22" fmla="*/ 399 w 409"/>
                  <a:gd name="T23" fmla="*/ 1123 h 1491"/>
                  <a:gd name="T24" fmla="*/ 391 w 409"/>
                  <a:gd name="T25" fmla="*/ 1211 h 1491"/>
                  <a:gd name="T26" fmla="*/ 380 w 409"/>
                  <a:gd name="T27" fmla="*/ 1255 h 1491"/>
                  <a:gd name="T28" fmla="*/ 366 w 409"/>
                  <a:gd name="T29" fmla="*/ 1285 h 1491"/>
                  <a:gd name="T30" fmla="*/ 350 w 409"/>
                  <a:gd name="T31" fmla="*/ 1301 h 1491"/>
                  <a:gd name="T32" fmla="*/ 324 w 409"/>
                  <a:gd name="T33" fmla="*/ 1317 h 1491"/>
                  <a:gd name="T34" fmla="*/ 288 w 409"/>
                  <a:gd name="T35" fmla="*/ 1339 h 1491"/>
                  <a:gd name="T36" fmla="*/ 150 w 409"/>
                  <a:gd name="T37" fmla="*/ 1411 h 1491"/>
                  <a:gd name="T38" fmla="*/ 60 w 409"/>
                  <a:gd name="T39" fmla="*/ 1461 h 1491"/>
                  <a:gd name="T40" fmla="*/ 22 w 409"/>
                  <a:gd name="T41" fmla="*/ 1487 h 1491"/>
                  <a:gd name="T42" fmla="*/ 6 w 409"/>
                  <a:gd name="T43" fmla="*/ 1491 h 1491"/>
                  <a:gd name="T44" fmla="*/ 0 w 409"/>
                  <a:gd name="T45" fmla="*/ 1487 h 1491"/>
                  <a:gd name="T46" fmla="*/ 4 w 409"/>
                  <a:gd name="T47" fmla="*/ 1465 h 1491"/>
                  <a:gd name="T48" fmla="*/ 16 w 409"/>
                  <a:gd name="T49" fmla="*/ 1441 h 1491"/>
                  <a:gd name="T50" fmla="*/ 46 w 409"/>
                  <a:gd name="T51" fmla="*/ 1405 h 1491"/>
                  <a:gd name="T52" fmla="*/ 74 w 409"/>
                  <a:gd name="T53" fmla="*/ 1379 h 1491"/>
                  <a:gd name="T54" fmla="*/ 110 w 409"/>
                  <a:gd name="T55" fmla="*/ 1357 h 1491"/>
                  <a:gd name="T56" fmla="*/ 130 w 409"/>
                  <a:gd name="T57" fmla="*/ 1349 h 1491"/>
                  <a:gd name="T58" fmla="*/ 110 w 409"/>
                  <a:gd name="T59" fmla="*/ 1357 h 1491"/>
                  <a:gd name="T60" fmla="*/ 60 w 409"/>
                  <a:gd name="T61" fmla="*/ 1391 h 1491"/>
                  <a:gd name="T62" fmla="*/ 32 w 409"/>
                  <a:gd name="T63" fmla="*/ 1423 h 1491"/>
                  <a:gd name="T64" fmla="*/ 10 w 409"/>
                  <a:gd name="T65" fmla="*/ 1455 h 1491"/>
                  <a:gd name="T66" fmla="*/ 2 w 409"/>
                  <a:gd name="T67" fmla="*/ 1479 h 1491"/>
                  <a:gd name="T68" fmla="*/ 4 w 409"/>
                  <a:gd name="T69" fmla="*/ 1489 h 1491"/>
                  <a:gd name="T70" fmla="*/ 14 w 409"/>
                  <a:gd name="T71" fmla="*/ 1487 h 1491"/>
                  <a:gd name="T72" fmla="*/ 32 w 409"/>
                  <a:gd name="T73" fmla="*/ 1475 h 1491"/>
                  <a:gd name="T74" fmla="*/ 86 w 409"/>
                  <a:gd name="T75" fmla="*/ 1441 h 1491"/>
                  <a:gd name="T76" fmla="*/ 216 w 409"/>
                  <a:gd name="T77" fmla="*/ 1371 h 1491"/>
                  <a:gd name="T78" fmla="*/ 320 w 409"/>
                  <a:gd name="T79" fmla="*/ 1311 h 1491"/>
                  <a:gd name="T80" fmla="*/ 336 w 409"/>
                  <a:gd name="T81" fmla="*/ 1301 h 1491"/>
                  <a:gd name="T82" fmla="*/ 352 w 409"/>
                  <a:gd name="T83" fmla="*/ 1287 h 1491"/>
                  <a:gd name="T84" fmla="*/ 370 w 409"/>
                  <a:gd name="T85" fmla="*/ 1251 h 1491"/>
                  <a:gd name="T86" fmla="*/ 380 w 409"/>
                  <a:gd name="T87" fmla="*/ 1211 h 1491"/>
                  <a:gd name="T88" fmla="*/ 389 w 409"/>
                  <a:gd name="T89" fmla="*/ 1123 h 1491"/>
                  <a:gd name="T90" fmla="*/ 389 w 409"/>
                  <a:gd name="T91" fmla="*/ 1035 h 1491"/>
                  <a:gd name="T92" fmla="*/ 378 w 409"/>
                  <a:gd name="T93" fmla="*/ 855 h 1491"/>
                  <a:gd name="T94" fmla="*/ 346 w 409"/>
                  <a:gd name="T95" fmla="*/ 592 h 1491"/>
                  <a:gd name="T96" fmla="*/ 332 w 409"/>
                  <a:gd name="T97" fmla="*/ 512 h 1491"/>
                  <a:gd name="T98" fmla="*/ 306 w 409"/>
                  <a:gd name="T99" fmla="*/ 358 h 1491"/>
                  <a:gd name="T100" fmla="*/ 302 w 409"/>
                  <a:gd name="T101" fmla="*/ 286 h 1491"/>
                  <a:gd name="T102" fmla="*/ 304 w 409"/>
                  <a:gd name="T103" fmla="*/ 190 h 1491"/>
                  <a:gd name="T104" fmla="*/ 312 w 409"/>
                  <a:gd name="T105" fmla="*/ 134 h 1491"/>
                  <a:gd name="T106" fmla="*/ 334 w 409"/>
                  <a:gd name="T107" fmla="*/ 66 h 1491"/>
                  <a:gd name="T108" fmla="*/ 354 w 409"/>
                  <a:gd name="T109" fmla="*/ 34 h 1491"/>
                  <a:gd name="T110" fmla="*/ 374 w 409"/>
                  <a:gd name="T111" fmla="*/ 14 h 1491"/>
                  <a:gd name="T112" fmla="*/ 409 w 409"/>
                  <a:gd name="T113" fmla="*/ 24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9" h="1491">
                    <a:moveTo>
                      <a:pt x="409" y="24"/>
                    </a:moveTo>
                    <a:lnTo>
                      <a:pt x="409" y="24"/>
                    </a:lnTo>
                    <a:lnTo>
                      <a:pt x="405" y="28"/>
                    </a:lnTo>
                    <a:lnTo>
                      <a:pt x="393" y="36"/>
                    </a:lnTo>
                    <a:lnTo>
                      <a:pt x="393" y="36"/>
                    </a:lnTo>
                    <a:lnTo>
                      <a:pt x="384" y="42"/>
                    </a:lnTo>
                    <a:lnTo>
                      <a:pt x="376" y="52"/>
                    </a:lnTo>
                    <a:lnTo>
                      <a:pt x="368" y="64"/>
                    </a:lnTo>
                    <a:lnTo>
                      <a:pt x="360" y="80"/>
                    </a:lnTo>
                    <a:lnTo>
                      <a:pt x="360" y="80"/>
                    </a:lnTo>
                    <a:lnTo>
                      <a:pt x="352" y="96"/>
                    </a:lnTo>
                    <a:lnTo>
                      <a:pt x="344" y="118"/>
                    </a:lnTo>
                    <a:lnTo>
                      <a:pt x="338" y="140"/>
                    </a:lnTo>
                    <a:lnTo>
                      <a:pt x="332" y="166"/>
                    </a:lnTo>
                    <a:lnTo>
                      <a:pt x="332" y="166"/>
                    </a:lnTo>
                    <a:lnTo>
                      <a:pt x="328" y="194"/>
                    </a:lnTo>
                    <a:lnTo>
                      <a:pt x="326" y="222"/>
                    </a:lnTo>
                    <a:lnTo>
                      <a:pt x="326" y="254"/>
                    </a:lnTo>
                    <a:lnTo>
                      <a:pt x="326" y="286"/>
                    </a:lnTo>
                    <a:lnTo>
                      <a:pt x="326" y="286"/>
                    </a:lnTo>
                    <a:lnTo>
                      <a:pt x="326" y="320"/>
                    </a:lnTo>
                    <a:lnTo>
                      <a:pt x="330" y="356"/>
                    </a:lnTo>
                    <a:lnTo>
                      <a:pt x="338" y="430"/>
                    </a:lnTo>
                    <a:lnTo>
                      <a:pt x="338" y="430"/>
                    </a:lnTo>
                    <a:lnTo>
                      <a:pt x="352" y="508"/>
                    </a:lnTo>
                    <a:lnTo>
                      <a:pt x="352" y="508"/>
                    </a:lnTo>
                    <a:lnTo>
                      <a:pt x="364" y="590"/>
                    </a:lnTo>
                    <a:lnTo>
                      <a:pt x="364" y="590"/>
                    </a:lnTo>
                    <a:lnTo>
                      <a:pt x="376" y="677"/>
                    </a:lnTo>
                    <a:lnTo>
                      <a:pt x="384" y="765"/>
                    </a:lnTo>
                    <a:lnTo>
                      <a:pt x="393" y="853"/>
                    </a:lnTo>
                    <a:lnTo>
                      <a:pt x="399" y="943"/>
                    </a:lnTo>
                    <a:lnTo>
                      <a:pt x="399" y="943"/>
                    </a:lnTo>
                    <a:lnTo>
                      <a:pt x="401" y="1033"/>
                    </a:lnTo>
                    <a:lnTo>
                      <a:pt x="401" y="1079"/>
                    </a:lnTo>
                    <a:lnTo>
                      <a:pt x="399" y="1123"/>
                    </a:lnTo>
                    <a:lnTo>
                      <a:pt x="399" y="1123"/>
                    </a:lnTo>
                    <a:lnTo>
                      <a:pt x="395" y="1167"/>
                    </a:lnTo>
                    <a:lnTo>
                      <a:pt x="391" y="1211"/>
                    </a:lnTo>
                    <a:lnTo>
                      <a:pt x="391" y="1211"/>
                    </a:lnTo>
                    <a:lnTo>
                      <a:pt x="384" y="1233"/>
                    </a:lnTo>
                    <a:lnTo>
                      <a:pt x="380" y="1255"/>
                    </a:lnTo>
                    <a:lnTo>
                      <a:pt x="380" y="1255"/>
                    </a:lnTo>
                    <a:lnTo>
                      <a:pt x="370" y="1275"/>
                    </a:lnTo>
                    <a:lnTo>
                      <a:pt x="366" y="1285"/>
                    </a:lnTo>
                    <a:lnTo>
                      <a:pt x="358" y="1293"/>
                    </a:lnTo>
                    <a:lnTo>
                      <a:pt x="358" y="1293"/>
                    </a:lnTo>
                    <a:lnTo>
                      <a:pt x="350" y="1301"/>
                    </a:lnTo>
                    <a:lnTo>
                      <a:pt x="342" y="1307"/>
                    </a:lnTo>
                    <a:lnTo>
                      <a:pt x="342" y="1307"/>
                    </a:lnTo>
                    <a:lnTo>
                      <a:pt x="324" y="1317"/>
                    </a:lnTo>
                    <a:lnTo>
                      <a:pt x="324" y="1317"/>
                    </a:lnTo>
                    <a:lnTo>
                      <a:pt x="288" y="1339"/>
                    </a:lnTo>
                    <a:lnTo>
                      <a:pt x="288" y="1339"/>
                    </a:lnTo>
                    <a:lnTo>
                      <a:pt x="218" y="1377"/>
                    </a:lnTo>
                    <a:lnTo>
                      <a:pt x="218" y="1377"/>
                    </a:lnTo>
                    <a:lnTo>
                      <a:pt x="150" y="1411"/>
                    </a:lnTo>
                    <a:lnTo>
                      <a:pt x="88" y="1445"/>
                    </a:lnTo>
                    <a:lnTo>
                      <a:pt x="88" y="1445"/>
                    </a:lnTo>
                    <a:lnTo>
                      <a:pt x="60" y="1461"/>
                    </a:lnTo>
                    <a:lnTo>
                      <a:pt x="34" y="1477"/>
                    </a:lnTo>
                    <a:lnTo>
                      <a:pt x="34" y="1477"/>
                    </a:lnTo>
                    <a:lnTo>
                      <a:pt x="22" y="1487"/>
                    </a:lnTo>
                    <a:lnTo>
                      <a:pt x="14" y="1491"/>
                    </a:lnTo>
                    <a:lnTo>
                      <a:pt x="6" y="1491"/>
                    </a:lnTo>
                    <a:lnTo>
                      <a:pt x="6" y="1491"/>
                    </a:lnTo>
                    <a:lnTo>
                      <a:pt x="2" y="1491"/>
                    </a:lnTo>
                    <a:lnTo>
                      <a:pt x="0" y="1487"/>
                    </a:lnTo>
                    <a:lnTo>
                      <a:pt x="0" y="1487"/>
                    </a:lnTo>
                    <a:lnTo>
                      <a:pt x="0" y="1479"/>
                    </a:lnTo>
                    <a:lnTo>
                      <a:pt x="0" y="1479"/>
                    </a:lnTo>
                    <a:lnTo>
                      <a:pt x="4" y="1465"/>
                    </a:lnTo>
                    <a:lnTo>
                      <a:pt x="4" y="1465"/>
                    </a:lnTo>
                    <a:lnTo>
                      <a:pt x="10" y="1453"/>
                    </a:lnTo>
                    <a:lnTo>
                      <a:pt x="16" y="1441"/>
                    </a:lnTo>
                    <a:lnTo>
                      <a:pt x="30" y="1421"/>
                    </a:lnTo>
                    <a:lnTo>
                      <a:pt x="30" y="1421"/>
                    </a:lnTo>
                    <a:lnTo>
                      <a:pt x="46" y="1405"/>
                    </a:lnTo>
                    <a:lnTo>
                      <a:pt x="60" y="1391"/>
                    </a:lnTo>
                    <a:lnTo>
                      <a:pt x="60" y="1391"/>
                    </a:lnTo>
                    <a:lnTo>
                      <a:pt x="74" y="1379"/>
                    </a:lnTo>
                    <a:lnTo>
                      <a:pt x="88" y="1369"/>
                    </a:lnTo>
                    <a:lnTo>
                      <a:pt x="110" y="1357"/>
                    </a:lnTo>
                    <a:lnTo>
                      <a:pt x="110" y="1357"/>
                    </a:lnTo>
                    <a:lnTo>
                      <a:pt x="126" y="1351"/>
                    </a:lnTo>
                    <a:lnTo>
                      <a:pt x="130" y="1349"/>
                    </a:lnTo>
                    <a:lnTo>
                      <a:pt x="130" y="1349"/>
                    </a:lnTo>
                    <a:lnTo>
                      <a:pt x="126" y="1351"/>
                    </a:lnTo>
                    <a:lnTo>
                      <a:pt x="110" y="1357"/>
                    </a:lnTo>
                    <a:lnTo>
                      <a:pt x="110" y="1357"/>
                    </a:lnTo>
                    <a:lnTo>
                      <a:pt x="88" y="1369"/>
                    </a:lnTo>
                    <a:lnTo>
                      <a:pt x="74" y="1379"/>
                    </a:lnTo>
                    <a:lnTo>
                      <a:pt x="60" y="1391"/>
                    </a:lnTo>
                    <a:lnTo>
                      <a:pt x="60" y="1391"/>
                    </a:lnTo>
                    <a:lnTo>
                      <a:pt x="46" y="1405"/>
                    </a:lnTo>
                    <a:lnTo>
                      <a:pt x="32" y="1423"/>
                    </a:lnTo>
                    <a:lnTo>
                      <a:pt x="32" y="1423"/>
                    </a:lnTo>
                    <a:lnTo>
                      <a:pt x="18" y="1443"/>
                    </a:lnTo>
                    <a:lnTo>
                      <a:pt x="10" y="1455"/>
                    </a:lnTo>
                    <a:lnTo>
                      <a:pt x="6" y="1467"/>
                    </a:lnTo>
                    <a:lnTo>
                      <a:pt x="6" y="1467"/>
                    </a:lnTo>
                    <a:lnTo>
                      <a:pt x="2" y="1479"/>
                    </a:lnTo>
                    <a:lnTo>
                      <a:pt x="2" y="1479"/>
                    </a:lnTo>
                    <a:lnTo>
                      <a:pt x="2" y="1487"/>
                    </a:lnTo>
                    <a:lnTo>
                      <a:pt x="4" y="1489"/>
                    </a:lnTo>
                    <a:lnTo>
                      <a:pt x="6" y="1489"/>
                    </a:lnTo>
                    <a:lnTo>
                      <a:pt x="6" y="1489"/>
                    </a:lnTo>
                    <a:lnTo>
                      <a:pt x="14" y="1487"/>
                    </a:lnTo>
                    <a:lnTo>
                      <a:pt x="20" y="1485"/>
                    </a:lnTo>
                    <a:lnTo>
                      <a:pt x="32" y="1475"/>
                    </a:lnTo>
                    <a:lnTo>
                      <a:pt x="32" y="1475"/>
                    </a:lnTo>
                    <a:lnTo>
                      <a:pt x="58" y="1457"/>
                    </a:lnTo>
                    <a:lnTo>
                      <a:pt x="86" y="1441"/>
                    </a:lnTo>
                    <a:lnTo>
                      <a:pt x="86" y="1441"/>
                    </a:lnTo>
                    <a:lnTo>
                      <a:pt x="148" y="1407"/>
                    </a:lnTo>
                    <a:lnTo>
                      <a:pt x="216" y="1371"/>
                    </a:lnTo>
                    <a:lnTo>
                      <a:pt x="216" y="1371"/>
                    </a:lnTo>
                    <a:lnTo>
                      <a:pt x="284" y="1333"/>
                    </a:lnTo>
                    <a:lnTo>
                      <a:pt x="284" y="1333"/>
                    </a:lnTo>
                    <a:lnTo>
                      <a:pt x="320" y="1311"/>
                    </a:lnTo>
                    <a:lnTo>
                      <a:pt x="320" y="1311"/>
                    </a:lnTo>
                    <a:lnTo>
                      <a:pt x="336" y="1301"/>
                    </a:lnTo>
                    <a:lnTo>
                      <a:pt x="336" y="1301"/>
                    </a:lnTo>
                    <a:lnTo>
                      <a:pt x="346" y="1295"/>
                    </a:lnTo>
                    <a:lnTo>
                      <a:pt x="352" y="1287"/>
                    </a:lnTo>
                    <a:lnTo>
                      <a:pt x="352" y="1287"/>
                    </a:lnTo>
                    <a:lnTo>
                      <a:pt x="358" y="1281"/>
                    </a:lnTo>
                    <a:lnTo>
                      <a:pt x="364" y="1271"/>
                    </a:lnTo>
                    <a:lnTo>
                      <a:pt x="370" y="1251"/>
                    </a:lnTo>
                    <a:lnTo>
                      <a:pt x="370" y="1251"/>
                    </a:lnTo>
                    <a:lnTo>
                      <a:pt x="376" y="1231"/>
                    </a:lnTo>
                    <a:lnTo>
                      <a:pt x="380" y="1211"/>
                    </a:lnTo>
                    <a:lnTo>
                      <a:pt x="380" y="1211"/>
                    </a:lnTo>
                    <a:lnTo>
                      <a:pt x="384" y="1167"/>
                    </a:lnTo>
                    <a:lnTo>
                      <a:pt x="389" y="1123"/>
                    </a:lnTo>
                    <a:lnTo>
                      <a:pt x="389" y="1123"/>
                    </a:lnTo>
                    <a:lnTo>
                      <a:pt x="389" y="1079"/>
                    </a:lnTo>
                    <a:lnTo>
                      <a:pt x="389" y="1035"/>
                    </a:lnTo>
                    <a:lnTo>
                      <a:pt x="384" y="945"/>
                    </a:lnTo>
                    <a:lnTo>
                      <a:pt x="384" y="945"/>
                    </a:lnTo>
                    <a:lnTo>
                      <a:pt x="378" y="855"/>
                    </a:lnTo>
                    <a:lnTo>
                      <a:pt x="368" y="765"/>
                    </a:lnTo>
                    <a:lnTo>
                      <a:pt x="358" y="679"/>
                    </a:lnTo>
                    <a:lnTo>
                      <a:pt x="346" y="592"/>
                    </a:lnTo>
                    <a:lnTo>
                      <a:pt x="346" y="592"/>
                    </a:lnTo>
                    <a:lnTo>
                      <a:pt x="332" y="512"/>
                    </a:lnTo>
                    <a:lnTo>
                      <a:pt x="332" y="512"/>
                    </a:lnTo>
                    <a:lnTo>
                      <a:pt x="318" y="432"/>
                    </a:lnTo>
                    <a:lnTo>
                      <a:pt x="318" y="432"/>
                    </a:lnTo>
                    <a:lnTo>
                      <a:pt x="306" y="358"/>
                    </a:lnTo>
                    <a:lnTo>
                      <a:pt x="304" y="322"/>
                    </a:lnTo>
                    <a:lnTo>
                      <a:pt x="302" y="286"/>
                    </a:lnTo>
                    <a:lnTo>
                      <a:pt x="302" y="286"/>
                    </a:lnTo>
                    <a:lnTo>
                      <a:pt x="300" y="254"/>
                    </a:lnTo>
                    <a:lnTo>
                      <a:pt x="302" y="222"/>
                    </a:lnTo>
                    <a:lnTo>
                      <a:pt x="304" y="190"/>
                    </a:lnTo>
                    <a:lnTo>
                      <a:pt x="308" y="162"/>
                    </a:lnTo>
                    <a:lnTo>
                      <a:pt x="308" y="162"/>
                    </a:lnTo>
                    <a:lnTo>
                      <a:pt x="312" y="134"/>
                    </a:lnTo>
                    <a:lnTo>
                      <a:pt x="318" y="110"/>
                    </a:lnTo>
                    <a:lnTo>
                      <a:pt x="326" y="88"/>
                    </a:lnTo>
                    <a:lnTo>
                      <a:pt x="334" y="66"/>
                    </a:lnTo>
                    <a:lnTo>
                      <a:pt x="334" y="66"/>
                    </a:lnTo>
                    <a:lnTo>
                      <a:pt x="344" y="50"/>
                    </a:lnTo>
                    <a:lnTo>
                      <a:pt x="354" y="34"/>
                    </a:lnTo>
                    <a:lnTo>
                      <a:pt x="364" y="22"/>
                    </a:lnTo>
                    <a:lnTo>
                      <a:pt x="374" y="14"/>
                    </a:lnTo>
                    <a:lnTo>
                      <a:pt x="374" y="14"/>
                    </a:lnTo>
                    <a:lnTo>
                      <a:pt x="389" y="2"/>
                    </a:lnTo>
                    <a:lnTo>
                      <a:pt x="395" y="0"/>
                    </a:lnTo>
                    <a:lnTo>
                      <a:pt x="409"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63">
                <a:extLst>
                  <a:ext uri="{FF2B5EF4-FFF2-40B4-BE49-F238E27FC236}">
                    <a16:creationId xmlns:a16="http://schemas.microsoft.com/office/drawing/2014/main" id="{3B5C5007-4D91-4DCD-A69C-C7942D28217A}"/>
                  </a:ext>
                </a:extLst>
              </p:cNvPr>
              <p:cNvSpPr>
                <a:spLocks/>
              </p:cNvSpPr>
              <p:nvPr/>
            </p:nvSpPr>
            <p:spPr bwMode="auto">
              <a:xfrm>
                <a:off x="8436" y="5898"/>
                <a:ext cx="162" cy="168"/>
              </a:xfrm>
              <a:custGeom>
                <a:avLst/>
                <a:gdLst>
                  <a:gd name="T0" fmla="*/ 162 w 162"/>
                  <a:gd name="T1" fmla="*/ 10 h 168"/>
                  <a:gd name="T2" fmla="*/ 160 w 162"/>
                  <a:gd name="T3" fmla="*/ 14 h 168"/>
                  <a:gd name="T4" fmla="*/ 156 w 162"/>
                  <a:gd name="T5" fmla="*/ 28 h 168"/>
                  <a:gd name="T6" fmla="*/ 132 w 162"/>
                  <a:gd name="T7" fmla="*/ 70 h 168"/>
                  <a:gd name="T8" fmla="*/ 114 w 162"/>
                  <a:gd name="T9" fmla="*/ 98 h 168"/>
                  <a:gd name="T10" fmla="*/ 90 w 162"/>
                  <a:gd name="T11" fmla="*/ 124 h 168"/>
                  <a:gd name="T12" fmla="*/ 62 w 162"/>
                  <a:gd name="T13" fmla="*/ 150 h 168"/>
                  <a:gd name="T14" fmla="*/ 46 w 162"/>
                  <a:gd name="T15" fmla="*/ 162 h 168"/>
                  <a:gd name="T16" fmla="*/ 34 w 162"/>
                  <a:gd name="T17" fmla="*/ 166 h 168"/>
                  <a:gd name="T18" fmla="*/ 22 w 162"/>
                  <a:gd name="T19" fmla="*/ 168 h 168"/>
                  <a:gd name="T20" fmla="*/ 16 w 162"/>
                  <a:gd name="T21" fmla="*/ 166 h 168"/>
                  <a:gd name="T22" fmla="*/ 10 w 162"/>
                  <a:gd name="T23" fmla="*/ 162 h 168"/>
                  <a:gd name="T24" fmla="*/ 2 w 162"/>
                  <a:gd name="T25" fmla="*/ 152 h 168"/>
                  <a:gd name="T26" fmla="*/ 2 w 162"/>
                  <a:gd name="T27" fmla="*/ 148 h 168"/>
                  <a:gd name="T28" fmla="*/ 0 w 162"/>
                  <a:gd name="T29" fmla="*/ 146 h 168"/>
                  <a:gd name="T30" fmla="*/ 0 w 162"/>
                  <a:gd name="T31" fmla="*/ 142 h 168"/>
                  <a:gd name="T32" fmla="*/ 0 w 162"/>
                  <a:gd name="T33" fmla="*/ 130 h 168"/>
                  <a:gd name="T34" fmla="*/ 4 w 162"/>
                  <a:gd name="T35" fmla="*/ 110 h 168"/>
                  <a:gd name="T36" fmla="*/ 12 w 162"/>
                  <a:gd name="T37" fmla="*/ 94 h 168"/>
                  <a:gd name="T38" fmla="*/ 34 w 162"/>
                  <a:gd name="T39" fmla="*/ 64 h 168"/>
                  <a:gd name="T40" fmla="*/ 54 w 162"/>
                  <a:gd name="T41" fmla="*/ 42 h 168"/>
                  <a:gd name="T42" fmla="*/ 90 w 162"/>
                  <a:gd name="T43" fmla="*/ 10 h 168"/>
                  <a:gd name="T44" fmla="*/ 104 w 162"/>
                  <a:gd name="T45" fmla="*/ 0 h 168"/>
                  <a:gd name="T46" fmla="*/ 90 w 162"/>
                  <a:gd name="T47" fmla="*/ 12 h 168"/>
                  <a:gd name="T48" fmla="*/ 76 w 162"/>
                  <a:gd name="T49" fmla="*/ 26 h 168"/>
                  <a:gd name="T50" fmla="*/ 58 w 162"/>
                  <a:gd name="T51" fmla="*/ 44 h 168"/>
                  <a:gd name="T52" fmla="*/ 28 w 162"/>
                  <a:gd name="T53" fmla="*/ 82 h 168"/>
                  <a:gd name="T54" fmla="*/ 20 w 162"/>
                  <a:gd name="T55" fmla="*/ 98 h 168"/>
                  <a:gd name="T56" fmla="*/ 12 w 162"/>
                  <a:gd name="T57" fmla="*/ 122 h 168"/>
                  <a:gd name="T58" fmla="*/ 10 w 162"/>
                  <a:gd name="T59" fmla="*/ 130 h 168"/>
                  <a:gd name="T60" fmla="*/ 12 w 162"/>
                  <a:gd name="T61" fmla="*/ 138 h 168"/>
                  <a:gd name="T62" fmla="*/ 14 w 162"/>
                  <a:gd name="T63" fmla="*/ 146 h 168"/>
                  <a:gd name="T64" fmla="*/ 24 w 162"/>
                  <a:gd name="T65" fmla="*/ 152 h 168"/>
                  <a:gd name="T66" fmla="*/ 30 w 162"/>
                  <a:gd name="T67" fmla="*/ 152 h 168"/>
                  <a:gd name="T68" fmla="*/ 52 w 162"/>
                  <a:gd name="T69" fmla="*/ 138 h 168"/>
                  <a:gd name="T70" fmla="*/ 64 w 162"/>
                  <a:gd name="T71" fmla="*/ 126 h 168"/>
                  <a:gd name="T72" fmla="*/ 76 w 162"/>
                  <a:gd name="T73" fmla="*/ 112 h 168"/>
                  <a:gd name="T74" fmla="*/ 112 w 162"/>
                  <a:gd name="T75" fmla="*/ 58 h 168"/>
                  <a:gd name="T76" fmla="*/ 122 w 162"/>
                  <a:gd name="T77" fmla="*/ 36 h 168"/>
                  <a:gd name="T78" fmla="*/ 130 w 162"/>
                  <a:gd name="T79" fmla="*/ 18 h 168"/>
                  <a:gd name="T80" fmla="*/ 132 w 162"/>
                  <a:gd name="T81" fmla="*/ 8 h 168"/>
                  <a:gd name="T82" fmla="*/ 162 w 162"/>
                  <a:gd name="T83" fmla="*/ 1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2" h="168">
                    <a:moveTo>
                      <a:pt x="162" y="10"/>
                    </a:moveTo>
                    <a:lnTo>
                      <a:pt x="162" y="10"/>
                    </a:lnTo>
                    <a:lnTo>
                      <a:pt x="160" y="14"/>
                    </a:lnTo>
                    <a:lnTo>
                      <a:pt x="160" y="14"/>
                    </a:lnTo>
                    <a:lnTo>
                      <a:pt x="156" y="28"/>
                    </a:lnTo>
                    <a:lnTo>
                      <a:pt x="156" y="28"/>
                    </a:lnTo>
                    <a:lnTo>
                      <a:pt x="146" y="48"/>
                    </a:lnTo>
                    <a:lnTo>
                      <a:pt x="132" y="70"/>
                    </a:lnTo>
                    <a:lnTo>
                      <a:pt x="132" y="70"/>
                    </a:lnTo>
                    <a:lnTo>
                      <a:pt x="114" y="98"/>
                    </a:lnTo>
                    <a:lnTo>
                      <a:pt x="90" y="124"/>
                    </a:lnTo>
                    <a:lnTo>
                      <a:pt x="90" y="124"/>
                    </a:lnTo>
                    <a:lnTo>
                      <a:pt x="78" y="138"/>
                    </a:lnTo>
                    <a:lnTo>
                      <a:pt x="62" y="150"/>
                    </a:lnTo>
                    <a:lnTo>
                      <a:pt x="62" y="150"/>
                    </a:lnTo>
                    <a:lnTo>
                      <a:pt x="46" y="162"/>
                    </a:lnTo>
                    <a:lnTo>
                      <a:pt x="46" y="162"/>
                    </a:lnTo>
                    <a:lnTo>
                      <a:pt x="34" y="166"/>
                    </a:lnTo>
                    <a:lnTo>
                      <a:pt x="28" y="168"/>
                    </a:lnTo>
                    <a:lnTo>
                      <a:pt x="22" y="168"/>
                    </a:lnTo>
                    <a:lnTo>
                      <a:pt x="22" y="168"/>
                    </a:lnTo>
                    <a:lnTo>
                      <a:pt x="16" y="166"/>
                    </a:lnTo>
                    <a:lnTo>
                      <a:pt x="10" y="162"/>
                    </a:lnTo>
                    <a:lnTo>
                      <a:pt x="10" y="162"/>
                    </a:lnTo>
                    <a:lnTo>
                      <a:pt x="6" y="156"/>
                    </a:lnTo>
                    <a:lnTo>
                      <a:pt x="2" y="152"/>
                    </a:lnTo>
                    <a:lnTo>
                      <a:pt x="2" y="152"/>
                    </a:lnTo>
                    <a:lnTo>
                      <a:pt x="2" y="148"/>
                    </a:lnTo>
                    <a:lnTo>
                      <a:pt x="0" y="146"/>
                    </a:lnTo>
                    <a:lnTo>
                      <a:pt x="0" y="146"/>
                    </a:lnTo>
                    <a:lnTo>
                      <a:pt x="0" y="142"/>
                    </a:lnTo>
                    <a:lnTo>
                      <a:pt x="0" y="142"/>
                    </a:lnTo>
                    <a:lnTo>
                      <a:pt x="0" y="130"/>
                    </a:lnTo>
                    <a:lnTo>
                      <a:pt x="0" y="130"/>
                    </a:lnTo>
                    <a:lnTo>
                      <a:pt x="0" y="120"/>
                    </a:lnTo>
                    <a:lnTo>
                      <a:pt x="4" y="110"/>
                    </a:lnTo>
                    <a:lnTo>
                      <a:pt x="12" y="94"/>
                    </a:lnTo>
                    <a:lnTo>
                      <a:pt x="12" y="94"/>
                    </a:lnTo>
                    <a:lnTo>
                      <a:pt x="22" y="78"/>
                    </a:lnTo>
                    <a:lnTo>
                      <a:pt x="34" y="64"/>
                    </a:lnTo>
                    <a:lnTo>
                      <a:pt x="54" y="42"/>
                    </a:lnTo>
                    <a:lnTo>
                      <a:pt x="54" y="42"/>
                    </a:lnTo>
                    <a:lnTo>
                      <a:pt x="74" y="24"/>
                    </a:lnTo>
                    <a:lnTo>
                      <a:pt x="90" y="10"/>
                    </a:lnTo>
                    <a:lnTo>
                      <a:pt x="90" y="10"/>
                    </a:lnTo>
                    <a:lnTo>
                      <a:pt x="104" y="0"/>
                    </a:lnTo>
                    <a:lnTo>
                      <a:pt x="104" y="0"/>
                    </a:lnTo>
                    <a:lnTo>
                      <a:pt x="90" y="12"/>
                    </a:lnTo>
                    <a:lnTo>
                      <a:pt x="90" y="12"/>
                    </a:lnTo>
                    <a:lnTo>
                      <a:pt x="76" y="26"/>
                    </a:lnTo>
                    <a:lnTo>
                      <a:pt x="58" y="44"/>
                    </a:lnTo>
                    <a:lnTo>
                      <a:pt x="58" y="44"/>
                    </a:lnTo>
                    <a:lnTo>
                      <a:pt x="38" y="68"/>
                    </a:lnTo>
                    <a:lnTo>
                      <a:pt x="28" y="82"/>
                    </a:lnTo>
                    <a:lnTo>
                      <a:pt x="20" y="98"/>
                    </a:lnTo>
                    <a:lnTo>
                      <a:pt x="20" y="98"/>
                    </a:lnTo>
                    <a:lnTo>
                      <a:pt x="14" y="114"/>
                    </a:lnTo>
                    <a:lnTo>
                      <a:pt x="12" y="122"/>
                    </a:lnTo>
                    <a:lnTo>
                      <a:pt x="10" y="130"/>
                    </a:lnTo>
                    <a:lnTo>
                      <a:pt x="10" y="130"/>
                    </a:lnTo>
                    <a:lnTo>
                      <a:pt x="12" y="138"/>
                    </a:lnTo>
                    <a:lnTo>
                      <a:pt x="12" y="138"/>
                    </a:lnTo>
                    <a:lnTo>
                      <a:pt x="14" y="146"/>
                    </a:lnTo>
                    <a:lnTo>
                      <a:pt x="14" y="146"/>
                    </a:lnTo>
                    <a:lnTo>
                      <a:pt x="18" y="152"/>
                    </a:lnTo>
                    <a:lnTo>
                      <a:pt x="24" y="152"/>
                    </a:lnTo>
                    <a:lnTo>
                      <a:pt x="24" y="152"/>
                    </a:lnTo>
                    <a:lnTo>
                      <a:pt x="30" y="152"/>
                    </a:lnTo>
                    <a:lnTo>
                      <a:pt x="38" y="148"/>
                    </a:lnTo>
                    <a:lnTo>
                      <a:pt x="52" y="138"/>
                    </a:lnTo>
                    <a:lnTo>
                      <a:pt x="52" y="138"/>
                    </a:lnTo>
                    <a:lnTo>
                      <a:pt x="64" y="126"/>
                    </a:lnTo>
                    <a:lnTo>
                      <a:pt x="76" y="112"/>
                    </a:lnTo>
                    <a:lnTo>
                      <a:pt x="76" y="112"/>
                    </a:lnTo>
                    <a:lnTo>
                      <a:pt x="96" y="84"/>
                    </a:lnTo>
                    <a:lnTo>
                      <a:pt x="112" y="58"/>
                    </a:lnTo>
                    <a:lnTo>
                      <a:pt x="112" y="58"/>
                    </a:lnTo>
                    <a:lnTo>
                      <a:pt x="122" y="36"/>
                    </a:lnTo>
                    <a:lnTo>
                      <a:pt x="130" y="18"/>
                    </a:lnTo>
                    <a:lnTo>
                      <a:pt x="130" y="18"/>
                    </a:lnTo>
                    <a:lnTo>
                      <a:pt x="132" y="8"/>
                    </a:lnTo>
                    <a:lnTo>
                      <a:pt x="132" y="8"/>
                    </a:lnTo>
                    <a:lnTo>
                      <a:pt x="134" y="2"/>
                    </a:lnTo>
                    <a:lnTo>
                      <a:pt x="16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64">
                <a:extLst>
                  <a:ext uri="{FF2B5EF4-FFF2-40B4-BE49-F238E27FC236}">
                    <a16:creationId xmlns:a16="http://schemas.microsoft.com/office/drawing/2014/main" id="{19CD365E-0281-4748-80D3-95061A3B7A0C}"/>
                  </a:ext>
                </a:extLst>
              </p:cNvPr>
              <p:cNvSpPr>
                <a:spLocks/>
              </p:cNvSpPr>
              <p:nvPr/>
            </p:nvSpPr>
            <p:spPr bwMode="auto">
              <a:xfrm>
                <a:off x="8556" y="5890"/>
                <a:ext cx="99" cy="174"/>
              </a:xfrm>
              <a:custGeom>
                <a:avLst/>
                <a:gdLst>
                  <a:gd name="T0" fmla="*/ 92 w 99"/>
                  <a:gd name="T1" fmla="*/ 0 h 174"/>
                  <a:gd name="T2" fmla="*/ 95 w 99"/>
                  <a:gd name="T3" fmla="*/ 4 h 174"/>
                  <a:gd name="T4" fmla="*/ 97 w 99"/>
                  <a:gd name="T5" fmla="*/ 16 h 174"/>
                  <a:gd name="T6" fmla="*/ 97 w 99"/>
                  <a:gd name="T7" fmla="*/ 60 h 174"/>
                  <a:gd name="T8" fmla="*/ 88 w 99"/>
                  <a:gd name="T9" fmla="*/ 88 h 174"/>
                  <a:gd name="T10" fmla="*/ 76 w 99"/>
                  <a:gd name="T11" fmla="*/ 116 h 174"/>
                  <a:gd name="T12" fmla="*/ 66 w 99"/>
                  <a:gd name="T13" fmla="*/ 130 h 174"/>
                  <a:gd name="T14" fmla="*/ 58 w 99"/>
                  <a:gd name="T15" fmla="*/ 142 h 174"/>
                  <a:gd name="T16" fmla="*/ 32 w 99"/>
                  <a:gd name="T17" fmla="*/ 168 h 174"/>
                  <a:gd name="T18" fmla="*/ 24 w 99"/>
                  <a:gd name="T19" fmla="*/ 172 h 174"/>
                  <a:gd name="T20" fmla="*/ 18 w 99"/>
                  <a:gd name="T21" fmla="*/ 174 h 174"/>
                  <a:gd name="T22" fmla="*/ 12 w 99"/>
                  <a:gd name="T23" fmla="*/ 174 h 174"/>
                  <a:gd name="T24" fmla="*/ 4 w 99"/>
                  <a:gd name="T25" fmla="*/ 168 h 174"/>
                  <a:gd name="T26" fmla="*/ 2 w 99"/>
                  <a:gd name="T27" fmla="*/ 164 h 174"/>
                  <a:gd name="T28" fmla="*/ 0 w 99"/>
                  <a:gd name="T29" fmla="*/ 154 h 174"/>
                  <a:gd name="T30" fmla="*/ 4 w 99"/>
                  <a:gd name="T31" fmla="*/ 122 h 174"/>
                  <a:gd name="T32" fmla="*/ 10 w 99"/>
                  <a:gd name="T33" fmla="*/ 92 h 174"/>
                  <a:gd name="T34" fmla="*/ 16 w 99"/>
                  <a:gd name="T35" fmla="*/ 66 h 174"/>
                  <a:gd name="T36" fmla="*/ 32 w 99"/>
                  <a:gd name="T37" fmla="*/ 14 h 174"/>
                  <a:gd name="T38" fmla="*/ 22 w 99"/>
                  <a:gd name="T39" fmla="*/ 68 h 174"/>
                  <a:gd name="T40" fmla="*/ 12 w 99"/>
                  <a:gd name="T41" fmla="*/ 122 h 174"/>
                  <a:gd name="T42" fmla="*/ 12 w 99"/>
                  <a:gd name="T43" fmla="*/ 138 h 174"/>
                  <a:gd name="T44" fmla="*/ 12 w 99"/>
                  <a:gd name="T45" fmla="*/ 152 h 174"/>
                  <a:gd name="T46" fmla="*/ 14 w 99"/>
                  <a:gd name="T47" fmla="*/ 160 h 174"/>
                  <a:gd name="T48" fmla="*/ 14 w 99"/>
                  <a:gd name="T49" fmla="*/ 160 h 174"/>
                  <a:gd name="T50" fmla="*/ 18 w 99"/>
                  <a:gd name="T51" fmla="*/ 160 h 174"/>
                  <a:gd name="T52" fmla="*/ 24 w 99"/>
                  <a:gd name="T53" fmla="*/ 156 h 174"/>
                  <a:gd name="T54" fmla="*/ 44 w 99"/>
                  <a:gd name="T55" fmla="*/ 134 h 174"/>
                  <a:gd name="T56" fmla="*/ 52 w 99"/>
                  <a:gd name="T57" fmla="*/ 120 h 174"/>
                  <a:gd name="T58" fmla="*/ 58 w 99"/>
                  <a:gd name="T59" fmla="*/ 106 h 174"/>
                  <a:gd name="T60" fmla="*/ 72 w 99"/>
                  <a:gd name="T61" fmla="*/ 56 h 174"/>
                  <a:gd name="T62" fmla="*/ 72 w 99"/>
                  <a:gd name="T63" fmla="*/ 36 h 174"/>
                  <a:gd name="T64" fmla="*/ 70 w 99"/>
                  <a:gd name="T65" fmla="*/ 22 h 174"/>
                  <a:gd name="T66" fmla="*/ 68 w 99"/>
                  <a:gd name="T67" fmla="*/ 14 h 174"/>
                  <a:gd name="T68" fmla="*/ 92 w 99"/>
                  <a:gd name="T6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 h="174">
                    <a:moveTo>
                      <a:pt x="92" y="0"/>
                    </a:moveTo>
                    <a:lnTo>
                      <a:pt x="92" y="0"/>
                    </a:lnTo>
                    <a:lnTo>
                      <a:pt x="95" y="4"/>
                    </a:lnTo>
                    <a:lnTo>
                      <a:pt x="95" y="4"/>
                    </a:lnTo>
                    <a:lnTo>
                      <a:pt x="97" y="16"/>
                    </a:lnTo>
                    <a:lnTo>
                      <a:pt x="97" y="16"/>
                    </a:lnTo>
                    <a:lnTo>
                      <a:pt x="99" y="36"/>
                    </a:lnTo>
                    <a:lnTo>
                      <a:pt x="97" y="60"/>
                    </a:lnTo>
                    <a:lnTo>
                      <a:pt x="97" y="60"/>
                    </a:lnTo>
                    <a:lnTo>
                      <a:pt x="88" y="88"/>
                    </a:lnTo>
                    <a:lnTo>
                      <a:pt x="82" y="102"/>
                    </a:lnTo>
                    <a:lnTo>
                      <a:pt x="76" y="116"/>
                    </a:lnTo>
                    <a:lnTo>
                      <a:pt x="76" y="116"/>
                    </a:lnTo>
                    <a:lnTo>
                      <a:pt x="66" y="130"/>
                    </a:lnTo>
                    <a:lnTo>
                      <a:pt x="58" y="142"/>
                    </a:lnTo>
                    <a:lnTo>
                      <a:pt x="58" y="142"/>
                    </a:lnTo>
                    <a:lnTo>
                      <a:pt x="46" y="156"/>
                    </a:lnTo>
                    <a:lnTo>
                      <a:pt x="32" y="168"/>
                    </a:lnTo>
                    <a:lnTo>
                      <a:pt x="32" y="168"/>
                    </a:lnTo>
                    <a:lnTo>
                      <a:pt x="24" y="172"/>
                    </a:lnTo>
                    <a:lnTo>
                      <a:pt x="24" y="172"/>
                    </a:lnTo>
                    <a:lnTo>
                      <a:pt x="18" y="174"/>
                    </a:lnTo>
                    <a:lnTo>
                      <a:pt x="12" y="174"/>
                    </a:lnTo>
                    <a:lnTo>
                      <a:pt x="12" y="174"/>
                    </a:lnTo>
                    <a:lnTo>
                      <a:pt x="8" y="172"/>
                    </a:lnTo>
                    <a:lnTo>
                      <a:pt x="4" y="168"/>
                    </a:lnTo>
                    <a:lnTo>
                      <a:pt x="2" y="164"/>
                    </a:lnTo>
                    <a:lnTo>
                      <a:pt x="2" y="164"/>
                    </a:lnTo>
                    <a:lnTo>
                      <a:pt x="0" y="154"/>
                    </a:lnTo>
                    <a:lnTo>
                      <a:pt x="0" y="154"/>
                    </a:lnTo>
                    <a:lnTo>
                      <a:pt x="2" y="136"/>
                    </a:lnTo>
                    <a:lnTo>
                      <a:pt x="4" y="122"/>
                    </a:lnTo>
                    <a:lnTo>
                      <a:pt x="4" y="122"/>
                    </a:lnTo>
                    <a:lnTo>
                      <a:pt x="10" y="92"/>
                    </a:lnTo>
                    <a:lnTo>
                      <a:pt x="16" y="66"/>
                    </a:lnTo>
                    <a:lnTo>
                      <a:pt x="16" y="66"/>
                    </a:lnTo>
                    <a:lnTo>
                      <a:pt x="32" y="14"/>
                    </a:lnTo>
                    <a:lnTo>
                      <a:pt x="32" y="14"/>
                    </a:lnTo>
                    <a:lnTo>
                      <a:pt x="22" y="68"/>
                    </a:lnTo>
                    <a:lnTo>
                      <a:pt x="22" y="68"/>
                    </a:lnTo>
                    <a:lnTo>
                      <a:pt x="16" y="94"/>
                    </a:lnTo>
                    <a:lnTo>
                      <a:pt x="12" y="122"/>
                    </a:lnTo>
                    <a:lnTo>
                      <a:pt x="12" y="122"/>
                    </a:lnTo>
                    <a:lnTo>
                      <a:pt x="12" y="138"/>
                    </a:lnTo>
                    <a:lnTo>
                      <a:pt x="12" y="152"/>
                    </a:lnTo>
                    <a:lnTo>
                      <a:pt x="12" y="152"/>
                    </a:lnTo>
                    <a:lnTo>
                      <a:pt x="14" y="160"/>
                    </a:lnTo>
                    <a:lnTo>
                      <a:pt x="14" y="160"/>
                    </a:lnTo>
                    <a:lnTo>
                      <a:pt x="14" y="160"/>
                    </a:lnTo>
                    <a:lnTo>
                      <a:pt x="14" y="160"/>
                    </a:lnTo>
                    <a:lnTo>
                      <a:pt x="18" y="160"/>
                    </a:lnTo>
                    <a:lnTo>
                      <a:pt x="18" y="160"/>
                    </a:lnTo>
                    <a:lnTo>
                      <a:pt x="24" y="156"/>
                    </a:lnTo>
                    <a:lnTo>
                      <a:pt x="24" y="156"/>
                    </a:lnTo>
                    <a:lnTo>
                      <a:pt x="34" y="146"/>
                    </a:lnTo>
                    <a:lnTo>
                      <a:pt x="44" y="134"/>
                    </a:lnTo>
                    <a:lnTo>
                      <a:pt x="44" y="134"/>
                    </a:lnTo>
                    <a:lnTo>
                      <a:pt x="52" y="120"/>
                    </a:lnTo>
                    <a:lnTo>
                      <a:pt x="58" y="106"/>
                    </a:lnTo>
                    <a:lnTo>
                      <a:pt x="58" y="106"/>
                    </a:lnTo>
                    <a:lnTo>
                      <a:pt x="68" y="80"/>
                    </a:lnTo>
                    <a:lnTo>
                      <a:pt x="72" y="56"/>
                    </a:lnTo>
                    <a:lnTo>
                      <a:pt x="72" y="56"/>
                    </a:lnTo>
                    <a:lnTo>
                      <a:pt x="72" y="36"/>
                    </a:lnTo>
                    <a:lnTo>
                      <a:pt x="70" y="22"/>
                    </a:lnTo>
                    <a:lnTo>
                      <a:pt x="70" y="22"/>
                    </a:lnTo>
                    <a:lnTo>
                      <a:pt x="68" y="14"/>
                    </a:lnTo>
                    <a:lnTo>
                      <a:pt x="68" y="14"/>
                    </a:lnTo>
                    <a:lnTo>
                      <a:pt x="66" y="10"/>
                    </a:lnTo>
                    <a:lnTo>
                      <a:pt x="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65">
                <a:extLst>
                  <a:ext uri="{FF2B5EF4-FFF2-40B4-BE49-F238E27FC236}">
                    <a16:creationId xmlns:a16="http://schemas.microsoft.com/office/drawing/2014/main" id="{3CA4C33D-BCF9-4DA2-BB90-B3B86DF42FBC}"/>
                  </a:ext>
                </a:extLst>
              </p:cNvPr>
              <p:cNvSpPr>
                <a:spLocks/>
              </p:cNvSpPr>
              <p:nvPr/>
            </p:nvSpPr>
            <p:spPr bwMode="auto">
              <a:xfrm>
                <a:off x="8620" y="5812"/>
                <a:ext cx="117" cy="244"/>
              </a:xfrm>
              <a:custGeom>
                <a:avLst/>
                <a:gdLst>
                  <a:gd name="T0" fmla="*/ 91 w 117"/>
                  <a:gd name="T1" fmla="*/ 0 h 244"/>
                  <a:gd name="T2" fmla="*/ 97 w 117"/>
                  <a:gd name="T3" fmla="*/ 14 h 244"/>
                  <a:gd name="T4" fmla="*/ 105 w 117"/>
                  <a:gd name="T5" fmla="*/ 30 h 244"/>
                  <a:gd name="T6" fmla="*/ 111 w 117"/>
                  <a:gd name="T7" fmla="*/ 52 h 244"/>
                  <a:gd name="T8" fmla="*/ 117 w 117"/>
                  <a:gd name="T9" fmla="*/ 94 h 244"/>
                  <a:gd name="T10" fmla="*/ 115 w 117"/>
                  <a:gd name="T11" fmla="*/ 110 h 244"/>
                  <a:gd name="T12" fmla="*/ 109 w 117"/>
                  <a:gd name="T13" fmla="*/ 142 h 244"/>
                  <a:gd name="T14" fmla="*/ 105 w 117"/>
                  <a:gd name="T15" fmla="*/ 158 h 244"/>
                  <a:gd name="T16" fmla="*/ 99 w 117"/>
                  <a:gd name="T17" fmla="*/ 172 h 244"/>
                  <a:gd name="T18" fmla="*/ 81 w 117"/>
                  <a:gd name="T19" fmla="*/ 200 h 244"/>
                  <a:gd name="T20" fmla="*/ 69 w 117"/>
                  <a:gd name="T21" fmla="*/ 212 h 244"/>
                  <a:gd name="T22" fmla="*/ 59 w 117"/>
                  <a:gd name="T23" fmla="*/ 222 h 244"/>
                  <a:gd name="T24" fmla="*/ 35 w 117"/>
                  <a:gd name="T25" fmla="*/ 240 h 244"/>
                  <a:gd name="T26" fmla="*/ 28 w 117"/>
                  <a:gd name="T27" fmla="*/ 242 h 244"/>
                  <a:gd name="T28" fmla="*/ 20 w 117"/>
                  <a:gd name="T29" fmla="*/ 244 h 244"/>
                  <a:gd name="T30" fmla="*/ 6 w 117"/>
                  <a:gd name="T31" fmla="*/ 240 h 244"/>
                  <a:gd name="T32" fmla="*/ 2 w 117"/>
                  <a:gd name="T33" fmla="*/ 236 h 244"/>
                  <a:gd name="T34" fmla="*/ 2 w 117"/>
                  <a:gd name="T35" fmla="*/ 230 h 244"/>
                  <a:gd name="T36" fmla="*/ 0 w 117"/>
                  <a:gd name="T37" fmla="*/ 220 h 244"/>
                  <a:gd name="T38" fmla="*/ 0 w 117"/>
                  <a:gd name="T39" fmla="*/ 202 h 244"/>
                  <a:gd name="T40" fmla="*/ 4 w 117"/>
                  <a:gd name="T41" fmla="*/ 188 h 244"/>
                  <a:gd name="T42" fmla="*/ 2 w 117"/>
                  <a:gd name="T43" fmla="*/ 202 h 244"/>
                  <a:gd name="T44" fmla="*/ 2 w 117"/>
                  <a:gd name="T45" fmla="*/ 220 h 244"/>
                  <a:gd name="T46" fmla="*/ 6 w 117"/>
                  <a:gd name="T47" fmla="*/ 234 h 244"/>
                  <a:gd name="T48" fmla="*/ 10 w 117"/>
                  <a:gd name="T49" fmla="*/ 238 h 244"/>
                  <a:gd name="T50" fmla="*/ 20 w 117"/>
                  <a:gd name="T51" fmla="*/ 238 h 244"/>
                  <a:gd name="T52" fmla="*/ 31 w 117"/>
                  <a:gd name="T53" fmla="*/ 234 h 244"/>
                  <a:gd name="T54" fmla="*/ 51 w 117"/>
                  <a:gd name="T55" fmla="*/ 216 h 244"/>
                  <a:gd name="T56" fmla="*/ 71 w 117"/>
                  <a:gd name="T57" fmla="*/ 192 h 244"/>
                  <a:gd name="T58" fmla="*/ 79 w 117"/>
                  <a:gd name="T59" fmla="*/ 180 h 244"/>
                  <a:gd name="T60" fmla="*/ 85 w 117"/>
                  <a:gd name="T61" fmla="*/ 166 h 244"/>
                  <a:gd name="T62" fmla="*/ 93 w 117"/>
                  <a:gd name="T63" fmla="*/ 138 h 244"/>
                  <a:gd name="T64" fmla="*/ 95 w 117"/>
                  <a:gd name="T65" fmla="*/ 124 h 244"/>
                  <a:gd name="T66" fmla="*/ 95 w 117"/>
                  <a:gd name="T67" fmla="*/ 110 h 244"/>
                  <a:gd name="T68" fmla="*/ 89 w 117"/>
                  <a:gd name="T69" fmla="*/ 60 h 244"/>
                  <a:gd name="T70" fmla="*/ 81 w 117"/>
                  <a:gd name="T71" fmla="*/ 40 h 244"/>
                  <a:gd name="T72" fmla="*/ 75 w 117"/>
                  <a:gd name="T73" fmla="*/ 28 h 244"/>
                  <a:gd name="T74" fmla="*/ 67 w 117"/>
                  <a:gd name="T75" fmla="*/ 1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 h="244">
                    <a:moveTo>
                      <a:pt x="91" y="0"/>
                    </a:moveTo>
                    <a:lnTo>
                      <a:pt x="91" y="0"/>
                    </a:lnTo>
                    <a:lnTo>
                      <a:pt x="97" y="14"/>
                    </a:lnTo>
                    <a:lnTo>
                      <a:pt x="97" y="14"/>
                    </a:lnTo>
                    <a:lnTo>
                      <a:pt x="105" y="30"/>
                    </a:lnTo>
                    <a:lnTo>
                      <a:pt x="105" y="30"/>
                    </a:lnTo>
                    <a:lnTo>
                      <a:pt x="111" y="52"/>
                    </a:lnTo>
                    <a:lnTo>
                      <a:pt x="111" y="52"/>
                    </a:lnTo>
                    <a:lnTo>
                      <a:pt x="115" y="80"/>
                    </a:lnTo>
                    <a:lnTo>
                      <a:pt x="117" y="94"/>
                    </a:lnTo>
                    <a:lnTo>
                      <a:pt x="115" y="110"/>
                    </a:lnTo>
                    <a:lnTo>
                      <a:pt x="115" y="110"/>
                    </a:lnTo>
                    <a:lnTo>
                      <a:pt x="113" y="126"/>
                    </a:lnTo>
                    <a:lnTo>
                      <a:pt x="109" y="142"/>
                    </a:lnTo>
                    <a:lnTo>
                      <a:pt x="109" y="142"/>
                    </a:lnTo>
                    <a:lnTo>
                      <a:pt x="105" y="158"/>
                    </a:lnTo>
                    <a:lnTo>
                      <a:pt x="99" y="172"/>
                    </a:lnTo>
                    <a:lnTo>
                      <a:pt x="99" y="172"/>
                    </a:lnTo>
                    <a:lnTo>
                      <a:pt x="91" y="188"/>
                    </a:lnTo>
                    <a:lnTo>
                      <a:pt x="81" y="200"/>
                    </a:lnTo>
                    <a:lnTo>
                      <a:pt x="81" y="200"/>
                    </a:lnTo>
                    <a:lnTo>
                      <a:pt x="69" y="212"/>
                    </a:lnTo>
                    <a:lnTo>
                      <a:pt x="59" y="222"/>
                    </a:lnTo>
                    <a:lnTo>
                      <a:pt x="59" y="222"/>
                    </a:lnTo>
                    <a:lnTo>
                      <a:pt x="47" y="232"/>
                    </a:lnTo>
                    <a:lnTo>
                      <a:pt x="35" y="240"/>
                    </a:lnTo>
                    <a:lnTo>
                      <a:pt x="35" y="240"/>
                    </a:lnTo>
                    <a:lnTo>
                      <a:pt x="28" y="242"/>
                    </a:lnTo>
                    <a:lnTo>
                      <a:pt x="20" y="244"/>
                    </a:lnTo>
                    <a:lnTo>
                      <a:pt x="20" y="244"/>
                    </a:lnTo>
                    <a:lnTo>
                      <a:pt x="14" y="244"/>
                    </a:lnTo>
                    <a:lnTo>
                      <a:pt x="6" y="240"/>
                    </a:lnTo>
                    <a:lnTo>
                      <a:pt x="6" y="240"/>
                    </a:lnTo>
                    <a:lnTo>
                      <a:pt x="2" y="236"/>
                    </a:lnTo>
                    <a:lnTo>
                      <a:pt x="2" y="230"/>
                    </a:lnTo>
                    <a:lnTo>
                      <a:pt x="2" y="230"/>
                    </a:lnTo>
                    <a:lnTo>
                      <a:pt x="0" y="220"/>
                    </a:lnTo>
                    <a:lnTo>
                      <a:pt x="0" y="220"/>
                    </a:lnTo>
                    <a:lnTo>
                      <a:pt x="0" y="202"/>
                    </a:lnTo>
                    <a:lnTo>
                      <a:pt x="0" y="202"/>
                    </a:lnTo>
                    <a:lnTo>
                      <a:pt x="4" y="188"/>
                    </a:lnTo>
                    <a:lnTo>
                      <a:pt x="4" y="188"/>
                    </a:lnTo>
                    <a:lnTo>
                      <a:pt x="2" y="202"/>
                    </a:lnTo>
                    <a:lnTo>
                      <a:pt x="2" y="202"/>
                    </a:lnTo>
                    <a:lnTo>
                      <a:pt x="2" y="220"/>
                    </a:lnTo>
                    <a:lnTo>
                      <a:pt x="2" y="220"/>
                    </a:lnTo>
                    <a:lnTo>
                      <a:pt x="4" y="228"/>
                    </a:lnTo>
                    <a:lnTo>
                      <a:pt x="6" y="234"/>
                    </a:lnTo>
                    <a:lnTo>
                      <a:pt x="10" y="238"/>
                    </a:lnTo>
                    <a:lnTo>
                      <a:pt x="10" y="238"/>
                    </a:lnTo>
                    <a:lnTo>
                      <a:pt x="14" y="240"/>
                    </a:lnTo>
                    <a:lnTo>
                      <a:pt x="20" y="238"/>
                    </a:lnTo>
                    <a:lnTo>
                      <a:pt x="31" y="234"/>
                    </a:lnTo>
                    <a:lnTo>
                      <a:pt x="31" y="234"/>
                    </a:lnTo>
                    <a:lnTo>
                      <a:pt x="41" y="226"/>
                    </a:lnTo>
                    <a:lnTo>
                      <a:pt x="51" y="216"/>
                    </a:lnTo>
                    <a:lnTo>
                      <a:pt x="51" y="216"/>
                    </a:lnTo>
                    <a:lnTo>
                      <a:pt x="71" y="192"/>
                    </a:lnTo>
                    <a:lnTo>
                      <a:pt x="71" y="192"/>
                    </a:lnTo>
                    <a:lnTo>
                      <a:pt x="79" y="180"/>
                    </a:lnTo>
                    <a:lnTo>
                      <a:pt x="85" y="166"/>
                    </a:lnTo>
                    <a:lnTo>
                      <a:pt x="85" y="166"/>
                    </a:lnTo>
                    <a:lnTo>
                      <a:pt x="89" y="152"/>
                    </a:lnTo>
                    <a:lnTo>
                      <a:pt x="93" y="138"/>
                    </a:lnTo>
                    <a:lnTo>
                      <a:pt x="93" y="138"/>
                    </a:lnTo>
                    <a:lnTo>
                      <a:pt x="95" y="124"/>
                    </a:lnTo>
                    <a:lnTo>
                      <a:pt x="95" y="110"/>
                    </a:lnTo>
                    <a:lnTo>
                      <a:pt x="95" y="110"/>
                    </a:lnTo>
                    <a:lnTo>
                      <a:pt x="93" y="82"/>
                    </a:lnTo>
                    <a:lnTo>
                      <a:pt x="89" y="60"/>
                    </a:lnTo>
                    <a:lnTo>
                      <a:pt x="89" y="60"/>
                    </a:lnTo>
                    <a:lnTo>
                      <a:pt x="81" y="40"/>
                    </a:lnTo>
                    <a:lnTo>
                      <a:pt x="81" y="40"/>
                    </a:lnTo>
                    <a:lnTo>
                      <a:pt x="75" y="28"/>
                    </a:lnTo>
                    <a:lnTo>
                      <a:pt x="75" y="28"/>
                    </a:lnTo>
                    <a:lnTo>
                      <a:pt x="67" y="16"/>
                    </a:lnTo>
                    <a:lnTo>
                      <a:pt x="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66">
                <a:extLst>
                  <a:ext uri="{FF2B5EF4-FFF2-40B4-BE49-F238E27FC236}">
                    <a16:creationId xmlns:a16="http://schemas.microsoft.com/office/drawing/2014/main" id="{966333B4-BE6C-4682-8730-AF99D7F94C7B}"/>
                  </a:ext>
                </a:extLst>
              </p:cNvPr>
              <p:cNvSpPr>
                <a:spLocks/>
              </p:cNvSpPr>
              <p:nvPr/>
            </p:nvSpPr>
            <p:spPr bwMode="auto">
              <a:xfrm>
                <a:off x="8881" y="3046"/>
                <a:ext cx="66" cy="807"/>
              </a:xfrm>
              <a:custGeom>
                <a:avLst/>
                <a:gdLst>
                  <a:gd name="T0" fmla="*/ 12 w 66"/>
                  <a:gd name="T1" fmla="*/ 0 h 807"/>
                  <a:gd name="T2" fmla="*/ 12 w 66"/>
                  <a:gd name="T3" fmla="*/ 0 h 807"/>
                  <a:gd name="T4" fmla="*/ 20 w 66"/>
                  <a:gd name="T5" fmla="*/ 4 h 807"/>
                  <a:gd name="T6" fmla="*/ 20 w 66"/>
                  <a:gd name="T7" fmla="*/ 4 h 807"/>
                  <a:gd name="T8" fmla="*/ 32 w 66"/>
                  <a:gd name="T9" fmla="*/ 12 h 807"/>
                  <a:gd name="T10" fmla="*/ 44 w 66"/>
                  <a:gd name="T11" fmla="*/ 24 h 807"/>
                  <a:gd name="T12" fmla="*/ 44 w 66"/>
                  <a:gd name="T13" fmla="*/ 24 h 807"/>
                  <a:gd name="T14" fmla="*/ 50 w 66"/>
                  <a:gd name="T15" fmla="*/ 32 h 807"/>
                  <a:gd name="T16" fmla="*/ 56 w 66"/>
                  <a:gd name="T17" fmla="*/ 42 h 807"/>
                  <a:gd name="T18" fmla="*/ 60 w 66"/>
                  <a:gd name="T19" fmla="*/ 54 h 807"/>
                  <a:gd name="T20" fmla="*/ 62 w 66"/>
                  <a:gd name="T21" fmla="*/ 66 h 807"/>
                  <a:gd name="T22" fmla="*/ 62 w 66"/>
                  <a:gd name="T23" fmla="*/ 66 h 807"/>
                  <a:gd name="T24" fmla="*/ 66 w 66"/>
                  <a:gd name="T25" fmla="*/ 92 h 807"/>
                  <a:gd name="T26" fmla="*/ 66 w 66"/>
                  <a:gd name="T27" fmla="*/ 120 h 807"/>
                  <a:gd name="T28" fmla="*/ 66 w 66"/>
                  <a:gd name="T29" fmla="*/ 120 h 807"/>
                  <a:gd name="T30" fmla="*/ 64 w 66"/>
                  <a:gd name="T31" fmla="*/ 152 h 807"/>
                  <a:gd name="T32" fmla="*/ 60 w 66"/>
                  <a:gd name="T33" fmla="*/ 184 h 807"/>
                  <a:gd name="T34" fmla="*/ 52 w 66"/>
                  <a:gd name="T35" fmla="*/ 252 h 807"/>
                  <a:gd name="T36" fmla="*/ 52 w 66"/>
                  <a:gd name="T37" fmla="*/ 252 h 807"/>
                  <a:gd name="T38" fmla="*/ 44 w 66"/>
                  <a:gd name="T39" fmla="*/ 325 h 807"/>
                  <a:gd name="T40" fmla="*/ 44 w 66"/>
                  <a:gd name="T41" fmla="*/ 325 h 807"/>
                  <a:gd name="T42" fmla="*/ 42 w 66"/>
                  <a:gd name="T43" fmla="*/ 363 h 807"/>
                  <a:gd name="T44" fmla="*/ 42 w 66"/>
                  <a:gd name="T45" fmla="*/ 363 h 807"/>
                  <a:gd name="T46" fmla="*/ 40 w 66"/>
                  <a:gd name="T47" fmla="*/ 401 h 807"/>
                  <a:gd name="T48" fmla="*/ 40 w 66"/>
                  <a:gd name="T49" fmla="*/ 401 h 807"/>
                  <a:gd name="T50" fmla="*/ 38 w 66"/>
                  <a:gd name="T51" fmla="*/ 475 h 807"/>
                  <a:gd name="T52" fmla="*/ 38 w 66"/>
                  <a:gd name="T53" fmla="*/ 475 h 807"/>
                  <a:gd name="T54" fmla="*/ 40 w 66"/>
                  <a:gd name="T55" fmla="*/ 549 h 807"/>
                  <a:gd name="T56" fmla="*/ 40 w 66"/>
                  <a:gd name="T57" fmla="*/ 549 h 807"/>
                  <a:gd name="T58" fmla="*/ 44 w 66"/>
                  <a:gd name="T59" fmla="*/ 679 h 807"/>
                  <a:gd name="T60" fmla="*/ 44 w 66"/>
                  <a:gd name="T61" fmla="*/ 679 h 807"/>
                  <a:gd name="T62" fmla="*/ 50 w 66"/>
                  <a:gd name="T63" fmla="*/ 807 h 807"/>
                  <a:gd name="T64" fmla="*/ 50 w 66"/>
                  <a:gd name="T65" fmla="*/ 807 h 807"/>
                  <a:gd name="T66" fmla="*/ 40 w 66"/>
                  <a:gd name="T67" fmla="*/ 679 h 807"/>
                  <a:gd name="T68" fmla="*/ 40 w 66"/>
                  <a:gd name="T69" fmla="*/ 679 h 807"/>
                  <a:gd name="T70" fmla="*/ 30 w 66"/>
                  <a:gd name="T71" fmla="*/ 549 h 807"/>
                  <a:gd name="T72" fmla="*/ 30 w 66"/>
                  <a:gd name="T73" fmla="*/ 549 h 807"/>
                  <a:gd name="T74" fmla="*/ 26 w 66"/>
                  <a:gd name="T75" fmla="*/ 477 h 807"/>
                  <a:gd name="T76" fmla="*/ 26 w 66"/>
                  <a:gd name="T77" fmla="*/ 477 h 807"/>
                  <a:gd name="T78" fmla="*/ 26 w 66"/>
                  <a:gd name="T79" fmla="*/ 401 h 807"/>
                  <a:gd name="T80" fmla="*/ 26 w 66"/>
                  <a:gd name="T81" fmla="*/ 401 h 807"/>
                  <a:gd name="T82" fmla="*/ 26 w 66"/>
                  <a:gd name="T83" fmla="*/ 361 h 807"/>
                  <a:gd name="T84" fmla="*/ 26 w 66"/>
                  <a:gd name="T85" fmla="*/ 361 h 807"/>
                  <a:gd name="T86" fmla="*/ 26 w 66"/>
                  <a:gd name="T87" fmla="*/ 323 h 807"/>
                  <a:gd name="T88" fmla="*/ 26 w 66"/>
                  <a:gd name="T89" fmla="*/ 323 h 807"/>
                  <a:gd name="T90" fmla="*/ 32 w 66"/>
                  <a:gd name="T91" fmla="*/ 250 h 807"/>
                  <a:gd name="T92" fmla="*/ 32 w 66"/>
                  <a:gd name="T93" fmla="*/ 250 h 807"/>
                  <a:gd name="T94" fmla="*/ 38 w 66"/>
                  <a:gd name="T95" fmla="*/ 180 h 807"/>
                  <a:gd name="T96" fmla="*/ 40 w 66"/>
                  <a:gd name="T97" fmla="*/ 150 h 807"/>
                  <a:gd name="T98" fmla="*/ 42 w 66"/>
                  <a:gd name="T99" fmla="*/ 120 h 807"/>
                  <a:gd name="T100" fmla="*/ 42 w 66"/>
                  <a:gd name="T101" fmla="*/ 120 h 807"/>
                  <a:gd name="T102" fmla="*/ 40 w 66"/>
                  <a:gd name="T103" fmla="*/ 94 h 807"/>
                  <a:gd name="T104" fmla="*/ 38 w 66"/>
                  <a:gd name="T105" fmla="*/ 72 h 807"/>
                  <a:gd name="T106" fmla="*/ 38 w 66"/>
                  <a:gd name="T107" fmla="*/ 72 h 807"/>
                  <a:gd name="T108" fmla="*/ 30 w 66"/>
                  <a:gd name="T109" fmla="*/ 54 h 807"/>
                  <a:gd name="T110" fmla="*/ 22 w 66"/>
                  <a:gd name="T111" fmla="*/ 42 h 807"/>
                  <a:gd name="T112" fmla="*/ 22 w 66"/>
                  <a:gd name="T113" fmla="*/ 42 h 807"/>
                  <a:gd name="T114" fmla="*/ 14 w 66"/>
                  <a:gd name="T115" fmla="*/ 34 h 807"/>
                  <a:gd name="T116" fmla="*/ 8 w 66"/>
                  <a:gd name="T117" fmla="*/ 28 h 807"/>
                  <a:gd name="T118" fmla="*/ 8 w 66"/>
                  <a:gd name="T119" fmla="*/ 28 h 807"/>
                  <a:gd name="T120" fmla="*/ 0 w 66"/>
                  <a:gd name="T121" fmla="*/ 24 h 807"/>
                  <a:gd name="T122" fmla="*/ 12 w 66"/>
                  <a:gd name="T123"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 h="807">
                    <a:moveTo>
                      <a:pt x="12" y="0"/>
                    </a:moveTo>
                    <a:lnTo>
                      <a:pt x="12" y="0"/>
                    </a:lnTo>
                    <a:lnTo>
                      <a:pt x="20" y="4"/>
                    </a:lnTo>
                    <a:lnTo>
                      <a:pt x="20" y="4"/>
                    </a:lnTo>
                    <a:lnTo>
                      <a:pt x="32" y="12"/>
                    </a:lnTo>
                    <a:lnTo>
                      <a:pt x="44" y="24"/>
                    </a:lnTo>
                    <a:lnTo>
                      <a:pt x="44" y="24"/>
                    </a:lnTo>
                    <a:lnTo>
                      <a:pt x="50" y="32"/>
                    </a:lnTo>
                    <a:lnTo>
                      <a:pt x="56" y="42"/>
                    </a:lnTo>
                    <a:lnTo>
                      <a:pt x="60" y="54"/>
                    </a:lnTo>
                    <a:lnTo>
                      <a:pt x="62" y="66"/>
                    </a:lnTo>
                    <a:lnTo>
                      <a:pt x="62" y="66"/>
                    </a:lnTo>
                    <a:lnTo>
                      <a:pt x="66" y="92"/>
                    </a:lnTo>
                    <a:lnTo>
                      <a:pt x="66" y="120"/>
                    </a:lnTo>
                    <a:lnTo>
                      <a:pt x="66" y="120"/>
                    </a:lnTo>
                    <a:lnTo>
                      <a:pt x="64" y="152"/>
                    </a:lnTo>
                    <a:lnTo>
                      <a:pt x="60" y="184"/>
                    </a:lnTo>
                    <a:lnTo>
                      <a:pt x="52" y="252"/>
                    </a:lnTo>
                    <a:lnTo>
                      <a:pt x="52" y="252"/>
                    </a:lnTo>
                    <a:lnTo>
                      <a:pt x="44" y="325"/>
                    </a:lnTo>
                    <a:lnTo>
                      <a:pt x="44" y="325"/>
                    </a:lnTo>
                    <a:lnTo>
                      <a:pt x="42" y="363"/>
                    </a:lnTo>
                    <a:lnTo>
                      <a:pt x="42" y="363"/>
                    </a:lnTo>
                    <a:lnTo>
                      <a:pt x="40" y="401"/>
                    </a:lnTo>
                    <a:lnTo>
                      <a:pt x="40" y="401"/>
                    </a:lnTo>
                    <a:lnTo>
                      <a:pt x="38" y="475"/>
                    </a:lnTo>
                    <a:lnTo>
                      <a:pt x="38" y="475"/>
                    </a:lnTo>
                    <a:lnTo>
                      <a:pt x="40" y="549"/>
                    </a:lnTo>
                    <a:lnTo>
                      <a:pt x="40" y="549"/>
                    </a:lnTo>
                    <a:lnTo>
                      <a:pt x="44" y="679"/>
                    </a:lnTo>
                    <a:lnTo>
                      <a:pt x="44" y="679"/>
                    </a:lnTo>
                    <a:lnTo>
                      <a:pt x="50" y="807"/>
                    </a:lnTo>
                    <a:lnTo>
                      <a:pt x="50" y="807"/>
                    </a:lnTo>
                    <a:lnTo>
                      <a:pt x="40" y="679"/>
                    </a:lnTo>
                    <a:lnTo>
                      <a:pt x="40" y="679"/>
                    </a:lnTo>
                    <a:lnTo>
                      <a:pt x="30" y="549"/>
                    </a:lnTo>
                    <a:lnTo>
                      <a:pt x="30" y="549"/>
                    </a:lnTo>
                    <a:lnTo>
                      <a:pt x="26" y="477"/>
                    </a:lnTo>
                    <a:lnTo>
                      <a:pt x="26" y="477"/>
                    </a:lnTo>
                    <a:lnTo>
                      <a:pt x="26" y="401"/>
                    </a:lnTo>
                    <a:lnTo>
                      <a:pt x="26" y="401"/>
                    </a:lnTo>
                    <a:lnTo>
                      <a:pt x="26" y="361"/>
                    </a:lnTo>
                    <a:lnTo>
                      <a:pt x="26" y="361"/>
                    </a:lnTo>
                    <a:lnTo>
                      <a:pt x="26" y="323"/>
                    </a:lnTo>
                    <a:lnTo>
                      <a:pt x="26" y="323"/>
                    </a:lnTo>
                    <a:lnTo>
                      <a:pt x="32" y="250"/>
                    </a:lnTo>
                    <a:lnTo>
                      <a:pt x="32" y="250"/>
                    </a:lnTo>
                    <a:lnTo>
                      <a:pt x="38" y="180"/>
                    </a:lnTo>
                    <a:lnTo>
                      <a:pt x="40" y="150"/>
                    </a:lnTo>
                    <a:lnTo>
                      <a:pt x="42" y="120"/>
                    </a:lnTo>
                    <a:lnTo>
                      <a:pt x="42" y="120"/>
                    </a:lnTo>
                    <a:lnTo>
                      <a:pt x="40" y="94"/>
                    </a:lnTo>
                    <a:lnTo>
                      <a:pt x="38" y="72"/>
                    </a:lnTo>
                    <a:lnTo>
                      <a:pt x="38" y="72"/>
                    </a:lnTo>
                    <a:lnTo>
                      <a:pt x="30" y="54"/>
                    </a:lnTo>
                    <a:lnTo>
                      <a:pt x="22" y="42"/>
                    </a:lnTo>
                    <a:lnTo>
                      <a:pt x="22" y="42"/>
                    </a:lnTo>
                    <a:lnTo>
                      <a:pt x="14" y="34"/>
                    </a:lnTo>
                    <a:lnTo>
                      <a:pt x="8" y="28"/>
                    </a:lnTo>
                    <a:lnTo>
                      <a:pt x="8" y="28"/>
                    </a:lnTo>
                    <a:lnTo>
                      <a:pt x="0" y="24"/>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67">
                <a:extLst>
                  <a:ext uri="{FF2B5EF4-FFF2-40B4-BE49-F238E27FC236}">
                    <a16:creationId xmlns:a16="http://schemas.microsoft.com/office/drawing/2014/main" id="{F69D3AE9-6745-4FA1-A5E3-F2C8E96FF821}"/>
                  </a:ext>
                </a:extLst>
              </p:cNvPr>
              <p:cNvSpPr>
                <a:spLocks/>
              </p:cNvSpPr>
              <p:nvPr/>
            </p:nvSpPr>
            <p:spPr bwMode="auto">
              <a:xfrm>
                <a:off x="8911" y="3300"/>
                <a:ext cx="64" cy="153"/>
              </a:xfrm>
              <a:custGeom>
                <a:avLst/>
                <a:gdLst>
                  <a:gd name="T0" fmla="*/ 20 w 64"/>
                  <a:gd name="T1" fmla="*/ 0 h 153"/>
                  <a:gd name="T2" fmla="*/ 20 w 64"/>
                  <a:gd name="T3" fmla="*/ 0 h 153"/>
                  <a:gd name="T4" fmla="*/ 24 w 64"/>
                  <a:gd name="T5" fmla="*/ 4 h 153"/>
                  <a:gd name="T6" fmla="*/ 24 w 64"/>
                  <a:gd name="T7" fmla="*/ 4 h 153"/>
                  <a:gd name="T8" fmla="*/ 30 w 64"/>
                  <a:gd name="T9" fmla="*/ 13 h 153"/>
                  <a:gd name="T10" fmla="*/ 30 w 64"/>
                  <a:gd name="T11" fmla="*/ 13 h 153"/>
                  <a:gd name="T12" fmla="*/ 36 w 64"/>
                  <a:gd name="T13" fmla="*/ 23 h 153"/>
                  <a:gd name="T14" fmla="*/ 36 w 64"/>
                  <a:gd name="T15" fmla="*/ 23 h 153"/>
                  <a:gd name="T16" fmla="*/ 46 w 64"/>
                  <a:gd name="T17" fmla="*/ 47 h 153"/>
                  <a:gd name="T18" fmla="*/ 46 w 64"/>
                  <a:gd name="T19" fmla="*/ 47 h 153"/>
                  <a:gd name="T20" fmla="*/ 54 w 64"/>
                  <a:gd name="T21" fmla="*/ 75 h 153"/>
                  <a:gd name="T22" fmla="*/ 54 w 64"/>
                  <a:gd name="T23" fmla="*/ 75 h 153"/>
                  <a:gd name="T24" fmla="*/ 58 w 64"/>
                  <a:gd name="T25" fmla="*/ 103 h 153"/>
                  <a:gd name="T26" fmla="*/ 62 w 64"/>
                  <a:gd name="T27" fmla="*/ 129 h 153"/>
                  <a:gd name="T28" fmla="*/ 64 w 64"/>
                  <a:gd name="T29" fmla="*/ 153 h 153"/>
                  <a:gd name="T30" fmla="*/ 64 w 64"/>
                  <a:gd name="T31" fmla="*/ 153 h 153"/>
                  <a:gd name="T32" fmla="*/ 58 w 64"/>
                  <a:gd name="T33" fmla="*/ 129 h 153"/>
                  <a:gd name="T34" fmla="*/ 50 w 64"/>
                  <a:gd name="T35" fmla="*/ 105 h 153"/>
                  <a:gd name="T36" fmla="*/ 40 w 64"/>
                  <a:gd name="T37" fmla="*/ 79 h 153"/>
                  <a:gd name="T38" fmla="*/ 40 w 64"/>
                  <a:gd name="T39" fmla="*/ 79 h 153"/>
                  <a:gd name="T40" fmla="*/ 28 w 64"/>
                  <a:gd name="T41" fmla="*/ 55 h 153"/>
                  <a:gd name="T42" fmla="*/ 28 w 64"/>
                  <a:gd name="T43" fmla="*/ 55 h 153"/>
                  <a:gd name="T44" fmla="*/ 14 w 64"/>
                  <a:gd name="T45" fmla="*/ 35 h 153"/>
                  <a:gd name="T46" fmla="*/ 14 w 64"/>
                  <a:gd name="T47" fmla="*/ 35 h 153"/>
                  <a:gd name="T48" fmla="*/ 10 w 64"/>
                  <a:gd name="T49" fmla="*/ 29 h 153"/>
                  <a:gd name="T50" fmla="*/ 10 w 64"/>
                  <a:gd name="T51" fmla="*/ 29 h 153"/>
                  <a:gd name="T52" fmla="*/ 4 w 64"/>
                  <a:gd name="T53" fmla="*/ 25 h 153"/>
                  <a:gd name="T54" fmla="*/ 4 w 64"/>
                  <a:gd name="T55" fmla="*/ 25 h 153"/>
                  <a:gd name="T56" fmla="*/ 0 w 64"/>
                  <a:gd name="T57" fmla="*/ 21 h 153"/>
                  <a:gd name="T58" fmla="*/ 20 w 64"/>
                  <a:gd name="T5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153">
                    <a:moveTo>
                      <a:pt x="20" y="0"/>
                    </a:moveTo>
                    <a:lnTo>
                      <a:pt x="20" y="0"/>
                    </a:lnTo>
                    <a:lnTo>
                      <a:pt x="24" y="4"/>
                    </a:lnTo>
                    <a:lnTo>
                      <a:pt x="24" y="4"/>
                    </a:lnTo>
                    <a:lnTo>
                      <a:pt x="30" y="13"/>
                    </a:lnTo>
                    <a:lnTo>
                      <a:pt x="30" y="13"/>
                    </a:lnTo>
                    <a:lnTo>
                      <a:pt x="36" y="23"/>
                    </a:lnTo>
                    <a:lnTo>
                      <a:pt x="36" y="23"/>
                    </a:lnTo>
                    <a:lnTo>
                      <a:pt x="46" y="47"/>
                    </a:lnTo>
                    <a:lnTo>
                      <a:pt x="46" y="47"/>
                    </a:lnTo>
                    <a:lnTo>
                      <a:pt x="54" y="75"/>
                    </a:lnTo>
                    <a:lnTo>
                      <a:pt x="54" y="75"/>
                    </a:lnTo>
                    <a:lnTo>
                      <a:pt x="58" y="103"/>
                    </a:lnTo>
                    <a:lnTo>
                      <a:pt x="62" y="129"/>
                    </a:lnTo>
                    <a:lnTo>
                      <a:pt x="64" y="153"/>
                    </a:lnTo>
                    <a:lnTo>
                      <a:pt x="64" y="153"/>
                    </a:lnTo>
                    <a:lnTo>
                      <a:pt x="58" y="129"/>
                    </a:lnTo>
                    <a:lnTo>
                      <a:pt x="50" y="105"/>
                    </a:lnTo>
                    <a:lnTo>
                      <a:pt x="40" y="79"/>
                    </a:lnTo>
                    <a:lnTo>
                      <a:pt x="40" y="79"/>
                    </a:lnTo>
                    <a:lnTo>
                      <a:pt x="28" y="55"/>
                    </a:lnTo>
                    <a:lnTo>
                      <a:pt x="28" y="55"/>
                    </a:lnTo>
                    <a:lnTo>
                      <a:pt x="14" y="35"/>
                    </a:lnTo>
                    <a:lnTo>
                      <a:pt x="14" y="35"/>
                    </a:lnTo>
                    <a:lnTo>
                      <a:pt x="10" y="29"/>
                    </a:lnTo>
                    <a:lnTo>
                      <a:pt x="10" y="29"/>
                    </a:lnTo>
                    <a:lnTo>
                      <a:pt x="4" y="25"/>
                    </a:lnTo>
                    <a:lnTo>
                      <a:pt x="4" y="25"/>
                    </a:lnTo>
                    <a:lnTo>
                      <a:pt x="0" y="21"/>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68">
                <a:extLst>
                  <a:ext uri="{FF2B5EF4-FFF2-40B4-BE49-F238E27FC236}">
                    <a16:creationId xmlns:a16="http://schemas.microsoft.com/office/drawing/2014/main" id="{EC0A15D9-85BD-4224-8B71-9D5A70E8B7AB}"/>
                  </a:ext>
                </a:extLst>
              </p:cNvPr>
              <p:cNvSpPr>
                <a:spLocks/>
              </p:cNvSpPr>
              <p:nvPr/>
            </p:nvSpPr>
            <p:spPr bwMode="auto">
              <a:xfrm>
                <a:off x="8911" y="3511"/>
                <a:ext cx="38" cy="92"/>
              </a:xfrm>
              <a:custGeom>
                <a:avLst/>
                <a:gdLst>
                  <a:gd name="T0" fmla="*/ 8 w 38"/>
                  <a:gd name="T1" fmla="*/ 0 h 92"/>
                  <a:gd name="T2" fmla="*/ 8 w 38"/>
                  <a:gd name="T3" fmla="*/ 0 h 92"/>
                  <a:gd name="T4" fmla="*/ 10 w 38"/>
                  <a:gd name="T5" fmla="*/ 2 h 92"/>
                  <a:gd name="T6" fmla="*/ 10 w 38"/>
                  <a:gd name="T7" fmla="*/ 2 h 92"/>
                  <a:gd name="T8" fmla="*/ 16 w 38"/>
                  <a:gd name="T9" fmla="*/ 6 h 92"/>
                  <a:gd name="T10" fmla="*/ 24 w 38"/>
                  <a:gd name="T11" fmla="*/ 10 h 92"/>
                  <a:gd name="T12" fmla="*/ 24 w 38"/>
                  <a:gd name="T13" fmla="*/ 10 h 92"/>
                  <a:gd name="T14" fmla="*/ 30 w 38"/>
                  <a:gd name="T15" fmla="*/ 18 h 92"/>
                  <a:gd name="T16" fmla="*/ 34 w 38"/>
                  <a:gd name="T17" fmla="*/ 28 h 92"/>
                  <a:gd name="T18" fmla="*/ 34 w 38"/>
                  <a:gd name="T19" fmla="*/ 28 h 92"/>
                  <a:gd name="T20" fmla="*/ 36 w 38"/>
                  <a:gd name="T21" fmla="*/ 46 h 92"/>
                  <a:gd name="T22" fmla="*/ 36 w 38"/>
                  <a:gd name="T23" fmla="*/ 46 h 92"/>
                  <a:gd name="T24" fmla="*/ 38 w 38"/>
                  <a:gd name="T25" fmla="*/ 78 h 92"/>
                  <a:gd name="T26" fmla="*/ 38 w 38"/>
                  <a:gd name="T27" fmla="*/ 78 h 92"/>
                  <a:gd name="T28" fmla="*/ 38 w 38"/>
                  <a:gd name="T29" fmla="*/ 92 h 92"/>
                  <a:gd name="T30" fmla="*/ 38 w 38"/>
                  <a:gd name="T31" fmla="*/ 92 h 92"/>
                  <a:gd name="T32" fmla="*/ 34 w 38"/>
                  <a:gd name="T33" fmla="*/ 78 h 92"/>
                  <a:gd name="T34" fmla="*/ 34 w 38"/>
                  <a:gd name="T35" fmla="*/ 78 h 92"/>
                  <a:gd name="T36" fmla="*/ 22 w 38"/>
                  <a:gd name="T37" fmla="*/ 50 h 92"/>
                  <a:gd name="T38" fmla="*/ 22 w 38"/>
                  <a:gd name="T39" fmla="*/ 50 h 92"/>
                  <a:gd name="T40" fmla="*/ 16 w 38"/>
                  <a:gd name="T41" fmla="*/ 36 h 92"/>
                  <a:gd name="T42" fmla="*/ 16 w 38"/>
                  <a:gd name="T43" fmla="*/ 36 h 92"/>
                  <a:gd name="T44" fmla="*/ 12 w 38"/>
                  <a:gd name="T45" fmla="*/ 32 h 92"/>
                  <a:gd name="T46" fmla="*/ 8 w 38"/>
                  <a:gd name="T47" fmla="*/ 30 h 92"/>
                  <a:gd name="T48" fmla="*/ 8 w 38"/>
                  <a:gd name="T49" fmla="*/ 30 h 92"/>
                  <a:gd name="T50" fmla="*/ 4 w 38"/>
                  <a:gd name="T51" fmla="*/ 28 h 92"/>
                  <a:gd name="T52" fmla="*/ 4 w 38"/>
                  <a:gd name="T53" fmla="*/ 28 h 92"/>
                  <a:gd name="T54" fmla="*/ 0 w 38"/>
                  <a:gd name="T55" fmla="*/ 28 h 92"/>
                  <a:gd name="T56" fmla="*/ 8 w 38"/>
                  <a:gd name="T5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92">
                    <a:moveTo>
                      <a:pt x="8" y="0"/>
                    </a:moveTo>
                    <a:lnTo>
                      <a:pt x="8" y="0"/>
                    </a:lnTo>
                    <a:lnTo>
                      <a:pt x="10" y="2"/>
                    </a:lnTo>
                    <a:lnTo>
                      <a:pt x="10" y="2"/>
                    </a:lnTo>
                    <a:lnTo>
                      <a:pt x="16" y="6"/>
                    </a:lnTo>
                    <a:lnTo>
                      <a:pt x="24" y="10"/>
                    </a:lnTo>
                    <a:lnTo>
                      <a:pt x="24" y="10"/>
                    </a:lnTo>
                    <a:lnTo>
                      <a:pt x="30" y="18"/>
                    </a:lnTo>
                    <a:lnTo>
                      <a:pt x="34" y="28"/>
                    </a:lnTo>
                    <a:lnTo>
                      <a:pt x="34" y="28"/>
                    </a:lnTo>
                    <a:lnTo>
                      <a:pt x="36" y="46"/>
                    </a:lnTo>
                    <a:lnTo>
                      <a:pt x="36" y="46"/>
                    </a:lnTo>
                    <a:lnTo>
                      <a:pt x="38" y="78"/>
                    </a:lnTo>
                    <a:lnTo>
                      <a:pt x="38" y="78"/>
                    </a:lnTo>
                    <a:lnTo>
                      <a:pt x="38" y="92"/>
                    </a:lnTo>
                    <a:lnTo>
                      <a:pt x="38" y="92"/>
                    </a:lnTo>
                    <a:lnTo>
                      <a:pt x="34" y="78"/>
                    </a:lnTo>
                    <a:lnTo>
                      <a:pt x="34" y="78"/>
                    </a:lnTo>
                    <a:lnTo>
                      <a:pt x="22" y="50"/>
                    </a:lnTo>
                    <a:lnTo>
                      <a:pt x="22" y="50"/>
                    </a:lnTo>
                    <a:lnTo>
                      <a:pt x="16" y="36"/>
                    </a:lnTo>
                    <a:lnTo>
                      <a:pt x="16" y="36"/>
                    </a:lnTo>
                    <a:lnTo>
                      <a:pt x="12" y="32"/>
                    </a:lnTo>
                    <a:lnTo>
                      <a:pt x="8" y="30"/>
                    </a:lnTo>
                    <a:lnTo>
                      <a:pt x="8" y="30"/>
                    </a:lnTo>
                    <a:lnTo>
                      <a:pt x="4" y="28"/>
                    </a:lnTo>
                    <a:lnTo>
                      <a:pt x="4" y="28"/>
                    </a:lnTo>
                    <a:lnTo>
                      <a:pt x="0" y="2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69">
                <a:extLst>
                  <a:ext uri="{FF2B5EF4-FFF2-40B4-BE49-F238E27FC236}">
                    <a16:creationId xmlns:a16="http://schemas.microsoft.com/office/drawing/2014/main" id="{B4853014-2E75-4C24-976D-9838B99C10EA}"/>
                  </a:ext>
                </a:extLst>
              </p:cNvPr>
              <p:cNvSpPr>
                <a:spLocks/>
              </p:cNvSpPr>
              <p:nvPr/>
            </p:nvSpPr>
            <p:spPr bwMode="auto">
              <a:xfrm>
                <a:off x="8919" y="3693"/>
                <a:ext cx="40" cy="62"/>
              </a:xfrm>
              <a:custGeom>
                <a:avLst/>
                <a:gdLst>
                  <a:gd name="T0" fmla="*/ 4 w 40"/>
                  <a:gd name="T1" fmla="*/ 0 h 62"/>
                  <a:gd name="T2" fmla="*/ 4 w 40"/>
                  <a:gd name="T3" fmla="*/ 0 h 62"/>
                  <a:gd name="T4" fmla="*/ 6 w 40"/>
                  <a:gd name="T5" fmla="*/ 0 h 62"/>
                  <a:gd name="T6" fmla="*/ 6 w 40"/>
                  <a:gd name="T7" fmla="*/ 0 h 62"/>
                  <a:gd name="T8" fmla="*/ 12 w 40"/>
                  <a:gd name="T9" fmla="*/ 2 h 62"/>
                  <a:gd name="T10" fmla="*/ 12 w 40"/>
                  <a:gd name="T11" fmla="*/ 2 h 62"/>
                  <a:gd name="T12" fmla="*/ 18 w 40"/>
                  <a:gd name="T13" fmla="*/ 6 h 62"/>
                  <a:gd name="T14" fmla="*/ 18 w 40"/>
                  <a:gd name="T15" fmla="*/ 6 h 62"/>
                  <a:gd name="T16" fmla="*/ 28 w 40"/>
                  <a:gd name="T17" fmla="*/ 16 h 62"/>
                  <a:gd name="T18" fmla="*/ 34 w 40"/>
                  <a:gd name="T19" fmla="*/ 28 h 62"/>
                  <a:gd name="T20" fmla="*/ 34 w 40"/>
                  <a:gd name="T21" fmla="*/ 28 h 62"/>
                  <a:gd name="T22" fmla="*/ 38 w 40"/>
                  <a:gd name="T23" fmla="*/ 40 h 62"/>
                  <a:gd name="T24" fmla="*/ 40 w 40"/>
                  <a:gd name="T25" fmla="*/ 50 h 62"/>
                  <a:gd name="T26" fmla="*/ 40 w 40"/>
                  <a:gd name="T27" fmla="*/ 50 h 62"/>
                  <a:gd name="T28" fmla="*/ 40 w 40"/>
                  <a:gd name="T29" fmla="*/ 62 h 62"/>
                  <a:gd name="T30" fmla="*/ 40 w 40"/>
                  <a:gd name="T31" fmla="*/ 62 h 62"/>
                  <a:gd name="T32" fmla="*/ 36 w 40"/>
                  <a:gd name="T33" fmla="*/ 52 h 62"/>
                  <a:gd name="T34" fmla="*/ 36 w 40"/>
                  <a:gd name="T35" fmla="*/ 52 h 62"/>
                  <a:gd name="T36" fmla="*/ 30 w 40"/>
                  <a:gd name="T37" fmla="*/ 44 h 62"/>
                  <a:gd name="T38" fmla="*/ 22 w 40"/>
                  <a:gd name="T39" fmla="*/ 36 h 62"/>
                  <a:gd name="T40" fmla="*/ 22 w 40"/>
                  <a:gd name="T41" fmla="*/ 36 h 62"/>
                  <a:gd name="T42" fmla="*/ 14 w 40"/>
                  <a:gd name="T43" fmla="*/ 30 h 62"/>
                  <a:gd name="T44" fmla="*/ 6 w 40"/>
                  <a:gd name="T45" fmla="*/ 28 h 62"/>
                  <a:gd name="T46" fmla="*/ 6 w 40"/>
                  <a:gd name="T47" fmla="*/ 28 h 62"/>
                  <a:gd name="T48" fmla="*/ 4 w 40"/>
                  <a:gd name="T49" fmla="*/ 26 h 62"/>
                  <a:gd name="T50" fmla="*/ 4 w 40"/>
                  <a:gd name="T51" fmla="*/ 26 h 62"/>
                  <a:gd name="T52" fmla="*/ 4 w 40"/>
                  <a:gd name="T53" fmla="*/ 28 h 62"/>
                  <a:gd name="T54" fmla="*/ 4 w 40"/>
                  <a:gd name="T55" fmla="*/ 28 h 62"/>
                  <a:gd name="T56" fmla="*/ 0 w 40"/>
                  <a:gd name="T57" fmla="*/ 28 h 62"/>
                  <a:gd name="T58" fmla="*/ 4 w 40"/>
                  <a:gd name="T5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62">
                    <a:moveTo>
                      <a:pt x="4" y="0"/>
                    </a:moveTo>
                    <a:lnTo>
                      <a:pt x="4" y="0"/>
                    </a:lnTo>
                    <a:lnTo>
                      <a:pt x="6" y="0"/>
                    </a:lnTo>
                    <a:lnTo>
                      <a:pt x="6" y="0"/>
                    </a:lnTo>
                    <a:lnTo>
                      <a:pt x="12" y="2"/>
                    </a:lnTo>
                    <a:lnTo>
                      <a:pt x="12" y="2"/>
                    </a:lnTo>
                    <a:lnTo>
                      <a:pt x="18" y="6"/>
                    </a:lnTo>
                    <a:lnTo>
                      <a:pt x="18" y="6"/>
                    </a:lnTo>
                    <a:lnTo>
                      <a:pt x="28" y="16"/>
                    </a:lnTo>
                    <a:lnTo>
                      <a:pt x="34" y="28"/>
                    </a:lnTo>
                    <a:lnTo>
                      <a:pt x="34" y="28"/>
                    </a:lnTo>
                    <a:lnTo>
                      <a:pt x="38" y="40"/>
                    </a:lnTo>
                    <a:lnTo>
                      <a:pt x="40" y="50"/>
                    </a:lnTo>
                    <a:lnTo>
                      <a:pt x="40" y="50"/>
                    </a:lnTo>
                    <a:lnTo>
                      <a:pt x="40" y="62"/>
                    </a:lnTo>
                    <a:lnTo>
                      <a:pt x="40" y="62"/>
                    </a:lnTo>
                    <a:lnTo>
                      <a:pt x="36" y="52"/>
                    </a:lnTo>
                    <a:lnTo>
                      <a:pt x="36" y="52"/>
                    </a:lnTo>
                    <a:lnTo>
                      <a:pt x="30" y="44"/>
                    </a:lnTo>
                    <a:lnTo>
                      <a:pt x="22" y="36"/>
                    </a:lnTo>
                    <a:lnTo>
                      <a:pt x="22" y="36"/>
                    </a:lnTo>
                    <a:lnTo>
                      <a:pt x="14" y="30"/>
                    </a:lnTo>
                    <a:lnTo>
                      <a:pt x="6" y="28"/>
                    </a:lnTo>
                    <a:lnTo>
                      <a:pt x="6" y="28"/>
                    </a:lnTo>
                    <a:lnTo>
                      <a:pt x="4" y="26"/>
                    </a:lnTo>
                    <a:lnTo>
                      <a:pt x="4" y="26"/>
                    </a:lnTo>
                    <a:lnTo>
                      <a:pt x="4" y="28"/>
                    </a:lnTo>
                    <a:lnTo>
                      <a:pt x="4" y="28"/>
                    </a:lnTo>
                    <a:lnTo>
                      <a:pt x="0" y="28"/>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70">
                <a:extLst>
                  <a:ext uri="{FF2B5EF4-FFF2-40B4-BE49-F238E27FC236}">
                    <a16:creationId xmlns:a16="http://schemas.microsoft.com/office/drawing/2014/main" id="{05DD8CC5-DA6D-4186-A435-707320A27204}"/>
                  </a:ext>
                </a:extLst>
              </p:cNvPr>
              <p:cNvSpPr>
                <a:spLocks/>
              </p:cNvSpPr>
              <p:nvPr/>
            </p:nvSpPr>
            <p:spPr bwMode="auto">
              <a:xfrm>
                <a:off x="8306" y="5876"/>
                <a:ext cx="236" cy="172"/>
              </a:xfrm>
              <a:custGeom>
                <a:avLst/>
                <a:gdLst>
                  <a:gd name="T0" fmla="*/ 22 w 236"/>
                  <a:gd name="T1" fmla="*/ 172 h 172"/>
                  <a:gd name="T2" fmla="*/ 22 w 236"/>
                  <a:gd name="T3" fmla="*/ 172 h 172"/>
                  <a:gd name="T4" fmla="*/ 14 w 236"/>
                  <a:gd name="T5" fmla="*/ 172 h 172"/>
                  <a:gd name="T6" fmla="*/ 8 w 236"/>
                  <a:gd name="T7" fmla="*/ 170 h 172"/>
                  <a:gd name="T8" fmla="*/ 8 w 236"/>
                  <a:gd name="T9" fmla="*/ 170 h 172"/>
                  <a:gd name="T10" fmla="*/ 2 w 236"/>
                  <a:gd name="T11" fmla="*/ 164 h 172"/>
                  <a:gd name="T12" fmla="*/ 0 w 236"/>
                  <a:gd name="T13" fmla="*/ 158 h 172"/>
                  <a:gd name="T14" fmla="*/ 0 w 236"/>
                  <a:gd name="T15" fmla="*/ 158 h 172"/>
                  <a:gd name="T16" fmla="*/ 2 w 236"/>
                  <a:gd name="T17" fmla="*/ 150 h 172"/>
                  <a:gd name="T18" fmla="*/ 6 w 236"/>
                  <a:gd name="T19" fmla="*/ 142 h 172"/>
                  <a:gd name="T20" fmla="*/ 14 w 236"/>
                  <a:gd name="T21" fmla="*/ 132 h 172"/>
                  <a:gd name="T22" fmla="*/ 24 w 236"/>
                  <a:gd name="T23" fmla="*/ 122 h 172"/>
                  <a:gd name="T24" fmla="*/ 50 w 236"/>
                  <a:gd name="T25" fmla="*/ 100 h 172"/>
                  <a:gd name="T26" fmla="*/ 82 w 236"/>
                  <a:gd name="T27" fmla="*/ 76 h 172"/>
                  <a:gd name="T28" fmla="*/ 150 w 236"/>
                  <a:gd name="T29" fmla="*/ 32 h 172"/>
                  <a:gd name="T30" fmla="*/ 202 w 236"/>
                  <a:gd name="T31" fmla="*/ 0 h 172"/>
                  <a:gd name="T32" fmla="*/ 210 w 236"/>
                  <a:gd name="T33" fmla="*/ 14 h 172"/>
                  <a:gd name="T34" fmla="*/ 210 w 236"/>
                  <a:gd name="T35" fmla="*/ 14 h 172"/>
                  <a:gd name="T36" fmla="*/ 138 w 236"/>
                  <a:gd name="T37" fmla="*/ 58 h 172"/>
                  <a:gd name="T38" fmla="*/ 76 w 236"/>
                  <a:gd name="T39" fmla="*/ 100 h 172"/>
                  <a:gd name="T40" fmla="*/ 50 w 236"/>
                  <a:gd name="T41" fmla="*/ 118 h 172"/>
                  <a:gd name="T42" fmla="*/ 30 w 236"/>
                  <a:gd name="T43" fmla="*/ 136 h 172"/>
                  <a:gd name="T44" fmla="*/ 18 w 236"/>
                  <a:gd name="T45" fmla="*/ 148 h 172"/>
                  <a:gd name="T46" fmla="*/ 16 w 236"/>
                  <a:gd name="T47" fmla="*/ 154 h 172"/>
                  <a:gd name="T48" fmla="*/ 14 w 236"/>
                  <a:gd name="T49" fmla="*/ 156 h 172"/>
                  <a:gd name="T50" fmla="*/ 14 w 236"/>
                  <a:gd name="T51" fmla="*/ 156 h 172"/>
                  <a:gd name="T52" fmla="*/ 18 w 236"/>
                  <a:gd name="T53" fmla="*/ 158 h 172"/>
                  <a:gd name="T54" fmla="*/ 24 w 236"/>
                  <a:gd name="T55" fmla="*/ 158 h 172"/>
                  <a:gd name="T56" fmla="*/ 32 w 236"/>
                  <a:gd name="T57" fmla="*/ 156 h 172"/>
                  <a:gd name="T58" fmla="*/ 44 w 236"/>
                  <a:gd name="T59" fmla="*/ 154 h 172"/>
                  <a:gd name="T60" fmla="*/ 44 w 236"/>
                  <a:gd name="T61" fmla="*/ 154 h 172"/>
                  <a:gd name="T62" fmla="*/ 68 w 236"/>
                  <a:gd name="T63" fmla="*/ 142 h 172"/>
                  <a:gd name="T64" fmla="*/ 96 w 236"/>
                  <a:gd name="T65" fmla="*/ 126 h 172"/>
                  <a:gd name="T66" fmla="*/ 124 w 236"/>
                  <a:gd name="T67" fmla="*/ 106 h 172"/>
                  <a:gd name="T68" fmla="*/ 152 w 236"/>
                  <a:gd name="T69" fmla="*/ 86 h 172"/>
                  <a:gd name="T70" fmla="*/ 176 w 236"/>
                  <a:gd name="T71" fmla="*/ 64 h 172"/>
                  <a:gd name="T72" fmla="*/ 198 w 236"/>
                  <a:gd name="T73" fmla="*/ 44 h 172"/>
                  <a:gd name="T74" fmla="*/ 214 w 236"/>
                  <a:gd name="T75" fmla="*/ 28 h 172"/>
                  <a:gd name="T76" fmla="*/ 222 w 236"/>
                  <a:gd name="T77" fmla="*/ 16 h 172"/>
                  <a:gd name="T78" fmla="*/ 236 w 236"/>
                  <a:gd name="T79" fmla="*/ 22 h 172"/>
                  <a:gd name="T80" fmla="*/ 236 w 236"/>
                  <a:gd name="T81" fmla="*/ 22 h 172"/>
                  <a:gd name="T82" fmla="*/ 226 w 236"/>
                  <a:gd name="T83" fmla="*/ 36 h 172"/>
                  <a:gd name="T84" fmla="*/ 208 w 236"/>
                  <a:gd name="T85" fmla="*/ 54 h 172"/>
                  <a:gd name="T86" fmla="*/ 186 w 236"/>
                  <a:gd name="T87" fmla="*/ 76 h 172"/>
                  <a:gd name="T88" fmla="*/ 160 w 236"/>
                  <a:gd name="T89" fmla="*/ 98 h 172"/>
                  <a:gd name="T90" fmla="*/ 132 w 236"/>
                  <a:gd name="T91" fmla="*/ 118 h 172"/>
                  <a:gd name="T92" fmla="*/ 102 w 236"/>
                  <a:gd name="T93" fmla="*/ 138 h 172"/>
                  <a:gd name="T94" fmla="*/ 74 w 236"/>
                  <a:gd name="T95" fmla="*/ 154 h 172"/>
                  <a:gd name="T96" fmla="*/ 48 w 236"/>
                  <a:gd name="T97" fmla="*/ 166 h 172"/>
                  <a:gd name="T98" fmla="*/ 48 w 236"/>
                  <a:gd name="T99" fmla="*/ 166 h 172"/>
                  <a:gd name="T100" fmla="*/ 34 w 236"/>
                  <a:gd name="T101" fmla="*/ 170 h 172"/>
                  <a:gd name="T102" fmla="*/ 22 w 236"/>
                  <a:gd name="T103" fmla="*/ 172 h 172"/>
                  <a:gd name="T104" fmla="*/ 22 w 236"/>
                  <a:gd name="T10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6" h="172">
                    <a:moveTo>
                      <a:pt x="22" y="172"/>
                    </a:moveTo>
                    <a:lnTo>
                      <a:pt x="22" y="172"/>
                    </a:lnTo>
                    <a:lnTo>
                      <a:pt x="14" y="172"/>
                    </a:lnTo>
                    <a:lnTo>
                      <a:pt x="8" y="170"/>
                    </a:lnTo>
                    <a:lnTo>
                      <a:pt x="8" y="170"/>
                    </a:lnTo>
                    <a:lnTo>
                      <a:pt x="2" y="164"/>
                    </a:lnTo>
                    <a:lnTo>
                      <a:pt x="0" y="158"/>
                    </a:lnTo>
                    <a:lnTo>
                      <a:pt x="0" y="158"/>
                    </a:lnTo>
                    <a:lnTo>
                      <a:pt x="2" y="150"/>
                    </a:lnTo>
                    <a:lnTo>
                      <a:pt x="6" y="142"/>
                    </a:lnTo>
                    <a:lnTo>
                      <a:pt x="14" y="132"/>
                    </a:lnTo>
                    <a:lnTo>
                      <a:pt x="24" y="122"/>
                    </a:lnTo>
                    <a:lnTo>
                      <a:pt x="50" y="100"/>
                    </a:lnTo>
                    <a:lnTo>
                      <a:pt x="82" y="76"/>
                    </a:lnTo>
                    <a:lnTo>
                      <a:pt x="150" y="32"/>
                    </a:lnTo>
                    <a:lnTo>
                      <a:pt x="202" y="0"/>
                    </a:lnTo>
                    <a:lnTo>
                      <a:pt x="210" y="14"/>
                    </a:lnTo>
                    <a:lnTo>
                      <a:pt x="210" y="14"/>
                    </a:lnTo>
                    <a:lnTo>
                      <a:pt x="138" y="58"/>
                    </a:lnTo>
                    <a:lnTo>
                      <a:pt x="76" y="100"/>
                    </a:lnTo>
                    <a:lnTo>
                      <a:pt x="50" y="118"/>
                    </a:lnTo>
                    <a:lnTo>
                      <a:pt x="30" y="136"/>
                    </a:lnTo>
                    <a:lnTo>
                      <a:pt x="18" y="148"/>
                    </a:lnTo>
                    <a:lnTo>
                      <a:pt x="16" y="154"/>
                    </a:lnTo>
                    <a:lnTo>
                      <a:pt x="14" y="156"/>
                    </a:lnTo>
                    <a:lnTo>
                      <a:pt x="14" y="156"/>
                    </a:lnTo>
                    <a:lnTo>
                      <a:pt x="18" y="158"/>
                    </a:lnTo>
                    <a:lnTo>
                      <a:pt x="24" y="158"/>
                    </a:lnTo>
                    <a:lnTo>
                      <a:pt x="32" y="156"/>
                    </a:lnTo>
                    <a:lnTo>
                      <a:pt x="44" y="154"/>
                    </a:lnTo>
                    <a:lnTo>
                      <a:pt x="44" y="154"/>
                    </a:lnTo>
                    <a:lnTo>
                      <a:pt x="68" y="142"/>
                    </a:lnTo>
                    <a:lnTo>
                      <a:pt x="96" y="126"/>
                    </a:lnTo>
                    <a:lnTo>
                      <a:pt x="124" y="106"/>
                    </a:lnTo>
                    <a:lnTo>
                      <a:pt x="152" y="86"/>
                    </a:lnTo>
                    <a:lnTo>
                      <a:pt x="176" y="64"/>
                    </a:lnTo>
                    <a:lnTo>
                      <a:pt x="198" y="44"/>
                    </a:lnTo>
                    <a:lnTo>
                      <a:pt x="214" y="28"/>
                    </a:lnTo>
                    <a:lnTo>
                      <a:pt x="222" y="16"/>
                    </a:lnTo>
                    <a:lnTo>
                      <a:pt x="236" y="22"/>
                    </a:lnTo>
                    <a:lnTo>
                      <a:pt x="236" y="22"/>
                    </a:lnTo>
                    <a:lnTo>
                      <a:pt x="226" y="36"/>
                    </a:lnTo>
                    <a:lnTo>
                      <a:pt x="208" y="54"/>
                    </a:lnTo>
                    <a:lnTo>
                      <a:pt x="186" y="76"/>
                    </a:lnTo>
                    <a:lnTo>
                      <a:pt x="160" y="98"/>
                    </a:lnTo>
                    <a:lnTo>
                      <a:pt x="132" y="118"/>
                    </a:lnTo>
                    <a:lnTo>
                      <a:pt x="102" y="138"/>
                    </a:lnTo>
                    <a:lnTo>
                      <a:pt x="74" y="154"/>
                    </a:lnTo>
                    <a:lnTo>
                      <a:pt x="48" y="166"/>
                    </a:lnTo>
                    <a:lnTo>
                      <a:pt x="48" y="166"/>
                    </a:lnTo>
                    <a:lnTo>
                      <a:pt x="34" y="170"/>
                    </a:lnTo>
                    <a:lnTo>
                      <a:pt x="22" y="172"/>
                    </a:lnTo>
                    <a:lnTo>
                      <a:pt x="22" y="1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2" name="Group 73">
              <a:extLst>
                <a:ext uri="{FF2B5EF4-FFF2-40B4-BE49-F238E27FC236}">
                  <a16:creationId xmlns:a16="http://schemas.microsoft.com/office/drawing/2014/main" id="{E371B267-1DE3-4BD9-82F9-611A07AE9BCD}"/>
                </a:ext>
              </a:extLst>
            </p:cNvPr>
            <p:cNvGrpSpPr>
              <a:grpSpLocks noChangeAspect="1"/>
            </p:cNvGrpSpPr>
            <p:nvPr/>
          </p:nvGrpSpPr>
          <p:grpSpPr bwMode="auto">
            <a:xfrm>
              <a:off x="10669867" y="2329829"/>
              <a:ext cx="669546" cy="657143"/>
              <a:chOff x="4339" y="2620"/>
              <a:chExt cx="3077" cy="3020"/>
            </a:xfrm>
            <a:solidFill>
              <a:schemeClr val="bg1"/>
            </a:solidFill>
          </p:grpSpPr>
          <p:sp>
            <p:nvSpPr>
              <p:cNvPr id="134" name="Freeform 74">
                <a:extLst>
                  <a:ext uri="{FF2B5EF4-FFF2-40B4-BE49-F238E27FC236}">
                    <a16:creationId xmlns:a16="http://schemas.microsoft.com/office/drawing/2014/main" id="{9FF14B60-A033-481F-9A8C-7DDB532B6CCF}"/>
                  </a:ext>
                </a:extLst>
              </p:cNvPr>
              <p:cNvSpPr>
                <a:spLocks/>
              </p:cNvSpPr>
              <p:nvPr/>
            </p:nvSpPr>
            <p:spPr bwMode="auto">
              <a:xfrm>
                <a:off x="4461" y="3206"/>
                <a:ext cx="1318" cy="2434"/>
              </a:xfrm>
              <a:custGeom>
                <a:avLst/>
                <a:gdLst>
                  <a:gd name="T0" fmla="*/ 6 w 1318"/>
                  <a:gd name="T1" fmla="*/ 913 h 2434"/>
                  <a:gd name="T2" fmla="*/ 46 w 1318"/>
                  <a:gd name="T3" fmla="*/ 701 h 2434"/>
                  <a:gd name="T4" fmla="*/ 120 w 1318"/>
                  <a:gd name="T5" fmla="*/ 511 h 2434"/>
                  <a:gd name="T6" fmla="*/ 228 w 1318"/>
                  <a:gd name="T7" fmla="*/ 343 h 2434"/>
                  <a:gd name="T8" fmla="*/ 374 w 1318"/>
                  <a:gd name="T9" fmla="*/ 197 h 2434"/>
                  <a:gd name="T10" fmla="*/ 556 w 1318"/>
                  <a:gd name="T11" fmla="*/ 74 h 2434"/>
                  <a:gd name="T12" fmla="*/ 616 w 1318"/>
                  <a:gd name="T13" fmla="*/ 44 h 2434"/>
                  <a:gd name="T14" fmla="*/ 712 w 1318"/>
                  <a:gd name="T15" fmla="*/ 14 h 2434"/>
                  <a:gd name="T16" fmla="*/ 812 w 1318"/>
                  <a:gd name="T17" fmla="*/ 0 h 2434"/>
                  <a:gd name="T18" fmla="*/ 866 w 1318"/>
                  <a:gd name="T19" fmla="*/ 0 h 2434"/>
                  <a:gd name="T20" fmla="*/ 944 w 1318"/>
                  <a:gd name="T21" fmla="*/ 8 h 2434"/>
                  <a:gd name="T22" fmla="*/ 1016 w 1318"/>
                  <a:gd name="T23" fmla="*/ 30 h 2434"/>
                  <a:gd name="T24" fmla="*/ 1084 w 1318"/>
                  <a:gd name="T25" fmla="*/ 66 h 2434"/>
                  <a:gd name="T26" fmla="*/ 1146 w 1318"/>
                  <a:gd name="T27" fmla="*/ 114 h 2434"/>
                  <a:gd name="T28" fmla="*/ 1184 w 1318"/>
                  <a:gd name="T29" fmla="*/ 156 h 2434"/>
                  <a:gd name="T30" fmla="*/ 1250 w 1318"/>
                  <a:gd name="T31" fmla="*/ 251 h 2434"/>
                  <a:gd name="T32" fmla="*/ 1294 w 1318"/>
                  <a:gd name="T33" fmla="*/ 359 h 2434"/>
                  <a:gd name="T34" fmla="*/ 1312 w 1318"/>
                  <a:gd name="T35" fmla="*/ 435 h 2434"/>
                  <a:gd name="T36" fmla="*/ 1316 w 1318"/>
                  <a:gd name="T37" fmla="*/ 523 h 2434"/>
                  <a:gd name="T38" fmla="*/ 1296 w 1318"/>
                  <a:gd name="T39" fmla="*/ 609 h 2434"/>
                  <a:gd name="T40" fmla="*/ 1272 w 1318"/>
                  <a:gd name="T41" fmla="*/ 663 h 2434"/>
                  <a:gd name="T42" fmla="*/ 1162 w 1318"/>
                  <a:gd name="T43" fmla="*/ 843 h 2434"/>
                  <a:gd name="T44" fmla="*/ 1076 w 1318"/>
                  <a:gd name="T45" fmla="*/ 977 h 2434"/>
                  <a:gd name="T46" fmla="*/ 1036 w 1318"/>
                  <a:gd name="T47" fmla="*/ 1047 h 2434"/>
                  <a:gd name="T48" fmla="*/ 1010 w 1318"/>
                  <a:gd name="T49" fmla="*/ 1121 h 2434"/>
                  <a:gd name="T50" fmla="*/ 996 w 1318"/>
                  <a:gd name="T51" fmla="*/ 1195 h 2434"/>
                  <a:gd name="T52" fmla="*/ 996 w 1318"/>
                  <a:gd name="T53" fmla="*/ 1271 h 2434"/>
                  <a:gd name="T54" fmla="*/ 1010 w 1318"/>
                  <a:gd name="T55" fmla="*/ 1347 h 2434"/>
                  <a:gd name="T56" fmla="*/ 1036 w 1318"/>
                  <a:gd name="T57" fmla="*/ 1423 h 2434"/>
                  <a:gd name="T58" fmla="*/ 1070 w 1318"/>
                  <a:gd name="T59" fmla="*/ 1491 h 2434"/>
                  <a:gd name="T60" fmla="*/ 1130 w 1318"/>
                  <a:gd name="T61" fmla="*/ 1587 h 2434"/>
                  <a:gd name="T62" fmla="*/ 1202 w 1318"/>
                  <a:gd name="T63" fmla="*/ 1675 h 2434"/>
                  <a:gd name="T64" fmla="*/ 1240 w 1318"/>
                  <a:gd name="T65" fmla="*/ 1722 h 2434"/>
                  <a:gd name="T66" fmla="*/ 1280 w 1318"/>
                  <a:gd name="T67" fmla="*/ 1798 h 2434"/>
                  <a:gd name="T68" fmla="*/ 1302 w 1318"/>
                  <a:gd name="T69" fmla="*/ 1882 h 2434"/>
                  <a:gd name="T70" fmla="*/ 1314 w 1318"/>
                  <a:gd name="T71" fmla="*/ 1966 h 2434"/>
                  <a:gd name="T72" fmla="*/ 1312 w 1318"/>
                  <a:gd name="T73" fmla="*/ 2050 h 2434"/>
                  <a:gd name="T74" fmla="*/ 1304 w 1318"/>
                  <a:gd name="T75" fmla="*/ 2104 h 2434"/>
                  <a:gd name="T76" fmla="*/ 1284 w 1318"/>
                  <a:gd name="T77" fmla="*/ 2172 h 2434"/>
                  <a:gd name="T78" fmla="*/ 1254 w 1318"/>
                  <a:gd name="T79" fmla="*/ 2232 h 2434"/>
                  <a:gd name="T80" fmla="*/ 1214 w 1318"/>
                  <a:gd name="T81" fmla="*/ 2286 h 2434"/>
                  <a:gd name="T82" fmla="*/ 1130 w 1318"/>
                  <a:gd name="T83" fmla="*/ 2360 h 2434"/>
                  <a:gd name="T84" fmla="*/ 1070 w 1318"/>
                  <a:gd name="T85" fmla="*/ 2396 h 2434"/>
                  <a:gd name="T86" fmla="*/ 1006 w 1318"/>
                  <a:gd name="T87" fmla="*/ 2420 h 2434"/>
                  <a:gd name="T88" fmla="*/ 942 w 1318"/>
                  <a:gd name="T89" fmla="*/ 2432 h 2434"/>
                  <a:gd name="T90" fmla="*/ 878 w 1318"/>
                  <a:gd name="T91" fmla="*/ 2430 h 2434"/>
                  <a:gd name="T92" fmla="*/ 816 w 1318"/>
                  <a:gd name="T93" fmla="*/ 2416 h 2434"/>
                  <a:gd name="T94" fmla="*/ 752 w 1318"/>
                  <a:gd name="T95" fmla="*/ 2390 h 2434"/>
                  <a:gd name="T96" fmla="*/ 640 w 1318"/>
                  <a:gd name="T97" fmla="*/ 2318 h 2434"/>
                  <a:gd name="T98" fmla="*/ 548 w 1318"/>
                  <a:gd name="T99" fmla="*/ 2226 h 2434"/>
                  <a:gd name="T100" fmla="*/ 492 w 1318"/>
                  <a:gd name="T101" fmla="*/ 2156 h 2434"/>
                  <a:gd name="T102" fmla="*/ 406 w 1318"/>
                  <a:gd name="T103" fmla="*/ 2022 h 2434"/>
                  <a:gd name="T104" fmla="*/ 336 w 1318"/>
                  <a:gd name="T105" fmla="*/ 1882 h 2434"/>
                  <a:gd name="T106" fmla="*/ 294 w 1318"/>
                  <a:gd name="T107" fmla="*/ 1784 h 2434"/>
                  <a:gd name="T108" fmla="*/ 224 w 1318"/>
                  <a:gd name="T109" fmla="*/ 1643 h 2434"/>
                  <a:gd name="T110" fmla="*/ 160 w 1318"/>
                  <a:gd name="T111" fmla="*/ 1541 h 2434"/>
                  <a:gd name="T112" fmla="*/ 72 w 1318"/>
                  <a:gd name="T113" fmla="*/ 1361 h 2434"/>
                  <a:gd name="T114" fmla="*/ 16 w 1318"/>
                  <a:gd name="T115" fmla="*/ 1167 h 2434"/>
                  <a:gd name="T116" fmla="*/ 2 w 1318"/>
                  <a:gd name="T117" fmla="*/ 1043 h 2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8" h="2434">
                    <a:moveTo>
                      <a:pt x="0" y="987"/>
                    </a:moveTo>
                    <a:lnTo>
                      <a:pt x="0" y="987"/>
                    </a:lnTo>
                    <a:lnTo>
                      <a:pt x="6" y="913"/>
                    </a:lnTo>
                    <a:lnTo>
                      <a:pt x="16" y="839"/>
                    </a:lnTo>
                    <a:lnTo>
                      <a:pt x="30" y="769"/>
                    </a:lnTo>
                    <a:lnTo>
                      <a:pt x="46" y="701"/>
                    </a:lnTo>
                    <a:lnTo>
                      <a:pt x="66" y="637"/>
                    </a:lnTo>
                    <a:lnTo>
                      <a:pt x="92" y="573"/>
                    </a:lnTo>
                    <a:lnTo>
                      <a:pt x="120" y="511"/>
                    </a:lnTo>
                    <a:lnTo>
                      <a:pt x="152" y="453"/>
                    </a:lnTo>
                    <a:lnTo>
                      <a:pt x="188" y="397"/>
                    </a:lnTo>
                    <a:lnTo>
                      <a:pt x="228" y="343"/>
                    </a:lnTo>
                    <a:lnTo>
                      <a:pt x="274" y="293"/>
                    </a:lnTo>
                    <a:lnTo>
                      <a:pt x="322" y="243"/>
                    </a:lnTo>
                    <a:lnTo>
                      <a:pt x="374" y="197"/>
                    </a:lnTo>
                    <a:lnTo>
                      <a:pt x="430" y="154"/>
                    </a:lnTo>
                    <a:lnTo>
                      <a:pt x="492" y="112"/>
                    </a:lnTo>
                    <a:lnTo>
                      <a:pt x="556" y="74"/>
                    </a:lnTo>
                    <a:lnTo>
                      <a:pt x="556" y="74"/>
                    </a:lnTo>
                    <a:lnTo>
                      <a:pt x="586" y="58"/>
                    </a:lnTo>
                    <a:lnTo>
                      <a:pt x="616" y="44"/>
                    </a:lnTo>
                    <a:lnTo>
                      <a:pt x="648" y="32"/>
                    </a:lnTo>
                    <a:lnTo>
                      <a:pt x="680" y="22"/>
                    </a:lnTo>
                    <a:lnTo>
                      <a:pt x="712" y="14"/>
                    </a:lnTo>
                    <a:lnTo>
                      <a:pt x="744" y="8"/>
                    </a:lnTo>
                    <a:lnTo>
                      <a:pt x="778" y="4"/>
                    </a:lnTo>
                    <a:lnTo>
                      <a:pt x="812" y="0"/>
                    </a:lnTo>
                    <a:lnTo>
                      <a:pt x="812" y="0"/>
                    </a:lnTo>
                    <a:lnTo>
                      <a:pt x="838" y="0"/>
                    </a:lnTo>
                    <a:lnTo>
                      <a:pt x="866" y="0"/>
                    </a:lnTo>
                    <a:lnTo>
                      <a:pt x="892" y="2"/>
                    </a:lnTo>
                    <a:lnTo>
                      <a:pt x="918" y="4"/>
                    </a:lnTo>
                    <a:lnTo>
                      <a:pt x="944" y="8"/>
                    </a:lnTo>
                    <a:lnTo>
                      <a:pt x="968" y="14"/>
                    </a:lnTo>
                    <a:lnTo>
                      <a:pt x="994" y="22"/>
                    </a:lnTo>
                    <a:lnTo>
                      <a:pt x="1016" y="30"/>
                    </a:lnTo>
                    <a:lnTo>
                      <a:pt x="1040" y="40"/>
                    </a:lnTo>
                    <a:lnTo>
                      <a:pt x="1062" y="52"/>
                    </a:lnTo>
                    <a:lnTo>
                      <a:pt x="1084" y="66"/>
                    </a:lnTo>
                    <a:lnTo>
                      <a:pt x="1106" y="80"/>
                    </a:lnTo>
                    <a:lnTo>
                      <a:pt x="1126" y="96"/>
                    </a:lnTo>
                    <a:lnTo>
                      <a:pt x="1146" y="114"/>
                    </a:lnTo>
                    <a:lnTo>
                      <a:pt x="1166" y="134"/>
                    </a:lnTo>
                    <a:lnTo>
                      <a:pt x="1184" y="156"/>
                    </a:lnTo>
                    <a:lnTo>
                      <a:pt x="1184" y="156"/>
                    </a:lnTo>
                    <a:lnTo>
                      <a:pt x="1208" y="185"/>
                    </a:lnTo>
                    <a:lnTo>
                      <a:pt x="1230" y="217"/>
                    </a:lnTo>
                    <a:lnTo>
                      <a:pt x="1250" y="251"/>
                    </a:lnTo>
                    <a:lnTo>
                      <a:pt x="1266" y="285"/>
                    </a:lnTo>
                    <a:lnTo>
                      <a:pt x="1282" y="321"/>
                    </a:lnTo>
                    <a:lnTo>
                      <a:pt x="1294" y="359"/>
                    </a:lnTo>
                    <a:lnTo>
                      <a:pt x="1304" y="395"/>
                    </a:lnTo>
                    <a:lnTo>
                      <a:pt x="1312" y="435"/>
                    </a:lnTo>
                    <a:lnTo>
                      <a:pt x="1312" y="435"/>
                    </a:lnTo>
                    <a:lnTo>
                      <a:pt x="1316" y="465"/>
                    </a:lnTo>
                    <a:lnTo>
                      <a:pt x="1318" y="493"/>
                    </a:lnTo>
                    <a:lnTo>
                      <a:pt x="1316" y="523"/>
                    </a:lnTo>
                    <a:lnTo>
                      <a:pt x="1312" y="551"/>
                    </a:lnTo>
                    <a:lnTo>
                      <a:pt x="1306" y="581"/>
                    </a:lnTo>
                    <a:lnTo>
                      <a:pt x="1296" y="609"/>
                    </a:lnTo>
                    <a:lnTo>
                      <a:pt x="1286" y="635"/>
                    </a:lnTo>
                    <a:lnTo>
                      <a:pt x="1272" y="663"/>
                    </a:lnTo>
                    <a:lnTo>
                      <a:pt x="1272" y="663"/>
                    </a:lnTo>
                    <a:lnTo>
                      <a:pt x="1246" y="709"/>
                    </a:lnTo>
                    <a:lnTo>
                      <a:pt x="1218" y="753"/>
                    </a:lnTo>
                    <a:lnTo>
                      <a:pt x="1162" y="843"/>
                    </a:lnTo>
                    <a:lnTo>
                      <a:pt x="1162" y="843"/>
                    </a:lnTo>
                    <a:lnTo>
                      <a:pt x="1104" y="931"/>
                    </a:lnTo>
                    <a:lnTo>
                      <a:pt x="1076" y="977"/>
                    </a:lnTo>
                    <a:lnTo>
                      <a:pt x="1050" y="1023"/>
                    </a:lnTo>
                    <a:lnTo>
                      <a:pt x="1050" y="1023"/>
                    </a:lnTo>
                    <a:lnTo>
                      <a:pt x="1036" y="1047"/>
                    </a:lnTo>
                    <a:lnTo>
                      <a:pt x="1026" y="1071"/>
                    </a:lnTo>
                    <a:lnTo>
                      <a:pt x="1016" y="1097"/>
                    </a:lnTo>
                    <a:lnTo>
                      <a:pt x="1010" y="1121"/>
                    </a:lnTo>
                    <a:lnTo>
                      <a:pt x="1004" y="1145"/>
                    </a:lnTo>
                    <a:lnTo>
                      <a:pt x="998" y="1171"/>
                    </a:lnTo>
                    <a:lnTo>
                      <a:pt x="996" y="1195"/>
                    </a:lnTo>
                    <a:lnTo>
                      <a:pt x="994" y="1221"/>
                    </a:lnTo>
                    <a:lnTo>
                      <a:pt x="994" y="1245"/>
                    </a:lnTo>
                    <a:lnTo>
                      <a:pt x="996" y="1271"/>
                    </a:lnTo>
                    <a:lnTo>
                      <a:pt x="1000" y="1297"/>
                    </a:lnTo>
                    <a:lnTo>
                      <a:pt x="1004" y="1321"/>
                    </a:lnTo>
                    <a:lnTo>
                      <a:pt x="1010" y="1347"/>
                    </a:lnTo>
                    <a:lnTo>
                      <a:pt x="1018" y="1371"/>
                    </a:lnTo>
                    <a:lnTo>
                      <a:pt x="1026" y="1397"/>
                    </a:lnTo>
                    <a:lnTo>
                      <a:pt x="1036" y="1423"/>
                    </a:lnTo>
                    <a:lnTo>
                      <a:pt x="1036" y="1423"/>
                    </a:lnTo>
                    <a:lnTo>
                      <a:pt x="1052" y="1457"/>
                    </a:lnTo>
                    <a:lnTo>
                      <a:pt x="1070" y="1491"/>
                    </a:lnTo>
                    <a:lnTo>
                      <a:pt x="1088" y="1525"/>
                    </a:lnTo>
                    <a:lnTo>
                      <a:pt x="1108" y="1557"/>
                    </a:lnTo>
                    <a:lnTo>
                      <a:pt x="1130" y="1587"/>
                    </a:lnTo>
                    <a:lnTo>
                      <a:pt x="1152" y="1619"/>
                    </a:lnTo>
                    <a:lnTo>
                      <a:pt x="1176" y="1647"/>
                    </a:lnTo>
                    <a:lnTo>
                      <a:pt x="1202" y="1675"/>
                    </a:lnTo>
                    <a:lnTo>
                      <a:pt x="1202" y="1675"/>
                    </a:lnTo>
                    <a:lnTo>
                      <a:pt x="1222" y="1698"/>
                    </a:lnTo>
                    <a:lnTo>
                      <a:pt x="1240" y="1722"/>
                    </a:lnTo>
                    <a:lnTo>
                      <a:pt x="1256" y="1746"/>
                    </a:lnTo>
                    <a:lnTo>
                      <a:pt x="1268" y="1772"/>
                    </a:lnTo>
                    <a:lnTo>
                      <a:pt x="1280" y="1798"/>
                    </a:lnTo>
                    <a:lnTo>
                      <a:pt x="1290" y="1826"/>
                    </a:lnTo>
                    <a:lnTo>
                      <a:pt x="1296" y="1854"/>
                    </a:lnTo>
                    <a:lnTo>
                      <a:pt x="1302" y="1882"/>
                    </a:lnTo>
                    <a:lnTo>
                      <a:pt x="1302" y="1882"/>
                    </a:lnTo>
                    <a:lnTo>
                      <a:pt x="1310" y="1938"/>
                    </a:lnTo>
                    <a:lnTo>
                      <a:pt x="1314" y="1966"/>
                    </a:lnTo>
                    <a:lnTo>
                      <a:pt x="1314" y="1994"/>
                    </a:lnTo>
                    <a:lnTo>
                      <a:pt x="1314" y="2022"/>
                    </a:lnTo>
                    <a:lnTo>
                      <a:pt x="1312" y="2050"/>
                    </a:lnTo>
                    <a:lnTo>
                      <a:pt x="1310" y="2078"/>
                    </a:lnTo>
                    <a:lnTo>
                      <a:pt x="1304" y="2104"/>
                    </a:lnTo>
                    <a:lnTo>
                      <a:pt x="1304" y="2104"/>
                    </a:lnTo>
                    <a:lnTo>
                      <a:pt x="1298" y="2128"/>
                    </a:lnTo>
                    <a:lnTo>
                      <a:pt x="1292" y="2150"/>
                    </a:lnTo>
                    <a:lnTo>
                      <a:pt x="1284" y="2172"/>
                    </a:lnTo>
                    <a:lnTo>
                      <a:pt x="1274" y="2194"/>
                    </a:lnTo>
                    <a:lnTo>
                      <a:pt x="1264" y="2214"/>
                    </a:lnTo>
                    <a:lnTo>
                      <a:pt x="1254" y="2232"/>
                    </a:lnTo>
                    <a:lnTo>
                      <a:pt x="1242" y="2250"/>
                    </a:lnTo>
                    <a:lnTo>
                      <a:pt x="1228" y="2268"/>
                    </a:lnTo>
                    <a:lnTo>
                      <a:pt x="1214" y="2286"/>
                    </a:lnTo>
                    <a:lnTo>
                      <a:pt x="1200" y="2302"/>
                    </a:lnTo>
                    <a:lnTo>
                      <a:pt x="1166" y="2332"/>
                    </a:lnTo>
                    <a:lnTo>
                      <a:pt x="1130" y="2360"/>
                    </a:lnTo>
                    <a:lnTo>
                      <a:pt x="1090" y="2384"/>
                    </a:lnTo>
                    <a:lnTo>
                      <a:pt x="1090" y="2384"/>
                    </a:lnTo>
                    <a:lnTo>
                      <a:pt x="1070" y="2396"/>
                    </a:lnTo>
                    <a:lnTo>
                      <a:pt x="1048" y="2406"/>
                    </a:lnTo>
                    <a:lnTo>
                      <a:pt x="1026" y="2414"/>
                    </a:lnTo>
                    <a:lnTo>
                      <a:pt x="1006" y="2420"/>
                    </a:lnTo>
                    <a:lnTo>
                      <a:pt x="984" y="2426"/>
                    </a:lnTo>
                    <a:lnTo>
                      <a:pt x="964" y="2430"/>
                    </a:lnTo>
                    <a:lnTo>
                      <a:pt x="942" y="2432"/>
                    </a:lnTo>
                    <a:lnTo>
                      <a:pt x="922" y="2434"/>
                    </a:lnTo>
                    <a:lnTo>
                      <a:pt x="900" y="2432"/>
                    </a:lnTo>
                    <a:lnTo>
                      <a:pt x="878" y="2430"/>
                    </a:lnTo>
                    <a:lnTo>
                      <a:pt x="858" y="2428"/>
                    </a:lnTo>
                    <a:lnTo>
                      <a:pt x="836" y="2422"/>
                    </a:lnTo>
                    <a:lnTo>
                      <a:pt x="816" y="2416"/>
                    </a:lnTo>
                    <a:lnTo>
                      <a:pt x="794" y="2410"/>
                    </a:lnTo>
                    <a:lnTo>
                      <a:pt x="752" y="2390"/>
                    </a:lnTo>
                    <a:lnTo>
                      <a:pt x="752" y="2390"/>
                    </a:lnTo>
                    <a:lnTo>
                      <a:pt x="712" y="2368"/>
                    </a:lnTo>
                    <a:lnTo>
                      <a:pt x="676" y="2344"/>
                    </a:lnTo>
                    <a:lnTo>
                      <a:pt x="640" y="2318"/>
                    </a:lnTo>
                    <a:lnTo>
                      <a:pt x="608" y="2290"/>
                    </a:lnTo>
                    <a:lnTo>
                      <a:pt x="576" y="2258"/>
                    </a:lnTo>
                    <a:lnTo>
                      <a:pt x="548" y="2226"/>
                    </a:lnTo>
                    <a:lnTo>
                      <a:pt x="520" y="2192"/>
                    </a:lnTo>
                    <a:lnTo>
                      <a:pt x="492" y="2156"/>
                    </a:lnTo>
                    <a:lnTo>
                      <a:pt x="492" y="2156"/>
                    </a:lnTo>
                    <a:lnTo>
                      <a:pt x="462" y="2112"/>
                    </a:lnTo>
                    <a:lnTo>
                      <a:pt x="434" y="2068"/>
                    </a:lnTo>
                    <a:lnTo>
                      <a:pt x="406" y="2022"/>
                    </a:lnTo>
                    <a:lnTo>
                      <a:pt x="382" y="1976"/>
                    </a:lnTo>
                    <a:lnTo>
                      <a:pt x="358" y="1930"/>
                    </a:lnTo>
                    <a:lnTo>
                      <a:pt x="336" y="1882"/>
                    </a:lnTo>
                    <a:lnTo>
                      <a:pt x="314" y="1834"/>
                    </a:lnTo>
                    <a:lnTo>
                      <a:pt x="294" y="1784"/>
                    </a:lnTo>
                    <a:lnTo>
                      <a:pt x="294" y="1784"/>
                    </a:lnTo>
                    <a:lnTo>
                      <a:pt x="272" y="1736"/>
                    </a:lnTo>
                    <a:lnTo>
                      <a:pt x="250" y="1688"/>
                    </a:lnTo>
                    <a:lnTo>
                      <a:pt x="224" y="1643"/>
                    </a:lnTo>
                    <a:lnTo>
                      <a:pt x="196" y="1599"/>
                    </a:lnTo>
                    <a:lnTo>
                      <a:pt x="196" y="1599"/>
                    </a:lnTo>
                    <a:lnTo>
                      <a:pt x="160" y="1541"/>
                    </a:lnTo>
                    <a:lnTo>
                      <a:pt x="126" y="1481"/>
                    </a:lnTo>
                    <a:lnTo>
                      <a:pt x="96" y="1421"/>
                    </a:lnTo>
                    <a:lnTo>
                      <a:pt x="72" y="1361"/>
                    </a:lnTo>
                    <a:lnTo>
                      <a:pt x="48" y="1297"/>
                    </a:lnTo>
                    <a:lnTo>
                      <a:pt x="30" y="1233"/>
                    </a:lnTo>
                    <a:lnTo>
                      <a:pt x="16" y="1167"/>
                    </a:lnTo>
                    <a:lnTo>
                      <a:pt x="8" y="1099"/>
                    </a:lnTo>
                    <a:lnTo>
                      <a:pt x="8" y="1099"/>
                    </a:lnTo>
                    <a:lnTo>
                      <a:pt x="2" y="1043"/>
                    </a:lnTo>
                    <a:lnTo>
                      <a:pt x="0" y="987"/>
                    </a:lnTo>
                    <a:lnTo>
                      <a:pt x="0" y="9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75">
                <a:extLst>
                  <a:ext uri="{FF2B5EF4-FFF2-40B4-BE49-F238E27FC236}">
                    <a16:creationId xmlns:a16="http://schemas.microsoft.com/office/drawing/2014/main" id="{A8C26402-613B-4299-BD69-E89430DFB153}"/>
                  </a:ext>
                </a:extLst>
              </p:cNvPr>
              <p:cNvSpPr>
                <a:spLocks/>
              </p:cNvSpPr>
              <p:nvPr/>
            </p:nvSpPr>
            <p:spPr bwMode="auto">
              <a:xfrm>
                <a:off x="5986" y="3204"/>
                <a:ext cx="1314" cy="2434"/>
              </a:xfrm>
              <a:custGeom>
                <a:avLst/>
                <a:gdLst>
                  <a:gd name="T0" fmla="*/ 90 w 1314"/>
                  <a:gd name="T1" fmla="*/ 211 h 2434"/>
                  <a:gd name="T2" fmla="*/ 156 w 1314"/>
                  <a:gd name="T3" fmla="*/ 128 h 2434"/>
                  <a:gd name="T4" fmla="*/ 238 w 1314"/>
                  <a:gd name="T5" fmla="*/ 62 h 2434"/>
                  <a:gd name="T6" fmla="*/ 338 w 1314"/>
                  <a:gd name="T7" fmla="*/ 20 h 2434"/>
                  <a:gd name="T8" fmla="*/ 422 w 1314"/>
                  <a:gd name="T9" fmla="*/ 4 h 2434"/>
                  <a:gd name="T10" fmla="*/ 528 w 1314"/>
                  <a:gd name="T11" fmla="*/ 4 h 2434"/>
                  <a:gd name="T12" fmla="*/ 656 w 1314"/>
                  <a:gd name="T13" fmla="*/ 30 h 2434"/>
                  <a:gd name="T14" fmla="*/ 798 w 1314"/>
                  <a:gd name="T15" fmla="*/ 98 h 2434"/>
                  <a:gd name="T16" fmla="*/ 982 w 1314"/>
                  <a:gd name="T17" fmla="*/ 233 h 2434"/>
                  <a:gd name="T18" fmla="*/ 1124 w 1314"/>
                  <a:gd name="T19" fmla="*/ 397 h 2434"/>
                  <a:gd name="T20" fmla="*/ 1230 w 1314"/>
                  <a:gd name="T21" fmla="*/ 587 h 2434"/>
                  <a:gd name="T22" fmla="*/ 1294 w 1314"/>
                  <a:gd name="T23" fmla="*/ 805 h 2434"/>
                  <a:gd name="T24" fmla="*/ 1312 w 1314"/>
                  <a:gd name="T25" fmla="*/ 957 h 2434"/>
                  <a:gd name="T26" fmla="*/ 1302 w 1314"/>
                  <a:gd name="T27" fmla="*/ 1153 h 2434"/>
                  <a:gd name="T28" fmla="*/ 1252 w 1314"/>
                  <a:gd name="T29" fmla="*/ 1341 h 2434"/>
                  <a:gd name="T30" fmla="*/ 1166 w 1314"/>
                  <a:gd name="T31" fmla="*/ 1521 h 2434"/>
                  <a:gd name="T32" fmla="*/ 1066 w 1314"/>
                  <a:gd name="T33" fmla="*/ 1692 h 2434"/>
                  <a:gd name="T34" fmla="*/ 980 w 1314"/>
                  <a:gd name="T35" fmla="*/ 1882 h 2434"/>
                  <a:gd name="T36" fmla="*/ 866 w 1314"/>
                  <a:gd name="T37" fmla="*/ 2094 h 2434"/>
                  <a:gd name="T38" fmla="*/ 756 w 1314"/>
                  <a:gd name="T39" fmla="*/ 2238 h 2434"/>
                  <a:gd name="T40" fmla="*/ 644 w 1314"/>
                  <a:gd name="T41" fmla="*/ 2342 h 2434"/>
                  <a:gd name="T42" fmla="*/ 508 w 1314"/>
                  <a:gd name="T43" fmla="*/ 2414 h 2434"/>
                  <a:gd name="T44" fmla="*/ 410 w 1314"/>
                  <a:gd name="T45" fmla="*/ 2434 h 2434"/>
                  <a:gd name="T46" fmla="*/ 282 w 1314"/>
                  <a:gd name="T47" fmla="*/ 2414 h 2434"/>
                  <a:gd name="T48" fmla="*/ 182 w 1314"/>
                  <a:gd name="T49" fmla="*/ 2362 h 2434"/>
                  <a:gd name="T50" fmla="*/ 80 w 1314"/>
                  <a:gd name="T51" fmla="*/ 2264 h 2434"/>
                  <a:gd name="T52" fmla="*/ 20 w 1314"/>
                  <a:gd name="T53" fmla="*/ 2148 h 2434"/>
                  <a:gd name="T54" fmla="*/ 0 w 1314"/>
                  <a:gd name="T55" fmla="*/ 2014 h 2434"/>
                  <a:gd name="T56" fmla="*/ 8 w 1314"/>
                  <a:gd name="T57" fmla="*/ 1902 h 2434"/>
                  <a:gd name="T58" fmla="*/ 28 w 1314"/>
                  <a:gd name="T59" fmla="*/ 1816 h 2434"/>
                  <a:gd name="T60" fmla="*/ 68 w 1314"/>
                  <a:gd name="T61" fmla="*/ 1728 h 2434"/>
                  <a:gd name="T62" fmla="*/ 124 w 1314"/>
                  <a:gd name="T63" fmla="*/ 1667 h 2434"/>
                  <a:gd name="T64" fmla="*/ 206 w 1314"/>
                  <a:gd name="T65" fmla="*/ 1559 h 2434"/>
                  <a:gd name="T66" fmla="*/ 256 w 1314"/>
                  <a:gd name="T67" fmla="*/ 1469 h 2434"/>
                  <a:gd name="T68" fmla="*/ 300 w 1314"/>
                  <a:gd name="T69" fmla="*/ 1445 h 2434"/>
                  <a:gd name="T70" fmla="*/ 460 w 1314"/>
                  <a:gd name="T71" fmla="*/ 1445 h 2434"/>
                  <a:gd name="T72" fmla="*/ 504 w 1314"/>
                  <a:gd name="T73" fmla="*/ 1441 h 2434"/>
                  <a:gd name="T74" fmla="*/ 550 w 1314"/>
                  <a:gd name="T75" fmla="*/ 1419 h 2434"/>
                  <a:gd name="T76" fmla="*/ 580 w 1314"/>
                  <a:gd name="T77" fmla="*/ 1379 h 2434"/>
                  <a:gd name="T78" fmla="*/ 594 w 1314"/>
                  <a:gd name="T79" fmla="*/ 1315 h 2434"/>
                  <a:gd name="T80" fmla="*/ 596 w 1314"/>
                  <a:gd name="T81" fmla="*/ 893 h 2434"/>
                  <a:gd name="T82" fmla="*/ 588 w 1314"/>
                  <a:gd name="T83" fmla="*/ 619 h 2434"/>
                  <a:gd name="T84" fmla="*/ 570 w 1314"/>
                  <a:gd name="T85" fmla="*/ 463 h 2434"/>
                  <a:gd name="T86" fmla="*/ 548 w 1314"/>
                  <a:gd name="T87" fmla="*/ 423 h 2434"/>
                  <a:gd name="T88" fmla="*/ 292 w 1314"/>
                  <a:gd name="T89" fmla="*/ 221 h 2434"/>
                  <a:gd name="T90" fmla="*/ 230 w 1314"/>
                  <a:gd name="T91" fmla="*/ 189 h 2434"/>
                  <a:gd name="T92" fmla="*/ 148 w 1314"/>
                  <a:gd name="T93" fmla="*/ 205 h 2434"/>
                  <a:gd name="T94" fmla="*/ 66 w 1314"/>
                  <a:gd name="T95" fmla="*/ 267 h 2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14" h="2434">
                    <a:moveTo>
                      <a:pt x="62" y="261"/>
                    </a:moveTo>
                    <a:lnTo>
                      <a:pt x="62" y="261"/>
                    </a:lnTo>
                    <a:lnTo>
                      <a:pt x="74" y="237"/>
                    </a:lnTo>
                    <a:lnTo>
                      <a:pt x="90" y="211"/>
                    </a:lnTo>
                    <a:lnTo>
                      <a:pt x="104" y="189"/>
                    </a:lnTo>
                    <a:lnTo>
                      <a:pt x="120" y="168"/>
                    </a:lnTo>
                    <a:lnTo>
                      <a:pt x="138" y="148"/>
                    </a:lnTo>
                    <a:lnTo>
                      <a:pt x="156" y="128"/>
                    </a:lnTo>
                    <a:lnTo>
                      <a:pt x="174" y="110"/>
                    </a:lnTo>
                    <a:lnTo>
                      <a:pt x="194" y="92"/>
                    </a:lnTo>
                    <a:lnTo>
                      <a:pt x="216" y="76"/>
                    </a:lnTo>
                    <a:lnTo>
                      <a:pt x="238" y="62"/>
                    </a:lnTo>
                    <a:lnTo>
                      <a:pt x="262" y="50"/>
                    </a:lnTo>
                    <a:lnTo>
                      <a:pt x="286" y="38"/>
                    </a:lnTo>
                    <a:lnTo>
                      <a:pt x="310" y="28"/>
                    </a:lnTo>
                    <a:lnTo>
                      <a:pt x="338" y="20"/>
                    </a:lnTo>
                    <a:lnTo>
                      <a:pt x="366" y="12"/>
                    </a:lnTo>
                    <a:lnTo>
                      <a:pt x="394" y="8"/>
                    </a:lnTo>
                    <a:lnTo>
                      <a:pt x="394" y="8"/>
                    </a:lnTo>
                    <a:lnTo>
                      <a:pt x="422" y="4"/>
                    </a:lnTo>
                    <a:lnTo>
                      <a:pt x="448" y="2"/>
                    </a:lnTo>
                    <a:lnTo>
                      <a:pt x="476" y="0"/>
                    </a:lnTo>
                    <a:lnTo>
                      <a:pt x="502" y="2"/>
                    </a:lnTo>
                    <a:lnTo>
                      <a:pt x="528" y="4"/>
                    </a:lnTo>
                    <a:lnTo>
                      <a:pt x="554" y="6"/>
                    </a:lnTo>
                    <a:lnTo>
                      <a:pt x="580" y="10"/>
                    </a:lnTo>
                    <a:lnTo>
                      <a:pt x="606" y="16"/>
                    </a:lnTo>
                    <a:lnTo>
                      <a:pt x="656" y="30"/>
                    </a:lnTo>
                    <a:lnTo>
                      <a:pt x="704" y="50"/>
                    </a:lnTo>
                    <a:lnTo>
                      <a:pt x="752" y="72"/>
                    </a:lnTo>
                    <a:lnTo>
                      <a:pt x="798" y="98"/>
                    </a:lnTo>
                    <a:lnTo>
                      <a:pt x="798" y="98"/>
                    </a:lnTo>
                    <a:lnTo>
                      <a:pt x="848" y="130"/>
                    </a:lnTo>
                    <a:lnTo>
                      <a:pt x="894" y="162"/>
                    </a:lnTo>
                    <a:lnTo>
                      <a:pt x="940" y="197"/>
                    </a:lnTo>
                    <a:lnTo>
                      <a:pt x="982" y="233"/>
                    </a:lnTo>
                    <a:lnTo>
                      <a:pt x="1020" y="271"/>
                    </a:lnTo>
                    <a:lnTo>
                      <a:pt x="1058" y="311"/>
                    </a:lnTo>
                    <a:lnTo>
                      <a:pt x="1092" y="353"/>
                    </a:lnTo>
                    <a:lnTo>
                      <a:pt x="1124" y="397"/>
                    </a:lnTo>
                    <a:lnTo>
                      <a:pt x="1154" y="443"/>
                    </a:lnTo>
                    <a:lnTo>
                      <a:pt x="1182" y="489"/>
                    </a:lnTo>
                    <a:lnTo>
                      <a:pt x="1206" y="537"/>
                    </a:lnTo>
                    <a:lnTo>
                      <a:pt x="1230" y="587"/>
                    </a:lnTo>
                    <a:lnTo>
                      <a:pt x="1250" y="639"/>
                    </a:lnTo>
                    <a:lnTo>
                      <a:pt x="1266" y="693"/>
                    </a:lnTo>
                    <a:lnTo>
                      <a:pt x="1282" y="749"/>
                    </a:lnTo>
                    <a:lnTo>
                      <a:pt x="1294" y="805"/>
                    </a:lnTo>
                    <a:lnTo>
                      <a:pt x="1294" y="805"/>
                    </a:lnTo>
                    <a:lnTo>
                      <a:pt x="1304" y="857"/>
                    </a:lnTo>
                    <a:lnTo>
                      <a:pt x="1310" y="907"/>
                    </a:lnTo>
                    <a:lnTo>
                      <a:pt x="1312" y="957"/>
                    </a:lnTo>
                    <a:lnTo>
                      <a:pt x="1314" y="1007"/>
                    </a:lnTo>
                    <a:lnTo>
                      <a:pt x="1312" y="1055"/>
                    </a:lnTo>
                    <a:lnTo>
                      <a:pt x="1308" y="1105"/>
                    </a:lnTo>
                    <a:lnTo>
                      <a:pt x="1302" y="1153"/>
                    </a:lnTo>
                    <a:lnTo>
                      <a:pt x="1292" y="1201"/>
                    </a:lnTo>
                    <a:lnTo>
                      <a:pt x="1280" y="1247"/>
                    </a:lnTo>
                    <a:lnTo>
                      <a:pt x="1268" y="1295"/>
                    </a:lnTo>
                    <a:lnTo>
                      <a:pt x="1252" y="1341"/>
                    </a:lnTo>
                    <a:lnTo>
                      <a:pt x="1234" y="1387"/>
                    </a:lnTo>
                    <a:lnTo>
                      <a:pt x="1212" y="1431"/>
                    </a:lnTo>
                    <a:lnTo>
                      <a:pt x="1190" y="1477"/>
                    </a:lnTo>
                    <a:lnTo>
                      <a:pt x="1166" y="1521"/>
                    </a:lnTo>
                    <a:lnTo>
                      <a:pt x="1140" y="1565"/>
                    </a:lnTo>
                    <a:lnTo>
                      <a:pt x="1140" y="1565"/>
                    </a:lnTo>
                    <a:lnTo>
                      <a:pt x="1102" y="1629"/>
                    </a:lnTo>
                    <a:lnTo>
                      <a:pt x="1066" y="1692"/>
                    </a:lnTo>
                    <a:lnTo>
                      <a:pt x="1034" y="1758"/>
                    </a:lnTo>
                    <a:lnTo>
                      <a:pt x="1004" y="1826"/>
                    </a:lnTo>
                    <a:lnTo>
                      <a:pt x="1004" y="1826"/>
                    </a:lnTo>
                    <a:lnTo>
                      <a:pt x="980" y="1882"/>
                    </a:lnTo>
                    <a:lnTo>
                      <a:pt x="954" y="1936"/>
                    </a:lnTo>
                    <a:lnTo>
                      <a:pt x="926" y="1990"/>
                    </a:lnTo>
                    <a:lnTo>
                      <a:pt x="898" y="2042"/>
                    </a:lnTo>
                    <a:lnTo>
                      <a:pt x="866" y="2094"/>
                    </a:lnTo>
                    <a:lnTo>
                      <a:pt x="832" y="2144"/>
                    </a:lnTo>
                    <a:lnTo>
                      <a:pt x="796" y="2192"/>
                    </a:lnTo>
                    <a:lnTo>
                      <a:pt x="756" y="2238"/>
                    </a:lnTo>
                    <a:lnTo>
                      <a:pt x="756" y="2238"/>
                    </a:lnTo>
                    <a:lnTo>
                      <a:pt x="730" y="2266"/>
                    </a:lnTo>
                    <a:lnTo>
                      <a:pt x="702" y="2294"/>
                    </a:lnTo>
                    <a:lnTo>
                      <a:pt x="674" y="2320"/>
                    </a:lnTo>
                    <a:lnTo>
                      <a:pt x="644" y="2342"/>
                    </a:lnTo>
                    <a:lnTo>
                      <a:pt x="612" y="2364"/>
                    </a:lnTo>
                    <a:lnTo>
                      <a:pt x="580" y="2384"/>
                    </a:lnTo>
                    <a:lnTo>
                      <a:pt x="546" y="2400"/>
                    </a:lnTo>
                    <a:lnTo>
                      <a:pt x="508" y="2414"/>
                    </a:lnTo>
                    <a:lnTo>
                      <a:pt x="508" y="2414"/>
                    </a:lnTo>
                    <a:lnTo>
                      <a:pt x="476" y="2424"/>
                    </a:lnTo>
                    <a:lnTo>
                      <a:pt x="442" y="2432"/>
                    </a:lnTo>
                    <a:lnTo>
                      <a:pt x="410" y="2434"/>
                    </a:lnTo>
                    <a:lnTo>
                      <a:pt x="378" y="2434"/>
                    </a:lnTo>
                    <a:lnTo>
                      <a:pt x="346" y="2430"/>
                    </a:lnTo>
                    <a:lnTo>
                      <a:pt x="314" y="2424"/>
                    </a:lnTo>
                    <a:lnTo>
                      <a:pt x="282" y="2414"/>
                    </a:lnTo>
                    <a:lnTo>
                      <a:pt x="250" y="2400"/>
                    </a:lnTo>
                    <a:lnTo>
                      <a:pt x="250" y="2400"/>
                    </a:lnTo>
                    <a:lnTo>
                      <a:pt x="214" y="2382"/>
                    </a:lnTo>
                    <a:lnTo>
                      <a:pt x="182" y="2362"/>
                    </a:lnTo>
                    <a:lnTo>
                      <a:pt x="152" y="2340"/>
                    </a:lnTo>
                    <a:lnTo>
                      <a:pt x="126" y="2316"/>
                    </a:lnTo>
                    <a:lnTo>
                      <a:pt x="102" y="2292"/>
                    </a:lnTo>
                    <a:lnTo>
                      <a:pt x="80" y="2264"/>
                    </a:lnTo>
                    <a:lnTo>
                      <a:pt x="62" y="2238"/>
                    </a:lnTo>
                    <a:lnTo>
                      <a:pt x="46" y="2208"/>
                    </a:lnTo>
                    <a:lnTo>
                      <a:pt x="32" y="2178"/>
                    </a:lnTo>
                    <a:lnTo>
                      <a:pt x="20" y="2148"/>
                    </a:lnTo>
                    <a:lnTo>
                      <a:pt x="12" y="2116"/>
                    </a:lnTo>
                    <a:lnTo>
                      <a:pt x="6" y="2082"/>
                    </a:lnTo>
                    <a:lnTo>
                      <a:pt x="2" y="2048"/>
                    </a:lnTo>
                    <a:lnTo>
                      <a:pt x="0" y="2014"/>
                    </a:lnTo>
                    <a:lnTo>
                      <a:pt x="0" y="1978"/>
                    </a:lnTo>
                    <a:lnTo>
                      <a:pt x="4" y="1942"/>
                    </a:lnTo>
                    <a:lnTo>
                      <a:pt x="4" y="1942"/>
                    </a:lnTo>
                    <a:lnTo>
                      <a:pt x="8" y="1902"/>
                    </a:lnTo>
                    <a:lnTo>
                      <a:pt x="16" y="1862"/>
                    </a:lnTo>
                    <a:lnTo>
                      <a:pt x="16" y="1862"/>
                    </a:lnTo>
                    <a:lnTo>
                      <a:pt x="22" y="1838"/>
                    </a:lnTo>
                    <a:lnTo>
                      <a:pt x="28" y="1816"/>
                    </a:lnTo>
                    <a:lnTo>
                      <a:pt x="36" y="1792"/>
                    </a:lnTo>
                    <a:lnTo>
                      <a:pt x="44" y="1770"/>
                    </a:lnTo>
                    <a:lnTo>
                      <a:pt x="56" y="1750"/>
                    </a:lnTo>
                    <a:lnTo>
                      <a:pt x="68" y="1728"/>
                    </a:lnTo>
                    <a:lnTo>
                      <a:pt x="84" y="1708"/>
                    </a:lnTo>
                    <a:lnTo>
                      <a:pt x="100" y="1690"/>
                    </a:lnTo>
                    <a:lnTo>
                      <a:pt x="100" y="1690"/>
                    </a:lnTo>
                    <a:lnTo>
                      <a:pt x="124" y="1667"/>
                    </a:lnTo>
                    <a:lnTo>
                      <a:pt x="146" y="1641"/>
                    </a:lnTo>
                    <a:lnTo>
                      <a:pt x="166" y="1613"/>
                    </a:lnTo>
                    <a:lnTo>
                      <a:pt x="186" y="1587"/>
                    </a:lnTo>
                    <a:lnTo>
                      <a:pt x="206" y="1559"/>
                    </a:lnTo>
                    <a:lnTo>
                      <a:pt x="224" y="1529"/>
                    </a:lnTo>
                    <a:lnTo>
                      <a:pt x="240" y="1501"/>
                    </a:lnTo>
                    <a:lnTo>
                      <a:pt x="256" y="1469"/>
                    </a:lnTo>
                    <a:lnTo>
                      <a:pt x="256" y="1469"/>
                    </a:lnTo>
                    <a:lnTo>
                      <a:pt x="264" y="1457"/>
                    </a:lnTo>
                    <a:lnTo>
                      <a:pt x="274" y="1449"/>
                    </a:lnTo>
                    <a:lnTo>
                      <a:pt x="286" y="1445"/>
                    </a:lnTo>
                    <a:lnTo>
                      <a:pt x="300" y="1445"/>
                    </a:lnTo>
                    <a:lnTo>
                      <a:pt x="300" y="1445"/>
                    </a:lnTo>
                    <a:lnTo>
                      <a:pt x="380" y="1445"/>
                    </a:lnTo>
                    <a:lnTo>
                      <a:pt x="420" y="1445"/>
                    </a:lnTo>
                    <a:lnTo>
                      <a:pt x="460" y="1445"/>
                    </a:lnTo>
                    <a:lnTo>
                      <a:pt x="460" y="1445"/>
                    </a:lnTo>
                    <a:lnTo>
                      <a:pt x="476" y="1445"/>
                    </a:lnTo>
                    <a:lnTo>
                      <a:pt x="490" y="1443"/>
                    </a:lnTo>
                    <a:lnTo>
                      <a:pt x="504" y="1441"/>
                    </a:lnTo>
                    <a:lnTo>
                      <a:pt x="516" y="1437"/>
                    </a:lnTo>
                    <a:lnTo>
                      <a:pt x="528" y="1431"/>
                    </a:lnTo>
                    <a:lnTo>
                      <a:pt x="540" y="1425"/>
                    </a:lnTo>
                    <a:lnTo>
                      <a:pt x="550" y="1419"/>
                    </a:lnTo>
                    <a:lnTo>
                      <a:pt x="558" y="1409"/>
                    </a:lnTo>
                    <a:lnTo>
                      <a:pt x="566" y="1401"/>
                    </a:lnTo>
                    <a:lnTo>
                      <a:pt x="574" y="1391"/>
                    </a:lnTo>
                    <a:lnTo>
                      <a:pt x="580" y="1379"/>
                    </a:lnTo>
                    <a:lnTo>
                      <a:pt x="584" y="1367"/>
                    </a:lnTo>
                    <a:lnTo>
                      <a:pt x="588" y="1355"/>
                    </a:lnTo>
                    <a:lnTo>
                      <a:pt x="590" y="1343"/>
                    </a:lnTo>
                    <a:lnTo>
                      <a:pt x="594" y="1315"/>
                    </a:lnTo>
                    <a:lnTo>
                      <a:pt x="594" y="1315"/>
                    </a:lnTo>
                    <a:lnTo>
                      <a:pt x="594" y="1175"/>
                    </a:lnTo>
                    <a:lnTo>
                      <a:pt x="594" y="1035"/>
                    </a:lnTo>
                    <a:lnTo>
                      <a:pt x="596" y="893"/>
                    </a:lnTo>
                    <a:lnTo>
                      <a:pt x="596" y="753"/>
                    </a:lnTo>
                    <a:lnTo>
                      <a:pt x="596" y="753"/>
                    </a:lnTo>
                    <a:lnTo>
                      <a:pt x="594" y="685"/>
                    </a:lnTo>
                    <a:lnTo>
                      <a:pt x="588" y="619"/>
                    </a:lnTo>
                    <a:lnTo>
                      <a:pt x="576" y="485"/>
                    </a:lnTo>
                    <a:lnTo>
                      <a:pt x="576" y="485"/>
                    </a:lnTo>
                    <a:lnTo>
                      <a:pt x="574" y="473"/>
                    </a:lnTo>
                    <a:lnTo>
                      <a:pt x="570" y="463"/>
                    </a:lnTo>
                    <a:lnTo>
                      <a:pt x="566" y="451"/>
                    </a:lnTo>
                    <a:lnTo>
                      <a:pt x="562" y="441"/>
                    </a:lnTo>
                    <a:lnTo>
                      <a:pt x="554" y="431"/>
                    </a:lnTo>
                    <a:lnTo>
                      <a:pt x="548" y="423"/>
                    </a:lnTo>
                    <a:lnTo>
                      <a:pt x="528" y="407"/>
                    </a:lnTo>
                    <a:lnTo>
                      <a:pt x="528" y="407"/>
                    </a:lnTo>
                    <a:lnTo>
                      <a:pt x="410" y="315"/>
                    </a:lnTo>
                    <a:lnTo>
                      <a:pt x="292" y="221"/>
                    </a:lnTo>
                    <a:lnTo>
                      <a:pt x="292" y="221"/>
                    </a:lnTo>
                    <a:lnTo>
                      <a:pt x="270" y="207"/>
                    </a:lnTo>
                    <a:lnTo>
                      <a:pt x="250" y="195"/>
                    </a:lnTo>
                    <a:lnTo>
                      <a:pt x="230" y="189"/>
                    </a:lnTo>
                    <a:lnTo>
                      <a:pt x="210" y="187"/>
                    </a:lnTo>
                    <a:lnTo>
                      <a:pt x="188" y="189"/>
                    </a:lnTo>
                    <a:lnTo>
                      <a:pt x="168" y="195"/>
                    </a:lnTo>
                    <a:lnTo>
                      <a:pt x="148" y="205"/>
                    </a:lnTo>
                    <a:lnTo>
                      <a:pt x="126" y="221"/>
                    </a:lnTo>
                    <a:lnTo>
                      <a:pt x="126" y="221"/>
                    </a:lnTo>
                    <a:lnTo>
                      <a:pt x="66" y="267"/>
                    </a:lnTo>
                    <a:lnTo>
                      <a:pt x="66" y="267"/>
                    </a:lnTo>
                    <a:lnTo>
                      <a:pt x="62" y="261"/>
                    </a:lnTo>
                    <a:lnTo>
                      <a:pt x="62" y="2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76">
                <a:extLst>
                  <a:ext uri="{FF2B5EF4-FFF2-40B4-BE49-F238E27FC236}">
                    <a16:creationId xmlns:a16="http://schemas.microsoft.com/office/drawing/2014/main" id="{3E2E2ECA-0DD7-4FB2-A242-34FAB0C60CAB}"/>
                  </a:ext>
                </a:extLst>
              </p:cNvPr>
              <p:cNvSpPr>
                <a:spLocks noEditPoints="1"/>
              </p:cNvSpPr>
              <p:nvPr/>
            </p:nvSpPr>
            <p:spPr bwMode="auto">
              <a:xfrm>
                <a:off x="5873" y="3455"/>
                <a:ext cx="641" cy="1132"/>
              </a:xfrm>
              <a:custGeom>
                <a:avLst/>
                <a:gdLst>
                  <a:gd name="T0" fmla="*/ 641 w 641"/>
                  <a:gd name="T1" fmla="*/ 672 h 1132"/>
                  <a:gd name="T2" fmla="*/ 641 w 641"/>
                  <a:gd name="T3" fmla="*/ 1052 h 1132"/>
                  <a:gd name="T4" fmla="*/ 641 w 641"/>
                  <a:gd name="T5" fmla="*/ 1072 h 1132"/>
                  <a:gd name="T6" fmla="*/ 637 w 641"/>
                  <a:gd name="T7" fmla="*/ 1100 h 1132"/>
                  <a:gd name="T8" fmla="*/ 627 w 641"/>
                  <a:gd name="T9" fmla="*/ 1118 h 1132"/>
                  <a:gd name="T10" fmla="*/ 609 w 641"/>
                  <a:gd name="T11" fmla="*/ 1128 h 1132"/>
                  <a:gd name="T12" fmla="*/ 581 w 641"/>
                  <a:gd name="T13" fmla="*/ 1132 h 1132"/>
                  <a:gd name="T14" fmla="*/ 233 w 641"/>
                  <a:gd name="T15" fmla="*/ 1132 h 1132"/>
                  <a:gd name="T16" fmla="*/ 61 w 641"/>
                  <a:gd name="T17" fmla="*/ 1132 h 1132"/>
                  <a:gd name="T18" fmla="*/ 45 w 641"/>
                  <a:gd name="T19" fmla="*/ 1130 h 1132"/>
                  <a:gd name="T20" fmla="*/ 23 w 641"/>
                  <a:gd name="T21" fmla="*/ 1124 h 1132"/>
                  <a:gd name="T22" fmla="*/ 9 w 641"/>
                  <a:gd name="T23" fmla="*/ 1110 h 1132"/>
                  <a:gd name="T24" fmla="*/ 0 w 641"/>
                  <a:gd name="T25" fmla="*/ 1086 h 1132"/>
                  <a:gd name="T26" fmla="*/ 0 w 641"/>
                  <a:gd name="T27" fmla="*/ 1070 h 1132"/>
                  <a:gd name="T28" fmla="*/ 0 w 641"/>
                  <a:gd name="T29" fmla="*/ 276 h 1132"/>
                  <a:gd name="T30" fmla="*/ 7 w 641"/>
                  <a:gd name="T31" fmla="*/ 242 h 1132"/>
                  <a:gd name="T32" fmla="*/ 29 w 641"/>
                  <a:gd name="T33" fmla="*/ 218 h 1132"/>
                  <a:gd name="T34" fmla="*/ 283 w 641"/>
                  <a:gd name="T35" fmla="*/ 18 h 1132"/>
                  <a:gd name="T36" fmla="*/ 293 w 641"/>
                  <a:gd name="T37" fmla="*/ 10 h 1132"/>
                  <a:gd name="T38" fmla="*/ 313 w 641"/>
                  <a:gd name="T39" fmla="*/ 2 h 1132"/>
                  <a:gd name="T40" fmla="*/ 331 w 641"/>
                  <a:gd name="T41" fmla="*/ 2 h 1132"/>
                  <a:gd name="T42" fmla="*/ 351 w 641"/>
                  <a:gd name="T43" fmla="*/ 10 h 1132"/>
                  <a:gd name="T44" fmla="*/ 361 w 641"/>
                  <a:gd name="T45" fmla="*/ 18 h 1132"/>
                  <a:gd name="T46" fmla="*/ 615 w 641"/>
                  <a:gd name="T47" fmla="*/ 218 h 1132"/>
                  <a:gd name="T48" fmla="*/ 629 w 641"/>
                  <a:gd name="T49" fmla="*/ 232 h 1132"/>
                  <a:gd name="T50" fmla="*/ 637 w 641"/>
                  <a:gd name="T51" fmla="*/ 246 h 1132"/>
                  <a:gd name="T52" fmla="*/ 641 w 641"/>
                  <a:gd name="T53" fmla="*/ 282 h 1132"/>
                  <a:gd name="T54" fmla="*/ 641 w 641"/>
                  <a:gd name="T55" fmla="*/ 672 h 1132"/>
                  <a:gd name="T56" fmla="*/ 641 w 641"/>
                  <a:gd name="T57" fmla="*/ 672 h 1132"/>
                  <a:gd name="T58" fmla="*/ 321 w 641"/>
                  <a:gd name="T59" fmla="*/ 218 h 1132"/>
                  <a:gd name="T60" fmla="*/ 307 w 641"/>
                  <a:gd name="T61" fmla="*/ 218 h 1132"/>
                  <a:gd name="T62" fmla="*/ 281 w 641"/>
                  <a:gd name="T63" fmla="*/ 230 h 1132"/>
                  <a:gd name="T64" fmla="*/ 261 w 641"/>
                  <a:gd name="T65" fmla="*/ 250 h 1132"/>
                  <a:gd name="T66" fmla="*/ 249 w 641"/>
                  <a:gd name="T67" fmla="*/ 276 h 1132"/>
                  <a:gd name="T68" fmla="*/ 247 w 641"/>
                  <a:gd name="T69" fmla="*/ 290 h 1132"/>
                  <a:gd name="T70" fmla="*/ 253 w 641"/>
                  <a:gd name="T71" fmla="*/ 318 h 1132"/>
                  <a:gd name="T72" fmla="*/ 269 w 641"/>
                  <a:gd name="T73" fmla="*/ 342 h 1132"/>
                  <a:gd name="T74" fmla="*/ 293 w 641"/>
                  <a:gd name="T75" fmla="*/ 358 h 1132"/>
                  <a:gd name="T76" fmla="*/ 321 w 641"/>
                  <a:gd name="T77" fmla="*/ 364 h 1132"/>
                  <a:gd name="T78" fmla="*/ 335 w 641"/>
                  <a:gd name="T79" fmla="*/ 362 h 1132"/>
                  <a:gd name="T80" fmla="*/ 363 w 641"/>
                  <a:gd name="T81" fmla="*/ 352 h 1132"/>
                  <a:gd name="T82" fmla="*/ 381 w 641"/>
                  <a:gd name="T83" fmla="*/ 332 h 1132"/>
                  <a:gd name="T84" fmla="*/ 393 w 641"/>
                  <a:gd name="T85" fmla="*/ 306 h 1132"/>
                  <a:gd name="T86" fmla="*/ 395 w 641"/>
                  <a:gd name="T87" fmla="*/ 290 h 1132"/>
                  <a:gd name="T88" fmla="*/ 389 w 641"/>
                  <a:gd name="T89" fmla="*/ 262 h 1132"/>
                  <a:gd name="T90" fmla="*/ 373 w 641"/>
                  <a:gd name="T91" fmla="*/ 238 h 1132"/>
                  <a:gd name="T92" fmla="*/ 351 w 641"/>
                  <a:gd name="T93" fmla="*/ 224 h 1132"/>
                  <a:gd name="T94" fmla="*/ 321 w 641"/>
                  <a:gd name="T95" fmla="*/ 218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1" h="1132">
                    <a:moveTo>
                      <a:pt x="641" y="672"/>
                    </a:moveTo>
                    <a:lnTo>
                      <a:pt x="641" y="672"/>
                    </a:lnTo>
                    <a:lnTo>
                      <a:pt x="641" y="1052"/>
                    </a:lnTo>
                    <a:lnTo>
                      <a:pt x="641" y="1052"/>
                    </a:lnTo>
                    <a:lnTo>
                      <a:pt x="641" y="1072"/>
                    </a:lnTo>
                    <a:lnTo>
                      <a:pt x="641" y="1072"/>
                    </a:lnTo>
                    <a:lnTo>
                      <a:pt x="639" y="1088"/>
                    </a:lnTo>
                    <a:lnTo>
                      <a:pt x="637" y="1100"/>
                    </a:lnTo>
                    <a:lnTo>
                      <a:pt x="633" y="1110"/>
                    </a:lnTo>
                    <a:lnTo>
                      <a:pt x="627" y="1118"/>
                    </a:lnTo>
                    <a:lnTo>
                      <a:pt x="619" y="1124"/>
                    </a:lnTo>
                    <a:lnTo>
                      <a:pt x="609" y="1128"/>
                    </a:lnTo>
                    <a:lnTo>
                      <a:pt x="595" y="1130"/>
                    </a:lnTo>
                    <a:lnTo>
                      <a:pt x="581" y="1132"/>
                    </a:lnTo>
                    <a:lnTo>
                      <a:pt x="581" y="1132"/>
                    </a:lnTo>
                    <a:lnTo>
                      <a:pt x="233" y="1132"/>
                    </a:lnTo>
                    <a:lnTo>
                      <a:pt x="233" y="1132"/>
                    </a:lnTo>
                    <a:lnTo>
                      <a:pt x="61" y="1132"/>
                    </a:lnTo>
                    <a:lnTo>
                      <a:pt x="61" y="1132"/>
                    </a:lnTo>
                    <a:lnTo>
                      <a:pt x="45" y="1130"/>
                    </a:lnTo>
                    <a:lnTo>
                      <a:pt x="33" y="1128"/>
                    </a:lnTo>
                    <a:lnTo>
                      <a:pt x="23" y="1124"/>
                    </a:lnTo>
                    <a:lnTo>
                      <a:pt x="15" y="1118"/>
                    </a:lnTo>
                    <a:lnTo>
                      <a:pt x="9" y="1110"/>
                    </a:lnTo>
                    <a:lnTo>
                      <a:pt x="2" y="1098"/>
                    </a:lnTo>
                    <a:lnTo>
                      <a:pt x="0" y="1086"/>
                    </a:lnTo>
                    <a:lnTo>
                      <a:pt x="0" y="1070"/>
                    </a:lnTo>
                    <a:lnTo>
                      <a:pt x="0" y="1070"/>
                    </a:lnTo>
                    <a:lnTo>
                      <a:pt x="0" y="276"/>
                    </a:lnTo>
                    <a:lnTo>
                      <a:pt x="0" y="276"/>
                    </a:lnTo>
                    <a:lnTo>
                      <a:pt x="0" y="258"/>
                    </a:lnTo>
                    <a:lnTo>
                      <a:pt x="7" y="242"/>
                    </a:lnTo>
                    <a:lnTo>
                      <a:pt x="15" y="230"/>
                    </a:lnTo>
                    <a:lnTo>
                      <a:pt x="29" y="218"/>
                    </a:lnTo>
                    <a:lnTo>
                      <a:pt x="29" y="218"/>
                    </a:lnTo>
                    <a:lnTo>
                      <a:pt x="283" y="18"/>
                    </a:lnTo>
                    <a:lnTo>
                      <a:pt x="283" y="18"/>
                    </a:lnTo>
                    <a:lnTo>
                      <a:pt x="293" y="10"/>
                    </a:lnTo>
                    <a:lnTo>
                      <a:pt x="303" y="4"/>
                    </a:lnTo>
                    <a:lnTo>
                      <a:pt x="313" y="2"/>
                    </a:lnTo>
                    <a:lnTo>
                      <a:pt x="321" y="0"/>
                    </a:lnTo>
                    <a:lnTo>
                      <a:pt x="331" y="2"/>
                    </a:lnTo>
                    <a:lnTo>
                      <a:pt x="341" y="4"/>
                    </a:lnTo>
                    <a:lnTo>
                      <a:pt x="351" y="10"/>
                    </a:lnTo>
                    <a:lnTo>
                      <a:pt x="361" y="18"/>
                    </a:lnTo>
                    <a:lnTo>
                      <a:pt x="361" y="18"/>
                    </a:lnTo>
                    <a:lnTo>
                      <a:pt x="615" y="218"/>
                    </a:lnTo>
                    <a:lnTo>
                      <a:pt x="615" y="218"/>
                    </a:lnTo>
                    <a:lnTo>
                      <a:pt x="623" y="224"/>
                    </a:lnTo>
                    <a:lnTo>
                      <a:pt x="629" y="232"/>
                    </a:lnTo>
                    <a:lnTo>
                      <a:pt x="633" y="238"/>
                    </a:lnTo>
                    <a:lnTo>
                      <a:pt x="637" y="246"/>
                    </a:lnTo>
                    <a:lnTo>
                      <a:pt x="641" y="262"/>
                    </a:lnTo>
                    <a:lnTo>
                      <a:pt x="641" y="282"/>
                    </a:lnTo>
                    <a:lnTo>
                      <a:pt x="641" y="282"/>
                    </a:lnTo>
                    <a:lnTo>
                      <a:pt x="641" y="672"/>
                    </a:lnTo>
                    <a:lnTo>
                      <a:pt x="641" y="672"/>
                    </a:lnTo>
                    <a:lnTo>
                      <a:pt x="641" y="672"/>
                    </a:lnTo>
                    <a:lnTo>
                      <a:pt x="641" y="672"/>
                    </a:lnTo>
                    <a:close/>
                    <a:moveTo>
                      <a:pt x="321" y="218"/>
                    </a:moveTo>
                    <a:lnTo>
                      <a:pt x="321" y="218"/>
                    </a:lnTo>
                    <a:lnTo>
                      <a:pt x="307" y="218"/>
                    </a:lnTo>
                    <a:lnTo>
                      <a:pt x="293" y="224"/>
                    </a:lnTo>
                    <a:lnTo>
                      <a:pt x="281" y="230"/>
                    </a:lnTo>
                    <a:lnTo>
                      <a:pt x="269" y="238"/>
                    </a:lnTo>
                    <a:lnTo>
                      <a:pt x="261" y="250"/>
                    </a:lnTo>
                    <a:lnTo>
                      <a:pt x="253" y="262"/>
                    </a:lnTo>
                    <a:lnTo>
                      <a:pt x="249" y="276"/>
                    </a:lnTo>
                    <a:lnTo>
                      <a:pt x="247" y="290"/>
                    </a:lnTo>
                    <a:lnTo>
                      <a:pt x="247" y="290"/>
                    </a:lnTo>
                    <a:lnTo>
                      <a:pt x="249" y="306"/>
                    </a:lnTo>
                    <a:lnTo>
                      <a:pt x="253" y="318"/>
                    </a:lnTo>
                    <a:lnTo>
                      <a:pt x="261" y="332"/>
                    </a:lnTo>
                    <a:lnTo>
                      <a:pt x="269" y="342"/>
                    </a:lnTo>
                    <a:lnTo>
                      <a:pt x="279" y="352"/>
                    </a:lnTo>
                    <a:lnTo>
                      <a:pt x="293" y="358"/>
                    </a:lnTo>
                    <a:lnTo>
                      <a:pt x="307" y="362"/>
                    </a:lnTo>
                    <a:lnTo>
                      <a:pt x="321" y="364"/>
                    </a:lnTo>
                    <a:lnTo>
                      <a:pt x="321" y="364"/>
                    </a:lnTo>
                    <a:lnTo>
                      <a:pt x="335" y="362"/>
                    </a:lnTo>
                    <a:lnTo>
                      <a:pt x="349" y="358"/>
                    </a:lnTo>
                    <a:lnTo>
                      <a:pt x="363" y="352"/>
                    </a:lnTo>
                    <a:lnTo>
                      <a:pt x="373" y="342"/>
                    </a:lnTo>
                    <a:lnTo>
                      <a:pt x="381" y="332"/>
                    </a:lnTo>
                    <a:lnTo>
                      <a:pt x="389" y="320"/>
                    </a:lnTo>
                    <a:lnTo>
                      <a:pt x="393" y="306"/>
                    </a:lnTo>
                    <a:lnTo>
                      <a:pt x="395" y="290"/>
                    </a:lnTo>
                    <a:lnTo>
                      <a:pt x="395" y="290"/>
                    </a:lnTo>
                    <a:lnTo>
                      <a:pt x="393" y="276"/>
                    </a:lnTo>
                    <a:lnTo>
                      <a:pt x="389" y="262"/>
                    </a:lnTo>
                    <a:lnTo>
                      <a:pt x="383" y="250"/>
                    </a:lnTo>
                    <a:lnTo>
                      <a:pt x="373" y="238"/>
                    </a:lnTo>
                    <a:lnTo>
                      <a:pt x="363" y="230"/>
                    </a:lnTo>
                    <a:lnTo>
                      <a:pt x="351" y="224"/>
                    </a:lnTo>
                    <a:lnTo>
                      <a:pt x="337" y="220"/>
                    </a:lnTo>
                    <a:lnTo>
                      <a:pt x="321" y="218"/>
                    </a:lnTo>
                    <a:lnTo>
                      <a:pt x="321"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77">
                <a:extLst>
                  <a:ext uri="{FF2B5EF4-FFF2-40B4-BE49-F238E27FC236}">
                    <a16:creationId xmlns:a16="http://schemas.microsoft.com/office/drawing/2014/main" id="{1DA76776-91BC-4A48-AD2C-968FC6133CFD}"/>
                  </a:ext>
                </a:extLst>
              </p:cNvPr>
              <p:cNvSpPr>
                <a:spLocks/>
              </p:cNvSpPr>
              <p:nvPr/>
            </p:nvSpPr>
            <p:spPr bwMode="auto">
              <a:xfrm>
                <a:off x="6176" y="2620"/>
                <a:ext cx="386" cy="576"/>
              </a:xfrm>
              <a:custGeom>
                <a:avLst/>
                <a:gdLst>
                  <a:gd name="T0" fmla="*/ 384 w 386"/>
                  <a:gd name="T1" fmla="*/ 288 h 576"/>
                  <a:gd name="T2" fmla="*/ 382 w 386"/>
                  <a:gd name="T3" fmla="*/ 344 h 576"/>
                  <a:gd name="T4" fmla="*/ 372 w 386"/>
                  <a:gd name="T5" fmla="*/ 398 h 576"/>
                  <a:gd name="T6" fmla="*/ 354 w 386"/>
                  <a:gd name="T7" fmla="*/ 450 h 576"/>
                  <a:gd name="T8" fmla="*/ 326 w 386"/>
                  <a:gd name="T9" fmla="*/ 500 h 576"/>
                  <a:gd name="T10" fmla="*/ 314 w 386"/>
                  <a:gd name="T11" fmla="*/ 514 h 576"/>
                  <a:gd name="T12" fmla="*/ 290 w 386"/>
                  <a:gd name="T13" fmla="*/ 540 h 576"/>
                  <a:gd name="T14" fmla="*/ 260 w 386"/>
                  <a:gd name="T15" fmla="*/ 560 h 576"/>
                  <a:gd name="T16" fmla="*/ 228 w 386"/>
                  <a:gd name="T17" fmla="*/ 572 h 576"/>
                  <a:gd name="T18" fmla="*/ 208 w 386"/>
                  <a:gd name="T19" fmla="*/ 574 h 576"/>
                  <a:gd name="T20" fmla="*/ 168 w 386"/>
                  <a:gd name="T21" fmla="*/ 574 h 576"/>
                  <a:gd name="T22" fmla="*/ 130 w 386"/>
                  <a:gd name="T23" fmla="*/ 560 h 576"/>
                  <a:gd name="T24" fmla="*/ 98 w 386"/>
                  <a:gd name="T25" fmla="*/ 540 h 576"/>
                  <a:gd name="T26" fmla="*/ 70 w 386"/>
                  <a:gd name="T27" fmla="*/ 510 h 576"/>
                  <a:gd name="T28" fmla="*/ 56 w 386"/>
                  <a:gd name="T29" fmla="*/ 492 h 576"/>
                  <a:gd name="T30" fmla="*/ 36 w 386"/>
                  <a:gd name="T31" fmla="*/ 452 h 576"/>
                  <a:gd name="T32" fmla="*/ 20 w 386"/>
                  <a:gd name="T33" fmla="*/ 410 h 576"/>
                  <a:gd name="T34" fmla="*/ 6 w 386"/>
                  <a:gd name="T35" fmla="*/ 344 h 576"/>
                  <a:gd name="T36" fmla="*/ 2 w 386"/>
                  <a:gd name="T37" fmla="*/ 316 h 576"/>
                  <a:gd name="T38" fmla="*/ 2 w 386"/>
                  <a:gd name="T39" fmla="*/ 260 h 576"/>
                  <a:gd name="T40" fmla="*/ 10 w 386"/>
                  <a:gd name="T41" fmla="*/ 204 h 576"/>
                  <a:gd name="T42" fmla="*/ 24 w 386"/>
                  <a:gd name="T43" fmla="*/ 150 h 576"/>
                  <a:gd name="T44" fmla="*/ 36 w 386"/>
                  <a:gd name="T45" fmla="*/ 122 h 576"/>
                  <a:gd name="T46" fmla="*/ 60 w 386"/>
                  <a:gd name="T47" fmla="*/ 82 h 576"/>
                  <a:gd name="T48" fmla="*/ 90 w 386"/>
                  <a:gd name="T49" fmla="*/ 46 h 576"/>
                  <a:gd name="T50" fmla="*/ 102 w 386"/>
                  <a:gd name="T51" fmla="*/ 34 h 576"/>
                  <a:gd name="T52" fmla="*/ 128 w 386"/>
                  <a:gd name="T53" fmla="*/ 16 h 576"/>
                  <a:gd name="T54" fmla="*/ 156 w 386"/>
                  <a:gd name="T55" fmla="*/ 6 h 576"/>
                  <a:gd name="T56" fmla="*/ 184 w 386"/>
                  <a:gd name="T57" fmla="*/ 0 h 576"/>
                  <a:gd name="T58" fmla="*/ 212 w 386"/>
                  <a:gd name="T59" fmla="*/ 0 h 576"/>
                  <a:gd name="T60" fmla="*/ 238 w 386"/>
                  <a:gd name="T61" fmla="*/ 8 h 576"/>
                  <a:gd name="T62" fmla="*/ 266 w 386"/>
                  <a:gd name="T63" fmla="*/ 20 h 576"/>
                  <a:gd name="T64" fmla="*/ 292 w 386"/>
                  <a:gd name="T65" fmla="*/ 38 h 576"/>
                  <a:gd name="T66" fmla="*/ 304 w 386"/>
                  <a:gd name="T67" fmla="*/ 50 h 576"/>
                  <a:gd name="T68" fmla="*/ 338 w 386"/>
                  <a:gd name="T69" fmla="*/ 92 h 576"/>
                  <a:gd name="T70" fmla="*/ 360 w 386"/>
                  <a:gd name="T71" fmla="*/ 140 h 576"/>
                  <a:gd name="T72" fmla="*/ 376 w 386"/>
                  <a:gd name="T73" fmla="*/ 190 h 576"/>
                  <a:gd name="T74" fmla="*/ 384 w 386"/>
                  <a:gd name="T75" fmla="*/ 244 h 576"/>
                  <a:gd name="T76" fmla="*/ 386 w 386"/>
                  <a:gd name="T77" fmla="*/ 266 h 576"/>
                  <a:gd name="T78" fmla="*/ 384 w 386"/>
                  <a:gd name="T79" fmla="*/ 28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6" h="576">
                    <a:moveTo>
                      <a:pt x="384" y="288"/>
                    </a:moveTo>
                    <a:lnTo>
                      <a:pt x="384" y="288"/>
                    </a:lnTo>
                    <a:lnTo>
                      <a:pt x="384" y="316"/>
                    </a:lnTo>
                    <a:lnTo>
                      <a:pt x="382" y="344"/>
                    </a:lnTo>
                    <a:lnTo>
                      <a:pt x="378" y="372"/>
                    </a:lnTo>
                    <a:lnTo>
                      <a:pt x="372" y="398"/>
                    </a:lnTo>
                    <a:lnTo>
                      <a:pt x="364" y="426"/>
                    </a:lnTo>
                    <a:lnTo>
                      <a:pt x="354" y="450"/>
                    </a:lnTo>
                    <a:lnTo>
                      <a:pt x="342" y="476"/>
                    </a:lnTo>
                    <a:lnTo>
                      <a:pt x="326" y="500"/>
                    </a:lnTo>
                    <a:lnTo>
                      <a:pt x="326" y="500"/>
                    </a:lnTo>
                    <a:lnTo>
                      <a:pt x="314" y="514"/>
                    </a:lnTo>
                    <a:lnTo>
                      <a:pt x="302" y="528"/>
                    </a:lnTo>
                    <a:lnTo>
                      <a:pt x="290" y="540"/>
                    </a:lnTo>
                    <a:lnTo>
                      <a:pt x="276" y="550"/>
                    </a:lnTo>
                    <a:lnTo>
                      <a:pt x="260" y="560"/>
                    </a:lnTo>
                    <a:lnTo>
                      <a:pt x="244" y="566"/>
                    </a:lnTo>
                    <a:lnTo>
                      <a:pt x="228" y="572"/>
                    </a:lnTo>
                    <a:lnTo>
                      <a:pt x="208" y="574"/>
                    </a:lnTo>
                    <a:lnTo>
                      <a:pt x="208" y="574"/>
                    </a:lnTo>
                    <a:lnTo>
                      <a:pt x="188" y="576"/>
                    </a:lnTo>
                    <a:lnTo>
                      <a:pt x="168" y="574"/>
                    </a:lnTo>
                    <a:lnTo>
                      <a:pt x="148" y="568"/>
                    </a:lnTo>
                    <a:lnTo>
                      <a:pt x="130" y="560"/>
                    </a:lnTo>
                    <a:lnTo>
                      <a:pt x="114" y="552"/>
                    </a:lnTo>
                    <a:lnTo>
                      <a:pt x="98" y="540"/>
                    </a:lnTo>
                    <a:lnTo>
                      <a:pt x="84" y="526"/>
                    </a:lnTo>
                    <a:lnTo>
                      <a:pt x="70" y="510"/>
                    </a:lnTo>
                    <a:lnTo>
                      <a:pt x="70" y="510"/>
                    </a:lnTo>
                    <a:lnTo>
                      <a:pt x="56" y="492"/>
                    </a:lnTo>
                    <a:lnTo>
                      <a:pt x="46" y="472"/>
                    </a:lnTo>
                    <a:lnTo>
                      <a:pt x="36" y="452"/>
                    </a:lnTo>
                    <a:lnTo>
                      <a:pt x="26" y="432"/>
                    </a:lnTo>
                    <a:lnTo>
                      <a:pt x="20" y="410"/>
                    </a:lnTo>
                    <a:lnTo>
                      <a:pt x="14" y="390"/>
                    </a:lnTo>
                    <a:lnTo>
                      <a:pt x="6" y="344"/>
                    </a:lnTo>
                    <a:lnTo>
                      <a:pt x="6" y="344"/>
                    </a:lnTo>
                    <a:lnTo>
                      <a:pt x="2" y="316"/>
                    </a:lnTo>
                    <a:lnTo>
                      <a:pt x="0" y="288"/>
                    </a:lnTo>
                    <a:lnTo>
                      <a:pt x="2" y="260"/>
                    </a:lnTo>
                    <a:lnTo>
                      <a:pt x="4" y="232"/>
                    </a:lnTo>
                    <a:lnTo>
                      <a:pt x="10" y="204"/>
                    </a:lnTo>
                    <a:lnTo>
                      <a:pt x="16" y="176"/>
                    </a:lnTo>
                    <a:lnTo>
                      <a:pt x="24" y="150"/>
                    </a:lnTo>
                    <a:lnTo>
                      <a:pt x="36" y="122"/>
                    </a:lnTo>
                    <a:lnTo>
                      <a:pt x="36" y="122"/>
                    </a:lnTo>
                    <a:lnTo>
                      <a:pt x="48" y="102"/>
                    </a:lnTo>
                    <a:lnTo>
                      <a:pt x="60" y="82"/>
                    </a:lnTo>
                    <a:lnTo>
                      <a:pt x="74" y="62"/>
                    </a:lnTo>
                    <a:lnTo>
                      <a:pt x="90" y="46"/>
                    </a:lnTo>
                    <a:lnTo>
                      <a:pt x="90" y="46"/>
                    </a:lnTo>
                    <a:lnTo>
                      <a:pt x="102" y="34"/>
                    </a:lnTo>
                    <a:lnTo>
                      <a:pt x="116" y="24"/>
                    </a:lnTo>
                    <a:lnTo>
                      <a:pt x="128" y="16"/>
                    </a:lnTo>
                    <a:lnTo>
                      <a:pt x="142" y="10"/>
                    </a:lnTo>
                    <a:lnTo>
                      <a:pt x="156" y="6"/>
                    </a:lnTo>
                    <a:lnTo>
                      <a:pt x="170" y="2"/>
                    </a:lnTo>
                    <a:lnTo>
                      <a:pt x="184" y="0"/>
                    </a:lnTo>
                    <a:lnTo>
                      <a:pt x="198" y="0"/>
                    </a:lnTo>
                    <a:lnTo>
                      <a:pt x="212" y="0"/>
                    </a:lnTo>
                    <a:lnTo>
                      <a:pt x="226" y="2"/>
                    </a:lnTo>
                    <a:lnTo>
                      <a:pt x="238" y="8"/>
                    </a:lnTo>
                    <a:lnTo>
                      <a:pt x="252" y="12"/>
                    </a:lnTo>
                    <a:lnTo>
                      <a:pt x="266" y="20"/>
                    </a:lnTo>
                    <a:lnTo>
                      <a:pt x="278" y="28"/>
                    </a:lnTo>
                    <a:lnTo>
                      <a:pt x="292" y="38"/>
                    </a:lnTo>
                    <a:lnTo>
                      <a:pt x="304" y="50"/>
                    </a:lnTo>
                    <a:lnTo>
                      <a:pt x="304" y="50"/>
                    </a:lnTo>
                    <a:lnTo>
                      <a:pt x="322" y="70"/>
                    </a:lnTo>
                    <a:lnTo>
                      <a:pt x="338" y="92"/>
                    </a:lnTo>
                    <a:lnTo>
                      <a:pt x="350" y="116"/>
                    </a:lnTo>
                    <a:lnTo>
                      <a:pt x="360" y="140"/>
                    </a:lnTo>
                    <a:lnTo>
                      <a:pt x="370" y="164"/>
                    </a:lnTo>
                    <a:lnTo>
                      <a:pt x="376" y="190"/>
                    </a:lnTo>
                    <a:lnTo>
                      <a:pt x="380" y="218"/>
                    </a:lnTo>
                    <a:lnTo>
                      <a:pt x="384" y="244"/>
                    </a:lnTo>
                    <a:lnTo>
                      <a:pt x="384" y="244"/>
                    </a:lnTo>
                    <a:lnTo>
                      <a:pt x="386" y="266"/>
                    </a:lnTo>
                    <a:lnTo>
                      <a:pt x="384" y="288"/>
                    </a:lnTo>
                    <a:lnTo>
                      <a:pt x="384"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78">
                <a:extLst>
                  <a:ext uri="{FF2B5EF4-FFF2-40B4-BE49-F238E27FC236}">
                    <a16:creationId xmlns:a16="http://schemas.microsoft.com/office/drawing/2014/main" id="{91739CB9-ACE3-41FD-9D6D-3CD2A031E715}"/>
                  </a:ext>
                </a:extLst>
              </p:cNvPr>
              <p:cNvSpPr>
                <a:spLocks/>
              </p:cNvSpPr>
              <p:nvPr/>
            </p:nvSpPr>
            <p:spPr bwMode="auto">
              <a:xfrm>
                <a:off x="5197" y="2620"/>
                <a:ext cx="388" cy="576"/>
              </a:xfrm>
              <a:custGeom>
                <a:avLst/>
                <a:gdLst>
                  <a:gd name="T0" fmla="*/ 388 w 388"/>
                  <a:gd name="T1" fmla="*/ 286 h 576"/>
                  <a:gd name="T2" fmla="*/ 382 w 388"/>
                  <a:gd name="T3" fmla="*/ 356 h 576"/>
                  <a:gd name="T4" fmla="*/ 372 w 388"/>
                  <a:gd name="T5" fmla="*/ 402 h 576"/>
                  <a:gd name="T6" fmla="*/ 356 w 388"/>
                  <a:gd name="T7" fmla="*/ 444 h 576"/>
                  <a:gd name="T8" fmla="*/ 346 w 388"/>
                  <a:gd name="T9" fmla="*/ 464 h 576"/>
                  <a:gd name="T10" fmla="*/ 318 w 388"/>
                  <a:gd name="T11" fmla="*/ 506 h 576"/>
                  <a:gd name="T12" fmla="*/ 284 w 388"/>
                  <a:gd name="T13" fmla="*/ 542 h 576"/>
                  <a:gd name="T14" fmla="*/ 274 w 388"/>
                  <a:gd name="T15" fmla="*/ 550 h 576"/>
                  <a:gd name="T16" fmla="*/ 252 w 388"/>
                  <a:gd name="T17" fmla="*/ 564 h 576"/>
                  <a:gd name="T18" fmla="*/ 214 w 388"/>
                  <a:gd name="T19" fmla="*/ 574 h 576"/>
                  <a:gd name="T20" fmla="*/ 164 w 388"/>
                  <a:gd name="T21" fmla="*/ 574 h 576"/>
                  <a:gd name="T22" fmla="*/ 140 w 388"/>
                  <a:gd name="T23" fmla="*/ 566 h 576"/>
                  <a:gd name="T24" fmla="*/ 118 w 388"/>
                  <a:gd name="T25" fmla="*/ 554 h 576"/>
                  <a:gd name="T26" fmla="*/ 96 w 388"/>
                  <a:gd name="T27" fmla="*/ 536 h 576"/>
                  <a:gd name="T28" fmla="*/ 78 w 388"/>
                  <a:gd name="T29" fmla="*/ 516 h 576"/>
                  <a:gd name="T30" fmla="*/ 44 w 388"/>
                  <a:gd name="T31" fmla="*/ 468 h 576"/>
                  <a:gd name="T32" fmla="*/ 32 w 388"/>
                  <a:gd name="T33" fmla="*/ 442 h 576"/>
                  <a:gd name="T34" fmla="*/ 8 w 388"/>
                  <a:gd name="T35" fmla="*/ 362 h 576"/>
                  <a:gd name="T36" fmla="*/ 0 w 388"/>
                  <a:gd name="T37" fmla="*/ 282 h 576"/>
                  <a:gd name="T38" fmla="*/ 10 w 388"/>
                  <a:gd name="T39" fmla="*/ 204 h 576"/>
                  <a:gd name="T40" fmla="*/ 36 w 388"/>
                  <a:gd name="T41" fmla="*/ 124 h 576"/>
                  <a:gd name="T42" fmla="*/ 44 w 388"/>
                  <a:gd name="T43" fmla="*/ 104 h 576"/>
                  <a:gd name="T44" fmla="*/ 70 w 388"/>
                  <a:gd name="T45" fmla="*/ 68 h 576"/>
                  <a:gd name="T46" fmla="*/ 84 w 388"/>
                  <a:gd name="T47" fmla="*/ 52 h 576"/>
                  <a:gd name="T48" fmla="*/ 110 w 388"/>
                  <a:gd name="T49" fmla="*/ 28 h 576"/>
                  <a:gd name="T50" fmla="*/ 138 w 388"/>
                  <a:gd name="T51" fmla="*/ 12 h 576"/>
                  <a:gd name="T52" fmla="*/ 168 w 388"/>
                  <a:gd name="T53" fmla="*/ 2 h 576"/>
                  <a:gd name="T54" fmla="*/ 198 w 388"/>
                  <a:gd name="T55" fmla="*/ 0 h 576"/>
                  <a:gd name="T56" fmla="*/ 228 w 388"/>
                  <a:gd name="T57" fmla="*/ 4 h 576"/>
                  <a:gd name="T58" fmla="*/ 256 w 388"/>
                  <a:gd name="T59" fmla="*/ 14 h 576"/>
                  <a:gd name="T60" fmla="*/ 284 w 388"/>
                  <a:gd name="T61" fmla="*/ 32 h 576"/>
                  <a:gd name="T62" fmla="*/ 310 w 388"/>
                  <a:gd name="T63" fmla="*/ 58 h 576"/>
                  <a:gd name="T64" fmla="*/ 330 w 388"/>
                  <a:gd name="T65" fmla="*/ 82 h 576"/>
                  <a:gd name="T66" fmla="*/ 360 w 388"/>
                  <a:gd name="T67" fmla="*/ 138 h 576"/>
                  <a:gd name="T68" fmla="*/ 376 w 388"/>
                  <a:gd name="T69" fmla="*/ 196 h 576"/>
                  <a:gd name="T70" fmla="*/ 386 w 388"/>
                  <a:gd name="T71" fmla="*/ 256 h 576"/>
                  <a:gd name="T72" fmla="*/ 388 w 388"/>
                  <a:gd name="T73" fmla="*/ 28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8" h="576">
                    <a:moveTo>
                      <a:pt x="388" y="286"/>
                    </a:moveTo>
                    <a:lnTo>
                      <a:pt x="388" y="286"/>
                    </a:lnTo>
                    <a:lnTo>
                      <a:pt x="384" y="334"/>
                    </a:lnTo>
                    <a:lnTo>
                      <a:pt x="382" y="356"/>
                    </a:lnTo>
                    <a:lnTo>
                      <a:pt x="378" y="380"/>
                    </a:lnTo>
                    <a:lnTo>
                      <a:pt x="372" y="402"/>
                    </a:lnTo>
                    <a:lnTo>
                      <a:pt x="364" y="422"/>
                    </a:lnTo>
                    <a:lnTo>
                      <a:pt x="356" y="444"/>
                    </a:lnTo>
                    <a:lnTo>
                      <a:pt x="346" y="464"/>
                    </a:lnTo>
                    <a:lnTo>
                      <a:pt x="346" y="464"/>
                    </a:lnTo>
                    <a:lnTo>
                      <a:pt x="334" y="486"/>
                    </a:lnTo>
                    <a:lnTo>
                      <a:pt x="318" y="506"/>
                    </a:lnTo>
                    <a:lnTo>
                      <a:pt x="302" y="524"/>
                    </a:lnTo>
                    <a:lnTo>
                      <a:pt x="284" y="542"/>
                    </a:lnTo>
                    <a:lnTo>
                      <a:pt x="284" y="542"/>
                    </a:lnTo>
                    <a:lnTo>
                      <a:pt x="274" y="550"/>
                    </a:lnTo>
                    <a:lnTo>
                      <a:pt x="262" y="558"/>
                    </a:lnTo>
                    <a:lnTo>
                      <a:pt x="252" y="564"/>
                    </a:lnTo>
                    <a:lnTo>
                      <a:pt x="240" y="568"/>
                    </a:lnTo>
                    <a:lnTo>
                      <a:pt x="214" y="574"/>
                    </a:lnTo>
                    <a:lnTo>
                      <a:pt x="190" y="576"/>
                    </a:lnTo>
                    <a:lnTo>
                      <a:pt x="164" y="574"/>
                    </a:lnTo>
                    <a:lnTo>
                      <a:pt x="152" y="570"/>
                    </a:lnTo>
                    <a:lnTo>
                      <a:pt x="140" y="566"/>
                    </a:lnTo>
                    <a:lnTo>
                      <a:pt x="128" y="560"/>
                    </a:lnTo>
                    <a:lnTo>
                      <a:pt x="118" y="554"/>
                    </a:lnTo>
                    <a:lnTo>
                      <a:pt x="106" y="546"/>
                    </a:lnTo>
                    <a:lnTo>
                      <a:pt x="96" y="536"/>
                    </a:lnTo>
                    <a:lnTo>
                      <a:pt x="96" y="536"/>
                    </a:lnTo>
                    <a:lnTo>
                      <a:pt x="78" y="516"/>
                    </a:lnTo>
                    <a:lnTo>
                      <a:pt x="60" y="492"/>
                    </a:lnTo>
                    <a:lnTo>
                      <a:pt x="44" y="468"/>
                    </a:lnTo>
                    <a:lnTo>
                      <a:pt x="32" y="442"/>
                    </a:lnTo>
                    <a:lnTo>
                      <a:pt x="32" y="442"/>
                    </a:lnTo>
                    <a:lnTo>
                      <a:pt x="18" y="402"/>
                    </a:lnTo>
                    <a:lnTo>
                      <a:pt x="8" y="362"/>
                    </a:lnTo>
                    <a:lnTo>
                      <a:pt x="2" y="322"/>
                    </a:lnTo>
                    <a:lnTo>
                      <a:pt x="0" y="282"/>
                    </a:lnTo>
                    <a:lnTo>
                      <a:pt x="2" y="244"/>
                    </a:lnTo>
                    <a:lnTo>
                      <a:pt x="10" y="204"/>
                    </a:lnTo>
                    <a:lnTo>
                      <a:pt x="20" y="164"/>
                    </a:lnTo>
                    <a:lnTo>
                      <a:pt x="36" y="124"/>
                    </a:lnTo>
                    <a:lnTo>
                      <a:pt x="36" y="124"/>
                    </a:lnTo>
                    <a:lnTo>
                      <a:pt x="44" y="104"/>
                    </a:lnTo>
                    <a:lnTo>
                      <a:pt x="56" y="86"/>
                    </a:lnTo>
                    <a:lnTo>
                      <a:pt x="70" y="68"/>
                    </a:lnTo>
                    <a:lnTo>
                      <a:pt x="84" y="52"/>
                    </a:lnTo>
                    <a:lnTo>
                      <a:pt x="84" y="52"/>
                    </a:lnTo>
                    <a:lnTo>
                      <a:pt x="96" y="38"/>
                    </a:lnTo>
                    <a:lnTo>
                      <a:pt x="110" y="28"/>
                    </a:lnTo>
                    <a:lnTo>
                      <a:pt x="124" y="20"/>
                    </a:lnTo>
                    <a:lnTo>
                      <a:pt x="138" y="12"/>
                    </a:lnTo>
                    <a:lnTo>
                      <a:pt x="152" y="6"/>
                    </a:lnTo>
                    <a:lnTo>
                      <a:pt x="168" y="2"/>
                    </a:lnTo>
                    <a:lnTo>
                      <a:pt x="182" y="0"/>
                    </a:lnTo>
                    <a:lnTo>
                      <a:pt x="198" y="0"/>
                    </a:lnTo>
                    <a:lnTo>
                      <a:pt x="212" y="0"/>
                    </a:lnTo>
                    <a:lnTo>
                      <a:pt x="228" y="4"/>
                    </a:lnTo>
                    <a:lnTo>
                      <a:pt x="242" y="8"/>
                    </a:lnTo>
                    <a:lnTo>
                      <a:pt x="256" y="14"/>
                    </a:lnTo>
                    <a:lnTo>
                      <a:pt x="270" y="22"/>
                    </a:lnTo>
                    <a:lnTo>
                      <a:pt x="284" y="32"/>
                    </a:lnTo>
                    <a:lnTo>
                      <a:pt x="298" y="44"/>
                    </a:lnTo>
                    <a:lnTo>
                      <a:pt x="310" y="58"/>
                    </a:lnTo>
                    <a:lnTo>
                      <a:pt x="310" y="58"/>
                    </a:lnTo>
                    <a:lnTo>
                      <a:pt x="330" y="82"/>
                    </a:lnTo>
                    <a:lnTo>
                      <a:pt x="346" y="110"/>
                    </a:lnTo>
                    <a:lnTo>
                      <a:pt x="360" y="138"/>
                    </a:lnTo>
                    <a:lnTo>
                      <a:pt x="370" y="166"/>
                    </a:lnTo>
                    <a:lnTo>
                      <a:pt x="376" y="196"/>
                    </a:lnTo>
                    <a:lnTo>
                      <a:pt x="382" y="226"/>
                    </a:lnTo>
                    <a:lnTo>
                      <a:pt x="386" y="256"/>
                    </a:lnTo>
                    <a:lnTo>
                      <a:pt x="388" y="286"/>
                    </a:lnTo>
                    <a:lnTo>
                      <a:pt x="388" y="2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79">
                <a:extLst>
                  <a:ext uri="{FF2B5EF4-FFF2-40B4-BE49-F238E27FC236}">
                    <a16:creationId xmlns:a16="http://schemas.microsoft.com/office/drawing/2014/main" id="{1A70E081-BA1B-4C54-BC3F-B3D62292422F}"/>
                  </a:ext>
                </a:extLst>
              </p:cNvPr>
              <p:cNvSpPr>
                <a:spLocks/>
              </p:cNvSpPr>
              <p:nvPr/>
            </p:nvSpPr>
            <p:spPr bwMode="auto">
              <a:xfrm>
                <a:off x="6590" y="2776"/>
                <a:ext cx="306" cy="444"/>
              </a:xfrm>
              <a:custGeom>
                <a:avLst/>
                <a:gdLst>
                  <a:gd name="T0" fmla="*/ 306 w 306"/>
                  <a:gd name="T1" fmla="*/ 222 h 444"/>
                  <a:gd name="T2" fmla="*/ 296 w 306"/>
                  <a:gd name="T3" fmla="*/ 300 h 444"/>
                  <a:gd name="T4" fmla="*/ 284 w 306"/>
                  <a:gd name="T5" fmla="*/ 336 h 444"/>
                  <a:gd name="T6" fmla="*/ 268 w 306"/>
                  <a:gd name="T7" fmla="*/ 370 h 444"/>
                  <a:gd name="T8" fmla="*/ 256 w 306"/>
                  <a:gd name="T9" fmla="*/ 388 h 444"/>
                  <a:gd name="T10" fmla="*/ 230 w 306"/>
                  <a:gd name="T11" fmla="*/ 414 h 444"/>
                  <a:gd name="T12" fmla="*/ 200 w 306"/>
                  <a:gd name="T13" fmla="*/ 434 h 444"/>
                  <a:gd name="T14" fmla="*/ 170 w 306"/>
                  <a:gd name="T15" fmla="*/ 442 h 444"/>
                  <a:gd name="T16" fmla="*/ 140 w 306"/>
                  <a:gd name="T17" fmla="*/ 442 h 444"/>
                  <a:gd name="T18" fmla="*/ 108 w 306"/>
                  <a:gd name="T19" fmla="*/ 434 h 444"/>
                  <a:gd name="T20" fmla="*/ 80 w 306"/>
                  <a:gd name="T21" fmla="*/ 416 h 444"/>
                  <a:gd name="T22" fmla="*/ 52 w 306"/>
                  <a:gd name="T23" fmla="*/ 390 h 444"/>
                  <a:gd name="T24" fmla="*/ 40 w 306"/>
                  <a:gd name="T25" fmla="*/ 374 h 444"/>
                  <a:gd name="T26" fmla="*/ 22 w 306"/>
                  <a:gd name="T27" fmla="*/ 340 h 444"/>
                  <a:gd name="T28" fmla="*/ 10 w 306"/>
                  <a:gd name="T29" fmla="*/ 302 h 444"/>
                  <a:gd name="T30" fmla="*/ 2 w 306"/>
                  <a:gd name="T31" fmla="*/ 262 h 444"/>
                  <a:gd name="T32" fmla="*/ 0 w 306"/>
                  <a:gd name="T33" fmla="*/ 220 h 444"/>
                  <a:gd name="T34" fmla="*/ 4 w 306"/>
                  <a:gd name="T35" fmla="*/ 178 h 444"/>
                  <a:gd name="T36" fmla="*/ 12 w 306"/>
                  <a:gd name="T37" fmla="*/ 136 h 444"/>
                  <a:gd name="T38" fmla="*/ 24 w 306"/>
                  <a:gd name="T39" fmla="*/ 100 h 444"/>
                  <a:gd name="T40" fmla="*/ 44 w 306"/>
                  <a:gd name="T41" fmla="*/ 66 h 444"/>
                  <a:gd name="T42" fmla="*/ 54 w 306"/>
                  <a:gd name="T43" fmla="*/ 50 h 444"/>
                  <a:gd name="T44" fmla="*/ 80 w 306"/>
                  <a:gd name="T45" fmla="*/ 26 h 444"/>
                  <a:gd name="T46" fmla="*/ 108 w 306"/>
                  <a:gd name="T47" fmla="*/ 8 h 444"/>
                  <a:gd name="T48" fmla="*/ 138 w 306"/>
                  <a:gd name="T49" fmla="*/ 0 h 444"/>
                  <a:gd name="T50" fmla="*/ 168 w 306"/>
                  <a:gd name="T51" fmla="*/ 0 h 444"/>
                  <a:gd name="T52" fmla="*/ 198 w 306"/>
                  <a:gd name="T53" fmla="*/ 10 h 444"/>
                  <a:gd name="T54" fmla="*/ 226 w 306"/>
                  <a:gd name="T55" fmla="*/ 26 h 444"/>
                  <a:gd name="T56" fmla="*/ 252 w 306"/>
                  <a:gd name="T57" fmla="*/ 50 h 444"/>
                  <a:gd name="T58" fmla="*/ 264 w 306"/>
                  <a:gd name="T59" fmla="*/ 66 h 444"/>
                  <a:gd name="T60" fmla="*/ 284 w 306"/>
                  <a:gd name="T61" fmla="*/ 102 h 444"/>
                  <a:gd name="T62" fmla="*/ 296 w 306"/>
                  <a:gd name="T63" fmla="*/ 142 h 444"/>
                  <a:gd name="T64" fmla="*/ 304 w 306"/>
                  <a:gd name="T65" fmla="*/ 182 h 444"/>
                  <a:gd name="T66" fmla="*/ 306 w 306"/>
                  <a:gd name="T67" fmla="*/ 22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6" h="444">
                    <a:moveTo>
                      <a:pt x="306" y="222"/>
                    </a:moveTo>
                    <a:lnTo>
                      <a:pt x="306" y="222"/>
                    </a:lnTo>
                    <a:lnTo>
                      <a:pt x="304" y="262"/>
                    </a:lnTo>
                    <a:lnTo>
                      <a:pt x="296" y="300"/>
                    </a:lnTo>
                    <a:lnTo>
                      <a:pt x="292" y="318"/>
                    </a:lnTo>
                    <a:lnTo>
                      <a:pt x="284" y="336"/>
                    </a:lnTo>
                    <a:lnTo>
                      <a:pt x="276" y="354"/>
                    </a:lnTo>
                    <a:lnTo>
                      <a:pt x="268" y="370"/>
                    </a:lnTo>
                    <a:lnTo>
                      <a:pt x="268" y="370"/>
                    </a:lnTo>
                    <a:lnTo>
                      <a:pt x="256" y="388"/>
                    </a:lnTo>
                    <a:lnTo>
                      <a:pt x="242" y="402"/>
                    </a:lnTo>
                    <a:lnTo>
                      <a:pt x="230" y="414"/>
                    </a:lnTo>
                    <a:lnTo>
                      <a:pt x="216" y="426"/>
                    </a:lnTo>
                    <a:lnTo>
                      <a:pt x="200" y="434"/>
                    </a:lnTo>
                    <a:lnTo>
                      <a:pt x="186" y="438"/>
                    </a:lnTo>
                    <a:lnTo>
                      <a:pt x="170" y="442"/>
                    </a:lnTo>
                    <a:lnTo>
                      <a:pt x="154" y="444"/>
                    </a:lnTo>
                    <a:lnTo>
                      <a:pt x="140" y="442"/>
                    </a:lnTo>
                    <a:lnTo>
                      <a:pt x="124" y="440"/>
                    </a:lnTo>
                    <a:lnTo>
                      <a:pt x="108" y="434"/>
                    </a:lnTo>
                    <a:lnTo>
                      <a:pt x="94" y="426"/>
                    </a:lnTo>
                    <a:lnTo>
                      <a:pt x="80" y="416"/>
                    </a:lnTo>
                    <a:lnTo>
                      <a:pt x="66" y="404"/>
                    </a:lnTo>
                    <a:lnTo>
                      <a:pt x="52" y="390"/>
                    </a:lnTo>
                    <a:lnTo>
                      <a:pt x="40" y="374"/>
                    </a:lnTo>
                    <a:lnTo>
                      <a:pt x="40" y="374"/>
                    </a:lnTo>
                    <a:lnTo>
                      <a:pt x="32" y="358"/>
                    </a:lnTo>
                    <a:lnTo>
                      <a:pt x="22" y="340"/>
                    </a:lnTo>
                    <a:lnTo>
                      <a:pt x="16" y="322"/>
                    </a:lnTo>
                    <a:lnTo>
                      <a:pt x="10" y="302"/>
                    </a:lnTo>
                    <a:lnTo>
                      <a:pt x="6" y="282"/>
                    </a:lnTo>
                    <a:lnTo>
                      <a:pt x="2" y="262"/>
                    </a:lnTo>
                    <a:lnTo>
                      <a:pt x="2" y="240"/>
                    </a:lnTo>
                    <a:lnTo>
                      <a:pt x="0" y="220"/>
                    </a:lnTo>
                    <a:lnTo>
                      <a:pt x="2" y="198"/>
                    </a:lnTo>
                    <a:lnTo>
                      <a:pt x="4" y="178"/>
                    </a:lnTo>
                    <a:lnTo>
                      <a:pt x="6" y="156"/>
                    </a:lnTo>
                    <a:lnTo>
                      <a:pt x="12" y="136"/>
                    </a:lnTo>
                    <a:lnTo>
                      <a:pt x="18" y="118"/>
                    </a:lnTo>
                    <a:lnTo>
                      <a:pt x="24" y="100"/>
                    </a:lnTo>
                    <a:lnTo>
                      <a:pt x="34" y="82"/>
                    </a:lnTo>
                    <a:lnTo>
                      <a:pt x="44" y="66"/>
                    </a:lnTo>
                    <a:lnTo>
                      <a:pt x="44" y="66"/>
                    </a:lnTo>
                    <a:lnTo>
                      <a:pt x="54" y="50"/>
                    </a:lnTo>
                    <a:lnTo>
                      <a:pt x="68" y="36"/>
                    </a:lnTo>
                    <a:lnTo>
                      <a:pt x="80" y="26"/>
                    </a:lnTo>
                    <a:lnTo>
                      <a:pt x="94" y="16"/>
                    </a:lnTo>
                    <a:lnTo>
                      <a:pt x="108" y="8"/>
                    </a:lnTo>
                    <a:lnTo>
                      <a:pt x="124" y="4"/>
                    </a:lnTo>
                    <a:lnTo>
                      <a:pt x="138" y="0"/>
                    </a:lnTo>
                    <a:lnTo>
                      <a:pt x="154" y="0"/>
                    </a:lnTo>
                    <a:lnTo>
                      <a:pt x="168" y="0"/>
                    </a:lnTo>
                    <a:lnTo>
                      <a:pt x="184" y="4"/>
                    </a:lnTo>
                    <a:lnTo>
                      <a:pt x="198" y="10"/>
                    </a:lnTo>
                    <a:lnTo>
                      <a:pt x="212" y="16"/>
                    </a:lnTo>
                    <a:lnTo>
                      <a:pt x="226" y="26"/>
                    </a:lnTo>
                    <a:lnTo>
                      <a:pt x="240" y="38"/>
                    </a:lnTo>
                    <a:lnTo>
                      <a:pt x="252" y="50"/>
                    </a:lnTo>
                    <a:lnTo>
                      <a:pt x="264" y="66"/>
                    </a:lnTo>
                    <a:lnTo>
                      <a:pt x="264" y="66"/>
                    </a:lnTo>
                    <a:lnTo>
                      <a:pt x="274" y="84"/>
                    </a:lnTo>
                    <a:lnTo>
                      <a:pt x="284" y="102"/>
                    </a:lnTo>
                    <a:lnTo>
                      <a:pt x="290" y="122"/>
                    </a:lnTo>
                    <a:lnTo>
                      <a:pt x="296" y="142"/>
                    </a:lnTo>
                    <a:lnTo>
                      <a:pt x="300" y="162"/>
                    </a:lnTo>
                    <a:lnTo>
                      <a:pt x="304" y="182"/>
                    </a:lnTo>
                    <a:lnTo>
                      <a:pt x="306" y="222"/>
                    </a:lnTo>
                    <a:lnTo>
                      <a:pt x="306"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80">
                <a:extLst>
                  <a:ext uri="{FF2B5EF4-FFF2-40B4-BE49-F238E27FC236}">
                    <a16:creationId xmlns:a16="http://schemas.microsoft.com/office/drawing/2014/main" id="{EB73320B-4B56-44EE-963D-3D5198BE7731}"/>
                  </a:ext>
                </a:extLst>
              </p:cNvPr>
              <p:cNvSpPr>
                <a:spLocks/>
              </p:cNvSpPr>
              <p:nvPr/>
            </p:nvSpPr>
            <p:spPr bwMode="auto">
              <a:xfrm>
                <a:off x="4865" y="2776"/>
                <a:ext cx="306" cy="444"/>
              </a:xfrm>
              <a:custGeom>
                <a:avLst/>
                <a:gdLst>
                  <a:gd name="T0" fmla="*/ 306 w 306"/>
                  <a:gd name="T1" fmla="*/ 242 h 444"/>
                  <a:gd name="T2" fmla="*/ 296 w 306"/>
                  <a:gd name="T3" fmla="*/ 306 h 444"/>
                  <a:gd name="T4" fmla="*/ 282 w 306"/>
                  <a:gd name="T5" fmla="*/ 340 h 444"/>
                  <a:gd name="T6" fmla="*/ 264 w 306"/>
                  <a:gd name="T7" fmla="*/ 376 h 444"/>
                  <a:gd name="T8" fmla="*/ 252 w 306"/>
                  <a:gd name="T9" fmla="*/ 392 h 444"/>
                  <a:gd name="T10" fmla="*/ 226 w 306"/>
                  <a:gd name="T11" fmla="*/ 418 h 444"/>
                  <a:gd name="T12" fmla="*/ 198 w 306"/>
                  <a:gd name="T13" fmla="*/ 434 h 444"/>
                  <a:gd name="T14" fmla="*/ 168 w 306"/>
                  <a:gd name="T15" fmla="*/ 442 h 444"/>
                  <a:gd name="T16" fmla="*/ 138 w 306"/>
                  <a:gd name="T17" fmla="*/ 442 h 444"/>
                  <a:gd name="T18" fmla="*/ 108 w 306"/>
                  <a:gd name="T19" fmla="*/ 434 h 444"/>
                  <a:gd name="T20" fmla="*/ 80 w 306"/>
                  <a:gd name="T21" fmla="*/ 418 h 444"/>
                  <a:gd name="T22" fmla="*/ 54 w 306"/>
                  <a:gd name="T23" fmla="*/ 392 h 444"/>
                  <a:gd name="T24" fmla="*/ 42 w 306"/>
                  <a:gd name="T25" fmla="*/ 376 h 444"/>
                  <a:gd name="T26" fmla="*/ 22 w 306"/>
                  <a:gd name="T27" fmla="*/ 340 h 444"/>
                  <a:gd name="T28" fmla="*/ 10 w 306"/>
                  <a:gd name="T29" fmla="*/ 302 h 444"/>
                  <a:gd name="T30" fmla="*/ 2 w 306"/>
                  <a:gd name="T31" fmla="*/ 262 h 444"/>
                  <a:gd name="T32" fmla="*/ 0 w 306"/>
                  <a:gd name="T33" fmla="*/ 220 h 444"/>
                  <a:gd name="T34" fmla="*/ 2 w 306"/>
                  <a:gd name="T35" fmla="*/ 178 h 444"/>
                  <a:gd name="T36" fmla="*/ 10 w 306"/>
                  <a:gd name="T37" fmla="*/ 138 h 444"/>
                  <a:gd name="T38" fmla="*/ 24 w 306"/>
                  <a:gd name="T39" fmla="*/ 98 h 444"/>
                  <a:gd name="T40" fmla="*/ 44 w 306"/>
                  <a:gd name="T41" fmla="*/ 64 h 444"/>
                  <a:gd name="T42" fmla="*/ 54 w 306"/>
                  <a:gd name="T43" fmla="*/ 50 h 444"/>
                  <a:gd name="T44" fmla="*/ 80 w 306"/>
                  <a:gd name="T45" fmla="*/ 26 h 444"/>
                  <a:gd name="T46" fmla="*/ 108 w 306"/>
                  <a:gd name="T47" fmla="*/ 10 h 444"/>
                  <a:gd name="T48" fmla="*/ 136 w 306"/>
                  <a:gd name="T49" fmla="*/ 0 h 444"/>
                  <a:gd name="T50" fmla="*/ 166 w 306"/>
                  <a:gd name="T51" fmla="*/ 0 h 444"/>
                  <a:gd name="T52" fmla="*/ 194 w 306"/>
                  <a:gd name="T53" fmla="*/ 8 h 444"/>
                  <a:gd name="T54" fmla="*/ 222 w 306"/>
                  <a:gd name="T55" fmla="*/ 24 h 444"/>
                  <a:gd name="T56" fmla="*/ 248 w 306"/>
                  <a:gd name="T57" fmla="*/ 46 h 444"/>
                  <a:gd name="T58" fmla="*/ 260 w 306"/>
                  <a:gd name="T59" fmla="*/ 62 h 444"/>
                  <a:gd name="T60" fmla="*/ 282 w 306"/>
                  <a:gd name="T61" fmla="*/ 98 h 444"/>
                  <a:gd name="T62" fmla="*/ 296 w 306"/>
                  <a:gd name="T63" fmla="*/ 140 h 444"/>
                  <a:gd name="T64" fmla="*/ 302 w 306"/>
                  <a:gd name="T65" fmla="*/ 188 h 444"/>
                  <a:gd name="T66" fmla="*/ 306 w 306"/>
                  <a:gd name="T67" fmla="*/ 24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6" h="444">
                    <a:moveTo>
                      <a:pt x="306" y="242"/>
                    </a:moveTo>
                    <a:lnTo>
                      <a:pt x="306" y="242"/>
                    </a:lnTo>
                    <a:lnTo>
                      <a:pt x="302" y="272"/>
                    </a:lnTo>
                    <a:lnTo>
                      <a:pt x="296" y="306"/>
                    </a:lnTo>
                    <a:lnTo>
                      <a:pt x="290" y="322"/>
                    </a:lnTo>
                    <a:lnTo>
                      <a:pt x="282" y="340"/>
                    </a:lnTo>
                    <a:lnTo>
                      <a:pt x="274" y="358"/>
                    </a:lnTo>
                    <a:lnTo>
                      <a:pt x="264" y="376"/>
                    </a:lnTo>
                    <a:lnTo>
                      <a:pt x="264" y="376"/>
                    </a:lnTo>
                    <a:lnTo>
                      <a:pt x="252" y="392"/>
                    </a:lnTo>
                    <a:lnTo>
                      <a:pt x="240" y="406"/>
                    </a:lnTo>
                    <a:lnTo>
                      <a:pt x="226" y="418"/>
                    </a:lnTo>
                    <a:lnTo>
                      <a:pt x="212" y="426"/>
                    </a:lnTo>
                    <a:lnTo>
                      <a:pt x="198" y="434"/>
                    </a:lnTo>
                    <a:lnTo>
                      <a:pt x="184" y="440"/>
                    </a:lnTo>
                    <a:lnTo>
                      <a:pt x="168" y="442"/>
                    </a:lnTo>
                    <a:lnTo>
                      <a:pt x="152" y="444"/>
                    </a:lnTo>
                    <a:lnTo>
                      <a:pt x="138" y="442"/>
                    </a:lnTo>
                    <a:lnTo>
                      <a:pt x="122" y="440"/>
                    </a:lnTo>
                    <a:lnTo>
                      <a:pt x="108" y="434"/>
                    </a:lnTo>
                    <a:lnTo>
                      <a:pt x="92" y="426"/>
                    </a:lnTo>
                    <a:lnTo>
                      <a:pt x="80" y="418"/>
                    </a:lnTo>
                    <a:lnTo>
                      <a:pt x="66" y="406"/>
                    </a:lnTo>
                    <a:lnTo>
                      <a:pt x="54" y="392"/>
                    </a:lnTo>
                    <a:lnTo>
                      <a:pt x="42" y="376"/>
                    </a:lnTo>
                    <a:lnTo>
                      <a:pt x="42" y="376"/>
                    </a:lnTo>
                    <a:lnTo>
                      <a:pt x="32" y="358"/>
                    </a:lnTo>
                    <a:lnTo>
                      <a:pt x="22" y="340"/>
                    </a:lnTo>
                    <a:lnTo>
                      <a:pt x="16" y="322"/>
                    </a:lnTo>
                    <a:lnTo>
                      <a:pt x="10" y="302"/>
                    </a:lnTo>
                    <a:lnTo>
                      <a:pt x="6" y="282"/>
                    </a:lnTo>
                    <a:lnTo>
                      <a:pt x="2" y="262"/>
                    </a:lnTo>
                    <a:lnTo>
                      <a:pt x="0" y="240"/>
                    </a:lnTo>
                    <a:lnTo>
                      <a:pt x="0" y="220"/>
                    </a:lnTo>
                    <a:lnTo>
                      <a:pt x="0" y="198"/>
                    </a:lnTo>
                    <a:lnTo>
                      <a:pt x="2" y="178"/>
                    </a:lnTo>
                    <a:lnTo>
                      <a:pt x="6" y="158"/>
                    </a:lnTo>
                    <a:lnTo>
                      <a:pt x="10" y="138"/>
                    </a:lnTo>
                    <a:lnTo>
                      <a:pt x="16" y="118"/>
                    </a:lnTo>
                    <a:lnTo>
                      <a:pt x="24" y="98"/>
                    </a:lnTo>
                    <a:lnTo>
                      <a:pt x="34" y="82"/>
                    </a:lnTo>
                    <a:lnTo>
                      <a:pt x="44" y="64"/>
                    </a:lnTo>
                    <a:lnTo>
                      <a:pt x="44" y="64"/>
                    </a:lnTo>
                    <a:lnTo>
                      <a:pt x="54" y="50"/>
                    </a:lnTo>
                    <a:lnTo>
                      <a:pt x="68" y="36"/>
                    </a:lnTo>
                    <a:lnTo>
                      <a:pt x="80" y="26"/>
                    </a:lnTo>
                    <a:lnTo>
                      <a:pt x="94" y="16"/>
                    </a:lnTo>
                    <a:lnTo>
                      <a:pt x="108" y="10"/>
                    </a:lnTo>
                    <a:lnTo>
                      <a:pt x="122" y="4"/>
                    </a:lnTo>
                    <a:lnTo>
                      <a:pt x="136" y="0"/>
                    </a:lnTo>
                    <a:lnTo>
                      <a:pt x="150" y="0"/>
                    </a:lnTo>
                    <a:lnTo>
                      <a:pt x="166" y="0"/>
                    </a:lnTo>
                    <a:lnTo>
                      <a:pt x="180" y="4"/>
                    </a:lnTo>
                    <a:lnTo>
                      <a:pt x="194" y="8"/>
                    </a:lnTo>
                    <a:lnTo>
                      <a:pt x="208" y="14"/>
                    </a:lnTo>
                    <a:lnTo>
                      <a:pt x="222" y="24"/>
                    </a:lnTo>
                    <a:lnTo>
                      <a:pt x="236" y="34"/>
                    </a:lnTo>
                    <a:lnTo>
                      <a:pt x="248" y="46"/>
                    </a:lnTo>
                    <a:lnTo>
                      <a:pt x="260" y="62"/>
                    </a:lnTo>
                    <a:lnTo>
                      <a:pt x="260" y="62"/>
                    </a:lnTo>
                    <a:lnTo>
                      <a:pt x="272" y="80"/>
                    </a:lnTo>
                    <a:lnTo>
                      <a:pt x="282" y="98"/>
                    </a:lnTo>
                    <a:lnTo>
                      <a:pt x="290" y="120"/>
                    </a:lnTo>
                    <a:lnTo>
                      <a:pt x="296" y="140"/>
                    </a:lnTo>
                    <a:lnTo>
                      <a:pt x="300" y="164"/>
                    </a:lnTo>
                    <a:lnTo>
                      <a:pt x="302" y="188"/>
                    </a:lnTo>
                    <a:lnTo>
                      <a:pt x="304" y="214"/>
                    </a:lnTo>
                    <a:lnTo>
                      <a:pt x="306" y="242"/>
                    </a:lnTo>
                    <a:lnTo>
                      <a:pt x="306"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81">
                <a:extLst>
                  <a:ext uri="{FF2B5EF4-FFF2-40B4-BE49-F238E27FC236}">
                    <a16:creationId xmlns:a16="http://schemas.microsoft.com/office/drawing/2014/main" id="{C0B55ADD-7653-4E32-A6E6-A798BACCF7C7}"/>
                  </a:ext>
                </a:extLst>
              </p:cNvPr>
              <p:cNvSpPr>
                <a:spLocks/>
              </p:cNvSpPr>
              <p:nvPr/>
            </p:nvSpPr>
            <p:spPr bwMode="auto">
              <a:xfrm>
                <a:off x="4613" y="3020"/>
                <a:ext cx="276" cy="391"/>
              </a:xfrm>
              <a:custGeom>
                <a:avLst/>
                <a:gdLst>
                  <a:gd name="T0" fmla="*/ 276 w 276"/>
                  <a:gd name="T1" fmla="*/ 204 h 391"/>
                  <a:gd name="T2" fmla="*/ 276 w 276"/>
                  <a:gd name="T3" fmla="*/ 204 h 391"/>
                  <a:gd name="T4" fmla="*/ 274 w 276"/>
                  <a:gd name="T5" fmla="*/ 236 h 391"/>
                  <a:gd name="T6" fmla="*/ 272 w 276"/>
                  <a:gd name="T7" fmla="*/ 252 h 391"/>
                  <a:gd name="T8" fmla="*/ 268 w 276"/>
                  <a:gd name="T9" fmla="*/ 268 h 391"/>
                  <a:gd name="T10" fmla="*/ 264 w 276"/>
                  <a:gd name="T11" fmla="*/ 284 h 391"/>
                  <a:gd name="T12" fmla="*/ 258 w 276"/>
                  <a:gd name="T13" fmla="*/ 300 h 391"/>
                  <a:gd name="T14" fmla="*/ 250 w 276"/>
                  <a:gd name="T15" fmla="*/ 316 h 391"/>
                  <a:gd name="T16" fmla="*/ 240 w 276"/>
                  <a:gd name="T17" fmla="*/ 332 h 391"/>
                  <a:gd name="T18" fmla="*/ 240 w 276"/>
                  <a:gd name="T19" fmla="*/ 332 h 391"/>
                  <a:gd name="T20" fmla="*/ 230 w 276"/>
                  <a:gd name="T21" fmla="*/ 346 h 391"/>
                  <a:gd name="T22" fmla="*/ 218 w 276"/>
                  <a:gd name="T23" fmla="*/ 357 h 391"/>
                  <a:gd name="T24" fmla="*/ 206 w 276"/>
                  <a:gd name="T25" fmla="*/ 367 h 391"/>
                  <a:gd name="T26" fmla="*/ 194 w 276"/>
                  <a:gd name="T27" fmla="*/ 377 h 391"/>
                  <a:gd name="T28" fmla="*/ 180 w 276"/>
                  <a:gd name="T29" fmla="*/ 383 h 391"/>
                  <a:gd name="T30" fmla="*/ 166 w 276"/>
                  <a:gd name="T31" fmla="*/ 389 h 391"/>
                  <a:gd name="T32" fmla="*/ 152 w 276"/>
                  <a:gd name="T33" fmla="*/ 391 h 391"/>
                  <a:gd name="T34" fmla="*/ 138 w 276"/>
                  <a:gd name="T35" fmla="*/ 391 h 391"/>
                  <a:gd name="T36" fmla="*/ 124 w 276"/>
                  <a:gd name="T37" fmla="*/ 391 h 391"/>
                  <a:gd name="T38" fmla="*/ 110 w 276"/>
                  <a:gd name="T39" fmla="*/ 387 h 391"/>
                  <a:gd name="T40" fmla="*/ 96 w 276"/>
                  <a:gd name="T41" fmla="*/ 383 h 391"/>
                  <a:gd name="T42" fmla="*/ 84 w 276"/>
                  <a:gd name="T43" fmla="*/ 375 h 391"/>
                  <a:gd name="T44" fmla="*/ 72 w 276"/>
                  <a:gd name="T45" fmla="*/ 367 h 391"/>
                  <a:gd name="T46" fmla="*/ 60 w 276"/>
                  <a:gd name="T47" fmla="*/ 357 h 391"/>
                  <a:gd name="T48" fmla="*/ 48 w 276"/>
                  <a:gd name="T49" fmla="*/ 344 h 391"/>
                  <a:gd name="T50" fmla="*/ 38 w 276"/>
                  <a:gd name="T51" fmla="*/ 330 h 391"/>
                  <a:gd name="T52" fmla="*/ 38 w 276"/>
                  <a:gd name="T53" fmla="*/ 330 h 391"/>
                  <a:gd name="T54" fmla="*/ 22 w 276"/>
                  <a:gd name="T55" fmla="*/ 296 h 391"/>
                  <a:gd name="T56" fmla="*/ 10 w 276"/>
                  <a:gd name="T57" fmla="*/ 264 h 391"/>
                  <a:gd name="T58" fmla="*/ 2 w 276"/>
                  <a:gd name="T59" fmla="*/ 230 h 391"/>
                  <a:gd name="T60" fmla="*/ 0 w 276"/>
                  <a:gd name="T61" fmla="*/ 214 h 391"/>
                  <a:gd name="T62" fmla="*/ 0 w 276"/>
                  <a:gd name="T63" fmla="*/ 196 h 391"/>
                  <a:gd name="T64" fmla="*/ 0 w 276"/>
                  <a:gd name="T65" fmla="*/ 180 h 391"/>
                  <a:gd name="T66" fmla="*/ 2 w 276"/>
                  <a:gd name="T67" fmla="*/ 164 h 391"/>
                  <a:gd name="T68" fmla="*/ 10 w 276"/>
                  <a:gd name="T69" fmla="*/ 130 h 391"/>
                  <a:gd name="T70" fmla="*/ 22 w 276"/>
                  <a:gd name="T71" fmla="*/ 98 h 391"/>
                  <a:gd name="T72" fmla="*/ 38 w 276"/>
                  <a:gd name="T73" fmla="*/ 64 h 391"/>
                  <a:gd name="T74" fmla="*/ 38 w 276"/>
                  <a:gd name="T75" fmla="*/ 64 h 391"/>
                  <a:gd name="T76" fmla="*/ 50 w 276"/>
                  <a:gd name="T77" fmla="*/ 50 h 391"/>
                  <a:gd name="T78" fmla="*/ 60 w 276"/>
                  <a:gd name="T79" fmla="*/ 36 h 391"/>
                  <a:gd name="T80" fmla="*/ 72 w 276"/>
                  <a:gd name="T81" fmla="*/ 26 h 391"/>
                  <a:gd name="T82" fmla="*/ 84 w 276"/>
                  <a:gd name="T83" fmla="*/ 16 h 391"/>
                  <a:gd name="T84" fmla="*/ 98 w 276"/>
                  <a:gd name="T85" fmla="*/ 10 h 391"/>
                  <a:gd name="T86" fmla="*/ 112 w 276"/>
                  <a:gd name="T87" fmla="*/ 4 h 391"/>
                  <a:gd name="T88" fmla="*/ 126 w 276"/>
                  <a:gd name="T89" fmla="*/ 2 h 391"/>
                  <a:gd name="T90" fmla="*/ 140 w 276"/>
                  <a:gd name="T91" fmla="*/ 0 h 391"/>
                  <a:gd name="T92" fmla="*/ 154 w 276"/>
                  <a:gd name="T93" fmla="*/ 2 h 391"/>
                  <a:gd name="T94" fmla="*/ 168 w 276"/>
                  <a:gd name="T95" fmla="*/ 6 h 391"/>
                  <a:gd name="T96" fmla="*/ 182 w 276"/>
                  <a:gd name="T97" fmla="*/ 10 h 391"/>
                  <a:gd name="T98" fmla="*/ 196 w 276"/>
                  <a:gd name="T99" fmla="*/ 18 h 391"/>
                  <a:gd name="T100" fmla="*/ 208 w 276"/>
                  <a:gd name="T101" fmla="*/ 26 h 391"/>
                  <a:gd name="T102" fmla="*/ 220 w 276"/>
                  <a:gd name="T103" fmla="*/ 38 h 391"/>
                  <a:gd name="T104" fmla="*/ 232 w 276"/>
                  <a:gd name="T105" fmla="*/ 50 h 391"/>
                  <a:gd name="T106" fmla="*/ 242 w 276"/>
                  <a:gd name="T107" fmla="*/ 66 h 391"/>
                  <a:gd name="T108" fmla="*/ 242 w 276"/>
                  <a:gd name="T109" fmla="*/ 66 h 391"/>
                  <a:gd name="T110" fmla="*/ 250 w 276"/>
                  <a:gd name="T111" fmla="*/ 80 h 391"/>
                  <a:gd name="T112" fmla="*/ 258 w 276"/>
                  <a:gd name="T113" fmla="*/ 94 h 391"/>
                  <a:gd name="T114" fmla="*/ 264 w 276"/>
                  <a:gd name="T115" fmla="*/ 110 h 391"/>
                  <a:gd name="T116" fmla="*/ 268 w 276"/>
                  <a:gd name="T117" fmla="*/ 126 h 391"/>
                  <a:gd name="T118" fmla="*/ 272 w 276"/>
                  <a:gd name="T119" fmla="*/ 144 h 391"/>
                  <a:gd name="T120" fmla="*/ 274 w 276"/>
                  <a:gd name="T121" fmla="*/ 164 h 391"/>
                  <a:gd name="T122" fmla="*/ 276 w 276"/>
                  <a:gd name="T123" fmla="*/ 204 h 391"/>
                  <a:gd name="T124" fmla="*/ 276 w 276"/>
                  <a:gd name="T125" fmla="*/ 204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6" h="391">
                    <a:moveTo>
                      <a:pt x="276" y="204"/>
                    </a:moveTo>
                    <a:lnTo>
                      <a:pt x="276" y="204"/>
                    </a:lnTo>
                    <a:lnTo>
                      <a:pt x="274" y="236"/>
                    </a:lnTo>
                    <a:lnTo>
                      <a:pt x="272" y="252"/>
                    </a:lnTo>
                    <a:lnTo>
                      <a:pt x="268" y="268"/>
                    </a:lnTo>
                    <a:lnTo>
                      <a:pt x="264" y="284"/>
                    </a:lnTo>
                    <a:lnTo>
                      <a:pt x="258" y="300"/>
                    </a:lnTo>
                    <a:lnTo>
                      <a:pt x="250" y="316"/>
                    </a:lnTo>
                    <a:lnTo>
                      <a:pt x="240" y="332"/>
                    </a:lnTo>
                    <a:lnTo>
                      <a:pt x="240" y="332"/>
                    </a:lnTo>
                    <a:lnTo>
                      <a:pt x="230" y="346"/>
                    </a:lnTo>
                    <a:lnTo>
                      <a:pt x="218" y="357"/>
                    </a:lnTo>
                    <a:lnTo>
                      <a:pt x="206" y="367"/>
                    </a:lnTo>
                    <a:lnTo>
                      <a:pt x="194" y="377"/>
                    </a:lnTo>
                    <a:lnTo>
                      <a:pt x="180" y="383"/>
                    </a:lnTo>
                    <a:lnTo>
                      <a:pt x="166" y="389"/>
                    </a:lnTo>
                    <a:lnTo>
                      <a:pt x="152" y="391"/>
                    </a:lnTo>
                    <a:lnTo>
                      <a:pt x="138" y="391"/>
                    </a:lnTo>
                    <a:lnTo>
                      <a:pt x="124" y="391"/>
                    </a:lnTo>
                    <a:lnTo>
                      <a:pt x="110" y="387"/>
                    </a:lnTo>
                    <a:lnTo>
                      <a:pt x="96" y="383"/>
                    </a:lnTo>
                    <a:lnTo>
                      <a:pt x="84" y="375"/>
                    </a:lnTo>
                    <a:lnTo>
                      <a:pt x="72" y="367"/>
                    </a:lnTo>
                    <a:lnTo>
                      <a:pt x="60" y="357"/>
                    </a:lnTo>
                    <a:lnTo>
                      <a:pt x="48" y="344"/>
                    </a:lnTo>
                    <a:lnTo>
                      <a:pt x="38" y="330"/>
                    </a:lnTo>
                    <a:lnTo>
                      <a:pt x="38" y="330"/>
                    </a:lnTo>
                    <a:lnTo>
                      <a:pt x="22" y="296"/>
                    </a:lnTo>
                    <a:lnTo>
                      <a:pt x="10" y="264"/>
                    </a:lnTo>
                    <a:lnTo>
                      <a:pt x="2" y="230"/>
                    </a:lnTo>
                    <a:lnTo>
                      <a:pt x="0" y="214"/>
                    </a:lnTo>
                    <a:lnTo>
                      <a:pt x="0" y="196"/>
                    </a:lnTo>
                    <a:lnTo>
                      <a:pt x="0" y="180"/>
                    </a:lnTo>
                    <a:lnTo>
                      <a:pt x="2" y="164"/>
                    </a:lnTo>
                    <a:lnTo>
                      <a:pt x="10" y="130"/>
                    </a:lnTo>
                    <a:lnTo>
                      <a:pt x="22" y="98"/>
                    </a:lnTo>
                    <a:lnTo>
                      <a:pt x="38" y="64"/>
                    </a:lnTo>
                    <a:lnTo>
                      <a:pt x="38" y="64"/>
                    </a:lnTo>
                    <a:lnTo>
                      <a:pt x="50" y="50"/>
                    </a:lnTo>
                    <a:lnTo>
                      <a:pt x="60" y="36"/>
                    </a:lnTo>
                    <a:lnTo>
                      <a:pt x="72" y="26"/>
                    </a:lnTo>
                    <a:lnTo>
                      <a:pt x="84" y="16"/>
                    </a:lnTo>
                    <a:lnTo>
                      <a:pt x="98" y="10"/>
                    </a:lnTo>
                    <a:lnTo>
                      <a:pt x="112" y="4"/>
                    </a:lnTo>
                    <a:lnTo>
                      <a:pt x="126" y="2"/>
                    </a:lnTo>
                    <a:lnTo>
                      <a:pt x="140" y="0"/>
                    </a:lnTo>
                    <a:lnTo>
                      <a:pt x="154" y="2"/>
                    </a:lnTo>
                    <a:lnTo>
                      <a:pt x="168" y="6"/>
                    </a:lnTo>
                    <a:lnTo>
                      <a:pt x="182" y="10"/>
                    </a:lnTo>
                    <a:lnTo>
                      <a:pt x="196" y="18"/>
                    </a:lnTo>
                    <a:lnTo>
                      <a:pt x="208" y="26"/>
                    </a:lnTo>
                    <a:lnTo>
                      <a:pt x="220" y="38"/>
                    </a:lnTo>
                    <a:lnTo>
                      <a:pt x="232" y="50"/>
                    </a:lnTo>
                    <a:lnTo>
                      <a:pt x="242" y="66"/>
                    </a:lnTo>
                    <a:lnTo>
                      <a:pt x="242" y="66"/>
                    </a:lnTo>
                    <a:lnTo>
                      <a:pt x="250" y="80"/>
                    </a:lnTo>
                    <a:lnTo>
                      <a:pt x="258" y="94"/>
                    </a:lnTo>
                    <a:lnTo>
                      <a:pt x="264" y="110"/>
                    </a:lnTo>
                    <a:lnTo>
                      <a:pt x="268" y="126"/>
                    </a:lnTo>
                    <a:lnTo>
                      <a:pt x="272" y="144"/>
                    </a:lnTo>
                    <a:lnTo>
                      <a:pt x="274" y="164"/>
                    </a:lnTo>
                    <a:lnTo>
                      <a:pt x="276" y="204"/>
                    </a:lnTo>
                    <a:lnTo>
                      <a:pt x="27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82">
                <a:extLst>
                  <a:ext uri="{FF2B5EF4-FFF2-40B4-BE49-F238E27FC236}">
                    <a16:creationId xmlns:a16="http://schemas.microsoft.com/office/drawing/2014/main" id="{76833006-CCF8-449E-A677-BE00FD005169}"/>
                  </a:ext>
                </a:extLst>
              </p:cNvPr>
              <p:cNvSpPr>
                <a:spLocks/>
              </p:cNvSpPr>
              <p:nvPr/>
            </p:nvSpPr>
            <p:spPr bwMode="auto">
              <a:xfrm>
                <a:off x="6872" y="3022"/>
                <a:ext cx="274" cy="389"/>
              </a:xfrm>
              <a:custGeom>
                <a:avLst/>
                <a:gdLst>
                  <a:gd name="T0" fmla="*/ 0 w 274"/>
                  <a:gd name="T1" fmla="*/ 194 h 389"/>
                  <a:gd name="T2" fmla="*/ 4 w 274"/>
                  <a:gd name="T3" fmla="*/ 140 h 389"/>
                  <a:gd name="T4" fmla="*/ 14 w 274"/>
                  <a:gd name="T5" fmla="*/ 104 h 389"/>
                  <a:gd name="T6" fmla="*/ 30 w 274"/>
                  <a:gd name="T7" fmla="*/ 70 h 389"/>
                  <a:gd name="T8" fmla="*/ 40 w 274"/>
                  <a:gd name="T9" fmla="*/ 54 h 389"/>
                  <a:gd name="T10" fmla="*/ 60 w 274"/>
                  <a:gd name="T11" fmla="*/ 30 h 389"/>
                  <a:gd name="T12" fmla="*/ 84 w 274"/>
                  <a:gd name="T13" fmla="*/ 14 h 389"/>
                  <a:gd name="T14" fmla="*/ 110 w 274"/>
                  <a:gd name="T15" fmla="*/ 2 h 389"/>
                  <a:gd name="T16" fmla="*/ 136 w 274"/>
                  <a:gd name="T17" fmla="*/ 0 h 389"/>
                  <a:gd name="T18" fmla="*/ 162 w 274"/>
                  <a:gd name="T19" fmla="*/ 2 h 389"/>
                  <a:gd name="T20" fmla="*/ 188 w 274"/>
                  <a:gd name="T21" fmla="*/ 12 h 389"/>
                  <a:gd name="T22" fmla="*/ 210 w 274"/>
                  <a:gd name="T23" fmla="*/ 30 h 389"/>
                  <a:gd name="T24" fmla="*/ 232 w 274"/>
                  <a:gd name="T25" fmla="*/ 54 h 389"/>
                  <a:gd name="T26" fmla="*/ 242 w 274"/>
                  <a:gd name="T27" fmla="*/ 70 h 389"/>
                  <a:gd name="T28" fmla="*/ 258 w 274"/>
                  <a:gd name="T29" fmla="*/ 102 h 389"/>
                  <a:gd name="T30" fmla="*/ 268 w 274"/>
                  <a:gd name="T31" fmla="*/ 138 h 389"/>
                  <a:gd name="T32" fmla="*/ 272 w 274"/>
                  <a:gd name="T33" fmla="*/ 176 h 389"/>
                  <a:gd name="T34" fmla="*/ 272 w 274"/>
                  <a:gd name="T35" fmla="*/ 216 h 389"/>
                  <a:gd name="T36" fmla="*/ 268 w 274"/>
                  <a:gd name="T37" fmla="*/ 254 h 389"/>
                  <a:gd name="T38" fmla="*/ 256 w 274"/>
                  <a:gd name="T39" fmla="*/ 290 h 389"/>
                  <a:gd name="T40" fmla="*/ 242 w 274"/>
                  <a:gd name="T41" fmla="*/ 322 h 389"/>
                  <a:gd name="T42" fmla="*/ 232 w 274"/>
                  <a:gd name="T43" fmla="*/ 336 h 389"/>
                  <a:gd name="T44" fmla="*/ 212 w 274"/>
                  <a:gd name="T45" fmla="*/ 359 h 389"/>
                  <a:gd name="T46" fmla="*/ 188 w 274"/>
                  <a:gd name="T47" fmla="*/ 375 h 389"/>
                  <a:gd name="T48" fmla="*/ 164 w 274"/>
                  <a:gd name="T49" fmla="*/ 385 h 389"/>
                  <a:gd name="T50" fmla="*/ 138 w 274"/>
                  <a:gd name="T51" fmla="*/ 389 h 389"/>
                  <a:gd name="T52" fmla="*/ 112 w 274"/>
                  <a:gd name="T53" fmla="*/ 387 h 389"/>
                  <a:gd name="T54" fmla="*/ 88 w 274"/>
                  <a:gd name="T55" fmla="*/ 377 h 389"/>
                  <a:gd name="T56" fmla="*/ 64 w 274"/>
                  <a:gd name="T57" fmla="*/ 361 h 389"/>
                  <a:gd name="T58" fmla="*/ 44 w 274"/>
                  <a:gd name="T59" fmla="*/ 340 h 389"/>
                  <a:gd name="T60" fmla="*/ 32 w 274"/>
                  <a:gd name="T61" fmla="*/ 324 h 389"/>
                  <a:gd name="T62" fmla="*/ 14 w 274"/>
                  <a:gd name="T63" fmla="*/ 290 h 389"/>
                  <a:gd name="T64" fmla="*/ 4 w 274"/>
                  <a:gd name="T65" fmla="*/ 252 h 389"/>
                  <a:gd name="T66" fmla="*/ 0 w 274"/>
                  <a:gd name="T67" fmla="*/ 214 h 389"/>
                  <a:gd name="T68" fmla="*/ 0 w 274"/>
                  <a:gd name="T69"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4" h="389">
                    <a:moveTo>
                      <a:pt x="0" y="194"/>
                    </a:moveTo>
                    <a:lnTo>
                      <a:pt x="0" y="194"/>
                    </a:lnTo>
                    <a:lnTo>
                      <a:pt x="2" y="158"/>
                    </a:lnTo>
                    <a:lnTo>
                      <a:pt x="4" y="140"/>
                    </a:lnTo>
                    <a:lnTo>
                      <a:pt x="8" y="122"/>
                    </a:lnTo>
                    <a:lnTo>
                      <a:pt x="14" y="104"/>
                    </a:lnTo>
                    <a:lnTo>
                      <a:pt x="20" y="88"/>
                    </a:lnTo>
                    <a:lnTo>
                      <a:pt x="30" y="70"/>
                    </a:lnTo>
                    <a:lnTo>
                      <a:pt x="40" y="54"/>
                    </a:lnTo>
                    <a:lnTo>
                      <a:pt x="40" y="54"/>
                    </a:lnTo>
                    <a:lnTo>
                      <a:pt x="50" y="42"/>
                    </a:lnTo>
                    <a:lnTo>
                      <a:pt x="60" y="30"/>
                    </a:lnTo>
                    <a:lnTo>
                      <a:pt x="72" y="20"/>
                    </a:lnTo>
                    <a:lnTo>
                      <a:pt x="84" y="14"/>
                    </a:lnTo>
                    <a:lnTo>
                      <a:pt x="96" y="8"/>
                    </a:lnTo>
                    <a:lnTo>
                      <a:pt x="110" y="2"/>
                    </a:lnTo>
                    <a:lnTo>
                      <a:pt x="122" y="0"/>
                    </a:lnTo>
                    <a:lnTo>
                      <a:pt x="136" y="0"/>
                    </a:lnTo>
                    <a:lnTo>
                      <a:pt x="148" y="0"/>
                    </a:lnTo>
                    <a:lnTo>
                      <a:pt x="162" y="2"/>
                    </a:lnTo>
                    <a:lnTo>
                      <a:pt x="174" y="6"/>
                    </a:lnTo>
                    <a:lnTo>
                      <a:pt x="188" y="12"/>
                    </a:lnTo>
                    <a:lnTo>
                      <a:pt x="200" y="20"/>
                    </a:lnTo>
                    <a:lnTo>
                      <a:pt x="210" y="30"/>
                    </a:lnTo>
                    <a:lnTo>
                      <a:pt x="222" y="42"/>
                    </a:lnTo>
                    <a:lnTo>
                      <a:pt x="232" y="54"/>
                    </a:lnTo>
                    <a:lnTo>
                      <a:pt x="232" y="54"/>
                    </a:lnTo>
                    <a:lnTo>
                      <a:pt x="242" y="70"/>
                    </a:lnTo>
                    <a:lnTo>
                      <a:pt x="250" y="86"/>
                    </a:lnTo>
                    <a:lnTo>
                      <a:pt x="258" y="102"/>
                    </a:lnTo>
                    <a:lnTo>
                      <a:pt x="262" y="120"/>
                    </a:lnTo>
                    <a:lnTo>
                      <a:pt x="268" y="138"/>
                    </a:lnTo>
                    <a:lnTo>
                      <a:pt x="270" y="158"/>
                    </a:lnTo>
                    <a:lnTo>
                      <a:pt x="272" y="176"/>
                    </a:lnTo>
                    <a:lnTo>
                      <a:pt x="274" y="196"/>
                    </a:lnTo>
                    <a:lnTo>
                      <a:pt x="272" y="216"/>
                    </a:lnTo>
                    <a:lnTo>
                      <a:pt x="270" y="234"/>
                    </a:lnTo>
                    <a:lnTo>
                      <a:pt x="268" y="254"/>
                    </a:lnTo>
                    <a:lnTo>
                      <a:pt x="262" y="272"/>
                    </a:lnTo>
                    <a:lnTo>
                      <a:pt x="256" y="290"/>
                    </a:lnTo>
                    <a:lnTo>
                      <a:pt x="250" y="306"/>
                    </a:lnTo>
                    <a:lnTo>
                      <a:pt x="242" y="322"/>
                    </a:lnTo>
                    <a:lnTo>
                      <a:pt x="232" y="336"/>
                    </a:lnTo>
                    <a:lnTo>
                      <a:pt x="232" y="336"/>
                    </a:lnTo>
                    <a:lnTo>
                      <a:pt x="222" y="348"/>
                    </a:lnTo>
                    <a:lnTo>
                      <a:pt x="212" y="359"/>
                    </a:lnTo>
                    <a:lnTo>
                      <a:pt x="200" y="367"/>
                    </a:lnTo>
                    <a:lnTo>
                      <a:pt x="188" y="375"/>
                    </a:lnTo>
                    <a:lnTo>
                      <a:pt x="176" y="381"/>
                    </a:lnTo>
                    <a:lnTo>
                      <a:pt x="164" y="385"/>
                    </a:lnTo>
                    <a:lnTo>
                      <a:pt x="150" y="389"/>
                    </a:lnTo>
                    <a:lnTo>
                      <a:pt x="138" y="389"/>
                    </a:lnTo>
                    <a:lnTo>
                      <a:pt x="126" y="389"/>
                    </a:lnTo>
                    <a:lnTo>
                      <a:pt x="112" y="387"/>
                    </a:lnTo>
                    <a:lnTo>
                      <a:pt x="100" y="383"/>
                    </a:lnTo>
                    <a:lnTo>
                      <a:pt x="88" y="377"/>
                    </a:lnTo>
                    <a:lnTo>
                      <a:pt x="76" y="371"/>
                    </a:lnTo>
                    <a:lnTo>
                      <a:pt x="64" y="361"/>
                    </a:lnTo>
                    <a:lnTo>
                      <a:pt x="54" y="352"/>
                    </a:lnTo>
                    <a:lnTo>
                      <a:pt x="44" y="340"/>
                    </a:lnTo>
                    <a:lnTo>
                      <a:pt x="44" y="340"/>
                    </a:lnTo>
                    <a:lnTo>
                      <a:pt x="32" y="324"/>
                    </a:lnTo>
                    <a:lnTo>
                      <a:pt x="22" y="306"/>
                    </a:lnTo>
                    <a:lnTo>
                      <a:pt x="14" y="290"/>
                    </a:lnTo>
                    <a:lnTo>
                      <a:pt x="8" y="272"/>
                    </a:lnTo>
                    <a:lnTo>
                      <a:pt x="4" y="252"/>
                    </a:lnTo>
                    <a:lnTo>
                      <a:pt x="2" y="234"/>
                    </a:lnTo>
                    <a:lnTo>
                      <a:pt x="0" y="214"/>
                    </a:lnTo>
                    <a:lnTo>
                      <a:pt x="0" y="194"/>
                    </a:lnTo>
                    <a:lnTo>
                      <a:pt x="0"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83">
                <a:extLst>
                  <a:ext uri="{FF2B5EF4-FFF2-40B4-BE49-F238E27FC236}">
                    <a16:creationId xmlns:a16="http://schemas.microsoft.com/office/drawing/2014/main" id="{D670DC38-4A0F-4737-AE79-E2CF91726BB6}"/>
                  </a:ext>
                </a:extLst>
              </p:cNvPr>
              <p:cNvSpPr>
                <a:spLocks/>
              </p:cNvSpPr>
              <p:nvPr/>
            </p:nvSpPr>
            <p:spPr bwMode="auto">
              <a:xfrm>
                <a:off x="7100" y="3300"/>
                <a:ext cx="222" cy="305"/>
              </a:xfrm>
              <a:custGeom>
                <a:avLst/>
                <a:gdLst>
                  <a:gd name="T0" fmla="*/ 222 w 222"/>
                  <a:gd name="T1" fmla="*/ 153 h 305"/>
                  <a:gd name="T2" fmla="*/ 216 w 222"/>
                  <a:gd name="T3" fmla="*/ 209 h 305"/>
                  <a:gd name="T4" fmla="*/ 206 w 222"/>
                  <a:gd name="T5" fmla="*/ 237 h 305"/>
                  <a:gd name="T6" fmla="*/ 190 w 222"/>
                  <a:gd name="T7" fmla="*/ 261 h 305"/>
                  <a:gd name="T8" fmla="*/ 182 w 222"/>
                  <a:gd name="T9" fmla="*/ 271 h 305"/>
                  <a:gd name="T10" fmla="*/ 164 w 222"/>
                  <a:gd name="T11" fmla="*/ 287 h 305"/>
                  <a:gd name="T12" fmla="*/ 144 w 222"/>
                  <a:gd name="T13" fmla="*/ 299 h 305"/>
                  <a:gd name="T14" fmla="*/ 124 w 222"/>
                  <a:gd name="T15" fmla="*/ 303 h 305"/>
                  <a:gd name="T16" fmla="*/ 102 w 222"/>
                  <a:gd name="T17" fmla="*/ 303 h 305"/>
                  <a:gd name="T18" fmla="*/ 82 w 222"/>
                  <a:gd name="T19" fmla="*/ 299 h 305"/>
                  <a:gd name="T20" fmla="*/ 62 w 222"/>
                  <a:gd name="T21" fmla="*/ 289 h 305"/>
                  <a:gd name="T22" fmla="*/ 42 w 222"/>
                  <a:gd name="T23" fmla="*/ 273 h 305"/>
                  <a:gd name="T24" fmla="*/ 34 w 222"/>
                  <a:gd name="T25" fmla="*/ 263 h 305"/>
                  <a:gd name="T26" fmla="*/ 20 w 222"/>
                  <a:gd name="T27" fmla="*/ 239 h 305"/>
                  <a:gd name="T28" fmla="*/ 8 w 222"/>
                  <a:gd name="T29" fmla="*/ 211 h 305"/>
                  <a:gd name="T30" fmla="*/ 0 w 222"/>
                  <a:gd name="T31" fmla="*/ 151 h 305"/>
                  <a:gd name="T32" fmla="*/ 10 w 222"/>
                  <a:gd name="T33" fmla="*/ 91 h 305"/>
                  <a:gd name="T34" fmla="*/ 20 w 222"/>
                  <a:gd name="T35" fmla="*/ 64 h 305"/>
                  <a:gd name="T36" fmla="*/ 36 w 222"/>
                  <a:gd name="T37" fmla="*/ 40 h 305"/>
                  <a:gd name="T38" fmla="*/ 44 w 222"/>
                  <a:gd name="T39" fmla="*/ 30 h 305"/>
                  <a:gd name="T40" fmla="*/ 62 w 222"/>
                  <a:gd name="T41" fmla="*/ 16 h 305"/>
                  <a:gd name="T42" fmla="*/ 80 w 222"/>
                  <a:gd name="T43" fmla="*/ 6 h 305"/>
                  <a:gd name="T44" fmla="*/ 100 w 222"/>
                  <a:gd name="T45" fmla="*/ 0 h 305"/>
                  <a:gd name="T46" fmla="*/ 120 w 222"/>
                  <a:gd name="T47" fmla="*/ 0 h 305"/>
                  <a:gd name="T48" fmla="*/ 140 w 222"/>
                  <a:gd name="T49" fmla="*/ 4 h 305"/>
                  <a:gd name="T50" fmla="*/ 160 w 222"/>
                  <a:gd name="T51" fmla="*/ 14 h 305"/>
                  <a:gd name="T52" fmla="*/ 178 w 222"/>
                  <a:gd name="T53" fmla="*/ 28 h 305"/>
                  <a:gd name="T54" fmla="*/ 186 w 222"/>
                  <a:gd name="T55" fmla="*/ 38 h 305"/>
                  <a:gd name="T56" fmla="*/ 204 w 222"/>
                  <a:gd name="T57" fmla="*/ 64 h 305"/>
                  <a:gd name="T58" fmla="*/ 214 w 222"/>
                  <a:gd name="T59" fmla="*/ 91 h 305"/>
                  <a:gd name="T60" fmla="*/ 220 w 222"/>
                  <a:gd name="T61" fmla="*/ 121 h 305"/>
                  <a:gd name="T62" fmla="*/ 222 w 222"/>
                  <a:gd name="T63" fmla="*/ 15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305">
                    <a:moveTo>
                      <a:pt x="222" y="153"/>
                    </a:moveTo>
                    <a:lnTo>
                      <a:pt x="222" y="153"/>
                    </a:lnTo>
                    <a:lnTo>
                      <a:pt x="220" y="181"/>
                    </a:lnTo>
                    <a:lnTo>
                      <a:pt x="216" y="209"/>
                    </a:lnTo>
                    <a:lnTo>
                      <a:pt x="210" y="223"/>
                    </a:lnTo>
                    <a:lnTo>
                      <a:pt x="206" y="237"/>
                    </a:lnTo>
                    <a:lnTo>
                      <a:pt x="198" y="249"/>
                    </a:lnTo>
                    <a:lnTo>
                      <a:pt x="190" y="261"/>
                    </a:lnTo>
                    <a:lnTo>
                      <a:pt x="190" y="261"/>
                    </a:lnTo>
                    <a:lnTo>
                      <a:pt x="182" y="271"/>
                    </a:lnTo>
                    <a:lnTo>
                      <a:pt x="174" y="281"/>
                    </a:lnTo>
                    <a:lnTo>
                      <a:pt x="164" y="287"/>
                    </a:lnTo>
                    <a:lnTo>
                      <a:pt x="154" y="293"/>
                    </a:lnTo>
                    <a:lnTo>
                      <a:pt x="144" y="299"/>
                    </a:lnTo>
                    <a:lnTo>
                      <a:pt x="134" y="301"/>
                    </a:lnTo>
                    <a:lnTo>
                      <a:pt x="124" y="303"/>
                    </a:lnTo>
                    <a:lnTo>
                      <a:pt x="114" y="305"/>
                    </a:lnTo>
                    <a:lnTo>
                      <a:pt x="102" y="303"/>
                    </a:lnTo>
                    <a:lnTo>
                      <a:pt x="92" y="303"/>
                    </a:lnTo>
                    <a:lnTo>
                      <a:pt x="82" y="299"/>
                    </a:lnTo>
                    <a:lnTo>
                      <a:pt x="72" y="295"/>
                    </a:lnTo>
                    <a:lnTo>
                      <a:pt x="62" y="289"/>
                    </a:lnTo>
                    <a:lnTo>
                      <a:pt x="52" y="281"/>
                    </a:lnTo>
                    <a:lnTo>
                      <a:pt x="42" y="273"/>
                    </a:lnTo>
                    <a:lnTo>
                      <a:pt x="34" y="263"/>
                    </a:lnTo>
                    <a:lnTo>
                      <a:pt x="34" y="263"/>
                    </a:lnTo>
                    <a:lnTo>
                      <a:pt x="26" y="253"/>
                    </a:lnTo>
                    <a:lnTo>
                      <a:pt x="20" y="239"/>
                    </a:lnTo>
                    <a:lnTo>
                      <a:pt x="14" y="227"/>
                    </a:lnTo>
                    <a:lnTo>
                      <a:pt x="8" y="211"/>
                    </a:lnTo>
                    <a:lnTo>
                      <a:pt x="2" y="183"/>
                    </a:lnTo>
                    <a:lnTo>
                      <a:pt x="0" y="151"/>
                    </a:lnTo>
                    <a:lnTo>
                      <a:pt x="2" y="121"/>
                    </a:lnTo>
                    <a:lnTo>
                      <a:pt x="10" y="91"/>
                    </a:lnTo>
                    <a:lnTo>
                      <a:pt x="14" y="77"/>
                    </a:lnTo>
                    <a:lnTo>
                      <a:pt x="20" y="64"/>
                    </a:lnTo>
                    <a:lnTo>
                      <a:pt x="28" y="52"/>
                    </a:lnTo>
                    <a:lnTo>
                      <a:pt x="36" y="40"/>
                    </a:lnTo>
                    <a:lnTo>
                      <a:pt x="36" y="40"/>
                    </a:lnTo>
                    <a:lnTo>
                      <a:pt x="44" y="30"/>
                    </a:lnTo>
                    <a:lnTo>
                      <a:pt x="52" y="22"/>
                    </a:lnTo>
                    <a:lnTo>
                      <a:pt x="62" y="16"/>
                    </a:lnTo>
                    <a:lnTo>
                      <a:pt x="70" y="10"/>
                    </a:lnTo>
                    <a:lnTo>
                      <a:pt x="80" y="6"/>
                    </a:lnTo>
                    <a:lnTo>
                      <a:pt x="90" y="2"/>
                    </a:lnTo>
                    <a:lnTo>
                      <a:pt x="100" y="0"/>
                    </a:lnTo>
                    <a:lnTo>
                      <a:pt x="110" y="0"/>
                    </a:lnTo>
                    <a:lnTo>
                      <a:pt x="120" y="0"/>
                    </a:lnTo>
                    <a:lnTo>
                      <a:pt x="130" y="2"/>
                    </a:lnTo>
                    <a:lnTo>
                      <a:pt x="140" y="4"/>
                    </a:lnTo>
                    <a:lnTo>
                      <a:pt x="150" y="10"/>
                    </a:lnTo>
                    <a:lnTo>
                      <a:pt x="160" y="14"/>
                    </a:lnTo>
                    <a:lnTo>
                      <a:pt x="168" y="22"/>
                    </a:lnTo>
                    <a:lnTo>
                      <a:pt x="178" y="28"/>
                    </a:lnTo>
                    <a:lnTo>
                      <a:pt x="186" y="38"/>
                    </a:lnTo>
                    <a:lnTo>
                      <a:pt x="186" y="38"/>
                    </a:lnTo>
                    <a:lnTo>
                      <a:pt x="196" y="50"/>
                    </a:lnTo>
                    <a:lnTo>
                      <a:pt x="204" y="64"/>
                    </a:lnTo>
                    <a:lnTo>
                      <a:pt x="210" y="77"/>
                    </a:lnTo>
                    <a:lnTo>
                      <a:pt x="214" y="91"/>
                    </a:lnTo>
                    <a:lnTo>
                      <a:pt x="218" y="105"/>
                    </a:lnTo>
                    <a:lnTo>
                      <a:pt x="220" y="121"/>
                    </a:lnTo>
                    <a:lnTo>
                      <a:pt x="222" y="153"/>
                    </a:lnTo>
                    <a:lnTo>
                      <a:pt x="222"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84">
                <a:extLst>
                  <a:ext uri="{FF2B5EF4-FFF2-40B4-BE49-F238E27FC236}">
                    <a16:creationId xmlns:a16="http://schemas.microsoft.com/office/drawing/2014/main" id="{2700831D-1B12-4314-B364-7E3FAA2E772B}"/>
                  </a:ext>
                </a:extLst>
              </p:cNvPr>
              <p:cNvSpPr>
                <a:spLocks/>
              </p:cNvSpPr>
              <p:nvPr/>
            </p:nvSpPr>
            <p:spPr bwMode="auto">
              <a:xfrm>
                <a:off x="4439" y="3300"/>
                <a:ext cx="222" cy="305"/>
              </a:xfrm>
              <a:custGeom>
                <a:avLst/>
                <a:gdLst>
                  <a:gd name="T0" fmla="*/ 0 w 222"/>
                  <a:gd name="T1" fmla="*/ 147 h 305"/>
                  <a:gd name="T2" fmla="*/ 0 w 222"/>
                  <a:gd name="T3" fmla="*/ 147 h 305"/>
                  <a:gd name="T4" fmla="*/ 2 w 222"/>
                  <a:gd name="T5" fmla="*/ 117 h 305"/>
                  <a:gd name="T6" fmla="*/ 4 w 222"/>
                  <a:gd name="T7" fmla="*/ 103 h 305"/>
                  <a:gd name="T8" fmla="*/ 8 w 222"/>
                  <a:gd name="T9" fmla="*/ 87 h 305"/>
                  <a:gd name="T10" fmla="*/ 14 w 222"/>
                  <a:gd name="T11" fmla="*/ 74 h 305"/>
                  <a:gd name="T12" fmla="*/ 20 w 222"/>
                  <a:gd name="T13" fmla="*/ 60 h 305"/>
                  <a:gd name="T14" fmla="*/ 30 w 222"/>
                  <a:gd name="T15" fmla="*/ 46 h 305"/>
                  <a:gd name="T16" fmla="*/ 40 w 222"/>
                  <a:gd name="T17" fmla="*/ 34 h 305"/>
                  <a:gd name="T18" fmla="*/ 40 w 222"/>
                  <a:gd name="T19" fmla="*/ 34 h 305"/>
                  <a:gd name="T20" fmla="*/ 56 w 222"/>
                  <a:gd name="T21" fmla="*/ 18 h 305"/>
                  <a:gd name="T22" fmla="*/ 74 w 222"/>
                  <a:gd name="T23" fmla="*/ 8 h 305"/>
                  <a:gd name="T24" fmla="*/ 92 w 222"/>
                  <a:gd name="T25" fmla="*/ 2 h 305"/>
                  <a:gd name="T26" fmla="*/ 110 w 222"/>
                  <a:gd name="T27" fmla="*/ 0 h 305"/>
                  <a:gd name="T28" fmla="*/ 130 w 222"/>
                  <a:gd name="T29" fmla="*/ 2 h 305"/>
                  <a:gd name="T30" fmla="*/ 148 w 222"/>
                  <a:gd name="T31" fmla="*/ 8 h 305"/>
                  <a:gd name="T32" fmla="*/ 166 w 222"/>
                  <a:gd name="T33" fmla="*/ 20 h 305"/>
                  <a:gd name="T34" fmla="*/ 182 w 222"/>
                  <a:gd name="T35" fmla="*/ 36 h 305"/>
                  <a:gd name="T36" fmla="*/ 182 w 222"/>
                  <a:gd name="T37" fmla="*/ 36 h 305"/>
                  <a:gd name="T38" fmla="*/ 192 w 222"/>
                  <a:gd name="T39" fmla="*/ 46 h 305"/>
                  <a:gd name="T40" fmla="*/ 200 w 222"/>
                  <a:gd name="T41" fmla="*/ 60 h 305"/>
                  <a:gd name="T42" fmla="*/ 206 w 222"/>
                  <a:gd name="T43" fmla="*/ 74 h 305"/>
                  <a:gd name="T44" fmla="*/ 212 w 222"/>
                  <a:gd name="T45" fmla="*/ 87 h 305"/>
                  <a:gd name="T46" fmla="*/ 216 w 222"/>
                  <a:gd name="T47" fmla="*/ 103 h 305"/>
                  <a:gd name="T48" fmla="*/ 218 w 222"/>
                  <a:gd name="T49" fmla="*/ 119 h 305"/>
                  <a:gd name="T50" fmla="*/ 220 w 222"/>
                  <a:gd name="T51" fmla="*/ 135 h 305"/>
                  <a:gd name="T52" fmla="*/ 222 w 222"/>
                  <a:gd name="T53" fmla="*/ 151 h 305"/>
                  <a:gd name="T54" fmla="*/ 220 w 222"/>
                  <a:gd name="T55" fmla="*/ 167 h 305"/>
                  <a:gd name="T56" fmla="*/ 220 w 222"/>
                  <a:gd name="T57" fmla="*/ 183 h 305"/>
                  <a:gd name="T58" fmla="*/ 216 w 222"/>
                  <a:gd name="T59" fmla="*/ 199 h 305"/>
                  <a:gd name="T60" fmla="*/ 212 w 222"/>
                  <a:gd name="T61" fmla="*/ 215 h 305"/>
                  <a:gd name="T62" fmla="*/ 206 w 222"/>
                  <a:gd name="T63" fmla="*/ 229 h 305"/>
                  <a:gd name="T64" fmla="*/ 200 w 222"/>
                  <a:gd name="T65" fmla="*/ 243 h 305"/>
                  <a:gd name="T66" fmla="*/ 192 w 222"/>
                  <a:gd name="T67" fmla="*/ 255 h 305"/>
                  <a:gd name="T68" fmla="*/ 184 w 222"/>
                  <a:gd name="T69" fmla="*/ 267 h 305"/>
                  <a:gd name="T70" fmla="*/ 184 w 222"/>
                  <a:gd name="T71" fmla="*/ 267 h 305"/>
                  <a:gd name="T72" fmla="*/ 168 w 222"/>
                  <a:gd name="T73" fmla="*/ 283 h 305"/>
                  <a:gd name="T74" fmla="*/ 148 w 222"/>
                  <a:gd name="T75" fmla="*/ 295 h 305"/>
                  <a:gd name="T76" fmla="*/ 130 w 222"/>
                  <a:gd name="T77" fmla="*/ 303 h 305"/>
                  <a:gd name="T78" fmla="*/ 110 w 222"/>
                  <a:gd name="T79" fmla="*/ 305 h 305"/>
                  <a:gd name="T80" fmla="*/ 90 w 222"/>
                  <a:gd name="T81" fmla="*/ 303 h 305"/>
                  <a:gd name="T82" fmla="*/ 70 w 222"/>
                  <a:gd name="T83" fmla="*/ 295 h 305"/>
                  <a:gd name="T84" fmla="*/ 52 w 222"/>
                  <a:gd name="T85" fmla="*/ 283 h 305"/>
                  <a:gd name="T86" fmla="*/ 36 w 222"/>
                  <a:gd name="T87" fmla="*/ 267 h 305"/>
                  <a:gd name="T88" fmla="*/ 36 w 222"/>
                  <a:gd name="T89" fmla="*/ 267 h 305"/>
                  <a:gd name="T90" fmla="*/ 28 w 222"/>
                  <a:gd name="T91" fmla="*/ 255 h 305"/>
                  <a:gd name="T92" fmla="*/ 20 w 222"/>
                  <a:gd name="T93" fmla="*/ 243 h 305"/>
                  <a:gd name="T94" fmla="*/ 14 w 222"/>
                  <a:gd name="T95" fmla="*/ 229 h 305"/>
                  <a:gd name="T96" fmla="*/ 8 w 222"/>
                  <a:gd name="T97" fmla="*/ 215 h 305"/>
                  <a:gd name="T98" fmla="*/ 4 w 222"/>
                  <a:gd name="T99" fmla="*/ 199 h 305"/>
                  <a:gd name="T100" fmla="*/ 2 w 222"/>
                  <a:gd name="T101" fmla="*/ 183 h 305"/>
                  <a:gd name="T102" fmla="*/ 0 w 222"/>
                  <a:gd name="T103" fmla="*/ 165 h 305"/>
                  <a:gd name="T104" fmla="*/ 0 w 222"/>
                  <a:gd name="T105" fmla="*/ 147 h 305"/>
                  <a:gd name="T106" fmla="*/ 0 w 222"/>
                  <a:gd name="T107" fmla="*/ 14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 h="305">
                    <a:moveTo>
                      <a:pt x="0" y="147"/>
                    </a:moveTo>
                    <a:lnTo>
                      <a:pt x="0" y="147"/>
                    </a:lnTo>
                    <a:lnTo>
                      <a:pt x="2" y="117"/>
                    </a:lnTo>
                    <a:lnTo>
                      <a:pt x="4" y="103"/>
                    </a:lnTo>
                    <a:lnTo>
                      <a:pt x="8" y="87"/>
                    </a:lnTo>
                    <a:lnTo>
                      <a:pt x="14" y="74"/>
                    </a:lnTo>
                    <a:lnTo>
                      <a:pt x="20" y="60"/>
                    </a:lnTo>
                    <a:lnTo>
                      <a:pt x="30" y="46"/>
                    </a:lnTo>
                    <a:lnTo>
                      <a:pt x="40" y="34"/>
                    </a:lnTo>
                    <a:lnTo>
                      <a:pt x="40" y="34"/>
                    </a:lnTo>
                    <a:lnTo>
                      <a:pt x="56" y="18"/>
                    </a:lnTo>
                    <a:lnTo>
                      <a:pt x="74" y="8"/>
                    </a:lnTo>
                    <a:lnTo>
                      <a:pt x="92" y="2"/>
                    </a:lnTo>
                    <a:lnTo>
                      <a:pt x="110" y="0"/>
                    </a:lnTo>
                    <a:lnTo>
                      <a:pt x="130" y="2"/>
                    </a:lnTo>
                    <a:lnTo>
                      <a:pt x="148" y="8"/>
                    </a:lnTo>
                    <a:lnTo>
                      <a:pt x="166" y="20"/>
                    </a:lnTo>
                    <a:lnTo>
                      <a:pt x="182" y="36"/>
                    </a:lnTo>
                    <a:lnTo>
                      <a:pt x="182" y="36"/>
                    </a:lnTo>
                    <a:lnTo>
                      <a:pt x="192" y="46"/>
                    </a:lnTo>
                    <a:lnTo>
                      <a:pt x="200" y="60"/>
                    </a:lnTo>
                    <a:lnTo>
                      <a:pt x="206" y="74"/>
                    </a:lnTo>
                    <a:lnTo>
                      <a:pt x="212" y="87"/>
                    </a:lnTo>
                    <a:lnTo>
                      <a:pt x="216" y="103"/>
                    </a:lnTo>
                    <a:lnTo>
                      <a:pt x="218" y="119"/>
                    </a:lnTo>
                    <a:lnTo>
                      <a:pt x="220" y="135"/>
                    </a:lnTo>
                    <a:lnTo>
                      <a:pt x="222" y="151"/>
                    </a:lnTo>
                    <a:lnTo>
                      <a:pt x="220" y="167"/>
                    </a:lnTo>
                    <a:lnTo>
                      <a:pt x="220" y="183"/>
                    </a:lnTo>
                    <a:lnTo>
                      <a:pt x="216" y="199"/>
                    </a:lnTo>
                    <a:lnTo>
                      <a:pt x="212" y="215"/>
                    </a:lnTo>
                    <a:lnTo>
                      <a:pt x="206" y="229"/>
                    </a:lnTo>
                    <a:lnTo>
                      <a:pt x="200" y="243"/>
                    </a:lnTo>
                    <a:lnTo>
                      <a:pt x="192" y="255"/>
                    </a:lnTo>
                    <a:lnTo>
                      <a:pt x="184" y="267"/>
                    </a:lnTo>
                    <a:lnTo>
                      <a:pt x="184" y="267"/>
                    </a:lnTo>
                    <a:lnTo>
                      <a:pt x="168" y="283"/>
                    </a:lnTo>
                    <a:lnTo>
                      <a:pt x="148" y="295"/>
                    </a:lnTo>
                    <a:lnTo>
                      <a:pt x="130" y="303"/>
                    </a:lnTo>
                    <a:lnTo>
                      <a:pt x="110" y="305"/>
                    </a:lnTo>
                    <a:lnTo>
                      <a:pt x="90" y="303"/>
                    </a:lnTo>
                    <a:lnTo>
                      <a:pt x="70" y="295"/>
                    </a:lnTo>
                    <a:lnTo>
                      <a:pt x="52" y="283"/>
                    </a:lnTo>
                    <a:lnTo>
                      <a:pt x="36" y="267"/>
                    </a:lnTo>
                    <a:lnTo>
                      <a:pt x="36" y="267"/>
                    </a:lnTo>
                    <a:lnTo>
                      <a:pt x="28" y="255"/>
                    </a:lnTo>
                    <a:lnTo>
                      <a:pt x="20" y="243"/>
                    </a:lnTo>
                    <a:lnTo>
                      <a:pt x="14" y="229"/>
                    </a:lnTo>
                    <a:lnTo>
                      <a:pt x="8" y="215"/>
                    </a:lnTo>
                    <a:lnTo>
                      <a:pt x="4" y="199"/>
                    </a:lnTo>
                    <a:lnTo>
                      <a:pt x="2" y="183"/>
                    </a:lnTo>
                    <a:lnTo>
                      <a:pt x="0" y="165"/>
                    </a:lnTo>
                    <a:lnTo>
                      <a:pt x="0" y="147"/>
                    </a:lnTo>
                    <a:lnTo>
                      <a:pt x="0"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85">
                <a:extLst>
                  <a:ext uri="{FF2B5EF4-FFF2-40B4-BE49-F238E27FC236}">
                    <a16:creationId xmlns:a16="http://schemas.microsoft.com/office/drawing/2014/main" id="{60DFAFCC-0959-4961-B980-91A7E12CFBE9}"/>
                  </a:ext>
                </a:extLst>
              </p:cNvPr>
              <p:cNvSpPr>
                <a:spLocks/>
              </p:cNvSpPr>
              <p:nvPr/>
            </p:nvSpPr>
            <p:spPr bwMode="auto">
              <a:xfrm>
                <a:off x="7308" y="3607"/>
                <a:ext cx="108" cy="170"/>
              </a:xfrm>
              <a:custGeom>
                <a:avLst/>
                <a:gdLst>
                  <a:gd name="T0" fmla="*/ 0 w 108"/>
                  <a:gd name="T1" fmla="*/ 86 h 170"/>
                  <a:gd name="T2" fmla="*/ 0 w 108"/>
                  <a:gd name="T3" fmla="*/ 86 h 170"/>
                  <a:gd name="T4" fmla="*/ 12 w 108"/>
                  <a:gd name="T5" fmla="*/ 50 h 170"/>
                  <a:gd name="T6" fmla="*/ 18 w 108"/>
                  <a:gd name="T7" fmla="*/ 34 h 170"/>
                  <a:gd name="T8" fmla="*/ 26 w 108"/>
                  <a:gd name="T9" fmla="*/ 18 h 170"/>
                  <a:gd name="T10" fmla="*/ 26 w 108"/>
                  <a:gd name="T11" fmla="*/ 18 h 170"/>
                  <a:gd name="T12" fmla="*/ 32 w 108"/>
                  <a:gd name="T13" fmla="*/ 10 h 170"/>
                  <a:gd name="T14" fmla="*/ 40 w 108"/>
                  <a:gd name="T15" fmla="*/ 4 h 170"/>
                  <a:gd name="T16" fmla="*/ 48 w 108"/>
                  <a:gd name="T17" fmla="*/ 2 h 170"/>
                  <a:gd name="T18" fmla="*/ 56 w 108"/>
                  <a:gd name="T19" fmla="*/ 0 h 170"/>
                  <a:gd name="T20" fmla="*/ 64 w 108"/>
                  <a:gd name="T21" fmla="*/ 2 h 170"/>
                  <a:gd name="T22" fmla="*/ 74 w 108"/>
                  <a:gd name="T23" fmla="*/ 4 h 170"/>
                  <a:gd name="T24" fmla="*/ 82 w 108"/>
                  <a:gd name="T25" fmla="*/ 10 h 170"/>
                  <a:gd name="T26" fmla="*/ 90 w 108"/>
                  <a:gd name="T27" fmla="*/ 18 h 170"/>
                  <a:gd name="T28" fmla="*/ 90 w 108"/>
                  <a:gd name="T29" fmla="*/ 18 h 170"/>
                  <a:gd name="T30" fmla="*/ 98 w 108"/>
                  <a:gd name="T31" fmla="*/ 32 h 170"/>
                  <a:gd name="T32" fmla="*/ 104 w 108"/>
                  <a:gd name="T33" fmla="*/ 48 h 170"/>
                  <a:gd name="T34" fmla="*/ 108 w 108"/>
                  <a:gd name="T35" fmla="*/ 66 h 170"/>
                  <a:gd name="T36" fmla="*/ 108 w 108"/>
                  <a:gd name="T37" fmla="*/ 86 h 170"/>
                  <a:gd name="T38" fmla="*/ 108 w 108"/>
                  <a:gd name="T39" fmla="*/ 104 h 170"/>
                  <a:gd name="T40" fmla="*/ 104 w 108"/>
                  <a:gd name="T41" fmla="*/ 122 h 170"/>
                  <a:gd name="T42" fmla="*/ 96 w 108"/>
                  <a:gd name="T43" fmla="*/ 140 h 170"/>
                  <a:gd name="T44" fmla="*/ 88 w 108"/>
                  <a:gd name="T45" fmla="*/ 152 h 170"/>
                  <a:gd name="T46" fmla="*/ 88 w 108"/>
                  <a:gd name="T47" fmla="*/ 152 h 170"/>
                  <a:gd name="T48" fmla="*/ 80 w 108"/>
                  <a:gd name="T49" fmla="*/ 160 h 170"/>
                  <a:gd name="T50" fmla="*/ 72 w 108"/>
                  <a:gd name="T51" fmla="*/ 166 h 170"/>
                  <a:gd name="T52" fmla="*/ 64 w 108"/>
                  <a:gd name="T53" fmla="*/ 170 h 170"/>
                  <a:gd name="T54" fmla="*/ 56 w 108"/>
                  <a:gd name="T55" fmla="*/ 170 h 170"/>
                  <a:gd name="T56" fmla="*/ 48 w 108"/>
                  <a:gd name="T57" fmla="*/ 170 h 170"/>
                  <a:gd name="T58" fmla="*/ 42 w 108"/>
                  <a:gd name="T59" fmla="*/ 166 h 170"/>
                  <a:gd name="T60" fmla="*/ 34 w 108"/>
                  <a:gd name="T61" fmla="*/ 160 h 170"/>
                  <a:gd name="T62" fmla="*/ 28 w 108"/>
                  <a:gd name="T63" fmla="*/ 152 h 170"/>
                  <a:gd name="T64" fmla="*/ 28 w 108"/>
                  <a:gd name="T65" fmla="*/ 152 h 170"/>
                  <a:gd name="T66" fmla="*/ 20 w 108"/>
                  <a:gd name="T67" fmla="*/ 138 h 170"/>
                  <a:gd name="T68" fmla="*/ 12 w 108"/>
                  <a:gd name="T69" fmla="*/ 122 h 170"/>
                  <a:gd name="T70" fmla="*/ 0 w 108"/>
                  <a:gd name="T71" fmla="*/ 86 h 170"/>
                  <a:gd name="T72" fmla="*/ 0 w 108"/>
                  <a:gd name="T73" fmla="*/ 8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 h="170">
                    <a:moveTo>
                      <a:pt x="0" y="86"/>
                    </a:moveTo>
                    <a:lnTo>
                      <a:pt x="0" y="86"/>
                    </a:lnTo>
                    <a:lnTo>
                      <a:pt x="12" y="50"/>
                    </a:lnTo>
                    <a:lnTo>
                      <a:pt x="18" y="34"/>
                    </a:lnTo>
                    <a:lnTo>
                      <a:pt x="26" y="18"/>
                    </a:lnTo>
                    <a:lnTo>
                      <a:pt x="26" y="18"/>
                    </a:lnTo>
                    <a:lnTo>
                      <a:pt x="32" y="10"/>
                    </a:lnTo>
                    <a:lnTo>
                      <a:pt x="40" y="4"/>
                    </a:lnTo>
                    <a:lnTo>
                      <a:pt x="48" y="2"/>
                    </a:lnTo>
                    <a:lnTo>
                      <a:pt x="56" y="0"/>
                    </a:lnTo>
                    <a:lnTo>
                      <a:pt x="64" y="2"/>
                    </a:lnTo>
                    <a:lnTo>
                      <a:pt x="74" y="4"/>
                    </a:lnTo>
                    <a:lnTo>
                      <a:pt x="82" y="10"/>
                    </a:lnTo>
                    <a:lnTo>
                      <a:pt x="90" y="18"/>
                    </a:lnTo>
                    <a:lnTo>
                      <a:pt x="90" y="18"/>
                    </a:lnTo>
                    <a:lnTo>
                      <a:pt x="98" y="32"/>
                    </a:lnTo>
                    <a:lnTo>
                      <a:pt x="104" y="48"/>
                    </a:lnTo>
                    <a:lnTo>
                      <a:pt x="108" y="66"/>
                    </a:lnTo>
                    <a:lnTo>
                      <a:pt x="108" y="86"/>
                    </a:lnTo>
                    <a:lnTo>
                      <a:pt x="108" y="104"/>
                    </a:lnTo>
                    <a:lnTo>
                      <a:pt x="104" y="122"/>
                    </a:lnTo>
                    <a:lnTo>
                      <a:pt x="96" y="140"/>
                    </a:lnTo>
                    <a:lnTo>
                      <a:pt x="88" y="152"/>
                    </a:lnTo>
                    <a:lnTo>
                      <a:pt x="88" y="152"/>
                    </a:lnTo>
                    <a:lnTo>
                      <a:pt x="80" y="160"/>
                    </a:lnTo>
                    <a:lnTo>
                      <a:pt x="72" y="166"/>
                    </a:lnTo>
                    <a:lnTo>
                      <a:pt x="64" y="170"/>
                    </a:lnTo>
                    <a:lnTo>
                      <a:pt x="56" y="170"/>
                    </a:lnTo>
                    <a:lnTo>
                      <a:pt x="48" y="170"/>
                    </a:lnTo>
                    <a:lnTo>
                      <a:pt x="42" y="166"/>
                    </a:lnTo>
                    <a:lnTo>
                      <a:pt x="34" y="160"/>
                    </a:lnTo>
                    <a:lnTo>
                      <a:pt x="28" y="152"/>
                    </a:lnTo>
                    <a:lnTo>
                      <a:pt x="28" y="152"/>
                    </a:lnTo>
                    <a:lnTo>
                      <a:pt x="20" y="138"/>
                    </a:lnTo>
                    <a:lnTo>
                      <a:pt x="12" y="122"/>
                    </a:lnTo>
                    <a:lnTo>
                      <a:pt x="0" y="86"/>
                    </a:lnTo>
                    <a:lnTo>
                      <a:pt x="0"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86">
                <a:extLst>
                  <a:ext uri="{FF2B5EF4-FFF2-40B4-BE49-F238E27FC236}">
                    <a16:creationId xmlns:a16="http://schemas.microsoft.com/office/drawing/2014/main" id="{EC9ED4B6-C874-4117-B060-1982E3897103}"/>
                  </a:ext>
                </a:extLst>
              </p:cNvPr>
              <p:cNvSpPr>
                <a:spLocks/>
              </p:cNvSpPr>
              <p:nvPr/>
            </p:nvSpPr>
            <p:spPr bwMode="auto">
              <a:xfrm>
                <a:off x="4339" y="3607"/>
                <a:ext cx="108" cy="170"/>
              </a:xfrm>
              <a:custGeom>
                <a:avLst/>
                <a:gdLst>
                  <a:gd name="T0" fmla="*/ 0 w 108"/>
                  <a:gd name="T1" fmla="*/ 82 h 170"/>
                  <a:gd name="T2" fmla="*/ 0 w 108"/>
                  <a:gd name="T3" fmla="*/ 82 h 170"/>
                  <a:gd name="T4" fmla="*/ 12 w 108"/>
                  <a:gd name="T5" fmla="*/ 48 h 170"/>
                  <a:gd name="T6" fmla="*/ 18 w 108"/>
                  <a:gd name="T7" fmla="*/ 32 h 170"/>
                  <a:gd name="T8" fmla="*/ 26 w 108"/>
                  <a:gd name="T9" fmla="*/ 18 h 170"/>
                  <a:gd name="T10" fmla="*/ 26 w 108"/>
                  <a:gd name="T11" fmla="*/ 18 h 170"/>
                  <a:gd name="T12" fmla="*/ 32 w 108"/>
                  <a:gd name="T13" fmla="*/ 10 h 170"/>
                  <a:gd name="T14" fmla="*/ 40 w 108"/>
                  <a:gd name="T15" fmla="*/ 4 h 170"/>
                  <a:gd name="T16" fmla="*/ 48 w 108"/>
                  <a:gd name="T17" fmla="*/ 2 h 170"/>
                  <a:gd name="T18" fmla="*/ 56 w 108"/>
                  <a:gd name="T19" fmla="*/ 0 h 170"/>
                  <a:gd name="T20" fmla="*/ 64 w 108"/>
                  <a:gd name="T21" fmla="*/ 0 h 170"/>
                  <a:gd name="T22" fmla="*/ 72 w 108"/>
                  <a:gd name="T23" fmla="*/ 4 h 170"/>
                  <a:gd name="T24" fmla="*/ 80 w 108"/>
                  <a:gd name="T25" fmla="*/ 8 h 170"/>
                  <a:gd name="T26" fmla="*/ 86 w 108"/>
                  <a:gd name="T27" fmla="*/ 16 h 170"/>
                  <a:gd name="T28" fmla="*/ 86 w 108"/>
                  <a:gd name="T29" fmla="*/ 16 h 170"/>
                  <a:gd name="T30" fmla="*/ 96 w 108"/>
                  <a:gd name="T31" fmla="*/ 30 h 170"/>
                  <a:gd name="T32" fmla="*/ 102 w 108"/>
                  <a:gd name="T33" fmla="*/ 46 h 170"/>
                  <a:gd name="T34" fmla="*/ 106 w 108"/>
                  <a:gd name="T35" fmla="*/ 66 h 170"/>
                  <a:gd name="T36" fmla="*/ 108 w 108"/>
                  <a:gd name="T37" fmla="*/ 84 h 170"/>
                  <a:gd name="T38" fmla="*/ 106 w 108"/>
                  <a:gd name="T39" fmla="*/ 104 h 170"/>
                  <a:gd name="T40" fmla="*/ 102 w 108"/>
                  <a:gd name="T41" fmla="*/ 122 h 170"/>
                  <a:gd name="T42" fmla="*/ 96 w 108"/>
                  <a:gd name="T43" fmla="*/ 140 h 170"/>
                  <a:gd name="T44" fmla="*/ 86 w 108"/>
                  <a:gd name="T45" fmla="*/ 154 h 170"/>
                  <a:gd name="T46" fmla="*/ 86 w 108"/>
                  <a:gd name="T47" fmla="*/ 154 h 170"/>
                  <a:gd name="T48" fmla="*/ 78 w 108"/>
                  <a:gd name="T49" fmla="*/ 160 h 170"/>
                  <a:gd name="T50" fmla="*/ 70 w 108"/>
                  <a:gd name="T51" fmla="*/ 166 h 170"/>
                  <a:gd name="T52" fmla="*/ 62 w 108"/>
                  <a:gd name="T53" fmla="*/ 170 h 170"/>
                  <a:gd name="T54" fmla="*/ 54 w 108"/>
                  <a:gd name="T55" fmla="*/ 170 h 170"/>
                  <a:gd name="T56" fmla="*/ 46 w 108"/>
                  <a:gd name="T57" fmla="*/ 170 h 170"/>
                  <a:gd name="T58" fmla="*/ 40 w 108"/>
                  <a:gd name="T59" fmla="*/ 166 h 170"/>
                  <a:gd name="T60" fmla="*/ 32 w 108"/>
                  <a:gd name="T61" fmla="*/ 160 h 170"/>
                  <a:gd name="T62" fmla="*/ 26 w 108"/>
                  <a:gd name="T63" fmla="*/ 152 h 170"/>
                  <a:gd name="T64" fmla="*/ 26 w 108"/>
                  <a:gd name="T65" fmla="*/ 152 h 170"/>
                  <a:gd name="T66" fmla="*/ 18 w 108"/>
                  <a:gd name="T67" fmla="*/ 136 h 170"/>
                  <a:gd name="T68" fmla="*/ 12 w 108"/>
                  <a:gd name="T69" fmla="*/ 118 h 170"/>
                  <a:gd name="T70" fmla="*/ 0 w 108"/>
                  <a:gd name="T71" fmla="*/ 82 h 170"/>
                  <a:gd name="T72" fmla="*/ 0 w 108"/>
                  <a:gd name="T73" fmla="*/ 8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 h="170">
                    <a:moveTo>
                      <a:pt x="0" y="82"/>
                    </a:moveTo>
                    <a:lnTo>
                      <a:pt x="0" y="82"/>
                    </a:lnTo>
                    <a:lnTo>
                      <a:pt x="12" y="48"/>
                    </a:lnTo>
                    <a:lnTo>
                      <a:pt x="18" y="32"/>
                    </a:lnTo>
                    <a:lnTo>
                      <a:pt x="26" y="18"/>
                    </a:lnTo>
                    <a:lnTo>
                      <a:pt x="26" y="18"/>
                    </a:lnTo>
                    <a:lnTo>
                      <a:pt x="32" y="10"/>
                    </a:lnTo>
                    <a:lnTo>
                      <a:pt x="40" y="4"/>
                    </a:lnTo>
                    <a:lnTo>
                      <a:pt x="48" y="2"/>
                    </a:lnTo>
                    <a:lnTo>
                      <a:pt x="56" y="0"/>
                    </a:lnTo>
                    <a:lnTo>
                      <a:pt x="64" y="0"/>
                    </a:lnTo>
                    <a:lnTo>
                      <a:pt x="72" y="4"/>
                    </a:lnTo>
                    <a:lnTo>
                      <a:pt x="80" y="8"/>
                    </a:lnTo>
                    <a:lnTo>
                      <a:pt x="86" y="16"/>
                    </a:lnTo>
                    <a:lnTo>
                      <a:pt x="86" y="16"/>
                    </a:lnTo>
                    <a:lnTo>
                      <a:pt x="96" y="30"/>
                    </a:lnTo>
                    <a:lnTo>
                      <a:pt x="102" y="46"/>
                    </a:lnTo>
                    <a:lnTo>
                      <a:pt x="106" y="66"/>
                    </a:lnTo>
                    <a:lnTo>
                      <a:pt x="108" y="84"/>
                    </a:lnTo>
                    <a:lnTo>
                      <a:pt x="106" y="104"/>
                    </a:lnTo>
                    <a:lnTo>
                      <a:pt x="102" y="122"/>
                    </a:lnTo>
                    <a:lnTo>
                      <a:pt x="96" y="140"/>
                    </a:lnTo>
                    <a:lnTo>
                      <a:pt x="86" y="154"/>
                    </a:lnTo>
                    <a:lnTo>
                      <a:pt x="86" y="154"/>
                    </a:lnTo>
                    <a:lnTo>
                      <a:pt x="78" y="160"/>
                    </a:lnTo>
                    <a:lnTo>
                      <a:pt x="70" y="166"/>
                    </a:lnTo>
                    <a:lnTo>
                      <a:pt x="62" y="170"/>
                    </a:lnTo>
                    <a:lnTo>
                      <a:pt x="54" y="170"/>
                    </a:lnTo>
                    <a:lnTo>
                      <a:pt x="46" y="170"/>
                    </a:lnTo>
                    <a:lnTo>
                      <a:pt x="40" y="166"/>
                    </a:lnTo>
                    <a:lnTo>
                      <a:pt x="32" y="160"/>
                    </a:lnTo>
                    <a:lnTo>
                      <a:pt x="26" y="152"/>
                    </a:lnTo>
                    <a:lnTo>
                      <a:pt x="26" y="152"/>
                    </a:lnTo>
                    <a:lnTo>
                      <a:pt x="18" y="136"/>
                    </a:lnTo>
                    <a:lnTo>
                      <a:pt x="12" y="118"/>
                    </a:lnTo>
                    <a:lnTo>
                      <a:pt x="0" y="82"/>
                    </a:lnTo>
                    <a:lnTo>
                      <a:pt x="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35149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3AEA4031-BB55-054F-AD3B-D67A3604FB25}"/>
              </a:ext>
            </a:extLst>
          </p:cNvPr>
          <p:cNvSpPr>
            <a:spLocks noGrp="1" noChangeArrowheads="1"/>
          </p:cNvSpPr>
          <p:nvPr>
            <p:ph type="title"/>
          </p:nvPr>
        </p:nvSpPr>
        <p:spPr/>
        <p:txBody>
          <a:bodyPr/>
          <a:lstStyle/>
          <a:p>
            <a:pPr defTabSz="845349">
              <a:defRPr/>
            </a:pPr>
            <a:r>
              <a:rPr lang="en-GB" sz="3600" b="0" dirty="0">
                <a:effectLst>
                  <a:outerShdw blurRad="38100" dist="38100" dir="2700000" algn="tl">
                    <a:srgbClr val="000000"/>
                  </a:outerShdw>
                </a:effectLst>
                <a:ea typeface="+mj-ea"/>
                <a:cs typeface="+mj-cs"/>
              </a:rPr>
              <a:t>Preventing  Complications in Diabetes 2018</a:t>
            </a:r>
            <a:endParaRPr lang="en-US" sz="3600" b="0" dirty="0">
              <a:effectLst>
                <a:outerShdw blurRad="38100" dist="38100" dir="2700000" algn="tl">
                  <a:srgbClr val="000000"/>
                </a:outerShdw>
              </a:effectLst>
              <a:ea typeface="+mj-ea"/>
              <a:cs typeface="+mj-cs"/>
            </a:endParaRPr>
          </a:p>
        </p:txBody>
      </p:sp>
      <p:sp>
        <p:nvSpPr>
          <p:cNvPr id="201730" name="Rectangle 3">
            <a:extLst>
              <a:ext uri="{FF2B5EF4-FFF2-40B4-BE49-F238E27FC236}">
                <a16:creationId xmlns:a16="http://schemas.microsoft.com/office/drawing/2014/main" id="{7619DD01-990B-155A-F5C9-A25208629C64}"/>
              </a:ext>
            </a:extLst>
          </p:cNvPr>
          <p:cNvSpPr>
            <a:spLocks noGrp="1" noChangeArrowheads="1"/>
          </p:cNvSpPr>
          <p:nvPr>
            <p:ph type="body" idx="1"/>
          </p:nvPr>
        </p:nvSpPr>
        <p:spPr/>
        <p:txBody>
          <a:bodyPr/>
          <a:lstStyle/>
          <a:p>
            <a:r>
              <a:rPr lang="en-US" altLang="en-US" sz="3000" b="1">
                <a:ea typeface="ＭＳ Ｐゴシック" panose="020B0600070205080204" pitchFamily="34" charset="-128"/>
              </a:rPr>
              <a:t>Diet</a:t>
            </a:r>
          </a:p>
          <a:p>
            <a:r>
              <a:rPr lang="en-US" altLang="en-US" sz="3000" b="1">
                <a:ea typeface="ＭＳ Ｐゴシック" panose="020B0600070205080204" pitchFamily="34" charset="-128"/>
              </a:rPr>
              <a:t>Exercise</a:t>
            </a:r>
          </a:p>
          <a:p>
            <a:r>
              <a:rPr lang="en-US" altLang="en-US" sz="3000" b="1">
                <a:ea typeface="ＭＳ Ｐゴシック" panose="020B0600070205080204" pitchFamily="34" charset="-128"/>
              </a:rPr>
              <a:t>Good Sugars</a:t>
            </a:r>
          </a:p>
          <a:p>
            <a:r>
              <a:rPr lang="en-US" altLang="en-US" sz="3000" b="1">
                <a:ea typeface="ＭＳ Ｐゴシック" panose="020B0600070205080204" pitchFamily="34" charset="-128"/>
              </a:rPr>
              <a:t>Good Cholesterol </a:t>
            </a:r>
          </a:p>
          <a:p>
            <a:r>
              <a:rPr lang="en-US" altLang="en-US" sz="3000" b="1">
                <a:ea typeface="ＭＳ Ｐゴシック" panose="020B0600070205080204" pitchFamily="34" charset="-128"/>
              </a:rPr>
              <a:t>Good Blood Pressure </a:t>
            </a:r>
          </a:p>
          <a:p>
            <a:r>
              <a:rPr lang="en-US" altLang="en-US" sz="3000" b="1">
                <a:ea typeface="ＭＳ Ｐゴシック" panose="020B0600070205080204" pitchFamily="34" charset="-128"/>
              </a:rPr>
              <a:t>Don</a:t>
            </a:r>
            <a:r>
              <a:rPr lang="ja-JP" altLang="en-US" sz="3000" b="1">
                <a:ea typeface="ＭＳ Ｐゴシック" panose="020B0600070205080204" pitchFamily="34" charset="-128"/>
              </a:rPr>
              <a:t>’</a:t>
            </a:r>
            <a:r>
              <a:rPr lang="en-US" altLang="ja-JP" sz="3000" b="1">
                <a:ea typeface="ＭＳ Ｐゴシック" panose="020B0600070205080204" pitchFamily="34" charset="-128"/>
              </a:rPr>
              <a:t>t Smoke</a:t>
            </a:r>
          </a:p>
          <a:p>
            <a:r>
              <a:rPr lang="en-US" altLang="en-US" sz="3000" b="1">
                <a:ea typeface="ＭＳ Ｐゴシック" panose="020B0600070205080204" pitchFamily="34" charset="-128"/>
              </a:rPr>
              <a:t>Get Your Eyes, Kidney’s and Feet Checked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a:t>Faculty/Presenter Disclosure</a:t>
            </a:r>
          </a:p>
        </p:txBody>
      </p:sp>
      <p:sp>
        <p:nvSpPr>
          <p:cNvPr id="3" name="Content Placeholder 2"/>
          <p:cNvSpPr>
            <a:spLocks noGrp="1"/>
          </p:cNvSpPr>
          <p:nvPr>
            <p:ph idx="1"/>
          </p:nvPr>
        </p:nvSpPr>
        <p:spPr/>
        <p:txBody>
          <a:bodyPr>
            <a:normAutofit/>
          </a:bodyPr>
          <a:lstStyle/>
          <a:p>
            <a:r>
              <a:rPr lang="en-CA" sz="2400" b="1" dirty="0"/>
              <a:t>Faculty: </a:t>
            </a:r>
            <a:r>
              <a:rPr lang="en-CA" sz="2400" dirty="0"/>
              <a:t>John MacFadyen, MD, FRCPC, MHPE</a:t>
            </a:r>
          </a:p>
          <a:p>
            <a:endParaRPr lang="en-CA" sz="2400" b="1" dirty="0"/>
          </a:p>
          <a:p>
            <a:r>
              <a:rPr lang="en-CA" sz="2400" b="1" dirty="0"/>
              <a:t>Relationships with commercial interests:</a:t>
            </a:r>
          </a:p>
          <a:p>
            <a:pPr lvl="1"/>
            <a:r>
              <a:rPr lang="en-CA" sz="2000" b="1" dirty="0"/>
              <a:t>Grants/Research Support: </a:t>
            </a:r>
            <a:r>
              <a:rPr lang="en-CA" sz="2000" dirty="0"/>
              <a:t>Novo Nordisk</a:t>
            </a:r>
          </a:p>
          <a:p>
            <a:pPr lvl="1"/>
            <a:r>
              <a:rPr lang="en-CA" sz="2000" b="1" dirty="0"/>
              <a:t>Speakers Bureau/Honoraria: </a:t>
            </a:r>
            <a:r>
              <a:rPr lang="fr-CA" sz="2000" dirty="0" err="1"/>
              <a:t>Boehringher</a:t>
            </a:r>
            <a:r>
              <a:rPr lang="fr-CA" sz="2000" dirty="0"/>
              <a:t> </a:t>
            </a:r>
            <a:r>
              <a:rPr lang="fr-CA" sz="2000" dirty="0" err="1"/>
              <a:t>Ingelheim</a:t>
            </a:r>
            <a:r>
              <a:rPr lang="fr-CA" sz="2000" dirty="0"/>
              <a:t>, Astra Zeneca, Sanofi, Pfizer, Lilly, Merck, Jansen, Novo-</a:t>
            </a:r>
            <a:r>
              <a:rPr lang="fr-CA" sz="2000" dirty="0" err="1"/>
              <a:t>Nordisk</a:t>
            </a:r>
            <a:r>
              <a:rPr lang="fr-CA" sz="1800" dirty="0"/>
              <a:t>, Abbott, </a:t>
            </a:r>
            <a:r>
              <a:rPr lang="fr-CA" sz="1800" dirty="0" err="1"/>
              <a:t>Dexcom</a:t>
            </a:r>
            <a:endParaRPr lang="en-CA" sz="1800" dirty="0"/>
          </a:p>
          <a:p>
            <a:pPr lvl="1"/>
            <a:r>
              <a:rPr lang="en-CA" sz="2000" b="1" dirty="0"/>
              <a:t>Consulting Fees: </a:t>
            </a:r>
            <a:r>
              <a:rPr lang="en-CA" sz="2000" dirty="0"/>
              <a:t>Jansen, Astra Zeneca, </a:t>
            </a:r>
            <a:r>
              <a:rPr lang="en-CA" sz="2000" dirty="0" err="1"/>
              <a:t>Liily</a:t>
            </a:r>
            <a:r>
              <a:rPr lang="en-CA" sz="2000" dirty="0"/>
              <a:t>, Novo-</a:t>
            </a:r>
            <a:r>
              <a:rPr lang="en-CA" sz="2000" dirty="0" err="1"/>
              <a:t>nordisk</a:t>
            </a:r>
            <a:endParaRPr lang="en-CA" dirty="0"/>
          </a:p>
          <a:p>
            <a:pPr marL="0" indent="0">
              <a:buNone/>
            </a:pPr>
            <a:endParaRPr lang="en-CA" sz="2400" dirty="0"/>
          </a:p>
        </p:txBody>
      </p:sp>
      <p:sp>
        <p:nvSpPr>
          <p:cNvPr id="4" name="TextBox 3"/>
          <p:cNvSpPr txBox="1"/>
          <p:nvPr/>
        </p:nvSpPr>
        <p:spPr>
          <a:xfrm>
            <a:off x="1703512" y="18999"/>
            <a:ext cx="4392488" cy="369332"/>
          </a:xfrm>
          <a:prstGeom prst="rect">
            <a:avLst/>
          </a:prstGeom>
          <a:noFill/>
        </p:spPr>
        <p:txBody>
          <a:bodyPr wrap="square" rtlCol="0">
            <a:spAutoFit/>
          </a:bodyPr>
          <a:lstStyle/>
          <a:p>
            <a:r>
              <a:rPr lang="en-CA">
                <a:solidFill>
                  <a:schemeClr val="accent2"/>
                </a:solidFill>
              </a:rPr>
              <a:t>CFPC </a:t>
            </a:r>
            <a:r>
              <a:rPr lang="en-CA" err="1">
                <a:solidFill>
                  <a:schemeClr val="accent2"/>
                </a:solidFill>
              </a:rPr>
              <a:t>CoI</a:t>
            </a:r>
            <a:r>
              <a:rPr lang="en-CA">
                <a:solidFill>
                  <a:schemeClr val="accent2"/>
                </a:solidFill>
              </a:rPr>
              <a:t> Templates: Slide 1</a:t>
            </a:r>
          </a:p>
        </p:txBody>
      </p:sp>
    </p:spTree>
    <p:extLst>
      <p:ext uri="{BB962C8B-B14F-4D97-AF65-F5344CB8AC3E}">
        <p14:creationId xmlns:p14="http://schemas.microsoft.com/office/powerpoint/2010/main" val="3783502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9092" name="Group 4">
            <a:extLst>
              <a:ext uri="{FF2B5EF4-FFF2-40B4-BE49-F238E27FC236}">
                <a16:creationId xmlns:a16="http://schemas.microsoft.com/office/drawing/2014/main" id="{8679C109-CE1D-9441-ADE9-C55DFAC32823}"/>
              </a:ext>
            </a:extLst>
          </p:cNvPr>
          <p:cNvGrpSpPr>
            <a:grpSpLocks/>
          </p:cNvGrpSpPr>
          <p:nvPr/>
        </p:nvGrpSpPr>
        <p:grpSpPr bwMode="auto">
          <a:xfrm>
            <a:off x="2641600" y="1111250"/>
            <a:ext cx="6896100" cy="5670550"/>
            <a:chOff x="1064" y="700"/>
            <a:chExt cx="4344" cy="3572"/>
          </a:xfrm>
        </p:grpSpPr>
        <p:pic>
          <p:nvPicPr>
            <p:cNvPr id="89090" name="Picture 2">
              <a:extLst>
                <a:ext uri="{FF2B5EF4-FFF2-40B4-BE49-F238E27FC236}">
                  <a16:creationId xmlns:a16="http://schemas.microsoft.com/office/drawing/2014/main" id="{C67E084D-FEF3-694C-BD57-87BAB9168FF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 y="744"/>
              <a:ext cx="4288" cy="3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1" name="Rectangle 3">
              <a:extLst>
                <a:ext uri="{FF2B5EF4-FFF2-40B4-BE49-F238E27FC236}">
                  <a16:creationId xmlns:a16="http://schemas.microsoft.com/office/drawing/2014/main" id="{5D36FD80-6914-5F4F-AD7B-053EBAF05CF9}"/>
                </a:ext>
              </a:extLst>
            </p:cNvPr>
            <p:cNvSpPr>
              <a:spLocks noChangeArrowheads="1"/>
            </p:cNvSpPr>
            <p:nvPr/>
          </p:nvSpPr>
          <p:spPr bwMode="auto">
            <a:xfrm>
              <a:off x="5220" y="700"/>
              <a:ext cx="188" cy="1112"/>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46"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89093" name="Rectangle 5">
            <a:extLst>
              <a:ext uri="{FF2B5EF4-FFF2-40B4-BE49-F238E27FC236}">
                <a16:creationId xmlns:a16="http://schemas.microsoft.com/office/drawing/2014/main" id="{FE8AA481-DB99-244E-9843-411B5DF3562F}"/>
              </a:ext>
            </a:extLst>
          </p:cNvPr>
          <p:cNvSpPr>
            <a:spLocks noGrp="1" noChangeArrowheads="1"/>
          </p:cNvSpPr>
          <p:nvPr>
            <p:ph type="title"/>
          </p:nvPr>
        </p:nvSpPr>
        <p:spPr>
          <a:xfrm>
            <a:off x="990600" y="122239"/>
            <a:ext cx="10210800" cy="585787"/>
          </a:xfrm>
          <a:noFill/>
          <a:ln/>
        </p:spPr>
        <p:txBody>
          <a:bodyPr anchor="ctr">
            <a:normAutofit fontScale="90000"/>
          </a:bodyPr>
          <a:lstStyle/>
          <a:p>
            <a:r>
              <a:rPr lang="en-GB" altLang="en-US"/>
              <a:t>Any diabetes related endpoint</a:t>
            </a:r>
          </a:p>
        </p:txBody>
      </p:sp>
      <p:sp>
        <p:nvSpPr>
          <p:cNvPr id="89094" name="Rectangle 6">
            <a:extLst>
              <a:ext uri="{FF2B5EF4-FFF2-40B4-BE49-F238E27FC236}">
                <a16:creationId xmlns:a16="http://schemas.microsoft.com/office/drawing/2014/main" id="{E0755926-4BA9-4944-BB44-2008D245BE84}"/>
              </a:ext>
            </a:extLst>
          </p:cNvPr>
          <p:cNvSpPr>
            <a:spLocks noChangeArrowheads="1"/>
          </p:cNvSpPr>
          <p:nvPr/>
        </p:nvSpPr>
        <p:spPr bwMode="auto">
          <a:xfrm>
            <a:off x="8424864" y="5053013"/>
            <a:ext cx="2727325"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762038" rtl="0" eaLnBrk="0" fontAlgn="base" latinLnBrk="0" hangingPunct="0">
              <a:lnSpc>
                <a:spcPct val="100000"/>
              </a:lnSpc>
              <a:spcBef>
                <a:spcPct val="50000"/>
              </a:spcBef>
              <a:spcAft>
                <a:spcPct val="0"/>
              </a:spcAft>
              <a:buClrTx/>
              <a:buSzTx/>
              <a:buFontTx/>
              <a:buNone/>
              <a:tabLst/>
              <a:defRPr/>
            </a:pPr>
            <a:r>
              <a:rPr kumimoji="0" lang="en-GB" altLang="en-US" sz="2400" b="0" i="1" u="none" strike="noStrike" kern="1200" cap="none" spc="0" normalizeH="0" baseline="0" noProof="0">
                <a:ln>
                  <a:noFill/>
                </a:ln>
                <a:solidFill>
                  <a:srgbClr val="F191FF"/>
                </a:solidFill>
                <a:effectLst/>
                <a:uLnTx/>
                <a:uFillTx/>
                <a:latin typeface="Arial" panose="020B0604020202020204" pitchFamily="34" charset="0"/>
                <a:ea typeface="+mn-ea"/>
                <a:cs typeface="+mn-cs"/>
              </a:rPr>
              <a:t>M </a:t>
            </a:r>
            <a:r>
              <a:rPr kumimoji="0" lang="en-GB" alt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v </a:t>
            </a:r>
            <a:r>
              <a:rPr kumimoji="0" lang="en-GB" altLang="en-US" sz="2400" b="0" i="1" u="none" strike="noStrike" kern="1200" cap="none" spc="0" normalizeH="0" baseline="0" noProof="0">
                <a:ln>
                  <a:noFill/>
                </a:ln>
                <a:solidFill>
                  <a:srgbClr val="FAFD00"/>
                </a:solidFill>
                <a:effectLst/>
                <a:uLnTx/>
                <a:uFillTx/>
                <a:latin typeface="Arial" panose="020B0604020202020204" pitchFamily="34" charset="0"/>
                <a:ea typeface="+mn-ea"/>
                <a:cs typeface="+mn-cs"/>
              </a:rPr>
              <a:t>I</a:t>
            </a:r>
            <a:br>
              <a:rPr kumimoji="0" lang="en-GB" alt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GB" alt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p=0.0034</a:t>
            </a:r>
          </a:p>
        </p:txBody>
      </p:sp>
      <p:sp>
        <p:nvSpPr>
          <p:cNvPr id="89095" name="Rectangle 7">
            <a:extLst>
              <a:ext uri="{FF2B5EF4-FFF2-40B4-BE49-F238E27FC236}">
                <a16:creationId xmlns:a16="http://schemas.microsoft.com/office/drawing/2014/main" id="{0B8914AE-62C7-124A-9FE0-8738305EF7FF}"/>
              </a:ext>
            </a:extLst>
          </p:cNvPr>
          <p:cNvSpPr>
            <a:spLocks noChangeArrowheads="1"/>
          </p:cNvSpPr>
          <p:nvPr/>
        </p:nvSpPr>
        <p:spPr bwMode="auto">
          <a:xfrm>
            <a:off x="1004889" y="865188"/>
            <a:ext cx="4098925"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762038" rtl="0" eaLnBrk="0" fontAlgn="base" latinLnBrk="0" hangingPunct="0">
              <a:lnSpc>
                <a:spcPct val="100000"/>
              </a:lnSpc>
              <a:spcBef>
                <a:spcPct val="50000"/>
              </a:spcBef>
              <a:spcAft>
                <a:spcPct val="0"/>
              </a:spcAft>
              <a:buClrTx/>
              <a:buSzTx/>
              <a:buFontTx/>
              <a:buNone/>
              <a:tabLst/>
              <a:defRPr/>
            </a:pPr>
            <a:r>
              <a:rPr kumimoji="0" lang="en-GB" altLang="en-US" sz="2400" b="0" i="0" u="none" strike="noStrike" kern="1200" cap="none" spc="0" normalizeH="0" baseline="0" noProof="0">
                <a:ln>
                  <a:noFill/>
                </a:ln>
                <a:solidFill>
                  <a:srgbClr val="FAFD00"/>
                </a:solidFill>
                <a:effectLst/>
                <a:uLnTx/>
                <a:uFillTx/>
                <a:latin typeface="Arial" panose="020B0604020202020204" pitchFamily="34" charset="0"/>
                <a:ea typeface="+mn-ea"/>
                <a:cs typeface="+mn-cs"/>
              </a:rPr>
              <a:t>overweight </a:t>
            </a:r>
            <a:br>
              <a:rPr kumimoji="0" lang="en-GB" altLang="en-US" sz="2400" b="0" i="0" u="none" strike="noStrike" kern="1200" cap="none" spc="0" normalizeH="0" baseline="0" noProof="0">
                <a:ln>
                  <a:noFill/>
                </a:ln>
                <a:solidFill>
                  <a:srgbClr val="FAFD00"/>
                </a:solidFill>
                <a:effectLst/>
                <a:uLnTx/>
                <a:uFillTx/>
                <a:latin typeface="Arial" panose="020B0604020202020204" pitchFamily="34" charset="0"/>
                <a:ea typeface="+mn-ea"/>
                <a:cs typeface="+mn-cs"/>
              </a:rPr>
            </a:br>
            <a:r>
              <a:rPr kumimoji="0" lang="en-GB" altLang="en-US" sz="2400" b="0" i="0" u="none" strike="noStrike" kern="1200" cap="none" spc="0" normalizeH="0" baseline="0" noProof="0">
                <a:ln>
                  <a:noFill/>
                </a:ln>
                <a:solidFill>
                  <a:srgbClr val="FAFD00"/>
                </a:solidFill>
                <a:effectLst/>
                <a:uLnTx/>
                <a:uFillTx/>
                <a:latin typeface="Arial" panose="020B0604020202020204" pitchFamily="34" charset="0"/>
                <a:ea typeface="+mn-ea"/>
                <a:cs typeface="+mn-cs"/>
              </a:rPr>
              <a:t>patients</a:t>
            </a:r>
          </a:p>
        </p:txBody>
      </p:sp>
      <p:sp>
        <p:nvSpPr>
          <p:cNvPr id="89096" name="Rectangle 8">
            <a:extLst>
              <a:ext uri="{FF2B5EF4-FFF2-40B4-BE49-F238E27FC236}">
                <a16:creationId xmlns:a16="http://schemas.microsoft.com/office/drawing/2014/main" id="{2B1B989C-2943-C049-8F33-9B2FC4418269}"/>
              </a:ext>
            </a:extLst>
          </p:cNvPr>
          <p:cNvSpPr>
            <a:spLocks noChangeArrowheads="1"/>
          </p:cNvSpPr>
          <p:nvPr/>
        </p:nvSpPr>
        <p:spPr bwMode="auto">
          <a:xfrm>
            <a:off x="3738564" y="2690813"/>
            <a:ext cx="2727325"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762038" rtl="0" eaLnBrk="0" fontAlgn="base" latinLnBrk="0" hangingPunct="0">
              <a:lnSpc>
                <a:spcPct val="100000"/>
              </a:lnSpc>
              <a:spcBef>
                <a:spcPct val="50000"/>
              </a:spcBef>
              <a:spcAft>
                <a:spcPct val="0"/>
              </a:spcAft>
              <a:buClrTx/>
              <a:buSzTx/>
              <a:buFontTx/>
              <a:buNone/>
              <a:tabLst/>
              <a:defRPr/>
            </a:pPr>
            <a:r>
              <a:rPr kumimoji="0" lang="en-GB" altLang="en-US" sz="2400" b="0" i="1" u="none" strike="noStrike" kern="1200" cap="none" spc="0" normalizeH="0" baseline="0" noProof="0">
                <a:ln>
                  <a:noFill/>
                </a:ln>
                <a:solidFill>
                  <a:srgbClr val="F191FF"/>
                </a:solidFill>
                <a:effectLst/>
                <a:uLnTx/>
                <a:uFillTx/>
                <a:latin typeface="Arial" panose="020B0604020202020204" pitchFamily="34" charset="0"/>
                <a:ea typeface="+mn-ea"/>
                <a:cs typeface="+mn-cs"/>
              </a:rPr>
              <a:t>M</a:t>
            </a:r>
            <a:r>
              <a:rPr kumimoji="0" lang="en-GB" alt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 v C</a:t>
            </a:r>
            <a:r>
              <a:rPr kumimoji="0" lang="en-GB" altLang="en-US" sz="2400" b="0" i="1" u="none" strike="noStrike" kern="1200" cap="none" spc="0" normalizeH="0" baseline="0" noProof="0">
                <a:ln>
                  <a:noFill/>
                </a:ln>
                <a:solidFill>
                  <a:srgbClr val="FAFD00"/>
                </a:solidFill>
                <a:effectLst/>
                <a:uLnTx/>
                <a:uFillTx/>
                <a:latin typeface="Arial" panose="020B0604020202020204" pitchFamily="34" charset="0"/>
                <a:ea typeface="+mn-ea"/>
                <a:cs typeface="+mn-cs"/>
              </a:rPr>
              <a:t> </a:t>
            </a:r>
            <a:br>
              <a:rPr kumimoji="0" lang="en-GB" altLang="en-US" sz="2400" b="0" i="1" u="none" strike="noStrike" kern="1200" cap="none" spc="0" normalizeH="0" baseline="0" noProof="0">
                <a:ln>
                  <a:noFill/>
                </a:ln>
                <a:solidFill>
                  <a:srgbClr val="FAFD00"/>
                </a:solidFill>
                <a:effectLst/>
                <a:uLnTx/>
                <a:uFillTx/>
                <a:latin typeface="Arial" panose="020B0604020202020204" pitchFamily="34" charset="0"/>
                <a:ea typeface="+mn-ea"/>
                <a:cs typeface="+mn-cs"/>
              </a:rPr>
            </a:br>
            <a:r>
              <a:rPr kumimoji="0" lang="en-GB" alt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p=0.0023</a:t>
            </a:r>
          </a:p>
        </p:txBody>
      </p:sp>
    </p:spTree>
    <p:extLst>
      <p:ext uri="{BB962C8B-B14F-4D97-AF65-F5344CB8AC3E}">
        <p14:creationId xmlns:p14="http://schemas.microsoft.com/office/powerpoint/2010/main" val="398332684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Title 1"/>
          <p:cNvSpPr>
            <a:spLocks noGrp="1"/>
          </p:cNvSpPr>
          <p:nvPr>
            <p:ph type="title"/>
          </p:nvPr>
        </p:nvSpPr>
        <p:spPr/>
        <p:txBody>
          <a:bodyPr/>
          <a:lstStyle/>
          <a:p>
            <a:pPr eaLnBrk="1" hangingPunct="1"/>
            <a:r>
              <a:rPr lang="en-US">
                <a:latin typeface="Calibri" charset="0"/>
              </a:rPr>
              <a:t>Diabetes Trials 1998-2015</a:t>
            </a:r>
          </a:p>
        </p:txBody>
      </p:sp>
      <p:pic>
        <p:nvPicPr>
          <p:cNvPr id="451586" name="Content Placeholder 3" descr="468297-wasteland.jpg"/>
          <p:cNvPicPr>
            <a:picLocks noGrp="1" noChangeAspect="1"/>
          </p:cNvPicPr>
          <p:nvPr>
            <p:ph idx="1"/>
          </p:nvPr>
        </p:nvPicPr>
        <p:blipFill>
          <a:blip r:embed="rId2">
            <a:extLst>
              <a:ext uri="{28A0092B-C50C-407E-A947-70E740481C1C}">
                <a14:useLocalDpi xmlns:a14="http://schemas.microsoft.com/office/drawing/2010/main" val="0"/>
              </a:ext>
            </a:extLst>
          </a:blip>
          <a:srcRect l="11864" r="11864"/>
          <a:stretch>
            <a:fillRect/>
          </a:stretch>
        </p:blipFill>
        <p:spPr/>
      </p:pic>
    </p:spTree>
    <p:extLst>
      <p:ext uri="{BB962C8B-B14F-4D97-AF65-F5344CB8AC3E}">
        <p14:creationId xmlns:p14="http://schemas.microsoft.com/office/powerpoint/2010/main" val="3881368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Title 3"/>
          <p:cNvSpPr>
            <a:spLocks noGrp="1"/>
          </p:cNvSpPr>
          <p:nvPr>
            <p:ph type="title"/>
          </p:nvPr>
        </p:nvSpPr>
        <p:spPr/>
        <p:txBody>
          <a:bodyPr/>
          <a:lstStyle/>
          <a:p>
            <a:pPr eaLnBrk="1" hangingPunct="1"/>
            <a:endParaRPr lang="en-US">
              <a:latin typeface="Calibri" charset="0"/>
            </a:endParaRPr>
          </a:p>
        </p:txBody>
      </p:sp>
      <p:pic>
        <p:nvPicPr>
          <p:cNvPr id="452610" name="Content Placeholder 5" descr="Leaf wasteland.jpg"/>
          <p:cNvPicPr>
            <a:picLocks noGrp="1" noChangeAspect="1"/>
          </p:cNvPicPr>
          <p:nvPr>
            <p:ph idx="1"/>
          </p:nvPr>
        </p:nvPicPr>
        <p:blipFill>
          <a:blip r:embed="rId2">
            <a:extLst>
              <a:ext uri="{28A0092B-C50C-407E-A947-70E740481C1C}">
                <a14:useLocalDpi xmlns:a14="http://schemas.microsoft.com/office/drawing/2010/main" val="0"/>
              </a:ext>
            </a:extLst>
          </a:blip>
          <a:srcRect t="8131" b="8131"/>
          <a:stretch>
            <a:fillRect/>
          </a:stretch>
        </p:blipFill>
        <p:spPr>
          <a:xfrm>
            <a:off x="2433640" y="1978026"/>
            <a:ext cx="7332662" cy="4032250"/>
          </a:xfrm>
        </p:spPr>
      </p:pic>
    </p:spTree>
    <p:extLst>
      <p:ext uri="{BB962C8B-B14F-4D97-AF65-F5344CB8AC3E}">
        <p14:creationId xmlns:p14="http://schemas.microsoft.com/office/powerpoint/2010/main" val="3513176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ADD4-14E6-148D-8B1D-2046D40FE570}"/>
              </a:ext>
            </a:extLst>
          </p:cNvPr>
          <p:cNvSpPr>
            <a:spLocks noGrp="1"/>
          </p:cNvSpPr>
          <p:nvPr>
            <p:ph type="title"/>
          </p:nvPr>
        </p:nvSpPr>
        <p:spPr>
          <a:xfrm>
            <a:off x="838200" y="285216"/>
            <a:ext cx="10515600" cy="1325563"/>
          </a:xfrm>
        </p:spPr>
        <p:txBody>
          <a:bodyPr/>
          <a:lstStyle/>
          <a:p>
            <a:pPr algn="ctr"/>
            <a:r>
              <a:rPr lang="en-US"/>
              <a:t>Accord Trial – 2008</a:t>
            </a:r>
            <a:br>
              <a:rPr lang="en-US"/>
            </a:br>
            <a:r>
              <a:rPr lang="en-US"/>
              <a:t>Intensive A1C Lowering</a:t>
            </a:r>
          </a:p>
        </p:txBody>
      </p:sp>
      <p:pic>
        <p:nvPicPr>
          <p:cNvPr id="5" name="Content Placeholder 4" descr="Chart, line chart&#10;&#10;Description automatically generated">
            <a:extLst>
              <a:ext uri="{FF2B5EF4-FFF2-40B4-BE49-F238E27FC236}">
                <a16:creationId xmlns:a16="http://schemas.microsoft.com/office/drawing/2014/main" id="{83B6223A-08A1-7389-2249-877B5A2FDBE3}"/>
              </a:ext>
            </a:extLst>
          </p:cNvPr>
          <p:cNvPicPr>
            <a:picLocks noGrp="1" noChangeAspect="1"/>
          </p:cNvPicPr>
          <p:nvPr>
            <p:ph idx="1"/>
          </p:nvPr>
        </p:nvPicPr>
        <p:blipFill>
          <a:blip r:embed="rId2"/>
          <a:stretch>
            <a:fillRect/>
          </a:stretch>
        </p:blipFill>
        <p:spPr>
          <a:xfrm>
            <a:off x="2843407" y="1507119"/>
            <a:ext cx="6563639" cy="5033175"/>
          </a:xfrm>
        </p:spPr>
      </p:pic>
    </p:spTree>
    <p:extLst>
      <p:ext uri="{BB962C8B-B14F-4D97-AF65-F5344CB8AC3E}">
        <p14:creationId xmlns:p14="http://schemas.microsoft.com/office/powerpoint/2010/main" val="2310396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650F308A-9B0B-1249-9560-1BBF8B084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056" y="6447586"/>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id="{2B5AD842-27E6-CD4E-8FAC-95764C95DCE4}"/>
              </a:ext>
            </a:extLst>
          </p:cNvPr>
          <p:cNvSpPr>
            <a:spLocks noGrp="1" noChangeArrowheads="1"/>
          </p:cNvSpPr>
          <p:nvPr>
            <p:ph type="title"/>
          </p:nvPr>
        </p:nvSpPr>
        <p:spPr bwMode="auto">
          <a:xfrm>
            <a:off x="1816756" y="6429376"/>
            <a:ext cx="6194051"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6" rIns="0" bIns="0" numCol="1" rtlCol="0" anchor="ctr" anchorCtr="0" compatLnSpc="1">
            <a:prstTxWarp prst="textNoShape">
              <a:avLst/>
            </a:prstTxWarp>
            <a:normAutofit/>
          </a:bodyPr>
          <a:lstStyle/>
          <a:p>
            <a:pPr>
              <a:tabLst>
                <a:tab pos="638801" algn="l"/>
                <a:tab pos="1277603" algn="l"/>
                <a:tab pos="1916404" algn="l"/>
                <a:tab pos="2555205" algn="l"/>
                <a:tab pos="3194007" algn="l"/>
                <a:tab pos="3832808" algn="l"/>
                <a:tab pos="4471610" algn="l"/>
                <a:tab pos="5110411" algn="l"/>
                <a:tab pos="5749211" algn="l"/>
              </a:tabLst>
            </a:pPr>
            <a:r>
              <a:rPr lang="en-US" altLang="en-US" sz="1059">
                <a:ea typeface="Arial Unicode MS" panose="020B0604020202020204" pitchFamily="34" charset="-128"/>
                <a:cs typeface="Arial Unicode MS" panose="020B0604020202020204" pitchFamily="34" charset="-128"/>
              </a:rPr>
              <a:t>PD Reaven et al. N Engl J Med 2019;380:2215-2224.</a:t>
            </a:r>
          </a:p>
        </p:txBody>
      </p:sp>
      <p:pic>
        <p:nvPicPr>
          <p:cNvPr id="3075" name="Picture 3">
            <a:extLst>
              <a:ext uri="{FF2B5EF4-FFF2-40B4-BE49-F238E27FC236}">
                <a16:creationId xmlns:a16="http://schemas.microsoft.com/office/drawing/2014/main" id="{83D6D906-C03C-AE46-93CF-27F63D8A0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984" y="1157129"/>
            <a:ext cx="6997155" cy="52904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id="{AD2554FB-507B-BD4F-A21A-C6DF88DF0F9C}"/>
              </a:ext>
            </a:extLst>
          </p:cNvPr>
          <p:cNvSpPr>
            <a:spLocks noChangeArrowheads="1"/>
          </p:cNvSpPr>
          <p:nvPr/>
        </p:nvSpPr>
        <p:spPr bwMode="auto">
          <a:xfrm>
            <a:off x="2061884" y="292755"/>
            <a:ext cx="806823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97000"/>
              </a:lnSpc>
              <a:spcBef>
                <a:spcPts val="0"/>
              </a:spcBef>
              <a:spcAft>
                <a:spcPts val="0"/>
              </a:spcAft>
              <a:buClrTx/>
              <a:buSzTx/>
              <a:buFontTx/>
              <a:buNone/>
              <a:tabLst>
                <a:tab pos="723936" algn="l"/>
                <a:tab pos="1447872" algn="l"/>
                <a:tab pos="2171809" algn="l"/>
                <a:tab pos="2895745" algn="l"/>
                <a:tab pos="3619681" algn="l"/>
                <a:tab pos="4343617" algn="l"/>
                <a:tab pos="5067553" algn="l"/>
                <a:tab pos="5791490" algn="l"/>
                <a:tab pos="6515426" algn="l"/>
                <a:tab pos="7239362" algn="l"/>
                <a:tab pos="7963298" algn="l"/>
                <a:tab pos="8687234" algn="l"/>
              </a:tabLst>
              <a:defRPr/>
            </a:pPr>
            <a:r>
              <a:rPr kumimoji="0" lang="en-US" altLang="en-US" sz="2118" b="1" i="0" u="none" strike="noStrike" kern="1200" cap="none" spc="0" normalizeH="0" baseline="0" noProof="0">
                <a:ln>
                  <a:noFill/>
                </a:ln>
                <a:solidFill>
                  <a:schemeClr val="tx1"/>
                </a:solidFill>
                <a:effectLst/>
                <a:uLnTx/>
                <a:uFillTx/>
                <a:latin typeface="Arial" panose="020B0604020202020204" pitchFamily="34" charset="0"/>
                <a:ea typeface="Arial Unicode MS" panose="020B0604020202020204" pitchFamily="34" charset="-128"/>
                <a:cs typeface="Arial Unicode MS" panose="020B0604020202020204" pitchFamily="34" charset="-128"/>
              </a:rPr>
              <a:t>				VADT  - 2009/2019</a:t>
            </a:r>
            <a:r>
              <a:rPr kumimoji="0" lang="en-US" altLang="en-US" sz="2118" b="1" i="0" u="none" strike="noStrike" kern="1200" cap="none" spc="0" normalizeH="0" baseline="0" noProof="0">
                <a:ln>
                  <a:noFill/>
                </a:ln>
                <a:solidFill>
                  <a:srgbClr val="FFFFFF"/>
                </a:solidFill>
                <a:effectLst/>
                <a:uLnTx/>
                <a:uFillTx/>
                <a:latin typeface="Arial" panose="020B0604020202020204" pitchFamily="34" charset="0"/>
                <a:ea typeface="Arial Unicode MS" panose="020B0604020202020204" pitchFamily="34" charset="-128"/>
                <a:cs typeface="Arial Unicode MS" panose="020B0604020202020204" pitchFamily="34" charset="-128"/>
              </a:rPr>
              <a:t>Trial and Follow-up Period.</a:t>
            </a:r>
          </a:p>
        </p:txBody>
      </p:sp>
    </p:spTree>
    <p:extLst>
      <p:ext uri="{BB962C8B-B14F-4D97-AF65-F5344CB8AC3E}">
        <p14:creationId xmlns:p14="http://schemas.microsoft.com/office/powerpoint/2010/main" val="500815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normAutofit fontScale="90000"/>
          </a:bodyPr>
          <a:lstStyle/>
          <a:p>
            <a:pPr>
              <a:defRPr/>
            </a:pPr>
            <a:r>
              <a:rPr lang="en-US" altLang="en-US">
                <a:ea typeface="+mj-ea"/>
              </a:rPr>
              <a:t>TECOS: </a:t>
            </a:r>
            <a:r>
              <a:rPr lang="en-US"/>
              <a:t>Sitagliptin was non-inferior to</a:t>
            </a:r>
            <a:br>
              <a:rPr lang="en-US"/>
            </a:br>
            <a:r>
              <a:rPr lang="en-US"/>
              <a:t> placebo on primary 4P-MACE endpoint</a:t>
            </a:r>
            <a:endParaRPr lang="en-US" altLang="en-US">
              <a:ea typeface="+mj-ea"/>
            </a:endParaRPr>
          </a:p>
        </p:txBody>
      </p:sp>
      <p:sp>
        <p:nvSpPr>
          <p:cNvPr id="3" name="Text Placeholder 2"/>
          <p:cNvSpPr>
            <a:spLocks noGrp="1"/>
          </p:cNvSpPr>
          <p:nvPr>
            <p:ph type="body" sz="quarter" idx="10"/>
          </p:nvPr>
        </p:nvSpPr>
        <p:spPr/>
        <p:txBody>
          <a:bodyPr>
            <a:normAutofit lnSpcReduction="10000"/>
          </a:bodyPr>
          <a:lstStyle/>
          <a:p>
            <a:r>
              <a:rPr lang="en-US"/>
              <a:t>*CV death, non-fatal MI, non-fatal stroke, </a:t>
            </a:r>
            <a:r>
              <a:rPr lang="en-US" err="1"/>
              <a:t>hospitalisation</a:t>
            </a:r>
            <a:r>
              <a:rPr lang="en-US"/>
              <a:t> for unstable angina.</a:t>
            </a:r>
            <a:endParaRPr lang="en-GB"/>
          </a:p>
          <a:p>
            <a:r>
              <a:rPr lang="en-GB"/>
              <a:t>Green et al. N </a:t>
            </a:r>
            <a:r>
              <a:rPr lang="en-GB" err="1"/>
              <a:t>Engl</a:t>
            </a:r>
            <a:r>
              <a:rPr lang="en-GB"/>
              <a:t> J Med 2015; DOI: 10.1056/NEJMoa1501352.</a:t>
            </a:r>
          </a:p>
        </p:txBody>
      </p:sp>
      <p:graphicFrame>
        <p:nvGraphicFramePr>
          <p:cNvPr id="35851" name="Table 35850"/>
          <p:cNvGraphicFramePr>
            <a:graphicFrameLocks noGrp="1"/>
          </p:cNvGraphicFramePr>
          <p:nvPr/>
        </p:nvGraphicFramePr>
        <p:xfrm>
          <a:off x="1731389" y="4987827"/>
          <a:ext cx="7975076" cy="487680"/>
        </p:xfrm>
        <a:graphic>
          <a:graphicData uri="http://schemas.openxmlformats.org/drawingml/2006/table">
            <a:tbl>
              <a:tblPr firstRow="1" bandRow="1">
                <a:tableStyleId>{5C22544A-7EE6-4342-B048-85BDC9FD1C3A}</a:tableStyleId>
              </a:tblPr>
              <a:tblGrid>
                <a:gridCol w="904974">
                  <a:extLst>
                    <a:ext uri="{9D8B030D-6E8A-4147-A177-3AD203B41FA5}">
                      <a16:colId xmlns:a16="http://schemas.microsoft.com/office/drawing/2014/main" val="20000"/>
                    </a:ext>
                  </a:extLst>
                </a:gridCol>
                <a:gridCol w="545040">
                  <a:extLst>
                    <a:ext uri="{9D8B030D-6E8A-4147-A177-3AD203B41FA5}">
                      <a16:colId xmlns:a16="http://schemas.microsoft.com/office/drawing/2014/main" val="20001"/>
                    </a:ext>
                  </a:extLst>
                </a:gridCol>
                <a:gridCol w="510762">
                  <a:extLst>
                    <a:ext uri="{9D8B030D-6E8A-4147-A177-3AD203B41FA5}">
                      <a16:colId xmlns:a16="http://schemas.microsoft.com/office/drawing/2014/main" val="20002"/>
                    </a:ext>
                  </a:extLst>
                </a:gridCol>
                <a:gridCol w="556181">
                  <a:extLst>
                    <a:ext uri="{9D8B030D-6E8A-4147-A177-3AD203B41FA5}">
                      <a16:colId xmlns:a16="http://schemas.microsoft.com/office/drawing/2014/main" val="20003"/>
                    </a:ext>
                  </a:extLst>
                </a:gridCol>
                <a:gridCol w="772998">
                  <a:extLst>
                    <a:ext uri="{9D8B030D-6E8A-4147-A177-3AD203B41FA5}">
                      <a16:colId xmlns:a16="http://schemas.microsoft.com/office/drawing/2014/main" val="20004"/>
                    </a:ext>
                  </a:extLst>
                </a:gridCol>
                <a:gridCol w="886120">
                  <a:extLst>
                    <a:ext uri="{9D8B030D-6E8A-4147-A177-3AD203B41FA5}">
                      <a16:colId xmlns:a16="http://schemas.microsoft.com/office/drawing/2014/main" val="20005"/>
                    </a:ext>
                  </a:extLst>
                </a:gridCol>
                <a:gridCol w="801278">
                  <a:extLst>
                    <a:ext uri="{9D8B030D-6E8A-4147-A177-3AD203B41FA5}">
                      <a16:colId xmlns:a16="http://schemas.microsoft.com/office/drawing/2014/main" val="20006"/>
                    </a:ext>
                  </a:extLst>
                </a:gridCol>
                <a:gridCol w="772794">
                  <a:extLst>
                    <a:ext uri="{9D8B030D-6E8A-4147-A177-3AD203B41FA5}">
                      <a16:colId xmlns:a16="http://schemas.microsoft.com/office/drawing/2014/main" val="20007"/>
                    </a:ext>
                  </a:extLst>
                </a:gridCol>
                <a:gridCol w="799434">
                  <a:extLst>
                    <a:ext uri="{9D8B030D-6E8A-4147-A177-3AD203B41FA5}">
                      <a16:colId xmlns:a16="http://schemas.microsoft.com/office/drawing/2014/main" val="20008"/>
                    </a:ext>
                  </a:extLst>
                </a:gridCol>
                <a:gridCol w="837961">
                  <a:extLst>
                    <a:ext uri="{9D8B030D-6E8A-4147-A177-3AD203B41FA5}">
                      <a16:colId xmlns:a16="http://schemas.microsoft.com/office/drawing/2014/main" val="20009"/>
                    </a:ext>
                  </a:extLst>
                </a:gridCol>
                <a:gridCol w="587534">
                  <a:extLst>
                    <a:ext uri="{9D8B030D-6E8A-4147-A177-3AD203B41FA5}">
                      <a16:colId xmlns:a16="http://schemas.microsoft.com/office/drawing/2014/main" val="20010"/>
                    </a:ext>
                  </a:extLst>
                </a:gridCol>
              </a:tblGrid>
              <a:tr h="224237">
                <a:tc>
                  <a:txBody>
                    <a:bodyPr/>
                    <a:lstStyle/>
                    <a:p>
                      <a:r>
                        <a:rPr lang="en-GB" sz="1000" b="1">
                          <a:solidFill>
                            <a:schemeClr val="tx1"/>
                          </a:solidFill>
                        </a:rPr>
                        <a:t>Sitagliptin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7257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6857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6519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6275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5931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5616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3919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2896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1748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1028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24237">
                <a:tc>
                  <a:txBody>
                    <a:bodyPr/>
                    <a:lstStyle/>
                    <a:p>
                      <a:r>
                        <a:rPr lang="en-GB" sz="1000" b="1">
                          <a:solidFill>
                            <a:schemeClr val="tx1"/>
                          </a:solidFill>
                        </a:rPr>
                        <a:t>Placebo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7266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6846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6449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6165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5803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5421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3780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2743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1690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0">
                          <a:solidFill>
                            <a:schemeClr val="tx1"/>
                          </a:solidFill>
                        </a:rPr>
                        <a:t>1005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pSp>
        <p:nvGrpSpPr>
          <p:cNvPr id="35857" name="Group 35856"/>
          <p:cNvGrpSpPr/>
          <p:nvPr/>
        </p:nvGrpSpPr>
        <p:grpSpPr>
          <a:xfrm>
            <a:off x="1730881" y="1711373"/>
            <a:ext cx="8013293" cy="3342945"/>
            <a:chOff x="206880" y="1711372"/>
            <a:chExt cx="8013293" cy="3342945"/>
          </a:xfrm>
        </p:grpSpPr>
        <p:sp>
          <p:nvSpPr>
            <p:cNvPr id="11" name="Freeform 10"/>
            <p:cNvSpPr/>
            <p:nvPr/>
          </p:nvSpPr>
          <p:spPr>
            <a:xfrm>
              <a:off x="1417320" y="4316730"/>
              <a:ext cx="1668780" cy="99060"/>
            </a:xfrm>
            <a:custGeom>
              <a:avLst/>
              <a:gdLst>
                <a:gd name="connsiteX0" fmla="*/ 1668780 w 1668780"/>
                <a:gd name="connsiteY0" fmla="*/ 0 h 99060"/>
                <a:gd name="connsiteX1" fmla="*/ 807720 w 1668780"/>
                <a:gd name="connsiteY1" fmla="*/ 45720 h 99060"/>
                <a:gd name="connsiteX2" fmla="*/ 0 w 1668780"/>
                <a:gd name="connsiteY2" fmla="*/ 99060 h 99060"/>
              </a:gdLst>
              <a:ahLst/>
              <a:cxnLst>
                <a:cxn ang="0">
                  <a:pos x="connsiteX0" y="connsiteY0"/>
                </a:cxn>
                <a:cxn ang="0">
                  <a:pos x="connsiteX1" y="connsiteY1"/>
                </a:cxn>
                <a:cxn ang="0">
                  <a:pos x="connsiteX2" y="connsiteY2"/>
                </a:cxn>
              </a:cxnLst>
              <a:rect l="l" t="t" r="r" b="b"/>
              <a:pathLst>
                <a:path w="1668780" h="99060">
                  <a:moveTo>
                    <a:pt x="1668780" y="0"/>
                  </a:moveTo>
                  <a:lnTo>
                    <a:pt x="807720" y="45720"/>
                  </a:lnTo>
                  <a:lnTo>
                    <a:pt x="0" y="99060"/>
                  </a:lnTo>
                </a:path>
              </a:pathLst>
            </a:custGeom>
            <a:no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10" name="Freeform 9"/>
            <p:cNvSpPr/>
            <p:nvPr/>
          </p:nvSpPr>
          <p:spPr>
            <a:xfrm>
              <a:off x="3082290" y="4065270"/>
              <a:ext cx="4846320" cy="247650"/>
            </a:xfrm>
            <a:custGeom>
              <a:avLst/>
              <a:gdLst>
                <a:gd name="connsiteX0" fmla="*/ 4846320 w 4846320"/>
                <a:gd name="connsiteY0" fmla="*/ 0 h 247650"/>
                <a:gd name="connsiteX1" fmla="*/ 4027170 w 4846320"/>
                <a:gd name="connsiteY1" fmla="*/ 53340 h 247650"/>
                <a:gd name="connsiteX2" fmla="*/ 3215640 w 4846320"/>
                <a:gd name="connsiteY2" fmla="*/ 80010 h 247650"/>
                <a:gd name="connsiteX3" fmla="*/ 2407920 w 4846320"/>
                <a:gd name="connsiteY3" fmla="*/ 106680 h 247650"/>
                <a:gd name="connsiteX4" fmla="*/ 1619250 w 4846320"/>
                <a:gd name="connsiteY4" fmla="*/ 163830 h 247650"/>
                <a:gd name="connsiteX5" fmla="*/ 788670 w 4846320"/>
                <a:gd name="connsiteY5" fmla="*/ 213360 h 247650"/>
                <a:gd name="connsiteX6" fmla="*/ 0 w 4846320"/>
                <a:gd name="connsiteY6" fmla="*/ 243840 h 247650"/>
                <a:gd name="connsiteX7" fmla="*/ 0 w 4846320"/>
                <a:gd name="connsiteY7" fmla="*/ 2476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6320" h="247650">
                  <a:moveTo>
                    <a:pt x="4846320" y="0"/>
                  </a:moveTo>
                  <a:lnTo>
                    <a:pt x="4027170" y="53340"/>
                  </a:lnTo>
                  <a:lnTo>
                    <a:pt x="3215640" y="80010"/>
                  </a:lnTo>
                  <a:lnTo>
                    <a:pt x="2407920" y="106680"/>
                  </a:lnTo>
                  <a:lnTo>
                    <a:pt x="1619250" y="163830"/>
                  </a:lnTo>
                  <a:lnTo>
                    <a:pt x="788670" y="213360"/>
                  </a:lnTo>
                  <a:lnTo>
                    <a:pt x="0" y="243840"/>
                  </a:lnTo>
                  <a:lnTo>
                    <a:pt x="0" y="247650"/>
                  </a:lnTo>
                </a:path>
              </a:pathLst>
            </a:custGeom>
            <a:no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cxnSp>
          <p:nvCxnSpPr>
            <p:cNvPr id="4" name="Straight Connector 3"/>
            <p:cNvCxnSpPr/>
            <p:nvPr/>
          </p:nvCxnSpPr>
          <p:spPr>
            <a:xfrm>
              <a:off x="1018735" y="1844824"/>
              <a:ext cx="0" cy="261405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18735" y="4456324"/>
              <a:ext cx="72014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388305" y="4458878"/>
              <a:ext cx="0" cy="8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925515" y="4458878"/>
              <a:ext cx="0" cy="8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462725" y="4458878"/>
              <a:ext cx="0" cy="8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996125" y="4458878"/>
              <a:ext cx="0" cy="8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807655" y="4458878"/>
              <a:ext cx="0" cy="8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615375" y="4458878"/>
              <a:ext cx="0" cy="8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423095" y="4458878"/>
              <a:ext cx="0" cy="8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230815" y="4458878"/>
              <a:ext cx="0" cy="8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042345" y="4458878"/>
              <a:ext cx="0" cy="8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842445" y="4458878"/>
              <a:ext cx="0" cy="8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a:off x="979495" y="4367438"/>
              <a:ext cx="0" cy="8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6200000">
              <a:off x="979495" y="3357788"/>
              <a:ext cx="0" cy="8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6200000">
              <a:off x="979495" y="3860708"/>
              <a:ext cx="0" cy="8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6200000">
              <a:off x="979495" y="2851058"/>
              <a:ext cx="0" cy="8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6200000">
              <a:off x="979495" y="2344328"/>
              <a:ext cx="0" cy="8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a:off x="979495" y="1841408"/>
              <a:ext cx="0" cy="861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57200" y="1711372"/>
              <a:ext cx="526106" cy="338554"/>
            </a:xfrm>
            <a:prstGeom prst="rect">
              <a:avLst/>
            </a:prstGeom>
            <a:noFill/>
          </p:spPr>
          <p:txBody>
            <a:bodyPr wrap="none" rtlCol="0">
              <a:spAutoFit/>
            </a:bodyPr>
            <a:lstStyle/>
            <a:p>
              <a:pPr algn="r"/>
              <a:r>
                <a:rPr lang="en-GB" sz="1600">
                  <a:solidFill>
                    <a:srgbClr val="5A5A5A"/>
                  </a:solidFill>
                </a:rPr>
                <a:t>100</a:t>
              </a:r>
            </a:p>
          </p:txBody>
        </p:sp>
        <p:sp>
          <p:nvSpPr>
            <p:cNvPr id="32" name="TextBox 31"/>
            <p:cNvSpPr txBox="1"/>
            <p:nvPr/>
          </p:nvSpPr>
          <p:spPr>
            <a:xfrm>
              <a:off x="571014" y="2209670"/>
              <a:ext cx="412292" cy="338554"/>
            </a:xfrm>
            <a:prstGeom prst="rect">
              <a:avLst/>
            </a:prstGeom>
            <a:noFill/>
          </p:spPr>
          <p:txBody>
            <a:bodyPr wrap="none" rtlCol="0">
              <a:spAutoFit/>
            </a:bodyPr>
            <a:lstStyle/>
            <a:p>
              <a:pPr algn="r"/>
              <a:r>
                <a:rPr lang="en-GB" sz="1600">
                  <a:solidFill>
                    <a:srgbClr val="5A5A5A"/>
                  </a:solidFill>
                </a:rPr>
                <a:t>80</a:t>
              </a:r>
            </a:p>
          </p:txBody>
        </p:sp>
        <p:sp>
          <p:nvSpPr>
            <p:cNvPr id="33" name="TextBox 32"/>
            <p:cNvSpPr txBox="1"/>
            <p:nvPr/>
          </p:nvSpPr>
          <p:spPr>
            <a:xfrm>
              <a:off x="571014" y="2716400"/>
              <a:ext cx="412292" cy="338554"/>
            </a:xfrm>
            <a:prstGeom prst="rect">
              <a:avLst/>
            </a:prstGeom>
            <a:noFill/>
          </p:spPr>
          <p:txBody>
            <a:bodyPr wrap="none" rtlCol="0">
              <a:spAutoFit/>
            </a:bodyPr>
            <a:lstStyle/>
            <a:p>
              <a:pPr algn="r"/>
              <a:r>
                <a:rPr lang="en-GB" sz="1600">
                  <a:solidFill>
                    <a:srgbClr val="5A5A5A"/>
                  </a:solidFill>
                </a:rPr>
                <a:t>60</a:t>
              </a:r>
            </a:p>
          </p:txBody>
        </p:sp>
        <p:sp>
          <p:nvSpPr>
            <p:cNvPr id="34" name="TextBox 33"/>
            <p:cNvSpPr txBox="1"/>
            <p:nvPr/>
          </p:nvSpPr>
          <p:spPr>
            <a:xfrm>
              <a:off x="571014" y="3227751"/>
              <a:ext cx="412292" cy="338554"/>
            </a:xfrm>
            <a:prstGeom prst="rect">
              <a:avLst/>
            </a:prstGeom>
            <a:noFill/>
          </p:spPr>
          <p:txBody>
            <a:bodyPr wrap="none" rtlCol="0">
              <a:spAutoFit/>
            </a:bodyPr>
            <a:lstStyle/>
            <a:p>
              <a:pPr algn="r"/>
              <a:r>
                <a:rPr lang="en-GB" sz="1600">
                  <a:solidFill>
                    <a:srgbClr val="5A5A5A"/>
                  </a:solidFill>
                </a:rPr>
                <a:t>40</a:t>
              </a:r>
            </a:p>
          </p:txBody>
        </p:sp>
        <p:sp>
          <p:nvSpPr>
            <p:cNvPr id="35" name="TextBox 34"/>
            <p:cNvSpPr txBox="1"/>
            <p:nvPr/>
          </p:nvSpPr>
          <p:spPr>
            <a:xfrm>
              <a:off x="571014" y="3720366"/>
              <a:ext cx="412292" cy="338554"/>
            </a:xfrm>
            <a:prstGeom prst="rect">
              <a:avLst/>
            </a:prstGeom>
            <a:noFill/>
          </p:spPr>
          <p:txBody>
            <a:bodyPr wrap="none" rtlCol="0">
              <a:spAutoFit/>
            </a:bodyPr>
            <a:lstStyle/>
            <a:p>
              <a:pPr algn="r"/>
              <a:r>
                <a:rPr lang="en-GB" sz="1600">
                  <a:solidFill>
                    <a:srgbClr val="5A5A5A"/>
                  </a:solidFill>
                </a:rPr>
                <a:t>20</a:t>
              </a:r>
            </a:p>
          </p:txBody>
        </p:sp>
        <p:sp>
          <p:nvSpPr>
            <p:cNvPr id="36" name="TextBox 35"/>
            <p:cNvSpPr txBox="1"/>
            <p:nvPr/>
          </p:nvSpPr>
          <p:spPr>
            <a:xfrm>
              <a:off x="684827" y="4227096"/>
              <a:ext cx="298479" cy="338554"/>
            </a:xfrm>
            <a:prstGeom prst="rect">
              <a:avLst/>
            </a:prstGeom>
            <a:noFill/>
          </p:spPr>
          <p:txBody>
            <a:bodyPr wrap="none" rtlCol="0">
              <a:spAutoFit/>
            </a:bodyPr>
            <a:lstStyle/>
            <a:p>
              <a:pPr algn="r"/>
              <a:r>
                <a:rPr lang="en-GB" sz="1600">
                  <a:solidFill>
                    <a:srgbClr val="5A5A5A"/>
                  </a:solidFill>
                </a:rPr>
                <a:t>0</a:t>
              </a:r>
            </a:p>
          </p:txBody>
        </p:sp>
        <p:sp>
          <p:nvSpPr>
            <p:cNvPr id="37" name="TextBox 36"/>
            <p:cNvSpPr txBox="1"/>
            <p:nvPr/>
          </p:nvSpPr>
          <p:spPr>
            <a:xfrm>
              <a:off x="1244731" y="4478556"/>
              <a:ext cx="298479" cy="338554"/>
            </a:xfrm>
            <a:prstGeom prst="rect">
              <a:avLst/>
            </a:prstGeom>
            <a:noFill/>
          </p:spPr>
          <p:txBody>
            <a:bodyPr wrap="none" rtlCol="0">
              <a:spAutoFit/>
            </a:bodyPr>
            <a:lstStyle/>
            <a:p>
              <a:pPr algn="r"/>
              <a:r>
                <a:rPr lang="en-GB" sz="1600">
                  <a:solidFill>
                    <a:srgbClr val="5A5A5A"/>
                  </a:solidFill>
                </a:rPr>
                <a:t>0</a:t>
              </a:r>
            </a:p>
          </p:txBody>
        </p:sp>
        <p:sp>
          <p:nvSpPr>
            <p:cNvPr id="38" name="TextBox 37"/>
            <p:cNvSpPr txBox="1"/>
            <p:nvPr/>
          </p:nvSpPr>
          <p:spPr>
            <a:xfrm>
              <a:off x="1783404" y="4478556"/>
              <a:ext cx="298480" cy="338554"/>
            </a:xfrm>
            <a:prstGeom prst="rect">
              <a:avLst/>
            </a:prstGeom>
            <a:noFill/>
          </p:spPr>
          <p:txBody>
            <a:bodyPr wrap="none" rtlCol="0">
              <a:spAutoFit/>
            </a:bodyPr>
            <a:lstStyle/>
            <a:p>
              <a:pPr algn="r"/>
              <a:r>
                <a:rPr lang="en-GB" sz="1600">
                  <a:solidFill>
                    <a:srgbClr val="5A5A5A"/>
                  </a:solidFill>
                </a:rPr>
                <a:t>4</a:t>
              </a:r>
            </a:p>
          </p:txBody>
        </p:sp>
        <p:sp>
          <p:nvSpPr>
            <p:cNvPr id="39" name="TextBox 38"/>
            <p:cNvSpPr txBox="1"/>
            <p:nvPr/>
          </p:nvSpPr>
          <p:spPr>
            <a:xfrm>
              <a:off x="2314458" y="4478556"/>
              <a:ext cx="298480" cy="338554"/>
            </a:xfrm>
            <a:prstGeom prst="rect">
              <a:avLst/>
            </a:prstGeom>
            <a:noFill/>
          </p:spPr>
          <p:txBody>
            <a:bodyPr wrap="none" rtlCol="0">
              <a:spAutoFit/>
            </a:bodyPr>
            <a:lstStyle/>
            <a:p>
              <a:pPr algn="r"/>
              <a:r>
                <a:rPr lang="en-GB" sz="1600">
                  <a:solidFill>
                    <a:srgbClr val="5A5A5A"/>
                  </a:solidFill>
                </a:rPr>
                <a:t>8</a:t>
              </a:r>
            </a:p>
          </p:txBody>
        </p:sp>
        <p:sp>
          <p:nvSpPr>
            <p:cNvPr id="40" name="TextBox 39"/>
            <p:cNvSpPr txBox="1"/>
            <p:nvPr/>
          </p:nvSpPr>
          <p:spPr>
            <a:xfrm>
              <a:off x="2772636" y="4478556"/>
              <a:ext cx="412292" cy="338554"/>
            </a:xfrm>
            <a:prstGeom prst="rect">
              <a:avLst/>
            </a:prstGeom>
            <a:noFill/>
          </p:spPr>
          <p:txBody>
            <a:bodyPr wrap="none" rtlCol="0">
              <a:spAutoFit/>
            </a:bodyPr>
            <a:lstStyle/>
            <a:p>
              <a:pPr algn="r"/>
              <a:r>
                <a:rPr lang="en-GB" sz="1600">
                  <a:solidFill>
                    <a:srgbClr val="5A5A5A"/>
                  </a:solidFill>
                </a:rPr>
                <a:t>12</a:t>
              </a:r>
            </a:p>
          </p:txBody>
        </p:sp>
        <p:sp>
          <p:nvSpPr>
            <p:cNvPr id="41" name="TextBox 40"/>
            <p:cNvSpPr txBox="1"/>
            <p:nvPr/>
          </p:nvSpPr>
          <p:spPr>
            <a:xfrm>
              <a:off x="3563652" y="4478556"/>
              <a:ext cx="412292" cy="338554"/>
            </a:xfrm>
            <a:prstGeom prst="rect">
              <a:avLst/>
            </a:prstGeom>
            <a:noFill/>
          </p:spPr>
          <p:txBody>
            <a:bodyPr wrap="none" rtlCol="0">
              <a:spAutoFit/>
            </a:bodyPr>
            <a:lstStyle/>
            <a:p>
              <a:pPr algn="ctr"/>
              <a:r>
                <a:rPr lang="en-GB" sz="1600">
                  <a:solidFill>
                    <a:srgbClr val="5A5A5A"/>
                  </a:solidFill>
                </a:rPr>
                <a:t>18</a:t>
              </a:r>
            </a:p>
          </p:txBody>
        </p:sp>
        <p:sp>
          <p:nvSpPr>
            <p:cNvPr id="42" name="TextBox 41"/>
            <p:cNvSpPr txBox="1"/>
            <p:nvPr/>
          </p:nvSpPr>
          <p:spPr>
            <a:xfrm>
              <a:off x="4409473" y="4478556"/>
              <a:ext cx="412292" cy="338554"/>
            </a:xfrm>
            <a:prstGeom prst="rect">
              <a:avLst/>
            </a:prstGeom>
            <a:noFill/>
          </p:spPr>
          <p:txBody>
            <a:bodyPr wrap="none" rtlCol="0">
              <a:spAutoFit/>
            </a:bodyPr>
            <a:lstStyle/>
            <a:p>
              <a:pPr algn="r"/>
              <a:r>
                <a:rPr lang="en-GB" sz="1600">
                  <a:solidFill>
                    <a:srgbClr val="5A5A5A"/>
                  </a:solidFill>
                </a:rPr>
                <a:t>24</a:t>
              </a:r>
            </a:p>
          </p:txBody>
        </p:sp>
        <p:sp>
          <p:nvSpPr>
            <p:cNvPr id="43" name="TextBox 42"/>
            <p:cNvSpPr txBox="1"/>
            <p:nvPr/>
          </p:nvSpPr>
          <p:spPr>
            <a:xfrm>
              <a:off x="5219795" y="4478556"/>
              <a:ext cx="412292" cy="338554"/>
            </a:xfrm>
            <a:prstGeom prst="rect">
              <a:avLst/>
            </a:prstGeom>
            <a:noFill/>
          </p:spPr>
          <p:txBody>
            <a:bodyPr wrap="none" rtlCol="0">
              <a:spAutoFit/>
            </a:bodyPr>
            <a:lstStyle/>
            <a:p>
              <a:pPr algn="r"/>
              <a:r>
                <a:rPr lang="en-GB" sz="1600">
                  <a:solidFill>
                    <a:srgbClr val="5A5A5A"/>
                  </a:solidFill>
                </a:rPr>
                <a:t>30</a:t>
              </a:r>
            </a:p>
          </p:txBody>
        </p:sp>
        <p:sp>
          <p:nvSpPr>
            <p:cNvPr id="44" name="TextBox 43"/>
            <p:cNvSpPr txBox="1"/>
            <p:nvPr/>
          </p:nvSpPr>
          <p:spPr>
            <a:xfrm>
              <a:off x="6019894" y="4478556"/>
              <a:ext cx="412292" cy="338554"/>
            </a:xfrm>
            <a:prstGeom prst="rect">
              <a:avLst/>
            </a:prstGeom>
            <a:noFill/>
          </p:spPr>
          <p:txBody>
            <a:bodyPr wrap="none" rtlCol="0">
              <a:spAutoFit/>
            </a:bodyPr>
            <a:lstStyle/>
            <a:p>
              <a:pPr algn="r"/>
              <a:r>
                <a:rPr lang="en-GB" sz="1600">
                  <a:solidFill>
                    <a:srgbClr val="5A5A5A"/>
                  </a:solidFill>
                </a:rPr>
                <a:t>36</a:t>
              </a:r>
            </a:p>
          </p:txBody>
        </p:sp>
        <p:sp>
          <p:nvSpPr>
            <p:cNvPr id="45" name="TextBox 44"/>
            <p:cNvSpPr txBox="1"/>
            <p:nvPr/>
          </p:nvSpPr>
          <p:spPr>
            <a:xfrm>
              <a:off x="6836442" y="4478556"/>
              <a:ext cx="412292" cy="338554"/>
            </a:xfrm>
            <a:prstGeom prst="rect">
              <a:avLst/>
            </a:prstGeom>
            <a:noFill/>
          </p:spPr>
          <p:txBody>
            <a:bodyPr wrap="none" rtlCol="0">
              <a:spAutoFit/>
            </a:bodyPr>
            <a:lstStyle/>
            <a:p>
              <a:pPr algn="r"/>
              <a:r>
                <a:rPr lang="en-GB" sz="1600">
                  <a:solidFill>
                    <a:srgbClr val="5A5A5A"/>
                  </a:solidFill>
                </a:rPr>
                <a:t>42</a:t>
              </a:r>
            </a:p>
          </p:txBody>
        </p:sp>
        <p:sp>
          <p:nvSpPr>
            <p:cNvPr id="46" name="TextBox 45"/>
            <p:cNvSpPr txBox="1"/>
            <p:nvPr/>
          </p:nvSpPr>
          <p:spPr>
            <a:xfrm>
              <a:off x="7640352" y="4478556"/>
              <a:ext cx="412292" cy="338554"/>
            </a:xfrm>
            <a:prstGeom prst="rect">
              <a:avLst/>
            </a:prstGeom>
            <a:noFill/>
          </p:spPr>
          <p:txBody>
            <a:bodyPr wrap="none" rtlCol="0">
              <a:spAutoFit/>
            </a:bodyPr>
            <a:lstStyle/>
            <a:p>
              <a:pPr algn="r"/>
              <a:r>
                <a:rPr lang="en-GB" sz="1600">
                  <a:solidFill>
                    <a:srgbClr val="5A5A5A"/>
                  </a:solidFill>
                </a:rPr>
                <a:t>48</a:t>
              </a:r>
            </a:p>
          </p:txBody>
        </p:sp>
        <p:sp>
          <p:nvSpPr>
            <p:cNvPr id="47" name="TextBox 46"/>
            <p:cNvSpPr txBox="1"/>
            <p:nvPr/>
          </p:nvSpPr>
          <p:spPr>
            <a:xfrm>
              <a:off x="3807655" y="4688374"/>
              <a:ext cx="1805302" cy="338554"/>
            </a:xfrm>
            <a:prstGeom prst="rect">
              <a:avLst/>
            </a:prstGeom>
            <a:noFill/>
          </p:spPr>
          <p:txBody>
            <a:bodyPr wrap="none" rtlCol="0">
              <a:spAutoFit/>
            </a:bodyPr>
            <a:lstStyle/>
            <a:p>
              <a:pPr algn="r"/>
              <a:r>
                <a:rPr lang="en-GB" sz="1600">
                  <a:solidFill>
                    <a:srgbClr val="5A5A5A"/>
                  </a:solidFill>
                </a:rPr>
                <a:t>Months in the trial</a:t>
              </a:r>
            </a:p>
          </p:txBody>
        </p:sp>
        <p:sp>
          <p:nvSpPr>
            <p:cNvPr id="48" name="TextBox 47"/>
            <p:cNvSpPr txBox="1"/>
            <p:nvPr/>
          </p:nvSpPr>
          <p:spPr>
            <a:xfrm rot="16200000" flipH="1">
              <a:off x="-872008" y="3028755"/>
              <a:ext cx="2569934" cy="338554"/>
            </a:xfrm>
            <a:prstGeom prst="rect">
              <a:avLst/>
            </a:prstGeom>
            <a:noFill/>
          </p:spPr>
          <p:txBody>
            <a:bodyPr wrap="none" rtlCol="0">
              <a:spAutoFit/>
            </a:bodyPr>
            <a:lstStyle/>
            <a:p>
              <a:pPr algn="r"/>
              <a:r>
                <a:rPr lang="en-GB" sz="1600">
                  <a:solidFill>
                    <a:srgbClr val="5A5A5A"/>
                  </a:solidFill>
                </a:rPr>
                <a:t>Patients with an event (%)</a:t>
              </a:r>
            </a:p>
          </p:txBody>
        </p:sp>
        <p:sp>
          <p:nvSpPr>
            <p:cNvPr id="9" name="Rectangle 8"/>
            <p:cNvSpPr/>
            <p:nvPr/>
          </p:nvSpPr>
          <p:spPr>
            <a:xfrm>
              <a:off x="7752445" y="4045042"/>
              <a:ext cx="90000" cy="9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52" name="Rectangle 51"/>
            <p:cNvSpPr/>
            <p:nvPr/>
          </p:nvSpPr>
          <p:spPr>
            <a:xfrm>
              <a:off x="6937105" y="4076887"/>
              <a:ext cx="90000" cy="9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53" name="Rectangle 52"/>
            <p:cNvSpPr/>
            <p:nvPr/>
          </p:nvSpPr>
          <p:spPr>
            <a:xfrm>
              <a:off x="6132230" y="4104523"/>
              <a:ext cx="90000" cy="9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54" name="Rectangle 53"/>
            <p:cNvSpPr/>
            <p:nvPr/>
          </p:nvSpPr>
          <p:spPr>
            <a:xfrm>
              <a:off x="5316890" y="4138304"/>
              <a:ext cx="90000" cy="9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55" name="Rectangle 54"/>
            <p:cNvSpPr/>
            <p:nvPr/>
          </p:nvSpPr>
          <p:spPr>
            <a:xfrm>
              <a:off x="4512015" y="4190424"/>
              <a:ext cx="90000" cy="9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56" name="Rectangle 55"/>
            <p:cNvSpPr/>
            <p:nvPr/>
          </p:nvSpPr>
          <p:spPr>
            <a:xfrm>
              <a:off x="3696675" y="4231882"/>
              <a:ext cx="90000" cy="9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57" name="Rectangle 56"/>
            <p:cNvSpPr/>
            <p:nvPr/>
          </p:nvSpPr>
          <p:spPr>
            <a:xfrm>
              <a:off x="2906125" y="4266606"/>
              <a:ext cx="90000" cy="9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58" name="Rectangle 57"/>
            <p:cNvSpPr/>
            <p:nvPr/>
          </p:nvSpPr>
          <p:spPr>
            <a:xfrm>
              <a:off x="3042383" y="4272222"/>
              <a:ext cx="90000" cy="900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59" name="Rectangle 58"/>
            <p:cNvSpPr/>
            <p:nvPr/>
          </p:nvSpPr>
          <p:spPr>
            <a:xfrm>
              <a:off x="3832933" y="4229878"/>
              <a:ext cx="90000" cy="900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60" name="Rectangle 59"/>
            <p:cNvSpPr/>
            <p:nvPr/>
          </p:nvSpPr>
          <p:spPr>
            <a:xfrm>
              <a:off x="4656274" y="4179275"/>
              <a:ext cx="90000" cy="900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61" name="Rectangle 60"/>
            <p:cNvSpPr/>
            <p:nvPr/>
          </p:nvSpPr>
          <p:spPr>
            <a:xfrm>
              <a:off x="5449720" y="4128015"/>
              <a:ext cx="90000" cy="900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62" name="Rectangle 61"/>
            <p:cNvSpPr/>
            <p:nvPr/>
          </p:nvSpPr>
          <p:spPr>
            <a:xfrm>
              <a:off x="6254595" y="4099119"/>
              <a:ext cx="90000" cy="900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63" name="Rectangle 62"/>
            <p:cNvSpPr/>
            <p:nvPr/>
          </p:nvSpPr>
          <p:spPr>
            <a:xfrm>
              <a:off x="7061359" y="4072518"/>
              <a:ext cx="90000" cy="900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64" name="Rectangle 63"/>
            <p:cNvSpPr/>
            <p:nvPr/>
          </p:nvSpPr>
          <p:spPr>
            <a:xfrm>
              <a:off x="7878813" y="4031887"/>
              <a:ext cx="90000" cy="900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35852" name="TextBox 35851"/>
            <p:cNvSpPr txBox="1"/>
            <p:nvPr/>
          </p:nvSpPr>
          <p:spPr>
            <a:xfrm>
              <a:off x="206880" y="4808096"/>
              <a:ext cx="1135247" cy="246221"/>
            </a:xfrm>
            <a:prstGeom prst="rect">
              <a:avLst/>
            </a:prstGeom>
            <a:noFill/>
          </p:spPr>
          <p:txBody>
            <a:bodyPr wrap="none" rtlCol="0">
              <a:spAutoFit/>
            </a:bodyPr>
            <a:lstStyle/>
            <a:p>
              <a:r>
                <a:rPr lang="en-GB" sz="1000" b="1">
                  <a:solidFill>
                    <a:srgbClr val="5A5A5A"/>
                  </a:solidFill>
                </a:rPr>
                <a:t>Patients at risk:</a:t>
              </a:r>
            </a:p>
          </p:txBody>
        </p:sp>
      </p:grpSp>
      <p:grpSp>
        <p:nvGrpSpPr>
          <p:cNvPr id="35856" name="Group 35855"/>
          <p:cNvGrpSpPr/>
          <p:nvPr/>
        </p:nvGrpSpPr>
        <p:grpSpPr>
          <a:xfrm>
            <a:off x="4302648" y="1245728"/>
            <a:ext cx="5403819" cy="2512724"/>
            <a:chOff x="2778647" y="1528533"/>
            <a:chExt cx="5403819" cy="2512724"/>
          </a:xfrm>
        </p:grpSpPr>
        <p:sp>
          <p:nvSpPr>
            <p:cNvPr id="35850" name="Freeform 35849"/>
            <p:cNvSpPr/>
            <p:nvPr/>
          </p:nvSpPr>
          <p:spPr>
            <a:xfrm>
              <a:off x="3440430" y="2152650"/>
              <a:ext cx="4518660" cy="1569720"/>
            </a:xfrm>
            <a:custGeom>
              <a:avLst/>
              <a:gdLst>
                <a:gd name="connsiteX0" fmla="*/ 4518660 w 4518660"/>
                <a:gd name="connsiteY0" fmla="*/ 0 h 1569720"/>
                <a:gd name="connsiteX1" fmla="*/ 4511040 w 4518660"/>
                <a:gd name="connsiteY1" fmla="*/ 22860 h 1569720"/>
                <a:gd name="connsiteX2" fmla="*/ 4461510 w 4518660"/>
                <a:gd name="connsiteY2" fmla="*/ 38100 h 1569720"/>
                <a:gd name="connsiteX3" fmla="*/ 4339590 w 4518660"/>
                <a:gd name="connsiteY3" fmla="*/ 68580 h 1569720"/>
                <a:gd name="connsiteX4" fmla="*/ 4274820 w 4518660"/>
                <a:gd name="connsiteY4" fmla="*/ 83820 h 1569720"/>
                <a:gd name="connsiteX5" fmla="*/ 4168140 w 4518660"/>
                <a:gd name="connsiteY5" fmla="*/ 99060 h 1569720"/>
                <a:gd name="connsiteX6" fmla="*/ 4133850 w 4518660"/>
                <a:gd name="connsiteY6" fmla="*/ 114300 h 1569720"/>
                <a:gd name="connsiteX7" fmla="*/ 4069080 w 4518660"/>
                <a:gd name="connsiteY7" fmla="*/ 152400 h 1569720"/>
                <a:gd name="connsiteX8" fmla="*/ 3996690 w 4518660"/>
                <a:gd name="connsiteY8" fmla="*/ 175260 h 1569720"/>
                <a:gd name="connsiteX9" fmla="*/ 3939540 w 4518660"/>
                <a:gd name="connsiteY9" fmla="*/ 171450 h 1569720"/>
                <a:gd name="connsiteX10" fmla="*/ 3912870 w 4518660"/>
                <a:gd name="connsiteY10" fmla="*/ 209550 h 1569720"/>
                <a:gd name="connsiteX11" fmla="*/ 3790950 w 4518660"/>
                <a:gd name="connsiteY11" fmla="*/ 232410 h 1569720"/>
                <a:gd name="connsiteX12" fmla="*/ 3680460 w 4518660"/>
                <a:gd name="connsiteY12" fmla="*/ 247650 h 1569720"/>
                <a:gd name="connsiteX13" fmla="*/ 3600450 w 4518660"/>
                <a:gd name="connsiteY13" fmla="*/ 281940 h 1569720"/>
                <a:gd name="connsiteX14" fmla="*/ 3497580 w 4518660"/>
                <a:gd name="connsiteY14" fmla="*/ 312420 h 1569720"/>
                <a:gd name="connsiteX15" fmla="*/ 3390900 w 4518660"/>
                <a:gd name="connsiteY15" fmla="*/ 323850 h 1569720"/>
                <a:gd name="connsiteX16" fmla="*/ 3303270 w 4518660"/>
                <a:gd name="connsiteY16" fmla="*/ 350520 h 1569720"/>
                <a:gd name="connsiteX17" fmla="*/ 3211830 w 4518660"/>
                <a:gd name="connsiteY17" fmla="*/ 381000 h 1569720"/>
                <a:gd name="connsiteX18" fmla="*/ 3093720 w 4518660"/>
                <a:gd name="connsiteY18" fmla="*/ 400050 h 1569720"/>
                <a:gd name="connsiteX19" fmla="*/ 3006090 w 4518660"/>
                <a:gd name="connsiteY19" fmla="*/ 422910 h 1569720"/>
                <a:gd name="connsiteX20" fmla="*/ 2918460 w 4518660"/>
                <a:gd name="connsiteY20" fmla="*/ 453390 h 1569720"/>
                <a:gd name="connsiteX21" fmla="*/ 2815590 w 4518660"/>
                <a:gd name="connsiteY21" fmla="*/ 495300 h 1569720"/>
                <a:gd name="connsiteX22" fmla="*/ 2747010 w 4518660"/>
                <a:gd name="connsiteY22" fmla="*/ 533400 h 1569720"/>
                <a:gd name="connsiteX23" fmla="*/ 2659380 w 4518660"/>
                <a:gd name="connsiteY23" fmla="*/ 567690 h 1569720"/>
                <a:gd name="connsiteX24" fmla="*/ 2564130 w 4518660"/>
                <a:gd name="connsiteY24" fmla="*/ 598170 h 1569720"/>
                <a:gd name="connsiteX25" fmla="*/ 2453640 w 4518660"/>
                <a:gd name="connsiteY25" fmla="*/ 624840 h 1569720"/>
                <a:gd name="connsiteX26" fmla="*/ 2362200 w 4518660"/>
                <a:gd name="connsiteY26" fmla="*/ 651510 h 1569720"/>
                <a:gd name="connsiteX27" fmla="*/ 2232660 w 4518660"/>
                <a:gd name="connsiteY27" fmla="*/ 689610 h 1569720"/>
                <a:gd name="connsiteX28" fmla="*/ 2125980 w 4518660"/>
                <a:gd name="connsiteY28" fmla="*/ 758190 h 1569720"/>
                <a:gd name="connsiteX29" fmla="*/ 2019300 w 4518660"/>
                <a:gd name="connsiteY29" fmla="*/ 784860 h 1569720"/>
                <a:gd name="connsiteX30" fmla="*/ 1931670 w 4518660"/>
                <a:gd name="connsiteY30" fmla="*/ 803910 h 1569720"/>
                <a:gd name="connsiteX31" fmla="*/ 1844040 w 4518660"/>
                <a:gd name="connsiteY31" fmla="*/ 838200 h 1569720"/>
                <a:gd name="connsiteX32" fmla="*/ 1756410 w 4518660"/>
                <a:gd name="connsiteY32" fmla="*/ 880110 h 1569720"/>
                <a:gd name="connsiteX33" fmla="*/ 1672590 w 4518660"/>
                <a:gd name="connsiteY33" fmla="*/ 914400 h 1569720"/>
                <a:gd name="connsiteX34" fmla="*/ 1588770 w 4518660"/>
                <a:gd name="connsiteY34" fmla="*/ 952500 h 1569720"/>
                <a:gd name="connsiteX35" fmla="*/ 1493520 w 4518660"/>
                <a:gd name="connsiteY35" fmla="*/ 986790 h 1569720"/>
                <a:gd name="connsiteX36" fmla="*/ 1383030 w 4518660"/>
                <a:gd name="connsiteY36" fmla="*/ 998220 h 1569720"/>
                <a:gd name="connsiteX37" fmla="*/ 1306830 w 4518660"/>
                <a:gd name="connsiteY37" fmla="*/ 1043940 h 1569720"/>
                <a:gd name="connsiteX38" fmla="*/ 1223010 w 4518660"/>
                <a:gd name="connsiteY38" fmla="*/ 1078230 h 1569720"/>
                <a:gd name="connsiteX39" fmla="*/ 1127760 w 4518660"/>
                <a:gd name="connsiteY39" fmla="*/ 1104900 h 1569720"/>
                <a:gd name="connsiteX40" fmla="*/ 1047750 w 4518660"/>
                <a:gd name="connsiteY40" fmla="*/ 1143000 h 1569720"/>
                <a:gd name="connsiteX41" fmla="*/ 956310 w 4518660"/>
                <a:gd name="connsiteY41" fmla="*/ 1181100 h 1569720"/>
                <a:gd name="connsiteX42" fmla="*/ 868680 w 4518660"/>
                <a:gd name="connsiteY42" fmla="*/ 1207770 h 1569720"/>
                <a:gd name="connsiteX43" fmla="*/ 781050 w 4518660"/>
                <a:gd name="connsiteY43" fmla="*/ 1238250 h 1569720"/>
                <a:gd name="connsiteX44" fmla="*/ 685800 w 4518660"/>
                <a:gd name="connsiteY44" fmla="*/ 1287780 h 1569720"/>
                <a:gd name="connsiteX45" fmla="*/ 617220 w 4518660"/>
                <a:gd name="connsiteY45" fmla="*/ 1325880 h 1569720"/>
                <a:gd name="connsiteX46" fmla="*/ 514350 w 4518660"/>
                <a:gd name="connsiteY46" fmla="*/ 1344930 h 1569720"/>
                <a:gd name="connsiteX47" fmla="*/ 434340 w 4518660"/>
                <a:gd name="connsiteY47" fmla="*/ 1375410 h 1569720"/>
                <a:gd name="connsiteX48" fmla="*/ 373380 w 4518660"/>
                <a:gd name="connsiteY48" fmla="*/ 1432560 h 1569720"/>
                <a:gd name="connsiteX49" fmla="*/ 289560 w 4518660"/>
                <a:gd name="connsiteY49" fmla="*/ 1436370 h 1569720"/>
                <a:gd name="connsiteX50" fmla="*/ 266700 w 4518660"/>
                <a:gd name="connsiteY50" fmla="*/ 1474470 h 1569720"/>
                <a:gd name="connsiteX51" fmla="*/ 186690 w 4518660"/>
                <a:gd name="connsiteY51" fmla="*/ 1504950 h 1569720"/>
                <a:gd name="connsiteX52" fmla="*/ 110490 w 4518660"/>
                <a:gd name="connsiteY52" fmla="*/ 1531620 h 1569720"/>
                <a:gd name="connsiteX53" fmla="*/ 0 w 4518660"/>
                <a:gd name="connsiteY53" fmla="*/ 1569720 h 156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18660" h="1569720">
                  <a:moveTo>
                    <a:pt x="4518660" y="0"/>
                  </a:moveTo>
                  <a:lnTo>
                    <a:pt x="4511040" y="22860"/>
                  </a:lnTo>
                  <a:lnTo>
                    <a:pt x="4461510" y="38100"/>
                  </a:lnTo>
                  <a:lnTo>
                    <a:pt x="4339590" y="68580"/>
                  </a:lnTo>
                  <a:lnTo>
                    <a:pt x="4274820" y="83820"/>
                  </a:lnTo>
                  <a:lnTo>
                    <a:pt x="4168140" y="99060"/>
                  </a:lnTo>
                  <a:lnTo>
                    <a:pt x="4133850" y="114300"/>
                  </a:lnTo>
                  <a:lnTo>
                    <a:pt x="4069080" y="152400"/>
                  </a:lnTo>
                  <a:lnTo>
                    <a:pt x="3996690" y="175260"/>
                  </a:lnTo>
                  <a:lnTo>
                    <a:pt x="3939540" y="171450"/>
                  </a:lnTo>
                  <a:lnTo>
                    <a:pt x="3912870" y="209550"/>
                  </a:lnTo>
                  <a:lnTo>
                    <a:pt x="3790950" y="232410"/>
                  </a:lnTo>
                  <a:lnTo>
                    <a:pt x="3680460" y="247650"/>
                  </a:lnTo>
                  <a:lnTo>
                    <a:pt x="3600450" y="281940"/>
                  </a:lnTo>
                  <a:lnTo>
                    <a:pt x="3497580" y="312420"/>
                  </a:lnTo>
                  <a:lnTo>
                    <a:pt x="3390900" y="323850"/>
                  </a:lnTo>
                  <a:lnTo>
                    <a:pt x="3303270" y="350520"/>
                  </a:lnTo>
                  <a:lnTo>
                    <a:pt x="3211830" y="381000"/>
                  </a:lnTo>
                  <a:lnTo>
                    <a:pt x="3093720" y="400050"/>
                  </a:lnTo>
                  <a:lnTo>
                    <a:pt x="3006090" y="422910"/>
                  </a:lnTo>
                  <a:lnTo>
                    <a:pt x="2918460" y="453390"/>
                  </a:lnTo>
                  <a:lnTo>
                    <a:pt x="2815590" y="495300"/>
                  </a:lnTo>
                  <a:lnTo>
                    <a:pt x="2747010" y="533400"/>
                  </a:lnTo>
                  <a:lnTo>
                    <a:pt x="2659380" y="567690"/>
                  </a:lnTo>
                  <a:lnTo>
                    <a:pt x="2564130" y="598170"/>
                  </a:lnTo>
                  <a:lnTo>
                    <a:pt x="2453640" y="624840"/>
                  </a:lnTo>
                  <a:lnTo>
                    <a:pt x="2362200" y="651510"/>
                  </a:lnTo>
                  <a:lnTo>
                    <a:pt x="2232660" y="689610"/>
                  </a:lnTo>
                  <a:lnTo>
                    <a:pt x="2125980" y="758190"/>
                  </a:lnTo>
                  <a:lnTo>
                    <a:pt x="2019300" y="784860"/>
                  </a:lnTo>
                  <a:lnTo>
                    <a:pt x="1931670" y="803910"/>
                  </a:lnTo>
                  <a:lnTo>
                    <a:pt x="1844040" y="838200"/>
                  </a:lnTo>
                  <a:lnTo>
                    <a:pt x="1756410" y="880110"/>
                  </a:lnTo>
                  <a:lnTo>
                    <a:pt x="1672590" y="914400"/>
                  </a:lnTo>
                  <a:lnTo>
                    <a:pt x="1588770" y="952500"/>
                  </a:lnTo>
                  <a:lnTo>
                    <a:pt x="1493520" y="986790"/>
                  </a:lnTo>
                  <a:lnTo>
                    <a:pt x="1383030" y="998220"/>
                  </a:lnTo>
                  <a:lnTo>
                    <a:pt x="1306830" y="1043940"/>
                  </a:lnTo>
                  <a:lnTo>
                    <a:pt x="1223010" y="1078230"/>
                  </a:lnTo>
                  <a:lnTo>
                    <a:pt x="1127760" y="1104900"/>
                  </a:lnTo>
                  <a:lnTo>
                    <a:pt x="1047750" y="1143000"/>
                  </a:lnTo>
                  <a:lnTo>
                    <a:pt x="956310" y="1181100"/>
                  </a:lnTo>
                  <a:lnTo>
                    <a:pt x="868680" y="1207770"/>
                  </a:lnTo>
                  <a:lnTo>
                    <a:pt x="781050" y="1238250"/>
                  </a:lnTo>
                  <a:lnTo>
                    <a:pt x="685800" y="1287780"/>
                  </a:lnTo>
                  <a:lnTo>
                    <a:pt x="617220" y="1325880"/>
                  </a:lnTo>
                  <a:lnTo>
                    <a:pt x="514350" y="1344930"/>
                  </a:lnTo>
                  <a:lnTo>
                    <a:pt x="434340" y="1375410"/>
                  </a:lnTo>
                  <a:lnTo>
                    <a:pt x="373380" y="1432560"/>
                  </a:lnTo>
                  <a:lnTo>
                    <a:pt x="289560" y="1436370"/>
                  </a:lnTo>
                  <a:lnTo>
                    <a:pt x="266700" y="1474470"/>
                  </a:lnTo>
                  <a:lnTo>
                    <a:pt x="186690" y="1504950"/>
                  </a:lnTo>
                  <a:lnTo>
                    <a:pt x="110490" y="1531620"/>
                  </a:lnTo>
                  <a:lnTo>
                    <a:pt x="0" y="1569720"/>
                  </a:lnTo>
                </a:path>
              </a:pathLst>
            </a:cu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35849" name="Freeform 35848"/>
            <p:cNvSpPr/>
            <p:nvPr/>
          </p:nvSpPr>
          <p:spPr>
            <a:xfrm>
              <a:off x="3436620" y="2236470"/>
              <a:ext cx="4518660" cy="1482090"/>
            </a:xfrm>
            <a:custGeom>
              <a:avLst/>
              <a:gdLst>
                <a:gd name="connsiteX0" fmla="*/ 4518660 w 4518660"/>
                <a:gd name="connsiteY0" fmla="*/ 0 h 1482090"/>
                <a:gd name="connsiteX1" fmla="*/ 4415790 w 4518660"/>
                <a:gd name="connsiteY1" fmla="*/ 11430 h 1482090"/>
                <a:gd name="connsiteX2" fmla="*/ 4389120 w 4518660"/>
                <a:gd name="connsiteY2" fmla="*/ 26670 h 1482090"/>
                <a:gd name="connsiteX3" fmla="*/ 4312920 w 4518660"/>
                <a:gd name="connsiteY3" fmla="*/ 38100 h 1482090"/>
                <a:gd name="connsiteX4" fmla="*/ 4274820 w 4518660"/>
                <a:gd name="connsiteY4" fmla="*/ 53340 h 1482090"/>
                <a:gd name="connsiteX5" fmla="*/ 4221480 w 4518660"/>
                <a:gd name="connsiteY5" fmla="*/ 45720 h 1482090"/>
                <a:gd name="connsiteX6" fmla="*/ 4191000 w 4518660"/>
                <a:gd name="connsiteY6" fmla="*/ 72390 h 1482090"/>
                <a:gd name="connsiteX7" fmla="*/ 4103370 w 4518660"/>
                <a:gd name="connsiteY7" fmla="*/ 72390 h 1482090"/>
                <a:gd name="connsiteX8" fmla="*/ 4046220 w 4518660"/>
                <a:gd name="connsiteY8" fmla="*/ 87630 h 1482090"/>
                <a:gd name="connsiteX9" fmla="*/ 4008120 w 4518660"/>
                <a:gd name="connsiteY9" fmla="*/ 102870 h 1482090"/>
                <a:gd name="connsiteX10" fmla="*/ 3962400 w 4518660"/>
                <a:gd name="connsiteY10" fmla="*/ 118110 h 1482090"/>
                <a:gd name="connsiteX11" fmla="*/ 3920490 w 4518660"/>
                <a:gd name="connsiteY11" fmla="*/ 137160 h 1482090"/>
                <a:gd name="connsiteX12" fmla="*/ 3836670 w 4518660"/>
                <a:gd name="connsiteY12" fmla="*/ 148590 h 1482090"/>
                <a:gd name="connsiteX13" fmla="*/ 3775710 w 4518660"/>
                <a:gd name="connsiteY13" fmla="*/ 148590 h 1482090"/>
                <a:gd name="connsiteX14" fmla="*/ 3741420 w 4518660"/>
                <a:gd name="connsiteY14" fmla="*/ 175260 h 1482090"/>
                <a:gd name="connsiteX15" fmla="*/ 3657600 w 4518660"/>
                <a:gd name="connsiteY15" fmla="*/ 194310 h 1482090"/>
                <a:gd name="connsiteX16" fmla="*/ 3550920 w 4518660"/>
                <a:gd name="connsiteY16" fmla="*/ 201930 h 1482090"/>
                <a:gd name="connsiteX17" fmla="*/ 3497580 w 4518660"/>
                <a:gd name="connsiteY17" fmla="*/ 224790 h 1482090"/>
                <a:gd name="connsiteX18" fmla="*/ 3467100 w 4518660"/>
                <a:gd name="connsiteY18" fmla="*/ 224790 h 1482090"/>
                <a:gd name="connsiteX19" fmla="*/ 3421380 w 4518660"/>
                <a:gd name="connsiteY19" fmla="*/ 232410 h 1482090"/>
                <a:gd name="connsiteX20" fmla="*/ 3345180 w 4518660"/>
                <a:gd name="connsiteY20" fmla="*/ 259080 h 1482090"/>
                <a:gd name="connsiteX21" fmla="*/ 3223260 w 4518660"/>
                <a:gd name="connsiteY21" fmla="*/ 304800 h 1482090"/>
                <a:gd name="connsiteX22" fmla="*/ 3181350 w 4518660"/>
                <a:gd name="connsiteY22" fmla="*/ 323850 h 1482090"/>
                <a:gd name="connsiteX23" fmla="*/ 3135630 w 4518660"/>
                <a:gd name="connsiteY23" fmla="*/ 323850 h 1482090"/>
                <a:gd name="connsiteX24" fmla="*/ 3006090 w 4518660"/>
                <a:gd name="connsiteY24" fmla="*/ 373380 h 1482090"/>
                <a:gd name="connsiteX25" fmla="*/ 2865120 w 4518660"/>
                <a:gd name="connsiteY25" fmla="*/ 434340 h 1482090"/>
                <a:gd name="connsiteX26" fmla="*/ 2766060 w 4518660"/>
                <a:gd name="connsiteY26" fmla="*/ 480060 h 1482090"/>
                <a:gd name="connsiteX27" fmla="*/ 2716530 w 4518660"/>
                <a:gd name="connsiteY27" fmla="*/ 487680 h 1482090"/>
                <a:gd name="connsiteX28" fmla="*/ 2571750 w 4518660"/>
                <a:gd name="connsiteY28" fmla="*/ 529590 h 1482090"/>
                <a:gd name="connsiteX29" fmla="*/ 2491740 w 4518660"/>
                <a:gd name="connsiteY29" fmla="*/ 560070 h 1482090"/>
                <a:gd name="connsiteX30" fmla="*/ 2457450 w 4518660"/>
                <a:gd name="connsiteY30" fmla="*/ 567690 h 1482090"/>
                <a:gd name="connsiteX31" fmla="*/ 2453640 w 4518660"/>
                <a:gd name="connsiteY31" fmla="*/ 582930 h 1482090"/>
                <a:gd name="connsiteX32" fmla="*/ 2350770 w 4518660"/>
                <a:gd name="connsiteY32" fmla="*/ 609600 h 1482090"/>
                <a:gd name="connsiteX33" fmla="*/ 2240280 w 4518660"/>
                <a:gd name="connsiteY33" fmla="*/ 632460 h 1482090"/>
                <a:gd name="connsiteX34" fmla="*/ 2186940 w 4518660"/>
                <a:gd name="connsiteY34" fmla="*/ 666750 h 1482090"/>
                <a:gd name="connsiteX35" fmla="*/ 2084070 w 4518660"/>
                <a:gd name="connsiteY35" fmla="*/ 689610 h 1482090"/>
                <a:gd name="connsiteX36" fmla="*/ 1969770 w 4518660"/>
                <a:gd name="connsiteY36" fmla="*/ 712470 h 1482090"/>
                <a:gd name="connsiteX37" fmla="*/ 1878330 w 4518660"/>
                <a:gd name="connsiteY37" fmla="*/ 746760 h 1482090"/>
                <a:gd name="connsiteX38" fmla="*/ 1779270 w 4518660"/>
                <a:gd name="connsiteY38" fmla="*/ 765810 h 1482090"/>
                <a:gd name="connsiteX39" fmla="*/ 1718310 w 4518660"/>
                <a:gd name="connsiteY39" fmla="*/ 800100 h 1482090"/>
                <a:gd name="connsiteX40" fmla="*/ 1718310 w 4518660"/>
                <a:gd name="connsiteY40" fmla="*/ 800100 h 1482090"/>
                <a:gd name="connsiteX41" fmla="*/ 1600200 w 4518660"/>
                <a:gd name="connsiteY41" fmla="*/ 826770 h 1482090"/>
                <a:gd name="connsiteX42" fmla="*/ 1447800 w 4518660"/>
                <a:gd name="connsiteY42" fmla="*/ 872490 h 1482090"/>
                <a:gd name="connsiteX43" fmla="*/ 1295400 w 4518660"/>
                <a:gd name="connsiteY43" fmla="*/ 929640 h 1482090"/>
                <a:gd name="connsiteX44" fmla="*/ 1238250 w 4518660"/>
                <a:gd name="connsiteY44" fmla="*/ 979170 h 1482090"/>
                <a:gd name="connsiteX45" fmla="*/ 1158240 w 4518660"/>
                <a:gd name="connsiteY45" fmla="*/ 982980 h 1482090"/>
                <a:gd name="connsiteX46" fmla="*/ 1101090 w 4518660"/>
                <a:gd name="connsiteY46" fmla="*/ 1017270 h 1482090"/>
                <a:gd name="connsiteX47" fmla="*/ 1059180 w 4518660"/>
                <a:gd name="connsiteY47" fmla="*/ 1024890 h 1482090"/>
                <a:gd name="connsiteX48" fmla="*/ 1028700 w 4518660"/>
                <a:gd name="connsiteY48" fmla="*/ 1032510 h 1482090"/>
                <a:gd name="connsiteX49" fmla="*/ 986790 w 4518660"/>
                <a:gd name="connsiteY49" fmla="*/ 1070610 h 1482090"/>
                <a:gd name="connsiteX50" fmla="*/ 952500 w 4518660"/>
                <a:gd name="connsiteY50" fmla="*/ 1074420 h 1482090"/>
                <a:gd name="connsiteX51" fmla="*/ 918210 w 4518660"/>
                <a:gd name="connsiteY51" fmla="*/ 1082040 h 1482090"/>
                <a:gd name="connsiteX52" fmla="*/ 887730 w 4518660"/>
                <a:gd name="connsiteY52" fmla="*/ 1097280 h 1482090"/>
                <a:gd name="connsiteX53" fmla="*/ 800100 w 4518660"/>
                <a:gd name="connsiteY53" fmla="*/ 1139190 h 1482090"/>
                <a:gd name="connsiteX54" fmla="*/ 758190 w 4518660"/>
                <a:gd name="connsiteY54" fmla="*/ 1154430 h 1482090"/>
                <a:gd name="connsiteX55" fmla="*/ 689610 w 4518660"/>
                <a:gd name="connsiteY55" fmla="*/ 1169670 h 1482090"/>
                <a:gd name="connsiteX56" fmla="*/ 640080 w 4518660"/>
                <a:gd name="connsiteY56" fmla="*/ 1177290 h 1482090"/>
                <a:gd name="connsiteX57" fmla="*/ 582930 w 4518660"/>
                <a:gd name="connsiteY57" fmla="*/ 1215390 h 1482090"/>
                <a:gd name="connsiteX58" fmla="*/ 514350 w 4518660"/>
                <a:gd name="connsiteY58" fmla="*/ 1242060 h 1482090"/>
                <a:gd name="connsiteX59" fmla="*/ 441960 w 4518660"/>
                <a:gd name="connsiteY59" fmla="*/ 1272540 h 1482090"/>
                <a:gd name="connsiteX60" fmla="*/ 381000 w 4518660"/>
                <a:gd name="connsiteY60" fmla="*/ 1303020 h 1482090"/>
                <a:gd name="connsiteX61" fmla="*/ 323850 w 4518660"/>
                <a:gd name="connsiteY61" fmla="*/ 1318260 h 1482090"/>
                <a:gd name="connsiteX62" fmla="*/ 259080 w 4518660"/>
                <a:gd name="connsiteY62" fmla="*/ 1367790 h 1482090"/>
                <a:gd name="connsiteX63" fmla="*/ 251460 w 4518660"/>
                <a:gd name="connsiteY63" fmla="*/ 1379220 h 1482090"/>
                <a:gd name="connsiteX64" fmla="*/ 217170 w 4518660"/>
                <a:gd name="connsiteY64" fmla="*/ 1390650 h 1482090"/>
                <a:gd name="connsiteX65" fmla="*/ 190500 w 4518660"/>
                <a:gd name="connsiteY65" fmla="*/ 1405890 h 1482090"/>
                <a:gd name="connsiteX66" fmla="*/ 156210 w 4518660"/>
                <a:gd name="connsiteY66" fmla="*/ 1417320 h 1482090"/>
                <a:gd name="connsiteX67" fmla="*/ 110490 w 4518660"/>
                <a:gd name="connsiteY67" fmla="*/ 1436370 h 1482090"/>
                <a:gd name="connsiteX68" fmla="*/ 0 w 4518660"/>
                <a:gd name="connsiteY68" fmla="*/ 1482090 h 14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518660" h="1482090">
                  <a:moveTo>
                    <a:pt x="4518660" y="0"/>
                  </a:moveTo>
                  <a:lnTo>
                    <a:pt x="4415790" y="11430"/>
                  </a:lnTo>
                  <a:lnTo>
                    <a:pt x="4389120" y="26670"/>
                  </a:lnTo>
                  <a:lnTo>
                    <a:pt x="4312920" y="38100"/>
                  </a:lnTo>
                  <a:lnTo>
                    <a:pt x="4274820" y="53340"/>
                  </a:lnTo>
                  <a:lnTo>
                    <a:pt x="4221480" y="45720"/>
                  </a:lnTo>
                  <a:lnTo>
                    <a:pt x="4191000" y="72390"/>
                  </a:lnTo>
                  <a:lnTo>
                    <a:pt x="4103370" y="72390"/>
                  </a:lnTo>
                  <a:lnTo>
                    <a:pt x="4046220" y="87630"/>
                  </a:lnTo>
                  <a:lnTo>
                    <a:pt x="4008120" y="102870"/>
                  </a:lnTo>
                  <a:lnTo>
                    <a:pt x="3962400" y="118110"/>
                  </a:lnTo>
                  <a:lnTo>
                    <a:pt x="3920490" y="137160"/>
                  </a:lnTo>
                  <a:lnTo>
                    <a:pt x="3836670" y="148590"/>
                  </a:lnTo>
                  <a:lnTo>
                    <a:pt x="3775710" y="148590"/>
                  </a:lnTo>
                  <a:lnTo>
                    <a:pt x="3741420" y="175260"/>
                  </a:lnTo>
                  <a:lnTo>
                    <a:pt x="3657600" y="194310"/>
                  </a:lnTo>
                  <a:lnTo>
                    <a:pt x="3550920" y="201930"/>
                  </a:lnTo>
                  <a:lnTo>
                    <a:pt x="3497580" y="224790"/>
                  </a:lnTo>
                  <a:lnTo>
                    <a:pt x="3467100" y="224790"/>
                  </a:lnTo>
                  <a:lnTo>
                    <a:pt x="3421380" y="232410"/>
                  </a:lnTo>
                  <a:lnTo>
                    <a:pt x="3345180" y="259080"/>
                  </a:lnTo>
                  <a:lnTo>
                    <a:pt x="3223260" y="304800"/>
                  </a:lnTo>
                  <a:lnTo>
                    <a:pt x="3181350" y="323850"/>
                  </a:lnTo>
                  <a:lnTo>
                    <a:pt x="3135630" y="323850"/>
                  </a:lnTo>
                  <a:lnTo>
                    <a:pt x="3006090" y="373380"/>
                  </a:lnTo>
                  <a:lnTo>
                    <a:pt x="2865120" y="434340"/>
                  </a:lnTo>
                  <a:lnTo>
                    <a:pt x="2766060" y="480060"/>
                  </a:lnTo>
                  <a:lnTo>
                    <a:pt x="2716530" y="487680"/>
                  </a:lnTo>
                  <a:lnTo>
                    <a:pt x="2571750" y="529590"/>
                  </a:lnTo>
                  <a:lnTo>
                    <a:pt x="2491740" y="560070"/>
                  </a:lnTo>
                  <a:lnTo>
                    <a:pt x="2457450" y="567690"/>
                  </a:lnTo>
                  <a:lnTo>
                    <a:pt x="2453640" y="582930"/>
                  </a:lnTo>
                  <a:lnTo>
                    <a:pt x="2350770" y="609600"/>
                  </a:lnTo>
                  <a:lnTo>
                    <a:pt x="2240280" y="632460"/>
                  </a:lnTo>
                  <a:lnTo>
                    <a:pt x="2186940" y="666750"/>
                  </a:lnTo>
                  <a:lnTo>
                    <a:pt x="2084070" y="689610"/>
                  </a:lnTo>
                  <a:lnTo>
                    <a:pt x="1969770" y="712470"/>
                  </a:lnTo>
                  <a:lnTo>
                    <a:pt x="1878330" y="746760"/>
                  </a:lnTo>
                  <a:lnTo>
                    <a:pt x="1779270" y="765810"/>
                  </a:lnTo>
                  <a:lnTo>
                    <a:pt x="1718310" y="800100"/>
                  </a:lnTo>
                  <a:lnTo>
                    <a:pt x="1718310" y="800100"/>
                  </a:lnTo>
                  <a:lnTo>
                    <a:pt x="1600200" y="826770"/>
                  </a:lnTo>
                  <a:lnTo>
                    <a:pt x="1447800" y="872490"/>
                  </a:lnTo>
                  <a:lnTo>
                    <a:pt x="1295400" y="929640"/>
                  </a:lnTo>
                  <a:lnTo>
                    <a:pt x="1238250" y="979170"/>
                  </a:lnTo>
                  <a:lnTo>
                    <a:pt x="1158240" y="982980"/>
                  </a:lnTo>
                  <a:lnTo>
                    <a:pt x="1101090" y="1017270"/>
                  </a:lnTo>
                  <a:lnTo>
                    <a:pt x="1059180" y="1024890"/>
                  </a:lnTo>
                  <a:lnTo>
                    <a:pt x="1028700" y="1032510"/>
                  </a:lnTo>
                  <a:lnTo>
                    <a:pt x="986790" y="1070610"/>
                  </a:lnTo>
                  <a:lnTo>
                    <a:pt x="952500" y="1074420"/>
                  </a:lnTo>
                  <a:lnTo>
                    <a:pt x="918210" y="1082040"/>
                  </a:lnTo>
                  <a:lnTo>
                    <a:pt x="887730" y="1097280"/>
                  </a:lnTo>
                  <a:lnTo>
                    <a:pt x="800100" y="1139190"/>
                  </a:lnTo>
                  <a:lnTo>
                    <a:pt x="758190" y="1154430"/>
                  </a:lnTo>
                  <a:lnTo>
                    <a:pt x="689610" y="1169670"/>
                  </a:lnTo>
                  <a:lnTo>
                    <a:pt x="640080" y="1177290"/>
                  </a:lnTo>
                  <a:lnTo>
                    <a:pt x="582930" y="1215390"/>
                  </a:lnTo>
                  <a:lnTo>
                    <a:pt x="514350" y="1242060"/>
                  </a:lnTo>
                  <a:lnTo>
                    <a:pt x="441960" y="1272540"/>
                  </a:lnTo>
                  <a:lnTo>
                    <a:pt x="381000" y="1303020"/>
                  </a:lnTo>
                  <a:lnTo>
                    <a:pt x="323850" y="1318260"/>
                  </a:lnTo>
                  <a:lnTo>
                    <a:pt x="259080" y="1367790"/>
                  </a:lnTo>
                  <a:lnTo>
                    <a:pt x="251460" y="1379220"/>
                  </a:lnTo>
                  <a:lnTo>
                    <a:pt x="217170" y="1390650"/>
                  </a:lnTo>
                  <a:lnTo>
                    <a:pt x="190500" y="1405890"/>
                  </a:lnTo>
                  <a:lnTo>
                    <a:pt x="156210" y="1417320"/>
                  </a:lnTo>
                  <a:lnTo>
                    <a:pt x="110490" y="1436370"/>
                  </a:lnTo>
                  <a:lnTo>
                    <a:pt x="0" y="1482090"/>
                  </a:lnTo>
                </a:path>
              </a:pathLst>
            </a:custGeom>
            <a:noFill/>
            <a:ln w="1905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cxnSp>
          <p:nvCxnSpPr>
            <p:cNvPr id="68" name="Straight Connector 67"/>
            <p:cNvCxnSpPr/>
            <p:nvPr/>
          </p:nvCxnSpPr>
          <p:spPr>
            <a:xfrm>
              <a:off x="3157950" y="1947228"/>
              <a:ext cx="0" cy="180345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3157950" y="3748920"/>
              <a:ext cx="502451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3415803" y="3750682"/>
              <a:ext cx="0" cy="594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3790620" y="3750682"/>
              <a:ext cx="0" cy="594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4165436" y="3750682"/>
              <a:ext cx="0" cy="594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4537595" y="3750682"/>
              <a:ext cx="0" cy="594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5103808" y="3750682"/>
              <a:ext cx="0" cy="594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5667362" y="3750682"/>
              <a:ext cx="0" cy="594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6230916" y="3750682"/>
              <a:ext cx="0" cy="594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6794471" y="3750682"/>
              <a:ext cx="0" cy="594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7360684" y="3750682"/>
              <a:ext cx="0" cy="594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918921" y="3750682"/>
              <a:ext cx="0" cy="594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16200000">
              <a:off x="3130572" y="3687261"/>
              <a:ext cx="0" cy="6007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16200000">
              <a:off x="3130572" y="3116684"/>
              <a:ext cx="0" cy="6007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16200000">
              <a:off x="3130572" y="2538230"/>
              <a:ext cx="0" cy="6007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16200000">
              <a:off x="3130572" y="1944535"/>
              <a:ext cx="0" cy="6007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2863605" y="3590774"/>
              <a:ext cx="269626" cy="276999"/>
            </a:xfrm>
            <a:prstGeom prst="rect">
              <a:avLst/>
            </a:prstGeom>
            <a:noFill/>
          </p:spPr>
          <p:txBody>
            <a:bodyPr wrap="none" rtlCol="0">
              <a:spAutoFit/>
            </a:bodyPr>
            <a:lstStyle/>
            <a:p>
              <a:pPr algn="r"/>
              <a:r>
                <a:rPr lang="en-GB" sz="1200">
                  <a:solidFill>
                    <a:srgbClr val="5A5A5A"/>
                  </a:solidFill>
                </a:rPr>
                <a:t>0</a:t>
              </a:r>
            </a:p>
          </p:txBody>
        </p:sp>
        <p:sp>
          <p:nvSpPr>
            <p:cNvPr id="87" name="TextBox 86"/>
            <p:cNvSpPr txBox="1"/>
            <p:nvPr/>
          </p:nvSpPr>
          <p:spPr>
            <a:xfrm>
              <a:off x="3254255" y="3764258"/>
              <a:ext cx="269626" cy="276999"/>
            </a:xfrm>
            <a:prstGeom prst="rect">
              <a:avLst/>
            </a:prstGeom>
            <a:noFill/>
          </p:spPr>
          <p:txBody>
            <a:bodyPr wrap="none" rtlCol="0">
              <a:spAutoFit/>
            </a:bodyPr>
            <a:lstStyle/>
            <a:p>
              <a:pPr algn="r"/>
              <a:r>
                <a:rPr lang="en-GB" sz="1200">
                  <a:solidFill>
                    <a:srgbClr val="5A5A5A"/>
                  </a:solidFill>
                </a:rPr>
                <a:t>0</a:t>
              </a:r>
            </a:p>
          </p:txBody>
        </p:sp>
        <p:sp>
          <p:nvSpPr>
            <p:cNvPr id="88" name="TextBox 87"/>
            <p:cNvSpPr txBox="1"/>
            <p:nvPr/>
          </p:nvSpPr>
          <p:spPr>
            <a:xfrm>
              <a:off x="3630094" y="3764258"/>
              <a:ext cx="269626" cy="276999"/>
            </a:xfrm>
            <a:prstGeom prst="rect">
              <a:avLst/>
            </a:prstGeom>
            <a:noFill/>
          </p:spPr>
          <p:txBody>
            <a:bodyPr wrap="none" rtlCol="0">
              <a:spAutoFit/>
            </a:bodyPr>
            <a:lstStyle/>
            <a:p>
              <a:pPr algn="r"/>
              <a:r>
                <a:rPr lang="en-GB" sz="1200">
                  <a:solidFill>
                    <a:srgbClr val="5A5A5A"/>
                  </a:solidFill>
                </a:rPr>
                <a:t>4</a:t>
              </a:r>
            </a:p>
          </p:txBody>
        </p:sp>
        <p:sp>
          <p:nvSpPr>
            <p:cNvPr id="89" name="TextBox 88"/>
            <p:cNvSpPr txBox="1"/>
            <p:nvPr/>
          </p:nvSpPr>
          <p:spPr>
            <a:xfrm>
              <a:off x="4000615" y="3764258"/>
              <a:ext cx="269626" cy="276999"/>
            </a:xfrm>
            <a:prstGeom prst="rect">
              <a:avLst/>
            </a:prstGeom>
            <a:noFill/>
          </p:spPr>
          <p:txBody>
            <a:bodyPr wrap="none" rtlCol="0">
              <a:spAutoFit/>
            </a:bodyPr>
            <a:lstStyle/>
            <a:p>
              <a:pPr algn="r"/>
              <a:r>
                <a:rPr lang="en-GB" sz="1200">
                  <a:solidFill>
                    <a:srgbClr val="5A5A5A"/>
                  </a:solidFill>
                </a:rPr>
                <a:t>8</a:t>
              </a:r>
            </a:p>
          </p:txBody>
        </p:sp>
        <p:sp>
          <p:nvSpPr>
            <p:cNvPr id="90" name="TextBox 89"/>
            <p:cNvSpPr txBox="1"/>
            <p:nvPr/>
          </p:nvSpPr>
          <p:spPr>
            <a:xfrm>
              <a:off x="4346616" y="3764258"/>
              <a:ext cx="354584" cy="276999"/>
            </a:xfrm>
            <a:prstGeom prst="rect">
              <a:avLst/>
            </a:prstGeom>
            <a:noFill/>
          </p:spPr>
          <p:txBody>
            <a:bodyPr wrap="none" rtlCol="0">
              <a:spAutoFit/>
            </a:bodyPr>
            <a:lstStyle/>
            <a:p>
              <a:pPr algn="r"/>
              <a:r>
                <a:rPr lang="en-GB" sz="1200">
                  <a:solidFill>
                    <a:srgbClr val="5A5A5A"/>
                  </a:solidFill>
                </a:rPr>
                <a:t>12</a:t>
              </a:r>
            </a:p>
          </p:txBody>
        </p:sp>
        <p:sp>
          <p:nvSpPr>
            <p:cNvPr id="91" name="TextBox 90"/>
            <p:cNvSpPr txBox="1"/>
            <p:nvPr/>
          </p:nvSpPr>
          <p:spPr>
            <a:xfrm>
              <a:off x="4931977" y="3764258"/>
              <a:ext cx="354584" cy="276999"/>
            </a:xfrm>
            <a:prstGeom prst="rect">
              <a:avLst/>
            </a:prstGeom>
            <a:noFill/>
          </p:spPr>
          <p:txBody>
            <a:bodyPr wrap="none" rtlCol="0">
              <a:spAutoFit/>
            </a:bodyPr>
            <a:lstStyle/>
            <a:p>
              <a:pPr algn="ctr"/>
              <a:r>
                <a:rPr lang="en-GB" sz="1200">
                  <a:solidFill>
                    <a:srgbClr val="5A5A5A"/>
                  </a:solidFill>
                </a:rPr>
                <a:t>18</a:t>
              </a:r>
            </a:p>
          </p:txBody>
        </p:sp>
        <p:sp>
          <p:nvSpPr>
            <p:cNvPr id="92" name="TextBox 91"/>
            <p:cNvSpPr txBox="1"/>
            <p:nvPr/>
          </p:nvSpPr>
          <p:spPr>
            <a:xfrm>
              <a:off x="5488653" y="3764258"/>
              <a:ext cx="354584" cy="276999"/>
            </a:xfrm>
            <a:prstGeom prst="rect">
              <a:avLst/>
            </a:prstGeom>
            <a:noFill/>
          </p:spPr>
          <p:txBody>
            <a:bodyPr wrap="none" rtlCol="0">
              <a:spAutoFit/>
            </a:bodyPr>
            <a:lstStyle/>
            <a:p>
              <a:pPr algn="r"/>
              <a:r>
                <a:rPr lang="en-GB" sz="1200">
                  <a:solidFill>
                    <a:srgbClr val="5A5A5A"/>
                  </a:solidFill>
                </a:rPr>
                <a:t>24</a:t>
              </a:r>
            </a:p>
          </p:txBody>
        </p:sp>
        <p:sp>
          <p:nvSpPr>
            <p:cNvPr id="93" name="TextBox 92"/>
            <p:cNvSpPr txBox="1"/>
            <p:nvPr/>
          </p:nvSpPr>
          <p:spPr>
            <a:xfrm>
              <a:off x="6054023" y="3764258"/>
              <a:ext cx="354584" cy="276999"/>
            </a:xfrm>
            <a:prstGeom prst="rect">
              <a:avLst/>
            </a:prstGeom>
            <a:noFill/>
          </p:spPr>
          <p:txBody>
            <a:bodyPr wrap="none" rtlCol="0">
              <a:spAutoFit/>
            </a:bodyPr>
            <a:lstStyle/>
            <a:p>
              <a:pPr algn="r"/>
              <a:r>
                <a:rPr lang="en-GB" sz="1200">
                  <a:solidFill>
                    <a:srgbClr val="5A5A5A"/>
                  </a:solidFill>
                </a:rPr>
                <a:t>30</a:t>
              </a:r>
            </a:p>
          </p:txBody>
        </p:sp>
        <p:sp>
          <p:nvSpPr>
            <p:cNvPr id="94" name="TextBox 93"/>
            <p:cNvSpPr txBox="1"/>
            <p:nvPr/>
          </p:nvSpPr>
          <p:spPr>
            <a:xfrm>
              <a:off x="6612260" y="3764258"/>
              <a:ext cx="354584" cy="276999"/>
            </a:xfrm>
            <a:prstGeom prst="rect">
              <a:avLst/>
            </a:prstGeom>
            <a:noFill/>
          </p:spPr>
          <p:txBody>
            <a:bodyPr wrap="none" rtlCol="0">
              <a:spAutoFit/>
            </a:bodyPr>
            <a:lstStyle/>
            <a:p>
              <a:pPr algn="r"/>
              <a:r>
                <a:rPr lang="en-GB" sz="1200">
                  <a:solidFill>
                    <a:srgbClr val="5A5A5A"/>
                  </a:solidFill>
                </a:rPr>
                <a:t>36</a:t>
              </a:r>
            </a:p>
          </p:txBody>
        </p:sp>
        <p:sp>
          <p:nvSpPr>
            <p:cNvPr id="95" name="TextBox 94"/>
            <p:cNvSpPr txBox="1"/>
            <p:nvPr/>
          </p:nvSpPr>
          <p:spPr>
            <a:xfrm>
              <a:off x="7181974" y="3764258"/>
              <a:ext cx="354584" cy="276999"/>
            </a:xfrm>
            <a:prstGeom prst="rect">
              <a:avLst/>
            </a:prstGeom>
            <a:noFill/>
          </p:spPr>
          <p:txBody>
            <a:bodyPr wrap="none" rtlCol="0">
              <a:spAutoFit/>
            </a:bodyPr>
            <a:lstStyle/>
            <a:p>
              <a:pPr algn="r"/>
              <a:r>
                <a:rPr lang="en-GB" sz="1200">
                  <a:solidFill>
                    <a:srgbClr val="5A5A5A"/>
                  </a:solidFill>
                </a:rPr>
                <a:t>42</a:t>
              </a:r>
            </a:p>
          </p:txBody>
        </p:sp>
        <p:sp>
          <p:nvSpPr>
            <p:cNvPr id="96" name="TextBox 95"/>
            <p:cNvSpPr txBox="1"/>
            <p:nvPr/>
          </p:nvSpPr>
          <p:spPr>
            <a:xfrm>
              <a:off x="7734810" y="3764258"/>
              <a:ext cx="354584" cy="276999"/>
            </a:xfrm>
            <a:prstGeom prst="rect">
              <a:avLst/>
            </a:prstGeom>
            <a:noFill/>
          </p:spPr>
          <p:txBody>
            <a:bodyPr wrap="none" rtlCol="0">
              <a:spAutoFit/>
            </a:bodyPr>
            <a:lstStyle/>
            <a:p>
              <a:pPr algn="r"/>
              <a:r>
                <a:rPr lang="en-GB" sz="1200">
                  <a:solidFill>
                    <a:srgbClr val="5A5A5A"/>
                  </a:solidFill>
                </a:rPr>
                <a:t>48</a:t>
              </a:r>
            </a:p>
          </p:txBody>
        </p:sp>
        <p:sp>
          <p:nvSpPr>
            <p:cNvPr id="115" name="TextBox 114"/>
            <p:cNvSpPr txBox="1"/>
            <p:nvPr/>
          </p:nvSpPr>
          <p:spPr>
            <a:xfrm>
              <a:off x="2863605" y="3024667"/>
              <a:ext cx="269626" cy="276999"/>
            </a:xfrm>
            <a:prstGeom prst="rect">
              <a:avLst/>
            </a:prstGeom>
            <a:noFill/>
          </p:spPr>
          <p:txBody>
            <a:bodyPr wrap="none" rtlCol="0">
              <a:spAutoFit/>
            </a:bodyPr>
            <a:lstStyle/>
            <a:p>
              <a:pPr algn="r"/>
              <a:r>
                <a:rPr lang="en-GB" sz="1200">
                  <a:solidFill>
                    <a:srgbClr val="5A5A5A"/>
                  </a:solidFill>
                </a:rPr>
                <a:t>5</a:t>
              </a:r>
            </a:p>
          </p:txBody>
        </p:sp>
        <p:sp>
          <p:nvSpPr>
            <p:cNvPr id="116" name="TextBox 115"/>
            <p:cNvSpPr txBox="1"/>
            <p:nvPr/>
          </p:nvSpPr>
          <p:spPr>
            <a:xfrm>
              <a:off x="2778647" y="2396902"/>
              <a:ext cx="354584" cy="276999"/>
            </a:xfrm>
            <a:prstGeom prst="rect">
              <a:avLst/>
            </a:prstGeom>
            <a:noFill/>
          </p:spPr>
          <p:txBody>
            <a:bodyPr wrap="none" rtlCol="0">
              <a:spAutoFit/>
            </a:bodyPr>
            <a:lstStyle/>
            <a:p>
              <a:pPr algn="r"/>
              <a:r>
                <a:rPr lang="en-GB" sz="1200">
                  <a:solidFill>
                    <a:srgbClr val="5A5A5A"/>
                  </a:solidFill>
                </a:rPr>
                <a:t>10</a:t>
              </a:r>
            </a:p>
          </p:txBody>
        </p:sp>
        <p:sp>
          <p:nvSpPr>
            <p:cNvPr id="117" name="TextBox 116"/>
            <p:cNvSpPr txBox="1"/>
            <p:nvPr/>
          </p:nvSpPr>
          <p:spPr>
            <a:xfrm>
              <a:off x="2778647" y="1844078"/>
              <a:ext cx="354584" cy="276999"/>
            </a:xfrm>
            <a:prstGeom prst="rect">
              <a:avLst/>
            </a:prstGeom>
            <a:noFill/>
          </p:spPr>
          <p:txBody>
            <a:bodyPr wrap="none" rtlCol="0">
              <a:spAutoFit/>
            </a:bodyPr>
            <a:lstStyle/>
            <a:p>
              <a:pPr algn="r"/>
              <a:r>
                <a:rPr lang="en-GB" sz="1200">
                  <a:solidFill>
                    <a:srgbClr val="5A5A5A"/>
                  </a:solidFill>
                </a:rPr>
                <a:t>15</a:t>
              </a:r>
            </a:p>
          </p:txBody>
        </p:sp>
        <p:grpSp>
          <p:nvGrpSpPr>
            <p:cNvPr id="35848" name="Group 35847"/>
            <p:cNvGrpSpPr/>
            <p:nvPr/>
          </p:nvGrpSpPr>
          <p:grpSpPr>
            <a:xfrm>
              <a:off x="7810501" y="2111959"/>
              <a:ext cx="90000" cy="248195"/>
              <a:chOff x="5539720" y="2175510"/>
              <a:chExt cx="73237" cy="199627"/>
            </a:xfrm>
          </p:grpSpPr>
          <p:cxnSp>
            <p:nvCxnSpPr>
              <p:cNvPr id="35840" name="Straight Connector 35839"/>
              <p:cNvCxnSpPr/>
              <p:nvPr/>
            </p:nvCxnSpPr>
            <p:spPr>
              <a:xfrm>
                <a:off x="5539720" y="2175510"/>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5539720" y="2375137"/>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35847" name="Straight Connector 35846"/>
              <p:cNvCxnSpPr/>
              <p:nvPr/>
            </p:nvCxnSpPr>
            <p:spPr>
              <a:xfrm>
                <a:off x="5576338" y="2175510"/>
                <a:ext cx="0" cy="199627"/>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124" name="Group 123"/>
            <p:cNvGrpSpPr/>
            <p:nvPr/>
          </p:nvGrpSpPr>
          <p:grpSpPr>
            <a:xfrm>
              <a:off x="7244924" y="2250417"/>
              <a:ext cx="90000" cy="229893"/>
              <a:chOff x="5539720" y="2175510"/>
              <a:chExt cx="73237" cy="199627"/>
            </a:xfrm>
          </p:grpSpPr>
          <p:cxnSp>
            <p:nvCxnSpPr>
              <p:cNvPr id="125" name="Straight Connector 124"/>
              <p:cNvCxnSpPr/>
              <p:nvPr/>
            </p:nvCxnSpPr>
            <p:spPr>
              <a:xfrm>
                <a:off x="5539720" y="2175510"/>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5539720" y="2375137"/>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5576338" y="2175510"/>
                <a:ext cx="0" cy="199627"/>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128" name="Group 127"/>
            <p:cNvGrpSpPr/>
            <p:nvPr/>
          </p:nvGrpSpPr>
          <p:grpSpPr>
            <a:xfrm>
              <a:off x="6691917" y="2387236"/>
              <a:ext cx="90000" cy="202062"/>
              <a:chOff x="5539720" y="2175510"/>
              <a:chExt cx="73237" cy="199627"/>
            </a:xfrm>
          </p:grpSpPr>
          <p:cxnSp>
            <p:nvCxnSpPr>
              <p:cNvPr id="129" name="Straight Connector 128"/>
              <p:cNvCxnSpPr/>
              <p:nvPr/>
            </p:nvCxnSpPr>
            <p:spPr>
              <a:xfrm>
                <a:off x="5539720" y="2175510"/>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5539720" y="2375137"/>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5576338" y="2175510"/>
                <a:ext cx="0" cy="199627"/>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132" name="Group 131"/>
            <p:cNvGrpSpPr/>
            <p:nvPr/>
          </p:nvGrpSpPr>
          <p:grpSpPr>
            <a:xfrm>
              <a:off x="6128420" y="2596992"/>
              <a:ext cx="90000" cy="180872"/>
              <a:chOff x="5539720" y="2175506"/>
              <a:chExt cx="73237" cy="199631"/>
            </a:xfrm>
          </p:grpSpPr>
          <p:cxnSp>
            <p:nvCxnSpPr>
              <p:cNvPr id="133" name="Straight Connector 132"/>
              <p:cNvCxnSpPr/>
              <p:nvPr/>
            </p:nvCxnSpPr>
            <p:spPr>
              <a:xfrm>
                <a:off x="5539720" y="2175510"/>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5539720" y="2375137"/>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5576357" y="2175506"/>
                <a:ext cx="0" cy="199627"/>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136" name="Group 135"/>
            <p:cNvGrpSpPr/>
            <p:nvPr/>
          </p:nvGrpSpPr>
          <p:grpSpPr>
            <a:xfrm>
              <a:off x="5583815" y="2786945"/>
              <a:ext cx="90000" cy="159350"/>
              <a:chOff x="5539720" y="2175510"/>
              <a:chExt cx="73237" cy="199627"/>
            </a:xfrm>
          </p:grpSpPr>
          <p:cxnSp>
            <p:nvCxnSpPr>
              <p:cNvPr id="137" name="Straight Connector 136"/>
              <p:cNvCxnSpPr/>
              <p:nvPr/>
            </p:nvCxnSpPr>
            <p:spPr>
              <a:xfrm>
                <a:off x="5539720" y="2175510"/>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5539720" y="2375137"/>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5576338" y="2175510"/>
                <a:ext cx="0" cy="199627"/>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140" name="Group 139"/>
            <p:cNvGrpSpPr/>
            <p:nvPr/>
          </p:nvGrpSpPr>
          <p:grpSpPr>
            <a:xfrm>
              <a:off x="5014944" y="2984454"/>
              <a:ext cx="90000" cy="128316"/>
              <a:chOff x="5539720" y="2175510"/>
              <a:chExt cx="73237" cy="199627"/>
            </a:xfrm>
          </p:grpSpPr>
          <p:cxnSp>
            <p:nvCxnSpPr>
              <p:cNvPr id="141" name="Straight Connector 140"/>
              <p:cNvCxnSpPr/>
              <p:nvPr/>
            </p:nvCxnSpPr>
            <p:spPr>
              <a:xfrm>
                <a:off x="5539720" y="2175510"/>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5539720" y="2375137"/>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5576338" y="2175510"/>
                <a:ext cx="0" cy="199627"/>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144" name="Group 143"/>
            <p:cNvGrpSpPr/>
            <p:nvPr/>
          </p:nvGrpSpPr>
          <p:grpSpPr>
            <a:xfrm>
              <a:off x="4446270" y="3190583"/>
              <a:ext cx="90000" cy="111083"/>
              <a:chOff x="5539720" y="2175510"/>
              <a:chExt cx="73237" cy="199627"/>
            </a:xfrm>
          </p:grpSpPr>
          <p:cxnSp>
            <p:nvCxnSpPr>
              <p:cNvPr id="145" name="Straight Connector 144"/>
              <p:cNvCxnSpPr/>
              <p:nvPr/>
            </p:nvCxnSpPr>
            <p:spPr>
              <a:xfrm>
                <a:off x="5539720" y="2175510"/>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5539720" y="2375137"/>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5576338" y="2175510"/>
                <a:ext cx="0" cy="199627"/>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148" name="Group 147"/>
            <p:cNvGrpSpPr/>
            <p:nvPr/>
          </p:nvGrpSpPr>
          <p:grpSpPr>
            <a:xfrm>
              <a:off x="4091940" y="3343229"/>
              <a:ext cx="90000" cy="100229"/>
              <a:chOff x="5539720" y="2175510"/>
              <a:chExt cx="73237" cy="199627"/>
            </a:xfrm>
          </p:grpSpPr>
          <p:cxnSp>
            <p:nvCxnSpPr>
              <p:cNvPr id="149" name="Straight Connector 148"/>
              <p:cNvCxnSpPr/>
              <p:nvPr/>
            </p:nvCxnSpPr>
            <p:spPr>
              <a:xfrm>
                <a:off x="5539720" y="2175510"/>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5539720" y="2375137"/>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5576338" y="2175510"/>
                <a:ext cx="0" cy="199627"/>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152" name="Group 151"/>
            <p:cNvGrpSpPr/>
            <p:nvPr/>
          </p:nvGrpSpPr>
          <p:grpSpPr>
            <a:xfrm>
              <a:off x="3703330" y="3499306"/>
              <a:ext cx="90000" cy="85204"/>
              <a:chOff x="5539720" y="2175510"/>
              <a:chExt cx="73237" cy="199627"/>
            </a:xfrm>
          </p:grpSpPr>
          <p:cxnSp>
            <p:nvCxnSpPr>
              <p:cNvPr id="153" name="Straight Connector 152"/>
              <p:cNvCxnSpPr/>
              <p:nvPr/>
            </p:nvCxnSpPr>
            <p:spPr>
              <a:xfrm>
                <a:off x="5539720" y="2175510"/>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5539720" y="2375137"/>
                <a:ext cx="7323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5576338" y="2175510"/>
                <a:ext cx="0" cy="199627"/>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156" name="Group 155"/>
            <p:cNvGrpSpPr/>
            <p:nvPr/>
          </p:nvGrpSpPr>
          <p:grpSpPr>
            <a:xfrm>
              <a:off x="3804832" y="3523186"/>
              <a:ext cx="90000" cy="85204"/>
              <a:chOff x="5539720" y="2175510"/>
              <a:chExt cx="73237" cy="199627"/>
            </a:xfrm>
          </p:grpSpPr>
          <p:cxnSp>
            <p:nvCxnSpPr>
              <p:cNvPr id="157" name="Straight Connector 156"/>
              <p:cNvCxnSpPr/>
              <p:nvPr/>
            </p:nvCxnSpPr>
            <p:spPr>
              <a:xfrm>
                <a:off x="5539720" y="2175510"/>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5539720" y="2375137"/>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5576338" y="2175510"/>
                <a:ext cx="0" cy="199627"/>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0" name="Group 159"/>
            <p:cNvGrpSpPr/>
            <p:nvPr/>
          </p:nvGrpSpPr>
          <p:grpSpPr>
            <a:xfrm>
              <a:off x="4169935" y="3336264"/>
              <a:ext cx="90000" cy="115573"/>
              <a:chOff x="5539720" y="2175510"/>
              <a:chExt cx="73237" cy="199627"/>
            </a:xfrm>
          </p:grpSpPr>
          <p:cxnSp>
            <p:nvCxnSpPr>
              <p:cNvPr id="161" name="Straight Connector 160"/>
              <p:cNvCxnSpPr/>
              <p:nvPr/>
            </p:nvCxnSpPr>
            <p:spPr>
              <a:xfrm>
                <a:off x="5539720" y="2175510"/>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5539720" y="2375137"/>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5576338" y="2175510"/>
                <a:ext cx="0" cy="199627"/>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4" name="Group 163"/>
            <p:cNvGrpSpPr/>
            <p:nvPr/>
          </p:nvGrpSpPr>
          <p:grpSpPr>
            <a:xfrm>
              <a:off x="4542664" y="3207021"/>
              <a:ext cx="90000" cy="115573"/>
              <a:chOff x="5539720" y="2175510"/>
              <a:chExt cx="73237" cy="199627"/>
            </a:xfrm>
          </p:grpSpPr>
          <p:cxnSp>
            <p:nvCxnSpPr>
              <p:cNvPr id="165" name="Straight Connector 164"/>
              <p:cNvCxnSpPr/>
              <p:nvPr/>
            </p:nvCxnSpPr>
            <p:spPr>
              <a:xfrm>
                <a:off x="5539720" y="2175510"/>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5539720" y="2375137"/>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5576338" y="2175510"/>
                <a:ext cx="0" cy="199627"/>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8" name="Group 167"/>
            <p:cNvGrpSpPr/>
            <p:nvPr/>
          </p:nvGrpSpPr>
          <p:grpSpPr>
            <a:xfrm>
              <a:off x="5096790" y="2987083"/>
              <a:ext cx="90000" cy="146369"/>
              <a:chOff x="5539720" y="2175510"/>
              <a:chExt cx="73237" cy="199627"/>
            </a:xfrm>
          </p:grpSpPr>
          <p:cxnSp>
            <p:nvCxnSpPr>
              <p:cNvPr id="169" name="Straight Connector 168"/>
              <p:cNvCxnSpPr/>
              <p:nvPr/>
            </p:nvCxnSpPr>
            <p:spPr>
              <a:xfrm>
                <a:off x="5539720" y="2175510"/>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5539720" y="2375137"/>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5576338" y="2175510"/>
                <a:ext cx="0" cy="199627"/>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72" name="Group 171"/>
            <p:cNvGrpSpPr/>
            <p:nvPr/>
          </p:nvGrpSpPr>
          <p:grpSpPr>
            <a:xfrm>
              <a:off x="5667362" y="2775025"/>
              <a:ext cx="90000" cy="146369"/>
              <a:chOff x="5539720" y="2175510"/>
              <a:chExt cx="73237" cy="199627"/>
            </a:xfrm>
          </p:grpSpPr>
          <p:cxnSp>
            <p:nvCxnSpPr>
              <p:cNvPr id="173" name="Straight Connector 172"/>
              <p:cNvCxnSpPr/>
              <p:nvPr/>
            </p:nvCxnSpPr>
            <p:spPr>
              <a:xfrm>
                <a:off x="5539720" y="2175510"/>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5539720" y="2375137"/>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5576338" y="2175510"/>
                <a:ext cx="0" cy="199627"/>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76" name="Group 175"/>
            <p:cNvGrpSpPr/>
            <p:nvPr/>
          </p:nvGrpSpPr>
          <p:grpSpPr>
            <a:xfrm>
              <a:off x="6235890" y="2578652"/>
              <a:ext cx="90000" cy="180868"/>
              <a:chOff x="5539720" y="2175510"/>
              <a:chExt cx="73237" cy="199627"/>
            </a:xfrm>
          </p:grpSpPr>
          <p:cxnSp>
            <p:nvCxnSpPr>
              <p:cNvPr id="177" name="Straight Connector 176"/>
              <p:cNvCxnSpPr/>
              <p:nvPr/>
            </p:nvCxnSpPr>
            <p:spPr>
              <a:xfrm>
                <a:off x="5539720" y="2175510"/>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5539720" y="2375137"/>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5576338" y="2175510"/>
                <a:ext cx="0" cy="199627"/>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80" name="Group 179"/>
            <p:cNvGrpSpPr/>
            <p:nvPr/>
          </p:nvGrpSpPr>
          <p:grpSpPr>
            <a:xfrm>
              <a:off x="6786856" y="2387236"/>
              <a:ext cx="90000" cy="202062"/>
              <a:chOff x="5539720" y="2175510"/>
              <a:chExt cx="73237" cy="199627"/>
            </a:xfrm>
          </p:grpSpPr>
          <p:cxnSp>
            <p:nvCxnSpPr>
              <p:cNvPr id="181" name="Straight Connector 180"/>
              <p:cNvCxnSpPr/>
              <p:nvPr/>
            </p:nvCxnSpPr>
            <p:spPr>
              <a:xfrm>
                <a:off x="5539720" y="2175510"/>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5539720" y="2375137"/>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5576338" y="2175510"/>
                <a:ext cx="0" cy="199627"/>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84" name="Group 183"/>
            <p:cNvGrpSpPr/>
            <p:nvPr/>
          </p:nvGrpSpPr>
          <p:grpSpPr>
            <a:xfrm>
              <a:off x="7326630" y="2234974"/>
              <a:ext cx="90000" cy="234000"/>
              <a:chOff x="5539720" y="2175510"/>
              <a:chExt cx="73237" cy="199627"/>
            </a:xfrm>
          </p:grpSpPr>
          <p:cxnSp>
            <p:nvCxnSpPr>
              <p:cNvPr id="185" name="Straight Connector 184"/>
              <p:cNvCxnSpPr/>
              <p:nvPr/>
            </p:nvCxnSpPr>
            <p:spPr>
              <a:xfrm>
                <a:off x="5539720" y="2175510"/>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5539720" y="2375137"/>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5576338" y="2175510"/>
                <a:ext cx="0" cy="199627"/>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88" name="Group 187"/>
            <p:cNvGrpSpPr/>
            <p:nvPr/>
          </p:nvGrpSpPr>
          <p:grpSpPr>
            <a:xfrm>
              <a:off x="7910143" y="2061136"/>
              <a:ext cx="90000" cy="248195"/>
              <a:chOff x="5539720" y="2175510"/>
              <a:chExt cx="73237" cy="199627"/>
            </a:xfrm>
          </p:grpSpPr>
          <p:cxnSp>
            <p:nvCxnSpPr>
              <p:cNvPr id="189" name="Straight Connector 188"/>
              <p:cNvCxnSpPr/>
              <p:nvPr/>
            </p:nvCxnSpPr>
            <p:spPr>
              <a:xfrm>
                <a:off x="5539720" y="2175510"/>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a:off x="5539720" y="2375137"/>
                <a:ext cx="73237"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5576338" y="2175510"/>
                <a:ext cx="0" cy="199627"/>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35854" name="Straight Connector 35853"/>
            <p:cNvCxnSpPr/>
            <p:nvPr/>
          </p:nvCxnSpPr>
          <p:spPr>
            <a:xfrm>
              <a:off x="5628814" y="1711372"/>
              <a:ext cx="182548" cy="0"/>
            </a:xfrm>
            <a:prstGeom prst="line">
              <a:avLst/>
            </a:prstGeom>
            <a:ln w="28575">
              <a:prstDash val="sysDash"/>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5628814" y="1947228"/>
              <a:ext cx="182548" cy="0"/>
            </a:xfrm>
            <a:prstGeom prst="line">
              <a:avLst/>
            </a:prstGeom>
            <a:ln w="381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01" name="TextBox 200"/>
            <p:cNvSpPr txBox="1"/>
            <p:nvPr/>
          </p:nvSpPr>
          <p:spPr>
            <a:xfrm>
              <a:off x="5571157" y="1528533"/>
              <a:ext cx="1363812" cy="338554"/>
            </a:xfrm>
            <a:prstGeom prst="rect">
              <a:avLst/>
            </a:prstGeom>
            <a:noFill/>
          </p:spPr>
          <p:txBody>
            <a:bodyPr wrap="square" rtlCol="0">
              <a:spAutoFit/>
            </a:bodyPr>
            <a:lstStyle/>
            <a:p>
              <a:pPr algn="r"/>
              <a:r>
                <a:rPr lang="en-GB" sz="1600">
                  <a:solidFill>
                    <a:srgbClr val="5A5A5A"/>
                  </a:solidFill>
                </a:rPr>
                <a:t>Sitagliptin</a:t>
              </a:r>
            </a:p>
          </p:txBody>
        </p:sp>
        <p:sp>
          <p:nvSpPr>
            <p:cNvPr id="202" name="TextBox 201"/>
            <p:cNvSpPr txBox="1"/>
            <p:nvPr/>
          </p:nvSpPr>
          <p:spPr>
            <a:xfrm>
              <a:off x="5720319" y="1759047"/>
              <a:ext cx="1176038" cy="338554"/>
            </a:xfrm>
            <a:prstGeom prst="rect">
              <a:avLst/>
            </a:prstGeom>
            <a:noFill/>
          </p:spPr>
          <p:txBody>
            <a:bodyPr wrap="square" rtlCol="0">
              <a:spAutoFit/>
            </a:bodyPr>
            <a:lstStyle/>
            <a:p>
              <a:pPr algn="r"/>
              <a:r>
                <a:rPr lang="en-GB" sz="1600">
                  <a:solidFill>
                    <a:srgbClr val="5A5A5A"/>
                  </a:solidFill>
                </a:rPr>
                <a:t>Placebo</a:t>
              </a:r>
            </a:p>
          </p:txBody>
        </p:sp>
      </p:grpSp>
      <p:sp>
        <p:nvSpPr>
          <p:cNvPr id="205" name="TextBox 204"/>
          <p:cNvSpPr txBox="1"/>
          <p:nvPr/>
        </p:nvSpPr>
        <p:spPr>
          <a:xfrm>
            <a:off x="6992876" y="2793384"/>
            <a:ext cx="2970685" cy="584775"/>
          </a:xfrm>
          <a:prstGeom prst="rect">
            <a:avLst/>
          </a:prstGeom>
          <a:noFill/>
        </p:spPr>
        <p:txBody>
          <a:bodyPr wrap="none" rtlCol="0">
            <a:spAutoFit/>
          </a:bodyPr>
          <a:lstStyle/>
          <a:p>
            <a:pPr algn="r"/>
            <a:r>
              <a:rPr lang="en-GB" sz="1600">
                <a:solidFill>
                  <a:srgbClr val="5A5A5A"/>
                </a:solidFill>
              </a:rPr>
              <a:t>HR (95% CI): 0.98 (0.88–1.09)</a:t>
            </a:r>
            <a:br>
              <a:rPr lang="en-GB" sz="1600">
                <a:solidFill>
                  <a:srgbClr val="5A5A5A"/>
                </a:solidFill>
              </a:rPr>
            </a:br>
            <a:r>
              <a:rPr lang="en-GB" sz="1600">
                <a:solidFill>
                  <a:srgbClr val="5A5A5A"/>
                </a:solidFill>
              </a:rPr>
              <a:t>p &lt; 0.001</a:t>
            </a:r>
          </a:p>
        </p:txBody>
      </p:sp>
      <p:sp>
        <p:nvSpPr>
          <p:cNvPr id="206" name="Freeform 205"/>
          <p:cNvSpPr/>
          <p:nvPr/>
        </p:nvSpPr>
        <p:spPr>
          <a:xfrm>
            <a:off x="2936240" y="4074160"/>
            <a:ext cx="6507480" cy="340360"/>
          </a:xfrm>
          <a:custGeom>
            <a:avLst/>
            <a:gdLst>
              <a:gd name="connsiteX0" fmla="*/ 6507480 w 6507480"/>
              <a:gd name="connsiteY0" fmla="*/ 0 h 340360"/>
              <a:gd name="connsiteX1" fmla="*/ 6390640 w 6507480"/>
              <a:gd name="connsiteY1" fmla="*/ 10160 h 340360"/>
              <a:gd name="connsiteX2" fmla="*/ 5572760 w 6507480"/>
              <a:gd name="connsiteY2" fmla="*/ 40640 h 340360"/>
              <a:gd name="connsiteX3" fmla="*/ 4770120 w 6507480"/>
              <a:gd name="connsiteY3" fmla="*/ 71120 h 340360"/>
              <a:gd name="connsiteX4" fmla="*/ 3952240 w 6507480"/>
              <a:gd name="connsiteY4" fmla="*/ 121920 h 340360"/>
              <a:gd name="connsiteX5" fmla="*/ 3149600 w 6507480"/>
              <a:gd name="connsiteY5" fmla="*/ 167640 h 340360"/>
              <a:gd name="connsiteX6" fmla="*/ 2331720 w 6507480"/>
              <a:gd name="connsiteY6" fmla="*/ 193040 h 340360"/>
              <a:gd name="connsiteX7" fmla="*/ 1529080 w 6507480"/>
              <a:gd name="connsiteY7" fmla="*/ 228600 h 340360"/>
              <a:gd name="connsiteX8" fmla="*/ 650240 w 6507480"/>
              <a:gd name="connsiteY8" fmla="*/ 284480 h 340360"/>
              <a:gd name="connsiteX9" fmla="*/ 0 w 6507480"/>
              <a:gd name="connsiteY9" fmla="*/ 340360 h 34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7480" h="340360">
                <a:moveTo>
                  <a:pt x="6507480" y="0"/>
                </a:moveTo>
                <a:lnTo>
                  <a:pt x="6390640" y="10160"/>
                </a:lnTo>
                <a:lnTo>
                  <a:pt x="5572760" y="40640"/>
                </a:lnTo>
                <a:lnTo>
                  <a:pt x="4770120" y="71120"/>
                </a:lnTo>
                <a:lnTo>
                  <a:pt x="3952240" y="121920"/>
                </a:lnTo>
                <a:lnTo>
                  <a:pt x="3149600" y="167640"/>
                </a:lnTo>
                <a:lnTo>
                  <a:pt x="2331720" y="193040"/>
                </a:lnTo>
                <a:lnTo>
                  <a:pt x="1529080" y="228600"/>
                </a:lnTo>
                <a:lnTo>
                  <a:pt x="650240" y="284480"/>
                </a:lnTo>
                <a:lnTo>
                  <a:pt x="0" y="340360"/>
                </a:lnTo>
              </a:path>
            </a:pathLst>
          </a:custGeom>
          <a:noFill/>
          <a:ln w="38100">
            <a:solidFill>
              <a:srgbClr val="F0414B"/>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192" name="Rounded Rectangle 191">
            <a:hlinkClick r:id="" action="ppaction://hlinkshowjump?jump=nextslide"/>
          </p:cNvPr>
          <p:cNvSpPr/>
          <p:nvPr/>
        </p:nvSpPr>
        <p:spPr>
          <a:xfrm>
            <a:off x="9067800" y="428440"/>
            <a:ext cx="1368000" cy="3302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1600">
                <a:solidFill>
                  <a:srgbClr val="6482C3"/>
                </a:solidFill>
              </a:rPr>
              <a:t>Next</a:t>
            </a:r>
          </a:p>
        </p:txBody>
      </p:sp>
      <p:sp>
        <p:nvSpPr>
          <p:cNvPr id="193" name="Rounded Rectangle 192">
            <a:hlinkClick r:id="rId3" action="ppaction://hlinksldjump"/>
          </p:cNvPr>
          <p:cNvSpPr/>
          <p:nvPr/>
        </p:nvSpPr>
        <p:spPr>
          <a:xfrm>
            <a:off x="9067800" y="5691188"/>
            <a:ext cx="1368000" cy="3302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1600">
                <a:solidFill>
                  <a:schemeClr val="accent2"/>
                </a:solidFill>
              </a:rPr>
              <a:t>Back</a:t>
            </a:r>
          </a:p>
        </p:txBody>
      </p:sp>
      <p:sp>
        <p:nvSpPr>
          <p:cNvPr id="2" name="Slide Number Placeholder 1"/>
          <p:cNvSpPr>
            <a:spLocks noGrp="1"/>
          </p:cNvSpPr>
          <p:nvPr>
            <p:ph type="sldNum" sz="quarter" idx="4"/>
          </p:nvPr>
        </p:nvSpPr>
        <p:spPr/>
        <p:txBody>
          <a:bodyPr/>
          <a:lstStyle/>
          <a:p>
            <a:fld id="{1E3D6C54-B124-AC41-90C1-F7EEF34AAC27}" type="slidenum">
              <a:rPr lang="en-US" smtClean="0"/>
              <a:pPr/>
              <a:t>35</a:t>
            </a:fld>
            <a:endParaRPr lang="en-US"/>
          </a:p>
        </p:txBody>
      </p:sp>
    </p:spTree>
    <p:extLst>
      <p:ext uri="{BB962C8B-B14F-4D97-AF65-F5344CB8AC3E}">
        <p14:creationId xmlns:p14="http://schemas.microsoft.com/office/powerpoint/2010/main" val="4285940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shot 2015-09-20 21.57.04.png"/>
          <p:cNvPicPr>
            <a:picLocks noGrp="1" noChangeAspect="1"/>
          </p:cNvPicPr>
          <p:nvPr>
            <p:ph idx="1"/>
          </p:nvPr>
        </p:nvPicPr>
        <p:blipFill>
          <a:blip r:embed="rId2">
            <a:extLst>
              <a:ext uri="{28A0092B-C50C-407E-A947-70E740481C1C}">
                <a14:useLocalDpi xmlns:a14="http://schemas.microsoft.com/office/drawing/2010/main" val="0"/>
              </a:ext>
            </a:extLst>
          </a:blip>
          <a:srcRect t="-83971" b="-83971"/>
          <a:stretch>
            <a:fillRect/>
          </a:stretch>
        </p:blipFill>
        <p:spPr/>
      </p:pic>
      <p:pic>
        <p:nvPicPr>
          <p:cNvPr id="4" name="Picture 3" descr="Screenshot 2015-09-20 21.57.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201" y="818866"/>
            <a:ext cx="6489700" cy="1282700"/>
          </a:xfrm>
          <a:prstGeom prst="rect">
            <a:avLst/>
          </a:prstGeom>
        </p:spPr>
      </p:pic>
    </p:spTree>
    <p:extLst>
      <p:ext uri="{BB962C8B-B14F-4D97-AF65-F5344CB8AC3E}">
        <p14:creationId xmlns:p14="http://schemas.microsoft.com/office/powerpoint/2010/main" val="236517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69D77-3A7E-80A0-83CD-ACA5E9B3992E}"/>
              </a:ext>
            </a:extLst>
          </p:cNvPr>
          <p:cNvSpPr>
            <a:spLocks noGrp="1"/>
          </p:cNvSpPr>
          <p:nvPr>
            <p:ph type="title"/>
          </p:nvPr>
        </p:nvSpPr>
        <p:spPr/>
        <p:txBody>
          <a:bodyPr/>
          <a:lstStyle/>
          <a:p>
            <a:endParaRPr lang="en-US"/>
          </a:p>
        </p:txBody>
      </p:sp>
      <p:pic>
        <p:nvPicPr>
          <p:cNvPr id="5" name="Content Placeholder 4" descr="A statue of a person&#10;&#10;Description automatically generated with medium confidence">
            <a:extLst>
              <a:ext uri="{FF2B5EF4-FFF2-40B4-BE49-F238E27FC236}">
                <a16:creationId xmlns:a16="http://schemas.microsoft.com/office/drawing/2014/main" id="{46F4C521-DEF4-CF2D-BA98-251666DCA3DD}"/>
              </a:ext>
            </a:extLst>
          </p:cNvPr>
          <p:cNvPicPr>
            <a:picLocks noGrp="1" noChangeAspect="1"/>
          </p:cNvPicPr>
          <p:nvPr>
            <p:ph idx="1"/>
          </p:nvPr>
        </p:nvPicPr>
        <p:blipFill>
          <a:blip r:embed="rId2"/>
          <a:stretch>
            <a:fillRect/>
          </a:stretch>
        </p:blipFill>
        <p:spPr>
          <a:xfrm>
            <a:off x="2806186" y="1600200"/>
            <a:ext cx="6579628" cy="4525963"/>
          </a:xfrm>
        </p:spPr>
      </p:pic>
    </p:spTree>
    <p:extLst>
      <p:ext uri="{BB962C8B-B14F-4D97-AF65-F5344CB8AC3E}">
        <p14:creationId xmlns:p14="http://schemas.microsoft.com/office/powerpoint/2010/main" val="3039174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5"/>
          <p:cNvSpPr txBox="1">
            <a:spLocks/>
          </p:cNvSpPr>
          <p:nvPr/>
        </p:nvSpPr>
        <p:spPr>
          <a:xfrm>
            <a:off x="820137" y="1899821"/>
            <a:ext cx="10780736" cy="4323070"/>
          </a:xfrm>
          <a:prstGeom prst="rect">
            <a:avLst/>
          </a:prstGeom>
          <a:solidFill>
            <a:schemeClr val="bg1"/>
          </a:solidFill>
          <a:ln>
            <a:solidFill>
              <a:srgbClr val="7030A0"/>
            </a:solidFill>
          </a:ln>
          <a:effectLst>
            <a:outerShdw blurRad="50800" dist="38100" dir="2700000" algn="tl" rotWithShape="0">
              <a:prstClr val="black">
                <a:alpha val="25000"/>
              </a:prstClr>
            </a:outerShdw>
          </a:effectLst>
        </p:spPr>
        <p:txBody>
          <a:bodyPr vert="horz" lIns="60526" tIns="30263" rIns="60526" bIns="30263" rtlCol="0">
            <a:normAutofit/>
          </a:bodyPr>
          <a:lstStyle>
            <a:lvl1pPr marL="403184" indent="-403184" algn="l" defTabSz="1360886" rtl="0" eaLnBrk="1" latinLnBrk="0" hangingPunct="1">
              <a:lnSpc>
                <a:spcPct val="100000"/>
              </a:lnSpc>
              <a:spcBef>
                <a:spcPts val="1200"/>
              </a:spcBef>
              <a:spcAft>
                <a:spcPts val="600"/>
              </a:spcAft>
              <a:buClr>
                <a:schemeClr val="tx2"/>
              </a:buClr>
              <a:buSzPct val="100000"/>
              <a:buFont typeface="Wingdings" panose="05000000000000000000" pitchFamily="2" charset="2"/>
              <a:buChar char="§"/>
              <a:defRPr sz="3600" kern="1200">
                <a:solidFill>
                  <a:schemeClr val="tx1"/>
                </a:solidFill>
                <a:latin typeface="+mn-lt"/>
                <a:ea typeface="+mn-ea"/>
                <a:cs typeface="+mn-cs"/>
              </a:defRPr>
            </a:lvl1pPr>
            <a:lvl2pPr marL="792220" indent="-230004" algn="l" defTabSz="1360886" rtl="0" eaLnBrk="1" latinLnBrk="0" hangingPunct="1">
              <a:lnSpc>
                <a:spcPct val="100000"/>
              </a:lnSpc>
              <a:spcBef>
                <a:spcPts val="600"/>
              </a:spcBef>
              <a:spcAft>
                <a:spcPts val="600"/>
              </a:spcAft>
              <a:buFont typeface="Arial" panose="020B0604020202020204" pitchFamily="34" charset="0"/>
              <a:buChar char="•"/>
              <a:defRPr sz="2900" kern="1200">
                <a:solidFill>
                  <a:schemeClr val="tx1"/>
                </a:solidFill>
                <a:latin typeface="+mn-lt"/>
                <a:ea typeface="+mn-ea"/>
                <a:cs typeface="+mn-cs"/>
              </a:defRPr>
            </a:lvl2pPr>
            <a:lvl3pPr marL="1195508" indent="-173181" algn="l" defTabSz="1360886" rtl="0" eaLnBrk="1" latinLnBrk="0" hangingPunct="1">
              <a:lnSpc>
                <a:spcPct val="100000"/>
              </a:lnSpc>
              <a:spcBef>
                <a:spcPts val="750"/>
              </a:spcBef>
              <a:buFont typeface="Arial" panose="020B0604020202020204" pitchFamily="34" charset="0"/>
              <a:buChar char="•"/>
              <a:defRPr sz="2300" kern="1200">
                <a:solidFill>
                  <a:schemeClr val="tx1"/>
                </a:solidFill>
                <a:latin typeface="+mn-lt"/>
                <a:ea typeface="+mn-ea"/>
                <a:cs typeface="+mn-cs"/>
              </a:defRPr>
            </a:lvl3pPr>
            <a:lvl4pPr marL="1641248" indent="-171668" algn="l" defTabSz="1360886" rtl="0" eaLnBrk="1" latinLnBrk="0" hangingPunct="1">
              <a:lnSpc>
                <a:spcPct val="100000"/>
              </a:lnSpc>
              <a:spcBef>
                <a:spcPts val="750"/>
              </a:spcBef>
              <a:buFont typeface="Arial" panose="020B0604020202020204" pitchFamily="34" charset="0"/>
              <a:buChar char="•"/>
              <a:defRPr sz="2000" kern="1200">
                <a:solidFill>
                  <a:schemeClr val="tx1"/>
                </a:solidFill>
                <a:latin typeface="+mn-lt"/>
                <a:ea typeface="+mn-ea"/>
                <a:cs typeface="+mn-cs"/>
              </a:defRPr>
            </a:lvl4pPr>
            <a:lvl5pPr marL="2044484" indent="-171668" algn="l" defTabSz="1360886" rtl="0" eaLnBrk="1" latinLnBrk="0" hangingPunct="1">
              <a:lnSpc>
                <a:spcPct val="100000"/>
              </a:lnSpc>
              <a:spcBef>
                <a:spcPts val="750"/>
              </a:spcBef>
              <a:buFont typeface="Arial" panose="020B0604020202020204" pitchFamily="34" charset="0"/>
              <a:buChar char="•"/>
              <a:defRPr sz="2000" kern="1200">
                <a:solidFill>
                  <a:schemeClr val="tx1"/>
                </a:solidFill>
                <a:latin typeface="+mn-lt"/>
                <a:ea typeface="+mn-ea"/>
                <a:cs typeface="+mn-cs"/>
              </a:defRPr>
            </a:lvl5pPr>
            <a:lvl6pPr marL="3742325"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22749"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03190"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783618"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60886" rtl="0" eaLnBrk="1" fontAlgn="auto" latinLnBrk="0" hangingPunct="1">
              <a:lnSpc>
                <a:spcPct val="100000"/>
              </a:lnSpc>
              <a:spcBef>
                <a:spcPts val="1200"/>
              </a:spcBef>
              <a:spcAft>
                <a:spcPts val="600"/>
              </a:spcAft>
              <a:buClr>
                <a:srgbClr val="44546A"/>
              </a:buClr>
              <a:buSzPct val="100000"/>
              <a:buFont typeface="Wingdings" panose="05000000000000000000" pitchFamily="2" charset="2"/>
              <a:buNone/>
              <a:tabLst/>
              <a:defRPr/>
            </a:pPr>
            <a:endParaRPr kumimoji="0" lang="en-CA" sz="2400" b="0" i="0" u="none" strike="noStrike" kern="1200" cap="none" spc="0" normalizeH="0" baseline="0" noProof="0">
              <a:ln>
                <a:noFill/>
              </a:ln>
              <a:solidFill>
                <a:prstClr val="black"/>
              </a:solidFill>
              <a:effectLst/>
              <a:uLnTx/>
              <a:uFillTx/>
              <a:latin typeface="Calibri"/>
              <a:ea typeface="+mn-ea"/>
              <a:cs typeface="+mn-cs"/>
              <a:sym typeface="Wingdings" panose="05000000000000000000" pitchFamily="2" charset="2"/>
            </a:endParaRPr>
          </a:p>
        </p:txBody>
      </p:sp>
      <p:grpSp>
        <p:nvGrpSpPr>
          <p:cNvPr id="28" name="Group 27" hidden="1"/>
          <p:cNvGrpSpPr/>
          <p:nvPr/>
        </p:nvGrpSpPr>
        <p:grpSpPr>
          <a:xfrm>
            <a:off x="-142051" y="1007269"/>
            <a:ext cx="11248112" cy="5978351"/>
            <a:chOff x="-213076" y="1510900"/>
            <a:chExt cx="16872166" cy="8967527"/>
          </a:xfrm>
        </p:grpSpPr>
        <p:grpSp>
          <p:nvGrpSpPr>
            <p:cNvPr id="29" name="Group 28"/>
            <p:cNvGrpSpPr/>
            <p:nvPr/>
          </p:nvGrpSpPr>
          <p:grpSpPr>
            <a:xfrm>
              <a:off x="-213076" y="2784143"/>
              <a:ext cx="16872166" cy="7694284"/>
              <a:chOff x="-213076" y="2784143"/>
              <a:chExt cx="16872166" cy="7694284"/>
            </a:xfrm>
          </p:grpSpPr>
          <p:sp>
            <p:nvSpPr>
              <p:cNvPr id="31" name="Rectangle 30"/>
              <p:cNvSpPr/>
              <p:nvPr/>
            </p:nvSpPr>
            <p:spPr>
              <a:xfrm>
                <a:off x="-213076" y="8314888"/>
                <a:ext cx="1119674" cy="216353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1659966" y="2784143"/>
                <a:ext cx="1119674" cy="489778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15539416" y="2964938"/>
                <a:ext cx="1119674" cy="471699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a:ea typeface="+mn-ea"/>
                  <a:cs typeface="+mn-cs"/>
                </a:endParaRPr>
              </a:p>
            </p:txBody>
          </p:sp>
        </p:grpSp>
        <p:sp>
          <p:nvSpPr>
            <p:cNvPr id="30" name="Rectangle 29"/>
            <p:cNvSpPr/>
            <p:nvPr/>
          </p:nvSpPr>
          <p:spPr>
            <a:xfrm>
              <a:off x="2915581" y="1510900"/>
              <a:ext cx="6139213" cy="184666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p:txBody>
          <a:bodyPr>
            <a:noAutofit/>
          </a:bodyPr>
          <a:lstStyle/>
          <a:p>
            <a:r>
              <a:rPr lang="en-US"/>
              <a:t>EMPA-REG OUTCOME</a:t>
            </a:r>
            <a:br>
              <a:rPr lang="en-US" sz="2800"/>
            </a:br>
            <a:r>
              <a:rPr lang="en-US" sz="2800"/>
              <a:t>Primary Outcome: CV Death, Non-fatal MI or Non-fatal Stroke</a:t>
            </a:r>
          </a:p>
        </p:txBody>
      </p:sp>
      <p:sp>
        <p:nvSpPr>
          <p:cNvPr id="21" name="TextBox 20"/>
          <p:cNvSpPr txBox="1"/>
          <p:nvPr/>
        </p:nvSpPr>
        <p:spPr>
          <a:xfrm>
            <a:off x="814388" y="1326524"/>
            <a:ext cx="10422177" cy="553626"/>
          </a:xfrm>
          <a:prstGeom prst="rect">
            <a:avLst/>
          </a:prstGeom>
          <a:noFill/>
        </p:spPr>
        <p:txBody>
          <a:bodyPr wrap="squar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672D7A"/>
                </a:solidFill>
                <a:effectLst/>
                <a:uLnTx/>
                <a:uFillTx/>
                <a:latin typeface="Arial" charset="0"/>
                <a:ea typeface="Arial" charset="0"/>
                <a:cs typeface="Arial" charset="0"/>
              </a:rPr>
              <a:t>EMPA-REG OUTCOME included adult patients (</a:t>
            </a:r>
            <a:r>
              <a:rPr kumimoji="0" lang="en-CA" sz="1600" b="1" i="0" u="sng" strike="noStrike" kern="1200" cap="none" spc="0" normalizeH="0" baseline="0" noProof="0">
                <a:ln>
                  <a:noFill/>
                </a:ln>
                <a:solidFill>
                  <a:srgbClr val="672D7A"/>
                </a:solidFill>
                <a:effectLst/>
                <a:uLnTx/>
                <a:uFillTx/>
                <a:latin typeface="Arial" charset="0"/>
                <a:ea typeface="Arial" charset="0"/>
                <a:cs typeface="Arial" charset="0"/>
              </a:rPr>
              <a:t>&gt;</a:t>
            </a:r>
            <a:r>
              <a:rPr kumimoji="0" lang="en-CA" sz="1600" b="1" i="0" u="none" strike="noStrike" kern="1200" cap="none" spc="0" normalizeH="0" baseline="0" noProof="0">
                <a:ln>
                  <a:noFill/>
                </a:ln>
                <a:solidFill>
                  <a:srgbClr val="672D7A"/>
                </a:solidFill>
                <a:effectLst/>
                <a:uLnTx/>
                <a:uFillTx/>
                <a:latin typeface="Arial" charset="0"/>
                <a:ea typeface="Arial" charset="0"/>
                <a:cs typeface="Arial" charset="0"/>
              </a:rPr>
              <a:t>18 years) with type 2 diabetes and established CVD who were receiving standard of care therapy for diabetes  </a:t>
            </a:r>
          </a:p>
        </p:txBody>
      </p:sp>
      <p:graphicFrame>
        <p:nvGraphicFramePr>
          <p:cNvPr id="48" name="Chart 47"/>
          <p:cNvGraphicFramePr/>
          <p:nvPr/>
        </p:nvGraphicFramePr>
        <p:xfrm>
          <a:off x="1542800" y="1537179"/>
          <a:ext cx="8636000" cy="4543773"/>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49"/>
          <p:cNvSpPr txBox="1"/>
          <p:nvPr/>
        </p:nvSpPr>
        <p:spPr>
          <a:xfrm rot="16200000">
            <a:off x="685911" y="3364506"/>
            <a:ext cx="2481990" cy="338183"/>
          </a:xfrm>
          <a:prstGeom prst="rect">
            <a:avLst/>
          </a:prstGeom>
          <a:noFill/>
        </p:spPr>
        <p:txBody>
          <a:bodyPr wrap="non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Arial" charset="0"/>
                <a:cs typeface="Arial" charset="0"/>
              </a:rPr>
              <a:t>Patients with event (%)</a:t>
            </a:r>
            <a:endParaRPr kumimoji="0" lang="en-CA" sz="1800" b="0"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51" name="TextBox 50"/>
          <p:cNvSpPr txBox="1"/>
          <p:nvPr/>
        </p:nvSpPr>
        <p:spPr>
          <a:xfrm>
            <a:off x="2671021" y="5340500"/>
            <a:ext cx="7045966" cy="307405"/>
          </a:xfrm>
          <a:prstGeom prst="rect">
            <a:avLst/>
          </a:prstGeom>
          <a:noFill/>
        </p:spPr>
        <p:txBody>
          <a:bodyPr wrap="square" lIns="60593" tIns="30296" rIns="60593" bIns="30296"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Arial" charset="0"/>
                <a:cs typeface="Arial" charset="0"/>
              </a:rPr>
              <a:t>Months</a:t>
            </a:r>
            <a:endParaRPr kumimoji="0" lang="en-CA" sz="1600" b="1"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54" name="TextBox 53"/>
          <p:cNvSpPr txBox="1"/>
          <p:nvPr/>
        </p:nvSpPr>
        <p:spPr>
          <a:xfrm>
            <a:off x="9717038" y="2436915"/>
            <a:ext cx="1050509" cy="368960"/>
          </a:xfrm>
          <a:prstGeom prst="rect">
            <a:avLst/>
          </a:prstGeom>
          <a:noFill/>
        </p:spPr>
        <p:txBody>
          <a:bodyPr wrap="non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charset="0"/>
                <a:ea typeface="Arial" charset="0"/>
                <a:cs typeface="Arial" charset="0"/>
              </a:rPr>
              <a:t>Placebo</a:t>
            </a:r>
            <a:endParaRPr kumimoji="0" lang="en-CA" sz="2000" b="0" i="0" u="none" strike="noStrike" kern="1200" cap="none" spc="0" normalizeH="0" baseline="0" noProof="0">
              <a:ln>
                <a:noFill/>
              </a:ln>
              <a:solidFill>
                <a:prstClr val="black">
                  <a:lumMod val="65000"/>
                  <a:lumOff val="35000"/>
                </a:prstClr>
              </a:solidFill>
              <a:effectLst/>
              <a:uLnTx/>
              <a:uFillTx/>
              <a:latin typeface="Arial" charset="0"/>
              <a:ea typeface="Arial" charset="0"/>
              <a:cs typeface="Arial" charset="0"/>
            </a:endParaRPr>
          </a:p>
        </p:txBody>
      </p:sp>
      <p:sp>
        <p:nvSpPr>
          <p:cNvPr id="55" name="TextBox 54"/>
          <p:cNvSpPr txBox="1"/>
          <p:nvPr/>
        </p:nvSpPr>
        <p:spPr>
          <a:xfrm>
            <a:off x="9717038" y="2902017"/>
            <a:ext cx="1650032" cy="368960"/>
          </a:xfrm>
          <a:prstGeom prst="rect">
            <a:avLst/>
          </a:prstGeom>
          <a:noFill/>
        </p:spPr>
        <p:txBody>
          <a:bodyPr wrap="non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00000"/>
                </a:solidFill>
                <a:effectLst/>
                <a:uLnTx/>
                <a:uFillTx/>
                <a:latin typeface="Arial" charset="0"/>
                <a:ea typeface="Arial" charset="0"/>
                <a:cs typeface="Arial" charset="0"/>
              </a:rPr>
              <a:t>Empagliflozin</a:t>
            </a:r>
            <a:endParaRPr kumimoji="0" lang="en-CA" sz="2000" b="0" i="0" u="none" strike="noStrike" kern="1200" cap="none" spc="0" normalizeH="0" baseline="0" noProof="0">
              <a:ln>
                <a:noFill/>
              </a:ln>
              <a:solidFill>
                <a:srgbClr val="C00000"/>
              </a:solidFill>
              <a:effectLst/>
              <a:uLnTx/>
              <a:uFillTx/>
              <a:latin typeface="Arial" charset="0"/>
              <a:ea typeface="Arial" charset="0"/>
              <a:cs typeface="Arial" charset="0"/>
            </a:endParaRPr>
          </a:p>
        </p:txBody>
      </p:sp>
      <p:grpSp>
        <p:nvGrpSpPr>
          <p:cNvPr id="56" name="Group 55"/>
          <p:cNvGrpSpPr/>
          <p:nvPr/>
        </p:nvGrpSpPr>
        <p:grpSpPr>
          <a:xfrm>
            <a:off x="888941" y="5488655"/>
            <a:ext cx="9033118" cy="716762"/>
            <a:chOff x="876180" y="5538565"/>
            <a:chExt cx="9033118" cy="716761"/>
          </a:xfrm>
        </p:grpSpPr>
        <p:sp>
          <p:nvSpPr>
            <p:cNvPr id="57" name="TextBox 56"/>
            <p:cNvSpPr txBox="1"/>
            <p:nvPr/>
          </p:nvSpPr>
          <p:spPr>
            <a:xfrm>
              <a:off x="876180" y="5538565"/>
              <a:ext cx="1374095" cy="707693"/>
            </a:xfrm>
            <a:prstGeom prst="rect">
              <a:avLst/>
            </a:prstGeom>
            <a:noFill/>
          </p:spPr>
          <p:txBody>
            <a:bodyPr wrap="none"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672D7A"/>
                  </a:solidFill>
                  <a:effectLst/>
                  <a:uLnTx/>
                  <a:uFillTx/>
                  <a:latin typeface="Arial" charset="0"/>
                  <a:ea typeface="Arial" charset="0"/>
                  <a:cs typeface="Arial" charset="0"/>
                </a:rPr>
                <a:t>No. of patients</a:t>
              </a:r>
            </a:p>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Empagliflozin</a:t>
              </a:r>
            </a:p>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Placebo</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58" name="TextBox 57"/>
            <p:cNvSpPr txBox="1"/>
            <p:nvPr/>
          </p:nvSpPr>
          <p:spPr>
            <a:xfrm>
              <a:off x="2344748"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4687</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2333</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59" name="TextBox 58"/>
            <p:cNvSpPr txBox="1"/>
            <p:nvPr/>
          </p:nvSpPr>
          <p:spPr>
            <a:xfrm>
              <a:off x="3230940"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4580</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2256</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0" name="TextBox 59"/>
            <p:cNvSpPr txBox="1"/>
            <p:nvPr/>
          </p:nvSpPr>
          <p:spPr>
            <a:xfrm>
              <a:off x="4126288"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4455</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2194</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1" name="TextBox 60"/>
            <p:cNvSpPr txBox="1"/>
            <p:nvPr/>
          </p:nvSpPr>
          <p:spPr>
            <a:xfrm>
              <a:off x="4983540"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4328</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2112</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2" name="TextBox 61"/>
            <p:cNvSpPr txBox="1"/>
            <p:nvPr/>
          </p:nvSpPr>
          <p:spPr>
            <a:xfrm>
              <a:off x="5888412"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3851</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1875</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3" name="TextBox 62"/>
            <p:cNvSpPr txBox="1"/>
            <p:nvPr/>
          </p:nvSpPr>
          <p:spPr>
            <a:xfrm>
              <a:off x="6774239"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2821</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1380</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4" name="TextBox 63"/>
            <p:cNvSpPr txBox="1"/>
            <p:nvPr/>
          </p:nvSpPr>
          <p:spPr>
            <a:xfrm>
              <a:off x="7660063"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2359</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1161</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5" name="TextBox 64"/>
            <p:cNvSpPr txBox="1"/>
            <p:nvPr/>
          </p:nvSpPr>
          <p:spPr>
            <a:xfrm>
              <a:off x="8488739"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1534</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741</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6" name="TextBox 65"/>
            <p:cNvSpPr txBox="1"/>
            <p:nvPr/>
          </p:nvSpPr>
          <p:spPr>
            <a:xfrm>
              <a:off x="9440900" y="5752754"/>
              <a:ext cx="468398"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370</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166</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grpSp>
      <p:sp>
        <p:nvSpPr>
          <p:cNvPr id="49" name="Rectangle 48"/>
          <p:cNvSpPr/>
          <p:nvPr/>
        </p:nvSpPr>
        <p:spPr>
          <a:xfrm>
            <a:off x="3277413" y="2054805"/>
            <a:ext cx="3491708" cy="1589551"/>
          </a:xfrm>
          <a:prstGeom prst="rect">
            <a:avLst/>
          </a:prstGeom>
        </p:spPr>
        <p:txBody>
          <a:bodyPr wrap="square" lIns="60593" tIns="30296" rIns="60593" bIns="30296">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a:ln>
                  <a:noFill/>
                </a:ln>
                <a:solidFill>
                  <a:srgbClr val="C00000"/>
                </a:solidFill>
                <a:effectLst/>
                <a:uLnTx/>
                <a:uFillTx/>
                <a:latin typeface="Arial" charset="0"/>
                <a:ea typeface="Arial" charset="0"/>
                <a:cs typeface="Arial" charset="0"/>
              </a:rPr>
              <a:t>Empagliflozin (pooled)</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a:ln>
                  <a:noFill/>
                </a:ln>
                <a:solidFill>
                  <a:srgbClr val="672D7A"/>
                </a:solidFill>
                <a:effectLst/>
                <a:uLnTx/>
                <a:uFillTx/>
                <a:latin typeface="Arial" charset="0"/>
                <a:ea typeface="Arial" charset="0"/>
                <a:cs typeface="Arial" charset="0"/>
              </a:rPr>
              <a:t>HR 0.86</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a:ln>
                  <a:noFill/>
                </a:ln>
                <a:solidFill>
                  <a:srgbClr val="672D7A"/>
                </a:solidFill>
                <a:effectLst/>
                <a:uLnTx/>
                <a:uFillTx/>
                <a:latin typeface="Arial" charset="0"/>
                <a:ea typeface="Arial" charset="0"/>
                <a:cs typeface="Arial" charset="0"/>
              </a:rPr>
              <a:t>(95.02% CI 0.74, 0.99)</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0" i="1" u="none" strike="noStrike" kern="1200" cap="none" spc="0" normalizeH="0" baseline="0" noProof="0">
                <a:ln>
                  <a:noFill/>
                </a:ln>
                <a:solidFill>
                  <a:srgbClr val="672D7A"/>
                </a:solidFill>
                <a:effectLst/>
                <a:uLnTx/>
                <a:uFillTx/>
                <a:latin typeface="Arial" charset="0"/>
                <a:ea typeface="Arial" charset="0"/>
                <a:cs typeface="Arial" charset="0"/>
              </a:rPr>
              <a:t>p</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=0.04* for superiority</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CA" sz="1533" b="0" i="1" u="none" strike="noStrike" kern="1200" cap="none" spc="0" normalizeH="0" baseline="0" noProof="0">
                <a:ln>
                  <a:noFill/>
                </a:ln>
                <a:solidFill>
                  <a:srgbClr val="672D7A"/>
                </a:solidFill>
                <a:effectLst/>
                <a:uLnTx/>
                <a:uFillTx/>
                <a:latin typeface="Arial" charset="0"/>
                <a:ea typeface="Arial" charset="0"/>
                <a:cs typeface="Arial" charset="0"/>
              </a:rPr>
              <a:t>p</a:t>
            </a:r>
            <a:r>
              <a:rPr kumimoji="0" lang="en-CA" sz="1533" b="0" i="0" u="none" strike="noStrike" kern="1200" cap="none" spc="0" normalizeH="0" baseline="0" noProof="0">
                <a:ln>
                  <a:noFill/>
                </a:ln>
                <a:solidFill>
                  <a:srgbClr val="672D7A"/>
                </a:solidFill>
                <a:effectLst/>
                <a:uLnTx/>
                <a:uFillTx/>
                <a:latin typeface="Arial" charset="0"/>
                <a:ea typeface="Arial" charset="0"/>
                <a:cs typeface="Arial" charset="0"/>
              </a:rPr>
              <a:t>&lt;0.001 for noninferiority</a:t>
            </a:r>
            <a:r>
              <a:rPr kumimoji="0" lang="en-CA" sz="2000" b="0" i="0" u="none" strike="noStrike" kern="1200" cap="none" spc="0" normalizeH="0" baseline="0" noProof="0">
                <a:ln>
                  <a:noFill/>
                </a:ln>
                <a:solidFill>
                  <a:srgbClr val="672D7A"/>
                </a:solidFill>
                <a:effectLst/>
                <a:uLnTx/>
                <a:uFillTx/>
                <a:latin typeface="Arial" charset="0"/>
                <a:ea typeface="Arial" charset="0"/>
                <a:cs typeface="Arial" charset="0"/>
              </a:rPr>
              <a:t> </a:t>
            </a:r>
            <a:endParaRPr kumimoji="0" lang="en-GB" sz="2000" b="0" i="0" u="none" strike="noStrike" kern="1200" cap="none" spc="0" normalizeH="0" baseline="0" noProof="0">
              <a:ln>
                <a:noFill/>
              </a:ln>
              <a:solidFill>
                <a:srgbClr val="672D7A"/>
              </a:solidFill>
              <a:effectLst/>
              <a:uLnTx/>
              <a:uFillTx/>
              <a:latin typeface="Arial" charset="0"/>
              <a:ea typeface="Arial" charset="0"/>
              <a:cs typeface="Arial" charset="0"/>
            </a:endParaRPr>
          </a:p>
        </p:txBody>
      </p:sp>
      <p:grpSp>
        <p:nvGrpSpPr>
          <p:cNvPr id="3" name="Group 2"/>
          <p:cNvGrpSpPr/>
          <p:nvPr/>
        </p:nvGrpSpPr>
        <p:grpSpPr>
          <a:xfrm>
            <a:off x="6334913" y="3584054"/>
            <a:ext cx="5621888" cy="1489843"/>
            <a:chOff x="9474169" y="5471925"/>
            <a:chExt cx="8432831" cy="2234761"/>
          </a:xfrm>
        </p:grpSpPr>
        <p:sp>
          <p:nvSpPr>
            <p:cNvPr id="67" name="Rectangle 66"/>
            <p:cNvSpPr/>
            <p:nvPr/>
          </p:nvSpPr>
          <p:spPr>
            <a:xfrm>
              <a:off x="9481495" y="6460480"/>
              <a:ext cx="8425505" cy="1246206"/>
            </a:xfrm>
            <a:prstGeom prst="rect">
              <a:avLst/>
            </a:prstGeom>
          </p:spPr>
          <p:txBody>
            <a:bodyPr wrap="square" lIns="121920" tIns="60960" rIns="121920" bIns="6096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a:ln>
                    <a:noFill/>
                  </a:ln>
                  <a:solidFill>
                    <a:srgbClr val="672D7A"/>
                  </a:solidFill>
                  <a:effectLst/>
                  <a:uLnTx/>
                  <a:uFillTx/>
                  <a:latin typeface="Arial" charset="0"/>
                  <a:ea typeface="Arial" charset="0"/>
                  <a:cs typeface="Arial" charset="0"/>
                </a:rPr>
                <a:t>Empagliflozin 25 mg</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a:ln>
                    <a:noFill/>
                  </a:ln>
                  <a:solidFill>
                    <a:srgbClr val="672D7A"/>
                  </a:solidFill>
                  <a:effectLst/>
                  <a:uLnTx/>
                  <a:uFillTx/>
                  <a:latin typeface="Arial" charset="0"/>
                  <a:ea typeface="Arial" charset="0"/>
                  <a:cs typeface="Arial" charset="0"/>
                </a:rPr>
                <a:t>HR 0.86 </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(95% CI 0.73, 1.02), </a:t>
              </a:r>
              <a:r>
                <a:rPr kumimoji="0" lang="en-GB" sz="1533" b="0" i="1" u="none" strike="noStrike" kern="1200" cap="none" spc="0" normalizeH="0" baseline="0" noProof="0">
                  <a:ln>
                    <a:noFill/>
                  </a:ln>
                  <a:solidFill>
                    <a:srgbClr val="672D7A"/>
                  </a:solidFill>
                  <a:effectLst/>
                  <a:uLnTx/>
                  <a:uFillTx/>
                  <a:latin typeface="Arial" charset="0"/>
                  <a:ea typeface="Arial" charset="0"/>
                  <a:cs typeface="Arial" charset="0"/>
                </a:rPr>
                <a:t>p</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=0.09</a:t>
              </a:r>
            </a:p>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8" name="Rectangle 67"/>
            <p:cNvSpPr/>
            <p:nvPr/>
          </p:nvSpPr>
          <p:spPr>
            <a:xfrm>
              <a:off x="9474169" y="5471925"/>
              <a:ext cx="8425505" cy="1246206"/>
            </a:xfrm>
            <a:prstGeom prst="rect">
              <a:avLst/>
            </a:prstGeom>
          </p:spPr>
          <p:txBody>
            <a:bodyPr wrap="square" lIns="121920" tIns="60960" rIns="121920" bIns="6096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a:ln>
                    <a:noFill/>
                  </a:ln>
                  <a:solidFill>
                    <a:srgbClr val="672D7A"/>
                  </a:solidFill>
                  <a:effectLst/>
                  <a:uLnTx/>
                  <a:uFillTx/>
                  <a:latin typeface="Arial" charset="0"/>
                  <a:ea typeface="Arial" charset="0"/>
                  <a:cs typeface="Arial" charset="0"/>
                </a:rPr>
                <a:t>Empagliflozin 10 mg</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a:ln>
                    <a:noFill/>
                  </a:ln>
                  <a:solidFill>
                    <a:srgbClr val="672D7A"/>
                  </a:solidFill>
                  <a:effectLst/>
                  <a:uLnTx/>
                  <a:uFillTx/>
                  <a:latin typeface="Arial" charset="0"/>
                  <a:ea typeface="Arial" charset="0"/>
                  <a:cs typeface="Arial" charset="0"/>
                </a:rPr>
                <a:t>HR 0.85 </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(95% CI 0.72, 1.01), </a:t>
              </a:r>
              <a:r>
                <a:rPr kumimoji="0" lang="en-GB" sz="1533" b="0" i="1" u="none" strike="noStrike" kern="1200" cap="none" spc="0" normalizeH="0" baseline="0" noProof="0">
                  <a:ln>
                    <a:noFill/>
                  </a:ln>
                  <a:solidFill>
                    <a:srgbClr val="672D7A"/>
                  </a:solidFill>
                  <a:effectLst/>
                  <a:uLnTx/>
                  <a:uFillTx/>
                  <a:latin typeface="Arial" charset="0"/>
                  <a:ea typeface="Arial" charset="0"/>
                  <a:cs typeface="Arial" charset="0"/>
                </a:rPr>
                <a:t>p</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=0.07</a:t>
              </a:r>
            </a:p>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endParaRPr>
            </a:p>
          </p:txBody>
        </p:sp>
      </p:grpSp>
      <p:sp>
        <p:nvSpPr>
          <p:cNvPr id="6" name="Slide Number Placeholder 5"/>
          <p:cNvSpPr>
            <a:spLocks noGrp="1"/>
          </p:cNvSpPr>
          <p:nvPr>
            <p:ph type="sldNum" sz="quarter" idx="12"/>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2195B9F3-5000-F544-B37B-1257912A0F49}" type="slidenum">
              <a:rPr kumimoji="0" lang="en-US" sz="1000" b="0" i="0" u="none" strike="noStrike" kern="1200" cap="none" spc="0" normalizeH="0" baseline="0" noProof="0" smtClean="0">
                <a:ln>
                  <a:noFill/>
                </a:ln>
                <a:solidFill>
                  <a:srgbClr val="672D7A"/>
                </a:solidFill>
                <a:effectLst/>
                <a:uLnTx/>
                <a:uFillTx/>
                <a:latin typeface="Arial" charset="0"/>
                <a:cs typeface="Arial" charset="0"/>
              </a:rPr>
              <a:pPr marL="0" marR="0" lvl="0" indent="0" algn="r" defTabSz="906873"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672D7A"/>
              </a:solidFill>
              <a:effectLst/>
              <a:uLnTx/>
              <a:uFillTx/>
              <a:latin typeface="Arial" charset="0"/>
              <a:cs typeface="Arial" charset="0"/>
            </a:endParaRPr>
          </a:p>
        </p:txBody>
      </p:sp>
      <p:sp>
        <p:nvSpPr>
          <p:cNvPr id="37" name="Footer Placeholder 9"/>
          <p:cNvSpPr txBox="1">
            <a:spLocks/>
          </p:cNvSpPr>
          <p:nvPr/>
        </p:nvSpPr>
        <p:spPr>
          <a:xfrm>
            <a:off x="814388" y="6113741"/>
            <a:ext cx="10422177" cy="707886"/>
          </a:xfrm>
          <a:prstGeom prst="rect">
            <a:avLst/>
          </a:prstGeom>
        </p:spPr>
        <p:txBody>
          <a:bodyPr wrap="square" lIns="36000" tIns="36000" rIns="36000" bIns="36000" anchor="b">
            <a:noAutofit/>
          </a:bodyPr>
          <a:lstStyle>
            <a:defPPr>
              <a:defRPr lang="en-US"/>
            </a:defPPr>
            <a:lvl1pPr marL="0" algn="l" defTabSz="906873" rtl="0" eaLnBrk="1" latinLnBrk="0" hangingPunct="1">
              <a:defRPr sz="1800" kern="1200">
                <a:solidFill>
                  <a:schemeClr val="tx1"/>
                </a:solidFill>
                <a:latin typeface="+mn-lt"/>
                <a:ea typeface="+mn-ea"/>
                <a:cs typeface="+mn-cs"/>
              </a:defRPr>
            </a:lvl1pPr>
            <a:lvl2pPr marL="453429" algn="l" defTabSz="906873" rtl="0" eaLnBrk="1" latinLnBrk="0" hangingPunct="1">
              <a:defRPr sz="1800" kern="1200">
                <a:solidFill>
                  <a:schemeClr val="tx1"/>
                </a:solidFill>
                <a:latin typeface="+mn-lt"/>
                <a:ea typeface="+mn-ea"/>
                <a:cs typeface="+mn-cs"/>
              </a:defRPr>
            </a:lvl2pPr>
            <a:lvl3pPr marL="906873" algn="l" defTabSz="906873" rtl="0" eaLnBrk="1" latinLnBrk="0" hangingPunct="1">
              <a:defRPr sz="1800" kern="1200">
                <a:solidFill>
                  <a:schemeClr val="tx1"/>
                </a:solidFill>
                <a:latin typeface="+mn-lt"/>
                <a:ea typeface="+mn-ea"/>
                <a:cs typeface="+mn-cs"/>
              </a:defRPr>
            </a:lvl3pPr>
            <a:lvl4pPr marL="1360314" algn="l" defTabSz="906873" rtl="0" eaLnBrk="1" latinLnBrk="0" hangingPunct="1">
              <a:defRPr sz="1800" kern="1200">
                <a:solidFill>
                  <a:schemeClr val="tx1"/>
                </a:solidFill>
                <a:latin typeface="+mn-lt"/>
                <a:ea typeface="+mn-ea"/>
                <a:cs typeface="+mn-cs"/>
              </a:defRPr>
            </a:lvl4pPr>
            <a:lvl5pPr marL="1813727" algn="l" defTabSz="906873" rtl="0" eaLnBrk="1" latinLnBrk="0" hangingPunct="1">
              <a:defRPr sz="1800" kern="1200">
                <a:solidFill>
                  <a:schemeClr val="tx1"/>
                </a:solidFill>
                <a:latin typeface="+mn-lt"/>
                <a:ea typeface="+mn-ea"/>
                <a:cs typeface="+mn-cs"/>
              </a:defRPr>
            </a:lvl5pPr>
            <a:lvl6pPr marL="2267128" algn="l" defTabSz="906873" rtl="0" eaLnBrk="1" latinLnBrk="0" hangingPunct="1">
              <a:defRPr sz="1800" kern="1200">
                <a:solidFill>
                  <a:schemeClr val="tx1"/>
                </a:solidFill>
                <a:latin typeface="+mn-lt"/>
                <a:ea typeface="+mn-ea"/>
                <a:cs typeface="+mn-cs"/>
              </a:defRPr>
            </a:lvl6pPr>
            <a:lvl7pPr marL="2720505" algn="l" defTabSz="906873" rtl="0" eaLnBrk="1" latinLnBrk="0" hangingPunct="1">
              <a:defRPr sz="1800" kern="1200">
                <a:solidFill>
                  <a:schemeClr val="tx1"/>
                </a:solidFill>
                <a:latin typeface="+mn-lt"/>
                <a:ea typeface="+mn-ea"/>
                <a:cs typeface="+mn-cs"/>
              </a:defRPr>
            </a:lvl7pPr>
            <a:lvl8pPr marL="3174000" algn="l" defTabSz="906873" rtl="0" eaLnBrk="1" latinLnBrk="0" hangingPunct="1">
              <a:defRPr sz="1800" kern="1200">
                <a:solidFill>
                  <a:schemeClr val="tx1"/>
                </a:solidFill>
                <a:latin typeface="+mn-lt"/>
                <a:ea typeface="+mn-ea"/>
                <a:cs typeface="+mn-cs"/>
              </a:defRPr>
            </a:lvl8pPr>
            <a:lvl9pPr marL="3627389" algn="l" defTabSz="906873" rtl="0" eaLnBrk="1" latinLnBrk="0" hangingPunct="1">
              <a:defRPr sz="1800" kern="1200">
                <a:solidFill>
                  <a:schemeClr val="tx1"/>
                </a:solidFill>
                <a:latin typeface="+mn-lt"/>
                <a:ea typeface="+mn-ea"/>
                <a:cs typeface="+mn-cs"/>
              </a:defRPr>
            </a:lvl9pPr>
          </a:lstStyle>
          <a:p>
            <a:pPr marL="0" marR="0" lvl="0" indent="0" algn="l" defTabSz="90687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672D7A"/>
                </a:solidFill>
                <a:effectLst/>
                <a:uLnTx/>
                <a:uFillTx/>
                <a:latin typeface="Arial" charset="0"/>
                <a:ea typeface="Arial" charset="0"/>
                <a:cs typeface="Arial" charset="0"/>
              </a:rPr>
              <a:t>Cumulative incidence function. MACE: major adverse cardiovascular event; HR: hazard ratio; MI: myocardial infarction; </a:t>
            </a:r>
            <a:r>
              <a:rPr kumimoji="0" lang="en-US" sz="1000" b="0" i="0" u="none" strike="noStrike" kern="1200" cap="none" spc="0" normalizeH="0" baseline="0" noProof="0">
                <a:ln>
                  <a:noFill/>
                </a:ln>
                <a:solidFill>
                  <a:srgbClr val="672D7A"/>
                </a:solidFill>
                <a:effectLst/>
                <a:uLnTx/>
                <a:uFillTx/>
                <a:latin typeface="Arial" charset="0"/>
                <a:ea typeface="Arial" charset="0"/>
                <a:cs typeface="Arial" charset="0"/>
              </a:rPr>
              <a:t>SGLT2: </a:t>
            </a:r>
            <a:r>
              <a:rPr kumimoji="0" lang="en-CA" sz="1000" b="0" i="0" u="none" strike="noStrike" kern="1200" cap="none" spc="0" normalizeH="0" baseline="0" noProof="0">
                <a:ln>
                  <a:noFill/>
                </a:ln>
                <a:solidFill>
                  <a:srgbClr val="672D7A"/>
                </a:solidFill>
                <a:effectLst/>
                <a:uLnTx/>
                <a:uFillTx/>
                <a:latin typeface="Arial" charset="0"/>
                <a:ea typeface="Arial" charset="0"/>
                <a:cs typeface="Arial" charset="0"/>
              </a:rPr>
              <a:t>sodium glucose cotransporter 2</a:t>
            </a:r>
            <a:br>
              <a:rPr kumimoji="0" lang="en-GB" sz="1000" b="0" i="0" u="none" strike="noStrike" kern="1200" cap="none" spc="0" normalizeH="0" baseline="0" noProof="0">
                <a:ln>
                  <a:noFill/>
                </a:ln>
                <a:solidFill>
                  <a:srgbClr val="672D7A"/>
                </a:solidFill>
                <a:effectLst/>
                <a:uLnTx/>
                <a:uFillTx/>
                <a:latin typeface="Arial" charset="0"/>
                <a:ea typeface="Arial" charset="0"/>
                <a:cs typeface="Arial" charset="0"/>
              </a:rPr>
            </a:br>
            <a:r>
              <a:rPr kumimoji="0" lang="en-GB" sz="1000" b="0" i="0" u="none" strike="noStrike" kern="1200" cap="none" spc="0" normalizeH="0" baseline="0" noProof="0">
                <a:ln>
                  <a:noFill/>
                </a:ln>
                <a:solidFill>
                  <a:srgbClr val="672D7A"/>
                </a:solidFill>
                <a:effectLst/>
                <a:uLnTx/>
                <a:uFillTx/>
                <a:latin typeface="Arial" charset="0"/>
                <a:ea typeface="Arial" charset="0"/>
                <a:cs typeface="Arial" charset="0"/>
              </a:rPr>
              <a:t>*T</a:t>
            </a:r>
            <a:r>
              <a:rPr kumimoji="0" lang="en-US" sz="1000" b="0" i="0" u="none" strike="noStrike" kern="1200" cap="none" spc="0" normalizeH="0" baseline="0" noProof="0">
                <a:ln>
                  <a:noFill/>
                </a:ln>
                <a:solidFill>
                  <a:srgbClr val="672D7A"/>
                </a:solidFill>
                <a:effectLst/>
                <a:uLnTx/>
                <a:uFillTx/>
                <a:latin typeface="Arial" charset="0"/>
                <a:ea typeface="Arial" charset="0"/>
                <a:cs typeface="Arial" charset="0"/>
              </a:rPr>
              <a:t>wo-sided tests for superiority were conducted (statistical significance was indicated if p≤0.0498)</a:t>
            </a:r>
          </a:p>
          <a:p>
            <a:pPr marL="0" marR="0" lvl="0" indent="0" algn="l" defTabSz="90687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672D7A"/>
                </a:solidFill>
                <a:effectLst/>
                <a:uLnTx/>
                <a:uFillTx/>
                <a:latin typeface="Arial" charset="0"/>
                <a:ea typeface="Arial" charset="0"/>
                <a:cs typeface="Arial" charset="0"/>
              </a:rPr>
              <a:t>Note: Empagliflozin is an SGLT2 inhibitor.</a:t>
            </a:r>
            <a:r>
              <a:rPr kumimoji="0" lang="en-CA" sz="1000" b="0" i="0" u="none" strike="noStrike" kern="1200" cap="none" spc="0" normalizeH="0" baseline="0" noProof="0">
                <a:ln>
                  <a:noFill/>
                </a:ln>
                <a:solidFill>
                  <a:srgbClr val="672D7A"/>
                </a:solidFill>
                <a:effectLst/>
                <a:uLnTx/>
                <a:uFillTx/>
                <a:latin typeface="Arial" charset="0"/>
                <a:ea typeface="Arial" charset="0"/>
                <a:cs typeface="Arial" charset="0"/>
              </a:rPr>
              <a:t>  </a:t>
            </a:r>
            <a:r>
              <a:rPr kumimoji="0" lang="en-US" sz="1000" b="0" i="0" u="none" strike="noStrike" kern="1200" cap="none" spc="0" normalizeH="0" baseline="0" noProof="0">
                <a:ln>
                  <a:noFill/>
                </a:ln>
                <a:solidFill>
                  <a:srgbClr val="672D7A"/>
                </a:solidFill>
                <a:effectLst/>
                <a:uLnTx/>
                <a:uFillTx/>
                <a:latin typeface="Arial" charset="0"/>
                <a:ea typeface="Arial" charset="0"/>
                <a:cs typeface="Arial" charset="0"/>
              </a:rPr>
              <a:t>Data from: Zinman B, et al. </a:t>
            </a:r>
            <a:r>
              <a:rPr kumimoji="0" lang="en-US" sz="1000" b="0" i="1" u="none" strike="noStrike" kern="1200" cap="none" spc="0" normalizeH="0" baseline="0" noProof="0">
                <a:ln>
                  <a:noFill/>
                </a:ln>
                <a:solidFill>
                  <a:srgbClr val="672D7A"/>
                </a:solidFill>
                <a:effectLst/>
                <a:uLnTx/>
                <a:uFillTx/>
                <a:latin typeface="Arial" charset="0"/>
                <a:ea typeface="Arial" charset="0"/>
                <a:cs typeface="Arial" charset="0"/>
              </a:rPr>
              <a:t>N Engl J Med. </a:t>
            </a:r>
            <a:r>
              <a:rPr kumimoji="0" lang="en-CA" sz="1000" b="0" i="0" u="none" strike="noStrike" kern="1200" cap="none" spc="0" normalizeH="0" baseline="0" noProof="0">
                <a:ln>
                  <a:noFill/>
                </a:ln>
                <a:solidFill>
                  <a:srgbClr val="672D7A"/>
                </a:solidFill>
                <a:effectLst/>
                <a:uLnTx/>
                <a:uFillTx/>
                <a:latin typeface="Arial" charset="0"/>
                <a:ea typeface="Arial" charset="0"/>
                <a:cs typeface="Arial" charset="0"/>
              </a:rPr>
              <a:t>2015; 373:2117-2128.</a:t>
            </a:r>
          </a:p>
        </p:txBody>
      </p:sp>
      <p:pic>
        <p:nvPicPr>
          <p:cNvPr id="17" name="Picture 16"/>
          <p:cNvPicPr>
            <a:picLocks noChangeAspect="1"/>
          </p:cNvPicPr>
          <p:nvPr/>
        </p:nvPicPr>
        <p:blipFill>
          <a:blip r:embed="rId4"/>
          <a:stretch>
            <a:fillRect/>
          </a:stretch>
        </p:blipFill>
        <p:spPr>
          <a:xfrm>
            <a:off x="3024610" y="2670717"/>
            <a:ext cx="6680200" cy="2197100"/>
          </a:xfrm>
          <a:prstGeom prst="rect">
            <a:avLst/>
          </a:prstGeom>
        </p:spPr>
      </p:pic>
      <p:pic>
        <p:nvPicPr>
          <p:cNvPr id="18" name="Picture 17"/>
          <p:cNvPicPr>
            <a:picLocks noChangeAspect="1"/>
          </p:cNvPicPr>
          <p:nvPr/>
        </p:nvPicPr>
        <p:blipFill>
          <a:blip r:embed="rId5"/>
          <a:stretch>
            <a:fillRect/>
          </a:stretch>
        </p:blipFill>
        <p:spPr>
          <a:xfrm>
            <a:off x="2707633" y="3114321"/>
            <a:ext cx="6985000" cy="1854200"/>
          </a:xfrm>
          <a:prstGeom prst="rect">
            <a:avLst/>
          </a:prstGeom>
        </p:spPr>
      </p:pic>
    </p:spTree>
    <p:extLst>
      <p:ext uri="{BB962C8B-B14F-4D97-AF65-F5344CB8AC3E}">
        <p14:creationId xmlns:p14="http://schemas.microsoft.com/office/powerpoint/2010/main" val="1040240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6250" y="188883"/>
            <a:ext cx="8639504" cy="1008111"/>
          </a:xfrm>
        </p:spPr>
        <p:txBody>
          <a:bodyPr/>
          <a:lstStyle/>
          <a:p>
            <a:r>
              <a:rPr lang="en-US"/>
              <a:t>Hospitalisation for heart failure</a:t>
            </a:r>
          </a:p>
        </p:txBody>
      </p:sp>
      <p:sp>
        <p:nvSpPr>
          <p:cNvPr id="4" name="Slide Number Placeholder 3"/>
          <p:cNvSpPr>
            <a:spLocks noGrp="1"/>
          </p:cNvSpPr>
          <p:nvPr>
            <p:ph type="sldNum" sz="quarter" idx="12"/>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4AD7133C-5F9C-4F7F-9637-3E296898A78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06873"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9362" b="7004"/>
          <a:stretch/>
        </p:blipFill>
        <p:spPr>
          <a:xfrm>
            <a:off x="1524000" y="1531088"/>
            <a:ext cx="9144000" cy="4561368"/>
          </a:xfrm>
          <a:prstGeom prst="rect">
            <a:avLst/>
          </a:prstGeom>
        </p:spPr>
      </p:pic>
      <p:sp>
        <p:nvSpPr>
          <p:cNvPr id="8" name="Rectangle 7"/>
          <p:cNvSpPr/>
          <p:nvPr/>
        </p:nvSpPr>
        <p:spPr>
          <a:xfrm>
            <a:off x="5327901" y="2193307"/>
            <a:ext cx="1613010" cy="659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L="0" marR="0" lvl="0" indent="0" algn="ctr" defTabSz="456875"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3149263" y="1585743"/>
            <a:ext cx="2073870" cy="1169551"/>
          </a:xfrm>
          <a:prstGeom prst="rect">
            <a:avLst/>
          </a:prstGeom>
        </p:spPr>
        <p:txBody>
          <a:bodyPr wrap="square" lIns="91430" tIns="45720" rIns="91430" bIns="45720">
            <a:spAutoFit/>
          </a:bodyPr>
          <a:lstStyle/>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64A2"/>
                </a:solidFill>
                <a:effectLst/>
                <a:uLnTx/>
                <a:uFillTx/>
                <a:latin typeface="Calibri"/>
                <a:ea typeface="+mn-ea"/>
                <a:cs typeface="+mn-cs"/>
              </a:rPr>
              <a:t>Empagliflozin 10 mg</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A5A5A"/>
                </a:solidFill>
                <a:effectLst/>
                <a:uLnTx/>
                <a:uFillTx/>
                <a:latin typeface="Calibri"/>
                <a:ea typeface="+mn-ea"/>
                <a:cs typeface="+mn-cs"/>
              </a:rPr>
              <a:t>HR 0.62</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A5A5A"/>
                </a:solidFill>
                <a:effectLst/>
                <a:uLnTx/>
                <a:uFillTx/>
                <a:latin typeface="Calibri"/>
                <a:ea typeface="+mn-ea"/>
                <a:cs typeface="+mn-cs"/>
              </a:rPr>
              <a:t>(95% CI 0.45, 0.86)</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5A5A5A"/>
                </a:solidFill>
                <a:effectLst/>
                <a:uLnTx/>
                <a:uFillTx/>
                <a:latin typeface="Calibri"/>
                <a:ea typeface="+mn-ea"/>
                <a:cs typeface="+mn-cs"/>
              </a:rPr>
              <a:t>p</a:t>
            </a:r>
            <a:r>
              <a:rPr kumimoji="0" lang="en-GB" sz="1400" b="0" i="0" u="none" strike="noStrike" kern="1200" cap="none" spc="0" normalizeH="0" baseline="0" noProof="0">
                <a:ln>
                  <a:noFill/>
                </a:ln>
                <a:solidFill>
                  <a:srgbClr val="5A5A5A"/>
                </a:solidFill>
                <a:effectLst/>
                <a:uLnTx/>
                <a:uFillTx/>
                <a:latin typeface="Calibri"/>
                <a:ea typeface="+mn-ea"/>
                <a:cs typeface="+mn-cs"/>
              </a:rPr>
              <a:t>=0.0044</a:t>
            </a:r>
          </a:p>
          <a:p>
            <a:pPr marL="0" marR="0" lvl="0" indent="0" algn="ctr" defTabSz="456875"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p:cNvSpPr/>
          <p:nvPr/>
        </p:nvSpPr>
        <p:spPr>
          <a:xfrm>
            <a:off x="5223133" y="1588257"/>
            <a:ext cx="2073870" cy="1169551"/>
          </a:xfrm>
          <a:prstGeom prst="rect">
            <a:avLst/>
          </a:prstGeom>
        </p:spPr>
        <p:txBody>
          <a:bodyPr wrap="square" lIns="91430" tIns="45720" rIns="91430" bIns="45720">
            <a:spAutoFit/>
          </a:bodyPr>
          <a:lstStyle/>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C0504D"/>
                </a:solidFill>
                <a:effectLst/>
                <a:uLnTx/>
                <a:uFillTx/>
                <a:latin typeface="Calibri"/>
                <a:ea typeface="+mn-ea"/>
                <a:cs typeface="+mn-cs"/>
              </a:rPr>
              <a:t>Empagliflozin 25 mg</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A5A5A"/>
                </a:solidFill>
                <a:effectLst/>
                <a:uLnTx/>
                <a:uFillTx/>
                <a:latin typeface="Calibri"/>
                <a:ea typeface="+mn-ea"/>
                <a:cs typeface="+mn-cs"/>
              </a:rPr>
              <a:t>HR 0.68</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A5A5A"/>
                </a:solidFill>
                <a:effectLst/>
                <a:uLnTx/>
                <a:uFillTx/>
                <a:latin typeface="Calibri"/>
                <a:ea typeface="+mn-ea"/>
                <a:cs typeface="+mn-cs"/>
              </a:rPr>
              <a:t>(95% CI 0.50, 0.93)</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5A5A5A"/>
                </a:solidFill>
                <a:effectLst/>
                <a:uLnTx/>
                <a:uFillTx/>
                <a:latin typeface="Calibri"/>
                <a:ea typeface="+mn-ea"/>
                <a:cs typeface="+mn-cs"/>
              </a:rPr>
              <a:t>p</a:t>
            </a:r>
            <a:r>
              <a:rPr kumimoji="0" lang="en-GB" sz="1400" b="0" i="0" u="none" strike="noStrike" kern="1200" cap="none" spc="0" normalizeH="0" baseline="0" noProof="0">
                <a:ln>
                  <a:noFill/>
                </a:ln>
                <a:solidFill>
                  <a:srgbClr val="5A5A5A"/>
                </a:solidFill>
                <a:effectLst/>
                <a:uLnTx/>
                <a:uFillTx/>
                <a:latin typeface="Calibri"/>
                <a:ea typeface="+mn-ea"/>
                <a:cs typeface="+mn-cs"/>
              </a:rPr>
              <a:t>=0.0166</a:t>
            </a:r>
          </a:p>
          <a:p>
            <a:pPr marL="0" marR="0" lvl="0" indent="0" algn="ctr" defTabSz="456875"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5A5A5A"/>
              </a:solidFill>
              <a:effectLst/>
              <a:uLnTx/>
              <a:uFillTx/>
              <a:latin typeface="Calibri"/>
              <a:ea typeface="+mn-ea"/>
              <a:cs typeface="+mn-cs"/>
            </a:endParaRPr>
          </a:p>
        </p:txBody>
      </p:sp>
      <p:sp>
        <p:nvSpPr>
          <p:cNvPr id="9" name="Footer Placeholder 5"/>
          <p:cNvSpPr>
            <a:spLocks noGrp="1"/>
          </p:cNvSpPr>
          <p:nvPr>
            <p:ph type="ftr" sz="quarter" idx="4294967295"/>
          </p:nvPr>
        </p:nvSpPr>
        <p:spPr>
          <a:xfrm>
            <a:off x="1776000" y="6382800"/>
            <a:ext cx="6843600" cy="244800"/>
          </a:xfrm>
          <a:prstGeom prst="rect">
            <a:avLst/>
          </a:prstGeom>
        </p:spPr>
        <p:txBody>
          <a:bodyPr vert="horz" lIns="91430" tIns="45720" rIns="91430" bIns="45720" rtlCol="0" anchor="ctr"/>
          <a:lstStyle/>
          <a:p>
            <a:pPr marL="0" marR="0" lvl="0" indent="0" algn="ctr" defTabSz="90687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Cumulative incidence function. HR, hazard ratio </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9816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208214" y="0"/>
            <a:ext cx="7715250" cy="1143000"/>
          </a:xfrm>
        </p:spPr>
        <p:txBody>
          <a:bodyPr>
            <a:normAutofit/>
          </a:bodyPr>
          <a:lstStyle/>
          <a:p>
            <a:pPr>
              <a:defRPr/>
            </a:pPr>
            <a:r>
              <a:rPr lang="en-US">
                <a:solidFill>
                  <a:schemeClr val="tx1"/>
                </a:solidFill>
                <a:ea typeface="+mj-ea"/>
                <a:cs typeface="+mj-cs"/>
              </a:rPr>
              <a:t>John MacFadyen Disclosures</a:t>
            </a:r>
            <a:endParaRPr lang="en-US">
              <a:ea typeface="+mj-ea"/>
              <a:cs typeface="+mj-cs"/>
            </a:endParaRPr>
          </a:p>
        </p:txBody>
      </p:sp>
      <p:pic>
        <p:nvPicPr>
          <p:cNvPr id="422914" name="Picture 3" descr="Servie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1" y="2667000"/>
            <a:ext cx="177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15" name="Picture 4" descr="sanofi-aventisENG1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52631"/>
            <a:ext cx="2057400" cy="88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16" name="Picture 5" descr="PfizerLogo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524031"/>
            <a:ext cx="2057400" cy="123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17" name="Picture 6" descr="Novartis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41" y="2997200"/>
            <a:ext cx="2651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18" name="Picture 7" descr="MerckLogo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4114800"/>
            <a:ext cx="2179638"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19" name="Picture 9" descr="LillyLogo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0" y="1600200"/>
            <a:ext cx="2286000"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0" name="Picture 10" descr="Hoffmann-LaRoche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4648200"/>
            <a:ext cx="1295400" cy="69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1" name="Picture 11" descr="GlaxoSmithKline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5638831"/>
            <a:ext cx="15446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2" name="Picture 12" descr="BoehringerIngelheim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05800" y="3810000"/>
            <a:ext cx="175260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3" name="Picture 13" descr="BMS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00600" y="5943600"/>
            <a:ext cx="228600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4" name="Picture 14" descr="Biovail_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29603" y="5867400"/>
            <a:ext cx="1990725"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5" name="Picture 15" descr="Bayer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05800" y="4648200"/>
            <a:ext cx="1828800" cy="74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6" name="Picture 16" descr="AstraZeneca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05400" y="510540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7" name="Picture 17" descr="apis_logo_v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003" y="2819400"/>
            <a:ext cx="1533525" cy="110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8" name="Picture 2" descr="Screenshot 2014-09-11 21.54.11.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135190" y="3573463"/>
            <a:ext cx="1803400"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F85523B-C857-66C1-3963-03130D6F83FE}"/>
              </a:ext>
            </a:extLst>
          </p:cNvPr>
          <p:cNvPicPr>
            <a:picLocks noChangeAspect="1"/>
          </p:cNvPicPr>
          <p:nvPr/>
        </p:nvPicPr>
        <p:blipFill>
          <a:blip r:embed="rId18"/>
          <a:stretch>
            <a:fillRect/>
          </a:stretch>
        </p:blipFill>
        <p:spPr>
          <a:xfrm>
            <a:off x="7946645" y="1119016"/>
            <a:ext cx="2547110" cy="493884"/>
          </a:xfrm>
          <a:prstGeom prst="rect">
            <a:avLst/>
          </a:prstGeom>
        </p:spPr>
      </p:pic>
      <p:pic>
        <p:nvPicPr>
          <p:cNvPr id="5" name="Picture 4">
            <a:extLst>
              <a:ext uri="{FF2B5EF4-FFF2-40B4-BE49-F238E27FC236}">
                <a16:creationId xmlns:a16="http://schemas.microsoft.com/office/drawing/2014/main" id="{A76FFF0E-0C90-EB52-66F6-363F59F0A15D}"/>
              </a:ext>
            </a:extLst>
          </p:cNvPr>
          <p:cNvPicPr>
            <a:picLocks noChangeAspect="1"/>
          </p:cNvPicPr>
          <p:nvPr/>
        </p:nvPicPr>
        <p:blipFill>
          <a:blip r:embed="rId19"/>
          <a:stretch>
            <a:fillRect/>
          </a:stretch>
        </p:blipFill>
        <p:spPr>
          <a:xfrm>
            <a:off x="4752637" y="1194960"/>
            <a:ext cx="2562563" cy="737518"/>
          </a:xfrm>
          <a:prstGeom prst="rect">
            <a:avLst/>
          </a:prstGeom>
        </p:spPr>
      </p:pic>
    </p:spTree>
    <p:extLst>
      <p:ext uri="{BB962C8B-B14F-4D97-AF65-F5344CB8AC3E}">
        <p14:creationId xmlns:p14="http://schemas.microsoft.com/office/powerpoint/2010/main" val="169683050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6250" y="188883"/>
            <a:ext cx="8639504" cy="1008111"/>
          </a:xfrm>
        </p:spPr>
        <p:txBody>
          <a:bodyPr/>
          <a:lstStyle/>
          <a:p>
            <a:r>
              <a:rPr lang="en-US"/>
              <a:t>All-cause mortality NNT 38</a:t>
            </a:r>
          </a:p>
        </p:txBody>
      </p:sp>
      <p:sp>
        <p:nvSpPr>
          <p:cNvPr id="4" name="Slide Number Placeholder 3"/>
          <p:cNvSpPr>
            <a:spLocks noGrp="1"/>
          </p:cNvSpPr>
          <p:nvPr>
            <p:ph type="sldNum" sz="quarter" idx="12"/>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4AD7133C-5F9C-4F7F-9637-3E296898A78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06873"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Group 6"/>
          <p:cNvGrpSpPr/>
          <p:nvPr/>
        </p:nvGrpSpPr>
        <p:grpSpPr>
          <a:xfrm>
            <a:off x="1524000" y="1491538"/>
            <a:ext cx="9144000" cy="4646429"/>
            <a:chOff x="0" y="1509822"/>
            <a:chExt cx="9144000" cy="4646429"/>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9019" b="5974"/>
            <a:stretch/>
          </p:blipFill>
          <p:spPr>
            <a:xfrm>
              <a:off x="0" y="1509822"/>
              <a:ext cx="9144000" cy="4646429"/>
            </a:xfrm>
            <a:prstGeom prst="rect">
              <a:avLst/>
            </a:prstGeom>
          </p:spPr>
        </p:pic>
        <p:sp>
          <p:nvSpPr>
            <p:cNvPr id="6" name="TextBox 5"/>
            <p:cNvSpPr txBox="1"/>
            <p:nvPr/>
          </p:nvSpPr>
          <p:spPr>
            <a:xfrm>
              <a:off x="3573470" y="2238445"/>
              <a:ext cx="2304300" cy="646331"/>
            </a:xfrm>
            <a:prstGeom prst="rect">
              <a:avLst/>
            </a:prstGeom>
            <a:solidFill>
              <a:schemeClr val="bg1"/>
            </a:solidFill>
          </p:spPr>
          <p:txBody>
            <a:bodyPr wrap="square" rtlCol="0">
              <a:spAutoFit/>
            </a:bodyPr>
            <a:lstStyle/>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HR 0.68</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(95% CI 0.57, 0.82)</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p&lt;0.0001</a:t>
              </a:r>
            </a:p>
          </p:txBody>
        </p:sp>
      </p:grpSp>
      <p:sp>
        <p:nvSpPr>
          <p:cNvPr id="8" name="Rectangle 7"/>
          <p:cNvSpPr/>
          <p:nvPr/>
        </p:nvSpPr>
        <p:spPr>
          <a:xfrm>
            <a:off x="5404809" y="2123431"/>
            <a:ext cx="1574605" cy="73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L="0" marR="0" lvl="0" indent="0" algn="ctr" defTabSz="456875"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3149263" y="1585743"/>
            <a:ext cx="2073870" cy="1169551"/>
          </a:xfrm>
          <a:prstGeom prst="rect">
            <a:avLst/>
          </a:prstGeom>
        </p:spPr>
        <p:txBody>
          <a:bodyPr wrap="square" lIns="91430" tIns="45720" rIns="91430" bIns="45720">
            <a:spAutoFit/>
          </a:bodyPr>
          <a:lstStyle/>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64A2"/>
                </a:solidFill>
                <a:effectLst/>
                <a:uLnTx/>
                <a:uFillTx/>
                <a:latin typeface="Calibri"/>
                <a:ea typeface="+mn-ea"/>
                <a:cs typeface="+mn-cs"/>
              </a:rPr>
              <a:t>Empagliflozin 10 mg</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A5A5A"/>
                </a:solidFill>
                <a:effectLst/>
                <a:uLnTx/>
                <a:uFillTx/>
                <a:latin typeface="Calibri"/>
                <a:ea typeface="+mn-ea"/>
                <a:cs typeface="+mn-cs"/>
              </a:rPr>
              <a:t>HR 0.70</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A5A5A"/>
                </a:solidFill>
                <a:effectLst/>
                <a:uLnTx/>
                <a:uFillTx/>
                <a:latin typeface="Calibri"/>
                <a:ea typeface="+mn-ea"/>
                <a:cs typeface="+mn-cs"/>
              </a:rPr>
              <a:t>(95% CI 0.56, 0.87)</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5A5A5A"/>
                </a:solidFill>
                <a:effectLst/>
                <a:uLnTx/>
                <a:uFillTx/>
                <a:latin typeface="Calibri"/>
                <a:ea typeface="+mn-ea"/>
                <a:cs typeface="+mn-cs"/>
              </a:rPr>
              <a:t>p</a:t>
            </a:r>
            <a:r>
              <a:rPr kumimoji="0" lang="en-GB" sz="1400" b="0" i="0" u="none" strike="noStrike" kern="1200" cap="none" spc="0" normalizeH="0" baseline="0" noProof="0">
                <a:ln>
                  <a:noFill/>
                </a:ln>
                <a:solidFill>
                  <a:srgbClr val="5A5A5A"/>
                </a:solidFill>
                <a:effectLst/>
                <a:uLnTx/>
                <a:uFillTx/>
                <a:latin typeface="Calibri"/>
                <a:ea typeface="+mn-ea"/>
                <a:cs typeface="+mn-cs"/>
              </a:rPr>
              <a:t>=0.0013</a:t>
            </a:r>
          </a:p>
          <a:p>
            <a:pPr marL="0" marR="0" lvl="0" indent="0" algn="ctr" defTabSz="456875"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5223133" y="1588257"/>
            <a:ext cx="2073870" cy="1169551"/>
          </a:xfrm>
          <a:prstGeom prst="rect">
            <a:avLst/>
          </a:prstGeom>
        </p:spPr>
        <p:txBody>
          <a:bodyPr wrap="square" lIns="91430" tIns="45720" rIns="91430" bIns="45720">
            <a:spAutoFit/>
          </a:bodyPr>
          <a:lstStyle/>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C0504D"/>
                </a:solidFill>
                <a:effectLst/>
                <a:uLnTx/>
                <a:uFillTx/>
                <a:latin typeface="Calibri"/>
                <a:ea typeface="+mn-ea"/>
                <a:cs typeface="+mn-cs"/>
              </a:rPr>
              <a:t>Empagliflozin 25 mg</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A5A5A"/>
                </a:solidFill>
                <a:effectLst/>
                <a:uLnTx/>
                <a:uFillTx/>
                <a:latin typeface="Calibri"/>
                <a:ea typeface="+mn-ea"/>
                <a:cs typeface="+mn-cs"/>
              </a:rPr>
              <a:t>HR 0.67</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A5A5A"/>
                </a:solidFill>
                <a:effectLst/>
                <a:uLnTx/>
                <a:uFillTx/>
                <a:latin typeface="Calibri"/>
                <a:ea typeface="+mn-ea"/>
                <a:cs typeface="+mn-cs"/>
              </a:rPr>
              <a:t>(95% CI 0.54, 0.83)</a:t>
            </a:r>
          </a:p>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5A5A5A"/>
                </a:solidFill>
                <a:effectLst/>
                <a:uLnTx/>
                <a:uFillTx/>
                <a:latin typeface="Calibri"/>
                <a:ea typeface="+mn-ea"/>
                <a:cs typeface="+mn-cs"/>
              </a:rPr>
              <a:t>p</a:t>
            </a:r>
            <a:r>
              <a:rPr kumimoji="0" lang="en-GB" sz="1400" b="0" i="0" u="none" strike="noStrike" kern="1200" cap="none" spc="0" normalizeH="0" baseline="0" noProof="0">
                <a:ln>
                  <a:noFill/>
                </a:ln>
                <a:solidFill>
                  <a:srgbClr val="5A5A5A"/>
                </a:solidFill>
                <a:effectLst/>
                <a:uLnTx/>
                <a:uFillTx/>
                <a:latin typeface="Calibri"/>
                <a:ea typeface="+mn-ea"/>
                <a:cs typeface="+mn-cs"/>
              </a:rPr>
              <a:t>=0.0003</a:t>
            </a:r>
          </a:p>
          <a:p>
            <a:pPr marL="0" marR="0" lvl="0" indent="0" algn="ctr" defTabSz="456875"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
        <p:nvSpPr>
          <p:cNvPr id="13" name="Footer Placeholder 5"/>
          <p:cNvSpPr>
            <a:spLocks noGrp="1"/>
          </p:cNvSpPr>
          <p:nvPr>
            <p:ph type="ftr" sz="quarter" idx="4294967295"/>
          </p:nvPr>
        </p:nvSpPr>
        <p:spPr>
          <a:xfrm>
            <a:off x="1776000" y="6382800"/>
            <a:ext cx="6843600" cy="244800"/>
          </a:xfrm>
          <a:prstGeom prst="rect">
            <a:avLst/>
          </a:prstGeom>
        </p:spPr>
        <p:txBody>
          <a:bodyPr vert="horz" lIns="91430" tIns="45720" rIns="91430" bIns="45720" rtlCol="0" anchor="ctr"/>
          <a:lstStyle/>
          <a:p>
            <a:pPr marL="0" marR="0" lvl="0" indent="0" algn="ctr" defTabSz="90687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Kaplan-Meier estimate. HR, hazard ratio </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8120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Right Arrow 616"/>
          <p:cNvSpPr/>
          <p:nvPr/>
        </p:nvSpPr>
        <p:spPr>
          <a:xfrm>
            <a:off x="6402441" y="4729877"/>
            <a:ext cx="3953080" cy="432048"/>
          </a:xfrm>
          <a:prstGeom prst="rightArrow">
            <a:avLst>
              <a:gd name="adj1" fmla="val 77487"/>
              <a:gd name="adj2" fmla="val 50000"/>
            </a:avLst>
          </a:prstGeom>
          <a:gradFill flip="none" rotWithShape="1">
            <a:gsLst>
              <a:gs pos="417">
                <a:schemeClr val="bg1"/>
              </a:gs>
              <a:gs pos="30000">
                <a:srgbClr val="ECF0F8"/>
              </a:gs>
              <a:gs pos="61000">
                <a:schemeClr val="accent2">
                  <a:lumMod val="20000"/>
                  <a:lumOff val="80000"/>
                </a:schemeClr>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2400"/>
              <a:t>Number needed to treat (NNT) to prevent one death across landmark trials in patients with high CV risk</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7133C-5F9C-4F7F-9637-3E296898A78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4294967295"/>
          </p:nvPr>
        </p:nvSpPr>
        <p:spPr>
          <a:xfrm>
            <a:off x="1776000" y="6382800"/>
            <a:ext cx="6843600" cy="244800"/>
          </a:xfrm>
          <a:prstGeom prst="rect">
            <a:avLst/>
          </a:prstGeom>
        </p:spPr>
        <p:txBody>
          <a:bodyPr vert="horz" lIns="91430" tIns="45720" rIns="91430" bIns="45720" rtlCol="0" anchor="ctr"/>
          <a:lstStyle/>
          <a:p>
            <a:pPr marL="0" marR="0" lvl="0" indent="0" algn="ctr" defTabSz="914400" rtl="0" eaLnBrk="1" fontAlgn="auto" latinLnBrk="0" hangingPunct="1">
              <a:lnSpc>
                <a:spcPct val="100000"/>
              </a:lnSpc>
              <a:spcBef>
                <a:spcPts val="0"/>
              </a:spcBef>
              <a:spcAft>
                <a:spcPts val="0"/>
              </a:spcAft>
              <a:buClr>
                <a:srgbClr val="F0414B"/>
              </a:buClr>
              <a:buSzTx/>
              <a:buFontTx/>
              <a:buNone/>
              <a:tabLst/>
              <a:defRPr/>
            </a:pPr>
            <a:r>
              <a:rPr kumimoji="0" lang="nb-NO" sz="1200" b="0" i="0" u="none" strike="noStrike" kern="1200" cap="none" spc="0" normalizeH="0" baseline="0" noProof="0">
                <a:ln>
                  <a:noFill/>
                </a:ln>
                <a:solidFill>
                  <a:srgbClr val="5A5A5A"/>
                </a:solidFill>
                <a:effectLst/>
                <a:uLnTx/>
                <a:uFillTx/>
                <a:latin typeface="Calibri"/>
                <a:ea typeface="+mn-ea"/>
                <a:cs typeface="+mn-cs"/>
              </a:rPr>
              <a:t>1. 4S investigator. Lancet 1994; 344: 1383-89, </a:t>
            </a:r>
            <a:r>
              <a:rPr kumimoji="0" lang="nb-NO" sz="1200" b="0" i="0" u="none" strike="noStrike" kern="1200" cap="none" spc="0" normalizeH="0" baseline="0" noProof="0">
                <a:ln>
                  <a:noFill/>
                </a:ln>
                <a:solidFill>
                  <a:srgbClr val="5A5A5A"/>
                </a:solidFill>
                <a:effectLst/>
                <a:uLnTx/>
                <a:uFillTx/>
                <a:latin typeface="Calibri"/>
                <a:ea typeface="+mn-ea"/>
                <a:cs typeface="+mn-cs"/>
                <a:hlinkClick r:id="rId3"/>
              </a:rPr>
              <a:t>http://www.trialresultscenter.org/study2590-4S.htm</a:t>
            </a:r>
            <a:r>
              <a:rPr kumimoji="0" lang="nb-NO" sz="1200" b="0" i="0" u="none" strike="noStrike" kern="1200" cap="none" spc="0" normalizeH="0" baseline="0" noProof="0">
                <a:ln>
                  <a:noFill/>
                </a:ln>
                <a:solidFill>
                  <a:srgbClr val="5A5A5A"/>
                </a:solidFill>
                <a:effectLst/>
                <a:uLnTx/>
                <a:uFillTx/>
                <a:latin typeface="Calibri"/>
                <a:ea typeface="+mn-ea"/>
                <a:cs typeface="+mn-cs"/>
              </a:rPr>
              <a:t>; </a:t>
            </a:r>
            <a:br>
              <a:rPr kumimoji="0" lang="nb-NO" sz="1200" b="0" i="0" u="none" strike="noStrike" kern="1200" cap="none" spc="0" normalizeH="0" baseline="0" noProof="0">
                <a:ln>
                  <a:noFill/>
                </a:ln>
                <a:solidFill>
                  <a:srgbClr val="5A5A5A"/>
                </a:solidFill>
                <a:effectLst/>
                <a:uLnTx/>
                <a:uFillTx/>
                <a:latin typeface="Calibri"/>
                <a:ea typeface="+mn-ea"/>
                <a:cs typeface="+mn-cs"/>
              </a:rPr>
            </a:br>
            <a:r>
              <a:rPr kumimoji="0" lang="nb-NO" sz="1200" b="0" i="0" u="none" strike="noStrike" kern="1200" cap="none" spc="0" normalizeH="0" baseline="0" noProof="0">
                <a:ln>
                  <a:noFill/>
                </a:ln>
                <a:solidFill>
                  <a:srgbClr val="5A5A5A"/>
                </a:solidFill>
                <a:effectLst/>
                <a:uLnTx/>
                <a:uFillTx/>
                <a:latin typeface="Calibri"/>
                <a:ea typeface="+mn-ea"/>
                <a:cs typeface="+mn-cs"/>
              </a:rPr>
              <a:t>2. HOPE investigator </a:t>
            </a:r>
            <a:r>
              <a:rPr kumimoji="0" lang="en-US" sz="1200" b="0" i="0" u="none" strike="noStrike" kern="1200" cap="none" spc="0" normalizeH="0" baseline="0" noProof="0">
                <a:ln>
                  <a:noFill/>
                </a:ln>
                <a:solidFill>
                  <a:srgbClr val="5A5A5A"/>
                </a:solidFill>
                <a:effectLst/>
                <a:uLnTx/>
                <a:uFillTx/>
                <a:latin typeface="Calibri"/>
                <a:ea typeface="+mn-ea"/>
                <a:cs typeface="+mn-cs"/>
              </a:rPr>
              <a:t>N Engl J Med 2000;342:145-53, </a:t>
            </a:r>
            <a:r>
              <a:rPr kumimoji="0" lang="en-US" sz="1200" b="0" i="0" u="sng" strike="noStrike" kern="1200" cap="none" spc="0" normalizeH="0" baseline="0" noProof="0">
                <a:ln>
                  <a:noFill/>
                </a:ln>
                <a:solidFill>
                  <a:prstClr val="black">
                    <a:tint val="75000"/>
                  </a:prstClr>
                </a:solidFill>
                <a:effectLst/>
                <a:uLnTx/>
                <a:uFillTx/>
                <a:latin typeface="Calibri"/>
                <a:ea typeface="+mn-ea"/>
                <a:cs typeface="+mn-cs"/>
              </a:rPr>
              <a:t>h</a:t>
            </a:r>
            <a:r>
              <a:rPr kumimoji="0" lang="en-US" sz="1200" b="0" i="0" u="sng" strike="noStrike" kern="1200" cap="none" spc="0" normalizeH="0" baseline="0" noProof="0">
                <a:ln>
                  <a:noFill/>
                </a:ln>
                <a:solidFill>
                  <a:srgbClr val="5A5A5A"/>
                </a:solidFill>
                <a:effectLst/>
                <a:uLnTx/>
                <a:uFillTx/>
                <a:latin typeface="Calibri"/>
                <a:ea typeface="+mn-ea"/>
                <a:cs typeface="+mn-cs"/>
                <a:hlinkClick r:id="rId4"/>
              </a:rPr>
              <a:t>tt</a:t>
            </a:r>
            <a:r>
              <a:rPr kumimoji="0" lang="en-US" sz="1200" b="0" i="0" u="none" strike="noStrike" kern="1200" cap="none" spc="0" normalizeH="0" baseline="0" noProof="0">
                <a:ln>
                  <a:noFill/>
                </a:ln>
                <a:solidFill>
                  <a:srgbClr val="5A5A5A"/>
                </a:solidFill>
                <a:effectLst/>
                <a:uLnTx/>
                <a:uFillTx/>
                <a:latin typeface="Calibri"/>
                <a:ea typeface="+mn-ea"/>
                <a:cs typeface="+mn-cs"/>
                <a:hlinkClick r:id="rId4"/>
              </a:rPr>
              <a:t>p://www.trialresultscenter.org/study2606-HOPE.htm</a:t>
            </a:r>
            <a:r>
              <a:rPr kumimoji="0" lang="en-US" sz="1200" b="0" i="0" u="none" strike="noStrike" kern="1200" cap="none" spc="0" normalizeH="0" baseline="0" noProof="0">
                <a:ln>
                  <a:noFill/>
                </a:ln>
                <a:solidFill>
                  <a:srgbClr val="5A5A5A"/>
                </a:solidFill>
                <a:effectLst/>
                <a:uLnTx/>
                <a:uFillTx/>
                <a:latin typeface="Calibri"/>
                <a:ea typeface="+mn-ea"/>
                <a:cs typeface="+mn-cs"/>
              </a:rPr>
              <a:t> </a:t>
            </a:r>
            <a:endParaRPr kumimoji="0" lang="nb-NO" sz="1200" b="0" i="0" u="none" strike="noStrike" kern="1200" cap="none" spc="0" normalizeH="0" baseline="0" noProof="0">
              <a:ln>
                <a:noFill/>
              </a:ln>
              <a:solidFill>
                <a:srgbClr val="5A5A5A"/>
              </a:solidFill>
              <a:effectLst/>
              <a:uLnTx/>
              <a:uFillTx/>
              <a:latin typeface="Calibri"/>
              <a:ea typeface="+mn-ea"/>
              <a:cs typeface="+mn-cs"/>
            </a:endParaRPr>
          </a:p>
        </p:txBody>
      </p:sp>
      <p:grpSp>
        <p:nvGrpSpPr>
          <p:cNvPr id="3" name="Group 2"/>
          <p:cNvGrpSpPr/>
          <p:nvPr/>
        </p:nvGrpSpPr>
        <p:grpSpPr>
          <a:xfrm>
            <a:off x="2214077" y="1757288"/>
            <a:ext cx="2556000" cy="2974514"/>
            <a:chOff x="690077" y="1856077"/>
            <a:chExt cx="2556000" cy="2974514"/>
          </a:xfrm>
        </p:grpSpPr>
        <p:sp>
          <p:nvSpPr>
            <p:cNvPr id="626" name="Rectangle 625"/>
            <p:cNvSpPr/>
            <p:nvPr/>
          </p:nvSpPr>
          <p:spPr>
            <a:xfrm>
              <a:off x="855963" y="1856077"/>
              <a:ext cx="2224228" cy="738664"/>
            </a:xfrm>
            <a:prstGeom prst="rect">
              <a:avLst/>
            </a:prstGeom>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5A5A5A"/>
                  </a:solidFill>
                  <a:effectLst/>
                  <a:uLnTx/>
                  <a:uFillTx/>
                  <a:latin typeface="Calibri"/>
                  <a:ea typeface="+mn-ea"/>
                  <a:cs typeface="+mn-cs"/>
                </a:rPr>
                <a:t>Simvastatin</a:t>
              </a:r>
              <a:r>
                <a:rPr kumimoji="0" lang="en-US" sz="2200" b="0" i="0" u="none" strike="noStrike" kern="1200" cap="none" spc="0" normalizeH="0" baseline="30000" noProof="0">
                  <a:ln>
                    <a:noFill/>
                  </a:ln>
                  <a:solidFill>
                    <a:srgbClr val="5A5A5A"/>
                  </a:solidFill>
                  <a:effectLst/>
                  <a:uLnTx/>
                  <a:uFillTx/>
                  <a:latin typeface="Calibri"/>
                  <a:ea typeface="+mn-ea"/>
                  <a:cs typeface="+mn-cs"/>
                </a:rPr>
                <a:t>1</a:t>
              </a:r>
            </a:p>
            <a:p>
              <a:pPr marL="457200" marR="0" lvl="1" indent="-456822"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A5A5A"/>
                  </a:solidFill>
                  <a:effectLst/>
                  <a:uLnTx/>
                  <a:uFillTx/>
                  <a:latin typeface="Calibri"/>
                  <a:ea typeface="+mn-ea"/>
                  <a:cs typeface="+mn-cs"/>
                </a:rPr>
                <a:t>for 5.4 years</a:t>
              </a:r>
            </a:p>
          </p:txBody>
        </p:sp>
        <p:grpSp>
          <p:nvGrpSpPr>
            <p:cNvPr id="11" name="Group 10"/>
            <p:cNvGrpSpPr/>
            <p:nvPr/>
          </p:nvGrpSpPr>
          <p:grpSpPr>
            <a:xfrm>
              <a:off x="690077" y="2799987"/>
              <a:ext cx="2556000" cy="2030604"/>
              <a:chOff x="1074125" y="3017155"/>
              <a:chExt cx="2556000" cy="2030604"/>
            </a:xfrm>
          </p:grpSpPr>
          <p:grpSp>
            <p:nvGrpSpPr>
              <p:cNvPr id="609" name="Group 608"/>
              <p:cNvGrpSpPr/>
              <p:nvPr/>
            </p:nvGrpSpPr>
            <p:grpSpPr>
              <a:xfrm>
                <a:off x="1187624" y="3017155"/>
                <a:ext cx="2349860" cy="1962793"/>
                <a:chOff x="1261634" y="3233235"/>
                <a:chExt cx="2349860" cy="1962793"/>
              </a:xfrm>
            </p:grpSpPr>
            <p:grpSp>
              <p:nvGrpSpPr>
                <p:cNvPr id="316" name="Group 315"/>
                <p:cNvGrpSpPr/>
                <p:nvPr/>
              </p:nvGrpSpPr>
              <p:grpSpPr>
                <a:xfrm>
                  <a:off x="1261634" y="3592490"/>
                  <a:ext cx="2349860" cy="1603538"/>
                  <a:chOff x="1261634" y="3592490"/>
                  <a:chExt cx="2349860" cy="1603538"/>
                </a:xfrm>
              </p:grpSpPr>
              <p:grpSp>
                <p:nvGrpSpPr>
                  <p:cNvPr id="313" name="Group 312"/>
                  <p:cNvGrpSpPr/>
                  <p:nvPr/>
                </p:nvGrpSpPr>
                <p:grpSpPr>
                  <a:xfrm>
                    <a:off x="1261634" y="3592490"/>
                    <a:ext cx="2349860" cy="504000"/>
                    <a:chOff x="1261634" y="3592490"/>
                    <a:chExt cx="2349860" cy="504000"/>
                  </a:xfrm>
                </p:grpSpPr>
                <p:grpSp>
                  <p:nvGrpSpPr>
                    <p:cNvPr id="8" name="Group 7"/>
                    <p:cNvGrpSpPr/>
                    <p:nvPr/>
                  </p:nvGrpSpPr>
                  <p:grpSpPr>
                    <a:xfrm>
                      <a:off x="1261634" y="3592490"/>
                      <a:ext cx="180000" cy="504000"/>
                      <a:chOff x="1066800" y="2199000"/>
                      <a:chExt cx="684000" cy="1897200"/>
                    </a:xfrm>
                    <a:solidFill>
                      <a:schemeClr val="bg1">
                        <a:lumMod val="95000"/>
                      </a:schemeClr>
                    </a:solidFill>
                  </p:grpSpPr>
                  <p:sp>
                    <p:nvSpPr>
                      <p:cNvPr id="136" name="Oval 135"/>
                      <p:cNvSpPr/>
                      <p:nvPr/>
                    </p:nvSpPr>
                    <p:spPr>
                      <a:xfrm>
                        <a:off x="1174800" y="2199000"/>
                        <a:ext cx="468000" cy="46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Rounded Rectangle 136"/>
                      <p:cNvSpPr/>
                      <p:nvPr/>
                    </p:nvSpPr>
                    <p:spPr>
                      <a:xfrm>
                        <a:off x="1066800" y="2709000"/>
                        <a:ext cx="684000" cy="720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Rounded Rectangle 137"/>
                      <p:cNvSpPr/>
                      <p:nvPr/>
                    </p:nvSpPr>
                    <p:spPr>
                      <a:xfrm>
                        <a:off x="1174800" y="3124200"/>
                        <a:ext cx="46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4" name="Group 93"/>
                    <p:cNvGrpSpPr/>
                    <p:nvPr/>
                  </p:nvGrpSpPr>
                  <p:grpSpPr>
                    <a:xfrm>
                      <a:off x="1502729" y="3592490"/>
                      <a:ext cx="180000" cy="504000"/>
                      <a:chOff x="1066800" y="2199000"/>
                      <a:chExt cx="684000" cy="1897200"/>
                    </a:xfrm>
                    <a:solidFill>
                      <a:schemeClr val="bg1">
                        <a:lumMod val="95000"/>
                      </a:schemeClr>
                    </a:solidFill>
                  </p:grpSpPr>
                  <p:sp>
                    <p:nvSpPr>
                      <p:cNvPr id="127" name="Oval 126"/>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Rounded Rectangle 127"/>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Rounded Rectangle 128"/>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5" name="Group 94"/>
                    <p:cNvGrpSpPr/>
                    <p:nvPr/>
                  </p:nvGrpSpPr>
                  <p:grpSpPr>
                    <a:xfrm>
                      <a:off x="1743825" y="3592490"/>
                      <a:ext cx="180000" cy="504000"/>
                      <a:chOff x="1066800" y="2199000"/>
                      <a:chExt cx="684000" cy="1897200"/>
                    </a:xfrm>
                    <a:solidFill>
                      <a:schemeClr val="bg1">
                        <a:lumMod val="95000"/>
                      </a:schemeClr>
                    </a:solidFill>
                  </p:grpSpPr>
                  <p:sp>
                    <p:nvSpPr>
                      <p:cNvPr id="124" name="Oval 123"/>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Rounded Rectangle 124"/>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Rounded Rectangle 125"/>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6" name="Group 95"/>
                    <p:cNvGrpSpPr/>
                    <p:nvPr/>
                  </p:nvGrpSpPr>
                  <p:grpSpPr>
                    <a:xfrm>
                      <a:off x="1984920" y="3592490"/>
                      <a:ext cx="180000" cy="504000"/>
                      <a:chOff x="1066800" y="2199000"/>
                      <a:chExt cx="684000" cy="1897200"/>
                    </a:xfrm>
                    <a:solidFill>
                      <a:schemeClr val="bg1">
                        <a:lumMod val="95000"/>
                      </a:schemeClr>
                    </a:solidFill>
                  </p:grpSpPr>
                  <p:sp>
                    <p:nvSpPr>
                      <p:cNvPr id="121" name="Oval 120"/>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ounded Rectangle 121"/>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Rounded Rectangle 122"/>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7" name="Group 96"/>
                    <p:cNvGrpSpPr/>
                    <p:nvPr/>
                  </p:nvGrpSpPr>
                  <p:grpSpPr>
                    <a:xfrm>
                      <a:off x="2226015" y="3592490"/>
                      <a:ext cx="180000" cy="504000"/>
                      <a:chOff x="1066800" y="2199000"/>
                      <a:chExt cx="684000" cy="1897200"/>
                    </a:xfrm>
                    <a:solidFill>
                      <a:schemeClr val="bg1">
                        <a:lumMod val="95000"/>
                      </a:schemeClr>
                    </a:solidFill>
                  </p:grpSpPr>
                  <p:sp>
                    <p:nvSpPr>
                      <p:cNvPr id="118" name="Oval 117"/>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ounded Rectangle 118"/>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Rounded Rectangle 119"/>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8" name="Group 97"/>
                    <p:cNvGrpSpPr/>
                    <p:nvPr/>
                  </p:nvGrpSpPr>
                  <p:grpSpPr>
                    <a:xfrm>
                      <a:off x="2467110" y="3592490"/>
                      <a:ext cx="180000" cy="504000"/>
                      <a:chOff x="1066800" y="2199000"/>
                      <a:chExt cx="684000" cy="1897200"/>
                    </a:xfrm>
                    <a:solidFill>
                      <a:schemeClr val="bg1">
                        <a:lumMod val="95000"/>
                      </a:schemeClr>
                    </a:solidFill>
                  </p:grpSpPr>
                  <p:sp>
                    <p:nvSpPr>
                      <p:cNvPr id="115" name="Oval 114"/>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ounded Rectangle 115"/>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Rounded Rectangle 116"/>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9" name="Group 98"/>
                    <p:cNvGrpSpPr/>
                    <p:nvPr/>
                  </p:nvGrpSpPr>
                  <p:grpSpPr>
                    <a:xfrm>
                      <a:off x="2949301" y="3592490"/>
                      <a:ext cx="180000" cy="504000"/>
                      <a:chOff x="1066800" y="2199000"/>
                      <a:chExt cx="684000" cy="1897200"/>
                    </a:xfrm>
                    <a:solidFill>
                      <a:schemeClr val="bg1">
                        <a:lumMod val="95000"/>
                      </a:schemeClr>
                    </a:solidFill>
                  </p:grpSpPr>
                  <p:sp>
                    <p:nvSpPr>
                      <p:cNvPr id="112" name="Oval 111"/>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ounded Rectangle 112"/>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ounded Rectangle 113"/>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0" name="Group 99"/>
                    <p:cNvGrpSpPr/>
                    <p:nvPr/>
                  </p:nvGrpSpPr>
                  <p:grpSpPr>
                    <a:xfrm>
                      <a:off x="2708206" y="3592490"/>
                      <a:ext cx="180000" cy="504000"/>
                      <a:chOff x="1066800" y="2199000"/>
                      <a:chExt cx="684000" cy="1897200"/>
                    </a:xfrm>
                    <a:solidFill>
                      <a:schemeClr val="bg1">
                        <a:lumMod val="95000"/>
                      </a:schemeClr>
                    </a:solidFill>
                  </p:grpSpPr>
                  <p:sp>
                    <p:nvSpPr>
                      <p:cNvPr id="109" name="Oval 108"/>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ounded Rectangle 109"/>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ounded Rectangle 110"/>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1" name="Group 100"/>
                    <p:cNvGrpSpPr/>
                    <p:nvPr/>
                  </p:nvGrpSpPr>
                  <p:grpSpPr>
                    <a:xfrm>
                      <a:off x="3190396" y="3592490"/>
                      <a:ext cx="180000" cy="504000"/>
                      <a:chOff x="1066800" y="2199000"/>
                      <a:chExt cx="684000" cy="1897200"/>
                    </a:xfrm>
                    <a:solidFill>
                      <a:schemeClr val="bg1">
                        <a:lumMod val="95000"/>
                      </a:schemeClr>
                    </a:solidFill>
                  </p:grpSpPr>
                  <p:sp>
                    <p:nvSpPr>
                      <p:cNvPr id="106" name="Oval 105"/>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ounded Rectangle 106"/>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ounded Rectangle 107"/>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2" name="Group 101"/>
                    <p:cNvGrpSpPr/>
                    <p:nvPr/>
                  </p:nvGrpSpPr>
                  <p:grpSpPr>
                    <a:xfrm>
                      <a:off x="3431494" y="3592490"/>
                      <a:ext cx="180000" cy="504000"/>
                      <a:chOff x="2832000" y="2514600"/>
                      <a:chExt cx="216000" cy="612000"/>
                    </a:xfrm>
                    <a:solidFill>
                      <a:schemeClr val="bg1">
                        <a:lumMod val="95000"/>
                      </a:schemeClr>
                    </a:solidFill>
                  </p:grpSpPr>
                  <p:sp>
                    <p:nvSpPr>
                      <p:cNvPr id="103" name="Oval 102"/>
                      <p:cNvSpPr/>
                      <p:nvPr/>
                    </p:nvSpPr>
                    <p:spPr>
                      <a:xfrm>
                        <a:off x="2866105" y="2514600"/>
                        <a:ext cx="147789" cy="1509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ounded Rectangle 103"/>
                      <p:cNvSpPr/>
                      <p:nvPr/>
                    </p:nvSpPr>
                    <p:spPr>
                      <a:xfrm>
                        <a:off x="2832000" y="2679116"/>
                        <a:ext cx="216000" cy="2322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Rounded Rectangle 104"/>
                      <p:cNvSpPr/>
                      <p:nvPr/>
                    </p:nvSpPr>
                    <p:spPr>
                      <a:xfrm>
                        <a:off x="2866105" y="2813052"/>
                        <a:ext cx="147789" cy="3135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314" name="Group 313"/>
                  <p:cNvGrpSpPr/>
                  <p:nvPr/>
                </p:nvGrpSpPr>
                <p:grpSpPr>
                  <a:xfrm>
                    <a:off x="1261634" y="4142259"/>
                    <a:ext cx="2349860" cy="504000"/>
                    <a:chOff x="1261634" y="4090328"/>
                    <a:chExt cx="2349860" cy="504000"/>
                  </a:xfrm>
                </p:grpSpPr>
                <p:grpSp>
                  <p:nvGrpSpPr>
                    <p:cNvPr id="53" name="Group 52"/>
                    <p:cNvGrpSpPr/>
                    <p:nvPr/>
                  </p:nvGrpSpPr>
                  <p:grpSpPr>
                    <a:xfrm>
                      <a:off x="1261634" y="4090328"/>
                      <a:ext cx="180000" cy="504000"/>
                      <a:chOff x="1066800" y="2199000"/>
                      <a:chExt cx="684000" cy="1897200"/>
                    </a:xfrm>
                    <a:solidFill>
                      <a:schemeClr val="bg1">
                        <a:lumMod val="95000"/>
                      </a:schemeClr>
                    </a:solidFill>
                  </p:grpSpPr>
                  <p:sp>
                    <p:nvSpPr>
                      <p:cNvPr id="90" name="Oval 89"/>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Rounded Rectangle 90"/>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Rounded Rectangle 91"/>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4" name="Group 53"/>
                    <p:cNvGrpSpPr/>
                    <p:nvPr/>
                  </p:nvGrpSpPr>
                  <p:grpSpPr>
                    <a:xfrm>
                      <a:off x="1502729" y="4090328"/>
                      <a:ext cx="180000" cy="504000"/>
                      <a:chOff x="1066800" y="2199000"/>
                      <a:chExt cx="684000" cy="1897200"/>
                    </a:xfrm>
                    <a:solidFill>
                      <a:schemeClr val="bg1">
                        <a:lumMod val="95000"/>
                      </a:schemeClr>
                    </a:solidFill>
                  </p:grpSpPr>
                  <p:sp>
                    <p:nvSpPr>
                      <p:cNvPr id="87" name="Oval 86"/>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Rounded Rectangle 87"/>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Rounded Rectangle 88"/>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5" name="Group 54"/>
                    <p:cNvGrpSpPr/>
                    <p:nvPr/>
                  </p:nvGrpSpPr>
                  <p:grpSpPr>
                    <a:xfrm>
                      <a:off x="1743825" y="4090328"/>
                      <a:ext cx="180000" cy="504000"/>
                      <a:chOff x="1066800" y="2199000"/>
                      <a:chExt cx="684000" cy="1897200"/>
                    </a:xfrm>
                    <a:solidFill>
                      <a:schemeClr val="bg1">
                        <a:lumMod val="95000"/>
                      </a:schemeClr>
                    </a:solidFill>
                  </p:grpSpPr>
                  <p:sp>
                    <p:nvSpPr>
                      <p:cNvPr id="84" name="Oval 83"/>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Rounded Rectangle 84"/>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Rounded Rectangle 85"/>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1984920" y="4090328"/>
                      <a:ext cx="180000" cy="504000"/>
                      <a:chOff x="1066800" y="2199000"/>
                      <a:chExt cx="684000" cy="1897200"/>
                    </a:xfrm>
                    <a:solidFill>
                      <a:schemeClr val="bg1">
                        <a:lumMod val="95000"/>
                      </a:schemeClr>
                    </a:solidFill>
                  </p:grpSpPr>
                  <p:sp>
                    <p:nvSpPr>
                      <p:cNvPr id="81" name="Oval 80"/>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ounded Rectangle 81"/>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Rounded Rectangle 82"/>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7" name="Group 56"/>
                    <p:cNvGrpSpPr/>
                    <p:nvPr/>
                  </p:nvGrpSpPr>
                  <p:grpSpPr>
                    <a:xfrm>
                      <a:off x="2226015" y="4090328"/>
                      <a:ext cx="180000" cy="504000"/>
                      <a:chOff x="1066800" y="2199000"/>
                      <a:chExt cx="684000" cy="1897200"/>
                    </a:xfrm>
                    <a:solidFill>
                      <a:schemeClr val="bg1">
                        <a:lumMod val="95000"/>
                      </a:schemeClr>
                    </a:solidFill>
                  </p:grpSpPr>
                  <p:sp>
                    <p:nvSpPr>
                      <p:cNvPr id="78" name="Oval 77"/>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Rounded Rectangle 78"/>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ounded Rectangle 79"/>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8" name="Group 57"/>
                    <p:cNvGrpSpPr/>
                    <p:nvPr/>
                  </p:nvGrpSpPr>
                  <p:grpSpPr>
                    <a:xfrm>
                      <a:off x="2467110" y="4090328"/>
                      <a:ext cx="180000" cy="504000"/>
                      <a:chOff x="1066800" y="2199000"/>
                      <a:chExt cx="684000" cy="1897200"/>
                    </a:xfrm>
                    <a:solidFill>
                      <a:schemeClr val="bg1">
                        <a:lumMod val="95000"/>
                      </a:schemeClr>
                    </a:solidFill>
                  </p:grpSpPr>
                  <p:sp>
                    <p:nvSpPr>
                      <p:cNvPr id="75" name="Oval 74"/>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ounded Rectangle 75"/>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ounded Rectangle 76"/>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p:cNvGrpSpPr/>
                    <p:nvPr/>
                  </p:nvGrpSpPr>
                  <p:grpSpPr>
                    <a:xfrm>
                      <a:off x="2949301" y="4090328"/>
                      <a:ext cx="180000" cy="504000"/>
                      <a:chOff x="1066800" y="2199000"/>
                      <a:chExt cx="684000" cy="1897200"/>
                    </a:xfrm>
                    <a:solidFill>
                      <a:schemeClr val="bg1">
                        <a:lumMod val="95000"/>
                      </a:schemeClr>
                    </a:solidFill>
                  </p:grpSpPr>
                  <p:sp>
                    <p:nvSpPr>
                      <p:cNvPr id="72" name="Oval 71"/>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ounded Rectangle 72"/>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ounded Rectangle 73"/>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0" name="Group 59"/>
                    <p:cNvGrpSpPr/>
                    <p:nvPr/>
                  </p:nvGrpSpPr>
                  <p:grpSpPr>
                    <a:xfrm>
                      <a:off x="2708206" y="4090328"/>
                      <a:ext cx="180000" cy="504000"/>
                      <a:chOff x="1066800" y="2199000"/>
                      <a:chExt cx="684000" cy="1897200"/>
                    </a:xfrm>
                    <a:solidFill>
                      <a:schemeClr val="bg1">
                        <a:lumMod val="95000"/>
                      </a:schemeClr>
                    </a:solidFill>
                  </p:grpSpPr>
                  <p:sp>
                    <p:nvSpPr>
                      <p:cNvPr id="69" name="Oval 68"/>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Rounded Rectangle 69"/>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ounded Rectangle 70"/>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1" name="Group 60"/>
                    <p:cNvGrpSpPr/>
                    <p:nvPr/>
                  </p:nvGrpSpPr>
                  <p:grpSpPr>
                    <a:xfrm>
                      <a:off x="3190396" y="4090328"/>
                      <a:ext cx="180000" cy="504000"/>
                      <a:chOff x="1066800" y="2199000"/>
                      <a:chExt cx="684000" cy="1897200"/>
                    </a:xfrm>
                    <a:solidFill>
                      <a:schemeClr val="bg1">
                        <a:lumMod val="95000"/>
                      </a:schemeClr>
                    </a:solidFill>
                  </p:grpSpPr>
                  <p:sp>
                    <p:nvSpPr>
                      <p:cNvPr id="66" name="Oval 65"/>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ounded Rectangle 66"/>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Rounded Rectangle 67"/>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2" name="Group 61"/>
                    <p:cNvGrpSpPr/>
                    <p:nvPr/>
                  </p:nvGrpSpPr>
                  <p:grpSpPr>
                    <a:xfrm>
                      <a:off x="3431494" y="4090328"/>
                      <a:ext cx="180000" cy="504000"/>
                      <a:chOff x="2832000" y="2514600"/>
                      <a:chExt cx="216000" cy="612000"/>
                    </a:xfrm>
                    <a:solidFill>
                      <a:schemeClr val="bg1">
                        <a:lumMod val="95000"/>
                      </a:schemeClr>
                    </a:solidFill>
                  </p:grpSpPr>
                  <p:sp>
                    <p:nvSpPr>
                      <p:cNvPr id="63" name="Oval 62"/>
                      <p:cNvSpPr/>
                      <p:nvPr/>
                    </p:nvSpPr>
                    <p:spPr>
                      <a:xfrm>
                        <a:off x="2866105" y="2514600"/>
                        <a:ext cx="147789" cy="1509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ounded Rectangle 63"/>
                      <p:cNvSpPr/>
                      <p:nvPr/>
                    </p:nvSpPr>
                    <p:spPr>
                      <a:xfrm>
                        <a:off x="2832000" y="2679116"/>
                        <a:ext cx="216000" cy="2322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Rounded Rectangle 64"/>
                      <p:cNvSpPr/>
                      <p:nvPr/>
                    </p:nvSpPr>
                    <p:spPr>
                      <a:xfrm>
                        <a:off x="2866105" y="2813052"/>
                        <a:ext cx="147789" cy="3135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315" name="Group 314"/>
                  <p:cNvGrpSpPr/>
                  <p:nvPr/>
                </p:nvGrpSpPr>
                <p:grpSpPr>
                  <a:xfrm>
                    <a:off x="1261634" y="4692028"/>
                    <a:ext cx="2349860" cy="504000"/>
                    <a:chOff x="1261634" y="4692028"/>
                    <a:chExt cx="2349860" cy="504000"/>
                  </a:xfrm>
                </p:grpSpPr>
                <p:grpSp>
                  <p:nvGrpSpPr>
                    <p:cNvPr id="13" name="Group 12"/>
                    <p:cNvGrpSpPr/>
                    <p:nvPr/>
                  </p:nvGrpSpPr>
                  <p:grpSpPr>
                    <a:xfrm>
                      <a:off x="1261634" y="4692028"/>
                      <a:ext cx="180000" cy="504000"/>
                      <a:chOff x="1066800" y="2199000"/>
                      <a:chExt cx="684000" cy="1897200"/>
                    </a:xfrm>
                    <a:solidFill>
                      <a:schemeClr val="bg1">
                        <a:lumMod val="95000"/>
                      </a:schemeClr>
                    </a:solidFill>
                  </p:grpSpPr>
                  <p:sp>
                    <p:nvSpPr>
                      <p:cNvPr id="50" name="Oval 49"/>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ounded Rectangle 50"/>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ounded Rectangle 51"/>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p:cNvGrpSpPr/>
                    <p:nvPr/>
                  </p:nvGrpSpPr>
                  <p:grpSpPr>
                    <a:xfrm>
                      <a:off x="1502729" y="4692028"/>
                      <a:ext cx="180000" cy="504000"/>
                      <a:chOff x="1066800" y="2199000"/>
                      <a:chExt cx="684000" cy="1897200"/>
                    </a:xfrm>
                    <a:solidFill>
                      <a:schemeClr val="bg1">
                        <a:lumMod val="95000"/>
                      </a:schemeClr>
                    </a:solidFill>
                  </p:grpSpPr>
                  <p:sp>
                    <p:nvSpPr>
                      <p:cNvPr id="47" name="Oval 46"/>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ounded Rectangle 47"/>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ounded Rectangle 48"/>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 name="Group 14"/>
                    <p:cNvGrpSpPr/>
                    <p:nvPr/>
                  </p:nvGrpSpPr>
                  <p:grpSpPr>
                    <a:xfrm>
                      <a:off x="1743825" y="4692028"/>
                      <a:ext cx="180000" cy="504000"/>
                      <a:chOff x="1066800" y="2199000"/>
                      <a:chExt cx="684000" cy="1897200"/>
                    </a:xfrm>
                    <a:solidFill>
                      <a:schemeClr val="bg1">
                        <a:lumMod val="95000"/>
                      </a:schemeClr>
                    </a:solidFill>
                  </p:grpSpPr>
                  <p:sp>
                    <p:nvSpPr>
                      <p:cNvPr id="44" name="Oval 43"/>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ounded Rectangle 44"/>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ounded Rectangle 45"/>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6" name="Group 15"/>
                    <p:cNvGrpSpPr/>
                    <p:nvPr/>
                  </p:nvGrpSpPr>
                  <p:grpSpPr>
                    <a:xfrm>
                      <a:off x="1984920" y="4692028"/>
                      <a:ext cx="180000" cy="504000"/>
                      <a:chOff x="1066800" y="2199000"/>
                      <a:chExt cx="684000" cy="1897200"/>
                    </a:xfrm>
                    <a:solidFill>
                      <a:schemeClr val="bg1">
                        <a:lumMod val="95000"/>
                      </a:schemeClr>
                    </a:solidFill>
                  </p:grpSpPr>
                  <p:sp>
                    <p:nvSpPr>
                      <p:cNvPr id="41" name="Oval 40"/>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ounded Rectangle 41"/>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ed Rectangle 42"/>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7" name="Group 16"/>
                    <p:cNvGrpSpPr/>
                    <p:nvPr/>
                  </p:nvGrpSpPr>
                  <p:grpSpPr>
                    <a:xfrm>
                      <a:off x="2226015" y="4692028"/>
                      <a:ext cx="180000" cy="504000"/>
                      <a:chOff x="1066800" y="2199000"/>
                      <a:chExt cx="684000" cy="1897200"/>
                    </a:xfrm>
                    <a:solidFill>
                      <a:schemeClr val="bg1">
                        <a:lumMod val="95000"/>
                      </a:schemeClr>
                    </a:solidFill>
                  </p:grpSpPr>
                  <p:sp>
                    <p:nvSpPr>
                      <p:cNvPr id="38" name="Oval 37"/>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ounded Rectangle 38"/>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ounded Rectangle 39"/>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 name="Group 17"/>
                    <p:cNvGrpSpPr/>
                    <p:nvPr/>
                  </p:nvGrpSpPr>
                  <p:grpSpPr>
                    <a:xfrm>
                      <a:off x="2467110" y="4692028"/>
                      <a:ext cx="180000" cy="504000"/>
                      <a:chOff x="1066800" y="2199000"/>
                      <a:chExt cx="684000" cy="1897200"/>
                    </a:xfrm>
                    <a:solidFill>
                      <a:schemeClr val="bg1">
                        <a:lumMod val="95000"/>
                      </a:schemeClr>
                    </a:solidFill>
                  </p:grpSpPr>
                  <p:sp>
                    <p:nvSpPr>
                      <p:cNvPr id="35" name="Oval 34"/>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ounded Rectangle 35"/>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ounded Rectangle 36"/>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p:cNvGrpSpPr/>
                    <p:nvPr/>
                  </p:nvGrpSpPr>
                  <p:grpSpPr>
                    <a:xfrm>
                      <a:off x="2949301" y="4692028"/>
                      <a:ext cx="180000" cy="504000"/>
                      <a:chOff x="1066800" y="2199000"/>
                      <a:chExt cx="684000" cy="1897200"/>
                    </a:xfrm>
                    <a:solidFill>
                      <a:schemeClr val="bg1">
                        <a:lumMod val="95000"/>
                      </a:schemeClr>
                    </a:solidFill>
                  </p:grpSpPr>
                  <p:sp>
                    <p:nvSpPr>
                      <p:cNvPr id="32" name="Oval 31"/>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ounded Rectangle 32"/>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33"/>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2708206" y="4692028"/>
                      <a:ext cx="180000" cy="504000"/>
                      <a:chOff x="1066800" y="2199000"/>
                      <a:chExt cx="684000" cy="1897200"/>
                    </a:xfrm>
                    <a:solidFill>
                      <a:schemeClr val="bg1">
                        <a:lumMod val="95000"/>
                      </a:schemeClr>
                    </a:solidFill>
                  </p:grpSpPr>
                  <p:sp>
                    <p:nvSpPr>
                      <p:cNvPr id="29" name="Oval 28"/>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ounded Rectangle 29"/>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ounded Rectangle 30"/>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p:cNvGrpSpPr/>
                    <p:nvPr/>
                  </p:nvGrpSpPr>
                  <p:grpSpPr>
                    <a:xfrm>
                      <a:off x="3190396" y="4692028"/>
                      <a:ext cx="180000" cy="504000"/>
                      <a:chOff x="1066800" y="2199000"/>
                      <a:chExt cx="684000" cy="1897200"/>
                    </a:xfrm>
                    <a:solidFill>
                      <a:schemeClr val="bg1">
                        <a:lumMod val="95000"/>
                      </a:schemeClr>
                    </a:solidFill>
                  </p:grpSpPr>
                  <p:sp>
                    <p:nvSpPr>
                      <p:cNvPr id="26" name="Oval 25"/>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ounded Rectangle 26"/>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unded Rectangle 27"/>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2" name="Group 21"/>
                    <p:cNvGrpSpPr/>
                    <p:nvPr/>
                  </p:nvGrpSpPr>
                  <p:grpSpPr>
                    <a:xfrm>
                      <a:off x="3431494" y="4692028"/>
                      <a:ext cx="180000" cy="504000"/>
                      <a:chOff x="2832000" y="2514600"/>
                      <a:chExt cx="216000" cy="612000"/>
                    </a:xfrm>
                    <a:solidFill>
                      <a:schemeClr val="bg1">
                        <a:lumMod val="95000"/>
                      </a:schemeClr>
                    </a:solidFill>
                  </p:grpSpPr>
                  <p:sp>
                    <p:nvSpPr>
                      <p:cNvPr id="23" name="Oval 22"/>
                      <p:cNvSpPr/>
                      <p:nvPr/>
                    </p:nvSpPr>
                    <p:spPr>
                      <a:xfrm>
                        <a:off x="2866105" y="2514600"/>
                        <a:ext cx="147789" cy="1509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ounded Rectangle 23"/>
                      <p:cNvSpPr/>
                      <p:nvPr/>
                    </p:nvSpPr>
                    <p:spPr>
                      <a:xfrm>
                        <a:off x="2832000" y="2679116"/>
                        <a:ext cx="216000" cy="2322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ounded Rectangle 24"/>
                      <p:cNvSpPr/>
                      <p:nvPr/>
                    </p:nvSpPr>
                    <p:spPr>
                      <a:xfrm>
                        <a:off x="2866105" y="2813052"/>
                        <a:ext cx="147789" cy="3135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sp>
              <p:nvSpPr>
                <p:cNvPr id="606" name="Rectangle 605"/>
                <p:cNvSpPr/>
                <p:nvPr/>
              </p:nvSpPr>
              <p:spPr>
                <a:xfrm>
                  <a:off x="1813926" y="3233235"/>
                  <a:ext cx="122461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0541" cmpd="sng">
                        <a:solidFill>
                          <a:srgbClr val="6482C3"/>
                        </a:solidFill>
                        <a:prstDash val="solid"/>
                      </a:ln>
                      <a:solidFill>
                        <a:srgbClr val="6482C3"/>
                      </a:solidFill>
                      <a:effectLst/>
                      <a:uLnTx/>
                      <a:uFillTx/>
                      <a:latin typeface="Calibri"/>
                      <a:ea typeface="+mn-ea"/>
                      <a:cs typeface="+mn-cs"/>
                    </a:rPr>
                    <a:t>30</a:t>
                  </a:r>
                </a:p>
              </p:txBody>
            </p:sp>
          </p:grpSp>
          <p:sp>
            <p:nvSpPr>
              <p:cNvPr id="576" name="Rectangle 575"/>
              <p:cNvSpPr/>
              <p:nvPr/>
            </p:nvSpPr>
            <p:spPr>
              <a:xfrm>
                <a:off x="1074125" y="4471759"/>
                <a:ext cx="2556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A5A5A"/>
                    </a:solidFill>
                    <a:effectLst/>
                    <a:uLnTx/>
                    <a:uFillTx/>
                    <a:latin typeface="Calibri"/>
                    <a:ea typeface="+mn-ea"/>
                    <a:cs typeface="+mn-cs"/>
                  </a:rPr>
                  <a:t>High CV risk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A5A5A"/>
                    </a:solidFill>
                    <a:effectLst/>
                    <a:uLnTx/>
                    <a:uFillTx/>
                    <a:latin typeface="Calibri"/>
                    <a:ea typeface="+mn-ea"/>
                    <a:cs typeface="+mn-cs"/>
                  </a:rPr>
                  <a:t>5% diabetes, 26% hypertension</a:t>
                </a:r>
                <a:endParaRPr kumimoji="0" lang="en-US" sz="1600" b="1" i="0" u="none" strike="noStrike" kern="1200" cap="none" spc="0" normalizeH="0" baseline="0" noProof="0">
                  <a:ln>
                    <a:noFill/>
                  </a:ln>
                  <a:solidFill>
                    <a:srgbClr val="5A5A5A"/>
                  </a:solidFill>
                  <a:effectLst/>
                  <a:uLnTx/>
                  <a:uFillTx/>
                  <a:latin typeface="Calibri"/>
                  <a:ea typeface="+mn-ea"/>
                  <a:cs typeface="+mn-cs"/>
                </a:endParaRPr>
              </a:p>
            </p:txBody>
          </p:sp>
        </p:grpSp>
      </p:grpSp>
      <p:sp>
        <p:nvSpPr>
          <p:cNvPr id="582" name="Rectangle 581"/>
          <p:cNvSpPr/>
          <p:nvPr/>
        </p:nvSpPr>
        <p:spPr>
          <a:xfrm>
            <a:off x="2327663" y="5766863"/>
            <a:ext cx="2292101"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65000"/>
                    <a:lumOff val="35000"/>
                  </a:prstClr>
                </a:solidFill>
                <a:effectLst/>
                <a:uLnTx/>
                <a:uFillTx/>
                <a:latin typeface="Calibri"/>
                <a:ea typeface="+mn-ea"/>
                <a:cs typeface="+mn-cs"/>
              </a:rPr>
              <a:t>1994 </a:t>
            </a:r>
          </a:p>
        </p:txBody>
      </p:sp>
      <p:sp>
        <p:nvSpPr>
          <p:cNvPr id="585" name="Rectangle 584"/>
          <p:cNvSpPr/>
          <p:nvPr/>
        </p:nvSpPr>
        <p:spPr>
          <a:xfrm>
            <a:off x="5352265" y="5766863"/>
            <a:ext cx="139699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65000"/>
                    <a:lumOff val="35000"/>
                  </a:prstClr>
                </a:solidFill>
                <a:effectLst/>
                <a:uLnTx/>
                <a:uFillTx/>
                <a:latin typeface="Calibri"/>
                <a:ea typeface="+mn-ea"/>
                <a:cs typeface="+mn-cs"/>
              </a:rPr>
              <a:t>2000</a:t>
            </a:r>
          </a:p>
        </p:txBody>
      </p:sp>
      <p:sp>
        <p:nvSpPr>
          <p:cNvPr id="612" name="Rectangle 611"/>
          <p:cNvSpPr/>
          <p:nvPr/>
        </p:nvSpPr>
        <p:spPr>
          <a:xfrm>
            <a:off x="7726257" y="5766863"/>
            <a:ext cx="214156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65000"/>
                    <a:lumOff val="35000"/>
                  </a:prstClr>
                </a:solidFill>
                <a:effectLst/>
                <a:uLnTx/>
                <a:uFillTx/>
                <a:latin typeface="Calibri"/>
                <a:ea typeface="+mn-ea"/>
                <a:cs typeface="+mn-cs"/>
              </a:rPr>
              <a:t>2015  </a:t>
            </a:r>
          </a:p>
        </p:txBody>
      </p:sp>
      <p:sp>
        <p:nvSpPr>
          <p:cNvPr id="616" name="Right Arrow 615"/>
          <p:cNvSpPr/>
          <p:nvPr/>
        </p:nvSpPr>
        <p:spPr>
          <a:xfrm>
            <a:off x="4195333" y="5129267"/>
            <a:ext cx="6160277" cy="432048"/>
          </a:xfrm>
          <a:prstGeom prst="rightArrow">
            <a:avLst>
              <a:gd name="adj1" fmla="val 71989"/>
              <a:gd name="adj2" fmla="val 50000"/>
            </a:avLst>
          </a:prstGeom>
          <a:gradFill flip="none" rotWithShape="1">
            <a:gsLst>
              <a:gs pos="0">
                <a:schemeClr val="bg1"/>
              </a:gs>
              <a:gs pos="63000">
                <a:srgbClr val="F8A3A8"/>
              </a:gs>
              <a:gs pos="33000">
                <a:schemeClr val="accent1">
                  <a:lumMod val="20000"/>
                  <a:lumOff val="8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0" name="Rectangle 619"/>
          <p:cNvSpPr/>
          <p:nvPr/>
        </p:nvSpPr>
        <p:spPr>
          <a:xfrm>
            <a:off x="2575570" y="5129267"/>
            <a:ext cx="2034752" cy="508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600" b="1" i="0" u="none" strike="noStrike" kern="1200" cap="none" spc="0" normalizeH="0" baseline="0" noProof="0">
                <a:ln>
                  <a:noFill/>
                </a:ln>
                <a:solidFill>
                  <a:srgbClr val="5A5A5A"/>
                </a:solidFill>
                <a:effectLst/>
                <a:uLnTx/>
                <a:uFillTx/>
                <a:latin typeface="Calibri"/>
                <a:ea typeface="+mn-ea"/>
                <a:cs typeface="+mn-cs"/>
              </a:rPr>
              <a:t>Pre-statin era</a:t>
            </a:r>
          </a:p>
        </p:txBody>
      </p:sp>
      <p:grpSp>
        <p:nvGrpSpPr>
          <p:cNvPr id="181" name="Group 180"/>
          <p:cNvGrpSpPr/>
          <p:nvPr/>
        </p:nvGrpSpPr>
        <p:grpSpPr>
          <a:xfrm>
            <a:off x="4812534" y="1205461"/>
            <a:ext cx="2604742" cy="3514391"/>
            <a:chOff x="3672582" y="1521176"/>
            <a:chExt cx="2604742" cy="3514391"/>
          </a:xfrm>
        </p:grpSpPr>
        <p:cxnSp>
          <p:nvCxnSpPr>
            <p:cNvPr id="629" name="Straight Connector 628"/>
            <p:cNvCxnSpPr/>
            <p:nvPr/>
          </p:nvCxnSpPr>
          <p:spPr>
            <a:xfrm>
              <a:off x="3672582" y="1521176"/>
              <a:ext cx="0" cy="34920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32" name="Group 131"/>
            <p:cNvGrpSpPr/>
            <p:nvPr/>
          </p:nvGrpSpPr>
          <p:grpSpPr>
            <a:xfrm>
              <a:off x="3721324" y="1700808"/>
              <a:ext cx="2556000" cy="3334759"/>
              <a:chOff x="3721324" y="1700808"/>
              <a:chExt cx="2556000" cy="3334759"/>
            </a:xfrm>
          </p:grpSpPr>
          <p:grpSp>
            <p:nvGrpSpPr>
              <p:cNvPr id="12" name="Group 11"/>
              <p:cNvGrpSpPr/>
              <p:nvPr/>
            </p:nvGrpSpPr>
            <p:grpSpPr>
              <a:xfrm>
                <a:off x="3721324" y="1700808"/>
                <a:ext cx="2556000" cy="3334759"/>
                <a:chOff x="3721324" y="1700808"/>
                <a:chExt cx="2556000" cy="3334759"/>
              </a:xfrm>
            </p:grpSpPr>
            <p:grpSp>
              <p:nvGrpSpPr>
                <p:cNvPr id="611" name="Group 610"/>
                <p:cNvGrpSpPr/>
                <p:nvPr/>
              </p:nvGrpSpPr>
              <p:grpSpPr>
                <a:xfrm>
                  <a:off x="3815916" y="1700808"/>
                  <a:ext cx="2349860" cy="3279140"/>
                  <a:chOff x="6529167" y="1916888"/>
                  <a:chExt cx="2349860" cy="3279140"/>
                </a:xfrm>
              </p:grpSpPr>
              <p:grpSp>
                <p:nvGrpSpPr>
                  <p:cNvPr id="604" name="Group 603"/>
                  <p:cNvGrpSpPr/>
                  <p:nvPr/>
                </p:nvGrpSpPr>
                <p:grpSpPr>
                  <a:xfrm>
                    <a:off x="6529167" y="1916888"/>
                    <a:ext cx="2349860" cy="3279140"/>
                    <a:chOff x="6529167" y="1916888"/>
                    <a:chExt cx="2349860" cy="3279140"/>
                  </a:xfrm>
                </p:grpSpPr>
                <p:grpSp>
                  <p:nvGrpSpPr>
                    <p:cNvPr id="602" name="Group 601"/>
                    <p:cNvGrpSpPr/>
                    <p:nvPr/>
                  </p:nvGrpSpPr>
                  <p:grpSpPr>
                    <a:xfrm>
                      <a:off x="6529167" y="2492952"/>
                      <a:ext cx="2349860" cy="504000"/>
                      <a:chOff x="6529167" y="2492952"/>
                      <a:chExt cx="2349860" cy="504000"/>
                    </a:xfrm>
                  </p:grpSpPr>
                  <p:grpSp>
                    <p:nvGrpSpPr>
                      <p:cNvPr id="495" name="Group 494"/>
                      <p:cNvGrpSpPr/>
                      <p:nvPr/>
                    </p:nvGrpSpPr>
                    <p:grpSpPr>
                      <a:xfrm>
                        <a:off x="6529167" y="2492952"/>
                        <a:ext cx="180000" cy="504000"/>
                        <a:chOff x="1066800" y="2199000"/>
                        <a:chExt cx="684000" cy="1897200"/>
                      </a:xfrm>
                      <a:solidFill>
                        <a:schemeClr val="bg1">
                          <a:lumMod val="95000"/>
                        </a:schemeClr>
                      </a:solidFill>
                    </p:grpSpPr>
                    <p:sp>
                      <p:nvSpPr>
                        <p:cNvPr id="532" name="Oval 531"/>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3" name="Rounded Rectangle 532"/>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4" name="Rounded Rectangle 533"/>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96" name="Group 495"/>
                      <p:cNvGrpSpPr/>
                      <p:nvPr/>
                    </p:nvGrpSpPr>
                    <p:grpSpPr>
                      <a:xfrm>
                        <a:off x="6770262" y="2492952"/>
                        <a:ext cx="180000" cy="504000"/>
                        <a:chOff x="1066800" y="2199000"/>
                        <a:chExt cx="684000" cy="1897200"/>
                      </a:xfrm>
                      <a:solidFill>
                        <a:schemeClr val="bg1">
                          <a:lumMod val="95000"/>
                        </a:schemeClr>
                      </a:solidFill>
                    </p:grpSpPr>
                    <p:sp>
                      <p:nvSpPr>
                        <p:cNvPr id="529" name="Oval 528"/>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0" name="Rounded Rectangle 529"/>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1" name="Rounded Rectangle 530"/>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97" name="Group 496"/>
                      <p:cNvGrpSpPr/>
                      <p:nvPr/>
                    </p:nvGrpSpPr>
                    <p:grpSpPr>
                      <a:xfrm>
                        <a:off x="7011358" y="2492952"/>
                        <a:ext cx="180000" cy="504000"/>
                        <a:chOff x="1066800" y="2199000"/>
                        <a:chExt cx="684000" cy="1897200"/>
                      </a:xfrm>
                      <a:solidFill>
                        <a:schemeClr val="bg1">
                          <a:lumMod val="95000"/>
                        </a:schemeClr>
                      </a:solidFill>
                    </p:grpSpPr>
                    <p:sp>
                      <p:nvSpPr>
                        <p:cNvPr id="526" name="Oval 525"/>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7" name="Rounded Rectangle 526"/>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8" name="Rounded Rectangle 527"/>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98" name="Group 497"/>
                      <p:cNvGrpSpPr/>
                      <p:nvPr/>
                    </p:nvGrpSpPr>
                    <p:grpSpPr>
                      <a:xfrm>
                        <a:off x="7252453" y="2492952"/>
                        <a:ext cx="180000" cy="504000"/>
                        <a:chOff x="1066800" y="2199000"/>
                        <a:chExt cx="684000" cy="1897200"/>
                      </a:xfrm>
                      <a:solidFill>
                        <a:schemeClr val="bg1">
                          <a:lumMod val="95000"/>
                        </a:schemeClr>
                      </a:solidFill>
                    </p:grpSpPr>
                    <p:sp>
                      <p:nvSpPr>
                        <p:cNvPr id="523" name="Oval 522"/>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4" name="Rounded Rectangle 523"/>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5" name="Rounded Rectangle 524"/>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99" name="Group 498"/>
                      <p:cNvGrpSpPr/>
                      <p:nvPr/>
                    </p:nvGrpSpPr>
                    <p:grpSpPr>
                      <a:xfrm>
                        <a:off x="7493548" y="2492952"/>
                        <a:ext cx="180000" cy="504000"/>
                        <a:chOff x="1066800" y="2199000"/>
                        <a:chExt cx="684000" cy="1897200"/>
                      </a:xfrm>
                      <a:solidFill>
                        <a:schemeClr val="bg1">
                          <a:lumMod val="95000"/>
                        </a:schemeClr>
                      </a:solidFill>
                    </p:grpSpPr>
                    <p:sp>
                      <p:nvSpPr>
                        <p:cNvPr id="520" name="Oval 519"/>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1" name="Rounded Rectangle 520"/>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2" name="Rounded Rectangle 521"/>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0" name="Group 499"/>
                      <p:cNvGrpSpPr/>
                      <p:nvPr/>
                    </p:nvGrpSpPr>
                    <p:grpSpPr>
                      <a:xfrm>
                        <a:off x="7734643" y="2492952"/>
                        <a:ext cx="180000" cy="504000"/>
                        <a:chOff x="1066800" y="2199000"/>
                        <a:chExt cx="684000" cy="1897200"/>
                      </a:xfrm>
                      <a:solidFill>
                        <a:schemeClr val="bg1">
                          <a:lumMod val="95000"/>
                        </a:schemeClr>
                      </a:solidFill>
                    </p:grpSpPr>
                    <p:sp>
                      <p:nvSpPr>
                        <p:cNvPr id="517" name="Oval 516"/>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8" name="Rounded Rectangle 517"/>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9" name="Rounded Rectangle 518"/>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1" name="Group 500"/>
                      <p:cNvGrpSpPr/>
                      <p:nvPr/>
                    </p:nvGrpSpPr>
                    <p:grpSpPr>
                      <a:xfrm>
                        <a:off x="8216834" y="2492952"/>
                        <a:ext cx="180000" cy="504000"/>
                        <a:chOff x="1066800" y="2199000"/>
                        <a:chExt cx="684000" cy="1897200"/>
                      </a:xfrm>
                      <a:solidFill>
                        <a:schemeClr val="bg1">
                          <a:lumMod val="95000"/>
                        </a:schemeClr>
                      </a:solidFill>
                    </p:grpSpPr>
                    <p:sp>
                      <p:nvSpPr>
                        <p:cNvPr id="514" name="Oval 513"/>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5" name="Rounded Rectangle 514"/>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6" name="Rounded Rectangle 515"/>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2" name="Group 501"/>
                      <p:cNvGrpSpPr/>
                      <p:nvPr/>
                    </p:nvGrpSpPr>
                    <p:grpSpPr>
                      <a:xfrm>
                        <a:off x="7975739" y="2492952"/>
                        <a:ext cx="180000" cy="504000"/>
                        <a:chOff x="1066800" y="2199000"/>
                        <a:chExt cx="684000" cy="1897200"/>
                      </a:xfrm>
                      <a:solidFill>
                        <a:schemeClr val="bg1">
                          <a:lumMod val="95000"/>
                        </a:schemeClr>
                      </a:solidFill>
                    </p:grpSpPr>
                    <p:sp>
                      <p:nvSpPr>
                        <p:cNvPr id="511" name="Oval 510"/>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2" name="Rounded Rectangle 511"/>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3" name="Rounded Rectangle 512"/>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3" name="Group 502"/>
                      <p:cNvGrpSpPr/>
                      <p:nvPr/>
                    </p:nvGrpSpPr>
                    <p:grpSpPr>
                      <a:xfrm>
                        <a:off x="8457929" y="2492952"/>
                        <a:ext cx="180000" cy="504000"/>
                        <a:chOff x="1066800" y="2199000"/>
                        <a:chExt cx="684000" cy="1897200"/>
                      </a:xfrm>
                      <a:solidFill>
                        <a:schemeClr val="bg1">
                          <a:lumMod val="95000"/>
                        </a:schemeClr>
                      </a:solidFill>
                    </p:grpSpPr>
                    <p:sp>
                      <p:nvSpPr>
                        <p:cNvPr id="508" name="Oval 507"/>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9" name="Rounded Rectangle 508"/>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0" name="Rounded Rectangle 509"/>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4" name="Group 503"/>
                      <p:cNvGrpSpPr/>
                      <p:nvPr/>
                    </p:nvGrpSpPr>
                    <p:grpSpPr>
                      <a:xfrm>
                        <a:off x="8699027" y="2492952"/>
                        <a:ext cx="180000" cy="504000"/>
                        <a:chOff x="2832000" y="2514600"/>
                        <a:chExt cx="216000" cy="612000"/>
                      </a:xfrm>
                      <a:solidFill>
                        <a:schemeClr val="bg1">
                          <a:lumMod val="95000"/>
                        </a:schemeClr>
                      </a:solidFill>
                    </p:grpSpPr>
                    <p:sp>
                      <p:nvSpPr>
                        <p:cNvPr id="505" name="Oval 504"/>
                        <p:cNvSpPr/>
                        <p:nvPr/>
                      </p:nvSpPr>
                      <p:spPr>
                        <a:xfrm>
                          <a:off x="2866105" y="2514600"/>
                          <a:ext cx="147789" cy="1509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6" name="Rounded Rectangle 505"/>
                        <p:cNvSpPr/>
                        <p:nvPr/>
                      </p:nvSpPr>
                      <p:spPr>
                        <a:xfrm>
                          <a:off x="2832000" y="2679116"/>
                          <a:ext cx="216000" cy="2322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7" name="Rounded Rectangle 506"/>
                        <p:cNvSpPr/>
                        <p:nvPr/>
                      </p:nvSpPr>
                      <p:spPr>
                        <a:xfrm>
                          <a:off x="2866105" y="2813052"/>
                          <a:ext cx="147789" cy="3135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130" name="Group 129"/>
                    <p:cNvGrpSpPr/>
                    <p:nvPr/>
                  </p:nvGrpSpPr>
                  <p:grpSpPr>
                    <a:xfrm>
                      <a:off x="6529167" y="3042721"/>
                      <a:ext cx="2349860" cy="504000"/>
                      <a:chOff x="6529167" y="2944390"/>
                      <a:chExt cx="2349860" cy="504000"/>
                    </a:xfrm>
                  </p:grpSpPr>
                  <p:grpSp>
                    <p:nvGrpSpPr>
                      <p:cNvPr id="455" name="Group 454"/>
                      <p:cNvGrpSpPr/>
                      <p:nvPr/>
                    </p:nvGrpSpPr>
                    <p:grpSpPr>
                      <a:xfrm>
                        <a:off x="6529167" y="2944390"/>
                        <a:ext cx="180000" cy="504000"/>
                        <a:chOff x="1066800" y="2199000"/>
                        <a:chExt cx="684000" cy="1897200"/>
                      </a:xfrm>
                      <a:solidFill>
                        <a:schemeClr val="bg1">
                          <a:lumMod val="95000"/>
                        </a:schemeClr>
                      </a:solidFill>
                    </p:grpSpPr>
                    <p:sp>
                      <p:nvSpPr>
                        <p:cNvPr id="492" name="Oval 491"/>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3" name="Rounded Rectangle 492"/>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4" name="Rounded Rectangle 493"/>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6" name="Group 455"/>
                      <p:cNvGrpSpPr/>
                      <p:nvPr/>
                    </p:nvGrpSpPr>
                    <p:grpSpPr>
                      <a:xfrm>
                        <a:off x="6770262" y="2944390"/>
                        <a:ext cx="180000" cy="504000"/>
                        <a:chOff x="1066800" y="2199000"/>
                        <a:chExt cx="684000" cy="1897200"/>
                      </a:xfrm>
                      <a:solidFill>
                        <a:schemeClr val="bg1">
                          <a:lumMod val="95000"/>
                        </a:schemeClr>
                      </a:solidFill>
                    </p:grpSpPr>
                    <p:sp>
                      <p:nvSpPr>
                        <p:cNvPr id="489" name="Oval 488"/>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0" name="Rounded Rectangle 489"/>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1" name="Rounded Rectangle 490"/>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7011358" y="2944390"/>
                        <a:ext cx="180000" cy="504000"/>
                        <a:chOff x="1066800" y="2199000"/>
                        <a:chExt cx="684000" cy="1897200"/>
                      </a:xfrm>
                      <a:solidFill>
                        <a:schemeClr val="bg1">
                          <a:lumMod val="95000"/>
                        </a:schemeClr>
                      </a:solidFill>
                    </p:grpSpPr>
                    <p:sp>
                      <p:nvSpPr>
                        <p:cNvPr id="486" name="Oval 485"/>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7" name="Rounded Rectangle 486"/>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8" name="Rounded Rectangle 487"/>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8" name="Group 457"/>
                      <p:cNvGrpSpPr/>
                      <p:nvPr/>
                    </p:nvGrpSpPr>
                    <p:grpSpPr>
                      <a:xfrm>
                        <a:off x="7252453" y="2944390"/>
                        <a:ext cx="180000" cy="504000"/>
                        <a:chOff x="1066800" y="2199000"/>
                        <a:chExt cx="684000" cy="1897200"/>
                      </a:xfrm>
                      <a:solidFill>
                        <a:schemeClr val="bg1">
                          <a:lumMod val="95000"/>
                        </a:schemeClr>
                      </a:solidFill>
                    </p:grpSpPr>
                    <p:sp>
                      <p:nvSpPr>
                        <p:cNvPr id="483" name="Oval 482"/>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4" name="Rounded Rectangle 483"/>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5" name="Rounded Rectangle 484"/>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9" name="Group 458"/>
                      <p:cNvGrpSpPr/>
                      <p:nvPr/>
                    </p:nvGrpSpPr>
                    <p:grpSpPr>
                      <a:xfrm>
                        <a:off x="7493548" y="2944390"/>
                        <a:ext cx="180000" cy="504000"/>
                        <a:chOff x="1066800" y="2199000"/>
                        <a:chExt cx="684000" cy="1897200"/>
                      </a:xfrm>
                      <a:solidFill>
                        <a:schemeClr val="bg1">
                          <a:lumMod val="95000"/>
                        </a:schemeClr>
                      </a:solidFill>
                    </p:grpSpPr>
                    <p:sp>
                      <p:nvSpPr>
                        <p:cNvPr id="480" name="Oval 479"/>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1" name="Rounded Rectangle 480"/>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2" name="Rounded Rectangle 481"/>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60" name="Group 459"/>
                      <p:cNvGrpSpPr/>
                      <p:nvPr/>
                    </p:nvGrpSpPr>
                    <p:grpSpPr>
                      <a:xfrm>
                        <a:off x="7734643" y="2944390"/>
                        <a:ext cx="180000" cy="504000"/>
                        <a:chOff x="1066800" y="2199000"/>
                        <a:chExt cx="684000" cy="1897200"/>
                      </a:xfrm>
                      <a:solidFill>
                        <a:schemeClr val="bg1">
                          <a:lumMod val="95000"/>
                        </a:schemeClr>
                      </a:solidFill>
                    </p:grpSpPr>
                    <p:sp>
                      <p:nvSpPr>
                        <p:cNvPr id="477" name="Oval 476"/>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8" name="Rounded Rectangle 477"/>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9" name="Rounded Rectangle 478"/>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61" name="Group 460"/>
                      <p:cNvGrpSpPr/>
                      <p:nvPr/>
                    </p:nvGrpSpPr>
                    <p:grpSpPr>
                      <a:xfrm>
                        <a:off x="8216834" y="2944390"/>
                        <a:ext cx="180000" cy="504000"/>
                        <a:chOff x="1066800" y="2199000"/>
                        <a:chExt cx="684000" cy="1897200"/>
                      </a:xfrm>
                      <a:solidFill>
                        <a:schemeClr val="bg1">
                          <a:lumMod val="95000"/>
                        </a:schemeClr>
                      </a:solidFill>
                    </p:grpSpPr>
                    <p:sp>
                      <p:nvSpPr>
                        <p:cNvPr id="474" name="Oval 473"/>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5" name="Rounded Rectangle 474"/>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6" name="Rounded Rectangle 475"/>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62" name="Group 461"/>
                      <p:cNvGrpSpPr/>
                      <p:nvPr/>
                    </p:nvGrpSpPr>
                    <p:grpSpPr>
                      <a:xfrm>
                        <a:off x="7975739" y="2944390"/>
                        <a:ext cx="180000" cy="504000"/>
                        <a:chOff x="1066800" y="2199000"/>
                        <a:chExt cx="684000" cy="1897200"/>
                      </a:xfrm>
                      <a:solidFill>
                        <a:schemeClr val="bg1">
                          <a:lumMod val="95000"/>
                        </a:schemeClr>
                      </a:solidFill>
                    </p:grpSpPr>
                    <p:sp>
                      <p:nvSpPr>
                        <p:cNvPr id="471" name="Oval 470"/>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2" name="Rounded Rectangle 471"/>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3" name="Rounded Rectangle 472"/>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63" name="Group 462"/>
                      <p:cNvGrpSpPr/>
                      <p:nvPr/>
                    </p:nvGrpSpPr>
                    <p:grpSpPr>
                      <a:xfrm>
                        <a:off x="8457929" y="2944390"/>
                        <a:ext cx="180000" cy="504000"/>
                        <a:chOff x="1066800" y="2199000"/>
                        <a:chExt cx="684000" cy="1897200"/>
                      </a:xfrm>
                      <a:solidFill>
                        <a:schemeClr val="bg1">
                          <a:lumMod val="95000"/>
                        </a:schemeClr>
                      </a:solidFill>
                    </p:grpSpPr>
                    <p:sp>
                      <p:nvSpPr>
                        <p:cNvPr id="468" name="Oval 467"/>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Rounded Rectangle 468"/>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0" name="Rounded Rectangle 469"/>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64" name="Group 463"/>
                      <p:cNvGrpSpPr/>
                      <p:nvPr/>
                    </p:nvGrpSpPr>
                    <p:grpSpPr>
                      <a:xfrm>
                        <a:off x="8699027" y="2944390"/>
                        <a:ext cx="180000" cy="504000"/>
                        <a:chOff x="2832000" y="2514600"/>
                        <a:chExt cx="216000" cy="612000"/>
                      </a:xfrm>
                      <a:solidFill>
                        <a:schemeClr val="bg1">
                          <a:lumMod val="95000"/>
                        </a:schemeClr>
                      </a:solidFill>
                    </p:grpSpPr>
                    <p:sp>
                      <p:nvSpPr>
                        <p:cNvPr id="465" name="Oval 464"/>
                        <p:cNvSpPr/>
                        <p:nvPr/>
                      </p:nvSpPr>
                      <p:spPr>
                        <a:xfrm>
                          <a:off x="2866105" y="2514600"/>
                          <a:ext cx="147789" cy="1509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Rounded Rectangle 465"/>
                        <p:cNvSpPr/>
                        <p:nvPr/>
                      </p:nvSpPr>
                      <p:spPr>
                        <a:xfrm>
                          <a:off x="2832000" y="2679116"/>
                          <a:ext cx="216000" cy="2322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Rounded Rectangle 466"/>
                        <p:cNvSpPr/>
                        <p:nvPr/>
                      </p:nvSpPr>
                      <p:spPr>
                        <a:xfrm>
                          <a:off x="2866105" y="2813052"/>
                          <a:ext cx="147789" cy="3135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93" name="Group 92"/>
                    <p:cNvGrpSpPr/>
                    <p:nvPr/>
                  </p:nvGrpSpPr>
                  <p:grpSpPr>
                    <a:xfrm>
                      <a:off x="6529167" y="3592490"/>
                      <a:ext cx="2349860" cy="504000"/>
                      <a:chOff x="6529167" y="3526936"/>
                      <a:chExt cx="2349860" cy="504000"/>
                    </a:xfrm>
                  </p:grpSpPr>
                  <p:grpSp>
                    <p:nvGrpSpPr>
                      <p:cNvPr id="415" name="Group 414"/>
                      <p:cNvGrpSpPr/>
                      <p:nvPr/>
                    </p:nvGrpSpPr>
                    <p:grpSpPr>
                      <a:xfrm>
                        <a:off x="6529167" y="3526936"/>
                        <a:ext cx="180000" cy="504000"/>
                        <a:chOff x="1066800" y="2199000"/>
                        <a:chExt cx="684000" cy="1897200"/>
                      </a:xfrm>
                      <a:solidFill>
                        <a:schemeClr val="bg1">
                          <a:lumMod val="95000"/>
                        </a:schemeClr>
                      </a:solidFill>
                    </p:grpSpPr>
                    <p:sp>
                      <p:nvSpPr>
                        <p:cNvPr id="452" name="Oval 451"/>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3" name="Rounded Rectangle 452"/>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4" name="Rounded Rectangle 453"/>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6" name="Group 415"/>
                      <p:cNvGrpSpPr/>
                      <p:nvPr/>
                    </p:nvGrpSpPr>
                    <p:grpSpPr>
                      <a:xfrm>
                        <a:off x="6770262" y="3526936"/>
                        <a:ext cx="180000" cy="504000"/>
                        <a:chOff x="1066800" y="2199000"/>
                        <a:chExt cx="684000" cy="1897200"/>
                      </a:xfrm>
                      <a:solidFill>
                        <a:schemeClr val="bg1">
                          <a:lumMod val="95000"/>
                        </a:schemeClr>
                      </a:solidFill>
                    </p:grpSpPr>
                    <p:sp>
                      <p:nvSpPr>
                        <p:cNvPr id="449" name="Oval 448"/>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Rounded Rectangle 449"/>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Rounded Rectangle 450"/>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7" name="Group 416"/>
                      <p:cNvGrpSpPr/>
                      <p:nvPr/>
                    </p:nvGrpSpPr>
                    <p:grpSpPr>
                      <a:xfrm>
                        <a:off x="7011358" y="3526936"/>
                        <a:ext cx="180000" cy="504000"/>
                        <a:chOff x="1066800" y="2199000"/>
                        <a:chExt cx="684000" cy="1897200"/>
                      </a:xfrm>
                      <a:solidFill>
                        <a:schemeClr val="bg1">
                          <a:lumMod val="95000"/>
                        </a:schemeClr>
                      </a:solidFill>
                    </p:grpSpPr>
                    <p:sp>
                      <p:nvSpPr>
                        <p:cNvPr id="446" name="Oval 445"/>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Rounded Rectangle 446"/>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Rounded Rectangle 447"/>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8" name="Group 417"/>
                      <p:cNvGrpSpPr/>
                      <p:nvPr/>
                    </p:nvGrpSpPr>
                    <p:grpSpPr>
                      <a:xfrm>
                        <a:off x="7252453" y="3526936"/>
                        <a:ext cx="180000" cy="504000"/>
                        <a:chOff x="1066800" y="2199000"/>
                        <a:chExt cx="684000" cy="1897200"/>
                      </a:xfrm>
                      <a:solidFill>
                        <a:schemeClr val="bg1">
                          <a:lumMod val="95000"/>
                        </a:schemeClr>
                      </a:solidFill>
                    </p:grpSpPr>
                    <p:sp>
                      <p:nvSpPr>
                        <p:cNvPr id="443" name="Oval 442"/>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Rounded Rectangle 443"/>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Rounded Rectangle 444"/>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9" name="Group 418"/>
                      <p:cNvGrpSpPr/>
                      <p:nvPr/>
                    </p:nvGrpSpPr>
                    <p:grpSpPr>
                      <a:xfrm>
                        <a:off x="7493548" y="3526936"/>
                        <a:ext cx="180000" cy="504000"/>
                        <a:chOff x="1066800" y="2199000"/>
                        <a:chExt cx="684000" cy="1897200"/>
                      </a:xfrm>
                      <a:solidFill>
                        <a:schemeClr val="bg1">
                          <a:lumMod val="95000"/>
                        </a:schemeClr>
                      </a:solidFill>
                    </p:grpSpPr>
                    <p:sp>
                      <p:nvSpPr>
                        <p:cNvPr id="440" name="Oval 439"/>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Rounded Rectangle 440"/>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Rounded Rectangle 441"/>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0" name="Group 419"/>
                      <p:cNvGrpSpPr/>
                      <p:nvPr/>
                    </p:nvGrpSpPr>
                    <p:grpSpPr>
                      <a:xfrm>
                        <a:off x="7734643" y="3526936"/>
                        <a:ext cx="180000" cy="504000"/>
                        <a:chOff x="1066800" y="2199000"/>
                        <a:chExt cx="684000" cy="1897200"/>
                      </a:xfrm>
                      <a:solidFill>
                        <a:schemeClr val="bg1">
                          <a:lumMod val="95000"/>
                        </a:schemeClr>
                      </a:solidFill>
                    </p:grpSpPr>
                    <p:sp>
                      <p:nvSpPr>
                        <p:cNvPr id="437" name="Oval 436"/>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8" name="Rounded Rectangle 437"/>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9" name="Rounded Rectangle 438"/>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8216834" y="3526936"/>
                        <a:ext cx="180000" cy="504000"/>
                        <a:chOff x="1066800" y="2199000"/>
                        <a:chExt cx="684000" cy="1897200"/>
                      </a:xfrm>
                      <a:solidFill>
                        <a:schemeClr val="bg1">
                          <a:lumMod val="95000"/>
                        </a:schemeClr>
                      </a:solidFill>
                    </p:grpSpPr>
                    <p:sp>
                      <p:nvSpPr>
                        <p:cNvPr id="434" name="Oval 433"/>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5" name="Rounded Rectangle 434"/>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Rounded Rectangle 435"/>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2" name="Group 421"/>
                      <p:cNvGrpSpPr/>
                      <p:nvPr/>
                    </p:nvGrpSpPr>
                    <p:grpSpPr>
                      <a:xfrm>
                        <a:off x="7975739" y="3526936"/>
                        <a:ext cx="180000" cy="504000"/>
                        <a:chOff x="1066800" y="2199000"/>
                        <a:chExt cx="684000" cy="1897200"/>
                      </a:xfrm>
                      <a:solidFill>
                        <a:schemeClr val="bg1">
                          <a:lumMod val="95000"/>
                        </a:schemeClr>
                      </a:solidFill>
                    </p:grpSpPr>
                    <p:sp>
                      <p:nvSpPr>
                        <p:cNvPr id="431" name="Oval 430"/>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2" name="Rounded Rectangle 431"/>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3" name="Rounded Rectangle 432"/>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Group 422"/>
                      <p:cNvGrpSpPr/>
                      <p:nvPr/>
                    </p:nvGrpSpPr>
                    <p:grpSpPr>
                      <a:xfrm>
                        <a:off x="8457929" y="3526936"/>
                        <a:ext cx="180000" cy="504000"/>
                        <a:chOff x="1066800" y="2199000"/>
                        <a:chExt cx="684000" cy="1897200"/>
                      </a:xfrm>
                      <a:solidFill>
                        <a:schemeClr val="bg1">
                          <a:lumMod val="95000"/>
                        </a:schemeClr>
                      </a:solidFill>
                    </p:grpSpPr>
                    <p:sp>
                      <p:nvSpPr>
                        <p:cNvPr id="428" name="Oval 427"/>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9" name="Rounded Rectangle 428"/>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0" name="Rounded Rectangle 429"/>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4" name="Group 423"/>
                      <p:cNvGrpSpPr/>
                      <p:nvPr/>
                    </p:nvGrpSpPr>
                    <p:grpSpPr>
                      <a:xfrm>
                        <a:off x="8699027" y="3526936"/>
                        <a:ext cx="180000" cy="504000"/>
                        <a:chOff x="2832000" y="2514600"/>
                        <a:chExt cx="216000" cy="612000"/>
                      </a:xfrm>
                      <a:solidFill>
                        <a:schemeClr val="bg1">
                          <a:lumMod val="95000"/>
                        </a:schemeClr>
                      </a:solidFill>
                    </p:grpSpPr>
                    <p:sp>
                      <p:nvSpPr>
                        <p:cNvPr id="425" name="Oval 424"/>
                        <p:cNvSpPr/>
                        <p:nvPr/>
                      </p:nvSpPr>
                      <p:spPr>
                        <a:xfrm>
                          <a:off x="2866105" y="2514600"/>
                          <a:ext cx="147789" cy="1509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6" name="Rounded Rectangle 425"/>
                        <p:cNvSpPr/>
                        <p:nvPr/>
                      </p:nvSpPr>
                      <p:spPr>
                        <a:xfrm>
                          <a:off x="2832000" y="2679116"/>
                          <a:ext cx="216000" cy="2322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7" name="Rounded Rectangle 426"/>
                        <p:cNvSpPr/>
                        <p:nvPr/>
                      </p:nvSpPr>
                      <p:spPr>
                        <a:xfrm>
                          <a:off x="2866105" y="2813052"/>
                          <a:ext cx="147789" cy="3135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10" name="Group 9"/>
                    <p:cNvGrpSpPr/>
                    <p:nvPr/>
                  </p:nvGrpSpPr>
                  <p:grpSpPr>
                    <a:xfrm>
                      <a:off x="6529167" y="4142259"/>
                      <a:ext cx="2349860" cy="504000"/>
                      <a:chOff x="6529167" y="4109482"/>
                      <a:chExt cx="2349860" cy="504000"/>
                    </a:xfrm>
                  </p:grpSpPr>
                  <p:grpSp>
                    <p:nvGrpSpPr>
                      <p:cNvPr id="375" name="Group 374"/>
                      <p:cNvGrpSpPr/>
                      <p:nvPr/>
                    </p:nvGrpSpPr>
                    <p:grpSpPr>
                      <a:xfrm>
                        <a:off x="6529167" y="4109482"/>
                        <a:ext cx="180000" cy="504000"/>
                        <a:chOff x="1066800" y="2199000"/>
                        <a:chExt cx="684000" cy="1897200"/>
                      </a:xfrm>
                      <a:solidFill>
                        <a:schemeClr val="bg1">
                          <a:lumMod val="95000"/>
                        </a:schemeClr>
                      </a:solidFill>
                    </p:grpSpPr>
                    <p:sp>
                      <p:nvSpPr>
                        <p:cNvPr id="412" name="Oval 411"/>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3" name="Rounded Rectangle 412"/>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4" name="Rounded Rectangle 413"/>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6" name="Group 375"/>
                      <p:cNvGrpSpPr/>
                      <p:nvPr/>
                    </p:nvGrpSpPr>
                    <p:grpSpPr>
                      <a:xfrm>
                        <a:off x="6770262" y="4109482"/>
                        <a:ext cx="180000" cy="504000"/>
                        <a:chOff x="1066800" y="2199000"/>
                        <a:chExt cx="684000" cy="1897200"/>
                      </a:xfrm>
                      <a:solidFill>
                        <a:schemeClr val="bg1">
                          <a:lumMod val="95000"/>
                        </a:schemeClr>
                      </a:solidFill>
                    </p:grpSpPr>
                    <p:sp>
                      <p:nvSpPr>
                        <p:cNvPr id="409" name="Oval 408"/>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0" name="Rounded Rectangle 409"/>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1" name="Rounded Rectangle 410"/>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7" name="Group 376"/>
                      <p:cNvGrpSpPr/>
                      <p:nvPr/>
                    </p:nvGrpSpPr>
                    <p:grpSpPr>
                      <a:xfrm>
                        <a:off x="7011358" y="4109482"/>
                        <a:ext cx="180000" cy="504000"/>
                        <a:chOff x="1066800" y="2199000"/>
                        <a:chExt cx="684000" cy="1897200"/>
                      </a:xfrm>
                      <a:solidFill>
                        <a:schemeClr val="bg1">
                          <a:lumMod val="95000"/>
                        </a:schemeClr>
                      </a:solidFill>
                    </p:grpSpPr>
                    <p:sp>
                      <p:nvSpPr>
                        <p:cNvPr id="406" name="Oval 405"/>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7" name="Rounded Rectangle 406"/>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8" name="Rounded Rectangle 407"/>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8" name="Group 377"/>
                      <p:cNvGrpSpPr/>
                      <p:nvPr/>
                    </p:nvGrpSpPr>
                    <p:grpSpPr>
                      <a:xfrm>
                        <a:off x="7252453" y="4109482"/>
                        <a:ext cx="180000" cy="504000"/>
                        <a:chOff x="1066800" y="2199000"/>
                        <a:chExt cx="684000" cy="1897200"/>
                      </a:xfrm>
                      <a:solidFill>
                        <a:schemeClr val="bg1">
                          <a:lumMod val="95000"/>
                        </a:schemeClr>
                      </a:solidFill>
                    </p:grpSpPr>
                    <p:sp>
                      <p:nvSpPr>
                        <p:cNvPr id="403" name="Oval 402"/>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4" name="Rounded Rectangle 403"/>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5" name="Rounded Rectangle 404"/>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9" name="Group 378"/>
                      <p:cNvGrpSpPr/>
                      <p:nvPr/>
                    </p:nvGrpSpPr>
                    <p:grpSpPr>
                      <a:xfrm>
                        <a:off x="7493548" y="4109482"/>
                        <a:ext cx="180000" cy="504000"/>
                        <a:chOff x="1066800" y="2199000"/>
                        <a:chExt cx="684000" cy="1897200"/>
                      </a:xfrm>
                      <a:solidFill>
                        <a:schemeClr val="bg1">
                          <a:lumMod val="95000"/>
                        </a:schemeClr>
                      </a:solidFill>
                    </p:grpSpPr>
                    <p:sp>
                      <p:nvSpPr>
                        <p:cNvPr id="400" name="Oval 399"/>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1" name="Rounded Rectangle 400"/>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2" name="Rounded Rectangle 401"/>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80" name="Group 379"/>
                      <p:cNvGrpSpPr/>
                      <p:nvPr/>
                    </p:nvGrpSpPr>
                    <p:grpSpPr>
                      <a:xfrm>
                        <a:off x="7734643" y="4109482"/>
                        <a:ext cx="180000" cy="504000"/>
                        <a:chOff x="1066800" y="2199000"/>
                        <a:chExt cx="684000" cy="1897200"/>
                      </a:xfrm>
                      <a:solidFill>
                        <a:schemeClr val="bg1">
                          <a:lumMod val="95000"/>
                        </a:schemeClr>
                      </a:solidFill>
                    </p:grpSpPr>
                    <p:sp>
                      <p:nvSpPr>
                        <p:cNvPr id="397" name="Oval 396"/>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8" name="Rounded Rectangle 397"/>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9" name="Rounded Rectangle 398"/>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81" name="Group 380"/>
                      <p:cNvGrpSpPr/>
                      <p:nvPr/>
                    </p:nvGrpSpPr>
                    <p:grpSpPr>
                      <a:xfrm>
                        <a:off x="8216834" y="4109482"/>
                        <a:ext cx="180000" cy="504000"/>
                        <a:chOff x="1066800" y="2199000"/>
                        <a:chExt cx="684000" cy="1897200"/>
                      </a:xfrm>
                      <a:solidFill>
                        <a:schemeClr val="bg1">
                          <a:lumMod val="95000"/>
                        </a:schemeClr>
                      </a:solidFill>
                    </p:grpSpPr>
                    <p:sp>
                      <p:nvSpPr>
                        <p:cNvPr id="394" name="Oval 393"/>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5" name="Rounded Rectangle 394"/>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6" name="Rounded Rectangle 395"/>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82" name="Group 381"/>
                      <p:cNvGrpSpPr/>
                      <p:nvPr/>
                    </p:nvGrpSpPr>
                    <p:grpSpPr>
                      <a:xfrm>
                        <a:off x="7975739" y="4109482"/>
                        <a:ext cx="180000" cy="504000"/>
                        <a:chOff x="1066800" y="2199000"/>
                        <a:chExt cx="684000" cy="1897200"/>
                      </a:xfrm>
                      <a:solidFill>
                        <a:schemeClr val="bg1">
                          <a:lumMod val="95000"/>
                        </a:schemeClr>
                      </a:solidFill>
                    </p:grpSpPr>
                    <p:sp>
                      <p:nvSpPr>
                        <p:cNvPr id="391" name="Oval 390"/>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2" name="Rounded Rectangle 391"/>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3" name="Rounded Rectangle 392"/>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83" name="Group 382"/>
                      <p:cNvGrpSpPr/>
                      <p:nvPr/>
                    </p:nvGrpSpPr>
                    <p:grpSpPr>
                      <a:xfrm>
                        <a:off x="8457929" y="4109482"/>
                        <a:ext cx="180000" cy="504000"/>
                        <a:chOff x="1066800" y="2199000"/>
                        <a:chExt cx="684000" cy="1897200"/>
                      </a:xfrm>
                      <a:solidFill>
                        <a:schemeClr val="bg1">
                          <a:lumMod val="95000"/>
                        </a:schemeClr>
                      </a:solidFill>
                    </p:grpSpPr>
                    <p:sp>
                      <p:nvSpPr>
                        <p:cNvPr id="388" name="Oval 387"/>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9" name="Rounded Rectangle 388"/>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0" name="Rounded Rectangle 389"/>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84" name="Group 383"/>
                      <p:cNvGrpSpPr/>
                      <p:nvPr/>
                    </p:nvGrpSpPr>
                    <p:grpSpPr>
                      <a:xfrm>
                        <a:off x="8699027" y="4109482"/>
                        <a:ext cx="180000" cy="504000"/>
                        <a:chOff x="2832000" y="2514600"/>
                        <a:chExt cx="216000" cy="612000"/>
                      </a:xfrm>
                      <a:solidFill>
                        <a:schemeClr val="bg1">
                          <a:lumMod val="95000"/>
                        </a:schemeClr>
                      </a:solidFill>
                    </p:grpSpPr>
                    <p:sp>
                      <p:nvSpPr>
                        <p:cNvPr id="385" name="Oval 384"/>
                        <p:cNvSpPr/>
                        <p:nvPr/>
                      </p:nvSpPr>
                      <p:spPr>
                        <a:xfrm>
                          <a:off x="2866105" y="2514600"/>
                          <a:ext cx="147789" cy="1509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Rounded Rectangle 385"/>
                        <p:cNvSpPr/>
                        <p:nvPr/>
                      </p:nvSpPr>
                      <p:spPr>
                        <a:xfrm>
                          <a:off x="2832000" y="2679116"/>
                          <a:ext cx="216000" cy="2322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7" name="Rounded Rectangle 386"/>
                        <p:cNvSpPr/>
                        <p:nvPr/>
                      </p:nvSpPr>
                      <p:spPr>
                        <a:xfrm>
                          <a:off x="2866105" y="2813052"/>
                          <a:ext cx="147789" cy="3135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9" name="Group 8"/>
                    <p:cNvGrpSpPr/>
                    <p:nvPr/>
                  </p:nvGrpSpPr>
                  <p:grpSpPr>
                    <a:xfrm>
                      <a:off x="6529167" y="4692028"/>
                      <a:ext cx="2349860" cy="504000"/>
                      <a:chOff x="6529167" y="4692028"/>
                      <a:chExt cx="2349860" cy="504000"/>
                    </a:xfrm>
                  </p:grpSpPr>
                  <p:grpSp>
                    <p:nvGrpSpPr>
                      <p:cNvPr id="335" name="Group 334"/>
                      <p:cNvGrpSpPr/>
                      <p:nvPr/>
                    </p:nvGrpSpPr>
                    <p:grpSpPr>
                      <a:xfrm>
                        <a:off x="6529167" y="4692028"/>
                        <a:ext cx="180000" cy="504000"/>
                        <a:chOff x="1066800" y="2199000"/>
                        <a:chExt cx="684000" cy="1897200"/>
                      </a:xfrm>
                      <a:solidFill>
                        <a:schemeClr val="bg1">
                          <a:lumMod val="95000"/>
                        </a:schemeClr>
                      </a:solidFill>
                    </p:grpSpPr>
                    <p:sp>
                      <p:nvSpPr>
                        <p:cNvPr id="372" name="Oval 371"/>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3" name="Rounded Rectangle 372"/>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4" name="Rounded Rectangle 373"/>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36" name="Group 335"/>
                      <p:cNvGrpSpPr/>
                      <p:nvPr/>
                    </p:nvGrpSpPr>
                    <p:grpSpPr>
                      <a:xfrm>
                        <a:off x="6770262" y="4692028"/>
                        <a:ext cx="180000" cy="504000"/>
                        <a:chOff x="1066800" y="2199000"/>
                        <a:chExt cx="684000" cy="1897200"/>
                      </a:xfrm>
                      <a:solidFill>
                        <a:schemeClr val="bg1">
                          <a:lumMod val="95000"/>
                        </a:schemeClr>
                      </a:solidFill>
                    </p:grpSpPr>
                    <p:sp>
                      <p:nvSpPr>
                        <p:cNvPr id="369" name="Oval 368"/>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0" name="Rounded Rectangle 369"/>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1" name="Rounded Rectangle 370"/>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37" name="Group 336"/>
                      <p:cNvGrpSpPr/>
                      <p:nvPr/>
                    </p:nvGrpSpPr>
                    <p:grpSpPr>
                      <a:xfrm>
                        <a:off x="7011358" y="4692028"/>
                        <a:ext cx="180000" cy="504000"/>
                        <a:chOff x="1066800" y="2199000"/>
                        <a:chExt cx="684000" cy="1897200"/>
                      </a:xfrm>
                      <a:solidFill>
                        <a:schemeClr val="bg1">
                          <a:lumMod val="95000"/>
                        </a:schemeClr>
                      </a:solidFill>
                    </p:grpSpPr>
                    <p:sp>
                      <p:nvSpPr>
                        <p:cNvPr id="366" name="Oval 365"/>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7" name="Rounded Rectangle 366"/>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8" name="Rounded Rectangle 367"/>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38" name="Group 337"/>
                      <p:cNvGrpSpPr/>
                      <p:nvPr/>
                    </p:nvGrpSpPr>
                    <p:grpSpPr>
                      <a:xfrm>
                        <a:off x="7252453" y="4692028"/>
                        <a:ext cx="180000" cy="504000"/>
                        <a:chOff x="1066800" y="2199000"/>
                        <a:chExt cx="684000" cy="1897200"/>
                      </a:xfrm>
                      <a:solidFill>
                        <a:schemeClr val="bg1">
                          <a:lumMod val="95000"/>
                        </a:schemeClr>
                      </a:solidFill>
                    </p:grpSpPr>
                    <p:sp>
                      <p:nvSpPr>
                        <p:cNvPr id="363" name="Oval 362"/>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4" name="Rounded Rectangle 363"/>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5" name="Rounded Rectangle 364"/>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39" name="Group 338"/>
                      <p:cNvGrpSpPr/>
                      <p:nvPr/>
                    </p:nvGrpSpPr>
                    <p:grpSpPr>
                      <a:xfrm>
                        <a:off x="7493548" y="4692028"/>
                        <a:ext cx="180000" cy="504000"/>
                        <a:chOff x="1066800" y="2199000"/>
                        <a:chExt cx="684000" cy="1897200"/>
                      </a:xfrm>
                      <a:solidFill>
                        <a:schemeClr val="bg1">
                          <a:lumMod val="95000"/>
                        </a:schemeClr>
                      </a:solidFill>
                    </p:grpSpPr>
                    <p:sp>
                      <p:nvSpPr>
                        <p:cNvPr id="360" name="Oval 359"/>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1" name="Rounded Rectangle 360"/>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2" name="Rounded Rectangle 361"/>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40" name="Group 339"/>
                      <p:cNvGrpSpPr/>
                      <p:nvPr/>
                    </p:nvGrpSpPr>
                    <p:grpSpPr>
                      <a:xfrm>
                        <a:off x="7734643" y="4692028"/>
                        <a:ext cx="180000" cy="504000"/>
                        <a:chOff x="1066800" y="2199000"/>
                        <a:chExt cx="684000" cy="1897200"/>
                      </a:xfrm>
                      <a:solidFill>
                        <a:schemeClr val="bg1">
                          <a:lumMod val="95000"/>
                        </a:schemeClr>
                      </a:solidFill>
                    </p:grpSpPr>
                    <p:sp>
                      <p:nvSpPr>
                        <p:cNvPr id="357" name="Oval 356"/>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8" name="Rounded Rectangle 357"/>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9" name="Rounded Rectangle 358"/>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41" name="Group 340"/>
                      <p:cNvGrpSpPr/>
                      <p:nvPr/>
                    </p:nvGrpSpPr>
                    <p:grpSpPr>
                      <a:xfrm>
                        <a:off x="8216834" y="4692028"/>
                        <a:ext cx="180000" cy="504000"/>
                        <a:chOff x="1066800" y="2199000"/>
                        <a:chExt cx="684000" cy="1897200"/>
                      </a:xfrm>
                      <a:solidFill>
                        <a:schemeClr val="bg1">
                          <a:lumMod val="95000"/>
                        </a:schemeClr>
                      </a:solidFill>
                    </p:grpSpPr>
                    <p:sp>
                      <p:nvSpPr>
                        <p:cNvPr id="354" name="Oval 353"/>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5" name="Rounded Rectangle 354"/>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6" name="Rounded Rectangle 355"/>
                        <p:cNvSpPr/>
                        <p:nvPr/>
                      </p:nvSpPr>
                      <p:spPr>
                        <a:xfrm>
                          <a:off x="1174800" y="3124201"/>
                          <a:ext cx="468000" cy="97199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42" name="Group 341"/>
                      <p:cNvGrpSpPr/>
                      <p:nvPr/>
                    </p:nvGrpSpPr>
                    <p:grpSpPr>
                      <a:xfrm>
                        <a:off x="7975739" y="4692028"/>
                        <a:ext cx="180000" cy="504000"/>
                        <a:chOff x="1066800" y="2199000"/>
                        <a:chExt cx="684000" cy="1897200"/>
                      </a:xfrm>
                      <a:solidFill>
                        <a:schemeClr val="bg1">
                          <a:lumMod val="95000"/>
                        </a:schemeClr>
                      </a:solidFill>
                    </p:grpSpPr>
                    <p:sp>
                      <p:nvSpPr>
                        <p:cNvPr id="351" name="Oval 350"/>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2" name="Rounded Rectangle 351"/>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3" name="Rounded Rectangle 352"/>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43" name="Group 342"/>
                      <p:cNvGrpSpPr/>
                      <p:nvPr/>
                    </p:nvGrpSpPr>
                    <p:grpSpPr>
                      <a:xfrm>
                        <a:off x="8457929" y="4692028"/>
                        <a:ext cx="180000" cy="504000"/>
                        <a:chOff x="1066800" y="2199000"/>
                        <a:chExt cx="684000" cy="1897200"/>
                      </a:xfrm>
                      <a:solidFill>
                        <a:schemeClr val="bg1">
                          <a:lumMod val="95000"/>
                        </a:schemeClr>
                      </a:solidFill>
                    </p:grpSpPr>
                    <p:sp>
                      <p:nvSpPr>
                        <p:cNvPr id="348" name="Oval 347"/>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9" name="Rounded Rectangle 348"/>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0" name="Rounded Rectangle 349"/>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44" name="Group 343"/>
                      <p:cNvGrpSpPr/>
                      <p:nvPr/>
                    </p:nvGrpSpPr>
                    <p:grpSpPr>
                      <a:xfrm>
                        <a:off x="8699027" y="4692028"/>
                        <a:ext cx="180000" cy="504000"/>
                        <a:chOff x="2832000" y="2514600"/>
                        <a:chExt cx="216000" cy="612000"/>
                      </a:xfrm>
                      <a:solidFill>
                        <a:schemeClr val="bg1">
                          <a:lumMod val="95000"/>
                        </a:schemeClr>
                      </a:solidFill>
                    </p:grpSpPr>
                    <p:sp>
                      <p:nvSpPr>
                        <p:cNvPr id="345" name="Oval 344"/>
                        <p:cNvSpPr/>
                        <p:nvPr/>
                      </p:nvSpPr>
                      <p:spPr>
                        <a:xfrm>
                          <a:off x="2866105" y="2514600"/>
                          <a:ext cx="147789" cy="1509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Rounded Rectangle 345"/>
                        <p:cNvSpPr/>
                        <p:nvPr/>
                      </p:nvSpPr>
                      <p:spPr>
                        <a:xfrm>
                          <a:off x="2832000" y="2679116"/>
                          <a:ext cx="216000" cy="2322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7" name="Rounded Rectangle 346"/>
                        <p:cNvSpPr/>
                        <p:nvPr/>
                      </p:nvSpPr>
                      <p:spPr>
                        <a:xfrm>
                          <a:off x="2866105" y="2813052"/>
                          <a:ext cx="147789" cy="3135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603" name="Group 602"/>
                    <p:cNvGrpSpPr/>
                    <p:nvPr/>
                  </p:nvGrpSpPr>
                  <p:grpSpPr>
                    <a:xfrm>
                      <a:off x="6529167" y="1916888"/>
                      <a:ext cx="1385476" cy="504000"/>
                      <a:chOff x="6529167" y="1916888"/>
                      <a:chExt cx="1385476" cy="504000"/>
                    </a:xfrm>
                  </p:grpSpPr>
                  <p:grpSp>
                    <p:nvGrpSpPr>
                      <p:cNvPr id="7" name="Group 6"/>
                      <p:cNvGrpSpPr/>
                      <p:nvPr/>
                    </p:nvGrpSpPr>
                    <p:grpSpPr>
                      <a:xfrm>
                        <a:off x="6529167" y="1916888"/>
                        <a:ext cx="180000" cy="504000"/>
                        <a:chOff x="6529167" y="1726774"/>
                        <a:chExt cx="192212" cy="550098"/>
                      </a:xfrm>
                    </p:grpSpPr>
                    <p:sp>
                      <p:nvSpPr>
                        <p:cNvPr id="332" name="Oval 331"/>
                        <p:cNvSpPr/>
                        <p:nvPr/>
                      </p:nvSpPr>
                      <p:spPr>
                        <a:xfrm>
                          <a:off x="6559516" y="1726774"/>
                          <a:ext cx="131513" cy="1356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3" name="Rounded Rectangle 332"/>
                        <p:cNvSpPr/>
                        <p:nvPr/>
                      </p:nvSpPr>
                      <p:spPr>
                        <a:xfrm>
                          <a:off x="6529167" y="1874650"/>
                          <a:ext cx="192212" cy="20876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4" name="Rounded Rectangle 333"/>
                        <p:cNvSpPr/>
                        <p:nvPr/>
                      </p:nvSpPr>
                      <p:spPr>
                        <a:xfrm>
                          <a:off x="6559516" y="1995038"/>
                          <a:ext cx="131513" cy="28183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35" name="Group 534"/>
                      <p:cNvGrpSpPr/>
                      <p:nvPr/>
                    </p:nvGrpSpPr>
                    <p:grpSpPr>
                      <a:xfrm>
                        <a:off x="6770262" y="1916888"/>
                        <a:ext cx="180000" cy="504000"/>
                        <a:chOff x="1066800" y="2199000"/>
                        <a:chExt cx="684000" cy="1897200"/>
                      </a:xfrm>
                      <a:solidFill>
                        <a:schemeClr val="bg1">
                          <a:lumMod val="95000"/>
                        </a:schemeClr>
                      </a:solidFill>
                    </p:grpSpPr>
                    <p:sp>
                      <p:nvSpPr>
                        <p:cNvPr id="536" name="Oval 535"/>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7" name="Rounded Rectangle 536"/>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8" name="Rounded Rectangle 537"/>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39" name="Group 538"/>
                      <p:cNvGrpSpPr/>
                      <p:nvPr/>
                    </p:nvGrpSpPr>
                    <p:grpSpPr>
                      <a:xfrm>
                        <a:off x="7252452" y="1916888"/>
                        <a:ext cx="180000" cy="504000"/>
                        <a:chOff x="1066800" y="2199000"/>
                        <a:chExt cx="684000" cy="1897200"/>
                      </a:xfrm>
                      <a:solidFill>
                        <a:schemeClr val="bg1">
                          <a:lumMod val="95000"/>
                        </a:schemeClr>
                      </a:solidFill>
                    </p:grpSpPr>
                    <p:sp>
                      <p:nvSpPr>
                        <p:cNvPr id="540" name="Oval 539"/>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1" name="Rounded Rectangle 540"/>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2" name="Rounded Rectangle 541"/>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43" name="Group 542"/>
                      <p:cNvGrpSpPr/>
                      <p:nvPr/>
                    </p:nvGrpSpPr>
                    <p:grpSpPr>
                      <a:xfrm>
                        <a:off x="7011357" y="1916888"/>
                        <a:ext cx="180000" cy="504000"/>
                        <a:chOff x="1066800" y="2199000"/>
                        <a:chExt cx="684000" cy="1897200"/>
                      </a:xfrm>
                      <a:solidFill>
                        <a:schemeClr val="bg1">
                          <a:lumMod val="95000"/>
                        </a:schemeClr>
                      </a:solidFill>
                    </p:grpSpPr>
                    <p:sp>
                      <p:nvSpPr>
                        <p:cNvPr id="544" name="Oval 543"/>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5" name="Rounded Rectangle 544"/>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6" name="Rounded Rectangle 545"/>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47" name="Group 546"/>
                      <p:cNvGrpSpPr/>
                      <p:nvPr/>
                    </p:nvGrpSpPr>
                    <p:grpSpPr>
                      <a:xfrm>
                        <a:off x="7493547" y="1916888"/>
                        <a:ext cx="180000" cy="504000"/>
                        <a:chOff x="1066800" y="2199000"/>
                        <a:chExt cx="684000" cy="1897200"/>
                      </a:xfrm>
                      <a:solidFill>
                        <a:schemeClr val="bg1">
                          <a:lumMod val="95000"/>
                        </a:schemeClr>
                      </a:solidFill>
                    </p:grpSpPr>
                    <p:sp>
                      <p:nvSpPr>
                        <p:cNvPr id="548" name="Oval 547"/>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9" name="Rounded Rectangle 548"/>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0" name="Rounded Rectangle 549"/>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51" name="Group 550"/>
                      <p:cNvGrpSpPr/>
                      <p:nvPr/>
                    </p:nvGrpSpPr>
                    <p:grpSpPr>
                      <a:xfrm>
                        <a:off x="7734643" y="1916888"/>
                        <a:ext cx="180000" cy="504000"/>
                        <a:chOff x="2832000" y="2514600"/>
                        <a:chExt cx="216000" cy="612000"/>
                      </a:xfrm>
                      <a:solidFill>
                        <a:schemeClr val="bg1">
                          <a:lumMod val="95000"/>
                        </a:schemeClr>
                      </a:solidFill>
                    </p:grpSpPr>
                    <p:sp>
                      <p:nvSpPr>
                        <p:cNvPr id="552" name="Oval 551"/>
                        <p:cNvSpPr/>
                        <p:nvPr/>
                      </p:nvSpPr>
                      <p:spPr>
                        <a:xfrm>
                          <a:off x="2866105" y="2514600"/>
                          <a:ext cx="147789" cy="1509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3" name="Rounded Rectangle 552"/>
                        <p:cNvSpPr/>
                        <p:nvPr/>
                      </p:nvSpPr>
                      <p:spPr>
                        <a:xfrm>
                          <a:off x="2832000" y="2679116"/>
                          <a:ext cx="216000" cy="2322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4" name="Rounded Rectangle 553"/>
                        <p:cNvSpPr/>
                        <p:nvPr/>
                      </p:nvSpPr>
                      <p:spPr>
                        <a:xfrm>
                          <a:off x="2866105" y="2813052"/>
                          <a:ext cx="147789" cy="3135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sp>
                <p:nvSpPr>
                  <p:cNvPr id="608" name="Rectangle 607"/>
                  <p:cNvSpPr/>
                  <p:nvPr/>
                </p:nvSpPr>
                <p:spPr>
                  <a:xfrm>
                    <a:off x="7100365" y="3233235"/>
                    <a:ext cx="122461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0541" cmpd="sng">
                          <a:solidFill>
                            <a:srgbClr val="6482C3"/>
                          </a:solidFill>
                          <a:prstDash val="solid"/>
                        </a:ln>
                        <a:solidFill>
                          <a:srgbClr val="6482C3"/>
                        </a:solidFill>
                        <a:effectLst/>
                        <a:uLnTx/>
                        <a:uFillTx/>
                        <a:latin typeface="Calibri"/>
                        <a:ea typeface="+mn-ea"/>
                        <a:cs typeface="+mn-cs"/>
                      </a:rPr>
                      <a:t>56</a:t>
                    </a:r>
                  </a:p>
                </p:txBody>
              </p:sp>
            </p:grpSp>
            <p:sp>
              <p:nvSpPr>
                <p:cNvPr id="577" name="Rectangle 576"/>
                <p:cNvSpPr/>
                <p:nvPr/>
              </p:nvSpPr>
              <p:spPr>
                <a:xfrm>
                  <a:off x="3721324" y="4459567"/>
                  <a:ext cx="2556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A5A5A"/>
                      </a:solidFill>
                      <a:effectLst/>
                      <a:uLnTx/>
                      <a:uFillTx/>
                      <a:latin typeface="Calibri"/>
                      <a:ea typeface="+mn-ea"/>
                      <a:cs typeface="+mn-cs"/>
                    </a:rPr>
                    <a:t> High CV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A5A5A"/>
                      </a:solidFill>
                      <a:effectLst/>
                      <a:uLnTx/>
                      <a:uFillTx/>
                      <a:latin typeface="Calibri"/>
                      <a:ea typeface="+mn-ea"/>
                      <a:cs typeface="+mn-cs"/>
                    </a:rPr>
                    <a:t>38% diabetes, 46% hypertension   </a:t>
                  </a:r>
                </a:p>
              </p:txBody>
            </p:sp>
          </p:grpSp>
          <p:sp>
            <p:nvSpPr>
              <p:cNvPr id="627" name="Rectangle 626"/>
              <p:cNvSpPr/>
              <p:nvPr/>
            </p:nvSpPr>
            <p:spPr>
              <a:xfrm>
                <a:off x="4250561" y="2072546"/>
                <a:ext cx="1316322"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5A5A5A"/>
                    </a:solidFill>
                    <a:effectLst/>
                    <a:uLnTx/>
                    <a:uFillTx/>
                    <a:latin typeface="Calibri"/>
                    <a:ea typeface="+mn-ea"/>
                    <a:cs typeface="+mn-cs"/>
                  </a:rPr>
                  <a:t>Ramipril</a:t>
                </a:r>
                <a:r>
                  <a:rPr kumimoji="0" lang="en-US" sz="2200" b="0" i="0" u="none" strike="noStrike" kern="1200" cap="none" spc="0" normalizeH="0" baseline="30000" noProof="0">
                    <a:ln>
                      <a:noFill/>
                    </a:ln>
                    <a:solidFill>
                      <a:srgbClr val="5A5A5A"/>
                    </a:solidFill>
                    <a:effectLst/>
                    <a:uLnTx/>
                    <a:uFillTx/>
                    <a:latin typeface="Calibri"/>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A5A5A"/>
                    </a:solidFill>
                    <a:effectLst/>
                    <a:uLnTx/>
                    <a:uFillTx/>
                    <a:latin typeface="Calibri"/>
                    <a:ea typeface="+mn-ea"/>
                    <a:cs typeface="+mn-cs"/>
                  </a:rPr>
                  <a:t>for 5 years</a:t>
                </a:r>
                <a:r>
                  <a:rPr kumimoji="0" lang="en-US" sz="2000" b="0" i="0" u="none" strike="noStrike" kern="1200" cap="none" spc="0" normalizeH="0" baseline="30000" noProof="0">
                    <a:ln>
                      <a:noFill/>
                    </a:ln>
                    <a:solidFill>
                      <a:srgbClr val="5A5A5A"/>
                    </a:solidFill>
                    <a:effectLst/>
                    <a:uLnTx/>
                    <a:uFillTx/>
                    <a:latin typeface="Calibri"/>
                    <a:ea typeface="+mn-ea"/>
                    <a:cs typeface="+mn-cs"/>
                  </a:rPr>
                  <a:t> </a:t>
                </a:r>
                <a:endParaRPr kumimoji="0" lang="en-US" sz="2000" b="0" i="0" u="none" strike="noStrike" kern="1200" cap="none" spc="0" normalizeH="0" baseline="0" noProof="0">
                  <a:ln>
                    <a:noFill/>
                  </a:ln>
                  <a:solidFill>
                    <a:srgbClr val="5A5A5A"/>
                  </a:solidFill>
                  <a:effectLst/>
                  <a:uLnTx/>
                  <a:uFillTx/>
                  <a:latin typeface="Calibri"/>
                  <a:ea typeface="+mn-ea"/>
                  <a:cs typeface="+mn-cs"/>
                </a:endParaRPr>
              </a:p>
            </p:txBody>
          </p:sp>
        </p:grpSp>
      </p:grpSp>
      <p:sp>
        <p:nvSpPr>
          <p:cNvPr id="632" name="Rectangle 631"/>
          <p:cNvSpPr/>
          <p:nvPr/>
        </p:nvSpPr>
        <p:spPr>
          <a:xfrm>
            <a:off x="4919866" y="4769227"/>
            <a:ext cx="2497412"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600" b="1" i="0" u="none" strike="noStrike" kern="1200" cap="none" spc="0" normalizeH="0" baseline="0" noProof="0">
                <a:ln>
                  <a:noFill/>
                </a:ln>
                <a:solidFill>
                  <a:srgbClr val="5A5A5A"/>
                </a:solidFill>
                <a:effectLst/>
                <a:uLnTx/>
                <a:uFillTx/>
                <a:latin typeface="Calibri"/>
                <a:ea typeface="+mn-ea"/>
                <a:cs typeface="+mn-cs"/>
              </a:rPr>
              <a:t>Pre-ACEi/ARB era </a:t>
            </a:r>
            <a:r>
              <a:rPr kumimoji="0" lang="en-US" sz="1600" b="0" i="0" u="none" strike="noStrike" kern="1200" cap="none" spc="0" normalizeH="0" baseline="0" noProof="0">
                <a:ln>
                  <a:noFill/>
                </a:ln>
                <a:solidFill>
                  <a:srgbClr val="5A5A5A"/>
                </a:solidFill>
                <a:effectLst/>
                <a:uLnTx/>
                <a:uFillTx/>
                <a:latin typeface="Calibri"/>
                <a:ea typeface="+mn-ea"/>
                <a:cs typeface="+mn-cs"/>
              </a:rPr>
              <a:t>  </a:t>
            </a:r>
          </a:p>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600" b="1" i="0" u="none" strike="noStrike" kern="1200" cap="none" spc="0" normalizeH="0" baseline="0" noProof="0">
                <a:ln>
                  <a:noFill/>
                </a:ln>
                <a:solidFill>
                  <a:srgbClr val="5A5A5A"/>
                </a:solidFill>
                <a:effectLst/>
                <a:uLnTx/>
                <a:uFillTx/>
                <a:latin typeface="Calibri"/>
                <a:ea typeface="+mn-ea"/>
                <a:cs typeface="+mn-cs"/>
              </a:rPr>
              <a:t>&lt;29% statin</a:t>
            </a:r>
          </a:p>
        </p:txBody>
      </p:sp>
      <p:grpSp>
        <p:nvGrpSpPr>
          <p:cNvPr id="222" name="Group 221"/>
          <p:cNvGrpSpPr/>
          <p:nvPr/>
        </p:nvGrpSpPr>
        <p:grpSpPr>
          <a:xfrm>
            <a:off x="7440144" y="1205461"/>
            <a:ext cx="2609740" cy="3514391"/>
            <a:chOff x="6300192" y="1521176"/>
            <a:chExt cx="2609740" cy="3514391"/>
          </a:xfrm>
        </p:grpSpPr>
        <p:cxnSp>
          <p:nvCxnSpPr>
            <p:cNvPr id="630" name="Straight Connector 629"/>
            <p:cNvCxnSpPr/>
            <p:nvPr/>
          </p:nvCxnSpPr>
          <p:spPr>
            <a:xfrm>
              <a:off x="6300192" y="1521176"/>
              <a:ext cx="0" cy="34920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39" name="Group 138"/>
            <p:cNvGrpSpPr/>
            <p:nvPr/>
          </p:nvGrpSpPr>
          <p:grpSpPr>
            <a:xfrm>
              <a:off x="6353932" y="2074956"/>
              <a:ext cx="2556000" cy="2960611"/>
              <a:chOff x="6353932" y="2074956"/>
              <a:chExt cx="2556000" cy="2960611"/>
            </a:xfrm>
          </p:grpSpPr>
          <p:sp>
            <p:nvSpPr>
              <p:cNvPr id="628" name="Rectangle 627"/>
              <p:cNvSpPr/>
              <p:nvPr/>
            </p:nvSpPr>
            <p:spPr>
              <a:xfrm>
                <a:off x="6519818" y="2074956"/>
                <a:ext cx="2224228" cy="738664"/>
              </a:xfrm>
              <a:prstGeom prst="rect">
                <a:avLst/>
              </a:prstGeom>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5A5A5A"/>
                    </a:solidFill>
                    <a:effectLst/>
                    <a:uLnTx/>
                    <a:uFillTx/>
                    <a:latin typeface="Calibri"/>
                    <a:ea typeface="+mn-ea"/>
                    <a:cs typeface="+mn-cs"/>
                  </a:rPr>
                  <a:t>Empagliflozin </a:t>
                </a:r>
              </a:p>
              <a:p>
                <a:pPr marL="457200" marR="0" lvl="1" indent="-456822"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A5A5A"/>
                    </a:solidFill>
                    <a:effectLst/>
                    <a:uLnTx/>
                    <a:uFillTx/>
                    <a:latin typeface="Calibri"/>
                    <a:ea typeface="+mn-ea"/>
                    <a:cs typeface="+mn-cs"/>
                  </a:rPr>
                  <a:t>for 3 years</a:t>
                </a:r>
              </a:p>
            </p:txBody>
          </p:sp>
          <p:grpSp>
            <p:nvGrpSpPr>
              <p:cNvPr id="131" name="Group 130"/>
              <p:cNvGrpSpPr/>
              <p:nvPr/>
            </p:nvGrpSpPr>
            <p:grpSpPr>
              <a:xfrm>
                <a:off x="6353932" y="2826641"/>
                <a:ext cx="2556000" cy="2208926"/>
                <a:chOff x="6353932" y="2826641"/>
                <a:chExt cx="2556000" cy="2208926"/>
              </a:xfrm>
            </p:grpSpPr>
            <p:grpSp>
              <p:nvGrpSpPr>
                <p:cNvPr id="610" name="Group 609"/>
                <p:cNvGrpSpPr/>
                <p:nvPr/>
              </p:nvGrpSpPr>
              <p:grpSpPr>
                <a:xfrm>
                  <a:off x="6444208" y="2826641"/>
                  <a:ext cx="2349860" cy="2153307"/>
                  <a:chOff x="3895401" y="3042721"/>
                  <a:chExt cx="2349860" cy="2153307"/>
                </a:xfrm>
              </p:grpSpPr>
              <p:grpSp>
                <p:nvGrpSpPr>
                  <p:cNvPr id="605" name="Group 604"/>
                  <p:cNvGrpSpPr/>
                  <p:nvPr/>
                </p:nvGrpSpPr>
                <p:grpSpPr>
                  <a:xfrm>
                    <a:off x="3895401" y="3042721"/>
                    <a:ext cx="2349860" cy="2153307"/>
                    <a:chOff x="3895401" y="3042721"/>
                    <a:chExt cx="2349860" cy="2153307"/>
                  </a:xfrm>
                </p:grpSpPr>
                <p:grpSp>
                  <p:nvGrpSpPr>
                    <p:cNvPr id="133" name="Group 132"/>
                    <p:cNvGrpSpPr/>
                    <p:nvPr/>
                  </p:nvGrpSpPr>
                  <p:grpSpPr>
                    <a:xfrm>
                      <a:off x="3895401" y="4692028"/>
                      <a:ext cx="2349860" cy="504000"/>
                      <a:chOff x="3895401" y="4692028"/>
                      <a:chExt cx="2349860" cy="504000"/>
                    </a:xfrm>
                  </p:grpSpPr>
                  <p:grpSp>
                    <p:nvGrpSpPr>
                      <p:cNvPr id="141" name="Group 140"/>
                      <p:cNvGrpSpPr/>
                      <p:nvPr/>
                    </p:nvGrpSpPr>
                    <p:grpSpPr>
                      <a:xfrm>
                        <a:off x="3895401" y="4692028"/>
                        <a:ext cx="180000" cy="504000"/>
                        <a:chOff x="1066800" y="2199000"/>
                        <a:chExt cx="684000" cy="1897200"/>
                      </a:xfrm>
                      <a:solidFill>
                        <a:schemeClr val="bg1">
                          <a:lumMod val="95000"/>
                        </a:schemeClr>
                      </a:solidFill>
                    </p:grpSpPr>
                    <p:sp>
                      <p:nvSpPr>
                        <p:cNvPr id="178" name="Oval 177"/>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Rounded Rectangle 178"/>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Rounded Rectangle 179"/>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2" name="Group 141"/>
                      <p:cNvGrpSpPr/>
                      <p:nvPr/>
                    </p:nvGrpSpPr>
                    <p:grpSpPr>
                      <a:xfrm>
                        <a:off x="4136496" y="4692028"/>
                        <a:ext cx="180000" cy="504000"/>
                        <a:chOff x="1066800" y="2199000"/>
                        <a:chExt cx="684000" cy="1897200"/>
                      </a:xfrm>
                      <a:solidFill>
                        <a:schemeClr val="bg1">
                          <a:lumMod val="95000"/>
                        </a:schemeClr>
                      </a:solidFill>
                    </p:grpSpPr>
                    <p:sp>
                      <p:nvSpPr>
                        <p:cNvPr id="175" name="Oval 174"/>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Rounded Rectangle 175"/>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Rounded Rectangle 176"/>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3" name="Group 142"/>
                      <p:cNvGrpSpPr/>
                      <p:nvPr/>
                    </p:nvGrpSpPr>
                    <p:grpSpPr>
                      <a:xfrm>
                        <a:off x="4377592" y="4692028"/>
                        <a:ext cx="180000" cy="504000"/>
                        <a:chOff x="1066800" y="2199000"/>
                        <a:chExt cx="684000" cy="1897200"/>
                      </a:xfrm>
                      <a:solidFill>
                        <a:schemeClr val="bg1">
                          <a:lumMod val="95000"/>
                        </a:schemeClr>
                      </a:solidFill>
                    </p:grpSpPr>
                    <p:sp>
                      <p:nvSpPr>
                        <p:cNvPr id="172" name="Oval 171"/>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Rounded Rectangle 172"/>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4" name="Group 143"/>
                      <p:cNvGrpSpPr/>
                      <p:nvPr/>
                    </p:nvGrpSpPr>
                    <p:grpSpPr>
                      <a:xfrm>
                        <a:off x="4618687" y="4692028"/>
                        <a:ext cx="180000" cy="504000"/>
                        <a:chOff x="1066800" y="2199000"/>
                        <a:chExt cx="684000" cy="1897200"/>
                      </a:xfrm>
                      <a:solidFill>
                        <a:schemeClr val="bg1">
                          <a:lumMod val="95000"/>
                        </a:schemeClr>
                      </a:solidFill>
                    </p:grpSpPr>
                    <p:sp>
                      <p:nvSpPr>
                        <p:cNvPr id="169" name="Oval 168"/>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Rounded Rectangle 169"/>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Rounded Rectangle 170"/>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5" name="Group 144"/>
                      <p:cNvGrpSpPr/>
                      <p:nvPr/>
                    </p:nvGrpSpPr>
                    <p:grpSpPr>
                      <a:xfrm>
                        <a:off x="4859782" y="4692028"/>
                        <a:ext cx="180000" cy="504000"/>
                        <a:chOff x="1066800" y="2199000"/>
                        <a:chExt cx="684000" cy="1897200"/>
                      </a:xfrm>
                      <a:solidFill>
                        <a:schemeClr val="bg1">
                          <a:lumMod val="95000"/>
                        </a:schemeClr>
                      </a:solidFill>
                    </p:grpSpPr>
                    <p:sp>
                      <p:nvSpPr>
                        <p:cNvPr id="166" name="Oval 165"/>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Rounded Rectangle 166"/>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Rounded Rectangle 167"/>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6" name="Group 145"/>
                      <p:cNvGrpSpPr/>
                      <p:nvPr/>
                    </p:nvGrpSpPr>
                    <p:grpSpPr>
                      <a:xfrm>
                        <a:off x="5100877" y="4692028"/>
                        <a:ext cx="180000" cy="504000"/>
                        <a:chOff x="1066800" y="2199000"/>
                        <a:chExt cx="684000" cy="1897200"/>
                      </a:xfrm>
                      <a:solidFill>
                        <a:schemeClr val="bg1">
                          <a:lumMod val="95000"/>
                        </a:schemeClr>
                      </a:solidFill>
                    </p:grpSpPr>
                    <p:sp>
                      <p:nvSpPr>
                        <p:cNvPr id="163" name="Oval 162"/>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Rounded Rectangle 163"/>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Rounded Rectangle 164"/>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7" name="Group 146"/>
                      <p:cNvGrpSpPr/>
                      <p:nvPr/>
                    </p:nvGrpSpPr>
                    <p:grpSpPr>
                      <a:xfrm>
                        <a:off x="5583068" y="4692028"/>
                        <a:ext cx="180000" cy="504000"/>
                        <a:chOff x="1066800" y="2199000"/>
                        <a:chExt cx="684000" cy="1897200"/>
                      </a:xfrm>
                      <a:solidFill>
                        <a:schemeClr val="bg1">
                          <a:lumMod val="95000"/>
                        </a:schemeClr>
                      </a:solidFill>
                    </p:grpSpPr>
                    <p:sp>
                      <p:nvSpPr>
                        <p:cNvPr id="160" name="Oval 159"/>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Rounded Rectangle 160"/>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Rounded Rectangle 161"/>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8" name="Group 147"/>
                      <p:cNvGrpSpPr/>
                      <p:nvPr/>
                    </p:nvGrpSpPr>
                    <p:grpSpPr>
                      <a:xfrm>
                        <a:off x="5341973" y="4692028"/>
                        <a:ext cx="180000" cy="504000"/>
                        <a:chOff x="1066800" y="2199000"/>
                        <a:chExt cx="684000" cy="1897200"/>
                      </a:xfrm>
                      <a:solidFill>
                        <a:schemeClr val="bg1">
                          <a:lumMod val="95000"/>
                        </a:schemeClr>
                      </a:solidFill>
                    </p:grpSpPr>
                    <p:sp>
                      <p:nvSpPr>
                        <p:cNvPr id="157" name="Oval 156"/>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Rounded Rectangle 157"/>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Rounded Rectangle 158"/>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9" name="Group 148"/>
                      <p:cNvGrpSpPr/>
                      <p:nvPr/>
                    </p:nvGrpSpPr>
                    <p:grpSpPr>
                      <a:xfrm>
                        <a:off x="5824163" y="4692028"/>
                        <a:ext cx="180000" cy="504000"/>
                        <a:chOff x="1066800" y="2199000"/>
                        <a:chExt cx="684000" cy="1897200"/>
                      </a:xfrm>
                      <a:solidFill>
                        <a:schemeClr val="bg1">
                          <a:lumMod val="95000"/>
                        </a:schemeClr>
                      </a:solidFill>
                    </p:grpSpPr>
                    <p:sp>
                      <p:nvSpPr>
                        <p:cNvPr id="154" name="Oval 153"/>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Rounded Rectangle 154"/>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Rounded Rectangle 155"/>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0" name="Group 149"/>
                      <p:cNvGrpSpPr/>
                      <p:nvPr/>
                    </p:nvGrpSpPr>
                    <p:grpSpPr>
                      <a:xfrm>
                        <a:off x="6065261" y="4692028"/>
                        <a:ext cx="180000" cy="504000"/>
                        <a:chOff x="2832000" y="2514600"/>
                        <a:chExt cx="216000" cy="612000"/>
                      </a:xfrm>
                      <a:solidFill>
                        <a:schemeClr val="bg1">
                          <a:lumMod val="95000"/>
                        </a:schemeClr>
                      </a:solidFill>
                    </p:grpSpPr>
                    <p:sp>
                      <p:nvSpPr>
                        <p:cNvPr id="151" name="Oval 150"/>
                        <p:cNvSpPr/>
                        <p:nvPr/>
                      </p:nvSpPr>
                      <p:spPr>
                        <a:xfrm>
                          <a:off x="2866105" y="2514600"/>
                          <a:ext cx="147789" cy="1509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2" name="Rounded Rectangle 151"/>
                        <p:cNvSpPr/>
                        <p:nvPr/>
                      </p:nvSpPr>
                      <p:spPr>
                        <a:xfrm>
                          <a:off x="2832000" y="2679116"/>
                          <a:ext cx="216000" cy="2322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3" name="Rounded Rectangle 152"/>
                        <p:cNvSpPr/>
                        <p:nvPr/>
                      </p:nvSpPr>
                      <p:spPr>
                        <a:xfrm>
                          <a:off x="2866105" y="2813052"/>
                          <a:ext cx="147789" cy="3135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134" name="Group 133"/>
                    <p:cNvGrpSpPr/>
                    <p:nvPr/>
                  </p:nvGrpSpPr>
                  <p:grpSpPr>
                    <a:xfrm>
                      <a:off x="3895401" y="4142259"/>
                      <a:ext cx="2349860" cy="504000"/>
                      <a:chOff x="3895401" y="4098427"/>
                      <a:chExt cx="2349860" cy="504000"/>
                    </a:xfrm>
                  </p:grpSpPr>
                  <p:grpSp>
                    <p:nvGrpSpPr>
                      <p:cNvPr id="182" name="Group 181"/>
                      <p:cNvGrpSpPr/>
                      <p:nvPr/>
                    </p:nvGrpSpPr>
                    <p:grpSpPr>
                      <a:xfrm>
                        <a:off x="3895401" y="4098427"/>
                        <a:ext cx="180000" cy="504000"/>
                        <a:chOff x="1066800" y="2199000"/>
                        <a:chExt cx="684000" cy="1897200"/>
                      </a:xfrm>
                      <a:solidFill>
                        <a:schemeClr val="bg1">
                          <a:lumMod val="95000"/>
                        </a:schemeClr>
                      </a:solidFill>
                    </p:grpSpPr>
                    <p:sp>
                      <p:nvSpPr>
                        <p:cNvPr id="219" name="Oval 218"/>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0" name="Rounded Rectangle 219"/>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1" name="Rounded Rectangle 220"/>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3" name="Group 182"/>
                      <p:cNvGrpSpPr/>
                      <p:nvPr/>
                    </p:nvGrpSpPr>
                    <p:grpSpPr>
                      <a:xfrm>
                        <a:off x="4136496" y="4098427"/>
                        <a:ext cx="180000" cy="504000"/>
                        <a:chOff x="1066800" y="2199000"/>
                        <a:chExt cx="684000" cy="1897200"/>
                      </a:xfrm>
                      <a:solidFill>
                        <a:schemeClr val="bg1">
                          <a:lumMod val="95000"/>
                        </a:schemeClr>
                      </a:solidFill>
                    </p:grpSpPr>
                    <p:sp>
                      <p:nvSpPr>
                        <p:cNvPr id="216" name="Oval 215"/>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Rounded Rectangle 216"/>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Rounded Rectangle 217"/>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4" name="Group 183"/>
                      <p:cNvGrpSpPr/>
                      <p:nvPr/>
                    </p:nvGrpSpPr>
                    <p:grpSpPr>
                      <a:xfrm>
                        <a:off x="4377592" y="4098427"/>
                        <a:ext cx="180000" cy="504000"/>
                        <a:chOff x="1066800" y="2199000"/>
                        <a:chExt cx="684000" cy="1897200"/>
                      </a:xfrm>
                      <a:solidFill>
                        <a:schemeClr val="bg1">
                          <a:lumMod val="95000"/>
                        </a:schemeClr>
                      </a:solidFill>
                    </p:grpSpPr>
                    <p:sp>
                      <p:nvSpPr>
                        <p:cNvPr id="213" name="Oval 212"/>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Rounded Rectangle 213"/>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Rounded Rectangle 214"/>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5" name="Group 184"/>
                      <p:cNvGrpSpPr/>
                      <p:nvPr/>
                    </p:nvGrpSpPr>
                    <p:grpSpPr>
                      <a:xfrm>
                        <a:off x="4618687" y="4098427"/>
                        <a:ext cx="180000" cy="504000"/>
                        <a:chOff x="1066800" y="2199000"/>
                        <a:chExt cx="684000" cy="1897200"/>
                      </a:xfrm>
                      <a:solidFill>
                        <a:schemeClr val="bg1">
                          <a:lumMod val="95000"/>
                        </a:schemeClr>
                      </a:solidFill>
                    </p:grpSpPr>
                    <p:sp>
                      <p:nvSpPr>
                        <p:cNvPr id="210" name="Oval 209"/>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Rounded Rectangle 210"/>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Rounded Rectangle 211"/>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6" name="Group 185"/>
                      <p:cNvGrpSpPr/>
                      <p:nvPr/>
                    </p:nvGrpSpPr>
                    <p:grpSpPr>
                      <a:xfrm>
                        <a:off x="4859782" y="4098427"/>
                        <a:ext cx="180000" cy="504000"/>
                        <a:chOff x="1066800" y="2199000"/>
                        <a:chExt cx="684000" cy="1897200"/>
                      </a:xfrm>
                      <a:solidFill>
                        <a:schemeClr val="bg1">
                          <a:lumMod val="95000"/>
                        </a:schemeClr>
                      </a:solidFill>
                    </p:grpSpPr>
                    <p:sp>
                      <p:nvSpPr>
                        <p:cNvPr id="207" name="Oval 206"/>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8" name="Rounded Rectangle 207"/>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Rounded Rectangle 208"/>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7" name="Group 186"/>
                      <p:cNvGrpSpPr/>
                      <p:nvPr/>
                    </p:nvGrpSpPr>
                    <p:grpSpPr>
                      <a:xfrm>
                        <a:off x="5100877" y="4098427"/>
                        <a:ext cx="180000" cy="504000"/>
                        <a:chOff x="1066800" y="2199000"/>
                        <a:chExt cx="684000" cy="1897200"/>
                      </a:xfrm>
                      <a:solidFill>
                        <a:schemeClr val="bg1">
                          <a:lumMod val="95000"/>
                        </a:schemeClr>
                      </a:solidFill>
                    </p:grpSpPr>
                    <p:sp>
                      <p:nvSpPr>
                        <p:cNvPr id="204" name="Oval 203"/>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Rounded Rectangle 204"/>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Rounded Rectangle 205"/>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8" name="Group 187"/>
                      <p:cNvGrpSpPr/>
                      <p:nvPr/>
                    </p:nvGrpSpPr>
                    <p:grpSpPr>
                      <a:xfrm>
                        <a:off x="5583068" y="4098427"/>
                        <a:ext cx="180000" cy="504000"/>
                        <a:chOff x="1066800" y="2199000"/>
                        <a:chExt cx="684000" cy="1897200"/>
                      </a:xfrm>
                      <a:solidFill>
                        <a:schemeClr val="bg1">
                          <a:lumMod val="95000"/>
                        </a:schemeClr>
                      </a:solidFill>
                    </p:grpSpPr>
                    <p:sp>
                      <p:nvSpPr>
                        <p:cNvPr id="201" name="Oval 200"/>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2" name="Rounded Rectangle 201"/>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3" name="Rounded Rectangle 202"/>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9" name="Group 188"/>
                      <p:cNvGrpSpPr/>
                      <p:nvPr/>
                    </p:nvGrpSpPr>
                    <p:grpSpPr>
                      <a:xfrm>
                        <a:off x="5341973" y="4098427"/>
                        <a:ext cx="180000" cy="504000"/>
                        <a:chOff x="1066800" y="2199000"/>
                        <a:chExt cx="684000" cy="1897200"/>
                      </a:xfrm>
                      <a:solidFill>
                        <a:schemeClr val="bg1">
                          <a:lumMod val="95000"/>
                        </a:schemeClr>
                      </a:solidFill>
                    </p:grpSpPr>
                    <p:sp>
                      <p:nvSpPr>
                        <p:cNvPr id="198" name="Oval 197"/>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ounded Rectangle 198"/>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ounded Rectangle 199"/>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0" name="Group 189"/>
                      <p:cNvGrpSpPr/>
                      <p:nvPr/>
                    </p:nvGrpSpPr>
                    <p:grpSpPr>
                      <a:xfrm>
                        <a:off x="5824163" y="4098427"/>
                        <a:ext cx="180000" cy="504000"/>
                        <a:chOff x="1066800" y="2199000"/>
                        <a:chExt cx="684000" cy="1897200"/>
                      </a:xfrm>
                      <a:solidFill>
                        <a:schemeClr val="bg1">
                          <a:lumMod val="95000"/>
                        </a:schemeClr>
                      </a:solidFill>
                    </p:grpSpPr>
                    <p:sp>
                      <p:nvSpPr>
                        <p:cNvPr id="195" name="Oval 194"/>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ounded Rectangle 195"/>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ounded Rectangle 196"/>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6065261" y="4098427"/>
                        <a:ext cx="180000" cy="504000"/>
                        <a:chOff x="2832000" y="2514600"/>
                        <a:chExt cx="216000" cy="612000"/>
                      </a:xfrm>
                      <a:solidFill>
                        <a:schemeClr val="bg1">
                          <a:lumMod val="95000"/>
                        </a:schemeClr>
                      </a:solidFill>
                    </p:grpSpPr>
                    <p:sp>
                      <p:nvSpPr>
                        <p:cNvPr id="192" name="Oval 191"/>
                        <p:cNvSpPr/>
                        <p:nvPr/>
                      </p:nvSpPr>
                      <p:spPr>
                        <a:xfrm>
                          <a:off x="2866105" y="2514600"/>
                          <a:ext cx="147789" cy="1509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Rounded Rectangle 192"/>
                        <p:cNvSpPr/>
                        <p:nvPr/>
                      </p:nvSpPr>
                      <p:spPr>
                        <a:xfrm>
                          <a:off x="2832000" y="2679116"/>
                          <a:ext cx="216000" cy="2322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ounded Rectangle 193"/>
                        <p:cNvSpPr/>
                        <p:nvPr/>
                      </p:nvSpPr>
                      <p:spPr>
                        <a:xfrm>
                          <a:off x="2866105" y="2813052"/>
                          <a:ext cx="147789" cy="3135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135" name="Group 134"/>
                    <p:cNvGrpSpPr/>
                    <p:nvPr/>
                  </p:nvGrpSpPr>
                  <p:grpSpPr>
                    <a:xfrm>
                      <a:off x="3895401" y="3592490"/>
                      <a:ext cx="2349860" cy="504000"/>
                      <a:chOff x="3895401" y="3592490"/>
                      <a:chExt cx="2349860" cy="504000"/>
                    </a:xfrm>
                  </p:grpSpPr>
                  <p:grpSp>
                    <p:nvGrpSpPr>
                      <p:cNvPr id="223" name="Group 222"/>
                      <p:cNvGrpSpPr/>
                      <p:nvPr/>
                    </p:nvGrpSpPr>
                    <p:grpSpPr>
                      <a:xfrm>
                        <a:off x="3895401" y="3592490"/>
                        <a:ext cx="180000" cy="504000"/>
                        <a:chOff x="1066800" y="2199000"/>
                        <a:chExt cx="684000" cy="1897200"/>
                      </a:xfrm>
                      <a:solidFill>
                        <a:schemeClr val="bg1">
                          <a:lumMod val="95000"/>
                        </a:schemeClr>
                      </a:solidFill>
                    </p:grpSpPr>
                    <p:sp>
                      <p:nvSpPr>
                        <p:cNvPr id="260" name="Oval 259"/>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1" name="Rounded Rectangle 260"/>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2" name="Rounded Rectangle 261"/>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24" name="Group 223"/>
                      <p:cNvGrpSpPr/>
                      <p:nvPr/>
                    </p:nvGrpSpPr>
                    <p:grpSpPr>
                      <a:xfrm>
                        <a:off x="4136496" y="3592490"/>
                        <a:ext cx="180000" cy="504000"/>
                        <a:chOff x="1066800" y="2199000"/>
                        <a:chExt cx="684000" cy="1897200"/>
                      </a:xfrm>
                      <a:solidFill>
                        <a:schemeClr val="bg1">
                          <a:lumMod val="95000"/>
                        </a:schemeClr>
                      </a:solidFill>
                    </p:grpSpPr>
                    <p:sp>
                      <p:nvSpPr>
                        <p:cNvPr id="257" name="Oval 256"/>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Rounded Rectangle 257"/>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Rounded Rectangle 258"/>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25" name="Group 224"/>
                      <p:cNvGrpSpPr/>
                      <p:nvPr/>
                    </p:nvGrpSpPr>
                    <p:grpSpPr>
                      <a:xfrm>
                        <a:off x="4377592" y="3592490"/>
                        <a:ext cx="180000" cy="504000"/>
                        <a:chOff x="1066800" y="2199000"/>
                        <a:chExt cx="684000" cy="1897200"/>
                      </a:xfrm>
                      <a:solidFill>
                        <a:schemeClr val="bg1">
                          <a:lumMod val="95000"/>
                        </a:schemeClr>
                      </a:solidFill>
                    </p:grpSpPr>
                    <p:sp>
                      <p:nvSpPr>
                        <p:cNvPr id="254" name="Oval 253"/>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Rounded Rectangle 254"/>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Rounded Rectangle 255"/>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26" name="Group 225"/>
                      <p:cNvGrpSpPr/>
                      <p:nvPr/>
                    </p:nvGrpSpPr>
                    <p:grpSpPr>
                      <a:xfrm>
                        <a:off x="4618687" y="3592490"/>
                        <a:ext cx="180000" cy="504000"/>
                        <a:chOff x="1066800" y="2199000"/>
                        <a:chExt cx="684000" cy="1897200"/>
                      </a:xfrm>
                      <a:solidFill>
                        <a:schemeClr val="bg1">
                          <a:lumMod val="95000"/>
                        </a:schemeClr>
                      </a:solidFill>
                    </p:grpSpPr>
                    <p:sp>
                      <p:nvSpPr>
                        <p:cNvPr id="251" name="Oval 250"/>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2" name="Rounded Rectangle 251"/>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Rounded Rectangle 252"/>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27" name="Group 226"/>
                      <p:cNvGrpSpPr/>
                      <p:nvPr/>
                    </p:nvGrpSpPr>
                    <p:grpSpPr>
                      <a:xfrm>
                        <a:off x="4859782" y="3592490"/>
                        <a:ext cx="180000" cy="504000"/>
                        <a:chOff x="1066800" y="2199000"/>
                        <a:chExt cx="684000" cy="1897200"/>
                      </a:xfrm>
                      <a:solidFill>
                        <a:schemeClr val="bg1">
                          <a:lumMod val="95000"/>
                        </a:schemeClr>
                      </a:solidFill>
                    </p:grpSpPr>
                    <p:sp>
                      <p:nvSpPr>
                        <p:cNvPr id="248" name="Oval 247"/>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9" name="Rounded Rectangle 248"/>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Rounded Rectangle 249"/>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28" name="Group 227"/>
                      <p:cNvGrpSpPr/>
                      <p:nvPr/>
                    </p:nvGrpSpPr>
                    <p:grpSpPr>
                      <a:xfrm>
                        <a:off x="5100877" y="3592490"/>
                        <a:ext cx="180000" cy="504000"/>
                        <a:chOff x="1066800" y="2199000"/>
                        <a:chExt cx="684000" cy="1897200"/>
                      </a:xfrm>
                      <a:solidFill>
                        <a:schemeClr val="bg1">
                          <a:lumMod val="95000"/>
                        </a:schemeClr>
                      </a:solidFill>
                    </p:grpSpPr>
                    <p:sp>
                      <p:nvSpPr>
                        <p:cNvPr id="245" name="Oval 244"/>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Rounded Rectangle 245"/>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Rounded Rectangle 246"/>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29" name="Group 228"/>
                      <p:cNvGrpSpPr/>
                      <p:nvPr/>
                    </p:nvGrpSpPr>
                    <p:grpSpPr>
                      <a:xfrm>
                        <a:off x="5583068" y="3592490"/>
                        <a:ext cx="180000" cy="504000"/>
                        <a:chOff x="1066800" y="2199000"/>
                        <a:chExt cx="684000" cy="1897200"/>
                      </a:xfrm>
                      <a:solidFill>
                        <a:schemeClr val="bg1">
                          <a:lumMod val="95000"/>
                        </a:schemeClr>
                      </a:solidFill>
                    </p:grpSpPr>
                    <p:sp>
                      <p:nvSpPr>
                        <p:cNvPr id="242" name="Oval 241"/>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ounded Rectangle 242"/>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4" name="Rounded Rectangle 243"/>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0" name="Group 229"/>
                      <p:cNvGrpSpPr/>
                      <p:nvPr/>
                    </p:nvGrpSpPr>
                    <p:grpSpPr>
                      <a:xfrm>
                        <a:off x="5341973" y="3592490"/>
                        <a:ext cx="180000" cy="504000"/>
                        <a:chOff x="1066800" y="2199000"/>
                        <a:chExt cx="684000" cy="1897200"/>
                      </a:xfrm>
                      <a:solidFill>
                        <a:schemeClr val="bg1">
                          <a:lumMod val="95000"/>
                        </a:schemeClr>
                      </a:solidFill>
                    </p:grpSpPr>
                    <p:sp>
                      <p:nvSpPr>
                        <p:cNvPr id="239" name="Oval 238"/>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Rounded Rectangle 239"/>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Rounded Rectangle 240"/>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1" name="Group 230"/>
                      <p:cNvGrpSpPr/>
                      <p:nvPr/>
                    </p:nvGrpSpPr>
                    <p:grpSpPr>
                      <a:xfrm>
                        <a:off x="5824163" y="3592490"/>
                        <a:ext cx="180000" cy="504000"/>
                        <a:chOff x="1066800" y="2199000"/>
                        <a:chExt cx="684000" cy="1897200"/>
                      </a:xfrm>
                      <a:solidFill>
                        <a:schemeClr val="bg1">
                          <a:lumMod val="95000"/>
                        </a:schemeClr>
                      </a:solidFill>
                    </p:grpSpPr>
                    <p:sp>
                      <p:nvSpPr>
                        <p:cNvPr id="236" name="Oval 235"/>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Rounded Rectangle 236"/>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Rounded Rectangle 237"/>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2" name="Group 231"/>
                      <p:cNvGrpSpPr/>
                      <p:nvPr/>
                    </p:nvGrpSpPr>
                    <p:grpSpPr>
                      <a:xfrm>
                        <a:off x="6065261" y="3592490"/>
                        <a:ext cx="180000" cy="504000"/>
                        <a:chOff x="2832000" y="2514600"/>
                        <a:chExt cx="216000" cy="612000"/>
                      </a:xfrm>
                      <a:solidFill>
                        <a:schemeClr val="bg1">
                          <a:lumMod val="95000"/>
                        </a:schemeClr>
                      </a:solidFill>
                    </p:grpSpPr>
                    <p:sp>
                      <p:nvSpPr>
                        <p:cNvPr id="233" name="Oval 232"/>
                        <p:cNvSpPr/>
                        <p:nvPr/>
                      </p:nvSpPr>
                      <p:spPr>
                        <a:xfrm>
                          <a:off x="2866105" y="2514600"/>
                          <a:ext cx="147789" cy="1509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Rounded Rectangle 233"/>
                        <p:cNvSpPr/>
                        <p:nvPr/>
                      </p:nvSpPr>
                      <p:spPr>
                        <a:xfrm>
                          <a:off x="2832000" y="2679116"/>
                          <a:ext cx="216000" cy="2322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5" name="Rounded Rectangle 234"/>
                        <p:cNvSpPr/>
                        <p:nvPr/>
                      </p:nvSpPr>
                      <p:spPr>
                        <a:xfrm>
                          <a:off x="2866105" y="2813052"/>
                          <a:ext cx="147789" cy="3135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555" name="Group 554"/>
                    <p:cNvGrpSpPr/>
                    <p:nvPr/>
                  </p:nvGrpSpPr>
                  <p:grpSpPr>
                    <a:xfrm>
                      <a:off x="3895401" y="3042721"/>
                      <a:ext cx="2108762" cy="504000"/>
                      <a:chOff x="3895401" y="3042721"/>
                      <a:chExt cx="2108762" cy="504000"/>
                    </a:xfrm>
                  </p:grpSpPr>
                  <p:grpSp>
                    <p:nvGrpSpPr>
                      <p:cNvPr id="301" name="Group 300"/>
                      <p:cNvGrpSpPr/>
                      <p:nvPr/>
                    </p:nvGrpSpPr>
                    <p:grpSpPr>
                      <a:xfrm>
                        <a:off x="3895401" y="3042721"/>
                        <a:ext cx="180000" cy="504000"/>
                        <a:chOff x="3895401" y="3042721"/>
                        <a:chExt cx="180000" cy="504000"/>
                      </a:xfrm>
                    </p:grpSpPr>
                    <p:sp>
                      <p:nvSpPr>
                        <p:cNvPr id="264" name="Oval 263"/>
                        <p:cNvSpPr/>
                        <p:nvPr/>
                      </p:nvSpPr>
                      <p:spPr>
                        <a:xfrm>
                          <a:off x="3923822" y="3042721"/>
                          <a:ext cx="123157" cy="1243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Rounded Rectangle 264"/>
                        <p:cNvSpPr/>
                        <p:nvPr/>
                      </p:nvSpPr>
                      <p:spPr>
                        <a:xfrm>
                          <a:off x="3895401" y="3178205"/>
                          <a:ext cx="180000" cy="1912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Rounded Rectangle 265"/>
                        <p:cNvSpPr/>
                        <p:nvPr/>
                      </p:nvSpPr>
                      <p:spPr>
                        <a:xfrm>
                          <a:off x="3923822" y="3288505"/>
                          <a:ext cx="123157" cy="25821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56" name="Group 555"/>
                      <p:cNvGrpSpPr/>
                      <p:nvPr/>
                    </p:nvGrpSpPr>
                    <p:grpSpPr>
                      <a:xfrm>
                        <a:off x="4136496" y="3042721"/>
                        <a:ext cx="180000" cy="504000"/>
                        <a:chOff x="1066800" y="2199000"/>
                        <a:chExt cx="684000" cy="1897200"/>
                      </a:xfrm>
                      <a:solidFill>
                        <a:schemeClr val="bg1">
                          <a:lumMod val="95000"/>
                        </a:schemeClr>
                      </a:solidFill>
                    </p:grpSpPr>
                    <p:sp>
                      <p:nvSpPr>
                        <p:cNvPr id="557" name="Oval 556"/>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8" name="Rounded Rectangle 557"/>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9" name="Rounded Rectangle 558"/>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0" name="Group 559"/>
                      <p:cNvGrpSpPr/>
                      <p:nvPr/>
                    </p:nvGrpSpPr>
                    <p:grpSpPr>
                      <a:xfrm>
                        <a:off x="4377591" y="3042721"/>
                        <a:ext cx="180000" cy="504000"/>
                        <a:chOff x="1066800" y="2199000"/>
                        <a:chExt cx="684000" cy="1897200"/>
                      </a:xfrm>
                      <a:solidFill>
                        <a:schemeClr val="bg1">
                          <a:lumMod val="95000"/>
                        </a:schemeClr>
                      </a:solidFill>
                    </p:grpSpPr>
                    <p:sp>
                      <p:nvSpPr>
                        <p:cNvPr id="561" name="Oval 560"/>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2" name="Rounded Rectangle 561"/>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3" name="Rounded Rectangle 562"/>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4" name="Group 563"/>
                      <p:cNvGrpSpPr/>
                      <p:nvPr/>
                    </p:nvGrpSpPr>
                    <p:grpSpPr>
                      <a:xfrm>
                        <a:off x="4859781" y="3042721"/>
                        <a:ext cx="180000" cy="504000"/>
                        <a:chOff x="1066800" y="2199000"/>
                        <a:chExt cx="684000" cy="1897200"/>
                      </a:xfrm>
                      <a:solidFill>
                        <a:schemeClr val="bg1">
                          <a:lumMod val="95000"/>
                        </a:schemeClr>
                      </a:solidFill>
                    </p:grpSpPr>
                    <p:sp>
                      <p:nvSpPr>
                        <p:cNvPr id="565" name="Oval 564"/>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6" name="Rounded Rectangle 565"/>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7" name="Rounded Rectangle 566"/>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8" name="Group 567"/>
                      <p:cNvGrpSpPr/>
                      <p:nvPr/>
                    </p:nvGrpSpPr>
                    <p:grpSpPr>
                      <a:xfrm>
                        <a:off x="4618686" y="3042721"/>
                        <a:ext cx="180000" cy="504000"/>
                        <a:chOff x="1066800" y="2199000"/>
                        <a:chExt cx="684000" cy="1897200"/>
                      </a:xfrm>
                      <a:solidFill>
                        <a:schemeClr val="bg1">
                          <a:lumMod val="95000"/>
                        </a:schemeClr>
                      </a:solidFill>
                    </p:grpSpPr>
                    <p:sp>
                      <p:nvSpPr>
                        <p:cNvPr id="569" name="Oval 568"/>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0" name="Rounded Rectangle 569"/>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1" name="Rounded Rectangle 570"/>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72" name="Group 571"/>
                      <p:cNvGrpSpPr/>
                      <p:nvPr/>
                    </p:nvGrpSpPr>
                    <p:grpSpPr>
                      <a:xfrm>
                        <a:off x="5100876" y="3042721"/>
                        <a:ext cx="180000" cy="504000"/>
                        <a:chOff x="1066800" y="2199000"/>
                        <a:chExt cx="684000" cy="1897200"/>
                      </a:xfrm>
                      <a:solidFill>
                        <a:schemeClr val="bg1">
                          <a:lumMod val="95000"/>
                        </a:schemeClr>
                      </a:solidFill>
                    </p:grpSpPr>
                    <p:sp>
                      <p:nvSpPr>
                        <p:cNvPr id="573" name="Oval 572"/>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4" name="Rounded Rectangle 573"/>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0" name="Rounded Rectangle 579"/>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81" name="Group 580"/>
                      <p:cNvGrpSpPr/>
                      <p:nvPr/>
                    </p:nvGrpSpPr>
                    <p:grpSpPr>
                      <a:xfrm>
                        <a:off x="5341971" y="3042721"/>
                        <a:ext cx="180000" cy="504000"/>
                        <a:chOff x="2832000" y="2514600"/>
                        <a:chExt cx="216000" cy="612000"/>
                      </a:xfrm>
                      <a:solidFill>
                        <a:schemeClr val="bg1">
                          <a:lumMod val="95000"/>
                        </a:schemeClr>
                      </a:solidFill>
                    </p:grpSpPr>
                    <p:sp>
                      <p:nvSpPr>
                        <p:cNvPr id="584" name="Oval 583"/>
                        <p:cNvSpPr/>
                        <p:nvPr/>
                      </p:nvSpPr>
                      <p:spPr>
                        <a:xfrm>
                          <a:off x="2866105" y="2514600"/>
                          <a:ext cx="147789" cy="1509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6" name="Rounded Rectangle 585"/>
                        <p:cNvSpPr/>
                        <p:nvPr/>
                      </p:nvSpPr>
                      <p:spPr>
                        <a:xfrm>
                          <a:off x="2832000" y="2679116"/>
                          <a:ext cx="216000" cy="2322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9" name="Rounded Rectangle 588"/>
                        <p:cNvSpPr/>
                        <p:nvPr/>
                      </p:nvSpPr>
                      <p:spPr>
                        <a:xfrm>
                          <a:off x="2866105" y="2813052"/>
                          <a:ext cx="147789" cy="3135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4" name="Group 593"/>
                      <p:cNvGrpSpPr/>
                      <p:nvPr/>
                    </p:nvGrpSpPr>
                    <p:grpSpPr>
                      <a:xfrm>
                        <a:off x="5583066" y="3042721"/>
                        <a:ext cx="180000" cy="504000"/>
                        <a:chOff x="1066800" y="2199000"/>
                        <a:chExt cx="684000" cy="1897200"/>
                      </a:xfrm>
                      <a:solidFill>
                        <a:schemeClr val="bg1">
                          <a:lumMod val="95000"/>
                        </a:schemeClr>
                      </a:solidFill>
                    </p:grpSpPr>
                    <p:sp>
                      <p:nvSpPr>
                        <p:cNvPr id="595" name="Oval 594"/>
                        <p:cNvSpPr/>
                        <p:nvPr/>
                      </p:nvSpPr>
                      <p:spPr>
                        <a:xfrm>
                          <a:off x="1174800" y="2199000"/>
                          <a:ext cx="468000" cy="46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6" name="Rounded Rectangle 595"/>
                        <p:cNvSpPr/>
                        <p:nvPr/>
                      </p:nvSpPr>
                      <p:spPr>
                        <a:xfrm>
                          <a:off x="1066800" y="2709000"/>
                          <a:ext cx="684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7" name="Rounded Rectangle 596"/>
                        <p:cNvSpPr/>
                        <p:nvPr/>
                      </p:nvSpPr>
                      <p:spPr>
                        <a:xfrm>
                          <a:off x="1174800" y="3124200"/>
                          <a:ext cx="468000" cy="9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8" name="Group 597"/>
                      <p:cNvGrpSpPr/>
                      <p:nvPr/>
                    </p:nvGrpSpPr>
                    <p:grpSpPr>
                      <a:xfrm>
                        <a:off x="5824163" y="3042721"/>
                        <a:ext cx="180000" cy="504000"/>
                        <a:chOff x="2832000" y="2514600"/>
                        <a:chExt cx="216000" cy="612000"/>
                      </a:xfrm>
                      <a:solidFill>
                        <a:schemeClr val="bg1">
                          <a:lumMod val="95000"/>
                        </a:schemeClr>
                      </a:solidFill>
                    </p:grpSpPr>
                    <p:sp>
                      <p:nvSpPr>
                        <p:cNvPr id="599" name="Oval 598"/>
                        <p:cNvSpPr/>
                        <p:nvPr/>
                      </p:nvSpPr>
                      <p:spPr>
                        <a:xfrm>
                          <a:off x="2866105" y="2514600"/>
                          <a:ext cx="147789" cy="1509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0" name="Rounded Rectangle 599"/>
                        <p:cNvSpPr/>
                        <p:nvPr/>
                      </p:nvSpPr>
                      <p:spPr>
                        <a:xfrm>
                          <a:off x="2832000" y="2679116"/>
                          <a:ext cx="216000" cy="2322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1" name="Rounded Rectangle 600"/>
                        <p:cNvSpPr/>
                        <p:nvPr/>
                      </p:nvSpPr>
                      <p:spPr>
                        <a:xfrm>
                          <a:off x="2866105" y="2813052"/>
                          <a:ext cx="147789" cy="3135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sp>
                <p:nvSpPr>
                  <p:cNvPr id="607" name="Rectangle 606"/>
                  <p:cNvSpPr/>
                  <p:nvPr/>
                </p:nvSpPr>
                <p:spPr>
                  <a:xfrm>
                    <a:off x="4470916" y="3233235"/>
                    <a:ext cx="122461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0541" cmpd="sng">
                          <a:solidFill>
                            <a:srgbClr val="6482C3"/>
                          </a:solidFill>
                          <a:prstDash val="solid"/>
                        </a:ln>
                        <a:solidFill>
                          <a:srgbClr val="6482C3"/>
                        </a:solidFill>
                        <a:effectLst/>
                        <a:uLnTx/>
                        <a:uFillTx/>
                        <a:latin typeface="Calibri"/>
                        <a:ea typeface="+mn-ea"/>
                        <a:cs typeface="+mn-cs"/>
                      </a:rPr>
                      <a:t>39</a:t>
                    </a:r>
                  </a:p>
                </p:txBody>
              </p:sp>
            </p:grpSp>
            <p:sp>
              <p:nvSpPr>
                <p:cNvPr id="578" name="Rectangle 577"/>
                <p:cNvSpPr/>
                <p:nvPr/>
              </p:nvSpPr>
              <p:spPr>
                <a:xfrm>
                  <a:off x="6353932" y="4459567"/>
                  <a:ext cx="2556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A5A5A"/>
                      </a:solidFill>
                      <a:effectLst/>
                      <a:uLnTx/>
                      <a:uFillTx/>
                      <a:latin typeface="Calibri"/>
                      <a:ea typeface="+mn-ea"/>
                      <a:cs typeface="+mn-cs"/>
                    </a:rPr>
                    <a:t>T2DM with high CV risk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A5A5A"/>
                      </a:solidFill>
                      <a:effectLst/>
                      <a:uLnTx/>
                      <a:uFillTx/>
                      <a:latin typeface="Calibri"/>
                      <a:ea typeface="+mn-ea"/>
                      <a:cs typeface="+mn-cs"/>
                    </a:rPr>
                    <a:t>92% hypertension </a:t>
                  </a:r>
                </a:p>
              </p:txBody>
            </p:sp>
          </p:grpSp>
        </p:grpSp>
      </p:grpSp>
      <p:sp>
        <p:nvSpPr>
          <p:cNvPr id="634" name="Rectangle 633"/>
          <p:cNvSpPr/>
          <p:nvPr/>
        </p:nvSpPr>
        <p:spPr>
          <a:xfrm>
            <a:off x="7693621" y="4790999"/>
            <a:ext cx="2034752"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600" b="1" i="0" u="none" strike="noStrike" kern="1200" cap="none" spc="0" normalizeH="0" baseline="0" noProof="0">
                <a:ln>
                  <a:noFill/>
                </a:ln>
                <a:solidFill>
                  <a:srgbClr val="5A5A5A"/>
                </a:solidFill>
                <a:effectLst/>
                <a:uLnTx/>
                <a:uFillTx/>
                <a:latin typeface="Calibri"/>
                <a:ea typeface="+mn-ea"/>
                <a:cs typeface="+mn-cs"/>
              </a:rPr>
              <a:t>&gt;80% ACEi/ARB  </a:t>
            </a:r>
          </a:p>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600" b="1" i="0" u="none" strike="noStrike" kern="1200" cap="none" spc="0" normalizeH="0" baseline="0" noProof="0">
                <a:ln>
                  <a:noFill/>
                </a:ln>
                <a:solidFill>
                  <a:srgbClr val="5A5A5A"/>
                </a:solidFill>
                <a:effectLst/>
                <a:uLnTx/>
                <a:uFillTx/>
                <a:latin typeface="Calibri"/>
                <a:ea typeface="+mn-ea"/>
                <a:cs typeface="+mn-cs"/>
              </a:rPr>
              <a:t>&gt;75% statin</a:t>
            </a:r>
          </a:p>
        </p:txBody>
      </p:sp>
      <p:cxnSp>
        <p:nvCxnSpPr>
          <p:cNvPr id="588" name="Straight Arrow Connector 587"/>
          <p:cNvCxnSpPr/>
          <p:nvPr/>
        </p:nvCxnSpPr>
        <p:spPr>
          <a:xfrm>
            <a:off x="1890714" y="5730853"/>
            <a:ext cx="8464807" cy="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590" name="Oval 589"/>
          <p:cNvSpPr/>
          <p:nvPr/>
        </p:nvSpPr>
        <p:spPr>
          <a:xfrm>
            <a:off x="3405285" y="565885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962891"/>
                </a:solidFill>
              </a:ln>
              <a:solidFill>
                <a:prstClr val="white"/>
              </a:solidFill>
              <a:effectLst/>
              <a:uLnTx/>
              <a:uFillTx/>
              <a:latin typeface="Calibri"/>
              <a:ea typeface="+mn-ea"/>
              <a:cs typeface="+mn-cs"/>
            </a:endParaRPr>
          </a:p>
        </p:txBody>
      </p:sp>
      <p:sp>
        <p:nvSpPr>
          <p:cNvPr id="591" name="Oval 590"/>
          <p:cNvSpPr/>
          <p:nvPr/>
        </p:nvSpPr>
        <p:spPr>
          <a:xfrm>
            <a:off x="5985103" y="565885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962891"/>
                </a:solidFill>
              </a:ln>
              <a:solidFill>
                <a:prstClr val="white"/>
              </a:solidFill>
              <a:effectLst/>
              <a:uLnTx/>
              <a:uFillTx/>
              <a:latin typeface="Calibri"/>
              <a:ea typeface="+mn-ea"/>
              <a:cs typeface="+mn-cs"/>
            </a:endParaRPr>
          </a:p>
        </p:txBody>
      </p:sp>
      <p:cxnSp>
        <p:nvCxnSpPr>
          <p:cNvPr id="592" name="Straight Connector 591"/>
          <p:cNvCxnSpPr/>
          <p:nvPr/>
        </p:nvCxnSpPr>
        <p:spPr>
          <a:xfrm>
            <a:off x="6653052" y="5730853"/>
            <a:ext cx="1042029" cy="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593" name="Oval 592"/>
          <p:cNvSpPr/>
          <p:nvPr/>
        </p:nvSpPr>
        <p:spPr>
          <a:xfrm>
            <a:off x="8731008" y="565885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962891"/>
                </a:solid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8029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wipe(left)">
                                      <p:cBhvr>
                                        <p:cTn id="7" dur="500"/>
                                        <p:tgtEl>
                                          <p:spTgt spid="6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2"/>
                                        </p:tgtEl>
                                        <p:attrNameLst>
                                          <p:attrName>style.visibility</p:attrName>
                                        </p:attrNameLst>
                                      </p:cBhvr>
                                      <p:to>
                                        <p:strVal val="visible"/>
                                      </p:to>
                                    </p:set>
                                    <p:animEffect transition="in" filter="wipe(left)">
                                      <p:cBhvr>
                                        <p:cTn id="12" dur="500"/>
                                        <p:tgtEl>
                                          <p:spTgt spid="6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1"/>
                                        </p:tgtEl>
                                        <p:attrNameLst>
                                          <p:attrName>style.visibility</p:attrName>
                                        </p:attrNameLst>
                                      </p:cBhvr>
                                      <p:to>
                                        <p:strVal val="visible"/>
                                      </p:to>
                                    </p:set>
                                    <p:animEffect transition="in" filter="wipe(left)">
                                      <p:cBhvr>
                                        <p:cTn id="17" dur="500"/>
                                        <p:tgtEl>
                                          <p:spTgt spid="18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17"/>
                                        </p:tgtEl>
                                        <p:attrNameLst>
                                          <p:attrName>style.visibility</p:attrName>
                                        </p:attrNameLst>
                                      </p:cBhvr>
                                      <p:to>
                                        <p:strVal val="visible"/>
                                      </p:to>
                                    </p:set>
                                    <p:animEffect transition="in" filter="wipe(left)">
                                      <p:cBhvr>
                                        <p:cTn id="22" dur="500"/>
                                        <p:tgtEl>
                                          <p:spTgt spid="6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34"/>
                                        </p:tgtEl>
                                        <p:attrNameLst>
                                          <p:attrName>style.visibility</p:attrName>
                                        </p:attrNameLst>
                                      </p:cBhvr>
                                      <p:to>
                                        <p:strVal val="visible"/>
                                      </p:to>
                                    </p:set>
                                    <p:animEffect transition="in" filter="wipe(left)">
                                      <p:cBhvr>
                                        <p:cTn id="27" dur="500"/>
                                        <p:tgtEl>
                                          <p:spTgt spid="6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22"/>
                                        </p:tgtEl>
                                        <p:attrNameLst>
                                          <p:attrName>style.visibility</p:attrName>
                                        </p:attrNameLst>
                                      </p:cBhvr>
                                      <p:to>
                                        <p:strVal val="visible"/>
                                      </p:to>
                                    </p:set>
                                    <p:animEffect transition="in" filter="wipe(left)">
                                      <p:cBhvr>
                                        <p:cTn id="32"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 grpId="0" animBg="1"/>
      <p:bldP spid="616" grpId="0" animBg="1"/>
      <p:bldP spid="632" grpId="0"/>
      <p:bldP spid="6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shot 2016-06-13 23.14.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31544"/>
            <a:ext cx="9144000" cy="3235890"/>
          </a:xfrm>
          <a:prstGeom prst="rect">
            <a:avLst/>
          </a:prstGeom>
        </p:spPr>
      </p:pic>
    </p:spTree>
    <p:extLst>
      <p:ext uri="{BB962C8B-B14F-4D97-AF65-F5344CB8AC3E}">
        <p14:creationId xmlns:p14="http://schemas.microsoft.com/office/powerpoint/2010/main" val="1610753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29727" y="54618"/>
            <a:ext cx="10514231" cy="1474690"/>
          </a:xfrm>
          <a:prstGeom prst="rect">
            <a:avLst/>
          </a:prstGeom>
        </p:spPr>
        <p:txBody>
          <a:bodyPr vert="horz" lIns="60953" tIns="30476" rIns="60953" bIns="30476" rtlCol="0" anchor="ctr">
            <a:normAutofit fontScale="97500"/>
          </a:bodyPr>
          <a:lstStyle>
            <a:lvl1pPr algn="l" defTabSz="1371535" rtl="0" eaLnBrk="1" latinLnBrk="0" hangingPunct="1">
              <a:lnSpc>
                <a:spcPct val="90000"/>
              </a:lnSpc>
              <a:spcBef>
                <a:spcPct val="0"/>
              </a:spcBef>
              <a:buNone/>
              <a:defRPr sz="3900" b="1" kern="1200">
                <a:solidFill>
                  <a:schemeClr val="tx1"/>
                </a:solidFill>
                <a:latin typeface="+mj-lt"/>
                <a:ea typeface="+mj-ea"/>
                <a:cs typeface="+mj-cs"/>
              </a:defRPr>
            </a:lvl1pPr>
          </a:lstStyle>
          <a:p>
            <a:pPr marL="0" marR="0" lvl="0" indent="0" algn="l" defTabSz="914402" rtl="0" eaLnBrk="1" fontAlgn="auto" latinLnBrk="0" hangingPunct="1">
              <a:lnSpc>
                <a:spcPct val="110000"/>
              </a:lnSpc>
              <a:spcBef>
                <a:spcPct val="0"/>
              </a:spcBef>
              <a:spcAft>
                <a:spcPts val="0"/>
              </a:spcAft>
              <a:buClrTx/>
              <a:buSzTx/>
              <a:buFontTx/>
              <a:buNone/>
              <a:tabLst/>
              <a:defRPr/>
            </a:pPr>
            <a:endParaRPr kumimoji="0" lang="en-CA" sz="3900" b="1" i="0" u="none" strike="noStrike" kern="1200" cap="none" spc="0" normalizeH="0" baseline="0" noProof="0">
              <a:ln>
                <a:noFill/>
              </a:ln>
              <a:solidFill>
                <a:srgbClr val="1F1F1F"/>
              </a:solidFill>
              <a:effectLst/>
              <a:uLnTx/>
              <a:uFillTx/>
              <a:latin typeface="Arial"/>
              <a:ea typeface="+mj-ea"/>
              <a:cs typeface="+mj-cs"/>
            </a:endParaRPr>
          </a:p>
        </p:txBody>
      </p:sp>
      <p:sp>
        <p:nvSpPr>
          <p:cNvPr id="21" name="Title 20"/>
          <p:cNvSpPr>
            <a:spLocks noGrp="1"/>
          </p:cNvSpPr>
          <p:nvPr>
            <p:ph type="title"/>
          </p:nvPr>
        </p:nvSpPr>
        <p:spPr/>
        <p:txBody>
          <a:bodyPr/>
          <a:lstStyle/>
          <a:p>
            <a:r>
              <a:rPr lang="en-CA"/>
              <a:t>LEADER: P</a:t>
            </a:r>
            <a:r>
              <a:rPr lang="en-US"/>
              <a:t>rimary Endpoint (CV Death, Non-fatal Myocardial Infarction, Non-fatal Stroke)</a:t>
            </a:r>
            <a:endParaRPr lang="en-CA"/>
          </a:p>
        </p:txBody>
      </p:sp>
      <p:sp>
        <p:nvSpPr>
          <p:cNvPr id="2" name="Slide Number Placeholder 1">
            <a:extLst>
              <a:ext uri="{FF2B5EF4-FFF2-40B4-BE49-F238E27FC236}">
                <a16:creationId xmlns:a16="http://schemas.microsoft.com/office/drawing/2014/main" id="{9BA2643C-7477-42FC-A1FF-196C57610D99}"/>
              </a:ext>
            </a:extLst>
          </p:cNvPr>
          <p:cNvSpPr>
            <a:spLocks noGrp="1"/>
          </p:cNvSpPr>
          <p:nvPr>
            <p:ph type="sldNum" sz="quarter" idx="12"/>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fld id="{695645B6-DF24-4414-891C-0B31D7B9BCC8}" type="slidenum">
              <a:rPr kumimoji="0" lang="en-CA" sz="933" b="0" i="0" u="none" strike="noStrike" kern="1200" cap="none" spc="0" normalizeH="0" baseline="0" noProof="0">
                <a:ln>
                  <a:noFill/>
                </a:ln>
                <a:solidFill>
                  <a:srgbClr val="FFFFFF"/>
                </a:solidFill>
                <a:effectLst/>
                <a:uLnTx/>
                <a:uFillTx/>
                <a:latin typeface="Arial"/>
                <a:ea typeface="+mn-ea"/>
                <a:cs typeface="+mn-cs"/>
              </a:rPr>
              <a:pPr marL="0" marR="0" lvl="0" indent="0" algn="ctr" defTabSz="914446" rtl="0" eaLnBrk="1" fontAlgn="auto" latinLnBrk="0" hangingPunct="1">
                <a:lnSpc>
                  <a:spcPct val="100000"/>
                </a:lnSpc>
                <a:spcBef>
                  <a:spcPts val="0"/>
                </a:spcBef>
                <a:spcAft>
                  <a:spcPts val="0"/>
                </a:spcAft>
                <a:buClrTx/>
                <a:buSzTx/>
                <a:buFontTx/>
                <a:buNone/>
                <a:tabLst/>
                <a:defRPr/>
              </a:pPr>
              <a:t>43</a:t>
            </a:fld>
            <a:endParaRPr kumimoji="0" lang="en-CA" sz="933" b="0" i="0" u="none" strike="noStrike" kern="1200" cap="none" spc="0" normalizeH="0" baseline="0" noProof="0">
              <a:ln>
                <a:noFill/>
              </a:ln>
              <a:solidFill>
                <a:srgbClr val="FFFFFF"/>
              </a:solidFill>
              <a:effectLst/>
              <a:uLnTx/>
              <a:uFillTx/>
              <a:latin typeface="Arial"/>
              <a:ea typeface="+mn-ea"/>
              <a:cs typeface="+mn-cs"/>
            </a:endParaRPr>
          </a:p>
        </p:txBody>
      </p:sp>
      <p:sp>
        <p:nvSpPr>
          <p:cNvPr id="6" name="Espace réservé du texte 5">
            <a:extLst>
              <a:ext uri="{FF2B5EF4-FFF2-40B4-BE49-F238E27FC236}">
                <a16:creationId xmlns:a16="http://schemas.microsoft.com/office/drawing/2014/main" id="{35723257-6A53-4618-915A-929AB2FD0526}"/>
              </a:ext>
            </a:extLst>
          </p:cNvPr>
          <p:cNvSpPr>
            <a:spLocks noGrp="1"/>
          </p:cNvSpPr>
          <p:nvPr>
            <p:ph type="body" sz="quarter" idx="13"/>
          </p:nvPr>
        </p:nvSpPr>
        <p:spPr/>
        <p:txBody>
          <a:bodyPr/>
          <a:lstStyle/>
          <a:p>
            <a:r>
              <a:rPr lang="en-CA"/>
              <a:t>The primary composite outcome in the time-to-event analysis was the first occurrence of death from cardiovascular causes, non-fatal myocardial infarction, or non-fatal stroke. The cumulative incidences were estimated with the use of the Kaplan–Meier method, and the hazard ratios with the use of the Cox proportional-hazard regression model. The data analyses are truncated at 54 months, because less than 10% of the patients had an observation time beyond 54 months. CI: confidence interval; CV: cardiovascular; HR: hazard ratio.</a:t>
            </a:r>
          </a:p>
          <a:p>
            <a:r>
              <a:rPr lang="pt-BR"/>
              <a:t>Marso S, et al. </a:t>
            </a:r>
            <a:r>
              <a:rPr lang="pt-BR" i="1"/>
              <a:t>N Engl J Med </a:t>
            </a:r>
            <a:r>
              <a:rPr lang="pt-BR"/>
              <a:t>2016; </a:t>
            </a:r>
            <a:r>
              <a:rPr lang="en-CA"/>
              <a:t>375(4):311-22</a:t>
            </a:r>
            <a:r>
              <a:rPr lang="pt-BR"/>
              <a:t>. </a:t>
            </a:r>
            <a:endParaRPr lang="en-GB"/>
          </a:p>
        </p:txBody>
      </p:sp>
      <p:graphicFrame>
        <p:nvGraphicFramePr>
          <p:cNvPr id="17" name="Table 10">
            <a:extLst>
              <a:ext uri="{FF2B5EF4-FFF2-40B4-BE49-F238E27FC236}">
                <a16:creationId xmlns:a16="http://schemas.microsoft.com/office/drawing/2014/main" id="{BFC4DA38-EC9E-4C6C-95DA-79E6D899F4E2}"/>
              </a:ext>
            </a:extLst>
          </p:cNvPr>
          <p:cNvGraphicFramePr>
            <a:graphicFrameLocks noGrp="1"/>
          </p:cNvGraphicFramePr>
          <p:nvPr/>
        </p:nvGraphicFramePr>
        <p:xfrm>
          <a:off x="207782" y="5079078"/>
          <a:ext cx="10879316" cy="609828"/>
        </p:xfrm>
        <a:graphic>
          <a:graphicData uri="http://schemas.openxmlformats.org/drawingml/2006/table">
            <a:tbl>
              <a:tblPr bandRow="1">
                <a:tableStyleId>{6E25E649-3F16-4E02-A733-19D2CDBF48F0}</a:tableStyleId>
              </a:tblPr>
              <a:tblGrid>
                <a:gridCol w="1299346">
                  <a:extLst>
                    <a:ext uri="{9D8B030D-6E8A-4147-A177-3AD203B41FA5}">
                      <a16:colId xmlns:a16="http://schemas.microsoft.com/office/drawing/2014/main" val="2132774241"/>
                    </a:ext>
                  </a:extLst>
                </a:gridCol>
                <a:gridCol w="957997">
                  <a:extLst>
                    <a:ext uri="{9D8B030D-6E8A-4147-A177-3AD203B41FA5}">
                      <a16:colId xmlns:a16="http://schemas.microsoft.com/office/drawing/2014/main" val="20000"/>
                    </a:ext>
                  </a:extLst>
                </a:gridCol>
                <a:gridCol w="957997">
                  <a:extLst>
                    <a:ext uri="{9D8B030D-6E8A-4147-A177-3AD203B41FA5}">
                      <a16:colId xmlns:a16="http://schemas.microsoft.com/office/drawing/2014/main" val="20001"/>
                    </a:ext>
                  </a:extLst>
                </a:gridCol>
                <a:gridCol w="957997">
                  <a:extLst>
                    <a:ext uri="{9D8B030D-6E8A-4147-A177-3AD203B41FA5}">
                      <a16:colId xmlns:a16="http://schemas.microsoft.com/office/drawing/2014/main" val="20002"/>
                    </a:ext>
                  </a:extLst>
                </a:gridCol>
                <a:gridCol w="957997">
                  <a:extLst>
                    <a:ext uri="{9D8B030D-6E8A-4147-A177-3AD203B41FA5}">
                      <a16:colId xmlns:a16="http://schemas.microsoft.com/office/drawing/2014/main" val="20003"/>
                    </a:ext>
                  </a:extLst>
                </a:gridCol>
                <a:gridCol w="957997">
                  <a:extLst>
                    <a:ext uri="{9D8B030D-6E8A-4147-A177-3AD203B41FA5}">
                      <a16:colId xmlns:a16="http://schemas.microsoft.com/office/drawing/2014/main" val="20004"/>
                    </a:ext>
                  </a:extLst>
                </a:gridCol>
                <a:gridCol w="957997">
                  <a:extLst>
                    <a:ext uri="{9D8B030D-6E8A-4147-A177-3AD203B41FA5}">
                      <a16:colId xmlns:a16="http://schemas.microsoft.com/office/drawing/2014/main" val="20005"/>
                    </a:ext>
                  </a:extLst>
                </a:gridCol>
                <a:gridCol w="957997">
                  <a:extLst>
                    <a:ext uri="{9D8B030D-6E8A-4147-A177-3AD203B41FA5}">
                      <a16:colId xmlns:a16="http://schemas.microsoft.com/office/drawing/2014/main" val="20006"/>
                    </a:ext>
                  </a:extLst>
                </a:gridCol>
                <a:gridCol w="957997">
                  <a:extLst>
                    <a:ext uri="{9D8B030D-6E8A-4147-A177-3AD203B41FA5}">
                      <a16:colId xmlns:a16="http://schemas.microsoft.com/office/drawing/2014/main" val="20007"/>
                    </a:ext>
                  </a:extLst>
                </a:gridCol>
                <a:gridCol w="957997">
                  <a:extLst>
                    <a:ext uri="{9D8B030D-6E8A-4147-A177-3AD203B41FA5}">
                      <a16:colId xmlns:a16="http://schemas.microsoft.com/office/drawing/2014/main" val="20008"/>
                    </a:ext>
                  </a:extLst>
                </a:gridCol>
                <a:gridCol w="957997">
                  <a:extLst>
                    <a:ext uri="{9D8B030D-6E8A-4147-A177-3AD203B41FA5}">
                      <a16:colId xmlns:a16="http://schemas.microsoft.com/office/drawing/2014/main" val="20009"/>
                    </a:ext>
                  </a:extLst>
                </a:gridCol>
              </a:tblGrid>
              <a:tr h="316403">
                <a:tc>
                  <a:txBody>
                    <a:bodyPr/>
                    <a:lstStyle/>
                    <a:p>
                      <a:pPr algn="l">
                        <a:lnSpc>
                          <a:spcPct val="107000"/>
                        </a:lnSpc>
                        <a:spcAft>
                          <a:spcPts val="0"/>
                        </a:spcAft>
                      </a:pPr>
                      <a:r>
                        <a:rPr lang="en-CA" sz="1400" b="0">
                          <a:solidFill>
                            <a:schemeClr val="bg1"/>
                          </a:solidFill>
                          <a:effectLst/>
                          <a:latin typeface="+mj-lt"/>
                          <a:ea typeface="Calibri" panose="020F0502020204030204" pitchFamily="34" charset="0"/>
                          <a:cs typeface="Times New Roman" panose="02020603050405020304" pitchFamily="18" charset="0"/>
                        </a:rPr>
                        <a:t>Liraglutide</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933C"/>
                    </a:solid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4,668</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4,593</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4,496</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4,400</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4,280</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4,172</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4,072</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3,982</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1,562</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424</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3425">
                <a:tc>
                  <a:txBody>
                    <a:bodyPr/>
                    <a:lstStyle/>
                    <a:p>
                      <a:pPr algn="l">
                        <a:lnSpc>
                          <a:spcPct val="107000"/>
                        </a:lnSpc>
                        <a:spcAft>
                          <a:spcPts val="0"/>
                        </a:spcAft>
                      </a:pPr>
                      <a:r>
                        <a:rPr lang="en-CA" sz="1400" b="0">
                          <a:solidFill>
                            <a:schemeClr val="bg1"/>
                          </a:solidFill>
                          <a:effectLst/>
                          <a:latin typeface="+mj-lt"/>
                          <a:ea typeface="Calibri" panose="020F0502020204030204" pitchFamily="34" charset="0"/>
                          <a:cs typeface="Times New Roman" panose="02020603050405020304" pitchFamily="18" charset="0"/>
                        </a:rPr>
                        <a:t>Placebo</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16161"/>
                    </a:solid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4,672</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4,588</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4,473</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4,352</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4,237</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4,123</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4,010</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3,914</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1,543</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CA" sz="1200">
                          <a:solidFill>
                            <a:schemeClr val="bg1">
                              <a:lumMod val="50000"/>
                            </a:schemeClr>
                          </a:solidFill>
                          <a:effectLst/>
                          <a:latin typeface="+mj-lt"/>
                          <a:ea typeface="Calibri" panose="020F0502020204030204" pitchFamily="34" charset="0"/>
                          <a:cs typeface="Times New Roman" panose="02020603050405020304" pitchFamily="18" charset="0"/>
                        </a:rPr>
                        <a:t>407</a:t>
                      </a:r>
                    </a:p>
                  </a:txBody>
                  <a:tcPr marL="45714" marR="4571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8" name="Rectangle 17">
            <a:extLst>
              <a:ext uri="{FF2B5EF4-FFF2-40B4-BE49-F238E27FC236}">
                <a16:creationId xmlns:a16="http://schemas.microsoft.com/office/drawing/2014/main" id="{E7E9B71E-E8B9-4D21-B108-112C46542DCD}"/>
              </a:ext>
            </a:extLst>
          </p:cNvPr>
          <p:cNvSpPr/>
          <p:nvPr/>
        </p:nvSpPr>
        <p:spPr>
          <a:xfrm>
            <a:off x="207782" y="4755801"/>
            <a:ext cx="929407" cy="276991"/>
          </a:xfrm>
          <a:prstGeom prst="rect">
            <a:avLst/>
          </a:prstGeom>
        </p:spPr>
        <p:txBody>
          <a:bodyPr wrap="none" lIns="60953" tIns="30476" rIns="60953" bIns="30476">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50000"/>
                  </a:srgbClr>
                </a:solidFill>
                <a:effectLst/>
                <a:uLnTx/>
                <a:uFillTx/>
                <a:latin typeface="Arial"/>
                <a:ea typeface="+mn-ea"/>
                <a:cs typeface="+mn-cs"/>
              </a:rPr>
              <a:t>No. at risk</a:t>
            </a:r>
          </a:p>
        </p:txBody>
      </p:sp>
      <p:grpSp>
        <p:nvGrpSpPr>
          <p:cNvPr id="19" name="Group 18">
            <a:extLst>
              <a:ext uri="{FF2B5EF4-FFF2-40B4-BE49-F238E27FC236}">
                <a16:creationId xmlns:a16="http://schemas.microsoft.com/office/drawing/2014/main" id="{D1A59A1C-9C91-4693-A18D-7E09DEDB1628}"/>
              </a:ext>
            </a:extLst>
          </p:cNvPr>
          <p:cNvGrpSpPr/>
          <p:nvPr/>
        </p:nvGrpSpPr>
        <p:grpSpPr>
          <a:xfrm>
            <a:off x="1290720" y="1354928"/>
            <a:ext cx="9694071" cy="3617958"/>
            <a:chOff x="1433258" y="2032391"/>
            <a:chExt cx="14954687" cy="5426937"/>
          </a:xfrm>
        </p:grpSpPr>
        <p:sp>
          <p:nvSpPr>
            <p:cNvPr id="20" name="TextBox 9">
              <a:extLst>
                <a:ext uri="{FF2B5EF4-FFF2-40B4-BE49-F238E27FC236}">
                  <a16:creationId xmlns:a16="http://schemas.microsoft.com/office/drawing/2014/main" id="{BEFD719A-AD2A-4E33-AF47-D34A8FBAD997}"/>
                </a:ext>
              </a:extLst>
            </p:cNvPr>
            <p:cNvSpPr txBox="1"/>
            <p:nvPr/>
          </p:nvSpPr>
          <p:spPr>
            <a:xfrm rot="16200000">
              <a:off x="-850889" y="4316538"/>
              <a:ext cx="5090553" cy="522259"/>
            </a:xfrm>
            <a:prstGeom prst="rect">
              <a:avLst/>
            </a:prstGeom>
            <a:noFill/>
          </p:spPr>
          <p:txBody>
            <a:bodyPr wrap="square" lIns="91420" tIns="45715" rIns="91420" bIns="45715"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727272"/>
                  </a:solidFill>
                  <a:effectLst/>
                  <a:uLnTx/>
                  <a:uFillTx/>
                  <a:latin typeface="Arial"/>
                  <a:ea typeface="+mn-ea"/>
                  <a:cs typeface="+mn-cs"/>
                </a:rPr>
                <a:t>Patient with an event (%)</a:t>
              </a:r>
            </a:p>
          </p:txBody>
        </p:sp>
        <p:graphicFrame>
          <p:nvGraphicFramePr>
            <p:cNvPr id="22" name="Chart 13">
              <a:extLst>
                <a:ext uri="{FF2B5EF4-FFF2-40B4-BE49-F238E27FC236}">
                  <a16:creationId xmlns:a16="http://schemas.microsoft.com/office/drawing/2014/main" id="{A1D74130-2652-4367-9D33-A93E46EC0168}"/>
                </a:ext>
              </a:extLst>
            </p:cNvPr>
            <p:cNvGraphicFramePr/>
            <p:nvPr/>
          </p:nvGraphicFramePr>
          <p:xfrm>
            <a:off x="1930643" y="2311977"/>
            <a:ext cx="14122377" cy="4722972"/>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14">
              <a:extLst>
                <a:ext uri="{FF2B5EF4-FFF2-40B4-BE49-F238E27FC236}">
                  <a16:creationId xmlns:a16="http://schemas.microsoft.com/office/drawing/2014/main" id="{5D640CDF-77D6-4783-A1A4-E10B6F4D9B01}"/>
                </a:ext>
              </a:extLst>
            </p:cNvPr>
            <p:cNvSpPr txBox="1"/>
            <p:nvPr/>
          </p:nvSpPr>
          <p:spPr>
            <a:xfrm>
              <a:off x="2837378" y="6951512"/>
              <a:ext cx="13273400" cy="507816"/>
            </a:xfrm>
            <a:prstGeom prst="rect">
              <a:avLst/>
            </a:prstGeom>
            <a:noFill/>
          </p:spPr>
          <p:txBody>
            <a:bodyPr wrap="square" lIns="91420" tIns="45715" rIns="91420" bIns="45715"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727272"/>
                  </a:solidFill>
                  <a:effectLst/>
                  <a:uLnTx/>
                  <a:uFillTx/>
                  <a:latin typeface="Arial"/>
                  <a:ea typeface="+mn-ea"/>
                  <a:cs typeface="+mn-cs"/>
                </a:rPr>
                <a:t>Time from </a:t>
              </a:r>
              <a:r>
                <a:rPr kumimoji="0" lang="en-GB" sz="1333" b="0" i="0" u="none" strike="noStrike" kern="1200" cap="none" spc="0" normalizeH="0" baseline="0" noProof="0">
                  <a:ln>
                    <a:noFill/>
                  </a:ln>
                  <a:solidFill>
                    <a:srgbClr val="727272"/>
                  </a:solidFill>
                  <a:effectLst/>
                  <a:uLnTx/>
                  <a:uFillTx/>
                  <a:latin typeface="Arial"/>
                  <a:ea typeface="+mn-ea"/>
                  <a:cs typeface="+mn-cs"/>
                </a:rPr>
                <a:t>randomization</a:t>
              </a:r>
              <a:r>
                <a:rPr kumimoji="0" lang="en-GB" sz="1600" b="0" i="0" u="none" strike="noStrike" kern="1200" cap="none" spc="0" normalizeH="0" baseline="0" noProof="0">
                  <a:ln>
                    <a:noFill/>
                  </a:ln>
                  <a:solidFill>
                    <a:srgbClr val="727272"/>
                  </a:solidFill>
                  <a:effectLst/>
                  <a:uLnTx/>
                  <a:uFillTx/>
                  <a:latin typeface="Arial"/>
                  <a:ea typeface="+mn-ea"/>
                  <a:cs typeface="+mn-cs"/>
                </a:rPr>
                <a:t> (months)</a:t>
              </a:r>
            </a:p>
          </p:txBody>
        </p:sp>
        <p:sp>
          <p:nvSpPr>
            <p:cNvPr id="24" name="Rectangle 23">
              <a:extLst>
                <a:ext uri="{FF2B5EF4-FFF2-40B4-BE49-F238E27FC236}">
                  <a16:creationId xmlns:a16="http://schemas.microsoft.com/office/drawing/2014/main" id="{F58EDE77-48B3-48A6-BEDC-9F1F9C6957F8}"/>
                </a:ext>
              </a:extLst>
            </p:cNvPr>
            <p:cNvSpPr/>
            <p:nvPr/>
          </p:nvSpPr>
          <p:spPr>
            <a:xfrm>
              <a:off x="2375785" y="2399487"/>
              <a:ext cx="4725207" cy="1474688"/>
            </a:xfrm>
            <a:prstGeom prst="rect">
              <a:avLst/>
            </a:prstGeom>
            <a:noFill/>
          </p:spPr>
          <p:txBody>
            <a:bodyPr wrap="square" lIns="60953" tIns="59993" rIns="60953" bIns="59993">
              <a:spAutoFit/>
            </a:bodyPr>
            <a:lstStyle/>
            <a:p>
              <a:pPr marL="0" marR="0" lvl="0" indent="0" algn="ctr" defTabSz="914446" rtl="0" eaLnBrk="1" fontAlgn="auto" latinLnBrk="0" hangingPunct="1">
                <a:lnSpc>
                  <a:spcPct val="107000"/>
                </a:lnSpc>
                <a:spcBef>
                  <a:spcPts val="0"/>
                </a:spcBef>
                <a:spcAft>
                  <a:spcPts val="0"/>
                </a:spcAft>
                <a:buClrTx/>
                <a:buSzTx/>
                <a:buFontTx/>
                <a:buNone/>
                <a:tabLst/>
                <a:defRPr/>
              </a:pPr>
              <a:r>
                <a:rPr kumimoji="0" lang="en-CA" sz="1333" b="1" i="0" u="none" strike="noStrike" kern="1200" cap="none" spc="0" normalizeH="0" baseline="0" noProof="0">
                  <a:ln>
                    <a:noFill/>
                  </a:ln>
                  <a:solidFill>
                    <a:srgbClr val="727272"/>
                  </a:solidFill>
                  <a:effectLst/>
                  <a:uLnTx/>
                  <a:uFillTx/>
                  <a:latin typeface="Arial"/>
                  <a:ea typeface="Calibri" panose="020F0502020204030204" pitchFamily="34" charset="0"/>
                  <a:cs typeface="Times New Roman" panose="02020603050405020304" pitchFamily="18" charset="0"/>
                </a:rPr>
                <a:t>HR: 0.87</a:t>
              </a:r>
            </a:p>
            <a:p>
              <a:pPr marL="0" marR="0" lvl="0" indent="0" algn="ctr" defTabSz="914446" rtl="0" eaLnBrk="1" fontAlgn="auto" latinLnBrk="0" hangingPunct="1">
                <a:lnSpc>
                  <a:spcPct val="107000"/>
                </a:lnSpc>
                <a:spcBef>
                  <a:spcPts val="0"/>
                </a:spcBef>
                <a:spcAft>
                  <a:spcPts val="0"/>
                </a:spcAft>
                <a:buClrTx/>
                <a:buSzTx/>
                <a:buFontTx/>
                <a:buNone/>
                <a:tabLst/>
                <a:defRPr/>
              </a:pPr>
              <a:r>
                <a:rPr kumimoji="0" lang="en-CA" sz="1333" b="0" i="0" u="none" strike="noStrike" kern="1200" cap="none" spc="0" normalizeH="0" baseline="0" noProof="0">
                  <a:ln>
                    <a:noFill/>
                  </a:ln>
                  <a:solidFill>
                    <a:srgbClr val="727272"/>
                  </a:solidFill>
                  <a:effectLst/>
                  <a:uLnTx/>
                  <a:uFillTx/>
                  <a:latin typeface="Arial"/>
                  <a:ea typeface="+mn-ea"/>
                  <a:cs typeface="+mn-cs"/>
                </a:rPr>
                <a:t>(95% CI, </a:t>
              </a:r>
              <a:r>
                <a:rPr kumimoji="0" lang="en-CA" sz="1333" b="0" i="0" u="none" strike="noStrike" kern="1200" cap="none" spc="0" normalizeH="0" baseline="0" noProof="0">
                  <a:ln>
                    <a:noFill/>
                  </a:ln>
                  <a:solidFill>
                    <a:srgbClr val="727272"/>
                  </a:solidFill>
                  <a:effectLst/>
                  <a:uLnTx/>
                  <a:uFillTx/>
                  <a:latin typeface="Arial"/>
                  <a:ea typeface="Calibri" panose="020F0502020204030204" pitchFamily="34" charset="0"/>
                  <a:cs typeface="Times New Roman" panose="02020603050405020304" pitchFamily="18" charset="0"/>
                </a:rPr>
                <a:t>0.78, 0.97)</a:t>
              </a:r>
            </a:p>
            <a:p>
              <a:pPr marL="0" marR="0" lvl="0" indent="0" algn="ctr" defTabSz="914446" rtl="0" eaLnBrk="1" fontAlgn="auto" latinLnBrk="0" hangingPunct="1">
                <a:lnSpc>
                  <a:spcPct val="107000"/>
                </a:lnSpc>
                <a:spcBef>
                  <a:spcPts val="0"/>
                </a:spcBef>
                <a:spcAft>
                  <a:spcPts val="0"/>
                </a:spcAft>
                <a:buClrTx/>
                <a:buSzTx/>
                <a:buFontTx/>
                <a:buNone/>
                <a:tabLst/>
                <a:defRPr/>
              </a:pPr>
              <a:r>
                <a:rPr kumimoji="0" lang="en-CA" sz="1333" b="0" i="0" u="none" strike="noStrike" kern="1200" cap="none" spc="0" normalizeH="0" baseline="0" noProof="0">
                  <a:ln>
                    <a:noFill/>
                  </a:ln>
                  <a:solidFill>
                    <a:srgbClr val="727272"/>
                  </a:solidFill>
                  <a:effectLst/>
                  <a:uLnTx/>
                  <a:uFillTx/>
                  <a:latin typeface="Arial"/>
                  <a:ea typeface="Calibri" panose="020F0502020204030204" pitchFamily="34" charset="0"/>
                  <a:cs typeface="Times New Roman" panose="02020603050405020304" pitchFamily="18" charset="0"/>
                </a:rPr>
                <a:t>P &lt; 0.001 for non-inferiority</a:t>
              </a:r>
            </a:p>
            <a:p>
              <a:pPr marL="0" marR="0" lvl="0" indent="0" algn="ctr" defTabSz="914446" rtl="0" eaLnBrk="1" fontAlgn="auto" latinLnBrk="0" hangingPunct="1">
                <a:lnSpc>
                  <a:spcPct val="107000"/>
                </a:lnSpc>
                <a:spcBef>
                  <a:spcPts val="0"/>
                </a:spcBef>
                <a:spcAft>
                  <a:spcPts val="0"/>
                </a:spcAft>
                <a:buClrTx/>
                <a:buSzTx/>
                <a:buFontTx/>
                <a:buNone/>
                <a:tabLst/>
                <a:defRPr/>
              </a:pPr>
              <a:r>
                <a:rPr kumimoji="0" lang="en-CA" sz="1333" b="0" i="0" u="none" strike="noStrike" kern="1200" cap="none" spc="0" normalizeH="0" baseline="0" noProof="0">
                  <a:ln>
                    <a:noFill/>
                  </a:ln>
                  <a:solidFill>
                    <a:srgbClr val="727272"/>
                  </a:solidFill>
                  <a:effectLst/>
                  <a:uLnTx/>
                  <a:uFillTx/>
                  <a:latin typeface="Arial"/>
                  <a:ea typeface="Calibri" panose="020F0502020204030204" pitchFamily="34" charset="0"/>
                  <a:cs typeface="Times New Roman" panose="02020603050405020304" pitchFamily="18" charset="0"/>
                </a:rPr>
                <a:t>P = 0.01 for superiority</a:t>
              </a:r>
            </a:p>
          </p:txBody>
        </p:sp>
        <p:sp>
          <p:nvSpPr>
            <p:cNvPr id="25" name="Freeform 5">
              <a:extLst>
                <a:ext uri="{FF2B5EF4-FFF2-40B4-BE49-F238E27FC236}">
                  <a16:creationId xmlns:a16="http://schemas.microsoft.com/office/drawing/2014/main" id="{671A0867-EE75-4015-92F4-4B5F6D3C869A}"/>
                </a:ext>
              </a:extLst>
            </p:cNvPr>
            <p:cNvSpPr>
              <a:spLocks/>
            </p:cNvSpPr>
            <p:nvPr/>
          </p:nvSpPr>
          <p:spPr bwMode="auto">
            <a:xfrm>
              <a:off x="2447984" y="2860431"/>
              <a:ext cx="13180884" cy="3646061"/>
            </a:xfrm>
            <a:custGeom>
              <a:avLst/>
              <a:gdLst>
                <a:gd name="T0" fmla="*/ 128 w 8304"/>
                <a:gd name="T1" fmla="*/ 2048 h 2058"/>
                <a:gd name="T2" fmla="*/ 250 w 8304"/>
                <a:gd name="T3" fmla="*/ 2012 h 2058"/>
                <a:gd name="T4" fmla="*/ 350 w 8304"/>
                <a:gd name="T5" fmla="*/ 1980 h 2058"/>
                <a:gd name="T6" fmla="*/ 530 w 8304"/>
                <a:gd name="T7" fmla="*/ 1962 h 2058"/>
                <a:gd name="T8" fmla="*/ 644 w 8304"/>
                <a:gd name="T9" fmla="*/ 1928 h 2058"/>
                <a:gd name="T10" fmla="*/ 810 w 8304"/>
                <a:gd name="T11" fmla="*/ 1904 h 2058"/>
                <a:gd name="T12" fmla="*/ 926 w 8304"/>
                <a:gd name="T13" fmla="*/ 1862 h 2058"/>
                <a:gd name="T14" fmla="*/ 1072 w 8304"/>
                <a:gd name="T15" fmla="*/ 1826 h 2058"/>
                <a:gd name="T16" fmla="*/ 1182 w 8304"/>
                <a:gd name="T17" fmla="*/ 1808 h 2058"/>
                <a:gd name="T18" fmla="*/ 1248 w 8304"/>
                <a:gd name="T19" fmla="*/ 1780 h 2058"/>
                <a:gd name="T20" fmla="*/ 1454 w 8304"/>
                <a:gd name="T21" fmla="*/ 1706 h 2058"/>
                <a:gd name="T22" fmla="*/ 1616 w 8304"/>
                <a:gd name="T23" fmla="*/ 1684 h 2058"/>
                <a:gd name="T24" fmla="*/ 1742 w 8304"/>
                <a:gd name="T25" fmla="*/ 1642 h 2058"/>
                <a:gd name="T26" fmla="*/ 1832 w 8304"/>
                <a:gd name="T27" fmla="*/ 1576 h 2058"/>
                <a:gd name="T28" fmla="*/ 2052 w 8304"/>
                <a:gd name="T29" fmla="*/ 1536 h 2058"/>
                <a:gd name="T30" fmla="*/ 2142 w 8304"/>
                <a:gd name="T31" fmla="*/ 1514 h 2058"/>
                <a:gd name="T32" fmla="*/ 2292 w 8304"/>
                <a:gd name="T33" fmla="*/ 1476 h 2058"/>
                <a:gd name="T34" fmla="*/ 2406 w 8304"/>
                <a:gd name="T35" fmla="*/ 1434 h 2058"/>
                <a:gd name="T36" fmla="*/ 2634 w 8304"/>
                <a:gd name="T37" fmla="*/ 1404 h 2058"/>
                <a:gd name="T38" fmla="*/ 2760 w 8304"/>
                <a:gd name="T39" fmla="*/ 1350 h 2058"/>
                <a:gd name="T40" fmla="*/ 2860 w 8304"/>
                <a:gd name="T41" fmla="*/ 1318 h 2058"/>
                <a:gd name="T42" fmla="*/ 2982 w 8304"/>
                <a:gd name="T43" fmla="*/ 1290 h 2058"/>
                <a:gd name="T44" fmla="*/ 3088 w 8304"/>
                <a:gd name="T45" fmla="*/ 1262 h 2058"/>
                <a:gd name="T46" fmla="*/ 3222 w 8304"/>
                <a:gd name="T47" fmla="*/ 1216 h 2058"/>
                <a:gd name="T48" fmla="*/ 3366 w 8304"/>
                <a:gd name="T49" fmla="*/ 1174 h 2058"/>
                <a:gd name="T50" fmla="*/ 3510 w 8304"/>
                <a:gd name="T51" fmla="*/ 1146 h 2058"/>
                <a:gd name="T52" fmla="*/ 3658 w 8304"/>
                <a:gd name="T53" fmla="*/ 1092 h 2058"/>
                <a:gd name="T54" fmla="*/ 3846 w 8304"/>
                <a:gd name="T55" fmla="*/ 1032 h 2058"/>
                <a:gd name="T56" fmla="*/ 3962 w 8304"/>
                <a:gd name="T57" fmla="*/ 992 h 2058"/>
                <a:gd name="T58" fmla="*/ 4134 w 8304"/>
                <a:gd name="T59" fmla="*/ 950 h 2058"/>
                <a:gd name="T60" fmla="*/ 4380 w 8304"/>
                <a:gd name="T61" fmla="*/ 888 h 2058"/>
                <a:gd name="T62" fmla="*/ 4508 w 8304"/>
                <a:gd name="T63" fmla="*/ 820 h 2058"/>
                <a:gd name="T64" fmla="*/ 4668 w 8304"/>
                <a:gd name="T65" fmla="*/ 792 h 2058"/>
                <a:gd name="T66" fmla="*/ 4770 w 8304"/>
                <a:gd name="T67" fmla="*/ 766 h 2058"/>
                <a:gd name="T68" fmla="*/ 4844 w 8304"/>
                <a:gd name="T69" fmla="*/ 740 h 2058"/>
                <a:gd name="T70" fmla="*/ 5004 w 8304"/>
                <a:gd name="T71" fmla="*/ 704 h 2058"/>
                <a:gd name="T72" fmla="*/ 5114 w 8304"/>
                <a:gd name="T73" fmla="*/ 654 h 2058"/>
                <a:gd name="T74" fmla="*/ 5282 w 8304"/>
                <a:gd name="T75" fmla="*/ 616 h 2058"/>
                <a:gd name="T76" fmla="*/ 5394 w 8304"/>
                <a:gd name="T77" fmla="*/ 584 h 2058"/>
                <a:gd name="T78" fmla="*/ 5576 w 8304"/>
                <a:gd name="T79" fmla="*/ 576 h 2058"/>
                <a:gd name="T80" fmla="*/ 5834 w 8304"/>
                <a:gd name="T81" fmla="*/ 540 h 2058"/>
                <a:gd name="T82" fmla="*/ 5976 w 8304"/>
                <a:gd name="T83" fmla="*/ 468 h 2058"/>
                <a:gd name="T84" fmla="*/ 6068 w 8304"/>
                <a:gd name="T85" fmla="*/ 442 h 2058"/>
                <a:gd name="T86" fmla="*/ 6158 w 8304"/>
                <a:gd name="T87" fmla="*/ 414 h 2058"/>
                <a:gd name="T88" fmla="*/ 6334 w 8304"/>
                <a:gd name="T89" fmla="*/ 398 h 2058"/>
                <a:gd name="T90" fmla="*/ 6454 w 8304"/>
                <a:gd name="T91" fmla="*/ 360 h 2058"/>
                <a:gd name="T92" fmla="*/ 6600 w 8304"/>
                <a:gd name="T93" fmla="*/ 340 h 2058"/>
                <a:gd name="T94" fmla="*/ 6746 w 8304"/>
                <a:gd name="T95" fmla="*/ 318 h 2058"/>
                <a:gd name="T96" fmla="*/ 6912 w 8304"/>
                <a:gd name="T97" fmla="*/ 284 h 2058"/>
                <a:gd name="T98" fmla="*/ 7090 w 8304"/>
                <a:gd name="T99" fmla="*/ 258 h 2058"/>
                <a:gd name="T100" fmla="*/ 7204 w 8304"/>
                <a:gd name="T101" fmla="*/ 230 h 2058"/>
                <a:gd name="T102" fmla="*/ 7318 w 8304"/>
                <a:gd name="T103" fmla="*/ 192 h 2058"/>
                <a:gd name="T104" fmla="*/ 7366 w 8304"/>
                <a:gd name="T105" fmla="*/ 180 h 2058"/>
                <a:gd name="T106" fmla="*/ 7500 w 8304"/>
                <a:gd name="T107" fmla="*/ 162 h 2058"/>
                <a:gd name="T108" fmla="*/ 7622 w 8304"/>
                <a:gd name="T109" fmla="*/ 142 h 2058"/>
                <a:gd name="T110" fmla="*/ 7714 w 8304"/>
                <a:gd name="T111" fmla="*/ 104 h 2058"/>
                <a:gd name="T112" fmla="*/ 7852 w 8304"/>
                <a:gd name="T113" fmla="*/ 74 h 2058"/>
                <a:gd name="T114" fmla="*/ 7926 w 8304"/>
                <a:gd name="T115" fmla="*/ 16 h 2058"/>
                <a:gd name="T116" fmla="*/ 7984 w 8304"/>
                <a:gd name="T117" fmla="*/ 14 h 2058"/>
                <a:gd name="T118" fmla="*/ 8080 w 8304"/>
                <a:gd name="T119" fmla="*/ 10 h 2058"/>
                <a:gd name="T120" fmla="*/ 8226 w 8304"/>
                <a:gd name="T121" fmla="*/ 6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04" h="2058">
                  <a:moveTo>
                    <a:pt x="0" y="2058"/>
                  </a:moveTo>
                  <a:lnTo>
                    <a:pt x="0" y="2058"/>
                  </a:lnTo>
                  <a:lnTo>
                    <a:pt x="18" y="2058"/>
                  </a:lnTo>
                  <a:lnTo>
                    <a:pt x="38" y="2058"/>
                  </a:lnTo>
                  <a:lnTo>
                    <a:pt x="38" y="2058"/>
                  </a:lnTo>
                  <a:lnTo>
                    <a:pt x="44" y="2056"/>
                  </a:lnTo>
                  <a:lnTo>
                    <a:pt x="48" y="2054"/>
                  </a:lnTo>
                  <a:lnTo>
                    <a:pt x="58" y="2048"/>
                  </a:lnTo>
                  <a:lnTo>
                    <a:pt x="58" y="2048"/>
                  </a:lnTo>
                  <a:lnTo>
                    <a:pt x="70" y="2046"/>
                  </a:lnTo>
                  <a:lnTo>
                    <a:pt x="82" y="2046"/>
                  </a:lnTo>
                  <a:lnTo>
                    <a:pt x="104" y="2048"/>
                  </a:lnTo>
                  <a:lnTo>
                    <a:pt x="116" y="2048"/>
                  </a:lnTo>
                  <a:lnTo>
                    <a:pt x="128" y="2048"/>
                  </a:lnTo>
                  <a:lnTo>
                    <a:pt x="138" y="2046"/>
                  </a:lnTo>
                  <a:lnTo>
                    <a:pt x="150" y="2042"/>
                  </a:lnTo>
                  <a:lnTo>
                    <a:pt x="150" y="2042"/>
                  </a:lnTo>
                  <a:lnTo>
                    <a:pt x="158" y="2038"/>
                  </a:lnTo>
                  <a:lnTo>
                    <a:pt x="168" y="2038"/>
                  </a:lnTo>
                  <a:lnTo>
                    <a:pt x="186" y="2036"/>
                  </a:lnTo>
                  <a:lnTo>
                    <a:pt x="186" y="2036"/>
                  </a:lnTo>
                  <a:lnTo>
                    <a:pt x="204" y="2034"/>
                  </a:lnTo>
                  <a:lnTo>
                    <a:pt x="222" y="2028"/>
                  </a:lnTo>
                  <a:lnTo>
                    <a:pt x="222" y="2028"/>
                  </a:lnTo>
                  <a:lnTo>
                    <a:pt x="230" y="2024"/>
                  </a:lnTo>
                  <a:lnTo>
                    <a:pt x="238" y="2020"/>
                  </a:lnTo>
                  <a:lnTo>
                    <a:pt x="238" y="2020"/>
                  </a:lnTo>
                  <a:lnTo>
                    <a:pt x="250" y="2012"/>
                  </a:lnTo>
                  <a:lnTo>
                    <a:pt x="262" y="2008"/>
                  </a:lnTo>
                  <a:lnTo>
                    <a:pt x="262" y="2008"/>
                  </a:lnTo>
                  <a:lnTo>
                    <a:pt x="274" y="2002"/>
                  </a:lnTo>
                  <a:lnTo>
                    <a:pt x="274" y="2002"/>
                  </a:lnTo>
                  <a:lnTo>
                    <a:pt x="282" y="2000"/>
                  </a:lnTo>
                  <a:lnTo>
                    <a:pt x="288" y="2000"/>
                  </a:lnTo>
                  <a:lnTo>
                    <a:pt x="302" y="2000"/>
                  </a:lnTo>
                  <a:lnTo>
                    <a:pt x="302" y="2000"/>
                  </a:lnTo>
                  <a:lnTo>
                    <a:pt x="312" y="1998"/>
                  </a:lnTo>
                  <a:lnTo>
                    <a:pt x="318" y="1996"/>
                  </a:lnTo>
                  <a:lnTo>
                    <a:pt x="332" y="1988"/>
                  </a:lnTo>
                  <a:lnTo>
                    <a:pt x="332" y="1988"/>
                  </a:lnTo>
                  <a:lnTo>
                    <a:pt x="340" y="1984"/>
                  </a:lnTo>
                  <a:lnTo>
                    <a:pt x="350" y="1980"/>
                  </a:lnTo>
                  <a:lnTo>
                    <a:pt x="368" y="1978"/>
                  </a:lnTo>
                  <a:lnTo>
                    <a:pt x="368" y="1978"/>
                  </a:lnTo>
                  <a:lnTo>
                    <a:pt x="384" y="1974"/>
                  </a:lnTo>
                  <a:lnTo>
                    <a:pt x="400" y="1972"/>
                  </a:lnTo>
                  <a:lnTo>
                    <a:pt x="400" y="1972"/>
                  </a:lnTo>
                  <a:lnTo>
                    <a:pt x="434" y="1972"/>
                  </a:lnTo>
                  <a:lnTo>
                    <a:pt x="434" y="1972"/>
                  </a:lnTo>
                  <a:lnTo>
                    <a:pt x="464" y="1972"/>
                  </a:lnTo>
                  <a:lnTo>
                    <a:pt x="464" y="1972"/>
                  </a:lnTo>
                  <a:lnTo>
                    <a:pt x="478" y="1970"/>
                  </a:lnTo>
                  <a:lnTo>
                    <a:pt x="490" y="1968"/>
                  </a:lnTo>
                  <a:lnTo>
                    <a:pt x="490" y="1968"/>
                  </a:lnTo>
                  <a:lnTo>
                    <a:pt x="510" y="1964"/>
                  </a:lnTo>
                  <a:lnTo>
                    <a:pt x="530" y="1962"/>
                  </a:lnTo>
                  <a:lnTo>
                    <a:pt x="530" y="1962"/>
                  </a:lnTo>
                  <a:lnTo>
                    <a:pt x="540" y="1962"/>
                  </a:lnTo>
                  <a:lnTo>
                    <a:pt x="550" y="1962"/>
                  </a:lnTo>
                  <a:lnTo>
                    <a:pt x="550" y="1962"/>
                  </a:lnTo>
                  <a:lnTo>
                    <a:pt x="558" y="1960"/>
                  </a:lnTo>
                  <a:lnTo>
                    <a:pt x="566" y="1956"/>
                  </a:lnTo>
                  <a:lnTo>
                    <a:pt x="566" y="1956"/>
                  </a:lnTo>
                  <a:lnTo>
                    <a:pt x="580" y="1954"/>
                  </a:lnTo>
                  <a:lnTo>
                    <a:pt x="596" y="1950"/>
                  </a:lnTo>
                  <a:lnTo>
                    <a:pt x="596" y="1950"/>
                  </a:lnTo>
                  <a:lnTo>
                    <a:pt x="610" y="1942"/>
                  </a:lnTo>
                  <a:lnTo>
                    <a:pt x="624" y="1936"/>
                  </a:lnTo>
                  <a:lnTo>
                    <a:pt x="624" y="1936"/>
                  </a:lnTo>
                  <a:lnTo>
                    <a:pt x="644" y="1928"/>
                  </a:lnTo>
                  <a:lnTo>
                    <a:pt x="664" y="1922"/>
                  </a:lnTo>
                  <a:lnTo>
                    <a:pt x="686" y="1918"/>
                  </a:lnTo>
                  <a:lnTo>
                    <a:pt x="706" y="1914"/>
                  </a:lnTo>
                  <a:lnTo>
                    <a:pt x="706" y="1914"/>
                  </a:lnTo>
                  <a:lnTo>
                    <a:pt x="724" y="1908"/>
                  </a:lnTo>
                  <a:lnTo>
                    <a:pt x="742" y="1904"/>
                  </a:lnTo>
                  <a:lnTo>
                    <a:pt x="742" y="1904"/>
                  </a:lnTo>
                  <a:lnTo>
                    <a:pt x="756" y="1902"/>
                  </a:lnTo>
                  <a:lnTo>
                    <a:pt x="772" y="1904"/>
                  </a:lnTo>
                  <a:lnTo>
                    <a:pt x="772" y="1904"/>
                  </a:lnTo>
                  <a:lnTo>
                    <a:pt x="792" y="1904"/>
                  </a:lnTo>
                  <a:lnTo>
                    <a:pt x="802" y="1906"/>
                  </a:lnTo>
                  <a:lnTo>
                    <a:pt x="810" y="1904"/>
                  </a:lnTo>
                  <a:lnTo>
                    <a:pt x="810" y="1904"/>
                  </a:lnTo>
                  <a:lnTo>
                    <a:pt x="816" y="1900"/>
                  </a:lnTo>
                  <a:lnTo>
                    <a:pt x="820" y="1896"/>
                  </a:lnTo>
                  <a:lnTo>
                    <a:pt x="820" y="1896"/>
                  </a:lnTo>
                  <a:lnTo>
                    <a:pt x="828" y="1894"/>
                  </a:lnTo>
                  <a:lnTo>
                    <a:pt x="838" y="1892"/>
                  </a:lnTo>
                  <a:lnTo>
                    <a:pt x="838" y="1892"/>
                  </a:lnTo>
                  <a:lnTo>
                    <a:pt x="864" y="1882"/>
                  </a:lnTo>
                  <a:lnTo>
                    <a:pt x="864" y="1882"/>
                  </a:lnTo>
                  <a:lnTo>
                    <a:pt x="878" y="1878"/>
                  </a:lnTo>
                  <a:lnTo>
                    <a:pt x="894" y="1876"/>
                  </a:lnTo>
                  <a:lnTo>
                    <a:pt x="894" y="1876"/>
                  </a:lnTo>
                  <a:lnTo>
                    <a:pt x="902" y="1874"/>
                  </a:lnTo>
                  <a:lnTo>
                    <a:pt x="910" y="1870"/>
                  </a:lnTo>
                  <a:lnTo>
                    <a:pt x="926" y="1862"/>
                  </a:lnTo>
                  <a:lnTo>
                    <a:pt x="926" y="1862"/>
                  </a:lnTo>
                  <a:lnTo>
                    <a:pt x="936" y="1858"/>
                  </a:lnTo>
                  <a:lnTo>
                    <a:pt x="946" y="1856"/>
                  </a:lnTo>
                  <a:lnTo>
                    <a:pt x="970" y="1856"/>
                  </a:lnTo>
                  <a:lnTo>
                    <a:pt x="970" y="1856"/>
                  </a:lnTo>
                  <a:lnTo>
                    <a:pt x="986" y="1854"/>
                  </a:lnTo>
                  <a:lnTo>
                    <a:pt x="1002" y="1850"/>
                  </a:lnTo>
                  <a:lnTo>
                    <a:pt x="1034" y="1840"/>
                  </a:lnTo>
                  <a:lnTo>
                    <a:pt x="1034" y="1840"/>
                  </a:lnTo>
                  <a:lnTo>
                    <a:pt x="1048" y="1836"/>
                  </a:lnTo>
                  <a:lnTo>
                    <a:pt x="1062" y="1830"/>
                  </a:lnTo>
                  <a:lnTo>
                    <a:pt x="1062" y="1830"/>
                  </a:lnTo>
                  <a:lnTo>
                    <a:pt x="1072" y="1826"/>
                  </a:lnTo>
                  <a:lnTo>
                    <a:pt x="1072" y="1826"/>
                  </a:lnTo>
                  <a:lnTo>
                    <a:pt x="1082" y="1824"/>
                  </a:lnTo>
                  <a:lnTo>
                    <a:pt x="1092" y="1822"/>
                  </a:lnTo>
                  <a:lnTo>
                    <a:pt x="1092" y="1822"/>
                  </a:lnTo>
                  <a:lnTo>
                    <a:pt x="1102" y="1814"/>
                  </a:lnTo>
                  <a:lnTo>
                    <a:pt x="1106" y="1812"/>
                  </a:lnTo>
                  <a:lnTo>
                    <a:pt x="1110" y="1808"/>
                  </a:lnTo>
                  <a:lnTo>
                    <a:pt x="1110" y="1808"/>
                  </a:lnTo>
                  <a:lnTo>
                    <a:pt x="1120" y="1806"/>
                  </a:lnTo>
                  <a:lnTo>
                    <a:pt x="1130" y="1806"/>
                  </a:lnTo>
                  <a:lnTo>
                    <a:pt x="1152" y="1808"/>
                  </a:lnTo>
                  <a:lnTo>
                    <a:pt x="1152" y="1808"/>
                  </a:lnTo>
                  <a:lnTo>
                    <a:pt x="1168" y="1808"/>
                  </a:lnTo>
                  <a:lnTo>
                    <a:pt x="1182" y="1808"/>
                  </a:lnTo>
                  <a:lnTo>
                    <a:pt x="1182" y="1808"/>
                  </a:lnTo>
                  <a:lnTo>
                    <a:pt x="1186" y="1806"/>
                  </a:lnTo>
                  <a:lnTo>
                    <a:pt x="1188" y="1804"/>
                  </a:lnTo>
                  <a:lnTo>
                    <a:pt x="1194" y="1802"/>
                  </a:lnTo>
                  <a:lnTo>
                    <a:pt x="1194" y="1802"/>
                  </a:lnTo>
                  <a:lnTo>
                    <a:pt x="1208" y="1800"/>
                  </a:lnTo>
                  <a:lnTo>
                    <a:pt x="1216" y="1800"/>
                  </a:lnTo>
                  <a:lnTo>
                    <a:pt x="1222" y="1798"/>
                  </a:lnTo>
                  <a:lnTo>
                    <a:pt x="1222" y="1798"/>
                  </a:lnTo>
                  <a:lnTo>
                    <a:pt x="1228" y="1792"/>
                  </a:lnTo>
                  <a:lnTo>
                    <a:pt x="1234" y="1786"/>
                  </a:lnTo>
                  <a:lnTo>
                    <a:pt x="1234" y="1786"/>
                  </a:lnTo>
                  <a:lnTo>
                    <a:pt x="1240" y="1782"/>
                  </a:lnTo>
                  <a:lnTo>
                    <a:pt x="1248" y="1780"/>
                  </a:lnTo>
                  <a:lnTo>
                    <a:pt x="1248" y="1780"/>
                  </a:lnTo>
                  <a:lnTo>
                    <a:pt x="1264" y="1774"/>
                  </a:lnTo>
                  <a:lnTo>
                    <a:pt x="1280" y="1768"/>
                  </a:lnTo>
                  <a:lnTo>
                    <a:pt x="1296" y="1760"/>
                  </a:lnTo>
                  <a:lnTo>
                    <a:pt x="1312" y="1756"/>
                  </a:lnTo>
                  <a:lnTo>
                    <a:pt x="1312" y="1756"/>
                  </a:lnTo>
                  <a:lnTo>
                    <a:pt x="1326" y="1752"/>
                  </a:lnTo>
                  <a:lnTo>
                    <a:pt x="1340" y="1750"/>
                  </a:lnTo>
                  <a:lnTo>
                    <a:pt x="1340" y="1750"/>
                  </a:lnTo>
                  <a:lnTo>
                    <a:pt x="1366" y="1742"/>
                  </a:lnTo>
                  <a:lnTo>
                    <a:pt x="1390" y="1732"/>
                  </a:lnTo>
                  <a:lnTo>
                    <a:pt x="1390" y="1732"/>
                  </a:lnTo>
                  <a:lnTo>
                    <a:pt x="1426" y="1718"/>
                  </a:lnTo>
                  <a:lnTo>
                    <a:pt x="1426" y="1718"/>
                  </a:lnTo>
                  <a:lnTo>
                    <a:pt x="1454" y="1706"/>
                  </a:lnTo>
                  <a:lnTo>
                    <a:pt x="1454" y="1706"/>
                  </a:lnTo>
                  <a:lnTo>
                    <a:pt x="1478" y="1700"/>
                  </a:lnTo>
                  <a:lnTo>
                    <a:pt x="1504" y="1696"/>
                  </a:lnTo>
                  <a:lnTo>
                    <a:pt x="1530" y="1696"/>
                  </a:lnTo>
                  <a:lnTo>
                    <a:pt x="1556" y="1696"/>
                  </a:lnTo>
                  <a:lnTo>
                    <a:pt x="1556" y="1696"/>
                  </a:lnTo>
                  <a:lnTo>
                    <a:pt x="1572" y="1696"/>
                  </a:lnTo>
                  <a:lnTo>
                    <a:pt x="1582" y="1696"/>
                  </a:lnTo>
                  <a:lnTo>
                    <a:pt x="1590" y="1694"/>
                  </a:lnTo>
                  <a:lnTo>
                    <a:pt x="1590" y="1694"/>
                  </a:lnTo>
                  <a:lnTo>
                    <a:pt x="1602" y="1688"/>
                  </a:lnTo>
                  <a:lnTo>
                    <a:pt x="1608" y="1686"/>
                  </a:lnTo>
                  <a:lnTo>
                    <a:pt x="1616" y="1684"/>
                  </a:lnTo>
                  <a:lnTo>
                    <a:pt x="1616" y="1684"/>
                  </a:lnTo>
                  <a:lnTo>
                    <a:pt x="1644" y="1682"/>
                  </a:lnTo>
                  <a:lnTo>
                    <a:pt x="1670" y="1676"/>
                  </a:lnTo>
                  <a:lnTo>
                    <a:pt x="1670" y="1676"/>
                  </a:lnTo>
                  <a:lnTo>
                    <a:pt x="1706" y="1664"/>
                  </a:lnTo>
                  <a:lnTo>
                    <a:pt x="1706" y="1664"/>
                  </a:lnTo>
                  <a:lnTo>
                    <a:pt x="1712" y="1664"/>
                  </a:lnTo>
                  <a:lnTo>
                    <a:pt x="1718" y="1662"/>
                  </a:lnTo>
                  <a:lnTo>
                    <a:pt x="1718" y="1662"/>
                  </a:lnTo>
                  <a:lnTo>
                    <a:pt x="1722" y="1660"/>
                  </a:lnTo>
                  <a:lnTo>
                    <a:pt x="1726" y="1654"/>
                  </a:lnTo>
                  <a:lnTo>
                    <a:pt x="1728" y="1650"/>
                  </a:lnTo>
                  <a:lnTo>
                    <a:pt x="1734" y="1646"/>
                  </a:lnTo>
                  <a:lnTo>
                    <a:pt x="1734" y="1646"/>
                  </a:lnTo>
                  <a:lnTo>
                    <a:pt x="1742" y="1642"/>
                  </a:lnTo>
                  <a:lnTo>
                    <a:pt x="1750" y="1640"/>
                  </a:lnTo>
                  <a:lnTo>
                    <a:pt x="1768" y="1636"/>
                  </a:lnTo>
                  <a:lnTo>
                    <a:pt x="1776" y="1636"/>
                  </a:lnTo>
                  <a:lnTo>
                    <a:pt x="1784" y="1632"/>
                  </a:lnTo>
                  <a:lnTo>
                    <a:pt x="1792" y="1628"/>
                  </a:lnTo>
                  <a:lnTo>
                    <a:pt x="1798" y="1622"/>
                  </a:lnTo>
                  <a:lnTo>
                    <a:pt x="1798" y="1622"/>
                  </a:lnTo>
                  <a:lnTo>
                    <a:pt x="1804" y="1614"/>
                  </a:lnTo>
                  <a:lnTo>
                    <a:pt x="1808" y="1604"/>
                  </a:lnTo>
                  <a:lnTo>
                    <a:pt x="1812" y="1596"/>
                  </a:lnTo>
                  <a:lnTo>
                    <a:pt x="1816" y="1588"/>
                  </a:lnTo>
                  <a:lnTo>
                    <a:pt x="1816" y="1588"/>
                  </a:lnTo>
                  <a:lnTo>
                    <a:pt x="1824" y="1580"/>
                  </a:lnTo>
                  <a:lnTo>
                    <a:pt x="1832" y="1576"/>
                  </a:lnTo>
                  <a:lnTo>
                    <a:pt x="1850" y="1566"/>
                  </a:lnTo>
                  <a:lnTo>
                    <a:pt x="1850" y="1566"/>
                  </a:lnTo>
                  <a:lnTo>
                    <a:pt x="1868" y="1558"/>
                  </a:lnTo>
                  <a:lnTo>
                    <a:pt x="1888" y="1552"/>
                  </a:lnTo>
                  <a:lnTo>
                    <a:pt x="1908" y="1548"/>
                  </a:lnTo>
                  <a:lnTo>
                    <a:pt x="1928" y="1546"/>
                  </a:lnTo>
                  <a:lnTo>
                    <a:pt x="1928" y="1546"/>
                  </a:lnTo>
                  <a:lnTo>
                    <a:pt x="1996" y="1546"/>
                  </a:lnTo>
                  <a:lnTo>
                    <a:pt x="1996" y="1546"/>
                  </a:lnTo>
                  <a:lnTo>
                    <a:pt x="2016" y="1546"/>
                  </a:lnTo>
                  <a:lnTo>
                    <a:pt x="2026" y="1544"/>
                  </a:lnTo>
                  <a:lnTo>
                    <a:pt x="2036" y="1542"/>
                  </a:lnTo>
                  <a:lnTo>
                    <a:pt x="2036" y="1542"/>
                  </a:lnTo>
                  <a:lnTo>
                    <a:pt x="2052" y="1536"/>
                  </a:lnTo>
                  <a:lnTo>
                    <a:pt x="2052" y="1536"/>
                  </a:lnTo>
                  <a:lnTo>
                    <a:pt x="2060" y="1536"/>
                  </a:lnTo>
                  <a:lnTo>
                    <a:pt x="2066" y="1536"/>
                  </a:lnTo>
                  <a:lnTo>
                    <a:pt x="2074" y="1536"/>
                  </a:lnTo>
                  <a:lnTo>
                    <a:pt x="2080" y="1536"/>
                  </a:lnTo>
                  <a:lnTo>
                    <a:pt x="2080" y="1536"/>
                  </a:lnTo>
                  <a:lnTo>
                    <a:pt x="2088" y="1532"/>
                  </a:lnTo>
                  <a:lnTo>
                    <a:pt x="2096" y="1528"/>
                  </a:lnTo>
                  <a:lnTo>
                    <a:pt x="2104" y="1524"/>
                  </a:lnTo>
                  <a:lnTo>
                    <a:pt x="2112" y="1520"/>
                  </a:lnTo>
                  <a:lnTo>
                    <a:pt x="2112" y="1520"/>
                  </a:lnTo>
                  <a:lnTo>
                    <a:pt x="2128" y="1518"/>
                  </a:lnTo>
                  <a:lnTo>
                    <a:pt x="2142" y="1514"/>
                  </a:lnTo>
                  <a:lnTo>
                    <a:pt x="2142" y="1514"/>
                  </a:lnTo>
                  <a:lnTo>
                    <a:pt x="2164" y="1504"/>
                  </a:lnTo>
                  <a:lnTo>
                    <a:pt x="2186" y="1494"/>
                  </a:lnTo>
                  <a:lnTo>
                    <a:pt x="2186" y="1494"/>
                  </a:lnTo>
                  <a:lnTo>
                    <a:pt x="2208" y="1488"/>
                  </a:lnTo>
                  <a:lnTo>
                    <a:pt x="2230" y="1482"/>
                  </a:lnTo>
                  <a:lnTo>
                    <a:pt x="2230" y="1482"/>
                  </a:lnTo>
                  <a:lnTo>
                    <a:pt x="2240" y="1480"/>
                  </a:lnTo>
                  <a:lnTo>
                    <a:pt x="2252" y="1482"/>
                  </a:lnTo>
                  <a:lnTo>
                    <a:pt x="2262" y="1482"/>
                  </a:lnTo>
                  <a:lnTo>
                    <a:pt x="2272" y="1480"/>
                  </a:lnTo>
                  <a:lnTo>
                    <a:pt x="2272" y="1480"/>
                  </a:lnTo>
                  <a:lnTo>
                    <a:pt x="2284" y="1476"/>
                  </a:lnTo>
                  <a:lnTo>
                    <a:pt x="2284" y="1476"/>
                  </a:lnTo>
                  <a:lnTo>
                    <a:pt x="2292" y="1476"/>
                  </a:lnTo>
                  <a:lnTo>
                    <a:pt x="2298" y="1476"/>
                  </a:lnTo>
                  <a:lnTo>
                    <a:pt x="2298" y="1476"/>
                  </a:lnTo>
                  <a:lnTo>
                    <a:pt x="2306" y="1470"/>
                  </a:lnTo>
                  <a:lnTo>
                    <a:pt x="2314" y="1466"/>
                  </a:lnTo>
                  <a:lnTo>
                    <a:pt x="2314" y="1466"/>
                  </a:lnTo>
                  <a:lnTo>
                    <a:pt x="2328" y="1464"/>
                  </a:lnTo>
                  <a:lnTo>
                    <a:pt x="2340" y="1464"/>
                  </a:lnTo>
                  <a:lnTo>
                    <a:pt x="2352" y="1462"/>
                  </a:lnTo>
                  <a:lnTo>
                    <a:pt x="2364" y="1458"/>
                  </a:lnTo>
                  <a:lnTo>
                    <a:pt x="2364" y="1458"/>
                  </a:lnTo>
                  <a:lnTo>
                    <a:pt x="2384" y="1444"/>
                  </a:lnTo>
                  <a:lnTo>
                    <a:pt x="2394" y="1438"/>
                  </a:lnTo>
                  <a:lnTo>
                    <a:pt x="2406" y="1434"/>
                  </a:lnTo>
                  <a:lnTo>
                    <a:pt x="2406" y="1434"/>
                  </a:lnTo>
                  <a:lnTo>
                    <a:pt x="2442" y="1428"/>
                  </a:lnTo>
                  <a:lnTo>
                    <a:pt x="2442" y="1428"/>
                  </a:lnTo>
                  <a:lnTo>
                    <a:pt x="2462" y="1426"/>
                  </a:lnTo>
                  <a:lnTo>
                    <a:pt x="2472" y="1424"/>
                  </a:lnTo>
                  <a:lnTo>
                    <a:pt x="2482" y="1424"/>
                  </a:lnTo>
                  <a:lnTo>
                    <a:pt x="2482" y="1424"/>
                  </a:lnTo>
                  <a:lnTo>
                    <a:pt x="2556" y="1424"/>
                  </a:lnTo>
                  <a:lnTo>
                    <a:pt x="2556" y="1424"/>
                  </a:lnTo>
                  <a:lnTo>
                    <a:pt x="2578" y="1424"/>
                  </a:lnTo>
                  <a:lnTo>
                    <a:pt x="2588" y="1424"/>
                  </a:lnTo>
                  <a:lnTo>
                    <a:pt x="2598" y="1422"/>
                  </a:lnTo>
                  <a:lnTo>
                    <a:pt x="2598" y="1422"/>
                  </a:lnTo>
                  <a:lnTo>
                    <a:pt x="2616" y="1412"/>
                  </a:lnTo>
                  <a:lnTo>
                    <a:pt x="2634" y="1404"/>
                  </a:lnTo>
                  <a:lnTo>
                    <a:pt x="2634" y="1404"/>
                  </a:lnTo>
                  <a:lnTo>
                    <a:pt x="2654" y="1394"/>
                  </a:lnTo>
                  <a:lnTo>
                    <a:pt x="2672" y="1386"/>
                  </a:lnTo>
                  <a:lnTo>
                    <a:pt x="2672" y="1386"/>
                  </a:lnTo>
                  <a:lnTo>
                    <a:pt x="2692" y="1376"/>
                  </a:lnTo>
                  <a:lnTo>
                    <a:pt x="2704" y="1372"/>
                  </a:lnTo>
                  <a:lnTo>
                    <a:pt x="2714" y="1370"/>
                  </a:lnTo>
                  <a:lnTo>
                    <a:pt x="2714" y="1370"/>
                  </a:lnTo>
                  <a:lnTo>
                    <a:pt x="2734" y="1370"/>
                  </a:lnTo>
                  <a:lnTo>
                    <a:pt x="2744" y="1366"/>
                  </a:lnTo>
                  <a:lnTo>
                    <a:pt x="2752" y="1360"/>
                  </a:lnTo>
                  <a:lnTo>
                    <a:pt x="2752" y="1360"/>
                  </a:lnTo>
                  <a:lnTo>
                    <a:pt x="2756" y="1354"/>
                  </a:lnTo>
                  <a:lnTo>
                    <a:pt x="2760" y="1350"/>
                  </a:lnTo>
                  <a:lnTo>
                    <a:pt x="2760" y="1350"/>
                  </a:lnTo>
                  <a:lnTo>
                    <a:pt x="2770" y="1346"/>
                  </a:lnTo>
                  <a:lnTo>
                    <a:pt x="2782" y="1344"/>
                  </a:lnTo>
                  <a:lnTo>
                    <a:pt x="2782" y="1344"/>
                  </a:lnTo>
                  <a:lnTo>
                    <a:pt x="2802" y="1342"/>
                  </a:lnTo>
                  <a:lnTo>
                    <a:pt x="2810" y="1340"/>
                  </a:lnTo>
                  <a:lnTo>
                    <a:pt x="2820" y="1336"/>
                  </a:lnTo>
                  <a:lnTo>
                    <a:pt x="2820" y="1336"/>
                  </a:lnTo>
                  <a:lnTo>
                    <a:pt x="2826" y="1332"/>
                  </a:lnTo>
                  <a:lnTo>
                    <a:pt x="2832" y="1328"/>
                  </a:lnTo>
                  <a:lnTo>
                    <a:pt x="2832" y="1328"/>
                  </a:lnTo>
                  <a:lnTo>
                    <a:pt x="2846" y="1322"/>
                  </a:lnTo>
                  <a:lnTo>
                    <a:pt x="2860" y="1318"/>
                  </a:lnTo>
                  <a:lnTo>
                    <a:pt x="2860" y="1318"/>
                  </a:lnTo>
                  <a:lnTo>
                    <a:pt x="2876" y="1308"/>
                  </a:lnTo>
                  <a:lnTo>
                    <a:pt x="2890" y="1294"/>
                  </a:lnTo>
                  <a:lnTo>
                    <a:pt x="2890" y="1294"/>
                  </a:lnTo>
                  <a:lnTo>
                    <a:pt x="2886" y="1292"/>
                  </a:lnTo>
                  <a:lnTo>
                    <a:pt x="2882" y="1294"/>
                  </a:lnTo>
                  <a:lnTo>
                    <a:pt x="2882" y="1294"/>
                  </a:lnTo>
                  <a:lnTo>
                    <a:pt x="2890" y="1296"/>
                  </a:lnTo>
                  <a:lnTo>
                    <a:pt x="2900" y="1296"/>
                  </a:lnTo>
                  <a:lnTo>
                    <a:pt x="2918" y="1296"/>
                  </a:lnTo>
                  <a:lnTo>
                    <a:pt x="2918" y="1296"/>
                  </a:lnTo>
                  <a:lnTo>
                    <a:pt x="2958" y="1296"/>
                  </a:lnTo>
                  <a:lnTo>
                    <a:pt x="2958" y="1296"/>
                  </a:lnTo>
                  <a:lnTo>
                    <a:pt x="2970" y="1294"/>
                  </a:lnTo>
                  <a:lnTo>
                    <a:pt x="2982" y="1290"/>
                  </a:lnTo>
                  <a:lnTo>
                    <a:pt x="2992" y="1286"/>
                  </a:lnTo>
                  <a:lnTo>
                    <a:pt x="3004" y="1284"/>
                  </a:lnTo>
                  <a:lnTo>
                    <a:pt x="3004" y="1284"/>
                  </a:lnTo>
                  <a:lnTo>
                    <a:pt x="3022" y="1286"/>
                  </a:lnTo>
                  <a:lnTo>
                    <a:pt x="3032" y="1286"/>
                  </a:lnTo>
                  <a:lnTo>
                    <a:pt x="3040" y="1284"/>
                  </a:lnTo>
                  <a:lnTo>
                    <a:pt x="3040" y="1284"/>
                  </a:lnTo>
                  <a:lnTo>
                    <a:pt x="3048" y="1280"/>
                  </a:lnTo>
                  <a:lnTo>
                    <a:pt x="3056" y="1274"/>
                  </a:lnTo>
                  <a:lnTo>
                    <a:pt x="3064" y="1268"/>
                  </a:lnTo>
                  <a:lnTo>
                    <a:pt x="3072" y="1264"/>
                  </a:lnTo>
                  <a:lnTo>
                    <a:pt x="3072" y="1264"/>
                  </a:lnTo>
                  <a:lnTo>
                    <a:pt x="3080" y="1262"/>
                  </a:lnTo>
                  <a:lnTo>
                    <a:pt x="3088" y="1262"/>
                  </a:lnTo>
                  <a:lnTo>
                    <a:pt x="3102" y="1260"/>
                  </a:lnTo>
                  <a:lnTo>
                    <a:pt x="3102" y="1260"/>
                  </a:lnTo>
                  <a:lnTo>
                    <a:pt x="3116" y="1254"/>
                  </a:lnTo>
                  <a:lnTo>
                    <a:pt x="3130" y="1248"/>
                  </a:lnTo>
                  <a:lnTo>
                    <a:pt x="3144" y="1244"/>
                  </a:lnTo>
                  <a:lnTo>
                    <a:pt x="3158" y="1242"/>
                  </a:lnTo>
                  <a:lnTo>
                    <a:pt x="3158" y="1242"/>
                  </a:lnTo>
                  <a:lnTo>
                    <a:pt x="3168" y="1240"/>
                  </a:lnTo>
                  <a:lnTo>
                    <a:pt x="3178" y="1236"/>
                  </a:lnTo>
                  <a:lnTo>
                    <a:pt x="3196" y="1226"/>
                  </a:lnTo>
                  <a:lnTo>
                    <a:pt x="3196" y="1226"/>
                  </a:lnTo>
                  <a:lnTo>
                    <a:pt x="3210" y="1220"/>
                  </a:lnTo>
                  <a:lnTo>
                    <a:pt x="3222" y="1216"/>
                  </a:lnTo>
                  <a:lnTo>
                    <a:pt x="3222" y="1216"/>
                  </a:lnTo>
                  <a:lnTo>
                    <a:pt x="3234" y="1208"/>
                  </a:lnTo>
                  <a:lnTo>
                    <a:pt x="3246" y="1200"/>
                  </a:lnTo>
                  <a:lnTo>
                    <a:pt x="3246" y="1200"/>
                  </a:lnTo>
                  <a:lnTo>
                    <a:pt x="3268" y="1194"/>
                  </a:lnTo>
                  <a:lnTo>
                    <a:pt x="3288" y="1188"/>
                  </a:lnTo>
                  <a:lnTo>
                    <a:pt x="3288" y="1188"/>
                  </a:lnTo>
                  <a:lnTo>
                    <a:pt x="3296" y="1186"/>
                  </a:lnTo>
                  <a:lnTo>
                    <a:pt x="3304" y="1184"/>
                  </a:lnTo>
                  <a:lnTo>
                    <a:pt x="3318" y="1184"/>
                  </a:lnTo>
                  <a:lnTo>
                    <a:pt x="3334" y="1184"/>
                  </a:lnTo>
                  <a:lnTo>
                    <a:pt x="3348" y="1182"/>
                  </a:lnTo>
                  <a:lnTo>
                    <a:pt x="3348" y="1182"/>
                  </a:lnTo>
                  <a:lnTo>
                    <a:pt x="3366" y="1174"/>
                  </a:lnTo>
                  <a:lnTo>
                    <a:pt x="3366" y="1174"/>
                  </a:lnTo>
                  <a:lnTo>
                    <a:pt x="3374" y="1170"/>
                  </a:lnTo>
                  <a:lnTo>
                    <a:pt x="3384" y="1164"/>
                  </a:lnTo>
                  <a:lnTo>
                    <a:pt x="3384" y="1164"/>
                  </a:lnTo>
                  <a:lnTo>
                    <a:pt x="3394" y="1162"/>
                  </a:lnTo>
                  <a:lnTo>
                    <a:pt x="3406" y="1160"/>
                  </a:lnTo>
                  <a:lnTo>
                    <a:pt x="3406" y="1160"/>
                  </a:lnTo>
                  <a:lnTo>
                    <a:pt x="3430" y="1156"/>
                  </a:lnTo>
                  <a:lnTo>
                    <a:pt x="3442" y="1152"/>
                  </a:lnTo>
                  <a:lnTo>
                    <a:pt x="3454" y="1152"/>
                  </a:lnTo>
                  <a:lnTo>
                    <a:pt x="3454" y="1152"/>
                  </a:lnTo>
                  <a:lnTo>
                    <a:pt x="3476" y="1148"/>
                  </a:lnTo>
                  <a:lnTo>
                    <a:pt x="3494" y="1146"/>
                  </a:lnTo>
                  <a:lnTo>
                    <a:pt x="3494" y="1146"/>
                  </a:lnTo>
                  <a:lnTo>
                    <a:pt x="3510" y="1146"/>
                  </a:lnTo>
                  <a:lnTo>
                    <a:pt x="3516" y="1144"/>
                  </a:lnTo>
                  <a:lnTo>
                    <a:pt x="3524" y="1140"/>
                  </a:lnTo>
                  <a:lnTo>
                    <a:pt x="3524" y="1140"/>
                  </a:lnTo>
                  <a:lnTo>
                    <a:pt x="3534" y="1136"/>
                  </a:lnTo>
                  <a:lnTo>
                    <a:pt x="3542" y="1134"/>
                  </a:lnTo>
                  <a:lnTo>
                    <a:pt x="3562" y="1130"/>
                  </a:lnTo>
                  <a:lnTo>
                    <a:pt x="3562" y="1130"/>
                  </a:lnTo>
                  <a:lnTo>
                    <a:pt x="3576" y="1126"/>
                  </a:lnTo>
                  <a:lnTo>
                    <a:pt x="3590" y="1120"/>
                  </a:lnTo>
                  <a:lnTo>
                    <a:pt x="3618" y="1108"/>
                  </a:lnTo>
                  <a:lnTo>
                    <a:pt x="3618" y="1108"/>
                  </a:lnTo>
                  <a:lnTo>
                    <a:pt x="3638" y="1100"/>
                  </a:lnTo>
                  <a:lnTo>
                    <a:pt x="3658" y="1092"/>
                  </a:lnTo>
                  <a:lnTo>
                    <a:pt x="3658" y="1092"/>
                  </a:lnTo>
                  <a:lnTo>
                    <a:pt x="3678" y="1082"/>
                  </a:lnTo>
                  <a:lnTo>
                    <a:pt x="3686" y="1078"/>
                  </a:lnTo>
                  <a:lnTo>
                    <a:pt x="3696" y="1076"/>
                  </a:lnTo>
                  <a:lnTo>
                    <a:pt x="3696" y="1076"/>
                  </a:lnTo>
                  <a:lnTo>
                    <a:pt x="3718" y="1072"/>
                  </a:lnTo>
                  <a:lnTo>
                    <a:pt x="3738" y="1066"/>
                  </a:lnTo>
                  <a:lnTo>
                    <a:pt x="3758" y="1060"/>
                  </a:lnTo>
                  <a:lnTo>
                    <a:pt x="3778" y="1056"/>
                  </a:lnTo>
                  <a:lnTo>
                    <a:pt x="3778" y="1056"/>
                  </a:lnTo>
                  <a:lnTo>
                    <a:pt x="3792" y="1054"/>
                  </a:lnTo>
                  <a:lnTo>
                    <a:pt x="3806" y="1050"/>
                  </a:lnTo>
                  <a:lnTo>
                    <a:pt x="3806" y="1050"/>
                  </a:lnTo>
                  <a:lnTo>
                    <a:pt x="3832" y="1038"/>
                  </a:lnTo>
                  <a:lnTo>
                    <a:pt x="3846" y="1032"/>
                  </a:lnTo>
                  <a:lnTo>
                    <a:pt x="3858" y="1030"/>
                  </a:lnTo>
                  <a:lnTo>
                    <a:pt x="3858" y="1030"/>
                  </a:lnTo>
                  <a:lnTo>
                    <a:pt x="3866" y="1024"/>
                  </a:lnTo>
                  <a:lnTo>
                    <a:pt x="3878" y="1016"/>
                  </a:lnTo>
                  <a:lnTo>
                    <a:pt x="3888" y="1006"/>
                  </a:lnTo>
                  <a:lnTo>
                    <a:pt x="3896" y="1000"/>
                  </a:lnTo>
                  <a:lnTo>
                    <a:pt x="3896" y="1000"/>
                  </a:lnTo>
                  <a:lnTo>
                    <a:pt x="3914" y="996"/>
                  </a:lnTo>
                  <a:lnTo>
                    <a:pt x="3930" y="992"/>
                  </a:lnTo>
                  <a:lnTo>
                    <a:pt x="3930" y="992"/>
                  </a:lnTo>
                  <a:lnTo>
                    <a:pt x="3936" y="990"/>
                  </a:lnTo>
                  <a:lnTo>
                    <a:pt x="3942" y="990"/>
                  </a:lnTo>
                  <a:lnTo>
                    <a:pt x="3952" y="992"/>
                  </a:lnTo>
                  <a:lnTo>
                    <a:pt x="3962" y="992"/>
                  </a:lnTo>
                  <a:lnTo>
                    <a:pt x="3968" y="992"/>
                  </a:lnTo>
                  <a:lnTo>
                    <a:pt x="3974" y="988"/>
                  </a:lnTo>
                  <a:lnTo>
                    <a:pt x="3974" y="988"/>
                  </a:lnTo>
                  <a:lnTo>
                    <a:pt x="3986" y="984"/>
                  </a:lnTo>
                  <a:lnTo>
                    <a:pt x="4000" y="980"/>
                  </a:lnTo>
                  <a:lnTo>
                    <a:pt x="4000" y="980"/>
                  </a:lnTo>
                  <a:lnTo>
                    <a:pt x="4040" y="974"/>
                  </a:lnTo>
                  <a:lnTo>
                    <a:pt x="4080" y="970"/>
                  </a:lnTo>
                  <a:lnTo>
                    <a:pt x="4080" y="970"/>
                  </a:lnTo>
                  <a:lnTo>
                    <a:pt x="4094" y="966"/>
                  </a:lnTo>
                  <a:lnTo>
                    <a:pt x="4108" y="962"/>
                  </a:lnTo>
                  <a:lnTo>
                    <a:pt x="4120" y="956"/>
                  </a:lnTo>
                  <a:lnTo>
                    <a:pt x="4134" y="950"/>
                  </a:lnTo>
                  <a:lnTo>
                    <a:pt x="4134" y="950"/>
                  </a:lnTo>
                  <a:lnTo>
                    <a:pt x="4152" y="946"/>
                  </a:lnTo>
                  <a:lnTo>
                    <a:pt x="4174" y="944"/>
                  </a:lnTo>
                  <a:lnTo>
                    <a:pt x="4194" y="944"/>
                  </a:lnTo>
                  <a:lnTo>
                    <a:pt x="4214" y="940"/>
                  </a:lnTo>
                  <a:lnTo>
                    <a:pt x="4214" y="940"/>
                  </a:lnTo>
                  <a:lnTo>
                    <a:pt x="4224" y="936"/>
                  </a:lnTo>
                  <a:lnTo>
                    <a:pt x="4230" y="930"/>
                  </a:lnTo>
                  <a:lnTo>
                    <a:pt x="4244" y="914"/>
                  </a:lnTo>
                  <a:lnTo>
                    <a:pt x="4244" y="914"/>
                  </a:lnTo>
                  <a:lnTo>
                    <a:pt x="4254" y="910"/>
                  </a:lnTo>
                  <a:lnTo>
                    <a:pt x="4270" y="908"/>
                  </a:lnTo>
                  <a:lnTo>
                    <a:pt x="4314" y="900"/>
                  </a:lnTo>
                  <a:lnTo>
                    <a:pt x="4360" y="894"/>
                  </a:lnTo>
                  <a:lnTo>
                    <a:pt x="4380" y="888"/>
                  </a:lnTo>
                  <a:lnTo>
                    <a:pt x="4392" y="882"/>
                  </a:lnTo>
                  <a:lnTo>
                    <a:pt x="4392" y="882"/>
                  </a:lnTo>
                  <a:lnTo>
                    <a:pt x="4396" y="882"/>
                  </a:lnTo>
                  <a:lnTo>
                    <a:pt x="4402" y="880"/>
                  </a:lnTo>
                  <a:lnTo>
                    <a:pt x="4416" y="870"/>
                  </a:lnTo>
                  <a:lnTo>
                    <a:pt x="4428" y="858"/>
                  </a:lnTo>
                  <a:lnTo>
                    <a:pt x="4432" y="856"/>
                  </a:lnTo>
                  <a:lnTo>
                    <a:pt x="4434" y="856"/>
                  </a:lnTo>
                  <a:lnTo>
                    <a:pt x="4434" y="856"/>
                  </a:lnTo>
                  <a:lnTo>
                    <a:pt x="4446" y="850"/>
                  </a:lnTo>
                  <a:lnTo>
                    <a:pt x="4468" y="838"/>
                  </a:lnTo>
                  <a:lnTo>
                    <a:pt x="4492" y="824"/>
                  </a:lnTo>
                  <a:lnTo>
                    <a:pt x="4502" y="822"/>
                  </a:lnTo>
                  <a:lnTo>
                    <a:pt x="4508" y="820"/>
                  </a:lnTo>
                  <a:lnTo>
                    <a:pt x="4508" y="820"/>
                  </a:lnTo>
                  <a:lnTo>
                    <a:pt x="4520" y="824"/>
                  </a:lnTo>
                  <a:lnTo>
                    <a:pt x="4532" y="826"/>
                  </a:lnTo>
                  <a:lnTo>
                    <a:pt x="4558" y="826"/>
                  </a:lnTo>
                  <a:lnTo>
                    <a:pt x="4558" y="826"/>
                  </a:lnTo>
                  <a:lnTo>
                    <a:pt x="4606" y="826"/>
                  </a:lnTo>
                  <a:lnTo>
                    <a:pt x="4606" y="826"/>
                  </a:lnTo>
                  <a:lnTo>
                    <a:pt x="4614" y="824"/>
                  </a:lnTo>
                  <a:lnTo>
                    <a:pt x="4620" y="822"/>
                  </a:lnTo>
                  <a:lnTo>
                    <a:pt x="4636" y="810"/>
                  </a:lnTo>
                  <a:lnTo>
                    <a:pt x="4652" y="798"/>
                  </a:lnTo>
                  <a:lnTo>
                    <a:pt x="4660" y="794"/>
                  </a:lnTo>
                  <a:lnTo>
                    <a:pt x="4668" y="792"/>
                  </a:lnTo>
                  <a:lnTo>
                    <a:pt x="4668" y="792"/>
                  </a:lnTo>
                  <a:lnTo>
                    <a:pt x="4674" y="790"/>
                  </a:lnTo>
                  <a:lnTo>
                    <a:pt x="4678" y="786"/>
                  </a:lnTo>
                  <a:lnTo>
                    <a:pt x="4684" y="784"/>
                  </a:lnTo>
                  <a:lnTo>
                    <a:pt x="4688" y="782"/>
                  </a:lnTo>
                  <a:lnTo>
                    <a:pt x="4688" y="782"/>
                  </a:lnTo>
                  <a:lnTo>
                    <a:pt x="4698" y="780"/>
                  </a:lnTo>
                  <a:lnTo>
                    <a:pt x="4708" y="780"/>
                  </a:lnTo>
                  <a:lnTo>
                    <a:pt x="4708" y="780"/>
                  </a:lnTo>
                  <a:lnTo>
                    <a:pt x="4732" y="776"/>
                  </a:lnTo>
                  <a:lnTo>
                    <a:pt x="4744" y="772"/>
                  </a:lnTo>
                  <a:lnTo>
                    <a:pt x="4756" y="768"/>
                  </a:lnTo>
                  <a:lnTo>
                    <a:pt x="4756" y="768"/>
                  </a:lnTo>
                  <a:lnTo>
                    <a:pt x="4762" y="766"/>
                  </a:lnTo>
                  <a:lnTo>
                    <a:pt x="4770" y="766"/>
                  </a:lnTo>
                  <a:lnTo>
                    <a:pt x="4778" y="766"/>
                  </a:lnTo>
                  <a:lnTo>
                    <a:pt x="4784" y="764"/>
                  </a:lnTo>
                  <a:lnTo>
                    <a:pt x="4784" y="764"/>
                  </a:lnTo>
                  <a:lnTo>
                    <a:pt x="4788" y="762"/>
                  </a:lnTo>
                  <a:lnTo>
                    <a:pt x="4794" y="760"/>
                  </a:lnTo>
                  <a:lnTo>
                    <a:pt x="4802" y="762"/>
                  </a:lnTo>
                  <a:lnTo>
                    <a:pt x="4810" y="762"/>
                  </a:lnTo>
                  <a:lnTo>
                    <a:pt x="4814" y="760"/>
                  </a:lnTo>
                  <a:lnTo>
                    <a:pt x="4820" y="758"/>
                  </a:lnTo>
                  <a:lnTo>
                    <a:pt x="4820" y="758"/>
                  </a:lnTo>
                  <a:lnTo>
                    <a:pt x="4828" y="750"/>
                  </a:lnTo>
                  <a:lnTo>
                    <a:pt x="4834" y="744"/>
                  </a:lnTo>
                  <a:lnTo>
                    <a:pt x="4834" y="744"/>
                  </a:lnTo>
                  <a:lnTo>
                    <a:pt x="4844" y="740"/>
                  </a:lnTo>
                  <a:lnTo>
                    <a:pt x="4854" y="740"/>
                  </a:lnTo>
                  <a:lnTo>
                    <a:pt x="4874" y="740"/>
                  </a:lnTo>
                  <a:lnTo>
                    <a:pt x="4874" y="740"/>
                  </a:lnTo>
                  <a:lnTo>
                    <a:pt x="4886" y="742"/>
                  </a:lnTo>
                  <a:lnTo>
                    <a:pt x="4898" y="742"/>
                  </a:lnTo>
                  <a:lnTo>
                    <a:pt x="4898" y="742"/>
                  </a:lnTo>
                  <a:lnTo>
                    <a:pt x="4910" y="738"/>
                  </a:lnTo>
                  <a:lnTo>
                    <a:pt x="4924" y="730"/>
                  </a:lnTo>
                  <a:lnTo>
                    <a:pt x="4948" y="716"/>
                  </a:lnTo>
                  <a:lnTo>
                    <a:pt x="4948" y="716"/>
                  </a:lnTo>
                  <a:lnTo>
                    <a:pt x="4960" y="712"/>
                  </a:lnTo>
                  <a:lnTo>
                    <a:pt x="4970" y="710"/>
                  </a:lnTo>
                  <a:lnTo>
                    <a:pt x="4992" y="706"/>
                  </a:lnTo>
                  <a:lnTo>
                    <a:pt x="5004" y="704"/>
                  </a:lnTo>
                  <a:lnTo>
                    <a:pt x="5014" y="702"/>
                  </a:lnTo>
                  <a:lnTo>
                    <a:pt x="5024" y="698"/>
                  </a:lnTo>
                  <a:lnTo>
                    <a:pt x="5034" y="692"/>
                  </a:lnTo>
                  <a:lnTo>
                    <a:pt x="5034" y="692"/>
                  </a:lnTo>
                  <a:lnTo>
                    <a:pt x="5046" y="680"/>
                  </a:lnTo>
                  <a:lnTo>
                    <a:pt x="5054" y="676"/>
                  </a:lnTo>
                  <a:lnTo>
                    <a:pt x="5062" y="672"/>
                  </a:lnTo>
                  <a:lnTo>
                    <a:pt x="5062" y="672"/>
                  </a:lnTo>
                  <a:lnTo>
                    <a:pt x="5074" y="668"/>
                  </a:lnTo>
                  <a:lnTo>
                    <a:pt x="5088" y="660"/>
                  </a:lnTo>
                  <a:lnTo>
                    <a:pt x="5100" y="656"/>
                  </a:lnTo>
                  <a:lnTo>
                    <a:pt x="5108" y="654"/>
                  </a:lnTo>
                  <a:lnTo>
                    <a:pt x="5114" y="654"/>
                  </a:lnTo>
                  <a:lnTo>
                    <a:pt x="5114" y="654"/>
                  </a:lnTo>
                  <a:lnTo>
                    <a:pt x="5128" y="656"/>
                  </a:lnTo>
                  <a:lnTo>
                    <a:pt x="5142" y="656"/>
                  </a:lnTo>
                  <a:lnTo>
                    <a:pt x="5172" y="656"/>
                  </a:lnTo>
                  <a:lnTo>
                    <a:pt x="5172" y="656"/>
                  </a:lnTo>
                  <a:lnTo>
                    <a:pt x="5182" y="654"/>
                  </a:lnTo>
                  <a:lnTo>
                    <a:pt x="5190" y="654"/>
                  </a:lnTo>
                  <a:lnTo>
                    <a:pt x="5206" y="650"/>
                  </a:lnTo>
                  <a:lnTo>
                    <a:pt x="5206" y="650"/>
                  </a:lnTo>
                  <a:lnTo>
                    <a:pt x="5218" y="648"/>
                  </a:lnTo>
                  <a:lnTo>
                    <a:pt x="5224" y="646"/>
                  </a:lnTo>
                  <a:lnTo>
                    <a:pt x="5230" y="642"/>
                  </a:lnTo>
                  <a:lnTo>
                    <a:pt x="5230" y="642"/>
                  </a:lnTo>
                  <a:lnTo>
                    <a:pt x="5256" y="628"/>
                  </a:lnTo>
                  <a:lnTo>
                    <a:pt x="5282" y="616"/>
                  </a:lnTo>
                  <a:lnTo>
                    <a:pt x="5282" y="616"/>
                  </a:lnTo>
                  <a:lnTo>
                    <a:pt x="5290" y="614"/>
                  </a:lnTo>
                  <a:lnTo>
                    <a:pt x="5296" y="612"/>
                  </a:lnTo>
                  <a:lnTo>
                    <a:pt x="5310" y="614"/>
                  </a:lnTo>
                  <a:lnTo>
                    <a:pt x="5324" y="614"/>
                  </a:lnTo>
                  <a:lnTo>
                    <a:pt x="5340" y="614"/>
                  </a:lnTo>
                  <a:lnTo>
                    <a:pt x="5340" y="614"/>
                  </a:lnTo>
                  <a:lnTo>
                    <a:pt x="5346" y="612"/>
                  </a:lnTo>
                  <a:lnTo>
                    <a:pt x="5354" y="608"/>
                  </a:lnTo>
                  <a:lnTo>
                    <a:pt x="5366" y="600"/>
                  </a:lnTo>
                  <a:lnTo>
                    <a:pt x="5380" y="590"/>
                  </a:lnTo>
                  <a:lnTo>
                    <a:pt x="5388" y="586"/>
                  </a:lnTo>
                  <a:lnTo>
                    <a:pt x="5394" y="584"/>
                  </a:lnTo>
                  <a:lnTo>
                    <a:pt x="5394" y="584"/>
                  </a:lnTo>
                  <a:lnTo>
                    <a:pt x="5418" y="576"/>
                  </a:lnTo>
                  <a:lnTo>
                    <a:pt x="5418" y="576"/>
                  </a:lnTo>
                  <a:lnTo>
                    <a:pt x="5424" y="576"/>
                  </a:lnTo>
                  <a:lnTo>
                    <a:pt x="5428" y="576"/>
                  </a:lnTo>
                  <a:lnTo>
                    <a:pt x="5436" y="580"/>
                  </a:lnTo>
                  <a:lnTo>
                    <a:pt x="5436" y="580"/>
                  </a:lnTo>
                  <a:lnTo>
                    <a:pt x="5446" y="582"/>
                  </a:lnTo>
                  <a:lnTo>
                    <a:pt x="5454" y="582"/>
                  </a:lnTo>
                  <a:lnTo>
                    <a:pt x="5470" y="580"/>
                  </a:lnTo>
                  <a:lnTo>
                    <a:pt x="5470" y="580"/>
                  </a:lnTo>
                  <a:lnTo>
                    <a:pt x="5542" y="580"/>
                  </a:lnTo>
                  <a:lnTo>
                    <a:pt x="5542" y="580"/>
                  </a:lnTo>
                  <a:lnTo>
                    <a:pt x="5558" y="580"/>
                  </a:lnTo>
                  <a:lnTo>
                    <a:pt x="5576" y="576"/>
                  </a:lnTo>
                  <a:lnTo>
                    <a:pt x="5592" y="570"/>
                  </a:lnTo>
                  <a:lnTo>
                    <a:pt x="5606" y="564"/>
                  </a:lnTo>
                  <a:lnTo>
                    <a:pt x="5606" y="564"/>
                  </a:lnTo>
                  <a:lnTo>
                    <a:pt x="5618" y="562"/>
                  </a:lnTo>
                  <a:lnTo>
                    <a:pt x="5630" y="558"/>
                  </a:lnTo>
                  <a:lnTo>
                    <a:pt x="5630" y="558"/>
                  </a:lnTo>
                  <a:lnTo>
                    <a:pt x="5658" y="548"/>
                  </a:lnTo>
                  <a:lnTo>
                    <a:pt x="5672" y="544"/>
                  </a:lnTo>
                  <a:lnTo>
                    <a:pt x="5686" y="544"/>
                  </a:lnTo>
                  <a:lnTo>
                    <a:pt x="5686" y="544"/>
                  </a:lnTo>
                  <a:lnTo>
                    <a:pt x="5814" y="544"/>
                  </a:lnTo>
                  <a:lnTo>
                    <a:pt x="5814" y="544"/>
                  </a:lnTo>
                  <a:lnTo>
                    <a:pt x="5824" y="542"/>
                  </a:lnTo>
                  <a:lnTo>
                    <a:pt x="5834" y="540"/>
                  </a:lnTo>
                  <a:lnTo>
                    <a:pt x="5834" y="540"/>
                  </a:lnTo>
                  <a:lnTo>
                    <a:pt x="5860" y="530"/>
                  </a:lnTo>
                  <a:lnTo>
                    <a:pt x="5886" y="518"/>
                  </a:lnTo>
                  <a:lnTo>
                    <a:pt x="5886" y="518"/>
                  </a:lnTo>
                  <a:lnTo>
                    <a:pt x="5900" y="512"/>
                  </a:lnTo>
                  <a:lnTo>
                    <a:pt x="5914" y="512"/>
                  </a:lnTo>
                  <a:lnTo>
                    <a:pt x="5914" y="512"/>
                  </a:lnTo>
                  <a:lnTo>
                    <a:pt x="5920" y="510"/>
                  </a:lnTo>
                  <a:lnTo>
                    <a:pt x="5926" y="508"/>
                  </a:lnTo>
                  <a:lnTo>
                    <a:pt x="5938" y="500"/>
                  </a:lnTo>
                  <a:lnTo>
                    <a:pt x="5938" y="500"/>
                  </a:lnTo>
                  <a:lnTo>
                    <a:pt x="5958" y="484"/>
                  </a:lnTo>
                  <a:lnTo>
                    <a:pt x="5976" y="468"/>
                  </a:lnTo>
                  <a:lnTo>
                    <a:pt x="5976" y="468"/>
                  </a:lnTo>
                  <a:lnTo>
                    <a:pt x="5982" y="464"/>
                  </a:lnTo>
                  <a:lnTo>
                    <a:pt x="5990" y="460"/>
                  </a:lnTo>
                  <a:lnTo>
                    <a:pt x="5990" y="460"/>
                  </a:lnTo>
                  <a:lnTo>
                    <a:pt x="5992" y="456"/>
                  </a:lnTo>
                  <a:lnTo>
                    <a:pt x="5994" y="452"/>
                  </a:lnTo>
                  <a:lnTo>
                    <a:pt x="5994" y="452"/>
                  </a:lnTo>
                  <a:lnTo>
                    <a:pt x="6000" y="448"/>
                  </a:lnTo>
                  <a:lnTo>
                    <a:pt x="6008" y="446"/>
                  </a:lnTo>
                  <a:lnTo>
                    <a:pt x="6024" y="446"/>
                  </a:lnTo>
                  <a:lnTo>
                    <a:pt x="6024" y="446"/>
                  </a:lnTo>
                  <a:lnTo>
                    <a:pt x="6040" y="444"/>
                  </a:lnTo>
                  <a:lnTo>
                    <a:pt x="6058" y="442"/>
                  </a:lnTo>
                  <a:lnTo>
                    <a:pt x="6058" y="442"/>
                  </a:lnTo>
                  <a:lnTo>
                    <a:pt x="6068" y="442"/>
                  </a:lnTo>
                  <a:lnTo>
                    <a:pt x="6072" y="440"/>
                  </a:lnTo>
                  <a:lnTo>
                    <a:pt x="6086" y="432"/>
                  </a:lnTo>
                  <a:lnTo>
                    <a:pt x="6086" y="432"/>
                  </a:lnTo>
                  <a:lnTo>
                    <a:pt x="6098" y="428"/>
                  </a:lnTo>
                  <a:lnTo>
                    <a:pt x="6112" y="426"/>
                  </a:lnTo>
                  <a:lnTo>
                    <a:pt x="6112" y="426"/>
                  </a:lnTo>
                  <a:lnTo>
                    <a:pt x="6124" y="426"/>
                  </a:lnTo>
                  <a:lnTo>
                    <a:pt x="6130" y="426"/>
                  </a:lnTo>
                  <a:lnTo>
                    <a:pt x="6136" y="426"/>
                  </a:lnTo>
                  <a:lnTo>
                    <a:pt x="6136" y="426"/>
                  </a:lnTo>
                  <a:lnTo>
                    <a:pt x="6146" y="420"/>
                  </a:lnTo>
                  <a:lnTo>
                    <a:pt x="6152" y="416"/>
                  </a:lnTo>
                  <a:lnTo>
                    <a:pt x="6158" y="414"/>
                  </a:lnTo>
                  <a:lnTo>
                    <a:pt x="6158" y="414"/>
                  </a:lnTo>
                  <a:lnTo>
                    <a:pt x="6192" y="412"/>
                  </a:lnTo>
                  <a:lnTo>
                    <a:pt x="6226" y="410"/>
                  </a:lnTo>
                  <a:lnTo>
                    <a:pt x="6226" y="410"/>
                  </a:lnTo>
                  <a:lnTo>
                    <a:pt x="6236" y="410"/>
                  </a:lnTo>
                  <a:lnTo>
                    <a:pt x="6244" y="408"/>
                  </a:lnTo>
                  <a:lnTo>
                    <a:pt x="6262" y="404"/>
                  </a:lnTo>
                  <a:lnTo>
                    <a:pt x="6262" y="404"/>
                  </a:lnTo>
                  <a:lnTo>
                    <a:pt x="6272" y="404"/>
                  </a:lnTo>
                  <a:lnTo>
                    <a:pt x="6284" y="406"/>
                  </a:lnTo>
                  <a:lnTo>
                    <a:pt x="6296" y="406"/>
                  </a:lnTo>
                  <a:lnTo>
                    <a:pt x="6308" y="404"/>
                  </a:lnTo>
                  <a:lnTo>
                    <a:pt x="6308" y="404"/>
                  </a:lnTo>
                  <a:lnTo>
                    <a:pt x="6334" y="398"/>
                  </a:lnTo>
                  <a:lnTo>
                    <a:pt x="6334" y="398"/>
                  </a:lnTo>
                  <a:lnTo>
                    <a:pt x="6360" y="392"/>
                  </a:lnTo>
                  <a:lnTo>
                    <a:pt x="6360" y="392"/>
                  </a:lnTo>
                  <a:lnTo>
                    <a:pt x="6374" y="390"/>
                  </a:lnTo>
                  <a:lnTo>
                    <a:pt x="6390" y="388"/>
                  </a:lnTo>
                  <a:lnTo>
                    <a:pt x="6390" y="388"/>
                  </a:lnTo>
                  <a:lnTo>
                    <a:pt x="6396" y="384"/>
                  </a:lnTo>
                  <a:lnTo>
                    <a:pt x="6400" y="380"/>
                  </a:lnTo>
                  <a:lnTo>
                    <a:pt x="6412" y="374"/>
                  </a:lnTo>
                  <a:lnTo>
                    <a:pt x="6412" y="374"/>
                  </a:lnTo>
                  <a:lnTo>
                    <a:pt x="6426" y="370"/>
                  </a:lnTo>
                  <a:lnTo>
                    <a:pt x="6440" y="366"/>
                  </a:lnTo>
                  <a:lnTo>
                    <a:pt x="6440" y="366"/>
                  </a:lnTo>
                  <a:lnTo>
                    <a:pt x="6454" y="360"/>
                  </a:lnTo>
                  <a:lnTo>
                    <a:pt x="6454" y="360"/>
                  </a:lnTo>
                  <a:lnTo>
                    <a:pt x="6458" y="358"/>
                  </a:lnTo>
                  <a:lnTo>
                    <a:pt x="6464" y="358"/>
                  </a:lnTo>
                  <a:lnTo>
                    <a:pt x="6474" y="356"/>
                  </a:lnTo>
                  <a:lnTo>
                    <a:pt x="6474" y="356"/>
                  </a:lnTo>
                  <a:lnTo>
                    <a:pt x="6486" y="352"/>
                  </a:lnTo>
                  <a:lnTo>
                    <a:pt x="6498" y="346"/>
                  </a:lnTo>
                  <a:lnTo>
                    <a:pt x="6498" y="346"/>
                  </a:lnTo>
                  <a:lnTo>
                    <a:pt x="6506" y="342"/>
                  </a:lnTo>
                  <a:lnTo>
                    <a:pt x="6514" y="342"/>
                  </a:lnTo>
                  <a:lnTo>
                    <a:pt x="6534" y="340"/>
                  </a:lnTo>
                  <a:lnTo>
                    <a:pt x="6534" y="340"/>
                  </a:lnTo>
                  <a:lnTo>
                    <a:pt x="6566" y="342"/>
                  </a:lnTo>
                  <a:lnTo>
                    <a:pt x="6600" y="340"/>
                  </a:lnTo>
                  <a:lnTo>
                    <a:pt x="6600" y="340"/>
                  </a:lnTo>
                  <a:lnTo>
                    <a:pt x="6618" y="338"/>
                  </a:lnTo>
                  <a:lnTo>
                    <a:pt x="6636" y="336"/>
                  </a:lnTo>
                  <a:lnTo>
                    <a:pt x="6636" y="336"/>
                  </a:lnTo>
                  <a:lnTo>
                    <a:pt x="6654" y="336"/>
                  </a:lnTo>
                  <a:lnTo>
                    <a:pt x="6670" y="336"/>
                  </a:lnTo>
                  <a:lnTo>
                    <a:pt x="6670" y="336"/>
                  </a:lnTo>
                  <a:lnTo>
                    <a:pt x="6682" y="334"/>
                  </a:lnTo>
                  <a:lnTo>
                    <a:pt x="6692" y="330"/>
                  </a:lnTo>
                  <a:lnTo>
                    <a:pt x="6702" y="326"/>
                  </a:lnTo>
                  <a:lnTo>
                    <a:pt x="6714" y="324"/>
                  </a:lnTo>
                  <a:lnTo>
                    <a:pt x="6714" y="324"/>
                  </a:lnTo>
                  <a:lnTo>
                    <a:pt x="6730" y="322"/>
                  </a:lnTo>
                  <a:lnTo>
                    <a:pt x="6746" y="318"/>
                  </a:lnTo>
                  <a:lnTo>
                    <a:pt x="6746" y="318"/>
                  </a:lnTo>
                  <a:lnTo>
                    <a:pt x="6778" y="306"/>
                  </a:lnTo>
                  <a:lnTo>
                    <a:pt x="6812" y="294"/>
                  </a:lnTo>
                  <a:lnTo>
                    <a:pt x="6812" y="294"/>
                  </a:lnTo>
                  <a:lnTo>
                    <a:pt x="6818" y="292"/>
                  </a:lnTo>
                  <a:lnTo>
                    <a:pt x="6826" y="292"/>
                  </a:lnTo>
                  <a:lnTo>
                    <a:pt x="6840" y="292"/>
                  </a:lnTo>
                  <a:lnTo>
                    <a:pt x="6840" y="292"/>
                  </a:lnTo>
                  <a:lnTo>
                    <a:pt x="6854" y="290"/>
                  </a:lnTo>
                  <a:lnTo>
                    <a:pt x="6870" y="288"/>
                  </a:lnTo>
                  <a:lnTo>
                    <a:pt x="6870" y="288"/>
                  </a:lnTo>
                  <a:lnTo>
                    <a:pt x="6882" y="288"/>
                  </a:lnTo>
                  <a:lnTo>
                    <a:pt x="6896" y="288"/>
                  </a:lnTo>
                  <a:lnTo>
                    <a:pt x="6896" y="288"/>
                  </a:lnTo>
                  <a:lnTo>
                    <a:pt x="6912" y="284"/>
                  </a:lnTo>
                  <a:lnTo>
                    <a:pt x="6928" y="280"/>
                  </a:lnTo>
                  <a:lnTo>
                    <a:pt x="6928" y="280"/>
                  </a:lnTo>
                  <a:lnTo>
                    <a:pt x="6960" y="270"/>
                  </a:lnTo>
                  <a:lnTo>
                    <a:pt x="6978" y="268"/>
                  </a:lnTo>
                  <a:lnTo>
                    <a:pt x="6994" y="266"/>
                  </a:lnTo>
                  <a:lnTo>
                    <a:pt x="6994" y="266"/>
                  </a:lnTo>
                  <a:lnTo>
                    <a:pt x="7018" y="264"/>
                  </a:lnTo>
                  <a:lnTo>
                    <a:pt x="7028" y="262"/>
                  </a:lnTo>
                  <a:lnTo>
                    <a:pt x="7040" y="260"/>
                  </a:lnTo>
                  <a:lnTo>
                    <a:pt x="7040" y="260"/>
                  </a:lnTo>
                  <a:lnTo>
                    <a:pt x="7058" y="262"/>
                  </a:lnTo>
                  <a:lnTo>
                    <a:pt x="7074" y="260"/>
                  </a:lnTo>
                  <a:lnTo>
                    <a:pt x="7074" y="260"/>
                  </a:lnTo>
                  <a:lnTo>
                    <a:pt x="7090" y="258"/>
                  </a:lnTo>
                  <a:lnTo>
                    <a:pt x="7096" y="256"/>
                  </a:lnTo>
                  <a:lnTo>
                    <a:pt x="7106" y="256"/>
                  </a:lnTo>
                  <a:lnTo>
                    <a:pt x="7106" y="256"/>
                  </a:lnTo>
                  <a:lnTo>
                    <a:pt x="7118" y="254"/>
                  </a:lnTo>
                  <a:lnTo>
                    <a:pt x="7130" y="252"/>
                  </a:lnTo>
                  <a:lnTo>
                    <a:pt x="7130" y="252"/>
                  </a:lnTo>
                  <a:lnTo>
                    <a:pt x="7146" y="248"/>
                  </a:lnTo>
                  <a:lnTo>
                    <a:pt x="7162" y="246"/>
                  </a:lnTo>
                  <a:lnTo>
                    <a:pt x="7162" y="246"/>
                  </a:lnTo>
                  <a:lnTo>
                    <a:pt x="7174" y="240"/>
                  </a:lnTo>
                  <a:lnTo>
                    <a:pt x="7186" y="236"/>
                  </a:lnTo>
                  <a:lnTo>
                    <a:pt x="7186" y="236"/>
                  </a:lnTo>
                  <a:lnTo>
                    <a:pt x="7198" y="232"/>
                  </a:lnTo>
                  <a:lnTo>
                    <a:pt x="7204" y="230"/>
                  </a:lnTo>
                  <a:lnTo>
                    <a:pt x="7210" y="228"/>
                  </a:lnTo>
                  <a:lnTo>
                    <a:pt x="7210" y="228"/>
                  </a:lnTo>
                  <a:lnTo>
                    <a:pt x="7222" y="222"/>
                  </a:lnTo>
                  <a:lnTo>
                    <a:pt x="7236" y="218"/>
                  </a:lnTo>
                  <a:lnTo>
                    <a:pt x="7236" y="218"/>
                  </a:lnTo>
                  <a:lnTo>
                    <a:pt x="7252" y="216"/>
                  </a:lnTo>
                  <a:lnTo>
                    <a:pt x="7270" y="214"/>
                  </a:lnTo>
                  <a:lnTo>
                    <a:pt x="7286" y="210"/>
                  </a:lnTo>
                  <a:lnTo>
                    <a:pt x="7300" y="204"/>
                  </a:lnTo>
                  <a:lnTo>
                    <a:pt x="7300" y="204"/>
                  </a:lnTo>
                  <a:lnTo>
                    <a:pt x="7306" y="200"/>
                  </a:lnTo>
                  <a:lnTo>
                    <a:pt x="7308" y="198"/>
                  </a:lnTo>
                  <a:lnTo>
                    <a:pt x="7312" y="194"/>
                  </a:lnTo>
                  <a:lnTo>
                    <a:pt x="7318" y="192"/>
                  </a:lnTo>
                  <a:lnTo>
                    <a:pt x="7318" y="192"/>
                  </a:lnTo>
                  <a:lnTo>
                    <a:pt x="7322" y="192"/>
                  </a:lnTo>
                  <a:lnTo>
                    <a:pt x="7328" y="190"/>
                  </a:lnTo>
                  <a:lnTo>
                    <a:pt x="7328" y="190"/>
                  </a:lnTo>
                  <a:lnTo>
                    <a:pt x="7330" y="188"/>
                  </a:lnTo>
                  <a:lnTo>
                    <a:pt x="7332" y="186"/>
                  </a:lnTo>
                  <a:lnTo>
                    <a:pt x="7334" y="182"/>
                  </a:lnTo>
                  <a:lnTo>
                    <a:pt x="7336" y="180"/>
                  </a:lnTo>
                  <a:lnTo>
                    <a:pt x="7336" y="180"/>
                  </a:lnTo>
                  <a:lnTo>
                    <a:pt x="7344" y="180"/>
                  </a:lnTo>
                  <a:lnTo>
                    <a:pt x="7350" y="180"/>
                  </a:lnTo>
                  <a:lnTo>
                    <a:pt x="7358" y="180"/>
                  </a:lnTo>
                  <a:lnTo>
                    <a:pt x="7366" y="180"/>
                  </a:lnTo>
                  <a:lnTo>
                    <a:pt x="7366" y="180"/>
                  </a:lnTo>
                  <a:lnTo>
                    <a:pt x="7370" y="176"/>
                  </a:lnTo>
                  <a:lnTo>
                    <a:pt x="7374" y="174"/>
                  </a:lnTo>
                  <a:lnTo>
                    <a:pt x="7374" y="174"/>
                  </a:lnTo>
                  <a:lnTo>
                    <a:pt x="7384" y="172"/>
                  </a:lnTo>
                  <a:lnTo>
                    <a:pt x="7392" y="170"/>
                  </a:lnTo>
                  <a:lnTo>
                    <a:pt x="7392" y="170"/>
                  </a:lnTo>
                  <a:lnTo>
                    <a:pt x="7408" y="166"/>
                  </a:lnTo>
                  <a:lnTo>
                    <a:pt x="7426" y="160"/>
                  </a:lnTo>
                  <a:lnTo>
                    <a:pt x="7442" y="156"/>
                  </a:lnTo>
                  <a:lnTo>
                    <a:pt x="7460" y="154"/>
                  </a:lnTo>
                  <a:lnTo>
                    <a:pt x="7460" y="154"/>
                  </a:lnTo>
                  <a:lnTo>
                    <a:pt x="7468" y="154"/>
                  </a:lnTo>
                  <a:lnTo>
                    <a:pt x="7478" y="156"/>
                  </a:lnTo>
                  <a:lnTo>
                    <a:pt x="7500" y="162"/>
                  </a:lnTo>
                  <a:lnTo>
                    <a:pt x="7522" y="166"/>
                  </a:lnTo>
                  <a:lnTo>
                    <a:pt x="7532" y="166"/>
                  </a:lnTo>
                  <a:lnTo>
                    <a:pt x="7542" y="164"/>
                  </a:lnTo>
                  <a:lnTo>
                    <a:pt x="7542" y="164"/>
                  </a:lnTo>
                  <a:lnTo>
                    <a:pt x="7548" y="160"/>
                  </a:lnTo>
                  <a:lnTo>
                    <a:pt x="7554" y="154"/>
                  </a:lnTo>
                  <a:lnTo>
                    <a:pt x="7554" y="154"/>
                  </a:lnTo>
                  <a:lnTo>
                    <a:pt x="7560" y="150"/>
                  </a:lnTo>
                  <a:lnTo>
                    <a:pt x="7568" y="148"/>
                  </a:lnTo>
                  <a:lnTo>
                    <a:pt x="7568" y="148"/>
                  </a:lnTo>
                  <a:lnTo>
                    <a:pt x="7588" y="146"/>
                  </a:lnTo>
                  <a:lnTo>
                    <a:pt x="7606" y="144"/>
                  </a:lnTo>
                  <a:lnTo>
                    <a:pt x="7606" y="144"/>
                  </a:lnTo>
                  <a:lnTo>
                    <a:pt x="7622" y="142"/>
                  </a:lnTo>
                  <a:lnTo>
                    <a:pt x="7640" y="138"/>
                  </a:lnTo>
                  <a:lnTo>
                    <a:pt x="7640" y="138"/>
                  </a:lnTo>
                  <a:lnTo>
                    <a:pt x="7650" y="138"/>
                  </a:lnTo>
                  <a:lnTo>
                    <a:pt x="7660" y="138"/>
                  </a:lnTo>
                  <a:lnTo>
                    <a:pt x="7670" y="138"/>
                  </a:lnTo>
                  <a:lnTo>
                    <a:pt x="7680" y="136"/>
                  </a:lnTo>
                  <a:lnTo>
                    <a:pt x="7680" y="136"/>
                  </a:lnTo>
                  <a:lnTo>
                    <a:pt x="7686" y="134"/>
                  </a:lnTo>
                  <a:lnTo>
                    <a:pt x="7690" y="130"/>
                  </a:lnTo>
                  <a:lnTo>
                    <a:pt x="7698" y="120"/>
                  </a:lnTo>
                  <a:lnTo>
                    <a:pt x="7706" y="112"/>
                  </a:lnTo>
                  <a:lnTo>
                    <a:pt x="7710" y="108"/>
                  </a:lnTo>
                  <a:lnTo>
                    <a:pt x="7714" y="104"/>
                  </a:lnTo>
                  <a:lnTo>
                    <a:pt x="7714" y="104"/>
                  </a:lnTo>
                  <a:lnTo>
                    <a:pt x="7724" y="102"/>
                  </a:lnTo>
                  <a:lnTo>
                    <a:pt x="7732" y="100"/>
                  </a:lnTo>
                  <a:lnTo>
                    <a:pt x="7742" y="98"/>
                  </a:lnTo>
                  <a:lnTo>
                    <a:pt x="7752" y="94"/>
                  </a:lnTo>
                  <a:lnTo>
                    <a:pt x="7752" y="94"/>
                  </a:lnTo>
                  <a:lnTo>
                    <a:pt x="7762" y="90"/>
                  </a:lnTo>
                  <a:lnTo>
                    <a:pt x="7774" y="86"/>
                  </a:lnTo>
                  <a:lnTo>
                    <a:pt x="7796" y="80"/>
                  </a:lnTo>
                  <a:lnTo>
                    <a:pt x="7796" y="80"/>
                  </a:lnTo>
                  <a:lnTo>
                    <a:pt x="7826" y="76"/>
                  </a:lnTo>
                  <a:lnTo>
                    <a:pt x="7826" y="76"/>
                  </a:lnTo>
                  <a:lnTo>
                    <a:pt x="7834" y="74"/>
                  </a:lnTo>
                  <a:lnTo>
                    <a:pt x="7844" y="74"/>
                  </a:lnTo>
                  <a:lnTo>
                    <a:pt x="7852" y="74"/>
                  </a:lnTo>
                  <a:lnTo>
                    <a:pt x="7862" y="74"/>
                  </a:lnTo>
                  <a:lnTo>
                    <a:pt x="7862" y="74"/>
                  </a:lnTo>
                  <a:lnTo>
                    <a:pt x="7868" y="72"/>
                  </a:lnTo>
                  <a:lnTo>
                    <a:pt x="7872" y="70"/>
                  </a:lnTo>
                  <a:lnTo>
                    <a:pt x="7882" y="64"/>
                  </a:lnTo>
                  <a:lnTo>
                    <a:pt x="7882" y="64"/>
                  </a:lnTo>
                  <a:lnTo>
                    <a:pt x="7890" y="58"/>
                  </a:lnTo>
                  <a:lnTo>
                    <a:pt x="7894" y="52"/>
                  </a:lnTo>
                  <a:lnTo>
                    <a:pt x="7904" y="38"/>
                  </a:lnTo>
                  <a:lnTo>
                    <a:pt x="7904" y="38"/>
                  </a:lnTo>
                  <a:lnTo>
                    <a:pt x="7914" y="26"/>
                  </a:lnTo>
                  <a:lnTo>
                    <a:pt x="7918" y="20"/>
                  </a:lnTo>
                  <a:lnTo>
                    <a:pt x="7926" y="16"/>
                  </a:lnTo>
                  <a:lnTo>
                    <a:pt x="7926" y="16"/>
                  </a:lnTo>
                  <a:lnTo>
                    <a:pt x="7930" y="16"/>
                  </a:lnTo>
                  <a:lnTo>
                    <a:pt x="7934" y="14"/>
                  </a:lnTo>
                  <a:lnTo>
                    <a:pt x="7934" y="14"/>
                  </a:lnTo>
                  <a:lnTo>
                    <a:pt x="7938" y="10"/>
                  </a:lnTo>
                  <a:lnTo>
                    <a:pt x="7940" y="8"/>
                  </a:lnTo>
                  <a:lnTo>
                    <a:pt x="7942" y="6"/>
                  </a:lnTo>
                  <a:lnTo>
                    <a:pt x="7948" y="6"/>
                  </a:lnTo>
                  <a:lnTo>
                    <a:pt x="7948" y="6"/>
                  </a:lnTo>
                  <a:lnTo>
                    <a:pt x="7952" y="6"/>
                  </a:lnTo>
                  <a:lnTo>
                    <a:pt x="7956" y="10"/>
                  </a:lnTo>
                  <a:lnTo>
                    <a:pt x="7964" y="14"/>
                  </a:lnTo>
                  <a:lnTo>
                    <a:pt x="7964" y="14"/>
                  </a:lnTo>
                  <a:lnTo>
                    <a:pt x="7974" y="16"/>
                  </a:lnTo>
                  <a:lnTo>
                    <a:pt x="7984" y="14"/>
                  </a:lnTo>
                  <a:lnTo>
                    <a:pt x="7992" y="14"/>
                  </a:lnTo>
                  <a:lnTo>
                    <a:pt x="8002" y="16"/>
                  </a:lnTo>
                  <a:lnTo>
                    <a:pt x="8002" y="16"/>
                  </a:lnTo>
                  <a:lnTo>
                    <a:pt x="8004" y="18"/>
                  </a:lnTo>
                  <a:lnTo>
                    <a:pt x="8008" y="20"/>
                  </a:lnTo>
                  <a:lnTo>
                    <a:pt x="8008" y="20"/>
                  </a:lnTo>
                  <a:lnTo>
                    <a:pt x="8014" y="20"/>
                  </a:lnTo>
                  <a:lnTo>
                    <a:pt x="8018" y="18"/>
                  </a:lnTo>
                  <a:lnTo>
                    <a:pt x="8026" y="16"/>
                  </a:lnTo>
                  <a:lnTo>
                    <a:pt x="8026" y="16"/>
                  </a:lnTo>
                  <a:lnTo>
                    <a:pt x="8050" y="12"/>
                  </a:lnTo>
                  <a:lnTo>
                    <a:pt x="8072" y="10"/>
                  </a:lnTo>
                  <a:lnTo>
                    <a:pt x="8072" y="10"/>
                  </a:lnTo>
                  <a:lnTo>
                    <a:pt x="8080" y="10"/>
                  </a:lnTo>
                  <a:lnTo>
                    <a:pt x="8084" y="12"/>
                  </a:lnTo>
                  <a:lnTo>
                    <a:pt x="8096" y="16"/>
                  </a:lnTo>
                  <a:lnTo>
                    <a:pt x="8096" y="16"/>
                  </a:lnTo>
                  <a:lnTo>
                    <a:pt x="8110" y="18"/>
                  </a:lnTo>
                  <a:lnTo>
                    <a:pt x="8128" y="18"/>
                  </a:lnTo>
                  <a:lnTo>
                    <a:pt x="8160" y="16"/>
                  </a:lnTo>
                  <a:lnTo>
                    <a:pt x="8160" y="16"/>
                  </a:lnTo>
                  <a:lnTo>
                    <a:pt x="8178" y="14"/>
                  </a:lnTo>
                  <a:lnTo>
                    <a:pt x="8194" y="12"/>
                  </a:lnTo>
                  <a:lnTo>
                    <a:pt x="8194" y="12"/>
                  </a:lnTo>
                  <a:lnTo>
                    <a:pt x="8206" y="10"/>
                  </a:lnTo>
                  <a:lnTo>
                    <a:pt x="8218" y="8"/>
                  </a:lnTo>
                  <a:lnTo>
                    <a:pt x="8218" y="8"/>
                  </a:lnTo>
                  <a:lnTo>
                    <a:pt x="8226" y="6"/>
                  </a:lnTo>
                  <a:lnTo>
                    <a:pt x="8236" y="4"/>
                  </a:lnTo>
                  <a:lnTo>
                    <a:pt x="8236" y="4"/>
                  </a:lnTo>
                  <a:lnTo>
                    <a:pt x="8270" y="4"/>
                  </a:lnTo>
                  <a:lnTo>
                    <a:pt x="8270" y="4"/>
                  </a:lnTo>
                  <a:lnTo>
                    <a:pt x="8280" y="4"/>
                  </a:lnTo>
                  <a:lnTo>
                    <a:pt x="8288" y="2"/>
                  </a:lnTo>
                  <a:lnTo>
                    <a:pt x="8304" y="0"/>
                  </a:lnTo>
                </a:path>
              </a:pathLst>
            </a:custGeom>
            <a:noFill/>
            <a:ln w="38100">
              <a:solidFill>
                <a:srgbClr val="867D7A"/>
              </a:solidFill>
              <a:prstDash val="sysDash"/>
              <a:round/>
              <a:headEnd/>
              <a:tailEnd/>
            </a:ln>
          </p:spPr>
          <p:txBody>
            <a:bodyPr vert="horz" wrap="square" lIns="60953" tIns="30476" rIns="60953" bIns="30476"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2700" b="0" i="0" u="none" strike="noStrike" kern="1200" cap="none" spc="0" normalizeH="0" baseline="0" noProof="0">
                <a:ln>
                  <a:noFill/>
                </a:ln>
                <a:solidFill>
                  <a:srgbClr val="262626"/>
                </a:solidFill>
                <a:effectLst/>
                <a:uLnTx/>
                <a:uFillTx/>
                <a:latin typeface="Arial"/>
                <a:ea typeface="+mn-ea"/>
                <a:cs typeface="+mn-cs"/>
              </a:endParaRPr>
            </a:p>
          </p:txBody>
        </p:sp>
        <p:sp>
          <p:nvSpPr>
            <p:cNvPr id="36" name="Freeform 9">
              <a:extLst>
                <a:ext uri="{FF2B5EF4-FFF2-40B4-BE49-F238E27FC236}">
                  <a16:creationId xmlns:a16="http://schemas.microsoft.com/office/drawing/2014/main" id="{0A194342-E1F6-4855-B3D3-113C5D4B1432}"/>
                </a:ext>
              </a:extLst>
            </p:cNvPr>
            <p:cNvSpPr>
              <a:spLocks/>
            </p:cNvSpPr>
            <p:nvPr/>
          </p:nvSpPr>
          <p:spPr bwMode="auto">
            <a:xfrm>
              <a:off x="2438461" y="3259016"/>
              <a:ext cx="13199931" cy="3273638"/>
            </a:xfrm>
            <a:custGeom>
              <a:avLst/>
              <a:gdLst>
                <a:gd name="T0" fmla="*/ 144 w 8316"/>
                <a:gd name="T1" fmla="*/ 1816 h 1820"/>
                <a:gd name="T2" fmla="*/ 220 w 8316"/>
                <a:gd name="T3" fmla="*/ 1792 h 1820"/>
                <a:gd name="T4" fmla="*/ 360 w 8316"/>
                <a:gd name="T5" fmla="*/ 1754 h 1820"/>
                <a:gd name="T6" fmla="*/ 510 w 8316"/>
                <a:gd name="T7" fmla="*/ 1736 h 1820"/>
                <a:gd name="T8" fmla="*/ 638 w 8316"/>
                <a:gd name="T9" fmla="*/ 1712 h 1820"/>
                <a:gd name="T10" fmla="*/ 780 w 8316"/>
                <a:gd name="T11" fmla="*/ 1700 h 1820"/>
                <a:gd name="T12" fmla="*/ 874 w 8316"/>
                <a:gd name="T13" fmla="*/ 1664 h 1820"/>
                <a:gd name="T14" fmla="*/ 1018 w 8316"/>
                <a:gd name="T15" fmla="*/ 1632 h 1820"/>
                <a:gd name="T16" fmla="*/ 1118 w 8316"/>
                <a:gd name="T17" fmla="*/ 1610 h 1820"/>
                <a:gd name="T18" fmla="*/ 1324 w 8316"/>
                <a:gd name="T19" fmla="*/ 1584 h 1820"/>
                <a:gd name="T20" fmla="*/ 1416 w 8316"/>
                <a:gd name="T21" fmla="*/ 1562 h 1820"/>
                <a:gd name="T22" fmla="*/ 1504 w 8316"/>
                <a:gd name="T23" fmla="*/ 1532 h 1820"/>
                <a:gd name="T24" fmla="*/ 1624 w 8316"/>
                <a:gd name="T25" fmla="*/ 1514 h 1820"/>
                <a:gd name="T26" fmla="*/ 1716 w 8316"/>
                <a:gd name="T27" fmla="*/ 1480 h 1820"/>
                <a:gd name="T28" fmla="*/ 1796 w 8316"/>
                <a:gd name="T29" fmla="*/ 1456 h 1820"/>
                <a:gd name="T30" fmla="*/ 1892 w 8316"/>
                <a:gd name="T31" fmla="*/ 1420 h 1820"/>
                <a:gd name="T32" fmla="*/ 2030 w 8316"/>
                <a:gd name="T33" fmla="*/ 1400 h 1820"/>
                <a:gd name="T34" fmla="*/ 2190 w 8316"/>
                <a:gd name="T35" fmla="*/ 1344 h 1820"/>
                <a:gd name="T36" fmla="*/ 2432 w 8316"/>
                <a:gd name="T37" fmla="*/ 1326 h 1820"/>
                <a:gd name="T38" fmla="*/ 2542 w 8316"/>
                <a:gd name="T39" fmla="*/ 1298 h 1820"/>
                <a:gd name="T40" fmla="*/ 2704 w 8316"/>
                <a:gd name="T41" fmla="*/ 1256 h 1820"/>
                <a:gd name="T42" fmla="*/ 2844 w 8316"/>
                <a:gd name="T43" fmla="*/ 1210 h 1820"/>
                <a:gd name="T44" fmla="*/ 2934 w 8316"/>
                <a:gd name="T45" fmla="*/ 1182 h 1820"/>
                <a:gd name="T46" fmla="*/ 3088 w 8316"/>
                <a:gd name="T47" fmla="*/ 1152 h 1820"/>
                <a:gd name="T48" fmla="*/ 3232 w 8316"/>
                <a:gd name="T49" fmla="*/ 1128 h 1820"/>
                <a:gd name="T50" fmla="*/ 3362 w 8316"/>
                <a:gd name="T51" fmla="*/ 1088 h 1820"/>
                <a:gd name="T52" fmla="*/ 3588 w 8316"/>
                <a:gd name="T53" fmla="*/ 1032 h 1820"/>
                <a:gd name="T54" fmla="*/ 3736 w 8316"/>
                <a:gd name="T55" fmla="*/ 964 h 1820"/>
                <a:gd name="T56" fmla="*/ 3894 w 8316"/>
                <a:gd name="T57" fmla="*/ 950 h 1820"/>
                <a:gd name="T58" fmla="*/ 3978 w 8316"/>
                <a:gd name="T59" fmla="*/ 920 h 1820"/>
                <a:gd name="T60" fmla="*/ 4060 w 8316"/>
                <a:gd name="T61" fmla="*/ 888 h 1820"/>
                <a:gd name="T62" fmla="*/ 4184 w 8316"/>
                <a:gd name="T63" fmla="*/ 838 h 1820"/>
                <a:gd name="T64" fmla="*/ 4280 w 8316"/>
                <a:gd name="T65" fmla="*/ 820 h 1820"/>
                <a:gd name="T66" fmla="*/ 4412 w 8316"/>
                <a:gd name="T67" fmla="*/ 796 h 1820"/>
                <a:gd name="T68" fmla="*/ 4598 w 8316"/>
                <a:gd name="T69" fmla="*/ 748 h 1820"/>
                <a:gd name="T70" fmla="*/ 4790 w 8316"/>
                <a:gd name="T71" fmla="*/ 688 h 1820"/>
                <a:gd name="T72" fmla="*/ 4958 w 8316"/>
                <a:gd name="T73" fmla="*/ 644 h 1820"/>
                <a:gd name="T74" fmla="*/ 5110 w 8316"/>
                <a:gd name="T75" fmla="*/ 624 h 1820"/>
                <a:gd name="T76" fmla="*/ 5232 w 8316"/>
                <a:gd name="T77" fmla="*/ 592 h 1820"/>
                <a:gd name="T78" fmla="*/ 5318 w 8316"/>
                <a:gd name="T79" fmla="*/ 576 h 1820"/>
                <a:gd name="T80" fmla="*/ 5420 w 8316"/>
                <a:gd name="T81" fmla="*/ 548 h 1820"/>
                <a:gd name="T82" fmla="*/ 5522 w 8316"/>
                <a:gd name="T83" fmla="*/ 508 h 1820"/>
                <a:gd name="T84" fmla="*/ 5688 w 8316"/>
                <a:gd name="T85" fmla="*/ 468 h 1820"/>
                <a:gd name="T86" fmla="*/ 5846 w 8316"/>
                <a:gd name="T87" fmla="*/ 448 h 1820"/>
                <a:gd name="T88" fmla="*/ 5960 w 8316"/>
                <a:gd name="T89" fmla="*/ 436 h 1820"/>
                <a:gd name="T90" fmla="*/ 6040 w 8316"/>
                <a:gd name="T91" fmla="*/ 424 h 1820"/>
                <a:gd name="T92" fmla="*/ 6150 w 8316"/>
                <a:gd name="T93" fmla="*/ 380 h 1820"/>
                <a:gd name="T94" fmla="*/ 6284 w 8316"/>
                <a:gd name="T95" fmla="*/ 350 h 1820"/>
                <a:gd name="T96" fmla="*/ 6440 w 8316"/>
                <a:gd name="T97" fmla="*/ 336 h 1820"/>
                <a:gd name="T98" fmla="*/ 6626 w 8316"/>
                <a:gd name="T99" fmla="*/ 318 h 1820"/>
                <a:gd name="T100" fmla="*/ 6740 w 8316"/>
                <a:gd name="T101" fmla="*/ 288 h 1820"/>
                <a:gd name="T102" fmla="*/ 6918 w 8316"/>
                <a:gd name="T103" fmla="*/ 260 h 1820"/>
                <a:gd name="T104" fmla="*/ 7008 w 8316"/>
                <a:gd name="T105" fmla="*/ 228 h 1820"/>
                <a:gd name="T106" fmla="*/ 7094 w 8316"/>
                <a:gd name="T107" fmla="*/ 212 h 1820"/>
                <a:gd name="T108" fmla="*/ 7182 w 8316"/>
                <a:gd name="T109" fmla="*/ 202 h 1820"/>
                <a:gd name="T110" fmla="*/ 7354 w 8316"/>
                <a:gd name="T111" fmla="*/ 168 h 1820"/>
                <a:gd name="T112" fmla="*/ 7550 w 8316"/>
                <a:gd name="T113" fmla="*/ 108 h 1820"/>
                <a:gd name="T114" fmla="*/ 7736 w 8316"/>
                <a:gd name="T115" fmla="*/ 98 h 1820"/>
                <a:gd name="T116" fmla="*/ 7878 w 8316"/>
                <a:gd name="T117" fmla="*/ 74 h 1820"/>
                <a:gd name="T118" fmla="*/ 8012 w 8316"/>
                <a:gd name="T119" fmla="*/ 32 h 1820"/>
                <a:gd name="T120" fmla="*/ 8144 w 8316"/>
                <a:gd name="T121" fmla="*/ 36 h 1820"/>
                <a:gd name="T122" fmla="*/ 8224 w 8316"/>
                <a:gd name="T123" fmla="*/ 8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16" h="1820">
                  <a:moveTo>
                    <a:pt x="0" y="1820"/>
                  </a:moveTo>
                  <a:lnTo>
                    <a:pt x="0" y="1820"/>
                  </a:lnTo>
                  <a:lnTo>
                    <a:pt x="20" y="1818"/>
                  </a:lnTo>
                  <a:lnTo>
                    <a:pt x="40" y="1816"/>
                  </a:lnTo>
                  <a:lnTo>
                    <a:pt x="40" y="1816"/>
                  </a:lnTo>
                  <a:lnTo>
                    <a:pt x="68" y="1816"/>
                  </a:lnTo>
                  <a:lnTo>
                    <a:pt x="68" y="1816"/>
                  </a:lnTo>
                  <a:lnTo>
                    <a:pt x="84" y="1816"/>
                  </a:lnTo>
                  <a:lnTo>
                    <a:pt x="100" y="1816"/>
                  </a:lnTo>
                  <a:lnTo>
                    <a:pt x="100" y="1816"/>
                  </a:lnTo>
                  <a:lnTo>
                    <a:pt x="108" y="1812"/>
                  </a:lnTo>
                  <a:lnTo>
                    <a:pt x="108" y="1812"/>
                  </a:lnTo>
                  <a:lnTo>
                    <a:pt x="116" y="1812"/>
                  </a:lnTo>
                  <a:lnTo>
                    <a:pt x="126" y="1814"/>
                  </a:lnTo>
                  <a:lnTo>
                    <a:pt x="144" y="1816"/>
                  </a:lnTo>
                  <a:lnTo>
                    <a:pt x="144" y="1816"/>
                  </a:lnTo>
                  <a:lnTo>
                    <a:pt x="156" y="1816"/>
                  </a:lnTo>
                  <a:lnTo>
                    <a:pt x="164" y="1816"/>
                  </a:lnTo>
                  <a:lnTo>
                    <a:pt x="168" y="1814"/>
                  </a:lnTo>
                  <a:lnTo>
                    <a:pt x="168" y="1814"/>
                  </a:lnTo>
                  <a:lnTo>
                    <a:pt x="182" y="1806"/>
                  </a:lnTo>
                  <a:lnTo>
                    <a:pt x="188" y="1802"/>
                  </a:lnTo>
                  <a:lnTo>
                    <a:pt x="194" y="1800"/>
                  </a:lnTo>
                  <a:lnTo>
                    <a:pt x="194" y="1800"/>
                  </a:lnTo>
                  <a:lnTo>
                    <a:pt x="204" y="1800"/>
                  </a:lnTo>
                  <a:lnTo>
                    <a:pt x="210" y="1800"/>
                  </a:lnTo>
                  <a:lnTo>
                    <a:pt x="214" y="1800"/>
                  </a:lnTo>
                  <a:lnTo>
                    <a:pt x="214" y="1800"/>
                  </a:lnTo>
                  <a:lnTo>
                    <a:pt x="218" y="1796"/>
                  </a:lnTo>
                  <a:lnTo>
                    <a:pt x="220" y="1792"/>
                  </a:lnTo>
                  <a:lnTo>
                    <a:pt x="220" y="1792"/>
                  </a:lnTo>
                  <a:lnTo>
                    <a:pt x="226" y="1792"/>
                  </a:lnTo>
                  <a:lnTo>
                    <a:pt x="232" y="1792"/>
                  </a:lnTo>
                  <a:lnTo>
                    <a:pt x="232" y="1792"/>
                  </a:lnTo>
                  <a:lnTo>
                    <a:pt x="238" y="1790"/>
                  </a:lnTo>
                  <a:lnTo>
                    <a:pt x="244" y="1788"/>
                  </a:lnTo>
                  <a:lnTo>
                    <a:pt x="244" y="1788"/>
                  </a:lnTo>
                  <a:lnTo>
                    <a:pt x="258" y="1784"/>
                  </a:lnTo>
                  <a:lnTo>
                    <a:pt x="272" y="1782"/>
                  </a:lnTo>
                  <a:lnTo>
                    <a:pt x="272" y="1782"/>
                  </a:lnTo>
                  <a:lnTo>
                    <a:pt x="304" y="1768"/>
                  </a:lnTo>
                  <a:lnTo>
                    <a:pt x="304" y="1768"/>
                  </a:lnTo>
                  <a:lnTo>
                    <a:pt x="322" y="1762"/>
                  </a:lnTo>
                  <a:lnTo>
                    <a:pt x="340" y="1756"/>
                  </a:lnTo>
                  <a:lnTo>
                    <a:pt x="360" y="1754"/>
                  </a:lnTo>
                  <a:lnTo>
                    <a:pt x="378" y="1752"/>
                  </a:lnTo>
                  <a:lnTo>
                    <a:pt x="378" y="1752"/>
                  </a:lnTo>
                  <a:lnTo>
                    <a:pt x="424" y="1754"/>
                  </a:lnTo>
                  <a:lnTo>
                    <a:pt x="446" y="1754"/>
                  </a:lnTo>
                  <a:lnTo>
                    <a:pt x="468" y="1752"/>
                  </a:lnTo>
                  <a:lnTo>
                    <a:pt x="468" y="1752"/>
                  </a:lnTo>
                  <a:lnTo>
                    <a:pt x="474" y="1750"/>
                  </a:lnTo>
                  <a:lnTo>
                    <a:pt x="478" y="1748"/>
                  </a:lnTo>
                  <a:lnTo>
                    <a:pt x="478" y="1748"/>
                  </a:lnTo>
                  <a:lnTo>
                    <a:pt x="486" y="1746"/>
                  </a:lnTo>
                  <a:lnTo>
                    <a:pt x="494" y="1744"/>
                  </a:lnTo>
                  <a:lnTo>
                    <a:pt x="494" y="1744"/>
                  </a:lnTo>
                  <a:lnTo>
                    <a:pt x="502" y="1740"/>
                  </a:lnTo>
                  <a:lnTo>
                    <a:pt x="510" y="1736"/>
                  </a:lnTo>
                  <a:lnTo>
                    <a:pt x="510" y="1736"/>
                  </a:lnTo>
                  <a:lnTo>
                    <a:pt x="522" y="1736"/>
                  </a:lnTo>
                  <a:lnTo>
                    <a:pt x="532" y="1736"/>
                  </a:lnTo>
                  <a:lnTo>
                    <a:pt x="532" y="1736"/>
                  </a:lnTo>
                  <a:lnTo>
                    <a:pt x="552" y="1736"/>
                  </a:lnTo>
                  <a:lnTo>
                    <a:pt x="552" y="1736"/>
                  </a:lnTo>
                  <a:lnTo>
                    <a:pt x="562" y="1734"/>
                  </a:lnTo>
                  <a:lnTo>
                    <a:pt x="572" y="1728"/>
                  </a:lnTo>
                  <a:lnTo>
                    <a:pt x="572" y="1728"/>
                  </a:lnTo>
                  <a:lnTo>
                    <a:pt x="602" y="1716"/>
                  </a:lnTo>
                  <a:lnTo>
                    <a:pt x="602" y="1716"/>
                  </a:lnTo>
                  <a:lnTo>
                    <a:pt x="606" y="1714"/>
                  </a:lnTo>
                  <a:lnTo>
                    <a:pt x="610" y="1712"/>
                  </a:lnTo>
                  <a:lnTo>
                    <a:pt x="610" y="1712"/>
                  </a:lnTo>
                  <a:lnTo>
                    <a:pt x="624" y="1712"/>
                  </a:lnTo>
                  <a:lnTo>
                    <a:pt x="638" y="1712"/>
                  </a:lnTo>
                  <a:lnTo>
                    <a:pt x="638" y="1712"/>
                  </a:lnTo>
                  <a:lnTo>
                    <a:pt x="676" y="1712"/>
                  </a:lnTo>
                  <a:lnTo>
                    <a:pt x="676" y="1712"/>
                  </a:lnTo>
                  <a:lnTo>
                    <a:pt x="694" y="1712"/>
                  </a:lnTo>
                  <a:lnTo>
                    <a:pt x="712" y="1716"/>
                  </a:lnTo>
                  <a:lnTo>
                    <a:pt x="712" y="1716"/>
                  </a:lnTo>
                  <a:lnTo>
                    <a:pt x="722" y="1716"/>
                  </a:lnTo>
                  <a:lnTo>
                    <a:pt x="732" y="1716"/>
                  </a:lnTo>
                  <a:lnTo>
                    <a:pt x="754" y="1712"/>
                  </a:lnTo>
                  <a:lnTo>
                    <a:pt x="754" y="1712"/>
                  </a:lnTo>
                  <a:lnTo>
                    <a:pt x="760" y="1710"/>
                  </a:lnTo>
                  <a:lnTo>
                    <a:pt x="766" y="1706"/>
                  </a:lnTo>
                  <a:lnTo>
                    <a:pt x="774" y="1702"/>
                  </a:lnTo>
                  <a:lnTo>
                    <a:pt x="780" y="1700"/>
                  </a:lnTo>
                  <a:lnTo>
                    <a:pt x="780" y="1700"/>
                  </a:lnTo>
                  <a:lnTo>
                    <a:pt x="788" y="1698"/>
                  </a:lnTo>
                  <a:lnTo>
                    <a:pt x="796" y="1698"/>
                  </a:lnTo>
                  <a:lnTo>
                    <a:pt x="806" y="1698"/>
                  </a:lnTo>
                  <a:lnTo>
                    <a:pt x="814" y="1696"/>
                  </a:lnTo>
                  <a:lnTo>
                    <a:pt x="814" y="1696"/>
                  </a:lnTo>
                  <a:lnTo>
                    <a:pt x="820" y="1692"/>
                  </a:lnTo>
                  <a:lnTo>
                    <a:pt x="828" y="1688"/>
                  </a:lnTo>
                  <a:lnTo>
                    <a:pt x="828" y="1688"/>
                  </a:lnTo>
                  <a:lnTo>
                    <a:pt x="840" y="1684"/>
                  </a:lnTo>
                  <a:lnTo>
                    <a:pt x="840" y="1684"/>
                  </a:lnTo>
                  <a:lnTo>
                    <a:pt x="858" y="1676"/>
                  </a:lnTo>
                  <a:lnTo>
                    <a:pt x="858" y="1676"/>
                  </a:lnTo>
                  <a:lnTo>
                    <a:pt x="866" y="1670"/>
                  </a:lnTo>
                  <a:lnTo>
                    <a:pt x="874" y="1664"/>
                  </a:lnTo>
                  <a:lnTo>
                    <a:pt x="874" y="1664"/>
                  </a:lnTo>
                  <a:lnTo>
                    <a:pt x="888" y="1658"/>
                  </a:lnTo>
                  <a:lnTo>
                    <a:pt x="904" y="1656"/>
                  </a:lnTo>
                  <a:lnTo>
                    <a:pt x="904" y="1656"/>
                  </a:lnTo>
                  <a:lnTo>
                    <a:pt x="912" y="1654"/>
                  </a:lnTo>
                  <a:lnTo>
                    <a:pt x="918" y="1652"/>
                  </a:lnTo>
                  <a:lnTo>
                    <a:pt x="934" y="1648"/>
                  </a:lnTo>
                  <a:lnTo>
                    <a:pt x="934" y="1648"/>
                  </a:lnTo>
                  <a:lnTo>
                    <a:pt x="952" y="1644"/>
                  </a:lnTo>
                  <a:lnTo>
                    <a:pt x="972" y="1640"/>
                  </a:lnTo>
                  <a:lnTo>
                    <a:pt x="972" y="1640"/>
                  </a:lnTo>
                  <a:lnTo>
                    <a:pt x="990" y="1638"/>
                  </a:lnTo>
                  <a:lnTo>
                    <a:pt x="1006" y="1636"/>
                  </a:lnTo>
                  <a:lnTo>
                    <a:pt x="1006" y="1636"/>
                  </a:lnTo>
                  <a:lnTo>
                    <a:pt x="1012" y="1634"/>
                  </a:lnTo>
                  <a:lnTo>
                    <a:pt x="1018" y="1632"/>
                  </a:lnTo>
                  <a:lnTo>
                    <a:pt x="1018" y="1632"/>
                  </a:lnTo>
                  <a:lnTo>
                    <a:pt x="1026" y="1630"/>
                  </a:lnTo>
                  <a:lnTo>
                    <a:pt x="1034" y="1628"/>
                  </a:lnTo>
                  <a:lnTo>
                    <a:pt x="1042" y="1626"/>
                  </a:lnTo>
                  <a:lnTo>
                    <a:pt x="1052" y="1624"/>
                  </a:lnTo>
                  <a:lnTo>
                    <a:pt x="1052" y="1624"/>
                  </a:lnTo>
                  <a:lnTo>
                    <a:pt x="1070" y="1624"/>
                  </a:lnTo>
                  <a:lnTo>
                    <a:pt x="1070" y="1624"/>
                  </a:lnTo>
                  <a:lnTo>
                    <a:pt x="1080" y="1622"/>
                  </a:lnTo>
                  <a:lnTo>
                    <a:pt x="1090" y="1620"/>
                  </a:lnTo>
                  <a:lnTo>
                    <a:pt x="1090" y="1620"/>
                  </a:lnTo>
                  <a:lnTo>
                    <a:pt x="1100" y="1618"/>
                  </a:lnTo>
                  <a:lnTo>
                    <a:pt x="1108" y="1612"/>
                  </a:lnTo>
                  <a:lnTo>
                    <a:pt x="1108" y="1612"/>
                  </a:lnTo>
                  <a:lnTo>
                    <a:pt x="1118" y="1610"/>
                  </a:lnTo>
                  <a:lnTo>
                    <a:pt x="1122" y="1608"/>
                  </a:lnTo>
                  <a:lnTo>
                    <a:pt x="1126" y="1604"/>
                  </a:lnTo>
                  <a:lnTo>
                    <a:pt x="1126" y="1604"/>
                  </a:lnTo>
                  <a:lnTo>
                    <a:pt x="1132" y="1598"/>
                  </a:lnTo>
                  <a:lnTo>
                    <a:pt x="1138" y="1596"/>
                  </a:lnTo>
                  <a:lnTo>
                    <a:pt x="1138" y="1596"/>
                  </a:lnTo>
                  <a:lnTo>
                    <a:pt x="1154" y="1592"/>
                  </a:lnTo>
                  <a:lnTo>
                    <a:pt x="1154" y="1592"/>
                  </a:lnTo>
                  <a:lnTo>
                    <a:pt x="1170" y="1588"/>
                  </a:lnTo>
                  <a:lnTo>
                    <a:pt x="1186" y="1584"/>
                  </a:lnTo>
                  <a:lnTo>
                    <a:pt x="1220" y="1584"/>
                  </a:lnTo>
                  <a:lnTo>
                    <a:pt x="1220" y="1584"/>
                  </a:lnTo>
                  <a:lnTo>
                    <a:pt x="1286" y="1584"/>
                  </a:lnTo>
                  <a:lnTo>
                    <a:pt x="1286" y="1584"/>
                  </a:lnTo>
                  <a:lnTo>
                    <a:pt x="1324" y="1584"/>
                  </a:lnTo>
                  <a:lnTo>
                    <a:pt x="1324" y="1584"/>
                  </a:lnTo>
                  <a:lnTo>
                    <a:pt x="1332" y="1584"/>
                  </a:lnTo>
                  <a:lnTo>
                    <a:pt x="1340" y="1582"/>
                  </a:lnTo>
                  <a:lnTo>
                    <a:pt x="1340" y="1582"/>
                  </a:lnTo>
                  <a:lnTo>
                    <a:pt x="1362" y="1580"/>
                  </a:lnTo>
                  <a:lnTo>
                    <a:pt x="1362" y="1580"/>
                  </a:lnTo>
                  <a:lnTo>
                    <a:pt x="1368" y="1576"/>
                  </a:lnTo>
                  <a:lnTo>
                    <a:pt x="1376" y="1572"/>
                  </a:lnTo>
                  <a:lnTo>
                    <a:pt x="1376" y="1572"/>
                  </a:lnTo>
                  <a:lnTo>
                    <a:pt x="1392" y="1566"/>
                  </a:lnTo>
                  <a:lnTo>
                    <a:pt x="1392" y="1566"/>
                  </a:lnTo>
                  <a:lnTo>
                    <a:pt x="1406" y="1564"/>
                  </a:lnTo>
                  <a:lnTo>
                    <a:pt x="1406" y="1564"/>
                  </a:lnTo>
                  <a:lnTo>
                    <a:pt x="1412" y="1564"/>
                  </a:lnTo>
                  <a:lnTo>
                    <a:pt x="1416" y="1562"/>
                  </a:lnTo>
                  <a:lnTo>
                    <a:pt x="1422" y="1556"/>
                  </a:lnTo>
                  <a:lnTo>
                    <a:pt x="1422" y="1556"/>
                  </a:lnTo>
                  <a:lnTo>
                    <a:pt x="1428" y="1554"/>
                  </a:lnTo>
                  <a:lnTo>
                    <a:pt x="1436" y="1552"/>
                  </a:lnTo>
                  <a:lnTo>
                    <a:pt x="1436" y="1552"/>
                  </a:lnTo>
                  <a:lnTo>
                    <a:pt x="1450" y="1542"/>
                  </a:lnTo>
                  <a:lnTo>
                    <a:pt x="1450" y="1542"/>
                  </a:lnTo>
                  <a:lnTo>
                    <a:pt x="1458" y="1540"/>
                  </a:lnTo>
                  <a:lnTo>
                    <a:pt x="1466" y="1538"/>
                  </a:lnTo>
                  <a:lnTo>
                    <a:pt x="1482" y="1536"/>
                  </a:lnTo>
                  <a:lnTo>
                    <a:pt x="1482" y="1536"/>
                  </a:lnTo>
                  <a:lnTo>
                    <a:pt x="1490" y="1536"/>
                  </a:lnTo>
                  <a:lnTo>
                    <a:pt x="1500" y="1536"/>
                  </a:lnTo>
                  <a:lnTo>
                    <a:pt x="1500" y="1536"/>
                  </a:lnTo>
                  <a:lnTo>
                    <a:pt x="1504" y="1532"/>
                  </a:lnTo>
                  <a:lnTo>
                    <a:pt x="1508" y="1528"/>
                  </a:lnTo>
                  <a:lnTo>
                    <a:pt x="1508" y="1528"/>
                  </a:lnTo>
                  <a:lnTo>
                    <a:pt x="1514" y="1528"/>
                  </a:lnTo>
                  <a:lnTo>
                    <a:pt x="1520" y="1526"/>
                  </a:lnTo>
                  <a:lnTo>
                    <a:pt x="1520" y="1526"/>
                  </a:lnTo>
                  <a:lnTo>
                    <a:pt x="1530" y="1520"/>
                  </a:lnTo>
                  <a:lnTo>
                    <a:pt x="1542" y="1518"/>
                  </a:lnTo>
                  <a:lnTo>
                    <a:pt x="1542" y="1518"/>
                  </a:lnTo>
                  <a:lnTo>
                    <a:pt x="1564" y="1516"/>
                  </a:lnTo>
                  <a:lnTo>
                    <a:pt x="1588" y="1516"/>
                  </a:lnTo>
                  <a:lnTo>
                    <a:pt x="1588" y="1516"/>
                  </a:lnTo>
                  <a:lnTo>
                    <a:pt x="1606" y="1516"/>
                  </a:lnTo>
                  <a:lnTo>
                    <a:pt x="1616" y="1516"/>
                  </a:lnTo>
                  <a:lnTo>
                    <a:pt x="1624" y="1514"/>
                  </a:lnTo>
                  <a:lnTo>
                    <a:pt x="1624" y="1514"/>
                  </a:lnTo>
                  <a:lnTo>
                    <a:pt x="1632" y="1510"/>
                  </a:lnTo>
                  <a:lnTo>
                    <a:pt x="1638" y="1504"/>
                  </a:lnTo>
                  <a:lnTo>
                    <a:pt x="1638" y="1504"/>
                  </a:lnTo>
                  <a:lnTo>
                    <a:pt x="1646" y="1502"/>
                  </a:lnTo>
                  <a:lnTo>
                    <a:pt x="1654" y="1500"/>
                  </a:lnTo>
                  <a:lnTo>
                    <a:pt x="1654" y="1500"/>
                  </a:lnTo>
                  <a:lnTo>
                    <a:pt x="1660" y="1494"/>
                  </a:lnTo>
                  <a:lnTo>
                    <a:pt x="1664" y="1488"/>
                  </a:lnTo>
                  <a:lnTo>
                    <a:pt x="1664" y="1488"/>
                  </a:lnTo>
                  <a:lnTo>
                    <a:pt x="1674" y="1486"/>
                  </a:lnTo>
                  <a:lnTo>
                    <a:pt x="1682" y="1482"/>
                  </a:lnTo>
                  <a:lnTo>
                    <a:pt x="1682" y="1482"/>
                  </a:lnTo>
                  <a:lnTo>
                    <a:pt x="1690" y="1480"/>
                  </a:lnTo>
                  <a:lnTo>
                    <a:pt x="1698" y="1480"/>
                  </a:lnTo>
                  <a:lnTo>
                    <a:pt x="1716" y="1480"/>
                  </a:lnTo>
                  <a:lnTo>
                    <a:pt x="1716" y="1480"/>
                  </a:lnTo>
                  <a:lnTo>
                    <a:pt x="1724" y="1480"/>
                  </a:lnTo>
                  <a:lnTo>
                    <a:pt x="1732" y="1478"/>
                  </a:lnTo>
                  <a:lnTo>
                    <a:pt x="1748" y="1472"/>
                  </a:lnTo>
                  <a:lnTo>
                    <a:pt x="1748" y="1472"/>
                  </a:lnTo>
                  <a:lnTo>
                    <a:pt x="1756" y="1470"/>
                  </a:lnTo>
                  <a:lnTo>
                    <a:pt x="1764" y="1468"/>
                  </a:lnTo>
                  <a:lnTo>
                    <a:pt x="1764" y="1468"/>
                  </a:lnTo>
                  <a:lnTo>
                    <a:pt x="1768" y="1468"/>
                  </a:lnTo>
                  <a:lnTo>
                    <a:pt x="1770" y="1466"/>
                  </a:lnTo>
                  <a:lnTo>
                    <a:pt x="1776" y="1460"/>
                  </a:lnTo>
                  <a:lnTo>
                    <a:pt x="1776" y="1460"/>
                  </a:lnTo>
                  <a:lnTo>
                    <a:pt x="1780" y="1458"/>
                  </a:lnTo>
                  <a:lnTo>
                    <a:pt x="1786" y="1456"/>
                  </a:lnTo>
                  <a:lnTo>
                    <a:pt x="1796" y="1456"/>
                  </a:lnTo>
                  <a:lnTo>
                    <a:pt x="1796" y="1456"/>
                  </a:lnTo>
                  <a:lnTo>
                    <a:pt x="1812" y="1452"/>
                  </a:lnTo>
                  <a:lnTo>
                    <a:pt x="1812" y="1452"/>
                  </a:lnTo>
                  <a:lnTo>
                    <a:pt x="1818" y="1450"/>
                  </a:lnTo>
                  <a:lnTo>
                    <a:pt x="1826" y="1450"/>
                  </a:lnTo>
                  <a:lnTo>
                    <a:pt x="1826" y="1450"/>
                  </a:lnTo>
                  <a:lnTo>
                    <a:pt x="1840" y="1442"/>
                  </a:lnTo>
                  <a:lnTo>
                    <a:pt x="1840" y="1442"/>
                  </a:lnTo>
                  <a:lnTo>
                    <a:pt x="1850" y="1438"/>
                  </a:lnTo>
                  <a:lnTo>
                    <a:pt x="1858" y="1432"/>
                  </a:lnTo>
                  <a:lnTo>
                    <a:pt x="1876" y="1422"/>
                  </a:lnTo>
                  <a:lnTo>
                    <a:pt x="1876" y="1422"/>
                  </a:lnTo>
                  <a:lnTo>
                    <a:pt x="1884" y="1422"/>
                  </a:lnTo>
                  <a:lnTo>
                    <a:pt x="1892" y="1420"/>
                  </a:lnTo>
                  <a:lnTo>
                    <a:pt x="1892" y="1420"/>
                  </a:lnTo>
                  <a:lnTo>
                    <a:pt x="1896" y="1416"/>
                  </a:lnTo>
                  <a:lnTo>
                    <a:pt x="1902" y="1412"/>
                  </a:lnTo>
                  <a:lnTo>
                    <a:pt x="1902" y="1412"/>
                  </a:lnTo>
                  <a:lnTo>
                    <a:pt x="1910" y="1410"/>
                  </a:lnTo>
                  <a:lnTo>
                    <a:pt x="1920" y="1408"/>
                  </a:lnTo>
                  <a:lnTo>
                    <a:pt x="1920" y="1408"/>
                  </a:lnTo>
                  <a:lnTo>
                    <a:pt x="1936" y="1404"/>
                  </a:lnTo>
                  <a:lnTo>
                    <a:pt x="1936" y="1404"/>
                  </a:lnTo>
                  <a:lnTo>
                    <a:pt x="1956" y="1402"/>
                  </a:lnTo>
                  <a:lnTo>
                    <a:pt x="1974" y="1404"/>
                  </a:lnTo>
                  <a:lnTo>
                    <a:pt x="1994" y="1404"/>
                  </a:lnTo>
                  <a:lnTo>
                    <a:pt x="2012" y="1404"/>
                  </a:lnTo>
                  <a:lnTo>
                    <a:pt x="2012" y="1404"/>
                  </a:lnTo>
                  <a:lnTo>
                    <a:pt x="2020" y="1402"/>
                  </a:lnTo>
                  <a:lnTo>
                    <a:pt x="2030" y="1400"/>
                  </a:lnTo>
                  <a:lnTo>
                    <a:pt x="2046" y="1396"/>
                  </a:lnTo>
                  <a:lnTo>
                    <a:pt x="2046" y="1396"/>
                  </a:lnTo>
                  <a:lnTo>
                    <a:pt x="2066" y="1392"/>
                  </a:lnTo>
                  <a:lnTo>
                    <a:pt x="2086" y="1384"/>
                  </a:lnTo>
                  <a:lnTo>
                    <a:pt x="2086" y="1384"/>
                  </a:lnTo>
                  <a:lnTo>
                    <a:pt x="2116" y="1374"/>
                  </a:lnTo>
                  <a:lnTo>
                    <a:pt x="2116" y="1374"/>
                  </a:lnTo>
                  <a:lnTo>
                    <a:pt x="2138" y="1362"/>
                  </a:lnTo>
                  <a:lnTo>
                    <a:pt x="2150" y="1358"/>
                  </a:lnTo>
                  <a:lnTo>
                    <a:pt x="2162" y="1356"/>
                  </a:lnTo>
                  <a:lnTo>
                    <a:pt x="2162" y="1356"/>
                  </a:lnTo>
                  <a:lnTo>
                    <a:pt x="2170" y="1354"/>
                  </a:lnTo>
                  <a:lnTo>
                    <a:pt x="2176" y="1352"/>
                  </a:lnTo>
                  <a:lnTo>
                    <a:pt x="2190" y="1344"/>
                  </a:lnTo>
                  <a:lnTo>
                    <a:pt x="2190" y="1344"/>
                  </a:lnTo>
                  <a:lnTo>
                    <a:pt x="2198" y="1340"/>
                  </a:lnTo>
                  <a:lnTo>
                    <a:pt x="2208" y="1340"/>
                  </a:lnTo>
                  <a:lnTo>
                    <a:pt x="2228" y="1338"/>
                  </a:lnTo>
                  <a:lnTo>
                    <a:pt x="2268" y="1340"/>
                  </a:lnTo>
                  <a:lnTo>
                    <a:pt x="2268" y="1340"/>
                  </a:lnTo>
                  <a:lnTo>
                    <a:pt x="2364" y="1340"/>
                  </a:lnTo>
                  <a:lnTo>
                    <a:pt x="2364" y="1340"/>
                  </a:lnTo>
                  <a:lnTo>
                    <a:pt x="2382" y="1340"/>
                  </a:lnTo>
                  <a:lnTo>
                    <a:pt x="2398" y="1336"/>
                  </a:lnTo>
                  <a:lnTo>
                    <a:pt x="2398" y="1336"/>
                  </a:lnTo>
                  <a:lnTo>
                    <a:pt x="2410" y="1334"/>
                  </a:lnTo>
                  <a:lnTo>
                    <a:pt x="2418" y="1334"/>
                  </a:lnTo>
                  <a:lnTo>
                    <a:pt x="2424" y="1332"/>
                  </a:lnTo>
                  <a:lnTo>
                    <a:pt x="2424" y="1332"/>
                  </a:lnTo>
                  <a:lnTo>
                    <a:pt x="2432" y="1326"/>
                  </a:lnTo>
                  <a:lnTo>
                    <a:pt x="2436" y="1324"/>
                  </a:lnTo>
                  <a:lnTo>
                    <a:pt x="2442" y="1324"/>
                  </a:lnTo>
                  <a:lnTo>
                    <a:pt x="2442" y="1324"/>
                  </a:lnTo>
                  <a:lnTo>
                    <a:pt x="2480" y="1324"/>
                  </a:lnTo>
                  <a:lnTo>
                    <a:pt x="2500" y="1322"/>
                  </a:lnTo>
                  <a:lnTo>
                    <a:pt x="2510" y="1320"/>
                  </a:lnTo>
                  <a:lnTo>
                    <a:pt x="2518" y="1316"/>
                  </a:lnTo>
                  <a:lnTo>
                    <a:pt x="2518" y="1316"/>
                  </a:lnTo>
                  <a:lnTo>
                    <a:pt x="2520" y="1312"/>
                  </a:lnTo>
                  <a:lnTo>
                    <a:pt x="2522" y="1308"/>
                  </a:lnTo>
                  <a:lnTo>
                    <a:pt x="2528" y="1302"/>
                  </a:lnTo>
                  <a:lnTo>
                    <a:pt x="2528" y="1302"/>
                  </a:lnTo>
                  <a:lnTo>
                    <a:pt x="2534" y="1300"/>
                  </a:lnTo>
                  <a:lnTo>
                    <a:pt x="2542" y="1298"/>
                  </a:lnTo>
                  <a:lnTo>
                    <a:pt x="2542" y="1298"/>
                  </a:lnTo>
                  <a:lnTo>
                    <a:pt x="2564" y="1292"/>
                  </a:lnTo>
                  <a:lnTo>
                    <a:pt x="2584" y="1288"/>
                  </a:lnTo>
                  <a:lnTo>
                    <a:pt x="2584" y="1288"/>
                  </a:lnTo>
                  <a:lnTo>
                    <a:pt x="2600" y="1286"/>
                  </a:lnTo>
                  <a:lnTo>
                    <a:pt x="2616" y="1282"/>
                  </a:lnTo>
                  <a:lnTo>
                    <a:pt x="2616" y="1282"/>
                  </a:lnTo>
                  <a:lnTo>
                    <a:pt x="2638" y="1276"/>
                  </a:lnTo>
                  <a:lnTo>
                    <a:pt x="2660" y="1272"/>
                  </a:lnTo>
                  <a:lnTo>
                    <a:pt x="2660" y="1272"/>
                  </a:lnTo>
                  <a:lnTo>
                    <a:pt x="2670" y="1266"/>
                  </a:lnTo>
                  <a:lnTo>
                    <a:pt x="2680" y="1262"/>
                  </a:lnTo>
                  <a:lnTo>
                    <a:pt x="2680" y="1262"/>
                  </a:lnTo>
                  <a:lnTo>
                    <a:pt x="2692" y="1260"/>
                  </a:lnTo>
                  <a:lnTo>
                    <a:pt x="2704" y="1256"/>
                  </a:lnTo>
                  <a:lnTo>
                    <a:pt x="2704" y="1256"/>
                  </a:lnTo>
                  <a:lnTo>
                    <a:pt x="2728" y="1246"/>
                  </a:lnTo>
                  <a:lnTo>
                    <a:pt x="2754" y="1236"/>
                  </a:lnTo>
                  <a:lnTo>
                    <a:pt x="2754" y="1236"/>
                  </a:lnTo>
                  <a:lnTo>
                    <a:pt x="2772" y="1232"/>
                  </a:lnTo>
                  <a:lnTo>
                    <a:pt x="2772" y="1232"/>
                  </a:lnTo>
                  <a:lnTo>
                    <a:pt x="2782" y="1228"/>
                  </a:lnTo>
                  <a:lnTo>
                    <a:pt x="2792" y="1224"/>
                  </a:lnTo>
                  <a:lnTo>
                    <a:pt x="2792" y="1224"/>
                  </a:lnTo>
                  <a:lnTo>
                    <a:pt x="2798" y="1224"/>
                  </a:lnTo>
                  <a:lnTo>
                    <a:pt x="2804" y="1224"/>
                  </a:lnTo>
                  <a:lnTo>
                    <a:pt x="2804" y="1224"/>
                  </a:lnTo>
                  <a:lnTo>
                    <a:pt x="2812" y="1222"/>
                  </a:lnTo>
                  <a:lnTo>
                    <a:pt x="2820" y="1220"/>
                  </a:lnTo>
                  <a:lnTo>
                    <a:pt x="2820" y="1220"/>
                  </a:lnTo>
                  <a:lnTo>
                    <a:pt x="2844" y="1210"/>
                  </a:lnTo>
                  <a:lnTo>
                    <a:pt x="2844" y="1210"/>
                  </a:lnTo>
                  <a:lnTo>
                    <a:pt x="2850" y="1208"/>
                  </a:lnTo>
                  <a:lnTo>
                    <a:pt x="2858" y="1208"/>
                  </a:lnTo>
                  <a:lnTo>
                    <a:pt x="2864" y="1208"/>
                  </a:lnTo>
                  <a:lnTo>
                    <a:pt x="2872" y="1208"/>
                  </a:lnTo>
                  <a:lnTo>
                    <a:pt x="2872" y="1208"/>
                  </a:lnTo>
                  <a:lnTo>
                    <a:pt x="2872" y="1202"/>
                  </a:lnTo>
                  <a:lnTo>
                    <a:pt x="2876" y="1198"/>
                  </a:lnTo>
                  <a:lnTo>
                    <a:pt x="2880" y="1196"/>
                  </a:lnTo>
                  <a:lnTo>
                    <a:pt x="2886" y="1194"/>
                  </a:lnTo>
                  <a:lnTo>
                    <a:pt x="2898" y="1192"/>
                  </a:lnTo>
                  <a:lnTo>
                    <a:pt x="2908" y="1190"/>
                  </a:lnTo>
                  <a:lnTo>
                    <a:pt x="2908" y="1190"/>
                  </a:lnTo>
                  <a:lnTo>
                    <a:pt x="2922" y="1184"/>
                  </a:lnTo>
                  <a:lnTo>
                    <a:pt x="2934" y="1182"/>
                  </a:lnTo>
                  <a:lnTo>
                    <a:pt x="2948" y="1180"/>
                  </a:lnTo>
                  <a:lnTo>
                    <a:pt x="2964" y="1180"/>
                  </a:lnTo>
                  <a:lnTo>
                    <a:pt x="2964" y="1180"/>
                  </a:lnTo>
                  <a:lnTo>
                    <a:pt x="2978" y="1178"/>
                  </a:lnTo>
                  <a:lnTo>
                    <a:pt x="2994" y="1174"/>
                  </a:lnTo>
                  <a:lnTo>
                    <a:pt x="2994" y="1174"/>
                  </a:lnTo>
                  <a:lnTo>
                    <a:pt x="3006" y="1172"/>
                  </a:lnTo>
                  <a:lnTo>
                    <a:pt x="3016" y="1172"/>
                  </a:lnTo>
                  <a:lnTo>
                    <a:pt x="3016" y="1172"/>
                  </a:lnTo>
                  <a:lnTo>
                    <a:pt x="3032" y="1170"/>
                  </a:lnTo>
                  <a:lnTo>
                    <a:pt x="3046" y="1164"/>
                  </a:lnTo>
                  <a:lnTo>
                    <a:pt x="3060" y="1160"/>
                  </a:lnTo>
                  <a:lnTo>
                    <a:pt x="3076" y="1156"/>
                  </a:lnTo>
                  <a:lnTo>
                    <a:pt x="3076" y="1156"/>
                  </a:lnTo>
                  <a:lnTo>
                    <a:pt x="3088" y="1152"/>
                  </a:lnTo>
                  <a:lnTo>
                    <a:pt x="3100" y="1148"/>
                  </a:lnTo>
                  <a:lnTo>
                    <a:pt x="3100" y="1148"/>
                  </a:lnTo>
                  <a:lnTo>
                    <a:pt x="3112" y="1144"/>
                  </a:lnTo>
                  <a:lnTo>
                    <a:pt x="3124" y="1144"/>
                  </a:lnTo>
                  <a:lnTo>
                    <a:pt x="3124" y="1144"/>
                  </a:lnTo>
                  <a:lnTo>
                    <a:pt x="3128" y="1140"/>
                  </a:lnTo>
                  <a:lnTo>
                    <a:pt x="3128" y="1140"/>
                  </a:lnTo>
                  <a:lnTo>
                    <a:pt x="3136" y="1140"/>
                  </a:lnTo>
                  <a:lnTo>
                    <a:pt x="3142" y="1140"/>
                  </a:lnTo>
                  <a:lnTo>
                    <a:pt x="3142" y="1140"/>
                  </a:lnTo>
                  <a:lnTo>
                    <a:pt x="3166" y="1138"/>
                  </a:lnTo>
                  <a:lnTo>
                    <a:pt x="3188" y="1136"/>
                  </a:lnTo>
                  <a:lnTo>
                    <a:pt x="3188" y="1136"/>
                  </a:lnTo>
                  <a:lnTo>
                    <a:pt x="3232" y="1128"/>
                  </a:lnTo>
                  <a:lnTo>
                    <a:pt x="3232" y="1128"/>
                  </a:lnTo>
                  <a:lnTo>
                    <a:pt x="3238" y="1126"/>
                  </a:lnTo>
                  <a:lnTo>
                    <a:pt x="3244" y="1122"/>
                  </a:lnTo>
                  <a:lnTo>
                    <a:pt x="3254" y="1116"/>
                  </a:lnTo>
                  <a:lnTo>
                    <a:pt x="3254" y="1116"/>
                  </a:lnTo>
                  <a:lnTo>
                    <a:pt x="3262" y="1114"/>
                  </a:lnTo>
                  <a:lnTo>
                    <a:pt x="3268" y="1110"/>
                  </a:lnTo>
                  <a:lnTo>
                    <a:pt x="3268" y="1110"/>
                  </a:lnTo>
                  <a:lnTo>
                    <a:pt x="3276" y="1102"/>
                  </a:lnTo>
                  <a:lnTo>
                    <a:pt x="3284" y="1096"/>
                  </a:lnTo>
                  <a:lnTo>
                    <a:pt x="3284" y="1096"/>
                  </a:lnTo>
                  <a:lnTo>
                    <a:pt x="3294" y="1090"/>
                  </a:lnTo>
                  <a:lnTo>
                    <a:pt x="3298" y="1088"/>
                  </a:lnTo>
                  <a:lnTo>
                    <a:pt x="3306" y="1088"/>
                  </a:lnTo>
                  <a:lnTo>
                    <a:pt x="3306" y="1088"/>
                  </a:lnTo>
                  <a:lnTo>
                    <a:pt x="3362" y="1088"/>
                  </a:lnTo>
                  <a:lnTo>
                    <a:pt x="3362" y="1088"/>
                  </a:lnTo>
                  <a:lnTo>
                    <a:pt x="3384" y="1086"/>
                  </a:lnTo>
                  <a:lnTo>
                    <a:pt x="3404" y="1080"/>
                  </a:lnTo>
                  <a:lnTo>
                    <a:pt x="3404" y="1080"/>
                  </a:lnTo>
                  <a:lnTo>
                    <a:pt x="3432" y="1070"/>
                  </a:lnTo>
                  <a:lnTo>
                    <a:pt x="3432" y="1070"/>
                  </a:lnTo>
                  <a:lnTo>
                    <a:pt x="3440" y="1066"/>
                  </a:lnTo>
                  <a:lnTo>
                    <a:pt x="3448" y="1060"/>
                  </a:lnTo>
                  <a:lnTo>
                    <a:pt x="3448" y="1060"/>
                  </a:lnTo>
                  <a:lnTo>
                    <a:pt x="3472" y="1054"/>
                  </a:lnTo>
                  <a:lnTo>
                    <a:pt x="3496" y="1050"/>
                  </a:lnTo>
                  <a:lnTo>
                    <a:pt x="3542" y="1044"/>
                  </a:lnTo>
                  <a:lnTo>
                    <a:pt x="3542" y="1044"/>
                  </a:lnTo>
                  <a:lnTo>
                    <a:pt x="3566" y="1038"/>
                  </a:lnTo>
                  <a:lnTo>
                    <a:pt x="3588" y="1032"/>
                  </a:lnTo>
                  <a:lnTo>
                    <a:pt x="3588" y="1032"/>
                  </a:lnTo>
                  <a:lnTo>
                    <a:pt x="3600" y="1028"/>
                  </a:lnTo>
                  <a:lnTo>
                    <a:pt x="3610" y="1024"/>
                  </a:lnTo>
                  <a:lnTo>
                    <a:pt x="3630" y="1010"/>
                  </a:lnTo>
                  <a:lnTo>
                    <a:pt x="3630" y="1010"/>
                  </a:lnTo>
                  <a:lnTo>
                    <a:pt x="3664" y="986"/>
                  </a:lnTo>
                  <a:lnTo>
                    <a:pt x="3664" y="986"/>
                  </a:lnTo>
                  <a:lnTo>
                    <a:pt x="3682" y="974"/>
                  </a:lnTo>
                  <a:lnTo>
                    <a:pt x="3692" y="968"/>
                  </a:lnTo>
                  <a:lnTo>
                    <a:pt x="3702" y="962"/>
                  </a:lnTo>
                  <a:lnTo>
                    <a:pt x="3702" y="962"/>
                  </a:lnTo>
                  <a:lnTo>
                    <a:pt x="3710" y="962"/>
                  </a:lnTo>
                  <a:lnTo>
                    <a:pt x="3718" y="962"/>
                  </a:lnTo>
                  <a:lnTo>
                    <a:pt x="3726" y="964"/>
                  </a:lnTo>
                  <a:lnTo>
                    <a:pt x="3736" y="964"/>
                  </a:lnTo>
                  <a:lnTo>
                    <a:pt x="3736" y="964"/>
                  </a:lnTo>
                  <a:lnTo>
                    <a:pt x="3752" y="962"/>
                  </a:lnTo>
                  <a:lnTo>
                    <a:pt x="3770" y="958"/>
                  </a:lnTo>
                  <a:lnTo>
                    <a:pt x="3770" y="958"/>
                  </a:lnTo>
                  <a:lnTo>
                    <a:pt x="3788" y="952"/>
                  </a:lnTo>
                  <a:lnTo>
                    <a:pt x="3788" y="952"/>
                  </a:lnTo>
                  <a:lnTo>
                    <a:pt x="3800" y="952"/>
                  </a:lnTo>
                  <a:lnTo>
                    <a:pt x="3812" y="952"/>
                  </a:lnTo>
                  <a:lnTo>
                    <a:pt x="3812" y="952"/>
                  </a:lnTo>
                  <a:lnTo>
                    <a:pt x="3862" y="952"/>
                  </a:lnTo>
                  <a:lnTo>
                    <a:pt x="3862" y="952"/>
                  </a:lnTo>
                  <a:lnTo>
                    <a:pt x="3872" y="952"/>
                  </a:lnTo>
                  <a:lnTo>
                    <a:pt x="3884" y="952"/>
                  </a:lnTo>
                  <a:lnTo>
                    <a:pt x="3884" y="952"/>
                  </a:lnTo>
                  <a:lnTo>
                    <a:pt x="3894" y="950"/>
                  </a:lnTo>
                  <a:lnTo>
                    <a:pt x="3904" y="948"/>
                  </a:lnTo>
                  <a:lnTo>
                    <a:pt x="3904" y="948"/>
                  </a:lnTo>
                  <a:lnTo>
                    <a:pt x="3908" y="948"/>
                  </a:lnTo>
                  <a:lnTo>
                    <a:pt x="3912" y="944"/>
                  </a:lnTo>
                  <a:lnTo>
                    <a:pt x="3922" y="940"/>
                  </a:lnTo>
                  <a:lnTo>
                    <a:pt x="3922" y="940"/>
                  </a:lnTo>
                  <a:lnTo>
                    <a:pt x="3926" y="938"/>
                  </a:lnTo>
                  <a:lnTo>
                    <a:pt x="3928" y="936"/>
                  </a:lnTo>
                  <a:lnTo>
                    <a:pt x="3928" y="936"/>
                  </a:lnTo>
                  <a:lnTo>
                    <a:pt x="3932" y="932"/>
                  </a:lnTo>
                  <a:lnTo>
                    <a:pt x="3936" y="932"/>
                  </a:lnTo>
                  <a:lnTo>
                    <a:pt x="3936" y="932"/>
                  </a:lnTo>
                  <a:lnTo>
                    <a:pt x="3958" y="928"/>
                  </a:lnTo>
                  <a:lnTo>
                    <a:pt x="3968" y="926"/>
                  </a:lnTo>
                  <a:lnTo>
                    <a:pt x="3978" y="920"/>
                  </a:lnTo>
                  <a:lnTo>
                    <a:pt x="3978" y="920"/>
                  </a:lnTo>
                  <a:lnTo>
                    <a:pt x="3988" y="916"/>
                  </a:lnTo>
                  <a:lnTo>
                    <a:pt x="3998" y="914"/>
                  </a:lnTo>
                  <a:lnTo>
                    <a:pt x="3998" y="914"/>
                  </a:lnTo>
                  <a:lnTo>
                    <a:pt x="4008" y="910"/>
                  </a:lnTo>
                  <a:lnTo>
                    <a:pt x="4014" y="904"/>
                  </a:lnTo>
                  <a:lnTo>
                    <a:pt x="4014" y="904"/>
                  </a:lnTo>
                  <a:lnTo>
                    <a:pt x="4018" y="902"/>
                  </a:lnTo>
                  <a:lnTo>
                    <a:pt x="4026" y="902"/>
                  </a:lnTo>
                  <a:lnTo>
                    <a:pt x="4032" y="902"/>
                  </a:lnTo>
                  <a:lnTo>
                    <a:pt x="4038" y="900"/>
                  </a:lnTo>
                  <a:lnTo>
                    <a:pt x="4038" y="900"/>
                  </a:lnTo>
                  <a:lnTo>
                    <a:pt x="4048" y="892"/>
                  </a:lnTo>
                  <a:lnTo>
                    <a:pt x="4052" y="890"/>
                  </a:lnTo>
                  <a:lnTo>
                    <a:pt x="4060" y="888"/>
                  </a:lnTo>
                  <a:lnTo>
                    <a:pt x="4060" y="888"/>
                  </a:lnTo>
                  <a:lnTo>
                    <a:pt x="4078" y="888"/>
                  </a:lnTo>
                  <a:lnTo>
                    <a:pt x="4094" y="888"/>
                  </a:lnTo>
                  <a:lnTo>
                    <a:pt x="4094" y="888"/>
                  </a:lnTo>
                  <a:lnTo>
                    <a:pt x="4104" y="886"/>
                  </a:lnTo>
                  <a:lnTo>
                    <a:pt x="4112" y="884"/>
                  </a:lnTo>
                  <a:lnTo>
                    <a:pt x="4126" y="872"/>
                  </a:lnTo>
                  <a:lnTo>
                    <a:pt x="4142" y="860"/>
                  </a:lnTo>
                  <a:lnTo>
                    <a:pt x="4150" y="856"/>
                  </a:lnTo>
                  <a:lnTo>
                    <a:pt x="4158" y="852"/>
                  </a:lnTo>
                  <a:lnTo>
                    <a:pt x="4158" y="852"/>
                  </a:lnTo>
                  <a:lnTo>
                    <a:pt x="4172" y="848"/>
                  </a:lnTo>
                  <a:lnTo>
                    <a:pt x="4178" y="840"/>
                  </a:lnTo>
                  <a:lnTo>
                    <a:pt x="4178" y="840"/>
                  </a:lnTo>
                  <a:lnTo>
                    <a:pt x="4184" y="838"/>
                  </a:lnTo>
                  <a:lnTo>
                    <a:pt x="4184" y="838"/>
                  </a:lnTo>
                  <a:lnTo>
                    <a:pt x="4190" y="834"/>
                  </a:lnTo>
                  <a:lnTo>
                    <a:pt x="4192" y="830"/>
                  </a:lnTo>
                  <a:lnTo>
                    <a:pt x="4198" y="822"/>
                  </a:lnTo>
                  <a:lnTo>
                    <a:pt x="4198" y="822"/>
                  </a:lnTo>
                  <a:lnTo>
                    <a:pt x="4202" y="820"/>
                  </a:lnTo>
                  <a:lnTo>
                    <a:pt x="4206" y="818"/>
                  </a:lnTo>
                  <a:lnTo>
                    <a:pt x="4220" y="818"/>
                  </a:lnTo>
                  <a:lnTo>
                    <a:pt x="4234" y="820"/>
                  </a:lnTo>
                  <a:lnTo>
                    <a:pt x="4246" y="820"/>
                  </a:lnTo>
                  <a:lnTo>
                    <a:pt x="4246" y="820"/>
                  </a:lnTo>
                  <a:lnTo>
                    <a:pt x="4258" y="820"/>
                  </a:lnTo>
                  <a:lnTo>
                    <a:pt x="4270" y="820"/>
                  </a:lnTo>
                  <a:lnTo>
                    <a:pt x="4270" y="820"/>
                  </a:lnTo>
                  <a:lnTo>
                    <a:pt x="4280" y="820"/>
                  </a:lnTo>
                  <a:lnTo>
                    <a:pt x="4292" y="820"/>
                  </a:lnTo>
                  <a:lnTo>
                    <a:pt x="4302" y="822"/>
                  </a:lnTo>
                  <a:lnTo>
                    <a:pt x="4314" y="820"/>
                  </a:lnTo>
                  <a:lnTo>
                    <a:pt x="4314" y="820"/>
                  </a:lnTo>
                  <a:lnTo>
                    <a:pt x="4338" y="812"/>
                  </a:lnTo>
                  <a:lnTo>
                    <a:pt x="4338" y="812"/>
                  </a:lnTo>
                  <a:lnTo>
                    <a:pt x="4344" y="812"/>
                  </a:lnTo>
                  <a:lnTo>
                    <a:pt x="4350" y="812"/>
                  </a:lnTo>
                  <a:lnTo>
                    <a:pt x="4358" y="812"/>
                  </a:lnTo>
                  <a:lnTo>
                    <a:pt x="4364" y="812"/>
                  </a:lnTo>
                  <a:lnTo>
                    <a:pt x="4364" y="812"/>
                  </a:lnTo>
                  <a:lnTo>
                    <a:pt x="4386" y="804"/>
                  </a:lnTo>
                  <a:lnTo>
                    <a:pt x="4386" y="804"/>
                  </a:lnTo>
                  <a:lnTo>
                    <a:pt x="4400" y="800"/>
                  </a:lnTo>
                  <a:lnTo>
                    <a:pt x="4412" y="796"/>
                  </a:lnTo>
                  <a:lnTo>
                    <a:pt x="4412" y="796"/>
                  </a:lnTo>
                  <a:lnTo>
                    <a:pt x="4438" y="788"/>
                  </a:lnTo>
                  <a:lnTo>
                    <a:pt x="4450" y="784"/>
                  </a:lnTo>
                  <a:lnTo>
                    <a:pt x="4464" y="784"/>
                  </a:lnTo>
                  <a:lnTo>
                    <a:pt x="4464" y="784"/>
                  </a:lnTo>
                  <a:lnTo>
                    <a:pt x="4476" y="784"/>
                  </a:lnTo>
                  <a:lnTo>
                    <a:pt x="4488" y="782"/>
                  </a:lnTo>
                  <a:lnTo>
                    <a:pt x="4514" y="776"/>
                  </a:lnTo>
                  <a:lnTo>
                    <a:pt x="4538" y="766"/>
                  </a:lnTo>
                  <a:lnTo>
                    <a:pt x="4562" y="756"/>
                  </a:lnTo>
                  <a:lnTo>
                    <a:pt x="4562" y="756"/>
                  </a:lnTo>
                  <a:lnTo>
                    <a:pt x="4580" y="750"/>
                  </a:lnTo>
                  <a:lnTo>
                    <a:pt x="4588" y="748"/>
                  </a:lnTo>
                  <a:lnTo>
                    <a:pt x="4598" y="748"/>
                  </a:lnTo>
                  <a:lnTo>
                    <a:pt x="4598" y="748"/>
                  </a:lnTo>
                  <a:lnTo>
                    <a:pt x="4610" y="748"/>
                  </a:lnTo>
                  <a:lnTo>
                    <a:pt x="4620" y="746"/>
                  </a:lnTo>
                  <a:lnTo>
                    <a:pt x="4638" y="738"/>
                  </a:lnTo>
                  <a:lnTo>
                    <a:pt x="4676" y="718"/>
                  </a:lnTo>
                  <a:lnTo>
                    <a:pt x="4676" y="718"/>
                  </a:lnTo>
                  <a:lnTo>
                    <a:pt x="4712" y="702"/>
                  </a:lnTo>
                  <a:lnTo>
                    <a:pt x="4712" y="702"/>
                  </a:lnTo>
                  <a:lnTo>
                    <a:pt x="4728" y="694"/>
                  </a:lnTo>
                  <a:lnTo>
                    <a:pt x="4736" y="690"/>
                  </a:lnTo>
                  <a:lnTo>
                    <a:pt x="4744" y="688"/>
                  </a:lnTo>
                  <a:lnTo>
                    <a:pt x="4744" y="688"/>
                  </a:lnTo>
                  <a:lnTo>
                    <a:pt x="4762" y="688"/>
                  </a:lnTo>
                  <a:lnTo>
                    <a:pt x="4780" y="688"/>
                  </a:lnTo>
                  <a:lnTo>
                    <a:pt x="4780" y="688"/>
                  </a:lnTo>
                  <a:lnTo>
                    <a:pt x="4790" y="688"/>
                  </a:lnTo>
                  <a:lnTo>
                    <a:pt x="4800" y="688"/>
                  </a:lnTo>
                  <a:lnTo>
                    <a:pt x="4800" y="688"/>
                  </a:lnTo>
                  <a:lnTo>
                    <a:pt x="4806" y="684"/>
                  </a:lnTo>
                  <a:lnTo>
                    <a:pt x="4814" y="680"/>
                  </a:lnTo>
                  <a:lnTo>
                    <a:pt x="4828" y="672"/>
                  </a:lnTo>
                  <a:lnTo>
                    <a:pt x="4828" y="672"/>
                  </a:lnTo>
                  <a:lnTo>
                    <a:pt x="4848" y="662"/>
                  </a:lnTo>
                  <a:lnTo>
                    <a:pt x="4858" y="658"/>
                  </a:lnTo>
                  <a:lnTo>
                    <a:pt x="4868" y="656"/>
                  </a:lnTo>
                  <a:lnTo>
                    <a:pt x="4868" y="656"/>
                  </a:lnTo>
                  <a:lnTo>
                    <a:pt x="4932" y="656"/>
                  </a:lnTo>
                  <a:lnTo>
                    <a:pt x="4932" y="656"/>
                  </a:lnTo>
                  <a:lnTo>
                    <a:pt x="4940" y="654"/>
                  </a:lnTo>
                  <a:lnTo>
                    <a:pt x="4946" y="652"/>
                  </a:lnTo>
                  <a:lnTo>
                    <a:pt x="4958" y="644"/>
                  </a:lnTo>
                  <a:lnTo>
                    <a:pt x="4972" y="636"/>
                  </a:lnTo>
                  <a:lnTo>
                    <a:pt x="4978" y="634"/>
                  </a:lnTo>
                  <a:lnTo>
                    <a:pt x="4986" y="632"/>
                  </a:lnTo>
                  <a:lnTo>
                    <a:pt x="4986" y="632"/>
                  </a:lnTo>
                  <a:lnTo>
                    <a:pt x="5038" y="632"/>
                  </a:lnTo>
                  <a:lnTo>
                    <a:pt x="5038" y="632"/>
                  </a:lnTo>
                  <a:lnTo>
                    <a:pt x="5046" y="630"/>
                  </a:lnTo>
                  <a:lnTo>
                    <a:pt x="5054" y="628"/>
                  </a:lnTo>
                  <a:lnTo>
                    <a:pt x="5066" y="618"/>
                  </a:lnTo>
                  <a:lnTo>
                    <a:pt x="5066" y="618"/>
                  </a:lnTo>
                  <a:lnTo>
                    <a:pt x="5072" y="616"/>
                  </a:lnTo>
                  <a:lnTo>
                    <a:pt x="5076" y="616"/>
                  </a:lnTo>
                  <a:lnTo>
                    <a:pt x="5090" y="620"/>
                  </a:lnTo>
                  <a:lnTo>
                    <a:pt x="5104" y="624"/>
                  </a:lnTo>
                  <a:lnTo>
                    <a:pt x="5110" y="624"/>
                  </a:lnTo>
                  <a:lnTo>
                    <a:pt x="5114" y="624"/>
                  </a:lnTo>
                  <a:lnTo>
                    <a:pt x="5114" y="624"/>
                  </a:lnTo>
                  <a:lnTo>
                    <a:pt x="5124" y="620"/>
                  </a:lnTo>
                  <a:lnTo>
                    <a:pt x="5124" y="620"/>
                  </a:lnTo>
                  <a:lnTo>
                    <a:pt x="5138" y="616"/>
                  </a:lnTo>
                  <a:lnTo>
                    <a:pt x="5138" y="616"/>
                  </a:lnTo>
                  <a:lnTo>
                    <a:pt x="5148" y="614"/>
                  </a:lnTo>
                  <a:lnTo>
                    <a:pt x="5156" y="608"/>
                  </a:lnTo>
                  <a:lnTo>
                    <a:pt x="5156" y="608"/>
                  </a:lnTo>
                  <a:lnTo>
                    <a:pt x="5180" y="598"/>
                  </a:lnTo>
                  <a:lnTo>
                    <a:pt x="5180" y="598"/>
                  </a:lnTo>
                  <a:lnTo>
                    <a:pt x="5194" y="594"/>
                  </a:lnTo>
                  <a:lnTo>
                    <a:pt x="5208" y="592"/>
                  </a:lnTo>
                  <a:lnTo>
                    <a:pt x="5208" y="592"/>
                  </a:lnTo>
                  <a:lnTo>
                    <a:pt x="5232" y="592"/>
                  </a:lnTo>
                  <a:lnTo>
                    <a:pt x="5232" y="592"/>
                  </a:lnTo>
                  <a:lnTo>
                    <a:pt x="5244" y="590"/>
                  </a:lnTo>
                  <a:lnTo>
                    <a:pt x="5256" y="588"/>
                  </a:lnTo>
                  <a:lnTo>
                    <a:pt x="5256" y="588"/>
                  </a:lnTo>
                  <a:lnTo>
                    <a:pt x="5264" y="586"/>
                  </a:lnTo>
                  <a:lnTo>
                    <a:pt x="5272" y="582"/>
                  </a:lnTo>
                  <a:lnTo>
                    <a:pt x="5272" y="582"/>
                  </a:lnTo>
                  <a:lnTo>
                    <a:pt x="5278" y="580"/>
                  </a:lnTo>
                  <a:lnTo>
                    <a:pt x="5284" y="580"/>
                  </a:lnTo>
                  <a:lnTo>
                    <a:pt x="5284" y="580"/>
                  </a:lnTo>
                  <a:lnTo>
                    <a:pt x="5292" y="576"/>
                  </a:lnTo>
                  <a:lnTo>
                    <a:pt x="5292" y="576"/>
                  </a:lnTo>
                  <a:lnTo>
                    <a:pt x="5306" y="576"/>
                  </a:lnTo>
                  <a:lnTo>
                    <a:pt x="5318" y="576"/>
                  </a:lnTo>
                  <a:lnTo>
                    <a:pt x="5318" y="576"/>
                  </a:lnTo>
                  <a:lnTo>
                    <a:pt x="5328" y="574"/>
                  </a:lnTo>
                  <a:lnTo>
                    <a:pt x="5334" y="572"/>
                  </a:lnTo>
                  <a:lnTo>
                    <a:pt x="5348" y="564"/>
                  </a:lnTo>
                  <a:lnTo>
                    <a:pt x="5348" y="564"/>
                  </a:lnTo>
                  <a:lnTo>
                    <a:pt x="5356" y="560"/>
                  </a:lnTo>
                  <a:lnTo>
                    <a:pt x="5366" y="558"/>
                  </a:lnTo>
                  <a:lnTo>
                    <a:pt x="5384" y="556"/>
                  </a:lnTo>
                  <a:lnTo>
                    <a:pt x="5384" y="556"/>
                  </a:lnTo>
                  <a:lnTo>
                    <a:pt x="5396" y="556"/>
                  </a:lnTo>
                  <a:lnTo>
                    <a:pt x="5402" y="554"/>
                  </a:lnTo>
                  <a:lnTo>
                    <a:pt x="5408" y="552"/>
                  </a:lnTo>
                  <a:lnTo>
                    <a:pt x="5408" y="552"/>
                  </a:lnTo>
                  <a:lnTo>
                    <a:pt x="5414" y="550"/>
                  </a:lnTo>
                  <a:lnTo>
                    <a:pt x="5420" y="548"/>
                  </a:lnTo>
                  <a:lnTo>
                    <a:pt x="5420" y="548"/>
                  </a:lnTo>
                  <a:lnTo>
                    <a:pt x="5424" y="544"/>
                  </a:lnTo>
                  <a:lnTo>
                    <a:pt x="5428" y="540"/>
                  </a:lnTo>
                  <a:lnTo>
                    <a:pt x="5428" y="540"/>
                  </a:lnTo>
                  <a:lnTo>
                    <a:pt x="5440" y="538"/>
                  </a:lnTo>
                  <a:lnTo>
                    <a:pt x="5452" y="536"/>
                  </a:lnTo>
                  <a:lnTo>
                    <a:pt x="5452" y="536"/>
                  </a:lnTo>
                  <a:lnTo>
                    <a:pt x="5460" y="530"/>
                  </a:lnTo>
                  <a:lnTo>
                    <a:pt x="5468" y="526"/>
                  </a:lnTo>
                  <a:lnTo>
                    <a:pt x="5468" y="526"/>
                  </a:lnTo>
                  <a:lnTo>
                    <a:pt x="5478" y="524"/>
                  </a:lnTo>
                  <a:lnTo>
                    <a:pt x="5478" y="524"/>
                  </a:lnTo>
                  <a:lnTo>
                    <a:pt x="5500" y="516"/>
                  </a:lnTo>
                  <a:lnTo>
                    <a:pt x="5500" y="516"/>
                  </a:lnTo>
                  <a:lnTo>
                    <a:pt x="5522" y="508"/>
                  </a:lnTo>
                  <a:lnTo>
                    <a:pt x="5522" y="508"/>
                  </a:lnTo>
                  <a:lnTo>
                    <a:pt x="5536" y="504"/>
                  </a:lnTo>
                  <a:lnTo>
                    <a:pt x="5552" y="500"/>
                  </a:lnTo>
                  <a:lnTo>
                    <a:pt x="5552" y="500"/>
                  </a:lnTo>
                  <a:lnTo>
                    <a:pt x="5570" y="496"/>
                  </a:lnTo>
                  <a:lnTo>
                    <a:pt x="5588" y="492"/>
                  </a:lnTo>
                  <a:lnTo>
                    <a:pt x="5588" y="492"/>
                  </a:lnTo>
                  <a:lnTo>
                    <a:pt x="5604" y="488"/>
                  </a:lnTo>
                  <a:lnTo>
                    <a:pt x="5620" y="484"/>
                  </a:lnTo>
                  <a:lnTo>
                    <a:pt x="5620" y="484"/>
                  </a:lnTo>
                  <a:lnTo>
                    <a:pt x="5634" y="480"/>
                  </a:lnTo>
                  <a:lnTo>
                    <a:pt x="5648" y="476"/>
                  </a:lnTo>
                  <a:lnTo>
                    <a:pt x="5678" y="472"/>
                  </a:lnTo>
                  <a:lnTo>
                    <a:pt x="5678" y="472"/>
                  </a:lnTo>
                  <a:lnTo>
                    <a:pt x="5688" y="468"/>
                  </a:lnTo>
                  <a:lnTo>
                    <a:pt x="5688" y="468"/>
                  </a:lnTo>
                  <a:lnTo>
                    <a:pt x="5700" y="468"/>
                  </a:lnTo>
                  <a:lnTo>
                    <a:pt x="5712" y="468"/>
                  </a:lnTo>
                  <a:lnTo>
                    <a:pt x="5712" y="468"/>
                  </a:lnTo>
                  <a:lnTo>
                    <a:pt x="5724" y="466"/>
                  </a:lnTo>
                  <a:lnTo>
                    <a:pt x="5734" y="464"/>
                  </a:lnTo>
                  <a:lnTo>
                    <a:pt x="5734" y="464"/>
                  </a:lnTo>
                  <a:lnTo>
                    <a:pt x="5754" y="464"/>
                  </a:lnTo>
                  <a:lnTo>
                    <a:pt x="5774" y="466"/>
                  </a:lnTo>
                  <a:lnTo>
                    <a:pt x="5794" y="466"/>
                  </a:lnTo>
                  <a:lnTo>
                    <a:pt x="5814" y="464"/>
                  </a:lnTo>
                  <a:lnTo>
                    <a:pt x="5814" y="464"/>
                  </a:lnTo>
                  <a:lnTo>
                    <a:pt x="5826" y="460"/>
                  </a:lnTo>
                  <a:lnTo>
                    <a:pt x="5838" y="454"/>
                  </a:lnTo>
                  <a:lnTo>
                    <a:pt x="5838" y="454"/>
                  </a:lnTo>
                  <a:lnTo>
                    <a:pt x="5846" y="448"/>
                  </a:lnTo>
                  <a:lnTo>
                    <a:pt x="5850" y="446"/>
                  </a:lnTo>
                  <a:lnTo>
                    <a:pt x="5856" y="444"/>
                  </a:lnTo>
                  <a:lnTo>
                    <a:pt x="5856" y="444"/>
                  </a:lnTo>
                  <a:lnTo>
                    <a:pt x="5868" y="444"/>
                  </a:lnTo>
                  <a:lnTo>
                    <a:pt x="5880" y="444"/>
                  </a:lnTo>
                  <a:lnTo>
                    <a:pt x="5880" y="444"/>
                  </a:lnTo>
                  <a:lnTo>
                    <a:pt x="5902" y="440"/>
                  </a:lnTo>
                  <a:lnTo>
                    <a:pt x="5922" y="436"/>
                  </a:lnTo>
                  <a:lnTo>
                    <a:pt x="5922" y="436"/>
                  </a:lnTo>
                  <a:lnTo>
                    <a:pt x="5934" y="432"/>
                  </a:lnTo>
                  <a:lnTo>
                    <a:pt x="5934" y="432"/>
                  </a:lnTo>
                  <a:lnTo>
                    <a:pt x="5942" y="432"/>
                  </a:lnTo>
                  <a:lnTo>
                    <a:pt x="5948" y="432"/>
                  </a:lnTo>
                  <a:lnTo>
                    <a:pt x="5960" y="436"/>
                  </a:lnTo>
                  <a:lnTo>
                    <a:pt x="5960" y="436"/>
                  </a:lnTo>
                  <a:lnTo>
                    <a:pt x="5974" y="436"/>
                  </a:lnTo>
                  <a:lnTo>
                    <a:pt x="5988" y="436"/>
                  </a:lnTo>
                  <a:lnTo>
                    <a:pt x="5988" y="436"/>
                  </a:lnTo>
                  <a:lnTo>
                    <a:pt x="5998" y="436"/>
                  </a:lnTo>
                  <a:lnTo>
                    <a:pt x="6006" y="436"/>
                  </a:lnTo>
                  <a:lnTo>
                    <a:pt x="6006" y="436"/>
                  </a:lnTo>
                  <a:lnTo>
                    <a:pt x="6010" y="434"/>
                  </a:lnTo>
                  <a:lnTo>
                    <a:pt x="6012" y="434"/>
                  </a:lnTo>
                  <a:lnTo>
                    <a:pt x="6016" y="428"/>
                  </a:lnTo>
                  <a:lnTo>
                    <a:pt x="6016" y="428"/>
                  </a:lnTo>
                  <a:lnTo>
                    <a:pt x="6022" y="428"/>
                  </a:lnTo>
                  <a:lnTo>
                    <a:pt x="6030" y="428"/>
                  </a:lnTo>
                  <a:lnTo>
                    <a:pt x="6030" y="428"/>
                  </a:lnTo>
                  <a:lnTo>
                    <a:pt x="6034" y="426"/>
                  </a:lnTo>
                  <a:lnTo>
                    <a:pt x="6040" y="424"/>
                  </a:lnTo>
                  <a:lnTo>
                    <a:pt x="6040" y="424"/>
                  </a:lnTo>
                  <a:lnTo>
                    <a:pt x="6058" y="420"/>
                  </a:lnTo>
                  <a:lnTo>
                    <a:pt x="6074" y="416"/>
                  </a:lnTo>
                  <a:lnTo>
                    <a:pt x="6074" y="416"/>
                  </a:lnTo>
                  <a:lnTo>
                    <a:pt x="6088" y="412"/>
                  </a:lnTo>
                  <a:lnTo>
                    <a:pt x="6100" y="402"/>
                  </a:lnTo>
                  <a:lnTo>
                    <a:pt x="6100" y="402"/>
                  </a:lnTo>
                  <a:lnTo>
                    <a:pt x="6110" y="396"/>
                  </a:lnTo>
                  <a:lnTo>
                    <a:pt x="6120" y="392"/>
                  </a:lnTo>
                  <a:lnTo>
                    <a:pt x="6120" y="392"/>
                  </a:lnTo>
                  <a:lnTo>
                    <a:pt x="6132" y="384"/>
                  </a:lnTo>
                  <a:lnTo>
                    <a:pt x="6138" y="380"/>
                  </a:lnTo>
                  <a:lnTo>
                    <a:pt x="6144" y="380"/>
                  </a:lnTo>
                  <a:lnTo>
                    <a:pt x="6144" y="380"/>
                  </a:lnTo>
                  <a:lnTo>
                    <a:pt x="6150" y="380"/>
                  </a:lnTo>
                  <a:lnTo>
                    <a:pt x="6156" y="380"/>
                  </a:lnTo>
                  <a:lnTo>
                    <a:pt x="6172" y="378"/>
                  </a:lnTo>
                  <a:lnTo>
                    <a:pt x="6198" y="368"/>
                  </a:lnTo>
                  <a:lnTo>
                    <a:pt x="6198" y="368"/>
                  </a:lnTo>
                  <a:lnTo>
                    <a:pt x="6224" y="360"/>
                  </a:lnTo>
                  <a:lnTo>
                    <a:pt x="6224" y="360"/>
                  </a:lnTo>
                  <a:lnTo>
                    <a:pt x="6232" y="360"/>
                  </a:lnTo>
                  <a:lnTo>
                    <a:pt x="6242" y="360"/>
                  </a:lnTo>
                  <a:lnTo>
                    <a:pt x="6250" y="360"/>
                  </a:lnTo>
                  <a:lnTo>
                    <a:pt x="6258" y="360"/>
                  </a:lnTo>
                  <a:lnTo>
                    <a:pt x="6258" y="360"/>
                  </a:lnTo>
                  <a:lnTo>
                    <a:pt x="6264" y="356"/>
                  </a:lnTo>
                  <a:lnTo>
                    <a:pt x="6268" y="352"/>
                  </a:lnTo>
                  <a:lnTo>
                    <a:pt x="6268" y="352"/>
                  </a:lnTo>
                  <a:lnTo>
                    <a:pt x="6284" y="350"/>
                  </a:lnTo>
                  <a:lnTo>
                    <a:pt x="6298" y="348"/>
                  </a:lnTo>
                  <a:lnTo>
                    <a:pt x="6298" y="348"/>
                  </a:lnTo>
                  <a:lnTo>
                    <a:pt x="6328" y="348"/>
                  </a:lnTo>
                  <a:lnTo>
                    <a:pt x="6356" y="348"/>
                  </a:lnTo>
                  <a:lnTo>
                    <a:pt x="6356" y="348"/>
                  </a:lnTo>
                  <a:lnTo>
                    <a:pt x="6368" y="346"/>
                  </a:lnTo>
                  <a:lnTo>
                    <a:pt x="6380" y="344"/>
                  </a:lnTo>
                  <a:lnTo>
                    <a:pt x="6390" y="340"/>
                  </a:lnTo>
                  <a:lnTo>
                    <a:pt x="6402" y="340"/>
                  </a:lnTo>
                  <a:lnTo>
                    <a:pt x="6402" y="340"/>
                  </a:lnTo>
                  <a:lnTo>
                    <a:pt x="6412" y="340"/>
                  </a:lnTo>
                  <a:lnTo>
                    <a:pt x="6422" y="338"/>
                  </a:lnTo>
                  <a:lnTo>
                    <a:pt x="6430" y="336"/>
                  </a:lnTo>
                  <a:lnTo>
                    <a:pt x="6440" y="336"/>
                  </a:lnTo>
                  <a:lnTo>
                    <a:pt x="6440" y="336"/>
                  </a:lnTo>
                  <a:lnTo>
                    <a:pt x="6464" y="336"/>
                  </a:lnTo>
                  <a:lnTo>
                    <a:pt x="6464" y="336"/>
                  </a:lnTo>
                  <a:lnTo>
                    <a:pt x="6470" y="336"/>
                  </a:lnTo>
                  <a:lnTo>
                    <a:pt x="6474" y="334"/>
                  </a:lnTo>
                  <a:lnTo>
                    <a:pt x="6484" y="328"/>
                  </a:lnTo>
                  <a:lnTo>
                    <a:pt x="6484" y="328"/>
                  </a:lnTo>
                  <a:lnTo>
                    <a:pt x="6494" y="326"/>
                  </a:lnTo>
                  <a:lnTo>
                    <a:pt x="6504" y="324"/>
                  </a:lnTo>
                  <a:lnTo>
                    <a:pt x="6504" y="324"/>
                  </a:lnTo>
                  <a:lnTo>
                    <a:pt x="6528" y="320"/>
                  </a:lnTo>
                  <a:lnTo>
                    <a:pt x="6552" y="320"/>
                  </a:lnTo>
                  <a:lnTo>
                    <a:pt x="6552" y="320"/>
                  </a:lnTo>
                  <a:lnTo>
                    <a:pt x="6590" y="320"/>
                  </a:lnTo>
                  <a:lnTo>
                    <a:pt x="6608" y="320"/>
                  </a:lnTo>
                  <a:lnTo>
                    <a:pt x="6626" y="318"/>
                  </a:lnTo>
                  <a:lnTo>
                    <a:pt x="6626" y="318"/>
                  </a:lnTo>
                  <a:lnTo>
                    <a:pt x="6642" y="314"/>
                  </a:lnTo>
                  <a:lnTo>
                    <a:pt x="6660" y="312"/>
                  </a:lnTo>
                  <a:lnTo>
                    <a:pt x="6660" y="312"/>
                  </a:lnTo>
                  <a:lnTo>
                    <a:pt x="6666" y="308"/>
                  </a:lnTo>
                  <a:lnTo>
                    <a:pt x="6672" y="306"/>
                  </a:lnTo>
                  <a:lnTo>
                    <a:pt x="6684" y="298"/>
                  </a:lnTo>
                  <a:lnTo>
                    <a:pt x="6684" y="298"/>
                  </a:lnTo>
                  <a:lnTo>
                    <a:pt x="6696" y="296"/>
                  </a:lnTo>
                  <a:lnTo>
                    <a:pt x="6708" y="290"/>
                  </a:lnTo>
                  <a:lnTo>
                    <a:pt x="6708" y="290"/>
                  </a:lnTo>
                  <a:lnTo>
                    <a:pt x="6716" y="288"/>
                  </a:lnTo>
                  <a:lnTo>
                    <a:pt x="6724" y="288"/>
                  </a:lnTo>
                  <a:lnTo>
                    <a:pt x="6724" y="288"/>
                  </a:lnTo>
                  <a:lnTo>
                    <a:pt x="6740" y="288"/>
                  </a:lnTo>
                  <a:lnTo>
                    <a:pt x="6756" y="288"/>
                  </a:lnTo>
                  <a:lnTo>
                    <a:pt x="6756" y="288"/>
                  </a:lnTo>
                  <a:lnTo>
                    <a:pt x="6768" y="286"/>
                  </a:lnTo>
                  <a:lnTo>
                    <a:pt x="6782" y="284"/>
                  </a:lnTo>
                  <a:lnTo>
                    <a:pt x="6782" y="284"/>
                  </a:lnTo>
                  <a:lnTo>
                    <a:pt x="6828" y="284"/>
                  </a:lnTo>
                  <a:lnTo>
                    <a:pt x="6828" y="284"/>
                  </a:lnTo>
                  <a:lnTo>
                    <a:pt x="6842" y="282"/>
                  </a:lnTo>
                  <a:lnTo>
                    <a:pt x="6856" y="280"/>
                  </a:lnTo>
                  <a:lnTo>
                    <a:pt x="6884" y="272"/>
                  </a:lnTo>
                  <a:lnTo>
                    <a:pt x="6884" y="272"/>
                  </a:lnTo>
                  <a:lnTo>
                    <a:pt x="6896" y="266"/>
                  </a:lnTo>
                  <a:lnTo>
                    <a:pt x="6908" y="262"/>
                  </a:lnTo>
                  <a:lnTo>
                    <a:pt x="6908" y="262"/>
                  </a:lnTo>
                  <a:lnTo>
                    <a:pt x="6918" y="260"/>
                  </a:lnTo>
                  <a:lnTo>
                    <a:pt x="6928" y="258"/>
                  </a:lnTo>
                  <a:lnTo>
                    <a:pt x="6928" y="258"/>
                  </a:lnTo>
                  <a:lnTo>
                    <a:pt x="6948" y="246"/>
                  </a:lnTo>
                  <a:lnTo>
                    <a:pt x="6948" y="246"/>
                  </a:lnTo>
                  <a:lnTo>
                    <a:pt x="6956" y="242"/>
                  </a:lnTo>
                  <a:lnTo>
                    <a:pt x="6956" y="242"/>
                  </a:lnTo>
                  <a:lnTo>
                    <a:pt x="6960" y="236"/>
                  </a:lnTo>
                  <a:lnTo>
                    <a:pt x="6964" y="232"/>
                  </a:lnTo>
                  <a:lnTo>
                    <a:pt x="6964" y="232"/>
                  </a:lnTo>
                  <a:lnTo>
                    <a:pt x="6970" y="232"/>
                  </a:lnTo>
                  <a:lnTo>
                    <a:pt x="6978" y="232"/>
                  </a:lnTo>
                  <a:lnTo>
                    <a:pt x="6992" y="232"/>
                  </a:lnTo>
                  <a:lnTo>
                    <a:pt x="6992" y="232"/>
                  </a:lnTo>
                  <a:lnTo>
                    <a:pt x="7008" y="228"/>
                  </a:lnTo>
                  <a:lnTo>
                    <a:pt x="7008" y="228"/>
                  </a:lnTo>
                  <a:lnTo>
                    <a:pt x="7016" y="228"/>
                  </a:lnTo>
                  <a:lnTo>
                    <a:pt x="7026" y="228"/>
                  </a:lnTo>
                  <a:lnTo>
                    <a:pt x="7026" y="228"/>
                  </a:lnTo>
                  <a:lnTo>
                    <a:pt x="7038" y="222"/>
                  </a:lnTo>
                  <a:lnTo>
                    <a:pt x="7050" y="218"/>
                  </a:lnTo>
                  <a:lnTo>
                    <a:pt x="7050" y="218"/>
                  </a:lnTo>
                  <a:lnTo>
                    <a:pt x="7062" y="216"/>
                  </a:lnTo>
                  <a:lnTo>
                    <a:pt x="7074" y="216"/>
                  </a:lnTo>
                  <a:lnTo>
                    <a:pt x="7074" y="216"/>
                  </a:lnTo>
                  <a:lnTo>
                    <a:pt x="7076" y="214"/>
                  </a:lnTo>
                  <a:lnTo>
                    <a:pt x="7080" y="212"/>
                  </a:lnTo>
                  <a:lnTo>
                    <a:pt x="7080" y="212"/>
                  </a:lnTo>
                  <a:lnTo>
                    <a:pt x="7086" y="212"/>
                  </a:lnTo>
                  <a:lnTo>
                    <a:pt x="7094" y="212"/>
                  </a:lnTo>
                  <a:lnTo>
                    <a:pt x="7094" y="212"/>
                  </a:lnTo>
                  <a:lnTo>
                    <a:pt x="7102" y="208"/>
                  </a:lnTo>
                  <a:lnTo>
                    <a:pt x="7102" y="208"/>
                  </a:lnTo>
                  <a:lnTo>
                    <a:pt x="7108" y="208"/>
                  </a:lnTo>
                  <a:lnTo>
                    <a:pt x="7116" y="208"/>
                  </a:lnTo>
                  <a:lnTo>
                    <a:pt x="7116" y="208"/>
                  </a:lnTo>
                  <a:lnTo>
                    <a:pt x="7130" y="208"/>
                  </a:lnTo>
                  <a:lnTo>
                    <a:pt x="7138" y="210"/>
                  </a:lnTo>
                  <a:lnTo>
                    <a:pt x="7144" y="208"/>
                  </a:lnTo>
                  <a:lnTo>
                    <a:pt x="7144" y="208"/>
                  </a:lnTo>
                  <a:lnTo>
                    <a:pt x="7158" y="206"/>
                  </a:lnTo>
                  <a:lnTo>
                    <a:pt x="7164" y="206"/>
                  </a:lnTo>
                  <a:lnTo>
                    <a:pt x="7168" y="204"/>
                  </a:lnTo>
                  <a:lnTo>
                    <a:pt x="7168" y="204"/>
                  </a:lnTo>
                  <a:lnTo>
                    <a:pt x="7174" y="202"/>
                  </a:lnTo>
                  <a:lnTo>
                    <a:pt x="7182" y="202"/>
                  </a:lnTo>
                  <a:lnTo>
                    <a:pt x="7194" y="200"/>
                  </a:lnTo>
                  <a:lnTo>
                    <a:pt x="7194" y="200"/>
                  </a:lnTo>
                  <a:lnTo>
                    <a:pt x="7232" y="200"/>
                  </a:lnTo>
                  <a:lnTo>
                    <a:pt x="7232" y="200"/>
                  </a:lnTo>
                  <a:lnTo>
                    <a:pt x="7272" y="200"/>
                  </a:lnTo>
                  <a:lnTo>
                    <a:pt x="7272" y="200"/>
                  </a:lnTo>
                  <a:lnTo>
                    <a:pt x="7282" y="198"/>
                  </a:lnTo>
                  <a:lnTo>
                    <a:pt x="7292" y="194"/>
                  </a:lnTo>
                  <a:lnTo>
                    <a:pt x="7292" y="194"/>
                  </a:lnTo>
                  <a:lnTo>
                    <a:pt x="7316" y="184"/>
                  </a:lnTo>
                  <a:lnTo>
                    <a:pt x="7316" y="184"/>
                  </a:lnTo>
                  <a:lnTo>
                    <a:pt x="7332" y="176"/>
                  </a:lnTo>
                  <a:lnTo>
                    <a:pt x="7346" y="168"/>
                  </a:lnTo>
                  <a:lnTo>
                    <a:pt x="7346" y="168"/>
                  </a:lnTo>
                  <a:lnTo>
                    <a:pt x="7354" y="168"/>
                  </a:lnTo>
                  <a:lnTo>
                    <a:pt x="7360" y="168"/>
                  </a:lnTo>
                  <a:lnTo>
                    <a:pt x="7374" y="168"/>
                  </a:lnTo>
                  <a:lnTo>
                    <a:pt x="7374" y="168"/>
                  </a:lnTo>
                  <a:lnTo>
                    <a:pt x="7388" y="164"/>
                  </a:lnTo>
                  <a:lnTo>
                    <a:pt x="7404" y="160"/>
                  </a:lnTo>
                  <a:lnTo>
                    <a:pt x="7404" y="160"/>
                  </a:lnTo>
                  <a:lnTo>
                    <a:pt x="7434" y="150"/>
                  </a:lnTo>
                  <a:lnTo>
                    <a:pt x="7466" y="138"/>
                  </a:lnTo>
                  <a:lnTo>
                    <a:pt x="7466" y="138"/>
                  </a:lnTo>
                  <a:lnTo>
                    <a:pt x="7492" y="128"/>
                  </a:lnTo>
                  <a:lnTo>
                    <a:pt x="7518" y="116"/>
                  </a:lnTo>
                  <a:lnTo>
                    <a:pt x="7518" y="116"/>
                  </a:lnTo>
                  <a:lnTo>
                    <a:pt x="7526" y="112"/>
                  </a:lnTo>
                  <a:lnTo>
                    <a:pt x="7534" y="110"/>
                  </a:lnTo>
                  <a:lnTo>
                    <a:pt x="7550" y="108"/>
                  </a:lnTo>
                  <a:lnTo>
                    <a:pt x="7550" y="108"/>
                  </a:lnTo>
                  <a:lnTo>
                    <a:pt x="7570" y="108"/>
                  </a:lnTo>
                  <a:lnTo>
                    <a:pt x="7592" y="108"/>
                  </a:lnTo>
                  <a:lnTo>
                    <a:pt x="7592" y="108"/>
                  </a:lnTo>
                  <a:lnTo>
                    <a:pt x="7606" y="104"/>
                  </a:lnTo>
                  <a:lnTo>
                    <a:pt x="7618" y="100"/>
                  </a:lnTo>
                  <a:lnTo>
                    <a:pt x="7618" y="100"/>
                  </a:lnTo>
                  <a:lnTo>
                    <a:pt x="7632" y="94"/>
                  </a:lnTo>
                  <a:lnTo>
                    <a:pt x="7638" y="92"/>
                  </a:lnTo>
                  <a:lnTo>
                    <a:pt x="7646" y="92"/>
                  </a:lnTo>
                  <a:lnTo>
                    <a:pt x="7646" y="92"/>
                  </a:lnTo>
                  <a:lnTo>
                    <a:pt x="7682" y="94"/>
                  </a:lnTo>
                  <a:lnTo>
                    <a:pt x="7720" y="96"/>
                  </a:lnTo>
                  <a:lnTo>
                    <a:pt x="7720" y="96"/>
                  </a:lnTo>
                  <a:lnTo>
                    <a:pt x="7736" y="98"/>
                  </a:lnTo>
                  <a:lnTo>
                    <a:pt x="7752" y="100"/>
                  </a:lnTo>
                  <a:lnTo>
                    <a:pt x="7752" y="100"/>
                  </a:lnTo>
                  <a:lnTo>
                    <a:pt x="7776" y="100"/>
                  </a:lnTo>
                  <a:lnTo>
                    <a:pt x="7776" y="100"/>
                  </a:lnTo>
                  <a:lnTo>
                    <a:pt x="7806" y="100"/>
                  </a:lnTo>
                  <a:lnTo>
                    <a:pt x="7806" y="100"/>
                  </a:lnTo>
                  <a:lnTo>
                    <a:pt x="7818" y="98"/>
                  </a:lnTo>
                  <a:lnTo>
                    <a:pt x="7830" y="96"/>
                  </a:lnTo>
                  <a:lnTo>
                    <a:pt x="7830" y="96"/>
                  </a:lnTo>
                  <a:lnTo>
                    <a:pt x="7840" y="94"/>
                  </a:lnTo>
                  <a:lnTo>
                    <a:pt x="7848" y="92"/>
                  </a:lnTo>
                  <a:lnTo>
                    <a:pt x="7848" y="92"/>
                  </a:lnTo>
                  <a:lnTo>
                    <a:pt x="7866" y="80"/>
                  </a:lnTo>
                  <a:lnTo>
                    <a:pt x="7866" y="80"/>
                  </a:lnTo>
                  <a:lnTo>
                    <a:pt x="7878" y="74"/>
                  </a:lnTo>
                  <a:lnTo>
                    <a:pt x="7890" y="70"/>
                  </a:lnTo>
                  <a:lnTo>
                    <a:pt x="7914" y="60"/>
                  </a:lnTo>
                  <a:lnTo>
                    <a:pt x="7914" y="60"/>
                  </a:lnTo>
                  <a:lnTo>
                    <a:pt x="7932" y="52"/>
                  </a:lnTo>
                  <a:lnTo>
                    <a:pt x="7932" y="52"/>
                  </a:lnTo>
                  <a:lnTo>
                    <a:pt x="7940" y="46"/>
                  </a:lnTo>
                  <a:lnTo>
                    <a:pt x="7946" y="40"/>
                  </a:lnTo>
                  <a:lnTo>
                    <a:pt x="7946" y="40"/>
                  </a:lnTo>
                  <a:lnTo>
                    <a:pt x="7954" y="40"/>
                  </a:lnTo>
                  <a:lnTo>
                    <a:pt x="7960" y="40"/>
                  </a:lnTo>
                  <a:lnTo>
                    <a:pt x="7974" y="40"/>
                  </a:lnTo>
                  <a:lnTo>
                    <a:pt x="7974" y="40"/>
                  </a:lnTo>
                  <a:lnTo>
                    <a:pt x="7984" y="38"/>
                  </a:lnTo>
                  <a:lnTo>
                    <a:pt x="7994" y="36"/>
                  </a:lnTo>
                  <a:lnTo>
                    <a:pt x="8012" y="32"/>
                  </a:lnTo>
                  <a:lnTo>
                    <a:pt x="8012" y="32"/>
                  </a:lnTo>
                  <a:lnTo>
                    <a:pt x="8024" y="32"/>
                  </a:lnTo>
                  <a:lnTo>
                    <a:pt x="8036" y="32"/>
                  </a:lnTo>
                  <a:lnTo>
                    <a:pt x="8036" y="32"/>
                  </a:lnTo>
                  <a:lnTo>
                    <a:pt x="8048" y="30"/>
                  </a:lnTo>
                  <a:lnTo>
                    <a:pt x="8048" y="30"/>
                  </a:lnTo>
                  <a:lnTo>
                    <a:pt x="8066" y="28"/>
                  </a:lnTo>
                  <a:lnTo>
                    <a:pt x="8066" y="28"/>
                  </a:lnTo>
                  <a:lnTo>
                    <a:pt x="8082" y="28"/>
                  </a:lnTo>
                  <a:lnTo>
                    <a:pt x="8096" y="28"/>
                  </a:lnTo>
                  <a:lnTo>
                    <a:pt x="8096" y="28"/>
                  </a:lnTo>
                  <a:lnTo>
                    <a:pt x="8112" y="32"/>
                  </a:lnTo>
                  <a:lnTo>
                    <a:pt x="8126" y="36"/>
                  </a:lnTo>
                  <a:lnTo>
                    <a:pt x="8126" y="36"/>
                  </a:lnTo>
                  <a:lnTo>
                    <a:pt x="8144" y="36"/>
                  </a:lnTo>
                  <a:lnTo>
                    <a:pt x="8160" y="36"/>
                  </a:lnTo>
                  <a:lnTo>
                    <a:pt x="8160" y="36"/>
                  </a:lnTo>
                  <a:lnTo>
                    <a:pt x="8172" y="36"/>
                  </a:lnTo>
                  <a:lnTo>
                    <a:pt x="8178" y="34"/>
                  </a:lnTo>
                  <a:lnTo>
                    <a:pt x="8182" y="30"/>
                  </a:lnTo>
                  <a:lnTo>
                    <a:pt x="8182" y="30"/>
                  </a:lnTo>
                  <a:lnTo>
                    <a:pt x="8190" y="22"/>
                  </a:lnTo>
                  <a:lnTo>
                    <a:pt x="8190" y="22"/>
                  </a:lnTo>
                  <a:lnTo>
                    <a:pt x="8196" y="20"/>
                  </a:lnTo>
                  <a:lnTo>
                    <a:pt x="8204" y="20"/>
                  </a:lnTo>
                  <a:lnTo>
                    <a:pt x="8204" y="20"/>
                  </a:lnTo>
                  <a:lnTo>
                    <a:pt x="8208" y="18"/>
                  </a:lnTo>
                  <a:lnTo>
                    <a:pt x="8210" y="14"/>
                  </a:lnTo>
                  <a:lnTo>
                    <a:pt x="8210" y="14"/>
                  </a:lnTo>
                  <a:lnTo>
                    <a:pt x="8224" y="8"/>
                  </a:lnTo>
                  <a:lnTo>
                    <a:pt x="8230" y="4"/>
                  </a:lnTo>
                  <a:lnTo>
                    <a:pt x="8238" y="4"/>
                  </a:lnTo>
                  <a:lnTo>
                    <a:pt x="8238" y="4"/>
                  </a:lnTo>
                  <a:lnTo>
                    <a:pt x="8284" y="4"/>
                  </a:lnTo>
                  <a:lnTo>
                    <a:pt x="8284" y="4"/>
                  </a:lnTo>
                  <a:lnTo>
                    <a:pt x="8292" y="4"/>
                  </a:lnTo>
                  <a:lnTo>
                    <a:pt x="8300" y="4"/>
                  </a:lnTo>
                  <a:lnTo>
                    <a:pt x="8300" y="4"/>
                  </a:lnTo>
                  <a:lnTo>
                    <a:pt x="8308" y="2"/>
                  </a:lnTo>
                  <a:lnTo>
                    <a:pt x="8312" y="0"/>
                  </a:lnTo>
                  <a:lnTo>
                    <a:pt x="8316" y="0"/>
                  </a:lnTo>
                </a:path>
              </a:pathLst>
            </a:custGeom>
            <a:noFill/>
            <a:ln w="38100">
              <a:solidFill>
                <a:srgbClr val="77933C"/>
              </a:solidFill>
              <a:prstDash val="solid"/>
              <a:round/>
              <a:headEnd/>
              <a:tailEnd/>
            </a:ln>
          </p:spPr>
          <p:txBody>
            <a:bodyPr vert="horz" wrap="square" lIns="60953" tIns="30476" rIns="60953" bIns="30476"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2700" b="0" i="0" u="none" strike="noStrike" kern="1200" cap="none" spc="0" normalizeH="0" baseline="0" noProof="0">
                <a:ln>
                  <a:noFill/>
                </a:ln>
                <a:solidFill>
                  <a:srgbClr val="262626"/>
                </a:solidFill>
                <a:effectLst/>
                <a:uLnTx/>
                <a:uFillTx/>
                <a:latin typeface="Arial"/>
                <a:ea typeface="+mn-ea"/>
                <a:cs typeface="+mn-cs"/>
              </a:endParaRPr>
            </a:p>
          </p:txBody>
        </p:sp>
        <p:sp>
          <p:nvSpPr>
            <p:cNvPr id="37" name="TextBox 18">
              <a:extLst>
                <a:ext uri="{FF2B5EF4-FFF2-40B4-BE49-F238E27FC236}">
                  <a16:creationId xmlns:a16="http://schemas.microsoft.com/office/drawing/2014/main" id="{7AF005E9-0CCA-43EF-8332-F40D2CADEEA2}"/>
                </a:ext>
              </a:extLst>
            </p:cNvPr>
            <p:cNvSpPr txBox="1"/>
            <p:nvPr/>
          </p:nvSpPr>
          <p:spPr>
            <a:xfrm>
              <a:off x="14741513" y="2228949"/>
              <a:ext cx="1329901" cy="461652"/>
            </a:xfrm>
            <a:prstGeom prst="rect">
              <a:avLst/>
            </a:prstGeom>
            <a:noFill/>
          </p:spPr>
          <p:txBody>
            <a:bodyPr wrap="none" lIns="60953" tIns="30476" rIns="60953" bIns="30476"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a:ln>
                    <a:noFill/>
                  </a:ln>
                  <a:solidFill>
                    <a:srgbClr val="727272"/>
                  </a:solidFill>
                  <a:effectLst/>
                  <a:uLnTx/>
                  <a:uFillTx/>
                  <a:latin typeface="Arial"/>
                  <a:ea typeface="+mn-ea"/>
                  <a:cs typeface="+mn-cs"/>
                </a:rPr>
                <a:t>Placebo</a:t>
              </a:r>
              <a:endParaRPr kumimoji="0" lang="en-CA" sz="1600" b="0" i="0" u="none" strike="noStrike" kern="1200" cap="none" spc="0" normalizeH="0" baseline="0" noProof="0">
                <a:ln>
                  <a:noFill/>
                </a:ln>
                <a:solidFill>
                  <a:srgbClr val="727272"/>
                </a:solidFill>
                <a:effectLst/>
                <a:uLnTx/>
                <a:uFillTx/>
                <a:latin typeface="Arial"/>
                <a:ea typeface="+mn-ea"/>
                <a:cs typeface="+mn-cs"/>
              </a:endParaRPr>
            </a:p>
          </p:txBody>
        </p:sp>
        <p:sp>
          <p:nvSpPr>
            <p:cNvPr id="38" name="TextBox 19">
              <a:extLst>
                <a:ext uri="{FF2B5EF4-FFF2-40B4-BE49-F238E27FC236}">
                  <a16:creationId xmlns:a16="http://schemas.microsoft.com/office/drawing/2014/main" id="{B0E7E6BB-D280-4BE0-ADF8-C318A428DC9A}"/>
                </a:ext>
              </a:extLst>
            </p:cNvPr>
            <p:cNvSpPr txBox="1"/>
            <p:nvPr/>
          </p:nvSpPr>
          <p:spPr>
            <a:xfrm>
              <a:off x="14741513" y="3584430"/>
              <a:ext cx="1646432" cy="461652"/>
            </a:xfrm>
            <a:prstGeom prst="rect">
              <a:avLst/>
            </a:prstGeom>
            <a:noFill/>
          </p:spPr>
          <p:txBody>
            <a:bodyPr wrap="none" lIns="60953" tIns="30476" rIns="60953" bIns="30476"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err="1">
                  <a:ln>
                    <a:noFill/>
                  </a:ln>
                  <a:solidFill>
                    <a:srgbClr val="727272"/>
                  </a:solidFill>
                  <a:effectLst/>
                  <a:uLnTx/>
                  <a:uFillTx/>
                  <a:latin typeface="Arial"/>
                  <a:ea typeface="+mn-ea"/>
                  <a:cs typeface="+mn-cs"/>
                </a:rPr>
                <a:t>Liraglutide</a:t>
              </a:r>
              <a:endParaRPr kumimoji="0" lang="en-CA" sz="1600" b="0" i="0" u="none" strike="noStrike" kern="1200" cap="none" spc="0" normalizeH="0" baseline="0" noProof="0">
                <a:ln>
                  <a:noFill/>
                </a:ln>
                <a:solidFill>
                  <a:srgbClr val="727272"/>
                </a:solidFill>
                <a:effectLst/>
                <a:uLnTx/>
                <a:uFillTx/>
                <a:latin typeface="Arial"/>
                <a:ea typeface="+mn-ea"/>
                <a:cs typeface="+mn-cs"/>
              </a:endParaRPr>
            </a:p>
          </p:txBody>
        </p:sp>
      </p:grpSp>
    </p:spTree>
    <p:extLst>
      <p:ext uri="{BB962C8B-B14F-4D97-AF65-F5344CB8AC3E}">
        <p14:creationId xmlns:p14="http://schemas.microsoft.com/office/powerpoint/2010/main" val="2297635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p:cNvGraphicFramePr>
            <a:graphicFrameLocks noGrp="1"/>
          </p:cNvGraphicFramePr>
          <p:nvPr/>
        </p:nvGraphicFramePr>
        <p:xfrm>
          <a:off x="814388" y="1490170"/>
          <a:ext cx="11129962" cy="3347301"/>
        </p:xfrm>
        <a:graphic>
          <a:graphicData uri="http://schemas.openxmlformats.org/drawingml/2006/table">
            <a:tbl>
              <a:tblPr firstRow="1" bandRow="1">
                <a:tableStyleId>{7E9639D4-E3E2-4D34-9284-5A2195B3D0D7}</a:tableStyleId>
              </a:tblPr>
              <a:tblGrid>
                <a:gridCol w="1977973">
                  <a:extLst>
                    <a:ext uri="{9D8B030D-6E8A-4147-A177-3AD203B41FA5}">
                      <a16:colId xmlns:a16="http://schemas.microsoft.com/office/drawing/2014/main" val="20000"/>
                    </a:ext>
                  </a:extLst>
                </a:gridCol>
                <a:gridCol w="1398639">
                  <a:extLst>
                    <a:ext uri="{9D8B030D-6E8A-4147-A177-3AD203B41FA5}">
                      <a16:colId xmlns:a16="http://schemas.microsoft.com/office/drawing/2014/main" val="20002"/>
                    </a:ext>
                  </a:extLst>
                </a:gridCol>
                <a:gridCol w="1244600">
                  <a:extLst>
                    <a:ext uri="{9D8B030D-6E8A-4147-A177-3AD203B41FA5}">
                      <a16:colId xmlns:a16="http://schemas.microsoft.com/office/drawing/2014/main" val="20003"/>
                    </a:ext>
                  </a:extLst>
                </a:gridCol>
                <a:gridCol w="647700">
                  <a:extLst>
                    <a:ext uri="{9D8B030D-6E8A-4147-A177-3AD203B41FA5}">
                      <a16:colId xmlns:a16="http://schemas.microsoft.com/office/drawing/2014/main" val="20005"/>
                    </a:ext>
                  </a:extLst>
                </a:gridCol>
                <a:gridCol w="1460500">
                  <a:extLst>
                    <a:ext uri="{9D8B030D-6E8A-4147-A177-3AD203B41FA5}">
                      <a16:colId xmlns:a16="http://schemas.microsoft.com/office/drawing/2014/main" val="20006"/>
                    </a:ext>
                  </a:extLst>
                </a:gridCol>
                <a:gridCol w="3263534">
                  <a:extLst>
                    <a:ext uri="{9D8B030D-6E8A-4147-A177-3AD203B41FA5}">
                      <a16:colId xmlns:a16="http://schemas.microsoft.com/office/drawing/2014/main" val="20007"/>
                    </a:ext>
                  </a:extLst>
                </a:gridCol>
                <a:gridCol w="1137016">
                  <a:extLst>
                    <a:ext uri="{9D8B030D-6E8A-4147-A177-3AD203B41FA5}">
                      <a16:colId xmlns:a16="http://schemas.microsoft.com/office/drawing/2014/main" val="20008"/>
                    </a:ext>
                  </a:extLst>
                </a:gridCol>
              </a:tblGrid>
              <a:tr h="714575">
                <a:tc gridSpan="4">
                  <a:txBody>
                    <a:bodyPr/>
                    <a:lstStyle/>
                    <a:p>
                      <a:pPr marL="1087438" indent="-57150" algn="ctr">
                        <a:tabLst>
                          <a:tab pos="1030288" algn="l"/>
                        </a:tabLst>
                      </a:pPr>
                      <a:r>
                        <a:rPr lang="en-GB" sz="1800" spc="0" baseline="0">
                          <a:solidFill>
                            <a:schemeClr val="bg1"/>
                          </a:solidFill>
                          <a:latin typeface="Arial" charset="0"/>
                          <a:ea typeface="Arial" charset="0"/>
                          <a:cs typeface="Arial" charset="0"/>
                        </a:rPr>
                        <a:t>      </a:t>
                      </a:r>
                      <a:r>
                        <a:rPr lang="en-GB" sz="1800" spc="0">
                          <a:solidFill>
                            <a:schemeClr val="bg1"/>
                          </a:solidFill>
                          <a:latin typeface="Arial" charset="0"/>
                          <a:ea typeface="Arial" charset="0"/>
                          <a:cs typeface="Arial" charset="0"/>
                        </a:rPr>
                        <a:t>Patients</a:t>
                      </a:r>
                      <a:r>
                        <a:rPr lang="en-GB" sz="1800" spc="0" baseline="0">
                          <a:solidFill>
                            <a:schemeClr val="bg1"/>
                          </a:solidFill>
                          <a:latin typeface="Arial" charset="0"/>
                          <a:ea typeface="Arial" charset="0"/>
                          <a:cs typeface="Arial" charset="0"/>
                        </a:rPr>
                        <a:t> with</a:t>
                      </a:r>
                      <a:r>
                        <a:rPr lang="en-GB" sz="1800" spc="0">
                          <a:solidFill>
                            <a:schemeClr val="bg1"/>
                          </a:solidFill>
                          <a:latin typeface="Arial" charset="0"/>
                          <a:ea typeface="Arial" charset="0"/>
                          <a:cs typeface="Arial" charset="0"/>
                        </a:rPr>
                        <a:t> event/analysed</a:t>
                      </a:r>
                      <a:endParaRPr lang="en-US" sz="1800" b="1" spc="0">
                        <a:solidFill>
                          <a:schemeClr val="bg1"/>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solidFill>
                      <a:srgbClr val="672D7A"/>
                    </a:solidFill>
                  </a:tcPr>
                </a:tc>
                <a:tc hMerge="1">
                  <a:txBody>
                    <a:bodyPr/>
                    <a:lstStyle/>
                    <a:p>
                      <a:endParaRPr lang="en-GB"/>
                    </a:p>
                  </a:txBody>
                  <a:tcPr/>
                </a:tc>
                <a:tc hMerge="1">
                  <a:txBody>
                    <a:bodyPr/>
                    <a:lstStyle/>
                    <a:p>
                      <a:endParaRPr lang="en-GB"/>
                    </a:p>
                  </a:txBody>
                  <a:tcPr/>
                </a:tc>
                <a:tc hMerge="1">
                  <a:txBody>
                    <a:bodyPr/>
                    <a:lstStyle/>
                    <a:p>
                      <a:pPr algn="ctr"/>
                      <a:endParaRPr lang="en-US" sz="1400" b="1"/>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b="1" spc="0">
                        <a:solidFill>
                          <a:schemeClr val="bg1"/>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solidFill>
                      <a:srgbClr val="672D7A"/>
                    </a:solidFill>
                  </a:tcPr>
                </a:tc>
                <a:tc>
                  <a:txBody>
                    <a:bodyPr/>
                    <a:lstStyle/>
                    <a:p>
                      <a:pPr marL="0" marR="0" indent="0" algn="ctr" defTabSz="914446" rtl="0" eaLnBrk="1" fontAlgn="auto" latinLnBrk="0" hangingPunct="1">
                        <a:lnSpc>
                          <a:spcPct val="100000"/>
                        </a:lnSpc>
                        <a:spcBef>
                          <a:spcPts val="0"/>
                        </a:spcBef>
                        <a:spcAft>
                          <a:spcPts val="0"/>
                        </a:spcAft>
                        <a:buClrTx/>
                        <a:buSzTx/>
                        <a:buFontTx/>
                        <a:buNone/>
                        <a:tabLst/>
                        <a:defRPr/>
                      </a:pPr>
                      <a:r>
                        <a:rPr lang="en-US" sz="1800" b="1" spc="0">
                          <a:solidFill>
                            <a:schemeClr val="bg1"/>
                          </a:solidFill>
                          <a:latin typeface="Arial" charset="0"/>
                          <a:ea typeface="Arial" charset="0"/>
                          <a:cs typeface="Arial" charset="0"/>
                        </a:rPr>
                        <a:t>Hazard ratio  (HR)</a:t>
                      </a:r>
                      <a:br>
                        <a:rPr lang="en-US" sz="1800" b="1" spc="0">
                          <a:solidFill>
                            <a:schemeClr val="bg1"/>
                          </a:solidFill>
                          <a:latin typeface="Arial" charset="0"/>
                          <a:ea typeface="Arial" charset="0"/>
                          <a:cs typeface="Arial" charset="0"/>
                        </a:rPr>
                      </a:br>
                      <a:r>
                        <a:rPr lang="en-US" sz="1800" b="1" spc="0">
                          <a:solidFill>
                            <a:schemeClr val="bg1"/>
                          </a:solidFill>
                          <a:latin typeface="Arial" charset="0"/>
                          <a:ea typeface="Arial" charset="0"/>
                          <a:cs typeface="Arial" charset="0"/>
                        </a:rPr>
                        <a:t>(95% CI)</a:t>
                      </a:r>
                      <a:endParaRPr lang="en-US" sz="1800" spc="0">
                        <a:solidFill>
                          <a:schemeClr val="bg1"/>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solidFill>
                      <a:srgbClr val="672D7A"/>
                    </a:solidFill>
                  </a:tcPr>
                </a:tc>
                <a:tc>
                  <a:txBody>
                    <a:bodyPr/>
                    <a:lstStyle/>
                    <a:p>
                      <a:pPr algn="ctr"/>
                      <a:endParaRPr lang="en-US" sz="1800" b="1" spc="0">
                        <a:solidFill>
                          <a:schemeClr val="bg1"/>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solidFill>
                      <a:srgbClr val="672D7A"/>
                    </a:solidFill>
                  </a:tcPr>
                </a:tc>
                <a:extLst>
                  <a:ext uri="{0D108BD9-81ED-4DB2-BD59-A6C34878D82A}">
                    <a16:rowId xmlns:a16="http://schemas.microsoft.com/office/drawing/2014/main" val="10000"/>
                  </a:ext>
                </a:extLst>
              </a:tr>
              <a:tr h="4812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spc="0">
                        <a:solidFill>
                          <a:srgbClr val="672D7A"/>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solidFill>
                      <a:srgbClr val="E6E6E6"/>
                    </a:solidFill>
                  </a:tcPr>
                </a:tc>
                <a:tc>
                  <a:txBody>
                    <a:bodyPr/>
                    <a:lstStyle/>
                    <a:p>
                      <a:pPr marL="0" marR="0" indent="0" algn="ctr" defTabSz="914446" rtl="0" eaLnBrk="1" fontAlgn="auto" latinLnBrk="0" hangingPunct="1">
                        <a:lnSpc>
                          <a:spcPct val="100000"/>
                        </a:lnSpc>
                        <a:spcBef>
                          <a:spcPts val="0"/>
                        </a:spcBef>
                        <a:spcAft>
                          <a:spcPts val="0"/>
                        </a:spcAft>
                        <a:buClrTx/>
                        <a:buSzTx/>
                        <a:buFontTx/>
                        <a:buNone/>
                        <a:tabLst/>
                        <a:defRPr/>
                      </a:pPr>
                      <a:r>
                        <a:rPr lang="en-GB" sz="1800" b="1" spc="0">
                          <a:solidFill>
                            <a:srgbClr val="672D7A"/>
                          </a:solidFill>
                          <a:latin typeface="Arial" charset="0"/>
                          <a:ea typeface="Arial" charset="0"/>
                          <a:cs typeface="Arial" charset="0"/>
                        </a:rPr>
                        <a:t>Liraglutide</a:t>
                      </a:r>
                      <a:endParaRPr lang="en-US" sz="1800" b="1" spc="0">
                        <a:solidFill>
                          <a:srgbClr val="672D7A"/>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solidFill>
                      <a:srgbClr val="E6E6E6"/>
                    </a:solidFill>
                  </a:tcPr>
                </a:tc>
                <a:tc>
                  <a:txBody>
                    <a:bodyPr/>
                    <a:lstStyle/>
                    <a:p>
                      <a:pPr algn="ctr"/>
                      <a:r>
                        <a:rPr lang="en-GB" sz="1800" b="1" spc="0">
                          <a:solidFill>
                            <a:srgbClr val="672D7A"/>
                          </a:solidFill>
                          <a:latin typeface="Arial" charset="0"/>
                          <a:ea typeface="Arial" charset="0"/>
                          <a:cs typeface="Arial" charset="0"/>
                        </a:rPr>
                        <a:t>Placebo</a:t>
                      </a:r>
                      <a:endParaRPr lang="en-US" sz="1800" b="1" spc="0">
                        <a:solidFill>
                          <a:srgbClr val="672D7A"/>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solidFill>
                      <a:srgbClr val="E6E6E6"/>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800" b="1" spc="0">
                          <a:solidFill>
                            <a:srgbClr val="672D7A"/>
                          </a:solidFill>
                          <a:latin typeface="Arial" charset="0"/>
                          <a:ea typeface="Arial" charset="0"/>
                          <a:cs typeface="Arial" charset="0"/>
                        </a:rPr>
                        <a:t>HR</a:t>
                      </a:r>
                      <a:endParaRPr lang="en-US" sz="1800" b="1" spc="0">
                        <a:solidFill>
                          <a:srgbClr val="672D7A"/>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solidFill>
                      <a:srgbClr val="E6E6E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spc="0">
                          <a:solidFill>
                            <a:srgbClr val="672D7A"/>
                          </a:solidFill>
                          <a:latin typeface="Arial" charset="0"/>
                          <a:ea typeface="Arial" charset="0"/>
                          <a:cs typeface="Arial" charset="0"/>
                        </a:rPr>
                        <a:t>(95% CI)</a:t>
                      </a:r>
                      <a:endParaRPr lang="en-US" sz="1800" b="1" spc="0">
                        <a:solidFill>
                          <a:srgbClr val="672D7A"/>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solidFill>
                      <a:srgbClr val="E6E6E6"/>
                    </a:solidFill>
                  </a:tcPr>
                </a:tc>
                <a:tc>
                  <a:txBody>
                    <a:bodyPr/>
                    <a:lstStyle/>
                    <a:p>
                      <a:endParaRPr lang="en-US" sz="1800" b="1" spc="0">
                        <a:solidFill>
                          <a:srgbClr val="672D7A"/>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solidFill>
                      <a:srgbClr val="E6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spc="0">
                          <a:solidFill>
                            <a:srgbClr val="672D7A"/>
                          </a:solidFill>
                          <a:latin typeface="Arial" charset="0"/>
                          <a:ea typeface="Arial" charset="0"/>
                          <a:cs typeface="Arial" charset="0"/>
                        </a:rPr>
                        <a:t>p-value</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solidFill>
                      <a:srgbClr val="E6E6E6"/>
                    </a:solidFill>
                  </a:tcPr>
                </a:tc>
                <a:extLst>
                  <a:ext uri="{0D108BD9-81ED-4DB2-BD59-A6C34878D82A}">
                    <a16:rowId xmlns:a16="http://schemas.microsoft.com/office/drawing/2014/main" val="10001"/>
                  </a:ext>
                </a:extLst>
              </a:tr>
              <a:tr h="538990">
                <a:tc>
                  <a:txBody>
                    <a:bodyPr/>
                    <a:lstStyle/>
                    <a:p>
                      <a:pPr marL="12700" marR="0" indent="0" algn="l" defTabSz="914400" rtl="0" eaLnBrk="1" fontAlgn="auto" latinLnBrk="0" hangingPunct="1">
                        <a:lnSpc>
                          <a:spcPct val="100000"/>
                        </a:lnSpc>
                        <a:spcBef>
                          <a:spcPts val="0"/>
                        </a:spcBef>
                        <a:spcAft>
                          <a:spcPts val="0"/>
                        </a:spcAft>
                        <a:buClrTx/>
                        <a:buSzTx/>
                        <a:buFontTx/>
                        <a:buNone/>
                        <a:tabLst/>
                        <a:defRPr/>
                      </a:pPr>
                      <a:r>
                        <a:rPr lang="en-US" sz="1800" b="1" spc="0">
                          <a:solidFill>
                            <a:srgbClr val="672D7A"/>
                          </a:solidFill>
                          <a:latin typeface="Arial" charset="0"/>
                          <a:ea typeface="Arial" charset="0"/>
                          <a:cs typeface="Arial" charset="0"/>
                        </a:rPr>
                        <a:t>3-point MACE</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marL="0" algn="ctr" defTabSz="914446" rtl="0" eaLnBrk="1" latinLnBrk="0" hangingPunct="1">
                        <a:lnSpc>
                          <a:spcPct val="107000"/>
                        </a:lnSpc>
                        <a:spcAft>
                          <a:spcPts val="0"/>
                        </a:spcAft>
                      </a:pPr>
                      <a:r>
                        <a:rPr lang="en-CA" sz="1800" kern="1200" spc="0">
                          <a:solidFill>
                            <a:srgbClr val="672D7A"/>
                          </a:solidFill>
                          <a:latin typeface="Arial" charset="0"/>
                          <a:ea typeface="Arial" charset="0"/>
                          <a:cs typeface="Arial" charset="0"/>
                        </a:rPr>
                        <a:t>608/4668</a:t>
                      </a:r>
                    </a:p>
                  </a:txBody>
                  <a:tcPr marL="45720" marR="4572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marL="0" algn="ctr" defTabSz="914446" rtl="0" eaLnBrk="1" latinLnBrk="0" hangingPunct="1">
                        <a:lnSpc>
                          <a:spcPct val="107000"/>
                        </a:lnSpc>
                        <a:spcAft>
                          <a:spcPts val="0"/>
                        </a:spcAft>
                      </a:pPr>
                      <a:r>
                        <a:rPr lang="en-CA" sz="1800" kern="1200" spc="0">
                          <a:solidFill>
                            <a:srgbClr val="672D7A"/>
                          </a:solidFill>
                          <a:latin typeface="Arial" charset="0"/>
                          <a:ea typeface="Arial" charset="0"/>
                          <a:cs typeface="Arial" charset="0"/>
                        </a:rPr>
                        <a:t>694/4672</a:t>
                      </a:r>
                    </a:p>
                  </a:txBody>
                  <a:tcPr marL="45720" marR="4572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marL="0" marR="0" indent="0" algn="r" defTabSz="914446" rtl="0" eaLnBrk="1" fontAlgn="auto" latinLnBrk="0" hangingPunct="1">
                        <a:lnSpc>
                          <a:spcPct val="100000"/>
                        </a:lnSpc>
                        <a:spcBef>
                          <a:spcPts val="0"/>
                        </a:spcBef>
                        <a:spcAft>
                          <a:spcPts val="0"/>
                        </a:spcAft>
                        <a:buClrTx/>
                        <a:buSzTx/>
                        <a:buFontTx/>
                        <a:buNone/>
                        <a:tabLst/>
                        <a:defRPr/>
                      </a:pPr>
                      <a:r>
                        <a:rPr lang="fi-FI" sz="1800" spc="0">
                          <a:solidFill>
                            <a:srgbClr val="672D7A"/>
                          </a:solidFill>
                          <a:latin typeface="Arial" charset="0"/>
                          <a:ea typeface="Arial" charset="0"/>
                          <a:cs typeface="Arial" charset="0"/>
                        </a:rPr>
                        <a:t>0.87 </a:t>
                      </a:r>
                      <a:endParaRPr lang="en-US" sz="1800" spc="0">
                        <a:solidFill>
                          <a:srgbClr val="672D7A"/>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algn="l"/>
                      <a:r>
                        <a:rPr lang="is-IS" sz="1800" spc="0">
                          <a:solidFill>
                            <a:srgbClr val="672D7A"/>
                          </a:solidFill>
                          <a:latin typeface="Arial" charset="0"/>
                          <a:ea typeface="Arial" charset="0"/>
                          <a:cs typeface="Arial" charset="0"/>
                        </a:rPr>
                        <a:t>(0.78–0.97)</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endParaRPr lang="en-US" sz="1800" spc="0">
                        <a:solidFill>
                          <a:srgbClr val="672D7A"/>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marL="0" algn="ctr" defTabSz="914446" rtl="0" eaLnBrk="1" latinLnBrk="0" hangingPunct="1">
                        <a:lnSpc>
                          <a:spcPct val="107000"/>
                        </a:lnSpc>
                        <a:spcAft>
                          <a:spcPts val="0"/>
                        </a:spcAft>
                      </a:pPr>
                      <a:r>
                        <a:rPr lang="en-CA" sz="1800" kern="1200" spc="0">
                          <a:solidFill>
                            <a:srgbClr val="672D7A"/>
                          </a:solidFill>
                          <a:latin typeface="Arial" charset="0"/>
                          <a:ea typeface="Arial" charset="0"/>
                          <a:cs typeface="Arial" charset="0"/>
                        </a:rPr>
                        <a:t>0.01</a:t>
                      </a:r>
                    </a:p>
                  </a:txBody>
                  <a:tcPr marL="45720" marR="4572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extLst>
                  <a:ext uri="{0D108BD9-81ED-4DB2-BD59-A6C34878D82A}">
                    <a16:rowId xmlns:a16="http://schemas.microsoft.com/office/drawing/2014/main" val="10003"/>
                  </a:ext>
                </a:extLst>
              </a:tr>
              <a:tr h="550606">
                <a:tc>
                  <a:txBody>
                    <a:bodyPr/>
                    <a:lstStyle/>
                    <a:p>
                      <a:pPr marL="12700" indent="0">
                        <a:tabLst/>
                      </a:pPr>
                      <a:r>
                        <a:rPr lang="en-US" sz="1800" b="1" spc="0" baseline="0">
                          <a:solidFill>
                            <a:srgbClr val="672D7A"/>
                          </a:solidFill>
                          <a:latin typeface="Arial" charset="0"/>
                          <a:ea typeface="Arial" charset="0"/>
                          <a:cs typeface="Arial" charset="0"/>
                        </a:rPr>
                        <a:t>CV death</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marL="0" algn="ctr" defTabSz="914446" rtl="0" eaLnBrk="1" latinLnBrk="0" hangingPunct="1">
                        <a:lnSpc>
                          <a:spcPct val="107000"/>
                        </a:lnSpc>
                        <a:spcAft>
                          <a:spcPts val="0"/>
                        </a:spcAft>
                      </a:pPr>
                      <a:r>
                        <a:rPr lang="en-CA" sz="1800" kern="1200" spc="0">
                          <a:solidFill>
                            <a:srgbClr val="672D7A"/>
                          </a:solidFill>
                          <a:latin typeface="Arial" charset="0"/>
                          <a:ea typeface="Arial" charset="0"/>
                          <a:cs typeface="Arial" charset="0"/>
                        </a:rPr>
                        <a:t>219/4668</a:t>
                      </a:r>
                    </a:p>
                  </a:txBody>
                  <a:tcPr marL="45720" marR="4572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marL="0" algn="ctr" defTabSz="914446" rtl="0" eaLnBrk="1" latinLnBrk="0" hangingPunct="1">
                        <a:lnSpc>
                          <a:spcPct val="107000"/>
                        </a:lnSpc>
                        <a:spcAft>
                          <a:spcPts val="0"/>
                        </a:spcAft>
                      </a:pPr>
                      <a:r>
                        <a:rPr lang="en-CA" sz="1800" kern="1200" spc="0">
                          <a:solidFill>
                            <a:srgbClr val="672D7A"/>
                          </a:solidFill>
                          <a:latin typeface="Arial" charset="0"/>
                          <a:ea typeface="Arial" charset="0"/>
                          <a:cs typeface="Arial" charset="0"/>
                        </a:rPr>
                        <a:t>278/4672</a:t>
                      </a:r>
                    </a:p>
                  </a:txBody>
                  <a:tcPr marL="45720" marR="4572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algn="r"/>
                      <a:r>
                        <a:rPr lang="nb-NO" sz="1800" spc="0">
                          <a:solidFill>
                            <a:srgbClr val="672D7A"/>
                          </a:solidFill>
                          <a:latin typeface="Arial" charset="0"/>
                          <a:ea typeface="Arial" charset="0"/>
                          <a:cs typeface="Arial" charset="0"/>
                        </a:rPr>
                        <a:t>0.78</a:t>
                      </a:r>
                      <a:endParaRPr lang="en-US" sz="1800" spc="0">
                        <a:solidFill>
                          <a:srgbClr val="672D7A"/>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algn="l"/>
                      <a:r>
                        <a:rPr lang="is-IS" sz="1800" spc="0">
                          <a:solidFill>
                            <a:srgbClr val="672D7A"/>
                          </a:solidFill>
                          <a:latin typeface="Arial" charset="0"/>
                          <a:ea typeface="Arial" charset="0"/>
                          <a:cs typeface="Arial" charset="0"/>
                        </a:rPr>
                        <a:t>(0.66–0.93)</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endParaRPr lang="en-US" sz="1800" spc="0">
                        <a:solidFill>
                          <a:srgbClr val="672D7A"/>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marL="0" algn="ctr" defTabSz="914446" rtl="0" eaLnBrk="1" latinLnBrk="0" hangingPunct="1">
                        <a:lnSpc>
                          <a:spcPct val="107000"/>
                        </a:lnSpc>
                        <a:spcAft>
                          <a:spcPts val="0"/>
                        </a:spcAft>
                      </a:pPr>
                      <a:r>
                        <a:rPr lang="en-CA" sz="1800" kern="1200" spc="0">
                          <a:solidFill>
                            <a:srgbClr val="672D7A"/>
                          </a:solidFill>
                          <a:latin typeface="Arial" charset="0"/>
                          <a:ea typeface="Arial" charset="0"/>
                          <a:cs typeface="Arial" charset="0"/>
                        </a:rPr>
                        <a:t>0.007</a:t>
                      </a:r>
                    </a:p>
                  </a:txBody>
                  <a:tcPr marL="45720" marR="4572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extLst>
                  <a:ext uri="{0D108BD9-81ED-4DB2-BD59-A6C34878D82A}">
                    <a16:rowId xmlns:a16="http://schemas.microsoft.com/office/drawing/2014/main" val="10004"/>
                  </a:ext>
                </a:extLst>
              </a:tr>
              <a:tr h="521110">
                <a:tc>
                  <a:txBody>
                    <a:bodyPr/>
                    <a:lstStyle/>
                    <a:p>
                      <a:pPr marL="12700" marR="0" indent="0" algn="l" defTabSz="914400" rtl="0" eaLnBrk="1" fontAlgn="auto" latinLnBrk="0" hangingPunct="1">
                        <a:lnSpc>
                          <a:spcPct val="100000"/>
                        </a:lnSpc>
                        <a:spcBef>
                          <a:spcPts val="0"/>
                        </a:spcBef>
                        <a:spcAft>
                          <a:spcPts val="0"/>
                        </a:spcAft>
                        <a:buClrTx/>
                        <a:buSzTx/>
                        <a:buFontTx/>
                        <a:buNone/>
                        <a:tabLst/>
                        <a:defRPr/>
                      </a:pPr>
                      <a:r>
                        <a:rPr lang="en-GB" sz="1800" b="1" spc="0" baseline="0">
                          <a:solidFill>
                            <a:srgbClr val="672D7A"/>
                          </a:solidFill>
                          <a:latin typeface="Arial" charset="0"/>
                          <a:ea typeface="Arial" charset="0"/>
                          <a:cs typeface="Arial" charset="0"/>
                        </a:rPr>
                        <a:t>Non-fatal MI</a:t>
                      </a:r>
                      <a:endParaRPr lang="en-US" sz="1800" b="1" spc="0">
                        <a:solidFill>
                          <a:srgbClr val="672D7A"/>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marL="0" algn="ctr" defTabSz="914446" rtl="0" eaLnBrk="1" latinLnBrk="0" hangingPunct="1">
                        <a:lnSpc>
                          <a:spcPct val="107000"/>
                        </a:lnSpc>
                        <a:spcAft>
                          <a:spcPts val="0"/>
                        </a:spcAft>
                      </a:pPr>
                      <a:r>
                        <a:rPr lang="en-CA" sz="1800" kern="1200" spc="0">
                          <a:solidFill>
                            <a:srgbClr val="672D7A"/>
                          </a:solidFill>
                          <a:latin typeface="Arial" charset="0"/>
                          <a:ea typeface="Arial" charset="0"/>
                          <a:cs typeface="Arial" charset="0"/>
                        </a:rPr>
                        <a:t>281/4668</a:t>
                      </a:r>
                    </a:p>
                  </a:txBody>
                  <a:tcPr marL="45720" marR="4572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marL="0" algn="ctr" defTabSz="914446" rtl="0" eaLnBrk="1" latinLnBrk="0" hangingPunct="1">
                        <a:lnSpc>
                          <a:spcPct val="107000"/>
                        </a:lnSpc>
                        <a:spcAft>
                          <a:spcPts val="0"/>
                        </a:spcAft>
                      </a:pPr>
                      <a:r>
                        <a:rPr lang="en-CA" sz="1800" kern="1200" spc="0">
                          <a:solidFill>
                            <a:srgbClr val="672D7A"/>
                          </a:solidFill>
                          <a:latin typeface="Arial" charset="0"/>
                          <a:ea typeface="Arial" charset="0"/>
                          <a:cs typeface="Arial" charset="0"/>
                        </a:rPr>
                        <a:t>317/4672</a:t>
                      </a:r>
                    </a:p>
                  </a:txBody>
                  <a:tcPr marL="45720" marR="4572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algn="r"/>
                      <a:r>
                        <a:rPr lang="nb-NO" sz="1800" spc="0">
                          <a:solidFill>
                            <a:srgbClr val="672D7A"/>
                          </a:solidFill>
                          <a:latin typeface="Arial" charset="0"/>
                          <a:ea typeface="Arial" charset="0"/>
                          <a:cs typeface="Arial" charset="0"/>
                        </a:rPr>
                        <a:t>0.88 </a:t>
                      </a:r>
                      <a:endParaRPr lang="en-US" sz="1800" spc="0">
                        <a:solidFill>
                          <a:srgbClr val="672D7A"/>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algn="l"/>
                      <a:r>
                        <a:rPr lang="is-IS" sz="1800" spc="0">
                          <a:solidFill>
                            <a:srgbClr val="672D7A"/>
                          </a:solidFill>
                          <a:latin typeface="Arial" charset="0"/>
                          <a:ea typeface="Arial" charset="0"/>
                          <a:cs typeface="Arial" charset="0"/>
                        </a:rPr>
                        <a:t>(0.75–1.03)</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endParaRPr lang="en-US" sz="1800" spc="0">
                        <a:solidFill>
                          <a:srgbClr val="672D7A"/>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marL="0" algn="ctr" defTabSz="914446" rtl="0" eaLnBrk="1" latinLnBrk="0" hangingPunct="1">
                        <a:lnSpc>
                          <a:spcPct val="107000"/>
                        </a:lnSpc>
                        <a:spcAft>
                          <a:spcPts val="0"/>
                        </a:spcAft>
                      </a:pPr>
                      <a:r>
                        <a:rPr lang="en-CA" sz="1800" kern="1200" spc="0">
                          <a:solidFill>
                            <a:srgbClr val="672D7A"/>
                          </a:solidFill>
                          <a:latin typeface="Arial" charset="0"/>
                          <a:ea typeface="Arial" charset="0"/>
                          <a:cs typeface="Arial" charset="0"/>
                        </a:rPr>
                        <a:t>0.11</a:t>
                      </a:r>
                    </a:p>
                  </a:txBody>
                  <a:tcPr marL="45720" marR="4572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extLst>
                  <a:ext uri="{0D108BD9-81ED-4DB2-BD59-A6C34878D82A}">
                    <a16:rowId xmlns:a16="http://schemas.microsoft.com/office/drawing/2014/main" val="10005"/>
                  </a:ext>
                </a:extLst>
              </a:tr>
              <a:tr h="540774">
                <a:tc>
                  <a:txBody>
                    <a:bodyPr/>
                    <a:lstStyle/>
                    <a:p>
                      <a:pPr marL="12700" marR="0" indent="0" algn="l" defTabSz="914400" rtl="0" eaLnBrk="1" fontAlgn="auto" latinLnBrk="0" hangingPunct="1">
                        <a:lnSpc>
                          <a:spcPct val="100000"/>
                        </a:lnSpc>
                        <a:spcBef>
                          <a:spcPts val="0"/>
                        </a:spcBef>
                        <a:spcAft>
                          <a:spcPts val="0"/>
                        </a:spcAft>
                        <a:buClrTx/>
                        <a:buSzTx/>
                        <a:buFontTx/>
                        <a:buNone/>
                        <a:tabLst/>
                        <a:defRPr/>
                      </a:pPr>
                      <a:r>
                        <a:rPr lang="en-GB" sz="1800" b="1" spc="0" baseline="0">
                          <a:solidFill>
                            <a:srgbClr val="672D7A"/>
                          </a:solidFill>
                          <a:latin typeface="Arial" charset="0"/>
                          <a:ea typeface="Arial" charset="0"/>
                          <a:cs typeface="Arial" charset="0"/>
                        </a:rPr>
                        <a:t>Non-fatal stroke</a:t>
                      </a:r>
                      <a:endParaRPr lang="en-US" sz="1800" b="1" spc="0">
                        <a:solidFill>
                          <a:srgbClr val="672D7A"/>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marL="0" algn="ctr" defTabSz="914446" rtl="0" eaLnBrk="1" latinLnBrk="0" hangingPunct="1">
                        <a:lnSpc>
                          <a:spcPct val="107000"/>
                        </a:lnSpc>
                        <a:spcAft>
                          <a:spcPts val="0"/>
                        </a:spcAft>
                      </a:pPr>
                      <a:r>
                        <a:rPr lang="en-CA" sz="1800" kern="1200" spc="0">
                          <a:solidFill>
                            <a:srgbClr val="672D7A"/>
                          </a:solidFill>
                          <a:latin typeface="Arial" charset="0"/>
                          <a:ea typeface="Arial" charset="0"/>
                          <a:cs typeface="Arial" charset="0"/>
                        </a:rPr>
                        <a:t>159/4668</a:t>
                      </a:r>
                    </a:p>
                  </a:txBody>
                  <a:tcPr marL="45720" marR="4572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marL="0" algn="ctr" defTabSz="914446" rtl="0" eaLnBrk="1" latinLnBrk="0" hangingPunct="1">
                        <a:lnSpc>
                          <a:spcPct val="107000"/>
                        </a:lnSpc>
                        <a:spcAft>
                          <a:spcPts val="0"/>
                        </a:spcAft>
                      </a:pPr>
                      <a:r>
                        <a:rPr lang="en-CA" sz="1800" kern="1200" spc="0">
                          <a:solidFill>
                            <a:srgbClr val="672D7A"/>
                          </a:solidFill>
                          <a:latin typeface="Arial" charset="0"/>
                          <a:ea typeface="Arial" charset="0"/>
                          <a:cs typeface="Arial" charset="0"/>
                        </a:rPr>
                        <a:t>177/4672</a:t>
                      </a:r>
                    </a:p>
                  </a:txBody>
                  <a:tcPr marL="45720" marR="4572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algn="r"/>
                      <a:r>
                        <a:rPr lang="it-IT" sz="1800" spc="0">
                          <a:solidFill>
                            <a:srgbClr val="672D7A"/>
                          </a:solidFill>
                          <a:latin typeface="Arial" charset="0"/>
                          <a:ea typeface="Arial" charset="0"/>
                          <a:cs typeface="Arial" charset="0"/>
                        </a:rPr>
                        <a:t>0.89</a:t>
                      </a:r>
                      <a:endParaRPr lang="en-US" sz="1800" spc="0">
                        <a:solidFill>
                          <a:srgbClr val="672D7A"/>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algn="l"/>
                      <a:r>
                        <a:rPr lang="is-IS" sz="1800" spc="0">
                          <a:solidFill>
                            <a:srgbClr val="672D7A"/>
                          </a:solidFill>
                          <a:latin typeface="Arial" charset="0"/>
                          <a:ea typeface="Arial" charset="0"/>
                          <a:cs typeface="Arial" charset="0"/>
                        </a:rPr>
                        <a:t>(0.72–1.11)</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endParaRPr lang="en-US" sz="1800" spc="0">
                        <a:solidFill>
                          <a:srgbClr val="672D7A"/>
                        </a:solidFill>
                        <a:latin typeface="Arial" charset="0"/>
                        <a:ea typeface="Arial" charset="0"/>
                        <a:cs typeface="Arial" charset="0"/>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tc>
                  <a:txBody>
                    <a:bodyPr/>
                    <a:lstStyle/>
                    <a:p>
                      <a:pPr marL="0" algn="ctr" defTabSz="914446" rtl="0" eaLnBrk="1" latinLnBrk="0" hangingPunct="1">
                        <a:lnSpc>
                          <a:spcPct val="107000"/>
                        </a:lnSpc>
                        <a:spcAft>
                          <a:spcPts val="0"/>
                        </a:spcAft>
                      </a:pPr>
                      <a:r>
                        <a:rPr lang="en-CA" sz="1800" kern="1200" spc="0">
                          <a:solidFill>
                            <a:srgbClr val="672D7A"/>
                          </a:solidFill>
                          <a:latin typeface="Arial" charset="0"/>
                          <a:ea typeface="Arial" charset="0"/>
                          <a:cs typeface="Arial" charset="0"/>
                        </a:rPr>
                        <a:t>0.30</a:t>
                      </a:r>
                    </a:p>
                  </a:txBody>
                  <a:tcPr marL="45720" marR="4572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14B6D"/>
                      </a:solidFill>
                      <a:prstDash val="solid"/>
                      <a:round/>
                      <a:headEnd type="none" w="med" len="med"/>
                      <a:tailEnd type="none" w="med" len="med"/>
                    </a:lnT>
                    <a:lnB w="6350" cap="flat" cmpd="sng" algn="ctr">
                      <a:solidFill>
                        <a:srgbClr val="C14B6D"/>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itle 5"/>
          <p:cNvSpPr>
            <a:spLocks noGrp="1"/>
          </p:cNvSpPr>
          <p:nvPr>
            <p:ph type="title"/>
          </p:nvPr>
        </p:nvSpPr>
        <p:spPr/>
        <p:txBody>
          <a:bodyPr>
            <a:normAutofit/>
          </a:bodyPr>
          <a:lstStyle/>
          <a:p>
            <a:r>
              <a:rPr lang="en-GB"/>
              <a:t>LEADER:</a:t>
            </a:r>
            <a:br>
              <a:rPr lang="en-GB"/>
            </a:br>
            <a:r>
              <a:rPr lang="en-GB" sz="3200"/>
              <a:t>CV Death, MI and Stroke </a:t>
            </a:r>
          </a:p>
        </p:txBody>
      </p:sp>
      <p:sp>
        <p:nvSpPr>
          <p:cNvPr id="3" name="Text Placeholder 2"/>
          <p:cNvSpPr>
            <a:spLocks noGrp="1"/>
          </p:cNvSpPr>
          <p:nvPr>
            <p:ph idx="1"/>
          </p:nvPr>
        </p:nvSpPr>
        <p:spPr>
          <a:xfrm>
            <a:off x="814919" y="6201439"/>
            <a:ext cx="10274811" cy="327636"/>
          </a:xfrm>
        </p:spPr>
        <p:txBody>
          <a:bodyPr lIns="0" tIns="0" rIns="0" bIns="0" anchor="b">
            <a:normAutofit/>
          </a:bodyPr>
          <a:lstStyle/>
          <a:p>
            <a:pPr marL="0" indent="0">
              <a:lnSpc>
                <a:spcPct val="100000"/>
              </a:lnSpc>
              <a:spcBef>
                <a:spcPts val="0"/>
              </a:spcBef>
              <a:buNone/>
            </a:pPr>
            <a:r>
              <a:rPr lang="en-GB" sz="1000" b="1"/>
              <a:t>Note: Liraglutide is a GLP-1RA; </a:t>
            </a:r>
            <a:r>
              <a:rPr lang="en-CA" sz="1000" b="1"/>
              <a:t>it is not currently indicated for cardiovascular protection in Canada</a:t>
            </a:r>
            <a:endParaRPr lang="en-GB" sz="1000" b="1"/>
          </a:p>
          <a:p>
            <a:pPr marL="0" indent="0">
              <a:lnSpc>
                <a:spcPct val="100000"/>
              </a:lnSpc>
              <a:spcBef>
                <a:spcPts val="0"/>
              </a:spcBef>
              <a:buNone/>
            </a:pPr>
            <a:r>
              <a:rPr lang="en-GB" sz="1000"/>
              <a:t>CV: cardiovascular; MACE: major adverse cardiovascular event; MI: myocardial infarction; GLP-1RA: </a:t>
            </a:r>
            <a:r>
              <a:rPr lang="en-CA" sz="1000"/>
              <a:t>glucagon-like peptide-1 receptor agonist</a:t>
            </a:r>
            <a:endParaRPr lang="en-GB" sz="1000"/>
          </a:p>
        </p:txBody>
      </p:sp>
      <p:graphicFrame>
        <p:nvGraphicFramePr>
          <p:cNvPr id="20" name="Chart 19"/>
          <p:cNvGraphicFramePr>
            <a:graphicFrameLocks/>
          </p:cNvGraphicFramePr>
          <p:nvPr/>
        </p:nvGraphicFramePr>
        <p:xfrm>
          <a:off x="6835961" y="1901071"/>
          <a:ext cx="4253769" cy="411087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7144853" y="5790649"/>
            <a:ext cx="2194560" cy="544309"/>
          </a:xfrm>
          <a:prstGeom prst="rect">
            <a:avLst/>
          </a:prstGeom>
          <a:noFill/>
        </p:spPr>
        <p:txBody>
          <a:bodyPr wrap="square" lIns="90796" tIns="45432" rIns="90796" bIns="45432" rtlCol="0">
            <a:spAutoFit/>
          </a:bodyPr>
          <a:lstStyle/>
          <a:p>
            <a:pPr algn="ctr" defTabSz="908351"/>
            <a:r>
              <a:rPr lang="en-GB" sz="1600">
                <a:solidFill>
                  <a:srgbClr val="672D7A"/>
                </a:solidFill>
                <a:latin typeface="Arial" charset="0"/>
                <a:ea typeface="Arial" charset="0"/>
                <a:cs typeface="Arial" charset="0"/>
              </a:rPr>
              <a:t>Favours Liraglutide </a:t>
            </a:r>
          </a:p>
        </p:txBody>
      </p:sp>
      <p:sp>
        <p:nvSpPr>
          <p:cNvPr id="14" name="TextBox 13"/>
          <p:cNvSpPr txBox="1"/>
          <p:nvPr/>
        </p:nvSpPr>
        <p:spPr>
          <a:xfrm>
            <a:off x="9497837" y="5790649"/>
            <a:ext cx="2194560" cy="544309"/>
          </a:xfrm>
          <a:prstGeom prst="rect">
            <a:avLst/>
          </a:prstGeom>
          <a:noFill/>
        </p:spPr>
        <p:txBody>
          <a:bodyPr wrap="square" lIns="90796" tIns="45432" rIns="90796" bIns="45432" rtlCol="0">
            <a:spAutoFit/>
          </a:bodyPr>
          <a:lstStyle/>
          <a:p>
            <a:pPr algn="ctr" defTabSz="908351"/>
            <a:r>
              <a:rPr lang="en-GB" sz="1600">
                <a:solidFill>
                  <a:srgbClr val="672D7A"/>
                </a:solidFill>
                <a:latin typeface="Arial" charset="0"/>
                <a:ea typeface="Arial" charset="0"/>
                <a:cs typeface="Arial" charset="0"/>
              </a:rPr>
              <a:t>Favours Placebo</a:t>
            </a:r>
          </a:p>
        </p:txBody>
      </p:sp>
      <p:grpSp>
        <p:nvGrpSpPr>
          <p:cNvPr id="4" name="Group 3"/>
          <p:cNvGrpSpPr/>
          <p:nvPr/>
        </p:nvGrpSpPr>
        <p:grpSpPr>
          <a:xfrm>
            <a:off x="6842467" y="5338901"/>
            <a:ext cx="4158837" cy="307775"/>
            <a:chOff x="9072830" y="7803243"/>
            <a:chExt cx="6238256" cy="461656"/>
          </a:xfrm>
        </p:grpSpPr>
        <p:sp>
          <p:nvSpPr>
            <p:cNvPr id="7" name="TextBox 6"/>
            <p:cNvSpPr txBox="1"/>
            <p:nvPr/>
          </p:nvSpPr>
          <p:spPr>
            <a:xfrm>
              <a:off x="14527700" y="7803243"/>
              <a:ext cx="783386" cy="461656"/>
            </a:xfrm>
            <a:prstGeom prst="rect">
              <a:avLst/>
            </a:prstGeom>
            <a:noFill/>
          </p:spPr>
          <p:txBody>
            <a:bodyPr wrap="none" lIns="60959" tIns="30479" rIns="60959" bIns="30479" rtlCol="0">
              <a:spAutoFit/>
            </a:bodyPr>
            <a:lstStyle/>
            <a:p>
              <a:pPr defTabSz="908351"/>
              <a:r>
                <a:rPr lang="fr-CA" sz="1600">
                  <a:solidFill>
                    <a:srgbClr val="672D7A"/>
                  </a:solidFill>
                  <a:latin typeface="Arial" charset="0"/>
                  <a:ea typeface="Arial" charset="0"/>
                  <a:cs typeface="Arial" charset="0"/>
                </a:rPr>
                <a:t>1.50</a:t>
              </a:r>
              <a:endParaRPr lang="en-CA" sz="1600">
                <a:solidFill>
                  <a:srgbClr val="672D7A"/>
                </a:solidFill>
                <a:latin typeface="Arial" charset="0"/>
                <a:ea typeface="Arial" charset="0"/>
                <a:cs typeface="Arial" charset="0"/>
              </a:endParaRPr>
            </a:p>
          </p:txBody>
        </p:sp>
        <p:sp>
          <p:nvSpPr>
            <p:cNvPr id="17" name="TextBox 16"/>
            <p:cNvSpPr txBox="1"/>
            <p:nvPr/>
          </p:nvSpPr>
          <p:spPr>
            <a:xfrm>
              <a:off x="12541244" y="7803243"/>
              <a:ext cx="783386" cy="461656"/>
            </a:xfrm>
            <a:prstGeom prst="rect">
              <a:avLst/>
            </a:prstGeom>
            <a:noFill/>
          </p:spPr>
          <p:txBody>
            <a:bodyPr wrap="none" lIns="60959" tIns="30479" rIns="60959" bIns="30479" rtlCol="0">
              <a:spAutoFit/>
            </a:bodyPr>
            <a:lstStyle/>
            <a:p>
              <a:pPr defTabSz="908351"/>
              <a:r>
                <a:rPr lang="fr-CA" sz="1600">
                  <a:solidFill>
                    <a:srgbClr val="672D7A"/>
                  </a:solidFill>
                  <a:latin typeface="Arial" charset="0"/>
                  <a:ea typeface="Arial" charset="0"/>
                  <a:cs typeface="Arial" charset="0"/>
                </a:rPr>
                <a:t>1.00</a:t>
              </a:r>
              <a:endParaRPr lang="en-CA" sz="1600">
                <a:solidFill>
                  <a:srgbClr val="672D7A"/>
                </a:solidFill>
                <a:latin typeface="Arial" charset="0"/>
                <a:ea typeface="Arial" charset="0"/>
                <a:cs typeface="Arial" charset="0"/>
              </a:endParaRPr>
            </a:p>
          </p:txBody>
        </p:sp>
        <p:sp>
          <p:nvSpPr>
            <p:cNvPr id="19" name="TextBox 18"/>
            <p:cNvSpPr txBox="1"/>
            <p:nvPr/>
          </p:nvSpPr>
          <p:spPr>
            <a:xfrm>
              <a:off x="9072830" y="7803243"/>
              <a:ext cx="783386" cy="461656"/>
            </a:xfrm>
            <a:prstGeom prst="rect">
              <a:avLst/>
            </a:prstGeom>
            <a:noFill/>
          </p:spPr>
          <p:txBody>
            <a:bodyPr wrap="none" lIns="60959" tIns="30479" rIns="60959" bIns="30479" rtlCol="0">
              <a:spAutoFit/>
            </a:bodyPr>
            <a:lstStyle/>
            <a:p>
              <a:pPr defTabSz="908351"/>
              <a:r>
                <a:rPr lang="fr-CA" sz="1600">
                  <a:solidFill>
                    <a:srgbClr val="672D7A"/>
                  </a:solidFill>
                  <a:latin typeface="Arial" charset="0"/>
                  <a:ea typeface="Arial" charset="0"/>
                  <a:cs typeface="Arial" charset="0"/>
                </a:rPr>
                <a:t>0.50</a:t>
              </a:r>
              <a:endParaRPr lang="en-CA" sz="1600">
                <a:solidFill>
                  <a:srgbClr val="672D7A"/>
                </a:solidFill>
                <a:latin typeface="Arial" charset="0"/>
                <a:ea typeface="Arial" charset="0"/>
                <a:cs typeface="Arial" charset="0"/>
              </a:endParaRPr>
            </a:p>
          </p:txBody>
        </p:sp>
      </p:grpSp>
      <p:sp>
        <p:nvSpPr>
          <p:cNvPr id="22" name="TextBox 21"/>
          <p:cNvSpPr txBox="1"/>
          <p:nvPr/>
        </p:nvSpPr>
        <p:spPr>
          <a:xfrm>
            <a:off x="814918" y="6549620"/>
            <a:ext cx="10459272" cy="159841"/>
          </a:xfrm>
          <a:prstGeom prst="roundRect">
            <a:avLst>
              <a:gd name="adj" fmla="val 7346"/>
            </a:avLst>
          </a:prstGeom>
          <a:noFill/>
          <a:ln>
            <a:noFill/>
          </a:ln>
        </p:spPr>
        <p:txBody>
          <a:bodyPr wrap="square" lIns="0" tIns="0" rIns="0" bIns="0" rtlCol="0" anchor="b" anchorCtr="0">
            <a:spAutoFit/>
          </a:bodyPr>
          <a:lstStyle/>
          <a:p>
            <a:pPr defTabSz="908351"/>
            <a:r>
              <a:rPr lang="pt-BR" sz="1000">
                <a:solidFill>
                  <a:srgbClr val="672D7A"/>
                </a:solidFill>
                <a:latin typeface="Arial" charset="0"/>
                <a:ea typeface="Arial" charset="0"/>
                <a:cs typeface="Arial" charset="0"/>
              </a:rPr>
              <a:t>Data from: Marso S, et al. </a:t>
            </a:r>
            <a:r>
              <a:rPr lang="en-CA" sz="1000" i="1">
                <a:solidFill>
                  <a:srgbClr val="672D7A"/>
                </a:solidFill>
                <a:latin typeface="Arial" charset="0"/>
                <a:ea typeface="Arial" charset="0"/>
                <a:cs typeface="Arial" charset="0"/>
              </a:rPr>
              <a:t>N Engl J Med. </a:t>
            </a:r>
            <a:r>
              <a:rPr lang="en-CA" sz="1000">
                <a:solidFill>
                  <a:srgbClr val="672D7A"/>
                </a:solidFill>
                <a:latin typeface="Arial" charset="0"/>
                <a:ea typeface="Arial" charset="0"/>
                <a:cs typeface="Arial" charset="0"/>
              </a:rPr>
              <a:t>2016;375:311-322.</a:t>
            </a:r>
            <a:endParaRPr lang="en-GB" sz="1000">
              <a:solidFill>
                <a:srgbClr val="672D7A"/>
              </a:solidFill>
              <a:latin typeface="Arial" charset="0"/>
              <a:ea typeface="Arial" charset="0"/>
              <a:cs typeface="Arial" charset="0"/>
            </a:endParaRPr>
          </a:p>
        </p:txBody>
      </p:sp>
      <p:sp>
        <p:nvSpPr>
          <p:cNvPr id="5" name="Slide Number Placeholder 4"/>
          <p:cNvSpPr>
            <a:spLocks noGrp="1"/>
          </p:cNvSpPr>
          <p:nvPr>
            <p:ph type="sldNum" sz="quarter" idx="12"/>
          </p:nvPr>
        </p:nvSpPr>
        <p:spPr/>
        <p:txBody>
          <a:bodyPr/>
          <a:lstStyle/>
          <a:p>
            <a:fld id="{2195B9F3-5000-F544-B37B-1257912A0F49}" type="slidenum">
              <a:rPr lang="en-US" smtClean="0"/>
              <a:pPr/>
              <a:t>44</a:t>
            </a:fld>
            <a:endParaRPr lang="en-US"/>
          </a:p>
        </p:txBody>
      </p:sp>
      <p:cxnSp>
        <p:nvCxnSpPr>
          <p:cNvPr id="35" name="Straight Connector 34"/>
          <p:cNvCxnSpPr/>
          <p:nvPr/>
        </p:nvCxnSpPr>
        <p:spPr>
          <a:xfrm>
            <a:off x="9553924" y="5706614"/>
            <a:ext cx="1447380" cy="0"/>
          </a:xfrm>
          <a:prstGeom prst="line">
            <a:avLst/>
          </a:prstGeom>
          <a:ln w="31750" cap="rnd">
            <a:solidFill>
              <a:srgbClr val="C14B6D"/>
            </a:solidFill>
            <a:round/>
            <a:headEnd type="none"/>
            <a:tailEnd type="arrow"/>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6684998" y="5706614"/>
            <a:ext cx="2654415" cy="0"/>
          </a:xfrm>
          <a:prstGeom prst="line">
            <a:avLst/>
          </a:prstGeom>
          <a:ln w="31750" cap="rnd">
            <a:solidFill>
              <a:srgbClr val="C14B6D"/>
            </a:solidFill>
            <a:round/>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326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500"/>
              <a:t>All-cause death</a:t>
            </a:r>
          </a:p>
        </p:txBody>
      </p:sp>
      <p:sp>
        <p:nvSpPr>
          <p:cNvPr id="33" name="TextBox 32"/>
          <p:cNvSpPr txBox="1"/>
          <p:nvPr/>
        </p:nvSpPr>
        <p:spPr>
          <a:xfrm>
            <a:off x="3023163" y="6098332"/>
            <a:ext cx="6963082" cy="479476"/>
          </a:xfrm>
          <a:prstGeom prst="roundRect">
            <a:avLst>
              <a:gd name="adj" fmla="val 7346"/>
            </a:avLst>
          </a:prstGeom>
          <a:noFill/>
          <a:ln>
            <a:noFill/>
          </a:ln>
        </p:spPr>
        <p:txBody>
          <a:bodyPr wrap="square" lIns="91388" tIns="45697" rIns="91388" bIns="45697" rtlCol="0" anchor="b" anchorCtr="0">
            <a:spAutoFit/>
          </a:bodyPr>
          <a:lstStyle/>
          <a:p>
            <a:pPr defTabSz="456875"/>
            <a:r>
              <a:rPr lang="en-GB" sz="800">
                <a:solidFill>
                  <a:prstClr val="black"/>
                </a:solidFill>
                <a:latin typeface="Calibri"/>
              </a:rPr>
              <a:t>The cumulative incidences were estimated with the use of the Kaplan–Meier method, and the hazard ratios with the use of the Cox proportional-hazard regression model. The data analyses are truncated at 54 months, because less than 10% of the patients had an observation time beyond 54 months.</a:t>
            </a:r>
            <a:r>
              <a:rPr lang="en-GB" sz="800">
                <a:solidFill>
                  <a:prstClr val="black"/>
                </a:solidFill>
                <a:latin typeface="Arial" panose="020B0604020202020204" pitchFamily="34" charset="0"/>
                <a:cs typeface="Arial" panose="020B0604020202020204" pitchFamily="34" charset="0"/>
              </a:rPr>
              <a:t> CI: confidence interval; HR: hazard ratio.</a:t>
            </a:r>
          </a:p>
        </p:txBody>
      </p:sp>
      <p:sp>
        <p:nvSpPr>
          <p:cNvPr id="34" name="TextBox 33"/>
          <p:cNvSpPr txBox="1"/>
          <p:nvPr/>
        </p:nvSpPr>
        <p:spPr>
          <a:xfrm>
            <a:off x="1740228" y="6634270"/>
            <a:ext cx="6963082" cy="223730"/>
          </a:xfrm>
          <a:prstGeom prst="roundRect">
            <a:avLst>
              <a:gd name="adj" fmla="val 7346"/>
            </a:avLst>
          </a:prstGeom>
          <a:noFill/>
          <a:ln>
            <a:noFill/>
          </a:ln>
        </p:spPr>
        <p:txBody>
          <a:bodyPr wrap="square" lIns="91388" tIns="45697" rIns="91388" bIns="45697" rtlCol="0" anchor="b" anchorCtr="0">
            <a:spAutoFit/>
          </a:bodyPr>
          <a:lstStyle/>
          <a:p>
            <a:pPr defTabSz="456875"/>
            <a:r>
              <a:rPr lang="en-GB" sz="800">
                <a:solidFill>
                  <a:srgbClr val="000000"/>
                </a:solidFill>
                <a:latin typeface="Calibri"/>
                <a:cs typeface="Arial" panose="020B0604020202020204" pitchFamily="34" charset="0"/>
              </a:rPr>
              <a:t>Presented at the American Diabetes Association 76</a:t>
            </a:r>
            <a:r>
              <a:rPr lang="en-GB" sz="800" baseline="30000">
                <a:solidFill>
                  <a:srgbClr val="000000"/>
                </a:solidFill>
                <a:latin typeface="Calibri"/>
                <a:cs typeface="Arial" panose="020B0604020202020204" pitchFamily="34" charset="0"/>
              </a:rPr>
              <a:t>th</a:t>
            </a:r>
            <a:r>
              <a:rPr lang="en-GB" sz="800">
                <a:solidFill>
                  <a:srgbClr val="000000"/>
                </a:solidFill>
                <a:latin typeface="Calibri"/>
                <a:cs typeface="Arial" panose="020B0604020202020204" pitchFamily="34" charset="0"/>
              </a:rPr>
              <a:t> Scientific Sessions, Session </a:t>
            </a:r>
            <a:r>
              <a:rPr lang="en-GB" sz="800">
                <a:solidFill>
                  <a:prstClr val="black"/>
                </a:solidFill>
                <a:latin typeface="Calibri"/>
              </a:rPr>
              <a:t>3-CT-SY24.</a:t>
            </a:r>
            <a:r>
              <a:rPr lang="en-GB" sz="800">
                <a:solidFill>
                  <a:srgbClr val="000000"/>
                </a:solidFill>
                <a:latin typeface="Calibri"/>
                <a:cs typeface="Arial" panose="020B0604020202020204" pitchFamily="34" charset="0"/>
              </a:rPr>
              <a:t> June 13 2016, New Orleans, LA, USA. </a:t>
            </a:r>
          </a:p>
        </p:txBody>
      </p:sp>
      <p:pic>
        <p:nvPicPr>
          <p:cNvPr id="8177" name="Picture 1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639" y="1724755"/>
            <a:ext cx="7961313" cy="4178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800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40800" y="376921"/>
            <a:ext cx="8510400" cy="521883"/>
          </a:xfrm>
        </p:spPr>
        <p:txBody>
          <a:bodyPr/>
          <a:lstStyle/>
          <a:p>
            <a:r>
              <a:rPr lang="en-GB" sz="2500"/>
              <a:t>Number needed to treat to prevent one…</a:t>
            </a:r>
          </a:p>
        </p:txBody>
      </p:sp>
      <p:sp>
        <p:nvSpPr>
          <p:cNvPr id="1077" name="TextBox 1076"/>
          <p:cNvSpPr txBox="1"/>
          <p:nvPr/>
        </p:nvSpPr>
        <p:spPr>
          <a:xfrm>
            <a:off x="1742343" y="6247860"/>
            <a:ext cx="6963082" cy="351603"/>
          </a:xfrm>
          <a:prstGeom prst="roundRect">
            <a:avLst>
              <a:gd name="adj" fmla="val 7346"/>
            </a:avLst>
          </a:prstGeom>
          <a:noFill/>
          <a:ln>
            <a:noFill/>
          </a:ln>
        </p:spPr>
        <p:txBody>
          <a:bodyPr wrap="square" lIns="91388" tIns="45697" rIns="91388" bIns="45697" rtlCol="0" anchor="t" anchorCtr="0">
            <a:spAutoFit/>
          </a:bodyPr>
          <a:lstStyle/>
          <a:p>
            <a:pPr marL="0" marR="0" lvl="0" indent="0" algn="l" defTabSz="456875"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687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a:ea typeface="+mn-ea"/>
                <a:cs typeface="+mn-cs"/>
              </a:rPr>
              <a:t>CV: cardiovascular; MACE: major adverse cardiovascular event. </a:t>
            </a:r>
            <a:endParaRPr kumimoji="0" lang="en-GB" sz="800" b="0" i="0" u="none" strike="noStrike" kern="1200" cap="none" spc="0" normalizeH="0" baseline="0" noProof="0">
              <a:ln>
                <a:noFill/>
              </a:ln>
              <a:solidFill>
                <a:prstClr val="black"/>
              </a:solidFill>
              <a:effectLst/>
              <a:uLnTx/>
              <a:uFillTx/>
              <a:latin typeface="Calibri"/>
              <a:ea typeface="Geneva"/>
              <a:cs typeface="Geneva"/>
            </a:endParaRPr>
          </a:p>
        </p:txBody>
      </p:sp>
      <p:sp>
        <p:nvSpPr>
          <p:cNvPr id="1108" name="TextBox 1107"/>
          <p:cNvSpPr txBox="1"/>
          <p:nvPr/>
        </p:nvSpPr>
        <p:spPr>
          <a:xfrm>
            <a:off x="1740228" y="6634270"/>
            <a:ext cx="6963082" cy="223730"/>
          </a:xfrm>
          <a:prstGeom prst="roundRect">
            <a:avLst>
              <a:gd name="adj" fmla="val 7346"/>
            </a:avLst>
          </a:prstGeom>
          <a:noFill/>
          <a:ln>
            <a:noFill/>
          </a:ln>
        </p:spPr>
        <p:txBody>
          <a:bodyPr wrap="square" lIns="91388" tIns="45697" rIns="91388" bIns="45697" rtlCol="0" anchor="b" anchorCtr="0">
            <a:spAutoFit/>
          </a:bodyPr>
          <a:lstStyle/>
          <a:p>
            <a:pPr marL="0" marR="0" lvl="0" indent="0" algn="l" defTabSz="45687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Presented at the American Diabetes Association 76</a:t>
            </a:r>
            <a:r>
              <a:rPr kumimoji="0" lang="en-GB" sz="800" b="0" i="0" u="none" strike="noStrike" kern="1200" cap="none" spc="0" normalizeH="0" baseline="30000" noProof="0">
                <a:ln>
                  <a:noFill/>
                </a:ln>
                <a:solidFill>
                  <a:srgbClr val="000000"/>
                </a:solidFill>
                <a:effectLst/>
                <a:uLnTx/>
                <a:uFillTx/>
                <a:latin typeface="Calibri"/>
                <a:ea typeface="+mn-ea"/>
                <a:cs typeface="Arial" panose="020B0604020202020204" pitchFamily="34" charset="0"/>
              </a:rPr>
              <a:t>th</a:t>
            </a:r>
            <a:r>
              <a:rPr kumimoji="0" lang="en-GB" sz="8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Scientific Sessions, Session </a:t>
            </a:r>
            <a:r>
              <a:rPr kumimoji="0" lang="en-GB" sz="800" b="0" i="0" u="none" strike="noStrike" kern="1200" cap="none" spc="0" normalizeH="0" baseline="0" noProof="0">
                <a:ln>
                  <a:noFill/>
                </a:ln>
                <a:solidFill>
                  <a:prstClr val="black"/>
                </a:solidFill>
                <a:effectLst/>
                <a:uLnTx/>
                <a:uFillTx/>
                <a:latin typeface="Calibri"/>
                <a:ea typeface="+mn-ea"/>
                <a:cs typeface="+mn-cs"/>
              </a:rPr>
              <a:t>3-CT-SY24.</a:t>
            </a:r>
            <a:r>
              <a:rPr kumimoji="0" lang="en-GB" sz="8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June 13 2016, New Orleans, LA, USA. </a:t>
            </a:r>
          </a:p>
        </p:txBody>
      </p:sp>
      <p:pic>
        <p:nvPicPr>
          <p:cNvPr id="174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608" y="881890"/>
            <a:ext cx="7529513" cy="59753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8133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Title 843"/>
          <p:cNvSpPr>
            <a:spLocks noGrp="1"/>
          </p:cNvSpPr>
          <p:nvPr>
            <p:ph type="title"/>
          </p:nvPr>
        </p:nvSpPr>
        <p:spPr/>
        <p:txBody>
          <a:bodyPr/>
          <a:lstStyle/>
          <a:p>
            <a:r>
              <a:rPr lang="en-CA"/>
              <a:t>SUSTAIN-6: Primary Endpoint (CV Death, Non-fatal Myocardial infarction, Non-fatal Stroke)</a:t>
            </a:r>
          </a:p>
        </p:txBody>
      </p:sp>
      <p:sp>
        <p:nvSpPr>
          <p:cNvPr id="5" name="Slide Number Placeholder 4"/>
          <p:cNvSpPr>
            <a:spLocks noGrp="1"/>
          </p:cNvSpPr>
          <p:nvPr>
            <p:ph type="sldNum" sz="quarter" idx="12"/>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fld id="{4B01E8EF-57E8-4F85-90EB-163CEE512F88}" type="slidenum">
              <a:rPr kumimoji="0" lang="en-GB" sz="933" b="0" i="0" u="none" strike="noStrike" kern="1200" cap="none" spc="0" normalizeH="0" baseline="0" noProof="0">
                <a:ln>
                  <a:noFill/>
                </a:ln>
                <a:solidFill>
                  <a:srgbClr val="FFFFFF"/>
                </a:solidFill>
                <a:effectLst/>
                <a:uLnTx/>
                <a:uFillTx/>
                <a:latin typeface="Arial"/>
                <a:ea typeface="+mn-ea"/>
                <a:cs typeface="+mn-cs"/>
              </a:rPr>
              <a:pPr marL="0" marR="0" lvl="0" indent="0" algn="ctr" defTabSz="914446" rtl="0" eaLnBrk="1" fontAlgn="auto" latinLnBrk="0" hangingPunct="1">
                <a:lnSpc>
                  <a:spcPct val="100000"/>
                </a:lnSpc>
                <a:spcBef>
                  <a:spcPts val="0"/>
                </a:spcBef>
                <a:spcAft>
                  <a:spcPts val="0"/>
                </a:spcAft>
                <a:buClrTx/>
                <a:buSzTx/>
                <a:buFontTx/>
                <a:buNone/>
                <a:tabLst/>
                <a:defRPr/>
              </a:pPr>
              <a:t>47</a:t>
            </a:fld>
            <a:endParaRPr kumimoji="0" lang="en-GB" sz="933" b="0" i="0" u="none" strike="noStrike" kern="1200" cap="none" spc="0" normalizeH="0" baseline="0" noProof="0">
              <a:ln>
                <a:noFill/>
              </a:ln>
              <a:solidFill>
                <a:srgbClr val="FFFFFF"/>
              </a:solidFill>
              <a:effectLst/>
              <a:uLnTx/>
              <a:uFillTx/>
              <a:latin typeface="Arial"/>
              <a:ea typeface="+mn-ea"/>
              <a:cs typeface="+mn-cs"/>
            </a:endParaRPr>
          </a:p>
        </p:txBody>
      </p:sp>
      <p:sp>
        <p:nvSpPr>
          <p:cNvPr id="9" name="Text Placeholder 8"/>
          <p:cNvSpPr>
            <a:spLocks noGrp="1"/>
          </p:cNvSpPr>
          <p:nvPr>
            <p:ph type="body" sz="quarter" idx="13"/>
          </p:nvPr>
        </p:nvSpPr>
        <p:spPr/>
        <p:txBody>
          <a:bodyPr>
            <a:noAutofit/>
          </a:bodyPr>
          <a:lstStyle/>
          <a:p>
            <a:r>
              <a:rPr lang="en-GB"/>
              <a:t>CI, confidence interval; CV, cardiovascular; HR, hazard ratio</a:t>
            </a:r>
            <a:br>
              <a:rPr lang="en-GB"/>
            </a:br>
            <a:r>
              <a:rPr lang="en-CA" err="1"/>
              <a:t>Marso</a:t>
            </a:r>
            <a:r>
              <a:rPr lang="en-CA"/>
              <a:t> S et al. </a:t>
            </a:r>
            <a:r>
              <a:rPr lang="fr-CA" err="1"/>
              <a:t>Semaglutide</a:t>
            </a:r>
            <a:r>
              <a:rPr lang="fr-CA"/>
              <a:t> and </a:t>
            </a:r>
            <a:r>
              <a:rPr lang="fr-CA" err="1"/>
              <a:t>Cardiovascular</a:t>
            </a:r>
            <a:r>
              <a:rPr lang="fr-CA"/>
              <a:t> </a:t>
            </a:r>
            <a:r>
              <a:rPr lang="fr-CA" err="1"/>
              <a:t>Outcomes</a:t>
            </a:r>
            <a:r>
              <a:rPr lang="fr-CA"/>
              <a:t> </a:t>
            </a:r>
            <a:r>
              <a:rPr lang="en-US"/>
              <a:t>in Patients with Type 2 Diabetes </a:t>
            </a:r>
            <a:r>
              <a:rPr lang="pt-BR" i="1"/>
              <a:t>N Engl J Med </a:t>
            </a:r>
            <a:r>
              <a:rPr lang="pt-BR"/>
              <a:t>September 2016 </a:t>
            </a:r>
            <a:r>
              <a:rPr lang="en-US" err="1"/>
              <a:t>doi</a:t>
            </a:r>
            <a:r>
              <a:rPr lang="en-US"/>
              <a:t>: </a:t>
            </a:r>
            <a:r>
              <a:rPr lang="fr-CA"/>
              <a:t>10.1056/NEJMoa1607141</a:t>
            </a:r>
            <a:endParaRPr lang="en-CA"/>
          </a:p>
        </p:txBody>
      </p:sp>
      <p:graphicFrame>
        <p:nvGraphicFramePr>
          <p:cNvPr id="386" name="Content Placeholder 6">
            <a:extLst>
              <a:ext uri="{FF2B5EF4-FFF2-40B4-BE49-F238E27FC236}">
                <a16:creationId xmlns:a16="http://schemas.microsoft.com/office/drawing/2014/main" id="{78271957-33B7-4BF3-A073-C063FB9C2667}"/>
              </a:ext>
            </a:extLst>
          </p:cNvPr>
          <p:cNvGraphicFramePr>
            <a:graphicFrameLocks/>
          </p:cNvGraphicFramePr>
          <p:nvPr/>
        </p:nvGraphicFramePr>
        <p:xfrm>
          <a:off x="1346200" y="1194859"/>
          <a:ext cx="9136592" cy="49159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87" name="Table 23">
            <a:extLst>
              <a:ext uri="{FF2B5EF4-FFF2-40B4-BE49-F238E27FC236}">
                <a16:creationId xmlns:a16="http://schemas.microsoft.com/office/drawing/2014/main" id="{197D0705-7A27-45ED-A22A-093EBAEC645F}"/>
              </a:ext>
            </a:extLst>
          </p:cNvPr>
          <p:cNvGraphicFramePr>
            <a:graphicFrameLocks noGrp="1"/>
          </p:cNvGraphicFramePr>
          <p:nvPr/>
        </p:nvGraphicFramePr>
        <p:xfrm>
          <a:off x="546101" y="4594251"/>
          <a:ext cx="10045697" cy="914400"/>
        </p:xfrm>
        <a:graphic>
          <a:graphicData uri="http://schemas.openxmlformats.org/drawingml/2006/table">
            <a:tbl>
              <a:tblPr firstRow="1" bandRow="1">
                <a:tableStyleId>{2D5ABB26-0587-4C30-8999-92F81FD0307C}</a:tableStyleId>
              </a:tblPr>
              <a:tblGrid>
                <a:gridCol w="1258775">
                  <a:extLst>
                    <a:ext uri="{9D8B030D-6E8A-4147-A177-3AD203B41FA5}">
                      <a16:colId xmlns:a16="http://schemas.microsoft.com/office/drawing/2014/main" val="20000"/>
                    </a:ext>
                  </a:extLst>
                </a:gridCol>
                <a:gridCol w="1130829">
                  <a:extLst>
                    <a:ext uri="{9D8B030D-6E8A-4147-A177-3AD203B41FA5}">
                      <a16:colId xmlns:a16="http://schemas.microsoft.com/office/drawing/2014/main" val="20001"/>
                    </a:ext>
                  </a:extLst>
                </a:gridCol>
                <a:gridCol w="1106905">
                  <a:extLst>
                    <a:ext uri="{9D8B030D-6E8A-4147-A177-3AD203B41FA5}">
                      <a16:colId xmlns:a16="http://schemas.microsoft.com/office/drawing/2014/main" val="20002"/>
                    </a:ext>
                  </a:extLst>
                </a:gridCol>
                <a:gridCol w="1171073">
                  <a:extLst>
                    <a:ext uri="{9D8B030D-6E8A-4147-A177-3AD203B41FA5}">
                      <a16:colId xmlns:a16="http://schemas.microsoft.com/office/drawing/2014/main" val="20003"/>
                    </a:ext>
                  </a:extLst>
                </a:gridCol>
                <a:gridCol w="1042737">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1123835">
                  <a:extLst>
                    <a:ext uri="{9D8B030D-6E8A-4147-A177-3AD203B41FA5}">
                      <a16:colId xmlns:a16="http://schemas.microsoft.com/office/drawing/2014/main" val="20006"/>
                    </a:ext>
                  </a:extLst>
                </a:gridCol>
                <a:gridCol w="833828">
                  <a:extLst>
                    <a:ext uri="{9D8B030D-6E8A-4147-A177-3AD203B41FA5}">
                      <a16:colId xmlns:a16="http://schemas.microsoft.com/office/drawing/2014/main" val="20007"/>
                    </a:ext>
                  </a:extLst>
                </a:gridCol>
                <a:gridCol w="1158515">
                  <a:extLst>
                    <a:ext uri="{9D8B030D-6E8A-4147-A177-3AD203B41FA5}">
                      <a16:colId xmlns:a16="http://schemas.microsoft.com/office/drawing/2014/main" val="49416241"/>
                    </a:ext>
                  </a:extLst>
                </a:gridCol>
              </a:tblGrid>
              <a:tr h="304800">
                <a:tc>
                  <a: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lang="en-GB" sz="1200">
                          <a:solidFill>
                            <a:schemeClr val="bg1">
                              <a:lumMod val="50000"/>
                            </a:schemeClr>
                          </a:solidFill>
                        </a:rPr>
                        <a:t>No. at risk</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04800">
                <a:tc>
                  <a:txBody>
                    <a:bodyPr/>
                    <a:lstStyle/>
                    <a:p>
                      <a:pPr algn="l"/>
                      <a:r>
                        <a:rPr lang="en-GB" sz="1200" b="0">
                          <a:solidFill>
                            <a:schemeClr val="bg1"/>
                          </a:solidFill>
                        </a:rPr>
                        <a:t>Semaglutide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GB" sz="1200" b="0">
                          <a:solidFill>
                            <a:schemeClr val="bg1">
                              <a:lumMod val="50000"/>
                            </a:schemeClr>
                          </a:solidFill>
                        </a:rPr>
                        <a:t>1,648</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1,619</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1,601</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1,584</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1,568</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1,543</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200" b="0">
                          <a:solidFill>
                            <a:schemeClr val="bg1">
                              <a:lumMod val="50000"/>
                            </a:schemeClr>
                          </a:solidFill>
                        </a:rPr>
                        <a:t>1,524</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200" b="0">
                          <a:solidFill>
                            <a:schemeClr val="bg1">
                              <a:lumMod val="50000"/>
                            </a:schemeClr>
                          </a:solidFill>
                        </a:rPr>
                        <a:t>1,513</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4800">
                <a:tc>
                  <a:txBody>
                    <a:bodyPr/>
                    <a:lstStyle/>
                    <a:p>
                      <a:pPr algn="l"/>
                      <a:r>
                        <a:rPr lang="en-GB" sz="1200" b="0">
                          <a:solidFill>
                            <a:schemeClr val="bg1"/>
                          </a:solidFill>
                        </a:rPr>
                        <a:t>Placebo</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16161"/>
                    </a:solidFill>
                  </a:tcPr>
                </a:tc>
                <a:tc>
                  <a:txBody>
                    <a:bodyPr/>
                    <a:lstStyle/>
                    <a:p>
                      <a:pPr algn="ctr"/>
                      <a:r>
                        <a:rPr lang="en-GB" sz="1200" b="0">
                          <a:solidFill>
                            <a:schemeClr val="bg1">
                              <a:lumMod val="50000"/>
                            </a:schemeClr>
                          </a:solidFill>
                        </a:rPr>
                        <a:t>1,649</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1,616</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1,586</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1,567</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1,534</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1,508</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200" b="0">
                          <a:solidFill>
                            <a:schemeClr val="bg1">
                              <a:lumMod val="50000"/>
                            </a:schemeClr>
                          </a:solidFill>
                        </a:rPr>
                        <a:t>1,479</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200" b="0">
                          <a:solidFill>
                            <a:schemeClr val="bg1">
                              <a:lumMod val="50000"/>
                            </a:schemeClr>
                          </a:solidFill>
                        </a:rPr>
                        <a:t>1,466</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388" name="TextBox 24">
            <a:extLst>
              <a:ext uri="{FF2B5EF4-FFF2-40B4-BE49-F238E27FC236}">
                <a16:creationId xmlns:a16="http://schemas.microsoft.com/office/drawing/2014/main" id="{E4BD3194-B25B-4366-B50C-3D1189513788}"/>
              </a:ext>
            </a:extLst>
          </p:cNvPr>
          <p:cNvSpPr txBox="1"/>
          <p:nvPr/>
        </p:nvSpPr>
        <p:spPr>
          <a:xfrm>
            <a:off x="2456939" y="1324196"/>
            <a:ext cx="3369421" cy="1256321"/>
          </a:xfrm>
          <a:prstGeom prst="roundRect">
            <a:avLst/>
          </a:prstGeom>
          <a:noFill/>
          <a:ln w="12700">
            <a:noFill/>
          </a:ln>
        </p:spPr>
        <p:txBody>
          <a:bodyPr wrap="square" lIns="85713" tIns="54428" rIns="42857" bIns="54428" rtlCol="0">
            <a:spAutoFit/>
          </a:bodyPr>
          <a:lstStyle/>
          <a:p>
            <a:pPr marL="0" marR="0" lvl="0" indent="0" algn="ctr" defTabSz="1088422"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FFFFFF">
                    <a:lumMod val="50000"/>
                  </a:srgbClr>
                </a:solidFill>
                <a:effectLst/>
                <a:uLnTx/>
                <a:uFillTx/>
                <a:latin typeface="Arial"/>
                <a:ea typeface="+mn-ea"/>
                <a:cs typeface="+mn-cs"/>
              </a:rPr>
              <a:t>HR: 0.74</a:t>
            </a:r>
          </a:p>
          <a:p>
            <a:pPr marL="0" marR="0" lvl="0" indent="0" algn="ctr"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(95% CI, 0.58, 0.95)</a:t>
            </a:r>
          </a:p>
          <a:p>
            <a:pPr marL="0" marR="0" lvl="0" indent="0" algn="ctr" defTabSz="1088422" rtl="0" eaLnBrk="1" fontAlgn="auto" latinLnBrk="0" hangingPunct="1">
              <a:lnSpc>
                <a:spcPct val="100000"/>
              </a:lnSpc>
              <a:spcBef>
                <a:spcPts val="0"/>
              </a:spcBef>
              <a:spcAft>
                <a:spcPts val="0"/>
              </a:spcAft>
              <a:buClrTx/>
              <a:buSzTx/>
              <a:buFontTx/>
              <a:buNone/>
              <a:tabLst/>
              <a:defRPr/>
            </a:pPr>
            <a:r>
              <a:rPr kumimoji="0" lang="fr-FR" sz="1333" b="0" i="0" u="none" strike="noStrike" kern="1200" cap="none" spc="0" normalizeH="0" baseline="0" noProof="0">
                <a:ln>
                  <a:noFill/>
                </a:ln>
                <a:solidFill>
                  <a:srgbClr val="FFFFFF">
                    <a:lumMod val="50000"/>
                  </a:srgbClr>
                </a:solidFill>
                <a:effectLst/>
                <a:uLnTx/>
                <a:uFillTx/>
                <a:latin typeface="Arial"/>
                <a:ea typeface="+mn-ea"/>
                <a:cs typeface="+mn-cs"/>
              </a:rPr>
              <a:t>Events: 108 semaglutide; 146 placebo</a:t>
            </a:r>
          </a:p>
          <a:p>
            <a:pPr marL="0" marR="0" lvl="0" indent="0" algn="ctr"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P &lt; 0.001 for non-inferiority</a:t>
            </a:r>
          </a:p>
          <a:p>
            <a:pPr marL="0" marR="0" lvl="0" indent="0" algn="ctr"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P = 0.02 for superiority*</a:t>
            </a:r>
          </a:p>
        </p:txBody>
      </p:sp>
      <p:sp>
        <p:nvSpPr>
          <p:cNvPr id="389" name="TextBox 25">
            <a:extLst>
              <a:ext uri="{FF2B5EF4-FFF2-40B4-BE49-F238E27FC236}">
                <a16:creationId xmlns:a16="http://schemas.microsoft.com/office/drawing/2014/main" id="{0F4AD427-0FED-403B-8CB2-65DA348FEA49}"/>
              </a:ext>
            </a:extLst>
          </p:cNvPr>
          <p:cNvSpPr txBox="1"/>
          <p:nvPr/>
        </p:nvSpPr>
        <p:spPr>
          <a:xfrm>
            <a:off x="10055388" y="2282446"/>
            <a:ext cx="2035013" cy="520160"/>
          </a:xfrm>
          <a:prstGeom prst="rect">
            <a:avLst/>
          </a:prstGeom>
          <a:noFill/>
        </p:spPr>
        <p:txBody>
          <a:bodyPr wrap="square" lIns="108845" tIns="54428" rIns="108845" bIns="54428" rtlCol="0">
            <a:spAutoFit/>
          </a:bodyPr>
          <a:lstStyle/>
          <a:p>
            <a:pPr marL="0" marR="0" lvl="0" indent="0" algn="l"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err="1">
                <a:ln>
                  <a:noFill/>
                </a:ln>
                <a:solidFill>
                  <a:srgbClr val="FFFFFF">
                    <a:lumMod val="50000"/>
                  </a:srgbClr>
                </a:solidFill>
                <a:effectLst/>
                <a:uLnTx/>
                <a:uFillTx/>
                <a:latin typeface="Arial"/>
                <a:ea typeface="+mn-ea"/>
                <a:cs typeface="+mn-cs"/>
              </a:rPr>
              <a:t>Semaglutide</a:t>
            </a: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 </a:t>
            </a:r>
          </a:p>
          <a:p>
            <a:pPr marL="0" marR="0" lvl="0" indent="0" algn="l"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(pooled), 6.6%</a:t>
            </a:r>
          </a:p>
        </p:txBody>
      </p:sp>
      <p:sp>
        <p:nvSpPr>
          <p:cNvPr id="390" name="TextBox 26">
            <a:extLst>
              <a:ext uri="{FF2B5EF4-FFF2-40B4-BE49-F238E27FC236}">
                <a16:creationId xmlns:a16="http://schemas.microsoft.com/office/drawing/2014/main" id="{2FB8D21A-0016-47A4-AA67-9F56820DDD10}"/>
              </a:ext>
            </a:extLst>
          </p:cNvPr>
          <p:cNvSpPr txBox="1"/>
          <p:nvPr/>
        </p:nvSpPr>
        <p:spPr>
          <a:xfrm>
            <a:off x="10055388" y="1673717"/>
            <a:ext cx="1717803" cy="315040"/>
          </a:xfrm>
          <a:prstGeom prst="rect">
            <a:avLst/>
          </a:prstGeom>
          <a:noFill/>
        </p:spPr>
        <p:txBody>
          <a:bodyPr wrap="square" lIns="108845" tIns="54428" rIns="108845" bIns="54428" rtlCol="0">
            <a:spAutoFit/>
          </a:bodyPr>
          <a:lstStyle/>
          <a:p>
            <a:pPr marL="0" marR="0" lvl="0" indent="0" algn="l"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Placebo, 8.9%</a:t>
            </a:r>
          </a:p>
        </p:txBody>
      </p:sp>
      <p:cxnSp>
        <p:nvCxnSpPr>
          <p:cNvPr id="391" name="Straight Connector 27">
            <a:extLst>
              <a:ext uri="{FF2B5EF4-FFF2-40B4-BE49-F238E27FC236}">
                <a16:creationId xmlns:a16="http://schemas.microsoft.com/office/drawing/2014/main" id="{C6082649-4042-402F-B282-6D8300E5F9A5}"/>
              </a:ext>
            </a:extLst>
          </p:cNvPr>
          <p:cNvCxnSpPr/>
          <p:nvPr/>
        </p:nvCxnSpPr>
        <p:spPr>
          <a:xfrm>
            <a:off x="10078185" y="4082297"/>
            <a:ext cx="0" cy="7022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2" name="TextBox 28">
            <a:extLst>
              <a:ext uri="{FF2B5EF4-FFF2-40B4-BE49-F238E27FC236}">
                <a16:creationId xmlns:a16="http://schemas.microsoft.com/office/drawing/2014/main" id="{3DBB37F5-F698-414B-A42F-E08EE1EA4DEC}"/>
              </a:ext>
            </a:extLst>
          </p:cNvPr>
          <p:cNvSpPr txBox="1"/>
          <p:nvPr/>
        </p:nvSpPr>
        <p:spPr>
          <a:xfrm>
            <a:off x="9839146" y="4112812"/>
            <a:ext cx="964165" cy="294585"/>
          </a:xfrm>
          <a:prstGeom prst="rect">
            <a:avLst/>
          </a:prstGeom>
          <a:noFill/>
        </p:spPr>
        <p:txBody>
          <a:bodyPr wrap="square" lIns="108845" tIns="54428" rIns="108845" bIns="54428" rtlCol="0">
            <a:spAutoFit/>
          </a:bodyPr>
          <a:lstStyle/>
          <a:p>
            <a:pPr marL="0" marR="0" lvl="0" indent="0" algn="l" defTabSz="108842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lumMod val="50000"/>
                  </a:srgbClr>
                </a:solidFill>
                <a:effectLst/>
                <a:uLnTx/>
                <a:uFillTx/>
                <a:latin typeface="Arial"/>
                <a:ea typeface="+mn-ea"/>
                <a:cs typeface="+mn-cs"/>
              </a:rPr>
              <a:t>109</a:t>
            </a:r>
          </a:p>
        </p:txBody>
      </p:sp>
      <p:grpSp>
        <p:nvGrpSpPr>
          <p:cNvPr id="393" name="Group 832">
            <a:extLst>
              <a:ext uri="{FF2B5EF4-FFF2-40B4-BE49-F238E27FC236}">
                <a16:creationId xmlns:a16="http://schemas.microsoft.com/office/drawing/2014/main" id="{CC9E6DAE-06D7-4E03-921B-2AF28C0FF1C9}"/>
              </a:ext>
            </a:extLst>
          </p:cNvPr>
          <p:cNvGrpSpPr/>
          <p:nvPr/>
        </p:nvGrpSpPr>
        <p:grpSpPr>
          <a:xfrm>
            <a:off x="2309147" y="1874276"/>
            <a:ext cx="7769040" cy="2199025"/>
            <a:chOff x="19088190" y="515950"/>
            <a:chExt cx="7324925" cy="2443165"/>
          </a:xfrm>
        </p:grpSpPr>
        <p:sp>
          <p:nvSpPr>
            <p:cNvPr id="394" name="Freeform 245">
              <a:extLst>
                <a:ext uri="{FF2B5EF4-FFF2-40B4-BE49-F238E27FC236}">
                  <a16:creationId xmlns:a16="http://schemas.microsoft.com/office/drawing/2014/main" id="{65E8B1A5-7B5A-4FF0-B213-C9BBA2201EC9}"/>
                </a:ext>
              </a:extLst>
            </p:cNvPr>
            <p:cNvSpPr>
              <a:spLocks/>
            </p:cNvSpPr>
            <p:nvPr/>
          </p:nvSpPr>
          <p:spPr bwMode="auto">
            <a:xfrm>
              <a:off x="26300401" y="515950"/>
              <a:ext cx="112714" cy="28575"/>
            </a:xfrm>
            <a:custGeom>
              <a:avLst/>
              <a:gdLst>
                <a:gd name="T0" fmla="*/ 0 w 71"/>
                <a:gd name="T1" fmla="*/ 18 h 18"/>
                <a:gd name="T2" fmla="*/ 0 w 71"/>
                <a:gd name="T3" fmla="*/ 18 h 18"/>
                <a:gd name="T4" fmla="*/ 71 w 71"/>
                <a:gd name="T5" fmla="*/ 0 h 18"/>
                <a:gd name="T6" fmla="*/ 0 w 71"/>
                <a:gd name="T7" fmla="*/ 18 h 18"/>
              </a:gdLst>
              <a:ahLst/>
              <a:cxnLst>
                <a:cxn ang="0">
                  <a:pos x="T0" y="T1"/>
                </a:cxn>
                <a:cxn ang="0">
                  <a:pos x="T2" y="T3"/>
                </a:cxn>
                <a:cxn ang="0">
                  <a:pos x="T4" y="T5"/>
                </a:cxn>
                <a:cxn ang="0">
                  <a:pos x="T6" y="T7"/>
                </a:cxn>
              </a:cxnLst>
              <a:rect l="0" t="0" r="r" b="b"/>
              <a:pathLst>
                <a:path w="71" h="18">
                  <a:moveTo>
                    <a:pt x="0" y="18"/>
                  </a:moveTo>
                  <a:lnTo>
                    <a:pt x="0" y="18"/>
                  </a:lnTo>
                  <a:lnTo>
                    <a:pt x="71" y="0"/>
                  </a:lnTo>
                  <a:lnTo>
                    <a:pt x="0" y="1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395" name="Freeform 246">
              <a:extLst>
                <a:ext uri="{FF2B5EF4-FFF2-40B4-BE49-F238E27FC236}">
                  <a16:creationId xmlns:a16="http://schemas.microsoft.com/office/drawing/2014/main" id="{3ED675B9-4988-4D53-A1FB-B63A3366BDF3}"/>
                </a:ext>
              </a:extLst>
            </p:cNvPr>
            <p:cNvSpPr>
              <a:spLocks/>
            </p:cNvSpPr>
            <p:nvPr/>
          </p:nvSpPr>
          <p:spPr bwMode="auto">
            <a:xfrm>
              <a:off x="26300401" y="515950"/>
              <a:ext cx="112714" cy="28575"/>
            </a:xfrm>
            <a:custGeom>
              <a:avLst/>
              <a:gdLst>
                <a:gd name="T0" fmla="*/ 0 w 71"/>
                <a:gd name="T1" fmla="*/ 18 h 18"/>
                <a:gd name="T2" fmla="*/ 0 w 71"/>
                <a:gd name="T3" fmla="*/ 18 h 18"/>
                <a:gd name="T4" fmla="*/ 71 w 71"/>
                <a:gd name="T5" fmla="*/ 0 h 18"/>
              </a:gdLst>
              <a:ahLst/>
              <a:cxnLst>
                <a:cxn ang="0">
                  <a:pos x="T0" y="T1"/>
                </a:cxn>
                <a:cxn ang="0">
                  <a:pos x="T2" y="T3"/>
                </a:cxn>
                <a:cxn ang="0">
                  <a:pos x="T4" y="T5"/>
                </a:cxn>
              </a:cxnLst>
              <a:rect l="0" t="0" r="r" b="b"/>
              <a:pathLst>
                <a:path w="71" h="18">
                  <a:moveTo>
                    <a:pt x="0" y="18"/>
                  </a:moveTo>
                  <a:lnTo>
                    <a:pt x="0" y="18"/>
                  </a:lnTo>
                  <a:lnTo>
                    <a:pt x="7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396" name="Freeform 247">
              <a:extLst>
                <a:ext uri="{FF2B5EF4-FFF2-40B4-BE49-F238E27FC236}">
                  <a16:creationId xmlns:a16="http://schemas.microsoft.com/office/drawing/2014/main" id="{47398DA3-499B-4D7F-A437-C171883AABC1}"/>
                </a:ext>
              </a:extLst>
            </p:cNvPr>
            <p:cNvSpPr>
              <a:spLocks/>
            </p:cNvSpPr>
            <p:nvPr/>
          </p:nvSpPr>
          <p:spPr bwMode="auto">
            <a:xfrm>
              <a:off x="26300401" y="515950"/>
              <a:ext cx="112714" cy="28575"/>
            </a:xfrm>
            <a:custGeom>
              <a:avLst/>
              <a:gdLst>
                <a:gd name="T0" fmla="*/ 0 w 71"/>
                <a:gd name="T1" fmla="*/ 18 h 18"/>
                <a:gd name="T2" fmla="*/ 0 w 71"/>
                <a:gd name="T3" fmla="*/ 18 h 18"/>
                <a:gd name="T4" fmla="*/ 71 w 71"/>
                <a:gd name="T5" fmla="*/ 0 h 18"/>
              </a:gdLst>
              <a:ahLst/>
              <a:cxnLst>
                <a:cxn ang="0">
                  <a:pos x="T0" y="T1"/>
                </a:cxn>
                <a:cxn ang="0">
                  <a:pos x="T2" y="T3"/>
                </a:cxn>
                <a:cxn ang="0">
                  <a:pos x="T4" y="T5"/>
                </a:cxn>
              </a:cxnLst>
              <a:rect l="0" t="0" r="r" b="b"/>
              <a:pathLst>
                <a:path w="71" h="18">
                  <a:moveTo>
                    <a:pt x="0" y="18"/>
                  </a:moveTo>
                  <a:lnTo>
                    <a:pt x="0" y="18"/>
                  </a:lnTo>
                  <a:lnTo>
                    <a:pt x="71" y="0"/>
                  </a:lnTo>
                </a:path>
              </a:pathLst>
            </a:custGeom>
            <a:noFill/>
            <a:ln w="38100">
              <a:solidFill>
                <a:srgbClr val="3C3C3C"/>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397" name="Freeform 248">
              <a:extLst>
                <a:ext uri="{FF2B5EF4-FFF2-40B4-BE49-F238E27FC236}">
                  <a16:creationId xmlns:a16="http://schemas.microsoft.com/office/drawing/2014/main" id="{79FB0B0C-3A3D-4DD3-8D78-C618E386C6EB}"/>
                </a:ext>
              </a:extLst>
            </p:cNvPr>
            <p:cNvSpPr>
              <a:spLocks/>
            </p:cNvSpPr>
            <p:nvPr/>
          </p:nvSpPr>
          <p:spPr bwMode="auto">
            <a:xfrm>
              <a:off x="26246426" y="544525"/>
              <a:ext cx="53976" cy="20638"/>
            </a:xfrm>
            <a:custGeom>
              <a:avLst/>
              <a:gdLst>
                <a:gd name="T0" fmla="*/ 0 w 34"/>
                <a:gd name="T1" fmla="*/ 13 h 13"/>
                <a:gd name="T2" fmla="*/ 34 w 34"/>
                <a:gd name="T3" fmla="*/ 0 h 13"/>
                <a:gd name="T4" fmla="*/ 0 w 34"/>
                <a:gd name="T5" fmla="*/ 13 h 13"/>
              </a:gdLst>
              <a:ahLst/>
              <a:cxnLst>
                <a:cxn ang="0">
                  <a:pos x="T0" y="T1"/>
                </a:cxn>
                <a:cxn ang="0">
                  <a:pos x="T2" y="T3"/>
                </a:cxn>
                <a:cxn ang="0">
                  <a:pos x="T4" y="T5"/>
                </a:cxn>
              </a:cxnLst>
              <a:rect l="0" t="0" r="r" b="b"/>
              <a:pathLst>
                <a:path w="34" h="13">
                  <a:moveTo>
                    <a:pt x="0" y="13"/>
                  </a:moveTo>
                  <a:lnTo>
                    <a:pt x="34"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398" name="Line 249">
              <a:extLst>
                <a:ext uri="{FF2B5EF4-FFF2-40B4-BE49-F238E27FC236}">
                  <a16:creationId xmlns:a16="http://schemas.microsoft.com/office/drawing/2014/main" id="{26060DAC-8EF7-47E1-9AF5-35F5FC98E8D8}"/>
                </a:ext>
              </a:extLst>
            </p:cNvPr>
            <p:cNvSpPr>
              <a:spLocks noChangeShapeType="1"/>
            </p:cNvSpPr>
            <p:nvPr/>
          </p:nvSpPr>
          <p:spPr bwMode="auto">
            <a:xfrm flipV="1">
              <a:off x="26246426" y="544525"/>
              <a:ext cx="53976"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399" name="Freeform 250">
              <a:extLst>
                <a:ext uri="{FF2B5EF4-FFF2-40B4-BE49-F238E27FC236}">
                  <a16:creationId xmlns:a16="http://schemas.microsoft.com/office/drawing/2014/main" id="{49179AAE-9950-4588-B192-3F2E5D6C16CC}"/>
                </a:ext>
              </a:extLst>
            </p:cNvPr>
            <p:cNvSpPr>
              <a:spLocks/>
            </p:cNvSpPr>
            <p:nvPr/>
          </p:nvSpPr>
          <p:spPr bwMode="auto">
            <a:xfrm>
              <a:off x="26230551" y="565163"/>
              <a:ext cx="15875" cy="9525"/>
            </a:xfrm>
            <a:custGeom>
              <a:avLst/>
              <a:gdLst>
                <a:gd name="T0" fmla="*/ 0 w 10"/>
                <a:gd name="T1" fmla="*/ 6 h 6"/>
                <a:gd name="T2" fmla="*/ 10 w 10"/>
                <a:gd name="T3" fmla="*/ 0 h 6"/>
                <a:gd name="T4" fmla="*/ 0 w 10"/>
                <a:gd name="T5" fmla="*/ 6 h 6"/>
              </a:gdLst>
              <a:ahLst/>
              <a:cxnLst>
                <a:cxn ang="0">
                  <a:pos x="T0" y="T1"/>
                </a:cxn>
                <a:cxn ang="0">
                  <a:pos x="T2" y="T3"/>
                </a:cxn>
                <a:cxn ang="0">
                  <a:pos x="T4" y="T5"/>
                </a:cxn>
              </a:cxnLst>
              <a:rect l="0" t="0" r="r" b="b"/>
              <a:pathLst>
                <a:path w="10" h="6">
                  <a:moveTo>
                    <a:pt x="0" y="6"/>
                  </a:moveTo>
                  <a:lnTo>
                    <a:pt x="10"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0" name="Line 251">
              <a:extLst>
                <a:ext uri="{FF2B5EF4-FFF2-40B4-BE49-F238E27FC236}">
                  <a16:creationId xmlns:a16="http://schemas.microsoft.com/office/drawing/2014/main" id="{394593D8-3DBE-4CE7-A9E0-812C6E49FAA2}"/>
                </a:ext>
              </a:extLst>
            </p:cNvPr>
            <p:cNvSpPr>
              <a:spLocks noChangeShapeType="1"/>
            </p:cNvSpPr>
            <p:nvPr/>
          </p:nvSpPr>
          <p:spPr bwMode="auto">
            <a:xfrm flipV="1">
              <a:off x="26230551" y="565163"/>
              <a:ext cx="158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1" name="Freeform 252">
              <a:extLst>
                <a:ext uri="{FF2B5EF4-FFF2-40B4-BE49-F238E27FC236}">
                  <a16:creationId xmlns:a16="http://schemas.microsoft.com/office/drawing/2014/main" id="{E6AE253E-AF84-4E36-87D9-72AB8F868074}"/>
                </a:ext>
              </a:extLst>
            </p:cNvPr>
            <p:cNvSpPr>
              <a:spLocks/>
            </p:cNvSpPr>
            <p:nvPr/>
          </p:nvSpPr>
          <p:spPr bwMode="auto">
            <a:xfrm>
              <a:off x="26124187" y="574688"/>
              <a:ext cx="106364" cy="22225"/>
            </a:xfrm>
            <a:custGeom>
              <a:avLst/>
              <a:gdLst>
                <a:gd name="T0" fmla="*/ 0 w 67"/>
                <a:gd name="T1" fmla="*/ 14 h 14"/>
                <a:gd name="T2" fmla="*/ 67 w 67"/>
                <a:gd name="T3" fmla="*/ 0 h 14"/>
                <a:gd name="T4" fmla="*/ 0 w 67"/>
                <a:gd name="T5" fmla="*/ 14 h 14"/>
              </a:gdLst>
              <a:ahLst/>
              <a:cxnLst>
                <a:cxn ang="0">
                  <a:pos x="T0" y="T1"/>
                </a:cxn>
                <a:cxn ang="0">
                  <a:pos x="T2" y="T3"/>
                </a:cxn>
                <a:cxn ang="0">
                  <a:pos x="T4" y="T5"/>
                </a:cxn>
              </a:cxnLst>
              <a:rect l="0" t="0" r="r" b="b"/>
              <a:pathLst>
                <a:path w="67" h="14">
                  <a:moveTo>
                    <a:pt x="0" y="14"/>
                  </a:moveTo>
                  <a:lnTo>
                    <a:pt x="6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2" name="Line 253">
              <a:extLst>
                <a:ext uri="{FF2B5EF4-FFF2-40B4-BE49-F238E27FC236}">
                  <a16:creationId xmlns:a16="http://schemas.microsoft.com/office/drawing/2014/main" id="{7211A94E-A0D8-415D-82ED-EDDD588231A6}"/>
                </a:ext>
              </a:extLst>
            </p:cNvPr>
            <p:cNvSpPr>
              <a:spLocks noChangeShapeType="1"/>
            </p:cNvSpPr>
            <p:nvPr/>
          </p:nvSpPr>
          <p:spPr bwMode="auto">
            <a:xfrm flipV="1">
              <a:off x="26124187" y="574688"/>
              <a:ext cx="106364"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3" name="Freeform 254">
              <a:extLst>
                <a:ext uri="{FF2B5EF4-FFF2-40B4-BE49-F238E27FC236}">
                  <a16:creationId xmlns:a16="http://schemas.microsoft.com/office/drawing/2014/main" id="{9C03EE01-E0C8-49DC-9EE1-9250DBF7B870}"/>
                </a:ext>
              </a:extLst>
            </p:cNvPr>
            <p:cNvSpPr>
              <a:spLocks/>
            </p:cNvSpPr>
            <p:nvPr/>
          </p:nvSpPr>
          <p:spPr bwMode="auto">
            <a:xfrm>
              <a:off x="26074974" y="596913"/>
              <a:ext cx="49213" cy="19050"/>
            </a:xfrm>
            <a:custGeom>
              <a:avLst/>
              <a:gdLst>
                <a:gd name="T0" fmla="*/ 0 w 31"/>
                <a:gd name="T1" fmla="*/ 12 h 12"/>
                <a:gd name="T2" fmla="*/ 31 w 31"/>
                <a:gd name="T3" fmla="*/ 0 h 12"/>
                <a:gd name="T4" fmla="*/ 0 w 31"/>
                <a:gd name="T5" fmla="*/ 12 h 12"/>
              </a:gdLst>
              <a:ahLst/>
              <a:cxnLst>
                <a:cxn ang="0">
                  <a:pos x="T0" y="T1"/>
                </a:cxn>
                <a:cxn ang="0">
                  <a:pos x="T2" y="T3"/>
                </a:cxn>
                <a:cxn ang="0">
                  <a:pos x="T4" y="T5"/>
                </a:cxn>
              </a:cxnLst>
              <a:rect l="0" t="0" r="r" b="b"/>
              <a:pathLst>
                <a:path w="31" h="12">
                  <a:moveTo>
                    <a:pt x="0" y="12"/>
                  </a:moveTo>
                  <a:lnTo>
                    <a:pt x="31"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4" name="Line 255">
              <a:extLst>
                <a:ext uri="{FF2B5EF4-FFF2-40B4-BE49-F238E27FC236}">
                  <a16:creationId xmlns:a16="http://schemas.microsoft.com/office/drawing/2014/main" id="{8704869A-B462-4811-A2CC-F5F38DDE08AB}"/>
                </a:ext>
              </a:extLst>
            </p:cNvPr>
            <p:cNvSpPr>
              <a:spLocks noChangeShapeType="1"/>
            </p:cNvSpPr>
            <p:nvPr/>
          </p:nvSpPr>
          <p:spPr bwMode="auto">
            <a:xfrm flipV="1">
              <a:off x="26074974" y="596913"/>
              <a:ext cx="4921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5" name="Freeform 256">
              <a:extLst>
                <a:ext uri="{FF2B5EF4-FFF2-40B4-BE49-F238E27FC236}">
                  <a16:creationId xmlns:a16="http://schemas.microsoft.com/office/drawing/2014/main" id="{598C40B0-438B-4402-8955-79F641E617A5}"/>
                </a:ext>
              </a:extLst>
            </p:cNvPr>
            <p:cNvSpPr>
              <a:spLocks/>
            </p:cNvSpPr>
            <p:nvPr/>
          </p:nvSpPr>
          <p:spPr bwMode="auto">
            <a:xfrm>
              <a:off x="26033698" y="615963"/>
              <a:ext cx="41275" cy="9525"/>
            </a:xfrm>
            <a:custGeom>
              <a:avLst/>
              <a:gdLst>
                <a:gd name="T0" fmla="*/ 0 w 26"/>
                <a:gd name="T1" fmla="*/ 6 h 6"/>
                <a:gd name="T2" fmla="*/ 26 w 26"/>
                <a:gd name="T3" fmla="*/ 0 h 6"/>
                <a:gd name="T4" fmla="*/ 0 w 26"/>
                <a:gd name="T5" fmla="*/ 6 h 6"/>
              </a:gdLst>
              <a:ahLst/>
              <a:cxnLst>
                <a:cxn ang="0">
                  <a:pos x="T0" y="T1"/>
                </a:cxn>
                <a:cxn ang="0">
                  <a:pos x="T2" y="T3"/>
                </a:cxn>
                <a:cxn ang="0">
                  <a:pos x="T4" y="T5"/>
                </a:cxn>
              </a:cxnLst>
              <a:rect l="0" t="0" r="r" b="b"/>
              <a:pathLst>
                <a:path w="26" h="6">
                  <a:moveTo>
                    <a:pt x="0" y="6"/>
                  </a:moveTo>
                  <a:lnTo>
                    <a:pt x="26"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6" name="Line 257">
              <a:extLst>
                <a:ext uri="{FF2B5EF4-FFF2-40B4-BE49-F238E27FC236}">
                  <a16:creationId xmlns:a16="http://schemas.microsoft.com/office/drawing/2014/main" id="{ECBC0F92-9C2A-45C9-AD60-0C8298D197A3}"/>
                </a:ext>
              </a:extLst>
            </p:cNvPr>
            <p:cNvSpPr>
              <a:spLocks noChangeShapeType="1"/>
            </p:cNvSpPr>
            <p:nvPr/>
          </p:nvSpPr>
          <p:spPr bwMode="auto">
            <a:xfrm flipV="1">
              <a:off x="26033698" y="615963"/>
              <a:ext cx="412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7" name="Freeform 258">
              <a:extLst>
                <a:ext uri="{FF2B5EF4-FFF2-40B4-BE49-F238E27FC236}">
                  <a16:creationId xmlns:a16="http://schemas.microsoft.com/office/drawing/2014/main" id="{37090389-3D39-4828-9720-C43CC75CAF30}"/>
                </a:ext>
              </a:extLst>
            </p:cNvPr>
            <p:cNvSpPr>
              <a:spLocks/>
            </p:cNvSpPr>
            <p:nvPr/>
          </p:nvSpPr>
          <p:spPr bwMode="auto">
            <a:xfrm>
              <a:off x="25974960" y="625488"/>
              <a:ext cx="58738" cy="22225"/>
            </a:xfrm>
            <a:custGeom>
              <a:avLst/>
              <a:gdLst>
                <a:gd name="T0" fmla="*/ 0 w 37"/>
                <a:gd name="T1" fmla="*/ 14 h 14"/>
                <a:gd name="T2" fmla="*/ 37 w 37"/>
                <a:gd name="T3" fmla="*/ 0 h 14"/>
                <a:gd name="T4" fmla="*/ 0 w 37"/>
                <a:gd name="T5" fmla="*/ 14 h 14"/>
              </a:gdLst>
              <a:ahLst/>
              <a:cxnLst>
                <a:cxn ang="0">
                  <a:pos x="T0" y="T1"/>
                </a:cxn>
                <a:cxn ang="0">
                  <a:pos x="T2" y="T3"/>
                </a:cxn>
                <a:cxn ang="0">
                  <a:pos x="T4" y="T5"/>
                </a:cxn>
              </a:cxnLst>
              <a:rect l="0" t="0" r="r" b="b"/>
              <a:pathLst>
                <a:path w="37" h="14">
                  <a:moveTo>
                    <a:pt x="0" y="14"/>
                  </a:moveTo>
                  <a:lnTo>
                    <a:pt x="3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8" name="Line 259">
              <a:extLst>
                <a:ext uri="{FF2B5EF4-FFF2-40B4-BE49-F238E27FC236}">
                  <a16:creationId xmlns:a16="http://schemas.microsoft.com/office/drawing/2014/main" id="{15EAFA91-EF5F-4A6D-A975-F9E045669FBF}"/>
                </a:ext>
              </a:extLst>
            </p:cNvPr>
            <p:cNvSpPr>
              <a:spLocks noChangeShapeType="1"/>
            </p:cNvSpPr>
            <p:nvPr/>
          </p:nvSpPr>
          <p:spPr bwMode="auto">
            <a:xfrm flipV="1">
              <a:off x="25974960" y="625488"/>
              <a:ext cx="5873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9" name="Freeform 260">
              <a:extLst>
                <a:ext uri="{FF2B5EF4-FFF2-40B4-BE49-F238E27FC236}">
                  <a16:creationId xmlns:a16="http://schemas.microsoft.com/office/drawing/2014/main" id="{11F1577F-9438-4868-90C2-E997B0595217}"/>
                </a:ext>
              </a:extLst>
            </p:cNvPr>
            <p:cNvSpPr>
              <a:spLocks/>
            </p:cNvSpPr>
            <p:nvPr/>
          </p:nvSpPr>
          <p:spPr bwMode="auto">
            <a:xfrm>
              <a:off x="25908285" y="647713"/>
              <a:ext cx="66676" cy="20638"/>
            </a:xfrm>
            <a:custGeom>
              <a:avLst/>
              <a:gdLst>
                <a:gd name="T0" fmla="*/ 0 w 42"/>
                <a:gd name="T1" fmla="*/ 13 h 13"/>
                <a:gd name="T2" fmla="*/ 42 w 42"/>
                <a:gd name="T3" fmla="*/ 0 h 13"/>
                <a:gd name="T4" fmla="*/ 0 w 42"/>
                <a:gd name="T5" fmla="*/ 13 h 13"/>
              </a:gdLst>
              <a:ahLst/>
              <a:cxnLst>
                <a:cxn ang="0">
                  <a:pos x="T0" y="T1"/>
                </a:cxn>
                <a:cxn ang="0">
                  <a:pos x="T2" y="T3"/>
                </a:cxn>
                <a:cxn ang="0">
                  <a:pos x="T4" y="T5"/>
                </a:cxn>
              </a:cxnLst>
              <a:rect l="0" t="0" r="r" b="b"/>
              <a:pathLst>
                <a:path w="42" h="13">
                  <a:moveTo>
                    <a:pt x="0" y="13"/>
                  </a:moveTo>
                  <a:lnTo>
                    <a:pt x="42"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0" name="Line 261">
              <a:extLst>
                <a:ext uri="{FF2B5EF4-FFF2-40B4-BE49-F238E27FC236}">
                  <a16:creationId xmlns:a16="http://schemas.microsoft.com/office/drawing/2014/main" id="{03C93760-DA40-44BD-A468-A516D48C3458}"/>
                </a:ext>
              </a:extLst>
            </p:cNvPr>
            <p:cNvSpPr>
              <a:spLocks noChangeShapeType="1"/>
            </p:cNvSpPr>
            <p:nvPr/>
          </p:nvSpPr>
          <p:spPr bwMode="auto">
            <a:xfrm flipV="1">
              <a:off x="25908285" y="647713"/>
              <a:ext cx="66676"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1" name="Freeform 262">
              <a:extLst>
                <a:ext uri="{FF2B5EF4-FFF2-40B4-BE49-F238E27FC236}">
                  <a16:creationId xmlns:a16="http://schemas.microsoft.com/office/drawing/2014/main" id="{76F686E6-8A05-41A3-9E01-EE04441892E2}"/>
                </a:ext>
              </a:extLst>
            </p:cNvPr>
            <p:cNvSpPr>
              <a:spLocks/>
            </p:cNvSpPr>
            <p:nvPr/>
          </p:nvSpPr>
          <p:spPr bwMode="auto">
            <a:xfrm>
              <a:off x="25755883" y="668351"/>
              <a:ext cx="152402" cy="9525"/>
            </a:xfrm>
            <a:custGeom>
              <a:avLst/>
              <a:gdLst>
                <a:gd name="T0" fmla="*/ 0 w 96"/>
                <a:gd name="T1" fmla="*/ 6 h 6"/>
                <a:gd name="T2" fmla="*/ 96 w 96"/>
                <a:gd name="T3" fmla="*/ 0 h 6"/>
                <a:gd name="T4" fmla="*/ 0 w 96"/>
                <a:gd name="T5" fmla="*/ 6 h 6"/>
              </a:gdLst>
              <a:ahLst/>
              <a:cxnLst>
                <a:cxn ang="0">
                  <a:pos x="T0" y="T1"/>
                </a:cxn>
                <a:cxn ang="0">
                  <a:pos x="T2" y="T3"/>
                </a:cxn>
                <a:cxn ang="0">
                  <a:pos x="T4" y="T5"/>
                </a:cxn>
              </a:cxnLst>
              <a:rect l="0" t="0" r="r" b="b"/>
              <a:pathLst>
                <a:path w="96" h="6">
                  <a:moveTo>
                    <a:pt x="0" y="6"/>
                  </a:moveTo>
                  <a:lnTo>
                    <a:pt x="96"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2" name="Line 263">
              <a:extLst>
                <a:ext uri="{FF2B5EF4-FFF2-40B4-BE49-F238E27FC236}">
                  <a16:creationId xmlns:a16="http://schemas.microsoft.com/office/drawing/2014/main" id="{294FFFBF-BF84-495F-9023-567862719284}"/>
                </a:ext>
              </a:extLst>
            </p:cNvPr>
            <p:cNvSpPr>
              <a:spLocks noChangeShapeType="1"/>
            </p:cNvSpPr>
            <p:nvPr/>
          </p:nvSpPr>
          <p:spPr bwMode="auto">
            <a:xfrm flipV="1">
              <a:off x="25755883" y="668351"/>
              <a:ext cx="152402"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3" name="Freeform 264">
              <a:extLst>
                <a:ext uri="{FF2B5EF4-FFF2-40B4-BE49-F238E27FC236}">
                  <a16:creationId xmlns:a16="http://schemas.microsoft.com/office/drawing/2014/main" id="{2ACC92C0-F34F-4CB7-BB81-77FAFEED6BED}"/>
                </a:ext>
              </a:extLst>
            </p:cNvPr>
            <p:cNvSpPr>
              <a:spLocks/>
            </p:cNvSpPr>
            <p:nvPr/>
          </p:nvSpPr>
          <p:spPr bwMode="auto">
            <a:xfrm>
              <a:off x="25743183" y="677876"/>
              <a:ext cx="12700" cy="19050"/>
            </a:xfrm>
            <a:custGeom>
              <a:avLst/>
              <a:gdLst>
                <a:gd name="T0" fmla="*/ 0 w 8"/>
                <a:gd name="T1" fmla="*/ 12 h 12"/>
                <a:gd name="T2" fmla="*/ 8 w 8"/>
                <a:gd name="T3" fmla="*/ 0 h 12"/>
                <a:gd name="T4" fmla="*/ 0 w 8"/>
                <a:gd name="T5" fmla="*/ 12 h 12"/>
              </a:gdLst>
              <a:ahLst/>
              <a:cxnLst>
                <a:cxn ang="0">
                  <a:pos x="T0" y="T1"/>
                </a:cxn>
                <a:cxn ang="0">
                  <a:pos x="T2" y="T3"/>
                </a:cxn>
                <a:cxn ang="0">
                  <a:pos x="T4" y="T5"/>
                </a:cxn>
              </a:cxnLst>
              <a:rect l="0" t="0" r="r" b="b"/>
              <a:pathLst>
                <a:path w="8" h="12">
                  <a:moveTo>
                    <a:pt x="0" y="12"/>
                  </a:moveTo>
                  <a:lnTo>
                    <a:pt x="8"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4" name="Line 265">
              <a:extLst>
                <a:ext uri="{FF2B5EF4-FFF2-40B4-BE49-F238E27FC236}">
                  <a16:creationId xmlns:a16="http://schemas.microsoft.com/office/drawing/2014/main" id="{C9B576AC-D47A-444D-914E-3DEB025DB706}"/>
                </a:ext>
              </a:extLst>
            </p:cNvPr>
            <p:cNvSpPr>
              <a:spLocks noChangeShapeType="1"/>
            </p:cNvSpPr>
            <p:nvPr/>
          </p:nvSpPr>
          <p:spPr bwMode="auto">
            <a:xfrm flipV="1">
              <a:off x="25743183" y="677876"/>
              <a:ext cx="12700"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5" name="Freeform 266">
              <a:extLst>
                <a:ext uri="{FF2B5EF4-FFF2-40B4-BE49-F238E27FC236}">
                  <a16:creationId xmlns:a16="http://schemas.microsoft.com/office/drawing/2014/main" id="{EC6112B6-5B40-4736-904C-2370349A36E7}"/>
                </a:ext>
              </a:extLst>
            </p:cNvPr>
            <p:cNvSpPr>
              <a:spLocks/>
            </p:cNvSpPr>
            <p:nvPr/>
          </p:nvSpPr>
          <p:spPr bwMode="auto">
            <a:xfrm>
              <a:off x="25714607" y="696926"/>
              <a:ext cx="28575" cy="22225"/>
            </a:xfrm>
            <a:custGeom>
              <a:avLst/>
              <a:gdLst>
                <a:gd name="T0" fmla="*/ 0 w 18"/>
                <a:gd name="T1" fmla="*/ 14 h 14"/>
                <a:gd name="T2" fmla="*/ 18 w 18"/>
                <a:gd name="T3" fmla="*/ 0 h 14"/>
                <a:gd name="T4" fmla="*/ 0 w 18"/>
                <a:gd name="T5" fmla="*/ 14 h 14"/>
              </a:gdLst>
              <a:ahLst/>
              <a:cxnLst>
                <a:cxn ang="0">
                  <a:pos x="T0" y="T1"/>
                </a:cxn>
                <a:cxn ang="0">
                  <a:pos x="T2" y="T3"/>
                </a:cxn>
                <a:cxn ang="0">
                  <a:pos x="T4" y="T5"/>
                </a:cxn>
              </a:cxnLst>
              <a:rect l="0" t="0" r="r" b="b"/>
              <a:pathLst>
                <a:path w="18" h="14">
                  <a:moveTo>
                    <a:pt x="0" y="14"/>
                  </a:moveTo>
                  <a:lnTo>
                    <a:pt x="18"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6" name="Line 267">
              <a:extLst>
                <a:ext uri="{FF2B5EF4-FFF2-40B4-BE49-F238E27FC236}">
                  <a16:creationId xmlns:a16="http://schemas.microsoft.com/office/drawing/2014/main" id="{96EF9C31-D9D6-41C3-889D-2E307B71A19E}"/>
                </a:ext>
              </a:extLst>
            </p:cNvPr>
            <p:cNvSpPr>
              <a:spLocks noChangeShapeType="1"/>
            </p:cNvSpPr>
            <p:nvPr/>
          </p:nvSpPr>
          <p:spPr bwMode="auto">
            <a:xfrm flipV="1">
              <a:off x="25714607" y="696926"/>
              <a:ext cx="28575"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7" name="Freeform 268">
              <a:extLst>
                <a:ext uri="{FF2B5EF4-FFF2-40B4-BE49-F238E27FC236}">
                  <a16:creationId xmlns:a16="http://schemas.microsoft.com/office/drawing/2014/main" id="{6E9497FA-0D74-4CD8-9334-AE53681A751F}"/>
                </a:ext>
              </a:extLst>
            </p:cNvPr>
            <p:cNvSpPr>
              <a:spLocks/>
            </p:cNvSpPr>
            <p:nvPr/>
          </p:nvSpPr>
          <p:spPr bwMode="auto">
            <a:xfrm>
              <a:off x="25582844" y="719151"/>
              <a:ext cx="131764" cy="22225"/>
            </a:xfrm>
            <a:custGeom>
              <a:avLst/>
              <a:gdLst>
                <a:gd name="T0" fmla="*/ 0 w 83"/>
                <a:gd name="T1" fmla="*/ 14 h 14"/>
                <a:gd name="T2" fmla="*/ 83 w 83"/>
                <a:gd name="T3" fmla="*/ 0 h 14"/>
                <a:gd name="T4" fmla="*/ 0 w 83"/>
                <a:gd name="T5" fmla="*/ 14 h 14"/>
              </a:gdLst>
              <a:ahLst/>
              <a:cxnLst>
                <a:cxn ang="0">
                  <a:pos x="T0" y="T1"/>
                </a:cxn>
                <a:cxn ang="0">
                  <a:pos x="T2" y="T3"/>
                </a:cxn>
                <a:cxn ang="0">
                  <a:pos x="T4" y="T5"/>
                </a:cxn>
              </a:cxnLst>
              <a:rect l="0" t="0" r="r" b="b"/>
              <a:pathLst>
                <a:path w="83" h="14">
                  <a:moveTo>
                    <a:pt x="0" y="14"/>
                  </a:moveTo>
                  <a:lnTo>
                    <a:pt x="83"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8" name="Line 269">
              <a:extLst>
                <a:ext uri="{FF2B5EF4-FFF2-40B4-BE49-F238E27FC236}">
                  <a16:creationId xmlns:a16="http://schemas.microsoft.com/office/drawing/2014/main" id="{9DBB1891-04D5-4140-B04E-5FFC36FA4DFA}"/>
                </a:ext>
              </a:extLst>
            </p:cNvPr>
            <p:cNvSpPr>
              <a:spLocks noChangeShapeType="1"/>
            </p:cNvSpPr>
            <p:nvPr/>
          </p:nvSpPr>
          <p:spPr bwMode="auto">
            <a:xfrm flipV="1">
              <a:off x="25582844" y="719151"/>
              <a:ext cx="131764"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9" name="Freeform 270">
              <a:extLst>
                <a:ext uri="{FF2B5EF4-FFF2-40B4-BE49-F238E27FC236}">
                  <a16:creationId xmlns:a16="http://schemas.microsoft.com/office/drawing/2014/main" id="{91DA4661-A366-4A56-B42C-4F2EDCC46426}"/>
                </a:ext>
              </a:extLst>
            </p:cNvPr>
            <p:cNvSpPr>
              <a:spLocks/>
            </p:cNvSpPr>
            <p:nvPr/>
          </p:nvSpPr>
          <p:spPr bwMode="auto">
            <a:xfrm>
              <a:off x="25571731" y="741376"/>
              <a:ext cx="11113" cy="9525"/>
            </a:xfrm>
            <a:custGeom>
              <a:avLst/>
              <a:gdLst>
                <a:gd name="T0" fmla="*/ 0 w 7"/>
                <a:gd name="T1" fmla="*/ 6 h 6"/>
                <a:gd name="T2" fmla="*/ 7 w 7"/>
                <a:gd name="T3" fmla="*/ 0 h 6"/>
                <a:gd name="T4" fmla="*/ 0 w 7"/>
                <a:gd name="T5" fmla="*/ 6 h 6"/>
              </a:gdLst>
              <a:ahLst/>
              <a:cxnLst>
                <a:cxn ang="0">
                  <a:pos x="T0" y="T1"/>
                </a:cxn>
                <a:cxn ang="0">
                  <a:pos x="T2" y="T3"/>
                </a:cxn>
                <a:cxn ang="0">
                  <a:pos x="T4" y="T5"/>
                </a:cxn>
              </a:cxnLst>
              <a:rect l="0" t="0" r="r" b="b"/>
              <a:pathLst>
                <a:path w="7" h="6">
                  <a:moveTo>
                    <a:pt x="0" y="6"/>
                  </a:moveTo>
                  <a:lnTo>
                    <a:pt x="7"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0" name="Line 271">
              <a:extLst>
                <a:ext uri="{FF2B5EF4-FFF2-40B4-BE49-F238E27FC236}">
                  <a16:creationId xmlns:a16="http://schemas.microsoft.com/office/drawing/2014/main" id="{D0E370A0-5862-4311-A2D0-7D0CE0926495}"/>
                </a:ext>
              </a:extLst>
            </p:cNvPr>
            <p:cNvSpPr>
              <a:spLocks noChangeShapeType="1"/>
            </p:cNvSpPr>
            <p:nvPr/>
          </p:nvSpPr>
          <p:spPr bwMode="auto">
            <a:xfrm flipV="1">
              <a:off x="25571731" y="741376"/>
              <a:ext cx="11113"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1" name="Freeform 272">
              <a:extLst>
                <a:ext uri="{FF2B5EF4-FFF2-40B4-BE49-F238E27FC236}">
                  <a16:creationId xmlns:a16="http://schemas.microsoft.com/office/drawing/2014/main" id="{DFC55378-81C6-444F-B0F0-C1383451C93D}"/>
                </a:ext>
              </a:extLst>
            </p:cNvPr>
            <p:cNvSpPr>
              <a:spLocks/>
            </p:cNvSpPr>
            <p:nvPr/>
          </p:nvSpPr>
          <p:spPr bwMode="auto">
            <a:xfrm>
              <a:off x="25524105" y="750901"/>
              <a:ext cx="47626" cy="17463"/>
            </a:xfrm>
            <a:custGeom>
              <a:avLst/>
              <a:gdLst>
                <a:gd name="T0" fmla="*/ 0 w 30"/>
                <a:gd name="T1" fmla="*/ 11 h 11"/>
                <a:gd name="T2" fmla="*/ 30 w 30"/>
                <a:gd name="T3" fmla="*/ 0 h 11"/>
                <a:gd name="T4" fmla="*/ 0 w 30"/>
                <a:gd name="T5" fmla="*/ 11 h 11"/>
              </a:gdLst>
              <a:ahLst/>
              <a:cxnLst>
                <a:cxn ang="0">
                  <a:pos x="T0" y="T1"/>
                </a:cxn>
                <a:cxn ang="0">
                  <a:pos x="T2" y="T3"/>
                </a:cxn>
                <a:cxn ang="0">
                  <a:pos x="T4" y="T5"/>
                </a:cxn>
              </a:cxnLst>
              <a:rect l="0" t="0" r="r" b="b"/>
              <a:pathLst>
                <a:path w="30" h="11">
                  <a:moveTo>
                    <a:pt x="0" y="11"/>
                  </a:moveTo>
                  <a:lnTo>
                    <a:pt x="30" y="0"/>
                  </a:lnTo>
                  <a:lnTo>
                    <a:pt x="0" y="11"/>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2" name="Line 273">
              <a:extLst>
                <a:ext uri="{FF2B5EF4-FFF2-40B4-BE49-F238E27FC236}">
                  <a16:creationId xmlns:a16="http://schemas.microsoft.com/office/drawing/2014/main" id="{451502C0-740E-45B8-83B5-9F676438D9D3}"/>
                </a:ext>
              </a:extLst>
            </p:cNvPr>
            <p:cNvSpPr>
              <a:spLocks noChangeShapeType="1"/>
            </p:cNvSpPr>
            <p:nvPr/>
          </p:nvSpPr>
          <p:spPr bwMode="auto">
            <a:xfrm flipV="1">
              <a:off x="25524105" y="750901"/>
              <a:ext cx="47626" cy="1746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3" name="Freeform 274">
              <a:extLst>
                <a:ext uri="{FF2B5EF4-FFF2-40B4-BE49-F238E27FC236}">
                  <a16:creationId xmlns:a16="http://schemas.microsoft.com/office/drawing/2014/main" id="{DF4EE85B-1C52-4150-B951-3584D6CBB353}"/>
                </a:ext>
              </a:extLst>
            </p:cNvPr>
            <p:cNvSpPr>
              <a:spLocks/>
            </p:cNvSpPr>
            <p:nvPr/>
          </p:nvSpPr>
          <p:spPr bwMode="auto">
            <a:xfrm>
              <a:off x="25436792" y="768364"/>
              <a:ext cx="87313" cy="22225"/>
            </a:xfrm>
            <a:custGeom>
              <a:avLst/>
              <a:gdLst>
                <a:gd name="T0" fmla="*/ 0 w 55"/>
                <a:gd name="T1" fmla="*/ 14 h 14"/>
                <a:gd name="T2" fmla="*/ 55 w 55"/>
                <a:gd name="T3" fmla="*/ 0 h 14"/>
                <a:gd name="T4" fmla="*/ 0 w 55"/>
                <a:gd name="T5" fmla="*/ 14 h 14"/>
              </a:gdLst>
              <a:ahLst/>
              <a:cxnLst>
                <a:cxn ang="0">
                  <a:pos x="T0" y="T1"/>
                </a:cxn>
                <a:cxn ang="0">
                  <a:pos x="T2" y="T3"/>
                </a:cxn>
                <a:cxn ang="0">
                  <a:pos x="T4" y="T5"/>
                </a:cxn>
              </a:cxnLst>
              <a:rect l="0" t="0" r="r" b="b"/>
              <a:pathLst>
                <a:path w="55" h="14">
                  <a:moveTo>
                    <a:pt x="0" y="14"/>
                  </a:moveTo>
                  <a:lnTo>
                    <a:pt x="55"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4" name="Line 275">
              <a:extLst>
                <a:ext uri="{FF2B5EF4-FFF2-40B4-BE49-F238E27FC236}">
                  <a16:creationId xmlns:a16="http://schemas.microsoft.com/office/drawing/2014/main" id="{9414ACC6-1727-46F1-A33A-1C0AD131E317}"/>
                </a:ext>
              </a:extLst>
            </p:cNvPr>
            <p:cNvSpPr>
              <a:spLocks noChangeShapeType="1"/>
            </p:cNvSpPr>
            <p:nvPr/>
          </p:nvSpPr>
          <p:spPr bwMode="auto">
            <a:xfrm flipV="1">
              <a:off x="25436792" y="768364"/>
              <a:ext cx="87313"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5" name="Freeform 276">
              <a:extLst>
                <a:ext uri="{FF2B5EF4-FFF2-40B4-BE49-F238E27FC236}">
                  <a16:creationId xmlns:a16="http://schemas.microsoft.com/office/drawing/2014/main" id="{EBD1F65D-E1F8-4438-B47C-BB61A639B92D}"/>
                </a:ext>
              </a:extLst>
            </p:cNvPr>
            <p:cNvSpPr>
              <a:spLocks/>
            </p:cNvSpPr>
            <p:nvPr/>
          </p:nvSpPr>
          <p:spPr bwMode="auto">
            <a:xfrm>
              <a:off x="25305028" y="790589"/>
              <a:ext cx="131764" cy="9525"/>
            </a:xfrm>
            <a:custGeom>
              <a:avLst/>
              <a:gdLst>
                <a:gd name="T0" fmla="*/ 0 w 83"/>
                <a:gd name="T1" fmla="*/ 6 h 6"/>
                <a:gd name="T2" fmla="*/ 83 w 83"/>
                <a:gd name="T3" fmla="*/ 0 h 6"/>
                <a:gd name="T4" fmla="*/ 0 w 83"/>
                <a:gd name="T5" fmla="*/ 6 h 6"/>
              </a:gdLst>
              <a:ahLst/>
              <a:cxnLst>
                <a:cxn ang="0">
                  <a:pos x="T0" y="T1"/>
                </a:cxn>
                <a:cxn ang="0">
                  <a:pos x="T2" y="T3"/>
                </a:cxn>
                <a:cxn ang="0">
                  <a:pos x="T4" y="T5"/>
                </a:cxn>
              </a:cxnLst>
              <a:rect l="0" t="0" r="r" b="b"/>
              <a:pathLst>
                <a:path w="83" h="6">
                  <a:moveTo>
                    <a:pt x="0" y="6"/>
                  </a:moveTo>
                  <a:lnTo>
                    <a:pt x="83"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6" name="Line 277">
              <a:extLst>
                <a:ext uri="{FF2B5EF4-FFF2-40B4-BE49-F238E27FC236}">
                  <a16:creationId xmlns:a16="http://schemas.microsoft.com/office/drawing/2014/main" id="{03CAE5D7-9951-4DB6-B8EB-9DA8113F09AD}"/>
                </a:ext>
              </a:extLst>
            </p:cNvPr>
            <p:cNvSpPr>
              <a:spLocks noChangeShapeType="1"/>
            </p:cNvSpPr>
            <p:nvPr/>
          </p:nvSpPr>
          <p:spPr bwMode="auto">
            <a:xfrm flipV="1">
              <a:off x="25305028" y="790589"/>
              <a:ext cx="131764"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7" name="Freeform 278">
              <a:extLst>
                <a:ext uri="{FF2B5EF4-FFF2-40B4-BE49-F238E27FC236}">
                  <a16:creationId xmlns:a16="http://schemas.microsoft.com/office/drawing/2014/main" id="{795D1B96-09DB-43B8-89E5-DB55C7FD7666}"/>
                </a:ext>
              </a:extLst>
            </p:cNvPr>
            <p:cNvSpPr>
              <a:spLocks/>
            </p:cNvSpPr>
            <p:nvPr/>
          </p:nvSpPr>
          <p:spPr bwMode="auto">
            <a:xfrm>
              <a:off x="25263753" y="800114"/>
              <a:ext cx="41275" cy="22225"/>
            </a:xfrm>
            <a:custGeom>
              <a:avLst/>
              <a:gdLst>
                <a:gd name="T0" fmla="*/ 0 w 26"/>
                <a:gd name="T1" fmla="*/ 14 h 14"/>
                <a:gd name="T2" fmla="*/ 26 w 26"/>
                <a:gd name="T3" fmla="*/ 0 h 14"/>
                <a:gd name="T4" fmla="*/ 0 w 26"/>
                <a:gd name="T5" fmla="*/ 14 h 14"/>
              </a:gdLst>
              <a:ahLst/>
              <a:cxnLst>
                <a:cxn ang="0">
                  <a:pos x="T0" y="T1"/>
                </a:cxn>
                <a:cxn ang="0">
                  <a:pos x="T2" y="T3"/>
                </a:cxn>
                <a:cxn ang="0">
                  <a:pos x="T4" y="T5"/>
                </a:cxn>
              </a:cxnLst>
              <a:rect l="0" t="0" r="r" b="b"/>
              <a:pathLst>
                <a:path w="26" h="14">
                  <a:moveTo>
                    <a:pt x="0" y="14"/>
                  </a:moveTo>
                  <a:lnTo>
                    <a:pt x="26"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8" name="Line 279">
              <a:extLst>
                <a:ext uri="{FF2B5EF4-FFF2-40B4-BE49-F238E27FC236}">
                  <a16:creationId xmlns:a16="http://schemas.microsoft.com/office/drawing/2014/main" id="{E834DE28-2531-4819-9FB5-7EF74BE9333E}"/>
                </a:ext>
              </a:extLst>
            </p:cNvPr>
            <p:cNvSpPr>
              <a:spLocks noChangeShapeType="1"/>
            </p:cNvSpPr>
            <p:nvPr/>
          </p:nvSpPr>
          <p:spPr bwMode="auto">
            <a:xfrm flipV="1">
              <a:off x="25263753" y="800114"/>
              <a:ext cx="41275"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9" name="Freeform 280">
              <a:extLst>
                <a:ext uri="{FF2B5EF4-FFF2-40B4-BE49-F238E27FC236}">
                  <a16:creationId xmlns:a16="http://schemas.microsoft.com/office/drawing/2014/main" id="{C0B09A32-50B4-4DE3-9A93-89EA3A2A57D2}"/>
                </a:ext>
              </a:extLst>
            </p:cNvPr>
            <p:cNvSpPr>
              <a:spLocks/>
            </p:cNvSpPr>
            <p:nvPr/>
          </p:nvSpPr>
          <p:spPr bwMode="auto">
            <a:xfrm>
              <a:off x="25236765" y="822339"/>
              <a:ext cx="26988" cy="31750"/>
            </a:xfrm>
            <a:custGeom>
              <a:avLst/>
              <a:gdLst>
                <a:gd name="T0" fmla="*/ 0 w 17"/>
                <a:gd name="T1" fmla="*/ 20 h 20"/>
                <a:gd name="T2" fmla="*/ 17 w 17"/>
                <a:gd name="T3" fmla="*/ 0 h 20"/>
                <a:gd name="T4" fmla="*/ 0 w 17"/>
                <a:gd name="T5" fmla="*/ 20 h 20"/>
              </a:gdLst>
              <a:ahLst/>
              <a:cxnLst>
                <a:cxn ang="0">
                  <a:pos x="T0" y="T1"/>
                </a:cxn>
                <a:cxn ang="0">
                  <a:pos x="T2" y="T3"/>
                </a:cxn>
                <a:cxn ang="0">
                  <a:pos x="T4" y="T5"/>
                </a:cxn>
              </a:cxnLst>
              <a:rect l="0" t="0" r="r" b="b"/>
              <a:pathLst>
                <a:path w="17" h="20">
                  <a:moveTo>
                    <a:pt x="0" y="20"/>
                  </a:moveTo>
                  <a:lnTo>
                    <a:pt x="17"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0" name="Line 281">
              <a:extLst>
                <a:ext uri="{FF2B5EF4-FFF2-40B4-BE49-F238E27FC236}">
                  <a16:creationId xmlns:a16="http://schemas.microsoft.com/office/drawing/2014/main" id="{877D5870-884C-4315-98FB-4B151E726068}"/>
                </a:ext>
              </a:extLst>
            </p:cNvPr>
            <p:cNvSpPr>
              <a:spLocks noChangeShapeType="1"/>
            </p:cNvSpPr>
            <p:nvPr/>
          </p:nvSpPr>
          <p:spPr bwMode="auto">
            <a:xfrm flipV="1">
              <a:off x="25236765" y="822339"/>
              <a:ext cx="26988"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1" name="Freeform 282">
              <a:extLst>
                <a:ext uri="{FF2B5EF4-FFF2-40B4-BE49-F238E27FC236}">
                  <a16:creationId xmlns:a16="http://schemas.microsoft.com/office/drawing/2014/main" id="{9CCAB4D0-82F0-4BF3-9FC2-C64D81B849FA}"/>
                </a:ext>
              </a:extLst>
            </p:cNvPr>
            <p:cNvSpPr>
              <a:spLocks/>
            </p:cNvSpPr>
            <p:nvPr/>
          </p:nvSpPr>
          <p:spPr bwMode="auto">
            <a:xfrm>
              <a:off x="25198664" y="854089"/>
              <a:ext cx="38100" cy="19050"/>
            </a:xfrm>
            <a:custGeom>
              <a:avLst/>
              <a:gdLst>
                <a:gd name="T0" fmla="*/ 0 w 24"/>
                <a:gd name="T1" fmla="*/ 12 h 12"/>
                <a:gd name="T2" fmla="*/ 24 w 24"/>
                <a:gd name="T3" fmla="*/ 0 h 12"/>
                <a:gd name="T4" fmla="*/ 0 w 24"/>
                <a:gd name="T5" fmla="*/ 12 h 12"/>
              </a:gdLst>
              <a:ahLst/>
              <a:cxnLst>
                <a:cxn ang="0">
                  <a:pos x="T0" y="T1"/>
                </a:cxn>
                <a:cxn ang="0">
                  <a:pos x="T2" y="T3"/>
                </a:cxn>
                <a:cxn ang="0">
                  <a:pos x="T4" y="T5"/>
                </a:cxn>
              </a:cxnLst>
              <a:rect l="0" t="0" r="r" b="b"/>
              <a:pathLst>
                <a:path w="24" h="12">
                  <a:moveTo>
                    <a:pt x="0" y="12"/>
                  </a:moveTo>
                  <a:lnTo>
                    <a:pt x="24"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2" name="Line 283">
              <a:extLst>
                <a:ext uri="{FF2B5EF4-FFF2-40B4-BE49-F238E27FC236}">
                  <a16:creationId xmlns:a16="http://schemas.microsoft.com/office/drawing/2014/main" id="{4A96CDBD-0099-4218-9304-314E0328ECBD}"/>
                </a:ext>
              </a:extLst>
            </p:cNvPr>
            <p:cNvSpPr>
              <a:spLocks noChangeShapeType="1"/>
            </p:cNvSpPr>
            <p:nvPr/>
          </p:nvSpPr>
          <p:spPr bwMode="auto">
            <a:xfrm flipV="1">
              <a:off x="25198664" y="854089"/>
              <a:ext cx="38100"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3" name="Freeform 284">
              <a:extLst>
                <a:ext uri="{FF2B5EF4-FFF2-40B4-BE49-F238E27FC236}">
                  <a16:creationId xmlns:a16="http://schemas.microsoft.com/office/drawing/2014/main" id="{0ACAABE0-049B-4F2E-869D-BB36EE25D8B6}"/>
                </a:ext>
              </a:extLst>
            </p:cNvPr>
            <p:cNvSpPr>
              <a:spLocks/>
            </p:cNvSpPr>
            <p:nvPr/>
          </p:nvSpPr>
          <p:spPr bwMode="auto">
            <a:xfrm>
              <a:off x="25170089" y="873139"/>
              <a:ext cx="28575" cy="20638"/>
            </a:xfrm>
            <a:custGeom>
              <a:avLst/>
              <a:gdLst>
                <a:gd name="T0" fmla="*/ 0 w 18"/>
                <a:gd name="T1" fmla="*/ 13 h 13"/>
                <a:gd name="T2" fmla="*/ 18 w 18"/>
                <a:gd name="T3" fmla="*/ 0 h 13"/>
                <a:gd name="T4" fmla="*/ 0 w 18"/>
                <a:gd name="T5" fmla="*/ 13 h 13"/>
              </a:gdLst>
              <a:ahLst/>
              <a:cxnLst>
                <a:cxn ang="0">
                  <a:pos x="T0" y="T1"/>
                </a:cxn>
                <a:cxn ang="0">
                  <a:pos x="T2" y="T3"/>
                </a:cxn>
                <a:cxn ang="0">
                  <a:pos x="T4" y="T5"/>
                </a:cxn>
              </a:cxnLst>
              <a:rect l="0" t="0" r="r" b="b"/>
              <a:pathLst>
                <a:path w="18" h="13">
                  <a:moveTo>
                    <a:pt x="0" y="13"/>
                  </a:moveTo>
                  <a:lnTo>
                    <a:pt x="18"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4" name="Line 285">
              <a:extLst>
                <a:ext uri="{FF2B5EF4-FFF2-40B4-BE49-F238E27FC236}">
                  <a16:creationId xmlns:a16="http://schemas.microsoft.com/office/drawing/2014/main" id="{6C65119F-F93B-4D53-822C-6F9C2E7C1B34}"/>
                </a:ext>
              </a:extLst>
            </p:cNvPr>
            <p:cNvSpPr>
              <a:spLocks noChangeShapeType="1"/>
            </p:cNvSpPr>
            <p:nvPr/>
          </p:nvSpPr>
          <p:spPr bwMode="auto">
            <a:xfrm flipV="1">
              <a:off x="25170089" y="873139"/>
              <a:ext cx="28575"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5" name="Freeform 286">
              <a:extLst>
                <a:ext uri="{FF2B5EF4-FFF2-40B4-BE49-F238E27FC236}">
                  <a16:creationId xmlns:a16="http://schemas.microsoft.com/office/drawing/2014/main" id="{9FF0F341-B2F8-42D1-9773-15A60F70C5FC}"/>
                </a:ext>
              </a:extLst>
            </p:cNvPr>
            <p:cNvSpPr>
              <a:spLocks/>
            </p:cNvSpPr>
            <p:nvPr/>
          </p:nvSpPr>
          <p:spPr bwMode="auto">
            <a:xfrm>
              <a:off x="25139926" y="893777"/>
              <a:ext cx="30163" cy="9525"/>
            </a:xfrm>
            <a:custGeom>
              <a:avLst/>
              <a:gdLst>
                <a:gd name="T0" fmla="*/ 0 w 19"/>
                <a:gd name="T1" fmla="*/ 6 h 6"/>
                <a:gd name="T2" fmla="*/ 19 w 19"/>
                <a:gd name="T3" fmla="*/ 0 h 6"/>
                <a:gd name="T4" fmla="*/ 0 w 19"/>
                <a:gd name="T5" fmla="*/ 6 h 6"/>
              </a:gdLst>
              <a:ahLst/>
              <a:cxnLst>
                <a:cxn ang="0">
                  <a:pos x="T0" y="T1"/>
                </a:cxn>
                <a:cxn ang="0">
                  <a:pos x="T2" y="T3"/>
                </a:cxn>
                <a:cxn ang="0">
                  <a:pos x="T4" y="T5"/>
                </a:cxn>
              </a:cxnLst>
              <a:rect l="0" t="0" r="r" b="b"/>
              <a:pathLst>
                <a:path w="19" h="6">
                  <a:moveTo>
                    <a:pt x="0" y="6"/>
                  </a:moveTo>
                  <a:lnTo>
                    <a:pt x="19"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6" name="Line 287">
              <a:extLst>
                <a:ext uri="{FF2B5EF4-FFF2-40B4-BE49-F238E27FC236}">
                  <a16:creationId xmlns:a16="http://schemas.microsoft.com/office/drawing/2014/main" id="{8800A97D-B41F-4041-8B6D-42E446C4147E}"/>
                </a:ext>
              </a:extLst>
            </p:cNvPr>
            <p:cNvSpPr>
              <a:spLocks noChangeShapeType="1"/>
            </p:cNvSpPr>
            <p:nvPr/>
          </p:nvSpPr>
          <p:spPr bwMode="auto">
            <a:xfrm flipV="1">
              <a:off x="25139926" y="893777"/>
              <a:ext cx="30163"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7" name="Freeform 288">
              <a:extLst>
                <a:ext uri="{FF2B5EF4-FFF2-40B4-BE49-F238E27FC236}">
                  <a16:creationId xmlns:a16="http://schemas.microsoft.com/office/drawing/2014/main" id="{826F9F9E-8ECD-45A0-BCF4-A7698B6A58CB}"/>
                </a:ext>
              </a:extLst>
            </p:cNvPr>
            <p:cNvSpPr>
              <a:spLocks/>
            </p:cNvSpPr>
            <p:nvPr/>
          </p:nvSpPr>
          <p:spPr bwMode="auto">
            <a:xfrm>
              <a:off x="25105001" y="903302"/>
              <a:ext cx="34925" cy="22225"/>
            </a:xfrm>
            <a:custGeom>
              <a:avLst/>
              <a:gdLst>
                <a:gd name="T0" fmla="*/ 0 w 22"/>
                <a:gd name="T1" fmla="*/ 14 h 14"/>
                <a:gd name="T2" fmla="*/ 22 w 22"/>
                <a:gd name="T3" fmla="*/ 0 h 14"/>
                <a:gd name="T4" fmla="*/ 0 w 22"/>
                <a:gd name="T5" fmla="*/ 14 h 14"/>
              </a:gdLst>
              <a:ahLst/>
              <a:cxnLst>
                <a:cxn ang="0">
                  <a:pos x="T0" y="T1"/>
                </a:cxn>
                <a:cxn ang="0">
                  <a:pos x="T2" y="T3"/>
                </a:cxn>
                <a:cxn ang="0">
                  <a:pos x="T4" y="T5"/>
                </a:cxn>
              </a:cxnLst>
              <a:rect l="0" t="0" r="r" b="b"/>
              <a:pathLst>
                <a:path w="22" h="14">
                  <a:moveTo>
                    <a:pt x="0" y="14"/>
                  </a:moveTo>
                  <a:lnTo>
                    <a:pt x="22"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8" name="Line 289">
              <a:extLst>
                <a:ext uri="{FF2B5EF4-FFF2-40B4-BE49-F238E27FC236}">
                  <a16:creationId xmlns:a16="http://schemas.microsoft.com/office/drawing/2014/main" id="{F8515B64-C4C8-4B8E-B059-508EDB16CA9A}"/>
                </a:ext>
              </a:extLst>
            </p:cNvPr>
            <p:cNvSpPr>
              <a:spLocks noChangeShapeType="1"/>
            </p:cNvSpPr>
            <p:nvPr/>
          </p:nvSpPr>
          <p:spPr bwMode="auto">
            <a:xfrm flipV="1">
              <a:off x="25105001" y="903302"/>
              <a:ext cx="34925"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9" name="Freeform 290">
              <a:extLst>
                <a:ext uri="{FF2B5EF4-FFF2-40B4-BE49-F238E27FC236}">
                  <a16:creationId xmlns:a16="http://schemas.microsoft.com/office/drawing/2014/main" id="{2D71AFAA-734C-41DB-94F3-5601085BDA8D}"/>
                </a:ext>
              </a:extLst>
            </p:cNvPr>
            <p:cNvSpPr>
              <a:spLocks/>
            </p:cNvSpPr>
            <p:nvPr/>
          </p:nvSpPr>
          <p:spPr bwMode="auto">
            <a:xfrm>
              <a:off x="25027213" y="925527"/>
              <a:ext cx="77788" cy="19050"/>
            </a:xfrm>
            <a:custGeom>
              <a:avLst/>
              <a:gdLst>
                <a:gd name="T0" fmla="*/ 0 w 49"/>
                <a:gd name="T1" fmla="*/ 12 h 12"/>
                <a:gd name="T2" fmla="*/ 49 w 49"/>
                <a:gd name="T3" fmla="*/ 0 h 12"/>
                <a:gd name="T4" fmla="*/ 0 w 49"/>
                <a:gd name="T5" fmla="*/ 12 h 12"/>
              </a:gdLst>
              <a:ahLst/>
              <a:cxnLst>
                <a:cxn ang="0">
                  <a:pos x="T0" y="T1"/>
                </a:cxn>
                <a:cxn ang="0">
                  <a:pos x="T2" y="T3"/>
                </a:cxn>
                <a:cxn ang="0">
                  <a:pos x="T4" y="T5"/>
                </a:cxn>
              </a:cxnLst>
              <a:rect l="0" t="0" r="r" b="b"/>
              <a:pathLst>
                <a:path w="49" h="12">
                  <a:moveTo>
                    <a:pt x="0" y="12"/>
                  </a:moveTo>
                  <a:lnTo>
                    <a:pt x="49"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0" name="Line 291">
              <a:extLst>
                <a:ext uri="{FF2B5EF4-FFF2-40B4-BE49-F238E27FC236}">
                  <a16:creationId xmlns:a16="http://schemas.microsoft.com/office/drawing/2014/main" id="{9D035C73-0C2F-4137-B838-8B906FA6EDB9}"/>
                </a:ext>
              </a:extLst>
            </p:cNvPr>
            <p:cNvSpPr>
              <a:spLocks noChangeShapeType="1"/>
            </p:cNvSpPr>
            <p:nvPr/>
          </p:nvSpPr>
          <p:spPr bwMode="auto">
            <a:xfrm flipV="1">
              <a:off x="25027213" y="925527"/>
              <a:ext cx="77788"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1" name="Freeform 292">
              <a:extLst>
                <a:ext uri="{FF2B5EF4-FFF2-40B4-BE49-F238E27FC236}">
                  <a16:creationId xmlns:a16="http://schemas.microsoft.com/office/drawing/2014/main" id="{B81A653F-0CBF-4F21-87FE-5F52076D457F}"/>
                </a:ext>
              </a:extLst>
            </p:cNvPr>
            <p:cNvSpPr>
              <a:spLocks/>
            </p:cNvSpPr>
            <p:nvPr/>
          </p:nvSpPr>
          <p:spPr bwMode="auto">
            <a:xfrm>
              <a:off x="24957362" y="944577"/>
              <a:ext cx="69851" cy="12700"/>
            </a:xfrm>
            <a:custGeom>
              <a:avLst/>
              <a:gdLst>
                <a:gd name="T0" fmla="*/ 0 w 44"/>
                <a:gd name="T1" fmla="*/ 8 h 8"/>
                <a:gd name="T2" fmla="*/ 44 w 44"/>
                <a:gd name="T3" fmla="*/ 0 h 8"/>
                <a:gd name="T4" fmla="*/ 0 w 44"/>
                <a:gd name="T5" fmla="*/ 8 h 8"/>
              </a:gdLst>
              <a:ahLst/>
              <a:cxnLst>
                <a:cxn ang="0">
                  <a:pos x="T0" y="T1"/>
                </a:cxn>
                <a:cxn ang="0">
                  <a:pos x="T2" y="T3"/>
                </a:cxn>
                <a:cxn ang="0">
                  <a:pos x="T4" y="T5"/>
                </a:cxn>
              </a:cxnLst>
              <a:rect l="0" t="0" r="r" b="b"/>
              <a:pathLst>
                <a:path w="44" h="8">
                  <a:moveTo>
                    <a:pt x="0" y="8"/>
                  </a:moveTo>
                  <a:lnTo>
                    <a:pt x="44"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2" name="Line 293">
              <a:extLst>
                <a:ext uri="{FF2B5EF4-FFF2-40B4-BE49-F238E27FC236}">
                  <a16:creationId xmlns:a16="http://schemas.microsoft.com/office/drawing/2014/main" id="{9D266132-6385-43AB-95FD-1C212B4FDF35}"/>
                </a:ext>
              </a:extLst>
            </p:cNvPr>
            <p:cNvSpPr>
              <a:spLocks noChangeShapeType="1"/>
            </p:cNvSpPr>
            <p:nvPr/>
          </p:nvSpPr>
          <p:spPr bwMode="auto">
            <a:xfrm flipV="1">
              <a:off x="24957362" y="944577"/>
              <a:ext cx="69851"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3" name="Freeform 294">
              <a:extLst>
                <a:ext uri="{FF2B5EF4-FFF2-40B4-BE49-F238E27FC236}">
                  <a16:creationId xmlns:a16="http://schemas.microsoft.com/office/drawing/2014/main" id="{F7811D9C-9690-4297-B9FE-835697794A6F}"/>
                </a:ext>
              </a:extLst>
            </p:cNvPr>
            <p:cNvSpPr>
              <a:spLocks/>
            </p:cNvSpPr>
            <p:nvPr/>
          </p:nvSpPr>
          <p:spPr bwMode="auto">
            <a:xfrm>
              <a:off x="24920849" y="957277"/>
              <a:ext cx="36513" cy="19050"/>
            </a:xfrm>
            <a:custGeom>
              <a:avLst/>
              <a:gdLst>
                <a:gd name="T0" fmla="*/ 0 w 23"/>
                <a:gd name="T1" fmla="*/ 12 h 12"/>
                <a:gd name="T2" fmla="*/ 23 w 23"/>
                <a:gd name="T3" fmla="*/ 0 h 12"/>
                <a:gd name="T4" fmla="*/ 0 w 23"/>
                <a:gd name="T5" fmla="*/ 12 h 12"/>
              </a:gdLst>
              <a:ahLst/>
              <a:cxnLst>
                <a:cxn ang="0">
                  <a:pos x="T0" y="T1"/>
                </a:cxn>
                <a:cxn ang="0">
                  <a:pos x="T2" y="T3"/>
                </a:cxn>
                <a:cxn ang="0">
                  <a:pos x="T4" y="T5"/>
                </a:cxn>
              </a:cxnLst>
              <a:rect l="0" t="0" r="r" b="b"/>
              <a:pathLst>
                <a:path w="23" h="12">
                  <a:moveTo>
                    <a:pt x="0" y="12"/>
                  </a:moveTo>
                  <a:lnTo>
                    <a:pt x="23"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4" name="Line 295">
              <a:extLst>
                <a:ext uri="{FF2B5EF4-FFF2-40B4-BE49-F238E27FC236}">
                  <a16:creationId xmlns:a16="http://schemas.microsoft.com/office/drawing/2014/main" id="{356C565D-576F-4973-8A3B-97DA03E6FACA}"/>
                </a:ext>
              </a:extLst>
            </p:cNvPr>
            <p:cNvSpPr>
              <a:spLocks noChangeShapeType="1"/>
            </p:cNvSpPr>
            <p:nvPr/>
          </p:nvSpPr>
          <p:spPr bwMode="auto">
            <a:xfrm flipV="1">
              <a:off x="24920849" y="957277"/>
              <a:ext cx="3651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5" name="Freeform 296">
              <a:extLst>
                <a:ext uri="{FF2B5EF4-FFF2-40B4-BE49-F238E27FC236}">
                  <a16:creationId xmlns:a16="http://schemas.microsoft.com/office/drawing/2014/main" id="{B4D65672-2B5A-4385-B279-6FE4243257A0}"/>
                </a:ext>
              </a:extLst>
            </p:cNvPr>
            <p:cNvSpPr>
              <a:spLocks/>
            </p:cNvSpPr>
            <p:nvPr/>
          </p:nvSpPr>
          <p:spPr bwMode="auto">
            <a:xfrm>
              <a:off x="24860523" y="976327"/>
              <a:ext cx="60326" cy="20638"/>
            </a:xfrm>
            <a:custGeom>
              <a:avLst/>
              <a:gdLst>
                <a:gd name="T0" fmla="*/ 0 w 38"/>
                <a:gd name="T1" fmla="*/ 13 h 13"/>
                <a:gd name="T2" fmla="*/ 38 w 38"/>
                <a:gd name="T3" fmla="*/ 0 h 13"/>
                <a:gd name="T4" fmla="*/ 0 w 38"/>
                <a:gd name="T5" fmla="*/ 13 h 13"/>
              </a:gdLst>
              <a:ahLst/>
              <a:cxnLst>
                <a:cxn ang="0">
                  <a:pos x="T0" y="T1"/>
                </a:cxn>
                <a:cxn ang="0">
                  <a:pos x="T2" y="T3"/>
                </a:cxn>
                <a:cxn ang="0">
                  <a:pos x="T4" y="T5"/>
                </a:cxn>
              </a:cxnLst>
              <a:rect l="0" t="0" r="r" b="b"/>
              <a:pathLst>
                <a:path w="38" h="13">
                  <a:moveTo>
                    <a:pt x="0" y="13"/>
                  </a:moveTo>
                  <a:lnTo>
                    <a:pt x="38"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6" name="Line 297">
              <a:extLst>
                <a:ext uri="{FF2B5EF4-FFF2-40B4-BE49-F238E27FC236}">
                  <a16:creationId xmlns:a16="http://schemas.microsoft.com/office/drawing/2014/main" id="{294D5E46-2127-418C-8C0A-16B14518EF98}"/>
                </a:ext>
              </a:extLst>
            </p:cNvPr>
            <p:cNvSpPr>
              <a:spLocks noChangeShapeType="1"/>
            </p:cNvSpPr>
            <p:nvPr/>
          </p:nvSpPr>
          <p:spPr bwMode="auto">
            <a:xfrm flipV="1">
              <a:off x="24860523" y="976327"/>
              <a:ext cx="60326"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7" name="Freeform 298">
              <a:extLst>
                <a:ext uri="{FF2B5EF4-FFF2-40B4-BE49-F238E27FC236}">
                  <a16:creationId xmlns:a16="http://schemas.microsoft.com/office/drawing/2014/main" id="{D83CDD78-2D13-4968-8DC0-7CAD03428109}"/>
                </a:ext>
              </a:extLst>
            </p:cNvPr>
            <p:cNvSpPr>
              <a:spLocks/>
            </p:cNvSpPr>
            <p:nvPr/>
          </p:nvSpPr>
          <p:spPr bwMode="auto">
            <a:xfrm>
              <a:off x="24850998" y="996965"/>
              <a:ext cx="9525" cy="19050"/>
            </a:xfrm>
            <a:custGeom>
              <a:avLst/>
              <a:gdLst>
                <a:gd name="T0" fmla="*/ 0 w 6"/>
                <a:gd name="T1" fmla="*/ 12 h 12"/>
                <a:gd name="T2" fmla="*/ 6 w 6"/>
                <a:gd name="T3" fmla="*/ 0 h 12"/>
                <a:gd name="T4" fmla="*/ 0 w 6"/>
                <a:gd name="T5" fmla="*/ 12 h 12"/>
              </a:gdLst>
              <a:ahLst/>
              <a:cxnLst>
                <a:cxn ang="0">
                  <a:pos x="T0" y="T1"/>
                </a:cxn>
                <a:cxn ang="0">
                  <a:pos x="T2" y="T3"/>
                </a:cxn>
                <a:cxn ang="0">
                  <a:pos x="T4" y="T5"/>
                </a:cxn>
              </a:cxnLst>
              <a:rect l="0" t="0" r="r" b="b"/>
              <a:pathLst>
                <a:path w="6" h="12">
                  <a:moveTo>
                    <a:pt x="0" y="12"/>
                  </a:moveTo>
                  <a:lnTo>
                    <a:pt x="6"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8" name="Line 299">
              <a:extLst>
                <a:ext uri="{FF2B5EF4-FFF2-40B4-BE49-F238E27FC236}">
                  <a16:creationId xmlns:a16="http://schemas.microsoft.com/office/drawing/2014/main" id="{5986BC13-1D03-486D-A471-88C70195098C}"/>
                </a:ext>
              </a:extLst>
            </p:cNvPr>
            <p:cNvSpPr>
              <a:spLocks noChangeShapeType="1"/>
            </p:cNvSpPr>
            <p:nvPr/>
          </p:nvSpPr>
          <p:spPr bwMode="auto">
            <a:xfrm flipV="1">
              <a:off x="24850998" y="996965"/>
              <a:ext cx="9525"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9" name="Freeform 300">
              <a:extLst>
                <a:ext uri="{FF2B5EF4-FFF2-40B4-BE49-F238E27FC236}">
                  <a16:creationId xmlns:a16="http://schemas.microsoft.com/office/drawing/2014/main" id="{317BA348-04C4-4635-AB03-2A5C2C628849}"/>
                </a:ext>
              </a:extLst>
            </p:cNvPr>
            <p:cNvSpPr>
              <a:spLocks/>
            </p:cNvSpPr>
            <p:nvPr/>
          </p:nvSpPr>
          <p:spPr bwMode="auto">
            <a:xfrm>
              <a:off x="24814485" y="1016015"/>
              <a:ext cx="36513" cy="12700"/>
            </a:xfrm>
            <a:custGeom>
              <a:avLst/>
              <a:gdLst>
                <a:gd name="T0" fmla="*/ 0 w 23"/>
                <a:gd name="T1" fmla="*/ 8 h 8"/>
                <a:gd name="T2" fmla="*/ 23 w 23"/>
                <a:gd name="T3" fmla="*/ 0 h 8"/>
                <a:gd name="T4" fmla="*/ 0 w 23"/>
                <a:gd name="T5" fmla="*/ 8 h 8"/>
              </a:gdLst>
              <a:ahLst/>
              <a:cxnLst>
                <a:cxn ang="0">
                  <a:pos x="T0" y="T1"/>
                </a:cxn>
                <a:cxn ang="0">
                  <a:pos x="T2" y="T3"/>
                </a:cxn>
                <a:cxn ang="0">
                  <a:pos x="T4" y="T5"/>
                </a:cxn>
              </a:cxnLst>
              <a:rect l="0" t="0" r="r" b="b"/>
              <a:pathLst>
                <a:path w="23" h="8">
                  <a:moveTo>
                    <a:pt x="0" y="8"/>
                  </a:moveTo>
                  <a:lnTo>
                    <a:pt x="23"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0" name="Line 301">
              <a:extLst>
                <a:ext uri="{FF2B5EF4-FFF2-40B4-BE49-F238E27FC236}">
                  <a16:creationId xmlns:a16="http://schemas.microsoft.com/office/drawing/2014/main" id="{6596C1EF-CD18-48C6-B621-E261B60F2D93}"/>
                </a:ext>
              </a:extLst>
            </p:cNvPr>
            <p:cNvSpPr>
              <a:spLocks noChangeShapeType="1"/>
            </p:cNvSpPr>
            <p:nvPr/>
          </p:nvSpPr>
          <p:spPr bwMode="auto">
            <a:xfrm flipV="1">
              <a:off x="24814485" y="1016015"/>
              <a:ext cx="36513"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1" name="Freeform 302">
              <a:extLst>
                <a:ext uri="{FF2B5EF4-FFF2-40B4-BE49-F238E27FC236}">
                  <a16:creationId xmlns:a16="http://schemas.microsoft.com/office/drawing/2014/main" id="{C2E3AFA8-4789-4B31-B353-E95AABBD4A30}"/>
                </a:ext>
              </a:extLst>
            </p:cNvPr>
            <p:cNvSpPr>
              <a:spLocks/>
            </p:cNvSpPr>
            <p:nvPr/>
          </p:nvSpPr>
          <p:spPr bwMode="auto">
            <a:xfrm>
              <a:off x="24801785" y="1028715"/>
              <a:ext cx="12700" cy="19050"/>
            </a:xfrm>
            <a:custGeom>
              <a:avLst/>
              <a:gdLst>
                <a:gd name="T0" fmla="*/ 0 w 8"/>
                <a:gd name="T1" fmla="*/ 12 h 12"/>
                <a:gd name="T2" fmla="*/ 8 w 8"/>
                <a:gd name="T3" fmla="*/ 0 h 12"/>
                <a:gd name="T4" fmla="*/ 0 w 8"/>
                <a:gd name="T5" fmla="*/ 12 h 12"/>
              </a:gdLst>
              <a:ahLst/>
              <a:cxnLst>
                <a:cxn ang="0">
                  <a:pos x="T0" y="T1"/>
                </a:cxn>
                <a:cxn ang="0">
                  <a:pos x="T2" y="T3"/>
                </a:cxn>
                <a:cxn ang="0">
                  <a:pos x="T4" y="T5"/>
                </a:cxn>
              </a:cxnLst>
              <a:rect l="0" t="0" r="r" b="b"/>
              <a:pathLst>
                <a:path w="8" h="12">
                  <a:moveTo>
                    <a:pt x="0" y="12"/>
                  </a:moveTo>
                  <a:lnTo>
                    <a:pt x="8"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2" name="Line 303">
              <a:extLst>
                <a:ext uri="{FF2B5EF4-FFF2-40B4-BE49-F238E27FC236}">
                  <a16:creationId xmlns:a16="http://schemas.microsoft.com/office/drawing/2014/main" id="{E2EF336C-67BF-4E5B-A2BB-28EE6B040F85}"/>
                </a:ext>
              </a:extLst>
            </p:cNvPr>
            <p:cNvSpPr>
              <a:spLocks noChangeShapeType="1"/>
            </p:cNvSpPr>
            <p:nvPr/>
          </p:nvSpPr>
          <p:spPr bwMode="auto">
            <a:xfrm flipV="1">
              <a:off x="24801785" y="1028715"/>
              <a:ext cx="12700"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3" name="Freeform 304">
              <a:extLst>
                <a:ext uri="{FF2B5EF4-FFF2-40B4-BE49-F238E27FC236}">
                  <a16:creationId xmlns:a16="http://schemas.microsoft.com/office/drawing/2014/main" id="{332280E9-DD65-46F8-A186-83DF38C5EC37}"/>
                </a:ext>
              </a:extLst>
            </p:cNvPr>
            <p:cNvSpPr>
              <a:spLocks/>
            </p:cNvSpPr>
            <p:nvPr/>
          </p:nvSpPr>
          <p:spPr bwMode="auto">
            <a:xfrm>
              <a:off x="24725584" y="1047765"/>
              <a:ext cx="76201" cy="22225"/>
            </a:xfrm>
            <a:custGeom>
              <a:avLst/>
              <a:gdLst>
                <a:gd name="T0" fmla="*/ 0 w 48"/>
                <a:gd name="T1" fmla="*/ 14 h 14"/>
                <a:gd name="T2" fmla="*/ 48 w 48"/>
                <a:gd name="T3" fmla="*/ 0 h 14"/>
                <a:gd name="T4" fmla="*/ 0 w 48"/>
                <a:gd name="T5" fmla="*/ 14 h 14"/>
              </a:gdLst>
              <a:ahLst/>
              <a:cxnLst>
                <a:cxn ang="0">
                  <a:pos x="T0" y="T1"/>
                </a:cxn>
                <a:cxn ang="0">
                  <a:pos x="T2" y="T3"/>
                </a:cxn>
                <a:cxn ang="0">
                  <a:pos x="T4" y="T5"/>
                </a:cxn>
              </a:cxnLst>
              <a:rect l="0" t="0" r="r" b="b"/>
              <a:pathLst>
                <a:path w="48" h="14">
                  <a:moveTo>
                    <a:pt x="0" y="14"/>
                  </a:moveTo>
                  <a:lnTo>
                    <a:pt x="48"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4" name="Line 305">
              <a:extLst>
                <a:ext uri="{FF2B5EF4-FFF2-40B4-BE49-F238E27FC236}">
                  <a16:creationId xmlns:a16="http://schemas.microsoft.com/office/drawing/2014/main" id="{5CB38D6D-E5EC-4E19-80E4-3CEA81A44E73}"/>
                </a:ext>
              </a:extLst>
            </p:cNvPr>
            <p:cNvSpPr>
              <a:spLocks noChangeShapeType="1"/>
            </p:cNvSpPr>
            <p:nvPr/>
          </p:nvSpPr>
          <p:spPr bwMode="auto">
            <a:xfrm flipV="1">
              <a:off x="24725584" y="1047765"/>
              <a:ext cx="76201"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5" name="Freeform 306">
              <a:extLst>
                <a:ext uri="{FF2B5EF4-FFF2-40B4-BE49-F238E27FC236}">
                  <a16:creationId xmlns:a16="http://schemas.microsoft.com/office/drawing/2014/main" id="{499F8DE9-48B4-4C51-8656-B96BD7734721}"/>
                </a:ext>
              </a:extLst>
            </p:cNvPr>
            <p:cNvSpPr>
              <a:spLocks/>
            </p:cNvSpPr>
            <p:nvPr/>
          </p:nvSpPr>
          <p:spPr bwMode="auto">
            <a:xfrm>
              <a:off x="24673196" y="1069990"/>
              <a:ext cx="52388" cy="9525"/>
            </a:xfrm>
            <a:custGeom>
              <a:avLst/>
              <a:gdLst>
                <a:gd name="T0" fmla="*/ 0 w 33"/>
                <a:gd name="T1" fmla="*/ 6 h 6"/>
                <a:gd name="T2" fmla="*/ 33 w 33"/>
                <a:gd name="T3" fmla="*/ 0 h 6"/>
                <a:gd name="T4" fmla="*/ 0 w 33"/>
                <a:gd name="T5" fmla="*/ 6 h 6"/>
              </a:gdLst>
              <a:ahLst/>
              <a:cxnLst>
                <a:cxn ang="0">
                  <a:pos x="T0" y="T1"/>
                </a:cxn>
                <a:cxn ang="0">
                  <a:pos x="T2" y="T3"/>
                </a:cxn>
                <a:cxn ang="0">
                  <a:pos x="T4" y="T5"/>
                </a:cxn>
              </a:cxnLst>
              <a:rect l="0" t="0" r="r" b="b"/>
              <a:pathLst>
                <a:path w="33" h="6">
                  <a:moveTo>
                    <a:pt x="0" y="6"/>
                  </a:moveTo>
                  <a:lnTo>
                    <a:pt x="33"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6" name="Line 307">
              <a:extLst>
                <a:ext uri="{FF2B5EF4-FFF2-40B4-BE49-F238E27FC236}">
                  <a16:creationId xmlns:a16="http://schemas.microsoft.com/office/drawing/2014/main" id="{F4B9E86A-08D1-4AA9-B87E-523B40FA25A5}"/>
                </a:ext>
              </a:extLst>
            </p:cNvPr>
            <p:cNvSpPr>
              <a:spLocks noChangeShapeType="1"/>
            </p:cNvSpPr>
            <p:nvPr/>
          </p:nvSpPr>
          <p:spPr bwMode="auto">
            <a:xfrm flipV="1">
              <a:off x="24673196" y="1069990"/>
              <a:ext cx="52388"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7" name="Freeform 308">
              <a:extLst>
                <a:ext uri="{FF2B5EF4-FFF2-40B4-BE49-F238E27FC236}">
                  <a16:creationId xmlns:a16="http://schemas.microsoft.com/office/drawing/2014/main" id="{9B037390-F713-439B-82F9-6B74F8FC77B2}"/>
                </a:ext>
              </a:extLst>
            </p:cNvPr>
            <p:cNvSpPr>
              <a:spLocks/>
            </p:cNvSpPr>
            <p:nvPr/>
          </p:nvSpPr>
          <p:spPr bwMode="auto">
            <a:xfrm>
              <a:off x="24641446" y="1079515"/>
              <a:ext cx="31750" cy="20638"/>
            </a:xfrm>
            <a:custGeom>
              <a:avLst/>
              <a:gdLst>
                <a:gd name="T0" fmla="*/ 0 w 20"/>
                <a:gd name="T1" fmla="*/ 13 h 13"/>
                <a:gd name="T2" fmla="*/ 20 w 20"/>
                <a:gd name="T3" fmla="*/ 0 h 13"/>
                <a:gd name="T4" fmla="*/ 0 w 20"/>
                <a:gd name="T5" fmla="*/ 13 h 13"/>
              </a:gdLst>
              <a:ahLst/>
              <a:cxnLst>
                <a:cxn ang="0">
                  <a:pos x="T0" y="T1"/>
                </a:cxn>
                <a:cxn ang="0">
                  <a:pos x="T2" y="T3"/>
                </a:cxn>
                <a:cxn ang="0">
                  <a:pos x="T4" y="T5"/>
                </a:cxn>
              </a:cxnLst>
              <a:rect l="0" t="0" r="r" b="b"/>
              <a:pathLst>
                <a:path w="20" h="13">
                  <a:moveTo>
                    <a:pt x="0" y="13"/>
                  </a:moveTo>
                  <a:lnTo>
                    <a:pt x="20"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8" name="Line 309">
              <a:extLst>
                <a:ext uri="{FF2B5EF4-FFF2-40B4-BE49-F238E27FC236}">
                  <a16:creationId xmlns:a16="http://schemas.microsoft.com/office/drawing/2014/main" id="{56884F15-96AF-4D83-A47E-EB25965B7A02}"/>
                </a:ext>
              </a:extLst>
            </p:cNvPr>
            <p:cNvSpPr>
              <a:spLocks noChangeShapeType="1"/>
            </p:cNvSpPr>
            <p:nvPr/>
          </p:nvSpPr>
          <p:spPr bwMode="auto">
            <a:xfrm flipV="1">
              <a:off x="24641446" y="1079515"/>
              <a:ext cx="31750"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9" name="Freeform 310">
              <a:extLst>
                <a:ext uri="{FF2B5EF4-FFF2-40B4-BE49-F238E27FC236}">
                  <a16:creationId xmlns:a16="http://schemas.microsoft.com/office/drawing/2014/main" id="{2CBE62FF-45D4-4C27-A674-5D7BF27A847A}"/>
                </a:ext>
              </a:extLst>
            </p:cNvPr>
            <p:cNvSpPr>
              <a:spLocks/>
            </p:cNvSpPr>
            <p:nvPr/>
          </p:nvSpPr>
          <p:spPr bwMode="auto">
            <a:xfrm>
              <a:off x="24612871" y="1100153"/>
              <a:ext cx="28575" cy="19050"/>
            </a:xfrm>
            <a:custGeom>
              <a:avLst/>
              <a:gdLst>
                <a:gd name="T0" fmla="*/ 0 w 18"/>
                <a:gd name="T1" fmla="*/ 12 h 12"/>
                <a:gd name="T2" fmla="*/ 18 w 18"/>
                <a:gd name="T3" fmla="*/ 0 h 12"/>
                <a:gd name="T4" fmla="*/ 0 w 18"/>
                <a:gd name="T5" fmla="*/ 12 h 12"/>
              </a:gdLst>
              <a:ahLst/>
              <a:cxnLst>
                <a:cxn ang="0">
                  <a:pos x="T0" y="T1"/>
                </a:cxn>
                <a:cxn ang="0">
                  <a:pos x="T2" y="T3"/>
                </a:cxn>
                <a:cxn ang="0">
                  <a:pos x="T4" y="T5"/>
                </a:cxn>
              </a:cxnLst>
              <a:rect l="0" t="0" r="r" b="b"/>
              <a:pathLst>
                <a:path w="18" h="12">
                  <a:moveTo>
                    <a:pt x="0" y="12"/>
                  </a:moveTo>
                  <a:lnTo>
                    <a:pt x="18"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0" name="Line 311">
              <a:extLst>
                <a:ext uri="{FF2B5EF4-FFF2-40B4-BE49-F238E27FC236}">
                  <a16:creationId xmlns:a16="http://schemas.microsoft.com/office/drawing/2014/main" id="{14B1DA41-B18C-4E3C-ABF9-D4DEB444619C}"/>
                </a:ext>
              </a:extLst>
            </p:cNvPr>
            <p:cNvSpPr>
              <a:spLocks noChangeShapeType="1"/>
            </p:cNvSpPr>
            <p:nvPr/>
          </p:nvSpPr>
          <p:spPr bwMode="auto">
            <a:xfrm flipV="1">
              <a:off x="24612871" y="1100153"/>
              <a:ext cx="28575"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1" name="Freeform 312">
              <a:extLst>
                <a:ext uri="{FF2B5EF4-FFF2-40B4-BE49-F238E27FC236}">
                  <a16:creationId xmlns:a16="http://schemas.microsoft.com/office/drawing/2014/main" id="{04E92C12-49AA-4F25-86DB-B72A192A1148}"/>
                </a:ext>
              </a:extLst>
            </p:cNvPr>
            <p:cNvSpPr>
              <a:spLocks/>
            </p:cNvSpPr>
            <p:nvPr/>
          </p:nvSpPr>
          <p:spPr bwMode="auto">
            <a:xfrm>
              <a:off x="24489044" y="1119203"/>
              <a:ext cx="123826" cy="12700"/>
            </a:xfrm>
            <a:custGeom>
              <a:avLst/>
              <a:gdLst>
                <a:gd name="T0" fmla="*/ 0 w 78"/>
                <a:gd name="T1" fmla="*/ 8 h 8"/>
                <a:gd name="T2" fmla="*/ 78 w 78"/>
                <a:gd name="T3" fmla="*/ 0 h 8"/>
                <a:gd name="T4" fmla="*/ 0 w 78"/>
                <a:gd name="T5" fmla="*/ 8 h 8"/>
              </a:gdLst>
              <a:ahLst/>
              <a:cxnLst>
                <a:cxn ang="0">
                  <a:pos x="T0" y="T1"/>
                </a:cxn>
                <a:cxn ang="0">
                  <a:pos x="T2" y="T3"/>
                </a:cxn>
                <a:cxn ang="0">
                  <a:pos x="T4" y="T5"/>
                </a:cxn>
              </a:cxnLst>
              <a:rect l="0" t="0" r="r" b="b"/>
              <a:pathLst>
                <a:path w="78" h="8">
                  <a:moveTo>
                    <a:pt x="0" y="8"/>
                  </a:moveTo>
                  <a:lnTo>
                    <a:pt x="78"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2" name="Line 313">
              <a:extLst>
                <a:ext uri="{FF2B5EF4-FFF2-40B4-BE49-F238E27FC236}">
                  <a16:creationId xmlns:a16="http://schemas.microsoft.com/office/drawing/2014/main" id="{5093B454-194C-4529-B110-97981B11A24F}"/>
                </a:ext>
              </a:extLst>
            </p:cNvPr>
            <p:cNvSpPr>
              <a:spLocks noChangeShapeType="1"/>
            </p:cNvSpPr>
            <p:nvPr/>
          </p:nvSpPr>
          <p:spPr bwMode="auto">
            <a:xfrm flipV="1">
              <a:off x="24489044" y="1119203"/>
              <a:ext cx="123826"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3" name="Freeform 314">
              <a:extLst>
                <a:ext uri="{FF2B5EF4-FFF2-40B4-BE49-F238E27FC236}">
                  <a16:creationId xmlns:a16="http://schemas.microsoft.com/office/drawing/2014/main" id="{B761E965-5489-45B3-8D94-0F29E8BD27F4}"/>
                </a:ext>
              </a:extLst>
            </p:cNvPr>
            <p:cNvSpPr>
              <a:spLocks/>
            </p:cNvSpPr>
            <p:nvPr/>
          </p:nvSpPr>
          <p:spPr bwMode="auto">
            <a:xfrm>
              <a:off x="24441419" y="1131903"/>
              <a:ext cx="47626" cy="41275"/>
            </a:xfrm>
            <a:custGeom>
              <a:avLst/>
              <a:gdLst>
                <a:gd name="T0" fmla="*/ 0 w 30"/>
                <a:gd name="T1" fmla="*/ 26 h 26"/>
                <a:gd name="T2" fmla="*/ 30 w 30"/>
                <a:gd name="T3" fmla="*/ 0 h 26"/>
                <a:gd name="T4" fmla="*/ 0 w 30"/>
                <a:gd name="T5" fmla="*/ 26 h 26"/>
              </a:gdLst>
              <a:ahLst/>
              <a:cxnLst>
                <a:cxn ang="0">
                  <a:pos x="T0" y="T1"/>
                </a:cxn>
                <a:cxn ang="0">
                  <a:pos x="T2" y="T3"/>
                </a:cxn>
                <a:cxn ang="0">
                  <a:pos x="T4" y="T5"/>
                </a:cxn>
              </a:cxnLst>
              <a:rect l="0" t="0" r="r" b="b"/>
              <a:pathLst>
                <a:path w="30" h="26">
                  <a:moveTo>
                    <a:pt x="0" y="26"/>
                  </a:moveTo>
                  <a:lnTo>
                    <a:pt x="30" y="0"/>
                  </a:lnTo>
                  <a:lnTo>
                    <a:pt x="0" y="2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4" name="Line 315">
              <a:extLst>
                <a:ext uri="{FF2B5EF4-FFF2-40B4-BE49-F238E27FC236}">
                  <a16:creationId xmlns:a16="http://schemas.microsoft.com/office/drawing/2014/main" id="{3230ECDB-20BD-4BB8-BE23-E804077E45CD}"/>
                </a:ext>
              </a:extLst>
            </p:cNvPr>
            <p:cNvSpPr>
              <a:spLocks noChangeShapeType="1"/>
            </p:cNvSpPr>
            <p:nvPr/>
          </p:nvSpPr>
          <p:spPr bwMode="auto">
            <a:xfrm flipV="1">
              <a:off x="24441419" y="1131903"/>
              <a:ext cx="47626" cy="41275"/>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5" name="Line 316">
              <a:extLst>
                <a:ext uri="{FF2B5EF4-FFF2-40B4-BE49-F238E27FC236}">
                  <a16:creationId xmlns:a16="http://schemas.microsoft.com/office/drawing/2014/main" id="{E07DEC53-7BBD-4D4E-92EA-306E832E6320}"/>
                </a:ext>
              </a:extLst>
            </p:cNvPr>
            <p:cNvSpPr>
              <a:spLocks noChangeShapeType="1"/>
            </p:cNvSpPr>
            <p:nvPr/>
          </p:nvSpPr>
          <p:spPr bwMode="auto">
            <a:xfrm flipV="1">
              <a:off x="24441419" y="1131903"/>
              <a:ext cx="47626" cy="4127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27" name="Freeform 317">
              <a:extLst>
                <a:ext uri="{FF2B5EF4-FFF2-40B4-BE49-F238E27FC236}">
                  <a16:creationId xmlns:a16="http://schemas.microsoft.com/office/drawing/2014/main" id="{45842997-865C-41E3-96DC-60135CFBA63B}"/>
                </a:ext>
              </a:extLst>
            </p:cNvPr>
            <p:cNvSpPr>
              <a:spLocks/>
            </p:cNvSpPr>
            <p:nvPr/>
          </p:nvSpPr>
          <p:spPr bwMode="auto">
            <a:xfrm>
              <a:off x="24363630" y="1173178"/>
              <a:ext cx="77788" cy="9525"/>
            </a:xfrm>
            <a:custGeom>
              <a:avLst/>
              <a:gdLst>
                <a:gd name="T0" fmla="*/ 0 w 49"/>
                <a:gd name="T1" fmla="*/ 6 h 6"/>
                <a:gd name="T2" fmla="*/ 49 w 49"/>
                <a:gd name="T3" fmla="*/ 0 h 6"/>
                <a:gd name="T4" fmla="*/ 0 w 49"/>
                <a:gd name="T5" fmla="*/ 6 h 6"/>
              </a:gdLst>
              <a:ahLst/>
              <a:cxnLst>
                <a:cxn ang="0">
                  <a:pos x="T0" y="T1"/>
                </a:cxn>
                <a:cxn ang="0">
                  <a:pos x="T2" y="T3"/>
                </a:cxn>
                <a:cxn ang="0">
                  <a:pos x="T4" y="T5"/>
                </a:cxn>
              </a:cxnLst>
              <a:rect l="0" t="0" r="r" b="b"/>
              <a:pathLst>
                <a:path w="49" h="6">
                  <a:moveTo>
                    <a:pt x="0" y="6"/>
                  </a:moveTo>
                  <a:lnTo>
                    <a:pt x="49"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28" name="Line 318">
              <a:extLst>
                <a:ext uri="{FF2B5EF4-FFF2-40B4-BE49-F238E27FC236}">
                  <a16:creationId xmlns:a16="http://schemas.microsoft.com/office/drawing/2014/main" id="{0F7E9AA5-56ED-41BB-ABBB-24779587454F}"/>
                </a:ext>
              </a:extLst>
            </p:cNvPr>
            <p:cNvSpPr>
              <a:spLocks noChangeShapeType="1"/>
            </p:cNvSpPr>
            <p:nvPr/>
          </p:nvSpPr>
          <p:spPr bwMode="auto">
            <a:xfrm flipV="1">
              <a:off x="24363630" y="1173178"/>
              <a:ext cx="77788"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29" name="Freeform 319">
              <a:extLst>
                <a:ext uri="{FF2B5EF4-FFF2-40B4-BE49-F238E27FC236}">
                  <a16:creationId xmlns:a16="http://schemas.microsoft.com/office/drawing/2014/main" id="{74B71139-2EC0-45A0-9F31-A479487B2704}"/>
                </a:ext>
              </a:extLst>
            </p:cNvPr>
            <p:cNvSpPr>
              <a:spLocks/>
            </p:cNvSpPr>
            <p:nvPr/>
          </p:nvSpPr>
          <p:spPr bwMode="auto">
            <a:xfrm>
              <a:off x="24341405" y="1182703"/>
              <a:ext cx="22225" cy="39688"/>
            </a:xfrm>
            <a:custGeom>
              <a:avLst/>
              <a:gdLst>
                <a:gd name="T0" fmla="*/ 0 w 14"/>
                <a:gd name="T1" fmla="*/ 25 h 25"/>
                <a:gd name="T2" fmla="*/ 14 w 14"/>
                <a:gd name="T3" fmla="*/ 0 h 25"/>
                <a:gd name="T4" fmla="*/ 0 w 14"/>
                <a:gd name="T5" fmla="*/ 25 h 25"/>
              </a:gdLst>
              <a:ahLst/>
              <a:cxnLst>
                <a:cxn ang="0">
                  <a:pos x="T0" y="T1"/>
                </a:cxn>
                <a:cxn ang="0">
                  <a:pos x="T2" y="T3"/>
                </a:cxn>
                <a:cxn ang="0">
                  <a:pos x="T4" y="T5"/>
                </a:cxn>
              </a:cxnLst>
              <a:rect l="0" t="0" r="r" b="b"/>
              <a:pathLst>
                <a:path w="14" h="25">
                  <a:moveTo>
                    <a:pt x="0" y="25"/>
                  </a:moveTo>
                  <a:lnTo>
                    <a:pt x="14" y="0"/>
                  </a:lnTo>
                  <a:lnTo>
                    <a:pt x="0" y="2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0" name="Line 320">
              <a:extLst>
                <a:ext uri="{FF2B5EF4-FFF2-40B4-BE49-F238E27FC236}">
                  <a16:creationId xmlns:a16="http://schemas.microsoft.com/office/drawing/2014/main" id="{CD08FF69-3B9D-42A8-B407-D1C72A4E851D}"/>
                </a:ext>
              </a:extLst>
            </p:cNvPr>
            <p:cNvSpPr>
              <a:spLocks noChangeShapeType="1"/>
            </p:cNvSpPr>
            <p:nvPr/>
          </p:nvSpPr>
          <p:spPr bwMode="auto">
            <a:xfrm flipV="1">
              <a:off x="24341405" y="1182703"/>
              <a:ext cx="22225" cy="3968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1" name="Freeform 321">
              <a:extLst>
                <a:ext uri="{FF2B5EF4-FFF2-40B4-BE49-F238E27FC236}">
                  <a16:creationId xmlns:a16="http://schemas.microsoft.com/office/drawing/2014/main" id="{7EE45C6C-742E-4B50-A4A4-35829CA67964}"/>
                </a:ext>
              </a:extLst>
            </p:cNvPr>
            <p:cNvSpPr>
              <a:spLocks/>
            </p:cNvSpPr>
            <p:nvPr/>
          </p:nvSpPr>
          <p:spPr bwMode="auto">
            <a:xfrm>
              <a:off x="24031839" y="1222391"/>
              <a:ext cx="309566" cy="31750"/>
            </a:xfrm>
            <a:custGeom>
              <a:avLst/>
              <a:gdLst>
                <a:gd name="T0" fmla="*/ 0 w 195"/>
                <a:gd name="T1" fmla="*/ 20 h 20"/>
                <a:gd name="T2" fmla="*/ 195 w 195"/>
                <a:gd name="T3" fmla="*/ 0 h 20"/>
                <a:gd name="T4" fmla="*/ 0 w 195"/>
                <a:gd name="T5" fmla="*/ 20 h 20"/>
              </a:gdLst>
              <a:ahLst/>
              <a:cxnLst>
                <a:cxn ang="0">
                  <a:pos x="T0" y="T1"/>
                </a:cxn>
                <a:cxn ang="0">
                  <a:pos x="T2" y="T3"/>
                </a:cxn>
                <a:cxn ang="0">
                  <a:pos x="T4" y="T5"/>
                </a:cxn>
              </a:cxnLst>
              <a:rect l="0" t="0" r="r" b="b"/>
              <a:pathLst>
                <a:path w="195" h="20">
                  <a:moveTo>
                    <a:pt x="0" y="20"/>
                  </a:moveTo>
                  <a:lnTo>
                    <a:pt x="195"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2" name="Line 322">
              <a:extLst>
                <a:ext uri="{FF2B5EF4-FFF2-40B4-BE49-F238E27FC236}">
                  <a16:creationId xmlns:a16="http://schemas.microsoft.com/office/drawing/2014/main" id="{E8E8B8F9-A5D7-47A2-B450-304CCE57A179}"/>
                </a:ext>
              </a:extLst>
            </p:cNvPr>
            <p:cNvSpPr>
              <a:spLocks noChangeShapeType="1"/>
            </p:cNvSpPr>
            <p:nvPr/>
          </p:nvSpPr>
          <p:spPr bwMode="auto">
            <a:xfrm flipV="1">
              <a:off x="24031839" y="1222391"/>
              <a:ext cx="309566"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3" name="Freeform 323">
              <a:extLst>
                <a:ext uri="{FF2B5EF4-FFF2-40B4-BE49-F238E27FC236}">
                  <a16:creationId xmlns:a16="http://schemas.microsoft.com/office/drawing/2014/main" id="{4937AEBB-5CBB-47DC-8AEA-04645FC16A5D}"/>
                </a:ext>
              </a:extLst>
            </p:cNvPr>
            <p:cNvSpPr>
              <a:spLocks/>
            </p:cNvSpPr>
            <p:nvPr/>
          </p:nvSpPr>
          <p:spPr bwMode="auto">
            <a:xfrm>
              <a:off x="23977864" y="1254141"/>
              <a:ext cx="53976" cy="22225"/>
            </a:xfrm>
            <a:custGeom>
              <a:avLst/>
              <a:gdLst>
                <a:gd name="T0" fmla="*/ 0 w 34"/>
                <a:gd name="T1" fmla="*/ 14 h 14"/>
                <a:gd name="T2" fmla="*/ 34 w 34"/>
                <a:gd name="T3" fmla="*/ 0 h 14"/>
                <a:gd name="T4" fmla="*/ 0 w 34"/>
                <a:gd name="T5" fmla="*/ 14 h 14"/>
              </a:gdLst>
              <a:ahLst/>
              <a:cxnLst>
                <a:cxn ang="0">
                  <a:pos x="T0" y="T1"/>
                </a:cxn>
                <a:cxn ang="0">
                  <a:pos x="T2" y="T3"/>
                </a:cxn>
                <a:cxn ang="0">
                  <a:pos x="T4" y="T5"/>
                </a:cxn>
              </a:cxnLst>
              <a:rect l="0" t="0" r="r" b="b"/>
              <a:pathLst>
                <a:path w="34" h="14">
                  <a:moveTo>
                    <a:pt x="0" y="14"/>
                  </a:moveTo>
                  <a:lnTo>
                    <a:pt x="3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4" name="Line 324">
              <a:extLst>
                <a:ext uri="{FF2B5EF4-FFF2-40B4-BE49-F238E27FC236}">
                  <a16:creationId xmlns:a16="http://schemas.microsoft.com/office/drawing/2014/main" id="{DCADAB5A-1AF5-456F-B79C-268207BF91AD}"/>
                </a:ext>
              </a:extLst>
            </p:cNvPr>
            <p:cNvSpPr>
              <a:spLocks noChangeShapeType="1"/>
            </p:cNvSpPr>
            <p:nvPr/>
          </p:nvSpPr>
          <p:spPr bwMode="auto">
            <a:xfrm flipV="1">
              <a:off x="23977864" y="1254141"/>
              <a:ext cx="53976"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5" name="Freeform 325">
              <a:extLst>
                <a:ext uri="{FF2B5EF4-FFF2-40B4-BE49-F238E27FC236}">
                  <a16:creationId xmlns:a16="http://schemas.microsoft.com/office/drawing/2014/main" id="{21EF5F5E-90B3-43AF-8F40-E80A712C06F6}"/>
                </a:ext>
              </a:extLst>
            </p:cNvPr>
            <p:cNvSpPr>
              <a:spLocks/>
            </p:cNvSpPr>
            <p:nvPr/>
          </p:nvSpPr>
          <p:spPr bwMode="auto">
            <a:xfrm>
              <a:off x="23950876" y="1276366"/>
              <a:ext cx="26988" cy="9525"/>
            </a:xfrm>
            <a:custGeom>
              <a:avLst/>
              <a:gdLst>
                <a:gd name="T0" fmla="*/ 0 w 17"/>
                <a:gd name="T1" fmla="*/ 6 h 6"/>
                <a:gd name="T2" fmla="*/ 17 w 17"/>
                <a:gd name="T3" fmla="*/ 0 h 6"/>
                <a:gd name="T4" fmla="*/ 0 w 17"/>
                <a:gd name="T5" fmla="*/ 6 h 6"/>
              </a:gdLst>
              <a:ahLst/>
              <a:cxnLst>
                <a:cxn ang="0">
                  <a:pos x="T0" y="T1"/>
                </a:cxn>
                <a:cxn ang="0">
                  <a:pos x="T2" y="T3"/>
                </a:cxn>
                <a:cxn ang="0">
                  <a:pos x="T4" y="T5"/>
                </a:cxn>
              </a:cxnLst>
              <a:rect l="0" t="0" r="r" b="b"/>
              <a:pathLst>
                <a:path w="17" h="6">
                  <a:moveTo>
                    <a:pt x="0" y="6"/>
                  </a:moveTo>
                  <a:lnTo>
                    <a:pt x="17"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6" name="Line 326">
              <a:extLst>
                <a:ext uri="{FF2B5EF4-FFF2-40B4-BE49-F238E27FC236}">
                  <a16:creationId xmlns:a16="http://schemas.microsoft.com/office/drawing/2014/main" id="{2B685C2D-8B92-46E0-846A-404353FC6F12}"/>
                </a:ext>
              </a:extLst>
            </p:cNvPr>
            <p:cNvSpPr>
              <a:spLocks noChangeShapeType="1"/>
            </p:cNvSpPr>
            <p:nvPr/>
          </p:nvSpPr>
          <p:spPr bwMode="auto">
            <a:xfrm flipV="1">
              <a:off x="23950876" y="1276366"/>
              <a:ext cx="26988"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7" name="Freeform 327">
              <a:extLst>
                <a:ext uri="{FF2B5EF4-FFF2-40B4-BE49-F238E27FC236}">
                  <a16:creationId xmlns:a16="http://schemas.microsoft.com/office/drawing/2014/main" id="{D6FAFE46-BA6F-4596-AF5E-2CA37DEE8890}"/>
                </a:ext>
              </a:extLst>
            </p:cNvPr>
            <p:cNvSpPr>
              <a:spLocks/>
            </p:cNvSpPr>
            <p:nvPr/>
          </p:nvSpPr>
          <p:spPr bwMode="auto">
            <a:xfrm>
              <a:off x="23831812" y="1285891"/>
              <a:ext cx="119064" cy="19050"/>
            </a:xfrm>
            <a:custGeom>
              <a:avLst/>
              <a:gdLst>
                <a:gd name="T0" fmla="*/ 0 w 75"/>
                <a:gd name="T1" fmla="*/ 12 h 12"/>
                <a:gd name="T2" fmla="*/ 75 w 75"/>
                <a:gd name="T3" fmla="*/ 0 h 12"/>
                <a:gd name="T4" fmla="*/ 0 w 75"/>
                <a:gd name="T5" fmla="*/ 12 h 12"/>
              </a:gdLst>
              <a:ahLst/>
              <a:cxnLst>
                <a:cxn ang="0">
                  <a:pos x="T0" y="T1"/>
                </a:cxn>
                <a:cxn ang="0">
                  <a:pos x="T2" y="T3"/>
                </a:cxn>
                <a:cxn ang="0">
                  <a:pos x="T4" y="T5"/>
                </a:cxn>
              </a:cxnLst>
              <a:rect l="0" t="0" r="r" b="b"/>
              <a:pathLst>
                <a:path w="75" h="12">
                  <a:moveTo>
                    <a:pt x="0" y="12"/>
                  </a:moveTo>
                  <a:lnTo>
                    <a:pt x="75"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8" name="Line 328">
              <a:extLst>
                <a:ext uri="{FF2B5EF4-FFF2-40B4-BE49-F238E27FC236}">
                  <a16:creationId xmlns:a16="http://schemas.microsoft.com/office/drawing/2014/main" id="{7F6B0B6D-F34F-4067-B2C3-44432AF027A7}"/>
                </a:ext>
              </a:extLst>
            </p:cNvPr>
            <p:cNvSpPr>
              <a:spLocks noChangeShapeType="1"/>
            </p:cNvSpPr>
            <p:nvPr/>
          </p:nvSpPr>
          <p:spPr bwMode="auto">
            <a:xfrm flipV="1">
              <a:off x="23831812" y="1285891"/>
              <a:ext cx="119064"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9" name="Freeform 329">
              <a:extLst>
                <a:ext uri="{FF2B5EF4-FFF2-40B4-BE49-F238E27FC236}">
                  <a16:creationId xmlns:a16="http://schemas.microsoft.com/office/drawing/2014/main" id="{E63F9506-BA0A-4A70-A7BA-1FE89532DB1C}"/>
                </a:ext>
              </a:extLst>
            </p:cNvPr>
            <p:cNvSpPr>
              <a:spLocks/>
            </p:cNvSpPr>
            <p:nvPr/>
          </p:nvSpPr>
          <p:spPr bwMode="auto">
            <a:xfrm>
              <a:off x="23690523" y="1304941"/>
              <a:ext cx="141289" cy="20638"/>
            </a:xfrm>
            <a:custGeom>
              <a:avLst/>
              <a:gdLst>
                <a:gd name="T0" fmla="*/ 0 w 89"/>
                <a:gd name="T1" fmla="*/ 13 h 13"/>
                <a:gd name="T2" fmla="*/ 89 w 89"/>
                <a:gd name="T3" fmla="*/ 0 h 13"/>
                <a:gd name="T4" fmla="*/ 0 w 89"/>
                <a:gd name="T5" fmla="*/ 13 h 13"/>
              </a:gdLst>
              <a:ahLst/>
              <a:cxnLst>
                <a:cxn ang="0">
                  <a:pos x="T0" y="T1"/>
                </a:cxn>
                <a:cxn ang="0">
                  <a:pos x="T2" y="T3"/>
                </a:cxn>
                <a:cxn ang="0">
                  <a:pos x="T4" y="T5"/>
                </a:cxn>
              </a:cxnLst>
              <a:rect l="0" t="0" r="r" b="b"/>
              <a:pathLst>
                <a:path w="89" h="13">
                  <a:moveTo>
                    <a:pt x="0" y="13"/>
                  </a:moveTo>
                  <a:lnTo>
                    <a:pt x="89"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0" name="Line 330">
              <a:extLst>
                <a:ext uri="{FF2B5EF4-FFF2-40B4-BE49-F238E27FC236}">
                  <a16:creationId xmlns:a16="http://schemas.microsoft.com/office/drawing/2014/main" id="{740C4066-5192-4AE6-95E4-EA998AF0A798}"/>
                </a:ext>
              </a:extLst>
            </p:cNvPr>
            <p:cNvSpPr>
              <a:spLocks noChangeShapeType="1"/>
            </p:cNvSpPr>
            <p:nvPr/>
          </p:nvSpPr>
          <p:spPr bwMode="auto">
            <a:xfrm flipV="1">
              <a:off x="23690523" y="1304941"/>
              <a:ext cx="141289"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1" name="Freeform 331">
              <a:extLst>
                <a:ext uri="{FF2B5EF4-FFF2-40B4-BE49-F238E27FC236}">
                  <a16:creationId xmlns:a16="http://schemas.microsoft.com/office/drawing/2014/main" id="{92B2A1A0-3338-4EB9-96D8-AD0D03BB182A}"/>
                </a:ext>
              </a:extLst>
            </p:cNvPr>
            <p:cNvSpPr>
              <a:spLocks/>
            </p:cNvSpPr>
            <p:nvPr/>
          </p:nvSpPr>
          <p:spPr bwMode="auto">
            <a:xfrm>
              <a:off x="23677823" y="1325579"/>
              <a:ext cx="12700" cy="9525"/>
            </a:xfrm>
            <a:custGeom>
              <a:avLst/>
              <a:gdLst>
                <a:gd name="T0" fmla="*/ 0 w 8"/>
                <a:gd name="T1" fmla="*/ 6 h 6"/>
                <a:gd name="T2" fmla="*/ 8 w 8"/>
                <a:gd name="T3" fmla="*/ 0 h 6"/>
                <a:gd name="T4" fmla="*/ 0 w 8"/>
                <a:gd name="T5" fmla="*/ 6 h 6"/>
              </a:gdLst>
              <a:ahLst/>
              <a:cxnLst>
                <a:cxn ang="0">
                  <a:pos x="T0" y="T1"/>
                </a:cxn>
                <a:cxn ang="0">
                  <a:pos x="T2" y="T3"/>
                </a:cxn>
                <a:cxn ang="0">
                  <a:pos x="T4" y="T5"/>
                </a:cxn>
              </a:cxnLst>
              <a:rect l="0" t="0" r="r" b="b"/>
              <a:pathLst>
                <a:path w="8" h="6">
                  <a:moveTo>
                    <a:pt x="0" y="6"/>
                  </a:moveTo>
                  <a:lnTo>
                    <a:pt x="8"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2" name="Line 332">
              <a:extLst>
                <a:ext uri="{FF2B5EF4-FFF2-40B4-BE49-F238E27FC236}">
                  <a16:creationId xmlns:a16="http://schemas.microsoft.com/office/drawing/2014/main" id="{AD7C17BA-3B11-4808-8E34-0D272E51093D}"/>
                </a:ext>
              </a:extLst>
            </p:cNvPr>
            <p:cNvSpPr>
              <a:spLocks noChangeShapeType="1"/>
            </p:cNvSpPr>
            <p:nvPr/>
          </p:nvSpPr>
          <p:spPr bwMode="auto">
            <a:xfrm flipV="1">
              <a:off x="23677823" y="1325579"/>
              <a:ext cx="12700"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3" name="Freeform 333">
              <a:extLst>
                <a:ext uri="{FF2B5EF4-FFF2-40B4-BE49-F238E27FC236}">
                  <a16:creationId xmlns:a16="http://schemas.microsoft.com/office/drawing/2014/main" id="{BFD00C78-5D98-42BB-8726-95BEADE67034}"/>
                </a:ext>
              </a:extLst>
            </p:cNvPr>
            <p:cNvSpPr>
              <a:spLocks/>
            </p:cNvSpPr>
            <p:nvPr/>
          </p:nvSpPr>
          <p:spPr bwMode="auto">
            <a:xfrm>
              <a:off x="23639722" y="1335104"/>
              <a:ext cx="38100" cy="22225"/>
            </a:xfrm>
            <a:custGeom>
              <a:avLst/>
              <a:gdLst>
                <a:gd name="T0" fmla="*/ 0 w 24"/>
                <a:gd name="T1" fmla="*/ 14 h 14"/>
                <a:gd name="T2" fmla="*/ 24 w 24"/>
                <a:gd name="T3" fmla="*/ 0 h 14"/>
                <a:gd name="T4" fmla="*/ 0 w 24"/>
                <a:gd name="T5" fmla="*/ 14 h 14"/>
              </a:gdLst>
              <a:ahLst/>
              <a:cxnLst>
                <a:cxn ang="0">
                  <a:pos x="T0" y="T1"/>
                </a:cxn>
                <a:cxn ang="0">
                  <a:pos x="T2" y="T3"/>
                </a:cxn>
                <a:cxn ang="0">
                  <a:pos x="T4" y="T5"/>
                </a:cxn>
              </a:cxnLst>
              <a:rect l="0" t="0" r="r" b="b"/>
              <a:pathLst>
                <a:path w="24" h="14">
                  <a:moveTo>
                    <a:pt x="0" y="14"/>
                  </a:moveTo>
                  <a:lnTo>
                    <a:pt x="2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4" name="Line 334">
              <a:extLst>
                <a:ext uri="{FF2B5EF4-FFF2-40B4-BE49-F238E27FC236}">
                  <a16:creationId xmlns:a16="http://schemas.microsoft.com/office/drawing/2014/main" id="{D43AB39F-518E-4E61-8346-6B72E0504D1B}"/>
                </a:ext>
              </a:extLst>
            </p:cNvPr>
            <p:cNvSpPr>
              <a:spLocks noChangeShapeType="1"/>
            </p:cNvSpPr>
            <p:nvPr/>
          </p:nvSpPr>
          <p:spPr bwMode="auto">
            <a:xfrm flipV="1">
              <a:off x="23639722" y="1335104"/>
              <a:ext cx="381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5" name="Freeform 335">
              <a:extLst>
                <a:ext uri="{FF2B5EF4-FFF2-40B4-BE49-F238E27FC236}">
                  <a16:creationId xmlns:a16="http://schemas.microsoft.com/office/drawing/2014/main" id="{0E628357-6113-438F-BDC9-918E8EEC1288}"/>
                </a:ext>
              </a:extLst>
            </p:cNvPr>
            <p:cNvSpPr>
              <a:spLocks/>
            </p:cNvSpPr>
            <p:nvPr/>
          </p:nvSpPr>
          <p:spPr bwMode="auto">
            <a:xfrm>
              <a:off x="23625435" y="1357329"/>
              <a:ext cx="14288" cy="19050"/>
            </a:xfrm>
            <a:custGeom>
              <a:avLst/>
              <a:gdLst>
                <a:gd name="T0" fmla="*/ 0 w 9"/>
                <a:gd name="T1" fmla="*/ 12 h 12"/>
                <a:gd name="T2" fmla="*/ 9 w 9"/>
                <a:gd name="T3" fmla="*/ 0 h 12"/>
                <a:gd name="T4" fmla="*/ 0 w 9"/>
                <a:gd name="T5" fmla="*/ 12 h 12"/>
              </a:gdLst>
              <a:ahLst/>
              <a:cxnLst>
                <a:cxn ang="0">
                  <a:pos x="T0" y="T1"/>
                </a:cxn>
                <a:cxn ang="0">
                  <a:pos x="T2" y="T3"/>
                </a:cxn>
                <a:cxn ang="0">
                  <a:pos x="T4" y="T5"/>
                </a:cxn>
              </a:cxnLst>
              <a:rect l="0" t="0" r="r" b="b"/>
              <a:pathLst>
                <a:path w="9" h="12">
                  <a:moveTo>
                    <a:pt x="0" y="12"/>
                  </a:moveTo>
                  <a:lnTo>
                    <a:pt x="9"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6" name="Line 336">
              <a:extLst>
                <a:ext uri="{FF2B5EF4-FFF2-40B4-BE49-F238E27FC236}">
                  <a16:creationId xmlns:a16="http://schemas.microsoft.com/office/drawing/2014/main" id="{034F28F5-56F2-41B7-ACB6-22A7C017A8F4}"/>
                </a:ext>
              </a:extLst>
            </p:cNvPr>
            <p:cNvSpPr>
              <a:spLocks noChangeShapeType="1"/>
            </p:cNvSpPr>
            <p:nvPr/>
          </p:nvSpPr>
          <p:spPr bwMode="auto">
            <a:xfrm flipV="1">
              <a:off x="23625435" y="1357329"/>
              <a:ext cx="14288"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7" name="Freeform 337">
              <a:extLst>
                <a:ext uri="{FF2B5EF4-FFF2-40B4-BE49-F238E27FC236}">
                  <a16:creationId xmlns:a16="http://schemas.microsoft.com/office/drawing/2014/main" id="{AF8FFF1E-C86D-4ECB-8B08-EEDE78CE06E7}"/>
                </a:ext>
              </a:extLst>
            </p:cNvPr>
            <p:cNvSpPr>
              <a:spLocks/>
            </p:cNvSpPr>
            <p:nvPr/>
          </p:nvSpPr>
          <p:spPr bwMode="auto">
            <a:xfrm>
              <a:off x="23584159" y="1376379"/>
              <a:ext cx="41275" cy="12700"/>
            </a:xfrm>
            <a:custGeom>
              <a:avLst/>
              <a:gdLst>
                <a:gd name="T0" fmla="*/ 0 w 26"/>
                <a:gd name="T1" fmla="*/ 8 h 8"/>
                <a:gd name="T2" fmla="*/ 26 w 26"/>
                <a:gd name="T3" fmla="*/ 0 h 8"/>
                <a:gd name="T4" fmla="*/ 0 w 26"/>
                <a:gd name="T5" fmla="*/ 8 h 8"/>
              </a:gdLst>
              <a:ahLst/>
              <a:cxnLst>
                <a:cxn ang="0">
                  <a:pos x="T0" y="T1"/>
                </a:cxn>
                <a:cxn ang="0">
                  <a:pos x="T2" y="T3"/>
                </a:cxn>
                <a:cxn ang="0">
                  <a:pos x="T4" y="T5"/>
                </a:cxn>
              </a:cxnLst>
              <a:rect l="0" t="0" r="r" b="b"/>
              <a:pathLst>
                <a:path w="26" h="8">
                  <a:moveTo>
                    <a:pt x="0" y="8"/>
                  </a:moveTo>
                  <a:lnTo>
                    <a:pt x="26"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8" name="Line 338">
              <a:extLst>
                <a:ext uri="{FF2B5EF4-FFF2-40B4-BE49-F238E27FC236}">
                  <a16:creationId xmlns:a16="http://schemas.microsoft.com/office/drawing/2014/main" id="{3725F493-9DF9-4B3B-964D-8E7F485EFE05}"/>
                </a:ext>
              </a:extLst>
            </p:cNvPr>
            <p:cNvSpPr>
              <a:spLocks noChangeShapeType="1"/>
            </p:cNvSpPr>
            <p:nvPr/>
          </p:nvSpPr>
          <p:spPr bwMode="auto">
            <a:xfrm flipV="1">
              <a:off x="23584159" y="1376379"/>
              <a:ext cx="41275"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9" name="Freeform 339">
              <a:extLst>
                <a:ext uri="{FF2B5EF4-FFF2-40B4-BE49-F238E27FC236}">
                  <a16:creationId xmlns:a16="http://schemas.microsoft.com/office/drawing/2014/main" id="{330C0B18-7451-4275-A23D-1594887BE37D}"/>
                </a:ext>
              </a:extLst>
            </p:cNvPr>
            <p:cNvSpPr>
              <a:spLocks/>
            </p:cNvSpPr>
            <p:nvPr/>
          </p:nvSpPr>
          <p:spPr bwMode="auto">
            <a:xfrm>
              <a:off x="23546059" y="1389079"/>
              <a:ext cx="38100" cy="19050"/>
            </a:xfrm>
            <a:custGeom>
              <a:avLst/>
              <a:gdLst>
                <a:gd name="T0" fmla="*/ 0 w 24"/>
                <a:gd name="T1" fmla="*/ 12 h 12"/>
                <a:gd name="T2" fmla="*/ 24 w 24"/>
                <a:gd name="T3" fmla="*/ 0 h 12"/>
                <a:gd name="T4" fmla="*/ 0 w 24"/>
                <a:gd name="T5" fmla="*/ 12 h 12"/>
              </a:gdLst>
              <a:ahLst/>
              <a:cxnLst>
                <a:cxn ang="0">
                  <a:pos x="T0" y="T1"/>
                </a:cxn>
                <a:cxn ang="0">
                  <a:pos x="T2" y="T3"/>
                </a:cxn>
                <a:cxn ang="0">
                  <a:pos x="T4" y="T5"/>
                </a:cxn>
              </a:cxnLst>
              <a:rect l="0" t="0" r="r" b="b"/>
              <a:pathLst>
                <a:path w="24" h="12">
                  <a:moveTo>
                    <a:pt x="0" y="12"/>
                  </a:moveTo>
                  <a:lnTo>
                    <a:pt x="24"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0" name="Line 340">
              <a:extLst>
                <a:ext uri="{FF2B5EF4-FFF2-40B4-BE49-F238E27FC236}">
                  <a16:creationId xmlns:a16="http://schemas.microsoft.com/office/drawing/2014/main" id="{57B722F3-F7E1-4A3B-81CC-CF2EA9066656}"/>
                </a:ext>
              </a:extLst>
            </p:cNvPr>
            <p:cNvSpPr>
              <a:spLocks noChangeShapeType="1"/>
            </p:cNvSpPr>
            <p:nvPr/>
          </p:nvSpPr>
          <p:spPr bwMode="auto">
            <a:xfrm flipV="1">
              <a:off x="23546059" y="1389079"/>
              <a:ext cx="38100"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1" name="Freeform 341">
              <a:extLst>
                <a:ext uri="{FF2B5EF4-FFF2-40B4-BE49-F238E27FC236}">
                  <a16:creationId xmlns:a16="http://schemas.microsoft.com/office/drawing/2014/main" id="{7C2AD068-153E-4408-830D-7CA8A7B6185A}"/>
                </a:ext>
              </a:extLst>
            </p:cNvPr>
            <p:cNvSpPr>
              <a:spLocks/>
            </p:cNvSpPr>
            <p:nvPr/>
          </p:nvSpPr>
          <p:spPr bwMode="auto">
            <a:xfrm>
              <a:off x="23474621" y="1408129"/>
              <a:ext cx="71438" cy="20638"/>
            </a:xfrm>
            <a:custGeom>
              <a:avLst/>
              <a:gdLst>
                <a:gd name="T0" fmla="*/ 0 w 45"/>
                <a:gd name="T1" fmla="*/ 13 h 13"/>
                <a:gd name="T2" fmla="*/ 45 w 45"/>
                <a:gd name="T3" fmla="*/ 0 h 13"/>
                <a:gd name="T4" fmla="*/ 0 w 45"/>
                <a:gd name="T5" fmla="*/ 13 h 13"/>
              </a:gdLst>
              <a:ahLst/>
              <a:cxnLst>
                <a:cxn ang="0">
                  <a:pos x="T0" y="T1"/>
                </a:cxn>
                <a:cxn ang="0">
                  <a:pos x="T2" y="T3"/>
                </a:cxn>
                <a:cxn ang="0">
                  <a:pos x="T4" y="T5"/>
                </a:cxn>
              </a:cxnLst>
              <a:rect l="0" t="0" r="r" b="b"/>
              <a:pathLst>
                <a:path w="45" h="13">
                  <a:moveTo>
                    <a:pt x="0" y="13"/>
                  </a:moveTo>
                  <a:lnTo>
                    <a:pt x="45"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2" name="Line 342">
              <a:extLst>
                <a:ext uri="{FF2B5EF4-FFF2-40B4-BE49-F238E27FC236}">
                  <a16:creationId xmlns:a16="http://schemas.microsoft.com/office/drawing/2014/main" id="{506E9C51-7FA9-4730-802E-093127548243}"/>
                </a:ext>
              </a:extLst>
            </p:cNvPr>
            <p:cNvSpPr>
              <a:spLocks noChangeShapeType="1"/>
            </p:cNvSpPr>
            <p:nvPr/>
          </p:nvSpPr>
          <p:spPr bwMode="auto">
            <a:xfrm flipV="1">
              <a:off x="23474621" y="1408129"/>
              <a:ext cx="71438"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3" name="Freeform 343">
              <a:extLst>
                <a:ext uri="{FF2B5EF4-FFF2-40B4-BE49-F238E27FC236}">
                  <a16:creationId xmlns:a16="http://schemas.microsoft.com/office/drawing/2014/main" id="{91D4E28D-2194-44E6-B8ED-0C67E370505E}"/>
                </a:ext>
              </a:extLst>
            </p:cNvPr>
            <p:cNvSpPr>
              <a:spLocks/>
            </p:cNvSpPr>
            <p:nvPr/>
          </p:nvSpPr>
          <p:spPr bwMode="auto">
            <a:xfrm>
              <a:off x="23446045" y="1428767"/>
              <a:ext cx="28575" cy="9525"/>
            </a:xfrm>
            <a:custGeom>
              <a:avLst/>
              <a:gdLst>
                <a:gd name="T0" fmla="*/ 0 w 18"/>
                <a:gd name="T1" fmla="*/ 6 h 6"/>
                <a:gd name="T2" fmla="*/ 18 w 18"/>
                <a:gd name="T3" fmla="*/ 0 h 6"/>
                <a:gd name="T4" fmla="*/ 0 w 18"/>
                <a:gd name="T5" fmla="*/ 6 h 6"/>
              </a:gdLst>
              <a:ahLst/>
              <a:cxnLst>
                <a:cxn ang="0">
                  <a:pos x="T0" y="T1"/>
                </a:cxn>
                <a:cxn ang="0">
                  <a:pos x="T2" y="T3"/>
                </a:cxn>
                <a:cxn ang="0">
                  <a:pos x="T4" y="T5"/>
                </a:cxn>
              </a:cxnLst>
              <a:rect l="0" t="0" r="r" b="b"/>
              <a:pathLst>
                <a:path w="18" h="6">
                  <a:moveTo>
                    <a:pt x="0" y="6"/>
                  </a:moveTo>
                  <a:lnTo>
                    <a:pt x="18"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4" name="Line 344">
              <a:extLst>
                <a:ext uri="{FF2B5EF4-FFF2-40B4-BE49-F238E27FC236}">
                  <a16:creationId xmlns:a16="http://schemas.microsoft.com/office/drawing/2014/main" id="{F222A4B8-85F4-4268-919C-3A4444B1A3B7}"/>
                </a:ext>
              </a:extLst>
            </p:cNvPr>
            <p:cNvSpPr>
              <a:spLocks noChangeShapeType="1"/>
            </p:cNvSpPr>
            <p:nvPr/>
          </p:nvSpPr>
          <p:spPr bwMode="auto">
            <a:xfrm flipV="1">
              <a:off x="23446045" y="1428767"/>
              <a:ext cx="285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5" name="Freeform 345">
              <a:extLst>
                <a:ext uri="{FF2B5EF4-FFF2-40B4-BE49-F238E27FC236}">
                  <a16:creationId xmlns:a16="http://schemas.microsoft.com/office/drawing/2014/main" id="{83D257D7-ED48-4798-9686-BD3836F0112B}"/>
                </a:ext>
              </a:extLst>
            </p:cNvPr>
            <p:cNvSpPr>
              <a:spLocks/>
            </p:cNvSpPr>
            <p:nvPr/>
          </p:nvSpPr>
          <p:spPr bwMode="auto">
            <a:xfrm>
              <a:off x="23426995" y="1438292"/>
              <a:ext cx="19050" cy="22225"/>
            </a:xfrm>
            <a:custGeom>
              <a:avLst/>
              <a:gdLst>
                <a:gd name="T0" fmla="*/ 0 w 12"/>
                <a:gd name="T1" fmla="*/ 14 h 14"/>
                <a:gd name="T2" fmla="*/ 12 w 12"/>
                <a:gd name="T3" fmla="*/ 0 h 14"/>
                <a:gd name="T4" fmla="*/ 0 w 12"/>
                <a:gd name="T5" fmla="*/ 14 h 14"/>
              </a:gdLst>
              <a:ahLst/>
              <a:cxnLst>
                <a:cxn ang="0">
                  <a:pos x="T0" y="T1"/>
                </a:cxn>
                <a:cxn ang="0">
                  <a:pos x="T2" y="T3"/>
                </a:cxn>
                <a:cxn ang="0">
                  <a:pos x="T4" y="T5"/>
                </a:cxn>
              </a:cxnLst>
              <a:rect l="0" t="0" r="r" b="b"/>
              <a:pathLst>
                <a:path w="12" h="14">
                  <a:moveTo>
                    <a:pt x="0" y="14"/>
                  </a:moveTo>
                  <a:lnTo>
                    <a:pt x="12"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6" name="Line 346">
              <a:extLst>
                <a:ext uri="{FF2B5EF4-FFF2-40B4-BE49-F238E27FC236}">
                  <a16:creationId xmlns:a16="http://schemas.microsoft.com/office/drawing/2014/main" id="{63B2C08A-FB86-4980-9092-27B3727C04DE}"/>
                </a:ext>
              </a:extLst>
            </p:cNvPr>
            <p:cNvSpPr>
              <a:spLocks noChangeShapeType="1"/>
            </p:cNvSpPr>
            <p:nvPr/>
          </p:nvSpPr>
          <p:spPr bwMode="auto">
            <a:xfrm flipV="1">
              <a:off x="23426995" y="1438292"/>
              <a:ext cx="190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7" name="Freeform 347">
              <a:extLst>
                <a:ext uri="{FF2B5EF4-FFF2-40B4-BE49-F238E27FC236}">
                  <a16:creationId xmlns:a16="http://schemas.microsoft.com/office/drawing/2014/main" id="{CFA00CE2-C415-4281-80EF-448D5D3372F4}"/>
                </a:ext>
              </a:extLst>
            </p:cNvPr>
            <p:cNvSpPr>
              <a:spLocks/>
            </p:cNvSpPr>
            <p:nvPr/>
          </p:nvSpPr>
          <p:spPr bwMode="auto">
            <a:xfrm>
              <a:off x="23380957" y="1460517"/>
              <a:ext cx="46038" cy="19050"/>
            </a:xfrm>
            <a:custGeom>
              <a:avLst/>
              <a:gdLst>
                <a:gd name="T0" fmla="*/ 0 w 29"/>
                <a:gd name="T1" fmla="*/ 12 h 12"/>
                <a:gd name="T2" fmla="*/ 29 w 29"/>
                <a:gd name="T3" fmla="*/ 0 h 12"/>
                <a:gd name="T4" fmla="*/ 0 w 29"/>
                <a:gd name="T5" fmla="*/ 12 h 12"/>
              </a:gdLst>
              <a:ahLst/>
              <a:cxnLst>
                <a:cxn ang="0">
                  <a:pos x="T0" y="T1"/>
                </a:cxn>
                <a:cxn ang="0">
                  <a:pos x="T2" y="T3"/>
                </a:cxn>
                <a:cxn ang="0">
                  <a:pos x="T4" y="T5"/>
                </a:cxn>
              </a:cxnLst>
              <a:rect l="0" t="0" r="r" b="b"/>
              <a:pathLst>
                <a:path w="29" h="12">
                  <a:moveTo>
                    <a:pt x="0" y="12"/>
                  </a:moveTo>
                  <a:lnTo>
                    <a:pt x="29"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8" name="Line 348">
              <a:extLst>
                <a:ext uri="{FF2B5EF4-FFF2-40B4-BE49-F238E27FC236}">
                  <a16:creationId xmlns:a16="http://schemas.microsoft.com/office/drawing/2014/main" id="{7B1F84F1-0AEB-423D-9D22-EFDFA76FA4AB}"/>
                </a:ext>
              </a:extLst>
            </p:cNvPr>
            <p:cNvSpPr>
              <a:spLocks noChangeShapeType="1"/>
            </p:cNvSpPr>
            <p:nvPr/>
          </p:nvSpPr>
          <p:spPr bwMode="auto">
            <a:xfrm flipV="1">
              <a:off x="23380957" y="1460517"/>
              <a:ext cx="46038"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9" name="Freeform 349">
              <a:extLst>
                <a:ext uri="{FF2B5EF4-FFF2-40B4-BE49-F238E27FC236}">
                  <a16:creationId xmlns:a16="http://schemas.microsoft.com/office/drawing/2014/main" id="{716B9AAF-4DA4-4997-AD43-317606138854}"/>
                </a:ext>
              </a:extLst>
            </p:cNvPr>
            <p:cNvSpPr>
              <a:spLocks/>
            </p:cNvSpPr>
            <p:nvPr/>
          </p:nvSpPr>
          <p:spPr bwMode="auto">
            <a:xfrm>
              <a:off x="23255543" y="1479567"/>
              <a:ext cx="125414" cy="31750"/>
            </a:xfrm>
            <a:custGeom>
              <a:avLst/>
              <a:gdLst>
                <a:gd name="T0" fmla="*/ 0 w 79"/>
                <a:gd name="T1" fmla="*/ 20 h 20"/>
                <a:gd name="T2" fmla="*/ 79 w 79"/>
                <a:gd name="T3" fmla="*/ 0 h 20"/>
                <a:gd name="T4" fmla="*/ 0 w 79"/>
                <a:gd name="T5" fmla="*/ 20 h 20"/>
              </a:gdLst>
              <a:ahLst/>
              <a:cxnLst>
                <a:cxn ang="0">
                  <a:pos x="T0" y="T1"/>
                </a:cxn>
                <a:cxn ang="0">
                  <a:pos x="T2" y="T3"/>
                </a:cxn>
                <a:cxn ang="0">
                  <a:pos x="T4" y="T5"/>
                </a:cxn>
              </a:cxnLst>
              <a:rect l="0" t="0" r="r" b="b"/>
              <a:pathLst>
                <a:path w="79" h="20">
                  <a:moveTo>
                    <a:pt x="0" y="20"/>
                  </a:moveTo>
                  <a:lnTo>
                    <a:pt x="79"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0" name="Line 350">
              <a:extLst>
                <a:ext uri="{FF2B5EF4-FFF2-40B4-BE49-F238E27FC236}">
                  <a16:creationId xmlns:a16="http://schemas.microsoft.com/office/drawing/2014/main" id="{2A97837D-1830-41D1-9009-5F9FB1574A8F}"/>
                </a:ext>
              </a:extLst>
            </p:cNvPr>
            <p:cNvSpPr>
              <a:spLocks noChangeShapeType="1"/>
            </p:cNvSpPr>
            <p:nvPr/>
          </p:nvSpPr>
          <p:spPr bwMode="auto">
            <a:xfrm flipV="1">
              <a:off x="23255543" y="1479567"/>
              <a:ext cx="125414"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1" name="Freeform 351">
              <a:extLst>
                <a:ext uri="{FF2B5EF4-FFF2-40B4-BE49-F238E27FC236}">
                  <a16:creationId xmlns:a16="http://schemas.microsoft.com/office/drawing/2014/main" id="{931D7072-8E90-4911-B7D8-71C968D08140}"/>
                </a:ext>
              </a:extLst>
            </p:cNvPr>
            <p:cNvSpPr>
              <a:spLocks/>
            </p:cNvSpPr>
            <p:nvPr/>
          </p:nvSpPr>
          <p:spPr bwMode="auto">
            <a:xfrm>
              <a:off x="23239668" y="1511317"/>
              <a:ext cx="15875" cy="20638"/>
            </a:xfrm>
            <a:custGeom>
              <a:avLst/>
              <a:gdLst>
                <a:gd name="T0" fmla="*/ 0 w 10"/>
                <a:gd name="T1" fmla="*/ 13 h 13"/>
                <a:gd name="T2" fmla="*/ 10 w 10"/>
                <a:gd name="T3" fmla="*/ 0 h 13"/>
                <a:gd name="T4" fmla="*/ 0 w 10"/>
                <a:gd name="T5" fmla="*/ 13 h 13"/>
              </a:gdLst>
              <a:ahLst/>
              <a:cxnLst>
                <a:cxn ang="0">
                  <a:pos x="T0" y="T1"/>
                </a:cxn>
                <a:cxn ang="0">
                  <a:pos x="T2" y="T3"/>
                </a:cxn>
                <a:cxn ang="0">
                  <a:pos x="T4" y="T5"/>
                </a:cxn>
              </a:cxnLst>
              <a:rect l="0" t="0" r="r" b="b"/>
              <a:pathLst>
                <a:path w="10" h="13">
                  <a:moveTo>
                    <a:pt x="0" y="13"/>
                  </a:moveTo>
                  <a:lnTo>
                    <a:pt x="10"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2" name="Line 352">
              <a:extLst>
                <a:ext uri="{FF2B5EF4-FFF2-40B4-BE49-F238E27FC236}">
                  <a16:creationId xmlns:a16="http://schemas.microsoft.com/office/drawing/2014/main" id="{13C34A20-A4CC-4118-B55A-8D053F683C27}"/>
                </a:ext>
              </a:extLst>
            </p:cNvPr>
            <p:cNvSpPr>
              <a:spLocks noChangeShapeType="1"/>
            </p:cNvSpPr>
            <p:nvPr/>
          </p:nvSpPr>
          <p:spPr bwMode="auto">
            <a:xfrm flipV="1">
              <a:off x="23239668" y="1511317"/>
              <a:ext cx="15875"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3" name="Freeform 353">
              <a:extLst>
                <a:ext uri="{FF2B5EF4-FFF2-40B4-BE49-F238E27FC236}">
                  <a16:creationId xmlns:a16="http://schemas.microsoft.com/office/drawing/2014/main" id="{FDA5A4EF-38F6-40AC-976F-3D1877AFAC39}"/>
                </a:ext>
              </a:extLst>
            </p:cNvPr>
            <p:cNvSpPr>
              <a:spLocks/>
            </p:cNvSpPr>
            <p:nvPr/>
          </p:nvSpPr>
          <p:spPr bwMode="auto">
            <a:xfrm>
              <a:off x="23139655" y="1531955"/>
              <a:ext cx="100014" cy="19050"/>
            </a:xfrm>
            <a:custGeom>
              <a:avLst/>
              <a:gdLst>
                <a:gd name="T0" fmla="*/ 0 w 63"/>
                <a:gd name="T1" fmla="*/ 12 h 12"/>
                <a:gd name="T2" fmla="*/ 63 w 63"/>
                <a:gd name="T3" fmla="*/ 0 h 12"/>
                <a:gd name="T4" fmla="*/ 0 w 63"/>
                <a:gd name="T5" fmla="*/ 12 h 12"/>
              </a:gdLst>
              <a:ahLst/>
              <a:cxnLst>
                <a:cxn ang="0">
                  <a:pos x="T0" y="T1"/>
                </a:cxn>
                <a:cxn ang="0">
                  <a:pos x="T2" y="T3"/>
                </a:cxn>
                <a:cxn ang="0">
                  <a:pos x="T4" y="T5"/>
                </a:cxn>
              </a:cxnLst>
              <a:rect l="0" t="0" r="r" b="b"/>
              <a:pathLst>
                <a:path w="63" h="12">
                  <a:moveTo>
                    <a:pt x="0" y="12"/>
                  </a:moveTo>
                  <a:lnTo>
                    <a:pt x="63"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4" name="Line 354">
              <a:extLst>
                <a:ext uri="{FF2B5EF4-FFF2-40B4-BE49-F238E27FC236}">
                  <a16:creationId xmlns:a16="http://schemas.microsoft.com/office/drawing/2014/main" id="{A03ABAF6-77B5-4D60-B899-89AD04A9A277}"/>
                </a:ext>
              </a:extLst>
            </p:cNvPr>
            <p:cNvSpPr>
              <a:spLocks noChangeShapeType="1"/>
            </p:cNvSpPr>
            <p:nvPr/>
          </p:nvSpPr>
          <p:spPr bwMode="auto">
            <a:xfrm flipV="1">
              <a:off x="23139655" y="1531955"/>
              <a:ext cx="100014"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5" name="Freeform 355">
              <a:extLst>
                <a:ext uri="{FF2B5EF4-FFF2-40B4-BE49-F238E27FC236}">
                  <a16:creationId xmlns:a16="http://schemas.microsoft.com/office/drawing/2014/main" id="{91822453-77F9-4654-9698-87CFC2B5645B}"/>
                </a:ext>
              </a:extLst>
            </p:cNvPr>
            <p:cNvSpPr>
              <a:spLocks/>
            </p:cNvSpPr>
            <p:nvPr/>
          </p:nvSpPr>
          <p:spPr bwMode="auto">
            <a:xfrm>
              <a:off x="23036466" y="1551005"/>
              <a:ext cx="103189" cy="12700"/>
            </a:xfrm>
            <a:custGeom>
              <a:avLst/>
              <a:gdLst>
                <a:gd name="T0" fmla="*/ 0 w 65"/>
                <a:gd name="T1" fmla="*/ 8 h 8"/>
                <a:gd name="T2" fmla="*/ 65 w 65"/>
                <a:gd name="T3" fmla="*/ 0 h 8"/>
                <a:gd name="T4" fmla="*/ 0 w 65"/>
                <a:gd name="T5" fmla="*/ 8 h 8"/>
              </a:gdLst>
              <a:ahLst/>
              <a:cxnLst>
                <a:cxn ang="0">
                  <a:pos x="T0" y="T1"/>
                </a:cxn>
                <a:cxn ang="0">
                  <a:pos x="T2" y="T3"/>
                </a:cxn>
                <a:cxn ang="0">
                  <a:pos x="T4" y="T5"/>
                </a:cxn>
              </a:cxnLst>
              <a:rect l="0" t="0" r="r" b="b"/>
              <a:pathLst>
                <a:path w="65" h="8">
                  <a:moveTo>
                    <a:pt x="0" y="8"/>
                  </a:moveTo>
                  <a:lnTo>
                    <a:pt x="65"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6" name="Line 356">
              <a:extLst>
                <a:ext uri="{FF2B5EF4-FFF2-40B4-BE49-F238E27FC236}">
                  <a16:creationId xmlns:a16="http://schemas.microsoft.com/office/drawing/2014/main" id="{E3A21E9F-9F10-43BF-AECD-EF099606168F}"/>
                </a:ext>
              </a:extLst>
            </p:cNvPr>
            <p:cNvSpPr>
              <a:spLocks noChangeShapeType="1"/>
            </p:cNvSpPr>
            <p:nvPr/>
          </p:nvSpPr>
          <p:spPr bwMode="auto">
            <a:xfrm flipV="1">
              <a:off x="23036466" y="1551005"/>
              <a:ext cx="103189"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7" name="Freeform 357">
              <a:extLst>
                <a:ext uri="{FF2B5EF4-FFF2-40B4-BE49-F238E27FC236}">
                  <a16:creationId xmlns:a16="http://schemas.microsoft.com/office/drawing/2014/main" id="{F88C4A25-DDF0-4E05-A4CB-846158FABE52}"/>
                </a:ext>
              </a:extLst>
            </p:cNvPr>
            <p:cNvSpPr>
              <a:spLocks/>
            </p:cNvSpPr>
            <p:nvPr/>
          </p:nvSpPr>
          <p:spPr bwMode="auto">
            <a:xfrm>
              <a:off x="22995191" y="1563705"/>
              <a:ext cx="41275" cy="19050"/>
            </a:xfrm>
            <a:custGeom>
              <a:avLst/>
              <a:gdLst>
                <a:gd name="T0" fmla="*/ 0 w 26"/>
                <a:gd name="T1" fmla="*/ 12 h 12"/>
                <a:gd name="T2" fmla="*/ 26 w 26"/>
                <a:gd name="T3" fmla="*/ 0 h 12"/>
                <a:gd name="T4" fmla="*/ 0 w 26"/>
                <a:gd name="T5" fmla="*/ 12 h 12"/>
              </a:gdLst>
              <a:ahLst/>
              <a:cxnLst>
                <a:cxn ang="0">
                  <a:pos x="T0" y="T1"/>
                </a:cxn>
                <a:cxn ang="0">
                  <a:pos x="T2" y="T3"/>
                </a:cxn>
                <a:cxn ang="0">
                  <a:pos x="T4" y="T5"/>
                </a:cxn>
              </a:cxnLst>
              <a:rect l="0" t="0" r="r" b="b"/>
              <a:pathLst>
                <a:path w="26" h="12">
                  <a:moveTo>
                    <a:pt x="0" y="12"/>
                  </a:moveTo>
                  <a:lnTo>
                    <a:pt x="26"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8" name="Line 358">
              <a:extLst>
                <a:ext uri="{FF2B5EF4-FFF2-40B4-BE49-F238E27FC236}">
                  <a16:creationId xmlns:a16="http://schemas.microsoft.com/office/drawing/2014/main" id="{C5E27EAD-AE83-4411-96A1-A4BCBA3FB77B}"/>
                </a:ext>
              </a:extLst>
            </p:cNvPr>
            <p:cNvSpPr>
              <a:spLocks noChangeShapeType="1"/>
            </p:cNvSpPr>
            <p:nvPr/>
          </p:nvSpPr>
          <p:spPr bwMode="auto">
            <a:xfrm flipV="1">
              <a:off x="22995191" y="1563705"/>
              <a:ext cx="41275"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9" name="Freeform 359">
              <a:extLst>
                <a:ext uri="{FF2B5EF4-FFF2-40B4-BE49-F238E27FC236}">
                  <a16:creationId xmlns:a16="http://schemas.microsoft.com/office/drawing/2014/main" id="{3AC9BCF6-5324-4F7A-9EB3-3E2D3904927A}"/>
                </a:ext>
              </a:extLst>
            </p:cNvPr>
            <p:cNvSpPr>
              <a:spLocks/>
            </p:cNvSpPr>
            <p:nvPr/>
          </p:nvSpPr>
          <p:spPr bwMode="auto">
            <a:xfrm>
              <a:off x="22968203" y="1582755"/>
              <a:ext cx="26988" cy="22225"/>
            </a:xfrm>
            <a:custGeom>
              <a:avLst/>
              <a:gdLst>
                <a:gd name="T0" fmla="*/ 0 w 17"/>
                <a:gd name="T1" fmla="*/ 14 h 14"/>
                <a:gd name="T2" fmla="*/ 17 w 17"/>
                <a:gd name="T3" fmla="*/ 0 h 14"/>
                <a:gd name="T4" fmla="*/ 0 w 17"/>
                <a:gd name="T5" fmla="*/ 14 h 14"/>
              </a:gdLst>
              <a:ahLst/>
              <a:cxnLst>
                <a:cxn ang="0">
                  <a:pos x="T0" y="T1"/>
                </a:cxn>
                <a:cxn ang="0">
                  <a:pos x="T2" y="T3"/>
                </a:cxn>
                <a:cxn ang="0">
                  <a:pos x="T4" y="T5"/>
                </a:cxn>
              </a:cxnLst>
              <a:rect l="0" t="0" r="r" b="b"/>
              <a:pathLst>
                <a:path w="17" h="14">
                  <a:moveTo>
                    <a:pt x="0" y="14"/>
                  </a:moveTo>
                  <a:lnTo>
                    <a:pt x="1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0" name="Line 360">
              <a:extLst>
                <a:ext uri="{FF2B5EF4-FFF2-40B4-BE49-F238E27FC236}">
                  <a16:creationId xmlns:a16="http://schemas.microsoft.com/office/drawing/2014/main" id="{C370D5A9-D0BE-4648-8665-DBBF3802A0D8}"/>
                </a:ext>
              </a:extLst>
            </p:cNvPr>
            <p:cNvSpPr>
              <a:spLocks noChangeShapeType="1"/>
            </p:cNvSpPr>
            <p:nvPr/>
          </p:nvSpPr>
          <p:spPr bwMode="auto">
            <a:xfrm flipV="1">
              <a:off x="22968203" y="1582755"/>
              <a:ext cx="2698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1" name="Freeform 361">
              <a:extLst>
                <a:ext uri="{FF2B5EF4-FFF2-40B4-BE49-F238E27FC236}">
                  <a16:creationId xmlns:a16="http://schemas.microsoft.com/office/drawing/2014/main" id="{5546716C-6552-4FBA-ABD7-B0520F00CB2D}"/>
                </a:ext>
              </a:extLst>
            </p:cNvPr>
            <p:cNvSpPr>
              <a:spLocks/>
            </p:cNvSpPr>
            <p:nvPr/>
          </p:nvSpPr>
          <p:spPr bwMode="auto">
            <a:xfrm>
              <a:off x="22861839" y="1604980"/>
              <a:ext cx="106364" cy="49213"/>
            </a:xfrm>
            <a:custGeom>
              <a:avLst/>
              <a:gdLst>
                <a:gd name="T0" fmla="*/ 0 w 67"/>
                <a:gd name="T1" fmla="*/ 31 h 31"/>
                <a:gd name="T2" fmla="*/ 67 w 67"/>
                <a:gd name="T3" fmla="*/ 0 h 31"/>
                <a:gd name="T4" fmla="*/ 0 w 67"/>
                <a:gd name="T5" fmla="*/ 31 h 31"/>
              </a:gdLst>
              <a:ahLst/>
              <a:cxnLst>
                <a:cxn ang="0">
                  <a:pos x="T0" y="T1"/>
                </a:cxn>
                <a:cxn ang="0">
                  <a:pos x="T2" y="T3"/>
                </a:cxn>
                <a:cxn ang="0">
                  <a:pos x="T4" y="T5"/>
                </a:cxn>
              </a:cxnLst>
              <a:rect l="0" t="0" r="r" b="b"/>
              <a:pathLst>
                <a:path w="67" h="31">
                  <a:moveTo>
                    <a:pt x="0" y="31"/>
                  </a:moveTo>
                  <a:lnTo>
                    <a:pt x="67" y="0"/>
                  </a:lnTo>
                  <a:lnTo>
                    <a:pt x="0" y="31"/>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2" name="Line 362">
              <a:extLst>
                <a:ext uri="{FF2B5EF4-FFF2-40B4-BE49-F238E27FC236}">
                  <a16:creationId xmlns:a16="http://schemas.microsoft.com/office/drawing/2014/main" id="{78EC1DFE-5DD9-4536-91C2-31F36C5330A4}"/>
                </a:ext>
              </a:extLst>
            </p:cNvPr>
            <p:cNvSpPr>
              <a:spLocks noChangeShapeType="1"/>
            </p:cNvSpPr>
            <p:nvPr/>
          </p:nvSpPr>
          <p:spPr bwMode="auto">
            <a:xfrm flipV="1">
              <a:off x="22861839" y="1604980"/>
              <a:ext cx="106364" cy="49213"/>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3" name="Line 363">
              <a:extLst>
                <a:ext uri="{FF2B5EF4-FFF2-40B4-BE49-F238E27FC236}">
                  <a16:creationId xmlns:a16="http://schemas.microsoft.com/office/drawing/2014/main" id="{39437FAB-7D19-4593-9D30-EA6C17E2F936}"/>
                </a:ext>
              </a:extLst>
            </p:cNvPr>
            <p:cNvSpPr>
              <a:spLocks noChangeShapeType="1"/>
            </p:cNvSpPr>
            <p:nvPr/>
          </p:nvSpPr>
          <p:spPr bwMode="auto">
            <a:xfrm flipV="1">
              <a:off x="22861839" y="1604980"/>
              <a:ext cx="106364" cy="4921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4" name="Freeform 364">
              <a:extLst>
                <a:ext uri="{FF2B5EF4-FFF2-40B4-BE49-F238E27FC236}">
                  <a16:creationId xmlns:a16="http://schemas.microsoft.com/office/drawing/2014/main" id="{89289E0B-5AA4-4A31-BCC4-6C21F4711C51}"/>
                </a:ext>
              </a:extLst>
            </p:cNvPr>
            <p:cNvSpPr>
              <a:spLocks/>
            </p:cNvSpPr>
            <p:nvPr/>
          </p:nvSpPr>
          <p:spPr bwMode="auto">
            <a:xfrm>
              <a:off x="22782463" y="1654193"/>
              <a:ext cx="79376" cy="12700"/>
            </a:xfrm>
            <a:custGeom>
              <a:avLst/>
              <a:gdLst>
                <a:gd name="T0" fmla="*/ 0 w 50"/>
                <a:gd name="T1" fmla="*/ 8 h 8"/>
                <a:gd name="T2" fmla="*/ 50 w 50"/>
                <a:gd name="T3" fmla="*/ 0 h 8"/>
                <a:gd name="T4" fmla="*/ 0 w 50"/>
                <a:gd name="T5" fmla="*/ 8 h 8"/>
              </a:gdLst>
              <a:ahLst/>
              <a:cxnLst>
                <a:cxn ang="0">
                  <a:pos x="T0" y="T1"/>
                </a:cxn>
                <a:cxn ang="0">
                  <a:pos x="T2" y="T3"/>
                </a:cxn>
                <a:cxn ang="0">
                  <a:pos x="T4" y="T5"/>
                </a:cxn>
              </a:cxnLst>
              <a:rect l="0" t="0" r="r" b="b"/>
              <a:pathLst>
                <a:path w="50" h="8">
                  <a:moveTo>
                    <a:pt x="0" y="8"/>
                  </a:moveTo>
                  <a:lnTo>
                    <a:pt x="50"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5" name="Line 365">
              <a:extLst>
                <a:ext uri="{FF2B5EF4-FFF2-40B4-BE49-F238E27FC236}">
                  <a16:creationId xmlns:a16="http://schemas.microsoft.com/office/drawing/2014/main" id="{0F39A26F-1F60-48A4-BB1A-AA16F2034A71}"/>
                </a:ext>
              </a:extLst>
            </p:cNvPr>
            <p:cNvSpPr>
              <a:spLocks noChangeShapeType="1"/>
            </p:cNvSpPr>
            <p:nvPr/>
          </p:nvSpPr>
          <p:spPr bwMode="auto">
            <a:xfrm flipV="1">
              <a:off x="22782463" y="1654193"/>
              <a:ext cx="79376"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6" name="Freeform 366">
              <a:extLst>
                <a:ext uri="{FF2B5EF4-FFF2-40B4-BE49-F238E27FC236}">
                  <a16:creationId xmlns:a16="http://schemas.microsoft.com/office/drawing/2014/main" id="{2EFDEB19-5F6B-4634-ABE6-DA87F2E894B1}"/>
                </a:ext>
              </a:extLst>
            </p:cNvPr>
            <p:cNvSpPr>
              <a:spLocks/>
            </p:cNvSpPr>
            <p:nvPr/>
          </p:nvSpPr>
          <p:spPr bwMode="auto">
            <a:xfrm>
              <a:off x="22765001" y="1666893"/>
              <a:ext cx="17463" cy="19050"/>
            </a:xfrm>
            <a:custGeom>
              <a:avLst/>
              <a:gdLst>
                <a:gd name="T0" fmla="*/ 0 w 11"/>
                <a:gd name="T1" fmla="*/ 12 h 12"/>
                <a:gd name="T2" fmla="*/ 11 w 11"/>
                <a:gd name="T3" fmla="*/ 0 h 12"/>
                <a:gd name="T4" fmla="*/ 0 w 11"/>
                <a:gd name="T5" fmla="*/ 12 h 12"/>
              </a:gdLst>
              <a:ahLst/>
              <a:cxnLst>
                <a:cxn ang="0">
                  <a:pos x="T0" y="T1"/>
                </a:cxn>
                <a:cxn ang="0">
                  <a:pos x="T2" y="T3"/>
                </a:cxn>
                <a:cxn ang="0">
                  <a:pos x="T4" y="T5"/>
                </a:cxn>
              </a:cxnLst>
              <a:rect l="0" t="0" r="r" b="b"/>
              <a:pathLst>
                <a:path w="11" h="12">
                  <a:moveTo>
                    <a:pt x="0" y="12"/>
                  </a:moveTo>
                  <a:lnTo>
                    <a:pt x="11"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7" name="Line 367">
              <a:extLst>
                <a:ext uri="{FF2B5EF4-FFF2-40B4-BE49-F238E27FC236}">
                  <a16:creationId xmlns:a16="http://schemas.microsoft.com/office/drawing/2014/main" id="{7D08912E-7537-4100-9DD7-C33CFE2A2C27}"/>
                </a:ext>
              </a:extLst>
            </p:cNvPr>
            <p:cNvSpPr>
              <a:spLocks noChangeShapeType="1"/>
            </p:cNvSpPr>
            <p:nvPr/>
          </p:nvSpPr>
          <p:spPr bwMode="auto">
            <a:xfrm flipV="1">
              <a:off x="22765001" y="1666893"/>
              <a:ext cx="1746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8" name="Freeform 368">
              <a:extLst>
                <a:ext uri="{FF2B5EF4-FFF2-40B4-BE49-F238E27FC236}">
                  <a16:creationId xmlns:a16="http://schemas.microsoft.com/office/drawing/2014/main" id="{2279069B-287E-4765-9847-627BCEF39D24}"/>
                </a:ext>
              </a:extLst>
            </p:cNvPr>
            <p:cNvSpPr>
              <a:spLocks/>
            </p:cNvSpPr>
            <p:nvPr/>
          </p:nvSpPr>
          <p:spPr bwMode="auto">
            <a:xfrm>
              <a:off x="22758650" y="1685943"/>
              <a:ext cx="6350" cy="22225"/>
            </a:xfrm>
            <a:custGeom>
              <a:avLst/>
              <a:gdLst>
                <a:gd name="T0" fmla="*/ 0 w 4"/>
                <a:gd name="T1" fmla="*/ 14 h 14"/>
                <a:gd name="T2" fmla="*/ 4 w 4"/>
                <a:gd name="T3" fmla="*/ 0 h 14"/>
                <a:gd name="T4" fmla="*/ 0 w 4"/>
                <a:gd name="T5" fmla="*/ 14 h 14"/>
              </a:gdLst>
              <a:ahLst/>
              <a:cxnLst>
                <a:cxn ang="0">
                  <a:pos x="T0" y="T1"/>
                </a:cxn>
                <a:cxn ang="0">
                  <a:pos x="T2" y="T3"/>
                </a:cxn>
                <a:cxn ang="0">
                  <a:pos x="T4" y="T5"/>
                </a:cxn>
              </a:cxnLst>
              <a:rect l="0" t="0" r="r" b="b"/>
              <a:pathLst>
                <a:path w="4" h="14">
                  <a:moveTo>
                    <a:pt x="0" y="14"/>
                  </a:moveTo>
                  <a:lnTo>
                    <a:pt x="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9" name="Line 369">
              <a:extLst>
                <a:ext uri="{FF2B5EF4-FFF2-40B4-BE49-F238E27FC236}">
                  <a16:creationId xmlns:a16="http://schemas.microsoft.com/office/drawing/2014/main" id="{EF6B2304-3276-4D0F-851A-A326786464FB}"/>
                </a:ext>
              </a:extLst>
            </p:cNvPr>
            <p:cNvSpPr>
              <a:spLocks noChangeShapeType="1"/>
            </p:cNvSpPr>
            <p:nvPr/>
          </p:nvSpPr>
          <p:spPr bwMode="auto">
            <a:xfrm flipV="1">
              <a:off x="22758650" y="1685943"/>
              <a:ext cx="63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0" name="Freeform 370">
              <a:extLst>
                <a:ext uri="{FF2B5EF4-FFF2-40B4-BE49-F238E27FC236}">
                  <a16:creationId xmlns:a16="http://schemas.microsoft.com/office/drawing/2014/main" id="{87A3B5A5-9723-40E6-B8A4-95687FADB855}"/>
                </a:ext>
              </a:extLst>
            </p:cNvPr>
            <p:cNvSpPr>
              <a:spLocks/>
            </p:cNvSpPr>
            <p:nvPr/>
          </p:nvSpPr>
          <p:spPr bwMode="auto">
            <a:xfrm>
              <a:off x="22688800" y="1708168"/>
              <a:ext cx="69851" cy="9525"/>
            </a:xfrm>
            <a:custGeom>
              <a:avLst/>
              <a:gdLst>
                <a:gd name="T0" fmla="*/ 0 w 44"/>
                <a:gd name="T1" fmla="*/ 6 h 6"/>
                <a:gd name="T2" fmla="*/ 44 w 44"/>
                <a:gd name="T3" fmla="*/ 0 h 6"/>
                <a:gd name="T4" fmla="*/ 0 w 44"/>
                <a:gd name="T5" fmla="*/ 6 h 6"/>
              </a:gdLst>
              <a:ahLst/>
              <a:cxnLst>
                <a:cxn ang="0">
                  <a:pos x="T0" y="T1"/>
                </a:cxn>
                <a:cxn ang="0">
                  <a:pos x="T2" y="T3"/>
                </a:cxn>
                <a:cxn ang="0">
                  <a:pos x="T4" y="T5"/>
                </a:cxn>
              </a:cxnLst>
              <a:rect l="0" t="0" r="r" b="b"/>
              <a:pathLst>
                <a:path w="44" h="6">
                  <a:moveTo>
                    <a:pt x="0" y="6"/>
                  </a:moveTo>
                  <a:lnTo>
                    <a:pt x="44"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1" name="Line 371">
              <a:extLst>
                <a:ext uri="{FF2B5EF4-FFF2-40B4-BE49-F238E27FC236}">
                  <a16:creationId xmlns:a16="http://schemas.microsoft.com/office/drawing/2014/main" id="{313CA712-DD90-4ED1-B39F-9C57E3996389}"/>
                </a:ext>
              </a:extLst>
            </p:cNvPr>
            <p:cNvSpPr>
              <a:spLocks noChangeShapeType="1"/>
            </p:cNvSpPr>
            <p:nvPr/>
          </p:nvSpPr>
          <p:spPr bwMode="auto">
            <a:xfrm flipV="1">
              <a:off x="22688800" y="1708168"/>
              <a:ext cx="69851"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2" name="Freeform 372">
              <a:extLst>
                <a:ext uri="{FF2B5EF4-FFF2-40B4-BE49-F238E27FC236}">
                  <a16:creationId xmlns:a16="http://schemas.microsoft.com/office/drawing/2014/main" id="{05A63E8D-FA58-4764-AAFA-9DCE1CAC3DF9}"/>
                </a:ext>
              </a:extLst>
            </p:cNvPr>
            <p:cNvSpPr>
              <a:spLocks/>
            </p:cNvSpPr>
            <p:nvPr/>
          </p:nvSpPr>
          <p:spPr bwMode="auto">
            <a:xfrm>
              <a:off x="22658637" y="1717693"/>
              <a:ext cx="30163" cy="22225"/>
            </a:xfrm>
            <a:custGeom>
              <a:avLst/>
              <a:gdLst>
                <a:gd name="T0" fmla="*/ 0 w 19"/>
                <a:gd name="T1" fmla="*/ 14 h 14"/>
                <a:gd name="T2" fmla="*/ 19 w 19"/>
                <a:gd name="T3" fmla="*/ 0 h 14"/>
                <a:gd name="T4" fmla="*/ 0 w 19"/>
                <a:gd name="T5" fmla="*/ 14 h 14"/>
              </a:gdLst>
              <a:ahLst/>
              <a:cxnLst>
                <a:cxn ang="0">
                  <a:pos x="T0" y="T1"/>
                </a:cxn>
                <a:cxn ang="0">
                  <a:pos x="T2" y="T3"/>
                </a:cxn>
                <a:cxn ang="0">
                  <a:pos x="T4" y="T5"/>
                </a:cxn>
              </a:cxnLst>
              <a:rect l="0" t="0" r="r" b="b"/>
              <a:pathLst>
                <a:path w="19" h="14">
                  <a:moveTo>
                    <a:pt x="0" y="14"/>
                  </a:moveTo>
                  <a:lnTo>
                    <a:pt x="19"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3" name="Line 373">
              <a:extLst>
                <a:ext uri="{FF2B5EF4-FFF2-40B4-BE49-F238E27FC236}">
                  <a16:creationId xmlns:a16="http://schemas.microsoft.com/office/drawing/2014/main" id="{B03495EB-BD66-43C6-97E8-681E62F3944A}"/>
                </a:ext>
              </a:extLst>
            </p:cNvPr>
            <p:cNvSpPr>
              <a:spLocks noChangeShapeType="1"/>
            </p:cNvSpPr>
            <p:nvPr/>
          </p:nvSpPr>
          <p:spPr bwMode="auto">
            <a:xfrm flipV="1">
              <a:off x="22658637" y="1717693"/>
              <a:ext cx="30163"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4" name="Freeform 374">
              <a:extLst>
                <a:ext uri="{FF2B5EF4-FFF2-40B4-BE49-F238E27FC236}">
                  <a16:creationId xmlns:a16="http://schemas.microsoft.com/office/drawing/2014/main" id="{FF2D35EB-90CB-4D4F-8994-BFC727B819D3}"/>
                </a:ext>
              </a:extLst>
            </p:cNvPr>
            <p:cNvSpPr>
              <a:spLocks/>
            </p:cNvSpPr>
            <p:nvPr/>
          </p:nvSpPr>
          <p:spPr bwMode="auto">
            <a:xfrm>
              <a:off x="22652287" y="1739918"/>
              <a:ext cx="6350" cy="7938"/>
            </a:xfrm>
            <a:custGeom>
              <a:avLst/>
              <a:gdLst>
                <a:gd name="T0" fmla="*/ 0 w 4"/>
                <a:gd name="T1" fmla="*/ 5 h 5"/>
                <a:gd name="T2" fmla="*/ 4 w 4"/>
                <a:gd name="T3" fmla="*/ 0 h 5"/>
                <a:gd name="T4" fmla="*/ 0 w 4"/>
                <a:gd name="T5" fmla="*/ 5 h 5"/>
              </a:gdLst>
              <a:ahLst/>
              <a:cxnLst>
                <a:cxn ang="0">
                  <a:pos x="T0" y="T1"/>
                </a:cxn>
                <a:cxn ang="0">
                  <a:pos x="T2" y="T3"/>
                </a:cxn>
                <a:cxn ang="0">
                  <a:pos x="T4" y="T5"/>
                </a:cxn>
              </a:cxnLst>
              <a:rect l="0" t="0" r="r" b="b"/>
              <a:pathLst>
                <a:path w="4" h="5">
                  <a:moveTo>
                    <a:pt x="0" y="5"/>
                  </a:moveTo>
                  <a:lnTo>
                    <a:pt x="4" y="0"/>
                  </a:lnTo>
                  <a:lnTo>
                    <a:pt x="0" y="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5" name="Line 375">
              <a:extLst>
                <a:ext uri="{FF2B5EF4-FFF2-40B4-BE49-F238E27FC236}">
                  <a16:creationId xmlns:a16="http://schemas.microsoft.com/office/drawing/2014/main" id="{D08605F1-51AC-444B-B96E-34256F040F24}"/>
                </a:ext>
              </a:extLst>
            </p:cNvPr>
            <p:cNvSpPr>
              <a:spLocks noChangeShapeType="1"/>
            </p:cNvSpPr>
            <p:nvPr/>
          </p:nvSpPr>
          <p:spPr bwMode="auto">
            <a:xfrm flipV="1">
              <a:off x="22652287" y="1739918"/>
              <a:ext cx="6350" cy="79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6" name="Freeform 376">
              <a:extLst>
                <a:ext uri="{FF2B5EF4-FFF2-40B4-BE49-F238E27FC236}">
                  <a16:creationId xmlns:a16="http://schemas.microsoft.com/office/drawing/2014/main" id="{5C416A00-4AB7-4DDD-9CEF-41D1E1524887}"/>
                </a:ext>
              </a:extLst>
            </p:cNvPr>
            <p:cNvSpPr>
              <a:spLocks/>
            </p:cNvSpPr>
            <p:nvPr/>
          </p:nvSpPr>
          <p:spPr bwMode="auto">
            <a:xfrm>
              <a:off x="22576086" y="1747856"/>
              <a:ext cx="76201" cy="41275"/>
            </a:xfrm>
            <a:custGeom>
              <a:avLst/>
              <a:gdLst>
                <a:gd name="T0" fmla="*/ 0 w 48"/>
                <a:gd name="T1" fmla="*/ 26 h 26"/>
                <a:gd name="T2" fmla="*/ 48 w 48"/>
                <a:gd name="T3" fmla="*/ 0 h 26"/>
                <a:gd name="T4" fmla="*/ 0 w 48"/>
                <a:gd name="T5" fmla="*/ 26 h 26"/>
              </a:gdLst>
              <a:ahLst/>
              <a:cxnLst>
                <a:cxn ang="0">
                  <a:pos x="T0" y="T1"/>
                </a:cxn>
                <a:cxn ang="0">
                  <a:pos x="T2" y="T3"/>
                </a:cxn>
                <a:cxn ang="0">
                  <a:pos x="T4" y="T5"/>
                </a:cxn>
              </a:cxnLst>
              <a:rect l="0" t="0" r="r" b="b"/>
              <a:pathLst>
                <a:path w="48" h="26">
                  <a:moveTo>
                    <a:pt x="0" y="26"/>
                  </a:moveTo>
                  <a:lnTo>
                    <a:pt x="48" y="0"/>
                  </a:lnTo>
                  <a:lnTo>
                    <a:pt x="0" y="2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7" name="Line 377">
              <a:extLst>
                <a:ext uri="{FF2B5EF4-FFF2-40B4-BE49-F238E27FC236}">
                  <a16:creationId xmlns:a16="http://schemas.microsoft.com/office/drawing/2014/main" id="{A79AAE50-A1F2-4025-9343-6549AC716981}"/>
                </a:ext>
              </a:extLst>
            </p:cNvPr>
            <p:cNvSpPr>
              <a:spLocks noChangeShapeType="1"/>
            </p:cNvSpPr>
            <p:nvPr/>
          </p:nvSpPr>
          <p:spPr bwMode="auto">
            <a:xfrm flipV="1">
              <a:off x="22576086" y="1747856"/>
              <a:ext cx="76201" cy="41275"/>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8" name="Line 378">
              <a:extLst>
                <a:ext uri="{FF2B5EF4-FFF2-40B4-BE49-F238E27FC236}">
                  <a16:creationId xmlns:a16="http://schemas.microsoft.com/office/drawing/2014/main" id="{11B62AF1-B79D-46D7-9885-EBE4408848A9}"/>
                </a:ext>
              </a:extLst>
            </p:cNvPr>
            <p:cNvSpPr>
              <a:spLocks noChangeShapeType="1"/>
            </p:cNvSpPr>
            <p:nvPr/>
          </p:nvSpPr>
          <p:spPr bwMode="auto">
            <a:xfrm flipV="1">
              <a:off x="22576086" y="1747856"/>
              <a:ext cx="76201" cy="4127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9" name="Freeform 379">
              <a:extLst>
                <a:ext uri="{FF2B5EF4-FFF2-40B4-BE49-F238E27FC236}">
                  <a16:creationId xmlns:a16="http://schemas.microsoft.com/office/drawing/2014/main" id="{2232B92A-E3D6-412E-92D8-62C4C13C1B1B}"/>
                </a:ext>
              </a:extLst>
            </p:cNvPr>
            <p:cNvSpPr>
              <a:spLocks/>
            </p:cNvSpPr>
            <p:nvPr/>
          </p:nvSpPr>
          <p:spPr bwMode="auto">
            <a:xfrm>
              <a:off x="22398284" y="1789131"/>
              <a:ext cx="177802" cy="9525"/>
            </a:xfrm>
            <a:custGeom>
              <a:avLst/>
              <a:gdLst>
                <a:gd name="T0" fmla="*/ 0 w 112"/>
                <a:gd name="T1" fmla="*/ 6 h 6"/>
                <a:gd name="T2" fmla="*/ 112 w 112"/>
                <a:gd name="T3" fmla="*/ 0 h 6"/>
                <a:gd name="T4" fmla="*/ 0 w 112"/>
                <a:gd name="T5" fmla="*/ 6 h 6"/>
              </a:gdLst>
              <a:ahLst/>
              <a:cxnLst>
                <a:cxn ang="0">
                  <a:pos x="T0" y="T1"/>
                </a:cxn>
                <a:cxn ang="0">
                  <a:pos x="T2" y="T3"/>
                </a:cxn>
                <a:cxn ang="0">
                  <a:pos x="T4" y="T5"/>
                </a:cxn>
              </a:cxnLst>
              <a:rect l="0" t="0" r="r" b="b"/>
              <a:pathLst>
                <a:path w="112" h="6">
                  <a:moveTo>
                    <a:pt x="0" y="6"/>
                  </a:moveTo>
                  <a:lnTo>
                    <a:pt x="112"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0" name="Line 380">
              <a:extLst>
                <a:ext uri="{FF2B5EF4-FFF2-40B4-BE49-F238E27FC236}">
                  <a16:creationId xmlns:a16="http://schemas.microsoft.com/office/drawing/2014/main" id="{EF66722E-9C2E-458F-AFD9-2AC34E70D386}"/>
                </a:ext>
              </a:extLst>
            </p:cNvPr>
            <p:cNvSpPr>
              <a:spLocks noChangeShapeType="1"/>
            </p:cNvSpPr>
            <p:nvPr/>
          </p:nvSpPr>
          <p:spPr bwMode="auto">
            <a:xfrm flipV="1">
              <a:off x="22398284" y="1789131"/>
              <a:ext cx="177802"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1" name="Freeform 381">
              <a:extLst>
                <a:ext uri="{FF2B5EF4-FFF2-40B4-BE49-F238E27FC236}">
                  <a16:creationId xmlns:a16="http://schemas.microsoft.com/office/drawing/2014/main" id="{7F90A0B6-F42A-47B9-9DAB-9659A8288A44}"/>
                </a:ext>
              </a:extLst>
            </p:cNvPr>
            <p:cNvSpPr>
              <a:spLocks/>
            </p:cNvSpPr>
            <p:nvPr/>
          </p:nvSpPr>
          <p:spPr bwMode="auto">
            <a:xfrm>
              <a:off x="22326846" y="1798656"/>
              <a:ext cx="71438" cy="22225"/>
            </a:xfrm>
            <a:custGeom>
              <a:avLst/>
              <a:gdLst>
                <a:gd name="T0" fmla="*/ 0 w 45"/>
                <a:gd name="T1" fmla="*/ 14 h 14"/>
                <a:gd name="T2" fmla="*/ 45 w 45"/>
                <a:gd name="T3" fmla="*/ 0 h 14"/>
                <a:gd name="T4" fmla="*/ 0 w 45"/>
                <a:gd name="T5" fmla="*/ 14 h 14"/>
              </a:gdLst>
              <a:ahLst/>
              <a:cxnLst>
                <a:cxn ang="0">
                  <a:pos x="T0" y="T1"/>
                </a:cxn>
                <a:cxn ang="0">
                  <a:pos x="T2" y="T3"/>
                </a:cxn>
                <a:cxn ang="0">
                  <a:pos x="T4" y="T5"/>
                </a:cxn>
              </a:cxnLst>
              <a:rect l="0" t="0" r="r" b="b"/>
              <a:pathLst>
                <a:path w="45" h="14">
                  <a:moveTo>
                    <a:pt x="0" y="14"/>
                  </a:moveTo>
                  <a:lnTo>
                    <a:pt x="45"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2" name="Line 382">
              <a:extLst>
                <a:ext uri="{FF2B5EF4-FFF2-40B4-BE49-F238E27FC236}">
                  <a16:creationId xmlns:a16="http://schemas.microsoft.com/office/drawing/2014/main" id="{5C7E43CC-557B-4044-8434-CF69E4585389}"/>
                </a:ext>
              </a:extLst>
            </p:cNvPr>
            <p:cNvSpPr>
              <a:spLocks noChangeShapeType="1"/>
            </p:cNvSpPr>
            <p:nvPr/>
          </p:nvSpPr>
          <p:spPr bwMode="auto">
            <a:xfrm flipV="1">
              <a:off x="22326846" y="1798656"/>
              <a:ext cx="7143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3" name="Freeform 383">
              <a:extLst>
                <a:ext uri="{FF2B5EF4-FFF2-40B4-BE49-F238E27FC236}">
                  <a16:creationId xmlns:a16="http://schemas.microsoft.com/office/drawing/2014/main" id="{862F4254-0BF0-4A9A-8E53-3A6D0F789620}"/>
                </a:ext>
              </a:extLst>
            </p:cNvPr>
            <p:cNvSpPr>
              <a:spLocks/>
            </p:cNvSpPr>
            <p:nvPr/>
          </p:nvSpPr>
          <p:spPr bwMode="auto">
            <a:xfrm>
              <a:off x="22285570" y="1820881"/>
              <a:ext cx="41275" cy="19050"/>
            </a:xfrm>
            <a:custGeom>
              <a:avLst/>
              <a:gdLst>
                <a:gd name="T0" fmla="*/ 0 w 26"/>
                <a:gd name="T1" fmla="*/ 12 h 12"/>
                <a:gd name="T2" fmla="*/ 26 w 26"/>
                <a:gd name="T3" fmla="*/ 0 h 12"/>
                <a:gd name="T4" fmla="*/ 0 w 26"/>
                <a:gd name="T5" fmla="*/ 12 h 12"/>
              </a:gdLst>
              <a:ahLst/>
              <a:cxnLst>
                <a:cxn ang="0">
                  <a:pos x="T0" y="T1"/>
                </a:cxn>
                <a:cxn ang="0">
                  <a:pos x="T2" y="T3"/>
                </a:cxn>
                <a:cxn ang="0">
                  <a:pos x="T4" y="T5"/>
                </a:cxn>
              </a:cxnLst>
              <a:rect l="0" t="0" r="r" b="b"/>
              <a:pathLst>
                <a:path w="26" h="12">
                  <a:moveTo>
                    <a:pt x="0" y="12"/>
                  </a:moveTo>
                  <a:lnTo>
                    <a:pt x="26"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4" name="Line 384">
              <a:extLst>
                <a:ext uri="{FF2B5EF4-FFF2-40B4-BE49-F238E27FC236}">
                  <a16:creationId xmlns:a16="http://schemas.microsoft.com/office/drawing/2014/main" id="{8CF5885F-6E98-4CC2-AEA3-44F32B7C04CA}"/>
                </a:ext>
              </a:extLst>
            </p:cNvPr>
            <p:cNvSpPr>
              <a:spLocks noChangeShapeType="1"/>
            </p:cNvSpPr>
            <p:nvPr/>
          </p:nvSpPr>
          <p:spPr bwMode="auto">
            <a:xfrm flipV="1">
              <a:off x="22285570" y="1820881"/>
              <a:ext cx="41275"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5" name="Freeform 385">
              <a:extLst>
                <a:ext uri="{FF2B5EF4-FFF2-40B4-BE49-F238E27FC236}">
                  <a16:creationId xmlns:a16="http://schemas.microsoft.com/office/drawing/2014/main" id="{DF7EE452-8F6D-437A-96A9-35A502914C90}"/>
                </a:ext>
              </a:extLst>
            </p:cNvPr>
            <p:cNvSpPr>
              <a:spLocks/>
            </p:cNvSpPr>
            <p:nvPr/>
          </p:nvSpPr>
          <p:spPr bwMode="auto">
            <a:xfrm>
              <a:off x="22037918" y="1839931"/>
              <a:ext cx="247653" cy="11113"/>
            </a:xfrm>
            <a:custGeom>
              <a:avLst/>
              <a:gdLst>
                <a:gd name="T0" fmla="*/ 0 w 156"/>
                <a:gd name="T1" fmla="*/ 7 h 7"/>
                <a:gd name="T2" fmla="*/ 156 w 156"/>
                <a:gd name="T3" fmla="*/ 0 h 7"/>
                <a:gd name="T4" fmla="*/ 0 w 156"/>
                <a:gd name="T5" fmla="*/ 7 h 7"/>
              </a:gdLst>
              <a:ahLst/>
              <a:cxnLst>
                <a:cxn ang="0">
                  <a:pos x="T0" y="T1"/>
                </a:cxn>
                <a:cxn ang="0">
                  <a:pos x="T2" y="T3"/>
                </a:cxn>
                <a:cxn ang="0">
                  <a:pos x="T4" y="T5"/>
                </a:cxn>
              </a:cxnLst>
              <a:rect l="0" t="0" r="r" b="b"/>
              <a:pathLst>
                <a:path w="156" h="7">
                  <a:moveTo>
                    <a:pt x="0" y="7"/>
                  </a:moveTo>
                  <a:lnTo>
                    <a:pt x="156" y="0"/>
                  </a:lnTo>
                  <a:lnTo>
                    <a:pt x="0" y="7"/>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6" name="Line 386">
              <a:extLst>
                <a:ext uri="{FF2B5EF4-FFF2-40B4-BE49-F238E27FC236}">
                  <a16:creationId xmlns:a16="http://schemas.microsoft.com/office/drawing/2014/main" id="{EAD0D3D5-03D5-4A1C-8406-280C43BEA281}"/>
                </a:ext>
              </a:extLst>
            </p:cNvPr>
            <p:cNvSpPr>
              <a:spLocks noChangeShapeType="1"/>
            </p:cNvSpPr>
            <p:nvPr/>
          </p:nvSpPr>
          <p:spPr bwMode="auto">
            <a:xfrm flipV="1">
              <a:off x="22037918" y="1839931"/>
              <a:ext cx="247653" cy="1111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7" name="Freeform 387">
              <a:extLst>
                <a:ext uri="{FF2B5EF4-FFF2-40B4-BE49-F238E27FC236}">
                  <a16:creationId xmlns:a16="http://schemas.microsoft.com/office/drawing/2014/main" id="{B50F51E7-B09C-4F83-8878-A9A70CD0B7F7}"/>
                </a:ext>
              </a:extLst>
            </p:cNvPr>
            <p:cNvSpPr>
              <a:spLocks/>
            </p:cNvSpPr>
            <p:nvPr/>
          </p:nvSpPr>
          <p:spPr bwMode="auto">
            <a:xfrm>
              <a:off x="21995055" y="1851044"/>
              <a:ext cx="42863" cy="19050"/>
            </a:xfrm>
            <a:custGeom>
              <a:avLst/>
              <a:gdLst>
                <a:gd name="T0" fmla="*/ 0 w 27"/>
                <a:gd name="T1" fmla="*/ 12 h 12"/>
                <a:gd name="T2" fmla="*/ 27 w 27"/>
                <a:gd name="T3" fmla="*/ 0 h 12"/>
                <a:gd name="T4" fmla="*/ 0 w 27"/>
                <a:gd name="T5" fmla="*/ 12 h 12"/>
              </a:gdLst>
              <a:ahLst/>
              <a:cxnLst>
                <a:cxn ang="0">
                  <a:pos x="T0" y="T1"/>
                </a:cxn>
                <a:cxn ang="0">
                  <a:pos x="T2" y="T3"/>
                </a:cxn>
                <a:cxn ang="0">
                  <a:pos x="T4" y="T5"/>
                </a:cxn>
              </a:cxnLst>
              <a:rect l="0" t="0" r="r" b="b"/>
              <a:pathLst>
                <a:path w="27" h="12">
                  <a:moveTo>
                    <a:pt x="0" y="12"/>
                  </a:moveTo>
                  <a:lnTo>
                    <a:pt x="27"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8" name="Line 388">
              <a:extLst>
                <a:ext uri="{FF2B5EF4-FFF2-40B4-BE49-F238E27FC236}">
                  <a16:creationId xmlns:a16="http://schemas.microsoft.com/office/drawing/2014/main" id="{7246F24D-A75A-43BA-9E6C-7501FA48CB9C}"/>
                </a:ext>
              </a:extLst>
            </p:cNvPr>
            <p:cNvSpPr>
              <a:spLocks noChangeShapeType="1"/>
            </p:cNvSpPr>
            <p:nvPr/>
          </p:nvSpPr>
          <p:spPr bwMode="auto">
            <a:xfrm flipV="1">
              <a:off x="21995055" y="1851044"/>
              <a:ext cx="4286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9" name="Freeform 389">
              <a:extLst>
                <a:ext uri="{FF2B5EF4-FFF2-40B4-BE49-F238E27FC236}">
                  <a16:creationId xmlns:a16="http://schemas.microsoft.com/office/drawing/2014/main" id="{967EFFA0-0598-4EB2-BB41-8C7B03E429CA}"/>
                </a:ext>
              </a:extLst>
            </p:cNvPr>
            <p:cNvSpPr>
              <a:spLocks/>
            </p:cNvSpPr>
            <p:nvPr/>
          </p:nvSpPr>
          <p:spPr bwMode="auto">
            <a:xfrm>
              <a:off x="21988705" y="1870094"/>
              <a:ext cx="6350" cy="22225"/>
            </a:xfrm>
            <a:custGeom>
              <a:avLst/>
              <a:gdLst>
                <a:gd name="T0" fmla="*/ 0 w 4"/>
                <a:gd name="T1" fmla="*/ 14 h 14"/>
                <a:gd name="T2" fmla="*/ 4 w 4"/>
                <a:gd name="T3" fmla="*/ 0 h 14"/>
                <a:gd name="T4" fmla="*/ 0 w 4"/>
                <a:gd name="T5" fmla="*/ 14 h 14"/>
              </a:gdLst>
              <a:ahLst/>
              <a:cxnLst>
                <a:cxn ang="0">
                  <a:pos x="T0" y="T1"/>
                </a:cxn>
                <a:cxn ang="0">
                  <a:pos x="T2" y="T3"/>
                </a:cxn>
                <a:cxn ang="0">
                  <a:pos x="T4" y="T5"/>
                </a:cxn>
              </a:cxnLst>
              <a:rect l="0" t="0" r="r" b="b"/>
              <a:pathLst>
                <a:path w="4" h="14">
                  <a:moveTo>
                    <a:pt x="0" y="14"/>
                  </a:moveTo>
                  <a:lnTo>
                    <a:pt x="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0" name="Line 390">
              <a:extLst>
                <a:ext uri="{FF2B5EF4-FFF2-40B4-BE49-F238E27FC236}">
                  <a16:creationId xmlns:a16="http://schemas.microsoft.com/office/drawing/2014/main" id="{BD51C28E-CF18-4799-AB4C-A3BBC5B589A6}"/>
                </a:ext>
              </a:extLst>
            </p:cNvPr>
            <p:cNvSpPr>
              <a:spLocks noChangeShapeType="1"/>
            </p:cNvSpPr>
            <p:nvPr/>
          </p:nvSpPr>
          <p:spPr bwMode="auto">
            <a:xfrm flipV="1">
              <a:off x="21988705" y="1870094"/>
              <a:ext cx="63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1" name="Freeform 391">
              <a:extLst>
                <a:ext uri="{FF2B5EF4-FFF2-40B4-BE49-F238E27FC236}">
                  <a16:creationId xmlns:a16="http://schemas.microsoft.com/office/drawing/2014/main" id="{29CB823C-76B1-4CE5-8190-655EA0A66928}"/>
                </a:ext>
              </a:extLst>
            </p:cNvPr>
            <p:cNvSpPr>
              <a:spLocks/>
            </p:cNvSpPr>
            <p:nvPr/>
          </p:nvSpPr>
          <p:spPr bwMode="auto">
            <a:xfrm>
              <a:off x="21941079" y="1892319"/>
              <a:ext cx="47626" cy="9525"/>
            </a:xfrm>
            <a:custGeom>
              <a:avLst/>
              <a:gdLst>
                <a:gd name="T0" fmla="*/ 0 w 30"/>
                <a:gd name="T1" fmla="*/ 6 h 6"/>
                <a:gd name="T2" fmla="*/ 30 w 30"/>
                <a:gd name="T3" fmla="*/ 0 h 6"/>
                <a:gd name="T4" fmla="*/ 0 w 30"/>
                <a:gd name="T5" fmla="*/ 6 h 6"/>
              </a:gdLst>
              <a:ahLst/>
              <a:cxnLst>
                <a:cxn ang="0">
                  <a:pos x="T0" y="T1"/>
                </a:cxn>
                <a:cxn ang="0">
                  <a:pos x="T2" y="T3"/>
                </a:cxn>
                <a:cxn ang="0">
                  <a:pos x="T4" y="T5"/>
                </a:cxn>
              </a:cxnLst>
              <a:rect l="0" t="0" r="r" b="b"/>
              <a:pathLst>
                <a:path w="30" h="6">
                  <a:moveTo>
                    <a:pt x="0" y="6"/>
                  </a:moveTo>
                  <a:lnTo>
                    <a:pt x="30"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2" name="Line 392">
              <a:extLst>
                <a:ext uri="{FF2B5EF4-FFF2-40B4-BE49-F238E27FC236}">
                  <a16:creationId xmlns:a16="http://schemas.microsoft.com/office/drawing/2014/main" id="{BC609101-52A4-48FD-AC0A-00A4043F90B0}"/>
                </a:ext>
              </a:extLst>
            </p:cNvPr>
            <p:cNvSpPr>
              <a:spLocks noChangeShapeType="1"/>
            </p:cNvSpPr>
            <p:nvPr/>
          </p:nvSpPr>
          <p:spPr bwMode="auto">
            <a:xfrm flipV="1">
              <a:off x="21941079" y="1892319"/>
              <a:ext cx="47626"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3" name="Freeform 393">
              <a:extLst>
                <a:ext uri="{FF2B5EF4-FFF2-40B4-BE49-F238E27FC236}">
                  <a16:creationId xmlns:a16="http://schemas.microsoft.com/office/drawing/2014/main" id="{5184452A-1DC8-44DE-BECA-95DCC1A290BC}"/>
                </a:ext>
              </a:extLst>
            </p:cNvPr>
            <p:cNvSpPr>
              <a:spLocks/>
            </p:cNvSpPr>
            <p:nvPr/>
          </p:nvSpPr>
          <p:spPr bwMode="auto">
            <a:xfrm>
              <a:off x="21928379" y="1901844"/>
              <a:ext cx="12700" cy="22225"/>
            </a:xfrm>
            <a:custGeom>
              <a:avLst/>
              <a:gdLst>
                <a:gd name="T0" fmla="*/ 0 w 8"/>
                <a:gd name="T1" fmla="*/ 14 h 14"/>
                <a:gd name="T2" fmla="*/ 8 w 8"/>
                <a:gd name="T3" fmla="*/ 0 h 14"/>
                <a:gd name="T4" fmla="*/ 0 w 8"/>
                <a:gd name="T5" fmla="*/ 14 h 14"/>
              </a:gdLst>
              <a:ahLst/>
              <a:cxnLst>
                <a:cxn ang="0">
                  <a:pos x="T0" y="T1"/>
                </a:cxn>
                <a:cxn ang="0">
                  <a:pos x="T2" y="T3"/>
                </a:cxn>
                <a:cxn ang="0">
                  <a:pos x="T4" y="T5"/>
                </a:cxn>
              </a:cxnLst>
              <a:rect l="0" t="0" r="r" b="b"/>
              <a:pathLst>
                <a:path w="8" h="14">
                  <a:moveTo>
                    <a:pt x="0" y="14"/>
                  </a:moveTo>
                  <a:lnTo>
                    <a:pt x="8"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4" name="Line 394">
              <a:extLst>
                <a:ext uri="{FF2B5EF4-FFF2-40B4-BE49-F238E27FC236}">
                  <a16:creationId xmlns:a16="http://schemas.microsoft.com/office/drawing/2014/main" id="{39848BCF-087C-4F96-99BE-B2A9A2AB57C2}"/>
                </a:ext>
              </a:extLst>
            </p:cNvPr>
            <p:cNvSpPr>
              <a:spLocks noChangeShapeType="1"/>
            </p:cNvSpPr>
            <p:nvPr/>
          </p:nvSpPr>
          <p:spPr bwMode="auto">
            <a:xfrm flipV="1">
              <a:off x="21928379" y="1901844"/>
              <a:ext cx="127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5" name="Freeform 395">
              <a:extLst>
                <a:ext uri="{FF2B5EF4-FFF2-40B4-BE49-F238E27FC236}">
                  <a16:creationId xmlns:a16="http://schemas.microsoft.com/office/drawing/2014/main" id="{10CF17B7-F373-4177-BC05-49D28E6421CF}"/>
                </a:ext>
              </a:extLst>
            </p:cNvPr>
            <p:cNvSpPr>
              <a:spLocks/>
            </p:cNvSpPr>
            <p:nvPr/>
          </p:nvSpPr>
          <p:spPr bwMode="auto">
            <a:xfrm>
              <a:off x="21763277" y="1924069"/>
              <a:ext cx="165102" cy="19050"/>
            </a:xfrm>
            <a:custGeom>
              <a:avLst/>
              <a:gdLst>
                <a:gd name="T0" fmla="*/ 0 w 104"/>
                <a:gd name="T1" fmla="*/ 12 h 12"/>
                <a:gd name="T2" fmla="*/ 104 w 104"/>
                <a:gd name="T3" fmla="*/ 0 h 12"/>
                <a:gd name="T4" fmla="*/ 0 w 104"/>
                <a:gd name="T5" fmla="*/ 12 h 12"/>
              </a:gdLst>
              <a:ahLst/>
              <a:cxnLst>
                <a:cxn ang="0">
                  <a:pos x="T0" y="T1"/>
                </a:cxn>
                <a:cxn ang="0">
                  <a:pos x="T2" y="T3"/>
                </a:cxn>
                <a:cxn ang="0">
                  <a:pos x="T4" y="T5"/>
                </a:cxn>
              </a:cxnLst>
              <a:rect l="0" t="0" r="r" b="b"/>
              <a:pathLst>
                <a:path w="104" h="12">
                  <a:moveTo>
                    <a:pt x="0" y="12"/>
                  </a:moveTo>
                  <a:lnTo>
                    <a:pt x="104"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6" name="Line 396">
              <a:extLst>
                <a:ext uri="{FF2B5EF4-FFF2-40B4-BE49-F238E27FC236}">
                  <a16:creationId xmlns:a16="http://schemas.microsoft.com/office/drawing/2014/main" id="{13C41E98-B461-4BDF-B801-7D999CFDEB63}"/>
                </a:ext>
              </a:extLst>
            </p:cNvPr>
            <p:cNvSpPr>
              <a:spLocks noChangeShapeType="1"/>
            </p:cNvSpPr>
            <p:nvPr/>
          </p:nvSpPr>
          <p:spPr bwMode="auto">
            <a:xfrm flipV="1">
              <a:off x="21763277" y="1924069"/>
              <a:ext cx="165102"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7" name="Freeform 397">
              <a:extLst>
                <a:ext uri="{FF2B5EF4-FFF2-40B4-BE49-F238E27FC236}">
                  <a16:creationId xmlns:a16="http://schemas.microsoft.com/office/drawing/2014/main" id="{BCEC1051-24A7-4033-BA1C-F4FA1E1CF13A}"/>
                </a:ext>
              </a:extLst>
            </p:cNvPr>
            <p:cNvSpPr>
              <a:spLocks/>
            </p:cNvSpPr>
            <p:nvPr/>
          </p:nvSpPr>
          <p:spPr bwMode="auto">
            <a:xfrm>
              <a:off x="21609288" y="1943119"/>
              <a:ext cx="153989" cy="30163"/>
            </a:xfrm>
            <a:custGeom>
              <a:avLst/>
              <a:gdLst>
                <a:gd name="T0" fmla="*/ 0 w 97"/>
                <a:gd name="T1" fmla="*/ 19 h 19"/>
                <a:gd name="T2" fmla="*/ 97 w 97"/>
                <a:gd name="T3" fmla="*/ 0 h 19"/>
                <a:gd name="T4" fmla="*/ 0 w 97"/>
                <a:gd name="T5" fmla="*/ 19 h 19"/>
              </a:gdLst>
              <a:ahLst/>
              <a:cxnLst>
                <a:cxn ang="0">
                  <a:pos x="T0" y="T1"/>
                </a:cxn>
                <a:cxn ang="0">
                  <a:pos x="T2" y="T3"/>
                </a:cxn>
                <a:cxn ang="0">
                  <a:pos x="T4" y="T5"/>
                </a:cxn>
              </a:cxnLst>
              <a:rect l="0" t="0" r="r" b="b"/>
              <a:pathLst>
                <a:path w="97" h="19">
                  <a:moveTo>
                    <a:pt x="0" y="19"/>
                  </a:moveTo>
                  <a:lnTo>
                    <a:pt x="97" y="0"/>
                  </a:lnTo>
                  <a:lnTo>
                    <a:pt x="0" y="19"/>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8" name="Line 398">
              <a:extLst>
                <a:ext uri="{FF2B5EF4-FFF2-40B4-BE49-F238E27FC236}">
                  <a16:creationId xmlns:a16="http://schemas.microsoft.com/office/drawing/2014/main" id="{E95FBD97-216C-4F94-A420-34D5DE52E847}"/>
                </a:ext>
              </a:extLst>
            </p:cNvPr>
            <p:cNvSpPr>
              <a:spLocks noChangeShapeType="1"/>
            </p:cNvSpPr>
            <p:nvPr/>
          </p:nvSpPr>
          <p:spPr bwMode="auto">
            <a:xfrm flipV="1">
              <a:off x="21609288" y="1943119"/>
              <a:ext cx="153989" cy="3016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9" name="Freeform 399">
              <a:extLst>
                <a:ext uri="{FF2B5EF4-FFF2-40B4-BE49-F238E27FC236}">
                  <a16:creationId xmlns:a16="http://schemas.microsoft.com/office/drawing/2014/main" id="{24BD24D2-9C84-4E11-963A-14145B054550}"/>
                </a:ext>
              </a:extLst>
            </p:cNvPr>
            <p:cNvSpPr>
              <a:spLocks/>
            </p:cNvSpPr>
            <p:nvPr/>
          </p:nvSpPr>
          <p:spPr bwMode="auto">
            <a:xfrm>
              <a:off x="21556900" y="1973282"/>
              <a:ext cx="52388" cy="31750"/>
            </a:xfrm>
            <a:custGeom>
              <a:avLst/>
              <a:gdLst>
                <a:gd name="T0" fmla="*/ 0 w 33"/>
                <a:gd name="T1" fmla="*/ 20 h 20"/>
                <a:gd name="T2" fmla="*/ 33 w 33"/>
                <a:gd name="T3" fmla="*/ 0 h 20"/>
                <a:gd name="T4" fmla="*/ 0 w 33"/>
                <a:gd name="T5" fmla="*/ 20 h 20"/>
              </a:gdLst>
              <a:ahLst/>
              <a:cxnLst>
                <a:cxn ang="0">
                  <a:pos x="T0" y="T1"/>
                </a:cxn>
                <a:cxn ang="0">
                  <a:pos x="T2" y="T3"/>
                </a:cxn>
                <a:cxn ang="0">
                  <a:pos x="T4" y="T5"/>
                </a:cxn>
              </a:cxnLst>
              <a:rect l="0" t="0" r="r" b="b"/>
              <a:pathLst>
                <a:path w="33" h="20">
                  <a:moveTo>
                    <a:pt x="0" y="20"/>
                  </a:moveTo>
                  <a:lnTo>
                    <a:pt x="33"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0" name="Line 400">
              <a:extLst>
                <a:ext uri="{FF2B5EF4-FFF2-40B4-BE49-F238E27FC236}">
                  <a16:creationId xmlns:a16="http://schemas.microsoft.com/office/drawing/2014/main" id="{A3306738-BF2C-4B74-93F8-55B65374EC74}"/>
                </a:ext>
              </a:extLst>
            </p:cNvPr>
            <p:cNvSpPr>
              <a:spLocks noChangeShapeType="1"/>
            </p:cNvSpPr>
            <p:nvPr/>
          </p:nvSpPr>
          <p:spPr bwMode="auto">
            <a:xfrm flipV="1">
              <a:off x="21556900" y="1973282"/>
              <a:ext cx="52388"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1" name="Freeform 401">
              <a:extLst>
                <a:ext uri="{FF2B5EF4-FFF2-40B4-BE49-F238E27FC236}">
                  <a16:creationId xmlns:a16="http://schemas.microsoft.com/office/drawing/2014/main" id="{DA9DB713-8CF4-4EF4-B951-61E85E5C5761}"/>
                </a:ext>
              </a:extLst>
            </p:cNvPr>
            <p:cNvSpPr>
              <a:spLocks/>
            </p:cNvSpPr>
            <p:nvPr/>
          </p:nvSpPr>
          <p:spPr bwMode="auto">
            <a:xfrm>
              <a:off x="21544200" y="2005032"/>
              <a:ext cx="12700" cy="22225"/>
            </a:xfrm>
            <a:custGeom>
              <a:avLst/>
              <a:gdLst>
                <a:gd name="T0" fmla="*/ 0 w 8"/>
                <a:gd name="T1" fmla="*/ 14 h 14"/>
                <a:gd name="T2" fmla="*/ 8 w 8"/>
                <a:gd name="T3" fmla="*/ 0 h 14"/>
                <a:gd name="T4" fmla="*/ 0 w 8"/>
                <a:gd name="T5" fmla="*/ 14 h 14"/>
              </a:gdLst>
              <a:ahLst/>
              <a:cxnLst>
                <a:cxn ang="0">
                  <a:pos x="T0" y="T1"/>
                </a:cxn>
                <a:cxn ang="0">
                  <a:pos x="T2" y="T3"/>
                </a:cxn>
                <a:cxn ang="0">
                  <a:pos x="T4" y="T5"/>
                </a:cxn>
              </a:cxnLst>
              <a:rect l="0" t="0" r="r" b="b"/>
              <a:pathLst>
                <a:path w="8" h="14">
                  <a:moveTo>
                    <a:pt x="0" y="14"/>
                  </a:moveTo>
                  <a:lnTo>
                    <a:pt x="8"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2" name="Line 402">
              <a:extLst>
                <a:ext uri="{FF2B5EF4-FFF2-40B4-BE49-F238E27FC236}">
                  <a16:creationId xmlns:a16="http://schemas.microsoft.com/office/drawing/2014/main" id="{6AB27B2F-37DC-4E01-AF34-78FB55219E2A}"/>
                </a:ext>
              </a:extLst>
            </p:cNvPr>
            <p:cNvSpPr>
              <a:spLocks noChangeShapeType="1"/>
            </p:cNvSpPr>
            <p:nvPr/>
          </p:nvSpPr>
          <p:spPr bwMode="auto">
            <a:xfrm flipV="1">
              <a:off x="21544200" y="2005032"/>
              <a:ext cx="127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3" name="Freeform 403">
              <a:extLst>
                <a:ext uri="{FF2B5EF4-FFF2-40B4-BE49-F238E27FC236}">
                  <a16:creationId xmlns:a16="http://schemas.microsoft.com/office/drawing/2014/main" id="{DA67D08C-1B20-45B2-8D2E-D38DBF5B808A}"/>
                </a:ext>
              </a:extLst>
            </p:cNvPr>
            <p:cNvSpPr>
              <a:spLocks/>
            </p:cNvSpPr>
            <p:nvPr/>
          </p:nvSpPr>
          <p:spPr bwMode="auto">
            <a:xfrm>
              <a:off x="21421961" y="2027257"/>
              <a:ext cx="122239" cy="19050"/>
            </a:xfrm>
            <a:custGeom>
              <a:avLst/>
              <a:gdLst>
                <a:gd name="T0" fmla="*/ 0 w 77"/>
                <a:gd name="T1" fmla="*/ 12 h 12"/>
                <a:gd name="T2" fmla="*/ 77 w 77"/>
                <a:gd name="T3" fmla="*/ 0 h 12"/>
                <a:gd name="T4" fmla="*/ 0 w 77"/>
                <a:gd name="T5" fmla="*/ 12 h 12"/>
              </a:gdLst>
              <a:ahLst/>
              <a:cxnLst>
                <a:cxn ang="0">
                  <a:pos x="T0" y="T1"/>
                </a:cxn>
                <a:cxn ang="0">
                  <a:pos x="T2" y="T3"/>
                </a:cxn>
                <a:cxn ang="0">
                  <a:pos x="T4" y="T5"/>
                </a:cxn>
              </a:cxnLst>
              <a:rect l="0" t="0" r="r" b="b"/>
              <a:pathLst>
                <a:path w="77" h="12">
                  <a:moveTo>
                    <a:pt x="0" y="12"/>
                  </a:moveTo>
                  <a:lnTo>
                    <a:pt x="77"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4" name="Line 404">
              <a:extLst>
                <a:ext uri="{FF2B5EF4-FFF2-40B4-BE49-F238E27FC236}">
                  <a16:creationId xmlns:a16="http://schemas.microsoft.com/office/drawing/2014/main" id="{E87480DB-8DEB-4E34-ADA8-5914F07E6D63}"/>
                </a:ext>
              </a:extLst>
            </p:cNvPr>
            <p:cNvSpPr>
              <a:spLocks noChangeShapeType="1"/>
            </p:cNvSpPr>
            <p:nvPr/>
          </p:nvSpPr>
          <p:spPr bwMode="auto">
            <a:xfrm flipV="1">
              <a:off x="21421961" y="2027257"/>
              <a:ext cx="122239"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5" name="Freeform 405">
              <a:extLst>
                <a:ext uri="{FF2B5EF4-FFF2-40B4-BE49-F238E27FC236}">
                  <a16:creationId xmlns:a16="http://schemas.microsoft.com/office/drawing/2014/main" id="{447CEB56-4E45-486E-8B28-0914AEC425F2}"/>
                </a:ext>
              </a:extLst>
            </p:cNvPr>
            <p:cNvSpPr>
              <a:spLocks/>
            </p:cNvSpPr>
            <p:nvPr/>
          </p:nvSpPr>
          <p:spPr bwMode="auto">
            <a:xfrm>
              <a:off x="21379098" y="2046307"/>
              <a:ext cx="42863" cy="9525"/>
            </a:xfrm>
            <a:custGeom>
              <a:avLst/>
              <a:gdLst>
                <a:gd name="T0" fmla="*/ 0 w 27"/>
                <a:gd name="T1" fmla="*/ 6 h 6"/>
                <a:gd name="T2" fmla="*/ 27 w 27"/>
                <a:gd name="T3" fmla="*/ 0 h 6"/>
                <a:gd name="T4" fmla="*/ 0 w 27"/>
                <a:gd name="T5" fmla="*/ 6 h 6"/>
              </a:gdLst>
              <a:ahLst/>
              <a:cxnLst>
                <a:cxn ang="0">
                  <a:pos x="T0" y="T1"/>
                </a:cxn>
                <a:cxn ang="0">
                  <a:pos x="T2" y="T3"/>
                </a:cxn>
                <a:cxn ang="0">
                  <a:pos x="T4" y="T5"/>
                </a:cxn>
              </a:cxnLst>
              <a:rect l="0" t="0" r="r" b="b"/>
              <a:pathLst>
                <a:path w="27" h="6">
                  <a:moveTo>
                    <a:pt x="0" y="6"/>
                  </a:moveTo>
                  <a:lnTo>
                    <a:pt x="27"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6" name="Line 407">
              <a:extLst>
                <a:ext uri="{FF2B5EF4-FFF2-40B4-BE49-F238E27FC236}">
                  <a16:creationId xmlns:a16="http://schemas.microsoft.com/office/drawing/2014/main" id="{FC58E0F8-94CE-40F6-A97E-FFE37419A11D}"/>
                </a:ext>
              </a:extLst>
            </p:cNvPr>
            <p:cNvSpPr>
              <a:spLocks noChangeShapeType="1"/>
            </p:cNvSpPr>
            <p:nvPr/>
          </p:nvSpPr>
          <p:spPr bwMode="auto">
            <a:xfrm flipV="1">
              <a:off x="21378963" y="2046298"/>
              <a:ext cx="42863"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7" name="Freeform 408">
              <a:extLst>
                <a:ext uri="{FF2B5EF4-FFF2-40B4-BE49-F238E27FC236}">
                  <a16:creationId xmlns:a16="http://schemas.microsoft.com/office/drawing/2014/main" id="{A407CC1F-55E1-4429-9E83-17549F98F0C3}"/>
                </a:ext>
              </a:extLst>
            </p:cNvPr>
            <p:cNvSpPr>
              <a:spLocks/>
            </p:cNvSpPr>
            <p:nvPr/>
          </p:nvSpPr>
          <p:spPr bwMode="auto">
            <a:xfrm>
              <a:off x="21324988" y="2055823"/>
              <a:ext cx="53975" cy="20638"/>
            </a:xfrm>
            <a:custGeom>
              <a:avLst/>
              <a:gdLst>
                <a:gd name="T0" fmla="*/ 0 w 34"/>
                <a:gd name="T1" fmla="*/ 13 h 13"/>
                <a:gd name="T2" fmla="*/ 34 w 34"/>
                <a:gd name="T3" fmla="*/ 0 h 13"/>
                <a:gd name="T4" fmla="*/ 0 w 34"/>
                <a:gd name="T5" fmla="*/ 13 h 13"/>
              </a:gdLst>
              <a:ahLst/>
              <a:cxnLst>
                <a:cxn ang="0">
                  <a:pos x="T0" y="T1"/>
                </a:cxn>
                <a:cxn ang="0">
                  <a:pos x="T2" y="T3"/>
                </a:cxn>
                <a:cxn ang="0">
                  <a:pos x="T4" y="T5"/>
                </a:cxn>
              </a:cxnLst>
              <a:rect l="0" t="0" r="r" b="b"/>
              <a:pathLst>
                <a:path w="34" h="13">
                  <a:moveTo>
                    <a:pt x="0" y="13"/>
                  </a:moveTo>
                  <a:lnTo>
                    <a:pt x="34"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8" name="Line 409">
              <a:extLst>
                <a:ext uri="{FF2B5EF4-FFF2-40B4-BE49-F238E27FC236}">
                  <a16:creationId xmlns:a16="http://schemas.microsoft.com/office/drawing/2014/main" id="{71DD6E40-DF8C-4597-B769-3D3174A50ECF}"/>
                </a:ext>
              </a:extLst>
            </p:cNvPr>
            <p:cNvSpPr>
              <a:spLocks noChangeShapeType="1"/>
            </p:cNvSpPr>
            <p:nvPr/>
          </p:nvSpPr>
          <p:spPr bwMode="auto">
            <a:xfrm flipV="1">
              <a:off x="21324988" y="2055823"/>
              <a:ext cx="53975"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9" name="Freeform 410">
              <a:extLst>
                <a:ext uri="{FF2B5EF4-FFF2-40B4-BE49-F238E27FC236}">
                  <a16:creationId xmlns:a16="http://schemas.microsoft.com/office/drawing/2014/main" id="{82CA85B1-F10B-4EEE-A67C-7E34F564EAF0}"/>
                </a:ext>
              </a:extLst>
            </p:cNvPr>
            <p:cNvSpPr>
              <a:spLocks/>
            </p:cNvSpPr>
            <p:nvPr/>
          </p:nvSpPr>
          <p:spPr bwMode="auto">
            <a:xfrm>
              <a:off x="21277363" y="2076461"/>
              <a:ext cx="47625" cy="22225"/>
            </a:xfrm>
            <a:custGeom>
              <a:avLst/>
              <a:gdLst>
                <a:gd name="T0" fmla="*/ 0 w 30"/>
                <a:gd name="T1" fmla="*/ 14 h 14"/>
                <a:gd name="T2" fmla="*/ 30 w 30"/>
                <a:gd name="T3" fmla="*/ 0 h 14"/>
                <a:gd name="T4" fmla="*/ 0 w 30"/>
                <a:gd name="T5" fmla="*/ 14 h 14"/>
              </a:gdLst>
              <a:ahLst/>
              <a:cxnLst>
                <a:cxn ang="0">
                  <a:pos x="T0" y="T1"/>
                </a:cxn>
                <a:cxn ang="0">
                  <a:pos x="T2" y="T3"/>
                </a:cxn>
                <a:cxn ang="0">
                  <a:pos x="T4" y="T5"/>
                </a:cxn>
              </a:cxnLst>
              <a:rect l="0" t="0" r="r" b="b"/>
              <a:pathLst>
                <a:path w="30" h="14">
                  <a:moveTo>
                    <a:pt x="0" y="14"/>
                  </a:moveTo>
                  <a:lnTo>
                    <a:pt x="30"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0" name="Line 411">
              <a:extLst>
                <a:ext uri="{FF2B5EF4-FFF2-40B4-BE49-F238E27FC236}">
                  <a16:creationId xmlns:a16="http://schemas.microsoft.com/office/drawing/2014/main" id="{05E3D53E-C1FA-4C3C-A570-0A2C9746DAFC}"/>
                </a:ext>
              </a:extLst>
            </p:cNvPr>
            <p:cNvSpPr>
              <a:spLocks noChangeShapeType="1"/>
            </p:cNvSpPr>
            <p:nvPr/>
          </p:nvSpPr>
          <p:spPr bwMode="auto">
            <a:xfrm flipV="1">
              <a:off x="21277363" y="2076461"/>
              <a:ext cx="47625"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1" name="Freeform 412">
              <a:extLst>
                <a:ext uri="{FF2B5EF4-FFF2-40B4-BE49-F238E27FC236}">
                  <a16:creationId xmlns:a16="http://schemas.microsoft.com/office/drawing/2014/main" id="{EE7CF06D-72DF-4DBB-B4E9-1201D93A4FA1}"/>
                </a:ext>
              </a:extLst>
            </p:cNvPr>
            <p:cNvSpPr>
              <a:spLocks/>
            </p:cNvSpPr>
            <p:nvPr/>
          </p:nvSpPr>
          <p:spPr bwMode="auto">
            <a:xfrm>
              <a:off x="21224975" y="2098686"/>
              <a:ext cx="52388" cy="9525"/>
            </a:xfrm>
            <a:custGeom>
              <a:avLst/>
              <a:gdLst>
                <a:gd name="T0" fmla="*/ 0 w 33"/>
                <a:gd name="T1" fmla="*/ 6 h 6"/>
                <a:gd name="T2" fmla="*/ 33 w 33"/>
                <a:gd name="T3" fmla="*/ 0 h 6"/>
                <a:gd name="T4" fmla="*/ 0 w 33"/>
                <a:gd name="T5" fmla="*/ 6 h 6"/>
              </a:gdLst>
              <a:ahLst/>
              <a:cxnLst>
                <a:cxn ang="0">
                  <a:pos x="T0" y="T1"/>
                </a:cxn>
                <a:cxn ang="0">
                  <a:pos x="T2" y="T3"/>
                </a:cxn>
                <a:cxn ang="0">
                  <a:pos x="T4" y="T5"/>
                </a:cxn>
              </a:cxnLst>
              <a:rect l="0" t="0" r="r" b="b"/>
              <a:pathLst>
                <a:path w="33" h="6">
                  <a:moveTo>
                    <a:pt x="0" y="6"/>
                  </a:moveTo>
                  <a:lnTo>
                    <a:pt x="33"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2" name="Line 413">
              <a:extLst>
                <a:ext uri="{FF2B5EF4-FFF2-40B4-BE49-F238E27FC236}">
                  <a16:creationId xmlns:a16="http://schemas.microsoft.com/office/drawing/2014/main" id="{59FB24B4-DD9F-4085-BCBF-2BC8B2714640}"/>
                </a:ext>
              </a:extLst>
            </p:cNvPr>
            <p:cNvSpPr>
              <a:spLocks noChangeShapeType="1"/>
            </p:cNvSpPr>
            <p:nvPr/>
          </p:nvSpPr>
          <p:spPr bwMode="auto">
            <a:xfrm flipV="1">
              <a:off x="21224975" y="2098686"/>
              <a:ext cx="52388"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3" name="Freeform 414">
              <a:extLst>
                <a:ext uri="{FF2B5EF4-FFF2-40B4-BE49-F238E27FC236}">
                  <a16:creationId xmlns:a16="http://schemas.microsoft.com/office/drawing/2014/main" id="{00E55299-03EC-47D4-B018-0C0CE8C16C64}"/>
                </a:ext>
              </a:extLst>
            </p:cNvPr>
            <p:cNvSpPr>
              <a:spLocks/>
            </p:cNvSpPr>
            <p:nvPr/>
          </p:nvSpPr>
          <p:spPr bwMode="auto">
            <a:xfrm>
              <a:off x="21159887" y="2108211"/>
              <a:ext cx="65088" cy="19050"/>
            </a:xfrm>
            <a:custGeom>
              <a:avLst/>
              <a:gdLst>
                <a:gd name="T0" fmla="*/ 0 w 41"/>
                <a:gd name="T1" fmla="*/ 12 h 12"/>
                <a:gd name="T2" fmla="*/ 41 w 41"/>
                <a:gd name="T3" fmla="*/ 0 h 12"/>
                <a:gd name="T4" fmla="*/ 0 w 41"/>
                <a:gd name="T5" fmla="*/ 12 h 12"/>
              </a:gdLst>
              <a:ahLst/>
              <a:cxnLst>
                <a:cxn ang="0">
                  <a:pos x="T0" y="T1"/>
                </a:cxn>
                <a:cxn ang="0">
                  <a:pos x="T2" y="T3"/>
                </a:cxn>
                <a:cxn ang="0">
                  <a:pos x="T4" y="T5"/>
                </a:cxn>
              </a:cxnLst>
              <a:rect l="0" t="0" r="r" b="b"/>
              <a:pathLst>
                <a:path w="41" h="12">
                  <a:moveTo>
                    <a:pt x="0" y="12"/>
                  </a:moveTo>
                  <a:lnTo>
                    <a:pt x="41"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4" name="Line 415">
              <a:extLst>
                <a:ext uri="{FF2B5EF4-FFF2-40B4-BE49-F238E27FC236}">
                  <a16:creationId xmlns:a16="http://schemas.microsoft.com/office/drawing/2014/main" id="{54D54BC3-C740-4998-ACB0-9B4B01F5A262}"/>
                </a:ext>
              </a:extLst>
            </p:cNvPr>
            <p:cNvSpPr>
              <a:spLocks noChangeShapeType="1"/>
            </p:cNvSpPr>
            <p:nvPr/>
          </p:nvSpPr>
          <p:spPr bwMode="auto">
            <a:xfrm flipV="1">
              <a:off x="21159887" y="2108211"/>
              <a:ext cx="65088"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5" name="Freeform 416">
              <a:extLst>
                <a:ext uri="{FF2B5EF4-FFF2-40B4-BE49-F238E27FC236}">
                  <a16:creationId xmlns:a16="http://schemas.microsoft.com/office/drawing/2014/main" id="{11DDB2C9-A9D7-4529-83EE-C65AAEADECE5}"/>
                </a:ext>
              </a:extLst>
            </p:cNvPr>
            <p:cNvSpPr>
              <a:spLocks/>
            </p:cNvSpPr>
            <p:nvPr/>
          </p:nvSpPr>
          <p:spPr bwMode="auto">
            <a:xfrm>
              <a:off x="21112262" y="2127261"/>
              <a:ext cx="47625" cy="22225"/>
            </a:xfrm>
            <a:custGeom>
              <a:avLst/>
              <a:gdLst>
                <a:gd name="T0" fmla="*/ 0 w 30"/>
                <a:gd name="T1" fmla="*/ 14 h 14"/>
                <a:gd name="T2" fmla="*/ 30 w 30"/>
                <a:gd name="T3" fmla="*/ 0 h 14"/>
                <a:gd name="T4" fmla="*/ 0 w 30"/>
                <a:gd name="T5" fmla="*/ 14 h 14"/>
              </a:gdLst>
              <a:ahLst/>
              <a:cxnLst>
                <a:cxn ang="0">
                  <a:pos x="T0" y="T1"/>
                </a:cxn>
                <a:cxn ang="0">
                  <a:pos x="T2" y="T3"/>
                </a:cxn>
                <a:cxn ang="0">
                  <a:pos x="T4" y="T5"/>
                </a:cxn>
              </a:cxnLst>
              <a:rect l="0" t="0" r="r" b="b"/>
              <a:pathLst>
                <a:path w="30" h="14">
                  <a:moveTo>
                    <a:pt x="0" y="14"/>
                  </a:moveTo>
                  <a:lnTo>
                    <a:pt x="30"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6" name="Line 417">
              <a:extLst>
                <a:ext uri="{FF2B5EF4-FFF2-40B4-BE49-F238E27FC236}">
                  <a16:creationId xmlns:a16="http://schemas.microsoft.com/office/drawing/2014/main" id="{D306648D-188B-491F-A969-5A182CF9C30A}"/>
                </a:ext>
              </a:extLst>
            </p:cNvPr>
            <p:cNvSpPr>
              <a:spLocks noChangeShapeType="1"/>
            </p:cNvSpPr>
            <p:nvPr/>
          </p:nvSpPr>
          <p:spPr bwMode="auto">
            <a:xfrm flipV="1">
              <a:off x="21112262" y="2127261"/>
              <a:ext cx="47625"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7" name="Freeform 418">
              <a:extLst>
                <a:ext uri="{FF2B5EF4-FFF2-40B4-BE49-F238E27FC236}">
                  <a16:creationId xmlns:a16="http://schemas.microsoft.com/office/drawing/2014/main" id="{4D0ED5F4-27A3-4629-8359-3A63034F0855}"/>
                </a:ext>
              </a:extLst>
            </p:cNvPr>
            <p:cNvSpPr>
              <a:spLocks/>
            </p:cNvSpPr>
            <p:nvPr/>
          </p:nvSpPr>
          <p:spPr bwMode="auto">
            <a:xfrm>
              <a:off x="21077337" y="2149486"/>
              <a:ext cx="34925" cy="30163"/>
            </a:xfrm>
            <a:custGeom>
              <a:avLst/>
              <a:gdLst>
                <a:gd name="T0" fmla="*/ 0 w 22"/>
                <a:gd name="T1" fmla="*/ 19 h 19"/>
                <a:gd name="T2" fmla="*/ 22 w 22"/>
                <a:gd name="T3" fmla="*/ 0 h 19"/>
                <a:gd name="T4" fmla="*/ 0 w 22"/>
                <a:gd name="T5" fmla="*/ 19 h 19"/>
              </a:gdLst>
              <a:ahLst/>
              <a:cxnLst>
                <a:cxn ang="0">
                  <a:pos x="T0" y="T1"/>
                </a:cxn>
                <a:cxn ang="0">
                  <a:pos x="T2" y="T3"/>
                </a:cxn>
                <a:cxn ang="0">
                  <a:pos x="T4" y="T5"/>
                </a:cxn>
              </a:cxnLst>
              <a:rect l="0" t="0" r="r" b="b"/>
              <a:pathLst>
                <a:path w="22" h="19">
                  <a:moveTo>
                    <a:pt x="0" y="19"/>
                  </a:moveTo>
                  <a:lnTo>
                    <a:pt x="22" y="0"/>
                  </a:lnTo>
                  <a:lnTo>
                    <a:pt x="0" y="19"/>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8" name="Line 419">
              <a:extLst>
                <a:ext uri="{FF2B5EF4-FFF2-40B4-BE49-F238E27FC236}">
                  <a16:creationId xmlns:a16="http://schemas.microsoft.com/office/drawing/2014/main" id="{42E42FE7-96C7-4486-872A-32CCC23B0333}"/>
                </a:ext>
              </a:extLst>
            </p:cNvPr>
            <p:cNvSpPr>
              <a:spLocks noChangeShapeType="1"/>
            </p:cNvSpPr>
            <p:nvPr/>
          </p:nvSpPr>
          <p:spPr bwMode="auto">
            <a:xfrm flipV="1">
              <a:off x="21077337" y="2149486"/>
              <a:ext cx="34925" cy="3016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9" name="Freeform 420">
              <a:extLst>
                <a:ext uri="{FF2B5EF4-FFF2-40B4-BE49-F238E27FC236}">
                  <a16:creationId xmlns:a16="http://schemas.microsoft.com/office/drawing/2014/main" id="{45FD048D-3EE1-4039-A1BB-F1AF93617EB1}"/>
                </a:ext>
              </a:extLst>
            </p:cNvPr>
            <p:cNvSpPr>
              <a:spLocks/>
            </p:cNvSpPr>
            <p:nvPr/>
          </p:nvSpPr>
          <p:spPr bwMode="auto">
            <a:xfrm>
              <a:off x="21053524" y="2179649"/>
              <a:ext cx="23813" cy="19050"/>
            </a:xfrm>
            <a:custGeom>
              <a:avLst/>
              <a:gdLst>
                <a:gd name="T0" fmla="*/ 0 w 15"/>
                <a:gd name="T1" fmla="*/ 12 h 12"/>
                <a:gd name="T2" fmla="*/ 15 w 15"/>
                <a:gd name="T3" fmla="*/ 0 h 12"/>
                <a:gd name="T4" fmla="*/ 0 w 15"/>
                <a:gd name="T5" fmla="*/ 12 h 12"/>
              </a:gdLst>
              <a:ahLst/>
              <a:cxnLst>
                <a:cxn ang="0">
                  <a:pos x="T0" y="T1"/>
                </a:cxn>
                <a:cxn ang="0">
                  <a:pos x="T2" y="T3"/>
                </a:cxn>
                <a:cxn ang="0">
                  <a:pos x="T4" y="T5"/>
                </a:cxn>
              </a:cxnLst>
              <a:rect l="0" t="0" r="r" b="b"/>
              <a:pathLst>
                <a:path w="15" h="12">
                  <a:moveTo>
                    <a:pt x="0" y="12"/>
                  </a:moveTo>
                  <a:lnTo>
                    <a:pt x="15"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0" name="Line 421">
              <a:extLst>
                <a:ext uri="{FF2B5EF4-FFF2-40B4-BE49-F238E27FC236}">
                  <a16:creationId xmlns:a16="http://schemas.microsoft.com/office/drawing/2014/main" id="{661F2098-8373-4F05-AE9D-112122053DEC}"/>
                </a:ext>
              </a:extLst>
            </p:cNvPr>
            <p:cNvSpPr>
              <a:spLocks noChangeShapeType="1"/>
            </p:cNvSpPr>
            <p:nvPr/>
          </p:nvSpPr>
          <p:spPr bwMode="auto">
            <a:xfrm flipV="1">
              <a:off x="21053524" y="2179649"/>
              <a:ext cx="2381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1" name="Freeform 422">
              <a:extLst>
                <a:ext uri="{FF2B5EF4-FFF2-40B4-BE49-F238E27FC236}">
                  <a16:creationId xmlns:a16="http://schemas.microsoft.com/office/drawing/2014/main" id="{A7E1B4A5-D2E9-4D1E-994F-52EFED1C21A0}"/>
                </a:ext>
              </a:extLst>
            </p:cNvPr>
            <p:cNvSpPr>
              <a:spLocks/>
            </p:cNvSpPr>
            <p:nvPr/>
          </p:nvSpPr>
          <p:spPr bwMode="auto">
            <a:xfrm>
              <a:off x="21047174" y="2198699"/>
              <a:ext cx="6350" cy="12700"/>
            </a:xfrm>
            <a:custGeom>
              <a:avLst/>
              <a:gdLst>
                <a:gd name="T0" fmla="*/ 0 w 4"/>
                <a:gd name="T1" fmla="*/ 8 h 8"/>
                <a:gd name="T2" fmla="*/ 4 w 4"/>
                <a:gd name="T3" fmla="*/ 0 h 8"/>
                <a:gd name="T4" fmla="*/ 0 w 4"/>
                <a:gd name="T5" fmla="*/ 8 h 8"/>
              </a:gdLst>
              <a:ahLst/>
              <a:cxnLst>
                <a:cxn ang="0">
                  <a:pos x="T0" y="T1"/>
                </a:cxn>
                <a:cxn ang="0">
                  <a:pos x="T2" y="T3"/>
                </a:cxn>
                <a:cxn ang="0">
                  <a:pos x="T4" y="T5"/>
                </a:cxn>
              </a:cxnLst>
              <a:rect l="0" t="0" r="r" b="b"/>
              <a:pathLst>
                <a:path w="4" h="8">
                  <a:moveTo>
                    <a:pt x="0" y="8"/>
                  </a:moveTo>
                  <a:lnTo>
                    <a:pt x="4"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2" name="Line 423">
              <a:extLst>
                <a:ext uri="{FF2B5EF4-FFF2-40B4-BE49-F238E27FC236}">
                  <a16:creationId xmlns:a16="http://schemas.microsoft.com/office/drawing/2014/main" id="{9831E622-488D-4AEC-A701-AAE7943F594E}"/>
                </a:ext>
              </a:extLst>
            </p:cNvPr>
            <p:cNvSpPr>
              <a:spLocks noChangeShapeType="1"/>
            </p:cNvSpPr>
            <p:nvPr/>
          </p:nvSpPr>
          <p:spPr bwMode="auto">
            <a:xfrm flipV="1">
              <a:off x="21047174" y="2198699"/>
              <a:ext cx="6350"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3" name="Freeform 424">
              <a:extLst>
                <a:ext uri="{FF2B5EF4-FFF2-40B4-BE49-F238E27FC236}">
                  <a16:creationId xmlns:a16="http://schemas.microsoft.com/office/drawing/2014/main" id="{FD5DDD5A-597C-42D1-B6C1-D1B23856F6DF}"/>
                </a:ext>
              </a:extLst>
            </p:cNvPr>
            <p:cNvSpPr>
              <a:spLocks/>
            </p:cNvSpPr>
            <p:nvPr/>
          </p:nvSpPr>
          <p:spPr bwMode="auto">
            <a:xfrm>
              <a:off x="20758248" y="2211399"/>
              <a:ext cx="288926" cy="19050"/>
            </a:xfrm>
            <a:custGeom>
              <a:avLst/>
              <a:gdLst>
                <a:gd name="T0" fmla="*/ 0 w 182"/>
                <a:gd name="T1" fmla="*/ 12 h 12"/>
                <a:gd name="T2" fmla="*/ 182 w 182"/>
                <a:gd name="T3" fmla="*/ 0 h 12"/>
                <a:gd name="T4" fmla="*/ 0 w 182"/>
                <a:gd name="T5" fmla="*/ 12 h 12"/>
              </a:gdLst>
              <a:ahLst/>
              <a:cxnLst>
                <a:cxn ang="0">
                  <a:pos x="T0" y="T1"/>
                </a:cxn>
                <a:cxn ang="0">
                  <a:pos x="T2" y="T3"/>
                </a:cxn>
                <a:cxn ang="0">
                  <a:pos x="T4" y="T5"/>
                </a:cxn>
              </a:cxnLst>
              <a:rect l="0" t="0" r="r" b="b"/>
              <a:pathLst>
                <a:path w="182" h="12">
                  <a:moveTo>
                    <a:pt x="0" y="12"/>
                  </a:moveTo>
                  <a:lnTo>
                    <a:pt x="182"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4" name="Line 425">
              <a:extLst>
                <a:ext uri="{FF2B5EF4-FFF2-40B4-BE49-F238E27FC236}">
                  <a16:creationId xmlns:a16="http://schemas.microsoft.com/office/drawing/2014/main" id="{AB9B2D3F-F7FF-442A-905A-EACD99A3E9A2}"/>
                </a:ext>
              </a:extLst>
            </p:cNvPr>
            <p:cNvSpPr>
              <a:spLocks noChangeShapeType="1"/>
            </p:cNvSpPr>
            <p:nvPr/>
          </p:nvSpPr>
          <p:spPr bwMode="auto">
            <a:xfrm flipV="1">
              <a:off x="20758248" y="2211399"/>
              <a:ext cx="288926"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5" name="Freeform 426">
              <a:extLst>
                <a:ext uri="{FF2B5EF4-FFF2-40B4-BE49-F238E27FC236}">
                  <a16:creationId xmlns:a16="http://schemas.microsoft.com/office/drawing/2014/main" id="{7F3032B7-9E4D-40DC-B2FA-BEB3D69ABD05}"/>
                </a:ext>
              </a:extLst>
            </p:cNvPr>
            <p:cNvSpPr>
              <a:spLocks/>
            </p:cNvSpPr>
            <p:nvPr/>
          </p:nvSpPr>
          <p:spPr bwMode="auto">
            <a:xfrm>
              <a:off x="20699510" y="2230449"/>
              <a:ext cx="58738" cy="22225"/>
            </a:xfrm>
            <a:custGeom>
              <a:avLst/>
              <a:gdLst>
                <a:gd name="T0" fmla="*/ 0 w 37"/>
                <a:gd name="T1" fmla="*/ 14 h 14"/>
                <a:gd name="T2" fmla="*/ 37 w 37"/>
                <a:gd name="T3" fmla="*/ 0 h 14"/>
                <a:gd name="T4" fmla="*/ 0 w 37"/>
                <a:gd name="T5" fmla="*/ 14 h 14"/>
              </a:gdLst>
              <a:ahLst/>
              <a:cxnLst>
                <a:cxn ang="0">
                  <a:pos x="T0" y="T1"/>
                </a:cxn>
                <a:cxn ang="0">
                  <a:pos x="T2" y="T3"/>
                </a:cxn>
                <a:cxn ang="0">
                  <a:pos x="T4" y="T5"/>
                </a:cxn>
              </a:cxnLst>
              <a:rect l="0" t="0" r="r" b="b"/>
              <a:pathLst>
                <a:path w="37" h="14">
                  <a:moveTo>
                    <a:pt x="0" y="14"/>
                  </a:moveTo>
                  <a:lnTo>
                    <a:pt x="3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6" name="Line 427">
              <a:extLst>
                <a:ext uri="{FF2B5EF4-FFF2-40B4-BE49-F238E27FC236}">
                  <a16:creationId xmlns:a16="http://schemas.microsoft.com/office/drawing/2014/main" id="{F66DFDA9-6A19-4514-BCD5-715419D30D09}"/>
                </a:ext>
              </a:extLst>
            </p:cNvPr>
            <p:cNvSpPr>
              <a:spLocks noChangeShapeType="1"/>
            </p:cNvSpPr>
            <p:nvPr/>
          </p:nvSpPr>
          <p:spPr bwMode="auto">
            <a:xfrm flipV="1">
              <a:off x="20699510" y="2230449"/>
              <a:ext cx="5873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7" name="Freeform 428">
              <a:extLst>
                <a:ext uri="{FF2B5EF4-FFF2-40B4-BE49-F238E27FC236}">
                  <a16:creationId xmlns:a16="http://schemas.microsoft.com/office/drawing/2014/main" id="{81B4553E-4048-4E85-A1AA-74DAF6B1C393}"/>
                </a:ext>
              </a:extLst>
            </p:cNvPr>
            <p:cNvSpPr>
              <a:spLocks/>
            </p:cNvSpPr>
            <p:nvPr/>
          </p:nvSpPr>
          <p:spPr bwMode="auto">
            <a:xfrm>
              <a:off x="20602672" y="2252674"/>
              <a:ext cx="96838" cy="9525"/>
            </a:xfrm>
            <a:custGeom>
              <a:avLst/>
              <a:gdLst>
                <a:gd name="T0" fmla="*/ 0 w 61"/>
                <a:gd name="T1" fmla="*/ 6 h 6"/>
                <a:gd name="T2" fmla="*/ 61 w 61"/>
                <a:gd name="T3" fmla="*/ 0 h 6"/>
                <a:gd name="T4" fmla="*/ 0 w 61"/>
                <a:gd name="T5" fmla="*/ 6 h 6"/>
              </a:gdLst>
              <a:ahLst/>
              <a:cxnLst>
                <a:cxn ang="0">
                  <a:pos x="T0" y="T1"/>
                </a:cxn>
                <a:cxn ang="0">
                  <a:pos x="T2" y="T3"/>
                </a:cxn>
                <a:cxn ang="0">
                  <a:pos x="T4" y="T5"/>
                </a:cxn>
              </a:cxnLst>
              <a:rect l="0" t="0" r="r" b="b"/>
              <a:pathLst>
                <a:path w="61" h="6">
                  <a:moveTo>
                    <a:pt x="0" y="6"/>
                  </a:moveTo>
                  <a:lnTo>
                    <a:pt x="61"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8" name="Line 429">
              <a:extLst>
                <a:ext uri="{FF2B5EF4-FFF2-40B4-BE49-F238E27FC236}">
                  <a16:creationId xmlns:a16="http://schemas.microsoft.com/office/drawing/2014/main" id="{8E6717DF-1E98-4787-B3D7-B7DE8BDF4D3D}"/>
                </a:ext>
              </a:extLst>
            </p:cNvPr>
            <p:cNvSpPr>
              <a:spLocks noChangeShapeType="1"/>
            </p:cNvSpPr>
            <p:nvPr/>
          </p:nvSpPr>
          <p:spPr bwMode="auto">
            <a:xfrm flipV="1">
              <a:off x="20602672" y="2252674"/>
              <a:ext cx="96838"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9" name="Freeform 430">
              <a:extLst>
                <a:ext uri="{FF2B5EF4-FFF2-40B4-BE49-F238E27FC236}">
                  <a16:creationId xmlns:a16="http://schemas.microsoft.com/office/drawing/2014/main" id="{A6DB1B39-E650-4732-B7DC-4E5AD7051E1E}"/>
                </a:ext>
              </a:extLst>
            </p:cNvPr>
            <p:cNvSpPr>
              <a:spLocks/>
            </p:cNvSpPr>
            <p:nvPr/>
          </p:nvSpPr>
          <p:spPr bwMode="auto">
            <a:xfrm>
              <a:off x="20555047" y="2262199"/>
              <a:ext cx="50800" cy="20638"/>
            </a:xfrm>
            <a:custGeom>
              <a:avLst/>
              <a:gdLst>
                <a:gd name="T0" fmla="*/ 0 w 32"/>
                <a:gd name="T1" fmla="*/ 13 h 13"/>
                <a:gd name="T2" fmla="*/ 32 w 32"/>
                <a:gd name="T3" fmla="*/ 0 h 13"/>
                <a:gd name="T4" fmla="*/ 0 w 32"/>
                <a:gd name="T5" fmla="*/ 13 h 13"/>
              </a:gdLst>
              <a:ahLst/>
              <a:cxnLst>
                <a:cxn ang="0">
                  <a:pos x="T0" y="T1"/>
                </a:cxn>
                <a:cxn ang="0">
                  <a:pos x="T2" y="T3"/>
                </a:cxn>
                <a:cxn ang="0">
                  <a:pos x="T4" y="T5"/>
                </a:cxn>
              </a:cxnLst>
              <a:rect l="0" t="0" r="r" b="b"/>
              <a:pathLst>
                <a:path w="32" h="13">
                  <a:moveTo>
                    <a:pt x="0" y="13"/>
                  </a:moveTo>
                  <a:lnTo>
                    <a:pt x="32"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0" name="Line 431">
              <a:extLst>
                <a:ext uri="{FF2B5EF4-FFF2-40B4-BE49-F238E27FC236}">
                  <a16:creationId xmlns:a16="http://schemas.microsoft.com/office/drawing/2014/main" id="{B2BB67D1-AD02-4ACE-88D0-C1A80A368775}"/>
                </a:ext>
              </a:extLst>
            </p:cNvPr>
            <p:cNvSpPr>
              <a:spLocks noChangeShapeType="1"/>
            </p:cNvSpPr>
            <p:nvPr/>
          </p:nvSpPr>
          <p:spPr bwMode="auto">
            <a:xfrm flipV="1">
              <a:off x="20555047" y="2262199"/>
              <a:ext cx="50800"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1" name="Freeform 432">
              <a:extLst>
                <a:ext uri="{FF2B5EF4-FFF2-40B4-BE49-F238E27FC236}">
                  <a16:creationId xmlns:a16="http://schemas.microsoft.com/office/drawing/2014/main" id="{68D7DDF9-17A7-412F-BEBA-AF33010DB895}"/>
                </a:ext>
              </a:extLst>
            </p:cNvPr>
            <p:cNvSpPr>
              <a:spLocks/>
            </p:cNvSpPr>
            <p:nvPr/>
          </p:nvSpPr>
          <p:spPr bwMode="auto">
            <a:xfrm>
              <a:off x="20545522" y="2282837"/>
              <a:ext cx="9525" cy="31750"/>
            </a:xfrm>
            <a:custGeom>
              <a:avLst/>
              <a:gdLst>
                <a:gd name="T0" fmla="*/ 0 w 6"/>
                <a:gd name="T1" fmla="*/ 20 h 20"/>
                <a:gd name="T2" fmla="*/ 6 w 6"/>
                <a:gd name="T3" fmla="*/ 0 h 20"/>
                <a:gd name="T4" fmla="*/ 0 w 6"/>
                <a:gd name="T5" fmla="*/ 20 h 20"/>
              </a:gdLst>
              <a:ahLst/>
              <a:cxnLst>
                <a:cxn ang="0">
                  <a:pos x="T0" y="T1"/>
                </a:cxn>
                <a:cxn ang="0">
                  <a:pos x="T2" y="T3"/>
                </a:cxn>
                <a:cxn ang="0">
                  <a:pos x="T4" y="T5"/>
                </a:cxn>
              </a:cxnLst>
              <a:rect l="0" t="0" r="r" b="b"/>
              <a:pathLst>
                <a:path w="6" h="20">
                  <a:moveTo>
                    <a:pt x="0" y="20"/>
                  </a:moveTo>
                  <a:lnTo>
                    <a:pt x="6"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2" name="Line 433">
              <a:extLst>
                <a:ext uri="{FF2B5EF4-FFF2-40B4-BE49-F238E27FC236}">
                  <a16:creationId xmlns:a16="http://schemas.microsoft.com/office/drawing/2014/main" id="{B91C4B35-E5E0-45C2-A0D5-CD1454BDFF3D}"/>
                </a:ext>
              </a:extLst>
            </p:cNvPr>
            <p:cNvSpPr>
              <a:spLocks noChangeShapeType="1"/>
            </p:cNvSpPr>
            <p:nvPr/>
          </p:nvSpPr>
          <p:spPr bwMode="auto">
            <a:xfrm flipV="1">
              <a:off x="20545522" y="2282837"/>
              <a:ext cx="9525"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3" name="Freeform 434">
              <a:extLst>
                <a:ext uri="{FF2B5EF4-FFF2-40B4-BE49-F238E27FC236}">
                  <a16:creationId xmlns:a16="http://schemas.microsoft.com/office/drawing/2014/main" id="{D5CE4EC1-9A75-4AAF-948E-856D5B3B87B6}"/>
                </a:ext>
              </a:extLst>
            </p:cNvPr>
            <p:cNvSpPr>
              <a:spLocks/>
            </p:cNvSpPr>
            <p:nvPr/>
          </p:nvSpPr>
          <p:spPr bwMode="auto">
            <a:xfrm>
              <a:off x="20515359" y="2314587"/>
              <a:ext cx="30163" cy="19050"/>
            </a:xfrm>
            <a:custGeom>
              <a:avLst/>
              <a:gdLst>
                <a:gd name="T0" fmla="*/ 0 w 19"/>
                <a:gd name="T1" fmla="*/ 12 h 12"/>
                <a:gd name="T2" fmla="*/ 19 w 19"/>
                <a:gd name="T3" fmla="*/ 0 h 12"/>
                <a:gd name="T4" fmla="*/ 0 w 19"/>
                <a:gd name="T5" fmla="*/ 12 h 12"/>
              </a:gdLst>
              <a:ahLst/>
              <a:cxnLst>
                <a:cxn ang="0">
                  <a:pos x="T0" y="T1"/>
                </a:cxn>
                <a:cxn ang="0">
                  <a:pos x="T2" y="T3"/>
                </a:cxn>
                <a:cxn ang="0">
                  <a:pos x="T4" y="T5"/>
                </a:cxn>
              </a:cxnLst>
              <a:rect l="0" t="0" r="r" b="b"/>
              <a:pathLst>
                <a:path w="19" h="12">
                  <a:moveTo>
                    <a:pt x="0" y="12"/>
                  </a:moveTo>
                  <a:lnTo>
                    <a:pt x="19"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4" name="Line 435">
              <a:extLst>
                <a:ext uri="{FF2B5EF4-FFF2-40B4-BE49-F238E27FC236}">
                  <a16:creationId xmlns:a16="http://schemas.microsoft.com/office/drawing/2014/main" id="{4FAF9276-6094-41AF-9971-597AC10F1344}"/>
                </a:ext>
              </a:extLst>
            </p:cNvPr>
            <p:cNvSpPr>
              <a:spLocks noChangeShapeType="1"/>
            </p:cNvSpPr>
            <p:nvPr/>
          </p:nvSpPr>
          <p:spPr bwMode="auto">
            <a:xfrm flipV="1">
              <a:off x="20515359" y="2314587"/>
              <a:ext cx="3016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5" name="Freeform 436">
              <a:extLst>
                <a:ext uri="{FF2B5EF4-FFF2-40B4-BE49-F238E27FC236}">
                  <a16:creationId xmlns:a16="http://schemas.microsoft.com/office/drawing/2014/main" id="{66A5D6C9-8859-4265-84BA-045AC1923D09}"/>
                </a:ext>
              </a:extLst>
            </p:cNvPr>
            <p:cNvSpPr>
              <a:spLocks/>
            </p:cNvSpPr>
            <p:nvPr/>
          </p:nvSpPr>
          <p:spPr bwMode="auto">
            <a:xfrm>
              <a:off x="20435984" y="2333637"/>
              <a:ext cx="79375" cy="12700"/>
            </a:xfrm>
            <a:custGeom>
              <a:avLst/>
              <a:gdLst>
                <a:gd name="T0" fmla="*/ 0 w 50"/>
                <a:gd name="T1" fmla="*/ 8 h 8"/>
                <a:gd name="T2" fmla="*/ 50 w 50"/>
                <a:gd name="T3" fmla="*/ 0 h 8"/>
                <a:gd name="T4" fmla="*/ 0 w 50"/>
                <a:gd name="T5" fmla="*/ 8 h 8"/>
              </a:gdLst>
              <a:ahLst/>
              <a:cxnLst>
                <a:cxn ang="0">
                  <a:pos x="T0" y="T1"/>
                </a:cxn>
                <a:cxn ang="0">
                  <a:pos x="T2" y="T3"/>
                </a:cxn>
                <a:cxn ang="0">
                  <a:pos x="T4" y="T5"/>
                </a:cxn>
              </a:cxnLst>
              <a:rect l="0" t="0" r="r" b="b"/>
              <a:pathLst>
                <a:path w="50" h="8">
                  <a:moveTo>
                    <a:pt x="0" y="8"/>
                  </a:moveTo>
                  <a:lnTo>
                    <a:pt x="50"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6" name="Line 437">
              <a:extLst>
                <a:ext uri="{FF2B5EF4-FFF2-40B4-BE49-F238E27FC236}">
                  <a16:creationId xmlns:a16="http://schemas.microsoft.com/office/drawing/2014/main" id="{992504C2-4F15-48F2-A7DE-E45A8857ED53}"/>
                </a:ext>
              </a:extLst>
            </p:cNvPr>
            <p:cNvSpPr>
              <a:spLocks noChangeShapeType="1"/>
            </p:cNvSpPr>
            <p:nvPr/>
          </p:nvSpPr>
          <p:spPr bwMode="auto">
            <a:xfrm flipV="1">
              <a:off x="20435984" y="2333637"/>
              <a:ext cx="793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7" name="Freeform 438">
              <a:extLst>
                <a:ext uri="{FF2B5EF4-FFF2-40B4-BE49-F238E27FC236}">
                  <a16:creationId xmlns:a16="http://schemas.microsoft.com/office/drawing/2014/main" id="{6C1D7FE8-6674-4E42-B4E6-1E06D0618940}"/>
                </a:ext>
              </a:extLst>
            </p:cNvPr>
            <p:cNvSpPr>
              <a:spLocks/>
            </p:cNvSpPr>
            <p:nvPr/>
          </p:nvSpPr>
          <p:spPr bwMode="auto">
            <a:xfrm>
              <a:off x="20326446" y="2343162"/>
              <a:ext cx="109538" cy="22225"/>
            </a:xfrm>
            <a:custGeom>
              <a:avLst/>
              <a:gdLst>
                <a:gd name="T0" fmla="*/ 0 w 69"/>
                <a:gd name="T1" fmla="*/ 14 h 14"/>
                <a:gd name="T2" fmla="*/ 69 w 69"/>
                <a:gd name="T3" fmla="*/ 0 h 14"/>
                <a:gd name="T4" fmla="*/ 0 w 69"/>
                <a:gd name="T5" fmla="*/ 14 h 14"/>
              </a:gdLst>
              <a:ahLst/>
              <a:cxnLst>
                <a:cxn ang="0">
                  <a:pos x="T0" y="T1"/>
                </a:cxn>
                <a:cxn ang="0">
                  <a:pos x="T2" y="T3"/>
                </a:cxn>
                <a:cxn ang="0">
                  <a:pos x="T4" y="T5"/>
                </a:cxn>
              </a:cxnLst>
              <a:rect l="0" t="0" r="r" b="b"/>
              <a:pathLst>
                <a:path w="69" h="14">
                  <a:moveTo>
                    <a:pt x="0" y="14"/>
                  </a:moveTo>
                  <a:lnTo>
                    <a:pt x="69"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8" name="Line 439">
              <a:extLst>
                <a:ext uri="{FF2B5EF4-FFF2-40B4-BE49-F238E27FC236}">
                  <a16:creationId xmlns:a16="http://schemas.microsoft.com/office/drawing/2014/main" id="{3B5AC823-1601-4F41-97B9-6167B75C40DB}"/>
                </a:ext>
              </a:extLst>
            </p:cNvPr>
            <p:cNvSpPr>
              <a:spLocks noChangeShapeType="1"/>
            </p:cNvSpPr>
            <p:nvPr/>
          </p:nvSpPr>
          <p:spPr bwMode="auto">
            <a:xfrm flipV="1">
              <a:off x="20326446" y="2343162"/>
              <a:ext cx="112713"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9" name="Freeform 440">
              <a:extLst>
                <a:ext uri="{FF2B5EF4-FFF2-40B4-BE49-F238E27FC236}">
                  <a16:creationId xmlns:a16="http://schemas.microsoft.com/office/drawing/2014/main" id="{B8CCD29F-BD8F-4446-8E8A-C720A862772E}"/>
                </a:ext>
              </a:extLst>
            </p:cNvPr>
            <p:cNvSpPr>
              <a:spLocks/>
            </p:cNvSpPr>
            <p:nvPr/>
          </p:nvSpPr>
          <p:spPr bwMode="auto">
            <a:xfrm>
              <a:off x="20313746" y="2365387"/>
              <a:ext cx="12700" cy="22225"/>
            </a:xfrm>
            <a:custGeom>
              <a:avLst/>
              <a:gdLst>
                <a:gd name="T0" fmla="*/ 0 w 8"/>
                <a:gd name="T1" fmla="*/ 14 h 14"/>
                <a:gd name="T2" fmla="*/ 8 w 8"/>
                <a:gd name="T3" fmla="*/ 0 h 14"/>
                <a:gd name="T4" fmla="*/ 0 w 8"/>
                <a:gd name="T5" fmla="*/ 14 h 14"/>
              </a:gdLst>
              <a:ahLst/>
              <a:cxnLst>
                <a:cxn ang="0">
                  <a:pos x="T0" y="T1"/>
                </a:cxn>
                <a:cxn ang="0">
                  <a:pos x="T2" y="T3"/>
                </a:cxn>
                <a:cxn ang="0">
                  <a:pos x="T4" y="T5"/>
                </a:cxn>
              </a:cxnLst>
              <a:rect l="0" t="0" r="r" b="b"/>
              <a:pathLst>
                <a:path w="8" h="14">
                  <a:moveTo>
                    <a:pt x="0" y="14"/>
                  </a:moveTo>
                  <a:lnTo>
                    <a:pt x="8"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0" name="Line 441">
              <a:extLst>
                <a:ext uri="{FF2B5EF4-FFF2-40B4-BE49-F238E27FC236}">
                  <a16:creationId xmlns:a16="http://schemas.microsoft.com/office/drawing/2014/main" id="{BC751211-078B-4ABB-9497-3528EE880210}"/>
                </a:ext>
              </a:extLst>
            </p:cNvPr>
            <p:cNvSpPr>
              <a:spLocks noChangeShapeType="1"/>
            </p:cNvSpPr>
            <p:nvPr/>
          </p:nvSpPr>
          <p:spPr bwMode="auto">
            <a:xfrm flipV="1">
              <a:off x="20313746" y="2365387"/>
              <a:ext cx="127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1" name="Freeform 442">
              <a:extLst>
                <a:ext uri="{FF2B5EF4-FFF2-40B4-BE49-F238E27FC236}">
                  <a16:creationId xmlns:a16="http://schemas.microsoft.com/office/drawing/2014/main" id="{6006BD6F-4E17-4813-9268-02876CBAC7BE}"/>
                </a:ext>
              </a:extLst>
            </p:cNvPr>
            <p:cNvSpPr>
              <a:spLocks/>
            </p:cNvSpPr>
            <p:nvPr/>
          </p:nvSpPr>
          <p:spPr bwMode="auto">
            <a:xfrm>
              <a:off x="20248658" y="2387612"/>
              <a:ext cx="65088" cy="7938"/>
            </a:xfrm>
            <a:custGeom>
              <a:avLst/>
              <a:gdLst>
                <a:gd name="T0" fmla="*/ 0 w 41"/>
                <a:gd name="T1" fmla="*/ 5 h 5"/>
                <a:gd name="T2" fmla="*/ 41 w 41"/>
                <a:gd name="T3" fmla="*/ 0 h 5"/>
                <a:gd name="T4" fmla="*/ 0 w 41"/>
                <a:gd name="T5" fmla="*/ 5 h 5"/>
              </a:gdLst>
              <a:ahLst/>
              <a:cxnLst>
                <a:cxn ang="0">
                  <a:pos x="T0" y="T1"/>
                </a:cxn>
                <a:cxn ang="0">
                  <a:pos x="T2" y="T3"/>
                </a:cxn>
                <a:cxn ang="0">
                  <a:pos x="T4" y="T5"/>
                </a:cxn>
              </a:cxnLst>
              <a:rect l="0" t="0" r="r" b="b"/>
              <a:pathLst>
                <a:path w="41" h="5">
                  <a:moveTo>
                    <a:pt x="0" y="5"/>
                  </a:moveTo>
                  <a:lnTo>
                    <a:pt x="41" y="0"/>
                  </a:lnTo>
                  <a:lnTo>
                    <a:pt x="0" y="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2" name="Line 443">
              <a:extLst>
                <a:ext uri="{FF2B5EF4-FFF2-40B4-BE49-F238E27FC236}">
                  <a16:creationId xmlns:a16="http://schemas.microsoft.com/office/drawing/2014/main" id="{4594AAC4-7B51-48CF-9D10-8DA5428957B4}"/>
                </a:ext>
              </a:extLst>
            </p:cNvPr>
            <p:cNvSpPr>
              <a:spLocks noChangeShapeType="1"/>
            </p:cNvSpPr>
            <p:nvPr/>
          </p:nvSpPr>
          <p:spPr bwMode="auto">
            <a:xfrm flipV="1">
              <a:off x="20248658" y="2387612"/>
              <a:ext cx="65088" cy="79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3" name="Freeform 444">
              <a:extLst>
                <a:ext uri="{FF2B5EF4-FFF2-40B4-BE49-F238E27FC236}">
                  <a16:creationId xmlns:a16="http://schemas.microsoft.com/office/drawing/2014/main" id="{5A7FA5AD-4504-4C9E-9B25-289C8072B62C}"/>
                </a:ext>
              </a:extLst>
            </p:cNvPr>
            <p:cNvSpPr>
              <a:spLocks/>
            </p:cNvSpPr>
            <p:nvPr/>
          </p:nvSpPr>
          <p:spPr bwMode="auto">
            <a:xfrm>
              <a:off x="20229608" y="2395550"/>
              <a:ext cx="19050" cy="22225"/>
            </a:xfrm>
            <a:custGeom>
              <a:avLst/>
              <a:gdLst>
                <a:gd name="T0" fmla="*/ 0 w 12"/>
                <a:gd name="T1" fmla="*/ 14 h 14"/>
                <a:gd name="T2" fmla="*/ 12 w 12"/>
                <a:gd name="T3" fmla="*/ 0 h 14"/>
                <a:gd name="T4" fmla="*/ 0 w 12"/>
                <a:gd name="T5" fmla="*/ 14 h 14"/>
              </a:gdLst>
              <a:ahLst/>
              <a:cxnLst>
                <a:cxn ang="0">
                  <a:pos x="T0" y="T1"/>
                </a:cxn>
                <a:cxn ang="0">
                  <a:pos x="T2" y="T3"/>
                </a:cxn>
                <a:cxn ang="0">
                  <a:pos x="T4" y="T5"/>
                </a:cxn>
              </a:cxnLst>
              <a:rect l="0" t="0" r="r" b="b"/>
              <a:pathLst>
                <a:path w="12" h="14">
                  <a:moveTo>
                    <a:pt x="0" y="14"/>
                  </a:moveTo>
                  <a:lnTo>
                    <a:pt x="12"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4" name="Line 445">
              <a:extLst>
                <a:ext uri="{FF2B5EF4-FFF2-40B4-BE49-F238E27FC236}">
                  <a16:creationId xmlns:a16="http://schemas.microsoft.com/office/drawing/2014/main" id="{EFF069AC-8D2B-4EBF-9F4F-99C33B3DE907}"/>
                </a:ext>
              </a:extLst>
            </p:cNvPr>
            <p:cNvSpPr>
              <a:spLocks noChangeShapeType="1"/>
            </p:cNvSpPr>
            <p:nvPr/>
          </p:nvSpPr>
          <p:spPr bwMode="auto">
            <a:xfrm flipV="1">
              <a:off x="20229608" y="2395550"/>
              <a:ext cx="190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5" name="Freeform 446">
              <a:extLst>
                <a:ext uri="{FF2B5EF4-FFF2-40B4-BE49-F238E27FC236}">
                  <a16:creationId xmlns:a16="http://schemas.microsoft.com/office/drawing/2014/main" id="{66EA8BBE-409C-457D-BF40-C3D8408D1F34}"/>
                </a:ext>
              </a:extLst>
            </p:cNvPr>
            <p:cNvSpPr>
              <a:spLocks/>
            </p:cNvSpPr>
            <p:nvPr/>
          </p:nvSpPr>
          <p:spPr bwMode="auto">
            <a:xfrm>
              <a:off x="20216908" y="2417775"/>
              <a:ext cx="12700" cy="19050"/>
            </a:xfrm>
            <a:custGeom>
              <a:avLst/>
              <a:gdLst>
                <a:gd name="T0" fmla="*/ 0 w 8"/>
                <a:gd name="T1" fmla="*/ 12 h 12"/>
                <a:gd name="T2" fmla="*/ 8 w 8"/>
                <a:gd name="T3" fmla="*/ 0 h 12"/>
                <a:gd name="T4" fmla="*/ 0 w 8"/>
                <a:gd name="T5" fmla="*/ 12 h 12"/>
              </a:gdLst>
              <a:ahLst/>
              <a:cxnLst>
                <a:cxn ang="0">
                  <a:pos x="T0" y="T1"/>
                </a:cxn>
                <a:cxn ang="0">
                  <a:pos x="T2" y="T3"/>
                </a:cxn>
                <a:cxn ang="0">
                  <a:pos x="T4" y="T5"/>
                </a:cxn>
              </a:cxnLst>
              <a:rect l="0" t="0" r="r" b="b"/>
              <a:pathLst>
                <a:path w="8" h="12">
                  <a:moveTo>
                    <a:pt x="0" y="12"/>
                  </a:moveTo>
                  <a:lnTo>
                    <a:pt x="8"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6" name="Line 447">
              <a:extLst>
                <a:ext uri="{FF2B5EF4-FFF2-40B4-BE49-F238E27FC236}">
                  <a16:creationId xmlns:a16="http://schemas.microsoft.com/office/drawing/2014/main" id="{041B2C48-CCC0-4ADA-84FD-6B1ACD6BDB36}"/>
                </a:ext>
              </a:extLst>
            </p:cNvPr>
            <p:cNvSpPr>
              <a:spLocks noChangeShapeType="1"/>
            </p:cNvSpPr>
            <p:nvPr/>
          </p:nvSpPr>
          <p:spPr bwMode="auto">
            <a:xfrm flipV="1">
              <a:off x="20216908" y="2417775"/>
              <a:ext cx="12700"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7" name="Freeform 448">
              <a:extLst>
                <a:ext uri="{FF2B5EF4-FFF2-40B4-BE49-F238E27FC236}">
                  <a16:creationId xmlns:a16="http://schemas.microsoft.com/office/drawing/2014/main" id="{D033DD84-6B98-4955-BA01-94C9F1E746E5}"/>
                </a:ext>
              </a:extLst>
            </p:cNvPr>
            <p:cNvSpPr>
              <a:spLocks/>
            </p:cNvSpPr>
            <p:nvPr/>
          </p:nvSpPr>
          <p:spPr bwMode="auto">
            <a:xfrm>
              <a:off x="20161345" y="2436825"/>
              <a:ext cx="55563" cy="9525"/>
            </a:xfrm>
            <a:custGeom>
              <a:avLst/>
              <a:gdLst>
                <a:gd name="T0" fmla="*/ 0 w 35"/>
                <a:gd name="T1" fmla="*/ 6 h 6"/>
                <a:gd name="T2" fmla="*/ 35 w 35"/>
                <a:gd name="T3" fmla="*/ 0 h 6"/>
                <a:gd name="T4" fmla="*/ 0 w 35"/>
                <a:gd name="T5" fmla="*/ 6 h 6"/>
              </a:gdLst>
              <a:ahLst/>
              <a:cxnLst>
                <a:cxn ang="0">
                  <a:pos x="T0" y="T1"/>
                </a:cxn>
                <a:cxn ang="0">
                  <a:pos x="T2" y="T3"/>
                </a:cxn>
                <a:cxn ang="0">
                  <a:pos x="T4" y="T5"/>
                </a:cxn>
              </a:cxnLst>
              <a:rect l="0" t="0" r="r" b="b"/>
              <a:pathLst>
                <a:path w="35" h="6">
                  <a:moveTo>
                    <a:pt x="0" y="6"/>
                  </a:moveTo>
                  <a:lnTo>
                    <a:pt x="35"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8" name="Line 449">
              <a:extLst>
                <a:ext uri="{FF2B5EF4-FFF2-40B4-BE49-F238E27FC236}">
                  <a16:creationId xmlns:a16="http://schemas.microsoft.com/office/drawing/2014/main" id="{D2978931-C839-42C7-BB60-26A797E710B8}"/>
                </a:ext>
              </a:extLst>
            </p:cNvPr>
            <p:cNvSpPr>
              <a:spLocks noChangeShapeType="1"/>
            </p:cNvSpPr>
            <p:nvPr/>
          </p:nvSpPr>
          <p:spPr bwMode="auto">
            <a:xfrm flipV="1">
              <a:off x="20161345" y="2436825"/>
              <a:ext cx="55563"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9" name="Freeform 450">
              <a:extLst>
                <a:ext uri="{FF2B5EF4-FFF2-40B4-BE49-F238E27FC236}">
                  <a16:creationId xmlns:a16="http://schemas.microsoft.com/office/drawing/2014/main" id="{96F2CBCF-48F9-4F04-BC1C-26B7578E44EC}"/>
                </a:ext>
              </a:extLst>
            </p:cNvPr>
            <p:cNvSpPr>
              <a:spLocks/>
            </p:cNvSpPr>
            <p:nvPr/>
          </p:nvSpPr>
          <p:spPr bwMode="auto">
            <a:xfrm>
              <a:off x="20110545" y="2446350"/>
              <a:ext cx="50800" cy="22225"/>
            </a:xfrm>
            <a:custGeom>
              <a:avLst/>
              <a:gdLst>
                <a:gd name="T0" fmla="*/ 0 w 32"/>
                <a:gd name="T1" fmla="*/ 14 h 14"/>
                <a:gd name="T2" fmla="*/ 32 w 32"/>
                <a:gd name="T3" fmla="*/ 0 h 14"/>
                <a:gd name="T4" fmla="*/ 0 w 32"/>
                <a:gd name="T5" fmla="*/ 14 h 14"/>
              </a:gdLst>
              <a:ahLst/>
              <a:cxnLst>
                <a:cxn ang="0">
                  <a:pos x="T0" y="T1"/>
                </a:cxn>
                <a:cxn ang="0">
                  <a:pos x="T2" y="T3"/>
                </a:cxn>
                <a:cxn ang="0">
                  <a:pos x="T4" y="T5"/>
                </a:cxn>
              </a:cxnLst>
              <a:rect l="0" t="0" r="r" b="b"/>
              <a:pathLst>
                <a:path w="32" h="14">
                  <a:moveTo>
                    <a:pt x="0" y="14"/>
                  </a:moveTo>
                  <a:lnTo>
                    <a:pt x="32"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0" name="Line 451">
              <a:extLst>
                <a:ext uri="{FF2B5EF4-FFF2-40B4-BE49-F238E27FC236}">
                  <a16:creationId xmlns:a16="http://schemas.microsoft.com/office/drawing/2014/main" id="{403E7EEE-97ED-40B6-A889-D80E349AEE8F}"/>
                </a:ext>
              </a:extLst>
            </p:cNvPr>
            <p:cNvSpPr>
              <a:spLocks noChangeShapeType="1"/>
            </p:cNvSpPr>
            <p:nvPr/>
          </p:nvSpPr>
          <p:spPr bwMode="auto">
            <a:xfrm flipV="1">
              <a:off x="20110545" y="2446350"/>
              <a:ext cx="508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1" name="Freeform 452">
              <a:extLst>
                <a:ext uri="{FF2B5EF4-FFF2-40B4-BE49-F238E27FC236}">
                  <a16:creationId xmlns:a16="http://schemas.microsoft.com/office/drawing/2014/main" id="{53160C39-AA90-4871-B540-F72BF0A78786}"/>
                </a:ext>
              </a:extLst>
            </p:cNvPr>
            <p:cNvSpPr>
              <a:spLocks/>
            </p:cNvSpPr>
            <p:nvPr/>
          </p:nvSpPr>
          <p:spPr bwMode="auto">
            <a:xfrm>
              <a:off x="20104195" y="2468575"/>
              <a:ext cx="6350" cy="22225"/>
            </a:xfrm>
            <a:custGeom>
              <a:avLst/>
              <a:gdLst>
                <a:gd name="T0" fmla="*/ 0 w 4"/>
                <a:gd name="T1" fmla="*/ 14 h 14"/>
                <a:gd name="T2" fmla="*/ 4 w 4"/>
                <a:gd name="T3" fmla="*/ 0 h 14"/>
                <a:gd name="T4" fmla="*/ 0 w 4"/>
                <a:gd name="T5" fmla="*/ 14 h 14"/>
              </a:gdLst>
              <a:ahLst/>
              <a:cxnLst>
                <a:cxn ang="0">
                  <a:pos x="T0" y="T1"/>
                </a:cxn>
                <a:cxn ang="0">
                  <a:pos x="T2" y="T3"/>
                </a:cxn>
                <a:cxn ang="0">
                  <a:pos x="T4" y="T5"/>
                </a:cxn>
              </a:cxnLst>
              <a:rect l="0" t="0" r="r" b="b"/>
              <a:pathLst>
                <a:path w="4" h="14">
                  <a:moveTo>
                    <a:pt x="0" y="14"/>
                  </a:moveTo>
                  <a:lnTo>
                    <a:pt x="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2" name="Line 453">
              <a:extLst>
                <a:ext uri="{FF2B5EF4-FFF2-40B4-BE49-F238E27FC236}">
                  <a16:creationId xmlns:a16="http://schemas.microsoft.com/office/drawing/2014/main" id="{A596178D-927E-494D-997C-F2C478320172}"/>
                </a:ext>
              </a:extLst>
            </p:cNvPr>
            <p:cNvSpPr>
              <a:spLocks noChangeShapeType="1"/>
            </p:cNvSpPr>
            <p:nvPr/>
          </p:nvSpPr>
          <p:spPr bwMode="auto">
            <a:xfrm flipV="1">
              <a:off x="20104195" y="2468575"/>
              <a:ext cx="63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3" name="Freeform 454">
              <a:extLst>
                <a:ext uri="{FF2B5EF4-FFF2-40B4-BE49-F238E27FC236}">
                  <a16:creationId xmlns:a16="http://schemas.microsoft.com/office/drawing/2014/main" id="{110F010E-E6FC-4172-BE2F-C3F74CB62017}"/>
                </a:ext>
              </a:extLst>
            </p:cNvPr>
            <p:cNvSpPr>
              <a:spLocks/>
            </p:cNvSpPr>
            <p:nvPr/>
          </p:nvSpPr>
          <p:spPr bwMode="auto">
            <a:xfrm>
              <a:off x="20077207" y="2490800"/>
              <a:ext cx="26988" cy="7938"/>
            </a:xfrm>
            <a:custGeom>
              <a:avLst/>
              <a:gdLst>
                <a:gd name="T0" fmla="*/ 0 w 17"/>
                <a:gd name="T1" fmla="*/ 5 h 5"/>
                <a:gd name="T2" fmla="*/ 17 w 17"/>
                <a:gd name="T3" fmla="*/ 0 h 5"/>
                <a:gd name="T4" fmla="*/ 0 w 17"/>
                <a:gd name="T5" fmla="*/ 5 h 5"/>
              </a:gdLst>
              <a:ahLst/>
              <a:cxnLst>
                <a:cxn ang="0">
                  <a:pos x="T0" y="T1"/>
                </a:cxn>
                <a:cxn ang="0">
                  <a:pos x="T2" y="T3"/>
                </a:cxn>
                <a:cxn ang="0">
                  <a:pos x="T4" y="T5"/>
                </a:cxn>
              </a:cxnLst>
              <a:rect l="0" t="0" r="r" b="b"/>
              <a:pathLst>
                <a:path w="17" h="5">
                  <a:moveTo>
                    <a:pt x="0" y="5"/>
                  </a:moveTo>
                  <a:lnTo>
                    <a:pt x="17" y="0"/>
                  </a:lnTo>
                  <a:lnTo>
                    <a:pt x="0" y="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4" name="Line 455">
              <a:extLst>
                <a:ext uri="{FF2B5EF4-FFF2-40B4-BE49-F238E27FC236}">
                  <a16:creationId xmlns:a16="http://schemas.microsoft.com/office/drawing/2014/main" id="{14100176-196A-49C9-8E40-213AAE4A4B7D}"/>
                </a:ext>
              </a:extLst>
            </p:cNvPr>
            <p:cNvSpPr>
              <a:spLocks noChangeShapeType="1"/>
            </p:cNvSpPr>
            <p:nvPr/>
          </p:nvSpPr>
          <p:spPr bwMode="auto">
            <a:xfrm flipV="1">
              <a:off x="20077207" y="2490800"/>
              <a:ext cx="26988" cy="79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5" name="Freeform 456">
              <a:extLst>
                <a:ext uri="{FF2B5EF4-FFF2-40B4-BE49-F238E27FC236}">
                  <a16:creationId xmlns:a16="http://schemas.microsoft.com/office/drawing/2014/main" id="{67B06654-62DD-4CB0-9709-A7DF45E465A7}"/>
                </a:ext>
              </a:extLst>
            </p:cNvPr>
            <p:cNvSpPr>
              <a:spLocks/>
            </p:cNvSpPr>
            <p:nvPr/>
          </p:nvSpPr>
          <p:spPr bwMode="auto">
            <a:xfrm>
              <a:off x="20004182" y="2498738"/>
              <a:ext cx="73025" cy="41275"/>
            </a:xfrm>
            <a:custGeom>
              <a:avLst/>
              <a:gdLst>
                <a:gd name="T0" fmla="*/ 0 w 46"/>
                <a:gd name="T1" fmla="*/ 26 h 26"/>
                <a:gd name="T2" fmla="*/ 46 w 46"/>
                <a:gd name="T3" fmla="*/ 0 h 26"/>
                <a:gd name="T4" fmla="*/ 0 w 46"/>
                <a:gd name="T5" fmla="*/ 26 h 26"/>
              </a:gdLst>
              <a:ahLst/>
              <a:cxnLst>
                <a:cxn ang="0">
                  <a:pos x="T0" y="T1"/>
                </a:cxn>
                <a:cxn ang="0">
                  <a:pos x="T2" y="T3"/>
                </a:cxn>
                <a:cxn ang="0">
                  <a:pos x="T4" y="T5"/>
                </a:cxn>
              </a:cxnLst>
              <a:rect l="0" t="0" r="r" b="b"/>
              <a:pathLst>
                <a:path w="46" h="26">
                  <a:moveTo>
                    <a:pt x="0" y="26"/>
                  </a:moveTo>
                  <a:lnTo>
                    <a:pt x="46" y="0"/>
                  </a:lnTo>
                  <a:lnTo>
                    <a:pt x="0" y="2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6" name="Line 457">
              <a:extLst>
                <a:ext uri="{FF2B5EF4-FFF2-40B4-BE49-F238E27FC236}">
                  <a16:creationId xmlns:a16="http://schemas.microsoft.com/office/drawing/2014/main" id="{C8D5F651-4BC4-4231-9EDF-8D63B27A659C}"/>
                </a:ext>
              </a:extLst>
            </p:cNvPr>
            <p:cNvSpPr>
              <a:spLocks noChangeShapeType="1"/>
            </p:cNvSpPr>
            <p:nvPr/>
          </p:nvSpPr>
          <p:spPr bwMode="auto">
            <a:xfrm flipV="1">
              <a:off x="20004182" y="2498738"/>
              <a:ext cx="73025" cy="41275"/>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7" name="Line 458">
              <a:extLst>
                <a:ext uri="{FF2B5EF4-FFF2-40B4-BE49-F238E27FC236}">
                  <a16:creationId xmlns:a16="http://schemas.microsoft.com/office/drawing/2014/main" id="{6363B5B1-F2BD-4A8F-BEB8-FBCB26AF05D6}"/>
                </a:ext>
              </a:extLst>
            </p:cNvPr>
            <p:cNvSpPr>
              <a:spLocks noChangeShapeType="1"/>
            </p:cNvSpPr>
            <p:nvPr/>
          </p:nvSpPr>
          <p:spPr bwMode="auto">
            <a:xfrm flipV="1">
              <a:off x="20004182" y="2498738"/>
              <a:ext cx="73025" cy="4127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8" name="Freeform 459">
              <a:extLst>
                <a:ext uri="{FF2B5EF4-FFF2-40B4-BE49-F238E27FC236}">
                  <a16:creationId xmlns:a16="http://schemas.microsoft.com/office/drawing/2014/main" id="{7D858761-9385-4A81-BAF8-B7D406CB1CBE}"/>
                </a:ext>
              </a:extLst>
            </p:cNvPr>
            <p:cNvSpPr>
              <a:spLocks/>
            </p:cNvSpPr>
            <p:nvPr/>
          </p:nvSpPr>
          <p:spPr bwMode="auto">
            <a:xfrm>
              <a:off x="19997832" y="2540013"/>
              <a:ext cx="6350" cy="9525"/>
            </a:xfrm>
            <a:custGeom>
              <a:avLst/>
              <a:gdLst>
                <a:gd name="T0" fmla="*/ 0 w 4"/>
                <a:gd name="T1" fmla="*/ 6 h 6"/>
                <a:gd name="T2" fmla="*/ 4 w 4"/>
                <a:gd name="T3" fmla="*/ 0 h 6"/>
                <a:gd name="T4" fmla="*/ 0 w 4"/>
                <a:gd name="T5" fmla="*/ 6 h 6"/>
              </a:gdLst>
              <a:ahLst/>
              <a:cxnLst>
                <a:cxn ang="0">
                  <a:pos x="T0" y="T1"/>
                </a:cxn>
                <a:cxn ang="0">
                  <a:pos x="T2" y="T3"/>
                </a:cxn>
                <a:cxn ang="0">
                  <a:pos x="T4" y="T5"/>
                </a:cxn>
              </a:cxnLst>
              <a:rect l="0" t="0" r="r" b="b"/>
              <a:pathLst>
                <a:path w="4" h="6">
                  <a:moveTo>
                    <a:pt x="0" y="6"/>
                  </a:moveTo>
                  <a:lnTo>
                    <a:pt x="4"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9" name="Line 460">
              <a:extLst>
                <a:ext uri="{FF2B5EF4-FFF2-40B4-BE49-F238E27FC236}">
                  <a16:creationId xmlns:a16="http://schemas.microsoft.com/office/drawing/2014/main" id="{3CC26BC4-770D-4043-9B1D-03B3E4459568}"/>
                </a:ext>
              </a:extLst>
            </p:cNvPr>
            <p:cNvSpPr>
              <a:spLocks noChangeShapeType="1"/>
            </p:cNvSpPr>
            <p:nvPr/>
          </p:nvSpPr>
          <p:spPr bwMode="auto">
            <a:xfrm flipV="1">
              <a:off x="19997832" y="2540013"/>
              <a:ext cx="6350"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0" name="Freeform 461">
              <a:extLst>
                <a:ext uri="{FF2B5EF4-FFF2-40B4-BE49-F238E27FC236}">
                  <a16:creationId xmlns:a16="http://schemas.microsoft.com/office/drawing/2014/main" id="{BB02D203-1CCA-42D4-91FC-F7EE0A348A47}"/>
                </a:ext>
              </a:extLst>
            </p:cNvPr>
            <p:cNvSpPr>
              <a:spLocks/>
            </p:cNvSpPr>
            <p:nvPr/>
          </p:nvSpPr>
          <p:spPr bwMode="auto">
            <a:xfrm>
              <a:off x="19977194" y="2549538"/>
              <a:ext cx="20638" cy="22225"/>
            </a:xfrm>
            <a:custGeom>
              <a:avLst/>
              <a:gdLst>
                <a:gd name="T0" fmla="*/ 0 w 13"/>
                <a:gd name="T1" fmla="*/ 14 h 14"/>
                <a:gd name="T2" fmla="*/ 13 w 13"/>
                <a:gd name="T3" fmla="*/ 0 h 14"/>
                <a:gd name="T4" fmla="*/ 0 w 13"/>
                <a:gd name="T5" fmla="*/ 14 h 14"/>
              </a:gdLst>
              <a:ahLst/>
              <a:cxnLst>
                <a:cxn ang="0">
                  <a:pos x="T0" y="T1"/>
                </a:cxn>
                <a:cxn ang="0">
                  <a:pos x="T2" y="T3"/>
                </a:cxn>
                <a:cxn ang="0">
                  <a:pos x="T4" y="T5"/>
                </a:cxn>
              </a:cxnLst>
              <a:rect l="0" t="0" r="r" b="b"/>
              <a:pathLst>
                <a:path w="13" h="14">
                  <a:moveTo>
                    <a:pt x="0" y="14"/>
                  </a:moveTo>
                  <a:lnTo>
                    <a:pt x="13"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1" name="Line 462">
              <a:extLst>
                <a:ext uri="{FF2B5EF4-FFF2-40B4-BE49-F238E27FC236}">
                  <a16:creationId xmlns:a16="http://schemas.microsoft.com/office/drawing/2014/main" id="{819E8BBE-A97A-473D-8147-DF07EDAF0B77}"/>
                </a:ext>
              </a:extLst>
            </p:cNvPr>
            <p:cNvSpPr>
              <a:spLocks noChangeShapeType="1"/>
            </p:cNvSpPr>
            <p:nvPr/>
          </p:nvSpPr>
          <p:spPr bwMode="auto">
            <a:xfrm flipV="1">
              <a:off x="19977194" y="2549538"/>
              <a:ext cx="2063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2" name="Freeform 463">
              <a:extLst>
                <a:ext uri="{FF2B5EF4-FFF2-40B4-BE49-F238E27FC236}">
                  <a16:creationId xmlns:a16="http://schemas.microsoft.com/office/drawing/2014/main" id="{6FB84071-B4BC-4F16-B344-6EE2E194D935}"/>
                </a:ext>
              </a:extLst>
            </p:cNvPr>
            <p:cNvSpPr>
              <a:spLocks/>
            </p:cNvSpPr>
            <p:nvPr/>
          </p:nvSpPr>
          <p:spPr bwMode="auto">
            <a:xfrm>
              <a:off x="19910519" y="2571763"/>
              <a:ext cx="66675" cy="9525"/>
            </a:xfrm>
            <a:custGeom>
              <a:avLst/>
              <a:gdLst>
                <a:gd name="T0" fmla="*/ 0 w 42"/>
                <a:gd name="T1" fmla="*/ 6 h 6"/>
                <a:gd name="T2" fmla="*/ 42 w 42"/>
                <a:gd name="T3" fmla="*/ 0 h 6"/>
                <a:gd name="T4" fmla="*/ 0 w 42"/>
                <a:gd name="T5" fmla="*/ 6 h 6"/>
              </a:gdLst>
              <a:ahLst/>
              <a:cxnLst>
                <a:cxn ang="0">
                  <a:pos x="T0" y="T1"/>
                </a:cxn>
                <a:cxn ang="0">
                  <a:pos x="T2" y="T3"/>
                </a:cxn>
                <a:cxn ang="0">
                  <a:pos x="T4" y="T5"/>
                </a:cxn>
              </a:cxnLst>
              <a:rect l="0" t="0" r="r" b="b"/>
              <a:pathLst>
                <a:path w="42" h="6">
                  <a:moveTo>
                    <a:pt x="0" y="6"/>
                  </a:moveTo>
                  <a:lnTo>
                    <a:pt x="42"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3" name="Line 464">
              <a:extLst>
                <a:ext uri="{FF2B5EF4-FFF2-40B4-BE49-F238E27FC236}">
                  <a16:creationId xmlns:a16="http://schemas.microsoft.com/office/drawing/2014/main" id="{AD331ECB-84BC-477B-9AF3-C1C20A5470A8}"/>
                </a:ext>
              </a:extLst>
            </p:cNvPr>
            <p:cNvSpPr>
              <a:spLocks noChangeShapeType="1"/>
            </p:cNvSpPr>
            <p:nvPr/>
          </p:nvSpPr>
          <p:spPr bwMode="auto">
            <a:xfrm flipV="1">
              <a:off x="19910519" y="2571763"/>
              <a:ext cx="666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4" name="Freeform 465">
              <a:extLst>
                <a:ext uri="{FF2B5EF4-FFF2-40B4-BE49-F238E27FC236}">
                  <a16:creationId xmlns:a16="http://schemas.microsoft.com/office/drawing/2014/main" id="{C83F30F4-2F46-4A61-8C80-EEC5B93717B1}"/>
                </a:ext>
              </a:extLst>
            </p:cNvPr>
            <p:cNvSpPr>
              <a:spLocks/>
            </p:cNvSpPr>
            <p:nvPr/>
          </p:nvSpPr>
          <p:spPr bwMode="auto">
            <a:xfrm>
              <a:off x="19891469" y="2581288"/>
              <a:ext cx="19050" cy="22225"/>
            </a:xfrm>
            <a:custGeom>
              <a:avLst/>
              <a:gdLst>
                <a:gd name="T0" fmla="*/ 0 w 12"/>
                <a:gd name="T1" fmla="*/ 14 h 14"/>
                <a:gd name="T2" fmla="*/ 12 w 12"/>
                <a:gd name="T3" fmla="*/ 0 h 14"/>
                <a:gd name="T4" fmla="*/ 0 w 12"/>
                <a:gd name="T5" fmla="*/ 14 h 14"/>
              </a:gdLst>
              <a:ahLst/>
              <a:cxnLst>
                <a:cxn ang="0">
                  <a:pos x="T0" y="T1"/>
                </a:cxn>
                <a:cxn ang="0">
                  <a:pos x="T2" y="T3"/>
                </a:cxn>
                <a:cxn ang="0">
                  <a:pos x="T4" y="T5"/>
                </a:cxn>
              </a:cxnLst>
              <a:rect l="0" t="0" r="r" b="b"/>
              <a:pathLst>
                <a:path w="12" h="14">
                  <a:moveTo>
                    <a:pt x="0" y="14"/>
                  </a:moveTo>
                  <a:lnTo>
                    <a:pt x="12"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5" name="Line 466">
              <a:extLst>
                <a:ext uri="{FF2B5EF4-FFF2-40B4-BE49-F238E27FC236}">
                  <a16:creationId xmlns:a16="http://schemas.microsoft.com/office/drawing/2014/main" id="{B07AE233-FBDE-4416-B59C-A02C195FCBBF}"/>
                </a:ext>
              </a:extLst>
            </p:cNvPr>
            <p:cNvSpPr>
              <a:spLocks noChangeShapeType="1"/>
            </p:cNvSpPr>
            <p:nvPr/>
          </p:nvSpPr>
          <p:spPr bwMode="auto">
            <a:xfrm flipV="1">
              <a:off x="19891469" y="2581288"/>
              <a:ext cx="190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6" name="Freeform 467">
              <a:extLst>
                <a:ext uri="{FF2B5EF4-FFF2-40B4-BE49-F238E27FC236}">
                  <a16:creationId xmlns:a16="http://schemas.microsoft.com/office/drawing/2014/main" id="{E11DB6F6-B8DF-4C21-8336-799E4193A0B6}"/>
                </a:ext>
              </a:extLst>
            </p:cNvPr>
            <p:cNvSpPr>
              <a:spLocks/>
            </p:cNvSpPr>
            <p:nvPr/>
          </p:nvSpPr>
          <p:spPr bwMode="auto">
            <a:xfrm>
              <a:off x="19864481" y="2603513"/>
              <a:ext cx="26988" cy="17463"/>
            </a:xfrm>
            <a:custGeom>
              <a:avLst/>
              <a:gdLst>
                <a:gd name="T0" fmla="*/ 0 w 17"/>
                <a:gd name="T1" fmla="*/ 11 h 11"/>
                <a:gd name="T2" fmla="*/ 17 w 17"/>
                <a:gd name="T3" fmla="*/ 0 h 11"/>
                <a:gd name="T4" fmla="*/ 0 w 17"/>
                <a:gd name="T5" fmla="*/ 11 h 11"/>
              </a:gdLst>
              <a:ahLst/>
              <a:cxnLst>
                <a:cxn ang="0">
                  <a:pos x="T0" y="T1"/>
                </a:cxn>
                <a:cxn ang="0">
                  <a:pos x="T2" y="T3"/>
                </a:cxn>
                <a:cxn ang="0">
                  <a:pos x="T4" y="T5"/>
                </a:cxn>
              </a:cxnLst>
              <a:rect l="0" t="0" r="r" b="b"/>
              <a:pathLst>
                <a:path w="17" h="11">
                  <a:moveTo>
                    <a:pt x="0" y="11"/>
                  </a:moveTo>
                  <a:lnTo>
                    <a:pt x="17" y="0"/>
                  </a:lnTo>
                  <a:lnTo>
                    <a:pt x="0" y="11"/>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7" name="Line 468">
              <a:extLst>
                <a:ext uri="{FF2B5EF4-FFF2-40B4-BE49-F238E27FC236}">
                  <a16:creationId xmlns:a16="http://schemas.microsoft.com/office/drawing/2014/main" id="{12C738B2-AD2E-4DD4-A5EB-CCE61F890701}"/>
                </a:ext>
              </a:extLst>
            </p:cNvPr>
            <p:cNvSpPr>
              <a:spLocks noChangeShapeType="1"/>
            </p:cNvSpPr>
            <p:nvPr/>
          </p:nvSpPr>
          <p:spPr bwMode="auto">
            <a:xfrm flipV="1">
              <a:off x="19864481" y="2603513"/>
              <a:ext cx="26988" cy="1746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8" name="Freeform 469">
              <a:extLst>
                <a:ext uri="{FF2B5EF4-FFF2-40B4-BE49-F238E27FC236}">
                  <a16:creationId xmlns:a16="http://schemas.microsoft.com/office/drawing/2014/main" id="{E3A67294-2013-4EB5-A018-CDFC4D1FA5A2}"/>
                </a:ext>
              </a:extLst>
            </p:cNvPr>
            <p:cNvSpPr>
              <a:spLocks/>
            </p:cNvSpPr>
            <p:nvPr/>
          </p:nvSpPr>
          <p:spPr bwMode="auto">
            <a:xfrm>
              <a:off x="19845431" y="2620976"/>
              <a:ext cx="19050" cy="31750"/>
            </a:xfrm>
            <a:custGeom>
              <a:avLst/>
              <a:gdLst>
                <a:gd name="T0" fmla="*/ 0 w 12"/>
                <a:gd name="T1" fmla="*/ 20 h 20"/>
                <a:gd name="T2" fmla="*/ 12 w 12"/>
                <a:gd name="T3" fmla="*/ 0 h 20"/>
                <a:gd name="T4" fmla="*/ 0 w 12"/>
                <a:gd name="T5" fmla="*/ 20 h 20"/>
              </a:gdLst>
              <a:ahLst/>
              <a:cxnLst>
                <a:cxn ang="0">
                  <a:pos x="T0" y="T1"/>
                </a:cxn>
                <a:cxn ang="0">
                  <a:pos x="T2" y="T3"/>
                </a:cxn>
                <a:cxn ang="0">
                  <a:pos x="T4" y="T5"/>
                </a:cxn>
              </a:cxnLst>
              <a:rect l="0" t="0" r="r" b="b"/>
              <a:pathLst>
                <a:path w="12" h="20">
                  <a:moveTo>
                    <a:pt x="0" y="20"/>
                  </a:moveTo>
                  <a:lnTo>
                    <a:pt x="12"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9" name="Line 470">
              <a:extLst>
                <a:ext uri="{FF2B5EF4-FFF2-40B4-BE49-F238E27FC236}">
                  <a16:creationId xmlns:a16="http://schemas.microsoft.com/office/drawing/2014/main" id="{D7D58A9C-A9E4-4BCA-AD11-9DCA1A986BC5}"/>
                </a:ext>
              </a:extLst>
            </p:cNvPr>
            <p:cNvSpPr>
              <a:spLocks noChangeShapeType="1"/>
            </p:cNvSpPr>
            <p:nvPr/>
          </p:nvSpPr>
          <p:spPr bwMode="auto">
            <a:xfrm flipV="1">
              <a:off x="19845431" y="2620976"/>
              <a:ext cx="19050"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0" name="Freeform 471">
              <a:extLst>
                <a:ext uri="{FF2B5EF4-FFF2-40B4-BE49-F238E27FC236}">
                  <a16:creationId xmlns:a16="http://schemas.microsoft.com/office/drawing/2014/main" id="{B12432A4-02F3-47EE-923D-A21348736668}"/>
                </a:ext>
              </a:extLst>
            </p:cNvPr>
            <p:cNvSpPr>
              <a:spLocks/>
            </p:cNvSpPr>
            <p:nvPr/>
          </p:nvSpPr>
          <p:spPr bwMode="auto">
            <a:xfrm>
              <a:off x="19739068" y="2652726"/>
              <a:ext cx="106363" cy="22225"/>
            </a:xfrm>
            <a:custGeom>
              <a:avLst/>
              <a:gdLst>
                <a:gd name="T0" fmla="*/ 0 w 67"/>
                <a:gd name="T1" fmla="*/ 14 h 14"/>
                <a:gd name="T2" fmla="*/ 67 w 67"/>
                <a:gd name="T3" fmla="*/ 0 h 14"/>
                <a:gd name="T4" fmla="*/ 0 w 67"/>
                <a:gd name="T5" fmla="*/ 14 h 14"/>
              </a:gdLst>
              <a:ahLst/>
              <a:cxnLst>
                <a:cxn ang="0">
                  <a:pos x="T0" y="T1"/>
                </a:cxn>
                <a:cxn ang="0">
                  <a:pos x="T2" y="T3"/>
                </a:cxn>
                <a:cxn ang="0">
                  <a:pos x="T4" y="T5"/>
                </a:cxn>
              </a:cxnLst>
              <a:rect l="0" t="0" r="r" b="b"/>
              <a:pathLst>
                <a:path w="67" h="14">
                  <a:moveTo>
                    <a:pt x="0" y="14"/>
                  </a:moveTo>
                  <a:lnTo>
                    <a:pt x="6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1" name="Line 472">
              <a:extLst>
                <a:ext uri="{FF2B5EF4-FFF2-40B4-BE49-F238E27FC236}">
                  <a16:creationId xmlns:a16="http://schemas.microsoft.com/office/drawing/2014/main" id="{E9B396C4-751D-4009-BC5C-7032186C3435}"/>
                </a:ext>
              </a:extLst>
            </p:cNvPr>
            <p:cNvSpPr>
              <a:spLocks noChangeShapeType="1"/>
            </p:cNvSpPr>
            <p:nvPr/>
          </p:nvSpPr>
          <p:spPr bwMode="auto">
            <a:xfrm flipV="1">
              <a:off x="19739068" y="2652726"/>
              <a:ext cx="106363"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2" name="Freeform 473">
              <a:extLst>
                <a:ext uri="{FF2B5EF4-FFF2-40B4-BE49-F238E27FC236}">
                  <a16:creationId xmlns:a16="http://schemas.microsoft.com/office/drawing/2014/main" id="{39A35C4A-964A-49D0-9647-D0C37104F012}"/>
                </a:ext>
              </a:extLst>
            </p:cNvPr>
            <p:cNvSpPr>
              <a:spLocks/>
            </p:cNvSpPr>
            <p:nvPr/>
          </p:nvSpPr>
          <p:spPr bwMode="auto">
            <a:xfrm>
              <a:off x="19710493" y="2674951"/>
              <a:ext cx="28575" cy="9525"/>
            </a:xfrm>
            <a:custGeom>
              <a:avLst/>
              <a:gdLst>
                <a:gd name="T0" fmla="*/ 0 w 18"/>
                <a:gd name="T1" fmla="*/ 6 h 6"/>
                <a:gd name="T2" fmla="*/ 18 w 18"/>
                <a:gd name="T3" fmla="*/ 0 h 6"/>
                <a:gd name="T4" fmla="*/ 0 w 18"/>
                <a:gd name="T5" fmla="*/ 6 h 6"/>
              </a:gdLst>
              <a:ahLst/>
              <a:cxnLst>
                <a:cxn ang="0">
                  <a:pos x="T0" y="T1"/>
                </a:cxn>
                <a:cxn ang="0">
                  <a:pos x="T2" y="T3"/>
                </a:cxn>
                <a:cxn ang="0">
                  <a:pos x="T4" y="T5"/>
                </a:cxn>
              </a:cxnLst>
              <a:rect l="0" t="0" r="r" b="b"/>
              <a:pathLst>
                <a:path w="18" h="6">
                  <a:moveTo>
                    <a:pt x="0" y="6"/>
                  </a:moveTo>
                  <a:lnTo>
                    <a:pt x="18"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3" name="Line 474">
              <a:extLst>
                <a:ext uri="{FF2B5EF4-FFF2-40B4-BE49-F238E27FC236}">
                  <a16:creationId xmlns:a16="http://schemas.microsoft.com/office/drawing/2014/main" id="{06EDFA62-020A-454B-9575-C5CFB8A2290B}"/>
                </a:ext>
              </a:extLst>
            </p:cNvPr>
            <p:cNvSpPr>
              <a:spLocks noChangeShapeType="1"/>
            </p:cNvSpPr>
            <p:nvPr/>
          </p:nvSpPr>
          <p:spPr bwMode="auto">
            <a:xfrm flipV="1">
              <a:off x="19710493" y="2674951"/>
              <a:ext cx="285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4" name="Freeform 475">
              <a:extLst>
                <a:ext uri="{FF2B5EF4-FFF2-40B4-BE49-F238E27FC236}">
                  <a16:creationId xmlns:a16="http://schemas.microsoft.com/office/drawing/2014/main" id="{559273E1-CD0B-481F-A4F6-1BB5CFE0BFB4}"/>
                </a:ext>
              </a:extLst>
            </p:cNvPr>
            <p:cNvSpPr>
              <a:spLocks/>
            </p:cNvSpPr>
            <p:nvPr/>
          </p:nvSpPr>
          <p:spPr bwMode="auto">
            <a:xfrm>
              <a:off x="19620005" y="2684476"/>
              <a:ext cx="90488" cy="39688"/>
            </a:xfrm>
            <a:custGeom>
              <a:avLst/>
              <a:gdLst>
                <a:gd name="T0" fmla="*/ 0 w 57"/>
                <a:gd name="T1" fmla="*/ 25 h 25"/>
                <a:gd name="T2" fmla="*/ 57 w 57"/>
                <a:gd name="T3" fmla="*/ 0 h 25"/>
                <a:gd name="T4" fmla="*/ 0 w 57"/>
                <a:gd name="T5" fmla="*/ 25 h 25"/>
              </a:gdLst>
              <a:ahLst/>
              <a:cxnLst>
                <a:cxn ang="0">
                  <a:pos x="T0" y="T1"/>
                </a:cxn>
                <a:cxn ang="0">
                  <a:pos x="T2" y="T3"/>
                </a:cxn>
                <a:cxn ang="0">
                  <a:pos x="T4" y="T5"/>
                </a:cxn>
              </a:cxnLst>
              <a:rect l="0" t="0" r="r" b="b"/>
              <a:pathLst>
                <a:path w="57" h="25">
                  <a:moveTo>
                    <a:pt x="0" y="25"/>
                  </a:moveTo>
                  <a:lnTo>
                    <a:pt x="57" y="0"/>
                  </a:lnTo>
                  <a:lnTo>
                    <a:pt x="0" y="2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5" name="Line 476">
              <a:extLst>
                <a:ext uri="{FF2B5EF4-FFF2-40B4-BE49-F238E27FC236}">
                  <a16:creationId xmlns:a16="http://schemas.microsoft.com/office/drawing/2014/main" id="{1AD89507-3846-483C-812A-38AC020A7C78}"/>
                </a:ext>
              </a:extLst>
            </p:cNvPr>
            <p:cNvSpPr>
              <a:spLocks noChangeShapeType="1"/>
            </p:cNvSpPr>
            <p:nvPr/>
          </p:nvSpPr>
          <p:spPr bwMode="auto">
            <a:xfrm flipV="1">
              <a:off x="19620005" y="2684476"/>
              <a:ext cx="90488" cy="396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6" name="Line 477">
              <a:extLst>
                <a:ext uri="{FF2B5EF4-FFF2-40B4-BE49-F238E27FC236}">
                  <a16:creationId xmlns:a16="http://schemas.microsoft.com/office/drawing/2014/main" id="{3882166B-D04B-4A94-80F3-15DC30FFB8FB}"/>
                </a:ext>
              </a:extLst>
            </p:cNvPr>
            <p:cNvSpPr>
              <a:spLocks noChangeShapeType="1"/>
            </p:cNvSpPr>
            <p:nvPr/>
          </p:nvSpPr>
          <p:spPr bwMode="auto">
            <a:xfrm flipV="1">
              <a:off x="19620005" y="2684476"/>
              <a:ext cx="90488" cy="3968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7" name="Freeform 478">
              <a:extLst>
                <a:ext uri="{FF2B5EF4-FFF2-40B4-BE49-F238E27FC236}">
                  <a16:creationId xmlns:a16="http://schemas.microsoft.com/office/drawing/2014/main" id="{AAE0B060-32EB-478A-9BF4-673363A1F176}"/>
                </a:ext>
              </a:extLst>
            </p:cNvPr>
            <p:cNvSpPr>
              <a:spLocks/>
            </p:cNvSpPr>
            <p:nvPr/>
          </p:nvSpPr>
          <p:spPr bwMode="auto">
            <a:xfrm>
              <a:off x="19604130" y="2724164"/>
              <a:ext cx="15875" cy="9525"/>
            </a:xfrm>
            <a:custGeom>
              <a:avLst/>
              <a:gdLst>
                <a:gd name="T0" fmla="*/ 0 w 10"/>
                <a:gd name="T1" fmla="*/ 6 h 6"/>
                <a:gd name="T2" fmla="*/ 10 w 10"/>
                <a:gd name="T3" fmla="*/ 0 h 6"/>
                <a:gd name="T4" fmla="*/ 0 w 10"/>
                <a:gd name="T5" fmla="*/ 6 h 6"/>
              </a:gdLst>
              <a:ahLst/>
              <a:cxnLst>
                <a:cxn ang="0">
                  <a:pos x="T0" y="T1"/>
                </a:cxn>
                <a:cxn ang="0">
                  <a:pos x="T2" y="T3"/>
                </a:cxn>
                <a:cxn ang="0">
                  <a:pos x="T4" y="T5"/>
                </a:cxn>
              </a:cxnLst>
              <a:rect l="0" t="0" r="r" b="b"/>
              <a:pathLst>
                <a:path w="10" h="6">
                  <a:moveTo>
                    <a:pt x="0" y="6"/>
                  </a:moveTo>
                  <a:lnTo>
                    <a:pt x="10"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8" name="Line 479">
              <a:extLst>
                <a:ext uri="{FF2B5EF4-FFF2-40B4-BE49-F238E27FC236}">
                  <a16:creationId xmlns:a16="http://schemas.microsoft.com/office/drawing/2014/main" id="{7D593375-E7CA-40FF-BFFD-0CEF0187C352}"/>
                </a:ext>
              </a:extLst>
            </p:cNvPr>
            <p:cNvSpPr>
              <a:spLocks noChangeShapeType="1"/>
            </p:cNvSpPr>
            <p:nvPr/>
          </p:nvSpPr>
          <p:spPr bwMode="auto">
            <a:xfrm flipV="1">
              <a:off x="19604130" y="2724164"/>
              <a:ext cx="158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9" name="Freeform 480">
              <a:extLst>
                <a:ext uri="{FF2B5EF4-FFF2-40B4-BE49-F238E27FC236}">
                  <a16:creationId xmlns:a16="http://schemas.microsoft.com/office/drawing/2014/main" id="{E8E729B7-522D-4756-8C57-4BB890D29971}"/>
                </a:ext>
              </a:extLst>
            </p:cNvPr>
            <p:cNvSpPr>
              <a:spLocks/>
            </p:cNvSpPr>
            <p:nvPr/>
          </p:nvSpPr>
          <p:spPr bwMode="auto">
            <a:xfrm>
              <a:off x="19566030" y="2733689"/>
              <a:ext cx="38100" cy="22225"/>
            </a:xfrm>
            <a:custGeom>
              <a:avLst/>
              <a:gdLst>
                <a:gd name="T0" fmla="*/ 0 w 24"/>
                <a:gd name="T1" fmla="*/ 14 h 14"/>
                <a:gd name="T2" fmla="*/ 24 w 24"/>
                <a:gd name="T3" fmla="*/ 0 h 14"/>
                <a:gd name="T4" fmla="*/ 0 w 24"/>
                <a:gd name="T5" fmla="*/ 14 h 14"/>
              </a:gdLst>
              <a:ahLst/>
              <a:cxnLst>
                <a:cxn ang="0">
                  <a:pos x="T0" y="T1"/>
                </a:cxn>
                <a:cxn ang="0">
                  <a:pos x="T2" y="T3"/>
                </a:cxn>
                <a:cxn ang="0">
                  <a:pos x="T4" y="T5"/>
                </a:cxn>
              </a:cxnLst>
              <a:rect l="0" t="0" r="r" b="b"/>
              <a:pathLst>
                <a:path w="24" h="14">
                  <a:moveTo>
                    <a:pt x="0" y="14"/>
                  </a:moveTo>
                  <a:lnTo>
                    <a:pt x="2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0" name="Line 481">
              <a:extLst>
                <a:ext uri="{FF2B5EF4-FFF2-40B4-BE49-F238E27FC236}">
                  <a16:creationId xmlns:a16="http://schemas.microsoft.com/office/drawing/2014/main" id="{DE426836-56AA-4954-92CD-E91A49D7529C}"/>
                </a:ext>
              </a:extLst>
            </p:cNvPr>
            <p:cNvSpPr>
              <a:spLocks noChangeShapeType="1"/>
            </p:cNvSpPr>
            <p:nvPr/>
          </p:nvSpPr>
          <p:spPr bwMode="auto">
            <a:xfrm flipV="1">
              <a:off x="19566030" y="2733689"/>
              <a:ext cx="381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1" name="Freeform 482">
              <a:extLst>
                <a:ext uri="{FF2B5EF4-FFF2-40B4-BE49-F238E27FC236}">
                  <a16:creationId xmlns:a16="http://schemas.microsoft.com/office/drawing/2014/main" id="{1E79596F-04D9-4236-9B68-EAFEE2B6FA58}"/>
                </a:ext>
              </a:extLst>
            </p:cNvPr>
            <p:cNvSpPr>
              <a:spLocks/>
            </p:cNvSpPr>
            <p:nvPr/>
          </p:nvSpPr>
          <p:spPr bwMode="auto">
            <a:xfrm>
              <a:off x="19507292" y="2755914"/>
              <a:ext cx="58738" cy="22225"/>
            </a:xfrm>
            <a:custGeom>
              <a:avLst/>
              <a:gdLst>
                <a:gd name="T0" fmla="*/ 0 w 37"/>
                <a:gd name="T1" fmla="*/ 14 h 14"/>
                <a:gd name="T2" fmla="*/ 37 w 37"/>
                <a:gd name="T3" fmla="*/ 0 h 14"/>
                <a:gd name="T4" fmla="*/ 0 w 37"/>
                <a:gd name="T5" fmla="*/ 14 h 14"/>
              </a:gdLst>
              <a:ahLst/>
              <a:cxnLst>
                <a:cxn ang="0">
                  <a:pos x="T0" y="T1"/>
                </a:cxn>
                <a:cxn ang="0">
                  <a:pos x="T2" y="T3"/>
                </a:cxn>
                <a:cxn ang="0">
                  <a:pos x="T4" y="T5"/>
                </a:cxn>
              </a:cxnLst>
              <a:rect l="0" t="0" r="r" b="b"/>
              <a:pathLst>
                <a:path w="37" h="14">
                  <a:moveTo>
                    <a:pt x="0" y="14"/>
                  </a:moveTo>
                  <a:lnTo>
                    <a:pt x="3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2" name="Line 483">
              <a:extLst>
                <a:ext uri="{FF2B5EF4-FFF2-40B4-BE49-F238E27FC236}">
                  <a16:creationId xmlns:a16="http://schemas.microsoft.com/office/drawing/2014/main" id="{841F984F-86AB-4EB1-B480-B7E3EC9FDFB4}"/>
                </a:ext>
              </a:extLst>
            </p:cNvPr>
            <p:cNvSpPr>
              <a:spLocks noChangeShapeType="1"/>
            </p:cNvSpPr>
            <p:nvPr/>
          </p:nvSpPr>
          <p:spPr bwMode="auto">
            <a:xfrm flipV="1">
              <a:off x="19507292" y="2755914"/>
              <a:ext cx="5873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3" name="Freeform 484">
              <a:extLst>
                <a:ext uri="{FF2B5EF4-FFF2-40B4-BE49-F238E27FC236}">
                  <a16:creationId xmlns:a16="http://schemas.microsoft.com/office/drawing/2014/main" id="{EE4A96E9-D847-4031-A6B6-E28819029557}"/>
                </a:ext>
              </a:extLst>
            </p:cNvPr>
            <p:cNvSpPr>
              <a:spLocks/>
            </p:cNvSpPr>
            <p:nvPr/>
          </p:nvSpPr>
          <p:spPr bwMode="auto">
            <a:xfrm>
              <a:off x="19466017" y="2778139"/>
              <a:ext cx="41275" cy="9525"/>
            </a:xfrm>
            <a:custGeom>
              <a:avLst/>
              <a:gdLst>
                <a:gd name="T0" fmla="*/ 0 w 26"/>
                <a:gd name="T1" fmla="*/ 6 h 6"/>
                <a:gd name="T2" fmla="*/ 26 w 26"/>
                <a:gd name="T3" fmla="*/ 0 h 6"/>
                <a:gd name="T4" fmla="*/ 0 w 26"/>
                <a:gd name="T5" fmla="*/ 6 h 6"/>
              </a:gdLst>
              <a:ahLst/>
              <a:cxnLst>
                <a:cxn ang="0">
                  <a:pos x="T0" y="T1"/>
                </a:cxn>
                <a:cxn ang="0">
                  <a:pos x="T2" y="T3"/>
                </a:cxn>
                <a:cxn ang="0">
                  <a:pos x="T4" y="T5"/>
                </a:cxn>
              </a:cxnLst>
              <a:rect l="0" t="0" r="r" b="b"/>
              <a:pathLst>
                <a:path w="26" h="6">
                  <a:moveTo>
                    <a:pt x="0" y="6"/>
                  </a:moveTo>
                  <a:lnTo>
                    <a:pt x="26"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4" name="Line 485">
              <a:extLst>
                <a:ext uri="{FF2B5EF4-FFF2-40B4-BE49-F238E27FC236}">
                  <a16:creationId xmlns:a16="http://schemas.microsoft.com/office/drawing/2014/main" id="{1273E496-CE10-475B-A9FE-9FE0F09C3051}"/>
                </a:ext>
              </a:extLst>
            </p:cNvPr>
            <p:cNvSpPr>
              <a:spLocks noChangeShapeType="1"/>
            </p:cNvSpPr>
            <p:nvPr/>
          </p:nvSpPr>
          <p:spPr bwMode="auto">
            <a:xfrm flipV="1">
              <a:off x="19466017" y="2778139"/>
              <a:ext cx="412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5" name="Freeform 486">
              <a:extLst>
                <a:ext uri="{FF2B5EF4-FFF2-40B4-BE49-F238E27FC236}">
                  <a16:creationId xmlns:a16="http://schemas.microsoft.com/office/drawing/2014/main" id="{912A986D-1709-4989-91C4-166E6799CC2C}"/>
                </a:ext>
              </a:extLst>
            </p:cNvPr>
            <p:cNvSpPr>
              <a:spLocks/>
            </p:cNvSpPr>
            <p:nvPr/>
          </p:nvSpPr>
          <p:spPr bwMode="auto">
            <a:xfrm>
              <a:off x="19413629" y="2787664"/>
              <a:ext cx="52388" cy="39688"/>
            </a:xfrm>
            <a:custGeom>
              <a:avLst/>
              <a:gdLst>
                <a:gd name="T0" fmla="*/ 0 w 33"/>
                <a:gd name="T1" fmla="*/ 25 h 25"/>
                <a:gd name="T2" fmla="*/ 33 w 33"/>
                <a:gd name="T3" fmla="*/ 0 h 25"/>
                <a:gd name="T4" fmla="*/ 0 w 33"/>
                <a:gd name="T5" fmla="*/ 25 h 25"/>
              </a:gdLst>
              <a:ahLst/>
              <a:cxnLst>
                <a:cxn ang="0">
                  <a:pos x="T0" y="T1"/>
                </a:cxn>
                <a:cxn ang="0">
                  <a:pos x="T2" y="T3"/>
                </a:cxn>
                <a:cxn ang="0">
                  <a:pos x="T4" y="T5"/>
                </a:cxn>
              </a:cxnLst>
              <a:rect l="0" t="0" r="r" b="b"/>
              <a:pathLst>
                <a:path w="33" h="25">
                  <a:moveTo>
                    <a:pt x="0" y="25"/>
                  </a:moveTo>
                  <a:lnTo>
                    <a:pt x="33" y="0"/>
                  </a:lnTo>
                  <a:lnTo>
                    <a:pt x="0" y="2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6" name="Line 487">
              <a:extLst>
                <a:ext uri="{FF2B5EF4-FFF2-40B4-BE49-F238E27FC236}">
                  <a16:creationId xmlns:a16="http://schemas.microsoft.com/office/drawing/2014/main" id="{448028A1-99E9-46A6-BB81-DD100304BDCF}"/>
                </a:ext>
              </a:extLst>
            </p:cNvPr>
            <p:cNvSpPr>
              <a:spLocks noChangeShapeType="1"/>
            </p:cNvSpPr>
            <p:nvPr/>
          </p:nvSpPr>
          <p:spPr bwMode="auto">
            <a:xfrm flipV="1">
              <a:off x="19413629" y="2787664"/>
              <a:ext cx="52388" cy="396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7" name="Line 488">
              <a:extLst>
                <a:ext uri="{FF2B5EF4-FFF2-40B4-BE49-F238E27FC236}">
                  <a16:creationId xmlns:a16="http://schemas.microsoft.com/office/drawing/2014/main" id="{C8DAB47E-3CC9-4547-972D-924648B86FDF}"/>
                </a:ext>
              </a:extLst>
            </p:cNvPr>
            <p:cNvSpPr>
              <a:spLocks noChangeShapeType="1"/>
            </p:cNvSpPr>
            <p:nvPr/>
          </p:nvSpPr>
          <p:spPr bwMode="auto">
            <a:xfrm flipV="1">
              <a:off x="19413629" y="2787664"/>
              <a:ext cx="52388" cy="3968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8" name="Freeform 489">
              <a:extLst>
                <a:ext uri="{FF2B5EF4-FFF2-40B4-BE49-F238E27FC236}">
                  <a16:creationId xmlns:a16="http://schemas.microsoft.com/office/drawing/2014/main" id="{98B6D273-B606-48AE-9113-F3EBB654EC47}"/>
                </a:ext>
              </a:extLst>
            </p:cNvPr>
            <p:cNvSpPr>
              <a:spLocks/>
            </p:cNvSpPr>
            <p:nvPr/>
          </p:nvSpPr>
          <p:spPr bwMode="auto">
            <a:xfrm>
              <a:off x="19353304" y="2827352"/>
              <a:ext cx="60325" cy="9525"/>
            </a:xfrm>
            <a:custGeom>
              <a:avLst/>
              <a:gdLst>
                <a:gd name="T0" fmla="*/ 0 w 38"/>
                <a:gd name="T1" fmla="*/ 6 h 6"/>
                <a:gd name="T2" fmla="*/ 38 w 38"/>
                <a:gd name="T3" fmla="*/ 0 h 6"/>
                <a:gd name="T4" fmla="*/ 0 w 38"/>
                <a:gd name="T5" fmla="*/ 6 h 6"/>
              </a:gdLst>
              <a:ahLst/>
              <a:cxnLst>
                <a:cxn ang="0">
                  <a:pos x="T0" y="T1"/>
                </a:cxn>
                <a:cxn ang="0">
                  <a:pos x="T2" y="T3"/>
                </a:cxn>
                <a:cxn ang="0">
                  <a:pos x="T4" y="T5"/>
                </a:cxn>
              </a:cxnLst>
              <a:rect l="0" t="0" r="r" b="b"/>
              <a:pathLst>
                <a:path w="38" h="6">
                  <a:moveTo>
                    <a:pt x="0" y="6"/>
                  </a:moveTo>
                  <a:lnTo>
                    <a:pt x="38"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9" name="Line 490">
              <a:extLst>
                <a:ext uri="{FF2B5EF4-FFF2-40B4-BE49-F238E27FC236}">
                  <a16:creationId xmlns:a16="http://schemas.microsoft.com/office/drawing/2014/main" id="{4BCCB248-EF18-4C43-B490-CC10FB608127}"/>
                </a:ext>
              </a:extLst>
            </p:cNvPr>
            <p:cNvSpPr>
              <a:spLocks noChangeShapeType="1"/>
            </p:cNvSpPr>
            <p:nvPr/>
          </p:nvSpPr>
          <p:spPr bwMode="auto">
            <a:xfrm flipV="1">
              <a:off x="19353304" y="2827352"/>
              <a:ext cx="6032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0" name="Freeform 491">
              <a:extLst>
                <a:ext uri="{FF2B5EF4-FFF2-40B4-BE49-F238E27FC236}">
                  <a16:creationId xmlns:a16="http://schemas.microsoft.com/office/drawing/2014/main" id="{2A66F97F-0E41-4D84-8DE5-207046F49E79}"/>
                </a:ext>
              </a:extLst>
            </p:cNvPr>
            <p:cNvSpPr>
              <a:spLocks/>
            </p:cNvSpPr>
            <p:nvPr/>
          </p:nvSpPr>
          <p:spPr bwMode="auto">
            <a:xfrm>
              <a:off x="19313616" y="2836877"/>
              <a:ext cx="39688" cy="22225"/>
            </a:xfrm>
            <a:custGeom>
              <a:avLst/>
              <a:gdLst>
                <a:gd name="T0" fmla="*/ 0 w 25"/>
                <a:gd name="T1" fmla="*/ 14 h 14"/>
                <a:gd name="T2" fmla="*/ 25 w 25"/>
                <a:gd name="T3" fmla="*/ 0 h 14"/>
                <a:gd name="T4" fmla="*/ 0 w 25"/>
                <a:gd name="T5" fmla="*/ 14 h 14"/>
              </a:gdLst>
              <a:ahLst/>
              <a:cxnLst>
                <a:cxn ang="0">
                  <a:pos x="T0" y="T1"/>
                </a:cxn>
                <a:cxn ang="0">
                  <a:pos x="T2" y="T3"/>
                </a:cxn>
                <a:cxn ang="0">
                  <a:pos x="T4" y="T5"/>
                </a:cxn>
              </a:cxnLst>
              <a:rect l="0" t="0" r="r" b="b"/>
              <a:pathLst>
                <a:path w="25" h="14">
                  <a:moveTo>
                    <a:pt x="0" y="14"/>
                  </a:moveTo>
                  <a:lnTo>
                    <a:pt x="25"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1" name="Line 492">
              <a:extLst>
                <a:ext uri="{FF2B5EF4-FFF2-40B4-BE49-F238E27FC236}">
                  <a16:creationId xmlns:a16="http://schemas.microsoft.com/office/drawing/2014/main" id="{C8DD6A0E-9AED-448F-995E-300F49AEDD78}"/>
                </a:ext>
              </a:extLst>
            </p:cNvPr>
            <p:cNvSpPr>
              <a:spLocks noChangeShapeType="1"/>
            </p:cNvSpPr>
            <p:nvPr/>
          </p:nvSpPr>
          <p:spPr bwMode="auto">
            <a:xfrm flipV="1">
              <a:off x="19313616" y="2836877"/>
              <a:ext cx="3968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2" name="Freeform 493">
              <a:extLst>
                <a:ext uri="{FF2B5EF4-FFF2-40B4-BE49-F238E27FC236}">
                  <a16:creationId xmlns:a16="http://schemas.microsoft.com/office/drawing/2014/main" id="{05F17D5F-1327-4998-81D6-F652E741B85D}"/>
                </a:ext>
              </a:extLst>
            </p:cNvPr>
            <p:cNvSpPr>
              <a:spLocks/>
            </p:cNvSpPr>
            <p:nvPr/>
          </p:nvSpPr>
          <p:spPr bwMode="auto">
            <a:xfrm>
              <a:off x="19307266" y="2859102"/>
              <a:ext cx="6350" cy="9525"/>
            </a:xfrm>
            <a:custGeom>
              <a:avLst/>
              <a:gdLst>
                <a:gd name="T0" fmla="*/ 0 w 4"/>
                <a:gd name="T1" fmla="*/ 6 h 6"/>
                <a:gd name="T2" fmla="*/ 4 w 4"/>
                <a:gd name="T3" fmla="*/ 0 h 6"/>
                <a:gd name="T4" fmla="*/ 0 w 4"/>
                <a:gd name="T5" fmla="*/ 6 h 6"/>
              </a:gdLst>
              <a:ahLst/>
              <a:cxnLst>
                <a:cxn ang="0">
                  <a:pos x="T0" y="T1"/>
                </a:cxn>
                <a:cxn ang="0">
                  <a:pos x="T2" y="T3"/>
                </a:cxn>
                <a:cxn ang="0">
                  <a:pos x="T4" y="T5"/>
                </a:cxn>
              </a:cxnLst>
              <a:rect l="0" t="0" r="r" b="b"/>
              <a:pathLst>
                <a:path w="4" h="6">
                  <a:moveTo>
                    <a:pt x="0" y="6"/>
                  </a:moveTo>
                  <a:lnTo>
                    <a:pt x="4"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3" name="Line 494">
              <a:extLst>
                <a:ext uri="{FF2B5EF4-FFF2-40B4-BE49-F238E27FC236}">
                  <a16:creationId xmlns:a16="http://schemas.microsoft.com/office/drawing/2014/main" id="{A8722885-F8FB-4D96-8BF7-77A43B941994}"/>
                </a:ext>
              </a:extLst>
            </p:cNvPr>
            <p:cNvSpPr>
              <a:spLocks noChangeShapeType="1"/>
            </p:cNvSpPr>
            <p:nvPr/>
          </p:nvSpPr>
          <p:spPr bwMode="auto">
            <a:xfrm flipV="1">
              <a:off x="19307266" y="2859102"/>
              <a:ext cx="6350"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4" name="Freeform 495">
              <a:extLst>
                <a:ext uri="{FF2B5EF4-FFF2-40B4-BE49-F238E27FC236}">
                  <a16:creationId xmlns:a16="http://schemas.microsoft.com/office/drawing/2014/main" id="{477A7F37-FD7E-4A92-A944-BD969DE46D11}"/>
                </a:ext>
              </a:extLst>
            </p:cNvPr>
            <p:cNvSpPr>
              <a:spLocks/>
            </p:cNvSpPr>
            <p:nvPr/>
          </p:nvSpPr>
          <p:spPr bwMode="auto">
            <a:xfrm>
              <a:off x="19294566" y="2868627"/>
              <a:ext cx="12700" cy="41275"/>
            </a:xfrm>
            <a:custGeom>
              <a:avLst/>
              <a:gdLst>
                <a:gd name="T0" fmla="*/ 0 w 8"/>
                <a:gd name="T1" fmla="*/ 26 h 26"/>
                <a:gd name="T2" fmla="*/ 8 w 8"/>
                <a:gd name="T3" fmla="*/ 0 h 26"/>
                <a:gd name="T4" fmla="*/ 0 w 8"/>
                <a:gd name="T5" fmla="*/ 26 h 26"/>
              </a:gdLst>
              <a:ahLst/>
              <a:cxnLst>
                <a:cxn ang="0">
                  <a:pos x="T0" y="T1"/>
                </a:cxn>
                <a:cxn ang="0">
                  <a:pos x="T2" y="T3"/>
                </a:cxn>
                <a:cxn ang="0">
                  <a:pos x="T4" y="T5"/>
                </a:cxn>
              </a:cxnLst>
              <a:rect l="0" t="0" r="r" b="b"/>
              <a:pathLst>
                <a:path w="8" h="26">
                  <a:moveTo>
                    <a:pt x="0" y="26"/>
                  </a:moveTo>
                  <a:lnTo>
                    <a:pt x="8" y="0"/>
                  </a:lnTo>
                  <a:lnTo>
                    <a:pt x="0" y="2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5" name="Line 496">
              <a:extLst>
                <a:ext uri="{FF2B5EF4-FFF2-40B4-BE49-F238E27FC236}">
                  <a16:creationId xmlns:a16="http://schemas.microsoft.com/office/drawing/2014/main" id="{8088F1DF-1914-45D9-9D29-DF7E557891F4}"/>
                </a:ext>
              </a:extLst>
            </p:cNvPr>
            <p:cNvSpPr>
              <a:spLocks noChangeShapeType="1"/>
            </p:cNvSpPr>
            <p:nvPr/>
          </p:nvSpPr>
          <p:spPr bwMode="auto">
            <a:xfrm flipV="1">
              <a:off x="19294566" y="2868627"/>
              <a:ext cx="12700" cy="4127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6" name="Freeform 497">
              <a:extLst>
                <a:ext uri="{FF2B5EF4-FFF2-40B4-BE49-F238E27FC236}">
                  <a16:creationId xmlns:a16="http://schemas.microsoft.com/office/drawing/2014/main" id="{F9F209F3-836A-45CA-B613-2EE1DE6F703E}"/>
                </a:ext>
              </a:extLst>
            </p:cNvPr>
            <p:cNvSpPr>
              <a:spLocks/>
            </p:cNvSpPr>
            <p:nvPr/>
          </p:nvSpPr>
          <p:spPr bwMode="auto">
            <a:xfrm>
              <a:off x="19169153" y="2909902"/>
              <a:ext cx="125413" cy="12700"/>
            </a:xfrm>
            <a:custGeom>
              <a:avLst/>
              <a:gdLst>
                <a:gd name="T0" fmla="*/ 0 w 79"/>
                <a:gd name="T1" fmla="*/ 8 h 8"/>
                <a:gd name="T2" fmla="*/ 79 w 79"/>
                <a:gd name="T3" fmla="*/ 0 h 8"/>
                <a:gd name="T4" fmla="*/ 0 w 79"/>
                <a:gd name="T5" fmla="*/ 8 h 8"/>
              </a:gdLst>
              <a:ahLst/>
              <a:cxnLst>
                <a:cxn ang="0">
                  <a:pos x="T0" y="T1"/>
                </a:cxn>
                <a:cxn ang="0">
                  <a:pos x="T2" y="T3"/>
                </a:cxn>
                <a:cxn ang="0">
                  <a:pos x="T4" y="T5"/>
                </a:cxn>
              </a:cxnLst>
              <a:rect l="0" t="0" r="r" b="b"/>
              <a:pathLst>
                <a:path w="79" h="8">
                  <a:moveTo>
                    <a:pt x="0" y="8"/>
                  </a:moveTo>
                  <a:lnTo>
                    <a:pt x="79"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7" name="Line 498">
              <a:extLst>
                <a:ext uri="{FF2B5EF4-FFF2-40B4-BE49-F238E27FC236}">
                  <a16:creationId xmlns:a16="http://schemas.microsoft.com/office/drawing/2014/main" id="{AF3C637C-632A-488B-884B-5E86D5F7310E}"/>
                </a:ext>
              </a:extLst>
            </p:cNvPr>
            <p:cNvSpPr>
              <a:spLocks noChangeShapeType="1"/>
            </p:cNvSpPr>
            <p:nvPr/>
          </p:nvSpPr>
          <p:spPr bwMode="auto">
            <a:xfrm flipV="1">
              <a:off x="19169153" y="2909902"/>
              <a:ext cx="125413"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8" name="Freeform 499">
              <a:extLst>
                <a:ext uri="{FF2B5EF4-FFF2-40B4-BE49-F238E27FC236}">
                  <a16:creationId xmlns:a16="http://schemas.microsoft.com/office/drawing/2014/main" id="{ACB49DE8-1BA2-43DF-8757-CA50A62DF95E}"/>
                </a:ext>
              </a:extLst>
            </p:cNvPr>
            <p:cNvSpPr>
              <a:spLocks/>
            </p:cNvSpPr>
            <p:nvPr/>
          </p:nvSpPr>
          <p:spPr bwMode="auto">
            <a:xfrm>
              <a:off x="19134228" y="2922602"/>
              <a:ext cx="34925" cy="17463"/>
            </a:xfrm>
            <a:custGeom>
              <a:avLst/>
              <a:gdLst>
                <a:gd name="T0" fmla="*/ 0 w 22"/>
                <a:gd name="T1" fmla="*/ 11 h 11"/>
                <a:gd name="T2" fmla="*/ 22 w 22"/>
                <a:gd name="T3" fmla="*/ 0 h 11"/>
                <a:gd name="T4" fmla="*/ 0 w 22"/>
                <a:gd name="T5" fmla="*/ 11 h 11"/>
              </a:gdLst>
              <a:ahLst/>
              <a:cxnLst>
                <a:cxn ang="0">
                  <a:pos x="T0" y="T1"/>
                </a:cxn>
                <a:cxn ang="0">
                  <a:pos x="T2" y="T3"/>
                </a:cxn>
                <a:cxn ang="0">
                  <a:pos x="T4" y="T5"/>
                </a:cxn>
              </a:cxnLst>
              <a:rect l="0" t="0" r="r" b="b"/>
              <a:pathLst>
                <a:path w="22" h="11">
                  <a:moveTo>
                    <a:pt x="0" y="11"/>
                  </a:moveTo>
                  <a:lnTo>
                    <a:pt x="22" y="0"/>
                  </a:lnTo>
                  <a:lnTo>
                    <a:pt x="0" y="11"/>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9" name="Line 500">
              <a:extLst>
                <a:ext uri="{FF2B5EF4-FFF2-40B4-BE49-F238E27FC236}">
                  <a16:creationId xmlns:a16="http://schemas.microsoft.com/office/drawing/2014/main" id="{69B6F00E-6C7D-448E-A43A-3F58CAE3782B}"/>
                </a:ext>
              </a:extLst>
            </p:cNvPr>
            <p:cNvSpPr>
              <a:spLocks noChangeShapeType="1"/>
            </p:cNvSpPr>
            <p:nvPr/>
          </p:nvSpPr>
          <p:spPr bwMode="auto">
            <a:xfrm flipV="1">
              <a:off x="19134228" y="2922602"/>
              <a:ext cx="34925" cy="1746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0" name="Freeform 501">
              <a:extLst>
                <a:ext uri="{FF2B5EF4-FFF2-40B4-BE49-F238E27FC236}">
                  <a16:creationId xmlns:a16="http://schemas.microsoft.com/office/drawing/2014/main" id="{16AE1CBC-D9B6-4782-8B11-150D6F3FC285}"/>
                </a:ext>
              </a:extLst>
            </p:cNvPr>
            <p:cNvSpPr>
              <a:spLocks/>
            </p:cNvSpPr>
            <p:nvPr/>
          </p:nvSpPr>
          <p:spPr bwMode="auto">
            <a:xfrm>
              <a:off x="19088190" y="2940065"/>
              <a:ext cx="46038" cy="19050"/>
            </a:xfrm>
            <a:custGeom>
              <a:avLst/>
              <a:gdLst>
                <a:gd name="T0" fmla="*/ 0 w 29"/>
                <a:gd name="T1" fmla="*/ 12 h 12"/>
                <a:gd name="T2" fmla="*/ 29 w 29"/>
                <a:gd name="T3" fmla="*/ 0 h 12"/>
                <a:gd name="T4" fmla="*/ 0 w 29"/>
                <a:gd name="T5" fmla="*/ 12 h 12"/>
              </a:gdLst>
              <a:ahLst/>
              <a:cxnLst>
                <a:cxn ang="0">
                  <a:pos x="T0" y="T1"/>
                </a:cxn>
                <a:cxn ang="0">
                  <a:pos x="T2" y="T3"/>
                </a:cxn>
                <a:cxn ang="0">
                  <a:pos x="T4" y="T5"/>
                </a:cxn>
              </a:cxnLst>
              <a:rect l="0" t="0" r="r" b="b"/>
              <a:pathLst>
                <a:path w="29" h="12">
                  <a:moveTo>
                    <a:pt x="0" y="12"/>
                  </a:moveTo>
                  <a:lnTo>
                    <a:pt x="29"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1" name="Line 502">
              <a:extLst>
                <a:ext uri="{FF2B5EF4-FFF2-40B4-BE49-F238E27FC236}">
                  <a16:creationId xmlns:a16="http://schemas.microsoft.com/office/drawing/2014/main" id="{55C0C08B-E64E-41A6-B869-5E45777388A8}"/>
                </a:ext>
              </a:extLst>
            </p:cNvPr>
            <p:cNvSpPr>
              <a:spLocks noChangeShapeType="1"/>
            </p:cNvSpPr>
            <p:nvPr/>
          </p:nvSpPr>
          <p:spPr bwMode="auto">
            <a:xfrm flipV="1">
              <a:off x="19088190" y="2940065"/>
              <a:ext cx="46038"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grpSp>
      <p:grpSp>
        <p:nvGrpSpPr>
          <p:cNvPr id="812" name="Group 826">
            <a:extLst>
              <a:ext uri="{FF2B5EF4-FFF2-40B4-BE49-F238E27FC236}">
                <a16:creationId xmlns:a16="http://schemas.microsoft.com/office/drawing/2014/main" id="{31F3CDCC-97B5-4A68-B71D-C8066FD819BD}"/>
              </a:ext>
            </a:extLst>
          </p:cNvPr>
          <p:cNvGrpSpPr/>
          <p:nvPr/>
        </p:nvGrpSpPr>
        <p:grpSpPr>
          <a:xfrm>
            <a:off x="2309095" y="2437253"/>
            <a:ext cx="7755375" cy="1636057"/>
            <a:chOff x="19088140" y="1141430"/>
            <a:chExt cx="7312041" cy="1817696"/>
          </a:xfrm>
        </p:grpSpPr>
        <p:sp>
          <p:nvSpPr>
            <p:cNvPr id="813" name="Line 685">
              <a:extLst>
                <a:ext uri="{FF2B5EF4-FFF2-40B4-BE49-F238E27FC236}">
                  <a16:creationId xmlns:a16="http://schemas.microsoft.com/office/drawing/2014/main" id="{B74D25BB-4F2A-40F6-8F1C-61307F3EA535}"/>
                </a:ext>
              </a:extLst>
            </p:cNvPr>
            <p:cNvSpPr>
              <a:spLocks noChangeShapeType="1"/>
            </p:cNvSpPr>
            <p:nvPr/>
          </p:nvSpPr>
          <p:spPr bwMode="auto">
            <a:xfrm flipV="1">
              <a:off x="26300168" y="1141430"/>
              <a:ext cx="100013"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4" name="Line 686">
              <a:extLst>
                <a:ext uri="{FF2B5EF4-FFF2-40B4-BE49-F238E27FC236}">
                  <a16:creationId xmlns:a16="http://schemas.microsoft.com/office/drawing/2014/main" id="{42F4E000-0687-49CF-B5B0-4690941953E7}"/>
                </a:ext>
              </a:extLst>
            </p:cNvPr>
            <p:cNvSpPr>
              <a:spLocks noChangeShapeType="1"/>
            </p:cNvSpPr>
            <p:nvPr/>
          </p:nvSpPr>
          <p:spPr bwMode="auto">
            <a:xfrm flipV="1">
              <a:off x="26277943" y="1160480"/>
              <a:ext cx="22225" cy="317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5" name="Line 687">
              <a:extLst>
                <a:ext uri="{FF2B5EF4-FFF2-40B4-BE49-F238E27FC236}">
                  <a16:creationId xmlns:a16="http://schemas.microsoft.com/office/drawing/2014/main" id="{1CA90733-147F-47EF-A0B9-9D56A87E8C6C}"/>
                </a:ext>
              </a:extLst>
            </p:cNvPr>
            <p:cNvSpPr>
              <a:spLocks noChangeShapeType="1"/>
            </p:cNvSpPr>
            <p:nvPr/>
          </p:nvSpPr>
          <p:spPr bwMode="auto">
            <a:xfrm flipV="1">
              <a:off x="26187455" y="1192230"/>
              <a:ext cx="90488"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6" name="Line 688">
              <a:extLst>
                <a:ext uri="{FF2B5EF4-FFF2-40B4-BE49-F238E27FC236}">
                  <a16:creationId xmlns:a16="http://schemas.microsoft.com/office/drawing/2014/main" id="{D3A21CE0-9520-4ABA-8BFF-E3C1A04B6448}"/>
                </a:ext>
              </a:extLst>
            </p:cNvPr>
            <p:cNvSpPr>
              <a:spLocks noChangeShapeType="1"/>
            </p:cNvSpPr>
            <p:nvPr/>
          </p:nvSpPr>
          <p:spPr bwMode="auto">
            <a:xfrm flipV="1">
              <a:off x="26014417" y="1212868"/>
              <a:ext cx="17303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7" name="Line 689">
              <a:extLst>
                <a:ext uri="{FF2B5EF4-FFF2-40B4-BE49-F238E27FC236}">
                  <a16:creationId xmlns:a16="http://schemas.microsoft.com/office/drawing/2014/main" id="{FC8D68EE-08D4-488A-BB28-CE642BA82CF1}"/>
                </a:ext>
              </a:extLst>
            </p:cNvPr>
            <p:cNvSpPr>
              <a:spLocks noChangeShapeType="1"/>
            </p:cNvSpPr>
            <p:nvPr/>
          </p:nvSpPr>
          <p:spPr bwMode="auto">
            <a:xfrm flipV="1">
              <a:off x="25768354" y="1231918"/>
              <a:ext cx="246063" cy="317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8" name="Line 690">
              <a:extLst>
                <a:ext uri="{FF2B5EF4-FFF2-40B4-BE49-F238E27FC236}">
                  <a16:creationId xmlns:a16="http://schemas.microsoft.com/office/drawing/2014/main" id="{48217DBC-4295-4AB3-BA59-0DF090BD7C38}"/>
                </a:ext>
              </a:extLst>
            </p:cNvPr>
            <p:cNvSpPr>
              <a:spLocks noChangeShapeType="1"/>
            </p:cNvSpPr>
            <p:nvPr/>
          </p:nvSpPr>
          <p:spPr bwMode="auto">
            <a:xfrm flipV="1">
              <a:off x="25708029" y="1263668"/>
              <a:ext cx="6032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9" name="Line 691">
              <a:extLst>
                <a:ext uri="{FF2B5EF4-FFF2-40B4-BE49-F238E27FC236}">
                  <a16:creationId xmlns:a16="http://schemas.microsoft.com/office/drawing/2014/main" id="{C34CAC40-84FF-4488-A58A-46EF4AB2F3DD}"/>
                </a:ext>
              </a:extLst>
            </p:cNvPr>
            <p:cNvSpPr>
              <a:spLocks noChangeShapeType="1"/>
            </p:cNvSpPr>
            <p:nvPr/>
          </p:nvSpPr>
          <p:spPr bwMode="auto">
            <a:xfrm flipV="1">
              <a:off x="25688979" y="1285893"/>
              <a:ext cx="19050" cy="301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0" name="Line 692">
              <a:extLst>
                <a:ext uri="{FF2B5EF4-FFF2-40B4-BE49-F238E27FC236}">
                  <a16:creationId xmlns:a16="http://schemas.microsoft.com/office/drawing/2014/main" id="{A050092C-E94B-4154-BE53-78E514DB47EC}"/>
                </a:ext>
              </a:extLst>
            </p:cNvPr>
            <p:cNvSpPr>
              <a:spLocks noChangeShapeType="1"/>
            </p:cNvSpPr>
            <p:nvPr/>
          </p:nvSpPr>
          <p:spPr bwMode="auto">
            <a:xfrm flipV="1">
              <a:off x="25681042" y="1316056"/>
              <a:ext cx="793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1" name="Line 693">
              <a:extLst>
                <a:ext uri="{FF2B5EF4-FFF2-40B4-BE49-F238E27FC236}">
                  <a16:creationId xmlns:a16="http://schemas.microsoft.com/office/drawing/2014/main" id="{CB6FCDAA-EB83-4527-A726-374FB20AEEEE}"/>
                </a:ext>
              </a:extLst>
            </p:cNvPr>
            <p:cNvSpPr>
              <a:spLocks noChangeShapeType="1"/>
            </p:cNvSpPr>
            <p:nvPr/>
          </p:nvSpPr>
          <p:spPr bwMode="auto">
            <a:xfrm flipV="1">
              <a:off x="25661992" y="1335106"/>
              <a:ext cx="1905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2" name="Line 694">
              <a:extLst>
                <a:ext uri="{FF2B5EF4-FFF2-40B4-BE49-F238E27FC236}">
                  <a16:creationId xmlns:a16="http://schemas.microsoft.com/office/drawing/2014/main" id="{702F83FD-080D-43DF-8BDD-581F4C44B83B}"/>
                </a:ext>
              </a:extLst>
            </p:cNvPr>
            <p:cNvSpPr>
              <a:spLocks noChangeShapeType="1"/>
            </p:cNvSpPr>
            <p:nvPr/>
          </p:nvSpPr>
          <p:spPr bwMode="auto">
            <a:xfrm flipV="1">
              <a:off x="25568329" y="1357331"/>
              <a:ext cx="93663"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3" name="Line 695">
              <a:extLst>
                <a:ext uri="{FF2B5EF4-FFF2-40B4-BE49-F238E27FC236}">
                  <a16:creationId xmlns:a16="http://schemas.microsoft.com/office/drawing/2014/main" id="{E6870DC7-414D-4B30-BDC2-DB7B40730C48}"/>
                </a:ext>
              </a:extLst>
            </p:cNvPr>
            <p:cNvSpPr>
              <a:spLocks noChangeShapeType="1"/>
            </p:cNvSpPr>
            <p:nvPr/>
          </p:nvSpPr>
          <p:spPr bwMode="auto">
            <a:xfrm flipV="1">
              <a:off x="25417516" y="1366856"/>
              <a:ext cx="15081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4" name="Line 696">
              <a:extLst>
                <a:ext uri="{FF2B5EF4-FFF2-40B4-BE49-F238E27FC236}">
                  <a16:creationId xmlns:a16="http://schemas.microsoft.com/office/drawing/2014/main" id="{83D5C15F-7B23-46C6-AE53-B44B14FA3711}"/>
                </a:ext>
              </a:extLst>
            </p:cNvPr>
            <p:cNvSpPr>
              <a:spLocks noChangeShapeType="1"/>
            </p:cNvSpPr>
            <p:nvPr/>
          </p:nvSpPr>
          <p:spPr bwMode="auto">
            <a:xfrm flipV="1">
              <a:off x="25217491" y="1389081"/>
              <a:ext cx="20002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5" name="Line 697">
              <a:extLst>
                <a:ext uri="{FF2B5EF4-FFF2-40B4-BE49-F238E27FC236}">
                  <a16:creationId xmlns:a16="http://schemas.microsoft.com/office/drawing/2014/main" id="{3FBBFF91-05CD-4B30-AC1F-AFBF8EEA19E9}"/>
                </a:ext>
              </a:extLst>
            </p:cNvPr>
            <p:cNvSpPr>
              <a:spLocks noChangeShapeType="1"/>
            </p:cNvSpPr>
            <p:nvPr/>
          </p:nvSpPr>
          <p:spPr bwMode="auto">
            <a:xfrm flipV="1">
              <a:off x="25198441" y="1408131"/>
              <a:ext cx="19050" cy="1111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6" name="Line 698">
              <a:extLst>
                <a:ext uri="{FF2B5EF4-FFF2-40B4-BE49-F238E27FC236}">
                  <a16:creationId xmlns:a16="http://schemas.microsoft.com/office/drawing/2014/main" id="{1B3717AC-2392-4DAA-A1EA-4415E3E42604}"/>
                </a:ext>
              </a:extLst>
            </p:cNvPr>
            <p:cNvSpPr>
              <a:spLocks noChangeShapeType="1"/>
            </p:cNvSpPr>
            <p:nvPr/>
          </p:nvSpPr>
          <p:spPr bwMode="auto">
            <a:xfrm flipV="1">
              <a:off x="25157165" y="1419244"/>
              <a:ext cx="4127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8" name="Line 699">
              <a:extLst>
                <a:ext uri="{FF2B5EF4-FFF2-40B4-BE49-F238E27FC236}">
                  <a16:creationId xmlns:a16="http://schemas.microsoft.com/office/drawing/2014/main" id="{F563A50A-AAA6-45AD-A7BB-4388A39D2D46}"/>
                </a:ext>
              </a:extLst>
            </p:cNvPr>
            <p:cNvSpPr>
              <a:spLocks noChangeShapeType="1"/>
            </p:cNvSpPr>
            <p:nvPr/>
          </p:nvSpPr>
          <p:spPr bwMode="auto">
            <a:xfrm flipV="1">
              <a:off x="25063503" y="1438294"/>
              <a:ext cx="9366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9" name="Line 700">
              <a:extLst>
                <a:ext uri="{FF2B5EF4-FFF2-40B4-BE49-F238E27FC236}">
                  <a16:creationId xmlns:a16="http://schemas.microsoft.com/office/drawing/2014/main" id="{22E55E5C-1895-4BB9-B3D3-EC4FC1410B21}"/>
                </a:ext>
              </a:extLst>
            </p:cNvPr>
            <p:cNvSpPr>
              <a:spLocks noChangeShapeType="1"/>
            </p:cNvSpPr>
            <p:nvPr/>
          </p:nvSpPr>
          <p:spPr bwMode="auto">
            <a:xfrm flipV="1">
              <a:off x="24998415" y="1460519"/>
              <a:ext cx="6508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0" name="Line 701">
              <a:extLst>
                <a:ext uri="{FF2B5EF4-FFF2-40B4-BE49-F238E27FC236}">
                  <a16:creationId xmlns:a16="http://schemas.microsoft.com/office/drawing/2014/main" id="{1EE68C34-7014-49AF-AD99-0AF022FC0048}"/>
                </a:ext>
              </a:extLst>
            </p:cNvPr>
            <p:cNvSpPr>
              <a:spLocks noChangeShapeType="1"/>
            </p:cNvSpPr>
            <p:nvPr/>
          </p:nvSpPr>
          <p:spPr bwMode="auto">
            <a:xfrm flipV="1">
              <a:off x="24957140" y="1470044"/>
              <a:ext cx="4127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1" name="Line 702">
              <a:extLst>
                <a:ext uri="{FF2B5EF4-FFF2-40B4-BE49-F238E27FC236}">
                  <a16:creationId xmlns:a16="http://schemas.microsoft.com/office/drawing/2014/main" id="{28D76721-C29F-4180-B39C-51EDFCD0E2FD}"/>
                </a:ext>
              </a:extLst>
            </p:cNvPr>
            <p:cNvSpPr>
              <a:spLocks noChangeShapeType="1"/>
            </p:cNvSpPr>
            <p:nvPr/>
          </p:nvSpPr>
          <p:spPr bwMode="auto">
            <a:xfrm flipV="1">
              <a:off x="24825377" y="1492269"/>
              <a:ext cx="131763"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2" name="Line 703">
              <a:extLst>
                <a:ext uri="{FF2B5EF4-FFF2-40B4-BE49-F238E27FC236}">
                  <a16:creationId xmlns:a16="http://schemas.microsoft.com/office/drawing/2014/main" id="{E5D7C337-AB37-4D42-AABE-7B3275B7CB90}"/>
                </a:ext>
              </a:extLst>
            </p:cNvPr>
            <p:cNvSpPr>
              <a:spLocks noChangeShapeType="1"/>
            </p:cNvSpPr>
            <p:nvPr/>
          </p:nvSpPr>
          <p:spPr bwMode="auto">
            <a:xfrm flipV="1">
              <a:off x="24772990" y="1511319"/>
              <a:ext cx="5238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4" name="Line 704">
              <a:extLst>
                <a:ext uri="{FF2B5EF4-FFF2-40B4-BE49-F238E27FC236}">
                  <a16:creationId xmlns:a16="http://schemas.microsoft.com/office/drawing/2014/main" id="{ABEE2AF3-1354-4B56-84ED-BF5EC7E31477}"/>
                </a:ext>
              </a:extLst>
            </p:cNvPr>
            <p:cNvSpPr>
              <a:spLocks noChangeShapeType="1"/>
            </p:cNvSpPr>
            <p:nvPr/>
          </p:nvSpPr>
          <p:spPr bwMode="auto">
            <a:xfrm flipV="1">
              <a:off x="24641227" y="1520844"/>
              <a:ext cx="131763"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5" name="Line 705">
              <a:extLst>
                <a:ext uri="{FF2B5EF4-FFF2-40B4-BE49-F238E27FC236}">
                  <a16:creationId xmlns:a16="http://schemas.microsoft.com/office/drawing/2014/main" id="{054C2EC3-316A-46DF-B3E3-8E4CA778514C}"/>
                </a:ext>
              </a:extLst>
            </p:cNvPr>
            <p:cNvSpPr>
              <a:spLocks noChangeShapeType="1"/>
            </p:cNvSpPr>
            <p:nvPr/>
          </p:nvSpPr>
          <p:spPr bwMode="auto">
            <a:xfrm flipV="1">
              <a:off x="24631702" y="1541482"/>
              <a:ext cx="952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6" name="Line 706">
              <a:extLst>
                <a:ext uri="{FF2B5EF4-FFF2-40B4-BE49-F238E27FC236}">
                  <a16:creationId xmlns:a16="http://schemas.microsoft.com/office/drawing/2014/main" id="{B97C00FF-1CA2-44DE-B109-029BE16AB603}"/>
                </a:ext>
              </a:extLst>
            </p:cNvPr>
            <p:cNvSpPr>
              <a:spLocks noChangeShapeType="1"/>
            </p:cNvSpPr>
            <p:nvPr/>
          </p:nvSpPr>
          <p:spPr bwMode="auto">
            <a:xfrm flipV="1">
              <a:off x="24619002" y="1563707"/>
              <a:ext cx="1270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7" name="Line 707">
              <a:extLst>
                <a:ext uri="{FF2B5EF4-FFF2-40B4-BE49-F238E27FC236}">
                  <a16:creationId xmlns:a16="http://schemas.microsoft.com/office/drawing/2014/main" id="{533373AF-7E8A-4174-A465-275BEF928A7B}"/>
                </a:ext>
              </a:extLst>
            </p:cNvPr>
            <p:cNvSpPr>
              <a:spLocks noChangeShapeType="1"/>
            </p:cNvSpPr>
            <p:nvPr/>
          </p:nvSpPr>
          <p:spPr bwMode="auto">
            <a:xfrm flipV="1">
              <a:off x="24495177" y="1573232"/>
              <a:ext cx="12382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8" name="Line 708">
              <a:extLst>
                <a:ext uri="{FF2B5EF4-FFF2-40B4-BE49-F238E27FC236}">
                  <a16:creationId xmlns:a16="http://schemas.microsoft.com/office/drawing/2014/main" id="{5F765A16-2B6B-4783-9AD3-D72A0FEBE9F4}"/>
                </a:ext>
              </a:extLst>
            </p:cNvPr>
            <p:cNvSpPr>
              <a:spLocks noChangeShapeType="1"/>
            </p:cNvSpPr>
            <p:nvPr/>
          </p:nvSpPr>
          <p:spPr bwMode="auto">
            <a:xfrm flipV="1">
              <a:off x="24488827" y="1595457"/>
              <a:ext cx="6350" cy="2857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9" name="Line 709">
              <a:extLst>
                <a:ext uri="{FF2B5EF4-FFF2-40B4-BE49-F238E27FC236}">
                  <a16:creationId xmlns:a16="http://schemas.microsoft.com/office/drawing/2014/main" id="{3EDD048A-6FE6-49F8-B984-EFFCF034943C}"/>
                </a:ext>
              </a:extLst>
            </p:cNvPr>
            <p:cNvSpPr>
              <a:spLocks noChangeShapeType="1"/>
            </p:cNvSpPr>
            <p:nvPr/>
          </p:nvSpPr>
          <p:spPr bwMode="auto">
            <a:xfrm flipV="1">
              <a:off x="24466601" y="1624032"/>
              <a:ext cx="22225"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0" name="Line 710">
              <a:extLst>
                <a:ext uri="{FF2B5EF4-FFF2-40B4-BE49-F238E27FC236}">
                  <a16:creationId xmlns:a16="http://schemas.microsoft.com/office/drawing/2014/main" id="{3CA26BB4-EEC3-477D-81A6-006FFDBDFDC4}"/>
                </a:ext>
              </a:extLst>
            </p:cNvPr>
            <p:cNvSpPr>
              <a:spLocks noChangeShapeType="1"/>
            </p:cNvSpPr>
            <p:nvPr/>
          </p:nvSpPr>
          <p:spPr bwMode="auto">
            <a:xfrm flipV="1">
              <a:off x="24412626" y="1644670"/>
              <a:ext cx="5397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1" name="Line 711">
              <a:extLst>
                <a:ext uri="{FF2B5EF4-FFF2-40B4-BE49-F238E27FC236}">
                  <a16:creationId xmlns:a16="http://schemas.microsoft.com/office/drawing/2014/main" id="{800B2F0A-6A80-428A-BE6F-134D6DAEE78E}"/>
                </a:ext>
              </a:extLst>
            </p:cNvPr>
            <p:cNvSpPr>
              <a:spLocks noChangeShapeType="1"/>
            </p:cNvSpPr>
            <p:nvPr/>
          </p:nvSpPr>
          <p:spPr bwMode="auto">
            <a:xfrm flipV="1">
              <a:off x="24382464" y="1666895"/>
              <a:ext cx="30163"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2" name="Line 712">
              <a:extLst>
                <a:ext uri="{FF2B5EF4-FFF2-40B4-BE49-F238E27FC236}">
                  <a16:creationId xmlns:a16="http://schemas.microsoft.com/office/drawing/2014/main" id="{9FF7098C-F6FE-41E5-98AE-198384338827}"/>
                </a:ext>
              </a:extLst>
            </p:cNvPr>
            <p:cNvSpPr>
              <a:spLocks noChangeShapeType="1"/>
            </p:cNvSpPr>
            <p:nvPr/>
          </p:nvSpPr>
          <p:spPr bwMode="auto">
            <a:xfrm flipV="1">
              <a:off x="24353889" y="1676420"/>
              <a:ext cx="2857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3" name="Line 713">
              <a:extLst>
                <a:ext uri="{FF2B5EF4-FFF2-40B4-BE49-F238E27FC236}">
                  <a16:creationId xmlns:a16="http://schemas.microsoft.com/office/drawing/2014/main" id="{A93CCABE-4856-4A0D-9F43-ED8E3A527304}"/>
                </a:ext>
              </a:extLst>
            </p:cNvPr>
            <p:cNvSpPr>
              <a:spLocks noChangeShapeType="1"/>
            </p:cNvSpPr>
            <p:nvPr/>
          </p:nvSpPr>
          <p:spPr bwMode="auto">
            <a:xfrm flipV="1">
              <a:off x="24322139" y="1695470"/>
              <a:ext cx="3175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5" name="Line 714">
              <a:extLst>
                <a:ext uri="{FF2B5EF4-FFF2-40B4-BE49-F238E27FC236}">
                  <a16:creationId xmlns:a16="http://schemas.microsoft.com/office/drawing/2014/main" id="{B7709462-7E34-41D2-9FC9-CB076B057709}"/>
                </a:ext>
              </a:extLst>
            </p:cNvPr>
            <p:cNvSpPr>
              <a:spLocks noChangeShapeType="1"/>
            </p:cNvSpPr>
            <p:nvPr/>
          </p:nvSpPr>
          <p:spPr bwMode="auto">
            <a:xfrm flipV="1">
              <a:off x="24293564" y="1717695"/>
              <a:ext cx="28575"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6" name="Line 715">
              <a:extLst>
                <a:ext uri="{FF2B5EF4-FFF2-40B4-BE49-F238E27FC236}">
                  <a16:creationId xmlns:a16="http://schemas.microsoft.com/office/drawing/2014/main" id="{6239A3A4-09C2-4E73-B20F-03CD809E778D}"/>
                </a:ext>
              </a:extLst>
            </p:cNvPr>
            <p:cNvSpPr>
              <a:spLocks noChangeShapeType="1"/>
            </p:cNvSpPr>
            <p:nvPr/>
          </p:nvSpPr>
          <p:spPr bwMode="auto">
            <a:xfrm flipV="1">
              <a:off x="24169738" y="1727220"/>
              <a:ext cx="123825"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7" name="Line 716">
              <a:extLst>
                <a:ext uri="{FF2B5EF4-FFF2-40B4-BE49-F238E27FC236}">
                  <a16:creationId xmlns:a16="http://schemas.microsoft.com/office/drawing/2014/main" id="{8BA3DC15-0E8B-4255-B1F2-9D08F9179E77}"/>
                </a:ext>
              </a:extLst>
            </p:cNvPr>
            <p:cNvSpPr>
              <a:spLocks noChangeShapeType="1"/>
            </p:cNvSpPr>
            <p:nvPr/>
          </p:nvSpPr>
          <p:spPr bwMode="auto">
            <a:xfrm flipV="1">
              <a:off x="24163388" y="1747858"/>
              <a:ext cx="6350"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8" name="Line 717">
              <a:extLst>
                <a:ext uri="{FF2B5EF4-FFF2-40B4-BE49-F238E27FC236}">
                  <a16:creationId xmlns:a16="http://schemas.microsoft.com/office/drawing/2014/main" id="{4260FAB2-1D06-4C6F-845D-DAECF6FCD4B0}"/>
                </a:ext>
              </a:extLst>
            </p:cNvPr>
            <p:cNvSpPr>
              <a:spLocks noChangeShapeType="1"/>
            </p:cNvSpPr>
            <p:nvPr/>
          </p:nvSpPr>
          <p:spPr bwMode="auto">
            <a:xfrm flipV="1">
              <a:off x="24031626" y="1766908"/>
              <a:ext cx="131763"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9" name="Line 718">
              <a:extLst>
                <a:ext uri="{FF2B5EF4-FFF2-40B4-BE49-F238E27FC236}">
                  <a16:creationId xmlns:a16="http://schemas.microsoft.com/office/drawing/2014/main" id="{2E0C4730-32ED-4BF7-9088-369BF44F8DCC}"/>
                </a:ext>
              </a:extLst>
            </p:cNvPr>
            <p:cNvSpPr>
              <a:spLocks noChangeShapeType="1"/>
            </p:cNvSpPr>
            <p:nvPr/>
          </p:nvSpPr>
          <p:spPr bwMode="auto">
            <a:xfrm flipV="1">
              <a:off x="23977650" y="1779608"/>
              <a:ext cx="5397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0" name="Line 719">
              <a:extLst>
                <a:ext uri="{FF2B5EF4-FFF2-40B4-BE49-F238E27FC236}">
                  <a16:creationId xmlns:a16="http://schemas.microsoft.com/office/drawing/2014/main" id="{868D0205-C2DB-44D5-9987-F0437435C812}"/>
                </a:ext>
              </a:extLst>
            </p:cNvPr>
            <p:cNvSpPr>
              <a:spLocks noChangeShapeType="1"/>
            </p:cNvSpPr>
            <p:nvPr/>
          </p:nvSpPr>
          <p:spPr bwMode="auto">
            <a:xfrm flipV="1">
              <a:off x="23968125" y="1798658"/>
              <a:ext cx="952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1" name="Line 720">
              <a:extLst>
                <a:ext uri="{FF2B5EF4-FFF2-40B4-BE49-F238E27FC236}">
                  <a16:creationId xmlns:a16="http://schemas.microsoft.com/office/drawing/2014/main" id="{D02CEBE0-75D0-4DD5-B1D5-A146A07C306B}"/>
                </a:ext>
              </a:extLst>
            </p:cNvPr>
            <p:cNvSpPr>
              <a:spLocks noChangeShapeType="1"/>
            </p:cNvSpPr>
            <p:nvPr/>
          </p:nvSpPr>
          <p:spPr bwMode="auto">
            <a:xfrm flipV="1">
              <a:off x="23957013" y="1820883"/>
              <a:ext cx="11113"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2" name="Line 721">
              <a:extLst>
                <a:ext uri="{FF2B5EF4-FFF2-40B4-BE49-F238E27FC236}">
                  <a16:creationId xmlns:a16="http://schemas.microsoft.com/office/drawing/2014/main" id="{5652BED1-2CAA-45D7-AF75-95675840A85D}"/>
                </a:ext>
              </a:extLst>
            </p:cNvPr>
            <p:cNvSpPr>
              <a:spLocks noChangeShapeType="1"/>
            </p:cNvSpPr>
            <p:nvPr/>
          </p:nvSpPr>
          <p:spPr bwMode="auto">
            <a:xfrm flipV="1">
              <a:off x="23855413" y="1830408"/>
              <a:ext cx="101600"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3" name="Line 722">
              <a:extLst>
                <a:ext uri="{FF2B5EF4-FFF2-40B4-BE49-F238E27FC236}">
                  <a16:creationId xmlns:a16="http://schemas.microsoft.com/office/drawing/2014/main" id="{1C219783-692F-4B06-B273-36F03E66A10A}"/>
                </a:ext>
              </a:extLst>
            </p:cNvPr>
            <p:cNvSpPr>
              <a:spLocks noChangeShapeType="1"/>
            </p:cNvSpPr>
            <p:nvPr/>
          </p:nvSpPr>
          <p:spPr bwMode="auto">
            <a:xfrm flipV="1">
              <a:off x="23752225" y="1851046"/>
              <a:ext cx="10318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4" name="Line 723">
              <a:extLst>
                <a:ext uri="{FF2B5EF4-FFF2-40B4-BE49-F238E27FC236}">
                  <a16:creationId xmlns:a16="http://schemas.microsoft.com/office/drawing/2014/main" id="{3D2E8600-B8EF-4362-B229-57E8F515CBD8}"/>
                </a:ext>
              </a:extLst>
            </p:cNvPr>
            <p:cNvSpPr>
              <a:spLocks noChangeShapeType="1"/>
            </p:cNvSpPr>
            <p:nvPr/>
          </p:nvSpPr>
          <p:spPr bwMode="auto">
            <a:xfrm flipV="1">
              <a:off x="23737937" y="1870096"/>
              <a:ext cx="14288"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5" name="Line 724">
              <a:extLst>
                <a:ext uri="{FF2B5EF4-FFF2-40B4-BE49-F238E27FC236}">
                  <a16:creationId xmlns:a16="http://schemas.microsoft.com/office/drawing/2014/main" id="{726C9E1D-7FFF-463B-8E9B-ADD0CB67344F}"/>
                </a:ext>
              </a:extLst>
            </p:cNvPr>
            <p:cNvSpPr>
              <a:spLocks noChangeShapeType="1"/>
            </p:cNvSpPr>
            <p:nvPr/>
          </p:nvSpPr>
          <p:spPr bwMode="auto">
            <a:xfrm flipV="1">
              <a:off x="23677612" y="1882796"/>
              <a:ext cx="6032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6" name="Line 725">
              <a:extLst>
                <a:ext uri="{FF2B5EF4-FFF2-40B4-BE49-F238E27FC236}">
                  <a16:creationId xmlns:a16="http://schemas.microsoft.com/office/drawing/2014/main" id="{96C81888-DAC2-4C41-93F3-9C85323B82D0}"/>
                </a:ext>
              </a:extLst>
            </p:cNvPr>
            <p:cNvSpPr>
              <a:spLocks noChangeShapeType="1"/>
            </p:cNvSpPr>
            <p:nvPr/>
          </p:nvSpPr>
          <p:spPr bwMode="auto">
            <a:xfrm flipV="1">
              <a:off x="23625225" y="1901846"/>
              <a:ext cx="5238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7" name="Line 726">
              <a:extLst>
                <a:ext uri="{FF2B5EF4-FFF2-40B4-BE49-F238E27FC236}">
                  <a16:creationId xmlns:a16="http://schemas.microsoft.com/office/drawing/2014/main" id="{C104A269-9A30-45F1-92E8-A230C4D5729F}"/>
                </a:ext>
              </a:extLst>
            </p:cNvPr>
            <p:cNvSpPr>
              <a:spLocks noChangeShapeType="1"/>
            </p:cNvSpPr>
            <p:nvPr/>
          </p:nvSpPr>
          <p:spPr bwMode="auto">
            <a:xfrm flipV="1">
              <a:off x="23426787" y="1924071"/>
              <a:ext cx="19843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8" name="Line 727">
              <a:extLst>
                <a:ext uri="{FF2B5EF4-FFF2-40B4-BE49-F238E27FC236}">
                  <a16:creationId xmlns:a16="http://schemas.microsoft.com/office/drawing/2014/main" id="{0D780113-3C11-47BE-B149-8A500A84FB3E}"/>
                </a:ext>
              </a:extLst>
            </p:cNvPr>
            <p:cNvSpPr>
              <a:spLocks noChangeShapeType="1"/>
            </p:cNvSpPr>
            <p:nvPr/>
          </p:nvSpPr>
          <p:spPr bwMode="auto">
            <a:xfrm flipV="1">
              <a:off x="23368049" y="1933596"/>
              <a:ext cx="5873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9" name="Line 728">
              <a:extLst>
                <a:ext uri="{FF2B5EF4-FFF2-40B4-BE49-F238E27FC236}">
                  <a16:creationId xmlns:a16="http://schemas.microsoft.com/office/drawing/2014/main" id="{09A42191-78F6-4A51-97D6-00A6A935B1F0}"/>
                </a:ext>
              </a:extLst>
            </p:cNvPr>
            <p:cNvSpPr>
              <a:spLocks noChangeShapeType="1"/>
            </p:cNvSpPr>
            <p:nvPr/>
          </p:nvSpPr>
          <p:spPr bwMode="auto">
            <a:xfrm flipV="1">
              <a:off x="23199774" y="1955821"/>
              <a:ext cx="168275" cy="174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0" name="Line 729">
              <a:extLst>
                <a:ext uri="{FF2B5EF4-FFF2-40B4-BE49-F238E27FC236}">
                  <a16:creationId xmlns:a16="http://schemas.microsoft.com/office/drawing/2014/main" id="{A9FEF128-A941-4FEB-A5FB-72344491AFF2}"/>
                </a:ext>
              </a:extLst>
            </p:cNvPr>
            <p:cNvSpPr>
              <a:spLocks noChangeShapeType="1"/>
            </p:cNvSpPr>
            <p:nvPr/>
          </p:nvSpPr>
          <p:spPr bwMode="auto">
            <a:xfrm flipV="1">
              <a:off x="23193424" y="1973284"/>
              <a:ext cx="635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1" name="Line 730">
              <a:extLst>
                <a:ext uri="{FF2B5EF4-FFF2-40B4-BE49-F238E27FC236}">
                  <a16:creationId xmlns:a16="http://schemas.microsoft.com/office/drawing/2014/main" id="{6A26566D-A1D2-43CD-8ED2-003649FFC752}"/>
                </a:ext>
              </a:extLst>
            </p:cNvPr>
            <p:cNvSpPr>
              <a:spLocks noChangeShapeType="1"/>
            </p:cNvSpPr>
            <p:nvPr/>
          </p:nvSpPr>
          <p:spPr bwMode="auto">
            <a:xfrm flipV="1">
              <a:off x="23026736" y="1982809"/>
              <a:ext cx="16668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2" name="Line 731">
              <a:extLst>
                <a:ext uri="{FF2B5EF4-FFF2-40B4-BE49-F238E27FC236}">
                  <a16:creationId xmlns:a16="http://schemas.microsoft.com/office/drawing/2014/main" id="{DE7E6276-4B8C-4781-996D-F247F6CEE2F5}"/>
                </a:ext>
              </a:extLst>
            </p:cNvPr>
            <p:cNvSpPr>
              <a:spLocks noChangeShapeType="1"/>
            </p:cNvSpPr>
            <p:nvPr/>
          </p:nvSpPr>
          <p:spPr bwMode="auto">
            <a:xfrm flipV="1">
              <a:off x="22861636" y="2005034"/>
              <a:ext cx="1651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3" name="Line 732">
              <a:extLst>
                <a:ext uri="{FF2B5EF4-FFF2-40B4-BE49-F238E27FC236}">
                  <a16:creationId xmlns:a16="http://schemas.microsoft.com/office/drawing/2014/main" id="{A99D9A77-23A4-4655-A962-1B1912F874E9}"/>
                </a:ext>
              </a:extLst>
            </p:cNvPr>
            <p:cNvSpPr>
              <a:spLocks noChangeShapeType="1"/>
            </p:cNvSpPr>
            <p:nvPr/>
          </p:nvSpPr>
          <p:spPr bwMode="auto">
            <a:xfrm flipV="1">
              <a:off x="22855286" y="2027259"/>
              <a:ext cx="635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4" name="Line 733">
              <a:extLst>
                <a:ext uri="{FF2B5EF4-FFF2-40B4-BE49-F238E27FC236}">
                  <a16:creationId xmlns:a16="http://schemas.microsoft.com/office/drawing/2014/main" id="{6CC59A45-5653-43BE-80F4-ECBCB5DDD82B}"/>
                </a:ext>
              </a:extLst>
            </p:cNvPr>
            <p:cNvSpPr>
              <a:spLocks noChangeShapeType="1"/>
            </p:cNvSpPr>
            <p:nvPr/>
          </p:nvSpPr>
          <p:spPr bwMode="auto">
            <a:xfrm flipV="1">
              <a:off x="22782260" y="2036784"/>
              <a:ext cx="7302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5" name="Line 734">
              <a:extLst>
                <a:ext uri="{FF2B5EF4-FFF2-40B4-BE49-F238E27FC236}">
                  <a16:creationId xmlns:a16="http://schemas.microsoft.com/office/drawing/2014/main" id="{B3051EA0-9822-4D30-918C-3BA21572957F}"/>
                </a:ext>
              </a:extLst>
            </p:cNvPr>
            <p:cNvSpPr>
              <a:spLocks noChangeShapeType="1"/>
            </p:cNvSpPr>
            <p:nvPr/>
          </p:nvSpPr>
          <p:spPr bwMode="auto">
            <a:xfrm flipV="1">
              <a:off x="22777498" y="2055834"/>
              <a:ext cx="4763"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6" name="Line 735">
              <a:extLst>
                <a:ext uri="{FF2B5EF4-FFF2-40B4-BE49-F238E27FC236}">
                  <a16:creationId xmlns:a16="http://schemas.microsoft.com/office/drawing/2014/main" id="{5E5B0810-658A-4FBB-8E59-B99E96CF06FE}"/>
                </a:ext>
              </a:extLst>
            </p:cNvPr>
            <p:cNvSpPr>
              <a:spLocks noChangeShapeType="1"/>
            </p:cNvSpPr>
            <p:nvPr/>
          </p:nvSpPr>
          <p:spPr bwMode="auto">
            <a:xfrm flipV="1">
              <a:off x="22642560" y="2076472"/>
              <a:ext cx="13493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7" name="Line 736">
              <a:extLst>
                <a:ext uri="{FF2B5EF4-FFF2-40B4-BE49-F238E27FC236}">
                  <a16:creationId xmlns:a16="http://schemas.microsoft.com/office/drawing/2014/main" id="{E8FBC6E0-CAC1-462B-8ED4-07247062D1B2}"/>
                </a:ext>
              </a:extLst>
            </p:cNvPr>
            <p:cNvSpPr>
              <a:spLocks noChangeShapeType="1"/>
            </p:cNvSpPr>
            <p:nvPr/>
          </p:nvSpPr>
          <p:spPr bwMode="auto">
            <a:xfrm flipV="1">
              <a:off x="22439360" y="2085997"/>
              <a:ext cx="2032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8" name="Line 737">
              <a:extLst>
                <a:ext uri="{FF2B5EF4-FFF2-40B4-BE49-F238E27FC236}">
                  <a16:creationId xmlns:a16="http://schemas.microsoft.com/office/drawing/2014/main" id="{2CA613BB-1BD5-4976-BEF1-43BD57FD0C13}"/>
                </a:ext>
              </a:extLst>
            </p:cNvPr>
            <p:cNvSpPr>
              <a:spLocks noChangeShapeType="1"/>
            </p:cNvSpPr>
            <p:nvPr/>
          </p:nvSpPr>
          <p:spPr bwMode="auto">
            <a:xfrm flipV="1">
              <a:off x="22120271" y="2108222"/>
              <a:ext cx="31908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9" name="Line 738">
              <a:extLst>
                <a:ext uri="{FF2B5EF4-FFF2-40B4-BE49-F238E27FC236}">
                  <a16:creationId xmlns:a16="http://schemas.microsoft.com/office/drawing/2014/main" id="{4DC3323C-499E-4DB7-8404-46B6D39EEB94}"/>
                </a:ext>
              </a:extLst>
            </p:cNvPr>
            <p:cNvSpPr>
              <a:spLocks noChangeShapeType="1"/>
            </p:cNvSpPr>
            <p:nvPr/>
          </p:nvSpPr>
          <p:spPr bwMode="auto">
            <a:xfrm flipV="1">
              <a:off x="21918659" y="2127272"/>
              <a:ext cx="201613"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0" name="Line 739">
              <a:extLst>
                <a:ext uri="{FF2B5EF4-FFF2-40B4-BE49-F238E27FC236}">
                  <a16:creationId xmlns:a16="http://schemas.microsoft.com/office/drawing/2014/main" id="{6EAF8987-8618-4983-8AE9-DC86B936958A}"/>
                </a:ext>
              </a:extLst>
            </p:cNvPr>
            <p:cNvSpPr>
              <a:spLocks noChangeShapeType="1"/>
            </p:cNvSpPr>
            <p:nvPr/>
          </p:nvSpPr>
          <p:spPr bwMode="auto">
            <a:xfrm flipV="1">
              <a:off x="21882146" y="2139972"/>
              <a:ext cx="36513"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1" name="Line 740">
              <a:extLst>
                <a:ext uri="{FF2B5EF4-FFF2-40B4-BE49-F238E27FC236}">
                  <a16:creationId xmlns:a16="http://schemas.microsoft.com/office/drawing/2014/main" id="{55B12B10-22BD-48D4-A4B2-628437B98D84}"/>
                </a:ext>
              </a:extLst>
            </p:cNvPr>
            <p:cNvSpPr>
              <a:spLocks noChangeShapeType="1"/>
            </p:cNvSpPr>
            <p:nvPr/>
          </p:nvSpPr>
          <p:spPr bwMode="auto">
            <a:xfrm flipV="1">
              <a:off x="21834521" y="2159022"/>
              <a:ext cx="47625"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2" name="Line 741">
              <a:extLst>
                <a:ext uri="{FF2B5EF4-FFF2-40B4-BE49-F238E27FC236}">
                  <a16:creationId xmlns:a16="http://schemas.microsoft.com/office/drawing/2014/main" id="{069BC7B2-7BBA-4ABF-AB13-CE7234581D2D}"/>
                </a:ext>
              </a:extLst>
            </p:cNvPr>
            <p:cNvSpPr>
              <a:spLocks noChangeShapeType="1"/>
            </p:cNvSpPr>
            <p:nvPr/>
          </p:nvSpPr>
          <p:spPr bwMode="auto">
            <a:xfrm flipV="1">
              <a:off x="21634495" y="2179660"/>
              <a:ext cx="200025"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3" name="Line 742">
              <a:extLst>
                <a:ext uri="{FF2B5EF4-FFF2-40B4-BE49-F238E27FC236}">
                  <a16:creationId xmlns:a16="http://schemas.microsoft.com/office/drawing/2014/main" id="{20AD3E2C-C81C-4EA2-9A80-91D4A48102B4}"/>
                </a:ext>
              </a:extLst>
            </p:cNvPr>
            <p:cNvSpPr>
              <a:spLocks noChangeShapeType="1"/>
            </p:cNvSpPr>
            <p:nvPr/>
          </p:nvSpPr>
          <p:spPr bwMode="auto">
            <a:xfrm flipV="1">
              <a:off x="21609095" y="2189185"/>
              <a:ext cx="254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4" name="Line 743">
              <a:extLst>
                <a:ext uri="{FF2B5EF4-FFF2-40B4-BE49-F238E27FC236}">
                  <a16:creationId xmlns:a16="http://schemas.microsoft.com/office/drawing/2014/main" id="{9DDEB750-3B9C-4F38-A34A-85C31FFC12E4}"/>
                </a:ext>
              </a:extLst>
            </p:cNvPr>
            <p:cNvSpPr>
              <a:spLocks noChangeShapeType="1"/>
            </p:cNvSpPr>
            <p:nvPr/>
          </p:nvSpPr>
          <p:spPr bwMode="auto">
            <a:xfrm flipV="1">
              <a:off x="21544008" y="2211410"/>
              <a:ext cx="6508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5" name="Line 744">
              <a:extLst>
                <a:ext uri="{FF2B5EF4-FFF2-40B4-BE49-F238E27FC236}">
                  <a16:creationId xmlns:a16="http://schemas.microsoft.com/office/drawing/2014/main" id="{1CA0B0D5-4B97-453A-9AAA-AC6807A83F22}"/>
                </a:ext>
              </a:extLst>
            </p:cNvPr>
            <p:cNvSpPr>
              <a:spLocks noChangeShapeType="1"/>
            </p:cNvSpPr>
            <p:nvPr/>
          </p:nvSpPr>
          <p:spPr bwMode="auto">
            <a:xfrm flipV="1">
              <a:off x="21534483" y="2230460"/>
              <a:ext cx="9525"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6" name="Line 745">
              <a:extLst>
                <a:ext uri="{FF2B5EF4-FFF2-40B4-BE49-F238E27FC236}">
                  <a16:creationId xmlns:a16="http://schemas.microsoft.com/office/drawing/2014/main" id="{8386EE92-AB21-4DD4-B702-C070119D572C}"/>
                </a:ext>
              </a:extLst>
            </p:cNvPr>
            <p:cNvSpPr>
              <a:spLocks noChangeShapeType="1"/>
            </p:cNvSpPr>
            <p:nvPr/>
          </p:nvSpPr>
          <p:spPr bwMode="auto">
            <a:xfrm flipV="1">
              <a:off x="21456695" y="2243160"/>
              <a:ext cx="7778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7" name="Line 746">
              <a:extLst>
                <a:ext uri="{FF2B5EF4-FFF2-40B4-BE49-F238E27FC236}">
                  <a16:creationId xmlns:a16="http://schemas.microsoft.com/office/drawing/2014/main" id="{11AC9D2E-A20E-40BF-A84D-F9D9942CB155}"/>
                </a:ext>
              </a:extLst>
            </p:cNvPr>
            <p:cNvSpPr>
              <a:spLocks noChangeShapeType="1"/>
            </p:cNvSpPr>
            <p:nvPr/>
          </p:nvSpPr>
          <p:spPr bwMode="auto">
            <a:xfrm flipV="1">
              <a:off x="21331282" y="2262210"/>
              <a:ext cx="125413"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8" name="Line 747">
              <a:extLst>
                <a:ext uri="{FF2B5EF4-FFF2-40B4-BE49-F238E27FC236}">
                  <a16:creationId xmlns:a16="http://schemas.microsoft.com/office/drawing/2014/main" id="{B9981BD3-70BD-4786-A6A8-356703824183}"/>
                </a:ext>
              </a:extLst>
            </p:cNvPr>
            <p:cNvSpPr>
              <a:spLocks noChangeShapeType="1"/>
            </p:cNvSpPr>
            <p:nvPr/>
          </p:nvSpPr>
          <p:spPr bwMode="auto">
            <a:xfrm flipV="1">
              <a:off x="21315407" y="2282848"/>
              <a:ext cx="15875"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9" name="Line 748">
              <a:extLst>
                <a:ext uri="{FF2B5EF4-FFF2-40B4-BE49-F238E27FC236}">
                  <a16:creationId xmlns:a16="http://schemas.microsoft.com/office/drawing/2014/main" id="{054AC3BB-2A21-45C2-8E69-E29561361A8B}"/>
                </a:ext>
              </a:extLst>
            </p:cNvPr>
            <p:cNvSpPr>
              <a:spLocks noChangeShapeType="1"/>
            </p:cNvSpPr>
            <p:nvPr/>
          </p:nvSpPr>
          <p:spPr bwMode="auto">
            <a:xfrm flipV="1">
              <a:off x="21256670" y="2292373"/>
              <a:ext cx="5873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0" name="Line 749">
              <a:extLst>
                <a:ext uri="{FF2B5EF4-FFF2-40B4-BE49-F238E27FC236}">
                  <a16:creationId xmlns:a16="http://schemas.microsoft.com/office/drawing/2014/main" id="{61040AC8-6825-4EB1-A8E3-A6BF3A7262C7}"/>
                </a:ext>
              </a:extLst>
            </p:cNvPr>
            <p:cNvSpPr>
              <a:spLocks noChangeShapeType="1"/>
            </p:cNvSpPr>
            <p:nvPr/>
          </p:nvSpPr>
          <p:spPr bwMode="auto">
            <a:xfrm flipV="1">
              <a:off x="21250320" y="2314598"/>
              <a:ext cx="6350"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1" name="Line 750">
              <a:extLst>
                <a:ext uri="{FF2B5EF4-FFF2-40B4-BE49-F238E27FC236}">
                  <a16:creationId xmlns:a16="http://schemas.microsoft.com/office/drawing/2014/main" id="{815ACAB9-2B69-4667-9828-07ADE9CAC4C0}"/>
                </a:ext>
              </a:extLst>
            </p:cNvPr>
            <p:cNvSpPr>
              <a:spLocks noChangeShapeType="1"/>
            </p:cNvSpPr>
            <p:nvPr/>
          </p:nvSpPr>
          <p:spPr bwMode="auto">
            <a:xfrm flipV="1">
              <a:off x="21218570" y="2333648"/>
              <a:ext cx="3175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2" name="Line 751">
              <a:extLst>
                <a:ext uri="{FF2B5EF4-FFF2-40B4-BE49-F238E27FC236}">
                  <a16:creationId xmlns:a16="http://schemas.microsoft.com/office/drawing/2014/main" id="{ABEE9C3D-3E2A-4F55-A2E3-F1DEC3706A4B}"/>
                </a:ext>
              </a:extLst>
            </p:cNvPr>
            <p:cNvSpPr>
              <a:spLocks noChangeShapeType="1"/>
            </p:cNvSpPr>
            <p:nvPr/>
          </p:nvSpPr>
          <p:spPr bwMode="auto">
            <a:xfrm flipV="1">
              <a:off x="21177294" y="2343173"/>
              <a:ext cx="4127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3" name="Line 752">
              <a:extLst>
                <a:ext uri="{FF2B5EF4-FFF2-40B4-BE49-F238E27FC236}">
                  <a16:creationId xmlns:a16="http://schemas.microsoft.com/office/drawing/2014/main" id="{C0A94076-992B-4156-98B9-A971E3919F37}"/>
                </a:ext>
              </a:extLst>
            </p:cNvPr>
            <p:cNvSpPr>
              <a:spLocks noChangeShapeType="1"/>
            </p:cNvSpPr>
            <p:nvPr/>
          </p:nvSpPr>
          <p:spPr bwMode="auto">
            <a:xfrm flipV="1">
              <a:off x="21131257" y="2365398"/>
              <a:ext cx="4603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4" name="Line 753">
              <a:extLst>
                <a:ext uri="{FF2B5EF4-FFF2-40B4-BE49-F238E27FC236}">
                  <a16:creationId xmlns:a16="http://schemas.microsoft.com/office/drawing/2014/main" id="{DE92C250-F9CA-4613-A027-FC2199A5852F}"/>
                </a:ext>
              </a:extLst>
            </p:cNvPr>
            <p:cNvSpPr>
              <a:spLocks noChangeShapeType="1"/>
            </p:cNvSpPr>
            <p:nvPr/>
          </p:nvSpPr>
          <p:spPr bwMode="auto">
            <a:xfrm flipV="1">
              <a:off x="21112207" y="2387623"/>
              <a:ext cx="19050" cy="79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5" name="Line 754">
              <a:extLst>
                <a:ext uri="{FF2B5EF4-FFF2-40B4-BE49-F238E27FC236}">
                  <a16:creationId xmlns:a16="http://schemas.microsoft.com/office/drawing/2014/main" id="{42F0883E-EAB9-4A73-8B25-9E99A586F69B}"/>
                </a:ext>
              </a:extLst>
            </p:cNvPr>
            <p:cNvSpPr>
              <a:spLocks noChangeShapeType="1"/>
            </p:cNvSpPr>
            <p:nvPr/>
          </p:nvSpPr>
          <p:spPr bwMode="auto">
            <a:xfrm flipV="1">
              <a:off x="20745494" y="2395561"/>
              <a:ext cx="36671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6" name="Line 755">
              <a:extLst>
                <a:ext uri="{FF2B5EF4-FFF2-40B4-BE49-F238E27FC236}">
                  <a16:creationId xmlns:a16="http://schemas.microsoft.com/office/drawing/2014/main" id="{70DC4838-EBCA-41DB-A846-B0BEF7E1D168}"/>
                </a:ext>
              </a:extLst>
            </p:cNvPr>
            <p:cNvSpPr>
              <a:spLocks noChangeShapeType="1"/>
            </p:cNvSpPr>
            <p:nvPr/>
          </p:nvSpPr>
          <p:spPr bwMode="auto">
            <a:xfrm flipV="1">
              <a:off x="20739144" y="2417786"/>
              <a:ext cx="6350"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7" name="Line 756">
              <a:extLst>
                <a:ext uri="{FF2B5EF4-FFF2-40B4-BE49-F238E27FC236}">
                  <a16:creationId xmlns:a16="http://schemas.microsoft.com/office/drawing/2014/main" id="{A15E2144-DCF3-4452-BC30-DB312C44133E}"/>
                </a:ext>
              </a:extLst>
            </p:cNvPr>
            <p:cNvSpPr>
              <a:spLocks noChangeShapeType="1"/>
            </p:cNvSpPr>
            <p:nvPr/>
          </p:nvSpPr>
          <p:spPr bwMode="auto">
            <a:xfrm flipV="1">
              <a:off x="20712156" y="2436836"/>
              <a:ext cx="2698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8" name="Line 757">
              <a:extLst>
                <a:ext uri="{FF2B5EF4-FFF2-40B4-BE49-F238E27FC236}">
                  <a16:creationId xmlns:a16="http://schemas.microsoft.com/office/drawing/2014/main" id="{A0489CE6-BE5A-4E33-9B85-25DFF9976900}"/>
                </a:ext>
              </a:extLst>
            </p:cNvPr>
            <p:cNvSpPr>
              <a:spLocks noChangeShapeType="1"/>
            </p:cNvSpPr>
            <p:nvPr/>
          </p:nvSpPr>
          <p:spPr bwMode="auto">
            <a:xfrm flipV="1">
              <a:off x="20699456" y="2446361"/>
              <a:ext cx="127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9" name="Line 758">
              <a:extLst>
                <a:ext uri="{FF2B5EF4-FFF2-40B4-BE49-F238E27FC236}">
                  <a16:creationId xmlns:a16="http://schemas.microsoft.com/office/drawing/2014/main" id="{B5EE502A-D27C-43FF-9647-6D8D0750E5F3}"/>
                </a:ext>
              </a:extLst>
            </p:cNvPr>
            <p:cNvSpPr>
              <a:spLocks noChangeShapeType="1"/>
            </p:cNvSpPr>
            <p:nvPr/>
          </p:nvSpPr>
          <p:spPr bwMode="auto">
            <a:xfrm flipV="1">
              <a:off x="20602618" y="2468586"/>
              <a:ext cx="9683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0" name="Line 759">
              <a:extLst>
                <a:ext uri="{FF2B5EF4-FFF2-40B4-BE49-F238E27FC236}">
                  <a16:creationId xmlns:a16="http://schemas.microsoft.com/office/drawing/2014/main" id="{79B5094C-391D-43C4-8E18-FD7430364427}"/>
                </a:ext>
              </a:extLst>
            </p:cNvPr>
            <p:cNvSpPr>
              <a:spLocks noChangeShapeType="1"/>
            </p:cNvSpPr>
            <p:nvPr/>
          </p:nvSpPr>
          <p:spPr bwMode="auto">
            <a:xfrm flipV="1">
              <a:off x="20545468" y="2478111"/>
              <a:ext cx="57150"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1" name="Line 760">
              <a:extLst>
                <a:ext uri="{FF2B5EF4-FFF2-40B4-BE49-F238E27FC236}">
                  <a16:creationId xmlns:a16="http://schemas.microsoft.com/office/drawing/2014/main" id="{D8A1B839-59B9-4860-B7D2-8F0ED9087562}"/>
                </a:ext>
              </a:extLst>
            </p:cNvPr>
            <p:cNvSpPr>
              <a:spLocks noChangeShapeType="1"/>
            </p:cNvSpPr>
            <p:nvPr/>
          </p:nvSpPr>
          <p:spPr bwMode="auto">
            <a:xfrm flipV="1">
              <a:off x="20496256" y="2498749"/>
              <a:ext cx="49213"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2" name="Line 761">
              <a:extLst>
                <a:ext uri="{FF2B5EF4-FFF2-40B4-BE49-F238E27FC236}">
                  <a16:creationId xmlns:a16="http://schemas.microsoft.com/office/drawing/2014/main" id="{783E655D-9D87-4D06-88A0-96987C7D2EED}"/>
                </a:ext>
              </a:extLst>
            </p:cNvPr>
            <p:cNvSpPr>
              <a:spLocks noChangeShapeType="1"/>
            </p:cNvSpPr>
            <p:nvPr/>
          </p:nvSpPr>
          <p:spPr bwMode="auto">
            <a:xfrm flipV="1">
              <a:off x="20383543" y="2517799"/>
              <a:ext cx="112713"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3" name="Line 762">
              <a:extLst>
                <a:ext uri="{FF2B5EF4-FFF2-40B4-BE49-F238E27FC236}">
                  <a16:creationId xmlns:a16="http://schemas.microsoft.com/office/drawing/2014/main" id="{F9B78359-448A-4231-BF7C-7F4F55A2DF78}"/>
                </a:ext>
              </a:extLst>
            </p:cNvPr>
            <p:cNvSpPr>
              <a:spLocks noChangeShapeType="1"/>
            </p:cNvSpPr>
            <p:nvPr/>
          </p:nvSpPr>
          <p:spPr bwMode="auto">
            <a:xfrm flipV="1">
              <a:off x="20354968" y="2530499"/>
              <a:ext cx="2857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4" name="Line 763">
              <a:extLst>
                <a:ext uri="{FF2B5EF4-FFF2-40B4-BE49-F238E27FC236}">
                  <a16:creationId xmlns:a16="http://schemas.microsoft.com/office/drawing/2014/main" id="{BA1E3A8D-945A-4092-AE17-B376D5879311}"/>
                </a:ext>
              </a:extLst>
            </p:cNvPr>
            <p:cNvSpPr>
              <a:spLocks noChangeShapeType="1"/>
            </p:cNvSpPr>
            <p:nvPr/>
          </p:nvSpPr>
          <p:spPr bwMode="auto">
            <a:xfrm flipV="1">
              <a:off x="20216855" y="2549549"/>
              <a:ext cx="13811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5" name="Line 764">
              <a:extLst>
                <a:ext uri="{FF2B5EF4-FFF2-40B4-BE49-F238E27FC236}">
                  <a16:creationId xmlns:a16="http://schemas.microsoft.com/office/drawing/2014/main" id="{DBECBA9A-C9F4-4DBB-9539-6FD577616587}"/>
                </a:ext>
              </a:extLst>
            </p:cNvPr>
            <p:cNvSpPr>
              <a:spLocks noChangeShapeType="1"/>
            </p:cNvSpPr>
            <p:nvPr/>
          </p:nvSpPr>
          <p:spPr bwMode="auto">
            <a:xfrm flipV="1">
              <a:off x="20129542" y="2571774"/>
              <a:ext cx="87313"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6" name="Line 765">
              <a:extLst>
                <a:ext uri="{FF2B5EF4-FFF2-40B4-BE49-F238E27FC236}">
                  <a16:creationId xmlns:a16="http://schemas.microsoft.com/office/drawing/2014/main" id="{F14FED3E-02A1-4EDE-8A1B-D6A13EC5949F}"/>
                </a:ext>
              </a:extLst>
            </p:cNvPr>
            <p:cNvSpPr>
              <a:spLocks noChangeShapeType="1"/>
            </p:cNvSpPr>
            <p:nvPr/>
          </p:nvSpPr>
          <p:spPr bwMode="auto">
            <a:xfrm flipV="1">
              <a:off x="20048580" y="2581299"/>
              <a:ext cx="8096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7" name="Line 766">
              <a:extLst>
                <a:ext uri="{FF2B5EF4-FFF2-40B4-BE49-F238E27FC236}">
                  <a16:creationId xmlns:a16="http://schemas.microsoft.com/office/drawing/2014/main" id="{59BB75EA-6BDE-46E6-9BBF-816545115551}"/>
                </a:ext>
              </a:extLst>
            </p:cNvPr>
            <p:cNvSpPr>
              <a:spLocks noChangeShapeType="1"/>
            </p:cNvSpPr>
            <p:nvPr/>
          </p:nvSpPr>
          <p:spPr bwMode="auto">
            <a:xfrm flipV="1">
              <a:off x="20029530" y="2603524"/>
              <a:ext cx="19050" cy="174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8" name="Line 767">
              <a:extLst>
                <a:ext uri="{FF2B5EF4-FFF2-40B4-BE49-F238E27FC236}">
                  <a16:creationId xmlns:a16="http://schemas.microsoft.com/office/drawing/2014/main" id="{3C005C04-1833-4BB4-8214-CF201880DF18}"/>
                </a:ext>
              </a:extLst>
            </p:cNvPr>
            <p:cNvSpPr>
              <a:spLocks noChangeShapeType="1"/>
            </p:cNvSpPr>
            <p:nvPr/>
          </p:nvSpPr>
          <p:spPr bwMode="auto">
            <a:xfrm flipV="1">
              <a:off x="20004129" y="2620987"/>
              <a:ext cx="25400"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9" name="Line 768">
              <a:extLst>
                <a:ext uri="{FF2B5EF4-FFF2-40B4-BE49-F238E27FC236}">
                  <a16:creationId xmlns:a16="http://schemas.microsoft.com/office/drawing/2014/main" id="{A1FB7F83-2CCE-49A8-B5C3-97AB8DB9304C}"/>
                </a:ext>
              </a:extLst>
            </p:cNvPr>
            <p:cNvSpPr>
              <a:spLocks noChangeShapeType="1"/>
            </p:cNvSpPr>
            <p:nvPr/>
          </p:nvSpPr>
          <p:spPr bwMode="auto">
            <a:xfrm flipV="1">
              <a:off x="19939042" y="2633687"/>
              <a:ext cx="6508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0" name="Line 769">
              <a:extLst>
                <a:ext uri="{FF2B5EF4-FFF2-40B4-BE49-F238E27FC236}">
                  <a16:creationId xmlns:a16="http://schemas.microsoft.com/office/drawing/2014/main" id="{8284B9BC-4F11-47F5-AF82-06BFB7030905}"/>
                </a:ext>
              </a:extLst>
            </p:cNvPr>
            <p:cNvSpPr>
              <a:spLocks noChangeShapeType="1"/>
            </p:cNvSpPr>
            <p:nvPr/>
          </p:nvSpPr>
          <p:spPr bwMode="auto">
            <a:xfrm flipV="1">
              <a:off x="19923167" y="2652737"/>
              <a:ext cx="15875" cy="317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1" name="Line 770">
              <a:extLst>
                <a:ext uri="{FF2B5EF4-FFF2-40B4-BE49-F238E27FC236}">
                  <a16:creationId xmlns:a16="http://schemas.microsoft.com/office/drawing/2014/main" id="{2F7825B5-5CCD-4732-9EFF-251352ADE6E1}"/>
                </a:ext>
              </a:extLst>
            </p:cNvPr>
            <p:cNvSpPr>
              <a:spLocks noChangeShapeType="1"/>
            </p:cNvSpPr>
            <p:nvPr/>
          </p:nvSpPr>
          <p:spPr bwMode="auto">
            <a:xfrm flipV="1">
              <a:off x="19851729" y="2684487"/>
              <a:ext cx="7143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2" name="Line 771">
              <a:extLst>
                <a:ext uri="{FF2B5EF4-FFF2-40B4-BE49-F238E27FC236}">
                  <a16:creationId xmlns:a16="http://schemas.microsoft.com/office/drawing/2014/main" id="{DF0991AB-8381-47AC-B62E-E41D89AE2946}"/>
                </a:ext>
              </a:extLst>
            </p:cNvPr>
            <p:cNvSpPr>
              <a:spLocks noChangeShapeType="1"/>
            </p:cNvSpPr>
            <p:nvPr/>
          </p:nvSpPr>
          <p:spPr bwMode="auto">
            <a:xfrm flipV="1">
              <a:off x="19797754" y="2706712"/>
              <a:ext cx="53975" cy="174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3" name="Line 772">
              <a:extLst>
                <a:ext uri="{FF2B5EF4-FFF2-40B4-BE49-F238E27FC236}">
                  <a16:creationId xmlns:a16="http://schemas.microsoft.com/office/drawing/2014/main" id="{8F6820F1-D78A-4238-A85D-9866A9A577A7}"/>
                </a:ext>
              </a:extLst>
            </p:cNvPr>
            <p:cNvSpPr>
              <a:spLocks noChangeShapeType="1"/>
            </p:cNvSpPr>
            <p:nvPr/>
          </p:nvSpPr>
          <p:spPr bwMode="auto">
            <a:xfrm flipV="1">
              <a:off x="19785054" y="2724175"/>
              <a:ext cx="1270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4" name="Line 773">
              <a:extLst>
                <a:ext uri="{FF2B5EF4-FFF2-40B4-BE49-F238E27FC236}">
                  <a16:creationId xmlns:a16="http://schemas.microsoft.com/office/drawing/2014/main" id="{B48CBB82-784E-4B6D-9021-4431FABEC2D9}"/>
                </a:ext>
              </a:extLst>
            </p:cNvPr>
            <p:cNvSpPr>
              <a:spLocks noChangeShapeType="1"/>
            </p:cNvSpPr>
            <p:nvPr/>
          </p:nvSpPr>
          <p:spPr bwMode="auto">
            <a:xfrm flipV="1">
              <a:off x="19772354" y="2733700"/>
              <a:ext cx="127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5" name="Line 774">
              <a:extLst>
                <a:ext uri="{FF2B5EF4-FFF2-40B4-BE49-F238E27FC236}">
                  <a16:creationId xmlns:a16="http://schemas.microsoft.com/office/drawing/2014/main" id="{B35EFC74-B02B-4A58-9F35-F4A77209756A}"/>
                </a:ext>
              </a:extLst>
            </p:cNvPr>
            <p:cNvSpPr>
              <a:spLocks noChangeShapeType="1"/>
            </p:cNvSpPr>
            <p:nvPr/>
          </p:nvSpPr>
          <p:spPr bwMode="auto">
            <a:xfrm flipV="1">
              <a:off x="19710441" y="2755925"/>
              <a:ext cx="6191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6" name="Line 775">
              <a:extLst>
                <a:ext uri="{FF2B5EF4-FFF2-40B4-BE49-F238E27FC236}">
                  <a16:creationId xmlns:a16="http://schemas.microsoft.com/office/drawing/2014/main" id="{13FBAE74-2FD0-4B21-A9EF-A2B37331AB71}"/>
                </a:ext>
              </a:extLst>
            </p:cNvPr>
            <p:cNvSpPr>
              <a:spLocks noChangeShapeType="1"/>
            </p:cNvSpPr>
            <p:nvPr/>
          </p:nvSpPr>
          <p:spPr bwMode="auto">
            <a:xfrm flipV="1">
              <a:off x="19691391" y="2778150"/>
              <a:ext cx="1905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7" name="Line 776">
              <a:extLst>
                <a:ext uri="{FF2B5EF4-FFF2-40B4-BE49-F238E27FC236}">
                  <a16:creationId xmlns:a16="http://schemas.microsoft.com/office/drawing/2014/main" id="{EC90920B-0216-412D-8404-A6E2C110D52B}"/>
                </a:ext>
              </a:extLst>
            </p:cNvPr>
            <p:cNvSpPr>
              <a:spLocks noChangeShapeType="1"/>
            </p:cNvSpPr>
            <p:nvPr/>
          </p:nvSpPr>
          <p:spPr bwMode="auto">
            <a:xfrm flipV="1">
              <a:off x="19672341" y="2787675"/>
              <a:ext cx="19050"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8" name="Line 777">
              <a:extLst>
                <a:ext uri="{FF2B5EF4-FFF2-40B4-BE49-F238E27FC236}">
                  <a16:creationId xmlns:a16="http://schemas.microsoft.com/office/drawing/2014/main" id="{06E86535-DC7B-4780-9694-CAB4231D7D61}"/>
                </a:ext>
              </a:extLst>
            </p:cNvPr>
            <p:cNvSpPr>
              <a:spLocks noChangeShapeType="1"/>
            </p:cNvSpPr>
            <p:nvPr/>
          </p:nvSpPr>
          <p:spPr bwMode="auto">
            <a:xfrm flipV="1">
              <a:off x="19538991" y="2806725"/>
              <a:ext cx="133350"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9" name="Line 778">
              <a:extLst>
                <a:ext uri="{FF2B5EF4-FFF2-40B4-BE49-F238E27FC236}">
                  <a16:creationId xmlns:a16="http://schemas.microsoft.com/office/drawing/2014/main" id="{563A6BB3-5DB6-457A-8E1D-CDC04A47AC32}"/>
                </a:ext>
              </a:extLst>
            </p:cNvPr>
            <p:cNvSpPr>
              <a:spLocks noChangeShapeType="1"/>
            </p:cNvSpPr>
            <p:nvPr/>
          </p:nvSpPr>
          <p:spPr bwMode="auto">
            <a:xfrm flipV="1">
              <a:off x="19432628" y="2819425"/>
              <a:ext cx="106363" cy="174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0" name="Line 779">
              <a:extLst>
                <a:ext uri="{FF2B5EF4-FFF2-40B4-BE49-F238E27FC236}">
                  <a16:creationId xmlns:a16="http://schemas.microsoft.com/office/drawing/2014/main" id="{E66F265D-E844-4B91-AD8F-54C68C0EC6CD}"/>
                </a:ext>
              </a:extLst>
            </p:cNvPr>
            <p:cNvSpPr>
              <a:spLocks noChangeShapeType="1"/>
            </p:cNvSpPr>
            <p:nvPr/>
          </p:nvSpPr>
          <p:spPr bwMode="auto">
            <a:xfrm flipV="1">
              <a:off x="19413578" y="2836888"/>
              <a:ext cx="1905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1" name="Line 780">
              <a:extLst>
                <a:ext uri="{FF2B5EF4-FFF2-40B4-BE49-F238E27FC236}">
                  <a16:creationId xmlns:a16="http://schemas.microsoft.com/office/drawing/2014/main" id="{78D79774-C3E4-4A95-A022-3101C7623CC5}"/>
                </a:ext>
              </a:extLst>
            </p:cNvPr>
            <p:cNvSpPr>
              <a:spLocks noChangeShapeType="1"/>
            </p:cNvSpPr>
            <p:nvPr/>
          </p:nvSpPr>
          <p:spPr bwMode="auto">
            <a:xfrm flipV="1">
              <a:off x="19334203" y="2859113"/>
              <a:ext cx="79375"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2" name="Line 781">
              <a:extLst>
                <a:ext uri="{FF2B5EF4-FFF2-40B4-BE49-F238E27FC236}">
                  <a16:creationId xmlns:a16="http://schemas.microsoft.com/office/drawing/2014/main" id="{3B6E733D-A181-4A52-B075-F4937A390FD9}"/>
                </a:ext>
              </a:extLst>
            </p:cNvPr>
            <p:cNvSpPr>
              <a:spLocks noChangeShapeType="1"/>
            </p:cNvSpPr>
            <p:nvPr/>
          </p:nvSpPr>
          <p:spPr bwMode="auto">
            <a:xfrm flipV="1">
              <a:off x="19169103" y="2868638"/>
              <a:ext cx="1651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3" name="Line 782">
              <a:extLst>
                <a:ext uri="{FF2B5EF4-FFF2-40B4-BE49-F238E27FC236}">
                  <a16:creationId xmlns:a16="http://schemas.microsoft.com/office/drawing/2014/main" id="{F0D0B1F9-2006-4FFC-AD07-540A29250A3A}"/>
                </a:ext>
              </a:extLst>
            </p:cNvPr>
            <p:cNvSpPr>
              <a:spLocks noChangeShapeType="1"/>
            </p:cNvSpPr>
            <p:nvPr/>
          </p:nvSpPr>
          <p:spPr bwMode="auto">
            <a:xfrm flipV="1">
              <a:off x="19153228" y="2890863"/>
              <a:ext cx="1587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4" name="Line 783">
              <a:extLst>
                <a:ext uri="{FF2B5EF4-FFF2-40B4-BE49-F238E27FC236}">
                  <a16:creationId xmlns:a16="http://schemas.microsoft.com/office/drawing/2014/main" id="{2766CD8A-BF14-4878-8DAC-202FB9C8D7EB}"/>
                </a:ext>
              </a:extLst>
            </p:cNvPr>
            <p:cNvSpPr>
              <a:spLocks noChangeShapeType="1"/>
            </p:cNvSpPr>
            <p:nvPr/>
          </p:nvSpPr>
          <p:spPr bwMode="auto">
            <a:xfrm flipV="1">
              <a:off x="19121478" y="2909913"/>
              <a:ext cx="31750"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5" name="Line 784">
              <a:extLst>
                <a:ext uri="{FF2B5EF4-FFF2-40B4-BE49-F238E27FC236}">
                  <a16:creationId xmlns:a16="http://schemas.microsoft.com/office/drawing/2014/main" id="{919E21D0-A4D1-4EDC-A51B-3D3B180F91FF}"/>
                </a:ext>
              </a:extLst>
            </p:cNvPr>
            <p:cNvSpPr>
              <a:spLocks noChangeShapeType="1"/>
            </p:cNvSpPr>
            <p:nvPr/>
          </p:nvSpPr>
          <p:spPr bwMode="auto">
            <a:xfrm flipV="1">
              <a:off x="19094490" y="2922613"/>
              <a:ext cx="26988" cy="174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6" name="Line 785">
              <a:extLst>
                <a:ext uri="{FF2B5EF4-FFF2-40B4-BE49-F238E27FC236}">
                  <a16:creationId xmlns:a16="http://schemas.microsoft.com/office/drawing/2014/main" id="{C8E7CE9C-10A7-4EE9-BEA4-640F905C3FD1}"/>
                </a:ext>
              </a:extLst>
            </p:cNvPr>
            <p:cNvSpPr>
              <a:spLocks noChangeShapeType="1"/>
            </p:cNvSpPr>
            <p:nvPr/>
          </p:nvSpPr>
          <p:spPr bwMode="auto">
            <a:xfrm flipV="1">
              <a:off x="19088140" y="2940076"/>
              <a:ext cx="6350"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grpSp>
      <p:sp>
        <p:nvSpPr>
          <p:cNvPr id="917" name="TextBox 371">
            <a:extLst>
              <a:ext uri="{FF2B5EF4-FFF2-40B4-BE49-F238E27FC236}">
                <a16:creationId xmlns:a16="http://schemas.microsoft.com/office/drawing/2014/main" id="{0181DE06-0965-439F-B1F9-BABEAD62909F}"/>
              </a:ext>
            </a:extLst>
          </p:cNvPr>
          <p:cNvSpPr txBox="1"/>
          <p:nvPr/>
        </p:nvSpPr>
        <p:spPr>
          <a:xfrm>
            <a:off x="708269" y="5615591"/>
            <a:ext cx="11265009" cy="471794"/>
          </a:xfrm>
          <a:prstGeom prst="rect">
            <a:avLst/>
          </a:prstGeom>
          <a:noFill/>
          <a:ln w="28575" cmpd="sng">
            <a:noFill/>
          </a:ln>
        </p:spPr>
        <p:txBody>
          <a:bodyPr wrap="square" lIns="60959" tIns="30479" rIns="60959" bIns="30479"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 SUSTAIN-6 was not designed with </a:t>
            </a:r>
            <a:r>
              <a:rPr kumimoji="0" lang="en-US" sz="1333" b="0" i="0" u="none" strike="noStrike" kern="1200" cap="none" spc="0" normalizeH="0" baseline="0" noProof="0" err="1">
                <a:ln>
                  <a:noFill/>
                </a:ln>
                <a:solidFill>
                  <a:srgbClr val="FFFFFF">
                    <a:lumMod val="50000"/>
                  </a:srgbClr>
                </a:solidFill>
                <a:effectLst/>
                <a:uLnTx/>
                <a:uFillTx/>
                <a:latin typeface="Arial"/>
                <a:ea typeface="+mn-ea"/>
                <a:cs typeface="+mn-cs"/>
              </a:rPr>
              <a:t>prespecified</a:t>
            </a: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 testing for superiority. However, the treatment effect of </a:t>
            </a:r>
            <a:r>
              <a:rPr kumimoji="0" lang="en-US" sz="1333" b="0" i="0" u="none" strike="noStrike" kern="1200" cap="none" spc="0" normalizeH="0" baseline="0" noProof="0" err="1">
                <a:ln>
                  <a:noFill/>
                </a:ln>
                <a:solidFill>
                  <a:srgbClr val="FFFFFF">
                    <a:lumMod val="50000"/>
                  </a:srgbClr>
                </a:solidFill>
                <a:effectLst/>
                <a:uLnTx/>
                <a:uFillTx/>
                <a:latin typeface="Arial"/>
                <a:ea typeface="+mn-ea"/>
                <a:cs typeface="+mn-cs"/>
              </a:rPr>
              <a:t>semaglutude</a:t>
            </a: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 and the accrual </a:t>
            </a:r>
            <a:b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b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of more events than estimated resulted in a significantly lower risk of the primary outcome among patients in the </a:t>
            </a:r>
            <a:r>
              <a:rPr kumimoji="0" lang="en-US" sz="1333" b="0" i="0" u="none" strike="noStrike" kern="1200" cap="none" spc="0" normalizeH="0" baseline="0" noProof="0" err="1">
                <a:ln>
                  <a:noFill/>
                </a:ln>
                <a:solidFill>
                  <a:srgbClr val="FFFFFF">
                    <a:lumMod val="50000"/>
                  </a:srgbClr>
                </a:solidFill>
                <a:effectLst/>
                <a:uLnTx/>
                <a:uFillTx/>
                <a:latin typeface="Arial"/>
                <a:ea typeface="+mn-ea"/>
                <a:cs typeface="+mn-cs"/>
              </a:rPr>
              <a:t>semaglutide</a:t>
            </a: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 group.</a:t>
            </a:r>
          </a:p>
        </p:txBody>
      </p:sp>
    </p:spTree>
    <p:extLst>
      <p:ext uri="{BB962C8B-B14F-4D97-AF65-F5344CB8AC3E}">
        <p14:creationId xmlns:p14="http://schemas.microsoft.com/office/powerpoint/2010/main" val="3998495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590" y="2743201"/>
            <a:ext cx="3639011" cy="2645445"/>
          </a:xfrm>
          <a:prstGeom prst="rect">
            <a:avLst/>
          </a:prstGeom>
        </p:spPr>
      </p:pic>
      <p:sp>
        <p:nvSpPr>
          <p:cNvPr id="14351" name="Rectangle 212"/>
          <p:cNvSpPr>
            <a:spLocks noChangeArrowheads="1"/>
          </p:cNvSpPr>
          <p:nvPr/>
        </p:nvSpPr>
        <p:spPr bwMode="auto">
          <a:xfrm>
            <a:off x="6034088" y="4648200"/>
            <a:ext cx="4557712" cy="1752600"/>
          </a:xfrm>
          <a:prstGeom prst="rect">
            <a:avLst/>
          </a:prstGeom>
          <a:noFill/>
          <a:ln w="9525">
            <a:noFill/>
            <a:miter lim="800000"/>
            <a:headEnd/>
            <a:tailEnd/>
          </a:ln>
        </p:spPr>
        <p:txBody>
          <a:bodyPr/>
          <a:lstStyle/>
          <a:p>
            <a:pPr marL="122238" indent="-122238" fontAlgn="base">
              <a:spcBef>
                <a:spcPct val="50000"/>
              </a:spcBef>
              <a:spcAft>
                <a:spcPct val="0"/>
              </a:spcAft>
              <a:buFontTx/>
              <a:buChar char="•"/>
            </a:pPr>
            <a:r>
              <a:rPr lang="en-US" sz="1400">
                <a:solidFill>
                  <a:srgbClr val="000000"/>
                </a:solidFill>
                <a:latin typeface="Arial" charset="0"/>
              </a:rPr>
              <a:t>Injectable once a week </a:t>
            </a:r>
            <a:r>
              <a:rPr lang="en-US" sz="1400" err="1">
                <a:solidFill>
                  <a:srgbClr val="000000"/>
                </a:solidFill>
                <a:latin typeface="Arial" charset="0"/>
              </a:rPr>
              <a:t>semaglutide</a:t>
            </a:r>
            <a:r>
              <a:rPr lang="en-US" sz="1400">
                <a:solidFill>
                  <a:srgbClr val="000000"/>
                </a:solidFill>
                <a:latin typeface="Arial" charset="0"/>
              </a:rPr>
              <a:t> (GLP-1 agonist) was superior to placebo in improving glycemic control and </a:t>
            </a:r>
            <a:r>
              <a:rPr lang="en-US" sz="1400">
                <a:solidFill>
                  <a:srgbClr val="000000"/>
                </a:solidFill>
                <a:latin typeface="Arial" panose="020B0604020202020204" pitchFamily="34" charset="0"/>
                <a:cs typeface="Arial" panose="020B0604020202020204" pitchFamily="34" charset="0"/>
              </a:rPr>
              <a:t>↓ </a:t>
            </a:r>
            <a:r>
              <a:rPr lang="en-US" sz="1400">
                <a:solidFill>
                  <a:srgbClr val="000000"/>
                </a:solidFill>
                <a:latin typeface="Arial" charset="0"/>
              </a:rPr>
              <a:t>CV events in high-risk patients with diabetes</a:t>
            </a:r>
          </a:p>
          <a:p>
            <a:pPr marL="122238" indent="-122238" fontAlgn="base">
              <a:spcBef>
                <a:spcPct val="50000"/>
              </a:spcBef>
              <a:spcAft>
                <a:spcPct val="0"/>
              </a:spcAft>
              <a:buFontTx/>
              <a:buChar char="•"/>
            </a:pPr>
            <a:r>
              <a:rPr lang="en-US" sz="1400">
                <a:solidFill>
                  <a:srgbClr val="000000"/>
                </a:solidFill>
                <a:latin typeface="Arial" charset="0"/>
              </a:rPr>
              <a:t>There is also a significant reduction in stroke and new or worsening nephropathy with </a:t>
            </a:r>
            <a:r>
              <a:rPr lang="en-US" sz="1400" err="1">
                <a:solidFill>
                  <a:srgbClr val="000000"/>
                </a:solidFill>
                <a:latin typeface="Arial" charset="0"/>
              </a:rPr>
              <a:t>semaglutide</a:t>
            </a:r>
            <a:r>
              <a:rPr lang="en-US" sz="1400">
                <a:solidFill>
                  <a:srgbClr val="000000"/>
                </a:solidFill>
                <a:latin typeface="Arial" charset="0"/>
              </a:rPr>
              <a:t>, perhaps related to a concomitant reduction in BP, and also a reduction in body weight</a:t>
            </a:r>
          </a:p>
        </p:txBody>
      </p:sp>
      <p:sp>
        <p:nvSpPr>
          <p:cNvPr id="14348" name="Text Box 48"/>
          <p:cNvSpPr txBox="1">
            <a:spLocks noChangeArrowheads="1"/>
          </p:cNvSpPr>
          <p:nvPr/>
        </p:nvSpPr>
        <p:spPr bwMode="auto">
          <a:xfrm>
            <a:off x="4245014" y="5710536"/>
            <a:ext cx="1390936" cy="46166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US" sz="1200" b="1">
                <a:solidFill>
                  <a:srgbClr val="000000"/>
                </a:solidFill>
                <a:latin typeface="Arial" charset="0"/>
              </a:rPr>
              <a:t>Placebo</a:t>
            </a:r>
          </a:p>
          <a:p>
            <a:pPr algn="ctr" eaLnBrk="0" fontAlgn="base" hangingPunct="0">
              <a:spcBef>
                <a:spcPct val="0"/>
              </a:spcBef>
              <a:spcAft>
                <a:spcPct val="0"/>
              </a:spcAft>
            </a:pPr>
            <a:r>
              <a:rPr lang="en-US" sz="1200" b="1">
                <a:solidFill>
                  <a:srgbClr val="000000"/>
                </a:solidFill>
                <a:latin typeface="Arial" charset="0"/>
              </a:rPr>
              <a:t>(n = 1,649)</a:t>
            </a:r>
          </a:p>
        </p:txBody>
      </p:sp>
      <p:sp>
        <p:nvSpPr>
          <p:cNvPr id="14363" name="Text Box 47"/>
          <p:cNvSpPr txBox="1">
            <a:spLocks noChangeArrowheads="1"/>
          </p:cNvSpPr>
          <p:nvPr/>
        </p:nvSpPr>
        <p:spPr bwMode="auto">
          <a:xfrm>
            <a:off x="2269031" y="5726440"/>
            <a:ext cx="1199097" cy="461665"/>
          </a:xfrm>
          <a:prstGeom prst="rect">
            <a:avLst/>
          </a:prstGeom>
          <a:noFill/>
          <a:ln w="9525">
            <a:noFill/>
            <a:miter lim="800000"/>
            <a:headEnd/>
            <a:tailEnd/>
          </a:ln>
        </p:spPr>
        <p:txBody>
          <a:bodyPr wrap="square">
            <a:spAutoFit/>
          </a:bodyPr>
          <a:lstStyle/>
          <a:p>
            <a:pPr algn="ctr" fontAlgn="base">
              <a:spcBef>
                <a:spcPct val="0"/>
              </a:spcBef>
              <a:spcAft>
                <a:spcPct val="0"/>
              </a:spcAft>
            </a:pPr>
            <a:r>
              <a:rPr lang="en-GB" sz="1200" b="1" err="1">
                <a:solidFill>
                  <a:srgbClr val="000000"/>
                </a:solidFill>
                <a:latin typeface="Arial" charset="0"/>
                <a:cs typeface="Times New Roman" pitchFamily="18" charset="0"/>
              </a:rPr>
              <a:t>Semaglutide</a:t>
            </a:r>
            <a:endParaRPr lang="en-GB" sz="1200" b="1">
              <a:solidFill>
                <a:srgbClr val="000000"/>
              </a:solidFill>
              <a:latin typeface="Arial" charset="0"/>
              <a:cs typeface="Times New Roman" pitchFamily="18" charset="0"/>
            </a:endParaRPr>
          </a:p>
          <a:p>
            <a:pPr algn="ctr" fontAlgn="base">
              <a:spcBef>
                <a:spcPct val="0"/>
              </a:spcBef>
              <a:spcAft>
                <a:spcPct val="0"/>
              </a:spcAft>
            </a:pPr>
            <a:r>
              <a:rPr lang="en-GB" sz="1200" b="1">
                <a:solidFill>
                  <a:srgbClr val="000000"/>
                </a:solidFill>
                <a:latin typeface="Arial" charset="0"/>
                <a:cs typeface="Times New Roman" pitchFamily="18" charset="0"/>
              </a:rPr>
              <a:t>(n = 1,648)</a:t>
            </a:r>
            <a:endParaRPr lang="en-US" sz="1200" b="1">
              <a:solidFill>
                <a:srgbClr val="000000"/>
              </a:solidFill>
              <a:latin typeface="Arial" charset="0"/>
              <a:cs typeface="Times New Roman" pitchFamily="18" charset="0"/>
            </a:endParaRPr>
          </a:p>
        </p:txBody>
      </p:sp>
      <p:sp>
        <p:nvSpPr>
          <p:cNvPr id="14339" name="Rectangle 33"/>
          <p:cNvSpPr>
            <a:spLocks noGrp="1" noChangeArrowheads="1"/>
          </p:cNvSpPr>
          <p:nvPr>
            <p:ph type="title" idx="4294967295"/>
          </p:nvPr>
        </p:nvSpPr>
        <p:spPr>
          <a:xfrm>
            <a:off x="1905000" y="274638"/>
            <a:ext cx="8534400" cy="487363"/>
          </a:xfrm>
        </p:spPr>
        <p:txBody>
          <a:bodyPr>
            <a:normAutofit fontScale="90000"/>
          </a:bodyPr>
          <a:lstStyle/>
          <a:p>
            <a:pPr eaLnBrk="1" hangingPunct="1"/>
            <a:r>
              <a:rPr lang="en-US"/>
              <a:t>SUSTAIN-6</a:t>
            </a:r>
          </a:p>
        </p:txBody>
      </p:sp>
      <p:sp>
        <p:nvSpPr>
          <p:cNvPr id="14340" name="Rectangle 34"/>
          <p:cNvSpPr>
            <a:spLocks noGrp="1" noChangeArrowheads="1"/>
          </p:cNvSpPr>
          <p:nvPr>
            <p:ph type="body" idx="4294967295"/>
          </p:nvPr>
        </p:nvSpPr>
        <p:spPr>
          <a:xfrm>
            <a:off x="6096001" y="2319754"/>
            <a:ext cx="4556125" cy="1874223"/>
          </a:xfrm>
        </p:spPr>
        <p:txBody>
          <a:bodyPr>
            <a:normAutofit fontScale="62500" lnSpcReduction="20000"/>
          </a:bodyPr>
          <a:lstStyle/>
          <a:p>
            <a:pPr>
              <a:spcBef>
                <a:spcPts val="840"/>
              </a:spcBef>
            </a:pPr>
            <a:r>
              <a:rPr lang="en-US"/>
              <a:t>Primary outcome, CV death/MI/stroke: </a:t>
            </a:r>
            <a:r>
              <a:rPr lang="en-US" err="1"/>
              <a:t>semaglutide</a:t>
            </a:r>
            <a:r>
              <a:rPr lang="en-US"/>
              <a:t> vs. placebo: 6.6% vs. 8.9%, HR 0.74, 95% CI 0.58-0.95, p &lt; 0.001 for </a:t>
            </a:r>
            <a:r>
              <a:rPr lang="en-US" err="1"/>
              <a:t>noninferiority</a:t>
            </a:r>
            <a:r>
              <a:rPr lang="en-US"/>
              <a:t>; p = 0.02 for superiority</a:t>
            </a:r>
          </a:p>
          <a:p>
            <a:pPr>
              <a:spcBef>
                <a:spcPts val="840"/>
              </a:spcBef>
            </a:pPr>
            <a:r>
              <a:rPr lang="en-US"/>
              <a:t>CV death: 2.7% vs. 2.8%, p = 0.92; all MI: 2.9% vs. 3.9%, p = 0.12; all stroke: 1.6% vs. 2.7%, p = 0.04</a:t>
            </a:r>
          </a:p>
          <a:p>
            <a:pPr>
              <a:spcBef>
                <a:spcPts val="840"/>
              </a:spcBef>
            </a:pPr>
            <a:r>
              <a:rPr lang="en-US"/>
              <a:t>HbA1c at week 104: 7.6% vs. 7.3% vs. 8.3%</a:t>
            </a:r>
          </a:p>
          <a:p>
            <a:endParaRPr lang="en-US"/>
          </a:p>
        </p:txBody>
      </p:sp>
      <p:sp>
        <p:nvSpPr>
          <p:cNvPr id="14341" name="Text Box 10"/>
          <p:cNvSpPr txBox="1">
            <a:spLocks noChangeArrowheads="1"/>
          </p:cNvSpPr>
          <p:nvPr/>
        </p:nvSpPr>
        <p:spPr bwMode="auto">
          <a:xfrm>
            <a:off x="1524000" y="914402"/>
            <a:ext cx="9144000" cy="1015663"/>
          </a:xfrm>
          <a:prstGeom prst="rect">
            <a:avLst/>
          </a:prstGeom>
          <a:solidFill>
            <a:srgbClr val="CCCCD3"/>
          </a:solidFill>
          <a:ln w="9525">
            <a:noFill/>
            <a:miter lim="800000"/>
            <a:headEnd/>
            <a:tailEnd/>
          </a:ln>
        </p:spPr>
        <p:txBody>
          <a:bodyPr wrap="square" lIns="457200" tIns="137160" rIns="457200" bIns="137160">
            <a:spAutoFit/>
          </a:bodyPr>
          <a:lstStyle/>
          <a:p>
            <a:pPr fontAlgn="base">
              <a:spcBef>
                <a:spcPct val="0"/>
              </a:spcBef>
              <a:spcAft>
                <a:spcPct val="0"/>
              </a:spcAft>
            </a:pPr>
            <a:r>
              <a:rPr lang="en-US" sz="1600" b="1">
                <a:solidFill>
                  <a:srgbClr val="000000"/>
                </a:solidFill>
                <a:latin typeface="Arial" charset="0"/>
              </a:rPr>
              <a:t>Trial design: </a:t>
            </a:r>
            <a:r>
              <a:rPr lang="en-US" sz="1600">
                <a:solidFill>
                  <a:srgbClr val="000000"/>
                </a:solidFill>
                <a:latin typeface="Arial" charset="0"/>
              </a:rPr>
              <a:t>Patients with DM2 at high risk for CV events were randomized in a 1:1:1:1 fashion to either </a:t>
            </a:r>
            <a:r>
              <a:rPr lang="en-US" sz="1600" err="1">
                <a:solidFill>
                  <a:srgbClr val="000000"/>
                </a:solidFill>
                <a:latin typeface="Arial" charset="0"/>
              </a:rPr>
              <a:t>semaglutide</a:t>
            </a:r>
            <a:r>
              <a:rPr lang="en-US" sz="1600">
                <a:solidFill>
                  <a:srgbClr val="000000"/>
                </a:solidFill>
                <a:latin typeface="Arial" charset="0"/>
              </a:rPr>
              <a:t> 0.5 mg, </a:t>
            </a:r>
            <a:r>
              <a:rPr lang="en-US" sz="1600" err="1">
                <a:solidFill>
                  <a:srgbClr val="000000"/>
                </a:solidFill>
                <a:latin typeface="Arial" charset="0"/>
              </a:rPr>
              <a:t>semaglutide</a:t>
            </a:r>
            <a:r>
              <a:rPr lang="en-US" sz="1600">
                <a:solidFill>
                  <a:srgbClr val="000000"/>
                </a:solidFill>
                <a:latin typeface="Arial" charset="0"/>
              </a:rPr>
              <a:t> 1 mg, or matching placebo. They were followed for a median of 2.1 years.</a:t>
            </a:r>
          </a:p>
        </p:txBody>
      </p:sp>
      <p:sp>
        <p:nvSpPr>
          <p:cNvPr id="14342" name="Text Box 13"/>
          <p:cNvSpPr txBox="1">
            <a:spLocks noChangeArrowheads="1"/>
          </p:cNvSpPr>
          <p:nvPr/>
        </p:nvSpPr>
        <p:spPr bwMode="auto">
          <a:xfrm>
            <a:off x="6172200" y="1981200"/>
            <a:ext cx="3962400" cy="338554"/>
          </a:xfrm>
          <a:prstGeom prst="rect">
            <a:avLst/>
          </a:prstGeom>
          <a:noFill/>
          <a:ln w="9525">
            <a:noFill/>
            <a:miter lim="800000"/>
            <a:headEnd/>
            <a:tailEnd/>
          </a:ln>
        </p:spPr>
        <p:txBody>
          <a:bodyPr wrap="square">
            <a:spAutoFit/>
          </a:bodyPr>
          <a:lstStyle/>
          <a:p>
            <a:pPr fontAlgn="base">
              <a:spcBef>
                <a:spcPct val="50000"/>
              </a:spcBef>
              <a:spcAft>
                <a:spcPct val="0"/>
              </a:spcAft>
            </a:pPr>
            <a:r>
              <a:rPr lang="en-US" sz="1600" b="1">
                <a:solidFill>
                  <a:srgbClr val="35469E"/>
                </a:solidFill>
                <a:latin typeface="Arial" charset="0"/>
              </a:rPr>
              <a:t>Results</a:t>
            </a:r>
          </a:p>
        </p:txBody>
      </p:sp>
      <p:sp>
        <p:nvSpPr>
          <p:cNvPr id="14343" name="Text Box 14"/>
          <p:cNvSpPr txBox="1">
            <a:spLocks noChangeArrowheads="1"/>
          </p:cNvSpPr>
          <p:nvPr/>
        </p:nvSpPr>
        <p:spPr bwMode="auto">
          <a:xfrm>
            <a:off x="6172200" y="4343400"/>
            <a:ext cx="3962400" cy="338138"/>
          </a:xfrm>
          <a:prstGeom prst="rect">
            <a:avLst/>
          </a:prstGeom>
          <a:noFill/>
          <a:ln w="9525">
            <a:noFill/>
            <a:miter lim="800000"/>
            <a:headEnd/>
            <a:tailEnd/>
          </a:ln>
        </p:spPr>
        <p:txBody>
          <a:bodyPr>
            <a:spAutoFit/>
          </a:bodyPr>
          <a:lstStyle/>
          <a:p>
            <a:pPr fontAlgn="base">
              <a:spcBef>
                <a:spcPct val="50000"/>
              </a:spcBef>
              <a:spcAft>
                <a:spcPct val="0"/>
              </a:spcAft>
            </a:pPr>
            <a:r>
              <a:rPr lang="en-US" sz="1600" b="1">
                <a:solidFill>
                  <a:srgbClr val="35469E"/>
                </a:solidFill>
                <a:latin typeface="Arial" charset="0"/>
              </a:rPr>
              <a:t>Conclusions</a:t>
            </a:r>
          </a:p>
        </p:txBody>
      </p:sp>
      <p:sp>
        <p:nvSpPr>
          <p:cNvPr id="14344" name="Text Box 37"/>
          <p:cNvSpPr txBox="1">
            <a:spLocks noChangeArrowheads="1"/>
          </p:cNvSpPr>
          <p:nvPr/>
        </p:nvSpPr>
        <p:spPr bwMode="auto">
          <a:xfrm>
            <a:off x="6109447" y="6505576"/>
            <a:ext cx="4267200" cy="276999"/>
          </a:xfrm>
          <a:prstGeom prst="rect">
            <a:avLst/>
          </a:prstGeom>
          <a:noFill/>
          <a:ln w="9525">
            <a:noFill/>
            <a:miter lim="800000"/>
            <a:headEnd/>
            <a:tailEnd/>
          </a:ln>
        </p:spPr>
        <p:txBody>
          <a:bodyPr>
            <a:spAutoFit/>
          </a:bodyPr>
          <a:lstStyle/>
          <a:p>
            <a:pPr fontAlgn="base">
              <a:spcBef>
                <a:spcPct val="0"/>
              </a:spcBef>
              <a:spcAft>
                <a:spcPct val="0"/>
              </a:spcAft>
            </a:pPr>
            <a:r>
              <a:rPr lang="en-US" sz="1200" b="1">
                <a:solidFill>
                  <a:srgbClr val="000000"/>
                </a:solidFill>
                <a:latin typeface="Arial" charset="0"/>
              </a:rPr>
              <a:t>Marso SP, et al. N </a:t>
            </a:r>
            <a:r>
              <a:rPr lang="en-US" sz="1200" b="1" err="1">
                <a:solidFill>
                  <a:srgbClr val="000000"/>
                </a:solidFill>
                <a:latin typeface="Arial" charset="0"/>
              </a:rPr>
              <a:t>Engl</a:t>
            </a:r>
            <a:r>
              <a:rPr lang="en-US" sz="1200" b="1">
                <a:solidFill>
                  <a:srgbClr val="000000"/>
                </a:solidFill>
                <a:latin typeface="Arial" charset="0"/>
              </a:rPr>
              <a:t> J Med 2016;375:1834-44</a:t>
            </a:r>
          </a:p>
        </p:txBody>
      </p:sp>
      <p:sp>
        <p:nvSpPr>
          <p:cNvPr id="2093" name="Rectangle 45"/>
          <p:cNvSpPr>
            <a:spLocks noChangeArrowheads="1"/>
          </p:cNvSpPr>
          <p:nvPr/>
        </p:nvSpPr>
        <p:spPr bwMode="auto">
          <a:xfrm>
            <a:off x="1888030" y="5815192"/>
            <a:ext cx="381000" cy="284163"/>
          </a:xfrm>
          <a:prstGeom prst="rect">
            <a:avLst/>
          </a:prstGeom>
          <a:solidFill>
            <a:srgbClr val="0000FF"/>
          </a:solidFill>
          <a:ln w="9525">
            <a:solidFill>
              <a:schemeClr val="tx1"/>
            </a:solidFill>
            <a:miter lim="800000"/>
            <a:headEnd/>
            <a:tailEnd/>
          </a:ln>
          <a:effectLst>
            <a:outerShdw dist="35921" dir="2700000" algn="ctr" rotWithShape="0">
              <a:schemeClr val="bg1"/>
            </a:outerShdw>
          </a:effectLst>
        </p:spPr>
        <p:txBody>
          <a:bodyPr anchor="ctr">
            <a:spAutoFit/>
          </a:bodyPr>
          <a:lstStyle/>
          <a:p>
            <a:pPr algn="ctr" eaLnBrk="0" fontAlgn="base" hangingPunct="0">
              <a:spcBef>
                <a:spcPct val="30000"/>
              </a:spcBef>
              <a:spcAft>
                <a:spcPct val="0"/>
              </a:spcAft>
              <a:defRPr/>
            </a:pPr>
            <a:r>
              <a:rPr lang="en-US" sz="1200" b="1">
                <a:solidFill>
                  <a:srgbClr val="000000"/>
                </a:solidFill>
                <a:latin typeface="Arial" charset="0"/>
              </a:rPr>
              <a:t>      </a:t>
            </a:r>
          </a:p>
        </p:txBody>
      </p:sp>
      <p:sp>
        <p:nvSpPr>
          <p:cNvPr id="2094" name="Rectangle 46"/>
          <p:cNvSpPr>
            <a:spLocks noChangeArrowheads="1"/>
          </p:cNvSpPr>
          <p:nvPr/>
        </p:nvSpPr>
        <p:spPr bwMode="auto">
          <a:xfrm>
            <a:off x="3982503" y="5815192"/>
            <a:ext cx="381000" cy="284163"/>
          </a:xfrm>
          <a:prstGeom prst="rect">
            <a:avLst/>
          </a:prstGeom>
          <a:solidFill>
            <a:srgbClr val="FFCC00"/>
          </a:solidFill>
          <a:ln w="9525">
            <a:solidFill>
              <a:schemeClr val="tx1"/>
            </a:solidFill>
            <a:miter lim="800000"/>
            <a:headEnd/>
            <a:tailEnd/>
          </a:ln>
          <a:effectLst>
            <a:outerShdw dist="35921" dir="2700000" algn="ctr" rotWithShape="0">
              <a:schemeClr val="bg1"/>
            </a:outerShdw>
          </a:effectLst>
        </p:spPr>
        <p:txBody>
          <a:bodyPr anchor="ctr">
            <a:spAutoFit/>
          </a:bodyPr>
          <a:lstStyle/>
          <a:p>
            <a:pPr algn="ctr" eaLnBrk="0" fontAlgn="base" hangingPunct="0">
              <a:spcBef>
                <a:spcPct val="30000"/>
              </a:spcBef>
              <a:spcAft>
                <a:spcPct val="0"/>
              </a:spcAft>
              <a:defRPr/>
            </a:pPr>
            <a:r>
              <a:rPr lang="en-US" sz="1200" b="1">
                <a:solidFill>
                  <a:srgbClr val="000000"/>
                </a:solidFill>
                <a:latin typeface="Arial" charset="0"/>
              </a:rPr>
              <a:t>      </a:t>
            </a:r>
          </a:p>
        </p:txBody>
      </p:sp>
      <p:sp>
        <p:nvSpPr>
          <p:cNvPr id="14349" name="Text Box 131"/>
          <p:cNvSpPr txBox="1">
            <a:spLocks noChangeArrowheads="1"/>
          </p:cNvSpPr>
          <p:nvPr/>
        </p:nvSpPr>
        <p:spPr bwMode="auto">
          <a:xfrm>
            <a:off x="2237776" y="5329429"/>
            <a:ext cx="3489455" cy="307777"/>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1400" b="1">
                <a:solidFill>
                  <a:srgbClr val="000000"/>
                </a:solidFill>
                <a:latin typeface="Arial" charset="0"/>
              </a:rPr>
              <a:t>Primary outcome</a:t>
            </a:r>
          </a:p>
        </p:txBody>
      </p:sp>
      <p:pic>
        <p:nvPicPr>
          <p:cNvPr id="23" name="Picture 2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1207" y="6423212"/>
            <a:ext cx="1243013"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233"/>
          <p:cNvSpPr txBox="1">
            <a:spLocks noChangeArrowheads="1"/>
          </p:cNvSpPr>
          <p:nvPr/>
        </p:nvSpPr>
        <p:spPr bwMode="auto">
          <a:xfrm>
            <a:off x="1532584" y="3886201"/>
            <a:ext cx="475129" cy="307777"/>
          </a:xfrm>
          <a:prstGeom prst="rect">
            <a:avLst/>
          </a:prstGeom>
          <a:noFill/>
          <a:ln w="9525">
            <a:noFill/>
            <a:miter lim="800000"/>
            <a:headEnd/>
            <a:tailEnd/>
          </a:ln>
        </p:spPr>
        <p:txBody>
          <a:bodyPr wrap="square">
            <a:spAutoFit/>
          </a:bodyPr>
          <a:lstStyle/>
          <a:p>
            <a:pPr fontAlgn="base">
              <a:spcBef>
                <a:spcPct val="50000"/>
              </a:spcBef>
              <a:spcAft>
                <a:spcPct val="0"/>
              </a:spcAft>
            </a:pPr>
            <a:r>
              <a:rPr lang="en-US" sz="1400" b="1">
                <a:solidFill>
                  <a:srgbClr val="000000"/>
                </a:solidFill>
                <a:latin typeface="Arial" charset="0"/>
              </a:rPr>
              <a:t>%</a:t>
            </a:r>
            <a:endParaRPr lang="en-US" sz="1400" b="1" baseline="30000">
              <a:solidFill>
                <a:srgbClr val="000000"/>
              </a:solidFill>
              <a:latin typeface="Arial" charset="0"/>
            </a:endParaRPr>
          </a:p>
        </p:txBody>
      </p:sp>
      <p:grpSp>
        <p:nvGrpSpPr>
          <p:cNvPr id="20" name="Group 91"/>
          <p:cNvGrpSpPr>
            <a:grpSpLocks/>
          </p:cNvGrpSpPr>
          <p:nvPr/>
        </p:nvGrpSpPr>
        <p:grpSpPr bwMode="auto">
          <a:xfrm>
            <a:off x="3074060" y="2157848"/>
            <a:ext cx="2107716" cy="628650"/>
            <a:chOff x="982" y="1446"/>
            <a:chExt cx="756" cy="396"/>
          </a:xfrm>
        </p:grpSpPr>
        <p:sp>
          <p:nvSpPr>
            <p:cNvPr id="21" name="AutoShape 38"/>
            <p:cNvSpPr>
              <a:spLocks noChangeArrowheads="1"/>
            </p:cNvSpPr>
            <p:nvPr/>
          </p:nvSpPr>
          <p:spPr bwMode="auto">
            <a:xfrm>
              <a:off x="982" y="1446"/>
              <a:ext cx="756" cy="396"/>
            </a:xfrm>
            <a:prstGeom prst="roundRect">
              <a:avLst>
                <a:gd name="adj" fmla="val 16667"/>
              </a:avLst>
            </a:prstGeom>
            <a:solidFill>
              <a:srgbClr val="CCCDD2"/>
            </a:solidFill>
            <a:ln w="9525">
              <a:solidFill>
                <a:srgbClr val="CCCDD2"/>
              </a:solidFill>
              <a:round/>
              <a:headEnd/>
              <a:tailEnd/>
            </a:ln>
          </p:spPr>
          <p:txBody>
            <a:bodyPr wrap="none" anchor="ctr"/>
            <a:lstStyle>
              <a:lvl1pPr>
                <a:spcBef>
                  <a:spcPct val="20000"/>
                </a:spcBef>
                <a:buChar char="•"/>
                <a:defRPr sz="1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200">
                <a:solidFill>
                  <a:srgbClr val="000000"/>
                </a:solidFill>
              </a:endParaRPr>
            </a:p>
          </p:txBody>
        </p:sp>
        <p:sp>
          <p:nvSpPr>
            <p:cNvPr id="22" name="Text Box 40"/>
            <p:cNvSpPr txBox="1">
              <a:spLocks noChangeArrowheads="1"/>
            </p:cNvSpPr>
            <p:nvPr/>
          </p:nvSpPr>
          <p:spPr bwMode="auto">
            <a:xfrm>
              <a:off x="1066" y="1446"/>
              <a:ext cx="6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None/>
              </a:pPr>
              <a:r>
                <a:rPr lang="en-US" err="1">
                  <a:solidFill>
                    <a:srgbClr val="000000"/>
                  </a:solidFill>
                </a:rPr>
                <a:t>p</a:t>
              </a:r>
              <a:r>
                <a:rPr lang="en-US" baseline="-25000" err="1">
                  <a:solidFill>
                    <a:srgbClr val="000000"/>
                  </a:solidFill>
                </a:rPr>
                <a:t>noninferiority</a:t>
              </a:r>
              <a:r>
                <a:rPr lang="en-US" baseline="-25000">
                  <a:solidFill>
                    <a:srgbClr val="000000"/>
                  </a:solidFill>
                </a:rPr>
                <a:t> </a:t>
              </a:r>
              <a:r>
                <a:rPr lang="en-US">
                  <a:solidFill>
                    <a:srgbClr val="000000"/>
                  </a:solidFill>
                </a:rPr>
                <a:t>&lt; 0.001 </a:t>
              </a:r>
              <a:r>
                <a:rPr lang="en-US" err="1">
                  <a:solidFill>
                    <a:srgbClr val="000000"/>
                  </a:solidFill>
                </a:rPr>
                <a:t>p</a:t>
              </a:r>
              <a:r>
                <a:rPr lang="en-US" baseline="-25000" err="1">
                  <a:solidFill>
                    <a:srgbClr val="000000"/>
                  </a:solidFill>
                </a:rPr>
                <a:t>superiority</a:t>
              </a:r>
              <a:r>
                <a:rPr lang="en-US">
                  <a:solidFill>
                    <a:srgbClr val="000000"/>
                  </a:solidFill>
                </a:rPr>
                <a:t> = 0.02</a:t>
              </a: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848995" y="381641"/>
            <a:ext cx="8495452" cy="216726"/>
          </a:xfrm>
          <a:prstGeom prst="rect">
            <a:avLst/>
          </a:prstGeom>
          <a:noFill/>
          <a:ln w="9525">
            <a:noFill/>
            <a:miter lim="800000"/>
            <a:headEnd/>
            <a:tailEnd/>
          </a:ln>
        </p:spPr>
        <p:txBody>
          <a:bodyPr lIns="0" tIns="0" rIns="0" bIns="0">
            <a:spAutoFit/>
          </a:bodyPr>
          <a:lstStyle/>
          <a:p>
            <a:pPr algn="ctr" defTabSz="829544" fontAlgn="base" hangingPunct="0">
              <a:lnSpc>
                <a:spcPct val="97000"/>
              </a:lnSpc>
              <a:spcBef>
                <a:spcPct val="0"/>
              </a:spcBef>
              <a:spcAft>
                <a:spcPct val="0"/>
              </a:spcAft>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1452" b="1" err="1">
                <a:solidFill>
                  <a:srgbClr val="FFFFFF"/>
                </a:solidFill>
                <a:latin typeface="Arial" charset="0"/>
              </a:rPr>
              <a:t>Cardiovascular Outcomes.</a:t>
            </a:r>
            <a:endParaRPr lang="en-GB" sz="1452" b="1">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
        <p:nvSpPr>
          <p:cNvPr id="5124" name="Text Box 4"/>
          <p:cNvSpPr txBox="1">
            <a:spLocks noChangeArrowheads="1"/>
          </p:cNvSpPr>
          <p:nvPr/>
        </p:nvSpPr>
        <p:spPr bwMode="auto">
          <a:xfrm>
            <a:off x="2138514" y="5972308"/>
            <a:ext cx="7894810" cy="162609"/>
          </a:xfrm>
          <a:prstGeom prst="rect">
            <a:avLst/>
          </a:prstGeom>
          <a:noFill/>
          <a:ln w="9525">
            <a:noFill/>
            <a:miter lim="800000"/>
            <a:headEnd/>
            <a:tailEnd/>
          </a:ln>
        </p:spPr>
        <p:txBody>
          <a:bodyPr lIns="0" tIns="0" rIns="0" bIns="0">
            <a:spAutoFit/>
          </a:bodyPr>
          <a:lstStyle/>
          <a:p>
            <a:pPr defTabSz="829544" fontAlgn="base" hangingPunct="0">
              <a:lnSpc>
                <a:spcPct val="97000"/>
              </a:lnSpc>
              <a:spcBef>
                <a:spcPct val="0"/>
              </a:spcBef>
              <a:spcAft>
                <a:spcPct val="0"/>
              </a:spcAft>
              <a:buClr>
                <a:srgbClr val="FFFFFF"/>
              </a:buClr>
              <a:buSzPct val="45000"/>
              <a:tabLst>
                <a:tab pos="656722" algn="l"/>
                <a:tab pos="1313444" algn="l"/>
                <a:tab pos="1970166" algn="l"/>
                <a:tab pos="2626888" algn="l"/>
                <a:tab pos="3283610" algn="l"/>
              </a:tabLst>
            </a:pPr>
            <a:r>
              <a:rPr lang="en-GB" sz="1089" b="1">
                <a:solidFill>
                  <a:srgbClr val="FFFFFF"/>
                </a:solidFill>
                <a:latin typeface="Arial" charset="0"/>
              </a:rPr>
              <a:t>Marso SP et al. N Engl J Med 2016;375:1834-1844</a:t>
            </a:r>
          </a:p>
        </p:txBody>
      </p:sp>
      <p:pic>
        <p:nvPicPr>
          <p:cNvPr id="6" name="Picture 5" descr="Image"/>
          <p:cNvPicPr>
            <a:picLocks noChangeAspect="1"/>
          </p:cNvPicPr>
          <p:nvPr/>
        </p:nvPicPr>
        <p:blipFill>
          <a:blip r:embed="rId4" cstate="print"/>
          <a:stretch>
            <a:fillRect/>
          </a:stretch>
        </p:blipFill>
        <p:spPr>
          <a:xfrm>
            <a:off x="1635369" y="616018"/>
            <a:ext cx="9108831" cy="5742524"/>
          </a:xfrm>
          <a:prstGeom prst="rect">
            <a:avLst/>
          </a:prstGeom>
        </p:spPr>
      </p:pic>
    </p:spTree>
    <p:extLst>
      <p:ext uri="{BB962C8B-B14F-4D97-AF65-F5344CB8AC3E}">
        <p14:creationId xmlns:p14="http://schemas.microsoft.com/office/powerpoint/2010/main" val="53921518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a:t>Bias vs Credibility</a:t>
            </a:r>
          </a:p>
        </p:txBody>
      </p:sp>
      <p:sp>
        <p:nvSpPr>
          <p:cNvPr id="3" name="Content Placeholder 2"/>
          <p:cNvSpPr>
            <a:spLocks noGrp="1"/>
          </p:cNvSpPr>
          <p:nvPr>
            <p:ph idx="1"/>
          </p:nvPr>
        </p:nvSpPr>
        <p:spPr/>
        <p:txBody>
          <a:bodyPr>
            <a:normAutofit/>
          </a:bodyPr>
          <a:lstStyle/>
          <a:p>
            <a:r>
              <a:rPr lang="en-US" sz="2400"/>
              <a:t>Clinical Practice x 25 years</a:t>
            </a:r>
          </a:p>
          <a:p>
            <a:r>
              <a:rPr lang="en-US" sz="2400"/>
              <a:t>Medical Director OSMH DEC 1999 – present</a:t>
            </a:r>
          </a:p>
          <a:p>
            <a:pPr lvl="1"/>
            <a:r>
              <a:rPr lang="en-US" sz="2100"/>
              <a:t>Actively follow &gt;3,500 pts with Diabetes</a:t>
            </a:r>
          </a:p>
          <a:p>
            <a:r>
              <a:rPr lang="en-US" sz="2400"/>
              <a:t>CDA Guidelines Committee – 2013</a:t>
            </a:r>
          </a:p>
          <a:p>
            <a:r>
              <a:rPr lang="en-US" sz="2400"/>
              <a:t>Active Pts on SGLT-2 Inhibitors &gt; 2000</a:t>
            </a:r>
          </a:p>
          <a:p>
            <a:r>
              <a:rPr lang="en-US" sz="2400"/>
              <a:t>Medical Director Heart Function Program - CFHT</a:t>
            </a:r>
          </a:p>
        </p:txBody>
      </p:sp>
    </p:spTree>
    <p:extLst>
      <p:ext uri="{BB962C8B-B14F-4D97-AF65-F5344CB8AC3E}">
        <p14:creationId xmlns:p14="http://schemas.microsoft.com/office/powerpoint/2010/main" val="2038356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81790-560F-45D0-9FB2-09261A8B23C1}"/>
              </a:ext>
            </a:extLst>
          </p:cNvPr>
          <p:cNvSpPr>
            <a:spLocks noGrp="1"/>
          </p:cNvSpPr>
          <p:nvPr>
            <p:ph type="title"/>
          </p:nvPr>
        </p:nvSpPr>
        <p:spPr/>
        <p:txBody>
          <a:bodyPr>
            <a:normAutofit fontScale="90000"/>
          </a:bodyPr>
          <a:lstStyle/>
          <a:p>
            <a:r>
              <a:rPr lang="en-US"/>
              <a:t>Semaglutide: New or Worsening Nephropathy* </a:t>
            </a:r>
            <a:br>
              <a:rPr lang="en-US"/>
            </a:br>
            <a:r>
              <a:rPr lang="en-US"/>
              <a:t>(SUSTAIN-6)</a:t>
            </a:r>
          </a:p>
        </p:txBody>
      </p:sp>
      <p:sp>
        <p:nvSpPr>
          <p:cNvPr id="3" name="Slide Number Placeholder 2">
            <a:extLst>
              <a:ext uri="{FF2B5EF4-FFF2-40B4-BE49-F238E27FC236}">
                <a16:creationId xmlns:a16="http://schemas.microsoft.com/office/drawing/2014/main" id="{30743C7D-1965-403D-8277-37B4A8FF69C4}"/>
              </a:ext>
            </a:extLst>
          </p:cNvPr>
          <p:cNvSpPr>
            <a:spLocks noGrp="1"/>
          </p:cNvSpPr>
          <p:nvPr>
            <p:ph type="sldNum" sz="quarter" idx="12"/>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fld id="{695645B6-DF24-4414-891C-0B31D7B9BCC8}" type="slidenum">
              <a:rPr kumimoji="0" lang="en-CA" sz="933" b="0" i="0" u="none" strike="noStrike" kern="1200" cap="none" spc="0" normalizeH="0" baseline="0" noProof="0">
                <a:ln>
                  <a:noFill/>
                </a:ln>
                <a:solidFill>
                  <a:srgbClr val="FFFFFF"/>
                </a:solidFill>
                <a:effectLst/>
                <a:uLnTx/>
                <a:uFillTx/>
                <a:latin typeface="Arial"/>
                <a:ea typeface="+mn-ea"/>
                <a:cs typeface="+mn-cs"/>
              </a:rPr>
              <a:pPr marL="0" marR="0" lvl="0" indent="0" algn="ctr" defTabSz="914446" rtl="0" eaLnBrk="1" fontAlgn="auto" latinLnBrk="0" hangingPunct="1">
                <a:lnSpc>
                  <a:spcPct val="100000"/>
                </a:lnSpc>
                <a:spcBef>
                  <a:spcPts val="0"/>
                </a:spcBef>
                <a:spcAft>
                  <a:spcPts val="0"/>
                </a:spcAft>
                <a:buClrTx/>
                <a:buSzTx/>
                <a:buFontTx/>
                <a:buNone/>
                <a:tabLst/>
                <a:defRPr/>
              </a:pPr>
              <a:t>50</a:t>
            </a:fld>
            <a:endParaRPr kumimoji="0" lang="en-CA" sz="933" b="0" i="0" u="none" strike="noStrike" kern="1200" cap="none" spc="0" normalizeH="0" baseline="0" noProof="0">
              <a:ln>
                <a:noFill/>
              </a:ln>
              <a:solidFill>
                <a:srgbClr val="FFFFFF"/>
              </a:solidFill>
              <a:effectLst/>
              <a:uLnTx/>
              <a:uFillTx/>
              <a:latin typeface="Arial"/>
              <a:ea typeface="+mn-ea"/>
              <a:cs typeface="+mn-cs"/>
            </a:endParaRPr>
          </a:p>
        </p:txBody>
      </p:sp>
      <p:sp>
        <p:nvSpPr>
          <p:cNvPr id="11" name="Text Placeholder 10">
            <a:extLst>
              <a:ext uri="{FF2B5EF4-FFF2-40B4-BE49-F238E27FC236}">
                <a16:creationId xmlns:a16="http://schemas.microsoft.com/office/drawing/2014/main" id="{12423428-67E8-4804-98F4-F89BC1A2F5BB}"/>
              </a:ext>
            </a:extLst>
          </p:cNvPr>
          <p:cNvSpPr>
            <a:spLocks noGrp="1"/>
          </p:cNvSpPr>
          <p:nvPr>
            <p:ph type="body" sz="quarter" idx="13"/>
          </p:nvPr>
        </p:nvSpPr>
        <p:spPr/>
        <p:txBody>
          <a:bodyPr/>
          <a:lstStyle/>
          <a:p>
            <a:r>
              <a:rPr lang="en-CA"/>
              <a:t>*New onset of persistent macroalbuminuria, or persistent doubling of serum creatinine level and creatinine clearance per MDRD &lt;45 mL/min/1.73 m2, or the need</a:t>
            </a:r>
          </a:p>
          <a:p>
            <a:r>
              <a:rPr lang="en-CA"/>
              <a:t>for continuous renal replacement therapy (in the absence of an acute reversible cause) or death due to renal disease.</a:t>
            </a:r>
          </a:p>
          <a:p>
            <a:r>
              <a:rPr lang="en-CA"/>
              <a:t>Supplemental appendix to: </a:t>
            </a:r>
            <a:r>
              <a:rPr lang="en-CA" err="1"/>
              <a:t>Marso</a:t>
            </a:r>
            <a:r>
              <a:rPr lang="en-CA"/>
              <a:t> S, et al. </a:t>
            </a:r>
            <a:r>
              <a:rPr lang="en-CA" i="1"/>
              <a:t>N Engl J Med </a:t>
            </a:r>
            <a:r>
              <a:rPr lang="en-CA"/>
              <a:t>2016; 375(19):1834-44</a:t>
            </a:r>
          </a:p>
        </p:txBody>
      </p:sp>
      <p:graphicFrame>
        <p:nvGraphicFramePr>
          <p:cNvPr id="27" name="Table 26">
            <a:extLst>
              <a:ext uri="{FF2B5EF4-FFF2-40B4-BE49-F238E27FC236}">
                <a16:creationId xmlns:a16="http://schemas.microsoft.com/office/drawing/2014/main" id="{89171894-875F-4B8A-B244-72FE5EA178FA}"/>
              </a:ext>
            </a:extLst>
          </p:cNvPr>
          <p:cNvGraphicFramePr>
            <a:graphicFrameLocks noGrp="1"/>
          </p:cNvGraphicFramePr>
          <p:nvPr/>
        </p:nvGraphicFramePr>
        <p:xfrm>
          <a:off x="457201" y="5434833"/>
          <a:ext cx="10071100" cy="548640"/>
        </p:xfrm>
        <a:graphic>
          <a:graphicData uri="http://schemas.openxmlformats.org/drawingml/2006/table">
            <a:tbl>
              <a:tblPr bandRow="1">
                <a:tableStyleId>{6E25E649-3F16-4E02-A733-19D2CDBF48F0}</a:tableStyleId>
              </a:tblPr>
              <a:tblGrid>
                <a:gridCol w="1258887">
                  <a:extLst>
                    <a:ext uri="{9D8B030D-6E8A-4147-A177-3AD203B41FA5}">
                      <a16:colId xmlns:a16="http://schemas.microsoft.com/office/drawing/2014/main" val="3514820905"/>
                    </a:ext>
                  </a:extLst>
                </a:gridCol>
                <a:gridCol w="1142140">
                  <a:extLst>
                    <a:ext uri="{9D8B030D-6E8A-4147-A177-3AD203B41FA5}">
                      <a16:colId xmlns:a16="http://schemas.microsoft.com/office/drawing/2014/main" val="70852036"/>
                    </a:ext>
                  </a:extLst>
                </a:gridCol>
                <a:gridCol w="1212100">
                  <a:extLst>
                    <a:ext uri="{9D8B030D-6E8A-4147-A177-3AD203B41FA5}">
                      <a16:colId xmlns:a16="http://schemas.microsoft.com/office/drawing/2014/main" val="3203358619"/>
                    </a:ext>
                  </a:extLst>
                </a:gridCol>
                <a:gridCol w="1262461">
                  <a:extLst>
                    <a:ext uri="{9D8B030D-6E8A-4147-A177-3AD203B41FA5}">
                      <a16:colId xmlns:a16="http://schemas.microsoft.com/office/drawing/2014/main" val="3231164520"/>
                    </a:ext>
                  </a:extLst>
                </a:gridCol>
                <a:gridCol w="1311017">
                  <a:extLst>
                    <a:ext uri="{9D8B030D-6E8A-4147-A177-3AD203B41FA5}">
                      <a16:colId xmlns:a16="http://schemas.microsoft.com/office/drawing/2014/main" val="1137280989"/>
                    </a:ext>
                  </a:extLst>
                </a:gridCol>
                <a:gridCol w="1246275">
                  <a:extLst>
                    <a:ext uri="{9D8B030D-6E8A-4147-A177-3AD203B41FA5}">
                      <a16:colId xmlns:a16="http://schemas.microsoft.com/office/drawing/2014/main" val="2880077178"/>
                    </a:ext>
                  </a:extLst>
                </a:gridCol>
                <a:gridCol w="1262461">
                  <a:extLst>
                    <a:ext uri="{9D8B030D-6E8A-4147-A177-3AD203B41FA5}">
                      <a16:colId xmlns:a16="http://schemas.microsoft.com/office/drawing/2014/main" val="2175898782"/>
                    </a:ext>
                  </a:extLst>
                </a:gridCol>
                <a:gridCol w="1375759">
                  <a:extLst>
                    <a:ext uri="{9D8B030D-6E8A-4147-A177-3AD203B41FA5}">
                      <a16:colId xmlns:a16="http://schemas.microsoft.com/office/drawing/2014/main" val="1137684922"/>
                    </a:ext>
                  </a:extLst>
                </a:gridCol>
              </a:tblGrid>
              <a:tr h="274320">
                <a:tc>
                  <a:txBody>
                    <a:bodyPr/>
                    <a:lstStyle/>
                    <a:p>
                      <a:pPr algn="l"/>
                      <a:r>
                        <a:rPr lang="en-CA" sz="1400" b="0" err="1">
                          <a:solidFill>
                            <a:schemeClr val="bg1"/>
                          </a:solidFill>
                        </a:rPr>
                        <a:t>Semaglutide</a:t>
                      </a:r>
                      <a:endParaRPr lang="en-CA" sz="1400" b="0">
                        <a:solidFill>
                          <a:schemeClr val="bg1"/>
                        </a:solidFill>
                      </a:endParaRP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CA" sz="1200">
                          <a:solidFill>
                            <a:srgbClr val="727272"/>
                          </a:solidFill>
                        </a:rPr>
                        <a:t>1,648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1,630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1,605</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1,580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1,563</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1,541</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1,525</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5861388"/>
                  </a:ext>
                </a:extLst>
              </a:tr>
              <a:tr h="274320">
                <a:tc>
                  <a:txBody>
                    <a:bodyPr/>
                    <a:lstStyle/>
                    <a:p>
                      <a:pPr algn="l"/>
                      <a:r>
                        <a:rPr lang="en-CA" sz="1400" b="0">
                          <a:solidFill>
                            <a:schemeClr val="bg1"/>
                          </a:solidFill>
                        </a:rPr>
                        <a:t>Placebo</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16161"/>
                    </a:solidFill>
                  </a:tcPr>
                </a:tc>
                <a:tc>
                  <a:txBody>
                    <a:bodyPr/>
                    <a:lstStyle/>
                    <a:p>
                      <a:pPr algn="ctr"/>
                      <a:r>
                        <a:rPr lang="en-CA" sz="1200">
                          <a:solidFill>
                            <a:srgbClr val="727272"/>
                          </a:solidFill>
                        </a:rPr>
                        <a:t>1,649</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1,629</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1,570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1,545</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1,518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1,498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rgbClr val="727272"/>
                          </a:solidFill>
                        </a:rPr>
                        <a:t>1,471</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6736211"/>
                  </a:ext>
                </a:extLst>
              </a:tr>
            </a:tbl>
          </a:graphicData>
        </a:graphic>
      </p:graphicFrame>
      <p:sp>
        <p:nvSpPr>
          <p:cNvPr id="28" name="TextBox 27">
            <a:extLst>
              <a:ext uri="{FF2B5EF4-FFF2-40B4-BE49-F238E27FC236}">
                <a16:creationId xmlns:a16="http://schemas.microsoft.com/office/drawing/2014/main" id="{6D1DD6C9-8DCF-4676-87B6-F9141B224840}"/>
              </a:ext>
            </a:extLst>
          </p:cNvPr>
          <p:cNvSpPr txBox="1"/>
          <p:nvPr/>
        </p:nvSpPr>
        <p:spPr>
          <a:xfrm>
            <a:off x="597258" y="5174537"/>
            <a:ext cx="1021433" cy="297454"/>
          </a:xfrm>
          <a:prstGeom prst="rect">
            <a:avLst/>
          </a:prstGeom>
          <a:noFill/>
        </p:spPr>
        <p:txBody>
          <a:bodyPr wrap="none" rtlCol="0">
            <a:spAutoFit/>
          </a:bodyPr>
          <a:lstStyle/>
          <a:p>
            <a:pPr marL="0" marR="0" lvl="0" indent="0" algn="l" defTabSz="91449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sym typeface="Gill Sans" pitchFamily="-84" charset="0"/>
              </a:rPr>
              <a:t>No. at Risk</a:t>
            </a:r>
            <a:endParaRPr kumimoji="0" lang="en-GB" sz="1333" b="0" i="0" u="none" strike="noStrike" kern="1200" cap="none" spc="0" normalizeH="0" baseline="0" noProof="0">
              <a:ln>
                <a:noFill/>
              </a:ln>
              <a:solidFill>
                <a:srgbClr val="FFFFFF">
                  <a:lumMod val="50000"/>
                </a:srgbClr>
              </a:solidFill>
              <a:effectLst/>
              <a:uLnTx/>
              <a:uFillTx/>
              <a:latin typeface="Arial" pitchFamily="34" charset="0"/>
              <a:ea typeface="MS Mincho" pitchFamily="49" charset="-128"/>
              <a:cs typeface="+mn-cs"/>
              <a:sym typeface="Gill Sans" pitchFamily="-84" charset="0"/>
            </a:endParaRPr>
          </a:p>
        </p:txBody>
      </p:sp>
      <p:grpSp>
        <p:nvGrpSpPr>
          <p:cNvPr id="31" name="Group 30">
            <a:extLst>
              <a:ext uri="{FF2B5EF4-FFF2-40B4-BE49-F238E27FC236}">
                <a16:creationId xmlns:a16="http://schemas.microsoft.com/office/drawing/2014/main" id="{CF2513BC-E962-427C-9C20-1E98F98D51D6}"/>
              </a:ext>
            </a:extLst>
          </p:cNvPr>
          <p:cNvGrpSpPr/>
          <p:nvPr/>
        </p:nvGrpSpPr>
        <p:grpSpPr>
          <a:xfrm>
            <a:off x="2921000" y="1618975"/>
            <a:ext cx="8111067" cy="2253983"/>
            <a:chOff x="2227241" y="4104861"/>
            <a:chExt cx="14206559" cy="3380975"/>
          </a:xfrm>
        </p:grpSpPr>
        <p:grpSp>
          <p:nvGrpSpPr>
            <p:cNvPr id="32" name="Group 31">
              <a:extLst>
                <a:ext uri="{FF2B5EF4-FFF2-40B4-BE49-F238E27FC236}">
                  <a16:creationId xmlns:a16="http://schemas.microsoft.com/office/drawing/2014/main" id="{71F2C800-3B73-4D29-B6C5-BB8CB6D1BC03}"/>
                </a:ext>
              </a:extLst>
            </p:cNvPr>
            <p:cNvGrpSpPr/>
            <p:nvPr/>
          </p:nvGrpSpPr>
          <p:grpSpPr>
            <a:xfrm>
              <a:off x="2979041" y="7116504"/>
              <a:ext cx="13198472" cy="369332"/>
              <a:chOff x="2979041" y="7116504"/>
              <a:chExt cx="13198472" cy="369332"/>
            </a:xfrm>
          </p:grpSpPr>
          <p:sp>
            <p:nvSpPr>
              <p:cNvPr id="58" name="TextBox 57">
                <a:extLst>
                  <a:ext uri="{FF2B5EF4-FFF2-40B4-BE49-F238E27FC236}">
                    <a16:creationId xmlns:a16="http://schemas.microsoft.com/office/drawing/2014/main" id="{50DF9882-B804-417A-8EF6-468288727D88}"/>
                  </a:ext>
                </a:extLst>
              </p:cNvPr>
              <p:cNvSpPr txBox="1"/>
              <p:nvPr/>
            </p:nvSpPr>
            <p:spPr>
              <a:xfrm>
                <a:off x="3918627"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8</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59" name="TextBox 58">
                <a:extLst>
                  <a:ext uri="{FF2B5EF4-FFF2-40B4-BE49-F238E27FC236}">
                    <a16:creationId xmlns:a16="http://schemas.microsoft.com/office/drawing/2014/main" id="{E84248EC-000C-4045-A5A7-ACB8A5F70BC2}"/>
                  </a:ext>
                </a:extLst>
              </p:cNvPr>
              <p:cNvSpPr txBox="1"/>
              <p:nvPr/>
            </p:nvSpPr>
            <p:spPr>
              <a:xfrm>
                <a:off x="2979041"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0" name="TextBox 59">
                <a:extLst>
                  <a:ext uri="{FF2B5EF4-FFF2-40B4-BE49-F238E27FC236}">
                    <a16:creationId xmlns:a16="http://schemas.microsoft.com/office/drawing/2014/main" id="{C4288DEF-734B-4B07-94DB-E454F9645146}"/>
                  </a:ext>
                </a:extLst>
              </p:cNvPr>
              <p:cNvSpPr txBox="1"/>
              <p:nvPr/>
            </p:nvSpPr>
            <p:spPr>
              <a:xfrm>
                <a:off x="5797799"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24</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1" name="TextBox 60">
                <a:extLst>
                  <a:ext uri="{FF2B5EF4-FFF2-40B4-BE49-F238E27FC236}">
                    <a16:creationId xmlns:a16="http://schemas.microsoft.com/office/drawing/2014/main" id="{63662A7A-1731-4F49-914E-958EC7556CC2}"/>
                  </a:ext>
                </a:extLst>
              </p:cNvPr>
              <p:cNvSpPr txBox="1"/>
              <p:nvPr/>
            </p:nvSpPr>
            <p:spPr>
              <a:xfrm>
                <a:off x="4858213"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16</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2" name="TextBox 61">
                <a:extLst>
                  <a:ext uri="{FF2B5EF4-FFF2-40B4-BE49-F238E27FC236}">
                    <a16:creationId xmlns:a16="http://schemas.microsoft.com/office/drawing/2014/main" id="{BFD6A61F-83F3-43A5-B0DA-54551AE385C8}"/>
                  </a:ext>
                </a:extLst>
              </p:cNvPr>
              <p:cNvSpPr txBox="1"/>
              <p:nvPr/>
            </p:nvSpPr>
            <p:spPr>
              <a:xfrm>
                <a:off x="7676971"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40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3" name="TextBox 62">
                <a:extLst>
                  <a:ext uri="{FF2B5EF4-FFF2-40B4-BE49-F238E27FC236}">
                    <a16:creationId xmlns:a16="http://schemas.microsoft.com/office/drawing/2014/main" id="{ED6B1654-769D-46A4-9735-F2306D38ECF1}"/>
                  </a:ext>
                </a:extLst>
              </p:cNvPr>
              <p:cNvSpPr txBox="1"/>
              <p:nvPr/>
            </p:nvSpPr>
            <p:spPr>
              <a:xfrm>
                <a:off x="6737385"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32</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4" name="TextBox 63">
                <a:extLst>
                  <a:ext uri="{FF2B5EF4-FFF2-40B4-BE49-F238E27FC236}">
                    <a16:creationId xmlns:a16="http://schemas.microsoft.com/office/drawing/2014/main" id="{C7F70D4E-BFC6-46B6-8924-FF3A6C613812}"/>
                  </a:ext>
                </a:extLst>
              </p:cNvPr>
              <p:cNvSpPr txBox="1"/>
              <p:nvPr/>
            </p:nvSpPr>
            <p:spPr>
              <a:xfrm>
                <a:off x="9556143"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56</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5" name="TextBox 64">
                <a:extLst>
                  <a:ext uri="{FF2B5EF4-FFF2-40B4-BE49-F238E27FC236}">
                    <a16:creationId xmlns:a16="http://schemas.microsoft.com/office/drawing/2014/main" id="{14AED7A8-440A-450F-83A1-103F5E0D5795}"/>
                  </a:ext>
                </a:extLst>
              </p:cNvPr>
              <p:cNvSpPr txBox="1"/>
              <p:nvPr/>
            </p:nvSpPr>
            <p:spPr>
              <a:xfrm>
                <a:off x="8616557"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48</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6" name="TextBox 65">
                <a:extLst>
                  <a:ext uri="{FF2B5EF4-FFF2-40B4-BE49-F238E27FC236}">
                    <a16:creationId xmlns:a16="http://schemas.microsoft.com/office/drawing/2014/main" id="{26691A6D-3DE3-424E-800F-D1B0DC375917}"/>
                  </a:ext>
                </a:extLst>
              </p:cNvPr>
              <p:cNvSpPr txBox="1"/>
              <p:nvPr/>
            </p:nvSpPr>
            <p:spPr>
              <a:xfrm>
                <a:off x="11435315"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72</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7" name="TextBox 66">
                <a:extLst>
                  <a:ext uri="{FF2B5EF4-FFF2-40B4-BE49-F238E27FC236}">
                    <a16:creationId xmlns:a16="http://schemas.microsoft.com/office/drawing/2014/main" id="{4C6E7C40-988F-406C-80F7-33561EE1DC3E}"/>
                  </a:ext>
                </a:extLst>
              </p:cNvPr>
              <p:cNvSpPr txBox="1"/>
              <p:nvPr/>
            </p:nvSpPr>
            <p:spPr>
              <a:xfrm>
                <a:off x="10495729"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64</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8" name="TextBox 67">
                <a:extLst>
                  <a:ext uri="{FF2B5EF4-FFF2-40B4-BE49-F238E27FC236}">
                    <a16:creationId xmlns:a16="http://schemas.microsoft.com/office/drawing/2014/main" id="{154BB8C4-05CD-4EC3-84C2-62D0F7D7647B}"/>
                  </a:ext>
                </a:extLst>
              </p:cNvPr>
              <p:cNvSpPr txBox="1"/>
              <p:nvPr/>
            </p:nvSpPr>
            <p:spPr>
              <a:xfrm>
                <a:off x="13314487"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88</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9" name="TextBox 68">
                <a:extLst>
                  <a:ext uri="{FF2B5EF4-FFF2-40B4-BE49-F238E27FC236}">
                    <a16:creationId xmlns:a16="http://schemas.microsoft.com/office/drawing/2014/main" id="{46A5B3C5-2F87-4A18-9093-42EB6173E62C}"/>
                  </a:ext>
                </a:extLst>
              </p:cNvPr>
              <p:cNvSpPr txBox="1"/>
              <p:nvPr/>
            </p:nvSpPr>
            <p:spPr>
              <a:xfrm>
                <a:off x="12374901"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80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0" name="TextBox 69">
                <a:extLst>
                  <a:ext uri="{FF2B5EF4-FFF2-40B4-BE49-F238E27FC236}">
                    <a16:creationId xmlns:a16="http://schemas.microsoft.com/office/drawing/2014/main" id="{1225D294-CDEA-4A7B-A6E7-3C7988A73FF3}"/>
                  </a:ext>
                </a:extLst>
              </p:cNvPr>
              <p:cNvSpPr txBox="1"/>
              <p:nvPr/>
            </p:nvSpPr>
            <p:spPr>
              <a:xfrm>
                <a:off x="14254073"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96</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1" name="TextBox 70">
                <a:extLst>
                  <a:ext uri="{FF2B5EF4-FFF2-40B4-BE49-F238E27FC236}">
                    <a16:creationId xmlns:a16="http://schemas.microsoft.com/office/drawing/2014/main" id="{26E7F112-72B0-4B25-A870-D12C954E6077}"/>
                  </a:ext>
                </a:extLst>
              </p:cNvPr>
              <p:cNvSpPr txBox="1"/>
              <p:nvPr/>
            </p:nvSpPr>
            <p:spPr>
              <a:xfrm>
                <a:off x="15736367"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109</a:t>
                </a: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2" name="TextBox 71">
                <a:extLst>
                  <a:ext uri="{FF2B5EF4-FFF2-40B4-BE49-F238E27FC236}">
                    <a16:creationId xmlns:a16="http://schemas.microsoft.com/office/drawing/2014/main" id="{8F4C5559-48F8-436D-A8C7-13B783E8A466}"/>
                  </a:ext>
                </a:extLst>
              </p:cNvPr>
              <p:cNvSpPr txBox="1"/>
              <p:nvPr/>
            </p:nvSpPr>
            <p:spPr>
              <a:xfrm>
                <a:off x="15193659"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104</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grpSp>
        <p:grpSp>
          <p:nvGrpSpPr>
            <p:cNvPr id="34" name="Group 33">
              <a:extLst>
                <a:ext uri="{FF2B5EF4-FFF2-40B4-BE49-F238E27FC236}">
                  <a16:creationId xmlns:a16="http://schemas.microsoft.com/office/drawing/2014/main" id="{8DE41CB3-7DF5-4B51-90CA-6ACE2465B56A}"/>
                </a:ext>
              </a:extLst>
            </p:cNvPr>
            <p:cNvGrpSpPr/>
            <p:nvPr/>
          </p:nvGrpSpPr>
          <p:grpSpPr>
            <a:xfrm>
              <a:off x="3171825" y="4298950"/>
              <a:ext cx="13261975" cy="2771775"/>
              <a:chOff x="3171825" y="4298950"/>
              <a:chExt cx="13261975" cy="2771775"/>
            </a:xfrm>
          </p:grpSpPr>
          <p:sp>
            <p:nvSpPr>
              <p:cNvPr id="53" name="Line 75">
                <a:extLst>
                  <a:ext uri="{FF2B5EF4-FFF2-40B4-BE49-F238E27FC236}">
                    <a16:creationId xmlns:a16="http://schemas.microsoft.com/office/drawing/2014/main" id="{26B6C8E5-A515-41F0-9ACC-7A5392EE6566}"/>
                  </a:ext>
                </a:extLst>
              </p:cNvPr>
              <p:cNvSpPr>
                <a:spLocks noChangeShapeType="1"/>
              </p:cNvSpPr>
              <p:nvPr/>
            </p:nvSpPr>
            <p:spPr bwMode="auto">
              <a:xfrm flipV="1">
                <a:off x="3171825" y="4298950"/>
                <a:ext cx="0" cy="2674938"/>
              </a:xfrm>
              <a:prstGeom prst="line">
                <a:avLst/>
              </a:prstGeom>
              <a:noFill/>
              <a:ln w="9525" cap="flat">
                <a:solidFill>
                  <a:srgbClr val="E9E9E9"/>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262626"/>
                  </a:solidFill>
                  <a:effectLst/>
                  <a:uLnTx/>
                  <a:uFillTx/>
                  <a:latin typeface="Arial"/>
                  <a:ea typeface="+mn-ea"/>
                  <a:cs typeface="+mn-cs"/>
                </a:endParaRPr>
              </a:p>
            </p:txBody>
          </p:sp>
          <p:sp>
            <p:nvSpPr>
              <p:cNvPr id="54" name="Line 77">
                <a:extLst>
                  <a:ext uri="{FF2B5EF4-FFF2-40B4-BE49-F238E27FC236}">
                    <a16:creationId xmlns:a16="http://schemas.microsoft.com/office/drawing/2014/main" id="{E5B7CCF0-9AD2-4456-AC85-3B6716957A20}"/>
                  </a:ext>
                </a:extLst>
              </p:cNvPr>
              <p:cNvSpPr>
                <a:spLocks noChangeShapeType="1"/>
              </p:cNvSpPr>
              <p:nvPr/>
            </p:nvSpPr>
            <p:spPr bwMode="auto">
              <a:xfrm>
                <a:off x="3171825" y="6973888"/>
                <a:ext cx="12820650" cy="0"/>
              </a:xfrm>
              <a:prstGeom prst="line">
                <a:avLst/>
              </a:prstGeom>
              <a:noFill/>
              <a:ln w="9525" cap="flat">
                <a:solidFill>
                  <a:srgbClr val="DEDEDE"/>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262626"/>
                  </a:solidFill>
                  <a:effectLst/>
                  <a:uLnTx/>
                  <a:uFillTx/>
                  <a:latin typeface="Arial"/>
                  <a:ea typeface="+mn-ea"/>
                  <a:cs typeface="+mn-cs"/>
                </a:endParaRPr>
              </a:p>
            </p:txBody>
          </p:sp>
          <p:sp>
            <p:nvSpPr>
              <p:cNvPr id="55" name="Freeform 78">
                <a:extLst>
                  <a:ext uri="{FF2B5EF4-FFF2-40B4-BE49-F238E27FC236}">
                    <a16:creationId xmlns:a16="http://schemas.microsoft.com/office/drawing/2014/main" id="{098C8EAD-7FCF-4852-ADBA-E25E180D6785}"/>
                  </a:ext>
                </a:extLst>
              </p:cNvPr>
              <p:cNvSpPr>
                <a:spLocks noEditPoints="1"/>
              </p:cNvSpPr>
              <p:nvPr/>
            </p:nvSpPr>
            <p:spPr bwMode="auto">
              <a:xfrm>
                <a:off x="3171825" y="6973888"/>
                <a:ext cx="13182600" cy="66675"/>
              </a:xfrm>
              <a:custGeom>
                <a:avLst/>
                <a:gdLst>
                  <a:gd name="T0" fmla="*/ 0 w 8304"/>
                  <a:gd name="T1" fmla="*/ 0 h 42"/>
                  <a:gd name="T2" fmla="*/ 0 w 8304"/>
                  <a:gd name="T3" fmla="*/ 42 h 42"/>
                  <a:gd name="T4" fmla="*/ 589 w 8304"/>
                  <a:gd name="T5" fmla="*/ 0 h 42"/>
                  <a:gd name="T6" fmla="*/ 589 w 8304"/>
                  <a:gd name="T7" fmla="*/ 42 h 42"/>
                  <a:gd name="T8" fmla="*/ 1183 w 8304"/>
                  <a:gd name="T9" fmla="*/ 0 h 42"/>
                  <a:gd name="T10" fmla="*/ 1183 w 8304"/>
                  <a:gd name="T11" fmla="*/ 42 h 42"/>
                  <a:gd name="T12" fmla="*/ 1778 w 8304"/>
                  <a:gd name="T13" fmla="*/ 0 h 42"/>
                  <a:gd name="T14" fmla="*/ 1778 w 8304"/>
                  <a:gd name="T15" fmla="*/ 42 h 42"/>
                  <a:gd name="T16" fmla="*/ 2372 w 8304"/>
                  <a:gd name="T17" fmla="*/ 0 h 42"/>
                  <a:gd name="T18" fmla="*/ 2372 w 8304"/>
                  <a:gd name="T19" fmla="*/ 42 h 42"/>
                  <a:gd name="T20" fmla="*/ 2966 w 8304"/>
                  <a:gd name="T21" fmla="*/ 0 h 42"/>
                  <a:gd name="T22" fmla="*/ 2966 w 8304"/>
                  <a:gd name="T23" fmla="*/ 42 h 42"/>
                  <a:gd name="T24" fmla="*/ 3561 w 8304"/>
                  <a:gd name="T25" fmla="*/ 0 h 42"/>
                  <a:gd name="T26" fmla="*/ 3561 w 8304"/>
                  <a:gd name="T27" fmla="*/ 42 h 42"/>
                  <a:gd name="T28" fmla="*/ 4155 w 8304"/>
                  <a:gd name="T29" fmla="*/ 0 h 42"/>
                  <a:gd name="T30" fmla="*/ 4155 w 8304"/>
                  <a:gd name="T31" fmla="*/ 42 h 42"/>
                  <a:gd name="T32" fmla="*/ 4744 w 8304"/>
                  <a:gd name="T33" fmla="*/ 0 h 42"/>
                  <a:gd name="T34" fmla="*/ 4744 w 8304"/>
                  <a:gd name="T35" fmla="*/ 42 h 42"/>
                  <a:gd name="T36" fmla="*/ 5338 w 8304"/>
                  <a:gd name="T37" fmla="*/ 0 h 42"/>
                  <a:gd name="T38" fmla="*/ 5338 w 8304"/>
                  <a:gd name="T39" fmla="*/ 42 h 42"/>
                  <a:gd name="T40" fmla="*/ 5932 w 8304"/>
                  <a:gd name="T41" fmla="*/ 0 h 42"/>
                  <a:gd name="T42" fmla="*/ 5932 w 8304"/>
                  <a:gd name="T43" fmla="*/ 42 h 42"/>
                  <a:gd name="T44" fmla="*/ 6527 w 8304"/>
                  <a:gd name="T45" fmla="*/ 0 h 42"/>
                  <a:gd name="T46" fmla="*/ 6527 w 8304"/>
                  <a:gd name="T47" fmla="*/ 42 h 42"/>
                  <a:gd name="T48" fmla="*/ 7121 w 8304"/>
                  <a:gd name="T49" fmla="*/ 0 h 42"/>
                  <a:gd name="T50" fmla="*/ 7121 w 8304"/>
                  <a:gd name="T51" fmla="*/ 42 h 42"/>
                  <a:gd name="T52" fmla="*/ 7715 w 8304"/>
                  <a:gd name="T53" fmla="*/ 0 h 42"/>
                  <a:gd name="T54" fmla="*/ 7715 w 8304"/>
                  <a:gd name="T55" fmla="*/ 42 h 42"/>
                  <a:gd name="T56" fmla="*/ 8304 w 8304"/>
                  <a:gd name="T57" fmla="*/ 0 h 42"/>
                  <a:gd name="T58" fmla="*/ 8304 w 8304"/>
                  <a:gd name="T5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04" h="42">
                    <a:moveTo>
                      <a:pt x="0" y="0"/>
                    </a:moveTo>
                    <a:lnTo>
                      <a:pt x="0" y="42"/>
                    </a:lnTo>
                    <a:moveTo>
                      <a:pt x="589" y="0"/>
                    </a:moveTo>
                    <a:lnTo>
                      <a:pt x="589" y="42"/>
                    </a:lnTo>
                    <a:moveTo>
                      <a:pt x="1183" y="0"/>
                    </a:moveTo>
                    <a:lnTo>
                      <a:pt x="1183" y="42"/>
                    </a:lnTo>
                    <a:moveTo>
                      <a:pt x="1778" y="0"/>
                    </a:moveTo>
                    <a:lnTo>
                      <a:pt x="1778" y="42"/>
                    </a:lnTo>
                    <a:moveTo>
                      <a:pt x="2372" y="0"/>
                    </a:moveTo>
                    <a:lnTo>
                      <a:pt x="2372" y="42"/>
                    </a:lnTo>
                    <a:moveTo>
                      <a:pt x="2966" y="0"/>
                    </a:moveTo>
                    <a:lnTo>
                      <a:pt x="2966" y="42"/>
                    </a:lnTo>
                    <a:moveTo>
                      <a:pt x="3561" y="0"/>
                    </a:moveTo>
                    <a:lnTo>
                      <a:pt x="3561" y="42"/>
                    </a:lnTo>
                    <a:moveTo>
                      <a:pt x="4155" y="0"/>
                    </a:moveTo>
                    <a:lnTo>
                      <a:pt x="4155" y="42"/>
                    </a:lnTo>
                    <a:moveTo>
                      <a:pt x="4744" y="0"/>
                    </a:moveTo>
                    <a:lnTo>
                      <a:pt x="4744" y="42"/>
                    </a:lnTo>
                    <a:moveTo>
                      <a:pt x="5338" y="0"/>
                    </a:moveTo>
                    <a:lnTo>
                      <a:pt x="5338" y="42"/>
                    </a:lnTo>
                    <a:moveTo>
                      <a:pt x="5932" y="0"/>
                    </a:moveTo>
                    <a:lnTo>
                      <a:pt x="5932" y="42"/>
                    </a:lnTo>
                    <a:moveTo>
                      <a:pt x="6527" y="0"/>
                    </a:moveTo>
                    <a:lnTo>
                      <a:pt x="6527" y="42"/>
                    </a:lnTo>
                    <a:moveTo>
                      <a:pt x="7121" y="0"/>
                    </a:moveTo>
                    <a:lnTo>
                      <a:pt x="7121" y="42"/>
                    </a:lnTo>
                    <a:moveTo>
                      <a:pt x="7715" y="0"/>
                    </a:moveTo>
                    <a:lnTo>
                      <a:pt x="7715" y="42"/>
                    </a:lnTo>
                    <a:moveTo>
                      <a:pt x="8304" y="0"/>
                    </a:moveTo>
                    <a:lnTo>
                      <a:pt x="8304" y="42"/>
                    </a:lnTo>
                  </a:path>
                </a:pathLst>
              </a:custGeom>
              <a:noFill/>
              <a:ln w="9525" cap="flat">
                <a:solidFill>
                  <a:srgbClr val="DEDED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262626"/>
                  </a:solidFill>
                  <a:effectLst/>
                  <a:uLnTx/>
                  <a:uFillTx/>
                  <a:latin typeface="Arial"/>
                  <a:ea typeface="+mn-ea"/>
                  <a:cs typeface="+mn-cs"/>
                </a:endParaRPr>
              </a:p>
            </p:txBody>
          </p:sp>
          <p:cxnSp>
            <p:nvCxnSpPr>
              <p:cNvPr id="56" name="Straight Connector 55">
                <a:extLst>
                  <a:ext uri="{FF2B5EF4-FFF2-40B4-BE49-F238E27FC236}">
                    <a16:creationId xmlns:a16="http://schemas.microsoft.com/office/drawing/2014/main" id="{AE15B87F-2CCC-402F-A0B2-1233B10EF30E}"/>
                  </a:ext>
                </a:extLst>
              </p:cNvPr>
              <p:cNvCxnSpPr>
                <a:stCxn id="54" idx="1"/>
              </p:cNvCxnSpPr>
              <p:nvPr/>
            </p:nvCxnSpPr>
            <p:spPr>
              <a:xfrm>
                <a:off x="15992475" y="6973889"/>
                <a:ext cx="0" cy="7514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C8B217A-8C99-4AF7-9022-C0910DFBD0C3}"/>
                  </a:ext>
                </a:extLst>
              </p:cNvPr>
              <p:cNvSpPr/>
              <p:nvPr/>
            </p:nvSpPr>
            <p:spPr>
              <a:xfrm>
                <a:off x="16325562" y="6948733"/>
                <a:ext cx="108238" cy="121992"/>
              </a:xfrm>
              <a:prstGeom prst="rect">
                <a:avLst/>
              </a:prstGeom>
              <a:solidFill>
                <a:schemeClr val="bg1"/>
              </a:solidFill>
              <a:ln>
                <a:noFill/>
              </a:ln>
            </p:spPr>
            <p:txBody>
              <a:bodyPr wrap="square" lIns="60960" tIns="243840" rIns="60960" bIns="243840"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2133"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5" name="Group 34">
              <a:extLst>
                <a:ext uri="{FF2B5EF4-FFF2-40B4-BE49-F238E27FC236}">
                  <a16:creationId xmlns:a16="http://schemas.microsoft.com/office/drawing/2014/main" id="{222E6B7A-90BE-4453-B8C9-6353254167C6}"/>
                </a:ext>
              </a:extLst>
            </p:cNvPr>
            <p:cNvGrpSpPr/>
            <p:nvPr/>
          </p:nvGrpSpPr>
          <p:grpSpPr>
            <a:xfrm>
              <a:off x="2227241" y="4104861"/>
              <a:ext cx="851908" cy="3100864"/>
              <a:chOff x="2227241" y="4104861"/>
              <a:chExt cx="851908" cy="3100864"/>
            </a:xfrm>
          </p:grpSpPr>
          <p:sp>
            <p:nvSpPr>
              <p:cNvPr id="36" name="TextBox 35">
                <a:extLst>
                  <a:ext uri="{FF2B5EF4-FFF2-40B4-BE49-F238E27FC236}">
                    <a16:creationId xmlns:a16="http://schemas.microsoft.com/office/drawing/2014/main" id="{118F466F-D39B-4702-8A58-D11E7C75FBAB}"/>
                  </a:ext>
                </a:extLst>
              </p:cNvPr>
              <p:cNvSpPr txBox="1"/>
              <p:nvPr/>
            </p:nvSpPr>
            <p:spPr>
              <a:xfrm>
                <a:off x="2227241" y="679829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37" name="TextBox 36">
                <a:extLst>
                  <a:ext uri="{FF2B5EF4-FFF2-40B4-BE49-F238E27FC236}">
                    <a16:creationId xmlns:a16="http://schemas.microsoft.com/office/drawing/2014/main" id="{6E54D3FB-A6C7-4A66-B49E-4462FB640BCD}"/>
                  </a:ext>
                </a:extLst>
              </p:cNvPr>
              <p:cNvSpPr txBox="1"/>
              <p:nvPr/>
            </p:nvSpPr>
            <p:spPr>
              <a:xfrm>
                <a:off x="2227241" y="6124935"/>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2</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38" name="TextBox 37">
                <a:extLst>
                  <a:ext uri="{FF2B5EF4-FFF2-40B4-BE49-F238E27FC236}">
                    <a16:creationId xmlns:a16="http://schemas.microsoft.com/office/drawing/2014/main" id="{EB1E36CA-D5B8-44BC-A6AA-190AF8E639E5}"/>
                  </a:ext>
                </a:extLst>
              </p:cNvPr>
              <p:cNvSpPr txBox="1"/>
              <p:nvPr/>
            </p:nvSpPr>
            <p:spPr>
              <a:xfrm>
                <a:off x="2227241" y="5451577"/>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4</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39" name="TextBox 38">
                <a:extLst>
                  <a:ext uri="{FF2B5EF4-FFF2-40B4-BE49-F238E27FC236}">
                    <a16:creationId xmlns:a16="http://schemas.microsoft.com/office/drawing/2014/main" id="{6F927577-8043-41DC-A4BA-3C3455BB7926}"/>
                  </a:ext>
                </a:extLst>
              </p:cNvPr>
              <p:cNvSpPr txBox="1"/>
              <p:nvPr/>
            </p:nvSpPr>
            <p:spPr>
              <a:xfrm>
                <a:off x="2227241" y="4778219"/>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6</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52" name="TextBox 51">
                <a:extLst>
                  <a:ext uri="{FF2B5EF4-FFF2-40B4-BE49-F238E27FC236}">
                    <a16:creationId xmlns:a16="http://schemas.microsoft.com/office/drawing/2014/main" id="{B1EC8BAD-5B82-45AF-92B5-8E25321B21F3}"/>
                  </a:ext>
                </a:extLst>
              </p:cNvPr>
              <p:cNvSpPr txBox="1"/>
              <p:nvPr/>
            </p:nvSpPr>
            <p:spPr>
              <a:xfrm>
                <a:off x="2227241" y="4104861"/>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8</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grpSp>
      </p:grpSp>
      <p:sp>
        <p:nvSpPr>
          <p:cNvPr id="73" name="TextBox 19">
            <a:extLst>
              <a:ext uri="{FF2B5EF4-FFF2-40B4-BE49-F238E27FC236}">
                <a16:creationId xmlns:a16="http://schemas.microsoft.com/office/drawing/2014/main" id="{A4685748-FBFD-4E85-AE87-AF5163D096C5}"/>
              </a:ext>
            </a:extLst>
          </p:cNvPr>
          <p:cNvSpPr txBox="1"/>
          <p:nvPr/>
        </p:nvSpPr>
        <p:spPr>
          <a:xfrm>
            <a:off x="11045491" y="1938069"/>
            <a:ext cx="663964" cy="379656"/>
          </a:xfrm>
          <a:prstGeom prst="rect">
            <a:avLst/>
          </a:prstGeom>
          <a:noFill/>
        </p:spPr>
        <p:txBody>
          <a:bodyPr wrap="none" rtlCol="0">
            <a:spAutoFit/>
          </a:bodyPr>
          <a:lstStyle/>
          <a:p>
            <a:pPr marL="0" marR="0" lvl="0" indent="0" algn="l" defTabSz="91449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262626"/>
                </a:solidFill>
                <a:effectLst/>
                <a:uLnTx/>
                <a:uFillTx/>
                <a:latin typeface="Arial"/>
                <a:ea typeface="+mn-ea"/>
                <a:cs typeface="+mn-cs"/>
              </a:rPr>
              <a:t>36%</a:t>
            </a:r>
            <a:endParaRPr kumimoji="0" lang="en-US" sz="1867" b="1" i="0" u="none" strike="noStrike" kern="1200" cap="none" spc="0" normalizeH="0" baseline="0" noProof="0">
              <a:ln>
                <a:noFill/>
              </a:ln>
              <a:solidFill>
                <a:srgbClr val="262626"/>
              </a:solidFill>
              <a:effectLst/>
              <a:uLnTx/>
              <a:uFillTx/>
              <a:latin typeface="Arial"/>
              <a:ea typeface="+mn-ea"/>
              <a:cs typeface="+mn-cs"/>
            </a:endParaRPr>
          </a:p>
        </p:txBody>
      </p:sp>
      <p:sp>
        <p:nvSpPr>
          <p:cNvPr id="74" name="ZoneTexte 36">
            <a:extLst>
              <a:ext uri="{FF2B5EF4-FFF2-40B4-BE49-F238E27FC236}">
                <a16:creationId xmlns:a16="http://schemas.microsoft.com/office/drawing/2014/main" id="{B0C13485-74CE-4CAE-87AA-69AB7462695C}"/>
              </a:ext>
            </a:extLst>
          </p:cNvPr>
          <p:cNvSpPr txBox="1"/>
          <p:nvPr/>
        </p:nvSpPr>
        <p:spPr>
          <a:xfrm>
            <a:off x="4254158" y="1646383"/>
            <a:ext cx="2734853" cy="830997"/>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27272"/>
                </a:solidFill>
                <a:effectLst/>
                <a:uLnTx/>
                <a:uFillTx/>
                <a:latin typeface="Arial"/>
                <a:ea typeface="+mn-ea"/>
                <a:cs typeface="+mn-cs"/>
              </a:rPr>
              <a:t>HR: 0.64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27272"/>
                </a:solidFill>
                <a:effectLst/>
                <a:uLnTx/>
                <a:uFillTx/>
                <a:latin typeface="Arial"/>
                <a:ea typeface="+mn-ea"/>
                <a:cs typeface="+mn-cs"/>
              </a:rPr>
              <a:t>(95% CI, 0.46-0.88)</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27272"/>
                </a:solidFill>
                <a:effectLst/>
                <a:uLnTx/>
                <a:uFillTx/>
                <a:latin typeface="Arial"/>
                <a:ea typeface="+mn-ea"/>
                <a:cs typeface="+mn-cs"/>
              </a:rPr>
              <a:t>Events: 62 </a:t>
            </a:r>
            <a:r>
              <a:rPr kumimoji="0" lang="en-US" sz="1200" b="0" i="0" u="none" strike="noStrike" kern="1200" cap="none" spc="0" normalizeH="0" baseline="0" noProof="0" err="1">
                <a:ln>
                  <a:noFill/>
                </a:ln>
                <a:solidFill>
                  <a:srgbClr val="727272"/>
                </a:solidFill>
                <a:effectLst/>
                <a:uLnTx/>
                <a:uFillTx/>
                <a:latin typeface="Arial"/>
                <a:ea typeface="+mn-ea"/>
                <a:cs typeface="+mn-cs"/>
              </a:rPr>
              <a:t>Semaglutide</a:t>
            </a:r>
            <a:r>
              <a:rPr kumimoji="0" lang="en-US" sz="1200" b="0" i="0" u="none" strike="noStrike" kern="1200" cap="none" spc="0" normalizeH="0" baseline="0" noProof="0">
                <a:ln>
                  <a:noFill/>
                </a:ln>
                <a:solidFill>
                  <a:srgbClr val="727272"/>
                </a:solidFill>
                <a:effectLst/>
                <a:uLnTx/>
                <a:uFillTx/>
                <a:latin typeface="Arial"/>
                <a:ea typeface="+mn-ea"/>
                <a:cs typeface="+mn-cs"/>
              </a:rPr>
              <a:t>; 100 Placebo</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27272"/>
                </a:solidFill>
                <a:effectLst/>
                <a:uLnTx/>
                <a:uFillTx/>
                <a:latin typeface="Arial"/>
                <a:ea typeface="+mn-ea"/>
                <a:cs typeface="+mn-cs"/>
              </a:rPr>
              <a:t>P=0.005</a:t>
            </a:r>
          </a:p>
        </p:txBody>
      </p:sp>
      <p:grpSp>
        <p:nvGrpSpPr>
          <p:cNvPr id="75" name="Group 4">
            <a:extLst>
              <a:ext uri="{FF2B5EF4-FFF2-40B4-BE49-F238E27FC236}">
                <a16:creationId xmlns:a16="http://schemas.microsoft.com/office/drawing/2014/main" id="{0F1083AC-1CF0-4CDF-A22F-2E90638B5613}"/>
              </a:ext>
            </a:extLst>
          </p:cNvPr>
          <p:cNvGrpSpPr>
            <a:grpSpLocks noChangeAspect="1"/>
          </p:cNvGrpSpPr>
          <p:nvPr/>
        </p:nvGrpSpPr>
        <p:grpSpPr bwMode="auto">
          <a:xfrm>
            <a:off x="3551451" y="4482829"/>
            <a:ext cx="7313400" cy="157307"/>
            <a:chOff x="3188" y="4217"/>
            <a:chExt cx="7186" cy="144"/>
          </a:xfrm>
        </p:grpSpPr>
        <p:sp>
          <p:nvSpPr>
            <p:cNvPr id="76" name="Freeform 5">
              <a:extLst>
                <a:ext uri="{FF2B5EF4-FFF2-40B4-BE49-F238E27FC236}">
                  <a16:creationId xmlns:a16="http://schemas.microsoft.com/office/drawing/2014/main" id="{09960E98-370B-4D9D-BF5C-D3FA700331C7}"/>
                </a:ext>
              </a:extLst>
            </p:cNvPr>
            <p:cNvSpPr>
              <a:spLocks/>
            </p:cNvSpPr>
            <p:nvPr/>
          </p:nvSpPr>
          <p:spPr bwMode="auto">
            <a:xfrm>
              <a:off x="3188" y="4269"/>
              <a:ext cx="7186" cy="92"/>
            </a:xfrm>
            <a:custGeom>
              <a:avLst/>
              <a:gdLst>
                <a:gd name="T0" fmla="*/ 7117 w 7117"/>
                <a:gd name="T1" fmla="*/ 0 h 96"/>
                <a:gd name="T2" fmla="*/ 4929 w 7117"/>
                <a:gd name="T3" fmla="*/ 34 h 96"/>
                <a:gd name="T4" fmla="*/ 4837 w 7117"/>
                <a:gd name="T5" fmla="*/ 34 h 96"/>
                <a:gd name="T6" fmla="*/ 3033 w 7117"/>
                <a:gd name="T7" fmla="*/ 41 h 96"/>
                <a:gd name="T8" fmla="*/ 2979 w 7117"/>
                <a:gd name="T9" fmla="*/ 55 h 96"/>
                <a:gd name="T10" fmla="*/ 2104 w 7117"/>
                <a:gd name="T11" fmla="*/ 48 h 96"/>
                <a:gd name="T12" fmla="*/ 1451 w 7117"/>
                <a:gd name="T13" fmla="*/ 82 h 96"/>
                <a:gd name="T14" fmla="*/ 906 w 7117"/>
                <a:gd name="T15" fmla="*/ 76 h 96"/>
                <a:gd name="T16" fmla="*/ 476 w 7117"/>
                <a:gd name="T17" fmla="*/ 89 h 96"/>
                <a:gd name="T18" fmla="*/ 0 w 7117"/>
                <a:gd name="T1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7" h="96">
                  <a:moveTo>
                    <a:pt x="7117" y="0"/>
                  </a:moveTo>
                  <a:lnTo>
                    <a:pt x="4929" y="34"/>
                  </a:lnTo>
                  <a:lnTo>
                    <a:pt x="4837" y="34"/>
                  </a:lnTo>
                  <a:lnTo>
                    <a:pt x="3033" y="41"/>
                  </a:lnTo>
                  <a:lnTo>
                    <a:pt x="2979" y="55"/>
                  </a:lnTo>
                  <a:lnTo>
                    <a:pt x="2104" y="48"/>
                  </a:lnTo>
                  <a:lnTo>
                    <a:pt x="1451" y="82"/>
                  </a:lnTo>
                  <a:lnTo>
                    <a:pt x="906" y="76"/>
                  </a:lnTo>
                  <a:lnTo>
                    <a:pt x="476" y="89"/>
                  </a:lnTo>
                  <a:lnTo>
                    <a:pt x="0" y="96"/>
                  </a:lnTo>
                </a:path>
              </a:pathLst>
            </a:custGeom>
            <a:noFill/>
            <a:ln w="38100">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srgbClr val="262626"/>
                </a:solidFill>
                <a:effectLst/>
                <a:uLnTx/>
                <a:uFillTx/>
                <a:latin typeface="Arial"/>
                <a:ea typeface="+mn-ea"/>
                <a:cs typeface="+mn-cs"/>
              </a:endParaRPr>
            </a:p>
          </p:txBody>
        </p:sp>
        <p:sp>
          <p:nvSpPr>
            <p:cNvPr id="77" name="Freeform 6">
              <a:extLst>
                <a:ext uri="{FF2B5EF4-FFF2-40B4-BE49-F238E27FC236}">
                  <a16:creationId xmlns:a16="http://schemas.microsoft.com/office/drawing/2014/main" id="{531710AC-089D-42D4-90D1-9BEFDF8DCBB0}"/>
                </a:ext>
              </a:extLst>
            </p:cNvPr>
            <p:cNvSpPr>
              <a:spLocks/>
            </p:cNvSpPr>
            <p:nvPr/>
          </p:nvSpPr>
          <p:spPr bwMode="auto">
            <a:xfrm>
              <a:off x="3188" y="4217"/>
              <a:ext cx="5881" cy="137"/>
            </a:xfrm>
            <a:custGeom>
              <a:avLst/>
              <a:gdLst>
                <a:gd name="T0" fmla="*/ 0 w 5881"/>
                <a:gd name="T1" fmla="*/ 137 h 137"/>
                <a:gd name="T2" fmla="*/ 107 w 5881"/>
                <a:gd name="T3" fmla="*/ 96 h 137"/>
                <a:gd name="T4" fmla="*/ 983 w 5881"/>
                <a:gd name="T5" fmla="*/ 96 h 137"/>
                <a:gd name="T6" fmla="*/ 1113 w 5881"/>
                <a:gd name="T7" fmla="*/ 82 h 137"/>
                <a:gd name="T8" fmla="*/ 2050 w 5881"/>
                <a:gd name="T9" fmla="*/ 69 h 137"/>
                <a:gd name="T10" fmla="*/ 2265 w 5881"/>
                <a:gd name="T11" fmla="*/ 41 h 137"/>
                <a:gd name="T12" fmla="*/ 2986 w 5881"/>
                <a:gd name="T13" fmla="*/ 48 h 137"/>
                <a:gd name="T14" fmla="*/ 3155 w 5881"/>
                <a:gd name="T15" fmla="*/ 41 h 137"/>
                <a:gd name="T16" fmla="*/ 4952 w 5881"/>
                <a:gd name="T17" fmla="*/ 20 h 137"/>
                <a:gd name="T18" fmla="*/ 5013 w 5881"/>
                <a:gd name="T19" fmla="*/ 14 h 137"/>
                <a:gd name="T20" fmla="*/ 5881 w 5881"/>
                <a:gd name="T21"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81" h="137">
                  <a:moveTo>
                    <a:pt x="0" y="137"/>
                  </a:moveTo>
                  <a:lnTo>
                    <a:pt x="107" y="96"/>
                  </a:lnTo>
                  <a:lnTo>
                    <a:pt x="983" y="96"/>
                  </a:lnTo>
                  <a:lnTo>
                    <a:pt x="1113" y="82"/>
                  </a:lnTo>
                  <a:lnTo>
                    <a:pt x="2050" y="69"/>
                  </a:lnTo>
                  <a:lnTo>
                    <a:pt x="2265" y="41"/>
                  </a:lnTo>
                  <a:lnTo>
                    <a:pt x="2986" y="48"/>
                  </a:lnTo>
                  <a:lnTo>
                    <a:pt x="3155" y="41"/>
                  </a:lnTo>
                  <a:lnTo>
                    <a:pt x="4952" y="20"/>
                  </a:lnTo>
                  <a:lnTo>
                    <a:pt x="5013" y="14"/>
                  </a:lnTo>
                  <a:lnTo>
                    <a:pt x="5881" y="0"/>
                  </a:lnTo>
                </a:path>
              </a:pathLst>
            </a:custGeom>
            <a:noFill/>
            <a:ln w="38100">
              <a:solidFill>
                <a:srgbClr val="606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srgbClr val="262626"/>
                </a:solidFill>
                <a:effectLst/>
                <a:uLnTx/>
                <a:uFillTx/>
                <a:latin typeface="Arial"/>
                <a:ea typeface="+mn-ea"/>
                <a:cs typeface="+mn-cs"/>
              </a:endParaRPr>
            </a:p>
          </p:txBody>
        </p:sp>
      </p:grpSp>
      <p:grpSp>
        <p:nvGrpSpPr>
          <p:cNvPr id="78" name="Group 77">
            <a:extLst>
              <a:ext uri="{FF2B5EF4-FFF2-40B4-BE49-F238E27FC236}">
                <a16:creationId xmlns:a16="http://schemas.microsoft.com/office/drawing/2014/main" id="{E54C1706-513B-4FF0-875B-4F15675BE392}"/>
              </a:ext>
            </a:extLst>
          </p:cNvPr>
          <p:cNvGrpSpPr>
            <a:grpSpLocks noChangeAspect="1"/>
          </p:cNvGrpSpPr>
          <p:nvPr/>
        </p:nvGrpSpPr>
        <p:grpSpPr bwMode="auto">
          <a:xfrm>
            <a:off x="3489143" y="1929118"/>
            <a:ext cx="7230976" cy="1599141"/>
            <a:chOff x="3737" y="1798"/>
            <a:chExt cx="6269" cy="1511"/>
          </a:xfrm>
        </p:grpSpPr>
        <p:sp>
          <p:nvSpPr>
            <p:cNvPr id="79" name="Freeform 10">
              <a:extLst>
                <a:ext uri="{FF2B5EF4-FFF2-40B4-BE49-F238E27FC236}">
                  <a16:creationId xmlns:a16="http://schemas.microsoft.com/office/drawing/2014/main" id="{318971B1-69EF-461F-8776-EBE58C479499}"/>
                </a:ext>
              </a:extLst>
            </p:cNvPr>
            <p:cNvSpPr>
              <a:spLocks/>
            </p:cNvSpPr>
            <p:nvPr/>
          </p:nvSpPr>
          <p:spPr bwMode="auto">
            <a:xfrm>
              <a:off x="3739" y="2364"/>
              <a:ext cx="6267" cy="945"/>
            </a:xfrm>
            <a:custGeom>
              <a:avLst/>
              <a:gdLst>
                <a:gd name="T0" fmla="*/ 6267 w 6267"/>
                <a:gd name="T1" fmla="*/ 0 h 945"/>
                <a:gd name="T2" fmla="*/ 6172 w 6267"/>
                <a:gd name="T3" fmla="*/ 34 h 945"/>
                <a:gd name="T4" fmla="*/ 4667 w 6267"/>
                <a:gd name="T5" fmla="*/ 60 h 945"/>
                <a:gd name="T6" fmla="*/ 4592 w 6267"/>
                <a:gd name="T7" fmla="*/ 162 h 945"/>
                <a:gd name="T8" fmla="*/ 4348 w 6267"/>
                <a:gd name="T9" fmla="*/ 230 h 945"/>
                <a:gd name="T10" fmla="*/ 3351 w 6267"/>
                <a:gd name="T11" fmla="*/ 264 h 945"/>
                <a:gd name="T12" fmla="*/ 3235 w 6267"/>
                <a:gd name="T13" fmla="*/ 264 h 945"/>
                <a:gd name="T14" fmla="*/ 3140 w 6267"/>
                <a:gd name="T15" fmla="*/ 341 h 945"/>
                <a:gd name="T16" fmla="*/ 2605 w 6267"/>
                <a:gd name="T17" fmla="*/ 358 h 945"/>
                <a:gd name="T18" fmla="*/ 2516 w 6267"/>
                <a:gd name="T19" fmla="*/ 511 h 945"/>
                <a:gd name="T20" fmla="*/ 2191 w 6267"/>
                <a:gd name="T21" fmla="*/ 545 h 945"/>
                <a:gd name="T22" fmla="*/ 1804 w 6267"/>
                <a:gd name="T23" fmla="*/ 579 h 945"/>
                <a:gd name="T24" fmla="*/ 1696 w 6267"/>
                <a:gd name="T25" fmla="*/ 664 h 945"/>
                <a:gd name="T26" fmla="*/ 963 w 6267"/>
                <a:gd name="T27" fmla="*/ 681 h 945"/>
                <a:gd name="T28" fmla="*/ 922 w 6267"/>
                <a:gd name="T29" fmla="*/ 869 h 945"/>
                <a:gd name="T30" fmla="*/ 0 w 6267"/>
                <a:gd name="T31" fmla="*/ 945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67" h="945">
                  <a:moveTo>
                    <a:pt x="6267" y="0"/>
                  </a:moveTo>
                  <a:lnTo>
                    <a:pt x="6172" y="34"/>
                  </a:lnTo>
                  <a:lnTo>
                    <a:pt x="4667" y="60"/>
                  </a:lnTo>
                  <a:lnTo>
                    <a:pt x="4592" y="162"/>
                  </a:lnTo>
                  <a:lnTo>
                    <a:pt x="4348" y="230"/>
                  </a:lnTo>
                  <a:lnTo>
                    <a:pt x="3351" y="264"/>
                  </a:lnTo>
                  <a:lnTo>
                    <a:pt x="3235" y="264"/>
                  </a:lnTo>
                  <a:lnTo>
                    <a:pt x="3140" y="341"/>
                  </a:lnTo>
                  <a:lnTo>
                    <a:pt x="2605" y="358"/>
                  </a:lnTo>
                  <a:lnTo>
                    <a:pt x="2516" y="511"/>
                  </a:lnTo>
                  <a:lnTo>
                    <a:pt x="2191" y="545"/>
                  </a:lnTo>
                  <a:lnTo>
                    <a:pt x="1804" y="579"/>
                  </a:lnTo>
                  <a:lnTo>
                    <a:pt x="1696" y="664"/>
                  </a:lnTo>
                  <a:lnTo>
                    <a:pt x="963" y="681"/>
                  </a:lnTo>
                  <a:lnTo>
                    <a:pt x="922" y="869"/>
                  </a:lnTo>
                  <a:lnTo>
                    <a:pt x="0" y="945"/>
                  </a:lnTo>
                </a:path>
              </a:pathLst>
            </a:custGeom>
            <a:noFill/>
            <a:ln w="38100">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srgbClr val="262626"/>
                </a:solidFill>
                <a:effectLst/>
                <a:uLnTx/>
                <a:uFillTx/>
                <a:latin typeface="Arial"/>
                <a:ea typeface="+mn-ea"/>
                <a:cs typeface="+mn-cs"/>
              </a:endParaRPr>
            </a:p>
          </p:txBody>
        </p:sp>
        <p:sp>
          <p:nvSpPr>
            <p:cNvPr id="80" name="Freeform 11">
              <a:extLst>
                <a:ext uri="{FF2B5EF4-FFF2-40B4-BE49-F238E27FC236}">
                  <a16:creationId xmlns:a16="http://schemas.microsoft.com/office/drawing/2014/main" id="{06796930-8C1D-4FB2-BA7B-5D7199E6F02F}"/>
                </a:ext>
              </a:extLst>
            </p:cNvPr>
            <p:cNvSpPr>
              <a:spLocks/>
            </p:cNvSpPr>
            <p:nvPr/>
          </p:nvSpPr>
          <p:spPr bwMode="auto">
            <a:xfrm>
              <a:off x="3737" y="1798"/>
              <a:ext cx="5316" cy="1482"/>
            </a:xfrm>
            <a:custGeom>
              <a:avLst/>
              <a:gdLst>
                <a:gd name="T0" fmla="*/ 5270 w 5270"/>
                <a:gd name="T1" fmla="*/ 0 h 1482"/>
                <a:gd name="T2" fmla="*/ 4653 w 5270"/>
                <a:gd name="T3" fmla="*/ 17 h 1482"/>
                <a:gd name="T4" fmla="*/ 4531 w 5270"/>
                <a:gd name="T5" fmla="*/ 187 h 1482"/>
                <a:gd name="T6" fmla="*/ 4456 w 5270"/>
                <a:gd name="T7" fmla="*/ 230 h 1482"/>
                <a:gd name="T8" fmla="*/ 3493 w 5270"/>
                <a:gd name="T9" fmla="*/ 255 h 1482"/>
                <a:gd name="T10" fmla="*/ 3439 w 5270"/>
                <a:gd name="T11" fmla="*/ 272 h 1482"/>
                <a:gd name="T12" fmla="*/ 3256 w 5270"/>
                <a:gd name="T13" fmla="*/ 289 h 1482"/>
                <a:gd name="T14" fmla="*/ 3120 w 5270"/>
                <a:gd name="T15" fmla="*/ 408 h 1482"/>
                <a:gd name="T16" fmla="*/ 2659 w 5270"/>
                <a:gd name="T17" fmla="*/ 408 h 1482"/>
                <a:gd name="T18" fmla="*/ 2571 w 5270"/>
                <a:gd name="T19" fmla="*/ 485 h 1482"/>
                <a:gd name="T20" fmla="*/ 2428 w 5270"/>
                <a:gd name="T21" fmla="*/ 621 h 1482"/>
                <a:gd name="T22" fmla="*/ 1859 w 5270"/>
                <a:gd name="T23" fmla="*/ 655 h 1482"/>
                <a:gd name="T24" fmla="*/ 1831 w 5270"/>
                <a:gd name="T25" fmla="*/ 689 h 1482"/>
                <a:gd name="T26" fmla="*/ 1709 w 5270"/>
                <a:gd name="T27" fmla="*/ 715 h 1482"/>
                <a:gd name="T28" fmla="*/ 1669 w 5270"/>
                <a:gd name="T29" fmla="*/ 792 h 1482"/>
                <a:gd name="T30" fmla="*/ 1635 w 5270"/>
                <a:gd name="T31" fmla="*/ 809 h 1482"/>
                <a:gd name="T32" fmla="*/ 1574 w 5270"/>
                <a:gd name="T33" fmla="*/ 860 h 1482"/>
                <a:gd name="T34" fmla="*/ 984 w 5270"/>
                <a:gd name="T35" fmla="*/ 919 h 1482"/>
                <a:gd name="T36" fmla="*/ 923 w 5270"/>
                <a:gd name="T37" fmla="*/ 996 h 1482"/>
                <a:gd name="T38" fmla="*/ 875 w 5270"/>
                <a:gd name="T39" fmla="*/ 1218 h 1482"/>
                <a:gd name="T40" fmla="*/ 858 w 5270"/>
                <a:gd name="T41" fmla="*/ 1426 h 1482"/>
                <a:gd name="T42" fmla="*/ 0 w 5270"/>
                <a:gd name="T43" fmla="*/ 1482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70" h="1482">
                  <a:moveTo>
                    <a:pt x="5270" y="0"/>
                  </a:moveTo>
                  <a:lnTo>
                    <a:pt x="4653" y="17"/>
                  </a:lnTo>
                  <a:lnTo>
                    <a:pt x="4531" y="187"/>
                  </a:lnTo>
                  <a:lnTo>
                    <a:pt x="4456" y="230"/>
                  </a:lnTo>
                  <a:lnTo>
                    <a:pt x="3493" y="255"/>
                  </a:lnTo>
                  <a:lnTo>
                    <a:pt x="3439" y="272"/>
                  </a:lnTo>
                  <a:lnTo>
                    <a:pt x="3256" y="289"/>
                  </a:lnTo>
                  <a:lnTo>
                    <a:pt x="3120" y="408"/>
                  </a:lnTo>
                  <a:lnTo>
                    <a:pt x="2659" y="408"/>
                  </a:lnTo>
                  <a:lnTo>
                    <a:pt x="2571" y="485"/>
                  </a:lnTo>
                  <a:lnTo>
                    <a:pt x="2428" y="621"/>
                  </a:lnTo>
                  <a:lnTo>
                    <a:pt x="1859" y="655"/>
                  </a:lnTo>
                  <a:lnTo>
                    <a:pt x="1831" y="689"/>
                  </a:lnTo>
                  <a:lnTo>
                    <a:pt x="1709" y="715"/>
                  </a:lnTo>
                  <a:lnTo>
                    <a:pt x="1669" y="792"/>
                  </a:lnTo>
                  <a:lnTo>
                    <a:pt x="1635" y="809"/>
                  </a:lnTo>
                  <a:lnTo>
                    <a:pt x="1574" y="860"/>
                  </a:lnTo>
                  <a:lnTo>
                    <a:pt x="984" y="919"/>
                  </a:lnTo>
                  <a:lnTo>
                    <a:pt x="923" y="996"/>
                  </a:lnTo>
                  <a:lnTo>
                    <a:pt x="875" y="1218"/>
                  </a:lnTo>
                  <a:lnTo>
                    <a:pt x="858" y="1426"/>
                  </a:lnTo>
                  <a:lnTo>
                    <a:pt x="0" y="1482"/>
                  </a:lnTo>
                </a:path>
              </a:pathLst>
            </a:custGeom>
            <a:noFill/>
            <a:ln w="38100">
              <a:solidFill>
                <a:srgbClr val="606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srgbClr val="262626"/>
                </a:solidFill>
                <a:effectLst/>
                <a:uLnTx/>
                <a:uFillTx/>
                <a:latin typeface="Arial"/>
                <a:ea typeface="+mn-ea"/>
                <a:cs typeface="+mn-cs"/>
              </a:endParaRPr>
            </a:p>
          </p:txBody>
        </p:sp>
      </p:grpSp>
      <p:sp>
        <p:nvSpPr>
          <p:cNvPr id="81" name="TextBox 80">
            <a:extLst>
              <a:ext uri="{FF2B5EF4-FFF2-40B4-BE49-F238E27FC236}">
                <a16:creationId xmlns:a16="http://schemas.microsoft.com/office/drawing/2014/main" id="{00EBEC02-922B-488A-A2BE-4C40BD5FBF75}"/>
              </a:ext>
            </a:extLst>
          </p:cNvPr>
          <p:cNvSpPr txBox="1"/>
          <p:nvPr/>
        </p:nvSpPr>
        <p:spPr>
          <a:xfrm>
            <a:off x="9246800" y="1567569"/>
            <a:ext cx="800219" cy="297454"/>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262626">
                    <a:lumMod val="75000"/>
                    <a:lumOff val="25000"/>
                  </a:srgbClr>
                </a:solidFill>
                <a:effectLst/>
                <a:uLnTx/>
                <a:uFillTx/>
                <a:latin typeface="Arial"/>
                <a:ea typeface="+mn-ea"/>
                <a:cs typeface="+mn-cs"/>
              </a:rPr>
              <a:t>Placebo</a:t>
            </a:r>
            <a:endParaRPr kumimoji="0" lang="fr-CA" sz="1333" b="0" i="0" u="none" strike="noStrike" kern="1200" cap="none" spc="0" normalizeH="0" baseline="0" noProof="0">
              <a:ln>
                <a:noFill/>
              </a:ln>
              <a:solidFill>
                <a:srgbClr val="262626">
                  <a:lumMod val="75000"/>
                  <a:lumOff val="25000"/>
                </a:srgbClr>
              </a:solidFill>
              <a:effectLst/>
              <a:uLnTx/>
              <a:uFillTx/>
              <a:latin typeface="Arial"/>
              <a:ea typeface="+mn-ea"/>
              <a:cs typeface="+mn-cs"/>
            </a:endParaRPr>
          </a:p>
        </p:txBody>
      </p:sp>
      <p:sp>
        <p:nvSpPr>
          <p:cNvPr id="82" name="TextBox 81">
            <a:extLst>
              <a:ext uri="{FF2B5EF4-FFF2-40B4-BE49-F238E27FC236}">
                <a16:creationId xmlns:a16="http://schemas.microsoft.com/office/drawing/2014/main" id="{CD96DCC8-B685-4277-BB99-C4CCF18210AC}"/>
              </a:ext>
            </a:extLst>
          </p:cNvPr>
          <p:cNvSpPr txBox="1"/>
          <p:nvPr/>
        </p:nvSpPr>
        <p:spPr>
          <a:xfrm>
            <a:off x="9838326" y="2698255"/>
            <a:ext cx="1133644" cy="297454"/>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err="1">
                <a:ln>
                  <a:noFill/>
                </a:ln>
                <a:solidFill>
                  <a:srgbClr val="262626">
                    <a:lumMod val="75000"/>
                    <a:lumOff val="25000"/>
                  </a:srgbClr>
                </a:solidFill>
                <a:effectLst/>
                <a:uLnTx/>
                <a:uFillTx/>
                <a:latin typeface="Arial"/>
                <a:ea typeface="+mn-ea"/>
                <a:cs typeface="+mn-cs"/>
              </a:rPr>
              <a:t>Semaglutide</a:t>
            </a:r>
            <a:endParaRPr kumimoji="0" lang="fr-CA" sz="1333" b="0" i="0" u="none" strike="noStrike" kern="1200" cap="none" spc="0" normalizeH="0" baseline="0" noProof="0">
              <a:ln>
                <a:noFill/>
              </a:ln>
              <a:solidFill>
                <a:srgbClr val="262626">
                  <a:lumMod val="75000"/>
                  <a:lumOff val="25000"/>
                </a:srgbClr>
              </a:solidFill>
              <a:effectLst/>
              <a:uLnTx/>
              <a:uFillTx/>
              <a:latin typeface="Arial"/>
              <a:ea typeface="+mn-ea"/>
              <a:cs typeface="+mn-cs"/>
            </a:endParaRPr>
          </a:p>
        </p:txBody>
      </p:sp>
      <p:sp>
        <p:nvSpPr>
          <p:cNvPr id="83" name="Down Arrow 8">
            <a:extLst>
              <a:ext uri="{FF2B5EF4-FFF2-40B4-BE49-F238E27FC236}">
                <a16:creationId xmlns:a16="http://schemas.microsoft.com/office/drawing/2014/main" id="{2554DEE5-6049-4428-98EE-FF6B6D37ADA4}"/>
              </a:ext>
            </a:extLst>
          </p:cNvPr>
          <p:cNvSpPr/>
          <p:nvPr/>
        </p:nvSpPr>
        <p:spPr>
          <a:xfrm>
            <a:off x="10924872" y="1935954"/>
            <a:ext cx="135629" cy="31057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ea typeface="+mn-ea"/>
              <a:cs typeface="+mn-cs"/>
            </a:endParaRPr>
          </a:p>
        </p:txBody>
      </p:sp>
      <p:grpSp>
        <p:nvGrpSpPr>
          <p:cNvPr id="84" name="Group 83">
            <a:extLst>
              <a:ext uri="{FF2B5EF4-FFF2-40B4-BE49-F238E27FC236}">
                <a16:creationId xmlns:a16="http://schemas.microsoft.com/office/drawing/2014/main" id="{D6603534-E621-4F9B-A496-BA7A83CA9458}"/>
              </a:ext>
            </a:extLst>
          </p:cNvPr>
          <p:cNvGrpSpPr/>
          <p:nvPr/>
        </p:nvGrpSpPr>
        <p:grpSpPr>
          <a:xfrm>
            <a:off x="1688028" y="1632363"/>
            <a:ext cx="9471039" cy="3358195"/>
            <a:chOff x="2227241" y="2448543"/>
            <a:chExt cx="14206559" cy="5037293"/>
          </a:xfrm>
        </p:grpSpPr>
        <p:grpSp>
          <p:nvGrpSpPr>
            <p:cNvPr id="85" name="Group 84">
              <a:extLst>
                <a:ext uri="{FF2B5EF4-FFF2-40B4-BE49-F238E27FC236}">
                  <a16:creationId xmlns:a16="http://schemas.microsoft.com/office/drawing/2014/main" id="{5D125D09-29E7-4F15-94B0-E4D36C734F1C}"/>
                </a:ext>
              </a:extLst>
            </p:cNvPr>
            <p:cNvGrpSpPr/>
            <p:nvPr/>
          </p:nvGrpSpPr>
          <p:grpSpPr>
            <a:xfrm>
              <a:off x="2979041" y="7116504"/>
              <a:ext cx="13198472" cy="369332"/>
              <a:chOff x="2979041" y="7116504"/>
              <a:chExt cx="13198472" cy="369332"/>
            </a:xfrm>
          </p:grpSpPr>
          <p:sp>
            <p:nvSpPr>
              <p:cNvPr id="105" name="TextBox 104">
                <a:extLst>
                  <a:ext uri="{FF2B5EF4-FFF2-40B4-BE49-F238E27FC236}">
                    <a16:creationId xmlns:a16="http://schemas.microsoft.com/office/drawing/2014/main" id="{EE0A8901-A36A-409D-90E7-28BEA8506C73}"/>
                  </a:ext>
                </a:extLst>
              </p:cNvPr>
              <p:cNvSpPr txBox="1"/>
              <p:nvPr/>
            </p:nvSpPr>
            <p:spPr>
              <a:xfrm>
                <a:off x="3918627"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8</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029244FB-DCB1-4FB2-9E65-B22FC1D9D27E}"/>
                  </a:ext>
                </a:extLst>
              </p:cNvPr>
              <p:cNvSpPr txBox="1"/>
              <p:nvPr/>
            </p:nvSpPr>
            <p:spPr>
              <a:xfrm>
                <a:off x="2979041"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8301A1EC-858D-4FA1-AE33-422679048345}"/>
                  </a:ext>
                </a:extLst>
              </p:cNvPr>
              <p:cNvSpPr txBox="1"/>
              <p:nvPr/>
            </p:nvSpPr>
            <p:spPr>
              <a:xfrm>
                <a:off x="5797799"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24</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08" name="TextBox 107">
                <a:extLst>
                  <a:ext uri="{FF2B5EF4-FFF2-40B4-BE49-F238E27FC236}">
                    <a16:creationId xmlns:a16="http://schemas.microsoft.com/office/drawing/2014/main" id="{201AE5BA-FD92-4F16-8B8C-0EA8EEF4488E}"/>
                  </a:ext>
                </a:extLst>
              </p:cNvPr>
              <p:cNvSpPr txBox="1"/>
              <p:nvPr/>
            </p:nvSpPr>
            <p:spPr>
              <a:xfrm>
                <a:off x="4858213"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16</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09" name="TextBox 108">
                <a:extLst>
                  <a:ext uri="{FF2B5EF4-FFF2-40B4-BE49-F238E27FC236}">
                    <a16:creationId xmlns:a16="http://schemas.microsoft.com/office/drawing/2014/main" id="{D9A73A9F-F580-473A-953C-D1C49D0AAF4A}"/>
                  </a:ext>
                </a:extLst>
              </p:cNvPr>
              <p:cNvSpPr txBox="1"/>
              <p:nvPr/>
            </p:nvSpPr>
            <p:spPr>
              <a:xfrm>
                <a:off x="7676971"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40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0" name="TextBox 109">
                <a:extLst>
                  <a:ext uri="{FF2B5EF4-FFF2-40B4-BE49-F238E27FC236}">
                    <a16:creationId xmlns:a16="http://schemas.microsoft.com/office/drawing/2014/main" id="{53A596F0-E748-4473-94CC-26E523032470}"/>
                  </a:ext>
                </a:extLst>
              </p:cNvPr>
              <p:cNvSpPr txBox="1"/>
              <p:nvPr/>
            </p:nvSpPr>
            <p:spPr>
              <a:xfrm>
                <a:off x="6737385"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32</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1" name="TextBox 110">
                <a:extLst>
                  <a:ext uri="{FF2B5EF4-FFF2-40B4-BE49-F238E27FC236}">
                    <a16:creationId xmlns:a16="http://schemas.microsoft.com/office/drawing/2014/main" id="{AF7EBF6B-6BD8-433A-984E-DB57D9799785}"/>
                  </a:ext>
                </a:extLst>
              </p:cNvPr>
              <p:cNvSpPr txBox="1"/>
              <p:nvPr/>
            </p:nvSpPr>
            <p:spPr>
              <a:xfrm>
                <a:off x="9556143"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56</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2" name="TextBox 111">
                <a:extLst>
                  <a:ext uri="{FF2B5EF4-FFF2-40B4-BE49-F238E27FC236}">
                    <a16:creationId xmlns:a16="http://schemas.microsoft.com/office/drawing/2014/main" id="{9512B39B-B3AD-4CE3-811B-3FBBF57FC2D1}"/>
                  </a:ext>
                </a:extLst>
              </p:cNvPr>
              <p:cNvSpPr txBox="1"/>
              <p:nvPr/>
            </p:nvSpPr>
            <p:spPr>
              <a:xfrm>
                <a:off x="8616557"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48</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3" name="TextBox 112">
                <a:extLst>
                  <a:ext uri="{FF2B5EF4-FFF2-40B4-BE49-F238E27FC236}">
                    <a16:creationId xmlns:a16="http://schemas.microsoft.com/office/drawing/2014/main" id="{802EEEE9-226B-4334-B1E1-34DC93861849}"/>
                  </a:ext>
                </a:extLst>
              </p:cNvPr>
              <p:cNvSpPr txBox="1"/>
              <p:nvPr/>
            </p:nvSpPr>
            <p:spPr>
              <a:xfrm>
                <a:off x="11435315"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72</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4" name="TextBox 113">
                <a:extLst>
                  <a:ext uri="{FF2B5EF4-FFF2-40B4-BE49-F238E27FC236}">
                    <a16:creationId xmlns:a16="http://schemas.microsoft.com/office/drawing/2014/main" id="{4F6E4F72-7E99-4B5A-8555-7D17286D18DC}"/>
                  </a:ext>
                </a:extLst>
              </p:cNvPr>
              <p:cNvSpPr txBox="1"/>
              <p:nvPr/>
            </p:nvSpPr>
            <p:spPr>
              <a:xfrm>
                <a:off x="10495729"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64</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5" name="TextBox 114">
                <a:extLst>
                  <a:ext uri="{FF2B5EF4-FFF2-40B4-BE49-F238E27FC236}">
                    <a16:creationId xmlns:a16="http://schemas.microsoft.com/office/drawing/2014/main" id="{B686C9A5-D224-4FC9-A745-A3E0FF2795D7}"/>
                  </a:ext>
                </a:extLst>
              </p:cNvPr>
              <p:cNvSpPr txBox="1"/>
              <p:nvPr/>
            </p:nvSpPr>
            <p:spPr>
              <a:xfrm>
                <a:off x="13314487"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88</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6" name="TextBox 115">
                <a:extLst>
                  <a:ext uri="{FF2B5EF4-FFF2-40B4-BE49-F238E27FC236}">
                    <a16:creationId xmlns:a16="http://schemas.microsoft.com/office/drawing/2014/main" id="{93932399-B181-4247-BC38-4C1CC4295A51}"/>
                  </a:ext>
                </a:extLst>
              </p:cNvPr>
              <p:cNvSpPr txBox="1"/>
              <p:nvPr/>
            </p:nvSpPr>
            <p:spPr>
              <a:xfrm>
                <a:off x="12374901"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80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808C6F61-3A31-4CFA-8DE8-829F40401C0C}"/>
                  </a:ext>
                </a:extLst>
              </p:cNvPr>
              <p:cNvSpPr txBox="1"/>
              <p:nvPr/>
            </p:nvSpPr>
            <p:spPr>
              <a:xfrm>
                <a:off x="14254073"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96</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8" name="TextBox 117">
                <a:extLst>
                  <a:ext uri="{FF2B5EF4-FFF2-40B4-BE49-F238E27FC236}">
                    <a16:creationId xmlns:a16="http://schemas.microsoft.com/office/drawing/2014/main" id="{E61689F7-DDFF-4445-B567-9C20254D7D24}"/>
                  </a:ext>
                </a:extLst>
              </p:cNvPr>
              <p:cNvSpPr txBox="1"/>
              <p:nvPr/>
            </p:nvSpPr>
            <p:spPr>
              <a:xfrm>
                <a:off x="15736367"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109</a:t>
                </a: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19" name="TextBox 118">
                <a:extLst>
                  <a:ext uri="{FF2B5EF4-FFF2-40B4-BE49-F238E27FC236}">
                    <a16:creationId xmlns:a16="http://schemas.microsoft.com/office/drawing/2014/main" id="{7880508E-7837-4933-804A-91CAE29F9889}"/>
                  </a:ext>
                </a:extLst>
              </p:cNvPr>
              <p:cNvSpPr txBox="1"/>
              <p:nvPr/>
            </p:nvSpPr>
            <p:spPr>
              <a:xfrm>
                <a:off x="15193659" y="7116504"/>
                <a:ext cx="441146" cy="369332"/>
              </a:xfrm>
              <a:prstGeom prst="rect">
                <a:avLst/>
              </a:prstGeom>
              <a:noFill/>
            </p:spPr>
            <p:txBody>
              <a:bodyPr wrap="none" rtlCol="0">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104</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grpSp>
        <p:grpSp>
          <p:nvGrpSpPr>
            <p:cNvPr id="86" name="Group 85">
              <a:extLst>
                <a:ext uri="{FF2B5EF4-FFF2-40B4-BE49-F238E27FC236}">
                  <a16:creationId xmlns:a16="http://schemas.microsoft.com/office/drawing/2014/main" id="{7F388ED9-4C10-4FA1-8794-F119E707DAF6}"/>
                </a:ext>
              </a:extLst>
            </p:cNvPr>
            <p:cNvGrpSpPr/>
            <p:nvPr/>
          </p:nvGrpSpPr>
          <p:grpSpPr>
            <a:xfrm>
              <a:off x="3095625" y="2628900"/>
              <a:ext cx="13338175" cy="4441825"/>
              <a:chOff x="3095625" y="2628900"/>
              <a:chExt cx="13338175" cy="4441825"/>
            </a:xfrm>
          </p:grpSpPr>
          <p:sp>
            <p:nvSpPr>
              <p:cNvPr id="99" name="Line 75">
                <a:extLst>
                  <a:ext uri="{FF2B5EF4-FFF2-40B4-BE49-F238E27FC236}">
                    <a16:creationId xmlns:a16="http://schemas.microsoft.com/office/drawing/2014/main" id="{D5FD4EB0-F51E-496F-B633-658E0AF2E79E}"/>
                  </a:ext>
                </a:extLst>
              </p:cNvPr>
              <p:cNvSpPr>
                <a:spLocks noChangeShapeType="1"/>
              </p:cNvSpPr>
              <p:nvPr/>
            </p:nvSpPr>
            <p:spPr bwMode="auto">
              <a:xfrm flipV="1">
                <a:off x="3171825" y="2628900"/>
                <a:ext cx="0" cy="4344988"/>
              </a:xfrm>
              <a:prstGeom prst="line">
                <a:avLst/>
              </a:prstGeom>
              <a:noFill/>
              <a:ln w="9525" cap="flat">
                <a:solidFill>
                  <a:srgbClr val="E9E9E9"/>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262626"/>
                  </a:solidFill>
                  <a:effectLst/>
                  <a:uLnTx/>
                  <a:uFillTx/>
                  <a:latin typeface="Arial"/>
                  <a:ea typeface="+mn-ea"/>
                  <a:cs typeface="+mn-cs"/>
                </a:endParaRPr>
              </a:p>
            </p:txBody>
          </p:sp>
          <p:sp>
            <p:nvSpPr>
              <p:cNvPr id="100" name="Freeform 76">
                <a:extLst>
                  <a:ext uri="{FF2B5EF4-FFF2-40B4-BE49-F238E27FC236}">
                    <a16:creationId xmlns:a16="http://schemas.microsoft.com/office/drawing/2014/main" id="{6AB68DF0-3325-4D6F-BBA6-6F8D2A21793F}"/>
                  </a:ext>
                </a:extLst>
              </p:cNvPr>
              <p:cNvSpPr>
                <a:spLocks noEditPoints="1"/>
              </p:cNvSpPr>
              <p:nvPr/>
            </p:nvSpPr>
            <p:spPr bwMode="auto">
              <a:xfrm>
                <a:off x="3095625" y="2628900"/>
                <a:ext cx="76200" cy="4344988"/>
              </a:xfrm>
              <a:custGeom>
                <a:avLst/>
                <a:gdLst>
                  <a:gd name="T0" fmla="*/ 0 w 48"/>
                  <a:gd name="T1" fmla="*/ 2737 h 2737"/>
                  <a:gd name="T2" fmla="*/ 48 w 48"/>
                  <a:gd name="T3" fmla="*/ 2737 h 2737"/>
                  <a:gd name="T4" fmla="*/ 0 w 48"/>
                  <a:gd name="T5" fmla="*/ 2461 h 2737"/>
                  <a:gd name="T6" fmla="*/ 48 w 48"/>
                  <a:gd name="T7" fmla="*/ 2461 h 2737"/>
                  <a:gd name="T8" fmla="*/ 0 w 48"/>
                  <a:gd name="T9" fmla="*/ 2191 h 2737"/>
                  <a:gd name="T10" fmla="*/ 48 w 48"/>
                  <a:gd name="T11" fmla="*/ 2191 h 2737"/>
                  <a:gd name="T12" fmla="*/ 0 w 48"/>
                  <a:gd name="T13" fmla="*/ 1915 h 2737"/>
                  <a:gd name="T14" fmla="*/ 48 w 48"/>
                  <a:gd name="T15" fmla="*/ 1915 h 2737"/>
                  <a:gd name="T16" fmla="*/ 0 w 48"/>
                  <a:gd name="T17" fmla="*/ 1645 h 2737"/>
                  <a:gd name="T18" fmla="*/ 48 w 48"/>
                  <a:gd name="T19" fmla="*/ 1645 h 2737"/>
                  <a:gd name="T20" fmla="*/ 0 w 48"/>
                  <a:gd name="T21" fmla="*/ 1368 h 2737"/>
                  <a:gd name="T22" fmla="*/ 48 w 48"/>
                  <a:gd name="T23" fmla="*/ 1368 h 2737"/>
                  <a:gd name="T24" fmla="*/ 0 w 48"/>
                  <a:gd name="T25" fmla="*/ 1098 h 2737"/>
                  <a:gd name="T26" fmla="*/ 48 w 48"/>
                  <a:gd name="T27" fmla="*/ 1098 h 2737"/>
                  <a:gd name="T28" fmla="*/ 0 w 48"/>
                  <a:gd name="T29" fmla="*/ 822 h 2737"/>
                  <a:gd name="T30" fmla="*/ 48 w 48"/>
                  <a:gd name="T31" fmla="*/ 822 h 2737"/>
                  <a:gd name="T32" fmla="*/ 0 w 48"/>
                  <a:gd name="T33" fmla="*/ 546 h 2737"/>
                  <a:gd name="T34" fmla="*/ 48 w 48"/>
                  <a:gd name="T35" fmla="*/ 546 h 2737"/>
                  <a:gd name="T36" fmla="*/ 0 w 48"/>
                  <a:gd name="T37" fmla="*/ 276 h 2737"/>
                  <a:gd name="T38" fmla="*/ 48 w 48"/>
                  <a:gd name="T39" fmla="*/ 276 h 2737"/>
                  <a:gd name="T40" fmla="*/ 0 w 48"/>
                  <a:gd name="T41" fmla="*/ 0 h 2737"/>
                  <a:gd name="T42" fmla="*/ 48 w 48"/>
                  <a:gd name="T43" fmla="*/ 0 h 2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2737">
                    <a:moveTo>
                      <a:pt x="0" y="2737"/>
                    </a:moveTo>
                    <a:lnTo>
                      <a:pt x="48" y="2737"/>
                    </a:lnTo>
                    <a:moveTo>
                      <a:pt x="0" y="2461"/>
                    </a:moveTo>
                    <a:lnTo>
                      <a:pt x="48" y="2461"/>
                    </a:lnTo>
                    <a:moveTo>
                      <a:pt x="0" y="2191"/>
                    </a:moveTo>
                    <a:lnTo>
                      <a:pt x="48" y="2191"/>
                    </a:lnTo>
                    <a:moveTo>
                      <a:pt x="0" y="1915"/>
                    </a:moveTo>
                    <a:lnTo>
                      <a:pt x="48" y="1915"/>
                    </a:lnTo>
                    <a:moveTo>
                      <a:pt x="0" y="1645"/>
                    </a:moveTo>
                    <a:lnTo>
                      <a:pt x="48" y="1645"/>
                    </a:lnTo>
                    <a:moveTo>
                      <a:pt x="0" y="1368"/>
                    </a:moveTo>
                    <a:lnTo>
                      <a:pt x="48" y="1368"/>
                    </a:lnTo>
                    <a:moveTo>
                      <a:pt x="0" y="1098"/>
                    </a:moveTo>
                    <a:lnTo>
                      <a:pt x="48" y="1098"/>
                    </a:lnTo>
                    <a:moveTo>
                      <a:pt x="0" y="822"/>
                    </a:moveTo>
                    <a:lnTo>
                      <a:pt x="48" y="822"/>
                    </a:lnTo>
                    <a:moveTo>
                      <a:pt x="0" y="546"/>
                    </a:moveTo>
                    <a:lnTo>
                      <a:pt x="48" y="546"/>
                    </a:lnTo>
                    <a:moveTo>
                      <a:pt x="0" y="276"/>
                    </a:moveTo>
                    <a:lnTo>
                      <a:pt x="48" y="276"/>
                    </a:lnTo>
                    <a:moveTo>
                      <a:pt x="0" y="0"/>
                    </a:moveTo>
                    <a:lnTo>
                      <a:pt x="48" y="0"/>
                    </a:lnTo>
                  </a:path>
                </a:pathLst>
              </a:custGeom>
              <a:noFill/>
              <a:ln w="9525" cap="flat">
                <a:solidFill>
                  <a:srgbClr val="E9E9E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262626"/>
                  </a:solidFill>
                  <a:effectLst/>
                  <a:uLnTx/>
                  <a:uFillTx/>
                  <a:latin typeface="Arial"/>
                  <a:ea typeface="+mn-ea"/>
                  <a:cs typeface="+mn-cs"/>
                </a:endParaRPr>
              </a:p>
            </p:txBody>
          </p:sp>
          <p:sp>
            <p:nvSpPr>
              <p:cNvPr id="101" name="Line 77">
                <a:extLst>
                  <a:ext uri="{FF2B5EF4-FFF2-40B4-BE49-F238E27FC236}">
                    <a16:creationId xmlns:a16="http://schemas.microsoft.com/office/drawing/2014/main" id="{D83B308B-2594-4FFF-938E-B8A67517DB60}"/>
                  </a:ext>
                </a:extLst>
              </p:cNvPr>
              <p:cNvSpPr>
                <a:spLocks noChangeShapeType="1"/>
              </p:cNvSpPr>
              <p:nvPr/>
            </p:nvSpPr>
            <p:spPr bwMode="auto">
              <a:xfrm>
                <a:off x="3171825" y="6973888"/>
                <a:ext cx="12820650" cy="0"/>
              </a:xfrm>
              <a:prstGeom prst="line">
                <a:avLst/>
              </a:prstGeom>
              <a:noFill/>
              <a:ln w="9525" cap="flat">
                <a:solidFill>
                  <a:srgbClr val="DEDEDE"/>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262626"/>
                  </a:solidFill>
                  <a:effectLst/>
                  <a:uLnTx/>
                  <a:uFillTx/>
                  <a:latin typeface="Arial"/>
                  <a:ea typeface="+mn-ea"/>
                  <a:cs typeface="+mn-cs"/>
                </a:endParaRPr>
              </a:p>
            </p:txBody>
          </p:sp>
          <p:sp>
            <p:nvSpPr>
              <p:cNvPr id="102" name="Freeform 78">
                <a:extLst>
                  <a:ext uri="{FF2B5EF4-FFF2-40B4-BE49-F238E27FC236}">
                    <a16:creationId xmlns:a16="http://schemas.microsoft.com/office/drawing/2014/main" id="{C111FA84-470A-4A4C-8AEF-0BCC6E9CD1A1}"/>
                  </a:ext>
                </a:extLst>
              </p:cNvPr>
              <p:cNvSpPr>
                <a:spLocks noEditPoints="1"/>
              </p:cNvSpPr>
              <p:nvPr/>
            </p:nvSpPr>
            <p:spPr bwMode="auto">
              <a:xfrm>
                <a:off x="3171825" y="6973888"/>
                <a:ext cx="13182600" cy="66675"/>
              </a:xfrm>
              <a:custGeom>
                <a:avLst/>
                <a:gdLst>
                  <a:gd name="T0" fmla="*/ 0 w 8304"/>
                  <a:gd name="T1" fmla="*/ 0 h 42"/>
                  <a:gd name="T2" fmla="*/ 0 w 8304"/>
                  <a:gd name="T3" fmla="*/ 42 h 42"/>
                  <a:gd name="T4" fmla="*/ 589 w 8304"/>
                  <a:gd name="T5" fmla="*/ 0 h 42"/>
                  <a:gd name="T6" fmla="*/ 589 w 8304"/>
                  <a:gd name="T7" fmla="*/ 42 h 42"/>
                  <a:gd name="T8" fmla="*/ 1183 w 8304"/>
                  <a:gd name="T9" fmla="*/ 0 h 42"/>
                  <a:gd name="T10" fmla="*/ 1183 w 8304"/>
                  <a:gd name="T11" fmla="*/ 42 h 42"/>
                  <a:gd name="T12" fmla="*/ 1778 w 8304"/>
                  <a:gd name="T13" fmla="*/ 0 h 42"/>
                  <a:gd name="T14" fmla="*/ 1778 w 8304"/>
                  <a:gd name="T15" fmla="*/ 42 h 42"/>
                  <a:gd name="T16" fmla="*/ 2372 w 8304"/>
                  <a:gd name="T17" fmla="*/ 0 h 42"/>
                  <a:gd name="T18" fmla="*/ 2372 w 8304"/>
                  <a:gd name="T19" fmla="*/ 42 h 42"/>
                  <a:gd name="T20" fmla="*/ 2966 w 8304"/>
                  <a:gd name="T21" fmla="*/ 0 h 42"/>
                  <a:gd name="T22" fmla="*/ 2966 w 8304"/>
                  <a:gd name="T23" fmla="*/ 42 h 42"/>
                  <a:gd name="T24" fmla="*/ 3561 w 8304"/>
                  <a:gd name="T25" fmla="*/ 0 h 42"/>
                  <a:gd name="T26" fmla="*/ 3561 w 8304"/>
                  <a:gd name="T27" fmla="*/ 42 h 42"/>
                  <a:gd name="T28" fmla="*/ 4155 w 8304"/>
                  <a:gd name="T29" fmla="*/ 0 h 42"/>
                  <a:gd name="T30" fmla="*/ 4155 w 8304"/>
                  <a:gd name="T31" fmla="*/ 42 h 42"/>
                  <a:gd name="T32" fmla="*/ 4744 w 8304"/>
                  <a:gd name="T33" fmla="*/ 0 h 42"/>
                  <a:gd name="T34" fmla="*/ 4744 w 8304"/>
                  <a:gd name="T35" fmla="*/ 42 h 42"/>
                  <a:gd name="T36" fmla="*/ 5338 w 8304"/>
                  <a:gd name="T37" fmla="*/ 0 h 42"/>
                  <a:gd name="T38" fmla="*/ 5338 w 8304"/>
                  <a:gd name="T39" fmla="*/ 42 h 42"/>
                  <a:gd name="T40" fmla="*/ 5932 w 8304"/>
                  <a:gd name="T41" fmla="*/ 0 h 42"/>
                  <a:gd name="T42" fmla="*/ 5932 w 8304"/>
                  <a:gd name="T43" fmla="*/ 42 h 42"/>
                  <a:gd name="T44" fmla="*/ 6527 w 8304"/>
                  <a:gd name="T45" fmla="*/ 0 h 42"/>
                  <a:gd name="T46" fmla="*/ 6527 w 8304"/>
                  <a:gd name="T47" fmla="*/ 42 h 42"/>
                  <a:gd name="T48" fmla="*/ 7121 w 8304"/>
                  <a:gd name="T49" fmla="*/ 0 h 42"/>
                  <a:gd name="T50" fmla="*/ 7121 w 8304"/>
                  <a:gd name="T51" fmla="*/ 42 h 42"/>
                  <a:gd name="T52" fmla="*/ 7715 w 8304"/>
                  <a:gd name="T53" fmla="*/ 0 h 42"/>
                  <a:gd name="T54" fmla="*/ 7715 w 8304"/>
                  <a:gd name="T55" fmla="*/ 42 h 42"/>
                  <a:gd name="T56" fmla="*/ 8304 w 8304"/>
                  <a:gd name="T57" fmla="*/ 0 h 42"/>
                  <a:gd name="T58" fmla="*/ 8304 w 8304"/>
                  <a:gd name="T5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04" h="42">
                    <a:moveTo>
                      <a:pt x="0" y="0"/>
                    </a:moveTo>
                    <a:lnTo>
                      <a:pt x="0" y="42"/>
                    </a:lnTo>
                    <a:moveTo>
                      <a:pt x="589" y="0"/>
                    </a:moveTo>
                    <a:lnTo>
                      <a:pt x="589" y="42"/>
                    </a:lnTo>
                    <a:moveTo>
                      <a:pt x="1183" y="0"/>
                    </a:moveTo>
                    <a:lnTo>
                      <a:pt x="1183" y="42"/>
                    </a:lnTo>
                    <a:moveTo>
                      <a:pt x="1778" y="0"/>
                    </a:moveTo>
                    <a:lnTo>
                      <a:pt x="1778" y="42"/>
                    </a:lnTo>
                    <a:moveTo>
                      <a:pt x="2372" y="0"/>
                    </a:moveTo>
                    <a:lnTo>
                      <a:pt x="2372" y="42"/>
                    </a:lnTo>
                    <a:moveTo>
                      <a:pt x="2966" y="0"/>
                    </a:moveTo>
                    <a:lnTo>
                      <a:pt x="2966" y="42"/>
                    </a:lnTo>
                    <a:moveTo>
                      <a:pt x="3561" y="0"/>
                    </a:moveTo>
                    <a:lnTo>
                      <a:pt x="3561" y="42"/>
                    </a:lnTo>
                    <a:moveTo>
                      <a:pt x="4155" y="0"/>
                    </a:moveTo>
                    <a:lnTo>
                      <a:pt x="4155" y="42"/>
                    </a:lnTo>
                    <a:moveTo>
                      <a:pt x="4744" y="0"/>
                    </a:moveTo>
                    <a:lnTo>
                      <a:pt x="4744" y="42"/>
                    </a:lnTo>
                    <a:moveTo>
                      <a:pt x="5338" y="0"/>
                    </a:moveTo>
                    <a:lnTo>
                      <a:pt x="5338" y="42"/>
                    </a:lnTo>
                    <a:moveTo>
                      <a:pt x="5932" y="0"/>
                    </a:moveTo>
                    <a:lnTo>
                      <a:pt x="5932" y="42"/>
                    </a:lnTo>
                    <a:moveTo>
                      <a:pt x="6527" y="0"/>
                    </a:moveTo>
                    <a:lnTo>
                      <a:pt x="6527" y="42"/>
                    </a:lnTo>
                    <a:moveTo>
                      <a:pt x="7121" y="0"/>
                    </a:moveTo>
                    <a:lnTo>
                      <a:pt x="7121" y="42"/>
                    </a:lnTo>
                    <a:moveTo>
                      <a:pt x="7715" y="0"/>
                    </a:moveTo>
                    <a:lnTo>
                      <a:pt x="7715" y="42"/>
                    </a:lnTo>
                    <a:moveTo>
                      <a:pt x="8304" y="0"/>
                    </a:moveTo>
                    <a:lnTo>
                      <a:pt x="8304" y="42"/>
                    </a:lnTo>
                  </a:path>
                </a:pathLst>
              </a:custGeom>
              <a:noFill/>
              <a:ln w="9525" cap="flat">
                <a:solidFill>
                  <a:srgbClr val="DEDED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262626"/>
                  </a:solidFill>
                  <a:effectLst/>
                  <a:uLnTx/>
                  <a:uFillTx/>
                  <a:latin typeface="Arial"/>
                  <a:ea typeface="+mn-ea"/>
                  <a:cs typeface="+mn-cs"/>
                </a:endParaRPr>
              </a:p>
            </p:txBody>
          </p:sp>
          <p:cxnSp>
            <p:nvCxnSpPr>
              <p:cNvPr id="103" name="Straight Connector 102">
                <a:extLst>
                  <a:ext uri="{FF2B5EF4-FFF2-40B4-BE49-F238E27FC236}">
                    <a16:creationId xmlns:a16="http://schemas.microsoft.com/office/drawing/2014/main" id="{BD56D40B-540D-4F9C-83C4-9611463DBA04}"/>
                  </a:ext>
                </a:extLst>
              </p:cNvPr>
              <p:cNvCxnSpPr>
                <a:stCxn id="101" idx="1"/>
              </p:cNvCxnSpPr>
              <p:nvPr/>
            </p:nvCxnSpPr>
            <p:spPr>
              <a:xfrm>
                <a:off x="15992475" y="6973889"/>
                <a:ext cx="0" cy="7514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3065CAFA-FBBF-483E-A91C-5785F76208AD}"/>
                  </a:ext>
                </a:extLst>
              </p:cNvPr>
              <p:cNvSpPr/>
              <p:nvPr/>
            </p:nvSpPr>
            <p:spPr>
              <a:xfrm>
                <a:off x="16325562" y="6948733"/>
                <a:ext cx="108238" cy="121992"/>
              </a:xfrm>
              <a:prstGeom prst="rect">
                <a:avLst/>
              </a:prstGeom>
              <a:solidFill>
                <a:schemeClr val="bg1"/>
              </a:solidFill>
              <a:ln>
                <a:noFill/>
              </a:ln>
            </p:spPr>
            <p:txBody>
              <a:bodyPr wrap="square" lIns="60960" tIns="243840" rIns="60960" bIns="243840"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2133"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87" name="Group 86">
              <a:extLst>
                <a:ext uri="{FF2B5EF4-FFF2-40B4-BE49-F238E27FC236}">
                  <a16:creationId xmlns:a16="http://schemas.microsoft.com/office/drawing/2014/main" id="{113E9C93-0F4F-4058-BA88-EC9A274E22F3}"/>
                </a:ext>
              </a:extLst>
            </p:cNvPr>
            <p:cNvGrpSpPr/>
            <p:nvPr/>
          </p:nvGrpSpPr>
          <p:grpSpPr>
            <a:xfrm>
              <a:off x="2227241" y="2448543"/>
              <a:ext cx="851908" cy="4757182"/>
              <a:chOff x="2227241" y="2448543"/>
              <a:chExt cx="851908" cy="4757182"/>
            </a:xfrm>
          </p:grpSpPr>
          <p:sp>
            <p:nvSpPr>
              <p:cNvPr id="88" name="TextBox 87">
                <a:extLst>
                  <a:ext uri="{FF2B5EF4-FFF2-40B4-BE49-F238E27FC236}">
                    <a16:creationId xmlns:a16="http://schemas.microsoft.com/office/drawing/2014/main" id="{003F070F-1DC0-4607-8627-EE35BD0DC7A6}"/>
                  </a:ext>
                </a:extLst>
              </p:cNvPr>
              <p:cNvSpPr txBox="1"/>
              <p:nvPr/>
            </p:nvSpPr>
            <p:spPr>
              <a:xfrm>
                <a:off x="2227241" y="679829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89" name="TextBox 88">
                <a:extLst>
                  <a:ext uri="{FF2B5EF4-FFF2-40B4-BE49-F238E27FC236}">
                    <a16:creationId xmlns:a16="http://schemas.microsoft.com/office/drawing/2014/main" id="{4728DC67-0583-45BF-8E27-21C9C969F02F}"/>
                  </a:ext>
                </a:extLst>
              </p:cNvPr>
              <p:cNvSpPr txBox="1"/>
              <p:nvPr/>
            </p:nvSpPr>
            <p:spPr>
              <a:xfrm>
                <a:off x="2227241" y="635379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10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0" name="TextBox 89">
                <a:extLst>
                  <a:ext uri="{FF2B5EF4-FFF2-40B4-BE49-F238E27FC236}">
                    <a16:creationId xmlns:a16="http://schemas.microsoft.com/office/drawing/2014/main" id="{5D6C887A-2B17-4116-828D-C39804E14299}"/>
                  </a:ext>
                </a:extLst>
              </p:cNvPr>
              <p:cNvSpPr txBox="1"/>
              <p:nvPr/>
            </p:nvSpPr>
            <p:spPr>
              <a:xfrm>
                <a:off x="2227241" y="592199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20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1" name="TextBox 90">
                <a:extLst>
                  <a:ext uri="{FF2B5EF4-FFF2-40B4-BE49-F238E27FC236}">
                    <a16:creationId xmlns:a16="http://schemas.microsoft.com/office/drawing/2014/main" id="{D8D9529B-D529-423B-9E44-2FF3A0A1AB1A}"/>
                  </a:ext>
                </a:extLst>
              </p:cNvPr>
              <p:cNvSpPr txBox="1"/>
              <p:nvPr/>
            </p:nvSpPr>
            <p:spPr>
              <a:xfrm>
                <a:off x="2227241" y="548384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30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2" name="TextBox 91">
                <a:extLst>
                  <a:ext uri="{FF2B5EF4-FFF2-40B4-BE49-F238E27FC236}">
                    <a16:creationId xmlns:a16="http://schemas.microsoft.com/office/drawing/2014/main" id="{BCD8959B-79E1-4947-A848-7850040982AD}"/>
                  </a:ext>
                </a:extLst>
              </p:cNvPr>
              <p:cNvSpPr txBox="1"/>
              <p:nvPr/>
            </p:nvSpPr>
            <p:spPr>
              <a:xfrm>
                <a:off x="2227241" y="507109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40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3" name="TextBox 92">
                <a:extLst>
                  <a:ext uri="{FF2B5EF4-FFF2-40B4-BE49-F238E27FC236}">
                    <a16:creationId xmlns:a16="http://schemas.microsoft.com/office/drawing/2014/main" id="{E6C94B8F-708B-4AF2-9E90-BC90D34FB922}"/>
                  </a:ext>
                </a:extLst>
              </p:cNvPr>
              <p:cNvSpPr txBox="1"/>
              <p:nvPr/>
            </p:nvSpPr>
            <p:spPr>
              <a:xfrm>
                <a:off x="2227241" y="463929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50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4" name="TextBox 93">
                <a:extLst>
                  <a:ext uri="{FF2B5EF4-FFF2-40B4-BE49-F238E27FC236}">
                    <a16:creationId xmlns:a16="http://schemas.microsoft.com/office/drawing/2014/main" id="{6F41815F-C19A-4273-B321-C96F9ED8D90E}"/>
                  </a:ext>
                </a:extLst>
              </p:cNvPr>
              <p:cNvSpPr txBox="1"/>
              <p:nvPr/>
            </p:nvSpPr>
            <p:spPr>
              <a:xfrm>
                <a:off x="2227241" y="420114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60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5" name="TextBox 94">
                <a:extLst>
                  <a:ext uri="{FF2B5EF4-FFF2-40B4-BE49-F238E27FC236}">
                    <a16:creationId xmlns:a16="http://schemas.microsoft.com/office/drawing/2014/main" id="{0E16E656-E0F2-4308-83C9-12B9F6AECAB5}"/>
                  </a:ext>
                </a:extLst>
              </p:cNvPr>
              <p:cNvSpPr txBox="1"/>
              <p:nvPr/>
            </p:nvSpPr>
            <p:spPr>
              <a:xfrm>
                <a:off x="2227241" y="375029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70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6" name="TextBox 95">
                <a:extLst>
                  <a:ext uri="{FF2B5EF4-FFF2-40B4-BE49-F238E27FC236}">
                    <a16:creationId xmlns:a16="http://schemas.microsoft.com/office/drawing/2014/main" id="{CC760A83-AAAF-4659-916F-94722C09A595}"/>
                  </a:ext>
                </a:extLst>
              </p:cNvPr>
              <p:cNvSpPr txBox="1"/>
              <p:nvPr/>
            </p:nvSpPr>
            <p:spPr>
              <a:xfrm>
                <a:off x="2227241" y="331849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80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7" name="TextBox 96">
                <a:extLst>
                  <a:ext uri="{FF2B5EF4-FFF2-40B4-BE49-F238E27FC236}">
                    <a16:creationId xmlns:a16="http://schemas.microsoft.com/office/drawing/2014/main" id="{6FCEC177-4308-4D27-8466-A4D7C33AC7ED}"/>
                  </a:ext>
                </a:extLst>
              </p:cNvPr>
              <p:cNvSpPr txBox="1"/>
              <p:nvPr/>
            </p:nvSpPr>
            <p:spPr>
              <a:xfrm>
                <a:off x="2227241" y="288034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90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98" name="TextBox 97">
                <a:extLst>
                  <a:ext uri="{FF2B5EF4-FFF2-40B4-BE49-F238E27FC236}">
                    <a16:creationId xmlns:a16="http://schemas.microsoft.com/office/drawing/2014/main" id="{26A93295-D420-4703-B3B1-A08624EC8125}"/>
                  </a:ext>
                </a:extLst>
              </p:cNvPr>
              <p:cNvSpPr txBox="1"/>
              <p:nvPr/>
            </p:nvSpPr>
            <p:spPr>
              <a:xfrm>
                <a:off x="2227241" y="2448543"/>
                <a:ext cx="851908" cy="407432"/>
              </a:xfrm>
              <a:prstGeom prst="rect">
                <a:avLst/>
              </a:prstGeom>
              <a:noFill/>
            </p:spPr>
            <p:txBody>
              <a:bodyPr wrap="none" rtlCol="0">
                <a:no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FFFFFF">
                        <a:lumMod val="50000"/>
                      </a:srgbClr>
                    </a:solidFill>
                    <a:effectLst/>
                    <a:uLnTx/>
                    <a:uFillTx/>
                    <a:latin typeface="Arial"/>
                    <a:ea typeface="+mn-ea"/>
                    <a:cs typeface="+mn-cs"/>
                  </a:rPr>
                  <a:t>100</a:t>
                </a:r>
                <a:endParaRPr kumimoji="0" lang="en-CA" sz="1200" b="0" i="0" u="none" strike="noStrike" kern="1200" cap="none" spc="0" normalizeH="0" baseline="0" noProof="0">
                  <a:ln>
                    <a:noFill/>
                  </a:ln>
                  <a:solidFill>
                    <a:srgbClr val="FFFFFF">
                      <a:lumMod val="50000"/>
                    </a:srgbClr>
                  </a:solidFill>
                  <a:effectLst/>
                  <a:uLnTx/>
                  <a:uFillTx/>
                  <a:latin typeface="Arial"/>
                  <a:ea typeface="+mn-ea"/>
                  <a:cs typeface="+mn-cs"/>
                </a:endParaRPr>
              </a:p>
            </p:txBody>
          </p:sp>
        </p:grpSp>
      </p:grpSp>
      <p:sp>
        <p:nvSpPr>
          <p:cNvPr id="120" name="Rectangle 119">
            <a:extLst>
              <a:ext uri="{FF2B5EF4-FFF2-40B4-BE49-F238E27FC236}">
                <a16:creationId xmlns:a16="http://schemas.microsoft.com/office/drawing/2014/main" id="{AC568325-9570-4245-94D5-271FB1B1B1C6}"/>
              </a:ext>
            </a:extLst>
          </p:cNvPr>
          <p:cNvSpPr/>
          <p:nvPr/>
        </p:nvSpPr>
        <p:spPr>
          <a:xfrm>
            <a:off x="5266451" y="5032593"/>
            <a:ext cx="2268698" cy="297454"/>
          </a:xfrm>
          <a:prstGeom prst="rect">
            <a:avLst/>
          </a:prstGeom>
        </p:spPr>
        <p:txBody>
          <a:bodyPr wrap="non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sz="1800" b="0" i="0" u="none" strike="noStrike" kern="1200" baseline="0">
                <a:solidFill>
                  <a:srgbClr val="262626">
                    <a:lumMod val="65000"/>
                    <a:lumOff val="35000"/>
                  </a:srgbClr>
                </a:solidFill>
                <a:latin typeface="+mn-lt"/>
                <a:ea typeface="+mn-ea"/>
                <a:cs typeface="+mn-cs"/>
              </a:defRPr>
            </a:pPr>
            <a:r>
              <a:rPr kumimoji="0" lang="en-US" sz="1333" b="0" i="0" u="none" strike="noStrike" kern="1200" cap="none" spc="0" normalizeH="0" baseline="0" noProof="0">
                <a:ln>
                  <a:noFill/>
                </a:ln>
                <a:solidFill>
                  <a:srgbClr val="262626">
                    <a:lumMod val="65000"/>
                    <a:lumOff val="35000"/>
                  </a:srgbClr>
                </a:solidFill>
                <a:effectLst/>
                <a:uLnTx/>
                <a:uFillTx/>
                <a:latin typeface="Arial"/>
                <a:ea typeface="+mn-ea"/>
                <a:cs typeface="+mn-cs"/>
              </a:rPr>
              <a:t>Weeks since randomization</a:t>
            </a:r>
          </a:p>
        </p:txBody>
      </p:sp>
      <p:grpSp>
        <p:nvGrpSpPr>
          <p:cNvPr id="121" name="Group 120">
            <a:extLst>
              <a:ext uri="{FF2B5EF4-FFF2-40B4-BE49-F238E27FC236}">
                <a16:creationId xmlns:a16="http://schemas.microsoft.com/office/drawing/2014/main" id="{EB8E3A69-B0D2-4DC3-A1EA-D11D1BB465C3}"/>
              </a:ext>
            </a:extLst>
          </p:cNvPr>
          <p:cNvGrpSpPr/>
          <p:nvPr/>
        </p:nvGrpSpPr>
        <p:grpSpPr>
          <a:xfrm>
            <a:off x="3403601" y="1752600"/>
            <a:ext cx="54443" cy="1779588"/>
            <a:chOff x="4800600" y="2628900"/>
            <a:chExt cx="81665" cy="2669382"/>
          </a:xfrm>
        </p:grpSpPr>
        <p:cxnSp>
          <p:nvCxnSpPr>
            <p:cNvPr id="122" name="Straight Connector 121">
              <a:extLst>
                <a:ext uri="{FF2B5EF4-FFF2-40B4-BE49-F238E27FC236}">
                  <a16:creationId xmlns:a16="http://schemas.microsoft.com/office/drawing/2014/main" id="{3A813AA0-6E06-44BB-A0B1-5955CD5A4EAD}"/>
                </a:ext>
              </a:extLst>
            </p:cNvPr>
            <p:cNvCxnSpPr/>
            <p:nvPr/>
          </p:nvCxnSpPr>
          <p:spPr>
            <a:xfrm>
              <a:off x="4800600" y="2628900"/>
              <a:ext cx="81665" cy="0"/>
            </a:xfrm>
            <a:prstGeom prst="line">
              <a:avLst/>
            </a:prstGeom>
            <a:noFill/>
            <a:ln w="9525" cap="flat">
              <a:solidFill>
                <a:srgbClr val="E9E9E9"/>
              </a:solidFill>
              <a:prstDash val="solid"/>
              <a:round/>
              <a:headEnd/>
              <a:tailEnd/>
            </a:ln>
            <a:extLst>
              <a:ext uri="{909E8E84-426E-40DD-AFC4-6F175D3DCCD1}">
                <a14:hiddenFill xmlns:a14="http://schemas.microsoft.com/office/drawing/2010/main">
                  <a:noFill/>
                </a14:hiddenFill>
              </a:ext>
            </a:extLst>
          </p:spPr>
        </p:cxnSp>
        <p:cxnSp>
          <p:nvCxnSpPr>
            <p:cNvPr id="123" name="Straight Connector 122">
              <a:extLst>
                <a:ext uri="{FF2B5EF4-FFF2-40B4-BE49-F238E27FC236}">
                  <a16:creationId xmlns:a16="http://schemas.microsoft.com/office/drawing/2014/main" id="{CB47C6A2-2220-4A53-B5A3-1B31CCA1C1CC}"/>
                </a:ext>
              </a:extLst>
            </p:cNvPr>
            <p:cNvCxnSpPr/>
            <p:nvPr/>
          </p:nvCxnSpPr>
          <p:spPr>
            <a:xfrm>
              <a:off x="4800600" y="3296246"/>
              <a:ext cx="81665" cy="0"/>
            </a:xfrm>
            <a:prstGeom prst="line">
              <a:avLst/>
            </a:prstGeom>
            <a:noFill/>
            <a:ln w="9525" cap="flat">
              <a:solidFill>
                <a:srgbClr val="E9E9E9"/>
              </a:solidFill>
              <a:prstDash val="solid"/>
              <a:round/>
              <a:headEnd/>
              <a:tailEnd/>
            </a:ln>
            <a:extLst>
              <a:ext uri="{909E8E84-426E-40DD-AFC4-6F175D3DCCD1}">
                <a14:hiddenFill xmlns:a14="http://schemas.microsoft.com/office/drawing/2010/main">
                  <a:noFill/>
                </a14:hiddenFill>
              </a:ext>
            </a:extLst>
          </p:spPr>
        </p:cxnSp>
        <p:cxnSp>
          <p:nvCxnSpPr>
            <p:cNvPr id="124" name="Straight Connector 123">
              <a:extLst>
                <a:ext uri="{FF2B5EF4-FFF2-40B4-BE49-F238E27FC236}">
                  <a16:creationId xmlns:a16="http://schemas.microsoft.com/office/drawing/2014/main" id="{02CDACA8-6F20-4E91-9447-5D25ADE0AC5D}"/>
                </a:ext>
              </a:extLst>
            </p:cNvPr>
            <p:cNvCxnSpPr/>
            <p:nvPr/>
          </p:nvCxnSpPr>
          <p:spPr>
            <a:xfrm>
              <a:off x="4800600" y="3963591"/>
              <a:ext cx="81665" cy="0"/>
            </a:xfrm>
            <a:prstGeom prst="line">
              <a:avLst/>
            </a:prstGeom>
            <a:noFill/>
            <a:ln w="9525" cap="flat">
              <a:solidFill>
                <a:srgbClr val="E9E9E9"/>
              </a:solidFill>
              <a:prstDash val="solid"/>
              <a:round/>
              <a:headEnd/>
              <a:tailEnd/>
            </a:ln>
            <a:extLst>
              <a:ext uri="{909E8E84-426E-40DD-AFC4-6F175D3DCCD1}">
                <a14:hiddenFill xmlns:a14="http://schemas.microsoft.com/office/drawing/2010/main">
                  <a:noFill/>
                </a14:hiddenFill>
              </a:ext>
            </a:extLst>
          </p:spPr>
        </p:cxnSp>
        <p:cxnSp>
          <p:nvCxnSpPr>
            <p:cNvPr id="125" name="Straight Connector 124">
              <a:extLst>
                <a:ext uri="{FF2B5EF4-FFF2-40B4-BE49-F238E27FC236}">
                  <a16:creationId xmlns:a16="http://schemas.microsoft.com/office/drawing/2014/main" id="{3600956D-8E4D-4D3B-8592-3B8B84B9CF6E}"/>
                </a:ext>
              </a:extLst>
            </p:cNvPr>
            <p:cNvCxnSpPr/>
            <p:nvPr/>
          </p:nvCxnSpPr>
          <p:spPr>
            <a:xfrm>
              <a:off x="4800600" y="4630936"/>
              <a:ext cx="81665" cy="0"/>
            </a:xfrm>
            <a:prstGeom prst="line">
              <a:avLst/>
            </a:prstGeom>
            <a:noFill/>
            <a:ln w="9525" cap="flat">
              <a:solidFill>
                <a:srgbClr val="E9E9E9"/>
              </a:solidFill>
              <a:prstDash val="solid"/>
              <a:round/>
              <a:headEnd/>
              <a:tailEnd/>
            </a:ln>
            <a:extLst>
              <a:ext uri="{909E8E84-426E-40DD-AFC4-6F175D3DCCD1}">
                <a14:hiddenFill xmlns:a14="http://schemas.microsoft.com/office/drawing/2010/main">
                  <a:noFill/>
                </a14:hiddenFill>
              </a:ext>
            </a:extLst>
          </p:spPr>
        </p:cxnSp>
        <p:cxnSp>
          <p:nvCxnSpPr>
            <p:cNvPr id="126" name="Straight Connector 125">
              <a:extLst>
                <a:ext uri="{FF2B5EF4-FFF2-40B4-BE49-F238E27FC236}">
                  <a16:creationId xmlns:a16="http://schemas.microsoft.com/office/drawing/2014/main" id="{004CD443-7DAD-40F2-BD00-E031F8134B1B}"/>
                </a:ext>
              </a:extLst>
            </p:cNvPr>
            <p:cNvCxnSpPr/>
            <p:nvPr/>
          </p:nvCxnSpPr>
          <p:spPr>
            <a:xfrm>
              <a:off x="4800600" y="5298282"/>
              <a:ext cx="81665" cy="0"/>
            </a:xfrm>
            <a:prstGeom prst="line">
              <a:avLst/>
            </a:prstGeom>
            <a:noFill/>
            <a:ln w="9525" cap="flat">
              <a:solidFill>
                <a:srgbClr val="E9E9E9"/>
              </a:solidFill>
              <a:prstDash val="solid"/>
              <a:round/>
              <a:headEnd/>
              <a:tailEnd/>
            </a:ln>
            <a:extLst>
              <a:ext uri="{909E8E84-426E-40DD-AFC4-6F175D3DCCD1}">
                <a14:hiddenFill xmlns:a14="http://schemas.microsoft.com/office/drawing/2010/main">
                  <a:noFill/>
                </a14:hiddenFill>
              </a:ext>
            </a:extLst>
          </p:spPr>
        </p:cxnSp>
      </p:grpSp>
      <p:sp>
        <p:nvSpPr>
          <p:cNvPr id="127" name="TextBox 126">
            <a:extLst>
              <a:ext uri="{FF2B5EF4-FFF2-40B4-BE49-F238E27FC236}">
                <a16:creationId xmlns:a16="http://schemas.microsoft.com/office/drawing/2014/main" id="{7213C318-E3EE-42DD-A553-09BD12CD3BA1}"/>
              </a:ext>
            </a:extLst>
          </p:cNvPr>
          <p:cNvSpPr txBox="1"/>
          <p:nvPr/>
        </p:nvSpPr>
        <p:spPr>
          <a:xfrm rot="16200000">
            <a:off x="660280" y="2988408"/>
            <a:ext cx="2172390" cy="297454"/>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7F7F7F"/>
                </a:solidFill>
                <a:effectLst/>
                <a:uLnTx/>
                <a:uFillTx/>
                <a:latin typeface="Arial"/>
                <a:ea typeface="+mn-ea"/>
                <a:cs typeface="+mn-cs"/>
              </a:rPr>
              <a:t>Patients with an event (%)</a:t>
            </a:r>
            <a:endParaRPr kumimoji="0" lang="fr-CA" sz="1333" b="0" i="0" u="none" strike="noStrike" kern="1200" cap="none" spc="0" normalizeH="0" baseline="0" noProof="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210748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nvGraphicFramePr>
        <p:xfrm>
          <a:off x="607341" y="1091127"/>
          <a:ext cx="5985458" cy="4355167"/>
        </p:xfrm>
        <a:graphic>
          <a:graphicData uri="http://schemas.openxmlformats.org/drawingml/2006/table">
            <a:tbl>
              <a:tblPr firstRow="1" bandRow="1">
                <a:tableStyleId>{2D5ABB26-0587-4C30-8999-92F81FD0307C}</a:tableStyleId>
              </a:tblPr>
              <a:tblGrid>
                <a:gridCol w="1457551">
                  <a:extLst>
                    <a:ext uri="{9D8B030D-6E8A-4147-A177-3AD203B41FA5}">
                      <a16:colId xmlns:a16="http://schemas.microsoft.com/office/drawing/2014/main" val="3774024544"/>
                    </a:ext>
                  </a:extLst>
                </a:gridCol>
                <a:gridCol w="524250">
                  <a:extLst>
                    <a:ext uri="{9D8B030D-6E8A-4147-A177-3AD203B41FA5}">
                      <a16:colId xmlns:a16="http://schemas.microsoft.com/office/drawing/2014/main" val="20000"/>
                    </a:ext>
                  </a:extLst>
                </a:gridCol>
                <a:gridCol w="1686660">
                  <a:extLst>
                    <a:ext uri="{9D8B030D-6E8A-4147-A177-3AD203B41FA5}">
                      <a16:colId xmlns:a16="http://schemas.microsoft.com/office/drawing/2014/main" val="20001"/>
                    </a:ext>
                  </a:extLst>
                </a:gridCol>
                <a:gridCol w="1619573">
                  <a:extLst>
                    <a:ext uri="{9D8B030D-6E8A-4147-A177-3AD203B41FA5}">
                      <a16:colId xmlns:a16="http://schemas.microsoft.com/office/drawing/2014/main" val="20002"/>
                    </a:ext>
                  </a:extLst>
                </a:gridCol>
                <a:gridCol w="697424">
                  <a:extLst>
                    <a:ext uri="{9D8B030D-6E8A-4147-A177-3AD203B41FA5}">
                      <a16:colId xmlns:a16="http://schemas.microsoft.com/office/drawing/2014/main" val="20003"/>
                    </a:ext>
                  </a:extLst>
                </a:gridCol>
              </a:tblGrid>
              <a:tr h="727111">
                <a:tc>
                  <a:txBody>
                    <a:bodyPr/>
                    <a:lstStyle/>
                    <a:p>
                      <a:pPr marL="0" indent="0"/>
                      <a:endParaRPr lang="en-GB" sz="1050" b="1">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indent="0"/>
                      <a:endParaRPr lang="en-GB" sz="1050" b="1">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a:noFill/>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endParaRPr lang="en-GB" sz="1050" b="1">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sz="1400" b="1">
                          <a:solidFill>
                            <a:schemeClr val="tx1"/>
                          </a:solidFill>
                          <a:latin typeface="Verdana" panose="020B0604030504040204" pitchFamily="34" charset="0"/>
                          <a:ea typeface="Verdana" panose="020B0604030504040204" pitchFamily="34" charset="0"/>
                          <a:cs typeface="Verdana" panose="020B0604030504040204" pitchFamily="34" charset="0"/>
                        </a:rPr>
                        <a:t>Hazard ratio</a:t>
                      </a:r>
                      <a:r>
                        <a:rPr lang="en-GB" sz="1400" b="1" baseline="0">
                          <a:solidFill>
                            <a:schemeClr val="tx1"/>
                          </a:solidFill>
                          <a:latin typeface="Verdana" panose="020B0604030504040204" pitchFamily="34" charset="0"/>
                          <a:ea typeface="Verdana" panose="020B0604030504040204" pitchFamily="34" charset="0"/>
                          <a:cs typeface="Verdana" panose="020B0604030504040204" pitchFamily="34" charset="0"/>
                        </a:rPr>
                        <a:t> </a:t>
                      </a:r>
                      <a:br>
                        <a:rPr lang="en-GB" sz="1400" b="1" baseline="0">
                          <a:solidFill>
                            <a:schemeClr val="tx1"/>
                          </a:solidFill>
                          <a:latin typeface="Verdana" panose="020B0604030504040204" pitchFamily="34" charset="0"/>
                          <a:ea typeface="Verdana" panose="020B0604030504040204" pitchFamily="34" charset="0"/>
                          <a:cs typeface="Verdana" panose="020B0604030504040204" pitchFamily="34" charset="0"/>
                        </a:rPr>
                      </a:br>
                      <a:r>
                        <a:rPr lang="en-GB" sz="1400" b="1" baseline="0">
                          <a:solidFill>
                            <a:schemeClr val="tx1"/>
                          </a:solidFill>
                          <a:latin typeface="Verdana" panose="020B0604030504040204" pitchFamily="34" charset="0"/>
                          <a:ea typeface="Verdana" panose="020B0604030504040204" pitchFamily="34" charset="0"/>
                          <a:cs typeface="Verdana" panose="020B0604030504040204" pitchFamily="34" charset="0"/>
                        </a:rPr>
                        <a:t>(95% CI)</a:t>
                      </a:r>
                      <a:endParaRPr lang="en-GB" sz="1400" b="1">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60960" marB="6096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sz="1400" b="1" i="1" kern="1200">
                          <a:solidFill>
                            <a:schemeClr val="tx1"/>
                          </a:solidFill>
                          <a:latin typeface="Verdana" panose="020B0604030504040204" pitchFamily="34" charset="0"/>
                          <a:ea typeface="Verdana" panose="020B0604030504040204" pitchFamily="34" charset="0"/>
                          <a:cs typeface="Verdana" panose="020B0604030504040204" pitchFamily="34" charset="0"/>
                        </a:rPr>
                        <a:t>P</a:t>
                      </a:r>
                      <a:endParaRPr lang="en-GB" sz="1400" b="1" kern="120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60960" marB="6096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04676">
                <a:tc gridSpan="2">
                  <a:txBody>
                    <a:bodyPr/>
                    <a:lstStyle/>
                    <a:p>
                      <a:pPr marL="114300" lvl="0" indent="0" algn="l" defTabSz="914400" rtl="0" eaLnBrk="1" latinLnBrk="0" hangingPunct="1"/>
                      <a:r>
                        <a:rPr lang="en-GB" sz="1400" b="1" kern="1200">
                          <a:solidFill>
                            <a:schemeClr val="tx1"/>
                          </a:solidFill>
                          <a:latin typeface="Verdana" panose="020B0604030504040204" pitchFamily="34" charset="0"/>
                          <a:ea typeface="Verdana" panose="020B0604030504040204" pitchFamily="34" charset="0"/>
                          <a:cs typeface="Verdana" panose="020B0604030504040204" pitchFamily="34" charset="0"/>
                        </a:rPr>
                        <a:t>Lixisenatide</a:t>
                      </a:r>
                    </a:p>
                    <a:p>
                      <a:pPr marL="114300" lvl="0" indent="0" algn="l" defTabSz="914400" rtl="0" eaLnBrk="1" latinLnBrk="0" hangingPunct="1"/>
                      <a:r>
                        <a:rPr lang="en-GB" sz="1000" b="1" kern="1200">
                          <a:solidFill>
                            <a:schemeClr val="tx1"/>
                          </a:solidFill>
                          <a:latin typeface="Verdana" panose="020B0604030504040204" pitchFamily="34" charset="0"/>
                          <a:ea typeface="Verdana" panose="020B0604030504040204" pitchFamily="34" charset="0"/>
                          <a:cs typeface="Verdana" panose="020B0604030504040204" pitchFamily="34" charset="0"/>
                        </a:rPr>
                        <a:t>(ELIXA,</a:t>
                      </a:r>
                      <a:r>
                        <a:rPr lang="en-GB" sz="1000" b="1" kern="1200" baseline="0">
                          <a:solidFill>
                            <a:schemeClr val="tx1"/>
                          </a:solidFill>
                          <a:latin typeface="Verdana" panose="020B0604030504040204" pitchFamily="34" charset="0"/>
                          <a:ea typeface="Verdana" panose="020B0604030504040204" pitchFamily="34" charset="0"/>
                          <a:cs typeface="Verdana" panose="020B0604030504040204" pitchFamily="34" charset="0"/>
                        </a:rPr>
                        <a:t> 4P</a:t>
                      </a:r>
                      <a:r>
                        <a:rPr lang="en-GB" sz="1000" b="1" kern="1200">
                          <a:solidFill>
                            <a:schemeClr val="tx1"/>
                          </a:solidFill>
                          <a:latin typeface="Verdana" panose="020B0604030504040204" pitchFamily="34" charset="0"/>
                          <a:ea typeface="Verdana" panose="020B0604030504040204" pitchFamily="34" charset="0"/>
                          <a:cs typeface="Verdana" panose="020B060403050404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E50"/>
                    </a:solidFill>
                  </a:tcPr>
                </a:tc>
                <a:tc hMerge="1">
                  <a:txBody>
                    <a:bodyPr/>
                    <a:lstStyle/>
                    <a:p>
                      <a:pPr marL="114300" lvl="0" indent="0" algn="l" defTabSz="914400" rtl="0" eaLnBrk="1" latinLnBrk="0" hangingPunct="1"/>
                      <a:endParaRPr lang="en-GB" sz="1400" b="1" kern="1200">
                        <a:solidFill>
                          <a:schemeClr val="tx1"/>
                        </a:solidFill>
                        <a:latin typeface="+mn-lt"/>
                        <a:ea typeface="+mn-ea"/>
                        <a:cs typeface="+mn-cs"/>
                      </a:endParaRPr>
                    </a:p>
                  </a:txBody>
                  <a:tcPr marL="0" marR="0" marT="0" marB="0" anchor="ctr"/>
                </a:tc>
                <a:tc>
                  <a:txBody>
                    <a:bodyPr/>
                    <a:lstStyle/>
                    <a:p>
                      <a:pPr algn="ctr"/>
                      <a:endParaRPr lang="en-GB" sz="140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E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effectLst/>
                          <a:latin typeface="Verdana" panose="020B0604030504040204" pitchFamily="34" charset="0"/>
                          <a:ea typeface="Verdana" panose="020B0604030504040204" pitchFamily="34" charset="0"/>
                          <a:cs typeface="Verdana" panose="020B0604030504040204" pitchFamily="34" charset="0"/>
                        </a:rPr>
                        <a:t>1.02 (0.89–1.17)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E5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0.81</a:t>
                      </a:r>
                    </a:p>
                  </a:txBody>
                  <a:tcPr marL="0" marR="0" marT="36000" marB="3600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E50"/>
                    </a:solidFill>
                  </a:tcPr>
                </a:tc>
                <a:extLst>
                  <a:ext uri="{0D108BD9-81ED-4DB2-BD59-A6C34878D82A}">
                    <a16:rowId xmlns:a16="http://schemas.microsoft.com/office/drawing/2014/main" val="947061949"/>
                  </a:ext>
                </a:extLst>
              </a:tr>
              <a:tr h="604676">
                <a:tc gridSpan="2">
                  <a:txBody>
                    <a:bodyPr/>
                    <a:lstStyle/>
                    <a:p>
                      <a:pPr marL="114300" lvl="0" indent="0" algn="l" defTabSz="914400" rtl="0" eaLnBrk="1" latinLnBrk="0" hangingPunct="1"/>
                      <a:r>
                        <a:rPr lang="en-GB" sz="1400" b="1" kern="1200">
                          <a:solidFill>
                            <a:schemeClr val="bg1"/>
                          </a:solidFill>
                          <a:latin typeface="Verdana" panose="020B0604030504040204" pitchFamily="34" charset="0"/>
                          <a:ea typeface="Verdana" panose="020B0604030504040204" pitchFamily="34" charset="0"/>
                          <a:cs typeface="Verdana" panose="020B0604030504040204" pitchFamily="34" charset="0"/>
                        </a:rPr>
                        <a:t>Liraglutide</a:t>
                      </a:r>
                    </a:p>
                    <a:p>
                      <a:pPr marL="114300" lvl="0" indent="0" algn="l" defTabSz="914400" rtl="0" eaLnBrk="1" latinLnBrk="0" hangingPunct="1"/>
                      <a:r>
                        <a:rPr lang="en-GB" sz="1000" b="1" kern="1200">
                          <a:solidFill>
                            <a:schemeClr val="bg1"/>
                          </a:solidFill>
                          <a:latin typeface="Verdana" panose="020B0604030504040204" pitchFamily="34" charset="0"/>
                          <a:ea typeface="Verdana" panose="020B0604030504040204" pitchFamily="34" charset="0"/>
                          <a:cs typeface="Verdana" panose="020B0604030504040204" pitchFamily="34" charset="0"/>
                        </a:rPr>
                        <a:t>(LEADER,</a:t>
                      </a:r>
                      <a:r>
                        <a:rPr lang="en-GB" sz="1000" b="1" kern="1200" baseline="0">
                          <a:solidFill>
                            <a:schemeClr val="bg1"/>
                          </a:solidFill>
                          <a:latin typeface="Verdana" panose="020B0604030504040204" pitchFamily="34" charset="0"/>
                          <a:ea typeface="Verdana" panose="020B0604030504040204" pitchFamily="34" charset="0"/>
                          <a:cs typeface="Verdana" panose="020B0604030504040204" pitchFamily="34" charset="0"/>
                        </a:rPr>
                        <a:t> 3P</a:t>
                      </a:r>
                      <a:r>
                        <a:rPr lang="en-GB" sz="1000" b="1" kern="1200">
                          <a:solidFill>
                            <a:schemeClr val="bg1"/>
                          </a:solidFill>
                          <a:latin typeface="Verdana" panose="020B0604030504040204" pitchFamily="34" charset="0"/>
                          <a:ea typeface="Verdana" panose="020B0604030504040204" pitchFamily="34" charset="0"/>
                          <a:cs typeface="Verdana" panose="020B060403050404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marL="114300" lvl="0" indent="0" algn="l" defTabSz="914400" rtl="0" eaLnBrk="1" latinLnBrk="0" hangingPunct="1"/>
                      <a:endParaRPr lang="en-GB" sz="1400" b="1" kern="1200">
                        <a:solidFill>
                          <a:schemeClr val="tx1"/>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92D050"/>
                    </a:solidFill>
                  </a:tcPr>
                </a:tc>
                <a:tc>
                  <a:txBody>
                    <a:bodyPr/>
                    <a:lstStyle/>
                    <a:p>
                      <a:pPr algn="ctr"/>
                      <a:endParaRPr lang="en-GB" sz="140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effectLst/>
                          <a:latin typeface="Verdana" panose="020B0604030504040204" pitchFamily="34" charset="0"/>
                          <a:ea typeface="Verdana" panose="020B0604030504040204" pitchFamily="34" charset="0"/>
                          <a:cs typeface="Verdana" panose="020B0604030504040204" pitchFamily="34" charset="0"/>
                        </a:rPr>
                        <a:t>0.87 (0.78–0.97)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0.01</a:t>
                      </a:r>
                    </a:p>
                  </a:txBody>
                  <a:tcPr marL="0" marR="0" marT="36000" marB="3600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105719069"/>
                  </a:ext>
                </a:extLst>
              </a:tr>
              <a:tr h="604676">
                <a:tc gridSpan="2">
                  <a:txBody>
                    <a:bodyPr/>
                    <a:lstStyle/>
                    <a:p>
                      <a:pPr marL="114300" lvl="0" indent="0" algn="l" defTabSz="914400" rtl="0" eaLnBrk="1" latinLnBrk="0" hangingPunct="1"/>
                      <a:r>
                        <a:rPr lang="en-GB" sz="1400" b="1" kern="1200">
                          <a:solidFill>
                            <a:schemeClr val="bg1"/>
                          </a:solidFill>
                          <a:latin typeface="Verdana" panose="020B0604030504040204" pitchFamily="34" charset="0"/>
                          <a:ea typeface="Verdana" panose="020B0604030504040204" pitchFamily="34" charset="0"/>
                          <a:cs typeface="Verdana" panose="020B0604030504040204" pitchFamily="34" charset="0"/>
                        </a:rPr>
                        <a:t>Semaglutide</a:t>
                      </a:r>
                      <a:br>
                        <a:rPr lang="en-GB" sz="1400" b="1" kern="1200">
                          <a:solidFill>
                            <a:schemeClr val="bg1"/>
                          </a:solidFill>
                          <a:latin typeface="Verdana" panose="020B0604030504040204" pitchFamily="34" charset="0"/>
                          <a:ea typeface="Verdana" panose="020B0604030504040204" pitchFamily="34" charset="0"/>
                          <a:cs typeface="Verdana" panose="020B0604030504040204" pitchFamily="34" charset="0"/>
                        </a:rPr>
                      </a:br>
                      <a:r>
                        <a:rPr lang="en-GB" sz="1000" b="1" kern="1200">
                          <a:solidFill>
                            <a:schemeClr val="bg1"/>
                          </a:solidFill>
                          <a:latin typeface="Verdana" panose="020B0604030504040204" pitchFamily="34" charset="0"/>
                          <a:ea typeface="Verdana" panose="020B0604030504040204" pitchFamily="34" charset="0"/>
                          <a:cs typeface="Verdana" panose="020B0604030504040204" pitchFamily="34" charset="0"/>
                        </a:rPr>
                        <a:t>(SUSTAIN 6, 3P)</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marL="114300" lvl="0" indent="0" algn="l" defTabSz="914400" rtl="0" eaLnBrk="1" latinLnBrk="0" hangingPunct="1"/>
                      <a:endParaRPr lang="en-GB" sz="1400" b="1" kern="1200">
                        <a:solidFill>
                          <a:schemeClr val="tx1"/>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92D050"/>
                    </a:solidFill>
                  </a:tcPr>
                </a:tc>
                <a:tc>
                  <a:txBody>
                    <a:bodyPr/>
                    <a:lstStyle/>
                    <a:p>
                      <a:pPr algn="ctr"/>
                      <a:endParaRPr lang="en-GB" sz="140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effectLst/>
                          <a:latin typeface="Verdana" panose="020B0604030504040204" pitchFamily="34" charset="0"/>
                          <a:ea typeface="Verdana" panose="020B0604030504040204" pitchFamily="34" charset="0"/>
                          <a:cs typeface="Verdana" panose="020B0604030504040204" pitchFamily="34" charset="0"/>
                        </a:rPr>
                        <a:t>0.74 (0.58–0.95)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0.02</a:t>
                      </a:r>
                    </a:p>
                  </a:txBody>
                  <a:tcPr marL="0" marR="0" marT="36000" marB="3600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711921048"/>
                  </a:ext>
                </a:extLst>
              </a:tr>
              <a:tr h="604676">
                <a:tc gridSpan="2">
                  <a:txBody>
                    <a:bodyPr/>
                    <a:lstStyle/>
                    <a:p>
                      <a:pPr marL="114300" lvl="0" indent="0" algn="l" defTabSz="914400" rtl="0" eaLnBrk="1" latinLnBrk="0" hangingPunct="1"/>
                      <a:r>
                        <a:rPr lang="en-GB" sz="1400" b="1" kern="1200">
                          <a:solidFill>
                            <a:schemeClr val="tx1"/>
                          </a:solidFill>
                          <a:latin typeface="Verdana" panose="020B0604030504040204" pitchFamily="34" charset="0"/>
                          <a:ea typeface="Verdana" panose="020B0604030504040204" pitchFamily="34" charset="0"/>
                          <a:cs typeface="Verdana" panose="020B0604030504040204" pitchFamily="34" charset="0"/>
                        </a:rPr>
                        <a:t>Exenatide QW</a:t>
                      </a:r>
                      <a:br>
                        <a:rPr lang="en-GB" sz="1400" b="1" kern="1200">
                          <a:solidFill>
                            <a:schemeClr val="tx1"/>
                          </a:solidFill>
                          <a:latin typeface="Verdana" panose="020B0604030504040204" pitchFamily="34" charset="0"/>
                          <a:ea typeface="Verdana" panose="020B0604030504040204" pitchFamily="34" charset="0"/>
                          <a:cs typeface="Verdana" panose="020B0604030504040204" pitchFamily="34" charset="0"/>
                        </a:rPr>
                      </a:br>
                      <a:r>
                        <a:rPr lang="en-GB" sz="1000" b="1" kern="1200">
                          <a:solidFill>
                            <a:schemeClr val="tx1"/>
                          </a:solidFill>
                          <a:latin typeface="Verdana" panose="020B0604030504040204" pitchFamily="34" charset="0"/>
                          <a:ea typeface="Verdana" panose="020B0604030504040204" pitchFamily="34" charset="0"/>
                          <a:cs typeface="Verdana" panose="020B0604030504040204" pitchFamily="34" charset="0"/>
                        </a:rPr>
                        <a:t>(EXSCEL,</a:t>
                      </a:r>
                      <a:r>
                        <a:rPr lang="en-GB" sz="1000" b="1" kern="1200" baseline="0">
                          <a:solidFill>
                            <a:schemeClr val="tx1"/>
                          </a:solidFill>
                          <a:latin typeface="Verdana" panose="020B0604030504040204" pitchFamily="34" charset="0"/>
                          <a:ea typeface="Verdana" panose="020B0604030504040204" pitchFamily="34" charset="0"/>
                          <a:cs typeface="Verdana" panose="020B0604030504040204" pitchFamily="34" charset="0"/>
                        </a:rPr>
                        <a:t> 3P)</a:t>
                      </a:r>
                      <a:endParaRPr lang="en-GB" sz="1000" b="1" kern="120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E50"/>
                    </a:solidFill>
                  </a:tcPr>
                </a:tc>
                <a:tc hMerge="1">
                  <a:txBody>
                    <a:bodyPr/>
                    <a:lstStyle/>
                    <a:p>
                      <a:pPr marL="114300" lvl="0" indent="0" algn="l" defTabSz="914400" rtl="0" eaLnBrk="1" latinLnBrk="0" hangingPunct="1"/>
                      <a:endParaRPr lang="en-GB" sz="1400" b="1" kern="1200">
                        <a:solidFill>
                          <a:schemeClr val="tx1"/>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GB" sz="140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E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effectLst/>
                          <a:latin typeface="Verdana" panose="020B0604030504040204" pitchFamily="34" charset="0"/>
                          <a:ea typeface="Verdana" panose="020B0604030504040204" pitchFamily="34" charset="0"/>
                          <a:cs typeface="Verdana" panose="020B0604030504040204" pitchFamily="34" charset="0"/>
                        </a:rPr>
                        <a:t>0.91</a:t>
                      </a:r>
                      <a:r>
                        <a:rPr lang="en-GB" sz="1400" baseline="0">
                          <a:solidFill>
                            <a:schemeClr val="tx1"/>
                          </a:solidFill>
                          <a:effectLst/>
                          <a:latin typeface="Verdana" panose="020B0604030504040204" pitchFamily="34" charset="0"/>
                          <a:ea typeface="Verdana" panose="020B0604030504040204" pitchFamily="34" charset="0"/>
                          <a:cs typeface="Verdana" panose="020B0604030504040204" pitchFamily="34" charset="0"/>
                        </a:rPr>
                        <a:t> (0.83–1.00)</a:t>
                      </a:r>
                      <a:endParaRPr lang="en-GB" sz="140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E5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0.06</a:t>
                      </a:r>
                    </a:p>
                  </a:txBody>
                  <a:tcPr marL="0" marR="0" marT="36000" marB="3600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E50"/>
                    </a:solidFill>
                  </a:tcPr>
                </a:tc>
                <a:extLst>
                  <a:ext uri="{0D108BD9-81ED-4DB2-BD59-A6C34878D82A}">
                    <a16:rowId xmlns:a16="http://schemas.microsoft.com/office/drawing/2014/main" val="754543813"/>
                  </a:ext>
                </a:extLst>
              </a:tr>
              <a:tr h="604676">
                <a:tc gridSpan="2">
                  <a:txBody>
                    <a:bodyPr/>
                    <a:lstStyle/>
                    <a:p>
                      <a:pPr marL="114300" lvl="0" indent="0" algn="l" defTabSz="914400" rtl="0" eaLnBrk="1" latinLnBrk="0" hangingPunct="1"/>
                      <a:r>
                        <a:rPr lang="en-GB" sz="1400" b="1" kern="1200">
                          <a:solidFill>
                            <a:schemeClr val="bg1"/>
                          </a:solidFill>
                          <a:latin typeface="Verdana" panose="020B0604030504040204" pitchFamily="34" charset="0"/>
                          <a:ea typeface="Verdana" panose="020B0604030504040204" pitchFamily="34" charset="0"/>
                          <a:cs typeface="Verdana" panose="020B0604030504040204" pitchFamily="34" charset="0"/>
                        </a:rPr>
                        <a:t>Albiglutide QW*</a:t>
                      </a:r>
                    </a:p>
                    <a:p>
                      <a:pPr marL="114300" lvl="0" indent="0" algn="l" defTabSz="914400" rtl="0" eaLnBrk="1" latinLnBrk="0" hangingPunct="1"/>
                      <a:r>
                        <a:rPr lang="en-GB" sz="1000" b="1" kern="1200">
                          <a:solidFill>
                            <a:schemeClr val="bg1"/>
                          </a:solidFill>
                          <a:latin typeface="Verdana" panose="020B0604030504040204" pitchFamily="34" charset="0"/>
                          <a:ea typeface="Verdana" panose="020B0604030504040204" pitchFamily="34" charset="0"/>
                          <a:cs typeface="Verdana" panose="020B0604030504040204" pitchFamily="34" charset="0"/>
                        </a:rPr>
                        <a:t>(HARMONY, 3P)</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a:txBody>
                    <a:bodyPr/>
                    <a:lstStyle/>
                    <a:p>
                      <a:pPr algn="ctr"/>
                      <a:endParaRPr lang="en-GB" sz="140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effectLst/>
                          <a:latin typeface="Verdana" panose="020B0604030504040204" pitchFamily="34" charset="0"/>
                          <a:ea typeface="Verdana" panose="020B0604030504040204" pitchFamily="34" charset="0"/>
                          <a:cs typeface="Verdana" panose="020B0604030504040204" pitchFamily="34" charset="0"/>
                        </a:rPr>
                        <a:t>0.78 (0.68–0.90)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0.0006</a:t>
                      </a:r>
                    </a:p>
                  </a:txBody>
                  <a:tcPr marL="0" marR="0" marT="36000" marB="3600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221970197"/>
                  </a:ext>
                </a:extLst>
              </a:tr>
              <a:tr h="604676">
                <a:tc gridSpan="2">
                  <a:txBody>
                    <a:bodyPr/>
                    <a:lstStyle/>
                    <a:p>
                      <a:pPr marL="114300" lvl="0" indent="0" algn="l" defTabSz="914400" rtl="0" eaLnBrk="1" latinLnBrk="0" hangingPunct="1"/>
                      <a:r>
                        <a:rPr lang="en-GB" sz="1400" b="1" kern="1200">
                          <a:solidFill>
                            <a:schemeClr val="bg1"/>
                          </a:solidFill>
                          <a:latin typeface="Verdana" panose="020B0604030504040204" pitchFamily="34" charset="0"/>
                          <a:ea typeface="Verdana" panose="020B0604030504040204" pitchFamily="34" charset="0"/>
                          <a:cs typeface="Verdana" panose="020B0604030504040204" pitchFamily="34" charset="0"/>
                        </a:rPr>
                        <a:t>Dulaglutide</a:t>
                      </a:r>
                      <a:r>
                        <a:rPr lang="en-GB" sz="1400" b="1" kern="1200" baseline="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sz="1400" b="1" kern="1200">
                          <a:solidFill>
                            <a:schemeClr val="bg1"/>
                          </a:solidFill>
                          <a:latin typeface="Verdana" panose="020B0604030504040204" pitchFamily="34" charset="0"/>
                          <a:ea typeface="Verdana" panose="020B0604030504040204" pitchFamily="34" charset="0"/>
                          <a:cs typeface="Verdana" panose="020B0604030504040204" pitchFamily="34" charset="0"/>
                        </a:rPr>
                        <a:t>QW</a:t>
                      </a:r>
                    </a:p>
                    <a:p>
                      <a:pPr marL="114300" lvl="0" indent="0" algn="l" defTabSz="914400" rtl="0" eaLnBrk="1" latinLnBrk="0" hangingPunct="1"/>
                      <a:r>
                        <a:rPr lang="en-GB" sz="1000" b="1" kern="1200">
                          <a:solidFill>
                            <a:schemeClr val="bg1"/>
                          </a:solidFill>
                          <a:latin typeface="Verdana" panose="020B0604030504040204" pitchFamily="34" charset="0"/>
                          <a:ea typeface="Verdana" panose="020B0604030504040204" pitchFamily="34" charset="0"/>
                          <a:cs typeface="Verdana" panose="020B0604030504040204" pitchFamily="34" charset="0"/>
                        </a:rPr>
                        <a:t>(REWIND, 3P)</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gridSpan="3">
                  <a:txBody>
                    <a:bodyPr/>
                    <a:lstStyle/>
                    <a:p>
                      <a:pPr marL="914400" marR="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cap="none" normalizeH="0" baseline="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Demonstrated </a:t>
                      </a:r>
                      <a:br>
                        <a:rPr kumimoji="0" lang="en-GB" sz="1400" b="0" i="0" u="none" strike="noStrike" cap="none" normalizeH="0" baseline="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br>
                      <a:r>
                        <a:rPr kumimoji="0" lang="en-GB" sz="1400" b="0" i="0" u="none" strike="noStrike" cap="none" normalizeH="0" baseline="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reduction in MACE</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cap="none" normalizeH="0" baseline="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GB" sz="1400" b="0" i="0" u="none" strike="noStrike" cap="none" normalizeH="0" baseline="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36000" marB="3600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015042223"/>
                  </a:ext>
                </a:extLst>
              </a:tr>
            </a:tbl>
          </a:graphicData>
        </a:graphic>
      </p:graphicFrame>
      <p:sp>
        <p:nvSpPr>
          <p:cNvPr id="2" name="Title 1"/>
          <p:cNvSpPr>
            <a:spLocks noGrp="1"/>
          </p:cNvSpPr>
          <p:nvPr>
            <p:ph type="title"/>
          </p:nvPr>
        </p:nvSpPr>
        <p:spPr/>
        <p:txBody>
          <a:bodyPr/>
          <a:lstStyle/>
          <a:p>
            <a:r>
              <a:rPr lang="en-US"/>
              <a:t>GLP-1 RA CVOT results to date</a:t>
            </a:r>
          </a:p>
        </p:txBody>
      </p:sp>
      <p:sp>
        <p:nvSpPr>
          <p:cNvPr id="4" name="Freeform 5"/>
          <p:cNvSpPr/>
          <p:nvPr/>
        </p:nvSpPr>
        <p:spPr>
          <a:xfrm>
            <a:off x="6805627" y="2464354"/>
            <a:ext cx="2679787" cy="2347310"/>
          </a:xfrm>
          <a:custGeom>
            <a:avLst/>
            <a:gdLst>
              <a:gd name="connsiteX0" fmla="*/ 0 w 2032401"/>
              <a:gd name="connsiteY0" fmla="*/ 0 h 3053752"/>
              <a:gd name="connsiteX1" fmla="*/ 2032401 w 2032401"/>
              <a:gd name="connsiteY1" fmla="*/ 0 h 3053752"/>
              <a:gd name="connsiteX2" fmla="*/ 2032401 w 2032401"/>
              <a:gd name="connsiteY2" fmla="*/ 3053752 h 3053752"/>
              <a:gd name="connsiteX3" fmla="*/ 0 w 2032401"/>
              <a:gd name="connsiteY3" fmla="*/ 3053752 h 3053752"/>
              <a:gd name="connsiteX4" fmla="*/ 0 w 2032401"/>
              <a:gd name="connsiteY4" fmla="*/ 0 h 3053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401" h="3053752">
                <a:moveTo>
                  <a:pt x="0" y="0"/>
                </a:moveTo>
                <a:lnTo>
                  <a:pt x="2032401" y="0"/>
                </a:lnTo>
                <a:lnTo>
                  <a:pt x="2032401" y="3053752"/>
                </a:lnTo>
                <a:lnTo>
                  <a:pt x="0" y="3053752"/>
                </a:lnTo>
                <a:lnTo>
                  <a:pt x="0" y="0"/>
                </a:lnTo>
                <a:close/>
              </a:path>
            </a:pathLst>
          </a:custGeom>
          <a:ln>
            <a:solidFill>
              <a:srgbClr val="63484E"/>
            </a:solidFill>
          </a:ln>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237744" rIns="91440" bIns="241808" numCol="1" spcCol="1270" anchor="t" anchorCtr="0">
            <a:noAutofit/>
          </a:bodyPr>
          <a:lstStyle/>
          <a:p>
            <a:pPr marL="0" marR="0" lvl="1" indent="0" algn="l" defTabSz="1200150" rtl="0" eaLnBrk="1" fontAlgn="auto" latinLnBrk="0" hangingPunct="1">
              <a:lnSpc>
                <a:spcPct val="90000"/>
              </a:lnSpc>
              <a:spcBef>
                <a:spcPts val="0"/>
              </a:spcBef>
              <a:spcAft>
                <a:spcPct val="15000"/>
              </a:spcAft>
              <a:buClrTx/>
              <a:buSzPct val="60000"/>
              <a:buFontTx/>
              <a:buNone/>
              <a:tabLst/>
              <a:defRPr/>
            </a:pPr>
            <a:r>
              <a:rPr kumimoji="0" lang="en-US" sz="1400" b="1" i="0" u="none" strike="noStrike" kern="1200" cap="none" spc="0" normalizeH="0" baseline="0" noProof="0">
                <a:ln>
                  <a:noFill/>
                </a:ln>
                <a:solidFill>
                  <a:srgbClr val="444545"/>
                </a:solidFill>
                <a:effectLst/>
                <a:uLnTx/>
                <a:uFillTx/>
                <a:latin typeface="Verdana"/>
                <a:ea typeface="Verdana" panose="020B0604030504040204" pitchFamily="34" charset="0"/>
                <a:cs typeface="Verdana" panose="020B0604030504040204" pitchFamily="34" charset="0"/>
              </a:rPr>
              <a:t>LEADER</a:t>
            </a:r>
            <a:endParaRPr kumimoji="0" lang="en-CA" sz="1400" b="1" i="0" u="none" strike="noStrike" kern="1200" cap="none" spc="0" normalizeH="0" baseline="0" noProof="0">
              <a:ln>
                <a:noFill/>
              </a:ln>
              <a:solidFill>
                <a:srgbClr val="444545"/>
              </a:solidFill>
              <a:effectLst/>
              <a:uLnTx/>
              <a:uFillTx/>
              <a:latin typeface="Verdana"/>
              <a:ea typeface="Verdana" panose="020B0604030504040204" pitchFamily="34" charset="0"/>
              <a:cs typeface="Verdana" panose="020B0604030504040204" pitchFamily="34" charset="0"/>
            </a:endParaRPr>
          </a:p>
          <a:p>
            <a:pPr marL="0" marR="0" lvl="1" indent="0" algn="l" defTabSz="1200150" rtl="0" eaLnBrk="1" fontAlgn="auto" latinLnBrk="0" hangingPunct="1">
              <a:lnSpc>
                <a:spcPct val="90000"/>
              </a:lnSpc>
              <a:spcBef>
                <a:spcPts val="0"/>
              </a:spcBef>
              <a:spcAft>
                <a:spcPct val="15000"/>
              </a:spcAft>
              <a:buClrTx/>
              <a:buSzPct val="60000"/>
              <a:buFontTx/>
              <a:buNone/>
              <a:tabLst/>
              <a:defRPr/>
            </a:pPr>
            <a:r>
              <a:rPr kumimoji="0" lang="en-US" sz="14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sym typeface="Wingdings 3" panose="05040102010807070707" pitchFamily="18" charset="2"/>
              </a:rPr>
              <a:t></a:t>
            </a:r>
            <a:r>
              <a:rPr kumimoji="0" lang="en-US" sz="14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t> </a:t>
            </a:r>
            <a:r>
              <a:rPr kumimoji="0" lang="en-US" sz="1200" b="1"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t>CV death </a:t>
            </a:r>
            <a:br>
              <a:rPr kumimoji="0" lang="en-US" sz="14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br>
            <a:r>
              <a:rPr kumimoji="0" lang="en-US" sz="11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t>(HR=0.78 [0.66–0.93])</a:t>
            </a:r>
          </a:p>
          <a:p>
            <a:pPr marL="0" marR="0" lvl="1" indent="0" algn="l" defTabSz="1200150" rtl="0" eaLnBrk="1" fontAlgn="auto" latinLnBrk="0" hangingPunct="1">
              <a:lnSpc>
                <a:spcPct val="90000"/>
              </a:lnSpc>
              <a:spcBef>
                <a:spcPts val="0"/>
              </a:spcBef>
              <a:spcAft>
                <a:spcPct val="15000"/>
              </a:spcAft>
              <a:buClrTx/>
              <a:buSzPct val="60000"/>
              <a:buFontTx/>
              <a:buNone/>
              <a:tabLst/>
              <a:defRPr/>
            </a:pPr>
            <a:endParaRPr kumimoji="0" lang="en-US" sz="9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endParaRPr>
          </a:p>
          <a:p>
            <a:pPr marL="0" marR="0" lvl="1" indent="0" algn="l" defTabSz="1200150" rtl="0" eaLnBrk="1" fontAlgn="auto" latinLnBrk="0" hangingPunct="1">
              <a:lnSpc>
                <a:spcPct val="90000"/>
              </a:lnSpc>
              <a:spcBef>
                <a:spcPts val="0"/>
              </a:spcBef>
              <a:spcAft>
                <a:spcPct val="15000"/>
              </a:spcAft>
              <a:buClrTx/>
              <a:buSzPct val="60000"/>
              <a:buFontTx/>
              <a:buNone/>
              <a:tabLst/>
              <a:defRPr/>
            </a:pPr>
            <a:r>
              <a:rPr kumimoji="0" lang="en-US" sz="14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sym typeface="Wingdings 3" panose="05040102010807070707" pitchFamily="18" charset="2"/>
              </a:rPr>
              <a:t></a:t>
            </a:r>
            <a:r>
              <a:rPr kumimoji="0" lang="en-US" sz="14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t> </a:t>
            </a:r>
            <a:r>
              <a:rPr kumimoji="0" lang="en-US" sz="12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t>All-cause death </a:t>
            </a:r>
            <a:br>
              <a:rPr kumimoji="0" lang="en-US" sz="14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br>
            <a:r>
              <a:rPr kumimoji="0" lang="en-US" sz="11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t>(HR=0.85 [0.74–0.97])</a:t>
            </a:r>
          </a:p>
          <a:p>
            <a:pPr marL="0" marR="0" lvl="1" indent="0" algn="l" defTabSz="1200150" rtl="0" eaLnBrk="1" fontAlgn="auto" latinLnBrk="0" hangingPunct="1">
              <a:lnSpc>
                <a:spcPct val="90000"/>
              </a:lnSpc>
              <a:spcBef>
                <a:spcPts val="0"/>
              </a:spcBef>
              <a:spcAft>
                <a:spcPct val="15000"/>
              </a:spcAft>
              <a:buClrTx/>
              <a:buSzPct val="60000"/>
              <a:buFontTx/>
              <a:buNone/>
              <a:tabLst/>
              <a:defRPr/>
            </a:pPr>
            <a:endParaRPr kumimoji="0" lang="en-US" sz="7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endParaRPr>
          </a:p>
          <a:p>
            <a:pPr marL="0" marR="0" lvl="1" indent="0" algn="l" defTabSz="1200150" rtl="0" eaLnBrk="1" fontAlgn="auto" latinLnBrk="0" hangingPunct="1">
              <a:lnSpc>
                <a:spcPct val="90000"/>
              </a:lnSpc>
              <a:spcBef>
                <a:spcPts val="0"/>
              </a:spcBef>
              <a:spcAft>
                <a:spcPct val="15000"/>
              </a:spcAft>
              <a:buClrTx/>
              <a:buSzPct val="60000"/>
              <a:buFontTx/>
              <a:buNone/>
              <a:tabLst/>
              <a:defRPr/>
            </a:pPr>
            <a:r>
              <a:rPr kumimoji="0" lang="en-US" sz="14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sym typeface="Wingdings 3" panose="05040102010807070707" pitchFamily="18" charset="2"/>
              </a:rPr>
              <a:t></a:t>
            </a:r>
            <a:r>
              <a:rPr kumimoji="0" lang="en-US" sz="18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sym typeface="Wingdings 3" panose="05040102010807070707" pitchFamily="18" charset="2"/>
              </a:rPr>
              <a:t> </a:t>
            </a:r>
            <a:r>
              <a:rPr kumimoji="0" lang="en-US" sz="1200" b="1"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sym typeface="Wingdings 3" panose="05040102010807070707" pitchFamily="18" charset="2"/>
              </a:rPr>
              <a:t>Nephropathy</a:t>
            </a:r>
            <a:r>
              <a:rPr kumimoji="0" lang="en-US" sz="1400" b="1"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sym typeface="Wingdings 3" panose="05040102010807070707" pitchFamily="18" charset="2"/>
              </a:rPr>
              <a:t> </a:t>
            </a:r>
          </a:p>
          <a:p>
            <a:pPr marL="0" marR="0" lvl="1" indent="0" algn="l" defTabSz="1200150" rtl="0" eaLnBrk="1" fontAlgn="auto" latinLnBrk="0" hangingPunct="1">
              <a:lnSpc>
                <a:spcPct val="90000"/>
              </a:lnSpc>
              <a:spcBef>
                <a:spcPts val="0"/>
              </a:spcBef>
              <a:spcAft>
                <a:spcPct val="15000"/>
              </a:spcAft>
              <a:buClrTx/>
              <a:buSzPct val="60000"/>
              <a:buFontTx/>
              <a:buNone/>
              <a:tabLst/>
              <a:defRPr/>
            </a:pPr>
            <a:r>
              <a:rPr kumimoji="0" lang="en-US" sz="11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sym typeface="Wingdings 3" panose="05040102010807070707" pitchFamily="18" charset="2"/>
              </a:rPr>
              <a:t>(HR=0.78 [0.67–0.92)</a:t>
            </a:r>
          </a:p>
          <a:p>
            <a:pPr marL="0" marR="0" lvl="1" indent="0" algn="l" defTabSz="1200150" rtl="0" eaLnBrk="1" fontAlgn="auto" latinLnBrk="0" hangingPunct="1">
              <a:lnSpc>
                <a:spcPct val="90000"/>
              </a:lnSpc>
              <a:spcBef>
                <a:spcPts val="0"/>
              </a:spcBef>
              <a:spcAft>
                <a:spcPct val="15000"/>
              </a:spcAft>
              <a:buClrTx/>
              <a:buSzPct val="60000"/>
              <a:buFontTx/>
              <a:buNone/>
              <a:tabLst/>
              <a:defRPr/>
            </a:pPr>
            <a:r>
              <a:rPr kumimoji="0" lang="en-US" sz="1400" b="0" i="0" u="none" strike="noStrike" kern="1200" cap="none" spc="0" normalizeH="0" baseline="0" noProof="0">
                <a:ln>
                  <a:noFill/>
                </a:ln>
                <a:solidFill>
                  <a:srgbClr val="C00000"/>
                </a:solidFill>
                <a:effectLst/>
                <a:uLnTx/>
                <a:uFillTx/>
                <a:latin typeface="Verdana"/>
                <a:ea typeface="Verdana" panose="020B0604030504040204" pitchFamily="34" charset="0"/>
                <a:cs typeface="Verdana" panose="020B0604030504040204" pitchFamily="34" charset="0"/>
                <a:sym typeface="Wingdings 3" panose="05040102010807070707" pitchFamily="18" charset="2"/>
              </a:rPr>
              <a:t></a:t>
            </a:r>
            <a:r>
              <a:rPr kumimoji="0" lang="en-US" sz="1800" b="0" i="0" u="none" strike="noStrike" kern="1200" cap="none" spc="0" normalizeH="0" baseline="0" noProof="0">
                <a:ln>
                  <a:noFill/>
                </a:ln>
                <a:solidFill>
                  <a:srgbClr val="C00000"/>
                </a:solidFill>
                <a:effectLst/>
                <a:uLnTx/>
                <a:uFillTx/>
                <a:latin typeface="Verdana"/>
                <a:ea typeface="Verdana" panose="020B0604030504040204" pitchFamily="34" charset="0"/>
                <a:cs typeface="Verdana" panose="020B0604030504040204" pitchFamily="34" charset="0"/>
                <a:sym typeface="Wingdings 3" panose="05040102010807070707" pitchFamily="18" charset="2"/>
              </a:rPr>
              <a:t> </a:t>
            </a:r>
            <a:r>
              <a:rPr kumimoji="0" lang="en-US" sz="1200" b="1" i="0" u="none" strike="noStrike" kern="1200" cap="none" spc="0" normalizeH="0" baseline="0" noProof="0">
                <a:ln>
                  <a:noFill/>
                </a:ln>
                <a:solidFill>
                  <a:srgbClr val="C00000"/>
                </a:solidFill>
                <a:effectLst/>
                <a:uLnTx/>
                <a:uFillTx/>
                <a:latin typeface="Verdana"/>
                <a:ea typeface="Verdana" panose="020B0604030504040204" pitchFamily="34" charset="0"/>
                <a:cs typeface="Verdana" panose="020B0604030504040204" pitchFamily="34" charset="0"/>
                <a:sym typeface="Wingdings 3" panose="05040102010807070707" pitchFamily="18" charset="2"/>
              </a:rPr>
              <a:t>Acute gallstone disease</a:t>
            </a:r>
          </a:p>
        </p:txBody>
      </p:sp>
      <p:sp>
        <p:nvSpPr>
          <p:cNvPr id="5" name="Freeform 8"/>
          <p:cNvSpPr/>
          <p:nvPr/>
        </p:nvSpPr>
        <p:spPr>
          <a:xfrm>
            <a:off x="9633444" y="2476937"/>
            <a:ext cx="2302880" cy="2352392"/>
          </a:xfrm>
          <a:custGeom>
            <a:avLst/>
            <a:gdLst>
              <a:gd name="connsiteX0" fmla="*/ 0 w 2032401"/>
              <a:gd name="connsiteY0" fmla="*/ 0 h 3053752"/>
              <a:gd name="connsiteX1" fmla="*/ 2032401 w 2032401"/>
              <a:gd name="connsiteY1" fmla="*/ 0 h 3053752"/>
              <a:gd name="connsiteX2" fmla="*/ 2032401 w 2032401"/>
              <a:gd name="connsiteY2" fmla="*/ 3053752 h 3053752"/>
              <a:gd name="connsiteX3" fmla="*/ 0 w 2032401"/>
              <a:gd name="connsiteY3" fmla="*/ 3053752 h 3053752"/>
              <a:gd name="connsiteX4" fmla="*/ 0 w 2032401"/>
              <a:gd name="connsiteY4" fmla="*/ 0 h 3053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401" h="3053752">
                <a:moveTo>
                  <a:pt x="0" y="0"/>
                </a:moveTo>
                <a:lnTo>
                  <a:pt x="2032401" y="0"/>
                </a:lnTo>
                <a:lnTo>
                  <a:pt x="2032401" y="3053752"/>
                </a:lnTo>
                <a:lnTo>
                  <a:pt x="0" y="3053752"/>
                </a:lnTo>
                <a:lnTo>
                  <a:pt x="0" y="0"/>
                </a:lnTo>
                <a:close/>
              </a:path>
            </a:pathLst>
          </a:custGeom>
          <a:ln>
            <a:solidFill>
              <a:srgbClr val="63484E"/>
            </a:solidFill>
          </a:ln>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237744" rIns="91440" bIns="241808" numCol="1" spcCol="1270" anchor="t" anchorCtr="0">
            <a:noAutofit/>
          </a:bodyPr>
          <a:lstStyle/>
          <a:p>
            <a:pPr marL="0" marR="0" lvl="1" indent="0" algn="l" defTabSz="1200150" rtl="0" eaLnBrk="1" fontAlgn="auto" latinLnBrk="0" hangingPunct="1">
              <a:lnSpc>
                <a:spcPct val="90000"/>
              </a:lnSpc>
              <a:spcBef>
                <a:spcPts val="0"/>
              </a:spcBef>
              <a:spcAft>
                <a:spcPct val="15000"/>
              </a:spcAft>
              <a:buClrTx/>
              <a:buSzPct val="60000"/>
              <a:buFontTx/>
              <a:buNone/>
              <a:tabLst/>
              <a:defRPr/>
            </a:pPr>
            <a:r>
              <a:rPr kumimoji="0" lang="en-US" sz="1400" b="1" i="0" u="none" strike="noStrike" kern="1200" cap="none" spc="0" normalizeH="0" baseline="0" noProof="0">
                <a:ln>
                  <a:noFill/>
                </a:ln>
                <a:solidFill>
                  <a:srgbClr val="444545">
                    <a:hueOff val="0"/>
                    <a:satOff val="0"/>
                    <a:lumOff val="0"/>
                    <a:alphaOff val="0"/>
                  </a:srgbClr>
                </a:solidFill>
                <a:effectLst/>
                <a:uLnTx/>
                <a:uFillTx/>
                <a:latin typeface="Verdana"/>
                <a:ea typeface="Verdana" panose="020B0604030504040204" pitchFamily="34" charset="0"/>
                <a:cs typeface="Verdana" panose="020B0604030504040204" pitchFamily="34" charset="0"/>
              </a:rPr>
              <a:t>SUSTAIN 6</a:t>
            </a:r>
            <a:endParaRPr kumimoji="0" lang="en-US" sz="1400" b="0" i="0" u="none" strike="noStrike" kern="1200" cap="none" spc="0" normalizeH="0" baseline="0" noProof="0">
              <a:ln>
                <a:noFill/>
              </a:ln>
              <a:solidFill>
                <a:srgbClr val="444545"/>
              </a:solidFill>
              <a:effectLst/>
              <a:uLnTx/>
              <a:uFillTx/>
              <a:latin typeface="Verdana"/>
              <a:ea typeface="Verdana" panose="020B0604030504040204" pitchFamily="34" charset="0"/>
              <a:cs typeface="Verdana" panose="020B0604030504040204" pitchFamily="34" charset="0"/>
              <a:sym typeface="Wingdings 3" panose="05040102010807070707" pitchFamily="18" charset="2"/>
            </a:endParaRPr>
          </a:p>
          <a:p>
            <a:pPr marL="0" marR="0" lvl="1" indent="0" algn="l" defTabSz="1200150" rtl="0" eaLnBrk="1" fontAlgn="auto" latinLnBrk="0" hangingPunct="1">
              <a:lnSpc>
                <a:spcPct val="90000"/>
              </a:lnSpc>
              <a:spcBef>
                <a:spcPts val="0"/>
              </a:spcBef>
              <a:spcAft>
                <a:spcPct val="15000"/>
              </a:spcAft>
              <a:buClrTx/>
              <a:buSzPct val="60000"/>
              <a:buFontTx/>
              <a:buNone/>
              <a:tabLst/>
              <a:defRPr/>
            </a:pPr>
            <a:r>
              <a:rPr kumimoji="0" lang="en-US" sz="14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sym typeface="Wingdings 3" panose="05040102010807070707" pitchFamily="18" charset="2"/>
              </a:rPr>
              <a:t></a:t>
            </a:r>
            <a:r>
              <a:rPr kumimoji="0" lang="en-US" sz="14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t> </a:t>
            </a:r>
            <a:r>
              <a:rPr kumimoji="0" lang="en-US" sz="1200" b="1"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t>Non-fatal stroke </a:t>
            </a:r>
            <a:br>
              <a:rPr kumimoji="0" lang="en-US" sz="14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br>
            <a:r>
              <a:rPr kumimoji="0" lang="en-US" sz="11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t>(HR=0.61 [0.38–0.99])</a:t>
            </a:r>
          </a:p>
          <a:p>
            <a:pPr marL="0" marR="0" lvl="1" indent="0" algn="l" defTabSz="1200150" rtl="0" eaLnBrk="1" fontAlgn="auto" latinLnBrk="0" hangingPunct="1">
              <a:lnSpc>
                <a:spcPct val="90000"/>
              </a:lnSpc>
              <a:spcBef>
                <a:spcPts val="0"/>
              </a:spcBef>
              <a:spcAft>
                <a:spcPct val="15000"/>
              </a:spcAft>
              <a:buClrTx/>
              <a:buSzPct val="60000"/>
              <a:buFontTx/>
              <a:buNone/>
              <a:tabLst/>
              <a:defRPr/>
            </a:pPr>
            <a:br>
              <a:rPr kumimoji="0" lang="en-US" sz="12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br>
            <a:r>
              <a:rPr kumimoji="0" lang="en-US" sz="14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sym typeface="Wingdings 3" panose="05040102010807070707" pitchFamily="18" charset="2"/>
              </a:rPr>
              <a:t></a:t>
            </a:r>
            <a:r>
              <a:rPr kumimoji="0" lang="en-US" sz="14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t> </a:t>
            </a:r>
            <a:r>
              <a:rPr kumimoji="0" lang="en-US" sz="1200" b="1"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t>Nephropathy</a:t>
            </a:r>
            <a:r>
              <a:rPr kumimoji="0" lang="en-US" sz="12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t> </a:t>
            </a:r>
            <a:br>
              <a:rPr kumimoji="0" lang="en-US" sz="14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br>
            <a:r>
              <a:rPr kumimoji="0" lang="en-US" sz="11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rPr>
              <a:t>(HR=0.64 [0.46–0.88])</a:t>
            </a:r>
          </a:p>
          <a:p>
            <a:pPr marL="0" marR="0" lvl="1" indent="0" algn="l" defTabSz="1200150" rtl="0" eaLnBrk="1" fontAlgn="auto" latinLnBrk="0" hangingPunct="1">
              <a:lnSpc>
                <a:spcPct val="90000"/>
              </a:lnSpc>
              <a:spcBef>
                <a:spcPts val="0"/>
              </a:spcBef>
              <a:spcAft>
                <a:spcPct val="15000"/>
              </a:spcAft>
              <a:buClrTx/>
              <a:buSzPct val="60000"/>
              <a:buFontTx/>
              <a:buNone/>
              <a:tabLst/>
              <a:defRPr/>
            </a:pPr>
            <a:endParaRPr kumimoji="0" lang="en-US" sz="1100" b="0" i="0" u="none" strike="noStrike" kern="1200" cap="none" spc="0" normalizeH="0" baseline="0" noProof="0">
              <a:ln>
                <a:noFill/>
              </a:ln>
              <a:solidFill>
                <a:srgbClr val="108001"/>
              </a:solidFill>
              <a:effectLst/>
              <a:uLnTx/>
              <a:uFillTx/>
              <a:latin typeface="Verdana"/>
              <a:ea typeface="Verdana" panose="020B0604030504040204" pitchFamily="34" charset="0"/>
              <a:cs typeface="Verdana" panose="020B0604030504040204" pitchFamily="34" charset="0"/>
            </a:endParaRPr>
          </a:p>
          <a:p>
            <a:pPr marL="0" marR="0" lvl="1" indent="0" algn="l" defTabSz="1200150" rtl="0" eaLnBrk="1" fontAlgn="auto" latinLnBrk="0" hangingPunct="1">
              <a:lnSpc>
                <a:spcPct val="90000"/>
              </a:lnSpc>
              <a:spcBef>
                <a:spcPts val="0"/>
              </a:spcBef>
              <a:spcAft>
                <a:spcPct val="15000"/>
              </a:spcAft>
              <a:buClrTx/>
              <a:buSzPct val="60000"/>
              <a:buFontTx/>
              <a:buNone/>
              <a:tabLst/>
              <a:defRPr/>
            </a:pPr>
            <a:r>
              <a:rPr kumimoji="0" lang="en-US" sz="1400" b="0" i="0" u="none" strike="noStrike" kern="1200" cap="none" spc="0" normalizeH="0" baseline="0" noProof="0">
                <a:ln>
                  <a:noFill/>
                </a:ln>
                <a:solidFill>
                  <a:srgbClr val="C00000"/>
                </a:solidFill>
                <a:effectLst/>
                <a:uLnTx/>
                <a:uFillTx/>
                <a:latin typeface="Verdana"/>
                <a:ea typeface="Verdana" panose="020B0604030504040204" pitchFamily="34" charset="0"/>
                <a:cs typeface="Verdana" panose="020B0604030504040204" pitchFamily="34" charset="0"/>
                <a:sym typeface="Wingdings 3" panose="05040102010807070707" pitchFamily="18" charset="2"/>
              </a:rPr>
              <a:t></a:t>
            </a:r>
            <a:r>
              <a:rPr kumimoji="0" lang="en-US" sz="1400" b="0" i="0" u="none" strike="noStrike" kern="1200" cap="none" spc="0" normalizeH="0" baseline="0" noProof="0">
                <a:ln>
                  <a:noFill/>
                </a:ln>
                <a:solidFill>
                  <a:srgbClr val="C00000"/>
                </a:solidFill>
                <a:effectLst/>
                <a:uLnTx/>
                <a:uFillTx/>
                <a:latin typeface="Verdana"/>
                <a:ea typeface="Verdana" panose="020B0604030504040204" pitchFamily="34" charset="0"/>
                <a:cs typeface="Verdana" panose="020B0604030504040204" pitchFamily="34" charset="0"/>
              </a:rPr>
              <a:t> </a:t>
            </a:r>
            <a:r>
              <a:rPr kumimoji="0" lang="en-US" sz="1200" b="1" i="0" u="none" strike="noStrike" kern="1200" cap="none" spc="0" normalizeH="0" baseline="0" noProof="0">
                <a:ln>
                  <a:noFill/>
                </a:ln>
                <a:solidFill>
                  <a:srgbClr val="C00000"/>
                </a:solidFill>
                <a:effectLst/>
                <a:uLnTx/>
                <a:uFillTx/>
                <a:latin typeface="Verdana"/>
                <a:ea typeface="Verdana" panose="020B0604030504040204" pitchFamily="34" charset="0"/>
                <a:cs typeface="Verdana" panose="020B0604030504040204" pitchFamily="34" charset="0"/>
              </a:rPr>
              <a:t>Diabetic retinopathy</a:t>
            </a:r>
            <a:br>
              <a:rPr kumimoji="0" lang="en-US" sz="1400" b="0" i="0" u="none" strike="noStrike" kern="1200" cap="none" spc="0" normalizeH="0" baseline="0" noProof="0">
                <a:ln>
                  <a:noFill/>
                </a:ln>
                <a:solidFill>
                  <a:srgbClr val="C00000"/>
                </a:solidFill>
                <a:effectLst/>
                <a:uLnTx/>
                <a:uFillTx/>
                <a:latin typeface="Verdana"/>
                <a:ea typeface="Verdana" panose="020B0604030504040204" pitchFamily="34" charset="0"/>
                <a:cs typeface="Verdana" panose="020B0604030504040204" pitchFamily="34" charset="0"/>
              </a:rPr>
            </a:br>
            <a:r>
              <a:rPr kumimoji="0" lang="en-US" sz="1100" b="0" i="0" u="none" strike="noStrike" kern="1200" cap="none" spc="0" normalizeH="0" baseline="0" noProof="0">
                <a:ln>
                  <a:noFill/>
                </a:ln>
                <a:solidFill>
                  <a:srgbClr val="C00000"/>
                </a:solidFill>
                <a:effectLst/>
                <a:uLnTx/>
                <a:uFillTx/>
                <a:latin typeface="Verdana"/>
                <a:ea typeface="Verdana" panose="020B0604030504040204" pitchFamily="34" charset="0"/>
                <a:cs typeface="Verdana" panose="020B0604030504040204" pitchFamily="34" charset="0"/>
              </a:rPr>
              <a:t>(HR=1.76 [1.11–2.78])</a:t>
            </a:r>
          </a:p>
        </p:txBody>
      </p:sp>
      <p:graphicFrame>
        <p:nvGraphicFramePr>
          <p:cNvPr id="7" name="Chart 6"/>
          <p:cNvGraphicFramePr/>
          <p:nvPr/>
        </p:nvGraphicFramePr>
        <p:xfrm>
          <a:off x="2185742" y="1538368"/>
          <a:ext cx="2270721" cy="4794792"/>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p:cNvGrpSpPr/>
          <p:nvPr/>
        </p:nvGrpSpPr>
        <p:grpSpPr>
          <a:xfrm>
            <a:off x="2446690" y="5731683"/>
            <a:ext cx="2689412" cy="543683"/>
            <a:chOff x="2935941" y="4380540"/>
            <a:chExt cx="2017059" cy="407761"/>
          </a:xfrm>
        </p:grpSpPr>
        <p:cxnSp>
          <p:nvCxnSpPr>
            <p:cNvPr id="9" name="Straight Arrow Connector 8"/>
            <p:cNvCxnSpPr/>
            <p:nvPr/>
          </p:nvCxnSpPr>
          <p:spPr>
            <a:xfrm flipH="1">
              <a:off x="2935941" y="4579844"/>
              <a:ext cx="9144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4038600" y="4579844"/>
              <a:ext cx="9144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2980057" y="4380541"/>
              <a:ext cx="1021895" cy="407760"/>
            </a:xfrm>
            <a:prstGeom prst="rect">
              <a:avLst/>
            </a:prstGeom>
            <a:noFill/>
          </p:spPr>
          <p:txBody>
            <a:bodyPr wrap="square" lIns="121864" tIns="60932" rIns="121864" bIns="60932"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200" b="1" i="0" u="none" strike="noStrike" kern="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rPr>
                <a:t>Favours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200" b="1" i="0" u="none" strike="noStrike" kern="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rPr>
                <a:t>Treatment</a:t>
              </a:r>
            </a:p>
          </p:txBody>
        </p:sp>
        <p:sp>
          <p:nvSpPr>
            <p:cNvPr id="12" name="TextBox 11"/>
            <p:cNvSpPr txBox="1"/>
            <p:nvPr/>
          </p:nvSpPr>
          <p:spPr>
            <a:xfrm>
              <a:off x="4076629" y="4380540"/>
              <a:ext cx="837387" cy="407760"/>
            </a:xfrm>
            <a:prstGeom prst="rect">
              <a:avLst/>
            </a:prstGeom>
            <a:noFill/>
          </p:spPr>
          <p:txBody>
            <a:bodyPr wrap="square" lIns="121864" tIns="60932" rIns="121864" bIns="60932" rtlCol="0">
              <a:spAutoFit/>
            </a:bodyPr>
            <a:lstStyle/>
            <a:p>
              <a:pPr marL="0" marR="0" lvl="0" indent="0" algn="r" defTabSz="914400" rtl="0" eaLnBrk="1" fontAlgn="auto" latinLnBrk="0" hangingPunct="1">
                <a:lnSpc>
                  <a:spcPct val="100000"/>
                </a:lnSpc>
                <a:spcBef>
                  <a:spcPts val="400"/>
                </a:spcBef>
                <a:spcAft>
                  <a:spcPts val="0"/>
                </a:spcAft>
                <a:buClrTx/>
                <a:buSzTx/>
                <a:buFontTx/>
                <a:buNone/>
                <a:tabLst/>
                <a:defRPr/>
              </a:pPr>
              <a:r>
                <a:rPr kumimoji="0" lang="en-GB" sz="1200" b="1" i="0" u="none" strike="noStrike" kern="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rPr>
                <a:t>Favours </a:t>
              </a:r>
            </a:p>
            <a:p>
              <a:pPr marL="0" marR="0" lvl="0" indent="0" algn="r" defTabSz="914400" rtl="0" eaLnBrk="1" fontAlgn="auto" latinLnBrk="0" hangingPunct="1">
                <a:lnSpc>
                  <a:spcPct val="100000"/>
                </a:lnSpc>
                <a:spcBef>
                  <a:spcPts val="400"/>
                </a:spcBef>
                <a:spcAft>
                  <a:spcPts val="0"/>
                </a:spcAft>
                <a:buClrTx/>
                <a:buSzTx/>
                <a:buFontTx/>
                <a:buNone/>
                <a:tabLst/>
                <a:defRPr/>
              </a:pPr>
              <a:r>
                <a:rPr kumimoji="0" lang="en-GB" sz="1200" b="1" i="0" u="none" strike="noStrike" kern="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rPr>
                <a:t>Placebo</a:t>
              </a:r>
            </a:p>
          </p:txBody>
        </p:sp>
      </p:grpSp>
      <p:sp>
        <p:nvSpPr>
          <p:cNvPr id="23" name="Rectangle 22"/>
          <p:cNvSpPr/>
          <p:nvPr/>
        </p:nvSpPr>
        <p:spPr>
          <a:xfrm>
            <a:off x="11638220" y="2428399"/>
            <a:ext cx="366419" cy="366419"/>
          </a:xfrm>
          <a:prstGeom prst="rect">
            <a:avLst/>
          </a:prstGeom>
          <a:solidFill>
            <a:srgbClr val="00B050"/>
          </a:solidFill>
          <a:ln>
            <a:solidFill>
              <a:srgbClr val="63484E"/>
            </a:solidFill>
          </a:ln>
        </p:spPr>
        <p:style>
          <a:lnRef idx="3">
            <a:schemeClr val="accent1">
              <a:shade val="80000"/>
              <a:hueOff val="0"/>
              <a:satOff val="0"/>
              <a:lumOff val="0"/>
              <a:alphaOff val="0"/>
            </a:schemeClr>
          </a:lnRef>
          <a:fillRef idx="1">
            <a:schemeClr val="accent1">
              <a:tint val="40000"/>
              <a:hueOff val="0"/>
              <a:satOff val="0"/>
              <a:lumOff val="0"/>
              <a:alphaOff val="0"/>
            </a:schemeClr>
          </a:fillRef>
          <a:effectRef idx="1">
            <a:schemeClr val="accent1">
              <a:tint val="4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 name="Rectangle 23"/>
          <p:cNvSpPr/>
          <p:nvPr/>
        </p:nvSpPr>
        <p:spPr>
          <a:xfrm>
            <a:off x="9154937" y="2395566"/>
            <a:ext cx="366419" cy="366419"/>
          </a:xfrm>
          <a:prstGeom prst="rect">
            <a:avLst/>
          </a:prstGeom>
          <a:solidFill>
            <a:srgbClr val="00B050"/>
          </a:solidFill>
          <a:ln>
            <a:solidFill>
              <a:srgbClr val="63484E"/>
            </a:solidFill>
          </a:ln>
        </p:spPr>
        <p:style>
          <a:lnRef idx="3">
            <a:schemeClr val="accent1">
              <a:shade val="80000"/>
              <a:hueOff val="0"/>
              <a:satOff val="0"/>
              <a:lumOff val="0"/>
              <a:alphaOff val="0"/>
            </a:schemeClr>
          </a:lnRef>
          <a:fillRef idx="1">
            <a:schemeClr val="accent1">
              <a:tint val="40000"/>
              <a:hueOff val="0"/>
              <a:satOff val="0"/>
              <a:lumOff val="0"/>
              <a:alphaOff val="0"/>
            </a:schemeClr>
          </a:fillRef>
          <a:effectRef idx="1">
            <a:schemeClr val="accent1">
              <a:tint val="4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33" name="Group 32">
            <a:extLst>
              <a:ext uri="{FF2B5EF4-FFF2-40B4-BE49-F238E27FC236}">
                <a16:creationId xmlns:a16="http://schemas.microsoft.com/office/drawing/2014/main" id="{588F8ED2-2335-48FD-9B47-2E01D713F349}"/>
              </a:ext>
            </a:extLst>
          </p:cNvPr>
          <p:cNvGrpSpPr/>
          <p:nvPr/>
        </p:nvGrpSpPr>
        <p:grpSpPr>
          <a:xfrm>
            <a:off x="1071905" y="1020350"/>
            <a:ext cx="4034339" cy="694693"/>
            <a:chOff x="6104082" y="4541141"/>
            <a:chExt cx="3025754" cy="521020"/>
          </a:xfrm>
        </p:grpSpPr>
        <p:grpSp>
          <p:nvGrpSpPr>
            <p:cNvPr id="34" name="Group 33">
              <a:extLst>
                <a:ext uri="{FF2B5EF4-FFF2-40B4-BE49-F238E27FC236}">
                  <a16:creationId xmlns:a16="http://schemas.microsoft.com/office/drawing/2014/main" id="{28515646-9142-4A39-B6BB-41389DF5F175}"/>
                </a:ext>
              </a:extLst>
            </p:cNvPr>
            <p:cNvGrpSpPr/>
            <p:nvPr/>
          </p:nvGrpSpPr>
          <p:grpSpPr>
            <a:xfrm>
              <a:off x="6104082" y="4541141"/>
              <a:ext cx="2714305" cy="253916"/>
              <a:chOff x="990600" y="4452389"/>
              <a:chExt cx="2341754" cy="219064"/>
            </a:xfrm>
          </p:grpSpPr>
          <p:sp>
            <p:nvSpPr>
              <p:cNvPr id="38" name="Rectangle 37">
                <a:extLst>
                  <a:ext uri="{FF2B5EF4-FFF2-40B4-BE49-F238E27FC236}">
                    <a16:creationId xmlns:a16="http://schemas.microsoft.com/office/drawing/2014/main" id="{570EA3A4-7C32-45D4-A5CC-655EC7AF4D75}"/>
                  </a:ext>
                </a:extLst>
              </p:cNvPr>
              <p:cNvSpPr/>
              <p:nvPr/>
            </p:nvSpPr>
            <p:spPr>
              <a:xfrm>
                <a:off x="990600" y="4493433"/>
                <a:ext cx="152400" cy="155448"/>
              </a:xfrm>
              <a:prstGeom prst="rect">
                <a:avLst/>
              </a:prstGeom>
              <a:solidFill>
                <a:srgbClr val="FCDE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13055"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9" name="TextBox 38">
                <a:extLst>
                  <a:ext uri="{FF2B5EF4-FFF2-40B4-BE49-F238E27FC236}">
                    <a16:creationId xmlns:a16="http://schemas.microsoft.com/office/drawing/2014/main" id="{AD706730-97CF-4CF1-A938-2EE93F065839}"/>
                  </a:ext>
                </a:extLst>
              </p:cNvPr>
              <p:cNvSpPr txBox="1"/>
              <p:nvPr/>
            </p:nvSpPr>
            <p:spPr>
              <a:xfrm>
                <a:off x="1122554" y="4452389"/>
                <a:ext cx="2209800" cy="219064"/>
              </a:xfrm>
              <a:prstGeom prst="rect">
                <a:avLst/>
              </a:prstGeom>
              <a:noFill/>
            </p:spPr>
            <p:txBody>
              <a:bodyPr wrap="square" rtlCol="0">
                <a:spAutoFit/>
              </a:bodyPr>
              <a:lstStyle/>
              <a:p>
                <a:pPr marL="0" marR="0" lvl="0" indent="0" algn="l" defTabSz="1413055" rtl="0" eaLnBrk="1" fontAlgn="auto" latinLnBrk="0" hangingPunct="1">
                  <a:lnSpc>
                    <a:spcPct val="100000"/>
                  </a:lnSpc>
                  <a:spcBef>
                    <a:spcPts val="0"/>
                  </a:spcBef>
                  <a:spcAft>
                    <a:spcPts val="0"/>
                  </a:spcAft>
                  <a:buClrTx/>
                  <a:buSzTx/>
                  <a:buFontTx/>
                  <a:buNone/>
                  <a:tabLst/>
                  <a:defRPr/>
                </a:pPr>
                <a:r>
                  <a:rPr kumimoji="0" lang="en-CA" sz="1600" b="1" i="0" u="none" strike="noStrike" kern="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rPr>
                  <a:t>Neutral for MACE</a:t>
                </a:r>
              </a:p>
            </p:txBody>
          </p:sp>
        </p:grpSp>
        <p:grpSp>
          <p:nvGrpSpPr>
            <p:cNvPr id="35" name="Group 34">
              <a:extLst>
                <a:ext uri="{FF2B5EF4-FFF2-40B4-BE49-F238E27FC236}">
                  <a16:creationId xmlns:a16="http://schemas.microsoft.com/office/drawing/2014/main" id="{3B458F08-F9D3-430E-B11B-53BCCA658325}"/>
                </a:ext>
              </a:extLst>
            </p:cNvPr>
            <p:cNvGrpSpPr/>
            <p:nvPr/>
          </p:nvGrpSpPr>
          <p:grpSpPr>
            <a:xfrm>
              <a:off x="6104082" y="4808245"/>
              <a:ext cx="3025754" cy="253916"/>
              <a:chOff x="2895600" y="4452579"/>
              <a:chExt cx="2610454" cy="219064"/>
            </a:xfrm>
          </p:grpSpPr>
          <p:sp>
            <p:nvSpPr>
              <p:cNvPr id="36" name="Rectangle 35">
                <a:extLst>
                  <a:ext uri="{FF2B5EF4-FFF2-40B4-BE49-F238E27FC236}">
                    <a16:creationId xmlns:a16="http://schemas.microsoft.com/office/drawing/2014/main" id="{82199647-6D32-48E9-A4CA-576012F5A805}"/>
                  </a:ext>
                </a:extLst>
              </p:cNvPr>
              <p:cNvSpPr/>
              <p:nvPr/>
            </p:nvSpPr>
            <p:spPr>
              <a:xfrm>
                <a:off x="2895600" y="4488001"/>
                <a:ext cx="152400" cy="155448"/>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13055"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7" name="TextBox 36">
                <a:extLst>
                  <a:ext uri="{FF2B5EF4-FFF2-40B4-BE49-F238E27FC236}">
                    <a16:creationId xmlns:a16="http://schemas.microsoft.com/office/drawing/2014/main" id="{AD7DA9F6-969B-4E1F-AB1C-DC1CD96718C8}"/>
                  </a:ext>
                </a:extLst>
              </p:cNvPr>
              <p:cNvSpPr txBox="1"/>
              <p:nvPr/>
            </p:nvSpPr>
            <p:spPr>
              <a:xfrm>
                <a:off x="3033622" y="4452579"/>
                <a:ext cx="2472432" cy="219064"/>
              </a:xfrm>
              <a:prstGeom prst="rect">
                <a:avLst/>
              </a:prstGeom>
              <a:noFill/>
            </p:spPr>
            <p:txBody>
              <a:bodyPr wrap="square" rtlCol="0">
                <a:spAutoFit/>
              </a:bodyPr>
              <a:lstStyle/>
              <a:p>
                <a:pPr marL="0" marR="0" lvl="0" indent="0" algn="l" defTabSz="1413055" rtl="0" eaLnBrk="1" fontAlgn="auto" latinLnBrk="0" hangingPunct="1">
                  <a:lnSpc>
                    <a:spcPct val="100000"/>
                  </a:lnSpc>
                  <a:spcBef>
                    <a:spcPts val="0"/>
                  </a:spcBef>
                  <a:spcAft>
                    <a:spcPts val="0"/>
                  </a:spcAft>
                  <a:buClrTx/>
                  <a:buSzTx/>
                  <a:buFontTx/>
                  <a:buNone/>
                  <a:tabLst/>
                  <a:defRPr/>
                </a:pPr>
                <a:r>
                  <a:rPr kumimoji="0" lang="en-CA" sz="1600" b="1" i="0" u="none" strike="noStrike" kern="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rPr>
                  <a:t>Superior for MACE</a:t>
                </a:r>
              </a:p>
            </p:txBody>
          </p:sp>
        </p:grpSp>
      </p:grpSp>
      <p:sp>
        <p:nvSpPr>
          <p:cNvPr id="27" name="TextBox 26">
            <a:extLst>
              <a:ext uri="{FF2B5EF4-FFF2-40B4-BE49-F238E27FC236}">
                <a16:creationId xmlns:a16="http://schemas.microsoft.com/office/drawing/2014/main" id="{EF98A99C-9CEF-4374-B53F-A448E3F03351}"/>
              </a:ext>
            </a:extLst>
          </p:cNvPr>
          <p:cNvSpPr txBox="1"/>
          <p:nvPr/>
        </p:nvSpPr>
        <p:spPr>
          <a:xfrm>
            <a:off x="7059724" y="912566"/>
            <a:ext cx="50697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rPr>
              <a:t>Significant secondary outcomes</a:t>
            </a:r>
            <a:endParaRPr kumimoji="0" lang="en-CA" sz="1800" b="1" i="0" u="none" strike="noStrike" kern="120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Footer Placeholder 15">
            <a:extLst>
              <a:ext uri="{FF2B5EF4-FFF2-40B4-BE49-F238E27FC236}">
                <a16:creationId xmlns:a16="http://schemas.microsoft.com/office/drawing/2014/main" id="{EAC45177-C623-4AC2-8DBA-944DCFC94BED}"/>
              </a:ext>
            </a:extLst>
          </p:cNvPr>
          <p:cNvSpPr>
            <a:spLocks noGrp="1"/>
          </p:cNvSpPr>
          <p:nvPr>
            <p:ph type="ftr" sz="quarter" idx="10"/>
          </p:nvPr>
        </p:nvSpPr>
        <p:spPr>
          <a:xfrm>
            <a:off x="448574" y="6356350"/>
            <a:ext cx="1035169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Not commercially available in 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3P, 3-point MACE; 4P, 4-point MACE</a:t>
            </a:r>
            <a:b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Adapted from: </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Holman RR, Bethel MA, Mentz RJ, et al. </a:t>
            </a: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N </a:t>
            </a:r>
            <a:r>
              <a:rPr kumimoji="0" lang="en-CA"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Engl</a:t>
            </a: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J Med</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2017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epub</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ahead of print];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Marso</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SP, et al. N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Engl</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J Med. 2016;375(4):311-322;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Marso</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SP, et al. N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Engl</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J Med. 2016;375(19):1834-1844; </a:t>
            </a: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Pfeffer MA, et al. N </a:t>
            </a:r>
            <a:r>
              <a:rPr kumimoji="0" lang="en-CA"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Engl</a:t>
            </a: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J Med. 2015;373(23):2247-2257; </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Hernandez AF, et al. The Lancet. 2018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epub</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ahead of print]. Eli Lilly and Company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Trulicity</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(dulaglutide) demonstrates superiority in reduction of cardiovascular events for broad range of people with type 2 diabetes “ available at: Press https://investor.lilly.com/news-releases/news-release-details/trulicityr-dulaglutide-demonstrates-superiority-reduction. </a:t>
            </a:r>
            <a:endParaRPr kumimoji="0" lang="en-CA" sz="700" b="0" i="0" u="none" strike="noStrike" kern="120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Oval 2">
            <a:hlinkClick r:id="rId4" action="ppaction://hlinksldjump"/>
          </p:cNvPr>
          <p:cNvSpPr/>
          <p:nvPr/>
        </p:nvSpPr>
        <p:spPr>
          <a:xfrm>
            <a:off x="11424136" y="4206820"/>
            <a:ext cx="308224" cy="316171"/>
          </a:xfrm>
          <a:prstGeom prst="ellipse">
            <a:avLst/>
          </a:prstGeom>
          <a:solidFill>
            <a:srgbClr val="1A93A6"/>
          </a:solidFill>
          <a:ln>
            <a:solidFill>
              <a:srgbClr val="A63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prstClr val="white"/>
                </a:solidFill>
                <a:effectLst/>
                <a:uLnTx/>
                <a:uFillTx/>
                <a:latin typeface="Verdana"/>
                <a:ea typeface="+mn-ea"/>
                <a:cs typeface="+mn-cs"/>
              </a:rPr>
              <a:t>i</a:t>
            </a:r>
            <a:endParaRPr kumimoji="0" lang="en-US" sz="1600" b="1" i="0" u="none" strike="noStrike" kern="1200" cap="none" spc="0" normalizeH="0" baseline="0" noProof="0">
              <a:ln>
                <a:noFill/>
              </a:ln>
              <a:solidFill>
                <a:prstClr val="white"/>
              </a:solidFill>
              <a:effectLst/>
              <a:uLnTx/>
              <a:uFillTx/>
              <a:latin typeface="Verdana"/>
              <a:ea typeface="+mn-ea"/>
              <a:cs typeface="+mn-cs"/>
            </a:endParaRPr>
          </a:p>
        </p:txBody>
      </p:sp>
      <p:grpSp>
        <p:nvGrpSpPr>
          <p:cNvPr id="14" name="Group 13">
            <a:extLst>
              <a:ext uri="{FF2B5EF4-FFF2-40B4-BE49-F238E27FC236}">
                <a16:creationId xmlns:a16="http://schemas.microsoft.com/office/drawing/2014/main" id="{702AC95D-70C2-4470-A49B-B41E0A05AE2F}"/>
              </a:ext>
            </a:extLst>
          </p:cNvPr>
          <p:cNvGrpSpPr/>
          <p:nvPr/>
        </p:nvGrpSpPr>
        <p:grpSpPr>
          <a:xfrm>
            <a:off x="9633444" y="4877867"/>
            <a:ext cx="2371194" cy="1306365"/>
            <a:chOff x="9633444" y="4877867"/>
            <a:chExt cx="2371194" cy="1306365"/>
          </a:xfrm>
        </p:grpSpPr>
        <p:sp>
          <p:nvSpPr>
            <p:cNvPr id="40" name="Freeform 42"/>
            <p:cNvSpPr/>
            <p:nvPr/>
          </p:nvSpPr>
          <p:spPr>
            <a:xfrm>
              <a:off x="9633444" y="4930356"/>
              <a:ext cx="2302880" cy="1253876"/>
            </a:xfrm>
            <a:custGeom>
              <a:avLst/>
              <a:gdLst>
                <a:gd name="connsiteX0" fmla="*/ 0 w 2032401"/>
                <a:gd name="connsiteY0" fmla="*/ 0 h 3053752"/>
                <a:gd name="connsiteX1" fmla="*/ 2032401 w 2032401"/>
                <a:gd name="connsiteY1" fmla="*/ 0 h 3053752"/>
                <a:gd name="connsiteX2" fmla="*/ 2032401 w 2032401"/>
                <a:gd name="connsiteY2" fmla="*/ 3053752 h 3053752"/>
                <a:gd name="connsiteX3" fmla="*/ 0 w 2032401"/>
                <a:gd name="connsiteY3" fmla="*/ 3053752 h 3053752"/>
                <a:gd name="connsiteX4" fmla="*/ 0 w 2032401"/>
                <a:gd name="connsiteY4" fmla="*/ 0 h 3053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401" h="3053752">
                  <a:moveTo>
                    <a:pt x="0" y="0"/>
                  </a:moveTo>
                  <a:lnTo>
                    <a:pt x="2032401" y="0"/>
                  </a:lnTo>
                  <a:lnTo>
                    <a:pt x="2032401" y="3053752"/>
                  </a:lnTo>
                  <a:lnTo>
                    <a:pt x="0" y="3053752"/>
                  </a:lnTo>
                  <a:lnTo>
                    <a:pt x="0" y="0"/>
                  </a:lnTo>
                  <a:close/>
                </a:path>
              </a:pathLst>
            </a:custGeom>
            <a:solidFill>
              <a:sysClr val="window" lastClr="FFFFFF">
                <a:hueOff val="0"/>
                <a:satOff val="0"/>
                <a:lumOff val="0"/>
                <a:alphaOff val="0"/>
              </a:sysClr>
            </a:solidFill>
            <a:ln w="19050" cap="flat" cmpd="sng" algn="ctr">
              <a:solidFill>
                <a:srgbClr val="63484E"/>
              </a:solidFill>
              <a:prstDash val="solid"/>
              <a:miter lim="800000"/>
            </a:ln>
            <a:effectLst/>
          </p:spPr>
          <p:txBody>
            <a:bodyPr spcFirstLastPara="0" vert="horz" wrap="square" lIns="91440" tIns="237744" rIns="91440" bIns="241808" numCol="1" spcCol="1270" anchor="t" anchorCtr="0">
              <a:noAutofit/>
            </a:bodyPr>
            <a:lstStyle/>
            <a:p>
              <a:pPr marL="0" marR="0" lvl="1" indent="0" algn="l" defTabSz="1200150" rtl="0" eaLnBrk="1" fontAlgn="auto" latinLnBrk="0" hangingPunct="1">
                <a:lnSpc>
                  <a:spcPct val="90000"/>
                </a:lnSpc>
                <a:spcBef>
                  <a:spcPts val="0"/>
                </a:spcBef>
                <a:spcAft>
                  <a:spcPct val="15000"/>
                </a:spcAft>
                <a:buClrTx/>
                <a:buSzPct val="60000"/>
                <a:buFontTx/>
                <a:buNone/>
                <a:tabLst/>
                <a:defRPr/>
              </a:pPr>
              <a:r>
                <a:rPr kumimoji="0" lang="en-US" sz="1400" b="1" i="0" u="none" strike="noStrike" kern="1200" cap="none" spc="0" normalizeH="0" baseline="0" noProof="0">
                  <a:ln>
                    <a:noFill/>
                  </a:ln>
                  <a:solidFill>
                    <a:srgbClr val="444545"/>
                  </a:solidFill>
                  <a:effectLst/>
                  <a:uLnTx/>
                  <a:uFillTx/>
                  <a:latin typeface="Verdana"/>
                  <a:ea typeface="+mn-ea"/>
                  <a:cs typeface="+mn-cs"/>
                  <a:sym typeface="Wingdings 3" panose="05040102010807070707" pitchFamily="18" charset="2"/>
                </a:rPr>
                <a:t>REWIND</a:t>
              </a:r>
              <a:endParaRPr kumimoji="0" lang="en-US" sz="1400" b="0" i="0" u="none" strike="noStrike" kern="0" cap="none" spc="0" normalizeH="0" baseline="0" noProof="0">
                <a:ln>
                  <a:noFill/>
                </a:ln>
                <a:solidFill>
                  <a:srgbClr val="444545"/>
                </a:solidFill>
                <a:effectLst/>
                <a:uLnTx/>
                <a:uFillTx/>
                <a:latin typeface="Verdana"/>
                <a:ea typeface="+mn-ea"/>
                <a:cs typeface="Calibri" panose="020F0502020204030204" pitchFamily="34" charset="0"/>
                <a:sym typeface="Wingdings 3" panose="05040102010807070707" pitchFamily="18" charset="2"/>
              </a:endParaRPr>
            </a:p>
            <a:p>
              <a:pPr marL="0" marR="0" lvl="1" indent="0" algn="l" defTabSz="1200150" rtl="0" eaLnBrk="1" fontAlgn="auto" latinLnBrk="0" hangingPunct="1">
                <a:lnSpc>
                  <a:spcPct val="90000"/>
                </a:lnSpc>
                <a:spcBef>
                  <a:spcPts val="0"/>
                </a:spcBef>
                <a:spcAft>
                  <a:spcPct val="15000"/>
                </a:spcAft>
                <a:buClrTx/>
                <a:buSzPct val="60000"/>
                <a:buFontTx/>
                <a:buNone/>
                <a:tabLst/>
                <a:defRPr/>
              </a:pPr>
              <a:r>
                <a:rPr kumimoji="0" lang="en-US" sz="1200" b="0" i="0" u="none" strike="noStrike" kern="1200" cap="none" spc="0" normalizeH="0" baseline="0" noProof="0">
                  <a:ln>
                    <a:noFill/>
                  </a:ln>
                  <a:solidFill>
                    <a:srgbClr val="444545"/>
                  </a:solidFill>
                  <a:effectLst/>
                  <a:uLnTx/>
                  <a:uFillTx/>
                  <a:latin typeface="Verdana"/>
                  <a:ea typeface="+mn-ea"/>
                  <a:cs typeface="Calibri" panose="020F0502020204030204" pitchFamily="34" charset="0"/>
                  <a:sym typeface="Wingdings 3" panose="05040102010807070707" pitchFamily="18" charset="2"/>
                </a:rPr>
                <a:t>Demonstrated reduction </a:t>
              </a:r>
            </a:p>
            <a:p>
              <a:pPr marL="0" marR="0" lvl="1" indent="0" algn="l" defTabSz="1200150" rtl="0" eaLnBrk="1" fontAlgn="auto" latinLnBrk="0" hangingPunct="1">
                <a:lnSpc>
                  <a:spcPct val="90000"/>
                </a:lnSpc>
                <a:spcBef>
                  <a:spcPts val="0"/>
                </a:spcBef>
                <a:spcAft>
                  <a:spcPct val="15000"/>
                </a:spcAft>
                <a:buClrTx/>
                <a:buSzPct val="60000"/>
                <a:buFontTx/>
                <a:buNone/>
                <a:tabLst/>
                <a:defRPr/>
              </a:pPr>
              <a:r>
                <a:rPr kumimoji="0" lang="en-US" sz="1200" b="0" i="0" u="none" strike="noStrike" kern="1200" cap="none" spc="0" normalizeH="0" baseline="0" noProof="0">
                  <a:ln>
                    <a:noFill/>
                  </a:ln>
                  <a:solidFill>
                    <a:srgbClr val="444545"/>
                  </a:solidFill>
                  <a:effectLst/>
                  <a:uLnTx/>
                  <a:uFillTx/>
                  <a:latin typeface="Verdana"/>
                  <a:ea typeface="+mn-ea"/>
                  <a:cs typeface="Calibri" panose="020F0502020204030204" pitchFamily="34" charset="0"/>
                  <a:sym typeface="Wingdings 3" panose="05040102010807070707" pitchFamily="18" charset="2"/>
                </a:rPr>
                <a:t>in MACE. Not yet published </a:t>
              </a:r>
              <a:br>
                <a:rPr kumimoji="0" lang="en-US" sz="1200" b="0" i="0" u="none" strike="noStrike" kern="1200" cap="none" spc="0" normalizeH="0" baseline="0" noProof="0">
                  <a:ln>
                    <a:noFill/>
                  </a:ln>
                  <a:solidFill>
                    <a:srgbClr val="444545"/>
                  </a:solidFill>
                  <a:effectLst/>
                  <a:uLnTx/>
                  <a:uFillTx/>
                  <a:latin typeface="Verdana"/>
                  <a:ea typeface="+mn-ea"/>
                  <a:cs typeface="Calibri" panose="020F0502020204030204" pitchFamily="34" charset="0"/>
                  <a:sym typeface="Wingdings 3" panose="05040102010807070707" pitchFamily="18" charset="2"/>
                </a:rPr>
              </a:br>
              <a:r>
                <a:rPr kumimoji="0" lang="en-US" sz="1200" b="0" i="0" u="none" strike="noStrike" kern="1200" cap="none" spc="0" normalizeH="0" baseline="0" noProof="0">
                  <a:ln>
                    <a:noFill/>
                  </a:ln>
                  <a:solidFill>
                    <a:srgbClr val="444545"/>
                  </a:solidFill>
                  <a:effectLst/>
                  <a:uLnTx/>
                  <a:uFillTx/>
                  <a:latin typeface="Verdana"/>
                  <a:ea typeface="+mn-ea"/>
                  <a:cs typeface="Calibri" panose="020F0502020204030204" pitchFamily="34" charset="0"/>
                  <a:sym typeface="Wingdings 3" panose="05040102010807070707" pitchFamily="18" charset="2"/>
                </a:rPr>
                <a:t>(detailed results not provided in press release).</a:t>
              </a:r>
              <a:endParaRPr kumimoji="0" lang="en-US" sz="1200" b="0" i="0" u="none" strike="noStrike" kern="0" cap="none" spc="0" normalizeH="0" baseline="0" noProof="0">
                <a:ln>
                  <a:noFill/>
                </a:ln>
                <a:solidFill>
                  <a:srgbClr val="444545"/>
                </a:solidFill>
                <a:effectLst/>
                <a:uLnTx/>
                <a:uFillTx/>
                <a:latin typeface="Verdana"/>
                <a:ea typeface="+mn-ea"/>
                <a:cs typeface="+mn-cs"/>
              </a:endParaRPr>
            </a:p>
          </p:txBody>
        </p:sp>
        <p:sp>
          <p:nvSpPr>
            <p:cNvPr id="44" name="Rectangle 43">
              <a:extLst>
                <a:ext uri="{FF2B5EF4-FFF2-40B4-BE49-F238E27FC236}">
                  <a16:creationId xmlns:a16="http://schemas.microsoft.com/office/drawing/2014/main" id="{072CFAAD-63AA-4C10-9D79-99A8702FC285}"/>
                </a:ext>
              </a:extLst>
            </p:cNvPr>
            <p:cNvSpPr/>
            <p:nvPr/>
          </p:nvSpPr>
          <p:spPr>
            <a:xfrm>
              <a:off x="11638219" y="4877867"/>
              <a:ext cx="366419" cy="366419"/>
            </a:xfrm>
            <a:prstGeom prst="rect">
              <a:avLst/>
            </a:prstGeom>
            <a:solidFill>
              <a:srgbClr val="00B050"/>
            </a:solidFill>
            <a:ln>
              <a:solidFill>
                <a:srgbClr val="63484E"/>
              </a:solidFill>
            </a:ln>
          </p:spPr>
          <p:style>
            <a:lnRef idx="3">
              <a:schemeClr val="accent1">
                <a:shade val="80000"/>
                <a:hueOff val="0"/>
                <a:satOff val="0"/>
                <a:lumOff val="0"/>
                <a:alphaOff val="0"/>
              </a:schemeClr>
            </a:lnRef>
            <a:fillRef idx="1">
              <a:schemeClr val="accent1">
                <a:tint val="40000"/>
                <a:hueOff val="0"/>
                <a:satOff val="0"/>
                <a:lumOff val="0"/>
                <a:alphaOff val="0"/>
              </a:schemeClr>
            </a:fillRef>
            <a:effectRef idx="1">
              <a:schemeClr val="accent1">
                <a:tint val="4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444545"/>
                </a:solidFill>
                <a:effectLst/>
                <a:uLnTx/>
                <a:uFillTx/>
                <a:latin typeface="Verdana"/>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94952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3" grpId="0" animBg="1"/>
      <p:bldP spid="24"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848995" y="381641"/>
            <a:ext cx="8495452" cy="216726"/>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1452" b="1" err="1">
                <a:solidFill>
                  <a:srgbClr val="FFFFFF"/>
                </a:solidFill>
                <a:latin typeface="Arial" charset="0"/>
              </a:rPr>
              <a:t>CardiovaSuPionPioneereerscular</a:t>
            </a:r>
            <a:r>
              <a:rPr lang="en-GB" sz="1452" b="1">
                <a:solidFill>
                  <a:srgbClr val="FFFFFF"/>
                </a:solidFill>
                <a:latin typeface="Arial" charset="0"/>
              </a:rPr>
              <a:t> Outcomes.</a:t>
            </a:r>
          </a:p>
        </p:txBody>
      </p:sp>
      <p:pic>
        <p:nvPicPr>
          <p:cNvPr id="5122" name="Picture 2"/>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
        <p:nvSpPr>
          <p:cNvPr id="5124" name="Text Box 4"/>
          <p:cNvSpPr txBox="1">
            <a:spLocks noChangeArrowheads="1"/>
          </p:cNvSpPr>
          <p:nvPr/>
        </p:nvSpPr>
        <p:spPr bwMode="auto">
          <a:xfrm>
            <a:off x="2119365" y="5972308"/>
            <a:ext cx="7933108" cy="162609"/>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722" algn="l"/>
                <a:tab pos="1313444" algn="l"/>
                <a:tab pos="1970166" algn="l"/>
                <a:tab pos="2626888" algn="l"/>
                <a:tab pos="3283610" algn="l"/>
              </a:tabLst>
            </a:pPr>
            <a:r>
              <a:rPr lang="en-GB" sz="1089" b="1">
                <a:solidFill>
                  <a:srgbClr val="FFFFFF"/>
                </a:solidFill>
                <a:latin typeface="Arial" charset="0"/>
              </a:rPr>
              <a:t>Husain M et al. N Engl J Med 2019;381:841-851</a:t>
            </a:r>
          </a:p>
        </p:txBody>
      </p:sp>
      <p:pic>
        <p:nvPicPr>
          <p:cNvPr id="6" name="Picture 5" descr="Image"/>
          <p:cNvPicPr>
            <a:picLocks noChangeAspect="1"/>
          </p:cNvPicPr>
          <p:nvPr/>
        </p:nvPicPr>
        <p:blipFill>
          <a:blip r:embed="rId4" cstate="print"/>
          <a:stretch>
            <a:fillRect/>
          </a:stretch>
        </p:blipFill>
        <p:spPr>
          <a:xfrm>
            <a:off x="2119365" y="933218"/>
            <a:ext cx="7933108" cy="4977163"/>
          </a:xfrm>
          <a:prstGeom prst="rect">
            <a:avLst/>
          </a:prstGeom>
        </p:spPr>
      </p:pic>
      <p:sp>
        <p:nvSpPr>
          <p:cNvPr id="2" name="TextBox 1">
            <a:extLst>
              <a:ext uri="{FF2B5EF4-FFF2-40B4-BE49-F238E27FC236}">
                <a16:creationId xmlns:a16="http://schemas.microsoft.com/office/drawing/2014/main" id="{FE84482C-1A59-F01A-EE52-B0CDDB9F9AB5}"/>
              </a:ext>
            </a:extLst>
          </p:cNvPr>
          <p:cNvSpPr txBox="1"/>
          <p:nvPr/>
        </p:nvSpPr>
        <p:spPr>
          <a:xfrm>
            <a:off x="4869950" y="224960"/>
            <a:ext cx="1972015" cy="646331"/>
          </a:xfrm>
          <a:prstGeom prst="rect">
            <a:avLst/>
          </a:prstGeom>
          <a:noFill/>
        </p:spPr>
        <p:txBody>
          <a:bodyPr wrap="none" rtlCol="0">
            <a:spAutoFit/>
          </a:bodyPr>
          <a:lstStyle/>
          <a:p>
            <a:r>
              <a:rPr lang="en-US" sz="3600"/>
              <a:t>Pioneer 6</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Renal Endpoints from CVOTs: </a:t>
            </a:r>
            <a:r>
              <a:rPr lang="en-GB" b="0"/>
              <a:t>SGLT2 inhibitors have consistently shown a reduction in the risk of renal composite endpoints in T2D patients</a:t>
            </a:r>
          </a:p>
        </p:txBody>
      </p:sp>
      <p:sp>
        <p:nvSpPr>
          <p:cNvPr id="3" name="Text Placeholder 2"/>
          <p:cNvSpPr>
            <a:spLocks noGrp="1"/>
          </p:cNvSpPr>
          <p:nvPr>
            <p:ph type="body" sz="quarter" idx="13"/>
          </p:nvPr>
        </p:nvSpPr>
        <p:spPr/>
        <p:txBody>
          <a:bodyPr/>
          <a:lstStyle/>
          <a:p>
            <a:r>
              <a:rPr lang="en-GB" sz="900" baseline="30000" err="1">
                <a:latin typeface="+mn-lt"/>
              </a:rPr>
              <a:t>a</a:t>
            </a:r>
            <a:r>
              <a:rPr lang="en-GB" sz="900" err="1">
                <a:latin typeface="+mn-lt"/>
              </a:rPr>
              <a:t>Renal</a:t>
            </a:r>
            <a:r>
              <a:rPr lang="en-GB" sz="900">
                <a:latin typeface="+mn-lt"/>
              </a:rPr>
              <a:t> composite outcome was defined as doubling of </a:t>
            </a:r>
            <a:r>
              <a:rPr lang="en-GB" sz="900" err="1">
                <a:latin typeface="+mn-lt"/>
              </a:rPr>
              <a:t>SCr</a:t>
            </a:r>
            <a:r>
              <a:rPr lang="en-GB" sz="900">
                <a:latin typeface="+mn-lt"/>
              </a:rPr>
              <a:t> accompanied by eGFR ≤45 mL/min/1.73 m</a:t>
            </a:r>
            <a:r>
              <a:rPr lang="en-GB" sz="900" baseline="30000">
                <a:latin typeface="+mn-lt"/>
              </a:rPr>
              <a:t>2</a:t>
            </a:r>
            <a:r>
              <a:rPr lang="en-GB" sz="900">
                <a:latin typeface="+mn-lt"/>
              </a:rPr>
              <a:t>, RRT, or renal death; </a:t>
            </a:r>
            <a:r>
              <a:rPr lang="en-GB" sz="900" baseline="30000" err="1">
                <a:latin typeface="+mn-lt"/>
              </a:rPr>
              <a:t>b</a:t>
            </a:r>
            <a:r>
              <a:rPr lang="en-GB" sz="900" err="1"/>
              <a:t>Renal</a:t>
            </a:r>
            <a:r>
              <a:rPr lang="en-GB" sz="900"/>
              <a:t> composite outcome was defined as</a:t>
            </a:r>
            <a:r>
              <a:rPr lang="en-GB" sz="900">
                <a:latin typeface="+mn-lt"/>
              </a:rPr>
              <a:t>: 40% reduction in eGFR, RRT, or death from renal causes; </a:t>
            </a:r>
            <a:r>
              <a:rPr lang="en-GB" sz="900" baseline="30000" err="1">
                <a:latin typeface="+mn-lt"/>
              </a:rPr>
              <a:t>c</a:t>
            </a:r>
            <a:r>
              <a:rPr lang="en-GB" sz="900" err="1"/>
              <a:t>Renal</a:t>
            </a:r>
            <a:r>
              <a:rPr lang="en-GB" sz="900"/>
              <a:t> composite outcome was defined as</a:t>
            </a:r>
            <a:r>
              <a:rPr lang="en-GB" sz="900">
                <a:latin typeface="+mn-lt"/>
              </a:rPr>
              <a:t>: eGFR decrease ≥40% to &lt;60 mL/min/1.73 m</a:t>
            </a:r>
            <a:r>
              <a:rPr lang="en-GB" sz="900" baseline="30000">
                <a:latin typeface="+mn-lt"/>
              </a:rPr>
              <a:t>2</a:t>
            </a:r>
            <a:r>
              <a:rPr lang="en-GB" sz="900">
                <a:latin typeface="+mn-lt"/>
              </a:rPr>
              <a:t>, ESRD or renal death; </a:t>
            </a:r>
            <a:endParaRPr lang="en-GB" sz="900"/>
          </a:p>
          <a:p>
            <a:r>
              <a:rPr lang="en-GB" sz="900">
                <a:latin typeface="+mn-lt"/>
              </a:rPr>
              <a:t>CVOT, cardiovascular outcome trial; CI, confidence interval; ESKD, end-stage kidney disease; ESRD, end-stage renal disease; HR, hazard ratio; RRT, renal-replacement therapy; SGLT2, sodium–glucose co-transporter 2</a:t>
            </a:r>
          </a:p>
          <a:p>
            <a:r>
              <a:rPr lang="en-GB" sz="900">
                <a:latin typeface="+mn-lt"/>
              </a:rPr>
              <a:t>1. </a:t>
            </a:r>
            <a:r>
              <a:rPr lang="en-GB" sz="900" err="1">
                <a:latin typeface="+mn-lt"/>
              </a:rPr>
              <a:t>Wanner</a:t>
            </a:r>
            <a:r>
              <a:rPr lang="en-GB" sz="900">
                <a:latin typeface="+mn-lt"/>
              </a:rPr>
              <a:t> C, et al. </a:t>
            </a:r>
            <a:r>
              <a:rPr lang="en-GB" sz="900" i="1">
                <a:latin typeface="+mn-lt"/>
              </a:rPr>
              <a:t>N </a:t>
            </a:r>
            <a:r>
              <a:rPr lang="en-GB" sz="900" i="1" err="1">
                <a:latin typeface="+mn-lt"/>
              </a:rPr>
              <a:t>Engl</a:t>
            </a:r>
            <a:r>
              <a:rPr lang="en-GB" sz="900" i="1">
                <a:latin typeface="+mn-lt"/>
              </a:rPr>
              <a:t> J Med</a:t>
            </a:r>
            <a:r>
              <a:rPr lang="en-GB" sz="900">
                <a:latin typeface="+mn-lt"/>
              </a:rPr>
              <a:t> 2016;375:323–334</a:t>
            </a:r>
            <a:r>
              <a:rPr lang="en-US" sz="900">
                <a:latin typeface="+mn-lt"/>
              </a:rPr>
              <a:t>; 2. </a:t>
            </a:r>
            <a:r>
              <a:rPr lang="fr-FR" sz="900">
                <a:solidFill>
                  <a:srgbClr val="000000"/>
                </a:solidFill>
                <a:latin typeface="+mn-lt"/>
              </a:rPr>
              <a:t>Neal B, et al. </a:t>
            </a:r>
            <a:r>
              <a:rPr lang="fr-FR" sz="900" i="1">
                <a:solidFill>
                  <a:srgbClr val="000000"/>
                </a:solidFill>
                <a:latin typeface="+mn-lt"/>
              </a:rPr>
              <a:t>N </a:t>
            </a:r>
            <a:r>
              <a:rPr lang="fr-FR" sz="900" i="1" err="1">
                <a:solidFill>
                  <a:srgbClr val="000000"/>
                </a:solidFill>
                <a:latin typeface="+mn-lt"/>
              </a:rPr>
              <a:t>Engl</a:t>
            </a:r>
            <a:r>
              <a:rPr lang="fr-FR" sz="900" i="1">
                <a:solidFill>
                  <a:srgbClr val="000000"/>
                </a:solidFill>
                <a:latin typeface="+mn-lt"/>
              </a:rPr>
              <a:t> J Med </a:t>
            </a:r>
            <a:r>
              <a:rPr lang="fr-FR" sz="900">
                <a:solidFill>
                  <a:srgbClr val="000000"/>
                </a:solidFill>
                <a:latin typeface="+mn-lt"/>
              </a:rPr>
              <a:t>2017;377:644–657; 3. </a:t>
            </a:r>
            <a:r>
              <a:rPr lang="en-US" sz="900" err="1">
                <a:latin typeface="+mn-lt"/>
              </a:rPr>
              <a:t>Mosenzon</a:t>
            </a:r>
            <a:r>
              <a:rPr lang="en-US" sz="900">
                <a:latin typeface="+mn-lt"/>
              </a:rPr>
              <a:t> O, et al. </a:t>
            </a:r>
            <a:r>
              <a:rPr lang="en-US" sz="900" i="1">
                <a:latin typeface="+mn-lt"/>
              </a:rPr>
              <a:t>Lancet Diabetes </a:t>
            </a:r>
            <a:r>
              <a:rPr lang="en-US" sz="900" i="1" err="1">
                <a:latin typeface="+mn-lt"/>
              </a:rPr>
              <a:t>Endocrinol</a:t>
            </a:r>
            <a:r>
              <a:rPr lang="en-US" sz="900">
                <a:latin typeface="+mn-lt"/>
              </a:rPr>
              <a:t> 2019;7:606–617</a:t>
            </a:r>
            <a:r>
              <a:rPr lang="en-GB" sz="900">
                <a:latin typeface="+mn-lt"/>
              </a:rPr>
              <a:t>; </a:t>
            </a:r>
            <a:endParaRPr lang="en-US" sz="900">
              <a:latin typeface="+mn-lt"/>
            </a:endParaRPr>
          </a:p>
        </p:txBody>
      </p:sp>
      <p:sp>
        <p:nvSpPr>
          <p:cNvPr id="5" name="Rectangle 4"/>
          <p:cNvSpPr/>
          <p:nvPr/>
        </p:nvSpPr>
        <p:spPr>
          <a:xfrm>
            <a:off x="1834328" y="1212719"/>
            <a:ext cx="3240000" cy="276999"/>
          </a:xfrm>
          <a:prstGeom prst="rect">
            <a:avLst/>
          </a:prstGeom>
          <a:solidFill>
            <a:schemeClr val="accent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a:ea typeface="+mn-ea"/>
                <a:cs typeface="+mn-cs"/>
              </a:rPr>
              <a:t>EMPA-REG OUTCOME</a:t>
            </a:r>
            <a:r>
              <a:rPr kumimoji="0" lang="en-GB" sz="1200" b="1" i="0" u="none" strike="noStrike" kern="1200" cap="none" spc="0" normalizeH="0" baseline="30000" noProof="0">
                <a:ln>
                  <a:noFill/>
                </a:ln>
                <a:solidFill>
                  <a:srgbClr val="FFFFFF"/>
                </a:solidFill>
                <a:effectLst/>
                <a:uLnTx/>
                <a:uFillTx/>
                <a:latin typeface="Arial" panose="020B0604020202020204"/>
                <a:ea typeface="+mn-ea"/>
                <a:cs typeface="+mn-cs"/>
              </a:rPr>
              <a:t>1,a</a:t>
            </a:r>
            <a:endParaRPr kumimoji="0" lang="en-US" sz="1200" b="1" i="0" u="none" strike="noStrike" kern="1200" cap="none" spc="0" normalizeH="0" baseline="30000" noProof="0">
              <a:ln>
                <a:noFill/>
              </a:ln>
              <a:solidFill>
                <a:srgbClr val="FFFFFF"/>
              </a:solidFill>
              <a:effectLst/>
              <a:uLnTx/>
              <a:uFillTx/>
              <a:latin typeface="Arial" panose="020B0604020202020204"/>
              <a:ea typeface="+mn-ea"/>
              <a:cs typeface="+mn-cs"/>
            </a:endParaRPr>
          </a:p>
        </p:txBody>
      </p:sp>
      <p:sp>
        <p:nvSpPr>
          <p:cNvPr id="6" name="TextBox 5"/>
          <p:cNvSpPr txBox="1"/>
          <p:nvPr/>
        </p:nvSpPr>
        <p:spPr>
          <a:xfrm rot="16200000">
            <a:off x="-374936" y="2197829"/>
            <a:ext cx="21357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Cumulative probability </a:t>
            </a:r>
            <a:br>
              <a:rPr kumimoji="0" lang="en-GB" sz="1200" b="0" i="0" u="none" strike="noStrike" kern="1200" cap="none" spc="0" normalizeH="0" baseline="0" noProof="0">
                <a:ln>
                  <a:noFill/>
                </a:ln>
                <a:solidFill>
                  <a:srgbClr val="000000"/>
                </a:solidFill>
                <a:effectLst/>
                <a:uLnTx/>
                <a:uFillTx/>
                <a:latin typeface="Arial"/>
                <a:ea typeface="+mn-ea"/>
                <a:cs typeface="+mn-cs"/>
              </a:rPr>
            </a:br>
            <a:r>
              <a:rPr kumimoji="0" lang="en-GB" sz="1200" b="0" i="0" u="none" strike="noStrike" kern="1200" cap="none" spc="0" normalizeH="0" baseline="0" noProof="0">
                <a:ln>
                  <a:noFill/>
                </a:ln>
                <a:solidFill>
                  <a:srgbClr val="000000"/>
                </a:solidFill>
                <a:effectLst/>
                <a:uLnTx/>
                <a:uFillTx/>
                <a:latin typeface="Arial"/>
                <a:ea typeface="+mn-ea"/>
                <a:cs typeface="+mn-cs"/>
              </a:rPr>
              <a:t>of event (%)</a:t>
            </a:r>
          </a:p>
        </p:txBody>
      </p:sp>
      <p:sp>
        <p:nvSpPr>
          <p:cNvPr id="7" name="TextBox 6"/>
          <p:cNvSpPr txBox="1"/>
          <p:nvPr/>
        </p:nvSpPr>
        <p:spPr>
          <a:xfrm>
            <a:off x="3119659" y="3350762"/>
            <a:ext cx="6815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a:ea typeface="+mn-ea"/>
                <a:cs typeface="+mn-cs"/>
              </a:rPr>
              <a:t>Month</a:t>
            </a:r>
          </a:p>
        </p:txBody>
      </p:sp>
      <p:sp>
        <p:nvSpPr>
          <p:cNvPr id="8" name="TextBox 7"/>
          <p:cNvSpPr txBox="1"/>
          <p:nvPr/>
        </p:nvSpPr>
        <p:spPr>
          <a:xfrm rot="16200000">
            <a:off x="5870032" y="2167591"/>
            <a:ext cx="1737186" cy="369332"/>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Patients with </a:t>
            </a:r>
            <a:b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an event (%)</a:t>
            </a:r>
          </a:p>
        </p:txBody>
      </p:sp>
      <p:sp>
        <p:nvSpPr>
          <p:cNvPr id="9" name="TextBox 8"/>
          <p:cNvSpPr txBox="1"/>
          <p:nvPr/>
        </p:nvSpPr>
        <p:spPr>
          <a:xfrm rot="10800000" flipV="1">
            <a:off x="8606919" y="3438465"/>
            <a:ext cx="1872756" cy="184666"/>
          </a:xfrm>
          <a:prstGeom prst="rect">
            <a:avLst/>
          </a:prstGeom>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Weeks since randomization</a:t>
            </a:r>
          </a:p>
        </p:txBody>
      </p:sp>
      <p:grpSp>
        <p:nvGrpSpPr>
          <p:cNvPr id="4" name="Group 9"/>
          <p:cNvGrpSpPr>
            <a:grpSpLocks noChangeAspect="1"/>
          </p:cNvGrpSpPr>
          <p:nvPr/>
        </p:nvGrpSpPr>
        <p:grpSpPr>
          <a:xfrm>
            <a:off x="6893400" y="1437338"/>
            <a:ext cx="5041925" cy="1939467"/>
            <a:chOff x="6893398" y="2411532"/>
            <a:chExt cx="4802543" cy="3258127"/>
          </a:xfrm>
        </p:grpSpPr>
        <p:cxnSp>
          <p:nvCxnSpPr>
            <p:cNvPr id="11" name="Straight Connector 10">
              <a:extLst>
                <a:ext uri="{FF2B5EF4-FFF2-40B4-BE49-F238E27FC236}">
                  <a16:creationId xmlns:a16="http://schemas.microsoft.com/office/drawing/2014/main" id="{9A76E128-7BC5-9D4F-948D-38B9B12D78EC}"/>
                </a:ext>
              </a:extLst>
            </p:cNvPr>
            <p:cNvCxnSpPr/>
            <p:nvPr/>
          </p:nvCxnSpPr>
          <p:spPr bwMode="auto">
            <a:xfrm flipH="1">
              <a:off x="7088262" y="5411484"/>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12" name="TextBox 11"/>
            <p:cNvSpPr txBox="1"/>
            <p:nvPr/>
          </p:nvSpPr>
          <p:spPr>
            <a:xfrm>
              <a:off x="6971944" y="5319151"/>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0</a:t>
              </a:r>
            </a:p>
          </p:txBody>
        </p:sp>
        <p:cxnSp>
          <p:nvCxnSpPr>
            <p:cNvPr id="13" name="Straight Connector 12">
              <a:extLst>
                <a:ext uri="{FF2B5EF4-FFF2-40B4-BE49-F238E27FC236}">
                  <a16:creationId xmlns:a16="http://schemas.microsoft.com/office/drawing/2014/main" id="{9A76E128-7BC5-9D4F-948D-38B9B12D78EC}"/>
                </a:ext>
              </a:extLst>
            </p:cNvPr>
            <p:cNvCxnSpPr/>
            <p:nvPr/>
          </p:nvCxnSpPr>
          <p:spPr bwMode="auto">
            <a:xfrm flipH="1">
              <a:off x="7088262" y="4249317"/>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14" name="TextBox 13"/>
            <p:cNvSpPr txBox="1"/>
            <p:nvPr/>
          </p:nvSpPr>
          <p:spPr>
            <a:xfrm>
              <a:off x="6971944" y="4156984"/>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4</a:t>
              </a:r>
            </a:p>
          </p:txBody>
        </p:sp>
        <p:cxnSp>
          <p:nvCxnSpPr>
            <p:cNvPr id="15" name="Straight Connector 14">
              <a:extLst>
                <a:ext uri="{FF2B5EF4-FFF2-40B4-BE49-F238E27FC236}">
                  <a16:creationId xmlns:a16="http://schemas.microsoft.com/office/drawing/2014/main" id="{9A76E128-7BC5-9D4F-948D-38B9B12D78EC}"/>
                </a:ext>
              </a:extLst>
            </p:cNvPr>
            <p:cNvCxnSpPr/>
            <p:nvPr/>
          </p:nvCxnSpPr>
          <p:spPr bwMode="auto">
            <a:xfrm flipH="1">
              <a:off x="7088262" y="3956271"/>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16" name="TextBox 15"/>
            <p:cNvSpPr txBox="1"/>
            <p:nvPr/>
          </p:nvSpPr>
          <p:spPr>
            <a:xfrm>
              <a:off x="6971944" y="3863938"/>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5</a:t>
              </a:r>
            </a:p>
          </p:txBody>
        </p:sp>
        <p:cxnSp>
          <p:nvCxnSpPr>
            <p:cNvPr id="17" name="Straight Connector 16">
              <a:extLst>
                <a:ext uri="{FF2B5EF4-FFF2-40B4-BE49-F238E27FC236}">
                  <a16:creationId xmlns:a16="http://schemas.microsoft.com/office/drawing/2014/main" id="{9A76E128-7BC5-9D4F-948D-38B9B12D78EC}"/>
                </a:ext>
              </a:extLst>
            </p:cNvPr>
            <p:cNvCxnSpPr/>
            <p:nvPr/>
          </p:nvCxnSpPr>
          <p:spPr bwMode="auto">
            <a:xfrm flipH="1">
              <a:off x="7088262" y="3667269"/>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18" name="TextBox 17"/>
            <p:cNvSpPr txBox="1"/>
            <p:nvPr/>
          </p:nvSpPr>
          <p:spPr>
            <a:xfrm>
              <a:off x="6971944" y="3574936"/>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6</a:t>
              </a:r>
            </a:p>
          </p:txBody>
        </p:sp>
        <p:cxnSp>
          <p:nvCxnSpPr>
            <p:cNvPr id="19" name="Straight Connector 18">
              <a:extLst>
                <a:ext uri="{FF2B5EF4-FFF2-40B4-BE49-F238E27FC236}">
                  <a16:creationId xmlns:a16="http://schemas.microsoft.com/office/drawing/2014/main" id="{9A76E128-7BC5-9D4F-948D-38B9B12D78EC}"/>
                </a:ext>
              </a:extLst>
            </p:cNvPr>
            <p:cNvCxnSpPr/>
            <p:nvPr/>
          </p:nvCxnSpPr>
          <p:spPr bwMode="auto">
            <a:xfrm flipH="1">
              <a:off x="7088262" y="337540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20" name="TextBox 19"/>
            <p:cNvSpPr txBox="1"/>
            <p:nvPr/>
          </p:nvSpPr>
          <p:spPr>
            <a:xfrm>
              <a:off x="6971944" y="3283069"/>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7</a:t>
              </a:r>
            </a:p>
          </p:txBody>
        </p:sp>
        <p:cxnSp>
          <p:nvCxnSpPr>
            <p:cNvPr id="21" name="Straight Connector 20">
              <a:extLst>
                <a:ext uri="{FF2B5EF4-FFF2-40B4-BE49-F238E27FC236}">
                  <a16:creationId xmlns:a16="http://schemas.microsoft.com/office/drawing/2014/main" id="{9A76E128-7BC5-9D4F-948D-38B9B12D78EC}"/>
                </a:ext>
              </a:extLst>
            </p:cNvPr>
            <p:cNvCxnSpPr/>
            <p:nvPr/>
          </p:nvCxnSpPr>
          <p:spPr bwMode="auto">
            <a:xfrm flipH="1">
              <a:off x="7088262" y="3084910"/>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22" name="TextBox 21"/>
            <p:cNvSpPr txBox="1"/>
            <p:nvPr/>
          </p:nvSpPr>
          <p:spPr>
            <a:xfrm>
              <a:off x="6971944" y="2992577"/>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8</a:t>
              </a:r>
            </a:p>
          </p:txBody>
        </p:sp>
        <p:cxnSp>
          <p:nvCxnSpPr>
            <p:cNvPr id="23" name="Straight Connector 22">
              <a:extLst>
                <a:ext uri="{FF2B5EF4-FFF2-40B4-BE49-F238E27FC236}">
                  <a16:creationId xmlns:a16="http://schemas.microsoft.com/office/drawing/2014/main" id="{9A76E128-7BC5-9D4F-948D-38B9B12D78EC}"/>
                </a:ext>
              </a:extLst>
            </p:cNvPr>
            <p:cNvCxnSpPr/>
            <p:nvPr/>
          </p:nvCxnSpPr>
          <p:spPr bwMode="auto">
            <a:xfrm flipH="1">
              <a:off x="7088262" y="2792006"/>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24" name="TextBox 23"/>
            <p:cNvSpPr txBox="1"/>
            <p:nvPr/>
          </p:nvSpPr>
          <p:spPr>
            <a:xfrm>
              <a:off x="6971944" y="2699673"/>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9</a:t>
              </a:r>
            </a:p>
          </p:txBody>
        </p:sp>
        <p:cxnSp>
          <p:nvCxnSpPr>
            <p:cNvPr id="25" name="Straight Connector 24">
              <a:extLst>
                <a:ext uri="{FF2B5EF4-FFF2-40B4-BE49-F238E27FC236}">
                  <a16:creationId xmlns:a16="http://schemas.microsoft.com/office/drawing/2014/main" id="{9A76E128-7BC5-9D4F-948D-38B9B12D78EC}"/>
                </a:ext>
              </a:extLst>
            </p:cNvPr>
            <p:cNvCxnSpPr/>
            <p:nvPr/>
          </p:nvCxnSpPr>
          <p:spPr bwMode="auto">
            <a:xfrm flipH="1">
              <a:off x="7088262" y="2503865"/>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26" name="TextBox 25"/>
            <p:cNvSpPr txBox="1"/>
            <p:nvPr/>
          </p:nvSpPr>
          <p:spPr>
            <a:xfrm>
              <a:off x="6893398" y="2411532"/>
              <a:ext cx="157094"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10</a:t>
              </a:r>
            </a:p>
          </p:txBody>
        </p:sp>
        <p:cxnSp>
          <p:nvCxnSpPr>
            <p:cNvPr id="27" name="Straight Connector 26">
              <a:extLst>
                <a:ext uri="{FF2B5EF4-FFF2-40B4-BE49-F238E27FC236}">
                  <a16:creationId xmlns:a16="http://schemas.microsoft.com/office/drawing/2014/main" id="{9A76E128-7BC5-9D4F-948D-38B9B12D78EC}"/>
                </a:ext>
              </a:extLst>
            </p:cNvPr>
            <p:cNvCxnSpPr/>
            <p:nvPr/>
          </p:nvCxnSpPr>
          <p:spPr bwMode="auto">
            <a:xfrm flipH="1">
              <a:off x="7088262" y="4539830"/>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28" name="TextBox 27"/>
            <p:cNvSpPr txBox="1"/>
            <p:nvPr/>
          </p:nvSpPr>
          <p:spPr>
            <a:xfrm>
              <a:off x="6971944" y="4447497"/>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3</a:t>
              </a:r>
            </a:p>
          </p:txBody>
        </p:sp>
        <p:cxnSp>
          <p:nvCxnSpPr>
            <p:cNvPr id="29" name="Straight Connector 28">
              <a:extLst>
                <a:ext uri="{FF2B5EF4-FFF2-40B4-BE49-F238E27FC236}">
                  <a16:creationId xmlns:a16="http://schemas.microsoft.com/office/drawing/2014/main" id="{9A76E128-7BC5-9D4F-948D-38B9B12D78EC}"/>
                </a:ext>
              </a:extLst>
            </p:cNvPr>
            <p:cNvCxnSpPr/>
            <p:nvPr/>
          </p:nvCxnSpPr>
          <p:spPr bwMode="auto">
            <a:xfrm flipH="1">
              <a:off x="7088262" y="4832724"/>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30" name="TextBox 29"/>
            <p:cNvSpPr txBox="1"/>
            <p:nvPr/>
          </p:nvSpPr>
          <p:spPr>
            <a:xfrm>
              <a:off x="6971944" y="4740391"/>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a:t>
              </a:r>
            </a:p>
          </p:txBody>
        </p:sp>
        <p:cxnSp>
          <p:nvCxnSpPr>
            <p:cNvPr id="31" name="Straight Connector 30">
              <a:extLst>
                <a:ext uri="{FF2B5EF4-FFF2-40B4-BE49-F238E27FC236}">
                  <a16:creationId xmlns:a16="http://schemas.microsoft.com/office/drawing/2014/main" id="{9A76E128-7BC5-9D4F-948D-38B9B12D78EC}"/>
                </a:ext>
              </a:extLst>
            </p:cNvPr>
            <p:cNvCxnSpPr/>
            <p:nvPr/>
          </p:nvCxnSpPr>
          <p:spPr bwMode="auto">
            <a:xfrm flipH="1">
              <a:off x="7088262" y="5122054"/>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32" name="TextBox 31"/>
            <p:cNvSpPr txBox="1"/>
            <p:nvPr/>
          </p:nvSpPr>
          <p:spPr>
            <a:xfrm>
              <a:off x="6971944" y="5029721"/>
              <a:ext cx="78548" cy="147017"/>
            </a:xfrm>
            <a:prstGeom prst="rect">
              <a:avLst/>
            </a:prstGeom>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a:t>
              </a:r>
            </a:p>
          </p:txBody>
        </p:sp>
        <p:cxnSp>
          <p:nvCxnSpPr>
            <p:cNvPr id="33" name="Straight Connector 32">
              <a:extLst>
                <a:ext uri="{FF2B5EF4-FFF2-40B4-BE49-F238E27FC236}">
                  <a16:creationId xmlns:a16="http://schemas.microsoft.com/office/drawing/2014/main" id="{9A76E128-7BC5-9D4F-948D-38B9B12D78EC}"/>
                </a:ext>
              </a:extLst>
            </p:cNvPr>
            <p:cNvCxnSpPr/>
            <p:nvPr/>
          </p:nvCxnSpPr>
          <p:spPr bwMode="auto">
            <a:xfrm rot="16200000" flipH="1">
              <a:off x="7120561"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34" name="TextBox 33"/>
            <p:cNvSpPr txBox="1"/>
            <p:nvPr/>
          </p:nvSpPr>
          <p:spPr>
            <a:xfrm>
              <a:off x="7113965" y="5522642"/>
              <a:ext cx="78548"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0</a:t>
              </a:r>
            </a:p>
          </p:txBody>
        </p:sp>
        <p:cxnSp>
          <p:nvCxnSpPr>
            <p:cNvPr id="35" name="Straight Connector 34">
              <a:extLst>
                <a:ext uri="{FF2B5EF4-FFF2-40B4-BE49-F238E27FC236}">
                  <a16:creationId xmlns:a16="http://schemas.microsoft.com/office/drawing/2014/main" id="{9A76E128-7BC5-9D4F-948D-38B9B12D78EC}"/>
                </a:ext>
              </a:extLst>
            </p:cNvPr>
            <p:cNvCxnSpPr/>
            <p:nvPr/>
          </p:nvCxnSpPr>
          <p:spPr bwMode="auto">
            <a:xfrm rot="16200000" flipH="1">
              <a:off x="7437481"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36" name="TextBox 35"/>
            <p:cNvSpPr txBox="1"/>
            <p:nvPr/>
          </p:nvSpPr>
          <p:spPr>
            <a:xfrm>
              <a:off x="7391612" y="5522642"/>
              <a:ext cx="157094"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26</a:t>
              </a:r>
            </a:p>
          </p:txBody>
        </p:sp>
        <p:cxnSp>
          <p:nvCxnSpPr>
            <p:cNvPr id="37" name="Straight Connector 36">
              <a:extLst>
                <a:ext uri="{FF2B5EF4-FFF2-40B4-BE49-F238E27FC236}">
                  <a16:creationId xmlns:a16="http://schemas.microsoft.com/office/drawing/2014/main" id="{9A76E128-7BC5-9D4F-948D-38B9B12D78EC}"/>
                </a:ext>
              </a:extLst>
            </p:cNvPr>
            <p:cNvCxnSpPr/>
            <p:nvPr/>
          </p:nvCxnSpPr>
          <p:spPr bwMode="auto">
            <a:xfrm rot="16200000" flipH="1">
              <a:off x="7756569"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38" name="TextBox 37"/>
            <p:cNvSpPr txBox="1"/>
            <p:nvPr/>
          </p:nvSpPr>
          <p:spPr>
            <a:xfrm>
              <a:off x="7710700" y="5522642"/>
              <a:ext cx="157094"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52</a:t>
              </a:r>
            </a:p>
          </p:txBody>
        </p:sp>
        <p:cxnSp>
          <p:nvCxnSpPr>
            <p:cNvPr id="39" name="Straight Connector 38">
              <a:extLst>
                <a:ext uri="{FF2B5EF4-FFF2-40B4-BE49-F238E27FC236}">
                  <a16:creationId xmlns:a16="http://schemas.microsoft.com/office/drawing/2014/main" id="{9A76E128-7BC5-9D4F-948D-38B9B12D78EC}"/>
                </a:ext>
              </a:extLst>
            </p:cNvPr>
            <p:cNvCxnSpPr/>
            <p:nvPr/>
          </p:nvCxnSpPr>
          <p:spPr bwMode="auto">
            <a:xfrm rot="16200000" flipH="1">
              <a:off x="8075656"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40" name="TextBox 39"/>
            <p:cNvSpPr txBox="1"/>
            <p:nvPr/>
          </p:nvSpPr>
          <p:spPr>
            <a:xfrm>
              <a:off x="8029787" y="5522642"/>
              <a:ext cx="157094"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78</a:t>
              </a:r>
            </a:p>
          </p:txBody>
        </p:sp>
        <p:cxnSp>
          <p:nvCxnSpPr>
            <p:cNvPr id="41" name="Straight Connector 40">
              <a:extLst>
                <a:ext uri="{FF2B5EF4-FFF2-40B4-BE49-F238E27FC236}">
                  <a16:creationId xmlns:a16="http://schemas.microsoft.com/office/drawing/2014/main" id="{9A76E128-7BC5-9D4F-948D-38B9B12D78EC}"/>
                </a:ext>
              </a:extLst>
            </p:cNvPr>
            <p:cNvCxnSpPr/>
            <p:nvPr/>
          </p:nvCxnSpPr>
          <p:spPr bwMode="auto">
            <a:xfrm rot="16200000" flipH="1">
              <a:off x="8396513"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42" name="TextBox 41"/>
            <p:cNvSpPr txBox="1"/>
            <p:nvPr/>
          </p:nvSpPr>
          <p:spPr>
            <a:xfrm>
              <a:off x="8311370"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104</a:t>
              </a:r>
            </a:p>
          </p:txBody>
        </p:sp>
        <p:cxnSp>
          <p:nvCxnSpPr>
            <p:cNvPr id="43" name="Straight Connector 42">
              <a:extLst>
                <a:ext uri="{FF2B5EF4-FFF2-40B4-BE49-F238E27FC236}">
                  <a16:creationId xmlns:a16="http://schemas.microsoft.com/office/drawing/2014/main" id="{9A76E128-7BC5-9D4F-948D-38B9B12D78EC}"/>
                </a:ext>
              </a:extLst>
            </p:cNvPr>
            <p:cNvCxnSpPr/>
            <p:nvPr/>
          </p:nvCxnSpPr>
          <p:spPr bwMode="auto">
            <a:xfrm rot="16200000" flipH="1">
              <a:off x="8717983"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44" name="TextBox 43"/>
            <p:cNvSpPr txBox="1"/>
            <p:nvPr/>
          </p:nvSpPr>
          <p:spPr>
            <a:xfrm>
              <a:off x="8632840"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130</a:t>
              </a:r>
            </a:p>
          </p:txBody>
        </p:sp>
        <p:cxnSp>
          <p:nvCxnSpPr>
            <p:cNvPr id="45" name="Straight Connector 44">
              <a:extLst>
                <a:ext uri="{FF2B5EF4-FFF2-40B4-BE49-F238E27FC236}">
                  <a16:creationId xmlns:a16="http://schemas.microsoft.com/office/drawing/2014/main" id="{9A76E128-7BC5-9D4F-948D-38B9B12D78EC}"/>
                </a:ext>
              </a:extLst>
            </p:cNvPr>
            <p:cNvCxnSpPr/>
            <p:nvPr/>
          </p:nvCxnSpPr>
          <p:spPr bwMode="auto">
            <a:xfrm rot="16200000" flipH="1">
              <a:off x="9037071"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46" name="TextBox 45"/>
            <p:cNvSpPr txBox="1"/>
            <p:nvPr/>
          </p:nvSpPr>
          <p:spPr>
            <a:xfrm>
              <a:off x="8951928"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156</a:t>
              </a:r>
            </a:p>
          </p:txBody>
        </p:sp>
        <p:cxnSp>
          <p:nvCxnSpPr>
            <p:cNvPr id="47" name="Straight Connector 46">
              <a:extLst>
                <a:ext uri="{FF2B5EF4-FFF2-40B4-BE49-F238E27FC236}">
                  <a16:creationId xmlns:a16="http://schemas.microsoft.com/office/drawing/2014/main" id="{9A76E128-7BC5-9D4F-948D-38B9B12D78EC}"/>
                </a:ext>
              </a:extLst>
            </p:cNvPr>
            <p:cNvCxnSpPr/>
            <p:nvPr/>
          </p:nvCxnSpPr>
          <p:spPr bwMode="auto">
            <a:xfrm rot="16200000" flipH="1">
              <a:off x="9353777"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48" name="TextBox 47"/>
            <p:cNvSpPr txBox="1"/>
            <p:nvPr/>
          </p:nvSpPr>
          <p:spPr>
            <a:xfrm>
              <a:off x="9268634"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182</a:t>
              </a:r>
            </a:p>
          </p:txBody>
        </p:sp>
        <p:cxnSp>
          <p:nvCxnSpPr>
            <p:cNvPr id="49" name="Straight Connector 48">
              <a:extLst>
                <a:ext uri="{FF2B5EF4-FFF2-40B4-BE49-F238E27FC236}">
                  <a16:creationId xmlns:a16="http://schemas.microsoft.com/office/drawing/2014/main" id="{9A76E128-7BC5-9D4F-948D-38B9B12D78EC}"/>
                </a:ext>
              </a:extLst>
            </p:cNvPr>
            <p:cNvCxnSpPr/>
            <p:nvPr/>
          </p:nvCxnSpPr>
          <p:spPr bwMode="auto">
            <a:xfrm rot="16200000" flipH="1">
              <a:off x="9672865"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50" name="TextBox 49"/>
            <p:cNvSpPr txBox="1"/>
            <p:nvPr/>
          </p:nvSpPr>
          <p:spPr>
            <a:xfrm>
              <a:off x="9587722"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208</a:t>
              </a:r>
            </a:p>
          </p:txBody>
        </p:sp>
        <p:cxnSp>
          <p:nvCxnSpPr>
            <p:cNvPr id="51" name="Straight Connector 50">
              <a:extLst>
                <a:ext uri="{FF2B5EF4-FFF2-40B4-BE49-F238E27FC236}">
                  <a16:creationId xmlns:a16="http://schemas.microsoft.com/office/drawing/2014/main" id="{9A76E128-7BC5-9D4F-948D-38B9B12D78EC}"/>
                </a:ext>
              </a:extLst>
            </p:cNvPr>
            <p:cNvCxnSpPr/>
            <p:nvPr/>
          </p:nvCxnSpPr>
          <p:spPr bwMode="auto">
            <a:xfrm rot="16200000" flipH="1">
              <a:off x="9991952"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52" name="TextBox 51"/>
            <p:cNvSpPr txBox="1"/>
            <p:nvPr/>
          </p:nvSpPr>
          <p:spPr>
            <a:xfrm>
              <a:off x="9906809"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234</a:t>
              </a:r>
            </a:p>
          </p:txBody>
        </p:sp>
        <p:cxnSp>
          <p:nvCxnSpPr>
            <p:cNvPr id="53" name="Straight Connector 52">
              <a:extLst>
                <a:ext uri="{FF2B5EF4-FFF2-40B4-BE49-F238E27FC236}">
                  <a16:creationId xmlns:a16="http://schemas.microsoft.com/office/drawing/2014/main" id="{9A76E128-7BC5-9D4F-948D-38B9B12D78EC}"/>
                </a:ext>
              </a:extLst>
            </p:cNvPr>
            <p:cNvCxnSpPr/>
            <p:nvPr/>
          </p:nvCxnSpPr>
          <p:spPr bwMode="auto">
            <a:xfrm rot="16200000" flipH="1">
              <a:off x="10308659"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54" name="TextBox 53"/>
            <p:cNvSpPr txBox="1"/>
            <p:nvPr/>
          </p:nvSpPr>
          <p:spPr>
            <a:xfrm>
              <a:off x="10223516"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260</a:t>
              </a:r>
            </a:p>
          </p:txBody>
        </p:sp>
        <p:cxnSp>
          <p:nvCxnSpPr>
            <p:cNvPr id="55" name="Straight Connector 54">
              <a:extLst>
                <a:ext uri="{FF2B5EF4-FFF2-40B4-BE49-F238E27FC236}">
                  <a16:creationId xmlns:a16="http://schemas.microsoft.com/office/drawing/2014/main" id="{9A76E128-7BC5-9D4F-948D-38B9B12D78EC}"/>
                </a:ext>
              </a:extLst>
            </p:cNvPr>
            <p:cNvCxnSpPr/>
            <p:nvPr/>
          </p:nvCxnSpPr>
          <p:spPr bwMode="auto">
            <a:xfrm rot="16200000" flipH="1">
              <a:off x="10630532"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56" name="TextBox 55"/>
            <p:cNvSpPr txBox="1"/>
            <p:nvPr/>
          </p:nvSpPr>
          <p:spPr>
            <a:xfrm>
              <a:off x="10545389"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286</a:t>
              </a:r>
            </a:p>
          </p:txBody>
        </p:sp>
        <p:cxnSp>
          <p:nvCxnSpPr>
            <p:cNvPr id="57" name="Straight Connector 56">
              <a:extLst>
                <a:ext uri="{FF2B5EF4-FFF2-40B4-BE49-F238E27FC236}">
                  <a16:creationId xmlns:a16="http://schemas.microsoft.com/office/drawing/2014/main" id="{9A76E128-7BC5-9D4F-948D-38B9B12D78EC}"/>
                </a:ext>
              </a:extLst>
            </p:cNvPr>
            <p:cNvCxnSpPr/>
            <p:nvPr/>
          </p:nvCxnSpPr>
          <p:spPr bwMode="auto">
            <a:xfrm rot="16200000" flipH="1">
              <a:off x="10949620"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58" name="TextBox 57"/>
            <p:cNvSpPr txBox="1"/>
            <p:nvPr/>
          </p:nvSpPr>
          <p:spPr>
            <a:xfrm>
              <a:off x="10864477"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312</a:t>
              </a:r>
            </a:p>
          </p:txBody>
        </p:sp>
        <p:cxnSp>
          <p:nvCxnSpPr>
            <p:cNvPr id="59" name="Straight Connector 58">
              <a:extLst>
                <a:ext uri="{FF2B5EF4-FFF2-40B4-BE49-F238E27FC236}">
                  <a16:creationId xmlns:a16="http://schemas.microsoft.com/office/drawing/2014/main" id="{9A76E128-7BC5-9D4F-948D-38B9B12D78EC}"/>
                </a:ext>
              </a:extLst>
            </p:cNvPr>
            <p:cNvCxnSpPr/>
            <p:nvPr/>
          </p:nvCxnSpPr>
          <p:spPr bwMode="auto">
            <a:xfrm rot="16200000" flipH="1">
              <a:off x="11271090" y="5445112"/>
              <a:ext cx="65357"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60" name="TextBox 59"/>
            <p:cNvSpPr txBox="1"/>
            <p:nvPr/>
          </p:nvSpPr>
          <p:spPr>
            <a:xfrm>
              <a:off x="11185947" y="5522642"/>
              <a:ext cx="235642" cy="147017"/>
            </a:xfrm>
            <a:prstGeom prst="rect">
              <a:avLst/>
            </a:prstGeom>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338</a:t>
              </a:r>
            </a:p>
          </p:txBody>
        </p:sp>
        <p:sp>
          <p:nvSpPr>
            <p:cNvPr id="61" name="TextBox 60"/>
            <p:cNvSpPr txBox="1"/>
            <p:nvPr/>
          </p:nvSpPr>
          <p:spPr>
            <a:xfrm rot="10800000" flipV="1">
              <a:off x="11154126" y="2523117"/>
              <a:ext cx="541815" cy="147017"/>
            </a:xfrm>
            <a:prstGeom prst="rect">
              <a:avLst/>
            </a:prstGeom>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Arial" panose="020B0604020202020204"/>
                  <a:ea typeface="+mn-ea"/>
                  <a:cs typeface="+mn-cs"/>
                </a:rPr>
                <a:t>Placebo</a:t>
              </a:r>
              <a:endParaRPr kumimoji="0" lang="en-GB" sz="1100" b="1" i="0" u="none" strike="noStrike" kern="1200" cap="none" spc="0" normalizeH="0" baseline="30000" noProof="0">
                <a:ln>
                  <a:noFill/>
                </a:ln>
                <a:solidFill>
                  <a:srgbClr val="000000"/>
                </a:solidFill>
                <a:effectLst/>
                <a:uLnTx/>
                <a:uFillTx/>
                <a:latin typeface="Arial" panose="020B0604020202020204"/>
                <a:ea typeface="+mn-ea"/>
                <a:cs typeface="+mn-cs"/>
              </a:endParaRPr>
            </a:p>
          </p:txBody>
        </p:sp>
        <p:sp>
          <p:nvSpPr>
            <p:cNvPr id="62" name="TextBox 61"/>
            <p:cNvSpPr txBox="1"/>
            <p:nvPr/>
          </p:nvSpPr>
          <p:spPr>
            <a:xfrm rot="10800000" flipV="1">
              <a:off x="10816279" y="4677774"/>
              <a:ext cx="876843" cy="147017"/>
            </a:xfrm>
            <a:prstGeom prst="rect">
              <a:avLst/>
            </a:prstGeom>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Arial" panose="020B0604020202020204"/>
                  <a:ea typeface="+mn-ea"/>
                  <a:cs typeface="+mn-cs"/>
                </a:rPr>
                <a:t>Canagliflozin</a:t>
              </a:r>
              <a:endParaRPr kumimoji="0" lang="en-GB" sz="1100" b="1" i="0" u="none" strike="noStrike" kern="1200" cap="none" spc="0" normalizeH="0" baseline="30000" noProof="0">
                <a:ln>
                  <a:noFill/>
                </a:ln>
                <a:solidFill>
                  <a:srgbClr val="000000"/>
                </a:solidFill>
                <a:effectLst/>
                <a:uLnTx/>
                <a:uFillTx/>
                <a:latin typeface="Arial" panose="020B0604020202020204"/>
                <a:ea typeface="+mn-ea"/>
                <a:cs typeface="+mn-cs"/>
              </a:endParaRPr>
            </a:p>
          </p:txBody>
        </p:sp>
        <p:sp>
          <p:nvSpPr>
            <p:cNvPr id="63" name="AutoShape 12"/>
            <p:cNvSpPr>
              <a:spLocks noChangeAspect="1" noChangeArrowheads="1" noTextEdit="1"/>
            </p:cNvSpPr>
            <p:nvPr/>
          </p:nvSpPr>
          <p:spPr bwMode="auto">
            <a:xfrm>
              <a:off x="7151140" y="2818460"/>
              <a:ext cx="440055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Freeform 14"/>
            <p:cNvSpPr>
              <a:spLocks/>
            </p:cNvSpPr>
            <p:nvPr/>
          </p:nvSpPr>
          <p:spPr bwMode="auto">
            <a:xfrm>
              <a:off x="7151140" y="3824936"/>
              <a:ext cx="4397375" cy="1589088"/>
            </a:xfrm>
            <a:custGeom>
              <a:avLst/>
              <a:gdLst>
                <a:gd name="T0" fmla="*/ 23 w 1373"/>
                <a:gd name="T1" fmla="*/ 479 h 479"/>
                <a:gd name="T2" fmla="*/ 65 w 1373"/>
                <a:gd name="T3" fmla="*/ 474 h 479"/>
                <a:gd name="T4" fmla="*/ 117 w 1373"/>
                <a:gd name="T5" fmla="*/ 468 h 479"/>
                <a:gd name="T6" fmla="*/ 153 w 1373"/>
                <a:gd name="T7" fmla="*/ 465 h 479"/>
                <a:gd name="T8" fmla="*/ 201 w 1373"/>
                <a:gd name="T9" fmla="*/ 458 h 479"/>
                <a:gd name="T10" fmla="*/ 232 w 1373"/>
                <a:gd name="T11" fmla="*/ 443 h 479"/>
                <a:gd name="T12" fmla="*/ 297 w 1373"/>
                <a:gd name="T13" fmla="*/ 438 h 479"/>
                <a:gd name="T14" fmla="*/ 366 w 1373"/>
                <a:gd name="T15" fmla="*/ 430 h 479"/>
                <a:gd name="T16" fmla="*/ 395 w 1373"/>
                <a:gd name="T17" fmla="*/ 424 h 479"/>
                <a:gd name="T18" fmla="*/ 399 w 1373"/>
                <a:gd name="T19" fmla="*/ 412 h 479"/>
                <a:gd name="T20" fmla="*/ 410 w 1373"/>
                <a:gd name="T21" fmla="*/ 403 h 479"/>
                <a:gd name="T22" fmla="*/ 428 w 1373"/>
                <a:gd name="T23" fmla="*/ 399 h 479"/>
                <a:gd name="T24" fmla="*/ 451 w 1373"/>
                <a:gd name="T25" fmla="*/ 396 h 479"/>
                <a:gd name="T26" fmla="*/ 498 w 1373"/>
                <a:gd name="T27" fmla="*/ 392 h 479"/>
                <a:gd name="T28" fmla="*/ 596 w 1373"/>
                <a:gd name="T29" fmla="*/ 384 h 479"/>
                <a:gd name="T30" fmla="*/ 695 w 1373"/>
                <a:gd name="T31" fmla="*/ 368 h 479"/>
                <a:gd name="T32" fmla="*/ 700 w 1373"/>
                <a:gd name="T33" fmla="*/ 362 h 479"/>
                <a:gd name="T34" fmla="*/ 706 w 1373"/>
                <a:gd name="T35" fmla="*/ 347 h 479"/>
                <a:gd name="T36" fmla="*/ 740 w 1373"/>
                <a:gd name="T37" fmla="*/ 340 h 479"/>
                <a:gd name="T38" fmla="*/ 796 w 1373"/>
                <a:gd name="T39" fmla="*/ 336 h 479"/>
                <a:gd name="T40" fmla="*/ 837 w 1373"/>
                <a:gd name="T41" fmla="*/ 326 h 479"/>
                <a:gd name="T42" fmla="*/ 893 w 1373"/>
                <a:gd name="T43" fmla="*/ 321 h 479"/>
                <a:gd name="T44" fmla="*/ 909 w 1373"/>
                <a:gd name="T45" fmla="*/ 315 h 479"/>
                <a:gd name="T46" fmla="*/ 959 w 1373"/>
                <a:gd name="T47" fmla="*/ 308 h 479"/>
                <a:gd name="T48" fmla="*/ 992 w 1373"/>
                <a:gd name="T49" fmla="*/ 303 h 479"/>
                <a:gd name="T50" fmla="*/ 995 w 1373"/>
                <a:gd name="T51" fmla="*/ 291 h 479"/>
                <a:gd name="T52" fmla="*/ 1000 w 1373"/>
                <a:gd name="T53" fmla="*/ 285 h 479"/>
                <a:gd name="T54" fmla="*/ 1091 w 1373"/>
                <a:gd name="T55" fmla="*/ 276 h 479"/>
                <a:gd name="T56" fmla="*/ 1098 w 1373"/>
                <a:gd name="T57" fmla="*/ 269 h 479"/>
                <a:gd name="T58" fmla="*/ 1106 w 1373"/>
                <a:gd name="T59" fmla="*/ 250 h 479"/>
                <a:gd name="T60" fmla="*/ 1121 w 1373"/>
                <a:gd name="T61" fmla="*/ 237 h 479"/>
                <a:gd name="T62" fmla="*/ 1172 w 1373"/>
                <a:gd name="T63" fmla="*/ 229 h 479"/>
                <a:gd name="T64" fmla="*/ 1190 w 1373"/>
                <a:gd name="T65" fmla="*/ 222 h 479"/>
                <a:gd name="T66" fmla="*/ 1194 w 1373"/>
                <a:gd name="T67" fmla="*/ 213 h 479"/>
                <a:gd name="T68" fmla="*/ 1201 w 1373"/>
                <a:gd name="T69" fmla="*/ 182 h 479"/>
                <a:gd name="T70" fmla="*/ 1213 w 1373"/>
                <a:gd name="T71" fmla="*/ 167 h 479"/>
                <a:gd name="T72" fmla="*/ 1223 w 1373"/>
                <a:gd name="T73" fmla="*/ 162 h 479"/>
                <a:gd name="T74" fmla="*/ 1242 w 1373"/>
                <a:gd name="T75" fmla="*/ 153 h 479"/>
                <a:gd name="T76" fmla="*/ 1250 w 1373"/>
                <a:gd name="T77" fmla="*/ 136 h 479"/>
                <a:gd name="T78" fmla="*/ 1274 w 1373"/>
                <a:gd name="T79" fmla="*/ 127 h 479"/>
                <a:gd name="T80" fmla="*/ 1295 w 1373"/>
                <a:gd name="T81" fmla="*/ 114 h 479"/>
                <a:gd name="T82" fmla="*/ 1298 w 1373"/>
                <a:gd name="T83" fmla="*/ 81 h 479"/>
                <a:gd name="T84" fmla="*/ 1304 w 1373"/>
                <a:gd name="T85" fmla="*/ 63 h 479"/>
                <a:gd name="T86" fmla="*/ 1348 w 1373"/>
                <a:gd name="T87" fmla="*/ 44 h 479"/>
                <a:gd name="T88" fmla="*/ 1373 w 1373"/>
                <a:gd name="T89"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73" h="479">
                  <a:moveTo>
                    <a:pt x="0" y="479"/>
                  </a:moveTo>
                  <a:cubicBezTo>
                    <a:pt x="23" y="479"/>
                    <a:pt x="23" y="479"/>
                    <a:pt x="23" y="479"/>
                  </a:cubicBezTo>
                  <a:cubicBezTo>
                    <a:pt x="23" y="474"/>
                    <a:pt x="23" y="474"/>
                    <a:pt x="23" y="474"/>
                  </a:cubicBezTo>
                  <a:cubicBezTo>
                    <a:pt x="65" y="474"/>
                    <a:pt x="65" y="474"/>
                    <a:pt x="65" y="474"/>
                  </a:cubicBezTo>
                  <a:cubicBezTo>
                    <a:pt x="65" y="468"/>
                    <a:pt x="65" y="468"/>
                    <a:pt x="65" y="468"/>
                  </a:cubicBezTo>
                  <a:cubicBezTo>
                    <a:pt x="117" y="468"/>
                    <a:pt x="117" y="468"/>
                    <a:pt x="117" y="468"/>
                  </a:cubicBezTo>
                  <a:cubicBezTo>
                    <a:pt x="117" y="465"/>
                    <a:pt x="117" y="465"/>
                    <a:pt x="117" y="465"/>
                  </a:cubicBezTo>
                  <a:cubicBezTo>
                    <a:pt x="153" y="465"/>
                    <a:pt x="153" y="465"/>
                    <a:pt x="153" y="465"/>
                  </a:cubicBezTo>
                  <a:cubicBezTo>
                    <a:pt x="153" y="458"/>
                    <a:pt x="153" y="458"/>
                    <a:pt x="153" y="458"/>
                  </a:cubicBezTo>
                  <a:cubicBezTo>
                    <a:pt x="201" y="458"/>
                    <a:pt x="201" y="458"/>
                    <a:pt x="201" y="458"/>
                  </a:cubicBezTo>
                  <a:cubicBezTo>
                    <a:pt x="201" y="443"/>
                    <a:pt x="201" y="443"/>
                    <a:pt x="201" y="443"/>
                  </a:cubicBezTo>
                  <a:cubicBezTo>
                    <a:pt x="232" y="443"/>
                    <a:pt x="232" y="443"/>
                    <a:pt x="232" y="443"/>
                  </a:cubicBezTo>
                  <a:cubicBezTo>
                    <a:pt x="232" y="438"/>
                    <a:pt x="232" y="438"/>
                    <a:pt x="232" y="438"/>
                  </a:cubicBezTo>
                  <a:cubicBezTo>
                    <a:pt x="297" y="438"/>
                    <a:pt x="297" y="438"/>
                    <a:pt x="297" y="438"/>
                  </a:cubicBezTo>
                  <a:cubicBezTo>
                    <a:pt x="297" y="430"/>
                    <a:pt x="297" y="430"/>
                    <a:pt x="297" y="430"/>
                  </a:cubicBezTo>
                  <a:cubicBezTo>
                    <a:pt x="366" y="430"/>
                    <a:pt x="366" y="430"/>
                    <a:pt x="366" y="430"/>
                  </a:cubicBezTo>
                  <a:cubicBezTo>
                    <a:pt x="366" y="424"/>
                    <a:pt x="366" y="424"/>
                    <a:pt x="366" y="424"/>
                  </a:cubicBezTo>
                  <a:cubicBezTo>
                    <a:pt x="395" y="424"/>
                    <a:pt x="395" y="424"/>
                    <a:pt x="395" y="424"/>
                  </a:cubicBezTo>
                  <a:cubicBezTo>
                    <a:pt x="395" y="412"/>
                    <a:pt x="395" y="412"/>
                    <a:pt x="395" y="412"/>
                  </a:cubicBezTo>
                  <a:cubicBezTo>
                    <a:pt x="399" y="412"/>
                    <a:pt x="399" y="412"/>
                    <a:pt x="399" y="412"/>
                  </a:cubicBezTo>
                  <a:cubicBezTo>
                    <a:pt x="399" y="403"/>
                    <a:pt x="399" y="403"/>
                    <a:pt x="399" y="403"/>
                  </a:cubicBezTo>
                  <a:cubicBezTo>
                    <a:pt x="410" y="403"/>
                    <a:pt x="410" y="403"/>
                    <a:pt x="410" y="403"/>
                  </a:cubicBezTo>
                  <a:cubicBezTo>
                    <a:pt x="410" y="399"/>
                    <a:pt x="410" y="399"/>
                    <a:pt x="410" y="399"/>
                  </a:cubicBezTo>
                  <a:cubicBezTo>
                    <a:pt x="428" y="399"/>
                    <a:pt x="428" y="399"/>
                    <a:pt x="428" y="399"/>
                  </a:cubicBezTo>
                  <a:cubicBezTo>
                    <a:pt x="428" y="396"/>
                    <a:pt x="428" y="396"/>
                    <a:pt x="428" y="396"/>
                  </a:cubicBezTo>
                  <a:cubicBezTo>
                    <a:pt x="451" y="396"/>
                    <a:pt x="451" y="396"/>
                    <a:pt x="451" y="396"/>
                  </a:cubicBezTo>
                  <a:cubicBezTo>
                    <a:pt x="451" y="392"/>
                    <a:pt x="451" y="392"/>
                    <a:pt x="451" y="392"/>
                  </a:cubicBezTo>
                  <a:cubicBezTo>
                    <a:pt x="498" y="392"/>
                    <a:pt x="498" y="392"/>
                    <a:pt x="498" y="392"/>
                  </a:cubicBezTo>
                  <a:cubicBezTo>
                    <a:pt x="498" y="384"/>
                    <a:pt x="498" y="384"/>
                    <a:pt x="498" y="384"/>
                  </a:cubicBezTo>
                  <a:cubicBezTo>
                    <a:pt x="596" y="384"/>
                    <a:pt x="596" y="384"/>
                    <a:pt x="596" y="384"/>
                  </a:cubicBezTo>
                  <a:cubicBezTo>
                    <a:pt x="596" y="368"/>
                    <a:pt x="596" y="368"/>
                    <a:pt x="596" y="368"/>
                  </a:cubicBezTo>
                  <a:cubicBezTo>
                    <a:pt x="695" y="368"/>
                    <a:pt x="695" y="368"/>
                    <a:pt x="695" y="368"/>
                  </a:cubicBezTo>
                  <a:cubicBezTo>
                    <a:pt x="695" y="362"/>
                    <a:pt x="695" y="362"/>
                    <a:pt x="695" y="362"/>
                  </a:cubicBezTo>
                  <a:cubicBezTo>
                    <a:pt x="700" y="362"/>
                    <a:pt x="700" y="362"/>
                    <a:pt x="700" y="362"/>
                  </a:cubicBezTo>
                  <a:cubicBezTo>
                    <a:pt x="700" y="347"/>
                    <a:pt x="700" y="347"/>
                    <a:pt x="700" y="347"/>
                  </a:cubicBezTo>
                  <a:cubicBezTo>
                    <a:pt x="706" y="347"/>
                    <a:pt x="706" y="347"/>
                    <a:pt x="706" y="347"/>
                  </a:cubicBezTo>
                  <a:cubicBezTo>
                    <a:pt x="706" y="340"/>
                    <a:pt x="706" y="340"/>
                    <a:pt x="706" y="340"/>
                  </a:cubicBezTo>
                  <a:cubicBezTo>
                    <a:pt x="740" y="340"/>
                    <a:pt x="740" y="340"/>
                    <a:pt x="740" y="340"/>
                  </a:cubicBezTo>
                  <a:cubicBezTo>
                    <a:pt x="740" y="336"/>
                    <a:pt x="740" y="336"/>
                    <a:pt x="740" y="336"/>
                  </a:cubicBezTo>
                  <a:cubicBezTo>
                    <a:pt x="796" y="336"/>
                    <a:pt x="796" y="336"/>
                    <a:pt x="796" y="336"/>
                  </a:cubicBezTo>
                  <a:cubicBezTo>
                    <a:pt x="796" y="326"/>
                    <a:pt x="796" y="326"/>
                    <a:pt x="796" y="326"/>
                  </a:cubicBezTo>
                  <a:cubicBezTo>
                    <a:pt x="837" y="326"/>
                    <a:pt x="837" y="326"/>
                    <a:pt x="837" y="326"/>
                  </a:cubicBezTo>
                  <a:cubicBezTo>
                    <a:pt x="837" y="321"/>
                    <a:pt x="837" y="321"/>
                    <a:pt x="837" y="321"/>
                  </a:cubicBezTo>
                  <a:cubicBezTo>
                    <a:pt x="893" y="321"/>
                    <a:pt x="893" y="321"/>
                    <a:pt x="893" y="321"/>
                  </a:cubicBezTo>
                  <a:cubicBezTo>
                    <a:pt x="893" y="315"/>
                    <a:pt x="893" y="315"/>
                    <a:pt x="893" y="315"/>
                  </a:cubicBezTo>
                  <a:cubicBezTo>
                    <a:pt x="909" y="315"/>
                    <a:pt x="909" y="315"/>
                    <a:pt x="909" y="315"/>
                  </a:cubicBezTo>
                  <a:cubicBezTo>
                    <a:pt x="909" y="308"/>
                    <a:pt x="909" y="308"/>
                    <a:pt x="909" y="308"/>
                  </a:cubicBezTo>
                  <a:cubicBezTo>
                    <a:pt x="959" y="308"/>
                    <a:pt x="959" y="308"/>
                    <a:pt x="959" y="308"/>
                  </a:cubicBezTo>
                  <a:cubicBezTo>
                    <a:pt x="959" y="303"/>
                    <a:pt x="959" y="303"/>
                    <a:pt x="959" y="303"/>
                  </a:cubicBezTo>
                  <a:cubicBezTo>
                    <a:pt x="992" y="303"/>
                    <a:pt x="992" y="303"/>
                    <a:pt x="992" y="303"/>
                  </a:cubicBezTo>
                  <a:cubicBezTo>
                    <a:pt x="992" y="291"/>
                    <a:pt x="992" y="291"/>
                    <a:pt x="992" y="291"/>
                  </a:cubicBezTo>
                  <a:cubicBezTo>
                    <a:pt x="995" y="291"/>
                    <a:pt x="995" y="291"/>
                    <a:pt x="995" y="291"/>
                  </a:cubicBezTo>
                  <a:cubicBezTo>
                    <a:pt x="995" y="285"/>
                    <a:pt x="995" y="285"/>
                    <a:pt x="995" y="285"/>
                  </a:cubicBezTo>
                  <a:cubicBezTo>
                    <a:pt x="1000" y="285"/>
                    <a:pt x="1000" y="285"/>
                    <a:pt x="1000" y="285"/>
                  </a:cubicBezTo>
                  <a:cubicBezTo>
                    <a:pt x="1000" y="285"/>
                    <a:pt x="1000" y="274"/>
                    <a:pt x="1000" y="276"/>
                  </a:cubicBezTo>
                  <a:cubicBezTo>
                    <a:pt x="1000" y="278"/>
                    <a:pt x="1091" y="276"/>
                    <a:pt x="1091" y="276"/>
                  </a:cubicBezTo>
                  <a:cubicBezTo>
                    <a:pt x="1091" y="269"/>
                    <a:pt x="1091" y="269"/>
                    <a:pt x="1091" y="269"/>
                  </a:cubicBezTo>
                  <a:cubicBezTo>
                    <a:pt x="1098" y="269"/>
                    <a:pt x="1098" y="269"/>
                    <a:pt x="1098" y="269"/>
                  </a:cubicBezTo>
                  <a:cubicBezTo>
                    <a:pt x="1098" y="250"/>
                    <a:pt x="1098" y="250"/>
                    <a:pt x="1098" y="250"/>
                  </a:cubicBezTo>
                  <a:cubicBezTo>
                    <a:pt x="1106" y="250"/>
                    <a:pt x="1106" y="250"/>
                    <a:pt x="1106" y="250"/>
                  </a:cubicBezTo>
                  <a:cubicBezTo>
                    <a:pt x="1106" y="237"/>
                    <a:pt x="1106" y="237"/>
                    <a:pt x="1106" y="237"/>
                  </a:cubicBezTo>
                  <a:cubicBezTo>
                    <a:pt x="1121" y="237"/>
                    <a:pt x="1121" y="237"/>
                    <a:pt x="1121" y="237"/>
                  </a:cubicBezTo>
                  <a:cubicBezTo>
                    <a:pt x="1121" y="229"/>
                    <a:pt x="1121" y="229"/>
                    <a:pt x="1121" y="229"/>
                  </a:cubicBezTo>
                  <a:cubicBezTo>
                    <a:pt x="1172" y="229"/>
                    <a:pt x="1172" y="229"/>
                    <a:pt x="1172" y="229"/>
                  </a:cubicBezTo>
                  <a:cubicBezTo>
                    <a:pt x="1172" y="222"/>
                    <a:pt x="1172" y="222"/>
                    <a:pt x="1172" y="222"/>
                  </a:cubicBezTo>
                  <a:cubicBezTo>
                    <a:pt x="1190" y="222"/>
                    <a:pt x="1190" y="222"/>
                    <a:pt x="1190" y="222"/>
                  </a:cubicBezTo>
                  <a:cubicBezTo>
                    <a:pt x="1190" y="213"/>
                    <a:pt x="1190" y="213"/>
                    <a:pt x="1190" y="213"/>
                  </a:cubicBezTo>
                  <a:cubicBezTo>
                    <a:pt x="1194" y="213"/>
                    <a:pt x="1194" y="213"/>
                    <a:pt x="1194" y="213"/>
                  </a:cubicBezTo>
                  <a:cubicBezTo>
                    <a:pt x="1194" y="182"/>
                    <a:pt x="1194" y="182"/>
                    <a:pt x="1194" y="182"/>
                  </a:cubicBezTo>
                  <a:cubicBezTo>
                    <a:pt x="1201" y="182"/>
                    <a:pt x="1201" y="182"/>
                    <a:pt x="1201" y="182"/>
                  </a:cubicBezTo>
                  <a:cubicBezTo>
                    <a:pt x="1201" y="167"/>
                    <a:pt x="1201" y="167"/>
                    <a:pt x="1201" y="167"/>
                  </a:cubicBezTo>
                  <a:cubicBezTo>
                    <a:pt x="1213" y="167"/>
                    <a:pt x="1213" y="167"/>
                    <a:pt x="1213" y="167"/>
                  </a:cubicBezTo>
                  <a:cubicBezTo>
                    <a:pt x="1213" y="162"/>
                    <a:pt x="1213" y="162"/>
                    <a:pt x="1213" y="162"/>
                  </a:cubicBezTo>
                  <a:cubicBezTo>
                    <a:pt x="1223" y="162"/>
                    <a:pt x="1223" y="162"/>
                    <a:pt x="1223" y="162"/>
                  </a:cubicBezTo>
                  <a:cubicBezTo>
                    <a:pt x="1223" y="153"/>
                    <a:pt x="1223" y="153"/>
                    <a:pt x="1223" y="153"/>
                  </a:cubicBezTo>
                  <a:cubicBezTo>
                    <a:pt x="1242" y="153"/>
                    <a:pt x="1242" y="153"/>
                    <a:pt x="1242" y="153"/>
                  </a:cubicBezTo>
                  <a:cubicBezTo>
                    <a:pt x="1242" y="136"/>
                    <a:pt x="1242" y="136"/>
                    <a:pt x="1242" y="136"/>
                  </a:cubicBezTo>
                  <a:cubicBezTo>
                    <a:pt x="1250" y="136"/>
                    <a:pt x="1250" y="136"/>
                    <a:pt x="1250" y="136"/>
                  </a:cubicBezTo>
                  <a:cubicBezTo>
                    <a:pt x="1250" y="127"/>
                    <a:pt x="1250" y="127"/>
                    <a:pt x="1250" y="127"/>
                  </a:cubicBezTo>
                  <a:cubicBezTo>
                    <a:pt x="1274" y="127"/>
                    <a:pt x="1274" y="127"/>
                    <a:pt x="1274" y="127"/>
                  </a:cubicBezTo>
                  <a:cubicBezTo>
                    <a:pt x="1274" y="114"/>
                    <a:pt x="1274" y="114"/>
                    <a:pt x="1274" y="114"/>
                  </a:cubicBezTo>
                  <a:cubicBezTo>
                    <a:pt x="1295" y="114"/>
                    <a:pt x="1295" y="114"/>
                    <a:pt x="1295" y="114"/>
                  </a:cubicBezTo>
                  <a:cubicBezTo>
                    <a:pt x="1295" y="81"/>
                    <a:pt x="1295" y="81"/>
                    <a:pt x="1295" y="81"/>
                  </a:cubicBezTo>
                  <a:cubicBezTo>
                    <a:pt x="1298" y="81"/>
                    <a:pt x="1298" y="81"/>
                    <a:pt x="1298" y="81"/>
                  </a:cubicBezTo>
                  <a:cubicBezTo>
                    <a:pt x="1298" y="63"/>
                    <a:pt x="1298" y="63"/>
                    <a:pt x="1298" y="63"/>
                  </a:cubicBezTo>
                  <a:cubicBezTo>
                    <a:pt x="1304" y="63"/>
                    <a:pt x="1304" y="63"/>
                    <a:pt x="1304" y="63"/>
                  </a:cubicBezTo>
                  <a:cubicBezTo>
                    <a:pt x="1304" y="44"/>
                    <a:pt x="1304" y="44"/>
                    <a:pt x="1304" y="44"/>
                  </a:cubicBezTo>
                  <a:cubicBezTo>
                    <a:pt x="1348" y="44"/>
                    <a:pt x="1348" y="44"/>
                    <a:pt x="1348" y="44"/>
                  </a:cubicBezTo>
                  <a:cubicBezTo>
                    <a:pt x="1348" y="0"/>
                    <a:pt x="1348" y="0"/>
                    <a:pt x="1348" y="0"/>
                  </a:cubicBezTo>
                  <a:cubicBezTo>
                    <a:pt x="1373" y="0"/>
                    <a:pt x="1373" y="0"/>
                    <a:pt x="1373" y="0"/>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Freeform 15"/>
            <p:cNvSpPr>
              <a:spLocks/>
            </p:cNvSpPr>
            <p:nvPr/>
          </p:nvSpPr>
          <p:spPr bwMode="auto">
            <a:xfrm>
              <a:off x="7151140" y="2824810"/>
              <a:ext cx="4387850" cy="2582863"/>
            </a:xfrm>
            <a:custGeom>
              <a:avLst/>
              <a:gdLst>
                <a:gd name="T0" fmla="*/ 23 w 1370"/>
                <a:gd name="T1" fmla="*/ 779 h 779"/>
                <a:gd name="T2" fmla="*/ 66 w 1370"/>
                <a:gd name="T3" fmla="*/ 773 h 779"/>
                <a:gd name="T4" fmla="*/ 117 w 1370"/>
                <a:gd name="T5" fmla="*/ 769 h 779"/>
                <a:gd name="T6" fmla="*/ 145 w 1370"/>
                <a:gd name="T7" fmla="*/ 764 h 779"/>
                <a:gd name="T8" fmla="*/ 189 w 1370"/>
                <a:gd name="T9" fmla="*/ 758 h 779"/>
                <a:gd name="T10" fmla="*/ 202 w 1370"/>
                <a:gd name="T11" fmla="*/ 737 h 779"/>
                <a:gd name="T12" fmla="*/ 296 w 1370"/>
                <a:gd name="T13" fmla="*/ 711 h 779"/>
                <a:gd name="T14" fmla="*/ 301 w 1370"/>
                <a:gd name="T15" fmla="*/ 705 h 779"/>
                <a:gd name="T16" fmla="*/ 314 w 1370"/>
                <a:gd name="T17" fmla="*/ 701 h 779"/>
                <a:gd name="T18" fmla="*/ 329 w 1370"/>
                <a:gd name="T19" fmla="*/ 696 h 779"/>
                <a:gd name="T20" fmla="*/ 395 w 1370"/>
                <a:gd name="T21" fmla="*/ 688 h 779"/>
                <a:gd name="T22" fmla="*/ 399 w 1370"/>
                <a:gd name="T23" fmla="*/ 676 h 779"/>
                <a:gd name="T24" fmla="*/ 431 w 1370"/>
                <a:gd name="T25" fmla="*/ 656 h 779"/>
                <a:gd name="T26" fmla="*/ 450 w 1370"/>
                <a:gd name="T27" fmla="*/ 643 h 779"/>
                <a:gd name="T28" fmla="*/ 462 w 1370"/>
                <a:gd name="T29" fmla="*/ 636 h 779"/>
                <a:gd name="T30" fmla="*/ 484 w 1370"/>
                <a:gd name="T31" fmla="*/ 623 h 779"/>
                <a:gd name="T32" fmla="*/ 497 w 1370"/>
                <a:gd name="T33" fmla="*/ 595 h 779"/>
                <a:gd name="T34" fmla="*/ 533 w 1370"/>
                <a:gd name="T35" fmla="*/ 580 h 779"/>
                <a:gd name="T36" fmla="*/ 543 w 1370"/>
                <a:gd name="T37" fmla="*/ 571 h 779"/>
                <a:gd name="T38" fmla="*/ 606 w 1370"/>
                <a:gd name="T39" fmla="*/ 554 h 779"/>
                <a:gd name="T40" fmla="*/ 618 w 1370"/>
                <a:gd name="T41" fmla="*/ 548 h 779"/>
                <a:gd name="T42" fmla="*/ 647 w 1370"/>
                <a:gd name="T43" fmla="*/ 539 h 779"/>
                <a:gd name="T44" fmla="*/ 711 w 1370"/>
                <a:gd name="T45" fmla="*/ 521 h 779"/>
                <a:gd name="T46" fmla="*/ 726 w 1370"/>
                <a:gd name="T47" fmla="*/ 513 h 779"/>
                <a:gd name="T48" fmla="*/ 734 w 1370"/>
                <a:gd name="T49" fmla="*/ 507 h 779"/>
                <a:gd name="T50" fmla="*/ 758 w 1370"/>
                <a:gd name="T51" fmla="*/ 500 h 779"/>
                <a:gd name="T52" fmla="*/ 797 w 1370"/>
                <a:gd name="T53" fmla="*/ 478 h 779"/>
                <a:gd name="T54" fmla="*/ 804 w 1370"/>
                <a:gd name="T55" fmla="*/ 465 h 779"/>
                <a:gd name="T56" fmla="*/ 897 w 1370"/>
                <a:gd name="T57" fmla="*/ 445 h 779"/>
                <a:gd name="T58" fmla="*/ 955 w 1370"/>
                <a:gd name="T59" fmla="*/ 430 h 779"/>
                <a:gd name="T60" fmla="*/ 993 w 1370"/>
                <a:gd name="T61" fmla="*/ 423 h 779"/>
                <a:gd name="T62" fmla="*/ 999 w 1370"/>
                <a:gd name="T63" fmla="*/ 385 h 779"/>
                <a:gd name="T64" fmla="*/ 1088 w 1370"/>
                <a:gd name="T65" fmla="*/ 360 h 779"/>
                <a:gd name="T66" fmla="*/ 1097 w 1370"/>
                <a:gd name="T67" fmla="*/ 350 h 779"/>
                <a:gd name="T68" fmla="*/ 1108 w 1370"/>
                <a:gd name="T69" fmla="*/ 325 h 779"/>
                <a:gd name="T70" fmla="*/ 1167 w 1370"/>
                <a:gd name="T71" fmla="*/ 316 h 779"/>
                <a:gd name="T72" fmla="*/ 1188 w 1370"/>
                <a:gd name="T73" fmla="*/ 308 h 779"/>
                <a:gd name="T74" fmla="*/ 1197 w 1370"/>
                <a:gd name="T75" fmla="*/ 300 h 779"/>
                <a:gd name="T76" fmla="*/ 1208 w 1370"/>
                <a:gd name="T77" fmla="*/ 218 h 779"/>
                <a:gd name="T78" fmla="*/ 1216 w 1370"/>
                <a:gd name="T79" fmla="*/ 202 h 779"/>
                <a:gd name="T80" fmla="*/ 1223 w 1370"/>
                <a:gd name="T81" fmla="*/ 187 h 779"/>
                <a:gd name="T82" fmla="*/ 1268 w 1370"/>
                <a:gd name="T83" fmla="*/ 167 h 779"/>
                <a:gd name="T84" fmla="*/ 1284 w 1370"/>
                <a:gd name="T85" fmla="*/ 133 h 779"/>
                <a:gd name="T86" fmla="*/ 1298 w 1370"/>
                <a:gd name="T87" fmla="*/ 60 h 779"/>
                <a:gd name="T88" fmla="*/ 1319 w 1370"/>
                <a:gd name="T89" fmla="*/ 0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70" h="779">
                  <a:moveTo>
                    <a:pt x="0" y="779"/>
                  </a:moveTo>
                  <a:cubicBezTo>
                    <a:pt x="23" y="779"/>
                    <a:pt x="23" y="779"/>
                    <a:pt x="23" y="779"/>
                  </a:cubicBezTo>
                  <a:cubicBezTo>
                    <a:pt x="23" y="773"/>
                    <a:pt x="23" y="773"/>
                    <a:pt x="23" y="773"/>
                  </a:cubicBezTo>
                  <a:cubicBezTo>
                    <a:pt x="66" y="773"/>
                    <a:pt x="66" y="773"/>
                    <a:pt x="66" y="773"/>
                  </a:cubicBezTo>
                  <a:cubicBezTo>
                    <a:pt x="66" y="769"/>
                    <a:pt x="66" y="769"/>
                    <a:pt x="66" y="769"/>
                  </a:cubicBezTo>
                  <a:cubicBezTo>
                    <a:pt x="117" y="769"/>
                    <a:pt x="117" y="769"/>
                    <a:pt x="117" y="769"/>
                  </a:cubicBezTo>
                  <a:cubicBezTo>
                    <a:pt x="145" y="769"/>
                    <a:pt x="145" y="769"/>
                    <a:pt x="145" y="769"/>
                  </a:cubicBezTo>
                  <a:cubicBezTo>
                    <a:pt x="145" y="764"/>
                    <a:pt x="145" y="764"/>
                    <a:pt x="145" y="764"/>
                  </a:cubicBezTo>
                  <a:cubicBezTo>
                    <a:pt x="189" y="764"/>
                    <a:pt x="189" y="764"/>
                    <a:pt x="189" y="764"/>
                  </a:cubicBezTo>
                  <a:cubicBezTo>
                    <a:pt x="189" y="758"/>
                    <a:pt x="189" y="758"/>
                    <a:pt x="189" y="758"/>
                  </a:cubicBezTo>
                  <a:cubicBezTo>
                    <a:pt x="202" y="758"/>
                    <a:pt x="202" y="758"/>
                    <a:pt x="202" y="758"/>
                  </a:cubicBezTo>
                  <a:cubicBezTo>
                    <a:pt x="202" y="737"/>
                    <a:pt x="202" y="737"/>
                    <a:pt x="202" y="737"/>
                  </a:cubicBezTo>
                  <a:cubicBezTo>
                    <a:pt x="296" y="737"/>
                    <a:pt x="296" y="737"/>
                    <a:pt x="296" y="737"/>
                  </a:cubicBezTo>
                  <a:cubicBezTo>
                    <a:pt x="296" y="711"/>
                    <a:pt x="296" y="711"/>
                    <a:pt x="296" y="711"/>
                  </a:cubicBezTo>
                  <a:cubicBezTo>
                    <a:pt x="301" y="711"/>
                    <a:pt x="301" y="711"/>
                    <a:pt x="301" y="711"/>
                  </a:cubicBezTo>
                  <a:cubicBezTo>
                    <a:pt x="301" y="705"/>
                    <a:pt x="301" y="705"/>
                    <a:pt x="301" y="705"/>
                  </a:cubicBezTo>
                  <a:cubicBezTo>
                    <a:pt x="314" y="705"/>
                    <a:pt x="314" y="705"/>
                    <a:pt x="314" y="705"/>
                  </a:cubicBezTo>
                  <a:cubicBezTo>
                    <a:pt x="314" y="701"/>
                    <a:pt x="314" y="701"/>
                    <a:pt x="314" y="701"/>
                  </a:cubicBezTo>
                  <a:cubicBezTo>
                    <a:pt x="329" y="701"/>
                    <a:pt x="329" y="701"/>
                    <a:pt x="329" y="701"/>
                  </a:cubicBezTo>
                  <a:cubicBezTo>
                    <a:pt x="329" y="696"/>
                    <a:pt x="329" y="696"/>
                    <a:pt x="329" y="696"/>
                  </a:cubicBezTo>
                  <a:cubicBezTo>
                    <a:pt x="395" y="696"/>
                    <a:pt x="395" y="696"/>
                    <a:pt x="395" y="696"/>
                  </a:cubicBezTo>
                  <a:cubicBezTo>
                    <a:pt x="395" y="688"/>
                    <a:pt x="395" y="688"/>
                    <a:pt x="395" y="688"/>
                  </a:cubicBezTo>
                  <a:cubicBezTo>
                    <a:pt x="399" y="688"/>
                    <a:pt x="399" y="688"/>
                    <a:pt x="399" y="688"/>
                  </a:cubicBezTo>
                  <a:cubicBezTo>
                    <a:pt x="399" y="676"/>
                    <a:pt x="399" y="676"/>
                    <a:pt x="399" y="676"/>
                  </a:cubicBezTo>
                  <a:cubicBezTo>
                    <a:pt x="417" y="676"/>
                    <a:pt x="417" y="676"/>
                    <a:pt x="417" y="676"/>
                  </a:cubicBezTo>
                  <a:cubicBezTo>
                    <a:pt x="417" y="676"/>
                    <a:pt x="413" y="659"/>
                    <a:pt x="431" y="656"/>
                  </a:cubicBezTo>
                  <a:cubicBezTo>
                    <a:pt x="431" y="643"/>
                    <a:pt x="431" y="643"/>
                    <a:pt x="431" y="643"/>
                  </a:cubicBezTo>
                  <a:cubicBezTo>
                    <a:pt x="450" y="643"/>
                    <a:pt x="450" y="643"/>
                    <a:pt x="450" y="643"/>
                  </a:cubicBezTo>
                  <a:cubicBezTo>
                    <a:pt x="450" y="636"/>
                    <a:pt x="450" y="636"/>
                    <a:pt x="450" y="636"/>
                  </a:cubicBezTo>
                  <a:cubicBezTo>
                    <a:pt x="462" y="636"/>
                    <a:pt x="462" y="636"/>
                    <a:pt x="462" y="636"/>
                  </a:cubicBezTo>
                  <a:cubicBezTo>
                    <a:pt x="462" y="623"/>
                    <a:pt x="462" y="623"/>
                    <a:pt x="462" y="623"/>
                  </a:cubicBezTo>
                  <a:cubicBezTo>
                    <a:pt x="484" y="623"/>
                    <a:pt x="484" y="623"/>
                    <a:pt x="484" y="623"/>
                  </a:cubicBezTo>
                  <a:cubicBezTo>
                    <a:pt x="484" y="623"/>
                    <a:pt x="489" y="612"/>
                    <a:pt x="497" y="610"/>
                  </a:cubicBezTo>
                  <a:cubicBezTo>
                    <a:pt x="497" y="595"/>
                    <a:pt x="497" y="595"/>
                    <a:pt x="497" y="595"/>
                  </a:cubicBezTo>
                  <a:cubicBezTo>
                    <a:pt x="526" y="595"/>
                    <a:pt x="526" y="595"/>
                    <a:pt x="526" y="595"/>
                  </a:cubicBezTo>
                  <a:cubicBezTo>
                    <a:pt x="526" y="595"/>
                    <a:pt x="527" y="579"/>
                    <a:pt x="533" y="580"/>
                  </a:cubicBezTo>
                  <a:cubicBezTo>
                    <a:pt x="543" y="580"/>
                    <a:pt x="543" y="580"/>
                    <a:pt x="543" y="580"/>
                  </a:cubicBezTo>
                  <a:cubicBezTo>
                    <a:pt x="543" y="571"/>
                    <a:pt x="543" y="571"/>
                    <a:pt x="543" y="571"/>
                  </a:cubicBezTo>
                  <a:cubicBezTo>
                    <a:pt x="594" y="571"/>
                    <a:pt x="594" y="571"/>
                    <a:pt x="594" y="571"/>
                  </a:cubicBezTo>
                  <a:cubicBezTo>
                    <a:pt x="606" y="554"/>
                    <a:pt x="606" y="554"/>
                    <a:pt x="606" y="554"/>
                  </a:cubicBezTo>
                  <a:cubicBezTo>
                    <a:pt x="618" y="554"/>
                    <a:pt x="618" y="554"/>
                    <a:pt x="618" y="554"/>
                  </a:cubicBezTo>
                  <a:cubicBezTo>
                    <a:pt x="618" y="548"/>
                    <a:pt x="618" y="548"/>
                    <a:pt x="618" y="548"/>
                  </a:cubicBezTo>
                  <a:cubicBezTo>
                    <a:pt x="647" y="548"/>
                    <a:pt x="647" y="548"/>
                    <a:pt x="647" y="548"/>
                  </a:cubicBezTo>
                  <a:cubicBezTo>
                    <a:pt x="647" y="539"/>
                    <a:pt x="647" y="539"/>
                    <a:pt x="647" y="539"/>
                  </a:cubicBezTo>
                  <a:cubicBezTo>
                    <a:pt x="697" y="539"/>
                    <a:pt x="697" y="539"/>
                    <a:pt x="697" y="539"/>
                  </a:cubicBezTo>
                  <a:cubicBezTo>
                    <a:pt x="697" y="539"/>
                    <a:pt x="707" y="523"/>
                    <a:pt x="711" y="521"/>
                  </a:cubicBezTo>
                  <a:cubicBezTo>
                    <a:pt x="726" y="521"/>
                    <a:pt x="726" y="521"/>
                    <a:pt x="726" y="521"/>
                  </a:cubicBezTo>
                  <a:cubicBezTo>
                    <a:pt x="726" y="513"/>
                    <a:pt x="726" y="513"/>
                    <a:pt x="726" y="513"/>
                  </a:cubicBezTo>
                  <a:cubicBezTo>
                    <a:pt x="734" y="513"/>
                    <a:pt x="734" y="513"/>
                    <a:pt x="734" y="513"/>
                  </a:cubicBezTo>
                  <a:cubicBezTo>
                    <a:pt x="734" y="507"/>
                    <a:pt x="734" y="507"/>
                    <a:pt x="734" y="507"/>
                  </a:cubicBezTo>
                  <a:cubicBezTo>
                    <a:pt x="758" y="507"/>
                    <a:pt x="758" y="507"/>
                    <a:pt x="758" y="507"/>
                  </a:cubicBezTo>
                  <a:cubicBezTo>
                    <a:pt x="758" y="500"/>
                    <a:pt x="758" y="500"/>
                    <a:pt x="758" y="500"/>
                  </a:cubicBezTo>
                  <a:cubicBezTo>
                    <a:pt x="797" y="500"/>
                    <a:pt x="797" y="500"/>
                    <a:pt x="797" y="500"/>
                  </a:cubicBezTo>
                  <a:cubicBezTo>
                    <a:pt x="797" y="478"/>
                    <a:pt x="797" y="478"/>
                    <a:pt x="797" y="478"/>
                  </a:cubicBezTo>
                  <a:cubicBezTo>
                    <a:pt x="804" y="478"/>
                    <a:pt x="804" y="478"/>
                    <a:pt x="804" y="478"/>
                  </a:cubicBezTo>
                  <a:cubicBezTo>
                    <a:pt x="804" y="465"/>
                    <a:pt x="804" y="465"/>
                    <a:pt x="804" y="465"/>
                  </a:cubicBezTo>
                  <a:cubicBezTo>
                    <a:pt x="897" y="465"/>
                    <a:pt x="897" y="465"/>
                    <a:pt x="897" y="465"/>
                  </a:cubicBezTo>
                  <a:cubicBezTo>
                    <a:pt x="897" y="445"/>
                    <a:pt x="897" y="445"/>
                    <a:pt x="897" y="445"/>
                  </a:cubicBezTo>
                  <a:cubicBezTo>
                    <a:pt x="942" y="445"/>
                    <a:pt x="942" y="445"/>
                    <a:pt x="942" y="445"/>
                  </a:cubicBezTo>
                  <a:cubicBezTo>
                    <a:pt x="955" y="430"/>
                    <a:pt x="955" y="430"/>
                    <a:pt x="955" y="430"/>
                  </a:cubicBezTo>
                  <a:cubicBezTo>
                    <a:pt x="993" y="430"/>
                    <a:pt x="993" y="430"/>
                    <a:pt x="993" y="430"/>
                  </a:cubicBezTo>
                  <a:cubicBezTo>
                    <a:pt x="993" y="423"/>
                    <a:pt x="993" y="423"/>
                    <a:pt x="993" y="423"/>
                  </a:cubicBezTo>
                  <a:cubicBezTo>
                    <a:pt x="999" y="423"/>
                    <a:pt x="999" y="423"/>
                    <a:pt x="999" y="423"/>
                  </a:cubicBezTo>
                  <a:cubicBezTo>
                    <a:pt x="999" y="385"/>
                    <a:pt x="999" y="385"/>
                    <a:pt x="999" y="385"/>
                  </a:cubicBezTo>
                  <a:cubicBezTo>
                    <a:pt x="999" y="385"/>
                    <a:pt x="1002" y="364"/>
                    <a:pt x="1006" y="360"/>
                  </a:cubicBezTo>
                  <a:cubicBezTo>
                    <a:pt x="1088" y="360"/>
                    <a:pt x="1088" y="360"/>
                    <a:pt x="1088" y="360"/>
                  </a:cubicBezTo>
                  <a:cubicBezTo>
                    <a:pt x="1088" y="350"/>
                    <a:pt x="1088" y="350"/>
                    <a:pt x="1088" y="350"/>
                  </a:cubicBezTo>
                  <a:cubicBezTo>
                    <a:pt x="1097" y="350"/>
                    <a:pt x="1097" y="350"/>
                    <a:pt x="1097" y="350"/>
                  </a:cubicBezTo>
                  <a:cubicBezTo>
                    <a:pt x="1097" y="325"/>
                    <a:pt x="1097" y="325"/>
                    <a:pt x="1097" y="325"/>
                  </a:cubicBezTo>
                  <a:cubicBezTo>
                    <a:pt x="1108" y="325"/>
                    <a:pt x="1108" y="325"/>
                    <a:pt x="1108" y="325"/>
                  </a:cubicBezTo>
                  <a:cubicBezTo>
                    <a:pt x="1108" y="316"/>
                    <a:pt x="1108" y="316"/>
                    <a:pt x="1108" y="316"/>
                  </a:cubicBezTo>
                  <a:cubicBezTo>
                    <a:pt x="1167" y="316"/>
                    <a:pt x="1167" y="316"/>
                    <a:pt x="1167" y="316"/>
                  </a:cubicBezTo>
                  <a:cubicBezTo>
                    <a:pt x="1167" y="308"/>
                    <a:pt x="1167" y="308"/>
                    <a:pt x="1167" y="308"/>
                  </a:cubicBezTo>
                  <a:cubicBezTo>
                    <a:pt x="1188" y="308"/>
                    <a:pt x="1188" y="308"/>
                    <a:pt x="1188" y="308"/>
                  </a:cubicBezTo>
                  <a:cubicBezTo>
                    <a:pt x="1188" y="300"/>
                    <a:pt x="1188" y="300"/>
                    <a:pt x="1188" y="300"/>
                  </a:cubicBezTo>
                  <a:cubicBezTo>
                    <a:pt x="1197" y="300"/>
                    <a:pt x="1197" y="300"/>
                    <a:pt x="1197" y="300"/>
                  </a:cubicBezTo>
                  <a:cubicBezTo>
                    <a:pt x="1197" y="264"/>
                    <a:pt x="1197" y="264"/>
                    <a:pt x="1197" y="264"/>
                  </a:cubicBezTo>
                  <a:cubicBezTo>
                    <a:pt x="1208" y="218"/>
                    <a:pt x="1208" y="218"/>
                    <a:pt x="1208" y="218"/>
                  </a:cubicBezTo>
                  <a:cubicBezTo>
                    <a:pt x="1216" y="218"/>
                    <a:pt x="1216" y="218"/>
                    <a:pt x="1216" y="218"/>
                  </a:cubicBezTo>
                  <a:cubicBezTo>
                    <a:pt x="1216" y="202"/>
                    <a:pt x="1216" y="202"/>
                    <a:pt x="1216" y="202"/>
                  </a:cubicBezTo>
                  <a:cubicBezTo>
                    <a:pt x="1223" y="202"/>
                    <a:pt x="1223" y="202"/>
                    <a:pt x="1223" y="202"/>
                  </a:cubicBezTo>
                  <a:cubicBezTo>
                    <a:pt x="1223" y="187"/>
                    <a:pt x="1223" y="187"/>
                    <a:pt x="1223" y="187"/>
                  </a:cubicBezTo>
                  <a:cubicBezTo>
                    <a:pt x="1268" y="187"/>
                    <a:pt x="1268" y="187"/>
                    <a:pt x="1268" y="187"/>
                  </a:cubicBezTo>
                  <a:cubicBezTo>
                    <a:pt x="1268" y="167"/>
                    <a:pt x="1268" y="167"/>
                    <a:pt x="1268" y="167"/>
                  </a:cubicBezTo>
                  <a:cubicBezTo>
                    <a:pt x="1284" y="167"/>
                    <a:pt x="1284" y="167"/>
                    <a:pt x="1284" y="167"/>
                  </a:cubicBezTo>
                  <a:cubicBezTo>
                    <a:pt x="1284" y="133"/>
                    <a:pt x="1284" y="133"/>
                    <a:pt x="1284" y="133"/>
                  </a:cubicBezTo>
                  <a:cubicBezTo>
                    <a:pt x="1298" y="133"/>
                    <a:pt x="1298" y="133"/>
                    <a:pt x="1298" y="133"/>
                  </a:cubicBezTo>
                  <a:cubicBezTo>
                    <a:pt x="1298" y="60"/>
                    <a:pt x="1298" y="60"/>
                    <a:pt x="1298" y="60"/>
                  </a:cubicBezTo>
                  <a:cubicBezTo>
                    <a:pt x="1319" y="60"/>
                    <a:pt x="1319" y="60"/>
                    <a:pt x="1319" y="60"/>
                  </a:cubicBezTo>
                  <a:cubicBezTo>
                    <a:pt x="1319" y="0"/>
                    <a:pt x="1319" y="0"/>
                    <a:pt x="1319" y="0"/>
                  </a:cubicBezTo>
                  <a:cubicBezTo>
                    <a:pt x="1370" y="0"/>
                    <a:pt x="1370" y="0"/>
                    <a:pt x="1370" y="0"/>
                  </a:cubicBezTo>
                </a:path>
              </a:pathLst>
            </a:custGeom>
            <a:noFill/>
            <a:ln w="19050" cap="flat">
              <a:solidFill>
                <a:schemeClr val="bg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66" name="Straight Connector 65">
              <a:extLst>
                <a:ext uri="{FF2B5EF4-FFF2-40B4-BE49-F238E27FC236}">
                  <a16:creationId xmlns:a16="http://schemas.microsoft.com/office/drawing/2014/main" id="{0034981F-01F6-2F40-9450-17889EB7BCC6}"/>
                </a:ext>
              </a:extLst>
            </p:cNvPr>
            <p:cNvCxnSpPr/>
            <p:nvPr/>
          </p:nvCxnSpPr>
          <p:spPr bwMode="auto">
            <a:xfrm flipV="1">
              <a:off x="7153619" y="2452598"/>
              <a:ext cx="0" cy="2964598"/>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0034981F-01F6-2F40-9450-17889EB7BCC6}"/>
                </a:ext>
              </a:extLst>
            </p:cNvPr>
            <p:cNvCxnSpPr/>
            <p:nvPr/>
          </p:nvCxnSpPr>
          <p:spPr bwMode="auto">
            <a:xfrm>
              <a:off x="7150444" y="5412433"/>
              <a:ext cx="4377845"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grpSp>
      <p:sp>
        <p:nvSpPr>
          <p:cNvPr id="69" name="TextBox 68"/>
          <p:cNvSpPr txBox="1"/>
          <p:nvPr/>
        </p:nvSpPr>
        <p:spPr>
          <a:xfrm>
            <a:off x="7758205" y="1233441"/>
            <a:ext cx="3240000" cy="27699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CANVAS program</a:t>
            </a:r>
            <a:r>
              <a:rPr kumimoji="0" lang="en-GB" sz="1200" b="1" i="0" u="none" strike="noStrike" kern="1200" cap="none" spc="0" normalizeH="0" baseline="30000" noProof="0">
                <a:ln>
                  <a:noFill/>
                </a:ln>
                <a:solidFill>
                  <a:srgbClr val="FFFFFF"/>
                </a:solidFill>
                <a:effectLst/>
                <a:uLnTx/>
                <a:uFillTx/>
                <a:latin typeface="Arial"/>
                <a:ea typeface="+mn-ea"/>
                <a:cs typeface="+mn-cs"/>
              </a:rPr>
              <a:t>2,b</a:t>
            </a:r>
            <a:endParaRPr kumimoji="0" lang="en-GB" sz="1200" b="1"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82" name="Chart 81">
            <a:extLst>
              <a:ext uri="{FF2B5EF4-FFF2-40B4-BE49-F238E27FC236}">
                <a16:creationId xmlns:a16="http://schemas.microsoft.com/office/drawing/2014/main" id="{51204400-F5CD-4F40-BE70-147AF590C519}"/>
              </a:ext>
            </a:extLst>
          </p:cNvPr>
          <p:cNvGraphicFramePr>
            <a:graphicFrameLocks noChangeAspect="1"/>
          </p:cNvGraphicFramePr>
          <p:nvPr/>
        </p:nvGraphicFramePr>
        <p:xfrm>
          <a:off x="769175" y="3895763"/>
          <a:ext cx="4997555" cy="2016000"/>
        </p:xfrm>
        <a:graphic>
          <a:graphicData uri="http://schemas.openxmlformats.org/drawingml/2006/chart">
            <c:chart xmlns:c="http://schemas.openxmlformats.org/drawingml/2006/chart" xmlns:r="http://schemas.openxmlformats.org/officeDocument/2006/relationships" r:id="rId3"/>
          </a:graphicData>
        </a:graphic>
      </p:graphicFrame>
      <p:sp>
        <p:nvSpPr>
          <p:cNvPr id="83" name="TextBox 14">
            <a:extLst>
              <a:ext uri="{FF2B5EF4-FFF2-40B4-BE49-F238E27FC236}">
                <a16:creationId xmlns:a16="http://schemas.microsoft.com/office/drawing/2014/main" id="{02E4CB87-1DC7-4CD6-8912-91004718DCF7}"/>
              </a:ext>
            </a:extLst>
          </p:cNvPr>
          <p:cNvSpPr txBox="1"/>
          <p:nvPr/>
        </p:nvSpPr>
        <p:spPr>
          <a:xfrm>
            <a:off x="2148075" y="5840224"/>
            <a:ext cx="2447208" cy="2585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Time since randomization (years)</a:t>
            </a:r>
          </a:p>
        </p:txBody>
      </p:sp>
      <p:sp>
        <p:nvSpPr>
          <p:cNvPr id="84" name="TextBox 12">
            <a:extLst>
              <a:ext uri="{FF2B5EF4-FFF2-40B4-BE49-F238E27FC236}">
                <a16:creationId xmlns:a16="http://schemas.microsoft.com/office/drawing/2014/main" id="{EBF296C3-95C9-4D49-9BA7-CA58098718F7}"/>
              </a:ext>
            </a:extLst>
          </p:cNvPr>
          <p:cNvSpPr txBox="1"/>
          <p:nvPr/>
        </p:nvSpPr>
        <p:spPr>
          <a:xfrm>
            <a:off x="3660450" y="5280899"/>
            <a:ext cx="2310154" cy="16619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7F134C"/>
              </a:buClr>
              <a:buSzTx/>
              <a:buFontTx/>
              <a:buNone/>
              <a:tabLst/>
              <a:defRPr/>
            </a:pPr>
            <a:r>
              <a:rPr kumimoji="0" lang="en-US" sz="1200" b="1" i="0" u="none" strike="noStrike" kern="1200" cap="none" spc="0" normalizeH="0" baseline="0" noProof="0" err="1">
                <a:ln>
                  <a:noFill/>
                </a:ln>
                <a:solidFill>
                  <a:srgbClr val="830051"/>
                </a:solidFill>
                <a:effectLst/>
                <a:uLnTx/>
                <a:uFillTx/>
                <a:latin typeface="Arial" panose="020B0604020202020204" pitchFamily="34" charset="0"/>
                <a:ea typeface="+mn-ea"/>
                <a:cs typeface="Arial" panose="020B0604020202020204" pitchFamily="34" charset="0"/>
              </a:rPr>
              <a:t>Dapagliflozin</a:t>
            </a:r>
            <a:r>
              <a:rPr kumimoji="0" lang="en-US" sz="1200" b="1" i="0" u="none" strike="noStrike" kern="1200" cap="none" spc="0" normalizeH="0" baseline="0" noProof="0">
                <a:ln>
                  <a:noFill/>
                </a:ln>
                <a:solidFill>
                  <a:srgbClr val="830051"/>
                </a:solidFill>
                <a:effectLst/>
                <a:uLnTx/>
                <a:uFillTx/>
                <a:latin typeface="Arial" panose="020B0604020202020204" pitchFamily="34" charset="0"/>
                <a:ea typeface="+mn-ea"/>
                <a:cs typeface="Arial" panose="020B0604020202020204" pitchFamily="34" charset="0"/>
              </a:rPr>
              <a:t> 10 mg (1.5%)</a:t>
            </a:r>
          </a:p>
        </p:txBody>
      </p:sp>
      <p:sp>
        <p:nvSpPr>
          <p:cNvPr id="86" name="TextBox 15">
            <a:extLst>
              <a:ext uri="{FF2B5EF4-FFF2-40B4-BE49-F238E27FC236}">
                <a16:creationId xmlns:a16="http://schemas.microsoft.com/office/drawing/2014/main" id="{A20B53EE-91BF-4212-B3D2-04B21F3D993B}"/>
              </a:ext>
            </a:extLst>
          </p:cNvPr>
          <p:cNvSpPr txBox="1"/>
          <p:nvPr/>
        </p:nvSpPr>
        <p:spPr>
          <a:xfrm rot="16200000">
            <a:off x="-560150" y="4537199"/>
            <a:ext cx="2140151" cy="4247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Cumulative </a:t>
            </a:r>
            <a:b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probability of event</a:t>
            </a:r>
          </a:p>
        </p:txBody>
      </p:sp>
      <p:sp>
        <p:nvSpPr>
          <p:cNvPr id="81" name="Rectangle 80"/>
          <p:cNvSpPr>
            <a:spLocks noChangeArrowheads="1"/>
          </p:cNvSpPr>
          <p:nvPr/>
        </p:nvSpPr>
        <p:spPr bwMode="auto">
          <a:xfrm>
            <a:off x="1300293" y="3989718"/>
            <a:ext cx="2360157" cy="184666"/>
          </a:xfrm>
          <a:prstGeom prst="rect">
            <a:avLst/>
          </a:prstGeom>
          <a:noFill/>
          <a:ln w="9525">
            <a:noFill/>
            <a:miter lim="800000"/>
            <a:headEnd/>
            <a:tailEnd/>
          </a:ln>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0"/>
              </a:spcAft>
              <a:buClrTx/>
              <a:buSzPct val="45000"/>
              <a:buFontTx/>
              <a:buNone/>
              <a:tabLst>
                <a:tab pos="723882" algn="l"/>
                <a:tab pos="1447764" algn="l"/>
                <a:tab pos="2171646" algn="l"/>
                <a:tab pos="2895528" algn="l"/>
                <a:tab pos="3619410" algn="l"/>
                <a:tab pos="4343291" algn="l"/>
                <a:tab pos="5067173" algn="l"/>
              </a:tabLst>
              <a:defRPr/>
            </a:pPr>
            <a:r>
              <a:rPr kumimoji="0" lang="en-US" altLang="en-US" sz="1200" b="0" i="0" u="none" strike="noStrike" kern="1200" cap="none" spc="0" normalizeH="0" baseline="0" noProof="0">
                <a:ln>
                  <a:noFill/>
                </a:ln>
                <a:solidFill>
                  <a:srgbClr val="000000"/>
                </a:solidFill>
                <a:effectLst/>
                <a:uLnTx/>
                <a:uFillTx/>
                <a:latin typeface="Arial"/>
                <a:ea typeface="msgothic"/>
                <a:cs typeface="msgothic"/>
              </a:rPr>
              <a:t>HR: 0.53 (95% CI: 0.43, 0.66)</a:t>
            </a:r>
          </a:p>
        </p:txBody>
      </p:sp>
      <p:sp>
        <p:nvSpPr>
          <p:cNvPr id="87" name="TextBox 86"/>
          <p:cNvSpPr txBox="1"/>
          <p:nvPr/>
        </p:nvSpPr>
        <p:spPr>
          <a:xfrm>
            <a:off x="1807651" y="3643924"/>
            <a:ext cx="3240000" cy="276999"/>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DECLARE-TIMI 58 trial</a:t>
            </a:r>
            <a:r>
              <a:rPr kumimoji="0" lang="en-GB" sz="1200" b="1" i="0" u="none" strike="noStrike" kern="1200" cap="none" spc="0" normalizeH="0" baseline="30000" noProof="0">
                <a:ln>
                  <a:noFill/>
                </a:ln>
                <a:solidFill>
                  <a:srgbClr val="FFFFFF"/>
                </a:solidFill>
                <a:effectLst/>
                <a:uLnTx/>
                <a:uFillTx/>
                <a:latin typeface="Arial"/>
                <a:ea typeface="+mn-ea"/>
                <a:cs typeface="+mn-cs"/>
              </a:rPr>
              <a:t>3,c</a:t>
            </a:r>
            <a:endParaRPr kumimoji="0" lang="en-GB" sz="1200" b="1" i="0" u="none" strike="noStrike" kern="1200" cap="none" spc="0" normalizeH="0" baseline="0" noProof="0">
              <a:ln>
                <a:noFill/>
              </a:ln>
              <a:solidFill>
                <a:srgbClr val="FFFFFF"/>
              </a:solidFill>
              <a:effectLst/>
              <a:uLnTx/>
              <a:uFillTx/>
              <a:latin typeface="Arial"/>
              <a:ea typeface="+mn-ea"/>
              <a:cs typeface="+mn-cs"/>
            </a:endParaRPr>
          </a:p>
        </p:txBody>
      </p:sp>
      <p:sp>
        <p:nvSpPr>
          <p:cNvPr id="88" name="TextBox 13">
            <a:extLst>
              <a:ext uri="{FF2B5EF4-FFF2-40B4-BE49-F238E27FC236}">
                <a16:creationId xmlns:a16="http://schemas.microsoft.com/office/drawing/2014/main" id="{02C48777-9545-49D6-8F52-58120A26DD1B}"/>
              </a:ext>
            </a:extLst>
          </p:cNvPr>
          <p:cNvSpPr txBox="1"/>
          <p:nvPr/>
        </p:nvSpPr>
        <p:spPr>
          <a:xfrm>
            <a:off x="3212211" y="4808752"/>
            <a:ext cx="1660037" cy="16619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7F134C"/>
              </a:buClr>
              <a:buSzTx/>
              <a:buFontTx/>
              <a:buNone/>
              <a:tabLst/>
              <a:defRPr/>
            </a:pPr>
            <a:r>
              <a:rPr kumimoji="0" lang="en-US" sz="1200" b="1"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Placebo (2.8%)</a:t>
            </a:r>
          </a:p>
        </p:txBody>
      </p:sp>
      <p:cxnSp>
        <p:nvCxnSpPr>
          <p:cNvPr id="72" name="Straight Connector 71"/>
          <p:cNvCxnSpPr/>
          <p:nvPr/>
        </p:nvCxnSpPr>
        <p:spPr>
          <a:xfrm>
            <a:off x="1367361" y="1421606"/>
            <a:ext cx="0" cy="17073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1367362" y="3128963"/>
            <a:ext cx="42213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76"/>
          <p:cNvGrpSpPr/>
          <p:nvPr/>
        </p:nvGrpSpPr>
        <p:grpSpPr>
          <a:xfrm>
            <a:off x="1120906" y="1346795"/>
            <a:ext cx="251774" cy="169277"/>
            <a:chOff x="1120906" y="1346795"/>
            <a:chExt cx="251774" cy="169277"/>
          </a:xfrm>
        </p:grpSpPr>
        <p:cxnSp>
          <p:nvCxnSpPr>
            <p:cNvPr id="96" name="Straight Connector 95"/>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8</a:t>
              </a:r>
            </a:p>
          </p:txBody>
        </p:sp>
      </p:grpSp>
      <p:grpSp>
        <p:nvGrpSpPr>
          <p:cNvPr id="71" name="Group 97"/>
          <p:cNvGrpSpPr/>
          <p:nvPr/>
        </p:nvGrpSpPr>
        <p:grpSpPr>
          <a:xfrm>
            <a:off x="1120906" y="1567679"/>
            <a:ext cx="251774" cy="169277"/>
            <a:chOff x="1120906" y="1346795"/>
            <a:chExt cx="251774" cy="169277"/>
          </a:xfrm>
        </p:grpSpPr>
        <p:cxnSp>
          <p:nvCxnSpPr>
            <p:cNvPr id="99" name="Straight Connector 98"/>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7</a:t>
              </a:r>
            </a:p>
          </p:txBody>
        </p:sp>
      </p:grpSp>
      <p:grpSp>
        <p:nvGrpSpPr>
          <p:cNvPr id="74" name="Group 100"/>
          <p:cNvGrpSpPr/>
          <p:nvPr/>
        </p:nvGrpSpPr>
        <p:grpSpPr>
          <a:xfrm>
            <a:off x="1120906" y="1774848"/>
            <a:ext cx="251774" cy="169277"/>
            <a:chOff x="1120906" y="1346795"/>
            <a:chExt cx="251774" cy="169277"/>
          </a:xfrm>
        </p:grpSpPr>
        <p:cxnSp>
          <p:nvCxnSpPr>
            <p:cNvPr id="102" name="Straight Connector 101"/>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6</a:t>
              </a:r>
            </a:p>
          </p:txBody>
        </p:sp>
      </p:grpSp>
      <p:grpSp>
        <p:nvGrpSpPr>
          <p:cNvPr id="75" name="Group 103"/>
          <p:cNvGrpSpPr/>
          <p:nvPr/>
        </p:nvGrpSpPr>
        <p:grpSpPr>
          <a:xfrm>
            <a:off x="1120906" y="1989121"/>
            <a:ext cx="251774" cy="169277"/>
            <a:chOff x="1120906" y="1346795"/>
            <a:chExt cx="251774" cy="169277"/>
          </a:xfrm>
        </p:grpSpPr>
        <p:cxnSp>
          <p:nvCxnSpPr>
            <p:cNvPr id="105" name="Straight Connector 104"/>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5</a:t>
              </a:r>
            </a:p>
          </p:txBody>
        </p:sp>
      </p:grpSp>
      <p:grpSp>
        <p:nvGrpSpPr>
          <p:cNvPr id="77" name="Group 106"/>
          <p:cNvGrpSpPr/>
          <p:nvPr/>
        </p:nvGrpSpPr>
        <p:grpSpPr>
          <a:xfrm>
            <a:off x="1120906" y="2193908"/>
            <a:ext cx="251774" cy="169277"/>
            <a:chOff x="1120906" y="1346795"/>
            <a:chExt cx="251774" cy="169277"/>
          </a:xfrm>
        </p:grpSpPr>
        <p:cxnSp>
          <p:nvCxnSpPr>
            <p:cNvPr id="108" name="Straight Connector 107"/>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4</a:t>
              </a:r>
            </a:p>
          </p:txBody>
        </p:sp>
      </p:grpSp>
      <p:grpSp>
        <p:nvGrpSpPr>
          <p:cNvPr id="79" name="Group 109"/>
          <p:cNvGrpSpPr/>
          <p:nvPr/>
        </p:nvGrpSpPr>
        <p:grpSpPr>
          <a:xfrm>
            <a:off x="1120906" y="2412293"/>
            <a:ext cx="251774" cy="169277"/>
            <a:chOff x="1120906" y="1346795"/>
            <a:chExt cx="251774" cy="169277"/>
          </a:xfrm>
        </p:grpSpPr>
        <p:cxnSp>
          <p:nvCxnSpPr>
            <p:cNvPr id="111" name="Straight Connector 110"/>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3</a:t>
              </a:r>
            </a:p>
          </p:txBody>
        </p:sp>
      </p:grpSp>
      <p:grpSp>
        <p:nvGrpSpPr>
          <p:cNvPr id="80" name="Group 112"/>
          <p:cNvGrpSpPr/>
          <p:nvPr/>
        </p:nvGrpSpPr>
        <p:grpSpPr>
          <a:xfrm>
            <a:off x="1120906" y="2620501"/>
            <a:ext cx="251774" cy="169277"/>
            <a:chOff x="1120906" y="1346795"/>
            <a:chExt cx="251774" cy="169277"/>
          </a:xfrm>
        </p:grpSpPr>
        <p:cxnSp>
          <p:nvCxnSpPr>
            <p:cNvPr id="114" name="Straight Connector 113"/>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a:t>
              </a:r>
            </a:p>
          </p:txBody>
        </p:sp>
      </p:grpSp>
      <p:grpSp>
        <p:nvGrpSpPr>
          <p:cNvPr id="85" name="Group 115"/>
          <p:cNvGrpSpPr/>
          <p:nvPr/>
        </p:nvGrpSpPr>
        <p:grpSpPr>
          <a:xfrm>
            <a:off x="1120906" y="2830051"/>
            <a:ext cx="251774" cy="169277"/>
            <a:chOff x="1120906" y="1346795"/>
            <a:chExt cx="251774" cy="169277"/>
          </a:xfrm>
        </p:grpSpPr>
        <p:cxnSp>
          <p:nvCxnSpPr>
            <p:cNvPr id="117" name="Straight Connector 116"/>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a:t>
              </a:r>
            </a:p>
          </p:txBody>
        </p:sp>
      </p:grpSp>
      <p:grpSp>
        <p:nvGrpSpPr>
          <p:cNvPr id="89" name="Group 118"/>
          <p:cNvGrpSpPr/>
          <p:nvPr/>
        </p:nvGrpSpPr>
        <p:grpSpPr>
          <a:xfrm>
            <a:off x="1120906" y="3044363"/>
            <a:ext cx="251774" cy="169277"/>
            <a:chOff x="1120906" y="1346795"/>
            <a:chExt cx="251774" cy="169277"/>
          </a:xfrm>
        </p:grpSpPr>
        <p:cxnSp>
          <p:nvCxnSpPr>
            <p:cNvPr id="120" name="Straight Connector 119"/>
            <p:cNvCxnSpPr/>
            <p:nvPr/>
          </p:nvCxnSpPr>
          <p:spPr>
            <a:xfrm flipH="1">
              <a:off x="1300680" y="143143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1120906" y="1346795"/>
              <a:ext cx="164924" cy="169277"/>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0</a:t>
              </a:r>
            </a:p>
          </p:txBody>
        </p:sp>
      </p:grpSp>
      <p:grpSp>
        <p:nvGrpSpPr>
          <p:cNvPr id="90" name="Group 78"/>
          <p:cNvGrpSpPr/>
          <p:nvPr/>
        </p:nvGrpSpPr>
        <p:grpSpPr>
          <a:xfrm>
            <a:off x="1284899" y="3126582"/>
            <a:ext cx="164924" cy="263214"/>
            <a:chOff x="876557" y="3129001"/>
            <a:chExt cx="164924" cy="263214"/>
          </a:xfrm>
        </p:grpSpPr>
        <p:cxnSp>
          <p:nvCxnSpPr>
            <p:cNvPr id="123" name="Straight Connector 122"/>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0</a:t>
              </a:r>
            </a:p>
          </p:txBody>
        </p:sp>
      </p:grpSp>
      <p:grpSp>
        <p:nvGrpSpPr>
          <p:cNvPr id="94" name="Group 124"/>
          <p:cNvGrpSpPr/>
          <p:nvPr/>
        </p:nvGrpSpPr>
        <p:grpSpPr>
          <a:xfrm>
            <a:off x="1807651" y="3126582"/>
            <a:ext cx="164924" cy="263214"/>
            <a:chOff x="876557" y="3129001"/>
            <a:chExt cx="164924" cy="263214"/>
          </a:xfrm>
        </p:grpSpPr>
        <p:cxnSp>
          <p:nvCxnSpPr>
            <p:cNvPr id="126" name="Straight Connector 125"/>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6</a:t>
              </a:r>
            </a:p>
          </p:txBody>
        </p:sp>
      </p:grpSp>
      <p:grpSp>
        <p:nvGrpSpPr>
          <p:cNvPr id="98" name="Group 128"/>
          <p:cNvGrpSpPr/>
          <p:nvPr/>
        </p:nvGrpSpPr>
        <p:grpSpPr>
          <a:xfrm>
            <a:off x="2337545" y="3126582"/>
            <a:ext cx="164924" cy="263214"/>
            <a:chOff x="876557" y="3129001"/>
            <a:chExt cx="164924" cy="263214"/>
          </a:xfrm>
        </p:grpSpPr>
        <p:cxnSp>
          <p:nvCxnSpPr>
            <p:cNvPr id="130" name="Straight Connector 129"/>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12</a:t>
              </a:r>
            </a:p>
          </p:txBody>
        </p:sp>
      </p:grpSp>
      <p:grpSp>
        <p:nvGrpSpPr>
          <p:cNvPr id="101" name="Group 131"/>
          <p:cNvGrpSpPr/>
          <p:nvPr/>
        </p:nvGrpSpPr>
        <p:grpSpPr>
          <a:xfrm>
            <a:off x="2859038" y="3126582"/>
            <a:ext cx="164924" cy="263214"/>
            <a:chOff x="876557" y="3129001"/>
            <a:chExt cx="164924" cy="263214"/>
          </a:xfrm>
        </p:grpSpPr>
        <p:cxnSp>
          <p:nvCxnSpPr>
            <p:cNvPr id="133" name="Straight Connector 132"/>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18</a:t>
              </a:r>
            </a:p>
          </p:txBody>
        </p:sp>
      </p:grpSp>
      <p:grpSp>
        <p:nvGrpSpPr>
          <p:cNvPr id="104" name="Group 134"/>
          <p:cNvGrpSpPr/>
          <p:nvPr/>
        </p:nvGrpSpPr>
        <p:grpSpPr>
          <a:xfrm>
            <a:off x="3387519" y="3126582"/>
            <a:ext cx="164924" cy="263214"/>
            <a:chOff x="876557" y="3129001"/>
            <a:chExt cx="164924" cy="263214"/>
          </a:xfrm>
        </p:grpSpPr>
        <p:cxnSp>
          <p:nvCxnSpPr>
            <p:cNvPr id="136" name="Straight Connector 135"/>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24</a:t>
              </a:r>
            </a:p>
          </p:txBody>
        </p:sp>
      </p:grpSp>
      <p:grpSp>
        <p:nvGrpSpPr>
          <p:cNvPr id="107" name="Group 137"/>
          <p:cNvGrpSpPr/>
          <p:nvPr/>
        </p:nvGrpSpPr>
        <p:grpSpPr>
          <a:xfrm>
            <a:off x="3916156" y="3126582"/>
            <a:ext cx="164924" cy="263214"/>
            <a:chOff x="876557" y="3129001"/>
            <a:chExt cx="164924" cy="263214"/>
          </a:xfrm>
        </p:grpSpPr>
        <p:cxnSp>
          <p:nvCxnSpPr>
            <p:cNvPr id="139" name="Straight Connector 138"/>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30</a:t>
              </a:r>
            </a:p>
          </p:txBody>
        </p:sp>
      </p:grpSp>
      <p:grpSp>
        <p:nvGrpSpPr>
          <p:cNvPr id="110" name="Group 140"/>
          <p:cNvGrpSpPr/>
          <p:nvPr/>
        </p:nvGrpSpPr>
        <p:grpSpPr>
          <a:xfrm>
            <a:off x="4447175" y="3126582"/>
            <a:ext cx="164924" cy="263214"/>
            <a:chOff x="876557" y="3129001"/>
            <a:chExt cx="164924" cy="263214"/>
          </a:xfrm>
        </p:grpSpPr>
        <p:cxnSp>
          <p:nvCxnSpPr>
            <p:cNvPr id="142" name="Straight Connector 141"/>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36</a:t>
              </a:r>
            </a:p>
          </p:txBody>
        </p:sp>
      </p:grpSp>
      <p:grpSp>
        <p:nvGrpSpPr>
          <p:cNvPr id="113" name="Group 143"/>
          <p:cNvGrpSpPr/>
          <p:nvPr/>
        </p:nvGrpSpPr>
        <p:grpSpPr>
          <a:xfrm>
            <a:off x="4982342" y="3126582"/>
            <a:ext cx="164924" cy="263214"/>
            <a:chOff x="876557" y="3129001"/>
            <a:chExt cx="164924" cy="263214"/>
          </a:xfrm>
        </p:grpSpPr>
        <p:cxnSp>
          <p:nvCxnSpPr>
            <p:cNvPr id="145" name="Straight Connector 144"/>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42</a:t>
              </a:r>
            </a:p>
          </p:txBody>
        </p:sp>
      </p:grpSp>
      <p:grpSp>
        <p:nvGrpSpPr>
          <p:cNvPr id="116" name="Group 146"/>
          <p:cNvGrpSpPr/>
          <p:nvPr/>
        </p:nvGrpSpPr>
        <p:grpSpPr>
          <a:xfrm>
            <a:off x="5506217" y="3126582"/>
            <a:ext cx="164924" cy="263214"/>
            <a:chOff x="876557" y="3129001"/>
            <a:chExt cx="164924" cy="263214"/>
          </a:xfrm>
        </p:grpSpPr>
        <p:cxnSp>
          <p:nvCxnSpPr>
            <p:cNvPr id="148" name="Straight Connector 147"/>
            <p:cNvCxnSpPr/>
            <p:nvPr/>
          </p:nvCxnSpPr>
          <p:spPr>
            <a:xfrm flipH="1">
              <a:off x="959019" y="312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876557" y="3222938"/>
              <a:ext cx="164924" cy="1692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48</a:t>
              </a:r>
            </a:p>
          </p:txBody>
        </p:sp>
      </p:grpSp>
      <p:sp>
        <p:nvSpPr>
          <p:cNvPr id="152" name="TextBox 151"/>
          <p:cNvSpPr txBox="1"/>
          <p:nvPr/>
        </p:nvSpPr>
        <p:spPr>
          <a:xfrm rot="10800000" flipV="1">
            <a:off x="1680570" y="1682515"/>
            <a:ext cx="3494162" cy="184666"/>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HR: 0.54 (95% CI, 0.40, 0.75)</a:t>
            </a:r>
          </a:p>
        </p:txBody>
      </p:sp>
      <p:sp>
        <p:nvSpPr>
          <p:cNvPr id="153" name="TextBox 152"/>
          <p:cNvSpPr txBox="1"/>
          <p:nvPr/>
        </p:nvSpPr>
        <p:spPr>
          <a:xfrm rot="10800000" flipV="1">
            <a:off x="4270583" y="2805596"/>
            <a:ext cx="1203330" cy="184666"/>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000000"/>
                </a:solidFill>
                <a:effectLst/>
                <a:uLnTx/>
                <a:uFillTx/>
                <a:latin typeface="Arial" panose="020B0604020202020204"/>
                <a:ea typeface="+mn-ea"/>
                <a:cs typeface="+mn-cs"/>
              </a:rPr>
              <a:t>Empagliflozin</a:t>
            </a:r>
            <a:endParaRPr kumimoji="0" lang="en-GB" sz="1200" b="0" i="0" u="none" strike="noStrike" kern="1200" cap="none" spc="0" normalizeH="0" baseline="30000" noProof="0">
              <a:ln>
                <a:noFill/>
              </a:ln>
              <a:solidFill>
                <a:srgbClr val="000000"/>
              </a:solidFill>
              <a:effectLst/>
              <a:uLnTx/>
              <a:uFillTx/>
              <a:latin typeface="Arial" panose="020B0604020202020204"/>
              <a:ea typeface="+mn-ea"/>
              <a:cs typeface="+mn-cs"/>
            </a:endParaRPr>
          </a:p>
        </p:txBody>
      </p:sp>
      <p:sp>
        <p:nvSpPr>
          <p:cNvPr id="154" name="TextBox 153"/>
          <p:cNvSpPr txBox="1"/>
          <p:nvPr/>
        </p:nvSpPr>
        <p:spPr>
          <a:xfrm rot="10800000" flipV="1">
            <a:off x="4246166" y="2232025"/>
            <a:ext cx="569361" cy="184666"/>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Placebo</a:t>
            </a:r>
            <a:endParaRPr kumimoji="0" lang="en-GB" sz="1200" b="0" i="0" u="none" strike="noStrike" kern="1200" cap="none" spc="0" normalizeH="0" baseline="30000" noProof="0">
              <a:ln>
                <a:noFill/>
              </a:ln>
              <a:solidFill>
                <a:srgbClr val="000000"/>
              </a:solidFill>
              <a:effectLst/>
              <a:uLnTx/>
              <a:uFillTx/>
              <a:latin typeface="Arial" panose="020B0604020202020204"/>
              <a:ea typeface="+mn-ea"/>
              <a:cs typeface="+mn-cs"/>
            </a:endParaRPr>
          </a:p>
        </p:txBody>
      </p:sp>
      <p:sp>
        <p:nvSpPr>
          <p:cNvPr id="1027" name="Freeform 6"/>
          <p:cNvSpPr>
            <a:spLocks/>
          </p:cNvSpPr>
          <p:nvPr/>
        </p:nvSpPr>
        <p:spPr bwMode="auto">
          <a:xfrm>
            <a:off x="1368128" y="2015864"/>
            <a:ext cx="4232572" cy="1113354"/>
          </a:xfrm>
          <a:custGeom>
            <a:avLst/>
            <a:gdLst>
              <a:gd name="T0" fmla="*/ 55 w 3137"/>
              <a:gd name="T1" fmla="*/ 819 h 819"/>
              <a:gd name="T2" fmla="*/ 66 w 3137"/>
              <a:gd name="T3" fmla="*/ 800 h 819"/>
              <a:gd name="T4" fmla="*/ 336 w 3137"/>
              <a:gd name="T5" fmla="*/ 791 h 819"/>
              <a:gd name="T6" fmla="*/ 423 w 3137"/>
              <a:gd name="T7" fmla="*/ 781 h 819"/>
              <a:gd name="T8" fmla="*/ 666 w 3137"/>
              <a:gd name="T9" fmla="*/ 772 h 819"/>
              <a:gd name="T10" fmla="*/ 787 w 3137"/>
              <a:gd name="T11" fmla="*/ 763 h 819"/>
              <a:gd name="T12" fmla="*/ 862 w 3137"/>
              <a:gd name="T13" fmla="*/ 744 h 819"/>
              <a:gd name="T14" fmla="*/ 886 w 3137"/>
              <a:gd name="T15" fmla="*/ 734 h 819"/>
              <a:gd name="T16" fmla="*/ 948 w 3137"/>
              <a:gd name="T17" fmla="*/ 725 h 819"/>
              <a:gd name="T18" fmla="*/ 995 w 3137"/>
              <a:gd name="T19" fmla="*/ 713 h 819"/>
              <a:gd name="T20" fmla="*/ 1009 w 3137"/>
              <a:gd name="T21" fmla="*/ 675 h 819"/>
              <a:gd name="T22" fmla="*/ 1033 w 3137"/>
              <a:gd name="T23" fmla="*/ 663 h 819"/>
              <a:gd name="T24" fmla="*/ 1217 w 3137"/>
              <a:gd name="T25" fmla="*/ 656 h 819"/>
              <a:gd name="T26" fmla="*/ 1229 w 3137"/>
              <a:gd name="T27" fmla="*/ 644 h 819"/>
              <a:gd name="T28" fmla="*/ 1238 w 3137"/>
              <a:gd name="T29" fmla="*/ 637 h 819"/>
              <a:gd name="T30" fmla="*/ 1304 w 3137"/>
              <a:gd name="T31" fmla="*/ 628 h 819"/>
              <a:gd name="T32" fmla="*/ 1328 w 3137"/>
              <a:gd name="T33" fmla="*/ 616 h 819"/>
              <a:gd name="T34" fmla="*/ 1413 w 3137"/>
              <a:gd name="T35" fmla="*/ 607 h 819"/>
              <a:gd name="T36" fmla="*/ 1422 w 3137"/>
              <a:gd name="T37" fmla="*/ 597 h 819"/>
              <a:gd name="T38" fmla="*/ 1437 w 3137"/>
              <a:gd name="T39" fmla="*/ 578 h 819"/>
              <a:gd name="T40" fmla="*/ 1448 w 3137"/>
              <a:gd name="T41" fmla="*/ 569 h 819"/>
              <a:gd name="T42" fmla="*/ 1460 w 3137"/>
              <a:gd name="T43" fmla="*/ 550 h 819"/>
              <a:gd name="T44" fmla="*/ 1486 w 3137"/>
              <a:gd name="T45" fmla="*/ 538 h 819"/>
              <a:gd name="T46" fmla="*/ 1583 w 3137"/>
              <a:gd name="T47" fmla="*/ 529 h 819"/>
              <a:gd name="T48" fmla="*/ 1609 w 3137"/>
              <a:gd name="T49" fmla="*/ 519 h 819"/>
              <a:gd name="T50" fmla="*/ 1630 w 3137"/>
              <a:gd name="T51" fmla="*/ 510 h 819"/>
              <a:gd name="T52" fmla="*/ 1656 w 3137"/>
              <a:gd name="T53" fmla="*/ 491 h 819"/>
              <a:gd name="T54" fmla="*/ 1729 w 3137"/>
              <a:gd name="T55" fmla="*/ 481 h 819"/>
              <a:gd name="T56" fmla="*/ 1838 w 3137"/>
              <a:gd name="T57" fmla="*/ 463 h 819"/>
              <a:gd name="T58" fmla="*/ 1850 w 3137"/>
              <a:gd name="T59" fmla="*/ 451 h 819"/>
              <a:gd name="T60" fmla="*/ 1862 w 3137"/>
              <a:gd name="T61" fmla="*/ 432 h 819"/>
              <a:gd name="T62" fmla="*/ 1874 w 3137"/>
              <a:gd name="T63" fmla="*/ 422 h 819"/>
              <a:gd name="T64" fmla="*/ 2072 w 3137"/>
              <a:gd name="T65" fmla="*/ 415 h 819"/>
              <a:gd name="T66" fmla="*/ 2315 w 3137"/>
              <a:gd name="T67" fmla="*/ 394 h 819"/>
              <a:gd name="T68" fmla="*/ 2367 w 3137"/>
              <a:gd name="T69" fmla="*/ 385 h 819"/>
              <a:gd name="T70" fmla="*/ 2391 w 3137"/>
              <a:gd name="T71" fmla="*/ 366 h 819"/>
              <a:gd name="T72" fmla="*/ 2488 w 3137"/>
              <a:gd name="T73" fmla="*/ 335 h 819"/>
              <a:gd name="T74" fmla="*/ 2502 w 3137"/>
              <a:gd name="T75" fmla="*/ 328 h 819"/>
              <a:gd name="T76" fmla="*/ 2693 w 3137"/>
              <a:gd name="T77" fmla="*/ 288 h 819"/>
              <a:gd name="T78" fmla="*/ 2729 w 3137"/>
              <a:gd name="T79" fmla="*/ 269 h 819"/>
              <a:gd name="T80" fmla="*/ 2745 w 3137"/>
              <a:gd name="T81" fmla="*/ 250 h 819"/>
              <a:gd name="T82" fmla="*/ 2781 w 3137"/>
              <a:gd name="T83" fmla="*/ 229 h 819"/>
              <a:gd name="T84" fmla="*/ 2927 w 3137"/>
              <a:gd name="T85" fmla="*/ 198 h 819"/>
              <a:gd name="T86" fmla="*/ 2941 w 3137"/>
              <a:gd name="T87" fmla="*/ 132 h 819"/>
              <a:gd name="T88" fmla="*/ 2974 w 3137"/>
              <a:gd name="T89" fmla="*/ 94 h 819"/>
              <a:gd name="T90" fmla="*/ 3000 w 3137"/>
              <a:gd name="T91" fmla="*/ 56 h 819"/>
              <a:gd name="T92" fmla="*/ 3137 w 3137"/>
              <a:gd name="T93" fmla="*/ 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37" h="819">
                <a:moveTo>
                  <a:pt x="0" y="819"/>
                </a:moveTo>
                <a:lnTo>
                  <a:pt x="55" y="819"/>
                </a:lnTo>
                <a:lnTo>
                  <a:pt x="55" y="800"/>
                </a:lnTo>
                <a:lnTo>
                  <a:pt x="66" y="800"/>
                </a:lnTo>
                <a:lnTo>
                  <a:pt x="66" y="791"/>
                </a:lnTo>
                <a:lnTo>
                  <a:pt x="336" y="791"/>
                </a:lnTo>
                <a:lnTo>
                  <a:pt x="336" y="781"/>
                </a:lnTo>
                <a:lnTo>
                  <a:pt x="423" y="781"/>
                </a:lnTo>
                <a:lnTo>
                  <a:pt x="423" y="772"/>
                </a:lnTo>
                <a:lnTo>
                  <a:pt x="666" y="772"/>
                </a:lnTo>
                <a:lnTo>
                  <a:pt x="666" y="763"/>
                </a:lnTo>
                <a:lnTo>
                  <a:pt x="787" y="763"/>
                </a:lnTo>
                <a:lnTo>
                  <a:pt x="787" y="744"/>
                </a:lnTo>
                <a:lnTo>
                  <a:pt x="862" y="744"/>
                </a:lnTo>
                <a:lnTo>
                  <a:pt x="862" y="734"/>
                </a:lnTo>
                <a:lnTo>
                  <a:pt x="886" y="734"/>
                </a:lnTo>
                <a:lnTo>
                  <a:pt x="886" y="725"/>
                </a:lnTo>
                <a:lnTo>
                  <a:pt x="948" y="725"/>
                </a:lnTo>
                <a:lnTo>
                  <a:pt x="948" y="713"/>
                </a:lnTo>
                <a:lnTo>
                  <a:pt x="995" y="713"/>
                </a:lnTo>
                <a:lnTo>
                  <a:pt x="995" y="675"/>
                </a:lnTo>
                <a:lnTo>
                  <a:pt x="1009" y="675"/>
                </a:lnTo>
                <a:lnTo>
                  <a:pt x="1009" y="663"/>
                </a:lnTo>
                <a:lnTo>
                  <a:pt x="1033" y="663"/>
                </a:lnTo>
                <a:lnTo>
                  <a:pt x="1033" y="656"/>
                </a:lnTo>
                <a:lnTo>
                  <a:pt x="1217" y="656"/>
                </a:lnTo>
                <a:lnTo>
                  <a:pt x="1217" y="644"/>
                </a:lnTo>
                <a:lnTo>
                  <a:pt x="1229" y="644"/>
                </a:lnTo>
                <a:lnTo>
                  <a:pt x="1229" y="637"/>
                </a:lnTo>
                <a:lnTo>
                  <a:pt x="1238" y="637"/>
                </a:lnTo>
                <a:lnTo>
                  <a:pt x="1238" y="628"/>
                </a:lnTo>
                <a:lnTo>
                  <a:pt x="1304" y="628"/>
                </a:lnTo>
                <a:lnTo>
                  <a:pt x="1304" y="616"/>
                </a:lnTo>
                <a:lnTo>
                  <a:pt x="1328" y="616"/>
                </a:lnTo>
                <a:lnTo>
                  <a:pt x="1328" y="607"/>
                </a:lnTo>
                <a:lnTo>
                  <a:pt x="1413" y="607"/>
                </a:lnTo>
                <a:lnTo>
                  <a:pt x="1413" y="597"/>
                </a:lnTo>
                <a:lnTo>
                  <a:pt x="1422" y="597"/>
                </a:lnTo>
                <a:lnTo>
                  <a:pt x="1422" y="578"/>
                </a:lnTo>
                <a:lnTo>
                  <a:pt x="1437" y="578"/>
                </a:lnTo>
                <a:lnTo>
                  <a:pt x="1437" y="569"/>
                </a:lnTo>
                <a:lnTo>
                  <a:pt x="1448" y="569"/>
                </a:lnTo>
                <a:lnTo>
                  <a:pt x="1448" y="550"/>
                </a:lnTo>
                <a:lnTo>
                  <a:pt x="1460" y="550"/>
                </a:lnTo>
                <a:lnTo>
                  <a:pt x="1460" y="538"/>
                </a:lnTo>
                <a:lnTo>
                  <a:pt x="1486" y="538"/>
                </a:lnTo>
                <a:lnTo>
                  <a:pt x="1486" y="529"/>
                </a:lnTo>
                <a:lnTo>
                  <a:pt x="1583" y="529"/>
                </a:lnTo>
                <a:lnTo>
                  <a:pt x="1583" y="519"/>
                </a:lnTo>
                <a:lnTo>
                  <a:pt x="1609" y="519"/>
                </a:lnTo>
                <a:lnTo>
                  <a:pt x="1609" y="510"/>
                </a:lnTo>
                <a:lnTo>
                  <a:pt x="1630" y="510"/>
                </a:lnTo>
                <a:lnTo>
                  <a:pt x="1630" y="491"/>
                </a:lnTo>
                <a:lnTo>
                  <a:pt x="1656" y="491"/>
                </a:lnTo>
                <a:lnTo>
                  <a:pt x="1656" y="481"/>
                </a:lnTo>
                <a:lnTo>
                  <a:pt x="1729" y="481"/>
                </a:lnTo>
                <a:lnTo>
                  <a:pt x="1729" y="463"/>
                </a:lnTo>
                <a:lnTo>
                  <a:pt x="1838" y="463"/>
                </a:lnTo>
                <a:lnTo>
                  <a:pt x="1838" y="451"/>
                </a:lnTo>
                <a:lnTo>
                  <a:pt x="1850" y="451"/>
                </a:lnTo>
                <a:lnTo>
                  <a:pt x="1850" y="432"/>
                </a:lnTo>
                <a:lnTo>
                  <a:pt x="1862" y="432"/>
                </a:lnTo>
                <a:lnTo>
                  <a:pt x="1862" y="422"/>
                </a:lnTo>
                <a:lnTo>
                  <a:pt x="1874" y="422"/>
                </a:lnTo>
                <a:lnTo>
                  <a:pt x="1874" y="415"/>
                </a:lnTo>
                <a:lnTo>
                  <a:pt x="2072" y="415"/>
                </a:lnTo>
                <a:lnTo>
                  <a:pt x="2072" y="394"/>
                </a:lnTo>
                <a:lnTo>
                  <a:pt x="2315" y="394"/>
                </a:lnTo>
                <a:lnTo>
                  <a:pt x="2315" y="385"/>
                </a:lnTo>
                <a:lnTo>
                  <a:pt x="2367" y="385"/>
                </a:lnTo>
                <a:lnTo>
                  <a:pt x="2367" y="366"/>
                </a:lnTo>
                <a:lnTo>
                  <a:pt x="2391" y="366"/>
                </a:lnTo>
                <a:lnTo>
                  <a:pt x="2391" y="335"/>
                </a:lnTo>
                <a:lnTo>
                  <a:pt x="2488" y="335"/>
                </a:lnTo>
                <a:lnTo>
                  <a:pt x="2488" y="328"/>
                </a:lnTo>
                <a:lnTo>
                  <a:pt x="2502" y="328"/>
                </a:lnTo>
                <a:lnTo>
                  <a:pt x="2502" y="288"/>
                </a:lnTo>
                <a:lnTo>
                  <a:pt x="2693" y="288"/>
                </a:lnTo>
                <a:lnTo>
                  <a:pt x="2693" y="269"/>
                </a:lnTo>
                <a:lnTo>
                  <a:pt x="2729" y="269"/>
                </a:lnTo>
                <a:lnTo>
                  <a:pt x="2729" y="250"/>
                </a:lnTo>
                <a:lnTo>
                  <a:pt x="2745" y="250"/>
                </a:lnTo>
                <a:lnTo>
                  <a:pt x="2745" y="229"/>
                </a:lnTo>
                <a:lnTo>
                  <a:pt x="2781" y="229"/>
                </a:lnTo>
                <a:lnTo>
                  <a:pt x="2781" y="198"/>
                </a:lnTo>
                <a:lnTo>
                  <a:pt x="2927" y="198"/>
                </a:lnTo>
                <a:lnTo>
                  <a:pt x="2927" y="132"/>
                </a:lnTo>
                <a:lnTo>
                  <a:pt x="2941" y="132"/>
                </a:lnTo>
                <a:lnTo>
                  <a:pt x="2941" y="94"/>
                </a:lnTo>
                <a:lnTo>
                  <a:pt x="2974" y="94"/>
                </a:lnTo>
                <a:lnTo>
                  <a:pt x="2974" y="56"/>
                </a:lnTo>
                <a:lnTo>
                  <a:pt x="3000" y="56"/>
                </a:lnTo>
                <a:lnTo>
                  <a:pt x="3000" y="0"/>
                </a:lnTo>
                <a:lnTo>
                  <a:pt x="3137" y="0"/>
                </a:lnTo>
              </a:path>
            </a:pathLst>
          </a:custGeom>
          <a:noFill/>
          <a:ln w="1905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28" name="Freeform 7"/>
          <p:cNvSpPr>
            <a:spLocks/>
          </p:cNvSpPr>
          <p:nvPr/>
        </p:nvSpPr>
        <p:spPr bwMode="auto">
          <a:xfrm>
            <a:off x="1615674" y="2565064"/>
            <a:ext cx="3980263" cy="551919"/>
          </a:xfrm>
          <a:custGeom>
            <a:avLst/>
            <a:gdLst>
              <a:gd name="T0" fmla="*/ 49 w 2950"/>
              <a:gd name="T1" fmla="*/ 406 h 406"/>
              <a:gd name="T2" fmla="*/ 234 w 2950"/>
              <a:gd name="T3" fmla="*/ 396 h 406"/>
              <a:gd name="T4" fmla="*/ 371 w 2950"/>
              <a:gd name="T5" fmla="*/ 387 h 406"/>
              <a:gd name="T6" fmla="*/ 602 w 2950"/>
              <a:gd name="T7" fmla="*/ 375 h 406"/>
              <a:gd name="T8" fmla="*/ 612 w 2950"/>
              <a:gd name="T9" fmla="*/ 368 h 406"/>
              <a:gd name="T10" fmla="*/ 664 w 2950"/>
              <a:gd name="T11" fmla="*/ 356 h 406"/>
              <a:gd name="T12" fmla="*/ 798 w 2950"/>
              <a:gd name="T13" fmla="*/ 347 h 406"/>
              <a:gd name="T14" fmla="*/ 808 w 2950"/>
              <a:gd name="T15" fmla="*/ 340 h 406"/>
              <a:gd name="T16" fmla="*/ 822 w 2950"/>
              <a:gd name="T17" fmla="*/ 316 h 406"/>
              <a:gd name="T18" fmla="*/ 846 w 2950"/>
              <a:gd name="T19" fmla="*/ 309 h 406"/>
              <a:gd name="T20" fmla="*/ 1016 w 2950"/>
              <a:gd name="T21" fmla="*/ 299 h 406"/>
              <a:gd name="T22" fmla="*/ 1027 w 2950"/>
              <a:gd name="T23" fmla="*/ 290 h 406"/>
              <a:gd name="T24" fmla="*/ 1056 w 2950"/>
              <a:gd name="T25" fmla="*/ 271 h 406"/>
              <a:gd name="T26" fmla="*/ 1235 w 2950"/>
              <a:gd name="T27" fmla="*/ 259 h 406"/>
              <a:gd name="T28" fmla="*/ 1408 w 2950"/>
              <a:gd name="T29" fmla="*/ 240 h 406"/>
              <a:gd name="T30" fmla="*/ 1434 w 2950"/>
              <a:gd name="T31" fmla="*/ 231 h 406"/>
              <a:gd name="T32" fmla="*/ 1443 w 2950"/>
              <a:gd name="T33" fmla="*/ 222 h 406"/>
              <a:gd name="T34" fmla="*/ 1457 w 2950"/>
              <a:gd name="T35" fmla="*/ 212 h 406"/>
              <a:gd name="T36" fmla="*/ 1472 w 2950"/>
              <a:gd name="T37" fmla="*/ 203 h 406"/>
              <a:gd name="T38" fmla="*/ 1554 w 2950"/>
              <a:gd name="T39" fmla="*/ 193 h 406"/>
              <a:gd name="T40" fmla="*/ 1663 w 2950"/>
              <a:gd name="T41" fmla="*/ 186 h 406"/>
              <a:gd name="T42" fmla="*/ 1873 w 2950"/>
              <a:gd name="T43" fmla="*/ 174 h 406"/>
              <a:gd name="T44" fmla="*/ 1885 w 2950"/>
              <a:gd name="T45" fmla="*/ 165 h 406"/>
              <a:gd name="T46" fmla="*/ 1897 w 2950"/>
              <a:gd name="T47" fmla="*/ 155 h 406"/>
              <a:gd name="T48" fmla="*/ 2081 w 2950"/>
              <a:gd name="T49" fmla="*/ 144 h 406"/>
              <a:gd name="T50" fmla="*/ 2213 w 2950"/>
              <a:gd name="T51" fmla="*/ 136 h 406"/>
              <a:gd name="T52" fmla="*/ 2242 w 2950"/>
              <a:gd name="T53" fmla="*/ 118 h 406"/>
              <a:gd name="T54" fmla="*/ 2313 w 2950"/>
              <a:gd name="T55" fmla="*/ 106 h 406"/>
              <a:gd name="T56" fmla="*/ 2412 w 2950"/>
              <a:gd name="T57" fmla="*/ 96 h 406"/>
              <a:gd name="T58" fmla="*/ 2518 w 2950"/>
              <a:gd name="T59" fmla="*/ 87 h 406"/>
              <a:gd name="T60" fmla="*/ 2837 w 2950"/>
              <a:gd name="T61" fmla="*/ 80 h 406"/>
              <a:gd name="T62" fmla="*/ 2924 w 2950"/>
              <a:gd name="T63" fmla="*/ 40 h 406"/>
              <a:gd name="T64" fmla="*/ 2950 w 2950"/>
              <a:gd name="T65"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50" h="406">
                <a:moveTo>
                  <a:pt x="0" y="406"/>
                </a:moveTo>
                <a:lnTo>
                  <a:pt x="49" y="406"/>
                </a:lnTo>
                <a:lnTo>
                  <a:pt x="49" y="396"/>
                </a:lnTo>
                <a:lnTo>
                  <a:pt x="234" y="396"/>
                </a:lnTo>
                <a:lnTo>
                  <a:pt x="234" y="387"/>
                </a:lnTo>
                <a:lnTo>
                  <a:pt x="371" y="387"/>
                </a:lnTo>
                <a:lnTo>
                  <a:pt x="371" y="375"/>
                </a:lnTo>
                <a:lnTo>
                  <a:pt x="602" y="375"/>
                </a:lnTo>
                <a:lnTo>
                  <a:pt x="602" y="368"/>
                </a:lnTo>
                <a:lnTo>
                  <a:pt x="612" y="368"/>
                </a:lnTo>
                <a:lnTo>
                  <a:pt x="612" y="356"/>
                </a:lnTo>
                <a:lnTo>
                  <a:pt x="664" y="356"/>
                </a:lnTo>
                <a:lnTo>
                  <a:pt x="664" y="347"/>
                </a:lnTo>
                <a:lnTo>
                  <a:pt x="798" y="347"/>
                </a:lnTo>
                <a:lnTo>
                  <a:pt x="798" y="340"/>
                </a:lnTo>
                <a:lnTo>
                  <a:pt x="808" y="340"/>
                </a:lnTo>
                <a:lnTo>
                  <a:pt x="808" y="316"/>
                </a:lnTo>
                <a:lnTo>
                  <a:pt x="822" y="316"/>
                </a:lnTo>
                <a:lnTo>
                  <a:pt x="822" y="309"/>
                </a:lnTo>
                <a:lnTo>
                  <a:pt x="846" y="309"/>
                </a:lnTo>
                <a:lnTo>
                  <a:pt x="846" y="299"/>
                </a:lnTo>
                <a:lnTo>
                  <a:pt x="1016" y="299"/>
                </a:lnTo>
                <a:lnTo>
                  <a:pt x="1016" y="290"/>
                </a:lnTo>
                <a:lnTo>
                  <a:pt x="1027" y="290"/>
                </a:lnTo>
                <a:lnTo>
                  <a:pt x="1027" y="271"/>
                </a:lnTo>
                <a:lnTo>
                  <a:pt x="1056" y="271"/>
                </a:lnTo>
                <a:lnTo>
                  <a:pt x="1056" y="259"/>
                </a:lnTo>
                <a:lnTo>
                  <a:pt x="1235" y="259"/>
                </a:lnTo>
                <a:lnTo>
                  <a:pt x="1235" y="240"/>
                </a:lnTo>
                <a:lnTo>
                  <a:pt x="1408" y="240"/>
                </a:lnTo>
                <a:lnTo>
                  <a:pt x="1408" y="231"/>
                </a:lnTo>
                <a:lnTo>
                  <a:pt x="1434" y="231"/>
                </a:lnTo>
                <a:lnTo>
                  <a:pt x="1434" y="222"/>
                </a:lnTo>
                <a:lnTo>
                  <a:pt x="1443" y="222"/>
                </a:lnTo>
                <a:lnTo>
                  <a:pt x="1443" y="212"/>
                </a:lnTo>
                <a:lnTo>
                  <a:pt x="1457" y="212"/>
                </a:lnTo>
                <a:lnTo>
                  <a:pt x="1457" y="203"/>
                </a:lnTo>
                <a:lnTo>
                  <a:pt x="1472" y="203"/>
                </a:lnTo>
                <a:lnTo>
                  <a:pt x="1472" y="193"/>
                </a:lnTo>
                <a:lnTo>
                  <a:pt x="1554" y="193"/>
                </a:lnTo>
                <a:lnTo>
                  <a:pt x="1554" y="186"/>
                </a:lnTo>
                <a:lnTo>
                  <a:pt x="1663" y="186"/>
                </a:lnTo>
                <a:lnTo>
                  <a:pt x="1663" y="174"/>
                </a:lnTo>
                <a:lnTo>
                  <a:pt x="1873" y="174"/>
                </a:lnTo>
                <a:lnTo>
                  <a:pt x="1873" y="165"/>
                </a:lnTo>
                <a:lnTo>
                  <a:pt x="1885" y="165"/>
                </a:lnTo>
                <a:lnTo>
                  <a:pt x="1885" y="155"/>
                </a:lnTo>
                <a:lnTo>
                  <a:pt x="1897" y="155"/>
                </a:lnTo>
                <a:lnTo>
                  <a:pt x="1897" y="144"/>
                </a:lnTo>
                <a:lnTo>
                  <a:pt x="2081" y="144"/>
                </a:lnTo>
                <a:lnTo>
                  <a:pt x="2081" y="136"/>
                </a:lnTo>
                <a:lnTo>
                  <a:pt x="2213" y="136"/>
                </a:lnTo>
                <a:lnTo>
                  <a:pt x="2213" y="118"/>
                </a:lnTo>
                <a:lnTo>
                  <a:pt x="2242" y="118"/>
                </a:lnTo>
                <a:lnTo>
                  <a:pt x="2242" y="106"/>
                </a:lnTo>
                <a:lnTo>
                  <a:pt x="2313" y="106"/>
                </a:lnTo>
                <a:lnTo>
                  <a:pt x="2313" y="96"/>
                </a:lnTo>
                <a:lnTo>
                  <a:pt x="2412" y="96"/>
                </a:lnTo>
                <a:lnTo>
                  <a:pt x="2412" y="87"/>
                </a:lnTo>
                <a:lnTo>
                  <a:pt x="2518" y="87"/>
                </a:lnTo>
                <a:lnTo>
                  <a:pt x="2518" y="80"/>
                </a:lnTo>
                <a:lnTo>
                  <a:pt x="2837" y="80"/>
                </a:lnTo>
                <a:lnTo>
                  <a:pt x="2837" y="40"/>
                </a:lnTo>
                <a:lnTo>
                  <a:pt x="2924" y="40"/>
                </a:lnTo>
                <a:lnTo>
                  <a:pt x="2924" y="0"/>
                </a:lnTo>
                <a:lnTo>
                  <a:pt x="2950" y="0"/>
                </a:ln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8" name="Rectangle 137">
            <a:extLst>
              <a:ext uri="{FF2B5EF4-FFF2-40B4-BE49-F238E27FC236}">
                <a16:creationId xmlns:a16="http://schemas.microsoft.com/office/drawing/2014/main" id="{91E60071-3D51-49A3-8F74-89B07917A415}"/>
              </a:ext>
            </a:extLst>
          </p:cNvPr>
          <p:cNvSpPr>
            <a:spLocks noChangeArrowheads="1"/>
          </p:cNvSpPr>
          <p:nvPr/>
        </p:nvSpPr>
        <p:spPr bwMode="auto">
          <a:xfrm>
            <a:off x="7217807" y="1571490"/>
            <a:ext cx="2360157" cy="184666"/>
          </a:xfrm>
          <a:prstGeom prst="rect">
            <a:avLst/>
          </a:prstGeom>
          <a:noFill/>
          <a:ln w="9525">
            <a:noFill/>
            <a:miter lim="800000"/>
            <a:headEnd/>
            <a:tailEnd/>
          </a:ln>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0"/>
              </a:spcAft>
              <a:buClrTx/>
              <a:buSzPct val="45000"/>
              <a:buFontTx/>
              <a:buNone/>
              <a:tabLst>
                <a:tab pos="723882" algn="l"/>
                <a:tab pos="1447764" algn="l"/>
                <a:tab pos="2171646" algn="l"/>
                <a:tab pos="2895528" algn="l"/>
                <a:tab pos="3619410" algn="l"/>
                <a:tab pos="4343291" algn="l"/>
                <a:tab pos="5067173" algn="l"/>
              </a:tabLst>
              <a:defRPr/>
            </a:pPr>
            <a:r>
              <a:rPr kumimoji="0" lang="en-US" altLang="en-US" sz="1200" b="0" i="0" u="none" strike="noStrike" kern="1200" cap="none" spc="0" normalizeH="0" baseline="0" noProof="0">
                <a:ln>
                  <a:noFill/>
                </a:ln>
                <a:solidFill>
                  <a:srgbClr val="000000"/>
                </a:solidFill>
                <a:effectLst/>
                <a:uLnTx/>
                <a:uFillTx/>
                <a:latin typeface="Arial"/>
                <a:ea typeface="msgothic"/>
                <a:cs typeface="msgothic"/>
              </a:rPr>
              <a:t>HR: 00.60 (95% CI: 0.47, 0.77)</a:t>
            </a:r>
          </a:p>
        </p:txBody>
      </p:sp>
    </p:spTree>
    <p:extLst>
      <p:ext uri="{BB962C8B-B14F-4D97-AF65-F5344CB8AC3E}">
        <p14:creationId xmlns:p14="http://schemas.microsoft.com/office/powerpoint/2010/main" val="3208078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D5F0D0-E2B9-BA4A-AD0E-1B4E1E96B9AB}"/>
              </a:ext>
            </a:extLst>
          </p:cNvPr>
          <p:cNvSpPr txBox="1"/>
          <p:nvPr/>
        </p:nvSpPr>
        <p:spPr>
          <a:xfrm>
            <a:off x="563033" y="4775201"/>
            <a:ext cx="3479800" cy="111831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4267" b="1" i="0" u="none" strike="noStrike" kern="1200" cap="none" spc="0" normalizeH="0" baseline="0" noProof="0">
                <a:ln>
                  <a:noFill/>
                </a:ln>
                <a:solidFill>
                  <a:prstClr val="black"/>
                </a:solidFill>
                <a:effectLst/>
                <a:uLnTx/>
                <a:uFillTx/>
                <a:latin typeface="Helvetica" pitchFamily="2" charset="0"/>
                <a:ea typeface="+mn-ea"/>
                <a:cs typeface="+mn-cs"/>
              </a:rPr>
              <a:t>11%</a:t>
            </a:r>
            <a:r>
              <a:rPr kumimoji="0" lang="en-CA" sz="2400" b="0" i="0" u="none" strike="noStrike" kern="1200" cap="none" spc="0" normalizeH="0" baseline="0" noProof="0">
                <a:ln>
                  <a:noFill/>
                </a:ln>
                <a:solidFill>
                  <a:prstClr val="black"/>
                </a:solidFill>
                <a:effectLst/>
                <a:uLnTx/>
                <a:uFillTx/>
                <a:latin typeface="Helvetica" pitchFamily="2" charset="0"/>
                <a:ea typeface="+mn-ea"/>
                <a:cs typeface="+mn-cs"/>
              </a:rPr>
              <a: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Helvetica" pitchFamily="2" charset="0"/>
                <a:ea typeface="+mn-ea"/>
                <a:cs typeface="+mn-cs"/>
              </a:rPr>
              <a:t>reduction</a:t>
            </a:r>
            <a:endParaRPr kumimoji="0" lang="en-CA" sz="2400" b="1" i="0" u="none" strike="noStrike" kern="1200" cap="none" spc="0" normalizeH="0" baseline="0" noProof="0">
              <a:ln>
                <a:noFill/>
              </a:ln>
              <a:solidFill>
                <a:prstClr val="black"/>
              </a:solidFill>
              <a:effectLst/>
              <a:uLnTx/>
              <a:uFillTx/>
              <a:latin typeface="Helvetica" pitchFamily="2" charset="0"/>
              <a:ea typeface="+mn-ea"/>
              <a:cs typeface="+mn-cs"/>
            </a:endParaRPr>
          </a:p>
        </p:txBody>
      </p:sp>
      <p:sp>
        <p:nvSpPr>
          <p:cNvPr id="3" name="Down Arrow 2">
            <a:extLst>
              <a:ext uri="{FF2B5EF4-FFF2-40B4-BE49-F238E27FC236}">
                <a16:creationId xmlns:a16="http://schemas.microsoft.com/office/drawing/2014/main" id="{32AB588C-4D69-764F-A771-B4B027F07658}"/>
              </a:ext>
            </a:extLst>
          </p:cNvPr>
          <p:cNvSpPr/>
          <p:nvPr/>
        </p:nvSpPr>
        <p:spPr>
          <a:xfrm>
            <a:off x="939752" y="3429000"/>
            <a:ext cx="2734733" cy="1151467"/>
          </a:xfrm>
          <a:prstGeom prst="downArrow">
            <a:avLst>
              <a:gd name="adj1" fmla="val 50000"/>
              <a:gd name="adj2" fmla="val 63490"/>
            </a:avLst>
          </a:prstGeom>
          <a:solidFill>
            <a:schemeClr val="accent1"/>
          </a:solidFill>
          <a:ln>
            <a:solidFill>
              <a:srgbClr val="F64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32C228E-5337-7A4C-BDEA-B34274A4FED1}"/>
              </a:ext>
            </a:extLst>
          </p:cNvPr>
          <p:cNvSpPr txBox="1"/>
          <p:nvPr/>
        </p:nvSpPr>
        <p:spPr>
          <a:xfrm>
            <a:off x="4386667" y="4775201"/>
            <a:ext cx="3479800" cy="111831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4267" b="1" i="0" u="none" strike="noStrike" kern="1200" cap="none" spc="0" normalizeH="0" baseline="0" noProof="0">
                <a:ln>
                  <a:noFill/>
                </a:ln>
                <a:solidFill>
                  <a:prstClr val="black"/>
                </a:solidFill>
                <a:effectLst/>
                <a:uLnTx/>
                <a:uFillTx/>
                <a:latin typeface="Helvetica" pitchFamily="2" charset="0"/>
                <a:ea typeface="+mn-ea"/>
                <a:cs typeface="+mn-cs"/>
              </a:rPr>
              <a:t>36%</a:t>
            </a:r>
            <a:r>
              <a:rPr kumimoji="0" lang="en-CA" sz="2400" b="0" i="0" u="none" strike="noStrike" kern="1200" cap="none" spc="0" normalizeH="0" baseline="0" noProof="0">
                <a:ln>
                  <a:noFill/>
                </a:ln>
                <a:solidFill>
                  <a:prstClr val="black"/>
                </a:solidFill>
                <a:effectLst/>
                <a:uLnTx/>
                <a:uFillTx/>
                <a:latin typeface="Helvetica" pitchFamily="2" charset="0"/>
                <a:ea typeface="+mn-ea"/>
                <a:cs typeface="+mn-cs"/>
              </a:rPr>
              <a: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Helvetica" pitchFamily="2" charset="0"/>
                <a:ea typeface="+mn-ea"/>
                <a:cs typeface="+mn-cs"/>
              </a:rPr>
              <a:t>reduction</a:t>
            </a:r>
            <a:endParaRPr kumimoji="0" lang="en-CA" sz="2400" b="1" i="0" u="none" strike="noStrike" kern="1200" cap="none" spc="0" normalizeH="0" baseline="0" noProof="0">
              <a:ln>
                <a:noFill/>
              </a:ln>
              <a:solidFill>
                <a:prstClr val="black"/>
              </a:solidFill>
              <a:effectLst/>
              <a:uLnTx/>
              <a:uFillTx/>
              <a:latin typeface="Helvetica" pitchFamily="2" charset="0"/>
              <a:ea typeface="+mn-ea"/>
              <a:cs typeface="+mn-cs"/>
            </a:endParaRPr>
          </a:p>
        </p:txBody>
      </p:sp>
      <p:sp>
        <p:nvSpPr>
          <p:cNvPr id="24" name="Down Arrow 23">
            <a:extLst>
              <a:ext uri="{FF2B5EF4-FFF2-40B4-BE49-F238E27FC236}">
                <a16:creationId xmlns:a16="http://schemas.microsoft.com/office/drawing/2014/main" id="{49379857-9069-CE4C-A316-8161A29B43C4}"/>
              </a:ext>
            </a:extLst>
          </p:cNvPr>
          <p:cNvSpPr/>
          <p:nvPr/>
        </p:nvSpPr>
        <p:spPr>
          <a:xfrm>
            <a:off x="4759200" y="2766851"/>
            <a:ext cx="2734733" cy="1813615"/>
          </a:xfrm>
          <a:prstGeom prst="downArrow">
            <a:avLst>
              <a:gd name="adj1" fmla="val 50000"/>
              <a:gd name="adj2" fmla="val 41068"/>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itle 1">
            <a:extLst>
              <a:ext uri="{FF2B5EF4-FFF2-40B4-BE49-F238E27FC236}">
                <a16:creationId xmlns:a16="http://schemas.microsoft.com/office/drawing/2014/main" id="{A9989722-8324-B343-A73D-EF79E37946F4}"/>
              </a:ext>
            </a:extLst>
          </p:cNvPr>
          <p:cNvSpPr>
            <a:spLocks noGrp="1"/>
          </p:cNvSpPr>
          <p:nvPr>
            <p:ph type="title"/>
          </p:nvPr>
        </p:nvSpPr>
        <p:spPr/>
        <p:txBody>
          <a:bodyPr>
            <a:normAutofit/>
          </a:bodyPr>
          <a:lstStyle/>
          <a:p>
            <a:r>
              <a:rPr lang="en-CA"/>
              <a:t>Risk Reduction with SGLT2is (</a:t>
            </a:r>
            <a:r>
              <a:rPr lang="en-CA" u="sng"/>
              <a:t>with ASCVD</a:t>
            </a:r>
            <a:r>
              <a:rPr lang="en-CA"/>
              <a:t>)</a:t>
            </a:r>
          </a:p>
        </p:txBody>
      </p:sp>
      <p:sp>
        <p:nvSpPr>
          <p:cNvPr id="2" name="Espace réservé du texte 1">
            <a:extLst>
              <a:ext uri="{FF2B5EF4-FFF2-40B4-BE49-F238E27FC236}">
                <a16:creationId xmlns:a16="http://schemas.microsoft.com/office/drawing/2014/main" id="{4E06BAD9-CF43-4C44-9131-48EDEA4A2105}"/>
              </a:ext>
            </a:extLst>
          </p:cNvPr>
          <p:cNvSpPr>
            <a:spLocks noGrp="1"/>
          </p:cNvSpPr>
          <p:nvPr>
            <p:ph type="body" sz="quarter" idx="13"/>
          </p:nvPr>
        </p:nvSpPr>
        <p:spPr>
          <a:xfrm>
            <a:off x="517680" y="6064079"/>
            <a:ext cx="10756677" cy="576309"/>
          </a:xfrm>
        </p:spPr>
        <p:txBody>
          <a:bodyPr/>
          <a:lstStyle/>
          <a:p>
            <a:r>
              <a:rPr lang="en-CA" sz="1050" b="1">
                <a:solidFill>
                  <a:prstClr val="black"/>
                </a:solidFill>
              </a:rPr>
              <a:t>*In the EMPA-REG OUTCOME trial, CV death in patients with ASCVD was reduced by 38%</a:t>
            </a:r>
            <a:r>
              <a:rPr lang="en-CA" sz="1050" b="1" baseline="30000">
                <a:solidFill>
                  <a:prstClr val="black"/>
                </a:solidFill>
              </a:rPr>
              <a:t>.</a:t>
            </a:r>
            <a:endParaRPr lang="en-CA" sz="1050" b="1">
              <a:solidFill>
                <a:prstClr val="black"/>
              </a:solidFill>
            </a:endParaRPr>
          </a:p>
          <a:p>
            <a:r>
              <a:rPr lang="en-CA">
                <a:solidFill>
                  <a:prstClr val="black"/>
                </a:solidFill>
              </a:rPr>
              <a:t>CV, cardiovascular; MACE, major adverse cardiovascular events; CKD, chronic kidney disease; SGLT2i, SGLT2 inhibitor.</a:t>
            </a:r>
          </a:p>
          <a:p>
            <a:r>
              <a:rPr lang="en-US"/>
              <a:t>McGuire DK, et al. </a:t>
            </a:r>
            <a:r>
              <a:rPr lang="en-US" i="1"/>
              <a:t>JAMA </a:t>
            </a:r>
            <a:r>
              <a:rPr lang="en-US" i="1" err="1"/>
              <a:t>Cardiol</a:t>
            </a:r>
            <a:r>
              <a:rPr lang="en-US"/>
              <a:t>. 2021 Feb 1;6(2):148–58.</a:t>
            </a:r>
            <a:endParaRPr lang="en-CA">
              <a:solidFill>
                <a:prstClr val="black"/>
              </a:solidFill>
            </a:endParaRPr>
          </a:p>
        </p:txBody>
      </p:sp>
      <p:sp>
        <p:nvSpPr>
          <p:cNvPr id="21" name="TextBox 20">
            <a:extLst>
              <a:ext uri="{FF2B5EF4-FFF2-40B4-BE49-F238E27FC236}">
                <a16:creationId xmlns:a16="http://schemas.microsoft.com/office/drawing/2014/main" id="{58A8F4B3-C48D-3A42-958D-1F8D10802E56}"/>
              </a:ext>
            </a:extLst>
          </p:cNvPr>
          <p:cNvSpPr txBox="1"/>
          <p:nvPr/>
        </p:nvSpPr>
        <p:spPr>
          <a:xfrm>
            <a:off x="8288815" y="4775200"/>
            <a:ext cx="3479800" cy="111831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2933" b="0" i="0" u="none" strike="noStrike" kern="1200" cap="none" spc="0" normalizeH="0" baseline="0" noProof="0">
                <a:ln>
                  <a:noFill/>
                </a:ln>
                <a:solidFill>
                  <a:prstClr val="black"/>
                </a:solidFill>
                <a:effectLst/>
                <a:uLnTx/>
                <a:uFillTx/>
                <a:latin typeface="Helvetica" pitchFamily="2" charset="0"/>
                <a:ea typeface="+mn-ea"/>
                <a:cs typeface="+mn-cs"/>
              </a:rPr>
              <a:t> </a:t>
            </a:r>
            <a:r>
              <a:rPr kumimoji="0" lang="en-CA" sz="4267" b="1" i="0" u="none" strike="noStrike" kern="1200" cap="none" spc="0" normalizeH="0" baseline="0" noProof="0">
                <a:ln>
                  <a:noFill/>
                </a:ln>
                <a:solidFill>
                  <a:prstClr val="black"/>
                </a:solidFill>
                <a:effectLst/>
                <a:uLnTx/>
                <a:uFillTx/>
                <a:latin typeface="Helvetica" pitchFamily="2" charset="0"/>
                <a:ea typeface="+mn-ea"/>
                <a:cs typeface="+mn-cs"/>
              </a:rPr>
              <a:t>17%</a:t>
            </a:r>
            <a:r>
              <a:rPr kumimoji="0" lang="en-CA" sz="2400" b="0" i="0" u="none" strike="noStrike" kern="1200" cap="none" spc="0" normalizeH="0" baseline="0" noProof="0">
                <a:ln>
                  <a:noFill/>
                </a:ln>
                <a:solidFill>
                  <a:prstClr val="black"/>
                </a:solidFill>
                <a:effectLst/>
                <a:uLnTx/>
                <a:uFillTx/>
                <a:latin typeface="Helvetica" pitchFamily="2" charset="0"/>
                <a:ea typeface="+mn-ea"/>
                <a:cs typeface="+mn-cs"/>
              </a:rPr>
              <a: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Helvetica" pitchFamily="2" charset="0"/>
                <a:ea typeface="+mn-ea"/>
                <a:cs typeface="+mn-cs"/>
              </a:rPr>
              <a:t>reduction*</a:t>
            </a:r>
            <a:endParaRPr kumimoji="0" lang="en-CA" sz="2400" b="1" i="0" u="none" strike="noStrike" kern="1200" cap="none" spc="0" normalizeH="0" baseline="0" noProof="0">
              <a:ln>
                <a:noFill/>
              </a:ln>
              <a:solidFill>
                <a:prstClr val="black"/>
              </a:solidFill>
              <a:effectLst/>
              <a:uLnTx/>
              <a:uFillTx/>
              <a:latin typeface="Helvetica" pitchFamily="2" charset="0"/>
              <a:ea typeface="+mn-ea"/>
              <a:cs typeface="+mn-cs"/>
            </a:endParaRPr>
          </a:p>
        </p:txBody>
      </p:sp>
      <p:sp>
        <p:nvSpPr>
          <p:cNvPr id="23" name="Down Arrow 22">
            <a:extLst>
              <a:ext uri="{FF2B5EF4-FFF2-40B4-BE49-F238E27FC236}">
                <a16:creationId xmlns:a16="http://schemas.microsoft.com/office/drawing/2014/main" id="{7411A925-7B25-7D45-8DE8-67502FF95E49}"/>
              </a:ext>
            </a:extLst>
          </p:cNvPr>
          <p:cNvSpPr/>
          <p:nvPr/>
        </p:nvSpPr>
        <p:spPr>
          <a:xfrm>
            <a:off x="8665534" y="3190361"/>
            <a:ext cx="2734733" cy="1390105"/>
          </a:xfrm>
          <a:prstGeom prst="downArrow">
            <a:avLst>
              <a:gd name="adj1" fmla="val 50000"/>
              <a:gd name="adj2" fmla="val 5339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lide Number Placeholder 7">
            <a:extLst>
              <a:ext uri="{FF2B5EF4-FFF2-40B4-BE49-F238E27FC236}">
                <a16:creationId xmlns:a16="http://schemas.microsoft.com/office/drawing/2014/main" id="{0A9E76A9-6DB2-314A-AC1F-70ABA9321EE4}"/>
              </a:ext>
            </a:extLst>
          </p:cNvPr>
          <p:cNvSpPr>
            <a:spLocks noGrp="1"/>
          </p:cNvSpPr>
          <p:nvPr>
            <p:ph type="sldNum" sz="quarter" idx="14"/>
          </p:nvPr>
        </p:nvSpPr>
        <p:spPr>
          <a:xfrm>
            <a:off x="11352180" y="6275263"/>
            <a:ext cx="597086" cy="365125"/>
          </a:xfrm>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E70068"/>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54</a:t>
            </a:fld>
            <a:endParaRPr kumimoji="0" lang="en-CA" sz="1050" b="0" i="0" u="none" strike="noStrike" kern="1200" cap="none" spc="0" normalizeH="0" baseline="0" noProof="0">
              <a:ln>
                <a:noFill/>
              </a:ln>
              <a:solidFill>
                <a:srgbClr val="E70068"/>
              </a:solidFill>
              <a:effectLst/>
              <a:uLnTx/>
              <a:uFillTx/>
              <a:latin typeface="Arial" panose="020B0604020202020204"/>
              <a:ea typeface="+mn-ea"/>
              <a:cs typeface="+mn-cs"/>
            </a:endParaRPr>
          </a:p>
        </p:txBody>
      </p:sp>
      <p:pic>
        <p:nvPicPr>
          <p:cNvPr id="31" name="Graphique 30">
            <a:extLst>
              <a:ext uri="{FF2B5EF4-FFF2-40B4-BE49-F238E27FC236}">
                <a16:creationId xmlns:a16="http://schemas.microsoft.com/office/drawing/2014/main" id="{DA25CC18-EC95-1F4B-AD18-ECEB6E47F5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4200" y="1257483"/>
            <a:ext cx="1073211" cy="1370057"/>
          </a:xfrm>
          <a:prstGeom prst="rect">
            <a:avLst/>
          </a:prstGeom>
        </p:spPr>
      </p:pic>
      <p:grpSp>
        <p:nvGrpSpPr>
          <p:cNvPr id="5" name="Groupe 4">
            <a:extLst>
              <a:ext uri="{FF2B5EF4-FFF2-40B4-BE49-F238E27FC236}">
                <a16:creationId xmlns:a16="http://schemas.microsoft.com/office/drawing/2014/main" id="{8411879F-09A8-7C4B-89D8-3EDFE41BBC50}"/>
              </a:ext>
            </a:extLst>
          </p:cNvPr>
          <p:cNvGrpSpPr/>
          <p:nvPr/>
        </p:nvGrpSpPr>
        <p:grpSpPr>
          <a:xfrm>
            <a:off x="5019939" y="1661100"/>
            <a:ext cx="2192313" cy="765343"/>
            <a:chOff x="4769248" y="1661100"/>
            <a:chExt cx="2192313" cy="765343"/>
          </a:xfrm>
        </p:grpSpPr>
        <p:pic>
          <p:nvPicPr>
            <p:cNvPr id="22" name="Graphique 21">
              <a:extLst>
                <a:ext uri="{FF2B5EF4-FFF2-40B4-BE49-F238E27FC236}">
                  <a16:creationId xmlns:a16="http://schemas.microsoft.com/office/drawing/2014/main" id="{912DD851-744A-7D43-87A5-3A07465340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5729" y="1661100"/>
              <a:ext cx="1095832" cy="765343"/>
            </a:xfrm>
            <a:prstGeom prst="rect">
              <a:avLst/>
            </a:prstGeom>
          </p:spPr>
        </p:pic>
        <p:pic>
          <p:nvPicPr>
            <p:cNvPr id="25" name="Graphique 24">
              <a:extLst>
                <a:ext uri="{FF2B5EF4-FFF2-40B4-BE49-F238E27FC236}">
                  <a16:creationId xmlns:a16="http://schemas.microsoft.com/office/drawing/2014/main" id="{B2267494-FB48-244D-A8E4-848DDC392E4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9248" y="1661100"/>
              <a:ext cx="975457" cy="633507"/>
            </a:xfrm>
            <a:prstGeom prst="rect">
              <a:avLst/>
            </a:prstGeom>
          </p:spPr>
        </p:pic>
      </p:grpSp>
      <p:pic>
        <p:nvPicPr>
          <p:cNvPr id="28" name="Graphique 27">
            <a:extLst>
              <a:ext uri="{FF2B5EF4-FFF2-40B4-BE49-F238E27FC236}">
                <a16:creationId xmlns:a16="http://schemas.microsoft.com/office/drawing/2014/main" id="{C377C283-2236-B848-8641-DD4EC0D804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65918" y="1195296"/>
            <a:ext cx="935343" cy="1432244"/>
          </a:xfrm>
          <a:prstGeom prst="rect">
            <a:avLst/>
          </a:prstGeom>
        </p:spPr>
      </p:pic>
      <p:sp>
        <p:nvSpPr>
          <p:cNvPr id="16" name="TextBox 15">
            <a:extLst>
              <a:ext uri="{FF2B5EF4-FFF2-40B4-BE49-F238E27FC236}">
                <a16:creationId xmlns:a16="http://schemas.microsoft.com/office/drawing/2014/main" id="{EA82A944-58B4-459C-B81A-DF269BA95B47}"/>
              </a:ext>
            </a:extLst>
          </p:cNvPr>
          <p:cNvSpPr txBox="1"/>
          <p:nvPr/>
        </p:nvSpPr>
        <p:spPr>
          <a:xfrm>
            <a:off x="1665515" y="3439438"/>
            <a:ext cx="1281543" cy="523220"/>
          </a:xfrm>
          <a:prstGeom prst="rect">
            <a:avLst/>
          </a:prstGeom>
          <a:noFill/>
        </p:spPr>
        <p:txBody>
          <a:bodyPr wrap="square">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srgbClr val="FFFFFF"/>
                </a:solidFill>
                <a:effectLst/>
                <a:uLnTx/>
                <a:uFillTx/>
                <a:latin typeface="Helvetica" pitchFamily="2" charset="0"/>
                <a:ea typeface="+mn-ea"/>
                <a:cs typeface="+mn-cs"/>
              </a:rPr>
              <a:t>MACE</a:t>
            </a:r>
            <a:endParaRPr kumimoji="0" lang="en-CA"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5239BB3-EBE6-4642-9543-A0D1AA60C424}"/>
              </a:ext>
            </a:extLst>
          </p:cNvPr>
          <p:cNvSpPr txBox="1"/>
          <p:nvPr/>
        </p:nvSpPr>
        <p:spPr>
          <a:xfrm>
            <a:off x="5254171" y="3381382"/>
            <a:ext cx="1785257" cy="830997"/>
          </a:xfrm>
          <a:prstGeom prst="rect">
            <a:avLst/>
          </a:prstGeom>
          <a:noFill/>
        </p:spPr>
        <p:txBody>
          <a:bodyPr wrap="square">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srgbClr val="FFFFFF"/>
                </a:solidFill>
                <a:effectLst/>
                <a:uLnTx/>
                <a:uFillTx/>
                <a:latin typeface="Helvetica" pitchFamily="2" charset="0"/>
                <a:ea typeface="+mn-ea"/>
                <a:cs typeface="+mn-cs"/>
              </a:rPr>
              <a:t>CKD</a:t>
            </a:r>
          </a:p>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Helvetica" pitchFamily="2" charset="0"/>
                <a:ea typeface="+mn-ea"/>
                <a:cs typeface="+mn-cs"/>
              </a:rPr>
              <a:t>progression</a:t>
            </a:r>
            <a:endParaRPr kumimoji="0" lang="en-CA" sz="16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D3031F07-CD8B-4933-9D51-0158CCC0F198}"/>
              </a:ext>
            </a:extLst>
          </p:cNvPr>
          <p:cNvSpPr txBox="1"/>
          <p:nvPr/>
        </p:nvSpPr>
        <p:spPr>
          <a:xfrm>
            <a:off x="9136239" y="3381382"/>
            <a:ext cx="1817261" cy="830997"/>
          </a:xfrm>
          <a:prstGeom prst="rect">
            <a:avLst/>
          </a:prstGeom>
          <a:noFill/>
        </p:spPr>
        <p:txBody>
          <a:bodyPr wrap="square">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srgbClr val="FFFFFF"/>
                </a:solidFill>
                <a:effectLst/>
                <a:uLnTx/>
                <a:uFillTx/>
                <a:latin typeface="Helvetica" pitchFamily="2" charset="0"/>
                <a:ea typeface="+mn-ea"/>
                <a:cs typeface="+mn-cs"/>
              </a:rPr>
              <a:t>CV</a:t>
            </a:r>
            <a:br>
              <a:rPr kumimoji="0" lang="en-CA" sz="2800" b="1" i="0" u="none" strike="noStrike" kern="1200" cap="none" spc="0" normalizeH="0" baseline="0" noProof="0">
                <a:ln>
                  <a:noFill/>
                </a:ln>
                <a:solidFill>
                  <a:srgbClr val="FFFFFF"/>
                </a:solidFill>
                <a:effectLst/>
                <a:uLnTx/>
                <a:uFillTx/>
                <a:latin typeface="Helvetica" pitchFamily="2" charset="0"/>
                <a:ea typeface="+mn-ea"/>
                <a:cs typeface="+mn-cs"/>
              </a:rPr>
            </a:br>
            <a:r>
              <a:rPr kumimoji="0" lang="en-CA" sz="2000" b="1" i="0" u="none" strike="noStrike" kern="1200" cap="none" spc="0" normalizeH="0" baseline="0" noProof="0">
                <a:ln>
                  <a:noFill/>
                </a:ln>
                <a:solidFill>
                  <a:srgbClr val="FFFFFF"/>
                </a:solidFill>
                <a:effectLst/>
                <a:uLnTx/>
                <a:uFillTx/>
                <a:latin typeface="Helvetica" pitchFamily="2" charset="0"/>
                <a:ea typeface="+mn-ea"/>
                <a:cs typeface="+mn-cs"/>
              </a:rPr>
              <a:t>death</a:t>
            </a:r>
            <a:endParaRPr kumimoji="0" lang="en-CA" sz="2800" b="1" i="0" u="none" strike="noStrike" kern="1200" cap="none" spc="0" normalizeH="0" baseline="0" noProof="0">
              <a:ln>
                <a:noFill/>
              </a:ln>
              <a:solidFill>
                <a:srgbClr val="FFFFFF"/>
              </a:solidFill>
              <a:effectLst/>
              <a:uLnTx/>
              <a:uFillTx/>
              <a:latin typeface="Helvetica" pitchFamily="2" charset="0"/>
              <a:ea typeface="+mn-ea"/>
              <a:cs typeface="+mn-cs"/>
            </a:endParaRPr>
          </a:p>
        </p:txBody>
      </p:sp>
    </p:spTree>
    <p:extLst>
      <p:ext uri="{BB962C8B-B14F-4D97-AF65-F5344CB8AC3E}">
        <p14:creationId xmlns:p14="http://schemas.microsoft.com/office/powerpoint/2010/main" val="7209036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cTn>
                              </p:par>
                              <p:par>
                                <p:cTn id="26" presetID="2" presetClass="entr" presetSubtype="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18" grpId="0"/>
      <p:bldP spid="24" grpId="0" animBg="1"/>
      <p:bldP spid="21" grpId="0"/>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5968-D05D-9B44-A76E-6AC9EA6A52B0}"/>
              </a:ext>
            </a:extLst>
          </p:cNvPr>
          <p:cNvSpPr>
            <a:spLocks noGrp="1"/>
          </p:cNvSpPr>
          <p:nvPr>
            <p:ph type="title"/>
          </p:nvPr>
        </p:nvSpPr>
        <p:spPr>
          <a:xfrm>
            <a:off x="517680" y="232690"/>
            <a:ext cx="10464848" cy="904874"/>
          </a:xfrm>
        </p:spPr>
        <p:txBody>
          <a:bodyPr>
            <a:normAutofit/>
          </a:bodyPr>
          <a:lstStyle/>
          <a:p>
            <a:r>
              <a:rPr lang="en-CA"/>
              <a:t>Risk Reduction with GLP-1 RAs (</a:t>
            </a:r>
            <a:r>
              <a:rPr lang="en-CA" u="sng"/>
              <a:t>with ASCVD</a:t>
            </a:r>
            <a:r>
              <a:rPr lang="en-CA"/>
              <a:t>)</a:t>
            </a:r>
          </a:p>
        </p:txBody>
      </p:sp>
      <p:sp>
        <p:nvSpPr>
          <p:cNvPr id="5" name="Espace réservé du texte 4">
            <a:extLst>
              <a:ext uri="{FF2B5EF4-FFF2-40B4-BE49-F238E27FC236}">
                <a16:creationId xmlns:a16="http://schemas.microsoft.com/office/drawing/2014/main" id="{BB150FE9-08E1-8842-8B61-14196AEC12CA}"/>
              </a:ext>
            </a:extLst>
          </p:cNvPr>
          <p:cNvSpPr>
            <a:spLocks noGrp="1"/>
          </p:cNvSpPr>
          <p:nvPr>
            <p:ph type="body" sz="quarter" idx="13"/>
          </p:nvPr>
        </p:nvSpPr>
        <p:spPr>
          <a:xfrm>
            <a:off x="517680" y="6088253"/>
            <a:ext cx="10756677" cy="552135"/>
          </a:xfrm>
        </p:spPr>
        <p:txBody>
          <a:bodyPr/>
          <a:lstStyle/>
          <a:p>
            <a:r>
              <a:rPr lang="en-US"/>
              <a:t>*Values represent patients with established CVD and with no prior MI</a:t>
            </a:r>
            <a:r>
              <a:rPr lang="en-CA"/>
              <a:t>/stroke.</a:t>
            </a:r>
            <a:endParaRPr lang="en-US"/>
          </a:p>
          <a:p>
            <a:r>
              <a:rPr lang="en-CA"/>
              <a:t>ASCVD. atherosclerotic cardiovascular disease; CV, cardiovascular; CVD, CV disease; MACE, major adverse cardiovascular events; MI, myocardial infarction.</a:t>
            </a:r>
          </a:p>
          <a:p>
            <a:r>
              <a:rPr lang="en-US"/>
              <a:t>1. Kristensen SL, et al. </a:t>
            </a:r>
            <a:r>
              <a:rPr lang="en-US" i="1"/>
              <a:t>Lancet Diab &amp; Endo</a:t>
            </a:r>
            <a:r>
              <a:rPr lang="en-US"/>
              <a:t>. 2019;7(10):776–85; 2. </a:t>
            </a:r>
            <a:r>
              <a:rPr lang="en-CA"/>
              <a:t>Verma S, et al. </a:t>
            </a:r>
            <a:r>
              <a:rPr lang="en-CA" i="1"/>
              <a:t>Circulation</a:t>
            </a:r>
            <a:r>
              <a:rPr lang="en-CA"/>
              <a:t>. 2018;138(25):2884–94; 3</a:t>
            </a:r>
            <a:r>
              <a:rPr lang="en-US"/>
              <a:t>. </a:t>
            </a:r>
            <a:r>
              <a:rPr lang="en-CA"/>
              <a:t>Leiter LA, et al. Cardiovascular Diabetology. 2019;18(1):73.</a:t>
            </a:r>
          </a:p>
        </p:txBody>
      </p:sp>
      <p:sp>
        <p:nvSpPr>
          <p:cNvPr id="19" name="Slide Number Placeholder 7">
            <a:extLst>
              <a:ext uri="{FF2B5EF4-FFF2-40B4-BE49-F238E27FC236}">
                <a16:creationId xmlns:a16="http://schemas.microsoft.com/office/drawing/2014/main" id="{BFE3C5E2-1309-964F-AF83-3597CCAB41C4}"/>
              </a:ext>
            </a:extLst>
          </p:cNvPr>
          <p:cNvSpPr>
            <a:spLocks noGrp="1"/>
          </p:cNvSpPr>
          <p:nvPr>
            <p:ph type="sldNum" sz="quarter" idx="14"/>
          </p:nvPr>
        </p:nvSpPr>
        <p:spPr>
          <a:xfrm>
            <a:off x="11352180" y="6275263"/>
            <a:ext cx="597086" cy="365125"/>
          </a:xfrm>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E70068"/>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55</a:t>
            </a:fld>
            <a:endParaRPr kumimoji="0" lang="en-CA" sz="1050" b="0" i="0" u="none" strike="noStrike" kern="1200" cap="none" spc="0" normalizeH="0" baseline="0" noProof="0">
              <a:ln>
                <a:noFill/>
              </a:ln>
              <a:solidFill>
                <a:srgbClr val="E70068"/>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5CD5F0D0-E2B9-BA4A-AD0E-1B4E1E96B9AB}"/>
              </a:ext>
            </a:extLst>
          </p:cNvPr>
          <p:cNvSpPr txBox="1"/>
          <p:nvPr/>
        </p:nvSpPr>
        <p:spPr>
          <a:xfrm>
            <a:off x="563033" y="4775201"/>
            <a:ext cx="3479800" cy="111831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4267" b="1" i="0" u="none" strike="noStrike" kern="1200" cap="none" spc="0" normalizeH="0" baseline="0" noProof="0">
                <a:ln>
                  <a:noFill/>
                </a:ln>
                <a:solidFill>
                  <a:prstClr val="black"/>
                </a:solidFill>
                <a:effectLst/>
                <a:uLnTx/>
                <a:uFillTx/>
                <a:latin typeface="Helvetica" pitchFamily="2" charset="0"/>
                <a:ea typeface="+mn-ea"/>
                <a:cs typeface="+mn-cs"/>
              </a:rPr>
              <a:t>14%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Helvetica" pitchFamily="2" charset="0"/>
                <a:ea typeface="+mn-ea"/>
                <a:cs typeface="+mn-cs"/>
              </a:rPr>
              <a:t>reduction</a:t>
            </a:r>
            <a:r>
              <a:rPr kumimoji="0" lang="en-CA" sz="2400" b="0" i="0" u="none" strike="noStrike" kern="1200" cap="none" spc="0" normalizeH="0" baseline="30000" noProof="0">
                <a:ln>
                  <a:noFill/>
                </a:ln>
                <a:solidFill>
                  <a:prstClr val="black"/>
                </a:solidFill>
                <a:effectLst/>
                <a:uLnTx/>
                <a:uFillTx/>
                <a:latin typeface="Helvetica" pitchFamily="2" charset="0"/>
                <a:ea typeface="+mn-ea"/>
                <a:cs typeface="+mn-cs"/>
              </a:rPr>
              <a:t>1</a:t>
            </a:r>
            <a:endParaRPr kumimoji="0" lang="en-CA" sz="2400" b="0" i="0" u="none" strike="noStrike" kern="1200" cap="none" spc="0" normalizeH="0" baseline="0" noProof="0">
              <a:ln>
                <a:noFill/>
              </a:ln>
              <a:solidFill>
                <a:prstClr val="black"/>
              </a:solidFill>
              <a:effectLst/>
              <a:uLnTx/>
              <a:uFillTx/>
              <a:latin typeface="Helvetica" pitchFamily="2" charset="0"/>
              <a:ea typeface="+mn-ea"/>
              <a:cs typeface="+mn-cs"/>
            </a:endParaRPr>
          </a:p>
        </p:txBody>
      </p:sp>
      <p:sp>
        <p:nvSpPr>
          <p:cNvPr id="3" name="Down Arrow 2">
            <a:extLst>
              <a:ext uri="{FF2B5EF4-FFF2-40B4-BE49-F238E27FC236}">
                <a16:creationId xmlns:a16="http://schemas.microsoft.com/office/drawing/2014/main" id="{32AB588C-4D69-764F-A771-B4B027F07658}"/>
              </a:ext>
            </a:extLst>
          </p:cNvPr>
          <p:cNvSpPr/>
          <p:nvPr/>
        </p:nvSpPr>
        <p:spPr>
          <a:xfrm>
            <a:off x="939752" y="3326229"/>
            <a:ext cx="2734733" cy="1254237"/>
          </a:xfrm>
          <a:prstGeom prst="downArrow">
            <a:avLst>
              <a:gd name="adj1" fmla="val 50000"/>
              <a:gd name="adj2" fmla="val 59106"/>
            </a:avLst>
          </a:prstGeom>
          <a:solidFill>
            <a:schemeClr val="accent1"/>
          </a:solidFill>
          <a:ln>
            <a:solidFill>
              <a:srgbClr val="F64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Down Arrow 23">
            <a:extLst>
              <a:ext uri="{FF2B5EF4-FFF2-40B4-BE49-F238E27FC236}">
                <a16:creationId xmlns:a16="http://schemas.microsoft.com/office/drawing/2014/main" id="{49379857-9069-CE4C-A316-8161A29B43C4}"/>
              </a:ext>
            </a:extLst>
          </p:cNvPr>
          <p:cNvSpPr/>
          <p:nvPr/>
        </p:nvSpPr>
        <p:spPr>
          <a:xfrm>
            <a:off x="8665534" y="3265270"/>
            <a:ext cx="2734733" cy="1315197"/>
          </a:xfrm>
          <a:prstGeom prst="downArrow">
            <a:avLst>
              <a:gd name="adj1" fmla="val 59808"/>
              <a:gd name="adj2" fmla="val 56416"/>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Down Arrow 19">
            <a:extLst>
              <a:ext uri="{FF2B5EF4-FFF2-40B4-BE49-F238E27FC236}">
                <a16:creationId xmlns:a16="http://schemas.microsoft.com/office/drawing/2014/main" id="{906D1424-40E8-3249-88B5-8E9AFAA7F0EF}"/>
              </a:ext>
            </a:extLst>
          </p:cNvPr>
          <p:cNvSpPr/>
          <p:nvPr/>
        </p:nvSpPr>
        <p:spPr>
          <a:xfrm>
            <a:off x="4763386" y="2609658"/>
            <a:ext cx="2734733" cy="1970810"/>
          </a:xfrm>
          <a:prstGeom prst="downArrow">
            <a:avLst>
              <a:gd name="adj1" fmla="val 59553"/>
              <a:gd name="adj2" fmla="val 36900"/>
            </a:avLst>
          </a:prstGeom>
          <a:solidFill>
            <a:schemeClr val="accent2"/>
          </a:solidFill>
          <a:ln>
            <a:solidFill>
              <a:srgbClr val="C87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que 22">
            <a:extLst>
              <a:ext uri="{FF2B5EF4-FFF2-40B4-BE49-F238E27FC236}">
                <a16:creationId xmlns:a16="http://schemas.microsoft.com/office/drawing/2014/main" id="{A0DCFCE4-F06A-584B-B981-BDC5A9FDD3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0641" y="1356150"/>
            <a:ext cx="1331851" cy="1253507"/>
          </a:xfrm>
          <a:prstGeom prst="rect">
            <a:avLst/>
          </a:prstGeom>
        </p:spPr>
      </p:pic>
      <p:pic>
        <p:nvPicPr>
          <p:cNvPr id="25" name="Graphique 24">
            <a:extLst>
              <a:ext uri="{FF2B5EF4-FFF2-40B4-BE49-F238E27FC236}">
                <a16:creationId xmlns:a16="http://schemas.microsoft.com/office/drawing/2014/main" id="{90ADFD4E-AA5F-1448-AFAA-B27D01522D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9568" y="1424503"/>
            <a:ext cx="1073211" cy="1370057"/>
          </a:xfrm>
          <a:prstGeom prst="rect">
            <a:avLst/>
          </a:prstGeom>
        </p:spPr>
      </p:pic>
      <p:sp>
        <p:nvSpPr>
          <p:cNvPr id="14" name="TextBox 13">
            <a:extLst>
              <a:ext uri="{FF2B5EF4-FFF2-40B4-BE49-F238E27FC236}">
                <a16:creationId xmlns:a16="http://schemas.microsoft.com/office/drawing/2014/main" id="{76F378D5-73D0-4BB3-9890-D6FB25CDC6AF}"/>
              </a:ext>
            </a:extLst>
          </p:cNvPr>
          <p:cNvSpPr txBox="1"/>
          <p:nvPr/>
        </p:nvSpPr>
        <p:spPr>
          <a:xfrm>
            <a:off x="1665515" y="3395898"/>
            <a:ext cx="1281543" cy="523220"/>
          </a:xfrm>
          <a:prstGeom prst="rect">
            <a:avLst/>
          </a:prstGeom>
          <a:noFill/>
        </p:spPr>
        <p:txBody>
          <a:bodyPr wrap="square">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srgbClr val="FFFFFF"/>
                </a:solidFill>
                <a:effectLst/>
                <a:uLnTx/>
                <a:uFillTx/>
                <a:latin typeface="Helvetica" pitchFamily="2" charset="0"/>
                <a:ea typeface="+mn-ea"/>
                <a:cs typeface="+mn-cs"/>
              </a:rPr>
              <a:t>MACE</a:t>
            </a:r>
            <a:endParaRPr kumimoji="0" lang="en-CA"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6C953AE9-5DC5-4B87-B134-EFCD2A506DAB}"/>
              </a:ext>
            </a:extLst>
          </p:cNvPr>
          <p:cNvSpPr txBox="1"/>
          <p:nvPr/>
        </p:nvSpPr>
        <p:spPr>
          <a:xfrm>
            <a:off x="5254171" y="3326230"/>
            <a:ext cx="1785257" cy="954107"/>
          </a:xfrm>
          <a:prstGeom prst="rect">
            <a:avLst/>
          </a:prstGeom>
          <a:noFill/>
        </p:spPr>
        <p:txBody>
          <a:bodyPr wrap="square">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srgbClr val="FFFFFF"/>
                </a:solidFill>
                <a:effectLst/>
                <a:uLnTx/>
                <a:uFillTx/>
                <a:latin typeface="Helvetica" pitchFamily="2" charset="0"/>
                <a:ea typeface="+mn-ea"/>
                <a:cs typeface="+mn-cs"/>
              </a:rPr>
              <a:t>Non-fatal stroke</a:t>
            </a:r>
            <a:endParaRPr kumimoji="0" lang="en-CA"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3A6E7FD0-BF9D-4FA9-AD98-27E75467FFE9}"/>
              </a:ext>
            </a:extLst>
          </p:cNvPr>
          <p:cNvSpPr txBox="1"/>
          <p:nvPr/>
        </p:nvSpPr>
        <p:spPr>
          <a:xfrm>
            <a:off x="4386666" y="4775201"/>
            <a:ext cx="3479800" cy="111831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4267" b="1" i="0" u="none" strike="noStrike" kern="1200" cap="none" spc="0" normalizeH="0" baseline="0" noProof="0">
                <a:ln>
                  <a:noFill/>
                </a:ln>
                <a:solidFill>
                  <a:prstClr val="black"/>
                </a:solidFill>
                <a:effectLst/>
                <a:uLnTx/>
                <a:uFillTx/>
                <a:latin typeface="Helvetica" pitchFamily="2" charset="0"/>
                <a:ea typeface="+mn-ea"/>
                <a:cs typeface="+mn-cs"/>
              </a:rPr>
              <a:t>32-44%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Helvetica" pitchFamily="2" charset="0"/>
                <a:ea typeface="+mn-ea"/>
                <a:cs typeface="+mn-cs"/>
              </a:rPr>
              <a:t>reduction</a:t>
            </a:r>
            <a:r>
              <a:rPr kumimoji="0" lang="en-CA" sz="2400" b="0" i="0" u="none" strike="noStrike" kern="1200" cap="none" spc="0" normalizeH="0" baseline="30000" noProof="0">
                <a:ln>
                  <a:noFill/>
                </a:ln>
                <a:solidFill>
                  <a:prstClr val="black"/>
                </a:solidFill>
                <a:effectLst/>
                <a:uLnTx/>
                <a:uFillTx/>
                <a:latin typeface="Helvetica" pitchFamily="2" charset="0"/>
                <a:ea typeface="+mn-ea"/>
                <a:cs typeface="+mn-cs"/>
              </a:rPr>
              <a:t>2,3*</a:t>
            </a:r>
            <a:endParaRPr kumimoji="0" lang="en-CA" sz="2400" b="0" i="0" u="none" strike="noStrike" kern="1200" cap="none" spc="0" normalizeH="0" baseline="0" noProof="0">
              <a:ln>
                <a:noFill/>
              </a:ln>
              <a:solidFill>
                <a:prstClr val="black"/>
              </a:solidFill>
              <a:effectLst/>
              <a:uLnTx/>
              <a:uFillTx/>
              <a:latin typeface="Helvetica" pitchFamily="2" charset="0"/>
              <a:ea typeface="+mn-ea"/>
              <a:cs typeface="+mn-cs"/>
            </a:endParaRPr>
          </a:p>
        </p:txBody>
      </p:sp>
      <p:sp>
        <p:nvSpPr>
          <p:cNvPr id="27" name="TextBox 26">
            <a:extLst>
              <a:ext uri="{FF2B5EF4-FFF2-40B4-BE49-F238E27FC236}">
                <a16:creationId xmlns:a16="http://schemas.microsoft.com/office/drawing/2014/main" id="{7933DF13-DEA7-41B8-901D-86878CAFAD10}"/>
              </a:ext>
            </a:extLst>
          </p:cNvPr>
          <p:cNvSpPr txBox="1"/>
          <p:nvPr/>
        </p:nvSpPr>
        <p:spPr>
          <a:xfrm>
            <a:off x="9136239" y="3381382"/>
            <a:ext cx="1817261" cy="954107"/>
          </a:xfrm>
          <a:prstGeom prst="rect">
            <a:avLst/>
          </a:prstGeom>
          <a:noFill/>
        </p:spPr>
        <p:txBody>
          <a:bodyPr wrap="square">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srgbClr val="FFFFFF"/>
                </a:solidFill>
                <a:effectLst/>
                <a:uLnTx/>
                <a:uFillTx/>
                <a:latin typeface="Helvetica" pitchFamily="2" charset="0"/>
                <a:ea typeface="+mn-ea"/>
                <a:cs typeface="+mn-cs"/>
              </a:rPr>
              <a:t>Non-fatal MI</a:t>
            </a:r>
          </a:p>
        </p:txBody>
      </p:sp>
      <p:pic>
        <p:nvPicPr>
          <p:cNvPr id="28" name="Graphique 24">
            <a:extLst>
              <a:ext uri="{FF2B5EF4-FFF2-40B4-BE49-F238E27FC236}">
                <a16:creationId xmlns:a16="http://schemas.microsoft.com/office/drawing/2014/main" id="{58784B54-4F83-426E-B6FC-9D5E04CEEB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02151" y="1527420"/>
            <a:ext cx="1073211" cy="1370057"/>
          </a:xfrm>
          <a:prstGeom prst="rect">
            <a:avLst/>
          </a:prstGeom>
        </p:spPr>
      </p:pic>
      <p:sp>
        <p:nvSpPr>
          <p:cNvPr id="29" name="TextBox 28">
            <a:extLst>
              <a:ext uri="{FF2B5EF4-FFF2-40B4-BE49-F238E27FC236}">
                <a16:creationId xmlns:a16="http://schemas.microsoft.com/office/drawing/2014/main" id="{79BFFBB8-3F68-4E5E-9B94-310DD3CFCEEA}"/>
              </a:ext>
            </a:extLst>
          </p:cNvPr>
          <p:cNvSpPr txBox="1"/>
          <p:nvPr/>
        </p:nvSpPr>
        <p:spPr>
          <a:xfrm>
            <a:off x="8304969" y="4771420"/>
            <a:ext cx="3479800" cy="111831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4267" b="1" i="0" u="none" strike="noStrike" kern="1200" cap="none" spc="0" normalizeH="0" baseline="0" noProof="0">
                <a:ln>
                  <a:noFill/>
                </a:ln>
                <a:solidFill>
                  <a:prstClr val="black"/>
                </a:solidFill>
                <a:effectLst/>
                <a:uLnTx/>
                <a:uFillTx/>
                <a:latin typeface="Helvetica" pitchFamily="2" charset="0"/>
                <a:ea typeface="+mn-ea"/>
                <a:cs typeface="+mn-cs"/>
              </a:rPr>
              <a:t>9-17%</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Helvetica" pitchFamily="2" charset="0"/>
                <a:ea typeface="+mn-ea"/>
                <a:cs typeface="+mn-cs"/>
              </a:rPr>
              <a:t>reduction</a:t>
            </a:r>
            <a:r>
              <a:rPr kumimoji="0" lang="en-CA" sz="2400" b="0" i="0" u="none" strike="noStrike" kern="1200" cap="none" spc="0" normalizeH="0" baseline="30000" noProof="0">
                <a:ln>
                  <a:noFill/>
                </a:ln>
                <a:solidFill>
                  <a:prstClr val="black"/>
                </a:solidFill>
                <a:effectLst/>
                <a:uLnTx/>
                <a:uFillTx/>
                <a:latin typeface="Helvetica" pitchFamily="2" charset="0"/>
                <a:ea typeface="+mn-ea"/>
                <a:cs typeface="+mn-cs"/>
              </a:rPr>
              <a:t>2,3*</a:t>
            </a:r>
            <a:endParaRPr kumimoji="0" lang="en-CA" sz="24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20808803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dissolve">
                                      <p:cBhvr>
                                        <p:cTn id="11" dur="500"/>
                                        <p:tgtEl>
                                          <p:spTgt spid="26"/>
                                        </p:tgtEl>
                                      </p:cBhvr>
                                    </p:animEffect>
                                  </p:childTnLst>
                                </p:cTn>
                              </p:par>
                              <p:par>
                                <p:cTn id="12" presetID="2" presetClass="entr" presetSubtype="1"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0-#ppt_h/2"/>
                                          </p:val>
                                        </p:tav>
                                        <p:tav tm="100000">
                                          <p:val>
                                            <p:strVal val="#ppt_y"/>
                                          </p:val>
                                        </p:tav>
                                      </p:tavLst>
                                    </p:anim>
                                  </p:childTnLst>
                                </p:cTn>
                              </p:par>
                              <p:par>
                                <p:cTn id="16" presetID="9"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dissolve">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0" grpId="0" animBg="1"/>
      <p:bldP spid="26" grpId="0"/>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3AD45-F0E3-5B92-5A2A-A8FFF8042FD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054ADDB-E6CC-AD0E-0C17-6C08E4BE38D5}"/>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C288DD7E-DAE7-BEC0-2B90-174191F2E00F}"/>
              </a:ext>
            </a:extLst>
          </p:cNvPr>
          <p:cNvSpPr>
            <a:spLocks noGrp="1"/>
          </p:cNvSpPr>
          <p:nvPr>
            <p:ph type="sldNum" sz="quarter" idx="14"/>
          </p:nvPr>
        </p:nvSpPr>
        <p:spPr/>
        <p:txBody>
          <a:bodyPr/>
          <a:lstStyle/>
          <a:p>
            <a:fld id="{2CA814A5-5B67-49A0-A5BA-40050328EF92}" type="slidenum">
              <a:rPr lang="en-CA" smtClean="0"/>
              <a:pPr/>
              <a:t>56</a:t>
            </a:fld>
            <a:endParaRPr lang="en-CA"/>
          </a:p>
        </p:txBody>
      </p:sp>
      <p:pic>
        <p:nvPicPr>
          <p:cNvPr id="6" name="Picture 5" descr="Diagram&#10;&#10;Description automatically generated">
            <a:extLst>
              <a:ext uri="{FF2B5EF4-FFF2-40B4-BE49-F238E27FC236}">
                <a16:creationId xmlns:a16="http://schemas.microsoft.com/office/drawing/2014/main" id="{2E785B8C-EB26-DA94-3EF6-D352D7BCBF17}"/>
              </a:ext>
            </a:extLst>
          </p:cNvPr>
          <p:cNvPicPr>
            <a:picLocks noChangeAspect="1"/>
          </p:cNvPicPr>
          <p:nvPr/>
        </p:nvPicPr>
        <p:blipFill>
          <a:blip r:embed="rId2"/>
          <a:stretch>
            <a:fillRect/>
          </a:stretch>
        </p:blipFill>
        <p:spPr>
          <a:xfrm>
            <a:off x="299646" y="-1"/>
            <a:ext cx="11374673" cy="6729017"/>
          </a:xfrm>
          <a:prstGeom prst="rect">
            <a:avLst/>
          </a:prstGeom>
        </p:spPr>
      </p:pic>
    </p:spTree>
    <p:extLst>
      <p:ext uri="{BB962C8B-B14F-4D97-AF65-F5344CB8AC3E}">
        <p14:creationId xmlns:p14="http://schemas.microsoft.com/office/powerpoint/2010/main" val="2512343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12B2B-E270-86DF-73CE-49A22E66548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8CA2231-E2C6-0AC6-0EB9-6C3A0D1B14F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1CF57073-FAA0-EA48-E623-75BC714A5A80}"/>
              </a:ext>
            </a:extLst>
          </p:cNvPr>
          <p:cNvSpPr>
            <a:spLocks noGrp="1"/>
          </p:cNvSpPr>
          <p:nvPr>
            <p:ph type="sldNum" sz="quarter" idx="14"/>
          </p:nvPr>
        </p:nvSpPr>
        <p:spPr/>
        <p:txBody>
          <a:bodyPr/>
          <a:lstStyle/>
          <a:p>
            <a:fld id="{2CA814A5-5B67-49A0-A5BA-40050328EF92}" type="slidenum">
              <a:rPr lang="en-CA" smtClean="0"/>
              <a:pPr/>
              <a:t>57</a:t>
            </a:fld>
            <a:endParaRPr lang="en-CA"/>
          </a:p>
        </p:txBody>
      </p:sp>
      <p:pic>
        <p:nvPicPr>
          <p:cNvPr id="6" name="Picture 5" descr="Diagram&#10;&#10;Description automatically generated">
            <a:extLst>
              <a:ext uri="{FF2B5EF4-FFF2-40B4-BE49-F238E27FC236}">
                <a16:creationId xmlns:a16="http://schemas.microsoft.com/office/drawing/2014/main" id="{F1CB4B60-07BD-EA1D-0B37-C9B5E6CC1751}"/>
              </a:ext>
            </a:extLst>
          </p:cNvPr>
          <p:cNvPicPr>
            <a:picLocks noChangeAspect="1"/>
          </p:cNvPicPr>
          <p:nvPr/>
        </p:nvPicPr>
        <p:blipFill>
          <a:blip r:embed="rId2"/>
          <a:stretch>
            <a:fillRect/>
          </a:stretch>
        </p:blipFill>
        <p:spPr>
          <a:xfrm>
            <a:off x="12700" y="107950"/>
            <a:ext cx="11965730" cy="6532438"/>
          </a:xfrm>
          <a:prstGeom prst="rect">
            <a:avLst/>
          </a:prstGeom>
        </p:spPr>
      </p:pic>
    </p:spTree>
    <p:extLst>
      <p:ext uri="{BB962C8B-B14F-4D97-AF65-F5344CB8AC3E}">
        <p14:creationId xmlns:p14="http://schemas.microsoft.com/office/powerpoint/2010/main" val="1240390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8FC8054E-69C2-694F-BECD-702E6A2368CC}"/>
              </a:ext>
            </a:extLst>
          </p:cNvPr>
          <p:cNvPicPr>
            <a:picLocks noChangeAspect="1"/>
          </p:cNvPicPr>
          <p:nvPr/>
        </p:nvPicPr>
        <p:blipFill>
          <a:blip r:embed="rId3"/>
          <a:stretch>
            <a:fillRect/>
          </a:stretch>
        </p:blipFill>
        <p:spPr>
          <a:xfrm>
            <a:off x="2086495" y="731512"/>
            <a:ext cx="8503886" cy="5820357"/>
          </a:xfrm>
          <a:prstGeom prst="rect">
            <a:avLst/>
          </a:prstGeom>
        </p:spPr>
      </p:pic>
      <p:sp>
        <p:nvSpPr>
          <p:cNvPr id="8" name="Rectangle 7">
            <a:extLst>
              <a:ext uri="{FF2B5EF4-FFF2-40B4-BE49-F238E27FC236}">
                <a16:creationId xmlns:a16="http://schemas.microsoft.com/office/drawing/2014/main" id="{F35D039C-4587-D140-8CB7-B4C2FFFA2F6A}"/>
              </a:ext>
            </a:extLst>
          </p:cNvPr>
          <p:cNvSpPr/>
          <p:nvPr/>
        </p:nvSpPr>
        <p:spPr>
          <a:xfrm>
            <a:off x="1538515" y="91695"/>
            <a:ext cx="5426486" cy="502766"/>
          </a:xfrm>
          <a:prstGeom prst="rect">
            <a:avLst/>
          </a:prstGeom>
        </p:spPr>
        <p:txBody>
          <a:bodyPr wrap="none">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2667" b="1" i="0" u="none" strike="noStrike" kern="1200" cap="none" spc="0" normalizeH="0" baseline="0" noProof="0">
                <a:ln>
                  <a:noFill/>
                </a:ln>
                <a:solidFill>
                  <a:srgbClr val="3F3F3F"/>
                </a:solidFill>
                <a:effectLst/>
                <a:uLnTx/>
                <a:uFillTx/>
                <a:latin typeface="Helvetica" pitchFamily="2" charset="0"/>
                <a:ea typeface="+mn-ea"/>
                <a:cs typeface="+mn-cs"/>
              </a:rPr>
              <a:t>At diagnosis of type 2 diabetes: </a:t>
            </a:r>
          </a:p>
        </p:txBody>
      </p:sp>
      <p:pic>
        <p:nvPicPr>
          <p:cNvPr id="10" name="Picture 9" descr="A picture containing logo&#10;&#10;Description automatically generated">
            <a:extLst>
              <a:ext uri="{FF2B5EF4-FFF2-40B4-BE49-F238E27FC236}">
                <a16:creationId xmlns:a16="http://schemas.microsoft.com/office/drawing/2014/main" id="{4607005F-B793-D241-A0B1-206B9C618334}"/>
              </a:ext>
            </a:extLst>
          </p:cNvPr>
          <p:cNvPicPr>
            <a:picLocks noChangeAspect="1"/>
          </p:cNvPicPr>
          <p:nvPr/>
        </p:nvPicPr>
        <p:blipFill>
          <a:blip r:embed="rId4"/>
          <a:stretch>
            <a:fillRect/>
          </a:stretch>
        </p:blipFill>
        <p:spPr>
          <a:xfrm>
            <a:off x="176636" y="121368"/>
            <a:ext cx="1049867" cy="474133"/>
          </a:xfrm>
          <a:prstGeom prst="rect">
            <a:avLst/>
          </a:prstGeom>
        </p:spPr>
      </p:pic>
      <p:sp>
        <p:nvSpPr>
          <p:cNvPr id="7" name="Rectangle : coins arrondis 6">
            <a:extLst>
              <a:ext uri="{FF2B5EF4-FFF2-40B4-BE49-F238E27FC236}">
                <a16:creationId xmlns:a16="http://schemas.microsoft.com/office/drawing/2014/main" id="{51934CFB-1FBB-224E-8681-18B1815C7967}"/>
              </a:ext>
            </a:extLst>
          </p:cNvPr>
          <p:cNvSpPr/>
          <p:nvPr/>
        </p:nvSpPr>
        <p:spPr>
          <a:xfrm>
            <a:off x="5978701" y="2435226"/>
            <a:ext cx="2190698" cy="1516999"/>
          </a:xfrm>
          <a:prstGeom prst="roundRect">
            <a:avLst>
              <a:gd name="adj" fmla="val 6499"/>
            </a:avLst>
          </a:prstGeom>
          <a:no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 coins arrondis 10">
            <a:extLst>
              <a:ext uri="{FF2B5EF4-FFF2-40B4-BE49-F238E27FC236}">
                <a16:creationId xmlns:a16="http://schemas.microsoft.com/office/drawing/2014/main" id="{1E915C96-CD37-DB46-81C3-952A8C7A4343}"/>
              </a:ext>
            </a:extLst>
          </p:cNvPr>
          <p:cNvSpPr/>
          <p:nvPr/>
        </p:nvSpPr>
        <p:spPr>
          <a:xfrm>
            <a:off x="3584969" y="4262831"/>
            <a:ext cx="2190698" cy="1083880"/>
          </a:xfrm>
          <a:prstGeom prst="roundRect">
            <a:avLst>
              <a:gd name="adj" fmla="val 8201"/>
            </a:avLst>
          </a:prstGeom>
          <a:no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Espace réservé du texte 12">
            <a:extLst>
              <a:ext uri="{FF2B5EF4-FFF2-40B4-BE49-F238E27FC236}">
                <a16:creationId xmlns:a16="http://schemas.microsoft.com/office/drawing/2014/main" id="{DB8FD743-3966-8144-86F8-2890FD152B52}"/>
              </a:ext>
            </a:extLst>
          </p:cNvPr>
          <p:cNvSpPr>
            <a:spLocks noGrp="1"/>
          </p:cNvSpPr>
          <p:nvPr>
            <p:ph type="body" sz="quarter" idx="13"/>
          </p:nvPr>
        </p:nvSpPr>
        <p:spPr/>
        <p:txBody>
          <a:bodyPr/>
          <a:lstStyle/>
          <a:p>
            <a:r>
              <a:rPr lang="en-US"/>
              <a:t>Diabetes Canada Clinical Practice Guidelines Expert Committee. </a:t>
            </a:r>
            <a:r>
              <a:rPr lang="en-US" i="1"/>
              <a:t>Can J </a:t>
            </a:r>
            <a:r>
              <a:rPr lang="en-US" i="1" err="1"/>
              <a:t>Diabet</a:t>
            </a:r>
            <a:r>
              <a:rPr lang="en-US" i="1"/>
              <a:t> </a:t>
            </a:r>
            <a:r>
              <a:rPr lang="en-US"/>
              <a:t>2020;44:575-591. </a:t>
            </a:r>
            <a:endParaRPr lang="en-CA"/>
          </a:p>
        </p:txBody>
      </p:sp>
      <p:sp>
        <p:nvSpPr>
          <p:cNvPr id="14" name="Slide Number Placeholder 7">
            <a:extLst>
              <a:ext uri="{FF2B5EF4-FFF2-40B4-BE49-F238E27FC236}">
                <a16:creationId xmlns:a16="http://schemas.microsoft.com/office/drawing/2014/main" id="{A88D0A04-3128-A04E-B24C-3E7CD175F13B}"/>
              </a:ext>
            </a:extLst>
          </p:cNvPr>
          <p:cNvSpPr>
            <a:spLocks noGrp="1"/>
          </p:cNvSpPr>
          <p:nvPr>
            <p:ph type="sldNum" sz="quarter" idx="14"/>
          </p:nvPr>
        </p:nvSpPr>
        <p:spPr>
          <a:xfrm>
            <a:off x="11352180" y="6275263"/>
            <a:ext cx="597086" cy="365125"/>
          </a:xfrm>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E70068"/>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58</a:t>
            </a:fld>
            <a:endParaRPr kumimoji="0" lang="en-CA" sz="1050" b="0" i="0" u="none" strike="noStrike" kern="1200" cap="none" spc="0" normalizeH="0" baseline="0" noProof="0">
              <a:ln>
                <a:noFill/>
              </a:ln>
              <a:solidFill>
                <a:srgbClr val="E70068"/>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90008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7AC60B7-971D-B246-BB32-20571239416F}"/>
              </a:ext>
            </a:extLst>
          </p:cNvPr>
          <p:cNvPicPr>
            <a:picLocks noChangeAspect="1"/>
          </p:cNvPicPr>
          <p:nvPr/>
        </p:nvPicPr>
        <p:blipFill>
          <a:blip r:embed="rId3"/>
          <a:stretch>
            <a:fillRect/>
          </a:stretch>
        </p:blipFill>
        <p:spPr>
          <a:xfrm>
            <a:off x="1331527" y="726026"/>
            <a:ext cx="8848654" cy="5520955"/>
          </a:xfrm>
          <a:prstGeom prst="rect">
            <a:avLst/>
          </a:prstGeom>
        </p:spPr>
      </p:pic>
      <p:sp>
        <p:nvSpPr>
          <p:cNvPr id="2" name="Rectangle 1">
            <a:extLst>
              <a:ext uri="{FF2B5EF4-FFF2-40B4-BE49-F238E27FC236}">
                <a16:creationId xmlns:a16="http://schemas.microsoft.com/office/drawing/2014/main" id="{F082EE66-5F72-9344-A7BE-DF60BE5B1A59}"/>
              </a:ext>
            </a:extLst>
          </p:cNvPr>
          <p:cNvSpPr/>
          <p:nvPr/>
        </p:nvSpPr>
        <p:spPr>
          <a:xfrm>
            <a:off x="1222479" y="118137"/>
            <a:ext cx="10838891" cy="461665"/>
          </a:xfrm>
          <a:prstGeom prst="rect">
            <a:avLst/>
          </a:prstGeom>
        </p:spPr>
        <p:txBody>
          <a:bodyPr wrap="square">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3F3F3F"/>
                </a:solidFill>
                <a:effectLst/>
                <a:uLnTx/>
                <a:uFillTx/>
                <a:latin typeface="Helvetica" pitchFamily="2" charset="0"/>
                <a:ea typeface="+mn-ea"/>
                <a:cs typeface="+mn-cs"/>
              </a:rPr>
              <a:t>Reviewing, adjusting or advancing therapy in type 2 diabetes:</a:t>
            </a:r>
          </a:p>
        </p:txBody>
      </p:sp>
      <p:pic>
        <p:nvPicPr>
          <p:cNvPr id="9" name="Picture 8" descr="A picture containing logo&#10;&#10;Description automatically generated">
            <a:extLst>
              <a:ext uri="{FF2B5EF4-FFF2-40B4-BE49-F238E27FC236}">
                <a16:creationId xmlns:a16="http://schemas.microsoft.com/office/drawing/2014/main" id="{EDED4B4B-CB65-FE47-972A-0DD42D964346}"/>
              </a:ext>
            </a:extLst>
          </p:cNvPr>
          <p:cNvPicPr>
            <a:picLocks noChangeAspect="1"/>
          </p:cNvPicPr>
          <p:nvPr/>
        </p:nvPicPr>
        <p:blipFill>
          <a:blip r:embed="rId4"/>
          <a:stretch>
            <a:fillRect/>
          </a:stretch>
        </p:blipFill>
        <p:spPr>
          <a:xfrm>
            <a:off x="176636" y="121368"/>
            <a:ext cx="1049867" cy="474133"/>
          </a:xfrm>
          <a:prstGeom prst="rect">
            <a:avLst/>
          </a:prstGeom>
        </p:spPr>
      </p:pic>
      <p:sp>
        <p:nvSpPr>
          <p:cNvPr id="3" name="Espace réservé du texte 2">
            <a:extLst>
              <a:ext uri="{FF2B5EF4-FFF2-40B4-BE49-F238E27FC236}">
                <a16:creationId xmlns:a16="http://schemas.microsoft.com/office/drawing/2014/main" id="{F6DD1859-CB7E-9C49-A810-FD82F1458DDE}"/>
              </a:ext>
            </a:extLst>
          </p:cNvPr>
          <p:cNvSpPr>
            <a:spLocks noGrp="1"/>
          </p:cNvSpPr>
          <p:nvPr>
            <p:ph type="body" sz="quarter" idx="13"/>
          </p:nvPr>
        </p:nvSpPr>
        <p:spPr>
          <a:xfrm>
            <a:off x="517680" y="6343843"/>
            <a:ext cx="10756677" cy="365125"/>
          </a:xfrm>
        </p:spPr>
        <p:txBody>
          <a:bodyPr/>
          <a:lstStyle/>
          <a:p>
            <a:r>
              <a:rPr lang="en-US"/>
              <a:t>Diabetes Canada Clinical Practice Guidelines Expert Committee. Pharmacologic glycemic management of type 2 diabetes in adults: 2020 update. </a:t>
            </a:r>
            <a:r>
              <a:rPr lang="en-US" i="1"/>
              <a:t>Can J </a:t>
            </a:r>
            <a:r>
              <a:rPr lang="en-US" i="1" err="1"/>
              <a:t>Diabet</a:t>
            </a:r>
            <a:r>
              <a:rPr lang="en-US" i="1"/>
              <a:t> </a:t>
            </a:r>
            <a:r>
              <a:rPr lang="en-US"/>
              <a:t>2020;44:575-591. </a:t>
            </a:r>
            <a:endParaRPr lang="en-CA"/>
          </a:p>
        </p:txBody>
      </p:sp>
      <p:sp>
        <p:nvSpPr>
          <p:cNvPr id="11" name="Slide Number Placeholder 7">
            <a:extLst>
              <a:ext uri="{FF2B5EF4-FFF2-40B4-BE49-F238E27FC236}">
                <a16:creationId xmlns:a16="http://schemas.microsoft.com/office/drawing/2014/main" id="{99BACE0A-A205-7B4B-A6C5-F12856EDC8FB}"/>
              </a:ext>
            </a:extLst>
          </p:cNvPr>
          <p:cNvSpPr>
            <a:spLocks noGrp="1"/>
          </p:cNvSpPr>
          <p:nvPr>
            <p:ph type="sldNum" sz="quarter" idx="14"/>
          </p:nvPr>
        </p:nvSpPr>
        <p:spPr>
          <a:xfrm>
            <a:off x="11352180" y="6275263"/>
            <a:ext cx="597086" cy="365125"/>
          </a:xfrm>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E70068"/>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59</a:t>
            </a:fld>
            <a:endParaRPr kumimoji="0" lang="en-CA" sz="1050" b="0" i="0" u="none" strike="noStrike" kern="1200" cap="none" spc="0" normalizeH="0" baseline="0" noProof="0">
              <a:ln>
                <a:noFill/>
              </a:ln>
              <a:solidFill>
                <a:srgbClr val="E70068"/>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33C910CB-1AF5-964E-8FC8-0BB742BD4CFB}"/>
              </a:ext>
            </a:extLst>
          </p:cNvPr>
          <p:cNvSpPr/>
          <p:nvPr/>
        </p:nvSpPr>
        <p:spPr>
          <a:xfrm>
            <a:off x="1222479" y="2505046"/>
            <a:ext cx="4428822" cy="3827512"/>
          </a:xfrm>
          <a:prstGeom prst="rect">
            <a:avLst/>
          </a:prstGeom>
          <a:noFill/>
          <a:ln w="539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0" name="Groupe 19">
            <a:extLst>
              <a:ext uri="{FF2B5EF4-FFF2-40B4-BE49-F238E27FC236}">
                <a16:creationId xmlns:a16="http://schemas.microsoft.com/office/drawing/2014/main" id="{0EBF7F6B-6A37-3840-AD36-54241D49CAFA}"/>
              </a:ext>
            </a:extLst>
          </p:cNvPr>
          <p:cNvGrpSpPr/>
          <p:nvPr/>
        </p:nvGrpSpPr>
        <p:grpSpPr>
          <a:xfrm>
            <a:off x="1331527" y="2573770"/>
            <a:ext cx="4239564" cy="3671765"/>
            <a:chOff x="6363555" y="-2214216"/>
            <a:chExt cx="4239564" cy="3671765"/>
          </a:xfrm>
        </p:grpSpPr>
        <p:sp>
          <p:nvSpPr>
            <p:cNvPr id="17" name="Rectangle 16">
              <a:extLst>
                <a:ext uri="{FF2B5EF4-FFF2-40B4-BE49-F238E27FC236}">
                  <a16:creationId xmlns:a16="http://schemas.microsoft.com/office/drawing/2014/main" id="{33F68B60-936A-8D4A-BCDD-2A3412DA1FAB}"/>
                </a:ext>
              </a:extLst>
            </p:cNvPr>
            <p:cNvSpPr/>
            <p:nvPr/>
          </p:nvSpPr>
          <p:spPr>
            <a:xfrm>
              <a:off x="6363555" y="-1190370"/>
              <a:ext cx="4233478" cy="2647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Image 14">
              <a:extLst>
                <a:ext uri="{FF2B5EF4-FFF2-40B4-BE49-F238E27FC236}">
                  <a16:creationId xmlns:a16="http://schemas.microsoft.com/office/drawing/2014/main" id="{3B32EE5F-0DAF-D14F-BCDC-72C0E95A89AE}"/>
                </a:ext>
              </a:extLst>
            </p:cNvPr>
            <p:cNvPicPr>
              <a:picLocks noChangeAspect="1"/>
            </p:cNvPicPr>
            <p:nvPr/>
          </p:nvPicPr>
          <p:blipFill>
            <a:blip r:embed="rId5"/>
            <a:stretch>
              <a:fillRect/>
            </a:stretch>
          </p:blipFill>
          <p:spPr>
            <a:xfrm>
              <a:off x="6363555" y="-2214216"/>
              <a:ext cx="4239564" cy="3671765"/>
            </a:xfrm>
            <a:prstGeom prst="rect">
              <a:avLst/>
            </a:prstGeom>
          </p:spPr>
        </p:pic>
      </p:grpSp>
    </p:spTree>
    <p:extLst>
      <p:ext uri="{BB962C8B-B14F-4D97-AF65-F5344CB8AC3E}">
        <p14:creationId xmlns:p14="http://schemas.microsoft.com/office/powerpoint/2010/main" val="3372483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0095 -0.01828 L 0.21289 -0.1199 " pathEditMode="relative" rAng="0" ptsTypes="AA">
                                      <p:cBhvr>
                                        <p:cTn id="16" dur="2000" fill="hold"/>
                                        <p:tgtEl>
                                          <p:spTgt spid="20"/>
                                        </p:tgtEl>
                                        <p:attrNameLst>
                                          <p:attrName>ppt_x</p:attrName>
                                          <p:attrName>ppt_y</p:attrName>
                                        </p:attrNameLst>
                                      </p:cBhvr>
                                      <p:rCtr x="11120" y="-5093"/>
                                    </p:animMotion>
                                  </p:childTnLst>
                                </p:cTn>
                              </p:par>
                              <p:par>
                                <p:cTn id="17" presetID="6" presetClass="emph" presetSubtype="0" fill="hold" nodeType="withEffect">
                                  <p:stCondLst>
                                    <p:cond delay="0"/>
                                  </p:stCondLst>
                                  <p:childTnLst>
                                    <p:animScale>
                                      <p:cBhvr>
                                        <p:cTn id="18" dur="2000" fill="hold"/>
                                        <p:tgtEl>
                                          <p:spTgt spid="20"/>
                                        </p:tgtEl>
                                      </p:cBhvr>
                                      <p:by x="150000" y="150000"/>
                                    </p:animScale>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a:t>Bias vs Credibility</a:t>
            </a:r>
          </a:p>
        </p:txBody>
      </p:sp>
      <p:sp>
        <p:nvSpPr>
          <p:cNvPr id="3" name="Content Placeholder 2"/>
          <p:cNvSpPr>
            <a:spLocks noGrp="1"/>
          </p:cNvSpPr>
          <p:nvPr>
            <p:ph idx="1"/>
          </p:nvPr>
        </p:nvSpPr>
        <p:spPr/>
        <p:txBody>
          <a:bodyPr>
            <a:normAutofit/>
          </a:bodyPr>
          <a:lstStyle/>
          <a:p>
            <a:r>
              <a:rPr lang="en-US" sz="2400" dirty="0"/>
              <a:t>Clinical Practice x 25 years</a:t>
            </a:r>
          </a:p>
          <a:p>
            <a:r>
              <a:rPr lang="en-US" sz="2400" dirty="0"/>
              <a:t>Medical Director OSMH DEC 1999 – present</a:t>
            </a:r>
          </a:p>
          <a:p>
            <a:pPr lvl="1"/>
            <a:r>
              <a:rPr lang="en-US" sz="2100" dirty="0"/>
              <a:t>Actively follow &gt;3,500 pts with Diabetes</a:t>
            </a:r>
          </a:p>
          <a:p>
            <a:r>
              <a:rPr lang="en-US" sz="2400" dirty="0"/>
              <a:t>CDA Guidelines Committee – 2013</a:t>
            </a:r>
          </a:p>
          <a:p>
            <a:r>
              <a:rPr lang="en-US" sz="2400" dirty="0"/>
              <a:t>Medical Director Heart Function Program – CFHT</a:t>
            </a:r>
          </a:p>
          <a:p>
            <a:endParaRPr lang="en-US" sz="2400" dirty="0"/>
          </a:p>
          <a:p>
            <a:pPr marL="0" indent="0" algn="ctr">
              <a:buNone/>
            </a:pPr>
            <a:r>
              <a:rPr lang="en-US" sz="3200" dirty="0"/>
              <a:t>GLP-1 Agonists– 1,347 patients</a:t>
            </a:r>
          </a:p>
          <a:p>
            <a:pPr marL="0" indent="0" algn="ctr">
              <a:buNone/>
            </a:pPr>
            <a:r>
              <a:rPr lang="en-US" sz="3200" dirty="0"/>
              <a:t>SGLT-2 </a:t>
            </a:r>
            <a:r>
              <a:rPr lang="en-US" sz="3200" dirty="0" err="1"/>
              <a:t>Inh</a:t>
            </a:r>
            <a:r>
              <a:rPr lang="en-US" sz="3200" dirty="0"/>
              <a:t>. - 2,445 patients</a:t>
            </a:r>
          </a:p>
        </p:txBody>
      </p:sp>
    </p:spTree>
    <p:extLst>
      <p:ext uri="{BB962C8B-B14F-4D97-AF65-F5344CB8AC3E}">
        <p14:creationId xmlns:p14="http://schemas.microsoft.com/office/powerpoint/2010/main" val="12473916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330F6D-C09E-4043-B74C-DB043D163012}"/>
              </a:ext>
            </a:extLst>
          </p:cNvPr>
          <p:cNvSpPr/>
          <p:nvPr/>
        </p:nvSpPr>
        <p:spPr>
          <a:xfrm>
            <a:off x="2869328" y="5805377"/>
            <a:ext cx="6841742" cy="723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Image 22">
            <a:extLst>
              <a:ext uri="{FF2B5EF4-FFF2-40B4-BE49-F238E27FC236}">
                <a16:creationId xmlns:a16="http://schemas.microsoft.com/office/drawing/2014/main" id="{5D305CCD-BE75-3C4F-9783-28AC5E5060E6}"/>
              </a:ext>
            </a:extLst>
          </p:cNvPr>
          <p:cNvPicPr>
            <a:picLocks noChangeAspect="1"/>
          </p:cNvPicPr>
          <p:nvPr/>
        </p:nvPicPr>
        <p:blipFill>
          <a:blip r:embed="rId3"/>
          <a:stretch>
            <a:fillRect/>
          </a:stretch>
        </p:blipFill>
        <p:spPr>
          <a:xfrm>
            <a:off x="2869328" y="603108"/>
            <a:ext cx="6857509" cy="5939093"/>
          </a:xfrm>
          <a:prstGeom prst="rect">
            <a:avLst/>
          </a:prstGeom>
        </p:spPr>
      </p:pic>
      <p:sp>
        <p:nvSpPr>
          <p:cNvPr id="6" name="Rectangle 5">
            <a:extLst>
              <a:ext uri="{FF2B5EF4-FFF2-40B4-BE49-F238E27FC236}">
                <a16:creationId xmlns:a16="http://schemas.microsoft.com/office/drawing/2014/main" id="{33C910CB-1AF5-964E-8FC8-0BB742BD4CFB}"/>
              </a:ext>
            </a:extLst>
          </p:cNvPr>
          <p:cNvSpPr/>
          <p:nvPr/>
        </p:nvSpPr>
        <p:spPr>
          <a:xfrm>
            <a:off x="4958268" y="2245252"/>
            <a:ext cx="1228096" cy="3568036"/>
          </a:xfrm>
          <a:prstGeom prst="rect">
            <a:avLst/>
          </a:prstGeom>
          <a:noFill/>
          <a:ln w="539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texte 2">
            <a:extLst>
              <a:ext uri="{FF2B5EF4-FFF2-40B4-BE49-F238E27FC236}">
                <a16:creationId xmlns:a16="http://schemas.microsoft.com/office/drawing/2014/main" id="{9089E8EE-7824-8E4D-8B26-C4153077F2C8}"/>
              </a:ext>
            </a:extLst>
          </p:cNvPr>
          <p:cNvSpPr>
            <a:spLocks noGrp="1"/>
          </p:cNvSpPr>
          <p:nvPr>
            <p:ph type="body" sz="quarter" idx="13"/>
          </p:nvPr>
        </p:nvSpPr>
        <p:spPr>
          <a:xfrm>
            <a:off x="517680" y="6415898"/>
            <a:ext cx="10756677" cy="365125"/>
          </a:xfrm>
        </p:spPr>
        <p:txBody>
          <a:bodyPr/>
          <a:lstStyle/>
          <a:p>
            <a:r>
              <a:rPr lang="en-CA">
                <a:solidFill>
                  <a:prstClr val="black"/>
                </a:solidFill>
                <a:latin typeface="Helvetica" pitchFamily="2" charset="0"/>
              </a:rPr>
              <a:t>T2D, type 2 diabetes.</a:t>
            </a:r>
          </a:p>
          <a:p>
            <a:r>
              <a:rPr lang="en-US">
                <a:solidFill>
                  <a:prstClr val="black"/>
                </a:solidFill>
                <a:latin typeface="Calibri" panose="020F0502020204030204"/>
              </a:rPr>
              <a:t>Diabetes Canada Clinical Practice Guidelines Expert Committee. Pharmacologic glycemic management of type 2 diabetes in adults: 2020 update. </a:t>
            </a:r>
            <a:r>
              <a:rPr lang="en-US" i="1">
                <a:solidFill>
                  <a:prstClr val="black"/>
                </a:solidFill>
                <a:latin typeface="Calibri" panose="020F0502020204030204"/>
              </a:rPr>
              <a:t>Can J </a:t>
            </a:r>
            <a:r>
              <a:rPr lang="en-US" i="1" err="1">
                <a:solidFill>
                  <a:prstClr val="black"/>
                </a:solidFill>
                <a:latin typeface="Calibri" panose="020F0502020204030204"/>
              </a:rPr>
              <a:t>Diabet</a:t>
            </a:r>
            <a:r>
              <a:rPr lang="en-US" i="1">
                <a:solidFill>
                  <a:prstClr val="black"/>
                </a:solidFill>
                <a:latin typeface="Calibri" panose="020F0502020204030204"/>
              </a:rPr>
              <a:t> </a:t>
            </a:r>
            <a:r>
              <a:rPr lang="en-US">
                <a:solidFill>
                  <a:prstClr val="black"/>
                </a:solidFill>
                <a:latin typeface="Calibri" panose="020F0502020204030204"/>
              </a:rPr>
              <a:t>2020;44:575-591. </a:t>
            </a:r>
            <a:endParaRPr lang="en-CA">
              <a:solidFill>
                <a:prstClr val="black"/>
              </a:solidFill>
              <a:latin typeface="Calibri" panose="020F0502020204030204"/>
            </a:endParaRPr>
          </a:p>
        </p:txBody>
      </p:sp>
      <p:sp>
        <p:nvSpPr>
          <p:cNvPr id="13" name="Slide Number Placeholder 7">
            <a:extLst>
              <a:ext uri="{FF2B5EF4-FFF2-40B4-BE49-F238E27FC236}">
                <a16:creationId xmlns:a16="http://schemas.microsoft.com/office/drawing/2014/main" id="{9F44E0A4-6FA8-BD41-8178-E3E7AB6CDB93}"/>
              </a:ext>
            </a:extLst>
          </p:cNvPr>
          <p:cNvSpPr>
            <a:spLocks noGrp="1"/>
          </p:cNvSpPr>
          <p:nvPr>
            <p:ph type="sldNum" sz="quarter" idx="14"/>
          </p:nvPr>
        </p:nvSpPr>
        <p:spPr>
          <a:xfrm>
            <a:off x="11352180" y="6275263"/>
            <a:ext cx="597086" cy="365125"/>
          </a:xfrm>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E70068"/>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60</a:t>
            </a:fld>
            <a:endParaRPr kumimoji="0" lang="en-CA" sz="1050" b="0" i="0" u="none" strike="noStrike" kern="1200" cap="none" spc="0" normalizeH="0" baseline="0" noProof="0">
              <a:ln>
                <a:noFill/>
              </a:ln>
              <a:solidFill>
                <a:srgbClr val="E70068"/>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82FB150B-161A-44DB-8972-B3B980B774C2}"/>
              </a:ext>
            </a:extLst>
          </p:cNvPr>
          <p:cNvSpPr/>
          <p:nvPr/>
        </p:nvSpPr>
        <p:spPr>
          <a:xfrm>
            <a:off x="1222479" y="118137"/>
            <a:ext cx="10838891" cy="461665"/>
          </a:xfrm>
          <a:prstGeom prst="rect">
            <a:avLst/>
          </a:prstGeom>
        </p:spPr>
        <p:txBody>
          <a:bodyPr wrap="square">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3F3F3F"/>
                </a:solidFill>
                <a:effectLst/>
                <a:uLnTx/>
                <a:uFillTx/>
                <a:latin typeface="Helvetica" pitchFamily="2" charset="0"/>
                <a:ea typeface="+mn-ea"/>
                <a:cs typeface="+mn-cs"/>
              </a:rPr>
              <a:t>Reviewing, adjusting or advancing therapy in type 2 diabetes:</a:t>
            </a:r>
          </a:p>
        </p:txBody>
      </p:sp>
      <p:pic>
        <p:nvPicPr>
          <p:cNvPr id="16" name="Picture 15" descr="A picture containing logo&#10;&#10;Description automatically generated">
            <a:extLst>
              <a:ext uri="{FF2B5EF4-FFF2-40B4-BE49-F238E27FC236}">
                <a16:creationId xmlns:a16="http://schemas.microsoft.com/office/drawing/2014/main" id="{7F67F21E-A1A8-431D-8009-3BD86210E90E}"/>
              </a:ext>
            </a:extLst>
          </p:cNvPr>
          <p:cNvPicPr>
            <a:picLocks noChangeAspect="1"/>
          </p:cNvPicPr>
          <p:nvPr/>
        </p:nvPicPr>
        <p:blipFill>
          <a:blip r:embed="rId4"/>
          <a:stretch>
            <a:fillRect/>
          </a:stretch>
        </p:blipFill>
        <p:spPr>
          <a:xfrm>
            <a:off x="176636" y="121368"/>
            <a:ext cx="1049867" cy="474133"/>
          </a:xfrm>
          <a:prstGeom prst="rect">
            <a:avLst/>
          </a:prstGeom>
        </p:spPr>
      </p:pic>
    </p:spTree>
    <p:extLst>
      <p:ext uri="{BB962C8B-B14F-4D97-AF65-F5344CB8AC3E}">
        <p14:creationId xmlns:p14="http://schemas.microsoft.com/office/powerpoint/2010/main" val="35781155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605A79-ABF1-BA4A-9278-FA943B173F7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8EFE7AC-E425-F745-938E-9CBA88309094}"/>
              </a:ext>
            </a:extLst>
          </p:cNvPr>
          <p:cNvPicPr>
            <a:picLocks noGrp="1" noChangeAspect="1"/>
          </p:cNvPicPr>
          <p:nvPr>
            <p:ph idx="1"/>
          </p:nvPr>
        </p:nvPicPr>
        <p:blipFill>
          <a:blip r:embed="rId2"/>
          <a:stretch>
            <a:fillRect/>
          </a:stretch>
        </p:blipFill>
        <p:spPr>
          <a:xfrm>
            <a:off x="838200" y="2133471"/>
            <a:ext cx="10515600" cy="3735645"/>
          </a:xfrm>
        </p:spPr>
      </p:pic>
    </p:spTree>
    <p:extLst>
      <p:ext uri="{BB962C8B-B14F-4D97-AF65-F5344CB8AC3E}">
        <p14:creationId xmlns:p14="http://schemas.microsoft.com/office/powerpoint/2010/main" val="40087115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330F6D-C09E-4043-B74C-DB043D163012}"/>
              </a:ext>
            </a:extLst>
          </p:cNvPr>
          <p:cNvSpPr/>
          <p:nvPr/>
        </p:nvSpPr>
        <p:spPr>
          <a:xfrm>
            <a:off x="2869328" y="5805377"/>
            <a:ext cx="6841742" cy="723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Image 22">
            <a:extLst>
              <a:ext uri="{FF2B5EF4-FFF2-40B4-BE49-F238E27FC236}">
                <a16:creationId xmlns:a16="http://schemas.microsoft.com/office/drawing/2014/main" id="{5D305CCD-BE75-3C4F-9783-28AC5E5060E6}"/>
              </a:ext>
            </a:extLst>
          </p:cNvPr>
          <p:cNvPicPr>
            <a:picLocks noChangeAspect="1"/>
          </p:cNvPicPr>
          <p:nvPr/>
        </p:nvPicPr>
        <p:blipFill>
          <a:blip r:embed="rId3"/>
          <a:stretch>
            <a:fillRect/>
          </a:stretch>
        </p:blipFill>
        <p:spPr>
          <a:xfrm>
            <a:off x="2869328" y="603108"/>
            <a:ext cx="6857509" cy="5939093"/>
          </a:xfrm>
          <a:prstGeom prst="rect">
            <a:avLst/>
          </a:prstGeom>
        </p:spPr>
      </p:pic>
      <p:sp>
        <p:nvSpPr>
          <p:cNvPr id="6" name="Rectangle 5">
            <a:extLst>
              <a:ext uri="{FF2B5EF4-FFF2-40B4-BE49-F238E27FC236}">
                <a16:creationId xmlns:a16="http://schemas.microsoft.com/office/drawing/2014/main" id="{33C910CB-1AF5-964E-8FC8-0BB742BD4CFB}"/>
              </a:ext>
            </a:extLst>
          </p:cNvPr>
          <p:cNvSpPr/>
          <p:nvPr/>
        </p:nvSpPr>
        <p:spPr>
          <a:xfrm>
            <a:off x="4958268" y="2245252"/>
            <a:ext cx="1228096" cy="3568036"/>
          </a:xfrm>
          <a:prstGeom prst="rect">
            <a:avLst/>
          </a:prstGeom>
          <a:noFill/>
          <a:ln w="539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texte 2">
            <a:extLst>
              <a:ext uri="{FF2B5EF4-FFF2-40B4-BE49-F238E27FC236}">
                <a16:creationId xmlns:a16="http://schemas.microsoft.com/office/drawing/2014/main" id="{9089E8EE-7824-8E4D-8B26-C4153077F2C8}"/>
              </a:ext>
            </a:extLst>
          </p:cNvPr>
          <p:cNvSpPr>
            <a:spLocks noGrp="1"/>
          </p:cNvSpPr>
          <p:nvPr>
            <p:ph type="body" sz="quarter" idx="13"/>
          </p:nvPr>
        </p:nvSpPr>
        <p:spPr>
          <a:xfrm>
            <a:off x="517680" y="6415898"/>
            <a:ext cx="10756677" cy="365125"/>
          </a:xfrm>
        </p:spPr>
        <p:txBody>
          <a:bodyPr/>
          <a:lstStyle/>
          <a:p>
            <a:r>
              <a:rPr lang="en-CA">
                <a:solidFill>
                  <a:prstClr val="black"/>
                </a:solidFill>
                <a:latin typeface="Helvetica" pitchFamily="2" charset="0"/>
              </a:rPr>
              <a:t>T2D, type 2 diabetes.</a:t>
            </a:r>
          </a:p>
          <a:p>
            <a:r>
              <a:rPr lang="en-US">
                <a:solidFill>
                  <a:prstClr val="black"/>
                </a:solidFill>
                <a:latin typeface="Calibri" panose="020F0502020204030204"/>
              </a:rPr>
              <a:t>Diabetes Canada Clinical Practice Guidelines Expert Committee. Pharmacologic glycemic management of type 2 diabetes in adults: 2020 update. </a:t>
            </a:r>
            <a:r>
              <a:rPr lang="en-US" i="1">
                <a:solidFill>
                  <a:prstClr val="black"/>
                </a:solidFill>
                <a:latin typeface="Calibri" panose="020F0502020204030204"/>
              </a:rPr>
              <a:t>Can J </a:t>
            </a:r>
            <a:r>
              <a:rPr lang="en-US" i="1" err="1">
                <a:solidFill>
                  <a:prstClr val="black"/>
                </a:solidFill>
                <a:latin typeface="Calibri" panose="020F0502020204030204"/>
              </a:rPr>
              <a:t>Diabet</a:t>
            </a:r>
            <a:r>
              <a:rPr lang="en-US" i="1">
                <a:solidFill>
                  <a:prstClr val="black"/>
                </a:solidFill>
                <a:latin typeface="Calibri" panose="020F0502020204030204"/>
              </a:rPr>
              <a:t> </a:t>
            </a:r>
            <a:r>
              <a:rPr lang="en-US">
                <a:solidFill>
                  <a:prstClr val="black"/>
                </a:solidFill>
                <a:latin typeface="Calibri" panose="020F0502020204030204"/>
              </a:rPr>
              <a:t>2020;44:575-591. </a:t>
            </a:r>
            <a:endParaRPr lang="en-CA">
              <a:solidFill>
                <a:prstClr val="black"/>
              </a:solidFill>
              <a:latin typeface="Calibri" panose="020F0502020204030204"/>
            </a:endParaRPr>
          </a:p>
        </p:txBody>
      </p:sp>
      <p:sp>
        <p:nvSpPr>
          <p:cNvPr id="13" name="Slide Number Placeholder 7">
            <a:extLst>
              <a:ext uri="{FF2B5EF4-FFF2-40B4-BE49-F238E27FC236}">
                <a16:creationId xmlns:a16="http://schemas.microsoft.com/office/drawing/2014/main" id="{9F44E0A4-6FA8-BD41-8178-E3E7AB6CDB93}"/>
              </a:ext>
            </a:extLst>
          </p:cNvPr>
          <p:cNvSpPr>
            <a:spLocks noGrp="1"/>
          </p:cNvSpPr>
          <p:nvPr>
            <p:ph type="sldNum" sz="quarter" idx="14"/>
          </p:nvPr>
        </p:nvSpPr>
        <p:spPr>
          <a:xfrm>
            <a:off x="11352180" y="6275263"/>
            <a:ext cx="597086" cy="365125"/>
          </a:xfrm>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E70068"/>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62</a:t>
            </a:fld>
            <a:endParaRPr kumimoji="0" lang="en-CA" sz="1050" b="0" i="0" u="none" strike="noStrike" kern="1200" cap="none" spc="0" normalizeH="0" baseline="0" noProof="0">
              <a:ln>
                <a:noFill/>
              </a:ln>
              <a:solidFill>
                <a:srgbClr val="E70068"/>
              </a:solidFill>
              <a:effectLst/>
              <a:uLnTx/>
              <a:uFillTx/>
              <a:latin typeface="Arial" panose="020B0604020202020204"/>
              <a:ea typeface="+mn-ea"/>
              <a:cs typeface="+mn-cs"/>
            </a:endParaRPr>
          </a:p>
        </p:txBody>
      </p:sp>
      <p:grpSp>
        <p:nvGrpSpPr>
          <p:cNvPr id="24" name="Group 23">
            <a:extLst>
              <a:ext uri="{FF2B5EF4-FFF2-40B4-BE49-F238E27FC236}">
                <a16:creationId xmlns:a16="http://schemas.microsoft.com/office/drawing/2014/main" id="{3CA659D6-27BE-4868-B782-8D70E1CEDFE1}"/>
              </a:ext>
            </a:extLst>
          </p:cNvPr>
          <p:cNvGrpSpPr/>
          <p:nvPr/>
        </p:nvGrpSpPr>
        <p:grpSpPr>
          <a:xfrm>
            <a:off x="618408" y="1967416"/>
            <a:ext cx="1517231" cy="3982299"/>
            <a:chOff x="8855221" y="4767735"/>
            <a:chExt cx="809618" cy="2125017"/>
          </a:xfrm>
        </p:grpSpPr>
        <p:grpSp>
          <p:nvGrpSpPr>
            <p:cNvPr id="25" name="Group 24">
              <a:extLst>
                <a:ext uri="{FF2B5EF4-FFF2-40B4-BE49-F238E27FC236}">
                  <a16:creationId xmlns:a16="http://schemas.microsoft.com/office/drawing/2014/main" id="{EA035E11-1342-4106-BB8F-1BFA7BE2692E}"/>
                </a:ext>
              </a:extLst>
            </p:cNvPr>
            <p:cNvGrpSpPr/>
            <p:nvPr/>
          </p:nvGrpSpPr>
          <p:grpSpPr>
            <a:xfrm>
              <a:off x="8855221" y="4767735"/>
              <a:ext cx="809617" cy="1009474"/>
              <a:chOff x="9792274" y="2096025"/>
              <a:chExt cx="1515856" cy="1890050"/>
            </a:xfrm>
          </p:grpSpPr>
          <p:sp>
            <p:nvSpPr>
              <p:cNvPr id="32" name="Graphic 11">
                <a:extLst>
                  <a:ext uri="{FF2B5EF4-FFF2-40B4-BE49-F238E27FC236}">
                    <a16:creationId xmlns:a16="http://schemas.microsoft.com/office/drawing/2014/main" id="{8A40B8B6-6ED6-4261-8E86-74C66068E0B6}"/>
                  </a:ext>
                </a:extLst>
              </p:cNvPr>
              <p:cNvSpPr/>
              <p:nvPr/>
            </p:nvSpPr>
            <p:spPr>
              <a:xfrm>
                <a:off x="9792274" y="2096025"/>
                <a:ext cx="1515856" cy="1890050"/>
              </a:xfrm>
              <a:custGeom>
                <a:avLst/>
                <a:gdLst>
                  <a:gd name="connsiteX0" fmla="*/ 751489 w 1515856"/>
                  <a:gd name="connsiteY0" fmla="*/ 1887006 h 1890050"/>
                  <a:gd name="connsiteX1" fmla="*/ 634173 w 1515856"/>
                  <a:gd name="connsiteY1" fmla="*/ 1821850 h 1890050"/>
                  <a:gd name="connsiteX2" fmla="*/ 376827 w 1515856"/>
                  <a:gd name="connsiteY2" fmla="*/ 1638793 h 1890050"/>
                  <a:gd name="connsiteX3" fmla="*/ 118428 w 1515856"/>
                  <a:gd name="connsiteY3" fmla="*/ 1354343 h 1890050"/>
                  <a:gd name="connsiteX4" fmla="*/ 0 w 1515856"/>
                  <a:gd name="connsiteY4" fmla="*/ 983487 h 1890050"/>
                  <a:gd name="connsiteX5" fmla="*/ 0 w 1515856"/>
                  <a:gd name="connsiteY5" fmla="*/ 105491 h 1890050"/>
                  <a:gd name="connsiteX6" fmla="*/ 10654 w 1515856"/>
                  <a:gd name="connsiteY6" fmla="*/ 102388 h 1890050"/>
                  <a:gd name="connsiteX7" fmla="*/ 367227 w 1515856"/>
                  <a:gd name="connsiteY7" fmla="*/ 26636 h 1890050"/>
                  <a:gd name="connsiteX8" fmla="*/ 757928 w 1515856"/>
                  <a:gd name="connsiteY8" fmla="*/ 0 h 1890050"/>
                  <a:gd name="connsiteX9" fmla="*/ 1148630 w 1515856"/>
                  <a:gd name="connsiteY9" fmla="*/ 26636 h 1890050"/>
                  <a:gd name="connsiteX10" fmla="*/ 1505202 w 1515856"/>
                  <a:gd name="connsiteY10" fmla="*/ 102388 h 1890050"/>
                  <a:gd name="connsiteX11" fmla="*/ 1515857 w 1515856"/>
                  <a:gd name="connsiteY11" fmla="*/ 105491 h 1890050"/>
                  <a:gd name="connsiteX12" fmla="*/ 1515857 w 1515856"/>
                  <a:gd name="connsiteY12" fmla="*/ 983487 h 1890050"/>
                  <a:gd name="connsiteX13" fmla="*/ 1397370 w 1515856"/>
                  <a:gd name="connsiteY13" fmla="*/ 1354284 h 1890050"/>
                  <a:gd name="connsiteX14" fmla="*/ 1138971 w 1515856"/>
                  <a:gd name="connsiteY14" fmla="*/ 1638735 h 1890050"/>
                  <a:gd name="connsiteX15" fmla="*/ 881625 w 1515856"/>
                  <a:gd name="connsiteY15" fmla="*/ 1821792 h 1890050"/>
                  <a:gd name="connsiteX16" fmla="*/ 764309 w 1515856"/>
                  <a:gd name="connsiteY16" fmla="*/ 1886948 h 1890050"/>
                  <a:gd name="connsiteX17" fmla="*/ 757870 w 1515856"/>
                  <a:gd name="connsiteY17" fmla="*/ 1890050 h 1890050"/>
                  <a:gd name="connsiteX18" fmla="*/ 751489 w 1515856"/>
                  <a:gd name="connsiteY18" fmla="*/ 1887006 h 189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5856" h="1890050">
                    <a:moveTo>
                      <a:pt x="751489" y="1887006"/>
                    </a:moveTo>
                    <a:cubicBezTo>
                      <a:pt x="749557" y="1886070"/>
                      <a:pt x="703661" y="1863707"/>
                      <a:pt x="634173" y="1821850"/>
                    </a:cubicBezTo>
                    <a:cubicBezTo>
                      <a:pt x="570129" y="1783213"/>
                      <a:pt x="473537" y="1720106"/>
                      <a:pt x="376827" y="1638793"/>
                    </a:cubicBezTo>
                    <a:cubicBezTo>
                      <a:pt x="267824" y="1547118"/>
                      <a:pt x="180891" y="1451404"/>
                      <a:pt x="118428" y="1354343"/>
                    </a:cubicBezTo>
                    <a:cubicBezTo>
                      <a:pt x="39866" y="1232051"/>
                      <a:pt x="0" y="1107301"/>
                      <a:pt x="0" y="983487"/>
                    </a:cubicBezTo>
                    <a:lnTo>
                      <a:pt x="0" y="105491"/>
                    </a:lnTo>
                    <a:lnTo>
                      <a:pt x="10654" y="102388"/>
                    </a:lnTo>
                    <a:cubicBezTo>
                      <a:pt x="123755" y="69312"/>
                      <a:pt x="243706" y="43847"/>
                      <a:pt x="367227" y="26636"/>
                    </a:cubicBezTo>
                    <a:cubicBezTo>
                      <a:pt x="494319" y="8957"/>
                      <a:pt x="625802" y="0"/>
                      <a:pt x="757928" y="0"/>
                    </a:cubicBezTo>
                    <a:cubicBezTo>
                      <a:pt x="890055" y="0"/>
                      <a:pt x="1021538" y="8957"/>
                      <a:pt x="1148630" y="26636"/>
                    </a:cubicBezTo>
                    <a:cubicBezTo>
                      <a:pt x="1272151" y="43847"/>
                      <a:pt x="1392101" y="69312"/>
                      <a:pt x="1505202" y="102388"/>
                    </a:cubicBezTo>
                    <a:lnTo>
                      <a:pt x="1515857" y="105491"/>
                    </a:lnTo>
                    <a:lnTo>
                      <a:pt x="1515857" y="983487"/>
                    </a:lnTo>
                    <a:cubicBezTo>
                      <a:pt x="1515857" y="1107301"/>
                      <a:pt x="1475991" y="1232110"/>
                      <a:pt x="1397370" y="1354284"/>
                    </a:cubicBezTo>
                    <a:cubicBezTo>
                      <a:pt x="1334907" y="1451345"/>
                      <a:pt x="1247974" y="1547059"/>
                      <a:pt x="1138971" y="1638735"/>
                    </a:cubicBezTo>
                    <a:cubicBezTo>
                      <a:pt x="1042261" y="1720048"/>
                      <a:pt x="945669" y="1783213"/>
                      <a:pt x="881625" y="1821792"/>
                    </a:cubicBezTo>
                    <a:cubicBezTo>
                      <a:pt x="812137" y="1863707"/>
                      <a:pt x="766241" y="1886011"/>
                      <a:pt x="764309" y="1886948"/>
                    </a:cubicBezTo>
                    <a:lnTo>
                      <a:pt x="757870" y="1890050"/>
                    </a:lnTo>
                    <a:lnTo>
                      <a:pt x="751489" y="1887006"/>
                    </a:lnTo>
                    <a:close/>
                  </a:path>
                </a:pathLst>
              </a:custGeom>
              <a:gradFill flip="none" rotWithShape="1">
                <a:gsLst>
                  <a:gs pos="0">
                    <a:schemeClr val="accent1">
                      <a:lumMod val="97000"/>
                      <a:lumOff val="3000"/>
                    </a:schemeClr>
                  </a:gs>
                  <a:gs pos="100000">
                    <a:schemeClr val="accent2"/>
                  </a:gs>
                </a:gsLst>
                <a:lin ang="540000" scaled="0"/>
                <a:tileRect/>
              </a:gradFill>
              <a:ln w="5847"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pic>
            <p:nvPicPr>
              <p:cNvPr id="33" name="Graphique 20">
                <a:extLst>
                  <a:ext uri="{FF2B5EF4-FFF2-40B4-BE49-F238E27FC236}">
                    <a16:creationId xmlns:a16="http://schemas.microsoft.com/office/drawing/2014/main" id="{D96F9982-9BE7-4ED6-9A8F-466DE7FE99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89549" y="2349340"/>
                <a:ext cx="916443" cy="1169927"/>
              </a:xfrm>
              <a:prstGeom prst="rect">
                <a:avLst/>
              </a:prstGeom>
            </p:spPr>
          </p:pic>
        </p:grpSp>
        <p:grpSp>
          <p:nvGrpSpPr>
            <p:cNvPr id="26" name="Group 25">
              <a:extLst>
                <a:ext uri="{FF2B5EF4-FFF2-40B4-BE49-F238E27FC236}">
                  <a16:creationId xmlns:a16="http://schemas.microsoft.com/office/drawing/2014/main" id="{10A2B0CA-CE68-4B4A-9889-179AFDE98F64}"/>
                </a:ext>
              </a:extLst>
            </p:cNvPr>
            <p:cNvGrpSpPr/>
            <p:nvPr/>
          </p:nvGrpSpPr>
          <p:grpSpPr>
            <a:xfrm>
              <a:off x="8855222" y="5883278"/>
              <a:ext cx="809617" cy="1009474"/>
              <a:chOff x="11724351" y="6395925"/>
              <a:chExt cx="1515856" cy="1890050"/>
            </a:xfrm>
          </p:grpSpPr>
          <p:sp>
            <p:nvSpPr>
              <p:cNvPr id="27" name="Graphic 11">
                <a:extLst>
                  <a:ext uri="{FF2B5EF4-FFF2-40B4-BE49-F238E27FC236}">
                    <a16:creationId xmlns:a16="http://schemas.microsoft.com/office/drawing/2014/main" id="{4B7CF4EC-CABE-4AE9-996A-527A34E0B980}"/>
                  </a:ext>
                </a:extLst>
              </p:cNvPr>
              <p:cNvSpPr/>
              <p:nvPr/>
            </p:nvSpPr>
            <p:spPr>
              <a:xfrm>
                <a:off x="11724351" y="6395925"/>
                <a:ext cx="1515856" cy="1890050"/>
              </a:xfrm>
              <a:custGeom>
                <a:avLst/>
                <a:gdLst>
                  <a:gd name="connsiteX0" fmla="*/ 751489 w 1515856"/>
                  <a:gd name="connsiteY0" fmla="*/ 1887006 h 1890050"/>
                  <a:gd name="connsiteX1" fmla="*/ 634173 w 1515856"/>
                  <a:gd name="connsiteY1" fmla="*/ 1821850 h 1890050"/>
                  <a:gd name="connsiteX2" fmla="*/ 376827 w 1515856"/>
                  <a:gd name="connsiteY2" fmla="*/ 1638793 h 1890050"/>
                  <a:gd name="connsiteX3" fmla="*/ 118428 w 1515856"/>
                  <a:gd name="connsiteY3" fmla="*/ 1354343 h 1890050"/>
                  <a:gd name="connsiteX4" fmla="*/ 0 w 1515856"/>
                  <a:gd name="connsiteY4" fmla="*/ 983487 h 1890050"/>
                  <a:gd name="connsiteX5" fmla="*/ 0 w 1515856"/>
                  <a:gd name="connsiteY5" fmla="*/ 105491 h 1890050"/>
                  <a:gd name="connsiteX6" fmla="*/ 10654 w 1515856"/>
                  <a:gd name="connsiteY6" fmla="*/ 102388 h 1890050"/>
                  <a:gd name="connsiteX7" fmla="*/ 367227 w 1515856"/>
                  <a:gd name="connsiteY7" fmla="*/ 26636 h 1890050"/>
                  <a:gd name="connsiteX8" fmla="*/ 757928 w 1515856"/>
                  <a:gd name="connsiteY8" fmla="*/ 0 h 1890050"/>
                  <a:gd name="connsiteX9" fmla="*/ 1148630 w 1515856"/>
                  <a:gd name="connsiteY9" fmla="*/ 26636 h 1890050"/>
                  <a:gd name="connsiteX10" fmla="*/ 1505202 w 1515856"/>
                  <a:gd name="connsiteY10" fmla="*/ 102388 h 1890050"/>
                  <a:gd name="connsiteX11" fmla="*/ 1515857 w 1515856"/>
                  <a:gd name="connsiteY11" fmla="*/ 105491 h 1890050"/>
                  <a:gd name="connsiteX12" fmla="*/ 1515857 w 1515856"/>
                  <a:gd name="connsiteY12" fmla="*/ 983487 h 1890050"/>
                  <a:gd name="connsiteX13" fmla="*/ 1397370 w 1515856"/>
                  <a:gd name="connsiteY13" fmla="*/ 1354284 h 1890050"/>
                  <a:gd name="connsiteX14" fmla="*/ 1138971 w 1515856"/>
                  <a:gd name="connsiteY14" fmla="*/ 1638735 h 1890050"/>
                  <a:gd name="connsiteX15" fmla="*/ 881625 w 1515856"/>
                  <a:gd name="connsiteY15" fmla="*/ 1821792 h 1890050"/>
                  <a:gd name="connsiteX16" fmla="*/ 764309 w 1515856"/>
                  <a:gd name="connsiteY16" fmla="*/ 1886948 h 1890050"/>
                  <a:gd name="connsiteX17" fmla="*/ 757870 w 1515856"/>
                  <a:gd name="connsiteY17" fmla="*/ 1890050 h 1890050"/>
                  <a:gd name="connsiteX18" fmla="*/ 751489 w 1515856"/>
                  <a:gd name="connsiteY18" fmla="*/ 1887006 h 189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5856" h="1890050">
                    <a:moveTo>
                      <a:pt x="751489" y="1887006"/>
                    </a:moveTo>
                    <a:cubicBezTo>
                      <a:pt x="749557" y="1886070"/>
                      <a:pt x="703661" y="1863707"/>
                      <a:pt x="634173" y="1821850"/>
                    </a:cubicBezTo>
                    <a:cubicBezTo>
                      <a:pt x="570129" y="1783213"/>
                      <a:pt x="473537" y="1720106"/>
                      <a:pt x="376827" y="1638793"/>
                    </a:cubicBezTo>
                    <a:cubicBezTo>
                      <a:pt x="267824" y="1547118"/>
                      <a:pt x="180891" y="1451404"/>
                      <a:pt x="118428" y="1354343"/>
                    </a:cubicBezTo>
                    <a:cubicBezTo>
                      <a:pt x="39866" y="1232051"/>
                      <a:pt x="0" y="1107301"/>
                      <a:pt x="0" y="983487"/>
                    </a:cubicBezTo>
                    <a:lnTo>
                      <a:pt x="0" y="105491"/>
                    </a:lnTo>
                    <a:lnTo>
                      <a:pt x="10654" y="102388"/>
                    </a:lnTo>
                    <a:cubicBezTo>
                      <a:pt x="123755" y="69312"/>
                      <a:pt x="243706" y="43847"/>
                      <a:pt x="367227" y="26636"/>
                    </a:cubicBezTo>
                    <a:cubicBezTo>
                      <a:pt x="494319" y="8957"/>
                      <a:pt x="625802" y="0"/>
                      <a:pt x="757928" y="0"/>
                    </a:cubicBezTo>
                    <a:cubicBezTo>
                      <a:pt x="890055" y="0"/>
                      <a:pt x="1021538" y="8957"/>
                      <a:pt x="1148630" y="26636"/>
                    </a:cubicBezTo>
                    <a:cubicBezTo>
                      <a:pt x="1272151" y="43847"/>
                      <a:pt x="1392101" y="69312"/>
                      <a:pt x="1505202" y="102388"/>
                    </a:cubicBezTo>
                    <a:lnTo>
                      <a:pt x="1515857" y="105491"/>
                    </a:lnTo>
                    <a:lnTo>
                      <a:pt x="1515857" y="983487"/>
                    </a:lnTo>
                    <a:cubicBezTo>
                      <a:pt x="1515857" y="1107301"/>
                      <a:pt x="1475991" y="1232110"/>
                      <a:pt x="1397370" y="1354284"/>
                    </a:cubicBezTo>
                    <a:cubicBezTo>
                      <a:pt x="1334907" y="1451345"/>
                      <a:pt x="1247974" y="1547059"/>
                      <a:pt x="1138971" y="1638735"/>
                    </a:cubicBezTo>
                    <a:cubicBezTo>
                      <a:pt x="1042261" y="1720048"/>
                      <a:pt x="945669" y="1783213"/>
                      <a:pt x="881625" y="1821792"/>
                    </a:cubicBezTo>
                    <a:cubicBezTo>
                      <a:pt x="812137" y="1863707"/>
                      <a:pt x="766241" y="1886011"/>
                      <a:pt x="764309" y="1886948"/>
                    </a:cubicBezTo>
                    <a:lnTo>
                      <a:pt x="757870" y="1890050"/>
                    </a:lnTo>
                    <a:lnTo>
                      <a:pt x="751489" y="1887006"/>
                    </a:lnTo>
                    <a:close/>
                  </a:path>
                </a:pathLst>
              </a:custGeom>
              <a:gradFill flip="none" rotWithShape="1">
                <a:gsLst>
                  <a:gs pos="0">
                    <a:schemeClr val="accent1">
                      <a:lumMod val="97000"/>
                      <a:lumOff val="3000"/>
                    </a:schemeClr>
                  </a:gs>
                  <a:gs pos="100000">
                    <a:schemeClr val="accent2"/>
                  </a:gs>
                </a:gsLst>
                <a:lin ang="540000" scaled="0"/>
                <a:tileRect/>
              </a:gradFill>
              <a:ln w="5847"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pic>
            <p:nvPicPr>
              <p:cNvPr id="28" name="Graphique 23">
                <a:extLst>
                  <a:ext uri="{FF2B5EF4-FFF2-40B4-BE49-F238E27FC236}">
                    <a16:creationId xmlns:a16="http://schemas.microsoft.com/office/drawing/2014/main" id="{476B286D-C8EF-4004-B072-C9EE9D0F12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785882" y="6641213"/>
                <a:ext cx="1387929" cy="969347"/>
              </a:xfrm>
              <a:prstGeom prst="rect">
                <a:avLst/>
              </a:prstGeom>
            </p:spPr>
          </p:pic>
        </p:grpSp>
      </p:grpSp>
      <p:sp>
        <p:nvSpPr>
          <p:cNvPr id="15" name="Rectangle 14">
            <a:extLst>
              <a:ext uri="{FF2B5EF4-FFF2-40B4-BE49-F238E27FC236}">
                <a16:creationId xmlns:a16="http://schemas.microsoft.com/office/drawing/2014/main" id="{82FB150B-161A-44DB-8972-B3B980B774C2}"/>
              </a:ext>
            </a:extLst>
          </p:cNvPr>
          <p:cNvSpPr/>
          <p:nvPr/>
        </p:nvSpPr>
        <p:spPr>
          <a:xfrm>
            <a:off x="1222479" y="118137"/>
            <a:ext cx="10838891" cy="461665"/>
          </a:xfrm>
          <a:prstGeom prst="rect">
            <a:avLst/>
          </a:prstGeom>
        </p:spPr>
        <p:txBody>
          <a:bodyPr wrap="square">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3F3F3F"/>
                </a:solidFill>
                <a:effectLst/>
                <a:uLnTx/>
                <a:uFillTx/>
                <a:latin typeface="Helvetica" pitchFamily="2" charset="0"/>
                <a:ea typeface="+mn-ea"/>
                <a:cs typeface="+mn-cs"/>
              </a:rPr>
              <a:t>Reviewing, adjusting or advancing therapy in type 2 diabetes:</a:t>
            </a:r>
          </a:p>
        </p:txBody>
      </p:sp>
      <p:pic>
        <p:nvPicPr>
          <p:cNvPr id="16" name="Picture 15" descr="A picture containing logo&#10;&#10;Description automatically generated">
            <a:extLst>
              <a:ext uri="{FF2B5EF4-FFF2-40B4-BE49-F238E27FC236}">
                <a16:creationId xmlns:a16="http://schemas.microsoft.com/office/drawing/2014/main" id="{7F67F21E-A1A8-431D-8009-3BD86210E90E}"/>
              </a:ext>
            </a:extLst>
          </p:cNvPr>
          <p:cNvPicPr>
            <a:picLocks noChangeAspect="1"/>
          </p:cNvPicPr>
          <p:nvPr/>
        </p:nvPicPr>
        <p:blipFill>
          <a:blip r:embed="rId8"/>
          <a:stretch>
            <a:fillRect/>
          </a:stretch>
        </p:blipFill>
        <p:spPr>
          <a:xfrm>
            <a:off x="176636" y="121368"/>
            <a:ext cx="1049867" cy="474133"/>
          </a:xfrm>
          <a:prstGeom prst="rect">
            <a:avLst/>
          </a:prstGeom>
        </p:spPr>
      </p:pic>
    </p:spTree>
    <p:extLst>
      <p:ext uri="{BB962C8B-B14F-4D97-AF65-F5344CB8AC3E}">
        <p14:creationId xmlns:p14="http://schemas.microsoft.com/office/powerpoint/2010/main" val="353967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1884000" y="1260000"/>
            <a:ext cx="8640000" cy="2716920"/>
          </a:xfrm>
          <a:prstGeom prst="rect">
            <a:avLst/>
          </a:prstGeom>
          <a:noFill/>
          <a:ln>
            <a:noFill/>
          </a:ln>
        </p:spPr>
        <p:txBody>
          <a:bodyPr lIns="90000" tIns="45000" rIns="90000" bIns="45000"/>
          <a:lstStyle/>
          <a:p>
            <a:pPr algn="ctr">
              <a:spcAft>
                <a:spcPts val="3186"/>
              </a:spcAft>
            </a:pPr>
            <a:r>
              <a:rPr lang="en-US" sz="1700" i="1" spc="-1">
                <a:solidFill>
                  <a:srgbClr val="FFFFFF"/>
                </a:solidFill>
                <a:latin typeface="Arial"/>
              </a:rPr>
              <a:t>2022 Canadian Cardiovascular Society Guideline for Use of GLP-1 Receptor Agonists and SGLT2 Inhibitors for Cardiorenal Risk Reduction in Adults</a:t>
            </a:r>
            <a:r>
              <a:rPr lang="en-US" sz="1700" spc="-1">
                <a:solidFill>
                  <a:srgbClr val="FFFFFF"/>
                </a:solidFill>
                <a:latin typeface="Arial"/>
              </a:rPr>
              <a:t> </a:t>
            </a:r>
          </a:p>
          <a:p>
            <a:pPr algn="ctr">
              <a:spcAft>
                <a:spcPts val="2750"/>
              </a:spcAft>
            </a:pPr>
            <a:r>
              <a:rPr lang="en-US" sz="1100" i="1" spc="-1">
                <a:solidFill>
                  <a:srgbClr val="FFFFFF"/>
                </a:solidFill>
                <a:latin typeface="Arial"/>
              </a:rPr>
              <a:t>G.B. John Mancini, MD (Co-chair), Eileen O’Meara, MD (Co-chair), Shelley Zieroth, MD, Mathieu Bernier, MD, Alice Y.Y. Cheng, MD, David Z.I. Cherney, MD, PhD, Kim A. Connelly, MD, Justin Ezekowitz, MBBCh, MSc, Ronald M. Goldenberg, MD, Lawrence A. Leiter, MD, Gihad Nesrallah, MD, MSc, Breay W. Paty, MD, Marie-Eve Piché, MD, PhD, Peter Senior, MBBS, PhD, Abhinav Sharma, MD, Subodh Verma, MD, PhD, Vincent Woo, MD, Pol Darras, MD, Jonathan Y. Gabor, MD, Jean Grégoire, MD, Eva Lonn, MD, James A. Stone, MD, PhD, Jean-François Yale, MD, Colin Yeung, MD, MPH, Deborah Zimmerman, MD, MSc</a:t>
            </a:r>
            <a:r>
              <a:rPr lang="en-US" sz="1100" spc="-1">
                <a:solidFill>
                  <a:srgbClr val="FFFFFF"/>
                </a:solidFill>
                <a:latin typeface="Arial"/>
              </a:rPr>
              <a:t> </a:t>
            </a:r>
          </a:p>
          <a:p>
            <a:pPr algn="ctr"/>
            <a:r>
              <a:rPr lang="en-US" sz="1200" i="1" spc="-1">
                <a:solidFill>
                  <a:srgbClr val="FFFFFF"/>
                </a:solidFill>
                <a:latin typeface="Arial"/>
              </a:rPr>
              <a:t>Canadian Journal of Cardiology</a:t>
            </a:r>
            <a:r>
              <a:rPr lang="en-US" sz="1200" spc="-1">
                <a:solidFill>
                  <a:srgbClr val="FFFFFF"/>
                </a:solidFill>
                <a:latin typeface="Arial"/>
              </a:rPr>
              <a:t> </a:t>
            </a:r>
          </a:p>
          <a:p>
            <a:pPr algn="ctr"/>
            <a:r>
              <a:rPr lang="en-US" sz="1200" spc="-1">
                <a:solidFill>
                  <a:srgbClr val="FFFFFF"/>
                </a:solidFill>
                <a:latin typeface="Arial"/>
              </a:rPr>
              <a:t>Volume 38 Issue 8 Pages 1153-1167 (August 2022) </a:t>
            </a:r>
          </a:p>
          <a:p>
            <a:pPr algn="ctr"/>
            <a:r>
              <a:rPr lang="en-US" sz="1000" spc="-1">
                <a:solidFill>
                  <a:srgbClr val="FFFFFF"/>
                </a:solidFill>
                <a:latin typeface="Arial"/>
              </a:rPr>
              <a:t>DOI: 10.1016/j.cjca.2022.04.029</a:t>
            </a:r>
          </a:p>
        </p:txBody>
      </p:sp>
      <p:sp>
        <p:nvSpPr>
          <p:cNvPr id="45" name="TextShape 2"/>
          <p:cNvSpPr txBox="1"/>
          <p:nvPr/>
        </p:nvSpPr>
        <p:spPr>
          <a:xfrm>
            <a:off x="2476560" y="6624000"/>
            <a:ext cx="5556240" cy="231120"/>
          </a:xfrm>
          <a:prstGeom prst="rect">
            <a:avLst/>
          </a:prstGeom>
          <a:noFill/>
          <a:ln>
            <a:noFill/>
          </a:ln>
        </p:spPr>
        <p:txBody>
          <a:bodyPr lIns="90000" tIns="46800" rIns="90000" bIns="46800" anchor="ctr"/>
          <a:lstStyle/>
          <a:p>
            <a:r>
              <a:rPr lang="en-US" sz="900" spc="-1">
                <a:solidFill>
                  <a:srgbClr val="FFFFFF"/>
                </a:solidFill>
                <a:latin typeface="Arial"/>
              </a:rPr>
              <a:t>Copyright © 2022 Elsevier Inc.</a:t>
            </a:r>
            <a:r>
              <a:rPr lang="en-US" sz="900" spc="-1">
                <a:solidFill>
                  <a:srgbClr val="FFFFFF"/>
                </a:solidFill>
                <a:latin typeface="Arial"/>
                <a:hlinkClick r:id="rId3"/>
              </a:rPr>
              <a:t> Terms and Conditions</a:t>
            </a:r>
            <a:endParaRPr lang="en-US" sz="900" spc="-1">
              <a:solidFill>
                <a:srgbClr val="FFFFFF"/>
              </a:solidFill>
              <a:latin typeface="Arial"/>
            </a:endParaRPr>
          </a:p>
        </p:txBody>
      </p:sp>
      <p:pic>
        <p:nvPicPr>
          <p:cNvPr id="46" name="Logo"/>
          <p:cNvPicPr/>
          <p:nvPr/>
        </p:nvPicPr>
        <p:blipFill>
          <a:blip r:embed="rId4"/>
          <a:stretch/>
        </p:blipFill>
        <p:spPr>
          <a:xfrm>
            <a:off x="1603560" y="6064200"/>
            <a:ext cx="707760" cy="793800"/>
          </a:xfrm>
          <a:prstGeom prst="rect">
            <a:avLst/>
          </a:prstGeom>
          <a:ln>
            <a:noFill/>
          </a:ln>
        </p:spPr>
      </p:pic>
      <p:pic>
        <p:nvPicPr>
          <p:cNvPr id="5" name="Picture 4" descr="Graphical user interface, text&#10;&#10;Description automatically generated">
            <a:extLst>
              <a:ext uri="{FF2B5EF4-FFF2-40B4-BE49-F238E27FC236}">
                <a16:creationId xmlns:a16="http://schemas.microsoft.com/office/drawing/2014/main" id="{59C4F6BC-CE74-B36D-2A6F-AEFDFF5BB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5392" y="596900"/>
            <a:ext cx="8898608" cy="3934507"/>
          </a:xfrm>
          <a:prstGeom prst="rect">
            <a:avLst/>
          </a:prstGeom>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1 </a:t>
            </a:r>
          </a:p>
        </p:txBody>
      </p:sp>
      <p:pic>
        <p:nvPicPr>
          <p:cNvPr id="48" name="Main graphic"/>
          <p:cNvPicPr/>
          <p:nvPr/>
        </p:nvPicPr>
        <p:blipFill>
          <a:blip r:embed="rId3"/>
          <a:stretch/>
        </p:blipFill>
        <p:spPr>
          <a:xfrm>
            <a:off x="1524000" y="0"/>
            <a:ext cx="9144000" cy="6855120"/>
          </a:xfrm>
          <a:prstGeom prst="rect">
            <a:avLst/>
          </a:prstGeom>
          <a:ln>
            <a:noFill/>
          </a:ln>
        </p:spPr>
      </p:pic>
      <p:pic>
        <p:nvPicPr>
          <p:cNvPr id="51" name="Logo"/>
          <p:cNvPicPr/>
          <p:nvPr/>
        </p:nvPicPr>
        <p:blipFill>
          <a:blip r:embed="rId4"/>
          <a:stretch/>
        </p:blipFill>
        <p:spPr>
          <a:xfrm>
            <a:off x="1603560" y="6064200"/>
            <a:ext cx="707760" cy="7938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2 </a:t>
            </a:r>
          </a:p>
        </p:txBody>
      </p:sp>
      <p:pic>
        <p:nvPicPr>
          <p:cNvPr id="53" name="Main graphic"/>
          <p:cNvPicPr/>
          <p:nvPr/>
        </p:nvPicPr>
        <p:blipFill>
          <a:blip r:embed="rId3"/>
          <a:stretch/>
        </p:blipFill>
        <p:spPr>
          <a:xfrm>
            <a:off x="1524000" y="0"/>
            <a:ext cx="9144000" cy="6855120"/>
          </a:xfrm>
          <a:prstGeom prst="rect">
            <a:avLst/>
          </a:prstGeom>
          <a:ln>
            <a:noFill/>
          </a:ln>
        </p:spPr>
      </p:pic>
      <p:pic>
        <p:nvPicPr>
          <p:cNvPr id="56" name="Logo"/>
          <p:cNvPicPr/>
          <p:nvPr/>
        </p:nvPicPr>
        <p:blipFill>
          <a:blip r:embed="rId4"/>
          <a:stretch/>
        </p:blipFill>
        <p:spPr>
          <a:xfrm>
            <a:off x="1603560" y="6064200"/>
            <a:ext cx="707760" cy="7938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20FF06-D101-4186-1E9C-C652096C30E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7289975C-4CE8-B59F-2BB8-341DE43FEF76}"/>
              </a:ext>
            </a:extLst>
          </p:cNvPr>
          <p:cNvSpPr>
            <a:spLocks noGrp="1"/>
          </p:cNvSpPr>
          <p:nvPr>
            <p:ph type="sldNum" sz="quarter" idx="12"/>
          </p:nvPr>
        </p:nvSpPr>
        <p:spPr/>
        <p:txBody>
          <a:bodyPr/>
          <a:lstStyle/>
          <a:p>
            <a:fld id="{AB69A15A-5FA0-5D42-AC3A-36A47B6B25E0}" type="slidenum">
              <a:rPr lang="en-US" smtClean="0"/>
              <a:t>66</a:t>
            </a:fld>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34A1951E-C69A-01D4-9054-FE6C3EA8C215}"/>
              </a:ext>
            </a:extLst>
          </p:cNvPr>
          <p:cNvPicPr>
            <a:picLocks noChangeAspect="1"/>
          </p:cNvPicPr>
          <p:nvPr/>
        </p:nvPicPr>
        <p:blipFill>
          <a:blip r:embed="rId2"/>
          <a:stretch>
            <a:fillRect/>
          </a:stretch>
        </p:blipFill>
        <p:spPr>
          <a:xfrm>
            <a:off x="984527" y="751561"/>
            <a:ext cx="9637544" cy="5048237"/>
          </a:xfrm>
          <a:prstGeom prst="rect">
            <a:avLst/>
          </a:prstGeom>
        </p:spPr>
      </p:pic>
    </p:spTree>
    <p:extLst>
      <p:ext uri="{BB962C8B-B14F-4D97-AF65-F5344CB8AC3E}">
        <p14:creationId xmlns:p14="http://schemas.microsoft.com/office/powerpoint/2010/main" val="3950578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1C599A-3496-02A2-DBB5-830E794FF8DF}"/>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336ED5F-6A47-385E-C609-688BF72C478A}"/>
              </a:ext>
            </a:extLst>
          </p:cNvPr>
          <p:cNvSpPr>
            <a:spLocks noGrp="1"/>
          </p:cNvSpPr>
          <p:nvPr>
            <p:ph type="sldNum" sz="quarter" idx="12"/>
          </p:nvPr>
        </p:nvSpPr>
        <p:spPr/>
        <p:txBody>
          <a:bodyPr/>
          <a:lstStyle/>
          <a:p>
            <a:fld id="{AB69A15A-5FA0-5D42-AC3A-36A47B6B25E0}" type="slidenum">
              <a:rPr lang="en-US" smtClean="0"/>
              <a:t>67</a:t>
            </a:fld>
            <a:endParaRPr lang="en-US"/>
          </a:p>
        </p:txBody>
      </p:sp>
      <p:pic>
        <p:nvPicPr>
          <p:cNvPr id="5" name="Picture 4" descr="Text&#10;&#10;Description automatically generated">
            <a:extLst>
              <a:ext uri="{FF2B5EF4-FFF2-40B4-BE49-F238E27FC236}">
                <a16:creationId xmlns:a16="http://schemas.microsoft.com/office/drawing/2014/main" id="{C4B0CFEA-A8D0-B01F-37D3-89BAB5D367FE}"/>
              </a:ext>
            </a:extLst>
          </p:cNvPr>
          <p:cNvPicPr>
            <a:picLocks noChangeAspect="1"/>
          </p:cNvPicPr>
          <p:nvPr/>
        </p:nvPicPr>
        <p:blipFill>
          <a:blip r:embed="rId2"/>
          <a:stretch>
            <a:fillRect/>
          </a:stretch>
        </p:blipFill>
        <p:spPr>
          <a:xfrm>
            <a:off x="805202" y="2192055"/>
            <a:ext cx="10769118" cy="2517731"/>
          </a:xfrm>
          <a:prstGeom prst="rect">
            <a:avLst/>
          </a:prstGeom>
        </p:spPr>
      </p:pic>
    </p:spTree>
    <p:extLst>
      <p:ext uri="{BB962C8B-B14F-4D97-AF65-F5344CB8AC3E}">
        <p14:creationId xmlns:p14="http://schemas.microsoft.com/office/powerpoint/2010/main" val="24132292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DD77C-6908-5D41-891C-85BC8DAB2105}"/>
              </a:ext>
            </a:extLst>
          </p:cNvPr>
          <p:cNvSpPr>
            <a:spLocks noGrp="1"/>
          </p:cNvSpPr>
          <p:nvPr>
            <p:ph type="title"/>
          </p:nvPr>
        </p:nvSpPr>
        <p:spPr/>
        <p:txBody>
          <a:bodyPr/>
          <a:lstStyle/>
          <a:p>
            <a:r>
              <a:rPr lang="en-US"/>
              <a:t>BD</a:t>
            </a:r>
          </a:p>
        </p:txBody>
      </p:sp>
      <p:sp>
        <p:nvSpPr>
          <p:cNvPr id="3" name="Content Placeholder 2">
            <a:extLst>
              <a:ext uri="{FF2B5EF4-FFF2-40B4-BE49-F238E27FC236}">
                <a16:creationId xmlns:a16="http://schemas.microsoft.com/office/drawing/2014/main" id="{AFC349BF-DCDF-FE44-87C8-822A4CE3EA9C}"/>
              </a:ext>
            </a:extLst>
          </p:cNvPr>
          <p:cNvSpPr>
            <a:spLocks noGrp="1"/>
          </p:cNvSpPr>
          <p:nvPr>
            <p:ph idx="1"/>
          </p:nvPr>
        </p:nvSpPr>
        <p:spPr/>
        <p:txBody>
          <a:bodyPr>
            <a:normAutofit/>
          </a:bodyPr>
          <a:lstStyle/>
          <a:p>
            <a:r>
              <a:rPr lang="en-US"/>
              <a:t>65 </a:t>
            </a:r>
            <a:r>
              <a:rPr lang="en-US" err="1"/>
              <a:t>yo</a:t>
            </a:r>
            <a:r>
              <a:rPr lang="en-US"/>
              <a:t> male, DM 2012</a:t>
            </a:r>
          </a:p>
          <a:p>
            <a:pPr lvl="1"/>
            <a:r>
              <a:rPr lang="en-US"/>
              <a:t>April 2022 –Non-STEMI  PCI to LAD</a:t>
            </a:r>
          </a:p>
          <a:p>
            <a:pPr lvl="1"/>
            <a:r>
              <a:rPr lang="en-US"/>
              <a:t>Tests infrequently</a:t>
            </a:r>
          </a:p>
          <a:p>
            <a:r>
              <a:rPr lang="en-US"/>
              <a:t>Meds</a:t>
            </a:r>
          </a:p>
          <a:p>
            <a:pPr lvl="1"/>
            <a:r>
              <a:rPr lang="en-US"/>
              <a:t>Tresiba x x 22</a:t>
            </a:r>
          </a:p>
          <a:p>
            <a:pPr lvl="1"/>
            <a:r>
              <a:rPr lang="en-US"/>
              <a:t>Metformin 1 g bid</a:t>
            </a:r>
          </a:p>
          <a:p>
            <a:pPr lvl="1"/>
            <a:r>
              <a:rPr lang="en-US"/>
              <a:t>Ramipril 10/Crestor 10 mg od/ASA/Clopidogrel/Amlodipine</a:t>
            </a:r>
          </a:p>
          <a:p>
            <a:r>
              <a:rPr lang="en-US"/>
              <a:t>Followed by Cardiology,</a:t>
            </a:r>
          </a:p>
          <a:p>
            <a:r>
              <a:rPr lang="en-US"/>
              <a:t> walks dog 1 hour daily</a:t>
            </a:r>
          </a:p>
          <a:p>
            <a:pPr marL="0" indent="0">
              <a:buNone/>
            </a:pPr>
            <a:endParaRPr lang="en-US"/>
          </a:p>
          <a:p>
            <a:pPr lvl="1"/>
            <a:endParaRPr lang="en-US"/>
          </a:p>
          <a:p>
            <a:pPr lvl="1"/>
            <a:endParaRPr lang="en-US"/>
          </a:p>
        </p:txBody>
      </p:sp>
    </p:spTree>
    <p:extLst>
      <p:ext uri="{BB962C8B-B14F-4D97-AF65-F5344CB8AC3E}">
        <p14:creationId xmlns:p14="http://schemas.microsoft.com/office/powerpoint/2010/main" val="15506819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7E2E-1BFB-044C-8511-723B9F632387}"/>
              </a:ext>
            </a:extLst>
          </p:cNvPr>
          <p:cNvSpPr>
            <a:spLocks noGrp="1"/>
          </p:cNvSpPr>
          <p:nvPr>
            <p:ph type="title"/>
          </p:nvPr>
        </p:nvSpPr>
        <p:spPr/>
        <p:txBody>
          <a:bodyPr/>
          <a:lstStyle/>
          <a:p>
            <a:r>
              <a:rPr lang="en-US"/>
              <a:t>BD</a:t>
            </a:r>
          </a:p>
        </p:txBody>
      </p:sp>
      <p:sp>
        <p:nvSpPr>
          <p:cNvPr id="3" name="Content Placeholder 2">
            <a:extLst>
              <a:ext uri="{FF2B5EF4-FFF2-40B4-BE49-F238E27FC236}">
                <a16:creationId xmlns:a16="http://schemas.microsoft.com/office/drawing/2014/main" id="{FC6DD839-F880-9943-A57E-091F55C93D2E}"/>
              </a:ext>
            </a:extLst>
          </p:cNvPr>
          <p:cNvSpPr>
            <a:spLocks noGrp="1"/>
          </p:cNvSpPr>
          <p:nvPr>
            <p:ph idx="1"/>
          </p:nvPr>
        </p:nvSpPr>
        <p:spPr/>
        <p:txBody>
          <a:bodyPr/>
          <a:lstStyle/>
          <a:p>
            <a:r>
              <a:rPr lang="en-US"/>
              <a:t>O/E</a:t>
            </a:r>
          </a:p>
          <a:p>
            <a:pPr lvl="1"/>
            <a:r>
              <a:rPr lang="en-US" err="1"/>
              <a:t>Wt</a:t>
            </a:r>
            <a:r>
              <a:rPr lang="en-US"/>
              <a:t> 103 kg, BMI 35</a:t>
            </a:r>
          </a:p>
          <a:p>
            <a:pPr lvl="1"/>
            <a:r>
              <a:rPr lang="en-US"/>
              <a:t>BP 134/80</a:t>
            </a:r>
          </a:p>
          <a:p>
            <a:pPr lvl="1"/>
            <a:r>
              <a:rPr lang="en-US"/>
              <a:t>Reuse injection sites – </a:t>
            </a:r>
            <a:r>
              <a:rPr lang="en-US" err="1"/>
              <a:t>lipohypertrophy</a:t>
            </a:r>
            <a:endParaRPr lang="en-US"/>
          </a:p>
          <a:p>
            <a:pPr lvl="1"/>
            <a:endParaRPr lang="en-US"/>
          </a:p>
          <a:p>
            <a:r>
              <a:rPr lang="en-US"/>
              <a:t>A1C – 11.0, Cr 92, MAU 32 ACR 3.4</a:t>
            </a:r>
          </a:p>
          <a:p>
            <a:r>
              <a:rPr lang="en-US"/>
              <a:t>LDL 0.9</a:t>
            </a:r>
          </a:p>
        </p:txBody>
      </p:sp>
    </p:spTree>
    <p:extLst>
      <p:ext uri="{BB962C8B-B14F-4D97-AF65-F5344CB8AC3E}">
        <p14:creationId xmlns:p14="http://schemas.microsoft.com/office/powerpoint/2010/main" val="531883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a:t>Disclosure of Commercial Support</a:t>
            </a:r>
          </a:p>
        </p:txBody>
      </p:sp>
      <p:sp>
        <p:nvSpPr>
          <p:cNvPr id="3" name="Content Placeholder 2"/>
          <p:cNvSpPr>
            <a:spLocks noGrp="1"/>
          </p:cNvSpPr>
          <p:nvPr>
            <p:ph idx="1"/>
          </p:nvPr>
        </p:nvSpPr>
        <p:spPr/>
        <p:txBody>
          <a:bodyPr>
            <a:normAutofit/>
          </a:bodyPr>
          <a:lstStyle/>
          <a:p>
            <a:r>
              <a:rPr lang="en-CA" sz="2000" b="1"/>
              <a:t>This program has received financial support from </a:t>
            </a:r>
            <a:r>
              <a:rPr lang="en-CA" sz="2000"/>
              <a:t>Novo Nordisk</a:t>
            </a:r>
            <a:endParaRPr lang="en-CA" sz="2400" b="1" u="sng"/>
          </a:p>
          <a:p>
            <a:r>
              <a:rPr lang="en-CA" sz="2400" b="1" u="sng"/>
              <a:t>Potential for conflict(s) of interest</a:t>
            </a:r>
            <a:r>
              <a:rPr lang="en-CA" sz="2400" b="1"/>
              <a:t>:</a:t>
            </a:r>
          </a:p>
          <a:p>
            <a:pPr lvl="1"/>
            <a:r>
              <a:rPr lang="en-CA" sz="2000"/>
              <a:t>John MacFadyen has received funding Lilly, Novo </a:t>
            </a:r>
            <a:r>
              <a:rPr lang="en-CA" sz="2000" err="1"/>
              <a:t>Nordisk,Boehringer</a:t>
            </a:r>
            <a:r>
              <a:rPr lang="en-CA" sz="2000"/>
              <a:t> Ingelheim, Astra Zeneca, Abbott, Sanofi, Dexcom and Jansen whose products are being discussed in this program</a:t>
            </a:r>
          </a:p>
          <a:p>
            <a:pPr marL="0" indent="0">
              <a:buNone/>
            </a:pPr>
            <a:endParaRPr lang="en-CA" sz="2400"/>
          </a:p>
        </p:txBody>
      </p:sp>
      <p:sp>
        <p:nvSpPr>
          <p:cNvPr id="4" name="TextBox 3"/>
          <p:cNvSpPr txBox="1"/>
          <p:nvPr/>
        </p:nvSpPr>
        <p:spPr>
          <a:xfrm>
            <a:off x="1703512" y="18999"/>
            <a:ext cx="4392488" cy="369332"/>
          </a:xfrm>
          <a:prstGeom prst="rect">
            <a:avLst/>
          </a:prstGeom>
          <a:noFill/>
        </p:spPr>
        <p:txBody>
          <a:bodyPr wrap="square" rtlCol="0">
            <a:spAutoFit/>
          </a:bodyPr>
          <a:lstStyle/>
          <a:p>
            <a:r>
              <a:rPr lang="en-CA">
                <a:solidFill>
                  <a:schemeClr val="accent2"/>
                </a:solidFill>
              </a:rPr>
              <a:t>CFPC </a:t>
            </a:r>
            <a:r>
              <a:rPr lang="en-CA" err="1">
                <a:solidFill>
                  <a:schemeClr val="accent2"/>
                </a:solidFill>
              </a:rPr>
              <a:t>CoI</a:t>
            </a:r>
            <a:r>
              <a:rPr lang="en-CA">
                <a:solidFill>
                  <a:schemeClr val="accent2"/>
                </a:solidFill>
              </a:rPr>
              <a:t> Templates: Slide 2</a:t>
            </a:r>
          </a:p>
        </p:txBody>
      </p:sp>
    </p:spTree>
    <p:extLst>
      <p:ext uri="{BB962C8B-B14F-4D97-AF65-F5344CB8AC3E}">
        <p14:creationId xmlns:p14="http://schemas.microsoft.com/office/powerpoint/2010/main" val="19898238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FF25-EE7B-9A13-A8CF-3ED3DB582242}"/>
              </a:ext>
            </a:extLst>
          </p:cNvPr>
          <p:cNvSpPr>
            <a:spLocks noGrp="1"/>
          </p:cNvSpPr>
          <p:nvPr>
            <p:ph type="title"/>
          </p:nvPr>
        </p:nvSpPr>
        <p:spPr/>
        <p:txBody>
          <a:bodyPr/>
          <a:lstStyle/>
          <a:p>
            <a:r>
              <a:rPr lang="en-US"/>
              <a:t>BD</a:t>
            </a:r>
          </a:p>
        </p:txBody>
      </p:sp>
      <p:sp>
        <p:nvSpPr>
          <p:cNvPr id="3" name="Content Placeholder 2">
            <a:extLst>
              <a:ext uri="{FF2B5EF4-FFF2-40B4-BE49-F238E27FC236}">
                <a16:creationId xmlns:a16="http://schemas.microsoft.com/office/drawing/2014/main" id="{8D81F0C4-1DAC-6B25-2CF0-B969F71028BC}"/>
              </a:ext>
            </a:extLst>
          </p:cNvPr>
          <p:cNvSpPr>
            <a:spLocks noGrp="1"/>
          </p:cNvSpPr>
          <p:nvPr>
            <p:ph idx="1"/>
          </p:nvPr>
        </p:nvSpPr>
        <p:spPr/>
        <p:txBody>
          <a:bodyPr>
            <a:normAutofit fontScale="92500" lnSpcReduction="10000"/>
          </a:bodyPr>
          <a:lstStyle/>
          <a:p>
            <a:pPr marL="0" indent="0" algn="ctr">
              <a:buNone/>
            </a:pPr>
            <a:endParaRPr lang="en-US" sz="3600"/>
          </a:p>
          <a:p>
            <a:pPr marL="0" indent="0" algn="ctr">
              <a:buNone/>
            </a:pPr>
            <a:r>
              <a:rPr lang="en-US" sz="3600"/>
              <a:t>SGLT-2 </a:t>
            </a:r>
            <a:r>
              <a:rPr lang="en-US" sz="3600" err="1"/>
              <a:t>Inh</a:t>
            </a:r>
            <a:endParaRPr lang="en-US" sz="3600"/>
          </a:p>
          <a:p>
            <a:pPr marL="0" indent="0" algn="ctr">
              <a:buNone/>
            </a:pPr>
            <a:r>
              <a:rPr lang="en-US" sz="3600"/>
              <a:t>Then GLP-1 Agonist</a:t>
            </a:r>
          </a:p>
          <a:p>
            <a:pPr marL="0" indent="0" algn="ctr">
              <a:buNone/>
            </a:pPr>
            <a:endParaRPr lang="en-US" sz="3600"/>
          </a:p>
          <a:p>
            <a:pPr marL="0" indent="0" algn="ctr">
              <a:buNone/>
            </a:pPr>
            <a:r>
              <a:rPr lang="en-US" sz="3600"/>
              <a:t>Or</a:t>
            </a:r>
          </a:p>
          <a:p>
            <a:pPr marL="0" indent="0" algn="ctr">
              <a:buNone/>
            </a:pPr>
            <a:endParaRPr lang="en-US" sz="3600"/>
          </a:p>
          <a:p>
            <a:pPr marL="0" indent="0" algn="ctr">
              <a:buNone/>
            </a:pPr>
            <a:r>
              <a:rPr lang="en-US" sz="3600"/>
              <a:t>GLP-1 Agonist</a:t>
            </a:r>
          </a:p>
          <a:p>
            <a:pPr marL="0" indent="0" algn="ctr">
              <a:buNone/>
            </a:pPr>
            <a:r>
              <a:rPr lang="en-US" sz="3600"/>
              <a:t>Then SGLT-2 </a:t>
            </a:r>
            <a:r>
              <a:rPr lang="en-US" sz="3600" err="1"/>
              <a:t>Inh</a:t>
            </a:r>
            <a:endParaRPr lang="en-US" sz="3600"/>
          </a:p>
        </p:txBody>
      </p:sp>
    </p:spTree>
    <p:extLst>
      <p:ext uri="{BB962C8B-B14F-4D97-AF65-F5344CB8AC3E}">
        <p14:creationId xmlns:p14="http://schemas.microsoft.com/office/powerpoint/2010/main" val="16292661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FBFA5E-A13E-1444-80F7-09CBA10517BC}"/>
              </a:ext>
            </a:extLst>
          </p:cNvPr>
          <p:cNvSpPr>
            <a:spLocks noGrp="1"/>
          </p:cNvSpPr>
          <p:nvPr>
            <p:ph type="title"/>
          </p:nvPr>
        </p:nvSpPr>
        <p:spPr/>
        <p:txBody>
          <a:bodyPr/>
          <a:lstStyle/>
          <a:p>
            <a:endParaRPr lang="en-US"/>
          </a:p>
        </p:txBody>
      </p:sp>
      <p:pic>
        <p:nvPicPr>
          <p:cNvPr id="7" name="Content Placeholder 4">
            <a:extLst>
              <a:ext uri="{FF2B5EF4-FFF2-40B4-BE49-F238E27FC236}">
                <a16:creationId xmlns:a16="http://schemas.microsoft.com/office/drawing/2014/main" id="{40C94271-2B84-BA40-8854-245BAF36B3AC}"/>
              </a:ext>
            </a:extLst>
          </p:cNvPr>
          <p:cNvPicPr>
            <a:picLocks noGrp="1" noChangeAspect="1"/>
          </p:cNvPicPr>
          <p:nvPr>
            <p:ph idx="1"/>
          </p:nvPr>
        </p:nvPicPr>
        <p:blipFill>
          <a:blip r:embed="rId2"/>
          <a:stretch>
            <a:fillRect/>
          </a:stretch>
        </p:blipFill>
        <p:spPr>
          <a:xfrm>
            <a:off x="3404121" y="-129158"/>
            <a:ext cx="5613400" cy="1968500"/>
          </a:xfrm>
        </p:spPr>
      </p:pic>
      <p:sp>
        <p:nvSpPr>
          <p:cNvPr id="9" name="Content Placeholder 8">
            <a:extLst>
              <a:ext uri="{FF2B5EF4-FFF2-40B4-BE49-F238E27FC236}">
                <a16:creationId xmlns:a16="http://schemas.microsoft.com/office/drawing/2014/main" id="{9ABC33BE-C3CC-7843-AC15-634904BD68D0}"/>
              </a:ext>
            </a:extLst>
          </p:cNvPr>
          <p:cNvSpPr>
            <a:spLocks noGrp="1"/>
          </p:cNvSpPr>
          <p:nvPr>
            <p:ph idx="1"/>
          </p:nvPr>
        </p:nvSpPr>
        <p:spPr/>
        <p:txBody>
          <a:bodyPr>
            <a:normAutofit lnSpcReduction="10000"/>
          </a:bodyPr>
          <a:lstStyle/>
          <a:p>
            <a:pPr lvl="1"/>
            <a:r>
              <a:rPr lang="en-US" sz="3600"/>
              <a:t>If - A1C &lt; 1.0 over goal </a:t>
            </a:r>
          </a:p>
          <a:p>
            <a:pPr lvl="2"/>
            <a:r>
              <a:rPr lang="en-US" sz="2800"/>
              <a:t>Reduce basal insulin 20-40 % - (</a:t>
            </a:r>
            <a:r>
              <a:rPr lang="en-US" sz="2800" err="1"/>
              <a:t>ie</a:t>
            </a:r>
            <a:r>
              <a:rPr lang="en-US" sz="2800"/>
              <a:t> if goal 8.5 – reduce if &gt;9.5)</a:t>
            </a:r>
          </a:p>
          <a:p>
            <a:pPr lvl="2"/>
            <a:r>
              <a:rPr lang="en-US" sz="2800"/>
              <a:t>Reduce SU/</a:t>
            </a:r>
            <a:r>
              <a:rPr lang="en-US" sz="2800" err="1"/>
              <a:t>Diamicron</a:t>
            </a:r>
            <a:r>
              <a:rPr lang="en-US" sz="2800"/>
              <a:t> 50%</a:t>
            </a:r>
          </a:p>
          <a:p>
            <a:pPr lvl="2"/>
            <a:r>
              <a:rPr lang="en-US" sz="2800"/>
              <a:t>Reduce bolus insulin 50%</a:t>
            </a:r>
          </a:p>
          <a:p>
            <a:pPr lvl="1"/>
            <a:r>
              <a:rPr lang="en-US" sz="3200"/>
              <a:t>A1C &gt; 1.0-1.5 over goal</a:t>
            </a:r>
          </a:p>
          <a:p>
            <a:pPr lvl="2"/>
            <a:r>
              <a:rPr lang="en-US" sz="2800"/>
              <a:t> Counsel re lows</a:t>
            </a:r>
          </a:p>
          <a:p>
            <a:pPr lvl="2"/>
            <a:r>
              <a:rPr lang="en-US" sz="2800"/>
              <a:t>Consider reduce meds for </a:t>
            </a:r>
            <a:r>
              <a:rPr lang="en-US" sz="2800" err="1"/>
              <a:t>Glu</a:t>
            </a:r>
            <a:r>
              <a:rPr lang="en-US" sz="2800"/>
              <a:t> &lt; 7 on pattern review </a:t>
            </a:r>
          </a:p>
          <a:p>
            <a:pPr lvl="2"/>
            <a:endParaRPr lang="en-US" sz="2800"/>
          </a:p>
          <a:p>
            <a:pPr lvl="1"/>
            <a:r>
              <a:rPr lang="en-US" sz="3200"/>
              <a:t>Replace DPP-IV once &gt; 0.25</a:t>
            </a:r>
          </a:p>
          <a:p>
            <a:pPr lvl="1"/>
            <a:r>
              <a:rPr lang="en-US" sz="3200"/>
              <a:t>eGFR -   &gt; 15 </a:t>
            </a:r>
          </a:p>
          <a:p>
            <a:pPr lvl="1"/>
            <a:endParaRPr lang="en-US"/>
          </a:p>
        </p:txBody>
      </p:sp>
    </p:spTree>
    <p:extLst>
      <p:ext uri="{BB962C8B-B14F-4D97-AF65-F5344CB8AC3E}">
        <p14:creationId xmlns:p14="http://schemas.microsoft.com/office/powerpoint/2010/main" val="10355715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DF92BA-3C70-4194-B2B6-2D8AA53024F7}"/>
              </a:ext>
            </a:extLst>
          </p:cNvPr>
          <p:cNvSpPr/>
          <p:nvPr/>
        </p:nvSpPr>
        <p:spPr>
          <a:xfrm>
            <a:off x="0" y="0"/>
            <a:ext cx="2184400" cy="173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2">
            <a:extLst>
              <a:ext uri="{FF2B5EF4-FFF2-40B4-BE49-F238E27FC236}">
                <a16:creationId xmlns:a16="http://schemas.microsoft.com/office/drawing/2014/main" id="{95C65A78-FA41-4246-940D-E844CB7F8C45}"/>
              </a:ext>
            </a:extLst>
          </p:cNvPr>
          <p:cNvSpPr>
            <a:spLocks noGrp="1"/>
          </p:cNvSpPr>
          <p:nvPr>
            <p:ph type="sldNum" sz="quarter" idx="12"/>
          </p:nvPr>
        </p:nvSpPr>
        <p:spPr>
          <a:xfrm>
            <a:off x="8737600" y="6356578"/>
            <a:ext cx="2844800" cy="365125"/>
          </a:xfrm>
          <a:prstGeom prst="rect">
            <a:avLst/>
          </a:prstGeom>
        </p:spPr>
        <p:txBody>
          <a:bodyPr vert="horz" lIns="91430" tIns="45720" rIns="9143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92" rtl="0" eaLnBrk="1" fontAlgn="auto" latinLnBrk="0" hangingPunct="1">
              <a:lnSpc>
                <a:spcPct val="100000"/>
              </a:lnSpc>
              <a:spcBef>
                <a:spcPts val="0"/>
              </a:spcBef>
              <a:spcAft>
                <a:spcPts val="0"/>
              </a:spcAft>
              <a:buClrTx/>
              <a:buSzTx/>
              <a:buFontTx/>
              <a:buNone/>
              <a:tabLst/>
              <a:defRPr/>
            </a:pPr>
            <a:fld id="{2CA814A5-5B67-49A0-A5BA-40050328EF92}" type="slidenum">
              <a:rPr lang="en-CA" smtClean="0">
                <a:solidFill>
                  <a:prstClr val="black">
                    <a:tint val="75000"/>
                  </a:prstClr>
                </a:solidFill>
                <a:latin typeface="Calibri" panose="020F0502020204030204"/>
              </a:rPr>
              <a:pPr>
                <a:defRPr/>
              </a:pPr>
              <a:t>72</a:t>
            </a:fld>
            <a:endParaRPr kumimoji="0" lang="en-CA" sz="1200" b="0" i="0" u="none" strike="noStrike" kern="1200" cap="none" spc="0" normalizeH="0" baseline="0" noProof="0">
              <a:ln>
                <a:noFill/>
              </a:ln>
              <a:solidFill>
                <a:srgbClr val="0C2B72"/>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5AC560F8-D9B6-4869-BFBF-FEA01B3A12F9}"/>
              </a:ext>
            </a:extLst>
          </p:cNvPr>
          <p:cNvSpPr>
            <a:spLocks noGrp="1"/>
          </p:cNvSpPr>
          <p:nvPr>
            <p:ph type="body" sz="quarter" idx="13"/>
          </p:nvPr>
        </p:nvSpPr>
        <p:spPr/>
        <p:txBody>
          <a:bodyPr/>
          <a:lstStyle/>
          <a:p>
            <a:endParaRPr lang="en-CA"/>
          </a:p>
        </p:txBody>
      </p:sp>
      <p:sp>
        <p:nvSpPr>
          <p:cNvPr id="2" name="Title 1">
            <a:extLst>
              <a:ext uri="{FF2B5EF4-FFF2-40B4-BE49-F238E27FC236}">
                <a16:creationId xmlns:a16="http://schemas.microsoft.com/office/drawing/2014/main" id="{82E9B4A8-E8FD-C247-8946-DAB13E585C6D}"/>
              </a:ext>
            </a:extLst>
          </p:cNvPr>
          <p:cNvSpPr>
            <a:spLocks noGrp="1"/>
          </p:cNvSpPr>
          <p:nvPr>
            <p:ph type="title" idx="4294967295"/>
          </p:nvPr>
        </p:nvSpPr>
        <p:spPr>
          <a:xfrm>
            <a:off x="0" y="4565650"/>
            <a:ext cx="10515600" cy="1327150"/>
          </a:xfrm>
        </p:spPr>
        <p:txBody>
          <a:bodyPr>
            <a:normAutofit/>
          </a:bodyPr>
          <a:lstStyle/>
          <a:p>
            <a:pPr algn="ctr"/>
            <a:r>
              <a:rPr lang="en-US" sz="3600"/>
              <a:t>-lowering medication that also reduces</a:t>
            </a:r>
            <a:endParaRPr lang="en-US" sz="3600" u="sng"/>
          </a:p>
        </p:txBody>
      </p:sp>
      <p:sp>
        <p:nvSpPr>
          <p:cNvPr id="5" name="TextBox 4">
            <a:extLst>
              <a:ext uri="{FF2B5EF4-FFF2-40B4-BE49-F238E27FC236}">
                <a16:creationId xmlns:a16="http://schemas.microsoft.com/office/drawing/2014/main" id="{C486FFDD-E607-0445-8A7A-8B118416E8A1}"/>
              </a:ext>
            </a:extLst>
          </p:cNvPr>
          <p:cNvSpPr txBox="1"/>
          <p:nvPr/>
        </p:nvSpPr>
        <p:spPr>
          <a:xfrm>
            <a:off x="239486" y="4788113"/>
            <a:ext cx="1555446" cy="769441"/>
          </a:xfrm>
          <a:prstGeom prst="rect">
            <a:avLst/>
          </a:prstGeom>
          <a:noFill/>
        </p:spPr>
        <p:txBody>
          <a:bodyPr wrap="square" rtlCol="0">
            <a:spAutoFit/>
          </a:bodyPr>
          <a:lstStyle/>
          <a:p>
            <a:pPr marL="0" marR="0" lvl="0" indent="0" algn="r" defTabSz="91449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3F3F3F"/>
                </a:solidFill>
                <a:effectLst/>
                <a:uLnTx/>
                <a:uFillTx/>
                <a:latin typeface="Arial" panose="020B0604020202020204"/>
                <a:ea typeface="+mn-ea"/>
                <a:cs typeface="+mn-cs"/>
              </a:rPr>
              <a:t>A1c</a:t>
            </a:r>
          </a:p>
        </p:txBody>
      </p:sp>
      <p:sp>
        <p:nvSpPr>
          <p:cNvPr id="6" name="TextBox 5">
            <a:extLst>
              <a:ext uri="{FF2B5EF4-FFF2-40B4-BE49-F238E27FC236}">
                <a16:creationId xmlns:a16="http://schemas.microsoft.com/office/drawing/2014/main" id="{2595BAB7-745F-FD4B-B922-AE73E5129AAA}"/>
              </a:ext>
            </a:extLst>
          </p:cNvPr>
          <p:cNvSpPr txBox="1"/>
          <p:nvPr/>
        </p:nvSpPr>
        <p:spPr>
          <a:xfrm>
            <a:off x="10295463" y="4788112"/>
            <a:ext cx="1337737" cy="769441"/>
          </a:xfrm>
          <a:prstGeom prst="rect">
            <a:avLst/>
          </a:prstGeom>
          <a:noFill/>
        </p:spPr>
        <p:txBody>
          <a:bodyPr wrap="square" rtlCol="0">
            <a:spAutoFit/>
          </a:bodyPr>
          <a:lstStyle/>
          <a:p>
            <a:pPr marL="0" marR="0" lvl="0" indent="0" algn="r" defTabSz="91449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Arial" panose="020B0604020202020204"/>
                <a:ea typeface="+mn-ea"/>
                <a:cs typeface="+mn-cs"/>
              </a:rPr>
              <a:t>risk</a:t>
            </a:r>
          </a:p>
        </p:txBody>
      </p:sp>
      <p:sp>
        <p:nvSpPr>
          <p:cNvPr id="8" name="TextBox 7">
            <a:extLst>
              <a:ext uri="{FF2B5EF4-FFF2-40B4-BE49-F238E27FC236}">
                <a16:creationId xmlns:a16="http://schemas.microsoft.com/office/drawing/2014/main" id="{34196F36-B87B-1742-AB6A-FF402929A9AB}"/>
              </a:ext>
            </a:extLst>
          </p:cNvPr>
          <p:cNvSpPr txBox="1"/>
          <p:nvPr/>
        </p:nvSpPr>
        <p:spPr>
          <a:xfrm>
            <a:off x="1017209" y="1903141"/>
            <a:ext cx="10201835" cy="1938992"/>
          </a:xfrm>
          <a:prstGeom prst="rect">
            <a:avLst/>
          </a:prstGeom>
          <a:noFill/>
        </p:spPr>
        <p:txBody>
          <a:bodyPr wrap="square" rtlCol="0">
            <a:sp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3F3F3F"/>
                </a:solidFill>
                <a:effectLst/>
                <a:uLnTx/>
                <a:uFillTx/>
                <a:latin typeface="Arial" panose="020B0604020202020204"/>
                <a:ea typeface="+mn-ea"/>
                <a:cs typeface="+mn-cs"/>
              </a:rPr>
              <a:t>Our paradigm shift for SGLT-2is and GLP-1 RAs with proven benefits in CVD patients with diabetes:</a:t>
            </a:r>
          </a:p>
        </p:txBody>
      </p:sp>
      <p:sp>
        <p:nvSpPr>
          <p:cNvPr id="11" name="TextBox 10">
            <a:extLst>
              <a:ext uri="{FF2B5EF4-FFF2-40B4-BE49-F238E27FC236}">
                <a16:creationId xmlns:a16="http://schemas.microsoft.com/office/drawing/2014/main" id="{D72AFE70-5D9B-0D2B-959E-FC12BF2AEC16}"/>
              </a:ext>
            </a:extLst>
          </p:cNvPr>
          <p:cNvSpPr txBox="1"/>
          <p:nvPr/>
        </p:nvSpPr>
        <p:spPr>
          <a:xfrm>
            <a:off x="1448656" y="400692"/>
            <a:ext cx="8507002" cy="769441"/>
          </a:xfrm>
          <a:prstGeom prst="rect">
            <a:avLst/>
          </a:prstGeom>
          <a:noFill/>
        </p:spPr>
        <p:txBody>
          <a:bodyPr wrap="square" rtlCol="0">
            <a:spAutoFit/>
          </a:bodyPr>
          <a:lstStyle/>
          <a:p>
            <a:pPr algn="ctr"/>
            <a:r>
              <a:rPr lang="en-US" sz="4400"/>
              <a:t>Lesson # 1</a:t>
            </a:r>
          </a:p>
        </p:txBody>
      </p:sp>
    </p:spTree>
    <p:extLst>
      <p:ext uri="{BB962C8B-B14F-4D97-AF65-F5344CB8AC3E}">
        <p14:creationId xmlns:p14="http://schemas.microsoft.com/office/powerpoint/2010/main" val="255725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38889E-7 -1.23457E-6 L 0.21346 0.14306 C 0.25747 0.17577 0.32448 0.19337 0.39471 0.19337 C 0.47439 0.19337 0.53872 0.17577 0.58299 0.14306 L 0.79757 -1.23457E-6 " pathEditMode="relative" rAng="0" ptsTypes="AAAAA">
                                      <p:cBhvr>
                                        <p:cTn id="6" dur="2000" fill="hold"/>
                                        <p:tgtEl>
                                          <p:spTgt spid="5"/>
                                        </p:tgtEl>
                                        <p:attrNameLst>
                                          <p:attrName>ppt_x</p:attrName>
                                          <p:attrName>ppt_y</p:attrName>
                                        </p:attrNameLst>
                                      </p:cBhvr>
                                      <p:rCtr x="39878" y="9660"/>
                                    </p:animMotion>
                                  </p:childTnLst>
                                </p:cTn>
                              </p:par>
                              <p:par>
                                <p:cTn id="7" presetID="37" presetClass="path" presetSubtype="0" accel="50000" decel="50000" fill="hold" grpId="0" nodeType="withEffect">
                                  <p:stCondLst>
                                    <p:cond delay="0"/>
                                  </p:stCondLst>
                                  <p:childTnLst>
                                    <p:animMotion origin="layout" path="M -0.00017 -0.00031 L -0.21154 -0.14383 C -0.25512 -0.17577 -0.32179 -0.19367 -0.39132 -0.19336 C -0.46918 -0.19336 -0.53238 -0.17484 -0.57578 -0.14367 L -0.78819 -0.00015 " pathEditMode="relative" rAng="10800000" ptsTypes="AAAAA">
                                      <p:cBhvr>
                                        <p:cTn id="8" dur="2000" fill="hold"/>
                                        <p:tgtEl>
                                          <p:spTgt spid="6"/>
                                        </p:tgtEl>
                                        <p:attrNameLst>
                                          <p:attrName>ppt_x</p:attrName>
                                          <p:attrName>ppt_y</p:attrName>
                                        </p:attrNameLst>
                                      </p:cBhvr>
                                      <p:rCtr x="-39401" y="-96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36C407-62C6-6DD6-F460-64747D62FDA9}"/>
              </a:ext>
            </a:extLst>
          </p:cNvPr>
          <p:cNvSpPr>
            <a:spLocks noGrp="1"/>
          </p:cNvSpPr>
          <p:nvPr>
            <p:ph type="title"/>
          </p:nvPr>
        </p:nvSpPr>
        <p:spPr/>
        <p:txBody>
          <a:bodyPr/>
          <a:lstStyle/>
          <a:p>
            <a:r>
              <a:rPr lang="en-US"/>
              <a:t>SK</a:t>
            </a:r>
          </a:p>
        </p:txBody>
      </p:sp>
      <p:sp>
        <p:nvSpPr>
          <p:cNvPr id="4" name="Content Placeholder 3">
            <a:extLst>
              <a:ext uri="{FF2B5EF4-FFF2-40B4-BE49-F238E27FC236}">
                <a16:creationId xmlns:a16="http://schemas.microsoft.com/office/drawing/2014/main" id="{B994902E-4EE5-C11B-24F5-940D08800E45}"/>
              </a:ext>
            </a:extLst>
          </p:cNvPr>
          <p:cNvSpPr>
            <a:spLocks noGrp="1"/>
          </p:cNvSpPr>
          <p:nvPr>
            <p:ph idx="1"/>
          </p:nvPr>
        </p:nvSpPr>
        <p:spPr/>
        <p:txBody>
          <a:bodyPr>
            <a:normAutofit/>
          </a:bodyPr>
          <a:lstStyle/>
          <a:p>
            <a:r>
              <a:rPr lang="en-US"/>
              <a:t>63 </a:t>
            </a:r>
            <a:r>
              <a:rPr lang="en-US" err="1"/>
              <a:t>yo</a:t>
            </a:r>
            <a:r>
              <a:rPr lang="en-US"/>
              <a:t> male</a:t>
            </a:r>
          </a:p>
          <a:p>
            <a:r>
              <a:rPr lang="en-US"/>
              <a:t>DM x 6 years</a:t>
            </a:r>
          </a:p>
          <a:p>
            <a:r>
              <a:rPr lang="en-US"/>
              <a:t>Meds – </a:t>
            </a:r>
            <a:r>
              <a:rPr lang="en-US" err="1"/>
              <a:t>Trajenta</a:t>
            </a:r>
            <a:r>
              <a:rPr lang="en-US"/>
              <a:t> 5 mg od</a:t>
            </a:r>
          </a:p>
          <a:p>
            <a:pPr lvl="1"/>
            <a:r>
              <a:rPr lang="en-US"/>
              <a:t>Metformin 1 g bid</a:t>
            </a:r>
          </a:p>
          <a:p>
            <a:pPr lvl="1"/>
            <a:r>
              <a:rPr lang="en-US"/>
              <a:t>Lipitor 40 mg /Ramipril 10 mg od/Amlodipine 10 mg od</a:t>
            </a:r>
          </a:p>
          <a:p>
            <a:r>
              <a:rPr lang="en-US"/>
              <a:t>Smoker – 50 pk </a:t>
            </a:r>
            <a:r>
              <a:rPr lang="en-US" err="1"/>
              <a:t>yrs</a:t>
            </a:r>
            <a:r>
              <a:rPr lang="en-US"/>
              <a:t>, 1 </a:t>
            </a:r>
            <a:r>
              <a:rPr lang="en-US" err="1"/>
              <a:t>ppd</a:t>
            </a:r>
            <a:endParaRPr lang="en-US"/>
          </a:p>
          <a:p>
            <a:endParaRPr lang="en-US"/>
          </a:p>
          <a:p>
            <a:r>
              <a:rPr lang="en-US"/>
              <a:t>A1C – 6.5,   ACR 4.5</a:t>
            </a:r>
          </a:p>
          <a:p>
            <a:pPr marL="0" indent="0" algn="ctr">
              <a:buNone/>
            </a:pPr>
            <a:r>
              <a:rPr lang="en-US"/>
              <a:t>Recommendations?</a:t>
            </a:r>
          </a:p>
          <a:p>
            <a:pPr lvl="1"/>
            <a:endParaRPr lang="en-US"/>
          </a:p>
          <a:p>
            <a:pPr lvl="1"/>
            <a:endParaRPr lang="en-US"/>
          </a:p>
        </p:txBody>
      </p:sp>
    </p:spTree>
    <p:extLst>
      <p:ext uri="{BB962C8B-B14F-4D97-AF65-F5344CB8AC3E}">
        <p14:creationId xmlns:p14="http://schemas.microsoft.com/office/powerpoint/2010/main" val="7358266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Object 44">
            <a:extLst>
              <a:ext uri="{FF2B5EF4-FFF2-40B4-BE49-F238E27FC236}">
                <a16:creationId xmlns:a16="http://schemas.microsoft.com/office/drawing/2014/main" id="{EBF829FC-E4C0-4066-9B08-AF2D2588DC17}"/>
              </a:ext>
            </a:extLst>
          </p:cNvPr>
          <p:cNvGraphicFramePr>
            <a:graphicFrameLocks noChangeAspect="1"/>
          </p:cNvGraphicFramePr>
          <p:nvPr/>
        </p:nvGraphicFramePr>
        <p:xfrm>
          <a:off x="1335529" y="1630688"/>
          <a:ext cx="4404271" cy="3936000"/>
        </p:xfrm>
        <a:graphic>
          <a:graphicData uri="http://schemas.openxmlformats.org/presentationml/2006/ole">
            <mc:AlternateContent xmlns:mc="http://schemas.openxmlformats.org/markup-compatibility/2006">
              <mc:Choice xmlns:v="urn:schemas-microsoft-com:vml" Requires="v">
                <p:oleObj r:id="rId3" imgW="4419000" imgH="3949200" progId="">
                  <p:embed/>
                </p:oleObj>
              </mc:Choice>
              <mc:Fallback>
                <p:oleObj r:id="rId3" imgW="4419000" imgH="3949200" progId="">
                  <p:embed/>
                  <p:pic>
                    <p:nvPicPr>
                      <p:cNvPr id="45" name="Object 44">
                        <a:extLst>
                          <a:ext uri="{FF2B5EF4-FFF2-40B4-BE49-F238E27FC236}">
                            <a16:creationId xmlns:a16="http://schemas.microsoft.com/office/drawing/2014/main" id="{EBF829FC-E4C0-4066-9B08-AF2D2588DC17}"/>
                          </a:ext>
                        </a:extLst>
                      </p:cNvPr>
                      <p:cNvPicPr/>
                      <p:nvPr/>
                    </p:nvPicPr>
                    <p:blipFill>
                      <a:blip r:embed="rId4"/>
                      <a:stretch>
                        <a:fillRect/>
                      </a:stretch>
                    </p:blipFill>
                    <p:spPr>
                      <a:xfrm>
                        <a:off x="1335529" y="1630688"/>
                        <a:ext cx="4404271" cy="3936000"/>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1F39715C-0E51-476E-99A4-A5B29DDE0826}"/>
              </a:ext>
            </a:extLst>
          </p:cNvPr>
          <p:cNvGraphicFramePr>
            <a:graphicFrameLocks noChangeAspect="1"/>
          </p:cNvGraphicFramePr>
          <p:nvPr/>
        </p:nvGraphicFramePr>
        <p:xfrm>
          <a:off x="6674336" y="1610931"/>
          <a:ext cx="4409565" cy="3940800"/>
        </p:xfrm>
        <a:graphic>
          <a:graphicData uri="http://schemas.openxmlformats.org/presentationml/2006/ole">
            <mc:AlternateContent xmlns:mc="http://schemas.openxmlformats.org/markup-compatibility/2006">
              <mc:Choice xmlns:v="urn:schemas-microsoft-com:vml" Requires="v">
                <p:oleObj r:id="rId5" imgW="4406040" imgH="3936240" progId="">
                  <p:embed/>
                </p:oleObj>
              </mc:Choice>
              <mc:Fallback>
                <p:oleObj r:id="rId5" imgW="4406040" imgH="3936240" progId="">
                  <p:embed/>
                  <p:pic>
                    <p:nvPicPr>
                      <p:cNvPr id="44" name="Object 43">
                        <a:extLst>
                          <a:ext uri="{FF2B5EF4-FFF2-40B4-BE49-F238E27FC236}">
                            <a16:creationId xmlns:a16="http://schemas.microsoft.com/office/drawing/2014/main" id="{1F39715C-0E51-476E-99A4-A5B29DDE0826}"/>
                          </a:ext>
                        </a:extLst>
                      </p:cNvPr>
                      <p:cNvPicPr/>
                      <p:nvPr/>
                    </p:nvPicPr>
                    <p:blipFill>
                      <a:blip r:embed="rId6"/>
                      <a:stretch>
                        <a:fillRect/>
                      </a:stretch>
                    </p:blipFill>
                    <p:spPr>
                      <a:xfrm>
                        <a:off x="6674336" y="1610931"/>
                        <a:ext cx="4409565" cy="394080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DDDDAD7-04ED-421A-90EA-4724D712C907}"/>
              </a:ext>
            </a:extLst>
          </p:cNvPr>
          <p:cNvSpPr>
            <a:spLocks noGrp="1"/>
          </p:cNvSpPr>
          <p:nvPr>
            <p:ph type="title"/>
          </p:nvPr>
        </p:nvSpPr>
        <p:spPr/>
        <p:txBody>
          <a:bodyPr>
            <a:normAutofit/>
          </a:bodyPr>
          <a:lstStyle/>
          <a:p>
            <a:r>
              <a:rPr lang="en-CA"/>
              <a:t>CV Outcomes According to Baseline UACR</a:t>
            </a:r>
          </a:p>
        </p:txBody>
      </p:sp>
      <p:sp>
        <p:nvSpPr>
          <p:cNvPr id="3" name="Footer Placeholder 2">
            <a:extLst>
              <a:ext uri="{FF2B5EF4-FFF2-40B4-BE49-F238E27FC236}">
                <a16:creationId xmlns:a16="http://schemas.microsoft.com/office/drawing/2014/main" id="{DC0F383B-83D0-4673-AB89-90DC4CC0F7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UACR, urinary albumin-to creatinine ratio.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Adapted from </a:t>
            </a:r>
            <a:r>
              <a:rPr kumimoji="0" lang="en-US" sz="1200" b="0" i="0" u="none" strike="noStrike" kern="1200" cap="none" spc="0" normalizeH="0" baseline="0" noProof="0" err="1">
                <a:ln>
                  <a:noFill/>
                </a:ln>
                <a:solidFill>
                  <a:prstClr val="black">
                    <a:tint val="75000"/>
                  </a:prstClr>
                </a:solidFill>
                <a:effectLst/>
                <a:uLnTx/>
                <a:uFillTx/>
                <a:latin typeface="Calibri" panose="020F0502020204030204"/>
                <a:ea typeface="+mn-ea"/>
                <a:cs typeface="+mn-cs"/>
              </a:rPr>
              <a:t>Scirica</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BM et al. JAMA </a:t>
            </a:r>
            <a:r>
              <a:rPr kumimoji="0" lang="en-US" sz="1200" b="0" i="0" u="none" strike="noStrike" kern="1200" cap="none" spc="0" normalizeH="0" baseline="0" noProof="0" err="1">
                <a:ln>
                  <a:noFill/>
                </a:ln>
                <a:solidFill>
                  <a:prstClr val="black">
                    <a:tint val="75000"/>
                  </a:prstClr>
                </a:solidFill>
                <a:effectLst/>
                <a:uLnTx/>
                <a:uFillTx/>
                <a:latin typeface="Calibri" panose="020F0502020204030204"/>
                <a:ea typeface="+mn-ea"/>
                <a:cs typeface="+mn-cs"/>
              </a:rPr>
              <a:t>Cardiol</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2018;3:155-163.</a:t>
            </a:r>
          </a:p>
        </p:txBody>
      </p:sp>
      <p:grpSp>
        <p:nvGrpSpPr>
          <p:cNvPr id="7" name="Group 6">
            <a:extLst>
              <a:ext uri="{FF2B5EF4-FFF2-40B4-BE49-F238E27FC236}">
                <a16:creationId xmlns:a16="http://schemas.microsoft.com/office/drawing/2014/main" id="{F2F94E8F-14B0-4F24-B3FE-C10C15E400D9}"/>
              </a:ext>
            </a:extLst>
          </p:cNvPr>
          <p:cNvGrpSpPr/>
          <p:nvPr/>
        </p:nvGrpSpPr>
        <p:grpSpPr>
          <a:xfrm>
            <a:off x="447504" y="1560538"/>
            <a:ext cx="910543" cy="4190306"/>
            <a:chOff x="4317" y="1813889"/>
            <a:chExt cx="985315" cy="4474205"/>
          </a:xfrm>
        </p:grpSpPr>
        <p:grpSp>
          <p:nvGrpSpPr>
            <p:cNvPr id="17" name="Group 16">
              <a:extLst>
                <a:ext uri="{FF2B5EF4-FFF2-40B4-BE49-F238E27FC236}">
                  <a16:creationId xmlns:a16="http://schemas.microsoft.com/office/drawing/2014/main" id="{1CEC66A6-B97A-4ACE-A799-0CC9EC8F4E66}"/>
                </a:ext>
              </a:extLst>
            </p:cNvPr>
            <p:cNvGrpSpPr/>
            <p:nvPr/>
          </p:nvGrpSpPr>
          <p:grpSpPr>
            <a:xfrm>
              <a:off x="519199" y="1847651"/>
              <a:ext cx="470433" cy="4440443"/>
              <a:chOff x="519199" y="1847651"/>
              <a:chExt cx="470433" cy="4440443"/>
            </a:xfrm>
          </p:grpSpPr>
          <p:sp>
            <p:nvSpPr>
              <p:cNvPr id="19" name="TextBox 18">
                <a:extLst>
                  <a:ext uri="{FF2B5EF4-FFF2-40B4-BE49-F238E27FC236}">
                    <a16:creationId xmlns:a16="http://schemas.microsoft.com/office/drawing/2014/main" id="{D287BFD4-A48D-4609-B7F6-9BC6EAEFD665}"/>
                  </a:ext>
                </a:extLst>
              </p:cNvPr>
              <p:cNvSpPr txBox="1"/>
              <p:nvPr/>
            </p:nvSpPr>
            <p:spPr>
              <a:xfrm>
                <a:off x="519199" y="1847651"/>
                <a:ext cx="470433" cy="449058"/>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10</a:t>
                </a:r>
              </a:p>
            </p:txBody>
          </p:sp>
          <p:sp>
            <p:nvSpPr>
              <p:cNvPr id="20" name="TextBox 19">
                <a:extLst>
                  <a:ext uri="{FF2B5EF4-FFF2-40B4-BE49-F238E27FC236}">
                    <a16:creationId xmlns:a16="http://schemas.microsoft.com/office/drawing/2014/main" id="{EA5DBD96-5F93-4314-BB96-ED35097D7331}"/>
                  </a:ext>
                </a:extLst>
              </p:cNvPr>
              <p:cNvSpPr txBox="1"/>
              <p:nvPr/>
            </p:nvSpPr>
            <p:spPr>
              <a:xfrm>
                <a:off x="654500" y="2645929"/>
                <a:ext cx="335132" cy="449058"/>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8</a:t>
                </a:r>
              </a:p>
            </p:txBody>
          </p:sp>
          <p:sp>
            <p:nvSpPr>
              <p:cNvPr id="21" name="TextBox 20">
                <a:extLst>
                  <a:ext uri="{FF2B5EF4-FFF2-40B4-BE49-F238E27FC236}">
                    <a16:creationId xmlns:a16="http://schemas.microsoft.com/office/drawing/2014/main" id="{F8C6567A-AA1F-4CE0-9C04-63F64A7C2A0C}"/>
                  </a:ext>
                </a:extLst>
              </p:cNvPr>
              <p:cNvSpPr txBox="1"/>
              <p:nvPr/>
            </p:nvSpPr>
            <p:spPr>
              <a:xfrm>
                <a:off x="654500" y="3444205"/>
                <a:ext cx="335132" cy="449058"/>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6</a:t>
                </a:r>
              </a:p>
            </p:txBody>
          </p:sp>
          <p:sp>
            <p:nvSpPr>
              <p:cNvPr id="22" name="TextBox 21">
                <a:extLst>
                  <a:ext uri="{FF2B5EF4-FFF2-40B4-BE49-F238E27FC236}">
                    <a16:creationId xmlns:a16="http://schemas.microsoft.com/office/drawing/2014/main" id="{D3847751-F0AD-40D4-BD4B-01B8FCA18C4F}"/>
                  </a:ext>
                </a:extLst>
              </p:cNvPr>
              <p:cNvSpPr txBox="1"/>
              <p:nvPr/>
            </p:nvSpPr>
            <p:spPr>
              <a:xfrm>
                <a:off x="654500" y="4242482"/>
                <a:ext cx="335132" cy="449058"/>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4</a:t>
                </a:r>
              </a:p>
            </p:txBody>
          </p:sp>
          <p:sp>
            <p:nvSpPr>
              <p:cNvPr id="23" name="TextBox 22">
                <a:extLst>
                  <a:ext uri="{FF2B5EF4-FFF2-40B4-BE49-F238E27FC236}">
                    <a16:creationId xmlns:a16="http://schemas.microsoft.com/office/drawing/2014/main" id="{65CAD4DF-9D5D-4387-8105-041F6712BD86}"/>
                  </a:ext>
                </a:extLst>
              </p:cNvPr>
              <p:cNvSpPr txBox="1"/>
              <p:nvPr/>
            </p:nvSpPr>
            <p:spPr>
              <a:xfrm>
                <a:off x="654500" y="5040760"/>
                <a:ext cx="335132" cy="449058"/>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2</a:t>
                </a:r>
              </a:p>
            </p:txBody>
          </p:sp>
          <p:sp>
            <p:nvSpPr>
              <p:cNvPr id="24" name="TextBox 23">
                <a:extLst>
                  <a:ext uri="{FF2B5EF4-FFF2-40B4-BE49-F238E27FC236}">
                    <a16:creationId xmlns:a16="http://schemas.microsoft.com/office/drawing/2014/main" id="{E36F3417-B527-45BC-8185-C2C0F15D53A6}"/>
                  </a:ext>
                </a:extLst>
              </p:cNvPr>
              <p:cNvSpPr txBox="1"/>
              <p:nvPr/>
            </p:nvSpPr>
            <p:spPr>
              <a:xfrm>
                <a:off x="654500" y="5839036"/>
                <a:ext cx="335132" cy="449058"/>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0</a:t>
                </a:r>
              </a:p>
            </p:txBody>
          </p:sp>
        </p:grpSp>
        <p:sp>
          <p:nvSpPr>
            <p:cNvPr id="18" name="TextBox 17">
              <a:extLst>
                <a:ext uri="{FF2B5EF4-FFF2-40B4-BE49-F238E27FC236}">
                  <a16:creationId xmlns:a16="http://schemas.microsoft.com/office/drawing/2014/main" id="{A104FE7E-860B-4D92-BF05-887B5EC7020B}"/>
                </a:ext>
              </a:extLst>
            </p:cNvPr>
            <p:cNvSpPr txBox="1"/>
            <p:nvPr/>
          </p:nvSpPr>
          <p:spPr>
            <a:xfrm rot="16200000">
              <a:off x="-1944627" y="3762833"/>
              <a:ext cx="4397464" cy="499576"/>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2-year Kaplan-Meier Estimates (%)</a:t>
              </a:r>
            </a:p>
          </p:txBody>
        </p:sp>
      </p:grpSp>
      <p:grpSp>
        <p:nvGrpSpPr>
          <p:cNvPr id="8" name="Group 7">
            <a:extLst>
              <a:ext uri="{FF2B5EF4-FFF2-40B4-BE49-F238E27FC236}">
                <a16:creationId xmlns:a16="http://schemas.microsoft.com/office/drawing/2014/main" id="{5866B62C-358A-4484-9D43-CBD76A4D3A05}"/>
              </a:ext>
            </a:extLst>
          </p:cNvPr>
          <p:cNvGrpSpPr/>
          <p:nvPr/>
        </p:nvGrpSpPr>
        <p:grpSpPr>
          <a:xfrm>
            <a:off x="1239922" y="5544626"/>
            <a:ext cx="4769958" cy="720011"/>
            <a:chOff x="986888" y="6138501"/>
            <a:chExt cx="5161680" cy="768793"/>
          </a:xfrm>
        </p:grpSpPr>
        <p:grpSp>
          <p:nvGrpSpPr>
            <p:cNvPr id="9" name="Group 8">
              <a:extLst>
                <a:ext uri="{FF2B5EF4-FFF2-40B4-BE49-F238E27FC236}">
                  <a16:creationId xmlns:a16="http://schemas.microsoft.com/office/drawing/2014/main" id="{BADB97A8-E740-4EDA-8484-B5CAA0F37394}"/>
                </a:ext>
              </a:extLst>
            </p:cNvPr>
            <p:cNvGrpSpPr/>
            <p:nvPr/>
          </p:nvGrpSpPr>
          <p:grpSpPr>
            <a:xfrm>
              <a:off x="986888" y="6138501"/>
              <a:ext cx="5161680" cy="449058"/>
              <a:chOff x="986888" y="6138501"/>
              <a:chExt cx="5161680" cy="449058"/>
            </a:xfrm>
          </p:grpSpPr>
          <p:sp>
            <p:nvSpPr>
              <p:cNvPr id="11" name="TextBox 10">
                <a:extLst>
                  <a:ext uri="{FF2B5EF4-FFF2-40B4-BE49-F238E27FC236}">
                    <a16:creationId xmlns:a16="http://schemas.microsoft.com/office/drawing/2014/main" id="{16A71D38-C01C-469A-AA95-F9DC3D128FB5}"/>
                  </a:ext>
                </a:extLst>
              </p:cNvPr>
              <p:cNvSpPr txBox="1"/>
              <p:nvPr/>
            </p:nvSpPr>
            <p:spPr>
              <a:xfrm>
                <a:off x="5473323" y="6138501"/>
                <a:ext cx="675245" cy="44905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900</a:t>
                </a:r>
              </a:p>
            </p:txBody>
          </p:sp>
          <p:sp>
            <p:nvSpPr>
              <p:cNvPr id="12" name="TextBox 11">
                <a:extLst>
                  <a:ext uri="{FF2B5EF4-FFF2-40B4-BE49-F238E27FC236}">
                    <a16:creationId xmlns:a16="http://schemas.microsoft.com/office/drawing/2014/main" id="{8BF9EA4F-9597-45C3-8191-2C2A4F2E9D3A}"/>
                  </a:ext>
                </a:extLst>
              </p:cNvPr>
              <p:cNvSpPr txBox="1"/>
              <p:nvPr/>
            </p:nvSpPr>
            <p:spPr>
              <a:xfrm>
                <a:off x="4579160" y="6138501"/>
                <a:ext cx="605739"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720</a:t>
                </a:r>
              </a:p>
            </p:txBody>
          </p:sp>
          <p:sp>
            <p:nvSpPr>
              <p:cNvPr id="13" name="TextBox 12">
                <a:extLst>
                  <a:ext uri="{FF2B5EF4-FFF2-40B4-BE49-F238E27FC236}">
                    <a16:creationId xmlns:a16="http://schemas.microsoft.com/office/drawing/2014/main" id="{5D0BBEDD-D98A-410F-A0B2-22286666075F}"/>
                  </a:ext>
                </a:extLst>
              </p:cNvPr>
              <p:cNvSpPr txBox="1"/>
              <p:nvPr/>
            </p:nvSpPr>
            <p:spPr>
              <a:xfrm>
                <a:off x="2710621" y="6138501"/>
                <a:ext cx="605739"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360</a:t>
                </a:r>
              </a:p>
            </p:txBody>
          </p:sp>
          <p:sp>
            <p:nvSpPr>
              <p:cNvPr id="14" name="TextBox 13">
                <a:extLst>
                  <a:ext uri="{FF2B5EF4-FFF2-40B4-BE49-F238E27FC236}">
                    <a16:creationId xmlns:a16="http://schemas.microsoft.com/office/drawing/2014/main" id="{FC66AACF-071D-4FC8-8374-DFDBA300147F}"/>
                  </a:ext>
                </a:extLst>
              </p:cNvPr>
              <p:cNvSpPr txBox="1"/>
              <p:nvPr/>
            </p:nvSpPr>
            <p:spPr>
              <a:xfrm>
                <a:off x="3647033" y="6138501"/>
                <a:ext cx="605739"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540</a:t>
                </a:r>
              </a:p>
            </p:txBody>
          </p:sp>
          <p:sp>
            <p:nvSpPr>
              <p:cNvPr id="15" name="TextBox 14">
                <a:extLst>
                  <a:ext uri="{FF2B5EF4-FFF2-40B4-BE49-F238E27FC236}">
                    <a16:creationId xmlns:a16="http://schemas.microsoft.com/office/drawing/2014/main" id="{160C79EA-CD2E-4A5E-B59B-D6F7487120EC}"/>
                  </a:ext>
                </a:extLst>
              </p:cNvPr>
              <p:cNvSpPr txBox="1"/>
              <p:nvPr/>
            </p:nvSpPr>
            <p:spPr>
              <a:xfrm>
                <a:off x="1781065" y="6138501"/>
                <a:ext cx="605739"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180</a:t>
                </a:r>
              </a:p>
            </p:txBody>
          </p:sp>
          <p:sp>
            <p:nvSpPr>
              <p:cNvPr id="16" name="TextBox 15">
                <a:extLst>
                  <a:ext uri="{FF2B5EF4-FFF2-40B4-BE49-F238E27FC236}">
                    <a16:creationId xmlns:a16="http://schemas.microsoft.com/office/drawing/2014/main" id="{A492B263-5996-43A3-A43E-70ED6377E7A6}"/>
                  </a:ext>
                </a:extLst>
              </p:cNvPr>
              <p:cNvSpPr txBox="1"/>
              <p:nvPr/>
            </p:nvSpPr>
            <p:spPr>
              <a:xfrm>
                <a:off x="986888" y="6138501"/>
                <a:ext cx="335133"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0</a:t>
                </a:r>
              </a:p>
            </p:txBody>
          </p:sp>
        </p:grpSp>
        <p:sp>
          <p:nvSpPr>
            <p:cNvPr id="10" name="TextBox 9">
              <a:extLst>
                <a:ext uri="{FF2B5EF4-FFF2-40B4-BE49-F238E27FC236}">
                  <a16:creationId xmlns:a16="http://schemas.microsoft.com/office/drawing/2014/main" id="{1B082832-B91F-49CA-90CE-CC8B0B338B7E}"/>
                </a:ext>
              </a:extLst>
            </p:cNvPr>
            <p:cNvSpPr txBox="1"/>
            <p:nvPr/>
          </p:nvSpPr>
          <p:spPr>
            <a:xfrm>
              <a:off x="1383290" y="6414350"/>
              <a:ext cx="4056851" cy="49294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Time from randomization (days)</a:t>
              </a:r>
            </a:p>
          </p:txBody>
        </p:sp>
      </p:grpSp>
      <p:grpSp>
        <p:nvGrpSpPr>
          <p:cNvPr id="28" name="Group 27">
            <a:extLst>
              <a:ext uri="{FF2B5EF4-FFF2-40B4-BE49-F238E27FC236}">
                <a16:creationId xmlns:a16="http://schemas.microsoft.com/office/drawing/2014/main" id="{88E3987C-0D26-409F-940A-6A71BD7C06CB}"/>
              </a:ext>
            </a:extLst>
          </p:cNvPr>
          <p:cNvGrpSpPr/>
          <p:nvPr/>
        </p:nvGrpSpPr>
        <p:grpSpPr>
          <a:xfrm>
            <a:off x="6583767" y="5544626"/>
            <a:ext cx="4786023" cy="720011"/>
            <a:chOff x="849561" y="6138501"/>
            <a:chExt cx="5179066" cy="768793"/>
          </a:xfrm>
        </p:grpSpPr>
        <p:grpSp>
          <p:nvGrpSpPr>
            <p:cNvPr id="29" name="Group 28">
              <a:extLst>
                <a:ext uri="{FF2B5EF4-FFF2-40B4-BE49-F238E27FC236}">
                  <a16:creationId xmlns:a16="http://schemas.microsoft.com/office/drawing/2014/main" id="{0D868037-64CD-409E-B294-C154DDD4EB9E}"/>
                </a:ext>
              </a:extLst>
            </p:cNvPr>
            <p:cNvGrpSpPr/>
            <p:nvPr/>
          </p:nvGrpSpPr>
          <p:grpSpPr>
            <a:xfrm>
              <a:off x="849561" y="6138501"/>
              <a:ext cx="5179066" cy="449058"/>
              <a:chOff x="849561" y="6138501"/>
              <a:chExt cx="5179066" cy="449058"/>
            </a:xfrm>
          </p:grpSpPr>
          <p:sp>
            <p:nvSpPr>
              <p:cNvPr id="31" name="TextBox 30">
                <a:extLst>
                  <a:ext uri="{FF2B5EF4-FFF2-40B4-BE49-F238E27FC236}">
                    <a16:creationId xmlns:a16="http://schemas.microsoft.com/office/drawing/2014/main" id="{D4421ED8-C261-4003-A2A8-D031D441FEAA}"/>
                  </a:ext>
                </a:extLst>
              </p:cNvPr>
              <p:cNvSpPr txBox="1"/>
              <p:nvPr/>
            </p:nvSpPr>
            <p:spPr>
              <a:xfrm>
                <a:off x="5353382" y="6138501"/>
                <a:ext cx="675245" cy="44905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900</a:t>
                </a:r>
              </a:p>
            </p:txBody>
          </p:sp>
          <p:sp>
            <p:nvSpPr>
              <p:cNvPr id="32" name="TextBox 31">
                <a:extLst>
                  <a:ext uri="{FF2B5EF4-FFF2-40B4-BE49-F238E27FC236}">
                    <a16:creationId xmlns:a16="http://schemas.microsoft.com/office/drawing/2014/main" id="{0CC37BC1-732D-474C-B55F-593E25FAC023}"/>
                  </a:ext>
                </a:extLst>
              </p:cNvPr>
              <p:cNvSpPr txBox="1"/>
              <p:nvPr/>
            </p:nvSpPr>
            <p:spPr>
              <a:xfrm>
                <a:off x="4444040" y="6138501"/>
                <a:ext cx="605739"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720</a:t>
                </a:r>
              </a:p>
            </p:txBody>
          </p:sp>
          <p:sp>
            <p:nvSpPr>
              <p:cNvPr id="33" name="TextBox 32">
                <a:extLst>
                  <a:ext uri="{FF2B5EF4-FFF2-40B4-BE49-F238E27FC236}">
                    <a16:creationId xmlns:a16="http://schemas.microsoft.com/office/drawing/2014/main" id="{83B143D1-696E-4A68-B6AA-AC6672A92BB3}"/>
                  </a:ext>
                </a:extLst>
              </p:cNvPr>
              <p:cNvSpPr txBox="1"/>
              <p:nvPr/>
            </p:nvSpPr>
            <p:spPr>
              <a:xfrm>
                <a:off x="2575502" y="6138501"/>
                <a:ext cx="605739"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360</a:t>
                </a:r>
              </a:p>
            </p:txBody>
          </p:sp>
          <p:sp>
            <p:nvSpPr>
              <p:cNvPr id="34" name="TextBox 33">
                <a:extLst>
                  <a:ext uri="{FF2B5EF4-FFF2-40B4-BE49-F238E27FC236}">
                    <a16:creationId xmlns:a16="http://schemas.microsoft.com/office/drawing/2014/main" id="{8392D806-28E3-4EAC-BE39-47EC8B9FDE91}"/>
                  </a:ext>
                </a:extLst>
              </p:cNvPr>
              <p:cNvSpPr txBox="1"/>
              <p:nvPr/>
            </p:nvSpPr>
            <p:spPr>
              <a:xfrm>
                <a:off x="3523910" y="6138501"/>
                <a:ext cx="605739"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540</a:t>
                </a:r>
              </a:p>
            </p:txBody>
          </p:sp>
          <p:sp>
            <p:nvSpPr>
              <p:cNvPr id="35" name="TextBox 34">
                <a:extLst>
                  <a:ext uri="{FF2B5EF4-FFF2-40B4-BE49-F238E27FC236}">
                    <a16:creationId xmlns:a16="http://schemas.microsoft.com/office/drawing/2014/main" id="{DF0BC545-C391-49A6-88AF-1C2E26CAA007}"/>
                  </a:ext>
                </a:extLst>
              </p:cNvPr>
              <p:cNvSpPr txBox="1"/>
              <p:nvPr/>
            </p:nvSpPr>
            <p:spPr>
              <a:xfrm>
                <a:off x="1657940" y="6138501"/>
                <a:ext cx="605739"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180</a:t>
                </a:r>
              </a:p>
            </p:txBody>
          </p:sp>
          <p:sp>
            <p:nvSpPr>
              <p:cNvPr id="36" name="TextBox 35">
                <a:extLst>
                  <a:ext uri="{FF2B5EF4-FFF2-40B4-BE49-F238E27FC236}">
                    <a16:creationId xmlns:a16="http://schemas.microsoft.com/office/drawing/2014/main" id="{57506574-97FD-4D67-8B42-4541DDA1F381}"/>
                  </a:ext>
                </a:extLst>
              </p:cNvPr>
              <p:cNvSpPr txBox="1"/>
              <p:nvPr/>
            </p:nvSpPr>
            <p:spPr>
              <a:xfrm>
                <a:off x="849561" y="6138501"/>
                <a:ext cx="335134" cy="44905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0</a:t>
                </a:r>
              </a:p>
            </p:txBody>
          </p:sp>
        </p:grpSp>
        <p:sp>
          <p:nvSpPr>
            <p:cNvPr id="30" name="TextBox 29">
              <a:extLst>
                <a:ext uri="{FF2B5EF4-FFF2-40B4-BE49-F238E27FC236}">
                  <a16:creationId xmlns:a16="http://schemas.microsoft.com/office/drawing/2014/main" id="{059C6CCF-B07F-442F-983A-A411C57CC6A6}"/>
                </a:ext>
              </a:extLst>
            </p:cNvPr>
            <p:cNvSpPr txBox="1"/>
            <p:nvPr/>
          </p:nvSpPr>
          <p:spPr>
            <a:xfrm>
              <a:off x="1383290" y="6414350"/>
              <a:ext cx="4056852" cy="49294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Time from randomization (days)</a:t>
              </a:r>
            </a:p>
          </p:txBody>
        </p:sp>
      </p:grpSp>
      <p:sp>
        <p:nvSpPr>
          <p:cNvPr id="38" name="TextBox 37">
            <a:extLst>
              <a:ext uri="{FF2B5EF4-FFF2-40B4-BE49-F238E27FC236}">
                <a16:creationId xmlns:a16="http://schemas.microsoft.com/office/drawing/2014/main" id="{BC1081A9-9D6D-4E40-AFC2-D793612F3EC4}"/>
              </a:ext>
            </a:extLst>
          </p:cNvPr>
          <p:cNvSpPr txBox="1"/>
          <p:nvPr/>
        </p:nvSpPr>
        <p:spPr>
          <a:xfrm>
            <a:off x="9854767" y="2507137"/>
            <a:ext cx="1566454" cy="400110"/>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611708"/>
                </a:solidFill>
                <a:effectLst/>
                <a:uLnTx/>
                <a:uFillTx/>
                <a:latin typeface="Arial Narrow" panose="020B0606020202030204" pitchFamily="34" charset="0"/>
                <a:ea typeface="Verdana" panose="020B0604030504040204" pitchFamily="34" charset="0"/>
                <a:cs typeface="+mn-cs"/>
              </a:rPr>
              <a:t>&gt; 34 mmol/mol</a:t>
            </a:r>
          </a:p>
        </p:txBody>
      </p:sp>
      <p:sp>
        <p:nvSpPr>
          <p:cNvPr id="39" name="TextBox 38">
            <a:extLst>
              <a:ext uri="{FF2B5EF4-FFF2-40B4-BE49-F238E27FC236}">
                <a16:creationId xmlns:a16="http://schemas.microsoft.com/office/drawing/2014/main" id="{B738D765-5049-4719-862A-9799C899078C}"/>
              </a:ext>
            </a:extLst>
          </p:cNvPr>
          <p:cNvSpPr txBox="1"/>
          <p:nvPr/>
        </p:nvSpPr>
        <p:spPr>
          <a:xfrm>
            <a:off x="9673627" y="3124287"/>
            <a:ext cx="1747593" cy="400110"/>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607350"/>
                </a:solidFill>
                <a:effectLst/>
                <a:uLnTx/>
                <a:uFillTx/>
                <a:latin typeface="Arial Narrow" panose="020B0606020202030204" pitchFamily="34" charset="0"/>
                <a:ea typeface="Verdana" panose="020B0604030504040204" pitchFamily="34" charset="0"/>
                <a:cs typeface="+mn-cs"/>
              </a:rPr>
              <a:t>3.4-34 mmol/mol</a:t>
            </a:r>
          </a:p>
        </p:txBody>
      </p:sp>
      <p:sp>
        <p:nvSpPr>
          <p:cNvPr id="40" name="TextBox 39">
            <a:extLst>
              <a:ext uri="{FF2B5EF4-FFF2-40B4-BE49-F238E27FC236}">
                <a16:creationId xmlns:a16="http://schemas.microsoft.com/office/drawing/2014/main" id="{2BC09BCF-CD09-4671-BF16-6ACAD1282494}"/>
              </a:ext>
            </a:extLst>
          </p:cNvPr>
          <p:cNvSpPr txBox="1"/>
          <p:nvPr/>
        </p:nvSpPr>
        <p:spPr>
          <a:xfrm>
            <a:off x="10327652" y="3679216"/>
            <a:ext cx="1093569" cy="707886"/>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C96C1B"/>
                </a:solidFill>
                <a:effectLst/>
                <a:uLnTx/>
                <a:uFillTx/>
                <a:latin typeface="Arial Narrow" panose="020B0606020202030204" pitchFamily="34" charset="0"/>
                <a:ea typeface="Verdana" panose="020B0604030504040204" pitchFamily="34" charset="0"/>
                <a:cs typeface="+mn-cs"/>
              </a:rPr>
              <a:t>1.1-3.3</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C96C1B"/>
                </a:solidFill>
                <a:effectLst/>
                <a:uLnTx/>
                <a:uFillTx/>
                <a:latin typeface="Arial Narrow" panose="020B0606020202030204" pitchFamily="34" charset="0"/>
                <a:ea typeface="Verdana" panose="020B0604030504040204" pitchFamily="34" charset="0"/>
                <a:cs typeface="+mn-cs"/>
              </a:rPr>
              <a:t>mmol/mol</a:t>
            </a:r>
          </a:p>
        </p:txBody>
      </p:sp>
      <p:sp>
        <p:nvSpPr>
          <p:cNvPr id="41" name="TextBox 40">
            <a:extLst>
              <a:ext uri="{FF2B5EF4-FFF2-40B4-BE49-F238E27FC236}">
                <a16:creationId xmlns:a16="http://schemas.microsoft.com/office/drawing/2014/main" id="{B3510D68-34BC-4FA1-B9E5-D5EDD41491F7}"/>
              </a:ext>
            </a:extLst>
          </p:cNvPr>
          <p:cNvSpPr txBox="1"/>
          <p:nvPr/>
        </p:nvSpPr>
        <p:spPr>
          <a:xfrm>
            <a:off x="10029492" y="4844227"/>
            <a:ext cx="1391728" cy="400110"/>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&lt;1 mmol/mol</a:t>
            </a:r>
          </a:p>
        </p:txBody>
      </p:sp>
      <p:sp>
        <p:nvSpPr>
          <p:cNvPr id="42" name="TextBox 41">
            <a:extLst>
              <a:ext uri="{FF2B5EF4-FFF2-40B4-BE49-F238E27FC236}">
                <a16:creationId xmlns:a16="http://schemas.microsoft.com/office/drawing/2014/main" id="{C87928AC-BC3D-426A-88A3-5BC29D7868F0}"/>
              </a:ext>
            </a:extLst>
          </p:cNvPr>
          <p:cNvSpPr txBox="1"/>
          <p:nvPr/>
        </p:nvSpPr>
        <p:spPr>
          <a:xfrm>
            <a:off x="1569309" y="1349236"/>
            <a:ext cx="4055919" cy="5027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667" b="1" i="0" u="none" strike="noStrike" kern="1200" cap="none" spc="0" normalizeH="0" baseline="0" noProof="0">
                <a:ln>
                  <a:noFill/>
                </a:ln>
                <a:solidFill>
                  <a:prstClr val="black"/>
                </a:solidFill>
                <a:effectLst/>
                <a:uLnTx/>
                <a:uFillTx/>
                <a:latin typeface="Georgia" panose="02040502050405020303" pitchFamily="18" charset="0"/>
                <a:ea typeface="+mn-ea"/>
                <a:cs typeface="+mn-cs"/>
              </a:rPr>
              <a:t>Myocardial Infarction</a:t>
            </a:r>
          </a:p>
        </p:txBody>
      </p:sp>
      <p:sp>
        <p:nvSpPr>
          <p:cNvPr id="43" name="TextBox 42">
            <a:extLst>
              <a:ext uri="{FF2B5EF4-FFF2-40B4-BE49-F238E27FC236}">
                <a16:creationId xmlns:a16="http://schemas.microsoft.com/office/drawing/2014/main" id="{3F71446A-919B-4B2B-B1C1-0724E5F7EB37}"/>
              </a:ext>
            </a:extLst>
          </p:cNvPr>
          <p:cNvSpPr txBox="1"/>
          <p:nvPr/>
        </p:nvSpPr>
        <p:spPr>
          <a:xfrm>
            <a:off x="6841939" y="1349236"/>
            <a:ext cx="4150495" cy="5027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667" b="1" i="0" u="none" strike="noStrike" kern="1200" cap="none" spc="0" normalizeH="0" baseline="0" noProof="0">
                <a:ln>
                  <a:noFill/>
                </a:ln>
                <a:solidFill>
                  <a:prstClr val="black"/>
                </a:solidFill>
                <a:effectLst/>
                <a:uLnTx/>
                <a:uFillTx/>
                <a:latin typeface="Georgia" panose="02040502050405020303" pitchFamily="18" charset="0"/>
                <a:ea typeface="+mn-ea"/>
                <a:cs typeface="+mn-cs"/>
              </a:rPr>
              <a:t>Hospitalization for HF</a:t>
            </a:r>
          </a:p>
        </p:txBody>
      </p:sp>
      <p:sp>
        <p:nvSpPr>
          <p:cNvPr id="48" name="TextBox 47">
            <a:extLst>
              <a:ext uri="{FF2B5EF4-FFF2-40B4-BE49-F238E27FC236}">
                <a16:creationId xmlns:a16="http://schemas.microsoft.com/office/drawing/2014/main" id="{0A8E3C60-91BB-4584-A459-4DAB91882241}"/>
              </a:ext>
            </a:extLst>
          </p:cNvPr>
          <p:cNvSpPr txBox="1"/>
          <p:nvPr/>
        </p:nvSpPr>
        <p:spPr>
          <a:xfrm>
            <a:off x="4532922" y="1961640"/>
            <a:ext cx="1508746" cy="400110"/>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611708"/>
                </a:solidFill>
                <a:effectLst/>
                <a:uLnTx/>
                <a:uFillTx/>
                <a:latin typeface="Arial Narrow" panose="020B0606020202030204" pitchFamily="34" charset="0"/>
                <a:ea typeface="Verdana" panose="020B0604030504040204" pitchFamily="34" charset="0"/>
                <a:cs typeface="+mn-cs"/>
              </a:rPr>
              <a:t>&gt;34 mmol/mol</a:t>
            </a:r>
          </a:p>
        </p:txBody>
      </p:sp>
      <p:sp>
        <p:nvSpPr>
          <p:cNvPr id="49" name="TextBox 48">
            <a:extLst>
              <a:ext uri="{FF2B5EF4-FFF2-40B4-BE49-F238E27FC236}">
                <a16:creationId xmlns:a16="http://schemas.microsoft.com/office/drawing/2014/main" id="{712F6ACC-B968-47C6-A96D-AF6BD2CDF91C}"/>
              </a:ext>
            </a:extLst>
          </p:cNvPr>
          <p:cNvSpPr txBox="1"/>
          <p:nvPr/>
        </p:nvSpPr>
        <p:spPr>
          <a:xfrm>
            <a:off x="4948100" y="2773527"/>
            <a:ext cx="1093569" cy="707886"/>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607350"/>
                </a:solidFill>
                <a:effectLst/>
                <a:uLnTx/>
                <a:uFillTx/>
                <a:latin typeface="Arial Narrow" panose="020B0606020202030204" pitchFamily="34" charset="0"/>
                <a:ea typeface="Verdana" panose="020B0604030504040204" pitchFamily="34" charset="0"/>
                <a:cs typeface="+mn-cs"/>
              </a:rPr>
              <a:t>3.4-34</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607350"/>
                </a:solidFill>
                <a:effectLst/>
                <a:uLnTx/>
                <a:uFillTx/>
                <a:latin typeface="Arial Narrow" panose="020B0606020202030204" pitchFamily="34" charset="0"/>
                <a:ea typeface="Verdana" panose="020B0604030504040204" pitchFamily="34" charset="0"/>
                <a:cs typeface="+mn-cs"/>
              </a:rPr>
              <a:t>mmol/mol</a:t>
            </a:r>
          </a:p>
        </p:txBody>
      </p:sp>
      <p:sp>
        <p:nvSpPr>
          <p:cNvPr id="50" name="TextBox 49">
            <a:extLst>
              <a:ext uri="{FF2B5EF4-FFF2-40B4-BE49-F238E27FC236}">
                <a16:creationId xmlns:a16="http://schemas.microsoft.com/office/drawing/2014/main" id="{791DDDFE-AE73-4CA5-847A-53384767BCDB}"/>
              </a:ext>
            </a:extLst>
          </p:cNvPr>
          <p:cNvSpPr txBox="1"/>
          <p:nvPr/>
        </p:nvSpPr>
        <p:spPr>
          <a:xfrm>
            <a:off x="4948100" y="4074729"/>
            <a:ext cx="1093569" cy="707886"/>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C96C1B"/>
                </a:solidFill>
                <a:effectLst/>
                <a:uLnTx/>
                <a:uFillTx/>
                <a:latin typeface="Arial Narrow" panose="020B0606020202030204" pitchFamily="34" charset="0"/>
                <a:ea typeface="Verdana" panose="020B0604030504040204" pitchFamily="34" charset="0"/>
                <a:cs typeface="+mn-cs"/>
              </a:rPr>
              <a:t>1.1-3.3</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C96C1B"/>
                </a:solidFill>
                <a:effectLst/>
                <a:uLnTx/>
                <a:uFillTx/>
                <a:latin typeface="Arial Narrow" panose="020B0606020202030204" pitchFamily="34" charset="0"/>
                <a:ea typeface="Verdana" panose="020B0604030504040204" pitchFamily="34" charset="0"/>
                <a:cs typeface="+mn-cs"/>
              </a:rPr>
              <a:t>mmol/mol</a:t>
            </a:r>
          </a:p>
        </p:txBody>
      </p:sp>
      <p:sp>
        <p:nvSpPr>
          <p:cNvPr id="51" name="TextBox 50">
            <a:extLst>
              <a:ext uri="{FF2B5EF4-FFF2-40B4-BE49-F238E27FC236}">
                <a16:creationId xmlns:a16="http://schemas.microsoft.com/office/drawing/2014/main" id="{1B00C594-B315-4AB0-8E00-08B15F8894F3}"/>
              </a:ext>
            </a:extLst>
          </p:cNvPr>
          <p:cNvSpPr txBox="1"/>
          <p:nvPr/>
        </p:nvSpPr>
        <p:spPr>
          <a:xfrm>
            <a:off x="4475215" y="4755931"/>
            <a:ext cx="1566454" cy="400110"/>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black"/>
                </a:solidFill>
                <a:effectLst/>
                <a:uLnTx/>
                <a:uFillTx/>
                <a:latin typeface="Arial Narrow" panose="020B0606020202030204" pitchFamily="34" charset="0"/>
                <a:ea typeface="Verdana" panose="020B0604030504040204" pitchFamily="34" charset="0"/>
                <a:cs typeface="+mn-cs"/>
              </a:rPr>
              <a:t>&lt;1.1 mmol/mol</a:t>
            </a:r>
          </a:p>
        </p:txBody>
      </p:sp>
      <p:sp>
        <p:nvSpPr>
          <p:cNvPr id="52" name="Arrow: Up 51">
            <a:extLst>
              <a:ext uri="{FF2B5EF4-FFF2-40B4-BE49-F238E27FC236}">
                <a16:creationId xmlns:a16="http://schemas.microsoft.com/office/drawing/2014/main" id="{991CC5E7-BC1D-4A3B-BE7C-C3F150F8CF9E}"/>
              </a:ext>
            </a:extLst>
          </p:cNvPr>
          <p:cNvSpPr/>
          <p:nvPr/>
        </p:nvSpPr>
        <p:spPr>
          <a:xfrm>
            <a:off x="6020716" y="2421633"/>
            <a:ext cx="288000" cy="2352000"/>
          </a:xfrm>
          <a:prstGeom prst="upArrow">
            <a:avLst/>
          </a:prstGeom>
          <a:solidFill>
            <a:srgbClr val="1E4D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Arrow: Up 52">
            <a:extLst>
              <a:ext uri="{FF2B5EF4-FFF2-40B4-BE49-F238E27FC236}">
                <a16:creationId xmlns:a16="http://schemas.microsoft.com/office/drawing/2014/main" id="{20F429A2-6AD0-49F3-A42F-A10334B76E8D}"/>
              </a:ext>
            </a:extLst>
          </p:cNvPr>
          <p:cNvSpPr/>
          <p:nvPr/>
        </p:nvSpPr>
        <p:spPr>
          <a:xfrm>
            <a:off x="11369789" y="1877581"/>
            <a:ext cx="288000" cy="3024000"/>
          </a:xfrm>
          <a:prstGeom prst="upArrow">
            <a:avLst/>
          </a:prstGeom>
          <a:solidFill>
            <a:srgbClr val="1E4D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22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750"/>
                                        <p:tgtEl>
                                          <p:spTgt spid="5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7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itle 2">
            <a:extLst>
              <a:ext uri="{FF2B5EF4-FFF2-40B4-BE49-F238E27FC236}">
                <a16:creationId xmlns:a16="http://schemas.microsoft.com/office/drawing/2014/main" id="{1935EBE3-FC43-B58D-727D-C4FB20B118E9}"/>
              </a:ext>
            </a:extLst>
          </p:cNvPr>
          <p:cNvSpPr>
            <a:spLocks noGrp="1"/>
          </p:cNvSpPr>
          <p:nvPr>
            <p:ph type="title"/>
          </p:nvPr>
        </p:nvSpPr>
        <p:spPr/>
        <p:txBody>
          <a:bodyPr/>
          <a:lstStyle/>
          <a:p>
            <a:endParaRPr lang="en-CA"/>
          </a:p>
        </p:txBody>
      </p:sp>
      <p:sp>
        <p:nvSpPr>
          <p:cNvPr id="4" name="Content Placeholder 3">
            <a:extLst>
              <a:ext uri="{FF2B5EF4-FFF2-40B4-BE49-F238E27FC236}">
                <a16:creationId xmlns:a16="http://schemas.microsoft.com/office/drawing/2014/main" id="{C7C9BB90-DC48-3251-302D-6435282D5441}"/>
              </a:ext>
            </a:extLst>
          </p:cNvPr>
          <p:cNvSpPr>
            <a:spLocks noGrp="1"/>
          </p:cNvSpPr>
          <p:nvPr>
            <p:ph idx="1"/>
          </p:nvPr>
        </p:nvSpPr>
        <p:spPr/>
        <p:txBody>
          <a:bodyPr/>
          <a:lstStyle/>
          <a:p>
            <a:endParaRPr lang="en-CA"/>
          </a:p>
        </p:txBody>
      </p:sp>
      <p:sp>
        <p:nvSpPr>
          <p:cNvPr id="5" name="Rectangle 4">
            <a:extLst>
              <a:ext uri="{FF2B5EF4-FFF2-40B4-BE49-F238E27FC236}">
                <a16:creationId xmlns:a16="http://schemas.microsoft.com/office/drawing/2014/main" id="{DFC2D04F-AEFA-ED3F-B49D-0E4729EB4DAF}"/>
              </a:ext>
            </a:extLst>
          </p:cNvPr>
          <p:cNvSpPr/>
          <p:nvPr/>
        </p:nvSpPr>
        <p:spPr>
          <a:xfrm>
            <a:off x="1456659" y="6294474"/>
            <a:ext cx="2987749"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786380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FFE74412-90AF-4377-85E5-FE74D11BD494}"/>
              </a:ext>
            </a:extLst>
          </p:cNvPr>
          <p:cNvSpPr/>
          <p:nvPr/>
        </p:nvSpPr>
        <p:spPr>
          <a:xfrm>
            <a:off x="787401" y="2851700"/>
            <a:ext cx="8661400" cy="466802"/>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D694C035-7148-496F-8442-AE42BCCD9268}"/>
              </a:ext>
            </a:extLst>
          </p:cNvPr>
          <p:cNvSpPr/>
          <p:nvPr/>
        </p:nvSpPr>
        <p:spPr>
          <a:xfrm>
            <a:off x="787401" y="3929970"/>
            <a:ext cx="8661400" cy="466802"/>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95" name="Groupe 17">
            <a:extLst>
              <a:ext uri="{FF2B5EF4-FFF2-40B4-BE49-F238E27FC236}">
                <a16:creationId xmlns:a16="http://schemas.microsoft.com/office/drawing/2014/main" id="{E154F024-67F7-4735-8D68-444350A0FEDC}"/>
              </a:ext>
            </a:extLst>
          </p:cNvPr>
          <p:cNvGrpSpPr/>
          <p:nvPr/>
        </p:nvGrpSpPr>
        <p:grpSpPr>
          <a:xfrm>
            <a:off x="3247111" y="1777330"/>
            <a:ext cx="5066908" cy="4270522"/>
            <a:chOff x="13507038" y="2592410"/>
            <a:chExt cx="3910818" cy="6405783"/>
          </a:xfrm>
        </p:grpSpPr>
        <p:graphicFrame>
          <p:nvGraphicFramePr>
            <p:cNvPr id="96" name="Graphique 18">
              <a:extLst>
                <a:ext uri="{FF2B5EF4-FFF2-40B4-BE49-F238E27FC236}">
                  <a16:creationId xmlns:a16="http://schemas.microsoft.com/office/drawing/2014/main" id="{138A27B8-D4AD-4E95-8C68-486F31829C1D}"/>
                </a:ext>
              </a:extLst>
            </p:cNvPr>
            <p:cNvGraphicFramePr/>
            <p:nvPr/>
          </p:nvGraphicFramePr>
          <p:xfrm>
            <a:off x="13507038" y="2592410"/>
            <a:ext cx="3910818" cy="6405783"/>
          </p:xfrm>
          <a:graphic>
            <a:graphicData uri="http://schemas.openxmlformats.org/drawingml/2006/chart">
              <c:chart xmlns:c="http://schemas.openxmlformats.org/drawingml/2006/chart" xmlns:r="http://schemas.openxmlformats.org/officeDocument/2006/relationships" r:id="rId3"/>
            </a:graphicData>
          </a:graphic>
        </p:graphicFrame>
        <p:cxnSp>
          <p:nvCxnSpPr>
            <p:cNvPr id="97" name="Connecteur droit 19">
              <a:extLst>
                <a:ext uri="{FF2B5EF4-FFF2-40B4-BE49-F238E27FC236}">
                  <a16:creationId xmlns:a16="http://schemas.microsoft.com/office/drawing/2014/main" id="{1B1EB602-69CD-4693-87A6-2B9DC0BEA055}"/>
                </a:ext>
              </a:extLst>
            </p:cNvPr>
            <p:cNvCxnSpPr>
              <a:cxnSpLocks/>
            </p:cNvCxnSpPr>
            <p:nvPr/>
          </p:nvCxnSpPr>
          <p:spPr>
            <a:xfrm>
              <a:off x="15400636" y="2754386"/>
              <a:ext cx="0" cy="4644000"/>
            </a:xfrm>
            <a:prstGeom prst="line">
              <a:avLst/>
            </a:prstGeom>
            <a:ln>
              <a:solidFill>
                <a:schemeClr val="accent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8" name="ZoneTexte 41">
              <a:extLst>
                <a:ext uri="{FF2B5EF4-FFF2-40B4-BE49-F238E27FC236}">
                  <a16:creationId xmlns:a16="http://schemas.microsoft.com/office/drawing/2014/main" id="{BB4757BC-805A-4804-955A-E4FF91C967E9}"/>
                </a:ext>
              </a:extLst>
            </p:cNvPr>
            <p:cNvSpPr txBox="1"/>
            <p:nvPr/>
          </p:nvSpPr>
          <p:spPr>
            <a:xfrm>
              <a:off x="14997850" y="8037457"/>
              <a:ext cx="1358767" cy="384818"/>
            </a:xfrm>
            <a:prstGeom prst="rect">
              <a:avLst/>
            </a:prstGeom>
            <a:noFill/>
          </p:spPr>
          <p:txBody>
            <a:bodyPr wrap="square" rtlCol="0">
              <a:sp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FFFFFF">
                      <a:lumMod val="50000"/>
                    </a:srgbClr>
                  </a:solidFill>
                  <a:effectLst/>
                  <a:uLnTx/>
                  <a:uFillTx/>
                  <a:latin typeface="Arial"/>
                  <a:ea typeface="+mn-ea"/>
                  <a:cs typeface="+mn-cs"/>
                </a:rPr>
                <a:t>Hazard ratio (95% CI)</a:t>
              </a:r>
            </a:p>
          </p:txBody>
        </p:sp>
        <p:sp>
          <p:nvSpPr>
            <p:cNvPr id="99" name="ZoneTexte 42">
              <a:extLst>
                <a:ext uri="{FF2B5EF4-FFF2-40B4-BE49-F238E27FC236}">
                  <a16:creationId xmlns:a16="http://schemas.microsoft.com/office/drawing/2014/main" id="{9287B7BF-C811-45A5-9256-5447E0CA4528}"/>
                </a:ext>
              </a:extLst>
            </p:cNvPr>
            <p:cNvSpPr txBox="1"/>
            <p:nvPr/>
          </p:nvSpPr>
          <p:spPr>
            <a:xfrm>
              <a:off x="14933989" y="8413198"/>
              <a:ext cx="1510852" cy="384818"/>
            </a:xfrm>
            <a:prstGeom prst="rect">
              <a:avLst/>
            </a:prstGeom>
            <a:noFill/>
          </p:spPr>
          <p:txBody>
            <a:bodyPr wrap="square" rtlCol="0">
              <a:sp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0000"/>
                  </a:solidFill>
                  <a:effectLst/>
                  <a:uLnTx/>
                  <a:uFillTx/>
                  <a:latin typeface="Arial"/>
                  <a:ea typeface="+mn-ea"/>
                  <a:cs typeface="+mn-cs"/>
                </a:rPr>
                <a:t>Favor drug    Favor placebo</a:t>
              </a:r>
            </a:p>
          </p:txBody>
        </p:sp>
      </p:grpSp>
      <p:sp>
        <p:nvSpPr>
          <p:cNvPr id="6" name="Title 5">
            <a:extLst>
              <a:ext uri="{FF2B5EF4-FFF2-40B4-BE49-F238E27FC236}">
                <a16:creationId xmlns:a16="http://schemas.microsoft.com/office/drawing/2014/main" id="{455A8B4C-BC44-4A2A-A5D7-B592569C35CD}"/>
              </a:ext>
            </a:extLst>
          </p:cNvPr>
          <p:cNvSpPr>
            <a:spLocks noGrp="1"/>
          </p:cNvSpPr>
          <p:nvPr>
            <p:ph type="title"/>
          </p:nvPr>
        </p:nvSpPr>
        <p:spPr>
          <a:xfrm>
            <a:off x="500991" y="126953"/>
            <a:ext cx="10866431" cy="1325563"/>
          </a:xfrm>
        </p:spPr>
        <p:txBody>
          <a:bodyPr>
            <a:normAutofit fontScale="90000"/>
          </a:bodyPr>
          <a:lstStyle/>
          <a:p>
            <a:pPr algn="ctr"/>
            <a:r>
              <a:rPr lang="en-CA"/>
              <a:t>Clinical Trial Evidence with GLP-1 Receptor Agonists:</a:t>
            </a:r>
            <a:br>
              <a:rPr lang="en-CA"/>
            </a:br>
            <a:r>
              <a:rPr lang="en-CA"/>
              <a:t>Major Cardiovascular Events</a:t>
            </a:r>
          </a:p>
        </p:txBody>
      </p:sp>
      <p:sp>
        <p:nvSpPr>
          <p:cNvPr id="4" name="Slide Number Placeholder 3">
            <a:extLst>
              <a:ext uri="{FF2B5EF4-FFF2-40B4-BE49-F238E27FC236}">
                <a16:creationId xmlns:a16="http://schemas.microsoft.com/office/drawing/2014/main" id="{A57C4F9B-2D5B-40F4-B0AA-D1C3216B88A5}"/>
              </a:ext>
            </a:extLst>
          </p:cNvPr>
          <p:cNvSpPr>
            <a:spLocks noGrp="1"/>
          </p:cNvSpPr>
          <p:nvPr>
            <p:ph type="sldNum" sz="quarter" idx="12"/>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67" b="0" i="0" u="none" strike="noStrike" kern="1200" cap="none" spc="0" normalizeH="0" baseline="0" noProof="0">
                <a:ln>
                  <a:noFill/>
                </a:ln>
                <a:solidFill>
                  <a:srgbClr val="FFFFFF"/>
                </a:solidFill>
                <a:effectLst/>
                <a:uLnTx/>
                <a:uFillTx/>
                <a:latin typeface="Arial"/>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76</a:t>
            </a:fld>
            <a:endParaRPr kumimoji="0" lang="en-CA" sz="1067" b="0" i="0" u="none" strike="noStrike" kern="1200" cap="none" spc="0" normalizeH="0" baseline="0" noProof="0">
              <a:ln>
                <a:noFill/>
              </a:ln>
              <a:solidFill>
                <a:srgbClr val="FFFFFF"/>
              </a:solidFill>
              <a:effectLst/>
              <a:uLnTx/>
              <a:uFillTx/>
              <a:latin typeface="Arial"/>
              <a:ea typeface="+mn-ea"/>
              <a:cs typeface="+mn-cs"/>
            </a:endParaRPr>
          </a:p>
        </p:txBody>
      </p:sp>
      <p:sp>
        <p:nvSpPr>
          <p:cNvPr id="65" name="Text Placeholder 64">
            <a:extLst>
              <a:ext uri="{FF2B5EF4-FFF2-40B4-BE49-F238E27FC236}">
                <a16:creationId xmlns:a16="http://schemas.microsoft.com/office/drawing/2014/main" id="{94A22423-F2DE-4949-9822-914639E6B07D}"/>
              </a:ext>
            </a:extLst>
          </p:cNvPr>
          <p:cNvSpPr>
            <a:spLocks noGrp="1"/>
          </p:cNvSpPr>
          <p:nvPr>
            <p:ph type="body" sz="quarter" idx="13"/>
          </p:nvPr>
        </p:nvSpPr>
        <p:spPr>
          <a:xfrm>
            <a:off x="955344" y="6356350"/>
            <a:ext cx="10398457" cy="365125"/>
          </a:xfrm>
        </p:spPr>
        <p:txBody>
          <a:bodyPr/>
          <a:lstStyle/>
          <a:p>
            <a:pPr marL="228611" indent="-228611">
              <a:buClr>
                <a:schemeClr val="tx1">
                  <a:lumMod val="65000"/>
                  <a:lumOff val="35000"/>
                </a:schemeClr>
              </a:buClr>
              <a:buFont typeface="+mj-lt"/>
              <a:buAutoNum type="arabicPeriod"/>
            </a:pPr>
            <a:r>
              <a:rPr lang="en-CA" err="1"/>
              <a:t>Marso</a:t>
            </a:r>
            <a:r>
              <a:rPr lang="en-CA"/>
              <a:t> S, </a:t>
            </a:r>
            <a:r>
              <a:rPr lang="en-CA" i="1"/>
              <a:t>et al</a:t>
            </a:r>
            <a:r>
              <a:rPr lang="en-CA"/>
              <a:t>. </a:t>
            </a:r>
            <a:r>
              <a:rPr lang="en-CA" i="1"/>
              <a:t>N Engl J Med </a:t>
            </a:r>
            <a:r>
              <a:rPr lang="en-CA"/>
              <a:t>2016; 375(4):311-22. </a:t>
            </a:r>
          </a:p>
          <a:p>
            <a:pPr marL="228611" indent="-228611">
              <a:buClr>
                <a:schemeClr val="tx1">
                  <a:lumMod val="65000"/>
                  <a:lumOff val="35000"/>
                </a:schemeClr>
              </a:buClr>
              <a:buFont typeface="+mj-lt"/>
              <a:buAutoNum type="arabicPeriod"/>
            </a:pPr>
            <a:r>
              <a:rPr lang="en-CA" err="1"/>
              <a:t>Marso</a:t>
            </a:r>
            <a:r>
              <a:rPr lang="en-CA"/>
              <a:t> S, </a:t>
            </a:r>
            <a:r>
              <a:rPr lang="en-CA" i="1"/>
              <a:t>et al. N Engl J Med</a:t>
            </a:r>
            <a:r>
              <a:rPr lang="en-CA"/>
              <a:t> 2016; 375(19):1834-44.</a:t>
            </a:r>
          </a:p>
          <a:p>
            <a:pPr marL="228611" indent="-228611">
              <a:buClr>
                <a:schemeClr val="tx1">
                  <a:lumMod val="65000"/>
                  <a:lumOff val="35000"/>
                </a:schemeClr>
              </a:buClr>
              <a:buFont typeface="+mj-lt"/>
              <a:buAutoNum type="arabicPeriod"/>
            </a:pPr>
            <a:r>
              <a:rPr lang="en-CA"/>
              <a:t>Pfeffer MA, </a:t>
            </a:r>
            <a:r>
              <a:rPr lang="en-CA" i="1"/>
              <a:t>et al. N Engl J Med </a:t>
            </a:r>
            <a:r>
              <a:rPr lang="en-CA"/>
              <a:t>2015; 373(23):2247-57.</a:t>
            </a:r>
          </a:p>
        </p:txBody>
      </p:sp>
      <p:sp>
        <p:nvSpPr>
          <p:cNvPr id="14" name="Rectangle 13">
            <a:extLst>
              <a:ext uri="{FF2B5EF4-FFF2-40B4-BE49-F238E27FC236}">
                <a16:creationId xmlns:a16="http://schemas.microsoft.com/office/drawing/2014/main" id="{DADCC2E2-1A41-4152-884B-3F8E5D43ECC6}"/>
              </a:ext>
            </a:extLst>
          </p:cNvPr>
          <p:cNvSpPr/>
          <p:nvPr/>
        </p:nvSpPr>
        <p:spPr>
          <a:xfrm>
            <a:off x="990598" y="1323417"/>
            <a:ext cx="6689767" cy="379656"/>
          </a:xfrm>
          <a:prstGeom prst="rect">
            <a:avLst/>
          </a:prstGeom>
        </p:spPr>
        <p:txBody>
          <a:bodyPr wrap="square">
            <a:spAutoFit/>
          </a:bodyPr>
          <a:lstStyle/>
          <a:p>
            <a:pPr marL="0" marR="0" lvl="0" indent="0" algn="l" defTabSz="91449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000000"/>
                </a:solidFill>
                <a:effectLst/>
                <a:uLnTx/>
                <a:uFillTx/>
                <a:latin typeface="Arial"/>
                <a:ea typeface="+mn-ea"/>
                <a:cs typeface="+mn-cs"/>
              </a:rPr>
              <a:t>(Separate Studies — Not Direct Comparisons)</a:t>
            </a:r>
          </a:p>
        </p:txBody>
      </p:sp>
      <p:graphicFrame>
        <p:nvGraphicFramePr>
          <p:cNvPr id="100" name="Tableau 1">
            <a:extLst>
              <a:ext uri="{FF2B5EF4-FFF2-40B4-BE49-F238E27FC236}">
                <a16:creationId xmlns:a16="http://schemas.microsoft.com/office/drawing/2014/main" id="{0E9FAD61-4D61-4F37-8EB3-F68F66EA8B41}"/>
              </a:ext>
            </a:extLst>
          </p:cNvPr>
          <p:cNvGraphicFramePr>
            <a:graphicFrameLocks noGrp="1"/>
          </p:cNvGraphicFramePr>
          <p:nvPr/>
        </p:nvGraphicFramePr>
        <p:xfrm>
          <a:off x="2306918" y="2210836"/>
          <a:ext cx="1753103" cy="513625"/>
        </p:xfrm>
        <a:graphic>
          <a:graphicData uri="http://schemas.openxmlformats.org/drawingml/2006/table">
            <a:tbl>
              <a:tblPr firstRow="1" bandRow="1">
                <a:tableStyleId>{5C22544A-7EE6-4342-B048-85BDC9FD1C3A}</a:tableStyleId>
              </a:tblPr>
              <a:tblGrid>
                <a:gridCol w="1753103">
                  <a:extLst>
                    <a:ext uri="{9D8B030D-6E8A-4147-A177-3AD203B41FA5}">
                      <a16:colId xmlns:a16="http://schemas.microsoft.com/office/drawing/2014/main" val="1878261910"/>
                    </a:ext>
                  </a:extLst>
                </a:gridCol>
              </a:tblGrid>
              <a:tr h="513625">
                <a:tc>
                  <a:txBody>
                    <a:bodyPr/>
                    <a:lstStyle/>
                    <a:p>
                      <a:r>
                        <a:rPr lang="en-US" sz="1200" b="0">
                          <a:solidFill>
                            <a:srgbClr val="727272"/>
                          </a:solidFill>
                        </a:rPr>
                        <a:t>LEADER</a:t>
                      </a:r>
                      <a:r>
                        <a:rPr lang="en-US" sz="1200" b="0" baseline="30000">
                          <a:solidFill>
                            <a:srgbClr val="727272"/>
                          </a:solidFill>
                        </a:rPr>
                        <a:t>1*</a:t>
                      </a:r>
                    </a:p>
                  </a:txBody>
                  <a:tcPr marL="60960" marR="60960" marT="30480" marB="30480"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4819746"/>
                  </a:ext>
                </a:extLst>
              </a:tr>
            </a:tbl>
          </a:graphicData>
        </a:graphic>
      </p:graphicFrame>
      <p:graphicFrame>
        <p:nvGraphicFramePr>
          <p:cNvPr id="101" name="Tableau 43">
            <a:extLst>
              <a:ext uri="{FF2B5EF4-FFF2-40B4-BE49-F238E27FC236}">
                <a16:creationId xmlns:a16="http://schemas.microsoft.com/office/drawing/2014/main" id="{34392A82-AF9E-4078-89D6-C1B8FF5DA20E}"/>
              </a:ext>
            </a:extLst>
          </p:cNvPr>
          <p:cNvGraphicFramePr>
            <a:graphicFrameLocks noGrp="1"/>
          </p:cNvGraphicFramePr>
          <p:nvPr/>
        </p:nvGraphicFramePr>
        <p:xfrm>
          <a:off x="6935444" y="2286196"/>
          <a:ext cx="2170224" cy="447386"/>
        </p:xfrm>
        <a:graphic>
          <a:graphicData uri="http://schemas.openxmlformats.org/drawingml/2006/table">
            <a:tbl>
              <a:tblPr firstRow="1" bandRow="1">
                <a:tableStyleId>{5C22544A-7EE6-4342-B048-85BDC9FD1C3A}</a:tableStyleId>
              </a:tblPr>
              <a:tblGrid>
                <a:gridCol w="2170224">
                  <a:extLst>
                    <a:ext uri="{9D8B030D-6E8A-4147-A177-3AD203B41FA5}">
                      <a16:colId xmlns:a16="http://schemas.microsoft.com/office/drawing/2014/main" val="1878261910"/>
                    </a:ext>
                  </a:extLst>
                </a:gridCol>
              </a:tblGrid>
              <a:tr h="447386">
                <a:tc>
                  <a:txBody>
                    <a:bodyPr/>
                    <a:lstStyle/>
                    <a:p>
                      <a:r>
                        <a:rPr lang="en-US" sz="1200" b="0">
                          <a:solidFill>
                            <a:srgbClr val="727272"/>
                          </a:solidFill>
                        </a:rPr>
                        <a:t>0.87 (0.78-0.97), </a:t>
                      </a:r>
                      <a:r>
                        <a:rPr lang="en-US" sz="1200" b="0" i="1">
                          <a:solidFill>
                            <a:srgbClr val="727272"/>
                          </a:solidFill>
                        </a:rPr>
                        <a:t>p</a:t>
                      </a:r>
                      <a:r>
                        <a:rPr lang="en-US" sz="1200" b="0">
                          <a:solidFill>
                            <a:srgbClr val="727272"/>
                          </a:solidFill>
                        </a:rPr>
                        <a:t>=0.01</a:t>
                      </a:r>
                    </a:p>
                  </a:txBody>
                  <a:tcPr marL="60960" marR="60960" marT="30480" marB="30480"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3261011"/>
                  </a:ext>
                </a:extLst>
              </a:tr>
            </a:tbl>
          </a:graphicData>
        </a:graphic>
      </p:graphicFrame>
      <p:cxnSp>
        <p:nvCxnSpPr>
          <p:cNvPr id="102" name="Connecteur droit avec flèche 6">
            <a:extLst>
              <a:ext uri="{FF2B5EF4-FFF2-40B4-BE49-F238E27FC236}">
                <a16:creationId xmlns:a16="http://schemas.microsoft.com/office/drawing/2014/main" id="{3EC5350E-A261-4B14-923C-7849CE135F63}"/>
              </a:ext>
            </a:extLst>
          </p:cNvPr>
          <p:cNvCxnSpPr/>
          <p:nvPr/>
        </p:nvCxnSpPr>
        <p:spPr>
          <a:xfrm>
            <a:off x="6967819" y="5498800"/>
            <a:ext cx="1322275" cy="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onnecteur droit avec flèche 44">
            <a:extLst>
              <a:ext uri="{FF2B5EF4-FFF2-40B4-BE49-F238E27FC236}">
                <a16:creationId xmlns:a16="http://schemas.microsoft.com/office/drawing/2014/main" id="{98B5013B-E09B-4014-A64C-E54F6163E708}"/>
              </a:ext>
            </a:extLst>
          </p:cNvPr>
          <p:cNvCxnSpPr>
            <a:cxnSpLocks/>
          </p:cNvCxnSpPr>
          <p:nvPr/>
        </p:nvCxnSpPr>
        <p:spPr>
          <a:xfrm flipH="1">
            <a:off x="3908434" y="5498800"/>
            <a:ext cx="1300381" cy="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eur droit avec flèche 45">
            <a:extLst>
              <a:ext uri="{FF2B5EF4-FFF2-40B4-BE49-F238E27FC236}">
                <a16:creationId xmlns:a16="http://schemas.microsoft.com/office/drawing/2014/main" id="{45A1F05B-C3B2-4CEE-9A34-82DA72082DF3}"/>
              </a:ext>
            </a:extLst>
          </p:cNvPr>
          <p:cNvCxnSpPr>
            <a:cxnSpLocks/>
          </p:cNvCxnSpPr>
          <p:nvPr/>
        </p:nvCxnSpPr>
        <p:spPr>
          <a:xfrm flipH="1">
            <a:off x="3908435" y="5754396"/>
            <a:ext cx="1187451" cy="2501"/>
          </a:xfrm>
          <a:prstGeom prst="straightConnector1">
            <a:avLst/>
          </a:prstGeom>
          <a:ln w="38100">
            <a:solidFill>
              <a:schemeClr val="accent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necteur droit avec flèche 46">
            <a:extLst>
              <a:ext uri="{FF2B5EF4-FFF2-40B4-BE49-F238E27FC236}">
                <a16:creationId xmlns:a16="http://schemas.microsoft.com/office/drawing/2014/main" id="{54E74499-80BA-4B47-87F0-CC5ACA411286}"/>
              </a:ext>
            </a:extLst>
          </p:cNvPr>
          <p:cNvCxnSpPr>
            <a:cxnSpLocks/>
          </p:cNvCxnSpPr>
          <p:nvPr/>
        </p:nvCxnSpPr>
        <p:spPr>
          <a:xfrm>
            <a:off x="7053365" y="5741694"/>
            <a:ext cx="1236728" cy="12700"/>
          </a:xfrm>
          <a:prstGeom prst="straightConnector1">
            <a:avLst/>
          </a:prstGeom>
          <a:ln w="38100">
            <a:solidFill>
              <a:schemeClr val="accent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6" name="ZoneTexte 47">
            <a:extLst>
              <a:ext uri="{FF2B5EF4-FFF2-40B4-BE49-F238E27FC236}">
                <a16:creationId xmlns:a16="http://schemas.microsoft.com/office/drawing/2014/main" id="{2565D575-C97C-4913-9D33-0478C665AFFC}"/>
              </a:ext>
            </a:extLst>
          </p:cNvPr>
          <p:cNvSpPr txBox="1"/>
          <p:nvPr/>
        </p:nvSpPr>
        <p:spPr>
          <a:xfrm>
            <a:off x="3678406" y="5093306"/>
            <a:ext cx="431913" cy="297454"/>
          </a:xfrm>
          <a:prstGeom prst="rect">
            <a:avLst/>
          </a:prstGeom>
          <a:noFill/>
        </p:spPr>
        <p:txBody>
          <a:bodyPr wrap="square" rtlCol="0">
            <a:sp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0.3</a:t>
            </a:r>
          </a:p>
        </p:txBody>
      </p:sp>
      <p:sp>
        <p:nvSpPr>
          <p:cNvPr id="107" name="ZoneTexte 48">
            <a:extLst>
              <a:ext uri="{FF2B5EF4-FFF2-40B4-BE49-F238E27FC236}">
                <a16:creationId xmlns:a16="http://schemas.microsoft.com/office/drawing/2014/main" id="{4EE262F7-B5AB-46CC-B874-4B09D9FD4834}"/>
              </a:ext>
            </a:extLst>
          </p:cNvPr>
          <p:cNvSpPr txBox="1"/>
          <p:nvPr/>
        </p:nvSpPr>
        <p:spPr>
          <a:xfrm>
            <a:off x="5481749" y="5066622"/>
            <a:ext cx="431913" cy="297454"/>
          </a:xfrm>
          <a:prstGeom prst="rect">
            <a:avLst/>
          </a:prstGeom>
          <a:noFill/>
        </p:spPr>
        <p:txBody>
          <a:bodyPr wrap="square" rtlCol="0">
            <a:sp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1</a:t>
            </a:r>
          </a:p>
        </p:txBody>
      </p:sp>
      <p:sp>
        <p:nvSpPr>
          <p:cNvPr id="108" name="ZoneTexte 49">
            <a:extLst>
              <a:ext uri="{FF2B5EF4-FFF2-40B4-BE49-F238E27FC236}">
                <a16:creationId xmlns:a16="http://schemas.microsoft.com/office/drawing/2014/main" id="{37A2369B-3F6D-49D0-97F4-04168926BB9B}"/>
              </a:ext>
            </a:extLst>
          </p:cNvPr>
          <p:cNvSpPr txBox="1"/>
          <p:nvPr/>
        </p:nvSpPr>
        <p:spPr>
          <a:xfrm>
            <a:off x="8074138" y="5103753"/>
            <a:ext cx="431913" cy="297454"/>
          </a:xfrm>
          <a:prstGeom prst="rect">
            <a:avLst/>
          </a:prstGeom>
          <a:noFill/>
        </p:spPr>
        <p:txBody>
          <a:bodyPr wrap="square" rtlCol="0">
            <a:sp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2</a:t>
            </a:r>
          </a:p>
        </p:txBody>
      </p:sp>
      <p:grpSp>
        <p:nvGrpSpPr>
          <p:cNvPr id="109" name="Group 108">
            <a:extLst>
              <a:ext uri="{FF2B5EF4-FFF2-40B4-BE49-F238E27FC236}">
                <a16:creationId xmlns:a16="http://schemas.microsoft.com/office/drawing/2014/main" id="{4D42A484-5A0B-453A-9D37-28A682944126}"/>
              </a:ext>
            </a:extLst>
          </p:cNvPr>
          <p:cNvGrpSpPr/>
          <p:nvPr/>
        </p:nvGrpSpPr>
        <p:grpSpPr>
          <a:xfrm>
            <a:off x="5146555" y="2426582"/>
            <a:ext cx="492629" cy="106515"/>
            <a:chOff x="7368416" y="3810361"/>
            <a:chExt cx="738943" cy="159773"/>
          </a:xfrm>
          <a:solidFill>
            <a:schemeClr val="accent5"/>
          </a:solidFill>
        </p:grpSpPr>
        <p:cxnSp>
          <p:nvCxnSpPr>
            <p:cNvPr id="110" name="Connecteur droit 54">
              <a:extLst>
                <a:ext uri="{FF2B5EF4-FFF2-40B4-BE49-F238E27FC236}">
                  <a16:creationId xmlns:a16="http://schemas.microsoft.com/office/drawing/2014/main" id="{1E9EC01F-AF94-438E-90B5-4336CD1BD079}"/>
                </a:ext>
              </a:extLst>
            </p:cNvPr>
            <p:cNvCxnSpPr>
              <a:cxnSpLocks/>
            </p:cNvCxnSpPr>
            <p:nvPr/>
          </p:nvCxnSpPr>
          <p:spPr>
            <a:xfrm>
              <a:off x="7368416" y="3886561"/>
              <a:ext cx="738943" cy="0"/>
            </a:xfrm>
            <a:prstGeom prst="line">
              <a:avLst/>
            </a:prstGeom>
            <a:grpFill/>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 name="Connecteur droit 65">
              <a:extLst>
                <a:ext uri="{FF2B5EF4-FFF2-40B4-BE49-F238E27FC236}">
                  <a16:creationId xmlns:a16="http://schemas.microsoft.com/office/drawing/2014/main" id="{EB71FEF4-26EB-43FE-B2CA-A33850D8BD53}"/>
                </a:ext>
              </a:extLst>
            </p:cNvPr>
            <p:cNvCxnSpPr>
              <a:cxnSpLocks/>
            </p:cNvCxnSpPr>
            <p:nvPr/>
          </p:nvCxnSpPr>
          <p:spPr>
            <a:xfrm flipV="1">
              <a:off x="8107359" y="3810361"/>
              <a:ext cx="0" cy="152400"/>
            </a:xfrm>
            <a:prstGeom prst="line">
              <a:avLst/>
            </a:prstGeom>
            <a:grpFill/>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 name="Connecteur droit 66">
              <a:extLst>
                <a:ext uri="{FF2B5EF4-FFF2-40B4-BE49-F238E27FC236}">
                  <a16:creationId xmlns:a16="http://schemas.microsoft.com/office/drawing/2014/main" id="{78072AFD-E21B-4D1C-ABE4-1B986A44D780}"/>
                </a:ext>
              </a:extLst>
            </p:cNvPr>
            <p:cNvCxnSpPr>
              <a:cxnSpLocks/>
            </p:cNvCxnSpPr>
            <p:nvPr/>
          </p:nvCxnSpPr>
          <p:spPr>
            <a:xfrm flipV="1">
              <a:off x="7368416" y="3817734"/>
              <a:ext cx="0" cy="152400"/>
            </a:xfrm>
            <a:prstGeom prst="line">
              <a:avLst/>
            </a:prstGeom>
            <a:grp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DDC09269-FA06-4489-A089-15C10D7A85ED}"/>
                </a:ext>
              </a:extLst>
            </p:cNvPr>
            <p:cNvSpPr/>
            <p:nvPr/>
          </p:nvSpPr>
          <p:spPr>
            <a:xfrm rot="16200000">
              <a:off x="7649179" y="3817734"/>
              <a:ext cx="139712" cy="139712"/>
            </a:xfrm>
            <a:prstGeom prst="rect">
              <a:avLst/>
            </a:prstGeom>
            <a:grpFill/>
            <a:ln>
              <a:solidFill>
                <a:schemeClr val="accent5"/>
              </a:solidFill>
            </a:ln>
          </p:spPr>
          <p:txBody>
            <a:bodyPr wrap="square" lIns="60960" tIns="243840" rIns="60960" bIns="243840" rtlCol="0" anchor="ctr">
              <a:no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14" name="Group 113">
            <a:extLst>
              <a:ext uri="{FF2B5EF4-FFF2-40B4-BE49-F238E27FC236}">
                <a16:creationId xmlns:a16="http://schemas.microsoft.com/office/drawing/2014/main" id="{FE6447D0-94F3-42D4-86DF-90D6AA42DDFA}"/>
              </a:ext>
            </a:extLst>
          </p:cNvPr>
          <p:cNvGrpSpPr/>
          <p:nvPr/>
        </p:nvGrpSpPr>
        <p:grpSpPr>
          <a:xfrm>
            <a:off x="4631891" y="3006843"/>
            <a:ext cx="944971" cy="169779"/>
            <a:chOff x="6868836" y="4552148"/>
            <a:chExt cx="1417456" cy="254669"/>
          </a:xfrm>
          <a:solidFill>
            <a:schemeClr val="accent6"/>
          </a:solidFill>
        </p:grpSpPr>
        <p:cxnSp>
          <p:nvCxnSpPr>
            <p:cNvPr id="115" name="Connecteur droit 51">
              <a:extLst>
                <a:ext uri="{FF2B5EF4-FFF2-40B4-BE49-F238E27FC236}">
                  <a16:creationId xmlns:a16="http://schemas.microsoft.com/office/drawing/2014/main" id="{76B3CF48-D0DC-414B-BEF7-240323750FA4}"/>
                </a:ext>
              </a:extLst>
            </p:cNvPr>
            <p:cNvCxnSpPr>
              <a:cxnSpLocks/>
            </p:cNvCxnSpPr>
            <p:nvPr/>
          </p:nvCxnSpPr>
          <p:spPr>
            <a:xfrm>
              <a:off x="6868836" y="4672858"/>
              <a:ext cx="1417456" cy="0"/>
            </a:xfrm>
            <a:prstGeom prst="line">
              <a:avLst/>
            </a:prstGeom>
            <a:grpFill/>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 name="Connecteur droit 74">
              <a:extLst>
                <a:ext uri="{FF2B5EF4-FFF2-40B4-BE49-F238E27FC236}">
                  <a16:creationId xmlns:a16="http://schemas.microsoft.com/office/drawing/2014/main" id="{A665D146-02DB-46F4-83BA-1B8EC8B5F220}"/>
                </a:ext>
              </a:extLst>
            </p:cNvPr>
            <p:cNvCxnSpPr>
              <a:cxnSpLocks/>
            </p:cNvCxnSpPr>
            <p:nvPr/>
          </p:nvCxnSpPr>
          <p:spPr>
            <a:xfrm flipV="1">
              <a:off x="6868836" y="4608333"/>
              <a:ext cx="0" cy="152401"/>
            </a:xfrm>
            <a:prstGeom prst="line">
              <a:avLst/>
            </a:prstGeom>
            <a:grpFill/>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7" name="Connecteur droit 75">
              <a:extLst>
                <a:ext uri="{FF2B5EF4-FFF2-40B4-BE49-F238E27FC236}">
                  <a16:creationId xmlns:a16="http://schemas.microsoft.com/office/drawing/2014/main" id="{FFDC9C11-AABC-45C0-ACF0-FCEBC0A7AEB5}"/>
                </a:ext>
              </a:extLst>
            </p:cNvPr>
            <p:cNvCxnSpPr>
              <a:cxnSpLocks/>
            </p:cNvCxnSpPr>
            <p:nvPr/>
          </p:nvCxnSpPr>
          <p:spPr>
            <a:xfrm flipV="1">
              <a:off x="8286292" y="4596658"/>
              <a:ext cx="0" cy="152401"/>
            </a:xfrm>
            <a:prstGeom prst="line">
              <a:avLst/>
            </a:prstGeom>
            <a:grpFill/>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8" name="Ellipse 77">
              <a:extLst>
                <a:ext uri="{FF2B5EF4-FFF2-40B4-BE49-F238E27FC236}">
                  <a16:creationId xmlns:a16="http://schemas.microsoft.com/office/drawing/2014/main" id="{DB5FE3CE-F898-4B9C-9560-26FA12C399C5}"/>
                </a:ext>
              </a:extLst>
            </p:cNvPr>
            <p:cNvSpPr/>
            <p:nvPr/>
          </p:nvSpPr>
          <p:spPr>
            <a:xfrm>
              <a:off x="7367199" y="4552148"/>
              <a:ext cx="254669" cy="254669"/>
            </a:xfrm>
            <a:prstGeom prst="ellipse">
              <a:avLst/>
            </a:prstGeom>
            <a:grpFill/>
            <a:ln>
              <a:solidFill>
                <a:schemeClr val="accent6"/>
              </a:solidFill>
            </a:ln>
          </p:spPr>
          <p:txBody>
            <a:bodyPr wrap="square" lIns="60960" tIns="243840" rIns="60960" bIns="243840" rtlCol="0" anchor="ctr">
              <a:no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Arial"/>
                <a:ea typeface="+mn-ea"/>
                <a:cs typeface="+mn-cs"/>
              </a:endParaRPr>
            </a:p>
          </p:txBody>
        </p:sp>
      </p:grpSp>
      <p:sp>
        <p:nvSpPr>
          <p:cNvPr id="124" name="ZoneTexte 41">
            <a:extLst>
              <a:ext uri="{FF2B5EF4-FFF2-40B4-BE49-F238E27FC236}">
                <a16:creationId xmlns:a16="http://schemas.microsoft.com/office/drawing/2014/main" id="{2F88DEAD-3316-4EC7-97A9-E6EEA65057A4}"/>
              </a:ext>
            </a:extLst>
          </p:cNvPr>
          <p:cNvSpPr txBox="1"/>
          <p:nvPr/>
        </p:nvSpPr>
        <p:spPr>
          <a:xfrm>
            <a:off x="6409905" y="1936114"/>
            <a:ext cx="3173579" cy="297454"/>
          </a:xfrm>
          <a:prstGeom prst="rect">
            <a:avLst/>
          </a:prstGeom>
          <a:noFill/>
        </p:spPr>
        <p:txBody>
          <a:bodyPr wrap="square" rtlCol="0">
            <a:sp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000000"/>
                </a:solidFill>
                <a:effectLst/>
                <a:uLnTx/>
                <a:uFillTx/>
                <a:latin typeface="Arial"/>
                <a:ea typeface="+mn-ea"/>
                <a:cs typeface="+mn-cs"/>
              </a:rPr>
              <a:t>Hazard ratio (95% CI), p value</a:t>
            </a:r>
          </a:p>
        </p:txBody>
      </p:sp>
      <p:graphicFrame>
        <p:nvGraphicFramePr>
          <p:cNvPr id="36" name="Tableau 1">
            <a:extLst>
              <a:ext uri="{FF2B5EF4-FFF2-40B4-BE49-F238E27FC236}">
                <a16:creationId xmlns:a16="http://schemas.microsoft.com/office/drawing/2014/main" id="{5522C0D7-1481-428A-94B4-993712FAE67E}"/>
              </a:ext>
            </a:extLst>
          </p:cNvPr>
          <p:cNvGraphicFramePr>
            <a:graphicFrameLocks noGrp="1"/>
          </p:cNvGraphicFramePr>
          <p:nvPr/>
        </p:nvGraphicFramePr>
        <p:xfrm>
          <a:off x="487369" y="2304661"/>
          <a:ext cx="1753103" cy="304800"/>
        </p:xfrm>
        <a:graphic>
          <a:graphicData uri="http://schemas.openxmlformats.org/drawingml/2006/table">
            <a:tbl>
              <a:tblPr firstRow="1" bandRow="1">
                <a:tableStyleId>{5C22544A-7EE6-4342-B048-85BDC9FD1C3A}</a:tableStyleId>
              </a:tblPr>
              <a:tblGrid>
                <a:gridCol w="1753103">
                  <a:extLst>
                    <a:ext uri="{9D8B030D-6E8A-4147-A177-3AD203B41FA5}">
                      <a16:colId xmlns:a16="http://schemas.microsoft.com/office/drawing/2014/main" val="1878261910"/>
                    </a:ext>
                  </a:extLst>
                </a:gridCol>
              </a:tblGrid>
              <a:tr h="304800">
                <a:tc>
                  <a:txBody>
                    <a:bodyPr/>
                    <a:lstStyle/>
                    <a:p>
                      <a:pPr algn="r"/>
                      <a:r>
                        <a:rPr lang="en-US" sz="1600" b="1">
                          <a:solidFill>
                            <a:schemeClr val="accent5"/>
                          </a:solidFill>
                        </a:rPr>
                        <a:t>Liraglutide</a:t>
                      </a:r>
                      <a:endParaRPr lang="en-US" sz="1600" b="1" baseline="30000">
                        <a:solidFill>
                          <a:schemeClr val="accent5"/>
                        </a:solidFill>
                      </a:endParaRPr>
                    </a:p>
                  </a:txBody>
                  <a:tcPr marL="60960" marR="60960" marT="30480" marB="30480"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4819746"/>
                  </a:ext>
                </a:extLst>
              </a:tr>
            </a:tbl>
          </a:graphicData>
        </a:graphic>
      </p:graphicFrame>
      <p:graphicFrame>
        <p:nvGraphicFramePr>
          <p:cNvPr id="37" name="Tableau 1">
            <a:extLst>
              <a:ext uri="{FF2B5EF4-FFF2-40B4-BE49-F238E27FC236}">
                <a16:creationId xmlns:a16="http://schemas.microsoft.com/office/drawing/2014/main" id="{F98A735D-B7BD-4968-B680-C535A5709E83}"/>
              </a:ext>
            </a:extLst>
          </p:cNvPr>
          <p:cNvGraphicFramePr>
            <a:graphicFrameLocks noGrp="1"/>
          </p:cNvGraphicFramePr>
          <p:nvPr/>
        </p:nvGraphicFramePr>
        <p:xfrm>
          <a:off x="487369" y="2736132"/>
          <a:ext cx="1753103" cy="670560"/>
        </p:xfrm>
        <a:graphic>
          <a:graphicData uri="http://schemas.openxmlformats.org/drawingml/2006/table">
            <a:tbl>
              <a:tblPr firstRow="1" bandRow="1">
                <a:tableStyleId>{5C22544A-7EE6-4342-B048-85BDC9FD1C3A}</a:tableStyleId>
              </a:tblPr>
              <a:tblGrid>
                <a:gridCol w="1753103">
                  <a:extLst>
                    <a:ext uri="{9D8B030D-6E8A-4147-A177-3AD203B41FA5}">
                      <a16:colId xmlns:a16="http://schemas.microsoft.com/office/drawing/2014/main" val="1878261910"/>
                    </a:ext>
                  </a:extLst>
                </a:gridCol>
              </a:tblGrid>
              <a:tr h="182880">
                <a:tc>
                  <a:txBody>
                    <a:bodyPr/>
                    <a:lstStyle/>
                    <a:p>
                      <a:pPr algn="r"/>
                      <a:endParaRPr lang="en-US" sz="1200" b="0" baseline="30000">
                        <a:solidFill>
                          <a:srgbClr val="727272"/>
                        </a:solidFill>
                      </a:endParaRPr>
                    </a:p>
                  </a:txBody>
                  <a:tcPr marL="60960" marR="60960" marT="30480" marB="30480"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4819746"/>
                  </a:ext>
                </a:extLst>
              </a:tr>
              <a:tr h="304800">
                <a:tc>
                  <a:txBody>
                    <a:bodyPr/>
                    <a:lstStyle/>
                    <a:p>
                      <a:pPr algn="r"/>
                      <a:r>
                        <a:rPr lang="en-US" sz="1600" b="1">
                          <a:solidFill>
                            <a:schemeClr val="accent6"/>
                          </a:solidFill>
                        </a:rPr>
                        <a:t>Semaglutide</a:t>
                      </a:r>
                      <a:endParaRPr lang="en-US" sz="1200" b="1" baseline="30000">
                        <a:solidFill>
                          <a:schemeClr val="accent6"/>
                        </a:solidFill>
                      </a:endParaRPr>
                    </a:p>
                  </a:txBody>
                  <a:tcPr marL="60960" marR="60960" marT="30480" marB="30480" anchor="ctr">
                    <a:lnL w="12700" cmpd="sng">
                      <a:noFill/>
                    </a:lnL>
                    <a:lnR w="63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653577"/>
                  </a:ext>
                </a:extLst>
              </a:tr>
              <a:tr h="182880">
                <a:tc>
                  <a:txBody>
                    <a:bodyPr/>
                    <a:lstStyle/>
                    <a:p>
                      <a:pPr algn="r"/>
                      <a:endParaRPr lang="en-US" sz="1200" b="0" baseline="30000">
                        <a:solidFill>
                          <a:srgbClr val="727272"/>
                        </a:solidFill>
                      </a:endParaRPr>
                    </a:p>
                  </a:txBody>
                  <a:tcPr marL="60960" marR="60960" marT="30480" marB="3048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0781254"/>
                  </a:ext>
                </a:extLst>
              </a:tr>
            </a:tbl>
          </a:graphicData>
        </a:graphic>
      </p:graphicFrame>
      <p:graphicFrame>
        <p:nvGraphicFramePr>
          <p:cNvPr id="38" name="Tableau 1">
            <a:extLst>
              <a:ext uri="{FF2B5EF4-FFF2-40B4-BE49-F238E27FC236}">
                <a16:creationId xmlns:a16="http://schemas.microsoft.com/office/drawing/2014/main" id="{D3523663-9E55-45D3-A70B-6F6384D19988}"/>
              </a:ext>
            </a:extLst>
          </p:cNvPr>
          <p:cNvGraphicFramePr>
            <a:graphicFrameLocks noGrp="1"/>
          </p:cNvGraphicFramePr>
          <p:nvPr/>
        </p:nvGraphicFramePr>
        <p:xfrm>
          <a:off x="2306918" y="2862582"/>
          <a:ext cx="1753103" cy="458300"/>
        </p:xfrm>
        <a:graphic>
          <a:graphicData uri="http://schemas.openxmlformats.org/drawingml/2006/table">
            <a:tbl>
              <a:tblPr firstRow="1" bandRow="1">
                <a:tableStyleId>{5C22544A-7EE6-4342-B048-85BDC9FD1C3A}</a:tableStyleId>
              </a:tblPr>
              <a:tblGrid>
                <a:gridCol w="1753103">
                  <a:extLst>
                    <a:ext uri="{9D8B030D-6E8A-4147-A177-3AD203B41FA5}">
                      <a16:colId xmlns:a16="http://schemas.microsoft.com/office/drawing/2014/main" val="1878261910"/>
                    </a:ext>
                  </a:extLst>
                </a:gridCol>
              </a:tblGrid>
              <a:tr h="458300">
                <a:tc>
                  <a:txBody>
                    <a:bodyPr/>
                    <a:lstStyle/>
                    <a:p>
                      <a:r>
                        <a:rPr lang="en-US" sz="1200" b="0">
                          <a:solidFill>
                            <a:srgbClr val="727272"/>
                          </a:solidFill>
                        </a:rPr>
                        <a:t>SUSTAIN-6</a:t>
                      </a:r>
                      <a:r>
                        <a:rPr lang="en-US" sz="1200" b="0" baseline="30000">
                          <a:solidFill>
                            <a:srgbClr val="727272"/>
                          </a:solidFill>
                        </a:rPr>
                        <a:t>2*</a:t>
                      </a:r>
                    </a:p>
                  </a:txBody>
                  <a:tcPr marL="60960" marR="60960" marT="30480" marB="30480"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653577"/>
                  </a:ext>
                </a:extLst>
              </a:tr>
            </a:tbl>
          </a:graphicData>
        </a:graphic>
      </p:graphicFrame>
      <p:graphicFrame>
        <p:nvGraphicFramePr>
          <p:cNvPr id="39" name="Tableau 43">
            <a:extLst>
              <a:ext uri="{FF2B5EF4-FFF2-40B4-BE49-F238E27FC236}">
                <a16:creationId xmlns:a16="http://schemas.microsoft.com/office/drawing/2014/main" id="{51B2B805-7384-44C1-84DC-F61F9EC43D3D}"/>
              </a:ext>
            </a:extLst>
          </p:cNvPr>
          <p:cNvGraphicFramePr>
            <a:graphicFrameLocks noGrp="1"/>
          </p:cNvGraphicFramePr>
          <p:nvPr/>
        </p:nvGraphicFramePr>
        <p:xfrm>
          <a:off x="6935444" y="2868038"/>
          <a:ext cx="2170224" cy="447386"/>
        </p:xfrm>
        <a:graphic>
          <a:graphicData uri="http://schemas.openxmlformats.org/drawingml/2006/table">
            <a:tbl>
              <a:tblPr firstRow="1" bandRow="1">
                <a:tableStyleId>{5C22544A-7EE6-4342-B048-85BDC9FD1C3A}</a:tableStyleId>
              </a:tblPr>
              <a:tblGrid>
                <a:gridCol w="2170224">
                  <a:extLst>
                    <a:ext uri="{9D8B030D-6E8A-4147-A177-3AD203B41FA5}">
                      <a16:colId xmlns:a16="http://schemas.microsoft.com/office/drawing/2014/main" val="1878261910"/>
                    </a:ext>
                  </a:extLst>
                </a:gridCol>
              </a:tblGrid>
              <a:tr h="447386">
                <a:tc>
                  <a:txBody>
                    <a:bodyPr/>
                    <a:lstStyle/>
                    <a:p>
                      <a:r>
                        <a:rPr lang="en-US" sz="1200" b="0">
                          <a:solidFill>
                            <a:srgbClr val="727272"/>
                          </a:solidFill>
                        </a:rPr>
                        <a:t>0.74 (0.58-0.95), </a:t>
                      </a:r>
                      <a:r>
                        <a:rPr lang="en-US" sz="1200" b="0" i="1">
                          <a:solidFill>
                            <a:srgbClr val="727272"/>
                          </a:solidFill>
                        </a:rPr>
                        <a:t>p</a:t>
                      </a:r>
                      <a:r>
                        <a:rPr lang="en-US" sz="1200" b="0">
                          <a:solidFill>
                            <a:srgbClr val="727272"/>
                          </a:solidFill>
                        </a:rPr>
                        <a:t>=0.02</a:t>
                      </a:r>
                    </a:p>
                  </a:txBody>
                  <a:tcPr marL="60960" marR="60960" marT="30480" marB="30480"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3261011"/>
                  </a:ext>
                </a:extLst>
              </a:tr>
            </a:tbl>
          </a:graphicData>
        </a:graphic>
      </p:graphicFrame>
      <p:graphicFrame>
        <p:nvGraphicFramePr>
          <p:cNvPr id="45" name="Tableau 1">
            <a:extLst>
              <a:ext uri="{FF2B5EF4-FFF2-40B4-BE49-F238E27FC236}">
                <a16:creationId xmlns:a16="http://schemas.microsoft.com/office/drawing/2014/main" id="{8844A1C5-2250-40A3-B8B3-8128A4ABA2BB}"/>
              </a:ext>
            </a:extLst>
          </p:cNvPr>
          <p:cNvGraphicFramePr>
            <a:graphicFrameLocks noGrp="1"/>
          </p:cNvGraphicFramePr>
          <p:nvPr/>
        </p:nvGraphicFramePr>
        <p:xfrm>
          <a:off x="487369" y="3322329"/>
          <a:ext cx="1753103" cy="670560"/>
        </p:xfrm>
        <a:graphic>
          <a:graphicData uri="http://schemas.openxmlformats.org/drawingml/2006/table">
            <a:tbl>
              <a:tblPr firstRow="1" bandRow="1">
                <a:tableStyleId>{5C22544A-7EE6-4342-B048-85BDC9FD1C3A}</a:tableStyleId>
              </a:tblPr>
              <a:tblGrid>
                <a:gridCol w="1753103">
                  <a:extLst>
                    <a:ext uri="{9D8B030D-6E8A-4147-A177-3AD203B41FA5}">
                      <a16:colId xmlns:a16="http://schemas.microsoft.com/office/drawing/2014/main" val="1878261910"/>
                    </a:ext>
                  </a:extLst>
                </a:gridCol>
              </a:tblGrid>
              <a:tr h="182880">
                <a:tc>
                  <a:txBody>
                    <a:bodyPr/>
                    <a:lstStyle/>
                    <a:p>
                      <a:pPr algn="r"/>
                      <a:endParaRPr lang="en-US" sz="1200" b="0" baseline="30000">
                        <a:solidFill>
                          <a:srgbClr val="727272"/>
                        </a:solidFill>
                      </a:endParaRPr>
                    </a:p>
                  </a:txBody>
                  <a:tcPr marL="60960" marR="60960" marT="30480" marB="30480"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4819746"/>
                  </a:ext>
                </a:extLst>
              </a:tr>
              <a:tr h="304800">
                <a:tc>
                  <a:txBody>
                    <a:bodyPr/>
                    <a:lstStyle/>
                    <a:p>
                      <a:pPr algn="r"/>
                      <a:r>
                        <a:rPr lang="en-US" sz="1600" b="1">
                          <a:solidFill>
                            <a:srgbClr val="FFC000"/>
                          </a:solidFill>
                        </a:rPr>
                        <a:t>Lixisenatide</a:t>
                      </a:r>
                      <a:endParaRPr lang="en-US" sz="1200" b="1" baseline="30000">
                        <a:solidFill>
                          <a:srgbClr val="FFC000"/>
                        </a:solidFill>
                      </a:endParaRPr>
                    </a:p>
                  </a:txBody>
                  <a:tcPr marL="60960" marR="60960" marT="30480" marB="30480" anchor="ctr">
                    <a:lnL w="12700" cmpd="sng">
                      <a:noFill/>
                    </a:lnL>
                    <a:lnR w="63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653577"/>
                  </a:ext>
                </a:extLst>
              </a:tr>
              <a:tr h="182880">
                <a:tc>
                  <a:txBody>
                    <a:bodyPr/>
                    <a:lstStyle/>
                    <a:p>
                      <a:pPr algn="r"/>
                      <a:endParaRPr lang="en-US" sz="1200" b="0" baseline="30000">
                        <a:solidFill>
                          <a:srgbClr val="727272"/>
                        </a:solidFill>
                      </a:endParaRPr>
                    </a:p>
                  </a:txBody>
                  <a:tcPr marL="60960" marR="60960" marT="30480" marB="3048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0781254"/>
                  </a:ext>
                </a:extLst>
              </a:tr>
            </a:tbl>
          </a:graphicData>
        </a:graphic>
      </p:graphicFrame>
      <p:graphicFrame>
        <p:nvGraphicFramePr>
          <p:cNvPr id="46" name="Tableau 1">
            <a:extLst>
              <a:ext uri="{FF2B5EF4-FFF2-40B4-BE49-F238E27FC236}">
                <a16:creationId xmlns:a16="http://schemas.microsoft.com/office/drawing/2014/main" id="{CE2F59AD-B086-4D82-BD42-23650B53E3A2}"/>
              </a:ext>
            </a:extLst>
          </p:cNvPr>
          <p:cNvGraphicFramePr>
            <a:graphicFrameLocks noGrp="1"/>
          </p:cNvGraphicFramePr>
          <p:nvPr/>
        </p:nvGraphicFramePr>
        <p:xfrm>
          <a:off x="2306918" y="3391423"/>
          <a:ext cx="1753103" cy="458300"/>
        </p:xfrm>
        <a:graphic>
          <a:graphicData uri="http://schemas.openxmlformats.org/drawingml/2006/table">
            <a:tbl>
              <a:tblPr firstRow="1" bandRow="1">
                <a:tableStyleId>{5C22544A-7EE6-4342-B048-85BDC9FD1C3A}</a:tableStyleId>
              </a:tblPr>
              <a:tblGrid>
                <a:gridCol w="1753103">
                  <a:extLst>
                    <a:ext uri="{9D8B030D-6E8A-4147-A177-3AD203B41FA5}">
                      <a16:colId xmlns:a16="http://schemas.microsoft.com/office/drawing/2014/main" val="1878261910"/>
                    </a:ext>
                  </a:extLst>
                </a:gridCol>
              </a:tblGrid>
              <a:tr h="458300">
                <a:tc>
                  <a:txBody>
                    <a:bodyPr/>
                    <a:lstStyle/>
                    <a:p>
                      <a:r>
                        <a:rPr lang="en-US" sz="1200" b="0">
                          <a:solidFill>
                            <a:srgbClr val="727272"/>
                          </a:solidFill>
                        </a:rPr>
                        <a:t>ELIXA</a:t>
                      </a:r>
                      <a:r>
                        <a:rPr lang="en-US" sz="1200" b="0" baseline="30000">
                          <a:solidFill>
                            <a:srgbClr val="727272"/>
                          </a:solidFill>
                        </a:rPr>
                        <a:t>3†</a:t>
                      </a:r>
                    </a:p>
                  </a:txBody>
                  <a:tcPr marL="60960" marR="60960" marT="30480" marB="30480"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653577"/>
                  </a:ext>
                </a:extLst>
              </a:tr>
            </a:tbl>
          </a:graphicData>
        </a:graphic>
      </p:graphicFrame>
      <p:graphicFrame>
        <p:nvGraphicFramePr>
          <p:cNvPr id="47" name="Tableau 43">
            <a:extLst>
              <a:ext uri="{FF2B5EF4-FFF2-40B4-BE49-F238E27FC236}">
                <a16:creationId xmlns:a16="http://schemas.microsoft.com/office/drawing/2014/main" id="{F8558234-E4C9-4BF3-9BBB-4440DE75382F}"/>
              </a:ext>
            </a:extLst>
          </p:cNvPr>
          <p:cNvGraphicFramePr>
            <a:graphicFrameLocks noGrp="1"/>
          </p:cNvGraphicFramePr>
          <p:nvPr/>
        </p:nvGraphicFramePr>
        <p:xfrm>
          <a:off x="6935444" y="3396880"/>
          <a:ext cx="2170224" cy="447386"/>
        </p:xfrm>
        <a:graphic>
          <a:graphicData uri="http://schemas.openxmlformats.org/drawingml/2006/table">
            <a:tbl>
              <a:tblPr firstRow="1" bandRow="1">
                <a:tableStyleId>{5C22544A-7EE6-4342-B048-85BDC9FD1C3A}</a:tableStyleId>
              </a:tblPr>
              <a:tblGrid>
                <a:gridCol w="2170224">
                  <a:extLst>
                    <a:ext uri="{9D8B030D-6E8A-4147-A177-3AD203B41FA5}">
                      <a16:colId xmlns:a16="http://schemas.microsoft.com/office/drawing/2014/main" val="1878261910"/>
                    </a:ext>
                  </a:extLst>
                </a:gridCol>
              </a:tblGrid>
              <a:tr h="447386">
                <a:tc>
                  <a:txBody>
                    <a:bodyPr/>
                    <a:lstStyle/>
                    <a:p>
                      <a:r>
                        <a:rPr lang="en-US" sz="1200" b="0">
                          <a:solidFill>
                            <a:srgbClr val="727272"/>
                          </a:solidFill>
                        </a:rPr>
                        <a:t>1.02 (0.89-1.17), </a:t>
                      </a:r>
                      <a:r>
                        <a:rPr lang="en-US" sz="1200" b="0" i="1">
                          <a:solidFill>
                            <a:srgbClr val="727272"/>
                          </a:solidFill>
                        </a:rPr>
                        <a:t>p</a:t>
                      </a:r>
                      <a:r>
                        <a:rPr lang="en-US" sz="1200" b="0">
                          <a:solidFill>
                            <a:srgbClr val="727272"/>
                          </a:solidFill>
                        </a:rPr>
                        <a:t>=0.81</a:t>
                      </a:r>
                    </a:p>
                  </a:txBody>
                  <a:tcPr marL="60960" marR="60960" marT="30480" marB="30480"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3261011"/>
                  </a:ext>
                </a:extLst>
              </a:tr>
            </a:tbl>
          </a:graphicData>
        </a:graphic>
      </p:graphicFrame>
      <p:grpSp>
        <p:nvGrpSpPr>
          <p:cNvPr id="84" name="Group 83">
            <a:extLst>
              <a:ext uri="{FF2B5EF4-FFF2-40B4-BE49-F238E27FC236}">
                <a16:creationId xmlns:a16="http://schemas.microsoft.com/office/drawing/2014/main" id="{447AD22A-477F-4404-8690-E186AC06EC3F}"/>
              </a:ext>
            </a:extLst>
          </p:cNvPr>
          <p:cNvGrpSpPr/>
          <p:nvPr/>
        </p:nvGrpSpPr>
        <p:grpSpPr>
          <a:xfrm>
            <a:off x="5428800" y="3559850"/>
            <a:ext cx="722233" cy="103837"/>
            <a:chOff x="7439058" y="5193147"/>
            <a:chExt cx="1083350" cy="155755"/>
          </a:xfrm>
          <a:solidFill>
            <a:srgbClr val="FFC000"/>
          </a:solidFill>
        </p:grpSpPr>
        <p:cxnSp>
          <p:nvCxnSpPr>
            <p:cNvPr id="85" name="Connecteur droit 84">
              <a:extLst>
                <a:ext uri="{FF2B5EF4-FFF2-40B4-BE49-F238E27FC236}">
                  <a16:creationId xmlns:a16="http://schemas.microsoft.com/office/drawing/2014/main" id="{79BFA97B-DF5C-45CF-B809-6828B111457A}"/>
                </a:ext>
              </a:extLst>
            </p:cNvPr>
            <p:cNvCxnSpPr>
              <a:cxnSpLocks/>
            </p:cNvCxnSpPr>
            <p:nvPr/>
          </p:nvCxnSpPr>
          <p:spPr>
            <a:xfrm>
              <a:off x="7461958" y="5273068"/>
              <a:ext cx="1060450" cy="0"/>
            </a:xfrm>
            <a:prstGeom prst="line">
              <a:avLst/>
            </a:prstGeom>
            <a:grpFill/>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40AB1B2F-0C03-4F1D-9CF7-7539231F1B05}"/>
                </a:ext>
              </a:extLst>
            </p:cNvPr>
            <p:cNvCxnSpPr>
              <a:cxnSpLocks/>
            </p:cNvCxnSpPr>
            <p:nvPr/>
          </p:nvCxnSpPr>
          <p:spPr>
            <a:xfrm flipV="1">
              <a:off x="8502651" y="5197234"/>
              <a:ext cx="0" cy="151668"/>
            </a:xfrm>
            <a:prstGeom prst="line">
              <a:avLst/>
            </a:prstGeom>
            <a:grpFill/>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F560B2E1-0A9A-4AEA-8886-172162A0B0B6}"/>
                </a:ext>
              </a:extLst>
            </p:cNvPr>
            <p:cNvCxnSpPr>
              <a:cxnSpLocks/>
            </p:cNvCxnSpPr>
            <p:nvPr/>
          </p:nvCxnSpPr>
          <p:spPr>
            <a:xfrm flipV="1">
              <a:off x="7439058" y="5197234"/>
              <a:ext cx="0" cy="151668"/>
            </a:xfrm>
            <a:prstGeom prst="line">
              <a:avLst/>
            </a:prstGeom>
            <a:grpFill/>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8B4D8E79-89B6-4C10-85D7-4858AA7C3904}"/>
                </a:ext>
              </a:extLst>
            </p:cNvPr>
            <p:cNvSpPr/>
            <p:nvPr/>
          </p:nvSpPr>
          <p:spPr>
            <a:xfrm rot="18674499">
              <a:off x="7873395" y="5211964"/>
              <a:ext cx="139041" cy="101407"/>
            </a:xfrm>
            <a:prstGeom prst="rect">
              <a:avLst/>
            </a:prstGeom>
            <a:grpFill/>
            <a:ln>
              <a:solidFill>
                <a:srgbClr val="FFC000"/>
              </a:solidFill>
            </a:ln>
          </p:spPr>
          <p:txBody>
            <a:bodyPr wrap="square" lIns="60960" tIns="243840" rIns="60960" bIns="243840" rtlCol="0" anchor="ctr">
              <a:no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Arial"/>
                <a:ea typeface="+mn-ea"/>
                <a:cs typeface="+mn-cs"/>
              </a:endParaRPr>
            </a:p>
          </p:txBody>
        </p:sp>
      </p:grpSp>
      <p:graphicFrame>
        <p:nvGraphicFramePr>
          <p:cNvPr id="92" name="Tableau 1">
            <a:extLst>
              <a:ext uri="{FF2B5EF4-FFF2-40B4-BE49-F238E27FC236}">
                <a16:creationId xmlns:a16="http://schemas.microsoft.com/office/drawing/2014/main" id="{79542545-A7AF-40D3-91D6-18DF21E33DE7}"/>
              </a:ext>
            </a:extLst>
          </p:cNvPr>
          <p:cNvGraphicFramePr>
            <a:graphicFrameLocks noGrp="1"/>
          </p:cNvGraphicFramePr>
          <p:nvPr/>
        </p:nvGraphicFramePr>
        <p:xfrm>
          <a:off x="488357" y="3815069"/>
          <a:ext cx="1753103" cy="670560"/>
        </p:xfrm>
        <a:graphic>
          <a:graphicData uri="http://schemas.openxmlformats.org/drawingml/2006/table">
            <a:tbl>
              <a:tblPr firstRow="1" bandRow="1">
                <a:tableStyleId>{5C22544A-7EE6-4342-B048-85BDC9FD1C3A}</a:tableStyleId>
              </a:tblPr>
              <a:tblGrid>
                <a:gridCol w="1753103">
                  <a:extLst>
                    <a:ext uri="{9D8B030D-6E8A-4147-A177-3AD203B41FA5}">
                      <a16:colId xmlns:a16="http://schemas.microsoft.com/office/drawing/2014/main" val="1878261910"/>
                    </a:ext>
                  </a:extLst>
                </a:gridCol>
              </a:tblGrid>
              <a:tr h="182880">
                <a:tc>
                  <a:txBody>
                    <a:bodyPr/>
                    <a:lstStyle/>
                    <a:p>
                      <a:pPr algn="r"/>
                      <a:endParaRPr lang="en-US" sz="1200" b="0" baseline="30000">
                        <a:solidFill>
                          <a:srgbClr val="727272"/>
                        </a:solidFill>
                      </a:endParaRPr>
                    </a:p>
                  </a:txBody>
                  <a:tcPr marL="60960" marR="60960" marT="30480" marB="30480"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4819746"/>
                  </a:ext>
                </a:extLst>
              </a:tr>
              <a:tr h="304800">
                <a:tc>
                  <a:txBody>
                    <a:bodyPr/>
                    <a:lstStyle/>
                    <a:p>
                      <a:pPr algn="r"/>
                      <a:r>
                        <a:rPr lang="en-US" sz="1600" b="1">
                          <a:solidFill>
                            <a:srgbClr val="0070C0"/>
                          </a:solidFill>
                        </a:rPr>
                        <a:t>Exenatide</a:t>
                      </a:r>
                      <a:endParaRPr lang="en-US" sz="1200" b="1" baseline="30000">
                        <a:solidFill>
                          <a:srgbClr val="0070C0"/>
                        </a:solidFill>
                      </a:endParaRPr>
                    </a:p>
                  </a:txBody>
                  <a:tcPr marL="60960" marR="60960" marT="30480" marB="30480" anchor="ctr">
                    <a:lnL w="12700" cmpd="sng">
                      <a:noFill/>
                    </a:lnL>
                    <a:lnR w="63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653577"/>
                  </a:ext>
                </a:extLst>
              </a:tr>
              <a:tr h="182880">
                <a:tc>
                  <a:txBody>
                    <a:bodyPr/>
                    <a:lstStyle/>
                    <a:p>
                      <a:pPr algn="r"/>
                      <a:endParaRPr lang="en-US" sz="1200" b="0" baseline="30000">
                        <a:solidFill>
                          <a:srgbClr val="727272"/>
                        </a:solidFill>
                      </a:endParaRPr>
                    </a:p>
                  </a:txBody>
                  <a:tcPr marL="60960" marR="60960" marT="30480" marB="3048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0781254"/>
                  </a:ext>
                </a:extLst>
              </a:tr>
            </a:tbl>
          </a:graphicData>
        </a:graphic>
      </p:graphicFrame>
      <p:graphicFrame>
        <p:nvGraphicFramePr>
          <p:cNvPr id="93" name="Tableau 1">
            <a:extLst>
              <a:ext uri="{FF2B5EF4-FFF2-40B4-BE49-F238E27FC236}">
                <a16:creationId xmlns:a16="http://schemas.microsoft.com/office/drawing/2014/main" id="{C73D77A4-514E-481E-BD4A-18144B413F33}"/>
              </a:ext>
            </a:extLst>
          </p:cNvPr>
          <p:cNvGraphicFramePr>
            <a:graphicFrameLocks noGrp="1"/>
          </p:cNvGraphicFramePr>
          <p:nvPr/>
        </p:nvGraphicFramePr>
        <p:xfrm>
          <a:off x="2306918" y="3941519"/>
          <a:ext cx="1753103" cy="458300"/>
        </p:xfrm>
        <a:graphic>
          <a:graphicData uri="http://schemas.openxmlformats.org/drawingml/2006/table">
            <a:tbl>
              <a:tblPr firstRow="1" bandRow="1">
                <a:tableStyleId>{5C22544A-7EE6-4342-B048-85BDC9FD1C3A}</a:tableStyleId>
              </a:tblPr>
              <a:tblGrid>
                <a:gridCol w="1753103">
                  <a:extLst>
                    <a:ext uri="{9D8B030D-6E8A-4147-A177-3AD203B41FA5}">
                      <a16:colId xmlns:a16="http://schemas.microsoft.com/office/drawing/2014/main" val="1878261910"/>
                    </a:ext>
                  </a:extLst>
                </a:gridCol>
              </a:tblGrid>
              <a:tr h="458300">
                <a:tc>
                  <a:txBody>
                    <a:bodyPr/>
                    <a:lstStyle/>
                    <a:p>
                      <a:r>
                        <a:rPr lang="en-US" sz="1200" b="0">
                          <a:solidFill>
                            <a:srgbClr val="727272"/>
                          </a:solidFill>
                        </a:rPr>
                        <a:t>EXSCEL</a:t>
                      </a:r>
                      <a:r>
                        <a:rPr lang="en-US" sz="1200" b="0" baseline="30000">
                          <a:solidFill>
                            <a:srgbClr val="727272"/>
                          </a:solidFill>
                        </a:rPr>
                        <a:t>4*</a:t>
                      </a:r>
                    </a:p>
                  </a:txBody>
                  <a:tcPr marL="60960" marR="60960" marT="30480" marB="30480"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653577"/>
                  </a:ext>
                </a:extLst>
              </a:tr>
            </a:tbl>
          </a:graphicData>
        </a:graphic>
      </p:graphicFrame>
      <p:graphicFrame>
        <p:nvGraphicFramePr>
          <p:cNvPr id="94" name="Tableau 43">
            <a:extLst>
              <a:ext uri="{FF2B5EF4-FFF2-40B4-BE49-F238E27FC236}">
                <a16:creationId xmlns:a16="http://schemas.microsoft.com/office/drawing/2014/main" id="{B256E585-6A5F-4797-96B5-866CD5830F7C}"/>
              </a:ext>
            </a:extLst>
          </p:cNvPr>
          <p:cNvGraphicFramePr>
            <a:graphicFrameLocks noGrp="1"/>
          </p:cNvGraphicFramePr>
          <p:nvPr/>
        </p:nvGraphicFramePr>
        <p:xfrm>
          <a:off x="6935444" y="3946975"/>
          <a:ext cx="2170224" cy="447386"/>
        </p:xfrm>
        <a:graphic>
          <a:graphicData uri="http://schemas.openxmlformats.org/drawingml/2006/table">
            <a:tbl>
              <a:tblPr firstRow="1" bandRow="1">
                <a:tableStyleId>{5C22544A-7EE6-4342-B048-85BDC9FD1C3A}</a:tableStyleId>
              </a:tblPr>
              <a:tblGrid>
                <a:gridCol w="2170224">
                  <a:extLst>
                    <a:ext uri="{9D8B030D-6E8A-4147-A177-3AD203B41FA5}">
                      <a16:colId xmlns:a16="http://schemas.microsoft.com/office/drawing/2014/main" val="1878261910"/>
                    </a:ext>
                  </a:extLst>
                </a:gridCol>
              </a:tblGrid>
              <a:tr h="447386">
                <a:tc>
                  <a:txBody>
                    <a:bodyPr/>
                    <a:lstStyle/>
                    <a:p>
                      <a:r>
                        <a:rPr lang="en-US" sz="1200" b="0">
                          <a:solidFill>
                            <a:srgbClr val="727272"/>
                          </a:solidFill>
                        </a:rPr>
                        <a:t>0.91 (0.83-1.00), </a:t>
                      </a:r>
                      <a:r>
                        <a:rPr lang="en-US" sz="1200" b="0" i="1">
                          <a:solidFill>
                            <a:srgbClr val="727272"/>
                          </a:solidFill>
                        </a:rPr>
                        <a:t>p</a:t>
                      </a:r>
                      <a:r>
                        <a:rPr lang="en-US" sz="1200" b="0">
                          <a:solidFill>
                            <a:srgbClr val="727272"/>
                          </a:solidFill>
                        </a:rPr>
                        <a:t>=0.06</a:t>
                      </a:r>
                    </a:p>
                  </a:txBody>
                  <a:tcPr marL="60960" marR="60960" marT="30480" marB="30480"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3261011"/>
                  </a:ext>
                </a:extLst>
              </a:tr>
            </a:tbl>
          </a:graphicData>
        </a:graphic>
      </p:graphicFrame>
      <p:grpSp>
        <p:nvGrpSpPr>
          <p:cNvPr id="125" name="Groupe 80">
            <a:extLst>
              <a:ext uri="{FF2B5EF4-FFF2-40B4-BE49-F238E27FC236}">
                <a16:creationId xmlns:a16="http://schemas.microsoft.com/office/drawing/2014/main" id="{C9E44FC8-8CCD-4F3F-865A-88EF635282C3}"/>
              </a:ext>
            </a:extLst>
          </p:cNvPr>
          <p:cNvGrpSpPr/>
          <p:nvPr/>
        </p:nvGrpSpPr>
        <p:grpSpPr>
          <a:xfrm>
            <a:off x="5262880" y="4110044"/>
            <a:ext cx="446676" cy="106516"/>
            <a:chOff x="-8205428" y="5265754"/>
            <a:chExt cx="670014" cy="159774"/>
          </a:xfrm>
          <a:solidFill>
            <a:srgbClr val="0070C0"/>
          </a:solidFill>
        </p:grpSpPr>
        <p:sp>
          <p:nvSpPr>
            <p:cNvPr id="126" name="Triangle isocèle 69">
              <a:extLst>
                <a:ext uri="{FF2B5EF4-FFF2-40B4-BE49-F238E27FC236}">
                  <a16:creationId xmlns:a16="http://schemas.microsoft.com/office/drawing/2014/main" id="{96F9EDA3-51E6-494E-B957-88D5B71FF7FD}"/>
                </a:ext>
              </a:extLst>
            </p:cNvPr>
            <p:cNvSpPr/>
            <p:nvPr/>
          </p:nvSpPr>
          <p:spPr>
            <a:xfrm>
              <a:off x="-7968697" y="5265754"/>
              <a:ext cx="191729" cy="157175"/>
            </a:xfrm>
            <a:prstGeom prst="triangle">
              <a:avLst/>
            </a:prstGeom>
            <a:grpFill/>
            <a:ln>
              <a:solidFill>
                <a:srgbClr val="0070C0"/>
              </a:solidFill>
            </a:ln>
          </p:spPr>
          <p:txBody>
            <a:bodyPr wrap="square" lIns="60960" tIns="243840" rIns="60960" bIns="243840"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Arial"/>
                <a:ea typeface="+mn-ea"/>
                <a:cs typeface="+mn-cs"/>
              </a:endParaRPr>
            </a:p>
          </p:txBody>
        </p:sp>
        <p:cxnSp>
          <p:nvCxnSpPr>
            <p:cNvPr id="127" name="Connecteur droit 70">
              <a:extLst>
                <a:ext uri="{FF2B5EF4-FFF2-40B4-BE49-F238E27FC236}">
                  <a16:creationId xmlns:a16="http://schemas.microsoft.com/office/drawing/2014/main" id="{743292F8-2762-43DD-A541-546CEA0BA132}"/>
                </a:ext>
              </a:extLst>
            </p:cNvPr>
            <p:cNvCxnSpPr>
              <a:cxnSpLocks/>
            </p:cNvCxnSpPr>
            <p:nvPr/>
          </p:nvCxnSpPr>
          <p:spPr>
            <a:xfrm flipV="1">
              <a:off x="-7535414" y="5265754"/>
              <a:ext cx="0" cy="152400"/>
            </a:xfrm>
            <a:prstGeom prst="line">
              <a:avLst/>
            </a:prstGeom>
            <a:grpFill/>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 name="Connecteur droit 71">
              <a:extLst>
                <a:ext uri="{FF2B5EF4-FFF2-40B4-BE49-F238E27FC236}">
                  <a16:creationId xmlns:a16="http://schemas.microsoft.com/office/drawing/2014/main" id="{2BE733C1-B93F-4C6C-9DB0-58575F6CA64A}"/>
                </a:ext>
              </a:extLst>
            </p:cNvPr>
            <p:cNvCxnSpPr>
              <a:cxnSpLocks/>
            </p:cNvCxnSpPr>
            <p:nvPr/>
          </p:nvCxnSpPr>
          <p:spPr>
            <a:xfrm>
              <a:off x="-8205428" y="5349328"/>
              <a:ext cx="662940" cy="0"/>
            </a:xfrm>
            <a:prstGeom prst="line">
              <a:avLst/>
            </a:prstGeom>
            <a:grpFill/>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 name="Connecteur droit 73">
              <a:extLst>
                <a:ext uri="{FF2B5EF4-FFF2-40B4-BE49-F238E27FC236}">
                  <a16:creationId xmlns:a16="http://schemas.microsoft.com/office/drawing/2014/main" id="{69766C5D-CA71-468B-88A5-6D87A1AAE3A7}"/>
                </a:ext>
              </a:extLst>
            </p:cNvPr>
            <p:cNvCxnSpPr>
              <a:cxnSpLocks/>
            </p:cNvCxnSpPr>
            <p:nvPr/>
          </p:nvCxnSpPr>
          <p:spPr>
            <a:xfrm flipV="1">
              <a:off x="-8187633" y="5273128"/>
              <a:ext cx="0" cy="152400"/>
            </a:xfrm>
            <a:prstGeom prst="line">
              <a:avLst/>
            </a:prstGeom>
            <a:grpFill/>
            <a:ln w="571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7" name="Rectangle: Rounded Corners 16">
            <a:extLst>
              <a:ext uri="{FF2B5EF4-FFF2-40B4-BE49-F238E27FC236}">
                <a16:creationId xmlns:a16="http://schemas.microsoft.com/office/drawing/2014/main" id="{8B6B360B-89D7-4C34-AA2A-4FB9118C8954}"/>
              </a:ext>
            </a:extLst>
          </p:cNvPr>
          <p:cNvSpPr/>
          <p:nvPr/>
        </p:nvSpPr>
        <p:spPr>
          <a:xfrm>
            <a:off x="9851041" y="1534175"/>
            <a:ext cx="2213957" cy="3890019"/>
          </a:xfrm>
          <a:prstGeom prst="roundRect">
            <a:avLst>
              <a:gd name="adj" fmla="val 0"/>
            </a:avLst>
          </a:prstGeom>
          <a:noFill/>
        </p:spPr>
        <p:txBody>
          <a:bodyPr wrap="square" lIns="60960" tIns="243840" rIns="60960" bIns="243840" rtlCol="0" anchor="ctr">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CA" sz="1333" b="1" i="0" u="none" strike="noStrike" kern="1200" cap="none" spc="0" normalizeH="0" baseline="0" noProof="0">
                <a:ln>
                  <a:noFill/>
                </a:ln>
                <a:solidFill>
                  <a:srgbClr val="36B55D"/>
                </a:solidFill>
                <a:effectLst/>
                <a:uLnTx/>
                <a:uFillTx/>
                <a:latin typeface="Arial"/>
                <a:ea typeface="+mn-ea"/>
                <a:cs typeface="+mn-cs"/>
              </a:rPr>
              <a:t>NB:</a:t>
            </a:r>
          </a:p>
          <a:p>
            <a:pPr marL="228611" marR="0" lvl="0" indent="-228611"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333" b="1" i="0" u="none" strike="noStrike" kern="1200" cap="none" spc="0" normalizeH="0" baseline="0" noProof="0">
                <a:ln>
                  <a:noFill/>
                </a:ln>
                <a:solidFill>
                  <a:srgbClr val="36B55D"/>
                </a:solidFill>
                <a:effectLst/>
                <a:uLnTx/>
                <a:uFillTx/>
                <a:latin typeface="Arial"/>
                <a:ea typeface="+mn-ea"/>
                <a:cs typeface="+mn-cs"/>
              </a:rPr>
              <a:t>Preliminary results of the REWIND trial indicate improved CV outcomes with dulaglutide in a mostly primary prevention population</a:t>
            </a:r>
            <a:r>
              <a:rPr kumimoji="0" lang="en-CA" sz="1333" b="1" i="0" u="none" strike="noStrike" kern="1200" cap="none" spc="0" normalizeH="0" baseline="30000" noProof="0">
                <a:ln>
                  <a:noFill/>
                </a:ln>
                <a:solidFill>
                  <a:srgbClr val="36B55D"/>
                </a:solidFill>
                <a:effectLst/>
                <a:uLnTx/>
                <a:uFillTx/>
                <a:latin typeface="Arial"/>
                <a:ea typeface="+mn-ea"/>
                <a:cs typeface="+mn-cs"/>
              </a:rPr>
              <a:t>5</a:t>
            </a:r>
          </a:p>
        </p:txBody>
      </p:sp>
      <p:sp>
        <p:nvSpPr>
          <p:cNvPr id="130" name="Text Placeholder 64">
            <a:extLst>
              <a:ext uri="{FF2B5EF4-FFF2-40B4-BE49-F238E27FC236}">
                <a16:creationId xmlns:a16="http://schemas.microsoft.com/office/drawing/2014/main" id="{3280B585-050A-4106-B41B-CDD65280D004}"/>
              </a:ext>
            </a:extLst>
          </p:cNvPr>
          <p:cNvSpPr txBox="1">
            <a:spLocks/>
          </p:cNvSpPr>
          <p:nvPr/>
        </p:nvSpPr>
        <p:spPr>
          <a:xfrm>
            <a:off x="4872441" y="5930083"/>
            <a:ext cx="6661579" cy="773528"/>
          </a:xfrm>
          <a:prstGeom prst="rect">
            <a:avLst/>
          </a:prstGeom>
        </p:spPr>
        <p:txBody>
          <a:bodyPr vert="horz" lIns="60960" tIns="30480" rIns="60960" bIns="0" rtlCol="0" anchor="b">
            <a:noAutofit/>
          </a:bodyPr>
          <a:lstStyle>
            <a:lvl1pPr marL="0" indent="0" algn="l" defTabSz="1371669" rtl="0" eaLnBrk="1" latinLnBrk="0" hangingPunct="1">
              <a:lnSpc>
                <a:spcPct val="100000"/>
              </a:lnSpc>
              <a:spcBef>
                <a:spcPts val="0"/>
              </a:spcBef>
              <a:spcAft>
                <a:spcPts val="0"/>
              </a:spcAft>
              <a:buClr>
                <a:schemeClr val="accent2"/>
              </a:buClr>
              <a:buFont typeface="Wingdings" panose="05000000000000000000" pitchFamily="2" charset="2"/>
              <a:buNone/>
              <a:defRPr sz="1600" kern="1200">
                <a:solidFill>
                  <a:schemeClr val="tx1"/>
                </a:solidFill>
                <a:latin typeface="+mn-lt"/>
                <a:ea typeface="+mn-ea"/>
                <a:cs typeface="+mn-cs"/>
              </a:defRPr>
            </a:lvl1pPr>
            <a:lvl2pPr marL="685834" indent="0" algn="l" defTabSz="1371669" rtl="0" eaLnBrk="1" latinLnBrk="0" hangingPunct="1">
              <a:lnSpc>
                <a:spcPct val="100000"/>
              </a:lnSpc>
              <a:spcBef>
                <a:spcPts val="600"/>
              </a:spcBef>
              <a:buFont typeface="Arial" panose="020B0604020202020204" pitchFamily="34" charset="0"/>
              <a:buNone/>
              <a:defRPr sz="2800" kern="1200">
                <a:solidFill>
                  <a:schemeClr val="tx1"/>
                </a:solidFill>
                <a:latin typeface="+mn-lt"/>
                <a:ea typeface="+mn-ea"/>
                <a:cs typeface="+mn-cs"/>
              </a:defRPr>
            </a:lvl2pPr>
            <a:lvl3pPr marL="1714586" indent="-342917" algn="l" defTabSz="1371669" rtl="0" eaLnBrk="1" latinLnBrk="0" hangingPunct="1">
              <a:lnSpc>
                <a:spcPct val="100000"/>
              </a:lnSpc>
              <a:spcBef>
                <a:spcPts val="750"/>
              </a:spcBef>
              <a:buFont typeface="Arial" panose="020B0604020202020204" pitchFamily="34" charset="0"/>
              <a:buChar char="•"/>
              <a:defRPr sz="2400" kern="1200">
                <a:solidFill>
                  <a:schemeClr val="tx1"/>
                </a:solidFill>
                <a:latin typeface="+mn-lt"/>
                <a:ea typeface="+mn-ea"/>
                <a:cs typeface="+mn-cs"/>
              </a:defRPr>
            </a:lvl3pPr>
            <a:lvl4pPr marL="2400420" indent="-342917" algn="l" defTabSz="1371669" rtl="0" eaLnBrk="1" latinLnBrk="0" hangingPunct="1">
              <a:lnSpc>
                <a:spcPct val="100000"/>
              </a:lnSpc>
              <a:spcBef>
                <a:spcPts val="750"/>
              </a:spcBef>
              <a:buFont typeface="Arial" panose="020B0604020202020204" pitchFamily="34" charset="0"/>
              <a:buChar char="•"/>
              <a:defRPr sz="2000" kern="1200">
                <a:solidFill>
                  <a:schemeClr val="tx1"/>
                </a:solidFill>
                <a:latin typeface="+mn-lt"/>
                <a:ea typeface="+mn-ea"/>
                <a:cs typeface="+mn-cs"/>
              </a:defRPr>
            </a:lvl4pPr>
            <a:lvl5pPr marL="3086255" indent="-342917" algn="l" defTabSz="1371669" rtl="0" eaLnBrk="1" latinLnBrk="0" hangingPunct="1">
              <a:lnSpc>
                <a:spcPct val="100000"/>
              </a:lnSpc>
              <a:spcBef>
                <a:spcPts val="750"/>
              </a:spcBef>
              <a:buFont typeface="Arial" panose="020B0604020202020204" pitchFamily="34" charset="0"/>
              <a:buChar char="•"/>
              <a:defRPr sz="20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228611" marR="0" lvl="0" indent="-228611" algn="l" defTabSz="914492" rtl="0" eaLnBrk="1" fontAlgn="auto" latinLnBrk="0" hangingPunct="1">
              <a:lnSpc>
                <a:spcPct val="100000"/>
              </a:lnSpc>
              <a:spcBef>
                <a:spcPts val="0"/>
              </a:spcBef>
              <a:spcAft>
                <a:spcPts val="0"/>
              </a:spcAft>
              <a:buClr>
                <a:srgbClr val="000000">
                  <a:lumMod val="65000"/>
                  <a:lumOff val="35000"/>
                </a:srgbClr>
              </a:buClr>
              <a:buSzTx/>
              <a:buFont typeface="+mj-lt"/>
              <a:buAutoNum type="arabicPeriod" startAt="4"/>
              <a:tabLst/>
              <a:defRPr/>
            </a:pPr>
            <a:r>
              <a:rPr kumimoji="0" lang="en-CA" sz="1067" b="0" i="0" u="none" strike="noStrike" kern="1200" cap="none" spc="0" normalizeH="0" baseline="0" noProof="0">
                <a:ln>
                  <a:noFill/>
                </a:ln>
                <a:solidFill>
                  <a:srgbClr val="000000">
                    <a:lumMod val="65000"/>
                    <a:lumOff val="35000"/>
                  </a:srgbClr>
                </a:solidFill>
                <a:effectLst/>
                <a:uLnTx/>
                <a:uFillTx/>
                <a:latin typeface="Arial"/>
                <a:ea typeface="+mn-ea"/>
                <a:cs typeface="+mn-cs"/>
              </a:rPr>
              <a:t>Holman RR, </a:t>
            </a:r>
            <a:r>
              <a:rPr kumimoji="0" lang="en-CA" sz="1067" b="0" i="1" u="none" strike="noStrike" kern="1200" cap="none" spc="0" normalizeH="0" baseline="0" noProof="0">
                <a:ln>
                  <a:noFill/>
                </a:ln>
                <a:solidFill>
                  <a:srgbClr val="000000">
                    <a:lumMod val="65000"/>
                    <a:lumOff val="35000"/>
                  </a:srgbClr>
                </a:solidFill>
                <a:effectLst/>
                <a:uLnTx/>
                <a:uFillTx/>
                <a:latin typeface="Arial"/>
                <a:ea typeface="+mn-ea"/>
                <a:cs typeface="+mn-cs"/>
              </a:rPr>
              <a:t>et al. N Engl J Med</a:t>
            </a:r>
            <a:r>
              <a:rPr kumimoji="0" lang="en-CA" sz="1067" b="0" i="0" u="none" strike="noStrike" kern="1200" cap="none" spc="0" normalizeH="0" baseline="0" noProof="0">
                <a:ln>
                  <a:noFill/>
                </a:ln>
                <a:solidFill>
                  <a:srgbClr val="000000">
                    <a:lumMod val="65000"/>
                    <a:lumOff val="35000"/>
                  </a:srgbClr>
                </a:solidFill>
                <a:effectLst/>
                <a:uLnTx/>
                <a:uFillTx/>
                <a:latin typeface="Arial"/>
                <a:ea typeface="+mn-ea"/>
                <a:cs typeface="+mn-cs"/>
              </a:rPr>
              <a:t> 2017; 377(13):1228-39.</a:t>
            </a:r>
          </a:p>
          <a:p>
            <a:pPr marL="228611" marR="0" lvl="0" indent="-228611" algn="l" defTabSz="914492" rtl="0" eaLnBrk="1" fontAlgn="auto" latinLnBrk="0" hangingPunct="1">
              <a:lnSpc>
                <a:spcPct val="100000"/>
              </a:lnSpc>
              <a:spcBef>
                <a:spcPts val="0"/>
              </a:spcBef>
              <a:spcAft>
                <a:spcPts val="0"/>
              </a:spcAft>
              <a:buClr>
                <a:srgbClr val="000000">
                  <a:lumMod val="65000"/>
                  <a:lumOff val="35000"/>
                </a:srgbClr>
              </a:buClr>
              <a:buSzTx/>
              <a:buFont typeface="Wingdings" panose="05000000000000000000" pitchFamily="2" charset="2"/>
              <a:buAutoNum type="arabicPeriod" startAt="4"/>
              <a:tabLst/>
              <a:defRPr/>
            </a:pPr>
            <a:r>
              <a:rPr kumimoji="0" lang="en-CA" sz="1067" b="0" i="0" u="none" strike="noStrike" kern="1200" cap="none" spc="0" normalizeH="0" baseline="0" noProof="0">
                <a:ln>
                  <a:noFill/>
                </a:ln>
                <a:solidFill>
                  <a:srgbClr val="000000">
                    <a:lumMod val="65000"/>
                    <a:lumOff val="35000"/>
                  </a:srgbClr>
                </a:solidFill>
                <a:effectLst/>
                <a:uLnTx/>
                <a:uFillTx/>
                <a:latin typeface="Arial"/>
                <a:ea typeface="+mn-ea"/>
                <a:cs typeface="+mn-cs"/>
              </a:rPr>
              <a:t>Hernandez AF, et al. </a:t>
            </a:r>
            <a:r>
              <a:rPr kumimoji="0" lang="en-CA" sz="1067" b="0" i="1" u="none" strike="noStrike" kern="1200" cap="none" spc="0" normalizeH="0" baseline="0" noProof="0">
                <a:ln>
                  <a:noFill/>
                </a:ln>
                <a:solidFill>
                  <a:srgbClr val="000000">
                    <a:lumMod val="65000"/>
                    <a:lumOff val="35000"/>
                  </a:srgbClr>
                </a:solidFill>
                <a:effectLst/>
                <a:uLnTx/>
                <a:uFillTx/>
                <a:latin typeface="Arial"/>
                <a:ea typeface="+mn-ea"/>
                <a:cs typeface="+mn-cs"/>
              </a:rPr>
              <a:t>The Lancet 2018</a:t>
            </a:r>
            <a:r>
              <a:rPr kumimoji="0" lang="en-CA" sz="1067" b="0" i="0" u="none" strike="noStrike" kern="1200" cap="none" spc="0" normalizeH="0" baseline="0" noProof="0">
                <a:ln>
                  <a:noFill/>
                </a:ln>
                <a:solidFill>
                  <a:srgbClr val="000000">
                    <a:lumMod val="65000"/>
                    <a:lumOff val="35000"/>
                  </a:srgbClr>
                </a:solidFill>
                <a:effectLst/>
                <a:uLnTx/>
                <a:uFillTx/>
                <a:latin typeface="Arial"/>
                <a:ea typeface="+mn-ea"/>
                <a:cs typeface="+mn-cs"/>
              </a:rPr>
              <a:t>; 392(10157):1519–29.</a:t>
            </a:r>
          </a:p>
          <a:p>
            <a:pPr marL="228611" marR="0" lvl="0" indent="-228611" algn="l" defTabSz="914492" rtl="0" eaLnBrk="1" fontAlgn="auto" latinLnBrk="0" hangingPunct="1">
              <a:lnSpc>
                <a:spcPct val="100000"/>
              </a:lnSpc>
              <a:spcBef>
                <a:spcPts val="0"/>
              </a:spcBef>
              <a:spcAft>
                <a:spcPts val="0"/>
              </a:spcAft>
              <a:buClr>
                <a:srgbClr val="000000">
                  <a:lumMod val="65000"/>
                  <a:lumOff val="35000"/>
                </a:srgbClr>
              </a:buClr>
              <a:buSzTx/>
              <a:buFont typeface="Wingdings" panose="05000000000000000000" pitchFamily="2" charset="2"/>
              <a:buAutoNum type="arabicPeriod" startAt="4"/>
              <a:tabLst/>
              <a:defRPr/>
            </a:pPr>
            <a:r>
              <a:rPr kumimoji="0" lang="en-CA" sz="1067" b="0" i="0" u="none" strike="noStrike" kern="1200" cap="none" spc="0" normalizeH="0" baseline="0" noProof="0">
                <a:ln>
                  <a:noFill/>
                </a:ln>
                <a:solidFill>
                  <a:srgbClr val="000000">
                    <a:lumMod val="65000"/>
                    <a:lumOff val="35000"/>
                  </a:srgbClr>
                </a:solidFill>
                <a:effectLst/>
                <a:uLnTx/>
                <a:uFillTx/>
                <a:latin typeface="Arial"/>
                <a:ea typeface="+mn-ea"/>
                <a:cs typeface="+mn-cs"/>
              </a:rPr>
              <a:t>Eli Lilly and Company. Press Release, November 5, 2018.</a:t>
            </a:r>
          </a:p>
        </p:txBody>
      </p:sp>
      <p:cxnSp>
        <p:nvCxnSpPr>
          <p:cNvPr id="5" name="Straight Connector 4">
            <a:extLst>
              <a:ext uri="{FF2B5EF4-FFF2-40B4-BE49-F238E27FC236}">
                <a16:creationId xmlns:a16="http://schemas.microsoft.com/office/drawing/2014/main" id="{4B33A9B6-C06D-450B-8ED9-AE9E23F41FE0}"/>
              </a:ext>
            </a:extLst>
          </p:cNvPr>
          <p:cNvCxnSpPr/>
          <p:nvPr/>
        </p:nvCxnSpPr>
        <p:spPr>
          <a:xfrm>
            <a:off x="9720482" y="1487787"/>
            <a:ext cx="0" cy="3947813"/>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0260442-6570-4797-B8CB-162FF6F3F38C}"/>
              </a:ext>
            </a:extLst>
          </p:cNvPr>
          <p:cNvSpPr/>
          <p:nvPr/>
        </p:nvSpPr>
        <p:spPr>
          <a:xfrm>
            <a:off x="1003048" y="5964760"/>
            <a:ext cx="7823199" cy="256545"/>
          </a:xfrm>
          <a:prstGeom prst="rect">
            <a:avLst/>
          </a:prstGeom>
        </p:spPr>
        <p:txBody>
          <a:bodyPr wrap="square">
            <a:spAutoFit/>
          </a:bodyPr>
          <a:lstStyle/>
          <a:p>
            <a:pPr marL="0" marR="0" lvl="0" indent="0" algn="l" defTabSz="914446" rtl="0" eaLnBrk="1" fontAlgn="auto" latinLnBrk="0" hangingPunct="1">
              <a:lnSpc>
                <a:spcPct val="100000"/>
              </a:lnSpc>
              <a:spcBef>
                <a:spcPts val="0"/>
              </a:spcBef>
              <a:spcAft>
                <a:spcPts val="0"/>
              </a:spcAft>
              <a:buClr>
                <a:srgbClr val="000000">
                  <a:lumMod val="65000"/>
                  <a:lumOff val="35000"/>
                </a:srgbClr>
              </a:buClr>
              <a:buSzTx/>
              <a:buFontTx/>
              <a:buNone/>
              <a:tabLst/>
              <a:defRPr/>
            </a:pPr>
            <a:r>
              <a:rPr kumimoji="0" lang="en-CA" sz="1067" b="0" i="0" u="none" strike="noStrike" kern="1200" cap="none" spc="0" normalizeH="0" baseline="0" noProof="0">
                <a:ln>
                  <a:noFill/>
                </a:ln>
                <a:solidFill>
                  <a:srgbClr val="000000">
                    <a:lumMod val="65000"/>
                    <a:lumOff val="35000"/>
                  </a:srgbClr>
                </a:solidFill>
                <a:effectLst/>
                <a:uLnTx/>
                <a:uFillTx/>
                <a:latin typeface="Arial"/>
                <a:ea typeface="+mn-ea"/>
                <a:cs typeface="+mn-cs"/>
              </a:rPr>
              <a:t>*</a:t>
            </a:r>
            <a:r>
              <a:rPr kumimoji="0" lang="en-US" sz="1067" b="0" i="0" u="none" strike="noStrike" kern="1200" cap="none" spc="0" normalizeH="0" baseline="0" noProof="0">
                <a:ln>
                  <a:noFill/>
                </a:ln>
                <a:solidFill>
                  <a:srgbClr val="000000">
                    <a:lumMod val="65000"/>
                    <a:lumOff val="35000"/>
                  </a:srgbClr>
                </a:solidFill>
                <a:effectLst/>
                <a:uLnTx/>
                <a:uFillTx/>
                <a:latin typeface="Arial"/>
                <a:ea typeface="+mn-ea"/>
                <a:cs typeface="+mn-cs"/>
              </a:rPr>
              <a:t>CV death, non-fatal myocardial infarction, non-fatal stroke; </a:t>
            </a:r>
            <a:r>
              <a:rPr kumimoji="0" lang="en-US" sz="1067" b="0" i="0" u="none" strike="noStrike" kern="1200" cap="none" spc="0" normalizeH="0" baseline="30000" noProof="0">
                <a:ln>
                  <a:noFill/>
                </a:ln>
                <a:solidFill>
                  <a:srgbClr val="000000">
                    <a:lumMod val="65000"/>
                    <a:lumOff val="35000"/>
                  </a:srgbClr>
                </a:solidFill>
                <a:effectLst/>
                <a:uLnTx/>
                <a:uFillTx/>
                <a:latin typeface="Arial"/>
                <a:ea typeface="+mn-ea"/>
                <a:cs typeface="+mn-cs"/>
              </a:rPr>
              <a:t>†</a:t>
            </a:r>
            <a:r>
              <a:rPr kumimoji="0" lang="en-CA" sz="1067" b="0" i="0" u="none" strike="noStrike" kern="1200" cap="none" spc="0" normalizeH="0" baseline="0" noProof="0">
                <a:ln>
                  <a:noFill/>
                </a:ln>
                <a:solidFill>
                  <a:srgbClr val="000000">
                    <a:lumMod val="65000"/>
                    <a:lumOff val="35000"/>
                  </a:srgbClr>
                </a:solidFill>
                <a:effectLst/>
                <a:uLnTx/>
                <a:uFillTx/>
                <a:latin typeface="Arial"/>
                <a:ea typeface="+mn-ea"/>
                <a:cs typeface="+mn-cs"/>
              </a:rPr>
              <a:t>CV death, nonfatal MI, nonfatal stroke, unstable angina</a:t>
            </a:r>
          </a:p>
        </p:txBody>
      </p:sp>
      <p:graphicFrame>
        <p:nvGraphicFramePr>
          <p:cNvPr id="58" name="Tableau 1">
            <a:extLst>
              <a:ext uri="{FF2B5EF4-FFF2-40B4-BE49-F238E27FC236}">
                <a16:creationId xmlns:a16="http://schemas.microsoft.com/office/drawing/2014/main" id="{B5EA7FB6-6404-412B-AD63-3E36C6D5013C}"/>
              </a:ext>
            </a:extLst>
          </p:cNvPr>
          <p:cNvGraphicFramePr>
            <a:graphicFrameLocks noGrp="1"/>
          </p:cNvGraphicFramePr>
          <p:nvPr/>
        </p:nvGraphicFramePr>
        <p:xfrm>
          <a:off x="487369" y="4301459"/>
          <a:ext cx="1753103" cy="670560"/>
        </p:xfrm>
        <a:graphic>
          <a:graphicData uri="http://schemas.openxmlformats.org/drawingml/2006/table">
            <a:tbl>
              <a:tblPr firstRow="1" bandRow="1">
                <a:tableStyleId>{5C22544A-7EE6-4342-B048-85BDC9FD1C3A}</a:tableStyleId>
              </a:tblPr>
              <a:tblGrid>
                <a:gridCol w="1753103">
                  <a:extLst>
                    <a:ext uri="{9D8B030D-6E8A-4147-A177-3AD203B41FA5}">
                      <a16:colId xmlns:a16="http://schemas.microsoft.com/office/drawing/2014/main" val="1878261910"/>
                    </a:ext>
                  </a:extLst>
                </a:gridCol>
              </a:tblGrid>
              <a:tr h="182880">
                <a:tc>
                  <a:txBody>
                    <a:bodyPr/>
                    <a:lstStyle/>
                    <a:p>
                      <a:pPr algn="r"/>
                      <a:endParaRPr lang="en-US" sz="1200" b="0" baseline="30000">
                        <a:solidFill>
                          <a:srgbClr val="727272"/>
                        </a:solidFill>
                      </a:endParaRPr>
                    </a:p>
                  </a:txBody>
                  <a:tcPr marL="60960" marR="60960" marT="30480" marB="30480"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4819746"/>
                  </a:ext>
                </a:extLst>
              </a:tr>
              <a:tr h="304800">
                <a:tc>
                  <a:txBody>
                    <a:bodyPr/>
                    <a:lstStyle/>
                    <a:p>
                      <a:pPr marL="0" marR="0" lvl="0" indent="0" algn="r" defTabSz="1371669" rtl="0" eaLnBrk="1" fontAlgn="auto" latinLnBrk="0" hangingPunct="1">
                        <a:lnSpc>
                          <a:spcPct val="100000"/>
                        </a:lnSpc>
                        <a:spcBef>
                          <a:spcPts val="0"/>
                        </a:spcBef>
                        <a:spcAft>
                          <a:spcPts val="0"/>
                        </a:spcAft>
                        <a:buClrTx/>
                        <a:buSzTx/>
                        <a:buFontTx/>
                        <a:buNone/>
                        <a:tabLst/>
                        <a:defRPr/>
                      </a:pPr>
                      <a:r>
                        <a:rPr lang="en-CA" sz="1600" b="1" kern="1200">
                          <a:solidFill>
                            <a:schemeClr val="accent2"/>
                          </a:solidFill>
                          <a:latin typeface="+mn-lt"/>
                          <a:ea typeface="+mn-ea"/>
                          <a:cs typeface="+mn-cs"/>
                        </a:rPr>
                        <a:t>Albiglutide</a:t>
                      </a:r>
                    </a:p>
                  </a:txBody>
                  <a:tcPr marL="60960" marR="60960" marT="30480" marB="30480" anchor="ctr">
                    <a:lnL w="12700" cmpd="sng">
                      <a:noFill/>
                    </a:lnL>
                    <a:lnR w="63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653577"/>
                  </a:ext>
                </a:extLst>
              </a:tr>
              <a:tr h="182880">
                <a:tc>
                  <a:txBody>
                    <a:bodyPr/>
                    <a:lstStyle/>
                    <a:p>
                      <a:pPr algn="r"/>
                      <a:endParaRPr lang="en-US" sz="1200" b="0" baseline="30000">
                        <a:solidFill>
                          <a:srgbClr val="727272"/>
                        </a:solidFill>
                      </a:endParaRPr>
                    </a:p>
                  </a:txBody>
                  <a:tcPr marL="60960" marR="60960" marT="30480" marB="3048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0781254"/>
                  </a:ext>
                </a:extLst>
              </a:tr>
            </a:tbl>
          </a:graphicData>
        </a:graphic>
      </p:graphicFrame>
      <p:graphicFrame>
        <p:nvGraphicFramePr>
          <p:cNvPr id="59" name="Tableau 1">
            <a:extLst>
              <a:ext uri="{FF2B5EF4-FFF2-40B4-BE49-F238E27FC236}">
                <a16:creationId xmlns:a16="http://schemas.microsoft.com/office/drawing/2014/main" id="{07B7AF6E-FA09-4FDC-AE9D-692C87C0A37E}"/>
              </a:ext>
            </a:extLst>
          </p:cNvPr>
          <p:cNvGraphicFramePr>
            <a:graphicFrameLocks noGrp="1"/>
          </p:cNvGraphicFramePr>
          <p:nvPr/>
        </p:nvGraphicFramePr>
        <p:xfrm>
          <a:off x="2306918" y="4408653"/>
          <a:ext cx="1753103" cy="458300"/>
        </p:xfrm>
        <a:graphic>
          <a:graphicData uri="http://schemas.openxmlformats.org/drawingml/2006/table">
            <a:tbl>
              <a:tblPr firstRow="1" bandRow="1">
                <a:tableStyleId>{5C22544A-7EE6-4342-B048-85BDC9FD1C3A}</a:tableStyleId>
              </a:tblPr>
              <a:tblGrid>
                <a:gridCol w="1753103">
                  <a:extLst>
                    <a:ext uri="{9D8B030D-6E8A-4147-A177-3AD203B41FA5}">
                      <a16:colId xmlns:a16="http://schemas.microsoft.com/office/drawing/2014/main" val="1878261910"/>
                    </a:ext>
                  </a:extLst>
                </a:gridCol>
              </a:tblGrid>
              <a:tr h="458300">
                <a:tc>
                  <a:txBody>
                    <a:bodyPr/>
                    <a:lstStyle/>
                    <a:p>
                      <a:r>
                        <a:rPr lang="en-US" sz="1200" b="0">
                          <a:solidFill>
                            <a:srgbClr val="727272"/>
                          </a:solidFill>
                        </a:rPr>
                        <a:t>HARMONY</a:t>
                      </a:r>
                      <a:r>
                        <a:rPr lang="en-US" sz="1200" b="0" baseline="30000">
                          <a:solidFill>
                            <a:srgbClr val="727272"/>
                          </a:solidFill>
                        </a:rPr>
                        <a:t>5</a:t>
                      </a:r>
                    </a:p>
                  </a:txBody>
                  <a:tcPr marL="60960" marR="60960" marT="30480" marB="30480"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653577"/>
                  </a:ext>
                </a:extLst>
              </a:tr>
            </a:tbl>
          </a:graphicData>
        </a:graphic>
      </p:graphicFrame>
      <p:graphicFrame>
        <p:nvGraphicFramePr>
          <p:cNvPr id="60" name="Tableau 43">
            <a:extLst>
              <a:ext uri="{FF2B5EF4-FFF2-40B4-BE49-F238E27FC236}">
                <a16:creationId xmlns:a16="http://schemas.microsoft.com/office/drawing/2014/main" id="{23F16D1B-EAFE-4A92-8B6E-E3CBCCF85BBA}"/>
              </a:ext>
            </a:extLst>
          </p:cNvPr>
          <p:cNvGraphicFramePr>
            <a:graphicFrameLocks noGrp="1"/>
          </p:cNvGraphicFramePr>
          <p:nvPr/>
        </p:nvGraphicFramePr>
        <p:xfrm>
          <a:off x="6935444" y="4451906"/>
          <a:ext cx="2170224" cy="365695"/>
        </p:xfrm>
        <a:graphic>
          <a:graphicData uri="http://schemas.openxmlformats.org/drawingml/2006/table">
            <a:tbl>
              <a:tblPr firstRow="1" bandRow="1">
                <a:tableStyleId>{5C22544A-7EE6-4342-B048-85BDC9FD1C3A}</a:tableStyleId>
              </a:tblPr>
              <a:tblGrid>
                <a:gridCol w="2170224">
                  <a:extLst>
                    <a:ext uri="{9D8B030D-6E8A-4147-A177-3AD203B41FA5}">
                      <a16:colId xmlns:a16="http://schemas.microsoft.com/office/drawing/2014/main" val="1878261910"/>
                    </a:ext>
                  </a:extLst>
                </a:gridCol>
              </a:tblGrid>
              <a:tr h="365695">
                <a:tc>
                  <a:txBody>
                    <a:bodyPr/>
                    <a:lstStyle/>
                    <a:p>
                      <a:r>
                        <a:rPr lang="en-CA" sz="1200" b="0" kern="1200">
                          <a:solidFill>
                            <a:srgbClr val="727272"/>
                          </a:solidFill>
                          <a:latin typeface="+mn-lt"/>
                          <a:ea typeface="+mn-ea"/>
                          <a:cs typeface="+mn-cs"/>
                        </a:rPr>
                        <a:t>0.78 (0.68-0.90</a:t>
                      </a:r>
                      <a:r>
                        <a:rPr lang="en-US" sz="1200" b="0" kern="1200">
                          <a:solidFill>
                            <a:srgbClr val="727272"/>
                          </a:solidFill>
                          <a:latin typeface="+mn-lt"/>
                          <a:ea typeface="+mn-ea"/>
                          <a:cs typeface="+mn-cs"/>
                        </a:rPr>
                        <a:t>), </a:t>
                      </a:r>
                      <a:r>
                        <a:rPr lang="en-US" sz="1200" b="0" i="1" kern="1200">
                          <a:solidFill>
                            <a:srgbClr val="727272"/>
                          </a:solidFill>
                          <a:latin typeface="+mn-lt"/>
                          <a:ea typeface="+mn-ea"/>
                          <a:cs typeface="+mn-cs"/>
                        </a:rPr>
                        <a:t>p=</a:t>
                      </a:r>
                      <a:r>
                        <a:rPr lang="en-CA" sz="1200" b="0" i="1" kern="1200">
                          <a:solidFill>
                            <a:srgbClr val="727272"/>
                          </a:solidFill>
                          <a:latin typeface="+mn-lt"/>
                          <a:ea typeface="+mn-ea"/>
                          <a:cs typeface="+mn-cs"/>
                        </a:rPr>
                        <a:t>0·0006</a:t>
                      </a:r>
                      <a:endParaRPr lang="en-US" sz="1200" b="0" i="1" kern="1200">
                        <a:solidFill>
                          <a:srgbClr val="727272"/>
                        </a:solidFill>
                        <a:latin typeface="+mn-lt"/>
                        <a:ea typeface="+mn-ea"/>
                        <a:cs typeface="+mn-cs"/>
                      </a:endParaRPr>
                    </a:p>
                  </a:txBody>
                  <a:tcPr marL="60960" marR="60960" marT="30480" marB="30480"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3261011"/>
                  </a:ext>
                </a:extLst>
              </a:tr>
            </a:tbl>
          </a:graphicData>
        </a:graphic>
      </p:graphicFrame>
      <p:sp>
        <p:nvSpPr>
          <p:cNvPr id="62" name="Triangle isocèle 69">
            <a:extLst>
              <a:ext uri="{FF2B5EF4-FFF2-40B4-BE49-F238E27FC236}">
                <a16:creationId xmlns:a16="http://schemas.microsoft.com/office/drawing/2014/main" id="{709D5DCF-D9A3-412A-B908-4DDD314865D8}"/>
              </a:ext>
            </a:extLst>
          </p:cNvPr>
          <p:cNvSpPr/>
          <p:nvPr/>
        </p:nvSpPr>
        <p:spPr>
          <a:xfrm>
            <a:off x="5055027" y="4583095"/>
            <a:ext cx="127819" cy="104783"/>
          </a:xfrm>
          <a:prstGeom prst="flowChartPreparation">
            <a:avLst/>
          </a:prstGeom>
          <a:solidFill>
            <a:schemeClr val="accent2"/>
          </a:solidFill>
          <a:ln>
            <a:solidFill>
              <a:schemeClr val="accent2"/>
            </a:solidFill>
          </a:ln>
        </p:spPr>
        <p:txBody>
          <a:bodyPr wrap="square" lIns="60960" tIns="243840" rIns="60960" bIns="243840"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Arial"/>
              <a:ea typeface="+mn-ea"/>
              <a:cs typeface="+mn-cs"/>
            </a:endParaRPr>
          </a:p>
        </p:txBody>
      </p:sp>
      <p:cxnSp>
        <p:nvCxnSpPr>
          <p:cNvPr id="66" name="Connecteur droit 70">
            <a:extLst>
              <a:ext uri="{FF2B5EF4-FFF2-40B4-BE49-F238E27FC236}">
                <a16:creationId xmlns:a16="http://schemas.microsoft.com/office/drawing/2014/main" id="{F03AA6D8-50D6-4B64-924A-5B038E7FF309}"/>
              </a:ext>
            </a:extLst>
          </p:cNvPr>
          <p:cNvCxnSpPr>
            <a:cxnSpLocks/>
          </p:cNvCxnSpPr>
          <p:nvPr/>
        </p:nvCxnSpPr>
        <p:spPr>
          <a:xfrm flipV="1">
            <a:off x="5441248" y="4583095"/>
            <a:ext cx="0" cy="101600"/>
          </a:xfrm>
          <a:prstGeom prst="line">
            <a:avLst/>
          </a:prstGeom>
          <a:solidFill>
            <a:schemeClr val="accent2"/>
          </a:solidFill>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Connecteur droit 71">
            <a:extLst>
              <a:ext uri="{FF2B5EF4-FFF2-40B4-BE49-F238E27FC236}">
                <a16:creationId xmlns:a16="http://schemas.microsoft.com/office/drawing/2014/main" id="{16DFEEEC-1695-421C-AFA4-8A316713F548}"/>
              </a:ext>
            </a:extLst>
          </p:cNvPr>
          <p:cNvCxnSpPr>
            <a:cxnSpLocks/>
          </p:cNvCxnSpPr>
          <p:nvPr/>
        </p:nvCxnSpPr>
        <p:spPr>
          <a:xfrm>
            <a:off x="4816772" y="4638811"/>
            <a:ext cx="624000" cy="0"/>
          </a:xfrm>
          <a:prstGeom prst="line">
            <a:avLst/>
          </a:prstGeom>
          <a:solidFill>
            <a:schemeClr val="accent2"/>
          </a:solidFill>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Connecteur droit 73">
            <a:extLst>
              <a:ext uri="{FF2B5EF4-FFF2-40B4-BE49-F238E27FC236}">
                <a16:creationId xmlns:a16="http://schemas.microsoft.com/office/drawing/2014/main" id="{5BD1959D-6142-4A69-B1D7-1DBE74555D4B}"/>
              </a:ext>
            </a:extLst>
          </p:cNvPr>
          <p:cNvCxnSpPr>
            <a:cxnSpLocks/>
          </p:cNvCxnSpPr>
          <p:nvPr/>
        </p:nvCxnSpPr>
        <p:spPr>
          <a:xfrm flipV="1">
            <a:off x="4803235" y="4588011"/>
            <a:ext cx="0" cy="101600"/>
          </a:xfrm>
          <a:prstGeom prst="line">
            <a:avLst/>
          </a:prstGeom>
          <a:solidFill>
            <a:schemeClr val="accent2"/>
          </a:solidFill>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381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DF92BA-3C70-4194-B2B6-2D8AA53024F7}"/>
              </a:ext>
            </a:extLst>
          </p:cNvPr>
          <p:cNvSpPr/>
          <p:nvPr/>
        </p:nvSpPr>
        <p:spPr>
          <a:xfrm>
            <a:off x="0" y="0"/>
            <a:ext cx="2184400" cy="173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2">
            <a:extLst>
              <a:ext uri="{FF2B5EF4-FFF2-40B4-BE49-F238E27FC236}">
                <a16:creationId xmlns:a16="http://schemas.microsoft.com/office/drawing/2014/main" id="{95C65A78-FA41-4246-940D-E844CB7F8C4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92" rtl="0" eaLnBrk="1" fontAlgn="auto" latinLnBrk="0" hangingPunct="1">
              <a:lnSpc>
                <a:spcPct val="100000"/>
              </a:lnSpc>
              <a:spcBef>
                <a:spcPts val="0"/>
              </a:spcBef>
              <a:spcAft>
                <a:spcPts val="0"/>
              </a:spcAft>
              <a:buClrTx/>
              <a:buSzTx/>
              <a:buFontTx/>
              <a:buNone/>
              <a:tabLst/>
              <a:defRPr/>
            </a:pPr>
            <a:fld id="{2CA814A5-5B67-49A0-A5BA-40050328EF92}" type="slidenum">
              <a:rPr lang="en-CA" smtClean="0">
                <a:solidFill>
                  <a:prstClr val="black">
                    <a:tint val="75000"/>
                  </a:prstClr>
                </a:solidFill>
              </a:rPr>
              <a:pPr/>
              <a:t>77</a:t>
            </a:fld>
            <a:endParaRPr kumimoji="0" lang="en-CA" sz="1200" b="0" i="0" u="none" strike="noStrike" kern="1200" cap="none" spc="0" normalizeH="0" baseline="0" noProof="0">
              <a:ln>
                <a:noFill/>
              </a:ln>
              <a:solidFill>
                <a:srgbClr val="0C2B72"/>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5AC560F8-D9B6-4869-BFBF-FEA01B3A12F9}"/>
              </a:ext>
            </a:extLst>
          </p:cNvPr>
          <p:cNvSpPr>
            <a:spLocks noGrp="1"/>
          </p:cNvSpPr>
          <p:nvPr>
            <p:ph type="body" sz="quarter" idx="13"/>
          </p:nvPr>
        </p:nvSpPr>
        <p:spPr/>
        <p:txBody>
          <a:bodyPr/>
          <a:lstStyle/>
          <a:p>
            <a:endParaRPr lang="en-CA"/>
          </a:p>
        </p:txBody>
      </p:sp>
      <p:sp>
        <p:nvSpPr>
          <p:cNvPr id="2" name="Title 1">
            <a:extLst>
              <a:ext uri="{FF2B5EF4-FFF2-40B4-BE49-F238E27FC236}">
                <a16:creationId xmlns:a16="http://schemas.microsoft.com/office/drawing/2014/main" id="{82E9B4A8-E8FD-C247-8946-DAB13E585C6D}"/>
              </a:ext>
            </a:extLst>
          </p:cNvPr>
          <p:cNvSpPr>
            <a:spLocks noGrp="1"/>
          </p:cNvSpPr>
          <p:nvPr>
            <p:ph type="title" idx="4294967295"/>
          </p:nvPr>
        </p:nvSpPr>
        <p:spPr>
          <a:xfrm>
            <a:off x="812800" y="3778250"/>
            <a:ext cx="10515600" cy="1326092"/>
          </a:xfrm>
        </p:spPr>
        <p:txBody>
          <a:bodyPr>
            <a:normAutofit/>
          </a:bodyPr>
          <a:lstStyle/>
          <a:p>
            <a:pPr algn="ctr"/>
            <a:r>
              <a:rPr lang="en-US" sz="3600"/>
              <a:t>-lowering medication that also reduces</a:t>
            </a:r>
            <a:endParaRPr lang="en-US" sz="3600" u="sng"/>
          </a:p>
        </p:txBody>
      </p:sp>
      <p:sp>
        <p:nvSpPr>
          <p:cNvPr id="5" name="TextBox 4">
            <a:extLst>
              <a:ext uri="{FF2B5EF4-FFF2-40B4-BE49-F238E27FC236}">
                <a16:creationId xmlns:a16="http://schemas.microsoft.com/office/drawing/2014/main" id="{C486FFDD-E607-0445-8A7A-8B118416E8A1}"/>
              </a:ext>
            </a:extLst>
          </p:cNvPr>
          <p:cNvSpPr txBox="1"/>
          <p:nvPr/>
        </p:nvSpPr>
        <p:spPr>
          <a:xfrm>
            <a:off x="239486" y="4039806"/>
            <a:ext cx="1555446" cy="769441"/>
          </a:xfrm>
          <a:prstGeom prst="rect">
            <a:avLst/>
          </a:prstGeom>
          <a:noFill/>
        </p:spPr>
        <p:txBody>
          <a:bodyPr wrap="square" rtlCol="0">
            <a:spAutoFit/>
          </a:bodyPr>
          <a:lstStyle/>
          <a:p>
            <a:pPr marL="0" marR="0" lvl="0" indent="0" algn="r" defTabSz="91449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3F3F3F"/>
                </a:solidFill>
                <a:effectLst/>
                <a:uLnTx/>
                <a:uFillTx/>
                <a:latin typeface="Arial" panose="020B0604020202020204"/>
                <a:ea typeface="+mn-ea"/>
                <a:cs typeface="+mn-cs"/>
              </a:rPr>
              <a:t>A1c</a:t>
            </a:r>
          </a:p>
        </p:txBody>
      </p:sp>
      <p:sp>
        <p:nvSpPr>
          <p:cNvPr id="6" name="TextBox 5">
            <a:extLst>
              <a:ext uri="{FF2B5EF4-FFF2-40B4-BE49-F238E27FC236}">
                <a16:creationId xmlns:a16="http://schemas.microsoft.com/office/drawing/2014/main" id="{2595BAB7-745F-FD4B-B922-AE73E5129AAA}"/>
              </a:ext>
            </a:extLst>
          </p:cNvPr>
          <p:cNvSpPr txBox="1"/>
          <p:nvPr/>
        </p:nvSpPr>
        <p:spPr>
          <a:xfrm>
            <a:off x="10295463" y="4022590"/>
            <a:ext cx="1337737" cy="769441"/>
          </a:xfrm>
          <a:prstGeom prst="rect">
            <a:avLst/>
          </a:prstGeom>
          <a:noFill/>
        </p:spPr>
        <p:txBody>
          <a:bodyPr wrap="square" rtlCol="0">
            <a:spAutoFit/>
          </a:bodyPr>
          <a:lstStyle/>
          <a:p>
            <a:pPr marL="0" marR="0" lvl="0" indent="0" algn="r" defTabSz="91449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Arial" panose="020B0604020202020204"/>
                <a:ea typeface="+mn-ea"/>
                <a:cs typeface="+mn-cs"/>
              </a:rPr>
              <a:t>risk</a:t>
            </a:r>
          </a:p>
        </p:txBody>
      </p:sp>
      <p:sp>
        <p:nvSpPr>
          <p:cNvPr id="8" name="TextBox 7">
            <a:extLst>
              <a:ext uri="{FF2B5EF4-FFF2-40B4-BE49-F238E27FC236}">
                <a16:creationId xmlns:a16="http://schemas.microsoft.com/office/drawing/2014/main" id="{34196F36-B87B-1742-AB6A-FF402929A9AB}"/>
              </a:ext>
            </a:extLst>
          </p:cNvPr>
          <p:cNvSpPr txBox="1"/>
          <p:nvPr/>
        </p:nvSpPr>
        <p:spPr>
          <a:xfrm>
            <a:off x="995084" y="539752"/>
            <a:ext cx="10201835" cy="1938992"/>
          </a:xfrm>
          <a:prstGeom prst="rect">
            <a:avLst/>
          </a:prstGeom>
          <a:noFill/>
        </p:spPr>
        <p:txBody>
          <a:bodyPr wrap="square" rtlCol="0">
            <a:sp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3F3F3F"/>
                </a:solidFill>
                <a:effectLst/>
                <a:uLnTx/>
                <a:uFillTx/>
                <a:latin typeface="Arial" panose="020B0604020202020204"/>
                <a:ea typeface="+mn-ea"/>
                <a:cs typeface="+mn-cs"/>
              </a:rPr>
              <a:t>Our paradigm shift for SGLT-2is and GLP-1 RAs with proven benefits in high-risk patients with diabetes:</a:t>
            </a:r>
          </a:p>
        </p:txBody>
      </p:sp>
    </p:spTree>
    <p:extLst>
      <p:ext uri="{BB962C8B-B14F-4D97-AF65-F5344CB8AC3E}">
        <p14:creationId xmlns:p14="http://schemas.microsoft.com/office/powerpoint/2010/main" val="288210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38889E-7 -1.23457E-6 L 0.21346 0.14306 C 0.25747 0.17577 0.32448 0.19337 0.39471 0.19337 C 0.47439 0.19337 0.53872 0.17577 0.58299 0.14306 L 0.79757 -1.23457E-6 " pathEditMode="relative" rAng="0" ptsTypes="AAAAA">
                                      <p:cBhvr>
                                        <p:cTn id="6" dur="2000" fill="hold"/>
                                        <p:tgtEl>
                                          <p:spTgt spid="5"/>
                                        </p:tgtEl>
                                        <p:attrNameLst>
                                          <p:attrName>ppt_x</p:attrName>
                                          <p:attrName>ppt_y</p:attrName>
                                        </p:attrNameLst>
                                      </p:cBhvr>
                                      <p:rCtr x="39878" y="9660"/>
                                    </p:animMotion>
                                  </p:childTnLst>
                                </p:cTn>
                              </p:par>
                              <p:par>
                                <p:cTn id="7" presetID="37" presetClass="path" presetSubtype="0" accel="50000" decel="50000" fill="hold" grpId="0" nodeType="withEffect">
                                  <p:stCondLst>
                                    <p:cond delay="0"/>
                                  </p:stCondLst>
                                  <p:childTnLst>
                                    <p:animMotion origin="layout" path="M -0.00017 -0.00031 L -0.21154 -0.14383 C -0.25512 -0.17577 -0.32179 -0.19367 -0.39132 -0.19336 C -0.46918 -0.19336 -0.53238 -0.17484 -0.57578 -0.14367 L -0.78819 -0.00015 " pathEditMode="relative" rAng="10800000" ptsTypes="AAAAA">
                                      <p:cBhvr>
                                        <p:cTn id="8" dur="2000" fill="hold"/>
                                        <p:tgtEl>
                                          <p:spTgt spid="6"/>
                                        </p:tgtEl>
                                        <p:attrNameLst>
                                          <p:attrName>ppt_x</p:attrName>
                                          <p:attrName>ppt_y</p:attrName>
                                        </p:attrNameLst>
                                      </p:cBhvr>
                                      <p:rCtr x="-39401" y="-96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12864" y="738275"/>
            <a:ext cx="6248514" cy="3383280"/>
          </a:xfrm>
          <a:prstGeom prst="rect">
            <a:avLst/>
          </a:prstGeom>
          <a:solidFill>
            <a:schemeClr val="bg1">
              <a:lumMod val="95000"/>
            </a:schemeClr>
          </a:solidFill>
        </p:spPr>
      </p:pic>
      <p:sp>
        <p:nvSpPr>
          <p:cNvPr id="4" name="Rectangle 3"/>
          <p:cNvSpPr/>
          <p:nvPr/>
        </p:nvSpPr>
        <p:spPr>
          <a:xfrm>
            <a:off x="2213084" y="4712968"/>
            <a:ext cx="8248073"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rial" charset="0"/>
                <a:ea typeface="+mn-ea"/>
                <a:cs typeface="+mn-cs"/>
              </a:rPr>
              <a:t>R</a:t>
            </a:r>
            <a:r>
              <a:rPr kumimoji="0" 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charset="0"/>
                <a:ea typeface="+mn-ea"/>
                <a:cs typeface="+mn-cs"/>
              </a:rPr>
              <a:t>esearching CV </a:t>
            </a:r>
            <a:r>
              <a:rPr kumimoji="0" lang="en-US" sz="24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rial" charset="0"/>
                <a:ea typeface="+mn-ea"/>
                <a:cs typeface="+mn-cs"/>
              </a:rPr>
              <a:t>E</a:t>
            </a:r>
            <a:r>
              <a:rPr kumimoji="0" 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charset="0"/>
                <a:ea typeface="+mn-ea"/>
                <a:cs typeface="+mn-cs"/>
              </a:rPr>
              <a:t>vents with a </a:t>
            </a:r>
            <a:r>
              <a:rPr kumimoji="0" lang="en-US" sz="24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rial" charset="0"/>
                <a:ea typeface="+mn-ea"/>
                <a:cs typeface="+mn-cs"/>
              </a:rPr>
              <a:t>W</a:t>
            </a:r>
            <a:r>
              <a:rPr kumimoji="0" 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charset="0"/>
                <a:ea typeface="+mn-ea"/>
                <a:cs typeface="+mn-cs"/>
              </a:rPr>
              <a:t>eekly </a:t>
            </a:r>
            <a:r>
              <a:rPr kumimoji="0" lang="en-US" sz="2400" b="1" i="0" u="none" strike="noStrike" kern="1200" cap="none" spc="0" normalizeH="0" baseline="0" noProof="0" err="1">
                <a:ln>
                  <a:noFill/>
                </a:ln>
                <a:solidFill>
                  <a:srgbClr val="002060"/>
                </a:solidFill>
                <a:effectLst>
                  <a:outerShdw blurRad="38100" dist="38100" dir="2700000" algn="tl">
                    <a:srgbClr val="000000">
                      <a:alpha val="43137"/>
                    </a:srgbClr>
                  </a:outerShdw>
                </a:effectLst>
                <a:uLnTx/>
                <a:uFillTx/>
                <a:latin typeface="Arial" charset="0"/>
                <a:ea typeface="+mn-ea"/>
                <a:cs typeface="+mn-cs"/>
              </a:rPr>
              <a:t>IN</a:t>
            </a:r>
            <a:r>
              <a:rPr kumimoji="0" lang="en-US" sz="2400" b="0" i="0" u="none" strike="noStrike" kern="1200" cap="none" spc="0" normalizeH="0" baseline="0" noProof="0" err="1">
                <a:ln>
                  <a:noFill/>
                </a:ln>
                <a:solidFill>
                  <a:prstClr val="black"/>
                </a:solidFill>
                <a:effectLst>
                  <a:outerShdw blurRad="38100" dist="38100" dir="2700000" algn="tl">
                    <a:srgbClr val="000000">
                      <a:alpha val="43137"/>
                    </a:srgbClr>
                  </a:outerShdw>
                </a:effectLst>
                <a:uLnTx/>
                <a:uFillTx/>
                <a:latin typeface="Arial" charset="0"/>
                <a:ea typeface="+mn-ea"/>
                <a:cs typeface="+mn-cs"/>
              </a:rPr>
              <a:t>cretin</a:t>
            </a:r>
            <a:r>
              <a:rPr kumimoji="0" 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charset="0"/>
                <a:ea typeface="+mn-ea"/>
                <a:cs typeface="+mn-cs"/>
              </a:rPr>
              <a:t> in </a:t>
            </a:r>
            <a:r>
              <a:rPr kumimoji="0" lang="en-US" sz="24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rial" charset="0"/>
                <a:ea typeface="+mn-ea"/>
                <a:cs typeface="+mn-cs"/>
              </a:rPr>
              <a:t>D</a:t>
            </a:r>
            <a:r>
              <a:rPr kumimoji="0" 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charset="0"/>
                <a:ea typeface="+mn-ea"/>
                <a:cs typeface="+mn-cs"/>
              </a:rPr>
              <a:t>iabetes </a:t>
            </a:r>
          </a:p>
        </p:txBody>
      </p:sp>
      <p:pic>
        <p:nvPicPr>
          <p:cNvPr id="7" name="Picture 6" descr="PHRI_VisualIdentity_Primary_Colour.em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80" y="6114783"/>
            <a:ext cx="2393230" cy="743217"/>
          </a:xfrm>
          <a:prstGeom prst="rect">
            <a:avLst/>
          </a:prstGeom>
        </p:spPr>
      </p:pic>
    </p:spTree>
    <p:extLst>
      <p:ext uri="{BB962C8B-B14F-4D97-AF65-F5344CB8AC3E}">
        <p14:creationId xmlns:p14="http://schemas.microsoft.com/office/powerpoint/2010/main" val="118023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5" y="1392316"/>
            <a:ext cx="11531600" cy="4706826"/>
          </a:xfrm>
        </p:spPr>
        <p:txBody>
          <a:bodyPr/>
          <a:lstStyle/>
          <a:p>
            <a:endParaRPr lang="en-US"/>
          </a:p>
          <a:p>
            <a:pPr marL="0" indent="0">
              <a:buNone/>
            </a:pPr>
            <a:endParaRPr lang="en-US"/>
          </a:p>
        </p:txBody>
      </p:sp>
      <p:sp>
        <p:nvSpPr>
          <p:cNvPr id="3" name="Title 2"/>
          <p:cNvSpPr>
            <a:spLocks noGrp="1"/>
          </p:cNvSpPr>
          <p:nvPr>
            <p:ph type="title"/>
          </p:nvPr>
        </p:nvSpPr>
        <p:spPr/>
        <p:txBody>
          <a:bodyPr/>
          <a:lstStyle/>
          <a:p>
            <a:r>
              <a:rPr lang="en-US"/>
              <a:t>Research Question</a:t>
            </a:r>
          </a:p>
        </p:txBody>
      </p:sp>
      <p:sp>
        <p:nvSpPr>
          <p:cNvPr id="4" name="Rectangle 3"/>
          <p:cNvSpPr/>
          <p:nvPr/>
        </p:nvSpPr>
        <p:spPr>
          <a:xfrm>
            <a:off x="461913" y="1219200"/>
            <a:ext cx="10831398" cy="3000821"/>
          </a:xfrm>
          <a:prstGeom prst="rect">
            <a:avLst/>
          </a:prstGeom>
        </p:spPr>
        <p:txBody>
          <a:bodyPr wrap="square">
            <a:spAutoFit/>
          </a:bodyPr>
          <a:lstStyle/>
          <a:p>
            <a:pPr marL="0" marR="0" lvl="0" indent="0" algn="l" defTabSz="914400" rtl="0" eaLnBrk="1" fontAlgn="auto" latinLnBrk="0" hangingPunct="1">
              <a:lnSpc>
                <a:spcPct val="130000"/>
              </a:lnSpc>
              <a:spcBef>
                <a:spcPts val="1200"/>
              </a:spcBef>
              <a:spcAft>
                <a:spcPts val="1200"/>
              </a:spcAft>
              <a:buClrTx/>
              <a:buSzTx/>
              <a:buFontTx/>
              <a:buNone/>
              <a:tabLst/>
              <a:defRPr/>
            </a:pPr>
            <a:r>
              <a:rPr kumimoji="0" lang="en-US" sz="26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men &amp; women with established or newly detected type 2 diabetes who have additional CV risk factors…</a:t>
            </a:r>
          </a:p>
          <a:p>
            <a:pPr marL="0" marR="0" lvl="0" indent="0" algn="l" defTabSz="914400" rtl="0" eaLnBrk="1" fontAlgn="auto" latinLnBrk="0" hangingPunct="1">
              <a:lnSpc>
                <a:spcPct val="130000"/>
              </a:lnSpc>
              <a:spcBef>
                <a:spcPts val="1200"/>
              </a:spcBef>
              <a:spcAft>
                <a:spcPts val="1200"/>
              </a:spcAft>
              <a:buClrTx/>
              <a:buSzTx/>
              <a:buFontTx/>
              <a:buNone/>
              <a:tabLst/>
              <a:defRPr/>
            </a:pPr>
            <a:r>
              <a:rPr kumimoji="0" lang="en-US" sz="26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 does adding a weekly sc. injection of the GLP-1 RA </a:t>
            </a:r>
            <a:r>
              <a:rPr kumimoji="0" lang="en-US" sz="2600" b="1"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dulaglutide</a:t>
            </a:r>
            <a:r>
              <a:rPr kumimoji="0" lang="en-US" sz="26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(1.5 mg) to the medical regimen safely reduce serious CV outcomes more than adding a </a:t>
            </a:r>
            <a:r>
              <a:rPr kumimoji="0" lang="en-US" sz="2600" b="1"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wkly</a:t>
            </a:r>
            <a:r>
              <a:rPr kumimoji="0" lang="en-US" sz="26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sc. placebo injection? </a:t>
            </a:r>
          </a:p>
        </p:txBody>
      </p:sp>
    </p:spTree>
    <p:extLst>
      <p:ext uri="{BB962C8B-B14F-4D97-AF65-F5344CB8AC3E}">
        <p14:creationId xmlns:p14="http://schemas.microsoft.com/office/powerpoint/2010/main" val="166417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B1AC0-5911-4721-8F97-71C4CF8A0405}"/>
              </a:ext>
            </a:extLst>
          </p:cNvPr>
          <p:cNvSpPr>
            <a:spLocks noGrp="1"/>
          </p:cNvSpPr>
          <p:nvPr>
            <p:ph type="title"/>
          </p:nvPr>
        </p:nvSpPr>
        <p:spPr/>
        <p:txBody>
          <a:bodyPr/>
          <a:lstStyle/>
          <a:p>
            <a:r>
              <a:rPr lang="en-US" dirty="0"/>
              <a:t>Disclaimer</a:t>
            </a:r>
          </a:p>
        </p:txBody>
      </p:sp>
      <p:sp>
        <p:nvSpPr>
          <p:cNvPr id="3" name="Subtitle 2">
            <a:extLst>
              <a:ext uri="{FF2B5EF4-FFF2-40B4-BE49-F238E27FC236}">
                <a16:creationId xmlns:a16="http://schemas.microsoft.com/office/drawing/2014/main" id="{3BD68D65-3327-4481-9A7A-E8088AE29503}"/>
              </a:ext>
            </a:extLst>
          </p:cNvPr>
          <p:cNvSpPr>
            <a:spLocks noGrp="1"/>
          </p:cNvSpPr>
          <p:nvPr>
            <p:ph idx="1"/>
          </p:nvPr>
        </p:nvSpPr>
        <p:spPr/>
        <p:txBody>
          <a:bodyPr>
            <a:normAutofit/>
          </a:bodyPr>
          <a:lstStyle/>
          <a:p>
            <a:pPr marL="0" indent="0" algn="ctr">
              <a:buNone/>
            </a:pPr>
            <a:r>
              <a:rPr lang="en-US" sz="2000" i="1" dirty="0">
                <a:effectLst/>
                <a:latin typeface="Arial" panose="020B0604020202020204" pitchFamily="34" charset="0"/>
                <a:ea typeface="DengXian" panose="02010600030101010101" pitchFamily="2" charset="-122"/>
              </a:rPr>
              <a:t>This event is supported by Novo Nordisk Canada Inc. This program is an unaccredited learning activity. The views, information and opinions expressed in this program are solely those of the individuals involved and do not represent those of Novo Nordisk. This program does not constitute medical advice and is only meant to educate and inform the listener. Novo Nordisk Canada Inc. does not support product discussion that is not consistent with the approved prescribing information in the official product monograph for that product. However, pursuant to my full editorial control of this program, I may choose to discuss product information that is not consistent with the approved product monograph(s).</a:t>
            </a:r>
            <a:endParaRPr lang="en-US" sz="2000" dirty="0">
              <a:effectLst/>
              <a:latin typeface="Calibri" panose="020F0502020204030204" pitchFamily="34" charset="0"/>
              <a:ea typeface="DengXian" panose="02010600030101010101" pitchFamily="2" charset="-122"/>
            </a:endParaRPr>
          </a:p>
          <a:p>
            <a:endParaRPr lang="en-US" sz="2400" dirty="0"/>
          </a:p>
        </p:txBody>
      </p:sp>
    </p:spTree>
    <p:extLst>
      <p:ext uri="{BB962C8B-B14F-4D97-AF65-F5344CB8AC3E}">
        <p14:creationId xmlns:p14="http://schemas.microsoft.com/office/powerpoint/2010/main" val="39447624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754658" y="76200"/>
            <a:ext cx="10519403" cy="1143000"/>
          </a:xfrm>
        </p:spPr>
        <p:txBody>
          <a:bodyPr/>
          <a:lstStyle/>
          <a:p>
            <a:pPr>
              <a:lnSpc>
                <a:spcPct val="80000"/>
              </a:lnSpc>
            </a:pPr>
            <a:r>
              <a:rPr lang="en-US"/>
              <a:t>Meta-analysis of MACE (GLP-1 RA CVOTs)</a:t>
            </a:r>
            <a:br>
              <a:rPr lang="en-US"/>
            </a:br>
            <a:r>
              <a:rPr lang="en-US" sz="2400" err="1">
                <a:solidFill>
                  <a:schemeClr val="tx1"/>
                </a:solidFill>
              </a:rPr>
              <a:t>Zelniker</a:t>
            </a:r>
            <a:r>
              <a:rPr lang="en-US" sz="2400">
                <a:solidFill>
                  <a:schemeClr val="tx1"/>
                </a:solidFill>
              </a:rPr>
              <a:t> et al. Circulation 2019:2022</a:t>
            </a:r>
            <a:endParaRPr lang="en-US">
              <a:solidFill>
                <a:schemeClr val="tx1"/>
              </a:solidFill>
            </a:endParaRPr>
          </a:p>
        </p:txBody>
      </p:sp>
      <p:pic>
        <p:nvPicPr>
          <p:cNvPr id="2" name="Picture 1"/>
          <p:cNvPicPr>
            <a:picLocks noChangeAspect="1"/>
          </p:cNvPicPr>
          <p:nvPr/>
        </p:nvPicPr>
        <p:blipFill rotWithShape="1">
          <a:blip r:embed="rId3"/>
          <a:srcRect b="53460"/>
          <a:stretch/>
        </p:blipFill>
        <p:spPr>
          <a:xfrm>
            <a:off x="326549" y="1266825"/>
            <a:ext cx="11513026" cy="2552700"/>
          </a:xfrm>
          <a:prstGeom prst="rect">
            <a:avLst/>
          </a:prstGeom>
        </p:spPr>
      </p:pic>
    </p:spTree>
    <p:extLst>
      <p:ext uri="{BB962C8B-B14F-4D97-AF65-F5344CB8AC3E}">
        <p14:creationId xmlns:p14="http://schemas.microsoft.com/office/powerpoint/2010/main" val="179402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754658" y="76200"/>
            <a:ext cx="10542849" cy="1143000"/>
          </a:xfrm>
        </p:spPr>
        <p:txBody>
          <a:bodyPr/>
          <a:lstStyle/>
          <a:p>
            <a:pPr>
              <a:lnSpc>
                <a:spcPct val="80000"/>
              </a:lnSpc>
            </a:pPr>
            <a:r>
              <a:rPr lang="en-US"/>
              <a:t>Meta-analysis of MACE (GLP-1 RA CVOTs)</a:t>
            </a:r>
            <a:br>
              <a:rPr lang="en-US"/>
            </a:br>
            <a:r>
              <a:rPr lang="en-US" sz="2400" err="1">
                <a:solidFill>
                  <a:schemeClr val="tx1"/>
                </a:solidFill>
              </a:rPr>
              <a:t>Zelniker</a:t>
            </a:r>
            <a:r>
              <a:rPr lang="en-US" sz="2400">
                <a:solidFill>
                  <a:schemeClr val="tx1"/>
                </a:solidFill>
              </a:rPr>
              <a:t> et al. Circulation 2019:2022</a:t>
            </a:r>
            <a:endParaRPr lang="en-US">
              <a:solidFill>
                <a:schemeClr val="tx1"/>
              </a:solidFill>
            </a:endParaRPr>
          </a:p>
        </p:txBody>
      </p:sp>
      <p:pic>
        <p:nvPicPr>
          <p:cNvPr id="2" name="Picture 1"/>
          <p:cNvPicPr>
            <a:picLocks noChangeAspect="1"/>
          </p:cNvPicPr>
          <p:nvPr/>
        </p:nvPicPr>
        <p:blipFill>
          <a:blip r:embed="rId3"/>
          <a:stretch>
            <a:fillRect/>
          </a:stretch>
        </p:blipFill>
        <p:spPr>
          <a:xfrm>
            <a:off x="326549" y="1266825"/>
            <a:ext cx="11513026" cy="5484984"/>
          </a:xfrm>
          <a:prstGeom prst="rect">
            <a:avLst/>
          </a:prstGeom>
        </p:spPr>
      </p:pic>
    </p:spTree>
    <p:extLst>
      <p:ext uri="{BB962C8B-B14F-4D97-AF65-F5344CB8AC3E}">
        <p14:creationId xmlns:p14="http://schemas.microsoft.com/office/powerpoint/2010/main" val="303402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5" y="1392316"/>
            <a:ext cx="11531600" cy="4706826"/>
          </a:xfrm>
        </p:spPr>
        <p:txBody>
          <a:bodyPr/>
          <a:lstStyle/>
          <a:p>
            <a:endParaRPr lang="en-US"/>
          </a:p>
          <a:p>
            <a:pPr marL="0" indent="0">
              <a:buNone/>
            </a:pPr>
            <a:endParaRPr lang="en-US"/>
          </a:p>
        </p:txBody>
      </p:sp>
      <p:sp>
        <p:nvSpPr>
          <p:cNvPr id="3" name="Title 2"/>
          <p:cNvSpPr>
            <a:spLocks noGrp="1"/>
          </p:cNvSpPr>
          <p:nvPr>
            <p:ph type="title"/>
          </p:nvPr>
        </p:nvSpPr>
        <p:spPr/>
        <p:txBody>
          <a:bodyPr/>
          <a:lstStyle/>
          <a:p>
            <a:r>
              <a:rPr lang="en-US"/>
              <a:t>Research Question</a:t>
            </a:r>
          </a:p>
        </p:txBody>
      </p:sp>
      <p:sp>
        <p:nvSpPr>
          <p:cNvPr id="4" name="Rectangle 3"/>
          <p:cNvSpPr/>
          <p:nvPr/>
        </p:nvSpPr>
        <p:spPr>
          <a:xfrm>
            <a:off x="461913" y="1219200"/>
            <a:ext cx="10831398" cy="3000821"/>
          </a:xfrm>
          <a:prstGeom prst="rect">
            <a:avLst/>
          </a:prstGeom>
        </p:spPr>
        <p:txBody>
          <a:bodyPr wrap="square">
            <a:spAutoFit/>
          </a:bodyPr>
          <a:lstStyle/>
          <a:p>
            <a:pPr marL="0" marR="0" lvl="0" indent="0" algn="l" defTabSz="914400" rtl="0" eaLnBrk="1" fontAlgn="auto" latinLnBrk="0" hangingPunct="1">
              <a:lnSpc>
                <a:spcPct val="130000"/>
              </a:lnSpc>
              <a:spcBef>
                <a:spcPts val="1200"/>
              </a:spcBef>
              <a:spcAft>
                <a:spcPts val="1200"/>
              </a:spcAft>
              <a:buClrTx/>
              <a:buSzTx/>
              <a:buFontTx/>
              <a:buNone/>
              <a:tabLst/>
              <a:defRPr/>
            </a:pPr>
            <a:r>
              <a:rPr kumimoji="0" lang="en-US" sz="26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men &amp; women with established or newly detected type 2 diabetes who have additional CV risk factors…</a:t>
            </a:r>
          </a:p>
          <a:p>
            <a:pPr marL="0" marR="0" lvl="0" indent="0" algn="l" defTabSz="914400" rtl="0" eaLnBrk="1" fontAlgn="auto" latinLnBrk="0" hangingPunct="1">
              <a:lnSpc>
                <a:spcPct val="130000"/>
              </a:lnSpc>
              <a:spcBef>
                <a:spcPts val="1200"/>
              </a:spcBef>
              <a:spcAft>
                <a:spcPts val="1200"/>
              </a:spcAft>
              <a:buClrTx/>
              <a:buSzTx/>
              <a:buFontTx/>
              <a:buNone/>
              <a:tabLst/>
              <a:defRPr/>
            </a:pPr>
            <a:r>
              <a:rPr kumimoji="0" lang="en-US" sz="26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 does adding a weekly sc. injection of the GLP-1 RA </a:t>
            </a:r>
            <a:r>
              <a:rPr kumimoji="0" lang="en-US" sz="2600" b="1"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dulaglutide</a:t>
            </a:r>
            <a:r>
              <a:rPr kumimoji="0" lang="en-US" sz="26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(1.5 mg) to the medical regimen safely reduce serious CV outcomes more than adding a </a:t>
            </a:r>
            <a:r>
              <a:rPr kumimoji="0" lang="en-US" sz="2600" b="1"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wkly</a:t>
            </a:r>
            <a:r>
              <a:rPr kumimoji="0" lang="en-US" sz="26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sc. placebo injection? </a:t>
            </a:r>
          </a:p>
        </p:txBody>
      </p:sp>
    </p:spTree>
    <p:extLst>
      <p:ext uri="{BB962C8B-B14F-4D97-AF65-F5344CB8AC3E}">
        <p14:creationId xmlns:p14="http://schemas.microsoft.com/office/powerpoint/2010/main" val="606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Key Inclusion Criteria</a:t>
            </a:r>
          </a:p>
        </p:txBody>
      </p:sp>
      <p:sp>
        <p:nvSpPr>
          <p:cNvPr id="4" name="Content Placeholder 2"/>
          <p:cNvSpPr>
            <a:spLocks noGrp="1"/>
          </p:cNvSpPr>
          <p:nvPr>
            <p:ph idx="1"/>
          </p:nvPr>
        </p:nvSpPr>
        <p:spPr>
          <a:xfrm>
            <a:off x="398585" y="1338147"/>
            <a:ext cx="11699630" cy="5286500"/>
          </a:xfrm>
        </p:spPr>
        <p:txBody>
          <a:bodyPr>
            <a:normAutofit lnSpcReduction="10000"/>
          </a:bodyPr>
          <a:lstStyle/>
          <a:p>
            <a:pPr marL="82296" indent="0">
              <a:lnSpc>
                <a:spcPct val="120000"/>
              </a:lnSpc>
              <a:spcBef>
                <a:spcPts val="600"/>
              </a:spcBef>
              <a:spcAft>
                <a:spcPts val="600"/>
              </a:spcAft>
              <a:buClr>
                <a:srgbClr val="325682"/>
              </a:buClr>
              <a:buSzPct val="100000"/>
              <a:buNone/>
            </a:pPr>
            <a:r>
              <a:rPr lang="en-CA" sz="2600" b="1" kern="0"/>
              <a:t>Type 2 DM	</a:t>
            </a:r>
            <a:r>
              <a:rPr lang="en-CA" sz="2600" kern="0"/>
              <a:t>- New or previously diagnosed (with stable glucose drugs X 3 </a:t>
            </a:r>
            <a:r>
              <a:rPr lang="en-CA" sz="2600" kern="0" err="1"/>
              <a:t>mo</a:t>
            </a:r>
            <a:r>
              <a:rPr lang="en-CA" sz="2600" kern="0"/>
              <a:t>) </a:t>
            </a:r>
          </a:p>
          <a:p>
            <a:pPr marL="82296" indent="0">
              <a:lnSpc>
                <a:spcPct val="120000"/>
              </a:lnSpc>
              <a:spcBef>
                <a:spcPts val="600"/>
              </a:spcBef>
              <a:spcAft>
                <a:spcPts val="600"/>
              </a:spcAft>
              <a:buClr>
                <a:srgbClr val="325682"/>
              </a:buClr>
              <a:buSzPct val="100000"/>
              <a:buNone/>
            </a:pPr>
            <a:r>
              <a:rPr lang="en-CA" sz="2600" kern="0"/>
              <a:t>		- On 0-2 oral glucose drugs +/- basal insulin or GLP-1 RA</a:t>
            </a:r>
          </a:p>
          <a:p>
            <a:pPr marL="82296" indent="0">
              <a:lnSpc>
                <a:spcPct val="120000"/>
              </a:lnSpc>
              <a:spcBef>
                <a:spcPts val="600"/>
              </a:spcBef>
              <a:spcAft>
                <a:spcPts val="600"/>
              </a:spcAft>
              <a:buClr>
                <a:srgbClr val="325682"/>
              </a:buClr>
              <a:buSzPct val="100000"/>
              <a:buNone/>
            </a:pPr>
            <a:r>
              <a:rPr lang="en-CA" sz="2600" b="1" kern="0"/>
              <a:t>A1C</a:t>
            </a:r>
            <a:r>
              <a:rPr lang="en-CA" sz="2600" kern="0"/>
              <a:t>	≤ 9.5% (81 </a:t>
            </a:r>
            <a:r>
              <a:rPr lang="en-CA" sz="2600" kern="0" err="1"/>
              <a:t>mmol</a:t>
            </a:r>
            <a:r>
              <a:rPr lang="en-CA" sz="2600" kern="0"/>
              <a:t>/</a:t>
            </a:r>
            <a:r>
              <a:rPr lang="en-CA" sz="2600" kern="0" err="1"/>
              <a:t>mol</a:t>
            </a:r>
            <a:r>
              <a:rPr lang="en-CA" sz="2600" kern="0"/>
              <a:t>)</a:t>
            </a:r>
          </a:p>
          <a:p>
            <a:pPr marL="82296" indent="0">
              <a:lnSpc>
                <a:spcPct val="120000"/>
              </a:lnSpc>
              <a:spcBef>
                <a:spcPts val="600"/>
              </a:spcBef>
              <a:spcAft>
                <a:spcPts val="1200"/>
              </a:spcAft>
              <a:buClr>
                <a:srgbClr val="325682"/>
              </a:buClr>
              <a:buSzPct val="100000"/>
              <a:buNone/>
            </a:pPr>
            <a:r>
              <a:rPr lang="en-CA" sz="2600" b="1" kern="0"/>
              <a:t>BMI</a:t>
            </a:r>
            <a:r>
              <a:rPr lang="en-CA" sz="2600" kern="0"/>
              <a:t>	</a:t>
            </a:r>
            <a:r>
              <a:rPr lang="en-CA" sz="2600" u="sng" kern="0"/>
              <a:t>&gt;</a:t>
            </a:r>
            <a:r>
              <a:rPr lang="en-CA" sz="2600" kern="0"/>
              <a:t> 23 kg/m</a:t>
            </a:r>
            <a:r>
              <a:rPr lang="en-CA" sz="2600" kern="0" baseline="30000"/>
              <a:t>2</a:t>
            </a:r>
          </a:p>
          <a:p>
            <a:pPr marL="82296" indent="0">
              <a:lnSpc>
                <a:spcPct val="60000"/>
              </a:lnSpc>
              <a:spcBef>
                <a:spcPts val="1200"/>
              </a:spcBef>
              <a:spcAft>
                <a:spcPts val="0"/>
              </a:spcAft>
              <a:buClr>
                <a:srgbClr val="325682"/>
              </a:buClr>
              <a:buSzPct val="100000"/>
              <a:buNone/>
            </a:pPr>
            <a:r>
              <a:rPr lang="en-CA" sz="2600" b="1" kern="0"/>
              <a:t>Age</a:t>
            </a:r>
            <a:r>
              <a:rPr lang="en-CA" sz="2600" kern="0"/>
              <a:t>	≥ 50 &amp; vascular disease</a:t>
            </a:r>
          </a:p>
          <a:p>
            <a:pPr marL="482346" lvl="1" indent="0">
              <a:lnSpc>
                <a:spcPct val="80000"/>
              </a:lnSpc>
              <a:spcBef>
                <a:spcPts val="0"/>
              </a:spcBef>
              <a:spcAft>
                <a:spcPts val="0"/>
              </a:spcAft>
              <a:buClr>
                <a:srgbClr val="325682"/>
              </a:buClr>
              <a:buSzPct val="100000"/>
              <a:buNone/>
            </a:pPr>
            <a:r>
              <a:rPr lang="en-CA" sz="1800" kern="0"/>
              <a:t>				(prior MI, stroke, revascularization, or unstable angina + ECG changes or PCI 				or positive imaging)</a:t>
            </a:r>
          </a:p>
          <a:p>
            <a:pPr marL="482346" lvl="1" indent="0">
              <a:lnSpc>
                <a:spcPct val="60000"/>
              </a:lnSpc>
              <a:spcBef>
                <a:spcPts val="1200"/>
              </a:spcBef>
              <a:spcAft>
                <a:spcPts val="0"/>
              </a:spcAft>
              <a:buClr>
                <a:srgbClr val="325682"/>
              </a:buClr>
              <a:buSzPct val="100000"/>
              <a:buNone/>
            </a:pPr>
            <a:r>
              <a:rPr lang="en-CA" sz="2600" kern="0"/>
              <a:t>	≥ 55 &amp; subclinical vascular disease </a:t>
            </a:r>
          </a:p>
          <a:p>
            <a:pPr marL="482346" lvl="1" indent="0">
              <a:lnSpc>
                <a:spcPct val="80000"/>
              </a:lnSpc>
              <a:spcBef>
                <a:spcPts val="0"/>
              </a:spcBef>
              <a:spcAft>
                <a:spcPts val="0"/>
              </a:spcAft>
              <a:buClr>
                <a:srgbClr val="325682"/>
              </a:buClr>
              <a:buSzPct val="100000"/>
              <a:buNone/>
            </a:pPr>
            <a:r>
              <a:rPr lang="en-CA" sz="2000" kern="0"/>
              <a:t>				</a:t>
            </a:r>
            <a:r>
              <a:rPr lang="en-CA" sz="1800" kern="0"/>
              <a:t>(positive stress test/image, &gt;50% stenosis, ABI&lt;0.9; </a:t>
            </a:r>
            <a:r>
              <a:rPr lang="en-CA" sz="1800" kern="0" err="1"/>
              <a:t>eGFR</a:t>
            </a:r>
            <a:r>
              <a:rPr lang="en-CA" sz="1800" kern="0"/>
              <a:t> &lt;60; hypertension 				+ LVH, or albuminuria)</a:t>
            </a:r>
          </a:p>
          <a:p>
            <a:pPr marL="482346" lvl="1" indent="0">
              <a:lnSpc>
                <a:spcPct val="80000"/>
              </a:lnSpc>
              <a:spcBef>
                <a:spcPts val="1200"/>
              </a:spcBef>
              <a:spcAft>
                <a:spcPts val="0"/>
              </a:spcAft>
              <a:buClr>
                <a:srgbClr val="325682"/>
              </a:buClr>
              <a:buSzPct val="100000"/>
              <a:buNone/>
            </a:pPr>
            <a:r>
              <a:rPr lang="en-CA" sz="2600" kern="0"/>
              <a:t>	≥ 60 &amp; 2 CV risk factors</a:t>
            </a:r>
          </a:p>
          <a:p>
            <a:pPr marL="482346" lvl="1" indent="0">
              <a:lnSpc>
                <a:spcPct val="80000"/>
              </a:lnSpc>
              <a:spcBef>
                <a:spcPts val="0"/>
              </a:spcBef>
              <a:spcAft>
                <a:spcPts val="0"/>
              </a:spcAft>
              <a:buClr>
                <a:srgbClr val="325682"/>
              </a:buClr>
              <a:buSzPct val="100000"/>
              <a:buNone/>
            </a:pPr>
            <a:r>
              <a:rPr lang="en-CA" sz="2000" kern="0"/>
              <a:t>				</a:t>
            </a:r>
            <a:r>
              <a:rPr lang="en-CA" sz="1800" kern="0"/>
              <a:t>(tobacco, lipid drug, LDL-C ≥ 3.4 (130 mg/dl), HDL-C &lt; 1.0 (40 mg/dl) for 				men &amp; &lt; 1.3 (50 mg/dl) for women or TG ≥ 2.3 (200 mg/dl), ≥ 1 BP drug or 				SBP ≥ 140 or DBP ≥ 95. </a:t>
            </a:r>
            <a:r>
              <a:rPr lang="en-CA" sz="1800" kern="0" err="1"/>
              <a:t>waist:hip</a:t>
            </a:r>
            <a:r>
              <a:rPr lang="en-CA" sz="1800" kern="0"/>
              <a:t> ratio &gt;1.0 for men &amp; &gt; 0.8 for women)</a:t>
            </a:r>
          </a:p>
          <a:p>
            <a:pPr marL="996696" lvl="1" indent="-514350">
              <a:spcBef>
                <a:spcPts val="600"/>
              </a:spcBef>
              <a:spcAft>
                <a:spcPct val="15000"/>
              </a:spcAft>
              <a:buClr>
                <a:srgbClr val="325682"/>
              </a:buClr>
              <a:buSzPct val="100000"/>
              <a:buFont typeface="Arial" pitchFamily="34" charset="0"/>
              <a:buChar char="•"/>
            </a:pPr>
            <a:endParaRPr lang="en-CA" sz="2000" kern="0">
              <a:solidFill>
                <a:srgbClr val="2F5079"/>
              </a:solidFill>
            </a:endParaRPr>
          </a:p>
          <a:p>
            <a:pPr marL="482346" lvl="1" indent="0">
              <a:spcBef>
                <a:spcPts val="600"/>
              </a:spcBef>
              <a:spcAft>
                <a:spcPct val="15000"/>
              </a:spcAft>
              <a:buClr>
                <a:srgbClr val="325682"/>
              </a:buClr>
              <a:buSzPct val="100000"/>
              <a:buNone/>
            </a:pPr>
            <a:endParaRPr lang="en-CA" sz="2300" kern="0">
              <a:solidFill>
                <a:srgbClr val="2F5079"/>
              </a:solidFill>
            </a:endParaRPr>
          </a:p>
        </p:txBody>
      </p:sp>
    </p:spTree>
    <p:extLst>
      <p:ext uri="{BB962C8B-B14F-4D97-AF65-F5344CB8AC3E}">
        <p14:creationId xmlns:p14="http://schemas.microsoft.com/office/powerpoint/2010/main" val="177134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fade">
                                      <p:cBhvr>
                                        <p:cTn id="16" dur="500"/>
                                        <p:tgtEl>
                                          <p:spTgt spid="4">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500"/>
                                        <p:tgtEl>
                                          <p:spTgt spid="4">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Effect transition="in" filter="fade">
                                      <p:cBhvr>
                                        <p:cTn id="25" dur="500"/>
                                        <p:tgtEl>
                                          <p:spTgt spid="4">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9" end="9"/>
                                            </p:txEl>
                                          </p:spTgt>
                                        </p:tgtEl>
                                        <p:attrNameLst>
                                          <p:attrName>style.visibility</p:attrName>
                                        </p:attrNameLst>
                                      </p:cBhvr>
                                      <p:to>
                                        <p:strVal val="visible"/>
                                      </p:to>
                                    </p:set>
                                    <p:animEffect transition="in" filter="fade">
                                      <p:cBhvr>
                                        <p:cTn id="2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599" y="1371600"/>
            <a:ext cx="11630475" cy="5486400"/>
          </a:xfrm>
        </p:spPr>
        <p:txBody>
          <a:bodyPr/>
          <a:lstStyle/>
          <a:p>
            <a:pPr marL="0" indent="0">
              <a:lnSpc>
                <a:spcPct val="100000"/>
              </a:lnSpc>
              <a:spcAft>
                <a:spcPts val="0"/>
              </a:spcAft>
              <a:buNone/>
            </a:pPr>
            <a:r>
              <a:rPr lang="en-US" sz="3200" b="1" i="1">
                <a:solidFill>
                  <a:srgbClr val="002060"/>
                </a:solidFill>
              </a:rPr>
              <a:t>Primary Composite: First Occurrence of a MACE Outcome </a:t>
            </a:r>
          </a:p>
          <a:p>
            <a:pPr lvl="1">
              <a:lnSpc>
                <a:spcPct val="100000"/>
              </a:lnSpc>
              <a:spcAft>
                <a:spcPts val="600"/>
              </a:spcAft>
            </a:pPr>
            <a:r>
              <a:rPr lang="en-US" sz="2800"/>
              <a:t>Nonfatal MI (including silent), nonfatal stroke, or CV death</a:t>
            </a:r>
          </a:p>
          <a:p>
            <a:pPr marL="0" indent="0">
              <a:lnSpc>
                <a:spcPct val="100000"/>
              </a:lnSpc>
              <a:spcAft>
                <a:spcPts val="0"/>
              </a:spcAft>
              <a:buNone/>
            </a:pPr>
            <a:r>
              <a:rPr lang="en-US" sz="3200" b="1" i="1">
                <a:solidFill>
                  <a:srgbClr val="002060"/>
                </a:solidFill>
              </a:rPr>
              <a:t>Secondary Outcomes</a:t>
            </a:r>
          </a:p>
          <a:p>
            <a:pPr lvl="1">
              <a:lnSpc>
                <a:spcPct val="100000"/>
              </a:lnSpc>
              <a:spcBef>
                <a:spcPts val="200"/>
              </a:spcBef>
              <a:spcAft>
                <a:spcPts val="600"/>
              </a:spcAft>
            </a:pPr>
            <a:r>
              <a:rPr lang="en-GB" sz="2800"/>
              <a:t>Microvascular composite outcome </a:t>
            </a:r>
          </a:p>
          <a:p>
            <a:pPr lvl="2">
              <a:lnSpc>
                <a:spcPct val="100000"/>
              </a:lnSpc>
              <a:spcBef>
                <a:spcPts val="200"/>
              </a:spcBef>
              <a:spcAft>
                <a:spcPts val="0"/>
              </a:spcAft>
              <a:buFont typeface="Courier New" panose="02070309020205020404" pitchFamily="49" charset="0"/>
              <a:buChar char="o"/>
            </a:pPr>
            <a:r>
              <a:rPr lang="en-GB" i="1"/>
              <a:t>Retinopathy:		laser Rx/anti VEGF, vitrectomy</a:t>
            </a:r>
          </a:p>
          <a:p>
            <a:pPr lvl="2">
              <a:lnSpc>
                <a:spcPct val="100000"/>
              </a:lnSpc>
              <a:spcBef>
                <a:spcPts val="200"/>
              </a:spcBef>
              <a:spcAft>
                <a:spcPts val="0"/>
              </a:spcAft>
              <a:buFont typeface="Courier New" panose="02070309020205020404" pitchFamily="49" charset="0"/>
              <a:buChar char="o"/>
            </a:pPr>
            <a:r>
              <a:rPr lang="en-GB" i="1"/>
              <a:t>Nephropathy: 	clinical proteinuria, 30% </a:t>
            </a:r>
            <a:r>
              <a:rPr lang="en-GB" i="1" err="1"/>
              <a:t>eGFR</a:t>
            </a:r>
            <a:r>
              <a:rPr lang="en-GB" i="1"/>
              <a:t> fall, renal replacement Rx</a:t>
            </a:r>
          </a:p>
          <a:p>
            <a:pPr lvl="1">
              <a:lnSpc>
                <a:spcPct val="100000"/>
              </a:lnSpc>
              <a:spcAft>
                <a:spcPts val="600"/>
              </a:spcAft>
            </a:pPr>
            <a:r>
              <a:rPr lang="en-GB" sz="2800"/>
              <a:t>Hospitalization for unstable angina</a:t>
            </a:r>
            <a:endParaRPr lang="en-CA" sz="2800"/>
          </a:p>
          <a:p>
            <a:pPr lvl="1">
              <a:lnSpc>
                <a:spcPct val="100000"/>
              </a:lnSpc>
              <a:spcAft>
                <a:spcPts val="600"/>
              </a:spcAft>
            </a:pPr>
            <a:r>
              <a:rPr lang="en-GB" sz="2800"/>
              <a:t>Hospitalization or urgent visit for heart failure </a:t>
            </a:r>
          </a:p>
          <a:p>
            <a:pPr lvl="1">
              <a:lnSpc>
                <a:spcPct val="100000"/>
              </a:lnSpc>
              <a:spcAft>
                <a:spcPts val="600"/>
              </a:spcAft>
            </a:pPr>
            <a:r>
              <a:rPr lang="en-GB" sz="2800"/>
              <a:t>Each component of the primary outcome</a:t>
            </a:r>
            <a:endParaRPr lang="en-CA" sz="2800"/>
          </a:p>
          <a:p>
            <a:pPr lvl="1">
              <a:lnSpc>
                <a:spcPct val="100000"/>
              </a:lnSpc>
              <a:spcAft>
                <a:spcPts val="600"/>
              </a:spcAft>
            </a:pPr>
            <a:r>
              <a:rPr lang="en-GB" sz="2800"/>
              <a:t>Total mortality</a:t>
            </a:r>
            <a:endParaRPr lang="en-CA" sz="2800"/>
          </a:p>
        </p:txBody>
      </p:sp>
      <p:sp>
        <p:nvSpPr>
          <p:cNvPr id="4" name="Title 3"/>
          <p:cNvSpPr>
            <a:spLocks noGrp="1"/>
          </p:cNvSpPr>
          <p:nvPr>
            <p:ph type="title"/>
          </p:nvPr>
        </p:nvSpPr>
        <p:spPr/>
        <p:txBody>
          <a:bodyPr/>
          <a:lstStyle/>
          <a:p>
            <a:r>
              <a:rPr lang="en-US"/>
              <a:t>Trial Outcomes</a:t>
            </a:r>
          </a:p>
        </p:txBody>
      </p:sp>
    </p:spTree>
    <p:extLst>
      <p:ext uri="{BB962C8B-B14F-4D97-AF65-F5344CB8AC3E}">
        <p14:creationId xmlns:p14="http://schemas.microsoft.com/office/powerpoint/2010/main" val="403072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err="1"/>
              <a:t>Dulaglutide’s</a:t>
            </a:r>
            <a:r>
              <a:rPr lang="en-US"/>
              <a:t> Effect on the CV Composite</a:t>
            </a:r>
            <a:br>
              <a:rPr lang="en-US"/>
            </a:br>
            <a:r>
              <a:rPr lang="en-US" sz="2400">
                <a:solidFill>
                  <a:schemeClr val="tx1"/>
                </a:solidFill>
              </a:rPr>
              <a:t>Primary Outcome: 1st Occurrence of Nonfatal MI, Nonfatal Stroke, CV Death</a:t>
            </a:r>
            <a:endParaRPr lang="en-CA" sz="2400">
              <a:solidFill>
                <a:schemeClr val="tx1"/>
              </a:solidFill>
            </a:endParaRPr>
          </a:p>
        </p:txBody>
      </p:sp>
      <p:sp>
        <p:nvSpPr>
          <p:cNvPr id="14" name="Rectangle 13"/>
          <p:cNvSpPr/>
          <p:nvPr/>
        </p:nvSpPr>
        <p:spPr>
          <a:xfrm>
            <a:off x="1436914" y="1219200"/>
            <a:ext cx="452176" cy="563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p:cNvPicPr>
          <p:nvPr/>
        </p:nvPicPr>
        <p:blipFill>
          <a:blip r:embed="rId3"/>
          <a:stretch>
            <a:fillRect/>
          </a:stretch>
        </p:blipFill>
        <p:spPr>
          <a:xfrm>
            <a:off x="1436400" y="1219200"/>
            <a:ext cx="9856800" cy="5637600"/>
          </a:xfrm>
          <a:prstGeom prst="rect">
            <a:avLst/>
          </a:prstGeom>
        </p:spPr>
      </p:pic>
    </p:spTree>
    <p:extLst>
      <p:ext uri="{BB962C8B-B14F-4D97-AF65-F5344CB8AC3E}">
        <p14:creationId xmlns:p14="http://schemas.microsoft.com/office/powerpoint/2010/main" val="309235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err="1"/>
              <a:t>Dulaglutide’s</a:t>
            </a:r>
            <a:r>
              <a:rPr lang="en-CA"/>
              <a:t> Effect on Nonfatal Stroke</a:t>
            </a:r>
          </a:p>
        </p:txBody>
      </p:sp>
      <p:pic>
        <p:nvPicPr>
          <p:cNvPr id="5" name="Picture 4"/>
          <p:cNvPicPr>
            <a:picLocks noChangeAspect="1"/>
          </p:cNvPicPr>
          <p:nvPr/>
        </p:nvPicPr>
        <p:blipFill>
          <a:blip r:embed="rId3"/>
          <a:stretch>
            <a:fillRect/>
          </a:stretch>
        </p:blipFill>
        <p:spPr>
          <a:xfrm>
            <a:off x="1436400" y="1242000"/>
            <a:ext cx="9929659" cy="5652000"/>
          </a:xfrm>
          <a:prstGeom prst="rect">
            <a:avLst/>
          </a:prstGeom>
        </p:spPr>
      </p:pic>
    </p:spTree>
    <p:extLst>
      <p:ext uri="{BB962C8B-B14F-4D97-AF65-F5344CB8AC3E}">
        <p14:creationId xmlns:p14="http://schemas.microsoft.com/office/powerpoint/2010/main" val="49547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err="1"/>
              <a:t>Dulagutide’s</a:t>
            </a:r>
            <a:r>
              <a:rPr lang="en-CA"/>
              <a:t> Effect on All-Cause Death</a:t>
            </a:r>
          </a:p>
        </p:txBody>
      </p:sp>
      <p:pic>
        <p:nvPicPr>
          <p:cNvPr id="5" name="Picture 4"/>
          <p:cNvPicPr>
            <a:picLocks noChangeAspect="1"/>
          </p:cNvPicPr>
          <p:nvPr/>
        </p:nvPicPr>
        <p:blipFill>
          <a:blip r:embed="rId3"/>
          <a:stretch>
            <a:fillRect/>
          </a:stretch>
        </p:blipFill>
        <p:spPr>
          <a:xfrm>
            <a:off x="1574168" y="1219200"/>
            <a:ext cx="9085177" cy="5652000"/>
          </a:xfrm>
          <a:prstGeom prst="rect">
            <a:avLst/>
          </a:prstGeom>
        </p:spPr>
      </p:pic>
    </p:spTree>
    <p:extLst>
      <p:ext uri="{BB962C8B-B14F-4D97-AF65-F5344CB8AC3E}">
        <p14:creationId xmlns:p14="http://schemas.microsoft.com/office/powerpoint/2010/main" val="340493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5C9682-8F50-F740-8DCA-AFE20949281F}"/>
              </a:ext>
            </a:extLst>
          </p:cNvPr>
          <p:cNvSpPr/>
          <p:nvPr/>
        </p:nvSpPr>
        <p:spPr>
          <a:xfrm>
            <a:off x="2310938" y="5691005"/>
            <a:ext cx="6409113" cy="718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 name="Image 13">
            <a:extLst>
              <a:ext uri="{FF2B5EF4-FFF2-40B4-BE49-F238E27FC236}">
                <a16:creationId xmlns:a16="http://schemas.microsoft.com/office/drawing/2014/main" id="{DA44EC4F-4D28-B74C-AB9E-7AE730DCF4DA}"/>
              </a:ext>
            </a:extLst>
          </p:cNvPr>
          <p:cNvPicPr>
            <a:picLocks noChangeAspect="1"/>
          </p:cNvPicPr>
          <p:nvPr/>
        </p:nvPicPr>
        <p:blipFill>
          <a:blip r:embed="rId3"/>
          <a:stretch>
            <a:fillRect/>
          </a:stretch>
        </p:blipFill>
        <p:spPr>
          <a:xfrm>
            <a:off x="2299760" y="846498"/>
            <a:ext cx="6437840" cy="5575629"/>
          </a:xfrm>
          <a:prstGeom prst="rect">
            <a:avLst/>
          </a:prstGeom>
        </p:spPr>
      </p:pic>
      <p:sp>
        <p:nvSpPr>
          <p:cNvPr id="6" name="Rectangle 5">
            <a:extLst>
              <a:ext uri="{FF2B5EF4-FFF2-40B4-BE49-F238E27FC236}">
                <a16:creationId xmlns:a16="http://schemas.microsoft.com/office/drawing/2014/main" id="{33C910CB-1AF5-964E-8FC8-0BB742BD4CFB}"/>
              </a:ext>
            </a:extLst>
          </p:cNvPr>
          <p:cNvSpPr/>
          <p:nvPr/>
        </p:nvSpPr>
        <p:spPr>
          <a:xfrm>
            <a:off x="7552800" y="2399973"/>
            <a:ext cx="1184800" cy="3273627"/>
          </a:xfrm>
          <a:prstGeom prst="rect">
            <a:avLst/>
          </a:prstGeom>
          <a:noFill/>
          <a:ln w="539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Espace réservé du texte 2">
            <a:extLst>
              <a:ext uri="{FF2B5EF4-FFF2-40B4-BE49-F238E27FC236}">
                <a16:creationId xmlns:a16="http://schemas.microsoft.com/office/drawing/2014/main" id="{ECAA6DF2-0950-FB42-9784-2E03820A91ED}"/>
              </a:ext>
            </a:extLst>
          </p:cNvPr>
          <p:cNvSpPr>
            <a:spLocks noGrp="1"/>
          </p:cNvSpPr>
          <p:nvPr>
            <p:ph type="body" sz="quarter" idx="13"/>
          </p:nvPr>
        </p:nvSpPr>
        <p:spPr/>
        <p:txBody>
          <a:bodyPr/>
          <a:lstStyle/>
          <a:p>
            <a:r>
              <a:rPr lang="en-US"/>
              <a:t>Diabetes Canada Clinical Practice Guidelines Expert Committee. Pharmacologic glycemic management of type 2 diabetes in adults: 2020 update. </a:t>
            </a:r>
            <a:r>
              <a:rPr lang="en-US" i="1"/>
              <a:t>Can J </a:t>
            </a:r>
            <a:r>
              <a:rPr lang="en-US" i="1" err="1"/>
              <a:t>Diabet</a:t>
            </a:r>
            <a:r>
              <a:rPr lang="en-US" i="1"/>
              <a:t> </a:t>
            </a:r>
            <a:r>
              <a:rPr lang="en-US"/>
              <a:t>2020;44:575-591. </a:t>
            </a:r>
            <a:endParaRPr lang="en-CA"/>
          </a:p>
        </p:txBody>
      </p:sp>
      <p:sp>
        <p:nvSpPr>
          <p:cNvPr id="13" name="Slide Number Placeholder 7">
            <a:extLst>
              <a:ext uri="{FF2B5EF4-FFF2-40B4-BE49-F238E27FC236}">
                <a16:creationId xmlns:a16="http://schemas.microsoft.com/office/drawing/2014/main" id="{B3174EF8-4C12-CC45-8C86-EAD3AEF5199B}"/>
              </a:ext>
            </a:extLst>
          </p:cNvPr>
          <p:cNvSpPr>
            <a:spLocks noGrp="1"/>
          </p:cNvSpPr>
          <p:nvPr>
            <p:ph type="sldNum" sz="quarter" idx="14"/>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E70068"/>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88</a:t>
            </a:fld>
            <a:endParaRPr kumimoji="0" lang="en-CA" sz="1050" b="0" i="0" u="none" strike="noStrike" kern="1200" cap="none" spc="0" normalizeH="0" baseline="0" noProof="0">
              <a:ln>
                <a:noFill/>
              </a:ln>
              <a:solidFill>
                <a:srgbClr val="E70068"/>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D844BE6A-C3BD-4D20-978C-44CA09D97CB6}"/>
              </a:ext>
            </a:extLst>
          </p:cNvPr>
          <p:cNvGrpSpPr/>
          <p:nvPr/>
        </p:nvGrpSpPr>
        <p:grpSpPr>
          <a:xfrm>
            <a:off x="9792274" y="2096025"/>
            <a:ext cx="1515856" cy="1890050"/>
            <a:chOff x="9792274" y="2096025"/>
            <a:chExt cx="1515856" cy="1890050"/>
          </a:xfrm>
        </p:grpSpPr>
        <p:sp>
          <p:nvSpPr>
            <p:cNvPr id="26" name="Graphic 11">
              <a:extLst>
                <a:ext uri="{FF2B5EF4-FFF2-40B4-BE49-F238E27FC236}">
                  <a16:creationId xmlns:a16="http://schemas.microsoft.com/office/drawing/2014/main" id="{49BC32F9-B2E1-42D1-BDDB-1BEF61FF6F36}"/>
                </a:ext>
              </a:extLst>
            </p:cNvPr>
            <p:cNvSpPr/>
            <p:nvPr/>
          </p:nvSpPr>
          <p:spPr>
            <a:xfrm>
              <a:off x="9792274" y="2096025"/>
              <a:ext cx="1515856" cy="1890050"/>
            </a:xfrm>
            <a:custGeom>
              <a:avLst/>
              <a:gdLst>
                <a:gd name="connsiteX0" fmla="*/ 751489 w 1515856"/>
                <a:gd name="connsiteY0" fmla="*/ 1887006 h 1890050"/>
                <a:gd name="connsiteX1" fmla="*/ 634173 w 1515856"/>
                <a:gd name="connsiteY1" fmla="*/ 1821850 h 1890050"/>
                <a:gd name="connsiteX2" fmla="*/ 376827 w 1515856"/>
                <a:gd name="connsiteY2" fmla="*/ 1638793 h 1890050"/>
                <a:gd name="connsiteX3" fmla="*/ 118428 w 1515856"/>
                <a:gd name="connsiteY3" fmla="*/ 1354343 h 1890050"/>
                <a:gd name="connsiteX4" fmla="*/ 0 w 1515856"/>
                <a:gd name="connsiteY4" fmla="*/ 983487 h 1890050"/>
                <a:gd name="connsiteX5" fmla="*/ 0 w 1515856"/>
                <a:gd name="connsiteY5" fmla="*/ 105491 h 1890050"/>
                <a:gd name="connsiteX6" fmla="*/ 10654 w 1515856"/>
                <a:gd name="connsiteY6" fmla="*/ 102388 h 1890050"/>
                <a:gd name="connsiteX7" fmla="*/ 367227 w 1515856"/>
                <a:gd name="connsiteY7" fmla="*/ 26636 h 1890050"/>
                <a:gd name="connsiteX8" fmla="*/ 757928 w 1515856"/>
                <a:gd name="connsiteY8" fmla="*/ 0 h 1890050"/>
                <a:gd name="connsiteX9" fmla="*/ 1148630 w 1515856"/>
                <a:gd name="connsiteY9" fmla="*/ 26636 h 1890050"/>
                <a:gd name="connsiteX10" fmla="*/ 1505202 w 1515856"/>
                <a:gd name="connsiteY10" fmla="*/ 102388 h 1890050"/>
                <a:gd name="connsiteX11" fmla="*/ 1515857 w 1515856"/>
                <a:gd name="connsiteY11" fmla="*/ 105491 h 1890050"/>
                <a:gd name="connsiteX12" fmla="*/ 1515857 w 1515856"/>
                <a:gd name="connsiteY12" fmla="*/ 983487 h 1890050"/>
                <a:gd name="connsiteX13" fmla="*/ 1397370 w 1515856"/>
                <a:gd name="connsiteY13" fmla="*/ 1354284 h 1890050"/>
                <a:gd name="connsiteX14" fmla="*/ 1138971 w 1515856"/>
                <a:gd name="connsiteY14" fmla="*/ 1638735 h 1890050"/>
                <a:gd name="connsiteX15" fmla="*/ 881625 w 1515856"/>
                <a:gd name="connsiteY15" fmla="*/ 1821792 h 1890050"/>
                <a:gd name="connsiteX16" fmla="*/ 764309 w 1515856"/>
                <a:gd name="connsiteY16" fmla="*/ 1886948 h 1890050"/>
                <a:gd name="connsiteX17" fmla="*/ 757870 w 1515856"/>
                <a:gd name="connsiteY17" fmla="*/ 1890050 h 1890050"/>
                <a:gd name="connsiteX18" fmla="*/ 751489 w 1515856"/>
                <a:gd name="connsiteY18" fmla="*/ 1887006 h 189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5856" h="1890050">
                  <a:moveTo>
                    <a:pt x="751489" y="1887006"/>
                  </a:moveTo>
                  <a:cubicBezTo>
                    <a:pt x="749557" y="1886070"/>
                    <a:pt x="703661" y="1863707"/>
                    <a:pt x="634173" y="1821850"/>
                  </a:cubicBezTo>
                  <a:cubicBezTo>
                    <a:pt x="570129" y="1783213"/>
                    <a:pt x="473537" y="1720106"/>
                    <a:pt x="376827" y="1638793"/>
                  </a:cubicBezTo>
                  <a:cubicBezTo>
                    <a:pt x="267824" y="1547118"/>
                    <a:pt x="180891" y="1451404"/>
                    <a:pt x="118428" y="1354343"/>
                  </a:cubicBezTo>
                  <a:cubicBezTo>
                    <a:pt x="39866" y="1232051"/>
                    <a:pt x="0" y="1107301"/>
                    <a:pt x="0" y="983487"/>
                  </a:cubicBezTo>
                  <a:lnTo>
                    <a:pt x="0" y="105491"/>
                  </a:lnTo>
                  <a:lnTo>
                    <a:pt x="10654" y="102388"/>
                  </a:lnTo>
                  <a:cubicBezTo>
                    <a:pt x="123755" y="69312"/>
                    <a:pt x="243706" y="43847"/>
                    <a:pt x="367227" y="26636"/>
                  </a:cubicBezTo>
                  <a:cubicBezTo>
                    <a:pt x="494319" y="8957"/>
                    <a:pt x="625802" y="0"/>
                    <a:pt x="757928" y="0"/>
                  </a:cubicBezTo>
                  <a:cubicBezTo>
                    <a:pt x="890055" y="0"/>
                    <a:pt x="1021538" y="8957"/>
                    <a:pt x="1148630" y="26636"/>
                  </a:cubicBezTo>
                  <a:cubicBezTo>
                    <a:pt x="1272151" y="43847"/>
                    <a:pt x="1392101" y="69312"/>
                    <a:pt x="1505202" y="102388"/>
                  </a:cubicBezTo>
                  <a:lnTo>
                    <a:pt x="1515857" y="105491"/>
                  </a:lnTo>
                  <a:lnTo>
                    <a:pt x="1515857" y="983487"/>
                  </a:lnTo>
                  <a:cubicBezTo>
                    <a:pt x="1515857" y="1107301"/>
                    <a:pt x="1475991" y="1232110"/>
                    <a:pt x="1397370" y="1354284"/>
                  </a:cubicBezTo>
                  <a:cubicBezTo>
                    <a:pt x="1334907" y="1451345"/>
                    <a:pt x="1247974" y="1547059"/>
                    <a:pt x="1138971" y="1638735"/>
                  </a:cubicBezTo>
                  <a:cubicBezTo>
                    <a:pt x="1042261" y="1720048"/>
                    <a:pt x="945669" y="1783213"/>
                    <a:pt x="881625" y="1821792"/>
                  </a:cubicBezTo>
                  <a:cubicBezTo>
                    <a:pt x="812137" y="1863707"/>
                    <a:pt x="766241" y="1886011"/>
                    <a:pt x="764309" y="1886948"/>
                  </a:cubicBezTo>
                  <a:lnTo>
                    <a:pt x="757870" y="1890050"/>
                  </a:lnTo>
                  <a:lnTo>
                    <a:pt x="751489" y="1887006"/>
                  </a:lnTo>
                  <a:close/>
                </a:path>
              </a:pathLst>
            </a:custGeom>
            <a:gradFill flip="none" rotWithShape="1">
              <a:gsLst>
                <a:gs pos="0">
                  <a:schemeClr val="accent1">
                    <a:lumMod val="97000"/>
                    <a:lumOff val="3000"/>
                  </a:schemeClr>
                </a:gs>
                <a:gs pos="100000">
                  <a:schemeClr val="accent2"/>
                </a:gs>
              </a:gsLst>
              <a:lin ang="540000" scaled="0"/>
              <a:tileRect/>
            </a:gradFill>
            <a:ln w="5847"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pic>
          <p:nvPicPr>
            <p:cNvPr id="27" name="Graphique 20">
              <a:extLst>
                <a:ext uri="{FF2B5EF4-FFF2-40B4-BE49-F238E27FC236}">
                  <a16:creationId xmlns:a16="http://schemas.microsoft.com/office/drawing/2014/main" id="{AB98260B-D3F3-4814-9C71-4D245E8F1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89549" y="2349340"/>
              <a:ext cx="916443" cy="1169927"/>
            </a:xfrm>
            <a:prstGeom prst="rect">
              <a:avLst/>
            </a:prstGeom>
          </p:spPr>
        </p:pic>
      </p:grpSp>
      <p:grpSp>
        <p:nvGrpSpPr>
          <p:cNvPr id="16" name="Group 15">
            <a:extLst>
              <a:ext uri="{FF2B5EF4-FFF2-40B4-BE49-F238E27FC236}">
                <a16:creationId xmlns:a16="http://schemas.microsoft.com/office/drawing/2014/main" id="{45720408-35B3-4FA9-8E59-B13419195B65}"/>
              </a:ext>
            </a:extLst>
          </p:cNvPr>
          <p:cNvGrpSpPr/>
          <p:nvPr/>
        </p:nvGrpSpPr>
        <p:grpSpPr>
          <a:xfrm>
            <a:off x="9792274" y="4316711"/>
            <a:ext cx="1515856" cy="1890050"/>
            <a:chOff x="9792274" y="4316711"/>
            <a:chExt cx="1515856" cy="1890050"/>
          </a:xfrm>
        </p:grpSpPr>
        <p:sp>
          <p:nvSpPr>
            <p:cNvPr id="28" name="Graphic 11">
              <a:extLst>
                <a:ext uri="{FF2B5EF4-FFF2-40B4-BE49-F238E27FC236}">
                  <a16:creationId xmlns:a16="http://schemas.microsoft.com/office/drawing/2014/main" id="{E2B4273A-CF8C-4867-BB89-391467ADC250}"/>
                </a:ext>
              </a:extLst>
            </p:cNvPr>
            <p:cNvSpPr/>
            <p:nvPr/>
          </p:nvSpPr>
          <p:spPr>
            <a:xfrm>
              <a:off x="9792274" y="4316711"/>
              <a:ext cx="1515856" cy="1890050"/>
            </a:xfrm>
            <a:custGeom>
              <a:avLst/>
              <a:gdLst>
                <a:gd name="connsiteX0" fmla="*/ 751489 w 1515856"/>
                <a:gd name="connsiteY0" fmla="*/ 1887006 h 1890050"/>
                <a:gd name="connsiteX1" fmla="*/ 634173 w 1515856"/>
                <a:gd name="connsiteY1" fmla="*/ 1821850 h 1890050"/>
                <a:gd name="connsiteX2" fmla="*/ 376827 w 1515856"/>
                <a:gd name="connsiteY2" fmla="*/ 1638793 h 1890050"/>
                <a:gd name="connsiteX3" fmla="*/ 118428 w 1515856"/>
                <a:gd name="connsiteY3" fmla="*/ 1354343 h 1890050"/>
                <a:gd name="connsiteX4" fmla="*/ 0 w 1515856"/>
                <a:gd name="connsiteY4" fmla="*/ 983487 h 1890050"/>
                <a:gd name="connsiteX5" fmla="*/ 0 w 1515856"/>
                <a:gd name="connsiteY5" fmla="*/ 105491 h 1890050"/>
                <a:gd name="connsiteX6" fmla="*/ 10654 w 1515856"/>
                <a:gd name="connsiteY6" fmla="*/ 102388 h 1890050"/>
                <a:gd name="connsiteX7" fmla="*/ 367227 w 1515856"/>
                <a:gd name="connsiteY7" fmla="*/ 26636 h 1890050"/>
                <a:gd name="connsiteX8" fmla="*/ 757928 w 1515856"/>
                <a:gd name="connsiteY8" fmla="*/ 0 h 1890050"/>
                <a:gd name="connsiteX9" fmla="*/ 1148630 w 1515856"/>
                <a:gd name="connsiteY9" fmla="*/ 26636 h 1890050"/>
                <a:gd name="connsiteX10" fmla="*/ 1505202 w 1515856"/>
                <a:gd name="connsiteY10" fmla="*/ 102388 h 1890050"/>
                <a:gd name="connsiteX11" fmla="*/ 1515857 w 1515856"/>
                <a:gd name="connsiteY11" fmla="*/ 105491 h 1890050"/>
                <a:gd name="connsiteX12" fmla="*/ 1515857 w 1515856"/>
                <a:gd name="connsiteY12" fmla="*/ 983487 h 1890050"/>
                <a:gd name="connsiteX13" fmla="*/ 1397370 w 1515856"/>
                <a:gd name="connsiteY13" fmla="*/ 1354284 h 1890050"/>
                <a:gd name="connsiteX14" fmla="*/ 1138971 w 1515856"/>
                <a:gd name="connsiteY14" fmla="*/ 1638735 h 1890050"/>
                <a:gd name="connsiteX15" fmla="*/ 881625 w 1515856"/>
                <a:gd name="connsiteY15" fmla="*/ 1821792 h 1890050"/>
                <a:gd name="connsiteX16" fmla="*/ 764309 w 1515856"/>
                <a:gd name="connsiteY16" fmla="*/ 1886948 h 1890050"/>
                <a:gd name="connsiteX17" fmla="*/ 757870 w 1515856"/>
                <a:gd name="connsiteY17" fmla="*/ 1890050 h 1890050"/>
                <a:gd name="connsiteX18" fmla="*/ 751489 w 1515856"/>
                <a:gd name="connsiteY18" fmla="*/ 1887006 h 189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5856" h="1890050">
                  <a:moveTo>
                    <a:pt x="751489" y="1887006"/>
                  </a:moveTo>
                  <a:cubicBezTo>
                    <a:pt x="749557" y="1886070"/>
                    <a:pt x="703661" y="1863707"/>
                    <a:pt x="634173" y="1821850"/>
                  </a:cubicBezTo>
                  <a:cubicBezTo>
                    <a:pt x="570129" y="1783213"/>
                    <a:pt x="473537" y="1720106"/>
                    <a:pt x="376827" y="1638793"/>
                  </a:cubicBezTo>
                  <a:cubicBezTo>
                    <a:pt x="267824" y="1547118"/>
                    <a:pt x="180891" y="1451404"/>
                    <a:pt x="118428" y="1354343"/>
                  </a:cubicBezTo>
                  <a:cubicBezTo>
                    <a:pt x="39866" y="1232051"/>
                    <a:pt x="0" y="1107301"/>
                    <a:pt x="0" y="983487"/>
                  </a:cubicBezTo>
                  <a:lnTo>
                    <a:pt x="0" y="105491"/>
                  </a:lnTo>
                  <a:lnTo>
                    <a:pt x="10654" y="102388"/>
                  </a:lnTo>
                  <a:cubicBezTo>
                    <a:pt x="123755" y="69312"/>
                    <a:pt x="243706" y="43847"/>
                    <a:pt x="367227" y="26636"/>
                  </a:cubicBezTo>
                  <a:cubicBezTo>
                    <a:pt x="494319" y="8957"/>
                    <a:pt x="625802" y="0"/>
                    <a:pt x="757928" y="0"/>
                  </a:cubicBezTo>
                  <a:cubicBezTo>
                    <a:pt x="890055" y="0"/>
                    <a:pt x="1021538" y="8957"/>
                    <a:pt x="1148630" y="26636"/>
                  </a:cubicBezTo>
                  <a:cubicBezTo>
                    <a:pt x="1272151" y="43847"/>
                    <a:pt x="1392101" y="69312"/>
                    <a:pt x="1505202" y="102388"/>
                  </a:cubicBezTo>
                  <a:lnTo>
                    <a:pt x="1515857" y="105491"/>
                  </a:lnTo>
                  <a:lnTo>
                    <a:pt x="1515857" y="983487"/>
                  </a:lnTo>
                  <a:cubicBezTo>
                    <a:pt x="1515857" y="1107301"/>
                    <a:pt x="1475991" y="1232110"/>
                    <a:pt x="1397370" y="1354284"/>
                  </a:cubicBezTo>
                  <a:cubicBezTo>
                    <a:pt x="1334907" y="1451345"/>
                    <a:pt x="1247974" y="1547059"/>
                    <a:pt x="1138971" y="1638735"/>
                  </a:cubicBezTo>
                  <a:cubicBezTo>
                    <a:pt x="1042261" y="1720048"/>
                    <a:pt x="945669" y="1783213"/>
                    <a:pt x="881625" y="1821792"/>
                  </a:cubicBezTo>
                  <a:cubicBezTo>
                    <a:pt x="812137" y="1863707"/>
                    <a:pt x="766241" y="1886011"/>
                    <a:pt x="764309" y="1886948"/>
                  </a:cubicBezTo>
                  <a:lnTo>
                    <a:pt x="757870" y="1890050"/>
                  </a:lnTo>
                  <a:lnTo>
                    <a:pt x="751489" y="1887006"/>
                  </a:lnTo>
                  <a:close/>
                </a:path>
              </a:pathLst>
            </a:custGeom>
            <a:gradFill flip="none" rotWithShape="1">
              <a:gsLst>
                <a:gs pos="0">
                  <a:schemeClr val="accent1">
                    <a:lumMod val="97000"/>
                    <a:lumOff val="3000"/>
                  </a:schemeClr>
                </a:gs>
                <a:gs pos="100000">
                  <a:schemeClr val="accent2"/>
                </a:gs>
              </a:gsLst>
              <a:lin ang="540000" scaled="0"/>
              <a:tileRect/>
            </a:gradFill>
            <a:ln w="5847"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pic>
          <p:nvPicPr>
            <p:cNvPr id="33" name="Graphique 23">
              <a:extLst>
                <a:ext uri="{FF2B5EF4-FFF2-40B4-BE49-F238E27FC236}">
                  <a16:creationId xmlns:a16="http://schemas.microsoft.com/office/drawing/2014/main" id="{FF53464F-D220-4E59-AC1F-BE9CCA8740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53805" y="4562001"/>
              <a:ext cx="1387929" cy="969347"/>
            </a:xfrm>
            <a:prstGeom prst="rect">
              <a:avLst/>
            </a:prstGeom>
          </p:spPr>
        </p:pic>
      </p:grpSp>
      <p:sp>
        <p:nvSpPr>
          <p:cNvPr id="15" name="Rectangle 14">
            <a:extLst>
              <a:ext uri="{FF2B5EF4-FFF2-40B4-BE49-F238E27FC236}">
                <a16:creationId xmlns:a16="http://schemas.microsoft.com/office/drawing/2014/main" id="{89E7455A-9B0E-431B-89CD-3F7399DC7D39}"/>
              </a:ext>
            </a:extLst>
          </p:cNvPr>
          <p:cNvSpPr/>
          <p:nvPr/>
        </p:nvSpPr>
        <p:spPr>
          <a:xfrm>
            <a:off x="1222479" y="118137"/>
            <a:ext cx="10838891" cy="461665"/>
          </a:xfrm>
          <a:prstGeom prst="rect">
            <a:avLst/>
          </a:prstGeom>
        </p:spPr>
        <p:txBody>
          <a:bodyPr wrap="square">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3F3F3F"/>
                </a:solidFill>
                <a:effectLst/>
                <a:uLnTx/>
                <a:uFillTx/>
                <a:latin typeface="Helvetica" pitchFamily="2" charset="0"/>
                <a:ea typeface="+mn-ea"/>
                <a:cs typeface="+mn-cs"/>
              </a:rPr>
              <a:t>Reviewing, adjusting or advancing therapy in type 2 diabetes:</a:t>
            </a:r>
          </a:p>
        </p:txBody>
      </p:sp>
      <p:pic>
        <p:nvPicPr>
          <p:cNvPr id="18" name="Picture 17" descr="A picture containing logo&#10;&#10;Description automatically generated">
            <a:extLst>
              <a:ext uri="{FF2B5EF4-FFF2-40B4-BE49-F238E27FC236}">
                <a16:creationId xmlns:a16="http://schemas.microsoft.com/office/drawing/2014/main" id="{065393B9-CB07-43BD-95BE-2A8AE0876A39}"/>
              </a:ext>
            </a:extLst>
          </p:cNvPr>
          <p:cNvPicPr>
            <a:picLocks noChangeAspect="1"/>
          </p:cNvPicPr>
          <p:nvPr/>
        </p:nvPicPr>
        <p:blipFill>
          <a:blip r:embed="rId8"/>
          <a:stretch>
            <a:fillRect/>
          </a:stretch>
        </p:blipFill>
        <p:spPr>
          <a:xfrm>
            <a:off x="176636" y="121368"/>
            <a:ext cx="1049867" cy="474133"/>
          </a:xfrm>
          <a:prstGeom prst="rect">
            <a:avLst/>
          </a:prstGeom>
        </p:spPr>
      </p:pic>
    </p:spTree>
    <p:extLst>
      <p:ext uri="{BB962C8B-B14F-4D97-AF65-F5344CB8AC3E}">
        <p14:creationId xmlns:p14="http://schemas.microsoft.com/office/powerpoint/2010/main" val="2932482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01E2-A119-DE46-9B8C-3CA7A14869EB}"/>
              </a:ext>
            </a:extLst>
          </p:cNvPr>
          <p:cNvSpPr>
            <a:spLocks noGrp="1"/>
          </p:cNvSpPr>
          <p:nvPr>
            <p:ph type="title"/>
          </p:nvPr>
        </p:nvSpPr>
        <p:spPr>
          <a:xfrm>
            <a:off x="517680" y="232690"/>
            <a:ext cx="10464848" cy="904874"/>
          </a:xfrm>
        </p:spPr>
        <p:txBody>
          <a:bodyPr>
            <a:normAutofit/>
          </a:bodyPr>
          <a:lstStyle/>
          <a:p>
            <a:r>
              <a:rPr lang="en-CA"/>
              <a:t>“Cardiovascular Risk”:</a:t>
            </a:r>
          </a:p>
        </p:txBody>
      </p:sp>
      <p:sp>
        <p:nvSpPr>
          <p:cNvPr id="3" name="TextBox 2">
            <a:extLst>
              <a:ext uri="{FF2B5EF4-FFF2-40B4-BE49-F238E27FC236}">
                <a16:creationId xmlns:a16="http://schemas.microsoft.com/office/drawing/2014/main" id="{B58265DD-81AA-3442-81DD-CC5C027F77A2}"/>
              </a:ext>
            </a:extLst>
          </p:cNvPr>
          <p:cNvSpPr txBox="1"/>
          <p:nvPr/>
        </p:nvSpPr>
        <p:spPr>
          <a:xfrm>
            <a:off x="5397486" y="1367621"/>
            <a:ext cx="5718629" cy="4914807"/>
          </a:xfrm>
          <a:prstGeom prst="rect">
            <a:avLst/>
          </a:prstGeom>
          <a:noFill/>
        </p:spPr>
        <p:txBody>
          <a:bodyPr wrap="square" rtlCol="0">
            <a:spAutoFit/>
          </a:bodyPr>
          <a:lstStyle/>
          <a:p>
            <a:pPr marL="476239" marR="0" lvl="0" indent="-476239" algn="l" defTabSz="914218" rtl="0" eaLnBrk="1" fontAlgn="auto" latinLnBrk="0" hangingPunct="1">
              <a:lnSpc>
                <a:spcPct val="100000"/>
              </a:lnSpc>
              <a:spcBef>
                <a:spcPts val="0"/>
              </a:spcBef>
              <a:spcAft>
                <a:spcPts val="800"/>
              </a:spcAft>
              <a:buClrTx/>
              <a:buSzPct val="150000"/>
              <a:buFont typeface="Apple Symbols" panose="02000000000000000000" pitchFamily="2" charset="-79"/>
              <a:buChar char="☐"/>
              <a:tabLst/>
              <a:defRPr/>
            </a:pPr>
            <a:r>
              <a:rPr kumimoji="0" lang="en-CA" sz="2667" b="0" i="0" u="none" strike="noStrike" kern="1200" cap="none" spc="0" normalizeH="0" baseline="0" noProof="0">
                <a:ln>
                  <a:noFill/>
                </a:ln>
                <a:solidFill>
                  <a:srgbClr val="3F3F3F"/>
                </a:solidFill>
                <a:effectLst/>
                <a:uLnTx/>
                <a:uFillTx/>
                <a:latin typeface="Arial" panose="020B0604020202020204"/>
                <a:ea typeface="+mn-ea"/>
                <a:cs typeface="+mn-cs"/>
              </a:rPr>
              <a:t>Over the age of 60</a:t>
            </a:r>
          </a:p>
          <a:p>
            <a:pPr marL="476239" marR="0" lvl="0" indent="-476239" algn="l" defTabSz="914218" rtl="0" eaLnBrk="1" fontAlgn="auto" latinLnBrk="0" hangingPunct="1">
              <a:lnSpc>
                <a:spcPct val="100000"/>
              </a:lnSpc>
              <a:spcBef>
                <a:spcPts val="0"/>
              </a:spcBef>
              <a:spcAft>
                <a:spcPts val="800"/>
              </a:spcAft>
              <a:buClrTx/>
              <a:buSzPct val="150000"/>
              <a:buFont typeface="Apple Symbols" panose="02000000000000000000" pitchFamily="2" charset="-79"/>
              <a:buChar char="☐"/>
              <a:tabLst/>
              <a:defRPr/>
            </a:pPr>
            <a:r>
              <a:rPr kumimoji="0" lang="en-CA" sz="2667" b="0" i="0" u="none" strike="noStrike" kern="1200" cap="none" spc="0" normalizeH="0" baseline="0" noProof="0">
                <a:ln>
                  <a:noFill/>
                </a:ln>
                <a:solidFill>
                  <a:srgbClr val="3F3F3F"/>
                </a:solidFill>
                <a:effectLst/>
                <a:uLnTx/>
                <a:uFillTx/>
                <a:latin typeface="Arial" panose="020B0604020202020204"/>
                <a:ea typeface="+mn-ea"/>
                <a:cs typeface="+mn-cs"/>
              </a:rPr>
              <a:t>At least 2 of the following:</a:t>
            </a:r>
          </a:p>
          <a:p>
            <a:pPr marL="954593" marR="0" lvl="0" indent="-463539" algn="l" defTabSz="914218" rtl="0" eaLnBrk="1" fontAlgn="auto" latinLnBrk="0" hangingPunct="1">
              <a:lnSpc>
                <a:spcPct val="100000"/>
              </a:lnSpc>
              <a:spcBef>
                <a:spcPts val="0"/>
              </a:spcBef>
              <a:spcAft>
                <a:spcPts val="800"/>
              </a:spcAft>
              <a:buClrTx/>
              <a:buSzPct val="150000"/>
              <a:buFont typeface="Apple Symbols" panose="02000000000000000000" pitchFamily="2" charset="-79"/>
              <a:buChar char="☐"/>
              <a:tabLst/>
              <a:defRPr/>
            </a:pPr>
            <a:r>
              <a:rPr kumimoji="0" lang="en-CA" sz="2667" b="0" i="0" u="none" strike="noStrike" kern="1200" cap="none" spc="0" normalizeH="0" baseline="0" noProof="0">
                <a:ln>
                  <a:noFill/>
                </a:ln>
                <a:solidFill>
                  <a:srgbClr val="3F3F3F"/>
                </a:solidFill>
                <a:effectLst/>
                <a:uLnTx/>
                <a:uFillTx/>
                <a:latin typeface="Arial" panose="020B0604020202020204"/>
                <a:ea typeface="+mn-ea"/>
                <a:cs typeface="+mn-cs"/>
              </a:rPr>
              <a:t>Smoking (tobacco)</a:t>
            </a:r>
          </a:p>
          <a:p>
            <a:pPr marL="954593" marR="0" lvl="0" indent="-463539" algn="l" defTabSz="914218" rtl="0" eaLnBrk="1" fontAlgn="auto" latinLnBrk="0" hangingPunct="1">
              <a:lnSpc>
                <a:spcPct val="100000"/>
              </a:lnSpc>
              <a:spcBef>
                <a:spcPts val="0"/>
              </a:spcBef>
              <a:spcAft>
                <a:spcPts val="800"/>
              </a:spcAft>
              <a:buClrTx/>
              <a:buSzPct val="150000"/>
              <a:buFont typeface="Apple Symbols" panose="02000000000000000000" pitchFamily="2" charset="-79"/>
              <a:buChar char="☐"/>
              <a:tabLst/>
              <a:defRPr/>
            </a:pPr>
            <a:r>
              <a:rPr kumimoji="0" lang="en-CA" sz="2667" b="0" i="0" u="none" strike="noStrike" kern="1200" cap="none" spc="0" normalizeH="0" baseline="0" noProof="0">
                <a:ln>
                  <a:noFill/>
                </a:ln>
                <a:solidFill>
                  <a:srgbClr val="3F3F3F"/>
                </a:solidFill>
                <a:effectLst/>
                <a:uLnTx/>
                <a:uFillTx/>
                <a:latin typeface="Arial" panose="020B0604020202020204"/>
                <a:ea typeface="+mn-ea"/>
                <a:cs typeface="+mn-cs"/>
              </a:rPr>
              <a:t>Central obesity</a:t>
            </a:r>
          </a:p>
          <a:p>
            <a:pPr marL="954593" marR="0" lvl="0" indent="-463539" algn="l" defTabSz="914218" rtl="0" eaLnBrk="1" fontAlgn="auto" latinLnBrk="0" hangingPunct="1">
              <a:lnSpc>
                <a:spcPct val="100000"/>
              </a:lnSpc>
              <a:spcBef>
                <a:spcPts val="0"/>
              </a:spcBef>
              <a:spcAft>
                <a:spcPts val="800"/>
              </a:spcAft>
              <a:buClrTx/>
              <a:buSzPct val="150000"/>
              <a:buFont typeface="Apple Symbols" panose="02000000000000000000" pitchFamily="2" charset="-79"/>
              <a:buChar char="☐"/>
              <a:tabLst/>
              <a:defRPr/>
            </a:pPr>
            <a:r>
              <a:rPr kumimoji="0" lang="en-CA" sz="2667" b="0" i="0" u="none" strike="noStrike" kern="1200" cap="none" spc="0" normalizeH="0" baseline="0" noProof="0">
                <a:ln>
                  <a:noFill/>
                </a:ln>
                <a:solidFill>
                  <a:srgbClr val="3F3F3F"/>
                </a:solidFill>
                <a:effectLst/>
                <a:uLnTx/>
                <a:uFillTx/>
                <a:latin typeface="Arial" panose="020B0604020202020204"/>
                <a:ea typeface="+mn-ea"/>
                <a:cs typeface="+mn-cs"/>
              </a:rPr>
              <a:t>Hypertension</a:t>
            </a:r>
          </a:p>
          <a:p>
            <a:pPr marL="1316534" marR="0" lvl="1" indent="-275160" algn="l" defTabSz="914218" rtl="0" eaLnBrk="1" fontAlgn="auto" latinLnBrk="0" hangingPunct="1">
              <a:lnSpc>
                <a:spcPct val="100000"/>
              </a:lnSpc>
              <a:spcBef>
                <a:spcPts val="0"/>
              </a:spcBef>
              <a:spcAft>
                <a:spcPts val="800"/>
              </a:spcAft>
              <a:buClrTx/>
              <a:buSzPct val="100000"/>
              <a:buFont typeface="Arial" panose="020B0604020202020204" pitchFamily="34" charset="0"/>
              <a:buChar char="•"/>
              <a:tabLst/>
              <a:defRPr/>
            </a:pPr>
            <a:r>
              <a:rPr kumimoji="0" lang="en-CA" sz="2667" b="0" i="0" u="none" strike="noStrike" kern="1200" cap="none" spc="0" normalizeH="0" baseline="0" noProof="0">
                <a:ln>
                  <a:noFill/>
                </a:ln>
                <a:solidFill>
                  <a:srgbClr val="3F3F3F"/>
                </a:solidFill>
                <a:effectLst/>
                <a:uLnTx/>
                <a:uFillTx/>
                <a:latin typeface="Arial" panose="020B0604020202020204"/>
                <a:ea typeface="+mn-ea"/>
                <a:cs typeface="+mn-cs"/>
              </a:rPr>
              <a:t>Above target BP </a:t>
            </a:r>
            <a:r>
              <a:rPr kumimoji="0" lang="en-CA" sz="2667" b="0" i="0" u="sng" strike="noStrike" kern="1200" cap="none" spc="0" normalizeH="0" baseline="0" noProof="0">
                <a:ln>
                  <a:noFill/>
                </a:ln>
                <a:solidFill>
                  <a:srgbClr val="3F3F3F"/>
                </a:solidFill>
                <a:effectLst/>
                <a:uLnTx/>
                <a:uFillTx/>
                <a:latin typeface="Arial" panose="020B0604020202020204"/>
                <a:ea typeface="+mn-ea"/>
                <a:cs typeface="+mn-cs"/>
              </a:rPr>
              <a:t>or</a:t>
            </a:r>
            <a:r>
              <a:rPr kumimoji="0" lang="en-CA" sz="2667" b="0" i="0" u="none" strike="noStrike" kern="1200" cap="none" spc="0" normalizeH="0" baseline="0" noProof="0">
                <a:ln>
                  <a:noFill/>
                </a:ln>
                <a:solidFill>
                  <a:srgbClr val="3F3F3F"/>
                </a:solidFill>
                <a:effectLst/>
                <a:uLnTx/>
                <a:uFillTx/>
                <a:latin typeface="Arial" panose="020B0604020202020204"/>
                <a:ea typeface="+mn-ea"/>
                <a:cs typeface="+mn-cs"/>
              </a:rPr>
              <a:t> on </a:t>
            </a:r>
            <a:br>
              <a:rPr kumimoji="0" lang="en-CA" sz="2667" b="0" i="0" u="none" strike="noStrike" kern="1200" cap="none" spc="0" normalizeH="0" baseline="0" noProof="0">
                <a:ln>
                  <a:noFill/>
                </a:ln>
                <a:solidFill>
                  <a:srgbClr val="3F3F3F"/>
                </a:solidFill>
                <a:effectLst/>
                <a:uLnTx/>
                <a:uFillTx/>
                <a:latin typeface="Arial" panose="020B0604020202020204"/>
                <a:ea typeface="+mn-ea"/>
                <a:cs typeface="+mn-cs"/>
              </a:rPr>
            </a:br>
            <a:r>
              <a:rPr kumimoji="0" lang="en-CA" sz="2667" b="0" i="0" u="none" strike="noStrike" kern="1200" cap="none" spc="0" normalizeH="0" baseline="0" noProof="0">
                <a:ln>
                  <a:noFill/>
                </a:ln>
                <a:solidFill>
                  <a:srgbClr val="3F3F3F"/>
                </a:solidFill>
                <a:effectLst/>
                <a:uLnTx/>
                <a:uFillTx/>
                <a:latin typeface="Arial" panose="020B0604020202020204"/>
                <a:ea typeface="+mn-ea"/>
                <a:cs typeface="+mn-cs"/>
              </a:rPr>
              <a:t>BP-lowering medication</a:t>
            </a:r>
          </a:p>
          <a:p>
            <a:pPr marL="954593" marR="0" lvl="0" indent="-463539" algn="l" defTabSz="914218" rtl="0" eaLnBrk="1" fontAlgn="auto" latinLnBrk="0" hangingPunct="1">
              <a:lnSpc>
                <a:spcPct val="100000"/>
              </a:lnSpc>
              <a:spcBef>
                <a:spcPts val="0"/>
              </a:spcBef>
              <a:spcAft>
                <a:spcPts val="800"/>
              </a:spcAft>
              <a:buClrTx/>
              <a:buSzPct val="150000"/>
              <a:buFont typeface="Apple Symbols" panose="02000000000000000000" pitchFamily="2" charset="-79"/>
              <a:buChar char="☐"/>
              <a:tabLst/>
              <a:defRPr/>
            </a:pPr>
            <a:r>
              <a:rPr kumimoji="0" lang="en-CA" sz="2667" b="0" i="0" u="none" strike="noStrike" kern="1200" cap="none" spc="0" normalizeH="0" baseline="0" noProof="0">
                <a:ln>
                  <a:noFill/>
                </a:ln>
                <a:solidFill>
                  <a:srgbClr val="3F3F3F"/>
                </a:solidFill>
                <a:effectLst/>
                <a:uLnTx/>
                <a:uFillTx/>
                <a:latin typeface="Arial" panose="020B0604020202020204"/>
                <a:ea typeface="+mn-ea"/>
                <a:cs typeface="+mn-cs"/>
              </a:rPr>
              <a:t>Dyslipidemia</a:t>
            </a:r>
          </a:p>
          <a:p>
            <a:pPr marL="1316534" marR="0" lvl="1" indent="-275160" algn="l" defTabSz="914218" rtl="0" eaLnBrk="1" fontAlgn="auto" latinLnBrk="0" hangingPunct="1">
              <a:lnSpc>
                <a:spcPct val="100000"/>
              </a:lnSpc>
              <a:spcBef>
                <a:spcPts val="0"/>
              </a:spcBef>
              <a:spcAft>
                <a:spcPts val="800"/>
              </a:spcAft>
              <a:buClrTx/>
              <a:buSzPct val="100000"/>
              <a:buFont typeface="Arial" panose="020B0604020202020204" pitchFamily="34" charset="0"/>
              <a:buChar char="•"/>
              <a:tabLst/>
              <a:defRPr/>
            </a:pPr>
            <a:r>
              <a:rPr kumimoji="0" lang="en-CA" sz="2667" b="0" i="0" u="none" strike="noStrike" kern="1200" cap="none" spc="0" normalizeH="0" baseline="0" noProof="0">
                <a:ln>
                  <a:noFill/>
                </a:ln>
                <a:solidFill>
                  <a:srgbClr val="3F3F3F"/>
                </a:solidFill>
                <a:effectLst/>
                <a:uLnTx/>
                <a:uFillTx/>
                <a:latin typeface="Arial" panose="020B0604020202020204"/>
                <a:ea typeface="+mn-ea"/>
                <a:cs typeface="+mn-cs"/>
              </a:rPr>
              <a:t>Abnormal lipid levels </a:t>
            </a:r>
            <a:r>
              <a:rPr kumimoji="0" lang="en-CA" sz="2667" b="0" i="0" u="sng" strike="noStrike" kern="1200" cap="none" spc="0" normalizeH="0" baseline="0" noProof="0">
                <a:ln>
                  <a:noFill/>
                </a:ln>
                <a:solidFill>
                  <a:srgbClr val="3F3F3F"/>
                </a:solidFill>
                <a:effectLst/>
                <a:uLnTx/>
                <a:uFillTx/>
                <a:latin typeface="Arial" panose="020B0604020202020204"/>
                <a:ea typeface="+mn-ea"/>
                <a:cs typeface="+mn-cs"/>
              </a:rPr>
              <a:t>or</a:t>
            </a:r>
            <a:r>
              <a:rPr kumimoji="0" lang="en-CA" sz="2667" b="0" i="0" u="none" strike="noStrike" kern="1200" cap="none" spc="0" normalizeH="0" baseline="0" noProof="0">
                <a:ln>
                  <a:noFill/>
                </a:ln>
                <a:solidFill>
                  <a:srgbClr val="3F3F3F"/>
                </a:solidFill>
                <a:effectLst/>
                <a:uLnTx/>
                <a:uFillTx/>
                <a:latin typeface="Arial" panose="020B0604020202020204"/>
                <a:ea typeface="+mn-ea"/>
                <a:cs typeface="+mn-cs"/>
              </a:rPr>
              <a:t> on lipid-modifying medication</a:t>
            </a:r>
          </a:p>
        </p:txBody>
      </p:sp>
      <p:pic>
        <p:nvPicPr>
          <p:cNvPr id="20" name="Graphic 19" descr="Checkmark with solid fill">
            <a:extLst>
              <a:ext uri="{FF2B5EF4-FFF2-40B4-BE49-F238E27FC236}">
                <a16:creationId xmlns:a16="http://schemas.microsoft.com/office/drawing/2014/main" id="{8CC15344-B481-1042-8A92-6E8C01D8B4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5179" y="1298806"/>
            <a:ext cx="504372" cy="504372"/>
          </a:xfrm>
          <a:prstGeom prst="rect">
            <a:avLst/>
          </a:prstGeom>
        </p:spPr>
      </p:pic>
      <p:pic>
        <p:nvPicPr>
          <p:cNvPr id="21" name="Graphic 20" descr="Checkmark with solid fill">
            <a:extLst>
              <a:ext uri="{FF2B5EF4-FFF2-40B4-BE49-F238E27FC236}">
                <a16:creationId xmlns:a16="http://schemas.microsoft.com/office/drawing/2014/main" id="{1C3AC2E3-FB6E-5E48-8939-C6D1207D61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5179" y="1806263"/>
            <a:ext cx="504372" cy="504372"/>
          </a:xfrm>
          <a:prstGeom prst="rect">
            <a:avLst/>
          </a:prstGeom>
        </p:spPr>
      </p:pic>
      <p:pic>
        <p:nvPicPr>
          <p:cNvPr id="24" name="Graphic 23" descr="Checkmark with solid fill">
            <a:extLst>
              <a:ext uri="{FF2B5EF4-FFF2-40B4-BE49-F238E27FC236}">
                <a16:creationId xmlns:a16="http://schemas.microsoft.com/office/drawing/2014/main" id="{53475DEF-8252-1440-9646-8E41122C2C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9551" y="3318557"/>
            <a:ext cx="504372" cy="504372"/>
          </a:xfrm>
          <a:prstGeom prst="rect">
            <a:avLst/>
          </a:prstGeom>
        </p:spPr>
      </p:pic>
      <p:pic>
        <p:nvPicPr>
          <p:cNvPr id="15" name="Graphic 14" descr="Checkmark with solid fill">
            <a:extLst>
              <a:ext uri="{FF2B5EF4-FFF2-40B4-BE49-F238E27FC236}">
                <a16:creationId xmlns:a16="http://schemas.microsoft.com/office/drawing/2014/main" id="{9E5DB2EE-4158-C248-8432-CCA6DD9A12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9551" y="4755607"/>
            <a:ext cx="504372" cy="504372"/>
          </a:xfrm>
          <a:prstGeom prst="rect">
            <a:avLst/>
          </a:prstGeom>
        </p:spPr>
      </p:pic>
      <p:sp>
        <p:nvSpPr>
          <p:cNvPr id="22" name="Espace réservé du texte 3">
            <a:extLst>
              <a:ext uri="{FF2B5EF4-FFF2-40B4-BE49-F238E27FC236}">
                <a16:creationId xmlns:a16="http://schemas.microsoft.com/office/drawing/2014/main" id="{33B0AAFB-F4BB-F242-B710-F738520C24F8}"/>
              </a:ext>
            </a:extLst>
          </p:cNvPr>
          <p:cNvSpPr>
            <a:spLocks noGrp="1"/>
          </p:cNvSpPr>
          <p:nvPr>
            <p:ph type="body" sz="quarter" idx="13"/>
          </p:nvPr>
        </p:nvSpPr>
        <p:spPr/>
        <p:txBody>
          <a:bodyPr/>
          <a:lstStyle/>
          <a:p>
            <a:r>
              <a:rPr lang="en-CA"/>
              <a:t>BP, blood pressure.</a:t>
            </a:r>
          </a:p>
          <a:p>
            <a:r>
              <a:rPr lang="en-US"/>
              <a:t>Diabetes Canada Clinical Practice Guidelines Expert Committee. Pharmacologic glycemic management of type 2 diabetes in adults: 2020 update. </a:t>
            </a:r>
            <a:r>
              <a:rPr lang="en-US" i="1"/>
              <a:t>Can J </a:t>
            </a:r>
            <a:r>
              <a:rPr lang="en-US" i="1" err="1"/>
              <a:t>Diabet</a:t>
            </a:r>
            <a:r>
              <a:rPr lang="en-US" i="1"/>
              <a:t> </a:t>
            </a:r>
            <a:r>
              <a:rPr lang="en-US"/>
              <a:t>2020;44:575-591.</a:t>
            </a:r>
            <a:endParaRPr lang="en-CA"/>
          </a:p>
        </p:txBody>
      </p:sp>
      <p:pic>
        <p:nvPicPr>
          <p:cNvPr id="17" name="Graphique 16">
            <a:extLst>
              <a:ext uri="{FF2B5EF4-FFF2-40B4-BE49-F238E27FC236}">
                <a16:creationId xmlns:a16="http://schemas.microsoft.com/office/drawing/2014/main" id="{90F7B4A6-BECB-BB4D-A74A-B854B3ED0D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3888" y="2601229"/>
            <a:ext cx="2202669" cy="2091744"/>
          </a:xfrm>
          <a:prstGeom prst="rect">
            <a:avLst/>
          </a:prstGeom>
        </p:spPr>
      </p:pic>
      <p:pic>
        <p:nvPicPr>
          <p:cNvPr id="26" name="Graphique 25">
            <a:extLst>
              <a:ext uri="{FF2B5EF4-FFF2-40B4-BE49-F238E27FC236}">
                <a16:creationId xmlns:a16="http://schemas.microsoft.com/office/drawing/2014/main" id="{7D0721B5-3DFF-0847-9A92-51594414A6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63044" y="1312621"/>
            <a:ext cx="1359173" cy="918038"/>
          </a:xfrm>
          <a:prstGeom prst="rect">
            <a:avLst/>
          </a:prstGeom>
        </p:spPr>
      </p:pic>
      <p:pic>
        <p:nvPicPr>
          <p:cNvPr id="36" name="Graphique 35">
            <a:extLst>
              <a:ext uri="{FF2B5EF4-FFF2-40B4-BE49-F238E27FC236}">
                <a16:creationId xmlns:a16="http://schemas.microsoft.com/office/drawing/2014/main" id="{D0C43DD4-39AA-4D4E-A742-C20F211CD32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08348" y="2805012"/>
            <a:ext cx="1194478" cy="1075030"/>
          </a:xfrm>
          <a:prstGeom prst="rect">
            <a:avLst/>
          </a:prstGeom>
        </p:spPr>
      </p:pic>
      <p:pic>
        <p:nvPicPr>
          <p:cNvPr id="38" name="Graphique 37">
            <a:extLst>
              <a:ext uri="{FF2B5EF4-FFF2-40B4-BE49-F238E27FC236}">
                <a16:creationId xmlns:a16="http://schemas.microsoft.com/office/drawing/2014/main" id="{1DB6A7A4-8CB7-F04B-BE95-1C071F1036B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46998" y="4279513"/>
            <a:ext cx="1404477" cy="476094"/>
          </a:xfrm>
          <a:prstGeom prst="rect">
            <a:avLst/>
          </a:prstGeom>
        </p:spPr>
      </p:pic>
      <p:pic>
        <p:nvPicPr>
          <p:cNvPr id="41" name="Graphique 40">
            <a:extLst>
              <a:ext uri="{FF2B5EF4-FFF2-40B4-BE49-F238E27FC236}">
                <a16:creationId xmlns:a16="http://schemas.microsoft.com/office/drawing/2014/main" id="{8C063626-8055-3D44-A01E-67393893123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509994" y="5108673"/>
            <a:ext cx="1028700" cy="1003300"/>
          </a:xfrm>
          <a:prstGeom prst="rect">
            <a:avLst/>
          </a:prstGeom>
        </p:spPr>
      </p:pic>
      <p:sp>
        <p:nvSpPr>
          <p:cNvPr id="42" name="Slide Number Placeholder 7">
            <a:extLst>
              <a:ext uri="{FF2B5EF4-FFF2-40B4-BE49-F238E27FC236}">
                <a16:creationId xmlns:a16="http://schemas.microsoft.com/office/drawing/2014/main" id="{47CCACF4-5E7E-464B-9466-B64E22957489}"/>
              </a:ext>
            </a:extLst>
          </p:cNvPr>
          <p:cNvSpPr>
            <a:spLocks noGrp="1"/>
          </p:cNvSpPr>
          <p:nvPr>
            <p:ph type="sldNum" sz="quarter" idx="14"/>
          </p:nvPr>
        </p:nvSpPr>
        <p:spPr>
          <a:xfrm>
            <a:off x="11352180" y="6275263"/>
            <a:ext cx="597086" cy="365125"/>
          </a:xfrm>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E70068"/>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89</a:t>
            </a:fld>
            <a:endParaRPr kumimoji="0" lang="en-CA" sz="1050" b="0" i="0" u="none" strike="noStrike" kern="1200" cap="none" spc="0" normalizeH="0" baseline="0" noProof="0">
              <a:ln>
                <a:noFill/>
              </a:ln>
              <a:solidFill>
                <a:srgbClr val="E70068"/>
              </a:solidFill>
              <a:effectLst/>
              <a:uLnTx/>
              <a:uFillTx/>
              <a:latin typeface="Arial" panose="020B0604020202020204"/>
              <a:ea typeface="+mn-ea"/>
              <a:cs typeface="+mn-cs"/>
            </a:endParaRPr>
          </a:p>
        </p:txBody>
      </p:sp>
      <p:pic>
        <p:nvPicPr>
          <p:cNvPr id="4" name="Graphic 3" descr="Checkmark with solid fill">
            <a:extLst>
              <a:ext uri="{FF2B5EF4-FFF2-40B4-BE49-F238E27FC236}">
                <a16:creationId xmlns:a16="http://schemas.microsoft.com/office/drawing/2014/main" id="{D655DF6C-8629-BFE4-0CFC-E3D8F604BD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9551" y="2379450"/>
            <a:ext cx="504372" cy="504372"/>
          </a:xfrm>
          <a:prstGeom prst="rect">
            <a:avLst/>
          </a:prstGeom>
        </p:spPr>
      </p:pic>
    </p:spTree>
    <p:extLst>
      <p:ext uri="{BB962C8B-B14F-4D97-AF65-F5344CB8AC3E}">
        <p14:creationId xmlns:p14="http://schemas.microsoft.com/office/powerpoint/2010/main" val="1841585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9"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dissolve">
                                      <p:cBhvr>
                                        <p:cTn id="11" dur="500"/>
                                        <p:tgtEl>
                                          <p:spTgt spid="21"/>
                                        </p:tgtEl>
                                      </p:cBhvr>
                                    </p:animEffect>
                                  </p:childTnLst>
                                </p:cTn>
                              </p:par>
                              <p:par>
                                <p:cTn id="12" presetID="9"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dissolv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dissolv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dissolve">
                                      <p:cBhvr>
                                        <p:cTn id="29" dur="500"/>
                                        <p:tgtEl>
                                          <p:spTgt spid="3">
                                            <p:txEl>
                                              <p:pRg st="4" end="4"/>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dissolv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dissolve">
                                      <p:cBhvr>
                                        <p:cTn id="45" dur="500"/>
                                        <p:tgtEl>
                                          <p:spTgt spid="24"/>
                                        </p:tgtEl>
                                      </p:cBhvr>
                                    </p:animEffect>
                                  </p:childTnLst>
                                </p:cTn>
                              </p:par>
                              <p:par>
                                <p:cTn id="46" presetID="9"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ssolv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dissolve">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260648"/>
            <a:ext cx="8229600" cy="1143000"/>
          </a:xfrm>
        </p:spPr>
        <p:txBody>
          <a:bodyPr/>
          <a:lstStyle/>
          <a:p>
            <a:r>
              <a:rPr lang="en-CA"/>
              <a:t>Mitigating Potential Bias</a:t>
            </a:r>
          </a:p>
        </p:txBody>
      </p:sp>
      <p:sp>
        <p:nvSpPr>
          <p:cNvPr id="3" name="Content Placeholder 2"/>
          <p:cNvSpPr>
            <a:spLocks noGrp="1"/>
          </p:cNvSpPr>
          <p:nvPr>
            <p:ph idx="1"/>
          </p:nvPr>
        </p:nvSpPr>
        <p:spPr/>
        <p:txBody>
          <a:bodyPr>
            <a:normAutofit/>
          </a:bodyPr>
          <a:lstStyle/>
          <a:p>
            <a:pPr marL="342662" lvl="1" indent="-342662">
              <a:buFont typeface="Arial"/>
              <a:buChar char="•"/>
            </a:pPr>
            <a:r>
              <a:rPr lang="en-CA" sz="2000"/>
              <a:t>The slides were derived from multiple slide decks from various Pharma presentations, Diabetes Canada slide sets and CCS slide decks..  Cases were developed from my clinical practice.</a:t>
            </a:r>
            <a:r>
              <a:rPr lang="en-US" sz="2000"/>
              <a:t>.</a:t>
            </a:r>
          </a:p>
          <a:p>
            <a:r>
              <a:rPr lang="en-CA" sz="2000"/>
              <a:t>The information presented provides an unbiased overview of all products related to treating patients with diabetes.</a:t>
            </a:r>
          </a:p>
          <a:p>
            <a:r>
              <a:rPr lang="en-CA" sz="2000"/>
              <a:t>All slides are consistent with the CDA 2022 Guidelines.</a:t>
            </a:r>
            <a:endParaRPr lang="fr-CA" sz="2000"/>
          </a:p>
          <a:p>
            <a:endParaRPr lang="en-US" sz="2000"/>
          </a:p>
          <a:p>
            <a:pPr marL="0" indent="0">
              <a:buNone/>
            </a:pPr>
            <a:endParaRPr lang="en-CA" sz="2000">
              <a:solidFill>
                <a:srgbClr val="FF0000"/>
              </a:solidFill>
            </a:endParaRPr>
          </a:p>
          <a:p>
            <a:endParaRPr lang="en-CA"/>
          </a:p>
        </p:txBody>
      </p:sp>
      <p:sp>
        <p:nvSpPr>
          <p:cNvPr id="4" name="TextBox 3"/>
          <p:cNvSpPr txBox="1"/>
          <p:nvPr/>
        </p:nvSpPr>
        <p:spPr>
          <a:xfrm>
            <a:off x="1703512" y="18999"/>
            <a:ext cx="4392488" cy="369332"/>
          </a:xfrm>
          <a:prstGeom prst="rect">
            <a:avLst/>
          </a:prstGeom>
          <a:noFill/>
        </p:spPr>
        <p:txBody>
          <a:bodyPr wrap="square" rtlCol="0">
            <a:spAutoFit/>
          </a:bodyPr>
          <a:lstStyle/>
          <a:p>
            <a:r>
              <a:rPr lang="en-CA">
                <a:solidFill>
                  <a:schemeClr val="accent2"/>
                </a:solidFill>
              </a:rPr>
              <a:t>CFPC </a:t>
            </a:r>
            <a:r>
              <a:rPr lang="en-CA" err="1">
                <a:solidFill>
                  <a:schemeClr val="accent2"/>
                </a:solidFill>
              </a:rPr>
              <a:t>CoI</a:t>
            </a:r>
            <a:r>
              <a:rPr lang="en-CA">
                <a:solidFill>
                  <a:schemeClr val="accent2"/>
                </a:solidFill>
              </a:rPr>
              <a:t> Templates: Slide 3</a:t>
            </a:r>
          </a:p>
        </p:txBody>
      </p:sp>
    </p:spTree>
    <p:extLst>
      <p:ext uri="{BB962C8B-B14F-4D97-AF65-F5344CB8AC3E}">
        <p14:creationId xmlns:p14="http://schemas.microsoft.com/office/powerpoint/2010/main" val="13468824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36C407-62C6-6DD6-F460-64747D62FDA9}"/>
              </a:ext>
            </a:extLst>
          </p:cNvPr>
          <p:cNvSpPr>
            <a:spLocks noGrp="1"/>
          </p:cNvSpPr>
          <p:nvPr>
            <p:ph type="title"/>
          </p:nvPr>
        </p:nvSpPr>
        <p:spPr/>
        <p:txBody>
          <a:bodyPr/>
          <a:lstStyle/>
          <a:p>
            <a:r>
              <a:rPr lang="en-US"/>
              <a:t>SK</a:t>
            </a:r>
          </a:p>
        </p:txBody>
      </p:sp>
      <p:sp>
        <p:nvSpPr>
          <p:cNvPr id="4" name="Content Placeholder 3">
            <a:extLst>
              <a:ext uri="{FF2B5EF4-FFF2-40B4-BE49-F238E27FC236}">
                <a16:creationId xmlns:a16="http://schemas.microsoft.com/office/drawing/2014/main" id="{B994902E-4EE5-C11B-24F5-940D08800E45}"/>
              </a:ext>
            </a:extLst>
          </p:cNvPr>
          <p:cNvSpPr>
            <a:spLocks noGrp="1"/>
          </p:cNvSpPr>
          <p:nvPr>
            <p:ph idx="1"/>
          </p:nvPr>
        </p:nvSpPr>
        <p:spPr/>
        <p:txBody>
          <a:bodyPr>
            <a:normAutofit fontScale="85000" lnSpcReduction="20000"/>
          </a:bodyPr>
          <a:lstStyle/>
          <a:p>
            <a:r>
              <a:rPr lang="en-US"/>
              <a:t>63 </a:t>
            </a:r>
            <a:r>
              <a:rPr lang="en-US" err="1"/>
              <a:t>yo</a:t>
            </a:r>
            <a:r>
              <a:rPr lang="en-US"/>
              <a:t> male</a:t>
            </a:r>
          </a:p>
          <a:p>
            <a:r>
              <a:rPr lang="en-US"/>
              <a:t>DM x 6 years</a:t>
            </a:r>
          </a:p>
          <a:p>
            <a:r>
              <a:rPr lang="en-US"/>
              <a:t>Meds – </a:t>
            </a:r>
            <a:r>
              <a:rPr lang="en-US" err="1"/>
              <a:t>Trajenta</a:t>
            </a:r>
            <a:r>
              <a:rPr lang="en-US"/>
              <a:t> 5 mg od</a:t>
            </a:r>
          </a:p>
          <a:p>
            <a:pPr lvl="1"/>
            <a:r>
              <a:rPr lang="en-US"/>
              <a:t>Metformin 1 g bid</a:t>
            </a:r>
          </a:p>
          <a:p>
            <a:pPr lvl="1"/>
            <a:r>
              <a:rPr lang="en-US"/>
              <a:t>Lipitor 40 mg /Ramipril 10 mg od/Amlodipine 10 mg od</a:t>
            </a:r>
          </a:p>
          <a:p>
            <a:r>
              <a:rPr lang="en-US"/>
              <a:t>Smoker – 50 pk </a:t>
            </a:r>
            <a:r>
              <a:rPr lang="en-US" err="1"/>
              <a:t>yrs</a:t>
            </a:r>
            <a:r>
              <a:rPr lang="en-US"/>
              <a:t>, 1 </a:t>
            </a:r>
            <a:r>
              <a:rPr lang="en-US" err="1"/>
              <a:t>ppd</a:t>
            </a:r>
            <a:endParaRPr lang="en-US"/>
          </a:p>
          <a:p>
            <a:endParaRPr lang="en-US"/>
          </a:p>
          <a:p>
            <a:r>
              <a:rPr lang="en-US"/>
              <a:t>A1C – 6.5,   ACR 4.5</a:t>
            </a:r>
          </a:p>
          <a:p>
            <a:pPr marL="0" indent="0" algn="ctr">
              <a:buNone/>
            </a:pPr>
            <a:r>
              <a:rPr lang="en-US"/>
              <a:t>Recommendations?</a:t>
            </a:r>
          </a:p>
          <a:p>
            <a:pPr marL="0" indent="0" algn="ctr">
              <a:buNone/>
            </a:pPr>
            <a:r>
              <a:rPr lang="en-US"/>
              <a:t>Present Options to Patients</a:t>
            </a:r>
          </a:p>
          <a:p>
            <a:pPr marL="0" indent="0" algn="ctr">
              <a:buNone/>
            </a:pPr>
            <a:r>
              <a:rPr lang="en-US"/>
              <a:t>Replace DPP-IV with Ozempic</a:t>
            </a:r>
          </a:p>
          <a:p>
            <a:pPr lvl="1"/>
            <a:endParaRPr lang="en-US"/>
          </a:p>
          <a:p>
            <a:pPr lvl="1"/>
            <a:endParaRPr lang="en-US"/>
          </a:p>
        </p:txBody>
      </p:sp>
    </p:spTree>
    <p:extLst>
      <p:ext uri="{BB962C8B-B14F-4D97-AF65-F5344CB8AC3E}">
        <p14:creationId xmlns:p14="http://schemas.microsoft.com/office/powerpoint/2010/main" val="5218334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DF92BA-3C70-4194-B2B6-2D8AA53024F7}"/>
              </a:ext>
            </a:extLst>
          </p:cNvPr>
          <p:cNvSpPr/>
          <p:nvPr/>
        </p:nvSpPr>
        <p:spPr>
          <a:xfrm>
            <a:off x="0" y="0"/>
            <a:ext cx="2184400" cy="173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2">
            <a:extLst>
              <a:ext uri="{FF2B5EF4-FFF2-40B4-BE49-F238E27FC236}">
                <a16:creationId xmlns:a16="http://schemas.microsoft.com/office/drawing/2014/main" id="{95C65A78-FA41-4246-940D-E844CB7F8C45}"/>
              </a:ext>
            </a:extLst>
          </p:cNvPr>
          <p:cNvSpPr>
            <a:spLocks noGrp="1"/>
          </p:cNvSpPr>
          <p:nvPr>
            <p:ph type="sldNum" sz="quarter" idx="12"/>
          </p:nvPr>
        </p:nvSpPr>
        <p:spPr>
          <a:xfrm>
            <a:off x="8737600" y="6356578"/>
            <a:ext cx="2844800" cy="365125"/>
          </a:xfrm>
          <a:prstGeom prst="rect">
            <a:avLst/>
          </a:prstGeom>
        </p:spPr>
        <p:txBody>
          <a:bodyPr vert="horz" lIns="91430" tIns="45720" rIns="9143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92" rtl="0" eaLnBrk="1" fontAlgn="auto" latinLnBrk="0" hangingPunct="1">
              <a:lnSpc>
                <a:spcPct val="100000"/>
              </a:lnSpc>
              <a:spcBef>
                <a:spcPts val="0"/>
              </a:spcBef>
              <a:spcAft>
                <a:spcPts val="0"/>
              </a:spcAft>
              <a:buClrTx/>
              <a:buSzTx/>
              <a:buFontTx/>
              <a:buNone/>
              <a:tabLst/>
              <a:defRPr/>
            </a:pPr>
            <a:fld id="{2CA814A5-5B67-49A0-A5BA-40050328EF92}" type="slidenum">
              <a:rPr lang="en-CA" smtClean="0">
                <a:solidFill>
                  <a:prstClr val="black">
                    <a:tint val="75000"/>
                  </a:prstClr>
                </a:solidFill>
                <a:latin typeface="Calibri" panose="020F0502020204030204"/>
              </a:rPr>
              <a:pPr>
                <a:defRPr/>
              </a:pPr>
              <a:t>91</a:t>
            </a:fld>
            <a:endParaRPr kumimoji="0" lang="en-CA" sz="1200" b="0" i="0" u="none" strike="noStrike" kern="1200" cap="none" spc="0" normalizeH="0" baseline="0" noProof="0">
              <a:ln>
                <a:noFill/>
              </a:ln>
              <a:solidFill>
                <a:srgbClr val="0C2B72"/>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5AC560F8-D9B6-4869-BFBF-FEA01B3A12F9}"/>
              </a:ext>
            </a:extLst>
          </p:cNvPr>
          <p:cNvSpPr>
            <a:spLocks noGrp="1"/>
          </p:cNvSpPr>
          <p:nvPr>
            <p:ph type="body" sz="quarter" idx="13"/>
          </p:nvPr>
        </p:nvSpPr>
        <p:spPr/>
        <p:txBody>
          <a:bodyPr/>
          <a:lstStyle/>
          <a:p>
            <a:endParaRPr lang="en-CA"/>
          </a:p>
        </p:txBody>
      </p:sp>
      <p:sp>
        <p:nvSpPr>
          <p:cNvPr id="2" name="Title 1">
            <a:extLst>
              <a:ext uri="{FF2B5EF4-FFF2-40B4-BE49-F238E27FC236}">
                <a16:creationId xmlns:a16="http://schemas.microsoft.com/office/drawing/2014/main" id="{82E9B4A8-E8FD-C247-8946-DAB13E585C6D}"/>
              </a:ext>
            </a:extLst>
          </p:cNvPr>
          <p:cNvSpPr>
            <a:spLocks noGrp="1"/>
          </p:cNvSpPr>
          <p:nvPr>
            <p:ph type="title" idx="4294967295"/>
          </p:nvPr>
        </p:nvSpPr>
        <p:spPr>
          <a:xfrm>
            <a:off x="838200" y="4566041"/>
            <a:ext cx="10515600" cy="1326092"/>
          </a:xfrm>
        </p:spPr>
        <p:txBody>
          <a:bodyPr>
            <a:normAutofit/>
          </a:bodyPr>
          <a:lstStyle/>
          <a:p>
            <a:pPr algn="ctr"/>
            <a:r>
              <a:rPr lang="en-US" sz="3600"/>
              <a:t>-lowering medication that also reduces</a:t>
            </a:r>
            <a:endParaRPr lang="en-US" sz="3600" u="sng"/>
          </a:p>
        </p:txBody>
      </p:sp>
      <p:sp>
        <p:nvSpPr>
          <p:cNvPr id="5" name="TextBox 4">
            <a:extLst>
              <a:ext uri="{FF2B5EF4-FFF2-40B4-BE49-F238E27FC236}">
                <a16:creationId xmlns:a16="http://schemas.microsoft.com/office/drawing/2014/main" id="{C486FFDD-E607-0445-8A7A-8B118416E8A1}"/>
              </a:ext>
            </a:extLst>
          </p:cNvPr>
          <p:cNvSpPr txBox="1"/>
          <p:nvPr/>
        </p:nvSpPr>
        <p:spPr>
          <a:xfrm>
            <a:off x="239486" y="4788113"/>
            <a:ext cx="1555446" cy="769441"/>
          </a:xfrm>
          <a:prstGeom prst="rect">
            <a:avLst/>
          </a:prstGeom>
          <a:noFill/>
        </p:spPr>
        <p:txBody>
          <a:bodyPr wrap="square" rtlCol="0">
            <a:spAutoFit/>
          </a:bodyPr>
          <a:lstStyle/>
          <a:p>
            <a:pPr marL="0" marR="0" lvl="0" indent="0" algn="r" defTabSz="91449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3F3F3F"/>
                </a:solidFill>
                <a:effectLst/>
                <a:uLnTx/>
                <a:uFillTx/>
                <a:latin typeface="Arial" panose="020B0604020202020204"/>
                <a:ea typeface="+mn-ea"/>
                <a:cs typeface="+mn-cs"/>
              </a:rPr>
              <a:t>A1c</a:t>
            </a:r>
          </a:p>
        </p:txBody>
      </p:sp>
      <p:sp>
        <p:nvSpPr>
          <p:cNvPr id="6" name="TextBox 5">
            <a:extLst>
              <a:ext uri="{FF2B5EF4-FFF2-40B4-BE49-F238E27FC236}">
                <a16:creationId xmlns:a16="http://schemas.microsoft.com/office/drawing/2014/main" id="{2595BAB7-745F-FD4B-B922-AE73E5129AAA}"/>
              </a:ext>
            </a:extLst>
          </p:cNvPr>
          <p:cNvSpPr txBox="1"/>
          <p:nvPr/>
        </p:nvSpPr>
        <p:spPr>
          <a:xfrm>
            <a:off x="10295463" y="4788112"/>
            <a:ext cx="1337737" cy="769441"/>
          </a:xfrm>
          <a:prstGeom prst="rect">
            <a:avLst/>
          </a:prstGeom>
          <a:noFill/>
        </p:spPr>
        <p:txBody>
          <a:bodyPr wrap="square" rtlCol="0">
            <a:spAutoFit/>
          </a:bodyPr>
          <a:lstStyle/>
          <a:p>
            <a:pPr marL="0" marR="0" lvl="0" indent="0" algn="r" defTabSz="91449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Arial" panose="020B0604020202020204"/>
                <a:ea typeface="+mn-ea"/>
                <a:cs typeface="+mn-cs"/>
              </a:rPr>
              <a:t>risk</a:t>
            </a:r>
          </a:p>
        </p:txBody>
      </p:sp>
      <p:sp>
        <p:nvSpPr>
          <p:cNvPr id="8" name="TextBox 7">
            <a:extLst>
              <a:ext uri="{FF2B5EF4-FFF2-40B4-BE49-F238E27FC236}">
                <a16:creationId xmlns:a16="http://schemas.microsoft.com/office/drawing/2014/main" id="{34196F36-B87B-1742-AB6A-FF402929A9AB}"/>
              </a:ext>
            </a:extLst>
          </p:cNvPr>
          <p:cNvSpPr txBox="1"/>
          <p:nvPr/>
        </p:nvSpPr>
        <p:spPr>
          <a:xfrm>
            <a:off x="1017209" y="1903141"/>
            <a:ext cx="10201835" cy="1323439"/>
          </a:xfrm>
          <a:prstGeom prst="rect">
            <a:avLst/>
          </a:prstGeom>
          <a:noFill/>
        </p:spPr>
        <p:txBody>
          <a:bodyPr wrap="square" rtlCol="0">
            <a:sp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3F3F3F"/>
                </a:solidFill>
                <a:effectLst/>
                <a:uLnTx/>
                <a:uFillTx/>
                <a:latin typeface="Arial" panose="020B0604020202020204"/>
                <a:ea typeface="+mn-ea"/>
                <a:cs typeface="+mn-cs"/>
              </a:rPr>
              <a:t>Use Cardio-protective medications independent of A1C for high risk patients</a:t>
            </a:r>
          </a:p>
        </p:txBody>
      </p:sp>
      <p:sp>
        <p:nvSpPr>
          <p:cNvPr id="9" name="TextBox 8">
            <a:extLst>
              <a:ext uri="{FF2B5EF4-FFF2-40B4-BE49-F238E27FC236}">
                <a16:creationId xmlns:a16="http://schemas.microsoft.com/office/drawing/2014/main" id="{A3EA73BB-24D0-2049-95B1-33DD13927987}"/>
              </a:ext>
            </a:extLst>
          </p:cNvPr>
          <p:cNvSpPr txBox="1"/>
          <p:nvPr/>
        </p:nvSpPr>
        <p:spPr>
          <a:xfrm>
            <a:off x="2755361" y="667359"/>
            <a:ext cx="67255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Lesson # 2</a:t>
            </a:r>
          </a:p>
        </p:txBody>
      </p:sp>
    </p:spTree>
    <p:extLst>
      <p:ext uri="{BB962C8B-B14F-4D97-AF65-F5344CB8AC3E}">
        <p14:creationId xmlns:p14="http://schemas.microsoft.com/office/powerpoint/2010/main" val="20861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38889E-7 -1.23457E-6 L 0.21346 0.14306 C 0.25747 0.17577 0.32448 0.19337 0.39471 0.19337 C 0.47439 0.19337 0.53872 0.17577 0.58299 0.14306 L 0.79757 -1.23457E-6 " pathEditMode="relative" rAng="0" ptsTypes="AAAAA">
                                      <p:cBhvr>
                                        <p:cTn id="6" dur="2000" fill="hold"/>
                                        <p:tgtEl>
                                          <p:spTgt spid="5"/>
                                        </p:tgtEl>
                                        <p:attrNameLst>
                                          <p:attrName>ppt_x</p:attrName>
                                          <p:attrName>ppt_y</p:attrName>
                                        </p:attrNameLst>
                                      </p:cBhvr>
                                      <p:rCtr x="39878" y="9660"/>
                                    </p:animMotion>
                                  </p:childTnLst>
                                </p:cTn>
                              </p:par>
                              <p:par>
                                <p:cTn id="7" presetID="37" presetClass="path" presetSubtype="0" accel="50000" decel="50000" fill="hold" grpId="0" nodeType="withEffect">
                                  <p:stCondLst>
                                    <p:cond delay="0"/>
                                  </p:stCondLst>
                                  <p:childTnLst>
                                    <p:animMotion origin="layout" path="M -0.00017 -0.00031 L -0.21154 -0.14383 C -0.25512 -0.17577 -0.32179 -0.19367 -0.39132 -0.19336 C -0.46918 -0.19336 -0.53238 -0.17484 -0.57578 -0.14367 L -0.78819 -0.00015 " pathEditMode="relative" rAng="10800000" ptsTypes="AAAAA">
                                      <p:cBhvr>
                                        <p:cTn id="8" dur="2000" fill="hold"/>
                                        <p:tgtEl>
                                          <p:spTgt spid="6"/>
                                        </p:tgtEl>
                                        <p:attrNameLst>
                                          <p:attrName>ppt_x</p:attrName>
                                          <p:attrName>ppt_y</p:attrName>
                                        </p:attrNameLst>
                                      </p:cBhvr>
                                      <p:rCtr x="-39401" y="-96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TotalTime>
  <Words>8041</Words>
  <Application>Microsoft Office PowerPoint</Application>
  <PresentationFormat>Widescreen</PresentationFormat>
  <Paragraphs>1038</Paragraphs>
  <Slides>91</Slides>
  <Notes>58</Notes>
  <HiddenSlides>23</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0</vt:i4>
      </vt:variant>
      <vt:variant>
        <vt:lpstr>Slide Titles</vt:lpstr>
      </vt:variant>
      <vt:variant>
        <vt:i4>91</vt:i4>
      </vt:variant>
    </vt:vector>
  </HeadingPairs>
  <TitlesOfParts>
    <vt:vector size="108" baseType="lpstr">
      <vt:lpstr>Apple Symbols</vt:lpstr>
      <vt:lpstr>Arial</vt:lpstr>
      <vt:lpstr>Arial Narrow</vt:lpstr>
      <vt:lpstr>Arial Unicode MS</vt:lpstr>
      <vt:lpstr>Calibri</vt:lpstr>
      <vt:lpstr>Calibri Light</vt:lpstr>
      <vt:lpstr>Constantia</vt:lpstr>
      <vt:lpstr>Courier New</vt:lpstr>
      <vt:lpstr>Georgia</vt:lpstr>
      <vt:lpstr>Helvetica</vt:lpstr>
      <vt:lpstr>Monotype Sorts</vt:lpstr>
      <vt:lpstr>Segoe UI</vt:lpstr>
      <vt:lpstr>StarSymbol</vt:lpstr>
      <vt:lpstr>Times New Roman</vt:lpstr>
      <vt:lpstr>Verdana</vt:lpstr>
      <vt:lpstr>Wingdings</vt:lpstr>
      <vt:lpstr>Office Theme</vt:lpstr>
      <vt:lpstr>PowerPoint Presentation</vt:lpstr>
      <vt:lpstr>Type 2 Diabetes Lessons Learned 2015-2023</vt:lpstr>
      <vt:lpstr>Faculty/Presenter Disclosure</vt:lpstr>
      <vt:lpstr>John MacFadyen Disclosures</vt:lpstr>
      <vt:lpstr>Bias vs Credibility</vt:lpstr>
      <vt:lpstr>Bias vs Credibility</vt:lpstr>
      <vt:lpstr>Disclosure of Commercial Support</vt:lpstr>
      <vt:lpstr>Disclaimer</vt:lpstr>
      <vt:lpstr>Mitigating Potential Bias</vt:lpstr>
      <vt:lpstr>Speaker Origins</vt:lpstr>
      <vt:lpstr>MacFadyen’s  Clinical Backgound</vt:lpstr>
      <vt:lpstr>Speaker Origins</vt:lpstr>
      <vt:lpstr>MacFadyen’s  Clinical Backgound</vt:lpstr>
      <vt:lpstr>PowerPoint Presentation</vt:lpstr>
      <vt:lpstr>Housekeeping Items</vt:lpstr>
      <vt:lpstr>Questions?</vt:lpstr>
      <vt:lpstr>Objectives</vt:lpstr>
      <vt:lpstr>Obstacles for Primary Care Providers to Prescribe “Diabetic Meds”</vt:lpstr>
      <vt:lpstr>PowerPoint Presentation</vt:lpstr>
      <vt:lpstr>BD</vt:lpstr>
      <vt:lpstr>BD</vt:lpstr>
      <vt:lpstr>BD</vt:lpstr>
      <vt:lpstr>BD’s Dog</vt:lpstr>
      <vt:lpstr>BD</vt:lpstr>
      <vt:lpstr>MacFadyen’s Diabetes Journey</vt:lpstr>
      <vt:lpstr>1993</vt:lpstr>
      <vt:lpstr>Welcome to Orillia - 1998</vt:lpstr>
      <vt:lpstr>UKPDS Improving Glycemic Control Reduces Risk of Long-term Complications</vt:lpstr>
      <vt:lpstr>Preventing  Complications in Diabetes 2018</vt:lpstr>
      <vt:lpstr>Any diabetes related endpoint</vt:lpstr>
      <vt:lpstr>Diabetes Trials 1998-2015</vt:lpstr>
      <vt:lpstr>PowerPoint Presentation</vt:lpstr>
      <vt:lpstr>Accord Trial – 2008 Intensive A1C Lowering</vt:lpstr>
      <vt:lpstr>PD Reaven et al. N Engl J Med 2019;380:2215-2224.</vt:lpstr>
      <vt:lpstr>TECOS: Sitagliptin was non-inferior to  placebo on primary 4P-MACE endpoint</vt:lpstr>
      <vt:lpstr>PowerPoint Presentation</vt:lpstr>
      <vt:lpstr>PowerPoint Presentation</vt:lpstr>
      <vt:lpstr>EMPA-REG OUTCOME Primary Outcome: CV Death, Non-fatal MI or Non-fatal Stroke</vt:lpstr>
      <vt:lpstr>Hospitalisation for heart failure</vt:lpstr>
      <vt:lpstr>All-cause mortality NNT 38</vt:lpstr>
      <vt:lpstr>Number needed to treat (NNT) to prevent one death across landmark trials in patients with high CV risk</vt:lpstr>
      <vt:lpstr>PowerPoint Presentation</vt:lpstr>
      <vt:lpstr>LEADER: Primary Endpoint (CV Death, Non-fatal Myocardial Infarction, Non-fatal Stroke)</vt:lpstr>
      <vt:lpstr>LEADER: CV Death, MI and Stroke </vt:lpstr>
      <vt:lpstr>All-cause death</vt:lpstr>
      <vt:lpstr>Number needed to treat to prevent one…</vt:lpstr>
      <vt:lpstr>SUSTAIN-6: Primary Endpoint (CV Death, Non-fatal Myocardial infarction, Non-fatal Stroke)</vt:lpstr>
      <vt:lpstr>SUSTAIN-6</vt:lpstr>
      <vt:lpstr>PowerPoint Presentation</vt:lpstr>
      <vt:lpstr>Semaglutide: New or Worsening Nephropathy*  (SUSTAIN-6)</vt:lpstr>
      <vt:lpstr>GLP-1 RA CVOT results to date</vt:lpstr>
      <vt:lpstr>PowerPoint Presentation</vt:lpstr>
      <vt:lpstr>Renal Endpoints from CVOTs: SGLT2 inhibitors have consistently shown a reduction in the risk of renal composite endpoints in T2D patients</vt:lpstr>
      <vt:lpstr>Risk Reduction with SGLT2is (with ASCVD)</vt:lpstr>
      <vt:lpstr>Risk Reduction with GLP-1 RAs (with ASCVD)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BD</vt:lpstr>
      <vt:lpstr>BD</vt:lpstr>
      <vt:lpstr>BD</vt:lpstr>
      <vt:lpstr>PowerPoint Presentation</vt:lpstr>
      <vt:lpstr>-lowering medication that also reduces</vt:lpstr>
      <vt:lpstr>SK</vt:lpstr>
      <vt:lpstr>CV Outcomes According to Baseline UACR</vt:lpstr>
      <vt:lpstr>PowerPoint Presentation</vt:lpstr>
      <vt:lpstr>Clinical Trial Evidence with GLP-1 Receptor Agonists: Major Cardiovascular Events</vt:lpstr>
      <vt:lpstr>-lowering medication that also reduces</vt:lpstr>
      <vt:lpstr>PowerPoint Presentation</vt:lpstr>
      <vt:lpstr>Research Question</vt:lpstr>
      <vt:lpstr>Meta-analysis of MACE (GLP-1 RA CVOTs) Zelniker et al. Circulation 2019:2022</vt:lpstr>
      <vt:lpstr>Meta-analysis of MACE (GLP-1 RA CVOTs) Zelniker et al. Circulation 2019:2022</vt:lpstr>
      <vt:lpstr>Research Question</vt:lpstr>
      <vt:lpstr>Key Inclusion Criteria</vt:lpstr>
      <vt:lpstr>Trial Outcomes</vt:lpstr>
      <vt:lpstr>Dulaglutide’s Effect on the CV Composite Primary Outcome: 1st Occurrence of Nonfatal MI, Nonfatal Stroke, CV Death</vt:lpstr>
      <vt:lpstr>Dulaglutide’s Effect on Nonfatal Stroke</vt:lpstr>
      <vt:lpstr>Dulagutide’s Effect on All-Cause Death</vt:lpstr>
      <vt:lpstr>PowerPoint Presentation</vt:lpstr>
      <vt:lpstr>“Cardiovascular Risk”:</vt:lpstr>
      <vt:lpstr>SK</vt:lpstr>
      <vt:lpstr>-lowering medication that also reduces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Reviewer</dc:creator>
  <cp:lastModifiedBy>Reviewer</cp:lastModifiedBy>
  <cp:revision>1</cp:revision>
  <dcterms:created xsi:type="dcterms:W3CDTF">2023-05-25T15:37:45Z</dcterms:created>
  <dcterms:modified xsi:type="dcterms:W3CDTF">2023-05-25T15:39:07Z</dcterms:modified>
</cp:coreProperties>
</file>