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309" r:id="rId3"/>
    <p:sldId id="311" r:id="rId4"/>
    <p:sldId id="312" r:id="rId5"/>
    <p:sldId id="313" r:id="rId6"/>
    <p:sldId id="314" r:id="rId7"/>
    <p:sldId id="277" r:id="rId8"/>
    <p:sldId id="286" r:id="rId9"/>
    <p:sldId id="278" r:id="rId10"/>
    <p:sldId id="289" r:id="rId11"/>
    <p:sldId id="288" r:id="rId12"/>
    <p:sldId id="290" r:id="rId13"/>
    <p:sldId id="291" r:id="rId14"/>
    <p:sldId id="292" r:id="rId15"/>
    <p:sldId id="293" r:id="rId16"/>
    <p:sldId id="296" r:id="rId17"/>
    <p:sldId id="297" r:id="rId18"/>
    <p:sldId id="298" r:id="rId19"/>
    <p:sldId id="294" r:id="rId20"/>
    <p:sldId id="295" r:id="rId21"/>
    <p:sldId id="300" r:id="rId22"/>
    <p:sldId id="301" r:id="rId23"/>
    <p:sldId id="299" r:id="rId24"/>
    <p:sldId id="302" r:id="rId25"/>
    <p:sldId id="303" r:id="rId26"/>
    <p:sldId id="304" r:id="rId27"/>
    <p:sldId id="305" r:id="rId28"/>
    <p:sldId id="306" r:id="rId29"/>
    <p:sldId id="307" r:id="rId30"/>
    <p:sldId id="315" r:id="rId31"/>
    <p:sldId id="280" r:id="rId32"/>
    <p:sldId id="264" r:id="rId33"/>
    <p:sldId id="265" r:id="rId34"/>
    <p:sldId id="266" r:id="rId35"/>
    <p:sldId id="267" r:id="rId36"/>
    <p:sldId id="268" r:id="rId37"/>
    <p:sldId id="269" r:id="rId38"/>
    <p:sldId id="308" r:id="rId39"/>
    <p:sldId id="317" r:id="rId40"/>
    <p:sldId id="318" r:id="rId41"/>
    <p:sldId id="31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A62E-1029-46FE-825B-33A3C1B3E4F7}" type="datetimeFigureOut">
              <a:rPr lang="en-US" smtClean="0"/>
              <a:pPr/>
              <a:t>3/15/14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6427-0599-4B8C-B4A5-8E5EA7313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dventistassantaclara.info/recursos/simposio-elena-white/elena-white-y-musica-de-la-iglesia/%23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dventistassantaclara.info/recursos/simposio-elena-white/elena-white-y-musica-de-la-iglesia/%232" TargetMode="External"/><Relationship Id="rId3" Type="http://schemas.openxmlformats.org/officeDocument/2006/relationships/hyperlink" Target="http://adventistassantaclara.info/recursos/simposio-elena-white/elena-white-y-musica-de-la-iglesia/%23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526343"/>
            <a:ext cx="4560711" cy="578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76200"/>
            <a:ext cx="4724400" cy="674030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Seduccion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de 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Musica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en el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tiempo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del Fin</a:t>
            </a:r>
            <a:endParaRPr lang="en-US" sz="7200" b="1" spc="150" dirty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7200" y="685800"/>
            <a:ext cx="4876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Regocíjese el campo y todo lo que hay en él; </a:t>
            </a:r>
            <a:r>
              <a:rPr lang="es-ES" sz="3200" b="1" u="sng" dirty="0">
                <a:solidFill>
                  <a:srgbClr val="FFFF00"/>
                </a:solidFill>
              </a:rPr>
              <a:t>entonces todos los árboles del bosque rebosarán de contento</a:t>
            </a:r>
          </a:p>
          <a:p>
            <a:pPr algn="ctr"/>
            <a:r>
              <a:rPr lang="es-ES" sz="3200" b="1" u="sng" dirty="0">
                <a:solidFill>
                  <a:srgbClr val="FFFF00"/>
                </a:solidFill>
              </a:rPr>
              <a:t> </a:t>
            </a:r>
            <a:r>
              <a:rPr lang="es-ES" sz="3200" b="1" u="sng" dirty="0" smtClean="0">
                <a:solidFill>
                  <a:srgbClr val="FFFF00"/>
                </a:solidFill>
              </a:rPr>
              <a:t> </a:t>
            </a:r>
            <a:r>
              <a:rPr lang="es-ES" sz="3200" b="1" u="sng" dirty="0">
                <a:solidFill>
                  <a:srgbClr val="FFFF00"/>
                </a:solidFill>
              </a:rPr>
              <a:t>delante de Jehová</a:t>
            </a:r>
            <a:r>
              <a:rPr lang="es-ES" sz="3200" b="1" dirty="0"/>
              <a:t>, que vino, porque ha venido a juzgar la tierra. ¡Juzgará al mundo con justicia y a los pueblos con su verdad</a:t>
            </a:r>
            <a:r>
              <a:rPr lang="es-ES" sz="3200" b="1" dirty="0" smtClean="0"/>
              <a:t>!</a:t>
            </a:r>
            <a:endParaRPr lang="es-ES" sz="3200" b="1" dirty="0"/>
          </a:p>
          <a:p>
            <a:pPr algn="ctr"/>
            <a:r>
              <a:rPr lang="es-ES" sz="3200" b="1" dirty="0" smtClean="0"/>
              <a:t> Salmo 96:12-13.</a:t>
            </a:r>
            <a:endParaRPr lang="es-ES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3434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914400"/>
            <a:ext cx="502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Let the field exult, and all that is therein; </a:t>
            </a:r>
            <a:r>
              <a:rPr lang="en-US" sz="3200" b="1" u="sng" dirty="0">
                <a:solidFill>
                  <a:srgbClr val="FFFF00"/>
                </a:solidFill>
              </a:rPr>
              <a:t>Then shall all the trees of the wood sing for joy</a:t>
            </a:r>
          </a:p>
          <a:p>
            <a:pPr algn="ctr"/>
            <a:r>
              <a:rPr lang="en-US" sz="3200" b="1" u="sng" dirty="0">
                <a:solidFill>
                  <a:srgbClr val="FFFF00"/>
                </a:solidFill>
              </a:rPr>
              <a:t> </a:t>
            </a:r>
            <a:r>
              <a:rPr lang="en-US" sz="3200" b="1" u="sng" dirty="0" smtClean="0">
                <a:solidFill>
                  <a:srgbClr val="FFFF00"/>
                </a:solidFill>
              </a:rPr>
              <a:t>Before </a:t>
            </a:r>
            <a:r>
              <a:rPr lang="en-US" sz="3200" b="1" u="sng" dirty="0">
                <a:solidFill>
                  <a:srgbClr val="FFFF00"/>
                </a:solidFill>
              </a:rPr>
              <a:t>Jehova</a:t>
            </a:r>
            <a:r>
              <a:rPr lang="en-US" sz="3200" b="1" u="sng" dirty="0"/>
              <a:t>h</a:t>
            </a:r>
            <a:r>
              <a:rPr lang="en-US" sz="3200" b="1" dirty="0"/>
              <a:t>; For he cometh, For he cometh to judge the earth: He will judge the world with righteousness, And the peoples with his truth</a:t>
            </a:r>
            <a:r>
              <a:rPr lang="en-US" sz="3200" b="1" dirty="0" smtClean="0"/>
              <a:t>.</a:t>
            </a:r>
          </a:p>
          <a:p>
            <a:pPr algn="ctr"/>
            <a:r>
              <a:rPr lang="en-US" sz="3200" b="1" dirty="0" smtClean="0"/>
              <a:t>Psalm 96</a:t>
            </a:r>
            <a:endParaRPr lang="en-US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1148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5257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4400" b="1" dirty="0"/>
              <a:t>"Bendecid a Jehová, vosotras todas sus obras, en todos los lugares de su señorío, bendice, alma mía, a Jehová " </a:t>
            </a:r>
            <a:endParaRPr lang="es-CL" sz="4400" b="1" dirty="0" smtClean="0"/>
          </a:p>
          <a:p>
            <a:pPr algn="ctr"/>
            <a:r>
              <a:rPr lang="es-CL" sz="4400" b="1" dirty="0" smtClean="0"/>
              <a:t>(</a:t>
            </a:r>
            <a:r>
              <a:rPr lang="es-CL" sz="4400" b="1" dirty="0"/>
              <a:t>Sal 103:22 ). </a:t>
            </a:r>
            <a:endParaRPr lang="en-US" sz="4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200" y="1143000"/>
            <a:ext cx="38608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600" y="762000"/>
            <a:ext cx="5105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Tú eres el que envía las fuentes por los arroyos; Van entre los montes;</a:t>
            </a:r>
          </a:p>
          <a:p>
            <a:pPr algn="ctr"/>
            <a:r>
              <a:rPr lang="es-ES" sz="3200" b="1" dirty="0" smtClean="0"/>
              <a:t> </a:t>
            </a:r>
            <a:r>
              <a:rPr lang="es-ES" sz="3200" b="1" dirty="0"/>
              <a:t>Dan de beber a todas las bestias del campo; Mitigan su sed los asnos monteses.</a:t>
            </a:r>
          </a:p>
          <a:p>
            <a:pPr algn="ctr"/>
            <a:r>
              <a:rPr lang="es-ES" sz="3200" b="1" dirty="0"/>
              <a:t> </a:t>
            </a:r>
            <a:r>
              <a:rPr lang="es-ES" sz="3200" b="1" dirty="0" smtClean="0"/>
              <a:t>A </a:t>
            </a:r>
            <a:r>
              <a:rPr lang="es-ES" sz="3200" b="1" dirty="0"/>
              <a:t>sus orillas habitan las aves de los cielos; </a:t>
            </a:r>
            <a:r>
              <a:rPr lang="es-ES" sz="3200" b="1" u="sng" dirty="0">
                <a:solidFill>
                  <a:srgbClr val="FFFF00"/>
                </a:solidFill>
              </a:rPr>
              <a:t>Cantan entre las ramas</a:t>
            </a:r>
            <a:r>
              <a:rPr lang="es-ES" sz="3200" b="1" dirty="0" smtClean="0"/>
              <a:t>. 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200" b="1" dirty="0" smtClean="0"/>
              <a:t>Salmo 104:10-12</a:t>
            </a:r>
            <a:endParaRPr lang="en-US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1148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0" y="856357"/>
            <a:ext cx="5334000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FFFF00"/>
                </a:solidFill>
              </a:rPr>
              <a:t>Cantad loores, oh cielos, porque Jehová lo hizo; gritad con júbilo, profundidades de la tierra</a:t>
            </a:r>
            <a:r>
              <a:rPr lang="es-ES" sz="3200" b="1" dirty="0">
                <a:solidFill>
                  <a:srgbClr val="FFFF00"/>
                </a:solidFill>
              </a:rPr>
              <a:t>; </a:t>
            </a:r>
            <a:r>
              <a:rPr lang="es-ES" sz="3200" b="1" dirty="0"/>
              <a:t>prorrumpid, montes, en alabanza; bosque, y todo árbol que en él está; porque Jehová redimió a Jacob, y en Israel será glorificado</a:t>
            </a:r>
            <a:r>
              <a:rPr lang="es-ES" sz="3200" b="1" dirty="0" smtClean="0"/>
              <a:t>.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200" b="1" dirty="0" smtClean="0"/>
              <a:t> Isaías 44:23</a:t>
            </a:r>
            <a:endParaRPr lang="es-ES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37338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304800"/>
            <a:ext cx="4267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4400" b="1" dirty="0"/>
              <a:t>"Venid, aclamemos alegremente a Jehová: </a:t>
            </a:r>
            <a:r>
              <a:rPr lang="es-CL" sz="4400" b="1" u="sng" dirty="0">
                <a:solidFill>
                  <a:srgbClr val="FFFF00"/>
                </a:solidFill>
              </a:rPr>
              <a:t>cantemos con júbilo a la roca de nuestra salvación</a:t>
            </a:r>
            <a:r>
              <a:rPr lang="es-CL" sz="4400" b="1" dirty="0"/>
              <a:t>!"  </a:t>
            </a:r>
            <a:endParaRPr lang="es-CL" sz="4400" b="1" dirty="0" smtClean="0"/>
          </a:p>
          <a:p>
            <a:pPr algn="ctr"/>
            <a:r>
              <a:rPr lang="es-CL" sz="4400" b="1" dirty="0" smtClean="0"/>
              <a:t>(</a:t>
            </a:r>
            <a:r>
              <a:rPr lang="es-CL" sz="4400" b="1" dirty="0"/>
              <a:t>Sal 95:1). </a:t>
            </a:r>
            <a:endParaRPr lang="en-US" sz="4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81000"/>
            <a:ext cx="47244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856357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4800" b="1" u="sng" dirty="0"/>
              <a:t>"</a:t>
            </a:r>
            <a:r>
              <a:rPr lang="es-CL" sz="4800" b="1" u="sng" dirty="0">
                <a:solidFill>
                  <a:srgbClr val="FFFF00"/>
                </a:solidFill>
              </a:rPr>
              <a:t>Cantad a Jehová, vosotros  sus santos</a:t>
            </a:r>
            <a:r>
              <a:rPr lang="es-CL" sz="4800" b="1" u="sng" dirty="0"/>
              <a:t>, </a:t>
            </a:r>
            <a:r>
              <a:rPr lang="es-CL" sz="4800" b="1" dirty="0"/>
              <a:t>y celebrad la memoria de su santidad" </a:t>
            </a:r>
            <a:endParaRPr lang="es-CL" sz="4800" b="1" dirty="0" smtClean="0"/>
          </a:p>
          <a:p>
            <a:pPr algn="ctr"/>
            <a:r>
              <a:rPr lang="es-CL" sz="4800" b="1" dirty="0" smtClean="0"/>
              <a:t>(</a:t>
            </a:r>
            <a:r>
              <a:rPr lang="es-CL" sz="4800" b="1" dirty="0"/>
              <a:t>Sal 30:4). </a:t>
            </a:r>
            <a:endParaRPr lang="en-US" sz="4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8466" t="7111" r="8995" b="11111"/>
          <a:stretch>
            <a:fillRect/>
          </a:stretch>
        </p:blipFill>
        <p:spPr bwMode="auto">
          <a:xfrm>
            <a:off x="457200" y="533400"/>
            <a:ext cx="4134678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856357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4800" b="1" dirty="0"/>
              <a:t>"</a:t>
            </a:r>
            <a:r>
              <a:rPr lang="es-CL" sz="4800" b="1" u="sng" dirty="0">
                <a:solidFill>
                  <a:srgbClr val="FFFF00"/>
                </a:solidFill>
              </a:rPr>
              <a:t>Alaben la misericordia de Jehová, y sus maravillas </a:t>
            </a:r>
            <a:r>
              <a:rPr lang="es-CL" sz="4800" b="1" dirty="0"/>
              <a:t>para con los hijos de los hombres </a:t>
            </a:r>
            <a:endParaRPr lang="es-CL" sz="4800" b="1" dirty="0" smtClean="0"/>
          </a:p>
          <a:p>
            <a:pPr algn="ctr"/>
            <a:r>
              <a:rPr lang="es-CL" sz="4800" b="1" dirty="0" smtClean="0"/>
              <a:t> </a:t>
            </a:r>
            <a:r>
              <a:rPr lang="es-CL" sz="4800" b="1" dirty="0"/>
              <a:t>(Sal 107:8). </a:t>
            </a:r>
            <a:endParaRPr lang="en-US" sz="4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14400"/>
            <a:ext cx="39814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3400" y="990600"/>
            <a:ext cx="480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5400" b="1" dirty="0"/>
              <a:t>"</a:t>
            </a:r>
            <a:r>
              <a:rPr lang="es-CL" sz="5400" b="1" u="sng" dirty="0">
                <a:solidFill>
                  <a:srgbClr val="FFFF00"/>
                </a:solidFill>
              </a:rPr>
              <a:t>Cantaré yo a Jehová </a:t>
            </a:r>
            <a:r>
              <a:rPr lang="es-CL" sz="5400" b="1" u="sng" dirty="0"/>
              <a:t>, porque se ha magnificado grandement</a:t>
            </a:r>
            <a:r>
              <a:rPr lang="es-CL" sz="5400" b="1" dirty="0"/>
              <a:t>e" </a:t>
            </a:r>
            <a:endParaRPr lang="es-CL" sz="5400" b="1" dirty="0" smtClean="0"/>
          </a:p>
          <a:p>
            <a:pPr algn="ctr"/>
            <a:r>
              <a:rPr lang="es-CL" sz="5400" b="1" dirty="0" smtClean="0"/>
              <a:t>(</a:t>
            </a:r>
            <a:r>
              <a:rPr lang="es-CL" sz="5400" b="1" dirty="0" err="1"/>
              <a:t>Exo</a:t>
            </a:r>
            <a:r>
              <a:rPr lang="es-CL" sz="5400" b="1" dirty="0"/>
              <a:t> 15:1). </a:t>
            </a:r>
            <a:endParaRPr lang="en-US" sz="5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9624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7200" y="856357"/>
            <a:ext cx="487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/>
              <a:t>Por tanto, yo te confesaré entre las naciones, oh Jehová</a:t>
            </a:r>
            <a:r>
              <a:rPr lang="es-ES" sz="4800" b="1" u="sng" dirty="0"/>
              <a:t>, </a:t>
            </a:r>
            <a:r>
              <a:rPr lang="es-ES" sz="4800" b="1" u="sng" dirty="0">
                <a:solidFill>
                  <a:srgbClr val="FFFF00"/>
                </a:solidFill>
              </a:rPr>
              <a:t>Y cantaré a tu nombre</a:t>
            </a:r>
            <a:r>
              <a:rPr lang="es-ES" sz="4800" b="1" u="sng" dirty="0" smtClean="0"/>
              <a:t>. </a:t>
            </a:r>
          </a:p>
          <a:p>
            <a:pPr algn="ctr"/>
            <a:endParaRPr lang="es-ES" sz="4800" b="1" dirty="0"/>
          </a:p>
          <a:p>
            <a:pPr algn="ctr"/>
            <a:r>
              <a:rPr lang="es-ES" sz="4800" b="1" dirty="0" smtClean="0"/>
              <a:t>2 Samuel 22:50</a:t>
            </a:r>
            <a:endParaRPr lang="es-ES" sz="4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38862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538067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"Mi</a:t>
            </a:r>
            <a:r>
              <a:rPr kumimoji="0" lang="es-CL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C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mente ya decidió. Por favor no me confunda con los hechos." </a:t>
            </a:r>
            <a:endParaRPr kumimoji="0" lang="es-CL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838200"/>
            <a:ext cx="58674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 </a:t>
            </a:r>
            <a:r>
              <a:rPr lang="es-ES" sz="3600" b="1" dirty="0" smtClean="0"/>
              <a:t>Hablando </a:t>
            </a:r>
            <a:r>
              <a:rPr lang="es-ES" sz="3600" b="1" dirty="0"/>
              <a:t>entre vosotros con salmos, con himnos y cánticos espirituales, </a:t>
            </a:r>
            <a:r>
              <a:rPr lang="es-ES" sz="3600" b="1" u="sng" dirty="0">
                <a:solidFill>
                  <a:srgbClr val="FFFF00"/>
                </a:solidFill>
              </a:rPr>
              <a:t>cantando y alabando al Señor en vuestros corazones</a:t>
            </a:r>
            <a:r>
              <a:rPr lang="es-ES" sz="3600" b="1" u="sng" dirty="0"/>
              <a:t>;</a:t>
            </a:r>
          </a:p>
          <a:p>
            <a:pPr algn="ctr"/>
            <a:r>
              <a:rPr lang="es-ES" sz="3600" b="1" dirty="0" smtClean="0"/>
              <a:t> </a:t>
            </a:r>
            <a:r>
              <a:rPr lang="es-ES" sz="3600" b="1" dirty="0"/>
              <a:t>dando siempre gracias por todo al Dios y Padre, en el nombre de nuestro Señor Jesucristo</a:t>
            </a:r>
            <a:r>
              <a:rPr lang="es-ES" sz="3600" b="1" dirty="0" smtClean="0"/>
              <a:t>. </a:t>
            </a:r>
          </a:p>
          <a:p>
            <a:pPr algn="ctr"/>
            <a:r>
              <a:rPr lang="es-ES" sz="3600" b="1" dirty="0" smtClean="0"/>
              <a:t>Efesios 5:19,20.</a:t>
            </a:r>
            <a:endParaRPr lang="es-ES" sz="3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827" t="3846"/>
          <a:stretch>
            <a:fillRect/>
          </a:stretch>
        </p:blipFill>
        <p:spPr bwMode="auto">
          <a:xfrm>
            <a:off x="0" y="838200"/>
            <a:ext cx="350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39624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6400" b="1" u="sng" dirty="0"/>
              <a:t>"Jehová es mi fortaleza y mi </a:t>
            </a:r>
            <a:r>
              <a:rPr lang="es-CL" sz="6400" b="1" u="sng" dirty="0" smtClean="0"/>
              <a:t>cántico</a:t>
            </a:r>
            <a:r>
              <a:rPr lang="es-CL" sz="6400" b="1" dirty="0" smtClean="0"/>
              <a:t>“</a:t>
            </a:r>
          </a:p>
          <a:p>
            <a:pPr algn="ctr"/>
            <a:r>
              <a:rPr lang="es-CL" sz="4800" b="1" dirty="0" smtClean="0"/>
              <a:t>(</a:t>
            </a:r>
            <a:r>
              <a:rPr lang="es-CL" sz="4800" b="1" dirty="0" err="1"/>
              <a:t>Exo</a:t>
            </a:r>
            <a:r>
              <a:rPr lang="es-CL" sz="4800" b="1" dirty="0"/>
              <a:t> 15:2</a:t>
            </a:r>
            <a:r>
              <a:rPr lang="es-CL" sz="4800" b="1" dirty="0" smtClean="0"/>
              <a:t>)</a:t>
            </a:r>
            <a:endParaRPr lang="en-US" sz="48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762000"/>
            <a:ext cx="44958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657600" y="914400"/>
            <a:ext cx="517443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"</a:t>
            </a:r>
            <a:r>
              <a:rPr kumimoji="0" lang="es-CL" sz="5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Puso luego en mi boca cántico nuevo</a:t>
            </a:r>
            <a:r>
              <a:rPr kumimoji="0" lang="es-CL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, alabanza a nuestro Dios "    </a:t>
            </a:r>
            <a:endParaRPr kumimoji="0" lang="es-CL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(Sal 40:3). </a:t>
            </a:r>
            <a:endParaRPr kumimoji="0" lang="es-CL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733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5943600" cy="618630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CL" sz="3600" b="1" dirty="0" smtClean="0"/>
              <a:t> </a:t>
            </a:r>
            <a:r>
              <a:rPr lang="es-CL" sz="3600" b="1" dirty="0"/>
              <a:t>"Y Ada </a:t>
            </a:r>
            <a:r>
              <a:rPr lang="es-CL" sz="3600" b="1" dirty="0" err="1"/>
              <a:t>dió</a:t>
            </a:r>
            <a:r>
              <a:rPr lang="es-CL" sz="3600" b="1" dirty="0"/>
              <a:t> a luz a </a:t>
            </a:r>
            <a:r>
              <a:rPr lang="es-CL" sz="3600" b="1" dirty="0" err="1"/>
              <a:t>Jabal</a:t>
            </a:r>
            <a:r>
              <a:rPr lang="es-CL" sz="3600" b="1" dirty="0"/>
              <a:t>, el cual fue padre de los que habitan en tiendas y crían ganados. Y el nombre de su hermano fue </a:t>
            </a:r>
            <a:r>
              <a:rPr lang="es-CL" sz="3600" b="1" dirty="0" err="1">
                <a:solidFill>
                  <a:srgbClr val="FFFF00"/>
                </a:solidFill>
              </a:rPr>
              <a:t>Jubal</a:t>
            </a:r>
            <a:r>
              <a:rPr lang="es-CL" sz="3600" b="1" dirty="0">
                <a:solidFill>
                  <a:srgbClr val="FFFF00"/>
                </a:solidFill>
              </a:rPr>
              <a:t>, el cual fue padre de todos los que tocan arpa y flauta</a:t>
            </a:r>
            <a:r>
              <a:rPr lang="es-CL" sz="3600" b="1" dirty="0"/>
              <a:t>. Y </a:t>
            </a:r>
            <a:r>
              <a:rPr lang="es-CL" sz="3600" b="1" dirty="0" err="1"/>
              <a:t>Zila</a:t>
            </a:r>
            <a:r>
              <a:rPr lang="es-CL" sz="3600" b="1" dirty="0"/>
              <a:t> también dio a luz a </a:t>
            </a:r>
            <a:r>
              <a:rPr lang="es-CL" sz="3600" b="1" dirty="0" err="1"/>
              <a:t>Tubal-caín</a:t>
            </a:r>
            <a:r>
              <a:rPr lang="es-CL" sz="3600" b="1" dirty="0"/>
              <a:t>, artífice de toda obra de bronce y de hierro " </a:t>
            </a:r>
            <a:endParaRPr lang="es-CL" sz="3600" b="1" dirty="0" smtClean="0"/>
          </a:p>
          <a:p>
            <a:pPr algn="ctr"/>
            <a:r>
              <a:rPr lang="es-CL" sz="3600" b="1" dirty="0" smtClean="0"/>
              <a:t>(</a:t>
            </a:r>
            <a:r>
              <a:rPr lang="es-CL" sz="3600" b="1" dirty="0"/>
              <a:t>Gen 4:21-22). </a:t>
            </a:r>
            <a:endParaRPr lang="en-US" sz="3600" b="1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429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096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400" b="1" dirty="0"/>
              <a:t> Alabad a JAH, Porque es bueno </a:t>
            </a:r>
            <a:r>
              <a:rPr lang="es-ES" sz="4400" b="1" u="sng" dirty="0"/>
              <a:t>cantar salmos a nuestro Dios; </a:t>
            </a:r>
            <a:r>
              <a:rPr lang="es-ES" sz="4400" b="1" u="sng" dirty="0">
                <a:solidFill>
                  <a:srgbClr val="FFFF00"/>
                </a:solidFill>
              </a:rPr>
              <a:t>Porque suave y hermosa es la alabanza</a:t>
            </a:r>
            <a:r>
              <a:rPr lang="es-ES" sz="4400" b="1" u="sng" dirty="0" smtClean="0"/>
              <a:t>. </a:t>
            </a:r>
          </a:p>
          <a:p>
            <a:pPr algn="ctr"/>
            <a:r>
              <a:rPr lang="es-ES" sz="4400" b="1" dirty="0" smtClean="0"/>
              <a:t>Salmo 147:1</a:t>
            </a:r>
            <a:endParaRPr lang="es-ES" sz="44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09600"/>
            <a:ext cx="451971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914400"/>
            <a:ext cx="3657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533400" y="304800"/>
            <a:ext cx="44958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600" b="1" dirty="0" smtClean="0"/>
              <a:t>"</a:t>
            </a:r>
            <a:r>
              <a:rPr lang="es-CL" sz="3600" b="1" u="sng" dirty="0">
                <a:solidFill>
                  <a:srgbClr val="FFFF00"/>
                </a:solidFill>
              </a:rPr>
              <a:t>Alabaré con cantos el nombre de Dios; lo alabaré con gratitud</a:t>
            </a:r>
            <a:r>
              <a:rPr lang="es-CL" sz="3600" b="1" dirty="0"/>
              <a:t>, y el Señor quedará más complacido que si le ofreciera un toro en sacrificio o un novillo con cuernos y pezuñas</a:t>
            </a:r>
            <a:r>
              <a:rPr lang="es-CL" sz="3600" b="1" dirty="0" smtClean="0"/>
              <a:t>" </a:t>
            </a:r>
          </a:p>
          <a:p>
            <a:pPr algn="ctr"/>
            <a:endParaRPr lang="es-CL" sz="3600" b="1" dirty="0"/>
          </a:p>
          <a:p>
            <a:pPr algn="ctr"/>
            <a:r>
              <a:rPr lang="es-CL" sz="3600" b="1" dirty="0" smtClean="0"/>
              <a:t>Salmos 69:30-31</a:t>
            </a:r>
            <a:endParaRPr lang="en-US" sz="3600" b="1" dirty="0"/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6200" y="671691"/>
            <a:ext cx="51054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Entonces el rey Ezequías y los príncipes dijeron a los levitas que alabasen a Jehová con las palabras de David y de </a:t>
            </a:r>
            <a:r>
              <a:rPr lang="es-ES" sz="3600" b="1" dirty="0" err="1"/>
              <a:t>Asaf</a:t>
            </a:r>
            <a:r>
              <a:rPr lang="es-ES" sz="3600" b="1" dirty="0"/>
              <a:t> vidente; </a:t>
            </a:r>
            <a:r>
              <a:rPr lang="es-ES" sz="3600" b="1" u="sng" dirty="0">
                <a:solidFill>
                  <a:srgbClr val="FFFF00"/>
                </a:solidFill>
              </a:rPr>
              <a:t>y ellos alabaron con gran alegría, y se inclinaron y adoraron</a:t>
            </a:r>
            <a:r>
              <a:rPr lang="es-ES" sz="3600" b="1" u="sng" dirty="0" smtClean="0"/>
              <a:t>. </a:t>
            </a:r>
          </a:p>
          <a:p>
            <a:pPr algn="ctr"/>
            <a:r>
              <a:rPr lang="es-ES" sz="3600" b="1" dirty="0" smtClean="0"/>
              <a:t>2Cronicas 29:30</a:t>
            </a:r>
            <a:endParaRPr lang="es-ES" sz="3600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36576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71691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6600" b="1" dirty="0"/>
              <a:t>"</a:t>
            </a:r>
            <a:r>
              <a:rPr lang="es-CL" sz="6600" b="1" u="sng" dirty="0"/>
              <a:t>Te alabaré, oh Jehová </a:t>
            </a:r>
            <a:r>
              <a:rPr lang="es-CL" sz="6600" b="1" u="sng" dirty="0">
                <a:solidFill>
                  <a:srgbClr val="FFFF00"/>
                </a:solidFill>
              </a:rPr>
              <a:t>con todo mi corazón</a:t>
            </a:r>
            <a:r>
              <a:rPr lang="es-CL" sz="6600" b="1" dirty="0"/>
              <a:t>.. (</a:t>
            </a:r>
            <a:r>
              <a:rPr lang="es-CL" sz="6600" b="1" dirty="0" err="1"/>
              <a:t>Sal.</a:t>
            </a:r>
            <a:r>
              <a:rPr lang="es-CL" sz="6600" b="1" dirty="0"/>
              <a:t> 9:1).</a:t>
            </a:r>
            <a:endParaRPr lang="en-US" sz="6600" b="1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685800"/>
            <a:ext cx="3823024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838200"/>
            <a:ext cx="4353098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81000" y="685800"/>
            <a:ext cx="4495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/>
              <a:t>La palabra de Cristo more en abundancia en vosotros, enseñándoos y exhortándoos unos a otros en toda sabiduría, </a:t>
            </a:r>
            <a:r>
              <a:rPr lang="es-ES" sz="3200" b="1" u="sng" dirty="0">
                <a:solidFill>
                  <a:srgbClr val="FFFF00"/>
                </a:solidFill>
              </a:rPr>
              <a:t>cantando con gracia en vuestros corazones al Señor con salmos e himnos y cánticos espirituales</a:t>
            </a:r>
            <a:r>
              <a:rPr lang="es-ES" sz="3200" b="1" dirty="0" smtClean="0"/>
              <a:t>. </a:t>
            </a:r>
          </a:p>
          <a:p>
            <a:r>
              <a:rPr lang="es-ES" sz="3200" b="1" dirty="0" smtClean="0"/>
              <a:t>Col 3:16</a:t>
            </a:r>
            <a:endParaRPr lang="es-ES" sz="3200" b="1" dirty="0"/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143000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6000" b="1" dirty="0"/>
              <a:t>"¡</a:t>
            </a:r>
            <a:r>
              <a:rPr lang="es-CL" sz="6000" b="1" u="sng" dirty="0"/>
              <a:t>Alejen de mí el ruido de sus cantos</a:t>
            </a:r>
            <a:r>
              <a:rPr lang="es-CL" sz="6000" b="1" dirty="0"/>
              <a:t>!" </a:t>
            </a:r>
            <a:endParaRPr lang="es-CL" sz="6000" b="1" dirty="0" smtClean="0"/>
          </a:p>
          <a:p>
            <a:endParaRPr lang="es-CL" sz="6000" b="1" dirty="0"/>
          </a:p>
          <a:p>
            <a:r>
              <a:rPr lang="es-CL" sz="6000" b="1" dirty="0" smtClean="0"/>
              <a:t>(</a:t>
            </a:r>
            <a:r>
              <a:rPr lang="es-CL" sz="6000" b="1" dirty="0"/>
              <a:t>Amos 5:23). </a:t>
            </a:r>
            <a:endParaRPr lang="en-US" sz="6000" b="1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2428" y="1676400"/>
            <a:ext cx="373944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143000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Arial Black" pitchFamily="34" charset="0"/>
              </a:rPr>
              <a:t>Porque así dijo Jehová , que creó los cielos; él es Dios, el que formó la tierra, el que la hizo y la compuso; no la creó en vano, para que fuese habitada la creó: Yo soy Jehová, y no hay otro. (Isa. 45: 18.)</a:t>
            </a:r>
          </a:p>
          <a:p>
            <a:pPr algn="ctr"/>
            <a:r>
              <a:rPr lang="es-ES" sz="2000" dirty="0" smtClean="0">
                <a:latin typeface="Arial Black" pitchFamily="34" charset="0"/>
              </a:rPr>
              <a:t>Debido a la bondad de Dios hemos sido rodeados por innumerables bendiciones.  Por doquiera hay pruebas de su amor.  La naturaleza parece regocijarse delante de nosotros.  Las bellas cosas del cielo y de la tierra expresan el amor y el favor del Señor de los ejércitos hacia los habitantes del mundo.  La luz del sol y la lluvia caen sobre buenos y malos.  Las colinas, mares y planicies hablan elocuentemente al alma del hombre del amor del Creador.  Es Dios quien hace florecer el capullo, quien convierte la flor en fruto, y es él quien suple todas nuestras necesidades diarias.  No cae un gorrión sin que deje de advertirlo el Padre.  Nuestra mente debiera elevarse en gratitud y adoración al Dador de toda dádiva y todo don perfecto. A fin de conocerle 19 mayo</a:t>
            </a:r>
            <a:endParaRPr lang="es-MX" sz="2000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85800"/>
            <a:ext cx="49530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300" b="1" dirty="0"/>
              <a:t>Debido a que Dios hizo al ser humano a su imagen, compartimos el amor y el aprecio por la música con todos los seres </a:t>
            </a:r>
            <a:r>
              <a:rPr lang="es-ES_tradnl" sz="3300" b="1" dirty="0" smtClean="0"/>
              <a:t>creados. </a:t>
            </a:r>
            <a:r>
              <a:rPr lang="es-ES_tradnl" sz="3300" b="1" dirty="0" smtClean="0">
                <a:solidFill>
                  <a:srgbClr val="FFFF00"/>
                </a:solidFill>
              </a:rPr>
              <a:t>La </a:t>
            </a:r>
            <a:r>
              <a:rPr lang="es-ES_tradnl" sz="3300" b="1" dirty="0">
                <a:solidFill>
                  <a:srgbClr val="FFFF00"/>
                </a:solidFill>
              </a:rPr>
              <a:t>música puede tocarnos y conmovernos con un poder que va más allá de las palabras o cualquier otro tipo de </a:t>
            </a:r>
            <a:r>
              <a:rPr lang="es-ES_tradnl" sz="3300" b="1" dirty="0" smtClean="0">
                <a:solidFill>
                  <a:srgbClr val="FFFF00"/>
                </a:solidFill>
              </a:rPr>
              <a:t>comunicación</a:t>
            </a:r>
          </a:p>
          <a:p>
            <a:r>
              <a:rPr lang="es-ES_tradnl" sz="3300" b="1" dirty="0" smtClean="0"/>
              <a:t> </a:t>
            </a:r>
            <a:r>
              <a:rPr lang="es-ES_tradnl" sz="3300" b="1" dirty="0"/>
              <a:t>(</a:t>
            </a:r>
            <a:r>
              <a:rPr lang="es-ES_tradnl" sz="3300" b="1" i="1" dirty="0"/>
              <a:t>La Educación p. 168</a:t>
            </a:r>
            <a:r>
              <a:rPr lang="es-ES_tradnl" sz="3300" b="1" dirty="0"/>
              <a:t>).</a:t>
            </a:r>
            <a:endParaRPr lang="en-US" sz="33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609600"/>
            <a:ext cx="3619928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600" y="457200"/>
            <a:ext cx="4648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b="1" dirty="0"/>
              <a:t>La música mejor y más pura eleva nuestro ser hasta la misma presencia de Dios, donde los ángeles y seres no caídos lo adoran con cánticos</a:t>
            </a:r>
            <a:r>
              <a:rPr lang="es-ES_tradnl" sz="4400" b="1" dirty="0" smtClean="0"/>
              <a:t>. </a:t>
            </a:r>
            <a:r>
              <a:rPr lang="es-ES_tradnl" sz="4400" b="1" dirty="0" err="1" smtClean="0"/>
              <a:t>Ibid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331512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14400"/>
            <a:ext cx="5105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dirty="0"/>
              <a:t>“Cuando no se abusa de la música, ésta es una gran bendición; </a:t>
            </a:r>
            <a:r>
              <a:rPr lang="es-ES_tradnl" sz="4000" b="1" u="sng" dirty="0"/>
              <a:t>pero mal empleada, es una terrible maldición</a:t>
            </a:r>
            <a:r>
              <a:rPr lang="es-ES_tradnl" sz="4000" b="1" u="sng" dirty="0" smtClean="0"/>
              <a:t>”</a:t>
            </a:r>
          </a:p>
          <a:p>
            <a:endParaRPr lang="es-ES_tradnl" sz="4000" b="1" dirty="0"/>
          </a:p>
          <a:p>
            <a:r>
              <a:rPr lang="es-ES_tradnl" sz="4000" b="1" dirty="0" smtClean="0"/>
              <a:t> </a:t>
            </a:r>
            <a:r>
              <a:rPr lang="es-ES_tradnl" sz="4000" b="1" dirty="0"/>
              <a:t>(</a:t>
            </a:r>
            <a:r>
              <a:rPr lang="es-ES_tradnl" sz="4000" b="1" i="1" dirty="0"/>
              <a:t>El hogar cristiano</a:t>
            </a:r>
            <a:r>
              <a:rPr lang="es-ES_tradnl" sz="4000" b="1" dirty="0"/>
              <a:t>, p. 371).</a:t>
            </a:r>
            <a:endParaRPr lang="en-US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762000"/>
            <a:ext cx="37338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400" y="838200"/>
            <a:ext cx="52578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/>
              <a:t>“Empleada adecuadamente</a:t>
            </a:r>
            <a:r>
              <a:rPr lang="es-ES_tradnl" sz="3600" b="1" dirty="0" smtClean="0"/>
              <a:t>,</a:t>
            </a:r>
          </a:p>
          <a:p>
            <a:r>
              <a:rPr lang="es-ES_tradnl" sz="3600" b="1" dirty="0" smtClean="0"/>
              <a:t>la música </a:t>
            </a:r>
            <a:r>
              <a:rPr lang="es-ES_tradnl" sz="3600" b="1" dirty="0"/>
              <a:t>es un precioso don de Dios, designado para elevar nuestros pensamientos a los temas altos y nobles, inspirar y elevar las almas</a:t>
            </a:r>
            <a:r>
              <a:rPr lang="es-ES_tradnl" sz="3600" b="1" dirty="0" smtClean="0"/>
              <a:t>”.</a:t>
            </a:r>
          </a:p>
          <a:p>
            <a:r>
              <a:rPr lang="es-ES_tradnl" sz="3600" b="1" dirty="0" smtClean="0"/>
              <a:t> </a:t>
            </a:r>
            <a:r>
              <a:rPr lang="es-ES_tradnl" sz="3600" b="1" dirty="0"/>
              <a:t>(La educación pg. 168)</a:t>
            </a:r>
            <a:endParaRPr lang="en-US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3429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143000"/>
            <a:ext cx="792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s-ES_tradnl" sz="3600" b="1" dirty="0" smtClean="0">
                <a:solidFill>
                  <a:srgbClr val="FF0000"/>
                </a:solidFill>
              </a:rPr>
              <a:t>Toda </a:t>
            </a:r>
            <a:r>
              <a:rPr lang="es-ES_tradnl" sz="3600" b="1" dirty="0">
                <a:solidFill>
                  <a:srgbClr val="FF0000"/>
                </a:solidFill>
              </a:rPr>
              <a:t>la música que los cristianos escuchan, interpretan o componen, </a:t>
            </a:r>
            <a:r>
              <a:rPr lang="es-ES_tradnl" sz="3600" b="1" u="sng" dirty="0" smtClean="0">
                <a:solidFill>
                  <a:srgbClr val="FF0000"/>
                </a:solidFill>
              </a:rPr>
              <a:t>debe </a:t>
            </a:r>
            <a:r>
              <a:rPr lang="es-ES_tradnl" sz="3600" b="1" u="sng" dirty="0">
                <a:solidFill>
                  <a:srgbClr val="FF0000"/>
                </a:solidFill>
              </a:rPr>
              <a:t>glorificar a </a:t>
            </a:r>
            <a:r>
              <a:rPr lang="es-ES_tradnl" sz="3600" b="1" u="sng" dirty="0" smtClean="0">
                <a:solidFill>
                  <a:srgbClr val="FF0000"/>
                </a:solidFill>
              </a:rPr>
              <a:t>Dios</a:t>
            </a:r>
          </a:p>
          <a:p>
            <a:pPr marL="514350" indent="-514350" algn="ctr"/>
            <a:endParaRPr lang="es-ES_tradnl" sz="2800" b="1" dirty="0" smtClean="0"/>
          </a:p>
          <a:p>
            <a:pPr marL="514350" indent="-514350" algn="ctr"/>
            <a:endParaRPr lang="es-ES_tradnl" sz="2800" b="1" dirty="0" smtClean="0"/>
          </a:p>
          <a:p>
            <a:pPr marL="514350" indent="-514350" algn="ctr"/>
            <a:r>
              <a:rPr lang="es-ES_tradnl" sz="2800" b="1" dirty="0" smtClean="0"/>
              <a:t> </a:t>
            </a:r>
            <a:r>
              <a:rPr lang="es-ES_tradnl" sz="2800" b="1" dirty="0"/>
              <a:t>“Si, pues, coméis o bebéis, o hacéis otra cosa, hacedlo todo para la Gloria de Dios</a:t>
            </a:r>
            <a:r>
              <a:rPr lang="es-ES_tradnl" sz="2800" b="1" dirty="0" smtClean="0"/>
              <a:t>”</a:t>
            </a:r>
          </a:p>
          <a:p>
            <a:pPr marL="514350" indent="-514350" algn="ctr"/>
            <a:r>
              <a:rPr lang="es-ES_tradnl" sz="2800" b="1" dirty="0" smtClean="0"/>
              <a:t> </a:t>
            </a:r>
            <a:r>
              <a:rPr lang="es-ES_tradnl" sz="2800" b="1" dirty="0"/>
              <a:t>- 1 Corintios 10:31. </a:t>
            </a:r>
            <a:endParaRPr lang="es-ES_tradnl" sz="2800" b="1" dirty="0" smtClean="0"/>
          </a:p>
          <a:p>
            <a:pPr marL="514350" indent="-514350" algn="ctr"/>
            <a:r>
              <a:rPr lang="es-ES_tradnl" sz="2800" b="1" dirty="0" smtClean="0"/>
              <a:t>Este </a:t>
            </a:r>
            <a:r>
              <a:rPr lang="es-ES_tradnl" sz="2800" b="1" dirty="0"/>
              <a:t>es el principio bíblico dominante. Cualquier cosa que no pueda satisfacer esta norma elevada debilitará nuestra experiencia con el Señor.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0600"/>
            <a:ext cx="91440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</a:rPr>
              <a:t>2. Toda la música que los cristianos escuchan, interpretan o componen, 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>
                <a:solidFill>
                  <a:srgbClr val="FF0000"/>
                </a:solidFill>
              </a:rPr>
              <a:t>debe ser la más noble y la </a:t>
            </a:r>
            <a:r>
              <a:rPr lang="es-ES_tradnl" sz="3200" b="1" dirty="0" smtClean="0">
                <a:solidFill>
                  <a:srgbClr val="FF0000"/>
                </a:solidFill>
              </a:rPr>
              <a:t>mejor</a:t>
            </a:r>
            <a:endParaRPr lang="es-ES_tradnl" sz="3200" b="1" dirty="0">
              <a:solidFill>
                <a:srgbClr val="FF0000"/>
              </a:solidFill>
            </a:endParaRPr>
          </a:p>
          <a:p>
            <a:endParaRPr lang="es-ES_tradnl" dirty="0" smtClean="0"/>
          </a:p>
          <a:p>
            <a:pPr algn="ctr"/>
            <a:r>
              <a:rPr lang="es-ES_tradnl" sz="2800" b="1" dirty="0" smtClean="0"/>
              <a:t>“Por </a:t>
            </a:r>
            <a:r>
              <a:rPr lang="es-ES_tradnl" sz="2800" b="1" dirty="0"/>
              <a:t>lo demás, hermanos, todo lo que es verdadero, todo lo honesto, todo lo justo, todo lo puro, todo lo amable, todo lo que es de buen nombre; si hay virtud alguna, si algo digno de alabanza, en esto pensad” (</a:t>
            </a:r>
            <a:r>
              <a:rPr lang="es-ES_tradnl" sz="2800" b="1" dirty="0" err="1"/>
              <a:t>Fil.</a:t>
            </a:r>
            <a:r>
              <a:rPr lang="es-ES_tradnl" sz="2800" b="1" dirty="0"/>
              <a:t> 4:8). </a:t>
            </a:r>
            <a:endParaRPr lang="es-ES_tradnl" sz="2800" b="1" dirty="0" smtClean="0"/>
          </a:p>
          <a:p>
            <a:pPr algn="ctr"/>
            <a:r>
              <a:rPr lang="es-ES_tradnl" sz="2800" b="1" dirty="0" smtClean="0"/>
              <a:t>Como </a:t>
            </a:r>
            <a:r>
              <a:rPr lang="es-ES_tradnl" sz="2800" b="1" dirty="0"/>
              <a:t>seguidores de Jesucristo que esperamos y anhelamos unirnos al coro celestial, consideramos la vida en esta tierra como una preparación para, y un anticipo de, la vida por venir.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143000"/>
            <a:ext cx="8686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3. </a:t>
            </a:r>
            <a:r>
              <a:rPr lang="es-ES_tradnl" sz="3200" b="1" dirty="0">
                <a:solidFill>
                  <a:srgbClr val="FF0000"/>
                </a:solidFill>
              </a:rPr>
              <a:t>La música cristiana emplea letras que estimulan positivamente las habilidades intelectuales así como nuestras emociones y nuestra fuerza de voluntad</a:t>
            </a:r>
            <a:r>
              <a:rPr lang="es-ES_tradnl" sz="32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</a:p>
          <a:p>
            <a:endParaRPr lang="es-ES_tradnl" dirty="0"/>
          </a:p>
          <a:p>
            <a:pPr algn="ctr"/>
            <a:r>
              <a:rPr lang="es-ES_tradnl" sz="2800" b="1" dirty="0" smtClean="0"/>
              <a:t>Las </a:t>
            </a:r>
            <a:r>
              <a:rPr lang="es-ES_tradnl" sz="2800" b="1" dirty="0"/>
              <a:t>buenas letras son creativas, ricas en contenido y de buena composición. Se concentran en lo positivo y reflejan valores morales; educan y elevan; y se corresponden con una teología bíblica sólida.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066800"/>
            <a:ext cx="5410200" cy="508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540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ctr"/>
            <a:r>
              <a:rPr lang="es-ES_tradnl" sz="4000" b="1" dirty="0" smtClean="0"/>
              <a:t> “Si, pues, coméis o bebéis, o hacéis otra cosa, hacedlo todo para la Gloria de Dios”</a:t>
            </a:r>
          </a:p>
          <a:p>
            <a:pPr marL="514350" indent="-514350" algn="ctr"/>
            <a:r>
              <a:rPr lang="es-ES_tradnl" sz="4000" b="1" dirty="0" smtClean="0"/>
              <a:t> - 1 Corintios 10:31. </a:t>
            </a: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002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297" y="526343"/>
            <a:ext cx="3835414" cy="5781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889" y="1834444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Juventud </a:t>
            </a:r>
            <a:r>
              <a:rPr lang="en-US" sz="7200" dirty="0" err="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Secuestrada</a:t>
            </a:r>
            <a:endParaRPr lang="en-US" sz="72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62931540"/>
      </p:ext>
    </p:extLst>
  </p:cSld>
  <p:clrMapOvr>
    <a:masterClrMapping/>
  </p:clrMapOvr>
  <p:transition xmlns:p14="http://schemas.microsoft.com/office/powerpoint/2010/main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295400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latin typeface="Arial Black" pitchFamily="34" charset="0"/>
              </a:rPr>
              <a:t>“La melodía de alabanza es la atmósfera del cielo; y cuando el cielo se pone en contacto con la tierra, se oye música y alabanza, ‘alegría y gozo, alabanza y voces de canto’ [Isaías 51:3]”. </a:t>
            </a:r>
          </a:p>
          <a:p>
            <a:pPr algn="ctr"/>
            <a:endParaRPr lang="es-ES" sz="3600" dirty="0" smtClean="0">
              <a:latin typeface="Arial Black" pitchFamily="34" charset="0"/>
            </a:endParaRPr>
          </a:p>
          <a:p>
            <a:pPr algn="ctr"/>
            <a:r>
              <a:rPr lang="es-ES" sz="2400" baseline="30000" dirty="0" smtClean="0">
                <a:latin typeface="Arial Black" pitchFamily="34" charset="0"/>
                <a:hlinkClick r:id="rId2"/>
              </a:rPr>
              <a:t>1</a:t>
            </a:r>
            <a:r>
              <a:rPr lang="es-ES" sz="2400" dirty="0" smtClean="0">
                <a:latin typeface="Arial Black" pitchFamily="34" charset="0"/>
              </a:rPr>
              <a:t>La Educación (Buenos Aires: Asociación Casa Editora Sudamericana, 1964), 161.</a:t>
            </a:r>
            <a:endParaRPr lang="es-MX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8444" y="319669"/>
            <a:ext cx="4600222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Jay-</a:t>
            </a:r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z</a:t>
            </a: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Eminem</a:t>
            </a: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Madonna</a:t>
            </a:r>
          </a:p>
          <a:p>
            <a:r>
              <a:rPr lang="en-US" sz="3600" dirty="0" err="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Rihanna</a:t>
            </a:r>
            <a:endParaRPr lang="en-US" sz="36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venir Book"/>
              <a:cs typeface="Avenir Book"/>
            </a:endParaRPr>
          </a:p>
          <a:p>
            <a:r>
              <a:rPr lang="en-US" sz="3600" dirty="0" err="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Kenye</a:t>
            </a:r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 </a:t>
            </a:r>
            <a:r>
              <a:rPr lang="en-US" sz="3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West </a:t>
            </a:r>
            <a:endParaRPr lang="en-US" sz="36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venir Book"/>
              <a:cs typeface="Avenir Book"/>
            </a:endParaRP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Britney Spears</a:t>
            </a: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Cristina Aguilera </a:t>
            </a: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Lady Gaga</a:t>
            </a: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Justin </a:t>
            </a:r>
            <a:r>
              <a:rPr lang="en-US" sz="3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Bieber</a:t>
            </a:r>
            <a:r>
              <a:rPr lang="en-US" sz="3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 </a:t>
            </a:r>
            <a:endParaRPr lang="en-US" sz="36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venir Book"/>
              <a:cs typeface="Avenir Book"/>
            </a:endParaRP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Snoop </a:t>
            </a:r>
            <a:r>
              <a:rPr lang="en-US" sz="3600" dirty="0" err="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Dogg</a:t>
            </a:r>
            <a:endParaRPr lang="en-US" sz="36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venir Book"/>
              <a:cs typeface="Avenir Book"/>
            </a:endParaRPr>
          </a:p>
          <a:p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Katy </a:t>
            </a:r>
            <a:r>
              <a:rPr lang="en-US" sz="3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Perry </a:t>
            </a:r>
            <a:r>
              <a:rPr lang="en-US" sz="36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-</a:t>
            </a:r>
            <a:endParaRPr lang="en-US" sz="36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297" y="526343"/>
            <a:ext cx="3835414" cy="57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52896"/>
      </p:ext>
    </p:extLst>
  </p:cSld>
  <p:clrMapOvr>
    <a:masterClrMapping/>
  </p:clrMapOvr>
  <p:transition xmlns:p14="http://schemas.microsoft.com/office/powerpoint/2010/main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00200"/>
            <a:ext cx="42862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0" y="838200"/>
            <a:ext cx="4724400" cy="563231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poder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Musica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en el </a:t>
            </a:r>
            <a:r>
              <a:rPr lang="en-US" sz="7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tiempo</a:t>
            </a: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del Fin</a:t>
            </a:r>
            <a:endParaRPr lang="en-US" sz="7200" b="1" spc="150" dirty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09071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76200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dirty="0" smtClean="0">
                <a:solidFill>
                  <a:srgbClr val="FFFF00"/>
                </a:solidFill>
                <a:latin typeface="Arial Black" pitchFamily="34" charset="0"/>
              </a:rPr>
              <a:t>Antes de su caída, “Satanás había dirigido el coro celestial. </a:t>
            </a:r>
            <a:r>
              <a:rPr lang="es-ES" sz="2600" dirty="0" smtClean="0">
                <a:latin typeface="Arial Black" pitchFamily="34" charset="0"/>
              </a:rPr>
              <a:t>Había dado la nota; luego toda la hueste angélica se había unido a él, y entonces en todo el cielo habían resonado acordes gloriosos en honor de Dios y de su amado Hijo”. </a:t>
            </a:r>
            <a:r>
              <a:rPr lang="es-ES" sz="2600" baseline="30000" dirty="0" smtClean="0">
                <a:latin typeface="Arial Black" pitchFamily="34" charset="0"/>
                <a:hlinkClick r:id="rId2"/>
              </a:rPr>
              <a:t>2</a:t>
            </a:r>
            <a:r>
              <a:rPr lang="es-ES" sz="2600" dirty="0" smtClean="0">
                <a:latin typeface="Arial Black" pitchFamily="34" charset="0"/>
              </a:rPr>
              <a:t> Desde su expulsión </a:t>
            </a:r>
            <a:r>
              <a:rPr lang="es-ES" sz="2600" dirty="0" smtClean="0">
                <a:solidFill>
                  <a:srgbClr val="FFFF00"/>
                </a:solidFill>
                <a:latin typeface="Arial Black" pitchFamily="34" charset="0"/>
              </a:rPr>
              <a:t>Satanás ha pervertido con frecuencia la música y la ha transformado en instrumento seductor de la tentación</a:t>
            </a:r>
            <a:r>
              <a:rPr lang="es-ES" sz="2600" dirty="0" smtClean="0">
                <a:latin typeface="Arial Black" pitchFamily="34" charset="0"/>
              </a:rPr>
              <a:t>. “Pero, debidamente empleada es un precioso don de Dios, destinado a elevar los pensamientos hacia temas más nobles, y a inspirar y levantar el alma”. </a:t>
            </a:r>
            <a:r>
              <a:rPr lang="es-ES" sz="2600" baseline="30000" dirty="0" smtClean="0">
                <a:latin typeface="Arial Black" pitchFamily="34" charset="0"/>
                <a:hlinkClick r:id="rId3"/>
              </a:rPr>
              <a:t>3</a:t>
            </a:r>
            <a:r>
              <a:rPr lang="es-ES" sz="2600" dirty="0" smtClean="0">
                <a:latin typeface="Arial Black" pitchFamily="34" charset="0"/>
              </a:rPr>
              <a:t>Mensajes selectos (Mountain View, California: Publicaciones Interamericanas, 1969), 2: 39.</a:t>
            </a:r>
            <a:endParaRPr lang="es-MX" sz="2600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3315128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971800" y="671691"/>
            <a:ext cx="61722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300" b="1" dirty="0">
                <a:effectLst>
                  <a:glow rad="101600">
                    <a:schemeClr val="bg1"/>
                  </a:glow>
                </a:effectLst>
              </a:rPr>
              <a:t>Debido a que Dios hizo al ser humano a su imagen, compartimos el amor y el aprecio por la música con todos los seres </a:t>
            </a:r>
            <a:r>
              <a:rPr lang="es-ES_tradnl" sz="3300" b="1" dirty="0" smtClean="0">
                <a:effectLst>
                  <a:glow rad="101600">
                    <a:schemeClr val="bg1"/>
                  </a:glow>
                </a:effectLst>
              </a:rPr>
              <a:t>creados. </a:t>
            </a:r>
          </a:p>
          <a:p>
            <a:pPr algn="ctr"/>
            <a:r>
              <a:rPr lang="es-ES_tradnl" sz="3300" b="1" dirty="0">
                <a:effectLst>
                  <a:glow rad="101600">
                    <a:schemeClr val="bg1"/>
                  </a:glow>
                </a:effectLst>
              </a:rPr>
              <a:t>L</a:t>
            </a:r>
            <a:r>
              <a:rPr lang="es-ES_tradnl" sz="3300" b="1" dirty="0" smtClean="0">
                <a:effectLst>
                  <a:glow rad="101600">
                    <a:schemeClr val="bg1"/>
                  </a:glow>
                </a:effectLst>
              </a:rPr>
              <a:t>a </a:t>
            </a:r>
            <a:r>
              <a:rPr lang="es-ES_tradnl" sz="3300" b="1" dirty="0">
                <a:effectLst>
                  <a:glow rad="101600">
                    <a:schemeClr val="bg1"/>
                  </a:glow>
                </a:effectLst>
              </a:rPr>
              <a:t>música puede tocarnos y conmovernos con un poder que va más allá de las palabras o cualquier otro tipo de </a:t>
            </a:r>
            <a:r>
              <a:rPr lang="es-ES_tradnl" sz="3300" b="1" dirty="0" smtClean="0">
                <a:effectLst>
                  <a:glow rad="101600">
                    <a:schemeClr val="bg1"/>
                  </a:glow>
                </a:effectLst>
              </a:rPr>
              <a:t>comunicación</a:t>
            </a:r>
          </a:p>
          <a:p>
            <a:pPr algn="ctr"/>
            <a:r>
              <a:rPr lang="es-ES_tradnl" sz="3300" b="1" dirty="0" smtClean="0">
                <a:effectLst>
                  <a:glow rad="101600">
                    <a:schemeClr val="bg1"/>
                  </a:glow>
                </a:effectLst>
              </a:rPr>
              <a:t> </a:t>
            </a:r>
            <a:r>
              <a:rPr lang="es-ES_tradnl" sz="3300" b="1" dirty="0">
                <a:effectLst>
                  <a:glow rad="101600">
                    <a:schemeClr val="bg1"/>
                  </a:glow>
                </a:effectLst>
              </a:rPr>
              <a:t>(</a:t>
            </a:r>
            <a:r>
              <a:rPr lang="es-ES_tradnl" sz="3300" b="1" i="1" dirty="0">
                <a:effectLst>
                  <a:glow rad="101600">
                    <a:schemeClr val="bg1"/>
                  </a:glow>
                </a:effectLst>
              </a:rPr>
              <a:t>La Educación p. 168</a:t>
            </a:r>
            <a:r>
              <a:rPr lang="es-ES_tradnl" sz="3300" b="1" dirty="0">
                <a:effectLst>
                  <a:glow rad="101600">
                    <a:schemeClr val="bg1"/>
                  </a:glow>
                </a:effectLst>
              </a:rPr>
              <a:t>).</a:t>
            </a:r>
            <a:endParaRPr lang="en-US" sz="3300" b="1" dirty="0">
              <a:effectLst>
                <a:glow rad="101600">
                  <a:schemeClr val="bg1"/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5800" y="856357"/>
            <a:ext cx="441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/>
              <a:t>“</a:t>
            </a:r>
            <a:r>
              <a:rPr lang="es-ES_tradnl" sz="4800" b="1" dirty="0"/>
              <a:t>alababan todas las estrellas del alba, y se regocijaban todos los hijos de Dios</a:t>
            </a:r>
            <a:r>
              <a:rPr lang="es-ES_tradnl" sz="4800" b="1" dirty="0" smtClean="0"/>
              <a:t>”</a:t>
            </a:r>
          </a:p>
          <a:p>
            <a:pPr algn="ctr"/>
            <a:r>
              <a:rPr lang="es-ES_tradnl" sz="4800" b="1" dirty="0" smtClean="0"/>
              <a:t>(</a:t>
            </a:r>
            <a:r>
              <a:rPr lang="es-ES_tradnl" sz="4800" b="1" dirty="0"/>
              <a:t>Job 38:7). </a:t>
            </a:r>
            <a:endParaRPr lang="en-US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9243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14800" y="60960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4800" b="1" dirty="0"/>
              <a:t>" Gloria a Dios en las alturas, y en la tierra paz </a:t>
            </a:r>
            <a:r>
              <a:rPr lang="es-CL" sz="4800" b="1" dirty="0" smtClean="0"/>
              <a:t>buena </a:t>
            </a:r>
            <a:r>
              <a:rPr lang="es-CL" sz="4800" b="1" dirty="0"/>
              <a:t>voluntad para con los hombres! " (Lucas 2:14). </a:t>
            </a:r>
            <a:endParaRPr lang="en-US" sz="4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386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4444" b="5000"/>
          <a:stretch>
            <a:fillRect/>
          </a:stretch>
        </p:blipFill>
        <p:spPr bwMode="auto">
          <a:xfrm>
            <a:off x="228600" y="5334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657600" y="914400"/>
            <a:ext cx="5486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 Y cantaban un cántico nuevo, diciendo: "Digno eres de tomar el libro y de abrir sus sellos, porque tú fuiste inmolado, y con tu sangre nos has redimido para Dios, de todo linaje, lengua, pueblo y nación;</a:t>
            </a:r>
          </a:p>
          <a:p>
            <a:pPr algn="ctr"/>
            <a:r>
              <a:rPr lang="es-ES" sz="2800" b="1" dirty="0"/>
              <a:t> 10 nos has hecho para nuestro Dios un reino y sacerdotes, y reinaremos sobre la tierra</a:t>
            </a:r>
            <a:r>
              <a:rPr lang="es-ES" sz="2800" b="1" dirty="0" smtClean="0"/>
              <a:t>". Apocalipsis 9:1-</a:t>
            </a:r>
            <a:endParaRPr lang="es-ES" sz="2800" b="1" dirty="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919</TotalTime>
  <Words>1790</Words>
  <Application>Microsoft Macintosh PowerPoint</Application>
  <PresentationFormat>On-screen Show (4:3)</PresentationFormat>
  <Paragraphs>103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Juan</dc:creator>
  <cp:lastModifiedBy>Juan Rivera</cp:lastModifiedBy>
  <cp:revision>83</cp:revision>
  <dcterms:created xsi:type="dcterms:W3CDTF">2009-11-27T22:37:00Z</dcterms:created>
  <dcterms:modified xsi:type="dcterms:W3CDTF">2014-03-15T18:24:36Z</dcterms:modified>
</cp:coreProperties>
</file>