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5"/>
  </p:notesMasterIdLst>
  <p:sldIdLst>
    <p:sldId id="272" r:id="rId2"/>
    <p:sldId id="257" r:id="rId3"/>
    <p:sldId id="258" r:id="rId4"/>
    <p:sldId id="260" r:id="rId5"/>
    <p:sldId id="259" r:id="rId6"/>
    <p:sldId id="266" r:id="rId7"/>
    <p:sldId id="261" r:id="rId8"/>
    <p:sldId id="262" r:id="rId9"/>
    <p:sldId id="265" r:id="rId10"/>
    <p:sldId id="263" r:id="rId11"/>
    <p:sldId id="264" r:id="rId12"/>
    <p:sldId id="270" r:id="rId13"/>
    <p:sldId id="268" r:id="rId14"/>
    <p:sldId id="267" r:id="rId15"/>
    <p:sldId id="271" r:id="rId16"/>
    <p:sldId id="269" r:id="rId17"/>
    <p:sldId id="290" r:id="rId18"/>
    <p:sldId id="279" r:id="rId19"/>
    <p:sldId id="280" r:id="rId20"/>
    <p:sldId id="281" r:id="rId21"/>
    <p:sldId id="294" r:id="rId22"/>
    <p:sldId id="292" r:id="rId23"/>
    <p:sldId id="283" r:id="rId24"/>
    <p:sldId id="282" r:id="rId25"/>
    <p:sldId id="284" r:id="rId26"/>
    <p:sldId id="295" r:id="rId27"/>
    <p:sldId id="287" r:id="rId28"/>
    <p:sldId id="288" r:id="rId29"/>
    <p:sldId id="293" r:id="rId30"/>
    <p:sldId id="274" r:id="rId31"/>
    <p:sldId id="275" r:id="rId32"/>
    <p:sldId id="276" r:id="rId33"/>
    <p:sldId id="277" r:id="rId3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0"/>
    <a:srgbClr val="A1EB47"/>
    <a:srgbClr val="016B1A"/>
    <a:srgbClr val="5D2884"/>
    <a:srgbClr val="018D22"/>
    <a:srgbClr val="FFFF61"/>
    <a:srgbClr val="99FF99"/>
    <a:srgbClr val="800000"/>
    <a:srgbClr val="2503B5"/>
    <a:srgbClr val="F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DA062-399B-4F4E-B2A5-77D2FA6C384A}" type="datetimeFigureOut">
              <a:rPr lang="es-CO" smtClean="0"/>
              <a:t>5/8/15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5DD5-019E-4217-8150-3C739358E44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99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95DD5-019E-4217-8150-3C739358E44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22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003FF3E2-E1FA-3142-A99C-1D310A06479A}" type="slidenum">
              <a:rPr lang="es-MX" sz="1200" b="0">
                <a:latin typeface="Arial" charset="0"/>
              </a:rPr>
              <a:pPr eaLnBrk="1" hangingPunct="1"/>
              <a:t>24</a:t>
            </a:fld>
            <a:endParaRPr lang="es-MX" sz="1200" b="0">
              <a:latin typeface="Arial" charset="0"/>
            </a:endParaRPr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BBE637B7-8AB4-1741-8204-A67C538E0716}" type="slidenum">
              <a:rPr lang="es-MX" sz="1200" b="0">
                <a:latin typeface="Arial" charset="0"/>
              </a:rPr>
              <a:pPr eaLnBrk="1" hangingPunct="1"/>
              <a:t>27</a:t>
            </a:fld>
            <a:endParaRPr lang="es-MX" sz="1200" b="0">
              <a:latin typeface="Arial" charset="0"/>
            </a:endParaRPr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F5A1-B33D-4F87-B18E-7A8F63324119}" type="datetime1">
              <a:rPr lang="es-CO" smtClean="0"/>
              <a:t>5/8/15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9EAB-BA95-40E4-89B5-295383BBA26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irit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54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371210" y="4475966"/>
            <a:ext cx="10058400" cy="1200329"/>
          </a:xfrm>
          <a:prstGeom prst="rect">
            <a:avLst/>
          </a:prstGeom>
          <a:noFill/>
          <a:effectLst>
            <a:glow rad="177800">
              <a:schemeClr val="bg1">
                <a:alpha val="77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1651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7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“”</a:t>
            </a:r>
            <a:endParaRPr lang="es-MX" sz="7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senal-Italic"/>
              <a:cs typeface="Arsenal-Italic"/>
            </a:endParaRPr>
          </a:p>
        </p:txBody>
      </p:sp>
    </p:spTree>
    <p:extLst>
      <p:ext uri="{BB962C8B-B14F-4D97-AF65-F5344CB8AC3E}">
        <p14:creationId xmlns:p14="http://schemas.microsoft.com/office/powerpoint/2010/main" val="324503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144000" cy="685572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4465" y="581301"/>
            <a:ext cx="8375071" cy="2862322"/>
          </a:xfrm>
          <a:prstGeom prst="rect">
            <a:avLst/>
          </a:prstGeom>
          <a:solidFill>
            <a:srgbClr val="FFFF61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La doctrina de la inmortalidad del alma enseña que los muertos siguen viviendo como espíritus desencarnados, </a:t>
            </a:r>
            <a:r>
              <a:rPr lang="es-ES" sz="3600" b="1" dirty="0" smtClean="0">
                <a:ln>
                  <a:solidFill>
                    <a:srgbClr val="0000C0"/>
                  </a:solidFill>
                </a:ln>
                <a:solidFill>
                  <a:srgbClr val="0000C0"/>
                </a:solidFill>
                <a:latin typeface="Calibri" panose="020F0502020204030204" pitchFamily="34" charset="0"/>
              </a:rPr>
              <a:t>pero en la parábola las “almas” del rico y lázaro tienen ojos, dedos y lenguas.   </a:t>
            </a:r>
            <a:endParaRPr lang="es-ES" sz="3600" b="1" dirty="0">
              <a:ln>
                <a:solidFill>
                  <a:srgbClr val="0000C0"/>
                </a:solidFill>
              </a:ln>
              <a:solidFill>
                <a:srgbClr val="000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2234" y="3727154"/>
            <a:ext cx="875953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s-ES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“…y </a:t>
            </a:r>
            <a:r>
              <a:rPr lang="es-ES" sz="3600" b="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envía a Lázaro para que moje la punta de su dedo en agua, y refresque mi lengua; porque estoy atormentado en esta </a:t>
            </a:r>
            <a:r>
              <a:rPr lang="es-ES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llama”. </a:t>
            </a:r>
            <a:r>
              <a:rPr lang="es-ES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Lucas 16:24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10</a:t>
            </a:fld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43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79317" y="2365538"/>
            <a:ext cx="7585366" cy="1731243"/>
          </a:xfrm>
          <a:prstGeom prst="rect">
            <a:avLst/>
          </a:prstGeom>
          <a:solidFill>
            <a:srgbClr val="CAFFA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¿Serían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felices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los redimidos en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el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cielo oyendo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por la eternidad las quejas y los gemidos de los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perdidos?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11877" y="355200"/>
            <a:ext cx="6120247" cy="175432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C0"/>
                  </a:solidFill>
                </a:ln>
                <a:solidFill>
                  <a:srgbClr val="0000C0"/>
                </a:solidFill>
                <a:latin typeface="Calibri" panose="020F0502020204030204" pitchFamily="34" charset="0"/>
              </a:rPr>
              <a:t>También como los salvos, los perdidos vivirían eternamente, pero sufriendo en el infierno.</a:t>
            </a:r>
            <a:endParaRPr lang="es-ES" sz="3600" b="1" dirty="0">
              <a:ln>
                <a:solidFill>
                  <a:srgbClr val="0000C0"/>
                </a:solidFill>
              </a:ln>
              <a:solidFill>
                <a:srgbClr val="000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0477" y="4340222"/>
            <a:ext cx="7723047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s-ES" sz="3600" b="1" kern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¿Donde quedarían el amor y la justicia de Dios al retribuir unos pocos años de pecado con una millonada de años sin fin quemándose en el infierno</a:t>
            </a:r>
            <a:r>
              <a:rPr lang="es-ES" sz="3200" b="1" kern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  <a:endParaRPr lang="es-ES" sz="36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11</a:t>
            </a:fld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05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144000" cy="68557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144000" cy="685572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79317" y="1805255"/>
            <a:ext cx="7585366" cy="2285241"/>
          </a:xfrm>
          <a:prstGeom prst="rect">
            <a:avLst/>
          </a:prstGeom>
          <a:solidFill>
            <a:srgbClr val="99FFCC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Porque 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el Hijo del Hombre vendrá en la gloria de su Padre con sus ángeles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, 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y entonces pagará a cada uno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conforme a sus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obras.      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Mateo 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16:27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11877" y="355200"/>
            <a:ext cx="6120247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5D2884"/>
                  </a:solidFill>
                </a:ln>
                <a:solidFill>
                  <a:srgbClr val="5D2884"/>
                </a:solidFill>
                <a:latin typeface="Calibri" panose="020F0502020204030204" pitchFamily="34" charset="0"/>
              </a:rPr>
              <a:t>Según la Biblia Dios va retribuir a cada uno según sus obras.</a:t>
            </a:r>
            <a:endParaRPr lang="es-ES" sz="3600" b="1" dirty="0">
              <a:ln>
                <a:solidFill>
                  <a:srgbClr val="5D2884"/>
                </a:solidFill>
              </a:ln>
              <a:solidFill>
                <a:srgbClr val="5D288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0477" y="4340222"/>
            <a:ext cx="7723047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s-ES" sz="3600" b="1" kern="0" dirty="0" smtClean="0">
                <a:ln>
                  <a:solidFill>
                    <a:srgbClr val="0000C0"/>
                  </a:solidFill>
                </a:ln>
                <a:solidFill>
                  <a:srgbClr val="0000C0"/>
                </a:solidFill>
                <a:latin typeface="Calibri" panose="020F0502020204030204" pitchFamily="34" charset="0"/>
              </a:rPr>
              <a:t>Si todos los impíos van quemarse en el infierno por los siglos de la eternidad, significa que todos reciben el mismo castigo. </a:t>
            </a:r>
            <a:r>
              <a:rPr lang="es-ES" sz="36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Eso no sería justo.</a:t>
            </a:r>
            <a:endParaRPr lang="es-ES" sz="36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12</a:t>
            </a:fld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78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79343" y="1709641"/>
            <a:ext cx="7185314" cy="3416320"/>
          </a:xfrm>
          <a:prstGeom prst="rect">
            <a:avLst/>
          </a:prstGeom>
          <a:solidFill>
            <a:srgbClr val="B9FFB9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16B1A"/>
                  </a:solidFill>
                </a:ln>
                <a:solidFill>
                  <a:srgbClr val="016B1A"/>
                </a:solidFill>
                <a:latin typeface="Calibri" panose="020F0502020204030204" pitchFamily="34" charset="0"/>
              </a:rPr>
              <a:t>Todas estas contradicciones desaparecen cuando entendemos que el propósito de las parábolas</a:t>
            </a:r>
          </a:p>
          <a:p>
            <a:pPr algn="ctr"/>
            <a:r>
              <a:rPr lang="es-ES" sz="36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no es servir de base para establecer puntos doctrinales, </a:t>
            </a:r>
            <a:r>
              <a:rPr lang="es-ES" sz="3600" b="1" dirty="0" smtClean="0">
                <a:ln>
                  <a:solidFill>
                    <a:srgbClr val="016B1A"/>
                  </a:solidFill>
                </a:ln>
                <a:solidFill>
                  <a:srgbClr val="016B1A"/>
                </a:solidFill>
                <a:latin typeface="Calibri" panose="020F0502020204030204" pitchFamily="34" charset="0"/>
              </a:rPr>
              <a:t>sino para dar un mensaje o enseñanza.</a:t>
            </a:r>
            <a:endParaRPr lang="es-ES" sz="3600" b="1" dirty="0">
              <a:ln>
                <a:solidFill>
                  <a:srgbClr val="016B1A"/>
                </a:solidFill>
              </a:ln>
              <a:solidFill>
                <a:srgbClr val="016B1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13</a:t>
            </a:fld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15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79316" y="3587796"/>
            <a:ext cx="7585366" cy="2839239"/>
          </a:xfrm>
          <a:prstGeom prst="rect">
            <a:avLst/>
          </a:prstGeom>
          <a:solidFill>
            <a:srgbClr val="A0FADE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ln>
                  <a:solidFill>
                    <a:srgbClr val="2503B5"/>
                  </a:solidFill>
                </a:ln>
                <a:solidFill>
                  <a:srgbClr val="2503B5"/>
                </a:solidFill>
                <a:latin typeface="Calibri" panose="020F0502020204030204" pitchFamily="34" charset="0"/>
              </a:rPr>
              <a:t>Sino para mostrarnos que no debemos descuidar las necesidades de quienes nos rodean,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que la vivencia del evangelio implica que seamos generosos. 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11876" y="833181"/>
            <a:ext cx="6120247" cy="2308324"/>
          </a:xfrm>
          <a:prstGeom prst="rect">
            <a:avLst/>
          </a:prstGeom>
          <a:solidFill>
            <a:srgbClr val="FFFF8F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16B1A"/>
                  </a:solidFill>
                </a:ln>
                <a:solidFill>
                  <a:srgbClr val="016B1A"/>
                </a:solidFill>
                <a:latin typeface="Calibri" panose="020F0502020204030204" pitchFamily="34" charset="0"/>
              </a:rPr>
              <a:t>En esta parábola Jesús usó una historia popular,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016B1A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smtClean="0">
                <a:ln>
                  <a:solidFill>
                    <a:srgbClr val="016B1A"/>
                  </a:solidFill>
                </a:ln>
                <a:solidFill>
                  <a:srgbClr val="016B1A"/>
                </a:solidFill>
                <a:latin typeface="Calibri" panose="020F0502020204030204" pitchFamily="34" charset="0"/>
              </a:rPr>
              <a:t>para mostrar el estado del hombre después de la muerte.</a:t>
            </a:r>
            <a:endParaRPr lang="es-ES" sz="3600" b="1" dirty="0">
              <a:ln>
                <a:solidFill>
                  <a:srgbClr val="016B1A"/>
                </a:solidFill>
              </a:ln>
              <a:solidFill>
                <a:srgbClr val="016B1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14</a:t>
            </a:fld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21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87085" y="3442324"/>
            <a:ext cx="7969827" cy="2839239"/>
          </a:xfrm>
          <a:prstGeom prst="rect">
            <a:avLst/>
          </a:prstGeom>
          <a:solidFill>
            <a:srgbClr val="A0FADE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ln>
                  <a:solidFill>
                    <a:srgbClr val="2503B5"/>
                  </a:solidFill>
                </a:ln>
                <a:solidFill>
                  <a:srgbClr val="2503B5"/>
                </a:solidFill>
                <a:latin typeface="Calibri" panose="020F0502020204030204" pitchFamily="34" charset="0"/>
              </a:rPr>
              <a:t>Esta verdad también es ilustrada en la gran parábola del juicio de las naciones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(Mateo 25:31-46)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donde la sentencia está determinada por el servicio al Señor en la persona de los necesitados.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44722" y="833181"/>
            <a:ext cx="6254555" cy="1754326"/>
          </a:xfrm>
          <a:prstGeom prst="rect">
            <a:avLst/>
          </a:prstGeom>
          <a:solidFill>
            <a:srgbClr val="FFFF8F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5D2884"/>
                  </a:solidFill>
                </a:ln>
                <a:solidFill>
                  <a:srgbClr val="5D2884"/>
                </a:solidFill>
                <a:latin typeface="Calibri" panose="020F0502020204030204" pitchFamily="34" charset="0"/>
              </a:rPr>
              <a:t>Aunque la salvación la obtenemos mediante la fe,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seremos juzgados por las obras.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15</a:t>
            </a:fld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15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144000" cy="685572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30235" y="122835"/>
            <a:ext cx="7083531" cy="6232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En esta parábola aprendemos que…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68141" y="4136525"/>
            <a:ext cx="6007718" cy="1200329"/>
          </a:xfrm>
          <a:prstGeom prst="rect">
            <a:avLst/>
          </a:prstGeom>
          <a:solidFill>
            <a:srgbClr val="B9FFB9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16B1A"/>
                  </a:solidFill>
                </a:ln>
                <a:solidFill>
                  <a:srgbClr val="016B1A"/>
                </a:solidFill>
                <a:latin typeface="Calibri" panose="020F0502020204030204" pitchFamily="34" charset="0"/>
              </a:rPr>
              <a:t>La oportunidad de alcanzar la salvación es sólo en esta vida.</a:t>
            </a:r>
            <a:endParaRPr lang="es-ES" sz="3600" b="1" dirty="0">
              <a:ln>
                <a:solidFill>
                  <a:srgbClr val="016B1A"/>
                </a:solidFill>
              </a:ln>
              <a:solidFill>
                <a:srgbClr val="016B1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85433" y="873777"/>
            <a:ext cx="7173134" cy="1754326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16B1A"/>
                  </a:solidFill>
                </a:ln>
                <a:solidFill>
                  <a:srgbClr val="016B1A"/>
                </a:solidFill>
                <a:latin typeface="Calibri" panose="020F0502020204030204" pitchFamily="34" charset="0"/>
              </a:rPr>
              <a:t>Los bienes materiales son pasajeros, todo se acaba cuando salimos de este mundo a través de la muerte.</a:t>
            </a:r>
            <a:endParaRPr lang="es-CO" dirty="0">
              <a:ln>
                <a:solidFill>
                  <a:srgbClr val="016B1A"/>
                </a:solidFill>
              </a:ln>
              <a:solidFill>
                <a:srgbClr val="016B1A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00802" y="2777446"/>
            <a:ext cx="4742397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</a:rPr>
              <a:t>Las riquezas no pueden comprar la salvación.</a:t>
            </a:r>
            <a:endParaRPr lang="es-CO" dirty="0"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9666" y="5486586"/>
            <a:ext cx="8264668" cy="120032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En la Biblia encontramos todo lo que necesitamos saber y hacer para ser salvos.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16</a:t>
            </a:fld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20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17</a:t>
            </a:fld>
            <a:endParaRPr lang="es-CO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02" y="457200"/>
            <a:ext cx="4241998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877" y="781446"/>
            <a:ext cx="41517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senal-Italic"/>
                <a:cs typeface="Arsenal-Italic"/>
              </a:rPr>
              <a:t>La Pitonisa de </a:t>
            </a:r>
            <a:r>
              <a:rPr lang="es-ES_tradnl" sz="8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senal-Italic"/>
                <a:cs typeface="Arsenal-Italic"/>
              </a:rPr>
              <a:t>Endor</a:t>
            </a:r>
            <a:endParaRPr lang="es-ES_tradnl" sz="8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senal-Italic"/>
              <a:cs typeface="Arsenal-Italic"/>
            </a:endParaRPr>
          </a:p>
        </p:txBody>
      </p:sp>
    </p:spTree>
    <p:extLst>
      <p:ext uri="{BB962C8B-B14F-4D97-AF65-F5344CB8AC3E}">
        <p14:creationId xmlns:p14="http://schemas.microsoft.com/office/powerpoint/2010/main" val="229176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57200"/>
            <a:ext cx="34290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762000" y="304800"/>
            <a:ext cx="4953000" cy="5940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Murió</a:t>
            </a:r>
            <a:r>
              <a:rPr lang="en-US" sz="44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Samuel, y se </a:t>
            </a:r>
            <a:r>
              <a:rPr lang="en-US" sz="44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juntó</a:t>
            </a:r>
            <a:r>
              <a:rPr lang="en-US" sz="44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44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todo</a:t>
            </a:r>
            <a:r>
              <a:rPr lang="en-US" sz="44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Israel, y lo </a:t>
            </a:r>
            <a:r>
              <a:rPr lang="en-US" sz="44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lloraron</a:t>
            </a:r>
            <a:r>
              <a:rPr lang="en-US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y lo </a:t>
            </a:r>
            <a:r>
              <a:rPr lang="en-US" sz="44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sepultaron</a:t>
            </a:r>
            <a:r>
              <a:rPr lang="en-US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en </a:t>
            </a:r>
            <a:r>
              <a:rPr lang="en-US" sz="44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su</a:t>
            </a:r>
            <a:r>
              <a:rPr lang="en-US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casa en </a:t>
            </a:r>
            <a:r>
              <a:rPr lang="en-US" sz="44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Ramá</a:t>
            </a:r>
            <a:r>
              <a:rPr lang="en-US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. </a:t>
            </a:r>
          </a:p>
          <a:p>
            <a:pPr>
              <a:defRPr/>
            </a:pPr>
            <a:endParaRPr lang="en-US" sz="4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/>
              <a:cs typeface="Arial Black"/>
            </a:endParaRPr>
          </a:p>
          <a:p>
            <a:pPr>
              <a:defRPr/>
            </a:pP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1 Samuel 25:1</a:t>
            </a:r>
          </a:p>
        </p:txBody>
      </p:sp>
    </p:spTree>
    <p:extLst>
      <p:ext uri="{BB962C8B-B14F-4D97-AF65-F5344CB8AC3E}">
        <p14:creationId xmlns:p14="http://schemas.microsoft.com/office/powerpoint/2010/main" val="400455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153400" cy="4832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Se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juntaron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pues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los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filisteos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y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vinieron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y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acamparon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en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Sunem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; y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Saúl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juntó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a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todo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Israel, y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acamparon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en </a:t>
            </a:r>
            <a:r>
              <a:rPr lang="en-US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Gilboa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. 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Y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cuando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vio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Saúl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el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campamento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de los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filisteos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tuvo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miedo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y se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turbó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su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corazón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en gran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manera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. Y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consultó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Saúl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a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Jehová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;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pero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Jehová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no le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respondió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ni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por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sueños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ni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por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Urim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ni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por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8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profetas</a:t>
            </a:r>
            <a:r>
              <a:rPr lang="en-US" sz="28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. </a:t>
            </a:r>
          </a:p>
          <a:p>
            <a:pPr>
              <a:defRPr/>
            </a:pPr>
            <a:endParaRPr lang="en-US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/>
              <a:cs typeface="Arial Black"/>
            </a:endParaRPr>
          </a:p>
          <a:p>
            <a:pPr>
              <a:defRPr/>
            </a:pP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1 Samuel 28:4-6.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419600"/>
            <a:ext cx="2895601" cy="172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52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144000" cy="685572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20982" y="1674674"/>
            <a:ext cx="5902036" cy="17543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000" b="1" kern="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LA PARÁBOLA DEL RICO Y LÁZARO.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LUCAS 16:19-31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57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82296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Entonces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Saúl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dijo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a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sus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criados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: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Buscadme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una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mujer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que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tenga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espíritu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de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adivinación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para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que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yo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vaya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a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ella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y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por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medio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de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ella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pregunte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. 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Y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sus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criados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le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respondieron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: He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aquí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hay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una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mujer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en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Endor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que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tiene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espíritu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de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adivinación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. 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Y se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disfrazó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Saúl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y se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puso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otros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vestidos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y se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fue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con dos hombres, y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vinieron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a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aquella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mujer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de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noche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; y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él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dijo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: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Yo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te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ruego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que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me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adivines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por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el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espíritu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de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adivinación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y me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hagas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subir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a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quien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yo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te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dijere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. Y la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mujer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le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dijo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: He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aquí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tú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sabes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lo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que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Saúl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ha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hecho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cómo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ha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cortado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de la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tierra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a los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evocadores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y a los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adivinos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. ¿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Por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qué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pues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pones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tropiezo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a mi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vida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para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hacerme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morir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?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Entonces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Saúl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le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juró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por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</a:p>
          <a:p>
            <a:pPr>
              <a:defRPr/>
            </a:pP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Jehová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diciendo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: Vive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Jehová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,</a:t>
            </a:r>
          </a:p>
          <a:p>
            <a:pPr>
              <a:defRPr/>
            </a:pP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que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ningún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mal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te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vendrá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por</a:t>
            </a:r>
            <a:endParaRPr lang="en-US" sz="2000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/>
              <a:cs typeface="Arial Black"/>
            </a:endParaRPr>
          </a:p>
          <a:p>
            <a:pPr>
              <a:defRPr/>
            </a:pP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r>
              <a:rPr lang="en-US" sz="2000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esto</a:t>
            </a:r>
            <a:r>
              <a:rPr lang="en-US" sz="2000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. </a:t>
            </a:r>
          </a:p>
          <a:p>
            <a:pPr>
              <a:defRPr/>
            </a:pPr>
            <a:endParaRPr 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/>
              <a:cs typeface="Arial Black"/>
            </a:endParaRPr>
          </a:p>
          <a:p>
            <a:pPr>
              <a:defRPr/>
            </a:pP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Arial Black"/>
              </a:rPr>
              <a:t>1 Samuel 28:7-10.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4232707"/>
            <a:ext cx="3124201" cy="201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59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06" y="584517"/>
            <a:ext cx="52578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Y el hombre o la mujer </a:t>
            </a:r>
            <a:r>
              <a:rPr lang="es-ES_tradnl" sz="40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que evocare espíritus de muertos o se entregare a la adivinación, ha de morir</a:t>
            </a:r>
            <a:r>
              <a:rPr lang="es-ES_tradnl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; </a:t>
            </a:r>
            <a:r>
              <a:rPr lang="es-ES_tradnl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serán apedreados; su sangre será sobre ellos. </a:t>
            </a:r>
          </a:p>
          <a:p>
            <a:pPr>
              <a:defRPr/>
            </a:pPr>
            <a:r>
              <a:rPr lang="es-ES_tradnl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Levitico</a:t>
            </a:r>
            <a:r>
              <a:rPr lang="es-ES_tradnl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 20:27</a:t>
            </a:r>
            <a:endParaRPr lang="es-MX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senal-Italic"/>
              <a:cs typeface="Arsenal-Italic"/>
            </a:endParaRPr>
          </a:p>
        </p:txBody>
      </p:sp>
      <p:pic>
        <p:nvPicPr>
          <p:cNvPr id="5" name="Picture 4" descr="spirit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799"/>
            <a:ext cx="3810000" cy="617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17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"/>
            <a:ext cx="41910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42679" y="609848"/>
            <a:ext cx="5105400" cy="56938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Cuando entres a la tierra que Jehová tu Dios te da, </a:t>
            </a:r>
            <a:r>
              <a:rPr lang="es-ES_tradnl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no aprenderás a hacer según las abominaciones de aquellas naciones</a:t>
            </a:r>
            <a:r>
              <a:rPr lang="es-ES_tradnl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. </a:t>
            </a:r>
            <a:r>
              <a:rPr lang="es-ES_tradn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No </a:t>
            </a:r>
            <a:r>
              <a:rPr lang="es-ES_tradnl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sea hallado en ti </a:t>
            </a:r>
            <a:r>
              <a:rPr lang="es-ES_tradn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quien haga </a:t>
            </a:r>
            <a:r>
              <a:rPr lang="es-ES_tradnl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pasar a su hijo o a su hija por el fuego, ni quien practique adivinación, ni agorero, ni sortílego, ni hechicero, </a:t>
            </a:r>
            <a:r>
              <a:rPr lang="es-ES_tradn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ni </a:t>
            </a:r>
            <a:r>
              <a:rPr lang="es-ES_tradnl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encantador, ni adivino, ni mago, </a:t>
            </a:r>
            <a:r>
              <a:rPr lang="es-ES_tradnl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ni quien consulte a los muertos</a:t>
            </a:r>
            <a:r>
              <a:rPr lang="es-ES_tradnl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.</a:t>
            </a:r>
            <a:r>
              <a:rPr lang="es-ES_tradnl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senal-Italic"/>
                <a:cs typeface="Arsenal-Italic"/>
              </a:rPr>
              <a:t>  </a:t>
            </a:r>
            <a:endParaRPr lang="es-MX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senal-Italic"/>
              <a:cs typeface="Arsenal-Italic"/>
            </a:endParaRPr>
          </a:p>
        </p:txBody>
      </p:sp>
    </p:spTree>
    <p:extLst>
      <p:ext uri="{BB962C8B-B14F-4D97-AF65-F5344CB8AC3E}">
        <p14:creationId xmlns:p14="http://schemas.microsoft.com/office/powerpoint/2010/main" val="199208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4712033"/>
            <a:ext cx="2971801" cy="191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6" name="1 Rectángulo"/>
          <p:cNvSpPr>
            <a:spLocks noChangeArrowheads="1"/>
          </p:cNvSpPr>
          <p:nvPr/>
        </p:nvSpPr>
        <p:spPr bwMode="auto">
          <a:xfrm>
            <a:off x="457200" y="304800"/>
            <a:ext cx="777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charset="0"/>
                <a:cs typeface="+mn-cs"/>
              </a:rPr>
              <a:t>La mujer le preguntó entonces: "¿A quién te haré venir?" </a:t>
            </a:r>
            <a:r>
              <a:rPr lang="es-ES" sz="2400" u="sng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charset="0"/>
                <a:cs typeface="+mn-cs"/>
              </a:rPr>
              <a:t>El respondió: "Haz venir a Samuel”. Cuando la mujer vio a Samuel, clamó en alta voz a Saúl:"¿Por qué me has engañado? Tú eres Saúl". </a:t>
            </a:r>
            <a:r>
              <a:rPr lang="es-E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charset="0"/>
                <a:cs typeface="+mn-cs"/>
              </a:rPr>
              <a:t>El rey le dijo: "No temas, ¿Qué has visto?" Ella respondió: "He visto un espíritu que sube de la tierra".</a:t>
            </a:r>
          </a:p>
          <a:p>
            <a:pPr>
              <a:defRPr/>
            </a:pPr>
            <a:r>
              <a:rPr lang="es-E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charset="0"/>
                <a:cs typeface="+mn-cs"/>
              </a:rPr>
              <a:t>El preguntó: "¿Qué aspecto tiene?" Ella respondió: "Un anciano cubierto de un manto".  </a:t>
            </a:r>
            <a:r>
              <a:rPr lang="es-ES" sz="2400" u="sng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charset="0"/>
                <a:cs typeface="+mn-cs"/>
              </a:rPr>
              <a:t>Entonces Saúl entendió que era Samuel, y humillando el rostro a tierra, hizo una gran reverencia.</a:t>
            </a:r>
          </a:p>
        </p:txBody>
      </p:sp>
    </p:spTree>
    <p:extLst>
      <p:ext uri="{BB962C8B-B14F-4D97-AF65-F5344CB8AC3E}">
        <p14:creationId xmlns:p14="http://schemas.microsoft.com/office/powerpoint/2010/main" val="309337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2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001000" cy="56476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900" dirty="0">
                <a:effectLst/>
                <a:latin typeface="Arial Black" charset="0"/>
                <a:cs typeface="+mn-cs"/>
              </a:rPr>
              <a:t>Y Samuel dijo a Saúl: "¿Porqué me has inquietado haciéndome venir?" Saúl respondió: "Estoy muy angustiado, porque los filisteos pelean contra mí. Dios se apartó de mí, y no me responde, ni por profeta, ni por sueño. Por eso te llamé, para que me declares qué debo hacer”. Entonces Samuel dijo</a:t>
            </a:r>
            <a:r>
              <a:rPr lang="es-ES" sz="1900" u="sng" dirty="0">
                <a:solidFill>
                  <a:srgbClr val="FFFF00"/>
                </a:solidFill>
                <a:effectLst/>
                <a:latin typeface="Arial Black" charset="0"/>
                <a:cs typeface="+mn-cs"/>
              </a:rPr>
              <a:t>: </a:t>
            </a:r>
            <a:r>
              <a:rPr lang="es-ES" sz="1900" u="sng" dirty="0">
                <a:effectLst/>
                <a:latin typeface="Arial Black" charset="0"/>
                <a:cs typeface="+mn-cs"/>
              </a:rPr>
              <a:t>"Si el Eterno se apartó de ti y es tu enemigo, ¿para qué me preguntas a mí?</a:t>
            </a:r>
          </a:p>
          <a:p>
            <a:pPr>
              <a:defRPr/>
            </a:pPr>
            <a:r>
              <a:rPr lang="es-ES" sz="1900" u="sng" dirty="0">
                <a:solidFill>
                  <a:srgbClr val="FFFF00"/>
                </a:solidFill>
                <a:effectLst/>
                <a:latin typeface="Arial Black" charset="0"/>
                <a:cs typeface="+mn-cs"/>
              </a:rPr>
              <a:t>"El Eterno ha hecho como habló por medio de mí. </a:t>
            </a:r>
            <a:r>
              <a:rPr lang="es-ES" sz="1900" u="sng" dirty="0">
                <a:solidFill>
                  <a:srgbClr val="FFFFFF"/>
                </a:solidFill>
                <a:effectLst/>
                <a:latin typeface="Arial Black" charset="0"/>
                <a:cs typeface="+mn-cs"/>
              </a:rPr>
              <a:t>Ha quitado el reino de tu mano, y lo ha dado a tu compañero </a:t>
            </a:r>
            <a:r>
              <a:rPr lang="es-ES" sz="1900" u="sng" dirty="0" err="1">
                <a:solidFill>
                  <a:srgbClr val="FFFFFF"/>
                </a:solidFill>
                <a:effectLst/>
                <a:latin typeface="Arial Black" charset="0"/>
                <a:cs typeface="+mn-cs"/>
              </a:rPr>
              <a:t>David."Como</a:t>
            </a:r>
            <a:r>
              <a:rPr lang="es-ES" sz="1900" u="sng" dirty="0">
                <a:solidFill>
                  <a:srgbClr val="FFFFFF"/>
                </a:solidFill>
                <a:effectLst/>
                <a:latin typeface="Arial Black" charset="0"/>
                <a:cs typeface="+mn-cs"/>
              </a:rPr>
              <a:t> tú no obedeciste la voz del Eterno, ni cumpliste el furor de su ira contra </a:t>
            </a:r>
            <a:r>
              <a:rPr lang="es-ES" sz="1900" u="sng" dirty="0" err="1">
                <a:solidFill>
                  <a:srgbClr val="FFFFFF"/>
                </a:solidFill>
                <a:effectLst/>
                <a:latin typeface="Arial Black" charset="0"/>
                <a:cs typeface="+mn-cs"/>
              </a:rPr>
              <a:t>Amalec</a:t>
            </a:r>
            <a:r>
              <a:rPr lang="es-ES" sz="1900" u="sng" dirty="0">
                <a:solidFill>
                  <a:srgbClr val="FFFFFF"/>
                </a:solidFill>
                <a:effectLst/>
                <a:latin typeface="Arial Black" charset="0"/>
                <a:cs typeface="+mn-cs"/>
              </a:rPr>
              <a:t>, por eso el Señor te ha hecho </a:t>
            </a:r>
            <a:r>
              <a:rPr lang="es-ES" sz="1900" u="sng" dirty="0" err="1">
                <a:solidFill>
                  <a:srgbClr val="FFFFFF"/>
                </a:solidFill>
                <a:effectLst/>
                <a:latin typeface="Arial Black" charset="0"/>
                <a:cs typeface="+mn-cs"/>
              </a:rPr>
              <a:t>esto.</a:t>
            </a:r>
            <a:r>
              <a:rPr lang="es-ES" sz="1900" dirty="0" err="1">
                <a:effectLst/>
                <a:latin typeface="Arial Black" charset="0"/>
                <a:cs typeface="+mn-cs"/>
              </a:rPr>
              <a:t>"El</a:t>
            </a:r>
            <a:r>
              <a:rPr lang="es-ES" sz="1900" dirty="0">
                <a:effectLst/>
                <a:latin typeface="Arial Black" charset="0"/>
                <a:cs typeface="+mn-cs"/>
              </a:rPr>
              <a:t> entregará a Israel, junto </a:t>
            </a:r>
          </a:p>
          <a:p>
            <a:pPr>
              <a:defRPr/>
            </a:pPr>
            <a:r>
              <a:rPr lang="es-ES" sz="1900" dirty="0">
                <a:effectLst/>
                <a:latin typeface="Arial Black" charset="0"/>
                <a:cs typeface="+mn-cs"/>
              </a:rPr>
              <a:t>contigo a los filisteos. </a:t>
            </a:r>
            <a:r>
              <a:rPr lang="es-ES" sz="1900" u="sng" dirty="0">
                <a:solidFill>
                  <a:srgbClr val="FFFF00"/>
                </a:solidFill>
                <a:effectLst/>
                <a:latin typeface="Arial Black" charset="0"/>
                <a:cs typeface="+mn-cs"/>
              </a:rPr>
              <a:t>Y mañana </a:t>
            </a:r>
          </a:p>
          <a:p>
            <a:pPr>
              <a:defRPr/>
            </a:pPr>
            <a:r>
              <a:rPr lang="es-ES" sz="1900" u="sng" dirty="0">
                <a:solidFill>
                  <a:srgbClr val="FFFF00"/>
                </a:solidFill>
                <a:effectLst/>
                <a:latin typeface="Arial Black" charset="0"/>
                <a:cs typeface="+mn-cs"/>
              </a:rPr>
              <a:t>estaréis conmigo, tú y tus hijos</a:t>
            </a:r>
          </a:p>
          <a:p>
            <a:pPr>
              <a:defRPr/>
            </a:pPr>
            <a:r>
              <a:rPr lang="es-ES" sz="1900" dirty="0">
                <a:effectLst/>
                <a:latin typeface="Arial Black" charset="0"/>
                <a:cs typeface="+mn-cs"/>
              </a:rPr>
              <a:t>El Eterno entregará también al</a:t>
            </a:r>
          </a:p>
          <a:p>
            <a:pPr>
              <a:defRPr/>
            </a:pPr>
            <a:r>
              <a:rPr lang="es-ES" sz="1900" dirty="0">
                <a:effectLst/>
                <a:latin typeface="Arial Black" charset="0"/>
                <a:cs typeface="+mn-cs"/>
              </a:rPr>
              <a:t> ejército de Israel en mano de</a:t>
            </a:r>
          </a:p>
          <a:p>
            <a:pPr>
              <a:defRPr/>
            </a:pPr>
            <a:r>
              <a:rPr lang="es-ES" sz="1900" dirty="0">
                <a:effectLst/>
                <a:latin typeface="Arial Black" charset="0"/>
                <a:cs typeface="+mn-cs"/>
              </a:rPr>
              <a:t> los filisteos". </a:t>
            </a:r>
          </a:p>
          <a:p>
            <a:pPr>
              <a:defRPr/>
            </a:pPr>
            <a:endParaRPr lang="es-ES" sz="1900" dirty="0">
              <a:effectLst/>
              <a:latin typeface="Arial Black" charset="0"/>
              <a:cs typeface="+mn-cs"/>
            </a:endParaRPr>
          </a:p>
          <a:p>
            <a:pPr>
              <a:defRPr/>
            </a:pPr>
            <a:r>
              <a:rPr lang="es-ES" sz="1900" dirty="0">
                <a:effectLst/>
                <a:latin typeface="Arial Black" charset="0"/>
                <a:cs typeface="+mn-cs"/>
              </a:rPr>
              <a:t>1 Samuel 28:19.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004107"/>
            <a:ext cx="3124201" cy="201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41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26</a:t>
            </a:fld>
            <a:endParaRPr lang="es-CO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47" y="457200"/>
            <a:ext cx="3932653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596" y="1107047"/>
            <a:ext cx="415173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800" dirty="0" smtClean="0"/>
              <a:t>Donde estaba Samuel?</a:t>
            </a:r>
            <a:endParaRPr lang="es-ES_tradnl" sz="8800" dirty="0"/>
          </a:p>
        </p:txBody>
      </p:sp>
    </p:spTree>
    <p:extLst>
      <p:ext uri="{BB962C8B-B14F-4D97-AF65-F5344CB8AC3E}">
        <p14:creationId xmlns:p14="http://schemas.microsoft.com/office/powerpoint/2010/main" val="197100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077200" cy="6062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48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08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29</a:t>
            </a:fld>
            <a:endParaRPr lang="es-CO"/>
          </a:p>
        </p:txBody>
      </p:sp>
      <p:sp>
        <p:nvSpPr>
          <p:cNvPr id="3" name="Rectangle 2"/>
          <p:cNvSpPr/>
          <p:nvPr/>
        </p:nvSpPr>
        <p:spPr>
          <a:xfrm>
            <a:off x="602409" y="520964"/>
            <a:ext cx="8075538" cy="609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900" dirty="0" smtClean="0">
                <a:latin typeface="Arsenal-Italic"/>
                <a:cs typeface="Arsenal-Italic"/>
              </a:rPr>
              <a:t>Así </a:t>
            </a:r>
            <a:r>
              <a:rPr lang="es-ES_tradnl" sz="3900" dirty="0">
                <a:latin typeface="Arsenal-Italic"/>
                <a:cs typeface="Arsenal-Italic"/>
              </a:rPr>
              <a:t>murió Saúl por su rebelión con que prevaricó contra Jehová, </a:t>
            </a:r>
            <a:r>
              <a:rPr lang="es-ES_tradnl" sz="3900" u="sng" dirty="0">
                <a:solidFill>
                  <a:srgbClr val="FFFF00"/>
                </a:solidFill>
                <a:latin typeface="Arsenal-Italic"/>
                <a:cs typeface="Arsenal-Italic"/>
              </a:rPr>
              <a:t>contra la palabra de Jehová, la cual no guardó, y porque consultó a una adivina</a:t>
            </a:r>
            <a:r>
              <a:rPr lang="es-ES_tradnl" sz="3900" dirty="0" smtClean="0">
                <a:latin typeface="Arsenal-Italic"/>
                <a:cs typeface="Arsenal-Italic"/>
              </a:rPr>
              <a:t>,  </a:t>
            </a:r>
            <a:r>
              <a:rPr lang="es-ES_tradnl" sz="3900" dirty="0">
                <a:latin typeface="Arsenal-Italic"/>
                <a:cs typeface="Arsenal-Italic"/>
              </a:rPr>
              <a:t>y no consultó a Jehová; por esta causa lo mató, y traspasó el reino a David hijo de Isaí</a:t>
            </a:r>
            <a:r>
              <a:rPr lang="es-ES_tradnl" sz="3900" dirty="0" smtClean="0">
                <a:latin typeface="Arsenal-Italic"/>
                <a:cs typeface="Arsenal-Italic"/>
              </a:rPr>
              <a:t>.</a:t>
            </a:r>
            <a:r>
              <a:rPr lang="es-ES_tradnl" sz="3900" dirty="0">
                <a:latin typeface="Arsenal-Italic"/>
                <a:cs typeface="Arsenal-Italic"/>
              </a:rPr>
              <a:t> </a:t>
            </a:r>
            <a:endParaRPr lang="es-ES_tradnl" sz="3900" dirty="0" smtClean="0">
              <a:latin typeface="Arsenal-Italic"/>
              <a:cs typeface="Arsenal-Italic"/>
            </a:endParaRPr>
          </a:p>
          <a:p>
            <a:endParaRPr lang="es-ES_tradnl" sz="3900" dirty="0">
              <a:latin typeface="Arsenal-Italic"/>
              <a:cs typeface="Arsenal-Italic"/>
            </a:endParaRPr>
          </a:p>
          <a:p>
            <a:r>
              <a:rPr lang="es-ES_tradnl" sz="3900" dirty="0" smtClean="0">
                <a:latin typeface="Arsenal-Italic"/>
                <a:cs typeface="Arsenal-Italic"/>
              </a:rPr>
              <a:t>1 </a:t>
            </a:r>
            <a:r>
              <a:rPr lang="es-ES_tradnl" sz="3900" dirty="0">
                <a:latin typeface="Arsenal-Italic"/>
                <a:cs typeface="Arsenal-Italic"/>
              </a:rPr>
              <a:t>Crónicas 10:13-14</a:t>
            </a:r>
          </a:p>
          <a:p>
            <a:endParaRPr lang="es-ES_tradnl" sz="3900" dirty="0">
              <a:latin typeface="Arsenal-Italic"/>
              <a:cs typeface="Arsenal-Italic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04" y="4208735"/>
            <a:ext cx="3315284" cy="24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73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04046" y="945133"/>
            <a:ext cx="6735908" cy="2862322"/>
          </a:xfrm>
          <a:prstGeom prst="rect">
            <a:avLst/>
          </a:prstGeom>
          <a:solidFill>
            <a:srgbClr val="FFFF8F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3600" b="1" kern="0" spc="38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1D9A78">
                      <a:alpha val="4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parábola ha sido citada muchas veces para sostener la idea de que el ser humano recibe la recompensa o el castigo en el momento de la muerte.</a:t>
            </a:r>
            <a:endParaRPr lang="es-CO" sz="3600" b="1" kern="0" spc="38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1D9A78">
                    <a:alpha val="40000"/>
                  </a:srgbClr>
                </a:glo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95042" y="4620643"/>
            <a:ext cx="5353917" cy="1446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400" b="1" kern="0" spc="38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01513">
                      <a:alpha val="4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Pero… ¿es esto lo que enseña la Biblia? </a:t>
            </a:r>
            <a:endParaRPr lang="es-CO" sz="44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664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7631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4018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978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478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01686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4</a:t>
            </a:fld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02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5</a:t>
            </a:fld>
            <a:endParaRPr lang="es-CO"/>
          </a:p>
        </p:txBody>
      </p:sp>
      <p:sp>
        <p:nvSpPr>
          <p:cNvPr id="5" name="TextBox 4"/>
          <p:cNvSpPr txBox="1"/>
          <p:nvPr/>
        </p:nvSpPr>
        <p:spPr>
          <a:xfrm>
            <a:off x="1058286" y="618645"/>
            <a:ext cx="38912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senal-Italic"/>
                <a:cs typeface="Arsenal-Italic"/>
              </a:rPr>
              <a:t>Es Bíblica la idea de una recompensa inmediata </a:t>
            </a:r>
            <a:r>
              <a:rPr lang="es-ES_tradnl" sz="5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senal-Italic"/>
                <a:cs typeface="Arsenal-Italic"/>
              </a:rPr>
              <a:t>despues</a:t>
            </a:r>
            <a:r>
              <a:rPr lang="es-ES_tradnl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senal-Italic"/>
                <a:cs typeface="Arsenal-Italic"/>
              </a:rPr>
              <a:t> de la </a:t>
            </a:r>
            <a:r>
              <a:rPr lang="es-ES_tradnl" sz="5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senal-Italic"/>
                <a:cs typeface="Arsenal-Italic"/>
              </a:rPr>
              <a:t>murte</a:t>
            </a:r>
            <a:r>
              <a:rPr lang="es-ES_tradnl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senal-Italic"/>
                <a:cs typeface="Arsenal-Italic"/>
              </a:rPr>
              <a:t>?</a:t>
            </a:r>
            <a:endParaRPr lang="es-ES_tradnl" sz="5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senal-Italic"/>
              <a:cs typeface="Arsenal-Italic"/>
            </a:endParaRPr>
          </a:p>
        </p:txBody>
      </p:sp>
    </p:spTree>
    <p:extLst>
      <p:ext uri="{BB962C8B-B14F-4D97-AF65-F5344CB8AC3E}">
        <p14:creationId xmlns:p14="http://schemas.microsoft.com/office/powerpoint/2010/main" val="339659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32757" y="172889"/>
            <a:ext cx="6588847" cy="1731243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La Biblia enseña que la recompensa o el castigo se dará cuando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Cristo 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venga.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80843" y="2030360"/>
            <a:ext cx="77823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Porque el Hijo del Hombre vendrá en la gloria de su Padre con sus ángeles, </a:t>
            </a:r>
            <a:r>
              <a:rPr lang="es-ES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y entonces pagará a cada uno conforme a sus obras.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   Mateo 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16:27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54628" y="4765231"/>
            <a:ext cx="78347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s-E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He aquí yo vengo pronto, </a:t>
            </a:r>
            <a:r>
              <a:rPr lang="es-ES" sz="3600" u="sng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y mi galardón conmigo, para recompensar </a:t>
            </a:r>
            <a:r>
              <a:rPr lang="es-E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a cada uno según sea su obra</a:t>
            </a:r>
            <a:r>
              <a:rPr lang="es-E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.  </a:t>
            </a:r>
            <a:r>
              <a:rPr lang="es-E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Apocalipsis 22:12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8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24806" y="411882"/>
            <a:ext cx="5694389" cy="1731243"/>
          </a:xfrm>
          <a:prstGeom prst="rect">
            <a:avLst/>
          </a:prstGeom>
          <a:solidFill>
            <a:srgbClr val="99FF99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La Biblia enseña que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Los muertos están inconscientes, es decir no saben nada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6789" y="2373262"/>
            <a:ext cx="8390421" cy="2308324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22225">
                  <a:solidFill>
                    <a:srgbClr val="016B1A"/>
                  </a:solidFill>
                  <a:prstDash val="solid"/>
                </a:ln>
                <a:solidFill>
                  <a:srgbClr val="016B1A"/>
                </a:solidFill>
                <a:latin typeface="Calibri" panose="020F0502020204030204" pitchFamily="34" charset="0"/>
              </a:rPr>
              <a:t>Porque </a:t>
            </a:r>
            <a:r>
              <a:rPr lang="es-ES" sz="3600" b="1" dirty="0">
                <a:ln w="22225">
                  <a:solidFill>
                    <a:srgbClr val="016B1A"/>
                  </a:solidFill>
                  <a:prstDash val="solid"/>
                </a:ln>
                <a:solidFill>
                  <a:srgbClr val="016B1A"/>
                </a:solidFill>
                <a:latin typeface="Calibri" panose="020F0502020204030204" pitchFamily="34" charset="0"/>
              </a:rPr>
              <a:t>los que viven saben que han de morir; pero los muertos nada saben, ni tienen más paga; porque su memoria es puesta en olvido. </a:t>
            </a:r>
            <a:r>
              <a:rPr lang="es-ES" sz="3600" b="1" dirty="0" smtClean="0">
                <a:ln w="22225">
                  <a:solidFill>
                    <a:srgbClr val="016B1A"/>
                  </a:solidFill>
                  <a:prstDash val="solid"/>
                </a:ln>
                <a:solidFill>
                  <a:srgbClr val="016B1A"/>
                </a:solidFill>
                <a:latin typeface="Calibri" panose="020F0502020204030204" pitchFamily="34" charset="0"/>
              </a:rPr>
              <a:t>    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Eclesiastés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9:5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54626" y="4911723"/>
            <a:ext cx="7834745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s-ES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Pues </a:t>
            </a:r>
            <a:r>
              <a:rPr lang="es-ES" sz="3600" b="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sale su aliento, y vuelve a la tierra; </a:t>
            </a:r>
            <a:r>
              <a:rPr lang="es-ES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en </a:t>
            </a:r>
            <a:r>
              <a:rPr lang="es-ES" sz="3600" b="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ese mismo día perecen sus pensamientos. </a:t>
            </a:r>
            <a:r>
              <a:rPr lang="es-ES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     </a:t>
            </a:r>
            <a:r>
              <a:rPr lang="es-ES" sz="36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Salmo </a:t>
            </a:r>
            <a:r>
              <a:rPr lang="es-ES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146:4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7</a:t>
            </a:fld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69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144000" cy="685572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24806" y="106985"/>
            <a:ext cx="5694389" cy="1177245"/>
          </a:xfrm>
          <a:prstGeom prst="rect">
            <a:avLst/>
          </a:prstGeom>
          <a:solidFill>
            <a:srgbClr val="99FF99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la Biblia dice que Abrahán aún no está en el cielo.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15687" y="1417295"/>
            <a:ext cx="7512627" cy="175432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En Hebreos 11, después de mencionar</a:t>
            </a:r>
          </a:p>
          <a:p>
            <a:pPr algn="ctr"/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 a varios héroes de la fe, </a:t>
            </a:r>
          </a:p>
          <a:p>
            <a:pPr algn="ctr"/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entre ellos a Abraham, dice: 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4464" y="3301127"/>
            <a:ext cx="8375071" cy="34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s-ES" sz="3600" b="1" kern="0" dirty="0">
                <a:ln>
                  <a:solidFill>
                    <a:srgbClr val="FFFF61"/>
                  </a:solidFill>
                </a:ln>
                <a:solidFill>
                  <a:srgbClr val="FFFF61"/>
                </a:solidFill>
                <a:latin typeface="Calibri" panose="020F0502020204030204" pitchFamily="34" charset="0"/>
              </a:rPr>
              <a:t>Y todos éstos, aunque alcanzaron buen testimonio mediante la fe, no recibieron lo prometido; </a:t>
            </a:r>
            <a:r>
              <a:rPr lang="es-ES" sz="3600" b="1" kern="0" dirty="0" smtClean="0">
                <a:ln>
                  <a:solidFill>
                    <a:srgbClr val="FFFF61"/>
                  </a:solidFill>
                </a:ln>
                <a:solidFill>
                  <a:srgbClr val="FFFF61"/>
                </a:solidFill>
                <a:latin typeface="Calibri" panose="020F0502020204030204" pitchFamily="34" charset="0"/>
              </a:rPr>
              <a:t>proveyendo </a:t>
            </a:r>
            <a:r>
              <a:rPr lang="es-ES" sz="3600" b="1" kern="0" dirty="0">
                <a:ln>
                  <a:solidFill>
                    <a:srgbClr val="FFFF61"/>
                  </a:solidFill>
                </a:ln>
                <a:solidFill>
                  <a:srgbClr val="FFFF61"/>
                </a:solidFill>
                <a:latin typeface="Calibri" panose="020F0502020204030204" pitchFamily="34" charset="0"/>
              </a:rPr>
              <a:t>Dios alguna cosa mejor para nosotros, para que no fuesen ellos perfeccionados aparte de </a:t>
            </a:r>
            <a:r>
              <a:rPr lang="es-ES" sz="3600" b="1" kern="0" dirty="0" err="1" smtClean="0">
                <a:ln>
                  <a:solidFill>
                    <a:srgbClr val="FFFF61"/>
                  </a:solidFill>
                </a:ln>
                <a:solidFill>
                  <a:srgbClr val="FFFF61"/>
                </a:solidFill>
                <a:latin typeface="Calibri" panose="020F0502020204030204" pitchFamily="34" charset="0"/>
              </a:rPr>
              <a:t>nosotros.</a:t>
            </a:r>
            <a:r>
              <a:rPr lang="es-ES" sz="36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s</a:t>
            </a:r>
            <a:r>
              <a:rPr lang="es-ES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es-ES" sz="36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Hebreos 11:39,40. </a:t>
            </a:r>
            <a:endParaRPr lang="es-ES" sz="36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8</a:t>
            </a:fld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44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9491" y="172414"/>
            <a:ext cx="6348928" cy="623248"/>
          </a:xfrm>
          <a:prstGeom prst="rect">
            <a:avLst/>
          </a:prstGeom>
          <a:solidFill>
            <a:srgbClr val="99FF99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Nótese también lo siguiente: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5800" y="911213"/>
            <a:ext cx="7876310" cy="175432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s-ES" sz="36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En la parábola el cielo y el infierno están tan cerca como para sostener una conversación entre sus habitantes.</a:t>
            </a:r>
            <a:endParaRPr lang="es-ES" sz="36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9659" y="2729530"/>
            <a:ext cx="8468593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s-ES" sz="36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/>
              </a:rPr>
              <a:t>“Entonces él, dando voces, dijo: </a:t>
            </a:r>
            <a:r>
              <a:rPr lang="es-ES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Padre Abraham, ten misericordia de mí</a:t>
            </a:r>
            <a:r>
              <a:rPr lang="es-ES" sz="3600" b="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”. </a:t>
            </a:r>
            <a:r>
              <a:rPr lang="es-ES" sz="3600" b="1" kern="0" dirty="0">
                <a:ln>
                  <a:solidFill>
                    <a:srgbClr val="0000C0"/>
                  </a:solidFill>
                </a:ln>
                <a:solidFill>
                  <a:srgbClr val="0000C0"/>
                </a:solidFill>
                <a:latin typeface="Calibri" panose="020F0502020204030204"/>
              </a:rPr>
              <a:t>(16:24)</a:t>
            </a:r>
          </a:p>
          <a:p>
            <a:pPr lvl="0" algn="ctr" defTabSz="685800">
              <a:defRPr/>
            </a:pPr>
            <a:r>
              <a:rPr lang="es-ES" sz="36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/>
              </a:rPr>
              <a:t>“Pero Abraham le dijo: </a:t>
            </a:r>
            <a:r>
              <a:rPr lang="es-ES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Hijo, acuérdate que recibiste tus bienes en tu vida, y Lázaro también males</a:t>
            </a:r>
            <a:r>
              <a:rPr lang="es-ES" sz="3600" b="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”. </a:t>
            </a:r>
            <a:r>
              <a:rPr lang="es-ES" sz="3600" b="1" kern="0" dirty="0">
                <a:ln>
                  <a:solidFill>
                    <a:srgbClr val="0000C0"/>
                  </a:solidFill>
                </a:ln>
                <a:solidFill>
                  <a:srgbClr val="0000C0"/>
                </a:solidFill>
                <a:latin typeface="Calibri" panose="020F0502020204030204"/>
              </a:rPr>
              <a:t>(</a:t>
            </a:r>
            <a:r>
              <a:rPr lang="es-ES" sz="3600" b="1" kern="0" dirty="0" smtClean="0">
                <a:ln>
                  <a:solidFill>
                    <a:srgbClr val="0000C0"/>
                  </a:solidFill>
                </a:ln>
                <a:solidFill>
                  <a:srgbClr val="0000C0"/>
                </a:solidFill>
                <a:latin typeface="Calibri" panose="020F0502020204030204"/>
              </a:rPr>
              <a:t>16:25)</a:t>
            </a:r>
            <a:r>
              <a:rPr lang="es-ES" sz="3600" b="1" kern="0" dirty="0" smtClean="0">
                <a:ln>
                  <a:solidFill>
                    <a:srgbClr val="0000C0"/>
                  </a:solidFill>
                </a:ln>
                <a:solidFill>
                  <a:srgbClr val="0000C0"/>
                </a:solidFill>
                <a:latin typeface="Calibri" panose="020F0502020204030204" pitchFamily="34" charset="0"/>
              </a:rPr>
              <a:t>25</a:t>
            </a:r>
            <a:r>
              <a:rPr lang="es-ES" sz="36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s-ES" sz="3600" b="1" kern="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EAB-BA95-40E4-89B5-295383BBA265}" type="slidenum">
              <a:rPr lang="es-CO" smtClean="0"/>
              <a:t>9</a:t>
            </a:fld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353292" y="5617276"/>
            <a:ext cx="8437417" cy="1200329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1">
                <a:alpha val="3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600" b="1" kern="0" dirty="0" smtClean="0">
                <a:ln>
                  <a:solidFill>
                    <a:srgbClr val="0000C0"/>
                  </a:solidFill>
                </a:ln>
                <a:solidFill>
                  <a:srgbClr val="0000C0"/>
                </a:solidFill>
                <a:latin typeface="Calibri" panose="020F0502020204030204"/>
              </a:rPr>
              <a:t>La Biblia dice que lo primero será olvidado. </a:t>
            </a:r>
            <a:r>
              <a:rPr lang="es-ES" sz="36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Véase Isaías 65:17</a:t>
            </a:r>
            <a:endParaRPr lang="es-CO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22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429</TotalTime>
  <Words>1518</Words>
  <Application>Microsoft Macintosh PowerPoint</Application>
  <PresentationFormat>On-screen Show (4:3)</PresentationFormat>
  <Paragraphs>96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OsvaRD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WindowsRD</dc:creator>
  <cp:lastModifiedBy>Juan Rivera</cp:lastModifiedBy>
  <cp:revision>90</cp:revision>
  <dcterms:created xsi:type="dcterms:W3CDTF">2014-06-11T02:06:19Z</dcterms:created>
  <dcterms:modified xsi:type="dcterms:W3CDTF">2015-05-09T01:27:30Z</dcterms:modified>
</cp:coreProperties>
</file>