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100"/>
  </p:notesMasterIdLst>
  <p:sldIdLst>
    <p:sldId id="324" r:id="rId2"/>
    <p:sldId id="405" r:id="rId3"/>
    <p:sldId id="406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33" r:id="rId31"/>
    <p:sldId id="434" r:id="rId32"/>
    <p:sldId id="436" r:id="rId33"/>
    <p:sldId id="353" r:id="rId34"/>
    <p:sldId id="355" r:id="rId35"/>
    <p:sldId id="352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9" r:id="rId49"/>
    <p:sldId id="368" r:id="rId50"/>
    <p:sldId id="370" r:id="rId51"/>
    <p:sldId id="371" r:id="rId52"/>
    <p:sldId id="343" r:id="rId53"/>
    <p:sldId id="373" r:id="rId54"/>
    <p:sldId id="345" r:id="rId55"/>
    <p:sldId id="372" r:id="rId56"/>
    <p:sldId id="374" r:id="rId57"/>
    <p:sldId id="375" r:id="rId58"/>
    <p:sldId id="376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46" r:id="rId72"/>
    <p:sldId id="401" r:id="rId73"/>
    <p:sldId id="402" r:id="rId74"/>
    <p:sldId id="403" r:id="rId75"/>
    <p:sldId id="380" r:id="rId76"/>
    <p:sldId id="381" r:id="rId77"/>
    <p:sldId id="377" r:id="rId78"/>
    <p:sldId id="395" r:id="rId79"/>
    <p:sldId id="394" r:id="rId80"/>
    <p:sldId id="396" r:id="rId81"/>
    <p:sldId id="397" r:id="rId82"/>
    <p:sldId id="398" r:id="rId83"/>
    <p:sldId id="399" r:id="rId84"/>
    <p:sldId id="347" r:id="rId85"/>
    <p:sldId id="437" r:id="rId86"/>
    <p:sldId id="438" r:id="rId87"/>
    <p:sldId id="440" r:id="rId88"/>
    <p:sldId id="439" r:id="rId89"/>
    <p:sldId id="441" r:id="rId90"/>
    <p:sldId id="443" r:id="rId91"/>
    <p:sldId id="444" r:id="rId92"/>
    <p:sldId id="446" r:id="rId93"/>
    <p:sldId id="445" r:id="rId94"/>
    <p:sldId id="447" r:id="rId95"/>
    <p:sldId id="448" r:id="rId96"/>
    <p:sldId id="449" r:id="rId97"/>
    <p:sldId id="450" r:id="rId98"/>
    <p:sldId id="451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164"/>
    <a:srgbClr val="0000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984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Haga clic para modificar el estilo de texto del patrón</a:t>
            </a:r>
          </a:p>
          <a:p>
            <a:pPr lvl="1"/>
            <a:r>
              <a:rPr lang="en-US" noProof="0" smtClean="0"/>
              <a:t>Segundo nivel</a:t>
            </a:r>
          </a:p>
          <a:p>
            <a:pPr lvl="2"/>
            <a:r>
              <a:rPr lang="en-US" noProof="0" smtClean="0"/>
              <a:t>Tercer nivel</a:t>
            </a:r>
          </a:p>
          <a:p>
            <a:pPr lvl="3"/>
            <a:r>
              <a:rPr lang="en-US" noProof="0" smtClean="0"/>
              <a:t>Cuarto nivel</a:t>
            </a:r>
          </a:p>
          <a:p>
            <a:pPr lvl="4"/>
            <a:r>
              <a:rPr lang="en-US" noProof="0" smtClean="0"/>
              <a:t>Quinto nivel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04F1AA6-CCCD-914A-9C9F-312725C1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6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75CFE9-C869-EB4C-AC5B-DF9BF4611ACC}" type="slidenum">
              <a:rPr lang="en-US"/>
              <a:pPr/>
              <a:t>2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63819-DEDF-C547-95C4-D6D23399FBDB}" type="slidenum">
              <a:rPr lang="en-US"/>
              <a:pPr/>
              <a:t>11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9C681-CFA0-BD43-BDC7-42BAF656CC20}" type="slidenum">
              <a:rPr lang="en-US"/>
              <a:pPr/>
              <a:t>13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33BAA-B871-EB4E-B8D9-C79F10D5D943}" type="slidenum">
              <a:rPr lang="en-US"/>
              <a:pPr/>
              <a:t>16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A3F5C-4A77-B844-970C-40AE8F38124D}" type="slidenum">
              <a:rPr lang="en-US"/>
              <a:pPr/>
              <a:t>18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2D22B2-46CC-9A42-836D-A5EB4DA510D0}" type="slidenum">
              <a:rPr lang="en-US"/>
              <a:pPr/>
              <a:t>19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D6CE2-36B5-804F-BD71-4DF94593AFDA}" type="slidenum">
              <a:rPr lang="en-US"/>
              <a:pPr/>
              <a:t>22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204A0-B68A-6846-9FCD-213C6B39445D}" type="slidenum">
              <a:rPr lang="en-US"/>
              <a:pPr/>
              <a:t>24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40CE5-983A-FB43-8691-D364095F00F0}" type="slidenum">
              <a:rPr lang="en-US"/>
              <a:pPr/>
              <a:t>25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93992-1033-074A-AC3F-5FA0FC74F61A}" type="slidenum">
              <a:rPr lang="en-US"/>
              <a:pPr/>
              <a:t>27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18B89C-F902-814C-B6E9-0E57FE0864EE}" type="slidenum">
              <a:rPr lang="en-US"/>
              <a:pPr/>
              <a:t>29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E09CD-2DAE-4F4C-A2BB-9A984D6A32F6}" type="slidenum">
              <a:rPr lang="en-US"/>
              <a:pPr/>
              <a:t>3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A8214-BEF8-8F45-B669-0573C3D94750}" type="slidenum">
              <a:rPr lang="en-US"/>
              <a:pPr/>
              <a:t>30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0BD1C2-9CC3-CC46-8383-244647DEE939}" type="slidenum">
              <a:rPr lang="en-US"/>
              <a:pPr/>
              <a:t>31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A8214-BEF8-8F45-B669-0573C3D94750}" type="slidenum">
              <a:rPr lang="en-US"/>
              <a:pPr/>
              <a:t>32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5C0ED2-A863-4270-A0AC-52D6D3D46426}" type="slidenum">
              <a:rPr lang="es-MX"/>
              <a:pPr/>
              <a:t>36</a:t>
            </a:fld>
            <a:endParaRPr lang="es-MX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5C0ED2-A863-4270-A0AC-52D6D3D46426}" type="slidenum">
              <a:rPr lang="es-MX"/>
              <a:pPr/>
              <a:t>40</a:t>
            </a:fld>
            <a:endParaRPr lang="es-MX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F92112-9421-48B9-835F-1C7F7731D479}" type="slidenum">
              <a:rPr lang="es-MX"/>
              <a:pPr/>
              <a:t>42</a:t>
            </a:fld>
            <a:endParaRPr lang="es-MX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99ADB6-17B7-47E3-B8AC-EFE97DE71FD9}" type="slidenum">
              <a:rPr lang="es-MX"/>
              <a:pPr/>
              <a:t>43</a:t>
            </a:fld>
            <a:endParaRPr lang="es-MX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BEA391-8344-4228-8D80-F487E527D78C}" type="slidenum">
              <a:rPr lang="es-MX"/>
              <a:pPr/>
              <a:t>52</a:t>
            </a:fld>
            <a:endParaRPr lang="es-MX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823D33-43CA-454C-8E26-03DDAB2654FB}" type="slidenum">
              <a:rPr lang="es-MX"/>
              <a:pPr/>
              <a:t>53</a:t>
            </a:fld>
            <a:endParaRPr lang="es-MX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B5DB01-9E70-4AAD-8F16-A443800F283D}" type="slidenum">
              <a:rPr lang="es-MX"/>
              <a:pPr/>
              <a:t>54</a:t>
            </a:fld>
            <a:endParaRPr lang="es-MX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77BEB-8DB7-7341-A8EA-1D2086EC2B52}" type="slidenum">
              <a:rPr lang="en-US"/>
              <a:pPr/>
              <a:t>4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E5AF93-7322-4DAC-9977-49B574432101}" type="slidenum">
              <a:rPr lang="es-MX"/>
              <a:pPr/>
              <a:t>55</a:t>
            </a:fld>
            <a:endParaRPr lang="es-MX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A834B5-C5E4-445B-83C5-1BF407F56E33}" type="slidenum">
              <a:rPr lang="es-MX"/>
              <a:pPr/>
              <a:t>56</a:t>
            </a:fld>
            <a:endParaRPr lang="es-MX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7BF55C-9A16-4698-808B-C6A86C3C759D}" type="slidenum">
              <a:rPr lang="es-MX"/>
              <a:pPr/>
              <a:t>57</a:t>
            </a:fld>
            <a:endParaRPr lang="es-MX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A5BE55-A334-469D-B50F-562B4B91766E}" type="slidenum">
              <a:rPr lang="es-MX"/>
              <a:pPr/>
              <a:t>58</a:t>
            </a:fld>
            <a:endParaRPr lang="es-MX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B3F9E6-BE08-4608-B4BD-FB77C678A6EF}" type="slidenum">
              <a:rPr lang="es-MX"/>
              <a:pPr/>
              <a:t>65</a:t>
            </a:fld>
            <a:endParaRPr lang="es-MX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6E5EAD-A8EC-488E-90B7-32AFB3B1AE88}" type="slidenum">
              <a:rPr lang="es-MX"/>
              <a:pPr/>
              <a:t>66</a:t>
            </a:fld>
            <a:endParaRPr lang="es-MX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87BD6F-C5FC-4CB8-8F6D-006076823C50}" type="slidenum">
              <a:rPr lang="es-MX"/>
              <a:pPr/>
              <a:t>67</a:t>
            </a:fld>
            <a:endParaRPr lang="es-MX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F46CB2-EE42-47FC-AA42-264F4A6ED2B2}" type="slidenum">
              <a:rPr lang="es-MX"/>
              <a:pPr/>
              <a:t>68</a:t>
            </a:fld>
            <a:endParaRPr lang="es-MX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5105A2-F8B3-434C-B01A-57DAAA7E4F02}" type="slidenum">
              <a:rPr lang="es-MX"/>
              <a:pPr/>
              <a:t>69</a:t>
            </a:fld>
            <a:endParaRPr lang="es-MX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29CC71-5BAC-4AB0-A9B1-FD2D337D427C}" type="slidenum">
              <a:rPr lang="es-MX"/>
              <a:pPr/>
              <a:t>70</a:t>
            </a:fld>
            <a:endParaRPr lang="es-MX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42E3D-28FC-4242-835B-D6CB6EFC644B}" type="slidenum">
              <a:rPr lang="en-US"/>
              <a:pPr/>
              <a:t>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EC86F-B066-DD4E-BA7D-31FC75272DE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2BEE42-2C8F-4A9D-AFF1-F6356E4EACA8}" type="slidenum">
              <a:rPr lang="es-MX"/>
              <a:pPr/>
              <a:t>84</a:t>
            </a:fld>
            <a:endParaRPr lang="es-MX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58FFD-B3FC-9D4B-8982-D08695196A80}" type="slidenum">
              <a:rPr lang="en-US"/>
              <a:pPr/>
              <a:t>6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7660E-930D-B74C-8F41-1C17674F30F2}" type="slidenum">
              <a:rPr lang="en-US"/>
              <a:pPr/>
              <a:t>7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92333-EA01-224D-A555-5AF5AA62051D}" type="slidenum">
              <a:rPr lang="en-US"/>
              <a:pPr/>
              <a:t>8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BD10E-D7A7-D54A-9769-3F9CE6C71A62}" type="slidenum">
              <a:rPr lang="en-US"/>
              <a:pPr/>
              <a:t>9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1FA8B-D174-984B-A98E-E4231D32D15B}" type="slidenum">
              <a:rPr lang="en-US"/>
              <a:pPr/>
              <a:t>10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9BE2B-E386-DB4B-9B5D-6ED219693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3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BF3B-EB4B-3449-A99F-132138DFA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6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D5A60-50DF-3C40-88E6-F6B020A03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49BA5-1EB9-6046-8FD2-D0CFABF3C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74B3-EDD8-F44E-BF35-3FCC2411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2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96688-7634-F54C-96E6-8E2394515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0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3AEE9-FD91-C144-9C3D-1997A12F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6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D84E-AC72-4A49-A60D-3C6D0B359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7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97828-4A5C-024C-9918-ACB7DA476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61BD-C0F0-AE4A-A560-23952CD9C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6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4A4D-50EC-8F4E-A880-1BE1620CF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3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51E114-3F8B-884F-8C2A-E25455DB5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microsoft.com/office/2007/relationships/hdphoto" Target="../media/hdphoto7.wd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microsoft.com/office/2007/relationships/hdphoto" Target="../media/hdphoto8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microsoft.com/office/2007/relationships/hdphoto" Target="../media/hdphoto9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microsoft.com/office/2007/relationships/hdphoto" Target="../media/hdphoto10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microsoft.com/office/2007/relationships/hdphoto" Target="../media/hdphoto10.wdp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47.jpeg"/><Relationship Id="rId5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microsoft.com/office/2007/relationships/hdphoto" Target="../media/hdphoto10.wdp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215586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“La </a:t>
            </a:r>
            <a:r>
              <a:rPr lang="es-MX" sz="6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Verdad sobre </a:t>
            </a:r>
            <a:r>
              <a:rPr lang="en-US" sz="6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el </a:t>
            </a:r>
            <a:r>
              <a:rPr lang="en-US" sz="6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M</a:t>
            </a:r>
            <a:r>
              <a:rPr lang="en-US" sz="6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ensaje</a:t>
            </a:r>
            <a:r>
              <a:rPr lang="en-US" sz="6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 </a:t>
            </a:r>
            <a:r>
              <a:rPr lang="en-US" sz="6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final de </a:t>
            </a:r>
            <a:r>
              <a:rPr lang="en-US" sz="6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MT Condensed Extra Bold"/>
                <a:cs typeface="Abadi MT Condensed Extra Bold"/>
              </a:rPr>
              <a:t>Dios”</a:t>
            </a:r>
            <a:endParaRPr lang="es-MX" sz="6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badi MT Condensed Extra Bold"/>
              <a:cs typeface="Abadi MT Condensed Extra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" y="-36262"/>
            <a:ext cx="9142126" cy="430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28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466" name="Group 2"/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1152" y="1299"/>
            <a:chExt cx="864" cy="1152"/>
          </a:xfrm>
        </p:grpSpPr>
        <p:sp>
          <p:nvSpPr>
            <p:cNvPr id="3184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1299"/>
              <a:ext cx="86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cxnSp>
          <p:nvCxnSpPr>
            <p:cNvPr id="318468" name="_s318468"/>
            <p:cNvCxnSpPr>
              <a:cxnSpLocks noChangeShapeType="1"/>
              <a:stCxn id="318472" idx="0"/>
              <a:endCxn id="318471" idx="2"/>
            </p:cNvCxnSpPr>
            <p:nvPr/>
          </p:nvCxnSpPr>
          <p:spPr bwMode="auto">
            <a:xfrm rot="16200000">
              <a:off x="1513" y="2090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8469" name="_s318469"/>
            <p:cNvCxnSpPr>
              <a:cxnSpLocks noChangeShapeType="1"/>
              <a:stCxn id="318471" idx="0"/>
              <a:endCxn id="318470" idx="2"/>
            </p:cNvCxnSpPr>
            <p:nvPr/>
          </p:nvCxnSpPr>
          <p:spPr bwMode="auto">
            <a:xfrm rot="16200000">
              <a:off x="1513" y="165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8470" name="_s318470"/>
            <p:cNvSpPr>
              <a:spLocks noChangeArrowheads="1"/>
            </p:cNvSpPr>
            <p:nvPr/>
          </p:nvSpPr>
          <p:spPr bwMode="auto">
            <a:xfrm>
              <a:off x="1152" y="12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marL="342900" indent="-342900" algn="ctr">
                <a:buFontTx/>
                <a:buAutoNum type="arabicPeriod"/>
              </a:pPr>
              <a:r>
                <a:rPr lang="en-US" sz="5800">
                  <a:solidFill>
                    <a:srgbClr val="FFFF00"/>
                  </a:solidFill>
                  <a:latin typeface="Arial Black" charset="0"/>
                </a:rPr>
                <a:t>Los Santos reciben</a:t>
              </a:r>
            </a:p>
            <a:p>
              <a:pPr marL="342900" indent="-342900" algn="ctr"/>
              <a:r>
                <a:rPr lang="en-US" sz="5800">
                  <a:solidFill>
                    <a:srgbClr val="FFFF00"/>
                  </a:solidFill>
                  <a:latin typeface="Arial Black" charset="0"/>
                </a:rPr>
                <a:t> el sello de Dios</a:t>
              </a:r>
            </a:p>
          </p:txBody>
        </p:sp>
        <p:sp>
          <p:nvSpPr>
            <p:cNvPr id="318471" name="_s318471"/>
            <p:cNvSpPr>
              <a:spLocks noChangeArrowheads="1"/>
            </p:cNvSpPr>
            <p:nvPr/>
          </p:nvSpPr>
          <p:spPr bwMode="auto">
            <a:xfrm>
              <a:off x="1152" y="17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5800">
                  <a:solidFill>
                    <a:srgbClr val="FFFF00"/>
                  </a:solidFill>
                  <a:latin typeface="Arial Black" charset="0"/>
                </a:rPr>
                <a:t>2. Los malos reciben</a:t>
              </a:r>
            </a:p>
            <a:p>
              <a:pPr algn="ctr"/>
              <a:r>
                <a:rPr lang="en-US" sz="5800">
                  <a:solidFill>
                    <a:srgbClr val="FFFF00"/>
                  </a:solidFill>
                  <a:latin typeface="Arial Black" charset="0"/>
                </a:rPr>
                <a:t> la marca de la Bestia</a:t>
              </a:r>
            </a:p>
          </p:txBody>
        </p:sp>
        <p:sp>
          <p:nvSpPr>
            <p:cNvPr id="318472" name="_s318472"/>
            <p:cNvSpPr>
              <a:spLocks noChangeArrowheads="1"/>
            </p:cNvSpPr>
            <p:nvPr/>
          </p:nvSpPr>
          <p:spPr bwMode="auto">
            <a:xfrm>
              <a:off x="1152" y="216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5400">
                  <a:solidFill>
                    <a:srgbClr val="FFFF00"/>
                  </a:solidFill>
                  <a:latin typeface="Arial Black" charset="0"/>
                </a:rPr>
                <a:t>3. Aparece en las nubes</a:t>
              </a:r>
            </a:p>
            <a:p>
              <a:pPr algn="ctr"/>
              <a:r>
                <a:rPr lang="en-US" sz="5400">
                  <a:solidFill>
                    <a:srgbClr val="FFFF00"/>
                  </a:solidFill>
                  <a:latin typeface="Arial Black" charset="0"/>
                </a:rPr>
                <a:t>el hijo del Hombre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3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0" y="0"/>
            <a:ext cx="5486400" cy="6797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miré, y he aquí una nube blanca; y sobre la nube uno sentado semejante al Hijo del hombre, que tenía en su cabeza una corona de oro, </a:t>
            </a: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en su mano una hoz aguda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endParaRPr lang="es-MX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charset="0"/>
            </a:endParaRPr>
          </a:p>
          <a:p>
            <a:pPr algn="ctr"/>
            <a:r>
              <a:rPr lang="es-MX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Apocalipsis 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14:14</a:t>
            </a:r>
          </a:p>
        </p:txBody>
      </p:sp>
      <p:pic>
        <p:nvPicPr>
          <p:cNvPr id="320517" name="Picture 5" descr="y098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r="27499" b="48889"/>
          <a:stretch>
            <a:fillRect/>
          </a:stretch>
        </p:blipFill>
        <p:spPr bwMode="auto">
          <a:xfrm>
            <a:off x="5486400" y="1295400"/>
            <a:ext cx="365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 descr="y098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9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4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0"/>
            <a:ext cx="5334000" cy="698652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Respondiendo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él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les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dijo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: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siembra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buena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semilla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Hijo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Hombre. El campo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mundo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la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buena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semilla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son los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hijos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reino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la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cizaña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son los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hijos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malo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enemigo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sembró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diablo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siega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fin del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siglo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y los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segadores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son los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</a:p>
        </p:txBody>
      </p:sp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3810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39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0" y="0"/>
            <a:ext cx="5181600" cy="69500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manera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se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arranca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cizaña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se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quema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fuego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así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será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fin de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siglo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Enviará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Hijo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Hombre 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ángeles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recogerán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reino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todos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sirven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tropiezo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a los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hacen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iniquidad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los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echarán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horno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fuego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allí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será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lloro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y el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crujir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dientes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</a:p>
          <a:p>
            <a:pPr algn="ctr"/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Mateo 13</a:t>
            </a:r>
          </a:p>
        </p:txBody>
      </p:sp>
      <p:pic>
        <p:nvPicPr>
          <p:cNvPr id="3235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3886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9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0" y="0"/>
            <a:ext cx="9144000" cy="66833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serán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reunidas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delante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él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todas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naciones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apartará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unos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los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otros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aparta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pastor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ovejas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los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cabritos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</a:t>
            </a:r>
          </a:p>
          <a:p>
            <a:pPr algn="ctr"/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 Y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pondrá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ovejas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derecha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los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cabritos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izquierda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</a:t>
            </a:r>
          </a:p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Entonces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Rey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dirá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los de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derecha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: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Venid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benditos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mi Padre,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heredad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reino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preparado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para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vosotros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desde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fundación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mundo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</a:p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Mateo 25:32-34</a:t>
            </a:r>
          </a:p>
        </p:txBody>
      </p:sp>
    </p:spTree>
    <p:extLst>
      <p:ext uri="{BB962C8B-B14F-4D97-AF65-F5344CB8AC3E}">
        <p14:creationId xmlns:p14="http://schemas.microsoft.com/office/powerpoint/2010/main" val="1139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0" y="0"/>
            <a:ext cx="9144000" cy="612475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Entonces</a:t>
            </a:r>
            <a:r>
              <a:rPr lang="en-US" sz="5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5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dirá</a:t>
            </a:r>
            <a:r>
              <a:rPr lang="en-US" sz="5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5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también</a:t>
            </a:r>
            <a:r>
              <a:rPr lang="en-US" sz="5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los de la </a:t>
            </a:r>
            <a:r>
              <a:rPr lang="en-US" sz="5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izquierda</a:t>
            </a:r>
            <a:r>
              <a:rPr lang="en-US" sz="5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: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Apartaos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mí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malditos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al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fuego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eterno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preparado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para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diablo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y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sus</a:t>
            </a:r>
            <a:r>
              <a:rPr lang="en-US" sz="5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5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ángeles</a:t>
            </a:r>
            <a:r>
              <a:rPr lang="en-US" sz="5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Mateo 25:41</a:t>
            </a:r>
          </a:p>
        </p:txBody>
      </p:sp>
    </p:spTree>
    <p:extLst>
      <p:ext uri="{BB962C8B-B14F-4D97-AF65-F5344CB8AC3E}">
        <p14:creationId xmlns:p14="http://schemas.microsoft.com/office/powerpoint/2010/main" val="5821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70" name="Group 26"/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1152" y="1299"/>
            <a:chExt cx="864" cy="1152"/>
          </a:xfrm>
        </p:grpSpPr>
        <p:sp>
          <p:nvSpPr>
            <p:cNvPr id="159769" name="AutoShape 25"/>
            <p:cNvSpPr>
              <a:spLocks noChangeAspect="1" noChangeArrowheads="1" noTextEdit="1"/>
            </p:cNvSpPr>
            <p:nvPr/>
          </p:nvSpPr>
          <p:spPr bwMode="auto">
            <a:xfrm>
              <a:off x="1152" y="1299"/>
              <a:ext cx="86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cxnSp>
          <p:nvCxnSpPr>
            <p:cNvPr id="159779" name="_s159779"/>
            <p:cNvCxnSpPr>
              <a:cxnSpLocks noChangeShapeType="1"/>
              <a:stCxn id="159778" idx="0"/>
              <a:endCxn id="159774" idx="2"/>
            </p:cNvCxnSpPr>
            <p:nvPr/>
          </p:nvCxnSpPr>
          <p:spPr bwMode="auto">
            <a:xfrm rot="16200000">
              <a:off x="1513" y="2090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777" name="_s159777"/>
            <p:cNvCxnSpPr>
              <a:cxnSpLocks noChangeShapeType="1"/>
              <a:stCxn id="159774" idx="0"/>
              <a:endCxn id="159771" idx="2"/>
            </p:cNvCxnSpPr>
            <p:nvPr/>
          </p:nvCxnSpPr>
          <p:spPr bwMode="auto">
            <a:xfrm rot="16200000">
              <a:off x="1513" y="165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9771" name="_s159771"/>
            <p:cNvSpPr>
              <a:spLocks noChangeArrowheads="1"/>
            </p:cNvSpPr>
            <p:nvPr/>
          </p:nvSpPr>
          <p:spPr bwMode="auto">
            <a:xfrm>
              <a:off x="1152" y="12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 anchor="ctr"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marL="342900" indent="-342900" algn="ctr">
                <a:buFontTx/>
                <a:buAutoNum type="arabicPeriod"/>
              </a:pPr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Los Santos </a:t>
              </a:r>
              <a:r>
                <a:rPr lang="en-US" sz="58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reciben</a:t>
              </a:r>
              <a:endParaRPr lang="en-US" sz="5800" b="1" dirty="0">
                <a:ln w="50800"/>
                <a:solidFill>
                  <a:schemeClr val="bg1">
                    <a:shade val="50000"/>
                  </a:schemeClr>
                </a:solidFill>
                <a:latin typeface="Arial Black" charset="0"/>
              </a:endParaRPr>
            </a:p>
            <a:p>
              <a:pPr marL="342900" indent="-342900" algn="ctr"/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el </a:t>
              </a:r>
              <a:r>
                <a:rPr lang="en-US" sz="58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sello</a:t>
              </a:r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de Dios</a:t>
              </a:r>
            </a:p>
          </p:txBody>
        </p:sp>
        <p:sp>
          <p:nvSpPr>
            <p:cNvPr id="159774" name="_s159774"/>
            <p:cNvSpPr>
              <a:spLocks noChangeArrowheads="1"/>
            </p:cNvSpPr>
            <p:nvPr/>
          </p:nvSpPr>
          <p:spPr bwMode="auto">
            <a:xfrm>
              <a:off x="1152" y="17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2. Los </a:t>
              </a:r>
              <a:r>
                <a:rPr lang="en-US" sz="58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malos</a:t>
              </a:r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</a:t>
              </a:r>
              <a:r>
                <a:rPr lang="en-US" sz="58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reciben</a:t>
              </a:r>
              <a:endParaRPr lang="en-US" sz="5800" b="1" dirty="0">
                <a:ln w="50800"/>
                <a:solidFill>
                  <a:schemeClr val="bg1">
                    <a:shade val="50000"/>
                  </a:schemeClr>
                </a:solidFill>
                <a:latin typeface="Arial Black" charset="0"/>
              </a:endParaRPr>
            </a:p>
            <a:p>
              <a:pPr algn="ctr"/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la </a:t>
              </a:r>
              <a:r>
                <a:rPr lang="en-US" sz="58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marca</a:t>
              </a:r>
              <a:r>
                <a:rPr lang="en-US" sz="58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de la </a:t>
              </a:r>
              <a:r>
                <a:rPr lang="en-US" sz="58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Bestia</a:t>
              </a:r>
              <a:endParaRPr lang="en-US" sz="5800" b="1" dirty="0">
                <a:ln w="50800"/>
                <a:solidFill>
                  <a:schemeClr val="bg1">
                    <a:shade val="50000"/>
                  </a:schemeClr>
                </a:solidFill>
                <a:latin typeface="Arial Black" charset="0"/>
              </a:endParaRPr>
            </a:p>
          </p:txBody>
        </p:sp>
        <p:sp>
          <p:nvSpPr>
            <p:cNvPr id="159778" name="_s159778"/>
            <p:cNvSpPr>
              <a:spLocks noChangeArrowheads="1"/>
            </p:cNvSpPr>
            <p:nvPr/>
          </p:nvSpPr>
          <p:spPr bwMode="auto">
            <a:xfrm>
              <a:off x="1152" y="216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54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3. </a:t>
              </a:r>
              <a:r>
                <a:rPr lang="en-US" sz="54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Aparece</a:t>
              </a:r>
              <a:r>
                <a:rPr lang="en-US" sz="54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en </a:t>
              </a:r>
              <a:r>
                <a:rPr lang="en-US" sz="54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las</a:t>
              </a:r>
              <a:r>
                <a:rPr lang="en-US" sz="54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</a:t>
              </a:r>
              <a:r>
                <a:rPr lang="en-US" sz="54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nubes</a:t>
              </a:r>
              <a:endParaRPr lang="en-US" sz="5400" b="1" dirty="0">
                <a:ln w="50800"/>
                <a:solidFill>
                  <a:schemeClr val="bg1">
                    <a:shade val="50000"/>
                  </a:schemeClr>
                </a:solidFill>
                <a:latin typeface="Arial Black" charset="0"/>
              </a:endParaRPr>
            </a:p>
            <a:p>
              <a:pPr algn="ctr"/>
              <a:r>
                <a:rPr lang="en-US" sz="54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el </a:t>
              </a:r>
              <a:r>
                <a:rPr lang="en-US" sz="5400" b="1" dirty="0" err="1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hijo</a:t>
              </a:r>
              <a:r>
                <a:rPr lang="en-US" sz="5400" b="1" dirty="0">
                  <a:ln w="50800"/>
                  <a:solidFill>
                    <a:schemeClr val="bg1">
                      <a:shade val="50000"/>
                    </a:schemeClr>
                  </a:solidFill>
                  <a:latin typeface="Arial Black" charset="0"/>
                </a:rPr>
                <a:t> del Hombre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0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ChangeArrowheads="1"/>
          </p:cNvSpPr>
          <p:nvPr/>
        </p:nvSpPr>
        <p:spPr bwMode="auto">
          <a:xfrm>
            <a:off x="0" y="0"/>
            <a:ext cx="5486400" cy="6797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miré, y he aquí una nube blanca; y sobre la nube uno sentado semejante al Hijo del hombre, que tenía en su cabeza una corona de oro, y en su mano una hoz aguda. Apocalipsis 14:14</a:t>
            </a:r>
          </a:p>
        </p:txBody>
      </p:sp>
      <p:pic>
        <p:nvPicPr>
          <p:cNvPr id="327683" name="Picture 3" descr="y098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r="27499" b="48889"/>
          <a:stretch>
            <a:fillRect/>
          </a:stretch>
        </p:blipFill>
        <p:spPr bwMode="auto">
          <a:xfrm>
            <a:off x="5486400" y="1295400"/>
            <a:ext cx="365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84" name="Line 4"/>
          <p:cNvSpPr>
            <a:spLocks noChangeShapeType="1"/>
          </p:cNvSpPr>
          <p:nvPr/>
        </p:nvSpPr>
        <p:spPr bwMode="auto">
          <a:xfrm>
            <a:off x="304800" y="5562600"/>
            <a:ext cx="4953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327685" name="Line 5"/>
          <p:cNvSpPr>
            <a:spLocks noChangeShapeType="1"/>
          </p:cNvSpPr>
          <p:nvPr/>
        </p:nvSpPr>
        <p:spPr bwMode="auto">
          <a:xfrm>
            <a:off x="1143000" y="6172200"/>
            <a:ext cx="3124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55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9" name="Picture 3" descr="T1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4810" y="1066800"/>
            <a:ext cx="3849189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0" y="0"/>
            <a:ext cx="5410200" cy="655564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del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templo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salió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otro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clamando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gran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voz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estaba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sentado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sobre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nube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: 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Mete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tu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hoz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siega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porque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hora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segar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ha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llegado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pues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mies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está</a:t>
            </a:r>
            <a:r>
              <a:rPr lang="en-US" sz="35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5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madura</a:t>
            </a:r>
            <a:r>
              <a:rPr lang="en-US" sz="3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</a:t>
            </a:r>
          </a:p>
          <a:p>
            <a:pPr algn="ctr"/>
            <a:r>
              <a:rPr lang="en-US" sz="3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endParaRPr lang="en-US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charset="0"/>
            </a:endParaRPr>
          </a:p>
          <a:p>
            <a:pPr algn="ctr"/>
            <a:r>
              <a:rPr lang="en-US" sz="3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Apocalipsis</a:t>
            </a: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14:14,15.</a:t>
            </a:r>
            <a:endParaRPr lang="es-MX" sz="3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0" y="0"/>
            <a:ext cx="9144000" cy="6407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Salió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otro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templo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está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cielo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teniendo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también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una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hoz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aguda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Y el </a:t>
            </a:r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arrojó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hoz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la </a:t>
            </a:r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vendimió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viña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echó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uvas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gran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lagar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46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ira</a:t>
            </a:r>
            <a:r>
              <a:rPr lang="en-US" sz="4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Dios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</a:t>
            </a:r>
          </a:p>
          <a:p>
            <a:pPr algn="ctr"/>
            <a:r>
              <a:rPr lang="en-US" sz="4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Apocalipsis</a:t>
            </a:r>
            <a:r>
              <a:rPr lang="en-US" sz="4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14:17,19.</a:t>
            </a:r>
          </a:p>
        </p:txBody>
      </p:sp>
    </p:spTree>
    <p:extLst>
      <p:ext uri="{BB962C8B-B14F-4D97-AF65-F5344CB8AC3E}">
        <p14:creationId xmlns:p14="http://schemas.microsoft.com/office/powerpoint/2010/main" val="3144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8" name="Picture 4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7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0"/>
            <a:ext cx="9144000" cy="655564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el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ángel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arrojó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hoz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la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vendimió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viña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echó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uvas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gran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lagar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4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ira</a:t>
            </a:r>
            <a:r>
              <a:rPr lang="en-US" sz="4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Dios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</a:t>
            </a:r>
          </a:p>
          <a:p>
            <a:pPr algn="ctr"/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Y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pisado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lagar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fuera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ciudad, y del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lagar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salió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sangre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hasta los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frenos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los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caballos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mil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seiscientos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estadios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</a:p>
          <a:p>
            <a:pPr algn="ctr"/>
            <a:r>
              <a:rPr lang="en-US" sz="4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Apocalipsis</a:t>
            </a:r>
            <a:r>
              <a:rPr lang="en-US" sz="4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14:19,20.</a:t>
            </a:r>
          </a:p>
        </p:txBody>
      </p:sp>
    </p:spTree>
    <p:extLst>
      <p:ext uri="{BB962C8B-B14F-4D97-AF65-F5344CB8AC3E}">
        <p14:creationId xmlns:p14="http://schemas.microsoft.com/office/powerpoint/2010/main" val="11015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0" y="0"/>
            <a:ext cx="5181600" cy="747897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Tú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pues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profetizarás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contra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ellos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todas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estas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palabras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y les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dirás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: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rugirá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desde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 alto, y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desde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morada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santa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dará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voz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rugirá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fuertemente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contra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morada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canción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lagareros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cantará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contra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todos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moradores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</a:p>
          <a:p>
            <a:pPr algn="ctr"/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Jeremias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25:30-</a:t>
            </a:r>
          </a:p>
          <a:p>
            <a:pPr algn="ctr"/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 </a:t>
            </a:r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3962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8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0" y="0"/>
            <a:ext cx="5257800" cy="6492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Llegará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estruendo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hasta el fin de la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tiene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juicio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contra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naciones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él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Juez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toda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carne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entregará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impíos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espada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dice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Así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ha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dicho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los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ejércitos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: 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aquí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mal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irá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nación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nación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grande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tempestad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levantará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los fines de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</a:p>
        </p:txBody>
      </p:sp>
      <p:pic>
        <p:nvPicPr>
          <p:cNvPr id="329733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9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0"/>
            <a:ext cx="9144000" cy="741741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yacerán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muertos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aquel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día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desde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un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extremo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hasta el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otro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no se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endecharán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ni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se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recogerán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ni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serán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enterrados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estiércol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quedarán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sobre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faz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</a:t>
            </a:r>
          </a:p>
          <a:p>
            <a:pPr algn="ctr"/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Aullad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pastores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clamad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revolcaos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en el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polvo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mayorales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del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rebaño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porque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cumplidos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son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vuestros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días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para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seáis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degollados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y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esparcidos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caeréis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vaso</a:t>
            </a:r>
            <a:r>
              <a:rPr lang="en-US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4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precioso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</a:p>
          <a:p>
            <a:pPr algn="ctr"/>
            <a:r>
              <a:rPr lang="en-US" sz="3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Jeremias</a:t>
            </a:r>
            <a:r>
              <a:rPr lang="en-US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25:30-34.</a:t>
            </a:r>
          </a:p>
          <a:p>
            <a:pPr algn="ctr"/>
            <a:endParaRPr lang="en-US" sz="3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1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5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0"/>
            <a:ext cx="9144000" cy="6978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aquí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vacía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y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desnuda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trastorna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faz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hace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esparcir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moradores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Y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sucederá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así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pueblo,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también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sacerdote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siervo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así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amo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criada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ama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compra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vende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presta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toma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prestado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da 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logro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así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al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recibe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La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será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enteramente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vaciada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completamente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saqueada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porque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Jehová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ha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pronunciado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palabra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destruyó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cayó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enfermó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cayó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mundo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enfermaron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altos pueblos de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Y la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se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contaminó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bajo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sus</a:t>
            </a:r>
            <a:r>
              <a:rPr lang="en-US" sz="3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3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moradores</a:t>
            </a:r>
            <a:r>
              <a:rPr lang="en-US" sz="3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endParaRPr lang="en-US" sz="3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6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4516" name="Picture 4" descr="4_angels_rev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5556" r="3334" b="77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porque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traspasaron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leyes</a:t>
            </a:r>
            <a:r>
              <a:rPr lang="en-US" sz="4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1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falsearon</a:t>
            </a:r>
            <a:r>
              <a:rPr lang="en-US" sz="4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41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derecho</a:t>
            </a:r>
            <a:r>
              <a:rPr lang="en-US" sz="4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quebrantaron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pacto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sempiterno</a:t>
            </a:r>
            <a:r>
              <a:rPr lang="en-US" sz="4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esta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causa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maldición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consumió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la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sus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moradores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fueron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asolados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;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esta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causa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fueron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consumidos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habitantes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de la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tierra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y </a:t>
            </a:r>
            <a:r>
              <a:rPr lang="en-US" sz="41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disminuyeron</a:t>
            </a:r>
            <a:r>
              <a:rPr lang="en-US" sz="41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los hombres</a:t>
            </a:r>
            <a:r>
              <a:rPr lang="en-US" sz="4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r>
              <a:rPr lang="en-US" sz="41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Isaias</a:t>
            </a:r>
            <a:r>
              <a:rPr lang="en-US" sz="41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24:1 </a:t>
            </a:r>
          </a:p>
        </p:txBody>
      </p:sp>
    </p:spTree>
    <p:extLst>
      <p:ext uri="{BB962C8B-B14F-4D97-AF65-F5344CB8AC3E}">
        <p14:creationId xmlns:p14="http://schemas.microsoft.com/office/powerpoint/2010/main" val="1503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WordArt 4"/>
          <p:cNvSpPr>
            <a:spLocks noChangeArrowheads="1" noChangeShapeType="1" noTextEdit="1"/>
          </p:cNvSpPr>
          <p:nvPr/>
        </p:nvSpPr>
        <p:spPr bwMode="auto">
          <a:xfrm>
            <a:off x="685800" y="685800"/>
            <a:ext cx="8001000" cy="586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Que provocara que</a:t>
            </a:r>
          </a:p>
          <a:p>
            <a:pPr algn="ctr"/>
            <a:r>
              <a:rPr lang="es-ES_tradnl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 Dios </a:t>
            </a:r>
            <a:r>
              <a:rPr lang="es-ES_tradnl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vacíe </a:t>
            </a:r>
            <a:r>
              <a:rPr lang="es-ES_tradnl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la </a:t>
            </a:r>
            <a:r>
              <a:rPr lang="es-ES_tradnl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tierra</a:t>
            </a:r>
            <a:endParaRPr lang="es-ES_tradnl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mpact"/>
              <a:ea typeface="Impact"/>
              <a:cs typeface="Impact"/>
            </a:endParaRPr>
          </a:p>
          <a:p>
            <a:pPr algn="ctr"/>
            <a:r>
              <a:rPr lang="es-ES_tradnl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 y castigue a</a:t>
            </a:r>
          </a:p>
          <a:p>
            <a:pPr algn="ctr"/>
            <a:r>
              <a:rPr lang="es-ES_tradnl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  <a:ea typeface="Impact"/>
                <a:cs typeface="Impact"/>
              </a:rPr>
              <a:t> sus habitantes?</a:t>
            </a:r>
            <a:endParaRPr lang="es-MX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5493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0" y="0"/>
            <a:ext cx="4953000" cy="674030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porque</a:t>
            </a:r>
            <a:r>
              <a:rPr lang="en-US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traspasaron</a:t>
            </a:r>
            <a:r>
              <a:rPr lang="en-US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las</a:t>
            </a:r>
            <a:r>
              <a:rPr lang="en-US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leyes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falsearon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4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derecho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, </a:t>
            </a:r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quebrantaron</a:t>
            </a:r>
            <a:r>
              <a:rPr lang="en-US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el </a:t>
            </a:r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pacto</a:t>
            </a:r>
            <a:r>
              <a:rPr lang="en-US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8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sempiterno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. </a:t>
            </a:r>
            <a:r>
              <a:rPr lang="en-US" sz="4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Isaias</a:t>
            </a:r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 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charset="0"/>
              </a:rPr>
              <a:t>24:1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l="4254" t="2292" r="4256" b="22101"/>
          <a:stretch>
            <a:fillRect/>
          </a:stretch>
        </p:blipFill>
        <p:spPr bwMode="auto">
          <a:xfrm>
            <a:off x="5181600" y="1219200"/>
            <a:ext cx="37020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20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4648200" y="457200"/>
            <a:ext cx="4191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0" y="0"/>
            <a:ext cx="4800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Vi volar por en medio del cielo a otro ángel, </a:t>
            </a:r>
            <a:r>
              <a:rPr lang="es-MX" sz="5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 tenía “el evangelio eterno”</a:t>
            </a:r>
            <a:endParaRPr lang="es-ES_tradnl" sz="5400" b="1" u="sng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23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4433888" y="457200"/>
            <a:ext cx="471011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0" y="685800"/>
            <a:ext cx="4572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Porque Dios lo llama </a:t>
            </a:r>
            <a:r>
              <a:rPr lang="es-ES_tradnl" sz="60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El</a:t>
            </a:r>
            <a:r>
              <a:rPr lang="es-ES_tradnl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s-ES_tradnl" sz="60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Evangelio</a:t>
            </a:r>
            <a:r>
              <a:rPr lang="es-ES_tradnl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“</a:t>
            </a:r>
            <a:r>
              <a:rPr lang="es-ES_tradnl" sz="6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Eterno</a:t>
            </a:r>
            <a:r>
              <a:rPr lang="es-ES_tradnl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”?</a:t>
            </a:r>
            <a:endParaRPr lang="es-ES_tradnl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01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976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0" y="3838575"/>
            <a:ext cx="9144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Jesucristo es el mismo </a:t>
            </a:r>
            <a:r>
              <a:rPr lang="es-ES_tradnl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ayer, y hoy, y por los siglos</a:t>
            </a: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Hebreos 13:8.</a:t>
            </a:r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0" y="0"/>
            <a:ext cx="9144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Porque yo Jehová </a:t>
            </a:r>
            <a:r>
              <a:rPr lang="es-ES_tradnl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no cambio…</a:t>
            </a: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s-ES_tradnl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Malaquias</a:t>
            </a: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3:6.</a:t>
            </a: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 </a:t>
            </a:r>
          </a:p>
          <a:p>
            <a:pPr algn="ctr">
              <a:defRPr/>
            </a:pPr>
            <a:endParaRPr lang="es-ES_tradnl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8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/>
      <p:bldP spid="1955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486400" y="1066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0" y="0"/>
            <a:ext cx="54102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Temed a Dios, y dadle gloria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porque la hora de </a:t>
            </a: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su juicio ha llegado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; y </a:t>
            </a: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adorad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a aquel que hizo el cielo y la tierra, el mar y las fuentes de las aguas.</a:t>
            </a:r>
          </a:p>
          <a:p>
            <a:pPr algn="ctr">
              <a:defRPr/>
            </a:pPr>
            <a:endParaRPr lang="es-MX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Apocalipsis 14:7</a:t>
            </a:r>
          </a:p>
        </p:txBody>
      </p:sp>
    </p:spTree>
    <p:extLst>
      <p:ext uri="{BB962C8B-B14F-4D97-AF65-F5344CB8AC3E}">
        <p14:creationId xmlns:p14="http://schemas.microsoft.com/office/powerpoint/2010/main" val="6159923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 A028T.JPG                                                      0003183DHard Disk A                    B3047B8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380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 A031T.JPG                                                      0003183DHard Disk A                    B3047B8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80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040.JPG                                                       0003183DHard Disk A                    B3047B8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33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486400" y="1066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0" y="0"/>
            <a:ext cx="5410200" cy="61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MX" sz="3600" b="1" u="sng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Temed a Dios, y dadle gloria</a:t>
            </a:r>
            <a:r>
              <a:rPr lang="es-MX" sz="3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, porque la hora de </a:t>
            </a:r>
            <a:r>
              <a:rPr lang="es-MX" sz="3600" b="1" u="sng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su juicio ha llegado</a:t>
            </a:r>
            <a:r>
              <a:rPr lang="es-MX" sz="3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; y </a:t>
            </a:r>
            <a:r>
              <a:rPr lang="es-MX" sz="3600" b="1" u="sng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adorad</a:t>
            </a:r>
            <a:r>
              <a:rPr lang="es-MX" sz="3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s-MX" sz="3600" b="1" u="sng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a aquel que hizo el cielo y la tierra, el mar y las fuentes de las aguas</a:t>
            </a:r>
            <a:r>
              <a:rPr lang="es-MX" sz="3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 algn="ctr">
              <a:defRPr/>
            </a:pPr>
            <a:endParaRPr lang="es-MX" sz="3600" b="1" spc="150" dirty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s-MX" sz="3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Apocalipsis 14:7</a:t>
            </a:r>
          </a:p>
        </p:txBody>
      </p:sp>
    </p:spTree>
    <p:extLst>
      <p:ext uri="{BB962C8B-B14F-4D97-AF65-F5344CB8AC3E}">
        <p14:creationId xmlns:p14="http://schemas.microsoft.com/office/powerpoint/2010/main" val="610384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5181600" cy="69865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El fin de todo el discurso, es éste: </a:t>
            </a:r>
            <a:r>
              <a:rPr lang="es-ES" sz="3200" b="1" u="sng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Teme a Dios y guarda sus Mandamientos</a:t>
            </a:r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, porque éste es todo el deber del hombre.</a:t>
            </a:r>
          </a:p>
          <a:p>
            <a:pPr algn="ctr"/>
            <a:r>
              <a:rPr lang="es-ES" sz="3200" b="1" u="sng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Porque Dios traerá toda obra a juicio, incluyendo toda cosa oculta, buena o mala</a:t>
            </a:r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. </a:t>
            </a:r>
          </a:p>
          <a:p>
            <a:pPr algn="ctr"/>
            <a:endParaRPr lang="es-ES" sz="3200" b="1" spc="150" dirty="0" smtClean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s-ES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Eclesiastes12:13,14.</a:t>
            </a:r>
            <a:endParaRPr lang="es-MX" sz="3200" b="1" spc="150" dirty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486400" y="1066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85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53340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dijo: No extiendas tu mano sobre el muchacho, ni le hagas nada; que </a:t>
            </a: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ya conozco que temes á Dios, pues que no me rehusaste tu hijo, tu único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Génesis 22:12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 cstate="print">
            <a:lum bright="18000" contrast="36000"/>
          </a:blip>
          <a:srcRect/>
          <a:stretch>
            <a:fillRect/>
          </a:stretch>
        </p:blipFill>
        <p:spPr bwMode="auto">
          <a:xfrm>
            <a:off x="5210175" y="457200"/>
            <a:ext cx="39338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0367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>
            <a:lum bright="12000" contrast="36000"/>
          </a:blip>
          <a:srcRect/>
          <a:stretch>
            <a:fillRect/>
          </a:stretch>
        </p:blipFill>
        <p:spPr bwMode="auto">
          <a:xfrm>
            <a:off x="4381500" y="1143000"/>
            <a:ext cx="4762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0" y="457200"/>
            <a:ext cx="4267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El verdadero Evangelio</a:t>
            </a: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no es el que se cree y se confiesa solamente; </a:t>
            </a:r>
            <a:r>
              <a:rPr lang="es-MX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pero el que se obedece y se vive</a:t>
            </a: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353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0" y="533400"/>
            <a:ext cx="46482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Tú crees que Dios es uno; bien haces. </a:t>
            </a:r>
            <a:r>
              <a:rPr lang="es-ES_tradnl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También los demonios creen, y tiemblan</a:t>
            </a:r>
            <a:r>
              <a:rPr lang="es-ES_tradn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Santiago 2:19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 cstate="print">
            <a:lum bright="12000" contrast="36000"/>
          </a:blip>
          <a:srcRect/>
          <a:stretch>
            <a:fillRect/>
          </a:stretch>
        </p:blipFill>
        <p:spPr bwMode="auto">
          <a:xfrm>
            <a:off x="4800600" y="685800"/>
            <a:ext cx="434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3397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0" y="0"/>
            <a:ext cx="3962400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Entonces dirá también a los de la izquierda: Apartaos de mí, malditos, </a:t>
            </a:r>
            <a:r>
              <a:rPr lang="es-ES_tradnl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al fuego eterno preparado para el diablo y sus ángeles</a:t>
            </a: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Mateo 25:41</a:t>
            </a:r>
          </a:p>
        </p:txBody>
      </p:sp>
    </p:spTree>
    <p:extLst>
      <p:ext uri="{BB962C8B-B14F-4D97-AF65-F5344CB8AC3E}">
        <p14:creationId xmlns:p14="http://schemas.microsoft.com/office/powerpoint/2010/main" val="4003881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 cstate="print">
            <a:lum bright="12000" contrast="36000"/>
          </a:blip>
          <a:srcRect/>
          <a:stretch>
            <a:fillRect/>
          </a:stretch>
        </p:blipFill>
        <p:spPr bwMode="auto">
          <a:xfrm>
            <a:off x="6019800" y="1143000"/>
            <a:ext cx="31242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0" y="0"/>
            <a:ext cx="59436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¿No fue justificado por las obras Abraham nuestro padre, </a:t>
            </a:r>
            <a:r>
              <a:rPr lang="es-ES_tradnl" sz="2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cuando ofreció a su hijo Isaac sobre el altar</a:t>
            </a: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?</a:t>
            </a:r>
          </a:p>
          <a:p>
            <a:pPr algn="ctr">
              <a:defRPr/>
            </a:pP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¿No ves que la fe actuó juntamente con sus obras, </a:t>
            </a:r>
            <a:r>
              <a:rPr lang="es-ES_tradnl" sz="2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que la fe se perfeccionó por las obras</a:t>
            </a: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? Y se cumplió la Escritura que dice: Abraham creyó a Dios, y le fue contado por justicia, y fue llamado amigo de Dios.</a:t>
            </a:r>
          </a:p>
          <a:p>
            <a:pPr algn="ctr">
              <a:defRPr/>
            </a:pP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Vosotros veis, pues, </a:t>
            </a:r>
            <a:r>
              <a:rPr lang="es-ES_tradnl" sz="2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 el hombre es justificado por las obras, y no solamente por la fe</a:t>
            </a: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Santiago 2:20-</a:t>
            </a:r>
          </a:p>
        </p:txBody>
      </p:sp>
    </p:spTree>
    <p:extLst>
      <p:ext uri="{BB962C8B-B14F-4D97-AF65-F5344CB8AC3E}">
        <p14:creationId xmlns:p14="http://schemas.microsoft.com/office/powerpoint/2010/main" val="4238372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0" y="228600"/>
            <a:ext cx="51054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Asimismo también </a:t>
            </a:r>
            <a:r>
              <a:rPr lang="es-ES_tradnl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Rahab</a:t>
            </a: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la ramera, ¿no fue justificada por obras, </a:t>
            </a:r>
            <a:r>
              <a:rPr lang="es-ES_tradnl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cuando recibió a los mensajeros y los envió por otro camino</a:t>
            </a: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?</a:t>
            </a:r>
          </a:p>
          <a:p>
            <a:pPr algn="ctr">
              <a:defRPr/>
            </a:pP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Porque como el cuerpo sin espíritu está muerto, </a:t>
            </a:r>
            <a:r>
              <a:rPr lang="es-ES_tradnl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así también la fe sin obras está muerta</a:t>
            </a: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Santiago 2:25-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5272088" y="762000"/>
            <a:ext cx="38719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746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048" y="-34302"/>
            <a:ext cx="55896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Estamos bajo la dispensacion de la Gracia!</a:t>
            </a:r>
          </a:p>
          <a:p>
            <a:pPr algn="ctr"/>
            <a:r>
              <a:rPr lang="es-MX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 por obras!</a:t>
            </a:r>
            <a:endParaRPr lang="es-MX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17029" y="609600"/>
            <a:ext cx="3145972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9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5562600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3600" b="1" u="sng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¿Qué diremos, pues? ¿Perseveraremos en pecado para que abunde la gracia?</a:t>
            </a:r>
          </a:p>
          <a:p>
            <a:pPr algn="ctr"/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¡De ninguna manera! Porque los que hemos muerto al pecado, </a:t>
            </a:r>
            <a:r>
              <a:rPr lang="es-ES" sz="3600" b="1" u="sng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¿cómo viviremos aún en él?</a:t>
            </a:r>
          </a:p>
          <a:p>
            <a:pPr algn="ctr"/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Romanos 6:1,2.</a:t>
            </a:r>
            <a:endParaRPr lang="es-MX" sz="3600" b="1" spc="150" dirty="0">
              <a:ln w="11430"/>
              <a:solidFill>
                <a:srgbClr val="F8F8F8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000" y="457200"/>
            <a:ext cx="3556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391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Line 3"/>
          <p:cNvSpPr>
            <a:spLocks noChangeShapeType="1"/>
          </p:cNvSpPr>
          <p:nvPr/>
        </p:nvSpPr>
        <p:spPr bwMode="auto">
          <a:xfrm>
            <a:off x="990600" y="3276600"/>
            <a:ext cx="6629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36196" name="Line 4"/>
          <p:cNvSpPr>
            <a:spLocks noChangeShapeType="1"/>
          </p:cNvSpPr>
          <p:nvPr/>
        </p:nvSpPr>
        <p:spPr bwMode="auto">
          <a:xfrm>
            <a:off x="914400" y="3886200"/>
            <a:ext cx="3657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4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5867400" cy="68941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Al oír esta palabra, acusados por su conciencia, salieron uno a uno, empezando desde los más ancianos.  Y quedó solo Jesús, y la mujer ante él.</a:t>
            </a:r>
          </a:p>
          <a:p>
            <a:pPr algn="ctr"/>
            <a:r>
              <a:rPr lang="es-ES" sz="2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Entonces Jesús se enderezó, y le dijo: "Mujer, ¿dónde están los que te acusaban? ¿Ninguno te condenó?"</a:t>
            </a:r>
          </a:p>
          <a:p>
            <a:pPr algn="ctr"/>
            <a:r>
              <a:rPr lang="es-ES" sz="2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Ella contestó: "Ninguno, Señor".  </a:t>
            </a:r>
            <a:r>
              <a:rPr lang="es-ES" sz="2600" b="1" u="sng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Entonces Jesús le dijo: "Ni yo te condeno.  Vete, y desde ahora no peques más</a:t>
            </a:r>
            <a:r>
              <a:rPr lang="es-ES" sz="2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".</a:t>
            </a:r>
          </a:p>
          <a:p>
            <a:pPr algn="ctr"/>
            <a:r>
              <a:rPr lang="es-ES" sz="2600" b="1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Juan 8:9-11</a:t>
            </a:r>
            <a:endParaRPr lang="es-MX" sz="2600" b="1" spc="150" dirty="0">
              <a:ln w="11430"/>
              <a:solidFill>
                <a:srgbClr val="F8F8F8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5" descr="back_adultery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5791200" y="1371600"/>
            <a:ext cx="3352800" cy="4667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74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56388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"Porque la gracia de Dios que trae salvación a todos los hombres, se manifestó, enseñándonos que, renunciando a la impiedad y a  los deseos mundanos, vivamos en este siglo templada, y justa, y píamente</a:t>
            </a:r>
            <a:r>
              <a:rPr lang="es-E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esperando aquella esperanza bienaventurada, y la manifestación gloriosa del gran Dios y Salvador nuestro Jesucristo, que se dio a sí mismo por nosotros para redimirnos de toda iniquidad, </a:t>
            </a:r>
            <a:r>
              <a:rPr lang="es-ES" sz="24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limpiar para sí un pueblo propio, celoso de buenas obras</a:t>
            </a:r>
            <a:r>
              <a:rPr lang="es-E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" </a:t>
            </a:r>
          </a:p>
          <a:p>
            <a:pPr algn="ctr"/>
            <a:r>
              <a:rPr lang="es-E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(Tito 2: 11-14).</a:t>
            </a:r>
            <a:endParaRPr lang="es-MX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578098" y="381000"/>
            <a:ext cx="356590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83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3333" b="7777"/>
          <a:stretch>
            <a:fillRect/>
          </a:stretch>
        </p:blipFill>
        <p:spPr bwMode="auto">
          <a:xfrm>
            <a:off x="5105400" y="609600"/>
            <a:ext cx="3581400" cy="565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152400"/>
            <a:ext cx="47244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mandó Jehová Dios al hombre, diciendo: De todo árbol del huerto podrás comer;</a:t>
            </a:r>
          </a:p>
          <a:p>
            <a:pPr algn="ctr">
              <a:defRPr/>
            </a:pP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mas del árbol de la ciencia del bien y del mal no comerás; </a:t>
            </a:r>
            <a:r>
              <a:rPr lang="es-MX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porque el día que de él comieres, ciertamente morirás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MX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Genesis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2:16,17.</a:t>
            </a:r>
          </a:p>
        </p:txBody>
      </p:sp>
    </p:spTree>
    <p:extLst>
      <p:ext uri="{BB962C8B-B14F-4D97-AF65-F5344CB8AC3E}">
        <p14:creationId xmlns:p14="http://schemas.microsoft.com/office/powerpoint/2010/main" val="676757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7150" y="609600"/>
            <a:ext cx="40068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0" y="457200"/>
            <a:ext cx="48006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Porque el hombre fue expulsado del paraíso y  recibió maldición de parte de Dios?</a:t>
            </a:r>
          </a:p>
        </p:txBody>
      </p:sp>
    </p:spTree>
    <p:extLst>
      <p:ext uri="{BB962C8B-B14F-4D97-AF65-F5344CB8AC3E}">
        <p14:creationId xmlns:p14="http://schemas.microsoft.com/office/powerpoint/2010/main" val="4174912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00685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0" y="228600"/>
            <a:ext cx="4953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al hombre dijo: </a:t>
            </a:r>
            <a:r>
              <a:rPr lang="es-MX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 cuanto obedeciste a la voz de tu mujer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y comiste del árbol de </a:t>
            </a:r>
            <a:r>
              <a:rPr lang="es-MX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 te mandé diciendo: No comerás de él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; maldita será la tierra por tu causa; con dolor comerás de ella todos los días de tu vida. </a:t>
            </a:r>
          </a:p>
          <a:p>
            <a:pPr algn="ctr">
              <a:defRPr/>
            </a:pP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Génesis 3:17</a:t>
            </a:r>
          </a:p>
        </p:txBody>
      </p:sp>
    </p:spTree>
    <p:extLst>
      <p:ext uri="{BB962C8B-B14F-4D97-AF65-F5344CB8AC3E}">
        <p14:creationId xmlns:p14="http://schemas.microsoft.com/office/powerpoint/2010/main" val="1802925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957637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228600" y="0"/>
            <a:ext cx="48006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No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todo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el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me dice: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Señor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Señor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entrará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en el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reino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de los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cielos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: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mas</a:t>
            </a:r>
            <a:r>
              <a:rPr lang="en-US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el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</a:t>
            </a:r>
            <a:r>
              <a:rPr lang="en-US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hiciere</a:t>
            </a:r>
            <a:r>
              <a:rPr lang="en-US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la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voluntad</a:t>
            </a:r>
            <a:r>
              <a:rPr lang="en-US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de mi Padre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</a:t>
            </a:r>
            <a:r>
              <a:rPr lang="en-US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está</a:t>
            </a:r>
            <a:r>
              <a:rPr lang="en-US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en los </a:t>
            </a:r>
            <a:r>
              <a:rPr lang="en-US" sz="40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cielos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</a:t>
            </a:r>
          </a:p>
          <a:p>
            <a:pPr algn="ctr">
              <a:defRPr/>
            </a:pP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Mateo 7 :22</a:t>
            </a:r>
          </a:p>
        </p:txBody>
      </p:sp>
    </p:spTree>
    <p:extLst>
      <p:ext uri="{BB962C8B-B14F-4D97-AF65-F5344CB8AC3E}">
        <p14:creationId xmlns:p14="http://schemas.microsoft.com/office/powerpoint/2010/main" val="1355397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486400" y="1066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304800" y="228600"/>
            <a:ext cx="4953000" cy="61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Temed a Dios, y dadle gloria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porque la hora de </a:t>
            </a:r>
            <a:r>
              <a:rPr lang="es-MX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su juicio ha llegado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; y adorad a aquel que hizo el cielo y la tierra, el mar y las fuentes de las aguas.</a:t>
            </a:r>
          </a:p>
          <a:p>
            <a:pPr algn="ctr">
              <a:defRPr/>
            </a:pPr>
            <a:endParaRPr lang="es-MX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Apocalipsis 14:7</a:t>
            </a:r>
          </a:p>
        </p:txBody>
      </p:sp>
    </p:spTree>
    <p:extLst>
      <p:ext uri="{BB962C8B-B14F-4D97-AF65-F5344CB8AC3E}">
        <p14:creationId xmlns:p14="http://schemas.microsoft.com/office/powerpoint/2010/main" val="3124613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179388"/>
            <a:ext cx="5410200" cy="66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En el día en que Dios juzgará</a:t>
            </a:r>
            <a:r>
              <a:rPr lang="es-MX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por Jesucristo los secretos de los hombres, </a:t>
            </a:r>
            <a:r>
              <a:rPr lang="es-MX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conforme a mi evangelio</a:t>
            </a:r>
            <a:r>
              <a:rPr lang="es-MX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Romanos 2:16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685800"/>
            <a:ext cx="373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156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0" y="228600"/>
            <a:ext cx="51816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vi a los 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muertos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grandes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y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pequeños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de pie ante Dios; y los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libros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fueron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abiertos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y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otro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libro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fue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abierto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cual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el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libro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de la </a:t>
            </a:r>
            <a:r>
              <a:rPr lang="en-US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vida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; 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fueron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juzgados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los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muertos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las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cosas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estaban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s-MX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escritas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en los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libros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</a:t>
            </a:r>
            <a:r>
              <a:rPr lang="es-MX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según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sus</a:t>
            </a:r>
            <a:r>
              <a:rPr lang="en-US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n-US" sz="3200" b="1" u="sng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obras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Apocalipsis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20:12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685800"/>
            <a:ext cx="373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107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0" y="60325"/>
            <a:ext cx="9144000" cy="702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Porque si Dios </a:t>
            </a:r>
            <a:r>
              <a:rPr lang="es-ES_tradnl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no perdonó a los ángeles que pecaron</a:t>
            </a: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…</a:t>
            </a:r>
          </a:p>
          <a:p>
            <a:pPr algn="ctr">
              <a:defRPr/>
            </a:pP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y si </a:t>
            </a:r>
            <a:r>
              <a:rPr lang="es-ES_tradnl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no perdonó al mundo antiguo</a:t>
            </a: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sino que guardó a Noé, pregonero de justicia, con otras siete personas, trayendo el diluvio sobre el mundo de los impíos;</a:t>
            </a:r>
          </a:p>
          <a:p>
            <a:pPr algn="ctr">
              <a:defRPr/>
            </a:pP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y si </a:t>
            </a:r>
            <a:r>
              <a:rPr lang="es-ES_tradnl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condenó por destrucción a las ciudades de Sodoma y de Gomorra</a:t>
            </a: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reduciéndolas a ceniza y </a:t>
            </a:r>
            <a:r>
              <a:rPr lang="es-ES_tradnl" sz="3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poniéndolas de ejemplo a los que habían de vivir impíamente</a:t>
            </a: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</a:t>
            </a:r>
          </a:p>
          <a:p>
            <a:pPr algn="ctr">
              <a:defRPr/>
            </a:pPr>
            <a:r>
              <a:rPr lang="es-ES_tradnl" sz="3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2 Pedro 2:1-</a:t>
            </a:r>
          </a:p>
        </p:txBody>
      </p:sp>
    </p:spTree>
    <p:extLst>
      <p:ext uri="{BB962C8B-B14F-4D97-AF65-F5344CB8AC3E}">
        <p14:creationId xmlns:p14="http://schemas.microsoft.com/office/powerpoint/2010/main" val="1623062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0" y="0"/>
            <a:ext cx="9098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4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9" y="7594"/>
            <a:ext cx="9118036" cy="68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8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56" y="609600"/>
            <a:ext cx="3968044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85885"/>
            <a:ext cx="495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Ninive escapo</a:t>
            </a:r>
          </a:p>
          <a:p>
            <a:pPr algn="ctr"/>
            <a:endParaRPr lang="en-US" sz="7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n-US" sz="7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Porque</a:t>
            </a:r>
            <a:r>
              <a:rPr lang="en-US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?</a:t>
            </a:r>
            <a:endParaRPr lang="es-MX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8137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9800"/>
            <a:ext cx="76962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9601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Arrepentimiento y confesion</a:t>
            </a:r>
            <a:endParaRPr lang="es-MX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91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60960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Sino que según fuimos aprobados por Dios para que se nos confiase el evangelio, </a:t>
            </a: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así hablamos; no como para agradar a los hombres, sino a Dios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que prueba nuestros corazones. 1 Tesalonicenses 2:4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938" y="457200"/>
            <a:ext cx="316706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725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5638800" cy="765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Pues, ¿busco ahora el favor de los hombres, o el de Dios? ¿O trato de agradar a los hombres? </a:t>
            </a:r>
            <a:r>
              <a:rPr lang="es-MX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Pues si todavía agradara a los hombres, no sería siervo de Cristo</a:t>
            </a:r>
            <a:r>
              <a:rPr lang="es-MX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spcBef>
                <a:spcPct val="50000"/>
              </a:spcBef>
              <a:defRPr/>
            </a:pPr>
            <a:r>
              <a:rPr lang="es-MX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Galatas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1:10</a:t>
            </a:r>
          </a:p>
          <a:p>
            <a:pPr algn="ctr">
              <a:spcBef>
                <a:spcPct val="50000"/>
              </a:spcBef>
              <a:defRPr/>
            </a:pPr>
            <a:endParaRPr lang="es-MX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5775" y="838200"/>
            <a:ext cx="35782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88291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0"/>
            <a:ext cx="8915400" cy="78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Solamente que </a:t>
            </a:r>
            <a:r>
              <a:rPr lang="es-MX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os comportéis como es digno del evangelio de Cristo</a:t>
            </a: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para que o sea que vaya a veros, o que esté ausente, oiga de vosotros </a:t>
            </a:r>
            <a:r>
              <a:rPr lang="es-MX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que estáis firmes en un mismo espíritu, combatiendo unánimes por la fe del evangelio</a:t>
            </a: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Filipenses 1:27</a:t>
            </a:r>
          </a:p>
          <a:p>
            <a:pPr algn="ctr">
              <a:spcBef>
                <a:spcPct val="50000"/>
              </a:spcBef>
              <a:defRPr/>
            </a:pP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15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5867400" cy="723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Mas después que Juan </a:t>
            </a:r>
            <a:r>
              <a:rPr lang="es-MX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fué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encarcelado, </a:t>
            </a:r>
            <a:r>
              <a:rPr lang="es-MX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Jesús vino á Galilea predicando el evangelio del reino de Dios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Y diciendo: El tiempo es cumplido, y el reino de Dios está cerca: </a:t>
            </a:r>
            <a:r>
              <a:rPr lang="es-MX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arrepentíos, y creed al evangelio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endParaRPr lang="es-MX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Marcos 1:14,15.</a:t>
            </a:r>
          </a:p>
          <a:p>
            <a:pPr algn="ctr">
              <a:defRPr/>
            </a:pPr>
            <a:endParaRPr lang="es-MX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320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85618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54864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Venga tu reino. </a:t>
            </a:r>
            <a:r>
              <a:rPr lang="es-MX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Sea hecha tu voluntad, como en el cielo, así también en la tierra</a:t>
            </a:r>
            <a:r>
              <a:rPr lang="es-MX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.</a:t>
            </a:r>
          </a:p>
          <a:p>
            <a:pPr algn="ctr">
              <a:defRPr/>
            </a:pPr>
            <a:endParaRPr lang="es-MX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s-MX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Mateo 6:10.</a:t>
            </a: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320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007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320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0" y="0"/>
            <a:ext cx="54102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No puedo yo hacer nada por mí mismo; según oigo, así juzgo; y mi juicio es justo, </a:t>
            </a:r>
            <a:r>
              <a:rPr lang="es-ES_tradnl" sz="40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porque no busco mi voluntad, sino la voluntad del que me envió, la del Padre</a:t>
            </a:r>
            <a:r>
              <a:rPr lang="es-ES_tradnl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ES_tradnl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Juan 5:30</a:t>
            </a:r>
          </a:p>
        </p:txBody>
      </p:sp>
    </p:spTree>
    <p:extLst>
      <p:ext uri="{BB962C8B-B14F-4D97-AF65-F5344CB8AC3E}">
        <p14:creationId xmlns:p14="http://schemas.microsoft.com/office/powerpoint/2010/main" val="239894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390" y="1219200"/>
            <a:ext cx="371060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" y="311289"/>
            <a:ext cx="55338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La Obra del Anticristo se evidencia</a:t>
            </a:r>
            <a:endParaRPr lang="es-MX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516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390" y="1219200"/>
            <a:ext cx="371060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0447" y="381000"/>
            <a:ext cx="55338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“El espiritu de</a:t>
            </a:r>
          </a:p>
          <a:p>
            <a:pPr algn="ctr"/>
            <a:endParaRPr lang="es-MX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s-MX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 desobediencia </a:t>
            </a:r>
          </a:p>
          <a:p>
            <a:pPr algn="ctr"/>
            <a:endParaRPr lang="es-MX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Y</a:t>
            </a:r>
            <a:r>
              <a:rPr lang="es-MX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 rebelion </a:t>
            </a:r>
          </a:p>
          <a:p>
            <a:pPr algn="ctr"/>
            <a:endParaRPr lang="es-MX" sz="4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s-MX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contra Dios”</a:t>
            </a:r>
          </a:p>
          <a:p>
            <a:pPr algn="ctr"/>
            <a:endParaRPr lang="es-MX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588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8177"/>
            <a:ext cx="7086600" cy="6740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52400">
                    <a:schemeClr val="bg1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The term or title antichrist, in Christian theology, refers to a leader who fulfills Biblical prophecies concerning an adversary of Christ, while resembling him in a deceptive manner. The antichrist will seemingly provide for the needs of the people but deny them ultimate salvation.</a:t>
            </a:r>
            <a:endParaRPr lang="es-MX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52400">
                  <a:schemeClr val="bg1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0400" y="1828800"/>
            <a:ext cx="19906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4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14400"/>
            <a:ext cx="38100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4800600" cy="68634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Anticristo:</a:t>
            </a:r>
          </a:p>
          <a:p>
            <a:pPr algn="ctr">
              <a:defRPr/>
            </a:pP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778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>
              <a:defRPr/>
            </a:pPr>
            <a:r>
              <a:rPr lang="es-MX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“Anti”</a:t>
            </a: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 </a:t>
            </a:r>
          </a:p>
          <a:p>
            <a:pPr algn="ctr">
              <a:defRPr/>
            </a:pP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778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>
              <a:defRPr/>
            </a:pP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En contra o en lugar de</a:t>
            </a:r>
          </a:p>
          <a:p>
            <a:pPr algn="ctr">
              <a:defRPr/>
            </a:pP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778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>
              <a:defRPr/>
            </a:pP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“</a:t>
            </a:r>
            <a:r>
              <a:rPr lang="es-MX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Cristo</a:t>
            </a: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”</a:t>
            </a:r>
          </a:p>
          <a:p>
            <a:pPr algn="ctr">
              <a:defRPr/>
            </a:pP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778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>
              <a:defRPr/>
            </a:pPr>
            <a:r>
              <a: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778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 Nuestro Senor </a:t>
            </a:r>
          </a:p>
        </p:txBody>
      </p:sp>
    </p:spTree>
    <p:extLst>
      <p:ext uri="{BB962C8B-B14F-4D97-AF65-F5344CB8AC3E}">
        <p14:creationId xmlns:p14="http://schemas.microsoft.com/office/powerpoint/2010/main" val="185154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5486400" cy="821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“</a:t>
            </a:r>
            <a:r>
              <a:rPr lang="es-MX" sz="44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Estrategos</a:t>
            </a:r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”:</a:t>
            </a:r>
          </a:p>
          <a:p>
            <a:pPr algn="ctr"/>
            <a:endParaRPr lang="es-MX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Comandante</a:t>
            </a:r>
          </a:p>
          <a:p>
            <a:pPr algn="ctr"/>
            <a:endParaRPr lang="es-MX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“</a:t>
            </a:r>
            <a:r>
              <a:rPr lang="es-MX" sz="44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AntiEstrategos</a:t>
            </a:r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”:</a:t>
            </a:r>
          </a:p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Comandante Enemigo</a:t>
            </a:r>
          </a:p>
          <a:p>
            <a:pPr algn="ctr"/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O</a:t>
            </a:r>
          </a:p>
          <a:p>
            <a:pPr algn="ctr"/>
            <a:r>
              <a:rPr lang="en-US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Comandante</a:t>
            </a:r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 a cargo</a:t>
            </a:r>
            <a:endParaRPr lang="es-MX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endParaRPr lang="es-MX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chemeClr val="bg1">
                    <a:alpha val="75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8870" y="914400"/>
            <a:ext cx="3622729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84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0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Pero hubo también falsos profetas entre el pueblo, </a:t>
            </a:r>
            <a:r>
              <a:rPr lang="es-ES_tradnl" sz="29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como habrá entre vosotros falsos maestros</a:t>
            </a:r>
            <a:r>
              <a:rPr lang="es-ES_tradnl" sz="2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que introducirán encubiertamente herejías destructoras, y aun negarán al Señor que los rescató, atrayendo sobre sí mismos destrucción repentina.</a:t>
            </a:r>
          </a:p>
          <a:p>
            <a:pPr algn="ctr">
              <a:defRPr/>
            </a:pPr>
            <a:r>
              <a:rPr lang="es-ES_tradnl" sz="2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</a:t>
            </a:r>
            <a:r>
              <a:rPr lang="es-ES_tradnl" sz="29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muchos seguirán sus disoluciones, por causa de los cuales el camino de la verdad será blasfemado</a:t>
            </a:r>
            <a:r>
              <a:rPr lang="es-ES_tradnl" sz="2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</a:t>
            </a:r>
          </a:p>
          <a:p>
            <a:pPr algn="ctr">
              <a:defRPr/>
            </a:pPr>
            <a:r>
              <a:rPr lang="es-ES_tradnl" sz="2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y por avaricia harán mercadería de vosotros con palabras fingidas. Sobre los tales ya de largo tiempo la condenación no se tarda, y su perdición no se duerme.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sz="2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2 Pedro 2:1-</a:t>
            </a:r>
          </a:p>
        </p:txBody>
      </p:sp>
    </p:spTree>
    <p:extLst>
      <p:ext uri="{BB962C8B-B14F-4D97-AF65-F5344CB8AC3E}">
        <p14:creationId xmlns:p14="http://schemas.microsoft.com/office/powerpoint/2010/main" val="311529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472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152400" y="1395948"/>
            <a:ext cx="4953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6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Enseñaran a amar a Jesús </a:t>
            </a:r>
            <a:r>
              <a:rPr lang="es-ES_tradnl" sz="6000" b="1" u="sng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sin obedecerlo</a:t>
            </a:r>
            <a:endParaRPr lang="es-ES_tradnl" sz="6000" b="1" u="sng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045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390" y="1219200"/>
            <a:ext cx="371060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5533862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MX" sz="60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La Evidencia mas clara de quien  es elAnticristo</a:t>
            </a:r>
            <a:endParaRPr lang="es-MX" sz="6000" b="1" spc="150" dirty="0">
              <a:ln w="11430"/>
              <a:solidFill>
                <a:srgbClr val="F8F8F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0871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2" cstate="print"/>
          <a:srcRect l="4240" t="3279" r="20848" b="18005"/>
          <a:stretch>
            <a:fillRect/>
          </a:stretch>
        </p:blipFill>
        <p:spPr bwMode="auto">
          <a:xfrm>
            <a:off x="5791200" y="1066800"/>
            <a:ext cx="335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0" y="1600200"/>
            <a:ext cx="5867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Si me amáis, guardad mis mandamientos</a:t>
            </a:r>
          </a:p>
          <a:p>
            <a:pPr algn="ctr">
              <a:defRPr/>
            </a:pPr>
            <a:r>
              <a:rPr lang="es-ES_tradnl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Juan 14:15</a:t>
            </a:r>
          </a:p>
        </p:txBody>
      </p:sp>
    </p:spTree>
    <p:extLst>
      <p:ext uri="{BB962C8B-B14F-4D97-AF65-F5344CB8AC3E}">
        <p14:creationId xmlns:p14="http://schemas.microsoft.com/office/powerpoint/2010/main" val="1449292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-152400" y="762000"/>
            <a:ext cx="5770563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en esto sabemos que nosotros le conocemos, </a:t>
            </a:r>
            <a:r>
              <a:rPr lang="es-ES_tradnl" sz="48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si guardamos sus mandamientos</a:t>
            </a: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ES_tradn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1 Juan 2:3</a:t>
            </a: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2" cstate="print"/>
          <a:srcRect l="4254" t="2292" r="4256" b="22101"/>
          <a:stretch>
            <a:fillRect/>
          </a:stretch>
        </p:blipFill>
        <p:spPr bwMode="auto">
          <a:xfrm>
            <a:off x="5441950" y="1219200"/>
            <a:ext cx="37020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431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990600"/>
            <a:ext cx="411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0" y="304800"/>
            <a:ext cx="5029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El que dice: Yo le conozco, y no guarda sus mandamientos, </a:t>
            </a:r>
            <a:r>
              <a:rPr lang="es-ES_tradnl" sz="44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el tal es mentiroso, y la verdad no está en él</a:t>
            </a:r>
            <a:r>
              <a:rPr lang="es-ES_tradn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r>
              <a:rPr lang="es-ES_tradn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1 Juan 2:4</a:t>
            </a:r>
          </a:p>
        </p:txBody>
      </p:sp>
    </p:spTree>
    <p:extLst>
      <p:ext uri="{BB962C8B-B14F-4D97-AF65-F5344CB8AC3E}">
        <p14:creationId xmlns:p14="http://schemas.microsoft.com/office/powerpoint/2010/main" val="2919355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0" y="228600"/>
            <a:ext cx="52578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 Y yo Juan vi la santa ciudad, la nueva Jerusalén, descender del cielo, de Dios, dispuesta como una esposa ataviada para su marido… No entrará en ella ninguna cosa inmunda, o que hace abominación </a:t>
            </a:r>
            <a:r>
              <a:rPr lang="es-ES_tradnl" sz="32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mentira</a:t>
            </a: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… </a:t>
            </a:r>
          </a:p>
          <a:p>
            <a:pPr algn="ctr">
              <a:defRPr/>
            </a:pPr>
            <a:r>
              <a:rPr lang="es-ES_tradnl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Apocalipsis 21:2,27.</a:t>
            </a: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88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284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88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0" y="381000"/>
            <a:ext cx="51054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Bienaventurados </a:t>
            </a:r>
            <a:r>
              <a:rPr lang="es-ES_tradnl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los que guardan sus mandamientos</a:t>
            </a: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, para que su potencia sea en el árbol de la vida, </a:t>
            </a:r>
            <a:r>
              <a:rPr lang="es-ES_tradnl" sz="3600" b="1" u="sng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y que entren por las puertas en la ciudad</a:t>
            </a: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. </a:t>
            </a:r>
          </a:p>
          <a:p>
            <a:pPr algn="ctr">
              <a:defRPr/>
            </a:pPr>
            <a:endParaRPr lang="es-ES_tradnl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es-ES_tradn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itchFamily="34" charset="0"/>
              </a:rPr>
              <a:t>Apocalipsis 22:14</a:t>
            </a:r>
          </a:p>
        </p:txBody>
      </p:sp>
    </p:spTree>
    <p:extLst>
      <p:ext uri="{BB962C8B-B14F-4D97-AF65-F5344CB8AC3E}">
        <p14:creationId xmlns:p14="http://schemas.microsoft.com/office/powerpoint/2010/main" val="1295880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486400" y="10668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8" name="WordArt 6"/>
          <p:cNvSpPr>
            <a:spLocks noChangeArrowheads="1" noChangeShapeType="1" noTextEdit="1"/>
          </p:cNvSpPr>
          <p:nvPr/>
        </p:nvSpPr>
        <p:spPr bwMode="auto">
          <a:xfrm>
            <a:off x="457200" y="533400"/>
            <a:ext cx="5181600" cy="598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No hay </a:t>
            </a:r>
          </a:p>
          <a:p>
            <a:pPr algn="ctr"/>
            <a:r>
              <a:rPr lang="es-ES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salvación</a:t>
            </a:r>
            <a:endParaRPr lang="es-ES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mpact"/>
            </a:endParaRPr>
          </a:p>
          <a:p>
            <a:pPr algn="ctr"/>
            <a:r>
              <a:rPr lang="es-ES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 en la</a:t>
            </a:r>
          </a:p>
          <a:p>
            <a:pPr algn="ctr"/>
            <a:r>
              <a:rPr lang="es-ES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 desobediencia</a:t>
            </a:r>
            <a:endParaRPr lang="es-MX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804972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56" y="609600"/>
            <a:ext cx="3968044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85885"/>
            <a:ext cx="495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Ninive escapo</a:t>
            </a:r>
          </a:p>
          <a:p>
            <a:pPr algn="ctr"/>
            <a:endParaRPr lang="en-US" sz="7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  <a:p>
            <a:pPr algn="ctr"/>
            <a:r>
              <a:rPr lang="en-US" sz="7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Porque</a:t>
            </a:r>
            <a:r>
              <a:rPr lang="en-US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cs typeface="Arial Black"/>
              </a:rPr>
              <a:t>?</a:t>
            </a:r>
            <a:endParaRPr lang="es-MX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5042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9800"/>
            <a:ext cx="76962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9601"/>
            <a:ext cx="838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Arrepentimiento y confesion</a:t>
            </a:r>
            <a:endParaRPr lang="es-MX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83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girl bible stu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188"/>
            <a:ext cx="8610600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4984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boy wages good and ev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9137650" cy="133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529422"/>
      </p:ext>
    </p:extLst>
  </p:cSld>
  <p:clrMapOvr>
    <a:masterClrMapping/>
  </p:clrMapOvr>
  <p:transition xmlns:p14="http://schemas.microsoft.com/office/powerpoint/2010/main"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SL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24147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Line 3"/>
          <p:cNvSpPr>
            <a:spLocks noChangeShapeType="1"/>
          </p:cNvSpPr>
          <p:nvPr/>
        </p:nvSpPr>
        <p:spPr bwMode="auto">
          <a:xfrm>
            <a:off x="838200" y="1219200"/>
            <a:ext cx="3276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33124" name="Line 4"/>
          <p:cNvSpPr>
            <a:spLocks noChangeShapeType="1"/>
          </p:cNvSpPr>
          <p:nvPr/>
        </p:nvSpPr>
        <p:spPr bwMode="auto">
          <a:xfrm>
            <a:off x="838200" y="1752600"/>
            <a:ext cx="3352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838200" y="2209800"/>
            <a:ext cx="3276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33126" name="Line 6"/>
          <p:cNvSpPr>
            <a:spLocks noChangeShapeType="1"/>
          </p:cNvSpPr>
          <p:nvPr/>
        </p:nvSpPr>
        <p:spPr bwMode="auto">
          <a:xfrm>
            <a:off x="838200" y="2895600"/>
            <a:ext cx="2514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94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SL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244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052078"/>
      </p:ext>
    </p:extLst>
  </p:cSld>
  <p:clrMapOvr>
    <a:masterClrMapping/>
  </p:clrMapOvr>
  <p:transition xmlns:p14="http://schemas.microsoft.com/office/powerpoint/2010/main"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D089.JPG                                                       00031A3AHard Disk A                    B3047B8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5599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 D099T.JPG                                                      00031A3AHard Disk A                    B3047B8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2874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1"/>
          <a:stretch>
            <a:fillRect/>
          </a:stretch>
        </p:blipFill>
        <p:spPr bwMode="auto">
          <a:xfrm>
            <a:off x="4876800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6" name="Picture 2" descr=" D032T.JPG                                                      00031A3AHard Disk A                    B3047B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6" b="20540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13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5" descr="Jesus%20power%20evil%20sword%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7373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0" y="300647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SALMO  40:4</a:t>
            </a:r>
            <a:b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</a:b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Bienaventurado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el hombre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que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puso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en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Jehová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su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confianza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,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su</a:t>
            </a:r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pie no </a:t>
            </a:r>
            <a:r>
              <a:rPr lang="en-US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tropezara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</p:txBody>
      </p: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0" y="3810000"/>
            <a:ext cx="89090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Jeremías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17:5-7: "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Maldito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el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varón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que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confía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en el hombre, y pone carne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por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su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brazo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, y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su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corazón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se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aparta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del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Señor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." </a:t>
            </a:r>
            <a:r>
              <a:rPr lang="ja-JP" alt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/>
                <a:cs typeface="+mn-cs"/>
              </a:rPr>
              <a:t>“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Pero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Bendito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el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varón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que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confía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en el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Señor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, y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cuya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confianza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es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el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Señor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" 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27186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228600" y="165904"/>
            <a:ext cx="84423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"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Nuestra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alma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espera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al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Señor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;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nuestra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ayuda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y escudo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es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Él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.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Por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tanto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, en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Él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se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alegrará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nuestro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corazón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,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porque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en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su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santo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nombre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hemos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confiado</a:t>
            </a:r>
            <a:r>
              <a:rPr lang="ja-JP" alt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/>
                <a:cs typeface="+mn-cs"/>
              </a:rPr>
              <a:t>“</a:t>
            </a:r>
            <a:endParaRPr lang="en-US" sz="36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  <a:p>
            <a:pPr algn="ctr">
              <a:defRPr/>
            </a:pP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(</a:t>
            </a:r>
            <a:r>
              <a:rPr lang="en-US" sz="36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Salmo</a:t>
            </a:r>
            <a:r>
              <a:rPr lang="en-US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33: 20-21)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/>
            </a:r>
            <a:b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</a:b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+mn-cs"/>
            </a:endParaRPr>
          </a:p>
        </p:txBody>
      </p:sp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0" y="3959225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SALMO 125:1</a:t>
            </a:r>
            <a:b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</a:b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Los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que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confían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en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Jehová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son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como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el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monte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de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Sion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,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que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no se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mueve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sino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que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permanece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para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siempre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52504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D089.JPG                                                       00031A3AHard Disk A                    B3047B8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190415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4133</TotalTime>
  <Words>2811</Words>
  <Application>Microsoft Macintosh PowerPoint</Application>
  <PresentationFormat>On-screen Show (4:3)</PresentationFormat>
  <Paragraphs>215</Paragraphs>
  <Slides>98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Juan</dc:creator>
  <cp:lastModifiedBy>Juan Rivera</cp:lastModifiedBy>
  <cp:revision>142</cp:revision>
  <dcterms:created xsi:type="dcterms:W3CDTF">2005-04-28T16:55:17Z</dcterms:created>
  <dcterms:modified xsi:type="dcterms:W3CDTF">2013-10-27T00:26:50Z</dcterms:modified>
</cp:coreProperties>
</file>