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84" r:id="rId4"/>
    <p:sldId id="276" r:id="rId5"/>
    <p:sldId id="291" r:id="rId6"/>
    <p:sldId id="285" r:id="rId7"/>
    <p:sldId id="286" r:id="rId8"/>
    <p:sldId id="287" r:id="rId9"/>
    <p:sldId id="292" r:id="rId10"/>
    <p:sldId id="29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5294" autoAdjust="0"/>
  </p:normalViewPr>
  <p:slideViewPr>
    <p:cSldViewPr snapToGrid="0">
      <p:cViewPr>
        <p:scale>
          <a:sx n="75" d="100"/>
          <a:sy n="75" d="100"/>
        </p:scale>
        <p:origin x="1104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ay\Desktop\Moon%20Lake%20Survey%202023%20V%201999%20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1999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'Q3'!$M$23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'Q3'!$N$22:$R$22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'Q3'!$N$23:$R$23</c:f>
              <c:numCache>
                <c:formatCode>0%</c:formatCode>
                <c:ptCount val="5"/>
                <c:pt idx="0">
                  <c:v>0.21951219512195122</c:v>
                </c:pt>
                <c:pt idx="1">
                  <c:v>0</c:v>
                </c:pt>
                <c:pt idx="2">
                  <c:v>3.4482758620689655E-2</c:v>
                </c:pt>
                <c:pt idx="3">
                  <c:v>0.19230769230769232</c:v>
                </c:pt>
                <c:pt idx="4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1-4C15-A9F3-92A141E62E98}"/>
            </c:ext>
          </c:extLst>
        </c:ser>
        <c:ser>
          <c:idx val="1"/>
          <c:order val="1"/>
          <c:tx>
            <c:strRef>
              <c:f>'Q3'!$M$24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'Q3'!$N$22:$R$22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'Q3'!$N$24:$R$24</c:f>
              <c:numCache>
                <c:formatCode>0%</c:formatCode>
                <c:ptCount val="5"/>
                <c:pt idx="0">
                  <c:v>0.56097560975609762</c:v>
                </c:pt>
                <c:pt idx="1">
                  <c:v>0.10344827586206896</c:v>
                </c:pt>
                <c:pt idx="2">
                  <c:v>0.31034482758620691</c:v>
                </c:pt>
                <c:pt idx="3">
                  <c:v>0.38461538461538464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1-4C15-A9F3-92A141E62E98}"/>
            </c:ext>
          </c:extLst>
        </c:ser>
        <c:ser>
          <c:idx val="2"/>
          <c:order val="2"/>
          <c:tx>
            <c:strRef>
              <c:f>'Q3'!$M$25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'Q3'!$N$22:$R$22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'Q3'!$N$25:$R$25</c:f>
              <c:numCache>
                <c:formatCode>0%</c:formatCode>
                <c:ptCount val="5"/>
                <c:pt idx="0">
                  <c:v>0.21951219512195122</c:v>
                </c:pt>
                <c:pt idx="1">
                  <c:v>0.62068965517241381</c:v>
                </c:pt>
                <c:pt idx="2">
                  <c:v>0.37931034482758619</c:v>
                </c:pt>
                <c:pt idx="3">
                  <c:v>0.26923076923076922</c:v>
                </c:pt>
                <c:pt idx="4">
                  <c:v>0.53125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1-4C15-A9F3-92A141E62E98}"/>
            </c:ext>
          </c:extLst>
        </c:ser>
        <c:ser>
          <c:idx val="3"/>
          <c:order val="3"/>
          <c:tx>
            <c:strRef>
              <c:f>'Q3'!$M$26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'Q3'!$N$22:$R$22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'Q3'!$N$26:$R$26</c:f>
              <c:numCache>
                <c:formatCode>0%</c:formatCode>
                <c:ptCount val="5"/>
                <c:pt idx="0">
                  <c:v>0</c:v>
                </c:pt>
                <c:pt idx="1">
                  <c:v>0.2413793103448276</c:v>
                </c:pt>
                <c:pt idx="2">
                  <c:v>0.17241379310344829</c:v>
                </c:pt>
                <c:pt idx="3">
                  <c:v>3.8461538461538464E-2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D1-4C15-A9F3-92A141E62E98}"/>
            </c:ext>
          </c:extLst>
        </c:ser>
        <c:ser>
          <c:idx val="4"/>
          <c:order val="4"/>
          <c:tx>
            <c:strRef>
              <c:f>'Q3'!$M$27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'Q3'!$N$22:$R$22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'Q3'!$N$27:$R$27</c:f>
              <c:numCache>
                <c:formatCode>0%</c:formatCode>
                <c:ptCount val="5"/>
                <c:pt idx="0">
                  <c:v>0</c:v>
                </c:pt>
                <c:pt idx="1">
                  <c:v>3.4482758620689655E-2</c:v>
                </c:pt>
                <c:pt idx="2">
                  <c:v>0.10344827586206896</c:v>
                </c:pt>
                <c:pt idx="3">
                  <c:v>0.11538461538461539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1-4C15-A9F3-92A141E62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627631"/>
        <c:axId val="871027391"/>
      </c:barChart>
      <c:catAx>
        <c:axId val="87662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27391"/>
        <c:crosses val="autoZero"/>
        <c:auto val="1"/>
        <c:lblAlgn val="ctr"/>
        <c:lblOffset val="100"/>
        <c:noMultiLvlLbl val="0"/>
      </c:catAx>
      <c:valAx>
        <c:axId val="87102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62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'Q10'!$K$21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'Q10'!$L$20:$P$20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'Q10'!$L$21:$P$21</c:f>
              <c:numCache>
                <c:formatCode>0%</c:formatCode>
                <c:ptCount val="5"/>
                <c:pt idx="0">
                  <c:v>0.11764705882352941</c:v>
                </c:pt>
                <c:pt idx="1">
                  <c:v>0.21212121212121213</c:v>
                </c:pt>
                <c:pt idx="2">
                  <c:v>0.14705882352941177</c:v>
                </c:pt>
                <c:pt idx="3">
                  <c:v>5.8823529411764705E-2</c:v>
                </c:pt>
                <c:pt idx="4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E-49B7-9E02-7310C818EF50}"/>
            </c:ext>
          </c:extLst>
        </c:ser>
        <c:ser>
          <c:idx val="1"/>
          <c:order val="1"/>
          <c:tx>
            <c:strRef>
              <c:f>'Q10'!$K$22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'Q10'!$L$20:$P$20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'Q10'!$L$22:$P$22</c:f>
              <c:numCache>
                <c:formatCode>0%</c:formatCode>
                <c:ptCount val="5"/>
                <c:pt idx="0">
                  <c:v>0.67647058823529416</c:v>
                </c:pt>
                <c:pt idx="1">
                  <c:v>0.33333333333333331</c:v>
                </c:pt>
                <c:pt idx="2">
                  <c:v>0.5</c:v>
                </c:pt>
                <c:pt idx="3">
                  <c:v>0.79411764705882348</c:v>
                </c:pt>
                <c:pt idx="4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E-49B7-9E02-7310C818EF50}"/>
            </c:ext>
          </c:extLst>
        </c:ser>
        <c:ser>
          <c:idx val="2"/>
          <c:order val="2"/>
          <c:tx>
            <c:strRef>
              <c:f>'Q10'!$K$23</c:f>
              <c:strCache>
                <c:ptCount val="1"/>
                <c:pt idx="0">
                  <c:v>Neutral/No Opinion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'Q10'!$L$20:$P$20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'Q10'!$L$23:$P$23</c:f>
              <c:numCache>
                <c:formatCode>0%</c:formatCode>
                <c:ptCount val="5"/>
                <c:pt idx="0">
                  <c:v>0.20588235294117646</c:v>
                </c:pt>
                <c:pt idx="1">
                  <c:v>0.45454545454545453</c:v>
                </c:pt>
                <c:pt idx="2">
                  <c:v>0.35294117647058826</c:v>
                </c:pt>
                <c:pt idx="3">
                  <c:v>0.14705882352941177</c:v>
                </c:pt>
                <c:pt idx="4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9E-49B7-9E02-7310C818E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790623"/>
        <c:axId val="855432431"/>
      </c:barChart>
      <c:catAx>
        <c:axId val="754790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432431"/>
        <c:crosses val="autoZero"/>
        <c:auto val="1"/>
        <c:lblAlgn val="ctr"/>
        <c:lblOffset val="100"/>
        <c:noMultiLvlLbl val="0"/>
      </c:catAx>
      <c:valAx>
        <c:axId val="855432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9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'Q11'!$C$24</c:f>
              <c:strCache>
                <c:ptCount val="1"/>
                <c:pt idx="0">
                  <c:v>%oppose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'Q11'!$A$25:$A$28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'Q11'!$C$25:$C$28</c:f>
              <c:numCache>
                <c:formatCode>0%</c:formatCode>
                <c:ptCount val="4"/>
                <c:pt idx="0">
                  <c:v>7.6923076923076927E-2</c:v>
                </c:pt>
                <c:pt idx="1">
                  <c:v>0.19230769230769232</c:v>
                </c:pt>
                <c:pt idx="2">
                  <c:v>0.125</c:v>
                </c:pt>
                <c:pt idx="3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A-4AC4-8BD0-A864FA0AA5D1}"/>
            </c:ext>
          </c:extLst>
        </c:ser>
        <c:ser>
          <c:idx val="1"/>
          <c:order val="1"/>
          <c:tx>
            <c:strRef>
              <c:f>'Q11'!$B$24</c:f>
              <c:strCache>
                <c:ptCount val="1"/>
                <c:pt idx="0">
                  <c:v>% favor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'Q11'!$A$25:$A$28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'Q11'!$B$25:$B$28</c:f>
              <c:numCache>
                <c:formatCode>0%</c:formatCode>
                <c:ptCount val="4"/>
                <c:pt idx="0">
                  <c:v>0.88461538461538458</c:v>
                </c:pt>
                <c:pt idx="1">
                  <c:v>0.61538461538461542</c:v>
                </c:pt>
                <c:pt idx="2">
                  <c:v>0.54166666666666663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A-4AC4-8BD0-A864FA0AA5D1}"/>
            </c:ext>
          </c:extLst>
        </c:ser>
        <c:ser>
          <c:idx val="2"/>
          <c:order val="2"/>
          <c:tx>
            <c:strRef>
              <c:f>'Q11'!$D$24</c:f>
              <c:strCache>
                <c:ptCount val="1"/>
                <c:pt idx="0">
                  <c:v>%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'Q11'!$A$25:$A$28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'Q11'!$D$25:$D$28</c:f>
              <c:numCache>
                <c:formatCode>0%</c:formatCode>
                <c:ptCount val="4"/>
                <c:pt idx="0">
                  <c:v>3.8461538461538464E-2</c:v>
                </c:pt>
                <c:pt idx="1">
                  <c:v>0.19230769230769232</c:v>
                </c:pt>
                <c:pt idx="2">
                  <c:v>0.33333333333333331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A-4AC4-8BD0-A864FA0AA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3958655"/>
        <c:axId val="754752223"/>
      </c:barChart>
      <c:catAx>
        <c:axId val="71395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52223"/>
        <c:crosses val="autoZero"/>
        <c:auto val="1"/>
        <c:lblAlgn val="ctr"/>
        <c:lblOffset val="100"/>
        <c:noMultiLvlLbl val="0"/>
      </c:catAx>
      <c:valAx>
        <c:axId val="754752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58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'Q11'!$C$34</c:f>
              <c:strCache>
                <c:ptCount val="1"/>
                <c:pt idx="0">
                  <c:v>%oppose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'Q11'!$A$35:$A$38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'Q11'!$C$35:$C$38</c:f>
              <c:numCache>
                <c:formatCode>0%</c:formatCode>
                <c:ptCount val="4"/>
                <c:pt idx="0">
                  <c:v>8.8235294117647065E-2</c:v>
                </c:pt>
                <c:pt idx="1">
                  <c:v>0.29411764705882354</c:v>
                </c:pt>
                <c:pt idx="2">
                  <c:v>0.11764705882352941</c:v>
                </c:pt>
                <c:pt idx="3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5-499D-B9D2-56256DEF4D0F}"/>
            </c:ext>
          </c:extLst>
        </c:ser>
        <c:ser>
          <c:idx val="1"/>
          <c:order val="1"/>
          <c:tx>
            <c:strRef>
              <c:f>'Q11'!$B$34</c:f>
              <c:strCache>
                <c:ptCount val="1"/>
                <c:pt idx="0">
                  <c:v>% favor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'Q11'!$A$35:$A$38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'Q11'!$B$35:$B$38</c:f>
              <c:numCache>
                <c:formatCode>0%</c:formatCode>
                <c:ptCount val="4"/>
                <c:pt idx="0">
                  <c:v>0.6470588235294118</c:v>
                </c:pt>
                <c:pt idx="1">
                  <c:v>0.47058823529411764</c:v>
                </c:pt>
                <c:pt idx="2">
                  <c:v>0.58823529411764708</c:v>
                </c:pt>
                <c:pt idx="3">
                  <c:v>0.63636363636363635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5-499D-B9D2-56256DEF4D0F}"/>
            </c:ext>
          </c:extLst>
        </c:ser>
        <c:ser>
          <c:idx val="2"/>
          <c:order val="2"/>
          <c:tx>
            <c:strRef>
              <c:f>'Q11'!$D$34</c:f>
              <c:strCache>
                <c:ptCount val="1"/>
                <c:pt idx="0">
                  <c:v>%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'Q11'!$A$35:$A$38</c:f>
              <c:strCache>
                <c:ptCount val="4"/>
                <c:pt idx="0">
                  <c:v>Regulations designed to reduce the density of new developments on critical habitats, environmentally sensitive lands, and valuable open spaces</c:v>
                </c:pt>
                <c:pt idx="1">
                  <c:v>Regulations designed to preserve the natural character of the shoreline, such as limiting vegetative cutting</c:v>
                </c:pt>
                <c:pt idx="2">
                  <c:v>Regulations designed to reduce stormwater runoff (carrying algae/nutrients) entering the lake</c:v>
                </c:pt>
                <c:pt idx="3">
                  <c:v>Regulations limiting "funnel development" whereby an unlimited number of inland buildings lots share a relatively small amount of lakeshore frontage.</c:v>
                </c:pt>
              </c:strCache>
            </c:strRef>
          </c:cat>
          <c:val>
            <c:numRef>
              <c:f>'Q11'!$D$35:$D$38</c:f>
              <c:numCache>
                <c:formatCode>0%</c:formatCode>
                <c:ptCount val="4"/>
                <c:pt idx="0">
                  <c:v>0.26470588235294118</c:v>
                </c:pt>
                <c:pt idx="1">
                  <c:v>0.23529411764705882</c:v>
                </c:pt>
                <c:pt idx="2">
                  <c:v>0.29411764705882354</c:v>
                </c:pt>
                <c:pt idx="3">
                  <c:v>0.21212121212121213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5-499D-B9D2-56256DEF4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014815"/>
        <c:axId val="859131967"/>
      </c:barChart>
      <c:catAx>
        <c:axId val="672014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131967"/>
        <c:crosses val="autoZero"/>
        <c:auto val="1"/>
        <c:lblAlgn val="ctr"/>
        <c:lblOffset val="100"/>
        <c:noMultiLvlLbl val="0"/>
      </c:catAx>
      <c:valAx>
        <c:axId val="85913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1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'Q3'!$M$29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'Q3'!$N$28:$R$28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'Q3'!$N$29:$R$29</c:f>
              <c:numCache>
                <c:formatCode>0%</c:formatCode>
                <c:ptCount val="5"/>
                <c:pt idx="0">
                  <c:v>0.35294117647058826</c:v>
                </c:pt>
                <c:pt idx="1">
                  <c:v>0</c:v>
                </c:pt>
                <c:pt idx="2">
                  <c:v>5.8823529411764705E-2</c:v>
                </c:pt>
                <c:pt idx="3">
                  <c:v>0.3235294117647059</c:v>
                </c:pt>
                <c:pt idx="4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D-4498-8B77-0DC759C75DC4}"/>
            </c:ext>
          </c:extLst>
        </c:ser>
        <c:ser>
          <c:idx val="1"/>
          <c:order val="1"/>
          <c:tx>
            <c:strRef>
              <c:f>'Q3'!$M$30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'Q3'!$N$28:$R$28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'Q3'!$N$30:$R$30</c:f>
              <c:numCache>
                <c:formatCode>0%</c:formatCode>
                <c:ptCount val="5"/>
                <c:pt idx="0">
                  <c:v>0.44117647058823528</c:v>
                </c:pt>
                <c:pt idx="1">
                  <c:v>8.8235294117647065E-2</c:v>
                </c:pt>
                <c:pt idx="2">
                  <c:v>0.20588235294117646</c:v>
                </c:pt>
                <c:pt idx="3">
                  <c:v>0.17647058823529413</c:v>
                </c:pt>
                <c:pt idx="4">
                  <c:v>0.3235294117647059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D-4498-8B77-0DC759C75DC4}"/>
            </c:ext>
          </c:extLst>
        </c:ser>
        <c:ser>
          <c:idx val="2"/>
          <c:order val="2"/>
          <c:tx>
            <c:strRef>
              <c:f>'Q3'!$M$31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'Q3'!$N$28:$R$28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'Q3'!$N$31:$R$31</c:f>
              <c:numCache>
                <c:formatCode>0%</c:formatCode>
                <c:ptCount val="5"/>
                <c:pt idx="0">
                  <c:v>0.14705882352941177</c:v>
                </c:pt>
                <c:pt idx="1">
                  <c:v>0.5</c:v>
                </c:pt>
                <c:pt idx="2">
                  <c:v>0.41176470588235292</c:v>
                </c:pt>
                <c:pt idx="3">
                  <c:v>0.20588235294117646</c:v>
                </c:pt>
                <c:pt idx="4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D-4498-8B77-0DC759C75DC4}"/>
            </c:ext>
          </c:extLst>
        </c:ser>
        <c:ser>
          <c:idx val="3"/>
          <c:order val="3"/>
          <c:tx>
            <c:strRef>
              <c:f>'Q3'!$M$32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'Q3'!$N$28:$R$28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'Q3'!$N$32:$R$32</c:f>
              <c:numCache>
                <c:formatCode>0%</c:formatCode>
                <c:ptCount val="5"/>
                <c:pt idx="0">
                  <c:v>5.8823529411764705E-2</c:v>
                </c:pt>
                <c:pt idx="1">
                  <c:v>0.41176470588235292</c:v>
                </c:pt>
                <c:pt idx="2">
                  <c:v>0.17647058823529413</c:v>
                </c:pt>
                <c:pt idx="3">
                  <c:v>2.9411764705882353E-2</c:v>
                </c:pt>
                <c:pt idx="4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9D-4498-8B77-0DC759C75DC4}"/>
            </c:ext>
          </c:extLst>
        </c:ser>
        <c:ser>
          <c:idx val="4"/>
          <c:order val="4"/>
          <c:tx>
            <c:strRef>
              <c:f>'Q3'!$M$33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'Q3'!$N$28:$R$28</c:f>
              <c:strCache>
                <c:ptCount val="5"/>
                <c:pt idx="0">
                  <c:v>Swimming</c:v>
                </c:pt>
                <c:pt idx="1">
                  <c:v>Non-motorized boating</c:v>
                </c:pt>
                <c:pt idx="2">
                  <c:v>Fishing</c:v>
                </c:pt>
                <c:pt idx="3">
                  <c:v>Household Water Supply</c:v>
                </c:pt>
                <c:pt idx="4">
                  <c:v>Aesthetic apeal</c:v>
                </c:pt>
              </c:strCache>
            </c:strRef>
          </c:cat>
          <c:val>
            <c:numRef>
              <c:f>'Q3'!$N$33:$R$33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0.14705882352941177</c:v>
                </c:pt>
                <c:pt idx="3">
                  <c:v>0.26470588235294118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9D-4498-8B77-0DC759C75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954991"/>
        <c:axId val="860917743"/>
      </c:barChart>
      <c:catAx>
        <c:axId val="893954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17743"/>
        <c:crosses val="autoZero"/>
        <c:auto val="1"/>
        <c:lblAlgn val="ctr"/>
        <c:lblOffset val="100"/>
        <c:noMultiLvlLbl val="0"/>
      </c:catAx>
      <c:valAx>
        <c:axId val="86091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95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'Q4'!$A$14</c:f>
              <c:strCache>
                <c:ptCount val="1"/>
                <c:pt idx="0">
                  <c:v>Since last year?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'Q4'!$B$12:$E$13</c:f>
              <c:multiLvlStrCache>
                <c:ptCount val="4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</c:lvl>
                <c:lvl>
                  <c:pt idx="0">
                    <c:v>1999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'Q4'!$B$14:$E$14</c:f>
              <c:numCache>
                <c:formatCode>0%</c:formatCode>
                <c:ptCount val="4"/>
                <c:pt idx="0">
                  <c:v>0.30769230769230771</c:v>
                </c:pt>
                <c:pt idx="1">
                  <c:v>0.69230769230769229</c:v>
                </c:pt>
                <c:pt idx="2">
                  <c:v>0.25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E-4555-91DE-C671A547396E}"/>
            </c:ext>
          </c:extLst>
        </c:ser>
        <c:ser>
          <c:idx val="1"/>
          <c:order val="1"/>
          <c:tx>
            <c:strRef>
              <c:f>'Q4'!$A$15</c:f>
              <c:strCache>
                <c:ptCount val="1"/>
                <c:pt idx="0">
                  <c:v>in the past few years?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'Q4'!$B$12:$E$13</c:f>
              <c:multiLvlStrCache>
                <c:ptCount val="4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</c:lvl>
                <c:lvl>
                  <c:pt idx="0">
                    <c:v>1999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'Q4'!$B$15:$E$15</c:f>
              <c:numCache>
                <c:formatCode>0%</c:formatCode>
                <c:ptCount val="4"/>
                <c:pt idx="0">
                  <c:v>0.6071428571428571</c:v>
                </c:pt>
                <c:pt idx="1">
                  <c:v>0.39285714285714285</c:v>
                </c:pt>
                <c:pt idx="2">
                  <c:v>0.65625</c:v>
                </c:pt>
                <c:pt idx="3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E-4555-91DE-C671A5473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654655"/>
        <c:axId val="707896239"/>
      </c:barChart>
      <c:catAx>
        <c:axId val="86265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896239"/>
        <c:crosses val="autoZero"/>
        <c:auto val="1"/>
        <c:lblAlgn val="ctr"/>
        <c:lblOffset val="100"/>
        <c:noMultiLvlLbl val="0"/>
      </c:catAx>
      <c:valAx>
        <c:axId val="70789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5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'Q6'!$G$3</c:f>
              <c:strCache>
                <c:ptCount val="1"/>
                <c:pt idx="0">
                  <c:v>No 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'Q6'!$A$4:$A$17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'Q6'!$G$4:$G$17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6.8965517241379309E-2</c:v>
                </c:pt>
                <c:pt idx="3">
                  <c:v>0.26666666666666666</c:v>
                </c:pt>
                <c:pt idx="4">
                  <c:v>0.42307692307692307</c:v>
                </c:pt>
                <c:pt idx="5">
                  <c:v>0.72</c:v>
                </c:pt>
                <c:pt idx="6">
                  <c:v>0.5714285714285714</c:v>
                </c:pt>
                <c:pt idx="7">
                  <c:v>0.20689655172413793</c:v>
                </c:pt>
                <c:pt idx="8">
                  <c:v>0.5714285714285714</c:v>
                </c:pt>
                <c:pt idx="9">
                  <c:v>0.59259259259259256</c:v>
                </c:pt>
                <c:pt idx="10">
                  <c:v>0.59259259259259256</c:v>
                </c:pt>
                <c:pt idx="11">
                  <c:v>0.51724137931034486</c:v>
                </c:pt>
                <c:pt idx="12">
                  <c:v>0.34482758620689657</c:v>
                </c:pt>
                <c:pt idx="1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F-4F95-826D-B96BC6C08BA5}"/>
            </c:ext>
          </c:extLst>
        </c:ser>
        <c:ser>
          <c:idx val="1"/>
          <c:order val="1"/>
          <c:tx>
            <c:strRef>
              <c:f>'Q6'!$H$3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'Q6'!$A$4:$A$17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'Q6'!$H$4:$H$17</c:f>
              <c:numCache>
                <c:formatCode>0%</c:formatCode>
                <c:ptCount val="14"/>
                <c:pt idx="0">
                  <c:v>0.36666666666666664</c:v>
                </c:pt>
                <c:pt idx="1">
                  <c:v>0.18518518518518517</c:v>
                </c:pt>
                <c:pt idx="2">
                  <c:v>0.51724137931034486</c:v>
                </c:pt>
                <c:pt idx="3">
                  <c:v>0.53333333333333333</c:v>
                </c:pt>
                <c:pt idx="4">
                  <c:v>0.38461538461538464</c:v>
                </c:pt>
                <c:pt idx="5">
                  <c:v>0.04</c:v>
                </c:pt>
                <c:pt idx="6">
                  <c:v>0.35714285714285715</c:v>
                </c:pt>
                <c:pt idx="7">
                  <c:v>0.41379310344827586</c:v>
                </c:pt>
                <c:pt idx="8">
                  <c:v>0.10714285714285714</c:v>
                </c:pt>
                <c:pt idx="9">
                  <c:v>0.14814814814814814</c:v>
                </c:pt>
                <c:pt idx="10">
                  <c:v>0.29629629629629628</c:v>
                </c:pt>
                <c:pt idx="11">
                  <c:v>0.37931034482758619</c:v>
                </c:pt>
                <c:pt idx="12">
                  <c:v>0.41379310344827586</c:v>
                </c:pt>
                <c:pt idx="1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F-4F95-826D-B96BC6C08BA5}"/>
            </c:ext>
          </c:extLst>
        </c:ser>
        <c:ser>
          <c:idx val="2"/>
          <c:order val="2"/>
          <c:tx>
            <c:strRef>
              <c:f>'Q6'!$I$3</c:f>
              <c:strCache>
                <c:ptCount val="1"/>
                <c:pt idx="0">
                  <c:v>Serious Problem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'Q6'!$A$4:$A$17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'Q6'!$I$4:$I$17</c:f>
              <c:numCache>
                <c:formatCode>0%</c:formatCode>
                <c:ptCount val="14"/>
                <c:pt idx="0">
                  <c:v>0.6333333333333333</c:v>
                </c:pt>
                <c:pt idx="1">
                  <c:v>0.7407407407407407</c:v>
                </c:pt>
                <c:pt idx="2">
                  <c:v>0.37931034482758619</c:v>
                </c:pt>
                <c:pt idx="3">
                  <c:v>0.13333333333333333</c:v>
                </c:pt>
                <c:pt idx="4">
                  <c:v>3.8461538461538464E-2</c:v>
                </c:pt>
                <c:pt idx="5">
                  <c:v>0.04</c:v>
                </c:pt>
                <c:pt idx="6">
                  <c:v>0</c:v>
                </c:pt>
                <c:pt idx="7">
                  <c:v>0.34482758620689657</c:v>
                </c:pt>
                <c:pt idx="8">
                  <c:v>7.1428571428571425E-2</c:v>
                </c:pt>
                <c:pt idx="9">
                  <c:v>3.7037037037037035E-2</c:v>
                </c:pt>
                <c:pt idx="10">
                  <c:v>3.7037037037037035E-2</c:v>
                </c:pt>
                <c:pt idx="11">
                  <c:v>3.4482758620689655E-2</c:v>
                </c:pt>
                <c:pt idx="12">
                  <c:v>0.20689655172413793</c:v>
                </c:pt>
                <c:pt idx="1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F-4F95-826D-B96BC6C08BA5}"/>
            </c:ext>
          </c:extLst>
        </c:ser>
        <c:ser>
          <c:idx val="3"/>
          <c:order val="3"/>
          <c:tx>
            <c:strRef>
              <c:f>'Q6'!$J$3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'Q6'!$A$4:$A$17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'Q6'!$J$4:$J$17</c:f>
              <c:numCache>
                <c:formatCode>0%</c:formatCode>
                <c:ptCount val="14"/>
                <c:pt idx="0">
                  <c:v>0</c:v>
                </c:pt>
                <c:pt idx="1">
                  <c:v>7.407407407407407E-2</c:v>
                </c:pt>
                <c:pt idx="2">
                  <c:v>3.4482758620689655E-2</c:v>
                </c:pt>
                <c:pt idx="3">
                  <c:v>6.6666666666666666E-2</c:v>
                </c:pt>
                <c:pt idx="4">
                  <c:v>0.15384615384615385</c:v>
                </c:pt>
                <c:pt idx="5">
                  <c:v>0.2</c:v>
                </c:pt>
                <c:pt idx="6">
                  <c:v>7.1428571428571425E-2</c:v>
                </c:pt>
                <c:pt idx="7">
                  <c:v>3.4482758620689655E-2</c:v>
                </c:pt>
                <c:pt idx="8">
                  <c:v>0.25</c:v>
                </c:pt>
                <c:pt idx="9">
                  <c:v>0.22222222222222221</c:v>
                </c:pt>
                <c:pt idx="10">
                  <c:v>7.407407407407407E-2</c:v>
                </c:pt>
                <c:pt idx="11">
                  <c:v>6.8965517241379309E-2</c:v>
                </c:pt>
                <c:pt idx="12">
                  <c:v>3.4482758620689655E-2</c:v>
                </c:pt>
                <c:pt idx="1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F-4F95-826D-B96BC6C08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954031"/>
        <c:axId val="860916751"/>
      </c:barChart>
      <c:catAx>
        <c:axId val="89395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16751"/>
        <c:crosses val="autoZero"/>
        <c:auto val="1"/>
        <c:lblAlgn val="ctr"/>
        <c:lblOffset val="100"/>
        <c:noMultiLvlLbl val="0"/>
      </c:catAx>
      <c:valAx>
        <c:axId val="860916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95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'Q6'!$R$3</c:f>
              <c:strCache>
                <c:ptCount val="1"/>
                <c:pt idx="0">
                  <c:v>No 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'Q6'!$L$4:$L$17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'Q6'!$R$4:$R$17</c:f>
              <c:numCache>
                <c:formatCode>0%</c:formatCode>
                <c:ptCount val="14"/>
                <c:pt idx="0">
                  <c:v>2.9411764705882353E-2</c:v>
                </c:pt>
                <c:pt idx="1">
                  <c:v>0</c:v>
                </c:pt>
                <c:pt idx="2">
                  <c:v>0</c:v>
                </c:pt>
                <c:pt idx="3">
                  <c:v>2.9411764705882353E-2</c:v>
                </c:pt>
                <c:pt idx="4">
                  <c:v>9.0909090909090912E-2</c:v>
                </c:pt>
                <c:pt idx="5">
                  <c:v>0.70588235294117652</c:v>
                </c:pt>
                <c:pt idx="6">
                  <c:v>0.42424242424242425</c:v>
                </c:pt>
                <c:pt idx="7">
                  <c:v>0.11764705882352941</c:v>
                </c:pt>
                <c:pt idx="8">
                  <c:v>0.11764705882352941</c:v>
                </c:pt>
                <c:pt idx="9">
                  <c:v>0.5</c:v>
                </c:pt>
                <c:pt idx="10">
                  <c:v>0.38235294117647056</c:v>
                </c:pt>
                <c:pt idx="11">
                  <c:v>0.61764705882352944</c:v>
                </c:pt>
                <c:pt idx="12">
                  <c:v>0.52941176470588236</c:v>
                </c:pt>
                <c:pt idx="13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B-43A6-B999-28C1B1D5CFC3}"/>
            </c:ext>
          </c:extLst>
        </c:ser>
        <c:ser>
          <c:idx val="1"/>
          <c:order val="1"/>
          <c:tx>
            <c:strRef>
              <c:f>'Q6'!$S$3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'Q6'!$L$4:$L$17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'Q6'!$S$4:$S$17</c:f>
              <c:numCache>
                <c:formatCode>0%</c:formatCode>
                <c:ptCount val="14"/>
                <c:pt idx="0">
                  <c:v>0.20588235294117646</c:v>
                </c:pt>
                <c:pt idx="1">
                  <c:v>0.11764705882352941</c:v>
                </c:pt>
                <c:pt idx="2">
                  <c:v>0.35294117647058826</c:v>
                </c:pt>
                <c:pt idx="3">
                  <c:v>0.5</c:v>
                </c:pt>
                <c:pt idx="4">
                  <c:v>0.36363636363636365</c:v>
                </c:pt>
                <c:pt idx="5">
                  <c:v>2.9411764705882353E-2</c:v>
                </c:pt>
                <c:pt idx="6">
                  <c:v>0.33333333333333331</c:v>
                </c:pt>
                <c:pt idx="7">
                  <c:v>0.23529411764705882</c:v>
                </c:pt>
                <c:pt idx="8">
                  <c:v>0.52941176470588236</c:v>
                </c:pt>
                <c:pt idx="9">
                  <c:v>0.20588235294117646</c:v>
                </c:pt>
                <c:pt idx="10">
                  <c:v>0.3235294117647059</c:v>
                </c:pt>
                <c:pt idx="11">
                  <c:v>0.26470588235294118</c:v>
                </c:pt>
                <c:pt idx="12">
                  <c:v>0.35294117647058826</c:v>
                </c:pt>
                <c:pt idx="1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B-43A6-B999-28C1B1D5CFC3}"/>
            </c:ext>
          </c:extLst>
        </c:ser>
        <c:ser>
          <c:idx val="2"/>
          <c:order val="2"/>
          <c:tx>
            <c:strRef>
              <c:f>'Q6'!$T$3</c:f>
              <c:strCache>
                <c:ptCount val="1"/>
                <c:pt idx="0">
                  <c:v>Serious Problem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'Q6'!$L$4:$L$17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'Q6'!$T$4:$T$17</c:f>
              <c:numCache>
                <c:formatCode>0%</c:formatCode>
                <c:ptCount val="14"/>
                <c:pt idx="0">
                  <c:v>0.76470588235294112</c:v>
                </c:pt>
                <c:pt idx="1">
                  <c:v>0.79411764705882348</c:v>
                </c:pt>
                <c:pt idx="2">
                  <c:v>0.61764705882352944</c:v>
                </c:pt>
                <c:pt idx="3">
                  <c:v>0.38235294117647056</c:v>
                </c:pt>
                <c:pt idx="4">
                  <c:v>0.15151515151515152</c:v>
                </c:pt>
                <c:pt idx="5">
                  <c:v>0</c:v>
                </c:pt>
                <c:pt idx="6">
                  <c:v>0</c:v>
                </c:pt>
                <c:pt idx="7">
                  <c:v>0.47058823529411764</c:v>
                </c:pt>
                <c:pt idx="8">
                  <c:v>0.17647058823529413</c:v>
                </c:pt>
                <c:pt idx="9">
                  <c:v>5.8823529411764705E-2</c:v>
                </c:pt>
                <c:pt idx="10">
                  <c:v>8.8235294117647065E-2</c:v>
                </c:pt>
                <c:pt idx="11">
                  <c:v>2.9411764705882353E-2</c:v>
                </c:pt>
                <c:pt idx="12">
                  <c:v>8.8235294117647065E-2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B-43A6-B999-28C1B1D5CFC3}"/>
            </c:ext>
          </c:extLst>
        </c:ser>
        <c:ser>
          <c:idx val="3"/>
          <c:order val="3"/>
          <c:tx>
            <c:strRef>
              <c:f>'Q6'!$U$3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'Q6'!$L$4:$L$17</c:f>
              <c:strCache>
                <c:ptCount val="14"/>
                <c:pt idx="0">
                  <c:v>Rooted aquatic plants in general</c:v>
                </c:pt>
                <c:pt idx="1">
                  <c:v>Milfoil</c:v>
                </c:pt>
                <c:pt idx="2">
                  <c:v>Algae</c:v>
                </c:pt>
                <c:pt idx="3">
                  <c:v>Turbid Water (not clear)</c:v>
                </c:pt>
                <c:pt idx="4">
                  <c:v>Undesirable taste/odor</c:v>
                </c:pt>
                <c:pt idx="5">
                  <c:v>Zebra Mussels</c:v>
                </c:pt>
                <c:pt idx="6">
                  <c:v>Lake level too high/low</c:v>
                </c:pt>
                <c:pt idx="7">
                  <c:v>Poor bottom conditions for swimming</c:v>
                </c:pt>
                <c:pt idx="8">
                  <c:v>Swimmers itch/bacteria concerns</c:v>
                </c:pt>
                <c:pt idx="9">
                  <c:v>Toxic chemicals</c:v>
                </c:pt>
                <c:pt idx="10">
                  <c:v>Poor Fishing</c:v>
                </c:pt>
                <c:pt idx="11">
                  <c:v>Too many boaters</c:v>
                </c:pt>
                <c:pt idx="12">
                  <c:v>Excessive boat speed</c:v>
                </c:pt>
                <c:pt idx="13">
                  <c:v>Intoxicated boaters</c:v>
                </c:pt>
              </c:strCache>
            </c:strRef>
          </c:cat>
          <c:val>
            <c:numRef>
              <c:f>'Q6'!$U$4:$U$17</c:f>
              <c:numCache>
                <c:formatCode>0%</c:formatCode>
                <c:ptCount val="14"/>
                <c:pt idx="0">
                  <c:v>0</c:v>
                </c:pt>
                <c:pt idx="1">
                  <c:v>8.8235294117647065E-2</c:v>
                </c:pt>
                <c:pt idx="2">
                  <c:v>2.9411764705882353E-2</c:v>
                </c:pt>
                <c:pt idx="3">
                  <c:v>8.8235294117647065E-2</c:v>
                </c:pt>
                <c:pt idx="4">
                  <c:v>0.39393939393939392</c:v>
                </c:pt>
                <c:pt idx="5">
                  <c:v>0.26470588235294118</c:v>
                </c:pt>
                <c:pt idx="6">
                  <c:v>0.24242424242424243</c:v>
                </c:pt>
                <c:pt idx="7">
                  <c:v>0.17647058823529413</c:v>
                </c:pt>
                <c:pt idx="8">
                  <c:v>0.17647058823529413</c:v>
                </c:pt>
                <c:pt idx="9">
                  <c:v>0.23529411764705882</c:v>
                </c:pt>
                <c:pt idx="10">
                  <c:v>0.20588235294117646</c:v>
                </c:pt>
                <c:pt idx="11">
                  <c:v>8.8235294117647065E-2</c:v>
                </c:pt>
                <c:pt idx="12">
                  <c:v>2.9411764705882353E-2</c:v>
                </c:pt>
                <c:pt idx="13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B-43A6-B999-28C1B1D5C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3492095"/>
        <c:axId val="859133951"/>
      </c:barChart>
      <c:catAx>
        <c:axId val="853492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133951"/>
        <c:crosses val="autoZero"/>
        <c:auto val="1"/>
        <c:lblAlgn val="ctr"/>
        <c:lblOffset val="100"/>
        <c:noMultiLvlLbl val="0"/>
      </c:catAx>
      <c:valAx>
        <c:axId val="859133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9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'Q7'!$B$20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'Q7'!$A$21:$A$27</c:f>
              <c:strCache>
                <c:ptCount val="7"/>
                <c:pt idx="0">
                  <c:v>Failing household septic systems</c:v>
                </c:pt>
                <c:pt idx="1">
                  <c:v>Effluent from municipal sewer treatment plants</c:v>
                </c:pt>
                <c:pt idx="2">
                  <c:v>Storm water runoff</c:v>
                </c:pt>
                <c:pt idx="3">
                  <c:v>Runoff from lawn fertilizers</c:v>
                </c:pt>
                <c:pt idx="4">
                  <c:v>Gasoline/Oil from boats</c:v>
                </c:pt>
                <c:pt idx="5">
                  <c:v>Beaver dams</c:v>
                </c:pt>
                <c:pt idx="6">
                  <c:v>Other (please specify)</c:v>
                </c:pt>
              </c:strCache>
            </c:strRef>
          </c:cat>
          <c:val>
            <c:numRef>
              <c:f>'Q7'!$B$21:$B$27</c:f>
              <c:numCache>
                <c:formatCode>0%</c:formatCode>
                <c:ptCount val="7"/>
                <c:pt idx="0">
                  <c:v>0.26829268292682928</c:v>
                </c:pt>
                <c:pt idx="1">
                  <c:v>4.878048780487805E-2</c:v>
                </c:pt>
                <c:pt idx="2">
                  <c:v>0.12195121951219512</c:v>
                </c:pt>
                <c:pt idx="3">
                  <c:v>0</c:v>
                </c:pt>
                <c:pt idx="4">
                  <c:v>0.14634146341463414</c:v>
                </c:pt>
                <c:pt idx="5">
                  <c:v>0.29268292682926828</c:v>
                </c:pt>
                <c:pt idx="6">
                  <c:v>0.12195121951219512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B78-BBFF-91BE2F5085E7}"/>
            </c:ext>
          </c:extLst>
        </c:ser>
        <c:ser>
          <c:idx val="1"/>
          <c:order val="1"/>
          <c:tx>
            <c:strRef>
              <c:f>'Q7'!$C$20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'Q7'!$A$21:$A$27</c:f>
              <c:strCache>
                <c:ptCount val="7"/>
                <c:pt idx="0">
                  <c:v>Failing household septic systems</c:v>
                </c:pt>
                <c:pt idx="1">
                  <c:v>Effluent from municipal sewer treatment plants</c:v>
                </c:pt>
                <c:pt idx="2">
                  <c:v>Storm water runoff</c:v>
                </c:pt>
                <c:pt idx="3">
                  <c:v>Runoff from lawn fertilizers</c:v>
                </c:pt>
                <c:pt idx="4">
                  <c:v>Gasoline/Oil from boats</c:v>
                </c:pt>
                <c:pt idx="5">
                  <c:v>Beaver dams</c:v>
                </c:pt>
                <c:pt idx="6">
                  <c:v>Other (please specify)</c:v>
                </c:pt>
              </c:strCache>
            </c:strRef>
          </c:cat>
          <c:val>
            <c:numRef>
              <c:f>'Q7'!$C$21:$C$27</c:f>
              <c:numCache>
                <c:formatCode>0%</c:formatCode>
                <c:ptCount val="7"/>
                <c:pt idx="0">
                  <c:v>0.5</c:v>
                </c:pt>
                <c:pt idx="1">
                  <c:v>0</c:v>
                </c:pt>
                <c:pt idx="2">
                  <c:v>0.06</c:v>
                </c:pt>
                <c:pt idx="3">
                  <c:v>0.1</c:v>
                </c:pt>
                <c:pt idx="4">
                  <c:v>0.1</c:v>
                </c:pt>
                <c:pt idx="5">
                  <c:v>0.08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B78-BBFF-91BE2F508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969279"/>
        <c:axId val="859119071"/>
      </c:barChart>
      <c:catAx>
        <c:axId val="71396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119071"/>
        <c:crosses val="autoZero"/>
        <c:auto val="1"/>
        <c:lblAlgn val="ctr"/>
        <c:lblOffset val="100"/>
        <c:noMultiLvlLbl val="0"/>
      </c:catAx>
      <c:valAx>
        <c:axId val="85911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6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'Q8'!$B$15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'Q8'!$A$16:$A$20</c:f>
              <c:strCache>
                <c:ptCount val="5"/>
                <c:pt idx="0">
                  <c:v>Lakeshore owners should purchase a mechanical weed harvester</c:v>
                </c:pt>
                <c:pt idx="1">
                  <c:v>Use weed killing chemicals</c:v>
                </c:pt>
                <c:pt idx="2">
                  <c:v>Individuals should be responsible for clearance of weeds in front of their property either by hand cutting or pulling</c:v>
                </c:pt>
                <c:pt idx="3">
                  <c:v>use biological controls such as weevils or grass carp</c:v>
                </c:pt>
                <c:pt idx="4">
                  <c:v>Other (please specify)</c:v>
                </c:pt>
              </c:strCache>
            </c:strRef>
          </c:cat>
          <c:val>
            <c:numRef>
              <c:f>'Q8'!$B$16:$B$20</c:f>
              <c:numCache>
                <c:formatCode>0%</c:formatCode>
                <c:ptCount val="5"/>
                <c:pt idx="0">
                  <c:v>8.5106382978723402E-2</c:v>
                </c:pt>
                <c:pt idx="1">
                  <c:v>0.19148936170212766</c:v>
                </c:pt>
                <c:pt idx="2">
                  <c:v>0.25531914893617019</c:v>
                </c:pt>
                <c:pt idx="3">
                  <c:v>0.46808510638297873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8-4B9C-B229-7CC9F7E59ED7}"/>
            </c:ext>
          </c:extLst>
        </c:ser>
        <c:ser>
          <c:idx val="1"/>
          <c:order val="1"/>
          <c:tx>
            <c:strRef>
              <c:f>'Q8'!$C$15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'Q8'!$A$16:$A$20</c:f>
              <c:strCache>
                <c:ptCount val="5"/>
                <c:pt idx="0">
                  <c:v>Lakeshore owners should purchase a mechanical weed harvester</c:v>
                </c:pt>
                <c:pt idx="1">
                  <c:v>Use weed killing chemicals</c:v>
                </c:pt>
                <c:pt idx="2">
                  <c:v>Individuals should be responsible for clearance of weeds in front of their property either by hand cutting or pulling</c:v>
                </c:pt>
                <c:pt idx="3">
                  <c:v>use biological controls such as weevils or grass carp</c:v>
                </c:pt>
                <c:pt idx="4">
                  <c:v>Other (please specify)</c:v>
                </c:pt>
              </c:strCache>
            </c:strRef>
          </c:cat>
          <c:val>
            <c:numRef>
              <c:f>'Q8'!$C$16:$C$20</c:f>
              <c:numCache>
                <c:formatCode>0%</c:formatCode>
                <c:ptCount val="5"/>
                <c:pt idx="0">
                  <c:v>0.11864406779661017</c:v>
                </c:pt>
                <c:pt idx="1">
                  <c:v>0.22033898305084745</c:v>
                </c:pt>
                <c:pt idx="2">
                  <c:v>0.13559322033898305</c:v>
                </c:pt>
                <c:pt idx="3">
                  <c:v>0.42372881355932202</c:v>
                </c:pt>
                <c:pt idx="4">
                  <c:v>0.10169491525423729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18-4B9C-B229-7CC9F7E59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792543"/>
        <c:axId val="855432927"/>
      </c:barChart>
      <c:catAx>
        <c:axId val="75479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432927"/>
        <c:crosses val="autoZero"/>
        <c:auto val="1"/>
        <c:lblAlgn val="ctr"/>
        <c:lblOffset val="100"/>
        <c:noMultiLvlLbl val="0"/>
      </c:catAx>
      <c:valAx>
        <c:axId val="85543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9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'Q9'!$B$16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'Q9'!$A$17:$A$20</c:f>
              <c:strCache>
                <c:ptCount val="4"/>
                <c:pt idx="0">
                  <c:v>Use chemical controls such as copper sulfate</c:v>
                </c:pt>
                <c:pt idx="1">
                  <c:v>Upgrade failing septic systems</c:v>
                </c:pt>
                <c:pt idx="2">
                  <c:v>Reduce stormwater runoff by providing vegetative filter strips and stormwater settling basins for new development, driveways/roadways</c:v>
                </c:pt>
                <c:pt idx="3">
                  <c:v>Other (please specify)</c:v>
                </c:pt>
              </c:strCache>
            </c:strRef>
          </c:cat>
          <c:val>
            <c:numRef>
              <c:f>'Q9'!$B$17:$B$20</c:f>
              <c:numCache>
                <c:formatCode>0%</c:formatCode>
                <c:ptCount val="4"/>
                <c:pt idx="0">
                  <c:v>0.23529411764705882</c:v>
                </c:pt>
                <c:pt idx="1">
                  <c:v>0.5</c:v>
                </c:pt>
                <c:pt idx="2">
                  <c:v>0.20588235294117646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7-4626-B974-4E734AADDB05}"/>
            </c:ext>
          </c:extLst>
        </c:ser>
        <c:ser>
          <c:idx val="1"/>
          <c:order val="1"/>
          <c:tx>
            <c:strRef>
              <c:f>'Q9'!$C$16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'Q9'!$A$17:$A$20</c:f>
              <c:strCache>
                <c:ptCount val="4"/>
                <c:pt idx="0">
                  <c:v>Use chemical controls such as copper sulfate</c:v>
                </c:pt>
                <c:pt idx="1">
                  <c:v>Upgrade failing septic systems</c:v>
                </c:pt>
                <c:pt idx="2">
                  <c:v>Reduce stormwater runoff by providing vegetative filter strips and stormwater settling basins for new development, driveways/roadways</c:v>
                </c:pt>
                <c:pt idx="3">
                  <c:v>Other (please specify)</c:v>
                </c:pt>
              </c:strCache>
            </c:strRef>
          </c:cat>
          <c:val>
            <c:numRef>
              <c:f>'Q9'!$C$17:$C$20</c:f>
              <c:numCache>
                <c:formatCode>0%</c:formatCode>
                <c:ptCount val="4"/>
                <c:pt idx="0">
                  <c:v>0.22916666666666666</c:v>
                </c:pt>
                <c:pt idx="1">
                  <c:v>0.45833333333333331</c:v>
                </c:pt>
                <c:pt idx="2">
                  <c:v>0.14583333333333334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7-4626-B974-4E734AADD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367023"/>
        <c:axId val="1714991167"/>
      </c:barChart>
      <c:catAx>
        <c:axId val="71536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91167"/>
        <c:crosses val="autoZero"/>
        <c:auto val="1"/>
        <c:lblAlgn val="ctr"/>
        <c:lblOffset val="100"/>
        <c:noMultiLvlLbl val="0"/>
      </c:catAx>
      <c:valAx>
        <c:axId val="171499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36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1999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'Q10'!$A$21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'Q10'!$B$20:$F$20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'Q10'!$B$21:$F$21</c:f>
              <c:numCache>
                <c:formatCode>0%</c:formatCode>
                <c:ptCount val="5"/>
                <c:pt idx="0">
                  <c:v>3.7037037037037035E-2</c:v>
                </c:pt>
                <c:pt idx="1">
                  <c:v>0.37037037037037035</c:v>
                </c:pt>
                <c:pt idx="2">
                  <c:v>0.25925925925925924</c:v>
                </c:pt>
                <c:pt idx="3">
                  <c:v>3.7037037037037035E-2</c:v>
                </c:pt>
                <c:pt idx="4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6-4D61-9E39-D3EFC82A7EA5}"/>
            </c:ext>
          </c:extLst>
        </c:ser>
        <c:ser>
          <c:idx val="1"/>
          <c:order val="1"/>
          <c:tx>
            <c:strRef>
              <c:f>'Q10'!$A$22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'Q10'!$B$20:$F$20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'Q10'!$B$22:$F$22</c:f>
              <c:numCache>
                <c:formatCode>0%</c:formatCode>
                <c:ptCount val="5"/>
                <c:pt idx="0">
                  <c:v>0.81481481481481477</c:v>
                </c:pt>
                <c:pt idx="1">
                  <c:v>0.44444444444444442</c:v>
                </c:pt>
                <c:pt idx="2">
                  <c:v>0.55555555555555558</c:v>
                </c:pt>
                <c:pt idx="3">
                  <c:v>0.85185185185185186</c:v>
                </c:pt>
                <c:pt idx="4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6-4D61-9E39-D3EFC82A7EA5}"/>
            </c:ext>
          </c:extLst>
        </c:ser>
        <c:ser>
          <c:idx val="2"/>
          <c:order val="2"/>
          <c:tx>
            <c:strRef>
              <c:f>'Q10'!$A$23</c:f>
              <c:strCache>
                <c:ptCount val="1"/>
                <c:pt idx="0">
                  <c:v>Neutral/No Opinion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'Q10'!$B$20:$F$20</c:f>
              <c:strCache>
                <c:ptCount val="5"/>
                <c:pt idx="0">
                  <c:v>A voluntary septic system testing and compliance program</c:v>
                </c:pt>
                <c:pt idx="1">
                  <c:v>A mandatory septic system testing and compliance program</c:v>
                </c:pt>
                <c:pt idx="2">
                  <c:v>Spending your own money, as a group, for weed or algae control programs, if other sources of funds are not available</c:v>
                </c:pt>
                <c:pt idx="3">
                  <c:v>Encouraging practices that preserve water quality and shoreline aesthetics by preparing a booklet for suggestions for lakeshore property owners</c:v>
                </c:pt>
                <c:pt idx="4">
                  <c:v>Adopting stricter local controls on future land development in lakeshore areas</c:v>
                </c:pt>
              </c:strCache>
            </c:strRef>
          </c:cat>
          <c:val>
            <c:numRef>
              <c:f>'Q10'!$B$23:$F$23</c:f>
              <c:numCache>
                <c:formatCode>0%</c:formatCode>
                <c:ptCount val="5"/>
                <c:pt idx="0">
                  <c:v>0.14814814814814814</c:v>
                </c:pt>
                <c:pt idx="1">
                  <c:v>0.18518518518518517</c:v>
                </c:pt>
                <c:pt idx="2">
                  <c:v>0.18518518518518517</c:v>
                </c:pt>
                <c:pt idx="3">
                  <c:v>0.1111111111111111</c:v>
                </c:pt>
                <c:pt idx="4">
                  <c:v>0.29629629629629628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6-4D61-9E39-D3EFC82A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953551"/>
        <c:axId val="860918735"/>
      </c:barChart>
      <c:catAx>
        <c:axId val="893953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18735"/>
        <c:crosses val="autoZero"/>
        <c:auto val="1"/>
        <c:lblAlgn val="ctr"/>
        <c:lblOffset val="100"/>
        <c:noMultiLvlLbl val="0"/>
      </c:catAx>
      <c:valAx>
        <c:axId val="860918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95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Moon Lake Survey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1999 vs 2023</a:t>
            </a:r>
          </a:p>
        </p:txBody>
      </p:sp>
      <p:pic>
        <p:nvPicPr>
          <p:cNvPr id="5" name="Picture 4" descr="A logo with a lake and a bench&#10;&#10;Description automatically generated">
            <a:extLst>
              <a:ext uri="{FF2B5EF4-FFF2-40B4-BE49-F238E27FC236}">
                <a16:creationId xmlns:a16="http://schemas.microsoft.com/office/drawing/2014/main" id="{7EAF8D97-1D12-FA34-3F10-8E725BE96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3" y="0"/>
            <a:ext cx="4316282" cy="4316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34792-7755-32F7-4048-D01C649DA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42153"/>
          <a:stretch/>
        </p:blipFill>
        <p:spPr>
          <a:xfrm>
            <a:off x="6679884" y="2060676"/>
            <a:ext cx="5512116" cy="38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the following conditions are a problem in our lake?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FB6B5F-6CB0-784D-C877-DFDEA7DDC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677713"/>
              </p:ext>
            </p:extLst>
          </p:nvPr>
        </p:nvGraphicFramePr>
        <p:xfrm>
          <a:off x="205200" y="1459652"/>
          <a:ext cx="5776953" cy="51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53ECBC-D1ED-F7C4-16EE-3BBE69BEF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228737"/>
              </p:ext>
            </p:extLst>
          </p:nvPr>
        </p:nvGraphicFramePr>
        <p:xfrm>
          <a:off x="6209845" y="1459653"/>
          <a:ext cx="5776954" cy="512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9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lake and a bench&#10;&#10;Description automatically generated">
            <a:extLst>
              <a:ext uri="{FF2B5EF4-FFF2-40B4-BE49-F238E27FC236}">
                <a16:creationId xmlns:a16="http://schemas.microsoft.com/office/drawing/2014/main" id="{24A5D7A8-FE4F-2D6B-C663-B73A006EC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9" y="1990725"/>
            <a:ext cx="3857625" cy="38576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43F808-1103-0E3D-1AB4-13B537A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03200"/>
            <a:ext cx="118618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Thanks for everyone’s input!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1999 respondents: 29 </a:t>
            </a:r>
          </a:p>
          <a:p>
            <a:r>
              <a:rPr lang="en-US" dirty="0"/>
              <a:t>2023 respondents: 34. ~18% increase</a:t>
            </a:r>
          </a:p>
          <a:p>
            <a:r>
              <a:rPr lang="en-US" dirty="0"/>
              <a:t>Majority of respondents in both surveys were seasonal residents</a:t>
            </a:r>
          </a:p>
          <a:p>
            <a:r>
              <a:rPr lang="en-US" dirty="0"/>
              <a:t>Results show a static perception of the lake from 1999 vs 2023 with the following as the largest changes:</a:t>
            </a:r>
          </a:p>
          <a:p>
            <a:pPr lvl="1"/>
            <a:r>
              <a:rPr lang="en-US" dirty="0"/>
              <a:t>Increase in perception of source of water issues being predominantly failing household septic systems – 2x</a:t>
            </a:r>
          </a:p>
          <a:p>
            <a:pPr lvl="1"/>
            <a:r>
              <a:rPr lang="en-US" dirty="0"/>
              <a:t>Large increase in algae, turbid water, overall water quality being a serious concern – 2x</a:t>
            </a:r>
          </a:p>
          <a:p>
            <a:pPr lvl="1"/>
            <a:r>
              <a:rPr lang="en-US" dirty="0"/>
              <a:t>Decrease in boaters and excessive boat speeds being a concern - 2x</a:t>
            </a:r>
          </a:p>
          <a:p>
            <a:r>
              <a:rPr lang="en-US" dirty="0"/>
              <a:t>Favoring increased regulation fell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pic>
        <p:nvPicPr>
          <p:cNvPr id="7" name="Picture 6" descr="A logo with a lake and a bench&#10;&#10;Description automatically generated">
            <a:extLst>
              <a:ext uri="{FF2B5EF4-FFF2-40B4-BE49-F238E27FC236}">
                <a16:creationId xmlns:a16="http://schemas.microsoft.com/office/drawing/2014/main" id="{222D1FB5-BC6C-457A-53F4-5152FE2EF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93" y="142240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rate the condition of Moon Lake for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4FEEFD-829D-033A-1764-698891951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10098"/>
              </p:ext>
            </p:extLst>
          </p:nvPr>
        </p:nvGraphicFramePr>
        <p:xfrm>
          <a:off x="205200" y="1455479"/>
          <a:ext cx="5890799" cy="512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2AB6C1B-37F9-5048-8EB4-0C4E0F665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13487"/>
              </p:ext>
            </p:extLst>
          </p:nvPr>
        </p:nvGraphicFramePr>
        <p:xfrm>
          <a:off x="6096000" y="1455479"/>
          <a:ext cx="6096000" cy="512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4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noticed any change in water quality?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A998C2-B96C-BBF0-7A31-09CFB7E6A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35315"/>
              </p:ext>
            </p:extLst>
          </p:nvPr>
        </p:nvGraphicFramePr>
        <p:xfrm>
          <a:off x="765110" y="1614195"/>
          <a:ext cx="10702212" cy="471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the following conditions are a problem in our lake?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E0E7D8-82E3-FE39-C232-49917D922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567493"/>
              </p:ext>
            </p:extLst>
          </p:nvPr>
        </p:nvGraphicFramePr>
        <p:xfrm>
          <a:off x="205200" y="1459653"/>
          <a:ext cx="5890799" cy="512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BC0BAE-53DF-2581-2E69-F018D128E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15728"/>
              </p:ext>
            </p:extLst>
          </p:nvPr>
        </p:nvGraphicFramePr>
        <p:xfrm>
          <a:off x="6095999" y="1459652"/>
          <a:ext cx="5890799" cy="51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6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suspect may be the cause of the most significant water quality problems in our lake?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757C56-5740-B954-16DF-892EC3F38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15690"/>
              </p:ext>
            </p:extLst>
          </p:nvPr>
        </p:nvGraphicFramePr>
        <p:xfrm>
          <a:off x="731520" y="1544320"/>
          <a:ext cx="10850879" cy="475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6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believe is/are the best ways to deal with this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51CB0B-1813-05C3-8842-1D71CDDF2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21468"/>
              </p:ext>
            </p:extLst>
          </p:nvPr>
        </p:nvGraphicFramePr>
        <p:xfrm>
          <a:off x="599440" y="1615440"/>
          <a:ext cx="1108456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2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Excessive algae growth due to elevated phosphorus levels is also a common concern. What do you believe is/are the best ways to deal with this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B469C5-38A2-719C-BEEE-05CDB5119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38207"/>
              </p:ext>
            </p:extLst>
          </p:nvPr>
        </p:nvGraphicFramePr>
        <p:xfrm>
          <a:off x="489228" y="1459653"/>
          <a:ext cx="11154132" cy="496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5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the following conditions are a problem in our lake?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Moon Lake 1999 vs 2023 Survey 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966BDD-082F-57B9-2405-5A906B226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196347"/>
              </p:ext>
            </p:extLst>
          </p:nvPr>
        </p:nvGraphicFramePr>
        <p:xfrm>
          <a:off x="314960" y="1459652"/>
          <a:ext cx="5667066" cy="51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FE24EB-F761-F403-680B-FF5CFF7D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602113"/>
              </p:ext>
            </p:extLst>
          </p:nvPr>
        </p:nvGraphicFramePr>
        <p:xfrm>
          <a:off x="6209974" y="1459653"/>
          <a:ext cx="5667066" cy="512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4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265</TotalTime>
  <Words>320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Ecology 16x9</vt:lpstr>
      <vt:lpstr>Moon Lake Survey Results</vt:lpstr>
      <vt:lpstr>Overview</vt:lpstr>
      <vt:lpstr>How would you rate the condition of Moon Lake for the following:</vt:lpstr>
      <vt:lpstr>Have you noticed any change in water quality?</vt:lpstr>
      <vt:lpstr>Do you believe the following conditions are a problem in our lake?</vt:lpstr>
      <vt:lpstr>What do you suspect may be the cause of the most significant water quality problems in our lake?</vt:lpstr>
      <vt:lpstr>What do you believe is/are the best ways to deal with this problem?</vt:lpstr>
      <vt:lpstr>Excessive algae growth due to elevated phosphorus levels is also a common concern. What do you believe is/are the best ways to deal with this problem?</vt:lpstr>
      <vt:lpstr>Do you believe the following conditions are a problem in our lake?</vt:lpstr>
      <vt:lpstr>Do you believe the following conditions are a problem in our lake?</vt:lpstr>
      <vt:lpstr>Thanks for everyone’s input!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 Lake Survey Results</dc:title>
  <dc:creator>Christopher Lemay</dc:creator>
  <cp:lastModifiedBy>Christopher Lemay</cp:lastModifiedBy>
  <cp:revision>6</cp:revision>
  <dcterms:created xsi:type="dcterms:W3CDTF">2023-12-27T14:56:26Z</dcterms:created>
  <dcterms:modified xsi:type="dcterms:W3CDTF">2024-01-01T17:47:35Z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