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6" r:id="rId2"/>
    <p:sldId id="304" r:id="rId3"/>
    <p:sldId id="295" r:id="rId4"/>
    <p:sldId id="310" r:id="rId5"/>
    <p:sldId id="311" r:id="rId6"/>
    <p:sldId id="308" r:id="rId7"/>
    <p:sldId id="259" r:id="rId8"/>
    <p:sldId id="307" r:id="rId9"/>
    <p:sldId id="313" r:id="rId10"/>
    <p:sldId id="312" r:id="rId11"/>
    <p:sldId id="314" r:id="rId12"/>
    <p:sldId id="315" r:id="rId13"/>
    <p:sldId id="290" r:id="rId14"/>
    <p:sldId id="257" r:id="rId15"/>
    <p:sldId id="294" r:id="rId16"/>
    <p:sldId id="258" r:id="rId17"/>
    <p:sldId id="260" r:id="rId18"/>
    <p:sldId id="298" r:id="rId19"/>
    <p:sldId id="261" r:id="rId20"/>
    <p:sldId id="267" r:id="rId21"/>
    <p:sldId id="262" r:id="rId22"/>
    <p:sldId id="276" r:id="rId23"/>
    <p:sldId id="283" r:id="rId24"/>
    <p:sldId id="269" r:id="rId25"/>
    <p:sldId id="270" r:id="rId26"/>
    <p:sldId id="271" r:id="rId27"/>
    <p:sldId id="277" r:id="rId28"/>
    <p:sldId id="278" r:id="rId29"/>
    <p:sldId id="281" r:id="rId30"/>
    <p:sldId id="280" r:id="rId31"/>
    <p:sldId id="275" r:id="rId32"/>
    <p:sldId id="305" r:id="rId33"/>
    <p:sldId id="303"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0"/>
    <p:restoredTop sz="94694"/>
  </p:normalViewPr>
  <p:slideViewPr>
    <p:cSldViewPr snapToGrid="0" snapToObjects="1">
      <p:cViewPr varScale="1">
        <p:scale>
          <a:sx n="108" d="100"/>
          <a:sy n="108" d="100"/>
        </p:scale>
        <p:origin x="21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600" units="cm"/>
          <inkml:channel name="Y" type="integer" max="1080" units="cm"/>
          <inkml:channel name="T" type="integer" max="2.14748E9" units="dev"/>
        </inkml:traceFormat>
        <inkml:channelProperties>
          <inkml:channelProperty channel="X" name="resolution" value="76.10994" units="1/cm"/>
          <inkml:channelProperty channel="Y" name="resolution" value="36.48649" units="1/cm"/>
          <inkml:channelProperty channel="T" name="resolution" value="1" units="1/dev"/>
        </inkml:channelProperties>
      </inkml:inkSource>
      <inkml:timestamp xml:id="ts0" timeString="2023-01-24T04:39:16.620"/>
    </inkml:context>
    <inkml:brush xml:id="br0">
      <inkml:brushProperty name="width" value="0.05292" units="cm"/>
      <inkml:brushProperty name="height" value="0.05292" units="cm"/>
      <inkml:brushProperty name="color" value="#C00000"/>
    </inkml:brush>
  </inkml:definitions>
  <inkml:trace contextRef="#ctx0" brushRef="#br0">6509 5274 0,'17'0'44,"-17"18"92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C0D9-2D2B-5A44-9D98-D052A43C9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8029BE-CD2A-7547-AA02-D411099DE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52A14D-D0E6-9C4D-95E1-2C6CC017A2C1}"/>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5" name="Footer Placeholder 4">
            <a:extLst>
              <a:ext uri="{FF2B5EF4-FFF2-40B4-BE49-F238E27FC236}">
                <a16:creationId xmlns:a16="http://schemas.microsoft.com/office/drawing/2014/main" id="{FCEB834A-AB27-D546-96A3-3B65DE5F8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3EACD-1F1A-8346-8EE2-DFAF18E792B6}"/>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313290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35D5-21A3-434D-9EAA-A42C0A950D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9149F7-0121-0D41-AA4A-FF26DACD5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2EE6F-6B38-D44B-9B3E-DB9A9AD45711}"/>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5" name="Footer Placeholder 4">
            <a:extLst>
              <a:ext uri="{FF2B5EF4-FFF2-40B4-BE49-F238E27FC236}">
                <a16:creationId xmlns:a16="http://schemas.microsoft.com/office/drawing/2014/main" id="{94056A68-01A3-444E-93CA-B4E1CE1ED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19C17-D09E-F349-AE12-BCD2333D2AA7}"/>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37846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F747E-D683-A246-AB2B-3CD0195C96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C2C2D5-F31B-4F4D-9125-D5D6E5A96F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2ABBC-A423-7C4D-9E62-3D77B603E050}"/>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5" name="Footer Placeholder 4">
            <a:extLst>
              <a:ext uri="{FF2B5EF4-FFF2-40B4-BE49-F238E27FC236}">
                <a16:creationId xmlns:a16="http://schemas.microsoft.com/office/drawing/2014/main" id="{B3186359-0431-7547-9B03-CFBF052C2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CE0C3-C444-A84B-818F-72D027D6D3F4}"/>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427392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D6E8-108A-E546-AA12-97CA90A44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A85B8A-7C4E-3A4A-BC04-F4A3BA0322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833A6-7C30-0443-B514-E5B75B8A14E4}"/>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5" name="Footer Placeholder 4">
            <a:extLst>
              <a:ext uri="{FF2B5EF4-FFF2-40B4-BE49-F238E27FC236}">
                <a16:creationId xmlns:a16="http://schemas.microsoft.com/office/drawing/2014/main" id="{781247A3-63D8-3E43-A9D5-C745D681F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79D43-AED4-3E49-9567-E0DD143871B5}"/>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106595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2F74-3167-F643-90E9-F9475AB59D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AE6E30-3B1F-F04F-BFCB-F7CC76B9F4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AB6485-1602-F34A-BC0D-DA9E871C9483}"/>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5" name="Footer Placeholder 4">
            <a:extLst>
              <a:ext uri="{FF2B5EF4-FFF2-40B4-BE49-F238E27FC236}">
                <a16:creationId xmlns:a16="http://schemas.microsoft.com/office/drawing/2014/main" id="{59635AE9-1EFA-9A45-A170-4E224BCE5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A4B6A-E19F-974E-98F0-C79717101302}"/>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115509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3504-A98D-E74E-9A42-979DF0D63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EEFE6-91F8-424C-BDF3-98590F6F8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B6A330-C92F-0041-BCE8-81622BDC83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0E2DEB-7699-A344-ABC3-449AB19732F0}"/>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6" name="Footer Placeholder 5">
            <a:extLst>
              <a:ext uri="{FF2B5EF4-FFF2-40B4-BE49-F238E27FC236}">
                <a16:creationId xmlns:a16="http://schemas.microsoft.com/office/drawing/2014/main" id="{1EF59973-1B27-B740-9BB5-4FE6F6F52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1D03E-7754-C948-90E8-10DADE696B2E}"/>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226673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FDE8-518B-914D-B576-A061BA74F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1B0B6E-6072-AB48-9BD3-C0467CD86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56B2EF-45BF-8147-8001-037B09497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BC0C4A-E27C-2041-AA0E-A497D2732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3EC553-5A19-914F-82E2-046035F79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5994AE-3EC4-8D4D-AEFD-9CF4F289900B}"/>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8" name="Footer Placeholder 7">
            <a:extLst>
              <a:ext uri="{FF2B5EF4-FFF2-40B4-BE49-F238E27FC236}">
                <a16:creationId xmlns:a16="http://schemas.microsoft.com/office/drawing/2014/main" id="{A705ACC4-BD56-5C49-AB56-D55AADA062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C6CAFA-770B-A24B-9C78-DC0E281517D1}"/>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203132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3C43-5C4D-5B4C-9B5B-18E998DC23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93CA30-1C61-7E43-9DA8-08A01E0F115E}"/>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4" name="Footer Placeholder 3">
            <a:extLst>
              <a:ext uri="{FF2B5EF4-FFF2-40B4-BE49-F238E27FC236}">
                <a16:creationId xmlns:a16="http://schemas.microsoft.com/office/drawing/2014/main" id="{75814BEC-BCB9-A341-9763-F3F7B0D66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44E9D-DA03-5143-AF7C-7B43ED8FDBC5}"/>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248824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9BD8E-C6E7-4349-A048-57DA4D4DCAC7}"/>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3" name="Footer Placeholder 2">
            <a:extLst>
              <a:ext uri="{FF2B5EF4-FFF2-40B4-BE49-F238E27FC236}">
                <a16:creationId xmlns:a16="http://schemas.microsoft.com/office/drawing/2014/main" id="{248F7E12-E5DC-A54B-9EBE-571915478D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24EC55-FB6B-0741-8F5A-B22B9BF25D5D}"/>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257351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66DA-2F44-9E4A-A740-C1BDFD053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E8018-A6D1-BE44-9B9B-7971E4328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285C21-7C7B-CF43-BE44-0BEEAC745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95F1E-7051-CC47-8B32-4C83FB1D978D}"/>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6" name="Footer Placeholder 5">
            <a:extLst>
              <a:ext uri="{FF2B5EF4-FFF2-40B4-BE49-F238E27FC236}">
                <a16:creationId xmlns:a16="http://schemas.microsoft.com/office/drawing/2014/main" id="{4F952518-EA39-514C-B111-7747AA6DC5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7B28D-C9F3-E642-982C-370DD17912EC}"/>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305404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F38F-63EA-CA43-B1E3-F312BF2AF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0761E5-4D77-5448-9934-7AA8F5275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97027-5D79-5A4C-98EE-23F330682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1D19B-18F2-D74B-9BBB-954F4BB543FC}"/>
              </a:ext>
            </a:extLst>
          </p:cNvPr>
          <p:cNvSpPr>
            <a:spLocks noGrp="1"/>
          </p:cNvSpPr>
          <p:nvPr>
            <p:ph type="dt" sz="half" idx="10"/>
          </p:nvPr>
        </p:nvSpPr>
        <p:spPr/>
        <p:txBody>
          <a:bodyPr/>
          <a:lstStyle/>
          <a:p>
            <a:fld id="{9AEC3E31-4A31-2A4B-95A0-F1F60922F877}" type="datetimeFigureOut">
              <a:rPr lang="en-US" smtClean="0"/>
              <a:t>1/26/23</a:t>
            </a:fld>
            <a:endParaRPr lang="en-US"/>
          </a:p>
        </p:txBody>
      </p:sp>
      <p:sp>
        <p:nvSpPr>
          <p:cNvPr id="6" name="Footer Placeholder 5">
            <a:extLst>
              <a:ext uri="{FF2B5EF4-FFF2-40B4-BE49-F238E27FC236}">
                <a16:creationId xmlns:a16="http://schemas.microsoft.com/office/drawing/2014/main" id="{B2472B4E-8BF9-A049-AAA8-62716F97D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CB250-89AD-CE4C-80DA-5A5B312986FC}"/>
              </a:ext>
            </a:extLst>
          </p:cNvPr>
          <p:cNvSpPr>
            <a:spLocks noGrp="1"/>
          </p:cNvSpPr>
          <p:nvPr>
            <p:ph type="sldNum" sz="quarter" idx="12"/>
          </p:nvPr>
        </p:nvSpPr>
        <p:spPr/>
        <p:txBody>
          <a:bodyPr/>
          <a:lstStyle/>
          <a:p>
            <a:fld id="{355B5C0E-E3AB-424C-967F-8DD23FD1BE1C}" type="slidenum">
              <a:rPr lang="en-US" smtClean="0"/>
              <a:t>‹#›</a:t>
            </a:fld>
            <a:endParaRPr lang="en-US"/>
          </a:p>
        </p:txBody>
      </p:sp>
    </p:spTree>
    <p:extLst>
      <p:ext uri="{BB962C8B-B14F-4D97-AF65-F5344CB8AC3E}">
        <p14:creationId xmlns:p14="http://schemas.microsoft.com/office/powerpoint/2010/main" val="162659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9DD28-8FEC-6540-92B9-BE955DCD5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D71296-AB59-FF45-A058-AE1AD4E06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E56B6-B903-4D48-B597-B2B4987B3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C3E31-4A31-2A4B-95A0-F1F60922F877}" type="datetimeFigureOut">
              <a:rPr lang="en-US" smtClean="0"/>
              <a:t>1/26/23</a:t>
            </a:fld>
            <a:endParaRPr lang="en-US"/>
          </a:p>
        </p:txBody>
      </p:sp>
      <p:sp>
        <p:nvSpPr>
          <p:cNvPr id="5" name="Footer Placeholder 4">
            <a:extLst>
              <a:ext uri="{FF2B5EF4-FFF2-40B4-BE49-F238E27FC236}">
                <a16:creationId xmlns:a16="http://schemas.microsoft.com/office/drawing/2014/main" id="{B9CB4589-0260-C64D-A353-70C7D22E4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A16879-9BFD-4841-8D58-836EAE3D4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B5C0E-E3AB-424C-967F-8DD23FD1BE1C}" type="slidenum">
              <a:rPr lang="en-US" smtClean="0"/>
              <a:t>‹#›</a:t>
            </a:fld>
            <a:endParaRPr lang="en-US"/>
          </a:p>
        </p:txBody>
      </p:sp>
    </p:spTree>
    <p:extLst>
      <p:ext uri="{BB962C8B-B14F-4D97-AF65-F5344CB8AC3E}">
        <p14:creationId xmlns:p14="http://schemas.microsoft.com/office/powerpoint/2010/main" val="363237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buildagreenrv.com/insulation-testing-for-van-conversions/" TargetMode="Externa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amazon.com/gp/product/B07LGNV26V/"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800.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4AFFA44-AB1F-754F-AD5A-5955FE48F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5411" y="175852"/>
            <a:ext cx="7080422" cy="6682148"/>
          </a:xfrm>
          <a:prstGeom prst="rect">
            <a:avLst/>
          </a:prstGeom>
        </p:spPr>
      </p:pic>
    </p:spTree>
    <p:extLst>
      <p:ext uri="{BB962C8B-B14F-4D97-AF65-F5344CB8AC3E}">
        <p14:creationId xmlns:p14="http://schemas.microsoft.com/office/powerpoint/2010/main" val="986566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5F603F-EC98-0143-A251-A3DD8BB853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8568" y="1204671"/>
            <a:ext cx="2558304" cy="5085466"/>
          </a:xfrm>
          <a:prstGeom prst="rect">
            <a:avLst/>
          </a:prstGeom>
        </p:spPr>
      </p:pic>
      <p:sp>
        <p:nvSpPr>
          <p:cNvPr id="8" name="TextBox 7">
            <a:extLst>
              <a:ext uri="{FF2B5EF4-FFF2-40B4-BE49-F238E27FC236}">
                <a16:creationId xmlns:a16="http://schemas.microsoft.com/office/drawing/2014/main" id="{E32253B1-94FE-FB4B-A4B5-DCD228CC3F54}"/>
              </a:ext>
            </a:extLst>
          </p:cNvPr>
          <p:cNvSpPr txBox="1"/>
          <p:nvPr/>
        </p:nvSpPr>
        <p:spPr>
          <a:xfrm>
            <a:off x="3048999" y="391584"/>
            <a:ext cx="6722353" cy="584775"/>
          </a:xfrm>
          <a:prstGeom prst="rect">
            <a:avLst/>
          </a:prstGeom>
          <a:noFill/>
        </p:spPr>
        <p:txBody>
          <a:bodyPr wrap="none" rtlCol="0">
            <a:spAutoFit/>
          </a:bodyPr>
          <a:lstStyle/>
          <a:p>
            <a:r>
              <a:rPr lang="en-US" sz="3200" b="1" dirty="0"/>
              <a:t>Insulation, Plywood and Vinyl Flooring</a:t>
            </a:r>
          </a:p>
        </p:txBody>
      </p:sp>
      <p:pic>
        <p:nvPicPr>
          <p:cNvPr id="3" name="Picture 2" descr="A picture containing floor&#10;&#10;Description automatically generated">
            <a:extLst>
              <a:ext uri="{FF2B5EF4-FFF2-40B4-BE49-F238E27FC236}">
                <a16:creationId xmlns:a16="http://schemas.microsoft.com/office/drawing/2014/main" id="{6D10F803-EA37-4D40-AE3F-41FC036B79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088" y="1175769"/>
            <a:ext cx="3833318" cy="5114368"/>
          </a:xfrm>
          <a:prstGeom prst="rect">
            <a:avLst/>
          </a:prstGeom>
        </p:spPr>
      </p:pic>
      <p:pic>
        <p:nvPicPr>
          <p:cNvPr id="4" name="Picture 3" descr="The inside of a van&#10;&#10;Description automatically generated with medium confidence">
            <a:extLst>
              <a:ext uri="{FF2B5EF4-FFF2-40B4-BE49-F238E27FC236}">
                <a16:creationId xmlns:a16="http://schemas.microsoft.com/office/drawing/2014/main" id="{6D9326B4-4F51-B340-9966-4D24AFF8EE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5034" y="1204671"/>
            <a:ext cx="3833318" cy="5111091"/>
          </a:xfrm>
          <a:prstGeom prst="rect">
            <a:avLst/>
          </a:prstGeom>
        </p:spPr>
      </p:pic>
    </p:spTree>
    <p:extLst>
      <p:ext uri="{BB962C8B-B14F-4D97-AF65-F5344CB8AC3E}">
        <p14:creationId xmlns:p14="http://schemas.microsoft.com/office/powerpoint/2010/main" val="246318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774573" y="4702879"/>
            <a:ext cx="10675248" cy="1697921"/>
          </a:xfrm>
        </p:spPr>
        <p:txBody>
          <a:bodyPr>
            <a:noAutofit/>
          </a:bodyPr>
          <a:lstStyle/>
          <a:p>
            <a:pPr algn="l"/>
            <a:r>
              <a:rPr lang="en-US" sz="1400" dirty="0"/>
              <a:t>There are a lot of different ways to mount a solar panel on the van roof.  Many van builds have an extensive roof rack and they load a lot gear up to the roof.  This can create a lot of problems with cross winds, safety and significant loss of gas mileage (3? mpg)</a:t>
            </a:r>
          </a:p>
          <a:p>
            <a:pPr algn="l"/>
            <a:r>
              <a:rPr lang="en-US" sz="1400" dirty="0"/>
              <a:t>Designed with airplane technology, an Air Stream Trailer has a smooth rounded surface to make it easy to pull down the road.  Can you imagine adding all this gear to the top of an Air Stream?  It’s a similar issue with a </a:t>
            </a:r>
            <a:r>
              <a:rPr lang="en-US" sz="1400" dirty="0" err="1"/>
              <a:t>ProMaster</a:t>
            </a:r>
            <a:r>
              <a:rPr lang="en-US" sz="1400" dirty="0"/>
              <a:t>. It was designed with a fairly smooth airflow and get’s good gas mileage to begin with, but when you add these kinds of items the gas </a:t>
            </a:r>
            <a:r>
              <a:rPr lang="en-US" sz="1400" dirty="0" err="1"/>
              <a:t>milege</a:t>
            </a:r>
            <a:r>
              <a:rPr lang="en-US" sz="1400" dirty="0"/>
              <a:t> can drop from 2 to 4 mpg.  </a:t>
            </a:r>
          </a:p>
          <a:p>
            <a:pPr algn="l"/>
            <a:r>
              <a:rPr lang="en-US" sz="1400" dirty="0"/>
              <a:t>Then people start adding bigger tires and lift kits and you have other issues.</a:t>
            </a:r>
          </a:p>
        </p:txBody>
      </p:sp>
      <p:sp>
        <p:nvSpPr>
          <p:cNvPr id="6" name="TextBox 5">
            <a:extLst>
              <a:ext uri="{FF2B5EF4-FFF2-40B4-BE49-F238E27FC236}">
                <a16:creationId xmlns:a16="http://schemas.microsoft.com/office/drawing/2014/main" id="{74D1AA3F-4337-2C4E-9838-C94663020DC4}"/>
              </a:ext>
            </a:extLst>
          </p:cNvPr>
          <p:cNvSpPr txBox="1"/>
          <p:nvPr/>
        </p:nvSpPr>
        <p:spPr>
          <a:xfrm>
            <a:off x="4256907" y="289674"/>
            <a:ext cx="3678186" cy="584775"/>
          </a:xfrm>
          <a:prstGeom prst="rect">
            <a:avLst/>
          </a:prstGeom>
          <a:noFill/>
        </p:spPr>
        <p:txBody>
          <a:bodyPr wrap="none" rtlCol="0">
            <a:spAutoFit/>
          </a:bodyPr>
          <a:lstStyle/>
          <a:p>
            <a:r>
              <a:rPr lang="en-US" sz="3200" b="1" dirty="0"/>
              <a:t>Roof Racks and Gear</a:t>
            </a:r>
          </a:p>
        </p:txBody>
      </p:sp>
      <p:pic>
        <p:nvPicPr>
          <p:cNvPr id="5" name="Picture 4" descr="A white van with bicycles on top&#10;&#10;Description automatically generated with medium confidence">
            <a:extLst>
              <a:ext uri="{FF2B5EF4-FFF2-40B4-BE49-F238E27FC236}">
                <a16:creationId xmlns:a16="http://schemas.microsoft.com/office/drawing/2014/main" id="{1FD4BC1E-8C3B-A245-A1C8-8688B2547E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7155" y="1033956"/>
            <a:ext cx="4995042" cy="3330028"/>
          </a:xfrm>
          <a:prstGeom prst="rect">
            <a:avLst/>
          </a:prstGeom>
        </p:spPr>
      </p:pic>
      <p:pic>
        <p:nvPicPr>
          <p:cNvPr id="9" name="Picture 8" descr="A picture containing grass, outdoor&#10;&#10;Description automatically generated">
            <a:extLst>
              <a:ext uri="{FF2B5EF4-FFF2-40B4-BE49-F238E27FC236}">
                <a16:creationId xmlns:a16="http://schemas.microsoft.com/office/drawing/2014/main" id="{9ADAA979-9C5F-E445-AAE8-8F7146EA5E5E}"/>
              </a:ext>
            </a:extLst>
          </p:cNvPr>
          <p:cNvPicPr>
            <a:picLocks noChangeAspect="1"/>
          </p:cNvPicPr>
          <p:nvPr/>
        </p:nvPicPr>
        <p:blipFill>
          <a:blip r:embed="rId3"/>
          <a:stretch>
            <a:fillRect/>
          </a:stretch>
        </p:blipFill>
        <p:spPr>
          <a:xfrm>
            <a:off x="6506776" y="1033956"/>
            <a:ext cx="4662039" cy="3330028"/>
          </a:xfrm>
          <a:prstGeom prst="rect">
            <a:avLst/>
          </a:prstGeom>
        </p:spPr>
      </p:pic>
    </p:spTree>
    <p:extLst>
      <p:ext uri="{BB962C8B-B14F-4D97-AF65-F5344CB8AC3E}">
        <p14:creationId xmlns:p14="http://schemas.microsoft.com/office/powerpoint/2010/main" val="96814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699078" y="5639458"/>
            <a:ext cx="10675248" cy="490026"/>
          </a:xfrm>
        </p:spPr>
        <p:txBody>
          <a:bodyPr>
            <a:noAutofit/>
          </a:bodyPr>
          <a:lstStyle/>
          <a:p>
            <a:pPr algn="l"/>
            <a:r>
              <a:rPr lang="en-US" sz="1400" dirty="0"/>
              <a:t>Instead I have this low-profile panel solar panel and a roof fan. It will have a minimal impact on gas mileage and will be safely secured to the roof for many years.  On one trip from Portland to Seattle this year we got 22 mpg average for the trip.</a:t>
            </a:r>
          </a:p>
        </p:txBody>
      </p:sp>
      <p:sp>
        <p:nvSpPr>
          <p:cNvPr id="6" name="TextBox 5">
            <a:extLst>
              <a:ext uri="{FF2B5EF4-FFF2-40B4-BE49-F238E27FC236}">
                <a16:creationId xmlns:a16="http://schemas.microsoft.com/office/drawing/2014/main" id="{74D1AA3F-4337-2C4E-9838-C94663020DC4}"/>
              </a:ext>
            </a:extLst>
          </p:cNvPr>
          <p:cNvSpPr txBox="1"/>
          <p:nvPr/>
        </p:nvSpPr>
        <p:spPr>
          <a:xfrm>
            <a:off x="4148594" y="426308"/>
            <a:ext cx="2969852" cy="584775"/>
          </a:xfrm>
          <a:prstGeom prst="rect">
            <a:avLst/>
          </a:prstGeom>
          <a:noFill/>
        </p:spPr>
        <p:txBody>
          <a:bodyPr wrap="none" rtlCol="0">
            <a:spAutoFit/>
          </a:bodyPr>
          <a:lstStyle/>
          <a:p>
            <a:r>
              <a:rPr lang="en-US" sz="3200" b="1" dirty="0"/>
              <a:t>Roof Solar Panel</a:t>
            </a:r>
          </a:p>
        </p:txBody>
      </p:sp>
      <p:pic>
        <p:nvPicPr>
          <p:cNvPr id="4" name="Picture 3" descr="A picture containing floor, indoor&#10;&#10;Description automatically generated">
            <a:extLst>
              <a:ext uri="{FF2B5EF4-FFF2-40B4-BE49-F238E27FC236}">
                <a16:creationId xmlns:a16="http://schemas.microsoft.com/office/drawing/2014/main" id="{45182CDB-22F1-1541-BE06-ED3F854994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8129" y="1336542"/>
            <a:ext cx="4707924" cy="3973931"/>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C058A62F-8230-3A42-836E-F1CB07B667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5328" y="1336543"/>
            <a:ext cx="5298573" cy="3973930"/>
          </a:xfrm>
          <a:prstGeom prst="rect">
            <a:avLst/>
          </a:prstGeom>
        </p:spPr>
      </p:pic>
      <p:pic>
        <p:nvPicPr>
          <p:cNvPr id="10" name="Picture 9" descr="A close up of a door knob&#10;&#10;Description automatically generated with low confidence">
            <a:extLst>
              <a:ext uri="{FF2B5EF4-FFF2-40B4-BE49-F238E27FC236}">
                <a16:creationId xmlns:a16="http://schemas.microsoft.com/office/drawing/2014/main" id="{6B056A5D-9972-7E43-9442-10DC67A699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43526" y="3547082"/>
            <a:ext cx="1969851" cy="1753585"/>
          </a:xfrm>
          <a:prstGeom prst="rect">
            <a:avLst/>
          </a:prstGeom>
        </p:spPr>
      </p:pic>
    </p:spTree>
    <p:extLst>
      <p:ext uri="{BB962C8B-B14F-4D97-AF65-F5344CB8AC3E}">
        <p14:creationId xmlns:p14="http://schemas.microsoft.com/office/powerpoint/2010/main" val="197750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567658" y="1113129"/>
            <a:ext cx="2381025" cy="4794512"/>
          </a:xfrm>
        </p:spPr>
        <p:txBody>
          <a:bodyPr>
            <a:noAutofit/>
          </a:bodyPr>
          <a:lstStyle/>
          <a:p>
            <a:pPr algn="l"/>
            <a:r>
              <a:rPr lang="en-US" sz="1400" dirty="0"/>
              <a:t>I mounted a single 200-watt solar panel on the roof, so there is good summer solar output. With the back door panels, I get better winter output. The main advantage is solar generation for the northern hemisphere.  In the non-summer months these panels will get better power than roof mounted panels.</a:t>
            </a:r>
          </a:p>
          <a:p>
            <a:pPr algn="l"/>
            <a:r>
              <a:rPr lang="en-US" sz="1400" dirty="0"/>
              <a:t>For those who live in snowy regions, the panels on the back doors will usually not have snow on them, unlike the roof mounted panels. They will get direct sun power and reflection from the snow on the ground.</a:t>
            </a:r>
          </a:p>
          <a:p>
            <a:pPr algn="l"/>
            <a:r>
              <a:rPr lang="en-US" sz="1400" dirty="0"/>
              <a:t>Solar panels mounted on the back have no wind issues or reduction in gas mileage, unlike roof mounted panels.</a:t>
            </a:r>
          </a:p>
        </p:txBody>
      </p:sp>
      <p:sp>
        <p:nvSpPr>
          <p:cNvPr id="6" name="TextBox 5">
            <a:extLst>
              <a:ext uri="{FF2B5EF4-FFF2-40B4-BE49-F238E27FC236}">
                <a16:creationId xmlns:a16="http://schemas.microsoft.com/office/drawing/2014/main" id="{74D1AA3F-4337-2C4E-9838-C94663020DC4}"/>
              </a:ext>
            </a:extLst>
          </p:cNvPr>
          <p:cNvSpPr txBox="1"/>
          <p:nvPr/>
        </p:nvSpPr>
        <p:spPr>
          <a:xfrm>
            <a:off x="3474396" y="307242"/>
            <a:ext cx="5392630" cy="584775"/>
          </a:xfrm>
          <a:prstGeom prst="rect">
            <a:avLst/>
          </a:prstGeom>
          <a:noFill/>
        </p:spPr>
        <p:txBody>
          <a:bodyPr wrap="none" rtlCol="0">
            <a:spAutoFit/>
          </a:bodyPr>
          <a:lstStyle/>
          <a:p>
            <a:r>
              <a:rPr lang="en-US" sz="3200" b="1" dirty="0"/>
              <a:t>Solar panels on the back doors</a:t>
            </a:r>
          </a:p>
        </p:txBody>
      </p:sp>
      <p:pic>
        <p:nvPicPr>
          <p:cNvPr id="5" name="Picture 4" descr="A picture containing text, floor, indoor, transport&#10;&#10;Description automatically generated">
            <a:extLst>
              <a:ext uri="{FF2B5EF4-FFF2-40B4-BE49-F238E27FC236}">
                <a16:creationId xmlns:a16="http://schemas.microsoft.com/office/drawing/2014/main" id="{FBEFDFE9-D7D3-774C-9032-AAE27AD28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94252" y="1256726"/>
            <a:ext cx="3904308" cy="4486528"/>
          </a:xfrm>
          <a:prstGeom prst="rect">
            <a:avLst/>
          </a:prstGeom>
        </p:spPr>
      </p:pic>
      <p:pic>
        <p:nvPicPr>
          <p:cNvPr id="4" name="Picture 3" descr="A van parked on a gravel road&#10;&#10;Description automatically generated with low confidence">
            <a:extLst>
              <a:ext uri="{FF2B5EF4-FFF2-40B4-BE49-F238E27FC236}">
                <a16:creationId xmlns:a16="http://schemas.microsoft.com/office/drawing/2014/main" id="{790EBBC5-8017-C540-8D70-69826E69BA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12860" y="1249663"/>
            <a:ext cx="4391238" cy="4486528"/>
          </a:xfrm>
          <a:prstGeom prst="rect">
            <a:avLst/>
          </a:prstGeom>
        </p:spPr>
      </p:pic>
    </p:spTree>
    <p:extLst>
      <p:ext uri="{BB962C8B-B14F-4D97-AF65-F5344CB8AC3E}">
        <p14:creationId xmlns:p14="http://schemas.microsoft.com/office/powerpoint/2010/main" val="116558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614969" y="875058"/>
            <a:ext cx="3822853" cy="5227568"/>
          </a:xfrm>
        </p:spPr>
        <p:txBody>
          <a:bodyPr>
            <a:noAutofit/>
          </a:bodyPr>
          <a:lstStyle/>
          <a:p>
            <a:pPr algn="l">
              <a:lnSpc>
                <a:spcPct val="100000"/>
              </a:lnSpc>
            </a:pPr>
            <a:r>
              <a:rPr lang="en-US" sz="1400" dirty="0"/>
              <a:t>There are a lot of different ways to do insulation. Some are better than others. For example, you should not use standard fiberglass insulation.</a:t>
            </a:r>
          </a:p>
          <a:p>
            <a:pPr algn="l">
              <a:lnSpc>
                <a:spcPct val="100000"/>
              </a:lnSpc>
            </a:pPr>
            <a:r>
              <a:rPr lang="en-US" sz="1400" b="1" dirty="0"/>
              <a:t>Many experienced van builders have found the combination below to be practical and effective:</a:t>
            </a:r>
          </a:p>
          <a:p>
            <a:pPr algn="l">
              <a:lnSpc>
                <a:spcPct val="100000"/>
              </a:lnSpc>
            </a:pPr>
            <a:r>
              <a:rPr lang="en-US" sz="1400" dirty="0" err="1"/>
              <a:t>Polyiso</a:t>
            </a:r>
            <a:r>
              <a:rPr lang="en-US" sz="1400" dirty="0"/>
              <a:t> foam boards mounted with Gaps and Cracks spray foam is a “tried and true” way to attain R6 insulation and minimize any trapping of moisture. When this technique is applied to the large flat sections of a van build, it is easy to apply and the effective for the long term. About 75% of the surface area can be done this way.</a:t>
            </a:r>
          </a:p>
          <a:p>
            <a:pPr algn="l">
              <a:lnSpc>
                <a:spcPct val="100000"/>
              </a:lnSpc>
            </a:pPr>
            <a:r>
              <a:rPr lang="en-US" sz="1400" dirty="0"/>
              <a:t>The problem is all the corners and hard to reach areas! That is where I use </a:t>
            </a:r>
            <a:r>
              <a:rPr lang="en-US" sz="1400" dirty="0" err="1"/>
              <a:t>Thinsulite</a:t>
            </a:r>
            <a:r>
              <a:rPr lang="en-US" sz="1400" dirty="0"/>
              <a:t>. It is easy to cut and install and almost as effective against the heat and cold as </a:t>
            </a:r>
            <a:r>
              <a:rPr lang="en-US" sz="1400" dirty="0" err="1"/>
              <a:t>Polysio</a:t>
            </a:r>
            <a:r>
              <a:rPr lang="en-US" sz="1400" dirty="0"/>
              <a:t>. </a:t>
            </a:r>
            <a:r>
              <a:rPr lang="en-US" sz="1400" dirty="0" err="1"/>
              <a:t>Thinsulate</a:t>
            </a:r>
            <a:r>
              <a:rPr lang="en-US" sz="1400" dirty="0"/>
              <a:t> is easier to apply and stays in place better than wool.</a:t>
            </a:r>
          </a:p>
          <a:p>
            <a:pPr algn="l">
              <a:lnSpc>
                <a:spcPct val="100000"/>
              </a:lnSpc>
            </a:pPr>
            <a:r>
              <a:rPr lang="en-US" sz="1400" dirty="0"/>
              <a:t>See this scientific study of the top three insulation material used in van builds: </a:t>
            </a:r>
            <a:r>
              <a:rPr lang="en-US" sz="1400" dirty="0">
                <a:hlinkClick r:id="rId2"/>
              </a:rPr>
              <a:t>https://www.buildagreenrv.com/insulation-testing-for-van-conversions/</a:t>
            </a:r>
            <a:endParaRPr lang="en-US" sz="1400" dirty="0"/>
          </a:p>
        </p:txBody>
      </p:sp>
      <p:sp>
        <p:nvSpPr>
          <p:cNvPr id="6" name="TextBox 5">
            <a:extLst>
              <a:ext uri="{FF2B5EF4-FFF2-40B4-BE49-F238E27FC236}">
                <a16:creationId xmlns:a16="http://schemas.microsoft.com/office/drawing/2014/main" id="{74D1AA3F-4337-2C4E-9838-C94663020DC4}"/>
              </a:ext>
            </a:extLst>
          </p:cNvPr>
          <p:cNvSpPr txBox="1"/>
          <p:nvPr/>
        </p:nvSpPr>
        <p:spPr>
          <a:xfrm>
            <a:off x="4724792" y="290283"/>
            <a:ext cx="1880066" cy="584775"/>
          </a:xfrm>
          <a:prstGeom prst="rect">
            <a:avLst/>
          </a:prstGeom>
          <a:noFill/>
        </p:spPr>
        <p:txBody>
          <a:bodyPr wrap="none" rtlCol="0">
            <a:spAutoFit/>
          </a:bodyPr>
          <a:lstStyle/>
          <a:p>
            <a:r>
              <a:rPr lang="en-US" sz="3200" b="1" dirty="0"/>
              <a:t>Insulation</a:t>
            </a:r>
          </a:p>
        </p:txBody>
      </p:sp>
      <p:pic>
        <p:nvPicPr>
          <p:cNvPr id="5" name="Picture 4">
            <a:extLst>
              <a:ext uri="{FF2B5EF4-FFF2-40B4-BE49-F238E27FC236}">
                <a16:creationId xmlns:a16="http://schemas.microsoft.com/office/drawing/2014/main" id="{8B232B0E-CB10-3C47-809F-AE3CF7B712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792" y="1015649"/>
            <a:ext cx="6230180" cy="4672635"/>
          </a:xfrm>
          <a:prstGeom prst="rect">
            <a:avLst/>
          </a:prstGeom>
        </p:spPr>
      </p:pic>
      <p:pic>
        <p:nvPicPr>
          <p:cNvPr id="4" name="Picture 3" descr="A picture containing oven&#10;&#10;Description automatically generated">
            <a:extLst>
              <a:ext uri="{FF2B5EF4-FFF2-40B4-BE49-F238E27FC236}">
                <a16:creationId xmlns:a16="http://schemas.microsoft.com/office/drawing/2014/main" id="{B1362B6A-1747-E44E-BB3D-4FD2810706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1006" y="3257374"/>
            <a:ext cx="4096025" cy="3072019"/>
          </a:xfrm>
          <a:prstGeom prst="rect">
            <a:avLst/>
          </a:prstGeom>
        </p:spPr>
      </p:pic>
    </p:spTree>
    <p:extLst>
      <p:ext uri="{BB962C8B-B14F-4D97-AF65-F5344CB8AC3E}">
        <p14:creationId xmlns:p14="http://schemas.microsoft.com/office/powerpoint/2010/main" val="18777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477092" y="1264337"/>
            <a:ext cx="2980812" cy="5074051"/>
          </a:xfrm>
        </p:spPr>
        <p:txBody>
          <a:bodyPr>
            <a:noAutofit/>
          </a:bodyPr>
          <a:lstStyle/>
          <a:p>
            <a:pPr marL="285750" indent="-285750" algn="l">
              <a:buFont typeface="Arial" panose="020B0604020202020204" pitchFamily="34" charset="0"/>
              <a:buChar char="•"/>
            </a:pPr>
            <a:r>
              <a:rPr lang="en-US" sz="1400" dirty="0"/>
              <a:t>Many van builds lose a lot of interior space by the techniques used to “frame” the van. </a:t>
            </a:r>
          </a:p>
          <a:p>
            <a:pPr marL="285750" indent="-285750" algn="l">
              <a:buFont typeface="Arial" panose="020B0604020202020204" pitchFamily="34" charset="0"/>
              <a:buChar char="•"/>
            </a:pPr>
            <a:r>
              <a:rPr lang="en-US" sz="1400" dirty="0"/>
              <a:t>I do minimal framing to maximize interior space. </a:t>
            </a:r>
          </a:p>
          <a:p>
            <a:pPr marL="285750" indent="-285750" algn="l">
              <a:buFont typeface="Arial" panose="020B0604020202020204" pitchFamily="34" charset="0"/>
              <a:buChar char="•"/>
            </a:pPr>
            <a:r>
              <a:rPr lang="en-US" sz="1400" dirty="0"/>
              <a:t>A lot of van builders also install "permanent" walls or other things that cause problems in the future. </a:t>
            </a:r>
          </a:p>
          <a:p>
            <a:pPr marL="285750" indent="-285750" algn="l">
              <a:buFont typeface="Arial" panose="020B0604020202020204" pitchFamily="34" charset="0"/>
              <a:buChar char="•"/>
            </a:pPr>
            <a:r>
              <a:rPr lang="en-US" sz="1400" dirty="0"/>
              <a:t>It’s important to build vans in a way so they can be repaired. </a:t>
            </a:r>
          </a:p>
          <a:p>
            <a:pPr marL="285750" indent="-285750" algn="l">
              <a:buFont typeface="Arial" panose="020B0604020202020204" pitchFamily="34" charset="0"/>
              <a:buChar char="•"/>
            </a:pPr>
            <a:r>
              <a:rPr lang="en-US" sz="1400" dirty="0"/>
              <a:t>Make it easy for anyone to access maintenance areas all over the van, especially electrical and plumbing components. </a:t>
            </a:r>
          </a:p>
          <a:p>
            <a:pPr marL="285750" indent="-285750" algn="l">
              <a:buFont typeface="Arial" panose="020B0604020202020204" pitchFamily="34" charset="0"/>
              <a:buChar char="•"/>
            </a:pPr>
            <a:r>
              <a:rPr lang="en-US" sz="1400" dirty="0"/>
              <a:t>Difficult to remove wall panels can turn a 1-hour repair into a multi-day expensive operation. </a:t>
            </a:r>
          </a:p>
          <a:p>
            <a:pPr marL="285750" indent="-285750" algn="l">
              <a:buFont typeface="Arial" panose="020B0604020202020204" pitchFamily="34" charset="0"/>
              <a:buChar char="•"/>
            </a:pPr>
            <a:r>
              <a:rPr lang="en-US" sz="1400" dirty="0"/>
              <a:t>What if the van buyer wants to do something different? If it was easier to fix and/or change the van is more sellable.</a:t>
            </a:r>
          </a:p>
        </p:txBody>
      </p:sp>
      <p:sp>
        <p:nvSpPr>
          <p:cNvPr id="6" name="TextBox 5">
            <a:extLst>
              <a:ext uri="{FF2B5EF4-FFF2-40B4-BE49-F238E27FC236}">
                <a16:creationId xmlns:a16="http://schemas.microsoft.com/office/drawing/2014/main" id="{74D1AA3F-4337-2C4E-9838-C94663020DC4}"/>
              </a:ext>
            </a:extLst>
          </p:cNvPr>
          <p:cNvSpPr txBox="1"/>
          <p:nvPr/>
        </p:nvSpPr>
        <p:spPr>
          <a:xfrm>
            <a:off x="2733105" y="519611"/>
            <a:ext cx="7537448" cy="584775"/>
          </a:xfrm>
          <a:prstGeom prst="rect">
            <a:avLst/>
          </a:prstGeom>
          <a:noFill/>
        </p:spPr>
        <p:txBody>
          <a:bodyPr wrap="none" rtlCol="0">
            <a:spAutoFit/>
          </a:bodyPr>
          <a:lstStyle/>
          <a:p>
            <a:r>
              <a:rPr lang="en-US" sz="3200" b="1" dirty="0"/>
              <a:t>Wall Panels and Building Repair Techniques</a:t>
            </a:r>
          </a:p>
        </p:txBody>
      </p:sp>
      <p:pic>
        <p:nvPicPr>
          <p:cNvPr id="5" name="Picture 4" descr="The inside of a vehicle&#10;&#10;Description automatically generated with medium confidence">
            <a:extLst>
              <a:ext uri="{FF2B5EF4-FFF2-40B4-BE49-F238E27FC236}">
                <a16:creationId xmlns:a16="http://schemas.microsoft.com/office/drawing/2014/main" id="{F0ACB4B8-DCF2-624F-A465-1E7674908F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9694" y="1353878"/>
            <a:ext cx="4437354" cy="3328015"/>
          </a:xfrm>
          <a:prstGeom prst="rect">
            <a:avLst/>
          </a:prstGeom>
        </p:spPr>
      </p:pic>
      <p:pic>
        <p:nvPicPr>
          <p:cNvPr id="4" name="Picture 3" descr="A picture containing text, indoor&#10;&#10;Description automatically generated">
            <a:extLst>
              <a:ext uri="{FF2B5EF4-FFF2-40B4-BE49-F238E27FC236}">
                <a16:creationId xmlns:a16="http://schemas.microsoft.com/office/drawing/2014/main" id="{76AC2B42-0F05-9B4F-A683-4A9438F3F3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1829" y="2430517"/>
            <a:ext cx="4971393" cy="3728545"/>
          </a:xfrm>
          <a:prstGeom prst="rect">
            <a:avLst/>
          </a:prstGeom>
        </p:spPr>
      </p:pic>
    </p:spTree>
    <p:extLst>
      <p:ext uri="{BB962C8B-B14F-4D97-AF65-F5344CB8AC3E}">
        <p14:creationId xmlns:p14="http://schemas.microsoft.com/office/powerpoint/2010/main" val="242381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1046967" y="1421617"/>
            <a:ext cx="2670268" cy="4703167"/>
          </a:xfrm>
        </p:spPr>
        <p:txBody>
          <a:bodyPr>
            <a:noAutofit/>
          </a:bodyPr>
          <a:lstStyle/>
          <a:p>
            <a:pPr marL="285750" indent="-285750" algn="l">
              <a:lnSpc>
                <a:spcPct val="100000"/>
              </a:lnSpc>
              <a:buFont typeface="Arial" panose="020B0604020202020204" pitchFamily="34" charset="0"/>
              <a:buChar char="•"/>
            </a:pPr>
            <a:r>
              <a:rPr lang="en-US" sz="1400" dirty="0"/>
              <a:t>Since my van builds are made for off-grid camping, I've spent a lot of time working on the insulation. </a:t>
            </a:r>
          </a:p>
          <a:p>
            <a:pPr marL="285750" indent="-285750" algn="l">
              <a:lnSpc>
                <a:spcPct val="100000"/>
              </a:lnSpc>
              <a:buFont typeface="Arial" panose="020B0604020202020204" pitchFamily="34" charset="0"/>
              <a:buChar char="•"/>
            </a:pPr>
            <a:r>
              <a:rPr lang="en-US" sz="1400" dirty="0"/>
              <a:t>I build insulated panels to fit inside the window casing. </a:t>
            </a:r>
          </a:p>
          <a:p>
            <a:pPr marL="285750" indent="-285750" algn="l">
              <a:lnSpc>
                <a:spcPct val="100000"/>
              </a:lnSpc>
              <a:buFont typeface="Arial" panose="020B0604020202020204" pitchFamily="34" charset="0"/>
              <a:buChar char="•"/>
            </a:pPr>
            <a:r>
              <a:rPr lang="en-US" sz="1400" dirty="0"/>
              <a:t>Some people avoid doing windows in their van, but these panels make it easier to have larger windows and minimize the drawbacks.</a:t>
            </a:r>
          </a:p>
          <a:p>
            <a:pPr marL="285750" indent="-285750" algn="l">
              <a:lnSpc>
                <a:spcPct val="100000"/>
              </a:lnSpc>
              <a:buFont typeface="Arial" panose="020B0604020202020204" pitchFamily="34" charset="0"/>
              <a:buChar char="•"/>
            </a:pPr>
            <a:r>
              <a:rPr lang="en-US" sz="1400" dirty="0"/>
              <a:t>The window panels are easy to store. </a:t>
            </a:r>
          </a:p>
          <a:p>
            <a:pPr marL="285750" indent="-285750" algn="l">
              <a:lnSpc>
                <a:spcPct val="100000"/>
              </a:lnSpc>
              <a:buFont typeface="Arial" panose="020B0604020202020204" pitchFamily="34" charset="0"/>
              <a:buChar char="•"/>
            </a:pPr>
            <a:r>
              <a:rPr lang="en-US" sz="1400" dirty="0"/>
              <a:t>They black out all light and have R6 insulation with a tight fit inside each window casing.</a:t>
            </a:r>
          </a:p>
          <a:p>
            <a:pPr marL="285750" indent="-285750" algn="l">
              <a:lnSpc>
                <a:spcPct val="100000"/>
              </a:lnSpc>
              <a:buFont typeface="Arial" panose="020B0604020202020204" pitchFamily="34" charset="0"/>
              <a:buChar char="•"/>
            </a:pPr>
            <a:r>
              <a:rPr lang="en-US" sz="1400" dirty="0"/>
              <a:t>These have been tested down to 7 degrees.</a:t>
            </a:r>
          </a:p>
        </p:txBody>
      </p:sp>
      <p:sp>
        <p:nvSpPr>
          <p:cNvPr id="6" name="TextBox 5">
            <a:extLst>
              <a:ext uri="{FF2B5EF4-FFF2-40B4-BE49-F238E27FC236}">
                <a16:creationId xmlns:a16="http://schemas.microsoft.com/office/drawing/2014/main" id="{74D1AA3F-4337-2C4E-9838-C94663020DC4}"/>
              </a:ext>
            </a:extLst>
          </p:cNvPr>
          <p:cNvSpPr txBox="1"/>
          <p:nvPr/>
        </p:nvSpPr>
        <p:spPr>
          <a:xfrm>
            <a:off x="3146865" y="530279"/>
            <a:ext cx="5043175" cy="584775"/>
          </a:xfrm>
          <a:prstGeom prst="rect">
            <a:avLst/>
          </a:prstGeom>
          <a:noFill/>
        </p:spPr>
        <p:txBody>
          <a:bodyPr wrap="none" rtlCol="0">
            <a:spAutoFit/>
          </a:bodyPr>
          <a:lstStyle/>
          <a:p>
            <a:r>
              <a:rPr lang="en-US" sz="3200" b="1" dirty="0"/>
              <a:t>Insulated Window Coverings</a:t>
            </a:r>
          </a:p>
        </p:txBody>
      </p:sp>
      <p:pic>
        <p:nvPicPr>
          <p:cNvPr id="8" name="Picture 7" descr="A picture containing indoor&#10;&#10;Description automatically generated">
            <a:extLst>
              <a:ext uri="{FF2B5EF4-FFF2-40B4-BE49-F238E27FC236}">
                <a16:creationId xmlns:a16="http://schemas.microsoft.com/office/drawing/2014/main" id="{ED946624-226B-A74C-803A-DE562955EE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71814" y="1421618"/>
            <a:ext cx="6270890" cy="4703167"/>
          </a:xfrm>
          <a:prstGeom prst="rect">
            <a:avLst/>
          </a:prstGeom>
        </p:spPr>
      </p:pic>
    </p:spTree>
    <p:extLst>
      <p:ext uri="{BB962C8B-B14F-4D97-AF65-F5344CB8AC3E}">
        <p14:creationId xmlns:p14="http://schemas.microsoft.com/office/powerpoint/2010/main" val="219811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23639B8-773F-7846-BBD3-54369FDEE34C}"/>
              </a:ext>
            </a:extLst>
          </p:cNvPr>
          <p:cNvPicPr>
            <a:picLocks noChangeAspect="1"/>
          </p:cNvPicPr>
          <p:nvPr/>
        </p:nvPicPr>
        <p:blipFill>
          <a:blip r:embed="rId2"/>
          <a:stretch>
            <a:fillRect/>
          </a:stretch>
        </p:blipFill>
        <p:spPr>
          <a:xfrm>
            <a:off x="2851370" y="672988"/>
            <a:ext cx="8699499" cy="5705033"/>
          </a:xfrm>
          <a:prstGeom prst="rect">
            <a:avLst/>
          </a:prstGeom>
        </p:spPr>
      </p:pic>
      <p:sp>
        <p:nvSpPr>
          <p:cNvPr id="4" name="Subtitle 2">
            <a:extLst>
              <a:ext uri="{FF2B5EF4-FFF2-40B4-BE49-F238E27FC236}">
                <a16:creationId xmlns:a16="http://schemas.microsoft.com/office/drawing/2014/main" id="{65CEFDCD-8F5B-8F4E-8861-02369A1C8F6A}"/>
              </a:ext>
            </a:extLst>
          </p:cNvPr>
          <p:cNvSpPr>
            <a:spLocks noGrp="1"/>
          </p:cNvSpPr>
          <p:nvPr>
            <p:ph type="subTitle" idx="1"/>
          </p:nvPr>
        </p:nvSpPr>
        <p:spPr>
          <a:xfrm>
            <a:off x="346316" y="672987"/>
            <a:ext cx="2302292" cy="5843559"/>
          </a:xfrm>
        </p:spPr>
        <p:txBody>
          <a:bodyPr>
            <a:noAutofit/>
          </a:bodyPr>
          <a:lstStyle/>
          <a:p>
            <a:pPr algn="l">
              <a:lnSpc>
                <a:spcPct val="100000"/>
              </a:lnSpc>
            </a:pPr>
            <a:r>
              <a:rPr lang="en-US" sz="1400" dirty="0"/>
              <a:t>The electrical system is one of the most important parts of the build. This system has been developed with off-grid effectiveness and simplicity in mind.  If you were to stay in RV parks with shore power almost all of this isn’t necessary.</a:t>
            </a:r>
          </a:p>
          <a:p>
            <a:pPr algn="l">
              <a:lnSpc>
                <a:spcPct val="100000"/>
              </a:lnSpc>
            </a:pPr>
            <a:r>
              <a:rPr lang="en-US" sz="1400" dirty="0"/>
              <a:t>Using high quality products like Blue Sea, Victron and SOK for batteries.</a:t>
            </a:r>
          </a:p>
          <a:p>
            <a:pPr algn="l">
              <a:lnSpc>
                <a:spcPct val="100000"/>
              </a:lnSpc>
            </a:pPr>
            <a:r>
              <a:rPr lang="en-US" sz="1400" dirty="0"/>
              <a:t>A 100% electric van build isn’t very practical because you likely need to use a fossil fuel for heating and cooking.</a:t>
            </a:r>
          </a:p>
          <a:p>
            <a:pPr algn="l">
              <a:lnSpc>
                <a:spcPct val="100000"/>
              </a:lnSpc>
            </a:pPr>
            <a:r>
              <a:rPr lang="en-US" sz="1400" dirty="0"/>
              <a:t>Many van builders assume a 3000-watt inverter/charger is needed, but this assumption isn’t necessary and creates a large number of issues. Instead this </a:t>
            </a:r>
            <a:r>
              <a:rPr lang="en-US" sz="1400" dirty="0" err="1"/>
              <a:t>Samlex</a:t>
            </a:r>
            <a:r>
              <a:rPr lang="en-US" sz="1400" dirty="0"/>
              <a:t> 1200-watt Inverter/Charger was chosen. </a:t>
            </a:r>
          </a:p>
        </p:txBody>
      </p:sp>
    </p:spTree>
    <p:extLst>
      <p:ext uri="{BB962C8B-B14F-4D97-AF65-F5344CB8AC3E}">
        <p14:creationId xmlns:p14="http://schemas.microsoft.com/office/powerpoint/2010/main" val="369812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floor, cluttered&#10;&#10;Description automatically generated">
            <a:extLst>
              <a:ext uri="{FF2B5EF4-FFF2-40B4-BE49-F238E27FC236}">
                <a16:creationId xmlns:a16="http://schemas.microsoft.com/office/drawing/2014/main" id="{7407BD0B-E00B-9F4C-AE59-6E55857816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253" y="691979"/>
            <a:ext cx="9791937" cy="5671751"/>
          </a:xfrm>
          <a:prstGeom prst="rect">
            <a:avLst/>
          </a:prstGeom>
        </p:spPr>
      </p:pic>
    </p:spTree>
    <p:extLst>
      <p:ext uri="{BB962C8B-B14F-4D97-AF65-F5344CB8AC3E}">
        <p14:creationId xmlns:p14="http://schemas.microsoft.com/office/powerpoint/2010/main" val="72872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671545" y="2181341"/>
            <a:ext cx="3822853" cy="3465080"/>
          </a:xfrm>
        </p:spPr>
        <p:txBody>
          <a:bodyPr>
            <a:noAutofit/>
          </a:bodyPr>
          <a:lstStyle/>
          <a:p>
            <a:pPr algn="l">
              <a:lnSpc>
                <a:spcPct val="100000"/>
              </a:lnSpc>
            </a:pPr>
            <a:r>
              <a:rPr lang="en-US" sz="2000" dirty="0"/>
              <a:t>When there are power outages the van batteries and inverter are very helpful if you have to wait for the grid to come back up. The rear taillight location works well for shore power connections. On the left is shore power input and on the right is an inverter out connection. </a:t>
            </a:r>
          </a:p>
        </p:txBody>
      </p:sp>
      <p:sp>
        <p:nvSpPr>
          <p:cNvPr id="6" name="TextBox 5">
            <a:extLst>
              <a:ext uri="{FF2B5EF4-FFF2-40B4-BE49-F238E27FC236}">
                <a16:creationId xmlns:a16="http://schemas.microsoft.com/office/drawing/2014/main" id="{74D1AA3F-4337-2C4E-9838-C94663020DC4}"/>
              </a:ext>
            </a:extLst>
          </p:cNvPr>
          <p:cNvSpPr txBox="1"/>
          <p:nvPr/>
        </p:nvSpPr>
        <p:spPr>
          <a:xfrm>
            <a:off x="1034243" y="1085541"/>
            <a:ext cx="2900281" cy="584775"/>
          </a:xfrm>
          <a:prstGeom prst="rect">
            <a:avLst/>
          </a:prstGeom>
          <a:noFill/>
        </p:spPr>
        <p:txBody>
          <a:bodyPr wrap="none" rtlCol="0">
            <a:spAutoFit/>
          </a:bodyPr>
          <a:lstStyle/>
          <a:p>
            <a:r>
              <a:rPr lang="en-US" sz="3200" b="1" dirty="0"/>
              <a:t>Power </a:t>
            </a:r>
            <a:r>
              <a:rPr lang="en-US" sz="3200" b="1" dirty="0" err="1"/>
              <a:t>Outtages</a:t>
            </a:r>
            <a:endParaRPr lang="en-US" sz="3200" b="1" dirty="0"/>
          </a:p>
        </p:txBody>
      </p:sp>
      <p:pic>
        <p:nvPicPr>
          <p:cNvPr id="4" name="Picture 3" descr="A picture containing text, grass, outdoor, parked&#10;&#10;Description automatically generated">
            <a:extLst>
              <a:ext uri="{FF2B5EF4-FFF2-40B4-BE49-F238E27FC236}">
                <a16:creationId xmlns:a16="http://schemas.microsoft.com/office/drawing/2014/main" id="{953D8E0E-C914-9142-B55D-055A99E338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7687" y="1234131"/>
            <a:ext cx="6710739" cy="5033054"/>
          </a:xfrm>
          <a:prstGeom prst="rect">
            <a:avLst/>
          </a:prstGeom>
        </p:spPr>
      </p:pic>
    </p:spTree>
    <p:extLst>
      <p:ext uri="{BB962C8B-B14F-4D97-AF65-F5344CB8AC3E}">
        <p14:creationId xmlns:p14="http://schemas.microsoft.com/office/powerpoint/2010/main" val="113082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80DB-90E9-2842-ACF0-60C37C646E16}"/>
              </a:ext>
            </a:extLst>
          </p:cNvPr>
          <p:cNvSpPr>
            <a:spLocks noGrp="1"/>
          </p:cNvSpPr>
          <p:nvPr>
            <p:ph type="title"/>
          </p:nvPr>
        </p:nvSpPr>
        <p:spPr>
          <a:xfrm>
            <a:off x="2533439" y="371083"/>
            <a:ext cx="7125121" cy="744484"/>
          </a:xfrm>
        </p:spPr>
        <p:txBody>
          <a:bodyPr>
            <a:normAutofit/>
          </a:bodyPr>
          <a:lstStyle/>
          <a:p>
            <a:pPr algn="ctr"/>
            <a:r>
              <a:rPr lang="en-US" sz="3200" b="1" dirty="0">
                <a:latin typeface="+mn-lt"/>
              </a:rPr>
              <a:t>Simple versus Complex Design</a:t>
            </a:r>
          </a:p>
        </p:txBody>
      </p:sp>
      <p:sp>
        <p:nvSpPr>
          <p:cNvPr id="3" name="Content Placeholder 2">
            <a:extLst>
              <a:ext uri="{FF2B5EF4-FFF2-40B4-BE49-F238E27FC236}">
                <a16:creationId xmlns:a16="http://schemas.microsoft.com/office/drawing/2014/main" id="{C9AA8BBD-3F2E-2545-ABF0-2F911AA69705}"/>
              </a:ext>
            </a:extLst>
          </p:cNvPr>
          <p:cNvSpPr>
            <a:spLocks noGrp="1"/>
          </p:cNvSpPr>
          <p:nvPr>
            <p:ph idx="1"/>
          </p:nvPr>
        </p:nvSpPr>
        <p:spPr>
          <a:xfrm>
            <a:off x="560021" y="1384223"/>
            <a:ext cx="5535978" cy="4351338"/>
          </a:xfrm>
        </p:spPr>
        <p:txBody>
          <a:bodyPr>
            <a:normAutofit fontScale="92500"/>
          </a:bodyPr>
          <a:lstStyle/>
          <a:p>
            <a:r>
              <a:rPr lang="en-US" sz="2200" dirty="0"/>
              <a:t>It’s easy to make things complex, so we work hard to keep things simple.</a:t>
            </a:r>
          </a:p>
          <a:p>
            <a:r>
              <a:rPr lang="en-US" sz="2200" dirty="0"/>
              <a:t>Layouts with a more open feel versus more congested.</a:t>
            </a:r>
          </a:p>
          <a:p>
            <a:r>
              <a:rPr lang="en-US" sz="2200" dirty="0"/>
              <a:t>Many traditional RVs suffer from the “attempt to try and cram every kind of RV feature known to mankind into a tiny space” problem.</a:t>
            </a:r>
          </a:p>
          <a:p>
            <a:r>
              <a:rPr lang="en-US" sz="2200" dirty="0"/>
              <a:t>Designed for Off-Grid camping rather than staying in RV parks.</a:t>
            </a:r>
          </a:p>
          <a:p>
            <a:r>
              <a:rPr lang="en-US" sz="2200" dirty="0"/>
              <a:t>A lower carbon footprint compared to a traditional RV. (22 mpg versus 8 mpg)</a:t>
            </a:r>
          </a:p>
          <a:p>
            <a:r>
              <a:rPr lang="en-US" sz="2200" dirty="0"/>
              <a:t>Careful build process that takes about 18 months to complete.</a:t>
            </a:r>
          </a:p>
        </p:txBody>
      </p:sp>
      <p:pic>
        <p:nvPicPr>
          <p:cNvPr id="6" name="Picture 5" descr="A picture containing indoor, floor, ceiling, bedroom&#10;&#10;Description automatically generated">
            <a:extLst>
              <a:ext uri="{FF2B5EF4-FFF2-40B4-BE49-F238E27FC236}">
                <a16:creationId xmlns:a16="http://schemas.microsoft.com/office/drawing/2014/main" id="{57F9DEB2-401A-114A-BAC6-71E3A159E5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56791" y="1396976"/>
            <a:ext cx="4788942" cy="4338585"/>
          </a:xfrm>
          <a:prstGeom prst="rect">
            <a:avLst/>
          </a:prstGeom>
        </p:spPr>
      </p:pic>
    </p:spTree>
    <p:extLst>
      <p:ext uri="{BB962C8B-B14F-4D97-AF65-F5344CB8AC3E}">
        <p14:creationId xmlns:p14="http://schemas.microsoft.com/office/powerpoint/2010/main" val="176705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885718" y="1039101"/>
            <a:ext cx="3116620" cy="5312003"/>
          </a:xfrm>
        </p:spPr>
        <p:txBody>
          <a:bodyPr>
            <a:noAutofit/>
          </a:bodyPr>
          <a:lstStyle/>
          <a:p>
            <a:pPr marL="285750" indent="-285750" algn="l">
              <a:lnSpc>
                <a:spcPct val="100000"/>
              </a:lnSpc>
              <a:buFont typeface="Arial" panose="020B0604020202020204" pitchFamily="34" charset="0"/>
              <a:buChar char="•"/>
            </a:pPr>
            <a:r>
              <a:rPr lang="en-US" sz="1400" dirty="0"/>
              <a:t>Many van builds "hide" their switches and controls all over the van. It is easier if you have these controls in one place.</a:t>
            </a:r>
          </a:p>
          <a:p>
            <a:pPr marL="285750" indent="-285750" algn="l">
              <a:lnSpc>
                <a:spcPct val="100000"/>
              </a:lnSpc>
              <a:buFont typeface="Arial" panose="020B0604020202020204" pitchFamily="34" charset="0"/>
              <a:buChar char="•"/>
            </a:pPr>
            <a:r>
              <a:rPr lang="en-US" sz="1400" dirty="0"/>
              <a:t>It is important to minimize the number of LED lights that glow at night in a camper. </a:t>
            </a:r>
          </a:p>
          <a:p>
            <a:pPr marL="285750" indent="-285750" algn="l">
              <a:lnSpc>
                <a:spcPct val="100000"/>
              </a:lnSpc>
              <a:buFont typeface="Arial" panose="020B0604020202020204" pitchFamily="34" charset="0"/>
              <a:buChar char="•"/>
            </a:pPr>
            <a:r>
              <a:rPr lang="en-US" sz="1400" dirty="0"/>
              <a:t>This location is ideal for placing cell phones, CPAP, and other items that need to be plugged in at night. </a:t>
            </a:r>
          </a:p>
          <a:p>
            <a:pPr marL="285750" indent="-285750" algn="l">
              <a:lnSpc>
                <a:spcPct val="100000"/>
              </a:lnSpc>
              <a:buFont typeface="Arial" panose="020B0604020202020204" pitchFamily="34" charset="0"/>
              <a:buChar char="•"/>
            </a:pPr>
            <a:r>
              <a:rPr lang="en-US" sz="1400" dirty="0"/>
              <a:t>There is a switch to turn off the fridge (if needed) when most of the 12-volt system is powered up.</a:t>
            </a:r>
          </a:p>
          <a:p>
            <a:pPr marL="285750" indent="-285750" algn="l">
              <a:lnSpc>
                <a:spcPct val="100000"/>
              </a:lnSpc>
              <a:buFont typeface="Arial" panose="020B0604020202020204" pitchFamily="34" charset="0"/>
              <a:buChar char="•"/>
            </a:pPr>
            <a:r>
              <a:rPr lang="en-US" sz="1400" dirty="0"/>
              <a:t>It is important to know the state of charge of the house battery. The battery monitor shows this at a quick glance.</a:t>
            </a:r>
          </a:p>
          <a:p>
            <a:pPr marL="285750" indent="-285750" algn="l">
              <a:lnSpc>
                <a:spcPct val="100000"/>
              </a:lnSpc>
              <a:buFont typeface="Arial" panose="020B0604020202020204" pitchFamily="34" charset="0"/>
              <a:buChar char="•"/>
            </a:pPr>
            <a:r>
              <a:rPr lang="en-US" sz="1400" dirty="0"/>
              <a:t>There are also Bluetooth apps for the battery monitor, solar charging, alternator charging and the propane tank level.</a:t>
            </a:r>
          </a:p>
        </p:txBody>
      </p:sp>
      <p:sp>
        <p:nvSpPr>
          <p:cNvPr id="6" name="TextBox 5">
            <a:extLst>
              <a:ext uri="{FF2B5EF4-FFF2-40B4-BE49-F238E27FC236}">
                <a16:creationId xmlns:a16="http://schemas.microsoft.com/office/drawing/2014/main" id="{74D1AA3F-4337-2C4E-9838-C94663020DC4}"/>
              </a:ext>
            </a:extLst>
          </p:cNvPr>
          <p:cNvSpPr txBox="1"/>
          <p:nvPr/>
        </p:nvSpPr>
        <p:spPr>
          <a:xfrm>
            <a:off x="4002338" y="323769"/>
            <a:ext cx="4630435" cy="584775"/>
          </a:xfrm>
          <a:prstGeom prst="rect">
            <a:avLst/>
          </a:prstGeom>
          <a:noFill/>
        </p:spPr>
        <p:txBody>
          <a:bodyPr wrap="none" rtlCol="0">
            <a:spAutoFit/>
          </a:bodyPr>
          <a:lstStyle/>
          <a:p>
            <a:r>
              <a:rPr lang="en-US" sz="3200" b="1" dirty="0"/>
              <a:t>Camper Van Control Panel</a:t>
            </a:r>
          </a:p>
        </p:txBody>
      </p:sp>
      <p:pic>
        <p:nvPicPr>
          <p:cNvPr id="8" name="Picture 7" descr="A sink in a bathroom&#10;&#10;Description automatically generated with low confidence">
            <a:extLst>
              <a:ext uri="{FF2B5EF4-FFF2-40B4-BE49-F238E27FC236}">
                <a16:creationId xmlns:a16="http://schemas.microsoft.com/office/drawing/2014/main" id="{D3532689-D200-C540-A14B-C41335ED0E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3209" y="1039101"/>
            <a:ext cx="6742323" cy="5056742"/>
          </a:xfrm>
          <a:prstGeom prst="rect">
            <a:avLst/>
          </a:prstGeom>
        </p:spPr>
      </p:pic>
    </p:spTree>
    <p:extLst>
      <p:ext uri="{BB962C8B-B14F-4D97-AF65-F5344CB8AC3E}">
        <p14:creationId xmlns:p14="http://schemas.microsoft.com/office/powerpoint/2010/main" val="40388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585048" y="1665646"/>
            <a:ext cx="4581312" cy="4170023"/>
          </a:xfrm>
        </p:spPr>
        <p:txBody>
          <a:bodyPr>
            <a:noAutofit/>
          </a:bodyPr>
          <a:lstStyle/>
          <a:p>
            <a:pPr algn="l">
              <a:lnSpc>
                <a:spcPct val="100000"/>
              </a:lnSpc>
            </a:pPr>
            <a:r>
              <a:rPr lang="en-US" sz="2000" dirty="0"/>
              <a:t>The </a:t>
            </a:r>
            <a:r>
              <a:rPr lang="en-US" sz="2000" dirty="0" err="1"/>
              <a:t>ProMaster</a:t>
            </a:r>
            <a:r>
              <a:rPr lang="en-US" sz="2000" dirty="0"/>
              <a:t> doesn’t come with a big enough lug wrench. You don’t want to be stuck on the side of the road a long way from help. </a:t>
            </a:r>
          </a:p>
          <a:p>
            <a:pPr algn="l">
              <a:lnSpc>
                <a:spcPct val="100000"/>
              </a:lnSpc>
            </a:pPr>
            <a:r>
              <a:rPr lang="en-US" sz="2000" dirty="0"/>
              <a:t>With every van project I add a 24-inch breaker bar to keep in the van. You’ll also need a deep socket to go with the wrench. The OEM size is 21 mm and these aftermarket rims use the 19mm lug nuts.</a:t>
            </a:r>
          </a:p>
          <a:p>
            <a:pPr algn="l">
              <a:lnSpc>
                <a:spcPct val="100000"/>
              </a:lnSpc>
            </a:pPr>
            <a:r>
              <a:rPr lang="en-US" sz="2000" dirty="0"/>
              <a:t>It’s also a good idea to raise and lower your spare tire at least once a year.</a:t>
            </a:r>
          </a:p>
        </p:txBody>
      </p:sp>
      <p:sp>
        <p:nvSpPr>
          <p:cNvPr id="6" name="TextBox 5">
            <a:extLst>
              <a:ext uri="{FF2B5EF4-FFF2-40B4-BE49-F238E27FC236}">
                <a16:creationId xmlns:a16="http://schemas.microsoft.com/office/drawing/2014/main" id="{74D1AA3F-4337-2C4E-9838-C94663020DC4}"/>
              </a:ext>
            </a:extLst>
          </p:cNvPr>
          <p:cNvSpPr txBox="1"/>
          <p:nvPr/>
        </p:nvSpPr>
        <p:spPr>
          <a:xfrm>
            <a:off x="4253641" y="653797"/>
            <a:ext cx="2792944" cy="584775"/>
          </a:xfrm>
          <a:prstGeom prst="rect">
            <a:avLst/>
          </a:prstGeom>
          <a:noFill/>
        </p:spPr>
        <p:txBody>
          <a:bodyPr wrap="none" rtlCol="0">
            <a:spAutoFit/>
          </a:bodyPr>
          <a:lstStyle/>
          <a:p>
            <a:r>
              <a:rPr lang="en-US" sz="3200" b="1" dirty="0"/>
              <a:t>Changing a Tire</a:t>
            </a:r>
          </a:p>
        </p:txBody>
      </p:sp>
      <p:pic>
        <p:nvPicPr>
          <p:cNvPr id="5" name="Picture 4" descr="A picture containing ground, black&#10;&#10;Description automatically generated">
            <a:extLst>
              <a:ext uri="{FF2B5EF4-FFF2-40B4-BE49-F238E27FC236}">
                <a16:creationId xmlns:a16="http://schemas.microsoft.com/office/drawing/2014/main" id="{500F7DD4-8024-BF4B-964D-5FB1E77846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2529" y="1665646"/>
            <a:ext cx="5560031" cy="4170023"/>
          </a:xfrm>
          <a:prstGeom prst="rect">
            <a:avLst/>
          </a:prstGeom>
        </p:spPr>
      </p:pic>
    </p:spTree>
    <p:extLst>
      <p:ext uri="{BB962C8B-B14F-4D97-AF65-F5344CB8AC3E}">
        <p14:creationId xmlns:p14="http://schemas.microsoft.com/office/powerpoint/2010/main" val="3376864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629115" y="1367505"/>
            <a:ext cx="2521589" cy="4537536"/>
          </a:xfrm>
        </p:spPr>
        <p:txBody>
          <a:bodyPr>
            <a:noAutofit/>
          </a:bodyPr>
          <a:lstStyle/>
          <a:p>
            <a:pPr algn="l">
              <a:lnSpc>
                <a:spcPct val="100000"/>
              </a:lnSpc>
            </a:pPr>
            <a:r>
              <a:rPr lang="en-US" sz="1600" dirty="0"/>
              <a:t>Every cabinet or structure in a van build must be anchored securely in case of a crash. </a:t>
            </a:r>
          </a:p>
          <a:p>
            <a:pPr algn="l">
              <a:lnSpc>
                <a:spcPct val="100000"/>
              </a:lnSpc>
            </a:pPr>
            <a:r>
              <a:rPr lang="en-US" sz="1600" dirty="0"/>
              <a:t>The 5 gallon propane tank needs to be installed inside a vented, vaulted box and anchored to the floor of the van. I anchored this with 2 x 1/2 bolts through the base of the vault and van floor. </a:t>
            </a:r>
          </a:p>
          <a:p>
            <a:pPr algn="l">
              <a:lnSpc>
                <a:spcPct val="100000"/>
              </a:lnSpc>
            </a:pPr>
            <a:r>
              <a:rPr lang="en-US" sz="1600" dirty="0"/>
              <a:t>The industry standards for building RV's requires a propane vault to have two vents, one flush with the floor and the other near the top of the vault. </a:t>
            </a:r>
          </a:p>
        </p:txBody>
      </p:sp>
      <p:sp>
        <p:nvSpPr>
          <p:cNvPr id="6" name="TextBox 5">
            <a:extLst>
              <a:ext uri="{FF2B5EF4-FFF2-40B4-BE49-F238E27FC236}">
                <a16:creationId xmlns:a16="http://schemas.microsoft.com/office/drawing/2014/main" id="{74D1AA3F-4337-2C4E-9838-C94663020DC4}"/>
              </a:ext>
            </a:extLst>
          </p:cNvPr>
          <p:cNvSpPr txBox="1"/>
          <p:nvPr/>
        </p:nvSpPr>
        <p:spPr>
          <a:xfrm>
            <a:off x="2662382" y="455984"/>
            <a:ext cx="7054432" cy="584775"/>
          </a:xfrm>
          <a:prstGeom prst="rect">
            <a:avLst/>
          </a:prstGeom>
          <a:noFill/>
        </p:spPr>
        <p:txBody>
          <a:bodyPr wrap="none" rtlCol="0">
            <a:spAutoFit/>
          </a:bodyPr>
          <a:lstStyle/>
          <a:p>
            <a:r>
              <a:rPr lang="en-US" sz="3200" b="1" dirty="0"/>
              <a:t>Propane Vault Mounting and Ventilation</a:t>
            </a:r>
          </a:p>
        </p:txBody>
      </p:sp>
      <p:pic>
        <p:nvPicPr>
          <p:cNvPr id="12" name="Picture 11" descr="The side of a car&#10;&#10;Description automatically generated with medium confidence">
            <a:extLst>
              <a:ext uri="{FF2B5EF4-FFF2-40B4-BE49-F238E27FC236}">
                <a16:creationId xmlns:a16="http://schemas.microsoft.com/office/drawing/2014/main" id="{2D8C65D7-8174-9A4B-B6B7-903066C1AF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88422" y="4284961"/>
            <a:ext cx="2447783" cy="1818862"/>
          </a:xfrm>
          <a:prstGeom prst="rect">
            <a:avLst/>
          </a:prstGeom>
        </p:spPr>
      </p:pic>
      <p:pic>
        <p:nvPicPr>
          <p:cNvPr id="4" name="Picture 3" descr="A picture containing floor, indoor&#10;&#10;Description automatically generated">
            <a:extLst>
              <a:ext uri="{FF2B5EF4-FFF2-40B4-BE49-F238E27FC236}">
                <a16:creationId xmlns:a16="http://schemas.microsoft.com/office/drawing/2014/main" id="{9EA34180-60D7-024E-A3F1-B2CBE37FBE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0555" y="1714923"/>
            <a:ext cx="3966847" cy="4094443"/>
          </a:xfrm>
          <a:prstGeom prst="rect">
            <a:avLst/>
          </a:prstGeom>
        </p:spPr>
      </p:pic>
      <p:pic>
        <p:nvPicPr>
          <p:cNvPr id="7" name="Picture 6">
            <a:extLst>
              <a:ext uri="{FF2B5EF4-FFF2-40B4-BE49-F238E27FC236}">
                <a16:creationId xmlns:a16="http://schemas.microsoft.com/office/drawing/2014/main" id="{4EE1B3D6-0C3E-0F4F-9CD0-62968A1311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5111" y="1367505"/>
            <a:ext cx="2444152" cy="2579388"/>
          </a:xfrm>
          <a:prstGeom prst="rect">
            <a:avLst/>
          </a:prstGeom>
        </p:spPr>
      </p:pic>
    </p:spTree>
    <p:extLst>
      <p:ext uri="{BB962C8B-B14F-4D97-AF65-F5344CB8AC3E}">
        <p14:creationId xmlns:p14="http://schemas.microsoft.com/office/powerpoint/2010/main" val="3783452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eiling fan in a room&#10;&#10;Description automatically generated with low confidence">
            <a:extLst>
              <a:ext uri="{FF2B5EF4-FFF2-40B4-BE49-F238E27FC236}">
                <a16:creationId xmlns:a16="http://schemas.microsoft.com/office/drawing/2014/main" id="{293BB4C2-3269-244D-B66B-E12ADF68F6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9095" y="1070383"/>
            <a:ext cx="4027875" cy="2150572"/>
          </a:xfrm>
          <a:prstGeom prst="rect">
            <a:avLst/>
          </a:prstGeom>
        </p:spPr>
      </p:pic>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546275" y="1205459"/>
            <a:ext cx="2505038" cy="5144506"/>
          </a:xfrm>
        </p:spPr>
        <p:txBody>
          <a:bodyPr>
            <a:noAutofit/>
          </a:bodyPr>
          <a:lstStyle/>
          <a:p>
            <a:pPr marL="285750" indent="-285750" algn="l">
              <a:lnSpc>
                <a:spcPct val="100000"/>
              </a:lnSpc>
              <a:buFont typeface="Arial" panose="020B0604020202020204" pitchFamily="34" charset="0"/>
              <a:buChar char="•"/>
            </a:pPr>
            <a:r>
              <a:rPr lang="en-US" sz="1600" dirty="0"/>
              <a:t>In many RVs there is a smoke detector on the ceiling and a combination propane (LP) and carbon monoxide (CO) down low. </a:t>
            </a:r>
          </a:p>
          <a:p>
            <a:pPr marL="285750" indent="-285750" algn="l">
              <a:lnSpc>
                <a:spcPct val="100000"/>
              </a:lnSpc>
              <a:buFont typeface="Arial" panose="020B0604020202020204" pitchFamily="34" charset="0"/>
              <a:buChar char="•"/>
            </a:pPr>
            <a:r>
              <a:rPr lang="en-US" sz="1600" dirty="0"/>
              <a:t>It is actually safer to have a propane detector down low and a combination smoke/CO detector on the ceiling. </a:t>
            </a:r>
          </a:p>
          <a:p>
            <a:pPr marL="285750" indent="-285750" algn="l">
              <a:lnSpc>
                <a:spcPct val="100000"/>
              </a:lnSpc>
              <a:buFont typeface="Arial" panose="020B0604020202020204" pitchFamily="34" charset="0"/>
              <a:buChar char="•"/>
            </a:pPr>
            <a:r>
              <a:rPr lang="en-US" sz="1600" dirty="0"/>
              <a:t>In addition to a fire extinguisher, these fire blankets are helpful especially for a kitchen fire. </a:t>
            </a:r>
          </a:p>
          <a:p>
            <a:pPr marL="285750" indent="-285750" algn="l">
              <a:lnSpc>
                <a:spcPct val="100000"/>
              </a:lnSpc>
              <a:buFont typeface="Arial" panose="020B0604020202020204" pitchFamily="34" charset="0"/>
              <a:buChar char="•"/>
            </a:pPr>
            <a:endParaRPr lang="en-US" sz="1600" dirty="0"/>
          </a:p>
        </p:txBody>
      </p:sp>
      <p:sp>
        <p:nvSpPr>
          <p:cNvPr id="6" name="TextBox 5">
            <a:extLst>
              <a:ext uri="{FF2B5EF4-FFF2-40B4-BE49-F238E27FC236}">
                <a16:creationId xmlns:a16="http://schemas.microsoft.com/office/drawing/2014/main" id="{74D1AA3F-4337-2C4E-9838-C94663020DC4}"/>
              </a:ext>
            </a:extLst>
          </p:cNvPr>
          <p:cNvSpPr txBox="1"/>
          <p:nvPr/>
        </p:nvSpPr>
        <p:spPr>
          <a:xfrm>
            <a:off x="3322920" y="391612"/>
            <a:ext cx="6100516" cy="584775"/>
          </a:xfrm>
          <a:prstGeom prst="rect">
            <a:avLst/>
          </a:prstGeom>
          <a:noFill/>
        </p:spPr>
        <p:txBody>
          <a:bodyPr wrap="none" rtlCol="0">
            <a:spAutoFit/>
          </a:bodyPr>
          <a:lstStyle/>
          <a:p>
            <a:r>
              <a:rPr lang="en-US" sz="3200" b="1" dirty="0"/>
              <a:t>Smoke, CO and Propane Detectors </a:t>
            </a:r>
          </a:p>
        </p:txBody>
      </p:sp>
      <p:pic>
        <p:nvPicPr>
          <p:cNvPr id="10" name="Picture 9" descr="Graphical user interface&#10;&#10;Description automatically generated">
            <a:extLst>
              <a:ext uri="{FF2B5EF4-FFF2-40B4-BE49-F238E27FC236}">
                <a16:creationId xmlns:a16="http://schemas.microsoft.com/office/drawing/2014/main" id="{C8871FE5-A89F-9E42-9343-2A7E4E99DE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8178" y="3314951"/>
            <a:ext cx="3697509" cy="2657585"/>
          </a:xfrm>
          <a:prstGeom prst="rect">
            <a:avLst/>
          </a:prstGeom>
        </p:spPr>
      </p:pic>
      <p:pic>
        <p:nvPicPr>
          <p:cNvPr id="4" name="Picture 3">
            <a:extLst>
              <a:ext uri="{FF2B5EF4-FFF2-40B4-BE49-F238E27FC236}">
                <a16:creationId xmlns:a16="http://schemas.microsoft.com/office/drawing/2014/main" id="{3DDDFCF1-C986-894D-A732-A97883242C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0835" y="2064522"/>
            <a:ext cx="2650863" cy="3908014"/>
          </a:xfrm>
          <a:prstGeom prst="rect">
            <a:avLst/>
          </a:prstGeom>
        </p:spPr>
      </p:pic>
    </p:spTree>
    <p:extLst>
      <p:ext uri="{BB962C8B-B14F-4D97-AF65-F5344CB8AC3E}">
        <p14:creationId xmlns:p14="http://schemas.microsoft.com/office/powerpoint/2010/main" val="270510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507929" y="783801"/>
            <a:ext cx="11049605" cy="965486"/>
          </a:xfrm>
        </p:spPr>
        <p:txBody>
          <a:bodyPr>
            <a:noAutofit/>
          </a:bodyPr>
          <a:lstStyle/>
          <a:p>
            <a:pPr algn="l">
              <a:lnSpc>
                <a:spcPct val="100000"/>
              </a:lnSpc>
            </a:pPr>
            <a:r>
              <a:rPr lang="en-US" sz="1600" dirty="0"/>
              <a:t>Upper cabinets are one of the harder projects in a van build. They need to be solidly anchored and made from cabinet grade plywood. </a:t>
            </a:r>
          </a:p>
          <a:p>
            <a:pPr algn="l">
              <a:lnSpc>
                <a:spcPct val="100000"/>
              </a:lnSpc>
            </a:pPr>
            <a:r>
              <a:rPr lang="en-US" sz="1600" dirty="0"/>
              <a:t>One test of a well mounted upper cabinet is that you should be able to do "pull-ups" on it. Then it's probably strong enough.</a:t>
            </a:r>
          </a:p>
        </p:txBody>
      </p:sp>
      <p:sp>
        <p:nvSpPr>
          <p:cNvPr id="6" name="TextBox 5">
            <a:extLst>
              <a:ext uri="{FF2B5EF4-FFF2-40B4-BE49-F238E27FC236}">
                <a16:creationId xmlns:a16="http://schemas.microsoft.com/office/drawing/2014/main" id="{74D1AA3F-4337-2C4E-9838-C94663020DC4}"/>
              </a:ext>
            </a:extLst>
          </p:cNvPr>
          <p:cNvSpPr txBox="1"/>
          <p:nvPr/>
        </p:nvSpPr>
        <p:spPr>
          <a:xfrm>
            <a:off x="4560979" y="175876"/>
            <a:ext cx="2807563" cy="584775"/>
          </a:xfrm>
          <a:prstGeom prst="rect">
            <a:avLst/>
          </a:prstGeom>
          <a:noFill/>
        </p:spPr>
        <p:txBody>
          <a:bodyPr wrap="none" rtlCol="0">
            <a:spAutoFit/>
          </a:bodyPr>
          <a:lstStyle/>
          <a:p>
            <a:r>
              <a:rPr lang="en-US" sz="3200" b="1" dirty="0"/>
              <a:t>Upper Cabinets</a:t>
            </a:r>
          </a:p>
        </p:txBody>
      </p:sp>
      <p:pic>
        <p:nvPicPr>
          <p:cNvPr id="7" name="Picture 6" descr="A picture containing indoor&#10;&#10;Description automatically generated">
            <a:extLst>
              <a:ext uri="{FF2B5EF4-FFF2-40B4-BE49-F238E27FC236}">
                <a16:creationId xmlns:a16="http://schemas.microsoft.com/office/drawing/2014/main" id="{D8A600F8-DDA6-1D4A-8241-8173FD02B0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465" y="1955279"/>
            <a:ext cx="3877936" cy="2908452"/>
          </a:xfrm>
          <a:prstGeom prst="rect">
            <a:avLst/>
          </a:prstGeom>
        </p:spPr>
      </p:pic>
      <p:pic>
        <p:nvPicPr>
          <p:cNvPr id="10" name="Picture 9" descr="A cardboard box on a table&#10;&#10;Description automatically generated with medium confidence">
            <a:extLst>
              <a:ext uri="{FF2B5EF4-FFF2-40B4-BE49-F238E27FC236}">
                <a16:creationId xmlns:a16="http://schemas.microsoft.com/office/drawing/2014/main" id="{CA4D83D5-C832-434B-85A3-0036F96F9B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9004" y="1957924"/>
            <a:ext cx="3889840" cy="2917380"/>
          </a:xfrm>
          <a:prstGeom prst="rect">
            <a:avLst/>
          </a:prstGeom>
        </p:spPr>
      </p:pic>
      <p:pic>
        <p:nvPicPr>
          <p:cNvPr id="5" name="Picture 4" descr="A picture containing indoor, toilet&#10;&#10;Description automatically generated">
            <a:extLst>
              <a:ext uri="{FF2B5EF4-FFF2-40B4-BE49-F238E27FC236}">
                <a16:creationId xmlns:a16="http://schemas.microsoft.com/office/drawing/2014/main" id="{CC53634F-6313-8243-9643-AA848904A9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3978" y="3991523"/>
            <a:ext cx="3108102" cy="2331077"/>
          </a:xfrm>
          <a:prstGeom prst="rect">
            <a:avLst/>
          </a:prstGeom>
        </p:spPr>
      </p:pic>
      <p:pic>
        <p:nvPicPr>
          <p:cNvPr id="9" name="Picture 8" descr="A picture containing indoor, oven&#10;&#10;Description automatically generated">
            <a:extLst>
              <a:ext uri="{FF2B5EF4-FFF2-40B4-BE49-F238E27FC236}">
                <a16:creationId xmlns:a16="http://schemas.microsoft.com/office/drawing/2014/main" id="{78912D1D-D188-3D44-B5AA-A5F5DA5BF7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19006" y="3851944"/>
            <a:ext cx="3889840" cy="2470656"/>
          </a:xfrm>
          <a:prstGeom prst="rect">
            <a:avLst/>
          </a:prstGeom>
        </p:spPr>
      </p:pic>
    </p:spTree>
    <p:extLst>
      <p:ext uri="{BB962C8B-B14F-4D97-AF65-F5344CB8AC3E}">
        <p14:creationId xmlns:p14="http://schemas.microsoft.com/office/powerpoint/2010/main" val="2031778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1048649" y="1171176"/>
            <a:ext cx="9912721" cy="584775"/>
          </a:xfrm>
        </p:spPr>
        <p:txBody>
          <a:bodyPr>
            <a:noAutofit/>
          </a:bodyPr>
          <a:lstStyle/>
          <a:p>
            <a:pPr algn="l">
              <a:lnSpc>
                <a:spcPct val="100000"/>
              </a:lnSpc>
            </a:pPr>
            <a:r>
              <a:rPr lang="en-US" sz="1600" dirty="0"/>
              <a:t>I created this hanging cot for kids to have a place to sleep in the van. This can be rolled up and stored under the passenger seat. </a:t>
            </a:r>
          </a:p>
        </p:txBody>
      </p:sp>
      <p:sp>
        <p:nvSpPr>
          <p:cNvPr id="6" name="TextBox 5">
            <a:extLst>
              <a:ext uri="{FF2B5EF4-FFF2-40B4-BE49-F238E27FC236}">
                <a16:creationId xmlns:a16="http://schemas.microsoft.com/office/drawing/2014/main" id="{74D1AA3F-4337-2C4E-9838-C94663020DC4}"/>
              </a:ext>
            </a:extLst>
          </p:cNvPr>
          <p:cNvSpPr txBox="1"/>
          <p:nvPr/>
        </p:nvSpPr>
        <p:spPr>
          <a:xfrm>
            <a:off x="4971333" y="433569"/>
            <a:ext cx="2249334" cy="584775"/>
          </a:xfrm>
          <a:prstGeom prst="rect">
            <a:avLst/>
          </a:prstGeom>
          <a:noFill/>
        </p:spPr>
        <p:txBody>
          <a:bodyPr wrap="none" rtlCol="0">
            <a:spAutoFit/>
          </a:bodyPr>
          <a:lstStyle/>
          <a:p>
            <a:r>
              <a:rPr lang="en-US" sz="3200" b="1" dirty="0"/>
              <a:t>Hanging Cot</a:t>
            </a:r>
          </a:p>
        </p:txBody>
      </p:sp>
      <p:pic>
        <p:nvPicPr>
          <p:cNvPr id="4" name="Picture 3" descr="A picture containing person&#10;&#10;Description automatically generated">
            <a:extLst>
              <a:ext uri="{FF2B5EF4-FFF2-40B4-BE49-F238E27FC236}">
                <a16:creationId xmlns:a16="http://schemas.microsoft.com/office/drawing/2014/main" id="{7E4096D5-B83F-1140-81CE-B125AC8709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383" y="2066686"/>
            <a:ext cx="5003982" cy="3752987"/>
          </a:xfrm>
          <a:prstGeom prst="rect">
            <a:avLst/>
          </a:prstGeom>
        </p:spPr>
      </p:pic>
      <p:pic>
        <p:nvPicPr>
          <p:cNvPr id="5" name="Picture 4">
            <a:extLst>
              <a:ext uri="{FF2B5EF4-FFF2-40B4-BE49-F238E27FC236}">
                <a16:creationId xmlns:a16="http://schemas.microsoft.com/office/drawing/2014/main" id="{AE268B69-39E1-5E4E-8C86-2FB0F1F776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066685"/>
            <a:ext cx="5003982" cy="3752987"/>
          </a:xfrm>
          <a:prstGeom prst="rect">
            <a:avLst/>
          </a:prstGeom>
        </p:spPr>
      </p:pic>
    </p:spTree>
    <p:extLst>
      <p:ext uri="{BB962C8B-B14F-4D97-AF65-F5344CB8AC3E}">
        <p14:creationId xmlns:p14="http://schemas.microsoft.com/office/powerpoint/2010/main" val="4276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497339" y="933632"/>
            <a:ext cx="10719514" cy="587314"/>
          </a:xfrm>
        </p:spPr>
        <p:txBody>
          <a:bodyPr>
            <a:noAutofit/>
          </a:bodyPr>
          <a:lstStyle/>
          <a:p>
            <a:pPr algn="l">
              <a:lnSpc>
                <a:spcPct val="100000"/>
              </a:lnSpc>
            </a:pPr>
            <a:r>
              <a:rPr lang="en-US" sz="1600" dirty="0"/>
              <a:t>All the walls are covered with a ¼ plywood, 1/8 inch closed cell foam and Marathon Tweed Fabric. The fabric is fire retardant. It gives a soft touch and helps with both sound and temperature insulation. They can easily be removed, if necessary for any repair.</a:t>
            </a:r>
          </a:p>
        </p:txBody>
      </p:sp>
      <p:sp>
        <p:nvSpPr>
          <p:cNvPr id="6" name="TextBox 5">
            <a:extLst>
              <a:ext uri="{FF2B5EF4-FFF2-40B4-BE49-F238E27FC236}">
                <a16:creationId xmlns:a16="http://schemas.microsoft.com/office/drawing/2014/main" id="{74D1AA3F-4337-2C4E-9838-C94663020DC4}"/>
              </a:ext>
            </a:extLst>
          </p:cNvPr>
          <p:cNvSpPr txBox="1"/>
          <p:nvPr/>
        </p:nvSpPr>
        <p:spPr>
          <a:xfrm>
            <a:off x="4432836" y="292899"/>
            <a:ext cx="4190571" cy="584775"/>
          </a:xfrm>
          <a:prstGeom prst="rect">
            <a:avLst/>
          </a:prstGeom>
          <a:noFill/>
        </p:spPr>
        <p:txBody>
          <a:bodyPr wrap="none" rtlCol="0">
            <a:spAutoFit/>
          </a:bodyPr>
          <a:lstStyle/>
          <a:p>
            <a:r>
              <a:rPr lang="en-US" sz="3200" b="1" dirty="0"/>
              <a:t>Marathon Fabric Panels</a:t>
            </a:r>
          </a:p>
        </p:txBody>
      </p:sp>
      <p:pic>
        <p:nvPicPr>
          <p:cNvPr id="5" name="Picture 4" descr="A picture containing indoor&#10;&#10;Description automatically generated">
            <a:extLst>
              <a:ext uri="{FF2B5EF4-FFF2-40B4-BE49-F238E27FC236}">
                <a16:creationId xmlns:a16="http://schemas.microsoft.com/office/drawing/2014/main" id="{E3E1EF31-7050-5140-AC07-CAF0E0F1A0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52" y="1866036"/>
            <a:ext cx="5875570" cy="4406677"/>
          </a:xfrm>
          <a:prstGeom prst="rect">
            <a:avLst/>
          </a:prstGeom>
        </p:spPr>
      </p:pic>
      <p:pic>
        <p:nvPicPr>
          <p:cNvPr id="8" name="Picture 7" descr="A picture containing indoor&#10;&#10;Description automatically generated">
            <a:extLst>
              <a:ext uri="{FF2B5EF4-FFF2-40B4-BE49-F238E27FC236}">
                <a16:creationId xmlns:a16="http://schemas.microsoft.com/office/drawing/2014/main" id="{21F9F0B2-FD00-2A4A-AC08-E83BB01C02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930" y="1866035"/>
            <a:ext cx="3305008" cy="4406677"/>
          </a:xfrm>
          <a:prstGeom prst="rect">
            <a:avLst/>
          </a:prstGeom>
        </p:spPr>
      </p:pic>
    </p:spTree>
    <p:extLst>
      <p:ext uri="{BB962C8B-B14F-4D97-AF65-F5344CB8AC3E}">
        <p14:creationId xmlns:p14="http://schemas.microsoft.com/office/powerpoint/2010/main" val="301154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832658" y="1263438"/>
            <a:ext cx="10135518" cy="851801"/>
          </a:xfrm>
        </p:spPr>
        <p:txBody>
          <a:bodyPr>
            <a:noAutofit/>
          </a:bodyPr>
          <a:lstStyle/>
          <a:p>
            <a:pPr algn="l">
              <a:lnSpc>
                <a:spcPct val="100000"/>
              </a:lnSpc>
            </a:pPr>
            <a:r>
              <a:rPr lang="en-US" sz="1600" dirty="0"/>
              <a:t>An East/West bed arrangement allows a significant amount of storage. I’ve built a storage cabinet and cover under each half of the bed area. The front storage is often used for clothes and the back area can be used for tools and equipment. I'm regularly surprised when I need a tool and then I remember I have it in the van.</a:t>
            </a:r>
          </a:p>
        </p:txBody>
      </p:sp>
      <p:sp>
        <p:nvSpPr>
          <p:cNvPr id="6" name="TextBox 5">
            <a:extLst>
              <a:ext uri="{FF2B5EF4-FFF2-40B4-BE49-F238E27FC236}">
                <a16:creationId xmlns:a16="http://schemas.microsoft.com/office/drawing/2014/main" id="{74D1AA3F-4337-2C4E-9838-C94663020DC4}"/>
              </a:ext>
            </a:extLst>
          </p:cNvPr>
          <p:cNvSpPr txBox="1"/>
          <p:nvPr/>
        </p:nvSpPr>
        <p:spPr>
          <a:xfrm>
            <a:off x="4566789" y="480360"/>
            <a:ext cx="3115276" cy="584775"/>
          </a:xfrm>
          <a:prstGeom prst="rect">
            <a:avLst/>
          </a:prstGeom>
          <a:noFill/>
        </p:spPr>
        <p:txBody>
          <a:bodyPr wrap="none" rtlCol="0">
            <a:spAutoFit/>
          </a:bodyPr>
          <a:lstStyle/>
          <a:p>
            <a:r>
              <a:rPr lang="en-US" sz="3200" b="1" dirty="0"/>
              <a:t>Bed Storage Area</a:t>
            </a:r>
          </a:p>
        </p:txBody>
      </p:sp>
      <p:pic>
        <p:nvPicPr>
          <p:cNvPr id="5" name="Picture 4" descr="A picture containing indoor, floor, projector&#10;&#10;Description automatically generated">
            <a:extLst>
              <a:ext uri="{FF2B5EF4-FFF2-40B4-BE49-F238E27FC236}">
                <a16:creationId xmlns:a16="http://schemas.microsoft.com/office/drawing/2014/main" id="{023AE29D-69F3-7548-8A38-59F065E62B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6668" y="2511845"/>
            <a:ext cx="4843749" cy="3632812"/>
          </a:xfrm>
          <a:prstGeom prst="rect">
            <a:avLst/>
          </a:prstGeom>
        </p:spPr>
      </p:pic>
      <p:pic>
        <p:nvPicPr>
          <p:cNvPr id="11" name="Picture 10" descr="The inside of a van&#10;&#10;Description automatically generated with low confidence">
            <a:extLst>
              <a:ext uri="{FF2B5EF4-FFF2-40B4-BE49-F238E27FC236}">
                <a16:creationId xmlns:a16="http://schemas.microsoft.com/office/drawing/2014/main" id="{E2871F52-A8CC-E140-903E-98F9CA927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4427" y="2511845"/>
            <a:ext cx="4843749" cy="3632812"/>
          </a:xfrm>
          <a:prstGeom prst="rect">
            <a:avLst/>
          </a:prstGeom>
        </p:spPr>
      </p:pic>
    </p:spTree>
    <p:extLst>
      <p:ext uri="{BB962C8B-B14F-4D97-AF65-F5344CB8AC3E}">
        <p14:creationId xmlns:p14="http://schemas.microsoft.com/office/powerpoint/2010/main" val="4194789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791380" y="1218367"/>
            <a:ext cx="2769858" cy="4421266"/>
          </a:xfrm>
        </p:spPr>
        <p:txBody>
          <a:bodyPr>
            <a:noAutofit/>
          </a:bodyPr>
          <a:lstStyle/>
          <a:p>
            <a:pPr algn="l">
              <a:lnSpc>
                <a:spcPct val="100000"/>
              </a:lnSpc>
            </a:pPr>
            <a:r>
              <a:rPr lang="en-US" sz="1600" dirty="0"/>
              <a:t>An East/West bed arrangement allows a significant amount of storage in the “garage” area.</a:t>
            </a:r>
          </a:p>
          <a:p>
            <a:pPr algn="l">
              <a:lnSpc>
                <a:spcPct val="100000"/>
              </a:lnSpc>
            </a:pPr>
            <a:r>
              <a:rPr lang="en-US" sz="1600" dirty="0"/>
              <a:t>The left wheel well area is utilized for electrical equipment and the right is the over the wheel well water tank.</a:t>
            </a:r>
          </a:p>
          <a:p>
            <a:pPr algn="l">
              <a:lnSpc>
                <a:spcPct val="100000"/>
              </a:lnSpc>
            </a:pPr>
            <a:r>
              <a:rPr lang="en-US" sz="1600" dirty="0"/>
              <a:t>The middle section can store a lot of gear. It is set up for a dog kennel (up to 50 pound dog).</a:t>
            </a:r>
          </a:p>
          <a:p>
            <a:pPr algn="l">
              <a:lnSpc>
                <a:spcPct val="100000"/>
              </a:lnSpc>
            </a:pPr>
            <a:r>
              <a:rPr lang="en-US" sz="1600" dirty="0"/>
              <a:t>You can even haul 12-foot long lumber through the opening toward the front of the van.</a:t>
            </a:r>
          </a:p>
        </p:txBody>
      </p:sp>
      <p:sp>
        <p:nvSpPr>
          <p:cNvPr id="6" name="TextBox 5">
            <a:extLst>
              <a:ext uri="{FF2B5EF4-FFF2-40B4-BE49-F238E27FC236}">
                <a16:creationId xmlns:a16="http://schemas.microsoft.com/office/drawing/2014/main" id="{74D1AA3F-4337-2C4E-9838-C94663020DC4}"/>
              </a:ext>
            </a:extLst>
          </p:cNvPr>
          <p:cNvSpPr txBox="1"/>
          <p:nvPr/>
        </p:nvSpPr>
        <p:spPr>
          <a:xfrm>
            <a:off x="4267775" y="367237"/>
            <a:ext cx="3656450" cy="584775"/>
          </a:xfrm>
          <a:prstGeom prst="rect">
            <a:avLst/>
          </a:prstGeom>
          <a:noFill/>
        </p:spPr>
        <p:txBody>
          <a:bodyPr wrap="none" rtlCol="0">
            <a:spAutoFit/>
          </a:bodyPr>
          <a:lstStyle/>
          <a:p>
            <a:r>
              <a:rPr lang="en-US" sz="3200" b="1" dirty="0"/>
              <a:t>Garage Storage Area</a:t>
            </a:r>
          </a:p>
        </p:txBody>
      </p:sp>
      <p:pic>
        <p:nvPicPr>
          <p:cNvPr id="4" name="Picture 3" descr="The inside of a vehicle&#10;&#10;Description automatically generated with medium confidence">
            <a:extLst>
              <a:ext uri="{FF2B5EF4-FFF2-40B4-BE49-F238E27FC236}">
                <a16:creationId xmlns:a16="http://schemas.microsoft.com/office/drawing/2014/main" id="{794E4774-6F06-2544-B7BA-EEA083D314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775" y="1218367"/>
            <a:ext cx="6477502" cy="4858126"/>
          </a:xfrm>
          <a:prstGeom prst="rect">
            <a:avLst/>
          </a:prstGeom>
        </p:spPr>
      </p:pic>
    </p:spTree>
    <p:extLst>
      <p:ext uri="{BB962C8B-B14F-4D97-AF65-F5344CB8AC3E}">
        <p14:creationId xmlns:p14="http://schemas.microsoft.com/office/powerpoint/2010/main" val="1109287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502287" y="4871576"/>
            <a:ext cx="10735054" cy="1731393"/>
          </a:xfrm>
        </p:spPr>
        <p:txBody>
          <a:bodyPr>
            <a:noAutofit/>
          </a:bodyPr>
          <a:lstStyle/>
          <a:p>
            <a:pPr algn="l">
              <a:lnSpc>
                <a:spcPct val="100000"/>
              </a:lnSpc>
            </a:pPr>
            <a:r>
              <a:rPr lang="en-US" sz="1600" dirty="0"/>
              <a:t>I use grey water jugs rather than under the chassis tanks because you have more options to empty them. </a:t>
            </a:r>
          </a:p>
          <a:p>
            <a:pPr algn="l">
              <a:lnSpc>
                <a:spcPct val="100000"/>
              </a:lnSpc>
            </a:pPr>
            <a:r>
              <a:rPr lang="en-US" sz="1600" dirty="0"/>
              <a:t>The under-chassis tanks can </a:t>
            </a:r>
            <a:r>
              <a:rPr lang="en-US" sz="1600" u="sng" dirty="0"/>
              <a:t>only</a:t>
            </a:r>
            <a:r>
              <a:rPr lang="en-US" sz="1600" dirty="0"/>
              <a:t> be emptied in official RV dump sites.</a:t>
            </a:r>
          </a:p>
          <a:p>
            <a:pPr algn="l">
              <a:lnSpc>
                <a:spcPct val="100000"/>
              </a:lnSpc>
            </a:pPr>
            <a:r>
              <a:rPr lang="en-US" sz="1600" dirty="0"/>
              <a:t>These 2 x 4-gallon gray water tanks are easier to dump than the larger 5, 6 or 7 gallon "jerry jug" tanks.</a:t>
            </a:r>
          </a:p>
          <a:p>
            <a:pPr algn="l">
              <a:lnSpc>
                <a:spcPct val="100000"/>
              </a:lnSpc>
            </a:pPr>
            <a:r>
              <a:rPr lang="en-US" sz="1600" dirty="0"/>
              <a:t>You can dump a few gallons of biodegradable dishwater in the middle of nowhere. Rest stops, city parks and some campgrounds have public restrooms where it is easy to dump either these grey water.</a:t>
            </a:r>
          </a:p>
        </p:txBody>
      </p:sp>
      <p:sp>
        <p:nvSpPr>
          <p:cNvPr id="6" name="TextBox 5">
            <a:extLst>
              <a:ext uri="{FF2B5EF4-FFF2-40B4-BE49-F238E27FC236}">
                <a16:creationId xmlns:a16="http://schemas.microsoft.com/office/drawing/2014/main" id="{74D1AA3F-4337-2C4E-9838-C94663020DC4}"/>
              </a:ext>
            </a:extLst>
          </p:cNvPr>
          <p:cNvSpPr txBox="1"/>
          <p:nvPr/>
        </p:nvSpPr>
        <p:spPr>
          <a:xfrm>
            <a:off x="3287605" y="224654"/>
            <a:ext cx="4805418" cy="584775"/>
          </a:xfrm>
          <a:prstGeom prst="rect">
            <a:avLst/>
          </a:prstGeom>
          <a:noFill/>
        </p:spPr>
        <p:txBody>
          <a:bodyPr wrap="none" rtlCol="0">
            <a:spAutoFit/>
          </a:bodyPr>
          <a:lstStyle/>
          <a:p>
            <a:r>
              <a:rPr lang="en-US" sz="3200" b="1" dirty="0"/>
              <a:t>Dumping Grey Water Tanks</a:t>
            </a:r>
          </a:p>
        </p:txBody>
      </p:sp>
      <p:pic>
        <p:nvPicPr>
          <p:cNvPr id="4" name="Picture 3" descr="A picture containing indoor, wall, floor, desk&#10;&#10;Description automatically generated">
            <a:extLst>
              <a:ext uri="{FF2B5EF4-FFF2-40B4-BE49-F238E27FC236}">
                <a16:creationId xmlns:a16="http://schemas.microsoft.com/office/drawing/2014/main" id="{622CC6BB-1B0D-4E4F-A290-2AD93A7751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1304" y="1024097"/>
            <a:ext cx="4843749" cy="3632812"/>
          </a:xfrm>
          <a:prstGeom prst="rect">
            <a:avLst/>
          </a:prstGeom>
        </p:spPr>
      </p:pic>
      <p:pic>
        <p:nvPicPr>
          <p:cNvPr id="7" name="Picture 6" descr="A picture containing indoor, floor, cabinet, wall&#10;&#10;Description automatically generated">
            <a:extLst>
              <a:ext uri="{FF2B5EF4-FFF2-40B4-BE49-F238E27FC236}">
                <a16:creationId xmlns:a16="http://schemas.microsoft.com/office/drawing/2014/main" id="{DCB2A7BF-A461-DD43-AC25-6BB7A4D741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1445" y="1024096"/>
            <a:ext cx="4843750" cy="3632813"/>
          </a:xfrm>
          <a:prstGeom prst="rect">
            <a:avLst/>
          </a:prstGeom>
        </p:spPr>
      </p:pic>
    </p:spTree>
    <p:extLst>
      <p:ext uri="{BB962C8B-B14F-4D97-AF65-F5344CB8AC3E}">
        <p14:creationId xmlns:p14="http://schemas.microsoft.com/office/powerpoint/2010/main" val="330939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337B6BC-7204-EE4F-BDEF-73C13943D515}"/>
              </a:ext>
            </a:extLst>
          </p:cNvPr>
          <p:cNvPicPr>
            <a:picLocks noChangeAspect="1"/>
          </p:cNvPicPr>
          <p:nvPr/>
        </p:nvPicPr>
        <p:blipFill>
          <a:blip r:embed="rId2"/>
          <a:stretch>
            <a:fillRect/>
          </a:stretch>
        </p:blipFill>
        <p:spPr>
          <a:xfrm>
            <a:off x="683391" y="444509"/>
            <a:ext cx="10615229" cy="5968982"/>
          </a:xfrm>
          <a:prstGeom prst="rect">
            <a:avLst/>
          </a:prstGeom>
        </p:spPr>
      </p:pic>
    </p:spTree>
    <p:extLst>
      <p:ext uri="{BB962C8B-B14F-4D97-AF65-F5344CB8AC3E}">
        <p14:creationId xmlns:p14="http://schemas.microsoft.com/office/powerpoint/2010/main" val="249304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675633" y="1063733"/>
            <a:ext cx="4625572" cy="4774753"/>
          </a:xfrm>
        </p:spPr>
        <p:txBody>
          <a:bodyPr>
            <a:noAutofit/>
          </a:bodyPr>
          <a:lstStyle/>
          <a:p>
            <a:pPr algn="l">
              <a:lnSpc>
                <a:spcPct val="100000"/>
              </a:lnSpc>
            </a:pPr>
            <a:r>
              <a:rPr lang="en-US" sz="1600" dirty="0"/>
              <a:t>In other van builds, I was disappointed when building this part of the galley and realized I couldn't store hardly anything under the sink because of the size and shape of the 5 gallon "jerry" cans. </a:t>
            </a:r>
          </a:p>
          <a:p>
            <a:pPr algn="l">
              <a:lnSpc>
                <a:spcPct val="100000"/>
              </a:lnSpc>
            </a:pPr>
            <a:r>
              <a:rPr lang="en-US" sz="1600" dirty="0"/>
              <a:t>This time I used a 22 gallon over the wheel well tank for fresh water and the shape of these two 4 gallon grey water tanks made room for a lot of the things you normally put under the kitchen sink like: paper towels, TP and the very important garbage can. </a:t>
            </a:r>
          </a:p>
          <a:p>
            <a:pPr algn="l">
              <a:lnSpc>
                <a:spcPct val="100000"/>
              </a:lnSpc>
            </a:pPr>
            <a:r>
              <a:rPr lang="en-US" sz="1600" dirty="0"/>
              <a:t>The white tray is a non-tipping "tip out tray". It is be good for sponges, etc. </a:t>
            </a:r>
          </a:p>
          <a:p>
            <a:pPr algn="l">
              <a:lnSpc>
                <a:spcPct val="100000"/>
              </a:lnSpc>
            </a:pPr>
            <a:r>
              <a:rPr lang="en-US" sz="1600" dirty="0"/>
              <a:t>Here is a link to the 4-gallon water jugs. </a:t>
            </a:r>
          </a:p>
          <a:p>
            <a:pPr algn="l">
              <a:lnSpc>
                <a:spcPct val="100000"/>
              </a:lnSpc>
            </a:pPr>
            <a:r>
              <a:rPr lang="en-US" sz="1600" dirty="0">
                <a:hlinkClick r:id="rId2"/>
              </a:rPr>
              <a:t>https://www.amazon.com/gp/product/B07LGNV26V/</a:t>
            </a:r>
            <a:endParaRPr lang="en-US" sz="1600" dirty="0"/>
          </a:p>
          <a:p>
            <a:pPr algn="l">
              <a:lnSpc>
                <a:spcPct val="100000"/>
              </a:lnSpc>
            </a:pPr>
            <a:endParaRPr lang="en-US" sz="1600" dirty="0"/>
          </a:p>
        </p:txBody>
      </p:sp>
      <p:sp>
        <p:nvSpPr>
          <p:cNvPr id="6" name="TextBox 5">
            <a:extLst>
              <a:ext uri="{FF2B5EF4-FFF2-40B4-BE49-F238E27FC236}">
                <a16:creationId xmlns:a16="http://schemas.microsoft.com/office/drawing/2014/main" id="{74D1AA3F-4337-2C4E-9838-C94663020DC4}"/>
              </a:ext>
            </a:extLst>
          </p:cNvPr>
          <p:cNvSpPr txBox="1"/>
          <p:nvPr/>
        </p:nvSpPr>
        <p:spPr>
          <a:xfrm>
            <a:off x="4053902" y="309222"/>
            <a:ext cx="4084195" cy="584775"/>
          </a:xfrm>
          <a:prstGeom prst="rect">
            <a:avLst/>
          </a:prstGeom>
          <a:noFill/>
        </p:spPr>
        <p:txBody>
          <a:bodyPr wrap="none" rtlCol="0">
            <a:spAutoFit/>
          </a:bodyPr>
          <a:lstStyle/>
          <a:p>
            <a:r>
              <a:rPr lang="en-US" sz="3200" b="1" dirty="0"/>
              <a:t>Under the Kitchen Sink</a:t>
            </a:r>
          </a:p>
        </p:txBody>
      </p:sp>
      <p:pic>
        <p:nvPicPr>
          <p:cNvPr id="8" name="Picture 7">
            <a:extLst>
              <a:ext uri="{FF2B5EF4-FFF2-40B4-BE49-F238E27FC236}">
                <a16:creationId xmlns:a16="http://schemas.microsoft.com/office/drawing/2014/main" id="{A3EAD127-2B34-C348-A656-4A246594B0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85890" y="1063733"/>
            <a:ext cx="4915920" cy="5362728"/>
          </a:xfrm>
          <a:prstGeom prst="rect">
            <a:avLst/>
          </a:prstGeom>
        </p:spPr>
      </p:pic>
    </p:spTree>
    <p:extLst>
      <p:ext uri="{BB962C8B-B14F-4D97-AF65-F5344CB8AC3E}">
        <p14:creationId xmlns:p14="http://schemas.microsoft.com/office/powerpoint/2010/main" val="53780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832658" y="1082484"/>
            <a:ext cx="10135518" cy="1336187"/>
          </a:xfrm>
        </p:spPr>
        <p:txBody>
          <a:bodyPr>
            <a:noAutofit/>
          </a:bodyPr>
          <a:lstStyle/>
          <a:p>
            <a:pPr algn="l">
              <a:lnSpc>
                <a:spcPct val="100000"/>
              </a:lnSpc>
            </a:pPr>
            <a:r>
              <a:rPr lang="en-US" sz="1600" dirty="0"/>
              <a:t>Many RV water systems utilize a pressure pump with a large number of plumbing connections. In contrast, my plumbing/water system has two connections: one inside the tank where the pump is located and the other at the faucet. Every connection is a potential for failure and plumbing leaks are common in a van build. This is a 22 gallon over the wheel well tank with a submersible pump and this faucet. When you turn on the faucet it activates power to the pump. The photo shows the tank mounting method. It is secure, but easy to remove for cleaning or any other reason.</a:t>
            </a:r>
          </a:p>
        </p:txBody>
      </p:sp>
      <p:sp>
        <p:nvSpPr>
          <p:cNvPr id="6" name="TextBox 5">
            <a:extLst>
              <a:ext uri="{FF2B5EF4-FFF2-40B4-BE49-F238E27FC236}">
                <a16:creationId xmlns:a16="http://schemas.microsoft.com/office/drawing/2014/main" id="{74D1AA3F-4337-2C4E-9838-C94663020DC4}"/>
              </a:ext>
            </a:extLst>
          </p:cNvPr>
          <p:cNvSpPr txBox="1"/>
          <p:nvPr/>
        </p:nvSpPr>
        <p:spPr>
          <a:xfrm>
            <a:off x="4124033" y="497709"/>
            <a:ext cx="3552767" cy="584775"/>
          </a:xfrm>
          <a:prstGeom prst="rect">
            <a:avLst/>
          </a:prstGeom>
          <a:noFill/>
        </p:spPr>
        <p:txBody>
          <a:bodyPr wrap="none" rtlCol="0">
            <a:spAutoFit/>
          </a:bodyPr>
          <a:lstStyle/>
          <a:p>
            <a:r>
              <a:rPr lang="en-US" sz="3200" b="1" dirty="0"/>
              <a:t>Fresh Water System</a:t>
            </a:r>
          </a:p>
        </p:txBody>
      </p:sp>
      <p:pic>
        <p:nvPicPr>
          <p:cNvPr id="9" name="Picture 8" descr="A picture containing indoor, floor, kitchen appliance&#10;&#10;Description automatically generated">
            <a:extLst>
              <a:ext uri="{FF2B5EF4-FFF2-40B4-BE49-F238E27FC236}">
                <a16:creationId xmlns:a16="http://schemas.microsoft.com/office/drawing/2014/main" id="{740AC079-059F-AE4F-90B6-8FCE4C219B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0417" y="2662677"/>
            <a:ext cx="4821191" cy="3615894"/>
          </a:xfrm>
          <a:prstGeom prst="rect">
            <a:avLst/>
          </a:prstGeom>
        </p:spPr>
      </p:pic>
      <p:pic>
        <p:nvPicPr>
          <p:cNvPr id="4" name="Picture 3" descr="A sink in a bathroom&#10;&#10;Description automatically generated with low confidence">
            <a:extLst>
              <a:ext uri="{FF2B5EF4-FFF2-40B4-BE49-F238E27FC236}">
                <a16:creationId xmlns:a16="http://schemas.microsoft.com/office/drawing/2014/main" id="{3AB0DDF4-4F58-744A-9120-E10C0DE3C9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1936" y="2662677"/>
            <a:ext cx="4434650" cy="3615894"/>
          </a:xfrm>
          <a:prstGeom prst="rect">
            <a:avLst/>
          </a:prstGeom>
        </p:spPr>
      </p:pic>
    </p:spTree>
    <p:extLst>
      <p:ext uri="{BB962C8B-B14F-4D97-AF65-F5344CB8AC3E}">
        <p14:creationId xmlns:p14="http://schemas.microsoft.com/office/powerpoint/2010/main" val="2790468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loor, indoor, wooden, table&#10;&#10;Description automatically generated">
            <a:extLst>
              <a:ext uri="{FF2B5EF4-FFF2-40B4-BE49-F238E27FC236}">
                <a16:creationId xmlns:a16="http://schemas.microsoft.com/office/drawing/2014/main" id="{3C92DD27-6A26-7B4B-B319-CE7A055027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3491" y="1520384"/>
            <a:ext cx="5515612" cy="4012962"/>
          </a:xfrm>
          <a:prstGeom prst="rect">
            <a:avLst/>
          </a:prstGeom>
        </p:spPr>
      </p:pic>
      <p:sp>
        <p:nvSpPr>
          <p:cNvPr id="5" name="TextBox 4">
            <a:extLst>
              <a:ext uri="{FF2B5EF4-FFF2-40B4-BE49-F238E27FC236}">
                <a16:creationId xmlns:a16="http://schemas.microsoft.com/office/drawing/2014/main" id="{C5809B9F-0F8E-324B-9B46-522987938B84}"/>
              </a:ext>
            </a:extLst>
          </p:cNvPr>
          <p:cNvSpPr txBox="1"/>
          <p:nvPr/>
        </p:nvSpPr>
        <p:spPr>
          <a:xfrm>
            <a:off x="2845082" y="394157"/>
            <a:ext cx="7014741" cy="584775"/>
          </a:xfrm>
          <a:prstGeom prst="rect">
            <a:avLst/>
          </a:prstGeom>
          <a:noFill/>
        </p:spPr>
        <p:txBody>
          <a:bodyPr wrap="none" rtlCol="0">
            <a:spAutoFit/>
          </a:bodyPr>
          <a:lstStyle/>
          <a:p>
            <a:r>
              <a:rPr lang="en-US" sz="3200" b="1" dirty="0"/>
              <a:t>Suburban Propane Heater versus Others</a:t>
            </a:r>
          </a:p>
        </p:txBody>
      </p:sp>
      <p:sp>
        <p:nvSpPr>
          <p:cNvPr id="6" name="Subtitle 2">
            <a:extLst>
              <a:ext uri="{FF2B5EF4-FFF2-40B4-BE49-F238E27FC236}">
                <a16:creationId xmlns:a16="http://schemas.microsoft.com/office/drawing/2014/main" id="{A40C0A5C-029E-1F46-BF47-C49E688A9A5E}"/>
              </a:ext>
            </a:extLst>
          </p:cNvPr>
          <p:cNvSpPr txBox="1">
            <a:spLocks/>
          </p:cNvSpPr>
          <p:nvPr/>
        </p:nvSpPr>
        <p:spPr>
          <a:xfrm>
            <a:off x="370754" y="1425724"/>
            <a:ext cx="2852873" cy="4399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16,000 BTU heater</a:t>
            </a:r>
          </a:p>
          <a:p>
            <a:r>
              <a:rPr lang="en-US" sz="2000" dirty="0"/>
              <a:t>No regular maintenance needed</a:t>
            </a:r>
          </a:p>
          <a:p>
            <a:r>
              <a:rPr lang="en-US" sz="2000" dirty="0"/>
              <a:t>Works at all altitudes, unlike many other heaters.</a:t>
            </a:r>
          </a:p>
          <a:p>
            <a:r>
              <a:rPr lang="en-US" sz="2000" dirty="0"/>
              <a:t>Thermostat can be set between 45 to 72 degrees. You can leave the system running, even when you’re not in the van.</a:t>
            </a:r>
          </a:p>
          <a:p>
            <a:r>
              <a:rPr lang="en-US" sz="2000" dirty="0"/>
              <a:t>Reliable operation and available parts.</a:t>
            </a:r>
          </a:p>
          <a:p>
            <a:endParaRPr lang="en-US" sz="1400" dirty="0"/>
          </a:p>
        </p:txBody>
      </p:sp>
      <p:sp>
        <p:nvSpPr>
          <p:cNvPr id="7" name="TextBox 6">
            <a:extLst>
              <a:ext uri="{FF2B5EF4-FFF2-40B4-BE49-F238E27FC236}">
                <a16:creationId xmlns:a16="http://schemas.microsoft.com/office/drawing/2014/main" id="{628B20A9-20D1-674B-AC2B-D675938F3D09}"/>
              </a:ext>
            </a:extLst>
          </p:cNvPr>
          <p:cNvSpPr txBox="1"/>
          <p:nvPr/>
        </p:nvSpPr>
        <p:spPr>
          <a:xfrm>
            <a:off x="9965933" y="3157533"/>
            <a:ext cx="2196307" cy="369332"/>
          </a:xfrm>
          <a:prstGeom prst="rect">
            <a:avLst/>
          </a:prstGeom>
          <a:noFill/>
        </p:spPr>
        <p:txBody>
          <a:bodyPr wrap="none" rtlCol="0">
            <a:spAutoFit/>
          </a:bodyPr>
          <a:lstStyle/>
          <a:p>
            <a:r>
              <a:rPr lang="en-US" dirty="0"/>
              <a:t>Add </a:t>
            </a:r>
            <a:r>
              <a:rPr lang="en-US" dirty="0" err="1"/>
              <a:t>themostat</a:t>
            </a:r>
            <a:r>
              <a:rPr lang="en-US" dirty="0"/>
              <a:t> photo</a:t>
            </a:r>
          </a:p>
        </p:txBody>
      </p:sp>
      <p:pic>
        <p:nvPicPr>
          <p:cNvPr id="3" name="Picture 2">
            <a:extLst>
              <a:ext uri="{FF2B5EF4-FFF2-40B4-BE49-F238E27FC236}">
                <a16:creationId xmlns:a16="http://schemas.microsoft.com/office/drawing/2014/main" id="{3CD28A2F-3910-6842-92A6-EEBE40B16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4870" y="1520384"/>
            <a:ext cx="2517506" cy="4012962"/>
          </a:xfrm>
          <a:prstGeom prst="rect">
            <a:avLst/>
          </a:prstGeom>
        </p:spPr>
      </p:pic>
    </p:spTree>
    <p:extLst>
      <p:ext uri="{BB962C8B-B14F-4D97-AF65-F5344CB8AC3E}">
        <p14:creationId xmlns:p14="http://schemas.microsoft.com/office/powerpoint/2010/main" val="2588767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car, traveling&#10;&#10;Description automatically generated">
            <a:extLst>
              <a:ext uri="{FF2B5EF4-FFF2-40B4-BE49-F238E27FC236}">
                <a16:creationId xmlns:a16="http://schemas.microsoft.com/office/drawing/2014/main" id="{2DCCC523-282B-6440-8AFD-925A37C388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1295" y="1430885"/>
            <a:ext cx="3616411" cy="2243934"/>
          </a:xfrm>
          <a:prstGeom prst="rect">
            <a:avLst/>
          </a:prstGeom>
        </p:spPr>
      </p:pic>
      <p:pic>
        <p:nvPicPr>
          <p:cNvPr id="9" name="Picture 8" descr="A white van parked in the snow&#10;&#10;Description automatically generated with medium confidence">
            <a:extLst>
              <a:ext uri="{FF2B5EF4-FFF2-40B4-BE49-F238E27FC236}">
                <a16:creationId xmlns:a16="http://schemas.microsoft.com/office/drawing/2014/main" id="{9530BE1D-D59C-F146-9897-5D20A6E03E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99675" y="3595306"/>
            <a:ext cx="3447536" cy="2585652"/>
          </a:xfrm>
          <a:prstGeom prst="rect">
            <a:avLst/>
          </a:prstGeom>
        </p:spPr>
      </p:pic>
      <p:pic>
        <p:nvPicPr>
          <p:cNvPr id="11" name="Picture 10" descr="A picture containing sky, outdoor, truck, car&#10;&#10;Description automatically generated">
            <a:extLst>
              <a:ext uri="{FF2B5EF4-FFF2-40B4-BE49-F238E27FC236}">
                <a16:creationId xmlns:a16="http://schemas.microsoft.com/office/drawing/2014/main" id="{3B7E1469-C1F8-554D-B336-D411643886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85339" y="3539826"/>
            <a:ext cx="3904735" cy="2723943"/>
          </a:xfrm>
          <a:prstGeom prst="rect">
            <a:avLst/>
          </a:prstGeom>
        </p:spPr>
      </p:pic>
      <p:sp>
        <p:nvSpPr>
          <p:cNvPr id="12" name="TextBox 11">
            <a:extLst>
              <a:ext uri="{FF2B5EF4-FFF2-40B4-BE49-F238E27FC236}">
                <a16:creationId xmlns:a16="http://schemas.microsoft.com/office/drawing/2014/main" id="{2E590B7D-71E1-5E4B-B11E-F83211217912}"/>
              </a:ext>
            </a:extLst>
          </p:cNvPr>
          <p:cNvSpPr txBox="1"/>
          <p:nvPr/>
        </p:nvSpPr>
        <p:spPr>
          <a:xfrm>
            <a:off x="3205376" y="537619"/>
            <a:ext cx="6654386" cy="584775"/>
          </a:xfrm>
          <a:prstGeom prst="rect">
            <a:avLst/>
          </a:prstGeom>
          <a:noFill/>
        </p:spPr>
        <p:txBody>
          <a:bodyPr wrap="none" rtlCol="0">
            <a:spAutoFit/>
          </a:bodyPr>
          <a:lstStyle/>
          <a:p>
            <a:r>
              <a:rPr lang="en-US" sz="3200" b="1" dirty="0"/>
              <a:t>A Few Trips to Test out the Van Design</a:t>
            </a:r>
          </a:p>
        </p:txBody>
      </p:sp>
      <p:pic>
        <p:nvPicPr>
          <p:cNvPr id="3" name="Picture 2" descr="A helicopter flying over a body of water&#10;&#10;Description automatically generated with medium confidence">
            <a:extLst>
              <a:ext uri="{FF2B5EF4-FFF2-40B4-BE49-F238E27FC236}">
                <a16:creationId xmlns:a16="http://schemas.microsoft.com/office/drawing/2014/main" id="{9CFAA27B-EEC5-1E4F-9ED7-FDCA9CF20E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flipH="1">
            <a:off x="5986045" y="1430885"/>
            <a:ext cx="3337398" cy="2358058"/>
          </a:xfrm>
          <a:prstGeom prst="rect">
            <a:avLst/>
          </a:prstGeom>
        </p:spPr>
      </p:pic>
    </p:spTree>
    <p:extLst>
      <p:ext uri="{BB962C8B-B14F-4D97-AF65-F5344CB8AC3E}">
        <p14:creationId xmlns:p14="http://schemas.microsoft.com/office/powerpoint/2010/main" val="1389363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4AFFA44-AB1F-754F-AD5A-5955FE48F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2483" y="717335"/>
            <a:ext cx="5746574" cy="5423329"/>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02F7141A-01A3-DF5E-23BF-B4422FF6DDBA}"/>
                  </a:ext>
                </a:extLst>
              </p14:cNvPr>
              <p14:cNvContentPartPr/>
              <p14:nvPr/>
            </p14:nvContentPartPr>
            <p14:xfrm>
              <a:off x="2343240" y="1898640"/>
              <a:ext cx="6480" cy="6840"/>
            </p14:xfrm>
          </p:contentPart>
        </mc:Choice>
        <mc:Fallback xmlns="">
          <p:pic>
            <p:nvPicPr>
              <p:cNvPr id="9" name="Ink 8">
                <a:extLst>
                  <a:ext uri="{FF2B5EF4-FFF2-40B4-BE49-F238E27FC236}">
                    <a16:creationId xmlns:a16="http://schemas.microsoft.com/office/drawing/2014/main" id="{02F7141A-01A3-DF5E-23BF-B4422FF6DDBA}"/>
                  </a:ext>
                </a:extLst>
              </p:cNvPr>
              <p:cNvPicPr/>
              <p:nvPr/>
            </p:nvPicPr>
            <p:blipFill>
              <a:blip r:embed="rId7"/>
              <a:stretch>
                <a:fillRect/>
              </a:stretch>
            </p:blipFill>
            <p:spPr>
              <a:xfrm>
                <a:off x="2333880" y="1889280"/>
                <a:ext cx="25200" cy="25560"/>
              </a:xfrm>
              <a:prstGeom prst="rect">
                <a:avLst/>
              </a:prstGeom>
            </p:spPr>
          </p:pic>
        </mc:Fallback>
      </mc:AlternateContent>
    </p:spTree>
    <p:extLst>
      <p:ext uri="{BB962C8B-B14F-4D97-AF65-F5344CB8AC3E}">
        <p14:creationId xmlns:p14="http://schemas.microsoft.com/office/powerpoint/2010/main" val="336548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80DB-90E9-2842-ACF0-60C37C646E16}"/>
              </a:ext>
            </a:extLst>
          </p:cNvPr>
          <p:cNvSpPr>
            <a:spLocks noGrp="1"/>
          </p:cNvSpPr>
          <p:nvPr>
            <p:ph type="title"/>
          </p:nvPr>
        </p:nvSpPr>
        <p:spPr>
          <a:xfrm>
            <a:off x="2642769" y="452706"/>
            <a:ext cx="7125121" cy="744484"/>
          </a:xfrm>
        </p:spPr>
        <p:txBody>
          <a:bodyPr>
            <a:normAutofit/>
          </a:bodyPr>
          <a:lstStyle/>
          <a:p>
            <a:pPr algn="ctr"/>
            <a:r>
              <a:rPr lang="en-US" sz="3200" b="1" dirty="0">
                <a:latin typeface="+mn-lt"/>
              </a:rPr>
              <a:t>Reduced Weight of the Van Conversion</a:t>
            </a:r>
          </a:p>
        </p:txBody>
      </p:sp>
      <p:sp>
        <p:nvSpPr>
          <p:cNvPr id="3" name="Content Placeholder 2">
            <a:extLst>
              <a:ext uri="{FF2B5EF4-FFF2-40B4-BE49-F238E27FC236}">
                <a16:creationId xmlns:a16="http://schemas.microsoft.com/office/drawing/2014/main" id="{C9AA8BBD-3F2E-2545-ABF0-2F911AA69705}"/>
              </a:ext>
            </a:extLst>
          </p:cNvPr>
          <p:cNvSpPr>
            <a:spLocks noGrp="1"/>
          </p:cNvSpPr>
          <p:nvPr>
            <p:ph idx="1"/>
          </p:nvPr>
        </p:nvSpPr>
        <p:spPr>
          <a:xfrm>
            <a:off x="327990" y="1384223"/>
            <a:ext cx="5496339" cy="4648829"/>
          </a:xfrm>
        </p:spPr>
        <p:txBody>
          <a:bodyPr>
            <a:normAutofit/>
          </a:bodyPr>
          <a:lstStyle/>
          <a:p>
            <a:pPr lvl="1"/>
            <a:r>
              <a:rPr lang="en-US" sz="2200" dirty="0"/>
              <a:t>Helps the engine, transmission, brakes and gas mileage! </a:t>
            </a:r>
          </a:p>
          <a:p>
            <a:pPr lvl="1"/>
            <a:r>
              <a:rPr lang="en-US" sz="2200" dirty="0"/>
              <a:t>16 city, 20 highway</a:t>
            </a:r>
          </a:p>
          <a:p>
            <a:pPr lvl="1"/>
            <a:r>
              <a:rPr lang="en-US" sz="2200" dirty="0"/>
              <a:t>With a lighter van the 280 hp engine is powerful and quick.</a:t>
            </a:r>
          </a:p>
          <a:p>
            <a:pPr lvl="1"/>
            <a:r>
              <a:rPr lang="en-US" sz="2200" dirty="0"/>
              <a:t>If the front wheel drive van doesn’t have too much weight over the back wheels, it improves traction in snow and back roads.</a:t>
            </a:r>
          </a:p>
          <a:p>
            <a:pPr lvl="1"/>
            <a:r>
              <a:rPr lang="en-US" sz="2200" dirty="0"/>
              <a:t>3,700 lbs. front + 3,200 lbs. rear = 7,100 lbs.</a:t>
            </a:r>
          </a:p>
          <a:p>
            <a:pPr lvl="1"/>
            <a:r>
              <a:rPr lang="en-US" sz="2200" dirty="0"/>
              <a:t>This helps keep the van weight far below the 8,900 lbs. gross vehicle weight.</a:t>
            </a:r>
          </a:p>
          <a:p>
            <a:endParaRPr lang="en-US" dirty="0"/>
          </a:p>
        </p:txBody>
      </p:sp>
      <p:pic>
        <p:nvPicPr>
          <p:cNvPr id="7" name="Picture 6" descr="A van parked on the side of a road&#10;&#10;Description automatically generated with low confidence">
            <a:extLst>
              <a:ext uri="{FF2B5EF4-FFF2-40B4-BE49-F238E27FC236}">
                <a16:creationId xmlns:a16="http://schemas.microsoft.com/office/drawing/2014/main" id="{CFF97FF1-749C-C243-B34A-49346ACC88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6424" y="1671115"/>
            <a:ext cx="5656889" cy="4242668"/>
          </a:xfrm>
          <a:prstGeom prst="rect">
            <a:avLst/>
          </a:prstGeom>
        </p:spPr>
      </p:pic>
    </p:spTree>
    <p:extLst>
      <p:ext uri="{BB962C8B-B14F-4D97-AF65-F5344CB8AC3E}">
        <p14:creationId xmlns:p14="http://schemas.microsoft.com/office/powerpoint/2010/main" val="66047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93388B-8EDB-2F48-9EA3-EA00C1491160}"/>
              </a:ext>
            </a:extLst>
          </p:cNvPr>
          <p:cNvSpPr txBox="1"/>
          <p:nvPr/>
        </p:nvSpPr>
        <p:spPr>
          <a:xfrm>
            <a:off x="3194689" y="506134"/>
            <a:ext cx="7261276" cy="584775"/>
          </a:xfrm>
          <a:prstGeom prst="rect">
            <a:avLst/>
          </a:prstGeom>
          <a:noFill/>
        </p:spPr>
        <p:txBody>
          <a:bodyPr wrap="square">
            <a:spAutoFit/>
          </a:bodyPr>
          <a:lstStyle/>
          <a:p>
            <a:r>
              <a:rPr lang="en-US" sz="3200" b="1" dirty="0"/>
              <a:t>Don’t store the RV! Use it Regularly</a:t>
            </a:r>
          </a:p>
        </p:txBody>
      </p:sp>
      <p:sp>
        <p:nvSpPr>
          <p:cNvPr id="7" name="Content Placeholder 2">
            <a:extLst>
              <a:ext uri="{FF2B5EF4-FFF2-40B4-BE49-F238E27FC236}">
                <a16:creationId xmlns:a16="http://schemas.microsoft.com/office/drawing/2014/main" id="{0E69D691-C65A-C943-A240-92C83BE20852}"/>
              </a:ext>
            </a:extLst>
          </p:cNvPr>
          <p:cNvSpPr>
            <a:spLocks noGrp="1"/>
          </p:cNvSpPr>
          <p:nvPr>
            <p:ph idx="1"/>
          </p:nvPr>
        </p:nvSpPr>
        <p:spPr>
          <a:xfrm>
            <a:off x="430869" y="1509057"/>
            <a:ext cx="4141075" cy="4351338"/>
          </a:xfrm>
        </p:spPr>
        <p:txBody>
          <a:bodyPr>
            <a:normAutofit/>
          </a:bodyPr>
          <a:lstStyle/>
          <a:p>
            <a:pPr lvl="1"/>
            <a:r>
              <a:rPr lang="en-US" sz="2200" dirty="0"/>
              <a:t>A </a:t>
            </a:r>
            <a:r>
              <a:rPr lang="en-US" sz="2200" dirty="0" err="1"/>
              <a:t>ProMaster</a:t>
            </a:r>
            <a:r>
              <a:rPr lang="en-US" sz="2200" dirty="0"/>
              <a:t> van gets the same or better gas mileage as a pickup truck. </a:t>
            </a:r>
          </a:p>
          <a:p>
            <a:pPr lvl="1"/>
            <a:r>
              <a:rPr lang="en-US" sz="2200" dirty="0"/>
              <a:t>Use the van for normal driving needs rather than parking it for the winter. A vehicle that sits idle deteriorates!</a:t>
            </a:r>
          </a:p>
          <a:p>
            <a:pPr lvl="1"/>
            <a:r>
              <a:rPr lang="en-US" sz="2200" dirty="0"/>
              <a:t>Shopping trips.</a:t>
            </a:r>
          </a:p>
          <a:p>
            <a:pPr lvl="1"/>
            <a:r>
              <a:rPr lang="en-US" sz="2200" dirty="0"/>
              <a:t>Hauling things.</a:t>
            </a:r>
          </a:p>
          <a:p>
            <a:pPr lvl="1"/>
            <a:r>
              <a:rPr lang="en-US" sz="2200" dirty="0"/>
              <a:t>Helping people move.</a:t>
            </a:r>
          </a:p>
          <a:p>
            <a:pPr lvl="1"/>
            <a:r>
              <a:rPr lang="en-US" sz="2200" dirty="0"/>
              <a:t>Trailer hitch for hauling.</a:t>
            </a:r>
          </a:p>
          <a:p>
            <a:pPr lvl="1"/>
            <a:endParaRPr lang="en-US" sz="2200" dirty="0"/>
          </a:p>
          <a:p>
            <a:endParaRPr lang="en-US" dirty="0"/>
          </a:p>
        </p:txBody>
      </p:sp>
      <p:pic>
        <p:nvPicPr>
          <p:cNvPr id="8" name="Picture 7" descr="A person standing next to a van&#10;&#10;Description automatically generated with medium confidence">
            <a:extLst>
              <a:ext uri="{FF2B5EF4-FFF2-40B4-BE49-F238E27FC236}">
                <a16:creationId xmlns:a16="http://schemas.microsoft.com/office/drawing/2014/main" id="{5F04013D-F089-D54E-8B1A-743E9D5077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32550" y="2546557"/>
            <a:ext cx="3352800" cy="3628524"/>
          </a:xfrm>
          <a:prstGeom prst="rect">
            <a:avLst/>
          </a:prstGeom>
        </p:spPr>
      </p:pic>
      <p:pic>
        <p:nvPicPr>
          <p:cNvPr id="11" name="Picture 10" descr="A person standing next to a van&#10;&#10;Description automatically generated with medium confidence">
            <a:extLst>
              <a:ext uri="{FF2B5EF4-FFF2-40B4-BE49-F238E27FC236}">
                <a16:creationId xmlns:a16="http://schemas.microsoft.com/office/drawing/2014/main" id="{D380343A-DFAB-D646-A5F5-C8404A9A17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44" y="1509057"/>
            <a:ext cx="3829405" cy="2851762"/>
          </a:xfrm>
          <a:prstGeom prst="rect">
            <a:avLst/>
          </a:prstGeom>
        </p:spPr>
      </p:pic>
    </p:spTree>
    <p:extLst>
      <p:ext uri="{BB962C8B-B14F-4D97-AF65-F5344CB8AC3E}">
        <p14:creationId xmlns:p14="http://schemas.microsoft.com/office/powerpoint/2010/main" val="176123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93388B-8EDB-2F48-9EA3-EA00C1491160}"/>
              </a:ext>
            </a:extLst>
          </p:cNvPr>
          <p:cNvSpPr txBox="1"/>
          <p:nvPr/>
        </p:nvSpPr>
        <p:spPr>
          <a:xfrm>
            <a:off x="1944304" y="314743"/>
            <a:ext cx="8412480" cy="584775"/>
          </a:xfrm>
          <a:prstGeom prst="rect">
            <a:avLst/>
          </a:prstGeom>
          <a:noFill/>
        </p:spPr>
        <p:txBody>
          <a:bodyPr wrap="square">
            <a:spAutoFit/>
          </a:bodyPr>
          <a:lstStyle/>
          <a:p>
            <a:r>
              <a:rPr lang="en-US" sz="3200" b="1" dirty="0"/>
              <a:t>A Family Adventure Van! - Seating for 5 people</a:t>
            </a:r>
          </a:p>
        </p:txBody>
      </p:sp>
      <p:pic>
        <p:nvPicPr>
          <p:cNvPr id="6" name="Picture 5">
            <a:extLst>
              <a:ext uri="{FF2B5EF4-FFF2-40B4-BE49-F238E27FC236}">
                <a16:creationId xmlns:a16="http://schemas.microsoft.com/office/drawing/2014/main" id="{8A61EFC3-B150-3842-9213-0A16CBACB0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5057" y="1313958"/>
            <a:ext cx="3437941" cy="4583922"/>
          </a:xfrm>
          <a:prstGeom prst="rect">
            <a:avLst/>
          </a:prstGeom>
        </p:spPr>
      </p:pic>
      <p:sp>
        <p:nvSpPr>
          <p:cNvPr id="9" name="Content Placeholder 2">
            <a:extLst>
              <a:ext uri="{FF2B5EF4-FFF2-40B4-BE49-F238E27FC236}">
                <a16:creationId xmlns:a16="http://schemas.microsoft.com/office/drawing/2014/main" id="{98BD834F-30E0-7742-B7BD-8D46C3B71583}"/>
              </a:ext>
            </a:extLst>
          </p:cNvPr>
          <p:cNvSpPr>
            <a:spLocks noGrp="1"/>
          </p:cNvSpPr>
          <p:nvPr>
            <p:ph idx="1"/>
          </p:nvPr>
        </p:nvSpPr>
        <p:spPr>
          <a:xfrm>
            <a:off x="720042" y="1313958"/>
            <a:ext cx="5280708" cy="4789661"/>
          </a:xfrm>
        </p:spPr>
        <p:txBody>
          <a:bodyPr>
            <a:normAutofit/>
          </a:bodyPr>
          <a:lstStyle/>
          <a:p>
            <a:r>
              <a:rPr lang="en-US" sz="2200" dirty="0"/>
              <a:t>Need to transport more than two people.</a:t>
            </a:r>
          </a:p>
          <a:p>
            <a:r>
              <a:rPr lang="en-US" sz="2200" dirty="0"/>
              <a:t>Have family members join an outing.</a:t>
            </a:r>
          </a:p>
          <a:p>
            <a:r>
              <a:rPr lang="en-US" sz="2200" dirty="0"/>
              <a:t>“Soccer Mom” family advantages:</a:t>
            </a:r>
          </a:p>
          <a:p>
            <a:pPr lvl="1"/>
            <a:r>
              <a:rPr lang="en-US" sz="2200" dirty="0"/>
              <a:t>Place to wait for activities to finish.</a:t>
            </a:r>
          </a:p>
          <a:p>
            <a:pPr lvl="1"/>
            <a:r>
              <a:rPr lang="en-US" sz="2200" dirty="0"/>
              <a:t>A bed to take a nap for mom or kids.</a:t>
            </a:r>
          </a:p>
          <a:p>
            <a:pPr lvl="1"/>
            <a:r>
              <a:rPr lang="en-US" sz="2200" dirty="0"/>
              <a:t>Sink and refrigerator for snacks and meals.</a:t>
            </a:r>
          </a:p>
          <a:p>
            <a:pPr lvl="1"/>
            <a:r>
              <a:rPr lang="en-US" sz="2200" dirty="0"/>
              <a:t>Convenient toilet for everyone, but especially small children.</a:t>
            </a:r>
          </a:p>
          <a:p>
            <a:pPr lvl="1"/>
            <a:r>
              <a:rPr lang="en-US" sz="2200" dirty="0"/>
              <a:t>Nice heater to stay warm</a:t>
            </a:r>
          </a:p>
          <a:p>
            <a:pPr lvl="1"/>
            <a:r>
              <a:rPr lang="en-US" sz="2200" dirty="0"/>
              <a:t>Plenty of storage to bring along just about anything you might need with you.</a:t>
            </a:r>
          </a:p>
          <a:p>
            <a:pPr lvl="1"/>
            <a:endParaRPr lang="en-US" sz="2200" dirty="0"/>
          </a:p>
          <a:p>
            <a:pPr marL="0" indent="0">
              <a:buNone/>
            </a:pPr>
            <a:endParaRPr lang="en-US" dirty="0"/>
          </a:p>
        </p:txBody>
      </p:sp>
    </p:spTree>
    <p:extLst>
      <p:ext uri="{BB962C8B-B14F-4D97-AF65-F5344CB8AC3E}">
        <p14:creationId xmlns:p14="http://schemas.microsoft.com/office/powerpoint/2010/main" val="330405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5E6E4D-5C81-584D-B810-02F3D4BF6434}"/>
              </a:ext>
            </a:extLst>
          </p:cNvPr>
          <p:cNvSpPr>
            <a:spLocks noGrp="1"/>
          </p:cNvSpPr>
          <p:nvPr>
            <p:ph type="subTitle" idx="1"/>
          </p:nvPr>
        </p:nvSpPr>
        <p:spPr>
          <a:xfrm>
            <a:off x="609601" y="1283312"/>
            <a:ext cx="2590800" cy="5113522"/>
          </a:xfrm>
        </p:spPr>
        <p:txBody>
          <a:bodyPr>
            <a:noAutofit/>
          </a:bodyPr>
          <a:lstStyle/>
          <a:p>
            <a:pPr marL="285750" indent="-285750" algn="l">
              <a:lnSpc>
                <a:spcPct val="100000"/>
              </a:lnSpc>
              <a:buFont typeface="Arial" panose="020B0604020202020204" pitchFamily="34" charset="0"/>
              <a:buChar char="•"/>
            </a:pPr>
            <a:r>
              <a:rPr lang="en-US" sz="1400" dirty="0" err="1"/>
              <a:t>ProMaster</a:t>
            </a:r>
            <a:r>
              <a:rPr lang="en-US" sz="1400" dirty="0"/>
              <a:t> vans do not come from the factory with passenger seats or seat mounting brackets installed. </a:t>
            </a:r>
          </a:p>
          <a:p>
            <a:pPr marL="285750" indent="-285750" algn="l">
              <a:lnSpc>
                <a:spcPct val="100000"/>
              </a:lnSpc>
              <a:buFont typeface="Arial" panose="020B0604020202020204" pitchFamily="34" charset="0"/>
              <a:buChar char="•"/>
            </a:pPr>
            <a:r>
              <a:rPr lang="en-US" sz="1400" dirty="0"/>
              <a:t>Many people try to add seating in campervans and they don’t know enough about the forces involved to build a safe anchoring system.</a:t>
            </a:r>
          </a:p>
          <a:p>
            <a:pPr marL="285750" indent="-285750" algn="l">
              <a:lnSpc>
                <a:spcPct val="100000"/>
              </a:lnSpc>
              <a:buFont typeface="Arial" panose="020B0604020202020204" pitchFamily="34" charset="0"/>
              <a:buChar char="•"/>
            </a:pPr>
            <a:r>
              <a:rPr lang="en-US" sz="1400" dirty="0"/>
              <a:t>I purchased a new Ford Transit 3-person bench seat with the built in seat belts.</a:t>
            </a:r>
          </a:p>
          <a:p>
            <a:pPr marL="285750" indent="-285750" algn="l">
              <a:lnSpc>
                <a:spcPct val="100000"/>
              </a:lnSpc>
              <a:buFont typeface="Arial" panose="020B0604020202020204" pitchFamily="34" charset="0"/>
              <a:buChar char="•"/>
            </a:pPr>
            <a:r>
              <a:rPr lang="en-US" sz="1400" dirty="0"/>
              <a:t>Van Specialties from Tualatin, Oregon mounted the passenger seat bases in my </a:t>
            </a:r>
            <a:r>
              <a:rPr lang="en-US" sz="1400" dirty="0" err="1"/>
              <a:t>ProMaster</a:t>
            </a:r>
            <a:r>
              <a:rPr lang="en-US" sz="1400" dirty="0"/>
              <a:t>. </a:t>
            </a:r>
          </a:p>
          <a:p>
            <a:pPr marL="285750" indent="-285750" algn="l">
              <a:lnSpc>
                <a:spcPct val="100000"/>
              </a:lnSpc>
              <a:buFont typeface="Arial" panose="020B0604020202020204" pitchFamily="34" charset="0"/>
              <a:buChar char="•"/>
            </a:pPr>
            <a:r>
              <a:rPr lang="en-US" sz="1400" dirty="0"/>
              <a:t>On the right is a photo of their heavy plate steel seat mounting support.</a:t>
            </a:r>
          </a:p>
        </p:txBody>
      </p:sp>
      <p:sp>
        <p:nvSpPr>
          <p:cNvPr id="6" name="TextBox 5">
            <a:extLst>
              <a:ext uri="{FF2B5EF4-FFF2-40B4-BE49-F238E27FC236}">
                <a16:creationId xmlns:a16="http://schemas.microsoft.com/office/drawing/2014/main" id="{74D1AA3F-4337-2C4E-9838-C94663020DC4}"/>
              </a:ext>
            </a:extLst>
          </p:cNvPr>
          <p:cNvSpPr txBox="1"/>
          <p:nvPr/>
        </p:nvSpPr>
        <p:spPr>
          <a:xfrm>
            <a:off x="4290661" y="372053"/>
            <a:ext cx="3309945" cy="584775"/>
          </a:xfrm>
          <a:prstGeom prst="rect">
            <a:avLst/>
          </a:prstGeom>
          <a:noFill/>
        </p:spPr>
        <p:txBody>
          <a:bodyPr wrap="none" rtlCol="0">
            <a:spAutoFit/>
          </a:bodyPr>
          <a:lstStyle/>
          <a:p>
            <a:r>
              <a:rPr lang="en-US" sz="3200" b="1"/>
              <a:t>Additional Seating</a:t>
            </a:r>
            <a:endParaRPr lang="en-US" sz="3200" b="1" dirty="0"/>
          </a:p>
        </p:txBody>
      </p:sp>
      <p:pic>
        <p:nvPicPr>
          <p:cNvPr id="10" name="Picture 9" descr="A close-up of a car engine&#10;&#10;Description automatically generated with medium confidence">
            <a:extLst>
              <a:ext uri="{FF2B5EF4-FFF2-40B4-BE49-F238E27FC236}">
                <a16:creationId xmlns:a16="http://schemas.microsoft.com/office/drawing/2014/main" id="{64256F59-4ACB-3741-A7FE-0D559D3F6F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5200" y="1063334"/>
            <a:ext cx="7111332" cy="5333499"/>
          </a:xfrm>
          <a:prstGeom prst="rect">
            <a:avLst/>
          </a:prstGeom>
        </p:spPr>
      </p:pic>
    </p:spTree>
    <p:extLst>
      <p:ext uri="{BB962C8B-B14F-4D97-AF65-F5344CB8AC3E}">
        <p14:creationId xmlns:p14="http://schemas.microsoft.com/office/powerpoint/2010/main" val="224543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32253B1-94FE-FB4B-A4B5-DCD228CC3F54}"/>
              </a:ext>
            </a:extLst>
          </p:cNvPr>
          <p:cNvSpPr txBox="1"/>
          <p:nvPr/>
        </p:nvSpPr>
        <p:spPr>
          <a:xfrm>
            <a:off x="2015901" y="466299"/>
            <a:ext cx="8407623" cy="584775"/>
          </a:xfrm>
          <a:prstGeom prst="rect">
            <a:avLst/>
          </a:prstGeom>
          <a:noFill/>
        </p:spPr>
        <p:txBody>
          <a:bodyPr wrap="none" rtlCol="0">
            <a:spAutoFit/>
          </a:bodyPr>
          <a:lstStyle/>
          <a:p>
            <a:r>
              <a:rPr lang="en-US" sz="3200" b="1" dirty="0"/>
              <a:t>Van builder do too much framing in the flooring</a:t>
            </a:r>
          </a:p>
        </p:txBody>
      </p:sp>
      <p:pic>
        <p:nvPicPr>
          <p:cNvPr id="3" name="Picture 2" descr="A picture containing indoor&#10;&#10;Description automatically generated">
            <a:extLst>
              <a:ext uri="{FF2B5EF4-FFF2-40B4-BE49-F238E27FC236}">
                <a16:creationId xmlns:a16="http://schemas.microsoft.com/office/drawing/2014/main" id="{EB13D130-3ED2-5345-BE49-C5E3545710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892" y="2123090"/>
            <a:ext cx="4160831" cy="3121572"/>
          </a:xfrm>
          <a:prstGeom prst="rect">
            <a:avLst/>
          </a:prstGeom>
        </p:spPr>
      </p:pic>
      <p:pic>
        <p:nvPicPr>
          <p:cNvPr id="6" name="Picture 5" descr="A picture containing metal, steel&#10;&#10;Description automatically generated">
            <a:extLst>
              <a:ext uri="{FF2B5EF4-FFF2-40B4-BE49-F238E27FC236}">
                <a16:creationId xmlns:a16="http://schemas.microsoft.com/office/drawing/2014/main" id="{8EFC97A8-5DD6-2147-B415-5825794652A5}"/>
              </a:ext>
            </a:extLst>
          </p:cNvPr>
          <p:cNvPicPr>
            <a:picLocks noChangeAspect="1"/>
          </p:cNvPicPr>
          <p:nvPr/>
        </p:nvPicPr>
        <p:blipFill>
          <a:blip r:embed="rId3"/>
          <a:stretch>
            <a:fillRect/>
          </a:stretch>
        </p:blipFill>
        <p:spPr>
          <a:xfrm>
            <a:off x="8198200" y="1426779"/>
            <a:ext cx="3476236" cy="4805855"/>
          </a:xfrm>
          <a:prstGeom prst="rect">
            <a:avLst/>
          </a:prstGeom>
        </p:spPr>
      </p:pic>
      <p:pic>
        <p:nvPicPr>
          <p:cNvPr id="11" name="Picture 10" descr="A picture containing floor, building&#10;&#10;Description automatically generated">
            <a:extLst>
              <a:ext uri="{FF2B5EF4-FFF2-40B4-BE49-F238E27FC236}">
                <a16:creationId xmlns:a16="http://schemas.microsoft.com/office/drawing/2014/main" id="{1ABE6FC2-BF42-D944-A801-99060DC7ED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9332" y="1426778"/>
            <a:ext cx="3248154" cy="4869797"/>
          </a:xfrm>
          <a:prstGeom prst="rect">
            <a:avLst/>
          </a:prstGeom>
        </p:spPr>
      </p:pic>
    </p:spTree>
    <p:extLst>
      <p:ext uri="{BB962C8B-B14F-4D97-AF65-F5344CB8AC3E}">
        <p14:creationId xmlns:p14="http://schemas.microsoft.com/office/powerpoint/2010/main" val="169286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32253B1-94FE-FB4B-A4B5-DCD228CC3F54}"/>
              </a:ext>
            </a:extLst>
          </p:cNvPr>
          <p:cNvSpPr txBox="1"/>
          <p:nvPr/>
        </p:nvSpPr>
        <p:spPr>
          <a:xfrm>
            <a:off x="3059510" y="486177"/>
            <a:ext cx="4922117" cy="584775"/>
          </a:xfrm>
          <a:prstGeom prst="rect">
            <a:avLst/>
          </a:prstGeom>
          <a:noFill/>
        </p:spPr>
        <p:txBody>
          <a:bodyPr wrap="none" rtlCol="0">
            <a:spAutoFit/>
          </a:bodyPr>
          <a:lstStyle/>
          <a:p>
            <a:r>
              <a:rPr lang="en-US" sz="3200" b="1" dirty="0"/>
              <a:t>Less Framing in the Flooring</a:t>
            </a:r>
          </a:p>
        </p:txBody>
      </p:sp>
      <p:pic>
        <p:nvPicPr>
          <p:cNvPr id="4" name="Picture 3" descr="A picture containing indoor, floor, computer, computer&#10;&#10;Description automatically generated">
            <a:extLst>
              <a:ext uri="{FF2B5EF4-FFF2-40B4-BE49-F238E27FC236}">
                <a16:creationId xmlns:a16="http://schemas.microsoft.com/office/drawing/2014/main" id="{B6D1522C-71EC-6346-A7A3-C0E3382A76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070" y="1881352"/>
            <a:ext cx="5328745" cy="3996559"/>
          </a:xfrm>
          <a:prstGeom prst="rect">
            <a:avLst/>
          </a:prstGeom>
        </p:spPr>
      </p:pic>
      <p:pic>
        <p:nvPicPr>
          <p:cNvPr id="7" name="Picture 6" descr="A picture containing indoor, wooden&#10;&#10;Description automatically generated">
            <a:extLst>
              <a:ext uri="{FF2B5EF4-FFF2-40B4-BE49-F238E27FC236}">
                <a16:creationId xmlns:a16="http://schemas.microsoft.com/office/drawing/2014/main" id="{979CFE74-80AB-B943-87B7-3D656256E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0593" y="1881353"/>
            <a:ext cx="5328744" cy="3996558"/>
          </a:xfrm>
          <a:prstGeom prst="rect">
            <a:avLst/>
          </a:prstGeom>
        </p:spPr>
      </p:pic>
    </p:spTree>
    <p:extLst>
      <p:ext uri="{BB962C8B-B14F-4D97-AF65-F5344CB8AC3E}">
        <p14:creationId xmlns:p14="http://schemas.microsoft.com/office/powerpoint/2010/main" val="1732055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2501</Words>
  <Application>Microsoft Macintosh PowerPoint</Application>
  <PresentationFormat>Widescreen</PresentationFormat>
  <Paragraphs>131</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Simple versus Complex Design</vt:lpstr>
      <vt:lpstr>PowerPoint Presentation</vt:lpstr>
      <vt:lpstr>Reduced Weight of the Van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Littlefield</dc:creator>
  <cp:lastModifiedBy>Dennis Littlefield</cp:lastModifiedBy>
  <cp:revision>161</cp:revision>
  <dcterms:created xsi:type="dcterms:W3CDTF">2023-01-21T20:37:11Z</dcterms:created>
  <dcterms:modified xsi:type="dcterms:W3CDTF">2023-01-26T18:16:34Z</dcterms:modified>
</cp:coreProperties>
</file>