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12"/>
    <p:restoredTop sz="94645"/>
  </p:normalViewPr>
  <p:slideViewPr>
    <p:cSldViewPr snapToGrid="0">
      <p:cViewPr varScale="1">
        <p:scale>
          <a:sx n="91" d="100"/>
          <a:sy n="91" d="100"/>
        </p:scale>
        <p:origin x="200" y="1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0379CD06-3DD8-A74A-B16C-F78AA03EECA1}"/>
    <pc:docChg chg="undo custSel addSld modSld">
      <pc:chgData name="Craig Stephens" userId="cfe612e026a5082b" providerId="LiveId" clId="{0379CD06-3DD8-A74A-B16C-F78AA03EECA1}" dt="2022-12-11T01:31:29.796" v="3814" actId="255"/>
      <pc:docMkLst>
        <pc:docMk/>
      </pc:docMkLst>
      <pc:sldChg chg="modSp new mod">
        <pc:chgData name="Craig Stephens" userId="cfe612e026a5082b" providerId="LiveId" clId="{0379CD06-3DD8-A74A-B16C-F78AA03EECA1}" dt="2022-12-06T21:01:48.702" v="320" actId="255"/>
        <pc:sldMkLst>
          <pc:docMk/>
          <pc:sldMk cId="3853440836" sldId="271"/>
        </pc:sldMkLst>
        <pc:spChg chg="mod">
          <ac:chgData name="Craig Stephens" userId="cfe612e026a5082b" providerId="LiveId" clId="{0379CD06-3DD8-A74A-B16C-F78AA03EECA1}" dt="2022-12-06T20:59:04.527" v="53" actId="20577"/>
          <ac:spMkLst>
            <pc:docMk/>
            <pc:sldMk cId="3853440836" sldId="271"/>
            <ac:spMk id="2" creationId="{E3C36C2C-5ABA-4003-4D47-A6374D57B6A3}"/>
          </ac:spMkLst>
        </pc:spChg>
        <pc:spChg chg="mod">
          <ac:chgData name="Craig Stephens" userId="cfe612e026a5082b" providerId="LiveId" clId="{0379CD06-3DD8-A74A-B16C-F78AA03EECA1}" dt="2022-12-06T21:01:48.702" v="320" actId="255"/>
          <ac:spMkLst>
            <pc:docMk/>
            <pc:sldMk cId="3853440836" sldId="271"/>
            <ac:spMk id="3" creationId="{33834773-69C9-C667-4117-BC974275A166}"/>
          </ac:spMkLst>
        </pc:spChg>
      </pc:sldChg>
      <pc:sldChg chg="modSp new mod">
        <pc:chgData name="Craig Stephens" userId="cfe612e026a5082b" providerId="LiveId" clId="{0379CD06-3DD8-A74A-B16C-F78AA03EECA1}" dt="2022-12-06T21:05:18.093" v="647" actId="1036"/>
        <pc:sldMkLst>
          <pc:docMk/>
          <pc:sldMk cId="1179157432" sldId="272"/>
        </pc:sldMkLst>
        <pc:spChg chg="mod">
          <ac:chgData name="Craig Stephens" userId="cfe612e026a5082b" providerId="LiveId" clId="{0379CD06-3DD8-A74A-B16C-F78AA03EECA1}" dt="2022-12-06T21:02:11.524" v="398" actId="20577"/>
          <ac:spMkLst>
            <pc:docMk/>
            <pc:sldMk cId="1179157432" sldId="272"/>
            <ac:spMk id="2" creationId="{B67D2C46-2E56-D2C5-0A20-F24D21B1C8A8}"/>
          </ac:spMkLst>
        </pc:spChg>
        <pc:spChg chg="mod">
          <ac:chgData name="Craig Stephens" userId="cfe612e026a5082b" providerId="LiveId" clId="{0379CD06-3DD8-A74A-B16C-F78AA03EECA1}" dt="2022-12-06T21:05:18.093" v="647" actId="1036"/>
          <ac:spMkLst>
            <pc:docMk/>
            <pc:sldMk cId="1179157432" sldId="272"/>
            <ac:spMk id="3" creationId="{22E72B32-B0F1-F1D8-7915-121BCE4B2B17}"/>
          </ac:spMkLst>
        </pc:spChg>
      </pc:sldChg>
      <pc:sldChg chg="modSp new mod">
        <pc:chgData name="Craig Stephens" userId="cfe612e026a5082b" providerId="LiveId" clId="{0379CD06-3DD8-A74A-B16C-F78AA03EECA1}" dt="2022-12-11T01:06:41.168" v="827" actId="27636"/>
        <pc:sldMkLst>
          <pc:docMk/>
          <pc:sldMk cId="2744410418" sldId="273"/>
        </pc:sldMkLst>
        <pc:spChg chg="mod">
          <ac:chgData name="Craig Stephens" userId="cfe612e026a5082b" providerId="LiveId" clId="{0379CD06-3DD8-A74A-B16C-F78AA03EECA1}" dt="2022-12-11T01:02:43.967" v="723" actId="20577"/>
          <ac:spMkLst>
            <pc:docMk/>
            <pc:sldMk cId="2744410418" sldId="273"/>
            <ac:spMk id="2" creationId="{219B3CE3-CEA3-4CD6-1F43-DEE809F08A91}"/>
          </ac:spMkLst>
        </pc:spChg>
        <pc:spChg chg="mod">
          <ac:chgData name="Craig Stephens" userId="cfe612e026a5082b" providerId="LiveId" clId="{0379CD06-3DD8-A74A-B16C-F78AA03EECA1}" dt="2022-12-11T01:06:41.168" v="827" actId="27636"/>
          <ac:spMkLst>
            <pc:docMk/>
            <pc:sldMk cId="2744410418" sldId="273"/>
            <ac:spMk id="3" creationId="{7CD0F838-EB03-8099-DE36-1A2A782A522C}"/>
          </ac:spMkLst>
        </pc:spChg>
      </pc:sldChg>
      <pc:sldChg chg="modSp new mod">
        <pc:chgData name="Craig Stephens" userId="cfe612e026a5082b" providerId="LiveId" clId="{0379CD06-3DD8-A74A-B16C-F78AA03EECA1}" dt="2022-12-11T01:09:43.524" v="1397" actId="1035"/>
        <pc:sldMkLst>
          <pc:docMk/>
          <pc:sldMk cId="1724482625" sldId="274"/>
        </pc:sldMkLst>
        <pc:spChg chg="mod">
          <ac:chgData name="Craig Stephens" userId="cfe612e026a5082b" providerId="LiveId" clId="{0379CD06-3DD8-A74A-B16C-F78AA03EECA1}" dt="2022-12-11T01:07:07.592" v="911" actId="20577"/>
          <ac:spMkLst>
            <pc:docMk/>
            <pc:sldMk cId="1724482625" sldId="274"/>
            <ac:spMk id="2" creationId="{FE2918A1-3951-90F9-8787-496C12824766}"/>
          </ac:spMkLst>
        </pc:spChg>
        <pc:spChg chg="mod">
          <ac:chgData name="Craig Stephens" userId="cfe612e026a5082b" providerId="LiveId" clId="{0379CD06-3DD8-A74A-B16C-F78AA03EECA1}" dt="2022-12-11T01:09:43.524" v="1397" actId="1035"/>
          <ac:spMkLst>
            <pc:docMk/>
            <pc:sldMk cId="1724482625" sldId="274"/>
            <ac:spMk id="3" creationId="{AFF0F9F7-40C4-13CF-ED28-38433ED826E4}"/>
          </ac:spMkLst>
        </pc:spChg>
      </pc:sldChg>
      <pc:sldChg chg="modSp new mod">
        <pc:chgData name="Craig Stephens" userId="cfe612e026a5082b" providerId="LiveId" clId="{0379CD06-3DD8-A74A-B16C-F78AA03EECA1}" dt="2022-12-11T01:12:15.953" v="1596" actId="255"/>
        <pc:sldMkLst>
          <pc:docMk/>
          <pc:sldMk cId="2856031157" sldId="275"/>
        </pc:sldMkLst>
        <pc:spChg chg="mod">
          <ac:chgData name="Craig Stephens" userId="cfe612e026a5082b" providerId="LiveId" clId="{0379CD06-3DD8-A74A-B16C-F78AA03EECA1}" dt="2022-12-11T01:10:10.222" v="1496" actId="20577"/>
          <ac:spMkLst>
            <pc:docMk/>
            <pc:sldMk cId="2856031157" sldId="275"/>
            <ac:spMk id="2" creationId="{19360944-67F6-FF42-0ECA-828C78EE1905}"/>
          </ac:spMkLst>
        </pc:spChg>
        <pc:spChg chg="mod">
          <ac:chgData name="Craig Stephens" userId="cfe612e026a5082b" providerId="LiveId" clId="{0379CD06-3DD8-A74A-B16C-F78AA03EECA1}" dt="2022-12-11T01:12:15.953" v="1596" actId="255"/>
          <ac:spMkLst>
            <pc:docMk/>
            <pc:sldMk cId="2856031157" sldId="275"/>
            <ac:spMk id="3" creationId="{9A4FF67F-1ACC-9D09-6A7C-1D778F03C05E}"/>
          </ac:spMkLst>
        </pc:spChg>
      </pc:sldChg>
      <pc:sldChg chg="modSp new mod">
        <pc:chgData name="Craig Stephens" userId="cfe612e026a5082b" providerId="LiveId" clId="{0379CD06-3DD8-A74A-B16C-F78AA03EECA1}" dt="2022-12-11T01:14:25.484" v="1673" actId="255"/>
        <pc:sldMkLst>
          <pc:docMk/>
          <pc:sldMk cId="3285271791" sldId="276"/>
        </pc:sldMkLst>
        <pc:spChg chg="mod">
          <ac:chgData name="Craig Stephens" userId="cfe612e026a5082b" providerId="LiveId" clId="{0379CD06-3DD8-A74A-B16C-F78AA03EECA1}" dt="2022-12-11T01:12:25.806" v="1599" actId="27636"/>
          <ac:spMkLst>
            <pc:docMk/>
            <pc:sldMk cId="3285271791" sldId="276"/>
            <ac:spMk id="2" creationId="{F9D0286C-FC3C-0F7F-48BD-0EF4DB13B1F6}"/>
          </ac:spMkLst>
        </pc:spChg>
        <pc:spChg chg="mod">
          <ac:chgData name="Craig Stephens" userId="cfe612e026a5082b" providerId="LiveId" clId="{0379CD06-3DD8-A74A-B16C-F78AA03EECA1}" dt="2022-12-11T01:14:25.484" v="1673" actId="255"/>
          <ac:spMkLst>
            <pc:docMk/>
            <pc:sldMk cId="3285271791" sldId="276"/>
            <ac:spMk id="3" creationId="{A57BF530-7A76-CEA7-33FE-870A5CE993C8}"/>
          </ac:spMkLst>
        </pc:spChg>
      </pc:sldChg>
      <pc:sldChg chg="modSp new mod">
        <pc:chgData name="Craig Stephens" userId="cfe612e026a5082b" providerId="LiveId" clId="{0379CD06-3DD8-A74A-B16C-F78AA03EECA1}" dt="2022-12-11T01:18:04.781" v="2237" actId="20577"/>
        <pc:sldMkLst>
          <pc:docMk/>
          <pc:sldMk cId="2155914795" sldId="277"/>
        </pc:sldMkLst>
        <pc:spChg chg="mod">
          <ac:chgData name="Craig Stephens" userId="cfe612e026a5082b" providerId="LiveId" clId="{0379CD06-3DD8-A74A-B16C-F78AA03EECA1}" dt="2022-12-11T01:14:34.693" v="1676" actId="27636"/>
          <ac:spMkLst>
            <pc:docMk/>
            <pc:sldMk cId="2155914795" sldId="277"/>
            <ac:spMk id="2" creationId="{4D430117-E37B-ED63-AD73-374D5A744604}"/>
          </ac:spMkLst>
        </pc:spChg>
        <pc:spChg chg="mod">
          <ac:chgData name="Craig Stephens" userId="cfe612e026a5082b" providerId="LiveId" clId="{0379CD06-3DD8-A74A-B16C-F78AA03EECA1}" dt="2022-12-11T01:18:04.781" v="2237" actId="20577"/>
          <ac:spMkLst>
            <pc:docMk/>
            <pc:sldMk cId="2155914795" sldId="277"/>
            <ac:spMk id="3" creationId="{F6E9BAA7-79AE-6997-5FCF-9501790F8521}"/>
          </ac:spMkLst>
        </pc:spChg>
      </pc:sldChg>
      <pc:sldChg chg="modSp new mod">
        <pc:chgData name="Craig Stephens" userId="cfe612e026a5082b" providerId="LiveId" clId="{0379CD06-3DD8-A74A-B16C-F78AA03EECA1}" dt="2022-12-11T01:26:02.539" v="2871" actId="14100"/>
        <pc:sldMkLst>
          <pc:docMk/>
          <pc:sldMk cId="1872706168" sldId="278"/>
        </pc:sldMkLst>
        <pc:spChg chg="mod">
          <ac:chgData name="Craig Stephens" userId="cfe612e026a5082b" providerId="LiveId" clId="{0379CD06-3DD8-A74A-B16C-F78AA03EECA1}" dt="2022-12-11T01:18:09.355" v="2240" actId="27636"/>
          <ac:spMkLst>
            <pc:docMk/>
            <pc:sldMk cId="1872706168" sldId="278"/>
            <ac:spMk id="2" creationId="{8CE2D4AC-7787-88B9-26AC-38C72E0E731E}"/>
          </ac:spMkLst>
        </pc:spChg>
        <pc:spChg chg="mod">
          <ac:chgData name="Craig Stephens" userId="cfe612e026a5082b" providerId="LiveId" clId="{0379CD06-3DD8-A74A-B16C-F78AA03EECA1}" dt="2022-12-11T01:26:02.539" v="2871" actId="14100"/>
          <ac:spMkLst>
            <pc:docMk/>
            <pc:sldMk cId="1872706168" sldId="278"/>
            <ac:spMk id="3" creationId="{0F97AD51-18F5-7C75-C5C1-23DF93122710}"/>
          </ac:spMkLst>
        </pc:spChg>
      </pc:sldChg>
      <pc:sldChg chg="modSp new mod">
        <pc:chgData name="Craig Stephens" userId="cfe612e026a5082b" providerId="LiveId" clId="{0379CD06-3DD8-A74A-B16C-F78AA03EECA1}" dt="2022-12-11T01:22:30.797" v="2729" actId="27636"/>
        <pc:sldMkLst>
          <pc:docMk/>
          <pc:sldMk cId="2998900495" sldId="279"/>
        </pc:sldMkLst>
        <pc:spChg chg="mod">
          <ac:chgData name="Craig Stephens" userId="cfe612e026a5082b" providerId="LiveId" clId="{0379CD06-3DD8-A74A-B16C-F78AA03EECA1}" dt="2022-12-11T01:22:30.797" v="2729" actId="27636"/>
          <ac:spMkLst>
            <pc:docMk/>
            <pc:sldMk cId="2998900495" sldId="279"/>
            <ac:spMk id="2" creationId="{FD22E1F4-EAB5-97AA-A833-7A7A32757DA9}"/>
          </ac:spMkLst>
        </pc:spChg>
        <pc:spChg chg="mod">
          <ac:chgData name="Craig Stephens" userId="cfe612e026a5082b" providerId="LiveId" clId="{0379CD06-3DD8-A74A-B16C-F78AA03EECA1}" dt="2022-12-11T01:22:27.450" v="2727" actId="27636"/>
          <ac:spMkLst>
            <pc:docMk/>
            <pc:sldMk cId="2998900495" sldId="279"/>
            <ac:spMk id="3" creationId="{F173F87A-1F94-11E0-46DD-B74CC4916E6C}"/>
          </ac:spMkLst>
        </pc:spChg>
      </pc:sldChg>
      <pc:sldChg chg="modSp new mod">
        <pc:chgData name="Craig Stephens" userId="cfe612e026a5082b" providerId="LiveId" clId="{0379CD06-3DD8-A74A-B16C-F78AA03EECA1}" dt="2022-12-11T01:25:28.703" v="2833" actId="21"/>
        <pc:sldMkLst>
          <pc:docMk/>
          <pc:sldMk cId="2330400583" sldId="280"/>
        </pc:sldMkLst>
        <pc:spChg chg="mod">
          <ac:chgData name="Craig Stephens" userId="cfe612e026a5082b" providerId="LiveId" clId="{0379CD06-3DD8-A74A-B16C-F78AA03EECA1}" dt="2022-12-11T01:22:50.343" v="2734" actId="20577"/>
          <ac:spMkLst>
            <pc:docMk/>
            <pc:sldMk cId="2330400583" sldId="280"/>
            <ac:spMk id="2" creationId="{D690A033-DD0D-DFB7-0E44-2DF15FD6AF1B}"/>
          </ac:spMkLst>
        </pc:spChg>
        <pc:spChg chg="mod">
          <ac:chgData name="Craig Stephens" userId="cfe612e026a5082b" providerId="LiveId" clId="{0379CD06-3DD8-A74A-B16C-F78AA03EECA1}" dt="2022-12-11T01:25:28.703" v="2833" actId="21"/>
          <ac:spMkLst>
            <pc:docMk/>
            <pc:sldMk cId="2330400583" sldId="280"/>
            <ac:spMk id="3" creationId="{A6BFC77B-FE11-C09E-AA73-844C58B3E18D}"/>
          </ac:spMkLst>
        </pc:spChg>
      </pc:sldChg>
      <pc:sldChg chg="modSp new mod">
        <pc:chgData name="Craig Stephens" userId="cfe612e026a5082b" providerId="LiveId" clId="{0379CD06-3DD8-A74A-B16C-F78AA03EECA1}" dt="2022-12-11T01:26:49.366" v="2902" actId="15"/>
        <pc:sldMkLst>
          <pc:docMk/>
          <pc:sldMk cId="943656878" sldId="281"/>
        </pc:sldMkLst>
        <pc:spChg chg="mod">
          <ac:chgData name="Craig Stephens" userId="cfe612e026a5082b" providerId="LiveId" clId="{0379CD06-3DD8-A74A-B16C-F78AA03EECA1}" dt="2022-12-11T01:26:11.311" v="2873" actId="27636"/>
          <ac:spMkLst>
            <pc:docMk/>
            <pc:sldMk cId="943656878" sldId="281"/>
            <ac:spMk id="2" creationId="{98840A21-04A7-C0D1-3BB1-8DE27C25587A}"/>
          </ac:spMkLst>
        </pc:spChg>
        <pc:spChg chg="mod">
          <ac:chgData name="Craig Stephens" userId="cfe612e026a5082b" providerId="LiveId" clId="{0379CD06-3DD8-A74A-B16C-F78AA03EECA1}" dt="2022-12-11T01:26:49.366" v="2902" actId="15"/>
          <ac:spMkLst>
            <pc:docMk/>
            <pc:sldMk cId="943656878" sldId="281"/>
            <ac:spMk id="3" creationId="{C0C9E8A7-30D4-D8EE-CD25-8BE0AA5C1132}"/>
          </ac:spMkLst>
        </pc:spChg>
      </pc:sldChg>
      <pc:sldChg chg="modSp new mod">
        <pc:chgData name="Craig Stephens" userId="cfe612e026a5082b" providerId="LiveId" clId="{0379CD06-3DD8-A74A-B16C-F78AA03EECA1}" dt="2022-12-11T01:28:51.623" v="3305" actId="20577"/>
        <pc:sldMkLst>
          <pc:docMk/>
          <pc:sldMk cId="3723904159" sldId="282"/>
        </pc:sldMkLst>
        <pc:spChg chg="mod">
          <ac:chgData name="Craig Stephens" userId="cfe612e026a5082b" providerId="LiveId" clId="{0379CD06-3DD8-A74A-B16C-F78AA03EECA1}" dt="2022-12-11T01:27:07.318" v="2947" actId="27636"/>
          <ac:spMkLst>
            <pc:docMk/>
            <pc:sldMk cId="3723904159" sldId="282"/>
            <ac:spMk id="2" creationId="{23D540B0-8E31-B45D-8216-89DB5AB399F3}"/>
          </ac:spMkLst>
        </pc:spChg>
        <pc:spChg chg="mod">
          <ac:chgData name="Craig Stephens" userId="cfe612e026a5082b" providerId="LiveId" clId="{0379CD06-3DD8-A74A-B16C-F78AA03EECA1}" dt="2022-12-11T01:28:51.623" v="3305" actId="20577"/>
          <ac:spMkLst>
            <pc:docMk/>
            <pc:sldMk cId="3723904159" sldId="282"/>
            <ac:spMk id="3" creationId="{41E2F3F1-9974-69EC-D08F-703A4B186EFB}"/>
          </ac:spMkLst>
        </pc:spChg>
      </pc:sldChg>
      <pc:sldChg chg="modSp new mod">
        <pc:chgData name="Craig Stephens" userId="cfe612e026a5082b" providerId="LiveId" clId="{0379CD06-3DD8-A74A-B16C-F78AA03EECA1}" dt="2022-12-11T01:31:29.796" v="3814" actId="255"/>
        <pc:sldMkLst>
          <pc:docMk/>
          <pc:sldMk cId="2891468524" sldId="283"/>
        </pc:sldMkLst>
        <pc:spChg chg="mod">
          <ac:chgData name="Craig Stephens" userId="cfe612e026a5082b" providerId="LiveId" clId="{0379CD06-3DD8-A74A-B16C-F78AA03EECA1}" dt="2022-12-11T01:28:59.959" v="3308" actId="27636"/>
          <ac:spMkLst>
            <pc:docMk/>
            <pc:sldMk cId="2891468524" sldId="283"/>
            <ac:spMk id="2" creationId="{92EA4FD4-FFBD-1D35-75FB-8FB9C1B8E009}"/>
          </ac:spMkLst>
        </pc:spChg>
        <pc:spChg chg="mod">
          <ac:chgData name="Craig Stephens" userId="cfe612e026a5082b" providerId="LiveId" clId="{0379CD06-3DD8-A74A-B16C-F78AA03EECA1}" dt="2022-12-11T01:31:29.796" v="3814" actId="255"/>
          <ac:spMkLst>
            <pc:docMk/>
            <pc:sldMk cId="2891468524" sldId="283"/>
            <ac:spMk id="3" creationId="{D96324AB-12E5-C0C2-784E-D7383F747C3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December 10, 2022</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77284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December 10, 2022</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3116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December 10, 2022</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01146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December 10, 2022</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85893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December 10, 2022</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5178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December 10, 2022</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932846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December 10, 2022</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6309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December 10, 2022</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71885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December 10, 2022</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33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December 10, 2022</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6382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December 10, 2022</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4868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Saturday, December 10, 2022</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369710865"/>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158DF-E534-9EE1-95B2-1EE58FEE8053}"/>
              </a:ext>
            </a:extLst>
          </p:cNvPr>
          <p:cNvSpPr>
            <a:spLocks noGrp="1"/>
          </p:cNvSpPr>
          <p:nvPr>
            <p:ph type="ctrTitle"/>
          </p:nvPr>
        </p:nvSpPr>
        <p:spPr>
          <a:xfrm>
            <a:off x="550864" y="549275"/>
            <a:ext cx="6373812" cy="984885"/>
          </a:xfrm>
        </p:spPr>
        <p:txBody>
          <a:bodyPr wrap="square" anchor="ctr">
            <a:normAutofit/>
          </a:bodyPr>
          <a:lstStyle/>
          <a:p>
            <a:pPr>
              <a:lnSpc>
                <a:spcPct val="90000"/>
              </a:lnSpc>
            </a:pPr>
            <a:r>
              <a:rPr lang="en-US" sz="3400"/>
              <a:t>What Does the Bible Say about the Office of the Keys and Confession?</a:t>
            </a:r>
          </a:p>
        </p:txBody>
      </p:sp>
      <p:sp>
        <p:nvSpPr>
          <p:cNvPr id="3" name="Subtitle 2">
            <a:extLst>
              <a:ext uri="{FF2B5EF4-FFF2-40B4-BE49-F238E27FC236}">
                <a16:creationId xmlns:a16="http://schemas.microsoft.com/office/drawing/2014/main" id="{F128C8EC-55C5-C47F-C6C5-FF08BA3630F5}"/>
              </a:ext>
            </a:extLst>
          </p:cNvPr>
          <p:cNvSpPr>
            <a:spLocks noGrp="1"/>
          </p:cNvSpPr>
          <p:nvPr>
            <p:ph type="subTitle" idx="1"/>
          </p:nvPr>
        </p:nvSpPr>
        <p:spPr>
          <a:xfrm>
            <a:off x="7140575" y="549275"/>
            <a:ext cx="4498976" cy="984885"/>
          </a:xfrm>
        </p:spPr>
        <p:txBody>
          <a:bodyPr anchor="ctr">
            <a:normAutofit/>
          </a:bodyPr>
          <a:lstStyle/>
          <a:p>
            <a:pPr algn="r"/>
            <a:endParaRPr lang="en-US">
              <a:solidFill>
                <a:schemeClr val="tx1">
                  <a:alpha val="60000"/>
                </a:schemeClr>
              </a:solidFill>
            </a:endParaRPr>
          </a:p>
        </p:txBody>
      </p:sp>
      <p:pic>
        <p:nvPicPr>
          <p:cNvPr id="30" name="Picture 3">
            <a:extLst>
              <a:ext uri="{FF2B5EF4-FFF2-40B4-BE49-F238E27FC236}">
                <a16:creationId xmlns:a16="http://schemas.microsoft.com/office/drawing/2014/main" id="{1287DC2E-FC14-A2FD-86ED-A375292C095F}"/>
              </a:ext>
            </a:extLst>
          </p:cNvPr>
          <p:cNvPicPr>
            <a:picLocks noChangeAspect="1"/>
          </p:cNvPicPr>
          <p:nvPr/>
        </p:nvPicPr>
        <p:blipFill rotWithShape="1">
          <a:blip r:embed="rId2"/>
          <a:srcRect t="22909" b="18422"/>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35" name="Rectangle 34">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99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1AD-7E23-9408-706C-7CC7D1A9F9B1}"/>
              </a:ext>
            </a:extLst>
          </p:cNvPr>
          <p:cNvSpPr>
            <a:spLocks noGrp="1"/>
          </p:cNvSpPr>
          <p:nvPr>
            <p:ph type="title"/>
          </p:nvPr>
        </p:nvSpPr>
        <p:spPr/>
        <p:txBody>
          <a:bodyPr/>
          <a:lstStyle/>
          <a:p>
            <a:r>
              <a:rPr lang="en-US" dirty="0"/>
              <a:t>What is the Office of the Keys?</a:t>
            </a:r>
          </a:p>
        </p:txBody>
      </p:sp>
      <p:sp>
        <p:nvSpPr>
          <p:cNvPr id="3" name="Content Placeholder 2">
            <a:extLst>
              <a:ext uri="{FF2B5EF4-FFF2-40B4-BE49-F238E27FC236}">
                <a16:creationId xmlns:a16="http://schemas.microsoft.com/office/drawing/2014/main" id="{3C46C81C-60B2-A284-A77D-A073E3F014DD}"/>
              </a:ext>
            </a:extLst>
          </p:cNvPr>
          <p:cNvSpPr>
            <a:spLocks noGrp="1"/>
          </p:cNvSpPr>
          <p:nvPr>
            <p:ph idx="1"/>
          </p:nvPr>
        </p:nvSpPr>
        <p:spPr>
          <a:xfrm>
            <a:off x="0" y="2113199"/>
            <a:ext cx="12191999" cy="4744801"/>
          </a:xfrm>
        </p:spPr>
        <p:txBody>
          <a:bodyPr>
            <a:normAutofit fontScale="92500" lnSpcReduction="10000"/>
          </a:bodyPr>
          <a:lstStyle/>
          <a:p>
            <a:r>
              <a:rPr lang="en-US" sz="2800" dirty="0"/>
              <a:t>From Scripture, we learn that the Office of the Keys is the power or authority to:</a:t>
            </a:r>
          </a:p>
          <a:p>
            <a:pPr lvl="1"/>
            <a:r>
              <a:rPr lang="en-US" sz="2800" dirty="0"/>
              <a:t>Preach the Gospel</a:t>
            </a:r>
          </a:p>
          <a:p>
            <a:pPr lvl="1"/>
            <a:r>
              <a:rPr lang="en-US" sz="2800" dirty="0"/>
              <a:t>Administer the Sacraments</a:t>
            </a:r>
          </a:p>
          <a:p>
            <a:pPr lvl="1"/>
            <a:r>
              <a:rPr lang="en-US" sz="2800" dirty="0"/>
              <a:t>Forgive and retain sins</a:t>
            </a:r>
          </a:p>
          <a:p>
            <a:r>
              <a:rPr lang="en-US" sz="2800" dirty="0"/>
              <a:t>This authority is not of human creation, but through divine command.</a:t>
            </a:r>
          </a:p>
          <a:p>
            <a:pPr lvl="1"/>
            <a:r>
              <a:rPr lang="en-US" sz="2800" dirty="0"/>
              <a:t>It is only through Jesus’ institution of the Office of the Keys that the church can carry out her mission in this world.</a:t>
            </a:r>
          </a:p>
          <a:p>
            <a:pPr lvl="1"/>
            <a:r>
              <a:rPr lang="en-US" sz="2800" dirty="0"/>
              <a:t>It is only through the authority of Jesus that the Church can carry out Jesus’ commands.</a:t>
            </a:r>
          </a:p>
        </p:txBody>
      </p:sp>
    </p:spTree>
    <p:extLst>
      <p:ext uri="{BB962C8B-B14F-4D97-AF65-F5344CB8AC3E}">
        <p14:creationId xmlns:p14="http://schemas.microsoft.com/office/powerpoint/2010/main" val="30461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Why is this power called the Office of the Keys?</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1227909"/>
            <a:ext cx="12191999" cy="5630091"/>
          </a:xfrm>
        </p:spPr>
        <p:txBody>
          <a:bodyPr>
            <a:noAutofit/>
          </a:bodyPr>
          <a:lstStyle/>
          <a:p>
            <a:r>
              <a:rPr lang="en-US" sz="2400" dirty="0"/>
              <a:t>The Bible Says:</a:t>
            </a:r>
          </a:p>
          <a:p>
            <a:pPr lvl="1"/>
            <a:r>
              <a:rPr lang="en-US" sz="2400" dirty="0"/>
              <a:t>Matthew 16:19</a:t>
            </a:r>
          </a:p>
          <a:p>
            <a:pPr lvl="2"/>
            <a:r>
              <a:rPr lang="en-US" sz="2400" dirty="0"/>
              <a:t>[Jesus said,] “I will give you the keys of the kingdom of heaven, and whatever you bind on earth shall be bound in heaven, and whatever you loose on earth shall be loosed in heaven.</a:t>
            </a:r>
          </a:p>
          <a:p>
            <a:r>
              <a:rPr lang="en-US" sz="2400" dirty="0"/>
              <a:t>From this we learn: </a:t>
            </a:r>
          </a:p>
          <a:p>
            <a:pPr lvl="1"/>
            <a:r>
              <a:rPr lang="en-US" sz="2400" dirty="0"/>
              <a:t>The office of the keys has the authority or forgive or retain sins.</a:t>
            </a:r>
          </a:p>
          <a:p>
            <a:pPr lvl="1"/>
            <a:r>
              <a:rPr lang="en-US" sz="2400" dirty="0"/>
              <a:t>A key is used to either open or close something.</a:t>
            </a:r>
          </a:p>
          <a:p>
            <a:pPr lvl="1"/>
            <a:r>
              <a:rPr lang="en-US" sz="2400" dirty="0"/>
              <a:t>Through the forgiveness of sins heaven is opened to the fallen sinner, and through the withholding of forgiveness, heaven is closed to the sinner.</a:t>
            </a:r>
          </a:p>
        </p:txBody>
      </p:sp>
    </p:spTree>
    <p:extLst>
      <p:ext uri="{BB962C8B-B14F-4D97-AF65-F5344CB8AC3E}">
        <p14:creationId xmlns:p14="http://schemas.microsoft.com/office/powerpoint/2010/main" val="98584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E10F-4DBD-A7D5-7466-AD405EA1FFA9}"/>
              </a:ext>
            </a:extLst>
          </p:cNvPr>
          <p:cNvSpPr>
            <a:spLocks noGrp="1"/>
          </p:cNvSpPr>
          <p:nvPr>
            <p:ph type="title"/>
          </p:nvPr>
        </p:nvSpPr>
        <p:spPr/>
        <p:txBody>
          <a:bodyPr>
            <a:normAutofit fontScale="90000"/>
          </a:bodyPr>
          <a:lstStyle/>
          <a:p>
            <a:r>
              <a:rPr lang="en-US" dirty="0"/>
              <a:t>Whose sins are to be forgiven and whose sins are to be retained?</a:t>
            </a:r>
          </a:p>
        </p:txBody>
      </p:sp>
      <p:sp>
        <p:nvSpPr>
          <p:cNvPr id="3" name="Content Placeholder 2">
            <a:extLst>
              <a:ext uri="{FF2B5EF4-FFF2-40B4-BE49-F238E27FC236}">
                <a16:creationId xmlns:a16="http://schemas.microsoft.com/office/drawing/2014/main" id="{195FE9F4-77DC-0FAF-3492-ADBBA6FA7CC1}"/>
              </a:ext>
            </a:extLst>
          </p:cNvPr>
          <p:cNvSpPr>
            <a:spLocks noGrp="1"/>
          </p:cNvSpPr>
          <p:nvPr>
            <p:ph idx="1"/>
          </p:nvPr>
        </p:nvSpPr>
        <p:spPr>
          <a:xfrm>
            <a:off x="0" y="1776549"/>
            <a:ext cx="12191999" cy="5081451"/>
          </a:xfrm>
        </p:spPr>
        <p:txBody>
          <a:bodyPr>
            <a:noAutofit/>
          </a:bodyPr>
          <a:lstStyle/>
          <a:p>
            <a:r>
              <a:rPr lang="en-US" sz="2200" dirty="0"/>
              <a:t>The Bible says:</a:t>
            </a:r>
          </a:p>
          <a:p>
            <a:pPr lvl="1"/>
            <a:r>
              <a:rPr lang="en-US" sz="2200" dirty="0"/>
              <a:t>Acts 3: 19-21</a:t>
            </a:r>
          </a:p>
          <a:p>
            <a:pPr lvl="2"/>
            <a:r>
              <a:rPr lang="en-US" sz="2200" dirty="0">
                <a:effectLst/>
                <a:latin typeface="Helvetica" pitchFamily="2" charset="0"/>
              </a:rPr>
              <a:t>Repent therefore, and turn back, that your sins may be blotted out, that times of refreshing may come from the presence of the Lord, and that he may send the Christ appointed for you, Jesus whom heaven must receive until the time </a:t>
            </a:r>
            <a:r>
              <a:rPr lang="en-US" sz="2200" dirty="0">
                <a:latin typeface="Helvetica" pitchFamily="2" charset="0"/>
              </a:rPr>
              <a:t>for restoring all things.</a:t>
            </a:r>
          </a:p>
          <a:p>
            <a:pPr lvl="1"/>
            <a:r>
              <a:rPr lang="en-US" sz="2200" dirty="0">
                <a:effectLst/>
                <a:latin typeface="Helvetica" pitchFamily="2" charset="0"/>
              </a:rPr>
              <a:t>Psalm 51:17</a:t>
            </a:r>
          </a:p>
          <a:p>
            <a:pPr lvl="2"/>
            <a:r>
              <a:rPr lang="en-US" sz="2200" dirty="0">
                <a:latin typeface="Helvetica" pitchFamily="2" charset="0"/>
              </a:rPr>
              <a:t>The sacrifices of God are a broken spirit; a broken and contrite heart, O God, you will not despise.</a:t>
            </a:r>
          </a:p>
          <a:p>
            <a:pPr lvl="1"/>
            <a:r>
              <a:rPr lang="en-US" sz="2200" dirty="0">
                <a:effectLst/>
                <a:latin typeface="Helvetica" pitchFamily="2" charset="0"/>
              </a:rPr>
              <a:t>Acts 16:31</a:t>
            </a:r>
          </a:p>
          <a:p>
            <a:pPr lvl="2"/>
            <a:r>
              <a:rPr lang="en-US" sz="2200" dirty="0">
                <a:latin typeface="Helvetica" pitchFamily="2" charset="0"/>
              </a:rPr>
              <a:t>And they said, “believe in the Lord Jesus, and you will be saved, you and your household.”</a:t>
            </a:r>
            <a:endParaRPr lang="en-US" sz="2200" dirty="0">
              <a:effectLst/>
              <a:latin typeface="Helvetica" pitchFamily="2" charset="0"/>
            </a:endParaRPr>
          </a:p>
        </p:txBody>
      </p:sp>
    </p:spTree>
    <p:extLst>
      <p:ext uri="{BB962C8B-B14F-4D97-AF65-F5344CB8AC3E}">
        <p14:creationId xmlns:p14="http://schemas.microsoft.com/office/powerpoint/2010/main" val="599158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B9BC-1F3D-DC4C-FC03-5A5A6D205435}"/>
              </a:ext>
            </a:extLst>
          </p:cNvPr>
          <p:cNvSpPr>
            <a:spLocks noGrp="1"/>
          </p:cNvSpPr>
          <p:nvPr>
            <p:ph type="title"/>
          </p:nvPr>
        </p:nvSpPr>
        <p:spPr/>
        <p:txBody>
          <a:bodyPr>
            <a:normAutofit fontScale="90000"/>
          </a:bodyPr>
          <a:lstStyle/>
          <a:p>
            <a:r>
              <a:rPr lang="en-US" dirty="0"/>
              <a:t>Whose sins are to be forgiven and whose sins are to be retained?</a:t>
            </a:r>
          </a:p>
        </p:txBody>
      </p:sp>
      <p:sp>
        <p:nvSpPr>
          <p:cNvPr id="3" name="Content Placeholder 2">
            <a:extLst>
              <a:ext uri="{FF2B5EF4-FFF2-40B4-BE49-F238E27FC236}">
                <a16:creationId xmlns:a16="http://schemas.microsoft.com/office/drawing/2014/main" id="{473E8CDA-4AE6-C7BC-E6AF-BCBCBFFC59B2}"/>
              </a:ext>
            </a:extLst>
          </p:cNvPr>
          <p:cNvSpPr>
            <a:spLocks noGrp="1"/>
          </p:cNvSpPr>
          <p:nvPr>
            <p:ph idx="1"/>
          </p:nvPr>
        </p:nvSpPr>
        <p:spPr>
          <a:xfrm>
            <a:off x="0" y="1763487"/>
            <a:ext cx="12191999" cy="5094514"/>
          </a:xfrm>
        </p:spPr>
        <p:txBody>
          <a:bodyPr>
            <a:noAutofit/>
          </a:bodyPr>
          <a:lstStyle/>
          <a:p>
            <a:r>
              <a:rPr lang="en-US" sz="2200" dirty="0"/>
              <a:t>From the Scriptures we know:</a:t>
            </a:r>
          </a:p>
          <a:p>
            <a:pPr lvl="1"/>
            <a:r>
              <a:rPr lang="en-US" sz="2200" dirty="0"/>
              <a:t>Those who are penitent, that is, those who repent of their sins and and believe in Jesus as their Savior are to be forgiven.</a:t>
            </a:r>
          </a:p>
          <a:p>
            <a:pPr lvl="1"/>
            <a:r>
              <a:rPr lang="en-US" sz="2200" dirty="0"/>
              <a:t>Those who are impenitent, those who refuse to recognize or turn from their sins are not to be forgiven.</a:t>
            </a:r>
          </a:p>
          <a:p>
            <a:r>
              <a:rPr lang="en-US" sz="2200" dirty="0"/>
              <a:t>What is repentance?</a:t>
            </a:r>
          </a:p>
          <a:p>
            <a:pPr lvl="1"/>
            <a:r>
              <a:rPr lang="en-US" sz="2200" dirty="0"/>
              <a:t>Repentance is not merely the confession of sin.</a:t>
            </a:r>
          </a:p>
          <a:p>
            <a:pPr lvl="1"/>
            <a:r>
              <a:rPr lang="en-US" sz="2200" dirty="0"/>
              <a:t>To repent is to turn away from one’s sins, to recognize the wrongness of the action and to try to do better in the future.</a:t>
            </a:r>
          </a:p>
          <a:p>
            <a:pPr lvl="1"/>
            <a:r>
              <a:rPr lang="en-US" sz="2200" dirty="0"/>
              <a:t>True repentance comes only through faith in Christ and the reception of his forgiveness, life, and salvation.</a:t>
            </a:r>
          </a:p>
        </p:txBody>
      </p:sp>
    </p:spTree>
    <p:extLst>
      <p:ext uri="{BB962C8B-B14F-4D97-AF65-F5344CB8AC3E}">
        <p14:creationId xmlns:p14="http://schemas.microsoft.com/office/powerpoint/2010/main" val="3355119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lstStyle/>
          <a:p>
            <a:r>
              <a:rPr lang="en-US" dirty="0"/>
              <a:t>To whom has Christ given this power?</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2113199"/>
            <a:ext cx="12192000" cy="4744801"/>
          </a:xfrm>
        </p:spPr>
        <p:txBody>
          <a:bodyPr>
            <a:noAutofit/>
          </a:bodyPr>
          <a:lstStyle/>
          <a:p>
            <a:r>
              <a:rPr lang="en-US" sz="2200" dirty="0"/>
              <a:t>The Bible says:</a:t>
            </a:r>
          </a:p>
          <a:p>
            <a:pPr lvl="1"/>
            <a:r>
              <a:rPr lang="en-US" sz="2200" dirty="0"/>
              <a:t>Matthew 16:19</a:t>
            </a:r>
          </a:p>
          <a:p>
            <a:pPr lvl="2"/>
            <a:r>
              <a:rPr lang="en-US" sz="2200" dirty="0"/>
              <a:t>[Jesus said] “I will give you the keys of the kingdom of heaven, and whatever you bind on earth shall be bound in heaven, and whatever you loose on earth will be loosed in heaven.</a:t>
            </a:r>
          </a:p>
          <a:p>
            <a:pPr lvl="1"/>
            <a:r>
              <a:rPr lang="en-US" sz="2200" dirty="0"/>
              <a:t>John 20:22-23</a:t>
            </a:r>
          </a:p>
          <a:p>
            <a:pPr lvl="2"/>
            <a:r>
              <a:rPr lang="en-US" sz="2200" dirty="0">
                <a:solidFill>
                  <a:schemeClr val="tx1">
                    <a:lumMod val="95000"/>
                    <a:alpha val="60000"/>
                  </a:schemeClr>
                </a:solidFill>
              </a:rPr>
              <a:t>And when [Jesus] had said this, he breathed on them and said to them, receive the Holy Spirit. if you forgive the sins of any they are forgiven them; if you withhold forgiveness from any, it is withheld.</a:t>
            </a:r>
          </a:p>
        </p:txBody>
      </p:sp>
    </p:spTree>
    <p:extLst>
      <p:ext uri="{BB962C8B-B14F-4D97-AF65-F5344CB8AC3E}">
        <p14:creationId xmlns:p14="http://schemas.microsoft.com/office/powerpoint/2010/main" val="2961714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lstStyle/>
          <a:p>
            <a:r>
              <a:rPr lang="en-US" dirty="0"/>
              <a:t>To whom has Christ given this power?</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0" y="2113199"/>
            <a:ext cx="12192000" cy="4744801"/>
          </a:xfrm>
        </p:spPr>
        <p:txBody>
          <a:bodyPr>
            <a:normAutofit fontScale="92500" lnSpcReduction="10000"/>
          </a:bodyPr>
          <a:lstStyle/>
          <a:p>
            <a:r>
              <a:rPr lang="en-US" sz="2400" dirty="0"/>
              <a:t>The Bible says:</a:t>
            </a:r>
          </a:p>
          <a:p>
            <a:pPr lvl="1"/>
            <a:r>
              <a:rPr lang="en-US" sz="2400" dirty="0"/>
              <a:t>1 Peter 2:9</a:t>
            </a:r>
          </a:p>
          <a:p>
            <a:pPr lvl="2"/>
            <a:r>
              <a:rPr lang="en-US" sz="2400" dirty="0">
                <a:effectLst/>
                <a:latin typeface="Helvetica" pitchFamily="2" charset="0"/>
              </a:rPr>
              <a:t>But you are a chosen race, a royal priesthood, a holy nation, a people for his own possession, that you may proclaim the excellencies of him who called you out of darkness into his marvelous light.</a:t>
            </a:r>
          </a:p>
          <a:p>
            <a:pPr lvl="1"/>
            <a:r>
              <a:rPr lang="en-US" sz="2400" dirty="0">
                <a:latin typeface="Helvetica" pitchFamily="2" charset="0"/>
              </a:rPr>
              <a:t>Matthew 18:17-18, 20</a:t>
            </a:r>
          </a:p>
          <a:p>
            <a:pPr lvl="2"/>
            <a:r>
              <a:rPr lang="en-US" sz="2400" dirty="0">
                <a:effectLst/>
                <a:latin typeface="Helvetica" pitchFamily="2" charset="0"/>
              </a:rPr>
              <a:t>If he refuses to listen to them, tell it to the church. And if he refuses to listen even to the church, let him be to you as a Gentile and a tax collector. </a:t>
            </a:r>
            <a:r>
              <a:rPr lang="en-US" sz="2400" b="1" baseline="30000" dirty="0">
                <a:effectLst/>
                <a:latin typeface="Helvetica" pitchFamily="2" charset="0"/>
              </a:rPr>
              <a:t>18 </a:t>
            </a:r>
            <a:r>
              <a:rPr lang="en-US" sz="2400" dirty="0">
                <a:effectLst/>
                <a:latin typeface="Helvetica" pitchFamily="2" charset="0"/>
              </a:rPr>
              <a:t>Truly, I say to you, whatever you bind on earth shall be bound in heaven, and whatever you loose on earth shall be loosed in heaven. . . For where two or three are gathered in my name, there am I among them.” </a:t>
            </a:r>
          </a:p>
          <a:p>
            <a:endParaRPr lang="en-US" sz="3200" dirty="0">
              <a:effectLst/>
              <a:latin typeface="Helvetica" pitchFamily="2" charset="0"/>
            </a:endParaRPr>
          </a:p>
          <a:p>
            <a:pPr lvl="2"/>
            <a:endParaRPr lang="en-US" sz="2200" dirty="0">
              <a:effectLst/>
              <a:latin typeface="Helvetica" pitchFamily="2" charset="0"/>
            </a:endParaRPr>
          </a:p>
          <a:p>
            <a:endParaRPr lang="en-US" dirty="0"/>
          </a:p>
        </p:txBody>
      </p:sp>
    </p:spTree>
    <p:extLst>
      <p:ext uri="{BB962C8B-B14F-4D97-AF65-F5344CB8AC3E}">
        <p14:creationId xmlns:p14="http://schemas.microsoft.com/office/powerpoint/2010/main" val="2095254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lstStyle/>
          <a:p>
            <a:r>
              <a:rPr lang="en-US" dirty="0"/>
              <a:t>To whom has Christ given this power?</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p:txBody>
          <a:bodyPr>
            <a:normAutofit/>
          </a:bodyPr>
          <a:lstStyle/>
          <a:p>
            <a:r>
              <a:rPr lang="en-US" sz="2200" dirty="0"/>
              <a:t>From the Scriptures we know:</a:t>
            </a:r>
          </a:p>
          <a:p>
            <a:pPr lvl="1"/>
            <a:r>
              <a:rPr lang="en-US" sz="2200" dirty="0"/>
              <a:t>Christ has given his power to the Church as a whole, not to any individual</a:t>
            </a:r>
          </a:p>
          <a:p>
            <a:pPr lvl="1"/>
            <a:r>
              <a:rPr lang="en-US" sz="2200" dirty="0"/>
              <a:t>Even when speaking to Peter in Matthew 16, he is speaking to Peter as a representative of the whole of the apostles, not to the man, Peter.</a:t>
            </a:r>
          </a:p>
        </p:txBody>
      </p:sp>
    </p:spTree>
    <p:extLst>
      <p:ext uri="{BB962C8B-B14F-4D97-AF65-F5344CB8AC3E}">
        <p14:creationId xmlns:p14="http://schemas.microsoft.com/office/powerpoint/2010/main" val="3853440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2C46-2E56-D2C5-0A20-F24D21B1C8A8}"/>
              </a:ext>
            </a:extLst>
          </p:cNvPr>
          <p:cNvSpPr>
            <a:spLocks noGrp="1"/>
          </p:cNvSpPr>
          <p:nvPr>
            <p:ph type="title"/>
          </p:nvPr>
        </p:nvSpPr>
        <p:spPr/>
        <p:txBody>
          <a:bodyPr>
            <a:normAutofit fontScale="90000"/>
          </a:bodyPr>
          <a:lstStyle/>
          <a:p>
            <a:r>
              <a:rPr lang="en-US" dirty="0"/>
              <a:t>How does a group of Christians publicly administer the Office of the Keys?</a:t>
            </a:r>
          </a:p>
        </p:txBody>
      </p:sp>
      <p:sp>
        <p:nvSpPr>
          <p:cNvPr id="3" name="Content Placeholder 2">
            <a:extLst>
              <a:ext uri="{FF2B5EF4-FFF2-40B4-BE49-F238E27FC236}">
                <a16:creationId xmlns:a16="http://schemas.microsoft.com/office/drawing/2014/main" id="{22E72B32-B0F1-F1D8-7915-121BCE4B2B17}"/>
              </a:ext>
            </a:extLst>
          </p:cNvPr>
          <p:cNvSpPr>
            <a:spLocks noGrp="1"/>
          </p:cNvSpPr>
          <p:nvPr>
            <p:ph idx="1"/>
          </p:nvPr>
        </p:nvSpPr>
        <p:spPr>
          <a:xfrm>
            <a:off x="0" y="1786624"/>
            <a:ext cx="12191999" cy="4744801"/>
          </a:xfrm>
        </p:spPr>
        <p:txBody>
          <a:bodyPr>
            <a:noAutofit/>
          </a:bodyPr>
          <a:lstStyle/>
          <a:p>
            <a:r>
              <a:rPr lang="en-US" sz="2200" dirty="0"/>
              <a:t>The Bible says:</a:t>
            </a:r>
          </a:p>
          <a:p>
            <a:pPr lvl="1"/>
            <a:r>
              <a:rPr lang="en-US" sz="2200" dirty="0"/>
              <a:t>1 Corinthians 4:1</a:t>
            </a:r>
          </a:p>
          <a:p>
            <a:pPr lvl="2"/>
            <a:r>
              <a:rPr lang="en-US" sz="2200" dirty="0">
                <a:effectLst/>
                <a:latin typeface="Helvetica" pitchFamily="2" charset="0"/>
              </a:rPr>
              <a:t>This is how one should regard us, as servants of Christ and stewards of the mysteries of God</a:t>
            </a:r>
          </a:p>
          <a:p>
            <a:pPr lvl="1"/>
            <a:r>
              <a:rPr lang="en-US" sz="2200" dirty="0"/>
              <a:t>Acts 20:28</a:t>
            </a:r>
          </a:p>
          <a:p>
            <a:pPr lvl="2"/>
            <a:r>
              <a:rPr lang="en-US" sz="2200" dirty="0">
                <a:effectLst/>
                <a:latin typeface="Helvetica" pitchFamily="2" charset="0"/>
              </a:rPr>
              <a:t>Pay careful attention to yourselves and to all the flock, in which the Holy Spirit has made you overseers, to care for the church of God, which he obtained with his own blood.</a:t>
            </a:r>
          </a:p>
          <a:p>
            <a:pPr lvl="1"/>
            <a:r>
              <a:rPr lang="en-US" sz="2200" dirty="0"/>
              <a:t>2  Corinthians 2:10-11</a:t>
            </a:r>
          </a:p>
          <a:p>
            <a:pPr lvl="2"/>
            <a:r>
              <a:rPr lang="en-US" sz="2200" dirty="0">
                <a:effectLst/>
                <a:latin typeface="Helvetica" pitchFamily="2" charset="0"/>
              </a:rPr>
              <a:t>Anyone whom you forgive, I also forgive. Indeed, what I have forgiven, if I have forgiven anything, has been for your sake in the presence of Christ, </a:t>
            </a:r>
            <a:r>
              <a:rPr lang="en-US" sz="2200" b="1" baseline="30000" dirty="0">
                <a:effectLst/>
                <a:latin typeface="Helvetica" pitchFamily="2" charset="0"/>
              </a:rPr>
              <a:t>11 </a:t>
            </a:r>
            <a:r>
              <a:rPr lang="en-US" sz="2200" dirty="0">
                <a:effectLst/>
                <a:latin typeface="Helvetica" pitchFamily="2" charset="0"/>
              </a:rPr>
              <a:t>so that we would not be outwitted by Satan; for we are not ignorant of his designs. </a:t>
            </a:r>
          </a:p>
        </p:txBody>
      </p:sp>
    </p:spTree>
    <p:extLst>
      <p:ext uri="{BB962C8B-B14F-4D97-AF65-F5344CB8AC3E}">
        <p14:creationId xmlns:p14="http://schemas.microsoft.com/office/powerpoint/2010/main" val="1179157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3CE3-CEA3-4CD6-1F43-DEE809F08A91}"/>
              </a:ext>
            </a:extLst>
          </p:cNvPr>
          <p:cNvSpPr>
            <a:spLocks noGrp="1"/>
          </p:cNvSpPr>
          <p:nvPr>
            <p:ph type="title"/>
          </p:nvPr>
        </p:nvSpPr>
        <p:spPr/>
        <p:txBody>
          <a:bodyPr>
            <a:normAutofit fontScale="90000"/>
          </a:bodyPr>
          <a:lstStyle/>
          <a:p>
            <a:r>
              <a:rPr lang="en-US" dirty="0"/>
              <a:t>How does a group of Christians publicly administer the Office of the Keys?</a:t>
            </a:r>
          </a:p>
        </p:txBody>
      </p:sp>
      <p:sp>
        <p:nvSpPr>
          <p:cNvPr id="3" name="Content Placeholder 2">
            <a:extLst>
              <a:ext uri="{FF2B5EF4-FFF2-40B4-BE49-F238E27FC236}">
                <a16:creationId xmlns:a16="http://schemas.microsoft.com/office/drawing/2014/main" id="{7CD0F838-EB03-8099-DE36-1A2A782A522C}"/>
              </a:ext>
            </a:extLst>
          </p:cNvPr>
          <p:cNvSpPr>
            <a:spLocks noGrp="1"/>
          </p:cNvSpPr>
          <p:nvPr>
            <p:ph idx="1"/>
          </p:nvPr>
        </p:nvSpPr>
        <p:spPr>
          <a:xfrm>
            <a:off x="550862" y="2113199"/>
            <a:ext cx="11641137" cy="4744801"/>
          </a:xfrm>
        </p:spPr>
        <p:txBody>
          <a:bodyPr>
            <a:normAutofit fontScale="92500" lnSpcReduction="10000"/>
          </a:bodyPr>
          <a:lstStyle/>
          <a:p>
            <a:r>
              <a:rPr lang="en-US" sz="2800" dirty="0"/>
              <a:t>1 Corinthians 14:34-35</a:t>
            </a:r>
          </a:p>
          <a:p>
            <a:pPr lvl="1"/>
            <a:r>
              <a:rPr lang="en-US" sz="2800" dirty="0">
                <a:effectLst/>
                <a:latin typeface="Helvetica" pitchFamily="2" charset="0"/>
              </a:rPr>
              <a:t>The women should keep silent in the churches. For they are not permitted to speak, but should be in submission, as the Law also says. If there is anything they desire to learn, let them ask their husbands at home. For it is shameful for a woman to speak in church. </a:t>
            </a:r>
          </a:p>
          <a:p>
            <a:r>
              <a:rPr lang="en-US" sz="2800" dirty="0">
                <a:latin typeface="Helvetica" pitchFamily="2" charset="0"/>
              </a:rPr>
              <a:t>1 Timothy 2:12-14, 3:1-2</a:t>
            </a:r>
          </a:p>
          <a:p>
            <a:pPr lvl="1"/>
            <a:r>
              <a:rPr lang="en-US" sz="2800" dirty="0">
                <a:effectLst/>
                <a:latin typeface="Helvetica" pitchFamily="2" charset="0"/>
              </a:rPr>
              <a:t>I do not permit a woman to teach or to exercise authority over a man; rather, she is to remain quiet. For Adam was formed first, then Eve; and Adam was not deceived, but the woman was deceived and became a transgressor.</a:t>
            </a:r>
            <a:endParaRPr lang="en-US" sz="2800" dirty="0">
              <a:latin typeface="Helvetica" pitchFamily="2" charset="0"/>
            </a:endParaRPr>
          </a:p>
        </p:txBody>
      </p:sp>
    </p:spTree>
    <p:extLst>
      <p:ext uri="{BB962C8B-B14F-4D97-AF65-F5344CB8AC3E}">
        <p14:creationId xmlns:p14="http://schemas.microsoft.com/office/powerpoint/2010/main" val="2744410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918A1-3951-90F9-8787-496C12824766}"/>
              </a:ext>
            </a:extLst>
          </p:cNvPr>
          <p:cNvSpPr>
            <a:spLocks noGrp="1"/>
          </p:cNvSpPr>
          <p:nvPr>
            <p:ph type="title"/>
          </p:nvPr>
        </p:nvSpPr>
        <p:spPr/>
        <p:txBody>
          <a:bodyPr>
            <a:normAutofit fontScale="90000"/>
          </a:bodyPr>
          <a:lstStyle/>
          <a:p>
            <a:r>
              <a:rPr lang="en-US" dirty="0"/>
              <a:t>How does a group of Christians publicly administer the Office of the Keys?</a:t>
            </a:r>
          </a:p>
        </p:txBody>
      </p:sp>
      <p:sp>
        <p:nvSpPr>
          <p:cNvPr id="3" name="Content Placeholder 2">
            <a:extLst>
              <a:ext uri="{FF2B5EF4-FFF2-40B4-BE49-F238E27FC236}">
                <a16:creationId xmlns:a16="http://schemas.microsoft.com/office/drawing/2014/main" id="{AFF0F9F7-40C4-13CF-ED28-38433ED826E4}"/>
              </a:ext>
            </a:extLst>
          </p:cNvPr>
          <p:cNvSpPr>
            <a:spLocks noGrp="1"/>
          </p:cNvSpPr>
          <p:nvPr>
            <p:ph idx="1"/>
          </p:nvPr>
        </p:nvSpPr>
        <p:spPr>
          <a:xfrm>
            <a:off x="550862" y="2000655"/>
            <a:ext cx="11641137" cy="4744801"/>
          </a:xfrm>
        </p:spPr>
        <p:txBody>
          <a:bodyPr>
            <a:noAutofit/>
          </a:bodyPr>
          <a:lstStyle/>
          <a:p>
            <a:r>
              <a:rPr lang="en-US" sz="2200" dirty="0"/>
              <a:t>From the Scripture we know</a:t>
            </a:r>
          </a:p>
          <a:p>
            <a:pPr lvl="1"/>
            <a:r>
              <a:rPr lang="en-US" sz="2200" dirty="0"/>
              <a:t>The Church calls men to  publicly exercise the authority given by Christ for the sake of good order.</a:t>
            </a:r>
          </a:p>
          <a:p>
            <a:pPr lvl="1"/>
            <a:r>
              <a:rPr lang="en-US" sz="2200" dirty="0"/>
              <a:t>According to the orders of God’s creation, women are not permitted to hold the office of pastor.</a:t>
            </a:r>
          </a:p>
          <a:p>
            <a:pPr lvl="1"/>
            <a:r>
              <a:rPr lang="en-US" sz="2200" dirty="0"/>
              <a:t>There are other offices within the ministry of the church which women are permitted to hold.</a:t>
            </a:r>
          </a:p>
          <a:p>
            <a:pPr lvl="2"/>
            <a:r>
              <a:rPr lang="en-US" sz="2200" dirty="0"/>
              <a:t>Professor</a:t>
            </a:r>
          </a:p>
          <a:p>
            <a:pPr lvl="2"/>
            <a:r>
              <a:rPr lang="en-US" sz="2200" dirty="0"/>
              <a:t>Teacher</a:t>
            </a:r>
          </a:p>
          <a:p>
            <a:pPr lvl="2"/>
            <a:r>
              <a:rPr lang="en-US" sz="2200" dirty="0"/>
              <a:t>Deaconess</a:t>
            </a:r>
          </a:p>
          <a:p>
            <a:pPr lvl="2"/>
            <a:r>
              <a:rPr lang="en-US" sz="2200" dirty="0"/>
              <a:t>Sunday School teacher</a:t>
            </a:r>
          </a:p>
        </p:txBody>
      </p:sp>
    </p:spTree>
    <p:extLst>
      <p:ext uri="{BB962C8B-B14F-4D97-AF65-F5344CB8AC3E}">
        <p14:creationId xmlns:p14="http://schemas.microsoft.com/office/powerpoint/2010/main" val="172448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Oval 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 name="Group 1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15" name="Freeform: Shape 14">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0" name="Rectangle 19">
            <a:extLst>
              <a:ext uri="{FF2B5EF4-FFF2-40B4-BE49-F238E27FC236}">
                <a16:creationId xmlns:a16="http://schemas.microsoft.com/office/drawing/2014/main" id="{940082A1-24A5-4276-83A4-39E993BD6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6D840B21-A957-4CFE-AA5B-9711DF6D3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5000" y="397225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CCC7276C-985F-3AEF-7019-11ACB93A7A2E}"/>
              </a:ext>
            </a:extLst>
          </p:cNvPr>
          <p:cNvSpPr>
            <a:spLocks noGrp="1"/>
          </p:cNvSpPr>
          <p:nvPr>
            <p:ph type="title"/>
          </p:nvPr>
        </p:nvSpPr>
        <p:spPr>
          <a:xfrm>
            <a:off x="1487487" y="549275"/>
            <a:ext cx="9217026" cy="3864534"/>
          </a:xfrm>
        </p:spPr>
        <p:txBody>
          <a:bodyPr vert="horz" wrap="square" lIns="0" tIns="0" rIns="0" bIns="0" rtlCol="0" anchor="b" anchorCtr="0">
            <a:normAutofit/>
          </a:bodyPr>
          <a:lstStyle/>
          <a:p>
            <a:pPr algn="ctr">
              <a:lnSpc>
                <a:spcPct val="90000"/>
              </a:lnSpc>
            </a:pPr>
            <a:r>
              <a:rPr lang="en-US" sz="8900" dirty="0"/>
              <a:t>What we confess from the Small Catechism</a:t>
            </a:r>
          </a:p>
        </p:txBody>
      </p:sp>
      <p:grpSp>
        <p:nvGrpSpPr>
          <p:cNvPr id="24" name="Group 23">
            <a:extLst>
              <a:ext uri="{FF2B5EF4-FFF2-40B4-BE49-F238E27FC236}">
                <a16:creationId xmlns:a16="http://schemas.microsoft.com/office/drawing/2014/main" id="{DBFD4376-13D5-43C1-86D8-8133A9D886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33126" y="5677571"/>
            <a:ext cx="631474" cy="667800"/>
            <a:chOff x="2994153" y="1378666"/>
            <a:chExt cx="631474" cy="667800"/>
          </a:xfrm>
        </p:grpSpPr>
        <p:sp>
          <p:nvSpPr>
            <p:cNvPr id="25" name="Freeform: Shape 24">
              <a:extLst>
                <a:ext uri="{FF2B5EF4-FFF2-40B4-BE49-F238E27FC236}">
                  <a16:creationId xmlns:a16="http://schemas.microsoft.com/office/drawing/2014/main" id="{176FEFF4-F643-4DA7-93C4-E222FCBA08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5000"/>
                    <a:lumOff val="5000"/>
                  </a:schemeClr>
                </a:gs>
                <a:gs pos="30000">
                  <a:schemeClr val="bg2">
                    <a:lumMod val="95000"/>
                    <a:lumOff val="5000"/>
                  </a:schemeClr>
                </a:gs>
                <a:gs pos="40000">
                  <a:schemeClr val="bg2">
                    <a:lumMod val="85000"/>
                    <a:lumOff val="1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A059AD75-BB86-41B7-84D4-4B5AE0E21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804503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60944-67F6-FF42-0ECA-828C78EE1905}"/>
              </a:ext>
            </a:extLst>
          </p:cNvPr>
          <p:cNvSpPr>
            <a:spLocks noGrp="1"/>
          </p:cNvSpPr>
          <p:nvPr>
            <p:ph type="title"/>
          </p:nvPr>
        </p:nvSpPr>
        <p:spPr/>
        <p:txBody>
          <a:bodyPr>
            <a:normAutofit fontScale="90000"/>
          </a:bodyPr>
          <a:lstStyle/>
          <a:p>
            <a:r>
              <a:rPr lang="en-US" dirty="0"/>
              <a:t>What do the Scriptures teach of Church discipline and excommunication</a:t>
            </a:r>
          </a:p>
        </p:txBody>
      </p:sp>
      <p:sp>
        <p:nvSpPr>
          <p:cNvPr id="3" name="Content Placeholder 2">
            <a:extLst>
              <a:ext uri="{FF2B5EF4-FFF2-40B4-BE49-F238E27FC236}">
                <a16:creationId xmlns:a16="http://schemas.microsoft.com/office/drawing/2014/main" id="{9A4FF67F-1ACC-9D09-6A7C-1D778F03C05E}"/>
              </a:ext>
            </a:extLst>
          </p:cNvPr>
          <p:cNvSpPr>
            <a:spLocks noGrp="1"/>
          </p:cNvSpPr>
          <p:nvPr>
            <p:ph idx="1"/>
          </p:nvPr>
        </p:nvSpPr>
        <p:spPr>
          <a:xfrm>
            <a:off x="550862" y="2113199"/>
            <a:ext cx="11641137" cy="4744801"/>
          </a:xfrm>
        </p:spPr>
        <p:txBody>
          <a:bodyPr>
            <a:normAutofit/>
          </a:bodyPr>
          <a:lstStyle/>
          <a:p>
            <a:r>
              <a:rPr lang="en-US" sz="2400" dirty="0"/>
              <a:t>The Bible says:</a:t>
            </a:r>
          </a:p>
          <a:p>
            <a:pPr lvl="1"/>
            <a:r>
              <a:rPr lang="en-US" sz="2400" dirty="0"/>
              <a:t>Matthew 18:15-17</a:t>
            </a:r>
          </a:p>
          <a:p>
            <a:pPr lvl="2"/>
            <a:r>
              <a:rPr lang="en-US" sz="2400" b="1" baseline="30000" dirty="0">
                <a:effectLst/>
                <a:latin typeface="Helvetica" pitchFamily="2" charset="0"/>
              </a:rPr>
              <a:t> </a:t>
            </a:r>
            <a:r>
              <a:rPr lang="en-US" sz="2400" dirty="0">
                <a:effectLst/>
                <a:latin typeface="Helvetica" pitchFamily="2" charset="0"/>
              </a:rPr>
              <a:t>“If your brother sins against you, go and tell him his fault, between you and him alone. If he listens to you, you have gained your brother. </a:t>
            </a:r>
            <a:r>
              <a:rPr lang="en-US" sz="2400" b="1" baseline="30000" dirty="0">
                <a:effectLst/>
                <a:latin typeface="Helvetica" pitchFamily="2" charset="0"/>
              </a:rPr>
              <a:t> </a:t>
            </a:r>
            <a:r>
              <a:rPr lang="en-US" sz="2400" dirty="0">
                <a:effectLst/>
                <a:latin typeface="Helvetica" pitchFamily="2" charset="0"/>
              </a:rPr>
              <a:t>But if he does not listen, take one or two others along with you, that every charge may be established by the evidence of two or three witnesses. If he refuses to listen to them, tell it to the church. And if he refuses to listen even to the church, let him be to you as a Gentile and a tax collector.</a:t>
            </a:r>
          </a:p>
          <a:p>
            <a:pPr lvl="1"/>
            <a:r>
              <a:rPr lang="en-US" sz="2400" dirty="0">
                <a:latin typeface="Helvetica" pitchFamily="2" charset="0"/>
              </a:rPr>
              <a:t>1 Corinthians 5:13</a:t>
            </a:r>
          </a:p>
          <a:p>
            <a:pPr lvl="2"/>
            <a:r>
              <a:rPr lang="en-US" sz="2400" dirty="0">
                <a:effectLst/>
                <a:latin typeface="Helvetica" pitchFamily="2" charset="0"/>
              </a:rPr>
              <a:t>God judges those outside. “Purge the evil person from among you.” </a:t>
            </a:r>
          </a:p>
        </p:txBody>
      </p:sp>
    </p:spTree>
    <p:extLst>
      <p:ext uri="{BB962C8B-B14F-4D97-AF65-F5344CB8AC3E}">
        <p14:creationId xmlns:p14="http://schemas.microsoft.com/office/powerpoint/2010/main" val="2856031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0286C-FC3C-0F7F-48BD-0EF4DB13B1F6}"/>
              </a:ext>
            </a:extLst>
          </p:cNvPr>
          <p:cNvSpPr>
            <a:spLocks noGrp="1"/>
          </p:cNvSpPr>
          <p:nvPr>
            <p:ph type="title"/>
          </p:nvPr>
        </p:nvSpPr>
        <p:spPr/>
        <p:txBody>
          <a:bodyPr>
            <a:normAutofit fontScale="90000"/>
          </a:bodyPr>
          <a:lstStyle/>
          <a:p>
            <a:r>
              <a:rPr lang="en-US" dirty="0"/>
              <a:t>What do the Scriptures teach of Church discipline and excommunication</a:t>
            </a:r>
          </a:p>
        </p:txBody>
      </p:sp>
      <p:sp>
        <p:nvSpPr>
          <p:cNvPr id="3" name="Content Placeholder 2">
            <a:extLst>
              <a:ext uri="{FF2B5EF4-FFF2-40B4-BE49-F238E27FC236}">
                <a16:creationId xmlns:a16="http://schemas.microsoft.com/office/drawing/2014/main" id="{A57BF530-7A76-CEA7-33FE-870A5CE993C8}"/>
              </a:ext>
            </a:extLst>
          </p:cNvPr>
          <p:cNvSpPr>
            <a:spLocks noGrp="1"/>
          </p:cNvSpPr>
          <p:nvPr>
            <p:ph idx="1"/>
          </p:nvPr>
        </p:nvSpPr>
        <p:spPr/>
        <p:txBody>
          <a:bodyPr>
            <a:noAutofit/>
          </a:bodyPr>
          <a:lstStyle/>
          <a:p>
            <a:r>
              <a:rPr lang="en-US" sz="2400" dirty="0"/>
              <a:t>2 Corinthians 2:6-8, 10</a:t>
            </a:r>
          </a:p>
          <a:p>
            <a:pPr lvl="1"/>
            <a:r>
              <a:rPr lang="en-US" sz="2400" dirty="0">
                <a:effectLst/>
                <a:latin typeface="Helvetica" pitchFamily="2" charset="0"/>
              </a:rPr>
              <a:t>For such a one, this punishment by the majority is enough, </a:t>
            </a:r>
            <a:r>
              <a:rPr lang="en-US" sz="2400" b="1" baseline="30000" dirty="0">
                <a:effectLst/>
                <a:latin typeface="Helvetica" pitchFamily="2" charset="0"/>
              </a:rPr>
              <a:t> </a:t>
            </a:r>
            <a:r>
              <a:rPr lang="en-US" sz="2400" dirty="0">
                <a:effectLst/>
                <a:latin typeface="Helvetica" pitchFamily="2" charset="0"/>
              </a:rPr>
              <a:t>so you should rather turn to forgive and comfort him, or he may be overwhelmed by excessive sorrow. So I beg you to reaffirm your love for him. . . </a:t>
            </a:r>
            <a:r>
              <a:rPr lang="en-US" sz="2400" b="1" baseline="30000" dirty="0">
                <a:effectLst/>
                <a:latin typeface="Helvetica" pitchFamily="2" charset="0"/>
              </a:rPr>
              <a:t> </a:t>
            </a:r>
            <a:r>
              <a:rPr lang="en-US" sz="2400" dirty="0">
                <a:effectLst/>
                <a:latin typeface="Helvetica" pitchFamily="2" charset="0"/>
              </a:rPr>
              <a:t>Anyone whom you forgive, I also forgive. Indeed, what I have forgiven, if I have forgiven anything, has been for your sake in the presence of Christ</a:t>
            </a:r>
          </a:p>
          <a:p>
            <a:r>
              <a:rPr lang="en-US" sz="2400" dirty="0">
                <a:latin typeface="Helvetica" pitchFamily="2" charset="0"/>
              </a:rPr>
              <a:t>James 5:19-20</a:t>
            </a:r>
          </a:p>
          <a:p>
            <a:pPr lvl="1"/>
            <a:r>
              <a:rPr lang="en-US" sz="2400" dirty="0">
                <a:effectLst/>
                <a:latin typeface="Helvetica" pitchFamily="2" charset="0"/>
              </a:rPr>
              <a:t>My brothers, if anyone among you wanders from the truth and someone brings him back,</a:t>
            </a:r>
            <a:r>
              <a:rPr lang="en-US" sz="2400" b="1" baseline="30000" dirty="0">
                <a:effectLst/>
                <a:latin typeface="Helvetica" pitchFamily="2" charset="0"/>
              </a:rPr>
              <a:t> </a:t>
            </a:r>
            <a:r>
              <a:rPr lang="en-US" sz="2400" dirty="0">
                <a:effectLst/>
                <a:latin typeface="Helvetica" pitchFamily="2" charset="0"/>
              </a:rPr>
              <a:t>let him know that whoever brings back a sinner from his wandering will save his soul from death and will cover a multitude of sins. </a:t>
            </a:r>
          </a:p>
        </p:txBody>
      </p:sp>
    </p:spTree>
    <p:extLst>
      <p:ext uri="{BB962C8B-B14F-4D97-AF65-F5344CB8AC3E}">
        <p14:creationId xmlns:p14="http://schemas.microsoft.com/office/powerpoint/2010/main" val="3285271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30117-E37B-ED63-AD73-374D5A744604}"/>
              </a:ext>
            </a:extLst>
          </p:cNvPr>
          <p:cNvSpPr>
            <a:spLocks noGrp="1"/>
          </p:cNvSpPr>
          <p:nvPr>
            <p:ph type="title"/>
          </p:nvPr>
        </p:nvSpPr>
        <p:spPr/>
        <p:txBody>
          <a:bodyPr>
            <a:normAutofit fontScale="90000"/>
          </a:bodyPr>
          <a:lstStyle/>
          <a:p>
            <a:r>
              <a:rPr lang="en-US" dirty="0"/>
              <a:t>What do the Scriptures teach of Church discipline and excommunication</a:t>
            </a:r>
          </a:p>
        </p:txBody>
      </p:sp>
      <p:sp>
        <p:nvSpPr>
          <p:cNvPr id="3" name="Content Placeholder 2">
            <a:extLst>
              <a:ext uri="{FF2B5EF4-FFF2-40B4-BE49-F238E27FC236}">
                <a16:creationId xmlns:a16="http://schemas.microsoft.com/office/drawing/2014/main" id="{F6E9BAA7-79AE-6997-5FCF-9501790F8521}"/>
              </a:ext>
            </a:extLst>
          </p:cNvPr>
          <p:cNvSpPr>
            <a:spLocks noGrp="1"/>
          </p:cNvSpPr>
          <p:nvPr>
            <p:ph idx="1"/>
          </p:nvPr>
        </p:nvSpPr>
        <p:spPr>
          <a:xfrm>
            <a:off x="550862" y="2113199"/>
            <a:ext cx="11641137" cy="4744801"/>
          </a:xfrm>
        </p:spPr>
        <p:txBody>
          <a:bodyPr/>
          <a:lstStyle/>
          <a:p>
            <a:r>
              <a:rPr lang="en-US" sz="2400" dirty="0"/>
              <a:t>From the Scriptures we know:</a:t>
            </a:r>
          </a:p>
          <a:p>
            <a:pPr lvl="1"/>
            <a:r>
              <a:rPr lang="en-US" sz="2400" dirty="0"/>
              <a:t>A sinner must first be admonished privately</a:t>
            </a:r>
          </a:p>
          <a:p>
            <a:pPr lvl="2"/>
            <a:r>
              <a:rPr lang="en-US" sz="2400" dirty="0"/>
              <a:t>If he refuses to repent, then the sins is to be taken to two or three others. Only continued refusal to repent warrants public discussion by the congregation.</a:t>
            </a:r>
          </a:p>
          <a:p>
            <a:pPr lvl="2"/>
            <a:r>
              <a:rPr lang="en-US" sz="2400" dirty="0"/>
              <a:t>This is church discipline</a:t>
            </a:r>
          </a:p>
          <a:p>
            <a:pPr lvl="1"/>
            <a:r>
              <a:rPr lang="en-US" sz="2400" dirty="0"/>
              <a:t>If after facing the congregation the sinner still refuses to repent, the sinner is expelled from the congregation, removing the rights and privileges of a Christian other than hearing the Word of God</a:t>
            </a:r>
          </a:p>
          <a:p>
            <a:pPr lvl="2"/>
            <a:r>
              <a:rPr lang="en-US" sz="2400" dirty="0"/>
              <a:t>This is excommunication.</a:t>
            </a:r>
          </a:p>
        </p:txBody>
      </p:sp>
    </p:spTree>
    <p:extLst>
      <p:ext uri="{BB962C8B-B14F-4D97-AF65-F5344CB8AC3E}">
        <p14:creationId xmlns:p14="http://schemas.microsoft.com/office/powerpoint/2010/main" val="2155914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2D4AC-7787-88B9-26AC-38C72E0E731E}"/>
              </a:ext>
            </a:extLst>
          </p:cNvPr>
          <p:cNvSpPr>
            <a:spLocks noGrp="1"/>
          </p:cNvSpPr>
          <p:nvPr>
            <p:ph type="title"/>
          </p:nvPr>
        </p:nvSpPr>
        <p:spPr/>
        <p:txBody>
          <a:bodyPr>
            <a:normAutofit fontScale="90000"/>
          </a:bodyPr>
          <a:lstStyle/>
          <a:p>
            <a:r>
              <a:rPr lang="en-US" dirty="0"/>
              <a:t>What do the Scriptures teach of Church discipline and excommunication</a:t>
            </a:r>
          </a:p>
        </p:txBody>
      </p:sp>
      <p:sp>
        <p:nvSpPr>
          <p:cNvPr id="3" name="Content Placeholder 2">
            <a:extLst>
              <a:ext uri="{FF2B5EF4-FFF2-40B4-BE49-F238E27FC236}">
                <a16:creationId xmlns:a16="http://schemas.microsoft.com/office/drawing/2014/main" id="{0F97AD51-18F5-7C75-C5C1-23DF93122710}"/>
              </a:ext>
            </a:extLst>
          </p:cNvPr>
          <p:cNvSpPr>
            <a:spLocks noGrp="1"/>
          </p:cNvSpPr>
          <p:nvPr>
            <p:ph idx="1"/>
          </p:nvPr>
        </p:nvSpPr>
        <p:spPr>
          <a:xfrm>
            <a:off x="550862" y="2113199"/>
            <a:ext cx="11641137" cy="4744801"/>
          </a:xfrm>
        </p:spPr>
        <p:txBody>
          <a:bodyPr>
            <a:normAutofit/>
          </a:bodyPr>
          <a:lstStyle/>
          <a:p>
            <a:r>
              <a:rPr lang="en-US" sz="2400" dirty="0"/>
              <a:t>From the Scriptures we know:</a:t>
            </a:r>
          </a:p>
          <a:p>
            <a:pPr lvl="1"/>
            <a:r>
              <a:rPr lang="en-US" sz="2400" dirty="0"/>
              <a:t>Any action taken by the pastor or congregation is just as binding in heaven as it is on earth</a:t>
            </a:r>
          </a:p>
          <a:p>
            <a:pPr lvl="1"/>
            <a:r>
              <a:rPr lang="en-US" sz="2400" dirty="0"/>
              <a:t>Should the sinner then come to repentance and confess the sin, he is to be forgiven and welcomed back to the congregation.</a:t>
            </a:r>
          </a:p>
          <a:p>
            <a:pPr lvl="2"/>
            <a:r>
              <a:rPr lang="en-US" sz="2400" dirty="0"/>
              <a:t>This is the goal of church discipline and excommunication.</a:t>
            </a:r>
          </a:p>
        </p:txBody>
      </p:sp>
    </p:spTree>
    <p:extLst>
      <p:ext uri="{BB962C8B-B14F-4D97-AF65-F5344CB8AC3E}">
        <p14:creationId xmlns:p14="http://schemas.microsoft.com/office/powerpoint/2010/main" val="1872706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E1F4-EAB5-97AA-A833-7A7A32757DA9}"/>
              </a:ext>
            </a:extLst>
          </p:cNvPr>
          <p:cNvSpPr>
            <a:spLocks noGrp="1"/>
          </p:cNvSpPr>
          <p:nvPr>
            <p:ph type="title"/>
          </p:nvPr>
        </p:nvSpPr>
        <p:spPr/>
        <p:txBody>
          <a:bodyPr>
            <a:normAutofit fontScale="90000"/>
          </a:bodyPr>
          <a:lstStyle/>
          <a:p>
            <a:r>
              <a:rPr lang="en-US" dirty="0"/>
              <a:t>What do the Scriptures teach of Confession?</a:t>
            </a:r>
          </a:p>
        </p:txBody>
      </p:sp>
      <p:sp>
        <p:nvSpPr>
          <p:cNvPr id="3" name="Content Placeholder 2">
            <a:extLst>
              <a:ext uri="{FF2B5EF4-FFF2-40B4-BE49-F238E27FC236}">
                <a16:creationId xmlns:a16="http://schemas.microsoft.com/office/drawing/2014/main" id="{F173F87A-1F94-11E0-46DD-B74CC4916E6C}"/>
              </a:ext>
            </a:extLst>
          </p:cNvPr>
          <p:cNvSpPr>
            <a:spLocks noGrp="1"/>
          </p:cNvSpPr>
          <p:nvPr>
            <p:ph idx="1"/>
          </p:nvPr>
        </p:nvSpPr>
        <p:spPr>
          <a:xfrm>
            <a:off x="550862" y="2113199"/>
            <a:ext cx="11641137" cy="4744801"/>
          </a:xfrm>
        </p:spPr>
        <p:txBody>
          <a:bodyPr>
            <a:normAutofit lnSpcReduction="10000"/>
          </a:bodyPr>
          <a:lstStyle/>
          <a:p>
            <a:r>
              <a:rPr lang="en-US" sz="2400" dirty="0"/>
              <a:t>The Bible says:</a:t>
            </a:r>
          </a:p>
          <a:p>
            <a:pPr lvl="1"/>
            <a:r>
              <a:rPr lang="en-US" sz="2400" dirty="0"/>
              <a:t>2 Samuel 12:13</a:t>
            </a:r>
          </a:p>
          <a:p>
            <a:pPr lvl="2"/>
            <a:r>
              <a:rPr lang="en-US" sz="2400" dirty="0">
                <a:effectLst/>
                <a:latin typeface="Helvetica" pitchFamily="2" charset="0"/>
              </a:rPr>
              <a:t>David said to Nathan, “I have sinned against the Lord.” And Nathan said to David, “The Lord also has put away your sin; you shall not die.</a:t>
            </a:r>
          </a:p>
          <a:p>
            <a:pPr lvl="1"/>
            <a:r>
              <a:rPr lang="en-US" sz="2400" dirty="0">
                <a:latin typeface="Helvetica" pitchFamily="2" charset="0"/>
              </a:rPr>
              <a:t>Luke 11:4</a:t>
            </a:r>
          </a:p>
          <a:p>
            <a:pPr lvl="2"/>
            <a:r>
              <a:rPr lang="en-US" sz="2400" dirty="0">
                <a:effectLst/>
                <a:latin typeface="Helvetica" pitchFamily="2" charset="0"/>
              </a:rPr>
              <a:t>and forgive us our sins, for we ourselves forgive everyone who is indebted to us.  And lead us not into temptation.” </a:t>
            </a:r>
          </a:p>
          <a:p>
            <a:pPr lvl="1"/>
            <a:r>
              <a:rPr lang="en-US" sz="2400" dirty="0">
                <a:latin typeface="Helvetica" pitchFamily="2" charset="0"/>
              </a:rPr>
              <a:t>Psalm 19:12</a:t>
            </a:r>
          </a:p>
          <a:p>
            <a:pPr lvl="2"/>
            <a:r>
              <a:rPr lang="en-US" sz="2400" dirty="0">
                <a:effectLst/>
                <a:latin typeface="Helvetica" pitchFamily="2" charset="0"/>
              </a:rPr>
              <a:t>Who can discern his errors?  Declare me innocent from hidden faults. </a:t>
            </a:r>
            <a:br>
              <a:rPr lang="en-US" dirty="0">
                <a:effectLst/>
                <a:latin typeface="Helvetica" pitchFamily="2" charset="0"/>
              </a:rPr>
            </a:br>
            <a:endParaRPr lang="en-US" dirty="0">
              <a:effectLst/>
              <a:latin typeface="Helvetica" pitchFamily="2" charset="0"/>
            </a:endParaRPr>
          </a:p>
          <a:p>
            <a:pPr lvl="2"/>
            <a:endParaRPr lang="en-US" dirty="0">
              <a:effectLst/>
              <a:latin typeface="Helvetica" pitchFamily="2" charset="0"/>
            </a:endParaRPr>
          </a:p>
        </p:txBody>
      </p:sp>
    </p:spTree>
    <p:extLst>
      <p:ext uri="{BB962C8B-B14F-4D97-AF65-F5344CB8AC3E}">
        <p14:creationId xmlns:p14="http://schemas.microsoft.com/office/powerpoint/2010/main" val="299890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0A033-DD0D-DFB7-0E44-2DF15FD6AF1B}"/>
              </a:ext>
            </a:extLst>
          </p:cNvPr>
          <p:cNvSpPr>
            <a:spLocks noGrp="1"/>
          </p:cNvSpPr>
          <p:nvPr>
            <p:ph type="title"/>
          </p:nvPr>
        </p:nvSpPr>
        <p:spPr/>
        <p:txBody>
          <a:bodyPr>
            <a:normAutofit fontScale="90000"/>
          </a:bodyPr>
          <a:lstStyle/>
          <a:p>
            <a:r>
              <a:rPr lang="en-US" dirty="0"/>
              <a:t>What do the Scriptures teach of Confession?</a:t>
            </a:r>
          </a:p>
        </p:txBody>
      </p:sp>
      <p:sp>
        <p:nvSpPr>
          <p:cNvPr id="3" name="Content Placeholder 2">
            <a:extLst>
              <a:ext uri="{FF2B5EF4-FFF2-40B4-BE49-F238E27FC236}">
                <a16:creationId xmlns:a16="http://schemas.microsoft.com/office/drawing/2014/main" id="{A6BFC77B-FE11-C09E-AA73-844C58B3E18D}"/>
              </a:ext>
            </a:extLst>
          </p:cNvPr>
          <p:cNvSpPr>
            <a:spLocks noGrp="1"/>
          </p:cNvSpPr>
          <p:nvPr>
            <p:ph idx="1"/>
          </p:nvPr>
        </p:nvSpPr>
        <p:spPr>
          <a:xfrm>
            <a:off x="550862" y="2113199"/>
            <a:ext cx="11641137" cy="4744801"/>
          </a:xfrm>
        </p:spPr>
        <p:txBody>
          <a:bodyPr>
            <a:noAutofit/>
          </a:bodyPr>
          <a:lstStyle/>
          <a:p>
            <a:r>
              <a:rPr lang="en-US" sz="2400" dirty="0"/>
              <a:t>The Bible says:</a:t>
            </a:r>
          </a:p>
          <a:p>
            <a:pPr lvl="1"/>
            <a:r>
              <a:rPr lang="en-US" sz="2400" dirty="0"/>
              <a:t>James 5:16</a:t>
            </a:r>
          </a:p>
          <a:p>
            <a:pPr lvl="2"/>
            <a:r>
              <a:rPr lang="en-US" sz="2400" dirty="0">
                <a:effectLst/>
                <a:latin typeface="Helvetica" pitchFamily="2" charset="0"/>
              </a:rPr>
              <a:t>Therefore, confess your sins to one another and pray for one another, that you may be healed. The prayer of a righteous person has great power as it is working.</a:t>
            </a:r>
            <a:endParaRPr lang="en-US" sz="2400" dirty="0">
              <a:latin typeface="Helvetica" pitchFamily="2" charset="0"/>
            </a:endParaRPr>
          </a:p>
          <a:p>
            <a:pPr lvl="1"/>
            <a:r>
              <a:rPr lang="en-US" sz="2400" dirty="0">
                <a:effectLst/>
                <a:latin typeface="Helvetica" pitchFamily="2" charset="0"/>
              </a:rPr>
              <a:t>Matthew 5:23-24</a:t>
            </a:r>
          </a:p>
          <a:p>
            <a:pPr lvl="2"/>
            <a:r>
              <a:rPr lang="en-US" sz="2400" dirty="0">
                <a:effectLst/>
                <a:latin typeface="Helvetica" pitchFamily="2" charset="0"/>
              </a:rPr>
              <a:t>So if you are offering your gift at the altar and there remember that your brother has something against you, leave your gift there before the altar and go. First be reconciled to your brother, and then come and offer your gift.</a:t>
            </a:r>
          </a:p>
        </p:txBody>
      </p:sp>
    </p:spTree>
    <p:extLst>
      <p:ext uri="{BB962C8B-B14F-4D97-AF65-F5344CB8AC3E}">
        <p14:creationId xmlns:p14="http://schemas.microsoft.com/office/powerpoint/2010/main" val="2330400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40A21-04A7-C0D1-3BB1-8DE27C25587A}"/>
              </a:ext>
            </a:extLst>
          </p:cNvPr>
          <p:cNvSpPr>
            <a:spLocks noGrp="1"/>
          </p:cNvSpPr>
          <p:nvPr>
            <p:ph type="title"/>
          </p:nvPr>
        </p:nvSpPr>
        <p:spPr/>
        <p:txBody>
          <a:bodyPr>
            <a:normAutofit fontScale="90000"/>
          </a:bodyPr>
          <a:lstStyle/>
          <a:p>
            <a:r>
              <a:rPr lang="en-US" dirty="0"/>
              <a:t>What do the Scriptures teach of Confession?</a:t>
            </a:r>
          </a:p>
        </p:txBody>
      </p:sp>
      <p:sp>
        <p:nvSpPr>
          <p:cNvPr id="3" name="Content Placeholder 2">
            <a:extLst>
              <a:ext uri="{FF2B5EF4-FFF2-40B4-BE49-F238E27FC236}">
                <a16:creationId xmlns:a16="http://schemas.microsoft.com/office/drawing/2014/main" id="{C0C9E8A7-30D4-D8EE-CD25-8BE0AA5C1132}"/>
              </a:ext>
            </a:extLst>
          </p:cNvPr>
          <p:cNvSpPr>
            <a:spLocks noGrp="1"/>
          </p:cNvSpPr>
          <p:nvPr>
            <p:ph idx="1"/>
          </p:nvPr>
        </p:nvSpPr>
        <p:spPr>
          <a:xfrm>
            <a:off x="550862" y="2113199"/>
            <a:ext cx="11641137" cy="4744801"/>
          </a:xfrm>
        </p:spPr>
        <p:txBody>
          <a:bodyPr>
            <a:normAutofit/>
          </a:bodyPr>
          <a:lstStyle/>
          <a:p>
            <a:r>
              <a:rPr lang="en-US" sz="2400" dirty="0">
                <a:latin typeface="Helvetica" pitchFamily="2" charset="0"/>
              </a:rPr>
              <a:t>The Bible says:</a:t>
            </a:r>
          </a:p>
          <a:p>
            <a:pPr lvl="1"/>
            <a:r>
              <a:rPr lang="en-US" sz="2400" dirty="0">
                <a:latin typeface="Helvetica" pitchFamily="2" charset="0"/>
              </a:rPr>
              <a:t>Matthew 3:5-6</a:t>
            </a:r>
          </a:p>
          <a:p>
            <a:pPr lvl="2"/>
            <a:r>
              <a:rPr lang="en-US" sz="2400" dirty="0">
                <a:effectLst/>
                <a:latin typeface="Helvetica" pitchFamily="2" charset="0"/>
              </a:rPr>
              <a:t>Then Jerusalem and all Judea and all the region about the Jordan were going out to him, and they were baptized by him in the river Jordan, confessing their sins. </a:t>
            </a:r>
          </a:p>
          <a:p>
            <a:pPr lvl="1"/>
            <a:r>
              <a:rPr lang="en-US" sz="2400" dirty="0">
                <a:latin typeface="Helvetica" pitchFamily="2" charset="0"/>
              </a:rPr>
              <a:t>Matthew 9:2</a:t>
            </a:r>
          </a:p>
          <a:p>
            <a:pPr lvl="2"/>
            <a:r>
              <a:rPr lang="en-US" sz="2600" dirty="0">
                <a:effectLst/>
                <a:latin typeface="Helvetica" pitchFamily="2" charset="0"/>
              </a:rPr>
              <a:t>And behold, some people brought to him a paralytic, lying on a bed. And when Jesus saw their faith, he said to the paralytic, “Take heart, my son; your sins are forgiven</a:t>
            </a:r>
            <a:endParaRPr lang="en-US" sz="1800" dirty="0">
              <a:effectLst/>
              <a:latin typeface="Helvetica" pitchFamily="2" charset="0"/>
            </a:endParaRPr>
          </a:p>
          <a:p>
            <a:endParaRPr lang="en-US" dirty="0"/>
          </a:p>
        </p:txBody>
      </p:sp>
    </p:spTree>
    <p:extLst>
      <p:ext uri="{BB962C8B-B14F-4D97-AF65-F5344CB8AC3E}">
        <p14:creationId xmlns:p14="http://schemas.microsoft.com/office/powerpoint/2010/main" val="943656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40B0-8E31-B45D-8216-89DB5AB399F3}"/>
              </a:ext>
            </a:extLst>
          </p:cNvPr>
          <p:cNvSpPr>
            <a:spLocks noGrp="1"/>
          </p:cNvSpPr>
          <p:nvPr>
            <p:ph type="title"/>
          </p:nvPr>
        </p:nvSpPr>
        <p:spPr/>
        <p:txBody>
          <a:bodyPr>
            <a:normAutofit fontScale="90000"/>
          </a:bodyPr>
          <a:lstStyle/>
          <a:p>
            <a:r>
              <a:rPr lang="en-US" dirty="0"/>
              <a:t>What do the Scriptures teach of Confession?</a:t>
            </a:r>
          </a:p>
        </p:txBody>
      </p:sp>
      <p:sp>
        <p:nvSpPr>
          <p:cNvPr id="3" name="Content Placeholder 2">
            <a:extLst>
              <a:ext uri="{FF2B5EF4-FFF2-40B4-BE49-F238E27FC236}">
                <a16:creationId xmlns:a16="http://schemas.microsoft.com/office/drawing/2014/main" id="{41E2F3F1-9974-69EC-D08F-703A4B186EFB}"/>
              </a:ext>
            </a:extLst>
          </p:cNvPr>
          <p:cNvSpPr>
            <a:spLocks noGrp="1"/>
          </p:cNvSpPr>
          <p:nvPr>
            <p:ph idx="1"/>
          </p:nvPr>
        </p:nvSpPr>
        <p:spPr>
          <a:xfrm>
            <a:off x="550862" y="2113199"/>
            <a:ext cx="11641137" cy="4744801"/>
          </a:xfrm>
        </p:spPr>
        <p:txBody>
          <a:bodyPr/>
          <a:lstStyle/>
          <a:p>
            <a:r>
              <a:rPr lang="en-US" sz="2400" dirty="0"/>
              <a:t>From the Scriptures we know:</a:t>
            </a:r>
          </a:p>
          <a:p>
            <a:pPr lvl="1"/>
            <a:r>
              <a:rPr lang="en-US" sz="2400" dirty="0"/>
              <a:t>Confession consists of two parts</a:t>
            </a:r>
          </a:p>
          <a:p>
            <a:pPr lvl="2"/>
            <a:r>
              <a:rPr lang="en-US" sz="2400" dirty="0"/>
              <a:t>Confession of sins</a:t>
            </a:r>
          </a:p>
          <a:p>
            <a:pPr lvl="2"/>
            <a:r>
              <a:rPr lang="en-US" sz="2400" dirty="0"/>
              <a:t>Reception of absolution</a:t>
            </a:r>
          </a:p>
          <a:p>
            <a:pPr lvl="1"/>
            <a:r>
              <a:rPr lang="en-US" sz="2400" dirty="0"/>
              <a:t>We should daily confess all sins to God, both the known and the unknown</a:t>
            </a:r>
          </a:p>
          <a:p>
            <a:pPr lvl="1"/>
            <a:r>
              <a:rPr lang="en-US" sz="2400" dirty="0"/>
              <a:t>We should confess to the neighbor sins against him</a:t>
            </a:r>
          </a:p>
          <a:p>
            <a:pPr lvl="2"/>
            <a:r>
              <a:rPr lang="en-US" sz="2400" dirty="0"/>
              <a:t>The neighbor’s absolution of sins committed against him is real absolution</a:t>
            </a:r>
          </a:p>
        </p:txBody>
      </p:sp>
    </p:spTree>
    <p:extLst>
      <p:ext uri="{BB962C8B-B14F-4D97-AF65-F5344CB8AC3E}">
        <p14:creationId xmlns:p14="http://schemas.microsoft.com/office/powerpoint/2010/main" val="3723904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A4FD4-FFBD-1D35-75FB-8FB9C1B8E009}"/>
              </a:ext>
            </a:extLst>
          </p:cNvPr>
          <p:cNvSpPr>
            <a:spLocks noGrp="1"/>
          </p:cNvSpPr>
          <p:nvPr>
            <p:ph type="title"/>
          </p:nvPr>
        </p:nvSpPr>
        <p:spPr/>
        <p:txBody>
          <a:bodyPr>
            <a:normAutofit fontScale="90000"/>
          </a:bodyPr>
          <a:lstStyle/>
          <a:p>
            <a:r>
              <a:rPr lang="en-US" dirty="0"/>
              <a:t>What do the Scriptures teach of Confession?</a:t>
            </a:r>
          </a:p>
        </p:txBody>
      </p:sp>
      <p:sp>
        <p:nvSpPr>
          <p:cNvPr id="3" name="Content Placeholder 2">
            <a:extLst>
              <a:ext uri="{FF2B5EF4-FFF2-40B4-BE49-F238E27FC236}">
                <a16:creationId xmlns:a16="http://schemas.microsoft.com/office/drawing/2014/main" id="{D96324AB-12E5-C0C2-784E-D7383F747C32}"/>
              </a:ext>
            </a:extLst>
          </p:cNvPr>
          <p:cNvSpPr>
            <a:spLocks noGrp="1"/>
          </p:cNvSpPr>
          <p:nvPr>
            <p:ph idx="1"/>
          </p:nvPr>
        </p:nvSpPr>
        <p:spPr>
          <a:xfrm>
            <a:off x="550862" y="2113199"/>
            <a:ext cx="11641137" cy="4744801"/>
          </a:xfrm>
        </p:spPr>
        <p:txBody>
          <a:bodyPr>
            <a:normAutofit/>
          </a:bodyPr>
          <a:lstStyle/>
          <a:p>
            <a:r>
              <a:rPr lang="en-US" sz="2400" dirty="0"/>
              <a:t>From the Scriptures we know:</a:t>
            </a:r>
          </a:p>
          <a:p>
            <a:pPr lvl="1"/>
            <a:r>
              <a:rPr lang="en-US" sz="2400" dirty="0"/>
              <a:t>The Church practices a general (corporate) confession, in which each member pleads guilty of all sins, both known and unknown.</a:t>
            </a:r>
          </a:p>
          <a:p>
            <a:pPr lvl="2"/>
            <a:r>
              <a:rPr lang="en-US" sz="2400" dirty="0"/>
              <a:t>The absolution is spoken by  the pastor but is God’s absolution</a:t>
            </a:r>
          </a:p>
          <a:p>
            <a:pPr lvl="1"/>
            <a:r>
              <a:rPr lang="en-US" sz="2400" dirty="0"/>
              <a:t>In times of great distress regarding one’s sins, the particular sin can be confessed to the pastor, who speaks the absolution to the individual.</a:t>
            </a:r>
          </a:p>
          <a:p>
            <a:pPr lvl="2"/>
            <a:r>
              <a:rPr lang="en-US" sz="2400" dirty="0"/>
              <a:t>The pastor is obliged never to reveal anything confessed privately.</a:t>
            </a:r>
          </a:p>
        </p:txBody>
      </p:sp>
    </p:spTree>
    <p:extLst>
      <p:ext uri="{BB962C8B-B14F-4D97-AF65-F5344CB8AC3E}">
        <p14:creationId xmlns:p14="http://schemas.microsoft.com/office/powerpoint/2010/main" val="289146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3A0275-EDCD-A21E-6D1D-261712510964}"/>
              </a:ext>
            </a:extLst>
          </p:cNvPr>
          <p:cNvSpPr>
            <a:spLocks noGrp="1"/>
          </p:cNvSpPr>
          <p:nvPr>
            <p:ph type="title"/>
          </p:nvPr>
        </p:nvSpPr>
        <p:spPr>
          <a:xfrm>
            <a:off x="3359149" y="1520825"/>
            <a:ext cx="8281987" cy="1333057"/>
          </a:xfrm>
        </p:spPr>
        <p:txBody>
          <a:bodyPr wrap="square" anchor="t">
            <a:normAutofit/>
          </a:bodyPr>
          <a:lstStyle/>
          <a:p>
            <a:r>
              <a:rPr lang="en-US" dirty="0"/>
              <a:t>What is Confession?</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5262A25-AD3A-93F7-91C8-23B0CF1DCDD0}"/>
              </a:ext>
            </a:extLst>
          </p:cNvPr>
          <p:cNvSpPr>
            <a:spLocks noGrp="1"/>
          </p:cNvSpPr>
          <p:nvPr>
            <p:ph idx="1"/>
          </p:nvPr>
        </p:nvSpPr>
        <p:spPr>
          <a:xfrm>
            <a:off x="3377566" y="3052367"/>
            <a:ext cx="7326948" cy="3040458"/>
          </a:xfrm>
        </p:spPr>
        <p:txBody>
          <a:bodyPr anchor="t">
            <a:normAutofit lnSpcReduction="10000"/>
          </a:bodyPr>
          <a:lstStyle/>
          <a:p>
            <a:r>
              <a:rPr lang="en-US" sz="3200" dirty="0"/>
              <a:t>Confession has two parts, first that we confess our sins,  and second, that we receive absolution, that is, forgiveness from the pastor as from God Himself, not doubting but firmly believing that by it our sins are forgiven.</a:t>
            </a:r>
          </a:p>
        </p:txBody>
      </p:sp>
    </p:spTree>
    <p:extLst>
      <p:ext uri="{BB962C8B-B14F-4D97-AF65-F5344CB8AC3E}">
        <p14:creationId xmlns:p14="http://schemas.microsoft.com/office/powerpoint/2010/main" val="330238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E01200-16BA-3D72-9433-81D131B36BAB}"/>
              </a:ext>
            </a:extLst>
          </p:cNvPr>
          <p:cNvSpPr>
            <a:spLocks noGrp="1"/>
          </p:cNvSpPr>
          <p:nvPr>
            <p:ph type="title"/>
          </p:nvPr>
        </p:nvSpPr>
        <p:spPr>
          <a:xfrm>
            <a:off x="3359149" y="1520825"/>
            <a:ext cx="8281987" cy="1333057"/>
          </a:xfrm>
        </p:spPr>
        <p:txBody>
          <a:bodyPr wrap="square" anchor="t">
            <a:normAutofit/>
          </a:bodyPr>
          <a:lstStyle/>
          <a:p>
            <a:r>
              <a:rPr lang="en-US" dirty="0"/>
              <a:t>What sins should we confess?</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7E492E1-88D5-5DE2-8E50-3699643E3511}"/>
              </a:ext>
            </a:extLst>
          </p:cNvPr>
          <p:cNvSpPr>
            <a:spLocks noGrp="1"/>
          </p:cNvSpPr>
          <p:nvPr>
            <p:ph idx="1"/>
          </p:nvPr>
        </p:nvSpPr>
        <p:spPr>
          <a:xfrm>
            <a:off x="3377566" y="3052367"/>
            <a:ext cx="7326948" cy="3040458"/>
          </a:xfrm>
        </p:spPr>
        <p:txBody>
          <a:bodyPr anchor="t">
            <a:normAutofit/>
          </a:bodyPr>
          <a:lstStyle/>
          <a:p>
            <a:r>
              <a:rPr lang="en-US" sz="3200" dirty="0"/>
              <a:t>Before God we should plead guilty of all sins, even those we are not aware of, as we do in the Lord’s Prayer; but before the pastor we should confess only those sins which we know and feel in our hearts.</a:t>
            </a:r>
          </a:p>
        </p:txBody>
      </p:sp>
    </p:spTree>
    <p:extLst>
      <p:ext uri="{BB962C8B-B14F-4D97-AF65-F5344CB8AC3E}">
        <p14:creationId xmlns:p14="http://schemas.microsoft.com/office/powerpoint/2010/main" val="23315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0203A2-BFA8-C54B-2BC2-B82061A00CF7}"/>
              </a:ext>
            </a:extLst>
          </p:cNvPr>
          <p:cNvSpPr>
            <a:spLocks noGrp="1"/>
          </p:cNvSpPr>
          <p:nvPr>
            <p:ph type="title"/>
          </p:nvPr>
        </p:nvSpPr>
        <p:spPr>
          <a:xfrm>
            <a:off x="3359149" y="1520825"/>
            <a:ext cx="8281987" cy="1333057"/>
          </a:xfrm>
        </p:spPr>
        <p:txBody>
          <a:bodyPr wrap="square" anchor="t">
            <a:normAutofit/>
          </a:bodyPr>
          <a:lstStyle/>
          <a:p>
            <a:r>
              <a:rPr lang="en-US" dirty="0"/>
              <a:t>Which are these?</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E8BF173-16B3-C45A-1690-DEA81A514911}"/>
              </a:ext>
            </a:extLst>
          </p:cNvPr>
          <p:cNvSpPr>
            <a:spLocks noGrp="1"/>
          </p:cNvSpPr>
          <p:nvPr>
            <p:ph idx="1"/>
          </p:nvPr>
        </p:nvSpPr>
        <p:spPr>
          <a:xfrm>
            <a:off x="3377566" y="3052367"/>
            <a:ext cx="8281986" cy="3518250"/>
          </a:xfrm>
        </p:spPr>
        <p:txBody>
          <a:bodyPr anchor="t">
            <a:normAutofit/>
          </a:bodyPr>
          <a:lstStyle/>
          <a:p>
            <a:r>
              <a:rPr lang="en-US" sz="2800" dirty="0"/>
              <a:t>Consider your place in life according to the Ten Commandments: Are you a father, mother, son, daughter, husband, wife, or worker? Have you been disobedient, unfaithful, or lazy? Have you been hot-tempered, rude, or quarrelsome? Have you hurt someone by your words or deeds? Have you stolen, been negligent, wasted anything, or done any harm?</a:t>
            </a:r>
          </a:p>
        </p:txBody>
      </p:sp>
    </p:spTree>
    <p:extLst>
      <p:ext uri="{BB962C8B-B14F-4D97-AF65-F5344CB8AC3E}">
        <p14:creationId xmlns:p14="http://schemas.microsoft.com/office/powerpoint/2010/main" val="82367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26905-477F-5755-5D94-69775FD0FE1F}"/>
              </a:ext>
            </a:extLst>
          </p:cNvPr>
          <p:cNvSpPr>
            <a:spLocks noGrp="1"/>
          </p:cNvSpPr>
          <p:nvPr>
            <p:ph type="title"/>
          </p:nvPr>
        </p:nvSpPr>
        <p:spPr>
          <a:xfrm>
            <a:off x="3359149" y="1520825"/>
            <a:ext cx="8281987" cy="1333057"/>
          </a:xfrm>
        </p:spPr>
        <p:txBody>
          <a:bodyPr wrap="square" anchor="t">
            <a:normAutofit/>
          </a:bodyPr>
          <a:lstStyle/>
          <a:p>
            <a:r>
              <a:rPr lang="en-US" dirty="0"/>
              <a:t>What is the Office of the Keys?</a:t>
            </a:r>
          </a:p>
        </p:txBody>
      </p:sp>
      <p:sp>
        <p:nvSpPr>
          <p:cNvPr id="10" name="Oval 9">
            <a:extLst>
              <a:ext uri="{FF2B5EF4-FFF2-40B4-BE49-F238E27FC236}">
                <a16:creationId xmlns:a16="http://schemas.microsoft.com/office/drawing/2014/main" id="{504E6BD3-B518-46A4-9CC0-30D095552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9157" y="158455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2" name="Group 11">
            <a:extLst>
              <a:ext uri="{FF2B5EF4-FFF2-40B4-BE49-F238E27FC236}">
                <a16:creationId xmlns:a16="http://schemas.microsoft.com/office/drawing/2014/main" id="{A31FBE92-3FC2-48E4-874B-A5273A0425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0526" y="2488515"/>
            <a:ext cx="1262947" cy="1335600"/>
            <a:chOff x="2678417" y="2427951"/>
            <a:chExt cx="1262947" cy="1335600"/>
          </a:xfrm>
        </p:grpSpPr>
        <p:sp>
          <p:nvSpPr>
            <p:cNvPr id="13" name="Freeform: Shape 12">
              <a:extLst>
                <a:ext uri="{FF2B5EF4-FFF2-40B4-BE49-F238E27FC236}">
                  <a16:creationId xmlns:a16="http://schemas.microsoft.com/office/drawing/2014/main" id="{4F7C333A-2381-4657-ACDA-47654B21FA7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74A5CCC1-7BBD-4F00-82CF-C7683D9FF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6" name="Freeform: Shape 15">
            <a:extLst>
              <a:ext uri="{FF2B5EF4-FFF2-40B4-BE49-F238E27FC236}">
                <a16:creationId xmlns:a16="http://schemas.microsoft.com/office/drawing/2014/main" id="{A0DAEA90-11E9-4069-BC2C-6F65C6C1C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600937" y="4090109"/>
            <a:ext cx="3682485" cy="1853969"/>
          </a:xfrm>
          <a:custGeom>
            <a:avLst/>
            <a:gdLst>
              <a:gd name="connsiteX0" fmla="*/ 3682485 w 3682485"/>
              <a:gd name="connsiteY0" fmla="*/ 1853969 h 1853969"/>
              <a:gd name="connsiteX1" fmla="*/ 2755500 w 3682485"/>
              <a:gd name="connsiteY1" fmla="*/ 1853969 h 1853969"/>
              <a:gd name="connsiteX2" fmla="*/ 1828517 w 3682485"/>
              <a:gd name="connsiteY2" fmla="*/ 926985 h 1853969"/>
              <a:gd name="connsiteX3" fmla="*/ 901534 w 3682485"/>
              <a:gd name="connsiteY3" fmla="*/ 1853969 h 1853969"/>
              <a:gd name="connsiteX4" fmla="*/ 293606 w 3682485"/>
              <a:gd name="connsiteY4" fmla="*/ 1853969 h 1853969"/>
              <a:gd name="connsiteX5" fmla="*/ 0 w 3682485"/>
              <a:gd name="connsiteY5" fmla="*/ 1560363 h 1853969"/>
              <a:gd name="connsiteX6" fmla="*/ 12215 w 3682485"/>
              <a:gd name="connsiteY6" fmla="*/ 1480329 h 1853969"/>
              <a:gd name="connsiteX7" fmla="*/ 1828517 w 3682485"/>
              <a:gd name="connsiteY7" fmla="*/ 0 h 1853969"/>
              <a:gd name="connsiteX8" fmla="*/ 3682485 w 3682485"/>
              <a:gd name="connsiteY8"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2485" h="1853969">
                <a:moveTo>
                  <a:pt x="3682485" y="1853969"/>
                </a:moveTo>
                <a:lnTo>
                  <a:pt x="2755500" y="1853969"/>
                </a:lnTo>
                <a:cubicBezTo>
                  <a:pt x="2755500" y="1342010"/>
                  <a:pt x="2340476" y="926985"/>
                  <a:pt x="1828517" y="926985"/>
                </a:cubicBezTo>
                <a:cubicBezTo>
                  <a:pt x="1316558" y="926985"/>
                  <a:pt x="901534" y="1342010"/>
                  <a:pt x="901534" y="1853969"/>
                </a:cubicBezTo>
                <a:lnTo>
                  <a:pt x="293606" y="1853969"/>
                </a:lnTo>
                <a:lnTo>
                  <a:pt x="0" y="1560363"/>
                </a:lnTo>
                <a:lnTo>
                  <a:pt x="12215" y="1480329"/>
                </a:lnTo>
                <a:cubicBezTo>
                  <a:pt x="185091" y="635508"/>
                  <a:pt x="932589" y="0"/>
                  <a:pt x="1828517" y="0"/>
                </a:cubicBezTo>
                <a:cubicBezTo>
                  <a:pt x="2852434" y="0"/>
                  <a:pt x="3682485" y="830051"/>
                  <a:pt x="368248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508000" dist="101600" dir="96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8" name="Freeform: Shape 17">
            <a:extLst>
              <a:ext uri="{FF2B5EF4-FFF2-40B4-BE49-F238E27FC236}">
                <a16:creationId xmlns:a16="http://schemas.microsoft.com/office/drawing/2014/main" id="{E0E8189B-747E-48AE-99A9-1BEE680125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711129" y="3843994"/>
            <a:ext cx="3644147" cy="2149759"/>
          </a:xfrm>
          <a:custGeom>
            <a:avLst/>
            <a:gdLst>
              <a:gd name="connsiteX0" fmla="*/ 3644147 w 3644147"/>
              <a:gd name="connsiteY0" fmla="*/ 2149759 h 2149759"/>
              <a:gd name="connsiteX1" fmla="*/ 2717163 w 3644147"/>
              <a:gd name="connsiteY1" fmla="*/ 2149759 h 2149759"/>
              <a:gd name="connsiteX2" fmla="*/ 1790179 w 3644147"/>
              <a:gd name="connsiteY2" fmla="*/ 1074881 h 2149759"/>
              <a:gd name="connsiteX3" fmla="*/ 863196 w 3644147"/>
              <a:gd name="connsiteY3" fmla="*/ 2149759 h 2149759"/>
              <a:gd name="connsiteX4" fmla="*/ 551057 w 3644147"/>
              <a:gd name="connsiteY4" fmla="*/ 2149759 h 2149759"/>
              <a:gd name="connsiteX5" fmla="*/ 0 w 3644147"/>
              <a:gd name="connsiteY5" fmla="*/ 1598702 h 2149759"/>
              <a:gd name="connsiteX6" fmla="*/ 19562 w 3644147"/>
              <a:gd name="connsiteY6" fmla="*/ 1510486 h 2149759"/>
              <a:gd name="connsiteX7" fmla="*/ 1790179 w 3644147"/>
              <a:gd name="connsiteY7" fmla="*/ 0 h 2149759"/>
              <a:gd name="connsiteX8" fmla="*/ 3644147 w 3644147"/>
              <a:gd name="connsiteY8" fmla="*/ 2149759 h 2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4147" h="2149759">
                <a:moveTo>
                  <a:pt x="3644147" y="2149759"/>
                </a:moveTo>
                <a:lnTo>
                  <a:pt x="2717163" y="2149759"/>
                </a:lnTo>
                <a:cubicBezTo>
                  <a:pt x="2717162" y="1556120"/>
                  <a:pt x="2302138" y="1074880"/>
                  <a:pt x="1790179" y="1074881"/>
                </a:cubicBezTo>
                <a:cubicBezTo>
                  <a:pt x="1278220" y="1074880"/>
                  <a:pt x="863196" y="1556119"/>
                  <a:pt x="863196" y="2149759"/>
                </a:cubicBezTo>
                <a:lnTo>
                  <a:pt x="551057" y="2149759"/>
                </a:lnTo>
                <a:lnTo>
                  <a:pt x="0" y="1598702"/>
                </a:lnTo>
                <a:lnTo>
                  <a:pt x="19562" y="1510486"/>
                </a:lnTo>
                <a:cubicBezTo>
                  <a:pt x="254295" y="635388"/>
                  <a:pt x="958246" y="0"/>
                  <a:pt x="1790179" y="0"/>
                </a:cubicBezTo>
                <a:cubicBezTo>
                  <a:pt x="2814097" y="0"/>
                  <a:pt x="3644147" y="962481"/>
                  <a:pt x="3644147" y="2149759"/>
                </a:cubicBezTo>
                <a:close/>
              </a:path>
            </a:pathLst>
          </a:custGeom>
          <a:solidFill>
            <a:schemeClr val="bg2">
              <a:lumMod val="50000"/>
              <a:lumOff val="50000"/>
              <a:alpha val="6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04EAE583-D0F7-B685-D888-30B352B16491}"/>
              </a:ext>
            </a:extLst>
          </p:cNvPr>
          <p:cNvSpPr>
            <a:spLocks noGrp="1"/>
          </p:cNvSpPr>
          <p:nvPr>
            <p:ph idx="1"/>
          </p:nvPr>
        </p:nvSpPr>
        <p:spPr>
          <a:xfrm>
            <a:off x="3377566" y="3052367"/>
            <a:ext cx="7621360" cy="3178616"/>
          </a:xfrm>
        </p:spPr>
        <p:txBody>
          <a:bodyPr anchor="t">
            <a:normAutofit/>
          </a:bodyPr>
          <a:lstStyle/>
          <a:p>
            <a:r>
              <a:rPr lang="en-US" sz="2800" dirty="0"/>
              <a:t>The office of the keys is that special authority which Christ has given to his church on earth to forgive the sins of repentant sinners, but to withhold forgiveness from the unrepentant as long as they do not repent.</a:t>
            </a:r>
          </a:p>
        </p:txBody>
      </p:sp>
      <p:sp>
        <p:nvSpPr>
          <p:cNvPr id="20" name="Oval 19">
            <a:extLst>
              <a:ext uri="{FF2B5EF4-FFF2-40B4-BE49-F238E27FC236}">
                <a16:creationId xmlns:a16="http://schemas.microsoft.com/office/drawing/2014/main" id="{D9DE43D0-73AC-46B4-A39F-E66967A1F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0021470" y="292006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Freeform: Shape 21">
            <a:extLst>
              <a:ext uri="{FF2B5EF4-FFF2-40B4-BE49-F238E27FC236}">
                <a16:creationId xmlns:a16="http://schemas.microsoft.com/office/drawing/2014/main" id="{803C343E-7EAC-4512-955A-33B1833F2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1901768" y="4915975"/>
            <a:ext cx="214196" cy="701949"/>
          </a:xfrm>
          <a:custGeom>
            <a:avLst/>
            <a:gdLst>
              <a:gd name="connsiteX0" fmla="*/ 128682 w 214196"/>
              <a:gd name="connsiteY0" fmla="*/ 9479 h 701949"/>
              <a:gd name="connsiteX1" fmla="*/ 214196 w 214196"/>
              <a:gd name="connsiteY1" fmla="*/ 466589 h 701949"/>
              <a:gd name="connsiteX2" fmla="*/ 213337 w 214196"/>
              <a:gd name="connsiteY2" fmla="*/ 503724 h 701949"/>
              <a:gd name="connsiteX3" fmla="*/ 15112 w 214196"/>
              <a:gd name="connsiteY3" fmla="*/ 701949 h 701949"/>
              <a:gd name="connsiteX4" fmla="*/ 8417 w 214196"/>
              <a:gd name="connsiteY4" fmla="*/ 648207 h 701949"/>
              <a:gd name="connsiteX5" fmla="*/ 0 w 214196"/>
              <a:gd name="connsiteY5" fmla="*/ 466589 h 701949"/>
              <a:gd name="connsiteX6" fmla="*/ 107098 w 214196"/>
              <a:gd name="connsiteY6" fmla="*/ 0 h 701949"/>
              <a:gd name="connsiteX7" fmla="*/ 128682 w 214196"/>
              <a:gd name="connsiteY7" fmla="*/ 9479 h 701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196" h="701949">
                <a:moveTo>
                  <a:pt x="128682" y="9479"/>
                </a:moveTo>
                <a:cubicBezTo>
                  <a:pt x="177485" y="52987"/>
                  <a:pt x="214196" y="241110"/>
                  <a:pt x="214196" y="466589"/>
                </a:cubicBezTo>
                <a:lnTo>
                  <a:pt x="213337" y="503724"/>
                </a:lnTo>
                <a:lnTo>
                  <a:pt x="15112" y="701949"/>
                </a:lnTo>
                <a:lnTo>
                  <a:pt x="8417" y="648207"/>
                </a:lnTo>
                <a:cubicBezTo>
                  <a:pt x="2997" y="592384"/>
                  <a:pt x="0" y="531011"/>
                  <a:pt x="0" y="466589"/>
                </a:cubicBezTo>
                <a:cubicBezTo>
                  <a:pt x="0" y="208899"/>
                  <a:pt x="47949" y="0"/>
                  <a:pt x="107098" y="0"/>
                </a:cubicBezTo>
                <a:cubicBezTo>
                  <a:pt x="114492" y="0"/>
                  <a:pt x="121710" y="3264"/>
                  <a:pt x="128682" y="9479"/>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6644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06FDA-985D-D43A-46F6-5A7A3ECA792B}"/>
              </a:ext>
            </a:extLst>
          </p:cNvPr>
          <p:cNvSpPr>
            <a:spLocks noGrp="1"/>
          </p:cNvSpPr>
          <p:nvPr>
            <p:ph type="title"/>
          </p:nvPr>
        </p:nvSpPr>
        <p:spPr>
          <a:xfrm>
            <a:off x="3359149" y="1520825"/>
            <a:ext cx="8281987" cy="1333057"/>
          </a:xfrm>
        </p:spPr>
        <p:txBody>
          <a:bodyPr wrap="square" anchor="t">
            <a:normAutofit/>
          </a:bodyPr>
          <a:lstStyle/>
          <a:p>
            <a:r>
              <a:rPr lang="en-US" dirty="0"/>
              <a:t>Where is this written?</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16E3FFAD-C57D-D7F0-8386-2C328F960FE7}"/>
              </a:ext>
            </a:extLst>
          </p:cNvPr>
          <p:cNvSpPr>
            <a:spLocks noGrp="1"/>
          </p:cNvSpPr>
          <p:nvPr>
            <p:ph idx="1"/>
          </p:nvPr>
        </p:nvSpPr>
        <p:spPr>
          <a:xfrm>
            <a:off x="3377566" y="3052367"/>
            <a:ext cx="7326948" cy="3040458"/>
          </a:xfrm>
        </p:spPr>
        <p:txBody>
          <a:bodyPr anchor="t">
            <a:normAutofit/>
          </a:bodyPr>
          <a:lstStyle/>
          <a:p>
            <a:r>
              <a:rPr lang="en-US" sz="2800" dirty="0"/>
              <a:t>This is what St. John the Evangelist writes in chapter twenty: The Lord Jesus Christ breathed on his disciples and said, “Receive the Holy Spirit. if you forgive anyone their sins, they are forgiven; if you do not forgive them they are not forgiven.”</a:t>
            </a:r>
          </a:p>
        </p:txBody>
      </p:sp>
    </p:spTree>
    <p:extLst>
      <p:ext uri="{BB962C8B-B14F-4D97-AF65-F5344CB8AC3E}">
        <p14:creationId xmlns:p14="http://schemas.microsoft.com/office/powerpoint/2010/main" val="761591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5B263C-BA69-3F61-8DE5-148E866F3210}"/>
              </a:ext>
            </a:extLst>
          </p:cNvPr>
          <p:cNvSpPr>
            <a:spLocks noGrp="1"/>
          </p:cNvSpPr>
          <p:nvPr>
            <p:ph type="title"/>
          </p:nvPr>
        </p:nvSpPr>
        <p:spPr>
          <a:xfrm>
            <a:off x="3359149" y="1520825"/>
            <a:ext cx="8281987" cy="1333057"/>
          </a:xfrm>
        </p:spPr>
        <p:txBody>
          <a:bodyPr wrap="square" anchor="t">
            <a:normAutofit/>
          </a:bodyPr>
          <a:lstStyle/>
          <a:p>
            <a:pPr>
              <a:lnSpc>
                <a:spcPct val="90000"/>
              </a:lnSpc>
            </a:pPr>
            <a:r>
              <a:rPr lang="en-US" dirty="0"/>
              <a:t>What do you believe according to these words?</a:t>
            </a:r>
            <a:endParaRPr lang="en-US"/>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4A1397EA-6D3D-FA98-53E1-DEFD0B908575}"/>
              </a:ext>
            </a:extLst>
          </p:cNvPr>
          <p:cNvSpPr>
            <a:spLocks noGrp="1"/>
          </p:cNvSpPr>
          <p:nvPr>
            <p:ph idx="1"/>
          </p:nvPr>
        </p:nvSpPr>
        <p:spPr>
          <a:xfrm>
            <a:off x="3377566" y="3052367"/>
            <a:ext cx="7326948" cy="3040458"/>
          </a:xfrm>
        </p:spPr>
        <p:txBody>
          <a:bodyPr anchor="t">
            <a:normAutofit fontScale="92500"/>
          </a:bodyPr>
          <a:lstStyle/>
          <a:p>
            <a:r>
              <a:rPr lang="en-US" sz="2800" dirty="0"/>
              <a:t>I believe that when the called ministers of Christ deal with us by His divine command, in particular when they exclude openly unrepentant sinners from the Christian congregation and absolve those who repent of their sins and want to do better, this is just as valid and certain as if Christ our dear Lord dealt with us himself.</a:t>
            </a:r>
          </a:p>
        </p:txBody>
      </p:sp>
    </p:spTree>
    <p:extLst>
      <p:ext uri="{BB962C8B-B14F-4D97-AF65-F5344CB8AC3E}">
        <p14:creationId xmlns:p14="http://schemas.microsoft.com/office/powerpoint/2010/main" val="4032573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C5D62-C478-E3ED-F313-6BAF4C513614}"/>
              </a:ext>
            </a:extLst>
          </p:cNvPr>
          <p:cNvSpPr>
            <a:spLocks noGrp="1"/>
          </p:cNvSpPr>
          <p:nvPr>
            <p:ph type="title"/>
          </p:nvPr>
        </p:nvSpPr>
        <p:spPr/>
        <p:txBody>
          <a:bodyPr/>
          <a:lstStyle/>
          <a:p>
            <a:r>
              <a:rPr lang="en-US" dirty="0"/>
              <a:t>What is the Office of the Keys</a:t>
            </a:r>
          </a:p>
        </p:txBody>
      </p:sp>
      <p:sp>
        <p:nvSpPr>
          <p:cNvPr id="3" name="Content Placeholder 2">
            <a:extLst>
              <a:ext uri="{FF2B5EF4-FFF2-40B4-BE49-F238E27FC236}">
                <a16:creationId xmlns:a16="http://schemas.microsoft.com/office/drawing/2014/main" id="{55CC19C7-09EA-7540-0069-3F9F2D6851BA}"/>
              </a:ext>
            </a:extLst>
          </p:cNvPr>
          <p:cNvSpPr>
            <a:spLocks noGrp="1"/>
          </p:cNvSpPr>
          <p:nvPr>
            <p:ph idx="1"/>
          </p:nvPr>
        </p:nvSpPr>
        <p:spPr>
          <a:xfrm>
            <a:off x="0" y="1423851"/>
            <a:ext cx="12191999" cy="5434149"/>
          </a:xfrm>
        </p:spPr>
        <p:txBody>
          <a:bodyPr>
            <a:normAutofit fontScale="92500" lnSpcReduction="10000"/>
          </a:bodyPr>
          <a:lstStyle/>
          <a:p>
            <a:r>
              <a:rPr lang="en-US" sz="2800" dirty="0">
                <a:solidFill>
                  <a:schemeClr val="tx1">
                    <a:lumMod val="95000"/>
                    <a:alpha val="60000"/>
                  </a:schemeClr>
                </a:solidFill>
              </a:rPr>
              <a:t>The Bible says:</a:t>
            </a:r>
          </a:p>
          <a:p>
            <a:pPr lvl="1"/>
            <a:r>
              <a:rPr lang="en-US" sz="2400" dirty="0">
                <a:solidFill>
                  <a:schemeClr val="tx1">
                    <a:lumMod val="95000"/>
                    <a:alpha val="60000"/>
                  </a:schemeClr>
                </a:solidFill>
              </a:rPr>
              <a:t>Mark 16:15</a:t>
            </a:r>
          </a:p>
          <a:p>
            <a:pPr lvl="2"/>
            <a:r>
              <a:rPr lang="en-US" sz="2400" dirty="0">
                <a:solidFill>
                  <a:schemeClr val="tx1">
                    <a:lumMod val="95000"/>
                    <a:alpha val="60000"/>
                  </a:schemeClr>
                </a:solidFill>
              </a:rPr>
              <a:t>And [Jesus] said to them, “Go into all the world and proclaim the gospel to the whole creation.”</a:t>
            </a:r>
          </a:p>
          <a:p>
            <a:pPr lvl="1"/>
            <a:r>
              <a:rPr lang="en-US" sz="2400" dirty="0">
                <a:solidFill>
                  <a:schemeClr val="tx1">
                    <a:lumMod val="95000"/>
                    <a:alpha val="60000"/>
                  </a:schemeClr>
                </a:solidFill>
              </a:rPr>
              <a:t>Matthew 28:18-20</a:t>
            </a:r>
          </a:p>
          <a:p>
            <a:pPr lvl="2"/>
            <a:r>
              <a:rPr lang="en-US" sz="2400" dirty="0">
                <a:solidFill>
                  <a:schemeClr val="tx1">
                    <a:lumMod val="95000"/>
                    <a:alpha val="60000"/>
                  </a:schemeClr>
                </a:solidFill>
              </a:rPr>
              <a:t>And Jesus came and said to them, “All authority in heaven and on earth has been given to me. Go therefore and make disciples of all nations, baptizing them in the name of the Father and of the Son and of the Holy Spirit, teaching them to obey all that I have commanded you. And lo, I am with you always even to the end of the age.</a:t>
            </a:r>
          </a:p>
          <a:p>
            <a:pPr lvl="1"/>
            <a:r>
              <a:rPr lang="en-US" sz="2400" dirty="0">
                <a:solidFill>
                  <a:schemeClr val="tx1">
                    <a:lumMod val="95000"/>
                    <a:alpha val="60000"/>
                  </a:schemeClr>
                </a:solidFill>
              </a:rPr>
              <a:t>John 20:22-23</a:t>
            </a:r>
          </a:p>
          <a:p>
            <a:pPr lvl="2"/>
            <a:r>
              <a:rPr lang="en-US" sz="2400" dirty="0">
                <a:solidFill>
                  <a:schemeClr val="tx1">
                    <a:lumMod val="95000"/>
                    <a:alpha val="60000"/>
                  </a:schemeClr>
                </a:solidFill>
              </a:rPr>
              <a:t>And when [Jesus] had said this, he breathed on them and said to them, receive the Holy Spirit. if you forgive the sins of any they are forgiven them; if you withhold forgiveness from any, it is withheld.</a:t>
            </a:r>
          </a:p>
        </p:txBody>
      </p:sp>
    </p:spTree>
    <p:extLst>
      <p:ext uri="{BB962C8B-B14F-4D97-AF65-F5344CB8AC3E}">
        <p14:creationId xmlns:p14="http://schemas.microsoft.com/office/powerpoint/2010/main" val="4201417971"/>
      </p:ext>
    </p:extLst>
  </p:cSld>
  <p:clrMapOvr>
    <a:masterClrMapping/>
  </p:clrMapOvr>
</p:sld>
</file>

<file path=ppt/theme/theme1.xml><?xml version="1.0" encoding="utf-8"?>
<a:theme xmlns:a="http://schemas.openxmlformats.org/drawingml/2006/main" name="3DFloat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203</TotalTime>
  <Words>2515</Words>
  <Application>Microsoft Macintosh PowerPoint</Application>
  <PresentationFormat>Widescreen</PresentationFormat>
  <Paragraphs>150</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Helvetica</vt:lpstr>
      <vt:lpstr>Sitka Heading</vt:lpstr>
      <vt:lpstr>Source Sans Pro</vt:lpstr>
      <vt:lpstr>3DFloatVTI</vt:lpstr>
      <vt:lpstr>What Does the Bible Say about the Office of the Keys and Confession?</vt:lpstr>
      <vt:lpstr>What we confess from the Small Catechism</vt:lpstr>
      <vt:lpstr>What is Confession?</vt:lpstr>
      <vt:lpstr>What sins should we confess?</vt:lpstr>
      <vt:lpstr>Which are these?</vt:lpstr>
      <vt:lpstr>What is the Office of the Keys?</vt:lpstr>
      <vt:lpstr>Where is this written?</vt:lpstr>
      <vt:lpstr>What do you believe according to these words?</vt:lpstr>
      <vt:lpstr>What is the Office of the Keys</vt:lpstr>
      <vt:lpstr>What is the Office of the Keys?</vt:lpstr>
      <vt:lpstr>Why is this power called the Office of the Keys?</vt:lpstr>
      <vt:lpstr>Whose sins are to be forgiven and whose sins are to be retained?</vt:lpstr>
      <vt:lpstr>Whose sins are to be forgiven and whose sins are to be retained?</vt:lpstr>
      <vt:lpstr>To whom has Christ given this power?</vt:lpstr>
      <vt:lpstr>To whom has Christ given this power?</vt:lpstr>
      <vt:lpstr>To whom has Christ given this power?</vt:lpstr>
      <vt:lpstr>How does a group of Christians publicly administer the Office of the Keys?</vt:lpstr>
      <vt:lpstr>How does a group of Christians publicly administer the Office of the Keys?</vt:lpstr>
      <vt:lpstr>How does a group of Christians publicly administer the Office of the Keys?</vt:lpstr>
      <vt:lpstr>What do the Scriptures teach of Church discipline and excommunication</vt:lpstr>
      <vt:lpstr>What do the Scriptures teach of Church discipline and excommunication</vt:lpstr>
      <vt:lpstr>What do the Scriptures teach of Church discipline and excommunication</vt:lpstr>
      <vt:lpstr>What do the Scriptures teach of Church discipline and excommunication</vt:lpstr>
      <vt:lpstr>What do the Scriptures teach of Confession?</vt:lpstr>
      <vt:lpstr>What do the Scriptures teach of Confession?</vt:lpstr>
      <vt:lpstr>What do the Scriptures teach of Confession?</vt:lpstr>
      <vt:lpstr>What do the Scriptures teach of Confession?</vt:lpstr>
      <vt:lpstr>What do the Scriptures teach of Confession?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Bible Say about the Office of the Keys and Confession?</dc:title>
  <dc:creator>Craig Stephens</dc:creator>
  <cp:lastModifiedBy>Craig Stephens</cp:lastModifiedBy>
  <cp:revision>1</cp:revision>
  <dcterms:created xsi:type="dcterms:W3CDTF">2022-12-06T18:11:46Z</dcterms:created>
  <dcterms:modified xsi:type="dcterms:W3CDTF">2022-12-11T01:31:32Z</dcterms:modified>
</cp:coreProperties>
</file>