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5" r:id="rId1"/>
  </p:sldMasterIdLst>
  <p:sldIdLst>
    <p:sldId id="256" r:id="rId2"/>
    <p:sldId id="263" r:id="rId3"/>
    <p:sldId id="257" r:id="rId4"/>
    <p:sldId id="258" r:id="rId5"/>
    <p:sldId id="259" r:id="rId6"/>
    <p:sldId id="260" r:id="rId7"/>
    <p:sldId id="261" r:id="rId8"/>
    <p:sldId id="303" r:id="rId9"/>
    <p:sldId id="265" r:id="rId10"/>
    <p:sldId id="266" r:id="rId11"/>
    <p:sldId id="302" r:id="rId12"/>
    <p:sldId id="304" r:id="rId13"/>
    <p:sldId id="305" r:id="rId14"/>
    <p:sldId id="288" r:id="rId15"/>
    <p:sldId id="306" r:id="rId16"/>
    <p:sldId id="289" r:id="rId17"/>
    <p:sldId id="307" r:id="rId18"/>
    <p:sldId id="290" r:id="rId19"/>
    <p:sldId id="291" r:id="rId20"/>
    <p:sldId id="292" r:id="rId21"/>
    <p:sldId id="308" r:id="rId22"/>
    <p:sldId id="293" r:id="rId23"/>
    <p:sldId id="294" r:id="rId24"/>
    <p:sldId id="295" r:id="rId25"/>
    <p:sldId id="267" r:id="rId26"/>
    <p:sldId id="268" r:id="rId27"/>
    <p:sldId id="269" r:id="rId28"/>
    <p:sldId id="309" r:id="rId29"/>
    <p:sldId id="296" r:id="rId30"/>
    <p:sldId id="297" r:id="rId31"/>
    <p:sldId id="270" r:id="rId32"/>
    <p:sldId id="298" r:id="rId33"/>
    <p:sldId id="271" r:id="rId34"/>
    <p:sldId id="29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F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EE9210-0436-3544-B755-5B7A57C832BD}" v="10" dt="2023-01-03T19:06:17.0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819"/>
    <p:restoredTop sz="94779"/>
  </p:normalViewPr>
  <p:slideViewPr>
    <p:cSldViewPr snapToGrid="0">
      <p:cViewPr varScale="1">
        <p:scale>
          <a:sx n="82" d="100"/>
          <a:sy n="82" d="100"/>
        </p:scale>
        <p:origin x="192" y="14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ig Stephens" userId="cfe612e026a5082b" providerId="LiveId" clId="{00EE9210-0436-3544-B755-5B7A57C832BD}"/>
    <pc:docChg chg="custSel modSld">
      <pc:chgData name="Craig Stephens" userId="cfe612e026a5082b" providerId="LiveId" clId="{00EE9210-0436-3544-B755-5B7A57C832BD}" dt="2023-01-12T02:37:13.390" v="98" actId="20577"/>
      <pc:docMkLst>
        <pc:docMk/>
      </pc:docMkLst>
      <pc:sldChg chg="modSp mod">
        <pc:chgData name="Craig Stephens" userId="cfe612e026a5082b" providerId="LiveId" clId="{00EE9210-0436-3544-B755-5B7A57C832BD}" dt="2023-01-12T02:36:39.403" v="11" actId="20577"/>
        <pc:sldMkLst>
          <pc:docMk/>
          <pc:sldMk cId="1258993547" sldId="256"/>
        </pc:sldMkLst>
        <pc:spChg chg="mod">
          <ac:chgData name="Craig Stephens" userId="cfe612e026a5082b" providerId="LiveId" clId="{00EE9210-0436-3544-B755-5B7A57C832BD}" dt="2023-01-12T02:36:39.403" v="11" actId="20577"/>
          <ac:spMkLst>
            <pc:docMk/>
            <pc:sldMk cId="1258993547" sldId="256"/>
            <ac:spMk id="2" creationId="{FE5158DF-E534-9EE1-95B2-1EE58FEE8053}"/>
          </ac:spMkLst>
        </pc:spChg>
      </pc:sldChg>
      <pc:sldChg chg="modSp mod">
        <pc:chgData name="Craig Stephens" userId="cfe612e026a5082b" providerId="LiveId" clId="{00EE9210-0436-3544-B755-5B7A57C832BD}" dt="2023-01-12T02:37:13.390" v="98" actId="20577"/>
        <pc:sldMkLst>
          <pc:docMk/>
          <pc:sldMk cId="3302380244" sldId="257"/>
        </pc:sldMkLst>
        <pc:spChg chg="mod">
          <ac:chgData name="Craig Stephens" userId="cfe612e026a5082b" providerId="LiveId" clId="{00EE9210-0436-3544-B755-5B7A57C832BD}" dt="2023-01-12T02:36:58.186" v="51" actId="20577"/>
          <ac:spMkLst>
            <pc:docMk/>
            <pc:sldMk cId="3302380244" sldId="257"/>
            <ac:spMk id="2" creationId="{9B3A0275-EDCD-A21E-6D1D-261712510964}"/>
          </ac:spMkLst>
        </pc:spChg>
        <pc:spChg chg="mod">
          <ac:chgData name="Craig Stephens" userId="cfe612e026a5082b" providerId="LiveId" clId="{00EE9210-0436-3544-B755-5B7A57C832BD}" dt="2023-01-12T02:37:13.390" v="98" actId="20577"/>
          <ac:spMkLst>
            <pc:docMk/>
            <pc:sldMk cId="3302380244" sldId="257"/>
            <ac:spMk id="3" creationId="{E5262A25-AD3A-93F7-91C8-23B0CF1DCDD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Wednesday, January 11, 2023</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772841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79361-B9A1-48F2-9473-23DE30E2D151}"/>
              </a:ext>
            </a:extLst>
          </p:cNvPr>
          <p:cNvSpPr>
            <a:spLocks noGrp="1"/>
          </p:cNvSpPr>
          <p:nvPr>
            <p:ph type="title"/>
          </p:nvPr>
        </p:nvSpPr>
        <p:spPr>
          <a:xfrm>
            <a:off x="550862" y="503906"/>
            <a:ext cx="11090275" cy="1333057"/>
          </a:xfrm>
        </p:spPr>
        <p:txBody>
          <a:bodyPr vert="horz" wrap="square" lIns="0" tIns="0" rIns="0" bIns="0" rtlCol="0" anchor="t" anchorCtr="0">
            <a:normAutofit/>
          </a:bodyPr>
          <a:lstStyle>
            <a:lvl1pPr>
              <a:defRPr lang="en-US" dirty="0"/>
            </a:lvl1pPr>
          </a:lstStyle>
          <a:p>
            <a:pPr lvl="0"/>
            <a:r>
              <a:rPr lang="en-US"/>
              <a:t>Click to edit Master title style</a:t>
            </a:r>
            <a:endParaRPr lang="en-US" dirty="0"/>
          </a:p>
        </p:txBody>
      </p:sp>
      <p:sp>
        <p:nvSpPr>
          <p:cNvPr id="3" name="Vertical Text Placeholder 2">
            <a:extLst>
              <a:ext uri="{FF2B5EF4-FFF2-40B4-BE49-F238E27FC236}">
                <a16:creationId xmlns:a16="http://schemas.microsoft.com/office/drawing/2014/main" id="{FD986779-C2F3-447D-85F7-F6B0E2C97D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lstStyle/>
          <a:p>
            <a:fld id="{EE2EBD84-71F4-4271-8C46-0D47C0A9B12E}" type="datetime2">
              <a:rPr lang="en-US" smtClean="0"/>
              <a:t>Wednesday, January 11, 2023</a:t>
            </a:fld>
            <a:endParaRPr lang="en-US"/>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73116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56583A-514F-4632-820D-E7EE236A465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173CBBB-7DDC-4437-8C7D-22A1C35202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C69EBF-DA20-4024-8006-B158D571E08E}"/>
              </a:ext>
            </a:extLst>
          </p:cNvPr>
          <p:cNvSpPr>
            <a:spLocks noGrp="1"/>
          </p:cNvSpPr>
          <p:nvPr>
            <p:ph type="dt" sz="half" idx="10"/>
          </p:nvPr>
        </p:nvSpPr>
        <p:spPr/>
        <p:txBody>
          <a:bodyPr/>
          <a:lstStyle/>
          <a:p>
            <a:fld id="{ABAE0CE1-F450-4107-B2CB-17B18F8A3F4A}" type="datetime2">
              <a:rPr lang="en-US" smtClean="0"/>
              <a:t>Wednesday, January 11, 2023</a:t>
            </a:fld>
            <a:endParaRPr lang="en-US"/>
          </a:p>
        </p:txBody>
      </p:sp>
      <p:sp>
        <p:nvSpPr>
          <p:cNvPr id="5" name="Footer Placeholder 4">
            <a:extLst>
              <a:ext uri="{FF2B5EF4-FFF2-40B4-BE49-F238E27FC236}">
                <a16:creationId xmlns:a16="http://schemas.microsoft.com/office/drawing/2014/main" id="{ADBAC8B9-14B5-4DF1-994D-AB47DB3BA0C5}"/>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C7876582-5F9B-4F5E-AAD5-D608CB68EA3D}"/>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011463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rm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lstStyle/>
          <a:p>
            <a:fld id="{6FE8C025-CD7A-4966-867E-81CF82B15267}" type="datetime2">
              <a:rPr lang="en-US" smtClean="0"/>
              <a:t>Wednesday, January 11, 2023</a:t>
            </a:fld>
            <a:endParaRPr lang="en-US"/>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858931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4644CBB8-40B8-42F8-9172-07A476341DDA}"/>
              </a:ext>
            </a:extLst>
          </p:cNvPr>
          <p:cNvGrpSpPr/>
          <p:nvPr/>
        </p:nvGrpSpPr>
        <p:grpSpPr>
          <a:xfrm>
            <a:off x="356481" y="879007"/>
            <a:ext cx="734257" cy="760506"/>
            <a:chOff x="5243759" y="1363788"/>
            <a:chExt cx="734257" cy="760506"/>
          </a:xfrm>
        </p:grpSpPr>
        <p:sp>
          <p:nvSpPr>
            <p:cNvPr id="49" name="Freeform 5">
              <a:extLst>
                <a:ext uri="{FF2B5EF4-FFF2-40B4-BE49-F238E27FC236}">
                  <a16:creationId xmlns:a16="http://schemas.microsoft.com/office/drawing/2014/main" id="{35CE073E-302A-4AA7-98C7-8667DDDCFA18}"/>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0" name="Freeform 6">
              <a:extLst>
                <a:ext uri="{FF2B5EF4-FFF2-40B4-BE49-F238E27FC236}">
                  <a16:creationId xmlns:a16="http://schemas.microsoft.com/office/drawing/2014/main" id="{4FD1AE2F-DD70-4E93-B905-E052A23F0B1C}"/>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1" name="Freeform 8">
              <a:extLst>
                <a:ext uri="{FF2B5EF4-FFF2-40B4-BE49-F238E27FC236}">
                  <a16:creationId xmlns:a16="http://schemas.microsoft.com/office/drawing/2014/main" id="{E8D529E5-8838-47F0-98A4-2D46F11E499C}"/>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5DA2564-D3DB-48AD-83F0-6CC6B5743960}"/>
              </a:ext>
            </a:extLst>
          </p:cNvPr>
          <p:cNvSpPr>
            <a:spLocks noGrp="1"/>
          </p:cNvSpPr>
          <p:nvPr>
            <p:ph type="title"/>
          </p:nvPr>
        </p:nvSpPr>
        <p:spPr>
          <a:xfrm>
            <a:off x="563563" y="474345"/>
            <a:ext cx="11077574" cy="2954655"/>
          </a:xfrm>
        </p:spPr>
        <p:txBody>
          <a:bodyPr vert="horz" wrap="square" lIns="0" tIns="0" rIns="0" bIns="0" rtlCol="0" anchor="b" anchorCtr="0">
            <a:normAutofit/>
          </a:bodyPr>
          <a:lstStyle>
            <a:lvl1pPr>
              <a:defRPr lang="en-US" sz="6400" dirty="0"/>
            </a:lvl1pPr>
          </a:lstStyle>
          <a:p>
            <a:pPr lvl="0">
              <a:lnSpc>
                <a:spcPct val="100000"/>
              </a:lnSpc>
            </a:pPr>
            <a:r>
              <a:rPr lang="en-US"/>
              <a:t>Click to edit Master title style</a:t>
            </a:r>
            <a:endParaRPr lang="en-US" dirty="0"/>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fld id="{FE809929-0719-4517-94D6-FDF7F99E70F6}" type="datetime2">
              <a:rPr lang="en-US" smtClean="0"/>
              <a:t>Wednesday, January 11, 2023</a:t>
            </a:fld>
            <a:endParaRPr lang="en-US"/>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 name="Text Placeholder 2">
            <a:extLst>
              <a:ext uri="{FF2B5EF4-FFF2-40B4-BE49-F238E27FC236}">
                <a16:creationId xmlns:a16="http://schemas.microsoft.com/office/drawing/2014/main" id="{76EEA752-36DA-440B-8747-0EB2914080EE}"/>
              </a:ext>
            </a:extLst>
          </p:cNvPr>
          <p:cNvSpPr>
            <a:spLocks noGrp="1"/>
          </p:cNvSpPr>
          <p:nvPr>
            <p:ph type="body" idx="1"/>
          </p:nvPr>
        </p:nvSpPr>
        <p:spPr>
          <a:xfrm>
            <a:off x="566271" y="3629772"/>
            <a:ext cx="11074866" cy="2678953"/>
          </a:xfrm>
        </p:spPr>
        <p:txBody>
          <a:bodyPr>
            <a:normAutofit/>
          </a:bodyPr>
          <a:lstStyle>
            <a:lvl1pPr marL="0" indent="0">
              <a:lnSpc>
                <a:spcPct val="110000"/>
              </a:lnSpc>
              <a:spcBef>
                <a:spcPts val="0"/>
              </a:spcBef>
              <a:buNone/>
              <a:defRPr sz="2400">
                <a:solidFill>
                  <a:schemeClr val="tx1">
                    <a:alpha val="8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1" name="Freeform: Shape 40">
            <a:extLst>
              <a:ext uri="{FF2B5EF4-FFF2-40B4-BE49-F238E27FC236}">
                <a16:creationId xmlns:a16="http://schemas.microsoft.com/office/drawing/2014/main" id="{0BCC02B0-8581-4752-B7BC-3CE1EF17B9F7}"/>
              </a:ext>
            </a:extLst>
          </p:cNvPr>
          <p:cNvSpPr>
            <a:spLocks noChangeAspect="1"/>
          </p:cNvSpPr>
          <p:nvPr/>
        </p:nvSpPr>
        <p:spPr>
          <a:xfrm rot="18900000">
            <a:off x="11209132" y="4448189"/>
            <a:ext cx="999200" cy="1262947"/>
          </a:xfrm>
          <a:custGeom>
            <a:avLst/>
            <a:gdLst>
              <a:gd name="connsiteX0" fmla="*/ 540000 w 999200"/>
              <a:gd name="connsiteY0" fmla="*/ 0 h 1262947"/>
              <a:gd name="connsiteX1" fmla="*/ 999200 w 999200"/>
              <a:gd name="connsiteY1" fmla="*/ 815317 h 1262947"/>
              <a:gd name="connsiteX2" fmla="*/ 552185 w 999200"/>
              <a:gd name="connsiteY2" fmla="*/ 1262333 h 1262947"/>
              <a:gd name="connsiteX3" fmla="*/ 540000 w 999200"/>
              <a:gd name="connsiteY3" fmla="*/ 1262947 h 1262947"/>
              <a:gd name="connsiteX4" fmla="*/ 0 w 999200"/>
              <a:gd name="connsiteY4" fmla="*/ 992947 h 1262947"/>
              <a:gd name="connsiteX5" fmla="*/ 10971 w 999200"/>
              <a:gd name="connsiteY5" fmla="*/ 938533 h 1262947"/>
              <a:gd name="connsiteX6" fmla="*/ 15626 w 999200"/>
              <a:gd name="connsiteY6" fmla="*/ 931034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9200" h="1262947">
                <a:moveTo>
                  <a:pt x="540000" y="0"/>
                </a:moveTo>
                <a:lnTo>
                  <a:pt x="999200" y="815317"/>
                </a:lnTo>
                <a:lnTo>
                  <a:pt x="552185" y="1262333"/>
                </a:lnTo>
                <a:lnTo>
                  <a:pt x="540000" y="1262947"/>
                </a:lnTo>
                <a:cubicBezTo>
                  <a:pt x="241766" y="1262947"/>
                  <a:pt x="0" y="1142064"/>
                  <a:pt x="0" y="992947"/>
                </a:cubicBezTo>
                <a:cubicBezTo>
                  <a:pt x="0" y="974307"/>
                  <a:pt x="3778" y="956109"/>
                  <a:pt x="10971" y="938533"/>
                </a:cubicBezTo>
                <a:lnTo>
                  <a:pt x="15626" y="931034"/>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10200000" scaled="0"/>
          </a:gradFill>
          <a:ln>
            <a:noFill/>
          </a:ln>
          <a:effectLst>
            <a:innerShdw blurRad="254000" dist="101600" dir="42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3" name="Freeform: Shape 42">
            <a:extLst>
              <a:ext uri="{FF2B5EF4-FFF2-40B4-BE49-F238E27FC236}">
                <a16:creationId xmlns:a16="http://schemas.microsoft.com/office/drawing/2014/main" id="{EA0FF4DB-8180-4D26-AEAE-7ECDB670F71D}"/>
              </a:ext>
            </a:extLst>
          </p:cNvPr>
          <p:cNvSpPr/>
          <p:nvPr/>
        </p:nvSpPr>
        <p:spPr>
          <a:xfrm rot="2700000">
            <a:off x="11686937" y="4853516"/>
            <a:ext cx="540000" cy="978284"/>
          </a:xfrm>
          <a:custGeom>
            <a:avLst/>
            <a:gdLst>
              <a:gd name="connsiteX0" fmla="*/ 113288 w 540000"/>
              <a:gd name="connsiteY0" fmla="*/ 0 h 978284"/>
              <a:gd name="connsiteX1" fmla="*/ 539386 w 540000"/>
              <a:gd name="connsiteY1" fmla="*/ 426099 h 978284"/>
              <a:gd name="connsiteX2" fmla="*/ 540000 w 540000"/>
              <a:gd name="connsiteY2" fmla="*/ 438284 h 978284"/>
              <a:gd name="connsiteX3" fmla="*/ 270000 w 540000"/>
              <a:gd name="connsiteY3" fmla="*/ 978284 h 978284"/>
              <a:gd name="connsiteX4" fmla="*/ 0 w 540000"/>
              <a:gd name="connsiteY4" fmla="*/ 438284 h 978284"/>
              <a:gd name="connsiteX5" fmla="*/ 79081 w 540000"/>
              <a:gd name="connsiteY5" fmla="*/ 56446 h 978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0000" h="978284">
                <a:moveTo>
                  <a:pt x="113288" y="0"/>
                </a:moveTo>
                <a:lnTo>
                  <a:pt x="539386" y="426099"/>
                </a:lnTo>
                <a:lnTo>
                  <a:pt x="540000" y="438284"/>
                </a:lnTo>
                <a:cubicBezTo>
                  <a:pt x="540000" y="736518"/>
                  <a:pt x="419117" y="978284"/>
                  <a:pt x="270000" y="978284"/>
                </a:cubicBezTo>
                <a:cubicBezTo>
                  <a:pt x="120883" y="978284"/>
                  <a:pt x="0" y="736518"/>
                  <a:pt x="0" y="438284"/>
                </a:cubicBezTo>
                <a:cubicBezTo>
                  <a:pt x="0" y="289167"/>
                  <a:pt x="30220" y="154167"/>
                  <a:pt x="79081" y="56446"/>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75178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lstStyle/>
          <a:p>
            <a:fld id="{20E95673-5512-4AAA-9AEB-E00C61EC65D5}" type="datetime2">
              <a:rPr lang="en-US" smtClean="0"/>
              <a:t>Wednesday, January 11, 2023</a:t>
            </a:fld>
            <a:endParaRPr lang="en-US"/>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932846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881275"/>
            <a:ext cx="5437186" cy="535354"/>
          </a:xfrm>
        </p:spPr>
        <p:txBody>
          <a:bodyPr anchor="b">
            <a:norm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577270"/>
            <a:ext cx="5429114"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881275"/>
            <a:ext cx="5436392" cy="535354"/>
          </a:xfrm>
        </p:spPr>
        <p:txBody>
          <a:bodyPr vert="horz" wrap="square" lIns="0" tIns="0" rIns="0" bIns="0" rtlCol="0" anchor="b">
            <a:normAutofit/>
          </a:bodyPr>
          <a:lstStyle>
            <a:lvl1pPr>
              <a:defRPr lang="en-US" sz="1400" b="0" cap="all" spc="200" baseline="0" dirty="0">
                <a:solidFill>
                  <a:schemeClr val="tx1"/>
                </a:solidFill>
              </a:defRPr>
            </a:lvl1pPr>
          </a:lstStyle>
          <a:p>
            <a:pPr marL="0" lvl="0" indent="0">
              <a:buNone/>
            </a:pPr>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577270"/>
            <a:ext cx="5436391" cy="351555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lstStyle/>
          <a:p>
            <a:fld id="{C13138FA-2E87-4873-8BBA-13E447C9A99A}" type="datetime2">
              <a:rPr lang="en-US" smtClean="0"/>
              <a:t>Wednesday, January 11, 2023</a:t>
            </a:fld>
            <a:endParaRPr lang="en-US"/>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lstStyle/>
          <a:p>
            <a:r>
              <a:rPr lang="en-US"/>
              <a:t>Sample Footer</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186309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2053C-0E9C-4159-B7C9-6AB74343918D}"/>
              </a:ext>
            </a:extLst>
          </p:cNvPr>
          <p:cNvSpPr>
            <a:spLocks noGrp="1"/>
          </p:cNvSpPr>
          <p:nvPr>
            <p:ph type="title"/>
          </p:nvPr>
        </p:nvSpPr>
        <p:spPr>
          <a:xfrm>
            <a:off x="3359149" y="550799"/>
            <a:ext cx="8283313" cy="5542025"/>
          </a:xfrm>
        </p:spPr>
        <p:txBody>
          <a:bodyPr vert="horz" wrap="square" lIns="0" tIns="0" rIns="0" bIns="0" rtlCol="0" anchor="ctr" anchorCtr="0">
            <a:normAutofit/>
          </a:bodyPr>
          <a:lstStyle>
            <a:lvl1pPr>
              <a:defRPr lang="en-US" dirty="0"/>
            </a:lvl1pPr>
          </a:lstStyle>
          <a:p>
            <a:pPr lvl="0">
              <a:lnSpc>
                <a:spcPct val="100000"/>
              </a:lnSpc>
            </a:pPr>
            <a:r>
              <a:rPr lang="en-US"/>
              <a:t>Click to edit Master title style</a:t>
            </a:r>
            <a:endParaRPr lang="en-US" dirty="0"/>
          </a:p>
        </p:txBody>
      </p:sp>
      <p:sp>
        <p:nvSpPr>
          <p:cNvPr id="3" name="Date Placeholder 2">
            <a:extLst>
              <a:ext uri="{FF2B5EF4-FFF2-40B4-BE49-F238E27FC236}">
                <a16:creationId xmlns:a16="http://schemas.microsoft.com/office/drawing/2014/main" id="{D4F51F65-E111-4656-83BE-CFCDE2DD6CD6}"/>
              </a:ext>
            </a:extLst>
          </p:cNvPr>
          <p:cNvSpPr>
            <a:spLocks noGrp="1"/>
          </p:cNvSpPr>
          <p:nvPr>
            <p:ph type="dt" sz="half" idx="10"/>
          </p:nvPr>
        </p:nvSpPr>
        <p:spPr/>
        <p:txBody>
          <a:bodyPr/>
          <a:lstStyle/>
          <a:p>
            <a:fld id="{D75BB40A-97BD-4BFB-B639-0BFF95FDE8B7}" type="datetime2">
              <a:rPr lang="en-US" smtClean="0"/>
              <a:t>Wednesday, January 11, 2023</a:t>
            </a:fld>
            <a:endParaRPr lang="en-US"/>
          </a:p>
        </p:txBody>
      </p:sp>
      <p:sp>
        <p:nvSpPr>
          <p:cNvPr id="4" name="Footer Placeholder 3">
            <a:extLst>
              <a:ext uri="{FF2B5EF4-FFF2-40B4-BE49-F238E27FC236}">
                <a16:creationId xmlns:a16="http://schemas.microsoft.com/office/drawing/2014/main" id="{F9FF82CB-2D17-4918-821E-485475CF243B}"/>
              </a:ext>
            </a:extLst>
          </p:cNvPr>
          <p:cNvSpPr>
            <a:spLocks noGrp="1"/>
          </p:cNvSpPr>
          <p:nvPr>
            <p:ph type="ftr" sz="quarter" idx="11"/>
          </p:nvPr>
        </p:nvSpPr>
        <p:spPr/>
        <p:txBody>
          <a:bodyPr/>
          <a:lstStyle/>
          <a:p>
            <a:r>
              <a:rPr lang="en-US"/>
              <a:t>Sample Footer</a:t>
            </a:r>
          </a:p>
        </p:txBody>
      </p:sp>
      <p:sp>
        <p:nvSpPr>
          <p:cNvPr id="5" name="Slide Number Placeholder 4">
            <a:extLst>
              <a:ext uri="{FF2B5EF4-FFF2-40B4-BE49-F238E27FC236}">
                <a16:creationId xmlns:a16="http://schemas.microsoft.com/office/drawing/2014/main" id="{7B66589D-A056-4817-AE15-39D87FE13169}"/>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39" name="Freeform: Shape 38">
            <a:extLst>
              <a:ext uri="{FF2B5EF4-FFF2-40B4-BE49-F238E27FC236}">
                <a16:creationId xmlns:a16="http://schemas.microsoft.com/office/drawing/2014/main" id="{E489F067-39E1-4757-BC11-6169A343F2E1}"/>
              </a:ext>
            </a:extLst>
          </p:cNvPr>
          <p:cNvSpPr>
            <a:spLocks noChangeAspect="1"/>
          </p:cNvSpPr>
          <p:nvPr/>
        </p:nvSpPr>
        <p:spPr>
          <a:xfrm rot="18900000" flipV="1">
            <a:off x="-410727" y="3958416"/>
            <a:ext cx="3536330" cy="1853969"/>
          </a:xfrm>
          <a:custGeom>
            <a:avLst/>
            <a:gdLst>
              <a:gd name="connsiteX0" fmla="*/ 3536330 w 3536330"/>
              <a:gd name="connsiteY0" fmla="*/ 1853969 h 1853969"/>
              <a:gd name="connsiteX1" fmla="*/ 1682362 w 3536330"/>
              <a:gd name="connsiteY1" fmla="*/ 0 h 1853969"/>
              <a:gd name="connsiteX2" fmla="*/ 52157 w 3536330"/>
              <a:gd name="connsiteY2" fmla="*/ 970257 h 1853969"/>
              <a:gd name="connsiteX3" fmla="*/ 0 w 3536330"/>
              <a:gd name="connsiteY3" fmla="*/ 1078528 h 1853969"/>
              <a:gd name="connsiteX4" fmla="*/ 757215 w 3536330"/>
              <a:gd name="connsiteY4" fmla="*/ 1835743 h 1853969"/>
              <a:gd name="connsiteX5" fmla="*/ 774211 w 3536330"/>
              <a:gd name="connsiteY5" fmla="*/ 1667149 h 1853969"/>
              <a:gd name="connsiteX6" fmla="*/ 1682362 w 3536330"/>
              <a:gd name="connsiteY6" fmla="*/ 926985 h 1853969"/>
              <a:gd name="connsiteX7" fmla="*/ 2609345 w 3536330"/>
              <a:gd name="connsiteY7"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36330" h="1853969">
                <a:moveTo>
                  <a:pt x="3536330" y="1853969"/>
                </a:moveTo>
                <a:cubicBezTo>
                  <a:pt x="3536330" y="830051"/>
                  <a:pt x="2706280" y="0"/>
                  <a:pt x="1682362" y="0"/>
                </a:cubicBezTo>
                <a:cubicBezTo>
                  <a:pt x="978418" y="0"/>
                  <a:pt x="366107" y="392328"/>
                  <a:pt x="52157" y="970257"/>
                </a:cubicBezTo>
                <a:lnTo>
                  <a:pt x="0" y="1078528"/>
                </a:lnTo>
                <a:lnTo>
                  <a:pt x="757215" y="1835743"/>
                </a:lnTo>
                <a:lnTo>
                  <a:pt x="774211" y="1667149"/>
                </a:lnTo>
                <a:cubicBezTo>
                  <a:pt x="860649" y="1244739"/>
                  <a:pt x="1234397" y="926985"/>
                  <a:pt x="1682362" y="926985"/>
                </a:cubicBezTo>
                <a:cubicBezTo>
                  <a:pt x="2194320" y="926985"/>
                  <a:pt x="2609345" y="1342010"/>
                  <a:pt x="260934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355600" dist="101600" dir="162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Freeform: Shape 32">
            <a:extLst>
              <a:ext uri="{FF2B5EF4-FFF2-40B4-BE49-F238E27FC236}">
                <a16:creationId xmlns:a16="http://schemas.microsoft.com/office/drawing/2014/main" id="{DD231011-607F-42F1-B2D9-2BA8E91CC6AF}"/>
              </a:ext>
            </a:extLst>
          </p:cNvPr>
          <p:cNvSpPr>
            <a:spLocks noChangeAspect="1"/>
          </p:cNvSpPr>
          <p:nvPr/>
        </p:nvSpPr>
        <p:spPr>
          <a:xfrm rot="18900000" flipV="1">
            <a:off x="-481151" y="3649708"/>
            <a:ext cx="3478701" cy="2164843"/>
          </a:xfrm>
          <a:custGeom>
            <a:avLst/>
            <a:gdLst>
              <a:gd name="connsiteX0" fmla="*/ 3478701 w 3478701"/>
              <a:gd name="connsiteY0" fmla="*/ 2164843 h 2164843"/>
              <a:gd name="connsiteX1" fmla="*/ 1624733 w 3478701"/>
              <a:gd name="connsiteY1" fmla="*/ 0 h 2164843"/>
              <a:gd name="connsiteX2" fmla="*/ 87393 w 3478701"/>
              <a:gd name="connsiteY2" fmla="*/ 954459 h 2164843"/>
              <a:gd name="connsiteX3" fmla="*/ 0 w 3478701"/>
              <a:gd name="connsiteY3" fmla="*/ 1122434 h 2164843"/>
              <a:gd name="connsiteX4" fmla="*/ 736015 w 3478701"/>
              <a:gd name="connsiteY4" fmla="*/ 1858449 h 2164843"/>
              <a:gd name="connsiteX5" fmla="*/ 739424 w 3478701"/>
              <a:gd name="connsiteY5" fmla="*/ 1842964 h 2164843"/>
              <a:gd name="connsiteX6" fmla="*/ 1624733 w 3478701"/>
              <a:gd name="connsiteY6" fmla="*/ 1082422 h 2164843"/>
              <a:gd name="connsiteX7" fmla="*/ 2551716 w 3478701"/>
              <a:gd name="connsiteY7" fmla="*/ 2164843 h 21648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701" h="2164843">
                <a:moveTo>
                  <a:pt x="3478701" y="2164843"/>
                </a:moveTo>
                <a:cubicBezTo>
                  <a:pt x="3478701" y="969234"/>
                  <a:pt x="2648651" y="0"/>
                  <a:pt x="1624733" y="0"/>
                </a:cubicBezTo>
                <a:cubicBezTo>
                  <a:pt x="984784" y="0"/>
                  <a:pt x="420564" y="378607"/>
                  <a:pt x="87393" y="954459"/>
                </a:cubicBezTo>
                <a:lnTo>
                  <a:pt x="0" y="1122434"/>
                </a:lnTo>
                <a:lnTo>
                  <a:pt x="736015" y="1858449"/>
                </a:lnTo>
                <a:lnTo>
                  <a:pt x="739424" y="1842964"/>
                </a:lnTo>
                <a:cubicBezTo>
                  <a:pt x="856791" y="1402344"/>
                  <a:pt x="1208766" y="1082422"/>
                  <a:pt x="1624733" y="1082422"/>
                </a:cubicBezTo>
                <a:cubicBezTo>
                  <a:pt x="2136692" y="1082422"/>
                  <a:pt x="2551716" y="1567038"/>
                  <a:pt x="2551716" y="2164843"/>
                </a:cubicBezTo>
                <a:close/>
              </a:path>
            </a:pathLst>
          </a:custGeom>
          <a:solidFill>
            <a:schemeClr val="bg2">
              <a:lumMod val="50000"/>
              <a:lumOff val="50000"/>
              <a:alpha val="4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Oval 23">
            <a:extLst>
              <a:ext uri="{FF2B5EF4-FFF2-40B4-BE49-F238E27FC236}">
                <a16:creationId xmlns:a16="http://schemas.microsoft.com/office/drawing/2014/main" id="{EC472EFA-56B5-4A41-8D4B-E9F37727F34D}"/>
              </a:ext>
            </a:extLst>
          </p:cNvPr>
          <p:cNvSpPr/>
          <p:nvPr/>
        </p:nvSpPr>
        <p:spPr>
          <a:xfrm rot="13500000" flipV="1">
            <a:off x="1512277" y="284004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2" name="Oval 41">
            <a:extLst>
              <a:ext uri="{FF2B5EF4-FFF2-40B4-BE49-F238E27FC236}">
                <a16:creationId xmlns:a16="http://schemas.microsoft.com/office/drawing/2014/main" id="{33781B6C-21AD-489D-A3CB-522BB2AC543F}"/>
              </a:ext>
            </a:extLst>
          </p:cNvPr>
          <p:cNvSpPr>
            <a:spLocks noChangeAspect="1"/>
          </p:cNvSpPr>
          <p:nvPr/>
        </p:nvSpPr>
        <p:spPr>
          <a:xfrm>
            <a:off x="1780661" y="385236"/>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51" name="Group 50">
            <a:extLst>
              <a:ext uri="{FF2B5EF4-FFF2-40B4-BE49-F238E27FC236}">
                <a16:creationId xmlns:a16="http://schemas.microsoft.com/office/drawing/2014/main" id="{01AD5B80-530E-44CD-8D4A-2796FB214CBF}"/>
              </a:ext>
            </a:extLst>
          </p:cNvPr>
          <p:cNvGrpSpPr/>
          <p:nvPr/>
        </p:nvGrpSpPr>
        <p:grpSpPr>
          <a:xfrm>
            <a:off x="623181" y="1514007"/>
            <a:ext cx="734257" cy="760506"/>
            <a:chOff x="5243759" y="1363788"/>
            <a:chExt cx="734257" cy="760506"/>
          </a:xfrm>
        </p:grpSpPr>
        <p:sp>
          <p:nvSpPr>
            <p:cNvPr id="52" name="Freeform 5">
              <a:extLst>
                <a:ext uri="{FF2B5EF4-FFF2-40B4-BE49-F238E27FC236}">
                  <a16:creationId xmlns:a16="http://schemas.microsoft.com/office/drawing/2014/main" id="{2F746AA8-9050-4515-9B17-BC850368529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3" name="Freeform 6">
              <a:extLst>
                <a:ext uri="{FF2B5EF4-FFF2-40B4-BE49-F238E27FC236}">
                  <a16:creationId xmlns:a16="http://schemas.microsoft.com/office/drawing/2014/main" id="{23EC1AC3-1698-46D5-80B7-F22F15E1A5E4}"/>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4" name="Freeform 8">
              <a:extLst>
                <a:ext uri="{FF2B5EF4-FFF2-40B4-BE49-F238E27FC236}">
                  <a16:creationId xmlns:a16="http://schemas.microsoft.com/office/drawing/2014/main" id="{73766156-553C-46EB-93FA-4F37CC0FF5CF}"/>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718853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lstStyle/>
          <a:p>
            <a:fld id="{9EE9E0E3-ECF6-4CFE-8698-AEFEBCECC3C0}" type="datetime2">
              <a:rPr lang="en-US" smtClean="0"/>
              <a:t>Wednesday, January 11, 2023</a:t>
            </a:fld>
            <a:endParaRPr lang="en-US"/>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lstStyle/>
          <a:p>
            <a:r>
              <a:rPr lang="en-US"/>
              <a:t>Sample Footer</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3463356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rm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rm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lstStyle/>
          <a:p>
            <a:fld id="{251462FC-960E-4740-921F-B36862979F21}" type="datetime2">
              <a:rPr lang="en-US" smtClean="0"/>
              <a:t>Wednesday, January 11, 2023</a:t>
            </a:fld>
            <a:endParaRPr lang="en-US"/>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4163825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F98F1FBA-F8BB-42CF-8B3E-D19AAFEE96C1}"/>
              </a:ext>
            </a:extLst>
          </p:cNvPr>
          <p:cNvGrpSpPr/>
          <p:nvPr/>
        </p:nvGrpSpPr>
        <p:grpSpPr>
          <a:xfrm>
            <a:off x="334964" y="5115518"/>
            <a:ext cx="734257" cy="760506"/>
            <a:chOff x="5243759" y="1363788"/>
            <a:chExt cx="734257" cy="760506"/>
          </a:xfrm>
        </p:grpSpPr>
        <p:sp>
          <p:nvSpPr>
            <p:cNvPr id="18" name="Freeform 5">
              <a:extLst>
                <a:ext uri="{FF2B5EF4-FFF2-40B4-BE49-F238E27FC236}">
                  <a16:creationId xmlns:a16="http://schemas.microsoft.com/office/drawing/2014/main" id="{60EE09DD-C3DB-4266-BCC3-A765CFFBF379}"/>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5F301FE0-96DC-4EFB-BBEE-AED762C337C9}"/>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3BEAD276-8850-4C0C-9777-8537000D522A}"/>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4E5EE0A0-B07E-479B-9684-4BD09FA4376C}"/>
              </a:ext>
            </a:extLst>
          </p:cNvPr>
          <p:cNvSpPr>
            <a:spLocks noGrp="1"/>
          </p:cNvSpPr>
          <p:nvPr>
            <p:ph type="title"/>
          </p:nvPr>
        </p:nvSpPr>
        <p:spPr>
          <a:xfrm>
            <a:off x="550863" y="575409"/>
            <a:ext cx="4500562" cy="984885"/>
          </a:xfrm>
        </p:spPr>
        <p:txBody>
          <a:bodyPr vert="horz" wrap="square" lIns="0" tIns="0" rIns="0" bIns="0" rtlCol="0" anchor="t" anchorCtr="0">
            <a:normAutofit/>
          </a:bodyPr>
          <a:lstStyle>
            <a:lvl1pPr>
              <a:defRPr lang="en-US" sz="3200" dirty="0"/>
            </a:lvl1pPr>
          </a:lstStyle>
          <a:p>
            <a:pPr lvl="0">
              <a:lnSpc>
                <a:spcPct val="100000"/>
              </a:lnSpc>
            </a:pPr>
            <a:r>
              <a:rPr lang="en-US"/>
              <a:t>Click to edit Master title style</a:t>
            </a:r>
            <a:endParaRPr lang="en-US" dirty="0"/>
          </a:p>
        </p:txBody>
      </p:sp>
      <p:sp>
        <p:nvSpPr>
          <p:cNvPr id="3" name="Picture Placeholder 2">
            <a:extLst>
              <a:ext uri="{FF2B5EF4-FFF2-40B4-BE49-F238E27FC236}">
                <a16:creationId xmlns:a16="http://schemas.microsoft.com/office/drawing/2014/main" id="{C11893A9-3462-4F51-83AE-5D2F124B985F}"/>
              </a:ext>
            </a:extLst>
          </p:cNvPr>
          <p:cNvSpPr>
            <a:spLocks noGrp="1"/>
          </p:cNvSpPr>
          <p:nvPr>
            <p:ph type="pic" idx="1"/>
          </p:nvPr>
        </p:nvSpPr>
        <p:spPr>
          <a:xfrm>
            <a:off x="5267324" y="575409"/>
            <a:ext cx="6373813" cy="5733316"/>
          </a:xfrm>
        </p:spPr>
        <p:txBody>
          <a:bodyPr>
            <a:normAutofit/>
          </a:bodyPr>
          <a:lstStyle>
            <a:lvl1pPr marL="0" indent="0">
              <a:buNone/>
              <a:defRPr sz="16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BA9240C-79C0-4A88-A476-725DE1B9C28F}"/>
              </a:ext>
            </a:extLst>
          </p:cNvPr>
          <p:cNvSpPr>
            <a:spLocks noGrp="1"/>
          </p:cNvSpPr>
          <p:nvPr>
            <p:ph type="body" sz="half" idx="2"/>
          </p:nvPr>
        </p:nvSpPr>
        <p:spPr>
          <a:xfrm>
            <a:off x="550863" y="1776195"/>
            <a:ext cx="4500562" cy="4532530"/>
          </a:xfrm>
        </p:spPr>
        <p:txBody>
          <a:bodyPr anchor="t" anchorCtr="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lstStyle/>
          <a:p>
            <a:fld id="{E50BC9E2-CB44-4C05-9BB5-496C18A241E0}" type="datetime2">
              <a:rPr lang="en-US" smtClean="0"/>
              <a:t>Wednesday, January 11, 2023</a:t>
            </a:fld>
            <a:endParaRPr lang="en-US"/>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lstStyle/>
          <a:p>
            <a:r>
              <a:rPr lang="en-US"/>
              <a:t>Sample Footer</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lstStyle/>
          <a:p>
            <a:fld id="{DBA1B0FB-D917-4C8C-928F-313BD683BF39}" type="slidenum">
              <a:rPr lang="en-US" smtClean="0"/>
              <a:t>‹#›</a:t>
            </a:fld>
            <a:endParaRPr lang="en-US"/>
          </a:p>
        </p:txBody>
      </p:sp>
    </p:spTree>
    <p:extLst>
      <p:ext uri="{BB962C8B-B14F-4D97-AF65-F5344CB8AC3E}">
        <p14:creationId xmlns:p14="http://schemas.microsoft.com/office/powerpoint/2010/main" val="2248686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Wednesday, January 11, 2023</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1369710865"/>
      </p:ext>
    </p:extLst>
  </p:cSld>
  <p:clrMap bg1="dk1" tx1="lt1" bg2="dk2" tx2="lt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E5158DF-E534-9EE1-95B2-1EE58FEE8053}"/>
              </a:ext>
            </a:extLst>
          </p:cNvPr>
          <p:cNvSpPr>
            <a:spLocks noGrp="1"/>
          </p:cNvSpPr>
          <p:nvPr>
            <p:ph type="ctrTitle"/>
          </p:nvPr>
        </p:nvSpPr>
        <p:spPr>
          <a:xfrm>
            <a:off x="550863" y="549275"/>
            <a:ext cx="11088687" cy="984885"/>
          </a:xfrm>
        </p:spPr>
        <p:txBody>
          <a:bodyPr wrap="square" anchor="ctr">
            <a:normAutofit/>
          </a:bodyPr>
          <a:lstStyle/>
          <a:p>
            <a:pPr>
              <a:lnSpc>
                <a:spcPct val="90000"/>
              </a:lnSpc>
            </a:pPr>
            <a:r>
              <a:rPr lang="en-US" sz="3400" dirty="0"/>
              <a:t>What Does the Bible Say about the Last Things?</a:t>
            </a:r>
          </a:p>
        </p:txBody>
      </p:sp>
      <p:pic>
        <p:nvPicPr>
          <p:cNvPr id="30" name="Picture 3">
            <a:extLst>
              <a:ext uri="{FF2B5EF4-FFF2-40B4-BE49-F238E27FC236}">
                <a16:creationId xmlns:a16="http://schemas.microsoft.com/office/drawing/2014/main" id="{1287DC2E-FC14-A2FD-86ED-A375292C095F}"/>
              </a:ext>
            </a:extLst>
          </p:cNvPr>
          <p:cNvPicPr>
            <a:picLocks noChangeAspect="1"/>
          </p:cNvPicPr>
          <p:nvPr/>
        </p:nvPicPr>
        <p:blipFill rotWithShape="1">
          <a:blip r:embed="rId2"/>
          <a:srcRect t="22909" b="18422"/>
          <a:stretch/>
        </p:blipFill>
        <p:spPr>
          <a:xfrm>
            <a:off x="20" y="2083435"/>
            <a:ext cx="12191980" cy="4774564"/>
          </a:xfrm>
          <a:custGeom>
            <a:avLst/>
            <a:gdLst/>
            <a:ahLst/>
            <a:cxnLst/>
            <a:rect l="l" t="t" r="r" b="b"/>
            <a:pathLst>
              <a:path w="12192000" h="4774564">
                <a:moveTo>
                  <a:pt x="0" y="0"/>
                </a:moveTo>
                <a:lnTo>
                  <a:pt x="12192000" y="0"/>
                </a:lnTo>
                <a:lnTo>
                  <a:pt x="12192000" y="4774564"/>
                </a:lnTo>
                <a:lnTo>
                  <a:pt x="0" y="4774564"/>
                </a:lnTo>
                <a:close/>
              </a:path>
            </a:pathLst>
          </a:custGeom>
        </p:spPr>
      </p:pic>
      <p:sp>
        <p:nvSpPr>
          <p:cNvPr id="35" name="Rectangle 34">
            <a:extLst>
              <a:ext uri="{FF2B5EF4-FFF2-40B4-BE49-F238E27FC236}">
                <a16:creationId xmlns:a16="http://schemas.microsoft.com/office/drawing/2014/main" id="{5337EA23-6703-4C96-9EEB-A408CBDD6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8993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fontScale="90000"/>
          </a:bodyPr>
          <a:lstStyle/>
          <a:p>
            <a:r>
              <a:rPr lang="en-US" dirty="0"/>
              <a:t>For what purpose, then, do we approach the Lord’s Table?</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0" y="1881275"/>
            <a:ext cx="12191999" cy="4976725"/>
          </a:xfrm>
        </p:spPr>
        <p:txBody>
          <a:bodyPr>
            <a:noAutofit/>
          </a:bodyPr>
          <a:lstStyle/>
          <a:p>
            <a:r>
              <a:rPr lang="en-US" sz="3600" dirty="0">
                <a:solidFill>
                  <a:schemeClr val="tx1"/>
                </a:solidFill>
              </a:rPr>
              <a:t>The Bible says:</a:t>
            </a:r>
          </a:p>
          <a:p>
            <a:pPr lvl="1"/>
            <a:r>
              <a:rPr lang="en-US" sz="3600" dirty="0">
                <a:solidFill>
                  <a:schemeClr val="tx1"/>
                </a:solidFill>
              </a:rPr>
              <a:t>Luke 22:19-20</a:t>
            </a:r>
          </a:p>
          <a:p>
            <a:pPr lvl="1"/>
            <a:r>
              <a:rPr lang="en-US" sz="3200" dirty="0">
                <a:solidFill>
                  <a:srgbClr val="FFFFFF"/>
                </a:solidFill>
                <a:effectLst/>
              </a:rPr>
              <a:t>And he took bread, and when he had given thanks, he broke it and gave it to them, saying, “This is my body, which is given for you. Do this in remembrance of me.” And likewise the cup after they had eaten, saying, “This cup that is poured out for you is the new covenant in my blood. </a:t>
            </a:r>
          </a:p>
        </p:txBody>
      </p:sp>
    </p:spTree>
    <p:extLst>
      <p:ext uri="{BB962C8B-B14F-4D97-AF65-F5344CB8AC3E}">
        <p14:creationId xmlns:p14="http://schemas.microsoft.com/office/powerpoint/2010/main" val="985849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fontScale="90000"/>
          </a:bodyPr>
          <a:lstStyle/>
          <a:p>
            <a:r>
              <a:rPr lang="en-US" dirty="0"/>
              <a:t>For what purpose, then, do we approach the Lord’s Table?</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0" y="2484783"/>
            <a:ext cx="12191999" cy="4373217"/>
          </a:xfrm>
        </p:spPr>
        <p:txBody>
          <a:bodyPr>
            <a:noAutofit/>
          </a:bodyPr>
          <a:lstStyle/>
          <a:p>
            <a:r>
              <a:rPr lang="en-US" sz="4200" dirty="0">
                <a:solidFill>
                  <a:schemeClr val="tx1"/>
                </a:solidFill>
              </a:rPr>
              <a:t>Matthew 26:28</a:t>
            </a:r>
          </a:p>
          <a:p>
            <a:pPr lvl="1"/>
            <a:r>
              <a:rPr lang="en-US" sz="3200" dirty="0">
                <a:solidFill>
                  <a:srgbClr val="FFFFFF"/>
                </a:solidFill>
                <a:effectLst/>
              </a:rPr>
              <a:t>For this is my blood of the covenant, which is poured out for many for the forgiveness of sins.</a:t>
            </a:r>
          </a:p>
          <a:p>
            <a:pPr marL="0" indent="0">
              <a:buNone/>
            </a:pPr>
            <a:endParaRPr lang="en-US" sz="3600" dirty="0">
              <a:effectLst/>
              <a:latin typeface="Helvetica" pitchFamily="2" charset="0"/>
            </a:endParaRPr>
          </a:p>
        </p:txBody>
      </p:sp>
    </p:spTree>
    <p:extLst>
      <p:ext uri="{BB962C8B-B14F-4D97-AF65-F5344CB8AC3E}">
        <p14:creationId xmlns:p14="http://schemas.microsoft.com/office/powerpoint/2010/main" val="2658720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fontScale="90000"/>
          </a:bodyPr>
          <a:lstStyle/>
          <a:p>
            <a:r>
              <a:rPr lang="en-US" dirty="0"/>
              <a:t>For what purpose, then, do we approach the Lord’s Table?</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0" y="2484783"/>
            <a:ext cx="12191999" cy="4373217"/>
          </a:xfrm>
        </p:spPr>
        <p:txBody>
          <a:bodyPr>
            <a:noAutofit/>
          </a:bodyPr>
          <a:lstStyle/>
          <a:p>
            <a:r>
              <a:rPr lang="en-US" sz="3800" dirty="0">
                <a:solidFill>
                  <a:srgbClr val="FFFFFF"/>
                </a:solidFill>
              </a:rPr>
              <a:t>2 Corinthians 5:15, 17</a:t>
            </a:r>
          </a:p>
          <a:p>
            <a:pPr lvl="1"/>
            <a:r>
              <a:rPr lang="en-US" sz="3200" dirty="0">
                <a:solidFill>
                  <a:srgbClr val="FFFFFF"/>
                </a:solidFill>
                <a:effectLst/>
                <a:latin typeface="Helvetica" pitchFamily="2" charset="0"/>
              </a:rPr>
              <a:t>and he died for all, that those who live might no longer live for themselves but for him who for their sake died and was raised.</a:t>
            </a:r>
            <a:r>
              <a:rPr lang="en-US" sz="3200" dirty="0">
                <a:solidFill>
                  <a:srgbClr val="FFFFFF"/>
                </a:solidFill>
                <a:latin typeface="Helvetica" pitchFamily="2" charset="0"/>
              </a:rPr>
              <a:t> . . </a:t>
            </a:r>
            <a:r>
              <a:rPr lang="en-US" sz="3200" dirty="0">
                <a:solidFill>
                  <a:srgbClr val="FFFFFF"/>
                </a:solidFill>
                <a:effectLst/>
                <a:latin typeface="Helvetica" pitchFamily="2" charset="0"/>
              </a:rPr>
              <a:t>Therefore, if anyone is in Christ, he is a new creation. The old has passed away; behold, the new has come.</a:t>
            </a:r>
          </a:p>
          <a:p>
            <a:endParaRPr lang="en-US" sz="3600" dirty="0">
              <a:effectLst/>
              <a:latin typeface="Helvetica" pitchFamily="2" charset="0"/>
            </a:endParaRPr>
          </a:p>
        </p:txBody>
      </p:sp>
    </p:spTree>
    <p:extLst>
      <p:ext uri="{BB962C8B-B14F-4D97-AF65-F5344CB8AC3E}">
        <p14:creationId xmlns:p14="http://schemas.microsoft.com/office/powerpoint/2010/main" val="2196244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fontScale="90000"/>
          </a:bodyPr>
          <a:lstStyle/>
          <a:p>
            <a:r>
              <a:rPr lang="en-US" dirty="0"/>
              <a:t>For what purpose, then, do we approach the Lord’s Table?</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0" y="2484783"/>
            <a:ext cx="12191999" cy="4373217"/>
          </a:xfrm>
        </p:spPr>
        <p:txBody>
          <a:bodyPr>
            <a:noAutofit/>
          </a:bodyPr>
          <a:lstStyle/>
          <a:p>
            <a:r>
              <a:rPr lang="en-US" sz="3800" dirty="0">
                <a:solidFill>
                  <a:srgbClr val="FFFFFF"/>
                </a:solidFill>
              </a:rPr>
              <a:t>1 Corinthians 11:26</a:t>
            </a:r>
          </a:p>
          <a:p>
            <a:pPr lvl="1"/>
            <a:r>
              <a:rPr lang="en-US" sz="3400" dirty="0">
                <a:solidFill>
                  <a:srgbClr val="FFFFFF"/>
                </a:solidFill>
                <a:effectLst/>
                <a:latin typeface="Helvetica" pitchFamily="2" charset="0"/>
              </a:rPr>
              <a:t>For as often as you eat this bread and drink the cup, you proclaim the Lord’s death until he comes.</a:t>
            </a:r>
          </a:p>
          <a:p>
            <a:r>
              <a:rPr lang="en-US" sz="3600" dirty="0">
                <a:solidFill>
                  <a:srgbClr val="FFFFFF"/>
                </a:solidFill>
                <a:effectLst/>
                <a:latin typeface="Helvetica" pitchFamily="2" charset="0"/>
              </a:rPr>
              <a:t>1 Corinthians 10:17</a:t>
            </a:r>
          </a:p>
          <a:p>
            <a:pPr lvl="1"/>
            <a:r>
              <a:rPr lang="en-US" sz="3400" dirty="0">
                <a:solidFill>
                  <a:srgbClr val="FFFFFF"/>
                </a:solidFill>
                <a:effectLst/>
                <a:latin typeface="Helvetica" pitchFamily="2" charset="0"/>
              </a:rPr>
              <a:t>Because there is one bread, we who are many are one body, for we all partake of the one bread.</a:t>
            </a:r>
          </a:p>
          <a:p>
            <a:pPr lvl="1"/>
            <a:endParaRPr lang="en-US" sz="3000" dirty="0">
              <a:effectLst/>
              <a:latin typeface="Helvetica" pitchFamily="2" charset="0"/>
            </a:endParaRPr>
          </a:p>
        </p:txBody>
      </p:sp>
    </p:spTree>
    <p:extLst>
      <p:ext uri="{BB962C8B-B14F-4D97-AF65-F5344CB8AC3E}">
        <p14:creationId xmlns:p14="http://schemas.microsoft.com/office/powerpoint/2010/main" val="198140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96F70-97AA-D31B-F07F-2ADD54BE36FC}"/>
              </a:ext>
            </a:extLst>
          </p:cNvPr>
          <p:cNvSpPr>
            <a:spLocks noGrp="1"/>
          </p:cNvSpPr>
          <p:nvPr>
            <p:ph type="title"/>
          </p:nvPr>
        </p:nvSpPr>
        <p:spPr/>
        <p:txBody>
          <a:bodyPr>
            <a:normAutofit fontScale="90000"/>
          </a:bodyPr>
          <a:lstStyle/>
          <a:p>
            <a:r>
              <a:rPr lang="en-US" dirty="0"/>
              <a:t>What do the Scriptures teach of the real presence of Christ’s body and blood in the Lord’s Supper?</a:t>
            </a:r>
          </a:p>
        </p:txBody>
      </p:sp>
      <p:sp>
        <p:nvSpPr>
          <p:cNvPr id="3" name="Content Placeholder 2">
            <a:extLst>
              <a:ext uri="{FF2B5EF4-FFF2-40B4-BE49-F238E27FC236}">
                <a16:creationId xmlns:a16="http://schemas.microsoft.com/office/drawing/2014/main" id="{E015A831-A176-FEA7-9E77-EF431A0E5053}"/>
              </a:ext>
            </a:extLst>
          </p:cNvPr>
          <p:cNvSpPr>
            <a:spLocks noGrp="1"/>
          </p:cNvSpPr>
          <p:nvPr>
            <p:ph idx="1"/>
          </p:nvPr>
        </p:nvSpPr>
        <p:spPr>
          <a:xfrm>
            <a:off x="0" y="2923082"/>
            <a:ext cx="12192000" cy="3934918"/>
          </a:xfrm>
        </p:spPr>
        <p:txBody>
          <a:bodyPr>
            <a:normAutofit/>
          </a:bodyPr>
          <a:lstStyle/>
          <a:p>
            <a:r>
              <a:rPr lang="en-US" sz="3600" dirty="0">
                <a:solidFill>
                  <a:srgbClr val="FCFFFF"/>
                </a:solidFill>
              </a:rPr>
              <a:t>1 Corinthians 10:16</a:t>
            </a:r>
          </a:p>
          <a:p>
            <a:pPr lvl="1"/>
            <a:r>
              <a:rPr lang="en-US" sz="3400" dirty="0">
                <a:solidFill>
                  <a:srgbClr val="FCFFFF"/>
                </a:solidFill>
                <a:effectLst/>
                <a:latin typeface="Helvetica" pitchFamily="2" charset="0"/>
              </a:rPr>
              <a:t>The cup of blessing that we bless, is it not a participation in the blood of Christ? The bread that we break, is it not a participation in the body of Christ?</a:t>
            </a:r>
            <a:endParaRPr lang="en-US" sz="3400" dirty="0">
              <a:solidFill>
                <a:srgbClr val="FCFFFF"/>
              </a:solidFill>
            </a:endParaRPr>
          </a:p>
          <a:p>
            <a:pPr lvl="1"/>
            <a:endParaRPr lang="en-US" sz="3200" dirty="0"/>
          </a:p>
        </p:txBody>
      </p:sp>
    </p:spTree>
    <p:extLst>
      <p:ext uri="{BB962C8B-B14F-4D97-AF65-F5344CB8AC3E}">
        <p14:creationId xmlns:p14="http://schemas.microsoft.com/office/powerpoint/2010/main" val="4239907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fontScale="90000"/>
          </a:bodyPr>
          <a:lstStyle/>
          <a:p>
            <a:r>
              <a:rPr lang="en-US" dirty="0"/>
              <a:t>For what purpose, then, do we approach the Lord’s Table?</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0" y="2484783"/>
            <a:ext cx="12191999" cy="4373217"/>
          </a:xfrm>
        </p:spPr>
        <p:txBody>
          <a:bodyPr>
            <a:noAutofit/>
          </a:bodyPr>
          <a:lstStyle/>
          <a:p>
            <a:r>
              <a:rPr lang="en-US" sz="3800" dirty="0">
                <a:solidFill>
                  <a:srgbClr val="FFFFFF"/>
                </a:solidFill>
              </a:rPr>
              <a:t>Acts 2:42</a:t>
            </a:r>
          </a:p>
          <a:p>
            <a:pPr lvl="1"/>
            <a:r>
              <a:rPr lang="en-US" sz="3400" dirty="0">
                <a:solidFill>
                  <a:srgbClr val="FFFFFF"/>
                </a:solidFill>
                <a:effectLst/>
                <a:latin typeface="Helvetica" pitchFamily="2" charset="0"/>
              </a:rPr>
              <a:t>And they devoted themselves to the apostles’ teaching and the fellowship, to the breaking of bread and the prayers.</a:t>
            </a:r>
          </a:p>
          <a:p>
            <a:endParaRPr lang="en-US" sz="3400" dirty="0">
              <a:solidFill>
                <a:srgbClr val="FFFFFF"/>
              </a:solidFill>
              <a:effectLst/>
              <a:latin typeface="Helvetica" pitchFamily="2" charset="0"/>
            </a:endParaRPr>
          </a:p>
          <a:p>
            <a:pPr lvl="1"/>
            <a:endParaRPr lang="en-US" sz="3000" dirty="0">
              <a:effectLst/>
              <a:latin typeface="Helvetica" pitchFamily="2" charset="0"/>
            </a:endParaRPr>
          </a:p>
        </p:txBody>
      </p:sp>
    </p:spTree>
    <p:extLst>
      <p:ext uri="{BB962C8B-B14F-4D97-AF65-F5344CB8AC3E}">
        <p14:creationId xmlns:p14="http://schemas.microsoft.com/office/powerpoint/2010/main" val="180408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For what purpose, then, do we approach the Lord’s Table?</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1881275"/>
            <a:ext cx="12191999" cy="4976725"/>
          </a:xfrm>
        </p:spPr>
        <p:txBody>
          <a:bodyPr>
            <a:noAutofit/>
          </a:bodyPr>
          <a:lstStyle/>
          <a:p>
            <a:r>
              <a:rPr lang="en-US" sz="3400" dirty="0">
                <a:solidFill>
                  <a:srgbClr val="FFFFFF"/>
                </a:solidFill>
              </a:rPr>
              <a:t>From the Scriptures we know we approach the Lord’s Table:</a:t>
            </a:r>
          </a:p>
          <a:p>
            <a:pPr lvl="1"/>
            <a:r>
              <a:rPr lang="en-US" sz="3400" dirty="0">
                <a:solidFill>
                  <a:srgbClr val="FFFFFF"/>
                </a:solidFill>
              </a:rPr>
              <a:t>Chiefly to be strengthened in our faith in the forgiveness of sins through our Lord Jesus Christ;</a:t>
            </a:r>
          </a:p>
          <a:p>
            <a:pPr lvl="1"/>
            <a:r>
              <a:rPr lang="en-US" sz="3400" dirty="0">
                <a:solidFill>
                  <a:srgbClr val="FFFFFF"/>
                </a:solidFill>
              </a:rPr>
              <a:t>To obtain strength for a holier life</a:t>
            </a:r>
          </a:p>
          <a:p>
            <a:pPr lvl="2"/>
            <a:r>
              <a:rPr lang="en-US" sz="3400" dirty="0">
                <a:solidFill>
                  <a:srgbClr val="FFFFFF"/>
                </a:solidFill>
              </a:rPr>
              <a:t>Being strengthened in our faith, our hearts are filled with gratitude to God, and  this, in turn urges us to lead a life which is well pleasing to him.</a:t>
            </a:r>
          </a:p>
        </p:txBody>
      </p:sp>
    </p:spTree>
    <p:extLst>
      <p:ext uri="{BB962C8B-B14F-4D97-AF65-F5344CB8AC3E}">
        <p14:creationId xmlns:p14="http://schemas.microsoft.com/office/powerpoint/2010/main" val="3407278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For what purpose, then, do we approach the Lord’s Table?</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1881275"/>
            <a:ext cx="12191999" cy="4976725"/>
          </a:xfrm>
        </p:spPr>
        <p:txBody>
          <a:bodyPr>
            <a:noAutofit/>
          </a:bodyPr>
          <a:lstStyle/>
          <a:p>
            <a:r>
              <a:rPr lang="en-US" sz="3400" dirty="0">
                <a:solidFill>
                  <a:srgbClr val="FFFFFF"/>
                </a:solidFill>
              </a:rPr>
              <a:t>From the Scriptures we know we approach the Lord’s Table:</a:t>
            </a:r>
          </a:p>
          <a:p>
            <a:pPr lvl="1"/>
            <a:r>
              <a:rPr lang="en-US" sz="3400" dirty="0">
                <a:solidFill>
                  <a:srgbClr val="FFFFFF"/>
                </a:solidFill>
              </a:rPr>
              <a:t>Lovingly to remember Christ and His bitter suffering and death which He endured for us;</a:t>
            </a:r>
          </a:p>
          <a:p>
            <a:pPr lvl="1"/>
            <a:r>
              <a:rPr lang="en-US" sz="3400" dirty="0">
                <a:solidFill>
                  <a:srgbClr val="FFFFFF"/>
                </a:solidFill>
              </a:rPr>
              <a:t>To confess the crucified Christ before men;</a:t>
            </a:r>
          </a:p>
          <a:p>
            <a:pPr lvl="1"/>
            <a:r>
              <a:rPr lang="en-US" sz="3400" dirty="0">
                <a:solidFill>
                  <a:srgbClr val="FFFFFF"/>
                </a:solidFill>
              </a:rPr>
              <a:t>To bear witness that we are of one faith with those who commune with us.</a:t>
            </a:r>
          </a:p>
          <a:p>
            <a:pPr lvl="1"/>
            <a:endParaRPr lang="en-US" sz="3400" dirty="0">
              <a:solidFill>
                <a:srgbClr val="FFFFFF"/>
              </a:solidFill>
              <a:effectLst/>
              <a:latin typeface="Helvetica" pitchFamily="2" charset="0"/>
            </a:endParaRPr>
          </a:p>
        </p:txBody>
      </p:sp>
    </p:spTree>
    <p:extLst>
      <p:ext uri="{BB962C8B-B14F-4D97-AF65-F5344CB8AC3E}">
        <p14:creationId xmlns:p14="http://schemas.microsoft.com/office/powerpoint/2010/main" val="28029385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Does everyone who goes to the Sacrament receive Christ’s body and blood for the forgiveness of his sins?</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773180"/>
            <a:ext cx="12191999" cy="4084820"/>
          </a:xfrm>
        </p:spPr>
        <p:txBody>
          <a:bodyPr>
            <a:normAutofit/>
          </a:bodyPr>
          <a:lstStyle/>
          <a:p>
            <a:r>
              <a:rPr lang="en-US" sz="3600" dirty="0">
                <a:solidFill>
                  <a:srgbClr val="FCFFFF"/>
                </a:solidFill>
              </a:rPr>
              <a:t>The Bible says:</a:t>
            </a:r>
          </a:p>
          <a:p>
            <a:pPr lvl="1"/>
            <a:r>
              <a:rPr lang="en-US" sz="3600" dirty="0">
                <a:solidFill>
                  <a:srgbClr val="FCFFFF"/>
                </a:solidFill>
                <a:effectLst/>
                <a:latin typeface="Helvetica" pitchFamily="2" charset="0"/>
              </a:rPr>
              <a:t>1 Corinthians 11:29</a:t>
            </a:r>
          </a:p>
          <a:p>
            <a:pPr lvl="2"/>
            <a:r>
              <a:rPr lang="en-US" sz="3400" dirty="0">
                <a:solidFill>
                  <a:srgbClr val="FFFFFF"/>
                </a:solidFill>
                <a:effectLst/>
              </a:rPr>
              <a:t>For anyone who eats and drinks without discerning the body eats and drinks judgment on himself</a:t>
            </a:r>
          </a:p>
        </p:txBody>
      </p:sp>
    </p:spTree>
    <p:extLst>
      <p:ext uri="{BB962C8B-B14F-4D97-AF65-F5344CB8AC3E}">
        <p14:creationId xmlns:p14="http://schemas.microsoft.com/office/powerpoint/2010/main" val="632648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Does everyone who goes to the Sacrament receive Christ’s body and blood for the forgiveness of his sins?</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773180"/>
            <a:ext cx="12191999" cy="4084820"/>
          </a:xfrm>
        </p:spPr>
        <p:txBody>
          <a:bodyPr>
            <a:normAutofit/>
          </a:bodyPr>
          <a:lstStyle/>
          <a:p>
            <a:r>
              <a:rPr lang="en-US" sz="3200" dirty="0">
                <a:solidFill>
                  <a:srgbClr val="FCFFFF"/>
                </a:solidFill>
              </a:rPr>
              <a:t>Hebrews 11:6</a:t>
            </a:r>
          </a:p>
          <a:p>
            <a:pPr lvl="1"/>
            <a:r>
              <a:rPr lang="en-US" sz="3400" dirty="0">
                <a:solidFill>
                  <a:srgbClr val="FFFFFF"/>
                </a:solidFill>
                <a:effectLst/>
              </a:rPr>
              <a:t>And without faith it is impossible to please him, for whoever would draw near to God must believe that he exists and that he rewards those who seek him.</a:t>
            </a:r>
          </a:p>
        </p:txBody>
      </p:sp>
    </p:spTree>
    <p:extLst>
      <p:ext uri="{BB962C8B-B14F-4D97-AF65-F5344CB8AC3E}">
        <p14:creationId xmlns:p14="http://schemas.microsoft.com/office/powerpoint/2010/main" val="3493775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Oval 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4" name="Group 1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15" name="Freeform: Shape 14">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Oval 16">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20" name="Rectangle 19">
            <a:extLst>
              <a:ext uri="{FF2B5EF4-FFF2-40B4-BE49-F238E27FC236}">
                <a16:creationId xmlns:a16="http://schemas.microsoft.com/office/drawing/2014/main" id="{940082A1-24A5-4276-83A4-39E993BD69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6D840B21-A957-4CFE-AA5B-9711DF6D33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5000" y="397225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CCC7276C-985F-3AEF-7019-11ACB93A7A2E}"/>
              </a:ext>
            </a:extLst>
          </p:cNvPr>
          <p:cNvSpPr>
            <a:spLocks noGrp="1"/>
          </p:cNvSpPr>
          <p:nvPr>
            <p:ph type="title"/>
          </p:nvPr>
        </p:nvSpPr>
        <p:spPr>
          <a:xfrm>
            <a:off x="1487487" y="549275"/>
            <a:ext cx="9217026" cy="3864534"/>
          </a:xfrm>
        </p:spPr>
        <p:txBody>
          <a:bodyPr vert="horz" wrap="square" lIns="0" tIns="0" rIns="0" bIns="0" rtlCol="0" anchor="b" anchorCtr="0">
            <a:normAutofit/>
          </a:bodyPr>
          <a:lstStyle/>
          <a:p>
            <a:pPr algn="ctr">
              <a:lnSpc>
                <a:spcPct val="90000"/>
              </a:lnSpc>
            </a:pPr>
            <a:r>
              <a:rPr lang="en-US" sz="8900" dirty="0"/>
              <a:t>What we confess from the Small Catechism</a:t>
            </a:r>
          </a:p>
        </p:txBody>
      </p:sp>
      <p:grpSp>
        <p:nvGrpSpPr>
          <p:cNvPr id="24" name="Group 23">
            <a:extLst>
              <a:ext uri="{FF2B5EF4-FFF2-40B4-BE49-F238E27FC236}">
                <a16:creationId xmlns:a16="http://schemas.microsoft.com/office/drawing/2014/main" id="{DBFD4376-13D5-43C1-86D8-8133A9D886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633126" y="5677571"/>
            <a:ext cx="631474" cy="667800"/>
            <a:chOff x="2994153" y="1378666"/>
            <a:chExt cx="631474" cy="667800"/>
          </a:xfrm>
        </p:grpSpPr>
        <p:sp>
          <p:nvSpPr>
            <p:cNvPr id="25" name="Freeform: Shape 24">
              <a:extLst>
                <a:ext uri="{FF2B5EF4-FFF2-40B4-BE49-F238E27FC236}">
                  <a16:creationId xmlns:a16="http://schemas.microsoft.com/office/drawing/2014/main" id="{176FEFF4-F643-4DA7-93C4-E222FCBA0819}"/>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5000"/>
                    <a:lumOff val="5000"/>
                  </a:schemeClr>
                </a:gs>
                <a:gs pos="30000">
                  <a:schemeClr val="bg2">
                    <a:lumMod val="95000"/>
                    <a:lumOff val="5000"/>
                  </a:schemeClr>
                </a:gs>
                <a:gs pos="40000">
                  <a:schemeClr val="bg2">
                    <a:lumMod val="85000"/>
                    <a:lumOff val="1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A059AD75-BB86-41B7-84D4-4B5AE0E21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18045033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Does everyone who goes to the Sacrament receive Christ’s body and blood for the forgiveness of his sins?</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773180"/>
            <a:ext cx="12191999" cy="4084820"/>
          </a:xfrm>
        </p:spPr>
        <p:txBody>
          <a:bodyPr>
            <a:normAutofit lnSpcReduction="10000"/>
          </a:bodyPr>
          <a:lstStyle/>
          <a:p>
            <a:r>
              <a:rPr lang="en-US" sz="3600" dirty="0">
                <a:solidFill>
                  <a:srgbClr val="FCFFFF"/>
                </a:solidFill>
              </a:rPr>
              <a:t>From the Scriptures we know:</a:t>
            </a:r>
          </a:p>
          <a:p>
            <a:pPr lvl="1"/>
            <a:r>
              <a:rPr lang="en-US" sz="3400" dirty="0">
                <a:solidFill>
                  <a:srgbClr val="FCFFFF"/>
                </a:solidFill>
              </a:rPr>
              <a:t>Everyone who receives the Sacrament receives the body and blood of Christ given for the forgiveness of sins.</a:t>
            </a:r>
          </a:p>
          <a:p>
            <a:pPr lvl="1"/>
            <a:r>
              <a:rPr lang="en-US" sz="3400" dirty="0">
                <a:solidFill>
                  <a:srgbClr val="FCFFFF"/>
                </a:solidFill>
              </a:rPr>
              <a:t>However, if someone receives the Sacrament without discernment, that is without true faith that trusts in the body and blood of Christ in, with, and under the bread and wine, receives the Sacrament for judgment rather than forgiveness.</a:t>
            </a:r>
          </a:p>
        </p:txBody>
      </p:sp>
    </p:spTree>
    <p:extLst>
      <p:ext uri="{BB962C8B-B14F-4D97-AF65-F5344CB8AC3E}">
        <p14:creationId xmlns:p14="http://schemas.microsoft.com/office/powerpoint/2010/main" val="795299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Does everyone who goes to the Sacrament receive Christ’s body and blood for the forgiveness of his sins?</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564296"/>
            <a:ext cx="12191999" cy="4293704"/>
          </a:xfrm>
        </p:spPr>
        <p:txBody>
          <a:bodyPr>
            <a:normAutofit fontScale="92500" lnSpcReduction="10000"/>
          </a:bodyPr>
          <a:lstStyle/>
          <a:p>
            <a:r>
              <a:rPr lang="en-US" sz="3600" dirty="0">
                <a:solidFill>
                  <a:srgbClr val="FCFFFF"/>
                </a:solidFill>
              </a:rPr>
              <a:t>From the Scriptures we know:</a:t>
            </a:r>
          </a:p>
          <a:p>
            <a:pPr lvl="1"/>
            <a:r>
              <a:rPr lang="en-US" sz="3400" dirty="0">
                <a:solidFill>
                  <a:srgbClr val="FCFFFF"/>
                </a:solidFill>
              </a:rPr>
              <a:t>However, if someone receives the Sacrament without discernment, that is without true faith that trusts in the body and blood of Christ in, with, and under the bread and wine, receives the Sacrament for judgment rather than forgiveness.</a:t>
            </a:r>
          </a:p>
          <a:p>
            <a:pPr lvl="2"/>
            <a:r>
              <a:rPr lang="en-US" sz="3400" dirty="0">
                <a:solidFill>
                  <a:srgbClr val="FCFFFF"/>
                </a:solidFill>
              </a:rPr>
              <a:t>Forgiveness is placed into the Sacrament through the Words of Christ. It is only through faith that the Word and the accompanying gifts are received.</a:t>
            </a:r>
          </a:p>
        </p:txBody>
      </p:sp>
    </p:spTree>
    <p:extLst>
      <p:ext uri="{BB962C8B-B14F-4D97-AF65-F5344CB8AC3E}">
        <p14:creationId xmlns:p14="http://schemas.microsoft.com/office/powerpoint/2010/main" val="316116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should we do therefore before partaking of Communion?</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2087217"/>
            <a:ext cx="12191999" cy="4770783"/>
          </a:xfrm>
        </p:spPr>
        <p:txBody>
          <a:bodyPr>
            <a:normAutofit/>
          </a:bodyPr>
          <a:lstStyle/>
          <a:p>
            <a:r>
              <a:rPr lang="en-US" sz="3600" dirty="0">
                <a:solidFill>
                  <a:srgbClr val="FCFFFF"/>
                </a:solidFill>
              </a:rPr>
              <a:t>The Bible says:</a:t>
            </a:r>
          </a:p>
          <a:p>
            <a:pPr lvl="1"/>
            <a:r>
              <a:rPr lang="en-US" sz="3600" dirty="0">
                <a:solidFill>
                  <a:srgbClr val="FCFFFF"/>
                </a:solidFill>
                <a:effectLst/>
                <a:latin typeface="Helvetica" pitchFamily="2" charset="0"/>
              </a:rPr>
              <a:t>1 Corinthians 11:28-29</a:t>
            </a:r>
            <a:endParaRPr lang="en-US" sz="3600" dirty="0">
              <a:solidFill>
                <a:srgbClr val="FCFFFF"/>
              </a:solidFill>
              <a:latin typeface="Helvetica" pitchFamily="2" charset="0"/>
            </a:endParaRPr>
          </a:p>
          <a:p>
            <a:pPr lvl="2"/>
            <a:r>
              <a:rPr lang="en-US" sz="3400" dirty="0">
                <a:solidFill>
                  <a:srgbClr val="FFFFFF"/>
                </a:solidFill>
                <a:effectLst/>
              </a:rPr>
              <a:t>Let a person examine himself, then, and so eat of the bread and drink of the cup. For anyone who eats and drinks without discerning the body eats and drinks judgment on himself.</a:t>
            </a:r>
          </a:p>
        </p:txBody>
      </p:sp>
    </p:spTree>
    <p:extLst>
      <p:ext uri="{BB962C8B-B14F-4D97-AF65-F5344CB8AC3E}">
        <p14:creationId xmlns:p14="http://schemas.microsoft.com/office/powerpoint/2010/main" val="432554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should we do therefore before partaking of Communion?</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1881275"/>
            <a:ext cx="12191999" cy="4976725"/>
          </a:xfrm>
        </p:spPr>
        <p:txBody>
          <a:bodyPr>
            <a:normAutofit/>
          </a:bodyPr>
          <a:lstStyle/>
          <a:p>
            <a:r>
              <a:rPr lang="en-US" sz="3200" dirty="0">
                <a:solidFill>
                  <a:srgbClr val="FCFFFF"/>
                </a:solidFill>
              </a:rPr>
              <a:t>Psalm 51:17</a:t>
            </a:r>
          </a:p>
          <a:p>
            <a:pPr lvl="1"/>
            <a:r>
              <a:rPr lang="en-US" sz="3400" dirty="0">
                <a:solidFill>
                  <a:srgbClr val="FFFFFF"/>
                </a:solidFill>
                <a:effectLst/>
              </a:rPr>
              <a:t>The sacrifices of God are a broken spirit; a broken and contrite heart, O God, you will not despise. </a:t>
            </a:r>
          </a:p>
          <a:p>
            <a:r>
              <a:rPr lang="en-US" sz="3600" dirty="0">
                <a:solidFill>
                  <a:srgbClr val="FFFFFF"/>
                </a:solidFill>
                <a:effectLst/>
              </a:rPr>
              <a:t>Mark 1:15</a:t>
            </a:r>
          </a:p>
          <a:p>
            <a:pPr lvl="1"/>
            <a:r>
              <a:rPr lang="en-US" sz="3400" dirty="0">
                <a:solidFill>
                  <a:srgbClr val="FFFFFF"/>
                </a:solidFill>
                <a:effectLst/>
              </a:rPr>
              <a:t>The time is fulfilled, and the kingdom of God is at hand; repent and believe in the gospel.” </a:t>
            </a:r>
          </a:p>
        </p:txBody>
      </p:sp>
    </p:spTree>
    <p:extLst>
      <p:ext uri="{BB962C8B-B14F-4D97-AF65-F5344CB8AC3E}">
        <p14:creationId xmlns:p14="http://schemas.microsoft.com/office/powerpoint/2010/main" val="1953496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E667-64C3-5280-930B-97811441ED91}"/>
              </a:ext>
            </a:extLst>
          </p:cNvPr>
          <p:cNvSpPr>
            <a:spLocks noGrp="1"/>
          </p:cNvSpPr>
          <p:nvPr>
            <p:ph type="title"/>
          </p:nvPr>
        </p:nvSpPr>
        <p:spPr/>
        <p:txBody>
          <a:bodyPr>
            <a:normAutofit fontScale="90000"/>
          </a:bodyPr>
          <a:lstStyle/>
          <a:p>
            <a:r>
              <a:rPr lang="en-US" dirty="0"/>
              <a:t>What should we do therefore before partaking of Communion?</a:t>
            </a:r>
          </a:p>
        </p:txBody>
      </p:sp>
      <p:sp>
        <p:nvSpPr>
          <p:cNvPr id="3" name="Content Placeholder 2">
            <a:extLst>
              <a:ext uri="{FF2B5EF4-FFF2-40B4-BE49-F238E27FC236}">
                <a16:creationId xmlns:a16="http://schemas.microsoft.com/office/drawing/2014/main" id="{AF6EE2F0-2F52-0F94-D409-8861E2B6815D}"/>
              </a:ext>
            </a:extLst>
          </p:cNvPr>
          <p:cNvSpPr>
            <a:spLocks noGrp="1"/>
          </p:cNvSpPr>
          <p:nvPr>
            <p:ph idx="1"/>
          </p:nvPr>
        </p:nvSpPr>
        <p:spPr>
          <a:xfrm>
            <a:off x="0" y="1881275"/>
            <a:ext cx="12191999" cy="4976725"/>
          </a:xfrm>
        </p:spPr>
        <p:txBody>
          <a:bodyPr>
            <a:normAutofit lnSpcReduction="10000"/>
          </a:bodyPr>
          <a:lstStyle/>
          <a:p>
            <a:r>
              <a:rPr lang="en-US" sz="3600" dirty="0">
                <a:solidFill>
                  <a:srgbClr val="FCFFFF"/>
                </a:solidFill>
              </a:rPr>
              <a:t>2 Corinthians 13:5</a:t>
            </a:r>
          </a:p>
          <a:p>
            <a:pPr lvl="1"/>
            <a:r>
              <a:rPr lang="en-US" sz="3400" dirty="0">
                <a:solidFill>
                  <a:srgbClr val="FFFFFF"/>
                </a:solidFill>
                <a:effectLst/>
              </a:rPr>
              <a:t>Examine yourselves, to see whether you are in the faith. Test yourselves. Or do you not realize this about yourselves, that Jesus Christ is in you?—unless indeed you fail to meet the test!</a:t>
            </a:r>
          </a:p>
          <a:p>
            <a:r>
              <a:rPr lang="en-US" sz="4000" dirty="0">
                <a:solidFill>
                  <a:srgbClr val="FFFFFF"/>
                </a:solidFill>
              </a:rPr>
              <a:t>John 5:14</a:t>
            </a:r>
          </a:p>
          <a:p>
            <a:pPr lvl="1"/>
            <a:r>
              <a:rPr lang="en-US" sz="3400" dirty="0">
                <a:solidFill>
                  <a:srgbClr val="FFFFFF"/>
                </a:solidFill>
                <a:effectLst/>
              </a:rPr>
              <a:t>Afterward Jesus found him in the temple and said to him, “See, you are well! Sin no more, that nothing worse may happen to you.”</a:t>
            </a:r>
          </a:p>
          <a:p>
            <a:endParaRPr lang="en-US" sz="4000" dirty="0">
              <a:solidFill>
                <a:srgbClr val="FFFFFF"/>
              </a:solidFill>
              <a:effectLst/>
            </a:endParaRPr>
          </a:p>
        </p:txBody>
      </p:sp>
    </p:spTree>
    <p:extLst>
      <p:ext uri="{BB962C8B-B14F-4D97-AF65-F5344CB8AC3E}">
        <p14:creationId xmlns:p14="http://schemas.microsoft.com/office/powerpoint/2010/main" val="3314477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3E10F-4DBD-A7D5-7466-AD405EA1FFA9}"/>
              </a:ext>
            </a:extLst>
          </p:cNvPr>
          <p:cNvSpPr>
            <a:spLocks noGrp="1"/>
          </p:cNvSpPr>
          <p:nvPr>
            <p:ph type="title"/>
          </p:nvPr>
        </p:nvSpPr>
        <p:spPr/>
        <p:txBody>
          <a:bodyPr>
            <a:normAutofit fontScale="90000"/>
          </a:bodyPr>
          <a:lstStyle/>
          <a:p>
            <a:r>
              <a:rPr lang="en-US" dirty="0"/>
              <a:t>What should we do therefore before partaking of Communion?</a:t>
            </a:r>
          </a:p>
        </p:txBody>
      </p:sp>
      <p:sp>
        <p:nvSpPr>
          <p:cNvPr id="3" name="Content Placeholder 2">
            <a:extLst>
              <a:ext uri="{FF2B5EF4-FFF2-40B4-BE49-F238E27FC236}">
                <a16:creationId xmlns:a16="http://schemas.microsoft.com/office/drawing/2014/main" id="{195FE9F4-77DC-0FAF-3492-ADBBA6FA7CC1}"/>
              </a:ext>
            </a:extLst>
          </p:cNvPr>
          <p:cNvSpPr>
            <a:spLocks noGrp="1"/>
          </p:cNvSpPr>
          <p:nvPr>
            <p:ph idx="1"/>
          </p:nvPr>
        </p:nvSpPr>
        <p:spPr>
          <a:xfrm>
            <a:off x="0" y="2143593"/>
            <a:ext cx="12191999" cy="4714407"/>
          </a:xfrm>
        </p:spPr>
        <p:txBody>
          <a:bodyPr>
            <a:noAutofit/>
          </a:bodyPr>
          <a:lstStyle/>
          <a:p>
            <a:r>
              <a:rPr lang="en-US" sz="3600" dirty="0">
                <a:solidFill>
                  <a:srgbClr val="FCFFFF"/>
                </a:solidFill>
              </a:rPr>
              <a:t>Psalm 119:32</a:t>
            </a:r>
          </a:p>
          <a:p>
            <a:pPr lvl="1"/>
            <a:r>
              <a:rPr lang="en-US" sz="3400" dirty="0">
                <a:solidFill>
                  <a:srgbClr val="FFFFFF"/>
                </a:solidFill>
                <a:effectLst/>
              </a:rPr>
              <a:t>I will run in the way of your commandments when you enlarge my heart! </a:t>
            </a:r>
          </a:p>
        </p:txBody>
      </p:sp>
    </p:spTree>
    <p:extLst>
      <p:ext uri="{BB962C8B-B14F-4D97-AF65-F5344CB8AC3E}">
        <p14:creationId xmlns:p14="http://schemas.microsoft.com/office/powerpoint/2010/main" val="599158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BB9BC-1F3D-DC4C-FC03-5A5A6D205435}"/>
              </a:ext>
            </a:extLst>
          </p:cNvPr>
          <p:cNvSpPr>
            <a:spLocks noGrp="1"/>
          </p:cNvSpPr>
          <p:nvPr>
            <p:ph type="title"/>
          </p:nvPr>
        </p:nvSpPr>
        <p:spPr/>
        <p:txBody>
          <a:bodyPr>
            <a:normAutofit fontScale="90000"/>
          </a:bodyPr>
          <a:lstStyle/>
          <a:p>
            <a:r>
              <a:rPr lang="en-US" dirty="0"/>
              <a:t>What should we do therefore before partaking of Communion?</a:t>
            </a:r>
          </a:p>
        </p:txBody>
      </p:sp>
      <p:sp>
        <p:nvSpPr>
          <p:cNvPr id="3" name="Content Placeholder 2">
            <a:extLst>
              <a:ext uri="{FF2B5EF4-FFF2-40B4-BE49-F238E27FC236}">
                <a16:creationId xmlns:a16="http://schemas.microsoft.com/office/drawing/2014/main" id="{473E8CDA-4AE6-C7BC-E6AF-BCBCBFFC59B2}"/>
              </a:ext>
            </a:extLst>
          </p:cNvPr>
          <p:cNvSpPr>
            <a:spLocks noGrp="1"/>
          </p:cNvSpPr>
          <p:nvPr>
            <p:ph idx="1"/>
          </p:nvPr>
        </p:nvSpPr>
        <p:spPr>
          <a:xfrm>
            <a:off x="0" y="2113613"/>
            <a:ext cx="12191999" cy="4744388"/>
          </a:xfrm>
        </p:spPr>
        <p:txBody>
          <a:bodyPr>
            <a:noAutofit/>
          </a:bodyPr>
          <a:lstStyle/>
          <a:p>
            <a:r>
              <a:rPr lang="en-US" sz="3400" dirty="0">
                <a:solidFill>
                  <a:srgbClr val="FFFFFF"/>
                </a:solidFill>
              </a:rPr>
              <a:t>From the Scriptures we know we should examine ourselves to see:</a:t>
            </a:r>
          </a:p>
          <a:p>
            <a:pPr lvl="1"/>
            <a:r>
              <a:rPr lang="en-US" sz="3400" dirty="0">
                <a:solidFill>
                  <a:srgbClr val="FFFFFF"/>
                </a:solidFill>
              </a:rPr>
              <a:t>Whether we truly repent of our sins;</a:t>
            </a:r>
          </a:p>
          <a:p>
            <a:pPr lvl="1"/>
            <a:r>
              <a:rPr lang="en-US" sz="3400" dirty="0">
                <a:solidFill>
                  <a:srgbClr val="FFFFFF"/>
                </a:solidFill>
              </a:rPr>
              <a:t>Whether we trust in Jesus Christ as our Savior;</a:t>
            </a:r>
          </a:p>
          <a:p>
            <a:pPr lvl="1"/>
            <a:r>
              <a:rPr lang="en-US" sz="3400" dirty="0">
                <a:solidFill>
                  <a:srgbClr val="FFFFFF"/>
                </a:solidFill>
              </a:rPr>
              <a:t>Whether we firmly believe that in the Lord’s Supper we receive with the bread and wine the true body and blood of Christ;</a:t>
            </a:r>
          </a:p>
          <a:p>
            <a:pPr lvl="1"/>
            <a:r>
              <a:rPr lang="en-US" sz="3400" dirty="0">
                <a:solidFill>
                  <a:srgbClr val="FFFFFF"/>
                </a:solidFill>
              </a:rPr>
              <a:t>Whether we have good and earnest purpose with the aid of the Holy Spirit to amend our sinful lives.</a:t>
            </a:r>
          </a:p>
        </p:txBody>
      </p:sp>
    </p:spTree>
    <p:extLst>
      <p:ext uri="{BB962C8B-B14F-4D97-AF65-F5344CB8AC3E}">
        <p14:creationId xmlns:p14="http://schemas.microsoft.com/office/powerpoint/2010/main" val="33551196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normAutofit fontScale="90000"/>
          </a:bodyPr>
          <a:lstStyle/>
          <a:p>
            <a:r>
              <a:rPr lang="en-US" dirty="0"/>
              <a:t>May believers whose faith is weak approach the Lord’s Table?</a:t>
            </a:r>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0" y="1881275"/>
            <a:ext cx="12192000" cy="4976725"/>
          </a:xfrm>
        </p:spPr>
        <p:txBody>
          <a:bodyPr>
            <a:noAutofit/>
          </a:bodyPr>
          <a:lstStyle/>
          <a:p>
            <a:r>
              <a:rPr lang="en-US" sz="3600" dirty="0">
                <a:solidFill>
                  <a:srgbClr val="FCFFFF"/>
                </a:solidFill>
              </a:rPr>
              <a:t>The Bible says:</a:t>
            </a:r>
          </a:p>
          <a:p>
            <a:pPr lvl="1"/>
            <a:r>
              <a:rPr lang="en-US" sz="3600" dirty="0">
                <a:solidFill>
                  <a:srgbClr val="FCFFFF"/>
                </a:solidFill>
              </a:rPr>
              <a:t>Mark 9:24</a:t>
            </a:r>
          </a:p>
          <a:p>
            <a:pPr lvl="2"/>
            <a:r>
              <a:rPr lang="en-US" sz="3400" dirty="0">
                <a:solidFill>
                  <a:srgbClr val="FFFFFF"/>
                </a:solidFill>
                <a:effectLst/>
              </a:rPr>
              <a:t>Immediately the father of the child cried out and said, “I believe; help my unbelief!”</a:t>
            </a:r>
          </a:p>
        </p:txBody>
      </p:sp>
    </p:spTree>
    <p:extLst>
      <p:ext uri="{BB962C8B-B14F-4D97-AF65-F5344CB8AC3E}">
        <p14:creationId xmlns:p14="http://schemas.microsoft.com/office/powerpoint/2010/main" val="29617146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normAutofit fontScale="90000"/>
          </a:bodyPr>
          <a:lstStyle/>
          <a:p>
            <a:r>
              <a:rPr lang="en-US" dirty="0"/>
              <a:t>May believers whose faith is weak approach the Lord’s Table?</a:t>
            </a:r>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0" y="1881275"/>
            <a:ext cx="12192000" cy="4976725"/>
          </a:xfrm>
        </p:spPr>
        <p:txBody>
          <a:bodyPr>
            <a:noAutofit/>
          </a:bodyPr>
          <a:lstStyle/>
          <a:p>
            <a:r>
              <a:rPr lang="en-US" sz="3600" dirty="0">
                <a:solidFill>
                  <a:srgbClr val="FFFFFF"/>
                </a:solidFill>
              </a:rPr>
              <a:t>Isaiah 42:3</a:t>
            </a:r>
          </a:p>
          <a:p>
            <a:pPr lvl="1"/>
            <a:r>
              <a:rPr lang="en-US" sz="3400" dirty="0">
                <a:solidFill>
                  <a:srgbClr val="FFFFFF"/>
                </a:solidFill>
                <a:effectLst/>
              </a:rPr>
              <a:t>a bruised reed he will not break, and a faintly burning wick he will not quench; he will faithfully bring forth justice. </a:t>
            </a:r>
          </a:p>
          <a:p>
            <a:r>
              <a:rPr lang="en-US" sz="3600" dirty="0">
                <a:solidFill>
                  <a:srgbClr val="FFFFFF"/>
                </a:solidFill>
              </a:rPr>
              <a:t>John 6:37</a:t>
            </a:r>
          </a:p>
          <a:p>
            <a:pPr lvl="1"/>
            <a:r>
              <a:rPr lang="en-US" sz="3400" dirty="0">
                <a:solidFill>
                  <a:srgbClr val="FFFFFF"/>
                </a:solidFill>
                <a:effectLst/>
              </a:rPr>
              <a:t>All that the Father gives me will come to me, and whoever comes to me I will never cast out.</a:t>
            </a:r>
          </a:p>
          <a:p>
            <a:pPr lvl="1"/>
            <a:endParaRPr lang="en-US" sz="3400" dirty="0">
              <a:solidFill>
                <a:srgbClr val="FFFFFF"/>
              </a:solidFill>
              <a:effectLst/>
            </a:endParaRPr>
          </a:p>
        </p:txBody>
      </p:sp>
    </p:spTree>
    <p:extLst>
      <p:ext uri="{BB962C8B-B14F-4D97-AF65-F5344CB8AC3E}">
        <p14:creationId xmlns:p14="http://schemas.microsoft.com/office/powerpoint/2010/main" val="21951041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normAutofit fontScale="90000"/>
          </a:bodyPr>
          <a:lstStyle/>
          <a:p>
            <a:r>
              <a:rPr lang="en-US" dirty="0"/>
              <a:t>May believers whose faith is weak approach the Lord’s Table?</a:t>
            </a:r>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0" y="1881275"/>
            <a:ext cx="12192000" cy="4976725"/>
          </a:xfrm>
        </p:spPr>
        <p:txBody>
          <a:bodyPr>
            <a:noAutofit/>
          </a:bodyPr>
          <a:lstStyle/>
          <a:p>
            <a:r>
              <a:rPr lang="en-US" sz="3200" dirty="0">
                <a:solidFill>
                  <a:srgbClr val="FCFFFF"/>
                </a:solidFill>
              </a:rPr>
              <a:t>From the Scriptures we know:</a:t>
            </a:r>
          </a:p>
          <a:p>
            <a:pPr lvl="1"/>
            <a:r>
              <a:rPr lang="en-US" sz="3200" dirty="0">
                <a:solidFill>
                  <a:srgbClr val="FCFFFF"/>
                </a:solidFill>
              </a:rPr>
              <a:t>Believers whose faith is weak should especially come to the Lord’s Supper that their weak faith may grow stronger.</a:t>
            </a:r>
            <a:endParaRPr lang="en-US" sz="3400" dirty="0">
              <a:solidFill>
                <a:srgbClr val="FCFFFF"/>
              </a:solidFill>
              <a:effectLst/>
              <a:latin typeface="Helvetica" pitchFamily="2" charset="0"/>
            </a:endParaRPr>
          </a:p>
        </p:txBody>
      </p:sp>
    </p:spTree>
    <p:extLst>
      <p:ext uri="{BB962C8B-B14F-4D97-AF65-F5344CB8AC3E}">
        <p14:creationId xmlns:p14="http://schemas.microsoft.com/office/powerpoint/2010/main" val="2716438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3A0275-EDCD-A21E-6D1D-261712510964}"/>
              </a:ext>
            </a:extLst>
          </p:cNvPr>
          <p:cNvSpPr>
            <a:spLocks noGrp="1"/>
          </p:cNvSpPr>
          <p:nvPr>
            <p:ph type="title"/>
          </p:nvPr>
        </p:nvSpPr>
        <p:spPr>
          <a:xfrm>
            <a:off x="3359149" y="1520825"/>
            <a:ext cx="8281987" cy="1333057"/>
          </a:xfrm>
        </p:spPr>
        <p:txBody>
          <a:bodyPr wrap="square" anchor="t">
            <a:normAutofit fontScale="90000"/>
          </a:bodyPr>
          <a:lstStyle/>
          <a:p>
            <a:r>
              <a:rPr lang="en-US" dirty="0"/>
              <a:t>What is the Third Article of the Apostles’ Creed?</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E5262A25-AD3A-93F7-91C8-23B0CF1DCDD0}"/>
              </a:ext>
            </a:extLst>
          </p:cNvPr>
          <p:cNvSpPr>
            <a:spLocks noGrp="1"/>
          </p:cNvSpPr>
          <p:nvPr>
            <p:ph idx="1"/>
          </p:nvPr>
        </p:nvSpPr>
        <p:spPr>
          <a:xfrm>
            <a:off x="1" y="3043376"/>
            <a:ext cx="12192000" cy="3814623"/>
          </a:xfrm>
        </p:spPr>
        <p:txBody>
          <a:bodyPr anchor="t">
            <a:normAutofit/>
          </a:bodyPr>
          <a:lstStyle/>
          <a:p>
            <a:r>
              <a:rPr lang="en-US" sz="3200" dirty="0">
                <a:solidFill>
                  <a:srgbClr val="FCFFFF"/>
                </a:solidFill>
              </a:rPr>
              <a:t>I believe in the Holy Spirit, the Holy </a:t>
            </a:r>
            <a:r>
              <a:rPr lang="en-US" sz="3200">
                <a:solidFill>
                  <a:srgbClr val="FCFFFF"/>
                </a:solidFill>
              </a:rPr>
              <a:t>SChris</a:t>
            </a:r>
            <a:endParaRPr lang="en-US" sz="3200" dirty="0">
              <a:solidFill>
                <a:srgbClr val="FCFFFF"/>
              </a:solidFill>
            </a:endParaRPr>
          </a:p>
        </p:txBody>
      </p:sp>
    </p:spTree>
    <p:extLst>
      <p:ext uri="{BB962C8B-B14F-4D97-AF65-F5344CB8AC3E}">
        <p14:creationId xmlns:p14="http://schemas.microsoft.com/office/powerpoint/2010/main" val="33023802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F72B-7C24-B60C-A204-F80DA9EB4E3C}"/>
              </a:ext>
            </a:extLst>
          </p:cNvPr>
          <p:cNvSpPr>
            <a:spLocks noGrp="1"/>
          </p:cNvSpPr>
          <p:nvPr>
            <p:ph type="title"/>
          </p:nvPr>
        </p:nvSpPr>
        <p:spPr/>
        <p:txBody>
          <a:bodyPr>
            <a:normAutofit fontScale="90000"/>
          </a:bodyPr>
          <a:lstStyle/>
          <a:p>
            <a:r>
              <a:rPr lang="en-US" dirty="0"/>
              <a:t>To whom must the Lord’s Supper be denied?</a:t>
            </a:r>
          </a:p>
        </p:txBody>
      </p:sp>
      <p:sp>
        <p:nvSpPr>
          <p:cNvPr id="3" name="Content Placeholder 2">
            <a:extLst>
              <a:ext uri="{FF2B5EF4-FFF2-40B4-BE49-F238E27FC236}">
                <a16:creationId xmlns:a16="http://schemas.microsoft.com/office/drawing/2014/main" id="{C0AF8010-2959-EED6-3E18-490B1D5847DC}"/>
              </a:ext>
            </a:extLst>
          </p:cNvPr>
          <p:cNvSpPr>
            <a:spLocks noGrp="1"/>
          </p:cNvSpPr>
          <p:nvPr>
            <p:ph idx="1"/>
          </p:nvPr>
        </p:nvSpPr>
        <p:spPr>
          <a:xfrm>
            <a:off x="0" y="1881275"/>
            <a:ext cx="12192000" cy="4976725"/>
          </a:xfrm>
        </p:spPr>
        <p:txBody>
          <a:bodyPr>
            <a:noAutofit/>
          </a:bodyPr>
          <a:lstStyle/>
          <a:p>
            <a:r>
              <a:rPr lang="en-US" sz="3200" dirty="0">
                <a:solidFill>
                  <a:srgbClr val="FCFFFF"/>
                </a:solidFill>
              </a:rPr>
              <a:t>The Bible says:</a:t>
            </a:r>
          </a:p>
          <a:p>
            <a:pPr lvl="1"/>
            <a:r>
              <a:rPr lang="en-US" sz="3200" dirty="0">
                <a:solidFill>
                  <a:srgbClr val="FCFFFF"/>
                </a:solidFill>
              </a:rPr>
              <a:t>1 Corinthians 11:29</a:t>
            </a:r>
          </a:p>
          <a:p>
            <a:pPr lvl="2"/>
            <a:r>
              <a:rPr lang="en-US" sz="3200" dirty="0">
                <a:solidFill>
                  <a:srgbClr val="FFFFFF"/>
                </a:solidFill>
                <a:effectLst/>
              </a:rPr>
              <a:t>For anyone who eats and drinks without discerning the body eats and drinks judgment on himself.</a:t>
            </a:r>
          </a:p>
          <a:p>
            <a:pPr lvl="1"/>
            <a:r>
              <a:rPr lang="en-US" sz="3200" dirty="0">
                <a:solidFill>
                  <a:srgbClr val="FFFFFF"/>
                </a:solidFill>
                <a:latin typeface="Helvetica" pitchFamily="2" charset="0"/>
              </a:rPr>
              <a:t>Acts 2:42</a:t>
            </a:r>
          </a:p>
          <a:p>
            <a:pPr lvl="2"/>
            <a:r>
              <a:rPr lang="en-US" sz="3200" dirty="0">
                <a:solidFill>
                  <a:srgbClr val="FFFFFF"/>
                </a:solidFill>
                <a:effectLst/>
                <a:latin typeface="Helvetica" pitchFamily="2" charset="0"/>
              </a:rPr>
              <a:t>And they devoted themselves to the apostles’ teaching and the fellowship, to the breaking of bread and the prayers.</a:t>
            </a:r>
            <a:endParaRPr lang="en-US" sz="3200" dirty="0">
              <a:solidFill>
                <a:srgbClr val="FFFFFF"/>
              </a:solidFill>
              <a:latin typeface="Helvetica" pitchFamily="2" charset="0"/>
            </a:endParaRPr>
          </a:p>
          <a:p>
            <a:pPr lvl="2"/>
            <a:endParaRPr lang="en-US" sz="3200" dirty="0">
              <a:solidFill>
                <a:srgbClr val="FCFFFF"/>
              </a:solidFill>
              <a:effectLst/>
              <a:latin typeface="Helvetica" pitchFamily="2" charset="0"/>
            </a:endParaRPr>
          </a:p>
        </p:txBody>
      </p:sp>
    </p:spTree>
    <p:extLst>
      <p:ext uri="{BB962C8B-B14F-4D97-AF65-F5344CB8AC3E}">
        <p14:creationId xmlns:p14="http://schemas.microsoft.com/office/powerpoint/2010/main" val="28692075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B1874-4D88-3810-055E-2EE9CD00A488}"/>
              </a:ext>
            </a:extLst>
          </p:cNvPr>
          <p:cNvSpPr>
            <a:spLocks noGrp="1"/>
          </p:cNvSpPr>
          <p:nvPr>
            <p:ph type="title"/>
          </p:nvPr>
        </p:nvSpPr>
        <p:spPr/>
        <p:txBody>
          <a:bodyPr>
            <a:normAutofit fontScale="90000"/>
          </a:bodyPr>
          <a:lstStyle/>
          <a:p>
            <a:r>
              <a:rPr lang="en-US" dirty="0"/>
              <a:t>To whom must the Lord’s Supper be denied?</a:t>
            </a:r>
          </a:p>
        </p:txBody>
      </p:sp>
      <p:sp>
        <p:nvSpPr>
          <p:cNvPr id="3" name="Content Placeholder 2">
            <a:extLst>
              <a:ext uri="{FF2B5EF4-FFF2-40B4-BE49-F238E27FC236}">
                <a16:creationId xmlns:a16="http://schemas.microsoft.com/office/drawing/2014/main" id="{2BE8ACAD-4BC6-5B58-D3A3-520ED4BA6E22}"/>
              </a:ext>
            </a:extLst>
          </p:cNvPr>
          <p:cNvSpPr>
            <a:spLocks noGrp="1"/>
          </p:cNvSpPr>
          <p:nvPr>
            <p:ph idx="1"/>
          </p:nvPr>
        </p:nvSpPr>
        <p:spPr>
          <a:xfrm>
            <a:off x="0" y="1881275"/>
            <a:ext cx="12192000" cy="4976725"/>
          </a:xfrm>
        </p:spPr>
        <p:txBody>
          <a:bodyPr>
            <a:normAutofit fontScale="92500" lnSpcReduction="20000"/>
          </a:bodyPr>
          <a:lstStyle/>
          <a:p>
            <a:r>
              <a:rPr lang="en-US" sz="3900" dirty="0">
                <a:solidFill>
                  <a:srgbClr val="FCFFFF"/>
                </a:solidFill>
              </a:rPr>
              <a:t>Romans 16:17</a:t>
            </a:r>
          </a:p>
          <a:p>
            <a:pPr lvl="1"/>
            <a:r>
              <a:rPr lang="en-US" sz="3500" dirty="0">
                <a:solidFill>
                  <a:srgbClr val="FFFFFF"/>
                </a:solidFill>
                <a:effectLst/>
              </a:rPr>
              <a:t>I appeal to you, brothers, to watch out for those who cause divisions and create obstacles contrary to the doctrine that you have been taught; avoid them</a:t>
            </a:r>
          </a:p>
          <a:p>
            <a:r>
              <a:rPr lang="en-US" sz="3900" dirty="0">
                <a:solidFill>
                  <a:srgbClr val="FFFFFF"/>
                </a:solidFill>
                <a:latin typeface="Helvetica" pitchFamily="2" charset="0"/>
              </a:rPr>
              <a:t>Matthew 5:23-24</a:t>
            </a:r>
          </a:p>
          <a:p>
            <a:pPr lvl="1"/>
            <a:r>
              <a:rPr lang="en-US" sz="3500" dirty="0">
                <a:solidFill>
                  <a:srgbClr val="FFFFFF"/>
                </a:solidFill>
                <a:effectLst/>
              </a:rPr>
              <a:t>So if you are offering your gift at the altar and there remember that your brother has something against you, leave your gift there before the altar and go. First be reconciled to your brother, and then come and offer your gift</a:t>
            </a:r>
          </a:p>
          <a:p>
            <a:endParaRPr lang="en-US" sz="3600" dirty="0">
              <a:effectLst/>
              <a:latin typeface="Helvetica" pitchFamily="2" charset="0"/>
            </a:endParaRPr>
          </a:p>
        </p:txBody>
      </p:sp>
    </p:spTree>
    <p:extLst>
      <p:ext uri="{BB962C8B-B14F-4D97-AF65-F5344CB8AC3E}">
        <p14:creationId xmlns:p14="http://schemas.microsoft.com/office/powerpoint/2010/main" val="20952544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B1874-4D88-3810-055E-2EE9CD00A488}"/>
              </a:ext>
            </a:extLst>
          </p:cNvPr>
          <p:cNvSpPr>
            <a:spLocks noGrp="1"/>
          </p:cNvSpPr>
          <p:nvPr>
            <p:ph type="title"/>
          </p:nvPr>
        </p:nvSpPr>
        <p:spPr/>
        <p:txBody>
          <a:bodyPr>
            <a:normAutofit fontScale="90000"/>
          </a:bodyPr>
          <a:lstStyle/>
          <a:p>
            <a:r>
              <a:rPr lang="en-US" dirty="0"/>
              <a:t>To whom must the Lord’s Supper be denied?</a:t>
            </a:r>
          </a:p>
        </p:txBody>
      </p:sp>
      <p:sp>
        <p:nvSpPr>
          <p:cNvPr id="3" name="Content Placeholder 2">
            <a:extLst>
              <a:ext uri="{FF2B5EF4-FFF2-40B4-BE49-F238E27FC236}">
                <a16:creationId xmlns:a16="http://schemas.microsoft.com/office/drawing/2014/main" id="{2BE8ACAD-4BC6-5B58-D3A3-520ED4BA6E22}"/>
              </a:ext>
            </a:extLst>
          </p:cNvPr>
          <p:cNvSpPr>
            <a:spLocks noGrp="1"/>
          </p:cNvSpPr>
          <p:nvPr>
            <p:ph idx="1"/>
          </p:nvPr>
        </p:nvSpPr>
        <p:spPr>
          <a:xfrm>
            <a:off x="0" y="1881275"/>
            <a:ext cx="12192000" cy="4976725"/>
          </a:xfrm>
        </p:spPr>
        <p:txBody>
          <a:bodyPr>
            <a:normAutofit/>
          </a:bodyPr>
          <a:lstStyle/>
          <a:p>
            <a:r>
              <a:rPr lang="en-US" sz="3200" dirty="0">
                <a:solidFill>
                  <a:srgbClr val="FCFFFF"/>
                </a:solidFill>
              </a:rPr>
              <a:t>1 Corinthians 11:28</a:t>
            </a:r>
          </a:p>
          <a:p>
            <a:pPr lvl="1"/>
            <a:r>
              <a:rPr lang="en-US" sz="3200" dirty="0">
                <a:solidFill>
                  <a:srgbClr val="FFFFFF"/>
                </a:solidFill>
                <a:effectLst/>
              </a:rPr>
              <a:t>Let a person examine himself, then, and so eat of the bread and drink of the cup.</a:t>
            </a:r>
            <a:endParaRPr lang="en-US" sz="3200" dirty="0">
              <a:solidFill>
                <a:srgbClr val="FCFFFF"/>
              </a:solidFill>
            </a:endParaRPr>
          </a:p>
        </p:txBody>
      </p:sp>
    </p:spTree>
    <p:extLst>
      <p:ext uri="{BB962C8B-B14F-4D97-AF65-F5344CB8AC3E}">
        <p14:creationId xmlns:p14="http://schemas.microsoft.com/office/powerpoint/2010/main" val="3160413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fontScale="90000"/>
          </a:bodyPr>
          <a:lstStyle/>
          <a:p>
            <a:r>
              <a:rPr lang="en-US" dirty="0"/>
              <a:t>To whom must the Lord’s Supper be denied?</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0" y="1881275"/>
            <a:ext cx="12191999" cy="4976725"/>
          </a:xfrm>
        </p:spPr>
        <p:txBody>
          <a:bodyPr>
            <a:normAutofit fontScale="92500"/>
          </a:bodyPr>
          <a:lstStyle/>
          <a:p>
            <a:r>
              <a:rPr lang="en-US" sz="3600" dirty="0">
                <a:solidFill>
                  <a:srgbClr val="FFFFFF"/>
                </a:solidFill>
              </a:rPr>
              <a:t>From the Scriptures we know the Lord’s Supper must be denied:</a:t>
            </a:r>
          </a:p>
          <a:p>
            <a:pPr lvl="1"/>
            <a:r>
              <a:rPr lang="en-US" sz="3500" dirty="0">
                <a:solidFill>
                  <a:srgbClr val="FFFFFF"/>
                </a:solidFill>
                <a:effectLst/>
                <a:latin typeface="Helvetica" pitchFamily="2" charset="0"/>
              </a:rPr>
              <a:t>To those who are known to be ungodly and impenitent;</a:t>
            </a:r>
          </a:p>
          <a:p>
            <a:pPr lvl="1"/>
            <a:r>
              <a:rPr lang="en-US" sz="3500" dirty="0">
                <a:solidFill>
                  <a:srgbClr val="FFFFFF"/>
                </a:solidFill>
                <a:latin typeface="Helvetica" pitchFamily="2" charset="0"/>
              </a:rPr>
              <a:t>To those of a different faith, since the Lord’s Supper is a testimony of the unity of faith;</a:t>
            </a:r>
          </a:p>
          <a:p>
            <a:pPr lvl="1"/>
            <a:r>
              <a:rPr lang="en-US" sz="3500" dirty="0">
                <a:solidFill>
                  <a:srgbClr val="FFFFFF"/>
                </a:solidFill>
                <a:effectLst/>
                <a:latin typeface="Helvetica" pitchFamily="2" charset="0"/>
              </a:rPr>
              <a:t>To those who have given offense and have not removed it;</a:t>
            </a:r>
          </a:p>
          <a:p>
            <a:pPr lvl="1"/>
            <a:r>
              <a:rPr lang="en-US" sz="3500" dirty="0">
                <a:solidFill>
                  <a:srgbClr val="FFFFFF"/>
                </a:solidFill>
                <a:latin typeface="Helvetica" pitchFamily="2" charset="0"/>
              </a:rPr>
              <a:t>To those who are not able to examine themselves, such as children and adults who have not been sufficiently instructed, and unconscious persons.</a:t>
            </a:r>
            <a:endParaRPr lang="en-US" sz="3500" dirty="0">
              <a:solidFill>
                <a:srgbClr val="FFFFFF"/>
              </a:solidFill>
              <a:effectLst/>
              <a:latin typeface="Helvetica" pitchFamily="2" charset="0"/>
            </a:endParaRPr>
          </a:p>
        </p:txBody>
      </p:sp>
    </p:spTree>
    <p:extLst>
      <p:ext uri="{BB962C8B-B14F-4D97-AF65-F5344CB8AC3E}">
        <p14:creationId xmlns:p14="http://schemas.microsoft.com/office/powerpoint/2010/main" val="38534408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6C2C-5ABA-4003-4D47-A6374D57B6A3}"/>
              </a:ext>
            </a:extLst>
          </p:cNvPr>
          <p:cNvSpPr>
            <a:spLocks noGrp="1"/>
          </p:cNvSpPr>
          <p:nvPr>
            <p:ph type="title"/>
          </p:nvPr>
        </p:nvSpPr>
        <p:spPr/>
        <p:txBody>
          <a:bodyPr>
            <a:normAutofit fontScale="90000"/>
          </a:bodyPr>
          <a:lstStyle/>
          <a:p>
            <a:r>
              <a:rPr lang="en-US" dirty="0"/>
              <a:t>What does the practice of closed Communion look like?</a:t>
            </a:r>
          </a:p>
        </p:txBody>
      </p:sp>
      <p:sp>
        <p:nvSpPr>
          <p:cNvPr id="3" name="Content Placeholder 2">
            <a:extLst>
              <a:ext uri="{FF2B5EF4-FFF2-40B4-BE49-F238E27FC236}">
                <a16:creationId xmlns:a16="http://schemas.microsoft.com/office/drawing/2014/main" id="{33834773-69C9-C667-4117-BC974275A166}"/>
              </a:ext>
            </a:extLst>
          </p:cNvPr>
          <p:cNvSpPr>
            <a:spLocks noGrp="1"/>
          </p:cNvSpPr>
          <p:nvPr>
            <p:ph idx="1"/>
          </p:nvPr>
        </p:nvSpPr>
        <p:spPr>
          <a:xfrm>
            <a:off x="0" y="2113199"/>
            <a:ext cx="12191999" cy="4744801"/>
          </a:xfrm>
        </p:spPr>
        <p:txBody>
          <a:bodyPr>
            <a:normAutofit/>
          </a:bodyPr>
          <a:lstStyle/>
          <a:p>
            <a:r>
              <a:rPr lang="en-US" sz="3200" dirty="0">
                <a:solidFill>
                  <a:srgbClr val="FCFFFF"/>
                </a:solidFill>
              </a:rPr>
              <a:t>We admit to the Sacrament only those who have received sufficient instruction of Christian doctrine and have confessed the faith on the day of confirmation.</a:t>
            </a:r>
          </a:p>
          <a:p>
            <a:r>
              <a:rPr lang="en-US" sz="3200" dirty="0">
                <a:solidFill>
                  <a:srgbClr val="FCFFFF"/>
                </a:solidFill>
                <a:effectLst/>
                <a:latin typeface="Helvetica" pitchFamily="2" charset="0"/>
              </a:rPr>
              <a:t>We ask those who wish to commune announce their intention to the pastor (or elders) so that they may be examined for their own sake. If the reception of the Sacrament </a:t>
            </a:r>
            <a:r>
              <a:rPr lang="en-US" sz="3200" dirty="0">
                <a:solidFill>
                  <a:srgbClr val="FCFFFF"/>
                </a:solidFill>
                <a:latin typeface="Helvetica" pitchFamily="2" charset="0"/>
              </a:rPr>
              <a:t>would be to the person’s detriment, they will be asked to refrain from Communion.</a:t>
            </a:r>
            <a:endParaRPr lang="en-US" sz="3200" dirty="0">
              <a:solidFill>
                <a:srgbClr val="FCFFFF"/>
              </a:solidFill>
              <a:effectLst/>
              <a:latin typeface="Helvetica" pitchFamily="2" charset="0"/>
            </a:endParaRPr>
          </a:p>
        </p:txBody>
      </p:sp>
    </p:spTree>
    <p:extLst>
      <p:ext uri="{BB962C8B-B14F-4D97-AF65-F5344CB8AC3E}">
        <p14:creationId xmlns:p14="http://schemas.microsoft.com/office/powerpoint/2010/main" val="2322868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E01200-16BA-3D72-9433-81D131B36BAB}"/>
              </a:ext>
            </a:extLst>
          </p:cNvPr>
          <p:cNvSpPr>
            <a:spLocks noGrp="1"/>
          </p:cNvSpPr>
          <p:nvPr>
            <p:ph type="title"/>
          </p:nvPr>
        </p:nvSpPr>
        <p:spPr>
          <a:xfrm>
            <a:off x="3359149" y="1520826"/>
            <a:ext cx="8281987" cy="766366"/>
          </a:xfrm>
        </p:spPr>
        <p:txBody>
          <a:bodyPr wrap="square" anchor="t">
            <a:normAutofit/>
          </a:bodyPr>
          <a:lstStyle/>
          <a:p>
            <a:r>
              <a:rPr lang="en-US" dirty="0"/>
              <a:t>Where is this written?</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E7E492E1-88D5-5DE2-8E50-3699643E3511}"/>
              </a:ext>
            </a:extLst>
          </p:cNvPr>
          <p:cNvSpPr>
            <a:spLocks noGrp="1"/>
          </p:cNvSpPr>
          <p:nvPr>
            <p:ph idx="1"/>
          </p:nvPr>
        </p:nvSpPr>
        <p:spPr>
          <a:xfrm>
            <a:off x="0" y="3052366"/>
            <a:ext cx="12192000" cy="3805633"/>
          </a:xfrm>
        </p:spPr>
        <p:txBody>
          <a:bodyPr anchor="t">
            <a:normAutofit lnSpcReduction="10000"/>
          </a:bodyPr>
          <a:lstStyle/>
          <a:p>
            <a:pPr marL="0" indent="0">
              <a:buNone/>
            </a:pPr>
            <a:r>
              <a:rPr lang="en-US" sz="2800" dirty="0">
                <a:solidFill>
                  <a:schemeClr val="tx1"/>
                </a:solidFill>
              </a:rPr>
              <a:t>The holy Evangelists Matthew, Mark, Luke, and St. Paul write:</a:t>
            </a:r>
          </a:p>
          <a:p>
            <a:pPr marL="0" indent="0">
              <a:spcBef>
                <a:spcPts val="0"/>
              </a:spcBef>
              <a:spcAft>
                <a:spcPts val="300"/>
              </a:spcAft>
              <a:buNone/>
              <a:tabLst>
                <a:tab pos="152400" algn="l"/>
                <a:tab pos="304800" algn="l"/>
                <a:tab pos="457200" algn="l"/>
                <a:tab pos="609600" algn="l"/>
                <a:tab pos="762000" algn="l"/>
                <a:tab pos="914400" algn="l"/>
                <a:tab pos="1066800" algn="l"/>
                <a:tab pos="1219200" algn="l"/>
                <a:tab pos="1371600" algn="l"/>
                <a:tab pos="1524000" algn="l"/>
                <a:tab pos="1676400" algn="l"/>
                <a:tab pos="114300" algn="l"/>
                <a:tab pos="152400" algn="l"/>
                <a:tab pos="304800" algn="l"/>
                <a:tab pos="457200" algn="l"/>
                <a:tab pos="609600" algn="l"/>
                <a:tab pos="762000" algn="l"/>
                <a:tab pos="914400" algn="l"/>
                <a:tab pos="1066800" algn="l"/>
                <a:tab pos="1219200" algn="l"/>
                <a:tab pos="1371600" algn="l"/>
                <a:tab pos="1524000" algn="l"/>
                <a:tab pos="1676400" algn="l"/>
              </a:tabLst>
            </a:pPr>
            <a:r>
              <a:rPr lang="en-US" sz="2800" dirty="0">
                <a:solidFill>
                  <a:schemeClr val="tx1"/>
                </a:solidFill>
                <a:effectLst/>
                <a:ea typeface="Times New Roman" panose="02020603050405020304" pitchFamily="18" charset="0"/>
              </a:rPr>
              <a:t>Our Lord Jesus Christ, on the night when He was betrayed, took bread, and when He had given thanks, He broke it and gave it to the disciples and said: “Take, eat; this is My body, which is given for you. This do in remembrance of Me.”</a:t>
            </a:r>
          </a:p>
          <a:p>
            <a:pPr marL="0" indent="0">
              <a:spcBef>
                <a:spcPts val="0"/>
              </a:spcBef>
              <a:spcAft>
                <a:spcPts val="300"/>
              </a:spcAft>
              <a:buNone/>
              <a:tabLst>
                <a:tab pos="152400" algn="l"/>
                <a:tab pos="304800" algn="l"/>
                <a:tab pos="457200" algn="l"/>
                <a:tab pos="609600" algn="l"/>
                <a:tab pos="762000" algn="l"/>
                <a:tab pos="914400" algn="l"/>
                <a:tab pos="1066800" algn="l"/>
                <a:tab pos="1219200" algn="l"/>
                <a:tab pos="1371600" algn="l"/>
                <a:tab pos="1524000" algn="l"/>
                <a:tab pos="1676400" algn="l"/>
                <a:tab pos="114300" algn="l"/>
                <a:tab pos="152400" algn="l"/>
                <a:tab pos="304800" algn="l"/>
                <a:tab pos="457200" algn="l"/>
                <a:tab pos="609600" algn="l"/>
                <a:tab pos="762000" algn="l"/>
                <a:tab pos="914400" algn="l"/>
                <a:tab pos="1066800" algn="l"/>
                <a:tab pos="1219200" algn="l"/>
                <a:tab pos="1371600" algn="l"/>
                <a:tab pos="1524000" algn="l"/>
                <a:tab pos="1676400" algn="l"/>
              </a:tabLst>
            </a:pPr>
            <a:r>
              <a:rPr lang="en-US" sz="2800" dirty="0">
                <a:solidFill>
                  <a:schemeClr val="tx1"/>
                </a:solidFill>
                <a:effectLst/>
                <a:ea typeface="Times New Roman" panose="02020603050405020304" pitchFamily="18" charset="0"/>
              </a:rPr>
              <a:t>In the same way also He took the cup after supper, and when He had given thanks, He gave it to them, saying: “Drink of it, all of you; this cup is the new testament in My blood, which is shed for you for the forgiveness of sins. This do, as often as you drink it, in remembrance of Me.”</a:t>
            </a:r>
          </a:p>
        </p:txBody>
      </p:sp>
    </p:spTree>
    <p:extLst>
      <p:ext uri="{BB962C8B-B14F-4D97-AF65-F5344CB8AC3E}">
        <p14:creationId xmlns:p14="http://schemas.microsoft.com/office/powerpoint/2010/main" val="233155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0203A2-BFA8-C54B-2BC2-B82061A00CF7}"/>
              </a:ext>
            </a:extLst>
          </p:cNvPr>
          <p:cNvSpPr>
            <a:spLocks noGrp="1"/>
          </p:cNvSpPr>
          <p:nvPr>
            <p:ph type="title"/>
          </p:nvPr>
        </p:nvSpPr>
        <p:spPr>
          <a:xfrm>
            <a:off x="3359149" y="1520825"/>
            <a:ext cx="8281987" cy="1333057"/>
          </a:xfrm>
        </p:spPr>
        <p:txBody>
          <a:bodyPr wrap="square" anchor="t">
            <a:normAutofit fontScale="90000"/>
          </a:bodyPr>
          <a:lstStyle/>
          <a:p>
            <a:r>
              <a:rPr lang="en-US" dirty="0"/>
              <a:t>What is the benefit of this eating and drinking?</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0E8BF173-16B3-C45A-1690-DEA81A514911}"/>
              </a:ext>
            </a:extLst>
          </p:cNvPr>
          <p:cNvSpPr>
            <a:spLocks noGrp="1"/>
          </p:cNvSpPr>
          <p:nvPr>
            <p:ph idx="1"/>
          </p:nvPr>
        </p:nvSpPr>
        <p:spPr>
          <a:xfrm>
            <a:off x="0" y="3052366"/>
            <a:ext cx="12192000" cy="3805633"/>
          </a:xfrm>
        </p:spPr>
        <p:txBody>
          <a:bodyPr anchor="t">
            <a:normAutofit/>
          </a:bodyPr>
          <a:lstStyle/>
          <a:p>
            <a:pPr marL="0" indent="0">
              <a:buNone/>
            </a:pPr>
            <a:r>
              <a:rPr lang="en-US" sz="3200" dirty="0">
                <a:solidFill>
                  <a:srgbClr val="FCFFFF"/>
                </a:solidFill>
              </a:rPr>
              <a:t>These words, “Given and shed for you for the forgiveness of sins,” show us that in the Sacrament forgiveness of sins, life, and salvation are given us through these words. For where there is forgiveness of sins, there is also life and salvation.</a:t>
            </a:r>
          </a:p>
        </p:txBody>
      </p:sp>
    </p:spTree>
    <p:extLst>
      <p:ext uri="{BB962C8B-B14F-4D97-AF65-F5344CB8AC3E}">
        <p14:creationId xmlns:p14="http://schemas.microsoft.com/office/powerpoint/2010/main" val="82367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426905-477F-5755-5D94-69775FD0FE1F}"/>
              </a:ext>
            </a:extLst>
          </p:cNvPr>
          <p:cNvSpPr>
            <a:spLocks noGrp="1"/>
          </p:cNvSpPr>
          <p:nvPr>
            <p:ph type="title"/>
          </p:nvPr>
        </p:nvSpPr>
        <p:spPr>
          <a:xfrm>
            <a:off x="3359149" y="1520825"/>
            <a:ext cx="8281987" cy="1333057"/>
          </a:xfrm>
        </p:spPr>
        <p:txBody>
          <a:bodyPr wrap="square" anchor="t">
            <a:normAutofit fontScale="90000"/>
          </a:bodyPr>
          <a:lstStyle/>
          <a:p>
            <a:r>
              <a:rPr lang="en-US" dirty="0"/>
              <a:t>How can bodily eating and drinking do such great things?</a:t>
            </a:r>
          </a:p>
        </p:txBody>
      </p:sp>
      <p:sp>
        <p:nvSpPr>
          <p:cNvPr id="10" name="Oval 9">
            <a:extLst>
              <a:ext uri="{FF2B5EF4-FFF2-40B4-BE49-F238E27FC236}">
                <a16:creationId xmlns:a16="http://schemas.microsoft.com/office/drawing/2014/main" id="{504E6BD3-B518-46A4-9CC0-30D0955523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9157" y="1584557"/>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2" name="Group 11">
            <a:extLst>
              <a:ext uri="{FF2B5EF4-FFF2-40B4-BE49-F238E27FC236}">
                <a16:creationId xmlns:a16="http://schemas.microsoft.com/office/drawing/2014/main" id="{A31FBE92-3FC2-48E4-874B-A5273A04252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0526" y="2488515"/>
            <a:ext cx="1262947" cy="1335600"/>
            <a:chOff x="2678417" y="2427951"/>
            <a:chExt cx="1262947" cy="1335600"/>
          </a:xfrm>
        </p:grpSpPr>
        <p:sp>
          <p:nvSpPr>
            <p:cNvPr id="13" name="Freeform: Shape 12">
              <a:extLst>
                <a:ext uri="{FF2B5EF4-FFF2-40B4-BE49-F238E27FC236}">
                  <a16:creationId xmlns:a16="http://schemas.microsoft.com/office/drawing/2014/main" id="{4F7C333A-2381-4657-ACDA-47654B21FA7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4" name="Oval 13">
              <a:extLst>
                <a:ext uri="{FF2B5EF4-FFF2-40B4-BE49-F238E27FC236}">
                  <a16:creationId xmlns:a16="http://schemas.microsoft.com/office/drawing/2014/main" id="{74A5CCC1-7BBD-4F00-82CF-C7683D9FF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6" name="Freeform: Shape 15">
            <a:extLst>
              <a:ext uri="{FF2B5EF4-FFF2-40B4-BE49-F238E27FC236}">
                <a16:creationId xmlns:a16="http://schemas.microsoft.com/office/drawing/2014/main" id="{A0DAEA90-11E9-4069-BC2C-6F65C6C1C3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8600937" y="4090109"/>
            <a:ext cx="3682485" cy="1853969"/>
          </a:xfrm>
          <a:custGeom>
            <a:avLst/>
            <a:gdLst>
              <a:gd name="connsiteX0" fmla="*/ 3682485 w 3682485"/>
              <a:gd name="connsiteY0" fmla="*/ 1853969 h 1853969"/>
              <a:gd name="connsiteX1" fmla="*/ 2755500 w 3682485"/>
              <a:gd name="connsiteY1" fmla="*/ 1853969 h 1853969"/>
              <a:gd name="connsiteX2" fmla="*/ 1828517 w 3682485"/>
              <a:gd name="connsiteY2" fmla="*/ 926985 h 1853969"/>
              <a:gd name="connsiteX3" fmla="*/ 901534 w 3682485"/>
              <a:gd name="connsiteY3" fmla="*/ 1853969 h 1853969"/>
              <a:gd name="connsiteX4" fmla="*/ 293606 w 3682485"/>
              <a:gd name="connsiteY4" fmla="*/ 1853969 h 1853969"/>
              <a:gd name="connsiteX5" fmla="*/ 0 w 3682485"/>
              <a:gd name="connsiteY5" fmla="*/ 1560363 h 1853969"/>
              <a:gd name="connsiteX6" fmla="*/ 12215 w 3682485"/>
              <a:gd name="connsiteY6" fmla="*/ 1480329 h 1853969"/>
              <a:gd name="connsiteX7" fmla="*/ 1828517 w 3682485"/>
              <a:gd name="connsiteY7" fmla="*/ 0 h 1853969"/>
              <a:gd name="connsiteX8" fmla="*/ 3682485 w 3682485"/>
              <a:gd name="connsiteY8" fmla="*/ 1853969 h 1853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82485" h="1853969">
                <a:moveTo>
                  <a:pt x="3682485" y="1853969"/>
                </a:moveTo>
                <a:lnTo>
                  <a:pt x="2755500" y="1853969"/>
                </a:lnTo>
                <a:cubicBezTo>
                  <a:pt x="2755500" y="1342010"/>
                  <a:pt x="2340476" y="926985"/>
                  <a:pt x="1828517" y="926985"/>
                </a:cubicBezTo>
                <a:cubicBezTo>
                  <a:pt x="1316558" y="926985"/>
                  <a:pt x="901534" y="1342010"/>
                  <a:pt x="901534" y="1853969"/>
                </a:cubicBezTo>
                <a:lnTo>
                  <a:pt x="293606" y="1853969"/>
                </a:lnTo>
                <a:lnTo>
                  <a:pt x="0" y="1560363"/>
                </a:lnTo>
                <a:lnTo>
                  <a:pt x="12215" y="1480329"/>
                </a:lnTo>
                <a:cubicBezTo>
                  <a:pt x="185091" y="635508"/>
                  <a:pt x="932589" y="0"/>
                  <a:pt x="1828517" y="0"/>
                </a:cubicBezTo>
                <a:cubicBezTo>
                  <a:pt x="2852434" y="0"/>
                  <a:pt x="3682485" y="830051"/>
                  <a:pt x="3682485" y="1853969"/>
                </a:cubicBezTo>
                <a:close/>
              </a:path>
            </a:pathLst>
          </a:custGeom>
          <a:gradFill flip="none" rotWithShape="1">
            <a:gsLst>
              <a:gs pos="97000">
                <a:schemeClr val="bg2"/>
              </a:gs>
              <a:gs pos="31000">
                <a:schemeClr val="bg2">
                  <a:lumMod val="90000"/>
                  <a:lumOff val="10000"/>
                </a:schemeClr>
              </a:gs>
            </a:gsLst>
            <a:lin ang="15000000" scaled="0"/>
            <a:tileRect/>
          </a:gradFill>
          <a:ln>
            <a:noFill/>
          </a:ln>
          <a:effectLst>
            <a:innerShdw blurRad="508000" dist="101600" dir="9600000">
              <a:schemeClr val="accent1">
                <a:lumMod val="60000"/>
                <a:lumOff val="40000"/>
                <a:alpha val="8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18" name="Freeform: Shape 17">
            <a:extLst>
              <a:ext uri="{FF2B5EF4-FFF2-40B4-BE49-F238E27FC236}">
                <a16:creationId xmlns:a16="http://schemas.microsoft.com/office/drawing/2014/main" id="{E0E8189B-747E-48AE-99A9-1BEE680125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flipH="1" flipV="1">
            <a:off x="8711129" y="3843994"/>
            <a:ext cx="3644147" cy="2149759"/>
          </a:xfrm>
          <a:custGeom>
            <a:avLst/>
            <a:gdLst>
              <a:gd name="connsiteX0" fmla="*/ 3644147 w 3644147"/>
              <a:gd name="connsiteY0" fmla="*/ 2149759 h 2149759"/>
              <a:gd name="connsiteX1" fmla="*/ 2717163 w 3644147"/>
              <a:gd name="connsiteY1" fmla="*/ 2149759 h 2149759"/>
              <a:gd name="connsiteX2" fmla="*/ 1790179 w 3644147"/>
              <a:gd name="connsiteY2" fmla="*/ 1074881 h 2149759"/>
              <a:gd name="connsiteX3" fmla="*/ 863196 w 3644147"/>
              <a:gd name="connsiteY3" fmla="*/ 2149759 h 2149759"/>
              <a:gd name="connsiteX4" fmla="*/ 551057 w 3644147"/>
              <a:gd name="connsiteY4" fmla="*/ 2149759 h 2149759"/>
              <a:gd name="connsiteX5" fmla="*/ 0 w 3644147"/>
              <a:gd name="connsiteY5" fmla="*/ 1598702 h 2149759"/>
              <a:gd name="connsiteX6" fmla="*/ 19562 w 3644147"/>
              <a:gd name="connsiteY6" fmla="*/ 1510486 h 2149759"/>
              <a:gd name="connsiteX7" fmla="*/ 1790179 w 3644147"/>
              <a:gd name="connsiteY7" fmla="*/ 0 h 2149759"/>
              <a:gd name="connsiteX8" fmla="*/ 3644147 w 3644147"/>
              <a:gd name="connsiteY8" fmla="*/ 2149759 h 2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44147" h="2149759">
                <a:moveTo>
                  <a:pt x="3644147" y="2149759"/>
                </a:moveTo>
                <a:lnTo>
                  <a:pt x="2717163" y="2149759"/>
                </a:lnTo>
                <a:cubicBezTo>
                  <a:pt x="2717162" y="1556120"/>
                  <a:pt x="2302138" y="1074880"/>
                  <a:pt x="1790179" y="1074881"/>
                </a:cubicBezTo>
                <a:cubicBezTo>
                  <a:pt x="1278220" y="1074880"/>
                  <a:pt x="863196" y="1556119"/>
                  <a:pt x="863196" y="2149759"/>
                </a:cubicBezTo>
                <a:lnTo>
                  <a:pt x="551057" y="2149759"/>
                </a:lnTo>
                <a:lnTo>
                  <a:pt x="0" y="1598702"/>
                </a:lnTo>
                <a:lnTo>
                  <a:pt x="19562" y="1510486"/>
                </a:lnTo>
                <a:cubicBezTo>
                  <a:pt x="254295" y="635388"/>
                  <a:pt x="958246" y="0"/>
                  <a:pt x="1790179" y="0"/>
                </a:cubicBezTo>
                <a:cubicBezTo>
                  <a:pt x="2814097" y="0"/>
                  <a:pt x="3644147" y="962481"/>
                  <a:pt x="3644147" y="2149759"/>
                </a:cubicBezTo>
                <a:close/>
              </a:path>
            </a:pathLst>
          </a:custGeom>
          <a:solidFill>
            <a:schemeClr val="bg2">
              <a:lumMod val="50000"/>
              <a:lumOff val="50000"/>
              <a:alpha val="60000"/>
            </a:schemeClr>
          </a:solidFill>
          <a:ln>
            <a:noFill/>
          </a:ln>
          <a:effectLst>
            <a:softEdge rad="3810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Oval 19">
            <a:extLst>
              <a:ext uri="{FF2B5EF4-FFF2-40B4-BE49-F238E27FC236}">
                <a16:creationId xmlns:a16="http://schemas.microsoft.com/office/drawing/2014/main" id="{D9DE43D0-73AC-46B4-A39F-E66967A1F9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flipH="1" flipV="1">
            <a:off x="10021470" y="2920062"/>
            <a:ext cx="214196" cy="933178"/>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2" name="Freeform: Shape 21">
            <a:extLst>
              <a:ext uri="{FF2B5EF4-FFF2-40B4-BE49-F238E27FC236}">
                <a16:creationId xmlns:a16="http://schemas.microsoft.com/office/drawing/2014/main" id="{803C343E-7EAC-4512-955A-33B1833F2D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flipH="1" flipV="1">
            <a:off x="11901768" y="4915975"/>
            <a:ext cx="214196" cy="701949"/>
          </a:xfrm>
          <a:custGeom>
            <a:avLst/>
            <a:gdLst>
              <a:gd name="connsiteX0" fmla="*/ 128682 w 214196"/>
              <a:gd name="connsiteY0" fmla="*/ 9479 h 701949"/>
              <a:gd name="connsiteX1" fmla="*/ 214196 w 214196"/>
              <a:gd name="connsiteY1" fmla="*/ 466589 h 701949"/>
              <a:gd name="connsiteX2" fmla="*/ 213337 w 214196"/>
              <a:gd name="connsiteY2" fmla="*/ 503724 h 701949"/>
              <a:gd name="connsiteX3" fmla="*/ 15112 w 214196"/>
              <a:gd name="connsiteY3" fmla="*/ 701949 h 701949"/>
              <a:gd name="connsiteX4" fmla="*/ 8417 w 214196"/>
              <a:gd name="connsiteY4" fmla="*/ 648207 h 701949"/>
              <a:gd name="connsiteX5" fmla="*/ 0 w 214196"/>
              <a:gd name="connsiteY5" fmla="*/ 466589 h 701949"/>
              <a:gd name="connsiteX6" fmla="*/ 107098 w 214196"/>
              <a:gd name="connsiteY6" fmla="*/ 0 h 701949"/>
              <a:gd name="connsiteX7" fmla="*/ 128682 w 214196"/>
              <a:gd name="connsiteY7" fmla="*/ 9479 h 701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196" h="701949">
                <a:moveTo>
                  <a:pt x="128682" y="9479"/>
                </a:moveTo>
                <a:cubicBezTo>
                  <a:pt x="177485" y="52987"/>
                  <a:pt x="214196" y="241110"/>
                  <a:pt x="214196" y="466589"/>
                </a:cubicBezTo>
                <a:lnTo>
                  <a:pt x="213337" y="503724"/>
                </a:lnTo>
                <a:lnTo>
                  <a:pt x="15112" y="701949"/>
                </a:lnTo>
                <a:lnTo>
                  <a:pt x="8417" y="648207"/>
                </a:lnTo>
                <a:cubicBezTo>
                  <a:pt x="2997" y="592384"/>
                  <a:pt x="0" y="531011"/>
                  <a:pt x="0" y="466589"/>
                </a:cubicBezTo>
                <a:cubicBezTo>
                  <a:pt x="0" y="208899"/>
                  <a:pt x="47949" y="0"/>
                  <a:pt x="107098" y="0"/>
                </a:cubicBezTo>
                <a:cubicBezTo>
                  <a:pt x="114492" y="0"/>
                  <a:pt x="121710" y="3264"/>
                  <a:pt x="128682" y="9479"/>
                </a:cubicBezTo>
                <a:close/>
              </a:path>
            </a:pathLst>
          </a:cu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04EAE583-D0F7-B685-D888-30B352B16491}"/>
              </a:ext>
            </a:extLst>
          </p:cNvPr>
          <p:cNvSpPr>
            <a:spLocks noGrp="1"/>
          </p:cNvSpPr>
          <p:nvPr>
            <p:ph idx="1"/>
          </p:nvPr>
        </p:nvSpPr>
        <p:spPr>
          <a:xfrm>
            <a:off x="0" y="3052366"/>
            <a:ext cx="12192000" cy="3805633"/>
          </a:xfrm>
        </p:spPr>
        <p:txBody>
          <a:bodyPr anchor="t">
            <a:normAutofit/>
          </a:bodyPr>
          <a:lstStyle/>
          <a:p>
            <a:pPr marL="0" indent="0">
              <a:buNone/>
            </a:pPr>
            <a:r>
              <a:rPr lang="en-US" sz="3200" dirty="0">
                <a:solidFill>
                  <a:srgbClr val="FCFFFF"/>
                </a:solidFill>
              </a:rPr>
              <a:t>Certainly not just eating and drinking do these things, but the words written here: “Given and shed for you for the forgiveness of sins.” These words, along with the bodily eating and drinking are the main thing in the Sacrament. Whoever believes these words has exactly what they say: “forgiveness of sins.”</a:t>
            </a:r>
          </a:p>
        </p:txBody>
      </p:sp>
    </p:spTree>
    <p:extLst>
      <p:ext uri="{BB962C8B-B14F-4D97-AF65-F5344CB8AC3E}">
        <p14:creationId xmlns:p14="http://schemas.microsoft.com/office/powerpoint/2010/main" val="2266443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5931BE0-4B93-4D6C-878E-ACC59D6B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B306FDA-985D-D43A-46F6-5A7A3ECA792B}"/>
              </a:ext>
            </a:extLst>
          </p:cNvPr>
          <p:cNvSpPr>
            <a:spLocks noGrp="1"/>
          </p:cNvSpPr>
          <p:nvPr>
            <p:ph type="title"/>
          </p:nvPr>
        </p:nvSpPr>
        <p:spPr>
          <a:xfrm>
            <a:off x="3359149" y="1520825"/>
            <a:ext cx="8281987" cy="1333057"/>
          </a:xfrm>
        </p:spPr>
        <p:txBody>
          <a:bodyPr wrap="square" anchor="t">
            <a:normAutofit fontScale="90000"/>
          </a:bodyPr>
          <a:lstStyle/>
          <a:p>
            <a:r>
              <a:rPr lang="en-US" dirty="0"/>
              <a:t>Who receives this sacrament worthily?</a:t>
            </a:r>
          </a:p>
        </p:txBody>
      </p:sp>
      <p:sp>
        <p:nvSpPr>
          <p:cNvPr id="10" name="Oval 9">
            <a:extLst>
              <a:ext uri="{FF2B5EF4-FFF2-40B4-BE49-F238E27FC236}">
                <a16:creationId xmlns:a16="http://schemas.microsoft.com/office/drawing/2014/main" id="{4EC6425F-E8EE-490A-BF3A-601C9A5EF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15959" y="2187353"/>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Freeform: Shape 11">
            <a:extLst>
              <a:ext uri="{FF2B5EF4-FFF2-40B4-BE49-F238E27FC236}">
                <a16:creationId xmlns:a16="http://schemas.microsoft.com/office/drawing/2014/main" id="{C493A507-59A1-4B5A-A52D-933516EEC3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373008" y="4919835"/>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96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Freeform: Shape 13">
            <a:extLst>
              <a:ext uri="{FF2B5EF4-FFF2-40B4-BE49-F238E27FC236}">
                <a16:creationId xmlns:a16="http://schemas.microsoft.com/office/drawing/2014/main" id="{2EF1810E-C1C8-44A5-ADCF-24B4EAA1DD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476583" y="4760475"/>
            <a:ext cx="1853969" cy="1042921"/>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75000"/>
              <a:lumOff val="25000"/>
              <a:alpha val="6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Oval 15">
            <a:extLst>
              <a:ext uri="{FF2B5EF4-FFF2-40B4-BE49-F238E27FC236}">
                <a16:creationId xmlns:a16="http://schemas.microsoft.com/office/drawing/2014/main" id="{6B180A47-07F3-45CF-91AB-5F26C83AB7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1085139" y="4330312"/>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Oval 17">
            <a:extLst>
              <a:ext uri="{FF2B5EF4-FFF2-40B4-BE49-F238E27FC236}">
                <a16:creationId xmlns:a16="http://schemas.microsoft.com/office/drawing/2014/main" id="{7A7405C2-5931-4635-A369-516BE02E3F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2066166" y="5311337"/>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16E3FFAD-C57D-D7F0-8386-2C328F960FE7}"/>
              </a:ext>
            </a:extLst>
          </p:cNvPr>
          <p:cNvSpPr>
            <a:spLocks noGrp="1"/>
          </p:cNvSpPr>
          <p:nvPr>
            <p:ph idx="1"/>
          </p:nvPr>
        </p:nvSpPr>
        <p:spPr>
          <a:xfrm>
            <a:off x="0" y="3052366"/>
            <a:ext cx="12192000" cy="3805633"/>
          </a:xfrm>
        </p:spPr>
        <p:txBody>
          <a:bodyPr anchor="t">
            <a:normAutofit/>
          </a:bodyPr>
          <a:lstStyle/>
          <a:p>
            <a:pPr marL="0" indent="0">
              <a:buNone/>
            </a:pPr>
            <a:r>
              <a:rPr lang="en-US" sz="3200" dirty="0">
                <a:solidFill>
                  <a:srgbClr val="FCFFFF"/>
                </a:solidFill>
              </a:rPr>
              <a:t>Fasting and bodily preparation are certainly fine outward training. But that person is truly worthy  and well prepared who has faith in these words: “Given and shed for you for the forgiveness of sins.”</a:t>
            </a:r>
          </a:p>
          <a:p>
            <a:pPr marL="0" indent="0">
              <a:buNone/>
            </a:pPr>
            <a:r>
              <a:rPr lang="en-US" sz="3200" dirty="0">
                <a:solidFill>
                  <a:srgbClr val="FCFFFF"/>
                </a:solidFill>
              </a:rPr>
              <a:t>But anyone who does not believe these words or doubts them is unworthy and unprepared, for the words “for you” require all hearts to believe.</a:t>
            </a:r>
          </a:p>
        </p:txBody>
      </p:sp>
    </p:spTree>
    <p:extLst>
      <p:ext uri="{BB962C8B-B14F-4D97-AF65-F5344CB8AC3E}">
        <p14:creationId xmlns:p14="http://schemas.microsoft.com/office/powerpoint/2010/main" val="761591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19E7B-DF62-08AF-EAC7-A02C973DF101}"/>
              </a:ext>
            </a:extLst>
          </p:cNvPr>
          <p:cNvSpPr>
            <a:spLocks noGrp="1"/>
          </p:cNvSpPr>
          <p:nvPr>
            <p:ph type="title"/>
          </p:nvPr>
        </p:nvSpPr>
        <p:spPr/>
        <p:txBody>
          <a:bodyPr>
            <a:normAutofit fontScale="90000"/>
          </a:bodyPr>
          <a:lstStyle/>
          <a:p>
            <a:r>
              <a:rPr lang="en-US" dirty="0"/>
              <a:t>For what purpose, then, do we approach the Lord’s Table?</a:t>
            </a:r>
          </a:p>
        </p:txBody>
      </p:sp>
      <p:sp>
        <p:nvSpPr>
          <p:cNvPr id="3" name="Content Placeholder 2">
            <a:extLst>
              <a:ext uri="{FF2B5EF4-FFF2-40B4-BE49-F238E27FC236}">
                <a16:creationId xmlns:a16="http://schemas.microsoft.com/office/drawing/2014/main" id="{4D5D006C-4E29-0E14-854F-483E13A47122}"/>
              </a:ext>
            </a:extLst>
          </p:cNvPr>
          <p:cNvSpPr>
            <a:spLocks noGrp="1"/>
          </p:cNvSpPr>
          <p:nvPr>
            <p:ph idx="1"/>
          </p:nvPr>
        </p:nvSpPr>
        <p:spPr>
          <a:xfrm>
            <a:off x="198783" y="1881275"/>
            <a:ext cx="11993216" cy="4976725"/>
          </a:xfrm>
        </p:spPr>
        <p:txBody>
          <a:bodyPr>
            <a:noAutofit/>
          </a:bodyPr>
          <a:lstStyle/>
          <a:p>
            <a:r>
              <a:rPr lang="en-US" sz="3600" dirty="0">
                <a:solidFill>
                  <a:schemeClr val="tx1"/>
                </a:solidFill>
              </a:rPr>
              <a:t>The Bible says:</a:t>
            </a:r>
          </a:p>
          <a:p>
            <a:pPr lvl="1"/>
            <a:r>
              <a:rPr lang="en-US" sz="3600" dirty="0">
                <a:solidFill>
                  <a:schemeClr val="tx1"/>
                </a:solidFill>
              </a:rPr>
              <a:t>Luke 22:19-20</a:t>
            </a:r>
          </a:p>
          <a:p>
            <a:pPr lvl="1"/>
            <a:r>
              <a:rPr lang="en-US" sz="3200" dirty="0">
                <a:solidFill>
                  <a:srgbClr val="FFFFFF"/>
                </a:solidFill>
                <a:effectLst/>
              </a:rPr>
              <a:t>And he took bread, and when he had given thanks, he broke it and gave it to them, saying, “This is my body, which is given for you. Do this in remembrance of me.” And likewise the cup after they had eaten, saying, “This cup that is poured out for you is the new covenant in my blood. </a:t>
            </a:r>
          </a:p>
        </p:txBody>
      </p:sp>
    </p:spTree>
    <p:extLst>
      <p:ext uri="{BB962C8B-B14F-4D97-AF65-F5344CB8AC3E}">
        <p14:creationId xmlns:p14="http://schemas.microsoft.com/office/powerpoint/2010/main" val="2543078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E61AD-7E23-9408-706C-7CC7D1A9F9B1}"/>
              </a:ext>
            </a:extLst>
          </p:cNvPr>
          <p:cNvSpPr>
            <a:spLocks noGrp="1"/>
          </p:cNvSpPr>
          <p:nvPr>
            <p:ph type="title"/>
          </p:nvPr>
        </p:nvSpPr>
        <p:spPr/>
        <p:txBody>
          <a:bodyPr/>
          <a:lstStyle/>
          <a:p>
            <a:r>
              <a:rPr lang="en-US" dirty="0"/>
              <a:t>What is the Lord’s Supper</a:t>
            </a:r>
          </a:p>
        </p:txBody>
      </p:sp>
      <p:sp>
        <p:nvSpPr>
          <p:cNvPr id="3" name="Content Placeholder 2">
            <a:extLst>
              <a:ext uri="{FF2B5EF4-FFF2-40B4-BE49-F238E27FC236}">
                <a16:creationId xmlns:a16="http://schemas.microsoft.com/office/drawing/2014/main" id="{3C46C81C-60B2-A284-A77D-A073E3F014DD}"/>
              </a:ext>
            </a:extLst>
          </p:cNvPr>
          <p:cNvSpPr>
            <a:spLocks noGrp="1"/>
          </p:cNvSpPr>
          <p:nvPr>
            <p:ph idx="1"/>
          </p:nvPr>
        </p:nvSpPr>
        <p:spPr>
          <a:xfrm>
            <a:off x="0" y="2113199"/>
            <a:ext cx="12191999" cy="4744801"/>
          </a:xfrm>
        </p:spPr>
        <p:txBody>
          <a:bodyPr>
            <a:normAutofit/>
          </a:bodyPr>
          <a:lstStyle/>
          <a:p>
            <a:r>
              <a:rPr lang="en-US" sz="3200" dirty="0">
                <a:solidFill>
                  <a:srgbClr val="FCFFFF"/>
                </a:solidFill>
              </a:rPr>
              <a:t>From Scripture, we learn:</a:t>
            </a:r>
          </a:p>
          <a:p>
            <a:pPr lvl="1"/>
            <a:r>
              <a:rPr lang="en-US" sz="3200" dirty="0">
                <a:solidFill>
                  <a:srgbClr val="FCFFFF"/>
                </a:solidFill>
              </a:rPr>
              <a:t>The Lord’s Supper is given by God to each person as a pledge and guarantee of the forgiveness of sins.</a:t>
            </a:r>
          </a:p>
          <a:p>
            <a:pPr lvl="1"/>
            <a:r>
              <a:rPr lang="en-US" sz="3200" dirty="0">
                <a:solidFill>
                  <a:srgbClr val="FCFFFF"/>
                </a:solidFill>
              </a:rPr>
              <a:t>The pledge is assured through the giving of the same body which was given and the same blood which was shed to secure that forgiveness.</a:t>
            </a:r>
          </a:p>
        </p:txBody>
      </p:sp>
    </p:spTree>
    <p:extLst>
      <p:ext uri="{BB962C8B-B14F-4D97-AF65-F5344CB8AC3E}">
        <p14:creationId xmlns:p14="http://schemas.microsoft.com/office/powerpoint/2010/main" val="30461694"/>
      </p:ext>
    </p:extLst>
  </p:cSld>
  <p:clrMapOvr>
    <a:masterClrMapping/>
  </p:clrMapOvr>
</p:sld>
</file>

<file path=ppt/theme/theme1.xml><?xml version="1.0" encoding="utf-8"?>
<a:theme xmlns:a="http://schemas.openxmlformats.org/drawingml/2006/main" name="3DFloatVTI">
  <a:themeElements>
    <a:clrScheme name="Blue">
      <a:dk1>
        <a:srgbClr val="000000"/>
      </a:dk1>
      <a:lt1>
        <a:srgbClr val="FFFFFF"/>
      </a:lt1>
      <a:dk2>
        <a:srgbClr val="153A63"/>
      </a:dk2>
      <a:lt2>
        <a:srgbClr val="DBEFF9"/>
      </a:lt2>
      <a:accent1>
        <a:srgbClr val="0F6FC6"/>
      </a:accent1>
      <a:accent2>
        <a:srgbClr val="009DD9"/>
      </a:accent2>
      <a:accent3>
        <a:srgbClr val="09B8C0"/>
      </a:accent3>
      <a:accent4>
        <a:srgbClr val="0EBC8C"/>
      </a:accent4>
      <a:accent5>
        <a:srgbClr val="71B959"/>
      </a:accent5>
      <a:accent6>
        <a:srgbClr val="96B042"/>
      </a:accent6>
      <a:hlink>
        <a:srgbClr val="C37400"/>
      </a:hlink>
      <a:folHlink>
        <a:srgbClr val="4F9085"/>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otalTime>4310</TotalTime>
  <Words>2121</Words>
  <Application>Microsoft Macintosh PowerPoint</Application>
  <PresentationFormat>Widescreen</PresentationFormat>
  <Paragraphs>127</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Helvetica</vt:lpstr>
      <vt:lpstr>Sitka Heading</vt:lpstr>
      <vt:lpstr>Source Sans Pro</vt:lpstr>
      <vt:lpstr>3DFloatVTI</vt:lpstr>
      <vt:lpstr>What Does the Bible Say about the Last Things?</vt:lpstr>
      <vt:lpstr>What we confess from the Small Catechism</vt:lpstr>
      <vt:lpstr>What is the Third Article of the Apostles’ Creed?</vt:lpstr>
      <vt:lpstr>Where is this written?</vt:lpstr>
      <vt:lpstr>What is the benefit of this eating and drinking?</vt:lpstr>
      <vt:lpstr>How can bodily eating and drinking do such great things?</vt:lpstr>
      <vt:lpstr>Who receives this sacrament worthily?</vt:lpstr>
      <vt:lpstr>For what purpose, then, do we approach the Lord’s Table?</vt:lpstr>
      <vt:lpstr>What is the Lord’s Supper</vt:lpstr>
      <vt:lpstr>For what purpose, then, do we approach the Lord’s Table?</vt:lpstr>
      <vt:lpstr>For what purpose, then, do we approach the Lord’s Table?</vt:lpstr>
      <vt:lpstr>For what purpose, then, do we approach the Lord’s Table?</vt:lpstr>
      <vt:lpstr>For what purpose, then, do we approach the Lord’s Table?</vt:lpstr>
      <vt:lpstr>What do the Scriptures teach of the real presence of Christ’s body and blood in the Lord’s Supper?</vt:lpstr>
      <vt:lpstr>For what purpose, then, do we approach the Lord’s Table?</vt:lpstr>
      <vt:lpstr>For what purpose, then, do we approach the Lord’s Table?</vt:lpstr>
      <vt:lpstr>For what purpose, then, do we approach the Lord’s Table?</vt:lpstr>
      <vt:lpstr>Does everyone who goes to the Sacrament receive Christ’s body and blood for the forgiveness of his sins?</vt:lpstr>
      <vt:lpstr>Does everyone who goes to the Sacrament receive Christ’s body and blood for the forgiveness of his sins?</vt:lpstr>
      <vt:lpstr>Does everyone who goes to the Sacrament receive Christ’s body and blood for the forgiveness of his sins?</vt:lpstr>
      <vt:lpstr>Does everyone who goes to the Sacrament receive Christ’s body and blood for the forgiveness of his sins?</vt:lpstr>
      <vt:lpstr>What should we do therefore before partaking of Communion?</vt:lpstr>
      <vt:lpstr>What should we do therefore before partaking of Communion?</vt:lpstr>
      <vt:lpstr>What should we do therefore before partaking of Communion?</vt:lpstr>
      <vt:lpstr>What should we do therefore before partaking of Communion?</vt:lpstr>
      <vt:lpstr>What should we do therefore before partaking of Communion?</vt:lpstr>
      <vt:lpstr>May believers whose faith is weak approach the Lord’s Table?</vt:lpstr>
      <vt:lpstr>May believers whose faith is weak approach the Lord’s Table?</vt:lpstr>
      <vt:lpstr>May believers whose faith is weak approach the Lord’s Table?</vt:lpstr>
      <vt:lpstr>To whom must the Lord’s Supper be denied?</vt:lpstr>
      <vt:lpstr>To whom must the Lord’s Supper be denied?</vt:lpstr>
      <vt:lpstr>To whom must the Lord’s Supper be denied?</vt:lpstr>
      <vt:lpstr>To whom must the Lord’s Supper be denied?</vt:lpstr>
      <vt:lpstr>What does the practice of closed Communion look like?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Does the Bible Say about the Office of the Keys and Confession?</dc:title>
  <dc:creator>Craig Stephens</dc:creator>
  <cp:lastModifiedBy>Craig Stephens</cp:lastModifiedBy>
  <cp:revision>3</cp:revision>
  <dcterms:created xsi:type="dcterms:W3CDTF">2022-12-06T18:11:46Z</dcterms:created>
  <dcterms:modified xsi:type="dcterms:W3CDTF">2023-01-12T02:37:18Z</dcterms:modified>
</cp:coreProperties>
</file>