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xlsx" ContentType="application/vnd.openxmlformats-officedocument.spreadsheetml.sheet"/>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2"/>
  </p:notesMasterIdLst>
  <p:handoutMasterIdLst>
    <p:handoutMasterId r:id="rId43"/>
  </p:handoutMasterIdLst>
  <p:sldIdLst>
    <p:sldId id="260" r:id="rId2"/>
    <p:sldId id="292" r:id="rId3"/>
    <p:sldId id="289" r:id="rId4"/>
    <p:sldId id="293" r:id="rId5"/>
    <p:sldId id="294" r:id="rId6"/>
    <p:sldId id="295" r:id="rId7"/>
    <p:sldId id="296" r:id="rId8"/>
    <p:sldId id="297" r:id="rId9"/>
    <p:sldId id="298" r:id="rId10"/>
    <p:sldId id="300" r:id="rId11"/>
    <p:sldId id="301" r:id="rId12"/>
    <p:sldId id="302" r:id="rId13"/>
    <p:sldId id="303" r:id="rId14"/>
    <p:sldId id="304" r:id="rId15"/>
    <p:sldId id="305" r:id="rId16"/>
    <p:sldId id="306" r:id="rId17"/>
    <p:sldId id="307" r:id="rId18"/>
    <p:sldId id="308" r:id="rId19"/>
    <p:sldId id="309" r:id="rId20"/>
    <p:sldId id="310" r:id="rId21"/>
    <p:sldId id="312" r:id="rId22"/>
    <p:sldId id="311" r:id="rId23"/>
    <p:sldId id="313" r:id="rId24"/>
    <p:sldId id="314" r:id="rId25"/>
    <p:sldId id="315" r:id="rId26"/>
    <p:sldId id="316" r:id="rId27"/>
    <p:sldId id="317" r:id="rId28"/>
    <p:sldId id="318" r:id="rId29"/>
    <p:sldId id="320" r:id="rId30"/>
    <p:sldId id="319" r:id="rId31"/>
    <p:sldId id="321" r:id="rId32"/>
    <p:sldId id="273" r:id="rId33"/>
    <p:sldId id="322" r:id="rId34"/>
    <p:sldId id="270" r:id="rId35"/>
    <p:sldId id="271" r:id="rId36"/>
    <p:sldId id="323" r:id="rId37"/>
    <p:sldId id="272" r:id="rId38"/>
    <p:sldId id="324" r:id="rId39"/>
    <p:sldId id="285" r:id="rId40"/>
    <p:sldId id="290" r:id="rId4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14" autoAdjust="0"/>
  </p:normalViewPr>
  <p:slideViewPr>
    <p:cSldViewPr snapToGrid="0">
      <p:cViewPr>
        <p:scale>
          <a:sx n="110" d="100"/>
          <a:sy n="110" d="100"/>
        </p:scale>
        <p:origin x="-80" y="1136"/>
      </p:cViewPr>
      <p:guideLst>
        <p:guide orient="horz" pos="1620"/>
        <p:guide orient="horz" pos="1560"/>
        <p:guide orient="horz" pos="2129"/>
        <p:guide pos="4889"/>
        <p:guide pos="2881"/>
        <p:guide pos="192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15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ORS score</c:v>
                </c:pt>
              </c:strCache>
            </c:strRef>
          </c:tx>
          <c:marker>
            <c:symbol val="none"/>
          </c:marker>
          <c:cat>
            <c:strRef>
              <c:f>Sheet1!$A$2:$A$4</c:f>
              <c:strCache>
                <c:ptCount val="3"/>
                <c:pt idx="0">
                  <c:v>Session 1</c:v>
                </c:pt>
                <c:pt idx="1">
                  <c:v>Session 10</c:v>
                </c:pt>
                <c:pt idx="2">
                  <c:v>Session 18</c:v>
                </c:pt>
              </c:strCache>
            </c:strRef>
          </c:cat>
          <c:val>
            <c:numRef>
              <c:f>Sheet1!$B$2:$B$4</c:f>
              <c:numCache>
                <c:formatCode>General</c:formatCode>
                <c:ptCount val="3"/>
                <c:pt idx="0">
                  <c:v>24.0</c:v>
                </c:pt>
                <c:pt idx="1">
                  <c:v>25.0</c:v>
                </c:pt>
                <c:pt idx="2">
                  <c:v>39.5</c:v>
                </c:pt>
              </c:numCache>
            </c:numRef>
          </c:val>
          <c:smooth val="0"/>
        </c:ser>
        <c:ser>
          <c:idx val="1"/>
          <c:order val="1"/>
          <c:tx>
            <c:strRef>
              <c:f>Sheet1!$C$1</c:f>
              <c:strCache>
                <c:ptCount val="1"/>
                <c:pt idx="0">
                  <c:v>ORS score (clinical)</c:v>
                </c:pt>
              </c:strCache>
            </c:strRef>
          </c:tx>
          <c:marker>
            <c:symbol val="none"/>
          </c:marker>
          <c:cat>
            <c:strRef>
              <c:f>Sheet1!$A$2:$A$4</c:f>
              <c:strCache>
                <c:ptCount val="3"/>
                <c:pt idx="0">
                  <c:v>Session 1</c:v>
                </c:pt>
                <c:pt idx="1">
                  <c:v>Session 10</c:v>
                </c:pt>
                <c:pt idx="2">
                  <c:v>Session 18</c:v>
                </c:pt>
              </c:strCache>
            </c:strRef>
          </c:cat>
          <c:val>
            <c:numRef>
              <c:f>Sheet1!$C$2:$C$4</c:f>
              <c:numCache>
                <c:formatCode>General</c:formatCode>
                <c:ptCount val="3"/>
                <c:pt idx="0">
                  <c:v>36.0</c:v>
                </c:pt>
                <c:pt idx="1">
                  <c:v>36.0</c:v>
                </c:pt>
                <c:pt idx="2">
                  <c:v>36.0</c:v>
                </c:pt>
              </c:numCache>
            </c:numRef>
          </c:val>
          <c:smooth val="0"/>
        </c:ser>
        <c:dLbls>
          <c:showLegendKey val="0"/>
          <c:showVal val="0"/>
          <c:showCatName val="0"/>
          <c:showSerName val="0"/>
          <c:showPercent val="0"/>
          <c:showBubbleSize val="0"/>
        </c:dLbls>
        <c:marker val="1"/>
        <c:smooth val="0"/>
        <c:axId val="2110170136"/>
        <c:axId val="2110173080"/>
      </c:lineChart>
      <c:catAx>
        <c:axId val="2110170136"/>
        <c:scaling>
          <c:orientation val="minMax"/>
        </c:scaling>
        <c:delete val="0"/>
        <c:axPos val="b"/>
        <c:majorTickMark val="out"/>
        <c:minorTickMark val="none"/>
        <c:tickLblPos val="nextTo"/>
        <c:crossAx val="2110173080"/>
        <c:crosses val="autoZero"/>
        <c:auto val="1"/>
        <c:lblAlgn val="ctr"/>
        <c:lblOffset val="100"/>
        <c:noMultiLvlLbl val="0"/>
      </c:catAx>
      <c:valAx>
        <c:axId val="2110173080"/>
        <c:scaling>
          <c:orientation val="minMax"/>
          <c:max val="40.0"/>
        </c:scaling>
        <c:delete val="0"/>
        <c:axPos val="l"/>
        <c:majorGridlines/>
        <c:numFmt formatCode="General" sourceLinked="1"/>
        <c:majorTickMark val="out"/>
        <c:minorTickMark val="none"/>
        <c:tickLblPos val="nextTo"/>
        <c:crossAx val="21101701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ORS score</c:v>
                </c:pt>
              </c:strCache>
            </c:strRef>
          </c:tx>
          <c:marker>
            <c:symbol val="none"/>
          </c:marker>
          <c:cat>
            <c:strRef>
              <c:f>Sheet1!$A$2:$A$4</c:f>
              <c:strCache>
                <c:ptCount val="3"/>
                <c:pt idx="0">
                  <c:v>Session 1</c:v>
                </c:pt>
                <c:pt idx="1">
                  <c:v>Session 10</c:v>
                </c:pt>
                <c:pt idx="2">
                  <c:v>Session 18</c:v>
                </c:pt>
              </c:strCache>
            </c:strRef>
          </c:cat>
          <c:val>
            <c:numRef>
              <c:f>Sheet1!$B$2:$B$4</c:f>
              <c:numCache>
                <c:formatCode>General</c:formatCode>
                <c:ptCount val="3"/>
                <c:pt idx="0">
                  <c:v>15.0</c:v>
                </c:pt>
                <c:pt idx="1">
                  <c:v>25.0</c:v>
                </c:pt>
                <c:pt idx="2">
                  <c:v>38.0</c:v>
                </c:pt>
              </c:numCache>
            </c:numRef>
          </c:val>
          <c:smooth val="0"/>
        </c:ser>
        <c:ser>
          <c:idx val="1"/>
          <c:order val="1"/>
          <c:tx>
            <c:strRef>
              <c:f>Sheet1!$C$1</c:f>
              <c:strCache>
                <c:ptCount val="1"/>
                <c:pt idx="0">
                  <c:v>ORS score (clinical)</c:v>
                </c:pt>
              </c:strCache>
            </c:strRef>
          </c:tx>
          <c:marker>
            <c:symbol val="none"/>
          </c:marker>
          <c:cat>
            <c:strRef>
              <c:f>Sheet1!$A$2:$A$4</c:f>
              <c:strCache>
                <c:ptCount val="3"/>
                <c:pt idx="0">
                  <c:v>Session 1</c:v>
                </c:pt>
                <c:pt idx="1">
                  <c:v>Session 10</c:v>
                </c:pt>
                <c:pt idx="2">
                  <c:v>Session 18</c:v>
                </c:pt>
              </c:strCache>
            </c:strRef>
          </c:cat>
          <c:val>
            <c:numRef>
              <c:f>Sheet1!$C$2:$C$4</c:f>
              <c:numCache>
                <c:formatCode>General</c:formatCode>
                <c:ptCount val="3"/>
                <c:pt idx="0">
                  <c:v>36.0</c:v>
                </c:pt>
                <c:pt idx="1">
                  <c:v>36.0</c:v>
                </c:pt>
                <c:pt idx="2">
                  <c:v>36.0</c:v>
                </c:pt>
              </c:numCache>
            </c:numRef>
          </c:val>
          <c:smooth val="0"/>
        </c:ser>
        <c:dLbls>
          <c:showLegendKey val="0"/>
          <c:showVal val="0"/>
          <c:showCatName val="0"/>
          <c:showSerName val="0"/>
          <c:showPercent val="0"/>
          <c:showBubbleSize val="0"/>
        </c:dLbls>
        <c:marker val="1"/>
        <c:smooth val="0"/>
        <c:axId val="2110223144"/>
        <c:axId val="2110226120"/>
      </c:lineChart>
      <c:catAx>
        <c:axId val="2110223144"/>
        <c:scaling>
          <c:orientation val="minMax"/>
        </c:scaling>
        <c:delete val="0"/>
        <c:axPos val="b"/>
        <c:majorTickMark val="out"/>
        <c:minorTickMark val="none"/>
        <c:tickLblPos val="nextTo"/>
        <c:crossAx val="2110226120"/>
        <c:crosses val="autoZero"/>
        <c:auto val="1"/>
        <c:lblAlgn val="ctr"/>
        <c:lblOffset val="100"/>
        <c:noMultiLvlLbl val="0"/>
      </c:catAx>
      <c:valAx>
        <c:axId val="2110226120"/>
        <c:scaling>
          <c:orientation val="minMax"/>
        </c:scaling>
        <c:delete val="0"/>
        <c:axPos val="l"/>
        <c:majorGridlines/>
        <c:numFmt formatCode="General" sourceLinked="1"/>
        <c:majorTickMark val="out"/>
        <c:minorTickMark val="none"/>
        <c:tickLblPos val="nextTo"/>
        <c:crossAx val="211022314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t>16/12/19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16/12/19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paper is an attempt to draw a parallel between the exposure and response prevention (ERP) procedures in CBT (cognitive behaviour therapy) and the </a:t>
            </a:r>
            <a:r>
              <a:rPr lang="en-US" sz="1200" kern="1200" dirty="0" err="1" smtClean="0">
                <a:solidFill>
                  <a:schemeClr val="tx1"/>
                </a:solidFill>
                <a:effectLst/>
                <a:latin typeface="+mn-lt"/>
                <a:ea typeface="+mn-ea"/>
                <a:cs typeface="+mn-cs"/>
              </a:rPr>
              <a:t>desensitisation</a:t>
            </a:r>
            <a:r>
              <a:rPr lang="en-US" sz="1200" kern="1200" dirty="0" smtClean="0">
                <a:solidFill>
                  <a:schemeClr val="tx1"/>
                </a:solidFill>
                <a:effectLst/>
                <a:latin typeface="+mn-lt"/>
                <a:ea typeface="+mn-ea"/>
                <a:cs typeface="+mn-cs"/>
              </a:rPr>
              <a:t> procedures in EMDR (eye movement </a:t>
            </a:r>
            <a:r>
              <a:rPr lang="en-US" sz="1200" kern="1200" dirty="0" err="1" smtClean="0">
                <a:solidFill>
                  <a:schemeClr val="tx1"/>
                </a:solidFill>
                <a:effectLst/>
                <a:latin typeface="+mn-lt"/>
                <a:ea typeface="+mn-ea"/>
                <a:cs typeface="+mn-cs"/>
              </a:rPr>
              <a:t>desensitisation</a:t>
            </a:r>
            <a:r>
              <a:rPr lang="en-US" sz="1200" kern="1200" dirty="0" smtClean="0">
                <a:solidFill>
                  <a:schemeClr val="tx1"/>
                </a:solidFill>
                <a:effectLst/>
                <a:latin typeface="+mn-lt"/>
                <a:ea typeface="+mn-ea"/>
                <a:cs typeface="+mn-cs"/>
              </a:rPr>
              <a:t> processing). This paper also suggests an alternative targeting sequence that follows from the standard EMDR protocol to draw upon the strengths and application of ERP procedures in the treatment of OCD (obsessive compulsive disorder).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1</a:t>
            </a:fld>
            <a:endParaRPr lang="en-US"/>
          </a:p>
        </p:txBody>
      </p:sp>
    </p:spTree>
    <p:extLst>
      <p:ext uri="{BB962C8B-B14F-4D97-AF65-F5344CB8AC3E}">
        <p14:creationId xmlns:p14="http://schemas.microsoft.com/office/powerpoint/2010/main" val="118433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present paper makes a suggestion, in the treatment of OCD, to build targeting sequences around memories of the OCD symptoms, in addition to processing the triggers of obsessions and compulsions (as indicated by Marr, 2012).  Targeting memories and triggers of OCD symptoms builds on the perspective that EMDR procedures are similar to exposure and response prevention procedures in these two aspects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mn-lt"/>
                <a:ea typeface="+mn-ea"/>
                <a:cs typeface="+mn-cs"/>
              </a:rPr>
              <a:t>Firstly, there are similarities between EMDR and ERP procedures because of the exposure to the constellation of OC symptoms elicited under certain conditions. With EMDR, the exposure is to the </a:t>
            </a:r>
            <a:r>
              <a:rPr lang="en-US" sz="1100" i="1" kern="1200" dirty="0" smtClean="0">
                <a:solidFill>
                  <a:schemeClr val="tx1"/>
                </a:solidFill>
                <a:effectLst/>
                <a:latin typeface="+mn-lt"/>
                <a:ea typeface="+mn-ea"/>
                <a:cs typeface="+mn-cs"/>
              </a:rPr>
              <a:t>memory</a:t>
            </a:r>
            <a:r>
              <a:rPr lang="en-US" sz="1100" kern="1200" dirty="0" smtClean="0">
                <a:solidFill>
                  <a:schemeClr val="tx1"/>
                </a:solidFill>
                <a:effectLst/>
                <a:latin typeface="+mn-lt"/>
                <a:ea typeface="+mn-ea"/>
                <a:cs typeface="+mn-cs"/>
              </a:rPr>
              <a:t> and </a:t>
            </a:r>
            <a:r>
              <a:rPr lang="en-US" sz="1100" i="1" kern="1200" dirty="0" smtClean="0">
                <a:solidFill>
                  <a:schemeClr val="tx1"/>
                </a:solidFill>
                <a:effectLst/>
                <a:latin typeface="+mn-lt"/>
                <a:ea typeface="+mn-ea"/>
                <a:cs typeface="+mn-cs"/>
              </a:rPr>
              <a:t>triggers</a:t>
            </a:r>
            <a:r>
              <a:rPr lang="en-US" sz="1100" kern="1200" dirty="0" smtClean="0">
                <a:solidFill>
                  <a:schemeClr val="tx1"/>
                </a:solidFill>
                <a:effectLst/>
                <a:latin typeface="+mn-lt"/>
                <a:ea typeface="+mn-ea"/>
                <a:cs typeface="+mn-cs"/>
              </a:rPr>
              <a:t> of OC symptoms under imaginary exposure conditions; with ERP procedures, the exposure is to the range of feared stimuli (or triggers) that elicits the OC symptoms under imaginary and in-vivo conditions.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second similarity is that both EMDR and ERP procedures include the aspect of response prevention of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With EMDR,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is prevented from emerging because of the ongoing processing (or bilateral stimulation). For ERP protocols, the response prevention of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is derived from the process of habituation to the fear-provoking stimulus.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mn-lt"/>
                <a:ea typeface="+mn-ea"/>
                <a:cs typeface="+mn-cs"/>
              </a:rPr>
              <a:t>Firstly, there are similarities between EMDR and ERP procedures because of the exposure to the constellation of OC symptoms elicited under certain conditions. With EMDR, the exposure is to the </a:t>
            </a:r>
            <a:r>
              <a:rPr lang="en-US" sz="1100" i="1" kern="1200" dirty="0" smtClean="0">
                <a:solidFill>
                  <a:schemeClr val="tx1"/>
                </a:solidFill>
                <a:effectLst/>
                <a:latin typeface="+mn-lt"/>
                <a:ea typeface="+mn-ea"/>
                <a:cs typeface="+mn-cs"/>
              </a:rPr>
              <a:t>memory</a:t>
            </a:r>
            <a:r>
              <a:rPr lang="en-US" sz="1100" kern="1200" dirty="0" smtClean="0">
                <a:solidFill>
                  <a:schemeClr val="tx1"/>
                </a:solidFill>
                <a:effectLst/>
                <a:latin typeface="+mn-lt"/>
                <a:ea typeface="+mn-ea"/>
                <a:cs typeface="+mn-cs"/>
              </a:rPr>
              <a:t> and </a:t>
            </a:r>
            <a:r>
              <a:rPr lang="en-US" sz="1100" i="1" kern="1200" dirty="0" smtClean="0">
                <a:solidFill>
                  <a:schemeClr val="tx1"/>
                </a:solidFill>
                <a:effectLst/>
                <a:latin typeface="+mn-lt"/>
                <a:ea typeface="+mn-ea"/>
                <a:cs typeface="+mn-cs"/>
              </a:rPr>
              <a:t>triggers</a:t>
            </a:r>
            <a:r>
              <a:rPr lang="en-US" sz="1100" kern="1200" dirty="0" smtClean="0">
                <a:solidFill>
                  <a:schemeClr val="tx1"/>
                </a:solidFill>
                <a:effectLst/>
                <a:latin typeface="+mn-lt"/>
                <a:ea typeface="+mn-ea"/>
                <a:cs typeface="+mn-cs"/>
              </a:rPr>
              <a:t> of OC symptoms under imaginary exposure conditions; with ERP procedures, the exposure is to the range of feared stimuli (or triggers) that elicits the OC symptoms under imaginary and in-vivo conditions.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second similarity is that both EMDR and ERP procedures include the aspect of response prevention of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With EMDR,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is prevented from emerging because of the ongoing processing (or bilateral stimulation). For ERP protocols, the response prevention of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is derived from the process of habituation to the fear-provoking stimulus.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comparing</a:t>
            </a:r>
            <a:r>
              <a:rPr lang="en-US" baseline="0" dirty="0" smtClean="0"/>
              <a:t> between the literature in CBT and EMDR</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13</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mn-lt"/>
                <a:ea typeface="+mn-ea"/>
                <a:cs typeface="+mn-cs"/>
              </a:rPr>
              <a:t>The patient ES, a 23-year-old young lady, was first seen by a psychiatrist for medications between 2010 and 2014 for OCD symptoms.  While her compulsions and </a:t>
            </a:r>
            <a:r>
              <a:rPr lang="en-US" sz="1100" kern="1200" dirty="0" err="1" smtClean="0">
                <a:solidFill>
                  <a:schemeClr val="tx1"/>
                </a:solidFill>
                <a:effectLst/>
                <a:latin typeface="+mn-lt"/>
                <a:ea typeface="+mn-ea"/>
                <a:cs typeface="+mn-cs"/>
              </a:rPr>
              <a:t>ritualised</a:t>
            </a:r>
            <a:r>
              <a:rPr lang="en-US" sz="1100" kern="1200" dirty="0" smtClean="0">
                <a:solidFill>
                  <a:schemeClr val="tx1"/>
                </a:solidFill>
                <a:effectLst/>
                <a:latin typeface="+mn-lt"/>
                <a:ea typeface="+mn-ea"/>
                <a:cs typeface="+mn-cs"/>
              </a:rPr>
              <a:t> behaviour have improved significantly in the years of seeing the psychiatrist, she continues to have obsessions or mental rituals that serve to </a:t>
            </a:r>
            <a:r>
              <a:rPr lang="en-US" sz="1100" kern="1200" dirty="0" err="1" smtClean="0">
                <a:solidFill>
                  <a:schemeClr val="tx1"/>
                </a:solidFill>
                <a:effectLst/>
                <a:latin typeface="+mn-lt"/>
                <a:ea typeface="+mn-ea"/>
                <a:cs typeface="+mn-cs"/>
              </a:rPr>
              <a:t>neutralise</a:t>
            </a:r>
            <a:r>
              <a:rPr lang="en-US" sz="1100" kern="1200" dirty="0" smtClean="0">
                <a:solidFill>
                  <a:schemeClr val="tx1"/>
                </a:solidFill>
                <a:effectLst/>
                <a:latin typeface="+mn-lt"/>
                <a:ea typeface="+mn-ea"/>
                <a:cs typeface="+mn-cs"/>
              </a:rPr>
              <a:t> her anxieties in response to some feared stimuli.  Her feared outcomes are, in the main, related to “hurting someone with her words”, “disappointing people”, and “not making it in life”.  She copes with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the thoughts of the feared outcomes by running through in her mind some vulgar thought or vulgar expression.  In some situations, she has actually articulated out aloud the vulgar expression in her mind; she recounts embarrassingly how her family members and friends have been shocked or surprised by her vocal utterances or expression of vulgarities.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estimated daily frequency of the occurrences of the three feared stimuli (related to “hurting someone with her words”, “disappointing people”, and “not making it in life”) are ten times a day; the daily occurrences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or vocal utterances are, as estimated by the patient, five times a day.  While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and vocal utterances have been attended by a subsequent relief of the anxiety surrounding the feared stimuli, the escalation of vocal utterances through the years from 2010 and 2019 is, by her own admission, “worrying and increasingly embarrassing”.  She saw a school counselor in 2016 for ten CBT/ERP sessions for her mental obsessions (her vocal utterances of vulgarities were not evident then in 2016), but according to her feedback, progress was not evident because “the counselor found it hard to target the occurrences of avoidance behaviour”.  Not surprisingly, Marr (2012) has made similar comments that ERP therapy may not be as effective for individuals who experience obsessions without compulsions.</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In December 2018, the patient ES was subsequently referred to the psychologist — who is also the author of this article — to deal with her anxieties regarding her triggers (or feared stimuli) and also her increasing level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and vocal utterances related to the expression of vulgarities. </a:t>
            </a:r>
          </a:p>
          <a:p>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mn-lt"/>
                <a:ea typeface="+mn-ea"/>
                <a:cs typeface="+mn-cs"/>
              </a:rPr>
              <a:t>The estimated daily frequency of the occurrences of the three feared stimuli (related to “hurting someone with her words”, “disappointing people”, and “not making it in life”) are ten times a day; the daily occurrences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or vocal utterances are, as estimated by the patient, five times a day.  While 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and vocal utterances have been attended by a subsequent relief of the anxiety surrounding the feared stimuli, the escalation of vocal utterances through the years from 2010 and 2019 is, by her own admission, “worrying and increasingly embarrassing”.  She saw a school counselor in 2016 for ten CBT/ERP sessions for her mental obsessions (her vocal utterances of vulgarities were not evident then in 2016), but according to her feedback, progress was not evident because “the counselor found it hard to target the occurrences of avoidance behaviour”.  Not surprisingly, Marr (2012) has made similar comments that ERP therapy may not be as effective for individuals who experience obsessions without compulsions.</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In December 2018, the patient ES was subsequently referred to the psychologist — who is also the author of this article — to deal with her anxieties regarding her triggers (or feared stimuli) and also her increasing level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and vocal utterances related to the expression of vulgarities. </a:t>
            </a:r>
          </a:p>
          <a:p>
            <a:r>
              <a:rPr lang="en-US" sz="1100"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mn-lt"/>
                <a:ea typeface="+mn-ea"/>
                <a:cs typeface="+mn-cs"/>
              </a:rPr>
              <a:t>The patient JC, a 35-year-old young man, started seeing this psychologist in </a:t>
            </a:r>
            <a:r>
              <a:rPr lang="en-US" sz="1100" kern="1200" dirty="0" err="1" smtClean="0">
                <a:solidFill>
                  <a:schemeClr val="tx1"/>
                </a:solidFill>
                <a:effectLst/>
                <a:latin typeface="+mn-lt"/>
                <a:ea typeface="+mn-ea"/>
                <a:cs typeface="+mn-cs"/>
              </a:rPr>
              <a:t>Feburary</a:t>
            </a:r>
            <a:r>
              <a:rPr lang="en-US" sz="1100" kern="1200" dirty="0" smtClean="0">
                <a:solidFill>
                  <a:schemeClr val="tx1"/>
                </a:solidFill>
                <a:effectLst/>
                <a:latin typeface="+mn-lt"/>
                <a:ea typeface="+mn-ea"/>
                <a:cs typeface="+mn-cs"/>
              </a:rPr>
              <a:t> 2019 for OCD symptoms, largely for obsessions about scrupulosity and concerns about “whether he has raped a girl in his vicinity”.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obsessions are a feature of thought-action fusion, a </a:t>
            </a:r>
            <a:r>
              <a:rPr lang="en-US" sz="1100" kern="1200" dirty="0" err="1" smtClean="0">
                <a:solidFill>
                  <a:schemeClr val="tx1"/>
                </a:solidFill>
                <a:effectLst/>
                <a:latin typeface="+mn-lt"/>
                <a:ea typeface="+mn-ea"/>
                <a:cs typeface="+mn-cs"/>
              </a:rPr>
              <a:t>phenomeneon</a:t>
            </a:r>
            <a:r>
              <a:rPr lang="en-US" sz="1100" kern="1200" dirty="0" smtClean="0">
                <a:solidFill>
                  <a:schemeClr val="tx1"/>
                </a:solidFill>
                <a:effectLst/>
                <a:latin typeface="+mn-lt"/>
                <a:ea typeface="+mn-ea"/>
                <a:cs typeface="+mn-cs"/>
              </a:rPr>
              <a:t> commonly observed in OCD sufferers who have the idea that thinking certain thoughts is tantamount to performing the thoughts. He works as a school-teacher, and whenever he sees a student girl or female teacher in the vicinity or school compound, he would start asking himself whether he has raped the girl.  JC’s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in the early days of the obsessional anxieties was to convince himself with reasoning and rationale about how difficult or impossible it was for him to touch the girl (or any girl) because of the distance or proximity.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 has later morphed to putting his hands up to cover his chest, to convince himself that he has not touched the girl with a reasoning like ‘how can I touch the girl if I have put my hands up?’  His feared outcomes are related to getting into trouble with the law, and started on 3</a:t>
            </a:r>
            <a:r>
              <a:rPr lang="en-US" sz="1100" kern="1200" baseline="30000" dirty="0" smtClean="0">
                <a:solidFill>
                  <a:schemeClr val="tx1"/>
                </a:solidFill>
                <a:effectLst/>
                <a:latin typeface="+mn-lt"/>
                <a:ea typeface="+mn-ea"/>
                <a:cs typeface="+mn-cs"/>
              </a:rPr>
              <a:t>rd</a:t>
            </a:r>
            <a:r>
              <a:rPr lang="en-US" sz="1100" kern="1200" dirty="0" smtClean="0">
                <a:solidFill>
                  <a:schemeClr val="tx1"/>
                </a:solidFill>
                <a:effectLst/>
                <a:latin typeface="+mn-lt"/>
                <a:ea typeface="+mn-ea"/>
                <a:cs typeface="+mn-cs"/>
              </a:rPr>
              <a:t> January of 2019 with an obsessional thought related to “did I accidentally touch her, did I do something even more, and did I squeeze her butt”.</a:t>
            </a:r>
          </a:p>
          <a:p>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nature of his obsessions generally has not shifted significantly during the course of the sessions, but the context shifted from “did I rape the girl” to “did I have sex with the dog” to “did I have sex with the man” with the fears emanating from different places that include lifts and toilets.  </a:t>
            </a:r>
          </a:p>
          <a:p>
            <a:r>
              <a:rPr lang="en-US" sz="1100" kern="1200" dirty="0" smtClean="0">
                <a:solidFill>
                  <a:schemeClr val="tx1"/>
                </a:solidFill>
                <a:effectLst/>
                <a:latin typeface="+mn-lt"/>
                <a:ea typeface="+mn-ea"/>
                <a:cs typeface="+mn-cs"/>
              </a:rPr>
              <a:t>The estimated daily frequency of the occurrences of the more common feared stimuli (related to “spotting someone at the toilets”, “spotting a girl in a crowded lift”) are approximately ten times a day; the daily occurrences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his mind are, as estimated by the patient, twenty to thirty times a day before seeing this psychologist.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comparing</a:t>
            </a:r>
            <a:r>
              <a:rPr lang="en-US" baseline="0" dirty="0" smtClean="0"/>
              <a:t> between the literature in CBT and EMDR</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18</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Outcome Rating Scale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Outcome Rating Scale (ORS) is part of a change outcome management system developed by Miller and Duncan (2004). The ORS contains 4 items and is a self-report, visual analogue scale that is available in </a:t>
            </a:r>
            <a:r>
              <a:rPr lang="en-US" sz="1200" kern="1200" dirty="0" err="1" smtClean="0">
                <a:solidFill>
                  <a:schemeClr val="tx1"/>
                </a:solidFill>
                <a:effectLst/>
                <a:latin typeface="+mn-lt"/>
                <a:ea typeface="+mn-ea"/>
                <a:cs typeface="+mn-cs"/>
              </a:rPr>
              <a:t>computerised</a:t>
            </a:r>
            <a:r>
              <a:rPr lang="en-US" sz="1200" kern="1200" dirty="0" smtClean="0">
                <a:solidFill>
                  <a:schemeClr val="tx1"/>
                </a:solidFill>
                <a:effectLst/>
                <a:latin typeface="+mn-lt"/>
                <a:ea typeface="+mn-ea"/>
                <a:cs typeface="+mn-cs"/>
              </a:rPr>
              <a:t>, written, and oral forms. It was developed as a measure to track the progress of clients during therapy across three main areas of client functioning: interpersonal relations, symptomatic/individual functioning, and performance in social roles (Miller &amp; Duncan, 2004; Miller, Duncan, Brown, Sparks, &amp; </a:t>
            </a:r>
            <a:r>
              <a:rPr lang="en-US" sz="1200" kern="1200" dirty="0" err="1" smtClean="0">
                <a:solidFill>
                  <a:schemeClr val="tx1"/>
                </a:solidFill>
                <a:effectLst/>
                <a:latin typeface="+mn-lt"/>
                <a:ea typeface="+mn-ea"/>
                <a:cs typeface="+mn-cs"/>
              </a:rPr>
              <a:t>Claud</a:t>
            </a:r>
            <a:r>
              <a:rPr lang="en-US" sz="1200" kern="1200" dirty="0" smtClean="0">
                <a:solidFill>
                  <a:schemeClr val="tx1"/>
                </a:solidFill>
                <a:effectLst/>
                <a:latin typeface="+mn-lt"/>
                <a:ea typeface="+mn-ea"/>
                <a:cs typeface="+mn-cs"/>
              </a:rPr>
              <a:t>, 2003). On the visual analogue scale, clients are asked to mark on a 10-cm line their respective levels of functioning, with high ranking (good ratings) toward the right and low (poor ratings) to the left. The scores of the clients are based on the sum of all 4 items marked out of 10, with a highest score of 40. The estimated internal consistency (</a:t>
            </a:r>
            <a:r>
              <a:rPr lang="en-US" sz="1200" kern="1200" dirty="0" err="1" smtClean="0">
                <a:solidFill>
                  <a:schemeClr val="tx1"/>
                </a:solidFill>
                <a:effectLst/>
                <a:latin typeface="+mn-lt"/>
                <a:ea typeface="+mn-ea"/>
                <a:cs typeface="+mn-cs"/>
              </a:rPr>
              <a:t>Cronbach’s</a:t>
            </a:r>
            <a:r>
              <a:rPr lang="en-US" sz="1200" kern="1200" dirty="0" smtClean="0">
                <a:solidFill>
                  <a:schemeClr val="tx1"/>
                </a:solidFill>
                <a:effectLst/>
                <a:latin typeface="+mn-lt"/>
                <a:ea typeface="+mn-ea"/>
                <a:cs typeface="+mn-cs"/>
              </a:rPr>
              <a:t> coefficient alpha) for the ORS is .93 (Miller et al., 2003). </a:t>
            </a:r>
            <a:r>
              <a:rPr lang="en-US" sz="1200" kern="1200" smtClean="0">
                <a:solidFill>
                  <a:schemeClr val="tx1"/>
                </a:solidFill>
                <a:effectLst/>
                <a:latin typeface="+mn-lt"/>
                <a:ea typeface="+mn-ea"/>
                <a:cs typeface="+mn-cs"/>
              </a:rPr>
              <a:t>The clinical cutoff for the client to move from the dysfunctional range to normal functioning is a score of 25 and the reliable change index at 5 points.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comparing</a:t>
            </a:r>
            <a:r>
              <a:rPr lang="en-US" baseline="0" dirty="0" smtClean="0"/>
              <a:t> between the literature in CBT and EMDR</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Essentially comparing</a:t>
            </a:r>
            <a:r>
              <a:rPr lang="en-US" baseline="0" dirty="0" smtClean="0"/>
              <a:t> between the literature in CBT and EMDR</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21</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kern="1200" dirty="0" smtClean="0">
                <a:solidFill>
                  <a:schemeClr val="tx1"/>
                </a:solidFill>
                <a:effectLst/>
                <a:latin typeface="+mn-lt"/>
                <a:ea typeface="+mn-ea"/>
                <a:cs typeface="+mn-cs"/>
              </a:rPr>
              <a:t>Case One</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patient was seen over 19 sessions; the first session was an intake-interview to set up essentially the targeting sequence for EMDR processing. To this end, the decision was undertaken to process first the triggers (T) and then the memories (MO) of the obsessional rituals which serve as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responses to the triggers or feared/avoided stimuli.  </a:t>
            </a:r>
          </a:p>
          <a:p>
            <a:r>
              <a:rPr lang="en-US" sz="1100" kern="1200" dirty="0" smtClean="0">
                <a:solidFill>
                  <a:schemeClr val="tx1"/>
                </a:solidFill>
                <a:effectLst/>
                <a:latin typeface="+mn-lt"/>
                <a:ea typeface="+mn-ea"/>
                <a:cs typeface="+mn-cs"/>
              </a:rPr>
              <a:t>The triggers or feared stimuli are, in the main, related to </a:t>
            </a:r>
          </a:p>
          <a:p>
            <a:r>
              <a:rPr lang="en-US" sz="1100" kern="1200" dirty="0" smtClean="0">
                <a:solidFill>
                  <a:schemeClr val="tx1"/>
                </a:solidFill>
                <a:effectLst/>
                <a:latin typeface="+mn-lt"/>
                <a:ea typeface="+mn-ea"/>
                <a:cs typeface="+mn-cs"/>
              </a:rPr>
              <a:t>1. Hurting someone with her words (T1)</a:t>
            </a:r>
          </a:p>
          <a:p>
            <a:r>
              <a:rPr lang="en-US" sz="1100" kern="1200" dirty="0" smtClean="0">
                <a:solidFill>
                  <a:schemeClr val="tx1"/>
                </a:solidFill>
                <a:effectLst/>
                <a:latin typeface="+mn-lt"/>
                <a:ea typeface="+mn-ea"/>
                <a:cs typeface="+mn-cs"/>
              </a:rPr>
              <a:t>2. Disappointing people (T2)</a:t>
            </a:r>
          </a:p>
          <a:p>
            <a:r>
              <a:rPr lang="en-US" sz="1100" kern="1200" dirty="0" smtClean="0">
                <a:solidFill>
                  <a:schemeClr val="tx1"/>
                </a:solidFill>
                <a:effectLst/>
                <a:latin typeface="+mn-lt"/>
                <a:ea typeface="+mn-ea"/>
                <a:cs typeface="+mn-cs"/>
              </a:rPr>
              <a:t>3. Not making it in life (T3)</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Some examples of scripts that would evoke a memory of the obsessional rituals include: </a:t>
            </a:r>
          </a:p>
          <a:p>
            <a:r>
              <a:rPr lang="en-US" sz="1100" i="1" kern="1200" dirty="0" smtClean="0">
                <a:solidFill>
                  <a:schemeClr val="tx1"/>
                </a:solidFill>
                <a:effectLst/>
                <a:latin typeface="+mn-lt"/>
                <a:ea typeface="+mn-ea"/>
                <a:cs typeface="+mn-cs"/>
              </a:rPr>
              <a:t>1. Bring up a picture of yourself thinking to yourself those vulgarities in your mind. Notice them. </a:t>
            </a:r>
            <a:r>
              <a:rPr lang="en-US" sz="1100" kern="1200" dirty="0" smtClean="0">
                <a:solidFill>
                  <a:schemeClr val="tx1"/>
                </a:solidFill>
                <a:effectLst/>
                <a:latin typeface="+mn-lt"/>
                <a:ea typeface="+mn-ea"/>
                <a:cs typeface="+mn-cs"/>
              </a:rPr>
              <a:t>[Do BLS].</a:t>
            </a:r>
          </a:p>
          <a:p>
            <a:r>
              <a:rPr lang="en-US" sz="1100" i="1" kern="1200" dirty="0" smtClean="0">
                <a:solidFill>
                  <a:schemeClr val="tx1"/>
                </a:solidFill>
                <a:effectLst/>
                <a:latin typeface="+mn-lt"/>
                <a:ea typeface="+mn-ea"/>
                <a:cs typeface="+mn-cs"/>
              </a:rPr>
              <a:t>2. Notice the emotions and how you feel about those vulgarities in your mind. </a:t>
            </a:r>
            <a:r>
              <a:rPr lang="en-US" sz="1100" kern="1200" dirty="0" smtClean="0">
                <a:solidFill>
                  <a:schemeClr val="tx1"/>
                </a:solidFill>
                <a:effectLst/>
                <a:latin typeface="+mn-lt"/>
                <a:ea typeface="+mn-ea"/>
                <a:cs typeface="+mn-cs"/>
              </a:rPr>
              <a:t>[Do BLS].</a:t>
            </a:r>
          </a:p>
          <a:p>
            <a:r>
              <a:rPr lang="en-US" sz="1100" i="1" kern="1200" dirty="0" smtClean="0">
                <a:solidFill>
                  <a:schemeClr val="tx1"/>
                </a:solidFill>
                <a:effectLst/>
                <a:latin typeface="+mn-lt"/>
                <a:ea typeface="+mn-ea"/>
                <a:cs typeface="+mn-cs"/>
              </a:rPr>
              <a:t>3. Notice the body sensations when you have those vulgarities in your mind. </a:t>
            </a:r>
            <a:r>
              <a:rPr lang="en-US" sz="1100" kern="1200" dirty="0" smtClean="0">
                <a:solidFill>
                  <a:schemeClr val="tx1"/>
                </a:solidFill>
                <a:effectLst/>
                <a:latin typeface="+mn-lt"/>
                <a:ea typeface="+mn-ea"/>
                <a:cs typeface="+mn-cs"/>
              </a:rPr>
              <a:t>[Do BLS].</a:t>
            </a:r>
          </a:p>
          <a:p>
            <a:r>
              <a:rPr lang="en-US" sz="1100" kern="1200" dirty="0" smtClean="0">
                <a:solidFill>
                  <a:schemeClr val="tx1"/>
                </a:solidFill>
                <a:effectLst/>
                <a:latin typeface="+mn-lt"/>
                <a:ea typeface="+mn-ea"/>
                <a:cs typeface="+mn-cs"/>
              </a:rPr>
              <a:t>An inspection of the table would show the respective Subjective Units of Distress ratings for the processing of T or MO in the various sessions.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inspection of the table would show the respective Subjective Units of Distress ratings for the processing of T or MO in the various sessions.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Table 1</a:t>
            </a:r>
            <a:r>
              <a:rPr lang="en-US" sz="1200" kern="1200" dirty="0" smtClean="0">
                <a:solidFill>
                  <a:schemeClr val="tx1"/>
                </a:solidFill>
                <a:effectLst/>
                <a:latin typeface="+mn-lt"/>
                <a:ea typeface="+mn-ea"/>
                <a:cs typeface="+mn-cs"/>
              </a:rPr>
              <a:t>: SUDs ratings after each session for Case 1</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target memories of T1, T2 and T3 (feared stimuli related to “hurting someone with her words”, “disappointing people”, and “not making it in life”), as well as MO (the memory of the obsessional rituals) were completely processed by the 18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The target memories of T1, T2 and T3 were processed and </a:t>
            </a:r>
            <a:r>
              <a:rPr lang="en-US" sz="1200" kern="1200" dirty="0" err="1" smtClean="0">
                <a:solidFill>
                  <a:schemeClr val="tx1"/>
                </a:solidFill>
                <a:effectLst/>
                <a:latin typeface="+mn-lt"/>
                <a:ea typeface="+mn-ea"/>
                <a:cs typeface="+mn-cs"/>
              </a:rPr>
              <a:t>desensitised</a:t>
            </a:r>
            <a:r>
              <a:rPr lang="en-US" sz="1200" kern="1200" dirty="0" smtClean="0">
                <a:solidFill>
                  <a:schemeClr val="tx1"/>
                </a:solidFill>
                <a:effectLst/>
                <a:latin typeface="+mn-lt"/>
                <a:ea typeface="+mn-ea"/>
                <a:cs typeface="+mn-cs"/>
              </a:rPr>
              <a:t> to a SUDs rating of 0/10 in the tenth session, with a full VOC of 7/7 achieved in the presence of a PC of “I am in control” in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For the target memory of MO (memory of the obsessions), a full VOC of 7/7 was attained in the 18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after the SUDs ratings of 0/10 were achieved in the 17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Because of the considerable progress that the patient made in the 19 sessions, the patient was discharged from psychological care and given an open appointment. </a:t>
            </a:r>
          </a:p>
          <a:p>
            <a:r>
              <a:rPr lang="en-US" sz="1200" kern="1200" dirty="0" smtClean="0">
                <a:solidFill>
                  <a:schemeClr val="tx1"/>
                </a:solidFill>
                <a:effectLst/>
                <a:latin typeface="+mn-lt"/>
                <a:ea typeface="+mn-ea"/>
                <a:cs typeface="+mn-cs"/>
              </a:rPr>
              <a:t>Subsequent checks with the patient also indicated that she has made considerable progress with no further expression of vulgarities or running through of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sentences in her mind. These checks were done 1 month, 3 months, and 5 months after her discharge from psychological care. </a:t>
            </a:r>
          </a:p>
          <a:p>
            <a:r>
              <a:rPr lang="en-US" sz="1200" u="none" strike="noStrike"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23</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An inspection of the table would show the respective Subjective Units of Distress ratings for the processing of T or MO in the various sessions. </a:t>
            </a:r>
          </a:p>
          <a:p>
            <a:endParaRPr lang="en-US" sz="1100" b="1" kern="1200" dirty="0" smtClean="0">
              <a:solidFill>
                <a:schemeClr val="tx1"/>
              </a:solidFill>
              <a:effectLst/>
              <a:latin typeface="+mn-lt"/>
              <a:ea typeface="+mn-ea"/>
              <a:cs typeface="+mn-cs"/>
            </a:endParaRPr>
          </a:p>
          <a:p>
            <a:r>
              <a:rPr lang="en-US" sz="1100" b="1" kern="1200" dirty="0" smtClean="0">
                <a:solidFill>
                  <a:schemeClr val="tx1"/>
                </a:solidFill>
                <a:effectLst/>
                <a:latin typeface="+mn-lt"/>
                <a:ea typeface="+mn-ea"/>
                <a:cs typeface="+mn-cs"/>
              </a:rPr>
              <a:t>Table 1</a:t>
            </a:r>
            <a:r>
              <a:rPr lang="en-US" sz="1100" kern="1200" dirty="0" smtClean="0">
                <a:solidFill>
                  <a:schemeClr val="tx1"/>
                </a:solidFill>
                <a:effectLst/>
                <a:latin typeface="+mn-lt"/>
                <a:ea typeface="+mn-ea"/>
                <a:cs typeface="+mn-cs"/>
              </a:rPr>
              <a:t>: SUDs ratings after each session for Case 1</a:t>
            </a:r>
          </a:p>
          <a:p>
            <a:r>
              <a:rPr lang="en-US" sz="1100" b="1"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The target memories of T1, T2 and T3 (feared stimuli related to “hurting someone with her words”, “disappointing people”, and “not making it in life”), as well as MO (the memory of the obsessional rituals) were completely processed by the 18</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The target memories of T1, T2 and T3 were processed and </a:t>
            </a:r>
            <a:r>
              <a:rPr lang="en-US" sz="1100" kern="1200" dirty="0" err="1" smtClean="0">
                <a:solidFill>
                  <a:schemeClr val="tx1"/>
                </a:solidFill>
                <a:effectLst/>
                <a:latin typeface="+mn-lt"/>
                <a:ea typeface="+mn-ea"/>
                <a:cs typeface="+mn-cs"/>
              </a:rPr>
              <a:t>desensitised</a:t>
            </a:r>
            <a:r>
              <a:rPr lang="en-US" sz="1100" kern="1200" dirty="0" smtClean="0">
                <a:solidFill>
                  <a:schemeClr val="tx1"/>
                </a:solidFill>
                <a:effectLst/>
                <a:latin typeface="+mn-lt"/>
                <a:ea typeface="+mn-ea"/>
                <a:cs typeface="+mn-cs"/>
              </a:rPr>
              <a:t> to a SUDs rating of 0/10 in the tenth session, with a full VOC of 7/7 achieved in the presence of a PC of “I am in control” in the 11</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For the target memory of MO (memory of the obsessions), a full VOC of 7/7 was attained in the 18</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after the SUDs ratings of 0/10 were achieved in the 17</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Because of the considerable progress that the patient made in the 19 sessions, the patient was discharged from psychological care and given an open appointment. </a:t>
            </a:r>
          </a:p>
          <a:p>
            <a:r>
              <a:rPr lang="en-US" sz="1100" kern="1200" dirty="0" smtClean="0">
                <a:solidFill>
                  <a:schemeClr val="tx1"/>
                </a:solidFill>
                <a:effectLst/>
                <a:latin typeface="+mn-lt"/>
                <a:ea typeface="+mn-ea"/>
                <a:cs typeface="+mn-cs"/>
              </a:rPr>
              <a:t>Subsequent checks with the patient also indicated that she has made considerable progress with no further expression of vulgarities or running through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her mind. These checks were done 1 month, 3 months, and 5 months after her discharge from psychological care. </a:t>
            </a:r>
          </a:p>
          <a:p>
            <a:r>
              <a:rPr lang="en-US" sz="1100" u="none" strike="noStrike" kern="1200" dirty="0" smtClean="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24</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Case Two</a:t>
            </a:r>
          </a:p>
          <a:p>
            <a:r>
              <a:rPr lang="en-US" sz="1200" kern="1200" dirty="0" smtClean="0">
                <a:solidFill>
                  <a:schemeClr val="tx1"/>
                </a:solidFill>
                <a:effectLst/>
                <a:latin typeface="+mn-lt"/>
                <a:ea typeface="+mn-ea"/>
                <a:cs typeface="+mn-cs"/>
              </a:rPr>
              <a:t>The patient was seen over 19 sessions; the first session was an intake-interview to set up essentially the targeting sequence for EMDR processing. The decision was undertaken to process first the memories (MO) of the OCD symptoms (for example, the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responses to the triggers or feared stimuli, the suppressed thoughts related to the feared outcome, the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behaviour that reduces the feared outcomes, and then the triggers (T). </a:t>
            </a:r>
          </a:p>
          <a:p>
            <a:r>
              <a:rPr lang="en-US" sz="1200" kern="1200" dirty="0" smtClean="0">
                <a:solidFill>
                  <a:schemeClr val="tx1"/>
                </a:solidFill>
                <a:effectLst/>
                <a:latin typeface="+mn-lt"/>
                <a:ea typeface="+mn-ea"/>
                <a:cs typeface="+mn-cs"/>
              </a:rPr>
              <a:t>The triggers or feared stimuli are, in the main, related to </a:t>
            </a:r>
          </a:p>
          <a:p>
            <a:r>
              <a:rPr lang="en-US" sz="1200" kern="1200" dirty="0" smtClean="0">
                <a:solidFill>
                  <a:schemeClr val="tx1"/>
                </a:solidFill>
                <a:effectLst/>
                <a:latin typeface="+mn-lt"/>
                <a:ea typeface="+mn-ea"/>
                <a:cs typeface="+mn-cs"/>
              </a:rPr>
              <a:t>1. Spotting someone at the toilets (T4)</a:t>
            </a:r>
          </a:p>
          <a:p>
            <a:r>
              <a:rPr lang="en-US" sz="1200" kern="1200" dirty="0" smtClean="0">
                <a:solidFill>
                  <a:schemeClr val="tx1"/>
                </a:solidFill>
                <a:effectLst/>
                <a:latin typeface="+mn-lt"/>
                <a:ea typeface="+mn-ea"/>
                <a:cs typeface="+mn-cs"/>
              </a:rPr>
              <a:t>2. Spotting a girl in a crowded lift (T5)</a:t>
            </a:r>
          </a:p>
          <a:p>
            <a:r>
              <a:rPr lang="en-US" sz="1200" kern="1200" dirty="0" smtClean="0">
                <a:solidFill>
                  <a:schemeClr val="tx1"/>
                </a:solidFill>
                <a:effectLst/>
                <a:latin typeface="+mn-lt"/>
                <a:ea typeface="+mn-ea"/>
                <a:cs typeface="+mn-cs"/>
              </a:rPr>
              <a:t>3. Spotting someone in the vicinity or school compound (T6)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examples of scripts that would evoke a memory of the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responses include: </a:t>
            </a:r>
          </a:p>
          <a:p>
            <a:r>
              <a:rPr lang="en-US" sz="1200" i="1" kern="1200" dirty="0" smtClean="0">
                <a:solidFill>
                  <a:schemeClr val="tx1"/>
                </a:solidFill>
                <a:effectLst/>
                <a:latin typeface="+mn-lt"/>
                <a:ea typeface="+mn-ea"/>
                <a:cs typeface="+mn-cs"/>
              </a:rPr>
              <a:t>1. Bring up a picture of yourself thinking to yourself performing the </a:t>
            </a:r>
            <a:r>
              <a:rPr lang="en-US" sz="1200" i="1" kern="1200" dirty="0" err="1" smtClean="0">
                <a:solidFill>
                  <a:schemeClr val="tx1"/>
                </a:solidFill>
                <a:effectLst/>
                <a:latin typeface="+mn-lt"/>
                <a:ea typeface="+mn-ea"/>
                <a:cs typeface="+mn-cs"/>
              </a:rPr>
              <a:t>neutralising</a:t>
            </a:r>
            <a:r>
              <a:rPr lang="en-US" sz="1200" i="1" kern="1200" dirty="0" smtClean="0">
                <a:solidFill>
                  <a:schemeClr val="tx1"/>
                </a:solidFill>
                <a:effectLst/>
                <a:latin typeface="+mn-lt"/>
                <a:ea typeface="+mn-ea"/>
                <a:cs typeface="+mn-cs"/>
              </a:rPr>
              <a:t> responses [in a certain area]. Notice them. </a:t>
            </a:r>
            <a:r>
              <a:rPr lang="en-US" sz="1200" kern="1200" dirty="0" smtClean="0">
                <a:solidFill>
                  <a:schemeClr val="tx1"/>
                </a:solidFill>
                <a:effectLst/>
                <a:latin typeface="+mn-lt"/>
                <a:ea typeface="+mn-ea"/>
                <a:cs typeface="+mn-cs"/>
              </a:rPr>
              <a:t>[Do BLS].</a:t>
            </a:r>
          </a:p>
          <a:p>
            <a:r>
              <a:rPr lang="en-US" sz="1200" i="1" kern="1200" dirty="0" smtClean="0">
                <a:solidFill>
                  <a:schemeClr val="tx1"/>
                </a:solidFill>
                <a:effectLst/>
                <a:latin typeface="+mn-lt"/>
                <a:ea typeface="+mn-ea"/>
                <a:cs typeface="+mn-cs"/>
              </a:rPr>
              <a:t>2. Notice the emotions and how you feel when you are performing the </a:t>
            </a:r>
            <a:r>
              <a:rPr lang="en-US" sz="1200" i="1" kern="1200" dirty="0" err="1" smtClean="0">
                <a:solidFill>
                  <a:schemeClr val="tx1"/>
                </a:solidFill>
                <a:effectLst/>
                <a:latin typeface="+mn-lt"/>
                <a:ea typeface="+mn-ea"/>
                <a:cs typeface="+mn-cs"/>
              </a:rPr>
              <a:t>neutralising</a:t>
            </a:r>
            <a:r>
              <a:rPr lang="en-US" sz="1200" i="1" kern="1200" dirty="0" smtClean="0">
                <a:solidFill>
                  <a:schemeClr val="tx1"/>
                </a:solidFill>
                <a:effectLst/>
                <a:latin typeface="+mn-lt"/>
                <a:ea typeface="+mn-ea"/>
                <a:cs typeface="+mn-cs"/>
              </a:rPr>
              <a:t> responses [in a certain area]. Notice them. </a:t>
            </a:r>
            <a:r>
              <a:rPr lang="en-US" sz="1200" kern="1200" dirty="0" smtClean="0">
                <a:solidFill>
                  <a:schemeClr val="tx1"/>
                </a:solidFill>
                <a:effectLst/>
                <a:latin typeface="+mn-lt"/>
                <a:ea typeface="+mn-ea"/>
                <a:cs typeface="+mn-cs"/>
              </a:rPr>
              <a:t>[Do BLS].</a:t>
            </a:r>
          </a:p>
          <a:p>
            <a:r>
              <a:rPr lang="en-US" sz="1200" i="1" kern="1200" dirty="0" smtClean="0">
                <a:solidFill>
                  <a:schemeClr val="tx1"/>
                </a:solidFill>
                <a:effectLst/>
                <a:latin typeface="+mn-lt"/>
                <a:ea typeface="+mn-ea"/>
                <a:cs typeface="+mn-cs"/>
              </a:rPr>
              <a:t>3. Notice the body sensations when you are performing the </a:t>
            </a:r>
            <a:r>
              <a:rPr lang="en-US" sz="1200" i="1" kern="1200" dirty="0" err="1" smtClean="0">
                <a:solidFill>
                  <a:schemeClr val="tx1"/>
                </a:solidFill>
                <a:effectLst/>
                <a:latin typeface="+mn-lt"/>
                <a:ea typeface="+mn-ea"/>
                <a:cs typeface="+mn-cs"/>
              </a:rPr>
              <a:t>neutralising</a:t>
            </a:r>
            <a:r>
              <a:rPr lang="en-US" sz="1200" i="1" kern="1200" dirty="0" smtClean="0">
                <a:solidFill>
                  <a:schemeClr val="tx1"/>
                </a:solidFill>
                <a:effectLst/>
                <a:latin typeface="+mn-lt"/>
                <a:ea typeface="+mn-ea"/>
                <a:cs typeface="+mn-cs"/>
              </a:rPr>
              <a:t> responses [in a certain area]. Notice them. </a:t>
            </a:r>
            <a:r>
              <a:rPr lang="en-US" sz="1200" kern="1200" dirty="0" smtClean="0">
                <a:solidFill>
                  <a:schemeClr val="tx1"/>
                </a:solidFill>
                <a:effectLst/>
                <a:latin typeface="+mn-lt"/>
                <a:ea typeface="+mn-ea"/>
                <a:cs typeface="+mn-cs"/>
              </a:rPr>
              <a:t>[Do BLS].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target memories of T4, T5 and T6 (feared stimuli related to spotting someone in the toilets (T4), lifts (T5) and in the vicinity of the school (T5) and triggering off questions of whether he has raped that individual), as well as MO (the memory of the obsessional rituals that include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sentences and behaviour) were completely processed by the 16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The target memories of T4, T5 and T6 were processed and </a:t>
            </a:r>
            <a:r>
              <a:rPr lang="en-US" sz="1200" kern="1200" dirty="0" err="1" smtClean="0">
                <a:solidFill>
                  <a:schemeClr val="tx1"/>
                </a:solidFill>
                <a:effectLst/>
                <a:latin typeface="+mn-lt"/>
                <a:ea typeface="+mn-ea"/>
                <a:cs typeface="+mn-cs"/>
              </a:rPr>
              <a:t>desensitised</a:t>
            </a:r>
            <a:r>
              <a:rPr lang="en-US" sz="1200" kern="1200" dirty="0" smtClean="0">
                <a:solidFill>
                  <a:schemeClr val="tx1"/>
                </a:solidFill>
                <a:effectLst/>
                <a:latin typeface="+mn-lt"/>
                <a:ea typeface="+mn-ea"/>
                <a:cs typeface="+mn-cs"/>
              </a:rPr>
              <a:t> to a SUDs rating of 0/10 in the 16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with a full VOC of 7/7 achieved in the presence of a PC of “I am in control” by the 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For the target memory of MO (memory of the obsessional rituals), a full VOC of 7/7 was attained in the 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after the SUDs ratings of 0/10 were achieved in the 17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Because of the considerable progress that the patient made in the 19 sessions, the patient was discharged from psychological care and given an open appointment.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Subsequent checks with the patient also indicated that he has made considerable progress with no further expression of </a:t>
            </a:r>
            <a:r>
              <a:rPr lang="en-US" sz="1200" kern="1200" dirty="0" err="1" smtClean="0">
                <a:solidFill>
                  <a:schemeClr val="tx1"/>
                </a:solidFill>
                <a:effectLst/>
                <a:latin typeface="+mn-lt"/>
                <a:ea typeface="+mn-ea"/>
                <a:cs typeface="+mn-cs"/>
              </a:rPr>
              <a:t>neutralsing</a:t>
            </a:r>
            <a:r>
              <a:rPr lang="en-US" sz="1200" kern="1200" dirty="0" smtClean="0">
                <a:solidFill>
                  <a:schemeClr val="tx1"/>
                </a:solidFill>
                <a:effectLst/>
                <a:latin typeface="+mn-lt"/>
                <a:ea typeface="+mn-ea"/>
                <a:cs typeface="+mn-cs"/>
              </a:rPr>
              <a:t> or safety behaviour or running through of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sentences in his mind. These checks were done 1 month, 3 months, and 5 months after the discharge from psychological care.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26</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The target memories of T4, T5 and T6 (feared stimuli related to spotting someone in the toilets (T4), lifts (T5) and in the vicinity of the school (T5) and triggering off questions of whether he has raped that individual), as well as MO (the memory of the obsessional rituals that include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and behaviour) were completely processed by the 16</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target memories of T4, T5 and T6 were processed and </a:t>
            </a:r>
            <a:r>
              <a:rPr lang="en-US" sz="1100" kern="1200" dirty="0" err="1" smtClean="0">
                <a:solidFill>
                  <a:schemeClr val="tx1"/>
                </a:solidFill>
                <a:effectLst/>
                <a:latin typeface="+mn-lt"/>
                <a:ea typeface="+mn-ea"/>
                <a:cs typeface="+mn-cs"/>
              </a:rPr>
              <a:t>desensitised</a:t>
            </a:r>
            <a:r>
              <a:rPr lang="en-US" sz="1100" kern="1200" dirty="0" smtClean="0">
                <a:solidFill>
                  <a:schemeClr val="tx1"/>
                </a:solidFill>
                <a:effectLst/>
                <a:latin typeface="+mn-lt"/>
                <a:ea typeface="+mn-ea"/>
                <a:cs typeface="+mn-cs"/>
              </a:rPr>
              <a:t> to a SUDs rating of 0/10 in the 16</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with a full VOC of 7/7 achieved in the presence of a PC of “I am in control” by the 19</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For the target memory of MO (memory of the obsessional rituals), a full VOC of 7/7 was attained in the 19</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after the SUDs ratings of 0/10 were achieved in the 17</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session. Because of the considerable progress that the patient made in the 19 sessions, the patient was discharged from psychological care and given an open appointment.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Subsequent checks with the patient also indicated that he has made considerable progress with no further expression of </a:t>
            </a:r>
            <a:r>
              <a:rPr lang="en-US" sz="1100" kern="1200" dirty="0" err="1" smtClean="0">
                <a:solidFill>
                  <a:schemeClr val="tx1"/>
                </a:solidFill>
                <a:effectLst/>
                <a:latin typeface="+mn-lt"/>
                <a:ea typeface="+mn-ea"/>
                <a:cs typeface="+mn-cs"/>
              </a:rPr>
              <a:t>neutralsing</a:t>
            </a:r>
            <a:r>
              <a:rPr lang="en-US" sz="1100" kern="1200" dirty="0" smtClean="0">
                <a:solidFill>
                  <a:schemeClr val="tx1"/>
                </a:solidFill>
                <a:effectLst/>
                <a:latin typeface="+mn-lt"/>
                <a:ea typeface="+mn-ea"/>
                <a:cs typeface="+mn-cs"/>
              </a:rPr>
              <a:t> or safety behaviour or running through of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in his mind. These checks were done 1 month, 3 months, and 5 months after the discharge from psychological care.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27</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of the considerable progress that the patient made in the 19 sessions, the patient was discharged from psychological care and given an open appointment.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Subsequent checks with the patient also indicated that he has made considerable progress with no further expression of </a:t>
            </a:r>
            <a:r>
              <a:rPr lang="en-US" sz="1200" kern="1200" dirty="0" err="1" smtClean="0">
                <a:solidFill>
                  <a:schemeClr val="tx1"/>
                </a:solidFill>
                <a:effectLst/>
                <a:latin typeface="+mn-lt"/>
                <a:ea typeface="+mn-ea"/>
                <a:cs typeface="+mn-cs"/>
              </a:rPr>
              <a:t>neutralsing</a:t>
            </a:r>
            <a:r>
              <a:rPr lang="en-US" sz="1200" kern="1200" dirty="0" smtClean="0">
                <a:solidFill>
                  <a:schemeClr val="tx1"/>
                </a:solidFill>
                <a:effectLst/>
                <a:latin typeface="+mn-lt"/>
                <a:ea typeface="+mn-ea"/>
                <a:cs typeface="+mn-cs"/>
              </a:rPr>
              <a:t> or safety behaviour or running through of </a:t>
            </a:r>
            <a:r>
              <a:rPr lang="en-US" sz="1200" kern="1200" dirty="0" err="1" smtClean="0">
                <a:solidFill>
                  <a:schemeClr val="tx1"/>
                </a:solidFill>
                <a:effectLst/>
                <a:latin typeface="+mn-lt"/>
                <a:ea typeface="+mn-ea"/>
                <a:cs typeface="+mn-cs"/>
              </a:rPr>
              <a:t>neutralising</a:t>
            </a:r>
            <a:r>
              <a:rPr lang="en-US" sz="1200" kern="1200" dirty="0" smtClean="0">
                <a:solidFill>
                  <a:schemeClr val="tx1"/>
                </a:solidFill>
                <a:effectLst/>
                <a:latin typeface="+mn-lt"/>
                <a:ea typeface="+mn-ea"/>
                <a:cs typeface="+mn-cs"/>
              </a:rPr>
              <a:t> sentences in his mind. These checks were done 1 month, 3 months, and 5 months after the discharge from psychological care.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28</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29</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Case 1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patient demonstrated ORS scores which were consistent with her reported progress. In the first session, she indicated an ORS score which was in the clinical range (score = 24/40), progressing to 25/40 in the tenth session before providing a final score of 39.5/40 in the 18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A higher score indicates better levels of functioning, with an ORS score higher than 36/40 as a cutoff indicative of progress in the nonclinical range. Specifically, the patient has moved into the nonclinical range of functioning by the end of 19 sessions and maintained her progress after discharge.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30</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review by Marsden, Lovell, </a:t>
            </a:r>
            <a:r>
              <a:rPr lang="en-US" sz="1200" kern="1200" dirty="0" err="1" smtClean="0">
                <a:solidFill>
                  <a:schemeClr val="tx1"/>
                </a:solidFill>
                <a:effectLst/>
                <a:latin typeface="+mn-lt"/>
                <a:ea typeface="+mn-ea"/>
                <a:cs typeface="+mn-cs"/>
              </a:rPr>
              <a:t>Blore</a:t>
            </a:r>
            <a:r>
              <a:rPr lang="en-US" sz="1200" kern="1200" dirty="0" smtClean="0">
                <a:solidFill>
                  <a:schemeClr val="tx1"/>
                </a:solidFill>
                <a:effectLst/>
                <a:latin typeface="+mn-lt"/>
                <a:ea typeface="+mn-ea"/>
                <a:cs typeface="+mn-cs"/>
              </a:rPr>
              <a:t>, Ali and </a:t>
            </a:r>
            <a:r>
              <a:rPr lang="en-US" sz="1200" kern="1200" dirty="0" err="1" smtClean="0">
                <a:solidFill>
                  <a:schemeClr val="tx1"/>
                </a:solidFill>
                <a:effectLst/>
                <a:latin typeface="+mn-lt"/>
                <a:ea typeface="+mn-ea"/>
                <a:cs typeface="+mn-cs"/>
              </a:rPr>
              <a:t>Delgadillo</a:t>
            </a:r>
            <a:r>
              <a:rPr lang="en-US" sz="1200" kern="1200" dirty="0" smtClean="0">
                <a:solidFill>
                  <a:schemeClr val="tx1"/>
                </a:solidFill>
                <a:effectLst/>
                <a:latin typeface="+mn-lt"/>
                <a:ea typeface="+mn-ea"/>
                <a:cs typeface="+mn-cs"/>
              </a:rPr>
              <a:t> (2016) has explained that ERP procedures in CBT is recommended by clinical guidelines as a first line psychological treatment for OCD.  As indicated by Marsden, et al. (2016), some studies have suggested that patients find it difficult to tolerate exposure exercises and tend to drop out of treatment (Abramowitz, Taylor &amp; McKay, 2005).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Notwithstanding the limitations of CBT exposure exercises in adversely influencing the drop out rates of some patients, some researchers have suggested the possibility of using EMDR as an alternative. As cited in the review by Marsden, et al. (2016), a number of uncontrolled case studies have reported the successful application of EMDR in reducing the symptoms of OCD (e.g., </a:t>
            </a:r>
            <a:r>
              <a:rPr lang="en-US" sz="1200" kern="1200" dirty="0" err="1" smtClean="0">
                <a:solidFill>
                  <a:schemeClr val="tx1"/>
                </a:solidFill>
                <a:effectLst/>
                <a:latin typeface="+mn-lt"/>
                <a:ea typeface="+mn-ea"/>
                <a:cs typeface="+mn-cs"/>
              </a:rPr>
              <a:t>Bekkers</a:t>
            </a:r>
            <a:r>
              <a:rPr lang="en-US" sz="1200" kern="1200" dirty="0" smtClean="0">
                <a:solidFill>
                  <a:schemeClr val="tx1"/>
                </a:solidFill>
                <a:effectLst/>
                <a:latin typeface="+mn-lt"/>
                <a:ea typeface="+mn-ea"/>
                <a:cs typeface="+mn-cs"/>
              </a:rPr>
              <a:t>, 1999; </a:t>
            </a:r>
            <a:r>
              <a:rPr lang="en-US" sz="1200" kern="1200" dirty="0" err="1" smtClean="0">
                <a:solidFill>
                  <a:schemeClr val="tx1"/>
                </a:solidFill>
                <a:effectLst/>
                <a:latin typeface="+mn-lt"/>
                <a:ea typeface="+mn-ea"/>
                <a:cs typeface="+mn-cs"/>
              </a:rPr>
              <a:t>Bohm</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Volderholzer</a:t>
            </a:r>
            <a:r>
              <a:rPr lang="en-US" sz="1200" kern="1200" dirty="0" smtClean="0">
                <a:solidFill>
                  <a:schemeClr val="tx1"/>
                </a:solidFill>
                <a:effectLst/>
                <a:latin typeface="+mn-lt"/>
                <a:ea typeface="+mn-ea"/>
                <a:cs typeface="+mn-cs"/>
              </a:rPr>
              <a:t>, 2010; Keenan, Keenan, Ingham, &amp; Farrell, 2014; Marr, 2012).  Hitherto the only controlled trial was undertaken by </a:t>
            </a:r>
            <a:r>
              <a:rPr lang="en-US" sz="1200" kern="1200" dirty="0" err="1" smtClean="0">
                <a:solidFill>
                  <a:schemeClr val="tx1"/>
                </a:solidFill>
                <a:effectLst/>
                <a:latin typeface="+mn-lt"/>
                <a:ea typeface="+mn-ea"/>
                <a:cs typeface="+mn-cs"/>
              </a:rPr>
              <a:t>Nazari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Momeni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Jarlani</a:t>
            </a:r>
            <a:r>
              <a:rPr lang="en-US" sz="1200" kern="1200" dirty="0" smtClean="0">
                <a:solidFill>
                  <a:schemeClr val="tx1"/>
                </a:solidFill>
                <a:effectLst/>
                <a:latin typeface="+mn-lt"/>
                <a:ea typeface="+mn-ea"/>
                <a:cs typeface="+mn-cs"/>
              </a:rPr>
              <a:t>, and Mohammad (2011); 90 OCD patients were </a:t>
            </a:r>
            <a:r>
              <a:rPr lang="en-US" sz="1200" kern="1200" dirty="0" err="1" smtClean="0">
                <a:solidFill>
                  <a:schemeClr val="tx1"/>
                </a:solidFill>
                <a:effectLst/>
                <a:latin typeface="+mn-lt"/>
                <a:ea typeface="+mn-ea"/>
                <a:cs typeface="+mn-cs"/>
              </a:rPr>
              <a:t>randomised</a:t>
            </a:r>
            <a:r>
              <a:rPr lang="en-US" sz="1200" kern="1200" dirty="0" smtClean="0">
                <a:solidFill>
                  <a:schemeClr val="tx1"/>
                </a:solidFill>
                <a:effectLst/>
                <a:latin typeface="+mn-lt"/>
                <a:ea typeface="+mn-ea"/>
                <a:cs typeface="+mn-cs"/>
              </a:rPr>
              <a:t> to either EMDR or pharmacotherapy, with the results showing significantly lower symptoms in the EMDR group (mean Yale Brown obsessive compulsive scale score = 13.6) compared to the pharmacotherapy group (mean Yale Brown obsessive compulsive scale score = 19.02) after 12 weeks of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Case 2</a:t>
            </a:r>
          </a:p>
          <a:p>
            <a:r>
              <a:rPr lang="en-US" sz="1200" kern="120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patient demonstrated ORS scores which were consistent with his reported progress. In the first session, he indicated an ORS score which was in the clinical range (score = 15/40), progressing to 25/40 in the tenth session before providing a final score of 38/40 in the 18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session. A higher score indicates better levels of functioning, with an ORS score higher than 36/40 as a cutoff indicative of progress in the nonclinical range. Specifically, the patient has moved into the nonclinical range of functioning by the end of 18 sessions and maintained his progress after discharge.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31</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present paper is an attempt to extend the mechanisms of action in EMDR beyond the processing of past traumatic experiences.  Since the original pioneering work of applying EMDR to PTSD, protocols have been developed – in the literature of EMDR applications – for a range of clinical disorders that include </a:t>
            </a:r>
            <a:r>
              <a:rPr lang="en-US" sz="1100" kern="1200" dirty="0" err="1" smtClean="0">
                <a:solidFill>
                  <a:schemeClr val="tx1"/>
                </a:solidFill>
                <a:effectLst/>
                <a:latin typeface="+mn-lt"/>
                <a:ea typeface="+mn-ea"/>
                <a:cs typeface="+mn-cs"/>
              </a:rPr>
              <a:t>generalised</a:t>
            </a:r>
            <a:r>
              <a:rPr lang="en-US" sz="1100" kern="1200" dirty="0" smtClean="0">
                <a:solidFill>
                  <a:schemeClr val="tx1"/>
                </a:solidFill>
                <a:effectLst/>
                <a:latin typeface="+mn-lt"/>
                <a:ea typeface="+mn-ea"/>
                <a:cs typeface="+mn-cs"/>
              </a:rPr>
              <a:t> anxiety disorder (</a:t>
            </a:r>
            <a:r>
              <a:rPr lang="en-US" sz="1100" kern="1200" dirty="0" err="1" smtClean="0">
                <a:solidFill>
                  <a:schemeClr val="tx1"/>
                </a:solidFill>
                <a:effectLst/>
                <a:latin typeface="+mn-lt"/>
                <a:ea typeface="+mn-ea"/>
                <a:cs typeface="+mn-cs"/>
              </a:rPr>
              <a:t>Gauvreau</a:t>
            </a:r>
            <a:r>
              <a:rPr lang="en-US" sz="1100" kern="1200" dirty="0" smtClean="0">
                <a:solidFill>
                  <a:schemeClr val="tx1"/>
                </a:solidFill>
                <a:effectLst/>
                <a:latin typeface="+mn-lt"/>
                <a:ea typeface="+mn-ea"/>
                <a:cs typeface="+mn-cs"/>
              </a:rPr>
              <a:t> &amp; Bouchard, 2008), bulimia nervosa (</a:t>
            </a:r>
            <a:r>
              <a:rPr lang="en-US" sz="1100" kern="1200" dirty="0" err="1" smtClean="0">
                <a:solidFill>
                  <a:schemeClr val="tx1"/>
                </a:solidFill>
                <a:effectLst/>
                <a:latin typeface="+mn-lt"/>
                <a:ea typeface="+mn-ea"/>
                <a:cs typeface="+mn-cs"/>
              </a:rPr>
              <a:t>Kowal</a:t>
            </a:r>
            <a:r>
              <a:rPr lang="en-US" sz="1100" kern="1200" dirty="0" smtClean="0">
                <a:solidFill>
                  <a:schemeClr val="tx1"/>
                </a:solidFill>
                <a:effectLst/>
                <a:latin typeface="+mn-lt"/>
                <a:ea typeface="+mn-ea"/>
                <a:cs typeface="+mn-cs"/>
              </a:rPr>
              <a:t>, 2005) and phobia (De </a:t>
            </a:r>
            <a:r>
              <a:rPr lang="en-US" sz="1100" kern="1200" dirty="0" err="1" smtClean="0">
                <a:solidFill>
                  <a:schemeClr val="tx1"/>
                </a:solidFill>
                <a:effectLst/>
                <a:latin typeface="+mn-lt"/>
                <a:ea typeface="+mn-ea"/>
                <a:cs typeface="+mn-cs"/>
              </a:rPr>
              <a:t>Jongh</a:t>
            </a:r>
            <a:r>
              <a:rPr lang="en-US" sz="1100" kern="1200" dirty="0" smtClean="0">
                <a:solidFill>
                  <a:schemeClr val="tx1"/>
                </a:solidFill>
                <a:effectLst/>
                <a:latin typeface="+mn-lt"/>
                <a:ea typeface="+mn-ea"/>
                <a:cs typeface="+mn-cs"/>
              </a:rPr>
              <a:t> et al., 1999), notwithstanding the treatment of OCD with EMDR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two subjects in the case series have not processed past traumatic experiences, and have attained significant progress with processing firstly, memories of triggers based in recent events and secondly, memories of obsessional rituals based in </a:t>
            </a:r>
            <a:r>
              <a:rPr lang="en-US" sz="1100" kern="1200" dirty="0" err="1" smtClean="0">
                <a:solidFill>
                  <a:schemeClr val="tx1"/>
                </a:solidFill>
                <a:effectLst/>
                <a:latin typeface="+mn-lt"/>
                <a:ea typeface="+mn-ea"/>
                <a:cs typeface="+mn-cs"/>
              </a:rPr>
              <a:t>neutralising</a:t>
            </a:r>
            <a:r>
              <a:rPr lang="en-US" sz="1100" kern="1200" dirty="0" smtClean="0">
                <a:solidFill>
                  <a:schemeClr val="tx1"/>
                </a:solidFill>
                <a:effectLst/>
                <a:latin typeface="+mn-lt"/>
                <a:ea typeface="+mn-ea"/>
                <a:cs typeface="+mn-cs"/>
              </a:rPr>
              <a:t> sentences and </a:t>
            </a:r>
            <a:r>
              <a:rPr lang="en-US" sz="1100" kern="1200" dirty="0" err="1" smtClean="0">
                <a:solidFill>
                  <a:schemeClr val="tx1"/>
                </a:solidFill>
                <a:effectLst/>
                <a:latin typeface="+mn-lt"/>
                <a:ea typeface="+mn-ea"/>
                <a:cs typeface="+mn-cs"/>
              </a:rPr>
              <a:t>behaviours</a:t>
            </a:r>
            <a:r>
              <a:rPr lang="en-US" sz="1100" kern="1200" dirty="0" smtClean="0">
                <a:solidFill>
                  <a:schemeClr val="tx1"/>
                </a:solidFill>
                <a:effectLst/>
                <a:latin typeface="+mn-lt"/>
                <a:ea typeface="+mn-ea"/>
                <a:cs typeface="+mn-cs"/>
              </a:rPr>
              <a:t> (safety </a:t>
            </a:r>
            <a:r>
              <a:rPr lang="en-US" sz="1100" kern="1200" dirty="0" err="1" smtClean="0">
                <a:solidFill>
                  <a:schemeClr val="tx1"/>
                </a:solidFill>
                <a:effectLst/>
                <a:latin typeface="+mn-lt"/>
                <a:ea typeface="+mn-ea"/>
                <a:cs typeface="+mn-cs"/>
              </a:rPr>
              <a:t>behaviours</a:t>
            </a:r>
            <a:r>
              <a:rPr lang="en-US" sz="1100" kern="1200" dirty="0" smtClean="0">
                <a:solidFill>
                  <a:schemeClr val="tx1"/>
                </a:solidFill>
                <a:effectLst/>
                <a:latin typeface="+mn-lt"/>
                <a:ea typeface="+mn-ea"/>
                <a:cs typeface="+mn-cs"/>
              </a:rPr>
              <a:t>).  </a:t>
            </a:r>
            <a:endParaRPr lang="en-US" sz="1100"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32</a:t>
            </a:fld>
            <a:endParaRPr lang="en-US"/>
          </a:p>
        </p:txBody>
      </p:sp>
    </p:spTree>
    <p:extLst>
      <p:ext uri="{BB962C8B-B14F-4D97-AF65-F5344CB8AC3E}">
        <p14:creationId xmlns:p14="http://schemas.microsoft.com/office/powerpoint/2010/main" val="3405071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fact that these two cases show positive outcomes indicates that OCD treatment is successful when it focuses on processing recent experiences (triggers or events that precede the OCD symptoms) and memories of the symptoms elicited on exposure to the feared stimuli.  Insofar as EMDR in the processing of recent experiences is akin to ERP procedures in its exposure to recent triggers suggests a certain similarity in the mechanism of actions between EMDR and ERP procedures.  </a:t>
            </a:r>
          </a:p>
          <a:p>
            <a:endParaRPr lang="en-US" sz="1100"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33</a:t>
            </a:fld>
            <a:endParaRPr lang="en-US"/>
          </a:p>
        </p:txBody>
      </p:sp>
    </p:spTree>
    <p:extLst>
      <p:ext uri="{BB962C8B-B14F-4D97-AF65-F5344CB8AC3E}">
        <p14:creationId xmlns:p14="http://schemas.microsoft.com/office/powerpoint/2010/main" val="3405071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Marsden, et al. (2016) has indicated that the most obvious change mechanism in common between EMDR and ERP/CBT is that of exposure to anxiety-provoking stimuli, which EMDR applies </a:t>
            </a:r>
            <a:r>
              <a:rPr lang="en-US" sz="1100" kern="1200" dirty="0" err="1" smtClean="0">
                <a:solidFill>
                  <a:schemeClr val="tx1"/>
                </a:solidFill>
                <a:effectLst/>
                <a:latin typeface="+mn-lt"/>
                <a:ea typeface="+mn-ea"/>
                <a:cs typeface="+mn-cs"/>
              </a:rPr>
              <a:t>imaginally</a:t>
            </a:r>
            <a:r>
              <a:rPr lang="en-US" sz="1100" kern="1200" dirty="0" smtClean="0">
                <a:solidFill>
                  <a:schemeClr val="tx1"/>
                </a:solidFill>
                <a:effectLst/>
                <a:latin typeface="+mn-lt"/>
                <a:ea typeface="+mn-ea"/>
                <a:cs typeface="+mn-cs"/>
              </a:rPr>
              <a:t> and CBT applies both in-vivo and </a:t>
            </a:r>
            <a:r>
              <a:rPr lang="en-US" sz="1100" kern="1200" dirty="0" err="1" smtClean="0">
                <a:solidFill>
                  <a:schemeClr val="tx1"/>
                </a:solidFill>
                <a:effectLst/>
                <a:latin typeface="+mn-lt"/>
                <a:ea typeface="+mn-ea"/>
                <a:cs typeface="+mn-cs"/>
              </a:rPr>
              <a:t>imaginally</a:t>
            </a:r>
            <a:r>
              <a:rPr lang="en-US" sz="11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clinical experiences of the present author similarly reflects that OCD is primarily maintained by a current pattern of thoughts, behaviour and events </a:t>
            </a:r>
            <a:r>
              <a:rPr lang="en-US" sz="1100" kern="1200" dirty="0" err="1" smtClean="0">
                <a:solidFill>
                  <a:schemeClr val="tx1"/>
                </a:solidFill>
                <a:effectLst/>
                <a:latin typeface="+mn-lt"/>
                <a:ea typeface="+mn-ea"/>
                <a:cs typeface="+mn-cs"/>
              </a:rPr>
              <a:t>occuring</a:t>
            </a:r>
            <a:r>
              <a:rPr lang="en-US" sz="1100" kern="1200" dirty="0" smtClean="0">
                <a:solidFill>
                  <a:schemeClr val="tx1"/>
                </a:solidFill>
                <a:effectLst/>
                <a:latin typeface="+mn-lt"/>
                <a:ea typeface="+mn-ea"/>
                <a:cs typeface="+mn-cs"/>
              </a:rPr>
              <a:t> in the present time.  This pattern comprises a complex chain of behaviour, thoughts and events </a:t>
            </a:r>
            <a:r>
              <a:rPr lang="en-US" sz="1100" kern="1200" dirty="0" err="1" smtClean="0">
                <a:solidFill>
                  <a:schemeClr val="tx1"/>
                </a:solidFill>
                <a:effectLst/>
                <a:latin typeface="+mn-lt"/>
                <a:ea typeface="+mn-ea"/>
                <a:cs typeface="+mn-cs"/>
              </a:rPr>
              <a:t>neutralised</a:t>
            </a:r>
            <a:r>
              <a:rPr lang="en-US" sz="1100" kern="1200" dirty="0" smtClean="0">
                <a:solidFill>
                  <a:schemeClr val="tx1"/>
                </a:solidFill>
                <a:effectLst/>
                <a:latin typeface="+mn-lt"/>
                <a:ea typeface="+mn-ea"/>
                <a:cs typeface="+mn-cs"/>
              </a:rPr>
              <a:t> by safety </a:t>
            </a:r>
            <a:r>
              <a:rPr lang="en-US" sz="1100" kern="1200" dirty="0" err="1" smtClean="0">
                <a:solidFill>
                  <a:schemeClr val="tx1"/>
                </a:solidFill>
                <a:effectLst/>
                <a:latin typeface="+mn-lt"/>
                <a:ea typeface="+mn-ea"/>
                <a:cs typeface="+mn-cs"/>
              </a:rPr>
              <a:t>behaviours</a:t>
            </a:r>
            <a:r>
              <a:rPr lang="en-US" sz="1100" kern="1200" dirty="0" smtClean="0">
                <a:solidFill>
                  <a:schemeClr val="tx1"/>
                </a:solidFill>
                <a:effectLst/>
                <a:latin typeface="+mn-lt"/>
                <a:ea typeface="+mn-ea"/>
                <a:cs typeface="+mn-cs"/>
              </a:rPr>
              <a:t> for compulsive rituals and </a:t>
            </a:r>
            <a:r>
              <a:rPr lang="en-US" sz="1100" kern="1200" dirty="0" err="1" smtClean="0">
                <a:solidFill>
                  <a:schemeClr val="tx1"/>
                </a:solidFill>
                <a:effectLst/>
                <a:latin typeface="+mn-lt"/>
                <a:ea typeface="+mn-ea"/>
                <a:cs typeface="+mn-cs"/>
              </a:rPr>
              <a:t>neutralsing</a:t>
            </a:r>
            <a:r>
              <a:rPr lang="en-US" sz="1100" kern="1200" dirty="0" smtClean="0">
                <a:solidFill>
                  <a:schemeClr val="tx1"/>
                </a:solidFill>
                <a:effectLst/>
                <a:latin typeface="+mn-lt"/>
                <a:ea typeface="+mn-ea"/>
                <a:cs typeface="+mn-cs"/>
              </a:rPr>
              <a:t> sentences in the mind for obsessional thoughts.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One possible explanation for the positive outcomes and results in the present study is the utility of systematic </a:t>
            </a:r>
            <a:r>
              <a:rPr lang="en-US" sz="1100" kern="1200" dirty="0" err="1" smtClean="0">
                <a:solidFill>
                  <a:schemeClr val="tx1"/>
                </a:solidFill>
                <a:effectLst/>
                <a:latin typeface="+mn-lt"/>
                <a:ea typeface="+mn-ea"/>
                <a:cs typeface="+mn-cs"/>
              </a:rPr>
              <a:t>desensitisation</a:t>
            </a:r>
            <a:r>
              <a:rPr lang="en-US" sz="1100" kern="1200" dirty="0" smtClean="0">
                <a:solidFill>
                  <a:schemeClr val="tx1"/>
                </a:solidFill>
                <a:effectLst/>
                <a:latin typeface="+mn-lt"/>
                <a:ea typeface="+mn-ea"/>
                <a:cs typeface="+mn-cs"/>
              </a:rPr>
              <a:t> – through the process of habituation and exposure – in decreasing the Subjective Units of Distress (SUDs) ratings. </a:t>
            </a:r>
          </a:p>
          <a:p>
            <a:endParaRPr lang="en-US" sz="1100"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34</a:t>
            </a:fld>
            <a:endParaRPr lang="en-US"/>
          </a:p>
        </p:txBody>
      </p:sp>
    </p:spTree>
    <p:extLst>
      <p:ext uri="{BB962C8B-B14F-4D97-AF65-F5344CB8AC3E}">
        <p14:creationId xmlns:p14="http://schemas.microsoft.com/office/powerpoint/2010/main" val="1194043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While there has been much in the EMDR literature as to the processes explaining the </a:t>
            </a:r>
            <a:r>
              <a:rPr lang="en-US" sz="1100" kern="1200" dirty="0" err="1" smtClean="0">
                <a:solidFill>
                  <a:schemeClr val="tx1"/>
                </a:solidFill>
                <a:effectLst/>
                <a:latin typeface="+mn-lt"/>
                <a:ea typeface="+mn-ea"/>
                <a:cs typeface="+mn-cs"/>
              </a:rPr>
              <a:t>desensitisation</a:t>
            </a:r>
            <a:r>
              <a:rPr lang="en-US" sz="1100" kern="1200" dirty="0" smtClean="0">
                <a:solidFill>
                  <a:schemeClr val="tx1"/>
                </a:solidFill>
                <a:effectLst/>
                <a:latin typeface="+mn-lt"/>
                <a:ea typeface="+mn-ea"/>
                <a:cs typeface="+mn-cs"/>
              </a:rPr>
              <a:t> effects of EMDR (</a:t>
            </a:r>
            <a:r>
              <a:rPr lang="en-US" sz="1100" kern="1200" dirty="0" err="1" smtClean="0">
                <a:solidFill>
                  <a:schemeClr val="tx1"/>
                </a:solidFill>
                <a:effectLst/>
                <a:latin typeface="+mn-lt"/>
                <a:ea typeface="+mn-ea"/>
                <a:cs typeface="+mn-cs"/>
              </a:rPr>
              <a:t>e.g</a:t>
            </a:r>
            <a:r>
              <a:rPr lang="en-US" sz="1100" kern="1200" dirty="0" smtClean="0">
                <a:solidFill>
                  <a:schemeClr val="tx1"/>
                </a:solidFill>
                <a:effectLst/>
                <a:latin typeface="+mn-lt"/>
                <a:ea typeface="+mn-ea"/>
                <a:cs typeface="+mn-cs"/>
              </a:rPr>
              <a:t>, </a:t>
            </a:r>
            <a:r>
              <a:rPr lang="en-US" sz="1100" kern="1200" dirty="0" err="1" smtClean="0">
                <a:solidFill>
                  <a:schemeClr val="tx1"/>
                </a:solidFill>
                <a:effectLst/>
                <a:latin typeface="+mn-lt"/>
                <a:ea typeface="+mn-ea"/>
                <a:cs typeface="+mn-cs"/>
              </a:rPr>
              <a:t>Stickgold</a:t>
            </a:r>
            <a:r>
              <a:rPr lang="en-US" sz="1100" kern="1200" dirty="0" smtClean="0">
                <a:solidFill>
                  <a:schemeClr val="tx1"/>
                </a:solidFill>
                <a:effectLst/>
                <a:latin typeface="+mn-lt"/>
                <a:ea typeface="+mn-ea"/>
                <a:cs typeface="+mn-cs"/>
              </a:rPr>
              <a:t>, 2002; </a:t>
            </a:r>
            <a:r>
              <a:rPr lang="en-US" sz="1100" kern="1200" dirty="0" err="1" smtClean="0">
                <a:solidFill>
                  <a:schemeClr val="tx1"/>
                </a:solidFill>
                <a:effectLst/>
                <a:latin typeface="+mn-lt"/>
                <a:ea typeface="+mn-ea"/>
                <a:cs typeface="+mn-cs"/>
              </a:rPr>
              <a:t>Propper</a:t>
            </a:r>
            <a:r>
              <a:rPr lang="en-US" sz="1100" kern="1200" dirty="0" smtClean="0">
                <a:solidFill>
                  <a:schemeClr val="tx1"/>
                </a:solidFill>
                <a:effectLst/>
                <a:latin typeface="+mn-lt"/>
                <a:ea typeface="+mn-ea"/>
                <a:cs typeface="+mn-cs"/>
              </a:rPr>
              <a:t> and </a:t>
            </a:r>
            <a:r>
              <a:rPr lang="en-US" sz="1100" kern="1200" dirty="0" err="1" smtClean="0">
                <a:solidFill>
                  <a:schemeClr val="tx1"/>
                </a:solidFill>
                <a:effectLst/>
                <a:latin typeface="+mn-lt"/>
                <a:ea typeface="+mn-ea"/>
                <a:cs typeface="+mn-cs"/>
              </a:rPr>
              <a:t>Christman</a:t>
            </a:r>
            <a:r>
              <a:rPr lang="en-US" sz="1100" kern="1200" dirty="0" smtClean="0">
                <a:solidFill>
                  <a:schemeClr val="tx1"/>
                </a:solidFill>
                <a:effectLst/>
                <a:latin typeface="+mn-lt"/>
                <a:ea typeface="+mn-ea"/>
                <a:cs typeface="+mn-cs"/>
              </a:rPr>
              <a:t>, 2008; Van den </a:t>
            </a:r>
            <a:r>
              <a:rPr lang="en-US" sz="1100" kern="1200" dirty="0" err="1" smtClean="0">
                <a:solidFill>
                  <a:schemeClr val="tx1"/>
                </a:solidFill>
                <a:effectLst/>
                <a:latin typeface="+mn-lt"/>
                <a:ea typeface="+mn-ea"/>
                <a:cs typeface="+mn-cs"/>
              </a:rPr>
              <a:t>Hout</a:t>
            </a:r>
            <a:r>
              <a:rPr lang="en-US" sz="1100" kern="1200" dirty="0" smtClean="0">
                <a:solidFill>
                  <a:schemeClr val="tx1"/>
                </a:solidFill>
                <a:effectLst/>
                <a:latin typeface="+mn-lt"/>
                <a:ea typeface="+mn-ea"/>
                <a:cs typeface="+mn-cs"/>
              </a:rPr>
              <a:t>, et al., 2011), there has been very little to suggest the mechanism of change in how EMDR is able to help the individual shift perspectives or engage learning.  </a:t>
            </a:r>
            <a:endParaRPr lang="en-US" sz="1100"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35</a:t>
            </a:fld>
            <a:endParaRPr lang="en-US"/>
          </a:p>
        </p:txBody>
      </p:sp>
    </p:spTree>
    <p:extLst>
      <p:ext uri="{BB962C8B-B14F-4D97-AF65-F5344CB8AC3E}">
        <p14:creationId xmlns:p14="http://schemas.microsoft.com/office/powerpoint/2010/main" val="2193822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Certainly </a:t>
            </a:r>
            <a:r>
              <a:rPr lang="en-US" sz="1100" kern="1200" dirty="0" err="1" smtClean="0">
                <a:solidFill>
                  <a:schemeClr val="tx1"/>
                </a:solidFill>
                <a:effectLst/>
                <a:latin typeface="+mn-lt"/>
                <a:ea typeface="+mn-ea"/>
                <a:cs typeface="+mn-cs"/>
              </a:rPr>
              <a:t>Stickgold</a:t>
            </a:r>
            <a:r>
              <a:rPr lang="en-US" sz="1100" kern="1200" dirty="0" smtClean="0">
                <a:solidFill>
                  <a:schemeClr val="tx1"/>
                </a:solidFill>
                <a:effectLst/>
                <a:latin typeface="+mn-lt"/>
                <a:ea typeface="+mn-ea"/>
                <a:cs typeface="+mn-cs"/>
              </a:rPr>
              <a:t> (2002) with the “rapid eye movement sleep hypothesis”, </a:t>
            </a:r>
            <a:r>
              <a:rPr lang="en-US" sz="1100" kern="1200" dirty="0" err="1" smtClean="0">
                <a:solidFill>
                  <a:schemeClr val="tx1"/>
                </a:solidFill>
                <a:effectLst/>
                <a:latin typeface="+mn-lt"/>
                <a:ea typeface="+mn-ea"/>
                <a:cs typeface="+mn-cs"/>
              </a:rPr>
              <a:t>Propper</a:t>
            </a:r>
            <a:r>
              <a:rPr lang="en-US" sz="1100" kern="1200" dirty="0" smtClean="0">
                <a:solidFill>
                  <a:schemeClr val="tx1"/>
                </a:solidFill>
                <a:effectLst/>
                <a:latin typeface="+mn-lt"/>
                <a:ea typeface="+mn-ea"/>
                <a:cs typeface="+mn-cs"/>
              </a:rPr>
              <a:t> and </a:t>
            </a:r>
            <a:r>
              <a:rPr lang="en-US" sz="1100" kern="1200" dirty="0" err="1" smtClean="0">
                <a:solidFill>
                  <a:schemeClr val="tx1"/>
                </a:solidFill>
                <a:effectLst/>
                <a:latin typeface="+mn-lt"/>
                <a:ea typeface="+mn-ea"/>
                <a:cs typeface="+mn-cs"/>
              </a:rPr>
              <a:t>Christman</a:t>
            </a:r>
            <a:r>
              <a:rPr lang="en-US" sz="1100" kern="1200" dirty="0" smtClean="0">
                <a:solidFill>
                  <a:schemeClr val="tx1"/>
                </a:solidFill>
                <a:effectLst/>
                <a:latin typeface="+mn-lt"/>
                <a:ea typeface="+mn-ea"/>
                <a:cs typeface="+mn-cs"/>
              </a:rPr>
              <a:t> (2008) with their hypothesis on “enhanced </a:t>
            </a:r>
            <a:r>
              <a:rPr lang="en-US" sz="1100" kern="1200" dirty="0" err="1" smtClean="0">
                <a:solidFill>
                  <a:schemeClr val="tx1"/>
                </a:solidFill>
                <a:effectLst/>
                <a:latin typeface="+mn-lt"/>
                <a:ea typeface="+mn-ea"/>
                <a:cs typeface="+mn-cs"/>
              </a:rPr>
              <a:t>interhemispheric</a:t>
            </a:r>
            <a:r>
              <a:rPr lang="en-US" sz="1100" kern="1200" dirty="0" smtClean="0">
                <a:solidFill>
                  <a:schemeClr val="tx1"/>
                </a:solidFill>
                <a:effectLst/>
                <a:latin typeface="+mn-lt"/>
                <a:ea typeface="+mn-ea"/>
                <a:cs typeface="+mn-cs"/>
              </a:rPr>
              <a:t> communication”, and Van den </a:t>
            </a:r>
            <a:r>
              <a:rPr lang="en-US" sz="1100" kern="1200" dirty="0" err="1" smtClean="0">
                <a:solidFill>
                  <a:schemeClr val="tx1"/>
                </a:solidFill>
                <a:effectLst/>
                <a:latin typeface="+mn-lt"/>
                <a:ea typeface="+mn-ea"/>
                <a:cs typeface="+mn-cs"/>
              </a:rPr>
              <a:t>Hout</a:t>
            </a:r>
            <a:r>
              <a:rPr lang="en-US" sz="1100" kern="1200" dirty="0" smtClean="0">
                <a:solidFill>
                  <a:schemeClr val="tx1"/>
                </a:solidFill>
                <a:effectLst/>
                <a:latin typeface="+mn-lt"/>
                <a:ea typeface="+mn-ea"/>
                <a:cs typeface="+mn-cs"/>
              </a:rPr>
              <a:t>, et al. with their account of “the working memory hypothesis”, has only served to help understand – albeit speculatively – the </a:t>
            </a:r>
            <a:r>
              <a:rPr lang="en-US" sz="1100" kern="1200" dirty="0" err="1" smtClean="0">
                <a:solidFill>
                  <a:schemeClr val="tx1"/>
                </a:solidFill>
                <a:effectLst/>
                <a:latin typeface="+mn-lt"/>
                <a:ea typeface="+mn-ea"/>
                <a:cs typeface="+mn-cs"/>
              </a:rPr>
              <a:t>desensitisation</a:t>
            </a:r>
            <a:r>
              <a:rPr lang="en-US" sz="1100" kern="1200" dirty="0" smtClean="0">
                <a:solidFill>
                  <a:schemeClr val="tx1"/>
                </a:solidFill>
                <a:effectLst/>
                <a:latin typeface="+mn-lt"/>
                <a:ea typeface="+mn-ea"/>
                <a:cs typeface="+mn-cs"/>
              </a:rPr>
              <a:t> effects of EMDR without really explaining the reprocessing function of EMDR as expressed in Shapiro’s Adaptive Information Processing model (Marsden, et al., 2016).</a:t>
            </a:r>
          </a:p>
          <a:p>
            <a:endParaRPr lang="en-US" sz="1100"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36</a:t>
            </a:fld>
            <a:endParaRPr lang="en-US"/>
          </a:p>
        </p:txBody>
      </p:sp>
    </p:spTree>
    <p:extLst>
      <p:ext uri="{BB962C8B-B14F-4D97-AF65-F5344CB8AC3E}">
        <p14:creationId xmlns:p14="http://schemas.microsoft.com/office/powerpoint/2010/main" val="2193822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similarity in change mechanisms for EMDR and CBT/ERP procedures point to reappraisal processes indicated by inhibitory learning.     </a:t>
            </a:r>
            <a:r>
              <a:rPr lang="en-US" sz="1200" kern="1200" dirty="0" err="1" smtClean="0">
                <a:solidFill>
                  <a:schemeClr val="tx1"/>
                </a:solidFill>
                <a:effectLst/>
                <a:latin typeface="+mn-lt"/>
                <a:ea typeface="+mn-ea"/>
                <a:cs typeface="+mn-cs"/>
              </a:rPr>
              <a:t>Wolpe</a:t>
            </a:r>
            <a:r>
              <a:rPr lang="en-US" sz="1200" kern="1200" dirty="0" smtClean="0">
                <a:solidFill>
                  <a:schemeClr val="tx1"/>
                </a:solidFill>
                <a:effectLst/>
                <a:latin typeface="+mn-lt"/>
                <a:ea typeface="+mn-ea"/>
                <a:cs typeface="+mn-cs"/>
              </a:rPr>
              <a:t> (1958) has described the process of reciprocal inhibition as an arena of </a:t>
            </a:r>
            <a:r>
              <a:rPr lang="en-US" sz="1200" kern="1200" dirty="0" err="1" smtClean="0">
                <a:solidFill>
                  <a:schemeClr val="tx1"/>
                </a:solidFill>
                <a:effectLst/>
                <a:latin typeface="+mn-lt"/>
                <a:ea typeface="+mn-ea"/>
                <a:cs typeface="+mn-cs"/>
              </a:rPr>
              <a:t>behavour</a:t>
            </a:r>
            <a:r>
              <a:rPr lang="en-US" sz="1200" kern="1200" dirty="0" smtClean="0">
                <a:solidFill>
                  <a:schemeClr val="tx1"/>
                </a:solidFill>
                <a:effectLst/>
                <a:latin typeface="+mn-lt"/>
                <a:ea typeface="+mn-ea"/>
                <a:cs typeface="+mn-cs"/>
              </a:rPr>
              <a:t> therapy in which a new response to a stimulus is learned as a </a:t>
            </a:r>
            <a:r>
              <a:rPr lang="en-US" sz="1200" kern="1200" dirty="0" err="1" smtClean="0">
                <a:solidFill>
                  <a:schemeClr val="tx1"/>
                </a:solidFill>
                <a:effectLst/>
                <a:latin typeface="+mn-lt"/>
                <a:ea typeface="+mn-ea"/>
                <a:cs typeface="+mn-cs"/>
              </a:rPr>
              <a:t>consequenc</a:t>
            </a:r>
            <a:r>
              <a:rPr lang="en-US" sz="1200" kern="1200" dirty="0" smtClean="0">
                <a:solidFill>
                  <a:schemeClr val="tx1"/>
                </a:solidFill>
                <a:effectLst/>
                <a:latin typeface="+mn-lt"/>
                <a:ea typeface="+mn-ea"/>
                <a:cs typeface="+mn-cs"/>
              </a:rPr>
              <a:t> of inducing emotional or physiological responses incompatible with each other.  ERP procedures induce an emotional state of </a:t>
            </a:r>
            <a:r>
              <a:rPr lang="en-US" sz="1200" kern="1200" dirty="0" err="1" smtClean="0">
                <a:solidFill>
                  <a:schemeClr val="tx1"/>
                </a:solidFill>
                <a:effectLst/>
                <a:latin typeface="+mn-lt"/>
                <a:ea typeface="+mn-ea"/>
                <a:cs typeface="+mn-cs"/>
              </a:rPr>
              <a:t>familarity</a:t>
            </a:r>
            <a:r>
              <a:rPr lang="en-US" sz="1200" kern="1200" dirty="0" smtClean="0">
                <a:solidFill>
                  <a:schemeClr val="tx1"/>
                </a:solidFill>
                <a:effectLst/>
                <a:latin typeface="+mn-lt"/>
                <a:ea typeface="+mn-ea"/>
                <a:cs typeface="+mn-cs"/>
              </a:rPr>
              <a:t> and safety that comes with the </a:t>
            </a:r>
            <a:r>
              <a:rPr lang="en-US" sz="1200" kern="1200" dirty="0" err="1" smtClean="0">
                <a:solidFill>
                  <a:schemeClr val="tx1"/>
                </a:solidFill>
                <a:effectLst/>
                <a:latin typeface="+mn-lt"/>
                <a:ea typeface="+mn-ea"/>
                <a:cs typeface="+mn-cs"/>
              </a:rPr>
              <a:t>discomfirmation</a:t>
            </a:r>
            <a:r>
              <a:rPr lang="en-US" sz="1200" kern="1200" dirty="0" smtClean="0">
                <a:solidFill>
                  <a:schemeClr val="tx1"/>
                </a:solidFill>
                <a:effectLst/>
                <a:latin typeface="+mn-lt"/>
                <a:ea typeface="+mn-ea"/>
                <a:cs typeface="+mn-cs"/>
              </a:rPr>
              <a:t> of feared expectations.  This emotional safety counters or inhibits the anxiety of feared outcomes.  In a similar vein, the installation of Positive Cognitions (PCs) in EMDR procedures with bilateral </a:t>
            </a:r>
            <a:r>
              <a:rPr lang="en-US" sz="1200" kern="1200" dirty="0" err="1" smtClean="0">
                <a:solidFill>
                  <a:schemeClr val="tx1"/>
                </a:solidFill>
                <a:effectLst/>
                <a:latin typeface="+mn-lt"/>
                <a:ea typeface="+mn-ea"/>
                <a:cs typeface="+mn-cs"/>
              </a:rPr>
              <a:t>stimulaton</a:t>
            </a:r>
            <a:r>
              <a:rPr lang="en-US" sz="1200" kern="1200" dirty="0" smtClean="0">
                <a:solidFill>
                  <a:schemeClr val="tx1"/>
                </a:solidFill>
                <a:effectLst/>
                <a:latin typeface="+mn-lt"/>
                <a:ea typeface="+mn-ea"/>
                <a:cs typeface="+mn-cs"/>
              </a:rPr>
              <a:t> counters the Negative Cognitions, and facilitates inhibitory learning through setting up a new memory that rides over the original memory.  At the neurobiological level, recent studies by </a:t>
            </a:r>
            <a:r>
              <a:rPr lang="en-US" sz="1200" kern="1200" dirty="0" err="1" smtClean="0">
                <a:solidFill>
                  <a:schemeClr val="tx1"/>
                </a:solidFill>
                <a:effectLst/>
                <a:latin typeface="+mn-lt"/>
                <a:ea typeface="+mn-ea"/>
                <a:cs typeface="+mn-cs"/>
              </a:rPr>
              <a:t>Baek</a:t>
            </a:r>
            <a:r>
              <a:rPr lang="en-US" sz="1200" kern="1200" dirty="0" smtClean="0">
                <a:solidFill>
                  <a:schemeClr val="tx1"/>
                </a:solidFill>
                <a:effectLst/>
                <a:latin typeface="+mn-lt"/>
                <a:ea typeface="+mn-ea"/>
                <a:cs typeface="+mn-cs"/>
              </a:rPr>
              <a:t>, et al. (2019) have pointed to this inhibitory pathway that has reduced output to the fear-generating regions, therefore decreasing fear responses to the trauma reminder.  The inhibition pathway is activated with the bilateral stimulation (or known as alternating bilateral stimulation in </a:t>
            </a:r>
            <a:r>
              <a:rPr lang="en-US" sz="1200" kern="1200" dirty="0" err="1" smtClean="0">
                <a:solidFill>
                  <a:schemeClr val="tx1"/>
                </a:solidFill>
                <a:effectLst/>
                <a:latin typeface="+mn-lt"/>
                <a:ea typeface="+mn-ea"/>
                <a:cs typeface="+mn-cs"/>
              </a:rPr>
              <a:t>Baek</a:t>
            </a:r>
            <a:r>
              <a:rPr lang="en-US" sz="1200" kern="1200" dirty="0" smtClean="0">
                <a:solidFill>
                  <a:schemeClr val="tx1"/>
                </a:solidFill>
                <a:effectLst/>
                <a:latin typeface="+mn-lt"/>
                <a:ea typeface="+mn-ea"/>
                <a:cs typeface="+mn-cs"/>
              </a:rPr>
              <a:t> et. </a:t>
            </a:r>
            <a:r>
              <a:rPr lang="en-US" sz="1200" kern="1200" dirty="0" err="1" smtClean="0">
                <a:solidFill>
                  <a:schemeClr val="tx1"/>
                </a:solidFill>
                <a:effectLst/>
                <a:latin typeface="+mn-lt"/>
                <a:ea typeface="+mn-ea"/>
                <a:cs typeface="+mn-cs"/>
              </a:rPr>
              <a:t>al’s</a:t>
            </a:r>
            <a:r>
              <a:rPr lang="en-US" sz="1200" kern="1200" dirty="0" smtClean="0">
                <a:solidFill>
                  <a:schemeClr val="tx1"/>
                </a:solidFill>
                <a:effectLst/>
                <a:latin typeface="+mn-lt"/>
                <a:ea typeface="+mn-ea"/>
                <a:cs typeface="+mn-cs"/>
              </a:rPr>
              <a:t> article), which is a key aspect of EMDR procedures located within the </a:t>
            </a:r>
            <a:r>
              <a:rPr lang="en-US" sz="1200" kern="1200" dirty="0" err="1" smtClean="0">
                <a:solidFill>
                  <a:schemeClr val="tx1"/>
                </a:solidFill>
                <a:effectLst/>
                <a:latin typeface="+mn-lt"/>
                <a:ea typeface="+mn-ea"/>
                <a:cs typeface="+mn-cs"/>
              </a:rPr>
              <a:t>desensitisation</a:t>
            </a:r>
            <a:r>
              <a:rPr lang="en-US" sz="1200" kern="1200" dirty="0" smtClean="0">
                <a:solidFill>
                  <a:schemeClr val="tx1"/>
                </a:solidFill>
                <a:effectLst/>
                <a:latin typeface="+mn-lt"/>
                <a:ea typeface="+mn-ea"/>
                <a:cs typeface="+mn-cs"/>
              </a:rPr>
              <a:t> and processing phases, and reduces the fear response to the trauma reminding stimulus through “the neuronal pathway that links the superior </a:t>
            </a:r>
            <a:r>
              <a:rPr lang="en-US" sz="1200" kern="1200" dirty="0" err="1" smtClean="0">
                <a:solidFill>
                  <a:schemeClr val="tx1"/>
                </a:solidFill>
                <a:effectLst/>
                <a:latin typeface="+mn-lt"/>
                <a:ea typeface="+mn-ea"/>
                <a:cs typeface="+mn-cs"/>
              </a:rPr>
              <a:t>colliculus</a:t>
            </a:r>
            <a:r>
              <a:rPr lang="en-US" sz="1200" kern="1200" dirty="0" smtClean="0">
                <a:solidFill>
                  <a:schemeClr val="tx1"/>
                </a:solidFill>
                <a:effectLst/>
                <a:latin typeface="+mn-lt"/>
                <a:ea typeface="+mn-ea"/>
                <a:cs typeface="+mn-cs"/>
              </a:rPr>
              <a:t> and the </a:t>
            </a:r>
            <a:r>
              <a:rPr lang="en-US" sz="1200" kern="1200" dirty="0" err="1" smtClean="0">
                <a:solidFill>
                  <a:schemeClr val="tx1"/>
                </a:solidFill>
                <a:effectLst/>
                <a:latin typeface="+mn-lt"/>
                <a:ea typeface="+mn-ea"/>
                <a:cs typeface="+mn-cs"/>
              </a:rPr>
              <a:t>mediodorsal</a:t>
            </a:r>
            <a:r>
              <a:rPr lang="en-US" sz="1200" kern="1200" dirty="0" smtClean="0">
                <a:solidFill>
                  <a:schemeClr val="tx1"/>
                </a:solidFill>
                <a:effectLst/>
                <a:latin typeface="+mn-lt"/>
                <a:ea typeface="+mn-ea"/>
                <a:cs typeface="+mn-cs"/>
              </a:rPr>
              <a:t> thalamus” (pp. 336, cited by Holmes, 2019 with reference to </a:t>
            </a:r>
            <a:r>
              <a:rPr lang="en-US" sz="1200" kern="1200" dirty="0" err="1" smtClean="0">
                <a:solidFill>
                  <a:schemeClr val="tx1"/>
                </a:solidFill>
                <a:effectLst/>
                <a:latin typeface="+mn-lt"/>
                <a:ea typeface="+mn-ea"/>
                <a:cs typeface="+mn-cs"/>
              </a:rPr>
              <a:t>Baek</a:t>
            </a:r>
            <a:r>
              <a:rPr lang="en-US" sz="1200" kern="1200" dirty="0" smtClean="0">
                <a:solidFill>
                  <a:schemeClr val="tx1"/>
                </a:solidFill>
                <a:effectLst/>
                <a:latin typeface="+mn-lt"/>
                <a:ea typeface="+mn-ea"/>
                <a:cs typeface="+mn-cs"/>
              </a:rPr>
              <a:t>, et al., 2019). </a:t>
            </a:r>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37</a:t>
            </a:fld>
            <a:endParaRPr lang="en-US"/>
          </a:p>
        </p:txBody>
      </p:sp>
    </p:spTree>
    <p:extLst>
      <p:ext uri="{BB962C8B-B14F-4D97-AF65-F5344CB8AC3E}">
        <p14:creationId xmlns:p14="http://schemas.microsoft.com/office/powerpoint/2010/main" val="4006622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At the neurobiological level, recent studies by </a:t>
            </a:r>
            <a:r>
              <a:rPr lang="en-US" sz="1100" kern="1200" dirty="0" err="1" smtClean="0">
                <a:solidFill>
                  <a:schemeClr val="tx1"/>
                </a:solidFill>
                <a:effectLst/>
                <a:latin typeface="+mn-lt"/>
                <a:ea typeface="+mn-ea"/>
                <a:cs typeface="+mn-cs"/>
              </a:rPr>
              <a:t>Baek</a:t>
            </a:r>
            <a:r>
              <a:rPr lang="en-US" sz="1100" kern="1200" dirty="0" smtClean="0">
                <a:solidFill>
                  <a:schemeClr val="tx1"/>
                </a:solidFill>
                <a:effectLst/>
                <a:latin typeface="+mn-lt"/>
                <a:ea typeface="+mn-ea"/>
                <a:cs typeface="+mn-cs"/>
              </a:rPr>
              <a:t>, et al. (2019) have pointed to this inhibitory pathway that has reduced output to the fear-generating regions, therefore decreasing fear responses to the trauma reminder.  The inhibition pathway is activated with the bilateral stimulation (or known as alternating bilateral stimulation in </a:t>
            </a:r>
            <a:r>
              <a:rPr lang="en-US" sz="1100" kern="1200" dirty="0" err="1" smtClean="0">
                <a:solidFill>
                  <a:schemeClr val="tx1"/>
                </a:solidFill>
                <a:effectLst/>
                <a:latin typeface="+mn-lt"/>
                <a:ea typeface="+mn-ea"/>
                <a:cs typeface="+mn-cs"/>
              </a:rPr>
              <a:t>Baek</a:t>
            </a:r>
            <a:r>
              <a:rPr lang="en-US" sz="1100" kern="1200" dirty="0" smtClean="0">
                <a:solidFill>
                  <a:schemeClr val="tx1"/>
                </a:solidFill>
                <a:effectLst/>
                <a:latin typeface="+mn-lt"/>
                <a:ea typeface="+mn-ea"/>
                <a:cs typeface="+mn-cs"/>
              </a:rPr>
              <a:t> et. </a:t>
            </a:r>
            <a:r>
              <a:rPr lang="en-US" sz="1100" kern="1200" dirty="0" err="1" smtClean="0">
                <a:solidFill>
                  <a:schemeClr val="tx1"/>
                </a:solidFill>
                <a:effectLst/>
                <a:latin typeface="+mn-lt"/>
                <a:ea typeface="+mn-ea"/>
                <a:cs typeface="+mn-cs"/>
              </a:rPr>
              <a:t>al’s</a:t>
            </a:r>
            <a:r>
              <a:rPr lang="en-US" sz="1100" kern="1200" dirty="0" smtClean="0">
                <a:solidFill>
                  <a:schemeClr val="tx1"/>
                </a:solidFill>
                <a:effectLst/>
                <a:latin typeface="+mn-lt"/>
                <a:ea typeface="+mn-ea"/>
                <a:cs typeface="+mn-cs"/>
              </a:rPr>
              <a:t> article), which is a key aspect of EMDR procedures located within the </a:t>
            </a:r>
            <a:r>
              <a:rPr lang="en-US" sz="1100" kern="1200" dirty="0" err="1" smtClean="0">
                <a:solidFill>
                  <a:schemeClr val="tx1"/>
                </a:solidFill>
                <a:effectLst/>
                <a:latin typeface="+mn-lt"/>
                <a:ea typeface="+mn-ea"/>
                <a:cs typeface="+mn-cs"/>
              </a:rPr>
              <a:t>desensitisation</a:t>
            </a:r>
            <a:r>
              <a:rPr lang="en-US" sz="1100" kern="1200" dirty="0" smtClean="0">
                <a:solidFill>
                  <a:schemeClr val="tx1"/>
                </a:solidFill>
                <a:effectLst/>
                <a:latin typeface="+mn-lt"/>
                <a:ea typeface="+mn-ea"/>
                <a:cs typeface="+mn-cs"/>
              </a:rPr>
              <a:t> and processing phases, and reduces the fear response to the trauma reminding stimulus through “the neuronal pathway that links the superior </a:t>
            </a:r>
            <a:r>
              <a:rPr lang="en-US" sz="1100" kern="1200" dirty="0" err="1" smtClean="0">
                <a:solidFill>
                  <a:schemeClr val="tx1"/>
                </a:solidFill>
                <a:effectLst/>
                <a:latin typeface="+mn-lt"/>
                <a:ea typeface="+mn-ea"/>
                <a:cs typeface="+mn-cs"/>
              </a:rPr>
              <a:t>colliculus</a:t>
            </a:r>
            <a:r>
              <a:rPr lang="en-US" sz="1100" kern="1200" dirty="0" smtClean="0">
                <a:solidFill>
                  <a:schemeClr val="tx1"/>
                </a:solidFill>
                <a:effectLst/>
                <a:latin typeface="+mn-lt"/>
                <a:ea typeface="+mn-ea"/>
                <a:cs typeface="+mn-cs"/>
              </a:rPr>
              <a:t> and the </a:t>
            </a:r>
            <a:r>
              <a:rPr lang="en-US" sz="1100" kern="1200" dirty="0" err="1" smtClean="0">
                <a:solidFill>
                  <a:schemeClr val="tx1"/>
                </a:solidFill>
                <a:effectLst/>
                <a:latin typeface="+mn-lt"/>
                <a:ea typeface="+mn-ea"/>
                <a:cs typeface="+mn-cs"/>
              </a:rPr>
              <a:t>mediodorsal</a:t>
            </a:r>
            <a:r>
              <a:rPr lang="en-US" sz="1100" kern="1200" dirty="0" smtClean="0">
                <a:solidFill>
                  <a:schemeClr val="tx1"/>
                </a:solidFill>
                <a:effectLst/>
                <a:latin typeface="+mn-lt"/>
                <a:ea typeface="+mn-ea"/>
                <a:cs typeface="+mn-cs"/>
              </a:rPr>
              <a:t> thalamus” (pp. 336, cited by Holmes, 2019 with reference to </a:t>
            </a:r>
            <a:r>
              <a:rPr lang="en-US" sz="1100" kern="1200" dirty="0" err="1" smtClean="0">
                <a:solidFill>
                  <a:schemeClr val="tx1"/>
                </a:solidFill>
                <a:effectLst/>
                <a:latin typeface="+mn-lt"/>
                <a:ea typeface="+mn-ea"/>
                <a:cs typeface="+mn-cs"/>
              </a:rPr>
              <a:t>Baek</a:t>
            </a:r>
            <a:r>
              <a:rPr lang="en-US" sz="1100" kern="1200" dirty="0" smtClean="0">
                <a:solidFill>
                  <a:schemeClr val="tx1"/>
                </a:solidFill>
                <a:effectLst/>
                <a:latin typeface="+mn-lt"/>
                <a:ea typeface="+mn-ea"/>
                <a:cs typeface="+mn-cs"/>
              </a:rPr>
              <a:t>, et al., 2019).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38</a:t>
            </a:fld>
            <a:endParaRPr lang="en-US"/>
          </a:p>
        </p:txBody>
      </p:sp>
    </p:spTree>
    <p:extLst>
      <p:ext uri="{BB962C8B-B14F-4D97-AF65-F5344CB8AC3E}">
        <p14:creationId xmlns:p14="http://schemas.microsoft.com/office/powerpoint/2010/main" val="4006622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39</a:t>
            </a:fld>
            <a:endParaRPr lang="en-US"/>
          </a:p>
        </p:txBody>
      </p:sp>
    </p:spTree>
    <p:extLst>
      <p:ext uri="{BB962C8B-B14F-4D97-AF65-F5344CB8AC3E}">
        <p14:creationId xmlns:p14="http://schemas.microsoft.com/office/powerpoint/2010/main" val="2092931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600"/>
              </a:spcAft>
              <a:buClrTx/>
              <a:buSzTx/>
              <a:buFontTx/>
              <a:buNone/>
              <a:tabLst/>
              <a:defRPr/>
            </a:pPr>
            <a:endParaRPr lang="en-US" sz="1400"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cited in the review by Marsden, et al. (2016), a number of uncontrolled case studies have reported the successful application of EMDR in reducing the symptoms of OCD (e.g., </a:t>
            </a:r>
            <a:r>
              <a:rPr lang="en-US" sz="1200" kern="1200" dirty="0" err="1" smtClean="0">
                <a:solidFill>
                  <a:schemeClr val="tx1"/>
                </a:solidFill>
                <a:effectLst/>
                <a:latin typeface="+mn-lt"/>
                <a:ea typeface="+mn-ea"/>
                <a:cs typeface="+mn-cs"/>
              </a:rPr>
              <a:t>Bekkers</a:t>
            </a:r>
            <a:r>
              <a:rPr lang="en-US" sz="1200" kern="1200" dirty="0" smtClean="0">
                <a:solidFill>
                  <a:schemeClr val="tx1"/>
                </a:solidFill>
                <a:effectLst/>
                <a:latin typeface="+mn-lt"/>
                <a:ea typeface="+mn-ea"/>
                <a:cs typeface="+mn-cs"/>
              </a:rPr>
              <a:t>, 1999; </a:t>
            </a:r>
            <a:r>
              <a:rPr lang="en-US" sz="1200" kern="1200" dirty="0" err="1" smtClean="0">
                <a:solidFill>
                  <a:schemeClr val="tx1"/>
                </a:solidFill>
                <a:effectLst/>
                <a:latin typeface="+mn-lt"/>
                <a:ea typeface="+mn-ea"/>
                <a:cs typeface="+mn-cs"/>
              </a:rPr>
              <a:t>Bohm</a:t>
            </a:r>
            <a:r>
              <a:rPr lang="en-US" sz="1200" kern="1200" dirty="0" smtClean="0">
                <a:solidFill>
                  <a:schemeClr val="tx1"/>
                </a:solidFill>
                <a:effectLst/>
                <a:latin typeface="+mn-lt"/>
                <a:ea typeface="+mn-ea"/>
                <a:cs typeface="+mn-cs"/>
              </a:rPr>
              <a:t> &amp; </a:t>
            </a:r>
            <a:r>
              <a:rPr lang="en-US" sz="1200" kern="1200" dirty="0" err="1" smtClean="0">
                <a:solidFill>
                  <a:schemeClr val="tx1"/>
                </a:solidFill>
                <a:effectLst/>
                <a:latin typeface="+mn-lt"/>
                <a:ea typeface="+mn-ea"/>
                <a:cs typeface="+mn-cs"/>
              </a:rPr>
              <a:t>Volderholzer</a:t>
            </a:r>
            <a:r>
              <a:rPr lang="en-US" sz="1200" kern="1200" dirty="0" smtClean="0">
                <a:solidFill>
                  <a:schemeClr val="tx1"/>
                </a:solidFill>
                <a:effectLst/>
                <a:latin typeface="+mn-lt"/>
                <a:ea typeface="+mn-ea"/>
                <a:cs typeface="+mn-cs"/>
              </a:rPr>
              <a:t>, 2010; Keenan, Keenan, Ingham, &amp; Farrell, 2014; Marr,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Hitherto the only controlled trial was undertaken by </a:t>
            </a:r>
            <a:r>
              <a:rPr lang="en-US" sz="1200" kern="1200" dirty="0" err="1" smtClean="0">
                <a:solidFill>
                  <a:schemeClr val="tx1"/>
                </a:solidFill>
                <a:effectLst/>
                <a:latin typeface="+mn-lt"/>
                <a:ea typeface="+mn-ea"/>
                <a:cs typeface="+mn-cs"/>
              </a:rPr>
              <a:t>Nazari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Momeni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Jarlani</a:t>
            </a:r>
            <a:r>
              <a:rPr lang="en-US" sz="1200" kern="1200" dirty="0" smtClean="0">
                <a:solidFill>
                  <a:schemeClr val="tx1"/>
                </a:solidFill>
                <a:effectLst/>
                <a:latin typeface="+mn-lt"/>
                <a:ea typeface="+mn-ea"/>
                <a:cs typeface="+mn-cs"/>
              </a:rPr>
              <a:t>, and Mohammad (2011); 90 OCD patients were </a:t>
            </a:r>
            <a:r>
              <a:rPr lang="en-US" sz="1200" kern="1200" dirty="0" err="1" smtClean="0">
                <a:solidFill>
                  <a:schemeClr val="tx1"/>
                </a:solidFill>
                <a:effectLst/>
                <a:latin typeface="+mn-lt"/>
                <a:ea typeface="+mn-ea"/>
                <a:cs typeface="+mn-cs"/>
              </a:rPr>
              <a:t>randomised</a:t>
            </a:r>
            <a:r>
              <a:rPr lang="en-US" sz="1200" kern="1200" dirty="0" smtClean="0">
                <a:solidFill>
                  <a:schemeClr val="tx1"/>
                </a:solidFill>
                <a:effectLst/>
                <a:latin typeface="+mn-lt"/>
                <a:ea typeface="+mn-ea"/>
                <a:cs typeface="+mn-cs"/>
              </a:rPr>
              <a:t> to either EMDR or pharmacotherapy, with the results showing significantly lower symptoms in the EMDR group (mean Yale Brown obsessive compulsive scale score = 13.6) compared to the pharmacotherapy group (mean Yale Brown obsessive compulsive scale score = 19.02) after 12 weeks of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Proponents of EMDR, however, have indicated that the dual stimulation or alternating eye movements goes beyond the standard exposure procedures in the way that bilateral stimulation facilitates the integration of information at a neural level (Levin, </a:t>
            </a:r>
            <a:r>
              <a:rPr lang="en-US" sz="1200" kern="1200" dirty="0" err="1" smtClean="0">
                <a:solidFill>
                  <a:schemeClr val="tx1"/>
                </a:solidFill>
                <a:effectLst/>
                <a:latin typeface="+mn-lt"/>
                <a:ea typeface="+mn-ea"/>
                <a:cs typeface="+mn-cs"/>
              </a:rPr>
              <a:t>Lazrove</a:t>
            </a:r>
            <a:r>
              <a:rPr lang="en-US" sz="1200" kern="1200" dirty="0" smtClean="0">
                <a:solidFill>
                  <a:schemeClr val="tx1"/>
                </a:solidFill>
                <a:effectLst/>
                <a:latin typeface="+mn-lt"/>
                <a:ea typeface="+mn-ea"/>
                <a:cs typeface="+mn-cs"/>
              </a:rPr>
              <a:t> &amp; van der </a:t>
            </a:r>
            <a:r>
              <a:rPr lang="en-US" sz="1200" kern="1200" dirty="0" err="1" smtClean="0">
                <a:solidFill>
                  <a:schemeClr val="tx1"/>
                </a:solidFill>
                <a:effectLst/>
                <a:latin typeface="+mn-lt"/>
                <a:ea typeface="+mn-ea"/>
                <a:cs typeface="+mn-cs"/>
              </a:rPr>
              <a:t>Kolk</a:t>
            </a:r>
            <a:r>
              <a:rPr lang="en-US" sz="1200" kern="1200" dirty="0" smtClean="0">
                <a:solidFill>
                  <a:schemeClr val="tx1"/>
                </a:solidFill>
                <a:effectLst/>
                <a:latin typeface="+mn-lt"/>
                <a:ea typeface="+mn-ea"/>
                <a:cs typeface="+mn-cs"/>
              </a:rPr>
              <a:t>, 1999), adds significantly positive treatment outcomes (Wilson, et al., 1996), enhances processing (</a:t>
            </a:r>
            <a:r>
              <a:rPr lang="en-US" sz="1200" kern="1200" dirty="0" err="1" smtClean="0">
                <a:solidFill>
                  <a:schemeClr val="tx1"/>
                </a:solidFill>
                <a:effectLst/>
                <a:latin typeface="+mn-lt"/>
                <a:ea typeface="+mn-ea"/>
                <a:cs typeface="+mn-cs"/>
              </a:rPr>
              <a:t>Renfrey</a:t>
            </a:r>
            <a:r>
              <a:rPr lang="en-US" sz="1200" kern="1200" dirty="0" smtClean="0">
                <a:solidFill>
                  <a:schemeClr val="tx1"/>
                </a:solidFill>
                <a:effectLst/>
                <a:latin typeface="+mn-lt"/>
                <a:ea typeface="+mn-ea"/>
                <a:cs typeface="+mn-cs"/>
              </a:rPr>
              <a:t> &amp; Spates, 1994), and reduces vividness of memory (Lee &amp; Drummond, 2008).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kern="1200" dirty="0" smtClean="0">
                <a:solidFill>
                  <a:schemeClr val="tx1"/>
                </a:solidFill>
                <a:effectLst/>
                <a:latin typeface="+mn-lt"/>
                <a:ea typeface="+mn-ea"/>
                <a:cs typeface="+mn-cs"/>
              </a:rPr>
              <a:t>Going further along this line of reasoning that bilateral stimulation facilitates the integration of information at a neural level, a recent article by Holmes (2019) reporting on the study by </a:t>
            </a:r>
            <a:r>
              <a:rPr lang="en-US" sz="1100" kern="1200" dirty="0" err="1" smtClean="0">
                <a:solidFill>
                  <a:schemeClr val="tx1"/>
                </a:solidFill>
                <a:effectLst/>
                <a:latin typeface="+mn-lt"/>
                <a:ea typeface="+mn-ea"/>
                <a:cs typeface="+mn-cs"/>
              </a:rPr>
              <a:t>Baek</a:t>
            </a:r>
            <a:r>
              <a:rPr lang="en-US" sz="1100" kern="1200" dirty="0" smtClean="0">
                <a:solidFill>
                  <a:schemeClr val="tx1"/>
                </a:solidFill>
                <a:effectLst/>
                <a:latin typeface="+mn-lt"/>
                <a:ea typeface="+mn-ea"/>
                <a:cs typeface="+mn-cs"/>
              </a:rPr>
              <a:t>, et al. (2019) has shed some light on the neurobiological mechanism by which EMDR works.  Essentially, </a:t>
            </a:r>
            <a:r>
              <a:rPr lang="en-US" sz="1100" kern="1200" dirty="0" err="1" smtClean="0">
                <a:solidFill>
                  <a:schemeClr val="tx1"/>
                </a:solidFill>
                <a:effectLst/>
                <a:latin typeface="+mn-lt"/>
                <a:ea typeface="+mn-ea"/>
                <a:cs typeface="+mn-cs"/>
              </a:rPr>
              <a:t>Baek</a:t>
            </a:r>
            <a:r>
              <a:rPr lang="en-US" sz="1100" kern="1200" dirty="0" smtClean="0">
                <a:solidFill>
                  <a:schemeClr val="tx1"/>
                </a:solidFill>
                <a:effectLst/>
                <a:latin typeface="+mn-lt"/>
                <a:ea typeface="+mn-ea"/>
                <a:cs typeface="+mn-cs"/>
              </a:rPr>
              <a:t> and colleagues demonstrated there was a two-step process inhibiting the connection between the </a:t>
            </a:r>
            <a:r>
              <a:rPr lang="en-US" sz="1100" kern="1200" dirty="0" err="1" smtClean="0">
                <a:solidFill>
                  <a:schemeClr val="tx1"/>
                </a:solidFill>
                <a:effectLst/>
                <a:latin typeface="+mn-lt"/>
                <a:ea typeface="+mn-ea"/>
                <a:cs typeface="+mn-cs"/>
              </a:rPr>
              <a:t>mediodorsal</a:t>
            </a:r>
            <a:r>
              <a:rPr lang="en-US" sz="1100" kern="1200" dirty="0" smtClean="0">
                <a:solidFill>
                  <a:schemeClr val="tx1"/>
                </a:solidFill>
                <a:effectLst/>
                <a:latin typeface="+mn-lt"/>
                <a:ea typeface="+mn-ea"/>
                <a:cs typeface="+mn-cs"/>
              </a:rPr>
              <a:t> thalamus and the ‘fear-encoding’ </a:t>
            </a:r>
            <a:r>
              <a:rPr lang="en-US" sz="1100" kern="1200" dirty="0" err="1" smtClean="0">
                <a:solidFill>
                  <a:schemeClr val="tx1"/>
                </a:solidFill>
                <a:effectLst/>
                <a:latin typeface="+mn-lt"/>
                <a:ea typeface="+mn-ea"/>
                <a:cs typeface="+mn-cs"/>
              </a:rPr>
              <a:t>basolateral</a:t>
            </a:r>
            <a:r>
              <a:rPr lang="en-US" sz="1100" kern="1200" dirty="0" smtClean="0">
                <a:solidFill>
                  <a:schemeClr val="tx1"/>
                </a:solidFill>
                <a:effectLst/>
                <a:latin typeface="+mn-lt"/>
                <a:ea typeface="+mn-ea"/>
                <a:cs typeface="+mn-cs"/>
              </a:rPr>
              <a:t> nucleus of the amygdala (BLA). In summary, these findings point to a model in which firstly, the exposure to alternating bilateral visual stimuli (ABS) is required for extinction in feared memory and reduction in feared behaviour, and secondly, how extinction and EMDR procedures work in parallel to enhance the neuronal pathway that links the superior </a:t>
            </a:r>
            <a:r>
              <a:rPr lang="en-US" sz="1100" kern="1200" dirty="0" err="1" smtClean="0">
                <a:solidFill>
                  <a:schemeClr val="tx1"/>
                </a:solidFill>
                <a:effectLst/>
                <a:latin typeface="+mn-lt"/>
                <a:ea typeface="+mn-ea"/>
                <a:cs typeface="+mn-cs"/>
              </a:rPr>
              <a:t>colliculus</a:t>
            </a:r>
            <a:r>
              <a:rPr lang="en-US" sz="1100" kern="1200" dirty="0" smtClean="0">
                <a:solidFill>
                  <a:schemeClr val="tx1"/>
                </a:solidFill>
                <a:effectLst/>
                <a:latin typeface="+mn-lt"/>
                <a:ea typeface="+mn-ea"/>
                <a:cs typeface="+mn-cs"/>
              </a:rPr>
              <a:t> and the </a:t>
            </a:r>
            <a:r>
              <a:rPr lang="en-US" sz="1100" kern="1200" dirty="0" err="1" smtClean="0">
                <a:solidFill>
                  <a:schemeClr val="tx1"/>
                </a:solidFill>
                <a:effectLst/>
                <a:latin typeface="+mn-lt"/>
                <a:ea typeface="+mn-ea"/>
                <a:cs typeface="+mn-cs"/>
              </a:rPr>
              <a:t>mediodorsal</a:t>
            </a:r>
            <a:r>
              <a:rPr lang="en-US" sz="1100" kern="1200" dirty="0" smtClean="0">
                <a:solidFill>
                  <a:schemeClr val="tx1"/>
                </a:solidFill>
                <a:effectLst/>
                <a:latin typeface="+mn-lt"/>
                <a:ea typeface="+mn-ea"/>
                <a:cs typeface="+mn-cs"/>
              </a:rPr>
              <a:t> thalamus.  </a:t>
            </a:r>
          </a:p>
          <a:p>
            <a:r>
              <a:rPr lang="en-US" sz="1100" kern="1200" dirty="0" smtClean="0">
                <a:solidFill>
                  <a:schemeClr val="tx1"/>
                </a:solidFill>
                <a:effectLst/>
                <a:latin typeface="+mn-lt"/>
                <a:ea typeface="+mn-ea"/>
                <a:cs typeface="+mn-cs"/>
              </a:rPr>
              <a:t>In conclusion, </a:t>
            </a:r>
            <a:r>
              <a:rPr lang="en-US" sz="1100" kern="1200" dirty="0" err="1" smtClean="0">
                <a:solidFill>
                  <a:schemeClr val="tx1"/>
                </a:solidFill>
                <a:effectLst/>
                <a:latin typeface="+mn-lt"/>
                <a:ea typeface="+mn-ea"/>
                <a:cs typeface="+mn-cs"/>
              </a:rPr>
              <a:t>Baek</a:t>
            </a:r>
            <a:r>
              <a:rPr lang="en-US" sz="1100" kern="1200" dirty="0" smtClean="0">
                <a:solidFill>
                  <a:schemeClr val="tx1"/>
                </a:solidFill>
                <a:effectLst/>
                <a:latin typeface="+mn-lt"/>
                <a:ea typeface="+mn-ea"/>
                <a:cs typeface="+mn-cs"/>
              </a:rPr>
              <a:t> and colleagues have therefore proposed that ABS shifts the balance between competing brain circuits, engaging one set of neural pathways that </a:t>
            </a:r>
            <a:r>
              <a:rPr lang="en-US" sz="1100" kern="1200" dirty="0" err="1" smtClean="0">
                <a:solidFill>
                  <a:schemeClr val="tx1"/>
                </a:solidFill>
                <a:effectLst/>
                <a:latin typeface="+mn-lt"/>
                <a:ea typeface="+mn-ea"/>
                <a:cs typeface="+mn-cs"/>
              </a:rPr>
              <a:t>favour</a:t>
            </a:r>
            <a:r>
              <a:rPr lang="en-US" sz="1100" kern="1200" dirty="0" smtClean="0">
                <a:solidFill>
                  <a:schemeClr val="tx1"/>
                </a:solidFill>
                <a:effectLst/>
                <a:latin typeface="+mn-lt"/>
                <a:ea typeface="+mn-ea"/>
                <a:cs typeface="+mn-cs"/>
              </a:rPr>
              <a:t> fear extinction to overshadow the influence of other pathways that </a:t>
            </a:r>
            <a:r>
              <a:rPr lang="en-US" sz="1100" kern="1200" dirty="0" err="1" smtClean="0">
                <a:solidFill>
                  <a:schemeClr val="tx1"/>
                </a:solidFill>
                <a:effectLst/>
                <a:latin typeface="+mn-lt"/>
                <a:ea typeface="+mn-ea"/>
                <a:cs typeface="+mn-cs"/>
              </a:rPr>
              <a:t>favour</a:t>
            </a:r>
            <a:r>
              <a:rPr lang="en-US" sz="1100" kern="1200" dirty="0" smtClean="0">
                <a:solidFill>
                  <a:schemeClr val="tx1"/>
                </a:solidFill>
                <a:effectLst/>
                <a:latin typeface="+mn-lt"/>
                <a:ea typeface="+mn-ea"/>
                <a:cs typeface="+mn-cs"/>
              </a:rPr>
              <a:t> the persistence of fear. </a:t>
            </a:r>
          </a:p>
          <a:p>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view of some similarities between EMDR and exposure therapy, some researchers have advocated a combination of EMDR and exposure and response prevention (ERP) approaches in the treatment of OCD.  Beyond the connection between traumatic life events and OCD, Holmes (2019) has indicated rather insightfully that it is often the case that the individual is still experiencing symptoms after the past events have been fully processed.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view of some similarities between EMDR and exposure therapy, some researchers have advocated a combination of EMDR and exposure and response prevention (ERP) approaches in the treatment of OCD.  Beyond the connection between traumatic life events and OCD, Holmes (2019) has indicated rather insightfully that it is often the case that the individual is still experiencing symptoms after the past events have been fully processed.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Much of the research previously done with EMDR has targeted the trauma history of the OCD individual. For example, Cromer et al. (2006) found that 54 percent of individuals with OCD had experienced at least one traumatic event.  The research by Jordan et al. (1991) has pointed to a high incidence of OCD in combat soldiers as compared to controls.  The risk of developing OCD is also 10 times greater in individuals with a history of post-traumatic stress disorder (</a:t>
            </a:r>
            <a:r>
              <a:rPr lang="en-US" sz="1200" kern="1200" dirty="0" err="1" smtClean="0">
                <a:solidFill>
                  <a:schemeClr val="tx1"/>
                </a:solidFill>
                <a:effectLst/>
                <a:latin typeface="+mn-lt"/>
                <a:ea typeface="+mn-ea"/>
                <a:cs typeface="+mn-cs"/>
              </a:rPr>
              <a:t>Helzer</a:t>
            </a:r>
            <a:r>
              <a:rPr lang="en-US" sz="1200" kern="1200" dirty="0" smtClean="0">
                <a:solidFill>
                  <a:schemeClr val="tx1"/>
                </a:solidFill>
                <a:effectLst/>
                <a:latin typeface="+mn-lt"/>
                <a:ea typeface="+mn-ea"/>
                <a:cs typeface="+mn-cs"/>
              </a:rPr>
              <a:t>, Robins, &amp; </a:t>
            </a:r>
            <a:r>
              <a:rPr lang="en-US" sz="1200" kern="1200" dirty="0" err="1" smtClean="0">
                <a:solidFill>
                  <a:schemeClr val="tx1"/>
                </a:solidFill>
                <a:effectLst/>
                <a:latin typeface="+mn-lt"/>
                <a:ea typeface="+mn-ea"/>
                <a:cs typeface="+mn-cs"/>
              </a:rPr>
              <a:t>McEvoy</a:t>
            </a:r>
            <a:r>
              <a:rPr lang="en-US" sz="1200" kern="1200" dirty="0" smtClean="0">
                <a:solidFill>
                  <a:schemeClr val="tx1"/>
                </a:solidFill>
                <a:effectLst/>
                <a:latin typeface="+mn-lt"/>
                <a:ea typeface="+mn-ea"/>
                <a:cs typeface="+mn-cs"/>
              </a:rPr>
              <a:t>, 1987).  The adaptive processing model of EMDR is based on the premise that psychological symptoms often result from unprocessed traumatic material (Shapiro &amp; Forrest, 2004). </a:t>
            </a:r>
          </a:p>
          <a:p>
            <a:r>
              <a:rPr lang="en-US" sz="1200" kern="1200" dirty="0" smtClean="0">
                <a:solidFill>
                  <a:schemeClr val="tx1"/>
                </a:solidFill>
                <a:effectLst/>
                <a:latin typeface="+mn-lt"/>
                <a:ea typeface="+mn-ea"/>
                <a:cs typeface="+mn-cs"/>
              </a:rPr>
              <a:t>While many studies surrounding EMDR applications have indicated a clear link between the content of obsessive intrusions as encapsulated in the symptomatology of OCD and the context of traumatic events, there are certainly other streams of literature (in the minority) that have applied EMDR to OCD without focusing primarily on the trauma history or traumatic/stressful life event.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Marsden, et al. (2016) has pointed out the most obvious change mechanism in common between EMDR and ERP/CBT is that of exposure to anxiety-provoking stimuli, which EMDR applies </a:t>
            </a:r>
            <a:r>
              <a:rPr lang="en-US" sz="1200" kern="1200" dirty="0" err="1" smtClean="0">
                <a:solidFill>
                  <a:schemeClr val="tx1"/>
                </a:solidFill>
                <a:effectLst/>
                <a:latin typeface="+mn-lt"/>
                <a:ea typeface="+mn-ea"/>
                <a:cs typeface="+mn-cs"/>
              </a:rPr>
              <a:t>imaginally</a:t>
            </a:r>
            <a:r>
              <a:rPr lang="en-US" sz="1200" kern="1200" dirty="0" smtClean="0">
                <a:solidFill>
                  <a:schemeClr val="tx1"/>
                </a:solidFill>
                <a:effectLst/>
                <a:latin typeface="+mn-lt"/>
                <a:ea typeface="+mn-ea"/>
                <a:cs typeface="+mn-cs"/>
              </a:rPr>
              <a:t> and CBT applies both in-vivo and </a:t>
            </a:r>
            <a:r>
              <a:rPr lang="en-US" sz="1200" kern="1200" dirty="0" err="1" smtClean="0">
                <a:solidFill>
                  <a:schemeClr val="tx1"/>
                </a:solidFill>
                <a:effectLst/>
                <a:latin typeface="+mn-lt"/>
                <a:ea typeface="+mn-ea"/>
                <a:cs typeface="+mn-cs"/>
              </a:rPr>
              <a:t>imaginally</a:t>
            </a:r>
            <a:r>
              <a:rPr lang="en-US" sz="1200" kern="1200" dirty="0" smtClean="0">
                <a:solidFill>
                  <a:schemeClr val="tx1"/>
                </a:solidFill>
                <a:effectLst/>
                <a:latin typeface="+mn-lt"/>
                <a:ea typeface="+mn-ea"/>
                <a:cs typeface="+mn-cs"/>
              </a:rPr>
              <a:t>.  In addition, Marr (2012) has suggested that EMDR could target the fears and ritualized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of OCD to decrease the range of symptoms in the present before proceeding to process past events linked to the onset of OCD symptoms.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this regard, Marr has suggested a treatment plan in the following order for the EMDR processing of OCD symptoms: current triggers of obsessions and compulsions, installing a future template, and then processing any past related disturbing events. The processing of past related disturbing events may not be necessary for some OCD individuals without a trauma history.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this regard, Marr has suggested a treatment plan in the following order for the EMDR processing of OCD symptoms: current triggers of obsessions and compulsions, installing a future template, and then processing any past related disturbing events. The processing of past related disturbing events may not be necessary for some OCD individuals without a trauma history.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F40DFA-B482-4AD0-A536-856EB395CEA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 Id="rId3" Type="http://schemas.microsoft.com/office/2007/relationships/media" Target="../media/media2.mp4"/><Relationship Id="rId4" Type="http://schemas.openxmlformats.org/officeDocument/2006/relationships/video" Target="../media/media2.mp4"/><Relationship Id="rId5" Type="http://schemas.microsoft.com/office/2007/relationships/media" Target="../media/media3.mp4"/><Relationship Id="rId6" Type="http://schemas.openxmlformats.org/officeDocument/2006/relationships/video" Target="../media/media3.mp4"/><Relationship Id="rId7" Type="http://schemas.openxmlformats.org/officeDocument/2006/relationships/slideMaster" Target="../slideMasters/slideMaster1.xml"/><Relationship Id="rId8" Type="http://schemas.openxmlformats.org/officeDocument/2006/relationships/image" Target="../media/image1.png"/><Relationship Id="rId9" Type="http://schemas.openxmlformats.org/officeDocument/2006/relationships/image" Target="../media/image2.jpeg"/><Relationship Id="rId10"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5" Type="http://schemas.openxmlformats.org/officeDocument/2006/relationships/image" Target="../media/image6.jpeg"/><Relationship Id="rId6" Type="http://schemas.openxmlformats.org/officeDocument/2006/relationships/image" Target="../media/image7.jpeg"/><Relationship Id="rId1" Type="http://schemas.microsoft.com/office/2007/relationships/media" Target="../media/media1.mp4"/><Relationship Id="rId2" Type="http://schemas.openxmlformats.org/officeDocument/2006/relationships/video" Target="../media/media1.mp4"/></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8"/>
          <a:stretch>
            <a:fillRect/>
          </a:stretch>
        </p:blipFill>
        <p:spPr>
          <a:xfrm>
            <a:off x="0" y="0"/>
            <a:ext cx="9144000" cy="5143499"/>
          </a:xfrm>
          <a:prstGeom prst="rect">
            <a:avLst/>
          </a:prstGeom>
        </p:spPr>
      </p:pic>
      <p:sp>
        <p:nvSpPr>
          <p:cNvPr id="8" name="Rectangle 7"/>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ettyImages_200300145-001.jpg"/>
          <p:cNvPicPr>
            <a:picLocks noChangeAspect="1"/>
          </p:cNvPicPr>
          <p:nvPr userDrawn="1"/>
        </p:nvPicPr>
        <p:blipFill>
          <a:blip r:embed="rId10"/>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4338638" y="2277269"/>
            <a:ext cx="3599132" cy="1102519"/>
          </a:xfrm>
        </p:spPr>
        <p:txBody>
          <a:bodyPr>
            <a:normAutofit/>
          </a:bodyPr>
          <a:lstStyle>
            <a:lvl1pPr algn="l">
              <a:defRPr sz="2500" b="1" cap="small" baseline="0">
                <a:solidFill>
                  <a:schemeClr val="bg1"/>
                </a:solidFill>
                <a:effectLst>
                  <a:reflection blurRad="6350" stA="55000" endA="300" endPos="45500" dir="5400000" sy="-100000" algn="bl" rotWithShape="0"/>
                </a:effectLst>
                <a:latin typeface="Constantia"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338637" y="3379788"/>
            <a:ext cx="3589405" cy="849312"/>
          </a:xfr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pic>
        <p:nvPicPr>
          <p:cNvPr id="7" name="Fish.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46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Turtle.mp4">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2"/>
          <a:stretch>
            <a:fillRect/>
          </a:stretch>
        </p:blipFill>
        <p:spPr>
          <a:xfrm>
            <a:off x="4718304" y="374904"/>
            <a:ext cx="2002536"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5"/>
                                        </p:tgtEl>
                                      </p:cBhvr>
                                    </p:cmd>
                                  </p:childTnLst>
                                </p:cTn>
                              </p:par>
                              <p:par>
                                <p:cTn id="7" presetID="2" presetClass="entr" presetSubtype="8"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0-#ppt_w/2"/>
                                          </p:val>
                                        </p:tav>
                                        <p:tav tm="100000">
                                          <p:val>
                                            <p:strVal val="#ppt_x"/>
                                          </p:val>
                                        </p:tav>
                                      </p:tavLst>
                                    </p:anim>
                                    <p:anim calcmode="lin" valueType="num">
                                      <p:cBhvr additive="base">
                                        <p:cTn id="10" dur="1000" fill="hold"/>
                                        <p:tgtEl>
                                          <p:spTgt spid="8"/>
                                        </p:tgtEl>
                                        <p:attrNameLst>
                                          <p:attrName>ppt_y</p:attrName>
                                        </p:attrNameLst>
                                      </p:cBhvr>
                                      <p:tavLst>
                                        <p:tav tm="0">
                                          <p:val>
                                            <p:strVal val="#ppt_y"/>
                                          </p:val>
                                        </p:tav>
                                        <p:tav tm="100000">
                                          <p:val>
                                            <p:strVal val="#ppt_y"/>
                                          </p:val>
                                        </p:tav>
                                      </p:tavLst>
                                    </p:anim>
                                  </p:childTnLst>
                                </p:cTn>
                              </p:par>
                              <p:par>
                                <p:cTn id="11" presetID="1" presetClass="mediacall" presetSubtype="0" fill="hold" nodeType="withEffect">
                                  <p:stCondLst>
                                    <p:cond delay="2000"/>
                                  </p:stCondLst>
                                  <p:childTnLst>
                                    <p:cmd type="call" cmd="playFrom(0.0)">
                                      <p:cBhvr>
                                        <p:cTn id="12" dur="24833" fill="hold"/>
                                        <p:tgtEl>
                                          <p:spTgt spid="7"/>
                                        </p:tgtEl>
                                      </p:cBhvr>
                                    </p:cmd>
                                  </p:childTnLst>
                                </p:cTn>
                              </p:par>
                              <p:par>
                                <p:cTn id="13" presetID="1" presetClass="mediacall" presetSubtype="0" fill="hold" nodeType="withEffect">
                                  <p:stCondLst>
                                    <p:cond delay="2000"/>
                                  </p:stCondLst>
                                  <p:childTnLst>
                                    <p:cmd type="call" cmd="playFrom(0.0)">
                                      <p:cBhvr>
                                        <p:cTn id="14" dur="208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
                </p:tgtEl>
              </p:cMediaNode>
            </p:video>
            <p:video>
              <p:cMediaNode vol="80000">
                <p:cTn id="16" repeatCount="indefinite" fill="hold" display="0">
                  <p:stCondLst>
                    <p:cond delay="indefinite"/>
                  </p:stCondLst>
                </p:cTn>
                <p:tgtEl>
                  <p:spTgt spid="14"/>
                </p:tgtEl>
              </p:cMediaNode>
            </p:video>
            <p:video>
              <p:cMediaNode vol="80000">
                <p:cTn id="17" repeatCount="indefinite" fill="hold" display="0">
                  <p:stCondLst>
                    <p:cond delay="indefinite"/>
                  </p:stCondLst>
                </p:cTn>
                <p:tgtEl>
                  <p:spTgt spid="15"/>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lang="en-US" smtClean="0"/>
              <a:pPr/>
              <a:t>16/12/19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57199"/>
            <a:ext cx="3008313" cy="619125"/>
          </a:xfrm>
        </p:spPr>
        <p:txBody>
          <a:bodyPr anchor="b">
            <a:noAutofit/>
          </a:bodyPr>
          <a:lstStyle>
            <a:lvl1pPr algn="l">
              <a:defRPr lang="en-US" sz="20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66928"/>
            <a:ext cx="5111750" cy="412769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16/12/19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900" b="1" cap="small" baseline="0">
                <a:solidFill>
                  <a:schemeClr val="bg1"/>
                </a:solidFill>
                <a:latin typeface="Constant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16/12/19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b="1" cap="small" baseline="0">
                <a:latin typeface="Constantia" pitchFamily="18"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7471"/>
            <a:ext cx="2057400" cy="4147151"/>
          </a:xfrm>
        </p:spPr>
        <p:txBody>
          <a:bodyPr vert="eaVert">
            <a:normAutofit/>
          </a:bodyPr>
          <a:lstStyle>
            <a:lvl1pPr>
              <a:defRPr sz="2400" b="1" cap="small" baseline="0">
                <a:latin typeface="Constantia"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47471"/>
            <a:ext cx="6019800" cy="4147151"/>
          </a:xfrm>
        </p:spPr>
        <p:txBody>
          <a:bodyPr vert="eaVert"/>
          <a:lstStyle>
            <a:lvl1pPr>
              <a:defRPr sz="1600"/>
            </a:lvl1pPr>
            <a:lvl2pP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tatic">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10"/>
            <a:ext cx="8229600" cy="633514"/>
          </a:xfrm>
        </p:spPr>
        <p:txBody>
          <a:bodyPr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Side Bar">
    <p:spTree>
      <p:nvGrpSpPr>
        <p:cNvPr id="1" name=""/>
        <p:cNvGrpSpPr/>
        <p:nvPr/>
      </p:nvGrpSpPr>
      <p:grpSpPr>
        <a:xfrm>
          <a:off x="0" y="0"/>
          <a:ext cx="0" cy="0"/>
          <a:chOff x="0" y="0"/>
          <a:chExt cx="0" cy="0"/>
        </a:xfrm>
      </p:grpSpPr>
      <p:pic>
        <p:nvPicPr>
          <p:cNvPr id="10"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7" name="Rectangle 6"/>
          <p:cNvSpPr/>
          <p:nvPr userDrawn="1"/>
        </p:nvSpPr>
        <p:spPr>
          <a:xfrm>
            <a:off x="914400" y="0"/>
            <a:ext cx="8229600" cy="5143500"/>
          </a:xfrm>
          <a:prstGeom prst="rect">
            <a:avLst/>
          </a:prstGeom>
          <a:solidFill>
            <a:schemeClr val="tx2">
              <a:lumMod val="50000"/>
            </a:schemeClr>
          </a:solidFill>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rot="5400000">
            <a:off x="-1595899" y="2571750"/>
            <a:ext cx="5143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38136" y="465710"/>
            <a:ext cx="7548664"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138136" y="1200151"/>
            <a:ext cx="754866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28738" y="4776836"/>
            <a:ext cx="2133600" cy="273844"/>
          </a:xfrm>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a:xfrm>
            <a:off x="3428228" y="4776836"/>
            <a:ext cx="2895600" cy="273844"/>
          </a:xfrm>
        </p:spPr>
        <p:txBody>
          <a:bodyPr/>
          <a:lstStyle/>
          <a:p>
            <a:endParaRPr lang="en-US" dirty="0"/>
          </a:p>
        </p:txBody>
      </p:sp>
      <p:sp>
        <p:nvSpPr>
          <p:cNvPr id="6" name="Slide Number Placeholder 5"/>
          <p:cNvSpPr>
            <a:spLocks noGrp="1"/>
          </p:cNvSpPr>
          <p:nvPr>
            <p:ph type="sldNum" sz="quarter" idx="12"/>
          </p:nvPr>
        </p:nvSpPr>
        <p:spPr>
          <a:xfrm>
            <a:off x="6589717" y="4776836"/>
            <a:ext cx="2133600" cy="273844"/>
          </a:xfrm>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12967310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0"/>
                </p:tgtEl>
              </p:cMediaNode>
            </p:video>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Video">
    <p:spTree>
      <p:nvGrpSpPr>
        <p:cNvPr id="1" name=""/>
        <p:cNvGrpSpPr/>
        <p:nvPr/>
      </p:nvGrpSpPr>
      <p:grpSpPr>
        <a:xfrm>
          <a:off x="0" y="0"/>
          <a:ext cx="0" cy="0"/>
          <a:chOff x="0" y="0"/>
          <a:chExt cx="0" cy="0"/>
        </a:xfrm>
      </p:grpSpPr>
      <p:pic>
        <p:nvPicPr>
          <p:cNvPr id="9"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2" name="Title 1"/>
          <p:cNvSpPr>
            <a:spLocks noGrp="1"/>
          </p:cNvSpPr>
          <p:nvPr>
            <p:ph type="title"/>
          </p:nvPr>
        </p:nvSpPr>
        <p:spPr>
          <a:xfrm>
            <a:off x="457200" y="465710"/>
            <a:ext cx="8229600"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42347678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Half Video">
    <p:spTree>
      <p:nvGrpSpPr>
        <p:cNvPr id="1" name=""/>
        <p:cNvGrpSpPr/>
        <p:nvPr/>
      </p:nvGrpSpPr>
      <p:grpSpPr>
        <a:xfrm>
          <a:off x="0" y="0"/>
          <a:ext cx="0" cy="0"/>
          <a:chOff x="0" y="0"/>
          <a:chExt cx="0" cy="0"/>
        </a:xfrm>
      </p:grpSpPr>
      <p:pic>
        <p:nvPicPr>
          <p:cNvPr id="10"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3900791" y="402770"/>
            <a:ext cx="490274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66682" y="465710"/>
            <a:ext cx="4826144" cy="633514"/>
          </a:xfrm>
        </p:spPr>
        <p:txBody>
          <a:bodyPr anchor="ctr" anchorCtr="0">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966682" y="1200151"/>
            <a:ext cx="482614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14442752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Waves.mp4">
            <a:hlinkClick r:id="" action="ppaction://media"/>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499"/>
          </a:xfrm>
          <a:prstGeom prst="rect">
            <a:avLst/>
          </a:prstGeom>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16/12/19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2"/>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53" presetClass="entr" presetSubtype="0" fill="hold"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par>
                                <p:cTn id="15" presetID="53" presetClass="entr" presetSubtype="0" fill="hold" nodeType="withEffect">
                                  <p:stCondLst>
                                    <p:cond delay="2000"/>
                                  </p:stCondLst>
                                  <p:childTnLst>
                                    <p:set>
                                      <p:cBhvr>
                                        <p:cTn id="16" dur="1" fill="hold">
                                          <p:stCondLst>
                                            <p:cond delay="0"/>
                                          </p:stCondLst>
                                        </p:cTn>
                                        <p:tgtEl>
                                          <p:spTgt spid="10">
                                            <p:bg/>
                                          </p:spTgt>
                                        </p:tgtEl>
                                        <p:attrNameLst>
                                          <p:attrName>style.visibility</p:attrName>
                                        </p:attrNameLst>
                                      </p:cBhvr>
                                      <p:to>
                                        <p:strVal val="visible"/>
                                      </p:to>
                                    </p:set>
                                    <p:anim calcmode="lin" valueType="num">
                                      <p:cBhvr>
                                        <p:cTn id="17" dur="2000" fill="hold"/>
                                        <p:tgtEl>
                                          <p:spTgt spid="10">
                                            <p:bg/>
                                          </p:spTgt>
                                        </p:tgtEl>
                                        <p:attrNameLst>
                                          <p:attrName>ppt_w</p:attrName>
                                        </p:attrNameLst>
                                      </p:cBhvr>
                                      <p:tavLst>
                                        <p:tav tm="0">
                                          <p:val>
                                            <p:fltVal val="0"/>
                                          </p:val>
                                        </p:tav>
                                        <p:tav tm="100000">
                                          <p:val>
                                            <p:strVal val="#ppt_w"/>
                                          </p:val>
                                        </p:tav>
                                      </p:tavLst>
                                    </p:anim>
                                    <p:anim calcmode="lin" valueType="num">
                                      <p:cBhvr>
                                        <p:cTn id="18" dur="2000" fill="hold"/>
                                        <p:tgtEl>
                                          <p:spTgt spid="10">
                                            <p:bg/>
                                          </p:spTgt>
                                        </p:tgtEl>
                                        <p:attrNameLst>
                                          <p:attrName>ppt_h</p:attrName>
                                        </p:attrNameLst>
                                      </p:cBhvr>
                                      <p:tavLst>
                                        <p:tav tm="0">
                                          <p:val>
                                            <p:fltVal val="0"/>
                                          </p:val>
                                        </p:tav>
                                        <p:tav tm="100000">
                                          <p:val>
                                            <p:strVal val="#ppt_h"/>
                                          </p:val>
                                        </p:tav>
                                      </p:tavLst>
                                    </p:anim>
                                    <p:animEffect transition="in" filter="fade">
                                      <p:cBhvr>
                                        <p:cTn id="19" dur="2000"/>
                                        <p:tgtEl>
                                          <p:spTgt spid="1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2"/>
                </p:tgtEl>
              </p:cMediaNode>
            </p:video>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17505-E79A-4CE3-955B-46529E59C72C}" type="datetimeFigureOut">
              <a:rPr lang="en-US" smtClean="0"/>
              <a:pPr/>
              <a:t>16/12/19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17505-E79A-4CE3-955B-46529E59C72C}" type="datetimeFigureOut">
              <a:rPr lang="en-US" smtClean="0"/>
              <a:pPr/>
              <a:t>16/12/19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817505-E79A-4CE3-955B-46529E59C72C}" type="datetimeFigureOut">
              <a:rPr lang="en-US" smtClean="0"/>
              <a:pPr/>
              <a:t>16/12/19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microsoft.com/office/2007/relationships/media" Target="../media/media1.mp4"/><Relationship Id="rId17" Type="http://schemas.openxmlformats.org/officeDocument/2006/relationships/video" Target="../media/media1.mp4"/><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9" name="Waves.mp4">
            <a:hlinkClick r:id="" action="ppaction://media"/>
          </p:cNvPr>
          <p:cNvPicPr>
            <a:picLocks/>
          </p:cNvPicPr>
          <p:nvPr>
            <a:videoFile r:link="rId17"/>
            <p:extLst>
              <p:ext uri="{DAA4B4D4-6D71-4841-9C94-3DE7FCFB9230}">
                <p14:media xmlns:p14="http://schemas.microsoft.com/office/powerpoint/2010/main" r:embed="rId16"/>
              </p:ext>
            </p:extLst>
          </p:nvPr>
        </p:nvPicPr>
        <p:blipFill>
          <a:blip r:embed="rId18"/>
          <a:stretch>
            <a:fillRect/>
          </a:stretch>
        </p:blipFill>
        <p:spPr>
          <a:xfrm>
            <a:off x="0" y="0"/>
            <a:ext cx="9144000" cy="5143499"/>
          </a:xfrm>
          <a:prstGeom prst="rect">
            <a:avLst/>
          </a:prstGeom>
        </p:spPr>
      </p:pic>
      <p:sp>
        <p:nvSpPr>
          <p:cNvPr id="8" name="Rectangle 7"/>
          <p:cNvSpPr/>
          <p:nvPr/>
        </p:nvSpPr>
        <p:spPr>
          <a:xfrm>
            <a:off x="402771" y="402770"/>
            <a:ext cx="836022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6929"/>
            <a:ext cx="8229600" cy="6352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25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C817505-E79A-4CE3-955B-46529E59C72C}" type="datetimeFigureOut">
              <a:rPr lang="en-US" smtClean="0"/>
              <a:pPr/>
              <a:t>16/12/19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8284DC-B054-45EA-B030-034005E6E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txStyles>
    <p:titleStyle>
      <a:lvl1pPr algn="l" defTabSz="9144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windsurfer:Users:matt1:Dropbox:EMDR%20Asia%20Conference%202017-2020:EMDR%20Thailand%202020:My%20case%20study:EMDR%20and%20OCD:Case%20presentation:Case%20presentation%20on%20EMDR%20and%20OCD.doc!OLE_LINK1" TargetMode="External"/><Relationship Id="rId5"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windsurfer:Users:matt1:Dropbox:EMDR%20Asia%20Conference%202017-2020:EMDR%20Thailand%202020:My%20case%20study:EMDR%20and%20OCD:Case%20presentation:Case%20presentation%20on%20EMDR%20and%20OCD.doc!OLE_LINK2" TargetMode="External"/><Relationship Id="rId5"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1.wdp"/><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1.wdp"/><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5.png"/><Relationship Id="rId1" Type="http://schemas.microsoft.com/office/2007/relationships/media" Target="../media/media3.mp4"/><Relationship Id="rId2" Type="http://schemas.openxmlformats.org/officeDocument/2006/relationships/video" Target="../media/media3.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43400" y="2985413"/>
            <a:ext cx="5181600" cy="11656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Copperplate Gothic Light" pitchFamily="34" charset="0"/>
            </a:endParaRPr>
          </a:p>
        </p:txBody>
      </p:sp>
      <p:sp>
        <p:nvSpPr>
          <p:cNvPr id="2" name="Title 1"/>
          <p:cNvSpPr>
            <a:spLocks noGrp="1"/>
          </p:cNvSpPr>
          <p:nvPr>
            <p:ph type="ctrTitle"/>
          </p:nvPr>
        </p:nvSpPr>
        <p:spPr/>
        <p:txBody>
          <a:bodyPr>
            <a:normAutofit fontScale="90000"/>
          </a:bodyPr>
          <a:lstStyle/>
          <a:p>
            <a:r>
              <a:rPr lang="en-US" sz="2500" b="1" cap="small" dirty="0" smtClean="0">
                <a:effectLst/>
                <a:latin typeface="Constantia" pitchFamily="18" charset="0"/>
              </a:rPr>
              <a:t>EMDR and the processing of OCD symptoms</a:t>
            </a:r>
            <a:endParaRPr lang="en-US" sz="2500" b="1" cap="small" dirty="0">
              <a:latin typeface="Constantia" pitchFamily="18" charset="0"/>
            </a:endParaRPr>
          </a:p>
        </p:txBody>
      </p:sp>
      <p:sp>
        <p:nvSpPr>
          <p:cNvPr id="8" name="Subtitle 7"/>
          <p:cNvSpPr>
            <a:spLocks noGrp="1"/>
          </p:cNvSpPr>
          <p:nvPr>
            <p:ph type="subTitle" idx="1"/>
          </p:nvPr>
        </p:nvSpPr>
        <p:spPr/>
        <p:txBody>
          <a:bodyPr/>
          <a:lstStyle/>
          <a:p>
            <a:r>
              <a:rPr lang="en-US" dirty="0" err="1" smtClean="0"/>
              <a:t>Dr</a:t>
            </a:r>
            <a:r>
              <a:rPr lang="en-US" dirty="0" smtClean="0"/>
              <a:t> Matthew Woo </a:t>
            </a:r>
            <a:br>
              <a:rPr lang="en-US" dirty="0" smtClean="0"/>
            </a:br>
            <a:r>
              <a:rPr lang="en-US" dirty="0" smtClean="0"/>
              <a:t>- 4</a:t>
            </a:r>
            <a:r>
              <a:rPr lang="en-US" baseline="30000" dirty="0" smtClean="0"/>
              <a:t>th</a:t>
            </a:r>
            <a:r>
              <a:rPr lang="en-US" dirty="0" smtClean="0"/>
              <a:t> EMDR Asia conference</a:t>
            </a:r>
          </a:p>
          <a:p>
            <a:endParaRPr lang="en-US" dirty="0"/>
          </a:p>
        </p:txBody>
      </p:sp>
    </p:spTree>
    <p:extLst>
      <p:ext uri="{BB962C8B-B14F-4D97-AF65-F5344CB8AC3E}">
        <p14:creationId xmlns:p14="http://schemas.microsoft.com/office/powerpoint/2010/main" val="21120288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625849"/>
          </a:xfrm>
        </p:spPr>
        <p:txBody>
          <a:bodyPr anchor="ctr">
            <a:normAutofit/>
          </a:bodyPr>
          <a:lstStyle/>
          <a:p>
            <a:pPr>
              <a:lnSpc>
                <a:spcPct val="150000"/>
              </a:lnSpc>
            </a:pPr>
            <a:r>
              <a:rPr lang="en-US" sz="2000" dirty="0" smtClean="0"/>
              <a:t>Following Marr’s protocol</a:t>
            </a:r>
          </a:p>
          <a:p>
            <a:pPr lvl="1">
              <a:lnSpc>
                <a:spcPct val="150000"/>
              </a:lnSpc>
            </a:pPr>
            <a:r>
              <a:rPr lang="en-US" dirty="0"/>
              <a:t>The present paper makes a suggestion, in the treatment of OCD, to build targeting sequences around memories of the OCD symptoms, in addition to processing the triggers of obsessions and compulsions (as indicated by Marr, 2012).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3379486296"/>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625849"/>
          </a:xfrm>
        </p:spPr>
        <p:txBody>
          <a:bodyPr anchor="ctr">
            <a:normAutofit/>
          </a:bodyPr>
          <a:lstStyle/>
          <a:p>
            <a:pPr>
              <a:lnSpc>
                <a:spcPct val="150000"/>
              </a:lnSpc>
            </a:pPr>
            <a:r>
              <a:rPr lang="en-US" sz="2000" dirty="0" smtClean="0"/>
              <a:t>Following Marr’s protocol</a:t>
            </a:r>
          </a:p>
          <a:p>
            <a:pPr lvl="1">
              <a:lnSpc>
                <a:spcPct val="150000"/>
              </a:lnSpc>
            </a:pPr>
            <a:r>
              <a:rPr lang="en-US" dirty="0"/>
              <a:t>Targeting memories and triggers of OCD symptoms builds on the perspective that EMDR procedures are similar to exposure and response prevention procedures in these two aspects: </a:t>
            </a:r>
            <a:endParaRPr lang="en-US" dirty="0" smtClean="0"/>
          </a:p>
          <a:p>
            <a:pPr lvl="2">
              <a:lnSpc>
                <a:spcPct val="150000"/>
              </a:lnSpc>
            </a:pPr>
            <a:r>
              <a:rPr lang="en-US" dirty="0"/>
              <a:t>Firstly, there are similarities between EMDR and ERP procedures because of the exposure to the constellation of OC symptoms elicited under certain conditions. </a:t>
            </a:r>
            <a:endParaRPr lang="en-US" dirty="0" smtClean="0"/>
          </a:p>
          <a:p>
            <a:pPr lvl="2">
              <a:lnSpc>
                <a:spcPct val="150000"/>
              </a:lnSpc>
            </a:pPr>
            <a:r>
              <a:rPr lang="en-US" dirty="0" smtClean="0"/>
              <a:t>The </a:t>
            </a:r>
            <a:r>
              <a:rPr lang="en-US" dirty="0"/>
              <a:t>second similarity is that both EMDR and ERP procedures include the aspect of response prevention of the </a:t>
            </a:r>
            <a:r>
              <a:rPr lang="en-US" dirty="0" err="1"/>
              <a:t>neutralising</a:t>
            </a:r>
            <a:r>
              <a:rPr lang="en-US" dirty="0"/>
              <a:t> response.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323217151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625849"/>
          </a:xfrm>
        </p:spPr>
        <p:txBody>
          <a:bodyPr anchor="ctr">
            <a:normAutofit/>
          </a:bodyPr>
          <a:lstStyle/>
          <a:p>
            <a:pPr>
              <a:lnSpc>
                <a:spcPct val="150000"/>
              </a:lnSpc>
            </a:pPr>
            <a:r>
              <a:rPr lang="en-US" sz="2000" dirty="0" smtClean="0"/>
              <a:t>Following Marr’s protocol</a:t>
            </a:r>
          </a:p>
          <a:p>
            <a:pPr lvl="1">
              <a:lnSpc>
                <a:spcPct val="150000"/>
              </a:lnSpc>
            </a:pPr>
            <a:r>
              <a:rPr lang="en-US" dirty="0"/>
              <a:t>Targeting memories and triggers of OCD symptoms builds on the perspective that EMDR procedures are similar to exposure and response prevention procedures in these two aspects: </a:t>
            </a:r>
            <a:endParaRPr lang="en-US" dirty="0" smtClean="0"/>
          </a:p>
          <a:p>
            <a:pPr lvl="2">
              <a:lnSpc>
                <a:spcPct val="150000"/>
              </a:lnSpc>
            </a:pPr>
            <a:r>
              <a:rPr lang="en-US" dirty="0"/>
              <a:t>Firstly, there are similarities between EMDR and ERP procedures because of the exposure to the constellation of OC symptoms elicited under certain conditions. </a:t>
            </a:r>
            <a:endParaRPr lang="en-US" dirty="0" smtClean="0"/>
          </a:p>
          <a:p>
            <a:pPr lvl="2">
              <a:lnSpc>
                <a:spcPct val="150000"/>
              </a:lnSpc>
            </a:pPr>
            <a:r>
              <a:rPr lang="en-US" dirty="0" smtClean="0"/>
              <a:t>The </a:t>
            </a:r>
            <a:r>
              <a:rPr lang="en-US" dirty="0"/>
              <a:t>second similarity is that both EMDR and ERP procedures include the aspect of response prevention of the </a:t>
            </a:r>
            <a:r>
              <a:rPr lang="en-US" dirty="0" err="1"/>
              <a:t>neutralising</a:t>
            </a:r>
            <a:r>
              <a:rPr lang="en-US" dirty="0"/>
              <a:t> response.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131357235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5965771" cy="523220"/>
          </a:xfrm>
          <a:prstGeom prst="rect">
            <a:avLst/>
          </a:prstGeom>
        </p:spPr>
        <p:txBody>
          <a:bodyPr wrap="none">
            <a:spAutoFit/>
          </a:bodyPr>
          <a:lstStyle/>
          <a:p>
            <a:r>
              <a:rPr lang="en-US" sz="2800" dirty="0" smtClean="0">
                <a:solidFill>
                  <a:schemeClr val="bg1"/>
                </a:solidFill>
                <a:latin typeface="Copperplate Gothic Bold"/>
                <a:ea typeface="+mj-ea"/>
                <a:cs typeface="+mj-cs"/>
              </a:rPr>
              <a:t>Methodolgoy_2 case studies</a:t>
            </a:r>
            <a:endParaRPr lang="en-US" sz="2800" dirty="0"/>
          </a:p>
        </p:txBody>
      </p:sp>
    </p:spTree>
    <p:extLst>
      <p:ext uri="{BB962C8B-B14F-4D97-AF65-F5344CB8AC3E}">
        <p14:creationId xmlns:p14="http://schemas.microsoft.com/office/powerpoint/2010/main" val="912038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625849"/>
          </a:xfrm>
        </p:spPr>
        <p:txBody>
          <a:bodyPr anchor="ctr">
            <a:normAutofit/>
          </a:bodyPr>
          <a:lstStyle/>
          <a:p>
            <a:pPr>
              <a:lnSpc>
                <a:spcPct val="150000"/>
              </a:lnSpc>
            </a:pPr>
            <a:r>
              <a:rPr lang="en-US" sz="2000" dirty="0" smtClean="0"/>
              <a:t>Case One</a:t>
            </a:r>
          </a:p>
          <a:p>
            <a:pPr lvl="1">
              <a:lnSpc>
                <a:spcPct val="150000"/>
              </a:lnSpc>
            </a:pPr>
            <a:r>
              <a:rPr lang="en-US" dirty="0"/>
              <a:t>The patient ES, a 23-year-old young lady, was first seen by a psychiatrist for medications between 2010 and 2014 for OCD </a:t>
            </a:r>
            <a:r>
              <a:rPr lang="en-US" dirty="0" smtClean="0"/>
              <a:t>symptoms</a:t>
            </a:r>
          </a:p>
          <a:p>
            <a:pPr lvl="2">
              <a:lnSpc>
                <a:spcPct val="150000"/>
              </a:lnSpc>
            </a:pPr>
            <a:r>
              <a:rPr lang="en-US" dirty="0" smtClean="0"/>
              <a:t>Continues </a:t>
            </a:r>
            <a:r>
              <a:rPr lang="en-US" dirty="0"/>
              <a:t>to have obsessions or mental rituals that serve to </a:t>
            </a:r>
            <a:r>
              <a:rPr lang="en-US" dirty="0" err="1"/>
              <a:t>neutralise</a:t>
            </a:r>
            <a:r>
              <a:rPr lang="en-US" dirty="0"/>
              <a:t> her anxieties in response to some feared </a:t>
            </a:r>
            <a:r>
              <a:rPr lang="en-US" dirty="0" smtClean="0"/>
              <a:t>stimuli</a:t>
            </a:r>
          </a:p>
          <a:p>
            <a:pPr lvl="2">
              <a:lnSpc>
                <a:spcPct val="150000"/>
              </a:lnSpc>
            </a:pPr>
            <a:r>
              <a:rPr lang="en-US" dirty="0" smtClean="0"/>
              <a:t> </a:t>
            </a:r>
            <a:r>
              <a:rPr lang="en-US" dirty="0"/>
              <a:t>Her feared outcomes are, in the main, related to “hurting someone with her words”, “disappointing people”, and “not making it in life” </a:t>
            </a:r>
            <a:endParaRPr lang="en-US" dirty="0" smtClean="0"/>
          </a:p>
          <a:p>
            <a:pPr lvl="2">
              <a:lnSpc>
                <a:spcPct val="150000"/>
              </a:lnSpc>
            </a:pPr>
            <a:r>
              <a:rPr lang="en-US" dirty="0"/>
              <a:t>C</a:t>
            </a:r>
            <a:r>
              <a:rPr lang="en-US" dirty="0" smtClean="0"/>
              <a:t>opes </a:t>
            </a:r>
            <a:r>
              <a:rPr lang="en-US" dirty="0"/>
              <a:t>with </a:t>
            </a:r>
            <a:r>
              <a:rPr lang="en-US" dirty="0" err="1"/>
              <a:t>neutralising</a:t>
            </a:r>
            <a:r>
              <a:rPr lang="en-US" dirty="0"/>
              <a:t> the thoughts of the feared outcomes by running through in her mind some vulgar thought or vulgar expression </a:t>
            </a:r>
            <a:r>
              <a:rPr lang="en-US" dirty="0" smtClean="0"/>
              <a:t>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577090546"/>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625849"/>
          </a:xfrm>
        </p:spPr>
        <p:txBody>
          <a:bodyPr anchor="ctr">
            <a:normAutofit fontScale="92500" lnSpcReduction="20000"/>
          </a:bodyPr>
          <a:lstStyle/>
          <a:p>
            <a:pPr>
              <a:lnSpc>
                <a:spcPct val="150000"/>
              </a:lnSpc>
            </a:pPr>
            <a:r>
              <a:rPr lang="en-US" sz="2000" dirty="0" smtClean="0"/>
              <a:t>Case One</a:t>
            </a:r>
          </a:p>
          <a:p>
            <a:pPr lvl="1">
              <a:lnSpc>
                <a:spcPct val="150000"/>
              </a:lnSpc>
            </a:pPr>
            <a:r>
              <a:rPr lang="en-US" dirty="0"/>
              <a:t>The patient ES, a 23-year-old young lady, was first seen by a psychiatrist for medications between 2010 and 2014 for OCD </a:t>
            </a:r>
            <a:r>
              <a:rPr lang="en-US" dirty="0" smtClean="0"/>
              <a:t>symptoms</a:t>
            </a:r>
          </a:p>
          <a:p>
            <a:pPr lvl="2">
              <a:lnSpc>
                <a:spcPct val="150000"/>
              </a:lnSpc>
            </a:pPr>
            <a:r>
              <a:rPr lang="en-US" dirty="0"/>
              <a:t>The estimated daily frequency of the occurrences of the three feared stimuli (related to “hurting someone with her words”, “disappointing people”, and “not making it in life”) are ten times a day; the daily occurrences of </a:t>
            </a:r>
            <a:r>
              <a:rPr lang="en-US" dirty="0" err="1"/>
              <a:t>neutralising</a:t>
            </a:r>
            <a:r>
              <a:rPr lang="en-US" dirty="0"/>
              <a:t> sentences in her mind or vocal utterances are, as estimated by the patient, five times a </a:t>
            </a:r>
            <a:r>
              <a:rPr lang="en-US" dirty="0" smtClean="0"/>
              <a:t>day</a:t>
            </a:r>
          </a:p>
          <a:p>
            <a:pPr lvl="1">
              <a:lnSpc>
                <a:spcPct val="150000"/>
              </a:lnSpc>
            </a:pPr>
            <a:r>
              <a:rPr lang="en-US" dirty="0"/>
              <a:t>In December 2018, the patient ES was subsequently referred to the psychologist — who is also the author of this article — to deal with her anxieties regarding her triggers (or feared stimuli) and also her increasing level of </a:t>
            </a:r>
            <a:r>
              <a:rPr lang="en-US" dirty="0" err="1"/>
              <a:t>neutralising</a:t>
            </a:r>
            <a:r>
              <a:rPr lang="en-US" dirty="0"/>
              <a:t> sentences in her mind and vocal utterances related to the expression of </a:t>
            </a:r>
            <a:r>
              <a:rPr lang="en-US" dirty="0" smtClean="0"/>
              <a:t>vulgarities</a:t>
            </a:r>
            <a:endParaRPr lang="en-US" dirty="0"/>
          </a:p>
          <a:p>
            <a:pPr lvl="1">
              <a:lnSpc>
                <a:spcPct val="150000"/>
              </a:lnSpc>
            </a:pP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2322717213"/>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833667"/>
          </a:xfrm>
        </p:spPr>
        <p:txBody>
          <a:bodyPr anchor="ctr">
            <a:normAutofit fontScale="85000" lnSpcReduction="20000"/>
          </a:bodyPr>
          <a:lstStyle/>
          <a:p>
            <a:pPr>
              <a:lnSpc>
                <a:spcPct val="150000"/>
              </a:lnSpc>
            </a:pPr>
            <a:r>
              <a:rPr lang="en-US" sz="2000" dirty="0" smtClean="0"/>
              <a:t>Case Two</a:t>
            </a:r>
          </a:p>
          <a:p>
            <a:pPr lvl="1">
              <a:lnSpc>
                <a:spcPct val="120000"/>
              </a:lnSpc>
            </a:pPr>
            <a:r>
              <a:rPr lang="en-US" dirty="0"/>
              <a:t>The patient JC, a 35-year-old young man, started seeing this psychologist in </a:t>
            </a:r>
            <a:r>
              <a:rPr lang="en-US" dirty="0" smtClean="0"/>
              <a:t>February </a:t>
            </a:r>
            <a:r>
              <a:rPr lang="en-US" dirty="0"/>
              <a:t>2019 for OCD symptoms, largely for obsessions about scrupulosity and concerns about “whether he has raped a girl in his vicinity</a:t>
            </a:r>
            <a:r>
              <a:rPr lang="en-US" dirty="0" smtClean="0"/>
              <a:t>”</a:t>
            </a:r>
            <a:endParaRPr lang="en-US" dirty="0"/>
          </a:p>
          <a:p>
            <a:pPr lvl="2">
              <a:lnSpc>
                <a:spcPct val="150000"/>
              </a:lnSpc>
            </a:pPr>
            <a:r>
              <a:rPr lang="en-US" dirty="0"/>
              <a:t>The obsessions are a feature of thought-action fusion, a </a:t>
            </a:r>
            <a:r>
              <a:rPr lang="en-US" dirty="0" smtClean="0"/>
              <a:t>phenomenon </a:t>
            </a:r>
            <a:r>
              <a:rPr lang="en-US" dirty="0"/>
              <a:t>commonly observed in OCD sufferers who have the idea that thinking certain thoughts is tantamount to performing the thoughts. </a:t>
            </a:r>
            <a:endParaRPr lang="en-US" dirty="0" smtClean="0"/>
          </a:p>
          <a:p>
            <a:pPr lvl="2">
              <a:lnSpc>
                <a:spcPct val="150000"/>
              </a:lnSpc>
            </a:pPr>
            <a:r>
              <a:rPr lang="en-US" dirty="0" smtClean="0"/>
              <a:t>He </a:t>
            </a:r>
            <a:r>
              <a:rPr lang="en-US" dirty="0"/>
              <a:t>works as a school-teacher, and whenever he sees a student girl or female teacher in the vicinity or school compound, he would start asking himself whether he has raped the </a:t>
            </a:r>
            <a:r>
              <a:rPr lang="en-US" dirty="0" smtClean="0"/>
              <a:t>girl</a:t>
            </a:r>
          </a:p>
          <a:p>
            <a:pPr lvl="2">
              <a:lnSpc>
                <a:spcPct val="150000"/>
              </a:lnSpc>
            </a:pPr>
            <a:r>
              <a:rPr lang="en-US" dirty="0"/>
              <a:t>JC’s </a:t>
            </a:r>
            <a:r>
              <a:rPr lang="en-US" dirty="0" err="1"/>
              <a:t>neutralising</a:t>
            </a:r>
            <a:r>
              <a:rPr lang="en-US" dirty="0"/>
              <a:t> response in the early days of the obsessional anxieties was to convince himself with reasoning and rationale about how difficult or impossible it was for him to touch the girl (or any girl) because of the distance or </a:t>
            </a:r>
            <a:r>
              <a:rPr lang="en-US" dirty="0" smtClean="0"/>
              <a:t>proximity</a:t>
            </a:r>
          </a:p>
          <a:p>
            <a:pPr lvl="2">
              <a:lnSpc>
                <a:spcPct val="150000"/>
              </a:lnSpc>
            </a:pPr>
            <a:r>
              <a:rPr lang="en-US" dirty="0" smtClean="0"/>
              <a:t>The </a:t>
            </a:r>
            <a:r>
              <a:rPr lang="en-US" dirty="0" err="1" smtClean="0"/>
              <a:t>neutralising</a:t>
            </a:r>
            <a:r>
              <a:rPr lang="en-US" dirty="0" smtClean="0"/>
              <a:t> response has later morphed to putting his hands up to cover his chest, to convince himself that he has not touched the girl with a reasoning like ‘how can I touch the girl if I have put my hands up?’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2385926668"/>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833667"/>
          </a:xfrm>
        </p:spPr>
        <p:txBody>
          <a:bodyPr anchor="ctr">
            <a:normAutofit lnSpcReduction="10000"/>
          </a:bodyPr>
          <a:lstStyle/>
          <a:p>
            <a:pPr>
              <a:lnSpc>
                <a:spcPct val="150000"/>
              </a:lnSpc>
            </a:pPr>
            <a:r>
              <a:rPr lang="en-US" sz="2000" dirty="0" smtClean="0"/>
              <a:t>Case Two</a:t>
            </a:r>
          </a:p>
          <a:p>
            <a:pPr lvl="1">
              <a:lnSpc>
                <a:spcPct val="120000"/>
              </a:lnSpc>
            </a:pPr>
            <a:r>
              <a:rPr lang="en-US" dirty="0"/>
              <a:t>The patient JC, a 35-year-old young man, started seeing this psychologist in </a:t>
            </a:r>
            <a:r>
              <a:rPr lang="en-US" dirty="0" smtClean="0"/>
              <a:t>February </a:t>
            </a:r>
            <a:r>
              <a:rPr lang="en-US" dirty="0"/>
              <a:t>2019 for OCD symptoms, largely for obsessions about scrupulosity and concerns about “whether he has raped a girl in his vicinity</a:t>
            </a:r>
            <a:r>
              <a:rPr lang="en-US" dirty="0" smtClean="0"/>
              <a:t>”</a:t>
            </a:r>
            <a:endParaRPr lang="en-US" dirty="0"/>
          </a:p>
          <a:p>
            <a:pPr lvl="1">
              <a:lnSpc>
                <a:spcPct val="120000"/>
              </a:lnSpc>
            </a:pPr>
            <a:r>
              <a:rPr lang="en-US" dirty="0" smtClean="0"/>
              <a:t>The </a:t>
            </a:r>
            <a:r>
              <a:rPr lang="en-US" dirty="0"/>
              <a:t>nature of his obsessions generally has not shifted significantly during the course of the sessions, but the context shifted from “did I rape the girl” to “did I have sex with the dog” to “did I have sex with the man” with the fears </a:t>
            </a:r>
            <a:r>
              <a:rPr lang="en-US" dirty="0" smtClean="0"/>
              <a:t>emanating </a:t>
            </a:r>
            <a:r>
              <a:rPr lang="en-US" dirty="0"/>
              <a:t>from different places that include lifts and </a:t>
            </a:r>
            <a:r>
              <a:rPr lang="en-US" dirty="0" smtClean="0"/>
              <a:t>toilets</a:t>
            </a:r>
          </a:p>
          <a:p>
            <a:pPr lvl="1">
              <a:lnSpc>
                <a:spcPct val="120000"/>
              </a:lnSpc>
            </a:pPr>
            <a:r>
              <a:rPr lang="en-US" dirty="0" smtClean="0"/>
              <a:t>The </a:t>
            </a:r>
            <a:r>
              <a:rPr lang="en-US" dirty="0"/>
              <a:t>estimated daily frequency of the occurrences </a:t>
            </a:r>
            <a:r>
              <a:rPr lang="en-US" dirty="0" smtClean="0"/>
              <a:t>are </a:t>
            </a:r>
            <a:r>
              <a:rPr lang="en-US" dirty="0"/>
              <a:t>approximately ten times a day; the daily occurrences of </a:t>
            </a:r>
            <a:r>
              <a:rPr lang="en-US" dirty="0" err="1"/>
              <a:t>neutralising</a:t>
            </a:r>
            <a:r>
              <a:rPr lang="en-US" dirty="0"/>
              <a:t> sentences in his mind are, as estimated by the patient, twenty to thirty times a day before seeing this psychologist.  </a:t>
            </a:r>
          </a:p>
          <a:p>
            <a:pPr>
              <a:lnSpc>
                <a:spcPct val="120000"/>
              </a:lnSpc>
            </a:pPr>
            <a:r>
              <a:rPr lang="en-US" b="1" dirty="0"/>
              <a:t> </a:t>
            </a:r>
            <a:endParaRPr lang="en-US" dirty="0"/>
          </a:p>
        </p:txBody>
      </p:sp>
    </p:spTree>
    <p:extLst>
      <p:ext uri="{BB962C8B-B14F-4D97-AF65-F5344CB8AC3E}">
        <p14:creationId xmlns:p14="http://schemas.microsoft.com/office/powerpoint/2010/main" val="1441177129"/>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5088953" cy="523220"/>
          </a:xfrm>
          <a:prstGeom prst="rect">
            <a:avLst/>
          </a:prstGeom>
        </p:spPr>
        <p:txBody>
          <a:bodyPr wrap="none">
            <a:spAutoFit/>
          </a:bodyPr>
          <a:lstStyle/>
          <a:p>
            <a:r>
              <a:rPr lang="en-US" sz="2800" dirty="0" err="1" smtClean="0">
                <a:solidFill>
                  <a:schemeClr val="bg1"/>
                </a:solidFill>
                <a:latin typeface="Copperplate Gothic Bold"/>
                <a:ea typeface="+mj-ea"/>
                <a:cs typeface="+mj-cs"/>
              </a:rPr>
              <a:t>Methodolgoy_Measures</a:t>
            </a:r>
            <a:endParaRPr lang="en-US" sz="2800" dirty="0"/>
          </a:p>
        </p:txBody>
      </p:sp>
    </p:spTree>
    <p:extLst>
      <p:ext uri="{BB962C8B-B14F-4D97-AF65-F5344CB8AC3E}">
        <p14:creationId xmlns:p14="http://schemas.microsoft.com/office/powerpoint/2010/main" val="29692903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Objectives of Present Paper</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833667"/>
          </a:xfrm>
        </p:spPr>
        <p:txBody>
          <a:bodyPr anchor="ctr">
            <a:normAutofit/>
          </a:bodyPr>
          <a:lstStyle/>
          <a:p>
            <a:pPr>
              <a:lnSpc>
                <a:spcPct val="150000"/>
              </a:lnSpc>
            </a:pPr>
            <a:r>
              <a:rPr lang="en-US" sz="2000" dirty="0" smtClean="0"/>
              <a:t>Outcome Rating Scale</a:t>
            </a:r>
          </a:p>
          <a:p>
            <a:pPr lvl="1">
              <a:lnSpc>
                <a:spcPct val="120000"/>
              </a:lnSpc>
            </a:pPr>
            <a:r>
              <a:rPr lang="en-US" dirty="0"/>
              <a:t>P</a:t>
            </a:r>
            <a:r>
              <a:rPr lang="en-US" dirty="0" smtClean="0"/>
              <a:t>art </a:t>
            </a:r>
            <a:r>
              <a:rPr lang="en-US" dirty="0"/>
              <a:t>of a change outcome management system developed by Miller and Duncan (2004</a:t>
            </a:r>
            <a:r>
              <a:rPr lang="en-US" dirty="0" smtClean="0"/>
              <a:t>)</a:t>
            </a:r>
          </a:p>
          <a:p>
            <a:pPr lvl="1">
              <a:lnSpc>
                <a:spcPct val="120000"/>
              </a:lnSpc>
            </a:pPr>
            <a:r>
              <a:rPr lang="en-US" dirty="0"/>
              <a:t>The ORS contains 4 items and is a self-report, visual analogue scale that is available in </a:t>
            </a:r>
            <a:r>
              <a:rPr lang="en-US" dirty="0" err="1"/>
              <a:t>computerised</a:t>
            </a:r>
            <a:r>
              <a:rPr lang="en-US" dirty="0"/>
              <a:t>, written, and oral forms </a:t>
            </a:r>
            <a:endParaRPr lang="en-US" dirty="0" smtClean="0"/>
          </a:p>
          <a:p>
            <a:pPr lvl="1">
              <a:lnSpc>
                <a:spcPct val="120000"/>
              </a:lnSpc>
            </a:pPr>
            <a:r>
              <a:rPr lang="en-US" dirty="0"/>
              <a:t>On the visual analogue scale, clients are asked to mark on a 10-cm line their respective levels of </a:t>
            </a:r>
            <a:r>
              <a:rPr lang="en-US" dirty="0" smtClean="0"/>
              <a:t>functioning (interpersonal relations, symptomatic functioning and performance in social roles), </a:t>
            </a:r>
            <a:r>
              <a:rPr lang="en-US" dirty="0"/>
              <a:t>with high ranking (good ratings) toward the right and low (poor ratings) to the left </a:t>
            </a:r>
            <a:endParaRPr lang="en-US" dirty="0" smtClean="0"/>
          </a:p>
          <a:p>
            <a:pPr lvl="1">
              <a:lnSpc>
                <a:spcPct val="120000"/>
              </a:lnSpc>
            </a:pPr>
            <a:r>
              <a:rPr lang="en-US" dirty="0"/>
              <a:t>The clinical cutoff for the client to move from the dysfunctional range to normal functioning is a score of 25 and the reliable change index at 5 points </a:t>
            </a:r>
          </a:p>
          <a:p>
            <a:pPr lvl="1">
              <a:lnSpc>
                <a:spcPct val="120000"/>
              </a:lnSpc>
            </a:pPr>
            <a:endParaRPr lang="en-US" dirty="0"/>
          </a:p>
        </p:txBody>
      </p:sp>
    </p:spTree>
    <p:extLst>
      <p:ext uri="{BB962C8B-B14F-4D97-AF65-F5344CB8AC3E}">
        <p14:creationId xmlns:p14="http://schemas.microsoft.com/office/powerpoint/2010/main" val="2175675010"/>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6814686" cy="523220"/>
          </a:xfrm>
          <a:prstGeom prst="rect">
            <a:avLst/>
          </a:prstGeom>
        </p:spPr>
        <p:txBody>
          <a:bodyPr wrap="none">
            <a:spAutoFit/>
          </a:bodyPr>
          <a:lstStyle/>
          <a:p>
            <a:r>
              <a:rPr lang="en-US" sz="2800" dirty="0" err="1" smtClean="0">
                <a:solidFill>
                  <a:schemeClr val="bg1"/>
                </a:solidFill>
                <a:latin typeface="Copperplate Gothic Bold"/>
                <a:ea typeface="+mj-ea"/>
                <a:cs typeface="+mj-cs"/>
              </a:rPr>
              <a:t>Introduction_Literature</a:t>
            </a:r>
            <a:r>
              <a:rPr lang="en-US" sz="2800" dirty="0" smtClean="0">
                <a:solidFill>
                  <a:schemeClr val="bg1"/>
                </a:solidFill>
                <a:latin typeface="Copperplate Gothic Bold"/>
                <a:ea typeface="+mj-ea"/>
                <a:cs typeface="+mj-cs"/>
              </a:rPr>
              <a:t> Review</a:t>
            </a:r>
            <a:endParaRPr lang="en-US" sz="2800" dirty="0"/>
          </a:p>
        </p:txBody>
      </p:sp>
    </p:spTree>
    <p:extLst>
      <p:ext uri="{BB962C8B-B14F-4D97-AF65-F5344CB8AC3E}">
        <p14:creationId xmlns:p14="http://schemas.microsoft.com/office/powerpoint/2010/main" val="30214110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tthew Woo_EMDR processing of nightmares case study (dragged).pdf"/>
          <p:cNvPicPr>
            <a:picLocks noGrp="1" noChangeAspect="1"/>
          </p:cNvPicPr>
          <p:nvPr>
            <p:ph idx="1"/>
          </p:nvPr>
        </p:nvPicPr>
        <p:blipFill>
          <a:blip r:embed="rId2">
            <a:extLst>
              <a:ext uri="{28A0092B-C50C-407E-A947-70E740481C1C}">
                <a14:useLocalDpi xmlns:a14="http://schemas.microsoft.com/office/drawing/2010/main" val="0"/>
              </a:ext>
            </a:extLst>
          </a:blip>
          <a:srcRect l="-13333" r="-13333"/>
          <a:stretch>
            <a:fillRect/>
          </a:stretch>
        </p:blipFill>
        <p:spPr>
          <a:xfrm>
            <a:off x="0" y="0"/>
            <a:ext cx="8686800" cy="5143501"/>
          </a:xfrm>
        </p:spPr>
      </p:pic>
    </p:spTree>
    <p:extLst>
      <p:ext uri="{BB962C8B-B14F-4D97-AF65-F5344CB8AC3E}">
        <p14:creationId xmlns:p14="http://schemas.microsoft.com/office/powerpoint/2010/main" val="24452194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2364750" cy="523220"/>
          </a:xfrm>
          <a:prstGeom prst="rect">
            <a:avLst/>
          </a:prstGeom>
        </p:spPr>
        <p:txBody>
          <a:bodyPr wrap="none">
            <a:spAutoFit/>
          </a:bodyPr>
          <a:lstStyle/>
          <a:p>
            <a:r>
              <a:rPr lang="en-US" sz="2800" dirty="0" smtClean="0">
                <a:solidFill>
                  <a:schemeClr val="bg1"/>
                </a:solidFill>
                <a:latin typeface="Copperplate Gothic Bold"/>
                <a:ea typeface="+mj-ea"/>
                <a:cs typeface="+mj-cs"/>
              </a:rPr>
              <a:t>Treatment</a:t>
            </a:r>
            <a:endParaRPr lang="en-US" sz="2800" dirty="0"/>
          </a:p>
        </p:txBody>
      </p:sp>
    </p:spTree>
    <p:extLst>
      <p:ext uri="{BB962C8B-B14F-4D97-AF65-F5344CB8AC3E}">
        <p14:creationId xmlns:p14="http://schemas.microsoft.com/office/powerpoint/2010/main" val="30664748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Case 1</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833667"/>
          </a:xfrm>
        </p:spPr>
        <p:txBody>
          <a:bodyPr anchor="ctr">
            <a:normAutofit/>
          </a:bodyPr>
          <a:lstStyle/>
          <a:p>
            <a:r>
              <a:rPr lang="en-US" sz="2000" dirty="0" smtClean="0"/>
              <a:t>Treatment to </a:t>
            </a:r>
            <a:r>
              <a:rPr lang="en-US" sz="2000" dirty="0"/>
              <a:t>process first the triggers (T) and then the memories (MO) of the obsessional rituals which serve as </a:t>
            </a:r>
            <a:r>
              <a:rPr lang="en-US" sz="2000" dirty="0" err="1"/>
              <a:t>neutralising</a:t>
            </a:r>
            <a:r>
              <a:rPr lang="en-US" sz="2000" dirty="0"/>
              <a:t> responses to the triggers or feared/avoided stimuli.  </a:t>
            </a:r>
          </a:p>
          <a:p>
            <a:pPr lvl="1"/>
            <a:r>
              <a:rPr lang="en-US" dirty="0"/>
              <a:t>The triggers or feared stimuli are, in the main, related to </a:t>
            </a:r>
          </a:p>
          <a:p>
            <a:pPr marL="914400" lvl="2" indent="0">
              <a:buNone/>
            </a:pPr>
            <a:r>
              <a:rPr lang="en-US" dirty="0"/>
              <a:t>1. Hurting someone with her words (T1)</a:t>
            </a:r>
          </a:p>
          <a:p>
            <a:pPr marL="914400" lvl="2" indent="0">
              <a:buNone/>
            </a:pPr>
            <a:r>
              <a:rPr lang="en-US" dirty="0"/>
              <a:t>2. Disappointing people (T2)</a:t>
            </a:r>
          </a:p>
          <a:p>
            <a:pPr marL="914400" lvl="2" indent="0">
              <a:buNone/>
            </a:pPr>
            <a:r>
              <a:rPr lang="en-US" dirty="0"/>
              <a:t>3. Not making it in life (T3)</a:t>
            </a:r>
          </a:p>
          <a:p>
            <a:r>
              <a:rPr lang="en-US" dirty="0"/>
              <a:t>Some examples of scripts that would evoke a memory of the obsessional rituals include: </a:t>
            </a:r>
          </a:p>
          <a:p>
            <a:pPr marL="914400" lvl="2" indent="0">
              <a:buNone/>
            </a:pPr>
            <a:r>
              <a:rPr lang="en-US" i="1" dirty="0"/>
              <a:t>1. Bring up a picture of yourself thinking to yourself those vulgarities in your mind. Notice them. </a:t>
            </a:r>
            <a:r>
              <a:rPr lang="en-US" dirty="0"/>
              <a:t>[Do BLS</a:t>
            </a:r>
            <a:r>
              <a:rPr lang="en-US" dirty="0" smtClean="0"/>
              <a:t>]</a:t>
            </a:r>
            <a:endParaRPr lang="en-US" dirty="0"/>
          </a:p>
          <a:p>
            <a:pPr marL="914400" lvl="2" indent="0">
              <a:buNone/>
            </a:pPr>
            <a:r>
              <a:rPr lang="en-US" i="1" dirty="0"/>
              <a:t>2. Notice the emotions and how you feel about those vulgarities in your mind. </a:t>
            </a:r>
            <a:r>
              <a:rPr lang="en-US" dirty="0"/>
              <a:t>[Do BLS</a:t>
            </a:r>
            <a:r>
              <a:rPr lang="en-US" dirty="0" smtClean="0"/>
              <a:t>]</a:t>
            </a:r>
            <a:endParaRPr lang="en-US" dirty="0"/>
          </a:p>
          <a:p>
            <a:pPr marL="914400" lvl="2" indent="0">
              <a:buNone/>
            </a:pPr>
            <a:r>
              <a:rPr lang="en-US" i="1" dirty="0"/>
              <a:t>3. Notice the body sensations when you have those vulgarities in your mind. </a:t>
            </a:r>
            <a:r>
              <a:rPr lang="en-US" dirty="0"/>
              <a:t>[Do BLS</a:t>
            </a:r>
            <a:r>
              <a:rPr lang="en-US" dirty="0" smtClean="0"/>
              <a:t>]</a:t>
            </a:r>
            <a:endParaRPr lang="en-US" dirty="0"/>
          </a:p>
        </p:txBody>
      </p:sp>
    </p:spTree>
    <p:extLst>
      <p:ext uri="{BB962C8B-B14F-4D97-AF65-F5344CB8AC3E}">
        <p14:creationId xmlns:p14="http://schemas.microsoft.com/office/powerpoint/2010/main" val="3398564533"/>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32915023"/>
              </p:ext>
            </p:extLst>
          </p:nvPr>
        </p:nvGraphicFramePr>
        <p:xfrm>
          <a:off x="0" y="115455"/>
          <a:ext cx="9213851" cy="5576888"/>
        </p:xfrm>
        <a:graphic>
          <a:graphicData uri="http://schemas.openxmlformats.org/presentationml/2006/ole">
            <mc:AlternateContent xmlns:mc="http://schemas.openxmlformats.org/markup-compatibility/2006">
              <mc:Choice xmlns:v="urn:schemas-microsoft-com:vml" Requires="v">
                <p:oleObj spid="_x0000_s1093" name="Document" r:id="rId4" imgW="6134100" imgH="8826500" progId="Word.Document.12">
                  <p:link updateAutomatic="1"/>
                </p:oleObj>
              </mc:Choice>
              <mc:Fallback>
                <p:oleObj name="Document" r:id="rId4" imgW="6134100" imgH="8826500" progId="Word.Document.12">
                  <p:link updateAutomatic="1"/>
                  <p:pic>
                    <p:nvPicPr>
                      <p:cNvPr id="0" name=""/>
                      <p:cNvPicPr/>
                      <p:nvPr/>
                    </p:nvPicPr>
                    <p:blipFill>
                      <a:blip r:embed="rId5"/>
                      <a:stretch>
                        <a:fillRect/>
                      </a:stretch>
                    </p:blipFill>
                    <p:spPr>
                      <a:xfrm>
                        <a:off x="0" y="115455"/>
                        <a:ext cx="9213851" cy="5576888"/>
                      </a:xfrm>
                      <a:prstGeom prst="rect">
                        <a:avLst/>
                      </a:prstGeom>
                    </p:spPr>
                  </p:pic>
                </p:oleObj>
              </mc:Fallback>
            </mc:AlternateContent>
          </a:graphicData>
        </a:graphic>
      </p:graphicFrame>
    </p:spTree>
    <p:extLst>
      <p:ext uri="{BB962C8B-B14F-4D97-AF65-F5344CB8AC3E}">
        <p14:creationId xmlns:p14="http://schemas.microsoft.com/office/powerpoint/2010/main" val="163834370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9-12-13 12.58.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342" y="0"/>
            <a:ext cx="3888771" cy="5143500"/>
          </a:xfrm>
          <a:prstGeom prst="rect">
            <a:avLst/>
          </a:prstGeom>
        </p:spPr>
      </p:pic>
    </p:spTree>
    <p:extLst>
      <p:ext uri="{BB962C8B-B14F-4D97-AF65-F5344CB8AC3E}">
        <p14:creationId xmlns:p14="http://schemas.microsoft.com/office/powerpoint/2010/main" val="32047994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Case 2</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833667"/>
          </a:xfrm>
        </p:spPr>
        <p:txBody>
          <a:bodyPr anchor="ctr">
            <a:normAutofit fontScale="92500" lnSpcReduction="10000"/>
          </a:bodyPr>
          <a:lstStyle/>
          <a:p>
            <a:r>
              <a:rPr lang="en-US" sz="2000" dirty="0" smtClean="0"/>
              <a:t>Process first the </a:t>
            </a:r>
            <a:r>
              <a:rPr lang="en-US" sz="2000" dirty="0" err="1"/>
              <a:t>neutralising</a:t>
            </a:r>
            <a:r>
              <a:rPr lang="en-US" sz="2000" dirty="0"/>
              <a:t> responses to the triggers or feared stimuli, the suppressed thoughts related to the feared outcome, the </a:t>
            </a:r>
            <a:r>
              <a:rPr lang="en-US" sz="2000" dirty="0" err="1"/>
              <a:t>neutralising</a:t>
            </a:r>
            <a:r>
              <a:rPr lang="en-US" sz="2000" dirty="0"/>
              <a:t> behaviour that reduces the feared outcomes, and then the triggers (T) </a:t>
            </a:r>
            <a:r>
              <a:rPr lang="en-US" sz="2000" dirty="0" smtClean="0"/>
              <a:t>  </a:t>
            </a:r>
            <a:endParaRPr lang="en-US" sz="2000" dirty="0"/>
          </a:p>
          <a:p>
            <a:pPr lvl="1"/>
            <a:r>
              <a:rPr lang="en-US" dirty="0"/>
              <a:t>The triggers or feared stimuli are, in the main, related to </a:t>
            </a:r>
          </a:p>
          <a:p>
            <a:pPr marL="914400" lvl="2" indent="0">
              <a:buNone/>
            </a:pPr>
            <a:r>
              <a:rPr lang="en-US" dirty="0"/>
              <a:t>1. Spotting someone at the toilets (T4)</a:t>
            </a:r>
          </a:p>
          <a:p>
            <a:pPr marL="914400" lvl="2" indent="0">
              <a:buNone/>
            </a:pPr>
            <a:r>
              <a:rPr lang="en-US" dirty="0"/>
              <a:t>2. Spotting a girl in a crowded lift (T5)</a:t>
            </a:r>
          </a:p>
          <a:p>
            <a:pPr marL="914400" lvl="2" indent="0">
              <a:buNone/>
            </a:pPr>
            <a:r>
              <a:rPr lang="en-US" dirty="0"/>
              <a:t>3. Spotting someone in the vicinity or school compound (T6)</a:t>
            </a:r>
          </a:p>
          <a:p>
            <a:r>
              <a:rPr lang="en-US" dirty="0"/>
              <a:t>Some examples of scripts that would evoke a memory of the </a:t>
            </a:r>
            <a:r>
              <a:rPr lang="en-US" dirty="0" err="1"/>
              <a:t>neutralising</a:t>
            </a:r>
            <a:r>
              <a:rPr lang="en-US" dirty="0"/>
              <a:t> responses include: </a:t>
            </a:r>
          </a:p>
          <a:p>
            <a:pPr marL="457200" lvl="1" indent="0">
              <a:buNone/>
            </a:pPr>
            <a:r>
              <a:rPr lang="en-US" i="1" dirty="0"/>
              <a:t>1. </a:t>
            </a:r>
            <a:r>
              <a:rPr lang="en-US" i="1" dirty="0" smtClean="0"/>
              <a:t>Bring </a:t>
            </a:r>
            <a:r>
              <a:rPr lang="en-US" i="1" dirty="0"/>
              <a:t>up a picture of yourself thinking to yourself performing the </a:t>
            </a:r>
            <a:r>
              <a:rPr lang="en-US" i="1" dirty="0" err="1"/>
              <a:t>neutralising</a:t>
            </a:r>
            <a:r>
              <a:rPr lang="en-US" i="1" dirty="0"/>
              <a:t> responses [in a certain area]. Notice them. </a:t>
            </a:r>
            <a:r>
              <a:rPr lang="en-US" dirty="0"/>
              <a:t>[Do BLS</a:t>
            </a:r>
            <a:r>
              <a:rPr lang="en-US" dirty="0" smtClean="0"/>
              <a:t>]</a:t>
            </a:r>
            <a:endParaRPr lang="en-US" dirty="0"/>
          </a:p>
          <a:p>
            <a:pPr marL="457200" lvl="1" indent="0">
              <a:buNone/>
            </a:pPr>
            <a:r>
              <a:rPr lang="en-US" i="1" dirty="0"/>
              <a:t>2. Notice the emotions and how you feel when you are performing the </a:t>
            </a:r>
            <a:r>
              <a:rPr lang="en-US" i="1" dirty="0" err="1"/>
              <a:t>neutralising</a:t>
            </a:r>
            <a:r>
              <a:rPr lang="en-US" i="1" dirty="0"/>
              <a:t> responses [in a certain area]. Notice them. </a:t>
            </a:r>
            <a:r>
              <a:rPr lang="en-US" dirty="0"/>
              <a:t>[Do BLS</a:t>
            </a:r>
            <a:r>
              <a:rPr lang="en-US" dirty="0" smtClean="0"/>
              <a:t>]</a:t>
            </a:r>
            <a:endParaRPr lang="en-US" dirty="0"/>
          </a:p>
          <a:p>
            <a:pPr marL="457200" lvl="1" indent="0">
              <a:buNone/>
            </a:pPr>
            <a:r>
              <a:rPr lang="en-US" i="1" dirty="0"/>
              <a:t>3. Notice the body sensations when you are performing the </a:t>
            </a:r>
            <a:r>
              <a:rPr lang="en-US" i="1" dirty="0" err="1"/>
              <a:t>neutralising</a:t>
            </a:r>
            <a:r>
              <a:rPr lang="en-US" i="1" dirty="0"/>
              <a:t> responses [in a certain area]. Notice them. </a:t>
            </a:r>
            <a:r>
              <a:rPr lang="en-US" dirty="0"/>
              <a:t>[Do BLS</a:t>
            </a:r>
            <a:r>
              <a:rPr lang="en-US" dirty="0" smtClean="0"/>
              <a:t>]</a:t>
            </a:r>
            <a:endParaRPr lang="en-US" dirty="0"/>
          </a:p>
        </p:txBody>
      </p:sp>
    </p:spTree>
    <p:extLst>
      <p:ext uri="{BB962C8B-B14F-4D97-AF65-F5344CB8AC3E}">
        <p14:creationId xmlns:p14="http://schemas.microsoft.com/office/powerpoint/2010/main" val="3294297922"/>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05182389"/>
              </p:ext>
            </p:extLst>
          </p:nvPr>
        </p:nvGraphicFramePr>
        <p:xfrm>
          <a:off x="265546" y="0"/>
          <a:ext cx="8797636" cy="5068548"/>
        </p:xfrm>
        <a:graphic>
          <a:graphicData uri="http://schemas.openxmlformats.org/presentationml/2006/ole">
            <mc:AlternateContent xmlns:mc="http://schemas.openxmlformats.org/markup-compatibility/2006">
              <mc:Choice xmlns:v="urn:schemas-microsoft-com:vml" Requires="v">
                <p:oleObj spid="_x0000_s3129" name="Document" r:id="rId4" imgW="5905500" imgH="7810500" progId="Word.Document.12">
                  <p:link updateAutomatic="1"/>
                </p:oleObj>
              </mc:Choice>
              <mc:Fallback>
                <p:oleObj name="Document" r:id="rId4" imgW="5905500" imgH="7810500" progId="Word.Document.12">
                  <p:link updateAutomatic="1"/>
                  <p:pic>
                    <p:nvPicPr>
                      <p:cNvPr id="0" name=""/>
                      <p:cNvPicPr/>
                      <p:nvPr/>
                    </p:nvPicPr>
                    <p:blipFill>
                      <a:blip r:embed="rId5"/>
                      <a:stretch>
                        <a:fillRect/>
                      </a:stretch>
                    </p:blipFill>
                    <p:spPr>
                      <a:xfrm>
                        <a:off x="265546" y="0"/>
                        <a:ext cx="8797636" cy="5068548"/>
                      </a:xfrm>
                      <a:prstGeom prst="rect">
                        <a:avLst/>
                      </a:prstGeom>
                    </p:spPr>
                  </p:pic>
                </p:oleObj>
              </mc:Fallback>
            </mc:AlternateContent>
          </a:graphicData>
        </a:graphic>
      </p:graphicFrame>
    </p:spTree>
    <p:extLst>
      <p:ext uri="{BB962C8B-B14F-4D97-AF65-F5344CB8AC3E}">
        <p14:creationId xmlns:p14="http://schemas.microsoft.com/office/powerpoint/2010/main" val="74907791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9-12-13 13.5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109" y="0"/>
            <a:ext cx="3507418" cy="5143500"/>
          </a:xfrm>
          <a:prstGeom prst="rect">
            <a:avLst/>
          </a:prstGeom>
        </p:spPr>
      </p:pic>
    </p:spTree>
    <p:extLst>
      <p:ext uri="{BB962C8B-B14F-4D97-AF65-F5344CB8AC3E}">
        <p14:creationId xmlns:p14="http://schemas.microsoft.com/office/powerpoint/2010/main" val="24112841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9-12-13 13.56.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7" y="479720"/>
            <a:ext cx="7874000" cy="4189834"/>
          </a:xfrm>
          <a:prstGeom prst="rect">
            <a:avLst/>
          </a:prstGeom>
        </p:spPr>
      </p:pic>
    </p:spTree>
    <p:extLst>
      <p:ext uri="{BB962C8B-B14F-4D97-AF65-F5344CB8AC3E}">
        <p14:creationId xmlns:p14="http://schemas.microsoft.com/office/powerpoint/2010/main" val="16156156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1807506" cy="523220"/>
          </a:xfrm>
          <a:prstGeom prst="rect">
            <a:avLst/>
          </a:prstGeom>
        </p:spPr>
        <p:txBody>
          <a:bodyPr wrap="none">
            <a:spAutoFit/>
          </a:bodyPr>
          <a:lstStyle/>
          <a:p>
            <a:r>
              <a:rPr lang="en-US" sz="2800" dirty="0" smtClean="0">
                <a:solidFill>
                  <a:schemeClr val="bg1"/>
                </a:solidFill>
                <a:latin typeface="Copperplate Gothic Bold"/>
                <a:ea typeface="+mj-ea"/>
                <a:cs typeface="+mj-cs"/>
              </a:rPr>
              <a:t>Results</a:t>
            </a:r>
            <a:endParaRPr lang="en-US" sz="2800" dirty="0"/>
          </a:p>
        </p:txBody>
      </p:sp>
    </p:spTree>
    <p:extLst>
      <p:ext uri="{BB962C8B-B14F-4D97-AF65-F5344CB8AC3E}">
        <p14:creationId xmlns:p14="http://schemas.microsoft.com/office/powerpoint/2010/main" val="4147935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ERP procedures</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p:txBody>
          <a:bodyPr anchor="ctr">
            <a:normAutofit/>
          </a:bodyPr>
          <a:lstStyle/>
          <a:p>
            <a:pPr>
              <a:lnSpc>
                <a:spcPct val="150000"/>
              </a:lnSpc>
            </a:pPr>
            <a:r>
              <a:rPr lang="en-US" sz="2000" dirty="0"/>
              <a:t>ERP procedures in CBT is recommended </a:t>
            </a:r>
            <a:r>
              <a:rPr lang="en-US" sz="2000" dirty="0" smtClean="0"/>
              <a:t>as </a:t>
            </a:r>
            <a:r>
              <a:rPr lang="en-US" sz="2000" dirty="0"/>
              <a:t>a first line psychological treatment for OCD </a:t>
            </a:r>
            <a:endParaRPr lang="en-US" sz="2000" dirty="0" smtClean="0"/>
          </a:p>
          <a:p>
            <a:pPr>
              <a:lnSpc>
                <a:spcPct val="150000"/>
              </a:lnSpc>
            </a:pPr>
            <a:r>
              <a:rPr lang="en-US" sz="2000" dirty="0" smtClean="0">
                <a:effectLst>
                  <a:outerShdw blurRad="50800" dist="38100" dir="2700000" algn="tl" rotWithShape="0">
                    <a:prstClr val="black"/>
                  </a:outerShdw>
                </a:effectLst>
              </a:rPr>
              <a:t>Limitations in using exposure exercises</a:t>
            </a:r>
          </a:p>
          <a:p>
            <a:pPr>
              <a:lnSpc>
                <a:spcPct val="150000"/>
              </a:lnSpc>
            </a:pPr>
            <a:r>
              <a:rPr lang="en-US" sz="2000" dirty="0" smtClean="0">
                <a:effectLst>
                  <a:outerShdw blurRad="50800" dist="38100" dir="2700000" algn="tl" rotWithShape="0">
                    <a:prstClr val="black"/>
                  </a:outerShdw>
                </a:effectLst>
              </a:rPr>
              <a:t>EMDR as an alternative </a:t>
            </a:r>
          </a:p>
          <a:p>
            <a:pPr>
              <a:lnSpc>
                <a:spcPct val="150000"/>
              </a:lnSpc>
            </a:pPr>
            <a:endParaRPr lang="en-US" sz="2000"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1785616736"/>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1532416" cy="523220"/>
          </a:xfrm>
          <a:prstGeom prst="rect">
            <a:avLst/>
          </a:prstGeom>
        </p:spPr>
        <p:txBody>
          <a:bodyPr wrap="none">
            <a:spAutoFit/>
          </a:bodyPr>
          <a:lstStyle/>
          <a:p>
            <a:r>
              <a:rPr lang="en-US" sz="2800" dirty="0" smtClean="0">
                <a:solidFill>
                  <a:schemeClr val="bg1"/>
                </a:solidFill>
                <a:latin typeface="Copperplate Gothic Bold"/>
                <a:ea typeface="+mj-ea"/>
                <a:cs typeface="+mj-cs"/>
              </a:rPr>
              <a:t>Case 1</a:t>
            </a:r>
            <a:endParaRPr lang="en-US" sz="2800" dirty="0"/>
          </a:p>
        </p:txBody>
      </p:sp>
      <p:graphicFrame>
        <p:nvGraphicFramePr>
          <p:cNvPr id="3" name="Chart 2"/>
          <p:cNvGraphicFramePr/>
          <p:nvPr>
            <p:extLst>
              <p:ext uri="{D42A27DB-BD31-4B8C-83A1-F6EECF244321}">
                <p14:modId xmlns:p14="http://schemas.microsoft.com/office/powerpoint/2010/main" val="2229112698"/>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398382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6938" y="1764268"/>
            <a:ext cx="1532416" cy="523220"/>
          </a:xfrm>
          <a:prstGeom prst="rect">
            <a:avLst/>
          </a:prstGeom>
        </p:spPr>
        <p:txBody>
          <a:bodyPr wrap="none">
            <a:spAutoFit/>
          </a:bodyPr>
          <a:lstStyle/>
          <a:p>
            <a:r>
              <a:rPr lang="en-US" sz="2800" dirty="0" smtClean="0">
                <a:solidFill>
                  <a:schemeClr val="bg1"/>
                </a:solidFill>
                <a:latin typeface="Copperplate Gothic Bold"/>
                <a:ea typeface="+mj-ea"/>
                <a:cs typeface="+mj-cs"/>
              </a:rPr>
              <a:t>Case 2</a:t>
            </a:r>
            <a:endParaRPr lang="en-US" sz="2800" dirty="0"/>
          </a:p>
        </p:txBody>
      </p:sp>
      <p:graphicFrame>
        <p:nvGraphicFramePr>
          <p:cNvPr id="2" name="Chart 1"/>
          <p:cNvGraphicFramePr/>
          <p:nvPr>
            <p:extLst>
              <p:ext uri="{D42A27DB-BD31-4B8C-83A1-F6EECF244321}">
                <p14:modId xmlns:p14="http://schemas.microsoft.com/office/powerpoint/2010/main" val="2698695689"/>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17574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60504" y="3379788"/>
            <a:ext cx="12076724" cy="2645378"/>
            <a:chOff x="1030309" y="4254857"/>
            <a:chExt cx="8113691" cy="1777285"/>
          </a:xfrm>
          <a:solidFill>
            <a:schemeClr val="accent1">
              <a:lumMod val="75000"/>
            </a:schemeClr>
          </a:solidFill>
        </p:grpSpPr>
        <p:sp>
          <p:nvSpPr>
            <p:cNvPr id="15" name="Oval 14"/>
            <p:cNvSpPr/>
            <p:nvPr/>
          </p:nvSpPr>
          <p:spPr>
            <a:xfrm>
              <a:off x="1030309"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97590"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871"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32152"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99433"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66715"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sz="2500" b="1" cap="small" dirty="0" smtClean="0">
                <a:effectLst>
                  <a:reflection blurRad="6350" stA="41000" endPos="45500" dir="5400000" sy="-100000" algn="bl" rotWithShape="0"/>
                </a:effectLst>
                <a:latin typeface="Constantia" pitchFamily="18" charset="0"/>
              </a:rPr>
              <a:t>Discussion</a:t>
            </a:r>
            <a:endParaRPr lang="en-US" sz="2500" cap="small" dirty="0">
              <a:effectLst>
                <a:reflection blurRad="6350" stA="41000" endPos="45500" dir="5400000" sy="-100000" algn="bl" rotWithShape="0"/>
              </a:effectLst>
              <a:latin typeface="Constantia" pitchFamily="18" charset="0"/>
            </a:endParaRPr>
          </a:p>
        </p:txBody>
      </p:sp>
      <p:sp>
        <p:nvSpPr>
          <p:cNvPr id="3" name="Content Placeholder 2"/>
          <p:cNvSpPr>
            <a:spLocks noGrp="1"/>
          </p:cNvSpPr>
          <p:nvPr>
            <p:ph idx="1"/>
          </p:nvPr>
        </p:nvSpPr>
        <p:spPr>
          <a:xfrm>
            <a:off x="1138136" y="1200150"/>
            <a:ext cx="7548664" cy="3244849"/>
          </a:xfrm>
        </p:spPr>
        <p:txBody>
          <a:bodyPr>
            <a:normAutofit/>
          </a:bodyPr>
          <a:lstStyle/>
          <a:p>
            <a:pPr marL="0" indent="0">
              <a:lnSpc>
                <a:spcPct val="150000"/>
              </a:lnSpc>
              <a:buNone/>
            </a:pPr>
            <a:r>
              <a:rPr lang="en-US" dirty="0"/>
              <a:t>T</a:t>
            </a:r>
            <a:r>
              <a:rPr lang="en-US" dirty="0" smtClean="0"/>
              <a:t>he </a:t>
            </a:r>
            <a:r>
              <a:rPr lang="en-US" dirty="0"/>
              <a:t>mechanisms of action in EMDR beyond the processing of past traumatic experiences </a:t>
            </a:r>
            <a:r>
              <a:rPr lang="en-US" i="1" dirty="0">
                <a:solidFill>
                  <a:schemeClr val="accent1">
                    <a:lumMod val="40000"/>
                    <a:lumOff val="60000"/>
                  </a:schemeClr>
                </a:solidFill>
              </a:rPr>
              <a:t>	</a:t>
            </a:r>
            <a:endParaRPr lang="en-US" i="1" dirty="0" smtClean="0">
              <a:solidFill>
                <a:schemeClr val="accent1">
                  <a:lumMod val="40000"/>
                  <a:lumOff val="60000"/>
                </a:schemeClr>
              </a:solidFill>
            </a:endParaRPr>
          </a:p>
          <a:p>
            <a:pPr lvl="1"/>
            <a:r>
              <a:rPr lang="en-US" dirty="0"/>
              <a:t>The two subjects in the case series have not processed past traumatic experiences, and have attained significant progress with processing </a:t>
            </a:r>
            <a:endParaRPr lang="en-US" dirty="0" smtClean="0"/>
          </a:p>
          <a:p>
            <a:pPr lvl="2"/>
            <a:r>
              <a:rPr lang="en-US" dirty="0" smtClean="0"/>
              <a:t>firstly</a:t>
            </a:r>
            <a:r>
              <a:rPr lang="en-US" dirty="0"/>
              <a:t>, memories of triggers based in recent events and </a:t>
            </a:r>
            <a:endParaRPr lang="en-US" dirty="0" smtClean="0"/>
          </a:p>
          <a:p>
            <a:pPr lvl="2"/>
            <a:r>
              <a:rPr lang="en-US" dirty="0"/>
              <a:t>s</a:t>
            </a:r>
            <a:r>
              <a:rPr lang="en-US" dirty="0" smtClean="0"/>
              <a:t>econdly, memories of obsessional rituals based in </a:t>
            </a:r>
            <a:r>
              <a:rPr lang="en-US" dirty="0" err="1" smtClean="0"/>
              <a:t>neutralising</a:t>
            </a:r>
            <a:r>
              <a:rPr lang="en-US" dirty="0" smtClean="0"/>
              <a:t> sentences and </a:t>
            </a:r>
            <a:r>
              <a:rPr lang="en-US" dirty="0" err="1" smtClean="0"/>
              <a:t>behaviours</a:t>
            </a:r>
            <a:r>
              <a:rPr lang="en-US" dirty="0" smtClean="0"/>
              <a:t> (</a:t>
            </a:r>
            <a:r>
              <a:rPr lang="en-US" dirty="0"/>
              <a:t>safety </a:t>
            </a:r>
            <a:r>
              <a:rPr lang="en-US" dirty="0" err="1"/>
              <a:t>behaviours</a:t>
            </a:r>
            <a:r>
              <a:rPr lang="en-US" dirty="0" smtClean="0"/>
              <a:t>)</a:t>
            </a: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88546" y="4157662"/>
            <a:ext cx="2437209" cy="14486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84" y="4157662"/>
            <a:ext cx="2437209" cy="1448659"/>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95662" y="4157662"/>
            <a:ext cx="2437209" cy="1448659"/>
          </a:xfrm>
          <a:prstGeom prst="rect">
            <a:avLst/>
          </a:prstGeom>
        </p:spPr>
      </p:pic>
      <p:grpSp>
        <p:nvGrpSpPr>
          <p:cNvPr id="13" name="Group 12"/>
          <p:cNvGrpSpPr/>
          <p:nvPr/>
        </p:nvGrpSpPr>
        <p:grpSpPr>
          <a:xfrm>
            <a:off x="-3042589" y="3884212"/>
            <a:ext cx="12076724" cy="2645378"/>
            <a:chOff x="1030309" y="4254857"/>
            <a:chExt cx="8113691" cy="1777285"/>
          </a:xfrm>
        </p:grpSpPr>
        <p:sp>
          <p:nvSpPr>
            <p:cNvPr id="4" name="Oval 3"/>
            <p:cNvSpPr/>
            <p:nvPr/>
          </p:nvSpPr>
          <p:spPr>
            <a:xfrm>
              <a:off x="1030309"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97590"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64871"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32152"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9433"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66715"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6708413"/>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37" presetClass="path" presetSubtype="0" repeatCount="2000" accel="29000" decel="71000" autoRev="1" fill="remove" nodeType="withEffect">
                                  <p:stCondLst>
                                    <p:cond delay="0"/>
                                  </p:stCondLst>
                                  <p:childTnLst>
                                    <p:animMotion origin="layout" path="M 0 0  L 0.067 0.07118  C 0.081 0.08719  0.102 0.09609  0.124 0.09609  C 0.149 0.09609  0.169 0.08719  0.183 0.07118  L 0.25 0  E" pathEditMode="relative" ptsTypes="">
                                      <p:cBhvr>
                                        <p:cTn id="9" dur="2000" fill="hold"/>
                                        <p:tgtEl>
                                          <p:spTgt spid="13"/>
                                        </p:tgtEl>
                                        <p:attrNameLst>
                                          <p:attrName>ppt_x</p:attrName>
                                          <p:attrName>ppt_y</p:attrName>
                                        </p:attrNameLst>
                                      </p:cBhvr>
                                    </p:animMotion>
                                  </p:childTnLst>
                                </p:cTn>
                              </p:par>
                              <p:par>
                                <p:cTn id="10" presetID="37" presetClass="path" presetSubtype="0" repeatCount="2000" accel="29000" decel="71000" autoRev="1" fill="remove" nodeType="withEffect">
                                  <p:stCondLst>
                                    <p:cond delay="1000"/>
                                  </p:stCondLst>
                                  <p:childTnLst>
                                    <p:animMotion origin="layout" path="M 0 0  L 0.067 0.07118  C 0.081 0.08719  0.102 0.09609  0.124 0.09609  C 0.149 0.09609  0.169 0.08719  0.183 0.07118  L 0.25 0  E" pathEditMode="relative" ptsTypes="">
                                      <p:cBhvr>
                                        <p:cTn id="11" dur="2000" fill="hold"/>
                                        <p:tgtEl>
                                          <p:spTgt spid="14"/>
                                        </p:tgtEl>
                                        <p:attrNameLst>
                                          <p:attrName>ppt_x</p:attrName>
                                          <p:attrName>ppt_y</p:attrName>
                                        </p:attrNameLst>
                                      </p:cBhvr>
                                    </p:animMotion>
                                  </p:childTnLst>
                                </p:cTn>
                              </p:par>
                              <p:par>
                                <p:cTn id="12"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13" dur="2000" fill="hold"/>
                                        <p:tgtEl>
                                          <p:spTgt spid="21"/>
                                        </p:tgtEl>
                                        <p:attrNameLst>
                                          <p:attrName>ppt_x</p:attrName>
                                          <p:attrName>ppt_y</p:attrName>
                                        </p:attrNameLst>
                                      </p:cBhvr>
                                      <p:rCtr x="-15500" y="-11000"/>
                                    </p:animMotion>
                                  </p:childTnLst>
                                </p:cTn>
                              </p:par>
                              <p:par>
                                <p:cTn id="14" presetID="8" presetClass="emph" presetSubtype="0" fill="hold" nodeType="withEffect">
                                  <p:stCondLst>
                                    <p:cond delay="0"/>
                                  </p:stCondLst>
                                  <p:childTnLst>
                                    <p:animRot by="-1200000">
                                      <p:cBhvr>
                                        <p:cTn id="15" dur="1500" fill="hold"/>
                                        <p:tgtEl>
                                          <p:spTgt spid="21"/>
                                        </p:tgtEl>
                                        <p:attrNameLst>
                                          <p:attrName>r</p:attrName>
                                        </p:attrNameLst>
                                      </p:cBhvr>
                                    </p:animRot>
                                  </p:childTnLst>
                                </p:cTn>
                              </p:par>
                              <p:par>
                                <p:cTn id="16"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17" dur="2000" fill="hold"/>
                                        <p:tgtEl>
                                          <p:spTgt spid="21"/>
                                        </p:tgtEl>
                                        <p:attrNameLst>
                                          <p:attrName>ppt_x</p:attrName>
                                          <p:attrName>ppt_y</p:attrName>
                                        </p:attrNameLst>
                                      </p:cBhvr>
                                      <p:rCtr x="-13800" y="-9400"/>
                                    </p:animMotion>
                                  </p:childTnLst>
                                </p:cTn>
                              </p:par>
                              <p:par>
                                <p:cTn id="18"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19" dur="2000" fill="hold"/>
                                        <p:tgtEl>
                                          <p:spTgt spid="23"/>
                                        </p:tgtEl>
                                        <p:attrNameLst>
                                          <p:attrName>ppt_x</p:attrName>
                                          <p:attrName>ppt_y</p:attrName>
                                        </p:attrNameLst>
                                      </p:cBhvr>
                                      <p:rCtr x="-15500" y="-11000"/>
                                    </p:animMotion>
                                  </p:childTnLst>
                                </p:cTn>
                              </p:par>
                              <p:par>
                                <p:cTn id="20" presetID="8" presetClass="emph" presetSubtype="0" fill="hold" nodeType="withEffect">
                                  <p:stCondLst>
                                    <p:cond delay="0"/>
                                  </p:stCondLst>
                                  <p:childTnLst>
                                    <p:animRot by="-1200000">
                                      <p:cBhvr>
                                        <p:cTn id="21" dur="1500" fill="hold"/>
                                        <p:tgtEl>
                                          <p:spTgt spid="23"/>
                                        </p:tgtEl>
                                        <p:attrNameLst>
                                          <p:attrName>r</p:attrName>
                                        </p:attrNameLst>
                                      </p:cBhvr>
                                    </p:animRot>
                                  </p:childTnLst>
                                </p:cTn>
                              </p:par>
                              <p:par>
                                <p:cTn id="22"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23" dur="2000" fill="hold"/>
                                        <p:tgtEl>
                                          <p:spTgt spid="23"/>
                                        </p:tgtEl>
                                        <p:attrNameLst>
                                          <p:attrName>ppt_x</p:attrName>
                                          <p:attrName>ppt_y</p:attrName>
                                        </p:attrNameLst>
                                      </p:cBhvr>
                                      <p:rCtr x="-13800" y="-9400"/>
                                    </p:animMotion>
                                  </p:childTnLst>
                                </p:cTn>
                              </p:par>
                              <p:par>
                                <p:cTn id="24"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25" dur="2000" fill="hold"/>
                                        <p:tgtEl>
                                          <p:spTgt spid="24"/>
                                        </p:tgtEl>
                                        <p:attrNameLst>
                                          <p:attrName>ppt_x</p:attrName>
                                          <p:attrName>ppt_y</p:attrName>
                                        </p:attrNameLst>
                                      </p:cBhvr>
                                      <p:rCtr x="-15500" y="-11000"/>
                                    </p:animMotion>
                                  </p:childTnLst>
                                </p:cTn>
                              </p:par>
                              <p:par>
                                <p:cTn id="26" presetID="8" presetClass="emph" presetSubtype="0" fill="hold" nodeType="withEffect">
                                  <p:stCondLst>
                                    <p:cond delay="0"/>
                                  </p:stCondLst>
                                  <p:childTnLst>
                                    <p:animRot by="-1200000">
                                      <p:cBhvr>
                                        <p:cTn id="27" dur="1500" fill="hold"/>
                                        <p:tgtEl>
                                          <p:spTgt spid="24"/>
                                        </p:tgtEl>
                                        <p:attrNameLst>
                                          <p:attrName>r</p:attrName>
                                        </p:attrNameLst>
                                      </p:cBhvr>
                                    </p:animRot>
                                  </p:childTnLst>
                                </p:cTn>
                              </p:par>
                              <p:par>
                                <p:cTn id="28"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29" dur="2000" fill="hold"/>
                                        <p:tgtEl>
                                          <p:spTgt spid="24"/>
                                        </p:tgtEl>
                                        <p:attrNameLst>
                                          <p:attrName>ppt_x</p:attrName>
                                          <p:attrName>ppt_y</p:attrName>
                                        </p:attrNameLst>
                                      </p:cBhvr>
                                      <p:rCtr x="-13800" y="-9400"/>
                                    </p:animMotion>
                                  </p:childTnLst>
                                </p:cTn>
                              </p:par>
                              <p:par>
                                <p:cTn id="30" presetID="10" presetClass="exit" presetSubtype="0" fill="hold" nodeType="withEffect">
                                  <p:stCondLst>
                                    <p:cond delay="370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xit" presetSubtype="0" fill="hold" nodeType="withEffect">
                                  <p:stCondLst>
                                    <p:cond delay="370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nodeType="withEffect">
                                  <p:stCondLst>
                                    <p:cond delay="370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0" presetClass="entr" presetSubtype="0" fill="hold" grpId="0" nodeType="withEffect">
                                  <p:stCondLst>
                                    <p:cond delay="200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2000"/>
                                        <p:tgtEl>
                                          <p:spTgt spid="3">
                                            <p:txEl>
                                              <p:pRg st="0" end="0"/>
                                            </p:txEl>
                                          </p:spTgt>
                                        </p:tgtEl>
                                      </p:cBhvr>
                                    </p:animEffect>
                                  </p:childTnLst>
                                </p:cTn>
                              </p:par>
                              <p:par>
                                <p:cTn id="42" presetID="10" presetClass="entr" presetSubtype="0" fill="hold" grpId="0" nodeType="withEffect">
                                  <p:stCondLst>
                                    <p:cond delay="400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2000"/>
                                        <p:tgtEl>
                                          <p:spTgt spid="3">
                                            <p:txEl>
                                              <p:pRg st="1" end="1"/>
                                            </p:txEl>
                                          </p:spTgt>
                                        </p:tgtEl>
                                      </p:cBhvr>
                                    </p:animEffect>
                                  </p:childTnLst>
                                </p:cTn>
                              </p:par>
                              <p:par>
                                <p:cTn id="45" presetID="10" presetClass="entr" presetSubtype="0" fill="hold" grpId="0" nodeType="withEffect">
                                  <p:stCondLst>
                                    <p:cond delay="500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bldLvl="2" advAuto="100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60504" y="3379788"/>
            <a:ext cx="12076724" cy="2645378"/>
            <a:chOff x="1030309" y="4254857"/>
            <a:chExt cx="8113691" cy="1777285"/>
          </a:xfrm>
          <a:solidFill>
            <a:schemeClr val="accent1">
              <a:lumMod val="75000"/>
            </a:schemeClr>
          </a:solidFill>
        </p:grpSpPr>
        <p:sp>
          <p:nvSpPr>
            <p:cNvPr id="15" name="Oval 14"/>
            <p:cNvSpPr/>
            <p:nvPr/>
          </p:nvSpPr>
          <p:spPr>
            <a:xfrm>
              <a:off x="1030309"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97590"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871"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32152"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99433"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66715"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sz="2500" b="1" cap="small" dirty="0" smtClean="0">
                <a:effectLst>
                  <a:reflection blurRad="6350" stA="41000" endPos="45500" dir="5400000" sy="-100000" algn="bl" rotWithShape="0"/>
                </a:effectLst>
                <a:latin typeface="Constantia" pitchFamily="18" charset="0"/>
              </a:rPr>
              <a:t>Discussion</a:t>
            </a:r>
            <a:endParaRPr lang="en-US" sz="2500" cap="small" dirty="0">
              <a:effectLst>
                <a:reflection blurRad="6350" stA="41000" endPos="45500" dir="5400000" sy="-100000" algn="bl" rotWithShape="0"/>
              </a:effectLst>
              <a:latin typeface="Constantia" pitchFamily="18" charset="0"/>
            </a:endParaRPr>
          </a:p>
        </p:txBody>
      </p:sp>
      <p:sp>
        <p:nvSpPr>
          <p:cNvPr id="3" name="Content Placeholder 2"/>
          <p:cNvSpPr>
            <a:spLocks noGrp="1"/>
          </p:cNvSpPr>
          <p:nvPr>
            <p:ph idx="1"/>
          </p:nvPr>
        </p:nvSpPr>
        <p:spPr>
          <a:xfrm>
            <a:off x="1138136" y="1200151"/>
            <a:ext cx="7548664" cy="3060122"/>
          </a:xfrm>
        </p:spPr>
        <p:txBody>
          <a:bodyPr>
            <a:normAutofit/>
          </a:bodyPr>
          <a:lstStyle/>
          <a:p>
            <a:pPr marL="0" indent="0">
              <a:lnSpc>
                <a:spcPct val="150000"/>
              </a:lnSpc>
              <a:buNone/>
            </a:pPr>
            <a:r>
              <a:rPr lang="en-US" dirty="0"/>
              <a:t>T</a:t>
            </a:r>
            <a:r>
              <a:rPr lang="en-US" dirty="0" smtClean="0"/>
              <a:t>he </a:t>
            </a:r>
            <a:r>
              <a:rPr lang="en-US" dirty="0"/>
              <a:t>mechanisms of action in EMDR beyond the processing of past traumatic experiences </a:t>
            </a:r>
            <a:r>
              <a:rPr lang="en-US" i="1" dirty="0">
                <a:solidFill>
                  <a:schemeClr val="accent1">
                    <a:lumMod val="40000"/>
                    <a:lumOff val="60000"/>
                  </a:schemeClr>
                </a:solidFill>
              </a:rPr>
              <a:t>	</a:t>
            </a:r>
            <a:endParaRPr lang="en-US" i="1" dirty="0" smtClean="0">
              <a:solidFill>
                <a:schemeClr val="accent1">
                  <a:lumMod val="40000"/>
                  <a:lumOff val="60000"/>
                </a:schemeClr>
              </a:solidFill>
            </a:endParaRPr>
          </a:p>
          <a:p>
            <a:pPr lvl="1"/>
            <a:r>
              <a:rPr lang="en-US" dirty="0" smtClean="0"/>
              <a:t>Positive </a:t>
            </a:r>
            <a:r>
              <a:rPr lang="en-US" dirty="0"/>
              <a:t>outcomes </a:t>
            </a:r>
            <a:r>
              <a:rPr lang="en-US" dirty="0" smtClean="0"/>
              <a:t>indicate </a:t>
            </a:r>
            <a:r>
              <a:rPr lang="en-US" dirty="0"/>
              <a:t>that OCD treatment is successful when it focuses on processing recent experiences (triggers or events that precede the OCD symptoms) and memories of the symptoms elicited on exposure to the feared stimuli. </a:t>
            </a:r>
            <a:endParaRPr lang="en-US" i="1" dirty="0">
              <a:solidFill>
                <a:schemeClr val="accent1">
                  <a:lumMod val="40000"/>
                  <a:lumOff val="60000"/>
                </a:schemeClr>
              </a:solidFill>
            </a:endParaRP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88546" y="4157662"/>
            <a:ext cx="2437209" cy="14486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84" y="4157662"/>
            <a:ext cx="2437209" cy="1448659"/>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95662" y="4157662"/>
            <a:ext cx="2437209" cy="1448659"/>
          </a:xfrm>
          <a:prstGeom prst="rect">
            <a:avLst/>
          </a:prstGeom>
        </p:spPr>
      </p:pic>
      <p:grpSp>
        <p:nvGrpSpPr>
          <p:cNvPr id="13" name="Group 12"/>
          <p:cNvGrpSpPr/>
          <p:nvPr/>
        </p:nvGrpSpPr>
        <p:grpSpPr>
          <a:xfrm>
            <a:off x="-3042589" y="3884212"/>
            <a:ext cx="12076724" cy="2645378"/>
            <a:chOff x="1030309" y="4254857"/>
            <a:chExt cx="8113691" cy="1777285"/>
          </a:xfrm>
        </p:grpSpPr>
        <p:sp>
          <p:nvSpPr>
            <p:cNvPr id="4" name="Oval 3"/>
            <p:cNvSpPr/>
            <p:nvPr/>
          </p:nvSpPr>
          <p:spPr>
            <a:xfrm>
              <a:off x="1030309"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97590"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64871"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32152"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9433"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66715"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9514452"/>
      </p:ext>
    </p:extLst>
  </p:cSld>
  <p:clrMapOvr>
    <a:masterClrMapping/>
  </p:clrMapOvr>
  <p:transition xmlns:p14="http://schemas.microsoft.com/office/powerpoint/2010/main" spd="slow">
    <p:blinds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37" presetClass="path" presetSubtype="0" repeatCount="2000" accel="29000" decel="71000" autoRev="1" fill="remove" nodeType="withEffect">
                                  <p:stCondLst>
                                    <p:cond delay="0"/>
                                  </p:stCondLst>
                                  <p:childTnLst>
                                    <p:animMotion origin="layout" path="M 0 0  L 0.067 0.07118  C 0.081 0.08719  0.102 0.09609  0.124 0.09609  C 0.149 0.09609  0.169 0.08719  0.183 0.07118  L 0.25 0  E" pathEditMode="relative" ptsTypes="">
                                      <p:cBhvr>
                                        <p:cTn id="9" dur="2000" fill="hold"/>
                                        <p:tgtEl>
                                          <p:spTgt spid="13"/>
                                        </p:tgtEl>
                                        <p:attrNameLst>
                                          <p:attrName>ppt_x</p:attrName>
                                          <p:attrName>ppt_y</p:attrName>
                                        </p:attrNameLst>
                                      </p:cBhvr>
                                    </p:animMotion>
                                  </p:childTnLst>
                                </p:cTn>
                              </p:par>
                              <p:par>
                                <p:cTn id="10" presetID="37" presetClass="path" presetSubtype="0" repeatCount="2000" accel="29000" decel="71000" autoRev="1" fill="remove" nodeType="withEffect">
                                  <p:stCondLst>
                                    <p:cond delay="1000"/>
                                  </p:stCondLst>
                                  <p:childTnLst>
                                    <p:animMotion origin="layout" path="M 0 0  L 0.067 0.07118  C 0.081 0.08719  0.102 0.09609  0.124 0.09609  C 0.149 0.09609  0.169 0.08719  0.183 0.07118  L 0.25 0  E" pathEditMode="relative" ptsTypes="">
                                      <p:cBhvr>
                                        <p:cTn id="11" dur="2000" fill="hold"/>
                                        <p:tgtEl>
                                          <p:spTgt spid="14"/>
                                        </p:tgtEl>
                                        <p:attrNameLst>
                                          <p:attrName>ppt_x</p:attrName>
                                          <p:attrName>ppt_y</p:attrName>
                                        </p:attrNameLst>
                                      </p:cBhvr>
                                    </p:animMotion>
                                  </p:childTnLst>
                                </p:cTn>
                              </p:par>
                              <p:par>
                                <p:cTn id="12"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13" dur="2000" fill="hold"/>
                                        <p:tgtEl>
                                          <p:spTgt spid="21"/>
                                        </p:tgtEl>
                                        <p:attrNameLst>
                                          <p:attrName>ppt_x</p:attrName>
                                          <p:attrName>ppt_y</p:attrName>
                                        </p:attrNameLst>
                                      </p:cBhvr>
                                      <p:rCtr x="-15500" y="-11000"/>
                                    </p:animMotion>
                                  </p:childTnLst>
                                </p:cTn>
                              </p:par>
                              <p:par>
                                <p:cTn id="14" presetID="8" presetClass="emph" presetSubtype="0" fill="hold" nodeType="withEffect">
                                  <p:stCondLst>
                                    <p:cond delay="0"/>
                                  </p:stCondLst>
                                  <p:childTnLst>
                                    <p:animRot by="-1200000">
                                      <p:cBhvr>
                                        <p:cTn id="15" dur="1500" fill="hold"/>
                                        <p:tgtEl>
                                          <p:spTgt spid="21"/>
                                        </p:tgtEl>
                                        <p:attrNameLst>
                                          <p:attrName>r</p:attrName>
                                        </p:attrNameLst>
                                      </p:cBhvr>
                                    </p:animRot>
                                  </p:childTnLst>
                                </p:cTn>
                              </p:par>
                              <p:par>
                                <p:cTn id="16"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17" dur="2000" fill="hold"/>
                                        <p:tgtEl>
                                          <p:spTgt spid="21"/>
                                        </p:tgtEl>
                                        <p:attrNameLst>
                                          <p:attrName>ppt_x</p:attrName>
                                          <p:attrName>ppt_y</p:attrName>
                                        </p:attrNameLst>
                                      </p:cBhvr>
                                      <p:rCtr x="-13800" y="-9400"/>
                                    </p:animMotion>
                                  </p:childTnLst>
                                </p:cTn>
                              </p:par>
                              <p:par>
                                <p:cTn id="18"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19" dur="2000" fill="hold"/>
                                        <p:tgtEl>
                                          <p:spTgt spid="23"/>
                                        </p:tgtEl>
                                        <p:attrNameLst>
                                          <p:attrName>ppt_x</p:attrName>
                                          <p:attrName>ppt_y</p:attrName>
                                        </p:attrNameLst>
                                      </p:cBhvr>
                                      <p:rCtr x="-15500" y="-11000"/>
                                    </p:animMotion>
                                  </p:childTnLst>
                                </p:cTn>
                              </p:par>
                              <p:par>
                                <p:cTn id="20" presetID="8" presetClass="emph" presetSubtype="0" fill="hold" nodeType="withEffect">
                                  <p:stCondLst>
                                    <p:cond delay="0"/>
                                  </p:stCondLst>
                                  <p:childTnLst>
                                    <p:animRot by="-1200000">
                                      <p:cBhvr>
                                        <p:cTn id="21" dur="1500" fill="hold"/>
                                        <p:tgtEl>
                                          <p:spTgt spid="23"/>
                                        </p:tgtEl>
                                        <p:attrNameLst>
                                          <p:attrName>r</p:attrName>
                                        </p:attrNameLst>
                                      </p:cBhvr>
                                    </p:animRot>
                                  </p:childTnLst>
                                </p:cTn>
                              </p:par>
                              <p:par>
                                <p:cTn id="22"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23" dur="2000" fill="hold"/>
                                        <p:tgtEl>
                                          <p:spTgt spid="23"/>
                                        </p:tgtEl>
                                        <p:attrNameLst>
                                          <p:attrName>ppt_x</p:attrName>
                                          <p:attrName>ppt_y</p:attrName>
                                        </p:attrNameLst>
                                      </p:cBhvr>
                                      <p:rCtr x="-13800" y="-9400"/>
                                    </p:animMotion>
                                  </p:childTnLst>
                                </p:cTn>
                              </p:par>
                              <p:par>
                                <p:cTn id="24"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25" dur="2000" fill="hold"/>
                                        <p:tgtEl>
                                          <p:spTgt spid="24"/>
                                        </p:tgtEl>
                                        <p:attrNameLst>
                                          <p:attrName>ppt_x</p:attrName>
                                          <p:attrName>ppt_y</p:attrName>
                                        </p:attrNameLst>
                                      </p:cBhvr>
                                      <p:rCtr x="-15500" y="-11000"/>
                                    </p:animMotion>
                                  </p:childTnLst>
                                </p:cTn>
                              </p:par>
                              <p:par>
                                <p:cTn id="26" presetID="8" presetClass="emph" presetSubtype="0" fill="hold" nodeType="withEffect">
                                  <p:stCondLst>
                                    <p:cond delay="0"/>
                                  </p:stCondLst>
                                  <p:childTnLst>
                                    <p:animRot by="-1200000">
                                      <p:cBhvr>
                                        <p:cTn id="27" dur="1500" fill="hold"/>
                                        <p:tgtEl>
                                          <p:spTgt spid="24"/>
                                        </p:tgtEl>
                                        <p:attrNameLst>
                                          <p:attrName>r</p:attrName>
                                        </p:attrNameLst>
                                      </p:cBhvr>
                                    </p:animRot>
                                  </p:childTnLst>
                                </p:cTn>
                              </p:par>
                              <p:par>
                                <p:cTn id="28"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29" dur="2000" fill="hold"/>
                                        <p:tgtEl>
                                          <p:spTgt spid="24"/>
                                        </p:tgtEl>
                                        <p:attrNameLst>
                                          <p:attrName>ppt_x</p:attrName>
                                          <p:attrName>ppt_y</p:attrName>
                                        </p:attrNameLst>
                                      </p:cBhvr>
                                      <p:rCtr x="-13800" y="-9400"/>
                                    </p:animMotion>
                                  </p:childTnLst>
                                </p:cTn>
                              </p:par>
                              <p:par>
                                <p:cTn id="30" presetID="10" presetClass="exit" presetSubtype="0" fill="hold" nodeType="withEffect">
                                  <p:stCondLst>
                                    <p:cond delay="370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xit" presetSubtype="0" fill="hold" nodeType="withEffect">
                                  <p:stCondLst>
                                    <p:cond delay="370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0" presetClass="exit" presetSubtype="0" fill="hold" nodeType="withEffect">
                                  <p:stCondLst>
                                    <p:cond delay="370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0" presetClass="entr" presetSubtype="0" fill="hold" grpId="0" nodeType="withEffect">
                                  <p:stCondLst>
                                    <p:cond delay="200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2000"/>
                                        <p:tgtEl>
                                          <p:spTgt spid="3">
                                            <p:txEl>
                                              <p:pRg st="0" end="0"/>
                                            </p:txEl>
                                          </p:spTgt>
                                        </p:tgtEl>
                                      </p:cBhvr>
                                    </p:animEffect>
                                  </p:childTnLst>
                                </p:cTn>
                              </p:par>
                            </p:childTnLst>
                          </p:cTn>
                        </p:par>
                        <p:par>
                          <p:cTn id="42" fill="hold">
                            <p:stCondLst>
                              <p:cond delay="9000"/>
                            </p:stCondLst>
                            <p:childTnLst>
                              <p:par>
                                <p:cTn id="43" presetID="10" presetClass="entr" presetSubtype="0" fill="hold" grpId="0" nodeType="afterEffect">
                                  <p:stCondLst>
                                    <p:cond delay="700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advAuto="100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tantia" pitchFamily="18" charset="0"/>
              </a:rPr>
              <a:t>Discussion</a:t>
            </a:r>
            <a:endParaRPr lang="en-US" dirty="0">
              <a:latin typeface="Constantia" pitchFamily="18" charset="0"/>
            </a:endParaRPr>
          </a:p>
        </p:txBody>
      </p:sp>
      <p:sp>
        <p:nvSpPr>
          <p:cNvPr id="3" name="Content Placeholder 2"/>
          <p:cNvSpPr>
            <a:spLocks noGrp="1"/>
          </p:cNvSpPr>
          <p:nvPr>
            <p:ph idx="1"/>
          </p:nvPr>
        </p:nvSpPr>
        <p:spPr>
          <a:xfrm>
            <a:off x="457200" y="1113652"/>
            <a:ext cx="8229600" cy="3255117"/>
          </a:xfrm>
        </p:spPr>
        <p:txBody>
          <a:bodyPr/>
          <a:lstStyle/>
          <a:p>
            <a:pPr marL="0" indent="0">
              <a:lnSpc>
                <a:spcPct val="150000"/>
              </a:lnSpc>
              <a:spcBef>
                <a:spcPts val="600"/>
              </a:spcBef>
              <a:buNone/>
            </a:pPr>
            <a:r>
              <a:rPr lang="en-US" dirty="0"/>
              <a:t>Marsden, et al. (2016) has indicated that the most obvious change mechanism in common between EMDR and ERP/CBT is that of exposure to anxiety-provoking stimuli, which EMDR applies </a:t>
            </a:r>
            <a:r>
              <a:rPr lang="en-US" dirty="0" err="1"/>
              <a:t>imaginally</a:t>
            </a:r>
            <a:r>
              <a:rPr lang="en-US" dirty="0"/>
              <a:t> and CBT applies both in-vivo and </a:t>
            </a:r>
            <a:r>
              <a:rPr lang="en-US" dirty="0" err="1"/>
              <a:t>imaginally</a:t>
            </a:r>
            <a:r>
              <a:rPr lang="en-US" dirty="0"/>
              <a:t> </a:t>
            </a:r>
          </a:p>
        </p:txBody>
      </p:sp>
      <p:grpSp>
        <p:nvGrpSpPr>
          <p:cNvPr id="10" name="Group 9"/>
          <p:cNvGrpSpPr/>
          <p:nvPr/>
        </p:nvGrpSpPr>
        <p:grpSpPr>
          <a:xfrm>
            <a:off x="1850065" y="3189767"/>
            <a:ext cx="7740502" cy="673402"/>
            <a:chOff x="1850065" y="3189767"/>
            <a:chExt cx="7740502" cy="673402"/>
          </a:xfrm>
        </p:grpSpPr>
        <p:sp>
          <p:nvSpPr>
            <p:cNvPr id="7" name="Chevron 6"/>
            <p:cNvSpPr/>
            <p:nvPr/>
          </p:nvSpPr>
          <p:spPr>
            <a:xfrm>
              <a:off x="1850065" y="3189767"/>
              <a:ext cx="7740502"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5" y="3673148"/>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5" y="3431458"/>
              <a:ext cx="7740502"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487211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1972" y="472532"/>
            <a:ext cx="8229600" cy="633514"/>
          </a:xfrm>
        </p:spPr>
        <p:txBody>
          <a:bodyPr>
            <a:normAutofit/>
          </a:bodyPr>
          <a:lstStyle/>
          <a:p>
            <a:r>
              <a:rPr lang="en-US" sz="2500" b="1" cap="small" dirty="0" smtClean="0">
                <a:latin typeface="Constantia" pitchFamily="18" charset="0"/>
                <a:cs typeface="+mj-cs"/>
              </a:rPr>
              <a:t>Discussion</a:t>
            </a:r>
            <a:endParaRPr lang="en-US" sz="2500" b="1" cap="small" dirty="0">
              <a:latin typeface="Constantia" pitchFamily="18" charset="0"/>
              <a:cs typeface="+mj-cs"/>
            </a:endParaRPr>
          </a:p>
        </p:txBody>
      </p:sp>
      <p:sp>
        <p:nvSpPr>
          <p:cNvPr id="3" name="Content Placeholder 2"/>
          <p:cNvSpPr>
            <a:spLocks noGrp="1"/>
          </p:cNvSpPr>
          <p:nvPr>
            <p:ph idx="1"/>
          </p:nvPr>
        </p:nvSpPr>
        <p:spPr>
          <a:xfrm>
            <a:off x="457201" y="1199072"/>
            <a:ext cx="4753154" cy="1827157"/>
          </a:xfrm>
        </p:spPr>
        <p:txBody>
          <a:bodyPr/>
          <a:lstStyle/>
          <a:p>
            <a:pPr marL="0" indent="0">
              <a:lnSpc>
                <a:spcPct val="150000"/>
              </a:lnSpc>
              <a:buNone/>
            </a:pPr>
            <a:r>
              <a:rPr lang="en-US"/>
              <a:t>V</a:t>
            </a:r>
            <a:r>
              <a:rPr lang="en-US" smtClean="0"/>
              <a:t>ery </a:t>
            </a:r>
            <a:r>
              <a:rPr lang="en-US" dirty="0"/>
              <a:t>little to suggest the mechanism of change in how EMDR is able to help the individual shift perspectives or engage learning </a:t>
            </a:r>
          </a:p>
        </p:txBody>
      </p:sp>
      <p:grpSp>
        <p:nvGrpSpPr>
          <p:cNvPr id="6" name="Group 5"/>
          <p:cNvGrpSpPr/>
          <p:nvPr/>
        </p:nvGrpSpPr>
        <p:grpSpPr>
          <a:xfrm>
            <a:off x="-990601" y="3189767"/>
            <a:ext cx="8291513" cy="673402"/>
            <a:chOff x="1850064" y="3189767"/>
            <a:chExt cx="8021556" cy="673402"/>
          </a:xfrm>
        </p:grpSpPr>
        <p:sp>
          <p:nvSpPr>
            <p:cNvPr id="7" name="Chevron 6"/>
            <p:cNvSpPr/>
            <p:nvPr/>
          </p:nvSpPr>
          <p:spPr>
            <a:xfrm>
              <a:off x="1850065" y="3189767"/>
              <a:ext cx="7546989" cy="190021"/>
            </a:xfrm>
            <a:prstGeom prst="chevron">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4" y="3673148"/>
              <a:ext cx="8021556" cy="190021"/>
            </a:xfrm>
            <a:prstGeom prst="chevron">
              <a:avLst>
                <a:gd name="adj" fmla="val 488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4" y="3431458"/>
              <a:ext cx="7786576" cy="190021"/>
            </a:xfrm>
            <a:prstGeom prst="chevron">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rot="16200000">
            <a:off x="3095853" y="-350994"/>
            <a:ext cx="7740503" cy="673402"/>
            <a:chOff x="1864355" y="3189768"/>
            <a:chExt cx="7740503" cy="673402"/>
          </a:xfrm>
        </p:grpSpPr>
        <p:sp>
          <p:nvSpPr>
            <p:cNvPr id="11" name="Chevron 10"/>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88796679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1972" y="472532"/>
            <a:ext cx="8229600" cy="633514"/>
          </a:xfrm>
        </p:spPr>
        <p:txBody>
          <a:bodyPr>
            <a:normAutofit/>
          </a:bodyPr>
          <a:lstStyle/>
          <a:p>
            <a:r>
              <a:rPr lang="en-US" sz="2500" b="1" cap="small" dirty="0" smtClean="0">
                <a:latin typeface="Constantia" pitchFamily="18" charset="0"/>
                <a:cs typeface="+mj-cs"/>
              </a:rPr>
              <a:t>Discussion</a:t>
            </a:r>
            <a:endParaRPr lang="en-US" sz="2500" b="1" cap="small" dirty="0">
              <a:latin typeface="Constantia" pitchFamily="18" charset="0"/>
              <a:cs typeface="+mj-cs"/>
            </a:endParaRPr>
          </a:p>
        </p:txBody>
      </p:sp>
      <p:sp>
        <p:nvSpPr>
          <p:cNvPr id="3" name="Content Placeholder 2"/>
          <p:cNvSpPr>
            <a:spLocks noGrp="1"/>
          </p:cNvSpPr>
          <p:nvPr>
            <p:ph idx="1"/>
          </p:nvPr>
        </p:nvSpPr>
        <p:spPr>
          <a:xfrm>
            <a:off x="457201" y="1199072"/>
            <a:ext cx="5788890" cy="1987473"/>
          </a:xfrm>
        </p:spPr>
        <p:txBody>
          <a:bodyPr>
            <a:normAutofit fontScale="77500" lnSpcReduction="20000"/>
          </a:bodyPr>
          <a:lstStyle/>
          <a:p>
            <a:r>
              <a:rPr lang="en-US" dirty="0" err="1" smtClean="0"/>
              <a:t>Stickgold</a:t>
            </a:r>
            <a:r>
              <a:rPr lang="en-US" dirty="0" smtClean="0"/>
              <a:t> </a:t>
            </a:r>
            <a:r>
              <a:rPr lang="en-US" dirty="0"/>
              <a:t>(2002</a:t>
            </a:r>
            <a:r>
              <a:rPr lang="en-US" dirty="0" smtClean="0"/>
              <a:t>)</a:t>
            </a:r>
          </a:p>
          <a:p>
            <a:pPr lvl="1"/>
            <a:r>
              <a:rPr lang="en-US" dirty="0" smtClean="0"/>
              <a:t>The “</a:t>
            </a:r>
            <a:r>
              <a:rPr lang="en-US" dirty="0"/>
              <a:t>rapid eye movement sleep hypothesis”, </a:t>
            </a:r>
            <a:endParaRPr lang="en-US" dirty="0" smtClean="0"/>
          </a:p>
          <a:p>
            <a:r>
              <a:rPr lang="en-US" dirty="0" err="1" smtClean="0"/>
              <a:t>Propper</a:t>
            </a:r>
            <a:r>
              <a:rPr lang="en-US" dirty="0" smtClean="0"/>
              <a:t> </a:t>
            </a:r>
            <a:r>
              <a:rPr lang="en-US" dirty="0"/>
              <a:t>and </a:t>
            </a:r>
            <a:r>
              <a:rPr lang="en-US" dirty="0" err="1"/>
              <a:t>Christman</a:t>
            </a:r>
            <a:r>
              <a:rPr lang="en-US" dirty="0"/>
              <a:t> (2008) </a:t>
            </a:r>
            <a:endParaRPr lang="en-US" dirty="0" smtClean="0"/>
          </a:p>
          <a:p>
            <a:pPr lvl="1"/>
            <a:r>
              <a:rPr lang="en-US" dirty="0" smtClean="0"/>
              <a:t>Hypothesis </a:t>
            </a:r>
            <a:r>
              <a:rPr lang="en-US" dirty="0"/>
              <a:t>on “enhanced </a:t>
            </a:r>
            <a:r>
              <a:rPr lang="en-US" dirty="0" smtClean="0"/>
              <a:t>inter-hemispheric </a:t>
            </a:r>
            <a:r>
              <a:rPr lang="en-US" dirty="0"/>
              <a:t>communication</a:t>
            </a:r>
            <a:r>
              <a:rPr lang="en-US" dirty="0" smtClean="0"/>
              <a:t>”</a:t>
            </a:r>
            <a:endParaRPr lang="en-US" dirty="0"/>
          </a:p>
          <a:p>
            <a:r>
              <a:rPr lang="en-US" dirty="0" smtClean="0"/>
              <a:t>Van </a:t>
            </a:r>
            <a:r>
              <a:rPr lang="en-US" dirty="0"/>
              <a:t>den </a:t>
            </a:r>
            <a:r>
              <a:rPr lang="en-US" dirty="0" err="1"/>
              <a:t>Hout</a:t>
            </a:r>
            <a:r>
              <a:rPr lang="en-US" dirty="0"/>
              <a:t>, et al. </a:t>
            </a:r>
            <a:endParaRPr lang="en-US" dirty="0" smtClean="0"/>
          </a:p>
          <a:p>
            <a:pPr lvl="1"/>
            <a:r>
              <a:rPr lang="en-US" dirty="0" smtClean="0"/>
              <a:t>Account </a:t>
            </a:r>
            <a:r>
              <a:rPr lang="en-US" dirty="0"/>
              <a:t>of “the working memory hypothesis</a:t>
            </a:r>
            <a:r>
              <a:rPr lang="en-US" dirty="0" smtClean="0"/>
              <a:t>”</a:t>
            </a:r>
          </a:p>
          <a:p>
            <a:r>
              <a:rPr lang="en-US" dirty="0" smtClean="0"/>
              <a:t>The </a:t>
            </a:r>
            <a:r>
              <a:rPr lang="en-US" dirty="0" err="1"/>
              <a:t>desensitisation</a:t>
            </a:r>
            <a:r>
              <a:rPr lang="en-US" dirty="0"/>
              <a:t> effects of EMDR without really explaining the reprocessing function of EMDR as expressed in Shapiro’s Adaptive Information Processing model (Marsden, et al., 2016</a:t>
            </a:r>
            <a:r>
              <a:rPr lang="en-US" dirty="0" smtClean="0"/>
              <a:t>)</a:t>
            </a:r>
            <a:endParaRPr lang="en-US" dirty="0"/>
          </a:p>
        </p:txBody>
      </p:sp>
      <p:grpSp>
        <p:nvGrpSpPr>
          <p:cNvPr id="6" name="Group 5"/>
          <p:cNvGrpSpPr/>
          <p:nvPr/>
        </p:nvGrpSpPr>
        <p:grpSpPr>
          <a:xfrm>
            <a:off x="-990601" y="3189767"/>
            <a:ext cx="8291513" cy="673402"/>
            <a:chOff x="1850064" y="3189767"/>
            <a:chExt cx="8021556" cy="673402"/>
          </a:xfrm>
        </p:grpSpPr>
        <p:sp>
          <p:nvSpPr>
            <p:cNvPr id="7" name="Chevron 6"/>
            <p:cNvSpPr/>
            <p:nvPr/>
          </p:nvSpPr>
          <p:spPr>
            <a:xfrm>
              <a:off x="1850065" y="3189767"/>
              <a:ext cx="7546989" cy="190021"/>
            </a:xfrm>
            <a:prstGeom prst="chevron">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4" y="3673148"/>
              <a:ext cx="8021556" cy="190021"/>
            </a:xfrm>
            <a:prstGeom prst="chevron">
              <a:avLst>
                <a:gd name="adj" fmla="val 488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4" y="3431458"/>
              <a:ext cx="7786576" cy="190021"/>
            </a:xfrm>
            <a:prstGeom prst="chevron">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rot="16200000">
            <a:off x="3095853" y="-350994"/>
            <a:ext cx="7740503" cy="673402"/>
            <a:chOff x="1864355" y="3189768"/>
            <a:chExt cx="7740503" cy="673402"/>
          </a:xfrm>
        </p:grpSpPr>
        <p:sp>
          <p:nvSpPr>
            <p:cNvPr id="11" name="Chevron 10"/>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40239917"/>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500" b="1" cap="small" dirty="0" smtClean="0">
                <a:latin typeface="Constantia" pitchFamily="18" charset="0"/>
              </a:rPr>
              <a:t>Discussion</a:t>
            </a:r>
            <a:endParaRPr lang="en-US" sz="2500" b="1" cap="small" dirty="0">
              <a:latin typeface="Constantia" pitchFamily="18"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Rectangle 3"/>
          <p:cNvSpPr/>
          <p:nvPr/>
        </p:nvSpPr>
        <p:spPr>
          <a:xfrm>
            <a:off x="600363" y="957152"/>
            <a:ext cx="5726546" cy="3693319"/>
          </a:xfrm>
          <a:prstGeom prst="rect">
            <a:avLst/>
          </a:prstGeom>
        </p:spPr>
        <p:txBody>
          <a:bodyPr wrap="square">
            <a:spAutoFit/>
          </a:bodyPr>
          <a:lstStyle/>
          <a:p>
            <a:pPr algn="just"/>
            <a:r>
              <a:rPr lang="en-US" dirty="0">
                <a:solidFill>
                  <a:schemeClr val="bg1"/>
                </a:solidFill>
              </a:rPr>
              <a:t>T</a:t>
            </a:r>
            <a:r>
              <a:rPr lang="en-US" dirty="0" smtClean="0">
                <a:solidFill>
                  <a:schemeClr val="bg1"/>
                </a:solidFill>
              </a:rPr>
              <a:t>he </a:t>
            </a:r>
            <a:r>
              <a:rPr lang="en-US" dirty="0">
                <a:solidFill>
                  <a:schemeClr val="bg1"/>
                </a:solidFill>
              </a:rPr>
              <a:t>similarity in change mechanisms for EMDR and CBT/ERP procedures point to reappraisal processes indicated by inhibitory learning</a:t>
            </a:r>
            <a:r>
              <a:rPr lang="en-US" dirty="0">
                <a:solidFill>
                  <a:schemeClr val="bg1"/>
                </a:solidFill>
              </a:rPr>
              <a:t> </a:t>
            </a:r>
            <a:endParaRPr lang="en-US" dirty="0" smtClean="0">
              <a:solidFill>
                <a:schemeClr val="bg1"/>
              </a:solidFill>
            </a:endParaRPr>
          </a:p>
          <a:p>
            <a:pPr lvl="1" algn="just"/>
            <a:r>
              <a:rPr lang="en-US" dirty="0" err="1" smtClean="0">
                <a:solidFill>
                  <a:schemeClr val="bg1"/>
                </a:solidFill>
              </a:rPr>
              <a:t>Wolpe</a:t>
            </a:r>
            <a:r>
              <a:rPr lang="en-US" dirty="0" smtClean="0">
                <a:solidFill>
                  <a:schemeClr val="bg1"/>
                </a:solidFill>
              </a:rPr>
              <a:t> </a:t>
            </a:r>
            <a:r>
              <a:rPr lang="en-US" dirty="0">
                <a:solidFill>
                  <a:schemeClr val="bg1"/>
                </a:solidFill>
              </a:rPr>
              <a:t>(1958) </a:t>
            </a:r>
            <a:r>
              <a:rPr lang="en-US" dirty="0" smtClean="0">
                <a:solidFill>
                  <a:schemeClr val="bg1"/>
                </a:solidFill>
              </a:rPr>
              <a:t>and the </a:t>
            </a:r>
            <a:r>
              <a:rPr lang="en-US" dirty="0">
                <a:solidFill>
                  <a:schemeClr val="bg1"/>
                </a:solidFill>
              </a:rPr>
              <a:t>process of reciprocal </a:t>
            </a:r>
            <a:r>
              <a:rPr lang="en-US" dirty="0" smtClean="0">
                <a:solidFill>
                  <a:schemeClr val="bg1"/>
                </a:solidFill>
              </a:rPr>
              <a:t>inhibition</a:t>
            </a:r>
          </a:p>
          <a:p>
            <a:pPr lvl="1" algn="just"/>
            <a:endParaRPr lang="en-US" dirty="0" smtClean="0">
              <a:solidFill>
                <a:schemeClr val="bg1"/>
              </a:solidFill>
            </a:endParaRPr>
          </a:p>
          <a:p>
            <a:pPr lvl="1" algn="just"/>
            <a:r>
              <a:rPr lang="en-US" dirty="0" smtClean="0">
                <a:solidFill>
                  <a:schemeClr val="bg1"/>
                </a:solidFill>
              </a:rPr>
              <a:t>ERP </a:t>
            </a:r>
            <a:r>
              <a:rPr lang="en-US" dirty="0">
                <a:solidFill>
                  <a:schemeClr val="bg1"/>
                </a:solidFill>
              </a:rPr>
              <a:t>procedures induce an emotional state of </a:t>
            </a:r>
            <a:r>
              <a:rPr lang="en-US" dirty="0" err="1">
                <a:solidFill>
                  <a:schemeClr val="bg1"/>
                </a:solidFill>
              </a:rPr>
              <a:t>familarity</a:t>
            </a:r>
            <a:r>
              <a:rPr lang="en-US" dirty="0">
                <a:solidFill>
                  <a:schemeClr val="bg1"/>
                </a:solidFill>
              </a:rPr>
              <a:t> and </a:t>
            </a:r>
            <a:r>
              <a:rPr lang="en-US" dirty="0" smtClean="0">
                <a:solidFill>
                  <a:schemeClr val="bg1"/>
                </a:solidFill>
              </a:rPr>
              <a:t>safety</a:t>
            </a:r>
          </a:p>
          <a:p>
            <a:pPr lvl="1" algn="just"/>
            <a:endParaRPr lang="en-US" dirty="0">
              <a:solidFill>
                <a:schemeClr val="bg1"/>
              </a:solidFill>
            </a:endParaRPr>
          </a:p>
          <a:p>
            <a:pPr lvl="1" algn="just"/>
            <a:r>
              <a:rPr lang="en-US" dirty="0">
                <a:solidFill>
                  <a:schemeClr val="bg1"/>
                </a:solidFill>
              </a:rPr>
              <a:t>In a similar vein, the installation of Positive Cognitions (PCs) in EMDR procedures with bilateral </a:t>
            </a:r>
            <a:r>
              <a:rPr lang="en-US" dirty="0" smtClean="0">
                <a:solidFill>
                  <a:schemeClr val="bg1"/>
                </a:solidFill>
              </a:rPr>
              <a:t>stimulation </a:t>
            </a:r>
            <a:r>
              <a:rPr lang="en-US" dirty="0">
                <a:solidFill>
                  <a:schemeClr val="bg1"/>
                </a:solidFill>
              </a:rPr>
              <a:t>counters the Negative Cognitions, and facilitates inhibitory </a:t>
            </a:r>
            <a:r>
              <a:rPr lang="en-US" dirty="0" smtClean="0">
                <a:solidFill>
                  <a:schemeClr val="bg1"/>
                </a:solidFill>
              </a:rPr>
              <a:t>learning</a:t>
            </a:r>
            <a:r>
              <a:rPr lang="en-US" dirty="0"/>
              <a:t>	</a:t>
            </a:r>
            <a:endParaRPr lang="en-US" dirty="0"/>
          </a:p>
        </p:txBody>
      </p:sp>
    </p:spTree>
    <p:extLst>
      <p:ext uri="{BB962C8B-B14F-4D97-AF65-F5344CB8AC3E}">
        <p14:creationId xmlns:p14="http://schemas.microsoft.com/office/powerpoint/2010/main" val="1649817610"/>
      </p:ext>
    </p:extLst>
  </p:cSld>
  <p:clrMapOvr>
    <a:masterClrMapping/>
  </p:clrMapOvr>
  <p:transition xmlns:p14="http://schemas.microsoft.com/office/powerpoint/2010/main" spd="slow">
    <p:push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500" b="1" cap="small" dirty="0" smtClean="0">
                <a:latin typeface="Constantia" pitchFamily="18" charset="0"/>
              </a:rPr>
              <a:t>Discussion</a:t>
            </a:r>
            <a:endParaRPr lang="en-US" sz="2500" b="1" cap="small" dirty="0">
              <a:latin typeface="Constantia" pitchFamily="18" charset="0"/>
            </a:endParaRPr>
          </a:p>
        </p:txBody>
      </p:sp>
      <p:grpSp>
        <p:nvGrpSpPr>
          <p:cNvPr id="6" name="Group 5"/>
          <p:cNvGrpSpPr/>
          <p:nvPr/>
        </p:nvGrpSpPr>
        <p:grpSpPr>
          <a:xfrm rot="16200000">
            <a:off x="3095853" y="4613197"/>
            <a:ext cx="7740503"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Rectangle 3"/>
          <p:cNvSpPr/>
          <p:nvPr/>
        </p:nvSpPr>
        <p:spPr>
          <a:xfrm>
            <a:off x="600363" y="957152"/>
            <a:ext cx="5726546" cy="4247317"/>
          </a:xfrm>
          <a:prstGeom prst="rect">
            <a:avLst/>
          </a:prstGeom>
        </p:spPr>
        <p:txBody>
          <a:bodyPr wrap="square">
            <a:spAutoFit/>
          </a:bodyPr>
          <a:lstStyle/>
          <a:p>
            <a:r>
              <a:rPr lang="en-US" dirty="0">
                <a:solidFill>
                  <a:schemeClr val="bg1"/>
                </a:solidFill>
              </a:rPr>
              <a:t>At the neurobiological </a:t>
            </a:r>
            <a:r>
              <a:rPr lang="en-US" dirty="0" smtClean="0">
                <a:solidFill>
                  <a:schemeClr val="bg1"/>
                </a:solidFill>
              </a:rPr>
              <a:t>level</a:t>
            </a:r>
          </a:p>
          <a:p>
            <a:pPr lvl="1"/>
            <a:r>
              <a:rPr lang="en-US" dirty="0" smtClean="0">
                <a:solidFill>
                  <a:schemeClr val="bg1"/>
                </a:solidFill>
              </a:rPr>
              <a:t>Recent studies by </a:t>
            </a:r>
            <a:r>
              <a:rPr lang="en-US" dirty="0" err="1" smtClean="0">
                <a:solidFill>
                  <a:schemeClr val="bg1"/>
                </a:solidFill>
              </a:rPr>
              <a:t>Baek</a:t>
            </a:r>
            <a:r>
              <a:rPr lang="en-US" dirty="0" smtClean="0">
                <a:solidFill>
                  <a:schemeClr val="bg1"/>
                </a:solidFill>
              </a:rPr>
              <a:t>, et al. (2019) </a:t>
            </a:r>
          </a:p>
          <a:p>
            <a:pPr lvl="2" algn="just"/>
            <a:r>
              <a:rPr lang="en-US" dirty="0" smtClean="0">
                <a:solidFill>
                  <a:schemeClr val="bg1"/>
                </a:solidFill>
              </a:rPr>
              <a:t>Inhibitory pathway that has reduced output to the fear-generating regions, therefore decreasing fear responses to the trauma reminder</a:t>
            </a:r>
          </a:p>
          <a:p>
            <a:endParaRPr lang="en-US" dirty="0">
              <a:solidFill>
                <a:schemeClr val="bg1"/>
              </a:solidFill>
            </a:endParaRPr>
          </a:p>
          <a:p>
            <a:pPr lvl="2" algn="just"/>
            <a:r>
              <a:rPr lang="en-US" dirty="0" smtClean="0">
                <a:solidFill>
                  <a:schemeClr val="bg1"/>
                </a:solidFill>
              </a:rPr>
              <a:t>The </a:t>
            </a:r>
            <a:r>
              <a:rPr lang="en-US" dirty="0">
                <a:solidFill>
                  <a:schemeClr val="bg1"/>
                </a:solidFill>
              </a:rPr>
              <a:t>inhibition pathway is activated with the bilateral stimulation </a:t>
            </a:r>
            <a:r>
              <a:rPr lang="en-US" dirty="0" smtClean="0">
                <a:solidFill>
                  <a:schemeClr val="bg1"/>
                </a:solidFill>
              </a:rPr>
              <a:t>and </a:t>
            </a:r>
            <a:r>
              <a:rPr lang="en-US" dirty="0">
                <a:solidFill>
                  <a:schemeClr val="bg1"/>
                </a:solidFill>
              </a:rPr>
              <a:t>reduces the fear response to the trauma reminding stimulus through “the neuronal pathway that links the superior </a:t>
            </a:r>
            <a:r>
              <a:rPr lang="en-US" dirty="0" err="1">
                <a:solidFill>
                  <a:schemeClr val="bg1"/>
                </a:solidFill>
              </a:rPr>
              <a:t>colliculus</a:t>
            </a:r>
            <a:r>
              <a:rPr lang="en-US" dirty="0">
                <a:solidFill>
                  <a:schemeClr val="bg1"/>
                </a:solidFill>
              </a:rPr>
              <a:t> and the </a:t>
            </a:r>
            <a:r>
              <a:rPr lang="en-US" dirty="0" err="1">
                <a:solidFill>
                  <a:schemeClr val="bg1"/>
                </a:solidFill>
              </a:rPr>
              <a:t>mediodorsal</a:t>
            </a:r>
            <a:r>
              <a:rPr lang="en-US" dirty="0">
                <a:solidFill>
                  <a:schemeClr val="bg1"/>
                </a:solidFill>
              </a:rPr>
              <a:t> thalamus” (pp. 336, cited by Holmes, 2019 with reference to </a:t>
            </a:r>
            <a:r>
              <a:rPr lang="en-US" dirty="0" err="1">
                <a:solidFill>
                  <a:schemeClr val="bg1"/>
                </a:solidFill>
              </a:rPr>
              <a:t>Baek</a:t>
            </a:r>
            <a:r>
              <a:rPr lang="en-US" dirty="0">
                <a:solidFill>
                  <a:schemeClr val="bg1"/>
                </a:solidFill>
              </a:rPr>
              <a:t>, et al., 2019). </a:t>
            </a:r>
          </a:p>
          <a:p>
            <a:pPr lvl="1" algn="just"/>
            <a:r>
              <a:rPr lang="en-US" dirty="0"/>
              <a:t>	</a:t>
            </a:r>
            <a:endParaRPr lang="en-US" dirty="0"/>
          </a:p>
        </p:txBody>
      </p:sp>
    </p:spTree>
    <p:extLst>
      <p:ext uri="{BB962C8B-B14F-4D97-AF65-F5344CB8AC3E}">
        <p14:creationId xmlns:p14="http://schemas.microsoft.com/office/powerpoint/2010/main" val="2027663086"/>
      </p:ext>
    </p:extLst>
  </p:cSld>
  <p:clrMapOvr>
    <a:masterClrMapping/>
  </p:clrMapOvr>
  <p:transition xmlns:p14="http://schemas.microsoft.com/office/powerpoint/2010/main" spd="slow">
    <p:push dir="d"/>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p:cNvSpPr/>
          <p:nvPr/>
        </p:nvSpPr>
        <p:spPr>
          <a:xfrm>
            <a:off x="3729038" y="3028950"/>
            <a:ext cx="4957762" cy="871538"/>
          </a:xfrm>
          <a:prstGeom prst="wedgeRectCallout">
            <a:avLst>
              <a:gd name="adj1" fmla="val -20199"/>
              <a:gd name="adj2" fmla="val 5009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3785732" y="3105150"/>
            <a:ext cx="4876800" cy="733879"/>
          </a:xfrm>
          <a:prstGeom prst="rect">
            <a:avLst/>
          </a:prstGeom>
        </p:spPr>
        <p:txBody>
          <a:bodyPr>
            <a:normAutofit/>
          </a:bodyPr>
          <a:lstStyle/>
          <a:p>
            <a:r>
              <a:rPr lang="en-US" sz="1400" dirty="0" smtClean="0">
                <a:solidFill>
                  <a:schemeClr val="bg1"/>
                </a:solidFill>
              </a:rPr>
              <a:t>“Thank you Contoso for providing access to the tools I need to do my job! Beautiful!”  </a:t>
            </a:r>
          </a:p>
          <a:p>
            <a:pPr algn="r"/>
            <a:r>
              <a:rPr lang="en-US" sz="1100" dirty="0" smtClean="0">
                <a:solidFill>
                  <a:schemeClr val="bg1"/>
                </a:solidFill>
              </a:rPr>
              <a:t>~Contoso Customer, Spokane, Washington</a:t>
            </a:r>
            <a:endParaRPr lang="en-US" sz="1100" dirty="0">
              <a:solidFill>
                <a:schemeClr val="bg1"/>
              </a:solidFill>
            </a:endParaRPr>
          </a:p>
        </p:txBody>
      </p:sp>
      <p:sp>
        <p:nvSpPr>
          <p:cNvPr id="11" name="Title 10"/>
          <p:cNvSpPr>
            <a:spLocks noGrp="1"/>
          </p:cNvSpPr>
          <p:nvPr>
            <p:ph type="title"/>
          </p:nvPr>
        </p:nvSpPr>
        <p:spPr>
          <a:xfrm>
            <a:off x="1440873" y="465710"/>
            <a:ext cx="5943599" cy="633514"/>
          </a:xfrm>
        </p:spPr>
        <p:txBody>
          <a:bodyPr>
            <a:normAutofit fontScale="90000"/>
          </a:bodyPr>
          <a:lstStyle/>
          <a:p>
            <a:pPr algn="ctr"/>
            <a:r>
              <a:rPr lang="en-US" dirty="0" smtClean="0"/>
              <a:t/>
            </a:r>
            <a:br>
              <a:rPr lang="en-US" dirty="0" smtClean="0"/>
            </a:br>
            <a:r>
              <a:rPr lang="en-US" sz="2800" b="1" cap="small" dirty="0" smtClean="0">
                <a:effectLst>
                  <a:reflection blurRad="6350" stA="16000" endPos="45500" dir="5400000" sy="-100000" algn="bl" rotWithShape="0"/>
                </a:effectLst>
                <a:latin typeface="Constantia" pitchFamily="18" charset="0"/>
              </a:rPr>
              <a:t>We are Committed to Improving </a:t>
            </a:r>
            <a:r>
              <a:rPr lang="en-US" sz="2800" dirty="0">
                <a:effectLst>
                  <a:reflection blurRad="6350" stA="16000" endPos="45500" dir="5400000" sy="-100000" algn="bl" rotWithShape="0"/>
                </a:effectLst>
              </a:rPr>
              <a:t>O</a:t>
            </a:r>
            <a:r>
              <a:rPr lang="en-US" sz="2800" b="1" cap="small" dirty="0" smtClean="0">
                <a:effectLst>
                  <a:reflection blurRad="6350" stA="16000" endPos="45500" dir="5400000" sy="-100000" algn="bl" rotWithShape="0"/>
                </a:effectLst>
                <a:latin typeface="Constantia" pitchFamily="18" charset="0"/>
              </a:rPr>
              <a:t>ur Customer’s User Experience</a:t>
            </a:r>
            <a:r>
              <a:rPr lang="en-US" dirty="0" smtClean="0"/>
              <a:t/>
            </a:r>
            <a:br>
              <a:rPr lang="en-US" dirty="0" smtClean="0"/>
            </a:br>
            <a:endParaRPr lang="en-US" dirty="0"/>
          </a:p>
        </p:txBody>
      </p:sp>
      <p:sp>
        <p:nvSpPr>
          <p:cNvPr id="14" name="Content Placeholder 13"/>
          <p:cNvSpPr>
            <a:spLocks noGrp="1"/>
          </p:cNvSpPr>
          <p:nvPr>
            <p:ph idx="1"/>
          </p:nvPr>
        </p:nvSpPr>
        <p:spPr>
          <a:xfrm>
            <a:off x="3316296" y="1900909"/>
            <a:ext cx="5379485" cy="1013741"/>
          </a:xfrm>
        </p:spPr>
        <p:txBody>
          <a:bodyPr>
            <a:normAutofit/>
          </a:bodyPr>
          <a:lstStyle/>
          <a:p>
            <a:pPr marL="0" indent="0">
              <a:buNone/>
            </a:pPr>
            <a:r>
              <a:rPr lang="en-US" dirty="0" smtClean="0"/>
              <a:t>Our advanced technology enables our customers to see and hear the beauty around them. </a:t>
            </a:r>
            <a:br>
              <a:rPr lang="en-US" dirty="0" smtClean="0"/>
            </a:br>
            <a:endParaRPr lang="en-US" dirty="0" smtClean="0"/>
          </a:p>
          <a:p>
            <a:pPr marL="0" indent="0">
              <a:buNone/>
            </a:pPr>
            <a:endParaRPr lang="en-US" dirty="0"/>
          </a:p>
        </p:txBody>
      </p:sp>
      <p:pic>
        <p:nvPicPr>
          <p:cNvPr id="7" name="Turtle.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66928" y="1463040"/>
            <a:ext cx="3008376" cy="2258568"/>
          </a:xfrm>
          <a:prstGeom prst="roundRect">
            <a:avLst>
              <a:gd name="adj" fmla="val 4167"/>
            </a:avLst>
          </a:prstGeom>
          <a:solidFill>
            <a:srgbClr val="FFFFFF"/>
          </a:solidFill>
          <a:ln w="76200" cap="sq">
            <a:solidFill>
              <a:srgbClr val="292929"/>
            </a:solidFill>
            <a:miter lim="800000"/>
          </a:ln>
          <a:effectLst>
            <a:reflection blurRad="12700" stA="28000" endPos="18000" dist="5000" dir="5400000" sy="-100000" algn="bl" rotWithShape="0"/>
          </a:effectLst>
          <a:scene3d>
            <a:camera prst="perspectiveContrastingRightFacing"/>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903682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20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EMDR as an alternative</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p:txBody>
          <a:bodyPr anchor="ctr">
            <a:normAutofit/>
          </a:bodyPr>
          <a:lstStyle/>
          <a:p>
            <a:pPr>
              <a:lnSpc>
                <a:spcPct val="150000"/>
              </a:lnSpc>
            </a:pPr>
            <a:r>
              <a:rPr lang="en-US" sz="2000" dirty="0" smtClean="0"/>
              <a:t>Successful application of EMDR in reducing OCD symptoms </a:t>
            </a:r>
          </a:p>
          <a:p>
            <a:pPr lvl="1">
              <a:lnSpc>
                <a:spcPct val="150000"/>
              </a:lnSpc>
            </a:pPr>
            <a:r>
              <a:rPr lang="en-US" dirty="0" err="1"/>
              <a:t>Bekkers</a:t>
            </a:r>
            <a:r>
              <a:rPr lang="en-US" dirty="0"/>
              <a:t>, 1999; </a:t>
            </a:r>
            <a:endParaRPr lang="en-US" dirty="0" smtClean="0"/>
          </a:p>
          <a:p>
            <a:pPr lvl="1">
              <a:lnSpc>
                <a:spcPct val="150000"/>
              </a:lnSpc>
            </a:pPr>
            <a:r>
              <a:rPr lang="en-US" dirty="0" err="1" smtClean="0"/>
              <a:t>Bohm</a:t>
            </a:r>
            <a:r>
              <a:rPr lang="en-US" dirty="0" smtClean="0"/>
              <a:t> </a:t>
            </a:r>
            <a:r>
              <a:rPr lang="en-US" dirty="0"/>
              <a:t>&amp; </a:t>
            </a:r>
            <a:r>
              <a:rPr lang="en-US" dirty="0" err="1"/>
              <a:t>Volderholzer</a:t>
            </a:r>
            <a:r>
              <a:rPr lang="en-US" dirty="0"/>
              <a:t>, 2010; </a:t>
            </a:r>
            <a:endParaRPr lang="en-US" dirty="0" smtClean="0"/>
          </a:p>
          <a:p>
            <a:pPr lvl="1">
              <a:lnSpc>
                <a:spcPct val="150000"/>
              </a:lnSpc>
            </a:pPr>
            <a:r>
              <a:rPr lang="en-US" dirty="0" smtClean="0"/>
              <a:t>Keenan</a:t>
            </a:r>
            <a:r>
              <a:rPr lang="en-US" dirty="0"/>
              <a:t>, Keenan, Ingham, &amp; Farrell, 2014; </a:t>
            </a:r>
            <a:endParaRPr lang="en-US" dirty="0" smtClean="0"/>
          </a:p>
          <a:p>
            <a:pPr lvl="1">
              <a:lnSpc>
                <a:spcPct val="150000"/>
              </a:lnSpc>
            </a:pPr>
            <a:r>
              <a:rPr lang="en-US" dirty="0" smtClean="0"/>
              <a:t>Marr</a:t>
            </a:r>
            <a:r>
              <a:rPr lang="en-US" dirty="0"/>
              <a:t>, 2012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3544333182"/>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687608"/>
            <a:ext cx="8251902" cy="685800"/>
          </a:xfrm>
        </p:spPr>
        <p:txBody>
          <a:bodyPr>
            <a:noAutofit/>
          </a:bodyPr>
          <a:lstStyle/>
          <a:p>
            <a:pPr algn="ctr"/>
            <a:r>
              <a:rPr lang="en-US" sz="1900" b="1" cap="small" spc="0" dirty="0" smtClean="0">
                <a:effectLst>
                  <a:reflection blurRad="6350" stA="28000" endPos="45500" dir="5400000" sy="-100000" algn="bl" rotWithShape="0"/>
                </a:effectLst>
                <a:latin typeface="Constantia" pitchFamily="18" charset="0"/>
              </a:rPr>
              <a:t>We are dedicated to maintaining a natural, </a:t>
            </a:r>
            <a:br>
              <a:rPr lang="en-US" sz="1900" b="1" cap="small" spc="0" dirty="0" smtClean="0">
                <a:effectLst>
                  <a:reflection blurRad="6350" stA="28000" endPos="45500" dir="5400000" sy="-100000" algn="bl" rotWithShape="0"/>
                </a:effectLst>
                <a:latin typeface="Constantia" pitchFamily="18" charset="0"/>
              </a:rPr>
            </a:br>
            <a:r>
              <a:rPr lang="en-US" sz="1900" b="1" cap="small" spc="0" dirty="0" smtClean="0">
                <a:effectLst>
                  <a:reflection blurRad="6350" stA="28000" endPos="45500" dir="5400000" sy="-100000" algn="bl" rotWithShape="0"/>
                </a:effectLst>
                <a:latin typeface="Constantia" pitchFamily="18" charset="0"/>
              </a:rPr>
              <a:t>safe and </a:t>
            </a:r>
            <a:r>
              <a:rPr lang="en-US" sz="1900" b="1" cap="small" spc="0" dirty="0" smtClean="0">
                <a:solidFill>
                  <a:schemeClr val="accent3">
                    <a:lumMod val="75000"/>
                  </a:schemeClr>
                </a:solidFill>
                <a:effectLst>
                  <a:reflection blurRad="6350" stA="28000" endPos="45500" dir="5400000" sy="-100000" algn="bl" rotWithShape="0"/>
                </a:effectLst>
                <a:latin typeface="Constantia" pitchFamily="18" charset="0"/>
              </a:rPr>
              <a:t>GREEN</a:t>
            </a:r>
            <a:r>
              <a:rPr lang="en-US" sz="1900" b="1" cap="small" spc="0" dirty="0" smtClean="0">
                <a:effectLst>
                  <a:reflection blurRad="6350" stA="28000" endPos="45500" dir="5400000" sy="-100000" algn="bl" rotWithShape="0"/>
                </a:effectLst>
                <a:latin typeface="Constantia" pitchFamily="18" charset="0"/>
              </a:rPr>
              <a:t> environment…</a:t>
            </a:r>
            <a:r>
              <a:rPr lang="en-US" sz="1900" b="1" cap="small" dirty="0" smtClean="0">
                <a:latin typeface="Constantia" pitchFamily="18" charset="0"/>
              </a:rPr>
              <a:t/>
            </a:r>
            <a:br>
              <a:rPr lang="en-US" sz="1900" b="1" cap="small" dirty="0" smtClean="0">
                <a:latin typeface="Constantia" pitchFamily="18" charset="0"/>
              </a:rPr>
            </a:br>
            <a:endParaRPr lang="en-US" sz="1900" b="1" cap="small" dirty="0">
              <a:latin typeface="Constantia" pitchFamily="18" charset="0"/>
            </a:endParaRPr>
          </a:p>
        </p:txBody>
      </p:sp>
      <p:sp>
        <p:nvSpPr>
          <p:cNvPr id="17" name="Title 14"/>
          <p:cNvSpPr txBox="1">
            <a:spLocks/>
          </p:cNvSpPr>
          <p:nvPr/>
        </p:nvSpPr>
        <p:spPr>
          <a:xfrm>
            <a:off x="546409" y="3853722"/>
            <a:ext cx="8184995" cy="685800"/>
          </a:xfrm>
          <a:prstGeom prst="rect">
            <a:avLst/>
          </a:prstGeom>
        </p:spPr>
        <p:txBody>
          <a:bodyPr vert="horz" anchor="t">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600" dirty="0" smtClean="0">
                <a:solidFill>
                  <a:schemeClr val="bg1"/>
                </a:solidFill>
                <a:ea typeface="+mj-ea"/>
                <a:cs typeface="+mj-cs"/>
              </a:rPr>
              <a:t>so that </a:t>
            </a:r>
            <a:r>
              <a:rPr kumimoji="0" lang="en-US" sz="1600" b="0" i="0" u="none" strike="noStrike" kern="1200" cap="none" normalizeH="0" noProof="0" dirty="0" smtClean="0">
                <a:ln>
                  <a:noFill/>
                </a:ln>
                <a:solidFill>
                  <a:schemeClr val="bg1"/>
                </a:solidFill>
                <a:effectLst/>
                <a:uLnTx/>
                <a:uFillTx/>
                <a:ea typeface="+mj-ea"/>
                <a:cs typeface="+mj-cs"/>
              </a:rPr>
              <a:t>our children can enjoy the same resources </a:t>
            </a:r>
            <a:br>
              <a:rPr kumimoji="0" lang="en-US" sz="1600" b="0" i="0" u="none" strike="noStrike" kern="1200" cap="none" normalizeH="0" noProof="0" dirty="0" smtClean="0">
                <a:ln>
                  <a:noFill/>
                </a:ln>
                <a:solidFill>
                  <a:schemeClr val="bg1"/>
                </a:solidFill>
                <a:effectLst/>
                <a:uLnTx/>
                <a:uFillTx/>
                <a:ea typeface="+mj-ea"/>
                <a:cs typeface="+mj-cs"/>
              </a:rPr>
            </a:br>
            <a:r>
              <a:rPr kumimoji="0" lang="en-US" sz="1600" b="0" i="0" u="none" strike="noStrike" kern="1200" cap="none" normalizeH="0" noProof="0" dirty="0" smtClean="0">
                <a:ln>
                  <a:noFill/>
                </a:ln>
                <a:solidFill>
                  <a:schemeClr val="bg1"/>
                </a:solidFill>
                <a:effectLst/>
                <a:uLnTx/>
                <a:uFillTx/>
                <a:ea typeface="+mj-ea"/>
                <a:cs typeface="+mj-cs"/>
              </a:rPr>
              <a:t>and beauty that we have for generations.</a:t>
            </a:r>
            <a:endParaRPr kumimoji="0" lang="en-US" sz="1600" b="0" i="0" u="none" strike="noStrike" kern="1200" cap="none" normalizeH="0" baseline="0" noProof="0" dirty="0">
              <a:ln>
                <a:noFill/>
              </a:ln>
              <a:solidFill>
                <a:schemeClr val="bg1"/>
              </a:solidFill>
              <a:effectLst/>
              <a:uLnTx/>
              <a:uFillTx/>
              <a:ea typeface="+mj-ea"/>
              <a:cs typeface="+mj-cs"/>
            </a:endParaRPr>
          </a:p>
        </p:txBody>
      </p:sp>
      <p:pic>
        <p:nvPicPr>
          <p:cNvPr id="6" name="Fis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2871" y="1428750"/>
            <a:ext cx="2798259"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411510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1" presetClass="mediacall" presetSubtype="0" fill="hold" nodeType="withEffect">
                                  <p:stCondLst>
                                    <p:cond delay="0"/>
                                  </p:stCondLst>
                                  <p:childTnLst>
                                    <p:cmd type="call" cmd="playFrom(0.0)">
                                      <p:cBhvr>
                                        <p:cTn id="12" dur="24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How does EMDR work?</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p:txBody>
          <a:bodyPr anchor="ctr">
            <a:normAutofit/>
          </a:bodyPr>
          <a:lstStyle/>
          <a:p>
            <a:pPr>
              <a:lnSpc>
                <a:spcPct val="150000"/>
              </a:lnSpc>
            </a:pPr>
            <a:r>
              <a:rPr lang="en-US" sz="2000" dirty="0" smtClean="0"/>
              <a:t>Bilateral stimulation </a:t>
            </a:r>
          </a:p>
          <a:p>
            <a:pPr lvl="1">
              <a:lnSpc>
                <a:spcPct val="150000"/>
              </a:lnSpc>
            </a:pPr>
            <a:r>
              <a:rPr lang="en-US" dirty="0"/>
              <a:t>facilitates the integration of information at a neural level (Levin, </a:t>
            </a:r>
            <a:r>
              <a:rPr lang="en-US" dirty="0" err="1"/>
              <a:t>Lazrove</a:t>
            </a:r>
            <a:r>
              <a:rPr lang="en-US" dirty="0"/>
              <a:t> &amp; van der </a:t>
            </a:r>
            <a:r>
              <a:rPr lang="en-US" dirty="0" err="1"/>
              <a:t>Kolk</a:t>
            </a:r>
            <a:r>
              <a:rPr lang="en-US" dirty="0"/>
              <a:t>, 1999) </a:t>
            </a:r>
            <a:endParaRPr lang="en-US" dirty="0" smtClean="0"/>
          </a:p>
          <a:p>
            <a:pPr lvl="1">
              <a:lnSpc>
                <a:spcPct val="150000"/>
              </a:lnSpc>
            </a:pPr>
            <a:r>
              <a:rPr lang="en-US" dirty="0"/>
              <a:t>adds significantly positive treatment outcomes (Wilson, et al., 1996) </a:t>
            </a:r>
            <a:endParaRPr lang="en-US" dirty="0" smtClean="0"/>
          </a:p>
          <a:p>
            <a:pPr lvl="1">
              <a:lnSpc>
                <a:spcPct val="150000"/>
              </a:lnSpc>
            </a:pPr>
            <a:r>
              <a:rPr lang="en-US" dirty="0" smtClean="0"/>
              <a:t>enhances </a:t>
            </a:r>
            <a:r>
              <a:rPr lang="en-US" dirty="0"/>
              <a:t>processing (</a:t>
            </a:r>
            <a:r>
              <a:rPr lang="en-US" dirty="0" err="1"/>
              <a:t>Renfrey</a:t>
            </a:r>
            <a:r>
              <a:rPr lang="en-US" dirty="0"/>
              <a:t> &amp; Spates, 1994</a:t>
            </a:r>
            <a:r>
              <a:rPr lang="en-US" dirty="0" smtClean="0"/>
              <a:t>)</a:t>
            </a:r>
          </a:p>
          <a:p>
            <a:pPr lvl="1">
              <a:lnSpc>
                <a:spcPct val="150000"/>
              </a:lnSpc>
            </a:pPr>
            <a:r>
              <a:rPr lang="en-US" dirty="0"/>
              <a:t>reduces vividness of memory (Lee &amp; Drummond, 2008</a:t>
            </a:r>
            <a:r>
              <a:rPr lang="en-US" dirty="0" smtClean="0"/>
              <a:t>)</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2027464778"/>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How does EMDR work?</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p:txBody>
          <a:bodyPr anchor="ctr">
            <a:normAutofit/>
          </a:bodyPr>
          <a:lstStyle/>
          <a:p>
            <a:pPr>
              <a:lnSpc>
                <a:spcPct val="150000"/>
              </a:lnSpc>
            </a:pPr>
            <a:r>
              <a:rPr lang="en-US" sz="2000" dirty="0" smtClean="0"/>
              <a:t>Bilateral stimulation stimulates the integration of information at a neural level (</a:t>
            </a:r>
            <a:r>
              <a:rPr lang="en-US" sz="2000" dirty="0" err="1" smtClean="0"/>
              <a:t>Baek</a:t>
            </a:r>
            <a:r>
              <a:rPr lang="en-US" sz="2000" dirty="0" smtClean="0"/>
              <a:t>, et al, 2019; cited by Holmes, 2019)</a:t>
            </a:r>
          </a:p>
          <a:p>
            <a:pPr lvl="1">
              <a:lnSpc>
                <a:spcPct val="150000"/>
              </a:lnSpc>
            </a:pPr>
            <a:r>
              <a:rPr lang="en-US" dirty="0"/>
              <a:t>the exposure to alternating bilateral visual stimuli (ABS) is required for extinction in feared memory and reduction in feared behaviour </a:t>
            </a:r>
            <a:endParaRPr lang="en-US" dirty="0" smtClean="0"/>
          </a:p>
          <a:p>
            <a:pPr lvl="1">
              <a:lnSpc>
                <a:spcPct val="150000"/>
              </a:lnSpc>
            </a:pPr>
            <a:r>
              <a:rPr lang="en-US" dirty="0"/>
              <a:t>extinction and EMDR procedures work in parallel to enhance the neuronal pathway that links the superior </a:t>
            </a:r>
            <a:r>
              <a:rPr lang="en-US" dirty="0" err="1"/>
              <a:t>colliculus</a:t>
            </a:r>
            <a:r>
              <a:rPr lang="en-US" dirty="0"/>
              <a:t> and the </a:t>
            </a:r>
            <a:r>
              <a:rPr lang="en-US" dirty="0" err="1"/>
              <a:t>mediodorsal</a:t>
            </a:r>
            <a:r>
              <a:rPr lang="en-US" dirty="0"/>
              <a:t> </a:t>
            </a:r>
            <a:r>
              <a:rPr lang="en-US" dirty="0" smtClean="0"/>
              <a:t>thalamus</a:t>
            </a:r>
          </a:p>
          <a:p>
            <a:pPr>
              <a:lnSpc>
                <a:spcPct val="150000"/>
              </a:lnSpc>
            </a:pPr>
            <a:r>
              <a:rPr lang="en-US" sz="2000" dirty="0"/>
              <a:t>S</a:t>
            </a:r>
            <a:r>
              <a:rPr lang="en-US" sz="2000" dirty="0" smtClean="0"/>
              <a:t>ome </a:t>
            </a:r>
            <a:r>
              <a:rPr lang="en-US" sz="2000" dirty="0"/>
              <a:t>similarities between EMDR and exposure therapy </a:t>
            </a:r>
            <a:endParaRPr lang="en-US" sz="2000"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2808878499"/>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How does EMDR work?</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p:txBody>
          <a:bodyPr anchor="ctr">
            <a:normAutofit/>
          </a:bodyPr>
          <a:lstStyle/>
          <a:p>
            <a:pPr>
              <a:lnSpc>
                <a:spcPct val="150000"/>
              </a:lnSpc>
            </a:pPr>
            <a:r>
              <a:rPr lang="en-US" sz="2000" dirty="0" smtClean="0"/>
              <a:t>Similarities between EMDR and exposure therapy</a:t>
            </a:r>
          </a:p>
          <a:p>
            <a:pPr lvl="1">
              <a:lnSpc>
                <a:spcPct val="150000"/>
              </a:lnSpc>
            </a:pPr>
            <a:r>
              <a:rPr lang="en-US" dirty="0" smtClean="0"/>
              <a:t>A </a:t>
            </a:r>
            <a:r>
              <a:rPr lang="en-US" dirty="0"/>
              <a:t>combination of EMDR and exposure and response prevention (ERP) approaches in the treatment of OCD </a:t>
            </a:r>
            <a:r>
              <a:rPr lang="en-US" dirty="0" smtClean="0"/>
              <a:t> </a:t>
            </a:r>
          </a:p>
          <a:p>
            <a:pPr lvl="1">
              <a:lnSpc>
                <a:spcPct val="150000"/>
              </a:lnSpc>
            </a:pPr>
            <a:r>
              <a:rPr lang="en-US" dirty="0"/>
              <a:t>Much of the research previously done with EMDR has targeted the trauma history of the OCD </a:t>
            </a:r>
            <a:r>
              <a:rPr lang="en-US" dirty="0" smtClean="0"/>
              <a:t>individual</a:t>
            </a:r>
          </a:p>
          <a:p>
            <a:pPr lvl="1">
              <a:lnSpc>
                <a:spcPct val="150000"/>
              </a:lnSpc>
            </a:pPr>
            <a:r>
              <a:rPr lang="en-US" dirty="0" smtClean="0"/>
              <a:t>Other </a:t>
            </a:r>
            <a:r>
              <a:rPr lang="en-US" dirty="0"/>
              <a:t>streams of literature (in the minority) that have applied EMDR to OCD without focusing primarily on the trauma history or traumatic/stressful life event. </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4060189610"/>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How does EMDR work?</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p:txBody>
          <a:bodyPr anchor="ctr">
            <a:normAutofit lnSpcReduction="10000"/>
          </a:bodyPr>
          <a:lstStyle/>
          <a:p>
            <a:pPr>
              <a:lnSpc>
                <a:spcPct val="150000"/>
              </a:lnSpc>
            </a:pPr>
            <a:r>
              <a:rPr lang="en-US" sz="2000" dirty="0" smtClean="0"/>
              <a:t>Similarities between EMDR and exposure therapy</a:t>
            </a:r>
          </a:p>
          <a:p>
            <a:pPr lvl="1">
              <a:lnSpc>
                <a:spcPct val="150000"/>
              </a:lnSpc>
            </a:pPr>
            <a:r>
              <a:rPr lang="en-US" dirty="0" smtClean="0"/>
              <a:t>Other </a:t>
            </a:r>
            <a:r>
              <a:rPr lang="en-US" dirty="0"/>
              <a:t>streams of literature (in the minority) that have applied EMDR to OCD without focusing primarily on the trauma history or traumatic/stressful life event. </a:t>
            </a:r>
            <a:endParaRPr lang="en-US" dirty="0" smtClean="0"/>
          </a:p>
          <a:p>
            <a:pPr lvl="2">
              <a:lnSpc>
                <a:spcPct val="150000"/>
              </a:lnSpc>
            </a:pPr>
            <a:r>
              <a:rPr lang="en-US" dirty="0"/>
              <a:t>Marsden, et al. (2016) has pointed out the most obvious change mechanism in common between EMDR and ERP/CBT is that of exposure to anxiety-provoking stimuli, which EMDR applies </a:t>
            </a:r>
            <a:r>
              <a:rPr lang="en-US" dirty="0" err="1"/>
              <a:t>imaginally</a:t>
            </a:r>
            <a:r>
              <a:rPr lang="en-US" dirty="0"/>
              <a:t> and CBT applies both in-vivo and </a:t>
            </a:r>
            <a:r>
              <a:rPr lang="en-US" dirty="0" err="1"/>
              <a:t>imaginally</a:t>
            </a:r>
            <a:r>
              <a:rPr lang="en-US" dirty="0"/>
              <a:t>. </a:t>
            </a:r>
            <a:endParaRPr lang="en-US" dirty="0" smtClean="0"/>
          </a:p>
          <a:p>
            <a:pPr lvl="2">
              <a:lnSpc>
                <a:spcPct val="150000"/>
              </a:lnSpc>
            </a:pPr>
            <a:r>
              <a:rPr lang="en-US" dirty="0" smtClean="0"/>
              <a:t>In </a:t>
            </a:r>
            <a:r>
              <a:rPr lang="en-US" dirty="0"/>
              <a:t>addition, Marr (2012) has suggested that EMDR could target the fears and ritualized </a:t>
            </a:r>
            <a:r>
              <a:rPr lang="en-US" dirty="0" err="1"/>
              <a:t>behaviours</a:t>
            </a:r>
            <a:r>
              <a:rPr lang="en-US" dirty="0"/>
              <a:t> of OCD to decrease the range of symptoms in the present before proceeding to process past events linked to the onset of OCD </a:t>
            </a:r>
            <a:r>
              <a:rPr lang="en-US" dirty="0" smtClean="0"/>
              <a:t>symptoms</a:t>
            </a: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1938420162"/>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effectLst>
                  <a:reflection blurRad="6350" stA="42000" endPos="45500" dir="5400000" sy="-100000" algn="bl" rotWithShape="0"/>
                </a:effectLst>
                <a:latin typeface="Constantia" pitchFamily="18" charset="0"/>
              </a:rPr>
              <a:t>How does EMDR work?</a:t>
            </a:r>
            <a:endParaRPr lang="en-US" sz="2500" b="1" cap="small" dirty="0">
              <a:effectLst>
                <a:reflection blurRad="6350" stA="42000" endPos="45500" dir="5400000" sy="-100000" algn="bl" rotWithShape="0"/>
              </a:effectLst>
              <a:latin typeface="Constantia" pitchFamily="18" charset="0"/>
            </a:endParaRPr>
          </a:p>
        </p:txBody>
      </p:sp>
      <p:sp>
        <p:nvSpPr>
          <p:cNvPr id="2" name="Content Placeholder 1"/>
          <p:cNvSpPr>
            <a:spLocks noGrp="1"/>
          </p:cNvSpPr>
          <p:nvPr>
            <p:ph idx="1"/>
          </p:nvPr>
        </p:nvSpPr>
        <p:spPr>
          <a:xfrm>
            <a:off x="457200" y="1200151"/>
            <a:ext cx="8229600" cy="3625849"/>
          </a:xfrm>
        </p:spPr>
        <p:txBody>
          <a:bodyPr anchor="ctr">
            <a:normAutofit lnSpcReduction="10000"/>
          </a:bodyPr>
          <a:lstStyle/>
          <a:p>
            <a:pPr>
              <a:lnSpc>
                <a:spcPct val="150000"/>
              </a:lnSpc>
            </a:pPr>
            <a:r>
              <a:rPr lang="en-US" sz="2000" dirty="0" smtClean="0"/>
              <a:t>Similarities between EMDR and exposure therapy</a:t>
            </a:r>
          </a:p>
          <a:p>
            <a:pPr lvl="1">
              <a:lnSpc>
                <a:spcPct val="150000"/>
              </a:lnSpc>
            </a:pPr>
            <a:r>
              <a:rPr lang="en-US" dirty="0" smtClean="0"/>
              <a:t>Other </a:t>
            </a:r>
            <a:r>
              <a:rPr lang="en-US" dirty="0"/>
              <a:t>streams of literature (in the minority) that have applied EMDR to OCD without focusing primarily on the trauma history or traumatic/stressful life event. </a:t>
            </a:r>
            <a:endParaRPr lang="en-US" dirty="0" smtClean="0"/>
          </a:p>
          <a:p>
            <a:pPr lvl="2">
              <a:lnSpc>
                <a:spcPct val="150000"/>
              </a:lnSpc>
            </a:pPr>
            <a:r>
              <a:rPr lang="en-US" dirty="0" smtClean="0"/>
              <a:t>In </a:t>
            </a:r>
            <a:r>
              <a:rPr lang="en-US" dirty="0"/>
              <a:t>this regard, Marr has suggested a treatment plan in the following order for the EMDR processing of OCD symptoms</a:t>
            </a:r>
            <a:r>
              <a:rPr lang="en-US" dirty="0" smtClean="0"/>
              <a:t>:</a:t>
            </a:r>
          </a:p>
          <a:p>
            <a:pPr lvl="3">
              <a:lnSpc>
                <a:spcPct val="150000"/>
              </a:lnSpc>
            </a:pPr>
            <a:r>
              <a:rPr lang="en-US" dirty="0" smtClean="0"/>
              <a:t>current </a:t>
            </a:r>
            <a:r>
              <a:rPr lang="en-US" dirty="0"/>
              <a:t>triggers of obsessions and compulsions, </a:t>
            </a:r>
            <a:endParaRPr lang="en-US" dirty="0" smtClean="0"/>
          </a:p>
          <a:p>
            <a:pPr lvl="3">
              <a:lnSpc>
                <a:spcPct val="150000"/>
              </a:lnSpc>
            </a:pPr>
            <a:r>
              <a:rPr lang="en-US" dirty="0" smtClean="0"/>
              <a:t>installing </a:t>
            </a:r>
            <a:r>
              <a:rPr lang="en-US" dirty="0"/>
              <a:t>a future template, </a:t>
            </a:r>
            <a:endParaRPr lang="en-US" dirty="0" smtClean="0"/>
          </a:p>
          <a:p>
            <a:pPr lvl="3">
              <a:lnSpc>
                <a:spcPct val="150000"/>
              </a:lnSpc>
            </a:pPr>
            <a:r>
              <a:rPr lang="en-US" dirty="0" smtClean="0"/>
              <a:t>and </a:t>
            </a:r>
            <a:r>
              <a:rPr lang="en-US" dirty="0"/>
              <a:t>then processing any past related disturbing events</a:t>
            </a:r>
            <a:r>
              <a:rPr lang="en-US" dirty="0" smtClean="0"/>
              <a:t>.</a:t>
            </a:r>
          </a:p>
          <a:p>
            <a:pPr lvl="2">
              <a:lnSpc>
                <a:spcPct val="150000"/>
              </a:lnSpc>
            </a:pPr>
            <a:r>
              <a:rPr lang="en-US" dirty="0" smtClean="0"/>
              <a:t> </a:t>
            </a:r>
            <a:r>
              <a:rPr lang="en-US" dirty="0"/>
              <a:t>The processing of past related disturbing events may not be necessary for some OCD individuals without a trauma history. </a:t>
            </a:r>
          </a:p>
          <a:p>
            <a:pPr lvl="2">
              <a:lnSpc>
                <a:spcPct val="150000"/>
              </a:lnSpc>
            </a:pPr>
            <a:endParaRPr lang="en-US" dirty="0">
              <a:effectLst>
                <a:outerShdw blurRad="50800" dist="38100" dir="2700000" algn="tl" rotWithShape="0">
                  <a:prstClr val="black"/>
                </a:outerShdw>
              </a:effectLst>
            </a:endParaRPr>
          </a:p>
        </p:txBody>
      </p:sp>
    </p:spTree>
    <p:extLst>
      <p:ext uri="{BB962C8B-B14F-4D97-AF65-F5344CB8AC3E}">
        <p14:creationId xmlns:p14="http://schemas.microsoft.com/office/powerpoint/2010/main" val="169949271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Multimedia Chor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pperplate Gothic Bold"/>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Multimedia Choreography.potx</Template>
  <TotalTime>0</TotalTime>
  <Words>7305</Words>
  <Application>Microsoft Macintosh PowerPoint</Application>
  <PresentationFormat>On-screen Show (16:9)</PresentationFormat>
  <Paragraphs>309</Paragraphs>
  <Slides>40</Slides>
  <Notes>39</Notes>
  <HiddenSlides>0</HiddenSlides>
  <MMClips>2</MMClips>
  <ScaleCrop>false</ScaleCrop>
  <HeadingPairs>
    <vt:vector size="6" baseType="variant">
      <vt:variant>
        <vt:lpstr>Theme</vt:lpstr>
      </vt:variant>
      <vt:variant>
        <vt:i4>1</vt:i4>
      </vt:variant>
      <vt:variant>
        <vt:lpstr>Links</vt:lpstr>
      </vt:variant>
      <vt:variant>
        <vt:i4>2</vt:i4>
      </vt:variant>
      <vt:variant>
        <vt:lpstr>Slide Titles</vt:lpstr>
      </vt:variant>
      <vt:variant>
        <vt:i4>40</vt:i4>
      </vt:variant>
    </vt:vector>
  </HeadingPairs>
  <TitlesOfParts>
    <vt:vector size="43" baseType="lpstr">
      <vt:lpstr>Multimedia Choreography</vt:lpstr>
      <vt:lpstr>windsurfer:Users:matt1:Dropbox:EMDR%20Asia%20Conference%202017-2020:EMDR%20Thailand%202020:My%20case%20study:EMDR%20and%20OCD:Case%20presentation:Case%20presentation%20on%20EMDR%20and%20OCD.doc!OLE_LINK1</vt:lpstr>
      <vt:lpstr>windsurfer:Users:matt1:Dropbox:EMDR%20Asia%20Conference%202017-2020:EMDR%20Thailand%202020:My%20case%20study:EMDR%20and%20OCD:Case%20presentation:Case%20presentation%20on%20EMDR%20and%20OCD.doc!OLE_LINK2</vt:lpstr>
      <vt:lpstr>EMDR and the processing of OCD symptoms</vt:lpstr>
      <vt:lpstr>PowerPoint Presentation</vt:lpstr>
      <vt:lpstr>ERP procedures</vt:lpstr>
      <vt:lpstr>EMDR as an alternative</vt:lpstr>
      <vt:lpstr>How does EMDR work?</vt:lpstr>
      <vt:lpstr>How does EMDR work?</vt:lpstr>
      <vt:lpstr>How does EMDR work?</vt:lpstr>
      <vt:lpstr>How does EMDR work?</vt:lpstr>
      <vt:lpstr>How does EMDR work?</vt:lpstr>
      <vt:lpstr>Objectives of Present Paper</vt:lpstr>
      <vt:lpstr>Objectives of Present Paper</vt:lpstr>
      <vt:lpstr>Objectives of Present Paper</vt:lpstr>
      <vt:lpstr>PowerPoint Presentation</vt:lpstr>
      <vt:lpstr>Objectives of Present Paper</vt:lpstr>
      <vt:lpstr>Objectives of Present Paper</vt:lpstr>
      <vt:lpstr>Objectives of Present Paper</vt:lpstr>
      <vt:lpstr>Objectives of Present Paper</vt:lpstr>
      <vt:lpstr>PowerPoint Presentation</vt:lpstr>
      <vt:lpstr>Objectives of Present Paper</vt:lpstr>
      <vt:lpstr>PowerPoint Presentation</vt:lpstr>
      <vt:lpstr>PowerPoint Presentation</vt:lpstr>
      <vt:lpstr>Case 1</vt:lpstr>
      <vt:lpstr>PowerPoint Presentation</vt:lpstr>
      <vt:lpstr>PowerPoint Presentation</vt:lpstr>
      <vt:lpstr>Case 2</vt:lpstr>
      <vt:lpstr>PowerPoint Presentation</vt:lpstr>
      <vt:lpstr>PowerPoint Presentation</vt:lpstr>
      <vt:lpstr>PowerPoint Presentation</vt:lpstr>
      <vt:lpstr>PowerPoint Presentation</vt:lpstr>
      <vt:lpstr>PowerPoint Presentation</vt:lpstr>
      <vt:lpstr>PowerPoint Presentation</vt:lpstr>
      <vt:lpstr>Discussion</vt:lpstr>
      <vt:lpstr>Discussion</vt:lpstr>
      <vt:lpstr>Discussion</vt:lpstr>
      <vt:lpstr>Discussion</vt:lpstr>
      <vt:lpstr>Discussion</vt:lpstr>
      <vt:lpstr>Discussion</vt:lpstr>
      <vt:lpstr>Discussion</vt:lpstr>
      <vt:lpstr> We are Committed to Improving Our Customer’s User Experience </vt:lpstr>
      <vt:lpstr>We are dedicated to maintaining a natural,  safe and GREEN environment…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2010-04-09T00:06:37Z</dcterms:created>
  <dcterms:modified xsi:type="dcterms:W3CDTF">2019-12-16T07:49:16Z</dcterms:modified>
</cp:coreProperties>
</file>