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13" r:id="rId2"/>
    <p:sldId id="311" r:id="rId3"/>
    <p:sldId id="312" r:id="rId4"/>
    <p:sldId id="314" r:id="rId5"/>
    <p:sldId id="257" r:id="rId6"/>
    <p:sldId id="261" r:id="rId7"/>
    <p:sldId id="258" r:id="rId8"/>
    <p:sldId id="259" r:id="rId9"/>
    <p:sldId id="268" r:id="rId10"/>
    <p:sldId id="269" r:id="rId11"/>
    <p:sldId id="270" r:id="rId12"/>
    <p:sldId id="265" r:id="rId13"/>
    <p:sldId id="271" r:id="rId14"/>
    <p:sldId id="272" r:id="rId15"/>
    <p:sldId id="273" r:id="rId16"/>
    <p:sldId id="274" r:id="rId17"/>
    <p:sldId id="275" r:id="rId18"/>
    <p:sldId id="276" r:id="rId19"/>
    <p:sldId id="284" r:id="rId20"/>
    <p:sldId id="262" r:id="rId21"/>
    <p:sldId id="277" r:id="rId22"/>
    <p:sldId id="282" r:id="rId23"/>
    <p:sldId id="281" r:id="rId24"/>
    <p:sldId id="263" r:id="rId25"/>
    <p:sldId id="264" r:id="rId26"/>
    <p:sldId id="266" r:id="rId27"/>
    <p:sldId id="267" r:id="rId28"/>
    <p:sldId id="280" r:id="rId29"/>
    <p:sldId id="278"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86" d="100"/>
          <a:sy n="86" d="100"/>
        </p:scale>
        <p:origin x="48" y="1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39249F-ADFC-4ACF-9998-21AAF7F988F5}"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zh-CN" altLang="en-US"/>
        </a:p>
      </dgm:t>
    </dgm:pt>
    <dgm:pt modelId="{22CB79CC-415A-4F0E-BE96-21B7CC76061C}">
      <dgm:prSet phldrT="[文本]"/>
      <dgm:spPr/>
      <dgm:t>
        <a:bodyPr/>
        <a:lstStyle/>
        <a:p>
          <a:r>
            <a:rPr lang="en-GB"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Research perspective (specific): </a:t>
          </a:r>
          <a:r>
            <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研究的视角</a:t>
          </a:r>
        </a:p>
      </dgm:t>
    </dgm:pt>
    <dgm:pt modelId="{89788CB6-0C04-4DC3-B77D-D628529DE142}" type="parTrans" cxnId="{09F63DBB-85DC-4E1B-BBCC-167AE4ED58C6}">
      <dgm:prSet/>
      <dgm:spPr/>
      <dgm:t>
        <a:bodyPr/>
        <a:lstStyle/>
        <a:p>
          <a:endParaRPr lang="zh-CN" altLang="en-US"/>
        </a:p>
      </dgm:t>
    </dgm:pt>
    <dgm:pt modelId="{0410D147-D3FA-4919-8558-7EAC365CC5D9}" type="sibTrans" cxnId="{09F63DBB-85DC-4E1B-BBCC-167AE4ED58C6}">
      <dgm:prSet/>
      <dgm:spPr/>
      <dgm:t>
        <a:bodyPr/>
        <a:lstStyle/>
        <a:p>
          <a:endParaRPr lang="zh-CN" altLang="en-US"/>
        </a:p>
      </dgm:t>
    </dgm:pt>
    <dgm:pt modelId="{FB63E22E-4071-4C5A-90EF-D45DAFBF00C0}">
      <dgm:prSet phldrT="[文本]"/>
      <dgm:spPr/>
      <dgm:t>
        <a:bodyPr/>
        <a:lstStyle/>
        <a:p>
          <a:r>
            <a:rPr lang="en-GB"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Theoretical interpretation</a:t>
          </a:r>
          <a:r>
            <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：理论阐述</a:t>
          </a:r>
        </a:p>
      </dgm:t>
    </dgm:pt>
    <dgm:pt modelId="{E2D942A4-42DC-4BEE-BF5C-53C116373EF0}" type="parTrans" cxnId="{5FFB5B39-13B5-4A53-81B7-A4F0A19C6B4C}">
      <dgm:prSet/>
      <dgm:spPr/>
      <dgm:t>
        <a:bodyPr/>
        <a:lstStyle/>
        <a:p>
          <a:endParaRPr lang="zh-CN" altLang="en-US"/>
        </a:p>
      </dgm:t>
    </dgm:pt>
    <dgm:pt modelId="{932C17BE-7AD4-4FF2-8032-7F025DB24FDF}" type="sibTrans" cxnId="{5FFB5B39-13B5-4A53-81B7-A4F0A19C6B4C}">
      <dgm:prSet/>
      <dgm:spPr/>
      <dgm:t>
        <a:bodyPr/>
        <a:lstStyle/>
        <a:p>
          <a:endParaRPr lang="zh-CN" altLang="en-US"/>
        </a:p>
      </dgm:t>
    </dgm:pt>
    <dgm:pt modelId="{74B2A0DB-8672-4C5D-8751-E1E6DB18F423}">
      <dgm:prSet phldrT="[文本]"/>
      <dgm:spPr/>
      <dgm:t>
        <a:bodyPr/>
        <a:lstStyle/>
        <a:p>
          <a:r>
            <a:rPr lang="en-GB"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Research methods</a:t>
          </a:r>
          <a:r>
            <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：研究方法</a:t>
          </a:r>
        </a:p>
      </dgm:t>
    </dgm:pt>
    <dgm:pt modelId="{41489661-66BF-48BE-BE21-A81052A37143}" type="parTrans" cxnId="{BE518FA8-082F-440E-B90A-64B1DAA5710F}">
      <dgm:prSet/>
      <dgm:spPr/>
      <dgm:t>
        <a:bodyPr/>
        <a:lstStyle/>
        <a:p>
          <a:endParaRPr lang="zh-CN" altLang="en-US"/>
        </a:p>
      </dgm:t>
    </dgm:pt>
    <dgm:pt modelId="{54595265-7EEF-4B87-952B-C6C3BE355BE3}" type="sibTrans" cxnId="{BE518FA8-082F-440E-B90A-64B1DAA5710F}">
      <dgm:prSet/>
      <dgm:spPr/>
      <dgm:t>
        <a:bodyPr/>
        <a:lstStyle/>
        <a:p>
          <a:endParaRPr lang="zh-CN" altLang="en-US"/>
        </a:p>
      </dgm:t>
    </dgm:pt>
    <dgm:pt modelId="{0B0D3FEB-2A12-4A67-BCFE-B621B03DC14A}">
      <dgm:prSet/>
      <dgm:spPr/>
      <dgm:t>
        <a:bodyPr/>
        <a:lstStyle/>
        <a:p>
          <a:r>
            <a:rPr lang="en-GB" altLang="en-US"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Research object </a:t>
          </a:r>
          <a:r>
            <a:rPr lang="en-GB"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(specific): </a:t>
          </a:r>
          <a:r>
            <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明确的研究对象</a:t>
          </a:r>
          <a:endParaRPr lang="zh-CN" altLang="en-US"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dgm:t>
    </dgm:pt>
    <dgm:pt modelId="{49DCEAD0-439B-4CB9-8CF9-8E4351467920}" type="parTrans" cxnId="{E7C028E9-7A5A-4DFF-AA8B-7AD2062E4653}">
      <dgm:prSet/>
      <dgm:spPr/>
      <dgm:t>
        <a:bodyPr/>
        <a:lstStyle/>
        <a:p>
          <a:endParaRPr lang="zh-CN" altLang="en-US"/>
        </a:p>
      </dgm:t>
    </dgm:pt>
    <dgm:pt modelId="{E1C3587D-C3FB-4828-928E-E925B4310380}" type="sibTrans" cxnId="{E7C028E9-7A5A-4DFF-AA8B-7AD2062E4653}">
      <dgm:prSet/>
      <dgm:spPr/>
      <dgm:t>
        <a:bodyPr/>
        <a:lstStyle/>
        <a:p>
          <a:endParaRPr lang="zh-CN" altLang="en-US"/>
        </a:p>
      </dgm:t>
    </dgm:pt>
    <dgm:pt modelId="{09EA6677-58B9-4226-8C86-D4A2628E2430}">
      <dgm:prSet/>
      <dgm:spPr/>
      <dgm:t>
        <a:bodyPr/>
        <a:lstStyle/>
        <a:p>
          <a:r>
            <a:rPr lang="en-GB" altLang="en-US"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Title of paper</a:t>
          </a:r>
          <a:r>
            <a:rPr lang="zh-CN" altLang="en-US"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：论文的题目（初步）</a:t>
          </a:r>
        </a:p>
      </dgm:t>
    </dgm:pt>
    <dgm:pt modelId="{357C3E99-92DA-4CBB-8141-720164831379}" type="parTrans" cxnId="{C7373A3B-C8E7-4093-8C15-B8CFA2CEE34A}">
      <dgm:prSet/>
      <dgm:spPr/>
      <dgm:t>
        <a:bodyPr/>
        <a:lstStyle/>
        <a:p>
          <a:endParaRPr lang="zh-CN" altLang="en-US"/>
        </a:p>
      </dgm:t>
    </dgm:pt>
    <dgm:pt modelId="{D3E565D6-3035-4348-B319-2064D52A826F}" type="sibTrans" cxnId="{C7373A3B-C8E7-4093-8C15-B8CFA2CEE34A}">
      <dgm:prSet/>
      <dgm:spPr/>
      <dgm:t>
        <a:bodyPr/>
        <a:lstStyle/>
        <a:p>
          <a:endParaRPr lang="zh-CN" altLang="en-US"/>
        </a:p>
      </dgm:t>
    </dgm:pt>
    <dgm:pt modelId="{2C12D041-1FDE-45D2-AAF3-D86A47F98A92}" type="pres">
      <dgm:prSet presAssocID="{B439249F-ADFC-4ACF-9998-21AAF7F988F5}" presName="Name0" presStyleCnt="0">
        <dgm:presLayoutVars>
          <dgm:chMax val="7"/>
          <dgm:chPref val="7"/>
          <dgm:dir/>
        </dgm:presLayoutVars>
      </dgm:prSet>
      <dgm:spPr/>
      <dgm:t>
        <a:bodyPr/>
        <a:lstStyle/>
        <a:p>
          <a:endParaRPr lang="zh-CN" altLang="en-US"/>
        </a:p>
      </dgm:t>
    </dgm:pt>
    <dgm:pt modelId="{0987719B-D61A-4E6E-9801-AAC0FC1BE248}" type="pres">
      <dgm:prSet presAssocID="{B439249F-ADFC-4ACF-9998-21AAF7F988F5}" presName="Name1" presStyleCnt="0"/>
      <dgm:spPr/>
    </dgm:pt>
    <dgm:pt modelId="{2A51F418-726D-413B-B0E8-5FA81C777878}" type="pres">
      <dgm:prSet presAssocID="{B439249F-ADFC-4ACF-9998-21AAF7F988F5}" presName="cycle" presStyleCnt="0"/>
      <dgm:spPr/>
    </dgm:pt>
    <dgm:pt modelId="{94235970-7C94-4B4C-A253-790850B5EAB4}" type="pres">
      <dgm:prSet presAssocID="{B439249F-ADFC-4ACF-9998-21AAF7F988F5}" presName="srcNode" presStyleLbl="node1" presStyleIdx="0" presStyleCnt="5"/>
      <dgm:spPr/>
    </dgm:pt>
    <dgm:pt modelId="{ACABE0A6-710E-4519-8548-15A34ABF07B2}" type="pres">
      <dgm:prSet presAssocID="{B439249F-ADFC-4ACF-9998-21AAF7F988F5}" presName="conn" presStyleLbl="parChTrans1D2" presStyleIdx="0" presStyleCnt="1"/>
      <dgm:spPr/>
      <dgm:t>
        <a:bodyPr/>
        <a:lstStyle/>
        <a:p>
          <a:endParaRPr lang="zh-CN" altLang="en-US"/>
        </a:p>
      </dgm:t>
    </dgm:pt>
    <dgm:pt modelId="{AE53650B-94CE-4A5C-AF28-05C1F530C5D1}" type="pres">
      <dgm:prSet presAssocID="{B439249F-ADFC-4ACF-9998-21AAF7F988F5}" presName="extraNode" presStyleLbl="node1" presStyleIdx="0" presStyleCnt="5"/>
      <dgm:spPr/>
    </dgm:pt>
    <dgm:pt modelId="{85167D7D-B9A5-4AF8-A05E-631C5B3BCA93}" type="pres">
      <dgm:prSet presAssocID="{B439249F-ADFC-4ACF-9998-21AAF7F988F5}" presName="dstNode" presStyleLbl="node1" presStyleIdx="0" presStyleCnt="5"/>
      <dgm:spPr/>
    </dgm:pt>
    <dgm:pt modelId="{B13C64FB-DAE7-4183-A5E8-07F81F3E98D9}" type="pres">
      <dgm:prSet presAssocID="{22CB79CC-415A-4F0E-BE96-21B7CC76061C}" presName="text_1" presStyleLbl="node1" presStyleIdx="0" presStyleCnt="5">
        <dgm:presLayoutVars>
          <dgm:bulletEnabled val="1"/>
        </dgm:presLayoutVars>
      </dgm:prSet>
      <dgm:spPr/>
      <dgm:t>
        <a:bodyPr/>
        <a:lstStyle/>
        <a:p>
          <a:endParaRPr lang="zh-CN" altLang="en-US"/>
        </a:p>
      </dgm:t>
    </dgm:pt>
    <dgm:pt modelId="{138071B7-9ADF-46F9-A0D5-32999A2A088B}" type="pres">
      <dgm:prSet presAssocID="{22CB79CC-415A-4F0E-BE96-21B7CC76061C}" presName="accent_1" presStyleCnt="0"/>
      <dgm:spPr/>
    </dgm:pt>
    <dgm:pt modelId="{06EF2C50-84E9-4317-898C-0421EF2487A7}" type="pres">
      <dgm:prSet presAssocID="{22CB79CC-415A-4F0E-BE96-21B7CC76061C}" presName="accentRepeatNode" presStyleLbl="solidFgAcc1" presStyleIdx="0" presStyleCnt="5"/>
      <dgm:spPr/>
    </dgm:pt>
    <dgm:pt modelId="{F5C14CFC-264F-46B7-9183-81EBAD2B731E}" type="pres">
      <dgm:prSet presAssocID="{FB63E22E-4071-4C5A-90EF-D45DAFBF00C0}" presName="text_2" presStyleLbl="node1" presStyleIdx="1" presStyleCnt="5">
        <dgm:presLayoutVars>
          <dgm:bulletEnabled val="1"/>
        </dgm:presLayoutVars>
      </dgm:prSet>
      <dgm:spPr/>
      <dgm:t>
        <a:bodyPr/>
        <a:lstStyle/>
        <a:p>
          <a:endParaRPr lang="zh-CN" altLang="en-US"/>
        </a:p>
      </dgm:t>
    </dgm:pt>
    <dgm:pt modelId="{496B6A47-4391-4A37-88B3-0995CD97FC7E}" type="pres">
      <dgm:prSet presAssocID="{FB63E22E-4071-4C5A-90EF-D45DAFBF00C0}" presName="accent_2" presStyleCnt="0"/>
      <dgm:spPr/>
    </dgm:pt>
    <dgm:pt modelId="{107A0F3A-C67B-445C-A2DC-0F182632F414}" type="pres">
      <dgm:prSet presAssocID="{FB63E22E-4071-4C5A-90EF-D45DAFBF00C0}" presName="accentRepeatNode" presStyleLbl="solidFgAcc1" presStyleIdx="1" presStyleCnt="5"/>
      <dgm:spPr/>
    </dgm:pt>
    <dgm:pt modelId="{5D599625-68B4-4D55-A2E0-8A6F50F8BD8B}" type="pres">
      <dgm:prSet presAssocID="{74B2A0DB-8672-4C5D-8751-E1E6DB18F423}" presName="text_3" presStyleLbl="node1" presStyleIdx="2" presStyleCnt="5">
        <dgm:presLayoutVars>
          <dgm:bulletEnabled val="1"/>
        </dgm:presLayoutVars>
      </dgm:prSet>
      <dgm:spPr/>
      <dgm:t>
        <a:bodyPr/>
        <a:lstStyle/>
        <a:p>
          <a:endParaRPr lang="zh-CN" altLang="en-US"/>
        </a:p>
      </dgm:t>
    </dgm:pt>
    <dgm:pt modelId="{5281F54B-94A7-45E5-9A69-831EEB043056}" type="pres">
      <dgm:prSet presAssocID="{74B2A0DB-8672-4C5D-8751-E1E6DB18F423}" presName="accent_3" presStyleCnt="0"/>
      <dgm:spPr/>
    </dgm:pt>
    <dgm:pt modelId="{8AE3121B-16FB-4D85-8C99-994F4A8E30ED}" type="pres">
      <dgm:prSet presAssocID="{74B2A0DB-8672-4C5D-8751-E1E6DB18F423}" presName="accentRepeatNode" presStyleLbl="solidFgAcc1" presStyleIdx="2" presStyleCnt="5"/>
      <dgm:spPr/>
    </dgm:pt>
    <dgm:pt modelId="{F89A2C2D-80FC-4439-9195-A80DA5E3E05A}" type="pres">
      <dgm:prSet presAssocID="{0B0D3FEB-2A12-4A67-BCFE-B621B03DC14A}" presName="text_4" presStyleLbl="node1" presStyleIdx="3" presStyleCnt="5">
        <dgm:presLayoutVars>
          <dgm:bulletEnabled val="1"/>
        </dgm:presLayoutVars>
      </dgm:prSet>
      <dgm:spPr/>
      <dgm:t>
        <a:bodyPr/>
        <a:lstStyle/>
        <a:p>
          <a:endParaRPr lang="zh-CN" altLang="en-US"/>
        </a:p>
      </dgm:t>
    </dgm:pt>
    <dgm:pt modelId="{C05BE099-B4B5-4F6F-BD21-C97C332A63DD}" type="pres">
      <dgm:prSet presAssocID="{0B0D3FEB-2A12-4A67-BCFE-B621B03DC14A}" presName="accent_4" presStyleCnt="0"/>
      <dgm:spPr/>
    </dgm:pt>
    <dgm:pt modelId="{382D8FC3-D9F6-40BC-85DE-E405C7D31147}" type="pres">
      <dgm:prSet presAssocID="{0B0D3FEB-2A12-4A67-BCFE-B621B03DC14A}" presName="accentRepeatNode" presStyleLbl="solidFgAcc1" presStyleIdx="3" presStyleCnt="5"/>
      <dgm:spPr/>
    </dgm:pt>
    <dgm:pt modelId="{916A8E33-9E7A-4674-9BA8-AA224D2FABBC}" type="pres">
      <dgm:prSet presAssocID="{09EA6677-58B9-4226-8C86-D4A2628E2430}" presName="text_5" presStyleLbl="node1" presStyleIdx="4" presStyleCnt="5">
        <dgm:presLayoutVars>
          <dgm:bulletEnabled val="1"/>
        </dgm:presLayoutVars>
      </dgm:prSet>
      <dgm:spPr/>
      <dgm:t>
        <a:bodyPr/>
        <a:lstStyle/>
        <a:p>
          <a:endParaRPr lang="zh-CN" altLang="en-US"/>
        </a:p>
      </dgm:t>
    </dgm:pt>
    <dgm:pt modelId="{93576314-95C8-41F9-9301-CB543604985E}" type="pres">
      <dgm:prSet presAssocID="{09EA6677-58B9-4226-8C86-D4A2628E2430}" presName="accent_5" presStyleCnt="0"/>
      <dgm:spPr/>
    </dgm:pt>
    <dgm:pt modelId="{2352DFCA-BAC9-4259-970D-355AAE5B0FA0}" type="pres">
      <dgm:prSet presAssocID="{09EA6677-58B9-4226-8C86-D4A2628E2430}" presName="accentRepeatNode" presStyleLbl="solidFgAcc1" presStyleIdx="4" presStyleCnt="5"/>
      <dgm:spPr/>
    </dgm:pt>
  </dgm:ptLst>
  <dgm:cxnLst>
    <dgm:cxn modelId="{6D441992-225A-4410-A22B-71A030EDEBA7}" type="presOf" srcId="{0B0D3FEB-2A12-4A67-BCFE-B621B03DC14A}" destId="{F89A2C2D-80FC-4439-9195-A80DA5E3E05A}" srcOrd="0" destOrd="0" presId="urn:microsoft.com/office/officeart/2008/layout/VerticalCurvedList"/>
    <dgm:cxn modelId="{E6AD90A0-DE93-440A-BAD6-24730C4C43F1}" type="presOf" srcId="{B439249F-ADFC-4ACF-9998-21AAF7F988F5}" destId="{2C12D041-1FDE-45D2-AAF3-D86A47F98A92}" srcOrd="0" destOrd="0" presId="urn:microsoft.com/office/officeart/2008/layout/VerticalCurvedList"/>
    <dgm:cxn modelId="{BE518FA8-082F-440E-B90A-64B1DAA5710F}" srcId="{B439249F-ADFC-4ACF-9998-21AAF7F988F5}" destId="{74B2A0DB-8672-4C5D-8751-E1E6DB18F423}" srcOrd="2" destOrd="0" parTransId="{41489661-66BF-48BE-BE21-A81052A37143}" sibTransId="{54595265-7EEF-4B87-952B-C6C3BE355BE3}"/>
    <dgm:cxn modelId="{E7C028E9-7A5A-4DFF-AA8B-7AD2062E4653}" srcId="{B439249F-ADFC-4ACF-9998-21AAF7F988F5}" destId="{0B0D3FEB-2A12-4A67-BCFE-B621B03DC14A}" srcOrd="3" destOrd="0" parTransId="{49DCEAD0-439B-4CB9-8CF9-8E4351467920}" sibTransId="{E1C3587D-C3FB-4828-928E-E925B4310380}"/>
    <dgm:cxn modelId="{2474823F-296D-4A85-89D6-1E0694D8AD80}" type="presOf" srcId="{74B2A0DB-8672-4C5D-8751-E1E6DB18F423}" destId="{5D599625-68B4-4D55-A2E0-8A6F50F8BD8B}" srcOrd="0" destOrd="0" presId="urn:microsoft.com/office/officeart/2008/layout/VerticalCurvedList"/>
    <dgm:cxn modelId="{78EEF7B6-FE75-4A4B-A4C3-A8F822CCF6C5}" type="presOf" srcId="{0410D147-D3FA-4919-8558-7EAC365CC5D9}" destId="{ACABE0A6-710E-4519-8548-15A34ABF07B2}" srcOrd="0" destOrd="0" presId="urn:microsoft.com/office/officeart/2008/layout/VerticalCurvedList"/>
    <dgm:cxn modelId="{33AAF197-F945-489D-8752-530FF9A331F5}" type="presOf" srcId="{09EA6677-58B9-4226-8C86-D4A2628E2430}" destId="{916A8E33-9E7A-4674-9BA8-AA224D2FABBC}" srcOrd="0" destOrd="0" presId="urn:microsoft.com/office/officeart/2008/layout/VerticalCurvedList"/>
    <dgm:cxn modelId="{09F63DBB-85DC-4E1B-BBCC-167AE4ED58C6}" srcId="{B439249F-ADFC-4ACF-9998-21AAF7F988F5}" destId="{22CB79CC-415A-4F0E-BE96-21B7CC76061C}" srcOrd="0" destOrd="0" parTransId="{89788CB6-0C04-4DC3-B77D-D628529DE142}" sibTransId="{0410D147-D3FA-4919-8558-7EAC365CC5D9}"/>
    <dgm:cxn modelId="{5FFB5B39-13B5-4A53-81B7-A4F0A19C6B4C}" srcId="{B439249F-ADFC-4ACF-9998-21AAF7F988F5}" destId="{FB63E22E-4071-4C5A-90EF-D45DAFBF00C0}" srcOrd="1" destOrd="0" parTransId="{E2D942A4-42DC-4BEE-BF5C-53C116373EF0}" sibTransId="{932C17BE-7AD4-4FF2-8032-7F025DB24FDF}"/>
    <dgm:cxn modelId="{C7373A3B-C8E7-4093-8C15-B8CFA2CEE34A}" srcId="{B439249F-ADFC-4ACF-9998-21AAF7F988F5}" destId="{09EA6677-58B9-4226-8C86-D4A2628E2430}" srcOrd="4" destOrd="0" parTransId="{357C3E99-92DA-4CBB-8141-720164831379}" sibTransId="{D3E565D6-3035-4348-B319-2064D52A826F}"/>
    <dgm:cxn modelId="{665F0053-EE3A-4C2E-863E-6D5674A4E4BC}" type="presOf" srcId="{FB63E22E-4071-4C5A-90EF-D45DAFBF00C0}" destId="{F5C14CFC-264F-46B7-9183-81EBAD2B731E}" srcOrd="0" destOrd="0" presId="urn:microsoft.com/office/officeart/2008/layout/VerticalCurvedList"/>
    <dgm:cxn modelId="{747BE8D1-8D6C-489B-8D4B-92DA7BB2D2CA}" type="presOf" srcId="{22CB79CC-415A-4F0E-BE96-21B7CC76061C}" destId="{B13C64FB-DAE7-4183-A5E8-07F81F3E98D9}" srcOrd="0" destOrd="0" presId="urn:microsoft.com/office/officeart/2008/layout/VerticalCurvedList"/>
    <dgm:cxn modelId="{7E9BED6E-4DC2-4312-BF07-B5167ABA8223}" type="presParOf" srcId="{2C12D041-1FDE-45D2-AAF3-D86A47F98A92}" destId="{0987719B-D61A-4E6E-9801-AAC0FC1BE248}" srcOrd="0" destOrd="0" presId="urn:microsoft.com/office/officeart/2008/layout/VerticalCurvedList"/>
    <dgm:cxn modelId="{A1D955BF-FC41-4D1C-8796-E6B62D114F4A}" type="presParOf" srcId="{0987719B-D61A-4E6E-9801-AAC0FC1BE248}" destId="{2A51F418-726D-413B-B0E8-5FA81C777878}" srcOrd="0" destOrd="0" presId="urn:microsoft.com/office/officeart/2008/layout/VerticalCurvedList"/>
    <dgm:cxn modelId="{1D5D5DD4-D0BE-4395-A06C-31C74F3DCEA9}" type="presParOf" srcId="{2A51F418-726D-413B-B0E8-5FA81C777878}" destId="{94235970-7C94-4B4C-A253-790850B5EAB4}" srcOrd="0" destOrd="0" presId="urn:microsoft.com/office/officeart/2008/layout/VerticalCurvedList"/>
    <dgm:cxn modelId="{07F8A0C1-0A63-410C-BBFE-D9214F18A842}" type="presParOf" srcId="{2A51F418-726D-413B-B0E8-5FA81C777878}" destId="{ACABE0A6-710E-4519-8548-15A34ABF07B2}" srcOrd="1" destOrd="0" presId="urn:microsoft.com/office/officeart/2008/layout/VerticalCurvedList"/>
    <dgm:cxn modelId="{D6B24D9D-6178-47DE-B2B6-C7780670CB0B}" type="presParOf" srcId="{2A51F418-726D-413B-B0E8-5FA81C777878}" destId="{AE53650B-94CE-4A5C-AF28-05C1F530C5D1}" srcOrd="2" destOrd="0" presId="urn:microsoft.com/office/officeart/2008/layout/VerticalCurvedList"/>
    <dgm:cxn modelId="{9A281D6B-A2A6-4D9C-88F1-210C4D0CEA1B}" type="presParOf" srcId="{2A51F418-726D-413B-B0E8-5FA81C777878}" destId="{85167D7D-B9A5-4AF8-A05E-631C5B3BCA93}" srcOrd="3" destOrd="0" presId="urn:microsoft.com/office/officeart/2008/layout/VerticalCurvedList"/>
    <dgm:cxn modelId="{7347E172-B515-4C5D-B0C0-CF146C07B720}" type="presParOf" srcId="{0987719B-D61A-4E6E-9801-AAC0FC1BE248}" destId="{B13C64FB-DAE7-4183-A5E8-07F81F3E98D9}" srcOrd="1" destOrd="0" presId="urn:microsoft.com/office/officeart/2008/layout/VerticalCurvedList"/>
    <dgm:cxn modelId="{CC978033-1EFD-4F2C-94CB-7A43B22B00BC}" type="presParOf" srcId="{0987719B-D61A-4E6E-9801-AAC0FC1BE248}" destId="{138071B7-9ADF-46F9-A0D5-32999A2A088B}" srcOrd="2" destOrd="0" presId="urn:microsoft.com/office/officeart/2008/layout/VerticalCurvedList"/>
    <dgm:cxn modelId="{34595237-7FE2-41B5-AAFC-A0897BF183EE}" type="presParOf" srcId="{138071B7-9ADF-46F9-A0D5-32999A2A088B}" destId="{06EF2C50-84E9-4317-898C-0421EF2487A7}" srcOrd="0" destOrd="0" presId="urn:microsoft.com/office/officeart/2008/layout/VerticalCurvedList"/>
    <dgm:cxn modelId="{7C06F962-FB34-470B-93D4-7A8C9B7D9357}" type="presParOf" srcId="{0987719B-D61A-4E6E-9801-AAC0FC1BE248}" destId="{F5C14CFC-264F-46B7-9183-81EBAD2B731E}" srcOrd="3" destOrd="0" presId="urn:microsoft.com/office/officeart/2008/layout/VerticalCurvedList"/>
    <dgm:cxn modelId="{81DEE701-8C00-4552-A663-85019D6F042C}" type="presParOf" srcId="{0987719B-D61A-4E6E-9801-AAC0FC1BE248}" destId="{496B6A47-4391-4A37-88B3-0995CD97FC7E}" srcOrd="4" destOrd="0" presId="urn:microsoft.com/office/officeart/2008/layout/VerticalCurvedList"/>
    <dgm:cxn modelId="{C7EDA608-06D1-4A6A-9B49-50E2D7D629D7}" type="presParOf" srcId="{496B6A47-4391-4A37-88B3-0995CD97FC7E}" destId="{107A0F3A-C67B-445C-A2DC-0F182632F414}" srcOrd="0" destOrd="0" presId="urn:microsoft.com/office/officeart/2008/layout/VerticalCurvedList"/>
    <dgm:cxn modelId="{DF18C1E4-E770-402E-AA81-888F1C59886E}" type="presParOf" srcId="{0987719B-D61A-4E6E-9801-AAC0FC1BE248}" destId="{5D599625-68B4-4D55-A2E0-8A6F50F8BD8B}" srcOrd="5" destOrd="0" presId="urn:microsoft.com/office/officeart/2008/layout/VerticalCurvedList"/>
    <dgm:cxn modelId="{2D2AA0AD-86C2-426F-B6F5-EC96D774877D}" type="presParOf" srcId="{0987719B-D61A-4E6E-9801-AAC0FC1BE248}" destId="{5281F54B-94A7-45E5-9A69-831EEB043056}" srcOrd="6" destOrd="0" presId="urn:microsoft.com/office/officeart/2008/layout/VerticalCurvedList"/>
    <dgm:cxn modelId="{6C9F8C76-48F1-4422-9F25-E7F9891A64CC}" type="presParOf" srcId="{5281F54B-94A7-45E5-9A69-831EEB043056}" destId="{8AE3121B-16FB-4D85-8C99-994F4A8E30ED}" srcOrd="0" destOrd="0" presId="urn:microsoft.com/office/officeart/2008/layout/VerticalCurvedList"/>
    <dgm:cxn modelId="{E0C61A7F-EE06-4DC0-BF49-32C5841A70E3}" type="presParOf" srcId="{0987719B-D61A-4E6E-9801-AAC0FC1BE248}" destId="{F89A2C2D-80FC-4439-9195-A80DA5E3E05A}" srcOrd="7" destOrd="0" presId="urn:microsoft.com/office/officeart/2008/layout/VerticalCurvedList"/>
    <dgm:cxn modelId="{AE20FA6C-E507-410A-936E-EA61CFA6017D}" type="presParOf" srcId="{0987719B-D61A-4E6E-9801-AAC0FC1BE248}" destId="{C05BE099-B4B5-4F6F-BD21-C97C332A63DD}" srcOrd="8" destOrd="0" presId="urn:microsoft.com/office/officeart/2008/layout/VerticalCurvedList"/>
    <dgm:cxn modelId="{A23FCF82-5670-47FA-8B23-061650EF4537}" type="presParOf" srcId="{C05BE099-B4B5-4F6F-BD21-C97C332A63DD}" destId="{382D8FC3-D9F6-40BC-85DE-E405C7D31147}" srcOrd="0" destOrd="0" presId="urn:microsoft.com/office/officeart/2008/layout/VerticalCurvedList"/>
    <dgm:cxn modelId="{7F7EA36A-4042-49A0-82EA-CDB5F6226C3F}" type="presParOf" srcId="{0987719B-D61A-4E6E-9801-AAC0FC1BE248}" destId="{916A8E33-9E7A-4674-9BA8-AA224D2FABBC}" srcOrd="9" destOrd="0" presId="urn:microsoft.com/office/officeart/2008/layout/VerticalCurvedList"/>
    <dgm:cxn modelId="{481DA84C-5F1A-4D9B-B9C9-2F6CD065F757}" type="presParOf" srcId="{0987719B-D61A-4E6E-9801-AAC0FC1BE248}" destId="{93576314-95C8-41F9-9301-CB543604985E}" srcOrd="10" destOrd="0" presId="urn:microsoft.com/office/officeart/2008/layout/VerticalCurvedList"/>
    <dgm:cxn modelId="{6947453A-C719-4150-956D-ACC8AA5AEA14}" type="presParOf" srcId="{93576314-95C8-41F9-9301-CB543604985E}" destId="{2352DFCA-BAC9-4259-970D-355AAE5B0FA0}"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ABE0A6-710E-4519-8548-15A34ABF07B2}">
      <dsp:nvSpPr>
        <dsp:cNvPr id="0" name=""/>
        <dsp:cNvSpPr/>
      </dsp:nvSpPr>
      <dsp:spPr>
        <a:xfrm>
          <a:off x="-4466151" y="-684920"/>
          <a:ext cx="5320542" cy="5320542"/>
        </a:xfrm>
        <a:prstGeom prst="blockArc">
          <a:avLst>
            <a:gd name="adj1" fmla="val 18900000"/>
            <a:gd name="adj2" fmla="val 2700000"/>
            <a:gd name="adj3" fmla="val 40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3C64FB-DAE7-4183-A5E8-07F81F3E98D9}">
      <dsp:nvSpPr>
        <dsp:cNvPr id="0" name=""/>
        <dsp:cNvSpPr/>
      </dsp:nvSpPr>
      <dsp:spPr>
        <a:xfrm>
          <a:off x="374068" y="246839"/>
          <a:ext cx="5498585" cy="4939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2109" tIns="45720" rIns="45720" bIns="45720" numCol="1" spcCol="1270" anchor="ctr" anchorCtr="0">
          <a:noAutofit/>
        </a:bodyPr>
        <a:lstStyle/>
        <a:p>
          <a:pPr lvl="0" algn="l" defTabSz="800100">
            <a:lnSpc>
              <a:spcPct val="90000"/>
            </a:lnSpc>
            <a:spcBef>
              <a:spcPct val="0"/>
            </a:spcBef>
            <a:spcAft>
              <a:spcPct val="35000"/>
            </a:spcAft>
          </a:pPr>
          <a:r>
            <a:rPr lang="en-GB" altLang="en-US" sz="1800" kern="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Research perspective (specific): </a:t>
          </a:r>
          <a:r>
            <a:rPr lang="zh-CN" altLang="en-US" sz="1800" kern="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研究的视角</a:t>
          </a:r>
        </a:p>
      </dsp:txBody>
      <dsp:txXfrm>
        <a:off x="374068" y="246839"/>
        <a:ext cx="5498585" cy="493995"/>
      </dsp:txXfrm>
    </dsp:sp>
    <dsp:sp modelId="{06EF2C50-84E9-4317-898C-0421EF2487A7}">
      <dsp:nvSpPr>
        <dsp:cNvPr id="0" name=""/>
        <dsp:cNvSpPr/>
      </dsp:nvSpPr>
      <dsp:spPr>
        <a:xfrm>
          <a:off x="65321" y="185090"/>
          <a:ext cx="617494" cy="6174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C14CFC-264F-46B7-9183-81EBAD2B731E}">
      <dsp:nvSpPr>
        <dsp:cNvPr id="0" name=""/>
        <dsp:cNvSpPr/>
      </dsp:nvSpPr>
      <dsp:spPr>
        <a:xfrm>
          <a:off x="728051" y="987596"/>
          <a:ext cx="5144602" cy="4939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2109" tIns="45720" rIns="45720" bIns="45720" numCol="1" spcCol="1270" anchor="ctr" anchorCtr="0">
          <a:noAutofit/>
        </a:bodyPr>
        <a:lstStyle/>
        <a:p>
          <a:pPr lvl="0" algn="l" defTabSz="800100">
            <a:lnSpc>
              <a:spcPct val="90000"/>
            </a:lnSpc>
            <a:spcBef>
              <a:spcPct val="0"/>
            </a:spcBef>
            <a:spcAft>
              <a:spcPct val="35000"/>
            </a:spcAft>
          </a:pPr>
          <a:r>
            <a:rPr lang="en-GB" altLang="en-US" sz="1800" kern="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Theoretical interpretation</a:t>
          </a:r>
          <a:r>
            <a:rPr lang="zh-CN" altLang="en-US" sz="1800" kern="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：理论阐述</a:t>
          </a:r>
        </a:p>
      </dsp:txBody>
      <dsp:txXfrm>
        <a:off x="728051" y="987596"/>
        <a:ext cx="5144602" cy="493995"/>
      </dsp:txXfrm>
    </dsp:sp>
    <dsp:sp modelId="{107A0F3A-C67B-445C-A2DC-0F182632F414}">
      <dsp:nvSpPr>
        <dsp:cNvPr id="0" name=""/>
        <dsp:cNvSpPr/>
      </dsp:nvSpPr>
      <dsp:spPr>
        <a:xfrm>
          <a:off x="419304" y="925846"/>
          <a:ext cx="617494" cy="6174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599625-68B4-4D55-A2E0-8A6F50F8BD8B}">
      <dsp:nvSpPr>
        <dsp:cNvPr id="0" name=""/>
        <dsp:cNvSpPr/>
      </dsp:nvSpPr>
      <dsp:spPr>
        <a:xfrm>
          <a:off x="836695" y="1728352"/>
          <a:ext cx="5035958" cy="4939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2109" tIns="45720" rIns="45720" bIns="45720" numCol="1" spcCol="1270" anchor="ctr" anchorCtr="0">
          <a:noAutofit/>
        </a:bodyPr>
        <a:lstStyle/>
        <a:p>
          <a:pPr lvl="0" algn="l" defTabSz="800100">
            <a:lnSpc>
              <a:spcPct val="90000"/>
            </a:lnSpc>
            <a:spcBef>
              <a:spcPct val="0"/>
            </a:spcBef>
            <a:spcAft>
              <a:spcPct val="35000"/>
            </a:spcAft>
          </a:pPr>
          <a:r>
            <a:rPr lang="en-GB" altLang="en-US" sz="1800" kern="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Research methods</a:t>
          </a:r>
          <a:r>
            <a:rPr lang="zh-CN" altLang="en-US" sz="1800" kern="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：研究方法</a:t>
          </a:r>
        </a:p>
      </dsp:txBody>
      <dsp:txXfrm>
        <a:off x="836695" y="1728352"/>
        <a:ext cx="5035958" cy="493995"/>
      </dsp:txXfrm>
    </dsp:sp>
    <dsp:sp modelId="{8AE3121B-16FB-4D85-8C99-994F4A8E30ED}">
      <dsp:nvSpPr>
        <dsp:cNvPr id="0" name=""/>
        <dsp:cNvSpPr/>
      </dsp:nvSpPr>
      <dsp:spPr>
        <a:xfrm>
          <a:off x="527948" y="1666603"/>
          <a:ext cx="617494" cy="6174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9A2C2D-80FC-4439-9195-A80DA5E3E05A}">
      <dsp:nvSpPr>
        <dsp:cNvPr id="0" name=""/>
        <dsp:cNvSpPr/>
      </dsp:nvSpPr>
      <dsp:spPr>
        <a:xfrm>
          <a:off x="728051" y="2469109"/>
          <a:ext cx="5144602" cy="4939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2109" tIns="45720" rIns="45720" bIns="45720" numCol="1" spcCol="1270" anchor="ctr" anchorCtr="0">
          <a:noAutofit/>
        </a:bodyPr>
        <a:lstStyle/>
        <a:p>
          <a:pPr lvl="0" algn="l" defTabSz="800100">
            <a:lnSpc>
              <a:spcPct val="90000"/>
            </a:lnSpc>
            <a:spcBef>
              <a:spcPct val="0"/>
            </a:spcBef>
            <a:spcAft>
              <a:spcPct val="35000"/>
            </a:spcAft>
          </a:pPr>
          <a:r>
            <a:rPr lang="en-GB" altLang="en-US" sz="1800" b="0" kern="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Research object </a:t>
          </a:r>
          <a:r>
            <a:rPr lang="en-GB" altLang="en-US" sz="1800" kern="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(specific): </a:t>
          </a:r>
          <a:r>
            <a:rPr lang="zh-CN" altLang="en-US" sz="1800" kern="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明确的研究对象</a:t>
          </a:r>
          <a:endParaRPr lang="zh-CN" altLang="en-US" sz="1800" b="1" kern="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dsp:txBody>
      <dsp:txXfrm>
        <a:off x="728051" y="2469109"/>
        <a:ext cx="5144602" cy="493995"/>
      </dsp:txXfrm>
    </dsp:sp>
    <dsp:sp modelId="{382D8FC3-D9F6-40BC-85DE-E405C7D31147}">
      <dsp:nvSpPr>
        <dsp:cNvPr id="0" name=""/>
        <dsp:cNvSpPr/>
      </dsp:nvSpPr>
      <dsp:spPr>
        <a:xfrm>
          <a:off x="419304" y="2407359"/>
          <a:ext cx="617494" cy="6174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6A8E33-9E7A-4674-9BA8-AA224D2FABBC}">
      <dsp:nvSpPr>
        <dsp:cNvPr id="0" name=""/>
        <dsp:cNvSpPr/>
      </dsp:nvSpPr>
      <dsp:spPr>
        <a:xfrm>
          <a:off x="374068" y="3209865"/>
          <a:ext cx="5498585" cy="4939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2109" tIns="45720" rIns="45720" bIns="45720" numCol="1" spcCol="1270" anchor="ctr" anchorCtr="0">
          <a:noAutofit/>
        </a:bodyPr>
        <a:lstStyle/>
        <a:p>
          <a:pPr lvl="0" algn="l" defTabSz="800100">
            <a:lnSpc>
              <a:spcPct val="90000"/>
            </a:lnSpc>
            <a:spcBef>
              <a:spcPct val="0"/>
            </a:spcBef>
            <a:spcAft>
              <a:spcPct val="35000"/>
            </a:spcAft>
          </a:pPr>
          <a:r>
            <a:rPr lang="en-GB" altLang="en-US" sz="1800" b="0" kern="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Title of paper</a:t>
          </a:r>
          <a:r>
            <a:rPr lang="zh-CN" altLang="en-US" sz="1800" b="0" kern="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：论文的题目（初步）</a:t>
          </a:r>
        </a:p>
      </dsp:txBody>
      <dsp:txXfrm>
        <a:off x="374068" y="3209865"/>
        <a:ext cx="5498585" cy="493995"/>
      </dsp:txXfrm>
    </dsp:sp>
    <dsp:sp modelId="{2352DFCA-BAC9-4259-970D-355AAE5B0FA0}">
      <dsp:nvSpPr>
        <dsp:cNvPr id="0" name=""/>
        <dsp:cNvSpPr/>
      </dsp:nvSpPr>
      <dsp:spPr>
        <a:xfrm>
          <a:off x="65321" y="3148116"/>
          <a:ext cx="617494" cy="61749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DE37B-9A58-4A8A-89B1-3FADA54C6926}" type="datetimeFigureOut">
              <a:rPr lang="zh-CN" altLang="en-US" smtClean="0"/>
              <a:t>2024/11/21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67B1C4-0A53-452B-B661-10BE24F82494}" type="slidenum">
              <a:rPr lang="zh-CN" altLang="en-US" smtClean="0"/>
              <a:t>‹#›</a:t>
            </a:fld>
            <a:endParaRPr lang="zh-CN" altLang="en-US"/>
          </a:p>
        </p:txBody>
      </p:sp>
    </p:spTree>
    <p:extLst>
      <p:ext uri="{BB962C8B-B14F-4D97-AF65-F5344CB8AC3E}">
        <p14:creationId xmlns:p14="http://schemas.microsoft.com/office/powerpoint/2010/main" val="1934414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1" name="Google Shape;741;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16127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B8796F01-7154-41E0-B48B-A6921757531A}" type="slidenum">
              <a:rPr lang="en-US" altLang="zh-CN" smtClean="0"/>
              <a:pPr/>
              <a:t>3</a:t>
            </a:fld>
            <a:endParaRPr lang="en-US" altLang="zh-CN" dirty="0"/>
          </a:p>
        </p:txBody>
      </p:sp>
    </p:spTree>
    <p:extLst>
      <p:ext uri="{BB962C8B-B14F-4D97-AF65-F5344CB8AC3E}">
        <p14:creationId xmlns:p14="http://schemas.microsoft.com/office/powerpoint/2010/main" val="3490251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DD24BD-E47D-4C28-862F-A90E436ABBCA}" type="slidenum">
              <a:rPr lang="zh-CN" altLang="en-US" smtClean="0"/>
              <a:t>12</a:t>
            </a:fld>
            <a:endParaRPr lang="zh-CN" altLang="en-US"/>
          </a:p>
        </p:txBody>
      </p:sp>
    </p:spTree>
    <p:extLst>
      <p:ext uri="{BB962C8B-B14F-4D97-AF65-F5344CB8AC3E}">
        <p14:creationId xmlns:p14="http://schemas.microsoft.com/office/powerpoint/2010/main" val="3803405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B8796F01-7154-41E0-B48B-A6921757531A}" type="slidenum">
              <a:rPr lang="en-US" altLang="zh-CN" smtClean="0"/>
              <a:pPr/>
              <a:t>13</a:t>
            </a:fld>
            <a:endParaRPr lang="en-US" altLang="zh-CN" dirty="0"/>
          </a:p>
        </p:txBody>
      </p:sp>
    </p:spTree>
    <p:extLst>
      <p:ext uri="{BB962C8B-B14F-4D97-AF65-F5344CB8AC3E}">
        <p14:creationId xmlns:p14="http://schemas.microsoft.com/office/powerpoint/2010/main" val="2856020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N" dirty="0"/>
          </a:p>
        </p:txBody>
      </p:sp>
      <p:sp>
        <p:nvSpPr>
          <p:cNvPr id="4" name="Slide Number Placeholder 3"/>
          <p:cNvSpPr>
            <a:spLocks noGrp="1"/>
          </p:cNvSpPr>
          <p:nvPr>
            <p:ph type="sldNum" sz="quarter" idx="5"/>
          </p:nvPr>
        </p:nvSpPr>
        <p:spPr/>
        <p:txBody>
          <a:bodyPr/>
          <a:lstStyle/>
          <a:p>
            <a:fld id="{5BDD24BD-E47D-4C28-862F-A90E436ABBCA}" type="slidenum">
              <a:rPr lang="zh-CN" altLang="en-US" smtClean="0"/>
              <a:t>23</a:t>
            </a:fld>
            <a:endParaRPr lang="zh-CN" altLang="en-US"/>
          </a:p>
        </p:txBody>
      </p:sp>
    </p:spTree>
    <p:extLst>
      <p:ext uri="{BB962C8B-B14F-4D97-AF65-F5344CB8AC3E}">
        <p14:creationId xmlns:p14="http://schemas.microsoft.com/office/powerpoint/2010/main" val="3474920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DD24BD-E47D-4C28-862F-A90E436ABBCA}" type="slidenum">
              <a:rPr lang="zh-CN" altLang="en-US" smtClean="0"/>
              <a:t>28</a:t>
            </a:fld>
            <a:endParaRPr lang="zh-CN" altLang="en-US"/>
          </a:p>
        </p:txBody>
      </p:sp>
    </p:spTree>
    <p:extLst>
      <p:ext uri="{BB962C8B-B14F-4D97-AF65-F5344CB8AC3E}">
        <p14:creationId xmlns:p14="http://schemas.microsoft.com/office/powerpoint/2010/main" val="3879830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59EB8F4F-9F72-4C97-9B91-8EFA28887445}" type="datetimeFigureOut">
              <a:rPr lang="zh-CN" altLang="en-US" smtClean="0"/>
              <a:t>2024/11/21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00FB33-164D-418D-8CCC-29ED7B5E7ECA}" type="slidenum">
              <a:rPr lang="zh-CN" altLang="en-US" smtClean="0"/>
              <a:t>‹#›</a:t>
            </a:fld>
            <a:endParaRPr lang="zh-CN" altLang="en-US"/>
          </a:p>
        </p:txBody>
      </p:sp>
    </p:spTree>
    <p:extLst>
      <p:ext uri="{BB962C8B-B14F-4D97-AF65-F5344CB8AC3E}">
        <p14:creationId xmlns:p14="http://schemas.microsoft.com/office/powerpoint/2010/main" val="4145780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9EB8F4F-9F72-4C97-9B91-8EFA28887445}" type="datetimeFigureOut">
              <a:rPr lang="zh-CN" altLang="en-US" smtClean="0"/>
              <a:t>2024/11/21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00FB33-164D-418D-8CCC-29ED7B5E7ECA}" type="slidenum">
              <a:rPr lang="zh-CN" altLang="en-US" smtClean="0"/>
              <a:t>‹#›</a:t>
            </a:fld>
            <a:endParaRPr lang="zh-CN" altLang="en-US"/>
          </a:p>
        </p:txBody>
      </p:sp>
    </p:spTree>
    <p:extLst>
      <p:ext uri="{BB962C8B-B14F-4D97-AF65-F5344CB8AC3E}">
        <p14:creationId xmlns:p14="http://schemas.microsoft.com/office/powerpoint/2010/main" val="2893007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59EB8F4F-9F72-4C97-9B91-8EFA28887445}" type="datetimeFigureOut">
              <a:rPr lang="zh-CN" altLang="en-US" smtClean="0"/>
              <a:t>2024/11/21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00FB33-164D-418D-8CCC-29ED7B5E7ECA}" type="slidenum">
              <a:rPr lang="zh-CN" altLang="en-US" smtClean="0"/>
              <a:t>‹#›</a:t>
            </a:fld>
            <a:endParaRPr lang="zh-CN" altLang="en-US"/>
          </a:p>
        </p:txBody>
      </p:sp>
    </p:spTree>
    <p:extLst>
      <p:ext uri="{BB962C8B-B14F-4D97-AF65-F5344CB8AC3E}">
        <p14:creationId xmlns:p14="http://schemas.microsoft.com/office/powerpoint/2010/main" val="3454887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9EB8F4F-9F72-4C97-9B91-8EFA28887445}" type="datetimeFigureOut">
              <a:rPr lang="zh-CN" altLang="en-US" smtClean="0"/>
              <a:t>2024/11/21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900FB33-164D-418D-8CCC-29ED7B5E7ECA}" type="slidenum">
              <a:rPr lang="zh-CN" altLang="en-US" smtClean="0"/>
              <a:t>‹#›</a:t>
            </a:fld>
            <a:endParaRPr lang="zh-CN" altLang="en-US"/>
          </a:p>
        </p:txBody>
      </p:sp>
    </p:spTree>
    <p:extLst>
      <p:ext uri="{BB962C8B-B14F-4D97-AF65-F5344CB8AC3E}">
        <p14:creationId xmlns:p14="http://schemas.microsoft.com/office/powerpoint/2010/main" val="1308243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9EB8F4F-9F72-4C97-9B91-8EFA28887445}" type="datetimeFigureOut">
              <a:rPr lang="zh-CN" altLang="en-US" smtClean="0"/>
              <a:t>2024/11/21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900FB33-164D-418D-8CCC-29ED7B5E7ECA}" type="slidenum">
              <a:rPr lang="zh-CN" altLang="en-US" smtClean="0"/>
              <a:t>‹#›</a:t>
            </a:fld>
            <a:endParaRPr lang="zh-CN" altLang="en-US"/>
          </a:p>
        </p:txBody>
      </p:sp>
    </p:spTree>
    <p:extLst>
      <p:ext uri="{BB962C8B-B14F-4D97-AF65-F5344CB8AC3E}">
        <p14:creationId xmlns:p14="http://schemas.microsoft.com/office/powerpoint/2010/main" val="2383451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9EB8F4F-9F72-4C97-9B91-8EFA28887445}" type="datetimeFigureOut">
              <a:rPr lang="zh-CN" altLang="en-US" smtClean="0"/>
              <a:t>2024/11/21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900FB33-164D-418D-8CCC-29ED7B5E7ECA}" type="slidenum">
              <a:rPr lang="zh-CN" altLang="en-US" smtClean="0"/>
              <a:t>‹#›</a:t>
            </a:fld>
            <a:endParaRPr lang="zh-CN" altLang="en-US"/>
          </a:p>
        </p:txBody>
      </p:sp>
    </p:spTree>
    <p:extLst>
      <p:ext uri="{BB962C8B-B14F-4D97-AF65-F5344CB8AC3E}">
        <p14:creationId xmlns:p14="http://schemas.microsoft.com/office/powerpoint/2010/main" val="556609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9EB8F4F-9F72-4C97-9B91-8EFA28887445}" type="datetimeFigureOut">
              <a:rPr lang="zh-CN" altLang="en-US" smtClean="0"/>
              <a:t>2024/11/21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900FB33-164D-418D-8CCC-29ED7B5E7ECA}" type="slidenum">
              <a:rPr lang="zh-CN" altLang="en-US" smtClean="0"/>
              <a:t>‹#›</a:t>
            </a:fld>
            <a:endParaRPr lang="zh-CN" altLang="en-US"/>
          </a:p>
        </p:txBody>
      </p:sp>
    </p:spTree>
    <p:extLst>
      <p:ext uri="{BB962C8B-B14F-4D97-AF65-F5344CB8AC3E}">
        <p14:creationId xmlns:p14="http://schemas.microsoft.com/office/powerpoint/2010/main" val="133329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9EB8F4F-9F72-4C97-9B91-8EFA28887445}" type="datetimeFigureOut">
              <a:rPr lang="zh-CN" altLang="en-US" smtClean="0"/>
              <a:t>2024/11/21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900FB33-164D-418D-8CCC-29ED7B5E7ECA}" type="slidenum">
              <a:rPr lang="zh-CN" altLang="en-US" smtClean="0"/>
              <a:t>‹#›</a:t>
            </a:fld>
            <a:endParaRPr lang="zh-CN" altLang="en-US"/>
          </a:p>
        </p:txBody>
      </p:sp>
    </p:spTree>
    <p:extLst>
      <p:ext uri="{BB962C8B-B14F-4D97-AF65-F5344CB8AC3E}">
        <p14:creationId xmlns:p14="http://schemas.microsoft.com/office/powerpoint/2010/main" val="1772679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9EB8F4F-9F72-4C97-9B91-8EFA28887445}" type="datetimeFigureOut">
              <a:rPr lang="zh-CN" altLang="en-US" smtClean="0"/>
              <a:t>2024/11/21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900FB33-164D-418D-8CCC-29ED7B5E7ECA}" type="slidenum">
              <a:rPr lang="zh-CN" altLang="en-US" smtClean="0"/>
              <a:t>‹#›</a:t>
            </a:fld>
            <a:endParaRPr lang="zh-CN" altLang="en-US"/>
          </a:p>
        </p:txBody>
      </p:sp>
    </p:spTree>
    <p:extLst>
      <p:ext uri="{BB962C8B-B14F-4D97-AF65-F5344CB8AC3E}">
        <p14:creationId xmlns:p14="http://schemas.microsoft.com/office/powerpoint/2010/main" val="2666125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9EB8F4F-9F72-4C97-9B91-8EFA28887445}" type="datetimeFigureOut">
              <a:rPr lang="zh-CN" altLang="en-US" smtClean="0"/>
              <a:t>2024/11/21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00FB33-164D-418D-8CCC-29ED7B5E7ECA}" type="slidenum">
              <a:rPr lang="zh-CN" altLang="en-US" smtClean="0"/>
              <a:t>‹#›</a:t>
            </a:fld>
            <a:endParaRPr lang="zh-CN" altLang="en-US"/>
          </a:p>
        </p:txBody>
      </p:sp>
    </p:spTree>
    <p:extLst>
      <p:ext uri="{BB962C8B-B14F-4D97-AF65-F5344CB8AC3E}">
        <p14:creationId xmlns:p14="http://schemas.microsoft.com/office/powerpoint/2010/main" val="2808812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9EB8F4F-9F72-4C97-9B91-8EFA28887445}" type="datetimeFigureOut">
              <a:rPr lang="zh-CN" altLang="en-US" smtClean="0"/>
              <a:t>2024/11/21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00FB33-164D-418D-8CCC-29ED7B5E7ECA}" type="slidenum">
              <a:rPr lang="zh-CN" altLang="en-US" smtClean="0"/>
              <a:t>‹#›</a:t>
            </a:fld>
            <a:endParaRPr lang="zh-CN" altLang="en-US"/>
          </a:p>
        </p:txBody>
      </p:sp>
    </p:spTree>
    <p:extLst>
      <p:ext uri="{BB962C8B-B14F-4D97-AF65-F5344CB8AC3E}">
        <p14:creationId xmlns:p14="http://schemas.microsoft.com/office/powerpoint/2010/main" val="517694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EB8F4F-9F72-4C97-9B91-8EFA28887445}" type="datetimeFigureOut">
              <a:rPr lang="zh-CN" altLang="en-US" smtClean="0"/>
              <a:t>2024/11/21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00FB33-164D-418D-8CCC-29ED7B5E7ECA}" type="slidenum">
              <a:rPr lang="zh-CN" altLang="en-US" smtClean="0"/>
              <a:t>‹#›</a:t>
            </a:fld>
            <a:endParaRPr lang="zh-CN" altLang="en-US"/>
          </a:p>
        </p:txBody>
      </p:sp>
    </p:spTree>
    <p:extLst>
      <p:ext uri="{BB962C8B-B14F-4D97-AF65-F5344CB8AC3E}">
        <p14:creationId xmlns:p14="http://schemas.microsoft.com/office/powerpoint/2010/main" val="4148852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diagramColors" Target="../diagrams/colors1.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5" name="Content Placeholder 4">
            <a:extLst>
              <a:ext uri="{FF2B5EF4-FFF2-40B4-BE49-F238E27FC236}">
                <a16:creationId xmlns:a16="http://schemas.microsoft.com/office/drawing/2014/main" id="{BE0DF585-C356-669D-A29D-55270B3A59B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882975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pic>
        <p:nvPicPr>
          <p:cNvPr id="3" name="Picture 2" descr="A logo for a book&#10;&#10;Description automatically generated"/>
          <p:cNvPicPr>
            <a:picLocks noChangeAspect="1"/>
          </p:cNvPicPr>
          <p:nvPr/>
        </p:nvPicPr>
        <p:blipFill rotWithShape="1">
          <a:blip r:embed="rId3"/>
          <a:srcRect r="-361" b="6639"/>
          <a:stretch>
            <a:fillRect/>
          </a:stretch>
        </p:blipFill>
        <p:spPr>
          <a:xfrm>
            <a:off x="7792120" y="3215675"/>
            <a:ext cx="2752388" cy="2226331"/>
          </a:xfrm>
          <a:prstGeom prst="rect">
            <a:avLst/>
          </a:prstGeom>
        </p:spPr>
      </p:pic>
      <p:sp>
        <p:nvSpPr>
          <p:cNvPr id="4" name="TextBox 3"/>
          <p:cNvSpPr txBox="1"/>
          <p:nvPr/>
        </p:nvSpPr>
        <p:spPr>
          <a:xfrm>
            <a:off x="6758867" y="5051539"/>
            <a:ext cx="4941815" cy="338530"/>
          </a:xfrm>
          <a:prstGeom prst="rect">
            <a:avLst/>
          </a:prstGeom>
          <a:noFill/>
        </p:spPr>
        <p:txBody>
          <a:bodyPr rot="0" spcFirstLastPara="0" vertOverflow="overflow" horzOverflow="overflow" vert="horz" wrap="square" lIns="91416" tIns="45708" rIns="91416" bIns="45708" numCol="1" spcCol="0" rtlCol="0" fromWordArt="0" anchor="t" anchorCtr="0" forceAA="0" compatLnSpc="1">
            <a:spAutoFit/>
          </a:bodyPr>
          <a:lstStyle/>
          <a:p>
            <a:pPr algn="l"/>
            <a:r>
              <a:rPr lang="ja-JP" altLang="en-GB" sz="1600" b="1">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支持新手作者，提供最全面最系统的零基础学术服务</a:t>
            </a:r>
            <a:endParaRPr lang="en-US" sz="1600" b="1">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5" name="Picture 4"/>
          <p:cNvPicPr>
            <a:picLocks noChangeAspect="1"/>
          </p:cNvPicPr>
          <p:nvPr/>
        </p:nvPicPr>
        <p:blipFill>
          <a:blip r:embed="rId4"/>
          <a:stretch>
            <a:fillRect/>
          </a:stretch>
        </p:blipFill>
        <p:spPr>
          <a:xfrm>
            <a:off x="0" y="0"/>
            <a:ext cx="12418307" cy="6928786"/>
          </a:xfrm>
          <a:prstGeom prst="rect">
            <a:avLst/>
          </a:prstGeom>
        </p:spPr>
      </p:pic>
      <p:pic>
        <p:nvPicPr>
          <p:cNvPr id="2" name="Picture 1" descr="A qr code with two heads&#10;&#10;Description automatically generated">
            <a:extLst>
              <a:ext uri="{FF2B5EF4-FFF2-40B4-BE49-F238E27FC236}">
                <a16:creationId xmlns:a16="http://schemas.microsoft.com/office/drawing/2014/main" id="{2197C513-570F-1663-8DE4-674690313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31103" y="3068960"/>
            <a:ext cx="1621680" cy="3384376"/>
          </a:xfrm>
          <a:prstGeom prst="rect">
            <a:avLst/>
          </a:prstGeom>
        </p:spPr>
      </p:pic>
    </p:spTree>
    <p:extLst>
      <p:ext uri="{BB962C8B-B14F-4D97-AF65-F5344CB8AC3E}">
        <p14:creationId xmlns:p14="http://schemas.microsoft.com/office/powerpoint/2010/main" val="1067598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89908" y="1317509"/>
            <a:ext cx="10157354" cy="420464"/>
          </a:xfrm>
        </p:spPr>
        <p:txBody>
          <a:bodyPr rtlCol="0">
            <a:noAutofit/>
          </a:bodyPr>
          <a:lstStyle/>
          <a:p>
            <a:pPr rtl="0"/>
            <a:r>
              <a:rPr lang="en-US" altLang="zh-CN" sz="3600" b="1">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Editing Services </a:t>
            </a:r>
            <a:r>
              <a:rPr lang="zh-CN" altLang="en-US" sz="3600" b="1">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编辑服务</a:t>
            </a:r>
            <a:endParaRPr lang="en-US" sz="36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7" name="文本框 99">
            <a:extLst>
              <a:ext uri="{FF2B5EF4-FFF2-40B4-BE49-F238E27FC236}">
                <a16:creationId xmlns:a16="http://schemas.microsoft.com/office/drawing/2014/main" id="{697967CE-3BC3-9F6B-4D23-818F51E00EEB}"/>
              </a:ext>
            </a:extLst>
          </p:cNvPr>
          <p:cNvSpPr txBox="1"/>
          <p:nvPr/>
        </p:nvSpPr>
        <p:spPr>
          <a:xfrm>
            <a:off x="876880" y="1863326"/>
            <a:ext cx="10070382" cy="3256702"/>
          </a:xfrm>
          <a:prstGeom prst="rect">
            <a:avLst/>
          </a:prstGeom>
          <a:noFill/>
          <a:ln w="9525">
            <a:noFill/>
          </a:ln>
        </p:spPr>
        <p:txBody>
          <a:bodyPr wrap="square" lIns="91416" tIns="45708" rIns="91416" bIns="45708" anchor="t">
            <a:noAutofit/>
          </a:bodyPr>
          <a:lstStyle/>
          <a:p>
            <a:endParaRPr lang="en-US" altLang="zh-CN" sz="3999"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endParaRPr lang="en-US" altLang="zh-CN" sz="3999"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zh-CN" altLang="en-US" sz="28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论文语言编辑润色</a:t>
            </a:r>
            <a:endParaRPr lang="en-US" altLang="zh-CN" sz="28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zh-CN" altLang="en-US" sz="28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论文翻译</a:t>
            </a:r>
            <a:endParaRPr lang="en-US" altLang="zh-CN" sz="28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zh-CN" altLang="en-US" sz="28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期刊选择</a:t>
            </a:r>
            <a:endParaRPr lang="en-US" altLang="zh-CN" sz="28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zh-CN" altLang="en-US" sz="28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预审</a:t>
            </a:r>
            <a:r>
              <a:rPr lang="en-US" altLang="zh-CN" sz="28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28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同行评审服务等 </a:t>
            </a:r>
          </a:p>
        </p:txBody>
      </p:sp>
      <p:pic>
        <p:nvPicPr>
          <p:cNvPr id="8" name="Picture 7" descr="A logo for a book company&#10;&#10;Description automatically generated">
            <a:extLst>
              <a:ext uri="{FF2B5EF4-FFF2-40B4-BE49-F238E27FC236}">
                <a16:creationId xmlns:a16="http://schemas.microsoft.com/office/drawing/2014/main" id="{AF61B28C-E9D9-1A1E-B3DE-226E004F3512}"/>
              </a:ext>
            </a:extLst>
          </p:cNvPr>
          <p:cNvPicPr>
            <a:picLocks noChangeAspect="1"/>
          </p:cNvPicPr>
          <p:nvPr/>
        </p:nvPicPr>
        <p:blipFill>
          <a:blip r:embed="rId3"/>
          <a:stretch>
            <a:fillRect/>
          </a:stretch>
        </p:blipFill>
        <p:spPr>
          <a:xfrm>
            <a:off x="5663952" y="2316868"/>
            <a:ext cx="3223623" cy="3223623"/>
          </a:xfrm>
          <a:prstGeom prst="rect">
            <a:avLst/>
          </a:prstGeom>
        </p:spPr>
      </p:pic>
      <p:pic>
        <p:nvPicPr>
          <p:cNvPr id="3" name="Picture 2" descr="A qr code with two heads&#10;&#10;Description automatically generated">
            <a:extLst>
              <a:ext uri="{FF2B5EF4-FFF2-40B4-BE49-F238E27FC236}">
                <a16:creationId xmlns:a16="http://schemas.microsoft.com/office/drawing/2014/main" id="{FD67C7CE-F878-C853-3934-3CD1C99C79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87472" y="1412776"/>
            <a:ext cx="1544653" cy="3223622"/>
          </a:xfrm>
          <a:prstGeom prst="rect">
            <a:avLst/>
          </a:prstGeom>
        </p:spPr>
      </p:pic>
    </p:spTree>
    <p:extLst>
      <p:ext uri="{BB962C8B-B14F-4D97-AF65-F5344CB8AC3E}">
        <p14:creationId xmlns:p14="http://schemas.microsoft.com/office/powerpoint/2010/main" val="1697555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1524000" y="1122363"/>
            <a:ext cx="9144000" cy="3072266"/>
          </a:xfrm>
        </p:spPr>
        <p:txBody>
          <a:bodyPr>
            <a:noAutofit/>
          </a:bodyPr>
          <a:lstStyle/>
          <a:p>
            <a:pPr algn="r"/>
            <a:r>
              <a:rPr lang="zh-CN" altLang="en-US" sz="4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零基础掌握人文社科论文写作</a:t>
            </a:r>
            <a:r>
              <a:rPr lang="en-US" altLang="zh-CN" sz="4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4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研究到发表全流程</a:t>
            </a:r>
            <a:r>
              <a:rPr lang="zh-CN" altLang="en-US" sz="4000" dirty="0" smtClean="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指南</a:t>
            </a:r>
            <a:r>
              <a:rPr lang="en-US" altLang="zh-CN" sz="4000" dirty="0" smtClean="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r>
            <a:br>
              <a:rPr lang="en-US" altLang="zh-CN" sz="4000" dirty="0" smtClean="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br>
            <a:r>
              <a:rPr lang="en-US" altLang="zh-CN" sz="4000" dirty="0" smtClean="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r>
            <a:br>
              <a:rPr lang="en-US" altLang="zh-CN" sz="4000" dirty="0" smtClean="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br>
            <a:r>
              <a:rPr lang="en-GB" altLang="zh-CN" sz="28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MASTERING HUMANITIES G SOCIAL SCIENCES RESEARCH WRITING</a:t>
            </a:r>
            <a:endParaRPr lang="zh-CN" altLang="en-US" sz="28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5" name="副标题 4"/>
          <p:cNvSpPr>
            <a:spLocks noGrp="1"/>
          </p:cNvSpPr>
          <p:nvPr>
            <p:ph type="subTitle" idx="1"/>
          </p:nvPr>
        </p:nvSpPr>
        <p:spPr>
          <a:xfrm>
            <a:off x="1465943" y="4400324"/>
            <a:ext cx="9144000" cy="1655762"/>
          </a:xfrm>
        </p:spPr>
        <p:txBody>
          <a:bodyPr/>
          <a:lstStyle/>
          <a:p>
            <a:r>
              <a:rPr lang="en-US" altLang="zh-CN" dirty="0" smtClean="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Maisie Liao</a:t>
            </a:r>
            <a:endPar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Tree>
    <p:extLst>
      <p:ext uri="{BB962C8B-B14F-4D97-AF65-F5344CB8AC3E}">
        <p14:creationId xmlns:p14="http://schemas.microsoft.com/office/powerpoint/2010/main" val="32372580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ew picture"/>
          <p:cNvPicPr/>
          <p:nvPr/>
        </p:nvPicPr>
        <p:blipFill>
          <a:blip r:embed="rId2"/>
          <a:srcRect/>
          <a:stretch>
            <a:fillRect/>
          </a:stretch>
        </p:blipFill>
        <p:spPr>
          <a:xfrm>
            <a:off x="774493" y="1063800"/>
            <a:ext cx="925200" cy="925200"/>
          </a:xfrm>
          <a:prstGeom prst="rect">
            <a:avLst/>
          </a:prstGeom>
          <a:ln>
            <a:noFill/>
          </a:ln>
        </p:spPr>
      </p:pic>
      <p:sp>
        <p:nvSpPr>
          <p:cNvPr id="4" name="New shape"/>
          <p:cNvSpPr/>
          <p:nvPr/>
        </p:nvSpPr>
        <p:spPr>
          <a:xfrm>
            <a:off x="986400" y="975031"/>
            <a:ext cx="5776571" cy="11027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nSpc>
                <a:spcPct val="150000"/>
              </a:lnSpc>
            </a:pPr>
            <a:r>
              <a:rPr sz="48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01</a:t>
            </a:r>
          </a:p>
        </p:txBody>
      </p:sp>
      <p:sp>
        <p:nvSpPr>
          <p:cNvPr id="5" name="New shape"/>
          <p:cNvSpPr/>
          <p:nvPr/>
        </p:nvSpPr>
        <p:spPr>
          <a:xfrm>
            <a:off x="774493" y="2918841"/>
            <a:ext cx="8908143" cy="16811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150000"/>
              </a:lnSpc>
            </a:pPr>
            <a:r>
              <a:rPr lang="zh-CN" altLang="en-US" sz="3600" b="1" i="0" dirty="0">
                <a:solidFill>
                  <a:srgbClr val="5049D5"/>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研究定位与准备</a:t>
            </a:r>
            <a:endParaRPr lang="en-US" altLang="zh-CN" sz="3600" b="1" i="0" dirty="0">
              <a:solidFill>
                <a:srgbClr val="5049D5"/>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50000"/>
              </a:lnSpc>
            </a:pPr>
            <a:r>
              <a:rPr lang="en-GB" altLang="zh-CN" sz="3600" b="1" dirty="0">
                <a:solidFill>
                  <a:srgbClr val="5049D5"/>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Research positioning and preparation</a:t>
            </a:r>
            <a:r>
              <a:rPr lang="zh-CN" altLang="en-US" sz="3600" b="1" i="0" dirty="0">
                <a:solidFill>
                  <a:srgbClr val="5049D5"/>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endParaRPr sz="3600" b="1" i="0" dirty="0">
              <a:solidFill>
                <a:srgbClr val="5049D5"/>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6" name="Picture 5" descr="A qr code with two heads&#10;&#10;Description automatically generated">
            <a:extLst>
              <a:ext uri="{FF2B5EF4-FFF2-40B4-BE49-F238E27FC236}">
                <a16:creationId xmlns:a16="http://schemas.microsoft.com/office/drawing/2014/main" id="{F1E8EB16-0B60-27C7-9F49-4CBCF12532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09901" y="764704"/>
            <a:ext cx="2035726" cy="4248472"/>
          </a:xfrm>
          <a:prstGeom prst="rect">
            <a:avLst/>
          </a:prstGeom>
        </p:spPr>
      </p:pic>
      <p:sp>
        <p:nvSpPr>
          <p:cNvPr id="2" name="矩形 1"/>
          <p:cNvSpPr/>
          <p:nvPr/>
        </p:nvSpPr>
        <p:spPr>
          <a:xfrm>
            <a:off x="774493" y="5529785"/>
            <a:ext cx="9973336" cy="646331"/>
          </a:xfrm>
          <a:prstGeom prst="rect">
            <a:avLst/>
          </a:prstGeom>
        </p:spPr>
        <p:txBody>
          <a:bodyPr wrap="square">
            <a:spAutoFit/>
          </a:bodyPr>
          <a:lstStyle/>
          <a:p>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Walker, B. L. E., &amp; Unruh, H. E. (2017). </a:t>
            </a:r>
            <a:r>
              <a:rPr lang="en-US" altLang="zh-CN" sz="1200" i="1"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Funding your research in the humanities and social sciences: A Practical Guide to Grant and Fellowship Proposals</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Routledge.</a:t>
            </a:r>
          </a:p>
          <a:p>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Tree>
    <p:extLst>
      <p:ext uri="{BB962C8B-B14F-4D97-AF65-F5344CB8AC3E}">
        <p14:creationId xmlns:p14="http://schemas.microsoft.com/office/powerpoint/2010/main" val="13282292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ew picture"/>
          <p:cNvPicPr/>
          <p:nvPr/>
        </p:nvPicPr>
        <p:blipFill>
          <a:blip r:embed="rId2"/>
          <a:srcRect/>
          <a:stretch>
            <a:fillRect/>
          </a:stretch>
        </p:blipFill>
        <p:spPr>
          <a:xfrm>
            <a:off x="1628565" y="1040667"/>
            <a:ext cx="619200" cy="360040"/>
          </a:xfrm>
          <a:prstGeom prst="rect">
            <a:avLst/>
          </a:prstGeom>
          <a:ln>
            <a:noFill/>
          </a:ln>
        </p:spPr>
      </p:pic>
      <p:sp>
        <p:nvSpPr>
          <p:cNvPr id="3" name="New shape"/>
          <p:cNvSpPr/>
          <p:nvPr/>
        </p:nvSpPr>
        <p:spPr>
          <a:xfrm>
            <a:off x="2244408" y="760000"/>
            <a:ext cx="9369360" cy="784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150000"/>
              </a:lnSpc>
            </a:pPr>
            <a:r>
              <a:rPr lang="en-US" altLang="zh-CN" sz="30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Principle</a:t>
            </a:r>
            <a:r>
              <a:rPr lang="en-US" altLang="zh-CN"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 for topic selection</a:t>
            </a:r>
          </a:p>
        </p:txBody>
      </p:sp>
      <p:sp>
        <p:nvSpPr>
          <p:cNvPr id="10" name="New shape"/>
          <p:cNvSpPr/>
          <p:nvPr/>
        </p:nvSpPr>
        <p:spPr>
          <a:xfrm>
            <a:off x="647836" y="1726007"/>
            <a:ext cx="2580658" cy="586145"/>
          </a:xfrm>
          <a:prstGeom prst="roundRect">
            <a:avLst>
              <a:gd name="adj" fmla="val 10888"/>
            </a:avLst>
          </a:prstGeom>
          <a:solidFill>
            <a:srgbClr val="DEEAFF"/>
          </a:solidFill>
          <a:ln w="6350">
            <a:solidFill>
              <a:srgbClr val="5049D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lnSpc>
                <a:spcPct val="150000"/>
              </a:lnSpc>
            </a:pPr>
            <a:r>
              <a:rPr lang="en-GB"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serviceability</a:t>
            </a:r>
            <a:endParaRPr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2" name="New shape"/>
          <p:cNvSpPr/>
          <p:nvPr/>
        </p:nvSpPr>
        <p:spPr>
          <a:xfrm>
            <a:off x="4809251" y="3891430"/>
            <a:ext cx="4688379" cy="543134"/>
          </a:xfrm>
          <a:prstGeom prst="roundRect">
            <a:avLst>
              <a:gd name="adj" fmla="val 10888"/>
            </a:avLst>
          </a:prstGeom>
          <a:solidFill>
            <a:srgbClr val="DEEAFF"/>
          </a:solidFill>
          <a:ln w="6350">
            <a:solidFill>
              <a:srgbClr val="5049D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lnSpc>
                <a:spcPct val="150000"/>
              </a:lnSpc>
            </a:pPr>
            <a:r>
              <a:rPr lang="en-GB"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innovative and forward-looking</a:t>
            </a:r>
            <a:endParaRPr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3" name="矩形 12"/>
          <p:cNvSpPr/>
          <p:nvPr/>
        </p:nvSpPr>
        <p:spPr>
          <a:xfrm>
            <a:off x="647836" y="2441724"/>
            <a:ext cx="2746501" cy="923330"/>
          </a:xfrm>
          <a:prstGeom prst="rect">
            <a:avLst/>
          </a:prstGeom>
        </p:spPr>
        <p:txBody>
          <a:bodyPr wrap="square">
            <a:spAutoFit/>
          </a:bodyPr>
          <a:lstStyle/>
          <a:p>
            <a:r>
              <a:rPr lang="zh-CN" altLang="en-US" dirty="0">
                <a:solidFill>
                  <a:srgbClr val="43436B"/>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研究本身要能够解决社会、经济、文化中的实际问题，对实践起到帮助作用</a:t>
            </a:r>
          </a:p>
        </p:txBody>
      </p:sp>
      <p:sp>
        <p:nvSpPr>
          <p:cNvPr id="14" name="New shape"/>
          <p:cNvSpPr/>
          <p:nvPr/>
        </p:nvSpPr>
        <p:spPr>
          <a:xfrm>
            <a:off x="7913454" y="1722477"/>
            <a:ext cx="3168352" cy="543134"/>
          </a:xfrm>
          <a:prstGeom prst="roundRect">
            <a:avLst>
              <a:gd name="adj" fmla="val 10888"/>
            </a:avLst>
          </a:prstGeom>
          <a:solidFill>
            <a:srgbClr val="DEEAFF"/>
          </a:solidFill>
          <a:ln w="6350">
            <a:solidFill>
              <a:srgbClr val="5049D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lnSpc>
                <a:spcPct val="150000"/>
              </a:lnSpc>
            </a:pPr>
            <a:r>
              <a:rPr lang="en-GB"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feasibility</a:t>
            </a:r>
            <a:endParaRPr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6" name="矩形 15"/>
          <p:cNvSpPr/>
          <p:nvPr/>
        </p:nvSpPr>
        <p:spPr>
          <a:xfrm>
            <a:off x="7839125" y="2504322"/>
            <a:ext cx="3168352" cy="646331"/>
          </a:xfrm>
          <a:prstGeom prst="rect">
            <a:avLst/>
          </a:prstGeom>
        </p:spPr>
        <p:txBody>
          <a:bodyPr wrap="square">
            <a:spAutoFit/>
          </a:bodyPr>
          <a:lstStyle/>
          <a:p>
            <a:r>
              <a:rPr lang="zh-CN" altLang="en-US" dirty="0">
                <a:solidFill>
                  <a:srgbClr val="43436B"/>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评估自己是否有能力，有资源去开展这一研究</a:t>
            </a:r>
          </a:p>
        </p:txBody>
      </p:sp>
      <p:sp>
        <p:nvSpPr>
          <p:cNvPr id="17" name="New shape"/>
          <p:cNvSpPr/>
          <p:nvPr/>
        </p:nvSpPr>
        <p:spPr>
          <a:xfrm>
            <a:off x="719595" y="3902715"/>
            <a:ext cx="3536521" cy="543134"/>
          </a:xfrm>
          <a:prstGeom prst="roundRect">
            <a:avLst>
              <a:gd name="adj" fmla="val 10888"/>
            </a:avLst>
          </a:prstGeom>
          <a:solidFill>
            <a:srgbClr val="DEEAFF"/>
          </a:solidFill>
          <a:ln w="6350">
            <a:solidFill>
              <a:srgbClr val="5049D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lnSpc>
                <a:spcPct val="150000"/>
              </a:lnSpc>
            </a:pPr>
            <a:r>
              <a:rPr lang="en-US"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continuity</a:t>
            </a:r>
            <a:endParaRPr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8" name="矩形 17"/>
          <p:cNvSpPr/>
          <p:nvPr/>
        </p:nvSpPr>
        <p:spPr>
          <a:xfrm>
            <a:off x="647836" y="4766111"/>
            <a:ext cx="3696949" cy="923330"/>
          </a:xfrm>
          <a:prstGeom prst="rect">
            <a:avLst/>
          </a:prstGeom>
        </p:spPr>
        <p:txBody>
          <a:bodyPr wrap="square">
            <a:spAutoFit/>
          </a:bodyPr>
          <a:lstStyle/>
          <a:p>
            <a:r>
              <a:rPr lang="zh-CN" altLang="en-US" dirty="0">
                <a:solidFill>
                  <a:srgbClr val="43436B"/>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人文研究通常是基于前人研究的再积累，继承某些积累性成果，包括理论与研究方法</a:t>
            </a:r>
          </a:p>
        </p:txBody>
      </p:sp>
      <p:sp>
        <p:nvSpPr>
          <p:cNvPr id="19" name="New shape"/>
          <p:cNvSpPr/>
          <p:nvPr/>
        </p:nvSpPr>
        <p:spPr>
          <a:xfrm>
            <a:off x="3965838" y="1747512"/>
            <a:ext cx="3187602" cy="543134"/>
          </a:xfrm>
          <a:prstGeom prst="roundRect">
            <a:avLst>
              <a:gd name="adj" fmla="val 10888"/>
            </a:avLst>
          </a:prstGeom>
          <a:solidFill>
            <a:srgbClr val="DEEAFF"/>
          </a:solidFill>
          <a:ln w="6350">
            <a:solidFill>
              <a:srgbClr val="5049D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lnSpc>
                <a:spcPct val="150000"/>
              </a:lnSpc>
            </a:pPr>
            <a:r>
              <a:rPr lang="en-US" altLang="zh-CN"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publicness</a:t>
            </a:r>
            <a:endParaRPr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20" name="矩形 19"/>
          <p:cNvSpPr/>
          <p:nvPr/>
        </p:nvSpPr>
        <p:spPr>
          <a:xfrm>
            <a:off x="4003240" y="2455983"/>
            <a:ext cx="3389664" cy="923330"/>
          </a:xfrm>
          <a:prstGeom prst="rect">
            <a:avLst/>
          </a:prstGeom>
        </p:spPr>
        <p:txBody>
          <a:bodyPr wrap="square">
            <a:spAutoFit/>
          </a:bodyPr>
          <a:lstStyle/>
          <a:p>
            <a:r>
              <a:rPr lang="zh-CN" altLang="en-US" b="0" i="0" dirty="0">
                <a:solidFill>
                  <a:srgbClr val="43436B"/>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学术研究应关注公众议题，区分个人困扰与公共问题，确保研究的社会意义和影响力</a:t>
            </a:r>
            <a:endParaRPr lang="zh-CN" altLang="en-US" dirty="0">
              <a:solidFill>
                <a:srgbClr val="43436B"/>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21" name="矩形 20"/>
          <p:cNvSpPr/>
          <p:nvPr/>
        </p:nvSpPr>
        <p:spPr>
          <a:xfrm>
            <a:off x="647836" y="5931635"/>
            <a:ext cx="9204684" cy="461665"/>
          </a:xfrm>
          <a:prstGeom prst="rect">
            <a:avLst/>
          </a:prstGeom>
        </p:spPr>
        <p:txBody>
          <a:bodyPr wrap="square">
            <a:spAutoFit/>
          </a:bodyPr>
          <a:lstStyle/>
          <a:p>
            <a:r>
              <a:rPr lang="en-US" altLang="zh-CN" sz="1200" dirty="0" err="1">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Sapiro</a:t>
            </a:r>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G., Santoro, M., &amp; </a:t>
            </a:r>
            <a:r>
              <a:rPr lang="en-US" altLang="zh-CN" sz="1200" dirty="0" err="1">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Baert</a:t>
            </a:r>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P. (2020). </a:t>
            </a:r>
            <a:r>
              <a:rPr lang="en-US" altLang="zh-CN" sz="1200" i="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Ideas on the move in the social sciences and humanities: The International Circulation of Paradigms and Theorists</a:t>
            </a:r>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Springer Nature.</a:t>
            </a:r>
            <a:endParaRPr lang="zh-CN" altLang="en-US" sz="1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4" name="Picture 3" descr="A qr code with two heads&#10;&#10;Description automatically generated">
            <a:extLst>
              <a:ext uri="{FF2B5EF4-FFF2-40B4-BE49-F238E27FC236}">
                <a16:creationId xmlns:a16="http://schemas.microsoft.com/office/drawing/2014/main" id="{BBEE0A27-EAD2-B480-139D-D2DC7AF11B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5302" y="3150653"/>
            <a:ext cx="1573008" cy="3282801"/>
          </a:xfrm>
          <a:prstGeom prst="rect">
            <a:avLst/>
          </a:prstGeom>
        </p:spPr>
      </p:pic>
      <p:sp>
        <p:nvSpPr>
          <p:cNvPr id="22" name="矩形 21"/>
          <p:cNvSpPr/>
          <p:nvPr/>
        </p:nvSpPr>
        <p:spPr>
          <a:xfrm>
            <a:off x="4920942" y="4767861"/>
            <a:ext cx="4688997" cy="923330"/>
          </a:xfrm>
          <a:prstGeom prst="rect">
            <a:avLst/>
          </a:prstGeom>
        </p:spPr>
        <p:txBody>
          <a:bodyPr wrap="square">
            <a:spAutoFit/>
          </a:bodyPr>
          <a:lstStyle/>
          <a:p>
            <a:r>
              <a:rPr lang="zh-CN" altLang="en-US" dirty="0">
                <a:solidFill>
                  <a:srgbClr val="43436B"/>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在继承的基础上，那些尚未被研究的视角或者维度，值得关注。并且选题应具有预见性，挖掘那些将来可能成为主流或前沿的选题</a:t>
            </a:r>
          </a:p>
        </p:txBody>
      </p:sp>
    </p:spTree>
    <p:extLst>
      <p:ext uri="{BB962C8B-B14F-4D97-AF65-F5344CB8AC3E}">
        <p14:creationId xmlns:p14="http://schemas.microsoft.com/office/powerpoint/2010/main" val="663457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barn(inVertical)">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6">
                                            <p:txEl>
                                              <p:pRg st="0" end="0"/>
                                            </p:txEl>
                                          </p:spTgt>
                                        </p:tgtEl>
                                        <p:attrNameLst>
                                          <p:attrName>style.visibility</p:attrName>
                                        </p:attrNameLst>
                                      </p:cBhvr>
                                      <p:to>
                                        <p:strVal val="visible"/>
                                      </p:to>
                                    </p:set>
                                    <p:animEffect transition="in" filter="wipe(down)">
                                      <p:cBhvr>
                                        <p:cTn id="18" dur="10"/>
                                        <p:tgtEl>
                                          <p:spTgt spid="1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8">
                                            <p:txEl>
                                              <p:pRg st="0" end="0"/>
                                            </p:txEl>
                                          </p:spTgt>
                                        </p:tgtEl>
                                        <p:attrNameLst>
                                          <p:attrName>style.visibility</p:attrName>
                                        </p:attrNameLst>
                                      </p:cBhvr>
                                      <p:to>
                                        <p:strVal val="visible"/>
                                      </p:to>
                                    </p:set>
                                    <p:animEffect transition="in" filter="fade">
                                      <p:cBhvr>
                                        <p:cTn id="23" dur="10"/>
                                        <p:tgtEl>
                                          <p:spTgt spid="18">
                                            <p:txEl>
                                              <p:pRg st="0" end="0"/>
                                            </p:txEl>
                                          </p:spTgt>
                                        </p:tgtEl>
                                      </p:cBhvr>
                                    </p:animEffect>
                                    <p:anim calcmode="lin" valueType="num">
                                      <p:cBhvr>
                                        <p:cTn id="24" dur="1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25" dur="1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barn(inVertical)">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ew shape"/>
          <p:cNvSpPr/>
          <p:nvPr/>
        </p:nvSpPr>
        <p:spPr>
          <a:xfrm>
            <a:off x="1565121" y="836362"/>
            <a:ext cx="10236071" cy="7238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150000"/>
              </a:lnSpc>
            </a:pPr>
            <a:r>
              <a:rPr lang="en-US" altLang="zh-CN" sz="30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Clarify a research question</a:t>
            </a:r>
            <a:endParaRPr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4" name="New shape"/>
          <p:cNvSpPr/>
          <p:nvPr/>
        </p:nvSpPr>
        <p:spPr>
          <a:xfrm>
            <a:off x="455928" y="1800575"/>
            <a:ext cx="4691108" cy="11849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r">
              <a:lnSpc>
                <a:spcPct val="150000"/>
              </a:lnSpc>
              <a:spcBef>
                <a:spcPts val="600"/>
              </a:spcBef>
            </a:pPr>
            <a:r>
              <a:rPr lang="en-GB" sz="2000" b="1"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Research direction</a:t>
            </a:r>
            <a:r>
              <a:rPr lang="en-GB"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p>
          <a:p>
            <a:pPr algn="r">
              <a:spcBef>
                <a:spcPts val="600"/>
              </a:spcBef>
            </a:pPr>
            <a:r>
              <a:rPr lang="zh-CN" altLang="en-US"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根据自身的专业与知识视野，确定研究领域，结合研究兴趣，确定一个大致的</a:t>
            </a:r>
            <a:r>
              <a:rPr lang="zh-CN" altLang="en-US"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研究方向</a:t>
            </a:r>
            <a:endParaRPr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5" name="New shape"/>
          <p:cNvSpPr/>
          <p:nvPr/>
        </p:nvSpPr>
        <p:spPr>
          <a:xfrm>
            <a:off x="6127214" y="2789990"/>
            <a:ext cx="4098099" cy="17389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150000"/>
              </a:lnSpc>
              <a:spcBef>
                <a:spcPts val="600"/>
              </a:spcBef>
            </a:pPr>
            <a:r>
              <a:rPr lang="en-GB" sz="2000" b="1"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Identify research gaps</a:t>
            </a:r>
            <a:r>
              <a:rPr lang="en-GB"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p>
          <a:p>
            <a:pPr>
              <a:spcBef>
                <a:spcPts val="600"/>
              </a:spcBef>
            </a:pPr>
            <a:r>
              <a:rPr lang="zh-CN" altLang="en-US"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利用文献搜索，广泛地浏览这一研究方向的相关论文，了解该领域的研究现状、主要观点、争议点，识别出其中一个</a:t>
            </a:r>
            <a:r>
              <a:rPr lang="zh-CN" altLang="en-US"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研究空白</a:t>
            </a:r>
            <a:r>
              <a:rPr lang="zh-CN" altLang="en-US"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作为初步的</a:t>
            </a:r>
            <a:r>
              <a:rPr lang="zh-CN" altLang="en-US"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研究选题</a:t>
            </a:r>
            <a:endParaRPr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6" name="New shape"/>
          <p:cNvSpPr/>
          <p:nvPr/>
        </p:nvSpPr>
        <p:spPr>
          <a:xfrm>
            <a:off x="455928" y="4033133"/>
            <a:ext cx="4615602" cy="1308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r">
              <a:spcBef>
                <a:spcPts val="600"/>
              </a:spcBef>
            </a:pPr>
            <a:r>
              <a:rPr lang="en-GB" sz="2000" b="1"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Define the research question</a:t>
            </a:r>
          </a:p>
          <a:p>
            <a:pPr algn="r">
              <a:spcBef>
                <a:spcPts val="600"/>
              </a:spcBef>
            </a:pPr>
            <a:r>
              <a:rPr lang="zh-CN" altLang="en-US"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回顾与选题相关的文献，梳理相关论文的</a:t>
            </a:r>
            <a:r>
              <a:rPr lang="zh-CN" altLang="en-US"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研究维度</a:t>
            </a:r>
            <a:r>
              <a:rPr lang="zh-CN" altLang="en-US"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，考虑自己的知识储备与其他实际情况，在保证可能性的基础上，确定</a:t>
            </a:r>
            <a:r>
              <a:rPr lang="zh-CN" altLang="en-US"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研究问题</a:t>
            </a:r>
            <a:endParaRPr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9" name="New shape"/>
          <p:cNvSpPr/>
          <p:nvPr/>
        </p:nvSpPr>
        <p:spPr>
          <a:xfrm>
            <a:off x="5390784" y="2363245"/>
            <a:ext cx="442666" cy="432048"/>
          </a:xfrm>
          <a:prstGeom prst="roundRect">
            <a:avLst>
              <a:gd name="adj" fmla="val 8819"/>
            </a:avLst>
          </a:prstGeom>
          <a:solidFill>
            <a:srgbClr val="5049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a:t>
            </a:r>
          </a:p>
        </p:txBody>
      </p:sp>
      <p:sp>
        <p:nvSpPr>
          <p:cNvPr id="12" name="New shape"/>
          <p:cNvSpPr/>
          <p:nvPr/>
        </p:nvSpPr>
        <p:spPr>
          <a:xfrm>
            <a:off x="5390784" y="3443435"/>
            <a:ext cx="442666" cy="432048"/>
          </a:xfrm>
          <a:prstGeom prst="roundRect">
            <a:avLst>
              <a:gd name="adj" fmla="val 8819"/>
            </a:avLst>
          </a:prstGeom>
          <a:solidFill>
            <a:srgbClr val="5049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2</a:t>
            </a:r>
          </a:p>
        </p:txBody>
      </p:sp>
      <p:sp>
        <p:nvSpPr>
          <p:cNvPr id="15" name="New shape"/>
          <p:cNvSpPr/>
          <p:nvPr/>
        </p:nvSpPr>
        <p:spPr>
          <a:xfrm>
            <a:off x="5390784" y="4548720"/>
            <a:ext cx="442666" cy="432048"/>
          </a:xfrm>
          <a:prstGeom prst="roundRect">
            <a:avLst>
              <a:gd name="adj" fmla="val 8819"/>
            </a:avLst>
          </a:prstGeom>
          <a:solidFill>
            <a:srgbClr val="5049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3</a:t>
            </a:r>
          </a:p>
        </p:txBody>
      </p:sp>
      <p:pic>
        <p:nvPicPr>
          <p:cNvPr id="16" name="New picture"/>
          <p:cNvPicPr/>
          <p:nvPr/>
        </p:nvPicPr>
        <p:blipFill>
          <a:blip r:embed="rId2"/>
          <a:srcRect/>
          <a:stretch>
            <a:fillRect/>
          </a:stretch>
        </p:blipFill>
        <p:spPr>
          <a:xfrm>
            <a:off x="938692" y="1041689"/>
            <a:ext cx="619200" cy="313200"/>
          </a:xfrm>
          <a:prstGeom prst="rect">
            <a:avLst/>
          </a:prstGeom>
          <a:ln>
            <a:noFill/>
          </a:ln>
        </p:spPr>
      </p:pic>
      <p:pic>
        <p:nvPicPr>
          <p:cNvPr id="2" name="Picture 1" descr="A qr code with two heads&#10;&#10;Description automatically generated">
            <a:extLst>
              <a:ext uri="{FF2B5EF4-FFF2-40B4-BE49-F238E27FC236}">
                <a16:creationId xmlns:a16="http://schemas.microsoft.com/office/drawing/2014/main" id="{BD4833DE-43EF-E4E6-404C-5F25F631FC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73844" y="2412894"/>
            <a:ext cx="1663950" cy="3472593"/>
          </a:xfrm>
          <a:prstGeom prst="rect">
            <a:avLst/>
          </a:prstGeom>
        </p:spPr>
      </p:pic>
    </p:spTree>
    <p:extLst>
      <p:ext uri="{BB962C8B-B14F-4D97-AF65-F5344CB8AC3E}">
        <p14:creationId xmlns:p14="http://schemas.microsoft.com/office/powerpoint/2010/main" val="270034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
                                        <p:tgtEl>
                                          <p:spTgt spid="4"/>
                                        </p:tgtEl>
                                      </p:cBhvr>
                                    </p:animEffect>
                                    <p:anim calcmode="lin" valueType="num">
                                      <p:cBhvr>
                                        <p:cTn id="8" dur="10" fill="hold"/>
                                        <p:tgtEl>
                                          <p:spTgt spid="4"/>
                                        </p:tgtEl>
                                        <p:attrNameLst>
                                          <p:attrName>ppt_x</p:attrName>
                                        </p:attrNameLst>
                                      </p:cBhvr>
                                      <p:tavLst>
                                        <p:tav tm="0">
                                          <p:val>
                                            <p:strVal val="#ppt_x"/>
                                          </p:val>
                                        </p:tav>
                                        <p:tav tm="100000">
                                          <p:val>
                                            <p:strVal val="#ppt_x"/>
                                          </p:val>
                                        </p:tav>
                                      </p:tavLst>
                                    </p:anim>
                                    <p:anim calcmode="lin" valueType="num">
                                      <p:cBhvr>
                                        <p:cTn id="9" dur="1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1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ew picture"/>
          <p:cNvPicPr/>
          <p:nvPr/>
        </p:nvPicPr>
        <p:blipFill>
          <a:blip r:embed="rId2"/>
          <a:srcRect/>
          <a:stretch>
            <a:fillRect/>
          </a:stretch>
        </p:blipFill>
        <p:spPr>
          <a:xfrm>
            <a:off x="1365311" y="1051519"/>
            <a:ext cx="619200" cy="313200"/>
          </a:xfrm>
          <a:prstGeom prst="rect">
            <a:avLst/>
          </a:prstGeom>
          <a:ln>
            <a:noFill/>
          </a:ln>
        </p:spPr>
      </p:pic>
      <p:sp>
        <p:nvSpPr>
          <p:cNvPr id="3" name="New shape"/>
          <p:cNvSpPr/>
          <p:nvPr/>
        </p:nvSpPr>
        <p:spPr>
          <a:xfrm>
            <a:off x="2070394" y="802226"/>
            <a:ext cx="9369360" cy="7238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nSpc>
                <a:spcPct val="150000"/>
              </a:lnSpc>
            </a:pPr>
            <a:r>
              <a:rPr lang="en-US" sz="30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Literature review: methods and structure</a:t>
            </a:r>
            <a:endParaRPr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1" name="内容占位符 10"/>
          <p:cNvSpPr>
            <a:spLocks noGrp="1"/>
          </p:cNvSpPr>
          <p:nvPr>
            <p:ph idx="1"/>
          </p:nvPr>
        </p:nvSpPr>
        <p:spPr>
          <a:xfrm>
            <a:off x="769256" y="1657575"/>
            <a:ext cx="9543144" cy="4304766"/>
          </a:xfrm>
        </p:spPr>
        <p:txBody>
          <a:bodyPr>
            <a:normAutofit fontScale="92500"/>
          </a:bodyPr>
          <a:lstStyle/>
          <a:p>
            <a:pPr>
              <a:lnSpc>
                <a:spcPct val="110000"/>
              </a:lnSpc>
            </a:pPr>
            <a:r>
              <a:rPr lang="en-US"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How to search </a:t>
            </a:r>
          </a:p>
          <a:p>
            <a:pPr marL="0" indent="0">
              <a:lnSpc>
                <a:spcPct val="110000"/>
              </a:lnSpc>
              <a:buNone/>
            </a:pPr>
            <a:r>
              <a:rPr lang="en-US" altLang="zh-CN"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Keyword search method</a:t>
            </a:r>
            <a:r>
              <a:rPr lang="zh-CN" altLang="en-US"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GB" altLang="zh-CN"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GB"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theory</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practice</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等关键词</a:t>
            </a:r>
            <a:r>
              <a:rPr lang="en-GB"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学科</a:t>
            </a:r>
            <a:r>
              <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次级领域名字</a:t>
            </a:r>
            <a:endPar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10000"/>
              </a:lnSpc>
              <a:buNone/>
            </a:pPr>
            <a:r>
              <a:rPr lang="en-US" altLang="zh-CN"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Scanning method</a:t>
            </a:r>
            <a:r>
              <a:rPr lang="zh-CN" altLang="en-US"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翻阅本学科顶级期刊，根据文章的摘要，记录文章的信息点</a:t>
            </a:r>
            <a:endPar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10000"/>
              </a:lnSpc>
              <a:buNone/>
            </a:pPr>
            <a:r>
              <a:rPr lang="en-US" altLang="zh-CN"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Perspective engine method</a:t>
            </a:r>
            <a:r>
              <a:rPr lang="zh-CN" altLang="en-US"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认定一个研究理论，用这一理论进行搜索</a:t>
            </a:r>
            <a:endPar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10000"/>
              </a:lnSpc>
            </a:pPr>
            <a:r>
              <a:rPr lang="en-US" altLang="zh-CN" sz="21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Literature sources and useful information</a:t>
            </a:r>
          </a:p>
          <a:p>
            <a:pPr marL="0" indent="0">
              <a:lnSpc>
                <a:spcPct val="110000"/>
              </a:lnSpc>
              <a:buNone/>
            </a:pPr>
            <a:r>
              <a:rPr lang="en-GB" altLang="zh-CN"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Relevant works</a:t>
            </a:r>
            <a:r>
              <a:rPr lang="zh-CN" altLang="en-US"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先行查看本研究领域的理论性著作，特别关注</a:t>
            </a:r>
            <a:r>
              <a:rPr lang="zh-CN" altLang="en-US"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理论阐述，常见影响因素，基础研究方法</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相关的内容，记得关注相关学科的教材。</a:t>
            </a:r>
            <a:endPar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10000"/>
              </a:lnSpc>
              <a:buNone/>
            </a:pPr>
            <a:r>
              <a:rPr lang="en-GB" altLang="zh-CN"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Relevant papers</a:t>
            </a:r>
            <a:r>
              <a:rPr lang="zh-CN" altLang="en-US"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权威期刊的文章是首选，尤其是那些报告研究状况的期刊，不要忽视相关的会议论文，这两者通常能够更直接地提供“科研情报”，了解不同的</a:t>
            </a:r>
            <a:r>
              <a:rPr lang="zh-CN" altLang="en-US"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研究角度，研究设计与实验流程</a:t>
            </a:r>
            <a:endParaRPr lang="en-US" altLang="zh-CN"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10000"/>
              </a:lnSpc>
              <a:buNone/>
            </a:pPr>
            <a:r>
              <a:rPr lang="en-GB" altLang="zh-CN"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Other </a:t>
            </a:r>
            <a:r>
              <a:rPr lang="en-US" altLang="zh-CN"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sources</a:t>
            </a:r>
            <a:r>
              <a:rPr lang="zh-CN" altLang="en-US"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有时，一些更为原始的资料，比如统计资料、年鉴报告、档案材料等，能够为研究提供更佳的</a:t>
            </a:r>
            <a:r>
              <a:rPr lang="zh-CN" altLang="en-US"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研究对象与研究维度</a:t>
            </a:r>
          </a:p>
        </p:txBody>
      </p:sp>
      <p:pic>
        <p:nvPicPr>
          <p:cNvPr id="4" name="Picture 3" descr="A qr code with two heads&#10;&#10;Description automatically generated">
            <a:extLst>
              <a:ext uri="{FF2B5EF4-FFF2-40B4-BE49-F238E27FC236}">
                <a16:creationId xmlns:a16="http://schemas.microsoft.com/office/drawing/2014/main" id="{6B01505D-DE61-35AB-0DB7-9F37E2FE20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30962" y="925137"/>
            <a:ext cx="1692713" cy="3532620"/>
          </a:xfrm>
          <a:prstGeom prst="rect">
            <a:avLst/>
          </a:prstGeom>
        </p:spPr>
      </p:pic>
      <p:sp>
        <p:nvSpPr>
          <p:cNvPr id="5" name="矩形 4"/>
          <p:cNvSpPr/>
          <p:nvPr/>
        </p:nvSpPr>
        <p:spPr>
          <a:xfrm>
            <a:off x="769256" y="5962341"/>
            <a:ext cx="10051936" cy="276999"/>
          </a:xfrm>
          <a:prstGeom prst="rect">
            <a:avLst/>
          </a:prstGeom>
        </p:spPr>
        <p:txBody>
          <a:bodyPr wrap="square">
            <a:spAutoFit/>
          </a:bodyPr>
          <a:lstStyle/>
          <a:p>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Urban, J. B., &amp; Van </a:t>
            </a:r>
            <a:r>
              <a:rPr lang="en-US" altLang="zh-CN" sz="1200" dirty="0" err="1">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Eeden</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-Moorefield, B. (2018). </a:t>
            </a:r>
            <a:r>
              <a:rPr lang="en-US" altLang="zh-CN" sz="1200" i="1"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Designing and proposing your research project</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Concise Guides to Conducting B.</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Tree>
    <p:extLst>
      <p:ext uri="{BB962C8B-B14F-4D97-AF65-F5344CB8AC3E}">
        <p14:creationId xmlns:p14="http://schemas.microsoft.com/office/powerpoint/2010/main" val="423968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
                                        <p:tgtEl>
                                          <p:spTgt spid="11">
                                            <p:txEl>
                                              <p:pRg st="0" end="0"/>
                                            </p:txEl>
                                          </p:spTgt>
                                        </p:tgtEl>
                                      </p:cBhvr>
                                    </p:animEffect>
                                    <p:anim calcmode="lin" valueType="num">
                                      <p:cBhvr>
                                        <p:cTn id="8" dur="1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Effect transition="in" filter="fade">
                                      <p:cBhvr>
                                        <p:cTn id="14" dur="10"/>
                                        <p:tgtEl>
                                          <p:spTgt spid="11">
                                            <p:txEl>
                                              <p:pRg st="1" end="1"/>
                                            </p:txEl>
                                          </p:spTgt>
                                        </p:tgtEl>
                                      </p:cBhvr>
                                    </p:animEffect>
                                    <p:anim calcmode="lin" valueType="num">
                                      <p:cBhvr>
                                        <p:cTn id="15" dur="1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6" dur="1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Effect transition="in" filter="fade">
                                      <p:cBhvr>
                                        <p:cTn id="21" dur="10"/>
                                        <p:tgtEl>
                                          <p:spTgt spid="11">
                                            <p:txEl>
                                              <p:pRg st="2" end="2"/>
                                            </p:txEl>
                                          </p:spTgt>
                                        </p:tgtEl>
                                      </p:cBhvr>
                                    </p:animEffect>
                                    <p:anim calcmode="lin" valueType="num">
                                      <p:cBhvr>
                                        <p:cTn id="22" dur="1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3" dur="1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Effect transition="in" filter="fade">
                                      <p:cBhvr>
                                        <p:cTn id="28" dur="10"/>
                                        <p:tgtEl>
                                          <p:spTgt spid="11">
                                            <p:txEl>
                                              <p:pRg st="3" end="3"/>
                                            </p:txEl>
                                          </p:spTgt>
                                        </p:tgtEl>
                                      </p:cBhvr>
                                    </p:animEffect>
                                    <p:anim calcmode="lin" valueType="num">
                                      <p:cBhvr>
                                        <p:cTn id="29" dur="1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30" dur="1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Effect transition="in" filter="fade">
                                      <p:cBhvr>
                                        <p:cTn id="35" dur="10"/>
                                        <p:tgtEl>
                                          <p:spTgt spid="11">
                                            <p:txEl>
                                              <p:pRg st="4" end="4"/>
                                            </p:txEl>
                                          </p:spTgt>
                                        </p:tgtEl>
                                      </p:cBhvr>
                                    </p:animEffect>
                                    <p:anim calcmode="lin" valueType="num">
                                      <p:cBhvr>
                                        <p:cTn id="36" dur="1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7" dur="1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1">
                                            <p:txEl>
                                              <p:pRg st="5" end="5"/>
                                            </p:txEl>
                                          </p:spTgt>
                                        </p:tgtEl>
                                        <p:attrNameLst>
                                          <p:attrName>style.visibility</p:attrName>
                                        </p:attrNameLst>
                                      </p:cBhvr>
                                      <p:to>
                                        <p:strVal val="visible"/>
                                      </p:to>
                                    </p:set>
                                    <p:animEffect transition="in" filter="fade">
                                      <p:cBhvr>
                                        <p:cTn id="42" dur="10"/>
                                        <p:tgtEl>
                                          <p:spTgt spid="11">
                                            <p:txEl>
                                              <p:pRg st="5" end="5"/>
                                            </p:txEl>
                                          </p:spTgt>
                                        </p:tgtEl>
                                      </p:cBhvr>
                                    </p:animEffect>
                                    <p:anim calcmode="lin" valueType="num">
                                      <p:cBhvr>
                                        <p:cTn id="43" dur="1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44" dur="1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1">
                                            <p:txEl>
                                              <p:pRg st="6" end="6"/>
                                            </p:txEl>
                                          </p:spTgt>
                                        </p:tgtEl>
                                        <p:attrNameLst>
                                          <p:attrName>style.visibility</p:attrName>
                                        </p:attrNameLst>
                                      </p:cBhvr>
                                      <p:to>
                                        <p:strVal val="visible"/>
                                      </p:to>
                                    </p:set>
                                    <p:animEffect transition="in" filter="fade">
                                      <p:cBhvr>
                                        <p:cTn id="49" dur="10"/>
                                        <p:tgtEl>
                                          <p:spTgt spid="11">
                                            <p:txEl>
                                              <p:pRg st="6" end="6"/>
                                            </p:txEl>
                                          </p:spTgt>
                                        </p:tgtEl>
                                      </p:cBhvr>
                                    </p:animEffect>
                                    <p:anim calcmode="lin" valueType="num">
                                      <p:cBhvr>
                                        <p:cTn id="50" dur="10" fill="hold"/>
                                        <p:tgtEl>
                                          <p:spTgt spid="11">
                                            <p:txEl>
                                              <p:pRg st="6" end="6"/>
                                            </p:txEl>
                                          </p:spTgt>
                                        </p:tgtEl>
                                        <p:attrNameLst>
                                          <p:attrName>ppt_x</p:attrName>
                                        </p:attrNameLst>
                                      </p:cBhvr>
                                      <p:tavLst>
                                        <p:tav tm="0">
                                          <p:val>
                                            <p:strVal val="#ppt_x"/>
                                          </p:val>
                                        </p:tav>
                                        <p:tav tm="100000">
                                          <p:val>
                                            <p:strVal val="#ppt_x"/>
                                          </p:val>
                                        </p:tav>
                                      </p:tavLst>
                                    </p:anim>
                                    <p:anim calcmode="lin" valueType="num">
                                      <p:cBhvr>
                                        <p:cTn id="51" dur="10" fill="hold"/>
                                        <p:tgtEl>
                                          <p:spTgt spid="1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1">
                                            <p:txEl>
                                              <p:pRg st="7" end="7"/>
                                            </p:txEl>
                                          </p:spTgt>
                                        </p:tgtEl>
                                        <p:attrNameLst>
                                          <p:attrName>style.visibility</p:attrName>
                                        </p:attrNameLst>
                                      </p:cBhvr>
                                      <p:to>
                                        <p:strVal val="visible"/>
                                      </p:to>
                                    </p:set>
                                    <p:animEffect transition="in" filter="fade">
                                      <p:cBhvr>
                                        <p:cTn id="56" dur="10"/>
                                        <p:tgtEl>
                                          <p:spTgt spid="11">
                                            <p:txEl>
                                              <p:pRg st="7" end="7"/>
                                            </p:txEl>
                                          </p:spTgt>
                                        </p:tgtEl>
                                      </p:cBhvr>
                                    </p:animEffect>
                                    <p:anim calcmode="lin" valueType="num">
                                      <p:cBhvr>
                                        <p:cTn id="57" dur="10" fill="hold"/>
                                        <p:tgtEl>
                                          <p:spTgt spid="11">
                                            <p:txEl>
                                              <p:pRg st="7" end="7"/>
                                            </p:txEl>
                                          </p:spTgt>
                                        </p:tgtEl>
                                        <p:attrNameLst>
                                          <p:attrName>ppt_x</p:attrName>
                                        </p:attrNameLst>
                                      </p:cBhvr>
                                      <p:tavLst>
                                        <p:tav tm="0">
                                          <p:val>
                                            <p:strVal val="#ppt_x"/>
                                          </p:val>
                                        </p:tav>
                                        <p:tav tm="100000">
                                          <p:val>
                                            <p:strVal val="#ppt_x"/>
                                          </p:val>
                                        </p:tav>
                                      </p:tavLst>
                                    </p:anim>
                                    <p:anim calcmode="lin" valueType="num">
                                      <p:cBhvr>
                                        <p:cTn id="58" dur="10" fill="hold"/>
                                        <p:tgtEl>
                                          <p:spTgt spid="11">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ew picture"/>
          <p:cNvPicPr/>
          <p:nvPr/>
        </p:nvPicPr>
        <p:blipFill>
          <a:blip r:embed="rId2"/>
          <a:srcRect/>
          <a:stretch>
            <a:fillRect/>
          </a:stretch>
        </p:blipFill>
        <p:spPr>
          <a:xfrm>
            <a:off x="1365311" y="1051519"/>
            <a:ext cx="619200" cy="313200"/>
          </a:xfrm>
          <a:prstGeom prst="rect">
            <a:avLst/>
          </a:prstGeom>
          <a:ln>
            <a:noFill/>
          </a:ln>
        </p:spPr>
      </p:pic>
      <p:sp>
        <p:nvSpPr>
          <p:cNvPr id="3" name="New shape"/>
          <p:cNvSpPr/>
          <p:nvPr/>
        </p:nvSpPr>
        <p:spPr>
          <a:xfrm>
            <a:off x="2070394" y="802226"/>
            <a:ext cx="9369360" cy="7238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nSpc>
                <a:spcPct val="150000"/>
              </a:lnSpc>
            </a:pPr>
            <a:r>
              <a:rPr lang="en-US" sz="30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Literature review: methods and structure</a:t>
            </a:r>
            <a:endParaRPr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1" name="内容占位符 10"/>
          <p:cNvSpPr>
            <a:spLocks noGrp="1"/>
          </p:cNvSpPr>
          <p:nvPr>
            <p:ph idx="1"/>
          </p:nvPr>
        </p:nvSpPr>
        <p:spPr>
          <a:xfrm>
            <a:off x="626227" y="3103419"/>
            <a:ext cx="3458094" cy="2543695"/>
          </a:xfrm>
        </p:spPr>
        <p:txBody>
          <a:bodyPr>
            <a:normAutofit/>
          </a:bodyPr>
          <a:lstStyle/>
          <a:p>
            <a:pPr marL="0" indent="0" algn="ctr">
              <a:lnSpc>
                <a:spcPct val="110000"/>
              </a:lnSpc>
              <a:buNone/>
            </a:pPr>
            <a:r>
              <a:rPr lang="en-US" altLang="zh-CN" sz="32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Check list </a:t>
            </a:r>
          </a:p>
          <a:p>
            <a:pPr marL="0" indent="0" algn="ctr">
              <a:lnSpc>
                <a:spcPct val="110000"/>
              </a:lnSpc>
              <a:buNone/>
            </a:pPr>
            <a:r>
              <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methods and structure</a:t>
            </a:r>
            <a:r>
              <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zh-CN" altLang="en-US" sz="2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4" name="Picture 3" descr="A qr code with two heads&#10;&#10;Description automatically generated">
            <a:extLst>
              <a:ext uri="{FF2B5EF4-FFF2-40B4-BE49-F238E27FC236}">
                <a16:creationId xmlns:a16="http://schemas.microsoft.com/office/drawing/2014/main" id="{6B01505D-DE61-35AB-0DB7-9F37E2FE20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30962" y="925137"/>
            <a:ext cx="1692713" cy="3532620"/>
          </a:xfrm>
          <a:prstGeom prst="rect">
            <a:avLst/>
          </a:prstGeom>
        </p:spPr>
      </p:pic>
      <p:sp>
        <p:nvSpPr>
          <p:cNvPr id="5" name="矩形 4"/>
          <p:cNvSpPr/>
          <p:nvPr/>
        </p:nvSpPr>
        <p:spPr>
          <a:xfrm>
            <a:off x="965199" y="5962341"/>
            <a:ext cx="10068561" cy="276999"/>
          </a:xfrm>
          <a:prstGeom prst="rect">
            <a:avLst/>
          </a:prstGeom>
        </p:spPr>
        <p:txBody>
          <a:bodyPr wrap="square">
            <a:spAutoFit/>
          </a:bodyPr>
          <a:lstStyle/>
          <a:p>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Urban, J. B., &amp; Van </a:t>
            </a:r>
            <a:r>
              <a:rPr lang="en-US" altLang="zh-CN" sz="1200" dirty="0" err="1">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Eeden</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-Moorefield, B. (2018). </a:t>
            </a:r>
            <a:r>
              <a:rPr lang="en-US" altLang="zh-CN" sz="1200" i="1"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Designing and proposing your research project</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Concise Guides to Conducting B.</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graphicFrame>
        <p:nvGraphicFramePr>
          <p:cNvPr id="10" name="图示 9"/>
          <p:cNvGraphicFramePr/>
          <p:nvPr>
            <p:extLst>
              <p:ext uri="{D42A27DB-BD31-4B8C-83A1-F6EECF244321}">
                <p14:modId xmlns:p14="http://schemas.microsoft.com/office/powerpoint/2010/main" val="31435711"/>
              </p:ext>
            </p:extLst>
          </p:nvPr>
        </p:nvGraphicFramePr>
        <p:xfrm>
          <a:off x="3718559" y="1860201"/>
          <a:ext cx="5926051" cy="39507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920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
                                        <p:tgtEl>
                                          <p:spTgt spid="11">
                                            <p:txEl>
                                              <p:pRg st="0" end="0"/>
                                            </p:txEl>
                                          </p:spTgt>
                                        </p:tgtEl>
                                      </p:cBhvr>
                                    </p:animEffect>
                                    <p:anim calcmode="lin" valueType="num">
                                      <p:cBhvr>
                                        <p:cTn id="8" dur="1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Effect transition="in" filter="fade">
                                      <p:cBhvr>
                                        <p:cTn id="14" dur="10"/>
                                        <p:tgtEl>
                                          <p:spTgt spid="11">
                                            <p:txEl>
                                              <p:pRg st="1" end="1"/>
                                            </p:txEl>
                                          </p:spTgt>
                                        </p:tgtEl>
                                      </p:cBhvr>
                                    </p:animEffect>
                                    <p:anim calcmode="lin" valueType="num">
                                      <p:cBhvr>
                                        <p:cTn id="15" dur="1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6" dur="1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1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ew picture"/>
          <p:cNvPicPr/>
          <p:nvPr/>
        </p:nvPicPr>
        <p:blipFill>
          <a:blip r:embed="rId2"/>
          <a:srcRect/>
          <a:stretch>
            <a:fillRect/>
          </a:stretch>
        </p:blipFill>
        <p:spPr>
          <a:xfrm>
            <a:off x="774493" y="1063800"/>
            <a:ext cx="925200" cy="925200"/>
          </a:xfrm>
          <a:prstGeom prst="rect">
            <a:avLst/>
          </a:prstGeom>
          <a:ln>
            <a:noFill/>
          </a:ln>
        </p:spPr>
      </p:pic>
      <p:sp>
        <p:nvSpPr>
          <p:cNvPr id="4" name="New shape"/>
          <p:cNvSpPr/>
          <p:nvPr/>
        </p:nvSpPr>
        <p:spPr>
          <a:xfrm>
            <a:off x="986400" y="975031"/>
            <a:ext cx="5776571" cy="11027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nSpc>
                <a:spcPct val="150000"/>
              </a:lnSpc>
            </a:pPr>
            <a:r>
              <a:rPr lang="en-US" sz="48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02</a:t>
            </a:r>
            <a:endParaRPr sz="48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5" name="New shape"/>
          <p:cNvSpPr/>
          <p:nvPr/>
        </p:nvSpPr>
        <p:spPr>
          <a:xfrm>
            <a:off x="860633" y="2578455"/>
            <a:ext cx="8908143" cy="16811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150000"/>
              </a:lnSpc>
            </a:pPr>
            <a:r>
              <a:rPr lang="zh-CN" altLang="en-US" sz="3600" b="1" dirty="0">
                <a:solidFill>
                  <a:srgbClr val="5049D5"/>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论文结构与写作技巧</a:t>
            </a:r>
            <a:endParaRPr lang="en-US" altLang="zh-CN" sz="3600" b="1" dirty="0">
              <a:solidFill>
                <a:srgbClr val="5049D5"/>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50000"/>
              </a:lnSpc>
            </a:pPr>
            <a:r>
              <a:rPr lang="en-US" altLang="zh-CN" sz="3600" b="1" dirty="0">
                <a:solidFill>
                  <a:srgbClr val="5049D5"/>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Paper structure and writing</a:t>
            </a:r>
          </a:p>
        </p:txBody>
      </p:sp>
      <p:pic>
        <p:nvPicPr>
          <p:cNvPr id="6" name="Picture 5" descr="A qr code with two heads&#10;&#10;Description automatically generated">
            <a:extLst>
              <a:ext uri="{FF2B5EF4-FFF2-40B4-BE49-F238E27FC236}">
                <a16:creationId xmlns:a16="http://schemas.microsoft.com/office/drawing/2014/main" id="{F1E8EB16-0B60-27C7-9F49-4CBCF12532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09901" y="764704"/>
            <a:ext cx="2035726" cy="4248472"/>
          </a:xfrm>
          <a:prstGeom prst="rect">
            <a:avLst/>
          </a:prstGeom>
        </p:spPr>
      </p:pic>
      <p:sp>
        <p:nvSpPr>
          <p:cNvPr id="2" name="矩形 1"/>
          <p:cNvSpPr/>
          <p:nvPr/>
        </p:nvSpPr>
        <p:spPr>
          <a:xfrm>
            <a:off x="860633" y="5796308"/>
            <a:ext cx="9973336" cy="276999"/>
          </a:xfrm>
          <a:prstGeom prst="rect">
            <a:avLst/>
          </a:prstGeom>
        </p:spPr>
        <p:txBody>
          <a:bodyPr wrap="square">
            <a:spAutoFit/>
          </a:bodyPr>
          <a:lstStyle/>
          <a:p>
            <a:r>
              <a:rPr lang="en-US" altLang="zh-CN" sz="1200" dirty="0" err="1">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Nygaard</a:t>
            </a:r>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L. P., &amp; </a:t>
            </a:r>
            <a:r>
              <a:rPr lang="en-US" altLang="zh-CN" sz="1200" dirty="0" err="1">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Solli</a:t>
            </a:r>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K. (2020). </a:t>
            </a:r>
            <a:r>
              <a:rPr lang="en-US" altLang="zh-CN" sz="1200" i="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Strategies for writing a thesis by publication in the Social Sciences and Humanities</a:t>
            </a:r>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Routledge.</a:t>
            </a:r>
            <a:endParaRPr lang="zh-CN" altLang="en-US" sz="1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Tree>
    <p:extLst>
      <p:ext uri="{BB962C8B-B14F-4D97-AF65-F5344CB8AC3E}">
        <p14:creationId xmlns:p14="http://schemas.microsoft.com/office/powerpoint/2010/main" val="7093025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ew picture"/>
          <p:cNvPicPr/>
          <p:nvPr/>
        </p:nvPicPr>
        <p:blipFill>
          <a:blip r:embed="rId2"/>
          <a:srcRect/>
          <a:stretch>
            <a:fillRect/>
          </a:stretch>
        </p:blipFill>
        <p:spPr>
          <a:xfrm>
            <a:off x="1365311" y="1051519"/>
            <a:ext cx="619200" cy="313200"/>
          </a:xfrm>
          <a:prstGeom prst="rect">
            <a:avLst/>
          </a:prstGeom>
          <a:ln>
            <a:noFill/>
          </a:ln>
        </p:spPr>
      </p:pic>
      <p:sp>
        <p:nvSpPr>
          <p:cNvPr id="3" name="New shape"/>
          <p:cNvSpPr/>
          <p:nvPr/>
        </p:nvSpPr>
        <p:spPr>
          <a:xfrm>
            <a:off x="2070394" y="802226"/>
            <a:ext cx="9369360" cy="7238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nSpc>
                <a:spcPct val="150000"/>
              </a:lnSpc>
            </a:pPr>
            <a:r>
              <a:rPr lang="en-US" altLang="zh-CN" sz="30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Basic sections</a:t>
            </a:r>
            <a:endParaRPr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1" name="内容占位符 10"/>
          <p:cNvSpPr>
            <a:spLocks noGrp="1"/>
          </p:cNvSpPr>
          <p:nvPr>
            <p:ph idx="1"/>
          </p:nvPr>
        </p:nvSpPr>
        <p:spPr>
          <a:xfrm>
            <a:off x="640623" y="1515756"/>
            <a:ext cx="4058069" cy="4365538"/>
          </a:xfrm>
        </p:spPr>
        <p:txBody>
          <a:bodyPr>
            <a:normAutofit lnSpcReduction="10000"/>
          </a:bodyPr>
          <a:lstStyle/>
          <a:p>
            <a:pPr marL="0" indent="0">
              <a:buNone/>
            </a:pPr>
            <a:r>
              <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实证类研究论文</a:t>
            </a:r>
            <a:endParaRPr lang="en-GB"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Title</a:t>
            </a:r>
            <a:endParaRPr lang="en-US"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Abstract</a:t>
            </a:r>
            <a:endParaRPr lang="zh-CN" altLang="en-GB"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Keywords</a:t>
            </a:r>
            <a:endParaRPr lang="zh-CN" altLang="en-GB"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Introduction</a:t>
            </a:r>
            <a:r>
              <a:rPr lang="zh-CN" altLang="en-US"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Literature review</a:t>
            </a:r>
            <a:r>
              <a:rPr lang="zh-CN" altLang="en-US"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zh-CN" altLang="en-GB"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zh-CN" altLang="en-US"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Theory and</a:t>
            </a:r>
            <a:r>
              <a:rPr lang="zh-CN" altLang="en-US"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M</a:t>
            </a:r>
            <a:r>
              <a:rPr lang="en-GB" altLang="zh-CN" sz="2000" b="1" dirty="0" err="1">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ethods</a:t>
            </a:r>
            <a:endPar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Results</a:t>
            </a:r>
            <a:endParaRPr lang="zh-CN" altLang="en-GB"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Discussion</a:t>
            </a:r>
            <a:endParaRPr lang="zh-CN" altLang="en-GB"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Conclusion</a:t>
            </a:r>
            <a:endParaRPr lang="zh-CN" altLang="en-GB"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References</a:t>
            </a:r>
            <a:r>
              <a:rPr lang="en-US"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/Bibliography</a:t>
            </a: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Appendices</a:t>
            </a:r>
            <a:endParaRPr lang="zh-CN" altLang="en-US"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endParaRPr lang="zh-CN" altLang="en-GB"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4" name="Picture 3" descr="A qr code with two heads&#10;&#10;Description automatically generated">
            <a:extLst>
              <a:ext uri="{FF2B5EF4-FFF2-40B4-BE49-F238E27FC236}">
                <a16:creationId xmlns:a16="http://schemas.microsoft.com/office/drawing/2014/main" id="{6B01505D-DE61-35AB-0DB7-9F37E2FE20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30962" y="925137"/>
            <a:ext cx="1692713" cy="3532620"/>
          </a:xfrm>
          <a:prstGeom prst="rect">
            <a:avLst/>
          </a:prstGeom>
        </p:spPr>
      </p:pic>
      <p:sp>
        <p:nvSpPr>
          <p:cNvPr id="8" name="内容占位符 10"/>
          <p:cNvSpPr txBox="1">
            <a:spLocks/>
          </p:cNvSpPr>
          <p:nvPr/>
        </p:nvSpPr>
        <p:spPr>
          <a:xfrm>
            <a:off x="4885939" y="1515756"/>
            <a:ext cx="3886151" cy="43655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思辨研究论文</a:t>
            </a:r>
            <a:r>
              <a:rPr lang="en-US"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政策研究论文</a:t>
            </a:r>
            <a:endParaRPr lang="en-GB"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Title</a:t>
            </a:r>
            <a:endParaRPr lang="en-US"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Abstract</a:t>
            </a:r>
            <a:endParaRPr lang="zh-CN" altLang="en-GB"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Keywords</a:t>
            </a:r>
            <a:endParaRPr lang="zh-CN" altLang="en-GB"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Introduction</a:t>
            </a:r>
            <a:r>
              <a:rPr lang="zh-CN" altLang="en-US"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Literature review</a:t>
            </a:r>
            <a:r>
              <a:rPr lang="zh-CN" altLang="en-US"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zh-CN" altLang="en-GB"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Body</a:t>
            </a: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Conclusion</a:t>
            </a:r>
            <a:endParaRPr lang="zh-CN" altLang="en-GB"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References</a:t>
            </a:r>
            <a:r>
              <a:rPr lang="en-US"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/Bibliography</a:t>
            </a:r>
          </a:p>
          <a:p>
            <a:pPr>
              <a:buFont typeface="+mj-lt"/>
              <a:buAutoNum type="arabicPeriod"/>
            </a:pPr>
            <a:r>
              <a:rPr lang="en-GB" altLang="zh-CN"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Appendices</a:t>
            </a:r>
            <a:endParaRPr lang="zh-CN" altLang="en-US"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buFont typeface="+mj-lt"/>
              <a:buAutoNum type="arabicPeriod"/>
            </a:pPr>
            <a:endParaRPr lang="zh-CN" altLang="en-GB" sz="2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5" name="文本框 4"/>
          <p:cNvSpPr txBox="1"/>
          <p:nvPr/>
        </p:nvSpPr>
        <p:spPr>
          <a:xfrm>
            <a:off x="8959337" y="4364458"/>
            <a:ext cx="3012431" cy="1877437"/>
          </a:xfrm>
          <a:prstGeom prst="rect">
            <a:avLst/>
          </a:prstGeom>
          <a:noFill/>
        </p:spPr>
        <p:txBody>
          <a:bodyPr wrap="square" rtlCol="0">
            <a:spAutoFit/>
          </a:bodyPr>
          <a:lstStyle/>
          <a:p>
            <a:r>
              <a:rPr lang="zh-CN" altLang="en-US"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注意：</a:t>
            </a:r>
            <a:endParaRPr lang="en-US" altLang="zh-CN"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Sections</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不一定就是</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subtitle</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subtitle</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可以是更能代表这一环节主要内容</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行动的短语，有时，几个</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subtitle</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的内容，共同构成一个</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section</a:t>
            </a:r>
          </a:p>
          <a:p>
            <a:endPar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Tree>
    <p:extLst>
      <p:ext uri="{BB962C8B-B14F-4D97-AF65-F5344CB8AC3E}">
        <p14:creationId xmlns:p14="http://schemas.microsoft.com/office/powerpoint/2010/main" val="219811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
                                        <p:tgtEl>
                                          <p:spTgt spid="11">
                                            <p:txEl>
                                              <p:pRg st="0" end="0"/>
                                            </p:txEl>
                                          </p:spTgt>
                                        </p:tgtEl>
                                      </p:cBhvr>
                                    </p:animEffect>
                                    <p:anim calcmode="lin" valueType="num">
                                      <p:cBhvr>
                                        <p:cTn id="8" dur="1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 fill="hold"/>
                                        <p:tgtEl>
                                          <p:spTgt spid="1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10"/>
                                        <p:tgtEl>
                                          <p:spTgt spid="11">
                                            <p:txEl>
                                              <p:pRg st="1" end="1"/>
                                            </p:txEl>
                                          </p:spTgt>
                                        </p:tgtEl>
                                      </p:cBhvr>
                                    </p:animEffect>
                                    <p:anim calcmode="lin" valueType="num">
                                      <p:cBhvr>
                                        <p:cTn id="13" dur="1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4" dur="10" fill="hold"/>
                                        <p:tgtEl>
                                          <p:spTgt spid="11">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10"/>
                                        <p:tgtEl>
                                          <p:spTgt spid="11">
                                            <p:txEl>
                                              <p:pRg st="2" end="2"/>
                                            </p:txEl>
                                          </p:spTgt>
                                        </p:tgtEl>
                                      </p:cBhvr>
                                    </p:animEffect>
                                    <p:anim calcmode="lin" valueType="num">
                                      <p:cBhvr>
                                        <p:cTn id="18" dur="1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19" dur="10" fill="hold"/>
                                        <p:tgtEl>
                                          <p:spTgt spid="11">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10"/>
                                        <p:tgtEl>
                                          <p:spTgt spid="11">
                                            <p:txEl>
                                              <p:pRg st="3" end="3"/>
                                            </p:txEl>
                                          </p:spTgt>
                                        </p:tgtEl>
                                      </p:cBhvr>
                                    </p:animEffect>
                                    <p:anim calcmode="lin" valueType="num">
                                      <p:cBhvr>
                                        <p:cTn id="23" dur="1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24" dur="10" fill="hold"/>
                                        <p:tgtEl>
                                          <p:spTgt spid="11">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10"/>
                                        <p:tgtEl>
                                          <p:spTgt spid="11">
                                            <p:txEl>
                                              <p:pRg st="4" end="4"/>
                                            </p:txEl>
                                          </p:spTgt>
                                        </p:tgtEl>
                                      </p:cBhvr>
                                    </p:animEffect>
                                    <p:anim calcmode="lin" valueType="num">
                                      <p:cBhvr>
                                        <p:cTn id="28" dur="1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29" dur="10" fill="hold"/>
                                        <p:tgtEl>
                                          <p:spTgt spid="11">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fade">
                                      <p:cBhvr>
                                        <p:cTn id="32" dur="10"/>
                                        <p:tgtEl>
                                          <p:spTgt spid="11">
                                            <p:txEl>
                                              <p:pRg st="5" end="5"/>
                                            </p:txEl>
                                          </p:spTgt>
                                        </p:tgtEl>
                                      </p:cBhvr>
                                    </p:animEffect>
                                    <p:anim calcmode="lin" valueType="num">
                                      <p:cBhvr>
                                        <p:cTn id="33" dur="1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34" dur="10" fill="hold"/>
                                        <p:tgtEl>
                                          <p:spTgt spid="11">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1">
                                            <p:txEl>
                                              <p:pRg st="6" end="6"/>
                                            </p:txEl>
                                          </p:spTgt>
                                        </p:tgtEl>
                                        <p:attrNameLst>
                                          <p:attrName>style.visibility</p:attrName>
                                        </p:attrNameLst>
                                      </p:cBhvr>
                                      <p:to>
                                        <p:strVal val="visible"/>
                                      </p:to>
                                    </p:set>
                                    <p:animEffect transition="in" filter="fade">
                                      <p:cBhvr>
                                        <p:cTn id="37" dur="10"/>
                                        <p:tgtEl>
                                          <p:spTgt spid="11">
                                            <p:txEl>
                                              <p:pRg st="6" end="6"/>
                                            </p:txEl>
                                          </p:spTgt>
                                        </p:tgtEl>
                                      </p:cBhvr>
                                    </p:animEffect>
                                    <p:anim calcmode="lin" valueType="num">
                                      <p:cBhvr>
                                        <p:cTn id="38" dur="10" fill="hold"/>
                                        <p:tgtEl>
                                          <p:spTgt spid="11">
                                            <p:txEl>
                                              <p:pRg st="6" end="6"/>
                                            </p:txEl>
                                          </p:spTgt>
                                        </p:tgtEl>
                                        <p:attrNameLst>
                                          <p:attrName>ppt_x</p:attrName>
                                        </p:attrNameLst>
                                      </p:cBhvr>
                                      <p:tavLst>
                                        <p:tav tm="0">
                                          <p:val>
                                            <p:strVal val="#ppt_x"/>
                                          </p:val>
                                        </p:tav>
                                        <p:tav tm="100000">
                                          <p:val>
                                            <p:strVal val="#ppt_x"/>
                                          </p:val>
                                        </p:tav>
                                      </p:tavLst>
                                    </p:anim>
                                    <p:anim calcmode="lin" valueType="num">
                                      <p:cBhvr>
                                        <p:cTn id="39" dur="10" fill="hold"/>
                                        <p:tgtEl>
                                          <p:spTgt spid="11">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1">
                                            <p:txEl>
                                              <p:pRg st="7" end="7"/>
                                            </p:txEl>
                                          </p:spTgt>
                                        </p:tgtEl>
                                        <p:attrNameLst>
                                          <p:attrName>style.visibility</p:attrName>
                                        </p:attrNameLst>
                                      </p:cBhvr>
                                      <p:to>
                                        <p:strVal val="visible"/>
                                      </p:to>
                                    </p:set>
                                    <p:animEffect transition="in" filter="fade">
                                      <p:cBhvr>
                                        <p:cTn id="42" dur="10"/>
                                        <p:tgtEl>
                                          <p:spTgt spid="11">
                                            <p:txEl>
                                              <p:pRg st="7" end="7"/>
                                            </p:txEl>
                                          </p:spTgt>
                                        </p:tgtEl>
                                      </p:cBhvr>
                                    </p:animEffect>
                                    <p:anim calcmode="lin" valueType="num">
                                      <p:cBhvr>
                                        <p:cTn id="43" dur="10" fill="hold"/>
                                        <p:tgtEl>
                                          <p:spTgt spid="11">
                                            <p:txEl>
                                              <p:pRg st="7" end="7"/>
                                            </p:txEl>
                                          </p:spTgt>
                                        </p:tgtEl>
                                        <p:attrNameLst>
                                          <p:attrName>ppt_x</p:attrName>
                                        </p:attrNameLst>
                                      </p:cBhvr>
                                      <p:tavLst>
                                        <p:tav tm="0">
                                          <p:val>
                                            <p:strVal val="#ppt_x"/>
                                          </p:val>
                                        </p:tav>
                                        <p:tav tm="100000">
                                          <p:val>
                                            <p:strVal val="#ppt_x"/>
                                          </p:val>
                                        </p:tav>
                                      </p:tavLst>
                                    </p:anim>
                                    <p:anim calcmode="lin" valueType="num">
                                      <p:cBhvr>
                                        <p:cTn id="44" dur="10" fill="hold"/>
                                        <p:tgtEl>
                                          <p:spTgt spid="11">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xEl>
                                              <p:pRg st="8" end="8"/>
                                            </p:txEl>
                                          </p:spTgt>
                                        </p:tgtEl>
                                        <p:attrNameLst>
                                          <p:attrName>style.visibility</p:attrName>
                                        </p:attrNameLst>
                                      </p:cBhvr>
                                      <p:to>
                                        <p:strVal val="visible"/>
                                      </p:to>
                                    </p:set>
                                    <p:animEffect transition="in" filter="fade">
                                      <p:cBhvr>
                                        <p:cTn id="47" dur="10"/>
                                        <p:tgtEl>
                                          <p:spTgt spid="11">
                                            <p:txEl>
                                              <p:pRg st="8" end="8"/>
                                            </p:txEl>
                                          </p:spTgt>
                                        </p:tgtEl>
                                      </p:cBhvr>
                                    </p:animEffect>
                                    <p:anim calcmode="lin" valueType="num">
                                      <p:cBhvr>
                                        <p:cTn id="48" dur="10" fill="hold"/>
                                        <p:tgtEl>
                                          <p:spTgt spid="11">
                                            <p:txEl>
                                              <p:pRg st="8" end="8"/>
                                            </p:txEl>
                                          </p:spTgt>
                                        </p:tgtEl>
                                        <p:attrNameLst>
                                          <p:attrName>ppt_x</p:attrName>
                                        </p:attrNameLst>
                                      </p:cBhvr>
                                      <p:tavLst>
                                        <p:tav tm="0">
                                          <p:val>
                                            <p:strVal val="#ppt_x"/>
                                          </p:val>
                                        </p:tav>
                                        <p:tav tm="100000">
                                          <p:val>
                                            <p:strVal val="#ppt_x"/>
                                          </p:val>
                                        </p:tav>
                                      </p:tavLst>
                                    </p:anim>
                                    <p:anim calcmode="lin" valueType="num">
                                      <p:cBhvr>
                                        <p:cTn id="49" dur="10" fill="hold"/>
                                        <p:tgtEl>
                                          <p:spTgt spid="11">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1">
                                            <p:txEl>
                                              <p:pRg st="9" end="9"/>
                                            </p:txEl>
                                          </p:spTgt>
                                        </p:tgtEl>
                                        <p:attrNameLst>
                                          <p:attrName>style.visibility</p:attrName>
                                        </p:attrNameLst>
                                      </p:cBhvr>
                                      <p:to>
                                        <p:strVal val="visible"/>
                                      </p:to>
                                    </p:set>
                                    <p:animEffect transition="in" filter="fade">
                                      <p:cBhvr>
                                        <p:cTn id="52" dur="10"/>
                                        <p:tgtEl>
                                          <p:spTgt spid="11">
                                            <p:txEl>
                                              <p:pRg st="9" end="9"/>
                                            </p:txEl>
                                          </p:spTgt>
                                        </p:tgtEl>
                                      </p:cBhvr>
                                    </p:animEffect>
                                    <p:anim calcmode="lin" valueType="num">
                                      <p:cBhvr>
                                        <p:cTn id="53" dur="10" fill="hold"/>
                                        <p:tgtEl>
                                          <p:spTgt spid="11">
                                            <p:txEl>
                                              <p:pRg st="9" end="9"/>
                                            </p:txEl>
                                          </p:spTgt>
                                        </p:tgtEl>
                                        <p:attrNameLst>
                                          <p:attrName>ppt_x</p:attrName>
                                        </p:attrNameLst>
                                      </p:cBhvr>
                                      <p:tavLst>
                                        <p:tav tm="0">
                                          <p:val>
                                            <p:strVal val="#ppt_x"/>
                                          </p:val>
                                        </p:tav>
                                        <p:tav tm="100000">
                                          <p:val>
                                            <p:strVal val="#ppt_x"/>
                                          </p:val>
                                        </p:tav>
                                      </p:tavLst>
                                    </p:anim>
                                    <p:anim calcmode="lin" valueType="num">
                                      <p:cBhvr>
                                        <p:cTn id="54" dur="10" fill="hold"/>
                                        <p:tgtEl>
                                          <p:spTgt spid="11">
                                            <p:txEl>
                                              <p:pRg st="9" end="9"/>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1">
                                            <p:txEl>
                                              <p:pRg st="10" end="10"/>
                                            </p:txEl>
                                          </p:spTgt>
                                        </p:tgtEl>
                                        <p:attrNameLst>
                                          <p:attrName>style.visibility</p:attrName>
                                        </p:attrNameLst>
                                      </p:cBhvr>
                                      <p:to>
                                        <p:strVal val="visible"/>
                                      </p:to>
                                    </p:set>
                                    <p:animEffect transition="in" filter="fade">
                                      <p:cBhvr>
                                        <p:cTn id="57" dur="10"/>
                                        <p:tgtEl>
                                          <p:spTgt spid="11">
                                            <p:txEl>
                                              <p:pRg st="10" end="10"/>
                                            </p:txEl>
                                          </p:spTgt>
                                        </p:tgtEl>
                                      </p:cBhvr>
                                    </p:animEffect>
                                    <p:anim calcmode="lin" valueType="num">
                                      <p:cBhvr>
                                        <p:cTn id="58" dur="10" fill="hold"/>
                                        <p:tgtEl>
                                          <p:spTgt spid="11">
                                            <p:txEl>
                                              <p:pRg st="10" end="10"/>
                                            </p:txEl>
                                          </p:spTgt>
                                        </p:tgtEl>
                                        <p:attrNameLst>
                                          <p:attrName>ppt_x</p:attrName>
                                        </p:attrNameLst>
                                      </p:cBhvr>
                                      <p:tavLst>
                                        <p:tav tm="0">
                                          <p:val>
                                            <p:strVal val="#ppt_x"/>
                                          </p:val>
                                        </p:tav>
                                        <p:tav tm="100000">
                                          <p:val>
                                            <p:strVal val="#ppt_x"/>
                                          </p:val>
                                        </p:tav>
                                      </p:tavLst>
                                    </p:anim>
                                    <p:anim calcmode="lin" valueType="num">
                                      <p:cBhvr>
                                        <p:cTn id="59" dur="10" fill="hold"/>
                                        <p:tgtEl>
                                          <p:spTgt spid="11">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6" presetClass="entr" presetSubtype="16" fill="hold" nodeType="clickEffect">
                                  <p:stCondLst>
                                    <p:cond delay="0"/>
                                  </p:stCondLst>
                                  <p:childTnLst>
                                    <p:set>
                                      <p:cBhvr>
                                        <p:cTn id="63" dur="1" fill="hold">
                                          <p:stCondLst>
                                            <p:cond delay="0"/>
                                          </p:stCondLst>
                                        </p:cTn>
                                        <p:tgtEl>
                                          <p:spTgt spid="8">
                                            <p:txEl>
                                              <p:pRg st="0" end="0"/>
                                            </p:txEl>
                                          </p:spTgt>
                                        </p:tgtEl>
                                        <p:attrNameLst>
                                          <p:attrName>style.visibility</p:attrName>
                                        </p:attrNameLst>
                                      </p:cBhvr>
                                      <p:to>
                                        <p:strVal val="visible"/>
                                      </p:to>
                                    </p:set>
                                    <p:animEffect transition="in" filter="circle(in)">
                                      <p:cBhvr>
                                        <p:cTn id="64" dur="250"/>
                                        <p:tgtEl>
                                          <p:spTgt spid="8">
                                            <p:txEl>
                                              <p:pRg st="0" end="0"/>
                                            </p:txEl>
                                          </p:spTgt>
                                        </p:tgtEl>
                                      </p:cBhvr>
                                    </p:animEffect>
                                  </p:childTnLst>
                                </p:cTn>
                              </p:par>
                              <p:par>
                                <p:cTn id="65" presetID="42" presetClass="entr" presetSubtype="0" fill="hold" nodeType="withEffect">
                                  <p:stCondLst>
                                    <p:cond delay="0"/>
                                  </p:stCondLst>
                                  <p:childTnLst>
                                    <p:set>
                                      <p:cBhvr>
                                        <p:cTn id="66" dur="1" fill="hold">
                                          <p:stCondLst>
                                            <p:cond delay="0"/>
                                          </p:stCondLst>
                                        </p:cTn>
                                        <p:tgtEl>
                                          <p:spTgt spid="8">
                                            <p:txEl>
                                              <p:pRg st="1" end="1"/>
                                            </p:txEl>
                                          </p:spTgt>
                                        </p:tgtEl>
                                        <p:attrNameLst>
                                          <p:attrName>style.visibility</p:attrName>
                                        </p:attrNameLst>
                                      </p:cBhvr>
                                      <p:to>
                                        <p:strVal val="visible"/>
                                      </p:to>
                                    </p:set>
                                    <p:animEffect transition="in" filter="fade">
                                      <p:cBhvr>
                                        <p:cTn id="67" dur="10"/>
                                        <p:tgtEl>
                                          <p:spTgt spid="8">
                                            <p:txEl>
                                              <p:pRg st="1" end="1"/>
                                            </p:txEl>
                                          </p:spTgt>
                                        </p:tgtEl>
                                      </p:cBhvr>
                                    </p:animEffect>
                                    <p:anim calcmode="lin" valueType="num">
                                      <p:cBhvr>
                                        <p:cTn id="68" dur="1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69" dur="10" fill="hold"/>
                                        <p:tgtEl>
                                          <p:spTgt spid="8">
                                            <p:txEl>
                                              <p:pRg st="1" end="1"/>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8">
                                            <p:txEl>
                                              <p:pRg st="2" end="2"/>
                                            </p:txEl>
                                          </p:spTgt>
                                        </p:tgtEl>
                                        <p:attrNameLst>
                                          <p:attrName>style.visibility</p:attrName>
                                        </p:attrNameLst>
                                      </p:cBhvr>
                                      <p:to>
                                        <p:strVal val="visible"/>
                                      </p:to>
                                    </p:set>
                                    <p:animEffect transition="in" filter="fade">
                                      <p:cBhvr>
                                        <p:cTn id="72" dur="10"/>
                                        <p:tgtEl>
                                          <p:spTgt spid="8">
                                            <p:txEl>
                                              <p:pRg st="2" end="2"/>
                                            </p:txEl>
                                          </p:spTgt>
                                        </p:tgtEl>
                                      </p:cBhvr>
                                    </p:animEffect>
                                    <p:anim calcmode="lin" valueType="num">
                                      <p:cBhvr>
                                        <p:cTn id="73" dur="1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74" dur="10" fill="hold"/>
                                        <p:tgtEl>
                                          <p:spTgt spid="8">
                                            <p:txEl>
                                              <p:pRg st="2" end="2"/>
                                            </p:txEl>
                                          </p:spTgt>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8">
                                            <p:txEl>
                                              <p:pRg st="3" end="3"/>
                                            </p:txEl>
                                          </p:spTgt>
                                        </p:tgtEl>
                                        <p:attrNameLst>
                                          <p:attrName>style.visibility</p:attrName>
                                        </p:attrNameLst>
                                      </p:cBhvr>
                                      <p:to>
                                        <p:strVal val="visible"/>
                                      </p:to>
                                    </p:set>
                                    <p:animEffect transition="in" filter="fade">
                                      <p:cBhvr>
                                        <p:cTn id="77" dur="10"/>
                                        <p:tgtEl>
                                          <p:spTgt spid="8">
                                            <p:txEl>
                                              <p:pRg st="3" end="3"/>
                                            </p:txEl>
                                          </p:spTgt>
                                        </p:tgtEl>
                                      </p:cBhvr>
                                    </p:animEffect>
                                    <p:anim calcmode="lin" valueType="num">
                                      <p:cBhvr>
                                        <p:cTn id="78" dur="1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79" dur="10" fill="hold"/>
                                        <p:tgtEl>
                                          <p:spTgt spid="8">
                                            <p:txEl>
                                              <p:pRg st="3" end="3"/>
                                            </p:txEl>
                                          </p:spTgt>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8">
                                            <p:txEl>
                                              <p:pRg st="4" end="4"/>
                                            </p:txEl>
                                          </p:spTgt>
                                        </p:tgtEl>
                                        <p:attrNameLst>
                                          <p:attrName>style.visibility</p:attrName>
                                        </p:attrNameLst>
                                      </p:cBhvr>
                                      <p:to>
                                        <p:strVal val="visible"/>
                                      </p:to>
                                    </p:set>
                                    <p:animEffect transition="in" filter="fade">
                                      <p:cBhvr>
                                        <p:cTn id="82" dur="10"/>
                                        <p:tgtEl>
                                          <p:spTgt spid="8">
                                            <p:txEl>
                                              <p:pRg st="4" end="4"/>
                                            </p:txEl>
                                          </p:spTgt>
                                        </p:tgtEl>
                                      </p:cBhvr>
                                    </p:animEffect>
                                    <p:anim calcmode="lin" valueType="num">
                                      <p:cBhvr>
                                        <p:cTn id="83" dur="1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84" dur="10" fill="hold"/>
                                        <p:tgtEl>
                                          <p:spTgt spid="8">
                                            <p:txEl>
                                              <p:pRg st="4" end="4"/>
                                            </p:txEl>
                                          </p:spTgt>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8">
                                            <p:txEl>
                                              <p:pRg st="5" end="5"/>
                                            </p:txEl>
                                          </p:spTgt>
                                        </p:tgtEl>
                                        <p:attrNameLst>
                                          <p:attrName>style.visibility</p:attrName>
                                        </p:attrNameLst>
                                      </p:cBhvr>
                                      <p:to>
                                        <p:strVal val="visible"/>
                                      </p:to>
                                    </p:set>
                                    <p:animEffect transition="in" filter="fade">
                                      <p:cBhvr>
                                        <p:cTn id="87" dur="10"/>
                                        <p:tgtEl>
                                          <p:spTgt spid="8">
                                            <p:txEl>
                                              <p:pRg st="5" end="5"/>
                                            </p:txEl>
                                          </p:spTgt>
                                        </p:tgtEl>
                                      </p:cBhvr>
                                    </p:animEffect>
                                    <p:anim calcmode="lin" valueType="num">
                                      <p:cBhvr>
                                        <p:cTn id="88" dur="1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89" dur="10" fill="hold"/>
                                        <p:tgtEl>
                                          <p:spTgt spid="8">
                                            <p:txEl>
                                              <p:pRg st="5" end="5"/>
                                            </p:txEl>
                                          </p:spTgt>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8">
                                            <p:txEl>
                                              <p:pRg st="6" end="6"/>
                                            </p:txEl>
                                          </p:spTgt>
                                        </p:tgtEl>
                                        <p:attrNameLst>
                                          <p:attrName>style.visibility</p:attrName>
                                        </p:attrNameLst>
                                      </p:cBhvr>
                                      <p:to>
                                        <p:strVal val="visible"/>
                                      </p:to>
                                    </p:set>
                                    <p:animEffect transition="in" filter="fade">
                                      <p:cBhvr>
                                        <p:cTn id="92" dur="10"/>
                                        <p:tgtEl>
                                          <p:spTgt spid="8">
                                            <p:txEl>
                                              <p:pRg st="6" end="6"/>
                                            </p:txEl>
                                          </p:spTgt>
                                        </p:tgtEl>
                                      </p:cBhvr>
                                    </p:animEffect>
                                    <p:anim calcmode="lin" valueType="num">
                                      <p:cBhvr>
                                        <p:cTn id="93" dur="1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94" dur="10" fill="hold"/>
                                        <p:tgtEl>
                                          <p:spTgt spid="8">
                                            <p:txEl>
                                              <p:pRg st="6" end="6"/>
                                            </p:txEl>
                                          </p:spTgt>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8">
                                            <p:txEl>
                                              <p:pRg st="7" end="7"/>
                                            </p:txEl>
                                          </p:spTgt>
                                        </p:tgtEl>
                                        <p:attrNameLst>
                                          <p:attrName>style.visibility</p:attrName>
                                        </p:attrNameLst>
                                      </p:cBhvr>
                                      <p:to>
                                        <p:strVal val="visible"/>
                                      </p:to>
                                    </p:set>
                                    <p:animEffect transition="in" filter="fade">
                                      <p:cBhvr>
                                        <p:cTn id="97" dur="10"/>
                                        <p:tgtEl>
                                          <p:spTgt spid="8">
                                            <p:txEl>
                                              <p:pRg st="7" end="7"/>
                                            </p:txEl>
                                          </p:spTgt>
                                        </p:tgtEl>
                                      </p:cBhvr>
                                    </p:animEffect>
                                    <p:anim calcmode="lin" valueType="num">
                                      <p:cBhvr>
                                        <p:cTn id="98" dur="1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99" dur="10" fill="hold"/>
                                        <p:tgtEl>
                                          <p:spTgt spid="8">
                                            <p:txEl>
                                              <p:pRg st="7" end="7"/>
                                            </p:txEl>
                                          </p:spTgt>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8">
                                            <p:txEl>
                                              <p:pRg st="8" end="8"/>
                                            </p:txEl>
                                          </p:spTgt>
                                        </p:tgtEl>
                                        <p:attrNameLst>
                                          <p:attrName>style.visibility</p:attrName>
                                        </p:attrNameLst>
                                      </p:cBhvr>
                                      <p:to>
                                        <p:strVal val="visible"/>
                                      </p:to>
                                    </p:set>
                                    <p:animEffect transition="in" filter="fade">
                                      <p:cBhvr>
                                        <p:cTn id="102" dur="10"/>
                                        <p:tgtEl>
                                          <p:spTgt spid="8">
                                            <p:txEl>
                                              <p:pRg st="8" end="8"/>
                                            </p:txEl>
                                          </p:spTgt>
                                        </p:tgtEl>
                                      </p:cBhvr>
                                    </p:animEffect>
                                    <p:anim calcmode="lin" valueType="num">
                                      <p:cBhvr>
                                        <p:cTn id="103" dur="1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104" dur="1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5"/>
                                        </p:tgtEl>
                                        <p:attrNameLst>
                                          <p:attrName>style.visibility</p:attrName>
                                        </p:attrNameLst>
                                      </p:cBhvr>
                                      <p:to>
                                        <p:strVal val="visible"/>
                                      </p:to>
                                    </p:set>
                                    <p:animEffect transition="in" filter="fade">
                                      <p:cBhvr>
                                        <p:cTn id="109" dur="10"/>
                                        <p:tgtEl>
                                          <p:spTgt spid="5"/>
                                        </p:tgtEl>
                                      </p:cBhvr>
                                    </p:animEffect>
                                    <p:anim calcmode="lin" valueType="num">
                                      <p:cBhvr>
                                        <p:cTn id="110" dur="10" fill="hold"/>
                                        <p:tgtEl>
                                          <p:spTgt spid="5"/>
                                        </p:tgtEl>
                                        <p:attrNameLst>
                                          <p:attrName>ppt_x</p:attrName>
                                        </p:attrNameLst>
                                      </p:cBhvr>
                                      <p:tavLst>
                                        <p:tav tm="0">
                                          <p:val>
                                            <p:strVal val="#ppt_x"/>
                                          </p:val>
                                        </p:tav>
                                        <p:tav tm="100000">
                                          <p:val>
                                            <p:strVal val="#ppt_x"/>
                                          </p:val>
                                        </p:tav>
                                      </p:tavLst>
                                    </p:anim>
                                    <p:anim calcmode="lin" valueType="num">
                                      <p:cBhvr>
                                        <p:cTn id="111" dur="1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ew picture"/>
          <p:cNvPicPr/>
          <p:nvPr/>
        </p:nvPicPr>
        <p:blipFill>
          <a:blip r:embed="rId3"/>
          <a:srcRect/>
          <a:stretch>
            <a:fillRect/>
          </a:stretch>
        </p:blipFill>
        <p:spPr>
          <a:xfrm>
            <a:off x="1814139" y="1012383"/>
            <a:ext cx="561398" cy="289642"/>
          </a:xfrm>
          <a:prstGeom prst="rect">
            <a:avLst/>
          </a:prstGeom>
          <a:ln>
            <a:noFill/>
          </a:ln>
        </p:spPr>
      </p:pic>
      <p:sp>
        <p:nvSpPr>
          <p:cNvPr id="3" name="New shape"/>
          <p:cNvSpPr/>
          <p:nvPr/>
        </p:nvSpPr>
        <p:spPr>
          <a:xfrm>
            <a:off x="2258383" y="760739"/>
            <a:ext cx="9404282" cy="6817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150000"/>
              </a:lnSpc>
            </a:pPr>
            <a:r>
              <a:rPr lang="en-GB" sz="24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GB" sz="28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 first impression: Title, Keywords, Abstract</a:t>
            </a:r>
          </a:p>
        </p:txBody>
      </p:sp>
      <p:sp>
        <p:nvSpPr>
          <p:cNvPr id="4" name="New shape"/>
          <p:cNvSpPr/>
          <p:nvPr/>
        </p:nvSpPr>
        <p:spPr>
          <a:xfrm>
            <a:off x="386606" y="1766820"/>
            <a:ext cx="3416464" cy="3582668"/>
          </a:xfrm>
          <a:prstGeom prst="roundRect">
            <a:avLst>
              <a:gd name="adj" fmla="val 9999"/>
            </a:avLst>
          </a:prstGeom>
          <a:solidFill>
            <a:srgbClr val="DEEAFF"/>
          </a:solidFill>
          <a:ln w="6350">
            <a:solidFill>
              <a:srgbClr val="2F66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en-US" altLang="zh-CN" b="1"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Title</a:t>
            </a:r>
            <a:endParaRPr lang="en-US" altLang="zh-CN" dirty="0">
              <a:solidFill>
                <a:schemeClr val="tx1"/>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en-US" altLang="zh-CN" sz="1600" b="1"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Unique/Lasting</a:t>
            </a:r>
          </a:p>
          <a:p>
            <a:r>
              <a:rPr lang="en-US" altLang="zh-CN" sz="1600" b="1"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Concise/Clear</a:t>
            </a:r>
          </a:p>
          <a:p>
            <a:r>
              <a:rPr lang="en-US" altLang="zh-CN" sz="1600" b="1"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Honest/Cathy</a:t>
            </a:r>
          </a:p>
          <a:p>
            <a:pPr>
              <a:spcBef>
                <a:spcPts val="600"/>
              </a:spcBef>
            </a:pPr>
            <a:r>
              <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使用动词（</a:t>
            </a:r>
            <a:r>
              <a:rPr lang="zh-CN" altLang="en-US" sz="1600" dirty="0" smtClean="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不定式与</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分词）</a:t>
            </a:r>
            <a:endPar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2-</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不使用长串的名词作为修饰词</a:t>
            </a:r>
            <a:endPar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3-</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使用带有时代印记的词汇</a:t>
            </a:r>
            <a:endPar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4-</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把研究最重要的内容放在句子的最前面</a:t>
            </a:r>
            <a:endPar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Exploring the Decision-Making Process of International Students: Factors Influencing their Choice of US Colleges.</a:t>
            </a:r>
          </a:p>
        </p:txBody>
      </p:sp>
      <p:sp>
        <p:nvSpPr>
          <p:cNvPr id="5" name="New shape"/>
          <p:cNvSpPr/>
          <p:nvPr/>
        </p:nvSpPr>
        <p:spPr>
          <a:xfrm>
            <a:off x="3929149" y="1793959"/>
            <a:ext cx="3031375" cy="3528389"/>
          </a:xfrm>
          <a:prstGeom prst="roundRect">
            <a:avLst>
              <a:gd name="adj" fmla="val 10000"/>
            </a:avLst>
          </a:prstGeom>
          <a:solidFill>
            <a:srgbClr val="DEEAFF"/>
          </a:solidFill>
          <a:ln w="6350">
            <a:solidFill>
              <a:srgbClr val="2F66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en-US" altLang="zh-CN" b="1"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Keywords</a:t>
            </a:r>
            <a:endParaRPr lang="en-GB" altLang="zh-CN" b="1"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sz="1600" b="1"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P</a:t>
            </a:r>
            <a:r>
              <a:rPr lang="en-GB" altLang="zh-CN" sz="1600" b="1" dirty="0" err="1">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rofessionalism</a:t>
            </a:r>
            <a:r>
              <a:rPr lang="en-GB" altLang="zh-CN" sz="1600" b="1"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Representativeness</a:t>
            </a:r>
            <a:r>
              <a:rPr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r>
            <a:br>
              <a:rPr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br>
            <a:r>
              <a:rPr lang="en-US" altLang="zh-CN"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Generic  keywords: </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通常是论文的领域和类型，可能是高频的搜索词，对精确搜索无用。</a:t>
            </a:r>
            <a:endPar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en-US" altLang="zh-CN"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Transitional keywords: </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一般是次级领域或某些常用的研究方法，有利于专业读者进行筛选</a:t>
            </a:r>
            <a:endPar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en-US" altLang="zh-CN"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Specific keywords: </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明确具体的研究方向，虽然它们是低频率搜索词，但不可或缺的</a:t>
            </a:r>
            <a:endPar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6" name="New shape"/>
          <p:cNvSpPr/>
          <p:nvPr/>
        </p:nvSpPr>
        <p:spPr>
          <a:xfrm>
            <a:off x="7086603" y="1793958"/>
            <a:ext cx="3511702" cy="3555529"/>
          </a:xfrm>
          <a:prstGeom prst="roundRect">
            <a:avLst>
              <a:gd name="adj" fmla="val 10000"/>
            </a:avLst>
          </a:prstGeom>
          <a:solidFill>
            <a:srgbClr val="DEEAFF"/>
          </a:solidFill>
          <a:ln w="6350">
            <a:solidFill>
              <a:srgbClr val="2F66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en-GB" altLang="zh-CN" b="1"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Abstract</a:t>
            </a:r>
          </a:p>
          <a:p>
            <a:r>
              <a:rPr lang="en-US" altLang="zh-CN" sz="1600" b="1"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Completeness/Stand-alone</a:t>
            </a:r>
          </a:p>
          <a:p>
            <a:r>
              <a:rPr lang="en-US" altLang="zh-CN" sz="1600" b="1"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Tied to title/Present</a:t>
            </a:r>
          </a:p>
          <a:p>
            <a:r>
              <a:rPr lang="en-GB" altLang="zh-CN" sz="1600" b="1"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Representativeness</a:t>
            </a:r>
          </a:p>
          <a:p>
            <a:pPr>
              <a:spcBef>
                <a:spcPts val="600"/>
              </a:spcBef>
            </a:pPr>
            <a:r>
              <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作为一篇独立的短文存在，</a:t>
            </a:r>
            <a:r>
              <a:rPr lang="zh-CN" altLang="en-US"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不依赖正文</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就可以传达完整的资讯</a:t>
            </a:r>
            <a:endPar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2-</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包括研究主要信息，如</a:t>
            </a:r>
            <a:r>
              <a:rPr lang="zh-CN" altLang="en-US"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研究背景与目的、方法、成果和结论</a:t>
            </a:r>
            <a:endParaRPr lang="en-US" altLang="zh-CN"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3-</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通常</a:t>
            </a:r>
            <a:r>
              <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abstract</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会包含关键词</a:t>
            </a:r>
            <a:endPar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4-</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展示本篇论文的深度与广度，筛选匹配的读者</a:t>
            </a:r>
            <a:endPar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5-</a:t>
            </a:r>
            <a:r>
              <a:rPr lang="zh-CN" altLang="en-US"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使用一般现在时</a:t>
            </a:r>
            <a:endParaRPr lang="en-US" altLang="zh-CN" sz="1600" dirty="0">
              <a:solidFill>
                <a:schemeClr val="bg2">
                  <a:lumMod val="25000"/>
                </a:schemeClr>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12" name="Picture 11" descr="A qr code with two heads&#10;&#10;Description automatically generated">
            <a:extLst>
              <a:ext uri="{FF2B5EF4-FFF2-40B4-BE49-F238E27FC236}">
                <a16:creationId xmlns:a16="http://schemas.microsoft.com/office/drawing/2014/main" id="{CFAC4D09-C569-7B4E-013F-315DF16B91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98305" y="2060848"/>
            <a:ext cx="1467607" cy="3168352"/>
          </a:xfrm>
          <a:prstGeom prst="rect">
            <a:avLst/>
          </a:prstGeom>
        </p:spPr>
      </p:pic>
      <p:sp>
        <p:nvSpPr>
          <p:cNvPr id="8" name="矩形 7"/>
          <p:cNvSpPr/>
          <p:nvPr/>
        </p:nvSpPr>
        <p:spPr>
          <a:xfrm>
            <a:off x="633738" y="6213455"/>
            <a:ext cx="9468995" cy="461665"/>
          </a:xfrm>
          <a:prstGeom prst="rect">
            <a:avLst/>
          </a:prstGeom>
        </p:spPr>
        <p:txBody>
          <a:bodyPr wrap="square">
            <a:spAutoFit/>
          </a:bodyPr>
          <a:lstStyle/>
          <a:p>
            <a:r>
              <a:rPr lang="en-US" altLang="zh-CN" sz="1200" dirty="0" err="1">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Acar</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E. (2024). Exploring the Decision-Making Process of International Students: Factors Influencing their Choice of US Colleges. </a:t>
            </a:r>
            <a:r>
              <a:rPr lang="en-US" altLang="zh-CN" sz="1200" i="1"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Journal of Ethnic and Cultural Studies</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200" i="1"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11</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(4), 192–209. </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4" name="文本框 13"/>
          <p:cNvSpPr txBox="1"/>
          <p:nvPr/>
        </p:nvSpPr>
        <p:spPr>
          <a:xfrm>
            <a:off x="408773" y="5590279"/>
            <a:ext cx="10257905" cy="382385"/>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注意把握原则与效果，给出的写作建议仅供参考，灵活运用</a:t>
            </a:r>
          </a:p>
        </p:txBody>
      </p:sp>
    </p:spTree>
    <p:extLst>
      <p:ext uri="{BB962C8B-B14F-4D97-AF65-F5344CB8AC3E}">
        <p14:creationId xmlns:p14="http://schemas.microsoft.com/office/powerpoint/2010/main" val="65114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 fill="hold"/>
                                        <p:tgtEl>
                                          <p:spTgt spid="4"/>
                                        </p:tgtEl>
                                        <p:attrNameLst>
                                          <p:attrName>ppt_x</p:attrName>
                                        </p:attrNameLst>
                                      </p:cBhvr>
                                      <p:tavLst>
                                        <p:tav tm="0">
                                          <p:val>
                                            <p:strVal val="#ppt_x"/>
                                          </p:val>
                                        </p:tav>
                                        <p:tav tm="100000">
                                          <p:val>
                                            <p:strVal val="#ppt_x"/>
                                          </p:val>
                                        </p:tav>
                                      </p:tavLst>
                                    </p:anim>
                                    <p:anim calcmode="lin" valueType="num">
                                      <p:cBhvr additive="base">
                                        <p:cTn id="8" dur="1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
                                        <p:tgtEl>
                                          <p:spTgt spid="5"/>
                                        </p:tgtEl>
                                      </p:cBhvr>
                                    </p:animEffect>
                                    <p:anim calcmode="lin" valueType="num">
                                      <p:cBhvr>
                                        <p:cTn id="14" dur="10" fill="hold"/>
                                        <p:tgtEl>
                                          <p:spTgt spid="5"/>
                                        </p:tgtEl>
                                        <p:attrNameLst>
                                          <p:attrName>ppt_x</p:attrName>
                                        </p:attrNameLst>
                                      </p:cBhvr>
                                      <p:tavLst>
                                        <p:tav tm="0">
                                          <p:val>
                                            <p:strVal val="#ppt_x"/>
                                          </p:val>
                                        </p:tav>
                                        <p:tav tm="100000">
                                          <p:val>
                                            <p:strVal val="#ppt_x"/>
                                          </p:val>
                                        </p:tav>
                                      </p:tavLst>
                                    </p:anim>
                                    <p:anim calcmode="lin" valueType="num">
                                      <p:cBhvr>
                                        <p:cTn id="15" dur="1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1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1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86387" y="1417153"/>
            <a:ext cx="10157354" cy="4679781"/>
          </a:xfrm>
        </p:spPr>
        <p:txBody>
          <a:bodyPr rtlCol="0">
            <a:normAutofit/>
          </a:bodyPr>
          <a:lstStyle/>
          <a:p>
            <a:pPr marL="0" indent="0" latinLnBrk="1">
              <a:lnSpc>
                <a:spcPct val="100000"/>
              </a:lnSpc>
              <a:buNone/>
            </a:pPr>
            <a:r>
              <a:rPr lang="zh-CN" altLang="en-US" sz="24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广义上的“</a:t>
            </a:r>
            <a:r>
              <a:rPr lang="en-US" altLang="zh-CN" sz="24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Introduction</a:t>
            </a:r>
            <a:r>
              <a:rPr lang="zh-CN" altLang="en-US" sz="24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en-US" altLang="zh-CN" sz="24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latinLnBrk="1">
              <a:lnSpc>
                <a:spcPct val="100000"/>
              </a:lnSpc>
            </a:pPr>
            <a:r>
              <a:rPr lang="en-US" altLang="zh-CN" sz="2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Establishing a research territory </a:t>
            </a:r>
          </a:p>
          <a:p>
            <a:pPr marL="0" indent="0">
              <a:lnSpc>
                <a:spcPct val="100000"/>
              </a:lnSpc>
              <a:buNone/>
            </a:pP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介绍研究的背景，说明研究的对象，以及研究的目的</a:t>
            </a:r>
            <a:endParaRPr lang="en-US" altLang="zh-CN"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00000"/>
              </a:lnSpc>
              <a:buNone/>
            </a:pP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回顾现有的相关研究</a:t>
            </a:r>
            <a:endParaRPr lang="en-US" altLang="zh-CN"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00000"/>
              </a:lnSpc>
            </a:pPr>
            <a:r>
              <a:rPr lang="en-US" altLang="zh-CN" sz="2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Finding a niche </a:t>
            </a:r>
          </a:p>
          <a:p>
            <a:pPr marL="0" indent="0">
              <a:lnSpc>
                <a:spcPct val="100000"/>
              </a:lnSpc>
              <a:buNone/>
            </a:pP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说明现有研究的空白与缺陷</a:t>
            </a:r>
            <a:endParaRPr lang="en-US" altLang="zh-CN"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00000"/>
              </a:lnSpc>
            </a:pPr>
            <a:r>
              <a:rPr lang="en-US" altLang="zh-CN" sz="2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Occupying the niche</a:t>
            </a:r>
          </a:p>
          <a:p>
            <a:pPr marL="0" indent="0">
              <a:lnSpc>
                <a:spcPct val="100000"/>
              </a:lnSpc>
              <a:buNone/>
            </a:pP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说明研究</a:t>
            </a:r>
            <a:r>
              <a:rPr lang="zh-CN" altLang="en-US" sz="2000" dirty="0" smtClean="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的预期或</a:t>
            </a: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性质</a:t>
            </a:r>
            <a:endParaRPr lang="en-US" altLang="zh-CN"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00000"/>
              </a:lnSpc>
              <a:buNone/>
            </a:pP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列出研究问题或假设</a:t>
            </a:r>
            <a:endParaRPr lang="en-US" altLang="zh-CN"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00000"/>
              </a:lnSpc>
              <a:buNone/>
            </a:pP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概述你的工作的总体结构</a:t>
            </a:r>
            <a:endParaRPr lang="en-US" altLang="zh-CN" sz="2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5" name="文本框 4"/>
          <p:cNvSpPr txBox="1"/>
          <p:nvPr/>
        </p:nvSpPr>
        <p:spPr>
          <a:xfrm>
            <a:off x="3169147" y="2691708"/>
            <a:ext cx="3524067" cy="384721"/>
          </a:xfrm>
          <a:prstGeom prst="rect">
            <a:avLst/>
          </a:prstGeom>
          <a:noFill/>
        </p:spPr>
        <p:txBody>
          <a:bodyPr wrap="square" rtlCol="0">
            <a:spAutoFit/>
          </a:bodyPr>
          <a:lstStyle/>
          <a:p>
            <a:pPr>
              <a:lnSpc>
                <a:spcPct val="95000"/>
              </a:lnSpc>
            </a:pPr>
            <a:r>
              <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Literature review</a:t>
            </a:r>
            <a:r>
              <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p>
        </p:txBody>
      </p:sp>
      <p:sp>
        <p:nvSpPr>
          <p:cNvPr id="6" name="文本框 5"/>
          <p:cNvSpPr txBox="1"/>
          <p:nvPr/>
        </p:nvSpPr>
        <p:spPr>
          <a:xfrm>
            <a:off x="6780254" y="2121541"/>
            <a:ext cx="3896816" cy="706347"/>
          </a:xfrm>
          <a:prstGeom prst="rect">
            <a:avLst/>
          </a:prstGeom>
          <a:noFill/>
        </p:spPr>
        <p:txBody>
          <a:bodyPr wrap="square" rtlCol="0">
            <a:spAutoFit/>
          </a:bodyPr>
          <a:lstStyle/>
          <a:p>
            <a:pPr>
              <a:lnSpc>
                <a:spcPct val="95000"/>
              </a:lnSpc>
            </a:pPr>
            <a:r>
              <a:rPr lang="zh-CN" altLang="en-US" sz="22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GB"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Background/</a:t>
            </a:r>
            <a:endParaRPr lang="en-US"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95000"/>
              </a:lnSpc>
            </a:pPr>
            <a:r>
              <a:rPr lang="en-US"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Introduction</a:t>
            </a:r>
            <a:r>
              <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p>
        </p:txBody>
      </p:sp>
      <p:sp>
        <p:nvSpPr>
          <p:cNvPr id="7" name="文本框 6"/>
          <p:cNvSpPr txBox="1"/>
          <p:nvPr/>
        </p:nvSpPr>
        <p:spPr>
          <a:xfrm>
            <a:off x="4253012" y="3654955"/>
            <a:ext cx="3524067" cy="384721"/>
          </a:xfrm>
          <a:prstGeom prst="rect">
            <a:avLst/>
          </a:prstGeom>
          <a:noFill/>
        </p:spPr>
        <p:txBody>
          <a:bodyPr wrap="square" rtlCol="0">
            <a:spAutoFit/>
          </a:bodyPr>
          <a:lstStyle/>
          <a:p>
            <a:pPr>
              <a:lnSpc>
                <a:spcPct val="95000"/>
              </a:lnSpc>
            </a:pPr>
            <a:r>
              <a:rPr lang="en-GB"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(Research questions)</a:t>
            </a:r>
            <a:endPar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8" name="矩形 7"/>
          <p:cNvSpPr/>
          <p:nvPr/>
        </p:nvSpPr>
        <p:spPr>
          <a:xfrm>
            <a:off x="3801226" y="4709687"/>
            <a:ext cx="2616422" cy="400110"/>
          </a:xfrm>
          <a:prstGeom prst="rect">
            <a:avLst/>
          </a:prstGeom>
        </p:spPr>
        <p:txBody>
          <a:bodyPr wrap="none">
            <a:spAutoFit/>
          </a:bodyPr>
          <a:lstStyle/>
          <a:p>
            <a:r>
              <a:rPr lang="en-GB"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(Scope</a:t>
            </a:r>
            <a:r>
              <a:rPr lang="en-US"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of Research</a:t>
            </a:r>
            <a:r>
              <a:rPr lang="en-GB"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9" name="矩形 8"/>
          <p:cNvSpPr/>
          <p:nvPr/>
        </p:nvSpPr>
        <p:spPr>
          <a:xfrm>
            <a:off x="623392" y="6196605"/>
            <a:ext cx="10157354" cy="461665"/>
          </a:xfrm>
          <a:prstGeom prst="rect">
            <a:avLst/>
          </a:prstGeom>
        </p:spPr>
        <p:txBody>
          <a:bodyPr wrap="square">
            <a:spAutoFit/>
          </a:bodyPr>
          <a:lstStyle/>
          <a:p>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Wong, H. Y. H., &amp; Chan, C. K. Y. (2024). </a:t>
            </a:r>
            <a:r>
              <a:rPr lang="en-US" altLang="zh-CN" sz="1200" dirty="0" err="1">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Conceptualising</a:t>
            </a:r>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arts entrepreneurship education: bridging the arts and entrepreneurship within higher education settings. </a:t>
            </a:r>
            <a:r>
              <a:rPr lang="en-US" altLang="zh-CN" sz="1200" i="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Entrepreneurship Education</a:t>
            </a:r>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200" i="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7</a:t>
            </a:r>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 21–40</a:t>
            </a:r>
            <a:endParaRPr lang="zh-CN" altLang="en-US" sz="105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0" name="New shape"/>
          <p:cNvSpPr/>
          <p:nvPr/>
        </p:nvSpPr>
        <p:spPr>
          <a:xfrm>
            <a:off x="2286022" y="703623"/>
            <a:ext cx="8494724" cy="7238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150000"/>
              </a:lnSpc>
            </a:pPr>
            <a:r>
              <a:rPr lang="en-GB" sz="24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30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Introduction and Literature review </a:t>
            </a:r>
            <a:endParaRPr lang="en-GB" sz="30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11" name="New picture"/>
          <p:cNvPicPr/>
          <p:nvPr/>
        </p:nvPicPr>
        <p:blipFill>
          <a:blip r:embed="rId3"/>
          <a:srcRect/>
          <a:stretch>
            <a:fillRect/>
          </a:stretch>
        </p:blipFill>
        <p:spPr>
          <a:xfrm>
            <a:off x="1855493" y="934797"/>
            <a:ext cx="561398" cy="289642"/>
          </a:xfrm>
          <a:prstGeom prst="rect">
            <a:avLst/>
          </a:prstGeom>
          <a:ln>
            <a:noFill/>
          </a:ln>
        </p:spPr>
      </p:pic>
      <p:sp>
        <p:nvSpPr>
          <p:cNvPr id="13" name="文本框 12"/>
          <p:cNvSpPr txBox="1"/>
          <p:nvPr/>
        </p:nvSpPr>
        <p:spPr>
          <a:xfrm>
            <a:off x="7351933" y="4089512"/>
            <a:ext cx="2833929" cy="1846659"/>
          </a:xfrm>
          <a:prstGeom prst="rect">
            <a:avLst/>
          </a:prstGeom>
          <a:noFill/>
        </p:spPr>
        <p:txBody>
          <a:bodyPr wrap="square" rtlCol="0">
            <a:spAutoFit/>
          </a:bodyPr>
          <a:lstStyle/>
          <a:p>
            <a:r>
              <a:rPr lang="zh-CN" altLang="en-US"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注意：</a:t>
            </a:r>
            <a:endParaRPr lang="en-US" altLang="zh-CN"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Literature review </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对于人文社科类写作是必不可少的，有时，</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research question</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和</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scope of research</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并没有单独列出，而是作为</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literature review</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部分的结尾</a:t>
            </a: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en-GB"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14" name="Picture 5" descr="A qr code with two heads&#10;&#10;Description automatically generated">
            <a:extLst>
              <a:ext uri="{FF2B5EF4-FFF2-40B4-BE49-F238E27FC236}">
                <a16:creationId xmlns:a16="http://schemas.microsoft.com/office/drawing/2014/main" id="{F1E8EB16-0B60-27C7-9F49-4CBCF125328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36" t="8741" r="5841" b="9080"/>
          <a:stretch/>
        </p:blipFill>
        <p:spPr>
          <a:xfrm>
            <a:off x="9744068" y="946035"/>
            <a:ext cx="1751215" cy="3491345"/>
          </a:xfrm>
          <a:prstGeom prst="rect">
            <a:avLst/>
          </a:prstGeom>
        </p:spPr>
      </p:pic>
    </p:spTree>
    <p:extLst>
      <p:ext uri="{BB962C8B-B14F-4D97-AF65-F5344CB8AC3E}">
        <p14:creationId xmlns:p14="http://schemas.microsoft.com/office/powerpoint/2010/main" val="1990412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
                                        <p:tgtEl>
                                          <p:spTgt spid="3">
                                            <p:txEl>
                                              <p:pRg st="0" end="0"/>
                                            </p:txEl>
                                          </p:spTgt>
                                        </p:tgtEl>
                                      </p:cBhvr>
                                    </p:animEffect>
                                    <p:anim calcmode="lin" valueType="num">
                                      <p:cBhvr>
                                        <p:cTn id="8" dur="1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
                                        <p:tgtEl>
                                          <p:spTgt spid="3">
                                            <p:txEl>
                                              <p:pRg st="1" end="1"/>
                                            </p:txEl>
                                          </p:spTgt>
                                        </p:tgtEl>
                                      </p:cBhvr>
                                    </p:animEffect>
                                    <p:anim calcmode="lin" valueType="num">
                                      <p:cBhvr>
                                        <p:cTn id="15" dur="1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1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
                                        <p:tgtEl>
                                          <p:spTgt spid="3">
                                            <p:txEl>
                                              <p:pRg st="2" end="2"/>
                                            </p:txEl>
                                          </p:spTgt>
                                        </p:tgtEl>
                                      </p:cBhvr>
                                    </p:animEffect>
                                    <p:anim calcmode="lin" valueType="num">
                                      <p:cBhvr>
                                        <p:cTn id="27" dur="1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
                                        <p:tgtEl>
                                          <p:spTgt spid="3">
                                            <p:txEl>
                                              <p:pRg st="3" end="3"/>
                                            </p:txEl>
                                          </p:spTgt>
                                        </p:tgtEl>
                                      </p:cBhvr>
                                    </p:animEffect>
                                    <p:anim calcmode="lin" valueType="num">
                                      <p:cBhvr>
                                        <p:cTn id="34" dur="1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5">
                                            <p:txEl>
                                              <p:pRg st="0" end="0"/>
                                            </p:txEl>
                                          </p:spTgt>
                                        </p:tgtEl>
                                        <p:attrNameLst>
                                          <p:attrName>style.visibility</p:attrName>
                                        </p:attrNameLst>
                                      </p:cBhvr>
                                      <p:to>
                                        <p:strVal val="visible"/>
                                      </p:to>
                                    </p:set>
                                    <p:animEffect transition="in" filter="circle(in)">
                                      <p:cBhvr>
                                        <p:cTn id="40" dur="10"/>
                                        <p:tgtEl>
                                          <p:spTgt spid="5">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fade">
                                      <p:cBhvr>
                                        <p:cTn id="45" dur="10"/>
                                        <p:tgtEl>
                                          <p:spTgt spid="3">
                                            <p:txEl>
                                              <p:pRg st="4" end="4"/>
                                            </p:txEl>
                                          </p:spTgt>
                                        </p:tgtEl>
                                      </p:cBhvr>
                                    </p:animEffect>
                                    <p:anim calcmode="lin" valueType="num">
                                      <p:cBhvr>
                                        <p:cTn id="46" dur="1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7" dur="1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Effect transition="in" filter="fade">
                                      <p:cBhvr>
                                        <p:cTn id="52" dur="10"/>
                                        <p:tgtEl>
                                          <p:spTgt spid="3">
                                            <p:txEl>
                                              <p:pRg st="5" end="5"/>
                                            </p:txEl>
                                          </p:spTgt>
                                        </p:tgtEl>
                                      </p:cBhvr>
                                    </p:animEffect>
                                    <p:anim calcmode="lin" valueType="num">
                                      <p:cBhvr>
                                        <p:cTn id="53" dur="1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4" dur="1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7">
                                            <p:txEl>
                                              <p:pRg st="0" end="0"/>
                                            </p:txEl>
                                          </p:spTgt>
                                        </p:tgtEl>
                                        <p:attrNameLst>
                                          <p:attrName>style.visibility</p:attrName>
                                        </p:attrNameLst>
                                      </p:cBhvr>
                                      <p:to>
                                        <p:strVal val="visible"/>
                                      </p:to>
                                    </p:set>
                                    <p:animEffect transition="in" filter="fade">
                                      <p:cBhvr>
                                        <p:cTn id="59" dur="10"/>
                                        <p:tgtEl>
                                          <p:spTgt spid="7">
                                            <p:txEl>
                                              <p:pRg st="0" end="0"/>
                                            </p:txEl>
                                          </p:spTgt>
                                        </p:tgtEl>
                                      </p:cBhvr>
                                    </p:animEffect>
                                    <p:anim calcmode="lin" valueType="num">
                                      <p:cBhvr>
                                        <p:cTn id="60" dur="1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61" dur="1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Effect transition="in" filter="fade">
                                      <p:cBhvr>
                                        <p:cTn id="66" dur="10"/>
                                        <p:tgtEl>
                                          <p:spTgt spid="3">
                                            <p:txEl>
                                              <p:pRg st="6" end="6"/>
                                            </p:txEl>
                                          </p:spTgt>
                                        </p:tgtEl>
                                      </p:cBhvr>
                                    </p:animEffect>
                                    <p:anim calcmode="lin" valueType="num">
                                      <p:cBhvr>
                                        <p:cTn id="67" dur="1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8" dur="1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3">
                                            <p:txEl>
                                              <p:pRg st="7" end="7"/>
                                            </p:txEl>
                                          </p:spTgt>
                                        </p:tgtEl>
                                        <p:attrNameLst>
                                          <p:attrName>style.visibility</p:attrName>
                                        </p:attrNameLst>
                                      </p:cBhvr>
                                      <p:to>
                                        <p:strVal val="visible"/>
                                      </p:to>
                                    </p:set>
                                    <p:animEffect transition="in" filter="wipe(down)">
                                      <p:cBhvr>
                                        <p:cTn id="73" dur="10"/>
                                        <p:tgtEl>
                                          <p:spTgt spid="3">
                                            <p:txEl>
                                              <p:pRg st="7" end="7"/>
                                            </p:txEl>
                                          </p:spTgt>
                                        </p:tgtEl>
                                      </p:cBhvr>
                                    </p:animEffect>
                                  </p:childTnLst>
                                </p:cTn>
                              </p:par>
                              <p:par>
                                <p:cTn id="74" presetID="22" presetClass="entr" presetSubtype="4" fill="hold" nodeType="withEffect">
                                  <p:stCondLst>
                                    <p:cond delay="0"/>
                                  </p:stCondLst>
                                  <p:childTnLst>
                                    <p:set>
                                      <p:cBhvr>
                                        <p:cTn id="75" dur="1" fill="hold">
                                          <p:stCondLst>
                                            <p:cond delay="0"/>
                                          </p:stCondLst>
                                        </p:cTn>
                                        <p:tgtEl>
                                          <p:spTgt spid="3">
                                            <p:txEl>
                                              <p:pRg st="8" end="8"/>
                                            </p:txEl>
                                          </p:spTgt>
                                        </p:tgtEl>
                                        <p:attrNameLst>
                                          <p:attrName>style.visibility</p:attrName>
                                        </p:attrNameLst>
                                      </p:cBhvr>
                                      <p:to>
                                        <p:strVal val="visible"/>
                                      </p:to>
                                    </p:set>
                                    <p:animEffect transition="in" filter="wipe(down)">
                                      <p:cBhvr>
                                        <p:cTn id="76" dur="10"/>
                                        <p:tgtEl>
                                          <p:spTgt spid="3">
                                            <p:txEl>
                                              <p:pRg st="8" end="8"/>
                                            </p:txEl>
                                          </p:spTgt>
                                        </p:tgtEl>
                                      </p:cBhvr>
                                    </p:animEffect>
                                  </p:childTnLst>
                                </p:cTn>
                              </p:par>
                              <p:par>
                                <p:cTn id="77" presetID="22" presetClass="entr" presetSubtype="4" fill="hold" nodeType="withEffect">
                                  <p:stCondLst>
                                    <p:cond delay="0"/>
                                  </p:stCondLst>
                                  <p:childTnLst>
                                    <p:set>
                                      <p:cBhvr>
                                        <p:cTn id="78" dur="1" fill="hold">
                                          <p:stCondLst>
                                            <p:cond delay="0"/>
                                          </p:stCondLst>
                                        </p:cTn>
                                        <p:tgtEl>
                                          <p:spTgt spid="3">
                                            <p:txEl>
                                              <p:pRg st="9" end="9"/>
                                            </p:txEl>
                                          </p:spTgt>
                                        </p:tgtEl>
                                        <p:attrNameLst>
                                          <p:attrName>style.visibility</p:attrName>
                                        </p:attrNameLst>
                                      </p:cBhvr>
                                      <p:to>
                                        <p:strVal val="visible"/>
                                      </p:to>
                                    </p:set>
                                    <p:animEffect transition="in" filter="wipe(down)">
                                      <p:cBhvr>
                                        <p:cTn id="79" dur="10"/>
                                        <p:tgtEl>
                                          <p:spTgt spid="3">
                                            <p:txEl>
                                              <p:pRg st="9" end="9"/>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nodeType="clickEffect">
                                  <p:stCondLst>
                                    <p:cond delay="0"/>
                                  </p:stCondLst>
                                  <p:childTnLst>
                                    <p:set>
                                      <p:cBhvr>
                                        <p:cTn id="83" dur="1" fill="hold">
                                          <p:stCondLst>
                                            <p:cond delay="0"/>
                                          </p:stCondLst>
                                        </p:cTn>
                                        <p:tgtEl>
                                          <p:spTgt spid="8">
                                            <p:txEl>
                                              <p:pRg st="0" end="0"/>
                                            </p:txEl>
                                          </p:spTgt>
                                        </p:tgtEl>
                                        <p:attrNameLst>
                                          <p:attrName>style.visibility</p:attrName>
                                        </p:attrNameLst>
                                      </p:cBhvr>
                                      <p:to>
                                        <p:strVal val="visible"/>
                                      </p:to>
                                    </p:set>
                                    <p:animEffect transition="in" filter="wipe(down)">
                                      <p:cBhvr>
                                        <p:cTn id="84" dur="10"/>
                                        <p:tgtEl>
                                          <p:spTgt spid="8">
                                            <p:txEl>
                                              <p:pRg st="0" end="0"/>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13"/>
                                        </p:tgtEl>
                                        <p:attrNameLst>
                                          <p:attrName>style.visibility</p:attrName>
                                        </p:attrNameLst>
                                      </p:cBhvr>
                                      <p:to>
                                        <p:strVal val="visible"/>
                                      </p:to>
                                    </p:set>
                                    <p:anim calcmode="lin" valueType="num">
                                      <p:cBhvr additive="base">
                                        <p:cTn id="89" dur="10" fill="hold"/>
                                        <p:tgtEl>
                                          <p:spTgt spid="13"/>
                                        </p:tgtEl>
                                        <p:attrNameLst>
                                          <p:attrName>ppt_x</p:attrName>
                                        </p:attrNameLst>
                                      </p:cBhvr>
                                      <p:tavLst>
                                        <p:tav tm="0">
                                          <p:val>
                                            <p:strVal val="#ppt_x"/>
                                          </p:val>
                                        </p:tav>
                                        <p:tav tm="100000">
                                          <p:val>
                                            <p:strVal val="#ppt_x"/>
                                          </p:val>
                                        </p:tav>
                                      </p:tavLst>
                                    </p:anim>
                                    <p:anim calcmode="lin" valueType="num">
                                      <p:cBhvr additive="base">
                                        <p:cTn id="90" dur="1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93818" y="836815"/>
            <a:ext cx="8859982" cy="753687"/>
          </a:xfrm>
        </p:spPr>
        <p:txBody>
          <a:bodyPr>
            <a:normAutofit/>
          </a:bodyPr>
          <a:lstStyle/>
          <a:p>
            <a:r>
              <a:rPr lang="en-US" altLang="zh-CN" sz="30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Introduction and Literature review</a:t>
            </a:r>
            <a:endParaRPr lang="zh-CN" altLang="en-US" sz="3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3" name="内容占位符 2"/>
          <p:cNvSpPr>
            <a:spLocks noGrp="1"/>
          </p:cNvSpPr>
          <p:nvPr>
            <p:ph idx="1"/>
          </p:nvPr>
        </p:nvSpPr>
        <p:spPr>
          <a:xfrm>
            <a:off x="687184" y="1602790"/>
            <a:ext cx="9182793" cy="2709949"/>
          </a:xfrm>
        </p:spPr>
        <p:txBody>
          <a:bodyPr>
            <a:normAutofit/>
          </a:bodyPr>
          <a:lstStyle/>
          <a:p>
            <a:pPr marL="0" indent="0">
              <a:lnSpc>
                <a:spcPct val="100000"/>
              </a:lnSpc>
              <a:spcBef>
                <a:spcPts val="0"/>
              </a:spcBef>
              <a:buNone/>
            </a:pPr>
            <a:r>
              <a:rPr lang="zh-CN" altLang="en-US" sz="2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常见的</a:t>
            </a:r>
            <a:r>
              <a:rPr lang="en-US" altLang="zh-CN" sz="2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literature review</a:t>
            </a:r>
            <a:r>
              <a:rPr lang="zh-CN" altLang="en-US" sz="2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的组织形式</a:t>
            </a:r>
            <a:endParaRPr lang="en-US" altLang="zh-CN" sz="2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00000"/>
              </a:lnSpc>
              <a:spcBef>
                <a:spcPts val="600"/>
              </a:spcBef>
            </a:pPr>
            <a:r>
              <a:rPr lang="en-US" altLang="zh-CN"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achievement-based literature review</a:t>
            </a:r>
            <a:r>
              <a:rPr lang="zh-CN" altLang="en-US"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关注那些可以被本次研究当做研究基础或者研究前提的现有研究成果，通常是按照其涉及的相关要素，研究角度或者维度不同，进行分类，并且说明其对于本次研究的作用</a:t>
            </a:r>
            <a:endPar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00000"/>
              </a:lnSpc>
              <a:spcBef>
                <a:spcPts val="600"/>
              </a:spcBef>
            </a:pPr>
            <a:r>
              <a:rPr lang="en-US" altLang="zh-CN"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contentious literature review</a:t>
            </a:r>
            <a:r>
              <a:rPr lang="zh-CN" altLang="en-US"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收集对于同一个“</a:t>
            </a:r>
            <a:r>
              <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topic</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”的不同观点，按照其观点的倾向性进行归总分类，尤其适用于对于尚有争议的热点问题，进行全新探索的研究</a:t>
            </a:r>
            <a:endPar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00000"/>
              </a:lnSpc>
              <a:spcBef>
                <a:spcPts val="600"/>
              </a:spcBef>
            </a:pPr>
            <a:r>
              <a:rPr lang="en-US" altLang="zh-CN"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dynamic literature review</a:t>
            </a:r>
            <a:r>
              <a:rPr lang="zh-CN" altLang="en-US"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按时间顺序，展示相关领域的历史过程，发展概况及各阶段的研究水平，让读者了解这一问题的来龙去脉</a:t>
            </a:r>
            <a:endPar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4" name="矩形 3"/>
          <p:cNvSpPr/>
          <p:nvPr/>
        </p:nvSpPr>
        <p:spPr>
          <a:xfrm>
            <a:off x="731519" y="6320134"/>
            <a:ext cx="9232669" cy="276999"/>
          </a:xfrm>
          <a:prstGeom prst="rect">
            <a:avLst/>
          </a:prstGeom>
        </p:spPr>
        <p:txBody>
          <a:bodyPr wrap="square">
            <a:spAutoFit/>
          </a:bodyPr>
          <a:lstStyle/>
          <a:p>
            <a:r>
              <a:rPr lang="fr-FR"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Tardy, C. M., &amp; Swales, J. M. (2014). 6. Genre analysis. In </a:t>
            </a:r>
            <a:r>
              <a:rPr lang="fr-FR" altLang="zh-CN" sz="1200" i="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De Gruyter eBooks</a:t>
            </a:r>
            <a:r>
              <a:rPr lang="fr-FR"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https://doi.org/10.1515/9783110214406.165 </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5" name="Picture 5" descr="A qr code with two heads&#10;&#10;Description automatically generated">
            <a:extLst>
              <a:ext uri="{FF2B5EF4-FFF2-40B4-BE49-F238E27FC236}">
                <a16:creationId xmlns:a16="http://schemas.microsoft.com/office/drawing/2014/main" id="{F1E8EB16-0B60-27C7-9F49-4CBCF125328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136" t="8741" r="5841" b="9080"/>
          <a:stretch/>
        </p:blipFill>
        <p:spPr>
          <a:xfrm>
            <a:off x="10019606" y="836815"/>
            <a:ext cx="1751215" cy="3491345"/>
          </a:xfrm>
          <a:prstGeom prst="rect">
            <a:avLst/>
          </a:prstGeom>
        </p:spPr>
      </p:pic>
      <p:sp>
        <p:nvSpPr>
          <p:cNvPr id="6" name="矩形 5"/>
          <p:cNvSpPr/>
          <p:nvPr/>
        </p:nvSpPr>
        <p:spPr>
          <a:xfrm>
            <a:off x="786937" y="4213288"/>
            <a:ext cx="11083636" cy="1661993"/>
          </a:xfrm>
          <a:prstGeom prst="rect">
            <a:avLst/>
          </a:prstGeom>
        </p:spPr>
        <p:txBody>
          <a:bodyPr wrap="square">
            <a:spAutoFit/>
          </a:bodyPr>
          <a:lstStyle/>
          <a:p>
            <a:pPr>
              <a:spcBef>
                <a:spcPts val="600"/>
              </a:spcBef>
            </a:pPr>
            <a:r>
              <a:rPr lang="zh-CN" altLang="en-US" sz="2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写作要求</a:t>
            </a:r>
            <a:endParaRPr lang="en-US" altLang="zh-CN" sz="2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a:t>
            </a:r>
            <a:r>
              <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可以使用</a:t>
            </a:r>
            <a:r>
              <a:rPr lang="zh-CN" altLang="en-US"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多种时态</a:t>
            </a:r>
            <a:r>
              <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来展示研究的背景，让读者了解本次研究的基本情况，试图</a:t>
            </a:r>
            <a:r>
              <a:rPr lang="zh-CN" altLang="en-US"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回答读者可能会对研究产生的疑问</a:t>
            </a:r>
            <a:r>
              <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，并且在一定程度上填补</a:t>
            </a:r>
            <a:r>
              <a:rPr lang="zh-CN" altLang="en-US"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读者在阅读文章时可能存在的知识空白</a:t>
            </a:r>
            <a:endParaRPr lang="en-US" altLang="zh-CN"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2-</a:t>
            </a:r>
            <a:r>
              <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言之有物，所有的内容都需要学术资料的支撑，对于学术资料不能简单展示，要对其进行</a:t>
            </a:r>
            <a:r>
              <a:rPr lang="zh-CN" altLang="en-US"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分类归纳</a:t>
            </a:r>
            <a:r>
              <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，并且</a:t>
            </a:r>
            <a:r>
              <a:rPr lang="zh-CN" altLang="en-US"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对其进行评估</a:t>
            </a:r>
            <a:r>
              <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，给出自己的“评价”，但是</a:t>
            </a:r>
            <a:r>
              <a:rPr lang="zh-CN" altLang="en-US"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不要有“历史颂词”</a:t>
            </a:r>
          </a:p>
        </p:txBody>
      </p:sp>
      <p:pic>
        <p:nvPicPr>
          <p:cNvPr id="7" name="New picture"/>
          <p:cNvPicPr/>
          <p:nvPr/>
        </p:nvPicPr>
        <p:blipFill>
          <a:blip r:embed="rId3"/>
          <a:srcRect/>
          <a:stretch>
            <a:fillRect/>
          </a:stretch>
        </p:blipFill>
        <p:spPr>
          <a:xfrm>
            <a:off x="1855493" y="1023466"/>
            <a:ext cx="561398" cy="289642"/>
          </a:xfrm>
          <a:prstGeom prst="rect">
            <a:avLst/>
          </a:prstGeom>
          <a:ln>
            <a:noFill/>
          </a:ln>
        </p:spPr>
      </p:pic>
    </p:spTree>
    <p:extLst>
      <p:ext uri="{BB962C8B-B14F-4D97-AF65-F5344CB8AC3E}">
        <p14:creationId xmlns:p14="http://schemas.microsoft.com/office/powerpoint/2010/main" val="2574990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1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fade">
                                      <p:cBhvr>
                                        <p:cTn id="31" dur="10"/>
                                        <p:tgtEl>
                                          <p:spTgt spid="6">
                                            <p:txEl>
                                              <p:pRg st="0" end="0"/>
                                            </p:txEl>
                                          </p:spTgt>
                                        </p:tgtEl>
                                      </p:cBhvr>
                                    </p:animEffect>
                                    <p:anim calcmode="lin" valueType="num">
                                      <p:cBhvr>
                                        <p:cTn id="32" dur="1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3" dur="1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6">
                                            <p:txEl>
                                              <p:pRg st="1" end="1"/>
                                            </p:txEl>
                                          </p:spTgt>
                                        </p:tgtEl>
                                        <p:attrNameLst>
                                          <p:attrName>style.visibility</p:attrName>
                                        </p:attrNameLst>
                                      </p:cBhvr>
                                      <p:to>
                                        <p:strVal val="visible"/>
                                      </p:to>
                                    </p:set>
                                    <p:animEffect transition="in" filter="fade">
                                      <p:cBhvr>
                                        <p:cTn id="38" dur="10"/>
                                        <p:tgtEl>
                                          <p:spTgt spid="6">
                                            <p:txEl>
                                              <p:pRg st="1" end="1"/>
                                            </p:txEl>
                                          </p:spTgt>
                                        </p:tgtEl>
                                      </p:cBhvr>
                                    </p:animEffect>
                                    <p:anim calcmode="lin" valueType="num">
                                      <p:cBhvr>
                                        <p:cTn id="39" dur="1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0" dur="1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6">
                                            <p:txEl>
                                              <p:pRg st="2" end="2"/>
                                            </p:txEl>
                                          </p:spTgt>
                                        </p:tgtEl>
                                        <p:attrNameLst>
                                          <p:attrName>style.visibility</p:attrName>
                                        </p:attrNameLst>
                                      </p:cBhvr>
                                      <p:to>
                                        <p:strVal val="visible"/>
                                      </p:to>
                                    </p:set>
                                    <p:animEffect transition="in" filter="fade">
                                      <p:cBhvr>
                                        <p:cTn id="45" dur="10"/>
                                        <p:tgtEl>
                                          <p:spTgt spid="6">
                                            <p:txEl>
                                              <p:pRg st="2" end="2"/>
                                            </p:txEl>
                                          </p:spTgt>
                                        </p:tgtEl>
                                      </p:cBhvr>
                                    </p:animEffect>
                                    <p:anim calcmode="lin" valueType="num">
                                      <p:cBhvr>
                                        <p:cTn id="46" dur="1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7" dur="1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59082" y="915314"/>
            <a:ext cx="5707230" cy="805317"/>
          </a:xfrm>
        </p:spPr>
        <p:txBody>
          <a:bodyPr>
            <a:normAutofit/>
          </a:bodyPr>
          <a:lstStyle/>
          <a:p>
            <a:r>
              <a:rPr lang="zh-CN" altLang="en-US" sz="3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实证类研究</a:t>
            </a:r>
          </a:p>
        </p:txBody>
      </p:sp>
      <p:sp>
        <p:nvSpPr>
          <p:cNvPr id="3" name="内容占位符 2"/>
          <p:cNvSpPr>
            <a:spLocks noGrp="1"/>
          </p:cNvSpPr>
          <p:nvPr>
            <p:ph idx="1"/>
          </p:nvPr>
        </p:nvSpPr>
        <p:spPr>
          <a:xfrm>
            <a:off x="464580" y="2102211"/>
            <a:ext cx="4757769" cy="3554524"/>
          </a:xfrm>
        </p:spPr>
        <p:txBody>
          <a:bodyPr>
            <a:normAutofit/>
          </a:bodyPr>
          <a:lstStyle/>
          <a:p>
            <a:pPr marL="0" indent="0">
              <a:lnSpc>
                <a:spcPct val="110000"/>
              </a:lnSpc>
              <a:buNone/>
            </a:pPr>
            <a:r>
              <a:rPr lang="en-GB" altLang="zh-CN"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Research Design:</a:t>
            </a:r>
            <a:r>
              <a:rPr lang="en-GB"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明确研究的设计类型，例如定性研究、定量研究或混合方法研究，详细阐述研究方法的原理，以及具体的实验计划</a:t>
            </a:r>
            <a:endPar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10000"/>
              </a:lnSpc>
              <a:buNone/>
            </a:pPr>
            <a:r>
              <a:rPr lang="en-GB" altLang="zh-CN"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Data Collection: </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说明数据收集的方法，如问卷调查、访谈、观察、文献分析等</a:t>
            </a:r>
            <a:endPar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10000"/>
              </a:lnSpc>
              <a:buNone/>
            </a:pPr>
            <a:r>
              <a:rPr lang="en-GB" altLang="zh-CN"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Sample Selection:</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描述样本的选择标准、样本量以及抽样方法</a:t>
            </a:r>
            <a:endPar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10000"/>
              </a:lnSpc>
              <a:buNone/>
            </a:pPr>
            <a:r>
              <a:rPr lang="en-GB" altLang="zh-CN"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Data Analysis</a:t>
            </a:r>
            <a:r>
              <a:rPr lang="zh-CN" altLang="en-US"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阐述用于分析数据的统计方法与分析方法，需要理论支持，来说明为什么采取这些方式</a:t>
            </a:r>
          </a:p>
        </p:txBody>
      </p:sp>
      <p:pic>
        <p:nvPicPr>
          <p:cNvPr id="4" name="New picture"/>
          <p:cNvPicPr/>
          <p:nvPr/>
        </p:nvPicPr>
        <p:blipFill>
          <a:blip r:embed="rId2"/>
          <a:srcRect/>
          <a:stretch>
            <a:fillRect/>
          </a:stretch>
        </p:blipFill>
        <p:spPr>
          <a:xfrm>
            <a:off x="539882" y="1145288"/>
            <a:ext cx="619200" cy="313200"/>
          </a:xfrm>
          <a:prstGeom prst="rect">
            <a:avLst/>
          </a:prstGeom>
          <a:ln>
            <a:noFill/>
          </a:ln>
        </p:spPr>
      </p:pic>
      <p:sp>
        <p:nvSpPr>
          <p:cNvPr id="6" name="矩形 5"/>
          <p:cNvSpPr/>
          <p:nvPr/>
        </p:nvSpPr>
        <p:spPr>
          <a:xfrm>
            <a:off x="3740226" y="1335369"/>
            <a:ext cx="3185487" cy="461665"/>
          </a:xfrm>
          <a:prstGeom prst="rect">
            <a:avLst/>
          </a:prstGeom>
        </p:spPr>
        <p:txBody>
          <a:bodyPr wrap="none">
            <a:spAutoFit/>
          </a:bodyPr>
          <a:lstStyle/>
          <a:p>
            <a:r>
              <a:rPr lang="en-US" altLang="zh-CN" sz="24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Theory and M</a:t>
            </a:r>
            <a:r>
              <a:rPr lang="en-GB" altLang="zh-CN" sz="2400" b="1" dirty="0" err="1">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ethods</a:t>
            </a:r>
            <a:endParaRPr lang="en-GB" altLang="zh-CN" sz="24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7" name="文本框 6"/>
          <p:cNvSpPr txBox="1"/>
          <p:nvPr/>
        </p:nvSpPr>
        <p:spPr>
          <a:xfrm>
            <a:off x="5331108" y="2048035"/>
            <a:ext cx="4926677" cy="3370153"/>
          </a:xfrm>
          <a:prstGeom prst="rect">
            <a:avLst/>
          </a:prstGeom>
          <a:noFill/>
        </p:spPr>
        <p:txBody>
          <a:bodyPr wrap="square" rtlCol="0">
            <a:spAutoFit/>
          </a:bodyPr>
          <a:lstStyle>
            <a:defPPr>
              <a:defRPr lang="zh-CN"/>
            </a:defPPr>
            <a:lvl1pPr>
              <a:defRPr b="1"/>
            </a:lvl1pPr>
          </a:lstStyle>
          <a:p>
            <a:pPr>
              <a:spcBef>
                <a:spcPts val="600"/>
              </a:spcBef>
            </a:pPr>
            <a:r>
              <a:rPr lang="en-US" altLang="zh-CN"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Verifiability</a:t>
            </a:r>
            <a:r>
              <a:rPr lang="zh-CN" altLang="en-US"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需要详细记录数据收集、分析和解释的步骤，以便其他研究者可以验证你的研究过程</a:t>
            </a:r>
            <a:endParaRPr lang="en-US" altLang="zh-CN"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Replicability</a:t>
            </a:r>
            <a:r>
              <a:rPr lang="zh-CN" altLang="en-US"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提供足够的细节，如样本选择标准、抽样方法、数据分析软件及其版本等，可以让其他研究人员在一定程度复刻这一研究</a:t>
            </a:r>
            <a:endParaRPr lang="en-US" altLang="zh-CN"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Transparency</a:t>
            </a:r>
            <a:r>
              <a:rPr lang="zh-CN" altLang="en-US"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坦诚地报告研究的限制和潜在的偏差，不要隐瞒或者修改实验过程与数据</a:t>
            </a:r>
            <a:endParaRPr lang="en-US" altLang="zh-CN"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Providing Evaluation Criteria</a:t>
            </a:r>
            <a:r>
              <a:rPr lang="zh-CN" altLang="en-US"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研究方法应包括明确的评估标准，以便读者可以理解你如何判断结果的有效性和可靠性</a:t>
            </a:r>
            <a:endPar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8" name="Picture 5" descr="A qr code with two heads&#10;&#10;Description automatically generated">
            <a:extLst>
              <a:ext uri="{FF2B5EF4-FFF2-40B4-BE49-F238E27FC236}">
                <a16:creationId xmlns:a16="http://schemas.microsoft.com/office/drawing/2014/main" id="{F1E8EB16-0B60-27C7-9F49-4CBCF125328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36" t="8741" r="5841" b="9080"/>
          <a:stretch/>
        </p:blipFill>
        <p:spPr>
          <a:xfrm>
            <a:off x="10156765" y="881150"/>
            <a:ext cx="1751215" cy="3491345"/>
          </a:xfrm>
          <a:prstGeom prst="rect">
            <a:avLst/>
          </a:prstGeom>
        </p:spPr>
      </p:pic>
      <p:sp>
        <p:nvSpPr>
          <p:cNvPr id="9" name="矩形 8"/>
          <p:cNvSpPr/>
          <p:nvPr/>
        </p:nvSpPr>
        <p:spPr>
          <a:xfrm>
            <a:off x="724108" y="6308573"/>
            <a:ext cx="9817995" cy="276999"/>
          </a:xfrm>
          <a:prstGeom prst="rect">
            <a:avLst/>
          </a:prstGeom>
        </p:spPr>
        <p:txBody>
          <a:bodyPr wrap="square">
            <a:spAutoFit/>
          </a:bodyPr>
          <a:lstStyle/>
          <a:p>
            <a:r>
              <a:rPr lang="en-US" altLang="zh-CN" sz="1200" dirty="0" err="1">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Sileyew</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K. J. (2020). Research design and methodology. In </a:t>
            </a:r>
            <a:r>
              <a:rPr lang="en-US" altLang="zh-CN" sz="1200" i="1" dirty="0" err="1">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IntechOpen</a:t>
            </a:r>
            <a:r>
              <a:rPr lang="en-US" altLang="zh-CN" sz="1200" i="1"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eBooks</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https://doi.org/10.5772/intechopen.85731</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Tree>
    <p:extLst>
      <p:ext uri="{BB962C8B-B14F-4D97-AF65-F5344CB8AC3E}">
        <p14:creationId xmlns:p14="http://schemas.microsoft.com/office/powerpoint/2010/main" val="3158117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63287" y="949547"/>
            <a:ext cx="10456026" cy="805317"/>
          </a:xfrm>
        </p:spPr>
        <p:txBody>
          <a:bodyPr>
            <a:normAutofit/>
          </a:bodyPr>
          <a:lstStyle/>
          <a:p>
            <a:r>
              <a:rPr lang="zh-CN" altLang="en-US" sz="3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实证类研究</a:t>
            </a:r>
          </a:p>
        </p:txBody>
      </p:sp>
      <p:sp>
        <p:nvSpPr>
          <p:cNvPr id="3" name="内容占位符 2"/>
          <p:cNvSpPr>
            <a:spLocks noGrp="1"/>
          </p:cNvSpPr>
          <p:nvPr>
            <p:ph idx="1"/>
          </p:nvPr>
        </p:nvSpPr>
        <p:spPr>
          <a:xfrm>
            <a:off x="675853" y="2131735"/>
            <a:ext cx="4504113" cy="3308466"/>
          </a:xfrm>
        </p:spPr>
        <p:txBody>
          <a:bodyPr>
            <a:normAutofit/>
          </a:bodyPr>
          <a:lstStyle/>
          <a:p>
            <a:pPr marL="0" indent="0">
              <a:buNone/>
            </a:pPr>
            <a:r>
              <a:rPr lang="en-US" altLang="zh-CN"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Results</a:t>
            </a:r>
            <a:r>
              <a:rPr lang="zh-CN" altLang="en-US"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en-US" altLang="zh-CN"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buNone/>
            </a:pPr>
            <a:r>
              <a:rPr lang="zh-CN" altLang="en-US"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单纯展示数据，常使用图表等视图工具</a:t>
            </a:r>
            <a:endParaRPr lang="en-US" altLang="zh-CN"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buNone/>
            </a:pPr>
            <a:r>
              <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EG</a:t>
            </a:r>
            <a:r>
              <a:rPr lang="zh-CN" altLang="en-US"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Table  1 presents an overview of important themes related to temporal concerns……</a:t>
            </a:r>
          </a:p>
          <a:p>
            <a:pPr marL="0" indent="0">
              <a:buNone/>
            </a:pPr>
            <a:r>
              <a:rPr lang="zh-CN" altLang="en-US"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强调与</a:t>
            </a:r>
            <a:r>
              <a:rPr lang="en-US" altLang="zh-CN"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methods</a:t>
            </a:r>
            <a:r>
              <a:rPr lang="zh-CN" altLang="en-US"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的延续性与一致性</a:t>
            </a:r>
            <a:endParaRPr lang="en-US" altLang="zh-CN"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buNone/>
            </a:pPr>
            <a:r>
              <a:rPr lang="zh-CN" altLang="en-US"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客观呈现数据，不带个人偏见</a:t>
            </a:r>
            <a:endParaRPr lang="en-US" altLang="zh-CN" sz="18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4" name="New picture"/>
          <p:cNvPicPr/>
          <p:nvPr/>
        </p:nvPicPr>
        <p:blipFill>
          <a:blip r:embed="rId2"/>
          <a:srcRect/>
          <a:stretch>
            <a:fillRect/>
          </a:stretch>
        </p:blipFill>
        <p:spPr>
          <a:xfrm>
            <a:off x="675853" y="1195605"/>
            <a:ext cx="619200" cy="313200"/>
          </a:xfrm>
          <a:prstGeom prst="rect">
            <a:avLst/>
          </a:prstGeom>
          <a:ln>
            <a:noFill/>
          </a:ln>
        </p:spPr>
      </p:pic>
      <p:sp>
        <p:nvSpPr>
          <p:cNvPr id="6" name="矩形 5"/>
          <p:cNvSpPr/>
          <p:nvPr/>
        </p:nvSpPr>
        <p:spPr>
          <a:xfrm>
            <a:off x="3574373" y="1687462"/>
            <a:ext cx="3326552" cy="461665"/>
          </a:xfrm>
          <a:prstGeom prst="rect">
            <a:avLst/>
          </a:prstGeom>
        </p:spPr>
        <p:txBody>
          <a:bodyPr wrap="none">
            <a:spAutoFit/>
          </a:bodyPr>
          <a:lstStyle/>
          <a:p>
            <a:r>
              <a:rPr lang="en-US" altLang="zh-CN" sz="24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Results  vs Discussion</a:t>
            </a:r>
            <a:endParaRPr lang="en-GB" altLang="zh-CN" sz="24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7" name="文本框 6"/>
          <p:cNvSpPr txBox="1"/>
          <p:nvPr/>
        </p:nvSpPr>
        <p:spPr>
          <a:xfrm>
            <a:off x="5508146" y="2168663"/>
            <a:ext cx="4817223" cy="2339102"/>
          </a:xfrm>
          <a:prstGeom prst="rect">
            <a:avLst/>
          </a:prstGeom>
          <a:noFill/>
        </p:spPr>
        <p:txBody>
          <a:bodyPr wrap="square" rtlCol="0">
            <a:spAutoFit/>
          </a:bodyPr>
          <a:lstStyle>
            <a:defPPr>
              <a:defRPr lang="zh-CN"/>
            </a:defPPr>
            <a:lvl1pPr>
              <a:defRPr b="1"/>
            </a:lvl1pPr>
          </a:lstStyle>
          <a:p>
            <a:pPr>
              <a:spcBef>
                <a:spcPts val="600"/>
              </a:spcBef>
            </a:pPr>
            <a:r>
              <a:rPr lang="en-US" altLang="zh-CN"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Discussion</a:t>
            </a:r>
            <a:r>
              <a:rPr lang="zh-CN" altLang="en-US"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en-US" altLang="zh-CN"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zh-CN" altLang="en-US"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解释数据的内容，几乎是纯文字</a:t>
            </a:r>
            <a:endParaRPr lang="en-US" altLang="zh-CN"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EG</a:t>
            </a:r>
            <a:r>
              <a:rPr lang="zh-CN" altLang="en-US"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One general finding to emerge from the inquiries is that the future is frequently described as ‘unknown’</a:t>
            </a:r>
          </a:p>
          <a:p>
            <a:pPr>
              <a:spcBef>
                <a:spcPts val="600"/>
              </a:spcBef>
            </a:pPr>
            <a:r>
              <a:rPr lang="zh-CN" altLang="en-US"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关注与先前研究的关系（扩展，证实，驳斥）</a:t>
            </a:r>
            <a:endParaRPr lang="en-US" altLang="zh-CN"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zh-CN" altLang="en-US"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有意识的指出研究的局限性与未来研究的方向</a:t>
            </a:r>
          </a:p>
        </p:txBody>
      </p:sp>
      <p:pic>
        <p:nvPicPr>
          <p:cNvPr id="8" name="Picture 5" descr="A qr code with two heads&#10;&#10;Description automatically generated">
            <a:extLst>
              <a:ext uri="{FF2B5EF4-FFF2-40B4-BE49-F238E27FC236}">
                <a16:creationId xmlns:a16="http://schemas.microsoft.com/office/drawing/2014/main" id="{F1E8EB16-0B60-27C7-9F49-4CBCF125328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36" t="8741" r="5841" b="9080"/>
          <a:stretch/>
        </p:blipFill>
        <p:spPr>
          <a:xfrm>
            <a:off x="10239492" y="881150"/>
            <a:ext cx="1668488" cy="3326415"/>
          </a:xfrm>
          <a:prstGeom prst="rect">
            <a:avLst/>
          </a:prstGeom>
        </p:spPr>
      </p:pic>
      <p:sp>
        <p:nvSpPr>
          <p:cNvPr id="5" name="文本框 4"/>
          <p:cNvSpPr txBox="1"/>
          <p:nvPr/>
        </p:nvSpPr>
        <p:spPr>
          <a:xfrm>
            <a:off x="474729" y="4680551"/>
            <a:ext cx="10813774" cy="923330"/>
          </a:xfrm>
          <a:prstGeom prst="rect">
            <a:avLst/>
          </a:prstGeom>
          <a:noFill/>
        </p:spPr>
        <p:txBody>
          <a:bodyPr wrap="square" rtlCol="0">
            <a:spAutoFit/>
          </a:bodyPr>
          <a:lstStyle/>
          <a:p>
            <a:r>
              <a:rPr lang="zh-CN" altLang="en-US"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注意：部分人文社科类的论文，会采取</a:t>
            </a:r>
            <a:r>
              <a:rPr lang="en-US" altLang="zh-CN"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results</a:t>
            </a:r>
            <a:r>
              <a:rPr lang="zh-CN" altLang="en-US"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与</a:t>
            </a:r>
            <a:r>
              <a:rPr lang="en-US" altLang="zh-CN"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discussion</a:t>
            </a:r>
            <a:r>
              <a:rPr lang="zh-CN" altLang="en-US"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融合的写作模式，按照不同的维度或者分类，以“先展示</a:t>
            </a:r>
            <a:r>
              <a:rPr lang="en-US" altLang="zh-CN"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results</a:t>
            </a:r>
            <a:r>
              <a:rPr lang="zh-CN" altLang="en-US"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，然后对数据进行相应地讨论”的模式展开，采用这种模式要注意对应关系，以及在最后补充前面未提及的的局限性以及解决办法</a:t>
            </a:r>
          </a:p>
        </p:txBody>
      </p:sp>
      <p:sp>
        <p:nvSpPr>
          <p:cNvPr id="9" name="矩形 8"/>
          <p:cNvSpPr/>
          <p:nvPr/>
        </p:nvSpPr>
        <p:spPr>
          <a:xfrm>
            <a:off x="349737" y="6258963"/>
            <a:ext cx="10316818" cy="461665"/>
          </a:xfrm>
          <a:prstGeom prst="rect">
            <a:avLst/>
          </a:prstGeom>
        </p:spPr>
        <p:txBody>
          <a:bodyPr wrap="square">
            <a:spAutoFit/>
          </a:bodyPr>
          <a:lstStyle/>
          <a:p>
            <a:r>
              <a:rPr lang="en-US" altLang="zh-CN" sz="1200" dirty="0" err="1">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Kushnir</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I., &amp; </a:t>
            </a:r>
            <a:r>
              <a:rPr lang="en-US" altLang="zh-CN" sz="1200" dirty="0" err="1">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Yazgan</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N. (2023). The politics of higher education: the European Higher Education Area through the eyes of its stakeholders in France and Italy. </a:t>
            </a:r>
            <a:r>
              <a:rPr lang="en-US" altLang="zh-CN" sz="1200" i="1"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Humanities and Social Sciences Communications</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200" i="1"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10</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0" name="矩形 9"/>
          <p:cNvSpPr/>
          <p:nvPr/>
        </p:nvSpPr>
        <p:spPr>
          <a:xfrm>
            <a:off x="333172" y="5758455"/>
            <a:ext cx="10349948" cy="461665"/>
          </a:xfrm>
          <a:prstGeom prst="rect">
            <a:avLst/>
          </a:prstGeom>
        </p:spPr>
        <p:txBody>
          <a:bodyPr wrap="square">
            <a:spAutoFit/>
          </a:bodyPr>
          <a:lstStyle/>
          <a:p>
            <a:r>
              <a:rPr lang="en-US" altLang="zh-CN" sz="1200" dirty="0" err="1">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Geschwind</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L., &amp; </a:t>
            </a:r>
            <a:r>
              <a:rPr lang="en-US" altLang="zh-CN" sz="1200" dirty="0" err="1">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Gustafsson</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H. Ö. (2024). Knowledge for the unknown? A history of the future in Swedish higher education and research policy, 1970–2020. </a:t>
            </a:r>
            <a:r>
              <a:rPr lang="en-US" altLang="zh-CN" sz="1200" i="1"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Higher Education</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https://doi.org/10.1007/s10734-024-01210-4</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Tree>
    <p:extLst>
      <p:ext uri="{BB962C8B-B14F-4D97-AF65-F5344CB8AC3E}">
        <p14:creationId xmlns:p14="http://schemas.microsoft.com/office/powerpoint/2010/main" val="177199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
                                        <p:tgtEl>
                                          <p:spTgt spid="3">
                                            <p:txEl>
                                              <p:pRg st="1" end="1"/>
                                            </p:txEl>
                                          </p:spTgt>
                                        </p:tgtEl>
                                      </p:cBhvr>
                                    </p:animEffect>
                                    <p:anim calcmode="lin" valueType="num">
                                      <p:cBhvr>
                                        <p:cTn id="8" dur="1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
                                        <p:tgtEl>
                                          <p:spTgt spid="3">
                                            <p:txEl>
                                              <p:pRg st="2" end="2"/>
                                            </p:txEl>
                                          </p:spTgt>
                                        </p:tgtEl>
                                      </p:cBhvr>
                                    </p:animEffect>
                                    <p:anim calcmode="lin" valueType="num">
                                      <p:cBhvr>
                                        <p:cTn id="13" dur="1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10"/>
                                        <p:tgtEl>
                                          <p:spTgt spid="7">
                                            <p:txEl>
                                              <p:pRg st="1" end="1"/>
                                            </p:txEl>
                                          </p:spTgt>
                                        </p:tgtEl>
                                      </p:cBhvr>
                                    </p:animEffect>
                                    <p:anim calcmode="lin" valueType="num">
                                      <p:cBhvr>
                                        <p:cTn id="20" dur="1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1" dur="10" fill="hold"/>
                                        <p:tgtEl>
                                          <p:spTgt spid="7">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10"/>
                                        <p:tgtEl>
                                          <p:spTgt spid="7">
                                            <p:txEl>
                                              <p:pRg st="2" end="2"/>
                                            </p:txEl>
                                          </p:spTgt>
                                        </p:tgtEl>
                                      </p:cBhvr>
                                    </p:animEffect>
                                    <p:anim calcmode="lin" valueType="num">
                                      <p:cBhvr>
                                        <p:cTn id="25" dur="1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6" dur="1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barn(inVertical)">
                                      <p:cBhvr>
                                        <p:cTn id="31" dur="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7">
                                            <p:txEl>
                                              <p:pRg st="3" end="3"/>
                                            </p:txEl>
                                          </p:spTgt>
                                        </p:tgtEl>
                                        <p:attrNameLst>
                                          <p:attrName>style.visibility</p:attrName>
                                        </p:attrNameLst>
                                      </p:cBhvr>
                                      <p:to>
                                        <p:strVal val="visible"/>
                                      </p:to>
                                    </p:set>
                                    <p:animEffect transition="in" filter="fade">
                                      <p:cBhvr>
                                        <p:cTn id="36" dur="10"/>
                                        <p:tgtEl>
                                          <p:spTgt spid="7">
                                            <p:txEl>
                                              <p:pRg st="3" end="3"/>
                                            </p:txEl>
                                          </p:spTgt>
                                        </p:tgtEl>
                                      </p:cBhvr>
                                    </p:animEffect>
                                    <p:anim calcmode="lin" valueType="num">
                                      <p:cBhvr>
                                        <p:cTn id="37" dur="1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8" dur="1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barn(inVertical)">
                                      <p:cBhvr>
                                        <p:cTn id="43" dur="500"/>
                                        <p:tgtEl>
                                          <p:spTgt spid="3">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7">
                                            <p:txEl>
                                              <p:pRg st="4" end="4"/>
                                            </p:txEl>
                                          </p:spTgt>
                                        </p:tgtEl>
                                        <p:attrNameLst>
                                          <p:attrName>style.visibility</p:attrName>
                                        </p:attrNameLst>
                                      </p:cBhvr>
                                      <p:to>
                                        <p:strVal val="visible"/>
                                      </p:to>
                                    </p:set>
                                    <p:animEffect transition="in" filter="fade">
                                      <p:cBhvr>
                                        <p:cTn id="48" dur="10"/>
                                        <p:tgtEl>
                                          <p:spTgt spid="7">
                                            <p:txEl>
                                              <p:pRg st="4" end="4"/>
                                            </p:txEl>
                                          </p:spTgt>
                                        </p:tgtEl>
                                      </p:cBhvr>
                                    </p:animEffect>
                                    <p:anim calcmode="lin" valueType="num">
                                      <p:cBhvr>
                                        <p:cTn id="49" dur="1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50" dur="1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10"/>
                                        <p:tgtEl>
                                          <p:spTgt spid="5"/>
                                        </p:tgtEl>
                                      </p:cBhvr>
                                    </p:animEffect>
                                    <p:anim calcmode="lin" valueType="num">
                                      <p:cBhvr>
                                        <p:cTn id="56" dur="10" fill="hold"/>
                                        <p:tgtEl>
                                          <p:spTgt spid="5"/>
                                        </p:tgtEl>
                                        <p:attrNameLst>
                                          <p:attrName>ppt_x</p:attrName>
                                        </p:attrNameLst>
                                      </p:cBhvr>
                                      <p:tavLst>
                                        <p:tav tm="0">
                                          <p:val>
                                            <p:strVal val="#ppt_x"/>
                                          </p:val>
                                        </p:tav>
                                        <p:tav tm="100000">
                                          <p:val>
                                            <p:strVal val="#ppt_x"/>
                                          </p:val>
                                        </p:tav>
                                      </p:tavLst>
                                    </p:anim>
                                    <p:anim calcmode="lin" valueType="num">
                                      <p:cBhvr>
                                        <p:cTn id="57" dur="1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93818" y="836815"/>
            <a:ext cx="8859982" cy="753687"/>
          </a:xfrm>
        </p:spPr>
        <p:txBody>
          <a:bodyPr>
            <a:normAutofit/>
          </a:bodyPr>
          <a:lstStyle/>
          <a:p>
            <a:r>
              <a:rPr lang="zh-CN" altLang="en-US" sz="3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思辨研究论文</a:t>
            </a:r>
            <a:r>
              <a:rPr lang="en-US" altLang="zh-CN" sz="3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3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政策研究论文</a:t>
            </a:r>
            <a:r>
              <a:rPr lang="en-US" altLang="zh-CN" sz="3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GB" altLang="zh-CN" sz="3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Body</a:t>
            </a:r>
          </a:p>
        </p:txBody>
      </p:sp>
      <p:sp>
        <p:nvSpPr>
          <p:cNvPr id="4" name="矩形 3"/>
          <p:cNvSpPr/>
          <p:nvPr/>
        </p:nvSpPr>
        <p:spPr>
          <a:xfrm>
            <a:off x="731519" y="5866714"/>
            <a:ext cx="9232669" cy="276999"/>
          </a:xfrm>
          <a:prstGeom prst="rect">
            <a:avLst/>
          </a:prstGeom>
        </p:spPr>
        <p:txBody>
          <a:bodyPr wrap="square">
            <a:spAutoFit/>
          </a:bodyPr>
          <a:lstStyle/>
          <a:p>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Kinney, D. (2012). Instances of appropriation in late Roman and early Christian art. </a:t>
            </a:r>
            <a:r>
              <a:rPr lang="en-US" altLang="zh-CN" sz="1200" i="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Essays in Medieval Studies</a:t>
            </a:r>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200" i="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28</a:t>
            </a:r>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 1–22</a:t>
            </a:r>
            <a:endParaRPr lang="zh-CN" altLang="en-US" sz="1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5" name="Picture 5" descr="A qr code with two heads&#10;&#10;Description automatically generated">
            <a:extLst>
              <a:ext uri="{FF2B5EF4-FFF2-40B4-BE49-F238E27FC236}">
                <a16:creationId xmlns:a16="http://schemas.microsoft.com/office/drawing/2014/main" id="{F1E8EB16-0B60-27C7-9F49-4CBCF125328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136" t="8741" r="5841" b="9080"/>
          <a:stretch/>
        </p:blipFill>
        <p:spPr>
          <a:xfrm>
            <a:off x="10277379" y="1817717"/>
            <a:ext cx="1726198" cy="3441469"/>
          </a:xfrm>
          <a:prstGeom prst="rect">
            <a:avLst/>
          </a:prstGeom>
        </p:spPr>
      </p:pic>
      <p:pic>
        <p:nvPicPr>
          <p:cNvPr id="7" name="New picture"/>
          <p:cNvPicPr/>
          <p:nvPr/>
        </p:nvPicPr>
        <p:blipFill>
          <a:blip r:embed="rId3"/>
          <a:srcRect/>
          <a:stretch>
            <a:fillRect/>
          </a:stretch>
        </p:blipFill>
        <p:spPr>
          <a:xfrm>
            <a:off x="1855493" y="1023466"/>
            <a:ext cx="561398" cy="289642"/>
          </a:xfrm>
          <a:prstGeom prst="rect">
            <a:avLst/>
          </a:prstGeom>
          <a:ln>
            <a:noFill/>
          </a:ln>
        </p:spPr>
      </p:pic>
      <p:sp>
        <p:nvSpPr>
          <p:cNvPr id="8" name="内容占位符 7"/>
          <p:cNvSpPr>
            <a:spLocks noGrp="1"/>
          </p:cNvSpPr>
          <p:nvPr>
            <p:ph idx="1"/>
          </p:nvPr>
        </p:nvSpPr>
        <p:spPr>
          <a:xfrm>
            <a:off x="731519" y="1634838"/>
            <a:ext cx="9664932" cy="4117570"/>
          </a:xfrm>
        </p:spPr>
        <p:txBody>
          <a:bodyPr>
            <a:normAutofit fontScale="92500"/>
          </a:bodyPr>
          <a:lstStyle/>
          <a:p>
            <a:pPr>
              <a:lnSpc>
                <a:spcPct val="110000"/>
              </a:lnSpc>
            </a:pPr>
            <a:r>
              <a:rPr lang="en-GB" altLang="zh-CN" sz="22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Theoretical Framework</a:t>
            </a:r>
          </a:p>
          <a:p>
            <a:pPr marL="0" indent="0">
              <a:lnSpc>
                <a:spcPct val="110000"/>
              </a:lnSpc>
              <a:buNone/>
            </a:pPr>
            <a:r>
              <a:rPr lang="zh-CN" altLang="en-US" sz="2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建立你的</a:t>
            </a:r>
            <a:r>
              <a:rPr lang="zh-CN" altLang="en-US" sz="22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研究的理论框架</a:t>
            </a:r>
            <a:r>
              <a:rPr lang="zh-CN" altLang="en-US" sz="2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，解释你将</a:t>
            </a:r>
            <a:r>
              <a:rPr lang="zh-CN" altLang="en-US" sz="22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如何使用这些理论来分析数据</a:t>
            </a:r>
            <a:r>
              <a:rPr lang="zh-CN" altLang="en-US" sz="2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。例如，你的理论框架涉及符号学，你可以解释你将如何应用这一理论来解读艺术作品中的象征意义。</a:t>
            </a:r>
            <a:endParaRPr lang="en-US" altLang="zh-CN" sz="2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10000"/>
              </a:lnSpc>
            </a:pPr>
            <a:r>
              <a:rPr lang="en-GB" altLang="zh-CN" sz="22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Case Study/Empirical Analysis</a:t>
            </a:r>
          </a:p>
          <a:p>
            <a:pPr marL="0" indent="0">
              <a:lnSpc>
                <a:spcPct val="110000"/>
              </a:lnSpc>
              <a:buNone/>
            </a:pPr>
            <a:r>
              <a:rPr lang="zh-CN" altLang="en-US" sz="2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提供</a:t>
            </a:r>
            <a:r>
              <a:rPr lang="zh-CN" altLang="en-US" sz="22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具体的例子或案例研究来支持你的论点</a:t>
            </a:r>
            <a:r>
              <a:rPr lang="zh-CN" altLang="en-US" sz="2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，这应该包括详细的描述和分析。例如，你可以选择几个具体的艺术作品，分析其如何通过视觉元素传达政治信息。</a:t>
            </a:r>
            <a:endParaRPr lang="en-US" altLang="zh-CN" sz="2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10000"/>
              </a:lnSpc>
            </a:pPr>
            <a:r>
              <a:rPr lang="en-GB" altLang="zh-CN" sz="22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Critical Analysis</a:t>
            </a:r>
          </a:p>
          <a:p>
            <a:pPr marL="0" indent="0">
              <a:lnSpc>
                <a:spcPct val="110000"/>
              </a:lnSpc>
              <a:buNone/>
            </a:pPr>
            <a:r>
              <a:rPr lang="zh-CN" altLang="en-US" sz="2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对你的发现进行</a:t>
            </a:r>
            <a:r>
              <a:rPr lang="zh-CN" altLang="en-US" sz="22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思辨性分析，探讨其意义和影响</a:t>
            </a:r>
            <a:r>
              <a:rPr lang="zh-CN" altLang="en-US" sz="2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。这可能包括对研究对象的形式、内容和社会文化背景的深入讨论。例如，你可以分析不同艺术家如何处理相同的政治主题，以及这些处理方式如何反映他们的观点和时代背景。</a:t>
            </a:r>
            <a:endParaRPr lang="en-GB" altLang="zh-CN" sz="2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buNone/>
            </a:pPr>
            <a:endPar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Tree>
    <p:extLst>
      <p:ext uri="{BB962C8B-B14F-4D97-AF65-F5344CB8AC3E}">
        <p14:creationId xmlns:p14="http://schemas.microsoft.com/office/powerpoint/2010/main" val="3064699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93818" y="836815"/>
            <a:ext cx="8859982" cy="753687"/>
          </a:xfrm>
        </p:spPr>
        <p:txBody>
          <a:bodyPr>
            <a:normAutofit/>
          </a:bodyPr>
          <a:lstStyle/>
          <a:p>
            <a:r>
              <a:rPr lang="en-US" altLang="zh-CN" sz="3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Tips for Body</a:t>
            </a:r>
            <a:endParaRPr lang="en-GB" altLang="zh-CN" sz="3000" b="1" dirty="0">
              <a:solidFill>
                <a:srgbClr val="0713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4" name="矩形 3"/>
          <p:cNvSpPr/>
          <p:nvPr/>
        </p:nvSpPr>
        <p:spPr>
          <a:xfrm>
            <a:off x="662246" y="6402535"/>
            <a:ext cx="9232669" cy="276999"/>
          </a:xfrm>
          <a:prstGeom prst="rect">
            <a:avLst/>
          </a:prstGeom>
        </p:spPr>
        <p:txBody>
          <a:bodyPr wrap="square">
            <a:spAutoFit/>
          </a:bodyPr>
          <a:lstStyle/>
          <a:p>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Kinney, D. (2012). Instances of appropriation in late Roman and early Christian art. </a:t>
            </a:r>
            <a:r>
              <a:rPr lang="en-US" altLang="zh-CN" sz="1200" i="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Essays in Medieval Studies</a:t>
            </a:r>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200" i="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28</a:t>
            </a:r>
            <a:r>
              <a:rPr lang="en-US" altLang="zh-CN"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 1–22</a:t>
            </a:r>
            <a:endParaRPr lang="zh-CN" altLang="en-US" sz="1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5" name="Picture 5" descr="A qr code with two heads&#10;&#10;Description automatically generated">
            <a:extLst>
              <a:ext uri="{FF2B5EF4-FFF2-40B4-BE49-F238E27FC236}">
                <a16:creationId xmlns:a16="http://schemas.microsoft.com/office/drawing/2014/main" id="{F1E8EB16-0B60-27C7-9F49-4CBCF125328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136" t="8741" r="5841" b="9080"/>
          <a:stretch/>
        </p:blipFill>
        <p:spPr>
          <a:xfrm>
            <a:off x="10190745" y="1064030"/>
            <a:ext cx="1726198" cy="3441469"/>
          </a:xfrm>
          <a:prstGeom prst="rect">
            <a:avLst/>
          </a:prstGeom>
        </p:spPr>
      </p:pic>
      <p:pic>
        <p:nvPicPr>
          <p:cNvPr id="7" name="New picture"/>
          <p:cNvPicPr/>
          <p:nvPr/>
        </p:nvPicPr>
        <p:blipFill>
          <a:blip r:embed="rId3"/>
          <a:srcRect/>
          <a:stretch>
            <a:fillRect/>
          </a:stretch>
        </p:blipFill>
        <p:spPr>
          <a:xfrm>
            <a:off x="1855493" y="1023466"/>
            <a:ext cx="561398" cy="289642"/>
          </a:xfrm>
          <a:prstGeom prst="rect">
            <a:avLst/>
          </a:prstGeom>
          <a:ln>
            <a:noFill/>
          </a:ln>
        </p:spPr>
      </p:pic>
      <p:sp>
        <p:nvSpPr>
          <p:cNvPr id="8" name="内容占位符 7"/>
          <p:cNvSpPr>
            <a:spLocks noGrp="1"/>
          </p:cNvSpPr>
          <p:nvPr>
            <p:ph idx="1"/>
          </p:nvPr>
        </p:nvSpPr>
        <p:spPr>
          <a:xfrm>
            <a:off x="443345" y="1669823"/>
            <a:ext cx="9980815" cy="4455318"/>
          </a:xfrm>
        </p:spPr>
        <p:txBody>
          <a:bodyPr>
            <a:normAutofit/>
          </a:bodyPr>
          <a:lstStyle/>
          <a:p>
            <a:pPr>
              <a:lnSpc>
                <a:spcPct val="110000"/>
              </a:lnSpc>
            </a:pPr>
            <a:r>
              <a:rPr lang="en-GB"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Completeness</a:t>
            </a:r>
            <a:r>
              <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无论多么细小的论点，</a:t>
            </a:r>
            <a:r>
              <a:rPr lang="zh-CN" altLang="en-US" sz="20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论点</a:t>
            </a:r>
            <a:r>
              <a:rPr lang="en-US" altLang="zh-CN" sz="20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20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依据</a:t>
            </a:r>
            <a:r>
              <a:rPr lang="en-US" altLang="zh-CN" sz="20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20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证明</a:t>
            </a: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才能构成一个完整的论证，只有论点和依据并不完整，注意要说明依据如何证明论点</a:t>
            </a:r>
          </a:p>
          <a:p>
            <a:pPr>
              <a:lnSpc>
                <a:spcPct val="110000"/>
              </a:lnSpc>
            </a:pPr>
            <a:r>
              <a:rPr lang="en-GB"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Logical coherence</a:t>
            </a:r>
            <a:r>
              <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组织论述时，需要按照一定的</a:t>
            </a:r>
            <a:r>
              <a:rPr lang="zh-CN" altLang="en-US" sz="20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逻辑顺序</a:t>
            </a: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，尤其是涉及到</a:t>
            </a:r>
            <a:r>
              <a:rPr lang="zh-CN" altLang="en-US" sz="20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“并列关系”</a:t>
            </a: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时，明确这是支持同一个观点的不同案例，还是这已经是不同的论点了（有可能来自同一个案例）</a:t>
            </a:r>
            <a:endParaRPr lang="en-US" altLang="zh-CN"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10000"/>
              </a:lnSpc>
            </a:pPr>
            <a:r>
              <a:rPr lang="en-GB"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Use paragraph headings</a:t>
            </a:r>
            <a:r>
              <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为每个主要论点或新的要素设置一个段落标题。这不仅帮助读者快速导航，也使你的论文结构更加清晰</a:t>
            </a:r>
            <a:endParaRPr lang="en-US" altLang="zh-CN"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10000"/>
              </a:lnSpc>
            </a:pPr>
            <a:r>
              <a:rPr lang="en-US"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G</a:t>
            </a:r>
            <a:r>
              <a:rPr lang="en-GB" altLang="zh-CN" sz="2000" b="1" dirty="0" err="1">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raphical</a:t>
            </a:r>
            <a:r>
              <a:rPr lang="en-GB"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representation</a:t>
            </a:r>
            <a:r>
              <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当列举多个点时，使用可以使用图示（尤其是列表，表格，图表等形式）让表达更加条理化，具象化，便于读者阅读和理解</a:t>
            </a:r>
            <a:endParaRPr lang="en-US" altLang="zh-CN"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10000"/>
              </a:lnSpc>
            </a:pPr>
            <a:r>
              <a:rPr lang="en-GB" altLang="zh-CN"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Restate and reiterate</a:t>
            </a:r>
            <a:r>
              <a:rPr lang="zh-CN" altLang="en-US" sz="20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在适当的时候重述你的主要论点或发现，以加强读者的记忆和理解。例如，在章节结束时简要回顾该章节的主要论点</a:t>
            </a:r>
            <a:endParaRPr lang="en-US" altLang="zh-CN"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10000"/>
              </a:lnSpc>
              <a:buNone/>
            </a:pPr>
            <a:endParaRPr lang="en-US" altLang="zh-CN"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Tree>
    <p:extLst>
      <p:ext uri="{BB962C8B-B14F-4D97-AF65-F5344CB8AC3E}">
        <p14:creationId xmlns:p14="http://schemas.microsoft.com/office/powerpoint/2010/main" val="337101608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11859" y="911903"/>
            <a:ext cx="8261466" cy="805317"/>
          </a:xfrm>
        </p:spPr>
        <p:txBody>
          <a:bodyPr>
            <a:normAutofit/>
          </a:bodyPr>
          <a:lstStyle/>
          <a:p>
            <a:r>
              <a:rPr lang="en-US" altLang="zh-CN" sz="3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Conclusion</a:t>
            </a:r>
            <a:endParaRPr lang="zh-CN" altLang="en-US" sz="3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3" name="内容占位符 2"/>
          <p:cNvSpPr>
            <a:spLocks noGrp="1"/>
          </p:cNvSpPr>
          <p:nvPr>
            <p:ph idx="1"/>
          </p:nvPr>
        </p:nvSpPr>
        <p:spPr>
          <a:xfrm>
            <a:off x="604057" y="1909644"/>
            <a:ext cx="3829397" cy="3964683"/>
          </a:xfrm>
        </p:spPr>
        <p:txBody>
          <a:bodyPr>
            <a:normAutofit/>
          </a:bodyPr>
          <a:lstStyle/>
          <a:p>
            <a:r>
              <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Summary of topic and main points</a:t>
            </a:r>
          </a:p>
          <a:p>
            <a:r>
              <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Summary of findings/ </a:t>
            </a:r>
            <a:r>
              <a:rPr lang="en-US" altLang="zh-CN"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Answers to the questions </a:t>
            </a:r>
          </a:p>
          <a:p>
            <a:r>
              <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Reinforcement of the contribution of the research </a:t>
            </a:r>
            <a:r>
              <a:rPr lang="en-US" altLang="zh-CN"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to the field</a:t>
            </a:r>
          </a:p>
          <a:p>
            <a:r>
              <a:rPr lang="en-US" altLang="zh-CN" sz="18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Summary of your ideas</a:t>
            </a:r>
          </a:p>
          <a:p>
            <a:pPr marL="0" indent="0">
              <a:buNone/>
            </a:pPr>
            <a:r>
              <a:rPr lang="zh-CN" altLang="en-US" sz="18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为以此为基础的进一步的研究提出自己的见解指明方向</a:t>
            </a:r>
            <a:endParaRPr lang="en-US" altLang="zh-CN" sz="18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buNone/>
            </a:pPr>
            <a:r>
              <a:rPr lang="zh-CN" altLang="en-US" sz="18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升华其对于社会，对于未来的意义</a:t>
            </a:r>
          </a:p>
        </p:txBody>
      </p:sp>
      <p:pic>
        <p:nvPicPr>
          <p:cNvPr id="4" name="New picture"/>
          <p:cNvPicPr/>
          <p:nvPr/>
        </p:nvPicPr>
        <p:blipFill>
          <a:blip r:embed="rId2"/>
          <a:srcRect/>
          <a:stretch>
            <a:fillRect/>
          </a:stretch>
        </p:blipFill>
        <p:spPr>
          <a:xfrm>
            <a:off x="2326540" y="1165599"/>
            <a:ext cx="619200" cy="313200"/>
          </a:xfrm>
          <a:prstGeom prst="rect">
            <a:avLst/>
          </a:prstGeom>
          <a:ln>
            <a:noFill/>
          </a:ln>
        </p:spPr>
      </p:pic>
      <p:sp>
        <p:nvSpPr>
          <p:cNvPr id="7" name="文本框 6"/>
          <p:cNvSpPr txBox="1"/>
          <p:nvPr/>
        </p:nvSpPr>
        <p:spPr>
          <a:xfrm>
            <a:off x="4649586" y="1909644"/>
            <a:ext cx="5647113" cy="3801041"/>
          </a:xfrm>
          <a:prstGeom prst="rect">
            <a:avLst/>
          </a:prstGeom>
          <a:noFill/>
        </p:spPr>
        <p:txBody>
          <a:bodyPr wrap="square" rtlCol="0">
            <a:spAutoFit/>
          </a:bodyPr>
          <a:lstStyle>
            <a:defPPr>
              <a:defRPr lang="zh-CN"/>
            </a:defPPr>
            <a:lvl1pPr>
              <a:defRPr b="1"/>
            </a:lvl1pPr>
          </a:lstStyle>
          <a:p>
            <a:pPr marL="285750" indent="-285750">
              <a:spcBef>
                <a:spcPts val="600"/>
              </a:spcBef>
              <a:buFont typeface="Arial" panose="020B0604020202020204" pitchFamily="34" charset="0"/>
              <a:buChar char="•"/>
            </a:pPr>
            <a:r>
              <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保持积极的态度</a:t>
            </a:r>
            <a:r>
              <a:rPr lang="zh-CN" altLang="en-US"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，不要因为研究有局限性或结果不全面而悲观。</a:t>
            </a:r>
            <a:endParaRPr lang="en-US" altLang="zh-CN"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b="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fail to/has not been</a:t>
            </a:r>
            <a:r>
              <a:rPr lang="zh-CN" altLang="en-US" b="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 </a:t>
            </a:r>
            <a:r>
              <a:rPr lang="en-US" altLang="zh-CN" b="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has not yet…</a:t>
            </a:r>
            <a:r>
              <a:rPr lang="zh-CN" altLang="en-US" b="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b="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However …</a:t>
            </a:r>
          </a:p>
          <a:p>
            <a:pPr marL="285750" indent="-285750">
              <a:spcBef>
                <a:spcPts val="600"/>
              </a:spcBef>
              <a:buFont typeface="Arial" panose="020B0604020202020204" pitchFamily="34" charset="0"/>
              <a:buChar char="•"/>
            </a:pPr>
            <a:r>
              <a:rPr lang="zh-CN" altLang="en-US"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结论。保持标题、关键词、摘要和引言的一致性。你的应该是可预测的，而不是引入之前文本中没有的</a:t>
            </a:r>
            <a:endParaRPr lang="en-US" altLang="zh-CN"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285750" indent="-285750">
              <a:spcBef>
                <a:spcPts val="600"/>
              </a:spcBef>
              <a:buFont typeface="Arial" panose="020B0604020202020204" pitchFamily="34" charset="0"/>
              <a:buChar char="•"/>
            </a:pPr>
            <a:r>
              <a:rPr lang="zh-CN" altLang="en-US"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讨论的观点读者解释这项研究的重要性，有时用更宏观和抽象的方式</a:t>
            </a:r>
            <a:endParaRPr lang="en-US" altLang="zh-CN"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EG</a:t>
            </a:r>
            <a:r>
              <a:rPr lang="zh-CN" altLang="en-US" b="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600" b="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本文主题是讨论女性在现代经济发展初期的作用与自身变化</a:t>
            </a:r>
            <a:endParaRPr lang="en-US" altLang="zh-CN" sz="1600" b="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sz="1600" b="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Conclusion</a:t>
            </a:r>
            <a:r>
              <a:rPr lang="zh-CN" altLang="en-US" sz="1600" b="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b="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600" b="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b="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and paying much closer attention to how work was organized. </a:t>
            </a:r>
            <a:r>
              <a:rPr lang="zh-CN" altLang="en-US" sz="1600" b="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p>
        </p:txBody>
      </p:sp>
      <p:pic>
        <p:nvPicPr>
          <p:cNvPr id="8" name="Picture 5" descr="A qr code with two heads&#10;&#10;Description automatically generated">
            <a:extLst>
              <a:ext uri="{FF2B5EF4-FFF2-40B4-BE49-F238E27FC236}">
                <a16:creationId xmlns:a16="http://schemas.microsoft.com/office/drawing/2014/main" id="{F1E8EB16-0B60-27C7-9F49-4CBCF125328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36" t="8741" r="5841" b="9080"/>
          <a:stretch/>
        </p:blipFill>
        <p:spPr>
          <a:xfrm>
            <a:off x="10251729" y="923200"/>
            <a:ext cx="1668488" cy="3326415"/>
          </a:xfrm>
          <a:prstGeom prst="rect">
            <a:avLst/>
          </a:prstGeom>
        </p:spPr>
      </p:pic>
      <p:sp>
        <p:nvSpPr>
          <p:cNvPr id="11" name="矩形 10"/>
          <p:cNvSpPr/>
          <p:nvPr/>
        </p:nvSpPr>
        <p:spPr>
          <a:xfrm>
            <a:off x="526224" y="5943292"/>
            <a:ext cx="10114066" cy="461665"/>
          </a:xfrm>
          <a:prstGeom prst="rect">
            <a:avLst/>
          </a:prstGeom>
        </p:spPr>
        <p:txBody>
          <a:bodyPr wrap="square">
            <a:spAutoFit/>
          </a:bodyPr>
          <a:lstStyle/>
          <a:p>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Whittle, J. (2024). Putting women back into the early modern economy: Work, occupations, and economic development. </a:t>
            </a:r>
            <a:r>
              <a:rPr lang="en-US" altLang="zh-CN" sz="1200" i="1"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 Economic History Review</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https://doi.org/10.1111/ehr.13323</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Tree>
    <p:extLst>
      <p:ext uri="{BB962C8B-B14F-4D97-AF65-F5344CB8AC3E}">
        <p14:creationId xmlns:p14="http://schemas.microsoft.com/office/powerpoint/2010/main" val="280038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ew picture"/>
          <p:cNvPicPr/>
          <p:nvPr/>
        </p:nvPicPr>
        <p:blipFill>
          <a:blip r:embed="rId2"/>
          <a:srcRect/>
          <a:stretch>
            <a:fillRect/>
          </a:stretch>
        </p:blipFill>
        <p:spPr>
          <a:xfrm>
            <a:off x="766800" y="835200"/>
            <a:ext cx="925200" cy="925200"/>
          </a:xfrm>
          <a:prstGeom prst="rect">
            <a:avLst/>
          </a:prstGeom>
          <a:ln>
            <a:noFill/>
          </a:ln>
        </p:spPr>
      </p:pic>
      <p:sp>
        <p:nvSpPr>
          <p:cNvPr id="4" name="New shape"/>
          <p:cNvSpPr/>
          <p:nvPr/>
        </p:nvSpPr>
        <p:spPr>
          <a:xfrm>
            <a:off x="986400" y="975031"/>
            <a:ext cx="5776571" cy="11027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nSpc>
                <a:spcPct val="150000"/>
              </a:lnSpc>
            </a:pPr>
            <a:r>
              <a:rPr sz="48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0</a:t>
            </a:r>
            <a:r>
              <a:rPr lang="en-US" sz="48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3</a:t>
            </a:r>
            <a:endParaRPr sz="48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5" name="New shape"/>
          <p:cNvSpPr/>
          <p:nvPr/>
        </p:nvSpPr>
        <p:spPr>
          <a:xfrm>
            <a:off x="911424" y="3002083"/>
            <a:ext cx="9637265" cy="16811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150000"/>
              </a:lnSpc>
            </a:pPr>
            <a:r>
              <a:rPr lang="zh-CN" altLang="en-US" sz="3600" b="1" dirty="0">
                <a:solidFill>
                  <a:srgbClr val="5049D5"/>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写作风格与表达</a:t>
            </a:r>
            <a:endParaRPr lang="en-US" altLang="zh-CN" sz="3600" b="1" dirty="0">
              <a:solidFill>
                <a:srgbClr val="5049D5"/>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50000"/>
              </a:lnSpc>
            </a:pPr>
            <a:r>
              <a:rPr lang="en-US" sz="3600" b="1" dirty="0">
                <a:solidFill>
                  <a:srgbClr val="5049D5"/>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Writing style and expression</a:t>
            </a:r>
            <a:endParaRPr sz="3600" b="1" i="0" dirty="0">
              <a:solidFill>
                <a:srgbClr val="5049D5"/>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7" name="Picture 6" descr="A qr code with two heads&#10;&#10;Description automatically generated">
            <a:extLst>
              <a:ext uri="{FF2B5EF4-FFF2-40B4-BE49-F238E27FC236}">
                <a16:creationId xmlns:a16="http://schemas.microsoft.com/office/drawing/2014/main" id="{BAEF13ED-9548-0081-555E-AA2F06F718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05514" y="1048509"/>
            <a:ext cx="1934240" cy="4036676"/>
          </a:xfrm>
          <a:prstGeom prst="rect">
            <a:avLst/>
          </a:prstGeom>
        </p:spPr>
      </p:pic>
      <p:sp>
        <p:nvSpPr>
          <p:cNvPr id="8" name="矩形 7"/>
          <p:cNvSpPr/>
          <p:nvPr/>
        </p:nvSpPr>
        <p:spPr>
          <a:xfrm>
            <a:off x="790539" y="5854926"/>
            <a:ext cx="9879033" cy="276999"/>
          </a:xfrm>
          <a:prstGeom prst="rect">
            <a:avLst/>
          </a:prstGeom>
        </p:spPr>
        <p:txBody>
          <a:bodyPr wrap="square">
            <a:spAutoFit/>
          </a:bodyPr>
          <a:lstStyle/>
          <a:p>
            <a:r>
              <a:rPr lang="en-US" altLang="zh-CN" sz="1200" b="0" i="0"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Wang, G. T., &amp; Park, K. (2015). </a:t>
            </a:r>
            <a:r>
              <a:rPr lang="en-US" altLang="zh-CN" sz="1200" b="0" i="1"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Student research and report writing: From Topic Selection to the Complete Paper</a:t>
            </a:r>
            <a:r>
              <a:rPr lang="en-US" altLang="zh-CN" sz="1200" b="0" i="0"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John Wiley &amp; Sons.</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Tree>
    <p:extLst>
      <p:ext uri="{BB962C8B-B14F-4D97-AF65-F5344CB8AC3E}">
        <p14:creationId xmlns:p14="http://schemas.microsoft.com/office/powerpoint/2010/main" val="24876602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ew picture"/>
          <p:cNvPicPr/>
          <p:nvPr/>
        </p:nvPicPr>
        <p:blipFill>
          <a:blip r:embed="rId2"/>
          <a:srcRect/>
          <a:stretch>
            <a:fillRect/>
          </a:stretch>
        </p:blipFill>
        <p:spPr>
          <a:xfrm>
            <a:off x="2126530" y="1061534"/>
            <a:ext cx="619200" cy="313200"/>
          </a:xfrm>
          <a:prstGeom prst="rect">
            <a:avLst/>
          </a:prstGeom>
          <a:ln>
            <a:noFill/>
          </a:ln>
        </p:spPr>
      </p:pic>
      <p:sp>
        <p:nvSpPr>
          <p:cNvPr id="3" name="New shape"/>
          <p:cNvSpPr/>
          <p:nvPr/>
        </p:nvSpPr>
        <p:spPr>
          <a:xfrm>
            <a:off x="2745730" y="789475"/>
            <a:ext cx="9369360" cy="7238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nSpc>
                <a:spcPct val="150000"/>
              </a:lnSpc>
            </a:pPr>
            <a:r>
              <a:rPr lang="en-GB"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 basic principles </a:t>
            </a:r>
            <a:endParaRPr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1" name="内容占位符 10"/>
          <p:cNvSpPr>
            <a:spLocks noGrp="1"/>
          </p:cNvSpPr>
          <p:nvPr>
            <p:ph idx="1"/>
          </p:nvPr>
        </p:nvSpPr>
        <p:spPr>
          <a:xfrm>
            <a:off x="716968" y="1640074"/>
            <a:ext cx="10360670" cy="4563213"/>
          </a:xfrm>
        </p:spPr>
        <p:txBody>
          <a:bodyPr>
            <a:normAutofit/>
          </a:bodyPr>
          <a:lstStyle/>
          <a:p>
            <a:pPr>
              <a:lnSpc>
                <a:spcPct val="110000"/>
              </a:lnSpc>
            </a:pPr>
            <a:r>
              <a:rPr lang="en-GB" altLang="zh-CN"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Logicality</a:t>
            </a:r>
            <a:r>
              <a:rPr lang="zh-CN" altLang="en-US"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GB" altLang="zh-CN"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确保句子，段落，文章结构合理，内容相互之间有逻辑联系</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合理使用连接词体现相应的关系。</a:t>
            </a:r>
            <a:endParaRPr lang="en-GB"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10000"/>
              </a:lnSpc>
            </a:pPr>
            <a:r>
              <a:rPr lang="en-GB" altLang="zh-CN"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Evidence-based</a:t>
            </a:r>
            <a:r>
              <a:rPr lang="zh-CN" altLang="en-US"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使用数据、事实和引用来支持观点。</a:t>
            </a:r>
            <a:endPar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10000"/>
              </a:lnSpc>
              <a:buNone/>
            </a:pP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EG</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Generally speaking, </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children are less mature than adults.</a:t>
            </a:r>
          </a:p>
          <a:p>
            <a:pPr marL="0" indent="0">
              <a:lnSpc>
                <a:spcPct val="110000"/>
              </a:lnSpc>
              <a:buNone/>
            </a:pP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修改：</a:t>
            </a:r>
            <a:r>
              <a:rPr lang="en-GB"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Estrada (2011) </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claimed that </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children aged 0-5 years are less mature than </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normal</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adults</a:t>
            </a:r>
          </a:p>
          <a:p>
            <a:pPr>
              <a:lnSpc>
                <a:spcPct val="110000"/>
              </a:lnSpc>
            </a:pPr>
            <a:r>
              <a:rPr lang="en-GB" altLang="zh-CN"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Clarity</a:t>
            </a:r>
            <a:r>
              <a:rPr lang="zh-CN" altLang="en-US"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行文应易于理解，逻辑清晰，避免歧义。</a:t>
            </a:r>
          </a:p>
          <a:p>
            <a:pPr>
              <a:lnSpc>
                <a:spcPct val="110000"/>
              </a:lnSpc>
            </a:pPr>
            <a:r>
              <a:rPr lang="en-GB" altLang="zh-CN"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Conciseness</a:t>
            </a:r>
            <a:r>
              <a:rPr lang="zh-CN" altLang="en-US"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避免冗长和啰嗦，用最简洁的方式表达观点。</a:t>
            </a:r>
            <a:endPar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10000"/>
              </a:lnSpc>
              <a:buNone/>
            </a:pP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EG</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Considering the series of occurrences mentioned earlier, one could arguably deduce that</a:t>
            </a:r>
          </a:p>
          <a:p>
            <a:pPr marL="0" indent="0">
              <a:lnSpc>
                <a:spcPct val="110000"/>
              </a:lnSpc>
              <a:buNone/>
            </a:pP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修改：</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 </a:t>
            </a:r>
            <a:r>
              <a:rPr lang="en-GB"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aforementioned situation </a:t>
            </a:r>
            <a:r>
              <a:rPr lang="en-GB"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indicates that</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……/This </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shows</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that……</a:t>
            </a:r>
          </a:p>
          <a:p>
            <a:r>
              <a:rPr lang="en-GB" altLang="zh-CN"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Professionalism</a:t>
            </a:r>
            <a:r>
              <a:rPr lang="zh-CN" altLang="en-US"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使用专业术语和概念，展现对主题的深入了解。</a:t>
            </a:r>
            <a:endPar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buNone/>
            </a:pP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EG</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GB"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common language </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a:t>
            </a:r>
            <a:r>
              <a:rPr lang="en-GB" altLang="zh-CN" sz="1600" dirty="0" err="1">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ingua</a:t>
            </a:r>
            <a:r>
              <a:rPr lang="en-GB"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f</a:t>
            </a:r>
            <a:r>
              <a:rPr lang="en-GB" altLang="zh-CN" sz="1600" dirty="0" err="1">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ranca</a:t>
            </a:r>
            <a:endParaRPr lang="en-GB"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en-GB" altLang="zh-CN"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Objectivity</a:t>
            </a:r>
            <a:r>
              <a:rPr lang="zh-CN" altLang="en-US"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GB" altLang="zh-CN" sz="1600"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保持中立，避免个人情感和偏见影响论述，保持礼貌</a:t>
            </a:r>
            <a:endPar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buNone/>
            </a:pP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EG</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This is a silly idea ×</a:t>
            </a:r>
            <a:r>
              <a:rPr lang="en-US" altLang="zh-CN"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This idea lacks theoretical support </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lnSpc>
                <a:spcPct val="110000"/>
              </a:lnSpc>
              <a:buNone/>
            </a:pPr>
            <a:endPar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5" name="矩形 14"/>
          <p:cNvSpPr/>
          <p:nvPr/>
        </p:nvSpPr>
        <p:spPr>
          <a:xfrm>
            <a:off x="716968" y="6331558"/>
            <a:ext cx="8160568" cy="276999"/>
          </a:xfrm>
          <a:prstGeom prst="rect">
            <a:avLst/>
          </a:prstGeom>
        </p:spPr>
        <p:txBody>
          <a:bodyPr wrap="square">
            <a:spAutoFit/>
          </a:bodyPr>
          <a:lstStyle/>
          <a:p>
            <a:r>
              <a:rPr lang="en-US" altLang="zh-CN" sz="1200" b="0" i="0"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Estrada, A. T. (2011). </a:t>
            </a:r>
            <a:r>
              <a:rPr lang="en-US" altLang="zh-CN" sz="1200" b="0" i="1"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Developmental characteristics of young children</a:t>
            </a:r>
            <a:r>
              <a:rPr lang="en-US" altLang="zh-CN" sz="1200" b="0" i="0"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Rex Bookstore</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4" name="Picture 3" descr="A qr code with two heads&#10;&#10;Description automatically generated">
            <a:extLst>
              <a:ext uri="{FF2B5EF4-FFF2-40B4-BE49-F238E27FC236}">
                <a16:creationId xmlns:a16="http://schemas.microsoft.com/office/drawing/2014/main" id="{6B01505D-DE61-35AB-0DB7-9F37E2FE20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40509" y="3015855"/>
            <a:ext cx="1692713" cy="3532620"/>
          </a:xfrm>
          <a:prstGeom prst="rect">
            <a:avLst/>
          </a:prstGeom>
        </p:spPr>
      </p:pic>
    </p:spTree>
    <p:extLst>
      <p:ext uri="{BB962C8B-B14F-4D97-AF65-F5344CB8AC3E}">
        <p14:creationId xmlns:p14="http://schemas.microsoft.com/office/powerpoint/2010/main" val="4159663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
                                        <p:tgtEl>
                                          <p:spTgt spid="11">
                                            <p:txEl>
                                              <p:pRg st="0" end="0"/>
                                            </p:txEl>
                                          </p:spTgt>
                                        </p:tgtEl>
                                      </p:cBhvr>
                                    </p:animEffect>
                                    <p:anim calcmode="lin" valueType="num">
                                      <p:cBhvr>
                                        <p:cTn id="8" dur="1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Effect transition="in" filter="fade">
                                      <p:cBhvr>
                                        <p:cTn id="14" dur="10"/>
                                        <p:tgtEl>
                                          <p:spTgt spid="11">
                                            <p:txEl>
                                              <p:pRg st="1" end="1"/>
                                            </p:txEl>
                                          </p:spTgt>
                                        </p:tgtEl>
                                      </p:cBhvr>
                                    </p:animEffect>
                                    <p:anim calcmode="lin" valueType="num">
                                      <p:cBhvr>
                                        <p:cTn id="15" dur="1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6" dur="1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Effect transition="in" filter="fade">
                                      <p:cBhvr>
                                        <p:cTn id="21" dur="10"/>
                                        <p:tgtEl>
                                          <p:spTgt spid="11">
                                            <p:txEl>
                                              <p:pRg st="2" end="2"/>
                                            </p:txEl>
                                          </p:spTgt>
                                        </p:tgtEl>
                                      </p:cBhvr>
                                    </p:animEffect>
                                    <p:anim calcmode="lin" valueType="num">
                                      <p:cBhvr>
                                        <p:cTn id="22" dur="1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3" dur="1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Effect transition="in" filter="fade">
                                      <p:cBhvr>
                                        <p:cTn id="28" dur="10"/>
                                        <p:tgtEl>
                                          <p:spTgt spid="11">
                                            <p:txEl>
                                              <p:pRg st="3" end="3"/>
                                            </p:txEl>
                                          </p:spTgt>
                                        </p:tgtEl>
                                      </p:cBhvr>
                                    </p:animEffect>
                                    <p:anim calcmode="lin" valueType="num">
                                      <p:cBhvr>
                                        <p:cTn id="29" dur="1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30" dur="1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Effect transition="in" filter="fade">
                                      <p:cBhvr>
                                        <p:cTn id="35" dur="10"/>
                                        <p:tgtEl>
                                          <p:spTgt spid="11">
                                            <p:txEl>
                                              <p:pRg st="4" end="4"/>
                                            </p:txEl>
                                          </p:spTgt>
                                        </p:tgtEl>
                                      </p:cBhvr>
                                    </p:animEffect>
                                    <p:anim calcmode="lin" valueType="num">
                                      <p:cBhvr>
                                        <p:cTn id="36" dur="1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7" dur="1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1">
                                            <p:txEl>
                                              <p:pRg st="5" end="5"/>
                                            </p:txEl>
                                          </p:spTgt>
                                        </p:tgtEl>
                                        <p:attrNameLst>
                                          <p:attrName>style.visibility</p:attrName>
                                        </p:attrNameLst>
                                      </p:cBhvr>
                                      <p:to>
                                        <p:strVal val="visible"/>
                                      </p:to>
                                    </p:set>
                                    <p:animEffect transition="in" filter="fade">
                                      <p:cBhvr>
                                        <p:cTn id="42" dur="10"/>
                                        <p:tgtEl>
                                          <p:spTgt spid="11">
                                            <p:txEl>
                                              <p:pRg st="5" end="5"/>
                                            </p:txEl>
                                          </p:spTgt>
                                        </p:tgtEl>
                                      </p:cBhvr>
                                    </p:animEffect>
                                    <p:anim calcmode="lin" valueType="num">
                                      <p:cBhvr>
                                        <p:cTn id="43" dur="1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44" dur="1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1">
                                            <p:txEl>
                                              <p:pRg st="6" end="6"/>
                                            </p:txEl>
                                          </p:spTgt>
                                        </p:tgtEl>
                                        <p:attrNameLst>
                                          <p:attrName>style.visibility</p:attrName>
                                        </p:attrNameLst>
                                      </p:cBhvr>
                                      <p:to>
                                        <p:strVal val="visible"/>
                                      </p:to>
                                    </p:set>
                                    <p:animEffect transition="in" filter="fade">
                                      <p:cBhvr>
                                        <p:cTn id="49" dur="10"/>
                                        <p:tgtEl>
                                          <p:spTgt spid="11">
                                            <p:txEl>
                                              <p:pRg st="6" end="6"/>
                                            </p:txEl>
                                          </p:spTgt>
                                        </p:tgtEl>
                                      </p:cBhvr>
                                    </p:animEffect>
                                    <p:anim calcmode="lin" valueType="num">
                                      <p:cBhvr>
                                        <p:cTn id="50" dur="10" fill="hold"/>
                                        <p:tgtEl>
                                          <p:spTgt spid="11">
                                            <p:txEl>
                                              <p:pRg st="6" end="6"/>
                                            </p:txEl>
                                          </p:spTgt>
                                        </p:tgtEl>
                                        <p:attrNameLst>
                                          <p:attrName>ppt_x</p:attrName>
                                        </p:attrNameLst>
                                      </p:cBhvr>
                                      <p:tavLst>
                                        <p:tav tm="0">
                                          <p:val>
                                            <p:strVal val="#ppt_x"/>
                                          </p:val>
                                        </p:tav>
                                        <p:tav tm="100000">
                                          <p:val>
                                            <p:strVal val="#ppt_x"/>
                                          </p:val>
                                        </p:tav>
                                      </p:tavLst>
                                    </p:anim>
                                    <p:anim calcmode="lin" valueType="num">
                                      <p:cBhvr>
                                        <p:cTn id="51" dur="10" fill="hold"/>
                                        <p:tgtEl>
                                          <p:spTgt spid="1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1">
                                            <p:txEl>
                                              <p:pRg st="7" end="7"/>
                                            </p:txEl>
                                          </p:spTgt>
                                        </p:tgtEl>
                                        <p:attrNameLst>
                                          <p:attrName>style.visibility</p:attrName>
                                        </p:attrNameLst>
                                      </p:cBhvr>
                                      <p:to>
                                        <p:strVal val="visible"/>
                                      </p:to>
                                    </p:set>
                                    <p:animEffect transition="in" filter="fade">
                                      <p:cBhvr>
                                        <p:cTn id="56" dur="10"/>
                                        <p:tgtEl>
                                          <p:spTgt spid="11">
                                            <p:txEl>
                                              <p:pRg st="7" end="7"/>
                                            </p:txEl>
                                          </p:spTgt>
                                        </p:tgtEl>
                                      </p:cBhvr>
                                    </p:animEffect>
                                    <p:anim calcmode="lin" valueType="num">
                                      <p:cBhvr>
                                        <p:cTn id="57" dur="10" fill="hold"/>
                                        <p:tgtEl>
                                          <p:spTgt spid="11">
                                            <p:txEl>
                                              <p:pRg st="7" end="7"/>
                                            </p:txEl>
                                          </p:spTgt>
                                        </p:tgtEl>
                                        <p:attrNameLst>
                                          <p:attrName>ppt_x</p:attrName>
                                        </p:attrNameLst>
                                      </p:cBhvr>
                                      <p:tavLst>
                                        <p:tav tm="0">
                                          <p:val>
                                            <p:strVal val="#ppt_x"/>
                                          </p:val>
                                        </p:tav>
                                        <p:tav tm="100000">
                                          <p:val>
                                            <p:strVal val="#ppt_x"/>
                                          </p:val>
                                        </p:tav>
                                      </p:tavLst>
                                    </p:anim>
                                    <p:anim calcmode="lin" valueType="num">
                                      <p:cBhvr>
                                        <p:cTn id="58" dur="10" fill="hold"/>
                                        <p:tgtEl>
                                          <p:spTgt spid="11">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1">
                                            <p:txEl>
                                              <p:pRg st="8" end="8"/>
                                            </p:txEl>
                                          </p:spTgt>
                                        </p:tgtEl>
                                        <p:attrNameLst>
                                          <p:attrName>style.visibility</p:attrName>
                                        </p:attrNameLst>
                                      </p:cBhvr>
                                      <p:to>
                                        <p:strVal val="visible"/>
                                      </p:to>
                                    </p:set>
                                    <p:animEffect transition="in" filter="fade">
                                      <p:cBhvr>
                                        <p:cTn id="63" dur="10"/>
                                        <p:tgtEl>
                                          <p:spTgt spid="11">
                                            <p:txEl>
                                              <p:pRg st="8" end="8"/>
                                            </p:txEl>
                                          </p:spTgt>
                                        </p:tgtEl>
                                      </p:cBhvr>
                                    </p:animEffect>
                                    <p:anim calcmode="lin" valueType="num">
                                      <p:cBhvr>
                                        <p:cTn id="64" dur="10" fill="hold"/>
                                        <p:tgtEl>
                                          <p:spTgt spid="11">
                                            <p:txEl>
                                              <p:pRg st="8" end="8"/>
                                            </p:txEl>
                                          </p:spTgt>
                                        </p:tgtEl>
                                        <p:attrNameLst>
                                          <p:attrName>ppt_x</p:attrName>
                                        </p:attrNameLst>
                                      </p:cBhvr>
                                      <p:tavLst>
                                        <p:tav tm="0">
                                          <p:val>
                                            <p:strVal val="#ppt_x"/>
                                          </p:val>
                                        </p:tav>
                                        <p:tav tm="100000">
                                          <p:val>
                                            <p:strVal val="#ppt_x"/>
                                          </p:val>
                                        </p:tav>
                                      </p:tavLst>
                                    </p:anim>
                                    <p:anim calcmode="lin" valueType="num">
                                      <p:cBhvr>
                                        <p:cTn id="65" dur="10" fill="hold"/>
                                        <p:tgtEl>
                                          <p:spTgt spid="11">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1">
                                            <p:txEl>
                                              <p:pRg st="9" end="9"/>
                                            </p:txEl>
                                          </p:spTgt>
                                        </p:tgtEl>
                                        <p:attrNameLst>
                                          <p:attrName>style.visibility</p:attrName>
                                        </p:attrNameLst>
                                      </p:cBhvr>
                                      <p:to>
                                        <p:strVal val="visible"/>
                                      </p:to>
                                    </p:set>
                                    <p:animEffect transition="in" filter="fade">
                                      <p:cBhvr>
                                        <p:cTn id="70" dur="10"/>
                                        <p:tgtEl>
                                          <p:spTgt spid="11">
                                            <p:txEl>
                                              <p:pRg st="9" end="9"/>
                                            </p:txEl>
                                          </p:spTgt>
                                        </p:tgtEl>
                                      </p:cBhvr>
                                    </p:animEffect>
                                    <p:anim calcmode="lin" valueType="num">
                                      <p:cBhvr>
                                        <p:cTn id="71" dur="10" fill="hold"/>
                                        <p:tgtEl>
                                          <p:spTgt spid="11">
                                            <p:txEl>
                                              <p:pRg st="9" end="9"/>
                                            </p:txEl>
                                          </p:spTgt>
                                        </p:tgtEl>
                                        <p:attrNameLst>
                                          <p:attrName>ppt_x</p:attrName>
                                        </p:attrNameLst>
                                      </p:cBhvr>
                                      <p:tavLst>
                                        <p:tav tm="0">
                                          <p:val>
                                            <p:strVal val="#ppt_x"/>
                                          </p:val>
                                        </p:tav>
                                        <p:tav tm="100000">
                                          <p:val>
                                            <p:strVal val="#ppt_x"/>
                                          </p:val>
                                        </p:tav>
                                      </p:tavLst>
                                    </p:anim>
                                    <p:anim calcmode="lin" valueType="num">
                                      <p:cBhvr>
                                        <p:cTn id="72" dur="10" fill="hold"/>
                                        <p:tgtEl>
                                          <p:spTgt spid="11">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11">
                                            <p:txEl>
                                              <p:pRg st="10" end="10"/>
                                            </p:txEl>
                                          </p:spTgt>
                                        </p:tgtEl>
                                        <p:attrNameLst>
                                          <p:attrName>style.visibility</p:attrName>
                                        </p:attrNameLst>
                                      </p:cBhvr>
                                      <p:to>
                                        <p:strVal val="visible"/>
                                      </p:to>
                                    </p:set>
                                    <p:animEffect transition="in" filter="fade">
                                      <p:cBhvr>
                                        <p:cTn id="77" dur="10"/>
                                        <p:tgtEl>
                                          <p:spTgt spid="11">
                                            <p:txEl>
                                              <p:pRg st="10" end="10"/>
                                            </p:txEl>
                                          </p:spTgt>
                                        </p:tgtEl>
                                      </p:cBhvr>
                                    </p:animEffect>
                                    <p:anim calcmode="lin" valueType="num">
                                      <p:cBhvr>
                                        <p:cTn id="78" dur="10" fill="hold"/>
                                        <p:tgtEl>
                                          <p:spTgt spid="11">
                                            <p:txEl>
                                              <p:pRg st="10" end="10"/>
                                            </p:txEl>
                                          </p:spTgt>
                                        </p:tgtEl>
                                        <p:attrNameLst>
                                          <p:attrName>ppt_x</p:attrName>
                                        </p:attrNameLst>
                                      </p:cBhvr>
                                      <p:tavLst>
                                        <p:tav tm="0">
                                          <p:val>
                                            <p:strVal val="#ppt_x"/>
                                          </p:val>
                                        </p:tav>
                                        <p:tav tm="100000">
                                          <p:val>
                                            <p:strVal val="#ppt_x"/>
                                          </p:val>
                                        </p:tav>
                                      </p:tavLst>
                                    </p:anim>
                                    <p:anim calcmode="lin" valueType="num">
                                      <p:cBhvr>
                                        <p:cTn id="79" dur="10" fill="hold"/>
                                        <p:tgtEl>
                                          <p:spTgt spid="11">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11">
                                            <p:txEl>
                                              <p:pRg st="11" end="11"/>
                                            </p:txEl>
                                          </p:spTgt>
                                        </p:tgtEl>
                                        <p:attrNameLst>
                                          <p:attrName>style.visibility</p:attrName>
                                        </p:attrNameLst>
                                      </p:cBhvr>
                                      <p:to>
                                        <p:strVal val="visible"/>
                                      </p:to>
                                    </p:set>
                                    <p:animEffect transition="in" filter="fade">
                                      <p:cBhvr>
                                        <p:cTn id="84" dur="10"/>
                                        <p:tgtEl>
                                          <p:spTgt spid="11">
                                            <p:txEl>
                                              <p:pRg st="11" end="11"/>
                                            </p:txEl>
                                          </p:spTgt>
                                        </p:tgtEl>
                                      </p:cBhvr>
                                    </p:animEffect>
                                    <p:anim calcmode="lin" valueType="num">
                                      <p:cBhvr>
                                        <p:cTn id="85" dur="10" fill="hold"/>
                                        <p:tgtEl>
                                          <p:spTgt spid="11">
                                            <p:txEl>
                                              <p:pRg st="11" end="11"/>
                                            </p:txEl>
                                          </p:spTgt>
                                        </p:tgtEl>
                                        <p:attrNameLst>
                                          <p:attrName>ppt_x</p:attrName>
                                        </p:attrNameLst>
                                      </p:cBhvr>
                                      <p:tavLst>
                                        <p:tav tm="0">
                                          <p:val>
                                            <p:strVal val="#ppt_x"/>
                                          </p:val>
                                        </p:tav>
                                        <p:tav tm="100000">
                                          <p:val>
                                            <p:strVal val="#ppt_x"/>
                                          </p:val>
                                        </p:tav>
                                      </p:tavLst>
                                    </p:anim>
                                    <p:anim calcmode="lin" valueType="num">
                                      <p:cBhvr>
                                        <p:cTn id="86" dur="10" fill="hold"/>
                                        <p:tgtEl>
                                          <p:spTgt spid="11">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ew picture"/>
          <p:cNvPicPr/>
          <p:nvPr/>
        </p:nvPicPr>
        <p:blipFill>
          <a:blip r:embed="rId2"/>
          <a:srcRect/>
          <a:stretch>
            <a:fillRect/>
          </a:stretch>
        </p:blipFill>
        <p:spPr>
          <a:xfrm>
            <a:off x="2538504" y="1014266"/>
            <a:ext cx="619200" cy="313200"/>
          </a:xfrm>
          <a:prstGeom prst="rect">
            <a:avLst/>
          </a:prstGeom>
          <a:ln>
            <a:noFill/>
          </a:ln>
        </p:spPr>
      </p:pic>
      <p:sp>
        <p:nvSpPr>
          <p:cNvPr id="3" name="New shape"/>
          <p:cNvSpPr/>
          <p:nvPr/>
        </p:nvSpPr>
        <p:spPr>
          <a:xfrm>
            <a:off x="3409905" y="775401"/>
            <a:ext cx="9369360" cy="7238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nSpc>
                <a:spcPct val="150000"/>
              </a:lnSpc>
            </a:pPr>
            <a:r>
              <a:rPr lang="en-GB" sz="30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Lexical style</a:t>
            </a:r>
            <a:endParaRPr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2" name="矩形 11"/>
          <p:cNvSpPr/>
          <p:nvPr/>
        </p:nvSpPr>
        <p:spPr>
          <a:xfrm>
            <a:off x="623392" y="1400112"/>
            <a:ext cx="9667764" cy="4339650"/>
          </a:xfrm>
          <a:prstGeom prst="rect">
            <a:avLst/>
          </a:prstGeom>
        </p:spPr>
        <p:txBody>
          <a:bodyPr wrap="square">
            <a:spAutoFit/>
          </a:bodyPr>
          <a:lstStyle/>
          <a:p>
            <a:pPr>
              <a:lnSpc>
                <a:spcPct val="150000"/>
              </a:lnSpc>
            </a:pPr>
            <a:r>
              <a:rPr lang="en-US" altLang="zh-CN"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Use Precise Vocabulary: </a:t>
            </a:r>
            <a:r>
              <a:rPr lang="zh-CN" altLang="en-US"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使用具体且明确的词汇，避免泛化，模糊不清或者过于绝对的词语</a:t>
            </a:r>
            <a:endParaRPr lang="en-US" altLang="zh-CN"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285750" indent="-285750">
              <a:lnSpc>
                <a:spcPct val="150000"/>
              </a:lnSpc>
              <a:buFont typeface="Arial" panose="020B0604020202020204" pitchFamily="34" charset="0"/>
              <a:buChar char="•"/>
            </a:pPr>
            <a:r>
              <a:rPr lang="zh-CN" altLang="en-US"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部分含义较为丰富的使役动词</a:t>
            </a:r>
            <a:r>
              <a:rPr lang="en-US" altLang="zh-CN"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【take</a:t>
            </a:r>
            <a:r>
              <a:rPr lang="zh-CN" altLang="en-US"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have</a:t>
            </a:r>
            <a:r>
              <a:rPr lang="zh-CN" altLang="en-US"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make</a:t>
            </a:r>
            <a:r>
              <a:rPr lang="zh-CN" altLang="en-US"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get】</a:t>
            </a:r>
          </a:p>
          <a:p>
            <a:pPr>
              <a:lnSpc>
                <a:spcPct val="150000"/>
              </a:lnSpc>
            </a:pPr>
            <a:r>
              <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a:t>
            </a: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部分与名词的固定搭配中可以使用：</a:t>
            </a:r>
            <a:r>
              <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take a example</a:t>
            </a: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make a decision</a:t>
            </a: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GB"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make a purchase</a:t>
            </a:r>
            <a:endPar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50000"/>
              </a:lnSpc>
            </a:pPr>
            <a:r>
              <a:rPr lang="en-GB"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2</a:t>
            </a:r>
            <a:r>
              <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除此以外，</a:t>
            </a:r>
            <a:r>
              <a:rPr lang="zh-CN" altLang="en-US" sz="16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要降低使用频次，最好使用更准确的动词 （</a:t>
            </a:r>
            <a:r>
              <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have</a:t>
            </a: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作为语法构成不受此影响）</a:t>
            </a:r>
            <a:endPar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50000"/>
              </a:lnSpc>
            </a:pPr>
            <a:r>
              <a:rPr lang="en-US" altLang="zh-CN"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EG</a:t>
            </a:r>
            <a:r>
              <a:rPr lang="zh-CN" altLang="en-US"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It means that they have not </a:t>
            </a:r>
            <a:r>
              <a:rPr lang="en-US" altLang="zh-CN"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gotten a same academic opinion </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on this issue. </a:t>
            </a:r>
          </a:p>
          <a:p>
            <a:pPr>
              <a:lnSpc>
                <a:spcPct val="150000"/>
              </a:lnSpc>
            </a:pPr>
            <a:r>
              <a:rPr lang="zh-CN" altLang="en-US"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改写：</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This signifies that </a:t>
            </a:r>
            <a:r>
              <a:rPr lang="en-US" altLang="zh-CN"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 consensus has not been attained</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on this issue at the academic level</a:t>
            </a:r>
          </a:p>
          <a:p>
            <a:pPr>
              <a:lnSpc>
                <a:spcPct val="150000"/>
              </a:lnSpc>
            </a:pPr>
            <a:r>
              <a:rPr lang="zh-CN" altLang="en-US"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模糊词汇</a:t>
            </a:r>
            <a:endParaRPr lang="en-US" altLang="zh-CN" b="1"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50000"/>
              </a:lnSpc>
            </a:pPr>
            <a:r>
              <a:rPr lang="en-US" altLang="zh-CN" sz="16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1-Things/stuff </a:t>
            </a:r>
            <a:r>
              <a:rPr lang="zh-CN" altLang="en-US" sz="16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等说辞太过模糊</a:t>
            </a:r>
            <a:endParaRPr lang="en-US" altLang="zh-CN" sz="16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50000"/>
              </a:lnSpc>
            </a:pPr>
            <a:r>
              <a:rPr lang="zh-CN" altLang="en-US"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视情况改写</a:t>
            </a: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factors, elements, </a:t>
            </a:r>
            <a:r>
              <a:rPr lang="en-GB"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situation</a:t>
            </a:r>
            <a:r>
              <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 </a:t>
            </a:r>
            <a:r>
              <a:rPr lang="en-GB"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trivialities, </a:t>
            </a:r>
            <a:r>
              <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products, contents</a:t>
            </a:r>
          </a:p>
          <a:p>
            <a:pPr>
              <a:lnSpc>
                <a:spcPct val="150000"/>
              </a:lnSpc>
            </a:pPr>
            <a:r>
              <a:rPr lang="en-US" altLang="zh-CN"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2-</a:t>
            </a:r>
            <a:r>
              <a:rPr lang="zh-CN" altLang="en-US"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缺乏标准或者依据的“定量表达”禁止使用</a:t>
            </a:r>
            <a:endParaRPr lang="en-US" altLang="zh-CN"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lnSpc>
                <a:spcPct val="150000"/>
              </a:lnSpc>
            </a:pP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禁止使用：“</a:t>
            </a:r>
            <a:r>
              <a:rPr lang="en-GB"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 little</a:t>
            </a: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GB"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 lot of</a:t>
            </a: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“and so on</a:t>
            </a: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etc.</a:t>
            </a: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4" name="Picture 3" descr="A qr code with two heads&#10;&#10;Description automatically generated">
            <a:extLst>
              <a:ext uri="{FF2B5EF4-FFF2-40B4-BE49-F238E27FC236}">
                <a16:creationId xmlns:a16="http://schemas.microsoft.com/office/drawing/2014/main" id="{A939867A-AF4D-D133-C2BF-04FE35FD3A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8708" y="2419947"/>
            <a:ext cx="1729343" cy="3609066"/>
          </a:xfrm>
          <a:prstGeom prst="rect">
            <a:avLst/>
          </a:prstGeom>
        </p:spPr>
      </p:pic>
    </p:spTree>
    <p:extLst>
      <p:ext uri="{BB962C8B-B14F-4D97-AF65-F5344CB8AC3E}">
        <p14:creationId xmlns:p14="http://schemas.microsoft.com/office/powerpoint/2010/main" val="3150550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
                                        <p:tgtEl>
                                          <p:spTgt spid="12">
                                            <p:txEl>
                                              <p:pRg st="0" end="0"/>
                                            </p:txEl>
                                          </p:spTgt>
                                        </p:tgtEl>
                                      </p:cBhvr>
                                    </p:animEffect>
                                    <p:anim calcmode="lin" valueType="num">
                                      <p:cBhvr>
                                        <p:cTn id="8" dur="1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
                                        <p:tgtEl>
                                          <p:spTgt spid="12">
                                            <p:txEl>
                                              <p:pRg st="1" end="1"/>
                                            </p:txEl>
                                          </p:spTgt>
                                        </p:tgtEl>
                                      </p:cBhvr>
                                    </p:animEffect>
                                    <p:anim calcmode="lin" valueType="num">
                                      <p:cBhvr>
                                        <p:cTn id="15" dur="1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
                                        <p:tgtEl>
                                          <p:spTgt spid="12">
                                            <p:txEl>
                                              <p:pRg st="2" end="2"/>
                                            </p:txEl>
                                          </p:spTgt>
                                        </p:tgtEl>
                                      </p:cBhvr>
                                    </p:animEffect>
                                    <p:anim calcmode="lin" valueType="num">
                                      <p:cBhvr>
                                        <p:cTn id="22" dur="1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xEl>
                                              <p:pRg st="3" end="3"/>
                                            </p:txEl>
                                          </p:spTgt>
                                        </p:tgtEl>
                                        <p:attrNameLst>
                                          <p:attrName>style.visibility</p:attrName>
                                        </p:attrNameLst>
                                      </p:cBhvr>
                                      <p:to>
                                        <p:strVal val="visible"/>
                                      </p:to>
                                    </p:set>
                                    <p:animEffect transition="in" filter="fade">
                                      <p:cBhvr>
                                        <p:cTn id="28" dur="10"/>
                                        <p:tgtEl>
                                          <p:spTgt spid="12">
                                            <p:txEl>
                                              <p:pRg st="3" end="3"/>
                                            </p:txEl>
                                          </p:spTgt>
                                        </p:tgtEl>
                                      </p:cBhvr>
                                    </p:animEffect>
                                    <p:anim calcmode="lin" valueType="num">
                                      <p:cBhvr>
                                        <p:cTn id="29" dur="1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0" dur="1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2">
                                            <p:txEl>
                                              <p:pRg st="4" end="4"/>
                                            </p:txEl>
                                          </p:spTgt>
                                        </p:tgtEl>
                                        <p:attrNameLst>
                                          <p:attrName>style.visibility</p:attrName>
                                        </p:attrNameLst>
                                      </p:cBhvr>
                                      <p:to>
                                        <p:strVal val="visible"/>
                                      </p:to>
                                    </p:set>
                                    <p:animEffect transition="in" filter="fade">
                                      <p:cBhvr>
                                        <p:cTn id="35" dur="10"/>
                                        <p:tgtEl>
                                          <p:spTgt spid="12">
                                            <p:txEl>
                                              <p:pRg st="4" end="4"/>
                                            </p:txEl>
                                          </p:spTgt>
                                        </p:tgtEl>
                                      </p:cBhvr>
                                    </p:animEffect>
                                    <p:anim calcmode="lin" valueType="num">
                                      <p:cBhvr>
                                        <p:cTn id="36" dur="1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37" dur="1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xEl>
                                              <p:pRg st="5" end="5"/>
                                            </p:txEl>
                                          </p:spTgt>
                                        </p:tgtEl>
                                        <p:attrNameLst>
                                          <p:attrName>style.visibility</p:attrName>
                                        </p:attrNameLst>
                                      </p:cBhvr>
                                      <p:to>
                                        <p:strVal val="visible"/>
                                      </p:to>
                                    </p:set>
                                    <p:animEffect transition="in" filter="fade">
                                      <p:cBhvr>
                                        <p:cTn id="42" dur="10"/>
                                        <p:tgtEl>
                                          <p:spTgt spid="12">
                                            <p:txEl>
                                              <p:pRg st="5" end="5"/>
                                            </p:txEl>
                                          </p:spTgt>
                                        </p:tgtEl>
                                      </p:cBhvr>
                                    </p:animEffect>
                                    <p:anim calcmode="lin" valueType="num">
                                      <p:cBhvr>
                                        <p:cTn id="43" dur="10" fill="hold"/>
                                        <p:tgtEl>
                                          <p:spTgt spid="12">
                                            <p:txEl>
                                              <p:pRg st="5" end="5"/>
                                            </p:txEl>
                                          </p:spTgt>
                                        </p:tgtEl>
                                        <p:attrNameLst>
                                          <p:attrName>ppt_x</p:attrName>
                                        </p:attrNameLst>
                                      </p:cBhvr>
                                      <p:tavLst>
                                        <p:tav tm="0">
                                          <p:val>
                                            <p:strVal val="#ppt_x"/>
                                          </p:val>
                                        </p:tav>
                                        <p:tav tm="100000">
                                          <p:val>
                                            <p:strVal val="#ppt_x"/>
                                          </p:val>
                                        </p:tav>
                                      </p:tavLst>
                                    </p:anim>
                                    <p:anim calcmode="lin" valueType="num">
                                      <p:cBhvr>
                                        <p:cTn id="44" dur="10" fill="hold"/>
                                        <p:tgtEl>
                                          <p:spTgt spid="1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2">
                                            <p:txEl>
                                              <p:pRg st="6" end="6"/>
                                            </p:txEl>
                                          </p:spTgt>
                                        </p:tgtEl>
                                        <p:attrNameLst>
                                          <p:attrName>style.visibility</p:attrName>
                                        </p:attrNameLst>
                                      </p:cBhvr>
                                      <p:to>
                                        <p:strVal val="visible"/>
                                      </p:to>
                                    </p:set>
                                    <p:animEffect transition="in" filter="fade">
                                      <p:cBhvr>
                                        <p:cTn id="49" dur="10"/>
                                        <p:tgtEl>
                                          <p:spTgt spid="12">
                                            <p:txEl>
                                              <p:pRg st="6" end="6"/>
                                            </p:txEl>
                                          </p:spTgt>
                                        </p:tgtEl>
                                      </p:cBhvr>
                                    </p:animEffect>
                                    <p:anim calcmode="lin" valueType="num">
                                      <p:cBhvr>
                                        <p:cTn id="50" dur="10" fill="hold"/>
                                        <p:tgtEl>
                                          <p:spTgt spid="12">
                                            <p:txEl>
                                              <p:pRg st="6" end="6"/>
                                            </p:txEl>
                                          </p:spTgt>
                                        </p:tgtEl>
                                        <p:attrNameLst>
                                          <p:attrName>ppt_x</p:attrName>
                                        </p:attrNameLst>
                                      </p:cBhvr>
                                      <p:tavLst>
                                        <p:tav tm="0">
                                          <p:val>
                                            <p:strVal val="#ppt_x"/>
                                          </p:val>
                                        </p:tav>
                                        <p:tav tm="100000">
                                          <p:val>
                                            <p:strVal val="#ppt_x"/>
                                          </p:val>
                                        </p:tav>
                                      </p:tavLst>
                                    </p:anim>
                                    <p:anim calcmode="lin" valueType="num">
                                      <p:cBhvr>
                                        <p:cTn id="51" dur="10" fill="hold"/>
                                        <p:tgtEl>
                                          <p:spTgt spid="1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2">
                                            <p:txEl>
                                              <p:pRg st="7" end="7"/>
                                            </p:txEl>
                                          </p:spTgt>
                                        </p:tgtEl>
                                        <p:attrNameLst>
                                          <p:attrName>style.visibility</p:attrName>
                                        </p:attrNameLst>
                                      </p:cBhvr>
                                      <p:to>
                                        <p:strVal val="visible"/>
                                      </p:to>
                                    </p:set>
                                    <p:animEffect transition="in" filter="fade">
                                      <p:cBhvr>
                                        <p:cTn id="56" dur="10"/>
                                        <p:tgtEl>
                                          <p:spTgt spid="12">
                                            <p:txEl>
                                              <p:pRg st="7" end="7"/>
                                            </p:txEl>
                                          </p:spTgt>
                                        </p:tgtEl>
                                      </p:cBhvr>
                                    </p:animEffect>
                                    <p:anim calcmode="lin" valueType="num">
                                      <p:cBhvr>
                                        <p:cTn id="57" dur="10" fill="hold"/>
                                        <p:tgtEl>
                                          <p:spTgt spid="12">
                                            <p:txEl>
                                              <p:pRg st="7" end="7"/>
                                            </p:txEl>
                                          </p:spTgt>
                                        </p:tgtEl>
                                        <p:attrNameLst>
                                          <p:attrName>ppt_x</p:attrName>
                                        </p:attrNameLst>
                                      </p:cBhvr>
                                      <p:tavLst>
                                        <p:tav tm="0">
                                          <p:val>
                                            <p:strVal val="#ppt_x"/>
                                          </p:val>
                                        </p:tav>
                                        <p:tav tm="100000">
                                          <p:val>
                                            <p:strVal val="#ppt_x"/>
                                          </p:val>
                                        </p:tav>
                                      </p:tavLst>
                                    </p:anim>
                                    <p:anim calcmode="lin" valueType="num">
                                      <p:cBhvr>
                                        <p:cTn id="58" dur="10" fill="hold"/>
                                        <p:tgtEl>
                                          <p:spTgt spid="1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2">
                                            <p:txEl>
                                              <p:pRg st="8" end="8"/>
                                            </p:txEl>
                                          </p:spTgt>
                                        </p:tgtEl>
                                        <p:attrNameLst>
                                          <p:attrName>style.visibility</p:attrName>
                                        </p:attrNameLst>
                                      </p:cBhvr>
                                      <p:to>
                                        <p:strVal val="visible"/>
                                      </p:to>
                                    </p:set>
                                    <p:animEffect transition="in" filter="fade">
                                      <p:cBhvr>
                                        <p:cTn id="63" dur="10"/>
                                        <p:tgtEl>
                                          <p:spTgt spid="12">
                                            <p:txEl>
                                              <p:pRg st="8" end="8"/>
                                            </p:txEl>
                                          </p:spTgt>
                                        </p:tgtEl>
                                      </p:cBhvr>
                                    </p:animEffect>
                                    <p:anim calcmode="lin" valueType="num">
                                      <p:cBhvr>
                                        <p:cTn id="64" dur="10" fill="hold"/>
                                        <p:tgtEl>
                                          <p:spTgt spid="12">
                                            <p:txEl>
                                              <p:pRg st="8" end="8"/>
                                            </p:txEl>
                                          </p:spTgt>
                                        </p:tgtEl>
                                        <p:attrNameLst>
                                          <p:attrName>ppt_x</p:attrName>
                                        </p:attrNameLst>
                                      </p:cBhvr>
                                      <p:tavLst>
                                        <p:tav tm="0">
                                          <p:val>
                                            <p:strVal val="#ppt_x"/>
                                          </p:val>
                                        </p:tav>
                                        <p:tav tm="100000">
                                          <p:val>
                                            <p:strVal val="#ppt_x"/>
                                          </p:val>
                                        </p:tav>
                                      </p:tavLst>
                                    </p:anim>
                                    <p:anim calcmode="lin" valueType="num">
                                      <p:cBhvr>
                                        <p:cTn id="65" dur="10" fill="hold"/>
                                        <p:tgtEl>
                                          <p:spTgt spid="1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2">
                                            <p:txEl>
                                              <p:pRg st="9" end="9"/>
                                            </p:txEl>
                                          </p:spTgt>
                                        </p:tgtEl>
                                        <p:attrNameLst>
                                          <p:attrName>style.visibility</p:attrName>
                                        </p:attrNameLst>
                                      </p:cBhvr>
                                      <p:to>
                                        <p:strVal val="visible"/>
                                      </p:to>
                                    </p:set>
                                    <p:animEffect transition="in" filter="fade">
                                      <p:cBhvr>
                                        <p:cTn id="70" dur="10"/>
                                        <p:tgtEl>
                                          <p:spTgt spid="12">
                                            <p:txEl>
                                              <p:pRg st="9" end="9"/>
                                            </p:txEl>
                                          </p:spTgt>
                                        </p:tgtEl>
                                      </p:cBhvr>
                                    </p:animEffect>
                                    <p:anim calcmode="lin" valueType="num">
                                      <p:cBhvr>
                                        <p:cTn id="71" dur="10" fill="hold"/>
                                        <p:tgtEl>
                                          <p:spTgt spid="12">
                                            <p:txEl>
                                              <p:pRg st="9" end="9"/>
                                            </p:txEl>
                                          </p:spTgt>
                                        </p:tgtEl>
                                        <p:attrNameLst>
                                          <p:attrName>ppt_x</p:attrName>
                                        </p:attrNameLst>
                                      </p:cBhvr>
                                      <p:tavLst>
                                        <p:tav tm="0">
                                          <p:val>
                                            <p:strVal val="#ppt_x"/>
                                          </p:val>
                                        </p:tav>
                                        <p:tav tm="100000">
                                          <p:val>
                                            <p:strVal val="#ppt_x"/>
                                          </p:val>
                                        </p:tav>
                                      </p:tavLst>
                                    </p:anim>
                                    <p:anim calcmode="lin" valueType="num">
                                      <p:cBhvr>
                                        <p:cTn id="72" dur="10" fill="hold"/>
                                        <p:tgtEl>
                                          <p:spTgt spid="1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12">
                                            <p:txEl>
                                              <p:pRg st="10" end="10"/>
                                            </p:txEl>
                                          </p:spTgt>
                                        </p:tgtEl>
                                        <p:attrNameLst>
                                          <p:attrName>style.visibility</p:attrName>
                                        </p:attrNameLst>
                                      </p:cBhvr>
                                      <p:to>
                                        <p:strVal val="visible"/>
                                      </p:to>
                                    </p:set>
                                    <p:animEffect transition="in" filter="fade">
                                      <p:cBhvr>
                                        <p:cTn id="77" dur="10"/>
                                        <p:tgtEl>
                                          <p:spTgt spid="12">
                                            <p:txEl>
                                              <p:pRg st="10" end="10"/>
                                            </p:txEl>
                                          </p:spTgt>
                                        </p:tgtEl>
                                      </p:cBhvr>
                                    </p:animEffect>
                                    <p:anim calcmode="lin" valueType="num">
                                      <p:cBhvr>
                                        <p:cTn id="78" dur="10" fill="hold"/>
                                        <p:tgtEl>
                                          <p:spTgt spid="12">
                                            <p:txEl>
                                              <p:pRg st="10" end="10"/>
                                            </p:txEl>
                                          </p:spTgt>
                                        </p:tgtEl>
                                        <p:attrNameLst>
                                          <p:attrName>ppt_x</p:attrName>
                                        </p:attrNameLst>
                                      </p:cBhvr>
                                      <p:tavLst>
                                        <p:tav tm="0">
                                          <p:val>
                                            <p:strVal val="#ppt_x"/>
                                          </p:val>
                                        </p:tav>
                                        <p:tav tm="100000">
                                          <p:val>
                                            <p:strVal val="#ppt_x"/>
                                          </p:val>
                                        </p:tav>
                                      </p:tavLst>
                                    </p:anim>
                                    <p:anim calcmode="lin" valueType="num">
                                      <p:cBhvr>
                                        <p:cTn id="79" dur="10" fill="hold"/>
                                        <p:tgtEl>
                                          <p:spTgt spid="1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ew picture"/>
          <p:cNvPicPr/>
          <p:nvPr/>
        </p:nvPicPr>
        <p:blipFill>
          <a:blip r:embed="rId3"/>
          <a:srcRect/>
          <a:stretch>
            <a:fillRect/>
          </a:stretch>
        </p:blipFill>
        <p:spPr>
          <a:xfrm>
            <a:off x="1870926" y="1083216"/>
            <a:ext cx="619200" cy="313200"/>
          </a:xfrm>
          <a:prstGeom prst="rect">
            <a:avLst/>
          </a:prstGeom>
          <a:ln>
            <a:noFill/>
          </a:ln>
        </p:spPr>
      </p:pic>
      <p:sp>
        <p:nvSpPr>
          <p:cNvPr id="3" name="New shape"/>
          <p:cNvSpPr/>
          <p:nvPr/>
        </p:nvSpPr>
        <p:spPr>
          <a:xfrm>
            <a:off x="2676497" y="835709"/>
            <a:ext cx="9369360" cy="7238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nSpc>
                <a:spcPct val="150000"/>
              </a:lnSpc>
            </a:pPr>
            <a:r>
              <a:rPr lang="en-GB" sz="30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Sentence </a:t>
            </a:r>
            <a:r>
              <a:rPr lang="en-US" altLang="zh-CN" sz="30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 </a:t>
            </a:r>
            <a:r>
              <a:rPr lang="en-US" altLang="zh-CN"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Academic Writing </a:t>
            </a:r>
            <a:endParaRPr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2" name="矩形 11"/>
          <p:cNvSpPr/>
          <p:nvPr/>
        </p:nvSpPr>
        <p:spPr>
          <a:xfrm>
            <a:off x="770313" y="1556792"/>
            <a:ext cx="9576262" cy="4324261"/>
          </a:xfrm>
          <a:prstGeom prst="rect">
            <a:avLst/>
          </a:prstGeom>
        </p:spPr>
        <p:txBody>
          <a:bodyPr wrap="square">
            <a:spAutoFit/>
          </a:bodyPr>
          <a:lstStyle/>
          <a:p>
            <a:pPr marL="285750" indent="-285750">
              <a:spcBef>
                <a:spcPts val="600"/>
              </a:spcBef>
              <a:buFont typeface="Arial" panose="020B0604020202020204" pitchFamily="34" charset="0"/>
              <a:buChar char="•"/>
            </a:pPr>
            <a:r>
              <a:rPr lang="en-US" altLang="zh-CN"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Combine the active voice with the passive voice</a:t>
            </a:r>
          </a:p>
          <a:p>
            <a:pPr>
              <a:spcBef>
                <a:spcPts val="600"/>
              </a:spcBef>
            </a:pP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主动语态</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能够凸显科研人员的行动，使整体表达效果显得更加积极，生动，在</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期刊投稿</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中，使用更加受欢迎（尤其是使用</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we</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代指研究团队）</a:t>
            </a:r>
            <a:endPar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We concentrate on the reasons for over-issuance and the role of the silver standard.</a:t>
            </a:r>
            <a:r>
              <a:rPr lang="zh-CN" altLang="en-US"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en-US" altLang="zh-CN"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被动语态</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方便作者组织句子，突出客观性，在</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校园写作</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中更受欢迎，需要注意的是，被动语态并不是简单的交换主语与宾语</a:t>
            </a:r>
            <a:endPar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Disabled people may rarely find work </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VS </a:t>
            </a:r>
            <a:r>
              <a:rPr lang="en-US" altLang="zh-CN"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Disabled people are rarely employed</a:t>
            </a:r>
          </a:p>
          <a:p>
            <a:pPr marL="285750" indent="-285750">
              <a:spcBef>
                <a:spcPts val="600"/>
              </a:spcBef>
              <a:buFont typeface="Arial" panose="020B0604020202020204" pitchFamily="34" charset="0"/>
              <a:buChar char="•"/>
            </a:pPr>
            <a:r>
              <a:rPr lang="en-GB" altLang="zh-CN"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Avoid Slang and Idioms: </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保持语言的正式和学术性</a:t>
            </a:r>
            <a:endPar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 situation went all to pot </a:t>
            </a:r>
            <a:r>
              <a:rPr lang="en-US" altLang="zh-CN"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 situation was out of control </a:t>
            </a:r>
            <a:r>
              <a:rPr lang="zh-CN" altLang="en-US"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en-US" altLang="zh-CN"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285750" indent="-285750">
              <a:spcBef>
                <a:spcPts val="600"/>
              </a:spcBef>
              <a:buFont typeface="Arial" panose="020B0604020202020204" pitchFamily="34" charset="0"/>
              <a:buChar char="•"/>
            </a:pPr>
            <a:r>
              <a:rPr lang="en-US" altLang="zh-CN"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a:t>
            </a:r>
            <a:r>
              <a:rPr lang="en-GB" altLang="zh-CN" b="1" dirty="0" err="1">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igorous</a:t>
            </a:r>
            <a:r>
              <a:rPr lang="en-GB" altLang="zh-CN"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language style: </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尽可能清晰，具体地表达</a:t>
            </a:r>
            <a:endPar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模糊表达：</a:t>
            </a:r>
            <a:r>
              <a:rPr lang="en-US" altLang="zh-CN"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During the Yuan Dynasty, wars were common in China, so the government issued paper money.</a:t>
            </a:r>
          </a:p>
          <a:p>
            <a:pPr>
              <a:spcBef>
                <a:spcPts val="600"/>
              </a:spcBef>
            </a:pP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已发表版本：</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Around 1355, two-thirds of China's regions were involved in fighting. Those wars were costly and triggered the government to issue substantial amounts of paper money *</a:t>
            </a:r>
            <a:endParaRPr lang="en-GB" altLang="zh-CN" sz="16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4" name="Picture 3" descr="A qr code with two heads&#10;&#10;Description automatically generated">
            <a:extLst>
              <a:ext uri="{FF2B5EF4-FFF2-40B4-BE49-F238E27FC236}">
                <a16:creationId xmlns:a16="http://schemas.microsoft.com/office/drawing/2014/main" id="{D973C4B5-77ED-9808-3E45-16EF39E01A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89870" y="2111893"/>
            <a:ext cx="1597476" cy="3333865"/>
          </a:xfrm>
          <a:prstGeom prst="rect">
            <a:avLst/>
          </a:prstGeom>
        </p:spPr>
      </p:pic>
      <p:sp>
        <p:nvSpPr>
          <p:cNvPr id="5" name="矩形 4"/>
          <p:cNvSpPr/>
          <p:nvPr/>
        </p:nvSpPr>
        <p:spPr>
          <a:xfrm>
            <a:off x="703042" y="6168165"/>
            <a:ext cx="9336677" cy="461665"/>
          </a:xfrm>
          <a:prstGeom prst="rect">
            <a:avLst/>
          </a:prstGeom>
        </p:spPr>
        <p:txBody>
          <a:bodyPr wrap="square">
            <a:spAutoFit/>
          </a:bodyPr>
          <a:lstStyle/>
          <a:p>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Guan, H., Palma, N., &amp; Wu, M. (2024). The rise and fall of paper money in Yuan China, 1260–1368. </a:t>
            </a:r>
            <a:r>
              <a:rPr lang="en-US" altLang="zh-CN" sz="1200" i="1"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 Economic History Review</a:t>
            </a:r>
            <a:r>
              <a:rPr lang="en-US" altLang="zh-CN" sz="1200" dirty="0">
                <a:solidFill>
                  <a:srgbClr val="05103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https://doi.org/10.1111/ehr.1330</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Tree>
    <p:extLst>
      <p:ext uri="{BB962C8B-B14F-4D97-AF65-F5344CB8AC3E}">
        <p14:creationId xmlns:p14="http://schemas.microsoft.com/office/powerpoint/2010/main" val="27779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arn(inVertical)">
                                      <p:cBhvr>
                                        <p:cTn id="7" dur="1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barn(inVertical)">
                                      <p:cBhvr>
                                        <p:cTn id="12" dur="1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barn(inVertical)">
                                      <p:cBhvr>
                                        <p:cTn id="17" dur="1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barn(inVertical)">
                                      <p:cBhvr>
                                        <p:cTn id="22" dur="1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barn(inVertical)">
                                      <p:cBhvr>
                                        <p:cTn id="27" dur="1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barn(inVertical)">
                                      <p:cBhvr>
                                        <p:cTn id="32" dur="10"/>
                                        <p:tgtEl>
                                          <p:spTgt spid="1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Effect transition="in" filter="barn(inVertical)">
                                      <p:cBhvr>
                                        <p:cTn id="37" dur="10"/>
                                        <p:tgtEl>
                                          <p:spTgt spid="1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2">
                                            <p:txEl>
                                              <p:pRg st="7" end="7"/>
                                            </p:txEl>
                                          </p:spTgt>
                                        </p:tgtEl>
                                        <p:attrNameLst>
                                          <p:attrName>style.visibility</p:attrName>
                                        </p:attrNameLst>
                                      </p:cBhvr>
                                      <p:to>
                                        <p:strVal val="visible"/>
                                      </p:to>
                                    </p:set>
                                    <p:animEffect transition="in" filter="barn(inVertical)">
                                      <p:cBhvr>
                                        <p:cTn id="42" dur="10"/>
                                        <p:tgtEl>
                                          <p:spTgt spid="1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2">
                                            <p:txEl>
                                              <p:pRg st="8" end="8"/>
                                            </p:txEl>
                                          </p:spTgt>
                                        </p:tgtEl>
                                        <p:attrNameLst>
                                          <p:attrName>style.visibility</p:attrName>
                                        </p:attrNameLst>
                                      </p:cBhvr>
                                      <p:to>
                                        <p:strVal val="visible"/>
                                      </p:to>
                                    </p:set>
                                    <p:animEffect transition="in" filter="barn(inVertical)">
                                      <p:cBhvr>
                                        <p:cTn id="47" dur="10"/>
                                        <p:tgtEl>
                                          <p:spTgt spid="1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2">
                                            <p:txEl>
                                              <p:pRg st="9" end="9"/>
                                            </p:txEl>
                                          </p:spTgt>
                                        </p:tgtEl>
                                        <p:attrNameLst>
                                          <p:attrName>style.visibility</p:attrName>
                                        </p:attrNameLst>
                                      </p:cBhvr>
                                      <p:to>
                                        <p:strVal val="visible"/>
                                      </p:to>
                                    </p:set>
                                    <p:animEffect transition="in" filter="barn(inVertical)">
                                      <p:cBhvr>
                                        <p:cTn id="52" dur="10"/>
                                        <p:tgtEl>
                                          <p:spTgt spid="1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ew picture"/>
          <p:cNvPicPr/>
          <p:nvPr/>
        </p:nvPicPr>
        <p:blipFill>
          <a:blip r:embed="rId2"/>
          <a:srcRect/>
          <a:stretch>
            <a:fillRect/>
          </a:stretch>
        </p:blipFill>
        <p:spPr>
          <a:xfrm>
            <a:off x="3118516" y="1036585"/>
            <a:ext cx="619200" cy="313200"/>
          </a:xfrm>
          <a:prstGeom prst="rect">
            <a:avLst/>
          </a:prstGeom>
          <a:ln>
            <a:noFill/>
          </a:ln>
        </p:spPr>
      </p:pic>
      <p:sp>
        <p:nvSpPr>
          <p:cNvPr id="3" name="New shape"/>
          <p:cNvSpPr/>
          <p:nvPr/>
        </p:nvSpPr>
        <p:spPr>
          <a:xfrm>
            <a:off x="3737716" y="768607"/>
            <a:ext cx="9369360" cy="7238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nSpc>
                <a:spcPct val="150000"/>
              </a:lnSpc>
            </a:pPr>
            <a:r>
              <a:rPr lang="en-US" altLang="zh-CN"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a:t>
            </a:r>
            <a:r>
              <a:rPr lang="en-GB" sz="3000" b="1" i="0" dirty="0" err="1">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iting</a:t>
            </a:r>
            <a:r>
              <a:rPr lang="en-GB"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systems</a:t>
            </a:r>
            <a:endParaRPr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8" name="图片 7"/>
          <p:cNvPicPr>
            <a:picLocks noChangeAspect="1"/>
          </p:cNvPicPr>
          <p:nvPr/>
        </p:nvPicPr>
        <p:blipFill>
          <a:blip r:embed="rId3"/>
          <a:stretch>
            <a:fillRect/>
          </a:stretch>
        </p:blipFill>
        <p:spPr>
          <a:xfrm>
            <a:off x="756709" y="3253506"/>
            <a:ext cx="9585384" cy="2519178"/>
          </a:xfrm>
          <a:prstGeom prst="rect">
            <a:avLst/>
          </a:prstGeom>
        </p:spPr>
      </p:pic>
      <p:sp>
        <p:nvSpPr>
          <p:cNvPr id="10" name="文本框 9"/>
          <p:cNvSpPr txBox="1"/>
          <p:nvPr/>
        </p:nvSpPr>
        <p:spPr>
          <a:xfrm>
            <a:off x="767408" y="1530632"/>
            <a:ext cx="9585384" cy="156690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引用格式众多，看清要求使用哪种体系，引用格式要</a:t>
            </a:r>
            <a:r>
              <a:rPr lang="zh-CN" altLang="en-US" sz="16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统一</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，同一作品的引用格式应当是</a:t>
            </a:r>
            <a:r>
              <a:rPr lang="zh-CN" altLang="en-US" sz="16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一致的</a:t>
            </a:r>
            <a:endParaRPr lang="en-US" altLang="zh-CN" sz="16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285750" indent="-285750">
              <a:lnSpc>
                <a:spcPct val="150000"/>
              </a:lnSpc>
              <a:buFont typeface="Arial" panose="020B0604020202020204" pitchFamily="34" charset="0"/>
              <a:buChar char="•"/>
            </a:pP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注意引用时信息的完整，</a:t>
            </a:r>
            <a:r>
              <a:rPr lang="zh-CN" altLang="en-US" sz="16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不要省略一些必要信息</a:t>
            </a:r>
            <a:endParaRPr lang="en-US" altLang="zh-CN" sz="16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285750" indent="-285750">
              <a:lnSpc>
                <a:spcPct val="150000"/>
              </a:lnSpc>
              <a:buFont typeface="Arial" panose="020B0604020202020204" pitchFamily="34" charset="0"/>
              <a:buChar char="•"/>
            </a:pP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注意</a:t>
            </a:r>
            <a:r>
              <a:rPr lang="zh-CN" altLang="en-US" sz="16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不同类型的</a:t>
            </a:r>
            <a:r>
              <a:rPr lang="en-US" altLang="zh-CN" sz="16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resource</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应该如何引用（书本章节，期刊文章，电子书，在线报道，</a:t>
            </a:r>
            <a:r>
              <a:rPr lang="en-US" altLang="zh-CN" sz="1600" dirty="0" err="1">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dvd</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等）</a:t>
            </a:r>
            <a:endPar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285750" indent="-285750">
              <a:lnSpc>
                <a:spcPct val="150000"/>
              </a:lnSpc>
              <a:buFont typeface="Arial" panose="020B0604020202020204" pitchFamily="34" charset="0"/>
              <a:buChar char="•"/>
            </a:pP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同一个引用体系还有</a:t>
            </a:r>
            <a:r>
              <a:rPr lang="zh-CN" altLang="en-US" sz="1600" b="1"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不同的版本</a:t>
            </a:r>
            <a:r>
              <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，请根据要求查看完整的</a:t>
            </a:r>
            <a:r>
              <a:rPr lang="en-US" altLang="zh-CN"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guideline</a:t>
            </a:r>
            <a:endParaRPr lang="zh-CN" altLang="en-US"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1" name="矩形 10"/>
          <p:cNvSpPr/>
          <p:nvPr/>
        </p:nvSpPr>
        <p:spPr>
          <a:xfrm>
            <a:off x="551384" y="5937069"/>
            <a:ext cx="11233248" cy="461665"/>
          </a:xfrm>
          <a:prstGeom prst="rect">
            <a:avLst/>
          </a:prstGeom>
        </p:spPr>
        <p:txBody>
          <a:bodyPr wrap="square">
            <a:spAutoFit/>
          </a:bodyPr>
          <a:lstStyle/>
          <a:p>
            <a:r>
              <a:rPr lang="en-US" altLang="zh-CN" sz="1200" b="0" i="0"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Lipson, C. (2011). </a:t>
            </a:r>
            <a:r>
              <a:rPr lang="en-US" altLang="zh-CN" sz="1200" b="0" i="1"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Cite Right, second edition: A Quick Guide to Citation Styles--MLA, APA, Chicago, the Sciences, Professions, and More</a:t>
            </a:r>
            <a:r>
              <a:rPr lang="en-US" altLang="zh-CN" sz="1200" b="0" i="0"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University of Chicago Press.</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4" name="Picture 3" descr="A qr code with two heads&#10;&#10;Description automatically generated">
            <a:extLst>
              <a:ext uri="{FF2B5EF4-FFF2-40B4-BE49-F238E27FC236}">
                <a16:creationId xmlns:a16="http://schemas.microsoft.com/office/drawing/2014/main" id="{55DFF41C-D7AF-85D7-4941-502581AA6A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1450" y="1051756"/>
            <a:ext cx="1694235" cy="3535796"/>
          </a:xfrm>
          <a:prstGeom prst="rect">
            <a:avLst/>
          </a:prstGeom>
        </p:spPr>
      </p:pic>
    </p:spTree>
    <p:extLst>
      <p:ext uri="{BB962C8B-B14F-4D97-AF65-F5344CB8AC3E}">
        <p14:creationId xmlns:p14="http://schemas.microsoft.com/office/powerpoint/2010/main" val="147550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1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1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anim calcmode="lin" valueType="num">
                                      <p:cBhvr additive="base">
                                        <p:cTn id="13" dur="1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14" dur="1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 calcmode="lin" valueType="num">
                                      <p:cBhvr additive="base">
                                        <p:cTn id="19" dur="1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20" dur="1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 calcmode="lin" valueType="num">
                                      <p:cBhvr additive="base">
                                        <p:cTn id="25" dur="1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26" dur="1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
                                        <p:tgtEl>
                                          <p:spTgt spid="8"/>
                                        </p:tgtEl>
                                      </p:cBhvr>
                                    </p:animEffect>
                                    <p:anim calcmode="lin" valueType="num">
                                      <p:cBhvr>
                                        <p:cTn id="32" dur="10" fill="hold"/>
                                        <p:tgtEl>
                                          <p:spTgt spid="8"/>
                                        </p:tgtEl>
                                        <p:attrNameLst>
                                          <p:attrName>ppt_x</p:attrName>
                                        </p:attrNameLst>
                                      </p:cBhvr>
                                      <p:tavLst>
                                        <p:tav tm="0">
                                          <p:val>
                                            <p:strVal val="#ppt_x"/>
                                          </p:val>
                                        </p:tav>
                                        <p:tav tm="100000">
                                          <p:val>
                                            <p:strVal val="#ppt_x"/>
                                          </p:val>
                                        </p:tav>
                                      </p:tavLst>
                                    </p:anim>
                                    <p:anim calcmode="lin" valueType="num">
                                      <p:cBhvr>
                                        <p:cTn id="33" dur="1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1">
            <a:extLst>
              <a:ext uri="{FF2B5EF4-FFF2-40B4-BE49-F238E27FC236}">
                <a16:creationId xmlns:a16="http://schemas.microsoft.com/office/drawing/2014/main" id="{1CC8B478-31EC-F30C-0B0B-4348E4DCA1EA}"/>
              </a:ext>
            </a:extLst>
          </p:cNvPr>
          <p:cNvPicPr>
            <a:picLocks noChangeAspect="1"/>
          </p:cNvPicPr>
          <p:nvPr/>
        </p:nvPicPr>
        <p:blipFill>
          <a:blip r:embed="rId2"/>
          <a:stretch>
            <a:fillRect/>
          </a:stretch>
        </p:blipFill>
        <p:spPr>
          <a:xfrm>
            <a:off x="913676" y="980728"/>
            <a:ext cx="8501738" cy="4907388"/>
          </a:xfrm>
          <a:prstGeom prst="rect">
            <a:avLst/>
          </a:prstGeom>
        </p:spPr>
      </p:pic>
      <p:sp>
        <p:nvSpPr>
          <p:cNvPr id="4" name="下箭头 3"/>
          <p:cNvSpPr/>
          <p:nvPr/>
        </p:nvSpPr>
        <p:spPr>
          <a:xfrm rot="1988728">
            <a:off x="7344188" y="1400875"/>
            <a:ext cx="527958" cy="103528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5" name="文本框 4"/>
          <p:cNvSpPr txBox="1"/>
          <p:nvPr/>
        </p:nvSpPr>
        <p:spPr>
          <a:xfrm>
            <a:off x="6528048" y="820216"/>
            <a:ext cx="4248472" cy="646331"/>
          </a:xfrm>
          <a:prstGeom prst="rect">
            <a:avLst/>
          </a:prstGeom>
          <a:noFill/>
        </p:spPr>
        <p:txBody>
          <a:bodyPr wrap="square" rtlCol="0">
            <a:spAutoFit/>
          </a:bodyPr>
          <a:lstStyle/>
          <a:p>
            <a:r>
              <a:rPr lang="zh-CN" altLang="en-US"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可以参考，但是要检查，万一有信息不足，格式不准确，需要改写，补足</a:t>
            </a:r>
          </a:p>
        </p:txBody>
      </p:sp>
      <p:pic>
        <p:nvPicPr>
          <p:cNvPr id="2" name="Picture 1" descr="A qr code with two heads&#10;&#10;Description automatically generated">
            <a:extLst>
              <a:ext uri="{FF2B5EF4-FFF2-40B4-BE49-F238E27FC236}">
                <a16:creationId xmlns:a16="http://schemas.microsoft.com/office/drawing/2014/main" id="{B964BE01-B172-A74E-B804-BF33565552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2464" y="1367545"/>
            <a:ext cx="1651172" cy="3445925"/>
          </a:xfrm>
          <a:prstGeom prst="rect">
            <a:avLst/>
          </a:prstGeom>
        </p:spPr>
      </p:pic>
    </p:spTree>
    <p:extLst>
      <p:ext uri="{BB962C8B-B14F-4D97-AF65-F5344CB8AC3E}">
        <p14:creationId xmlns:p14="http://schemas.microsoft.com/office/powerpoint/2010/main" val="350096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
                                        <p:tgtEl>
                                          <p:spTgt spid="5"/>
                                        </p:tgtEl>
                                      </p:cBhvr>
                                    </p:animEffect>
                                    <p:anim calcmode="lin" valueType="num">
                                      <p:cBhvr>
                                        <p:cTn id="8" dur="10" fill="hold"/>
                                        <p:tgtEl>
                                          <p:spTgt spid="5"/>
                                        </p:tgtEl>
                                        <p:attrNameLst>
                                          <p:attrName>ppt_x</p:attrName>
                                        </p:attrNameLst>
                                      </p:cBhvr>
                                      <p:tavLst>
                                        <p:tav tm="0">
                                          <p:val>
                                            <p:strVal val="#ppt_x"/>
                                          </p:val>
                                        </p:tav>
                                        <p:tav tm="100000">
                                          <p:val>
                                            <p:strVal val="#ppt_x"/>
                                          </p:val>
                                        </p:tav>
                                      </p:tavLst>
                                    </p:anim>
                                    <p:anim calcmode="lin" valueType="num">
                                      <p:cBhvr>
                                        <p:cTn id="9" dur="1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ew picture"/>
          <p:cNvPicPr/>
          <p:nvPr/>
        </p:nvPicPr>
        <p:blipFill>
          <a:blip r:embed="rId2"/>
          <a:srcRect/>
          <a:stretch>
            <a:fillRect/>
          </a:stretch>
        </p:blipFill>
        <p:spPr>
          <a:xfrm>
            <a:off x="2590844" y="990227"/>
            <a:ext cx="619200" cy="313200"/>
          </a:xfrm>
          <a:prstGeom prst="rect">
            <a:avLst/>
          </a:prstGeom>
          <a:ln>
            <a:noFill/>
          </a:ln>
        </p:spPr>
      </p:pic>
      <p:sp>
        <p:nvSpPr>
          <p:cNvPr id="3" name="New shape"/>
          <p:cNvSpPr/>
          <p:nvPr/>
        </p:nvSpPr>
        <p:spPr>
          <a:xfrm>
            <a:off x="3504959" y="784900"/>
            <a:ext cx="9369360" cy="7238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nSpc>
                <a:spcPct val="150000"/>
              </a:lnSpc>
            </a:pPr>
            <a:r>
              <a:rPr lang="en-GB"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Indirect reference</a:t>
            </a:r>
            <a:endParaRPr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4" name="内容占位符 3"/>
          <p:cNvSpPr>
            <a:spLocks noGrp="1"/>
          </p:cNvSpPr>
          <p:nvPr>
            <p:ph idx="1"/>
          </p:nvPr>
        </p:nvSpPr>
        <p:spPr/>
        <p:txBody>
          <a:bodyPr>
            <a:normAutofit/>
          </a:bodyPr>
          <a:lstStyle/>
          <a:p>
            <a:r>
              <a:rPr lang="zh-CN" altLang="en-US"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对所原有文献的内容进行“转述”，主要手段为“概述”与“改写”</a:t>
            </a:r>
            <a:endParaRPr lang="en-US" altLang="zh-CN"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0" indent="0">
              <a:buNone/>
            </a:pPr>
            <a:endParaRPr lang="zh-CN" altLang="en-US" sz="18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6" name="图片 4" descr="1616230376(1)">
            <a:extLst>
              <a:ext uri="{FF2B5EF4-FFF2-40B4-BE49-F238E27FC236}">
                <a16:creationId xmlns:a16="http://schemas.microsoft.com/office/drawing/2014/main" id="{715B1B64-FE9A-E42D-D48A-73E62B25AA0D}"/>
              </a:ext>
            </a:extLst>
          </p:cNvPr>
          <p:cNvPicPr>
            <a:picLocks noChangeAspect="1"/>
          </p:cNvPicPr>
          <p:nvPr/>
        </p:nvPicPr>
        <p:blipFill>
          <a:blip r:embed="rId3"/>
          <a:stretch>
            <a:fillRect/>
          </a:stretch>
        </p:blipFill>
        <p:spPr>
          <a:xfrm>
            <a:off x="668346" y="2247307"/>
            <a:ext cx="9255759" cy="3929656"/>
          </a:xfrm>
          <a:prstGeom prst="rect">
            <a:avLst/>
          </a:prstGeom>
          <a:noFill/>
          <a:ln w="9525">
            <a:noFill/>
          </a:ln>
        </p:spPr>
      </p:pic>
      <p:pic>
        <p:nvPicPr>
          <p:cNvPr id="5" name="Picture 4" descr="A qr code with two heads&#10;&#10;Description automatically generated">
            <a:extLst>
              <a:ext uri="{FF2B5EF4-FFF2-40B4-BE49-F238E27FC236}">
                <a16:creationId xmlns:a16="http://schemas.microsoft.com/office/drawing/2014/main" id="{821ECDE2-1506-ABC4-CD56-66C4C811492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333" b="7284"/>
          <a:stretch/>
        </p:blipFill>
        <p:spPr>
          <a:xfrm>
            <a:off x="9841893" y="1385455"/>
            <a:ext cx="2173925" cy="3873730"/>
          </a:xfrm>
          <a:prstGeom prst="rect">
            <a:avLst/>
          </a:prstGeom>
        </p:spPr>
      </p:pic>
    </p:spTree>
    <p:extLst>
      <p:ext uri="{BB962C8B-B14F-4D97-AF65-F5344CB8AC3E}">
        <p14:creationId xmlns:p14="http://schemas.microsoft.com/office/powerpoint/2010/main" val="226912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 fill="hold"/>
                                        <p:tgtEl>
                                          <p:spTgt spid="6"/>
                                        </p:tgtEl>
                                        <p:attrNameLst>
                                          <p:attrName>ppt_x</p:attrName>
                                        </p:attrNameLst>
                                      </p:cBhvr>
                                      <p:tavLst>
                                        <p:tav tm="0">
                                          <p:val>
                                            <p:strVal val="#ppt_x"/>
                                          </p:val>
                                        </p:tav>
                                        <p:tav tm="100000">
                                          <p:val>
                                            <p:strVal val="#ppt_x"/>
                                          </p:val>
                                        </p:tav>
                                      </p:tavLst>
                                    </p:anim>
                                    <p:anim calcmode="lin" valueType="num">
                                      <p:cBhvr additive="base">
                                        <p:cTn id="8" dur="1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ew picture"/>
          <p:cNvPicPr/>
          <p:nvPr/>
        </p:nvPicPr>
        <p:blipFill>
          <a:blip r:embed="rId2"/>
          <a:srcRect/>
          <a:stretch>
            <a:fillRect/>
          </a:stretch>
        </p:blipFill>
        <p:spPr>
          <a:xfrm>
            <a:off x="2640720" y="1048509"/>
            <a:ext cx="619200" cy="313200"/>
          </a:xfrm>
          <a:prstGeom prst="rect">
            <a:avLst/>
          </a:prstGeom>
          <a:ln>
            <a:noFill/>
          </a:ln>
        </p:spPr>
      </p:pic>
      <p:sp>
        <p:nvSpPr>
          <p:cNvPr id="3" name="New shape"/>
          <p:cNvSpPr/>
          <p:nvPr/>
        </p:nvSpPr>
        <p:spPr>
          <a:xfrm>
            <a:off x="3308464" y="768274"/>
            <a:ext cx="7044327" cy="7238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150000"/>
              </a:lnSpc>
            </a:pPr>
            <a:r>
              <a:rPr lang="en-US" altLang="zh-CN"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Example</a:t>
            </a:r>
            <a:endParaRPr sz="30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4" name="内容占位符 3"/>
          <p:cNvSpPr>
            <a:spLocks noGrp="1"/>
          </p:cNvSpPr>
          <p:nvPr>
            <p:ph idx="1"/>
          </p:nvPr>
        </p:nvSpPr>
        <p:spPr>
          <a:xfrm>
            <a:off x="623390" y="1608172"/>
            <a:ext cx="10109924" cy="2754718"/>
          </a:xfrm>
        </p:spPr>
        <p:txBody>
          <a:bodyPr>
            <a:normAutofit/>
          </a:bodyPr>
          <a:lstStyle/>
          <a:p>
            <a:pPr marL="0" indent="0">
              <a:buNone/>
            </a:pPr>
            <a:r>
              <a:rPr lang="zh-CN" altLang="en-US" sz="16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原文：</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By the early eighteenth century</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high wages and cheap energy were both features of the British economy.  Consequently, the </a:t>
            </a:r>
            <a:r>
              <a:rPr lang="en-US" altLang="zh-CN" sz="1600" dirty="0" err="1">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mechanisation</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of industry through such inventions as the steam engine and mechanical spinning was profitable because employers were able to </a:t>
            </a:r>
            <a:r>
              <a:rPr lang="en-US" altLang="zh-CN" sz="1600" dirty="0" err="1">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economise</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on </a:t>
            </a:r>
            <a:r>
              <a:rPr lang="en-US" altLang="zh-CN" sz="1600" dirty="0" err="1">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labour</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by spending on coal.  At that time, no other country had this particular combination of expensive </a:t>
            </a:r>
            <a:r>
              <a:rPr lang="en-US" altLang="zh-CN" sz="1600" dirty="0" err="1">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labour</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and abundant fuel (Allen, 2011) . </a:t>
            </a:r>
          </a:p>
          <a:p>
            <a:pPr marL="0" indent="0">
              <a:spcBef>
                <a:spcPts val="1200"/>
              </a:spcBef>
              <a:buNone/>
            </a:pPr>
            <a:r>
              <a:rPr lang="en-GB" altLang="zh-CN" sz="14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Summarising</a:t>
            </a:r>
            <a:r>
              <a:rPr lang="zh-CN" altLang="en-US" sz="14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en-US" altLang="zh-CN" sz="14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zh-CN" altLang="en-US" sz="14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把握核心 抓取关键词 （</a:t>
            </a:r>
            <a:r>
              <a:rPr lang="zh-CN" altLang="en-US" sz="14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时间，地点，要素</a:t>
            </a:r>
            <a:r>
              <a:rPr lang="zh-CN" altLang="en-US" sz="14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）取舍 ，相似意思只保留一处</a:t>
            </a:r>
            <a:endParaRPr lang="en-US" altLang="zh-CN" sz="14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en-US" altLang="zh-CN" sz="14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 the early 18th century, the peculiar situation that Britain's high-cost </a:t>
            </a:r>
            <a:r>
              <a:rPr lang="en-US" altLang="zh-CN" sz="1400" dirty="0" err="1">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labour</a:t>
            </a:r>
            <a:r>
              <a:rPr lang="en-US" altLang="zh-CN" sz="14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and cheap energy </a:t>
            </a:r>
            <a:r>
              <a:rPr lang="en-US" altLang="zh-CN" sz="1400" dirty="0" err="1">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catalysed</a:t>
            </a:r>
            <a:r>
              <a:rPr lang="en-US" altLang="zh-CN" sz="14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industrial </a:t>
            </a:r>
            <a:r>
              <a:rPr lang="en-US" altLang="zh-CN" sz="1400" dirty="0" err="1">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mechanisation</a:t>
            </a:r>
            <a:r>
              <a:rPr lang="en-US" altLang="zh-CN" sz="14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encouraging employers to favor coal over </a:t>
            </a:r>
            <a:r>
              <a:rPr lang="en-US" altLang="zh-CN" sz="1400" dirty="0" err="1">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labour</a:t>
            </a:r>
            <a:r>
              <a:rPr lang="en-US" altLang="zh-CN" sz="14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through innovations such as the steam engine for profit.</a:t>
            </a:r>
            <a:endParaRPr lang="en-US" altLang="zh-CN" sz="14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2" name="矩形 11"/>
          <p:cNvSpPr/>
          <p:nvPr/>
        </p:nvSpPr>
        <p:spPr>
          <a:xfrm>
            <a:off x="486248" y="6396335"/>
            <a:ext cx="10395230" cy="461665"/>
          </a:xfrm>
          <a:prstGeom prst="rect">
            <a:avLst/>
          </a:prstGeom>
        </p:spPr>
        <p:txBody>
          <a:bodyPr wrap="square">
            <a:spAutoFit/>
          </a:bodyPr>
          <a:lstStyle/>
          <a:p>
            <a:r>
              <a:rPr lang="en-US" altLang="zh-CN" sz="1200" b="0" i="0"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Allen, R. C. (2011). Why the industrial revolution was British: commerce, induced invention, and the scientific revolution1. </a:t>
            </a:r>
            <a:r>
              <a:rPr lang="en-US" altLang="zh-CN" sz="1200" b="0" i="1"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 Economic History Review</a:t>
            </a:r>
            <a:r>
              <a:rPr lang="en-US" altLang="zh-CN" sz="1200" b="0" i="0"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200" b="0" i="1"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64</a:t>
            </a:r>
            <a:r>
              <a:rPr lang="en-US" altLang="zh-CN" sz="1200" b="0" i="0"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(2), 357–384</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5" name="Picture 4" descr="A qr code with two heads&#10;&#10;Description automatically generated">
            <a:extLst>
              <a:ext uri="{FF2B5EF4-FFF2-40B4-BE49-F238E27FC236}">
                <a16:creationId xmlns:a16="http://schemas.microsoft.com/office/drawing/2014/main" id="{C522F951-5D75-832C-47AB-2CF334F108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048" t="9620" b="7622"/>
          <a:stretch/>
        </p:blipFill>
        <p:spPr>
          <a:xfrm>
            <a:off x="10401192" y="778598"/>
            <a:ext cx="1513450" cy="2842716"/>
          </a:xfrm>
          <a:prstGeom prst="rect">
            <a:avLst/>
          </a:prstGeom>
        </p:spPr>
      </p:pic>
      <p:sp>
        <p:nvSpPr>
          <p:cNvPr id="6" name="矩形 5"/>
          <p:cNvSpPr/>
          <p:nvPr/>
        </p:nvSpPr>
        <p:spPr>
          <a:xfrm>
            <a:off x="634207" y="4362890"/>
            <a:ext cx="10631714" cy="1815882"/>
          </a:xfrm>
          <a:prstGeom prst="rect">
            <a:avLst/>
          </a:prstGeom>
        </p:spPr>
        <p:txBody>
          <a:bodyPr wrap="square">
            <a:spAutoFit/>
          </a:bodyPr>
          <a:lstStyle/>
          <a:p>
            <a:r>
              <a:rPr lang="en-GB" altLang="zh-CN" sz="14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Paraphrasing </a:t>
            </a:r>
            <a:r>
              <a:rPr lang="zh-CN" altLang="en-US" sz="14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en-US" altLang="zh-CN" sz="14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marL="285750" indent="-285750">
              <a:buFont typeface="Arial" panose="020B0604020202020204" pitchFamily="34" charset="0"/>
              <a:buChar char="•"/>
            </a:pPr>
            <a:r>
              <a:rPr lang="zh-CN" altLang="en-US" sz="14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通过使用同义词来改变词汇，不要试图解释每个单词，因为有些单词没有真正的同义词，过度替换会造成意思扭曲；改变词性，灵活地根据意思改变语序</a:t>
            </a:r>
            <a:endParaRPr lang="en-US" altLang="zh-CN" sz="14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endParaRPr lang="en-US" altLang="zh-CN" sz="14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r>
              <a:rPr lang="en-US" altLang="zh-CN" sz="14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 the 1700s, the British economy was characterized by low-cost energy and elevated </a:t>
            </a:r>
            <a:r>
              <a:rPr lang="en-US" altLang="zh-CN" sz="1400" dirty="0" err="1">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labour</a:t>
            </a:r>
            <a:r>
              <a:rPr lang="en-US" altLang="zh-CN" sz="14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costs. This context explained the profitability of industry </a:t>
            </a:r>
            <a:r>
              <a:rPr lang="en-US" altLang="zh-CN" sz="1400" dirty="0" err="1">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mechanisation</a:t>
            </a:r>
            <a:r>
              <a:rPr lang="en-US" altLang="zh-CN" sz="14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via innovations such as the steam engine and </a:t>
            </a:r>
            <a:r>
              <a:rPr lang="en-US" altLang="zh-CN" sz="1400" dirty="0" err="1">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mechanised</a:t>
            </a:r>
            <a:r>
              <a:rPr lang="en-US" altLang="zh-CN" sz="14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spinning, as employers could save on employee expenses by investing in coal. During that period, Britain was the sole country that </a:t>
            </a:r>
            <a:r>
              <a:rPr lang="en-GB" altLang="zh-CN" sz="14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integrate</a:t>
            </a:r>
            <a:r>
              <a:rPr lang="en-US" altLang="zh-CN" sz="1400"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 with expensive workforce and plentiful energy resources.</a:t>
            </a:r>
          </a:p>
        </p:txBody>
      </p:sp>
    </p:spTree>
    <p:extLst>
      <p:ext uri="{BB962C8B-B14F-4D97-AF65-F5344CB8AC3E}">
        <p14:creationId xmlns:p14="http://schemas.microsoft.com/office/powerpoint/2010/main" val="7396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
                                        <p:tgtEl>
                                          <p:spTgt spid="4">
                                            <p:txEl>
                                              <p:pRg st="0" end="0"/>
                                            </p:txEl>
                                          </p:spTgt>
                                        </p:tgtEl>
                                      </p:cBhvr>
                                    </p:animEffect>
                                    <p:anim calcmode="lin" valueType="num">
                                      <p:cBhvr>
                                        <p:cTn id="8" dur="1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
                                        <p:tgtEl>
                                          <p:spTgt spid="4">
                                            <p:txEl>
                                              <p:pRg st="1" end="1"/>
                                            </p:txEl>
                                          </p:spTgt>
                                        </p:tgtEl>
                                      </p:cBhvr>
                                    </p:animEffect>
                                    <p:anim calcmode="lin" valueType="num">
                                      <p:cBhvr>
                                        <p:cTn id="15" dur="1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
                                        <p:tgtEl>
                                          <p:spTgt spid="4">
                                            <p:txEl>
                                              <p:pRg st="2" end="2"/>
                                            </p:txEl>
                                          </p:spTgt>
                                        </p:tgtEl>
                                      </p:cBhvr>
                                    </p:animEffect>
                                    <p:anim calcmode="lin" valueType="num">
                                      <p:cBhvr>
                                        <p:cTn id="22" dur="1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
                                        <p:tgtEl>
                                          <p:spTgt spid="4">
                                            <p:txEl>
                                              <p:pRg st="3" end="3"/>
                                            </p:txEl>
                                          </p:spTgt>
                                        </p:tgtEl>
                                      </p:cBhvr>
                                    </p:animEffect>
                                    <p:anim calcmode="lin" valueType="num">
                                      <p:cBhvr>
                                        <p:cTn id="29" dur="1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ew picture"/>
          <p:cNvPicPr/>
          <p:nvPr/>
        </p:nvPicPr>
        <p:blipFill>
          <a:blip r:embed="rId3"/>
          <a:srcRect/>
          <a:stretch>
            <a:fillRect/>
          </a:stretch>
        </p:blipFill>
        <p:spPr>
          <a:xfrm>
            <a:off x="3906188" y="927027"/>
            <a:ext cx="561398" cy="289642"/>
          </a:xfrm>
          <a:prstGeom prst="rect">
            <a:avLst/>
          </a:prstGeom>
          <a:ln>
            <a:noFill/>
          </a:ln>
        </p:spPr>
      </p:pic>
      <p:sp>
        <p:nvSpPr>
          <p:cNvPr id="3" name="New shape"/>
          <p:cNvSpPr/>
          <p:nvPr/>
        </p:nvSpPr>
        <p:spPr>
          <a:xfrm>
            <a:off x="4583831" y="745992"/>
            <a:ext cx="4542975" cy="5975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150000"/>
              </a:lnSpc>
            </a:pPr>
            <a:r>
              <a:rPr lang="en-GB" sz="24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Quotation </a:t>
            </a:r>
            <a:endParaRPr sz="2400" b="1" i="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4" name="New shape"/>
          <p:cNvSpPr/>
          <p:nvPr/>
        </p:nvSpPr>
        <p:spPr>
          <a:xfrm>
            <a:off x="991429" y="1884640"/>
            <a:ext cx="8702088" cy="981200"/>
          </a:xfrm>
          <a:prstGeom prst="roundRect">
            <a:avLst>
              <a:gd name="adj" fmla="val 9999"/>
            </a:avLst>
          </a:prstGeom>
          <a:solidFill>
            <a:srgbClr val="DEEAFF"/>
          </a:solidFill>
          <a:ln w="6350">
            <a:solidFill>
              <a:srgbClr val="2F66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spcBef>
                <a:spcPts val="600"/>
              </a:spcBef>
            </a:pPr>
            <a:r>
              <a:rPr lang="en-US" altLang="zh-CN" sz="16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D</a:t>
            </a:r>
            <a:r>
              <a:rPr lang="en-GB" sz="1600" b="1" i="0" dirty="0" err="1">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efinition</a:t>
            </a:r>
            <a:r>
              <a:rPr lang="en-GB" sz="1600" b="1"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t>
            </a:r>
            <a:r>
              <a:rPr lang="en-US" altLang="zh-CN" sz="1600" b="1"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and </a:t>
            </a:r>
            <a:r>
              <a:rPr lang="en-US" altLang="zh-CN" sz="16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F</a:t>
            </a:r>
            <a:r>
              <a:rPr lang="en-GB" sz="1600" b="1" i="0" dirty="0" err="1">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ramework</a:t>
            </a:r>
            <a:endParaRPr lang="en-US" altLang="zh-CN" sz="1600" dirty="0">
              <a:solidFill>
                <a:schemeClr val="tx1"/>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zh-CN" altLang="en-US" sz="1600" dirty="0">
                <a:solidFill>
                  <a:schemeClr val="tx1"/>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通常是经典的理论论述，注意，这里需要引用其最原始的出处</a:t>
            </a:r>
            <a:endParaRPr lang="en-US" sz="1600" dirty="0">
              <a:solidFill>
                <a:schemeClr val="tx1"/>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Consumption is the sole end and purpose of all production</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GB"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Smith</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,1776, p43</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5" name="New shape"/>
          <p:cNvSpPr/>
          <p:nvPr/>
        </p:nvSpPr>
        <p:spPr>
          <a:xfrm>
            <a:off x="954247" y="3032587"/>
            <a:ext cx="8855504" cy="1478453"/>
          </a:xfrm>
          <a:prstGeom prst="roundRect">
            <a:avLst>
              <a:gd name="adj" fmla="val 10000"/>
            </a:avLst>
          </a:prstGeom>
          <a:solidFill>
            <a:srgbClr val="DEEAFF"/>
          </a:solidFill>
          <a:ln w="6350">
            <a:solidFill>
              <a:srgbClr val="2F66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spcBef>
                <a:spcPts val="600"/>
              </a:spcBef>
            </a:pPr>
            <a:r>
              <a:rPr lang="en-GB" altLang="zh-CN" sz="1600" b="1"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Laws and </a:t>
            </a:r>
            <a:r>
              <a:rPr lang="en-US" altLang="zh-CN" sz="1600" b="1"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Policies</a:t>
            </a:r>
            <a:endParaRPr lang="en-US" altLang="zh-CN"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a:p>
            <a:pPr>
              <a:spcBef>
                <a:spcPts val="600"/>
              </a:spcBef>
            </a:pPr>
            <a:r>
              <a:rPr lang="zh-CN" altLang="en-US" sz="1600"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直接引用具体的法条或标准条款是必须的，以确保准确性与权威性</a:t>
            </a:r>
            <a:r>
              <a:rPr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a:r>
            <a:br>
              <a:rPr sz="16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b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a:t>
            </a:r>
            <a:r>
              <a:rPr lang="en-GB"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he US Constitution </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has stated</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1951</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p1</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altLang="zh-CN"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that </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r>
              <a:rPr 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All legislative powers herein granted shall be vested in a Congress of the United States, which shall consist of a Senate and House of Representatives.</a:t>
            </a:r>
            <a:r>
              <a:rPr lang="zh-CN" altLang="en-US"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sz="1600"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7" name="文本框 6"/>
          <p:cNvSpPr txBox="1"/>
          <p:nvPr/>
        </p:nvSpPr>
        <p:spPr>
          <a:xfrm>
            <a:off x="671130" y="1387319"/>
            <a:ext cx="8677829" cy="400110"/>
          </a:xfrm>
          <a:prstGeom prst="rect">
            <a:avLst/>
          </a:prstGeom>
          <a:noFill/>
        </p:spPr>
        <p:txBody>
          <a:bodyPr wrap="square" rtlCol="0">
            <a:spAutoFit/>
          </a:bodyPr>
          <a:lstStyle/>
          <a:p>
            <a:pPr marL="285750" indent="-285750">
              <a:buFont typeface="Arial" panose="020B0604020202020204" pitchFamily="34" charset="0"/>
              <a:buChar char="•"/>
            </a:pPr>
            <a:r>
              <a:rPr lang="zh-CN" altLang="en-US" sz="2000" b="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引述他人原始观点或数据，并不加以改动，使用引号把原文括起来</a:t>
            </a:r>
            <a:endParaRPr lang="zh-CN" altLang="en-US" sz="20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9" name="矩形 8"/>
          <p:cNvSpPr/>
          <p:nvPr/>
        </p:nvSpPr>
        <p:spPr>
          <a:xfrm>
            <a:off x="672627" y="6304344"/>
            <a:ext cx="8226037" cy="261610"/>
          </a:xfrm>
          <a:prstGeom prst="rect">
            <a:avLst/>
          </a:prstGeom>
        </p:spPr>
        <p:txBody>
          <a:bodyPr wrap="square">
            <a:spAutoFit/>
          </a:bodyPr>
          <a:lstStyle/>
          <a:p>
            <a:r>
              <a:rPr lang="en-US" altLang="zh-CN" sz="105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Smith, A. (1776). </a:t>
            </a:r>
            <a:r>
              <a:rPr lang="en-US" altLang="zh-CN" sz="1050" i="1"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An inquiry into the nature and causes of the wealth of nations</a:t>
            </a:r>
            <a:r>
              <a:rPr lang="en-US" altLang="zh-CN" sz="105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Chump Change</a:t>
            </a:r>
            <a:endParaRPr lang="zh-CN" altLang="en-US" sz="105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0" name="矩形 9"/>
          <p:cNvSpPr/>
          <p:nvPr/>
        </p:nvSpPr>
        <p:spPr>
          <a:xfrm>
            <a:off x="671130" y="6107157"/>
            <a:ext cx="6904995" cy="261610"/>
          </a:xfrm>
          <a:prstGeom prst="rect">
            <a:avLst/>
          </a:prstGeom>
        </p:spPr>
        <p:txBody>
          <a:bodyPr wrap="square">
            <a:spAutoFit/>
          </a:bodyPr>
          <a:lstStyle/>
          <a:p>
            <a:r>
              <a:rPr lang="en-US" altLang="zh-CN" sz="1050" b="0" i="0" dirty="0">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States, U. (1951). </a:t>
            </a:r>
            <a:r>
              <a:rPr lang="en-US" altLang="zh-CN" sz="1050" b="0" i="1" dirty="0">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The Constitution of the United States of America</a:t>
            </a:r>
            <a:r>
              <a:rPr lang="en-US" altLang="zh-CN" sz="1050" b="0" i="0"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t>
            </a:r>
            <a:endParaRPr lang="zh-CN" altLang="en-US" sz="105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12" name="Picture 11" descr="A qr code with two heads&#10;&#10;Description automatically generated">
            <a:extLst>
              <a:ext uri="{FF2B5EF4-FFF2-40B4-BE49-F238E27FC236}">
                <a16:creationId xmlns:a16="http://schemas.microsoft.com/office/drawing/2014/main" id="{CFAC4D09-C569-7B4E-013F-315DF16B91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70543" y="632727"/>
            <a:ext cx="1741505" cy="3759658"/>
          </a:xfrm>
          <a:prstGeom prst="rect">
            <a:avLst/>
          </a:prstGeom>
        </p:spPr>
      </p:pic>
      <p:sp>
        <p:nvSpPr>
          <p:cNvPr id="6" name="文本框 5"/>
          <p:cNvSpPr txBox="1"/>
          <p:nvPr/>
        </p:nvSpPr>
        <p:spPr>
          <a:xfrm>
            <a:off x="848953" y="4946027"/>
            <a:ext cx="10927411" cy="923330"/>
          </a:xfrm>
          <a:prstGeom prst="rect">
            <a:avLst/>
          </a:prstGeom>
          <a:noFill/>
        </p:spPr>
        <p:txBody>
          <a:bodyPr wrap="square" rtlCol="0">
            <a:spAutoFit/>
          </a:bodyPr>
          <a:lstStyle/>
          <a:p>
            <a:r>
              <a:rPr lang="en-US" altLang="zh-CN"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Ps</a:t>
            </a:r>
            <a:r>
              <a:rPr lang="zh-CN" altLang="en-US"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：如果</a:t>
            </a:r>
            <a:r>
              <a:rPr lang="zh-CN" altLang="en-US"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文本</a:t>
            </a:r>
            <a:r>
              <a:rPr lang="zh-CN" altLang="en-US"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是作为</a:t>
            </a:r>
            <a:r>
              <a:rPr lang="zh-CN" altLang="en-US"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研究的对象，进行引用时</a:t>
            </a:r>
            <a:r>
              <a:rPr lang="zh-CN" altLang="en-US"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，不要把这一文本的来源放入到</a:t>
            </a:r>
            <a:r>
              <a:rPr lang="en-US" altLang="zh-CN"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reference list</a:t>
            </a:r>
            <a:r>
              <a:rPr lang="zh-CN" altLang="en-US"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，应该和其他的数据，比如</a:t>
            </a:r>
            <a:r>
              <a:rPr lang="zh-CN" altLang="en-US" dirty="0">
                <a:solidFill>
                  <a:srgbClr val="FF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问卷，采访记录</a:t>
            </a:r>
            <a:r>
              <a:rPr lang="zh-CN" altLang="en-US"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等等一起作为原始数据放入</a:t>
            </a:r>
            <a:r>
              <a:rPr lang="en-GB" altLang="zh-CN"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Appendix</a:t>
            </a:r>
            <a:r>
              <a:rPr lang="zh-CN" altLang="en-US"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，目前可以上传到云端，然后提供一个可以查看的链接放置在附录中</a:t>
            </a:r>
            <a:endParaRPr lang="en-US" altLang="zh-CN" dirty="0">
              <a:solidFill>
                <a:srgbClr val="0070C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Tree>
    <p:extLst>
      <p:ext uri="{BB962C8B-B14F-4D97-AF65-F5344CB8AC3E}">
        <p14:creationId xmlns:p14="http://schemas.microsoft.com/office/powerpoint/2010/main" val="152336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 fill="hold"/>
                                        <p:tgtEl>
                                          <p:spTgt spid="4"/>
                                        </p:tgtEl>
                                        <p:attrNameLst>
                                          <p:attrName>ppt_x</p:attrName>
                                        </p:attrNameLst>
                                      </p:cBhvr>
                                      <p:tavLst>
                                        <p:tav tm="0">
                                          <p:val>
                                            <p:strVal val="#ppt_x"/>
                                          </p:val>
                                        </p:tav>
                                        <p:tav tm="100000">
                                          <p:val>
                                            <p:strVal val="#ppt_x"/>
                                          </p:val>
                                        </p:tav>
                                      </p:tavLst>
                                    </p:anim>
                                    <p:anim calcmode="lin" valueType="num">
                                      <p:cBhvr additive="base">
                                        <p:cTn id="8" dur="1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
                                        <p:tgtEl>
                                          <p:spTgt spid="5"/>
                                        </p:tgtEl>
                                      </p:cBhvr>
                                    </p:animEffect>
                                    <p:anim calcmode="lin" valueType="num">
                                      <p:cBhvr>
                                        <p:cTn id="14" dur="10" fill="hold"/>
                                        <p:tgtEl>
                                          <p:spTgt spid="5"/>
                                        </p:tgtEl>
                                        <p:attrNameLst>
                                          <p:attrName>ppt_x</p:attrName>
                                        </p:attrNameLst>
                                      </p:cBhvr>
                                      <p:tavLst>
                                        <p:tav tm="0">
                                          <p:val>
                                            <p:strVal val="#ppt_x"/>
                                          </p:val>
                                        </p:tav>
                                        <p:tav tm="100000">
                                          <p:val>
                                            <p:strVal val="#ppt_x"/>
                                          </p:val>
                                        </p:tav>
                                      </p:tavLst>
                                    </p:anim>
                                    <p:anim calcmode="lin" valueType="num">
                                      <p:cBhvr>
                                        <p:cTn id="15" dur="1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ew picture"/>
          <p:cNvPicPr/>
          <p:nvPr/>
        </p:nvPicPr>
        <p:blipFill>
          <a:blip r:embed="rId2"/>
          <a:srcRect/>
          <a:stretch>
            <a:fillRect/>
          </a:stretch>
        </p:blipFill>
        <p:spPr>
          <a:xfrm>
            <a:off x="3143672" y="1077335"/>
            <a:ext cx="619200" cy="360040"/>
          </a:xfrm>
          <a:prstGeom prst="rect">
            <a:avLst/>
          </a:prstGeom>
          <a:ln>
            <a:noFill/>
          </a:ln>
        </p:spPr>
      </p:pic>
      <p:sp>
        <p:nvSpPr>
          <p:cNvPr id="3" name="New shape"/>
          <p:cNvSpPr/>
          <p:nvPr/>
        </p:nvSpPr>
        <p:spPr>
          <a:xfrm>
            <a:off x="3863752" y="835330"/>
            <a:ext cx="4944108" cy="7238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150000"/>
              </a:lnSpc>
            </a:pPr>
            <a:r>
              <a:rPr lang="en-GB" altLang="zh-CN" sz="3000" b="1" dirty="0">
                <a:solidFill>
                  <a:srgbClr val="000000"/>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Academic Integrity</a:t>
            </a:r>
          </a:p>
        </p:txBody>
      </p:sp>
      <p:sp>
        <p:nvSpPr>
          <p:cNvPr id="10" name="New shape"/>
          <p:cNvSpPr/>
          <p:nvPr/>
        </p:nvSpPr>
        <p:spPr>
          <a:xfrm>
            <a:off x="647836" y="1726007"/>
            <a:ext cx="2580658" cy="586145"/>
          </a:xfrm>
          <a:prstGeom prst="roundRect">
            <a:avLst>
              <a:gd name="adj" fmla="val 10888"/>
            </a:avLst>
          </a:prstGeom>
          <a:solidFill>
            <a:srgbClr val="DEEAFF"/>
          </a:solidFill>
          <a:ln w="6350">
            <a:solidFill>
              <a:srgbClr val="5049D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lnSpc>
                <a:spcPct val="150000"/>
              </a:lnSpc>
            </a:pPr>
            <a:r>
              <a:rPr lang="en-GB"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Originality</a:t>
            </a:r>
            <a:endParaRPr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1" name="矩形 10"/>
          <p:cNvSpPr/>
          <p:nvPr/>
        </p:nvSpPr>
        <p:spPr>
          <a:xfrm>
            <a:off x="575828" y="2594484"/>
            <a:ext cx="2817128" cy="923330"/>
          </a:xfrm>
          <a:prstGeom prst="rect">
            <a:avLst/>
          </a:prstGeom>
        </p:spPr>
        <p:txBody>
          <a:bodyPr wrap="square">
            <a:spAutoFit/>
          </a:bodyPr>
          <a:lstStyle/>
          <a:p>
            <a:r>
              <a:rPr lang="zh-CN" altLang="en-US" b="0" i="0" dirty="0">
                <a:solidFill>
                  <a:srgbClr val="43436B"/>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写作内容必须是独立工作的结果，不侵犯他人的知识产权</a:t>
            </a:r>
            <a:endParaRPr lang="zh-CN" altLang="en-US"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2" name="New shape"/>
          <p:cNvSpPr/>
          <p:nvPr/>
        </p:nvSpPr>
        <p:spPr>
          <a:xfrm>
            <a:off x="3938377" y="1758265"/>
            <a:ext cx="3550219" cy="543134"/>
          </a:xfrm>
          <a:prstGeom prst="roundRect">
            <a:avLst>
              <a:gd name="adj" fmla="val 10888"/>
            </a:avLst>
          </a:prstGeom>
          <a:solidFill>
            <a:srgbClr val="DEEAFF"/>
          </a:solidFill>
          <a:ln w="6350">
            <a:solidFill>
              <a:srgbClr val="5049D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lnSpc>
                <a:spcPct val="150000"/>
              </a:lnSpc>
            </a:pPr>
            <a:r>
              <a:rPr lang="en-GB"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Citations and References</a:t>
            </a:r>
            <a:endParaRPr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3" name="矩形 12"/>
          <p:cNvSpPr/>
          <p:nvPr/>
        </p:nvSpPr>
        <p:spPr>
          <a:xfrm>
            <a:off x="4032212" y="2649351"/>
            <a:ext cx="3456384" cy="923330"/>
          </a:xfrm>
          <a:prstGeom prst="rect">
            <a:avLst/>
          </a:prstGeom>
        </p:spPr>
        <p:txBody>
          <a:bodyPr wrap="square">
            <a:spAutoFit/>
          </a:bodyPr>
          <a:lstStyle/>
          <a:p>
            <a:r>
              <a:rPr lang="zh-CN" altLang="en-US" dirty="0">
                <a:solidFill>
                  <a:srgbClr val="43436B"/>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诚实地引用他人工作，提供准确的参考文献信息，表明对原作者研究的尊重。</a:t>
            </a:r>
          </a:p>
        </p:txBody>
      </p:sp>
      <p:sp>
        <p:nvSpPr>
          <p:cNvPr id="14" name="New shape"/>
          <p:cNvSpPr/>
          <p:nvPr/>
        </p:nvSpPr>
        <p:spPr>
          <a:xfrm>
            <a:off x="8136668" y="1746592"/>
            <a:ext cx="3168352" cy="543134"/>
          </a:xfrm>
          <a:prstGeom prst="roundRect">
            <a:avLst>
              <a:gd name="adj" fmla="val 10888"/>
            </a:avLst>
          </a:prstGeom>
          <a:solidFill>
            <a:srgbClr val="DEEAFF"/>
          </a:solidFill>
          <a:ln w="6350">
            <a:solidFill>
              <a:srgbClr val="5049D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lnSpc>
                <a:spcPct val="150000"/>
              </a:lnSpc>
            </a:pPr>
            <a:r>
              <a:rPr lang="en-GB"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Avoiding Plagiarism</a:t>
            </a:r>
            <a:endParaRPr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6" name="矩形 15"/>
          <p:cNvSpPr/>
          <p:nvPr/>
        </p:nvSpPr>
        <p:spPr>
          <a:xfrm>
            <a:off x="8136668" y="2594483"/>
            <a:ext cx="3168352" cy="923330"/>
          </a:xfrm>
          <a:prstGeom prst="rect">
            <a:avLst/>
          </a:prstGeom>
        </p:spPr>
        <p:txBody>
          <a:bodyPr wrap="square">
            <a:spAutoFit/>
          </a:bodyPr>
          <a:lstStyle/>
          <a:p>
            <a:r>
              <a:rPr lang="zh-CN" altLang="en-US" dirty="0">
                <a:solidFill>
                  <a:srgbClr val="43436B"/>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不将他人的思想、研究成果或创作成果，未给予适当引用的情况下，作为自己的成果提交。</a:t>
            </a:r>
          </a:p>
        </p:txBody>
      </p:sp>
      <p:sp>
        <p:nvSpPr>
          <p:cNvPr id="17" name="New shape"/>
          <p:cNvSpPr/>
          <p:nvPr/>
        </p:nvSpPr>
        <p:spPr>
          <a:xfrm>
            <a:off x="622974" y="3942677"/>
            <a:ext cx="4680520" cy="543134"/>
          </a:xfrm>
          <a:prstGeom prst="roundRect">
            <a:avLst>
              <a:gd name="adj" fmla="val 10888"/>
            </a:avLst>
          </a:prstGeom>
          <a:solidFill>
            <a:srgbClr val="DEEAFF"/>
          </a:solidFill>
          <a:ln w="6350">
            <a:solidFill>
              <a:srgbClr val="5049D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lnSpc>
                <a:spcPct val="150000"/>
              </a:lnSpc>
            </a:pPr>
            <a:r>
              <a:rPr lang="en-US"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Authenticity and Accuracy of Data</a:t>
            </a:r>
            <a:endParaRPr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18" name="矩形 17"/>
          <p:cNvSpPr/>
          <p:nvPr/>
        </p:nvSpPr>
        <p:spPr>
          <a:xfrm>
            <a:off x="647836" y="4694771"/>
            <a:ext cx="4968552" cy="646331"/>
          </a:xfrm>
          <a:prstGeom prst="rect">
            <a:avLst/>
          </a:prstGeom>
        </p:spPr>
        <p:txBody>
          <a:bodyPr wrap="square">
            <a:spAutoFit/>
          </a:bodyPr>
          <a:lstStyle/>
          <a:p>
            <a:r>
              <a:rPr lang="zh-CN" altLang="en-US" dirty="0">
                <a:solidFill>
                  <a:srgbClr val="43436B"/>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确保使用的数据是真实、准确无误的，不捏造或篡改数据。</a:t>
            </a:r>
          </a:p>
        </p:txBody>
      </p:sp>
      <p:sp>
        <p:nvSpPr>
          <p:cNvPr id="19" name="New shape"/>
          <p:cNvSpPr/>
          <p:nvPr/>
        </p:nvSpPr>
        <p:spPr>
          <a:xfrm>
            <a:off x="6109157" y="3893935"/>
            <a:ext cx="3187602" cy="586145"/>
          </a:xfrm>
          <a:prstGeom prst="roundRect">
            <a:avLst>
              <a:gd name="adj" fmla="val 10888"/>
            </a:avLst>
          </a:prstGeom>
          <a:solidFill>
            <a:srgbClr val="DEEAFF"/>
          </a:solidFill>
          <a:ln w="6350">
            <a:solidFill>
              <a:srgbClr val="5049D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lnSpc>
                <a:spcPct val="150000"/>
              </a:lnSpc>
            </a:pPr>
            <a:r>
              <a:rPr lang="en-US" altLang="zh-CN"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Being </a:t>
            </a:r>
            <a:r>
              <a:rPr lang="en-GB"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Ethical</a:t>
            </a:r>
            <a:endParaRPr sz="2000" b="1" i="0" dirty="0">
              <a:solidFill>
                <a:srgbClr val="2F66EE"/>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sp>
        <p:nvSpPr>
          <p:cNvPr id="20" name="矩形 19"/>
          <p:cNvSpPr/>
          <p:nvPr/>
        </p:nvSpPr>
        <p:spPr>
          <a:xfrm>
            <a:off x="6254821" y="4683436"/>
            <a:ext cx="3107412" cy="923330"/>
          </a:xfrm>
          <a:prstGeom prst="rect">
            <a:avLst/>
          </a:prstGeom>
        </p:spPr>
        <p:txBody>
          <a:bodyPr wrap="square">
            <a:spAutoFit/>
          </a:bodyPr>
          <a:lstStyle/>
          <a:p>
            <a:r>
              <a:rPr lang="zh-CN" altLang="en-US" b="0" i="0" dirty="0">
                <a:solidFill>
                  <a:srgbClr val="43436B"/>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尊重研究对象的权利，</a:t>
            </a:r>
            <a:r>
              <a:rPr lang="zh-CN" altLang="en-US" dirty="0">
                <a:solidFill>
                  <a:srgbClr val="43436B"/>
                </a:solidFill>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研究的手段，符合公序良俗，法律法规</a:t>
            </a:r>
          </a:p>
        </p:txBody>
      </p:sp>
      <p:sp>
        <p:nvSpPr>
          <p:cNvPr id="21" name="矩形 20"/>
          <p:cNvSpPr/>
          <p:nvPr/>
        </p:nvSpPr>
        <p:spPr>
          <a:xfrm>
            <a:off x="618488" y="6186193"/>
            <a:ext cx="9204684" cy="276999"/>
          </a:xfrm>
          <a:prstGeom prst="rect">
            <a:avLst/>
          </a:prstGeom>
        </p:spPr>
        <p:txBody>
          <a:bodyPr wrap="square">
            <a:spAutoFit/>
          </a:bodyPr>
          <a:lstStyle/>
          <a:p>
            <a:r>
              <a:rPr lang="en-US" altLang="zh-CN" sz="1200" b="0" i="0" dirty="0" err="1">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Bretag</a:t>
            </a:r>
            <a:r>
              <a:rPr lang="en-US" altLang="zh-CN" sz="1200" b="0" i="0"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T. (2016). Handbook of Academic Integrity. In </a:t>
            </a:r>
            <a:r>
              <a:rPr lang="en-US" altLang="zh-CN" sz="1200" b="0" i="1"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Springer eBooks</a:t>
            </a:r>
            <a:r>
              <a:rPr lang="en-US" altLang="zh-CN" sz="1200" b="0" i="0" dirty="0">
                <a:solidFill>
                  <a:srgbClr val="05103E"/>
                </a:solidFill>
                <a:effectLst/>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rPr>
              <a:t>. https://doi.org/10.1007/978-981-287-098-8</a:t>
            </a:r>
            <a:endParaRPr lang="zh-CN" altLang="en-US" sz="1200" dirty="0">
              <a:latin typeface="阿里巴巴普惠体 3 55 Regular" panose="00020600040101010101" pitchFamily="18" charset="-122"/>
              <a:ea typeface="阿里巴巴普惠体 3 55 Regular" panose="00020600040101010101" pitchFamily="18" charset="-122"/>
              <a:cs typeface="阿里巴巴普惠体 3 55 Regular" panose="00020600040101010101" pitchFamily="18" charset="-122"/>
              <a:sym typeface="阿里巴巴普惠体 3 55 Regular" panose="00020600040101010101" pitchFamily="18" charset="-122"/>
            </a:endParaRPr>
          </a:p>
        </p:txBody>
      </p:sp>
      <p:pic>
        <p:nvPicPr>
          <p:cNvPr id="4" name="Picture 3" descr="A qr code with two heads&#10;&#10;Description automatically generated">
            <a:extLst>
              <a:ext uri="{FF2B5EF4-FFF2-40B4-BE49-F238E27FC236}">
                <a16:creationId xmlns:a16="http://schemas.microsoft.com/office/drawing/2014/main" id="{BBEE0A27-EAD2-B480-139D-D2DC7AF11B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3931" y="3283901"/>
            <a:ext cx="1573008" cy="3282801"/>
          </a:xfrm>
          <a:prstGeom prst="rect">
            <a:avLst/>
          </a:prstGeom>
        </p:spPr>
      </p:pic>
    </p:spTree>
    <p:extLst>
      <p:ext uri="{BB962C8B-B14F-4D97-AF65-F5344CB8AC3E}">
        <p14:creationId xmlns:p14="http://schemas.microsoft.com/office/powerpoint/2010/main" val="452206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 fill="hold"/>
                                        <p:tgtEl>
                                          <p:spTgt spid="11"/>
                                        </p:tgtEl>
                                        <p:attrNameLst>
                                          <p:attrName>ppt_x</p:attrName>
                                        </p:attrNameLst>
                                      </p:cBhvr>
                                      <p:tavLst>
                                        <p:tav tm="0">
                                          <p:val>
                                            <p:strVal val="#ppt_x"/>
                                          </p:val>
                                        </p:tav>
                                        <p:tav tm="100000">
                                          <p:val>
                                            <p:strVal val="#ppt_x"/>
                                          </p:val>
                                        </p:tav>
                                      </p:tavLst>
                                    </p:anim>
                                    <p:anim calcmode="lin" valueType="num">
                                      <p:cBhvr additive="base">
                                        <p:cTn id="8" dur="1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6">
                                            <p:txEl>
                                              <p:pRg st="0" end="0"/>
                                            </p:txEl>
                                          </p:spTgt>
                                        </p:tgtEl>
                                        <p:attrNameLst>
                                          <p:attrName>style.visibility</p:attrName>
                                        </p:attrNameLst>
                                      </p:cBhvr>
                                      <p:to>
                                        <p:strVal val="visible"/>
                                      </p:to>
                                    </p:set>
                                    <p:animEffect transition="in" filter="wipe(down)">
                                      <p:cBhvr>
                                        <p:cTn id="18" dur="10"/>
                                        <p:tgtEl>
                                          <p:spTgt spid="1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8">
                                            <p:txEl>
                                              <p:pRg st="0" end="0"/>
                                            </p:txEl>
                                          </p:spTgt>
                                        </p:tgtEl>
                                        <p:attrNameLst>
                                          <p:attrName>style.visibility</p:attrName>
                                        </p:attrNameLst>
                                      </p:cBhvr>
                                      <p:to>
                                        <p:strVal val="visible"/>
                                      </p:to>
                                    </p:set>
                                    <p:animEffect transition="in" filter="fade">
                                      <p:cBhvr>
                                        <p:cTn id="23" dur="10"/>
                                        <p:tgtEl>
                                          <p:spTgt spid="18">
                                            <p:txEl>
                                              <p:pRg st="0" end="0"/>
                                            </p:txEl>
                                          </p:spTgt>
                                        </p:tgtEl>
                                      </p:cBhvr>
                                    </p:animEffect>
                                    <p:anim calcmode="lin" valueType="num">
                                      <p:cBhvr>
                                        <p:cTn id="24" dur="1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25" dur="1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2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904</TotalTime>
  <Words>4008</Words>
  <Application>Microsoft Office PowerPoint</Application>
  <PresentationFormat>宽屏</PresentationFormat>
  <Paragraphs>278</Paragraphs>
  <Slides>29</Slides>
  <Notes>6</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29</vt:i4>
      </vt:variant>
    </vt:vector>
  </HeadingPairs>
  <TitlesOfParts>
    <vt:vector size="35" baseType="lpstr">
      <vt:lpstr>阿里巴巴普惠体 3 55 Regular</vt:lpstr>
      <vt:lpstr>等线</vt:lpstr>
      <vt:lpstr>等线 Light</vt:lpstr>
      <vt:lpstr>微软雅黑</vt:lpstr>
      <vt:lpstr>Arial</vt:lpstr>
      <vt:lpstr>Office 主题​​</vt:lpstr>
      <vt:lpstr>PowerPoint 演示文稿</vt:lpstr>
      <vt:lpstr>PowerPoint 演示文稿</vt:lpstr>
      <vt:lpstr>Editing Services 编辑服务</vt:lpstr>
      <vt:lpstr>零基础掌握人文社科论文写作:研究到发表全流程指南  MASTERING HUMANITIES G SOCIAL SCIENCES RESEARCH WRITING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Introduction and Literature review</vt:lpstr>
      <vt:lpstr>实证类研究</vt:lpstr>
      <vt:lpstr>实证类研究</vt:lpstr>
      <vt:lpstr>思辨研究论文/政策研究论文: Body</vt:lpstr>
      <vt:lpstr>Tips for Body</vt:lpstr>
      <vt:lpstr>Conclusion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Liao Papilio</dc:creator>
  <cp:lastModifiedBy>Liao Papilio</cp:lastModifiedBy>
  <cp:revision>44</cp:revision>
  <dcterms:created xsi:type="dcterms:W3CDTF">2024-11-07T05:01:04Z</dcterms:created>
  <dcterms:modified xsi:type="dcterms:W3CDTF">2024-11-21T10:59:27Z</dcterms:modified>
</cp:coreProperties>
</file>