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4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D3AE5-8198-D5F1-E69C-0E40D4C7A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0D2966-E087-3CDD-CBED-46A2B34B3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BA107-E10D-FCCB-3417-08CE45EE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60455-D744-848B-6F44-BC6A009D3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B451D-DFC4-023C-FA62-44163427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6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992B0-A34A-6711-4556-ECBFF389D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2CB5DD-4CAE-2A6A-274C-FAA3FC2FA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82FBD-1A29-B2F0-B9FB-01BD0D49A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03862-BFF5-FE3E-ADA9-31BED3062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7EAB7-A4F7-B93D-6F8B-3DD179BF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7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E447F1-4623-3D79-0F0E-DD05FA222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EFFAA2-1B30-2960-22E3-3C8091475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48CC3-EFA4-C961-2F19-6BE59273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D8018-D40F-0326-7A18-E28FC8C0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DBF99-C6F1-CCD8-E518-3CB86D77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4D759-1BC8-D054-A691-12F328D5A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DBCEC-ED9D-722D-91A0-D562FB3BB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A10A7-1A00-A762-0686-89945B688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1CE96-F1C4-F9EE-78A0-FA4E4E14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C2009-23BB-33D7-59CF-27F10082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4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17D2-5603-8401-0B6D-B1488794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B3599-7AE5-B6FE-175C-EFED4EC60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BE651-5419-8E32-8161-F5E5BF02C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DC6F8-BF8A-95B9-7A37-C2BCF839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99E0A-F7AF-708D-F4A3-723D3B54C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F2810-168F-9CF7-699C-B49BAC9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BCA66-46E8-7BF6-3193-3C4C90F68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1119C-E5BA-330B-36A2-5C88B74DC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0CAF2-40EE-7469-6C87-06DB2A2A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CD8EF-DEF8-D3E7-58C1-88E95CE8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838DF-8A6C-3053-B3DF-87F4CE88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1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9AAB5-1345-F633-CC5D-836960D5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CBCA6-BD45-2A30-6457-46159B96D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4DE0E-BB89-E1A8-E818-00D927452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990600-4F8B-3348-60BA-A98913EEF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474500-8CFF-1ABB-626D-BA5CC238B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B02C2B-5795-6DE0-B3FF-6470A770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787C4-BFF6-48E0-49D1-569A74F5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711E38-F290-029C-3A54-B66CAD435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B1DDE-4204-098F-4993-461EB3AC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691ED-CA14-2676-727B-23B166AD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B02E4-DCD8-B903-5F63-B9CA2015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13D72-4917-AA35-A871-C0B008D7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A6D2D-82CA-E218-4E31-1DFC5F728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0438E-E8BE-A484-1B81-75D2F6B3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09403-6835-6574-16D7-1C6A4E432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8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1F6E-0D56-C3B3-82A0-0CF8287F9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AD344-3293-0EA0-2B61-5C5981F09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A0E1F-ABBB-F438-727C-DEABEF3A1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FD3FA-9EB3-0862-D5CE-DD8D0DEA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D43C3-2997-53CE-E9ED-7CD77307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FAE3E-AA76-F6AD-88D4-6B429AC02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8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B9E4C-38C8-E28D-0247-FB84AA247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379BA9-BE85-9D5F-054E-E6924C31C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B245A-E0BA-CAA8-9C61-DA5A793CE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45EE3-9E1C-491B-19F7-D2BD2608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789F3-F97C-27A5-F22A-1891988D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189DB-4B7F-1DF6-5966-467FE016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0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9A801-E152-B00F-1C10-7965F3B1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52AC8-DFB5-34C0-F6B4-A5CE08806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75AE9-6508-19B4-B90B-F45898030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F631-1AAE-490B-8F87-5E1B36B501D6}" type="datetimeFigureOut">
              <a:rPr lang="en-US" smtClean="0"/>
              <a:t>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F29A8-483A-A4E9-00D8-3B5B73BAAC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78416-56E5-C514-A374-CA40FFD86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CEDEF-0892-44EE-8565-BBCA7BABB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6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53EA-9E63-311D-FBA7-E4B3FC81F0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1" y="2767106"/>
            <a:ext cx="2880828" cy="3071906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000" dirty="0">
                <a:solidFill>
                  <a:srgbClr val="FFFFFF"/>
                </a:solidFill>
              </a:rPr>
              <a:t>BOARD MEETING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2400" b="1" dirty="0">
                <a:solidFill>
                  <a:srgbClr val="FFFFFF"/>
                </a:solidFill>
              </a:rPr>
              <a:t>September 25, 2023</a:t>
            </a:r>
            <a:br>
              <a:rPr lang="en-US" sz="2400" b="1" dirty="0">
                <a:solidFill>
                  <a:srgbClr val="FFFFFF"/>
                </a:solidFill>
              </a:rPr>
            </a:br>
            <a:r>
              <a:rPr lang="en-US" sz="2400" b="1" dirty="0">
                <a:solidFill>
                  <a:srgbClr val="FFFFFF"/>
                </a:solidFill>
              </a:rPr>
              <a:t>5:30 p.m. CDT</a:t>
            </a:r>
            <a:br>
              <a:rPr lang="en-US" sz="2400" b="1" dirty="0">
                <a:solidFill>
                  <a:srgbClr val="FFFFFF"/>
                </a:solidFill>
              </a:rPr>
            </a:br>
            <a:r>
              <a:rPr lang="en-US" sz="2400" b="1" dirty="0">
                <a:solidFill>
                  <a:srgbClr val="FFFFFF"/>
                </a:solidFill>
              </a:rPr>
              <a:t>6:30 p.m. EDT</a:t>
            </a:r>
            <a:br>
              <a:rPr lang="en-US" sz="2400" b="1" dirty="0">
                <a:solidFill>
                  <a:srgbClr val="FFFFFF"/>
                </a:solidFill>
              </a:rPr>
            </a:br>
            <a:r>
              <a:rPr lang="en-US" sz="2400" b="1" dirty="0">
                <a:solidFill>
                  <a:srgbClr val="FFFFFF"/>
                </a:solidFill>
              </a:rPr>
              <a:t> 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1600" dirty="0">
                <a:solidFill>
                  <a:srgbClr val="FFFFFF"/>
                </a:solidFill>
              </a:rPr>
              <a:t>Jerry Turner, Jr., Board Chair </a:t>
            </a:r>
            <a:br>
              <a:rPr lang="en-US" sz="16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C99D3A-A88A-45D4-4EF9-765427179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042" y="806824"/>
            <a:ext cx="2919738" cy="1494117"/>
          </a:xfrm>
        </p:spPr>
        <p:txBody>
          <a:bodyPr anchor="b"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CONNECTIONAL LAY ECONOMIC DEVELOPMENT CORPORATION (CLEDC)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D68203-7B45-2503-7554-A72704AC2F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197" y="478712"/>
            <a:ext cx="5574599" cy="61385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D3406B-6D96-399A-4968-DE1F879E9FA7}"/>
              </a:ext>
            </a:extLst>
          </p:cNvPr>
          <p:cNvSpPr txBox="1"/>
          <p:nvPr/>
        </p:nvSpPr>
        <p:spPr>
          <a:xfrm>
            <a:off x="4699877" y="1564385"/>
            <a:ext cx="6503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African Methodist Episcopal Church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</a:rPr>
              <a:t>Second Episcopal District Lay Meeting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136182-1D92-B92A-9778-FCFED2E67111}"/>
              </a:ext>
            </a:extLst>
          </p:cNvPr>
          <p:cNvSpPr/>
          <p:nvPr/>
        </p:nvSpPr>
        <p:spPr>
          <a:xfrm>
            <a:off x="360727" y="218114"/>
            <a:ext cx="4009937" cy="6509857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555C29-C184-B920-D182-13AB463604BF}"/>
              </a:ext>
            </a:extLst>
          </p:cNvPr>
          <p:cNvSpPr txBox="1"/>
          <p:nvPr/>
        </p:nvSpPr>
        <p:spPr>
          <a:xfrm>
            <a:off x="660041" y="478712"/>
            <a:ext cx="346734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CONNECTIONAL LAY ECONOMIC DEVELOPMENT CORPORATION (CLEDC)</a:t>
            </a: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Officers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Jerry Turner, Jr., Chair of Board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Dr. Edna Watson, Secretary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Mrs. Glenda Minor, Treasurer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Mrs. Roxie Ball, Finance Secretary*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Mrs. Wanda Sims, Parliamentarian*</a:t>
            </a: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*appointed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93EF9D-B1D9-FEE2-F2AA-FD16926D3853}"/>
              </a:ext>
            </a:extLst>
          </p:cNvPr>
          <p:cNvSpPr txBox="1"/>
          <p:nvPr/>
        </p:nvSpPr>
        <p:spPr>
          <a:xfrm>
            <a:off x="6211525" y="3070930"/>
            <a:ext cx="40099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UPDATE OF THE CLEDC</a:t>
            </a:r>
          </a:p>
          <a:p>
            <a:pPr algn="ctr"/>
            <a:r>
              <a:rPr lang="en-US" sz="1400" b="1" dirty="0"/>
              <a:t>Status Updates and Board Approved Timeline</a:t>
            </a:r>
          </a:p>
          <a:p>
            <a:pPr algn="ctr"/>
            <a:r>
              <a:rPr lang="en-US" sz="1400" b="1" dirty="0"/>
              <a:t>(Connectional Lay Organization Economic Development Corporation)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56CF55-9E10-FF24-2784-EAF6ABED88DF}"/>
              </a:ext>
            </a:extLst>
          </p:cNvPr>
          <p:cNvSpPr txBox="1"/>
          <p:nvPr/>
        </p:nvSpPr>
        <p:spPr>
          <a:xfrm>
            <a:off x="6057741" y="4277954"/>
            <a:ext cx="43175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Bishop James L. Davis, Presiding Prelate</a:t>
            </a:r>
          </a:p>
          <a:p>
            <a:pPr algn="ctr"/>
            <a:r>
              <a:rPr lang="en-US" sz="2000" b="1" dirty="0"/>
              <a:t>Mr. Matthew Douglas, Episcopal Lay President</a:t>
            </a:r>
          </a:p>
        </p:txBody>
      </p:sp>
    </p:spTree>
    <p:extLst>
      <p:ext uri="{BB962C8B-B14F-4D97-AF65-F5344CB8AC3E}">
        <p14:creationId xmlns:p14="http://schemas.microsoft.com/office/powerpoint/2010/main" val="20000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50327"/>
            <a:ext cx="6439142" cy="5901475"/>
          </a:xfrm>
        </p:spPr>
        <p:txBody>
          <a:bodyPr/>
          <a:lstStyle/>
          <a:p>
            <a:pPr marL="457200" lvl="1" indent="0">
              <a:buNone/>
            </a:pPr>
            <a:endParaRPr lang="en-US" sz="1600" b="1" dirty="0"/>
          </a:p>
          <a:p>
            <a:r>
              <a:rPr lang="en-US" sz="2400" b="1" dirty="0"/>
              <a:t>November, 2023</a:t>
            </a:r>
          </a:p>
          <a:p>
            <a:pPr lvl="1"/>
            <a:r>
              <a:rPr lang="en-US" sz="2000" b="1" dirty="0"/>
              <a:t>Development of the Vision, Purpose &amp; Name Committee (VPN)</a:t>
            </a:r>
          </a:p>
          <a:p>
            <a:pPr lvl="1"/>
            <a:r>
              <a:rPr lang="en-US" sz="2000" dirty="0"/>
              <a:t>The Role of this committee is to do the following:</a:t>
            </a:r>
          </a:p>
          <a:p>
            <a:pPr lvl="3"/>
            <a:r>
              <a:rPr lang="en-US" sz="1600" dirty="0"/>
              <a:t>Proposed development a new organization/Foundation to work in collaboration with the CLO as a separate organization.</a:t>
            </a:r>
          </a:p>
          <a:p>
            <a:pPr lvl="3"/>
            <a:r>
              <a:rPr lang="en-US" sz="1600" dirty="0"/>
              <a:t>The Committee will receive briefing information on the current vision and purpose and historical information as a point of reference for this work.</a:t>
            </a:r>
          </a:p>
          <a:p>
            <a:pPr lvl="3"/>
            <a:r>
              <a:rPr lang="en-US" sz="1600" dirty="0"/>
              <a:t>We will be using the professional services of Dr. Pat Hicks as our Chief facilitator</a:t>
            </a:r>
          </a:p>
          <a:p>
            <a:pPr lvl="3"/>
            <a:r>
              <a:rPr lang="en-US" sz="1600" dirty="0"/>
              <a:t>The Committee comprised of several Board members, General members of CLEDC, representation of Episcopal District 14-20, young adults and experts in the development and coordination of this type of organization.</a:t>
            </a:r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3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50327"/>
            <a:ext cx="6439142" cy="5901475"/>
          </a:xfrm>
        </p:spPr>
        <p:txBody>
          <a:bodyPr/>
          <a:lstStyle/>
          <a:p>
            <a:pPr marL="457200" lvl="1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2400" b="1" dirty="0"/>
              <a:t>January, 2024 – Early February 2024 </a:t>
            </a:r>
          </a:p>
          <a:p>
            <a:pPr lvl="1"/>
            <a:r>
              <a:rPr lang="en-US" sz="2000" b="1" dirty="0"/>
              <a:t>VPN (Vision, Purpose, Name) Committee convenes</a:t>
            </a:r>
          </a:p>
          <a:p>
            <a:pPr lvl="1"/>
            <a:r>
              <a:rPr lang="en-US" sz="2000" b="1" dirty="0"/>
              <a:t>Development of financial procedures in preparation of new bank accounts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Mid February, 2024</a:t>
            </a:r>
          </a:p>
          <a:p>
            <a:pPr lvl="1"/>
            <a:r>
              <a:rPr lang="en-US" sz="2000" b="1" dirty="0"/>
              <a:t>VPN Committee presents its report to the CLEDC Board for input and approval for recommendation to the CLEDC membership</a:t>
            </a:r>
          </a:p>
          <a:p>
            <a:pPr marL="457200" lvl="1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400" b="1" dirty="0"/>
              <a:t>Early-Mid March, 2024</a:t>
            </a:r>
          </a:p>
          <a:p>
            <a:pPr lvl="1"/>
            <a:r>
              <a:rPr lang="en-US" sz="2000" b="1" dirty="0"/>
              <a:t>Full CLEDC membership meeting for approval of the VPN Committee</a:t>
            </a:r>
          </a:p>
          <a:p>
            <a:pPr marL="0" indent="0">
              <a:buNone/>
            </a:pPr>
            <a:endParaRPr lang="en-US" sz="2400" b="1" dirty="0"/>
          </a:p>
          <a:p>
            <a:pPr lvl="1"/>
            <a:endParaRPr lang="en-US" sz="2000" b="1" dirty="0"/>
          </a:p>
          <a:p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981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50327"/>
            <a:ext cx="6439142" cy="5901475"/>
          </a:xfrm>
        </p:spPr>
        <p:txBody>
          <a:bodyPr/>
          <a:lstStyle/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F80035-9C0C-D0C3-EA3D-1787D5DF3B0C}"/>
              </a:ext>
            </a:extLst>
          </p:cNvPr>
          <p:cNvSpPr txBox="1"/>
          <p:nvPr/>
        </p:nvSpPr>
        <p:spPr>
          <a:xfrm>
            <a:off x="5355458" y="650327"/>
            <a:ext cx="609460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/>
              <a:t>April, 2024* (CLO Board Meeting)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Update report to the CLO Executive Board for support and collaboration.</a:t>
            </a:r>
          </a:p>
          <a:p>
            <a:endParaRPr lang="en-US" sz="2400" b="1" dirty="0"/>
          </a:p>
          <a:p>
            <a:r>
              <a:rPr lang="en-US" sz="2400" b="1" dirty="0"/>
              <a:t>April 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Planning committees formed and released to start working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Identified Committees</a:t>
            </a:r>
          </a:p>
          <a:p>
            <a:pPr lvl="3"/>
            <a:r>
              <a:rPr lang="en-US" sz="16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-By-laws</a:t>
            </a:r>
            <a:endParaRPr lang="en-US" sz="16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r>
              <a:rPr lang="en-US" sz="16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-Membership Development</a:t>
            </a:r>
            <a:endParaRPr lang="en-US" sz="16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r>
              <a:rPr lang="en-US" sz="16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-Communication/Marketing</a:t>
            </a:r>
            <a:endParaRPr lang="en-US" sz="16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r>
              <a:rPr lang="en-US" sz="16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-Legal/Articles of Incorporation</a:t>
            </a:r>
            <a:endParaRPr lang="en-US" sz="16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r>
              <a:rPr lang="en-US" sz="16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-Budget and Finance </a:t>
            </a:r>
            <a:endParaRPr lang="en-US" sz="16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r>
              <a:rPr lang="en-US" sz="16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-Compliance/Audit</a:t>
            </a:r>
            <a:endParaRPr lang="en-US" sz="16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45333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50327"/>
            <a:ext cx="6439142" cy="5901475"/>
          </a:xfrm>
        </p:spPr>
        <p:txBody>
          <a:bodyPr/>
          <a:lstStyle/>
          <a:p>
            <a:pPr marL="457200" lvl="1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2400" b="1" dirty="0"/>
              <a:t>*June 2024 --  CLEDC Annual Meeting –Hybrid/Virtual</a:t>
            </a:r>
          </a:p>
          <a:p>
            <a:pPr lvl="1"/>
            <a:r>
              <a:rPr lang="en-US" sz="2000" b="1" dirty="0"/>
              <a:t>Officer and Board Reports		</a:t>
            </a:r>
          </a:p>
          <a:p>
            <a:pPr lvl="1"/>
            <a:r>
              <a:rPr lang="en-US" sz="2000" b="1" dirty="0"/>
              <a:t>Committee Reporting</a:t>
            </a:r>
          </a:p>
          <a:p>
            <a:pPr marL="0" indent="0">
              <a:buNone/>
            </a:pPr>
            <a:r>
              <a:rPr lang="en-US" sz="2400" b="1" dirty="0"/>
              <a:t>Summer-Early Fall , 2024</a:t>
            </a:r>
          </a:p>
          <a:p>
            <a:pPr lvl="1"/>
            <a:r>
              <a:rPr lang="en-US" sz="2000" b="1" dirty="0"/>
              <a:t>Committee Work</a:t>
            </a:r>
          </a:p>
          <a:p>
            <a:pPr marL="0" indent="0">
              <a:buNone/>
            </a:pPr>
            <a:r>
              <a:rPr lang="en-US" sz="2400" b="1" dirty="0"/>
              <a:t>October, 2024</a:t>
            </a:r>
          </a:p>
          <a:p>
            <a:pPr lvl="1"/>
            <a:r>
              <a:rPr lang="en-US" sz="2000" b="1" dirty="0"/>
              <a:t>By-laws preliminary completion *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November/December, 2024</a:t>
            </a:r>
          </a:p>
          <a:p>
            <a:pPr lvl="1"/>
            <a:r>
              <a:rPr lang="en-US" sz="2000" b="1" dirty="0"/>
              <a:t>Report to the CLO Executive Board </a:t>
            </a:r>
          </a:p>
          <a:p>
            <a:pPr lvl="1"/>
            <a:endParaRPr lang="en-US" sz="2000" b="1" dirty="0"/>
          </a:p>
          <a:p>
            <a:pPr marL="457200" lvl="1" indent="0" algn="ctr">
              <a:buNone/>
            </a:pPr>
            <a:r>
              <a:rPr lang="en-US" sz="2000" b="1" dirty="0"/>
              <a:t>Biennial 2025</a:t>
            </a:r>
          </a:p>
          <a:p>
            <a:pPr marL="457200" lvl="1" indent="0" algn="ctr">
              <a:buNone/>
            </a:pPr>
            <a:r>
              <a:rPr lang="en-US" sz="2000" b="1" dirty="0"/>
              <a:t>Reveal Event/Annual Meeting</a:t>
            </a:r>
          </a:p>
          <a:p>
            <a:pPr marL="457200" lvl="1" indent="0" algn="ctr">
              <a:buNone/>
            </a:pPr>
            <a:r>
              <a:rPr lang="en-US" sz="2000" b="1" dirty="0"/>
              <a:t>MEMBERSHIP DRIVE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169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50327"/>
            <a:ext cx="6439142" cy="5901475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endParaRPr lang="en-US" sz="1000" dirty="0">
              <a:latin typeface="Amasis MT Pro Black" panose="02040A04050005020304" pitchFamily="18" charset="0"/>
            </a:endParaRPr>
          </a:p>
          <a:p>
            <a:pPr marL="0" indent="0" algn="ctr">
              <a:buNone/>
            </a:pPr>
            <a:r>
              <a:rPr lang="en-US" sz="7200" dirty="0">
                <a:latin typeface="Amasis MT Pro Black" panose="02040A04050005020304" pitchFamily="18" charset="0"/>
              </a:rPr>
              <a:t>THANK YOU</a:t>
            </a:r>
          </a:p>
          <a:p>
            <a:pPr marL="0" indent="0" algn="ctr">
              <a:buNone/>
            </a:pPr>
            <a:r>
              <a:rPr lang="en-US" sz="7200" dirty="0">
                <a:latin typeface="Amasis MT Pro Black" panose="02040A04050005020304" pitchFamily="18" charset="0"/>
              </a:rPr>
              <a:t>and </a:t>
            </a:r>
          </a:p>
          <a:p>
            <a:pPr marL="0" indent="0" algn="ctr">
              <a:buNone/>
            </a:pPr>
            <a:r>
              <a:rPr lang="en-US" sz="7200" dirty="0">
                <a:latin typeface="Amasis MT Pro Black" panose="02040A04050005020304" pitchFamily="18" charset="0"/>
              </a:rPr>
              <a:t>BE WELL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09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5131-3252-61DE-6B16-0017A16CE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9302D-3A02-616F-7ACF-B7DC71321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JOESPH C. McKinney</a:t>
            </a:r>
          </a:p>
          <a:p>
            <a:pPr marL="0" indent="0" algn="ctr">
              <a:buNone/>
            </a:pPr>
            <a:r>
              <a:rPr lang="en-US" dirty="0"/>
              <a:t>JAYME Coleman Williams</a:t>
            </a:r>
          </a:p>
          <a:p>
            <a:pPr marL="0" indent="0" algn="ctr">
              <a:buNone/>
            </a:pPr>
            <a:r>
              <a:rPr lang="en-US" dirty="0"/>
              <a:t>FANNIE Clayton</a:t>
            </a:r>
          </a:p>
          <a:p>
            <a:pPr marL="0" indent="0" algn="ctr">
              <a:buNone/>
            </a:pPr>
            <a:r>
              <a:rPr lang="en-US" dirty="0"/>
              <a:t>J.D. Williams</a:t>
            </a:r>
          </a:p>
          <a:p>
            <a:pPr marL="0" indent="0" algn="ctr">
              <a:buNone/>
            </a:pPr>
            <a:r>
              <a:rPr lang="en-US" dirty="0"/>
              <a:t>T.D. Peters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STRONG IN UNITY AND LOVE</a:t>
            </a:r>
          </a:p>
          <a:p>
            <a:pPr marL="0" indent="0" algn="ctr">
              <a:buNone/>
            </a:pPr>
            <a:r>
              <a:rPr lang="en-US" dirty="0"/>
              <a:t>A FOUNDATION TO KEEP THE LEGACY ALIVE FOR THE FUTURE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49FAD3-7772-E2E4-CD43-B8E5F6D18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BC1E84-D17A-1C89-4FD2-CFBEC4AD4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457200"/>
            <a:ext cx="3932237" cy="530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50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966" y="254322"/>
            <a:ext cx="6172200" cy="487362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Board of Directors </a:t>
            </a:r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9BA30C-4680-F530-A765-440188C70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233961"/>
              </p:ext>
            </p:extLst>
          </p:nvPr>
        </p:nvGraphicFramePr>
        <p:xfrm>
          <a:off x="6557933" y="704674"/>
          <a:ext cx="3676635" cy="53249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6635">
                  <a:extLst>
                    <a:ext uri="{9D8B030D-6E8A-4147-A177-3AD203B41FA5}">
                      <a16:colId xmlns:a16="http://schemas.microsoft.com/office/drawing/2014/main" val="2990289520"/>
                    </a:ext>
                  </a:extLst>
                </a:gridCol>
              </a:tblGrid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Cheryl Hammond Hopewell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216774001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Matthew Douglas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324609772"/>
                  </a:ext>
                </a:extLst>
              </a:tr>
              <a:tr h="1779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Carolyn Walker-Kimbro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605437575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Jerry Turner, Jr., Chair of Board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4292599889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Randolph R. Scott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609207041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Bettye Draper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278502437"/>
                  </a:ext>
                </a:extLst>
              </a:tr>
              <a:tr h="1890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Jackie Goggins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969159003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Glenda Minor, Treasurer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184339847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Kenneth Strong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783029607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Dr. Ethel Bayley Scruggs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683481297"/>
                  </a:ext>
                </a:extLst>
              </a:tr>
              <a:tr h="1782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Eveyln Graham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324399239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Martha Fisher Simpson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145293045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Roxie Ball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283185412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Henry Wan </a:t>
                      </a:r>
                      <a:r>
                        <a:rPr lang="en-US" sz="1050" u="none" strike="noStrike" dirty="0" err="1">
                          <a:effectLst/>
                        </a:rPr>
                        <a:t>Rhyn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62147081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Ipeleng Manyeneng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25646055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Alfreda Brooks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241848196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Nataile Horton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921767589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Nomthimba</a:t>
                      </a:r>
                      <a:r>
                        <a:rPr lang="en-US" sz="1050" u="none" strike="noStrike" dirty="0">
                          <a:effectLst/>
                        </a:rPr>
                        <a:t> N. Khoza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463205917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Charlie Nichols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140526839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Dr. Dorothy Henderson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3936096671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Jamesha</a:t>
                      </a:r>
                      <a:r>
                        <a:rPr lang="en-US" sz="1050" u="none" strike="noStrike" dirty="0">
                          <a:effectLst/>
                        </a:rPr>
                        <a:t> Williams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599353386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Dr. Edna Watson, Secretary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419700238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Simon </a:t>
                      </a:r>
                      <a:r>
                        <a:rPr lang="en-US" sz="1050" u="none" strike="noStrike" dirty="0" err="1">
                          <a:effectLst/>
                        </a:rPr>
                        <a:t>Letsoko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025796615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2856378660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3817312763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</a:rPr>
                        <a:t>Ex-</a:t>
                      </a:r>
                      <a:r>
                        <a:rPr lang="en-US" sz="1050" b="1" u="none" strike="noStrike" dirty="0" err="1">
                          <a:effectLst/>
                        </a:rPr>
                        <a:t>Offico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847862388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Dr. Marcus Henderson, CFO, AME Church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3409780116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Adrienne Morris, Consultant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7389778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Wanda Sims, Parliamentarian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447663557"/>
                  </a:ext>
                </a:extLst>
              </a:tr>
              <a:tr h="177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Dr. Derek H. Anderson, Immediate Past Chair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" marR="7252" marT="7252" marB="0" anchor="b"/>
                </a:tc>
                <a:extLst>
                  <a:ext uri="{0D108BD9-81ED-4DB2-BD59-A6C34878D82A}">
                    <a16:rowId xmlns:a16="http://schemas.microsoft.com/office/drawing/2014/main" val="151592619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CBD4383-B614-341A-0212-18A040301517}"/>
              </a:ext>
            </a:extLst>
          </p:cNvPr>
          <p:cNvSpPr txBox="1"/>
          <p:nvPr/>
        </p:nvSpPr>
        <p:spPr>
          <a:xfrm>
            <a:off x="674703" y="1890944"/>
            <a:ext cx="37374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UPDATED REPORT</a:t>
            </a:r>
          </a:p>
          <a:p>
            <a:pPr algn="ctr"/>
            <a:r>
              <a:rPr lang="en-US" sz="1400" b="1" dirty="0"/>
              <a:t>From the CLEDC General Membership Informational Session</a:t>
            </a:r>
          </a:p>
          <a:p>
            <a:pPr algn="ctr"/>
            <a:r>
              <a:rPr lang="en-US" sz="1400" b="1" dirty="0"/>
              <a:t>December 2, 2023</a:t>
            </a:r>
          </a:p>
          <a:p>
            <a:pPr algn="ctr"/>
            <a:r>
              <a:rPr lang="en-US" sz="1400" b="1" dirty="0"/>
              <a:t>9:30 a.m. central/5:30 p.m. Eastern</a:t>
            </a:r>
          </a:p>
          <a:p>
            <a:pPr algn="ctr"/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103 people registered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65-70 persons attended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Report well received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3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b="1" u="sng" dirty="0"/>
              <a:t>SUMMARY PROGRESS – June 2023—Current</a:t>
            </a:r>
          </a:p>
          <a:p>
            <a:r>
              <a:rPr lang="en-US" dirty="0"/>
              <a:t>June, 2023 – 38</a:t>
            </a:r>
            <a:r>
              <a:rPr lang="en-US" baseline="30000" dirty="0"/>
              <a:t>th</a:t>
            </a:r>
            <a:r>
              <a:rPr lang="en-US" dirty="0"/>
              <a:t> Biennial Convention</a:t>
            </a:r>
          </a:p>
          <a:p>
            <a:pPr lvl="1"/>
            <a:r>
              <a:rPr lang="en-US" sz="3200" dirty="0"/>
              <a:t>Delegates authorized the reorganization/redevelopment of the CLEDC </a:t>
            </a:r>
          </a:p>
          <a:p>
            <a:pPr lvl="1"/>
            <a:r>
              <a:rPr lang="en-US" sz="3200" dirty="0"/>
              <a:t>Deadline by Biennial, 2025</a:t>
            </a:r>
          </a:p>
          <a:p>
            <a:pPr lvl="1"/>
            <a:r>
              <a:rPr lang="en-US" sz="3200" dirty="0"/>
              <a:t>Funds were forwarded to the CFO for Safe –Keeping in the AME Finance Department </a:t>
            </a:r>
          </a:p>
          <a:p>
            <a:pPr marL="0" indent="0" algn="ctr">
              <a:buNone/>
            </a:pPr>
            <a:endParaRPr lang="en-US" sz="2400" b="1" u="sng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5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September, 2023</a:t>
            </a:r>
          </a:p>
          <a:p>
            <a:pPr lvl="1"/>
            <a:r>
              <a:rPr lang="en-US" sz="2400" dirty="0"/>
              <a:t>Dr. Derek Anderson submitted resignation as Chairman of the Board of CLEDC</a:t>
            </a:r>
          </a:p>
          <a:p>
            <a:pPr lvl="1"/>
            <a:r>
              <a:rPr lang="en-US" sz="2400" dirty="0"/>
              <a:t>We thank Dr. Anderson for his support and ability to take us through some difficult days</a:t>
            </a:r>
          </a:p>
          <a:p>
            <a:pPr lvl="1"/>
            <a:r>
              <a:rPr lang="en-US" sz="2400" dirty="0"/>
              <a:t>President Abe </a:t>
            </a:r>
            <a:r>
              <a:rPr lang="en-US" sz="2400" dirty="0" err="1"/>
              <a:t>Makiti</a:t>
            </a:r>
            <a:r>
              <a:rPr lang="en-US" sz="2400" dirty="0"/>
              <a:t> appointed Jerry Turner, Jr., as the new Chair of the Board</a:t>
            </a:r>
          </a:p>
          <a:p>
            <a:pPr lvl="1"/>
            <a:r>
              <a:rPr lang="en-US" sz="2400" dirty="0"/>
              <a:t>Initial Email to Board Members</a:t>
            </a:r>
          </a:p>
          <a:p>
            <a:pPr lvl="1"/>
            <a:r>
              <a:rPr lang="en-US" sz="2400" dirty="0"/>
              <a:t>Conversation with our current Secretary – Received the membership role and Board Role and contact information</a:t>
            </a:r>
          </a:p>
          <a:p>
            <a:pPr lvl="1"/>
            <a:r>
              <a:rPr lang="en-US" sz="2400" b="1" dirty="0">
                <a:solidFill>
                  <a:srgbClr val="006600"/>
                </a:solidFill>
              </a:rPr>
              <a:t>Sent email to CFO Henderson confirming the current funds holding for CLEDC by the AAME finance Department  --- thank you Dr. Anderson, Sister Hopewell and Brother Douglas for your leadership in this. </a:t>
            </a:r>
          </a:p>
          <a:p>
            <a:pPr lvl="1"/>
            <a:r>
              <a:rPr lang="en-US" sz="2400" dirty="0"/>
              <a:t>Initial email to the CLEDC membership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4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Recommendations Approved at the 9/25/2023 CLEDC Board Meeting </a:t>
            </a:r>
          </a:p>
          <a:p>
            <a:pPr lvl="1"/>
            <a:r>
              <a:rPr lang="en-US" sz="2000" dirty="0"/>
              <a:t>Recasting of a new Vision, name, and purpose of the foundation  </a:t>
            </a:r>
            <a:r>
              <a:rPr lang="en-US" sz="2000" b="1" dirty="0">
                <a:solidFill>
                  <a:srgbClr val="006600"/>
                </a:solidFill>
              </a:rPr>
              <a:t>-- approved</a:t>
            </a:r>
          </a:p>
          <a:p>
            <a:pPr lvl="1"/>
            <a:r>
              <a:rPr lang="en-US" sz="2000" dirty="0"/>
              <a:t>Allow for the timeline to be used with the necessary adjustments </a:t>
            </a:r>
            <a:r>
              <a:rPr lang="en-US" sz="2000" b="1" dirty="0">
                <a:solidFill>
                  <a:srgbClr val="006600"/>
                </a:solidFill>
              </a:rPr>
              <a:t>– approved </a:t>
            </a:r>
          </a:p>
          <a:p>
            <a:pPr lvl="1"/>
            <a:r>
              <a:rPr lang="en-US" sz="2000" dirty="0"/>
              <a:t>Allow the Chair along with the finance team to discuss with the CFO to place the remaining funds in an interest-bearing account/investments </a:t>
            </a:r>
            <a:r>
              <a:rPr lang="en-US" sz="2000" b="1" dirty="0">
                <a:solidFill>
                  <a:srgbClr val="006600"/>
                </a:solidFill>
              </a:rPr>
              <a:t>-- approved</a:t>
            </a:r>
          </a:p>
          <a:p>
            <a:pPr lvl="1"/>
            <a:r>
              <a:rPr lang="en-US" sz="2000" dirty="0"/>
              <a:t>Allow $2500 of the funds to be placed in a checking account for operational expenses over the next two years  </a:t>
            </a:r>
            <a:r>
              <a:rPr lang="en-US" sz="2000" b="1" dirty="0">
                <a:solidFill>
                  <a:srgbClr val="006600"/>
                </a:solidFill>
              </a:rPr>
              <a:t>--- approved</a:t>
            </a:r>
          </a:p>
          <a:p>
            <a:pPr lvl="1"/>
            <a:r>
              <a:rPr lang="en-US" sz="2000" dirty="0"/>
              <a:t>Allow the initial membership letter to be forwarded to the membership  </a:t>
            </a:r>
            <a:r>
              <a:rPr lang="en-US" sz="2000" b="1" dirty="0">
                <a:solidFill>
                  <a:srgbClr val="006600"/>
                </a:solidFill>
              </a:rPr>
              <a:t>--- approved</a:t>
            </a:r>
          </a:p>
          <a:p>
            <a:pPr lvl="1"/>
            <a:r>
              <a:rPr lang="en-US" sz="2000" dirty="0"/>
              <a:t>Review of the constitution and by-laws by the parliamentarian for adjustments for approval for the Board and CLEDC membership  </a:t>
            </a:r>
            <a:r>
              <a:rPr lang="en-US" sz="2000" b="1" dirty="0">
                <a:solidFill>
                  <a:srgbClr val="006600"/>
                </a:solidFill>
              </a:rPr>
              <a:t>--- approved </a:t>
            </a:r>
          </a:p>
          <a:p>
            <a:pPr lvl="1"/>
            <a:r>
              <a:rPr lang="en-US" sz="2000" dirty="0"/>
              <a:t>Consider moving into the direction of a Foundation versus an Economic Development fund </a:t>
            </a:r>
            <a:r>
              <a:rPr lang="en-US" sz="2000" b="1" dirty="0">
                <a:solidFill>
                  <a:srgbClr val="006600"/>
                </a:solidFill>
              </a:rPr>
              <a:t>--approved</a:t>
            </a:r>
          </a:p>
          <a:p>
            <a:pPr lvl="1"/>
            <a:r>
              <a:rPr lang="en-US" sz="2000" dirty="0"/>
              <a:t>Allow the Chair to continue to coordinate the Administration of  Reimagining CLEDC </a:t>
            </a:r>
            <a:r>
              <a:rPr lang="en-US" sz="2000" b="1" dirty="0">
                <a:solidFill>
                  <a:srgbClr val="006600"/>
                </a:solidFill>
              </a:rPr>
              <a:t>--- approved</a:t>
            </a:r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47" y="823638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66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b="1" u="sng" dirty="0"/>
              <a:t>October 23, 2023 –Board Meeting Summary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Nomination Committee Presented a Slate of nominees to be elected</a:t>
            </a:r>
          </a:p>
          <a:p>
            <a:r>
              <a:rPr lang="en-US" sz="2400" dirty="0"/>
              <a:t>The following persons were elected:</a:t>
            </a:r>
          </a:p>
          <a:p>
            <a:pPr lvl="1"/>
            <a:r>
              <a:rPr lang="en-US" sz="2400" b="1" dirty="0"/>
              <a:t>Dr. Edna Watson, Recording Secretary</a:t>
            </a:r>
          </a:p>
          <a:p>
            <a:pPr lvl="1"/>
            <a:r>
              <a:rPr lang="en-US" sz="2400" b="1" dirty="0"/>
              <a:t>Mrs. Glenda Minor, Treasurer</a:t>
            </a:r>
          </a:p>
          <a:p>
            <a:r>
              <a:rPr lang="en-US" sz="2400" dirty="0"/>
              <a:t>The Nomination committee will continue seek board members to fill vacant positions.  </a:t>
            </a:r>
          </a:p>
          <a:p>
            <a:pPr marL="457200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05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50327"/>
            <a:ext cx="6439142" cy="5901475"/>
          </a:xfrm>
        </p:spPr>
        <p:txBody>
          <a:bodyPr/>
          <a:lstStyle/>
          <a:p>
            <a:pPr marL="457200" lvl="1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000" b="1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006CBEC-46D1-69E2-E046-609D393CA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33810"/>
              </p:ext>
            </p:extLst>
          </p:nvPr>
        </p:nvGraphicFramePr>
        <p:xfrm>
          <a:off x="5956183" y="818875"/>
          <a:ext cx="5293454" cy="5388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4910">
                  <a:extLst>
                    <a:ext uri="{9D8B030D-6E8A-4147-A177-3AD203B41FA5}">
                      <a16:colId xmlns:a16="http://schemas.microsoft.com/office/drawing/2014/main" val="1588605394"/>
                    </a:ext>
                  </a:extLst>
                </a:gridCol>
                <a:gridCol w="642848">
                  <a:extLst>
                    <a:ext uri="{9D8B030D-6E8A-4147-A177-3AD203B41FA5}">
                      <a16:colId xmlns:a16="http://schemas.microsoft.com/office/drawing/2014/main" val="1729048886"/>
                    </a:ext>
                  </a:extLst>
                </a:gridCol>
                <a:gridCol w="642848">
                  <a:extLst>
                    <a:ext uri="{9D8B030D-6E8A-4147-A177-3AD203B41FA5}">
                      <a16:colId xmlns:a16="http://schemas.microsoft.com/office/drawing/2014/main" val="3811735333"/>
                    </a:ext>
                  </a:extLst>
                </a:gridCol>
                <a:gridCol w="642848">
                  <a:extLst>
                    <a:ext uri="{9D8B030D-6E8A-4147-A177-3AD203B41FA5}">
                      <a16:colId xmlns:a16="http://schemas.microsoft.com/office/drawing/2014/main" val="3777684261"/>
                    </a:ext>
                  </a:extLst>
                </a:gridCol>
              </a:tblGrid>
              <a:tr h="25660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CLEDC TOTAL MEMBERSHIP BY DISTRICT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184685"/>
                  </a:ext>
                </a:extLst>
              </a:tr>
              <a:tr h="25660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As Recorded at the 2019 Biennial Convention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412741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extLst>
                  <a:ext uri="{0D108BD9-81ED-4DB2-BD59-A6C34878D82A}">
                    <a16:rowId xmlns:a16="http://schemas.microsoft.com/office/drawing/2014/main" val="1316035961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16" marR="8016" marT="8016" marB="0" anchor="b"/>
                </a:tc>
                <a:extLst>
                  <a:ext uri="{0D108BD9-81ED-4DB2-BD59-A6C34878D82A}">
                    <a16:rowId xmlns:a16="http://schemas.microsoft.com/office/drawing/2014/main" val="169263627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DISTRICT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2451604668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642718169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FIRST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2067235483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SECOND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2444532076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THIRD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3203015722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FOURTH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2186842821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FIFTH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4056972068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SIXTH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795380995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SEVENTH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2754129558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EIGHTH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509206378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NINTH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99644493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TENTH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529010872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ELEVENTH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3474014366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TWELTH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168989927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THIRTEENTH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780924514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3597424291"/>
                  </a:ext>
                </a:extLst>
              </a:tr>
              <a:tr h="25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TOTAL ALL DIST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u="none" strike="noStrike" dirty="0">
                          <a:effectLst/>
                        </a:rPr>
                        <a:t>221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016" marR="8016" marT="8016" marB="0" anchor="ctr"/>
                </a:tc>
                <a:extLst>
                  <a:ext uri="{0D108BD9-81ED-4DB2-BD59-A6C34878D82A}">
                    <a16:rowId xmlns:a16="http://schemas.microsoft.com/office/drawing/2014/main" val="114104548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B005BA2-4F43-C6EA-2A62-4DC17A1FEB71}"/>
              </a:ext>
            </a:extLst>
          </p:cNvPr>
          <p:cNvSpPr txBox="1"/>
          <p:nvPr/>
        </p:nvSpPr>
        <p:spPr>
          <a:xfrm>
            <a:off x="1056443" y="1892904"/>
            <a:ext cx="29207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Special note:  In order to allow for our International Districts to have input in this process, we also will send General CLEC Meeting Communications to the Episcopal Lay Presidents of District 14-20.   We have also included at least two representatives from District 14-20 to be a part of the VPN Committee. </a:t>
            </a:r>
          </a:p>
        </p:txBody>
      </p:sp>
    </p:spTree>
    <p:extLst>
      <p:ext uri="{BB962C8B-B14F-4D97-AF65-F5344CB8AC3E}">
        <p14:creationId xmlns:p14="http://schemas.microsoft.com/office/powerpoint/2010/main" val="4065801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7AD243-DF72-8733-87B0-EE0F33CAB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50327"/>
            <a:ext cx="6439142" cy="590147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6000" b="1" dirty="0"/>
          </a:p>
          <a:p>
            <a:pPr marL="0" indent="0" algn="ctr">
              <a:buNone/>
            </a:pPr>
            <a:r>
              <a:rPr lang="en-US" sz="6000" b="1" dirty="0"/>
              <a:t>MOVING AHEAD TIMELINE</a:t>
            </a:r>
          </a:p>
          <a:p>
            <a:pPr marL="0" indent="0" algn="ctr">
              <a:buNone/>
            </a:pPr>
            <a:r>
              <a:rPr lang="en-US" sz="6000" b="1" dirty="0"/>
              <a:t>IN </a:t>
            </a:r>
          </a:p>
          <a:p>
            <a:pPr marL="0" indent="0" algn="ctr">
              <a:buNone/>
            </a:pPr>
            <a:r>
              <a:rPr lang="en-US" sz="6000" b="1" dirty="0"/>
              <a:t>2024</a:t>
            </a:r>
          </a:p>
          <a:p>
            <a:pPr marL="0" indent="0" algn="ctr">
              <a:buNone/>
            </a:pPr>
            <a:r>
              <a:rPr lang="en-US" sz="4800" b="1" dirty="0"/>
              <a:t>(Subject to change)</a:t>
            </a:r>
          </a:p>
          <a:p>
            <a:pPr marL="0" indent="0">
              <a:buNone/>
            </a:pPr>
            <a:endParaRPr lang="en-US" sz="6000" b="1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A06C1C-20C2-2049-FC39-A54802860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70" y="818875"/>
            <a:ext cx="3932237" cy="521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84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8207</TotalTime>
  <Words>1061</Words>
  <Application>Microsoft Office PowerPoint</Application>
  <PresentationFormat>Widescreen</PresentationFormat>
  <Paragraphs>195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Amasis MT Pro Black</vt:lpstr>
      <vt:lpstr>Arial</vt:lpstr>
      <vt:lpstr>Calibri</vt:lpstr>
      <vt:lpstr>Calibri Light</vt:lpstr>
      <vt:lpstr>Office Theme</vt:lpstr>
      <vt:lpstr>BOARD MEETING  September 25, 2023 5:30 p.m. CDT 6:30 p.m. EDT   Jerry Turner, Jr., Board Chair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MEETING  September 25, 2023 5:30 p.m. CDT 6:30 p.m. EDT   Jerry Turner, Jr., Board Chair</dc:title>
  <dc:creator>Turner, Jerry J - DHS</dc:creator>
  <cp:lastModifiedBy>Janice Murray</cp:lastModifiedBy>
  <cp:revision>10</cp:revision>
  <cp:lastPrinted>2023-12-01T19:06:52Z</cp:lastPrinted>
  <dcterms:created xsi:type="dcterms:W3CDTF">2023-11-29T01:36:22Z</dcterms:created>
  <dcterms:modified xsi:type="dcterms:W3CDTF">2024-01-27T14:57:23Z</dcterms:modified>
</cp:coreProperties>
</file>