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58" r:id="rId4"/>
    <p:sldId id="259" r:id="rId5"/>
    <p:sldId id="260" r:id="rId6"/>
    <p:sldId id="261" r:id="rId7"/>
    <p:sldId id="264" r:id="rId8"/>
    <p:sldId id="266" r:id="rId9"/>
    <p:sldId id="267" r:id="rId10"/>
    <p:sldId id="271" r:id="rId11"/>
    <p:sldId id="270" r:id="rId12"/>
    <p:sldId id="272" r:id="rId13"/>
    <p:sldId id="273" r:id="rId14"/>
    <p:sldId id="27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801"/>
  </p:normalViewPr>
  <p:slideViewPr>
    <p:cSldViewPr snapToGrid="0" snapToObjects="1">
      <p:cViewPr varScale="1">
        <p:scale>
          <a:sx n="100" d="100"/>
          <a:sy n="100" d="100"/>
        </p:scale>
        <p:origin x="9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1/27/2024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1/27/2024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1/27/2024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1/27/2024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a:t>Trustee - 101 </a:t>
            </a:r>
          </a:p>
        </p:txBody>
      </p:sp>
      <p:sp>
        <p:nvSpPr>
          <p:cNvPr id="3" name="Subtitle 2"/>
          <p:cNvSpPr>
            <a:spLocks noGrp="1"/>
          </p:cNvSpPr>
          <p:nvPr>
            <p:ph type="subTitle" idx="1"/>
          </p:nvPr>
        </p:nvSpPr>
        <p:spPr/>
        <p:txBody>
          <a:bodyPr>
            <a:normAutofit lnSpcReduction="10000"/>
          </a:bodyPr>
          <a:lstStyle/>
          <a:p>
            <a:r>
              <a:rPr lang="en-US" dirty="0"/>
              <a:t>Presented by: </a:t>
            </a:r>
          </a:p>
          <a:p>
            <a:r>
              <a:rPr lang="en-US" dirty="0"/>
              <a:t>Judge Derek Anderson </a:t>
            </a:r>
          </a:p>
          <a:p>
            <a:r>
              <a:rPr lang="en-US" dirty="0"/>
              <a:t>Secretary,  AME Judicial Council </a:t>
            </a:r>
          </a:p>
        </p:txBody>
      </p:sp>
    </p:spTree>
    <p:extLst>
      <p:ext uri="{BB962C8B-B14F-4D97-AF65-F5344CB8AC3E}">
        <p14:creationId xmlns:p14="http://schemas.microsoft.com/office/powerpoint/2010/main" val="1120899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Trustees do?</a:t>
            </a:r>
          </a:p>
        </p:txBody>
      </p:sp>
      <p:sp>
        <p:nvSpPr>
          <p:cNvPr id="3" name="Content Placeholder 2"/>
          <p:cNvSpPr>
            <a:spLocks noGrp="1"/>
          </p:cNvSpPr>
          <p:nvPr>
            <p:ph idx="1"/>
          </p:nvPr>
        </p:nvSpPr>
        <p:spPr>
          <a:xfrm>
            <a:off x="320633" y="2268188"/>
            <a:ext cx="11732821" cy="4441370"/>
          </a:xfrm>
        </p:spPr>
        <p:txBody>
          <a:bodyPr/>
          <a:lstStyle/>
          <a:p>
            <a:r>
              <a:rPr lang="en-US" sz="2800" dirty="0">
                <a:latin typeface="Times New Roman" charset="0"/>
                <a:ea typeface="Times New Roman" charset="0"/>
                <a:cs typeface="Times New Roman" charset="0"/>
              </a:rPr>
              <a:t>Trustees not only maintain property, but they are obligated to enhance it. </a:t>
            </a:r>
          </a:p>
          <a:p>
            <a:r>
              <a:rPr lang="en-US" sz="2800" dirty="0">
                <a:latin typeface="Times New Roman" charset="0"/>
                <a:ea typeface="Times New Roman" charset="0"/>
                <a:cs typeface="Times New Roman" charset="0"/>
              </a:rPr>
              <a:t>Trustees ensure that the church has the right equipment to make it efficient.</a:t>
            </a:r>
          </a:p>
          <a:p>
            <a:r>
              <a:rPr lang="en-US" sz="2800" dirty="0">
                <a:latin typeface="Times New Roman" charset="0"/>
                <a:ea typeface="Times New Roman" charset="0"/>
                <a:cs typeface="Times New Roman" charset="0"/>
              </a:rPr>
              <a:t>Trustees inventory the church and all its property.</a:t>
            </a:r>
          </a:p>
          <a:p>
            <a:r>
              <a:rPr lang="en-US" sz="2800" dirty="0">
                <a:latin typeface="Times New Roman" charset="0"/>
                <a:ea typeface="Times New Roman" charset="0"/>
                <a:cs typeface="Times New Roman" charset="0"/>
              </a:rPr>
              <a:t>Trustees ensure that church property has adequate insurance. Note </a:t>
            </a:r>
            <a:r>
              <a:rPr lang="mr-IN" sz="2800" dirty="0">
                <a:latin typeface="Times New Roman" charset="0"/>
                <a:ea typeface="Times New Roman" charset="0"/>
                <a:cs typeface="Times New Roman" charset="0"/>
              </a:rPr>
              <a:t>–</a:t>
            </a:r>
            <a:r>
              <a:rPr lang="en-US" sz="2800" dirty="0">
                <a:latin typeface="Times New Roman" charset="0"/>
                <a:ea typeface="Times New Roman" charset="0"/>
                <a:cs typeface="Times New Roman" charset="0"/>
              </a:rPr>
              <a:t> if there is a loss due to the undervaluation of insurance, the Trustees can be held liable. </a:t>
            </a:r>
          </a:p>
          <a:p>
            <a:r>
              <a:rPr lang="en-US" sz="2800" dirty="0">
                <a:latin typeface="Times New Roman" charset="0"/>
                <a:ea typeface="Times New Roman" charset="0"/>
                <a:cs typeface="Times New Roman" charset="0"/>
              </a:rPr>
              <a:t>Trustees must keep the premises safe and immediately remedy situation creating harm or causing liability.  </a:t>
            </a:r>
          </a:p>
          <a:p>
            <a:endParaRPr lang="en-US" dirty="0"/>
          </a:p>
        </p:txBody>
      </p:sp>
    </p:spTree>
    <p:extLst>
      <p:ext uri="{BB962C8B-B14F-4D97-AF65-F5344CB8AC3E}">
        <p14:creationId xmlns:p14="http://schemas.microsoft.com/office/powerpoint/2010/main" val="1974950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fade">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wipe(down)">
                                      <p:cBhvr>
                                        <p:cTn id="30" dur="580">
                                          <p:stCondLst>
                                            <p:cond delay="0"/>
                                          </p:stCondLst>
                                        </p:cTn>
                                        <p:tgtEl>
                                          <p:spTgt spid="3">
                                            <p:txEl>
                                              <p:pRg st="2" end="2"/>
                                            </p:txEl>
                                          </p:spTgt>
                                        </p:tgtEl>
                                      </p:cBhvr>
                                    </p:animEffect>
                                    <p:anim calcmode="lin" valueType="num">
                                      <p:cBhvr>
                                        <p:cTn id="31"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2" end="2"/>
                                            </p:txEl>
                                          </p:spTgt>
                                        </p:tgtEl>
                                      </p:cBhvr>
                                      <p:to x="100000" y="60000"/>
                                    </p:animScale>
                                    <p:animScale>
                                      <p:cBhvr>
                                        <p:cTn id="37" dur="166" decel="50000">
                                          <p:stCondLst>
                                            <p:cond delay="676"/>
                                          </p:stCondLst>
                                        </p:cTn>
                                        <p:tgtEl>
                                          <p:spTgt spid="3">
                                            <p:txEl>
                                              <p:pRg st="2" end="2"/>
                                            </p:txEl>
                                          </p:spTgt>
                                        </p:tgtEl>
                                      </p:cBhvr>
                                      <p:to x="100000" y="100000"/>
                                    </p:animScale>
                                    <p:animScale>
                                      <p:cBhvr>
                                        <p:cTn id="38" dur="26">
                                          <p:stCondLst>
                                            <p:cond delay="1312"/>
                                          </p:stCondLst>
                                        </p:cTn>
                                        <p:tgtEl>
                                          <p:spTgt spid="3">
                                            <p:txEl>
                                              <p:pRg st="2" end="2"/>
                                            </p:txEl>
                                          </p:spTgt>
                                        </p:tgtEl>
                                      </p:cBhvr>
                                      <p:to x="100000" y="80000"/>
                                    </p:animScale>
                                    <p:animScale>
                                      <p:cBhvr>
                                        <p:cTn id="39" dur="166" decel="50000">
                                          <p:stCondLst>
                                            <p:cond delay="1338"/>
                                          </p:stCondLst>
                                        </p:cTn>
                                        <p:tgtEl>
                                          <p:spTgt spid="3">
                                            <p:txEl>
                                              <p:pRg st="2" end="2"/>
                                            </p:txEl>
                                          </p:spTgt>
                                        </p:tgtEl>
                                      </p:cBhvr>
                                      <p:to x="100000" y="100000"/>
                                    </p:animScale>
                                    <p:animScale>
                                      <p:cBhvr>
                                        <p:cTn id="40" dur="26">
                                          <p:stCondLst>
                                            <p:cond delay="1642"/>
                                          </p:stCondLst>
                                        </p:cTn>
                                        <p:tgtEl>
                                          <p:spTgt spid="3">
                                            <p:txEl>
                                              <p:pRg st="2" end="2"/>
                                            </p:txEl>
                                          </p:spTgt>
                                        </p:tgtEl>
                                      </p:cBhvr>
                                      <p:to x="100000" y="90000"/>
                                    </p:animScale>
                                    <p:animScale>
                                      <p:cBhvr>
                                        <p:cTn id="41" dur="166" decel="50000">
                                          <p:stCondLst>
                                            <p:cond delay="1668"/>
                                          </p:stCondLst>
                                        </p:cTn>
                                        <p:tgtEl>
                                          <p:spTgt spid="3">
                                            <p:txEl>
                                              <p:pRg st="2" end="2"/>
                                            </p:txEl>
                                          </p:spTgt>
                                        </p:tgtEl>
                                      </p:cBhvr>
                                      <p:to x="100000" y="100000"/>
                                    </p:animScale>
                                    <p:animScale>
                                      <p:cBhvr>
                                        <p:cTn id="42" dur="26">
                                          <p:stCondLst>
                                            <p:cond delay="1808"/>
                                          </p:stCondLst>
                                        </p:cTn>
                                        <p:tgtEl>
                                          <p:spTgt spid="3">
                                            <p:txEl>
                                              <p:pRg st="2" end="2"/>
                                            </p:txEl>
                                          </p:spTgt>
                                        </p:tgtEl>
                                      </p:cBhvr>
                                      <p:to x="100000" y="95000"/>
                                    </p:animScale>
                                    <p:animScale>
                                      <p:cBhvr>
                                        <p:cTn id="43" dur="166" decel="50000">
                                          <p:stCondLst>
                                            <p:cond delay="1834"/>
                                          </p:stCondLst>
                                        </p:cTn>
                                        <p:tgtEl>
                                          <p:spTgt spid="3">
                                            <p:txEl>
                                              <p:pRg st="2" end="2"/>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45" presetClass="entr" presetSubtype="0" fill="hold"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2000"/>
                                        <p:tgtEl>
                                          <p:spTgt spid="3">
                                            <p:txEl>
                                              <p:pRg st="3" end="3"/>
                                            </p:txEl>
                                          </p:spTgt>
                                        </p:tgtEl>
                                      </p:cBhvr>
                                    </p:animEffect>
                                    <p:anim calcmode="lin" valueType="num">
                                      <p:cBhvr>
                                        <p:cTn id="49"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50"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6" presetClass="entr" presetSubtype="0" fill="hold"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wipe(down)">
                                      <p:cBhvr>
                                        <p:cTn id="55" dur="580">
                                          <p:stCondLst>
                                            <p:cond delay="0"/>
                                          </p:stCondLst>
                                        </p:cTn>
                                        <p:tgtEl>
                                          <p:spTgt spid="3">
                                            <p:txEl>
                                              <p:pRg st="4" end="4"/>
                                            </p:txEl>
                                          </p:spTgt>
                                        </p:tgtEl>
                                      </p:cBhvr>
                                    </p:animEffect>
                                    <p:anim calcmode="lin" valueType="num">
                                      <p:cBhvr>
                                        <p:cTn id="5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xEl>
                                              <p:pRg st="4" end="4"/>
                                            </p:txEl>
                                          </p:spTgt>
                                        </p:tgtEl>
                                      </p:cBhvr>
                                      <p:to x="100000" y="60000"/>
                                    </p:animScale>
                                    <p:animScale>
                                      <p:cBhvr>
                                        <p:cTn id="62" dur="166" decel="50000">
                                          <p:stCondLst>
                                            <p:cond delay="676"/>
                                          </p:stCondLst>
                                        </p:cTn>
                                        <p:tgtEl>
                                          <p:spTgt spid="3">
                                            <p:txEl>
                                              <p:pRg st="4" end="4"/>
                                            </p:txEl>
                                          </p:spTgt>
                                        </p:tgtEl>
                                      </p:cBhvr>
                                      <p:to x="100000" y="100000"/>
                                    </p:animScale>
                                    <p:animScale>
                                      <p:cBhvr>
                                        <p:cTn id="63" dur="26">
                                          <p:stCondLst>
                                            <p:cond delay="1312"/>
                                          </p:stCondLst>
                                        </p:cTn>
                                        <p:tgtEl>
                                          <p:spTgt spid="3">
                                            <p:txEl>
                                              <p:pRg st="4" end="4"/>
                                            </p:txEl>
                                          </p:spTgt>
                                        </p:tgtEl>
                                      </p:cBhvr>
                                      <p:to x="100000" y="80000"/>
                                    </p:animScale>
                                    <p:animScale>
                                      <p:cBhvr>
                                        <p:cTn id="64" dur="166" decel="50000">
                                          <p:stCondLst>
                                            <p:cond delay="1338"/>
                                          </p:stCondLst>
                                        </p:cTn>
                                        <p:tgtEl>
                                          <p:spTgt spid="3">
                                            <p:txEl>
                                              <p:pRg st="4" end="4"/>
                                            </p:txEl>
                                          </p:spTgt>
                                        </p:tgtEl>
                                      </p:cBhvr>
                                      <p:to x="100000" y="100000"/>
                                    </p:animScale>
                                    <p:animScale>
                                      <p:cBhvr>
                                        <p:cTn id="65" dur="26">
                                          <p:stCondLst>
                                            <p:cond delay="1642"/>
                                          </p:stCondLst>
                                        </p:cTn>
                                        <p:tgtEl>
                                          <p:spTgt spid="3">
                                            <p:txEl>
                                              <p:pRg st="4" end="4"/>
                                            </p:txEl>
                                          </p:spTgt>
                                        </p:tgtEl>
                                      </p:cBhvr>
                                      <p:to x="100000" y="90000"/>
                                    </p:animScale>
                                    <p:animScale>
                                      <p:cBhvr>
                                        <p:cTn id="66" dur="166" decel="50000">
                                          <p:stCondLst>
                                            <p:cond delay="1668"/>
                                          </p:stCondLst>
                                        </p:cTn>
                                        <p:tgtEl>
                                          <p:spTgt spid="3">
                                            <p:txEl>
                                              <p:pRg st="4" end="4"/>
                                            </p:txEl>
                                          </p:spTgt>
                                        </p:tgtEl>
                                      </p:cBhvr>
                                      <p:to x="100000" y="100000"/>
                                    </p:animScale>
                                    <p:animScale>
                                      <p:cBhvr>
                                        <p:cTn id="67" dur="26">
                                          <p:stCondLst>
                                            <p:cond delay="1808"/>
                                          </p:stCondLst>
                                        </p:cTn>
                                        <p:tgtEl>
                                          <p:spTgt spid="3">
                                            <p:txEl>
                                              <p:pRg st="4" end="4"/>
                                            </p:txEl>
                                          </p:spTgt>
                                        </p:tgtEl>
                                      </p:cBhvr>
                                      <p:to x="100000" y="95000"/>
                                    </p:animScale>
                                    <p:animScale>
                                      <p:cBhvr>
                                        <p:cTn id="68"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you think?</a:t>
            </a:r>
          </a:p>
        </p:txBody>
      </p:sp>
      <p:sp>
        <p:nvSpPr>
          <p:cNvPr id="3" name="Content Placeholder 2"/>
          <p:cNvSpPr>
            <a:spLocks noGrp="1"/>
          </p:cNvSpPr>
          <p:nvPr>
            <p:ph idx="1"/>
          </p:nvPr>
        </p:nvSpPr>
        <p:spPr>
          <a:xfrm>
            <a:off x="296883" y="2303813"/>
            <a:ext cx="11661569" cy="4465121"/>
          </a:xfrm>
        </p:spPr>
        <p:txBody>
          <a:bodyPr/>
          <a:lstStyle/>
          <a:p>
            <a:r>
              <a:rPr lang="en-US" sz="3200" dirty="0">
                <a:latin typeface="Times New Roman" charset="0"/>
                <a:ea typeface="Times New Roman" charset="0"/>
                <a:cs typeface="Times New Roman" charset="0"/>
              </a:rPr>
              <a:t>Scenario </a:t>
            </a:r>
            <a:r>
              <a:rPr lang="mr-IN" sz="3200" dirty="0">
                <a:latin typeface="Times New Roman" charset="0"/>
                <a:ea typeface="Times New Roman" charset="0"/>
                <a:cs typeface="Times New Roman" charset="0"/>
              </a:rPr>
              <a:t>–</a:t>
            </a:r>
            <a:r>
              <a:rPr lang="en-US" sz="3200" dirty="0">
                <a:latin typeface="Times New Roman" charset="0"/>
                <a:ea typeface="Times New Roman" charset="0"/>
                <a:cs typeface="Times New Roman" charset="0"/>
              </a:rPr>
              <a:t> </a:t>
            </a:r>
            <a:r>
              <a:rPr lang="en-US" sz="3200" dirty="0" err="1">
                <a:latin typeface="Times New Roman" charset="0"/>
                <a:ea typeface="Times New Roman" charset="0"/>
                <a:cs typeface="Times New Roman" charset="0"/>
              </a:rPr>
              <a:t>YouKnow</a:t>
            </a:r>
            <a:r>
              <a:rPr lang="en-US" sz="3200" dirty="0">
                <a:latin typeface="Times New Roman" charset="0"/>
                <a:ea typeface="Times New Roman" charset="0"/>
                <a:cs typeface="Times New Roman" charset="0"/>
              </a:rPr>
              <a:t> AME Church has a parsonage that the new pastor does not want to live in. The officers have decided to sale the property. They have a buyer who approaches the church and wants to do an all cash as-is purchase of the parsonage but they want to do it in 5 days. Can the Trustees and the church make the immediate sale? </a:t>
            </a:r>
          </a:p>
          <a:p>
            <a:endParaRPr lang="en-US" dirty="0"/>
          </a:p>
          <a:p>
            <a:endParaRPr lang="en-US" dirty="0"/>
          </a:p>
        </p:txBody>
      </p:sp>
    </p:spTree>
    <p:extLst>
      <p:ext uri="{BB962C8B-B14F-4D97-AF65-F5344CB8AC3E}">
        <p14:creationId xmlns:p14="http://schemas.microsoft.com/office/powerpoint/2010/main" val="2058382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you think? </a:t>
            </a:r>
          </a:p>
        </p:txBody>
      </p:sp>
      <p:sp>
        <p:nvSpPr>
          <p:cNvPr id="3" name="Content Placeholder 2"/>
          <p:cNvSpPr>
            <a:spLocks noGrp="1"/>
          </p:cNvSpPr>
          <p:nvPr>
            <p:ph idx="1"/>
          </p:nvPr>
        </p:nvSpPr>
        <p:spPr>
          <a:xfrm>
            <a:off x="641268" y="2438420"/>
            <a:ext cx="10664041" cy="4188011"/>
          </a:xfrm>
        </p:spPr>
        <p:txBody>
          <a:bodyPr>
            <a:normAutofit/>
          </a:bodyPr>
          <a:lstStyle/>
          <a:p>
            <a:r>
              <a:rPr lang="en-US" sz="2800" dirty="0">
                <a:latin typeface="Times New Roman" charset="0"/>
                <a:ea typeface="Times New Roman" charset="0"/>
                <a:cs typeface="Times New Roman" charset="0"/>
              </a:rPr>
              <a:t>Scenario </a:t>
            </a:r>
            <a:r>
              <a:rPr lang="mr-IN" sz="2800" dirty="0">
                <a:latin typeface="Times New Roman" charset="0"/>
                <a:ea typeface="Times New Roman" charset="0"/>
                <a:cs typeface="Times New Roman" charset="0"/>
              </a:rPr>
              <a:t>–</a:t>
            </a:r>
            <a:r>
              <a:rPr lang="en-US" sz="2800" dirty="0">
                <a:latin typeface="Times New Roman" charset="0"/>
                <a:ea typeface="Times New Roman" charset="0"/>
                <a:cs typeface="Times New Roman" charset="0"/>
              </a:rPr>
              <a:t> UPTOWN AME Church has been having financial issues. They realize that a way they can cut expenses is to change the church property insurance. To do so, all they need to do is change the valuation and cover the church in the new amount. Unfortunately, a pipe bursts and floods the church. The church learns that do to the trustees actions, there is not enough coverage to repair the church. Who is liable for this? </a:t>
            </a:r>
          </a:p>
        </p:txBody>
      </p:sp>
    </p:spTree>
    <p:extLst>
      <p:ext uri="{BB962C8B-B14F-4D97-AF65-F5344CB8AC3E}">
        <p14:creationId xmlns:p14="http://schemas.microsoft.com/office/powerpoint/2010/main" val="643040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you think?</a:t>
            </a:r>
          </a:p>
        </p:txBody>
      </p:sp>
      <p:sp>
        <p:nvSpPr>
          <p:cNvPr id="3" name="Content Placeholder 2"/>
          <p:cNvSpPr>
            <a:spLocks noGrp="1"/>
          </p:cNvSpPr>
          <p:nvPr>
            <p:ph idx="1"/>
          </p:nvPr>
        </p:nvSpPr>
        <p:spPr>
          <a:xfrm>
            <a:off x="1096488" y="2719451"/>
            <a:ext cx="9999023" cy="3538846"/>
          </a:xfrm>
        </p:spPr>
        <p:txBody>
          <a:bodyPr>
            <a:normAutofit/>
          </a:bodyPr>
          <a:lstStyle/>
          <a:p>
            <a:r>
              <a:rPr lang="en-US" sz="3200" dirty="0">
                <a:latin typeface="Times New Roman" charset="0"/>
                <a:ea typeface="Times New Roman" charset="0"/>
                <a:cs typeface="Times New Roman" charset="0"/>
              </a:rPr>
              <a:t>Scenario </a:t>
            </a:r>
            <a:r>
              <a:rPr lang="mr-IN" sz="3200" dirty="0">
                <a:latin typeface="Times New Roman" charset="0"/>
                <a:ea typeface="Times New Roman" charset="0"/>
                <a:cs typeface="Times New Roman" charset="0"/>
              </a:rPr>
              <a:t>–</a:t>
            </a:r>
            <a:r>
              <a:rPr lang="en-US" sz="3200" dirty="0">
                <a:latin typeface="Times New Roman" charset="0"/>
                <a:ea typeface="Times New Roman" charset="0"/>
                <a:cs typeface="Times New Roman" charset="0"/>
              </a:rPr>
              <a:t> Mega AME Church has finally gone back to in-person worship. In the return they notice that they seem to be missing some tables and chairs from the fellowship hall. They notice on Facebook that a few members have some of the chairs and tables at their homes. What should the Trustees do? </a:t>
            </a:r>
          </a:p>
        </p:txBody>
      </p:sp>
    </p:spTree>
    <p:extLst>
      <p:ext uri="{BB962C8B-B14F-4D97-AF65-F5344CB8AC3E}">
        <p14:creationId xmlns:p14="http://schemas.microsoft.com/office/powerpoint/2010/main" val="1071760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3" name="Content Placeholder 2"/>
          <p:cNvSpPr>
            <a:spLocks noGrp="1"/>
          </p:cNvSpPr>
          <p:nvPr>
            <p:ph idx="1"/>
          </p:nvPr>
        </p:nvSpPr>
        <p:spPr/>
        <p:txBody>
          <a:bodyPr>
            <a:normAutofit/>
          </a:bodyPr>
          <a:lstStyle/>
          <a:p>
            <a:r>
              <a:rPr lang="en-US" sz="6600" b="1" dirty="0">
                <a:latin typeface="Times New Roman" charset="0"/>
                <a:ea typeface="Times New Roman" charset="0"/>
                <a:cs typeface="Times New Roman" charset="0"/>
              </a:rPr>
              <a:t>QUESTIONS ?????</a:t>
            </a:r>
          </a:p>
        </p:txBody>
      </p:sp>
    </p:spTree>
    <p:extLst>
      <p:ext uri="{BB962C8B-B14F-4D97-AF65-F5344CB8AC3E}">
        <p14:creationId xmlns:p14="http://schemas.microsoft.com/office/powerpoint/2010/main" val="1524623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trustee? </a:t>
            </a:r>
          </a:p>
        </p:txBody>
      </p:sp>
      <p:sp>
        <p:nvSpPr>
          <p:cNvPr id="3" name="Content Placeholder 2"/>
          <p:cNvSpPr>
            <a:spLocks noGrp="1"/>
          </p:cNvSpPr>
          <p:nvPr>
            <p:ph idx="1"/>
          </p:nvPr>
        </p:nvSpPr>
        <p:spPr>
          <a:xfrm>
            <a:off x="771895" y="2398816"/>
            <a:ext cx="10224655" cy="3966358"/>
          </a:xfrm>
        </p:spPr>
        <p:txBody>
          <a:bodyPr>
            <a:normAutofit/>
          </a:bodyPr>
          <a:lstStyle/>
          <a:p>
            <a:r>
              <a:rPr lang="en-US" sz="4000" dirty="0">
                <a:latin typeface="Times New Roman" charset="0"/>
                <a:ea typeface="Times New Roman" charset="0"/>
                <a:cs typeface="Times New Roman" charset="0"/>
              </a:rPr>
              <a:t>An individual person or member of a board given control or powers of administration of property in trust with a legal obligation to administer it solely for the purposes specified.</a:t>
            </a:r>
          </a:p>
        </p:txBody>
      </p:sp>
    </p:spTree>
    <p:extLst>
      <p:ext uri="{BB962C8B-B14F-4D97-AF65-F5344CB8AC3E}">
        <p14:creationId xmlns:p14="http://schemas.microsoft.com/office/powerpoint/2010/main" val="1226739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the discipline say? </a:t>
            </a:r>
          </a:p>
        </p:txBody>
      </p:sp>
      <p:sp>
        <p:nvSpPr>
          <p:cNvPr id="3" name="Content Placeholder 2"/>
          <p:cNvSpPr>
            <a:spLocks noGrp="1"/>
          </p:cNvSpPr>
          <p:nvPr>
            <p:ph idx="1"/>
          </p:nvPr>
        </p:nvSpPr>
        <p:spPr>
          <a:xfrm>
            <a:off x="356260" y="2434442"/>
            <a:ext cx="11186556" cy="3942607"/>
          </a:xfrm>
        </p:spPr>
        <p:txBody>
          <a:bodyPr/>
          <a:lstStyle/>
          <a:p>
            <a:r>
              <a:rPr lang="en-US" sz="2800" dirty="0">
                <a:latin typeface="Times New Roman" charset="0"/>
                <a:ea typeface="Times New Roman" charset="0"/>
                <a:cs typeface="Times New Roman" charset="0"/>
              </a:rPr>
              <a:t>Trustees must be ELECTED! Not selected or appointed. </a:t>
            </a:r>
          </a:p>
          <a:p>
            <a:r>
              <a:rPr lang="en-US" sz="2800" dirty="0">
                <a:latin typeface="Times New Roman" charset="0"/>
                <a:ea typeface="Times New Roman" charset="0"/>
                <a:cs typeface="Times New Roman" charset="0"/>
              </a:rPr>
              <a:t>Trustees must be at least 18 years of age. (WHY?) </a:t>
            </a:r>
          </a:p>
          <a:p>
            <a:r>
              <a:rPr lang="en-US" sz="2800" dirty="0">
                <a:latin typeface="Times New Roman" charset="0"/>
                <a:ea typeface="Times New Roman" charset="0"/>
                <a:cs typeface="Times New Roman" charset="0"/>
              </a:rPr>
              <a:t>The persons nominated must have been a member of the local church for at least six (6) months and a member of the African Methodist Episcopal Church for not less than two (2) years, except in case of a mission or new work. </a:t>
            </a:r>
          </a:p>
          <a:p>
            <a:endParaRPr lang="en-US" dirty="0"/>
          </a:p>
          <a:p>
            <a:endParaRPr lang="en-US" dirty="0"/>
          </a:p>
        </p:txBody>
      </p:sp>
    </p:spTree>
    <p:extLst>
      <p:ext uri="{BB962C8B-B14F-4D97-AF65-F5344CB8AC3E}">
        <p14:creationId xmlns:p14="http://schemas.microsoft.com/office/powerpoint/2010/main" val="1974454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the discipline say? </a:t>
            </a:r>
          </a:p>
        </p:txBody>
      </p:sp>
      <p:sp>
        <p:nvSpPr>
          <p:cNvPr id="3" name="Content Placeholder 2"/>
          <p:cNvSpPr>
            <a:spLocks noGrp="1"/>
          </p:cNvSpPr>
          <p:nvPr>
            <p:ph idx="1"/>
          </p:nvPr>
        </p:nvSpPr>
        <p:spPr>
          <a:xfrm>
            <a:off x="285008" y="2256312"/>
            <a:ext cx="11542816" cy="4286992"/>
          </a:xfrm>
        </p:spPr>
        <p:txBody>
          <a:bodyPr>
            <a:normAutofit/>
          </a:bodyPr>
          <a:lstStyle/>
          <a:p>
            <a:r>
              <a:rPr lang="en-US" sz="2800" dirty="0">
                <a:latin typeface="Times New Roman" charset="0"/>
                <a:ea typeface="Times New Roman" charset="0"/>
                <a:cs typeface="Times New Roman" charset="0"/>
              </a:rPr>
              <a:t>The Pastor shall appoint the time and place for the Trustee election. </a:t>
            </a:r>
          </a:p>
          <a:p>
            <a:r>
              <a:rPr lang="en-US" sz="2800" dirty="0">
                <a:latin typeface="Times New Roman" charset="0"/>
                <a:ea typeface="Times New Roman" charset="0"/>
                <a:cs typeface="Times New Roman" charset="0"/>
              </a:rPr>
              <a:t>The Pastor must give notice from the pulpit at least ten days, including two consecutive Sundays, previous to the time of election.</a:t>
            </a:r>
          </a:p>
          <a:p>
            <a:r>
              <a:rPr lang="en-US" sz="2800" dirty="0">
                <a:latin typeface="Times New Roman" charset="0"/>
                <a:ea typeface="Times New Roman" charset="0"/>
                <a:cs typeface="Times New Roman" charset="0"/>
              </a:rPr>
              <a:t> The pastor must nominate twice the number of trustees DESIRED for the congregation. </a:t>
            </a:r>
          </a:p>
          <a:p>
            <a:r>
              <a:rPr lang="en-US" sz="2800" dirty="0">
                <a:latin typeface="Times New Roman" charset="0"/>
                <a:ea typeface="Times New Roman" charset="0"/>
                <a:cs typeface="Times New Roman" charset="0"/>
              </a:rPr>
              <a:t>Every member of the church 18 and over can vote. </a:t>
            </a:r>
          </a:p>
          <a:p>
            <a:endParaRPr lang="en-US" dirty="0"/>
          </a:p>
        </p:txBody>
      </p:sp>
    </p:spTree>
    <p:extLst>
      <p:ext uri="{BB962C8B-B14F-4D97-AF65-F5344CB8AC3E}">
        <p14:creationId xmlns:p14="http://schemas.microsoft.com/office/powerpoint/2010/main" val="27135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heel(1)">
                                      <p:cBhvr>
                                        <p:cTn id="18" dur="2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heel(1)">
                                      <p:cBhvr>
                                        <p:cTn id="23"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the discipline say? </a:t>
            </a:r>
          </a:p>
        </p:txBody>
      </p:sp>
      <p:sp>
        <p:nvSpPr>
          <p:cNvPr id="3" name="Content Placeholder 2"/>
          <p:cNvSpPr>
            <a:spLocks noGrp="1"/>
          </p:cNvSpPr>
          <p:nvPr>
            <p:ph idx="1"/>
          </p:nvPr>
        </p:nvSpPr>
        <p:spPr>
          <a:xfrm>
            <a:off x="403761" y="2410691"/>
            <a:ext cx="11400312" cy="4085111"/>
          </a:xfrm>
        </p:spPr>
        <p:txBody>
          <a:bodyPr/>
          <a:lstStyle/>
          <a:p>
            <a:r>
              <a:rPr lang="en-US" sz="2800" dirty="0">
                <a:latin typeface="Times New Roman" charset="0"/>
                <a:ea typeface="Times New Roman" charset="0"/>
                <a:cs typeface="Times New Roman" charset="0"/>
              </a:rPr>
              <a:t>All Trustees must be trained within 60 days after their election or prior to the appropriate Quarterly Conference.  All Trustees must attend three training sessions. (1- Disciplinary Duties, 2- Accountability, 3-Other Duties) A certificate of Confirmation shall be given to each. </a:t>
            </a:r>
          </a:p>
          <a:p>
            <a:endParaRPr lang="en-US" dirty="0"/>
          </a:p>
        </p:txBody>
      </p:sp>
    </p:spTree>
    <p:extLst>
      <p:ext uri="{BB962C8B-B14F-4D97-AF65-F5344CB8AC3E}">
        <p14:creationId xmlns:p14="http://schemas.microsoft.com/office/powerpoint/2010/main" val="1608694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is in charge of the Trustee Board? </a:t>
            </a:r>
          </a:p>
        </p:txBody>
      </p:sp>
      <p:sp>
        <p:nvSpPr>
          <p:cNvPr id="3" name="Content Placeholder 2"/>
          <p:cNvSpPr>
            <a:spLocks noGrp="1"/>
          </p:cNvSpPr>
          <p:nvPr>
            <p:ph idx="1"/>
          </p:nvPr>
        </p:nvSpPr>
        <p:spPr>
          <a:xfrm>
            <a:off x="522513" y="2256312"/>
            <a:ext cx="10925299" cy="4275117"/>
          </a:xfrm>
        </p:spPr>
        <p:txBody>
          <a:bodyPr>
            <a:normAutofit/>
          </a:bodyPr>
          <a:lstStyle/>
          <a:p>
            <a:r>
              <a:rPr lang="en-US" sz="2800" dirty="0">
                <a:latin typeface="Times New Roman" charset="0"/>
                <a:ea typeface="Times New Roman" charset="0"/>
                <a:cs typeface="Times New Roman" charset="0"/>
              </a:rPr>
              <a:t>The Pastor is the Chairperson of the Trustee Board </a:t>
            </a:r>
          </a:p>
          <a:p>
            <a:endParaRPr lang="en-US" sz="2800" dirty="0">
              <a:latin typeface="Times New Roman" charset="0"/>
              <a:ea typeface="Times New Roman" charset="0"/>
              <a:cs typeface="Times New Roman" charset="0"/>
            </a:endParaRPr>
          </a:p>
          <a:p>
            <a:r>
              <a:rPr lang="en-US" sz="2800" dirty="0">
                <a:latin typeface="Times New Roman" charset="0"/>
                <a:ea typeface="Times New Roman" charset="0"/>
                <a:cs typeface="Times New Roman" charset="0"/>
              </a:rPr>
              <a:t>The Pastors signature is required to make the acts of the Trustees legal </a:t>
            </a:r>
          </a:p>
          <a:p>
            <a:endParaRPr lang="en-US" sz="2800" dirty="0">
              <a:latin typeface="Times New Roman" charset="0"/>
              <a:ea typeface="Times New Roman" charset="0"/>
              <a:cs typeface="Times New Roman" charset="0"/>
            </a:endParaRPr>
          </a:p>
          <a:p>
            <a:r>
              <a:rPr lang="en-US" sz="2800" dirty="0">
                <a:latin typeface="Times New Roman" charset="0"/>
                <a:ea typeface="Times New Roman" charset="0"/>
                <a:cs typeface="Times New Roman" charset="0"/>
              </a:rPr>
              <a:t>If the chairperson can not be present at a meeting, there can be appointed a chairperson pro-tem. </a:t>
            </a:r>
          </a:p>
        </p:txBody>
      </p:sp>
    </p:spTree>
    <p:extLst>
      <p:ext uri="{BB962C8B-B14F-4D97-AF65-F5344CB8AC3E}">
        <p14:creationId xmlns:p14="http://schemas.microsoft.com/office/powerpoint/2010/main" val="515900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trustees accountable to? </a:t>
            </a:r>
          </a:p>
        </p:txBody>
      </p:sp>
      <p:sp>
        <p:nvSpPr>
          <p:cNvPr id="3" name="Content Placeholder 2"/>
          <p:cNvSpPr>
            <a:spLocks noGrp="1"/>
          </p:cNvSpPr>
          <p:nvPr>
            <p:ph idx="1"/>
          </p:nvPr>
        </p:nvSpPr>
        <p:spPr>
          <a:xfrm>
            <a:off x="498764" y="2256312"/>
            <a:ext cx="11388436" cy="4488872"/>
          </a:xfrm>
        </p:spPr>
        <p:txBody>
          <a:bodyPr>
            <a:noAutofit/>
          </a:bodyPr>
          <a:lstStyle/>
          <a:p>
            <a:r>
              <a:rPr lang="en-US" sz="2800" dirty="0">
                <a:latin typeface="Times New Roman" charset="0"/>
                <a:ea typeface="Times New Roman" charset="0"/>
                <a:cs typeface="Times New Roman" charset="0"/>
              </a:rPr>
              <a:t>Trustees are members of the Quarterly Conference and are answerable to that body for their official conduct. </a:t>
            </a:r>
          </a:p>
          <a:p>
            <a:endParaRPr lang="en-US" sz="2800" dirty="0">
              <a:latin typeface="Times New Roman" charset="0"/>
              <a:ea typeface="Times New Roman" charset="0"/>
              <a:cs typeface="Times New Roman" charset="0"/>
            </a:endParaRPr>
          </a:p>
          <a:p>
            <a:r>
              <a:rPr lang="en-US" sz="2800" dirty="0">
                <a:latin typeface="Times New Roman" charset="0"/>
                <a:ea typeface="Times New Roman" charset="0"/>
                <a:cs typeface="Times New Roman" charset="0"/>
              </a:rPr>
              <a:t>Trustees are to make a report of all receipts and expenditures during the quarter to the Quarterly Conference. </a:t>
            </a:r>
          </a:p>
          <a:p>
            <a:endParaRPr lang="en-US" sz="2800" dirty="0">
              <a:latin typeface="Times New Roman" charset="0"/>
              <a:ea typeface="Times New Roman" charset="0"/>
              <a:cs typeface="Times New Roman" charset="0"/>
            </a:endParaRPr>
          </a:p>
          <a:p>
            <a:r>
              <a:rPr lang="en-US" sz="2800" dirty="0">
                <a:latin typeface="Times New Roman" charset="0"/>
                <a:ea typeface="Times New Roman" charset="0"/>
                <a:cs typeface="Times New Roman" charset="0"/>
              </a:rPr>
              <a:t>They shall not prevent or attempt to prevent the Bishop or Ministers of the AME Church from preaching, expounding God’s Holy Word, or serving as Pastor. </a:t>
            </a:r>
          </a:p>
        </p:txBody>
      </p:sp>
    </p:spTree>
    <p:extLst>
      <p:ext uri="{BB962C8B-B14F-4D97-AF65-F5344CB8AC3E}">
        <p14:creationId xmlns:p14="http://schemas.microsoft.com/office/powerpoint/2010/main" val="980524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trustees do? </a:t>
            </a:r>
          </a:p>
        </p:txBody>
      </p:sp>
      <p:sp>
        <p:nvSpPr>
          <p:cNvPr id="3" name="Content Placeholder 2"/>
          <p:cNvSpPr>
            <a:spLocks noGrp="1"/>
          </p:cNvSpPr>
          <p:nvPr>
            <p:ph idx="1"/>
          </p:nvPr>
        </p:nvSpPr>
        <p:spPr>
          <a:xfrm>
            <a:off x="403761" y="2291938"/>
            <a:ext cx="11685320" cy="4429496"/>
          </a:xfrm>
        </p:spPr>
        <p:txBody>
          <a:bodyPr>
            <a:normAutofit/>
          </a:bodyPr>
          <a:lstStyle/>
          <a:p>
            <a:r>
              <a:rPr lang="en-US" sz="2800" dirty="0">
                <a:latin typeface="Times New Roman" charset="0"/>
                <a:ea typeface="Times New Roman" charset="0"/>
                <a:cs typeface="Times New Roman" charset="0"/>
              </a:rPr>
              <a:t>Trustees manage all temporal concerns of the church. They shall have a Treasurer elected by the Board. </a:t>
            </a:r>
          </a:p>
          <a:p>
            <a:r>
              <a:rPr lang="en-US" sz="2800" dirty="0">
                <a:latin typeface="Times New Roman" charset="0"/>
                <a:ea typeface="Times New Roman" charset="0"/>
                <a:cs typeface="Times New Roman" charset="0"/>
              </a:rPr>
              <a:t>Trustees shall guard for the Connection all real estate, churches, parsonages, schools and any other property obtain by the local church. </a:t>
            </a:r>
          </a:p>
          <a:p>
            <a:r>
              <a:rPr lang="en-US" sz="2800" dirty="0">
                <a:latin typeface="Times New Roman" charset="0"/>
                <a:ea typeface="Times New Roman" charset="0"/>
                <a:cs typeface="Times New Roman" charset="0"/>
              </a:rPr>
              <a:t>They shall make improvements upon the property or real estate when authorized to do so by the members of the church. </a:t>
            </a:r>
          </a:p>
          <a:p>
            <a:r>
              <a:rPr lang="en-US" sz="2800" dirty="0">
                <a:latin typeface="Times New Roman" charset="0"/>
                <a:ea typeface="Times New Roman" charset="0"/>
                <a:cs typeface="Times New Roman" charset="0"/>
              </a:rPr>
              <a:t>Trustees shall secure, by purchase or hire, a house for the Pastor’s family and comfortably furnish it. In lieu of this arrangement, the pastor may be given a housing allowance. *</a:t>
            </a:r>
          </a:p>
        </p:txBody>
      </p:sp>
    </p:spTree>
    <p:extLst>
      <p:ext uri="{BB962C8B-B14F-4D97-AF65-F5344CB8AC3E}">
        <p14:creationId xmlns:p14="http://schemas.microsoft.com/office/powerpoint/2010/main" val="1432957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Trustees Do?</a:t>
            </a:r>
          </a:p>
        </p:txBody>
      </p:sp>
      <p:sp>
        <p:nvSpPr>
          <p:cNvPr id="3" name="Content Placeholder 2"/>
          <p:cNvSpPr>
            <a:spLocks noGrp="1"/>
          </p:cNvSpPr>
          <p:nvPr>
            <p:ph idx="1"/>
          </p:nvPr>
        </p:nvSpPr>
        <p:spPr>
          <a:xfrm>
            <a:off x="261257" y="2291938"/>
            <a:ext cx="11412187" cy="4381994"/>
          </a:xfrm>
        </p:spPr>
        <p:txBody>
          <a:bodyPr>
            <a:normAutofit/>
          </a:bodyPr>
          <a:lstStyle/>
          <a:p>
            <a:r>
              <a:rPr lang="en-US" sz="2800" dirty="0">
                <a:latin typeface="Times New Roman" charset="0"/>
                <a:ea typeface="Times New Roman" charset="0"/>
                <a:cs typeface="Times New Roman" charset="0"/>
              </a:rPr>
              <a:t>Trustees provide the moving expenses of the pastor and family from their previous assignment </a:t>
            </a:r>
          </a:p>
          <a:p>
            <a:r>
              <a:rPr lang="en-US" sz="2800" dirty="0">
                <a:latin typeface="Times New Roman" charset="0"/>
                <a:ea typeface="Times New Roman" charset="0"/>
                <a:cs typeface="Times New Roman" charset="0"/>
              </a:rPr>
              <a:t>Trustees can not sale church property WITHOUT the permission of the Quarterly Conference by resolution and then by the Annual Conference Board of Trustees</a:t>
            </a:r>
          </a:p>
          <a:p>
            <a:r>
              <a:rPr lang="en-US" sz="2800" dirty="0">
                <a:latin typeface="Times New Roman" charset="0"/>
                <a:ea typeface="Times New Roman" charset="0"/>
                <a:cs typeface="Times New Roman" charset="0"/>
              </a:rPr>
              <a:t>They shall not prevent or attempt to prevent the use of the property for religious services or activities which are recognized by the Annual or General Conference, or by the duly appointed Bishop under whose jurisdiction the Pastor is stationed. </a:t>
            </a:r>
          </a:p>
          <a:p>
            <a:endParaRPr lang="en-US" sz="28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40435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339</TotalTime>
  <Words>886</Words>
  <Application>Microsoft Office PowerPoint</Application>
  <PresentationFormat>Widescreen</PresentationFormat>
  <Paragraphs>52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Gill Sans MT</vt:lpstr>
      <vt:lpstr>Times New Roman</vt:lpstr>
      <vt:lpstr>Parcel</vt:lpstr>
      <vt:lpstr>Trustee - 101 </vt:lpstr>
      <vt:lpstr>What is a trustee? </vt:lpstr>
      <vt:lpstr>What does the discipline say? </vt:lpstr>
      <vt:lpstr>What does the discipline say? </vt:lpstr>
      <vt:lpstr>What does the discipline say? </vt:lpstr>
      <vt:lpstr>Who is in charge of the Trustee Board? </vt:lpstr>
      <vt:lpstr>Who are trustees accountable to? </vt:lpstr>
      <vt:lpstr>What do trustees do? </vt:lpstr>
      <vt:lpstr>What do Trustees Do?</vt:lpstr>
      <vt:lpstr>What do Trustees do?</vt:lpstr>
      <vt:lpstr>What do you think?</vt:lpstr>
      <vt:lpstr>What do you think? </vt:lpstr>
      <vt:lpstr>What do you think?</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Trustee 101</dc:title>
  <dc:creator>Derek.Anderson@aol.com</dc:creator>
  <cp:lastModifiedBy>Janice Murray</cp:lastModifiedBy>
  <cp:revision>16</cp:revision>
  <dcterms:created xsi:type="dcterms:W3CDTF">2023-11-27T21:47:49Z</dcterms:created>
  <dcterms:modified xsi:type="dcterms:W3CDTF">2024-01-27T15:02:25Z</dcterms:modified>
</cp:coreProperties>
</file>